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61" r:id="rId5"/>
    <p:sldId id="267" r:id="rId6"/>
    <p:sldId id="1598" r:id="rId7"/>
    <p:sldId id="1594" r:id="rId8"/>
    <p:sldId id="317" r:id="rId9"/>
    <p:sldId id="1599" r:id="rId10"/>
    <p:sldId id="268" r:id="rId11"/>
    <p:sldId id="260" r:id="rId12"/>
    <p:sldId id="266" r:id="rId13"/>
    <p:sldId id="262" r:id="rId14"/>
    <p:sldId id="264" r:id="rId15"/>
    <p:sldId id="1597" r:id="rId16"/>
    <p:sldId id="1595" r:id="rId17"/>
    <p:sldId id="256" r:id="rId18"/>
    <p:sldId id="1596" r:id="rId19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D024"/>
    <a:srgbClr val="43B7B0"/>
    <a:srgbClr val="EBEBEB"/>
    <a:srgbClr val="E6E6E6"/>
    <a:srgbClr val="4D4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94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regers\AppData\Local\Microsoft\Windows\INetCache\Content.Outlook\NQQKTICJ\Utvikling%20bevilgning%20NV%20RD%202018-202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Ramme</a:t>
            </a:r>
            <a:r>
              <a:rPr lang="nb-NO" baseline="0"/>
              <a:t> drift i faste 2023 kr</a:t>
            </a:r>
            <a:endParaRPr lang="nb-N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2567825896762902"/>
          <c:y val="0.17171296296296298"/>
          <c:w val="0.84654396325459313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'Ark1'!$C$5:$L$5</c:f>
              <c:strCache>
                <c:ptCount val="10"/>
                <c:pt idx="0">
                  <c:v>R2018</c:v>
                </c:pt>
                <c:pt idx="1">
                  <c:v>R2019</c:v>
                </c:pt>
                <c:pt idx="2">
                  <c:v>R2020</c:v>
                </c:pt>
                <c:pt idx="3">
                  <c:v>R2021</c:v>
                </c:pt>
                <c:pt idx="4">
                  <c:v>R2022</c:v>
                </c:pt>
                <c:pt idx="5">
                  <c:v>B2023</c:v>
                </c:pt>
                <c:pt idx="6">
                  <c:v>B2024</c:v>
                </c:pt>
                <c:pt idx="7">
                  <c:v>B2025</c:v>
                </c:pt>
                <c:pt idx="8">
                  <c:v>B2026</c:v>
                </c:pt>
                <c:pt idx="9">
                  <c:v>B2027</c:v>
                </c:pt>
              </c:strCache>
            </c:strRef>
          </c:cat>
          <c:val>
            <c:numRef>
              <c:f>'Ark1'!$C$8:$L$8</c:f>
              <c:numCache>
                <c:formatCode>#,##0</c:formatCode>
                <c:ptCount val="10"/>
                <c:pt idx="0">
                  <c:v>559491.67031018867</c:v>
                </c:pt>
                <c:pt idx="1">
                  <c:v>567397.91718916898</c:v>
                </c:pt>
                <c:pt idx="2">
                  <c:v>569052.65569188539</c:v>
                </c:pt>
                <c:pt idx="3">
                  <c:v>573198.07330782001</c:v>
                </c:pt>
                <c:pt idx="4">
                  <c:v>530339.11843999999</c:v>
                </c:pt>
                <c:pt idx="5">
                  <c:v>554261</c:v>
                </c:pt>
                <c:pt idx="6">
                  <c:v>526410.27279534703</c:v>
                </c:pt>
                <c:pt idx="7">
                  <c:v>537474.31287925458</c:v>
                </c:pt>
                <c:pt idx="8">
                  <c:v>532003.20745178103</c:v>
                </c:pt>
                <c:pt idx="9">
                  <c:v>528855.83950189676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8C-479D-A1C9-874C5BC3AA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8509328"/>
        <c:axId val="348511488"/>
      </c:barChart>
      <c:catAx>
        <c:axId val="34850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48511488"/>
        <c:crosses val="autoZero"/>
        <c:auto val="1"/>
        <c:lblAlgn val="ctr"/>
        <c:lblOffset val="100"/>
        <c:noMultiLvlLbl val="0"/>
      </c:catAx>
      <c:valAx>
        <c:axId val="34851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48509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8E4A57-0FE4-2D4C-A2A3-03B89BE22D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3F375E-59A7-004D-9E35-DAEA249B13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2EF38-7CD7-2348-A742-408507303B09}" type="datetimeFigureOut">
              <a:rPr lang="en-NO" smtClean="0"/>
              <a:t>09/06/2023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C3FBC-6EEC-3B42-B638-71AE5045EE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C080F-DA8E-524A-A944-C2CD96DB21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A6532-9842-AB40-B4DB-5C382FE0FA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36673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AF07A-55DD-B847-8376-306FC873B9BF}" type="datetimeFigureOut">
              <a:rPr lang="en-NO" smtClean="0"/>
              <a:t>09/06/2023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BB302-9660-F344-8E4C-44B4ECEB709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8302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ntnu.no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8D720E-9728-9048-900E-3A6CB272C027}"/>
              </a:ext>
            </a:extLst>
          </p:cNvPr>
          <p:cNvSpPr/>
          <p:nvPr userDrawn="1"/>
        </p:nvSpPr>
        <p:spPr>
          <a:xfrm>
            <a:off x="9358411" y="0"/>
            <a:ext cx="2833589" cy="689353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46F71E2-D40A-B346-8644-1450E9BD33C2}"/>
              </a:ext>
            </a:extLst>
          </p:cNvPr>
          <p:cNvSpPr/>
          <p:nvPr userDrawn="1"/>
        </p:nvSpPr>
        <p:spPr>
          <a:xfrm>
            <a:off x="-5788" y="-11575"/>
            <a:ext cx="11182703" cy="6901254"/>
          </a:xfrm>
          <a:custGeom>
            <a:avLst/>
            <a:gdLst>
              <a:gd name="connsiteX0" fmla="*/ 0 w 12192000"/>
              <a:gd name="connsiteY0" fmla="*/ 0 h 6893538"/>
              <a:gd name="connsiteX1" fmla="*/ 12192000 w 12192000"/>
              <a:gd name="connsiteY1" fmla="*/ 0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2192000"/>
              <a:gd name="connsiteY0" fmla="*/ 0 h 6893538"/>
              <a:gd name="connsiteX1" fmla="*/ 11145170 w 12192000"/>
              <a:gd name="connsiteY1" fmla="*/ 6306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1145170"/>
              <a:gd name="connsiteY0" fmla="*/ 0 h 6893538"/>
              <a:gd name="connsiteX1" fmla="*/ 11145170 w 11145170"/>
              <a:gd name="connsiteY1" fmla="*/ 6306 h 6893538"/>
              <a:gd name="connsiteX2" fmla="*/ 9398350 w 11145170"/>
              <a:gd name="connsiteY2" fmla="*/ 6893538 h 6893538"/>
              <a:gd name="connsiteX3" fmla="*/ 0 w 11145170"/>
              <a:gd name="connsiteY3" fmla="*/ 6893538 h 6893538"/>
              <a:gd name="connsiteX4" fmla="*/ 0 w 11145170"/>
              <a:gd name="connsiteY4" fmla="*/ 0 h 68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5170" h="6893538">
                <a:moveTo>
                  <a:pt x="0" y="0"/>
                </a:moveTo>
                <a:lnTo>
                  <a:pt x="11145170" y="6306"/>
                </a:lnTo>
                <a:lnTo>
                  <a:pt x="9398350" y="6893538"/>
                </a:lnTo>
                <a:lnTo>
                  <a:pt x="0" y="689353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59000">
                <a:schemeClr val="tx2"/>
              </a:gs>
              <a:gs pos="99000">
                <a:schemeClr val="tx2">
                  <a:lumMod val="80000"/>
                </a:schemeClr>
              </a:gs>
            </a:gsLst>
            <a:lin ang="5400000" scaled="1"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O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188A1F-4814-FE4E-AF70-22B66EFE7F43}"/>
              </a:ext>
            </a:extLst>
          </p:cNvPr>
          <p:cNvCxnSpPr/>
          <p:nvPr userDrawn="1"/>
        </p:nvCxnSpPr>
        <p:spPr>
          <a:xfrm>
            <a:off x="1753026" y="3427171"/>
            <a:ext cx="43395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C0CE6A-8767-8A41-8C5A-DE6C38FD5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5363" y="3741824"/>
            <a:ext cx="4339542" cy="196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Tema/overskrift</a:t>
            </a:r>
          </a:p>
        </p:txBody>
      </p:sp>
      <p:grpSp>
        <p:nvGrpSpPr>
          <p:cNvPr id="17" name="Group 16" descr="Bilde av Hovedbygningen fra Trondheim, Gneis-bygget i Gjøvik og Ankeret i Ålesund">
            <a:extLst>
              <a:ext uri="{FF2B5EF4-FFF2-40B4-BE49-F238E27FC236}">
                <a16:creationId xmlns:a16="http://schemas.microsoft.com/office/drawing/2014/main" id="{EFE48AA9-33DE-0049-923F-811972B1BB9E}"/>
              </a:ext>
            </a:extLst>
          </p:cNvPr>
          <p:cNvGrpSpPr/>
          <p:nvPr userDrawn="1"/>
        </p:nvGrpSpPr>
        <p:grpSpPr>
          <a:xfrm>
            <a:off x="6823650" y="0"/>
            <a:ext cx="4353265" cy="6975914"/>
            <a:chOff x="6850553" y="-11576"/>
            <a:chExt cx="4353265" cy="69759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75F9CF-9BFC-D849-9DC7-B8C7E2989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6858340" y="4609"/>
              <a:ext cx="4345478" cy="689150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2889CAC-BCCA-2740-B035-B66AEC2C0D2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850553" y="-11576"/>
              <a:ext cx="1758320" cy="691668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110452-FD0F-2446-ACB3-A546FA77C17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426366" y="-1830"/>
              <a:ext cx="1758320" cy="696616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 descr="NTNU logo, kunnskap for en bedre verden">
            <a:extLst>
              <a:ext uri="{FF2B5EF4-FFF2-40B4-BE49-F238E27FC236}">
                <a16:creationId xmlns:a16="http://schemas.microsoft.com/office/drawing/2014/main" id="{8AEC5E4B-C24E-234D-8C52-2C6E356DDF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198" y="1485259"/>
            <a:ext cx="5375802" cy="139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9613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32057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920057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65856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90109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874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892669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,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111164C-74E9-CD42-8B94-00226077207E}"/>
              </a:ext>
            </a:extLst>
          </p:cNvPr>
          <p:cNvSpPr/>
          <p:nvPr userDrawn="1"/>
        </p:nvSpPr>
        <p:spPr>
          <a:xfrm>
            <a:off x="4581993" y="569725"/>
            <a:ext cx="828749" cy="5800153"/>
          </a:xfrm>
          <a:custGeom>
            <a:avLst/>
            <a:gdLst>
              <a:gd name="connsiteX0" fmla="*/ 0 w 1244184"/>
              <a:gd name="connsiteY0" fmla="*/ 2885607 h 5771213"/>
              <a:gd name="connsiteX1" fmla="*/ 622092 w 1244184"/>
              <a:gd name="connsiteY1" fmla="*/ 0 h 5771213"/>
              <a:gd name="connsiteX2" fmla="*/ 1244184 w 1244184"/>
              <a:gd name="connsiteY2" fmla="*/ 2885607 h 5771213"/>
              <a:gd name="connsiteX3" fmla="*/ 622092 w 1244184"/>
              <a:gd name="connsiteY3" fmla="*/ 5771214 h 5771213"/>
              <a:gd name="connsiteX4" fmla="*/ 0 w 1244184"/>
              <a:gd name="connsiteY4" fmla="*/ 2885607 h 5771213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742865"/>
              <a:gd name="connsiteY0" fmla="*/ 2885607 h 5771214"/>
              <a:gd name="connsiteX1" fmla="*/ 622092 w 742865"/>
              <a:gd name="connsiteY1" fmla="*/ 0 h 5771214"/>
              <a:gd name="connsiteX2" fmla="*/ 639595 w 742865"/>
              <a:gd name="connsiteY2" fmla="*/ 2885607 h 5771214"/>
              <a:gd name="connsiteX3" fmla="*/ 622092 w 742865"/>
              <a:gd name="connsiteY3" fmla="*/ 5771214 h 5771214"/>
              <a:gd name="connsiteX4" fmla="*/ 0 w 742865"/>
              <a:gd name="connsiteY4" fmla="*/ 2885607 h 5771214"/>
              <a:gd name="connsiteX0" fmla="*/ 0 w 739540"/>
              <a:gd name="connsiteY0" fmla="*/ 2885607 h 5771214"/>
              <a:gd name="connsiteX1" fmla="*/ 622092 w 739540"/>
              <a:gd name="connsiteY1" fmla="*/ 0 h 5771214"/>
              <a:gd name="connsiteX2" fmla="*/ 639595 w 739540"/>
              <a:gd name="connsiteY2" fmla="*/ 2885607 h 5771214"/>
              <a:gd name="connsiteX3" fmla="*/ 622092 w 739540"/>
              <a:gd name="connsiteY3" fmla="*/ 5771214 h 5771214"/>
              <a:gd name="connsiteX4" fmla="*/ 0 w 739540"/>
              <a:gd name="connsiteY4" fmla="*/ 2885607 h 5771214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639839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134 w 936944"/>
              <a:gd name="connsiteY0" fmla="*/ 2829966 h 5708078"/>
              <a:gd name="connsiteX1" fmla="*/ 875174 w 936944"/>
              <a:gd name="connsiteY1" fmla="*/ 0 h 5708078"/>
              <a:gd name="connsiteX2" fmla="*/ 548626 w 936944"/>
              <a:gd name="connsiteY2" fmla="*/ 2829966 h 5708078"/>
              <a:gd name="connsiteX3" fmla="*/ 936944 w 936944"/>
              <a:gd name="connsiteY3" fmla="*/ 5708078 h 5708078"/>
              <a:gd name="connsiteX4" fmla="*/ 134 w 936944"/>
              <a:gd name="connsiteY4" fmla="*/ 2829966 h 5708078"/>
              <a:gd name="connsiteX0" fmla="*/ 133 w 936943"/>
              <a:gd name="connsiteY0" fmla="*/ 2829966 h 5708078"/>
              <a:gd name="connsiteX1" fmla="*/ 875173 w 936943"/>
              <a:gd name="connsiteY1" fmla="*/ 0 h 5708078"/>
              <a:gd name="connsiteX2" fmla="*/ 548625 w 936943"/>
              <a:gd name="connsiteY2" fmla="*/ 2829966 h 5708078"/>
              <a:gd name="connsiteX3" fmla="*/ 936943 w 936943"/>
              <a:gd name="connsiteY3" fmla="*/ 5708078 h 5708078"/>
              <a:gd name="connsiteX4" fmla="*/ 133 w 936943"/>
              <a:gd name="connsiteY4" fmla="*/ 2829966 h 5708078"/>
              <a:gd name="connsiteX0" fmla="*/ 39 w 936849"/>
              <a:gd name="connsiteY0" fmla="*/ 2912516 h 5790628"/>
              <a:gd name="connsiteX1" fmla="*/ 903145 w 936849"/>
              <a:gd name="connsiteY1" fmla="*/ 0 h 5790628"/>
              <a:gd name="connsiteX2" fmla="*/ 548531 w 936849"/>
              <a:gd name="connsiteY2" fmla="*/ 2912516 h 5790628"/>
              <a:gd name="connsiteX3" fmla="*/ 936849 w 936849"/>
              <a:gd name="connsiteY3" fmla="*/ 5790628 h 5790628"/>
              <a:gd name="connsiteX4" fmla="*/ 39 w 936849"/>
              <a:gd name="connsiteY4" fmla="*/ 2912516 h 5790628"/>
              <a:gd name="connsiteX0" fmla="*/ 39 w 936849"/>
              <a:gd name="connsiteY0" fmla="*/ 2912516 h 5790628"/>
              <a:gd name="connsiteX1" fmla="*/ 903145 w 936849"/>
              <a:gd name="connsiteY1" fmla="*/ 0 h 5790628"/>
              <a:gd name="connsiteX2" fmla="*/ 534497 w 936849"/>
              <a:gd name="connsiteY2" fmla="*/ 2868066 h 5790628"/>
              <a:gd name="connsiteX3" fmla="*/ 936849 w 936849"/>
              <a:gd name="connsiteY3" fmla="*/ 5790628 h 5790628"/>
              <a:gd name="connsiteX4" fmla="*/ 39 w 936849"/>
              <a:gd name="connsiteY4" fmla="*/ 2912516 h 5790628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34464 w 915766"/>
              <a:gd name="connsiteY2" fmla="*/ 2868066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34464 w 915766"/>
              <a:gd name="connsiteY2" fmla="*/ 2868066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02889 w 915766"/>
              <a:gd name="connsiteY2" fmla="*/ 2858541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766" h="5800153">
                <a:moveTo>
                  <a:pt x="6" y="2912516"/>
                </a:moveTo>
                <a:cubicBezTo>
                  <a:pt x="-2103" y="1945824"/>
                  <a:pt x="612006" y="434715"/>
                  <a:pt x="903112" y="0"/>
                </a:cubicBezTo>
                <a:cubicBezTo>
                  <a:pt x="826515" y="351019"/>
                  <a:pt x="502889" y="1264864"/>
                  <a:pt x="502889" y="2858541"/>
                </a:cubicBezTo>
                <a:cubicBezTo>
                  <a:pt x="502889" y="4452218"/>
                  <a:pt x="761623" y="5250982"/>
                  <a:pt x="915766" y="5800153"/>
                </a:cubicBezTo>
                <a:cubicBezTo>
                  <a:pt x="602175" y="5297982"/>
                  <a:pt x="2115" y="3879208"/>
                  <a:pt x="6" y="291251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FC2BC-32E9-144F-A493-1C7DD92781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75" y="93421"/>
            <a:ext cx="5563625" cy="6629886"/>
          </a:xfrm>
          <a:custGeom>
            <a:avLst/>
            <a:gdLst>
              <a:gd name="connsiteX0" fmla="*/ 0 w 5554663"/>
              <a:gd name="connsiteY0" fmla="*/ 0 h 4162425"/>
              <a:gd name="connsiteX1" fmla="*/ 5554663 w 5554663"/>
              <a:gd name="connsiteY1" fmla="*/ 0 h 4162425"/>
              <a:gd name="connsiteX2" fmla="*/ 5554663 w 5554663"/>
              <a:gd name="connsiteY2" fmla="*/ 4162425 h 4162425"/>
              <a:gd name="connsiteX3" fmla="*/ 0 w 5554663"/>
              <a:gd name="connsiteY3" fmla="*/ 4162425 h 4162425"/>
              <a:gd name="connsiteX4" fmla="*/ 0 w 5554663"/>
              <a:gd name="connsiteY4" fmla="*/ 0 h 4162425"/>
              <a:gd name="connsiteX0" fmla="*/ 0 w 5554663"/>
              <a:gd name="connsiteY0" fmla="*/ 0 h 6135909"/>
              <a:gd name="connsiteX1" fmla="*/ 5554663 w 5554663"/>
              <a:gd name="connsiteY1" fmla="*/ 0 h 6135909"/>
              <a:gd name="connsiteX2" fmla="*/ 5554663 w 5554663"/>
              <a:gd name="connsiteY2" fmla="*/ 4162425 h 6135909"/>
              <a:gd name="connsiteX3" fmla="*/ 0 w 5554663"/>
              <a:gd name="connsiteY3" fmla="*/ 6135909 h 6135909"/>
              <a:gd name="connsiteX4" fmla="*/ 0 w 5554663"/>
              <a:gd name="connsiteY4" fmla="*/ 0 h 6135909"/>
              <a:gd name="connsiteX0" fmla="*/ 0 w 5560450"/>
              <a:gd name="connsiteY0" fmla="*/ 231493 h 6367402"/>
              <a:gd name="connsiteX1" fmla="*/ 5560450 w 5560450"/>
              <a:gd name="connsiteY1" fmla="*/ 0 h 6367402"/>
              <a:gd name="connsiteX2" fmla="*/ 5554663 w 5560450"/>
              <a:gd name="connsiteY2" fmla="*/ 4393918 h 6367402"/>
              <a:gd name="connsiteX3" fmla="*/ 0 w 5560450"/>
              <a:gd name="connsiteY3" fmla="*/ 6367402 h 6367402"/>
              <a:gd name="connsiteX4" fmla="*/ 0 w 5560450"/>
              <a:gd name="connsiteY4" fmla="*/ 231493 h 6367402"/>
              <a:gd name="connsiteX0" fmla="*/ 0 w 5560450"/>
              <a:gd name="connsiteY0" fmla="*/ 244108 h 6380017"/>
              <a:gd name="connsiteX1" fmla="*/ 5560450 w 5560450"/>
              <a:gd name="connsiteY1" fmla="*/ 12615 h 6380017"/>
              <a:gd name="connsiteX2" fmla="*/ 5554663 w 5560450"/>
              <a:gd name="connsiteY2" fmla="*/ 4406533 h 6380017"/>
              <a:gd name="connsiteX3" fmla="*/ 0 w 5560450"/>
              <a:gd name="connsiteY3" fmla="*/ 6380017 h 6380017"/>
              <a:gd name="connsiteX4" fmla="*/ 0 w 5560450"/>
              <a:gd name="connsiteY4" fmla="*/ 244108 h 6380017"/>
              <a:gd name="connsiteX0" fmla="*/ 0 w 5560450"/>
              <a:gd name="connsiteY0" fmla="*/ 252469 h 6388378"/>
              <a:gd name="connsiteX1" fmla="*/ 5560450 w 5560450"/>
              <a:gd name="connsiteY1" fmla="*/ 20976 h 6388378"/>
              <a:gd name="connsiteX2" fmla="*/ 5554663 w 5560450"/>
              <a:gd name="connsiteY2" fmla="*/ 4414894 h 6388378"/>
              <a:gd name="connsiteX3" fmla="*/ 0 w 5560450"/>
              <a:gd name="connsiteY3" fmla="*/ 6388378 h 6388378"/>
              <a:gd name="connsiteX4" fmla="*/ 0 w 5560450"/>
              <a:gd name="connsiteY4" fmla="*/ 252469 h 6388378"/>
              <a:gd name="connsiteX0" fmla="*/ 0 w 5563625"/>
              <a:gd name="connsiteY0" fmla="*/ 189244 h 6401353"/>
              <a:gd name="connsiteX1" fmla="*/ 5563625 w 5563625"/>
              <a:gd name="connsiteY1" fmla="*/ 33951 h 6401353"/>
              <a:gd name="connsiteX2" fmla="*/ 5557838 w 5563625"/>
              <a:gd name="connsiteY2" fmla="*/ 4427869 h 6401353"/>
              <a:gd name="connsiteX3" fmla="*/ 3175 w 5563625"/>
              <a:gd name="connsiteY3" fmla="*/ 6401353 h 6401353"/>
              <a:gd name="connsiteX4" fmla="*/ 0 w 5563625"/>
              <a:gd name="connsiteY4" fmla="*/ 189244 h 6401353"/>
              <a:gd name="connsiteX0" fmla="*/ 0 w 5563625"/>
              <a:gd name="connsiteY0" fmla="*/ 249661 h 6461770"/>
              <a:gd name="connsiteX1" fmla="*/ 5563625 w 5563625"/>
              <a:gd name="connsiteY1" fmla="*/ 21343 h 6461770"/>
              <a:gd name="connsiteX2" fmla="*/ 5557838 w 5563625"/>
              <a:gd name="connsiteY2" fmla="*/ 4488286 h 6461770"/>
              <a:gd name="connsiteX3" fmla="*/ 3175 w 5563625"/>
              <a:gd name="connsiteY3" fmla="*/ 6461770 h 6461770"/>
              <a:gd name="connsiteX4" fmla="*/ 0 w 5563625"/>
              <a:gd name="connsiteY4" fmla="*/ 249661 h 6461770"/>
              <a:gd name="connsiteX0" fmla="*/ 0 w 5563625"/>
              <a:gd name="connsiteY0" fmla="*/ 228318 h 6440427"/>
              <a:gd name="connsiteX1" fmla="*/ 5563625 w 5563625"/>
              <a:gd name="connsiteY1" fmla="*/ 0 h 6440427"/>
              <a:gd name="connsiteX2" fmla="*/ 5557838 w 5563625"/>
              <a:gd name="connsiteY2" fmla="*/ 4466943 h 6440427"/>
              <a:gd name="connsiteX3" fmla="*/ 3175 w 5563625"/>
              <a:gd name="connsiteY3" fmla="*/ 6440427 h 6440427"/>
              <a:gd name="connsiteX4" fmla="*/ 0 w 5563625"/>
              <a:gd name="connsiteY4" fmla="*/ 228318 h 6440427"/>
              <a:gd name="connsiteX0" fmla="*/ 0 w 5563625"/>
              <a:gd name="connsiteY0" fmla="*/ 235436 h 6447545"/>
              <a:gd name="connsiteX1" fmla="*/ 5563625 w 5563625"/>
              <a:gd name="connsiteY1" fmla="*/ 7118 h 6447545"/>
              <a:gd name="connsiteX2" fmla="*/ 5557838 w 5563625"/>
              <a:gd name="connsiteY2" fmla="*/ 4474061 h 6447545"/>
              <a:gd name="connsiteX3" fmla="*/ 3175 w 5563625"/>
              <a:gd name="connsiteY3" fmla="*/ 6447545 h 6447545"/>
              <a:gd name="connsiteX4" fmla="*/ 0 w 5563625"/>
              <a:gd name="connsiteY4" fmla="*/ 235436 h 6447545"/>
              <a:gd name="connsiteX0" fmla="*/ 0 w 5563625"/>
              <a:gd name="connsiteY0" fmla="*/ 231804 h 6443913"/>
              <a:gd name="connsiteX1" fmla="*/ 5563625 w 5563625"/>
              <a:gd name="connsiteY1" fmla="*/ 3486 h 6443913"/>
              <a:gd name="connsiteX2" fmla="*/ 5557838 w 5563625"/>
              <a:gd name="connsiteY2" fmla="*/ 4470429 h 6443913"/>
              <a:gd name="connsiteX3" fmla="*/ 3175 w 5563625"/>
              <a:gd name="connsiteY3" fmla="*/ 6443913 h 6443913"/>
              <a:gd name="connsiteX4" fmla="*/ 0 w 5563625"/>
              <a:gd name="connsiteY4" fmla="*/ 231804 h 6443913"/>
              <a:gd name="connsiteX0" fmla="*/ 0 w 5563625"/>
              <a:gd name="connsiteY0" fmla="*/ 235436 h 6447545"/>
              <a:gd name="connsiteX1" fmla="*/ 5563625 w 5563625"/>
              <a:gd name="connsiteY1" fmla="*/ 7118 h 6447545"/>
              <a:gd name="connsiteX2" fmla="*/ 5557838 w 5563625"/>
              <a:gd name="connsiteY2" fmla="*/ 4474061 h 6447545"/>
              <a:gd name="connsiteX3" fmla="*/ 3175 w 5563625"/>
              <a:gd name="connsiteY3" fmla="*/ 6447545 h 6447545"/>
              <a:gd name="connsiteX4" fmla="*/ 0 w 5563625"/>
              <a:gd name="connsiteY4" fmla="*/ 235436 h 6447545"/>
              <a:gd name="connsiteX0" fmla="*/ 0 w 5563625"/>
              <a:gd name="connsiteY0" fmla="*/ 235436 h 6511045"/>
              <a:gd name="connsiteX1" fmla="*/ 5563625 w 5563625"/>
              <a:gd name="connsiteY1" fmla="*/ 7118 h 6511045"/>
              <a:gd name="connsiteX2" fmla="*/ 5557838 w 5563625"/>
              <a:gd name="connsiteY2" fmla="*/ 4474061 h 6511045"/>
              <a:gd name="connsiteX3" fmla="*/ 3175 w 5563625"/>
              <a:gd name="connsiteY3" fmla="*/ 6511045 h 6511045"/>
              <a:gd name="connsiteX4" fmla="*/ 0 w 5563625"/>
              <a:gd name="connsiteY4" fmla="*/ 235436 h 6511045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3625" h="6629886">
                <a:moveTo>
                  <a:pt x="0" y="235436"/>
                </a:moveTo>
                <a:cubicBezTo>
                  <a:pt x="1801879" y="36738"/>
                  <a:pt x="3376164" y="-22302"/>
                  <a:pt x="5563625" y="7118"/>
                </a:cubicBezTo>
                <a:cubicBezTo>
                  <a:pt x="4678334" y="2387094"/>
                  <a:pt x="4587523" y="4452277"/>
                  <a:pt x="5561013" y="6629886"/>
                </a:cubicBezTo>
                <a:cubicBezTo>
                  <a:pt x="3530600" y="6564872"/>
                  <a:pt x="1646238" y="6509384"/>
                  <a:pt x="3175" y="6511045"/>
                </a:cubicBezTo>
                <a:cubicBezTo>
                  <a:pt x="2117" y="4440342"/>
                  <a:pt x="1058" y="2306139"/>
                  <a:pt x="0" y="235436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   Trykk på ikonet</a:t>
            </a:r>
            <a:br>
              <a:rPr lang="nb-NO"/>
            </a:br>
            <a:r>
              <a:rPr lang="nb-NO"/>
              <a:t>   for å sette inn bilde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8AD7188-E77F-AE4D-97BE-DD42B6A838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0638" y="2148369"/>
            <a:ext cx="5563625" cy="8763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72A55-73BC-D24A-8AAD-88CEF13262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0638" y="3038552"/>
            <a:ext cx="5563625" cy="2017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56996286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venstre,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111164C-74E9-CD42-8B94-00226077207E}"/>
              </a:ext>
            </a:extLst>
          </p:cNvPr>
          <p:cNvSpPr/>
          <p:nvPr userDrawn="1"/>
        </p:nvSpPr>
        <p:spPr>
          <a:xfrm flipH="1">
            <a:off x="6698304" y="477498"/>
            <a:ext cx="902838" cy="5919734"/>
          </a:xfrm>
          <a:custGeom>
            <a:avLst/>
            <a:gdLst>
              <a:gd name="connsiteX0" fmla="*/ 0 w 1244184"/>
              <a:gd name="connsiteY0" fmla="*/ 2885607 h 5771213"/>
              <a:gd name="connsiteX1" fmla="*/ 622092 w 1244184"/>
              <a:gd name="connsiteY1" fmla="*/ 0 h 5771213"/>
              <a:gd name="connsiteX2" fmla="*/ 1244184 w 1244184"/>
              <a:gd name="connsiteY2" fmla="*/ 2885607 h 5771213"/>
              <a:gd name="connsiteX3" fmla="*/ 622092 w 1244184"/>
              <a:gd name="connsiteY3" fmla="*/ 5771214 h 5771213"/>
              <a:gd name="connsiteX4" fmla="*/ 0 w 1244184"/>
              <a:gd name="connsiteY4" fmla="*/ 2885607 h 5771213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742865"/>
              <a:gd name="connsiteY0" fmla="*/ 2885607 h 5771214"/>
              <a:gd name="connsiteX1" fmla="*/ 622092 w 742865"/>
              <a:gd name="connsiteY1" fmla="*/ 0 h 5771214"/>
              <a:gd name="connsiteX2" fmla="*/ 639595 w 742865"/>
              <a:gd name="connsiteY2" fmla="*/ 2885607 h 5771214"/>
              <a:gd name="connsiteX3" fmla="*/ 622092 w 742865"/>
              <a:gd name="connsiteY3" fmla="*/ 5771214 h 5771214"/>
              <a:gd name="connsiteX4" fmla="*/ 0 w 742865"/>
              <a:gd name="connsiteY4" fmla="*/ 2885607 h 5771214"/>
              <a:gd name="connsiteX0" fmla="*/ 0 w 739540"/>
              <a:gd name="connsiteY0" fmla="*/ 2885607 h 5771214"/>
              <a:gd name="connsiteX1" fmla="*/ 622092 w 739540"/>
              <a:gd name="connsiteY1" fmla="*/ 0 h 5771214"/>
              <a:gd name="connsiteX2" fmla="*/ 639595 w 739540"/>
              <a:gd name="connsiteY2" fmla="*/ 2885607 h 5771214"/>
              <a:gd name="connsiteX3" fmla="*/ 622092 w 739540"/>
              <a:gd name="connsiteY3" fmla="*/ 5771214 h 5771214"/>
              <a:gd name="connsiteX4" fmla="*/ 0 w 739540"/>
              <a:gd name="connsiteY4" fmla="*/ 2885607 h 5771214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639839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49200 w 998143"/>
              <a:gd name="connsiteY2" fmla="*/ 2833141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49200 w 998143"/>
              <a:gd name="connsiteY2" fmla="*/ 2833141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16867 w 998143"/>
              <a:gd name="connsiteY2" fmla="*/ 2734386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410 w 997845"/>
              <a:gd name="connsiteY0" fmla="*/ 2928238 h 5799034"/>
              <a:gd name="connsiteX1" fmla="*/ 886731 w 997845"/>
              <a:gd name="connsiteY1" fmla="*/ 0 h 5799034"/>
              <a:gd name="connsiteX2" fmla="*/ 516569 w 997845"/>
              <a:gd name="connsiteY2" fmla="*/ 2829483 h 5799034"/>
              <a:gd name="connsiteX3" fmla="*/ 997845 w 997845"/>
              <a:gd name="connsiteY3" fmla="*/ 5799034 h 5799034"/>
              <a:gd name="connsiteX4" fmla="*/ 410 w 997845"/>
              <a:gd name="connsiteY4" fmla="*/ 2928238 h 5799034"/>
              <a:gd name="connsiteX0" fmla="*/ 511 w 997946"/>
              <a:gd name="connsiteY0" fmla="*/ 2928238 h 5799034"/>
              <a:gd name="connsiteX1" fmla="*/ 874707 w 997946"/>
              <a:gd name="connsiteY1" fmla="*/ 0 h 5799034"/>
              <a:gd name="connsiteX2" fmla="*/ 516670 w 997946"/>
              <a:gd name="connsiteY2" fmla="*/ 2829483 h 5799034"/>
              <a:gd name="connsiteX3" fmla="*/ 997946 w 997946"/>
              <a:gd name="connsiteY3" fmla="*/ 5799034 h 5799034"/>
              <a:gd name="connsiteX4" fmla="*/ 511 w 997946"/>
              <a:gd name="connsiteY4" fmla="*/ 2928238 h 5799034"/>
              <a:gd name="connsiteX0" fmla="*/ 199 w 997634"/>
              <a:gd name="connsiteY0" fmla="*/ 3048938 h 5919734"/>
              <a:gd name="connsiteX1" fmla="*/ 918852 w 997634"/>
              <a:gd name="connsiteY1" fmla="*/ 0 h 5919734"/>
              <a:gd name="connsiteX2" fmla="*/ 516358 w 997634"/>
              <a:gd name="connsiteY2" fmla="*/ 2950183 h 5919734"/>
              <a:gd name="connsiteX3" fmla="*/ 997634 w 997634"/>
              <a:gd name="connsiteY3" fmla="*/ 5919734 h 5919734"/>
              <a:gd name="connsiteX4" fmla="*/ 199 w 997634"/>
              <a:gd name="connsiteY4" fmla="*/ 3048938 h 5919734"/>
              <a:gd name="connsiteX0" fmla="*/ 199 w 997634"/>
              <a:gd name="connsiteY0" fmla="*/ 3048938 h 5919734"/>
              <a:gd name="connsiteX1" fmla="*/ 918852 w 997634"/>
              <a:gd name="connsiteY1" fmla="*/ 0 h 5919734"/>
              <a:gd name="connsiteX2" fmla="*/ 516358 w 997634"/>
              <a:gd name="connsiteY2" fmla="*/ 2950183 h 5919734"/>
              <a:gd name="connsiteX3" fmla="*/ 997634 w 997634"/>
              <a:gd name="connsiteY3" fmla="*/ 5919734 h 5919734"/>
              <a:gd name="connsiteX4" fmla="*/ 199 w 997634"/>
              <a:gd name="connsiteY4" fmla="*/ 3048938 h 591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634" h="5919734">
                <a:moveTo>
                  <a:pt x="199" y="3048938"/>
                </a:moveTo>
                <a:cubicBezTo>
                  <a:pt x="-12931" y="2062316"/>
                  <a:pt x="627746" y="434715"/>
                  <a:pt x="918852" y="0"/>
                </a:cubicBezTo>
                <a:cubicBezTo>
                  <a:pt x="849889" y="324806"/>
                  <a:pt x="516358" y="1356506"/>
                  <a:pt x="516358" y="2950183"/>
                </a:cubicBezTo>
                <a:cubicBezTo>
                  <a:pt x="516358" y="4543860"/>
                  <a:pt x="838159" y="5413006"/>
                  <a:pt x="997634" y="5919734"/>
                </a:cubicBezTo>
                <a:cubicBezTo>
                  <a:pt x="684043" y="5417563"/>
                  <a:pt x="13329" y="4035560"/>
                  <a:pt x="199" y="304893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8AD7188-E77F-AE4D-97BE-DD42B6A838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1994946"/>
            <a:ext cx="5416241" cy="87637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72A55-73BC-D24A-8AAD-88CEF13262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7738" y="2885129"/>
            <a:ext cx="5416241" cy="201769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DF7AC50-5F34-E246-B5AC-ECB2A589D2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4851" y="124588"/>
            <a:ext cx="5646674" cy="6631092"/>
          </a:xfrm>
          <a:custGeom>
            <a:avLst/>
            <a:gdLst>
              <a:gd name="connsiteX0" fmla="*/ 91440 w 5646674"/>
              <a:gd name="connsiteY0" fmla="*/ 0 h 6631092"/>
              <a:gd name="connsiteX1" fmla="*/ 4230624 w 5646674"/>
              <a:gd name="connsiteY1" fmla="*/ 81848 h 6631092"/>
              <a:gd name="connsiteX2" fmla="*/ 4230624 w 5646674"/>
              <a:gd name="connsiteY2" fmla="*/ 932104 h 6631092"/>
              <a:gd name="connsiteX3" fmla="*/ 4297548 w 5646674"/>
              <a:gd name="connsiteY3" fmla="*/ 999028 h 6631092"/>
              <a:gd name="connsiteX4" fmla="*/ 5079592 w 5646674"/>
              <a:gd name="connsiteY4" fmla="*/ 999028 h 6631092"/>
              <a:gd name="connsiteX5" fmla="*/ 5146516 w 5646674"/>
              <a:gd name="connsiteY5" fmla="*/ 932104 h 6631092"/>
              <a:gd name="connsiteX6" fmla="*/ 5146516 w 5646674"/>
              <a:gd name="connsiteY6" fmla="*/ 99959 h 6631092"/>
              <a:gd name="connsiteX7" fmla="*/ 5640578 w 5646674"/>
              <a:gd name="connsiteY7" fmla="*/ 109728 h 6631092"/>
              <a:gd name="connsiteX8" fmla="*/ 5646674 w 5646674"/>
              <a:gd name="connsiteY8" fmla="*/ 6407531 h 6631092"/>
              <a:gd name="connsiteX9" fmla="*/ 2930525 w 5646674"/>
              <a:gd name="connsiteY9" fmla="*/ 6611493 h 6631092"/>
              <a:gd name="connsiteX10" fmla="*/ 0 w 5646674"/>
              <a:gd name="connsiteY10" fmla="*/ 6620891 h 6631092"/>
              <a:gd name="connsiteX11" fmla="*/ 91440 w 5646674"/>
              <a:gd name="connsiteY11" fmla="*/ 0 h 66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46674" h="6631092">
                <a:moveTo>
                  <a:pt x="91440" y="0"/>
                </a:moveTo>
                <a:lnTo>
                  <a:pt x="4230624" y="81848"/>
                </a:lnTo>
                <a:lnTo>
                  <a:pt x="4230624" y="932104"/>
                </a:lnTo>
                <a:cubicBezTo>
                  <a:pt x="4230624" y="969065"/>
                  <a:pt x="4260587" y="999028"/>
                  <a:pt x="4297548" y="999028"/>
                </a:cubicBezTo>
                <a:lnTo>
                  <a:pt x="5079592" y="999028"/>
                </a:lnTo>
                <a:cubicBezTo>
                  <a:pt x="5116553" y="999028"/>
                  <a:pt x="5146516" y="969065"/>
                  <a:pt x="5146516" y="932104"/>
                </a:cubicBezTo>
                <a:lnTo>
                  <a:pt x="5146516" y="99959"/>
                </a:lnTo>
                <a:lnTo>
                  <a:pt x="5640578" y="109728"/>
                </a:lnTo>
                <a:lnTo>
                  <a:pt x="5646674" y="6407531"/>
                </a:lnTo>
                <a:cubicBezTo>
                  <a:pt x="4779899" y="6479582"/>
                  <a:pt x="4583684" y="6557730"/>
                  <a:pt x="2930525" y="6611493"/>
                </a:cubicBezTo>
                <a:cubicBezTo>
                  <a:pt x="1892723" y="6651202"/>
                  <a:pt x="976842" y="6617758"/>
                  <a:pt x="0" y="6620891"/>
                </a:cubicBezTo>
                <a:cubicBezTo>
                  <a:pt x="1048512" y="4176183"/>
                  <a:pt x="883920" y="2261828"/>
                  <a:pt x="91440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040926908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 fullskj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BF7113D-DE20-4946-8D6D-B9F333F05B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73" y="89536"/>
            <a:ext cx="12213430" cy="6668949"/>
          </a:xfrm>
          <a:custGeom>
            <a:avLst/>
            <a:gdLst>
              <a:gd name="connsiteX0" fmla="*/ 3846824 w 12206597"/>
              <a:gd name="connsiteY0" fmla="*/ 170 h 6647837"/>
              <a:gd name="connsiteX1" fmla="*/ 10334943 w 12206597"/>
              <a:gd name="connsiteY1" fmla="*/ 125535 h 6647837"/>
              <a:gd name="connsiteX2" fmla="*/ 10785474 w 12206597"/>
              <a:gd name="connsiteY2" fmla="*/ 131718 h 6647837"/>
              <a:gd name="connsiteX3" fmla="*/ 10785474 w 12206597"/>
              <a:gd name="connsiteY3" fmla="*/ 954097 h 6647837"/>
              <a:gd name="connsiteX4" fmla="*/ 10856104 w 12206597"/>
              <a:gd name="connsiteY4" fmla="*/ 1024727 h 6647837"/>
              <a:gd name="connsiteX5" fmla="*/ 11633911 w 12206597"/>
              <a:gd name="connsiteY5" fmla="*/ 1024727 h 6647837"/>
              <a:gd name="connsiteX6" fmla="*/ 11704541 w 12206597"/>
              <a:gd name="connsiteY6" fmla="*/ 954097 h 6647837"/>
              <a:gd name="connsiteX7" fmla="*/ 11704541 w 12206597"/>
              <a:gd name="connsiteY7" fmla="*/ 141117 h 6647837"/>
              <a:gd name="connsiteX8" fmla="*/ 12184919 w 12206597"/>
              <a:gd name="connsiteY8" fmla="*/ 144322 h 6647837"/>
              <a:gd name="connsiteX9" fmla="*/ 12200352 w 12206597"/>
              <a:gd name="connsiteY9" fmla="*/ 6417683 h 6647837"/>
              <a:gd name="connsiteX10" fmla="*/ 3175 w 12206597"/>
              <a:gd name="connsiteY10" fmla="*/ 6505576 h 6647837"/>
              <a:gd name="connsiteX11" fmla="*/ 0 w 12206597"/>
              <a:gd name="connsiteY11" fmla="*/ 229967 h 6647837"/>
              <a:gd name="connsiteX12" fmla="*/ 3846824 w 12206597"/>
              <a:gd name="connsiteY12" fmla="*/ 170 h 6647837"/>
              <a:gd name="connsiteX0" fmla="*/ 3846824 w 12207535"/>
              <a:gd name="connsiteY0" fmla="*/ 170 h 6647837"/>
              <a:gd name="connsiteX1" fmla="*/ 10334943 w 12207535"/>
              <a:gd name="connsiteY1" fmla="*/ 125535 h 6647837"/>
              <a:gd name="connsiteX2" fmla="*/ 10785474 w 12207535"/>
              <a:gd name="connsiteY2" fmla="*/ 131718 h 6647837"/>
              <a:gd name="connsiteX3" fmla="*/ 10785474 w 12207535"/>
              <a:gd name="connsiteY3" fmla="*/ 954097 h 6647837"/>
              <a:gd name="connsiteX4" fmla="*/ 10856104 w 12207535"/>
              <a:gd name="connsiteY4" fmla="*/ 1024727 h 6647837"/>
              <a:gd name="connsiteX5" fmla="*/ 11633911 w 12207535"/>
              <a:gd name="connsiteY5" fmla="*/ 1024727 h 6647837"/>
              <a:gd name="connsiteX6" fmla="*/ 11704541 w 12207535"/>
              <a:gd name="connsiteY6" fmla="*/ 954097 h 6647837"/>
              <a:gd name="connsiteX7" fmla="*/ 11704541 w 12207535"/>
              <a:gd name="connsiteY7" fmla="*/ 141117 h 6647837"/>
              <a:gd name="connsiteX8" fmla="*/ 12188094 w 12207535"/>
              <a:gd name="connsiteY8" fmla="*/ 147497 h 6647837"/>
              <a:gd name="connsiteX9" fmla="*/ 12200352 w 12207535"/>
              <a:gd name="connsiteY9" fmla="*/ 6417683 h 6647837"/>
              <a:gd name="connsiteX10" fmla="*/ 3175 w 12207535"/>
              <a:gd name="connsiteY10" fmla="*/ 6505576 h 6647837"/>
              <a:gd name="connsiteX11" fmla="*/ 0 w 12207535"/>
              <a:gd name="connsiteY11" fmla="*/ 229967 h 6647837"/>
              <a:gd name="connsiteX12" fmla="*/ 3846824 w 12207535"/>
              <a:gd name="connsiteY12" fmla="*/ 170 h 6647837"/>
              <a:gd name="connsiteX0" fmla="*/ 3846824 w 12213430"/>
              <a:gd name="connsiteY0" fmla="*/ 170 h 6647837"/>
              <a:gd name="connsiteX1" fmla="*/ 10334943 w 12213430"/>
              <a:gd name="connsiteY1" fmla="*/ 125535 h 6647837"/>
              <a:gd name="connsiteX2" fmla="*/ 10785474 w 12213430"/>
              <a:gd name="connsiteY2" fmla="*/ 131718 h 6647837"/>
              <a:gd name="connsiteX3" fmla="*/ 10785474 w 12213430"/>
              <a:gd name="connsiteY3" fmla="*/ 954097 h 6647837"/>
              <a:gd name="connsiteX4" fmla="*/ 10856104 w 12213430"/>
              <a:gd name="connsiteY4" fmla="*/ 1024727 h 6647837"/>
              <a:gd name="connsiteX5" fmla="*/ 11633911 w 12213430"/>
              <a:gd name="connsiteY5" fmla="*/ 1024727 h 6647837"/>
              <a:gd name="connsiteX6" fmla="*/ 11704541 w 12213430"/>
              <a:gd name="connsiteY6" fmla="*/ 954097 h 6647837"/>
              <a:gd name="connsiteX7" fmla="*/ 11704541 w 12213430"/>
              <a:gd name="connsiteY7" fmla="*/ 141117 h 6647837"/>
              <a:gd name="connsiteX8" fmla="*/ 12200794 w 12213430"/>
              <a:gd name="connsiteY8" fmla="*/ 141147 h 6647837"/>
              <a:gd name="connsiteX9" fmla="*/ 12200352 w 12213430"/>
              <a:gd name="connsiteY9" fmla="*/ 6417683 h 6647837"/>
              <a:gd name="connsiteX10" fmla="*/ 3175 w 12213430"/>
              <a:gd name="connsiteY10" fmla="*/ 6505576 h 6647837"/>
              <a:gd name="connsiteX11" fmla="*/ 0 w 12213430"/>
              <a:gd name="connsiteY11" fmla="*/ 229967 h 6647837"/>
              <a:gd name="connsiteX12" fmla="*/ 3846824 w 12213430"/>
              <a:gd name="connsiteY12" fmla="*/ 170 h 6647837"/>
              <a:gd name="connsiteX0" fmla="*/ 3846824 w 12213430"/>
              <a:gd name="connsiteY0" fmla="*/ 170 h 6656234"/>
              <a:gd name="connsiteX1" fmla="*/ 10334943 w 12213430"/>
              <a:gd name="connsiteY1" fmla="*/ 125535 h 6656234"/>
              <a:gd name="connsiteX2" fmla="*/ 10785474 w 12213430"/>
              <a:gd name="connsiteY2" fmla="*/ 131718 h 6656234"/>
              <a:gd name="connsiteX3" fmla="*/ 10785474 w 12213430"/>
              <a:gd name="connsiteY3" fmla="*/ 954097 h 6656234"/>
              <a:gd name="connsiteX4" fmla="*/ 10856104 w 12213430"/>
              <a:gd name="connsiteY4" fmla="*/ 1024727 h 6656234"/>
              <a:gd name="connsiteX5" fmla="*/ 11633911 w 12213430"/>
              <a:gd name="connsiteY5" fmla="*/ 1024727 h 6656234"/>
              <a:gd name="connsiteX6" fmla="*/ 11704541 w 12213430"/>
              <a:gd name="connsiteY6" fmla="*/ 954097 h 6656234"/>
              <a:gd name="connsiteX7" fmla="*/ 11704541 w 12213430"/>
              <a:gd name="connsiteY7" fmla="*/ 141117 h 6656234"/>
              <a:gd name="connsiteX8" fmla="*/ 12200794 w 12213430"/>
              <a:gd name="connsiteY8" fmla="*/ 141147 h 6656234"/>
              <a:gd name="connsiteX9" fmla="*/ 12200352 w 12213430"/>
              <a:gd name="connsiteY9" fmla="*/ 6417683 h 6656234"/>
              <a:gd name="connsiteX10" fmla="*/ 3175 w 12213430"/>
              <a:gd name="connsiteY10" fmla="*/ 6505576 h 6656234"/>
              <a:gd name="connsiteX11" fmla="*/ 0 w 12213430"/>
              <a:gd name="connsiteY11" fmla="*/ 229967 h 6656234"/>
              <a:gd name="connsiteX12" fmla="*/ 3846824 w 12213430"/>
              <a:gd name="connsiteY12" fmla="*/ 170 h 6656234"/>
              <a:gd name="connsiteX0" fmla="*/ 3846824 w 12213430"/>
              <a:gd name="connsiteY0" fmla="*/ 170 h 6657635"/>
              <a:gd name="connsiteX1" fmla="*/ 10334943 w 12213430"/>
              <a:gd name="connsiteY1" fmla="*/ 125535 h 6657635"/>
              <a:gd name="connsiteX2" fmla="*/ 10785474 w 12213430"/>
              <a:gd name="connsiteY2" fmla="*/ 131718 h 6657635"/>
              <a:gd name="connsiteX3" fmla="*/ 10785474 w 12213430"/>
              <a:gd name="connsiteY3" fmla="*/ 954097 h 6657635"/>
              <a:gd name="connsiteX4" fmla="*/ 10856104 w 12213430"/>
              <a:gd name="connsiteY4" fmla="*/ 1024727 h 6657635"/>
              <a:gd name="connsiteX5" fmla="*/ 11633911 w 12213430"/>
              <a:gd name="connsiteY5" fmla="*/ 1024727 h 6657635"/>
              <a:gd name="connsiteX6" fmla="*/ 11704541 w 12213430"/>
              <a:gd name="connsiteY6" fmla="*/ 954097 h 6657635"/>
              <a:gd name="connsiteX7" fmla="*/ 11704541 w 12213430"/>
              <a:gd name="connsiteY7" fmla="*/ 141117 h 6657635"/>
              <a:gd name="connsiteX8" fmla="*/ 12200794 w 12213430"/>
              <a:gd name="connsiteY8" fmla="*/ 141147 h 6657635"/>
              <a:gd name="connsiteX9" fmla="*/ 12200352 w 12213430"/>
              <a:gd name="connsiteY9" fmla="*/ 6417683 h 6657635"/>
              <a:gd name="connsiteX10" fmla="*/ 3175 w 12213430"/>
              <a:gd name="connsiteY10" fmla="*/ 6505576 h 6657635"/>
              <a:gd name="connsiteX11" fmla="*/ 0 w 12213430"/>
              <a:gd name="connsiteY11" fmla="*/ 229967 h 6657635"/>
              <a:gd name="connsiteX12" fmla="*/ 3846824 w 12213430"/>
              <a:gd name="connsiteY12" fmla="*/ 170 h 6657635"/>
              <a:gd name="connsiteX0" fmla="*/ 3846824 w 12213430"/>
              <a:gd name="connsiteY0" fmla="*/ 170 h 6659594"/>
              <a:gd name="connsiteX1" fmla="*/ 10334943 w 12213430"/>
              <a:gd name="connsiteY1" fmla="*/ 125535 h 6659594"/>
              <a:gd name="connsiteX2" fmla="*/ 10785474 w 12213430"/>
              <a:gd name="connsiteY2" fmla="*/ 131718 h 6659594"/>
              <a:gd name="connsiteX3" fmla="*/ 10785474 w 12213430"/>
              <a:gd name="connsiteY3" fmla="*/ 954097 h 6659594"/>
              <a:gd name="connsiteX4" fmla="*/ 10856104 w 12213430"/>
              <a:gd name="connsiteY4" fmla="*/ 1024727 h 6659594"/>
              <a:gd name="connsiteX5" fmla="*/ 11633911 w 12213430"/>
              <a:gd name="connsiteY5" fmla="*/ 1024727 h 6659594"/>
              <a:gd name="connsiteX6" fmla="*/ 11704541 w 12213430"/>
              <a:gd name="connsiteY6" fmla="*/ 954097 h 6659594"/>
              <a:gd name="connsiteX7" fmla="*/ 11704541 w 12213430"/>
              <a:gd name="connsiteY7" fmla="*/ 141117 h 6659594"/>
              <a:gd name="connsiteX8" fmla="*/ 12200794 w 12213430"/>
              <a:gd name="connsiteY8" fmla="*/ 141147 h 6659594"/>
              <a:gd name="connsiteX9" fmla="*/ 12200352 w 12213430"/>
              <a:gd name="connsiteY9" fmla="*/ 6417683 h 6659594"/>
              <a:gd name="connsiteX10" fmla="*/ 3175 w 12213430"/>
              <a:gd name="connsiteY10" fmla="*/ 6511926 h 6659594"/>
              <a:gd name="connsiteX11" fmla="*/ 0 w 12213430"/>
              <a:gd name="connsiteY11" fmla="*/ 229967 h 6659594"/>
              <a:gd name="connsiteX12" fmla="*/ 3846824 w 12213430"/>
              <a:gd name="connsiteY12" fmla="*/ 170 h 6659594"/>
              <a:gd name="connsiteX0" fmla="*/ 3846824 w 12213430"/>
              <a:gd name="connsiteY0" fmla="*/ 1364 h 6660788"/>
              <a:gd name="connsiteX1" fmla="*/ 10334943 w 12213430"/>
              <a:gd name="connsiteY1" fmla="*/ 126729 h 6660788"/>
              <a:gd name="connsiteX2" fmla="*/ 10785474 w 12213430"/>
              <a:gd name="connsiteY2" fmla="*/ 132912 h 6660788"/>
              <a:gd name="connsiteX3" fmla="*/ 10785474 w 12213430"/>
              <a:gd name="connsiteY3" fmla="*/ 955291 h 6660788"/>
              <a:gd name="connsiteX4" fmla="*/ 10856104 w 12213430"/>
              <a:gd name="connsiteY4" fmla="*/ 1025921 h 6660788"/>
              <a:gd name="connsiteX5" fmla="*/ 11633911 w 12213430"/>
              <a:gd name="connsiteY5" fmla="*/ 1025921 h 6660788"/>
              <a:gd name="connsiteX6" fmla="*/ 11704541 w 12213430"/>
              <a:gd name="connsiteY6" fmla="*/ 955291 h 6660788"/>
              <a:gd name="connsiteX7" fmla="*/ 11704541 w 12213430"/>
              <a:gd name="connsiteY7" fmla="*/ 142311 h 6660788"/>
              <a:gd name="connsiteX8" fmla="*/ 12200794 w 12213430"/>
              <a:gd name="connsiteY8" fmla="*/ 142341 h 6660788"/>
              <a:gd name="connsiteX9" fmla="*/ 12200352 w 12213430"/>
              <a:gd name="connsiteY9" fmla="*/ 6418877 h 6660788"/>
              <a:gd name="connsiteX10" fmla="*/ 3175 w 12213430"/>
              <a:gd name="connsiteY10" fmla="*/ 6513120 h 6660788"/>
              <a:gd name="connsiteX11" fmla="*/ 0 w 12213430"/>
              <a:gd name="connsiteY11" fmla="*/ 231161 h 6660788"/>
              <a:gd name="connsiteX12" fmla="*/ 3846824 w 12213430"/>
              <a:gd name="connsiteY12" fmla="*/ 1364 h 6660788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5864223 w 12213430"/>
              <a:gd name="connsiteY1" fmla="*/ 8888 h 6659424"/>
              <a:gd name="connsiteX2" fmla="*/ 10334943 w 12213430"/>
              <a:gd name="connsiteY2" fmla="*/ 125365 h 6659424"/>
              <a:gd name="connsiteX3" fmla="*/ 10785474 w 12213430"/>
              <a:gd name="connsiteY3" fmla="*/ 131548 h 6659424"/>
              <a:gd name="connsiteX4" fmla="*/ 10785474 w 12213430"/>
              <a:gd name="connsiteY4" fmla="*/ 953927 h 6659424"/>
              <a:gd name="connsiteX5" fmla="*/ 10856104 w 12213430"/>
              <a:gd name="connsiteY5" fmla="*/ 1024557 h 6659424"/>
              <a:gd name="connsiteX6" fmla="*/ 11633911 w 12213430"/>
              <a:gd name="connsiteY6" fmla="*/ 1024557 h 6659424"/>
              <a:gd name="connsiteX7" fmla="*/ 11704541 w 12213430"/>
              <a:gd name="connsiteY7" fmla="*/ 953927 h 6659424"/>
              <a:gd name="connsiteX8" fmla="*/ 11704541 w 12213430"/>
              <a:gd name="connsiteY8" fmla="*/ 140947 h 6659424"/>
              <a:gd name="connsiteX9" fmla="*/ 12200794 w 12213430"/>
              <a:gd name="connsiteY9" fmla="*/ 140977 h 6659424"/>
              <a:gd name="connsiteX10" fmla="*/ 12200352 w 12213430"/>
              <a:gd name="connsiteY10" fmla="*/ 6417513 h 6659424"/>
              <a:gd name="connsiteX11" fmla="*/ 3175 w 12213430"/>
              <a:gd name="connsiteY11" fmla="*/ 6511756 h 6659424"/>
              <a:gd name="connsiteX12" fmla="*/ 0 w 12213430"/>
              <a:gd name="connsiteY12" fmla="*/ 229797 h 6659424"/>
              <a:gd name="connsiteX13" fmla="*/ 3846824 w 12213430"/>
              <a:gd name="connsiteY13" fmla="*/ 0 h 6659424"/>
              <a:gd name="connsiteX0" fmla="*/ 4173849 w 12213430"/>
              <a:gd name="connsiteY0" fmla="*/ 0 h 6668949"/>
              <a:gd name="connsiteX1" fmla="*/ 5864223 w 12213430"/>
              <a:gd name="connsiteY1" fmla="*/ 18413 h 6668949"/>
              <a:gd name="connsiteX2" fmla="*/ 10334943 w 12213430"/>
              <a:gd name="connsiteY2" fmla="*/ 134890 h 6668949"/>
              <a:gd name="connsiteX3" fmla="*/ 10785474 w 12213430"/>
              <a:gd name="connsiteY3" fmla="*/ 141073 h 6668949"/>
              <a:gd name="connsiteX4" fmla="*/ 10785474 w 12213430"/>
              <a:gd name="connsiteY4" fmla="*/ 963452 h 6668949"/>
              <a:gd name="connsiteX5" fmla="*/ 10856104 w 12213430"/>
              <a:gd name="connsiteY5" fmla="*/ 1034082 h 6668949"/>
              <a:gd name="connsiteX6" fmla="*/ 11633911 w 12213430"/>
              <a:gd name="connsiteY6" fmla="*/ 1034082 h 6668949"/>
              <a:gd name="connsiteX7" fmla="*/ 11704541 w 12213430"/>
              <a:gd name="connsiteY7" fmla="*/ 963452 h 6668949"/>
              <a:gd name="connsiteX8" fmla="*/ 11704541 w 12213430"/>
              <a:gd name="connsiteY8" fmla="*/ 150472 h 6668949"/>
              <a:gd name="connsiteX9" fmla="*/ 12200794 w 12213430"/>
              <a:gd name="connsiteY9" fmla="*/ 150502 h 6668949"/>
              <a:gd name="connsiteX10" fmla="*/ 12200352 w 12213430"/>
              <a:gd name="connsiteY10" fmla="*/ 6427038 h 6668949"/>
              <a:gd name="connsiteX11" fmla="*/ 3175 w 12213430"/>
              <a:gd name="connsiteY11" fmla="*/ 6521281 h 6668949"/>
              <a:gd name="connsiteX12" fmla="*/ 0 w 12213430"/>
              <a:gd name="connsiteY12" fmla="*/ 239322 h 6668949"/>
              <a:gd name="connsiteX13" fmla="*/ 4173849 w 12213430"/>
              <a:gd name="connsiteY13" fmla="*/ 0 h 66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3430" h="6668949">
                <a:moveTo>
                  <a:pt x="4173849" y="0"/>
                </a:moveTo>
                <a:lnTo>
                  <a:pt x="5864223" y="18413"/>
                </a:lnTo>
                <a:lnTo>
                  <a:pt x="10334943" y="134890"/>
                </a:lnTo>
                <a:lnTo>
                  <a:pt x="10785474" y="141073"/>
                </a:lnTo>
                <a:lnTo>
                  <a:pt x="10785474" y="963452"/>
                </a:lnTo>
                <a:cubicBezTo>
                  <a:pt x="10785474" y="1002460"/>
                  <a:pt x="10817096" y="1034082"/>
                  <a:pt x="10856104" y="1034082"/>
                </a:cubicBezTo>
                <a:lnTo>
                  <a:pt x="11633911" y="1034082"/>
                </a:lnTo>
                <a:cubicBezTo>
                  <a:pt x="11672919" y="1034082"/>
                  <a:pt x="11704541" y="1002460"/>
                  <a:pt x="11704541" y="963452"/>
                </a:cubicBezTo>
                <a:lnTo>
                  <a:pt x="11704541" y="150472"/>
                </a:lnTo>
                <a:lnTo>
                  <a:pt x="12200794" y="150502"/>
                </a:lnTo>
                <a:cubicBezTo>
                  <a:pt x="12221951" y="2609991"/>
                  <a:pt x="12212824" y="4233526"/>
                  <a:pt x="12200352" y="6427038"/>
                </a:cubicBezTo>
                <a:cubicBezTo>
                  <a:pt x="8292381" y="6924937"/>
                  <a:pt x="3832847" y="6495765"/>
                  <a:pt x="3175" y="6521281"/>
                </a:cubicBezTo>
                <a:cubicBezTo>
                  <a:pt x="2117" y="4450578"/>
                  <a:pt x="1058" y="2310025"/>
                  <a:pt x="0" y="239322"/>
                </a:cubicBezTo>
                <a:cubicBezTo>
                  <a:pt x="1481354" y="69395"/>
                  <a:pt x="3313044" y="9793"/>
                  <a:pt x="4173849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br>
              <a:rPr lang="nb-NO" dirty="0"/>
            </a:br>
            <a:r>
              <a:rPr lang="nb-NO" dirty="0"/>
              <a:t>              Trykk på ikonet for å sette inn bilde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7B4EA86-E703-DC40-81E1-563572BAE5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736" y="1623379"/>
            <a:ext cx="10296525" cy="87637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4B741-2AD2-8F4D-996C-F33E5B10A7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276" y="3872435"/>
            <a:ext cx="8593137" cy="198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err="1"/>
              <a:t>Mengde</a:t>
            </a:r>
            <a:r>
              <a:rPr lang="en-GB"/>
              <a:t>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bør</a:t>
            </a:r>
            <a:r>
              <a:rPr lang="en-GB"/>
              <a:t> </a:t>
            </a:r>
            <a:r>
              <a:rPr lang="en-GB" err="1"/>
              <a:t>begrenses</a:t>
            </a:r>
            <a:r>
              <a:rPr lang="en-GB"/>
              <a:t>. </a:t>
            </a:r>
            <a:r>
              <a:rPr lang="en-GB" err="1"/>
              <a:t>Brukt</a:t>
            </a:r>
            <a:r>
              <a:rPr lang="en-GB"/>
              <a:t> </a:t>
            </a:r>
            <a:r>
              <a:rPr lang="en-GB" err="1"/>
              <a:t>notatfeltet</a:t>
            </a:r>
            <a:r>
              <a:rPr lang="en-GB"/>
              <a:t> </a:t>
            </a:r>
            <a:r>
              <a:rPr lang="en-GB" err="1"/>
              <a:t>aktivt</a:t>
            </a:r>
            <a:r>
              <a:rPr lang="en-GB"/>
              <a:t>. </a:t>
            </a:r>
            <a:r>
              <a:rPr lang="en-GB" err="1"/>
              <a:t>Tenk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at </a:t>
            </a:r>
            <a:r>
              <a:rPr lang="en-GB" err="1"/>
              <a:t>mottaker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lytte</a:t>
            </a:r>
            <a:r>
              <a:rPr lang="en-GB"/>
              <a:t> </a:t>
            </a:r>
            <a:r>
              <a:rPr lang="en-GB" err="1"/>
              <a:t>istedenfor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lese. </a:t>
            </a:r>
            <a:r>
              <a:rPr lang="en-GB" err="1"/>
              <a:t>Tenk</a:t>
            </a:r>
            <a:r>
              <a:rPr lang="en-GB"/>
              <a:t> </a:t>
            </a:r>
            <a:r>
              <a:rPr lang="en-GB" err="1"/>
              <a:t>også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lesbarheten</a:t>
            </a:r>
            <a:r>
              <a:rPr lang="en-GB"/>
              <a:t>, </a:t>
            </a:r>
            <a:r>
              <a:rPr lang="en-GB" err="1"/>
              <a:t>bruk</a:t>
            </a:r>
            <a:r>
              <a:rPr lang="en-GB"/>
              <a:t> </a:t>
            </a:r>
            <a:r>
              <a:rPr lang="en-GB" err="1"/>
              <a:t>helst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mindre</a:t>
            </a:r>
            <a:r>
              <a:rPr lang="en-GB"/>
              <a:t> </a:t>
            </a:r>
            <a:r>
              <a:rPr lang="en-GB" err="1"/>
              <a:t>skriftstørrelse</a:t>
            </a:r>
            <a:r>
              <a:rPr lang="en-GB"/>
              <a:t> </a:t>
            </a:r>
            <a:r>
              <a:rPr lang="en-GB" err="1"/>
              <a:t>enn</a:t>
            </a:r>
            <a:r>
              <a:rPr lang="en-GB"/>
              <a:t> 20. Husk at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bilder</a:t>
            </a:r>
            <a:r>
              <a:rPr lang="en-GB"/>
              <a:t> </a:t>
            </a:r>
            <a:r>
              <a:rPr lang="en-GB" err="1"/>
              <a:t>påvirker</a:t>
            </a:r>
            <a:r>
              <a:rPr lang="en-GB"/>
              <a:t> </a:t>
            </a:r>
            <a:r>
              <a:rPr lang="en-GB" err="1"/>
              <a:t>kontrast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lesbarhet</a:t>
            </a:r>
            <a:r>
              <a:rPr lang="en-GB"/>
              <a:t>.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plasseres</a:t>
            </a:r>
            <a:r>
              <a:rPr lang="en-GB"/>
              <a:t> der det er </a:t>
            </a:r>
            <a:r>
              <a:rPr lang="en-GB" err="1"/>
              <a:t>hensiktsmessig</a:t>
            </a:r>
            <a:r>
              <a:rPr lang="en-GB"/>
              <a:t>. </a:t>
            </a: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15566417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fullskj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665E623C-94E5-8945-9866-E6D264106E59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-3173" y="89536"/>
            <a:ext cx="12213430" cy="6668949"/>
          </a:xfrm>
          <a:custGeom>
            <a:avLst/>
            <a:gdLst>
              <a:gd name="connsiteX0" fmla="*/ 4173849 w 12213430"/>
              <a:gd name="connsiteY0" fmla="*/ 0 h 6668949"/>
              <a:gd name="connsiteX1" fmla="*/ 5864223 w 12213430"/>
              <a:gd name="connsiteY1" fmla="*/ 18413 h 6668949"/>
              <a:gd name="connsiteX2" fmla="*/ 10334943 w 12213430"/>
              <a:gd name="connsiteY2" fmla="*/ 134890 h 6668949"/>
              <a:gd name="connsiteX3" fmla="*/ 10785474 w 12213430"/>
              <a:gd name="connsiteY3" fmla="*/ 141073 h 6668949"/>
              <a:gd name="connsiteX4" fmla="*/ 10785474 w 12213430"/>
              <a:gd name="connsiteY4" fmla="*/ 963452 h 6668949"/>
              <a:gd name="connsiteX5" fmla="*/ 10856104 w 12213430"/>
              <a:gd name="connsiteY5" fmla="*/ 1034082 h 6668949"/>
              <a:gd name="connsiteX6" fmla="*/ 11633911 w 12213430"/>
              <a:gd name="connsiteY6" fmla="*/ 1034082 h 6668949"/>
              <a:gd name="connsiteX7" fmla="*/ 11704541 w 12213430"/>
              <a:gd name="connsiteY7" fmla="*/ 963452 h 6668949"/>
              <a:gd name="connsiteX8" fmla="*/ 11704541 w 12213430"/>
              <a:gd name="connsiteY8" fmla="*/ 150472 h 6668949"/>
              <a:gd name="connsiteX9" fmla="*/ 12200794 w 12213430"/>
              <a:gd name="connsiteY9" fmla="*/ 150502 h 6668949"/>
              <a:gd name="connsiteX10" fmla="*/ 12200352 w 12213430"/>
              <a:gd name="connsiteY10" fmla="*/ 6427038 h 6668949"/>
              <a:gd name="connsiteX11" fmla="*/ 3175 w 12213430"/>
              <a:gd name="connsiteY11" fmla="*/ 6521281 h 6668949"/>
              <a:gd name="connsiteX12" fmla="*/ 0 w 12213430"/>
              <a:gd name="connsiteY12" fmla="*/ 239322 h 6668949"/>
              <a:gd name="connsiteX13" fmla="*/ 4173849 w 12213430"/>
              <a:gd name="connsiteY13" fmla="*/ 0 h 66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3430" h="6668949">
                <a:moveTo>
                  <a:pt x="4173849" y="0"/>
                </a:moveTo>
                <a:lnTo>
                  <a:pt x="5864223" y="18413"/>
                </a:lnTo>
                <a:lnTo>
                  <a:pt x="10334943" y="134890"/>
                </a:lnTo>
                <a:lnTo>
                  <a:pt x="10785474" y="141073"/>
                </a:lnTo>
                <a:lnTo>
                  <a:pt x="10785474" y="963452"/>
                </a:lnTo>
                <a:cubicBezTo>
                  <a:pt x="10785474" y="1002460"/>
                  <a:pt x="10817096" y="1034082"/>
                  <a:pt x="10856104" y="1034082"/>
                </a:cubicBezTo>
                <a:lnTo>
                  <a:pt x="11633911" y="1034082"/>
                </a:lnTo>
                <a:cubicBezTo>
                  <a:pt x="11672919" y="1034082"/>
                  <a:pt x="11704541" y="1002460"/>
                  <a:pt x="11704541" y="963452"/>
                </a:cubicBezTo>
                <a:lnTo>
                  <a:pt x="11704541" y="150472"/>
                </a:lnTo>
                <a:lnTo>
                  <a:pt x="12200794" y="150502"/>
                </a:lnTo>
                <a:cubicBezTo>
                  <a:pt x="12221951" y="2609991"/>
                  <a:pt x="12212824" y="4233526"/>
                  <a:pt x="12200352" y="6427038"/>
                </a:cubicBezTo>
                <a:cubicBezTo>
                  <a:pt x="8292381" y="6924937"/>
                  <a:pt x="3832847" y="6495765"/>
                  <a:pt x="3175" y="6521281"/>
                </a:cubicBezTo>
                <a:cubicBezTo>
                  <a:pt x="2117" y="4450578"/>
                  <a:pt x="1058" y="2310025"/>
                  <a:pt x="0" y="239322"/>
                </a:cubicBezTo>
                <a:cubicBezTo>
                  <a:pt x="1481354" y="69395"/>
                  <a:pt x="3313044" y="9793"/>
                  <a:pt x="4173849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dirty="0"/>
              <a:t>		</a:t>
            </a:r>
          </a:p>
          <a:p>
            <a:endParaRPr lang="nb-NO" dirty="0"/>
          </a:p>
          <a:p>
            <a:r>
              <a:rPr lang="nb-NO" dirty="0"/>
              <a:t>		</a:t>
            </a:r>
          </a:p>
          <a:p>
            <a:endParaRPr lang="nb-NO" dirty="0"/>
          </a:p>
          <a:p>
            <a:r>
              <a:rPr lang="nb-NO" dirty="0"/>
              <a:t>					Trykk på ikonet for å sette inn video</a:t>
            </a:r>
          </a:p>
        </p:txBody>
      </p:sp>
    </p:spTree>
    <p:extLst>
      <p:ext uri="{BB962C8B-B14F-4D97-AF65-F5344CB8AC3E}">
        <p14:creationId xmlns:p14="http://schemas.microsoft.com/office/powerpoint/2010/main" val="2539940211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rå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76C7B2-1516-3E4F-A044-785CAEBB68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6762" y="206093"/>
            <a:ext cx="4008947" cy="6557775"/>
          </a:xfrm>
          <a:custGeom>
            <a:avLst/>
            <a:gdLst>
              <a:gd name="connsiteX0" fmla="*/ 1671904 w 4008947"/>
              <a:gd name="connsiteY0" fmla="*/ 0 h 6557775"/>
              <a:gd name="connsiteX1" fmla="*/ 3194878 w 4008947"/>
              <a:gd name="connsiteY1" fmla="*/ 36537 h 6557775"/>
              <a:gd name="connsiteX2" fmla="*/ 3342363 w 4008947"/>
              <a:gd name="connsiteY2" fmla="*/ 37168 h 6557775"/>
              <a:gd name="connsiteX3" fmla="*/ 3348713 w 4008947"/>
              <a:gd name="connsiteY3" fmla="*/ 850063 h 6557775"/>
              <a:gd name="connsiteX4" fmla="*/ 3416173 w 4008947"/>
              <a:gd name="connsiteY4" fmla="*/ 917523 h 6557775"/>
              <a:gd name="connsiteX5" fmla="*/ 4008947 w 4008947"/>
              <a:gd name="connsiteY5" fmla="*/ 917523 h 6557775"/>
              <a:gd name="connsiteX6" fmla="*/ 3700290 w 4008947"/>
              <a:gd name="connsiteY6" fmla="*/ 2138772 h 6557775"/>
              <a:gd name="connsiteX7" fmla="*/ 3696964 w 4008947"/>
              <a:gd name="connsiteY7" fmla="*/ 2138772 h 6557775"/>
              <a:gd name="connsiteX8" fmla="*/ 3142479 w 4008947"/>
              <a:gd name="connsiteY8" fmla="*/ 4349958 h 6557775"/>
              <a:gd name="connsiteX9" fmla="*/ 3143397 w 4008947"/>
              <a:gd name="connsiteY9" fmla="*/ 4349958 h 6557775"/>
              <a:gd name="connsiteX10" fmla="*/ 2610068 w 4008947"/>
              <a:gd name="connsiteY10" fmla="*/ 6495080 h 6557775"/>
              <a:gd name="connsiteX11" fmla="*/ 0 w 4008947"/>
              <a:gd name="connsiteY11" fmla="*/ 6549055 h 6557775"/>
              <a:gd name="connsiteX12" fmla="*/ 562632 w 4008947"/>
              <a:gd name="connsiteY12" fmla="*/ 4349958 h 6557775"/>
              <a:gd name="connsiteX13" fmla="*/ 560986 w 4008947"/>
              <a:gd name="connsiteY13" fmla="*/ 4349958 h 6557775"/>
              <a:gd name="connsiteX14" fmla="*/ 1117268 w 4008947"/>
              <a:gd name="connsiteY14" fmla="*/ 2134509 h 6557775"/>
              <a:gd name="connsiteX15" fmla="*/ 1119891 w 4008947"/>
              <a:gd name="connsiteY15" fmla="*/ 2134509 h 6557775"/>
              <a:gd name="connsiteX16" fmla="*/ 1257371 w 4008947"/>
              <a:gd name="connsiteY16" fmla="*/ 1598721 h 6557775"/>
              <a:gd name="connsiteX17" fmla="*/ 1671904 w 4008947"/>
              <a:gd name="connsiteY17" fmla="*/ 0 h 65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8947" h="6557775">
                <a:moveTo>
                  <a:pt x="1671904" y="0"/>
                </a:moveTo>
                <a:lnTo>
                  <a:pt x="3194878" y="36537"/>
                </a:lnTo>
                <a:lnTo>
                  <a:pt x="3342363" y="37168"/>
                </a:lnTo>
                <a:cubicBezTo>
                  <a:pt x="3343421" y="304958"/>
                  <a:pt x="3347655" y="582273"/>
                  <a:pt x="3348713" y="850063"/>
                </a:cubicBezTo>
                <a:cubicBezTo>
                  <a:pt x="3348713" y="887320"/>
                  <a:pt x="3378916" y="917523"/>
                  <a:pt x="3416173" y="917523"/>
                </a:cubicBezTo>
                <a:lnTo>
                  <a:pt x="4008947" y="917523"/>
                </a:lnTo>
                <a:lnTo>
                  <a:pt x="3700290" y="2138772"/>
                </a:lnTo>
                <a:lnTo>
                  <a:pt x="3696964" y="2138772"/>
                </a:lnTo>
                <a:lnTo>
                  <a:pt x="3142479" y="4349958"/>
                </a:lnTo>
                <a:lnTo>
                  <a:pt x="3143397" y="4349958"/>
                </a:lnTo>
                <a:lnTo>
                  <a:pt x="2610068" y="6495080"/>
                </a:lnTo>
                <a:cubicBezTo>
                  <a:pt x="1682895" y="6517305"/>
                  <a:pt x="1060523" y="6580805"/>
                  <a:pt x="0" y="6549055"/>
                </a:cubicBezTo>
                <a:lnTo>
                  <a:pt x="562632" y="4349958"/>
                </a:lnTo>
                <a:lnTo>
                  <a:pt x="560986" y="4349958"/>
                </a:lnTo>
                <a:lnTo>
                  <a:pt x="1117268" y="2134509"/>
                </a:lnTo>
                <a:lnTo>
                  <a:pt x="1119891" y="2134509"/>
                </a:lnTo>
                <a:lnTo>
                  <a:pt x="1257371" y="1598721"/>
                </a:lnTo>
                <a:cubicBezTo>
                  <a:pt x="1395549" y="1065814"/>
                  <a:pt x="1532834" y="548981"/>
                  <a:pt x="1671904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nb-NO" dirty="0"/>
              <a:t>		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		Trykk på ikonet</a:t>
            </a:r>
            <a:br>
              <a:rPr lang="nb-NO" dirty="0"/>
            </a:br>
            <a:r>
              <a:rPr lang="nb-NO" dirty="0"/>
              <a:t>		for å sette inn bilde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CB75A9EE-34F2-C04E-A6AA-1C79900F16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1906676"/>
            <a:ext cx="5563625" cy="8763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B413EE75-C434-F048-A403-D8E34533E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7738" y="2796859"/>
            <a:ext cx="5563625" cy="2017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93557806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8D720E-9728-9048-900E-3A6CB272C027}"/>
              </a:ext>
            </a:extLst>
          </p:cNvPr>
          <p:cNvSpPr/>
          <p:nvPr userDrawn="1"/>
        </p:nvSpPr>
        <p:spPr>
          <a:xfrm>
            <a:off x="9358411" y="0"/>
            <a:ext cx="2833589" cy="689353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46F71E2-D40A-B346-8644-1450E9BD33C2}"/>
              </a:ext>
            </a:extLst>
          </p:cNvPr>
          <p:cNvSpPr/>
          <p:nvPr userDrawn="1"/>
        </p:nvSpPr>
        <p:spPr>
          <a:xfrm>
            <a:off x="-5787" y="-11575"/>
            <a:ext cx="11145170" cy="6908972"/>
          </a:xfrm>
          <a:custGeom>
            <a:avLst/>
            <a:gdLst>
              <a:gd name="connsiteX0" fmla="*/ 0 w 12192000"/>
              <a:gd name="connsiteY0" fmla="*/ 0 h 6893538"/>
              <a:gd name="connsiteX1" fmla="*/ 12192000 w 12192000"/>
              <a:gd name="connsiteY1" fmla="*/ 0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2192000"/>
              <a:gd name="connsiteY0" fmla="*/ 0 h 6893538"/>
              <a:gd name="connsiteX1" fmla="*/ 11145170 w 12192000"/>
              <a:gd name="connsiteY1" fmla="*/ 6306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1145170"/>
              <a:gd name="connsiteY0" fmla="*/ 0 h 6893538"/>
              <a:gd name="connsiteX1" fmla="*/ 11145170 w 11145170"/>
              <a:gd name="connsiteY1" fmla="*/ 6306 h 6893538"/>
              <a:gd name="connsiteX2" fmla="*/ 9398350 w 11145170"/>
              <a:gd name="connsiteY2" fmla="*/ 6893538 h 6893538"/>
              <a:gd name="connsiteX3" fmla="*/ 0 w 11145170"/>
              <a:gd name="connsiteY3" fmla="*/ 6893538 h 6893538"/>
              <a:gd name="connsiteX4" fmla="*/ 0 w 11145170"/>
              <a:gd name="connsiteY4" fmla="*/ 0 h 68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5170" h="6893538">
                <a:moveTo>
                  <a:pt x="0" y="0"/>
                </a:moveTo>
                <a:lnTo>
                  <a:pt x="11145170" y="6306"/>
                </a:lnTo>
                <a:lnTo>
                  <a:pt x="9398350" y="6893538"/>
                </a:lnTo>
                <a:lnTo>
                  <a:pt x="0" y="689353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59000">
                <a:schemeClr val="tx2"/>
              </a:gs>
              <a:gs pos="99000">
                <a:schemeClr val="tx2">
                  <a:lumMod val="80000"/>
                </a:schemeClr>
              </a:gs>
            </a:gsLst>
            <a:lin ang="5400000" scaled="1"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O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188A1F-4814-FE4E-AF70-22B66EFE7F43}"/>
              </a:ext>
            </a:extLst>
          </p:cNvPr>
          <p:cNvCxnSpPr>
            <a:cxnSpLocks/>
          </p:cNvCxnSpPr>
          <p:nvPr userDrawn="1"/>
        </p:nvCxnSpPr>
        <p:spPr>
          <a:xfrm>
            <a:off x="955119" y="3662651"/>
            <a:ext cx="615041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C0CE6A-8767-8A41-8C5A-DE6C38FD5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738" y="4003392"/>
            <a:ext cx="4339542" cy="949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Avsluttende tekst eller kanskje kontaktinformasjon.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F98765-4D04-A240-A1CA-4D22222578E7}"/>
              </a:ext>
            </a:extLst>
          </p:cNvPr>
          <p:cNvGrpSpPr/>
          <p:nvPr userDrawn="1"/>
        </p:nvGrpSpPr>
        <p:grpSpPr>
          <a:xfrm>
            <a:off x="707705" y="1520393"/>
            <a:ext cx="7666996" cy="2028014"/>
            <a:chOff x="600568" y="2449857"/>
            <a:chExt cx="7666996" cy="20280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17A3FE-1B85-044F-8601-1722B646A412}"/>
                </a:ext>
              </a:extLst>
            </p:cNvPr>
            <p:cNvSpPr txBox="1"/>
            <p:nvPr userDrawn="1"/>
          </p:nvSpPr>
          <p:spPr>
            <a:xfrm>
              <a:off x="2800701" y="2493760"/>
              <a:ext cx="5466863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O" sz="4400" b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For mer informasjon se:</a:t>
              </a:r>
              <a:br>
                <a:rPr lang="en-NO" sz="5400" b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NO" sz="28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www.ntnu.no</a:t>
              </a:r>
            </a:p>
          </p:txBody>
        </p:sp>
        <p:pic>
          <p:nvPicPr>
            <p:cNvPr id="15" name="Picture 14" descr="QR-kode med link til ntnu.no">
              <a:hlinkClick r:id="rId2"/>
              <a:extLst>
                <a:ext uri="{FF2B5EF4-FFF2-40B4-BE49-F238E27FC236}">
                  <a16:creationId xmlns:a16="http://schemas.microsoft.com/office/drawing/2014/main" id="{B3DD55C2-73F3-D64D-B847-73777262FB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00568" y="2449857"/>
              <a:ext cx="2028014" cy="2028014"/>
            </a:xfrm>
            <a:prstGeom prst="rect">
              <a:avLst/>
            </a:prstGeom>
          </p:spPr>
        </p:pic>
      </p:grpSp>
      <p:grpSp>
        <p:nvGrpSpPr>
          <p:cNvPr id="20" name="Group 19" descr="Bilde av Hovedbygningen fra Trondheim, Gneis-bygget i Gjøvik og Ankeret i Ålesund.">
            <a:extLst>
              <a:ext uri="{FF2B5EF4-FFF2-40B4-BE49-F238E27FC236}">
                <a16:creationId xmlns:a16="http://schemas.microsoft.com/office/drawing/2014/main" id="{EF2C9705-DF6A-E545-A00E-46A6E97CBDC9}"/>
              </a:ext>
            </a:extLst>
          </p:cNvPr>
          <p:cNvGrpSpPr/>
          <p:nvPr userDrawn="1"/>
        </p:nvGrpSpPr>
        <p:grpSpPr>
          <a:xfrm>
            <a:off x="6850553" y="-11576"/>
            <a:ext cx="4353265" cy="6975914"/>
            <a:chOff x="6850553" y="-11576"/>
            <a:chExt cx="4353265" cy="69759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19E9650-7725-144B-92F4-A214A47A4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6858340" y="4609"/>
              <a:ext cx="4345478" cy="6891507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C2325E-003E-A548-9F83-98A116DD314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850553" y="-11576"/>
              <a:ext cx="1758320" cy="691668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CDC42B-0307-5B46-94D7-F05DACB7C35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426366" y="-1830"/>
              <a:ext cx="1758320" cy="696616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2024999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E370CE-61A9-122D-2A41-4525E438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1" y="731154"/>
            <a:ext cx="11336616" cy="833178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B63191-1754-8E9D-DD03-F6F2EF881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1" y="1443082"/>
            <a:ext cx="11336615" cy="4866278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051675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E28842A-71EB-7348-B20C-4E2C6F14E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519"/>
            <a:ext cx="12192000" cy="337749"/>
          </a:xfrm>
          <a:custGeom>
            <a:avLst/>
            <a:gdLst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7749">
                <a:moveTo>
                  <a:pt x="0" y="0"/>
                </a:moveTo>
                <a:lnTo>
                  <a:pt x="12192000" y="0"/>
                </a:lnTo>
                <a:lnTo>
                  <a:pt x="12192000" y="247133"/>
                </a:lnTo>
                <a:cubicBezTo>
                  <a:pt x="7971481" y="304798"/>
                  <a:pt x="4599459" y="-172998"/>
                  <a:pt x="0" y="3377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3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9ABD9E8-43B4-EF43-A770-91272F2CC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6520251"/>
            <a:ext cx="12192000" cy="337749"/>
          </a:xfrm>
          <a:custGeom>
            <a:avLst/>
            <a:gdLst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7749">
                <a:moveTo>
                  <a:pt x="0" y="0"/>
                </a:moveTo>
                <a:lnTo>
                  <a:pt x="12192000" y="0"/>
                </a:lnTo>
                <a:lnTo>
                  <a:pt x="12192000" y="247133"/>
                </a:lnTo>
                <a:cubicBezTo>
                  <a:pt x="7971481" y="304798"/>
                  <a:pt x="4599459" y="-172998"/>
                  <a:pt x="0" y="3377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3"/>
              </a:solidFill>
            </a:endParaRPr>
          </a:p>
        </p:txBody>
      </p:sp>
      <p:sp>
        <p:nvSpPr>
          <p:cNvPr id="4" name="TextBox 3" descr="Sidenummer">
            <a:extLst>
              <a:ext uri="{FF2B5EF4-FFF2-40B4-BE49-F238E27FC236}">
                <a16:creationId xmlns:a16="http://schemas.microsoft.com/office/drawing/2014/main" id="{FB94DF09-4857-DE42-8023-5A11DB4897A7}"/>
              </a:ext>
            </a:extLst>
          </p:cNvPr>
          <p:cNvSpPr txBox="1"/>
          <p:nvPr userDrawn="1"/>
        </p:nvSpPr>
        <p:spPr>
          <a:xfrm>
            <a:off x="10947083" y="6150919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24FCAE7-F3FB-8A47-8F25-E38F3A8BCB3B}" type="slidenum">
              <a:rPr lang="en-NO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NO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NTNU logo">
            <a:extLst>
              <a:ext uri="{FF2B5EF4-FFF2-40B4-BE49-F238E27FC236}">
                <a16:creationId xmlns:a16="http://schemas.microsoft.com/office/drawing/2014/main" id="{0B4324C8-2CD5-A04C-BEEC-EB40A21E8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649432" y="101007"/>
            <a:ext cx="1051935" cy="10226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309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153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1" r:id="rId2"/>
    <p:sldLayoutId id="2147483662" r:id="rId3"/>
    <p:sldLayoutId id="2147483668" r:id="rId4"/>
    <p:sldLayoutId id="2147483664" r:id="rId5"/>
    <p:sldLayoutId id="2147483670" r:id="rId6"/>
    <p:sldLayoutId id="2147483669" r:id="rId7"/>
    <p:sldLayoutId id="2147483667" r:id="rId8"/>
    <p:sldLayoutId id="2147483671" r:id="rId9"/>
    <p:sldLayoutId id="2147483672" r:id="rId10"/>
    <p:sldLayoutId id="2147483673" r:id="rId11"/>
  </p:sldLayoutIdLst>
  <p:transition spd="slow">
    <p:cover/>
  </p:transition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083" userDrawn="1">
          <p15:clr>
            <a:srgbClr val="F26B43"/>
          </p15:clr>
        </p15:guide>
        <p15:guide id="3" pos="597" userDrawn="1">
          <p15:clr>
            <a:srgbClr val="F26B43"/>
          </p15:clr>
        </p15:guide>
        <p15:guide id="4" orient="horz" pos="3770" userDrawn="1">
          <p15:clr>
            <a:srgbClr val="F26B43"/>
          </p15:clr>
        </p15:guide>
        <p15:guide id="5" orient="horz" pos="55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86BC85D-C904-FB1F-A795-F0499F2EE9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Allmøte NV</a:t>
            </a:r>
          </a:p>
          <a:p>
            <a:r>
              <a:rPr lang="nb-NO" dirty="0"/>
              <a:t>6/9 2023</a:t>
            </a:r>
          </a:p>
        </p:txBody>
      </p:sp>
    </p:spTree>
    <p:extLst>
      <p:ext uri="{BB962C8B-B14F-4D97-AF65-F5344CB8AC3E}">
        <p14:creationId xmlns:p14="http://schemas.microsoft.com/office/powerpoint/2010/main" val="2263864331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409434-92B8-86DC-41EA-5B82B927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1" y="548640"/>
            <a:ext cx="11336616" cy="833178"/>
          </a:xfrm>
        </p:spPr>
        <p:txBody>
          <a:bodyPr/>
          <a:lstStyle/>
          <a:p>
            <a:r>
              <a:rPr lang="nb-NO" dirty="0"/>
              <a:t>Status fra arbeidsgruppa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2D93F93-BC9B-2848-2DE5-DF65BED52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000" dirty="0"/>
              <a:t>To møter gjennomført</a:t>
            </a:r>
          </a:p>
          <a:p>
            <a:r>
              <a:rPr lang="nb-NO" sz="2000" dirty="0"/>
              <a:t>Første møte:</a:t>
            </a:r>
          </a:p>
          <a:p>
            <a:pPr lvl="1"/>
            <a:r>
              <a:rPr lang="nb-NO" sz="1467" dirty="0"/>
              <a:t>Gjennomgang av mandat</a:t>
            </a:r>
          </a:p>
          <a:p>
            <a:pPr lvl="1"/>
            <a:r>
              <a:rPr lang="nb-NO" sz="1467" dirty="0"/>
              <a:t>Plan for videre prosess</a:t>
            </a:r>
          </a:p>
          <a:p>
            <a:pPr lvl="1"/>
            <a:r>
              <a:rPr lang="nb-NO" sz="1467" dirty="0"/>
              <a:t>Gjennomgang av egenevalueringer</a:t>
            </a:r>
          </a:p>
          <a:p>
            <a:r>
              <a:rPr lang="nb-NO" sz="2000" dirty="0"/>
              <a:t>Andre møte:</a:t>
            </a:r>
          </a:p>
          <a:p>
            <a:pPr lvl="1"/>
            <a:r>
              <a:rPr lang="nb-NO" sz="1467" dirty="0"/>
              <a:t>Innledende gruppeoppgaver for å få startet prosessen</a:t>
            </a:r>
          </a:p>
          <a:p>
            <a:pPr lvl="1"/>
            <a:r>
              <a:rPr lang="nb-NO" sz="1467" dirty="0"/>
              <a:t>Arbeidsgruppa delt i to </a:t>
            </a:r>
          </a:p>
          <a:p>
            <a:pPr lvl="1" fontAlgn="base">
              <a:buFont typeface="+mj-lt"/>
              <a:buAutoNum type="arabicPeriod"/>
            </a:pPr>
            <a:r>
              <a:rPr lang="nb-NO" sz="1267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Hva om vi kunne tenke helt nytt og basert på faggruppene sette sammen en ny instituttstruktur</a:t>
            </a:r>
            <a:r>
              <a:rPr lang="en-US" sz="1267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517" b="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+mj-lt"/>
              <a:buAutoNum type="arabicPeriod"/>
            </a:pPr>
            <a:r>
              <a:rPr lang="nb-NO" sz="1267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Hvordan kan vi basert på nåværende institutter omorganisere til 4 eller 5 institutter</a:t>
            </a:r>
          </a:p>
          <a:p>
            <a:pPr lvl="1" fontAlgn="base"/>
            <a:endParaRPr lang="nb-NO" sz="1267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base"/>
            <a:r>
              <a:rPr lang="nb-NO" sz="1467" dirty="0"/>
              <a:t>Arbeidsgruppa delt i to – arbeider med oppgavene som diskuteres i fellesskap på neste møte i arbeidsgruppa, og brukes som input inn i videre arbeid med mandatet</a:t>
            </a:r>
          </a:p>
          <a:p>
            <a:pPr lvl="1" fontAlgn="base">
              <a:buFont typeface="+mj-lt"/>
              <a:buAutoNum type="arabicPeriod"/>
            </a:pPr>
            <a:endParaRPr lang="nb-NO" sz="1267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base">
              <a:buFont typeface="+mj-lt"/>
              <a:buAutoNum type="arabicPeriod"/>
            </a:pPr>
            <a:endParaRPr lang="en-US" sz="517" b="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2"/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125995585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A9C806-163F-F0EB-EC34-B8E02197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1" y="313904"/>
            <a:ext cx="11336616" cy="710067"/>
          </a:xfrm>
        </p:spPr>
        <p:txBody>
          <a:bodyPr/>
          <a:lstStyle/>
          <a:p>
            <a:r>
              <a:rPr lang="nb-NO" sz="4000" dirty="0"/>
              <a:t>Overordnet tidslinje for strukturprosessen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321090BF-BDA2-B3F8-839B-D993779658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1448939"/>
              </p:ext>
            </p:extLst>
          </p:nvPr>
        </p:nvGraphicFramePr>
        <p:xfrm>
          <a:off x="337961" y="1180730"/>
          <a:ext cx="11336617" cy="439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4408">
                  <a:extLst>
                    <a:ext uri="{9D8B030D-6E8A-4147-A177-3AD203B41FA5}">
                      <a16:colId xmlns:a16="http://schemas.microsoft.com/office/drawing/2014/main" val="546079070"/>
                    </a:ext>
                  </a:extLst>
                </a:gridCol>
                <a:gridCol w="4890049">
                  <a:extLst>
                    <a:ext uri="{9D8B030D-6E8A-4147-A177-3AD203B41FA5}">
                      <a16:colId xmlns:a16="http://schemas.microsoft.com/office/drawing/2014/main" val="4290743571"/>
                    </a:ext>
                  </a:extLst>
                </a:gridCol>
                <a:gridCol w="2824317">
                  <a:extLst>
                    <a:ext uri="{9D8B030D-6E8A-4147-A177-3AD203B41FA5}">
                      <a16:colId xmlns:a16="http://schemas.microsoft.com/office/drawing/2014/main" val="3240039085"/>
                    </a:ext>
                  </a:extLst>
                </a:gridCol>
                <a:gridCol w="2317843">
                  <a:extLst>
                    <a:ext uri="{9D8B030D-6E8A-4147-A177-3AD203B41FA5}">
                      <a16:colId xmlns:a16="http://schemas.microsoft.com/office/drawing/2014/main" val="1947330834"/>
                    </a:ext>
                  </a:extLst>
                </a:gridCol>
              </a:tblGrid>
              <a:tr h="176827"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Måned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Innhold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Involvering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Ansvar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extLst>
                  <a:ext uri="{0D108BD9-81ED-4DB2-BD59-A6C34878D82A}">
                    <a16:rowId xmlns:a16="http://schemas.microsoft.com/office/drawing/2014/main" val="4288026976"/>
                  </a:ext>
                </a:extLst>
              </a:tr>
              <a:tr h="311807"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100" dirty="0">
                          <a:effectLst/>
                        </a:rPr>
                        <a:t>Mai 23</a:t>
                      </a:r>
                      <a:endParaRPr lang="nb-NO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 dirty="0">
                          <a:effectLst/>
                        </a:rPr>
                        <a:t>Arbeidsgruppe etableres og mandat besluttes</a:t>
                      </a:r>
                      <a:endParaRPr lang="nb-NO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Representanter fra enheter, ledermøte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Dekan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extLst>
                  <a:ext uri="{0D108BD9-81ED-4DB2-BD59-A6C34878D82A}">
                    <a16:rowId xmlns:a16="http://schemas.microsoft.com/office/drawing/2014/main" val="4163805190"/>
                  </a:ext>
                </a:extLst>
              </a:tr>
              <a:tr h="335864"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100" dirty="0">
                          <a:effectLst/>
                        </a:rPr>
                        <a:t>Jun. 23</a:t>
                      </a:r>
                      <a:endParaRPr lang="nb-NO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 dirty="0">
                          <a:effectLst/>
                        </a:rPr>
                        <a:t>Frist for instituttenes egenevaluering</a:t>
                      </a:r>
                      <a:endParaRPr lang="nb-NO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Faggrupper, allmøter og ledermøter på instituttnivå</a:t>
                      </a: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 dirty="0">
                          <a:effectLst/>
                        </a:rPr>
                        <a:t>Instituttleder</a:t>
                      </a:r>
                      <a:endParaRPr lang="nb-NO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extLst>
                  <a:ext uri="{0D108BD9-81ED-4DB2-BD59-A6C34878D82A}">
                    <a16:rowId xmlns:a16="http://schemas.microsoft.com/office/drawing/2014/main" val="99315525"/>
                  </a:ext>
                </a:extLst>
              </a:tr>
              <a:tr h="413016"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100" dirty="0">
                          <a:effectLst/>
                        </a:rPr>
                        <a:t>Aug.– nov. 23</a:t>
                      </a:r>
                    </a:p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100" u="none" strike="noStrike" dirty="0">
                          <a:effectLst/>
                        </a:rPr>
                        <a:t> </a:t>
                      </a:r>
                      <a:endParaRPr lang="nb-NO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 dirty="0">
                          <a:effectLst/>
                        </a:rPr>
                        <a:t>Arbeidsgruppa sammenstiller instituttenes egenevalueringer og utarbeider forslag til ulike modeller i henhold til mandat</a:t>
                      </a:r>
                      <a:endParaRPr lang="nb-NO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 dirty="0">
                          <a:effectLst/>
                        </a:rPr>
                        <a:t>Arbeidsgruppe, ledermøte</a:t>
                      </a:r>
                      <a:endParaRPr lang="nb-NO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Leder arbeidsgruppe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extLst>
                  <a:ext uri="{0D108BD9-81ED-4DB2-BD59-A6C34878D82A}">
                    <a16:rowId xmlns:a16="http://schemas.microsoft.com/office/drawing/2014/main" val="2454508560"/>
                  </a:ext>
                </a:extLst>
              </a:tr>
              <a:tr h="430592"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100" dirty="0">
                          <a:effectLst/>
                        </a:rPr>
                        <a:t>Nov. 23</a:t>
                      </a:r>
                      <a:endParaRPr lang="nb-NO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 dirty="0">
                          <a:effectLst/>
                        </a:rPr>
                        <a:t>Arbeidsgruppa presenterer forslag til modeller for fremtidig organisering og struktur</a:t>
                      </a:r>
                      <a:endParaRPr lang="nb-NO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 dirty="0">
                          <a:effectLst/>
                        </a:rPr>
                        <a:t>Dekanat, ledermøte, LOSAM</a:t>
                      </a:r>
                      <a:endParaRPr lang="nb-NO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Leder arbeidsgruppe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extLst>
                  <a:ext uri="{0D108BD9-81ED-4DB2-BD59-A6C34878D82A}">
                    <a16:rowId xmlns:a16="http://schemas.microsoft.com/office/drawing/2014/main" val="2297523616"/>
                  </a:ext>
                </a:extLst>
              </a:tr>
              <a:tr h="353655"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100" dirty="0">
                          <a:effectLst/>
                        </a:rPr>
                        <a:t>Des. 23 – medio jan 24</a:t>
                      </a:r>
                      <a:endParaRPr lang="nb-NO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Høring på modeller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Alle enheter, dialogmøter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Enhetsledere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extLst>
                  <a:ext uri="{0D108BD9-81ED-4DB2-BD59-A6C34878D82A}">
                    <a16:rowId xmlns:a16="http://schemas.microsoft.com/office/drawing/2014/main" val="3482187720"/>
                  </a:ext>
                </a:extLst>
              </a:tr>
              <a:tr h="366066"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100" dirty="0">
                          <a:effectLst/>
                        </a:rPr>
                        <a:t>Medio jan. 24 – feb. 24</a:t>
                      </a:r>
                      <a:endParaRPr lang="nb-NO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Arbeidsgruppe sammenstiller høringssvar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Arbeidsgruppe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Leder arbeidsgruppe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extLst>
                  <a:ext uri="{0D108BD9-81ED-4DB2-BD59-A6C34878D82A}">
                    <a16:rowId xmlns:a16="http://schemas.microsoft.com/office/drawing/2014/main" val="3172049810"/>
                  </a:ext>
                </a:extLst>
              </a:tr>
              <a:tr h="330364"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100">
                          <a:effectLst/>
                        </a:rPr>
                        <a:t>Feb.24</a:t>
                      </a:r>
                      <a:endParaRPr lang="nb-NO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Sammenstilling av høringssvar legges frem for dekan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Arbeidsgruppe og dekan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Dekan, leder arbeidsgruppe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extLst>
                  <a:ext uri="{0D108BD9-81ED-4DB2-BD59-A6C34878D82A}">
                    <a16:rowId xmlns:a16="http://schemas.microsoft.com/office/drawing/2014/main" val="830001135"/>
                  </a:ext>
                </a:extLst>
              </a:tr>
              <a:tr h="277269"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100">
                          <a:effectLst/>
                        </a:rPr>
                        <a:t>Feb. – mars 24</a:t>
                      </a:r>
                      <a:endParaRPr lang="nb-NO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Dialog med evt. berørte enheter i forkant av avgjørelse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Evt. berørte enheter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>
                          <a:effectLst/>
                        </a:rPr>
                        <a:t>Dekan, IL, HR</a:t>
                      </a:r>
                      <a:endParaRPr lang="nb-NO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extLst>
                  <a:ext uri="{0D108BD9-81ED-4DB2-BD59-A6C34878D82A}">
                    <a16:rowId xmlns:a16="http://schemas.microsoft.com/office/drawing/2014/main" val="3248954624"/>
                  </a:ext>
                </a:extLst>
              </a:tr>
              <a:tr h="530482"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100" dirty="0">
                          <a:effectLst/>
                        </a:rPr>
                        <a:t>Vår 24</a:t>
                      </a:r>
                      <a:endParaRPr lang="nb-NO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 dirty="0">
                          <a:effectLst/>
                        </a:rPr>
                        <a:t>Intern beslutning organisering og struktur. Dekan legger fram innstilling til vedtak i fakultetsstyret</a:t>
                      </a:r>
                      <a:endParaRPr lang="nb-NO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n-NO" sz="1200" dirty="0">
                          <a:effectLst/>
                        </a:rPr>
                        <a:t>Dekan, fakultetsstyret, LOSAM</a:t>
                      </a:r>
                      <a:endParaRPr lang="nb-NO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 dirty="0">
                          <a:effectLst/>
                        </a:rPr>
                        <a:t>Dekan</a:t>
                      </a:r>
                      <a:endParaRPr lang="nb-NO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918" marR="62918" marT="0" marB="0"/>
                </a:tc>
                <a:extLst>
                  <a:ext uri="{0D108BD9-81ED-4DB2-BD59-A6C34878D82A}">
                    <a16:rowId xmlns:a16="http://schemas.microsoft.com/office/drawing/2014/main" val="153377332"/>
                  </a:ext>
                </a:extLst>
              </a:tr>
              <a:tr h="307227"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Vår 24/høst 24</a:t>
                      </a: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Behandling av arbeidet og internt vedtak i SESAM</a:t>
                      </a: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SESAM</a:t>
                      </a: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Dekan</a:t>
                      </a:r>
                    </a:p>
                  </a:txBody>
                  <a:tcPr marL="62918" marR="62918" marT="0" marB="0"/>
                </a:tc>
                <a:extLst>
                  <a:ext uri="{0D108BD9-81ED-4DB2-BD59-A6C34878D82A}">
                    <a16:rowId xmlns:a16="http://schemas.microsoft.com/office/drawing/2014/main" val="3862935490"/>
                  </a:ext>
                </a:extLst>
              </a:tr>
              <a:tr h="530482"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Høst 24</a:t>
                      </a: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Endelig vedtak ny instituttstruktur. Dekan sender innstilling til endelig vedtak i NTNUs styre basert på vedtak i fakultetsstyret</a:t>
                      </a: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NTNUs styre</a:t>
                      </a:r>
                    </a:p>
                  </a:txBody>
                  <a:tcPr marL="62918" marR="62918" marT="0" marB="0"/>
                </a:tc>
                <a:tc>
                  <a:txBody>
                    <a:bodyPr/>
                    <a:lstStyle/>
                    <a:p>
                      <a:pPr marL="53975" marR="53975">
                        <a:spcAft>
                          <a:spcPts val="100"/>
                        </a:spcAft>
                      </a:pPr>
                      <a:r>
                        <a:rPr lang="nb-N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Dekan</a:t>
                      </a:r>
                    </a:p>
                  </a:txBody>
                  <a:tcPr marL="62918" marR="62918" marT="0" marB="0"/>
                </a:tc>
                <a:extLst>
                  <a:ext uri="{0D108BD9-81ED-4DB2-BD59-A6C34878D82A}">
                    <a16:rowId xmlns:a16="http://schemas.microsoft.com/office/drawing/2014/main" val="1231117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732071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955DC-805E-6231-865E-AA64B6548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Campus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92A24-50D7-E945-D4D6-262D12804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Oversiktsbilde Gløshaugen">
            <a:extLst>
              <a:ext uri="{FF2B5EF4-FFF2-40B4-BE49-F238E27FC236}">
                <a16:creationId xmlns:a16="http://schemas.microsoft.com/office/drawing/2014/main" id="{74178104-8C99-ADAE-4C2F-6BD9F94C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" y="1443082"/>
            <a:ext cx="12147164" cy="522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268053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6AD8-8844-627B-6CDC-0AD546529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2FE4E-EC1E-A568-D267-702BF6E4C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731D09-C9C3-A30B-3B66-B154ABA3B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5" y="0"/>
            <a:ext cx="11968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89059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bicycle&#10;&#10;Description automatically generated">
            <a:extLst>
              <a:ext uri="{FF2B5EF4-FFF2-40B4-BE49-F238E27FC236}">
                <a16:creationId xmlns:a16="http://schemas.microsoft.com/office/drawing/2014/main" id="{90474A33-BBEF-5CE4-896C-9F64C2BF3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6" cy="685799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9501" y="5430189"/>
            <a:ext cx="10363200" cy="861775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K5 </a:t>
            </a:r>
            <a:r>
              <a:rPr lang="nb-NO" b="0" dirty="0">
                <a:solidFill>
                  <a:schemeClr val="bg1"/>
                </a:solidFill>
              </a:rPr>
              <a:t>I</a:t>
            </a:r>
            <a:r>
              <a:rPr lang="nb-NO" dirty="0">
                <a:solidFill>
                  <a:schemeClr val="bg1"/>
                </a:solidFill>
              </a:rPr>
              <a:t> Kjemiblokk 5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60555" y="6352213"/>
            <a:ext cx="10363200" cy="1752600"/>
          </a:xfrm>
        </p:spPr>
        <p:txBody>
          <a:bodyPr>
            <a:norm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Samlokalisering av institutt IKP og IBT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2E93105-4AEF-5144-BDE5-9DB9B1670EF5}"/>
              </a:ext>
            </a:extLst>
          </p:cNvPr>
          <p:cNvSpPr txBox="1"/>
          <p:nvPr/>
        </p:nvSpPr>
        <p:spPr>
          <a:xfrm rot="16200000">
            <a:off x="9505001" y="2265872"/>
            <a:ext cx="4357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0D4788"/>
                </a:solidFill>
              </a:rPr>
              <a:t>Kunnskap for en bedre verden</a:t>
            </a:r>
          </a:p>
        </p:txBody>
      </p:sp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69A4D61-6493-B0DF-02B6-3C26A9E0A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51" y="2254303"/>
            <a:ext cx="11397549" cy="864820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10C514-EF45-4E45-AC21-B580BE9D8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397786"/>
            <a:ext cx="4207324" cy="5767601"/>
          </a:xfrm>
        </p:spPr>
        <p:txBody>
          <a:bodyPr/>
          <a:lstStyle/>
          <a:p>
            <a:pPr marL="0" indent="0">
              <a:buNone/>
            </a:pPr>
            <a:r>
              <a:rPr lang="nb-NO" sz="2400" b="1" dirty="0"/>
              <a:t>7. Fremdrift</a:t>
            </a:r>
          </a:p>
          <a:p>
            <a:r>
              <a:rPr lang="nb-NO" sz="2133" dirty="0"/>
              <a:t>Fase 4: mai 2023 - des 2023</a:t>
            </a:r>
          </a:p>
          <a:p>
            <a:endParaRPr lang="nb-NO" sz="2133" dirty="0"/>
          </a:p>
          <a:p>
            <a:endParaRPr lang="nb-NO" sz="2133" dirty="0"/>
          </a:p>
          <a:p>
            <a:endParaRPr lang="nb-NO" sz="2133" dirty="0"/>
          </a:p>
          <a:p>
            <a:endParaRPr lang="nb-NO" sz="2133" dirty="0"/>
          </a:p>
          <a:p>
            <a:endParaRPr lang="nb-NO" sz="2133" dirty="0"/>
          </a:p>
          <a:p>
            <a:pPr marL="0" indent="0">
              <a:buNone/>
            </a:pPr>
            <a:r>
              <a:rPr lang="nb-NO" sz="2133" b="1" dirty="0"/>
              <a:t>Fremdrift fase 5 (forventet) </a:t>
            </a:r>
          </a:p>
          <a:p>
            <a:r>
              <a:rPr lang="nb-NO" sz="2133" dirty="0"/>
              <a:t>Påtenkt oppstart jan 2024</a:t>
            </a:r>
          </a:p>
          <a:p>
            <a:r>
              <a:rPr lang="nb-NO" sz="2133" dirty="0"/>
              <a:t>Målsetting om ferdigstillelse mai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BAF76-C404-88AA-4738-222B057AF7D3}"/>
              </a:ext>
            </a:extLst>
          </p:cNvPr>
          <p:cNvSpPr txBox="1"/>
          <p:nvPr/>
        </p:nvSpPr>
        <p:spPr>
          <a:xfrm>
            <a:off x="484412" y="6450965"/>
            <a:ext cx="1020917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33" b="1" dirty="0">
                <a:solidFill>
                  <a:schemeClr val="bg1"/>
                </a:solidFill>
              </a:rPr>
              <a:t>    Mandat   Organisasjon</a:t>
            </a:r>
            <a:r>
              <a:rPr lang="nb-NO" sz="1333" b="1" dirty="0"/>
              <a:t>   </a:t>
            </a:r>
            <a:r>
              <a:rPr lang="nb-NO" sz="1333" b="1" dirty="0">
                <a:solidFill>
                  <a:schemeClr val="bg1"/>
                </a:solidFill>
              </a:rPr>
              <a:t>Omfang</a:t>
            </a:r>
            <a:r>
              <a:rPr lang="nb-NO" sz="1333" b="1" dirty="0"/>
              <a:t>   </a:t>
            </a:r>
            <a:r>
              <a:rPr lang="nb-NO" sz="1333" b="1" dirty="0">
                <a:solidFill>
                  <a:schemeClr val="bg1"/>
                </a:solidFill>
              </a:rPr>
              <a:t>Kommunikasjon</a:t>
            </a:r>
            <a:r>
              <a:rPr lang="nb-NO" sz="1333" b="1" dirty="0"/>
              <a:t>   </a:t>
            </a:r>
            <a:r>
              <a:rPr lang="nb-NO" sz="1333" b="1" dirty="0">
                <a:solidFill>
                  <a:schemeClr val="bg1"/>
                </a:solidFill>
              </a:rPr>
              <a:t>Status </a:t>
            </a:r>
            <a:r>
              <a:rPr lang="nb-NO" sz="1333" b="1" dirty="0"/>
              <a:t>  Fremdrift   </a:t>
            </a:r>
            <a:r>
              <a:rPr lang="nb-NO" sz="1333" b="1" dirty="0">
                <a:solidFill>
                  <a:schemeClr val="bg1"/>
                </a:solidFill>
              </a:rPr>
              <a:t>Brukerprosess   intern involvering   midl. areal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6DC8EF4-17C1-F220-2588-AFB71FFA2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9"/>
          <a:stretch/>
        </p:blipFill>
        <p:spPr>
          <a:xfrm>
            <a:off x="4450577" y="321585"/>
            <a:ext cx="3232679" cy="4631416"/>
          </a:xfrm>
          <a:prstGeom prst="rect">
            <a:avLst/>
          </a:prstGeom>
        </p:spPr>
      </p:pic>
      <p:pic>
        <p:nvPicPr>
          <p:cNvPr id="9" name="Picture 8" descr="Chart, funnel chart&#10;&#10;Description automatically generated">
            <a:extLst>
              <a:ext uri="{FF2B5EF4-FFF2-40B4-BE49-F238E27FC236}">
                <a16:creationId xmlns:a16="http://schemas.microsoft.com/office/drawing/2014/main" id="{525C853C-FBAB-1211-4522-863E84FDF2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93" b="14546"/>
          <a:stretch/>
        </p:blipFill>
        <p:spPr>
          <a:xfrm>
            <a:off x="400750" y="4748057"/>
            <a:ext cx="11226092" cy="146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64579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DD71D-BC9B-0D4F-B484-D091401F0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319BF-B94A-DE08-5FC4-750F1501F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1" y="1695450"/>
            <a:ext cx="11336615" cy="4613910"/>
          </a:xfrm>
        </p:spPr>
        <p:txBody>
          <a:bodyPr/>
          <a:lstStyle/>
          <a:p>
            <a:r>
              <a:rPr lang="nb-NO" dirty="0"/>
              <a:t>Mye går bra</a:t>
            </a:r>
          </a:p>
          <a:p>
            <a:r>
              <a:rPr lang="nb-NO" dirty="0"/>
              <a:t>Status økonomi</a:t>
            </a:r>
          </a:p>
          <a:p>
            <a:r>
              <a:rPr lang="nb-NO" dirty="0"/>
              <a:t>Status og framdriftsplan for institutt og faggruppestruktur</a:t>
            </a:r>
          </a:p>
          <a:p>
            <a:r>
              <a:rPr lang="nb-NO" dirty="0"/>
              <a:t>Campus og KV</a:t>
            </a:r>
          </a:p>
          <a:p>
            <a:r>
              <a:rPr lang="nb-NO" dirty="0"/>
              <a:t>Status og framdriftsplan for forenkling av </a:t>
            </a:r>
            <a:r>
              <a:rPr lang="nb-NO" dirty="0" err="1"/>
              <a:t>studieprogramportefølgen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2322994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ofessor Øivind Wilhelmsen leder termodynamikk- gruppen ved Institutt for kjemi ved NTNU.">
            <a:extLst>
              <a:ext uri="{FF2B5EF4-FFF2-40B4-BE49-F238E27FC236}">
                <a16:creationId xmlns:a16="http://schemas.microsoft.com/office/drawing/2014/main" id="{C5E517DC-91EF-31E5-C800-0ECD83002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" r="45520" b="-2"/>
          <a:stretch/>
        </p:blipFill>
        <p:spPr bwMode="auto">
          <a:xfrm>
            <a:off x="-3175" y="93421"/>
            <a:ext cx="5563625" cy="6629886"/>
          </a:xfrm>
          <a:custGeom>
            <a:avLst/>
            <a:gdLst>
              <a:gd name="connsiteX0" fmla="*/ 0 w 5554663"/>
              <a:gd name="connsiteY0" fmla="*/ 0 h 4162425"/>
              <a:gd name="connsiteX1" fmla="*/ 5554663 w 5554663"/>
              <a:gd name="connsiteY1" fmla="*/ 0 h 4162425"/>
              <a:gd name="connsiteX2" fmla="*/ 5554663 w 5554663"/>
              <a:gd name="connsiteY2" fmla="*/ 4162425 h 4162425"/>
              <a:gd name="connsiteX3" fmla="*/ 0 w 5554663"/>
              <a:gd name="connsiteY3" fmla="*/ 4162425 h 4162425"/>
              <a:gd name="connsiteX4" fmla="*/ 0 w 5554663"/>
              <a:gd name="connsiteY4" fmla="*/ 0 h 4162425"/>
              <a:gd name="connsiteX0" fmla="*/ 0 w 5554663"/>
              <a:gd name="connsiteY0" fmla="*/ 0 h 6135909"/>
              <a:gd name="connsiteX1" fmla="*/ 5554663 w 5554663"/>
              <a:gd name="connsiteY1" fmla="*/ 0 h 6135909"/>
              <a:gd name="connsiteX2" fmla="*/ 5554663 w 5554663"/>
              <a:gd name="connsiteY2" fmla="*/ 4162425 h 6135909"/>
              <a:gd name="connsiteX3" fmla="*/ 0 w 5554663"/>
              <a:gd name="connsiteY3" fmla="*/ 6135909 h 6135909"/>
              <a:gd name="connsiteX4" fmla="*/ 0 w 5554663"/>
              <a:gd name="connsiteY4" fmla="*/ 0 h 6135909"/>
              <a:gd name="connsiteX0" fmla="*/ 0 w 5560450"/>
              <a:gd name="connsiteY0" fmla="*/ 231493 h 6367402"/>
              <a:gd name="connsiteX1" fmla="*/ 5560450 w 5560450"/>
              <a:gd name="connsiteY1" fmla="*/ 0 h 6367402"/>
              <a:gd name="connsiteX2" fmla="*/ 5554663 w 5560450"/>
              <a:gd name="connsiteY2" fmla="*/ 4393918 h 6367402"/>
              <a:gd name="connsiteX3" fmla="*/ 0 w 5560450"/>
              <a:gd name="connsiteY3" fmla="*/ 6367402 h 6367402"/>
              <a:gd name="connsiteX4" fmla="*/ 0 w 5560450"/>
              <a:gd name="connsiteY4" fmla="*/ 231493 h 6367402"/>
              <a:gd name="connsiteX0" fmla="*/ 0 w 5560450"/>
              <a:gd name="connsiteY0" fmla="*/ 244108 h 6380017"/>
              <a:gd name="connsiteX1" fmla="*/ 5560450 w 5560450"/>
              <a:gd name="connsiteY1" fmla="*/ 12615 h 6380017"/>
              <a:gd name="connsiteX2" fmla="*/ 5554663 w 5560450"/>
              <a:gd name="connsiteY2" fmla="*/ 4406533 h 6380017"/>
              <a:gd name="connsiteX3" fmla="*/ 0 w 5560450"/>
              <a:gd name="connsiteY3" fmla="*/ 6380017 h 6380017"/>
              <a:gd name="connsiteX4" fmla="*/ 0 w 5560450"/>
              <a:gd name="connsiteY4" fmla="*/ 244108 h 6380017"/>
              <a:gd name="connsiteX0" fmla="*/ 0 w 5560450"/>
              <a:gd name="connsiteY0" fmla="*/ 252469 h 6388378"/>
              <a:gd name="connsiteX1" fmla="*/ 5560450 w 5560450"/>
              <a:gd name="connsiteY1" fmla="*/ 20976 h 6388378"/>
              <a:gd name="connsiteX2" fmla="*/ 5554663 w 5560450"/>
              <a:gd name="connsiteY2" fmla="*/ 4414894 h 6388378"/>
              <a:gd name="connsiteX3" fmla="*/ 0 w 5560450"/>
              <a:gd name="connsiteY3" fmla="*/ 6388378 h 6388378"/>
              <a:gd name="connsiteX4" fmla="*/ 0 w 5560450"/>
              <a:gd name="connsiteY4" fmla="*/ 252469 h 6388378"/>
              <a:gd name="connsiteX0" fmla="*/ 0 w 5563625"/>
              <a:gd name="connsiteY0" fmla="*/ 189244 h 6401353"/>
              <a:gd name="connsiteX1" fmla="*/ 5563625 w 5563625"/>
              <a:gd name="connsiteY1" fmla="*/ 33951 h 6401353"/>
              <a:gd name="connsiteX2" fmla="*/ 5557838 w 5563625"/>
              <a:gd name="connsiteY2" fmla="*/ 4427869 h 6401353"/>
              <a:gd name="connsiteX3" fmla="*/ 3175 w 5563625"/>
              <a:gd name="connsiteY3" fmla="*/ 6401353 h 6401353"/>
              <a:gd name="connsiteX4" fmla="*/ 0 w 5563625"/>
              <a:gd name="connsiteY4" fmla="*/ 189244 h 6401353"/>
              <a:gd name="connsiteX0" fmla="*/ 0 w 5563625"/>
              <a:gd name="connsiteY0" fmla="*/ 249661 h 6461770"/>
              <a:gd name="connsiteX1" fmla="*/ 5563625 w 5563625"/>
              <a:gd name="connsiteY1" fmla="*/ 21343 h 6461770"/>
              <a:gd name="connsiteX2" fmla="*/ 5557838 w 5563625"/>
              <a:gd name="connsiteY2" fmla="*/ 4488286 h 6461770"/>
              <a:gd name="connsiteX3" fmla="*/ 3175 w 5563625"/>
              <a:gd name="connsiteY3" fmla="*/ 6461770 h 6461770"/>
              <a:gd name="connsiteX4" fmla="*/ 0 w 5563625"/>
              <a:gd name="connsiteY4" fmla="*/ 249661 h 6461770"/>
              <a:gd name="connsiteX0" fmla="*/ 0 w 5563625"/>
              <a:gd name="connsiteY0" fmla="*/ 228318 h 6440427"/>
              <a:gd name="connsiteX1" fmla="*/ 5563625 w 5563625"/>
              <a:gd name="connsiteY1" fmla="*/ 0 h 6440427"/>
              <a:gd name="connsiteX2" fmla="*/ 5557838 w 5563625"/>
              <a:gd name="connsiteY2" fmla="*/ 4466943 h 6440427"/>
              <a:gd name="connsiteX3" fmla="*/ 3175 w 5563625"/>
              <a:gd name="connsiteY3" fmla="*/ 6440427 h 6440427"/>
              <a:gd name="connsiteX4" fmla="*/ 0 w 5563625"/>
              <a:gd name="connsiteY4" fmla="*/ 228318 h 6440427"/>
              <a:gd name="connsiteX0" fmla="*/ 0 w 5563625"/>
              <a:gd name="connsiteY0" fmla="*/ 235436 h 6447545"/>
              <a:gd name="connsiteX1" fmla="*/ 5563625 w 5563625"/>
              <a:gd name="connsiteY1" fmla="*/ 7118 h 6447545"/>
              <a:gd name="connsiteX2" fmla="*/ 5557838 w 5563625"/>
              <a:gd name="connsiteY2" fmla="*/ 4474061 h 6447545"/>
              <a:gd name="connsiteX3" fmla="*/ 3175 w 5563625"/>
              <a:gd name="connsiteY3" fmla="*/ 6447545 h 6447545"/>
              <a:gd name="connsiteX4" fmla="*/ 0 w 5563625"/>
              <a:gd name="connsiteY4" fmla="*/ 235436 h 6447545"/>
              <a:gd name="connsiteX0" fmla="*/ 0 w 5563625"/>
              <a:gd name="connsiteY0" fmla="*/ 231804 h 6443913"/>
              <a:gd name="connsiteX1" fmla="*/ 5563625 w 5563625"/>
              <a:gd name="connsiteY1" fmla="*/ 3486 h 6443913"/>
              <a:gd name="connsiteX2" fmla="*/ 5557838 w 5563625"/>
              <a:gd name="connsiteY2" fmla="*/ 4470429 h 6443913"/>
              <a:gd name="connsiteX3" fmla="*/ 3175 w 5563625"/>
              <a:gd name="connsiteY3" fmla="*/ 6443913 h 6443913"/>
              <a:gd name="connsiteX4" fmla="*/ 0 w 5563625"/>
              <a:gd name="connsiteY4" fmla="*/ 231804 h 6443913"/>
              <a:gd name="connsiteX0" fmla="*/ 0 w 5563625"/>
              <a:gd name="connsiteY0" fmla="*/ 235436 h 6447545"/>
              <a:gd name="connsiteX1" fmla="*/ 5563625 w 5563625"/>
              <a:gd name="connsiteY1" fmla="*/ 7118 h 6447545"/>
              <a:gd name="connsiteX2" fmla="*/ 5557838 w 5563625"/>
              <a:gd name="connsiteY2" fmla="*/ 4474061 h 6447545"/>
              <a:gd name="connsiteX3" fmla="*/ 3175 w 5563625"/>
              <a:gd name="connsiteY3" fmla="*/ 6447545 h 6447545"/>
              <a:gd name="connsiteX4" fmla="*/ 0 w 5563625"/>
              <a:gd name="connsiteY4" fmla="*/ 235436 h 6447545"/>
              <a:gd name="connsiteX0" fmla="*/ 0 w 5563625"/>
              <a:gd name="connsiteY0" fmla="*/ 235436 h 6511045"/>
              <a:gd name="connsiteX1" fmla="*/ 5563625 w 5563625"/>
              <a:gd name="connsiteY1" fmla="*/ 7118 h 6511045"/>
              <a:gd name="connsiteX2" fmla="*/ 5557838 w 5563625"/>
              <a:gd name="connsiteY2" fmla="*/ 4474061 h 6511045"/>
              <a:gd name="connsiteX3" fmla="*/ 3175 w 5563625"/>
              <a:gd name="connsiteY3" fmla="*/ 6511045 h 6511045"/>
              <a:gd name="connsiteX4" fmla="*/ 0 w 5563625"/>
              <a:gd name="connsiteY4" fmla="*/ 235436 h 6511045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3625" h="6629886">
                <a:moveTo>
                  <a:pt x="0" y="235436"/>
                </a:moveTo>
                <a:cubicBezTo>
                  <a:pt x="1801879" y="36738"/>
                  <a:pt x="3376164" y="-22302"/>
                  <a:pt x="5563625" y="7118"/>
                </a:cubicBezTo>
                <a:cubicBezTo>
                  <a:pt x="4678334" y="2387094"/>
                  <a:pt x="4587523" y="4452277"/>
                  <a:pt x="5561013" y="6629886"/>
                </a:cubicBezTo>
                <a:cubicBezTo>
                  <a:pt x="3530600" y="6564872"/>
                  <a:pt x="1646238" y="6509384"/>
                  <a:pt x="3175" y="6511045"/>
                </a:cubicBezTo>
                <a:cubicBezTo>
                  <a:pt x="2117" y="4440342"/>
                  <a:pt x="1058" y="2306139"/>
                  <a:pt x="0" y="235436"/>
                </a:cubicBezTo>
                <a:close/>
              </a:path>
            </a:pathLst>
          </a:custGeom>
          <a:solidFill>
            <a:srgbClr val="FFFFFF"/>
          </a:solidFill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08F5D-2894-1AEA-D33D-7FE8C41F9B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0638" y="2148369"/>
            <a:ext cx="5563625" cy="876378"/>
          </a:xfrm>
        </p:spPr>
        <p:txBody>
          <a:bodyPr anchor="b">
            <a:normAutofit/>
          </a:bodyPr>
          <a:lstStyle/>
          <a:p>
            <a:r>
              <a:rPr lang="nb-NO" dirty="0"/>
              <a:t>Mye går bra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5C23B-9605-2632-615C-CAFF267392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0638" y="3038552"/>
            <a:ext cx="5563625" cy="201769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Rekordstort tilslag på EU prosjekt i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Nytt ERC prosjekt til Øivind Wilhelmsen, IKJ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Fylte studieplassene med gode studenter også i år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Ser at folk jobber godt på NV</a:t>
            </a:r>
          </a:p>
        </p:txBody>
      </p:sp>
    </p:spTree>
    <p:extLst>
      <p:ext uri="{BB962C8B-B14F-4D97-AF65-F5344CB8AC3E}">
        <p14:creationId xmlns:p14="http://schemas.microsoft.com/office/powerpoint/2010/main" val="986758479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3E857-CE51-C2FD-4380-C0C53FFA0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61" y="274639"/>
            <a:ext cx="11364227" cy="861775"/>
          </a:xfrm>
        </p:spPr>
        <p:txBody>
          <a:bodyPr wrap="square" anchor="t">
            <a:normAutofit/>
          </a:bodyPr>
          <a:lstStyle/>
          <a:p>
            <a:r>
              <a:rPr lang="nb-NO" dirty="0"/>
              <a:t>Status økonomi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404FAC7-1DD8-5ECC-8CD7-3CD5CB24D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5549" y="1600201"/>
            <a:ext cx="4862939" cy="4525963"/>
          </a:xfrm>
        </p:spPr>
        <p:txBody>
          <a:bodyPr>
            <a:normAutofit/>
          </a:bodyPr>
          <a:lstStyle/>
          <a:p>
            <a:r>
              <a:rPr lang="en-US" sz="2400" dirty="0" err="1"/>
              <a:t>Fallende</a:t>
            </a:r>
            <a:r>
              <a:rPr lang="en-US" sz="2400" dirty="0"/>
              <a:t> </a:t>
            </a:r>
            <a:r>
              <a:rPr lang="en-US" sz="2400" dirty="0" err="1"/>
              <a:t>inntekt</a:t>
            </a:r>
            <a:r>
              <a:rPr lang="en-US" sz="2400" dirty="0"/>
              <a:t> fra KD </a:t>
            </a:r>
            <a:r>
              <a:rPr lang="en-US" sz="2400" dirty="0" err="1"/>
              <a:t>siden</a:t>
            </a:r>
            <a:r>
              <a:rPr lang="en-US" sz="2400" dirty="0"/>
              <a:t> 2022</a:t>
            </a:r>
          </a:p>
          <a:p>
            <a:r>
              <a:rPr lang="en-US" sz="2400" dirty="0" err="1"/>
              <a:t>Skyldes</a:t>
            </a:r>
            <a:r>
              <a:rPr lang="en-US" sz="2400" dirty="0"/>
              <a:t> </a:t>
            </a:r>
            <a:r>
              <a:rPr lang="en-US" sz="2400" dirty="0" err="1"/>
              <a:t>særlig</a:t>
            </a:r>
            <a:r>
              <a:rPr lang="en-US" sz="2400" dirty="0"/>
              <a:t> </a:t>
            </a:r>
            <a:r>
              <a:rPr lang="en-US" sz="2400" dirty="0" err="1"/>
              <a:t>kutt</a:t>
            </a:r>
            <a:r>
              <a:rPr lang="en-US" sz="2400" dirty="0"/>
              <a:t> </a:t>
            </a:r>
            <a:r>
              <a:rPr lang="en-US" sz="2400" dirty="0" err="1"/>
              <a:t>pga</a:t>
            </a:r>
            <a:r>
              <a:rPr lang="en-US" sz="2400" dirty="0"/>
              <a:t> </a:t>
            </a:r>
            <a:r>
              <a:rPr lang="en-US" sz="2400" dirty="0" err="1"/>
              <a:t>nytt</a:t>
            </a:r>
            <a:r>
              <a:rPr lang="en-US" sz="2400" dirty="0"/>
              <a:t> </a:t>
            </a:r>
            <a:r>
              <a:rPr lang="en-US" sz="2400" dirty="0" err="1"/>
              <a:t>pensjonssystem</a:t>
            </a:r>
            <a:r>
              <a:rPr lang="en-US" sz="2400" dirty="0"/>
              <a:t> og </a:t>
            </a:r>
            <a:r>
              <a:rPr lang="en-US" sz="2400" dirty="0" err="1"/>
              <a:t>andre</a:t>
            </a:r>
            <a:r>
              <a:rPr lang="en-US" sz="2400" dirty="0"/>
              <a:t> </a:t>
            </a:r>
            <a:r>
              <a:rPr lang="en-US" sz="2400" dirty="0" err="1"/>
              <a:t>kutt</a:t>
            </a:r>
            <a:r>
              <a:rPr lang="en-US" sz="2400" dirty="0"/>
              <a:t> i basis</a:t>
            </a:r>
          </a:p>
          <a:p>
            <a:r>
              <a:rPr lang="en-US" sz="2400" dirty="0"/>
              <a:t>Noe </a:t>
            </a:r>
            <a:r>
              <a:rPr lang="en-US" sz="2400" dirty="0" err="1"/>
              <a:t>innteksbortfall</a:t>
            </a:r>
            <a:r>
              <a:rPr lang="en-US" sz="2400" dirty="0"/>
              <a:t> </a:t>
            </a:r>
            <a:r>
              <a:rPr lang="en-US" sz="2400" dirty="0" err="1"/>
              <a:t>fordi</a:t>
            </a:r>
            <a:r>
              <a:rPr lang="en-US" sz="2400" dirty="0"/>
              <a:t> </a:t>
            </a:r>
            <a:r>
              <a:rPr lang="en-US" sz="2400" dirty="0" err="1"/>
              <a:t>andre</a:t>
            </a:r>
            <a:r>
              <a:rPr lang="en-US" sz="2400" dirty="0"/>
              <a:t> </a:t>
            </a:r>
            <a:r>
              <a:rPr lang="en-US" sz="2400" dirty="0" err="1"/>
              <a:t>styrker</a:t>
            </a:r>
            <a:r>
              <a:rPr lang="en-US" sz="2400" dirty="0"/>
              <a:t> sin </a:t>
            </a:r>
            <a:r>
              <a:rPr lang="en-US" sz="2400" dirty="0" err="1"/>
              <a:t>aktivitet</a:t>
            </a:r>
            <a:r>
              <a:rPr lang="en-US" sz="2400" dirty="0"/>
              <a:t> der det er </a:t>
            </a:r>
            <a:r>
              <a:rPr lang="en-US" sz="2400" dirty="0" err="1"/>
              <a:t>lukkede</a:t>
            </a:r>
            <a:r>
              <a:rPr lang="en-US" sz="2400" dirty="0"/>
              <a:t> rammer i </a:t>
            </a:r>
            <a:r>
              <a:rPr lang="en-US" sz="2400" dirty="0" err="1"/>
              <a:t>økonomimodellen</a:t>
            </a:r>
            <a:r>
              <a:rPr lang="en-US" sz="2400" dirty="0"/>
              <a:t> fra KD (NFR, EU)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146F176-E96E-7BF4-3C6C-711CD3A53BC2}"/>
              </a:ext>
            </a:extLst>
          </p:cNvPr>
          <p:cNvGraphicFramePr>
            <a:graphicFrameLocks/>
          </p:cNvGraphicFramePr>
          <p:nvPr/>
        </p:nvGraphicFramePr>
        <p:xfrm>
          <a:off x="609600" y="1600201"/>
          <a:ext cx="6091123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8725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06EF00-7073-3B4C-E3F2-E50210C50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36" y="502554"/>
            <a:ext cx="11336616" cy="833178"/>
          </a:xfrm>
        </p:spPr>
        <p:txBody>
          <a:bodyPr/>
          <a:lstStyle/>
          <a:p>
            <a:r>
              <a:rPr lang="nb-NO" dirty="0"/>
              <a:t>Langtidsbudsjett</a:t>
            </a:r>
          </a:p>
        </p:txBody>
      </p:sp>
      <p:pic>
        <p:nvPicPr>
          <p:cNvPr id="12" name="Plassholder for innhold 11">
            <a:extLst>
              <a:ext uri="{FF2B5EF4-FFF2-40B4-BE49-F238E27FC236}">
                <a16:creationId xmlns:a16="http://schemas.microsoft.com/office/drawing/2014/main" id="{816E8371-53F9-3AB5-F764-D29806C09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423" y="1335732"/>
            <a:ext cx="10150577" cy="552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8955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13F0D-5AAE-C2DC-CCFC-DE2564F1A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Prognose for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FAEE2-EE2B-CAC8-2E9F-2B2E5F8F9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Budsjettert med 10,8 </a:t>
            </a:r>
            <a:r>
              <a:rPr lang="nb-NO" dirty="0" err="1"/>
              <a:t>mill</a:t>
            </a:r>
            <a:r>
              <a:rPr lang="nb-NO" dirty="0"/>
              <a:t> i underskudd (av 893 </a:t>
            </a:r>
            <a:r>
              <a:rPr lang="nb-NO" dirty="0" err="1"/>
              <a:t>mill</a:t>
            </a:r>
            <a:r>
              <a:rPr lang="nb-NO" dirty="0"/>
              <a:t>)</a:t>
            </a:r>
          </a:p>
          <a:p>
            <a:r>
              <a:rPr lang="nb-NO" dirty="0"/>
              <a:t>Pt ligger vi bak i BOA-overføring (34 </a:t>
            </a:r>
            <a:r>
              <a:rPr lang="nb-NO" dirty="0" err="1"/>
              <a:t>mill</a:t>
            </a:r>
            <a:r>
              <a:rPr lang="nb-NO" dirty="0"/>
              <a:t>)</a:t>
            </a:r>
          </a:p>
          <a:p>
            <a:endParaRPr lang="nb-NO" dirty="0"/>
          </a:p>
          <a:p>
            <a:r>
              <a:rPr lang="nb-NO" dirty="0"/>
              <a:t>Viktig å få rutiner for timeføring og føring av kostnader på prosjekt på plass i det nye økonomisystemet.</a:t>
            </a:r>
          </a:p>
          <a:p>
            <a:endParaRPr lang="nb-NO" dirty="0"/>
          </a:p>
          <a:p>
            <a:r>
              <a:rPr lang="nb-NO" dirty="0"/>
              <a:t>Prognosen er stadig at vi treffer årets budsjett.</a:t>
            </a:r>
          </a:p>
        </p:txBody>
      </p:sp>
    </p:spTree>
    <p:extLst>
      <p:ext uri="{BB962C8B-B14F-4D97-AF65-F5344CB8AC3E}">
        <p14:creationId xmlns:p14="http://schemas.microsoft.com/office/powerpoint/2010/main" val="1901965196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7E13A-E4A7-8934-9070-BBB686F79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Instituttstruktur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FECC5-DE8B-B417-E525-B7BE68F7A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29461194-C130-47C3-CC49-F4909776A1ED}"/>
              </a:ext>
            </a:extLst>
          </p:cNvPr>
          <p:cNvSpPr/>
          <p:nvPr/>
        </p:nvSpPr>
        <p:spPr>
          <a:xfrm>
            <a:off x="4746315" y="1790280"/>
            <a:ext cx="2202819" cy="711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sx="1000" sy="1000" kx="1200000" algn="br" rotWithShape="0">
              <a:prstClr val="black"/>
            </a:outerShdw>
            <a:softEdge rad="127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NTNU board</a:t>
            </a:r>
            <a:endParaRPr lang="en-GB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26">
            <a:extLst>
              <a:ext uri="{FF2B5EF4-FFF2-40B4-BE49-F238E27FC236}">
                <a16:creationId xmlns:a16="http://schemas.microsoft.com/office/drawing/2014/main" id="{9CA0FC5D-4307-E3EB-5584-1F49CD040A58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847725" y="2501480"/>
            <a:ext cx="0" cy="303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7">
            <a:extLst>
              <a:ext uri="{FF2B5EF4-FFF2-40B4-BE49-F238E27FC236}">
                <a16:creationId xmlns:a16="http://schemas.microsoft.com/office/drawing/2014/main" id="{2D0D2C0F-4004-09C5-B8CE-FFEE0596103C}"/>
              </a:ext>
            </a:extLst>
          </p:cNvPr>
          <p:cNvSpPr/>
          <p:nvPr/>
        </p:nvSpPr>
        <p:spPr>
          <a:xfrm>
            <a:off x="4906654" y="2799871"/>
            <a:ext cx="1890263" cy="5943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sx="1000" sy="1000" kx="1200000" algn="br" rotWithShape="0">
              <a:prstClr val="black"/>
            </a:outerShdw>
            <a:softEdge rad="127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Rector</a:t>
            </a:r>
            <a:endParaRPr lang="en-GB" sz="15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4">
            <a:extLst>
              <a:ext uri="{FF2B5EF4-FFF2-40B4-BE49-F238E27FC236}">
                <a16:creationId xmlns:a16="http://schemas.microsoft.com/office/drawing/2014/main" id="{1C9886DA-271A-FD67-FE62-0C462A7A7878}"/>
              </a:ext>
            </a:extLst>
          </p:cNvPr>
          <p:cNvCxnSpPr>
            <a:cxnSpLocks/>
          </p:cNvCxnSpPr>
          <p:nvPr/>
        </p:nvCxnSpPr>
        <p:spPr>
          <a:xfrm>
            <a:off x="1112756" y="3744280"/>
            <a:ext cx="9510667" cy="6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65">
            <a:extLst>
              <a:ext uri="{FF2B5EF4-FFF2-40B4-BE49-F238E27FC236}">
                <a16:creationId xmlns:a16="http://schemas.microsoft.com/office/drawing/2014/main" id="{1E528A55-A95D-0DF8-4D6C-24F726EAB5E7}"/>
              </a:ext>
            </a:extLst>
          </p:cNvPr>
          <p:cNvCxnSpPr>
            <a:cxnSpLocks/>
          </p:cNvCxnSpPr>
          <p:nvPr/>
        </p:nvCxnSpPr>
        <p:spPr>
          <a:xfrm>
            <a:off x="1114431" y="3736817"/>
            <a:ext cx="0" cy="220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64">
            <a:extLst>
              <a:ext uri="{FF2B5EF4-FFF2-40B4-BE49-F238E27FC236}">
                <a16:creationId xmlns:a16="http://schemas.microsoft.com/office/drawing/2014/main" id="{20FAF0D9-B94E-0619-C0DF-E878E30755A5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6796917" y="3084081"/>
            <a:ext cx="2602212" cy="129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76">
            <a:extLst>
              <a:ext uri="{FF2B5EF4-FFF2-40B4-BE49-F238E27FC236}">
                <a16:creationId xmlns:a16="http://schemas.microsoft.com/office/drawing/2014/main" id="{4C2EE97E-1B5E-E91A-7FB6-71702A169A64}"/>
              </a:ext>
            </a:extLst>
          </p:cNvPr>
          <p:cNvSpPr/>
          <p:nvPr/>
        </p:nvSpPr>
        <p:spPr>
          <a:xfrm>
            <a:off x="9380450" y="2591498"/>
            <a:ext cx="1038532" cy="8966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9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NTNU University Museum</a:t>
            </a:r>
          </a:p>
        </p:txBody>
      </p:sp>
      <p:sp>
        <p:nvSpPr>
          <p:cNvPr id="11" name="TekstSylinder 61">
            <a:extLst>
              <a:ext uri="{FF2B5EF4-FFF2-40B4-BE49-F238E27FC236}">
                <a16:creationId xmlns:a16="http://schemas.microsoft.com/office/drawing/2014/main" id="{C587DC95-9BE5-EE08-B1DC-9813F5E2250D}"/>
              </a:ext>
            </a:extLst>
          </p:cNvPr>
          <p:cNvSpPr txBox="1"/>
          <p:nvPr/>
        </p:nvSpPr>
        <p:spPr>
          <a:xfrm>
            <a:off x="9420183" y="3087223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VM</a:t>
            </a:r>
          </a:p>
        </p:txBody>
      </p:sp>
      <p:sp>
        <p:nvSpPr>
          <p:cNvPr id="12" name="Rectangle 76">
            <a:extLst>
              <a:ext uri="{FF2B5EF4-FFF2-40B4-BE49-F238E27FC236}">
                <a16:creationId xmlns:a16="http://schemas.microsoft.com/office/drawing/2014/main" id="{884D791F-168C-F82C-5889-CEB2FD3C2EA6}"/>
              </a:ext>
            </a:extLst>
          </p:cNvPr>
          <p:cNvSpPr/>
          <p:nvPr/>
        </p:nvSpPr>
        <p:spPr>
          <a:xfrm>
            <a:off x="652773" y="3960869"/>
            <a:ext cx="1038532" cy="8966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05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Faculty of</a:t>
            </a:r>
          </a:p>
          <a:p>
            <a:pPr algn="ctr"/>
            <a:r>
              <a:rPr lang="en-GB" sz="105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Engineering</a:t>
            </a:r>
          </a:p>
        </p:txBody>
      </p:sp>
      <p:sp>
        <p:nvSpPr>
          <p:cNvPr id="13" name="TekstSylinder 61">
            <a:extLst>
              <a:ext uri="{FF2B5EF4-FFF2-40B4-BE49-F238E27FC236}">
                <a16:creationId xmlns:a16="http://schemas.microsoft.com/office/drawing/2014/main" id="{06A55DE9-35CB-905D-E0E6-A9A94A067088}"/>
              </a:ext>
            </a:extLst>
          </p:cNvPr>
          <p:cNvSpPr txBox="1"/>
          <p:nvPr/>
        </p:nvSpPr>
        <p:spPr>
          <a:xfrm>
            <a:off x="692506" y="4470827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</a:t>
            </a:r>
          </a:p>
        </p:txBody>
      </p:sp>
      <p:sp>
        <p:nvSpPr>
          <p:cNvPr id="14" name="Rectangle 76">
            <a:extLst>
              <a:ext uri="{FF2B5EF4-FFF2-40B4-BE49-F238E27FC236}">
                <a16:creationId xmlns:a16="http://schemas.microsoft.com/office/drawing/2014/main" id="{FF866D85-E71A-14E2-C06B-36CEF917FFF3}"/>
              </a:ext>
            </a:extLst>
          </p:cNvPr>
          <p:cNvSpPr/>
          <p:nvPr/>
        </p:nvSpPr>
        <p:spPr>
          <a:xfrm>
            <a:off x="3340723" y="3962824"/>
            <a:ext cx="1038532" cy="8966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Faculty of Inform. Technology and Electrical Engineering </a:t>
            </a:r>
          </a:p>
        </p:txBody>
      </p:sp>
      <p:sp>
        <p:nvSpPr>
          <p:cNvPr id="15" name="TekstSylinder 61">
            <a:extLst>
              <a:ext uri="{FF2B5EF4-FFF2-40B4-BE49-F238E27FC236}">
                <a16:creationId xmlns:a16="http://schemas.microsoft.com/office/drawing/2014/main" id="{1EF016CB-A462-A940-87B3-B4BF54E7222E}"/>
              </a:ext>
            </a:extLst>
          </p:cNvPr>
          <p:cNvSpPr txBox="1"/>
          <p:nvPr/>
        </p:nvSpPr>
        <p:spPr>
          <a:xfrm>
            <a:off x="3388808" y="4470827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</a:t>
            </a:r>
          </a:p>
        </p:txBody>
      </p:sp>
      <p:sp>
        <p:nvSpPr>
          <p:cNvPr id="16" name="Rectangle 76">
            <a:extLst>
              <a:ext uri="{FF2B5EF4-FFF2-40B4-BE49-F238E27FC236}">
                <a16:creationId xmlns:a16="http://schemas.microsoft.com/office/drawing/2014/main" id="{56C5A591-B4F0-7116-662A-F5443FA8368A}"/>
              </a:ext>
            </a:extLst>
          </p:cNvPr>
          <p:cNvSpPr/>
          <p:nvPr/>
        </p:nvSpPr>
        <p:spPr>
          <a:xfrm>
            <a:off x="4692450" y="3968920"/>
            <a:ext cx="1038532" cy="8966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GB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05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Faculty of</a:t>
            </a:r>
          </a:p>
          <a:p>
            <a:pPr algn="ctr"/>
            <a:r>
              <a:rPr lang="en-GB" sz="105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Humanities</a:t>
            </a:r>
          </a:p>
        </p:txBody>
      </p:sp>
      <p:sp>
        <p:nvSpPr>
          <p:cNvPr id="17" name="TekstSylinder 61">
            <a:extLst>
              <a:ext uri="{FF2B5EF4-FFF2-40B4-BE49-F238E27FC236}">
                <a16:creationId xmlns:a16="http://schemas.microsoft.com/office/drawing/2014/main" id="{B426C8FC-F785-E9CA-5908-CCDFA2A3AAA3}"/>
              </a:ext>
            </a:extLst>
          </p:cNvPr>
          <p:cNvSpPr txBox="1"/>
          <p:nvPr/>
        </p:nvSpPr>
        <p:spPr>
          <a:xfrm>
            <a:off x="4735863" y="4470827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HF</a:t>
            </a:r>
          </a:p>
        </p:txBody>
      </p:sp>
      <p:sp>
        <p:nvSpPr>
          <p:cNvPr id="18" name="Rectangle 76">
            <a:extLst>
              <a:ext uri="{FF2B5EF4-FFF2-40B4-BE49-F238E27FC236}">
                <a16:creationId xmlns:a16="http://schemas.microsoft.com/office/drawing/2014/main" id="{9CD13463-B46E-8C84-18EF-0CABD7A38AC4}"/>
              </a:ext>
            </a:extLst>
          </p:cNvPr>
          <p:cNvSpPr/>
          <p:nvPr/>
        </p:nvSpPr>
        <p:spPr>
          <a:xfrm>
            <a:off x="7383449" y="3963206"/>
            <a:ext cx="1038532" cy="8966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9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Faculty of Medicine and Health Sciences</a:t>
            </a:r>
          </a:p>
        </p:txBody>
      </p:sp>
      <p:sp>
        <p:nvSpPr>
          <p:cNvPr id="19" name="TekstSylinder 61">
            <a:extLst>
              <a:ext uri="{FF2B5EF4-FFF2-40B4-BE49-F238E27FC236}">
                <a16:creationId xmlns:a16="http://schemas.microsoft.com/office/drawing/2014/main" id="{EE7016AD-29EC-66FB-9704-68F96E2290BB}"/>
              </a:ext>
            </a:extLst>
          </p:cNvPr>
          <p:cNvSpPr txBox="1"/>
          <p:nvPr/>
        </p:nvSpPr>
        <p:spPr>
          <a:xfrm>
            <a:off x="7419271" y="4468047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MH</a:t>
            </a:r>
          </a:p>
        </p:txBody>
      </p:sp>
      <p:sp>
        <p:nvSpPr>
          <p:cNvPr id="20" name="Rectangle 76">
            <a:extLst>
              <a:ext uri="{FF2B5EF4-FFF2-40B4-BE49-F238E27FC236}">
                <a16:creationId xmlns:a16="http://schemas.microsoft.com/office/drawing/2014/main" id="{E2703349-D90F-A76B-4581-708F6F744DAC}"/>
              </a:ext>
            </a:extLst>
          </p:cNvPr>
          <p:cNvSpPr/>
          <p:nvPr/>
        </p:nvSpPr>
        <p:spPr>
          <a:xfrm>
            <a:off x="6036616" y="3961866"/>
            <a:ext cx="1038532" cy="8966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86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Faculty of Social and Educational Sciences </a:t>
            </a:r>
          </a:p>
        </p:txBody>
      </p:sp>
      <p:sp>
        <p:nvSpPr>
          <p:cNvPr id="21" name="TekstSylinder 61">
            <a:extLst>
              <a:ext uri="{FF2B5EF4-FFF2-40B4-BE49-F238E27FC236}">
                <a16:creationId xmlns:a16="http://schemas.microsoft.com/office/drawing/2014/main" id="{D6141595-7D62-09EF-946F-D23FEA933A8A}"/>
              </a:ext>
            </a:extLst>
          </p:cNvPr>
          <p:cNvSpPr txBox="1"/>
          <p:nvPr/>
        </p:nvSpPr>
        <p:spPr>
          <a:xfrm>
            <a:off x="6082550" y="4469793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</a:t>
            </a:r>
          </a:p>
        </p:txBody>
      </p:sp>
      <p:sp>
        <p:nvSpPr>
          <p:cNvPr id="22" name="Rectangle 76">
            <a:extLst>
              <a:ext uri="{FF2B5EF4-FFF2-40B4-BE49-F238E27FC236}">
                <a16:creationId xmlns:a16="http://schemas.microsoft.com/office/drawing/2014/main" id="{34EEFBFD-B2AE-148E-9D63-CE37C53C1E26}"/>
              </a:ext>
            </a:extLst>
          </p:cNvPr>
          <p:cNvSpPr/>
          <p:nvPr/>
        </p:nvSpPr>
        <p:spPr>
          <a:xfrm>
            <a:off x="10084566" y="3966284"/>
            <a:ext cx="1038532" cy="8966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95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Faculty of Economics and Management</a:t>
            </a:r>
          </a:p>
        </p:txBody>
      </p:sp>
      <p:sp>
        <p:nvSpPr>
          <p:cNvPr id="23" name="TekstSylinder 61">
            <a:extLst>
              <a:ext uri="{FF2B5EF4-FFF2-40B4-BE49-F238E27FC236}">
                <a16:creationId xmlns:a16="http://schemas.microsoft.com/office/drawing/2014/main" id="{0C9F0181-624B-0D8E-2A5C-36A978A04A07}"/>
              </a:ext>
            </a:extLst>
          </p:cNvPr>
          <p:cNvSpPr txBox="1"/>
          <p:nvPr/>
        </p:nvSpPr>
        <p:spPr>
          <a:xfrm>
            <a:off x="10124299" y="4473906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</a:t>
            </a:r>
          </a:p>
        </p:txBody>
      </p:sp>
      <p:sp>
        <p:nvSpPr>
          <p:cNvPr id="24" name="Rectangle 76">
            <a:extLst>
              <a:ext uri="{FF2B5EF4-FFF2-40B4-BE49-F238E27FC236}">
                <a16:creationId xmlns:a16="http://schemas.microsoft.com/office/drawing/2014/main" id="{2A1808BD-3D34-DE92-F58B-AD7638FF7A47}"/>
              </a:ext>
            </a:extLst>
          </p:cNvPr>
          <p:cNvSpPr/>
          <p:nvPr/>
        </p:nvSpPr>
        <p:spPr>
          <a:xfrm>
            <a:off x="8724081" y="3965248"/>
            <a:ext cx="1038532" cy="8966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1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Faculty of Architecture and Design</a:t>
            </a:r>
          </a:p>
        </p:txBody>
      </p:sp>
      <p:sp>
        <p:nvSpPr>
          <p:cNvPr id="25" name="TekstSylinder 61">
            <a:extLst>
              <a:ext uri="{FF2B5EF4-FFF2-40B4-BE49-F238E27FC236}">
                <a16:creationId xmlns:a16="http://schemas.microsoft.com/office/drawing/2014/main" id="{C1793168-4713-4EEE-A2F5-3212EA87835B}"/>
              </a:ext>
            </a:extLst>
          </p:cNvPr>
          <p:cNvSpPr txBox="1"/>
          <p:nvPr/>
        </p:nvSpPr>
        <p:spPr>
          <a:xfrm>
            <a:off x="8763813" y="4467279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</a:t>
            </a:r>
          </a:p>
        </p:txBody>
      </p:sp>
      <p:cxnSp>
        <p:nvCxnSpPr>
          <p:cNvPr id="26" name="Straight Connector 26">
            <a:extLst>
              <a:ext uri="{FF2B5EF4-FFF2-40B4-BE49-F238E27FC236}">
                <a16:creationId xmlns:a16="http://schemas.microsoft.com/office/drawing/2014/main" id="{DF7266FB-FEEB-42CA-77D7-B7AEABCF55ED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847725" y="3394244"/>
            <a:ext cx="4061" cy="357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76">
            <a:extLst>
              <a:ext uri="{FF2B5EF4-FFF2-40B4-BE49-F238E27FC236}">
                <a16:creationId xmlns:a16="http://schemas.microsoft.com/office/drawing/2014/main" id="{9BD08465-4CE7-23EE-2C5F-B32E5CBD4EF1}"/>
              </a:ext>
            </a:extLst>
          </p:cNvPr>
          <p:cNvSpPr/>
          <p:nvPr/>
        </p:nvSpPr>
        <p:spPr>
          <a:xfrm>
            <a:off x="2000719" y="3952099"/>
            <a:ext cx="1038532" cy="896607"/>
          </a:xfrm>
          <a:prstGeom prst="rect">
            <a:avLst/>
          </a:prstGeom>
          <a:solidFill>
            <a:srgbClr val="03519D"/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10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Faculty of Natural Sciences</a:t>
            </a:r>
          </a:p>
        </p:txBody>
      </p:sp>
      <p:sp>
        <p:nvSpPr>
          <p:cNvPr id="28" name="TekstSylinder 61">
            <a:extLst>
              <a:ext uri="{FF2B5EF4-FFF2-40B4-BE49-F238E27FC236}">
                <a16:creationId xmlns:a16="http://schemas.microsoft.com/office/drawing/2014/main" id="{381B587F-DF4B-0FB7-D8B2-CACAC19B7EEC}"/>
              </a:ext>
            </a:extLst>
          </p:cNvPr>
          <p:cNvSpPr txBox="1"/>
          <p:nvPr/>
        </p:nvSpPr>
        <p:spPr>
          <a:xfrm>
            <a:off x="2039824" y="4472087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NV</a:t>
            </a:r>
          </a:p>
        </p:txBody>
      </p:sp>
      <p:cxnSp>
        <p:nvCxnSpPr>
          <p:cNvPr id="29" name="Straight Connector 65">
            <a:extLst>
              <a:ext uri="{FF2B5EF4-FFF2-40B4-BE49-F238E27FC236}">
                <a16:creationId xmlns:a16="http://schemas.microsoft.com/office/drawing/2014/main" id="{0F3BD5CE-C67E-3841-B076-2D65404883EE}"/>
              </a:ext>
            </a:extLst>
          </p:cNvPr>
          <p:cNvCxnSpPr>
            <a:cxnSpLocks/>
          </p:cNvCxnSpPr>
          <p:nvPr/>
        </p:nvCxnSpPr>
        <p:spPr>
          <a:xfrm>
            <a:off x="2519984" y="3736817"/>
            <a:ext cx="0" cy="215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65">
            <a:extLst>
              <a:ext uri="{FF2B5EF4-FFF2-40B4-BE49-F238E27FC236}">
                <a16:creationId xmlns:a16="http://schemas.microsoft.com/office/drawing/2014/main" id="{CCCCBC86-9862-BA89-5385-BC15482C8FEB}"/>
              </a:ext>
            </a:extLst>
          </p:cNvPr>
          <p:cNvCxnSpPr>
            <a:cxnSpLocks/>
          </p:cNvCxnSpPr>
          <p:nvPr/>
        </p:nvCxnSpPr>
        <p:spPr>
          <a:xfrm>
            <a:off x="3830624" y="3742913"/>
            <a:ext cx="0" cy="215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65">
            <a:extLst>
              <a:ext uri="{FF2B5EF4-FFF2-40B4-BE49-F238E27FC236}">
                <a16:creationId xmlns:a16="http://schemas.microsoft.com/office/drawing/2014/main" id="{1E3C6AB7-9768-8588-8F9E-92D099988E82}"/>
              </a:ext>
            </a:extLst>
          </p:cNvPr>
          <p:cNvCxnSpPr>
            <a:cxnSpLocks/>
          </p:cNvCxnSpPr>
          <p:nvPr/>
        </p:nvCxnSpPr>
        <p:spPr>
          <a:xfrm>
            <a:off x="5208320" y="3749664"/>
            <a:ext cx="0" cy="215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65">
            <a:extLst>
              <a:ext uri="{FF2B5EF4-FFF2-40B4-BE49-F238E27FC236}">
                <a16:creationId xmlns:a16="http://schemas.microsoft.com/office/drawing/2014/main" id="{14F6744A-E964-F08F-61EE-C760E98AB044}"/>
              </a:ext>
            </a:extLst>
          </p:cNvPr>
          <p:cNvCxnSpPr>
            <a:cxnSpLocks/>
          </p:cNvCxnSpPr>
          <p:nvPr/>
        </p:nvCxnSpPr>
        <p:spPr>
          <a:xfrm>
            <a:off x="6554013" y="3744280"/>
            <a:ext cx="0" cy="215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65">
            <a:extLst>
              <a:ext uri="{FF2B5EF4-FFF2-40B4-BE49-F238E27FC236}">
                <a16:creationId xmlns:a16="http://schemas.microsoft.com/office/drawing/2014/main" id="{FAF0101E-C030-D5EC-7ED4-493A156E5079}"/>
              </a:ext>
            </a:extLst>
          </p:cNvPr>
          <p:cNvCxnSpPr>
            <a:cxnSpLocks/>
          </p:cNvCxnSpPr>
          <p:nvPr/>
        </p:nvCxnSpPr>
        <p:spPr>
          <a:xfrm>
            <a:off x="7902752" y="3750791"/>
            <a:ext cx="0" cy="215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65">
            <a:extLst>
              <a:ext uri="{FF2B5EF4-FFF2-40B4-BE49-F238E27FC236}">
                <a16:creationId xmlns:a16="http://schemas.microsoft.com/office/drawing/2014/main" id="{ED1E84F1-4779-8A0D-947F-EB2A7AD6B87E}"/>
              </a:ext>
            </a:extLst>
          </p:cNvPr>
          <p:cNvCxnSpPr>
            <a:cxnSpLocks/>
          </p:cNvCxnSpPr>
          <p:nvPr/>
        </p:nvCxnSpPr>
        <p:spPr>
          <a:xfrm>
            <a:off x="9243347" y="3742913"/>
            <a:ext cx="0" cy="215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65">
            <a:extLst>
              <a:ext uri="{FF2B5EF4-FFF2-40B4-BE49-F238E27FC236}">
                <a16:creationId xmlns:a16="http://schemas.microsoft.com/office/drawing/2014/main" id="{2EDA54ED-7520-E367-7783-D920C84F507D}"/>
              </a:ext>
            </a:extLst>
          </p:cNvPr>
          <p:cNvCxnSpPr>
            <a:cxnSpLocks/>
          </p:cNvCxnSpPr>
          <p:nvPr/>
        </p:nvCxnSpPr>
        <p:spPr>
          <a:xfrm>
            <a:off x="10614947" y="3742913"/>
            <a:ext cx="0" cy="215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76">
            <a:extLst>
              <a:ext uri="{FF2B5EF4-FFF2-40B4-BE49-F238E27FC236}">
                <a16:creationId xmlns:a16="http://schemas.microsoft.com/office/drawing/2014/main" id="{AE0CB4A7-2873-07E7-02A9-0E1C50BA36B9}"/>
              </a:ext>
            </a:extLst>
          </p:cNvPr>
          <p:cNvSpPr/>
          <p:nvPr/>
        </p:nvSpPr>
        <p:spPr>
          <a:xfrm>
            <a:off x="658767" y="5412753"/>
            <a:ext cx="1038532" cy="896607"/>
          </a:xfrm>
          <a:prstGeom prst="rect">
            <a:avLst/>
          </a:prstGeom>
          <a:solidFill>
            <a:srgbClr val="03519D"/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Physics</a:t>
            </a:r>
          </a:p>
        </p:txBody>
      </p:sp>
      <p:sp>
        <p:nvSpPr>
          <p:cNvPr id="37" name="TekstSylinder 61">
            <a:extLst>
              <a:ext uri="{FF2B5EF4-FFF2-40B4-BE49-F238E27FC236}">
                <a16:creationId xmlns:a16="http://schemas.microsoft.com/office/drawing/2014/main" id="{18F0C18B-F1CC-7B47-C5FA-4DB8F9196471}"/>
              </a:ext>
            </a:extLst>
          </p:cNvPr>
          <p:cNvSpPr txBox="1"/>
          <p:nvPr/>
        </p:nvSpPr>
        <p:spPr>
          <a:xfrm>
            <a:off x="698500" y="5908478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IFY</a:t>
            </a:r>
          </a:p>
        </p:txBody>
      </p:sp>
      <p:sp>
        <p:nvSpPr>
          <p:cNvPr id="38" name="Rectangle 76">
            <a:extLst>
              <a:ext uri="{FF2B5EF4-FFF2-40B4-BE49-F238E27FC236}">
                <a16:creationId xmlns:a16="http://schemas.microsoft.com/office/drawing/2014/main" id="{5822F0EB-5CA8-BC20-56E8-08ED68BC9D54}"/>
              </a:ext>
            </a:extLst>
          </p:cNvPr>
          <p:cNvSpPr/>
          <p:nvPr/>
        </p:nvSpPr>
        <p:spPr>
          <a:xfrm>
            <a:off x="3337321" y="5412753"/>
            <a:ext cx="1038532" cy="896607"/>
          </a:xfrm>
          <a:prstGeom prst="rect">
            <a:avLst/>
          </a:prstGeom>
          <a:solidFill>
            <a:srgbClr val="03519D"/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Chemistry</a:t>
            </a:r>
          </a:p>
        </p:txBody>
      </p:sp>
      <p:sp>
        <p:nvSpPr>
          <p:cNvPr id="39" name="TekstSylinder 61">
            <a:extLst>
              <a:ext uri="{FF2B5EF4-FFF2-40B4-BE49-F238E27FC236}">
                <a16:creationId xmlns:a16="http://schemas.microsoft.com/office/drawing/2014/main" id="{0BF1E0C0-D9E8-B29D-6400-3401359D7F82}"/>
              </a:ext>
            </a:extLst>
          </p:cNvPr>
          <p:cNvSpPr txBox="1"/>
          <p:nvPr/>
        </p:nvSpPr>
        <p:spPr>
          <a:xfrm>
            <a:off x="3377054" y="5908478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IKJ</a:t>
            </a:r>
          </a:p>
        </p:txBody>
      </p:sp>
      <p:sp>
        <p:nvSpPr>
          <p:cNvPr id="40" name="Rectangle 76">
            <a:extLst>
              <a:ext uri="{FF2B5EF4-FFF2-40B4-BE49-F238E27FC236}">
                <a16:creationId xmlns:a16="http://schemas.microsoft.com/office/drawing/2014/main" id="{20CE4502-AFCE-ED1A-EBE7-48010D7A86E5}"/>
              </a:ext>
            </a:extLst>
          </p:cNvPr>
          <p:cNvSpPr/>
          <p:nvPr/>
        </p:nvSpPr>
        <p:spPr>
          <a:xfrm>
            <a:off x="4692450" y="5411385"/>
            <a:ext cx="1038532" cy="896607"/>
          </a:xfrm>
          <a:prstGeom prst="rect">
            <a:avLst/>
          </a:prstGeom>
          <a:solidFill>
            <a:srgbClr val="03519D"/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Chemical Engineering</a:t>
            </a:r>
          </a:p>
        </p:txBody>
      </p:sp>
      <p:sp>
        <p:nvSpPr>
          <p:cNvPr id="41" name="TekstSylinder 61">
            <a:extLst>
              <a:ext uri="{FF2B5EF4-FFF2-40B4-BE49-F238E27FC236}">
                <a16:creationId xmlns:a16="http://schemas.microsoft.com/office/drawing/2014/main" id="{165A9BE2-9B1F-F01E-E0D7-222DBF4E072B}"/>
              </a:ext>
            </a:extLst>
          </p:cNvPr>
          <p:cNvSpPr txBox="1"/>
          <p:nvPr/>
        </p:nvSpPr>
        <p:spPr>
          <a:xfrm>
            <a:off x="4732183" y="5943686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IKP</a:t>
            </a:r>
          </a:p>
        </p:txBody>
      </p:sp>
      <p:sp>
        <p:nvSpPr>
          <p:cNvPr id="42" name="Rectangle 76">
            <a:extLst>
              <a:ext uri="{FF2B5EF4-FFF2-40B4-BE49-F238E27FC236}">
                <a16:creationId xmlns:a16="http://schemas.microsoft.com/office/drawing/2014/main" id="{A97E49DB-4850-317D-E9FB-F86C4424FB81}"/>
              </a:ext>
            </a:extLst>
          </p:cNvPr>
          <p:cNvSpPr/>
          <p:nvPr/>
        </p:nvSpPr>
        <p:spPr>
          <a:xfrm>
            <a:off x="6037507" y="5412753"/>
            <a:ext cx="1038532" cy="896607"/>
          </a:xfrm>
          <a:prstGeom prst="rect">
            <a:avLst/>
          </a:prstGeom>
          <a:solidFill>
            <a:srgbClr val="03519D"/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Biology</a:t>
            </a:r>
          </a:p>
        </p:txBody>
      </p:sp>
      <p:sp>
        <p:nvSpPr>
          <p:cNvPr id="43" name="TekstSylinder 61">
            <a:extLst>
              <a:ext uri="{FF2B5EF4-FFF2-40B4-BE49-F238E27FC236}">
                <a16:creationId xmlns:a16="http://schemas.microsoft.com/office/drawing/2014/main" id="{9B1003EE-1723-397B-482E-E91041C6D2CD}"/>
              </a:ext>
            </a:extLst>
          </p:cNvPr>
          <p:cNvSpPr txBox="1"/>
          <p:nvPr/>
        </p:nvSpPr>
        <p:spPr>
          <a:xfrm>
            <a:off x="6077926" y="5926405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IBI</a:t>
            </a:r>
          </a:p>
        </p:txBody>
      </p:sp>
      <p:sp>
        <p:nvSpPr>
          <p:cNvPr id="44" name="Rectangle 76">
            <a:extLst>
              <a:ext uri="{FF2B5EF4-FFF2-40B4-BE49-F238E27FC236}">
                <a16:creationId xmlns:a16="http://schemas.microsoft.com/office/drawing/2014/main" id="{69F6C072-4CB4-19B3-5E1B-EAA18F4F1A8A}"/>
              </a:ext>
            </a:extLst>
          </p:cNvPr>
          <p:cNvSpPr/>
          <p:nvPr/>
        </p:nvSpPr>
        <p:spPr>
          <a:xfrm>
            <a:off x="2003658" y="5412753"/>
            <a:ext cx="1038532" cy="896607"/>
          </a:xfrm>
          <a:prstGeom prst="rect">
            <a:avLst/>
          </a:prstGeom>
          <a:solidFill>
            <a:srgbClr val="03519D"/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Materials Science and Engineering</a:t>
            </a:r>
          </a:p>
        </p:txBody>
      </p:sp>
      <p:sp>
        <p:nvSpPr>
          <p:cNvPr id="45" name="TekstSylinder 61">
            <a:extLst>
              <a:ext uri="{FF2B5EF4-FFF2-40B4-BE49-F238E27FC236}">
                <a16:creationId xmlns:a16="http://schemas.microsoft.com/office/drawing/2014/main" id="{EB2E08C0-F6AE-BFD8-3654-E9FCB83A9368}"/>
              </a:ext>
            </a:extLst>
          </p:cNvPr>
          <p:cNvSpPr txBox="1"/>
          <p:nvPr/>
        </p:nvSpPr>
        <p:spPr>
          <a:xfrm>
            <a:off x="2043391" y="5969438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</a:t>
            </a:r>
          </a:p>
        </p:txBody>
      </p:sp>
      <p:sp>
        <p:nvSpPr>
          <p:cNvPr id="46" name="Rectangle 76">
            <a:extLst>
              <a:ext uri="{FF2B5EF4-FFF2-40B4-BE49-F238E27FC236}">
                <a16:creationId xmlns:a16="http://schemas.microsoft.com/office/drawing/2014/main" id="{BF25C355-4721-898B-5169-4C7619302F9E}"/>
              </a:ext>
            </a:extLst>
          </p:cNvPr>
          <p:cNvSpPr/>
          <p:nvPr/>
        </p:nvSpPr>
        <p:spPr>
          <a:xfrm>
            <a:off x="7391939" y="5411385"/>
            <a:ext cx="1038532" cy="896607"/>
          </a:xfrm>
          <a:prstGeom prst="rect">
            <a:avLst/>
          </a:prstGeom>
          <a:solidFill>
            <a:srgbClr val="03519D"/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/>
            <a:r>
              <a:rPr lang="en-GB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Biological Sciences  Ålesund</a:t>
            </a:r>
          </a:p>
        </p:txBody>
      </p:sp>
      <p:sp>
        <p:nvSpPr>
          <p:cNvPr id="47" name="TekstSylinder 61">
            <a:extLst>
              <a:ext uri="{FF2B5EF4-FFF2-40B4-BE49-F238E27FC236}">
                <a16:creationId xmlns:a16="http://schemas.microsoft.com/office/drawing/2014/main" id="{67111782-D73A-0A6D-5A61-D8EA6A4EB808}"/>
              </a:ext>
            </a:extLst>
          </p:cNvPr>
          <p:cNvSpPr txBox="1"/>
          <p:nvPr/>
        </p:nvSpPr>
        <p:spPr>
          <a:xfrm>
            <a:off x="7431672" y="5968070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IBA</a:t>
            </a:r>
          </a:p>
        </p:txBody>
      </p:sp>
      <p:sp>
        <p:nvSpPr>
          <p:cNvPr id="48" name="Rectangle 76">
            <a:extLst>
              <a:ext uri="{FF2B5EF4-FFF2-40B4-BE49-F238E27FC236}">
                <a16:creationId xmlns:a16="http://schemas.microsoft.com/office/drawing/2014/main" id="{CE421005-AA5F-AE31-DA9D-453D570DE631}"/>
              </a:ext>
            </a:extLst>
          </p:cNvPr>
          <p:cNvSpPr/>
          <p:nvPr/>
        </p:nvSpPr>
        <p:spPr>
          <a:xfrm>
            <a:off x="8724080" y="5410017"/>
            <a:ext cx="1038532" cy="896607"/>
          </a:xfrm>
          <a:prstGeom prst="rect">
            <a:avLst/>
          </a:prstGeom>
          <a:solidFill>
            <a:srgbClr val="03519D"/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ctr"/>
            <a:r>
              <a:rPr lang="en-GB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Biotechnology and Food Science</a:t>
            </a:r>
          </a:p>
        </p:txBody>
      </p:sp>
      <p:sp>
        <p:nvSpPr>
          <p:cNvPr id="49" name="TekstSylinder 61">
            <a:extLst>
              <a:ext uri="{FF2B5EF4-FFF2-40B4-BE49-F238E27FC236}">
                <a16:creationId xmlns:a16="http://schemas.microsoft.com/office/drawing/2014/main" id="{70FC3FB8-1096-E450-E08B-A1CFC54CCEED}"/>
              </a:ext>
            </a:extLst>
          </p:cNvPr>
          <p:cNvSpPr txBox="1"/>
          <p:nvPr/>
        </p:nvSpPr>
        <p:spPr>
          <a:xfrm>
            <a:off x="8745547" y="5966702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IBT</a:t>
            </a:r>
          </a:p>
        </p:txBody>
      </p:sp>
      <p:sp>
        <p:nvSpPr>
          <p:cNvPr id="50" name="Rectangle 76">
            <a:extLst>
              <a:ext uri="{FF2B5EF4-FFF2-40B4-BE49-F238E27FC236}">
                <a16:creationId xmlns:a16="http://schemas.microsoft.com/office/drawing/2014/main" id="{C9B1FFD6-58CA-328E-330B-EA504F8D7684}"/>
              </a:ext>
            </a:extLst>
          </p:cNvPr>
          <p:cNvSpPr/>
          <p:nvPr/>
        </p:nvSpPr>
        <p:spPr>
          <a:xfrm>
            <a:off x="10101486" y="5410017"/>
            <a:ext cx="1038532" cy="896607"/>
          </a:xfrm>
          <a:prstGeom prst="rect">
            <a:avLst/>
          </a:prstGeom>
          <a:solidFill>
            <a:srgbClr val="03519D"/>
          </a:solidFill>
          <a:ln w="0">
            <a:noFill/>
          </a:ln>
          <a:effectLst>
            <a:outerShdw sx="1000" sy="1000" kx="1200000" algn="br" rotWithShape="0">
              <a:prstClr val="black"/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Biomedical Laboratory Science </a:t>
            </a:r>
          </a:p>
        </p:txBody>
      </p:sp>
      <p:sp>
        <p:nvSpPr>
          <p:cNvPr id="51" name="TekstSylinder 61">
            <a:extLst>
              <a:ext uri="{FF2B5EF4-FFF2-40B4-BE49-F238E27FC236}">
                <a16:creationId xmlns:a16="http://schemas.microsoft.com/office/drawing/2014/main" id="{F2E62638-F613-48FA-F651-9194732FDD3F}"/>
              </a:ext>
            </a:extLst>
          </p:cNvPr>
          <p:cNvSpPr txBox="1"/>
          <p:nvPr/>
        </p:nvSpPr>
        <p:spPr>
          <a:xfrm>
            <a:off x="10141219" y="5966702"/>
            <a:ext cx="95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IBF</a:t>
            </a:r>
          </a:p>
        </p:txBody>
      </p:sp>
      <p:cxnSp>
        <p:nvCxnSpPr>
          <p:cNvPr id="52" name="Straight Connector 64">
            <a:extLst>
              <a:ext uri="{FF2B5EF4-FFF2-40B4-BE49-F238E27FC236}">
                <a16:creationId xmlns:a16="http://schemas.microsoft.com/office/drawing/2014/main" id="{0D0023B4-2411-13C3-C6A0-308A8D6603BC}"/>
              </a:ext>
            </a:extLst>
          </p:cNvPr>
          <p:cNvCxnSpPr>
            <a:cxnSpLocks/>
          </p:cNvCxnSpPr>
          <p:nvPr/>
        </p:nvCxnSpPr>
        <p:spPr>
          <a:xfrm>
            <a:off x="1112756" y="5202855"/>
            <a:ext cx="9510667" cy="6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65">
            <a:extLst>
              <a:ext uri="{FF2B5EF4-FFF2-40B4-BE49-F238E27FC236}">
                <a16:creationId xmlns:a16="http://schemas.microsoft.com/office/drawing/2014/main" id="{6C7EEFFE-E110-2DFC-F706-FEE909FCD522}"/>
              </a:ext>
            </a:extLst>
          </p:cNvPr>
          <p:cNvCxnSpPr>
            <a:cxnSpLocks/>
          </p:cNvCxnSpPr>
          <p:nvPr/>
        </p:nvCxnSpPr>
        <p:spPr>
          <a:xfrm>
            <a:off x="1114431" y="5195392"/>
            <a:ext cx="0" cy="220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65">
            <a:extLst>
              <a:ext uri="{FF2B5EF4-FFF2-40B4-BE49-F238E27FC236}">
                <a16:creationId xmlns:a16="http://schemas.microsoft.com/office/drawing/2014/main" id="{6AFAB20E-FA8F-0A14-8220-659B79C4BD82}"/>
              </a:ext>
            </a:extLst>
          </p:cNvPr>
          <p:cNvCxnSpPr>
            <a:cxnSpLocks/>
          </p:cNvCxnSpPr>
          <p:nvPr/>
        </p:nvCxnSpPr>
        <p:spPr>
          <a:xfrm>
            <a:off x="2519984" y="5195392"/>
            <a:ext cx="0" cy="215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65">
            <a:extLst>
              <a:ext uri="{FF2B5EF4-FFF2-40B4-BE49-F238E27FC236}">
                <a16:creationId xmlns:a16="http://schemas.microsoft.com/office/drawing/2014/main" id="{91CE66E0-3628-B6FB-76D8-9770032676AA}"/>
              </a:ext>
            </a:extLst>
          </p:cNvPr>
          <p:cNvCxnSpPr>
            <a:cxnSpLocks/>
          </p:cNvCxnSpPr>
          <p:nvPr/>
        </p:nvCxnSpPr>
        <p:spPr>
          <a:xfrm>
            <a:off x="3830624" y="5201488"/>
            <a:ext cx="0" cy="215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65">
            <a:extLst>
              <a:ext uri="{FF2B5EF4-FFF2-40B4-BE49-F238E27FC236}">
                <a16:creationId xmlns:a16="http://schemas.microsoft.com/office/drawing/2014/main" id="{E6FAB021-F487-7167-159B-5D1029FF67EE}"/>
              </a:ext>
            </a:extLst>
          </p:cNvPr>
          <p:cNvCxnSpPr>
            <a:cxnSpLocks/>
          </p:cNvCxnSpPr>
          <p:nvPr/>
        </p:nvCxnSpPr>
        <p:spPr>
          <a:xfrm>
            <a:off x="5208320" y="5208239"/>
            <a:ext cx="0" cy="215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65">
            <a:extLst>
              <a:ext uri="{FF2B5EF4-FFF2-40B4-BE49-F238E27FC236}">
                <a16:creationId xmlns:a16="http://schemas.microsoft.com/office/drawing/2014/main" id="{3D2239FE-30E8-54E3-547D-96D56D9446FC}"/>
              </a:ext>
            </a:extLst>
          </p:cNvPr>
          <p:cNvCxnSpPr>
            <a:cxnSpLocks/>
          </p:cNvCxnSpPr>
          <p:nvPr/>
        </p:nvCxnSpPr>
        <p:spPr>
          <a:xfrm>
            <a:off x="6554013" y="5202855"/>
            <a:ext cx="0" cy="215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65">
            <a:extLst>
              <a:ext uri="{FF2B5EF4-FFF2-40B4-BE49-F238E27FC236}">
                <a16:creationId xmlns:a16="http://schemas.microsoft.com/office/drawing/2014/main" id="{70F61DDC-936D-7209-ECAC-CADFB4AA83CE}"/>
              </a:ext>
            </a:extLst>
          </p:cNvPr>
          <p:cNvCxnSpPr>
            <a:cxnSpLocks/>
          </p:cNvCxnSpPr>
          <p:nvPr/>
        </p:nvCxnSpPr>
        <p:spPr>
          <a:xfrm>
            <a:off x="7902752" y="5209366"/>
            <a:ext cx="0" cy="215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65">
            <a:extLst>
              <a:ext uri="{FF2B5EF4-FFF2-40B4-BE49-F238E27FC236}">
                <a16:creationId xmlns:a16="http://schemas.microsoft.com/office/drawing/2014/main" id="{3A39CBEA-EAF5-E851-1B79-B5C91022D989}"/>
              </a:ext>
            </a:extLst>
          </p:cNvPr>
          <p:cNvCxnSpPr>
            <a:cxnSpLocks/>
          </p:cNvCxnSpPr>
          <p:nvPr/>
        </p:nvCxnSpPr>
        <p:spPr>
          <a:xfrm>
            <a:off x="9243347" y="5201488"/>
            <a:ext cx="0" cy="215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65">
            <a:extLst>
              <a:ext uri="{FF2B5EF4-FFF2-40B4-BE49-F238E27FC236}">
                <a16:creationId xmlns:a16="http://schemas.microsoft.com/office/drawing/2014/main" id="{2252C643-2840-F8BB-AF04-EB6CA1AF8611}"/>
              </a:ext>
            </a:extLst>
          </p:cNvPr>
          <p:cNvCxnSpPr>
            <a:cxnSpLocks/>
          </p:cNvCxnSpPr>
          <p:nvPr/>
        </p:nvCxnSpPr>
        <p:spPr>
          <a:xfrm>
            <a:off x="10614947" y="5201488"/>
            <a:ext cx="0" cy="215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26">
            <a:extLst>
              <a:ext uri="{FF2B5EF4-FFF2-40B4-BE49-F238E27FC236}">
                <a16:creationId xmlns:a16="http://schemas.microsoft.com/office/drawing/2014/main" id="{CD7F289A-D0DD-BB19-B1DC-4A193BBFE355}"/>
              </a:ext>
            </a:extLst>
          </p:cNvPr>
          <p:cNvCxnSpPr>
            <a:cxnSpLocks/>
          </p:cNvCxnSpPr>
          <p:nvPr/>
        </p:nvCxnSpPr>
        <p:spPr>
          <a:xfrm flipH="1">
            <a:off x="2520567" y="4843383"/>
            <a:ext cx="4061" cy="357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893770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409434-92B8-86DC-41EA-5B82B927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1" y="548640"/>
            <a:ext cx="11336616" cy="833178"/>
          </a:xfrm>
        </p:spPr>
        <p:txBody>
          <a:bodyPr/>
          <a:lstStyle/>
          <a:p>
            <a:r>
              <a:rPr lang="nb-NO" dirty="0"/>
              <a:t>Arbeidsgruppa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2D93F93-BC9B-2848-2DE5-DF65BED52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000" dirty="0"/>
              <a:t>Jens-Petter Andreassen, instituttleder IKP (leder for arbeidsgruppa)</a:t>
            </a:r>
          </a:p>
          <a:p>
            <a:r>
              <a:rPr lang="nb-NO" sz="2000" dirty="0"/>
              <a:t>Hallstein Hemmer, instituttleder IKJ</a:t>
            </a:r>
          </a:p>
          <a:p>
            <a:r>
              <a:rPr lang="nb-NO" sz="2000" dirty="0"/>
              <a:t>Lars Gunnar Landrø, instituttleder IBF</a:t>
            </a:r>
          </a:p>
          <a:p>
            <a:r>
              <a:rPr lang="nb-NO" sz="2000" dirty="0"/>
              <a:t>Kjetil Rasmussen, instituttleder IBI</a:t>
            </a:r>
          </a:p>
          <a:p>
            <a:r>
              <a:rPr lang="nb-NO" sz="2000" dirty="0"/>
              <a:t>Ann Kristin Tveten, vara styret IBA</a:t>
            </a:r>
          </a:p>
          <a:p>
            <a:r>
              <a:rPr lang="nb-NO" sz="2000" dirty="0"/>
              <a:t>Erik Wahlström, instituttleder IFY</a:t>
            </a:r>
          </a:p>
          <a:p>
            <a:r>
              <a:rPr lang="nb-NO" sz="2000" dirty="0"/>
              <a:t>Andreas Møllerløkken, instituttleder IBT</a:t>
            </a:r>
          </a:p>
          <a:p>
            <a:r>
              <a:rPr lang="nb-NO" sz="2000" dirty="0"/>
              <a:t>Vidar Broholm, kontorsjef IMA</a:t>
            </a:r>
          </a:p>
          <a:p>
            <a:r>
              <a:rPr lang="nb-NO" sz="2000" dirty="0"/>
              <a:t>Henriette Vågland, Lokalt Hovedverneombud - </a:t>
            </a:r>
            <a:r>
              <a:rPr lang="nb-NO" sz="2000" dirty="0">
                <a:effectLst/>
                <a:latin typeface="+mn-lt"/>
                <a:ea typeface="Calibri" panose="020F0502020204030204" pitchFamily="34" charset="0"/>
              </a:rPr>
              <a:t>vara Amalie Johanne H. Mathisen </a:t>
            </a:r>
            <a:endParaRPr lang="nb-NO" sz="2000" dirty="0">
              <a:latin typeface="+mn-lt"/>
            </a:endParaRPr>
          </a:p>
          <a:p>
            <a:r>
              <a:rPr lang="nb-NO" sz="2000" dirty="0"/>
              <a:t>Gerd Inger </a:t>
            </a:r>
            <a:r>
              <a:rPr lang="nb-NO" sz="2000" dirty="0" err="1"/>
              <a:t>Sætrom</a:t>
            </a:r>
            <a:r>
              <a:rPr lang="nb-NO" sz="2000" dirty="0"/>
              <a:t>, LOSAM</a:t>
            </a:r>
          </a:p>
          <a:p>
            <a:r>
              <a:rPr lang="nb-NO" sz="2000" dirty="0"/>
              <a:t>Christer Lorentz </a:t>
            </a:r>
            <a:r>
              <a:rPr lang="nb-NO" sz="2000" dirty="0" err="1"/>
              <a:t>Øpstad</a:t>
            </a:r>
            <a:r>
              <a:rPr lang="nb-NO" sz="2000" dirty="0"/>
              <a:t>, ekstern representant</a:t>
            </a:r>
          </a:p>
          <a:p>
            <a:r>
              <a:rPr lang="nb-NO" sz="2000" dirty="0"/>
              <a:t>Sekretær og lederstøtte:</a:t>
            </a:r>
          </a:p>
          <a:p>
            <a:pPr marL="0" indent="0">
              <a:buNone/>
            </a:pPr>
            <a:r>
              <a:rPr lang="nb-NO" sz="2000" dirty="0"/>
              <a:t>	Øyvind Toldnes, seksjonsleder økonomi- og planseksjonen </a:t>
            </a:r>
          </a:p>
        </p:txBody>
      </p:sp>
    </p:spTree>
    <p:extLst>
      <p:ext uri="{BB962C8B-B14F-4D97-AF65-F5344CB8AC3E}">
        <p14:creationId xmlns:p14="http://schemas.microsoft.com/office/powerpoint/2010/main" val="2907129516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1EBAE2-CE76-3874-0204-C35B6D9C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Mandat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A26BC6-526D-DB66-9188-9AD65EFE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1800" dirty="0"/>
              <a:t>Følgende premisser skal legges til grunn for dette arbeidet:</a:t>
            </a:r>
          </a:p>
          <a:p>
            <a:r>
              <a:rPr lang="nb-NO" sz="1800" dirty="0"/>
              <a:t>Fakultetet skal ikke ha </a:t>
            </a:r>
            <a:r>
              <a:rPr lang="nb-NO" sz="1800" i="1" dirty="0"/>
              <a:t>flere</a:t>
            </a:r>
            <a:r>
              <a:rPr lang="nb-NO" sz="1800" dirty="0"/>
              <a:t> enn 8 institutter </a:t>
            </a:r>
          </a:p>
          <a:p>
            <a:r>
              <a:rPr lang="nb-NO" sz="1800" dirty="0"/>
              <a:t>Arbeidsgruppa skal levere minst tre mulige modeller som inneholder henholdsvis 6 institutt, 7 institutt og 8 institutt (gjerne ulike faglige varianter av hvert antall) </a:t>
            </a:r>
          </a:p>
          <a:p>
            <a:r>
              <a:rPr lang="nb-NO" sz="1800" dirty="0"/>
              <a:t>Instituttene skal følge disiplinfaglige linjer. Det skal ikke være overlapp mellom institutt med mindre det er svært gode grunner som taler for en slik overlapp. Inkludert i dette ligger også at det i utgangspunktet ikke skal være overlappende undervisningsområder mellom instituttene</a:t>
            </a:r>
          </a:p>
          <a:p>
            <a:r>
              <a:rPr lang="nb-NO" sz="1800" dirty="0"/>
              <a:t>Det skal være undervisning og forskning ved alle institutt</a:t>
            </a:r>
          </a:p>
          <a:p>
            <a:r>
              <a:rPr lang="nb-NO" sz="1800" dirty="0"/>
              <a:t>Ingen institutt eller faggrupper skal bytte fakultet i denne prosessen, men innenfor bioingeniørområdet skal muligheter ved tettere samarbeid med MH innen utdanning, forskning og administrasjon utredes</a:t>
            </a:r>
          </a:p>
          <a:p>
            <a:r>
              <a:rPr lang="nb-NO" sz="1800" dirty="0"/>
              <a:t>Ansatte kan bli flyttet mellom enheter som følge av omorganisering, men ikke mellom studiebyer</a:t>
            </a:r>
          </a:p>
          <a:p>
            <a:r>
              <a:rPr lang="nb-NO" sz="1800" dirty="0"/>
              <a:t>Dersom det blir endringer i instituttstruktur, vil det føre til endringer for strategisk personalplanlegging fra 2025. Eventuell bemanningsendringer vil bli håndtert innenfor fakultetets ramme, som betyr at ingen vil miste sin stilling ved NV </a:t>
            </a:r>
          </a:p>
        </p:txBody>
      </p:sp>
    </p:spTree>
    <p:extLst>
      <p:ext uri="{BB962C8B-B14F-4D97-AF65-F5344CB8AC3E}">
        <p14:creationId xmlns:p14="http://schemas.microsoft.com/office/powerpoint/2010/main" val="3336903701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NTNU Mal - 2021">
  <a:themeElements>
    <a:clrScheme name="NTNU farger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59595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NU_mal_widescreen_16_9_norsk" id="{CFE3722F-20DB-9F42-B3FE-5FD5660D692F}" vid="{800ADD52-020E-C04A-8F8F-73DF93B83B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C28648A522184EA36A2635563BFE17" ma:contentTypeVersion="11" ma:contentTypeDescription="Create a new document." ma:contentTypeScope="" ma:versionID="d1534136fceb264713be298793b8324a">
  <xsd:schema xmlns:xsd="http://www.w3.org/2001/XMLSchema" xmlns:xs="http://www.w3.org/2001/XMLSchema" xmlns:p="http://schemas.microsoft.com/office/2006/metadata/properties" xmlns:ns3="a610463c-cf77-4be4-9cab-a37d6e5b2b79" xmlns:ns4="70404a6c-3db2-4fe3-97dd-ea7ac57d8e39" targetNamespace="http://schemas.microsoft.com/office/2006/metadata/properties" ma:root="true" ma:fieldsID="c67445ad124704675ca10f52264fc10a" ns3:_="" ns4:_="">
    <xsd:import namespace="a610463c-cf77-4be4-9cab-a37d6e5b2b79"/>
    <xsd:import namespace="70404a6c-3db2-4fe3-97dd-ea7ac57d8e3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10463c-cf77-4be4-9cab-a37d6e5b2b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404a6c-3db2-4fe3-97dd-ea7ac57d8e3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917193-5E94-4372-AFDE-0330C61FFB00}">
  <ds:schemaRefs>
    <ds:schemaRef ds:uri="70404a6c-3db2-4fe3-97dd-ea7ac57d8e39"/>
    <ds:schemaRef ds:uri="a610463c-cf77-4be4-9cab-a37d6e5b2b7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3969B56-9208-48E2-BAB9-367A2E0B80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730278-8214-41FD-8701-84B09B6881A4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terms/"/>
    <ds:schemaRef ds:uri="a610463c-cf77-4be4-9cab-a37d6e5b2b79"/>
    <ds:schemaRef ds:uri="http://purl.org/dc/dcmitype/"/>
    <ds:schemaRef ds:uri="70404a6c-3db2-4fe3-97dd-ea7ac57d8e39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NTNU_mal_widescreen_16_9_norsk</Template>
  <TotalTime>0</TotalTime>
  <Words>886</Words>
  <Application>Microsoft Office PowerPoint</Application>
  <PresentationFormat>Widescreen</PresentationFormat>
  <Paragraphs>169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Open Sans</vt:lpstr>
      <vt:lpstr>NTNU Mal - 2021</vt:lpstr>
      <vt:lpstr>PowerPoint Presentation</vt:lpstr>
      <vt:lpstr>Agenda</vt:lpstr>
      <vt:lpstr>PowerPoint Presentation</vt:lpstr>
      <vt:lpstr>Status økonomi</vt:lpstr>
      <vt:lpstr>Langtidsbudsjett</vt:lpstr>
      <vt:lpstr>Prognose for 2023</vt:lpstr>
      <vt:lpstr>Instituttstruktur</vt:lpstr>
      <vt:lpstr>Arbeidsgruppa</vt:lpstr>
      <vt:lpstr>Mandat</vt:lpstr>
      <vt:lpstr>Status fra arbeidsgruppa</vt:lpstr>
      <vt:lpstr>Overordnet tidslinje for strukturprosessen</vt:lpstr>
      <vt:lpstr>Campus</vt:lpstr>
      <vt:lpstr>PowerPoint Presentation</vt:lpstr>
      <vt:lpstr>K5 I Kjemiblokk 5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Øyvind Toldnes</dc:creator>
  <cp:lastModifiedBy>Øyvind Weiby Gregersen</cp:lastModifiedBy>
  <cp:revision>7</cp:revision>
  <dcterms:created xsi:type="dcterms:W3CDTF">2023-09-05T07:55:06Z</dcterms:created>
  <dcterms:modified xsi:type="dcterms:W3CDTF">2023-09-06T09:38:27Z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0x010100AAC28648A522184EA36A2635563BFE17</vt:lpwstr>
  </property>
</Properties>
</file>