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61" r:id="rId3"/>
    <p:sldId id="260" r:id="rId4"/>
    <p:sldId id="271" r:id="rId5"/>
    <p:sldId id="278" r:id="rId6"/>
    <p:sldId id="272" r:id="rId7"/>
    <p:sldId id="279" r:id="rId8"/>
    <p:sldId id="273" r:id="rId9"/>
    <p:sldId id="280" r:id="rId10"/>
    <p:sldId id="274" r:id="rId11"/>
    <p:sldId id="281" r:id="rId12"/>
    <p:sldId id="285" r:id="rId13"/>
    <p:sldId id="286" r:id="rId14"/>
    <p:sldId id="288" r:id="rId15"/>
    <p:sldId id="287" r:id="rId16"/>
    <p:sldId id="289" r:id="rId17"/>
    <p:sldId id="283" r:id="rId18"/>
    <p:sldId id="284" r:id="rId19"/>
    <p:sldId id="276" r:id="rId20"/>
    <p:sldId id="275" r:id="rId21"/>
    <p:sldId id="277" r:id="rId22"/>
    <p:sldId id="259" r:id="rId23"/>
    <p:sldId id="266" r:id="rId24"/>
  </p:sldIdLst>
  <p:sldSz cx="9144000" cy="5143500" type="screen16x9"/>
  <p:notesSz cx="6858000" cy="9144000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AC76"/>
    <a:srgbClr val="0D3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1"/>
  </p:normalViewPr>
  <p:slideViewPr>
    <p:cSldViewPr snapToGrid="0">
      <p:cViewPr varScale="1">
        <p:scale>
          <a:sx n="162" d="100"/>
          <a:sy n="162" d="100"/>
        </p:scale>
        <p:origin x="14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C3113-66AA-44AE-87CF-0FD5F7C1A0EB}" type="datetimeFigureOut">
              <a:rPr lang="nb-NO" smtClean="0"/>
              <a:t>04.04.2018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D91AB-8D31-41AF-83FF-08938F3DC44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tnu.no/censes" TargetMode="External"/><Relationship Id="rId7" Type="http://schemas.openxmlformats.org/officeDocument/2006/relationships/hyperlink" Target="http://www.sintef.no/prosjekter/sfi-manufacturing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ntnu.no/zen" TargetMode="External"/><Relationship Id="rId5" Type="http://schemas.openxmlformats.org/officeDocument/2006/relationships/hyperlink" Target="http://www.sintef.no/prosjekter/nccs/" TargetMode="External"/><Relationship Id="rId4" Type="http://schemas.openxmlformats.org/officeDocument/2006/relationships/hyperlink" Target="https://www.ntnu.no/hydrocen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NORSI – Norwegian Research School in </a:t>
            </a:r>
            <a:r>
              <a:rPr lang="nb-NO" err="1"/>
              <a:t>Innovation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Profilerte forskere</a:t>
            </a:r>
            <a:r>
              <a:rPr lang="nb-NO" baseline="0"/>
              <a:t> i samfunnsøkonomi (Grønn skattekommisjon, </a:t>
            </a:r>
            <a:r>
              <a:rPr lang="nb-NO" baseline="0" err="1"/>
              <a:t>Rattsøutvalgene</a:t>
            </a:r>
            <a:r>
              <a:rPr lang="nb-NO" baseline="0"/>
              <a:t>, Norges Bank Watch, Finansdepartementet etc.)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/>
              <a:t>Stor og faglig tung handelshøyskole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err="1"/>
              <a:t>Ind.øk</a:t>
            </a:r>
            <a:r>
              <a:rPr lang="nb-NO" baseline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Vert for den nasjonale forskerskolen i innovasjon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aseline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D91AB-8D31-41AF-83FF-08938F3DC448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968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5772"/>
            <a:r>
              <a:rPr lang="nb-NO" dirty="0"/>
              <a:t>Forskningssentre for miljøvennlig energi (FME)</a:t>
            </a:r>
          </a:p>
          <a:p>
            <a:r>
              <a:rPr lang="nb-NO" dirty="0" err="1">
                <a:hlinkClick r:id="rId3"/>
              </a:rPr>
              <a:t>CensES</a:t>
            </a:r>
            <a:r>
              <a:rPr lang="nb-NO" dirty="0">
                <a:hlinkClick r:id="rId3"/>
              </a:rPr>
              <a:t> - Centre for </a:t>
            </a:r>
            <a:r>
              <a:rPr lang="nb-NO" dirty="0" err="1">
                <a:hlinkClick r:id="rId3"/>
              </a:rPr>
              <a:t>Sustainable</a:t>
            </a:r>
            <a:r>
              <a:rPr lang="nb-NO" dirty="0">
                <a:hlinkClick r:id="rId3"/>
              </a:rPr>
              <a:t> Energy Studies</a:t>
            </a:r>
            <a:endParaRPr lang="nb-NO" dirty="0"/>
          </a:p>
          <a:p>
            <a:r>
              <a:rPr lang="nb-NO" dirty="0"/>
              <a:t>CINELDI - Centre for Intelligent </a:t>
            </a:r>
            <a:r>
              <a:rPr lang="nb-NO" dirty="0" err="1"/>
              <a:t>Electricity</a:t>
            </a:r>
            <a:r>
              <a:rPr lang="nb-NO" dirty="0"/>
              <a:t> Distribution (Sintef Energi)</a:t>
            </a:r>
          </a:p>
          <a:p>
            <a:r>
              <a:rPr lang="nb-NO" dirty="0" err="1">
                <a:hlinkClick r:id="rId4"/>
              </a:rPr>
              <a:t>HydroCen</a:t>
            </a:r>
            <a:r>
              <a:rPr lang="nb-NO" dirty="0">
                <a:hlinkClick r:id="rId4"/>
              </a:rPr>
              <a:t> - Norwegian Centre for </a:t>
            </a:r>
            <a:r>
              <a:rPr lang="nb-NO" dirty="0" err="1">
                <a:hlinkClick r:id="rId4"/>
              </a:rPr>
              <a:t>Hydropower</a:t>
            </a:r>
            <a:r>
              <a:rPr lang="nb-NO" dirty="0">
                <a:hlinkClick r:id="rId4"/>
              </a:rPr>
              <a:t> Technology</a:t>
            </a:r>
            <a:endParaRPr lang="nb-NO" dirty="0"/>
          </a:p>
          <a:p>
            <a:r>
              <a:rPr lang="nb-NO" dirty="0" err="1"/>
              <a:t>MoZEES</a:t>
            </a:r>
            <a:r>
              <a:rPr lang="nb-NO" dirty="0"/>
              <a:t> - </a:t>
            </a:r>
            <a:r>
              <a:rPr lang="nb-NO" dirty="0" err="1"/>
              <a:t>Mobility</a:t>
            </a:r>
            <a:r>
              <a:rPr lang="nb-NO" dirty="0"/>
              <a:t> Zero </a:t>
            </a:r>
            <a:r>
              <a:rPr lang="nb-NO" dirty="0" err="1"/>
              <a:t>Emission</a:t>
            </a:r>
            <a:r>
              <a:rPr lang="nb-NO" dirty="0"/>
              <a:t> Energy Systems (Institutt for energiteknikk)</a:t>
            </a:r>
          </a:p>
          <a:p>
            <a:r>
              <a:rPr lang="nb-NO" dirty="0">
                <a:hlinkClick r:id="rId5"/>
              </a:rPr>
              <a:t>NCCS - Norwegian CCS Research Centre</a:t>
            </a:r>
            <a:r>
              <a:rPr lang="nb-NO" dirty="0"/>
              <a:t> (Sintef Energi)</a:t>
            </a:r>
          </a:p>
          <a:p>
            <a:r>
              <a:rPr lang="nb-NO" dirty="0">
                <a:hlinkClick r:id="rId6"/>
              </a:rPr>
              <a:t>ZEN - The Research Centre </a:t>
            </a:r>
            <a:r>
              <a:rPr lang="nb-NO" dirty="0" err="1">
                <a:hlinkClick r:id="rId6"/>
              </a:rPr>
              <a:t>on</a:t>
            </a:r>
            <a:r>
              <a:rPr lang="nb-NO" dirty="0">
                <a:hlinkClick r:id="rId6"/>
              </a:rPr>
              <a:t> Zero </a:t>
            </a:r>
            <a:r>
              <a:rPr lang="nb-NO" dirty="0" err="1">
                <a:hlinkClick r:id="rId6"/>
              </a:rPr>
              <a:t>Emission</a:t>
            </a:r>
            <a:r>
              <a:rPr lang="nb-NO" dirty="0">
                <a:hlinkClick r:id="rId6"/>
              </a:rPr>
              <a:t> </a:t>
            </a:r>
            <a:r>
              <a:rPr lang="nb-NO" dirty="0" err="1">
                <a:hlinkClick r:id="rId6"/>
              </a:rPr>
              <a:t>Neighbourhoods</a:t>
            </a:r>
            <a:r>
              <a:rPr lang="nb-NO" dirty="0">
                <a:hlinkClick r:id="rId6"/>
              </a:rPr>
              <a:t> in Smart </a:t>
            </a:r>
            <a:r>
              <a:rPr lang="nb-NO" dirty="0" err="1">
                <a:hlinkClick r:id="rId6"/>
              </a:rPr>
              <a:t>Cities</a:t>
            </a:r>
            <a:endParaRPr lang="nb-NO" dirty="0"/>
          </a:p>
          <a:p>
            <a:r>
              <a:rPr lang="nb-NO" dirty="0"/>
              <a:t>Forskningssentre for forskningsdrevet innovasjon (SFI)</a:t>
            </a:r>
          </a:p>
          <a:p>
            <a:r>
              <a:rPr lang="nb-NO" dirty="0">
                <a:hlinkClick r:id="rId7"/>
              </a:rPr>
              <a:t>SFI </a:t>
            </a:r>
            <a:r>
              <a:rPr lang="nb-NO" dirty="0" err="1">
                <a:hlinkClick r:id="rId7"/>
              </a:rPr>
              <a:t>Manufacturing</a:t>
            </a:r>
            <a:endParaRPr lang="nb-NO" dirty="0"/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D91AB-8D31-41AF-83FF-08938F3DC448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62224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2D91AB-8D31-41AF-83FF-08938F3DC448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9427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68315" y="2008061"/>
            <a:ext cx="7772400" cy="675821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368315" y="273386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1000159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83850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03183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4" name="Plassholder for lysbildenummer 5"/>
          <p:cNvSpPr txBox="1">
            <a:spLocks/>
          </p:cNvSpPr>
          <p:nvPr userDrawn="1"/>
        </p:nvSpPr>
        <p:spPr>
          <a:xfrm>
            <a:off x="8474801" y="4815936"/>
            <a:ext cx="342081" cy="27384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1853A39-49B3-554A-AE82-85611CEBD8E3}" type="slidenum">
              <a:rPr lang="nb-NO" b="0" i="0" smtClean="0">
                <a:solidFill>
                  <a:schemeClr val="tx1"/>
                </a:solidFill>
                <a:latin typeface="Arial"/>
                <a:cs typeface="Arial"/>
              </a:rPr>
              <a:pPr algn="ctr"/>
              <a:t>‹#›</a:t>
            </a:fld>
            <a:endParaRPr lang="nb-NO" b="0" i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001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8241294" y="4815936"/>
            <a:ext cx="426966" cy="273844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 algn="r"/>
            <a:fld id="{91853A39-49B3-554A-AE82-85611CEBD8E3}" type="slidenum">
              <a:rPr lang="nb-NO" smtClean="0">
                <a:latin typeface="Arial"/>
                <a:cs typeface="Arial"/>
              </a:rPr>
              <a:pPr algn="r"/>
              <a:t>‹#›</a:t>
            </a:fld>
            <a:endParaRPr lang="nb-NO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2460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3729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0223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172249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718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648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322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9" name="Bilde 8" descr="logo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80" y="4814945"/>
            <a:ext cx="976089" cy="183326"/>
          </a:xfrm>
          <a:prstGeom prst="rect">
            <a:avLst/>
          </a:prstGeom>
        </p:spPr>
      </p:pic>
      <p:sp>
        <p:nvSpPr>
          <p:cNvPr id="10" name="TekstSylinder 9"/>
          <p:cNvSpPr txBox="1"/>
          <p:nvPr userDrawn="1"/>
        </p:nvSpPr>
        <p:spPr>
          <a:xfrm>
            <a:off x="1529842" y="4786170"/>
            <a:ext cx="2250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>
                <a:effectLst/>
                <a:latin typeface="Arial"/>
                <a:cs typeface="Arial"/>
              </a:rPr>
              <a:t>Kunnskap for en </a:t>
            </a:r>
            <a:r>
              <a:rPr lang="nb-NO" sz="1200">
                <a:solidFill>
                  <a:srgbClr val="0D3475"/>
                </a:solidFill>
                <a:effectLst/>
                <a:latin typeface="Arial"/>
                <a:cs typeface="Arial"/>
              </a:rPr>
              <a:t>bedre </a:t>
            </a:r>
            <a:r>
              <a:rPr lang="nb-NO" sz="1200">
                <a:solidFill>
                  <a:schemeClr val="tx1"/>
                </a:solidFill>
                <a:effectLst/>
                <a:latin typeface="Arial"/>
                <a:cs typeface="Arial"/>
              </a:rPr>
              <a:t>verden</a:t>
            </a:r>
          </a:p>
        </p:txBody>
      </p:sp>
    </p:spTree>
    <p:extLst>
      <p:ext uri="{BB962C8B-B14F-4D97-AF65-F5344CB8AC3E}">
        <p14:creationId xmlns:p14="http://schemas.microsoft.com/office/powerpoint/2010/main" val="577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ny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1" y="519284"/>
            <a:ext cx="3139440" cy="893064"/>
          </a:xfrm>
          <a:prstGeom prst="rect">
            <a:avLst/>
          </a:prstGeom>
        </p:spPr>
      </p:pic>
      <p:sp>
        <p:nvSpPr>
          <p:cNvPr id="10" name="Undertittel 2"/>
          <p:cNvSpPr>
            <a:spLocks noGrp="1"/>
          </p:cNvSpPr>
          <p:nvPr>
            <p:ph type="subTitle" idx="1"/>
          </p:nvPr>
        </p:nvSpPr>
        <p:spPr>
          <a:xfrm>
            <a:off x="213475" y="1547531"/>
            <a:ext cx="7772400" cy="1314450"/>
          </a:xfrm>
        </p:spPr>
        <p:txBody>
          <a:bodyPr>
            <a:normAutofit/>
          </a:bodyPr>
          <a:lstStyle/>
          <a:p>
            <a:r>
              <a:rPr lang="nb-NO" sz="2400"/>
              <a:t>Fakultet for økonomi</a:t>
            </a:r>
          </a:p>
        </p:txBody>
      </p:sp>
      <p:pic>
        <p:nvPicPr>
          <p:cNvPr id="7" name="Bilde 5" descr="kjemi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4050" y="2161280"/>
            <a:ext cx="2162024" cy="1547999"/>
          </a:xfrm>
          <a:prstGeom prst="rect">
            <a:avLst/>
          </a:prstGeom>
        </p:spPr>
      </p:pic>
      <p:pic>
        <p:nvPicPr>
          <p:cNvPr id="13" name="Bilde 9" descr="imm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4050" y="2157900"/>
            <a:ext cx="2160000" cy="1548000"/>
          </a:xfrm>
          <a:prstGeom prst="rect">
            <a:avLst/>
          </a:prstGeom>
        </p:spPr>
      </p:pic>
      <p:pic>
        <p:nvPicPr>
          <p:cNvPr id="17" name="Bilde 3" descr="lyspoere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2131" y="2154521"/>
            <a:ext cx="2319894" cy="1551379"/>
          </a:xfrm>
          <a:prstGeom prst="rect">
            <a:avLst/>
          </a:prstGeom>
        </p:spPr>
      </p:pic>
      <p:pic>
        <p:nvPicPr>
          <p:cNvPr id="18" name="Bilde 6" descr="lektor.jpg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412" y="2154521"/>
            <a:ext cx="2154733" cy="15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0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400" dirty="0"/>
              <a:t>Institutt for industriell økonomi og </a:t>
            </a:r>
            <a:r>
              <a:rPr lang="nb-NO" sz="2400" dirty="0" smtClean="0"/>
              <a:t>teknologiledelse</a:t>
            </a:r>
            <a:endParaRPr lang="nb-NO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682343" cy="339447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nb-NO" dirty="0"/>
              <a:t>130 </a:t>
            </a:r>
            <a:r>
              <a:rPr lang="nb-NO" dirty="0" smtClean="0"/>
              <a:t>ansatte i Trondheim og Gjøvik</a:t>
            </a:r>
            <a:endParaRPr lang="nb-NO" dirty="0"/>
          </a:p>
          <a:p>
            <a:pPr lvl="2"/>
            <a:r>
              <a:rPr lang="nb-NO" dirty="0"/>
              <a:t>14 administrativt ansatte (inkl. </a:t>
            </a:r>
            <a:r>
              <a:rPr lang="nb-NO" dirty="0" smtClean="0"/>
              <a:t>Eksperter i Team)</a:t>
            </a:r>
            <a:endParaRPr lang="nb-NO" dirty="0"/>
          </a:p>
          <a:p>
            <a:pPr lvl="2"/>
            <a:r>
              <a:rPr lang="nb-NO" dirty="0"/>
              <a:t>80 vitenskapelig ansatte</a:t>
            </a:r>
          </a:p>
          <a:p>
            <a:pPr lvl="2"/>
            <a:r>
              <a:rPr lang="nb-NO" dirty="0" smtClean="0"/>
              <a:t>40-50 </a:t>
            </a:r>
            <a:r>
              <a:rPr lang="nb-NO" dirty="0" err="1"/>
              <a:t>ph.d</a:t>
            </a:r>
            <a:r>
              <a:rPr lang="nb-NO" dirty="0"/>
              <a:t>.-kandidater</a:t>
            </a:r>
          </a:p>
          <a:p>
            <a:r>
              <a:rPr lang="nb-NO" dirty="0"/>
              <a:t>1200 studenter</a:t>
            </a:r>
          </a:p>
          <a:p>
            <a:r>
              <a:rPr lang="nb-NO" dirty="0"/>
              <a:t>5 studieprogram i</a:t>
            </a:r>
          </a:p>
          <a:p>
            <a:pPr lvl="2"/>
            <a:r>
              <a:rPr lang="nb-NO" dirty="0"/>
              <a:t>i</a:t>
            </a:r>
            <a:r>
              <a:rPr lang="nb-NO" dirty="0" smtClean="0"/>
              <a:t>ndustriell </a:t>
            </a:r>
            <a:r>
              <a:rPr lang="nb-NO" dirty="0"/>
              <a:t>økonomi og teknologiledelse (</a:t>
            </a:r>
            <a:r>
              <a:rPr lang="nb-NO" dirty="0" err="1"/>
              <a:t>siv.ing</a:t>
            </a:r>
            <a:r>
              <a:rPr lang="nb-NO" dirty="0"/>
              <a:t>.)</a:t>
            </a:r>
          </a:p>
          <a:p>
            <a:pPr lvl="2"/>
            <a:r>
              <a:rPr lang="nb-NO" dirty="0"/>
              <a:t>NTNUs entreprenørskole</a:t>
            </a:r>
          </a:p>
          <a:p>
            <a:pPr lvl="2"/>
            <a:r>
              <a:rPr lang="nb-NO" dirty="0"/>
              <a:t>HMS</a:t>
            </a:r>
          </a:p>
          <a:p>
            <a:pPr lvl="2"/>
            <a:r>
              <a:rPr lang="nb-NO" dirty="0"/>
              <a:t>p</a:t>
            </a:r>
            <a:r>
              <a:rPr lang="nb-NO" dirty="0" smtClean="0"/>
              <a:t>rosjektledelse</a:t>
            </a:r>
            <a:endParaRPr lang="nb-NO" dirty="0"/>
          </a:p>
          <a:p>
            <a:pPr lvl="2"/>
            <a:r>
              <a:rPr lang="nb-NO" dirty="0"/>
              <a:t>l</a:t>
            </a:r>
            <a:r>
              <a:rPr lang="nb-NO" dirty="0" smtClean="0"/>
              <a:t>ogistikk</a:t>
            </a:r>
            <a:endParaRPr lang="nb-NO" dirty="0"/>
          </a:p>
          <a:p>
            <a:pPr lvl="2"/>
            <a:r>
              <a:rPr lang="nb-NO" dirty="0"/>
              <a:t>ø</a:t>
            </a:r>
            <a:r>
              <a:rPr lang="nb-NO" dirty="0" smtClean="0"/>
              <a:t>konomi</a:t>
            </a:r>
            <a:r>
              <a:rPr lang="nb-NO" dirty="0"/>
              <a:t>, bærekraft og ledelse</a:t>
            </a:r>
          </a:p>
          <a:p>
            <a:pPr lvl="1"/>
            <a:r>
              <a:rPr lang="nb-NO" dirty="0" err="1"/>
              <a:t>Ph.d</a:t>
            </a:r>
            <a:r>
              <a:rPr lang="nb-NO" dirty="0"/>
              <a:t>. i industriell økonomi og </a:t>
            </a:r>
            <a:r>
              <a:rPr lang="nb-NO" dirty="0" smtClean="0"/>
              <a:t>teknologiledelse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543" y="1184872"/>
            <a:ext cx="3004457" cy="395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76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b-NO" sz="2800" dirty="0" smtClean="0"/>
              <a:t>Institutt for industriell økonomi og teknologiledelse</a:t>
            </a:r>
            <a:endParaRPr lang="nb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 smtClean="0"/>
              <a:t>Svært </a:t>
            </a:r>
            <a:r>
              <a:rPr lang="nb-NO" dirty="0"/>
              <a:t>god rekruttering på femårig master (</a:t>
            </a:r>
            <a:r>
              <a:rPr lang="nb-NO" dirty="0" err="1"/>
              <a:t>siv.ing</a:t>
            </a:r>
            <a:r>
              <a:rPr lang="nb-NO" dirty="0"/>
              <a:t>.)</a:t>
            </a:r>
          </a:p>
          <a:p>
            <a:endParaRPr lang="nb-NO" dirty="0" smtClean="0"/>
          </a:p>
          <a:p>
            <a:r>
              <a:rPr lang="nb-NO" dirty="0" smtClean="0"/>
              <a:t>Eksperter </a:t>
            </a:r>
            <a:r>
              <a:rPr lang="nb-NO" dirty="0"/>
              <a:t>i Team er en egen seksjon ved instituttet</a:t>
            </a:r>
          </a:p>
          <a:p>
            <a:endParaRPr lang="nb-NO" dirty="0" smtClean="0"/>
          </a:p>
          <a:p>
            <a:r>
              <a:rPr lang="nb-NO" dirty="0" smtClean="0"/>
              <a:t>Flere svært sterke forskningsmiljøer</a:t>
            </a:r>
          </a:p>
          <a:p>
            <a:endParaRPr lang="nb-NO" dirty="0" smtClean="0"/>
          </a:p>
          <a:p>
            <a:r>
              <a:rPr lang="nb-NO" dirty="0" smtClean="0"/>
              <a:t>Store på etter- og videreutdanning innen ledelse og organisasjon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9953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Etter- og videreutdanning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595538" cy="33659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b-NO" dirty="0" smtClean="0"/>
              <a:t>Egne program:</a:t>
            </a:r>
          </a:p>
          <a:p>
            <a:pPr lvl="2"/>
            <a:r>
              <a:rPr lang="nb-NO" dirty="0" smtClean="0"/>
              <a:t>Master in Technology Management</a:t>
            </a:r>
          </a:p>
          <a:p>
            <a:pPr lvl="2"/>
            <a:r>
              <a:rPr lang="nb-NO" dirty="0" smtClean="0"/>
              <a:t>Master in Public Administration</a:t>
            </a:r>
          </a:p>
          <a:p>
            <a:r>
              <a:rPr lang="nb-NO" dirty="0" smtClean="0"/>
              <a:t>Leverer fordypningsprofiler til:</a:t>
            </a:r>
          </a:p>
          <a:p>
            <a:pPr lvl="2"/>
            <a:r>
              <a:rPr lang="nb-NO" dirty="0" smtClean="0"/>
              <a:t>Master i organisasjon og ledelse</a:t>
            </a:r>
          </a:p>
          <a:p>
            <a:r>
              <a:rPr lang="nb-NO" dirty="0" smtClean="0"/>
              <a:t>En stor portefølje av enkeltemner</a:t>
            </a:r>
            <a:endParaRPr lang="nb-NO" dirty="0"/>
          </a:p>
          <a:p>
            <a:endParaRPr lang="nb-NO" sz="1800" dirty="0" smtClean="0"/>
          </a:p>
          <a:p>
            <a:r>
              <a:rPr lang="nb-NO" dirty="0" smtClean="0"/>
              <a:t>Behov og potensiale for vekst innen området</a:t>
            </a:r>
          </a:p>
          <a:p>
            <a:pPr lvl="1"/>
            <a:endParaRPr lang="nb-NO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453" y="0"/>
            <a:ext cx="304374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4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906" y="499341"/>
            <a:ext cx="3324745" cy="343963"/>
          </a:xfrm>
        </p:spPr>
        <p:txBody>
          <a:bodyPr>
            <a:normAutofit fontScale="90000"/>
          </a:bodyPr>
          <a:lstStyle/>
          <a:p>
            <a:r>
              <a:rPr lang="nb-NO" sz="4000" dirty="0" smtClean="0"/>
              <a:t>Forskning</a:t>
            </a:r>
            <a:r>
              <a:rPr lang="nb-NO" dirty="0" smtClean="0"/>
              <a:t>	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2453"/>
            <a:ext cx="5583739" cy="3394472"/>
          </a:xfrm>
        </p:spPr>
        <p:txBody>
          <a:bodyPr/>
          <a:lstStyle/>
          <a:p>
            <a:r>
              <a:rPr lang="nb-NO" dirty="0" smtClean="0"/>
              <a:t>Forskerne samarbeider tett med industri og næringsliv</a:t>
            </a:r>
          </a:p>
          <a:p>
            <a:endParaRPr lang="nb-NO" dirty="0"/>
          </a:p>
          <a:p>
            <a:r>
              <a:rPr lang="nb-NO" dirty="0" smtClean="0"/>
              <a:t>Sterkt fokus på innovasjon og entreprenørskap</a:t>
            </a:r>
          </a:p>
          <a:p>
            <a:endParaRPr lang="nb-NO" dirty="0" smtClean="0"/>
          </a:p>
          <a:p>
            <a:r>
              <a:rPr lang="nb-NO" dirty="0" smtClean="0"/>
              <a:t>Stor grad av samfunnspåvirkning (</a:t>
            </a:r>
            <a:r>
              <a:rPr lang="nb-NO" dirty="0" err="1" smtClean="0"/>
              <a:t>impact</a:t>
            </a:r>
            <a:r>
              <a:rPr lang="nb-NO" dirty="0" smtClean="0"/>
              <a:t>)</a:t>
            </a:r>
            <a:endParaRPr lang="nb-N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4751" y="1955791"/>
            <a:ext cx="3209249" cy="318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Forskningsområder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Energimarkeder og energipolitikk</a:t>
            </a:r>
          </a:p>
          <a:p>
            <a:r>
              <a:rPr lang="nb-NO" dirty="0" smtClean="0"/>
              <a:t>Naturressurser, miljø- og utviklingsøkonomi</a:t>
            </a:r>
            <a:endParaRPr lang="nb-NO" dirty="0"/>
          </a:p>
          <a:p>
            <a:r>
              <a:rPr lang="nb-NO" dirty="0" smtClean="0"/>
              <a:t>Et sterkt </a:t>
            </a:r>
            <a:r>
              <a:rPr lang="nb-NO" dirty="0"/>
              <a:t>internasjonalt fagmiljø innen transportoptimering i maritim </a:t>
            </a:r>
            <a:r>
              <a:rPr lang="nb-NO" dirty="0" smtClean="0"/>
              <a:t>sektor</a:t>
            </a:r>
            <a:endParaRPr lang="nb-NO" dirty="0"/>
          </a:p>
          <a:p>
            <a:r>
              <a:rPr lang="nb-NO" dirty="0"/>
              <a:t>Nasjonalt ledende innen offentlig økonomi og </a:t>
            </a:r>
            <a:r>
              <a:rPr lang="nb-NO" dirty="0" smtClean="0"/>
              <a:t>kommunaløkonomi</a:t>
            </a:r>
          </a:p>
          <a:p>
            <a:r>
              <a:rPr lang="nb-NO" dirty="0" smtClean="0"/>
              <a:t>Sirkulærøkonomi og bærekraftige forretningsmodeller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5139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Forskningssenter	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229"/>
            <a:ext cx="8229600" cy="3394472"/>
          </a:xfrm>
        </p:spPr>
        <p:txBody>
          <a:bodyPr/>
          <a:lstStyle/>
          <a:p>
            <a:r>
              <a:rPr lang="nb-NO" dirty="0" smtClean="0"/>
              <a:t>Forskningssenter for miljøvennlig energi – </a:t>
            </a:r>
            <a:r>
              <a:rPr lang="nb-NO" dirty="0" err="1" smtClean="0"/>
              <a:t>CenSES</a:t>
            </a:r>
            <a:endParaRPr lang="nb-NO" dirty="0"/>
          </a:p>
          <a:p>
            <a:r>
              <a:rPr lang="nb-NO" dirty="0" smtClean="0"/>
              <a:t>Vert for NTNU og Statoils satsning på Energy </a:t>
            </a:r>
            <a:r>
              <a:rPr lang="nb-NO" dirty="0" err="1" smtClean="0"/>
              <a:t>Transition</a:t>
            </a:r>
            <a:endParaRPr lang="nb-NO" dirty="0" smtClean="0"/>
          </a:p>
          <a:p>
            <a:r>
              <a:rPr lang="nb-NO" dirty="0" smtClean="0"/>
              <a:t>Deltar i en rekke sentre og store forskningsprosjekter</a:t>
            </a:r>
            <a:endParaRPr lang="nb-NO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93" y="3403999"/>
            <a:ext cx="1200150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5843" y="2524718"/>
            <a:ext cx="6291012" cy="206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8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Våre forskere er involverte i nasjonale og </a:t>
            </a:r>
            <a:r>
              <a:rPr lang="nb-NO" dirty="0" smtClean="0"/>
              <a:t>internasjonale forskningssentre</a:t>
            </a:r>
            <a:r>
              <a:rPr lang="nb-NO" dirty="0"/>
              <a:t>: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Forskningssentre </a:t>
            </a:r>
            <a:r>
              <a:rPr lang="nb-NO" dirty="0"/>
              <a:t>for miljøvennlig energi (FME)</a:t>
            </a:r>
          </a:p>
          <a:p>
            <a:pPr lvl="1">
              <a:buFont typeface="Arial" charset="0"/>
              <a:buChar char="•"/>
            </a:pPr>
            <a:r>
              <a:rPr lang="nb-NO" dirty="0"/>
              <a:t>CensES - Centre for Sustainable Energy Studies</a:t>
            </a:r>
          </a:p>
          <a:p>
            <a:pPr lvl="1">
              <a:buFont typeface="Arial" charset="0"/>
              <a:buChar char="•"/>
            </a:pPr>
            <a:r>
              <a:rPr lang="nb-NO" dirty="0"/>
              <a:t>CINELDI - Centre for Intelligent </a:t>
            </a:r>
            <a:r>
              <a:rPr lang="nb-NO" dirty="0" err="1"/>
              <a:t>Electricity</a:t>
            </a:r>
            <a:r>
              <a:rPr lang="nb-NO" dirty="0"/>
              <a:t> Distribution (Sintef Energi)</a:t>
            </a:r>
          </a:p>
          <a:p>
            <a:pPr lvl="1">
              <a:buFont typeface="Arial" charset="0"/>
              <a:buChar char="•"/>
            </a:pPr>
            <a:r>
              <a:rPr lang="nb-NO" dirty="0"/>
              <a:t>HydroCen - Norwegian Centre for Hydropower Technology</a:t>
            </a:r>
          </a:p>
          <a:p>
            <a:pPr lvl="1">
              <a:buFont typeface="Arial" charset="0"/>
              <a:buChar char="•"/>
            </a:pPr>
            <a:r>
              <a:rPr lang="nb-NO" dirty="0" err="1"/>
              <a:t>MoZEES</a:t>
            </a:r>
            <a:r>
              <a:rPr lang="nb-NO" dirty="0"/>
              <a:t> - </a:t>
            </a:r>
            <a:r>
              <a:rPr lang="nb-NO" dirty="0" err="1"/>
              <a:t>Mobility</a:t>
            </a:r>
            <a:r>
              <a:rPr lang="nb-NO" dirty="0"/>
              <a:t> Zero </a:t>
            </a:r>
            <a:r>
              <a:rPr lang="nb-NO" dirty="0" err="1"/>
              <a:t>Emission</a:t>
            </a:r>
            <a:r>
              <a:rPr lang="nb-NO" dirty="0"/>
              <a:t> Energy Systems (Institutt for energiteknikk)</a:t>
            </a:r>
          </a:p>
          <a:p>
            <a:pPr lvl="1">
              <a:buFont typeface="Arial" charset="0"/>
              <a:buChar char="•"/>
            </a:pPr>
            <a:r>
              <a:rPr lang="nb-NO" dirty="0"/>
              <a:t>NCCS - Norwegian CCS Research Centre (Sintef Energi)</a:t>
            </a:r>
          </a:p>
          <a:p>
            <a:pPr lvl="1">
              <a:buFont typeface="Arial" charset="0"/>
              <a:buChar char="•"/>
            </a:pPr>
            <a:r>
              <a:rPr lang="nb-NO" dirty="0"/>
              <a:t>ZEN - The Research Centre on Zero Emission Neighbourhoods in Smart Cities</a:t>
            </a:r>
          </a:p>
          <a:p>
            <a:pPr marL="0" indent="0">
              <a:buNone/>
            </a:pPr>
            <a:r>
              <a:rPr lang="nb-NO" dirty="0"/>
              <a:t>Forskningssentre for forskningsdrevet innovasjon (SFI)</a:t>
            </a:r>
          </a:p>
          <a:p>
            <a:pPr lvl="1">
              <a:buFont typeface="Arial" charset="0"/>
              <a:buChar char="•"/>
            </a:pPr>
            <a:r>
              <a:rPr lang="nb-NO" dirty="0"/>
              <a:t>SFI </a:t>
            </a:r>
            <a:r>
              <a:rPr lang="nb-NO" dirty="0" smtClean="0"/>
              <a:t>Manufacturing</a:t>
            </a:r>
          </a:p>
          <a:p>
            <a:pPr lvl="1">
              <a:buFont typeface="Arial" charset="0"/>
              <a:buChar char="•"/>
            </a:pPr>
            <a:endParaRPr lang="nb-NO" dirty="0"/>
          </a:p>
          <a:p>
            <a:pPr lvl="1">
              <a:buFont typeface="Arial" charset="0"/>
              <a:buChar char="•"/>
            </a:pPr>
            <a:r>
              <a:rPr lang="nb-NO" dirty="0" smtClean="0"/>
              <a:t>Senter </a:t>
            </a:r>
            <a:r>
              <a:rPr lang="nb-NO" dirty="0"/>
              <a:t>for økonomisk forskning (SØF</a:t>
            </a:r>
            <a:r>
              <a:rPr lang="nb-NO" dirty="0" smtClean="0"/>
              <a:t>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2475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Publikasjonspoeng per institutt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0524" y="969348"/>
            <a:ext cx="5568403" cy="362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0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Avlagte doktorgrader per institut</a:t>
            </a:r>
            <a:r>
              <a:rPr lang="nb-NO" dirty="0"/>
              <a:t>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7430" y="1063229"/>
            <a:ext cx="5627589" cy="36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35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NTNUs Entreprenørskole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372808" cy="3394472"/>
          </a:xfrm>
        </p:spPr>
        <p:txBody>
          <a:bodyPr>
            <a:normAutofit fontScale="92500" lnSpcReduction="20000"/>
          </a:bodyPr>
          <a:lstStyle/>
          <a:p>
            <a:r>
              <a:rPr lang="nb-NO" dirty="0"/>
              <a:t>Studentene starter en reell </a:t>
            </a:r>
            <a:r>
              <a:rPr lang="nb-NO" dirty="0" err="1"/>
              <a:t>oppstartsbedrift</a:t>
            </a:r>
            <a:endParaRPr lang="nb-NO" dirty="0"/>
          </a:p>
          <a:p>
            <a:endParaRPr lang="nb-NO" b="1" dirty="0" smtClean="0"/>
          </a:p>
          <a:p>
            <a:r>
              <a:rPr lang="nb-NO" dirty="0" smtClean="0"/>
              <a:t>Kommersialiserer ideer </a:t>
            </a:r>
            <a:r>
              <a:rPr lang="nb-NO" dirty="0"/>
              <a:t>fra teknologimiljøene ved NTNU og andre innovasjonsmiljøer</a:t>
            </a:r>
          </a:p>
          <a:p>
            <a:endParaRPr lang="nb-NO" dirty="0"/>
          </a:p>
          <a:p>
            <a:r>
              <a:rPr lang="nb-NO" dirty="0"/>
              <a:t>Kommersielle suksesser</a:t>
            </a:r>
          </a:p>
          <a:p>
            <a:pPr lvl="2"/>
            <a:r>
              <a:rPr lang="nb-NO" dirty="0" err="1" smtClean="0"/>
              <a:t>MovieMask</a:t>
            </a:r>
            <a:endParaRPr lang="nb-NO" dirty="0"/>
          </a:p>
          <a:p>
            <a:pPr lvl="2"/>
            <a:r>
              <a:rPr lang="nb-NO" dirty="0" err="1" smtClean="0"/>
              <a:t>Douchebags</a:t>
            </a:r>
            <a:endParaRPr lang="nb-NO" dirty="0" smtClean="0"/>
          </a:p>
          <a:p>
            <a:pPr lvl="2"/>
            <a:r>
              <a:rPr lang="nb-NO" dirty="0" err="1" smtClean="0"/>
              <a:t>PramPack</a:t>
            </a:r>
            <a:endParaRPr lang="nb-NO" dirty="0"/>
          </a:p>
          <a:p>
            <a:pPr lvl="2"/>
            <a:r>
              <a:rPr lang="nb-NO" dirty="0"/>
              <a:t>Aalberg </a:t>
            </a:r>
            <a:r>
              <a:rPr lang="nb-NO" dirty="0" err="1"/>
              <a:t>Audio</a:t>
            </a:r>
            <a:endParaRPr lang="nb-NO" dirty="0"/>
          </a:p>
          <a:p>
            <a:pPr lvl="2"/>
            <a:r>
              <a:rPr lang="nb-NO" dirty="0" err="1"/>
              <a:t>Vio</a:t>
            </a:r>
            <a:r>
              <a:rPr lang="nb-NO" dirty="0"/>
              <a:t> Media</a:t>
            </a:r>
          </a:p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008" y="1187771"/>
            <a:ext cx="2313992" cy="397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49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Hvem er vi?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6400800" cy="3394472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Et spisset økonomimiljø med et tydelig teknologiprofil</a:t>
            </a:r>
          </a:p>
          <a:p>
            <a:pPr lvl="1"/>
            <a:r>
              <a:rPr lang="nb-NO" dirty="0"/>
              <a:t>innovasjon og entreprenørskap</a:t>
            </a:r>
          </a:p>
          <a:p>
            <a:pPr lvl="1"/>
            <a:r>
              <a:rPr lang="nb-NO" dirty="0"/>
              <a:t>en av landets fremste </a:t>
            </a:r>
            <a:r>
              <a:rPr lang="nb-NO" dirty="0" err="1"/>
              <a:t>utdannere</a:t>
            </a:r>
            <a:r>
              <a:rPr lang="nb-NO" dirty="0"/>
              <a:t> innen økonomi og ledelse</a:t>
            </a:r>
          </a:p>
          <a:p>
            <a:pPr lvl="1"/>
            <a:r>
              <a:rPr lang="nb-NO" dirty="0"/>
              <a:t>faglig tyngde i samfunnsøkonomi</a:t>
            </a:r>
            <a:br>
              <a:rPr lang="nb-NO" dirty="0"/>
            </a:br>
            <a:endParaRPr lang="nb-NO" dirty="0"/>
          </a:p>
          <a:p>
            <a:r>
              <a:rPr lang="nb-NO" dirty="0"/>
              <a:t>Rundt 3500 studenter </a:t>
            </a:r>
          </a:p>
          <a:p>
            <a:pPr lvl="1"/>
            <a:r>
              <a:rPr lang="nb-NO" dirty="0"/>
              <a:t>på størrelse med NHH</a:t>
            </a:r>
          </a:p>
          <a:p>
            <a:pPr lvl="1"/>
            <a:r>
              <a:rPr lang="nb-NO" dirty="0"/>
              <a:t>stor etterspørsel etter kandidatene</a:t>
            </a:r>
          </a:p>
          <a:p>
            <a:pPr lvl="1"/>
            <a:r>
              <a:rPr lang="nb-NO" dirty="0"/>
              <a:t>høye krav til opptak</a:t>
            </a:r>
          </a:p>
          <a:p>
            <a:pPr lvl="1"/>
            <a:endParaRPr lang="nb-NO" dirty="0"/>
          </a:p>
          <a:p>
            <a:r>
              <a:rPr lang="nb-NO" dirty="0"/>
              <a:t>Omtrent 230 årsverk</a:t>
            </a:r>
          </a:p>
          <a:p>
            <a:pPr lvl="1"/>
            <a:r>
              <a:rPr lang="nb-NO" dirty="0"/>
              <a:t>50 administrativt </a:t>
            </a:r>
            <a:r>
              <a:rPr lang="nb-NO" dirty="0" smtClean="0"/>
              <a:t>ansatte</a:t>
            </a:r>
            <a:endParaRPr lang="nb-NO" dirty="0"/>
          </a:p>
          <a:p>
            <a:endParaRPr lang="nb-NO" dirty="0"/>
          </a:p>
        </p:txBody>
      </p:sp>
      <p:pic>
        <p:nvPicPr>
          <p:cNvPr id="5" name="Bild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5" t="1" r="22904" b="1"/>
          <a:stretch/>
        </p:blipFill>
        <p:spPr>
          <a:xfrm>
            <a:off x="6858000" y="-855785"/>
            <a:ext cx="228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35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Eksperter i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00151"/>
            <a:ext cx="5357019" cy="3394472"/>
          </a:xfrm>
        </p:spPr>
        <p:txBody>
          <a:bodyPr/>
          <a:lstStyle/>
          <a:p>
            <a:r>
              <a:rPr lang="nb-NO" dirty="0"/>
              <a:t>Mål: å utvikle studentenes samarbeidskompetanse i tverrfaglig teamarbeid</a:t>
            </a:r>
          </a:p>
          <a:p>
            <a:pPr marL="0" indent="0">
              <a:buNone/>
            </a:pPr>
            <a:endParaRPr lang="nb-NO" dirty="0"/>
          </a:p>
          <a:p>
            <a:r>
              <a:rPr lang="nb-NO" dirty="0"/>
              <a:t>Obligatorisk for alle </a:t>
            </a:r>
            <a:r>
              <a:rPr lang="nb-NO" sz="2400" dirty="0"/>
              <a:t>masterstudenter ved NTNU</a:t>
            </a:r>
            <a:endParaRPr lang="nb-NO" dirty="0"/>
          </a:p>
          <a:p>
            <a:r>
              <a:rPr lang="nb-NO" dirty="0"/>
              <a:t>Fagseksjon under </a:t>
            </a:r>
            <a:r>
              <a:rPr lang="nb-NO" dirty="0" smtClean="0"/>
              <a:t>IØT</a:t>
            </a:r>
            <a:endParaRPr lang="nb-NO" dirty="0"/>
          </a:p>
          <a:p>
            <a:r>
              <a:rPr lang="nb-NO" sz="2400" dirty="0"/>
              <a:t>En del av SFU </a:t>
            </a:r>
            <a:r>
              <a:rPr lang="nb-NO" sz="2400" dirty="0" err="1"/>
              <a:t>Engage</a:t>
            </a:r>
            <a:endParaRPr lang="nb-NO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4218" y="1063229"/>
            <a:ext cx="3329781" cy="416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65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Senter for fremragende utdanning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41704"/>
            <a:ext cx="8229600" cy="20221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8432" y="1100516"/>
            <a:ext cx="79187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/>
              <a:t>Centre for </a:t>
            </a:r>
            <a:r>
              <a:rPr lang="nb-NO" b="1" dirty="0" err="1"/>
              <a:t>Engaged</a:t>
            </a:r>
            <a:r>
              <a:rPr lang="nb-NO" b="1" dirty="0"/>
              <a:t> </a:t>
            </a:r>
            <a:r>
              <a:rPr lang="nb-NO" b="1" dirty="0" err="1"/>
              <a:t>Education</a:t>
            </a:r>
            <a:r>
              <a:rPr lang="nb-NO" b="1" dirty="0"/>
              <a:t> </a:t>
            </a:r>
            <a:r>
              <a:rPr lang="nb-NO" b="1" dirty="0" err="1"/>
              <a:t>through</a:t>
            </a:r>
            <a:r>
              <a:rPr lang="nb-NO" b="1" dirty="0"/>
              <a:t> </a:t>
            </a:r>
            <a:r>
              <a:rPr lang="nb-NO" b="1" dirty="0" err="1"/>
              <a:t>Entrepreneurship</a:t>
            </a:r>
            <a:r>
              <a:rPr lang="nb-NO" b="1" dirty="0"/>
              <a:t> – </a:t>
            </a:r>
            <a:r>
              <a:rPr lang="nb-NO" b="1" dirty="0" err="1"/>
              <a:t>Engage</a:t>
            </a:r>
            <a:endParaRPr lang="nb-NO" b="1" dirty="0"/>
          </a:p>
          <a:p>
            <a:r>
              <a:rPr lang="nb-NO" sz="1600" dirty="0"/>
              <a:t>Ambisjon om at entreprenørskap skal være en del av høyere utdanning innenfor alle fagfelt. </a:t>
            </a:r>
          </a:p>
          <a:p>
            <a:endParaRPr lang="nb-NO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3974"/>
            <a:ext cx="4206240" cy="10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8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Process 10"/>
          <p:cNvSpPr/>
          <p:nvPr/>
        </p:nvSpPr>
        <p:spPr>
          <a:xfrm>
            <a:off x="195072" y="4511515"/>
            <a:ext cx="3602183" cy="631985"/>
          </a:xfrm>
          <a:prstGeom prst="flowChartProcess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95072" y="205979"/>
            <a:ext cx="8491728" cy="857250"/>
          </a:xfrm>
        </p:spPr>
        <p:txBody>
          <a:bodyPr>
            <a:noAutofit/>
          </a:bodyPr>
          <a:lstStyle/>
          <a:p>
            <a:r>
              <a:rPr lang="nb-NO" sz="2700"/>
              <a:t>Fem økonomimiljøer </a:t>
            </a:r>
            <a:br>
              <a:rPr lang="nb-NO" sz="2700"/>
            </a:br>
            <a:r>
              <a:rPr lang="nb-NO" sz="2700"/>
              <a:t>blir til ett</a:t>
            </a:r>
          </a:p>
        </p:txBody>
      </p:sp>
      <p:sp>
        <p:nvSpPr>
          <p:cNvPr id="4" name="TekstSylinder 4"/>
          <p:cNvSpPr txBox="1"/>
          <p:nvPr/>
        </p:nvSpPr>
        <p:spPr>
          <a:xfrm>
            <a:off x="756907" y="1181515"/>
            <a:ext cx="4350327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/>
              <a:t>ISØ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bachelor i samfunnsøkonomi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årsstudium i samfunnsøkonomi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bachelor i politisk økonomi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femårig integrert master i </a:t>
            </a:r>
            <a:br>
              <a:rPr lang="nb-NO" sz="1350"/>
            </a:br>
            <a:r>
              <a:rPr lang="nb-NO" sz="1350"/>
              <a:t>samfunnsøkonomi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master i finansiell økonomi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master i samfunnsøkonomi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 err="1"/>
              <a:t>ph.d</a:t>
            </a:r>
            <a:r>
              <a:rPr lang="nb-NO" sz="1350"/>
              <a:t>. i samfunnsøkonomi </a:t>
            </a:r>
          </a:p>
        </p:txBody>
      </p:sp>
      <p:sp>
        <p:nvSpPr>
          <p:cNvPr id="5" name="TekstSylinder 8"/>
          <p:cNvSpPr txBox="1"/>
          <p:nvPr/>
        </p:nvSpPr>
        <p:spPr>
          <a:xfrm>
            <a:off x="5276932" y="196583"/>
            <a:ext cx="435032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/>
              <a:t>HHiT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bachelor i økonomi og administrasjon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bachelor i regnskap og revisjon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master i økonomi og </a:t>
            </a:r>
            <a:r>
              <a:rPr lang="nb-NO" sz="1350" err="1"/>
              <a:t>adm</a:t>
            </a:r>
            <a:r>
              <a:rPr lang="nb-NO" sz="1350"/>
              <a:t> – siviløkonom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master i ledelse av teknologi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master </a:t>
            </a:r>
            <a:r>
              <a:rPr lang="nb-NO" sz="1350" err="1"/>
              <a:t>of</a:t>
            </a:r>
            <a:r>
              <a:rPr lang="nb-NO" sz="1350"/>
              <a:t> </a:t>
            </a:r>
            <a:r>
              <a:rPr lang="nb-NO" sz="1350" err="1"/>
              <a:t>public</a:t>
            </a:r>
            <a:r>
              <a:rPr lang="nb-NO" sz="1350"/>
              <a:t> administration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 err="1"/>
              <a:t>ph.d</a:t>
            </a:r>
            <a:r>
              <a:rPr lang="nb-NO" sz="1350"/>
              <a:t>. i økonomistyring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5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5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50"/>
          </a:p>
        </p:txBody>
      </p:sp>
      <p:sp>
        <p:nvSpPr>
          <p:cNvPr id="6" name="TekstSylinder 10"/>
          <p:cNvSpPr txBox="1"/>
          <p:nvPr/>
        </p:nvSpPr>
        <p:spPr>
          <a:xfrm>
            <a:off x="5949696" y="2196221"/>
            <a:ext cx="31943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err="1"/>
              <a:t>HiÅ</a:t>
            </a:r>
            <a:endParaRPr lang="nb-NO" sz="135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bachelor i økonomi og administrasjon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bachelor i markedsføring og ledelse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master i internasjonal business og  	markedsføring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årsstudium økonomi og ledelse</a:t>
            </a:r>
          </a:p>
        </p:txBody>
      </p:sp>
      <p:sp>
        <p:nvSpPr>
          <p:cNvPr id="8" name="TekstSylinder 9"/>
          <p:cNvSpPr txBox="1"/>
          <p:nvPr/>
        </p:nvSpPr>
        <p:spPr>
          <a:xfrm>
            <a:off x="3781141" y="3558614"/>
            <a:ext cx="41946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 err="1"/>
              <a:t>HiG</a:t>
            </a:r>
            <a:endParaRPr lang="nb-NO" sz="135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bachelor i logistikk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bachelor i økonomi, ledelse og bærekraft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årsstudium økonomi og ledelse</a:t>
            </a:r>
          </a:p>
          <a:p>
            <a:endParaRPr lang="nb-NO" sz="135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350"/>
          </a:p>
        </p:txBody>
      </p:sp>
      <p:sp>
        <p:nvSpPr>
          <p:cNvPr id="9" name="TekstSylinder 7"/>
          <p:cNvSpPr txBox="1"/>
          <p:nvPr/>
        </p:nvSpPr>
        <p:spPr>
          <a:xfrm>
            <a:off x="339417" y="3002812"/>
            <a:ext cx="347612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350"/>
              <a:t>IØT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femårig integrert sivilingeniørstudium i  industriell økonomi og teknologiledelse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master i entreprenørskap (entreprenørskolen)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master i helse, miljø og sikkerhet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master i 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ph.d. i industriell økonomi og teknologiledelse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350"/>
              <a:t>master i Technology Management </a:t>
            </a:r>
          </a:p>
        </p:txBody>
      </p:sp>
      <p:sp>
        <p:nvSpPr>
          <p:cNvPr id="12" name="Multiplikasjon 1"/>
          <p:cNvSpPr/>
          <p:nvPr/>
        </p:nvSpPr>
        <p:spPr>
          <a:xfrm>
            <a:off x="4039511" y="2196221"/>
            <a:ext cx="1237421" cy="1177158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350"/>
          </a:p>
        </p:txBody>
      </p:sp>
      <p:cxnSp>
        <p:nvCxnSpPr>
          <p:cNvPr id="13" name="Rett pil 11"/>
          <p:cNvCxnSpPr/>
          <p:nvPr/>
        </p:nvCxnSpPr>
        <p:spPr>
          <a:xfrm>
            <a:off x="3340531" y="2071468"/>
            <a:ext cx="638020" cy="3230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pil 11"/>
          <p:cNvCxnSpPr/>
          <p:nvPr/>
        </p:nvCxnSpPr>
        <p:spPr>
          <a:xfrm flipH="1">
            <a:off x="5165279" y="2010986"/>
            <a:ext cx="356581" cy="389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pil 11"/>
          <p:cNvCxnSpPr/>
          <p:nvPr/>
        </p:nvCxnSpPr>
        <p:spPr>
          <a:xfrm flipH="1" flipV="1">
            <a:off x="5233145" y="2928912"/>
            <a:ext cx="662497" cy="238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1"/>
          <p:cNvCxnSpPr/>
          <p:nvPr/>
        </p:nvCxnSpPr>
        <p:spPr>
          <a:xfrm flipH="1" flipV="1">
            <a:off x="4730311" y="3309360"/>
            <a:ext cx="101539" cy="469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pil 11"/>
          <p:cNvCxnSpPr/>
          <p:nvPr/>
        </p:nvCxnSpPr>
        <p:spPr>
          <a:xfrm flipV="1">
            <a:off x="3720501" y="3148875"/>
            <a:ext cx="413980" cy="380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1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8516" y="0"/>
            <a:ext cx="3405484" cy="5143500"/>
          </a:xfrm>
          <a:prstGeom prst="rect">
            <a:avLst/>
          </a:prstGeom>
        </p:spPr>
      </p:pic>
      <p:sp>
        <p:nvSpPr>
          <p:cNvPr id="6" name="Plassholder for innhol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176772"/>
              </p:ext>
            </p:extLst>
          </p:nvPr>
        </p:nvGraphicFramePr>
        <p:xfrm>
          <a:off x="372565" y="96837"/>
          <a:ext cx="3906269" cy="56431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5" name="Slide" r:id="rId4" imgW="3427538" imgH="4951404" progId="PowerPoint.Slide.12">
                  <p:embed/>
                </p:oleObj>
              </mc:Choice>
              <mc:Fallback>
                <p:oleObj name="Slide" r:id="rId4" imgW="3427538" imgH="4951404" progId="PowerPoint.Slide.12">
                  <p:embed/>
                  <p:pic>
                    <p:nvPicPr>
                      <p:cNvPr id="7" name="Objek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2565" y="96837"/>
                        <a:ext cx="3906269" cy="56431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18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/>
              <a:t>Fagmiljøene våre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5577840" cy="3394472"/>
          </a:xfrm>
        </p:spPr>
        <p:txBody>
          <a:bodyPr/>
          <a:lstStyle/>
          <a:p>
            <a:r>
              <a:rPr lang="nb-NO"/>
              <a:t>Institutt for internasjonal forretningsdrift</a:t>
            </a:r>
          </a:p>
          <a:p>
            <a:r>
              <a:rPr lang="nb-NO"/>
              <a:t>NTNU Handelshøyskolen </a:t>
            </a:r>
          </a:p>
          <a:p>
            <a:r>
              <a:rPr lang="nb-NO"/>
              <a:t>Institutt for samfunnsøkonomi</a:t>
            </a:r>
          </a:p>
          <a:p>
            <a:r>
              <a:rPr lang="nb-NO"/>
              <a:t>Institutt for industriell økonomi og teknologiledelse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6475" y="2222898"/>
            <a:ext cx="2600325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41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Institutt for internasjonal forretningsdrift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nb-NO" dirty="0"/>
              <a:t>30 ansatte</a:t>
            </a:r>
          </a:p>
          <a:p>
            <a:pPr lvl="1"/>
            <a:r>
              <a:rPr lang="nb-NO" dirty="0"/>
              <a:t>22 vitenskapelig ansatte</a:t>
            </a:r>
          </a:p>
          <a:p>
            <a:pPr lvl="1"/>
            <a:r>
              <a:rPr lang="nb-NO" dirty="0" smtClean="0"/>
              <a:t>4-6 </a:t>
            </a:r>
            <a:r>
              <a:rPr lang="nb-NO" dirty="0"/>
              <a:t>stipendiater</a:t>
            </a:r>
          </a:p>
          <a:p>
            <a:pPr lvl="1"/>
            <a:r>
              <a:rPr lang="nb-NO" dirty="0"/>
              <a:t>4,5 administrativt ansatte</a:t>
            </a:r>
          </a:p>
          <a:p>
            <a:r>
              <a:rPr lang="nb-NO" dirty="0"/>
              <a:t>550 studenter</a:t>
            </a:r>
          </a:p>
          <a:p>
            <a:r>
              <a:rPr lang="nb-NO" dirty="0"/>
              <a:t>4 studieprogram i</a:t>
            </a:r>
          </a:p>
          <a:p>
            <a:pPr lvl="2"/>
            <a:r>
              <a:rPr lang="nb-NO" dirty="0"/>
              <a:t>økonomi og administrasjon</a:t>
            </a:r>
          </a:p>
          <a:p>
            <a:pPr lvl="2"/>
            <a:r>
              <a:rPr lang="nb-NO" dirty="0"/>
              <a:t>markedsføring og ledelse</a:t>
            </a:r>
          </a:p>
          <a:p>
            <a:pPr lvl="2"/>
            <a:r>
              <a:rPr lang="nb-NO" dirty="0" smtClean="0"/>
              <a:t>internasjonal business</a:t>
            </a:r>
            <a:endParaRPr lang="nb-NO" dirty="0"/>
          </a:p>
          <a:p>
            <a:r>
              <a:rPr lang="nb-NO" dirty="0"/>
              <a:t>Campus Ålesund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518" y="1179014"/>
            <a:ext cx="2920482" cy="396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57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Institutt for internasjonal forretningsdrift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 smtClean="0"/>
              <a:t>Master in business and </a:t>
            </a:r>
            <a:r>
              <a:rPr lang="nb-NO" dirty="0" err="1" smtClean="0"/>
              <a:t>marketing</a:t>
            </a:r>
            <a:r>
              <a:rPr lang="nb-NO" dirty="0" smtClean="0"/>
              <a:t> har kommet </a:t>
            </a:r>
            <a:r>
              <a:rPr lang="nb-NO" dirty="0" err="1" smtClean="0"/>
              <a:t>iny</a:t>
            </a:r>
            <a:r>
              <a:rPr lang="nb-NO" dirty="0" smtClean="0"/>
              <a:t> drakt, og gir graden «siviløkonom</a:t>
            </a:r>
            <a:r>
              <a:rPr lang="nb-NO" dirty="0"/>
              <a:t>» til de </a:t>
            </a:r>
            <a:r>
              <a:rPr lang="nb-NO" dirty="0" smtClean="0"/>
              <a:t>studenter med opptak fra 2018</a:t>
            </a:r>
          </a:p>
          <a:p>
            <a:endParaRPr lang="nb-NO" dirty="0"/>
          </a:p>
          <a:p>
            <a:r>
              <a:rPr lang="nb-NO" dirty="0"/>
              <a:t>Instituttet ligger i sin helhet ved NTNU </a:t>
            </a:r>
            <a:r>
              <a:rPr lang="nb-NO" dirty="0" smtClean="0"/>
              <a:t>Ålesund</a:t>
            </a:r>
          </a:p>
          <a:p>
            <a:endParaRPr lang="nb-NO" dirty="0"/>
          </a:p>
          <a:p>
            <a:r>
              <a:rPr lang="nb-NO" dirty="0" smtClean="0"/>
              <a:t>Tett samarbeid med næringsliv og industri</a:t>
            </a:r>
          </a:p>
          <a:p>
            <a:endParaRPr lang="nb-NO" dirty="0"/>
          </a:p>
          <a:p>
            <a:r>
              <a:rPr lang="nb-NO" dirty="0" smtClean="0"/>
              <a:t>Økonomi og administrasjon med styrke innen innovasjon og entreprenørskap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2306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NTNU Handelshøyskolen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dirty="0"/>
              <a:t>Rundt </a:t>
            </a:r>
            <a:r>
              <a:rPr lang="nb-NO" dirty="0" smtClean="0"/>
              <a:t>70 </a:t>
            </a:r>
            <a:r>
              <a:rPr lang="nb-NO" dirty="0"/>
              <a:t>ansatte</a:t>
            </a:r>
          </a:p>
          <a:p>
            <a:pPr lvl="2"/>
            <a:r>
              <a:rPr lang="nb-NO" dirty="0" smtClean="0"/>
              <a:t>10-13 </a:t>
            </a:r>
            <a:r>
              <a:rPr lang="nb-NO" dirty="0" err="1"/>
              <a:t>ph.d</a:t>
            </a:r>
            <a:r>
              <a:rPr lang="nb-NO" dirty="0"/>
              <a:t>.-kandidater</a:t>
            </a:r>
          </a:p>
          <a:p>
            <a:pPr lvl="2"/>
            <a:r>
              <a:rPr lang="nb-NO" dirty="0"/>
              <a:t>7 i administrasjonen</a:t>
            </a:r>
          </a:p>
          <a:p>
            <a:r>
              <a:rPr lang="nb-NO" dirty="0"/>
              <a:t>1200 studenter</a:t>
            </a:r>
          </a:p>
          <a:p>
            <a:r>
              <a:rPr lang="nb-NO" dirty="0"/>
              <a:t>5 studieprogram i</a:t>
            </a:r>
          </a:p>
          <a:p>
            <a:pPr lvl="2"/>
            <a:r>
              <a:rPr lang="nb-NO" dirty="0"/>
              <a:t>økonomi og administrasjon</a:t>
            </a:r>
          </a:p>
          <a:p>
            <a:pPr lvl="2"/>
            <a:r>
              <a:rPr lang="nb-NO" dirty="0"/>
              <a:t>regnskap og revisjon</a:t>
            </a:r>
          </a:p>
          <a:p>
            <a:pPr lvl="2"/>
            <a:r>
              <a:rPr lang="nb-NO" dirty="0"/>
              <a:t>teknologiledelse</a:t>
            </a:r>
          </a:p>
          <a:p>
            <a:pPr lvl="1"/>
            <a:r>
              <a:rPr lang="nb-NO" dirty="0" err="1"/>
              <a:t>Ph.d</a:t>
            </a:r>
            <a:r>
              <a:rPr lang="nb-NO" dirty="0"/>
              <a:t>.-program i </a:t>
            </a:r>
            <a:r>
              <a:rPr lang="nb-NO" dirty="0" smtClean="0"/>
              <a:t>økonomistyring</a:t>
            </a: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210" y="1200151"/>
            <a:ext cx="2982790" cy="394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1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NTNU Handelshøyskolen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Ble h</a:t>
            </a:r>
            <a:r>
              <a:rPr lang="nb-NO" dirty="0" smtClean="0"/>
              <a:t>andelshøyskole </a:t>
            </a:r>
            <a:r>
              <a:rPr lang="nb-NO" dirty="0"/>
              <a:t>i 2013</a:t>
            </a:r>
          </a:p>
          <a:p>
            <a:r>
              <a:rPr lang="nb-NO" dirty="0" smtClean="0"/>
              <a:t>Pådriver for internasjonal </a:t>
            </a:r>
            <a:r>
              <a:rPr lang="nb-NO" dirty="0"/>
              <a:t>akkreditering (EQUIS</a:t>
            </a:r>
            <a:r>
              <a:rPr lang="nb-NO" dirty="0" smtClean="0"/>
              <a:t>)</a:t>
            </a:r>
            <a:endParaRPr lang="nb-NO" dirty="0"/>
          </a:p>
          <a:p>
            <a:r>
              <a:rPr lang="nb-NO" dirty="0" smtClean="0"/>
              <a:t>Nytt masterprogram i </a:t>
            </a:r>
            <a:r>
              <a:rPr lang="nb-NO" dirty="0"/>
              <a:t>regnskap og revisjon </a:t>
            </a:r>
            <a:r>
              <a:rPr lang="nb-NO" dirty="0" smtClean="0"/>
              <a:t>med </a:t>
            </a:r>
            <a:r>
              <a:rPr lang="nb-NO" dirty="0"/>
              <a:t>sterke innslag av informatikk i studieløpet </a:t>
            </a:r>
          </a:p>
          <a:p>
            <a:r>
              <a:rPr lang="nb-NO" dirty="0"/>
              <a:t>Svært høye søkertall til bachelor i økonomi og administrasjon</a:t>
            </a:r>
          </a:p>
        </p:txBody>
      </p:sp>
    </p:spTree>
    <p:extLst>
      <p:ext uri="{BB962C8B-B14F-4D97-AF65-F5344CB8AC3E}">
        <p14:creationId xmlns:p14="http://schemas.microsoft.com/office/powerpoint/2010/main" val="3162892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167" y="342901"/>
            <a:ext cx="8229600" cy="857250"/>
          </a:xfrm>
        </p:spPr>
        <p:txBody>
          <a:bodyPr>
            <a:normAutofit/>
          </a:bodyPr>
          <a:lstStyle/>
          <a:p>
            <a:r>
              <a:rPr lang="nb-NO"/>
              <a:t>Institutt for samfunnsøkonomi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19 ansatte</a:t>
            </a:r>
          </a:p>
          <a:p>
            <a:pPr lvl="1"/>
            <a:r>
              <a:rPr lang="nb-NO" dirty="0"/>
              <a:t>16 i fast vitenskapelige stillinger</a:t>
            </a:r>
          </a:p>
          <a:p>
            <a:pPr lvl="1"/>
            <a:r>
              <a:rPr lang="nb-NO" dirty="0"/>
              <a:t>3 i administrasjonen </a:t>
            </a:r>
          </a:p>
          <a:p>
            <a:pPr lvl="1"/>
            <a:r>
              <a:rPr lang="nb-NO" dirty="0"/>
              <a:t>10-15 </a:t>
            </a:r>
            <a:r>
              <a:rPr lang="nb-NO" dirty="0" err="1"/>
              <a:t>ph.d</a:t>
            </a:r>
            <a:r>
              <a:rPr lang="nb-NO" dirty="0"/>
              <a:t>.-kandidater</a:t>
            </a:r>
          </a:p>
          <a:p>
            <a:r>
              <a:rPr lang="nb-NO" dirty="0"/>
              <a:t>500 studenter</a:t>
            </a:r>
          </a:p>
          <a:p>
            <a:r>
              <a:rPr lang="nb-NO" dirty="0"/>
              <a:t>6 studieprogram i </a:t>
            </a:r>
          </a:p>
          <a:p>
            <a:pPr lvl="2"/>
            <a:r>
              <a:rPr lang="nb-NO" dirty="0"/>
              <a:t>s</a:t>
            </a:r>
            <a:r>
              <a:rPr lang="nb-NO" dirty="0" smtClean="0"/>
              <a:t>amfunnsøkonomi</a:t>
            </a:r>
            <a:endParaRPr lang="nb-NO" dirty="0"/>
          </a:p>
          <a:p>
            <a:pPr lvl="2"/>
            <a:r>
              <a:rPr lang="nb-NO" dirty="0"/>
              <a:t>p</a:t>
            </a:r>
            <a:r>
              <a:rPr lang="nb-NO" dirty="0" smtClean="0"/>
              <a:t>olitisk </a:t>
            </a:r>
            <a:r>
              <a:rPr lang="nb-NO" dirty="0"/>
              <a:t>økonomi</a:t>
            </a:r>
          </a:p>
          <a:p>
            <a:pPr lvl="2"/>
            <a:r>
              <a:rPr lang="nb-NO" dirty="0"/>
              <a:t>f</a:t>
            </a:r>
            <a:r>
              <a:rPr lang="nb-NO" dirty="0" smtClean="0"/>
              <a:t>inansiell </a:t>
            </a:r>
            <a:r>
              <a:rPr lang="nb-NO" dirty="0"/>
              <a:t>økonomi	</a:t>
            </a:r>
          </a:p>
          <a:p>
            <a:pPr lvl="1"/>
            <a:r>
              <a:rPr lang="nb-NO" dirty="0" err="1"/>
              <a:t>Ph.d</a:t>
            </a:r>
            <a:r>
              <a:rPr lang="nb-NO" dirty="0"/>
              <a:t>.-program i samfunnsøkonomi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068" y="1200151"/>
            <a:ext cx="3126932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9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Institutt for samfunnsøkonomi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Aktive bidragsytere i politikkutforming for norsk økonomisk politikk</a:t>
            </a:r>
          </a:p>
          <a:p>
            <a:r>
              <a:rPr lang="nb-NO" dirty="0" smtClean="0"/>
              <a:t>Har ledet en rekke offentlige utvalg og utredninger</a:t>
            </a:r>
          </a:p>
          <a:p>
            <a:r>
              <a:rPr lang="nb-NO" dirty="0" smtClean="0"/>
              <a:t>Står foran et generasjonsskifte om noen år, og ønsker å rekruttere internasjonalt</a:t>
            </a:r>
          </a:p>
          <a:p>
            <a:r>
              <a:rPr lang="nb-NO" dirty="0" smtClean="0"/>
              <a:t>Senter for økonomisk forskning (SØF)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051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812</Words>
  <Application>Microsoft Office PowerPoint</Application>
  <PresentationFormat>On-screen Show (16:9)</PresentationFormat>
  <Paragraphs>200</Paragraphs>
  <Slides>23</Slides>
  <Notes>3</Notes>
  <HiddenSlides>3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Office-tema</vt:lpstr>
      <vt:lpstr>Slide</vt:lpstr>
      <vt:lpstr>PowerPoint Presentation</vt:lpstr>
      <vt:lpstr>Hvem er vi?</vt:lpstr>
      <vt:lpstr>Fagmiljøene våre</vt:lpstr>
      <vt:lpstr>Institutt for internasjonal forretningsdrift</vt:lpstr>
      <vt:lpstr>Institutt for internasjonal forretningsdrift</vt:lpstr>
      <vt:lpstr>NTNU Handelshøyskolen</vt:lpstr>
      <vt:lpstr>NTNU Handelshøyskolen </vt:lpstr>
      <vt:lpstr>Institutt for samfunnsøkonomi</vt:lpstr>
      <vt:lpstr>Institutt for samfunnsøkonomi </vt:lpstr>
      <vt:lpstr>Institutt for industriell økonomi og teknologiledelse</vt:lpstr>
      <vt:lpstr>Institutt for industriell økonomi og teknologiledelse</vt:lpstr>
      <vt:lpstr>Etter- og videreutdanning</vt:lpstr>
      <vt:lpstr>Forskning </vt:lpstr>
      <vt:lpstr>Forskningsområder</vt:lpstr>
      <vt:lpstr>Forskningssenter </vt:lpstr>
      <vt:lpstr>Våre forskere er involverte i nasjonale og internasjonale forskningssentre:</vt:lpstr>
      <vt:lpstr>Publikasjonspoeng per institutt</vt:lpstr>
      <vt:lpstr>Avlagte doktorgrader per institutt</vt:lpstr>
      <vt:lpstr>NTNUs Entreprenørskole</vt:lpstr>
      <vt:lpstr>Eksperter i Team</vt:lpstr>
      <vt:lpstr>Senter for fremragende utdanning</vt:lpstr>
      <vt:lpstr>Fem økonomimiljøer  blir til ett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 Støre Gullichsen</dc:creator>
  <cp:lastModifiedBy>Kari Støre Gullichsen</cp:lastModifiedBy>
  <cp:revision>24</cp:revision>
  <dcterms:modified xsi:type="dcterms:W3CDTF">2018-04-04T09:13:12Z</dcterms:modified>
</cp:coreProperties>
</file>