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  <p:sldId id="261" r:id="rId6"/>
    <p:sldId id="260" r:id="rId7"/>
    <p:sldId id="258" r:id="rId8"/>
    <p:sldId id="259" r:id="rId9"/>
    <p:sldId id="263" r:id="rId10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94"/>
  </p:normalViewPr>
  <p:slideViewPr>
    <p:cSldViewPr snapToGrid="0" snapToObjects="1">
      <p:cViewPr varScale="1">
        <p:scale>
          <a:sx n="159" d="100"/>
          <a:sy n="159" d="100"/>
        </p:scale>
        <p:origin x="156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20" y="4837708"/>
            <a:ext cx="342081" cy="189077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DAD5656F-EF39-BD40-B46F-28C614BE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648512"/>
          </a:xfrm>
          <a:prstGeom prst="rect">
            <a:avLst/>
          </a:prstGeom>
        </p:spPr>
        <p:txBody>
          <a:bodyPr wrap="square" lIns="90000" tIns="46800" rIns="90000" bIns="4680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F5D824DA-FDAB-4E4D-80C7-D81149C33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010266"/>
            <a:ext cx="8418747" cy="3613774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9357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48457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5FCB9A19-4BFE-AD46-9DE5-76595BDC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205979"/>
            <a:ext cx="82296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DF7D3BBE-AAF2-5744-8C3F-D3AF14E50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219" y="1444342"/>
            <a:ext cx="4040188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6B66B91E-5343-3043-B4C9-81ABDFE8F0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045" y="964522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id="{3853BC78-AB65-9F41-B56D-07FFF98E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045" y="1444342"/>
            <a:ext cx="4041775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2B6B33E9-15E0-1843-916A-9DD6788569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218" y="964521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293570" y="205979"/>
            <a:ext cx="8532795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93570" y="943276"/>
            <a:ext cx="8532795" cy="3651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4" name="Bilde 3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38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2B0F66-3EE0-6D4F-9CCE-66F477488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525401"/>
          </a:xfrm>
        </p:spPr>
        <p:txBody>
          <a:bodyPr/>
          <a:lstStyle/>
          <a:p>
            <a:r>
              <a:rPr lang="nb-NO" sz="2800" dirty="0" err="1"/>
              <a:t>Background</a:t>
            </a:r>
            <a:r>
              <a:rPr lang="nb-NO" sz="2800" dirty="0"/>
              <a:t>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338092-8A47-2E43-8194-FBA8F4BBB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626" y="1714113"/>
            <a:ext cx="8418747" cy="3613774"/>
          </a:xfrm>
        </p:spPr>
        <p:txBody>
          <a:bodyPr/>
          <a:lstStyle/>
          <a:p>
            <a:pPr marL="0" indent="0" algn="ctr">
              <a:buNone/>
            </a:pPr>
            <a:r>
              <a:rPr lang="nb-NO" sz="12000" b="1" dirty="0"/>
              <a:t>ECONOMY</a:t>
            </a:r>
          </a:p>
        </p:txBody>
      </p:sp>
    </p:spTree>
    <p:extLst>
      <p:ext uri="{BB962C8B-B14F-4D97-AF65-F5344CB8AC3E}">
        <p14:creationId xmlns:p14="http://schemas.microsoft.com/office/powerpoint/2010/main" val="295639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32D486F-F1BB-561B-9766-C74B1F4EF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302" y="41412"/>
            <a:ext cx="7264675" cy="4724237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7E310A8-81F5-F943-1198-716A0F948A0A}"/>
              </a:ext>
            </a:extLst>
          </p:cNvPr>
          <p:cNvSpPr/>
          <p:nvPr/>
        </p:nvSpPr>
        <p:spPr>
          <a:xfrm>
            <a:off x="521435" y="3959881"/>
            <a:ext cx="3627372" cy="415636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5CDFC46-99B0-8841-BE94-D1B7DCDCA4E2}"/>
              </a:ext>
            </a:extLst>
          </p:cNvPr>
          <p:cNvSpPr/>
          <p:nvPr/>
        </p:nvSpPr>
        <p:spPr>
          <a:xfrm>
            <a:off x="521435" y="3154113"/>
            <a:ext cx="4892776" cy="415636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455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B47D4A8-204B-EAC2-489E-07B230EE3A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64" y="0"/>
            <a:ext cx="8571400" cy="48355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D8DC1B-29B0-4210-0528-57540CFB98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15251"/>
            <a:ext cx="9144000" cy="312998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1643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8B1B0-2B5E-5294-1741-0F14CDB8F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525401"/>
          </a:xfrm>
        </p:spPr>
        <p:txBody>
          <a:bodyPr/>
          <a:lstStyle/>
          <a:p>
            <a:r>
              <a:rPr lang="nb-NO" sz="2800" dirty="0" err="1"/>
              <a:t>Consequence</a:t>
            </a:r>
            <a:r>
              <a:rPr lang="nb-NO" sz="2800" dirty="0"/>
              <a:t> 1 – </a:t>
            </a:r>
            <a:r>
              <a:rPr lang="nb-NO" sz="2800" dirty="0" err="1"/>
              <a:t>Teaching</a:t>
            </a:r>
            <a:r>
              <a:rPr lang="nb-NO" sz="2800" dirty="0"/>
              <a:t> </a:t>
            </a:r>
            <a:r>
              <a:rPr lang="nb-NO" sz="2800" dirty="0" err="1"/>
              <a:t>assistance</a:t>
            </a:r>
            <a:endParaRPr lang="nb-NO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CD482-2FA1-2297-BACF-53E5229FF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/>
              <a:t>Only</a:t>
            </a:r>
            <a:r>
              <a:rPr lang="nb-NO" dirty="0"/>
              <a:t> </a:t>
            </a:r>
            <a:r>
              <a:rPr lang="nb-NO" dirty="0" err="1"/>
              <a:t>internally</a:t>
            </a:r>
            <a:r>
              <a:rPr lang="nb-NO" dirty="0"/>
              <a:t> </a:t>
            </a:r>
            <a:r>
              <a:rPr lang="nb-NO" dirty="0" err="1"/>
              <a:t>financed</a:t>
            </a:r>
            <a:r>
              <a:rPr lang="nb-NO" dirty="0"/>
              <a:t> </a:t>
            </a:r>
            <a:r>
              <a:rPr lang="nb-NO" dirty="0" err="1"/>
              <a:t>phds</a:t>
            </a:r>
            <a:r>
              <a:rPr lang="nb-NO" dirty="0"/>
              <a:t> (SO- and RD-) </a:t>
            </a:r>
            <a:r>
              <a:rPr lang="nb-NO" dirty="0" err="1"/>
              <a:t>will</a:t>
            </a:r>
            <a:r>
              <a:rPr lang="nb-NO" dirty="0"/>
              <a:t> have a </a:t>
            </a:r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year</a:t>
            </a:r>
            <a:r>
              <a:rPr lang="nb-NO" dirty="0"/>
              <a:t> for </a:t>
            </a:r>
            <a:r>
              <a:rPr lang="nb-NO" dirty="0" err="1"/>
              <a:t>teaching</a:t>
            </a:r>
            <a:r>
              <a:rPr lang="nb-NO" dirty="0"/>
              <a:t> </a:t>
            </a:r>
            <a:r>
              <a:rPr lang="nb-NO" dirty="0" err="1"/>
              <a:t>assistance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Estimated</a:t>
            </a:r>
            <a:r>
              <a:rPr lang="nb-NO" dirty="0"/>
              <a:t> TA-</a:t>
            </a:r>
            <a:r>
              <a:rPr lang="nb-NO" dirty="0" err="1"/>
              <a:t>hours</a:t>
            </a:r>
            <a:r>
              <a:rPr lang="nb-NO" dirty="0"/>
              <a:t>: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13434B0-7FCB-FBB4-9197-DD3C177FB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468208"/>
              </p:ext>
            </p:extLst>
          </p:nvPr>
        </p:nvGraphicFramePr>
        <p:xfrm>
          <a:off x="2995862" y="3025942"/>
          <a:ext cx="3176338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8169">
                  <a:extLst>
                    <a:ext uri="{9D8B030D-6E8A-4147-A177-3AD203B41FA5}">
                      <a16:colId xmlns:a16="http://schemas.microsoft.com/office/drawing/2014/main" val="3743258676"/>
                    </a:ext>
                  </a:extLst>
                </a:gridCol>
                <a:gridCol w="1588169">
                  <a:extLst>
                    <a:ext uri="{9D8B030D-6E8A-4147-A177-3AD203B41FA5}">
                      <a16:colId xmlns:a16="http://schemas.microsoft.com/office/drawing/2014/main" val="2960509599"/>
                    </a:ext>
                  </a:extLst>
                </a:gridCol>
              </a:tblGrid>
              <a:tr h="170648"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2022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2026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490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15 400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5 000(?)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68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19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8B1B0-2B5E-5294-1741-0F14CDB8F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525401"/>
          </a:xfrm>
        </p:spPr>
        <p:txBody>
          <a:bodyPr/>
          <a:lstStyle/>
          <a:p>
            <a:r>
              <a:rPr lang="nb-NO" sz="2800" dirty="0" err="1"/>
              <a:t>Consequence</a:t>
            </a:r>
            <a:r>
              <a:rPr lang="nb-NO" sz="2800" dirty="0"/>
              <a:t> 2 – Permanent staff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F74DA06-3FC6-266B-61E0-971FA77701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185765"/>
              </p:ext>
            </p:extLst>
          </p:nvPr>
        </p:nvGraphicFramePr>
        <p:xfrm>
          <a:off x="301385" y="2020876"/>
          <a:ext cx="6358380" cy="219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9984">
                  <a:extLst>
                    <a:ext uri="{9D8B030D-6E8A-4147-A177-3AD203B41FA5}">
                      <a16:colId xmlns:a16="http://schemas.microsoft.com/office/drawing/2014/main" val="1678790776"/>
                    </a:ext>
                  </a:extLst>
                </a:gridCol>
                <a:gridCol w="839571">
                  <a:extLst>
                    <a:ext uri="{9D8B030D-6E8A-4147-A177-3AD203B41FA5}">
                      <a16:colId xmlns:a16="http://schemas.microsoft.com/office/drawing/2014/main" val="4125297751"/>
                    </a:ext>
                  </a:extLst>
                </a:gridCol>
                <a:gridCol w="853631">
                  <a:extLst>
                    <a:ext uri="{9D8B030D-6E8A-4147-A177-3AD203B41FA5}">
                      <a16:colId xmlns:a16="http://schemas.microsoft.com/office/drawing/2014/main" val="727964166"/>
                    </a:ext>
                  </a:extLst>
                </a:gridCol>
                <a:gridCol w="868360">
                  <a:extLst>
                    <a:ext uri="{9D8B030D-6E8A-4147-A177-3AD203B41FA5}">
                      <a16:colId xmlns:a16="http://schemas.microsoft.com/office/drawing/2014/main" val="1762400553"/>
                    </a:ext>
                  </a:extLst>
                </a:gridCol>
                <a:gridCol w="1038417">
                  <a:extLst>
                    <a:ext uri="{9D8B030D-6E8A-4147-A177-3AD203B41FA5}">
                      <a16:colId xmlns:a16="http://schemas.microsoft.com/office/drawing/2014/main" val="1482457419"/>
                    </a:ext>
                  </a:extLst>
                </a:gridCol>
                <a:gridCol w="1038417">
                  <a:extLst>
                    <a:ext uri="{9D8B030D-6E8A-4147-A177-3AD203B41FA5}">
                      <a16:colId xmlns:a16="http://schemas.microsoft.com/office/drawing/2014/main" val="2047310589"/>
                    </a:ext>
                  </a:extLst>
                </a:gridCol>
              </a:tblGrid>
              <a:tr h="313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2022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2023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2024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2025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2026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086875"/>
                  </a:ext>
                </a:extLst>
              </a:tr>
              <a:tr h="313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CBD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nb-NO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929976664"/>
                  </a:ext>
                </a:extLst>
              </a:tr>
              <a:tr h="313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Celle/mol.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nb-NO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875034000"/>
                  </a:ext>
                </a:extLst>
              </a:tr>
              <a:tr h="313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Marin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FF0000"/>
                          </a:solidFill>
                          <a:effectLst/>
                        </a:rPr>
                        <a:t> -1</a:t>
                      </a:r>
                      <a:endParaRPr lang="nb-NO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FF0000"/>
                          </a:solidFill>
                          <a:effectLst/>
                        </a:rPr>
                        <a:t>-1 </a:t>
                      </a:r>
                      <a:r>
                        <a:rPr lang="nb-NO" sz="2000" dirty="0">
                          <a:solidFill>
                            <a:schemeClr val="accent2"/>
                          </a:solidFill>
                          <a:effectLst/>
                        </a:rPr>
                        <a:t>+1</a:t>
                      </a:r>
                      <a:endParaRPr lang="nb-NO" sz="20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nb-NO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nb-NO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 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420845036"/>
                  </a:ext>
                </a:extLst>
              </a:tr>
              <a:tr h="302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MSB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nb-NO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FF0000"/>
                          </a:solidFill>
                          <a:effectLst/>
                        </a:rPr>
                        <a:t>-1</a:t>
                      </a:r>
                      <a:endParaRPr lang="nb-NO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FF0000"/>
                          </a:solidFill>
                          <a:effectLst/>
                        </a:rPr>
                        <a:t> -1 </a:t>
                      </a:r>
                      <a:r>
                        <a:rPr lang="nb-NO" sz="2000" dirty="0">
                          <a:solidFill>
                            <a:schemeClr val="accent2"/>
                          </a:solidFill>
                          <a:effectLst/>
                        </a:rPr>
                        <a:t>+1</a:t>
                      </a:r>
                      <a:endParaRPr lang="nb-NO" sz="20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nb-NO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390810860"/>
                  </a:ext>
                </a:extLst>
              </a:tr>
              <a:tr h="313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Fysiologi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nb-NO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nb-NO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nb-NO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nb-NO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 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128525903"/>
                  </a:ext>
                </a:extLst>
              </a:tr>
              <a:tr h="313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Envi.tox</a:t>
                      </a:r>
                      <a:r>
                        <a:rPr lang="nb-NO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51435" marR="5143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  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99647898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AADACCD-0165-185B-2357-2989E67F071A}"/>
              </a:ext>
            </a:extLst>
          </p:cNvPr>
          <p:cNvSpPr txBox="1"/>
          <p:nvPr/>
        </p:nvSpPr>
        <p:spPr>
          <a:xfrm>
            <a:off x="301385" y="932024"/>
            <a:ext cx="1832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>
                <a:solidFill>
                  <a:srgbClr val="FF0000"/>
                </a:solidFill>
              </a:rPr>
              <a:t>Retire</a:t>
            </a:r>
            <a:r>
              <a:rPr lang="nb-NO" dirty="0">
                <a:solidFill>
                  <a:srgbClr val="FF0000"/>
                </a:solidFill>
              </a:rPr>
              <a:t>/</a:t>
            </a:r>
            <a:r>
              <a:rPr lang="nb-NO" dirty="0" err="1">
                <a:solidFill>
                  <a:srgbClr val="FF0000"/>
                </a:solidFill>
              </a:rPr>
              <a:t>leave</a:t>
            </a:r>
            <a:r>
              <a:rPr lang="nb-NO" dirty="0">
                <a:solidFill>
                  <a:srgbClr val="FF0000"/>
                </a:solidFill>
              </a:rPr>
              <a:t> 	-1</a:t>
            </a:r>
          </a:p>
          <a:p>
            <a:r>
              <a:rPr lang="nb-NO" dirty="0">
                <a:solidFill>
                  <a:schemeClr val="accent2"/>
                </a:solidFill>
              </a:rPr>
              <a:t>New hire		+1</a:t>
            </a:r>
          </a:p>
        </p:txBody>
      </p:sp>
    </p:spTree>
    <p:extLst>
      <p:ext uri="{BB962C8B-B14F-4D97-AF65-F5344CB8AC3E}">
        <p14:creationId xmlns:p14="http://schemas.microsoft.com/office/powerpoint/2010/main" val="3670257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8B1B0-2B5E-5294-1741-0F14CDB8F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525401"/>
          </a:xfrm>
        </p:spPr>
        <p:txBody>
          <a:bodyPr/>
          <a:lstStyle/>
          <a:p>
            <a:r>
              <a:rPr lang="nb-NO" sz="2800" dirty="0" err="1"/>
              <a:t>Conclusion</a:t>
            </a:r>
            <a:endParaRPr lang="nb-NO" sz="2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A3C063-93F6-9316-CB3A-194B1B23A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010266"/>
            <a:ext cx="8418747" cy="3613774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Reduced</a:t>
            </a:r>
            <a:r>
              <a:rPr lang="nb-NO" dirty="0"/>
              <a:t> </a:t>
            </a:r>
            <a:r>
              <a:rPr lang="nb-NO" dirty="0" err="1"/>
              <a:t>number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TAs and professors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nb-NO" dirty="0" err="1"/>
              <a:t>reduced</a:t>
            </a:r>
            <a:r>
              <a:rPr lang="nb-NO" dirty="0"/>
              <a:t> </a:t>
            </a:r>
            <a:r>
              <a:rPr lang="nb-NO" dirty="0" err="1"/>
              <a:t>teaching</a:t>
            </a:r>
            <a:r>
              <a:rPr lang="nb-NO" dirty="0"/>
              <a:t> </a:t>
            </a:r>
            <a:r>
              <a:rPr lang="nb-NO" dirty="0" err="1"/>
              <a:t>capacity</a:t>
            </a:r>
            <a:endParaRPr lang="nb-NO" dirty="0"/>
          </a:p>
          <a:p>
            <a:pPr>
              <a:buFont typeface="Symbol" panose="05050102010706020507" pitchFamily="18" charset="2"/>
              <a:buChar char="Þ"/>
            </a:pPr>
            <a:r>
              <a:rPr lang="nb-NO" dirty="0"/>
              <a:t>Solution?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233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nu_blaa_stripe_bunn_eng_16_9" id="{DA9C58AE-A8B8-1C48-8991-8213818241A0}" vid="{39562190-F52F-F944-AFE7-50CA2DF2AC4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E12C5B88756E46A2C6D7FB14C7DBEC" ma:contentTypeVersion="4" ma:contentTypeDescription="Create a new document." ma:contentTypeScope="" ma:versionID="a40afeb0ce13423f5af8076415067cb1">
  <xsd:schema xmlns:xsd="http://www.w3.org/2001/XMLSchema" xmlns:xs="http://www.w3.org/2001/XMLSchema" xmlns:p="http://schemas.microsoft.com/office/2006/metadata/properties" xmlns:ns2="be3186c0-4d56-4345-a058-416738d592d7" xmlns:ns3="63fd0141-d080-4869-b7f4-a0a32bd93ae9" targetNamespace="http://schemas.microsoft.com/office/2006/metadata/properties" ma:root="true" ma:fieldsID="6355e677b8bf31b3448900b929c6d9b4" ns2:_="" ns3:_="">
    <xsd:import namespace="be3186c0-4d56-4345-a058-416738d592d7"/>
    <xsd:import namespace="63fd0141-d080-4869-b7f4-a0a32bd93a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3186c0-4d56-4345-a058-416738d592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d0141-d080-4869-b7f4-a0a32bd93ae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A56FD9-D16E-4F49-80A1-17489B22B9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3186c0-4d56-4345-a058-416738d592d7"/>
    <ds:schemaRef ds:uri="63fd0141-d080-4869-b7f4-a0a32bd93a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3725D9-40E5-4A0D-848D-5397D84BAA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9FD670-7F0D-4391-99AF-61291E1118A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ntnu_blaa_stripe_bunn_eng_16_9</Template>
  <TotalTime>0</TotalTime>
  <Words>112</Words>
  <Application>Microsoft Office PowerPoint</Application>
  <PresentationFormat>On-screen Show (16:9)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Symbol</vt:lpstr>
      <vt:lpstr>Office-tema</vt:lpstr>
      <vt:lpstr>Background:</vt:lpstr>
      <vt:lpstr>PowerPoint Presentation</vt:lpstr>
      <vt:lpstr>PowerPoint Presentation</vt:lpstr>
      <vt:lpstr>Consequence 1 – Teaching assistance</vt:lpstr>
      <vt:lpstr>Consequence 2 – Permanent staff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Faglærermøte 18.08.2022</dc:title>
  <dc:creator>Kjetil Rasmussen</dc:creator>
  <cp:lastModifiedBy>Kjetil Rasmussen</cp:lastModifiedBy>
  <cp:revision>3</cp:revision>
  <dcterms:created xsi:type="dcterms:W3CDTF">2022-08-12T13:05:31Z</dcterms:created>
  <dcterms:modified xsi:type="dcterms:W3CDTF">2022-08-17T13:02:16Z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0x010100ECE12C5B88756E46A2C6D7FB14C7DBEC</vt:lpwstr>
  </property>
</Properties>
</file>