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modernComment_1A0_930FF30A.xml" ContentType="application/vnd.ms-powerpoint.comments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sldIdLst>
    <p:sldId id="258" r:id="rId5"/>
    <p:sldId id="430" r:id="rId6"/>
    <p:sldId id="257" r:id="rId7"/>
    <p:sldId id="410" r:id="rId8"/>
    <p:sldId id="426" r:id="rId9"/>
    <p:sldId id="417" r:id="rId10"/>
    <p:sldId id="413" r:id="rId11"/>
    <p:sldId id="438" r:id="rId12"/>
    <p:sldId id="439" r:id="rId13"/>
    <p:sldId id="447" r:id="rId14"/>
    <p:sldId id="424" r:id="rId15"/>
    <p:sldId id="448" r:id="rId16"/>
    <p:sldId id="450" r:id="rId17"/>
    <p:sldId id="412" r:id="rId18"/>
    <p:sldId id="436" r:id="rId19"/>
    <p:sldId id="419" r:id="rId20"/>
    <p:sldId id="449" r:id="rId21"/>
    <p:sldId id="446" r:id="rId22"/>
    <p:sldId id="423" r:id="rId23"/>
    <p:sldId id="416" r:id="rId24"/>
    <p:sldId id="441" r:id="rId25"/>
    <p:sldId id="445" r:id="rId26"/>
    <p:sldId id="444" r:id="rId27"/>
    <p:sldId id="420" r:id="rId28"/>
    <p:sldId id="427" r:id="rId29"/>
    <p:sldId id="429" r:id="rId30"/>
    <p:sldId id="428" r:id="rId31"/>
    <p:sldId id="431" r:id="rId32"/>
    <p:sldId id="418" r:id="rId33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915B49-CAF5-9E31-E4B7-1F366DAF5851}" name="Mari Haugdahl Lie" initials="ML" userId="S::marihli@ntnu.no::1fe79298-fb76-44d8-a66a-e51e8e0640db" providerId="AD"/>
  <p188:author id="{18381CA1-D525-0123-A260-AE0044A86B1F}" name="Kari Klepp" initials="KK" userId="S::karikl@ntnu.no::8b5598b4-1c3e-46c2-a06e-741b9ea3aa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9B5"/>
    <a:srgbClr val="FDF0C4"/>
    <a:srgbClr val="CFDAF1"/>
    <a:srgbClr val="E3BCDA"/>
    <a:srgbClr val="EBF0C4"/>
    <a:srgbClr val="0D3475"/>
    <a:srgbClr val="BBAC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120408-FD26-4EC2-8916-F28ED326258B}" v="1" dt="2024-04-25T11:49:03.352"/>
    <p1510:client id="{69EFDF79-4AB2-417E-B1CC-0B44025AB985}" v="2623" dt="2024-04-25T08:09:18.638"/>
    <p1510:client id="{E729EA5E-958D-42A2-911F-D53FA3853A8D}" v="2055" dt="2024-04-25T11:28:32.6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1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comments/modernComment_1A0_930FF30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9ED7796-327D-4925-B433-925C7E95FDD0}" authorId="{18381CA1-D525-0123-A260-AE0044A86B1F}" status="resolved" created="2024-04-19T05:39:26.285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467296010" sldId="416"/>
      <ac:spMk id="9" creationId="{6404C575-A179-6547-7165-DBA5FE2AF9B0}"/>
      <ac:txMk cp="4" len="88">
        <ac:context len="93" hash="2682849698"/>
      </ac:txMk>
    </ac:txMkLst>
    <p188:pos x="3738283" y="199461"/>
    <p188:txBody>
      <a:bodyPr/>
      <a:lstStyle/>
      <a:p>
        <a:r>
          <a:rPr lang="nb-NO"/>
          <a:t>Den må forklares. Sier den ikke det motsatte av første punkt?? Er det i Selvbetjeningsportalen de får full feriekvote, men de har ikke lov til å bruke den?</a:t>
        </a:r>
      </a:p>
    </p188:txBody>
  </p188:cm>
  <p188:cm id="{3CA345D4-2AE9-43A0-BB27-BACDE569F07D}" authorId="{18381CA1-D525-0123-A260-AE0044A86B1F}" status="resolved" created="2024-04-23T07:34:53.21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467296010" sldId="416"/>
      <ac:spMk id="9" creationId="{6404C575-A179-6547-7165-DBA5FE2AF9B0}"/>
    </ac:deMkLst>
    <p188:txBody>
      <a:bodyPr/>
      <a:lstStyle/>
      <a:p>
        <a:r>
          <a:rPr lang="nb-NO"/>
          <a:t>Denne er litt forvirrende. Hvorfor snakker vi om arbeidsavklaringspenger? Hva gjelder f.eks. for stipendiater. Bruk relevant eksempel. Hva er budskapet?  Hva slags permisjoner er dette?</a:t>
        </a:r>
      </a:p>
    </p188:txBody>
  </p188:cm>
</p188:cmLst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https://lovdata.no/dokument/SPH/sph-2024/KAPITTEL_9-16?q=s%C3%A6ravtale%20for%20ferie#KAPITTEL_9-16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Ferie+-+administrative+rutiner" TargetMode="External"/><Relationship Id="rId2" Type="http://schemas.openxmlformats.org/officeDocument/2006/relationships/hyperlink" Target="https://i.ntnu.no/wiki/-/wiki/Norsk/Godkjenning+i+selvbetjeningsportalen+-+for+ledere" TargetMode="External"/><Relationship Id="rId1" Type="http://schemas.openxmlformats.org/officeDocument/2006/relationships/hyperlink" Target="https://i.ntnu.no/ferie" TargetMode="External"/><Relationship Id="rId4" Type="http://schemas.openxmlformats.org/officeDocument/2006/relationships/hyperlink" Target="https://www.arbeidstilsynet.no/arbeidsforhold/ferie/" TargetMode="External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https://lovdata.no/dokument/SPH/sph-2024/KAPITTEL_9-16?q=s%C3%A6ravtale%20for%20ferie#KAPITTEL_9-16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Ferie+-+administrative+rutiner" TargetMode="External"/><Relationship Id="rId2" Type="http://schemas.openxmlformats.org/officeDocument/2006/relationships/hyperlink" Target="https://i.ntnu.no/wiki/-/wiki/Norsk/Godkjenning+i+selvbetjeningsportalen+-+for+ledere" TargetMode="External"/><Relationship Id="rId1" Type="http://schemas.openxmlformats.org/officeDocument/2006/relationships/hyperlink" Target="https://i.ntnu.no/ferie" TargetMode="External"/><Relationship Id="rId4" Type="http://schemas.openxmlformats.org/officeDocument/2006/relationships/hyperlink" Target="https://www.arbeidstilsynet.no/arbeidsforhold/ferie/" TargetMode="External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9AF3E4-A2B2-43B6-9833-23135470F324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496F343-6802-473B-9F78-34B87BB94C53}">
      <dgm:prSet/>
      <dgm:spPr>
        <a:solidFill>
          <a:srgbClr val="EBF0C4"/>
        </a:solidFill>
      </dgm:spPr>
      <dgm:t>
        <a:bodyPr/>
        <a:lstStyle/>
        <a:p>
          <a:r>
            <a:rPr lang="nb-NO">
              <a:solidFill>
                <a:schemeClr val="tx1"/>
              </a:solidFill>
            </a:rPr>
            <a:t>Ansatte som jobber hos flere arbeidsgivere utenfor NTNU </a:t>
          </a:r>
          <a:r>
            <a:rPr lang="nb-NO" i="1">
              <a:solidFill>
                <a:schemeClr val="tx1"/>
              </a:solidFill>
            </a:rPr>
            <a:t>skal føre ferie parallelt </a:t>
          </a:r>
          <a:r>
            <a:rPr lang="nb-NO">
              <a:solidFill>
                <a:schemeClr val="tx1"/>
              </a:solidFill>
            </a:rPr>
            <a:t>hos oss og hos annen arbeidsgiver.</a:t>
          </a:r>
          <a:endParaRPr lang="en-US">
            <a:solidFill>
              <a:schemeClr val="tx1"/>
            </a:solidFill>
          </a:endParaRPr>
        </a:p>
      </dgm:t>
    </dgm:pt>
    <dgm:pt modelId="{7266B66F-1A06-4077-A33D-AC28B8416DB1}" type="parTrans" cxnId="{A7E392E0-F84D-416F-82A7-06ABC07F6BCC}">
      <dgm:prSet/>
      <dgm:spPr/>
      <dgm:t>
        <a:bodyPr/>
        <a:lstStyle/>
        <a:p>
          <a:endParaRPr lang="en-US"/>
        </a:p>
      </dgm:t>
    </dgm:pt>
    <dgm:pt modelId="{02E67EEF-2DA8-4BCB-9607-07053AEB9028}" type="sibTrans" cxnId="{A7E392E0-F84D-416F-82A7-06ABC07F6BCC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AD54291C-6A46-45E8-9E1F-D6CF13233C17}">
      <dgm:prSet/>
      <dgm:spPr>
        <a:solidFill>
          <a:srgbClr val="CFDAF1"/>
        </a:solidFill>
      </dgm:spPr>
      <dgm:t>
        <a:bodyPr/>
        <a:lstStyle/>
        <a:p>
          <a:r>
            <a:rPr lang="nb-NO">
              <a:solidFill>
                <a:schemeClr val="tx1"/>
              </a:solidFill>
            </a:rPr>
            <a:t>Flere arbeidsgivere gir </a:t>
          </a:r>
          <a:r>
            <a:rPr lang="nb-NO" b="1" i="1">
              <a:solidFill>
                <a:schemeClr val="tx1"/>
              </a:solidFill>
            </a:rPr>
            <a:t>ikke</a:t>
          </a:r>
          <a:r>
            <a:rPr lang="nb-NO">
              <a:solidFill>
                <a:schemeClr val="tx1"/>
              </a:solidFill>
            </a:rPr>
            <a:t> lenger ferie – man skal </a:t>
          </a:r>
          <a:r>
            <a:rPr lang="nb-NO" i="1">
              <a:solidFill>
                <a:schemeClr val="tx1"/>
              </a:solidFill>
            </a:rPr>
            <a:t>føre ferie for de samme ukene </a:t>
          </a:r>
          <a:r>
            <a:rPr lang="nb-NO">
              <a:solidFill>
                <a:schemeClr val="tx1"/>
              </a:solidFill>
            </a:rPr>
            <a:t>hos oss som hos sin andre arbeidsgiver.</a:t>
          </a:r>
          <a:endParaRPr lang="en-US">
            <a:solidFill>
              <a:schemeClr val="tx1"/>
            </a:solidFill>
          </a:endParaRPr>
        </a:p>
      </dgm:t>
    </dgm:pt>
    <dgm:pt modelId="{7FCFAFCD-F41E-4622-97C3-56ED629AEAC8}" type="parTrans" cxnId="{D0C8B4B1-0DB6-4FEE-926B-23D93DA78DB6}">
      <dgm:prSet/>
      <dgm:spPr/>
      <dgm:t>
        <a:bodyPr/>
        <a:lstStyle/>
        <a:p>
          <a:endParaRPr lang="en-US"/>
        </a:p>
      </dgm:t>
    </dgm:pt>
    <dgm:pt modelId="{EF0BEA8A-DBEF-4130-AEE2-CA7290D9062A}" type="sibTrans" cxnId="{D0C8B4B1-0DB6-4FEE-926B-23D93DA78DB6}">
      <dgm:prSet/>
      <dgm:spPr>
        <a:solidFill>
          <a:schemeClr val="bg2">
            <a:lumMod val="50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8AEB1F13-1FC8-49FA-B76C-5BD4F6FB15F2}">
      <dgm:prSet/>
      <dgm:spPr>
        <a:solidFill>
          <a:srgbClr val="E3BCDA"/>
        </a:solidFill>
      </dgm:spPr>
      <dgm:t>
        <a:bodyPr/>
        <a:lstStyle/>
        <a:p>
          <a:r>
            <a:rPr lang="nb-NO">
              <a:solidFill>
                <a:schemeClr val="tx1"/>
              </a:solidFill>
            </a:rPr>
            <a:t>Andre arbeidsgivere kan ha andre systemer for å tildele feriedager rent teknisk. Ved NTNU tildeles feriedager for alle virkedager i ferien. </a:t>
          </a:r>
          <a:endParaRPr lang="en-US">
            <a:solidFill>
              <a:schemeClr val="tx1"/>
            </a:solidFill>
          </a:endParaRPr>
        </a:p>
      </dgm:t>
    </dgm:pt>
    <dgm:pt modelId="{CB38891B-1D3D-4AF1-A173-FBD83E42AFF4}" type="parTrans" cxnId="{646BF7B2-B727-4820-98FA-790A095B635C}">
      <dgm:prSet/>
      <dgm:spPr/>
      <dgm:t>
        <a:bodyPr/>
        <a:lstStyle/>
        <a:p>
          <a:endParaRPr lang="en-US"/>
        </a:p>
      </dgm:t>
    </dgm:pt>
    <dgm:pt modelId="{791951FE-9EBF-4957-91E0-EA68A0DECCDF}" type="sibTrans" cxnId="{646BF7B2-B727-4820-98FA-790A095B635C}">
      <dgm:prSet/>
      <dgm:spPr/>
      <dgm:t>
        <a:bodyPr/>
        <a:lstStyle/>
        <a:p>
          <a:endParaRPr lang="en-US"/>
        </a:p>
      </dgm:t>
    </dgm:pt>
    <dgm:pt modelId="{F9A3E807-ADE1-4BE0-BC77-B5D51F83BCCC}" type="pres">
      <dgm:prSet presAssocID="{B79AF3E4-A2B2-43B6-9833-23135470F324}" presName="outerComposite" presStyleCnt="0">
        <dgm:presLayoutVars>
          <dgm:chMax val="5"/>
          <dgm:dir/>
          <dgm:resizeHandles val="exact"/>
        </dgm:presLayoutVars>
      </dgm:prSet>
      <dgm:spPr/>
    </dgm:pt>
    <dgm:pt modelId="{4FEA1EFF-9040-4563-BBEC-D7DA61EDECE0}" type="pres">
      <dgm:prSet presAssocID="{B79AF3E4-A2B2-43B6-9833-23135470F324}" presName="dummyMaxCanvas" presStyleCnt="0">
        <dgm:presLayoutVars/>
      </dgm:prSet>
      <dgm:spPr/>
    </dgm:pt>
    <dgm:pt modelId="{D6C08A33-58DE-49ED-8F40-3C4421B939C6}" type="pres">
      <dgm:prSet presAssocID="{B79AF3E4-A2B2-43B6-9833-23135470F324}" presName="ThreeNodes_1" presStyleLbl="node1" presStyleIdx="0" presStyleCnt="3">
        <dgm:presLayoutVars>
          <dgm:bulletEnabled val="1"/>
        </dgm:presLayoutVars>
      </dgm:prSet>
      <dgm:spPr/>
    </dgm:pt>
    <dgm:pt modelId="{D076364E-F553-4D3A-A1B4-81C8AD47DA2B}" type="pres">
      <dgm:prSet presAssocID="{B79AF3E4-A2B2-43B6-9833-23135470F324}" presName="ThreeNodes_2" presStyleLbl="node1" presStyleIdx="1" presStyleCnt="3">
        <dgm:presLayoutVars>
          <dgm:bulletEnabled val="1"/>
        </dgm:presLayoutVars>
      </dgm:prSet>
      <dgm:spPr/>
    </dgm:pt>
    <dgm:pt modelId="{4958F0F1-7C90-410D-ACA1-85FD568F0BC6}" type="pres">
      <dgm:prSet presAssocID="{B79AF3E4-A2B2-43B6-9833-23135470F324}" presName="ThreeNodes_3" presStyleLbl="node1" presStyleIdx="2" presStyleCnt="3">
        <dgm:presLayoutVars>
          <dgm:bulletEnabled val="1"/>
        </dgm:presLayoutVars>
      </dgm:prSet>
      <dgm:spPr/>
    </dgm:pt>
    <dgm:pt modelId="{5BA557F5-2820-405C-9C70-26D725A0F89F}" type="pres">
      <dgm:prSet presAssocID="{B79AF3E4-A2B2-43B6-9833-23135470F324}" presName="ThreeConn_1-2" presStyleLbl="fgAccFollowNode1" presStyleIdx="0" presStyleCnt="2">
        <dgm:presLayoutVars>
          <dgm:bulletEnabled val="1"/>
        </dgm:presLayoutVars>
      </dgm:prSet>
      <dgm:spPr/>
    </dgm:pt>
    <dgm:pt modelId="{3B7A733E-6442-4BCF-A638-71115F390BF6}" type="pres">
      <dgm:prSet presAssocID="{B79AF3E4-A2B2-43B6-9833-23135470F324}" presName="ThreeConn_2-3" presStyleLbl="fgAccFollowNode1" presStyleIdx="1" presStyleCnt="2">
        <dgm:presLayoutVars>
          <dgm:bulletEnabled val="1"/>
        </dgm:presLayoutVars>
      </dgm:prSet>
      <dgm:spPr/>
    </dgm:pt>
    <dgm:pt modelId="{CBDDE523-AA13-4D1D-BBA6-523DD749014C}" type="pres">
      <dgm:prSet presAssocID="{B79AF3E4-A2B2-43B6-9833-23135470F324}" presName="ThreeNodes_1_text" presStyleLbl="node1" presStyleIdx="2" presStyleCnt="3">
        <dgm:presLayoutVars>
          <dgm:bulletEnabled val="1"/>
        </dgm:presLayoutVars>
      </dgm:prSet>
      <dgm:spPr/>
    </dgm:pt>
    <dgm:pt modelId="{BB6393DA-14DC-470A-8379-6ABFDF4D0971}" type="pres">
      <dgm:prSet presAssocID="{B79AF3E4-A2B2-43B6-9833-23135470F324}" presName="ThreeNodes_2_text" presStyleLbl="node1" presStyleIdx="2" presStyleCnt="3">
        <dgm:presLayoutVars>
          <dgm:bulletEnabled val="1"/>
        </dgm:presLayoutVars>
      </dgm:prSet>
      <dgm:spPr/>
    </dgm:pt>
    <dgm:pt modelId="{7798C101-D8C1-424E-947D-105C1029895E}" type="pres">
      <dgm:prSet presAssocID="{B79AF3E4-A2B2-43B6-9833-23135470F32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F0B065C-F14F-473F-898A-546B32102395}" type="presOf" srcId="{1496F343-6802-473B-9F78-34B87BB94C53}" destId="{D6C08A33-58DE-49ED-8F40-3C4421B939C6}" srcOrd="0" destOrd="0" presId="urn:microsoft.com/office/officeart/2005/8/layout/vProcess5"/>
    <dgm:cxn modelId="{180B3457-2E3E-42C9-BD5B-031B1D89A0B8}" type="presOf" srcId="{EF0BEA8A-DBEF-4130-AEE2-CA7290D9062A}" destId="{3B7A733E-6442-4BCF-A638-71115F390BF6}" srcOrd="0" destOrd="0" presId="urn:microsoft.com/office/officeart/2005/8/layout/vProcess5"/>
    <dgm:cxn modelId="{E5CF938A-9F4D-457B-93BF-A53D11AF491A}" type="presOf" srcId="{AD54291C-6A46-45E8-9E1F-D6CF13233C17}" destId="{D076364E-F553-4D3A-A1B4-81C8AD47DA2B}" srcOrd="0" destOrd="0" presId="urn:microsoft.com/office/officeart/2005/8/layout/vProcess5"/>
    <dgm:cxn modelId="{5E84A78D-A639-4184-84B5-1C5C985A6809}" type="presOf" srcId="{B79AF3E4-A2B2-43B6-9833-23135470F324}" destId="{F9A3E807-ADE1-4BE0-BC77-B5D51F83BCCC}" srcOrd="0" destOrd="0" presId="urn:microsoft.com/office/officeart/2005/8/layout/vProcess5"/>
    <dgm:cxn modelId="{A1D37791-57EF-4446-8A5B-F6B8D0245EDA}" type="presOf" srcId="{1496F343-6802-473B-9F78-34B87BB94C53}" destId="{CBDDE523-AA13-4D1D-BBA6-523DD749014C}" srcOrd="1" destOrd="0" presId="urn:microsoft.com/office/officeart/2005/8/layout/vProcess5"/>
    <dgm:cxn modelId="{D0C8B4B1-0DB6-4FEE-926B-23D93DA78DB6}" srcId="{B79AF3E4-A2B2-43B6-9833-23135470F324}" destId="{AD54291C-6A46-45E8-9E1F-D6CF13233C17}" srcOrd="1" destOrd="0" parTransId="{7FCFAFCD-F41E-4622-97C3-56ED629AEAC8}" sibTransId="{EF0BEA8A-DBEF-4130-AEE2-CA7290D9062A}"/>
    <dgm:cxn modelId="{646BF7B2-B727-4820-98FA-790A095B635C}" srcId="{B79AF3E4-A2B2-43B6-9833-23135470F324}" destId="{8AEB1F13-1FC8-49FA-B76C-5BD4F6FB15F2}" srcOrd="2" destOrd="0" parTransId="{CB38891B-1D3D-4AF1-A173-FBD83E42AFF4}" sibTransId="{791951FE-9EBF-4957-91E0-EA68A0DECCDF}"/>
    <dgm:cxn modelId="{6020E3C0-D695-45F9-96DF-DE9CB8DDD05D}" type="presOf" srcId="{AD54291C-6A46-45E8-9E1F-D6CF13233C17}" destId="{BB6393DA-14DC-470A-8379-6ABFDF4D0971}" srcOrd="1" destOrd="0" presId="urn:microsoft.com/office/officeart/2005/8/layout/vProcess5"/>
    <dgm:cxn modelId="{26C52CCB-852E-430D-BBCF-F2512C099F7E}" type="presOf" srcId="{8AEB1F13-1FC8-49FA-B76C-5BD4F6FB15F2}" destId="{4958F0F1-7C90-410D-ACA1-85FD568F0BC6}" srcOrd="0" destOrd="0" presId="urn:microsoft.com/office/officeart/2005/8/layout/vProcess5"/>
    <dgm:cxn modelId="{CC7517D5-674B-497C-A49C-0196010D402F}" type="presOf" srcId="{8AEB1F13-1FC8-49FA-B76C-5BD4F6FB15F2}" destId="{7798C101-D8C1-424E-947D-105C1029895E}" srcOrd="1" destOrd="0" presId="urn:microsoft.com/office/officeart/2005/8/layout/vProcess5"/>
    <dgm:cxn modelId="{3CC0D9DF-B735-4A8F-B9CD-856555B1BC33}" type="presOf" srcId="{02E67EEF-2DA8-4BCB-9607-07053AEB9028}" destId="{5BA557F5-2820-405C-9C70-26D725A0F89F}" srcOrd="0" destOrd="0" presId="urn:microsoft.com/office/officeart/2005/8/layout/vProcess5"/>
    <dgm:cxn modelId="{A7E392E0-F84D-416F-82A7-06ABC07F6BCC}" srcId="{B79AF3E4-A2B2-43B6-9833-23135470F324}" destId="{1496F343-6802-473B-9F78-34B87BB94C53}" srcOrd="0" destOrd="0" parTransId="{7266B66F-1A06-4077-A33D-AC28B8416DB1}" sibTransId="{02E67EEF-2DA8-4BCB-9607-07053AEB9028}"/>
    <dgm:cxn modelId="{FAEFD39C-3ACC-48F0-B45B-51EE0FB3BD44}" type="presParOf" srcId="{F9A3E807-ADE1-4BE0-BC77-B5D51F83BCCC}" destId="{4FEA1EFF-9040-4563-BBEC-D7DA61EDECE0}" srcOrd="0" destOrd="0" presId="urn:microsoft.com/office/officeart/2005/8/layout/vProcess5"/>
    <dgm:cxn modelId="{40C56A70-ABEA-476C-A5FD-842208F18BA0}" type="presParOf" srcId="{F9A3E807-ADE1-4BE0-BC77-B5D51F83BCCC}" destId="{D6C08A33-58DE-49ED-8F40-3C4421B939C6}" srcOrd="1" destOrd="0" presId="urn:microsoft.com/office/officeart/2005/8/layout/vProcess5"/>
    <dgm:cxn modelId="{2492E0B4-1AA8-4820-8B11-FCAFD68FFC08}" type="presParOf" srcId="{F9A3E807-ADE1-4BE0-BC77-B5D51F83BCCC}" destId="{D076364E-F553-4D3A-A1B4-81C8AD47DA2B}" srcOrd="2" destOrd="0" presId="urn:microsoft.com/office/officeart/2005/8/layout/vProcess5"/>
    <dgm:cxn modelId="{2A76F459-0C46-4E24-AD15-9CFFC0D8E69B}" type="presParOf" srcId="{F9A3E807-ADE1-4BE0-BC77-B5D51F83BCCC}" destId="{4958F0F1-7C90-410D-ACA1-85FD568F0BC6}" srcOrd="3" destOrd="0" presId="urn:microsoft.com/office/officeart/2005/8/layout/vProcess5"/>
    <dgm:cxn modelId="{7F6D35DD-2176-4BB5-8B64-7F31870C3847}" type="presParOf" srcId="{F9A3E807-ADE1-4BE0-BC77-B5D51F83BCCC}" destId="{5BA557F5-2820-405C-9C70-26D725A0F89F}" srcOrd="4" destOrd="0" presId="urn:microsoft.com/office/officeart/2005/8/layout/vProcess5"/>
    <dgm:cxn modelId="{5FDBA2E4-F06B-4E9B-903D-63798D1F930F}" type="presParOf" srcId="{F9A3E807-ADE1-4BE0-BC77-B5D51F83BCCC}" destId="{3B7A733E-6442-4BCF-A638-71115F390BF6}" srcOrd="5" destOrd="0" presId="urn:microsoft.com/office/officeart/2005/8/layout/vProcess5"/>
    <dgm:cxn modelId="{03AE1ADC-FB66-4804-94E3-D7B3517A0A63}" type="presParOf" srcId="{F9A3E807-ADE1-4BE0-BC77-B5D51F83BCCC}" destId="{CBDDE523-AA13-4D1D-BBA6-523DD749014C}" srcOrd="6" destOrd="0" presId="urn:microsoft.com/office/officeart/2005/8/layout/vProcess5"/>
    <dgm:cxn modelId="{F372B956-5EE6-41F6-A756-20F62C1A71D7}" type="presParOf" srcId="{F9A3E807-ADE1-4BE0-BC77-B5D51F83BCCC}" destId="{BB6393DA-14DC-470A-8379-6ABFDF4D0971}" srcOrd="7" destOrd="0" presId="urn:microsoft.com/office/officeart/2005/8/layout/vProcess5"/>
    <dgm:cxn modelId="{D66F66E3-A383-4733-9FBB-E34EDD90E552}" type="presParOf" srcId="{F9A3E807-ADE1-4BE0-BC77-B5D51F83BCCC}" destId="{7798C101-D8C1-424E-947D-105C1029895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716E72-ACB6-40D9-AA59-64FAAB12DB71}" type="doc">
      <dgm:prSet loTypeId="urn:microsoft.com/office/officeart/2005/8/layout/vProcess5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4176A67-F599-41E3-AF99-DBE1530AEF45}">
      <dgm:prSet custT="1"/>
      <dgm:spPr>
        <a:solidFill>
          <a:srgbClr val="FDD9B5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I juni gjøres kostnaden for årets betalte feriedager opp. </a:t>
          </a:r>
          <a:endParaRPr lang="en-US" sz="1400">
            <a:solidFill>
              <a:schemeClr val="tx1"/>
            </a:solidFill>
          </a:endParaRPr>
        </a:p>
      </dgm:t>
    </dgm:pt>
    <dgm:pt modelId="{85C2541E-46D9-4B2F-AA90-1901F74477AD}" type="parTrans" cxnId="{9C036B15-3806-478F-8A87-23ACE9D8E148}">
      <dgm:prSet/>
      <dgm:spPr/>
      <dgm:t>
        <a:bodyPr/>
        <a:lstStyle/>
        <a:p>
          <a:endParaRPr lang="en-US"/>
        </a:p>
      </dgm:t>
    </dgm:pt>
    <dgm:pt modelId="{F26A8735-A534-4E69-A811-B2C77D9BD1D9}" type="sibTrans" cxnId="{9C036B15-3806-478F-8A87-23ACE9D8E148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EDF87B75-E89C-4BCE-935E-27C6BD160A0E}">
      <dgm:prSet custT="1"/>
      <dgm:spPr>
        <a:solidFill>
          <a:srgbClr val="E3BCDA"/>
        </a:solidFill>
      </dgm:spPr>
      <dgm:t>
        <a:bodyPr/>
        <a:lstStyle/>
        <a:p>
          <a:r>
            <a:rPr lang="nb-NO" sz="1300">
              <a:solidFill>
                <a:schemeClr val="tx1"/>
              </a:solidFill>
            </a:rPr>
            <a:t>Feriepengene utbetales i juni, men fra disse trekkes kostnaden for årets betalte feriedager. Kun det som blir til overs etter dette trekket, utbetales til den ansatte. </a:t>
          </a:r>
          <a:r>
            <a:rPr lang="nb-NO" sz="1100">
              <a:hlinkClick xmlns:r="http://schemas.openxmlformats.org/officeDocument/2006/relationships" r:id="rId1"/>
            </a:rPr>
            <a:t>Se Særavtale om ferie for statsansatte § 4</a:t>
          </a:r>
          <a:endParaRPr lang="en-US" sz="1100"/>
        </a:p>
      </dgm:t>
    </dgm:pt>
    <dgm:pt modelId="{B976B5D3-CC54-4DCF-BF3F-C80910F4AC33}" type="parTrans" cxnId="{74DE7D5C-5BBB-4971-AB19-A228FB6CC802}">
      <dgm:prSet/>
      <dgm:spPr/>
      <dgm:t>
        <a:bodyPr/>
        <a:lstStyle/>
        <a:p>
          <a:endParaRPr lang="en-US"/>
        </a:p>
      </dgm:t>
    </dgm:pt>
    <dgm:pt modelId="{85E4A960-60E4-4A81-A89D-B22150D3EBF5}" type="sibTrans" cxnId="{74DE7D5C-5BBB-4971-AB19-A228FB6CC802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FFEB5D28-F514-46E0-929E-3905366F08FD}">
      <dgm:prSet custT="1"/>
      <dgm:spPr>
        <a:solidFill>
          <a:srgbClr val="CFDAF1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Husk at det utbetales vanlig månedslønn også i juni i tillegg til feriepengene.</a:t>
          </a:r>
          <a:endParaRPr lang="en-US" sz="1400">
            <a:solidFill>
              <a:schemeClr val="tx1"/>
            </a:solidFill>
          </a:endParaRPr>
        </a:p>
      </dgm:t>
    </dgm:pt>
    <dgm:pt modelId="{8D8B327E-C873-48BA-899B-36801BE69C44}" type="parTrans" cxnId="{BE5C795C-81C4-40B2-857F-521574A44715}">
      <dgm:prSet/>
      <dgm:spPr/>
      <dgm:t>
        <a:bodyPr/>
        <a:lstStyle/>
        <a:p>
          <a:endParaRPr lang="en-US"/>
        </a:p>
      </dgm:t>
    </dgm:pt>
    <dgm:pt modelId="{FADAA7D3-1267-4E7E-8A97-DFD11709E7D9}" type="sibTrans" cxnId="{BE5C795C-81C4-40B2-857F-521574A44715}">
      <dgm:prSet/>
      <dgm:spPr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en-US"/>
        </a:p>
      </dgm:t>
    </dgm:pt>
    <dgm:pt modelId="{3CD66B85-B507-4814-90EE-A0661F121A04}">
      <dgm:prSet custT="1"/>
      <dgm:spPr>
        <a:solidFill>
          <a:srgbClr val="FDF0C4"/>
        </a:solidFill>
      </dgm:spPr>
      <dgm:t>
        <a:bodyPr/>
        <a:lstStyle/>
        <a:p>
          <a:r>
            <a:rPr lang="nb-NO" sz="1400">
              <a:solidFill>
                <a:schemeClr val="tx1"/>
              </a:solidFill>
            </a:rPr>
            <a:t>Hovedårsaken til at juni lønn er høyere for de fleste er som oftest </a:t>
          </a:r>
          <a:r>
            <a:rPr lang="nb-NO" sz="1400" b="1" u="none">
              <a:solidFill>
                <a:schemeClr val="tx1"/>
              </a:solidFill>
            </a:rPr>
            <a:t>ikke feriepengene</a:t>
          </a:r>
          <a:r>
            <a:rPr lang="nb-NO" sz="1400">
              <a:solidFill>
                <a:schemeClr val="tx1"/>
              </a:solidFill>
            </a:rPr>
            <a:t>, men at den ofte er helt trekkfri (skatt).</a:t>
          </a:r>
          <a:endParaRPr lang="en-US" sz="1400">
            <a:solidFill>
              <a:schemeClr val="tx1"/>
            </a:solidFill>
          </a:endParaRPr>
        </a:p>
      </dgm:t>
    </dgm:pt>
    <dgm:pt modelId="{D000B823-58FB-4109-A58C-0F399CBFE889}" type="parTrans" cxnId="{31C3C97E-2E83-45D2-9783-73E3ABE24CAA}">
      <dgm:prSet/>
      <dgm:spPr/>
      <dgm:t>
        <a:bodyPr/>
        <a:lstStyle/>
        <a:p>
          <a:endParaRPr lang="en-US"/>
        </a:p>
      </dgm:t>
    </dgm:pt>
    <dgm:pt modelId="{5DF7F78D-4D9A-4917-93CA-22317F1CFD9F}" type="sibTrans" cxnId="{31C3C97E-2E83-45D2-9783-73E3ABE24CAA}">
      <dgm:prSet/>
      <dgm:spPr/>
      <dgm:t>
        <a:bodyPr/>
        <a:lstStyle/>
        <a:p>
          <a:endParaRPr lang="en-US"/>
        </a:p>
      </dgm:t>
    </dgm:pt>
    <dgm:pt modelId="{784EFAD5-5EA3-4691-909B-FB9430446100}" type="pres">
      <dgm:prSet presAssocID="{F8716E72-ACB6-40D9-AA59-64FAAB12DB71}" presName="outerComposite" presStyleCnt="0">
        <dgm:presLayoutVars>
          <dgm:chMax val="5"/>
          <dgm:dir/>
          <dgm:resizeHandles val="exact"/>
        </dgm:presLayoutVars>
      </dgm:prSet>
      <dgm:spPr/>
    </dgm:pt>
    <dgm:pt modelId="{D6ABE3C6-5187-4C16-80AC-D41E267470B0}" type="pres">
      <dgm:prSet presAssocID="{F8716E72-ACB6-40D9-AA59-64FAAB12DB71}" presName="dummyMaxCanvas" presStyleCnt="0">
        <dgm:presLayoutVars/>
      </dgm:prSet>
      <dgm:spPr/>
    </dgm:pt>
    <dgm:pt modelId="{A92FBF39-9E9A-4377-B40A-FC541FB314F9}" type="pres">
      <dgm:prSet presAssocID="{F8716E72-ACB6-40D9-AA59-64FAAB12DB71}" presName="FourNodes_1" presStyleLbl="node1" presStyleIdx="0" presStyleCnt="4">
        <dgm:presLayoutVars>
          <dgm:bulletEnabled val="1"/>
        </dgm:presLayoutVars>
      </dgm:prSet>
      <dgm:spPr/>
    </dgm:pt>
    <dgm:pt modelId="{4BF85F56-9688-4376-B595-A4B8CA75D212}" type="pres">
      <dgm:prSet presAssocID="{F8716E72-ACB6-40D9-AA59-64FAAB12DB71}" presName="FourNodes_2" presStyleLbl="node1" presStyleIdx="1" presStyleCnt="4">
        <dgm:presLayoutVars>
          <dgm:bulletEnabled val="1"/>
        </dgm:presLayoutVars>
      </dgm:prSet>
      <dgm:spPr/>
    </dgm:pt>
    <dgm:pt modelId="{27BCA3DC-12B3-4035-8647-F0D98983BA92}" type="pres">
      <dgm:prSet presAssocID="{F8716E72-ACB6-40D9-AA59-64FAAB12DB71}" presName="FourNodes_3" presStyleLbl="node1" presStyleIdx="2" presStyleCnt="4">
        <dgm:presLayoutVars>
          <dgm:bulletEnabled val="1"/>
        </dgm:presLayoutVars>
      </dgm:prSet>
      <dgm:spPr/>
    </dgm:pt>
    <dgm:pt modelId="{02EC7CFB-723D-48B1-87C6-3AB79DCE9A74}" type="pres">
      <dgm:prSet presAssocID="{F8716E72-ACB6-40D9-AA59-64FAAB12DB71}" presName="FourNodes_4" presStyleLbl="node1" presStyleIdx="3" presStyleCnt="4">
        <dgm:presLayoutVars>
          <dgm:bulletEnabled val="1"/>
        </dgm:presLayoutVars>
      </dgm:prSet>
      <dgm:spPr/>
    </dgm:pt>
    <dgm:pt modelId="{80111481-D8B9-4F2B-BC97-AB42CD7A4116}" type="pres">
      <dgm:prSet presAssocID="{F8716E72-ACB6-40D9-AA59-64FAAB12DB71}" presName="FourConn_1-2" presStyleLbl="fgAccFollowNode1" presStyleIdx="0" presStyleCnt="3">
        <dgm:presLayoutVars>
          <dgm:bulletEnabled val="1"/>
        </dgm:presLayoutVars>
      </dgm:prSet>
      <dgm:spPr/>
    </dgm:pt>
    <dgm:pt modelId="{726137F1-5729-4E81-9573-D583BB41A631}" type="pres">
      <dgm:prSet presAssocID="{F8716E72-ACB6-40D9-AA59-64FAAB12DB71}" presName="FourConn_2-3" presStyleLbl="fgAccFollowNode1" presStyleIdx="1" presStyleCnt="3">
        <dgm:presLayoutVars>
          <dgm:bulletEnabled val="1"/>
        </dgm:presLayoutVars>
      </dgm:prSet>
      <dgm:spPr/>
    </dgm:pt>
    <dgm:pt modelId="{89954DF2-602F-4E7B-8F48-8AE281DFE161}" type="pres">
      <dgm:prSet presAssocID="{F8716E72-ACB6-40D9-AA59-64FAAB12DB71}" presName="FourConn_3-4" presStyleLbl="fgAccFollowNode1" presStyleIdx="2" presStyleCnt="3">
        <dgm:presLayoutVars>
          <dgm:bulletEnabled val="1"/>
        </dgm:presLayoutVars>
      </dgm:prSet>
      <dgm:spPr/>
    </dgm:pt>
    <dgm:pt modelId="{7B550489-6B8F-46D0-BC82-0B3348F5DDCD}" type="pres">
      <dgm:prSet presAssocID="{F8716E72-ACB6-40D9-AA59-64FAAB12DB71}" presName="FourNodes_1_text" presStyleLbl="node1" presStyleIdx="3" presStyleCnt="4">
        <dgm:presLayoutVars>
          <dgm:bulletEnabled val="1"/>
        </dgm:presLayoutVars>
      </dgm:prSet>
      <dgm:spPr/>
    </dgm:pt>
    <dgm:pt modelId="{E71E7151-3803-4318-A7BF-EC9404EB65CE}" type="pres">
      <dgm:prSet presAssocID="{F8716E72-ACB6-40D9-AA59-64FAAB12DB71}" presName="FourNodes_2_text" presStyleLbl="node1" presStyleIdx="3" presStyleCnt="4">
        <dgm:presLayoutVars>
          <dgm:bulletEnabled val="1"/>
        </dgm:presLayoutVars>
      </dgm:prSet>
      <dgm:spPr/>
    </dgm:pt>
    <dgm:pt modelId="{94A6D876-94C1-4EB7-9F53-A7CAF2BCF8FA}" type="pres">
      <dgm:prSet presAssocID="{F8716E72-ACB6-40D9-AA59-64FAAB12DB71}" presName="FourNodes_3_text" presStyleLbl="node1" presStyleIdx="3" presStyleCnt="4">
        <dgm:presLayoutVars>
          <dgm:bulletEnabled val="1"/>
        </dgm:presLayoutVars>
      </dgm:prSet>
      <dgm:spPr/>
    </dgm:pt>
    <dgm:pt modelId="{F26CE1B7-0C72-4AC7-9317-A4CCF2EDB674}" type="pres">
      <dgm:prSet presAssocID="{F8716E72-ACB6-40D9-AA59-64FAAB12DB7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3C6C401-270A-46B1-A310-C0734CADAAD0}" type="presOf" srcId="{85E4A960-60E4-4A81-A89D-B22150D3EBF5}" destId="{726137F1-5729-4E81-9573-D583BB41A631}" srcOrd="0" destOrd="0" presId="urn:microsoft.com/office/officeart/2005/8/layout/vProcess5"/>
    <dgm:cxn modelId="{9C036B15-3806-478F-8A87-23ACE9D8E148}" srcId="{F8716E72-ACB6-40D9-AA59-64FAAB12DB71}" destId="{B4176A67-F599-41E3-AF99-DBE1530AEF45}" srcOrd="0" destOrd="0" parTransId="{85C2541E-46D9-4B2F-AA90-1901F74477AD}" sibTransId="{F26A8735-A534-4E69-A811-B2C77D9BD1D9}"/>
    <dgm:cxn modelId="{22E45B30-B599-487D-801C-4FF63AC6A573}" type="presOf" srcId="{FFEB5D28-F514-46E0-929E-3905366F08FD}" destId="{94A6D876-94C1-4EB7-9F53-A7CAF2BCF8FA}" srcOrd="1" destOrd="0" presId="urn:microsoft.com/office/officeart/2005/8/layout/vProcess5"/>
    <dgm:cxn modelId="{BE5C795C-81C4-40B2-857F-521574A44715}" srcId="{F8716E72-ACB6-40D9-AA59-64FAAB12DB71}" destId="{FFEB5D28-F514-46E0-929E-3905366F08FD}" srcOrd="2" destOrd="0" parTransId="{8D8B327E-C873-48BA-899B-36801BE69C44}" sibTransId="{FADAA7D3-1267-4E7E-8A97-DFD11709E7D9}"/>
    <dgm:cxn modelId="{74DE7D5C-5BBB-4971-AB19-A228FB6CC802}" srcId="{F8716E72-ACB6-40D9-AA59-64FAAB12DB71}" destId="{EDF87B75-E89C-4BCE-935E-27C6BD160A0E}" srcOrd="1" destOrd="0" parTransId="{B976B5D3-CC54-4DCF-BF3F-C80910F4AC33}" sibTransId="{85E4A960-60E4-4A81-A89D-B22150D3EBF5}"/>
    <dgm:cxn modelId="{E9241660-7561-42DF-BE15-13DF1AD400C1}" type="presOf" srcId="{3CD66B85-B507-4814-90EE-A0661F121A04}" destId="{F26CE1B7-0C72-4AC7-9317-A4CCF2EDB674}" srcOrd="1" destOrd="0" presId="urn:microsoft.com/office/officeart/2005/8/layout/vProcess5"/>
    <dgm:cxn modelId="{35EA616E-A6DF-4A21-A825-96CECDFE51C4}" type="presOf" srcId="{B4176A67-F599-41E3-AF99-DBE1530AEF45}" destId="{A92FBF39-9E9A-4377-B40A-FC541FB314F9}" srcOrd="0" destOrd="0" presId="urn:microsoft.com/office/officeart/2005/8/layout/vProcess5"/>
    <dgm:cxn modelId="{F46D7153-59EA-477C-A58F-86E8CAA184F2}" type="presOf" srcId="{F26A8735-A534-4E69-A811-B2C77D9BD1D9}" destId="{80111481-D8B9-4F2B-BC97-AB42CD7A4116}" srcOrd="0" destOrd="0" presId="urn:microsoft.com/office/officeart/2005/8/layout/vProcess5"/>
    <dgm:cxn modelId="{31C3C97E-2E83-45D2-9783-73E3ABE24CAA}" srcId="{F8716E72-ACB6-40D9-AA59-64FAAB12DB71}" destId="{3CD66B85-B507-4814-90EE-A0661F121A04}" srcOrd="3" destOrd="0" parTransId="{D000B823-58FB-4109-A58C-0F399CBFE889}" sibTransId="{5DF7F78D-4D9A-4917-93CA-22317F1CFD9F}"/>
    <dgm:cxn modelId="{EAE116A9-4FCE-4236-B8C3-BD731E3CF541}" type="presOf" srcId="{B4176A67-F599-41E3-AF99-DBE1530AEF45}" destId="{7B550489-6B8F-46D0-BC82-0B3348F5DDCD}" srcOrd="1" destOrd="0" presId="urn:microsoft.com/office/officeart/2005/8/layout/vProcess5"/>
    <dgm:cxn modelId="{AA91D4C4-4622-40BE-AF4E-BD5276E55837}" type="presOf" srcId="{3CD66B85-B507-4814-90EE-A0661F121A04}" destId="{02EC7CFB-723D-48B1-87C6-3AB79DCE9A74}" srcOrd="0" destOrd="0" presId="urn:microsoft.com/office/officeart/2005/8/layout/vProcess5"/>
    <dgm:cxn modelId="{6B345AC8-2942-4E37-AEC7-284C51F2F5FE}" type="presOf" srcId="{EDF87B75-E89C-4BCE-935E-27C6BD160A0E}" destId="{E71E7151-3803-4318-A7BF-EC9404EB65CE}" srcOrd="1" destOrd="0" presId="urn:microsoft.com/office/officeart/2005/8/layout/vProcess5"/>
    <dgm:cxn modelId="{8415BBDE-1DE0-490F-B97A-8E7CE3A1F52D}" type="presOf" srcId="{FADAA7D3-1267-4E7E-8A97-DFD11709E7D9}" destId="{89954DF2-602F-4E7B-8F48-8AE281DFE161}" srcOrd="0" destOrd="0" presId="urn:microsoft.com/office/officeart/2005/8/layout/vProcess5"/>
    <dgm:cxn modelId="{026144E4-FD8A-4DAB-9F24-54AF00634C67}" type="presOf" srcId="{EDF87B75-E89C-4BCE-935E-27C6BD160A0E}" destId="{4BF85F56-9688-4376-B595-A4B8CA75D212}" srcOrd="0" destOrd="0" presId="urn:microsoft.com/office/officeart/2005/8/layout/vProcess5"/>
    <dgm:cxn modelId="{6C6D0FEE-131F-452F-8EFE-3972FE470588}" type="presOf" srcId="{FFEB5D28-F514-46E0-929E-3905366F08FD}" destId="{27BCA3DC-12B3-4035-8647-F0D98983BA92}" srcOrd="0" destOrd="0" presId="urn:microsoft.com/office/officeart/2005/8/layout/vProcess5"/>
    <dgm:cxn modelId="{6B2A85FA-760C-413C-87F1-26F904B92B89}" type="presOf" srcId="{F8716E72-ACB6-40D9-AA59-64FAAB12DB71}" destId="{784EFAD5-5EA3-4691-909B-FB9430446100}" srcOrd="0" destOrd="0" presId="urn:microsoft.com/office/officeart/2005/8/layout/vProcess5"/>
    <dgm:cxn modelId="{683D3516-4903-495D-A4BD-8428120BDBBD}" type="presParOf" srcId="{784EFAD5-5EA3-4691-909B-FB9430446100}" destId="{D6ABE3C6-5187-4C16-80AC-D41E267470B0}" srcOrd="0" destOrd="0" presId="urn:microsoft.com/office/officeart/2005/8/layout/vProcess5"/>
    <dgm:cxn modelId="{479A8672-E2B6-4D20-A680-9D200513E9F4}" type="presParOf" srcId="{784EFAD5-5EA3-4691-909B-FB9430446100}" destId="{A92FBF39-9E9A-4377-B40A-FC541FB314F9}" srcOrd="1" destOrd="0" presId="urn:microsoft.com/office/officeart/2005/8/layout/vProcess5"/>
    <dgm:cxn modelId="{81832FF1-5830-4FA7-AD76-C838EEF63AC3}" type="presParOf" srcId="{784EFAD5-5EA3-4691-909B-FB9430446100}" destId="{4BF85F56-9688-4376-B595-A4B8CA75D212}" srcOrd="2" destOrd="0" presId="urn:microsoft.com/office/officeart/2005/8/layout/vProcess5"/>
    <dgm:cxn modelId="{CE973FEE-ACA9-47DE-817C-E9B042A757E4}" type="presParOf" srcId="{784EFAD5-5EA3-4691-909B-FB9430446100}" destId="{27BCA3DC-12B3-4035-8647-F0D98983BA92}" srcOrd="3" destOrd="0" presId="urn:microsoft.com/office/officeart/2005/8/layout/vProcess5"/>
    <dgm:cxn modelId="{A071F05E-CE8C-48E4-9A1B-C87C4096330A}" type="presParOf" srcId="{784EFAD5-5EA3-4691-909B-FB9430446100}" destId="{02EC7CFB-723D-48B1-87C6-3AB79DCE9A74}" srcOrd="4" destOrd="0" presId="urn:microsoft.com/office/officeart/2005/8/layout/vProcess5"/>
    <dgm:cxn modelId="{E8F9B454-3DE7-48AC-8FD7-6C728160241C}" type="presParOf" srcId="{784EFAD5-5EA3-4691-909B-FB9430446100}" destId="{80111481-D8B9-4F2B-BC97-AB42CD7A4116}" srcOrd="5" destOrd="0" presId="urn:microsoft.com/office/officeart/2005/8/layout/vProcess5"/>
    <dgm:cxn modelId="{DBDA5B3A-230D-4CB4-A5C4-B62B7061FCEA}" type="presParOf" srcId="{784EFAD5-5EA3-4691-909B-FB9430446100}" destId="{726137F1-5729-4E81-9573-D583BB41A631}" srcOrd="6" destOrd="0" presId="urn:microsoft.com/office/officeart/2005/8/layout/vProcess5"/>
    <dgm:cxn modelId="{6F286EF1-27CC-4A95-ABB1-3BFA66CB4FA2}" type="presParOf" srcId="{784EFAD5-5EA3-4691-909B-FB9430446100}" destId="{89954DF2-602F-4E7B-8F48-8AE281DFE161}" srcOrd="7" destOrd="0" presId="urn:microsoft.com/office/officeart/2005/8/layout/vProcess5"/>
    <dgm:cxn modelId="{C56A9A95-0476-4953-9A10-0032F52641F4}" type="presParOf" srcId="{784EFAD5-5EA3-4691-909B-FB9430446100}" destId="{7B550489-6B8F-46D0-BC82-0B3348F5DDCD}" srcOrd="8" destOrd="0" presId="urn:microsoft.com/office/officeart/2005/8/layout/vProcess5"/>
    <dgm:cxn modelId="{24203EF1-9D6E-4559-AB17-FB09DFCE885C}" type="presParOf" srcId="{784EFAD5-5EA3-4691-909B-FB9430446100}" destId="{E71E7151-3803-4318-A7BF-EC9404EB65CE}" srcOrd="9" destOrd="0" presId="urn:microsoft.com/office/officeart/2005/8/layout/vProcess5"/>
    <dgm:cxn modelId="{DE1D1D5A-2147-47A7-AEE9-89B475536998}" type="presParOf" srcId="{784EFAD5-5EA3-4691-909B-FB9430446100}" destId="{94A6D876-94C1-4EB7-9F53-A7CAF2BCF8FA}" srcOrd="10" destOrd="0" presId="urn:microsoft.com/office/officeart/2005/8/layout/vProcess5"/>
    <dgm:cxn modelId="{59F67250-0413-4BA8-B0BE-67421616374D}" type="presParOf" srcId="{784EFAD5-5EA3-4691-909B-FB9430446100}" destId="{F26CE1B7-0C72-4AC7-9317-A4CCF2EDB67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2F8CAC-944D-461D-88F8-1FDE0572F38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6E58FB-D654-4A8B-87AC-13F11C03EDB7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1"/>
            </a:rPr>
            <a:t>Ferie - for ansatte ved NTNU – NTNU</a:t>
          </a:r>
          <a:endParaRPr lang="en-US" dirty="0"/>
        </a:p>
      </dgm:t>
    </dgm:pt>
    <dgm:pt modelId="{E3EEE704-2825-485C-ADDE-C227B75C6118}" type="parTrans" cxnId="{63391E0A-C47A-4E1F-BCBF-CA70B851A171}">
      <dgm:prSet/>
      <dgm:spPr/>
      <dgm:t>
        <a:bodyPr/>
        <a:lstStyle/>
        <a:p>
          <a:endParaRPr lang="en-US"/>
        </a:p>
      </dgm:t>
    </dgm:pt>
    <dgm:pt modelId="{625BC11B-9026-4176-BC99-B96F7FB06B93}" type="sibTrans" cxnId="{63391E0A-C47A-4E1F-BCBF-CA70B851A171}">
      <dgm:prSet/>
      <dgm:spPr/>
      <dgm:t>
        <a:bodyPr/>
        <a:lstStyle/>
        <a:p>
          <a:endParaRPr lang="en-US"/>
        </a:p>
      </dgm:t>
    </dgm:pt>
    <dgm:pt modelId="{5B8C8D1C-3C9D-4E40-9652-02F6DEC5F84D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2"/>
            </a:rPr>
            <a:t>Godkjenning i selvbetjeningsportalen - for ledere - Kunnskapsbasen – NTNU</a:t>
          </a:r>
          <a:endParaRPr lang="en-US" dirty="0"/>
        </a:p>
      </dgm:t>
    </dgm:pt>
    <dgm:pt modelId="{6F643AC4-30D2-44BD-9FD7-FE961E6FBD49}" type="parTrans" cxnId="{6C7D252A-13D8-45E5-BF92-A3BC8733CF45}">
      <dgm:prSet/>
      <dgm:spPr/>
      <dgm:t>
        <a:bodyPr/>
        <a:lstStyle/>
        <a:p>
          <a:endParaRPr lang="en-US"/>
        </a:p>
      </dgm:t>
    </dgm:pt>
    <dgm:pt modelId="{D39A0EB6-6AEE-49C7-A048-CEC3C35C75E8}" type="sibTrans" cxnId="{6C7D252A-13D8-45E5-BF92-A3BC8733CF45}">
      <dgm:prSet/>
      <dgm:spPr/>
      <dgm:t>
        <a:bodyPr/>
        <a:lstStyle/>
        <a:p>
          <a:endParaRPr lang="en-US"/>
        </a:p>
      </dgm:t>
    </dgm:pt>
    <dgm:pt modelId="{4F46899D-78B4-4318-AD79-05D55AAA66F7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3"/>
            </a:rPr>
            <a:t>Ferie - administrative rutiner - Kunnskapsbasen – NTNU</a:t>
          </a:r>
          <a:endParaRPr lang="en-US" dirty="0"/>
        </a:p>
      </dgm:t>
    </dgm:pt>
    <dgm:pt modelId="{6319F04B-55BB-40D5-8457-B2629FA7C441}" type="parTrans" cxnId="{9572AE3C-C41F-4E62-8056-5063D38D36C4}">
      <dgm:prSet/>
      <dgm:spPr/>
      <dgm:t>
        <a:bodyPr/>
        <a:lstStyle/>
        <a:p>
          <a:endParaRPr lang="en-US"/>
        </a:p>
      </dgm:t>
    </dgm:pt>
    <dgm:pt modelId="{5385C00F-3428-46C9-B6D9-5A14535F205F}" type="sibTrans" cxnId="{9572AE3C-C41F-4E62-8056-5063D38D36C4}">
      <dgm:prSet/>
      <dgm:spPr/>
      <dgm:t>
        <a:bodyPr/>
        <a:lstStyle/>
        <a:p>
          <a:endParaRPr lang="en-US"/>
        </a:p>
      </dgm:t>
    </dgm:pt>
    <dgm:pt modelId="{B10BDDA1-B6E8-4A37-8E47-996441C93A36}">
      <dgm:prSet/>
      <dgm:spPr/>
      <dgm:t>
        <a:bodyPr/>
        <a:lstStyle/>
        <a:p>
          <a:r>
            <a:rPr lang="nb-NO" dirty="0">
              <a:hlinkClick xmlns:r="http://schemas.openxmlformats.org/officeDocument/2006/relationships" r:id="rId4"/>
            </a:rPr>
            <a:t>Arbeidstilsynets temasider for ferie med ofte stilte spørsmål </a:t>
          </a:r>
          <a:endParaRPr lang="en-US" dirty="0"/>
        </a:p>
      </dgm:t>
    </dgm:pt>
    <dgm:pt modelId="{782B284F-48F8-4E38-A8F5-DE38CEB41F9E}" type="parTrans" cxnId="{33F902C7-6B81-4A49-BD8E-51234550373C}">
      <dgm:prSet/>
      <dgm:spPr/>
      <dgm:t>
        <a:bodyPr/>
        <a:lstStyle/>
        <a:p>
          <a:endParaRPr lang="nb-NO"/>
        </a:p>
      </dgm:t>
    </dgm:pt>
    <dgm:pt modelId="{56B0BC5B-3891-4937-8ABE-8620A397F6E2}" type="sibTrans" cxnId="{33F902C7-6B81-4A49-BD8E-51234550373C}">
      <dgm:prSet/>
      <dgm:spPr/>
      <dgm:t>
        <a:bodyPr/>
        <a:lstStyle/>
        <a:p>
          <a:endParaRPr lang="nb-NO"/>
        </a:p>
      </dgm:t>
    </dgm:pt>
    <dgm:pt modelId="{D5134602-322C-4A1E-95EE-4B489E0F256D}" type="pres">
      <dgm:prSet presAssocID="{962F8CAC-944D-461D-88F8-1FDE0572F38A}" presName="linear" presStyleCnt="0">
        <dgm:presLayoutVars>
          <dgm:animLvl val="lvl"/>
          <dgm:resizeHandles val="exact"/>
        </dgm:presLayoutVars>
      </dgm:prSet>
      <dgm:spPr/>
    </dgm:pt>
    <dgm:pt modelId="{11C6AC6E-77C2-4360-A622-D6D0EAA24978}" type="pres">
      <dgm:prSet presAssocID="{F86E58FB-D654-4A8B-87AC-13F11C03EDB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5AC319C-94B4-41BB-BC60-F1BB6B3A9FFA}" type="pres">
      <dgm:prSet presAssocID="{625BC11B-9026-4176-BC99-B96F7FB06B93}" presName="spacer" presStyleCnt="0"/>
      <dgm:spPr/>
    </dgm:pt>
    <dgm:pt modelId="{738308FD-03B0-44E5-8C2B-1BFAB228D95C}" type="pres">
      <dgm:prSet presAssocID="{5B8C8D1C-3C9D-4E40-9652-02F6DEC5F8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CB62555-6222-4DBC-8BDE-E55625352DD2}" type="pres">
      <dgm:prSet presAssocID="{D39A0EB6-6AEE-49C7-A048-CEC3C35C75E8}" presName="spacer" presStyleCnt="0"/>
      <dgm:spPr/>
    </dgm:pt>
    <dgm:pt modelId="{8C8814B7-0565-4A17-B8EA-02201A95442A}" type="pres">
      <dgm:prSet presAssocID="{4F46899D-78B4-4318-AD79-05D55AAA66F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21634C8-8AF1-42B7-963C-88E3F15F9C9A}" type="pres">
      <dgm:prSet presAssocID="{5385C00F-3428-46C9-B6D9-5A14535F205F}" presName="spacer" presStyleCnt="0"/>
      <dgm:spPr/>
    </dgm:pt>
    <dgm:pt modelId="{31C0C8B3-59DE-4CCA-B0BB-9D22079AC625}" type="pres">
      <dgm:prSet presAssocID="{B10BDDA1-B6E8-4A37-8E47-996441C93A3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3391E0A-C47A-4E1F-BCBF-CA70B851A171}" srcId="{962F8CAC-944D-461D-88F8-1FDE0572F38A}" destId="{F86E58FB-D654-4A8B-87AC-13F11C03EDB7}" srcOrd="0" destOrd="0" parTransId="{E3EEE704-2825-485C-ADDE-C227B75C6118}" sibTransId="{625BC11B-9026-4176-BC99-B96F7FB06B93}"/>
    <dgm:cxn modelId="{3AFB500D-EF34-4B3B-97E0-BAABB4257908}" type="presOf" srcId="{B10BDDA1-B6E8-4A37-8E47-996441C93A36}" destId="{31C0C8B3-59DE-4CCA-B0BB-9D22079AC625}" srcOrd="0" destOrd="0" presId="urn:microsoft.com/office/officeart/2005/8/layout/vList2"/>
    <dgm:cxn modelId="{6C7D252A-13D8-45E5-BF92-A3BC8733CF45}" srcId="{962F8CAC-944D-461D-88F8-1FDE0572F38A}" destId="{5B8C8D1C-3C9D-4E40-9652-02F6DEC5F84D}" srcOrd="1" destOrd="0" parTransId="{6F643AC4-30D2-44BD-9FD7-FE961E6FBD49}" sibTransId="{D39A0EB6-6AEE-49C7-A048-CEC3C35C75E8}"/>
    <dgm:cxn modelId="{9572AE3C-C41F-4E62-8056-5063D38D36C4}" srcId="{962F8CAC-944D-461D-88F8-1FDE0572F38A}" destId="{4F46899D-78B4-4318-AD79-05D55AAA66F7}" srcOrd="2" destOrd="0" parTransId="{6319F04B-55BB-40D5-8457-B2629FA7C441}" sibTransId="{5385C00F-3428-46C9-B6D9-5A14535F205F}"/>
    <dgm:cxn modelId="{B96A675B-D944-4651-BB42-81F838385A8D}" type="presOf" srcId="{F86E58FB-D654-4A8B-87AC-13F11C03EDB7}" destId="{11C6AC6E-77C2-4360-A622-D6D0EAA24978}" srcOrd="0" destOrd="0" presId="urn:microsoft.com/office/officeart/2005/8/layout/vList2"/>
    <dgm:cxn modelId="{5AE82C69-AA1D-4150-BB3D-1D614468BB01}" type="presOf" srcId="{5B8C8D1C-3C9D-4E40-9652-02F6DEC5F84D}" destId="{738308FD-03B0-44E5-8C2B-1BFAB228D95C}" srcOrd="0" destOrd="0" presId="urn:microsoft.com/office/officeart/2005/8/layout/vList2"/>
    <dgm:cxn modelId="{BC956F7D-67AC-4573-96DA-671D1587CB57}" type="presOf" srcId="{4F46899D-78B4-4318-AD79-05D55AAA66F7}" destId="{8C8814B7-0565-4A17-B8EA-02201A95442A}" srcOrd="0" destOrd="0" presId="urn:microsoft.com/office/officeart/2005/8/layout/vList2"/>
    <dgm:cxn modelId="{33F902C7-6B81-4A49-BD8E-51234550373C}" srcId="{962F8CAC-944D-461D-88F8-1FDE0572F38A}" destId="{B10BDDA1-B6E8-4A37-8E47-996441C93A36}" srcOrd="3" destOrd="0" parTransId="{782B284F-48F8-4E38-A8F5-DE38CEB41F9E}" sibTransId="{56B0BC5B-3891-4937-8ABE-8620A397F6E2}"/>
    <dgm:cxn modelId="{110689D2-49B6-48BE-9E4F-ECE7F31F20C7}" type="presOf" srcId="{962F8CAC-944D-461D-88F8-1FDE0572F38A}" destId="{D5134602-322C-4A1E-95EE-4B489E0F256D}" srcOrd="0" destOrd="0" presId="urn:microsoft.com/office/officeart/2005/8/layout/vList2"/>
    <dgm:cxn modelId="{AE219524-798F-4502-925E-79F6AFEFF09E}" type="presParOf" srcId="{D5134602-322C-4A1E-95EE-4B489E0F256D}" destId="{11C6AC6E-77C2-4360-A622-D6D0EAA24978}" srcOrd="0" destOrd="0" presId="urn:microsoft.com/office/officeart/2005/8/layout/vList2"/>
    <dgm:cxn modelId="{5EA378C2-5DFD-456C-9DEE-9CB4D6E8B019}" type="presParOf" srcId="{D5134602-322C-4A1E-95EE-4B489E0F256D}" destId="{35AC319C-94B4-41BB-BC60-F1BB6B3A9FFA}" srcOrd="1" destOrd="0" presId="urn:microsoft.com/office/officeart/2005/8/layout/vList2"/>
    <dgm:cxn modelId="{2D25F458-E7AA-4156-95D6-190E3AFB2C78}" type="presParOf" srcId="{D5134602-322C-4A1E-95EE-4B489E0F256D}" destId="{738308FD-03B0-44E5-8C2B-1BFAB228D95C}" srcOrd="2" destOrd="0" presId="urn:microsoft.com/office/officeart/2005/8/layout/vList2"/>
    <dgm:cxn modelId="{A41C034A-DFA8-401C-B928-E3ABAFE4C5A4}" type="presParOf" srcId="{D5134602-322C-4A1E-95EE-4B489E0F256D}" destId="{CCB62555-6222-4DBC-8BDE-E55625352DD2}" srcOrd="3" destOrd="0" presId="urn:microsoft.com/office/officeart/2005/8/layout/vList2"/>
    <dgm:cxn modelId="{C2CA765F-D440-448E-9400-12A110EED0D1}" type="presParOf" srcId="{D5134602-322C-4A1E-95EE-4B489E0F256D}" destId="{8C8814B7-0565-4A17-B8EA-02201A95442A}" srcOrd="4" destOrd="0" presId="urn:microsoft.com/office/officeart/2005/8/layout/vList2"/>
    <dgm:cxn modelId="{639826CF-16A9-4C8F-BF5B-769FCB36A5F4}" type="presParOf" srcId="{D5134602-322C-4A1E-95EE-4B489E0F256D}" destId="{C21634C8-8AF1-42B7-963C-88E3F15F9C9A}" srcOrd="5" destOrd="0" presId="urn:microsoft.com/office/officeart/2005/8/layout/vList2"/>
    <dgm:cxn modelId="{E890BD21-98BE-443E-B2E8-661D1C943F7F}" type="presParOf" srcId="{D5134602-322C-4A1E-95EE-4B489E0F256D}" destId="{31C0C8B3-59DE-4CCA-B0BB-9D22079AC6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7F3E29-6322-4BB8-ADE4-BB91C1A707C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F27AFB-DF4E-44F4-B8E5-80F6E8BB4768}">
      <dgm:prSet/>
      <dgm:spPr/>
      <dgm:t>
        <a:bodyPr/>
        <a:lstStyle/>
        <a:p>
          <a:r>
            <a:rPr lang="nb-NO"/>
            <a:t>Ansatte over 60 år har 2,3% ekstra feriepenger for å betale for den 6. ferieuken.</a:t>
          </a:r>
          <a:endParaRPr lang="en-US"/>
        </a:p>
      </dgm:t>
    </dgm:pt>
    <dgm:pt modelId="{1BD17504-E6A4-417C-BF17-75E4238C38D3}" type="parTrans" cxnId="{C8F1304D-0CB3-4B75-93C2-00F91A1DCAF5}">
      <dgm:prSet/>
      <dgm:spPr/>
      <dgm:t>
        <a:bodyPr/>
        <a:lstStyle/>
        <a:p>
          <a:endParaRPr lang="en-US"/>
        </a:p>
      </dgm:t>
    </dgm:pt>
    <dgm:pt modelId="{25E2C416-48EF-4E3E-81C3-803F16685749}" type="sibTrans" cxnId="{C8F1304D-0CB3-4B75-93C2-00F91A1DCAF5}">
      <dgm:prSet/>
      <dgm:spPr/>
      <dgm:t>
        <a:bodyPr/>
        <a:lstStyle/>
        <a:p>
          <a:endParaRPr lang="en-US"/>
        </a:p>
      </dgm:t>
    </dgm:pt>
    <dgm:pt modelId="{5AD43583-41E6-4D93-ACFB-27AF2A53880F}">
      <dgm:prSet/>
      <dgm:spPr/>
      <dgm:t>
        <a:bodyPr/>
        <a:lstStyle/>
        <a:p>
          <a:r>
            <a:rPr lang="nb-NO"/>
            <a:t>MEN det ytes kun feriepenger til den 6. ferieuken opp til et feriepengegrunnlag av 6 G (kr 711.720). </a:t>
          </a:r>
          <a:endParaRPr lang="en-US"/>
        </a:p>
      </dgm:t>
    </dgm:pt>
    <dgm:pt modelId="{9C401CF4-DD4B-4DAF-A83C-204C778614AB}" type="parTrans" cxnId="{4BF31F45-6017-4723-8039-7433444B2A3E}">
      <dgm:prSet/>
      <dgm:spPr/>
      <dgm:t>
        <a:bodyPr/>
        <a:lstStyle/>
        <a:p>
          <a:endParaRPr lang="en-US"/>
        </a:p>
      </dgm:t>
    </dgm:pt>
    <dgm:pt modelId="{A6442E79-B81D-4972-9127-E675A0B1B11A}" type="sibTrans" cxnId="{4BF31F45-6017-4723-8039-7433444B2A3E}">
      <dgm:prSet/>
      <dgm:spPr/>
      <dgm:t>
        <a:bodyPr/>
        <a:lstStyle/>
        <a:p>
          <a:endParaRPr lang="en-US"/>
        </a:p>
      </dgm:t>
    </dgm:pt>
    <dgm:pt modelId="{A6231D64-6AFC-4418-B6DB-C18A572C1EFA}">
      <dgm:prSet/>
      <dgm:spPr/>
      <dgm:t>
        <a:bodyPr/>
        <a:lstStyle/>
        <a:p>
          <a:r>
            <a:rPr lang="nb-NO"/>
            <a:t>Ansatte med høyere feriepengegrunnlag enn dette kan motsette seg avvikling av de dagene som ikke dekkes av de 2,3% ekstra. </a:t>
          </a:r>
          <a:endParaRPr lang="en-US"/>
        </a:p>
      </dgm:t>
    </dgm:pt>
    <dgm:pt modelId="{752D07F1-FA9B-44CB-AEFF-D25D867F6FF6}" type="parTrans" cxnId="{D791C5A5-5200-45C4-B22F-C965A0DE12DD}">
      <dgm:prSet/>
      <dgm:spPr/>
      <dgm:t>
        <a:bodyPr/>
        <a:lstStyle/>
        <a:p>
          <a:endParaRPr lang="en-US"/>
        </a:p>
      </dgm:t>
    </dgm:pt>
    <dgm:pt modelId="{8740F57D-39FF-4C9E-9CDC-AA353CF11CDD}" type="sibTrans" cxnId="{D791C5A5-5200-45C4-B22F-C965A0DE12DD}">
      <dgm:prSet/>
      <dgm:spPr/>
      <dgm:t>
        <a:bodyPr/>
        <a:lstStyle/>
        <a:p>
          <a:endParaRPr lang="en-US"/>
        </a:p>
      </dgm:t>
    </dgm:pt>
    <dgm:pt modelId="{4863781A-1A2A-4E97-9C9F-C0925EBF763F}">
      <dgm:prSet/>
      <dgm:spPr/>
      <dgm:t>
        <a:bodyPr/>
        <a:lstStyle/>
        <a:p>
          <a:r>
            <a:rPr lang="nb-NO"/>
            <a:t>For noen vil dette dreie seg om 1-2 og høyst 3 dager. Ingen ved NTNU har så høy lønn at de kan motsette seg hele uken. </a:t>
          </a:r>
          <a:endParaRPr lang="en-US"/>
        </a:p>
      </dgm:t>
    </dgm:pt>
    <dgm:pt modelId="{FB7E2477-C4E3-4250-9D7E-5DE1099F161D}" type="parTrans" cxnId="{2D333BBA-508D-4DAD-B84D-557DDCF1C752}">
      <dgm:prSet/>
      <dgm:spPr/>
      <dgm:t>
        <a:bodyPr/>
        <a:lstStyle/>
        <a:p>
          <a:endParaRPr lang="en-US"/>
        </a:p>
      </dgm:t>
    </dgm:pt>
    <dgm:pt modelId="{619F292F-6527-4C22-B196-8F8908E80A95}" type="sibTrans" cxnId="{2D333BBA-508D-4DAD-B84D-557DDCF1C752}">
      <dgm:prSet/>
      <dgm:spPr/>
      <dgm:t>
        <a:bodyPr/>
        <a:lstStyle/>
        <a:p>
          <a:endParaRPr lang="en-US"/>
        </a:p>
      </dgm:t>
    </dgm:pt>
    <dgm:pt modelId="{D0F056B3-4A47-47BD-8BEE-266638559616}">
      <dgm:prSet/>
      <dgm:spPr/>
      <dgm:t>
        <a:bodyPr/>
        <a:lstStyle/>
        <a:p>
          <a:r>
            <a:rPr lang="nb-NO"/>
            <a:t>Det som mangler i 2,3%-kvoten dekkes stort sett alltid av ordinær feriepengekvote (12%).</a:t>
          </a:r>
          <a:endParaRPr lang="en-US"/>
        </a:p>
      </dgm:t>
    </dgm:pt>
    <dgm:pt modelId="{96EFD894-79AB-4582-ADAE-0E3A1CDF234D}" type="parTrans" cxnId="{FBB493A8-F92A-4B81-A855-8972B8E590D5}">
      <dgm:prSet/>
      <dgm:spPr/>
      <dgm:t>
        <a:bodyPr/>
        <a:lstStyle/>
        <a:p>
          <a:endParaRPr lang="en-US"/>
        </a:p>
      </dgm:t>
    </dgm:pt>
    <dgm:pt modelId="{A92784B9-7C74-4BFB-A2E4-FAD5BF5A054A}" type="sibTrans" cxnId="{FBB493A8-F92A-4B81-A855-8972B8E590D5}">
      <dgm:prSet/>
      <dgm:spPr/>
      <dgm:t>
        <a:bodyPr/>
        <a:lstStyle/>
        <a:p>
          <a:endParaRPr lang="en-US"/>
        </a:p>
      </dgm:t>
    </dgm:pt>
    <dgm:pt modelId="{02AF709A-130B-4644-8D33-8A76743AF8A2}">
      <dgm:prSet/>
      <dgm:spPr/>
      <dgm:t>
        <a:bodyPr/>
        <a:lstStyle/>
        <a:p>
          <a:r>
            <a:rPr lang="nb-NO"/>
            <a:t>Ansatte som vil motsette seg slik avvikling sender inn sak selv til NTNU Hjelp. </a:t>
          </a:r>
          <a:endParaRPr lang="en-US"/>
        </a:p>
      </dgm:t>
    </dgm:pt>
    <dgm:pt modelId="{D272F417-163C-48A9-AFB3-9FCC6DCA2F57}" type="parTrans" cxnId="{4333614B-774D-4D29-B6FA-D9FA1163468B}">
      <dgm:prSet/>
      <dgm:spPr/>
      <dgm:t>
        <a:bodyPr/>
        <a:lstStyle/>
        <a:p>
          <a:endParaRPr lang="en-US"/>
        </a:p>
      </dgm:t>
    </dgm:pt>
    <dgm:pt modelId="{0080498E-DF15-483E-A823-01BA65F35A11}" type="sibTrans" cxnId="{4333614B-774D-4D29-B6FA-D9FA1163468B}">
      <dgm:prSet/>
      <dgm:spPr/>
      <dgm:t>
        <a:bodyPr/>
        <a:lstStyle/>
        <a:p>
          <a:endParaRPr lang="en-US"/>
        </a:p>
      </dgm:t>
    </dgm:pt>
    <dgm:pt modelId="{3DAC3B57-A055-44F6-A5D2-B9EC394B1721}" type="pres">
      <dgm:prSet presAssocID="{BA7F3E29-6322-4BB8-ADE4-BB91C1A707CF}" presName="root" presStyleCnt="0">
        <dgm:presLayoutVars>
          <dgm:dir/>
          <dgm:resizeHandles val="exact"/>
        </dgm:presLayoutVars>
      </dgm:prSet>
      <dgm:spPr/>
    </dgm:pt>
    <dgm:pt modelId="{968F922A-B8FC-465A-A3A1-507552A59563}" type="pres">
      <dgm:prSet presAssocID="{0FF27AFB-DF4E-44F4-B8E5-80F6E8BB4768}" presName="compNode" presStyleCnt="0"/>
      <dgm:spPr/>
    </dgm:pt>
    <dgm:pt modelId="{D05EB5B6-30B5-4942-AA2C-ECBDAA1AA09A}" type="pres">
      <dgm:prSet presAssocID="{0FF27AFB-DF4E-44F4-B8E5-80F6E8BB4768}" presName="bgRect" presStyleLbl="bgShp" presStyleIdx="0" presStyleCnt="6"/>
      <dgm:spPr/>
    </dgm:pt>
    <dgm:pt modelId="{DB508BA8-43EA-43F8-B6EB-C7E49B758279}" type="pres">
      <dgm:prSet presAssocID="{0FF27AFB-DF4E-44F4-B8E5-80F6E8BB4768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Yuan"/>
        </a:ext>
      </dgm:extLst>
    </dgm:pt>
    <dgm:pt modelId="{7F3A869A-5DA9-4F1B-83C5-9E33CFB4CF11}" type="pres">
      <dgm:prSet presAssocID="{0FF27AFB-DF4E-44F4-B8E5-80F6E8BB4768}" presName="spaceRect" presStyleCnt="0"/>
      <dgm:spPr/>
    </dgm:pt>
    <dgm:pt modelId="{6819209D-E9D8-4898-9F88-32AD5DB534A9}" type="pres">
      <dgm:prSet presAssocID="{0FF27AFB-DF4E-44F4-B8E5-80F6E8BB4768}" presName="parTx" presStyleLbl="revTx" presStyleIdx="0" presStyleCnt="6">
        <dgm:presLayoutVars>
          <dgm:chMax val="0"/>
          <dgm:chPref val="0"/>
        </dgm:presLayoutVars>
      </dgm:prSet>
      <dgm:spPr/>
    </dgm:pt>
    <dgm:pt modelId="{EB8F4957-95DD-40E5-A1EB-D00C8C693F4D}" type="pres">
      <dgm:prSet presAssocID="{25E2C416-48EF-4E3E-81C3-803F16685749}" presName="sibTrans" presStyleCnt="0"/>
      <dgm:spPr/>
    </dgm:pt>
    <dgm:pt modelId="{D2A0A08E-03BB-4100-89AD-10B63A93D9D9}" type="pres">
      <dgm:prSet presAssocID="{5AD43583-41E6-4D93-ACFB-27AF2A53880F}" presName="compNode" presStyleCnt="0"/>
      <dgm:spPr/>
    </dgm:pt>
    <dgm:pt modelId="{DED95262-404E-4D19-BF35-A53DF4F98933}" type="pres">
      <dgm:prSet presAssocID="{5AD43583-41E6-4D93-ACFB-27AF2A53880F}" presName="bgRect" presStyleLbl="bgShp" presStyleIdx="1" presStyleCnt="6"/>
      <dgm:spPr/>
    </dgm:pt>
    <dgm:pt modelId="{2FECD531-D483-428F-BDBA-8F614841D15A}" type="pres">
      <dgm:prSet presAssocID="{5AD43583-41E6-4D93-ACFB-27AF2A53880F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ingerbread Cookie"/>
        </a:ext>
      </dgm:extLst>
    </dgm:pt>
    <dgm:pt modelId="{A9C7DDD4-23F5-4570-9E7D-F717BF0C3B7B}" type="pres">
      <dgm:prSet presAssocID="{5AD43583-41E6-4D93-ACFB-27AF2A53880F}" presName="spaceRect" presStyleCnt="0"/>
      <dgm:spPr/>
    </dgm:pt>
    <dgm:pt modelId="{F4FBB110-0D36-4DBD-9C1E-D445D34E55FB}" type="pres">
      <dgm:prSet presAssocID="{5AD43583-41E6-4D93-ACFB-27AF2A53880F}" presName="parTx" presStyleLbl="revTx" presStyleIdx="1" presStyleCnt="6">
        <dgm:presLayoutVars>
          <dgm:chMax val="0"/>
          <dgm:chPref val="0"/>
        </dgm:presLayoutVars>
      </dgm:prSet>
      <dgm:spPr/>
    </dgm:pt>
    <dgm:pt modelId="{CEC665B7-22D2-435F-BA0F-3D9B4D1B55B7}" type="pres">
      <dgm:prSet presAssocID="{A6442E79-B81D-4972-9127-E675A0B1B11A}" presName="sibTrans" presStyleCnt="0"/>
      <dgm:spPr/>
    </dgm:pt>
    <dgm:pt modelId="{E32EF0C4-BE42-477B-BFDB-4E5780A63CE4}" type="pres">
      <dgm:prSet presAssocID="{A6231D64-6AFC-4418-B6DB-C18A572C1EFA}" presName="compNode" presStyleCnt="0"/>
      <dgm:spPr/>
    </dgm:pt>
    <dgm:pt modelId="{3618208C-BB37-4262-BBDC-7494EA8E36D3}" type="pres">
      <dgm:prSet presAssocID="{A6231D64-6AFC-4418-B6DB-C18A572C1EFA}" presName="bgRect" presStyleLbl="bgShp" presStyleIdx="2" presStyleCnt="6"/>
      <dgm:spPr/>
    </dgm:pt>
    <dgm:pt modelId="{96E654A1-A77F-4717-AF2C-30BA8F597CE6}" type="pres">
      <dgm:prSet presAssocID="{A6231D64-6AFC-4418-B6DB-C18A572C1EF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095C6773-173F-4B28-99D3-BAA2E97FDCE0}" type="pres">
      <dgm:prSet presAssocID="{A6231D64-6AFC-4418-B6DB-C18A572C1EFA}" presName="spaceRect" presStyleCnt="0"/>
      <dgm:spPr/>
    </dgm:pt>
    <dgm:pt modelId="{B3356EA1-5480-4732-93D3-A4A95A228090}" type="pres">
      <dgm:prSet presAssocID="{A6231D64-6AFC-4418-B6DB-C18A572C1EFA}" presName="parTx" presStyleLbl="revTx" presStyleIdx="2" presStyleCnt="6">
        <dgm:presLayoutVars>
          <dgm:chMax val="0"/>
          <dgm:chPref val="0"/>
        </dgm:presLayoutVars>
      </dgm:prSet>
      <dgm:spPr/>
    </dgm:pt>
    <dgm:pt modelId="{844D728D-0674-4D98-9F8E-2B856D2ACC29}" type="pres">
      <dgm:prSet presAssocID="{8740F57D-39FF-4C9E-9CDC-AA353CF11CDD}" presName="sibTrans" presStyleCnt="0"/>
      <dgm:spPr/>
    </dgm:pt>
    <dgm:pt modelId="{E62FB063-B1DB-4E74-B577-9D657E53812D}" type="pres">
      <dgm:prSet presAssocID="{4863781A-1A2A-4E97-9C9F-C0925EBF763F}" presName="compNode" presStyleCnt="0"/>
      <dgm:spPr/>
    </dgm:pt>
    <dgm:pt modelId="{DA709D62-6F32-4C3D-96AA-5A693AA5594A}" type="pres">
      <dgm:prSet presAssocID="{4863781A-1A2A-4E97-9C9F-C0925EBF763F}" presName="bgRect" presStyleLbl="bgShp" presStyleIdx="3" presStyleCnt="6"/>
      <dgm:spPr/>
    </dgm:pt>
    <dgm:pt modelId="{F47B3F69-1C83-42E1-98A7-20D1F5F37345}" type="pres">
      <dgm:prSet presAssocID="{4863781A-1A2A-4E97-9C9F-C0925EBF763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BE0B0565-B487-4B2C-B692-41CB53A9A2AE}" type="pres">
      <dgm:prSet presAssocID="{4863781A-1A2A-4E97-9C9F-C0925EBF763F}" presName="spaceRect" presStyleCnt="0"/>
      <dgm:spPr/>
    </dgm:pt>
    <dgm:pt modelId="{AF76D221-8E86-4DB6-B906-1EA4CBF46404}" type="pres">
      <dgm:prSet presAssocID="{4863781A-1A2A-4E97-9C9F-C0925EBF763F}" presName="parTx" presStyleLbl="revTx" presStyleIdx="3" presStyleCnt="6">
        <dgm:presLayoutVars>
          <dgm:chMax val="0"/>
          <dgm:chPref val="0"/>
        </dgm:presLayoutVars>
      </dgm:prSet>
      <dgm:spPr/>
    </dgm:pt>
    <dgm:pt modelId="{21BCDD5C-3DE6-4D8C-AB1C-CE9F917BED40}" type="pres">
      <dgm:prSet presAssocID="{619F292F-6527-4C22-B196-8F8908E80A95}" presName="sibTrans" presStyleCnt="0"/>
      <dgm:spPr/>
    </dgm:pt>
    <dgm:pt modelId="{587209D6-EBB8-41BF-B949-F66E65C398B7}" type="pres">
      <dgm:prSet presAssocID="{D0F056B3-4A47-47BD-8BEE-266638559616}" presName="compNode" presStyleCnt="0"/>
      <dgm:spPr/>
    </dgm:pt>
    <dgm:pt modelId="{7E3379E4-9F46-4123-AC48-21F56D5E44A7}" type="pres">
      <dgm:prSet presAssocID="{D0F056B3-4A47-47BD-8BEE-266638559616}" presName="bgRect" presStyleLbl="bgShp" presStyleIdx="4" presStyleCnt="6"/>
      <dgm:spPr/>
    </dgm:pt>
    <dgm:pt modelId="{5545CC08-E04E-4A4A-9993-7590168A73F3}" type="pres">
      <dgm:prSet presAssocID="{D0F056B3-4A47-47BD-8BEE-266638559616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2BA4E45F-FB8C-4C2D-8A26-AA2A2B094F3F}" type="pres">
      <dgm:prSet presAssocID="{D0F056B3-4A47-47BD-8BEE-266638559616}" presName="spaceRect" presStyleCnt="0"/>
      <dgm:spPr/>
    </dgm:pt>
    <dgm:pt modelId="{8BB96F1A-0B50-4B84-9537-AB0B1E18CA36}" type="pres">
      <dgm:prSet presAssocID="{D0F056B3-4A47-47BD-8BEE-266638559616}" presName="parTx" presStyleLbl="revTx" presStyleIdx="4" presStyleCnt="6">
        <dgm:presLayoutVars>
          <dgm:chMax val="0"/>
          <dgm:chPref val="0"/>
        </dgm:presLayoutVars>
      </dgm:prSet>
      <dgm:spPr/>
    </dgm:pt>
    <dgm:pt modelId="{416C2E11-66E5-4AD6-B078-BECE61134145}" type="pres">
      <dgm:prSet presAssocID="{A92784B9-7C74-4BFB-A2E4-FAD5BF5A054A}" presName="sibTrans" presStyleCnt="0"/>
      <dgm:spPr/>
    </dgm:pt>
    <dgm:pt modelId="{6AD19999-0F6F-42E9-B1C6-2B9ACAFC0C31}" type="pres">
      <dgm:prSet presAssocID="{02AF709A-130B-4644-8D33-8A76743AF8A2}" presName="compNode" presStyleCnt="0"/>
      <dgm:spPr/>
    </dgm:pt>
    <dgm:pt modelId="{25E6D747-CC1A-488B-9825-0AEB163B32BB}" type="pres">
      <dgm:prSet presAssocID="{02AF709A-130B-4644-8D33-8A76743AF8A2}" presName="bgRect" presStyleLbl="bgShp" presStyleIdx="5" presStyleCnt="6"/>
      <dgm:spPr/>
    </dgm:pt>
    <dgm:pt modelId="{FDAA7C2F-22FB-49D3-B4E4-34AC35C048BB}" type="pres">
      <dgm:prSet presAssocID="{02AF709A-130B-4644-8D33-8A76743AF8A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86A6B645-AE71-41B4-87B5-22F50D85D723}" type="pres">
      <dgm:prSet presAssocID="{02AF709A-130B-4644-8D33-8A76743AF8A2}" presName="spaceRect" presStyleCnt="0"/>
      <dgm:spPr/>
    </dgm:pt>
    <dgm:pt modelId="{4038B704-9D9A-4D5F-97F4-156574573C54}" type="pres">
      <dgm:prSet presAssocID="{02AF709A-130B-4644-8D33-8A76743AF8A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F42A505-9E43-4763-8307-5EDE4B282E3F}" type="presOf" srcId="{BA7F3E29-6322-4BB8-ADE4-BB91C1A707CF}" destId="{3DAC3B57-A055-44F6-A5D2-B9EC394B1721}" srcOrd="0" destOrd="0" presId="urn:microsoft.com/office/officeart/2018/2/layout/IconVerticalSolidList"/>
    <dgm:cxn modelId="{EAC81516-3A8C-4624-A70B-84EBCC5E09C1}" type="presOf" srcId="{D0F056B3-4A47-47BD-8BEE-266638559616}" destId="{8BB96F1A-0B50-4B84-9537-AB0B1E18CA36}" srcOrd="0" destOrd="0" presId="urn:microsoft.com/office/officeart/2018/2/layout/IconVerticalSolidList"/>
    <dgm:cxn modelId="{D58A0725-C729-4288-BBA3-918D0D573EE9}" type="presOf" srcId="{5AD43583-41E6-4D93-ACFB-27AF2A53880F}" destId="{F4FBB110-0D36-4DBD-9C1E-D445D34E55FB}" srcOrd="0" destOrd="0" presId="urn:microsoft.com/office/officeart/2018/2/layout/IconVerticalSolidList"/>
    <dgm:cxn modelId="{6129A336-1794-434B-842C-CE2AA290B7BB}" type="presOf" srcId="{4863781A-1A2A-4E97-9C9F-C0925EBF763F}" destId="{AF76D221-8E86-4DB6-B906-1EA4CBF46404}" srcOrd="0" destOrd="0" presId="urn:microsoft.com/office/officeart/2018/2/layout/IconVerticalSolidList"/>
    <dgm:cxn modelId="{B2D36C37-A700-4F20-9492-E5050630891C}" type="presOf" srcId="{A6231D64-6AFC-4418-B6DB-C18A572C1EFA}" destId="{B3356EA1-5480-4732-93D3-A4A95A228090}" srcOrd="0" destOrd="0" presId="urn:microsoft.com/office/officeart/2018/2/layout/IconVerticalSolidList"/>
    <dgm:cxn modelId="{4BF31F45-6017-4723-8039-7433444B2A3E}" srcId="{BA7F3E29-6322-4BB8-ADE4-BB91C1A707CF}" destId="{5AD43583-41E6-4D93-ACFB-27AF2A53880F}" srcOrd="1" destOrd="0" parTransId="{9C401CF4-DD4B-4DAF-A83C-204C778614AB}" sibTransId="{A6442E79-B81D-4972-9127-E675A0B1B11A}"/>
    <dgm:cxn modelId="{6125F846-996C-481E-9B82-12C2E5688945}" type="presOf" srcId="{0FF27AFB-DF4E-44F4-B8E5-80F6E8BB4768}" destId="{6819209D-E9D8-4898-9F88-32AD5DB534A9}" srcOrd="0" destOrd="0" presId="urn:microsoft.com/office/officeart/2018/2/layout/IconVerticalSolidList"/>
    <dgm:cxn modelId="{4333614B-774D-4D29-B6FA-D9FA1163468B}" srcId="{BA7F3E29-6322-4BB8-ADE4-BB91C1A707CF}" destId="{02AF709A-130B-4644-8D33-8A76743AF8A2}" srcOrd="5" destOrd="0" parTransId="{D272F417-163C-48A9-AFB3-9FCC6DCA2F57}" sibTransId="{0080498E-DF15-483E-A823-01BA65F35A11}"/>
    <dgm:cxn modelId="{C8F1304D-0CB3-4B75-93C2-00F91A1DCAF5}" srcId="{BA7F3E29-6322-4BB8-ADE4-BB91C1A707CF}" destId="{0FF27AFB-DF4E-44F4-B8E5-80F6E8BB4768}" srcOrd="0" destOrd="0" parTransId="{1BD17504-E6A4-417C-BF17-75E4238C38D3}" sibTransId="{25E2C416-48EF-4E3E-81C3-803F16685749}"/>
    <dgm:cxn modelId="{D919A079-F87C-4124-95CA-8D3CD2DBE2D8}" type="presOf" srcId="{02AF709A-130B-4644-8D33-8A76743AF8A2}" destId="{4038B704-9D9A-4D5F-97F4-156574573C54}" srcOrd="0" destOrd="0" presId="urn:microsoft.com/office/officeart/2018/2/layout/IconVerticalSolidList"/>
    <dgm:cxn modelId="{D791C5A5-5200-45C4-B22F-C965A0DE12DD}" srcId="{BA7F3E29-6322-4BB8-ADE4-BB91C1A707CF}" destId="{A6231D64-6AFC-4418-B6DB-C18A572C1EFA}" srcOrd="2" destOrd="0" parTransId="{752D07F1-FA9B-44CB-AEFF-D25D867F6FF6}" sibTransId="{8740F57D-39FF-4C9E-9CDC-AA353CF11CDD}"/>
    <dgm:cxn modelId="{FBB493A8-F92A-4B81-A855-8972B8E590D5}" srcId="{BA7F3E29-6322-4BB8-ADE4-BB91C1A707CF}" destId="{D0F056B3-4A47-47BD-8BEE-266638559616}" srcOrd="4" destOrd="0" parTransId="{96EFD894-79AB-4582-ADAE-0E3A1CDF234D}" sibTransId="{A92784B9-7C74-4BFB-A2E4-FAD5BF5A054A}"/>
    <dgm:cxn modelId="{2D333BBA-508D-4DAD-B84D-557DDCF1C752}" srcId="{BA7F3E29-6322-4BB8-ADE4-BB91C1A707CF}" destId="{4863781A-1A2A-4E97-9C9F-C0925EBF763F}" srcOrd="3" destOrd="0" parTransId="{FB7E2477-C4E3-4250-9D7E-5DE1099F161D}" sibTransId="{619F292F-6527-4C22-B196-8F8908E80A95}"/>
    <dgm:cxn modelId="{E6D43B90-4879-47F2-A1D1-BA126E1FBDFE}" type="presParOf" srcId="{3DAC3B57-A055-44F6-A5D2-B9EC394B1721}" destId="{968F922A-B8FC-465A-A3A1-507552A59563}" srcOrd="0" destOrd="0" presId="urn:microsoft.com/office/officeart/2018/2/layout/IconVerticalSolidList"/>
    <dgm:cxn modelId="{80C87090-547B-4D1B-B61B-2CE7265FB579}" type="presParOf" srcId="{968F922A-B8FC-465A-A3A1-507552A59563}" destId="{D05EB5B6-30B5-4942-AA2C-ECBDAA1AA09A}" srcOrd="0" destOrd="0" presId="urn:microsoft.com/office/officeart/2018/2/layout/IconVerticalSolidList"/>
    <dgm:cxn modelId="{3479AAF7-8B06-43C4-B990-C475FF200F50}" type="presParOf" srcId="{968F922A-B8FC-465A-A3A1-507552A59563}" destId="{DB508BA8-43EA-43F8-B6EB-C7E49B758279}" srcOrd="1" destOrd="0" presId="urn:microsoft.com/office/officeart/2018/2/layout/IconVerticalSolidList"/>
    <dgm:cxn modelId="{1B369911-CC9E-4D1A-849F-0A2FD03C2621}" type="presParOf" srcId="{968F922A-B8FC-465A-A3A1-507552A59563}" destId="{7F3A869A-5DA9-4F1B-83C5-9E33CFB4CF11}" srcOrd="2" destOrd="0" presId="urn:microsoft.com/office/officeart/2018/2/layout/IconVerticalSolidList"/>
    <dgm:cxn modelId="{A531DD47-FDE9-4F79-BB83-1F839169BA03}" type="presParOf" srcId="{968F922A-B8FC-465A-A3A1-507552A59563}" destId="{6819209D-E9D8-4898-9F88-32AD5DB534A9}" srcOrd="3" destOrd="0" presId="urn:microsoft.com/office/officeart/2018/2/layout/IconVerticalSolidList"/>
    <dgm:cxn modelId="{7903B552-0E47-4C1C-90E1-55929A78F80D}" type="presParOf" srcId="{3DAC3B57-A055-44F6-A5D2-B9EC394B1721}" destId="{EB8F4957-95DD-40E5-A1EB-D00C8C693F4D}" srcOrd="1" destOrd="0" presId="urn:microsoft.com/office/officeart/2018/2/layout/IconVerticalSolidList"/>
    <dgm:cxn modelId="{F6DBB923-4F85-4F5E-9725-36E81E6BC24A}" type="presParOf" srcId="{3DAC3B57-A055-44F6-A5D2-B9EC394B1721}" destId="{D2A0A08E-03BB-4100-89AD-10B63A93D9D9}" srcOrd="2" destOrd="0" presId="urn:microsoft.com/office/officeart/2018/2/layout/IconVerticalSolidList"/>
    <dgm:cxn modelId="{180710EA-B9E4-432F-9F3D-F57DE94E5CA5}" type="presParOf" srcId="{D2A0A08E-03BB-4100-89AD-10B63A93D9D9}" destId="{DED95262-404E-4D19-BF35-A53DF4F98933}" srcOrd="0" destOrd="0" presId="urn:microsoft.com/office/officeart/2018/2/layout/IconVerticalSolidList"/>
    <dgm:cxn modelId="{607AA631-A7C0-4FD1-956F-196BB12F7C34}" type="presParOf" srcId="{D2A0A08E-03BB-4100-89AD-10B63A93D9D9}" destId="{2FECD531-D483-428F-BDBA-8F614841D15A}" srcOrd="1" destOrd="0" presId="urn:microsoft.com/office/officeart/2018/2/layout/IconVerticalSolidList"/>
    <dgm:cxn modelId="{CC85CDB5-FE76-4C10-A773-B0BB76C6FA7D}" type="presParOf" srcId="{D2A0A08E-03BB-4100-89AD-10B63A93D9D9}" destId="{A9C7DDD4-23F5-4570-9E7D-F717BF0C3B7B}" srcOrd="2" destOrd="0" presId="urn:microsoft.com/office/officeart/2018/2/layout/IconVerticalSolidList"/>
    <dgm:cxn modelId="{1D25F5C5-5EEE-4F17-A936-34C098399399}" type="presParOf" srcId="{D2A0A08E-03BB-4100-89AD-10B63A93D9D9}" destId="{F4FBB110-0D36-4DBD-9C1E-D445D34E55FB}" srcOrd="3" destOrd="0" presId="urn:microsoft.com/office/officeart/2018/2/layout/IconVerticalSolidList"/>
    <dgm:cxn modelId="{E6C28419-E3E2-48BE-871F-A2889F9A3003}" type="presParOf" srcId="{3DAC3B57-A055-44F6-A5D2-B9EC394B1721}" destId="{CEC665B7-22D2-435F-BA0F-3D9B4D1B55B7}" srcOrd="3" destOrd="0" presId="urn:microsoft.com/office/officeart/2018/2/layout/IconVerticalSolidList"/>
    <dgm:cxn modelId="{3B4A633E-0301-459D-9FCA-5996759B64A8}" type="presParOf" srcId="{3DAC3B57-A055-44F6-A5D2-B9EC394B1721}" destId="{E32EF0C4-BE42-477B-BFDB-4E5780A63CE4}" srcOrd="4" destOrd="0" presId="urn:microsoft.com/office/officeart/2018/2/layout/IconVerticalSolidList"/>
    <dgm:cxn modelId="{1666CC7F-C671-4682-8110-63A5B12E832F}" type="presParOf" srcId="{E32EF0C4-BE42-477B-BFDB-4E5780A63CE4}" destId="{3618208C-BB37-4262-BBDC-7494EA8E36D3}" srcOrd="0" destOrd="0" presId="urn:microsoft.com/office/officeart/2018/2/layout/IconVerticalSolidList"/>
    <dgm:cxn modelId="{DBF38BDF-770B-4DE8-98A9-42D7EE3AF19B}" type="presParOf" srcId="{E32EF0C4-BE42-477B-BFDB-4E5780A63CE4}" destId="{96E654A1-A77F-4717-AF2C-30BA8F597CE6}" srcOrd="1" destOrd="0" presId="urn:microsoft.com/office/officeart/2018/2/layout/IconVerticalSolidList"/>
    <dgm:cxn modelId="{D82890BF-CD54-4C58-9DFC-B9E25CDB75C0}" type="presParOf" srcId="{E32EF0C4-BE42-477B-BFDB-4E5780A63CE4}" destId="{095C6773-173F-4B28-99D3-BAA2E97FDCE0}" srcOrd="2" destOrd="0" presId="urn:microsoft.com/office/officeart/2018/2/layout/IconVerticalSolidList"/>
    <dgm:cxn modelId="{B0D8DED7-B173-450A-B6F6-94DBD0D02993}" type="presParOf" srcId="{E32EF0C4-BE42-477B-BFDB-4E5780A63CE4}" destId="{B3356EA1-5480-4732-93D3-A4A95A228090}" srcOrd="3" destOrd="0" presId="urn:microsoft.com/office/officeart/2018/2/layout/IconVerticalSolidList"/>
    <dgm:cxn modelId="{F5E4D312-DC01-4A48-9710-8F4435737135}" type="presParOf" srcId="{3DAC3B57-A055-44F6-A5D2-B9EC394B1721}" destId="{844D728D-0674-4D98-9F8E-2B856D2ACC29}" srcOrd="5" destOrd="0" presId="urn:microsoft.com/office/officeart/2018/2/layout/IconVerticalSolidList"/>
    <dgm:cxn modelId="{6E02F2DB-D546-415F-881D-0A94A2953A17}" type="presParOf" srcId="{3DAC3B57-A055-44F6-A5D2-B9EC394B1721}" destId="{E62FB063-B1DB-4E74-B577-9D657E53812D}" srcOrd="6" destOrd="0" presId="urn:microsoft.com/office/officeart/2018/2/layout/IconVerticalSolidList"/>
    <dgm:cxn modelId="{EC2BE3BF-BFF5-4052-B861-A1D50D6BF999}" type="presParOf" srcId="{E62FB063-B1DB-4E74-B577-9D657E53812D}" destId="{DA709D62-6F32-4C3D-96AA-5A693AA5594A}" srcOrd="0" destOrd="0" presId="urn:microsoft.com/office/officeart/2018/2/layout/IconVerticalSolidList"/>
    <dgm:cxn modelId="{F6C8E83A-1A3C-4F5F-82DE-9AB35923F150}" type="presParOf" srcId="{E62FB063-B1DB-4E74-B577-9D657E53812D}" destId="{F47B3F69-1C83-42E1-98A7-20D1F5F37345}" srcOrd="1" destOrd="0" presId="urn:microsoft.com/office/officeart/2018/2/layout/IconVerticalSolidList"/>
    <dgm:cxn modelId="{0B0F4313-0616-48A5-A64C-663BE64E76EE}" type="presParOf" srcId="{E62FB063-B1DB-4E74-B577-9D657E53812D}" destId="{BE0B0565-B487-4B2C-B692-41CB53A9A2AE}" srcOrd="2" destOrd="0" presId="urn:microsoft.com/office/officeart/2018/2/layout/IconVerticalSolidList"/>
    <dgm:cxn modelId="{73178208-1AA7-49C4-9581-2513B87B0ADD}" type="presParOf" srcId="{E62FB063-B1DB-4E74-B577-9D657E53812D}" destId="{AF76D221-8E86-4DB6-B906-1EA4CBF46404}" srcOrd="3" destOrd="0" presId="urn:microsoft.com/office/officeart/2018/2/layout/IconVerticalSolidList"/>
    <dgm:cxn modelId="{DCD8F35A-D625-441E-BC56-C3A240544586}" type="presParOf" srcId="{3DAC3B57-A055-44F6-A5D2-B9EC394B1721}" destId="{21BCDD5C-3DE6-4D8C-AB1C-CE9F917BED40}" srcOrd="7" destOrd="0" presId="urn:microsoft.com/office/officeart/2018/2/layout/IconVerticalSolidList"/>
    <dgm:cxn modelId="{084F475A-32EA-466E-A1F8-142F0365E9AD}" type="presParOf" srcId="{3DAC3B57-A055-44F6-A5D2-B9EC394B1721}" destId="{587209D6-EBB8-41BF-B949-F66E65C398B7}" srcOrd="8" destOrd="0" presId="urn:microsoft.com/office/officeart/2018/2/layout/IconVerticalSolidList"/>
    <dgm:cxn modelId="{65FC6AC4-387D-4DFA-A48C-79F517F1AC5B}" type="presParOf" srcId="{587209D6-EBB8-41BF-B949-F66E65C398B7}" destId="{7E3379E4-9F46-4123-AC48-21F56D5E44A7}" srcOrd="0" destOrd="0" presId="urn:microsoft.com/office/officeart/2018/2/layout/IconVerticalSolidList"/>
    <dgm:cxn modelId="{FD70289B-C4CF-42B7-8FF1-28472455D6FD}" type="presParOf" srcId="{587209D6-EBB8-41BF-B949-F66E65C398B7}" destId="{5545CC08-E04E-4A4A-9993-7590168A73F3}" srcOrd="1" destOrd="0" presId="urn:microsoft.com/office/officeart/2018/2/layout/IconVerticalSolidList"/>
    <dgm:cxn modelId="{10977017-E21B-4BFE-B31A-D205655F2B3C}" type="presParOf" srcId="{587209D6-EBB8-41BF-B949-F66E65C398B7}" destId="{2BA4E45F-FB8C-4C2D-8A26-AA2A2B094F3F}" srcOrd="2" destOrd="0" presId="urn:microsoft.com/office/officeart/2018/2/layout/IconVerticalSolidList"/>
    <dgm:cxn modelId="{17C7A44C-E265-4622-95DC-603984F67FA2}" type="presParOf" srcId="{587209D6-EBB8-41BF-B949-F66E65C398B7}" destId="{8BB96F1A-0B50-4B84-9537-AB0B1E18CA36}" srcOrd="3" destOrd="0" presId="urn:microsoft.com/office/officeart/2018/2/layout/IconVerticalSolidList"/>
    <dgm:cxn modelId="{D9A630CA-CAA0-47EA-9342-AE474D2EF54B}" type="presParOf" srcId="{3DAC3B57-A055-44F6-A5D2-B9EC394B1721}" destId="{416C2E11-66E5-4AD6-B078-BECE61134145}" srcOrd="9" destOrd="0" presId="urn:microsoft.com/office/officeart/2018/2/layout/IconVerticalSolidList"/>
    <dgm:cxn modelId="{F0531DC0-4FD6-4650-A12E-8085DA24F5AE}" type="presParOf" srcId="{3DAC3B57-A055-44F6-A5D2-B9EC394B1721}" destId="{6AD19999-0F6F-42E9-B1C6-2B9ACAFC0C31}" srcOrd="10" destOrd="0" presId="urn:microsoft.com/office/officeart/2018/2/layout/IconVerticalSolidList"/>
    <dgm:cxn modelId="{D6F7DDDA-D1F6-4C28-B064-031F96F011BD}" type="presParOf" srcId="{6AD19999-0F6F-42E9-B1C6-2B9ACAFC0C31}" destId="{25E6D747-CC1A-488B-9825-0AEB163B32BB}" srcOrd="0" destOrd="0" presId="urn:microsoft.com/office/officeart/2018/2/layout/IconVerticalSolidList"/>
    <dgm:cxn modelId="{41B18D78-1D6C-436B-8778-742D7B41E34B}" type="presParOf" srcId="{6AD19999-0F6F-42E9-B1C6-2B9ACAFC0C31}" destId="{FDAA7C2F-22FB-49D3-B4E4-34AC35C048BB}" srcOrd="1" destOrd="0" presId="urn:microsoft.com/office/officeart/2018/2/layout/IconVerticalSolidList"/>
    <dgm:cxn modelId="{A7A1DA11-E24E-41BC-85E7-F711CF36FA6F}" type="presParOf" srcId="{6AD19999-0F6F-42E9-B1C6-2B9ACAFC0C31}" destId="{86A6B645-AE71-41B4-87B5-22F50D85D723}" srcOrd="2" destOrd="0" presId="urn:microsoft.com/office/officeart/2018/2/layout/IconVerticalSolidList"/>
    <dgm:cxn modelId="{16C16971-D12A-42AD-A296-45E225B94961}" type="presParOf" srcId="{6AD19999-0F6F-42E9-B1C6-2B9ACAFC0C31}" destId="{4038B704-9D9A-4D5F-97F4-156574573C5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08A33-58DE-49ED-8F40-3C4421B939C6}">
      <dsp:nvSpPr>
        <dsp:cNvPr id="0" name=""/>
        <dsp:cNvSpPr/>
      </dsp:nvSpPr>
      <dsp:spPr>
        <a:xfrm>
          <a:off x="0" y="0"/>
          <a:ext cx="6529288" cy="1161611"/>
        </a:xfrm>
        <a:prstGeom prst="roundRect">
          <a:avLst>
            <a:gd name="adj" fmla="val 10000"/>
          </a:avLst>
        </a:prstGeom>
        <a:solidFill>
          <a:srgbClr val="EBF0C4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>
              <a:solidFill>
                <a:schemeClr val="tx1"/>
              </a:solidFill>
            </a:rPr>
            <a:t>Ansatte som jobber hos flere arbeidsgivere utenfor NTNU </a:t>
          </a:r>
          <a:r>
            <a:rPr lang="nb-NO" sz="1900" i="1" kern="1200">
              <a:solidFill>
                <a:schemeClr val="tx1"/>
              </a:solidFill>
            </a:rPr>
            <a:t>skal føre ferie parallelt </a:t>
          </a:r>
          <a:r>
            <a:rPr lang="nb-NO" sz="1900" kern="1200">
              <a:solidFill>
                <a:schemeClr val="tx1"/>
              </a:solidFill>
            </a:rPr>
            <a:t>hos oss og hos annen arbeidsgiver.</a:t>
          </a:r>
          <a:endParaRPr lang="en-US" sz="1900" kern="1200">
            <a:solidFill>
              <a:schemeClr val="tx1"/>
            </a:solidFill>
          </a:endParaRPr>
        </a:p>
      </dsp:txBody>
      <dsp:txXfrm>
        <a:off x="34022" y="34022"/>
        <a:ext cx="5275819" cy="1093567"/>
      </dsp:txXfrm>
    </dsp:sp>
    <dsp:sp modelId="{D076364E-F553-4D3A-A1B4-81C8AD47DA2B}">
      <dsp:nvSpPr>
        <dsp:cNvPr id="0" name=""/>
        <dsp:cNvSpPr/>
      </dsp:nvSpPr>
      <dsp:spPr>
        <a:xfrm>
          <a:off x="576113" y="1355213"/>
          <a:ext cx="6529288" cy="1161611"/>
        </a:xfrm>
        <a:prstGeom prst="roundRect">
          <a:avLst>
            <a:gd name="adj" fmla="val 10000"/>
          </a:avLst>
        </a:prstGeom>
        <a:solidFill>
          <a:srgbClr val="CFDAF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>
              <a:solidFill>
                <a:schemeClr val="tx1"/>
              </a:solidFill>
            </a:rPr>
            <a:t>Flere arbeidsgivere gir </a:t>
          </a:r>
          <a:r>
            <a:rPr lang="nb-NO" sz="1900" b="1" i="1" kern="1200">
              <a:solidFill>
                <a:schemeClr val="tx1"/>
              </a:solidFill>
            </a:rPr>
            <a:t>ikke</a:t>
          </a:r>
          <a:r>
            <a:rPr lang="nb-NO" sz="1900" kern="1200">
              <a:solidFill>
                <a:schemeClr val="tx1"/>
              </a:solidFill>
            </a:rPr>
            <a:t> lenger ferie – man skal </a:t>
          </a:r>
          <a:r>
            <a:rPr lang="nb-NO" sz="1900" i="1" kern="1200">
              <a:solidFill>
                <a:schemeClr val="tx1"/>
              </a:solidFill>
            </a:rPr>
            <a:t>føre ferie for de samme ukene </a:t>
          </a:r>
          <a:r>
            <a:rPr lang="nb-NO" sz="1900" kern="1200">
              <a:solidFill>
                <a:schemeClr val="tx1"/>
              </a:solidFill>
            </a:rPr>
            <a:t>hos oss som hos sin andre arbeidsgiver.</a:t>
          </a:r>
          <a:endParaRPr lang="en-US" sz="1900" kern="1200">
            <a:solidFill>
              <a:schemeClr val="tx1"/>
            </a:solidFill>
          </a:endParaRPr>
        </a:p>
      </dsp:txBody>
      <dsp:txXfrm>
        <a:off x="610135" y="1389235"/>
        <a:ext cx="5130083" cy="1093567"/>
      </dsp:txXfrm>
    </dsp:sp>
    <dsp:sp modelId="{4958F0F1-7C90-410D-ACA1-85FD568F0BC6}">
      <dsp:nvSpPr>
        <dsp:cNvPr id="0" name=""/>
        <dsp:cNvSpPr/>
      </dsp:nvSpPr>
      <dsp:spPr>
        <a:xfrm>
          <a:off x="1152227" y="2710427"/>
          <a:ext cx="6529288" cy="1161611"/>
        </a:xfrm>
        <a:prstGeom prst="roundRect">
          <a:avLst>
            <a:gd name="adj" fmla="val 10000"/>
          </a:avLst>
        </a:prstGeom>
        <a:solidFill>
          <a:srgbClr val="E3BCD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900" kern="1200">
              <a:solidFill>
                <a:schemeClr val="tx1"/>
              </a:solidFill>
            </a:rPr>
            <a:t>Andre arbeidsgivere kan ha andre systemer for å tildele feriedager rent teknisk. Ved NTNU tildeles feriedager for alle virkedager i ferien. </a:t>
          </a:r>
          <a:endParaRPr lang="en-US" sz="1900" kern="1200">
            <a:solidFill>
              <a:schemeClr val="tx1"/>
            </a:solidFill>
          </a:endParaRPr>
        </a:p>
      </dsp:txBody>
      <dsp:txXfrm>
        <a:off x="1186249" y="2744449"/>
        <a:ext cx="5130083" cy="1093567"/>
      </dsp:txXfrm>
    </dsp:sp>
    <dsp:sp modelId="{5BA557F5-2820-405C-9C70-26D725A0F89F}">
      <dsp:nvSpPr>
        <dsp:cNvPr id="0" name=""/>
        <dsp:cNvSpPr/>
      </dsp:nvSpPr>
      <dsp:spPr>
        <a:xfrm>
          <a:off x="5774240" y="880888"/>
          <a:ext cx="755047" cy="755047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44126" y="880888"/>
        <a:ext cx="415275" cy="568173"/>
      </dsp:txXfrm>
    </dsp:sp>
    <dsp:sp modelId="{3B7A733E-6442-4BCF-A638-71115F390BF6}">
      <dsp:nvSpPr>
        <dsp:cNvPr id="0" name=""/>
        <dsp:cNvSpPr/>
      </dsp:nvSpPr>
      <dsp:spPr>
        <a:xfrm>
          <a:off x="6350354" y="2228358"/>
          <a:ext cx="755047" cy="755047"/>
        </a:xfrm>
        <a:prstGeom prst="downArrow">
          <a:avLst>
            <a:gd name="adj1" fmla="val 55000"/>
            <a:gd name="adj2" fmla="val 45000"/>
          </a:avLst>
        </a:prstGeom>
        <a:solidFill>
          <a:schemeClr val="bg2">
            <a:lumMod val="5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6520240" y="2228358"/>
        <a:ext cx="415275" cy="5681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2FBF39-9E9A-4377-B40A-FC541FB314F9}">
      <dsp:nvSpPr>
        <dsp:cNvPr id="0" name=""/>
        <dsp:cNvSpPr/>
      </dsp:nvSpPr>
      <dsp:spPr>
        <a:xfrm>
          <a:off x="0" y="0"/>
          <a:ext cx="6145212" cy="851848"/>
        </a:xfrm>
        <a:prstGeom prst="roundRect">
          <a:avLst>
            <a:gd name="adj" fmla="val 10000"/>
          </a:avLst>
        </a:prstGeom>
        <a:solidFill>
          <a:srgbClr val="FDD9B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I juni gjøres kostnaden for årets betalte feriedager opp. </a:t>
          </a:r>
          <a:endParaRPr lang="en-US" sz="1400" kern="1200">
            <a:solidFill>
              <a:schemeClr val="tx1"/>
            </a:solidFill>
          </a:endParaRPr>
        </a:p>
      </dsp:txBody>
      <dsp:txXfrm>
        <a:off x="24950" y="24950"/>
        <a:ext cx="5154020" cy="801948"/>
      </dsp:txXfrm>
    </dsp:sp>
    <dsp:sp modelId="{4BF85F56-9688-4376-B595-A4B8CA75D212}">
      <dsp:nvSpPr>
        <dsp:cNvPr id="0" name=""/>
        <dsp:cNvSpPr/>
      </dsp:nvSpPr>
      <dsp:spPr>
        <a:xfrm>
          <a:off x="514661" y="1006730"/>
          <a:ext cx="6145212" cy="851848"/>
        </a:xfrm>
        <a:prstGeom prst="roundRect">
          <a:avLst>
            <a:gd name="adj" fmla="val 10000"/>
          </a:avLst>
        </a:prstGeom>
        <a:solidFill>
          <a:srgbClr val="E3BC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300" kern="1200">
              <a:solidFill>
                <a:schemeClr val="tx1"/>
              </a:solidFill>
            </a:rPr>
            <a:t>Feriepengene utbetales i juni, men fra disse trekkes kostnaden for årets betalte feriedager. Kun det som blir til overs etter dette trekket, utbetales til den ansatte. </a:t>
          </a:r>
          <a:r>
            <a:rPr lang="nb-NO" sz="1100" kern="1200">
              <a:hlinkClick xmlns:r="http://schemas.openxmlformats.org/officeDocument/2006/relationships" r:id="rId1"/>
            </a:rPr>
            <a:t>Se Særavtale om ferie for statsansatte § 4</a:t>
          </a:r>
          <a:endParaRPr lang="en-US" sz="1100" kern="1200"/>
        </a:p>
      </dsp:txBody>
      <dsp:txXfrm>
        <a:off x="539611" y="1031680"/>
        <a:ext cx="5026949" cy="801948"/>
      </dsp:txXfrm>
    </dsp:sp>
    <dsp:sp modelId="{27BCA3DC-12B3-4035-8647-F0D98983BA92}">
      <dsp:nvSpPr>
        <dsp:cNvPr id="0" name=""/>
        <dsp:cNvSpPr/>
      </dsp:nvSpPr>
      <dsp:spPr>
        <a:xfrm>
          <a:off x="1021641" y="2013460"/>
          <a:ext cx="6145212" cy="851848"/>
        </a:xfrm>
        <a:prstGeom prst="roundRect">
          <a:avLst>
            <a:gd name="adj" fmla="val 10000"/>
          </a:avLst>
        </a:prstGeom>
        <a:solidFill>
          <a:srgbClr val="CFDAF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Husk at det utbetales vanlig månedslønn også i juni i tillegg til feriepengene.</a:t>
          </a:r>
          <a:endParaRPr lang="en-US" sz="1400" kern="1200">
            <a:solidFill>
              <a:schemeClr val="tx1"/>
            </a:solidFill>
          </a:endParaRPr>
        </a:p>
      </dsp:txBody>
      <dsp:txXfrm>
        <a:off x="1046591" y="2038410"/>
        <a:ext cx="5034631" cy="801948"/>
      </dsp:txXfrm>
    </dsp:sp>
    <dsp:sp modelId="{02EC7CFB-723D-48B1-87C6-3AB79DCE9A74}">
      <dsp:nvSpPr>
        <dsp:cNvPr id="0" name=""/>
        <dsp:cNvSpPr/>
      </dsp:nvSpPr>
      <dsp:spPr>
        <a:xfrm>
          <a:off x="1536303" y="3020190"/>
          <a:ext cx="6145212" cy="851848"/>
        </a:xfrm>
        <a:prstGeom prst="roundRect">
          <a:avLst>
            <a:gd name="adj" fmla="val 10000"/>
          </a:avLst>
        </a:prstGeom>
        <a:solidFill>
          <a:srgbClr val="FDF0C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kern="1200">
              <a:solidFill>
                <a:schemeClr val="tx1"/>
              </a:solidFill>
            </a:rPr>
            <a:t>Hovedårsaken til at juni lønn er høyere for de fleste er som oftest </a:t>
          </a:r>
          <a:r>
            <a:rPr lang="nb-NO" sz="1400" b="1" u="none" kern="1200">
              <a:solidFill>
                <a:schemeClr val="tx1"/>
              </a:solidFill>
            </a:rPr>
            <a:t>ikke feriepengene</a:t>
          </a:r>
          <a:r>
            <a:rPr lang="nb-NO" sz="1400" kern="1200">
              <a:solidFill>
                <a:schemeClr val="tx1"/>
              </a:solidFill>
            </a:rPr>
            <a:t>, men at den ofte er helt trekkfri (skatt).</a:t>
          </a:r>
          <a:endParaRPr lang="en-US" sz="1400" kern="1200">
            <a:solidFill>
              <a:schemeClr val="tx1"/>
            </a:solidFill>
          </a:endParaRPr>
        </a:p>
      </dsp:txBody>
      <dsp:txXfrm>
        <a:off x="1561253" y="3045140"/>
        <a:ext cx="5026949" cy="801948"/>
      </dsp:txXfrm>
    </dsp:sp>
    <dsp:sp modelId="{80111481-D8B9-4F2B-BC97-AB42CD7A4116}">
      <dsp:nvSpPr>
        <dsp:cNvPr id="0" name=""/>
        <dsp:cNvSpPr/>
      </dsp:nvSpPr>
      <dsp:spPr>
        <a:xfrm>
          <a:off x="5591511" y="652438"/>
          <a:ext cx="553701" cy="55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5716094" y="652438"/>
        <a:ext cx="304535" cy="416660"/>
      </dsp:txXfrm>
    </dsp:sp>
    <dsp:sp modelId="{726137F1-5729-4E81-9573-D583BB41A631}">
      <dsp:nvSpPr>
        <dsp:cNvPr id="0" name=""/>
        <dsp:cNvSpPr/>
      </dsp:nvSpPr>
      <dsp:spPr>
        <a:xfrm>
          <a:off x="6106172" y="1659168"/>
          <a:ext cx="553701" cy="55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230755" y="1659168"/>
        <a:ext cx="304535" cy="416660"/>
      </dsp:txXfrm>
    </dsp:sp>
    <dsp:sp modelId="{89954DF2-602F-4E7B-8F48-8AE281DFE161}">
      <dsp:nvSpPr>
        <dsp:cNvPr id="0" name=""/>
        <dsp:cNvSpPr/>
      </dsp:nvSpPr>
      <dsp:spPr>
        <a:xfrm>
          <a:off x="6613152" y="2665898"/>
          <a:ext cx="553701" cy="5537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/>
        </a:p>
      </dsp:txBody>
      <dsp:txXfrm>
        <a:off x="6737735" y="2665898"/>
        <a:ext cx="304535" cy="4166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C6AC6E-77C2-4360-A622-D6D0EAA24978}">
      <dsp:nvSpPr>
        <dsp:cNvPr id="0" name=""/>
        <dsp:cNvSpPr/>
      </dsp:nvSpPr>
      <dsp:spPr>
        <a:xfrm>
          <a:off x="0" y="509034"/>
          <a:ext cx="367394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hlinkClick xmlns:r="http://schemas.openxmlformats.org/officeDocument/2006/relationships" r:id="rId1"/>
            </a:rPr>
            <a:t>Ferie - for ansatte ved NTNU – NTNU</a:t>
          </a:r>
          <a:endParaRPr lang="en-US" sz="1600" kern="1200" dirty="0"/>
        </a:p>
      </dsp:txBody>
      <dsp:txXfrm>
        <a:off x="29700" y="538734"/>
        <a:ext cx="3614543" cy="549000"/>
      </dsp:txXfrm>
    </dsp:sp>
    <dsp:sp modelId="{738308FD-03B0-44E5-8C2B-1BFAB228D95C}">
      <dsp:nvSpPr>
        <dsp:cNvPr id="0" name=""/>
        <dsp:cNvSpPr/>
      </dsp:nvSpPr>
      <dsp:spPr>
        <a:xfrm>
          <a:off x="0" y="1163515"/>
          <a:ext cx="367394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hlinkClick xmlns:r="http://schemas.openxmlformats.org/officeDocument/2006/relationships" r:id="rId2"/>
            </a:rPr>
            <a:t>Godkjenning i selvbetjeningsportalen - for ledere - Kunnskapsbasen – NTNU</a:t>
          </a:r>
          <a:endParaRPr lang="en-US" sz="1600" kern="1200" dirty="0"/>
        </a:p>
      </dsp:txBody>
      <dsp:txXfrm>
        <a:off x="29700" y="1193215"/>
        <a:ext cx="3614543" cy="549000"/>
      </dsp:txXfrm>
    </dsp:sp>
    <dsp:sp modelId="{8C8814B7-0565-4A17-B8EA-02201A95442A}">
      <dsp:nvSpPr>
        <dsp:cNvPr id="0" name=""/>
        <dsp:cNvSpPr/>
      </dsp:nvSpPr>
      <dsp:spPr>
        <a:xfrm>
          <a:off x="0" y="1817995"/>
          <a:ext cx="367394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hlinkClick xmlns:r="http://schemas.openxmlformats.org/officeDocument/2006/relationships" r:id="rId3"/>
            </a:rPr>
            <a:t>Ferie - administrative rutiner - Kunnskapsbasen – NTNU</a:t>
          </a:r>
          <a:endParaRPr lang="en-US" sz="1600" kern="1200" dirty="0"/>
        </a:p>
      </dsp:txBody>
      <dsp:txXfrm>
        <a:off x="29700" y="1847695"/>
        <a:ext cx="3614543" cy="549000"/>
      </dsp:txXfrm>
    </dsp:sp>
    <dsp:sp modelId="{31C0C8B3-59DE-4CCA-B0BB-9D22079AC625}">
      <dsp:nvSpPr>
        <dsp:cNvPr id="0" name=""/>
        <dsp:cNvSpPr/>
      </dsp:nvSpPr>
      <dsp:spPr>
        <a:xfrm>
          <a:off x="0" y="2472475"/>
          <a:ext cx="367394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>
              <a:hlinkClick xmlns:r="http://schemas.openxmlformats.org/officeDocument/2006/relationships" r:id="rId4"/>
            </a:rPr>
            <a:t>Arbeidstilsynets temasider for ferie med ofte stilte spørsmål </a:t>
          </a:r>
          <a:endParaRPr lang="en-US" sz="1600" kern="1200" dirty="0"/>
        </a:p>
      </dsp:txBody>
      <dsp:txXfrm>
        <a:off x="29700" y="2502175"/>
        <a:ext cx="3614543" cy="549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5EB5B6-30B5-4942-AA2C-ECBDAA1AA09A}">
      <dsp:nvSpPr>
        <dsp:cNvPr id="0" name=""/>
        <dsp:cNvSpPr/>
      </dsp:nvSpPr>
      <dsp:spPr>
        <a:xfrm>
          <a:off x="0" y="1252"/>
          <a:ext cx="7681516" cy="533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08BA8-43EA-43F8-B6EB-C7E49B758279}">
      <dsp:nvSpPr>
        <dsp:cNvPr id="0" name=""/>
        <dsp:cNvSpPr/>
      </dsp:nvSpPr>
      <dsp:spPr>
        <a:xfrm>
          <a:off x="161452" y="121341"/>
          <a:ext cx="293550" cy="2935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9209D-E9D8-4898-9F88-32AD5DB534A9}">
      <dsp:nvSpPr>
        <dsp:cNvPr id="0" name=""/>
        <dsp:cNvSpPr/>
      </dsp:nvSpPr>
      <dsp:spPr>
        <a:xfrm>
          <a:off x="616456" y="1252"/>
          <a:ext cx="7065059" cy="53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" tIns="56486" rIns="56486" bIns="564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Ansatte over 60 år har 2,3% ekstra feriepenger for å betale for den 6. ferieuken.</a:t>
          </a:r>
          <a:endParaRPr lang="en-US" sz="1600" kern="1200"/>
        </a:p>
      </dsp:txBody>
      <dsp:txXfrm>
        <a:off x="616456" y="1252"/>
        <a:ext cx="7065059" cy="533728"/>
      </dsp:txXfrm>
    </dsp:sp>
    <dsp:sp modelId="{DED95262-404E-4D19-BF35-A53DF4F98933}">
      <dsp:nvSpPr>
        <dsp:cNvPr id="0" name=""/>
        <dsp:cNvSpPr/>
      </dsp:nvSpPr>
      <dsp:spPr>
        <a:xfrm>
          <a:off x="0" y="668413"/>
          <a:ext cx="7681516" cy="533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ECD531-D483-428F-BDBA-8F614841D15A}">
      <dsp:nvSpPr>
        <dsp:cNvPr id="0" name=""/>
        <dsp:cNvSpPr/>
      </dsp:nvSpPr>
      <dsp:spPr>
        <a:xfrm>
          <a:off x="161452" y="788502"/>
          <a:ext cx="293550" cy="293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BB110-0D36-4DBD-9C1E-D445D34E55FB}">
      <dsp:nvSpPr>
        <dsp:cNvPr id="0" name=""/>
        <dsp:cNvSpPr/>
      </dsp:nvSpPr>
      <dsp:spPr>
        <a:xfrm>
          <a:off x="616456" y="668413"/>
          <a:ext cx="7065059" cy="53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" tIns="56486" rIns="56486" bIns="564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MEN det ytes kun feriepenger til den 6. ferieuken opp til et feriepengegrunnlag av 6 G (kr 711.720). </a:t>
          </a:r>
          <a:endParaRPr lang="en-US" sz="1600" kern="1200"/>
        </a:p>
      </dsp:txBody>
      <dsp:txXfrm>
        <a:off x="616456" y="668413"/>
        <a:ext cx="7065059" cy="533728"/>
      </dsp:txXfrm>
    </dsp:sp>
    <dsp:sp modelId="{3618208C-BB37-4262-BBDC-7494EA8E36D3}">
      <dsp:nvSpPr>
        <dsp:cNvPr id="0" name=""/>
        <dsp:cNvSpPr/>
      </dsp:nvSpPr>
      <dsp:spPr>
        <a:xfrm>
          <a:off x="0" y="1335574"/>
          <a:ext cx="7681516" cy="533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654A1-A77F-4717-AF2C-30BA8F597CE6}">
      <dsp:nvSpPr>
        <dsp:cNvPr id="0" name=""/>
        <dsp:cNvSpPr/>
      </dsp:nvSpPr>
      <dsp:spPr>
        <a:xfrm>
          <a:off x="161452" y="1455663"/>
          <a:ext cx="293550" cy="2935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56EA1-5480-4732-93D3-A4A95A228090}">
      <dsp:nvSpPr>
        <dsp:cNvPr id="0" name=""/>
        <dsp:cNvSpPr/>
      </dsp:nvSpPr>
      <dsp:spPr>
        <a:xfrm>
          <a:off x="616456" y="1335574"/>
          <a:ext cx="7065059" cy="53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" tIns="56486" rIns="56486" bIns="564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Ansatte med høyere feriepengegrunnlag enn dette kan motsette seg avvikling av de dagene som ikke dekkes av de 2,3% ekstra. </a:t>
          </a:r>
          <a:endParaRPr lang="en-US" sz="1600" kern="1200"/>
        </a:p>
      </dsp:txBody>
      <dsp:txXfrm>
        <a:off x="616456" y="1335574"/>
        <a:ext cx="7065059" cy="533728"/>
      </dsp:txXfrm>
    </dsp:sp>
    <dsp:sp modelId="{DA709D62-6F32-4C3D-96AA-5A693AA5594A}">
      <dsp:nvSpPr>
        <dsp:cNvPr id="0" name=""/>
        <dsp:cNvSpPr/>
      </dsp:nvSpPr>
      <dsp:spPr>
        <a:xfrm>
          <a:off x="0" y="2002735"/>
          <a:ext cx="7681516" cy="533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7B3F69-1C83-42E1-98A7-20D1F5F37345}">
      <dsp:nvSpPr>
        <dsp:cNvPr id="0" name=""/>
        <dsp:cNvSpPr/>
      </dsp:nvSpPr>
      <dsp:spPr>
        <a:xfrm>
          <a:off x="161452" y="2122824"/>
          <a:ext cx="293550" cy="2935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6D221-8E86-4DB6-B906-1EA4CBF46404}">
      <dsp:nvSpPr>
        <dsp:cNvPr id="0" name=""/>
        <dsp:cNvSpPr/>
      </dsp:nvSpPr>
      <dsp:spPr>
        <a:xfrm>
          <a:off x="616456" y="2002735"/>
          <a:ext cx="7065059" cy="53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" tIns="56486" rIns="56486" bIns="564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For noen vil dette dreie seg om 1-2 og høyst 3 dager. Ingen ved NTNU har så høy lønn at de kan motsette seg hele uken. </a:t>
          </a:r>
          <a:endParaRPr lang="en-US" sz="1600" kern="1200"/>
        </a:p>
      </dsp:txBody>
      <dsp:txXfrm>
        <a:off x="616456" y="2002735"/>
        <a:ext cx="7065059" cy="533728"/>
      </dsp:txXfrm>
    </dsp:sp>
    <dsp:sp modelId="{7E3379E4-9F46-4123-AC48-21F56D5E44A7}">
      <dsp:nvSpPr>
        <dsp:cNvPr id="0" name=""/>
        <dsp:cNvSpPr/>
      </dsp:nvSpPr>
      <dsp:spPr>
        <a:xfrm>
          <a:off x="0" y="2669896"/>
          <a:ext cx="7681516" cy="533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5CC08-E04E-4A4A-9993-7590168A73F3}">
      <dsp:nvSpPr>
        <dsp:cNvPr id="0" name=""/>
        <dsp:cNvSpPr/>
      </dsp:nvSpPr>
      <dsp:spPr>
        <a:xfrm>
          <a:off x="161452" y="2789985"/>
          <a:ext cx="293550" cy="2935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96F1A-0B50-4B84-9537-AB0B1E18CA36}">
      <dsp:nvSpPr>
        <dsp:cNvPr id="0" name=""/>
        <dsp:cNvSpPr/>
      </dsp:nvSpPr>
      <dsp:spPr>
        <a:xfrm>
          <a:off x="616456" y="2669896"/>
          <a:ext cx="7065059" cy="53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" tIns="56486" rIns="56486" bIns="564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Det som mangler i 2,3%-kvoten dekkes stort sett alltid av ordinær feriepengekvote (12%).</a:t>
          </a:r>
          <a:endParaRPr lang="en-US" sz="1600" kern="1200"/>
        </a:p>
      </dsp:txBody>
      <dsp:txXfrm>
        <a:off x="616456" y="2669896"/>
        <a:ext cx="7065059" cy="533728"/>
      </dsp:txXfrm>
    </dsp:sp>
    <dsp:sp modelId="{25E6D747-CC1A-488B-9825-0AEB163B32BB}">
      <dsp:nvSpPr>
        <dsp:cNvPr id="0" name=""/>
        <dsp:cNvSpPr/>
      </dsp:nvSpPr>
      <dsp:spPr>
        <a:xfrm>
          <a:off x="0" y="3337057"/>
          <a:ext cx="7681516" cy="53372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A7C2F-22FB-49D3-B4E4-34AC35C048BB}">
      <dsp:nvSpPr>
        <dsp:cNvPr id="0" name=""/>
        <dsp:cNvSpPr/>
      </dsp:nvSpPr>
      <dsp:spPr>
        <a:xfrm>
          <a:off x="161452" y="3457146"/>
          <a:ext cx="293550" cy="2935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38B704-9D9A-4D5F-97F4-156574573C54}">
      <dsp:nvSpPr>
        <dsp:cNvPr id="0" name=""/>
        <dsp:cNvSpPr/>
      </dsp:nvSpPr>
      <dsp:spPr>
        <a:xfrm>
          <a:off x="616456" y="3337057"/>
          <a:ext cx="7065059" cy="5337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486" tIns="56486" rIns="56486" bIns="5648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/>
            <a:t>Ansatte som vil motsette seg slik avvikling sender inn sak selv til NTNU Hjelp. </a:t>
          </a:r>
          <a:endParaRPr lang="en-US" sz="1600" kern="1200"/>
        </a:p>
      </dsp:txBody>
      <dsp:txXfrm>
        <a:off x="616456" y="3337057"/>
        <a:ext cx="7065059" cy="5337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4A693-D0D2-4526-B76A-D0B33F24AB76}" type="datetimeFigureOut">
              <a:rPr lang="nb-NO" smtClean="0"/>
              <a:t>25.04.2024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B6AE6-395A-4A92-88B6-12C8DF12CB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4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Hvorfor</a:t>
            </a:r>
            <a:r>
              <a:rPr lang="en-US">
                <a:ea typeface="Calibri"/>
                <a:cs typeface="Calibri"/>
              </a:rPr>
              <a:t>:</a:t>
            </a:r>
          </a:p>
          <a:p>
            <a:r>
              <a:rPr lang="en-US" err="1">
                <a:ea typeface="Calibri"/>
                <a:cs typeface="Calibri"/>
              </a:rPr>
              <a:t>Søknadsfrist</a:t>
            </a:r>
            <a:r>
              <a:rPr lang="en-US">
                <a:ea typeface="Calibri"/>
                <a:cs typeface="Calibri"/>
              </a:rPr>
              <a:t> for </a:t>
            </a:r>
            <a:r>
              <a:rPr lang="en-US" err="1">
                <a:ea typeface="Calibri"/>
                <a:cs typeface="Calibri"/>
              </a:rPr>
              <a:t>overføring</a:t>
            </a:r>
            <a:r>
              <a:rPr lang="en-US">
                <a:ea typeface="Calibri"/>
                <a:cs typeface="Calibri"/>
              </a:rPr>
              <a:t> av </a:t>
            </a:r>
            <a:r>
              <a:rPr lang="en-US" err="1">
                <a:ea typeface="Calibri"/>
                <a:cs typeface="Calibri"/>
              </a:rPr>
              <a:t>ferie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Vitenskaplige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ferie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Lov </a:t>
            </a:r>
            <a:r>
              <a:rPr lang="en-US" err="1">
                <a:ea typeface="Calibri"/>
                <a:cs typeface="Calibri"/>
              </a:rPr>
              <a:t>og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avtaleverk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Flyter</a:t>
            </a:r>
            <a:endParaRPr lang="en-US">
              <a:ea typeface="Calibri"/>
              <a:cs typeface="Calibri"/>
            </a:endParaRPr>
          </a:p>
          <a:p>
            <a:r>
              <a:rPr lang="en-US" err="1">
                <a:ea typeface="Calibri"/>
                <a:cs typeface="Calibri"/>
              </a:rPr>
              <a:t>Rutiner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808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Obs! Viktig at den ansatte ikke skriver prosjekttimer samtidig som det er registrert ferie.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80078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/>
              <a:t>Den ansatte kan ikke kreve å i stedet få dagene overført til neste år fremfor å avvikle ferien i år om leder bruker styringsretten til riktig tid.</a:t>
            </a:r>
          </a:p>
          <a:p>
            <a:endParaRPr lang="nb-NO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err="1">
                <a:effectLst/>
                <a:latin typeface="Segoe UI" panose="020B0502040204020203" pitchFamily="34" charset="0"/>
              </a:rPr>
              <a:t>Evt</a:t>
            </a:r>
            <a:r>
              <a:rPr lang="nb-NO" sz="1800">
                <a:effectLst/>
                <a:latin typeface="Segoe UI" panose="020B0502040204020203" pitchFamily="34" charset="0"/>
              </a:rPr>
              <a:t> eksempel: Eksempel: Det vil si om en enhet har 500 dager betalt ferie som ikke er avviklet vil dette føre til at enheten må avsette beløp tilsvarende: 1900kr pr dag x 500 dager = 950 000,-</a:t>
            </a:r>
            <a:endParaRPr lang="nb-NO" sz="1800">
              <a:effectLst/>
              <a:latin typeface="Arial" panose="020B0604020202020204" pitchFamily="34" charset="0"/>
            </a:endParaRP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79540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Det vil gå ut en melding til alle ansatte på Innsida i løpet av ettermiddagen.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r>
              <a:rPr lang="nb-NO"/>
              <a:t>Hjelp ansatte med å registrere, nevn det i gruppemøter, ta en runde rundt og forklare hvor enkelt det er. Tjenestesenteret er brukerstøtte om de ikke får det til eller har spørsmål om regler m.m. </a:t>
            </a:r>
            <a:br>
              <a:rPr lang="nb-NO"/>
            </a:br>
            <a:r>
              <a:rPr lang="nb-NO"/>
              <a:t>Det enkleste for alle parter er at den ansatte selv registrerer ferien sin, </a:t>
            </a:r>
            <a:r>
              <a:rPr lang="nb-NO" err="1"/>
              <a:t>mtp</a:t>
            </a:r>
            <a:r>
              <a:rPr lang="nb-NO"/>
              <a:t> oversikt, ferieregnskap, dokumentasjon, revisjon, og at vi faktisk følger lovverket.  Dette er også enklere for ledere.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973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1087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Alle </a:t>
            </a:r>
            <a:r>
              <a:rPr lang="nb-NO" err="1"/>
              <a:t>bistllinger</a:t>
            </a:r>
            <a:r>
              <a:rPr lang="nb-NO"/>
              <a:t> skal føre ferie.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43470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Ta kontakt med Tjenestesenteret om du lurer på noe eller trenger hjelp. VI har kort svartid.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147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Hva er formålet med ferie?</a:t>
            </a:r>
          </a:p>
          <a:p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-Arbeid over tid er utmattende/stress</a:t>
            </a:r>
          </a:p>
          <a:p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-Man må ta vare på seg selv for å unngå utmattelse, dårligere prestasjonsevne, helseproblemer… 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Det er viktig å koble fra slik at man presterer bedre når man faktisk jobber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Ferie er også viktig for å ivareta familiære og sosiale relasjoner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Den ansatte er ikke alltid enig i dette – ser ikke sine egne behov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Det er mye god omsorg i at arbeidsgiver pålegger ferie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Historisk ser man at arbeidsgiver kan være fornøyd med at ansatte ikke tar ferie – produksjonen stopper – sammenfallende interesser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Kan være nødvendig å pålegge arbeidstaker å ta ferie. Dette kommer vi tilbake til.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220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Dersom vi reduserer kvoten på noen andre enn denne spesielle gruppen vil ferietrekket i juni bli </a:t>
            </a:r>
            <a:r>
              <a:rPr lang="nb-NO" i="1" u="sng"/>
              <a:t>for lavt</a:t>
            </a:r>
            <a:r>
              <a:rPr lang="nb-NO"/>
              <a:t>. Det er ikke systemteknisk mulig for oss å omgå dette. 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0045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85EEF-E09F-9887-28A7-07DC1AC53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29A28A32-CEE6-B009-DE26-D7584C6B2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E74EA60-FDEB-1527-552C-C8F7871C02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Gjelder også avvikling av plusstid.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1135317-1A5E-D35D-95DD-F38FFEA397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36573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9E44C2-8921-AC95-1CDF-D031578E5F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EF89A61-0DFC-AD80-17A7-D74216E3C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159BC66-E8CE-5A22-1097-C4D68EBE86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C2C37C8-9635-51E8-ADDA-CD0CBAFC26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1159BC-7196-465B-BF1A-25B0652A8A2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5638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Fastsette vil si at du har satt dato og kommunisert dette skriftlig.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5849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En arbeidsgiver har ikke bare styringsrett, men har også en styringsplikt. Inn under den ordinære plikten ligger både en handlingsplikt og en omsorgsplikt. </a:t>
            </a:r>
          </a:p>
          <a:p>
            <a:endParaRPr lang="nb-NO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Ferieloven gir arbeidstaker visse friheter til å selv bestemme – i alle fall foreslå og få bli hørt. 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 noen virksomheter vil ikke dette alltid kunne tas hensyn til </a:t>
            </a:r>
            <a:r>
              <a:rPr lang="nb-NO" b="0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f.eks</a:t>
            </a: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hvis turnus – sykehus </a:t>
            </a:r>
            <a:r>
              <a:rPr lang="nb-NO" b="0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etc</a:t>
            </a: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– eller om driften stopper på sommeren. Ved NTNU kan man i de fleste tilfeller ta hensyn til når den ansatte ønsker ferie og styringsrett brukes lite</a:t>
            </a:r>
          </a:p>
          <a:p>
            <a:pPr marL="171450" indent="-171450">
              <a:buFontTx/>
              <a:buChar char="-"/>
            </a:pPr>
            <a:endParaRPr lang="nb-NO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Inaktivitet, altså at den leder lar være å påse at ferien tas og ikke fastsetter ferie anses å være lovstridig</a:t>
            </a: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Når ansatte i sørlig uavhengige stillinger lar være å registrere ferie har </a:t>
            </a:r>
            <a:r>
              <a:rPr lang="nb-NO" b="0" i="0" err="1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arbeidstiver</a:t>
            </a: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 PLIKT TIL å fastsette ferie for ansatte som ikke følger opp selv. Arbeidstaker har plikt til å ta fastsatt ferie. </a:t>
            </a:r>
          </a:p>
          <a:p>
            <a:pPr marL="171450" indent="-171450">
              <a:buFontTx/>
              <a:buChar char="-"/>
            </a:pPr>
            <a:endParaRPr lang="nb-NO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Det ligger som sagt i arbeidsgivers omsorgsplikt å fastsette minst 3 ukers ferie på sommeren, da er lovkravene oppfylt.. </a:t>
            </a:r>
          </a:p>
          <a:p>
            <a:pPr marL="171450" indent="-171450">
              <a:buFontTx/>
              <a:buChar char="-"/>
            </a:pPr>
            <a:endParaRPr lang="nb-NO" b="0" i="0">
              <a:solidFill>
                <a:srgbClr val="000000"/>
              </a:solidFill>
              <a:effectLst/>
              <a:latin typeface="Aptos" panose="020B0004020202020204" pitchFamily="34" charset="0"/>
            </a:endParaRPr>
          </a:p>
          <a:p>
            <a:pPr marL="171450" indent="-171450">
              <a:buFontTx/>
              <a:buChar char="-"/>
            </a:pPr>
            <a:r>
              <a:rPr lang="nb-NO" b="0" i="0">
                <a:solidFill>
                  <a:srgbClr val="000000"/>
                </a:solidFill>
                <a:effectLst/>
                <a:latin typeface="Aptos" panose="020B0004020202020204" pitchFamily="34" charset="0"/>
              </a:rPr>
              <a:t>Motvillige ansatte kan altså overstyres og gis pålegg om å både registrere og avvikle ferien. </a:t>
            </a:r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9250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i="1"/>
              <a:t>Dette gjelder også for de som slutter før juni </a:t>
            </a:r>
            <a:r>
              <a:rPr lang="nb-NO" sz="1200" i="1" err="1"/>
              <a:t>f.eks</a:t>
            </a:r>
            <a:r>
              <a:rPr lang="nb-NO" sz="1200" i="1"/>
              <a:t> de i midlertidige utdanningsstillinger.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60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Det er lov å beordre den ansatte om å ta ut all ferie sammenhengende. All overført ferie kan i utgangspunktet beordres tatt når som helst på året.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/>
              <a:t>Det er ikke lov til å utbetale feriedager i stedet for å avvikle dem med mindre den ansatte slutter ved hele NTNU.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AB6AE6-395A-4A92-88B6-12C8DF12CB56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065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 anchorCtr="0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1017751" y="205979"/>
            <a:ext cx="5459249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/>
          <p:cNvSpPr txBox="1">
            <a:spLocks/>
          </p:cNvSpPr>
          <p:nvPr userDrawn="1"/>
        </p:nvSpPr>
        <p:spPr>
          <a:xfrm>
            <a:off x="-1" y="4815936"/>
            <a:ext cx="640523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1" i="0" smtClean="0">
                <a:latin typeface="Arial"/>
                <a:cs typeface="Arial"/>
              </a:rPr>
              <a:pPr algn="ctr"/>
              <a:t>‹#›</a:t>
            </a:fld>
            <a:endParaRPr lang="nb-NO" b="1" i="0">
              <a:latin typeface="Arial"/>
              <a:cs typeface="Arial"/>
            </a:endParaRPr>
          </a:p>
        </p:txBody>
      </p:sp>
      <p:sp>
        <p:nvSpPr>
          <p:cNvPr id="5" name="Tittel 1">
            <a:extLst>
              <a:ext uri="{FF2B5EF4-FFF2-40B4-BE49-F238E27FC236}">
                <a16:creationId xmlns:a16="http://schemas.microsoft.com/office/drawing/2014/main" id="{DD937378-229C-1949-B054-BBD9C0C8D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DC91E42C-57DE-0347-977E-6B972EE46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93" y="943896"/>
            <a:ext cx="7681516" cy="3872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35765" y="3305176"/>
            <a:ext cx="7458948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35765" y="2180035"/>
            <a:ext cx="7458948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114712" y="1200151"/>
            <a:ext cx="366784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1">
            <a:extLst>
              <a:ext uri="{FF2B5EF4-FFF2-40B4-BE49-F238E27FC236}">
                <a16:creationId xmlns:a16="http://schemas.microsoft.com/office/drawing/2014/main" id="{FCDCCE35-0F13-7E43-B915-27AECD9F8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986" y="243149"/>
            <a:ext cx="7934515" cy="64633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8" name="Plassholder for innhold 3">
            <a:extLst>
              <a:ext uri="{FF2B5EF4-FFF2-40B4-BE49-F238E27FC236}">
                <a16:creationId xmlns:a16="http://schemas.microsoft.com/office/drawing/2014/main" id="{6C7D8F5B-4488-624E-9B7E-DA67D4873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6986" y="1481512"/>
            <a:ext cx="386060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A4593312-CBE8-2646-A9D3-533DF0750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28959" y="1001692"/>
            <a:ext cx="3932542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lassholder for innhold 5">
            <a:extLst>
              <a:ext uri="{FF2B5EF4-FFF2-40B4-BE49-F238E27FC236}">
                <a16:creationId xmlns:a16="http://schemas.microsoft.com/office/drawing/2014/main" id="{3EB26063-6A57-B84C-A306-43905FC06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28959" y="1481512"/>
            <a:ext cx="3932542" cy="3363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11" name="Plassholder for tekst 4">
            <a:extLst>
              <a:ext uri="{FF2B5EF4-FFF2-40B4-BE49-F238E27FC236}">
                <a16:creationId xmlns:a16="http://schemas.microsoft.com/office/drawing/2014/main" id="{DB91E079-BBA0-8E45-BAA3-55605ED0A2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6986" y="1001691"/>
            <a:ext cx="3862118" cy="47982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142491" y="204788"/>
            <a:ext cx="4765084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68297" y="205979"/>
            <a:ext cx="7933731" cy="6463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68297" y="934065"/>
            <a:ext cx="7933731" cy="4003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4" name="Bilde 3" descr="stripe_16_9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45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wiki/-/wiki/Norsk/Ferie+-+administrative+rutiner#section-Ferie+-+administrative+rutiner-Slik+f%C3%A5r+du+oversikt+over+ansattes+ferie+i+DF%C3%98+Innsikt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i.ntnu.no/wiki/-/wiki/Norsk/Ferie+-+administrative+rutiner#section-Ferie+-+administrative+rutiner-Slik+f%C3%A5r+du+oversikt+over+ansattes+feri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&#167;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lovdata.no/dokument/NL/lov/1988-04-29-21/KAPITTEL_2#%C2%A76" TargetMode="External"/><Relationship Id="rId4" Type="http://schemas.openxmlformats.org/officeDocument/2006/relationships/hyperlink" Target="https://lovdata.no/lov/1988-04-29-21/&#167;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&#167;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https://lovdata.no/dokument/SPH/sph-2024/KAPITTEL_11-2?q=ferie#KAPITTEL_11-2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%C2%A79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ovdata.no/lov/1988-04-29-21/%C2%A714" TargetMode="External"/><Relationship Id="rId4" Type="http://schemas.openxmlformats.org/officeDocument/2006/relationships/hyperlink" Target="https://lovdata.no/lov/1988-04-29-21/&#167;7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.ntnu.no/feri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A0_930FF30A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dfo.no/kundesider/lonnstjenester/selvbetjeningsportalen/lonnsslipper/slik-leser-du-lonnsslippen#anchorTOC_L%C3%B8nnsslippen_i_juni_1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dokument/NL/lov/1988-04-29-21" TargetMode="External"/><Relationship Id="rId7" Type="http://schemas.openxmlformats.org/officeDocument/2006/relationships/hyperlink" Target="https://www.regjeringen.no/no/dokumenter/otprp-nr-65-2007-2008-/id516695/?ch=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gjeringen.no/no/dokumenter/hta-2022-2024/id696502/" TargetMode="External"/><Relationship Id="rId5" Type="http://schemas.openxmlformats.org/officeDocument/2006/relationships/hyperlink" Target="https://lovdata.no/dokument/SPH/sph-2024/KAPITTEL_11-2-3?q=departementets%20kommentarer#KAPITTEL_11-2-3" TargetMode="External"/><Relationship Id="rId4" Type="http://schemas.openxmlformats.org/officeDocument/2006/relationships/hyperlink" Target="https://lovdata.no/dokument/SPH/sph-2024/KAPITTEL_9-16?q=s%C3%A6ravtale%20for%20ferie#KAPITTEL_9-1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lovdata.no/lov/1988-04-29-21/&#167;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ovdata.no/lov/1988-04-29-21/&#167;9" TargetMode="External"/><Relationship Id="rId7" Type="http://schemas.openxmlformats.org/officeDocument/2006/relationships/slide" Target="slide29.xml"/><Relationship Id="rId2" Type="http://schemas.openxmlformats.org/officeDocument/2006/relationships/hyperlink" Target="https://lovdata.no/lov/1988-04-29-21/&#167;5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1"/>
          <p:cNvSpPr>
            <a:spLocks noGrp="1"/>
          </p:cNvSpPr>
          <p:nvPr>
            <p:ph type="ctrTitle"/>
          </p:nvPr>
        </p:nvSpPr>
        <p:spPr>
          <a:xfrm>
            <a:off x="1265744" y="2074136"/>
            <a:ext cx="8114088" cy="1015663"/>
          </a:xfrm>
        </p:spPr>
        <p:txBody>
          <a:bodyPr/>
          <a:lstStyle/>
          <a:p>
            <a:pPr algn="ctr"/>
            <a:r>
              <a:rPr lang="nb-NO" sz="6000" dirty="0">
                <a:solidFill>
                  <a:schemeClr val="bg1"/>
                </a:solidFill>
              </a:rPr>
              <a:t>Ferieavvikling</a:t>
            </a:r>
          </a:p>
        </p:txBody>
      </p:sp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2163337" y="3071010"/>
            <a:ext cx="6882724" cy="598097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Fagkafé for ledere</a:t>
            </a:r>
          </a:p>
          <a:p>
            <a:pPr algn="ctr"/>
            <a:r>
              <a:rPr lang="nb-NO">
                <a:solidFill>
                  <a:schemeClr val="bg1">
                    <a:lumMod val="85000"/>
                  </a:schemeClr>
                </a:solidFill>
              </a:rPr>
              <a:t>25.04.24 ved Kristian H Sæterhaug, Tjenestesenteret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89D61C2-2E0E-8541-A434-8E4817E38EF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8816" y="1160665"/>
            <a:ext cx="5406359" cy="433297"/>
          </a:xfrm>
          <a:prstGeom prst="rect">
            <a:avLst/>
          </a:prstGeom>
        </p:spPr>
      </p:pic>
      <p:pic>
        <p:nvPicPr>
          <p:cNvPr id="6" name="Grafikk 5" descr="Strand med lene stol, paraply-og Palme-trær">
            <a:extLst>
              <a:ext uri="{FF2B5EF4-FFF2-40B4-BE49-F238E27FC236}">
                <a16:creationId xmlns:a16="http://schemas.microsoft.com/office/drawing/2014/main" id="{B8938F90-F1BC-6E8C-FD24-9B6540E60F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337735" y="1081477"/>
            <a:ext cx="3479426" cy="347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3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4B6FA-4C9D-4FD2-9F50-C9EBA45B2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0FEAA152-A293-BC29-226A-29E7DEB88472}"/>
              </a:ext>
            </a:extLst>
          </p:cNvPr>
          <p:cNvSpPr/>
          <p:nvPr/>
        </p:nvSpPr>
        <p:spPr>
          <a:xfrm>
            <a:off x="3546005" y="2979753"/>
            <a:ext cx="5240002" cy="649415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CCDB3C01-A928-51FA-5B77-7B5C095972F8}"/>
              </a:ext>
            </a:extLst>
          </p:cNvPr>
          <p:cNvSpPr/>
          <p:nvPr/>
        </p:nvSpPr>
        <p:spPr>
          <a:xfrm>
            <a:off x="3546840" y="2280046"/>
            <a:ext cx="5240002" cy="60010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C4F86F00-CEA8-E315-EFAC-1B87E907453D}"/>
              </a:ext>
            </a:extLst>
          </p:cNvPr>
          <p:cNvSpPr/>
          <p:nvPr/>
        </p:nvSpPr>
        <p:spPr>
          <a:xfrm>
            <a:off x="3536224" y="1485493"/>
            <a:ext cx="5240003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CEF3AF9-F4ED-A4A7-9276-68379C664EBE}"/>
              </a:ext>
            </a:extLst>
          </p:cNvPr>
          <p:cNvSpPr txBox="1"/>
          <p:nvPr/>
        </p:nvSpPr>
        <p:spPr>
          <a:xfrm>
            <a:off x="4061563" y="2317126"/>
            <a:ext cx="4790963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Bli kjent med og bruk DFØ Innsikt </a:t>
            </a:r>
            <a:br>
              <a:rPr lang="nb-NO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kontinuerlig for ferieoppfølging. </a:t>
            </a:r>
            <a:r>
              <a:rPr lang="nb-NO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Se veiledning</a:t>
            </a:r>
            <a:r>
              <a:rPr lang="nb-NO" sz="1100"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. </a:t>
            </a:r>
            <a:endParaRPr lang="nb-NO" sz="1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fikk 20" descr="Dem (medium sol) kontur">
            <a:extLst>
              <a:ext uri="{FF2B5EF4-FFF2-40B4-BE49-F238E27FC236}">
                <a16:creationId xmlns:a16="http://schemas.microsoft.com/office/drawing/2014/main" id="{C8B764C8-4568-5973-4AFA-1D0694011A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5722" y="1713585"/>
            <a:ext cx="350157" cy="350157"/>
          </a:xfrm>
          <a:prstGeom prst="rect">
            <a:avLst/>
          </a:prstGeom>
        </p:spPr>
      </p:pic>
      <p:pic>
        <p:nvPicPr>
          <p:cNvPr id="23" name="Grafikk 22" descr="Dem (medium sol) kontur">
            <a:extLst>
              <a:ext uri="{FF2B5EF4-FFF2-40B4-BE49-F238E27FC236}">
                <a16:creationId xmlns:a16="http://schemas.microsoft.com/office/drawing/2014/main" id="{27B3529C-3477-4FA7-AA59-2282E7A30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887" y="3153498"/>
            <a:ext cx="350157" cy="35015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30A5CF0-56C4-466D-E617-46F6C6ED5767}"/>
              </a:ext>
            </a:extLst>
          </p:cNvPr>
          <p:cNvSpPr txBox="1">
            <a:spLocks/>
          </p:cNvSpPr>
          <p:nvPr/>
        </p:nvSpPr>
        <p:spPr>
          <a:xfrm>
            <a:off x="728710" y="95838"/>
            <a:ext cx="7791608" cy="107721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nb-NO" sz="3200"/>
              <a:t>Start planleggingen nå, </a:t>
            </a:r>
          </a:p>
          <a:p>
            <a:pPr algn="ctr"/>
            <a:r>
              <a:rPr lang="nb-NO" sz="3200"/>
              <a:t>(i november er det for sent)</a:t>
            </a:r>
          </a:p>
        </p:txBody>
      </p:sp>
      <p:pic>
        <p:nvPicPr>
          <p:cNvPr id="26" name="Bilde 25" descr="Side visning av en hvit kalender">
            <a:extLst>
              <a:ext uri="{FF2B5EF4-FFF2-40B4-BE49-F238E27FC236}">
                <a16:creationId xmlns:a16="http://schemas.microsoft.com/office/drawing/2014/main" id="{32588988-87DB-DD25-40CC-2271C1583AC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01" y="1495139"/>
            <a:ext cx="2616506" cy="1746144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B9F2001C-DDEA-C49E-2C3A-FEE338930FDF}"/>
              </a:ext>
            </a:extLst>
          </p:cNvPr>
          <p:cNvSpPr/>
          <p:nvPr/>
        </p:nvSpPr>
        <p:spPr>
          <a:xfrm>
            <a:off x="3546006" y="3719960"/>
            <a:ext cx="5240001" cy="594013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pic>
        <p:nvPicPr>
          <p:cNvPr id="6" name="Grafikk 5" descr="Dem (medium sol) kontur">
            <a:extLst>
              <a:ext uri="{FF2B5EF4-FFF2-40B4-BE49-F238E27FC236}">
                <a16:creationId xmlns:a16="http://schemas.microsoft.com/office/drawing/2014/main" id="{8C1364BA-C19C-5F44-1181-D06AF7E5DF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4886" y="3820388"/>
            <a:ext cx="350157" cy="35015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A5988661-26D5-3A38-38BC-04C72A19AEC7}"/>
              </a:ext>
            </a:extLst>
          </p:cNvPr>
          <p:cNvSpPr txBox="1"/>
          <p:nvPr/>
        </p:nvSpPr>
        <p:spPr>
          <a:xfrm>
            <a:off x="4094762" y="1727879"/>
            <a:ext cx="479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+mj-lt"/>
                <a:cs typeface="Times New Roman" panose="02020603050405020304" pitchFamily="18" charset="0"/>
              </a:rPr>
              <a:t>All ferie skal avtales med leder.</a:t>
            </a:r>
            <a:endParaRPr lang="nb-NO" sz="1600">
              <a:latin typeface="+mj-lt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AE812C43-146D-451E-92AE-E44D1AF1DE9D}"/>
              </a:ext>
            </a:extLst>
          </p:cNvPr>
          <p:cNvSpPr/>
          <p:nvPr/>
        </p:nvSpPr>
        <p:spPr>
          <a:xfrm>
            <a:off x="3546007" y="4404765"/>
            <a:ext cx="5240000" cy="535109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2194197-6564-996C-5A2F-534C761F09B1}"/>
              </a:ext>
            </a:extLst>
          </p:cNvPr>
          <p:cNvSpPr txBox="1"/>
          <p:nvPr/>
        </p:nvSpPr>
        <p:spPr>
          <a:xfrm>
            <a:off x="4061562" y="3831991"/>
            <a:ext cx="479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latin typeface="+mj-lt"/>
                <a:cs typeface="Times New Roman" panose="02020603050405020304" pitchFamily="18" charset="0"/>
              </a:rPr>
              <a:t>Bruk styringsretten om nødvendig.</a:t>
            </a:r>
            <a:endParaRPr lang="nb-NO" sz="1600">
              <a:latin typeface="+mj-lt"/>
            </a:endParaRPr>
          </a:p>
        </p:txBody>
      </p:sp>
      <p:pic>
        <p:nvPicPr>
          <p:cNvPr id="10" name="Grafikk 9" descr="Dem (medium sol) kontur">
            <a:extLst>
              <a:ext uri="{FF2B5EF4-FFF2-40B4-BE49-F238E27FC236}">
                <a16:creationId xmlns:a16="http://schemas.microsoft.com/office/drawing/2014/main" id="{6A64EF78-3A2D-DC97-A4D7-3A8F617899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75413" y="4558704"/>
            <a:ext cx="350157" cy="35015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94458E3-885F-44FB-8ACB-049B1EA93F77}"/>
              </a:ext>
            </a:extLst>
          </p:cNvPr>
          <p:cNvSpPr txBox="1"/>
          <p:nvPr/>
        </p:nvSpPr>
        <p:spPr>
          <a:xfrm>
            <a:off x="3979507" y="4353861"/>
            <a:ext cx="4790963" cy="600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 er leders ansvar at ansatte avvikler ferie og ikke har dager til gode ved årets slutt.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6334C40A-6AE1-41B4-2E9F-546970F4D152}"/>
              </a:ext>
            </a:extLst>
          </p:cNvPr>
          <p:cNvSpPr txBox="1"/>
          <p:nvPr/>
        </p:nvSpPr>
        <p:spPr>
          <a:xfrm>
            <a:off x="4061562" y="3153498"/>
            <a:ext cx="4790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Følg opp enhetens ferieregnskap gjennom året.</a:t>
            </a:r>
            <a:endParaRPr lang="nb-NO" sz="1600">
              <a:latin typeface="+mj-lt"/>
            </a:endParaRPr>
          </a:p>
        </p:txBody>
      </p:sp>
      <p:pic>
        <p:nvPicPr>
          <p:cNvPr id="22" name="Grafikk 21" descr="Dem (medium sol) kontur">
            <a:extLst>
              <a:ext uri="{FF2B5EF4-FFF2-40B4-BE49-F238E27FC236}">
                <a16:creationId xmlns:a16="http://schemas.microsoft.com/office/drawing/2014/main" id="{DA71224E-0F91-3763-82FB-184AC7EA6D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29350" y="2396671"/>
            <a:ext cx="350157" cy="3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2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81F55-751B-4F03-60C8-6033F1B4E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1">
            <a:extLst>
              <a:ext uri="{FF2B5EF4-FFF2-40B4-BE49-F238E27FC236}">
                <a16:creationId xmlns:a16="http://schemas.microsoft.com/office/drawing/2014/main" id="{5880223F-7A81-D912-5CC8-02B6DD0489F1}"/>
              </a:ext>
            </a:extLst>
          </p:cNvPr>
          <p:cNvSpPr txBox="1"/>
          <p:nvPr/>
        </p:nvSpPr>
        <p:spPr>
          <a:xfrm>
            <a:off x="447121" y="161246"/>
            <a:ext cx="8169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/>
              <a:t>DFØ-systemene gir påminnelser </a:t>
            </a:r>
            <a:endParaRPr lang="nb-NO" sz="360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D7146C8-97AC-D8D5-03CE-DEA354BD8AC2}"/>
              </a:ext>
            </a:extLst>
          </p:cNvPr>
          <p:cNvSpPr txBox="1"/>
          <p:nvPr/>
        </p:nvSpPr>
        <p:spPr>
          <a:xfrm>
            <a:off x="716054" y="1931162"/>
            <a:ext cx="2561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Til ansatte </a:t>
            </a:r>
            <a:r>
              <a:rPr lang="nb-NO"/>
              <a:t>som ikke</a:t>
            </a:r>
            <a:r>
              <a:rPr lang="nb-NO" b="1"/>
              <a:t> </a:t>
            </a:r>
            <a:r>
              <a:rPr lang="nb-NO"/>
              <a:t>har søkt om ferie i Selvbetjeningsportalen.</a:t>
            </a:r>
          </a:p>
          <a:p>
            <a:endParaRPr lang="nb-NO"/>
          </a:p>
          <a:p>
            <a:endParaRPr lang="nb-NO"/>
          </a:p>
          <a:p>
            <a:pPr marL="342900" indent="-342900">
              <a:buAutoNum type="arabicPeriod"/>
            </a:pPr>
            <a:endParaRPr lang="nb-NO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16F16E95-74EC-B895-FAEE-49F0633CEDB8}"/>
              </a:ext>
            </a:extLst>
          </p:cNvPr>
          <p:cNvSpPr txBox="1"/>
          <p:nvPr/>
        </p:nvSpPr>
        <p:spPr>
          <a:xfrm>
            <a:off x="4182036" y="1920192"/>
            <a:ext cx="23745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Til ansatt </a:t>
            </a:r>
            <a:r>
              <a:rPr lang="nb-NO"/>
              <a:t>med rest på mer enn 15 betalte feriedager. </a:t>
            </a:r>
          </a:p>
          <a:p>
            <a:endParaRPr lang="nb-NO"/>
          </a:p>
          <a:p>
            <a:endParaRPr lang="nb-NO"/>
          </a:p>
          <a:p>
            <a:pPr marL="342900" indent="-342900">
              <a:buAutoNum type="arabicPeriod"/>
            </a:pPr>
            <a:endParaRPr lang="nb-NO"/>
          </a:p>
          <a:p>
            <a:pPr marL="342900" indent="-342900">
              <a:buAutoNum type="arabicPeriod"/>
            </a:pPr>
            <a:endParaRPr lang="nb-NO"/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F4842F0E-DBEF-9463-7758-989BF614B27B}"/>
              </a:ext>
            </a:extLst>
          </p:cNvPr>
          <p:cNvCxnSpPr/>
          <p:nvPr/>
        </p:nvCxnSpPr>
        <p:spPr>
          <a:xfrm>
            <a:off x="1082488" y="1573306"/>
            <a:ext cx="715383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53A43E4-97AC-6CC3-C43A-4441873B4545}"/>
              </a:ext>
            </a:extLst>
          </p:cNvPr>
          <p:cNvCxnSpPr>
            <a:cxnSpLocks/>
          </p:cNvCxnSpPr>
          <p:nvPr/>
        </p:nvCxnSpPr>
        <p:spPr>
          <a:xfrm>
            <a:off x="1620371" y="1358153"/>
            <a:ext cx="0" cy="5177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F7BE3552-479F-AC56-46DC-BCDE07A77A45}"/>
              </a:ext>
            </a:extLst>
          </p:cNvPr>
          <p:cNvSpPr txBox="1"/>
          <p:nvPr/>
        </p:nvSpPr>
        <p:spPr>
          <a:xfrm>
            <a:off x="1082488" y="957169"/>
            <a:ext cx="11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1. april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614A483F-7A29-5655-0611-0B656D3F984A}"/>
              </a:ext>
            </a:extLst>
          </p:cNvPr>
          <p:cNvSpPr txBox="1"/>
          <p:nvPr/>
        </p:nvSpPr>
        <p:spPr>
          <a:xfrm>
            <a:off x="2743200" y="944279"/>
            <a:ext cx="119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1. mai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084C8A5F-BA11-151E-717A-F78D024A2E04}"/>
              </a:ext>
            </a:extLst>
          </p:cNvPr>
          <p:cNvSpPr txBox="1"/>
          <p:nvPr/>
        </p:nvSpPr>
        <p:spPr>
          <a:xfrm>
            <a:off x="6347011" y="895906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15. oktober</a:t>
            </a:r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D6E95CF0-E49C-1031-8354-BB4C1C640466}"/>
              </a:ext>
            </a:extLst>
          </p:cNvPr>
          <p:cNvCxnSpPr>
            <a:cxnSpLocks/>
          </p:cNvCxnSpPr>
          <p:nvPr/>
        </p:nvCxnSpPr>
        <p:spPr>
          <a:xfrm>
            <a:off x="3231777" y="1326501"/>
            <a:ext cx="0" cy="173037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FC5AEFAB-9581-92A6-AED6-59858F67A8F3}"/>
              </a:ext>
            </a:extLst>
          </p:cNvPr>
          <p:cNvCxnSpPr/>
          <p:nvPr/>
        </p:nvCxnSpPr>
        <p:spPr>
          <a:xfrm>
            <a:off x="5100918" y="1326501"/>
            <a:ext cx="0" cy="51771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394C57AA-7BE2-49D4-B2C1-D4A7883A2820}"/>
              </a:ext>
            </a:extLst>
          </p:cNvPr>
          <p:cNvSpPr txBox="1"/>
          <p:nvPr/>
        </p:nvSpPr>
        <p:spPr>
          <a:xfrm>
            <a:off x="4531661" y="930980"/>
            <a:ext cx="19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1. september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99A969E3-7502-1837-1620-4DD8D13DD277}"/>
              </a:ext>
            </a:extLst>
          </p:cNvPr>
          <p:cNvCxnSpPr>
            <a:cxnSpLocks/>
          </p:cNvCxnSpPr>
          <p:nvPr/>
        </p:nvCxnSpPr>
        <p:spPr>
          <a:xfrm>
            <a:off x="7001435" y="1358153"/>
            <a:ext cx="0" cy="1698726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15E13355-D7A2-9FD3-3AE2-DBDAA4CE8731}"/>
              </a:ext>
            </a:extLst>
          </p:cNvPr>
          <p:cNvSpPr txBox="1"/>
          <p:nvPr/>
        </p:nvSpPr>
        <p:spPr>
          <a:xfrm>
            <a:off x="6036603" y="3110669"/>
            <a:ext cx="2501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Til leder </a:t>
            </a:r>
            <a:r>
              <a:rPr lang="nb-NO"/>
              <a:t>med ansatte som har igjen mer enn 15 betalte feriedager.</a:t>
            </a:r>
          </a:p>
          <a:p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F4063C1-EF13-A916-3F08-9595D774F2F1}"/>
              </a:ext>
            </a:extLst>
          </p:cNvPr>
          <p:cNvSpPr txBox="1"/>
          <p:nvPr/>
        </p:nvSpPr>
        <p:spPr>
          <a:xfrm>
            <a:off x="1838882" y="3028187"/>
            <a:ext cx="32474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/>
              <a:t>Til leder </a:t>
            </a:r>
            <a:r>
              <a:rPr lang="nb-NO"/>
              <a:t>med ansatte som har igjen mer enn 60 prosent av tildelte feriedager.</a:t>
            </a:r>
          </a:p>
        </p:txBody>
      </p:sp>
    </p:spTree>
    <p:extLst>
      <p:ext uri="{BB962C8B-B14F-4D97-AF65-F5344CB8AC3E}">
        <p14:creationId xmlns:p14="http://schemas.microsoft.com/office/powerpoint/2010/main" val="1140257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D9E761E-0C80-1208-A581-9E37CB688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Det holder ikke å…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E6854FF-FE84-5ABB-5EDE-A4D3E1C6F203}"/>
              </a:ext>
            </a:extLst>
          </p:cNvPr>
          <p:cNvSpPr txBox="1"/>
          <p:nvPr/>
        </p:nvSpPr>
        <p:spPr>
          <a:xfrm>
            <a:off x="1114712" y="1200151"/>
            <a:ext cx="3667845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Arial"/>
                <a:cs typeface="Arial"/>
              </a:rPr>
              <a:t>oppfordre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til</a:t>
            </a:r>
            <a:endParaRPr lang="en-US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Arial"/>
                <a:cs typeface="Arial"/>
              </a:rPr>
              <a:t>gi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tilbud</a:t>
            </a:r>
            <a:r>
              <a:rPr lang="en-US">
                <a:latin typeface="Arial"/>
                <a:cs typeface="Arial"/>
              </a:rPr>
              <a:t> om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Arial"/>
                <a:cs typeface="Arial"/>
              </a:rPr>
              <a:t>legge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til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rette</a:t>
            </a:r>
            <a:r>
              <a:rPr lang="en-US">
                <a:latin typeface="Arial"/>
                <a:cs typeface="Arial"/>
              </a:rPr>
              <a:t> for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>
                <a:latin typeface="Arial"/>
                <a:cs typeface="Arial"/>
              </a:rPr>
              <a:t>mase </a:t>
            </a:r>
            <a:r>
              <a:rPr lang="en-US" err="1">
                <a:latin typeface="Arial"/>
                <a:cs typeface="Arial"/>
              </a:rPr>
              <a:t>på</a:t>
            </a:r>
            <a:endParaRPr lang="en-US">
              <a:latin typeface="Arial"/>
              <a:cs typeface="Arial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r>
              <a:rPr lang="en-US" err="1">
                <a:latin typeface="Arial"/>
                <a:cs typeface="Arial"/>
              </a:rPr>
              <a:t>trygle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og</a:t>
            </a:r>
            <a:r>
              <a:rPr lang="en-US">
                <a:latin typeface="Arial"/>
                <a:cs typeface="Arial"/>
              </a:rPr>
              <a:t> be om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>
                <a:latin typeface="Arial"/>
                <a:cs typeface="Arial"/>
              </a:rPr>
              <a:t>- at den </a:t>
            </a:r>
            <a:r>
              <a:rPr lang="en-US" err="1">
                <a:latin typeface="Arial"/>
                <a:cs typeface="Arial"/>
              </a:rPr>
              <a:t>ansatte</a:t>
            </a:r>
            <a:r>
              <a:rPr lang="en-US">
                <a:latin typeface="Arial"/>
                <a:cs typeface="Arial"/>
              </a:rPr>
              <a:t> tar </a:t>
            </a:r>
            <a:r>
              <a:rPr lang="en-US" err="1">
                <a:latin typeface="Arial"/>
                <a:cs typeface="Arial"/>
              </a:rPr>
              <a:t>ferie</a:t>
            </a:r>
            <a:r>
              <a:rPr lang="en-US">
                <a:latin typeface="Arial"/>
                <a:cs typeface="Arial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>
              <a:latin typeface="Arial"/>
              <a:cs typeface="Arial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err="1">
                <a:latin typeface="Arial"/>
                <a:cs typeface="Arial"/>
              </a:rPr>
              <a:t>Ferien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må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b="1" err="1">
                <a:latin typeface="Arial"/>
                <a:cs typeface="Arial"/>
              </a:rPr>
              <a:t>fastsettes</a:t>
            </a:r>
            <a:r>
              <a:rPr lang="en-US" b="1">
                <a:latin typeface="Arial"/>
                <a:cs typeface="Arial"/>
              </a:rPr>
              <a:t> </a:t>
            </a:r>
            <a:r>
              <a:rPr lang="en-US">
                <a:latin typeface="Arial"/>
                <a:cs typeface="Arial"/>
              </a:rPr>
              <a:t>av </a:t>
            </a:r>
            <a:r>
              <a:rPr lang="en-US" err="1">
                <a:latin typeface="Arial"/>
                <a:cs typeface="Arial"/>
              </a:rPr>
              <a:t>leder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på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forhånd</a:t>
            </a:r>
            <a:r>
              <a:rPr lang="en-US">
                <a:latin typeface="Arial"/>
                <a:cs typeface="Arial"/>
              </a:rPr>
              <a:t> om den </a:t>
            </a:r>
            <a:r>
              <a:rPr lang="en-US" err="1">
                <a:latin typeface="Arial"/>
                <a:cs typeface="Arial"/>
              </a:rPr>
              <a:t>ansatte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ikke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selv</a:t>
            </a:r>
            <a:r>
              <a:rPr lang="en-US">
                <a:latin typeface="Arial"/>
                <a:cs typeface="Arial"/>
              </a:rPr>
              <a:t> tar </a:t>
            </a:r>
            <a:r>
              <a:rPr lang="en-US" err="1">
                <a:latin typeface="Arial"/>
                <a:cs typeface="Arial"/>
              </a:rPr>
              <a:t>initiativ</a:t>
            </a:r>
            <a:r>
              <a:rPr lang="en-US">
                <a:latin typeface="Arial"/>
                <a:cs typeface="Arial"/>
              </a:rPr>
              <a:t> </a:t>
            </a:r>
            <a:r>
              <a:rPr lang="en-US" err="1">
                <a:latin typeface="Arial"/>
                <a:cs typeface="Arial"/>
              </a:rPr>
              <a:t>til</a:t>
            </a:r>
            <a:r>
              <a:rPr lang="en-US">
                <a:latin typeface="Arial"/>
                <a:cs typeface="Arial"/>
              </a:rPr>
              <a:t> å ta </a:t>
            </a:r>
            <a:r>
              <a:rPr lang="en-US" err="1">
                <a:latin typeface="Arial"/>
                <a:cs typeface="Arial"/>
              </a:rPr>
              <a:t>ferie</a:t>
            </a:r>
            <a:r>
              <a:rPr lang="en-US">
                <a:latin typeface="Arial"/>
                <a:cs typeface="Arial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/>
              <a:buChar char="•"/>
            </a:pPr>
            <a:endParaRPr lang="en-US" sz="1500">
              <a:latin typeface="Arial"/>
              <a:cs typeface="Arial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E300D53-1B04-F571-B9E2-D1C51396B21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5305712" y="1200151"/>
            <a:ext cx="3673943" cy="33944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46044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F3646-17E6-3912-52F4-06CD5B2F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Styringsansvar</a:t>
            </a:r>
          </a:p>
        </p:txBody>
      </p:sp>
      <p:pic>
        <p:nvPicPr>
          <p:cNvPr id="6" name="Content Placeholder 5" descr="A close-up of a sign">
            <a:extLst>
              <a:ext uri="{FF2B5EF4-FFF2-40B4-BE49-F238E27FC236}">
                <a16:creationId xmlns:a16="http://schemas.microsoft.com/office/drawing/2014/main" id="{4D86FEBE-673E-A1CE-65C0-235CF6B203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712" y="1613641"/>
            <a:ext cx="3667845" cy="2567491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1F47B-03A3-CE56-76B3-8C674066BA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5712" y="1200151"/>
            <a:ext cx="3673943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/>
              <a:t>Ledere har både en rett og plikter:</a:t>
            </a:r>
          </a:p>
          <a:p>
            <a:r>
              <a:rPr lang="nb-NO"/>
              <a:t>Styringsplikt</a:t>
            </a:r>
          </a:p>
          <a:p>
            <a:r>
              <a:rPr lang="nb-NO"/>
              <a:t>Omsorgsplikt</a:t>
            </a:r>
          </a:p>
          <a:p>
            <a:r>
              <a:rPr lang="nb-NO"/>
              <a:t>Handlingsplikt</a:t>
            </a:r>
          </a:p>
          <a:p>
            <a:r>
              <a:rPr lang="nb-NO"/>
              <a:t>Styringsrett </a:t>
            </a:r>
          </a:p>
          <a:p>
            <a:pPr marL="0" indent="0">
              <a:buNone/>
            </a:pP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910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>
            <a:extLst>
              <a:ext uri="{FF2B5EF4-FFF2-40B4-BE49-F238E27FC236}">
                <a16:creationId xmlns:a16="http://schemas.microsoft.com/office/drawing/2014/main" id="{5A3D5666-E269-BBCD-BC2E-380F0A278FBA}"/>
              </a:ext>
            </a:extLst>
          </p:cNvPr>
          <p:cNvSpPr/>
          <p:nvPr/>
        </p:nvSpPr>
        <p:spPr>
          <a:xfrm>
            <a:off x="3600131" y="2136829"/>
            <a:ext cx="2449631" cy="1432325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BA9720DB-7C6C-10AF-5497-8B13C03CFD56}"/>
              </a:ext>
            </a:extLst>
          </p:cNvPr>
          <p:cNvSpPr/>
          <p:nvPr/>
        </p:nvSpPr>
        <p:spPr>
          <a:xfrm>
            <a:off x="1041592" y="3705117"/>
            <a:ext cx="7490407" cy="87970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A81B5539-8E22-03CC-520B-A87F3BF230A3}"/>
              </a:ext>
            </a:extLst>
          </p:cNvPr>
          <p:cNvSpPr/>
          <p:nvPr/>
        </p:nvSpPr>
        <p:spPr>
          <a:xfrm>
            <a:off x="1041592" y="2136830"/>
            <a:ext cx="2449631" cy="1432325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AE115E2-C9DA-297A-2937-B909BC5513BA}"/>
              </a:ext>
            </a:extLst>
          </p:cNvPr>
          <p:cNvSpPr/>
          <p:nvPr/>
        </p:nvSpPr>
        <p:spPr>
          <a:xfrm>
            <a:off x="1041592" y="943896"/>
            <a:ext cx="7490408" cy="712470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endParaRPr lang="nb-NO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430B68-5BF5-2FD0-629C-5BC5B223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0082" y="181858"/>
            <a:ext cx="7681516" cy="646331"/>
          </a:xfrm>
        </p:spPr>
        <p:txBody>
          <a:bodyPr/>
          <a:lstStyle/>
          <a:p>
            <a:r>
              <a:rPr lang="nb-NO"/>
              <a:t>Arbeidsgiver har styringsrett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0016887-2991-99F1-7C51-08346E5DFD0C}"/>
              </a:ext>
            </a:extLst>
          </p:cNvPr>
          <p:cNvSpPr txBox="1"/>
          <p:nvPr/>
        </p:nvSpPr>
        <p:spPr>
          <a:xfrm>
            <a:off x="1820550" y="981857"/>
            <a:ext cx="6890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Det er arbeidsgiver som til syvende og sist bestemmer </a:t>
            </a:r>
            <a:br>
              <a:rPr lang="nb-NO"/>
            </a:br>
            <a:r>
              <a:rPr lang="nb-NO"/>
              <a:t>når ferien skal tas, men med følgende begrensninger:</a:t>
            </a:r>
          </a:p>
          <a:p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1505FAC-6773-07B1-09D9-7FFF279FB2AA}"/>
              </a:ext>
            </a:extLst>
          </p:cNvPr>
          <p:cNvSpPr txBox="1"/>
          <p:nvPr/>
        </p:nvSpPr>
        <p:spPr>
          <a:xfrm>
            <a:off x="1257602" y="2285490"/>
            <a:ext cx="220037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/>
              <a:t>…å få 3 uker ferie i </a:t>
            </a:r>
            <a:r>
              <a:rPr lang="nb-NO" sz="1500" b="1"/>
              <a:t>hovedferieperioden</a:t>
            </a:r>
            <a:r>
              <a:rPr lang="nb-NO" sz="1500"/>
              <a:t> </a:t>
            </a:r>
            <a:br>
              <a:rPr lang="nb-NO" sz="1500"/>
            </a:br>
            <a:r>
              <a:rPr lang="nb-NO" sz="1500"/>
              <a:t>1. juni – 30. september </a:t>
            </a:r>
          </a:p>
          <a:p>
            <a:pPr algn="ctr"/>
            <a:r>
              <a:rPr lang="nb-NO" sz="1200">
                <a:hlinkClick r:id="rId3"/>
              </a:rPr>
              <a:t>(§7-1)</a:t>
            </a:r>
            <a:endParaRPr lang="nb-NO" sz="120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A7B46D6E-F04A-03F3-4F94-9BCBC6001F1F}"/>
              </a:ext>
            </a:extLst>
          </p:cNvPr>
          <p:cNvSpPr txBox="1"/>
          <p:nvPr/>
        </p:nvSpPr>
        <p:spPr>
          <a:xfrm>
            <a:off x="1227136" y="3813196"/>
            <a:ext cx="7119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500"/>
              <a:t>Ansatte over 60 år bestemmer selv når den 6. ferieuken skal avvikles,</a:t>
            </a:r>
            <a:br>
              <a:rPr lang="nb-NO" sz="1500"/>
            </a:br>
            <a:r>
              <a:rPr lang="nb-NO" sz="1500"/>
              <a:t> men må gi to ukers varsel </a:t>
            </a:r>
          </a:p>
          <a:p>
            <a:pPr algn="ctr"/>
            <a:r>
              <a:rPr lang="nb-NO" sz="1200">
                <a:hlinkClick r:id="rId4"/>
              </a:rPr>
              <a:t>(§ 6-2)</a:t>
            </a:r>
            <a:endParaRPr lang="nb-NO" sz="1200"/>
          </a:p>
          <a:p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D1984DD-04DE-FC13-C38C-E2011C4B9CD2}"/>
              </a:ext>
            </a:extLst>
          </p:cNvPr>
          <p:cNvSpPr txBox="1"/>
          <p:nvPr/>
        </p:nvSpPr>
        <p:spPr>
          <a:xfrm>
            <a:off x="3031762" y="2258501"/>
            <a:ext cx="314134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nb-NO" sz="1500"/>
              <a:t>…2 måneders varsel </a:t>
            </a:r>
            <a:br>
              <a:rPr lang="nb-NO" sz="1500"/>
            </a:br>
            <a:r>
              <a:rPr lang="nb-NO" sz="1500"/>
              <a:t>dersom arbeidsgiver fastsetter ferien </a:t>
            </a:r>
          </a:p>
          <a:p>
            <a:pPr lvl="1" algn="ctr"/>
            <a:r>
              <a:rPr lang="nb-NO" sz="1200">
                <a:hlinkClick r:id="rId5"/>
              </a:rPr>
              <a:t>(§ 6-2)</a:t>
            </a:r>
            <a:endParaRPr lang="nb-NO" sz="120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56E3566-9DAF-F792-98B2-0616AD12E8B8}"/>
              </a:ext>
            </a:extLst>
          </p:cNvPr>
          <p:cNvSpPr/>
          <p:nvPr/>
        </p:nvSpPr>
        <p:spPr>
          <a:xfrm>
            <a:off x="6112239" y="2125182"/>
            <a:ext cx="2449631" cy="1443972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ECFEF293-58A6-2BC5-4B71-559D35AA7B30}"/>
              </a:ext>
            </a:extLst>
          </p:cNvPr>
          <p:cNvSpPr txBox="1"/>
          <p:nvPr/>
        </p:nvSpPr>
        <p:spPr>
          <a:xfrm>
            <a:off x="5481393" y="2285490"/>
            <a:ext cx="31413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nb-NO" sz="1500"/>
              <a:t>…restferien avviklet som </a:t>
            </a:r>
            <a:r>
              <a:rPr lang="nb-NO" sz="1500" b="1"/>
              <a:t>hele uker </a:t>
            </a:r>
          </a:p>
          <a:p>
            <a:pPr lvl="1" algn="ctr"/>
            <a:r>
              <a:rPr lang="nb-NO" sz="1200">
                <a:hlinkClick r:id="rId3"/>
              </a:rPr>
              <a:t>(§ 7-2)</a:t>
            </a:r>
            <a:endParaRPr lang="nb-NO" sz="120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B9B82393-8B4C-9531-E68E-368792B3772B}"/>
              </a:ext>
            </a:extLst>
          </p:cNvPr>
          <p:cNvSpPr txBox="1"/>
          <p:nvPr/>
        </p:nvSpPr>
        <p:spPr>
          <a:xfrm>
            <a:off x="2928644" y="1682493"/>
            <a:ext cx="4291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/>
              <a:t>Arbeidstaker har rett til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6CAAA6B-57CC-7299-06F0-9745736D8734}"/>
              </a:ext>
            </a:extLst>
          </p:cNvPr>
          <p:cNvSpPr txBox="1"/>
          <p:nvPr/>
        </p:nvSpPr>
        <p:spPr>
          <a:xfrm>
            <a:off x="3283200" y="4692337"/>
            <a:ext cx="3355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i="1"/>
              <a:t>NB: Dette gjelder både lov- og avtalefestet ferie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93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26CBF198-FE0D-2B55-8D3A-1D6620D30D47}"/>
              </a:ext>
            </a:extLst>
          </p:cNvPr>
          <p:cNvSpPr/>
          <p:nvPr/>
        </p:nvSpPr>
        <p:spPr>
          <a:xfrm>
            <a:off x="6830981" y="1123200"/>
            <a:ext cx="1795208" cy="3597955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A137E-3E0A-972E-B993-8D186D1B9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719" y="17910"/>
            <a:ext cx="7681516" cy="1077218"/>
          </a:xfrm>
        </p:spPr>
        <p:txBody>
          <a:bodyPr/>
          <a:lstStyle/>
          <a:p>
            <a:pPr algn="ctr"/>
            <a:r>
              <a:rPr lang="nb-NO" sz="3200"/>
              <a:t>Slik går du frem når du bruker styringsretten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841A6C7-6707-9998-776B-AA0CF4D90712}"/>
              </a:ext>
            </a:extLst>
          </p:cNvPr>
          <p:cNvSpPr/>
          <p:nvPr/>
        </p:nvSpPr>
        <p:spPr>
          <a:xfrm>
            <a:off x="975619" y="1123200"/>
            <a:ext cx="1795208" cy="3597955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A072A8D-526A-711C-73FC-F800AD3FE32B}"/>
              </a:ext>
            </a:extLst>
          </p:cNvPr>
          <p:cNvSpPr txBox="1"/>
          <p:nvPr/>
        </p:nvSpPr>
        <p:spPr>
          <a:xfrm>
            <a:off x="1662599" y="1238866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1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9E2CB9E-6299-9344-13EC-0EB9F580F43F}"/>
              </a:ext>
            </a:extLst>
          </p:cNvPr>
          <p:cNvSpPr txBox="1"/>
          <p:nvPr/>
        </p:nvSpPr>
        <p:spPr>
          <a:xfrm>
            <a:off x="1065930" y="1977529"/>
            <a:ext cx="1660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/>
              <a:t>Leder skal i god tid før ferien drøfte ferieavvikling med den ansatte, </a:t>
            </a:r>
          </a:p>
          <a:p>
            <a:pPr algn="ctr"/>
            <a:r>
              <a:rPr lang="nb-NO" sz="1200">
                <a:hlinkClick r:id="rId3"/>
              </a:rPr>
              <a:t>§ 6-1.</a:t>
            </a:r>
            <a:endParaRPr lang="nb-NO" sz="1200"/>
          </a:p>
          <a:p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BF4E753-385B-E394-DB04-6079A011F0E6}"/>
              </a:ext>
            </a:extLst>
          </p:cNvPr>
          <p:cNvSpPr/>
          <p:nvPr/>
        </p:nvSpPr>
        <p:spPr>
          <a:xfrm>
            <a:off x="2927407" y="1123200"/>
            <a:ext cx="1795208" cy="3597955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88034F1-82D5-0284-9915-D2E2EAEC1D02}"/>
              </a:ext>
            </a:extLst>
          </p:cNvPr>
          <p:cNvSpPr txBox="1"/>
          <p:nvPr/>
        </p:nvSpPr>
        <p:spPr>
          <a:xfrm>
            <a:off x="2901103" y="1339367"/>
            <a:ext cx="188339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 sz="1200"/>
          </a:p>
          <a:p>
            <a:pPr algn="ctr"/>
            <a:endParaRPr lang="nb-NO" sz="1200"/>
          </a:p>
          <a:p>
            <a:pPr algn="ctr"/>
            <a:br>
              <a:rPr lang="nb-NO" sz="1200"/>
            </a:br>
            <a:r>
              <a:rPr lang="nb-NO" sz="1100"/>
              <a:t>Dersom den ansatte innen f.eks.1. mai ikke har satt seg opp på ferie, kan leder fastsette ferien </a:t>
            </a:r>
            <a:r>
              <a:rPr lang="nb-NO" sz="1100" b="1"/>
              <a:t>tidligst 2 måneder frem i tid, </a:t>
            </a:r>
            <a:r>
              <a:rPr lang="nb-NO" sz="1100"/>
              <a:t>(</a:t>
            </a:r>
            <a:r>
              <a:rPr lang="nb-NO" sz="1100">
                <a:hlinkClick r:id="rId3"/>
              </a:rPr>
              <a:t>§§ 6 1-2</a:t>
            </a:r>
            <a:r>
              <a:rPr lang="nb-NO" sz="1100"/>
              <a:t>).</a:t>
            </a:r>
            <a:br>
              <a:rPr lang="nb-NO" sz="1100"/>
            </a:br>
            <a:endParaRPr lang="nb-NO" sz="1100"/>
          </a:p>
          <a:p>
            <a:pPr algn="ctr"/>
            <a:r>
              <a:rPr lang="nb-NO" sz="1100"/>
              <a:t>Den ansatte må få dette skriftlig, og leder bør dokumentere det </a:t>
            </a:r>
            <a:br>
              <a:rPr lang="nb-NO" sz="1100"/>
            </a:br>
            <a:r>
              <a:rPr lang="nb-NO" sz="1100"/>
              <a:t>(f.eks. i </a:t>
            </a:r>
            <a:r>
              <a:rPr lang="nb-NO" sz="1100" err="1"/>
              <a:t>ePhorte</a:t>
            </a:r>
            <a:r>
              <a:rPr lang="nb-NO" sz="1100"/>
              <a:t>) i tilfelle revisjon o.l.</a:t>
            </a:r>
          </a:p>
          <a:p>
            <a:pPr algn="ctr"/>
            <a:br>
              <a:rPr lang="nb-NO" sz="1100"/>
            </a:br>
            <a:br>
              <a:rPr lang="nb-NO" sz="1100"/>
            </a:br>
            <a:br>
              <a:rPr lang="nb-NO" sz="1100"/>
            </a:br>
            <a:endParaRPr lang="nb-NO" sz="1100" b="1"/>
          </a:p>
          <a:p>
            <a:endParaRPr lang="nb-NO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73398A0-3880-47CE-3F23-C88C78EF8196}"/>
              </a:ext>
            </a:extLst>
          </p:cNvPr>
          <p:cNvSpPr/>
          <p:nvPr/>
        </p:nvSpPr>
        <p:spPr>
          <a:xfrm>
            <a:off x="4879194" y="1123200"/>
            <a:ext cx="1795208" cy="3597955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2A40115-7EF7-E4E6-2EBF-DEACB3CB8C94}"/>
              </a:ext>
            </a:extLst>
          </p:cNvPr>
          <p:cNvSpPr txBox="1"/>
          <p:nvPr/>
        </p:nvSpPr>
        <p:spPr>
          <a:xfrm>
            <a:off x="4879194" y="1522292"/>
            <a:ext cx="17882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/>
          </a:p>
          <a:p>
            <a:pPr algn="ctr"/>
            <a:br>
              <a:rPr lang="nb-NO" sz="1200"/>
            </a:br>
            <a:r>
              <a:rPr lang="nb-NO" sz="1200"/>
              <a:t>Den ansatte skal pålegges å sende inn fraværssøknad i Selvbetjeningsportalen/</a:t>
            </a:r>
            <a:br>
              <a:rPr lang="nb-NO" sz="1200"/>
            </a:br>
            <a:r>
              <a:rPr lang="nb-NO" sz="1200"/>
              <a:t>DFØ-appen.</a:t>
            </a:r>
          </a:p>
          <a:p>
            <a:pPr algn="ctr"/>
            <a:endParaRPr lang="nb-NO" sz="1200"/>
          </a:p>
          <a:p>
            <a:pPr algn="ctr"/>
            <a:r>
              <a:rPr lang="nb-NO" sz="1200"/>
              <a:t>Unntaksvis kan det meldes inn til Tjenestesenteret for manuell registrering.</a:t>
            </a:r>
          </a:p>
          <a:p>
            <a:endParaRPr lang="nb-NO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41923913-1A24-B270-B712-A3BF947F20AE}"/>
              </a:ext>
            </a:extLst>
          </p:cNvPr>
          <p:cNvSpPr txBox="1"/>
          <p:nvPr/>
        </p:nvSpPr>
        <p:spPr>
          <a:xfrm>
            <a:off x="6906729" y="1702712"/>
            <a:ext cx="1643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nb-NO"/>
          </a:p>
          <a:p>
            <a:pPr algn="ctr"/>
            <a:r>
              <a:rPr lang="nb-NO" sz="1200" b="1"/>
              <a:t>Ferien vil nå være ansett som avviklet</a:t>
            </a:r>
            <a:r>
              <a:rPr lang="nb-NO" sz="1200"/>
              <a:t>, også dersom den ansatte likevel selv velger å møte opp på jobb i ferien.</a:t>
            </a:r>
          </a:p>
          <a:p>
            <a:endParaRPr lang="nb-NO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CAA59186-8060-11F4-14C9-52F721303577}"/>
              </a:ext>
            </a:extLst>
          </p:cNvPr>
          <p:cNvSpPr txBox="1"/>
          <p:nvPr/>
        </p:nvSpPr>
        <p:spPr>
          <a:xfrm>
            <a:off x="3508048" y="1188033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2</a:t>
            </a: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5A81A72-CA2F-5C83-0F96-8163EA961659}"/>
              </a:ext>
            </a:extLst>
          </p:cNvPr>
          <p:cNvSpPr txBox="1"/>
          <p:nvPr/>
        </p:nvSpPr>
        <p:spPr>
          <a:xfrm>
            <a:off x="5492398" y="1238865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3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D5BF3B34-64C0-AF50-3CE0-A662D9C1913D}"/>
              </a:ext>
            </a:extLst>
          </p:cNvPr>
          <p:cNvSpPr txBox="1"/>
          <p:nvPr/>
        </p:nvSpPr>
        <p:spPr>
          <a:xfrm>
            <a:off x="7444184" y="1226182"/>
            <a:ext cx="56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/>
              <a:t>4</a:t>
            </a:r>
          </a:p>
        </p:txBody>
      </p:sp>
      <p:pic>
        <p:nvPicPr>
          <p:cNvPr id="22" name="Grafikk 21" descr="Pil ned kontur">
            <a:extLst>
              <a:ext uri="{FF2B5EF4-FFF2-40B4-BE49-F238E27FC236}">
                <a16:creationId xmlns:a16="http://schemas.microsoft.com/office/drawing/2014/main" id="{A4301DC0-0980-7B84-8358-2308B38CF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2483385" y="1652862"/>
            <a:ext cx="688251" cy="457250"/>
          </a:xfrm>
          <a:prstGeom prst="rect">
            <a:avLst/>
          </a:prstGeom>
        </p:spPr>
      </p:pic>
      <p:pic>
        <p:nvPicPr>
          <p:cNvPr id="23" name="Grafikk 22" descr="Pil ned kontur">
            <a:extLst>
              <a:ext uri="{FF2B5EF4-FFF2-40B4-BE49-F238E27FC236}">
                <a16:creationId xmlns:a16="http://schemas.microsoft.com/office/drawing/2014/main" id="{E1E06784-B41F-E214-1D01-B941749FA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22549" y="1645526"/>
            <a:ext cx="688251" cy="491205"/>
          </a:xfrm>
          <a:prstGeom prst="rect">
            <a:avLst/>
          </a:prstGeom>
        </p:spPr>
      </p:pic>
      <p:pic>
        <p:nvPicPr>
          <p:cNvPr id="24" name="Grafikk 23" descr="Pil ned kontur">
            <a:extLst>
              <a:ext uri="{FF2B5EF4-FFF2-40B4-BE49-F238E27FC236}">
                <a16:creationId xmlns:a16="http://schemas.microsoft.com/office/drawing/2014/main" id="{251B4F51-E338-7401-DFE8-205B75FD87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6361218" y="1636212"/>
            <a:ext cx="688251" cy="5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472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2637300-B78B-673A-0D66-06641EA5F0EC}"/>
              </a:ext>
            </a:extLst>
          </p:cNvPr>
          <p:cNvSpPr/>
          <p:nvPr/>
        </p:nvSpPr>
        <p:spPr>
          <a:xfrm>
            <a:off x="1152281" y="1151895"/>
            <a:ext cx="3570194" cy="3442728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9683F46-A9C1-EDF9-B656-4AF0450E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en-US" sz="3300" err="1"/>
              <a:t>Når</a:t>
            </a:r>
            <a:r>
              <a:rPr lang="en-US" sz="3300"/>
              <a:t> </a:t>
            </a:r>
            <a:r>
              <a:rPr lang="en-US" sz="3300" err="1"/>
              <a:t>kan</a:t>
            </a:r>
            <a:r>
              <a:rPr lang="en-US" sz="3300"/>
              <a:t> </a:t>
            </a:r>
            <a:r>
              <a:rPr lang="en-US" sz="3300" err="1"/>
              <a:t>ferie</a:t>
            </a:r>
            <a:r>
              <a:rPr lang="en-US" sz="3300"/>
              <a:t> </a:t>
            </a:r>
            <a:r>
              <a:rPr lang="en-US" sz="3300" err="1"/>
              <a:t>anses</a:t>
            </a:r>
            <a:r>
              <a:rPr lang="en-US" sz="3300"/>
              <a:t> </a:t>
            </a:r>
            <a:r>
              <a:rPr lang="en-US" sz="3300" err="1"/>
              <a:t>som</a:t>
            </a:r>
            <a:r>
              <a:rPr lang="en-US" sz="3300"/>
              <a:t> </a:t>
            </a:r>
            <a:r>
              <a:rPr lang="en-US" sz="3300" err="1"/>
              <a:t>avviklet</a:t>
            </a:r>
            <a:r>
              <a:rPr lang="en-US" sz="3300"/>
              <a:t>?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FE5AED2-AEA0-D755-CFD3-D092D8FF73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24535" y="1428751"/>
            <a:ext cx="3247466" cy="305584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400" b="0">
                <a:effectLst/>
              </a:rPr>
              <a:t>«Når ferien </a:t>
            </a:r>
            <a:r>
              <a:rPr lang="nb-NO" sz="1400" b="1">
                <a:effectLst/>
              </a:rPr>
              <a:t>er fastsatt</a:t>
            </a:r>
            <a:r>
              <a:rPr lang="nb-NO" sz="1400" b="0">
                <a:effectLst/>
              </a:rPr>
              <a:t>, enten gjennom drøfting mellom arbeidsgiver og arbeidstaker, eller ved at arbeidsgiver fastsetter ferien </a:t>
            </a:r>
            <a:r>
              <a:rPr lang="nb-NO" sz="1400" b="1">
                <a:effectLst/>
              </a:rPr>
              <a:t>i kraft av sin styringsrett</a:t>
            </a:r>
            <a:r>
              <a:rPr lang="nb-NO" sz="1400" b="0">
                <a:effectLst/>
              </a:rPr>
              <a:t>, anses altså ferien for </a:t>
            </a:r>
            <a:r>
              <a:rPr lang="nb-NO" sz="1400" b="1">
                <a:effectLst/>
              </a:rPr>
              <a:t>avviklet i det fastsatte tidsrommet</a:t>
            </a:r>
            <a:r>
              <a:rPr lang="nb-NO" sz="1400" b="0">
                <a:effectLst/>
              </a:rPr>
              <a:t>. Dette må også gjelde </a:t>
            </a:r>
            <a:r>
              <a:rPr lang="nb-NO" sz="1400" b="1">
                <a:effectLst/>
              </a:rPr>
              <a:t>selv om arbeidstakeren faktisk har møtt frem på arbeidsstedet og utført arbeid i den fastsatte ferietiden.»</a:t>
            </a:r>
          </a:p>
          <a:p>
            <a:pPr marL="0" indent="0">
              <a:lnSpc>
                <a:spcPct val="90000"/>
              </a:lnSpc>
              <a:buNone/>
            </a:pPr>
            <a:endParaRPr lang="nb-NO" sz="1500" b="0" i="1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sz="1100"/>
              <a:t>-fra </a:t>
            </a:r>
            <a:r>
              <a:rPr lang="nb-NO" sz="1100">
                <a:hlinkClick r:id="rId3"/>
              </a:rPr>
              <a:t>Statens personalhåndbok Departementets kommentarer til ferielovens § 11-2</a:t>
            </a:r>
            <a:endParaRPr lang="en-US" sz="1100"/>
          </a:p>
        </p:txBody>
      </p:sp>
      <p:pic>
        <p:nvPicPr>
          <p:cNvPr id="3" name="Content Placeholder 2" descr="Cluster of palm trees, with branches converging against clear sky, seen from beneath">
            <a:extLst>
              <a:ext uri="{FF2B5EF4-FFF2-40B4-BE49-F238E27FC236}">
                <a16:creationId xmlns:a16="http://schemas.microsoft.com/office/drawing/2014/main" id="{1524BD6E-5B4C-8001-D136-0D39448CA40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0559" y="1151895"/>
            <a:ext cx="3673943" cy="3394472"/>
          </a:xfrm>
          <a:noFill/>
        </p:spPr>
      </p:pic>
      <p:pic>
        <p:nvPicPr>
          <p:cNvPr id="6" name="Grafikk 5" descr="Åpent anførselstegn med heldekkende fyll">
            <a:extLst>
              <a:ext uri="{FF2B5EF4-FFF2-40B4-BE49-F238E27FC236}">
                <a16:creationId xmlns:a16="http://schemas.microsoft.com/office/drawing/2014/main" id="{4DDB1401-B5BF-64C3-FE7B-251DB6ABD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4999" y="742951"/>
            <a:ext cx="914400" cy="914400"/>
          </a:xfrm>
          <a:prstGeom prst="rect">
            <a:avLst/>
          </a:prstGeom>
        </p:spPr>
      </p:pic>
      <p:pic>
        <p:nvPicPr>
          <p:cNvPr id="7" name="Grafikk 6" descr="Lukket anførselstegn med heldekkende fyll">
            <a:extLst>
              <a:ext uri="{FF2B5EF4-FFF2-40B4-BE49-F238E27FC236}">
                <a16:creationId xmlns:a16="http://schemas.microsoft.com/office/drawing/2014/main" id="{50456B31-6809-A25E-36B5-A82B018519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176159" y="399405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33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CD716-90A8-D0A3-8DCE-EA2055F72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30718" y="1564104"/>
            <a:ext cx="6966970" cy="270488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/>
              <a:t>Obs! Hvis den ansatte likevel skulle gå på jobb i ferien: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Det er viktig at den ansatte </a:t>
            </a:r>
            <a:r>
              <a:rPr lang="nb-NO" b="1"/>
              <a:t>ikke fører prosjekttimer</a:t>
            </a:r>
            <a:r>
              <a:rPr lang="nb-NO"/>
              <a:t> på dager det er registrert ferie eller annet fravær. Det kan gi store økonomiske konsekvenser.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DC1A4F-B5C7-7AD3-8D65-B1F78602B3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23" y="226815"/>
            <a:ext cx="466725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7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629197-1A61-9C1B-B880-BDBA9002D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921B957A-7E04-705B-DEEA-F774BEB1D2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" y="5289937"/>
            <a:ext cx="5916706" cy="551203"/>
          </a:xfrm>
        </p:spPr>
        <p:txBody>
          <a:bodyPr>
            <a:normAutofit fontScale="32500" lnSpcReduction="20000"/>
          </a:bodyPr>
          <a:lstStyle/>
          <a:p>
            <a:pPr marL="0" indent="0" algn="l">
              <a:buNone/>
            </a:pPr>
            <a:r>
              <a:rPr lang="nb-NO" sz="2200" b="0" i="1">
                <a:solidFill>
                  <a:srgbClr val="333333"/>
                </a:solidFill>
                <a:effectLst/>
                <a:latin typeface="Helvetica Neue"/>
              </a:rPr>
              <a:t>Ferie som </a:t>
            </a:r>
            <a:r>
              <a:rPr lang="nb-NO" sz="2200" b="1" i="1">
                <a:solidFill>
                  <a:srgbClr val="333333"/>
                </a:solidFill>
                <a:effectLst/>
                <a:latin typeface="Helvetica Neue"/>
              </a:rPr>
              <a:t>i strid med lovens bestemmelser</a:t>
            </a:r>
            <a:r>
              <a:rPr lang="nb-NO" sz="2200" b="0" i="1">
                <a:solidFill>
                  <a:srgbClr val="333333"/>
                </a:solidFill>
                <a:effectLst/>
                <a:latin typeface="Helvetica Neue"/>
              </a:rPr>
              <a:t> eller på grunn av forhold som nevnt i </a:t>
            </a:r>
            <a:r>
              <a:rPr lang="nb-NO" sz="2200" b="0" i="1" u="none" strike="noStrike">
                <a:solidFill>
                  <a:srgbClr val="DB142C"/>
                </a:solidFill>
                <a:effectLst/>
                <a:latin typeface="Helvetica Neue"/>
                <a:hlinkClick r:id="rId3"/>
              </a:rPr>
              <a:t>§ 9</a:t>
            </a:r>
            <a:r>
              <a:rPr lang="nb-NO" sz="2200" b="0" i="1">
                <a:solidFill>
                  <a:srgbClr val="333333"/>
                </a:solidFill>
                <a:effectLst/>
                <a:latin typeface="Helvetica Neue"/>
              </a:rPr>
              <a:t> nr. 1 og 2, ikke er avviklet ved ferieårets utløp, </a:t>
            </a:r>
            <a:r>
              <a:rPr lang="nb-NO" sz="2200" b="1" i="1">
                <a:solidFill>
                  <a:srgbClr val="333333"/>
                </a:solidFill>
                <a:effectLst/>
                <a:latin typeface="Helvetica Neue"/>
              </a:rPr>
              <a:t>skal overføres til det påfølgende ferieår. </a:t>
            </a:r>
            <a:endParaRPr lang="en-US" sz="2200"/>
          </a:p>
          <a:p>
            <a:pPr marL="0" indent="0">
              <a:buNone/>
            </a:pPr>
            <a:endParaRPr lang="en-US" sz="2200"/>
          </a:p>
          <a:p>
            <a:pPr marL="0" indent="0" algn="ctr">
              <a:buNone/>
            </a:pPr>
            <a:r>
              <a:rPr lang="en-US" sz="2200"/>
              <a:t>Husk at § 7-3 </a:t>
            </a:r>
            <a:r>
              <a:rPr lang="en-US" sz="2200" err="1"/>
              <a:t>har</a:t>
            </a:r>
            <a:r>
              <a:rPr lang="en-US" sz="2200"/>
              <a:t> </a:t>
            </a:r>
            <a:r>
              <a:rPr lang="en-US" sz="2200" b="1"/>
              <a:t>to </a:t>
            </a:r>
            <a:r>
              <a:rPr lang="en-US" sz="2200" b="1" err="1"/>
              <a:t>ledd</a:t>
            </a:r>
            <a:r>
              <a:rPr lang="en-US" sz="2200" b="1"/>
              <a:t>! </a:t>
            </a:r>
          </a:p>
          <a:p>
            <a:pPr marL="0" indent="0">
              <a:lnSpc>
                <a:spcPct val="120000"/>
              </a:lnSpc>
              <a:buNone/>
            </a:pPr>
            <a:endParaRPr lang="en-US" sz="4900"/>
          </a:p>
          <a:p>
            <a:pPr>
              <a:lnSpc>
                <a:spcPct val="90000"/>
              </a:lnSpc>
            </a:pPr>
            <a:endParaRPr lang="en-US" sz="1300"/>
          </a:p>
          <a:p>
            <a:pPr>
              <a:lnSpc>
                <a:spcPct val="90000"/>
              </a:lnSpc>
            </a:pPr>
            <a:endParaRPr lang="en-US" sz="130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99159AF1-7872-773A-2A64-06C2AB74EF3E}"/>
              </a:ext>
            </a:extLst>
          </p:cNvPr>
          <p:cNvSpPr txBox="1"/>
          <p:nvPr/>
        </p:nvSpPr>
        <p:spPr>
          <a:xfrm>
            <a:off x="110945" y="201928"/>
            <a:ext cx="8569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600" b="1"/>
              <a:t> Overføring av feriedager</a:t>
            </a:r>
            <a:endParaRPr lang="nb-NO" sz="360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B146464-A411-8144-4EE6-742105EFE25F}"/>
              </a:ext>
            </a:extLst>
          </p:cNvPr>
          <p:cNvSpPr/>
          <p:nvPr/>
        </p:nvSpPr>
        <p:spPr>
          <a:xfrm>
            <a:off x="1606923" y="4560330"/>
            <a:ext cx="6004112" cy="467596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54412E4-D84B-16A3-BDA7-1F2317D4E648}"/>
              </a:ext>
            </a:extLst>
          </p:cNvPr>
          <p:cNvSpPr/>
          <p:nvPr/>
        </p:nvSpPr>
        <p:spPr>
          <a:xfrm>
            <a:off x="1606922" y="3944727"/>
            <a:ext cx="6004113" cy="511693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4575CCFD-297D-C5B6-72BF-1DA67790B70F}"/>
              </a:ext>
            </a:extLst>
          </p:cNvPr>
          <p:cNvSpPr/>
          <p:nvPr/>
        </p:nvSpPr>
        <p:spPr>
          <a:xfrm>
            <a:off x="1606923" y="1034454"/>
            <a:ext cx="6004113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1CEE3A10-59E3-71A7-3DB5-A3C88EB9E2EC}"/>
              </a:ext>
            </a:extLst>
          </p:cNvPr>
          <p:cNvSpPr/>
          <p:nvPr/>
        </p:nvSpPr>
        <p:spPr>
          <a:xfrm>
            <a:off x="1606923" y="1743791"/>
            <a:ext cx="6004113" cy="104000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A9AF2B2C-1B01-8519-846D-D08F1F1C1EF4}"/>
              </a:ext>
            </a:extLst>
          </p:cNvPr>
          <p:cNvSpPr/>
          <p:nvPr/>
        </p:nvSpPr>
        <p:spPr>
          <a:xfrm>
            <a:off x="1606923" y="2892875"/>
            <a:ext cx="6004113" cy="953900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1FA4EAAE-489F-8F96-AD26-261B96AFC82C}"/>
              </a:ext>
            </a:extLst>
          </p:cNvPr>
          <p:cNvSpPr txBox="1"/>
          <p:nvPr/>
        </p:nvSpPr>
        <p:spPr>
          <a:xfrm>
            <a:off x="1771650" y="1104343"/>
            <a:ext cx="57284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Å </a:t>
            </a:r>
            <a:r>
              <a:rPr lang="en-US" sz="1400" err="1"/>
              <a:t>overføre</a:t>
            </a:r>
            <a:r>
              <a:rPr lang="en-US" sz="1400"/>
              <a:t> </a:t>
            </a:r>
            <a:r>
              <a:rPr lang="en-US" sz="1400" err="1"/>
              <a:t>feriedager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 </a:t>
            </a:r>
            <a:r>
              <a:rPr lang="en-US" sz="1400" err="1"/>
              <a:t>påfølgende</a:t>
            </a:r>
            <a:r>
              <a:rPr lang="en-US" sz="1400"/>
              <a:t> </a:t>
            </a:r>
            <a:r>
              <a:rPr lang="en-US" sz="1400" err="1"/>
              <a:t>år</a:t>
            </a:r>
            <a:r>
              <a:rPr lang="en-US" sz="1400"/>
              <a:t> er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utgangspunktet</a:t>
            </a:r>
            <a:r>
              <a:rPr lang="en-US" sz="1400"/>
              <a:t> </a:t>
            </a:r>
            <a:br>
              <a:rPr lang="en-US" sz="1400"/>
            </a:br>
            <a:r>
              <a:rPr lang="en-US" sz="1400" b="1" err="1"/>
              <a:t>ingen</a:t>
            </a:r>
            <a:r>
              <a:rPr lang="en-US" sz="1400" b="1"/>
              <a:t> </a:t>
            </a:r>
            <a:r>
              <a:rPr lang="en-US" sz="1400" b="1" err="1"/>
              <a:t>rettighet</a:t>
            </a:r>
            <a:r>
              <a:rPr lang="en-US" sz="1400"/>
              <a:t>.</a:t>
            </a:r>
          </a:p>
          <a:p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CCC993D-8A60-C9D4-4AD8-774BD7878E7A}"/>
              </a:ext>
            </a:extLst>
          </p:cNvPr>
          <p:cNvSpPr txBox="1"/>
          <p:nvPr/>
        </p:nvSpPr>
        <p:spPr>
          <a:xfrm>
            <a:off x="1701418" y="2978559"/>
            <a:ext cx="59411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400" err="1"/>
              <a:t>Arbeidsgiver</a:t>
            </a:r>
            <a:r>
              <a:rPr lang="en-US" sz="1400"/>
              <a:t>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b="1" err="1"/>
              <a:t>ikke</a:t>
            </a:r>
            <a:r>
              <a:rPr lang="en-US" sz="1400" b="1"/>
              <a:t> </a:t>
            </a:r>
            <a:r>
              <a:rPr lang="en-US" sz="1400" b="1" err="1"/>
              <a:t>lov</a:t>
            </a:r>
            <a:r>
              <a:rPr lang="en-US" sz="1400" b="1"/>
              <a:t> </a:t>
            </a:r>
            <a:r>
              <a:rPr lang="en-US" sz="1400" b="1" err="1"/>
              <a:t>til</a:t>
            </a:r>
            <a:r>
              <a:rPr lang="en-US" sz="1400" b="1"/>
              <a:t> å </a:t>
            </a:r>
            <a:r>
              <a:rPr lang="en-US" sz="1400" b="1" err="1"/>
              <a:t>slette</a:t>
            </a:r>
            <a:r>
              <a:rPr lang="en-US" sz="1400" b="1"/>
              <a:t> </a:t>
            </a:r>
            <a:r>
              <a:rPr lang="en-US" sz="1400" b="1" err="1"/>
              <a:t>feriedager</a:t>
            </a:r>
            <a:r>
              <a:rPr lang="en-US" sz="1400"/>
              <a:t>. </a:t>
            </a:r>
            <a:r>
              <a:rPr lang="en-US" sz="1400" err="1"/>
              <a:t>Hvis</a:t>
            </a:r>
            <a:r>
              <a:rPr lang="en-US" sz="1400"/>
              <a:t> </a:t>
            </a:r>
            <a:r>
              <a:rPr lang="en-US" sz="1400" err="1"/>
              <a:t>feriedagene</a:t>
            </a:r>
            <a:r>
              <a:rPr lang="en-US" sz="1400"/>
              <a:t> </a:t>
            </a:r>
            <a:r>
              <a:rPr lang="en-US" sz="1400" err="1"/>
              <a:t>ikke</a:t>
            </a:r>
            <a:r>
              <a:rPr lang="en-US" sz="1400"/>
              <a:t> er </a:t>
            </a:r>
            <a:r>
              <a:rPr lang="en-US" sz="1400" err="1"/>
              <a:t>avviklet</a:t>
            </a:r>
            <a:r>
              <a:rPr lang="en-US" sz="1400"/>
              <a:t> </a:t>
            </a:r>
            <a:r>
              <a:rPr lang="en-US" sz="1400" err="1"/>
              <a:t>på</a:t>
            </a:r>
            <a:r>
              <a:rPr lang="en-US" sz="1400"/>
              <a:t> </a:t>
            </a:r>
            <a:r>
              <a:rPr lang="en-US" sz="1400" err="1"/>
              <a:t>slutten</a:t>
            </a:r>
            <a:r>
              <a:rPr lang="en-US" sz="1400"/>
              <a:t> av </a:t>
            </a:r>
            <a:r>
              <a:rPr lang="en-US" sz="1400" err="1"/>
              <a:t>året</a:t>
            </a:r>
            <a:r>
              <a:rPr lang="en-US" sz="1400"/>
              <a:t>, </a:t>
            </a:r>
            <a:r>
              <a:rPr lang="en-US" sz="1400" err="1"/>
              <a:t>så</a:t>
            </a:r>
            <a:r>
              <a:rPr lang="en-US" sz="1400"/>
              <a:t> </a:t>
            </a:r>
            <a:r>
              <a:rPr lang="en-US" sz="1400" err="1"/>
              <a:t>må</a:t>
            </a:r>
            <a:r>
              <a:rPr lang="en-US" sz="1400"/>
              <a:t> de </a:t>
            </a:r>
            <a:r>
              <a:rPr lang="en-US" sz="1400" err="1"/>
              <a:t>overføres</a:t>
            </a:r>
            <a:r>
              <a:rPr lang="en-US" sz="1400"/>
              <a:t> – </a:t>
            </a:r>
            <a:r>
              <a:rPr lang="en-US" sz="1400" err="1"/>
              <a:t>uansett</a:t>
            </a:r>
            <a:r>
              <a:rPr lang="en-US" sz="1400"/>
              <a:t> </a:t>
            </a:r>
            <a:r>
              <a:rPr lang="en-US" sz="1400" err="1"/>
              <a:t>antall</a:t>
            </a:r>
            <a:r>
              <a:rPr lang="en-US" sz="1400"/>
              <a:t> </a:t>
            </a:r>
            <a:r>
              <a:rPr lang="en-US" sz="1200"/>
              <a:t>(</a:t>
            </a:r>
            <a:r>
              <a:rPr lang="en-US" sz="1200">
                <a:hlinkClick r:id="rId4"/>
              </a:rPr>
              <a:t>§ 7-3 </a:t>
            </a:r>
            <a:r>
              <a:rPr lang="en-US" sz="1200" err="1">
                <a:hlinkClick r:id="rId4"/>
              </a:rPr>
              <a:t>andre</a:t>
            </a:r>
            <a:r>
              <a:rPr lang="en-US" sz="1200">
                <a:hlinkClick r:id="rId4"/>
              </a:rPr>
              <a:t> </a:t>
            </a:r>
            <a:r>
              <a:rPr lang="en-US" sz="1200" err="1">
                <a:hlinkClick r:id="rId4"/>
              </a:rPr>
              <a:t>ledd</a:t>
            </a:r>
            <a:r>
              <a:rPr lang="en-US" sz="1200"/>
              <a:t>) </a:t>
            </a:r>
            <a:r>
              <a:rPr lang="en-US" sz="1400"/>
              <a:t>med </a:t>
            </a:r>
            <a:r>
              <a:rPr lang="en-US" sz="1400" err="1"/>
              <a:t>mindre</a:t>
            </a:r>
            <a:r>
              <a:rPr lang="en-US" sz="1400"/>
              <a:t> </a:t>
            </a:r>
            <a:r>
              <a:rPr lang="en-US" sz="1400" err="1"/>
              <a:t>arbeidsgiver</a:t>
            </a:r>
            <a:r>
              <a:rPr lang="en-US" sz="1400"/>
              <a:t>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err="1"/>
              <a:t>brukt</a:t>
            </a:r>
            <a:r>
              <a:rPr lang="en-US" sz="1400"/>
              <a:t> </a:t>
            </a:r>
            <a:r>
              <a:rPr lang="en-US" sz="1400" err="1"/>
              <a:t>styringsrett</a:t>
            </a:r>
            <a:r>
              <a:rPr lang="en-US" sz="1400"/>
              <a:t> </a:t>
            </a:r>
            <a:r>
              <a:rPr lang="en-US" sz="1400" err="1"/>
              <a:t>på</a:t>
            </a:r>
            <a:r>
              <a:rPr lang="en-US" sz="1400"/>
              <a:t> </a:t>
            </a:r>
            <a:r>
              <a:rPr lang="en-US" sz="1400" err="1"/>
              <a:t>forhånd</a:t>
            </a:r>
            <a:r>
              <a:rPr lang="en-US" sz="1400"/>
              <a:t>.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F1F409F-38A6-80A8-2B6E-72B41E153659}"/>
              </a:ext>
            </a:extLst>
          </p:cNvPr>
          <p:cNvSpPr txBox="1"/>
          <p:nvPr/>
        </p:nvSpPr>
        <p:spPr>
          <a:xfrm>
            <a:off x="1771650" y="1836569"/>
            <a:ext cx="56746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Ansatt kan </a:t>
            </a:r>
            <a:r>
              <a:rPr lang="nb-NO" sz="1400" b="1">
                <a:solidFill>
                  <a:srgbClr val="333333"/>
                </a:solidFill>
                <a:effectLst/>
                <a:latin typeface="Helvetica Neue"/>
              </a:rPr>
              <a:t>inngå skriftlig avtale</a:t>
            </a:r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 med leder om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avvikling av forskuddsferie på inntil 12 virkedager og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overføring av inntil 12 virkedager ferie til det påfølgende ferieår.</a:t>
            </a:r>
          </a:p>
          <a:p>
            <a:pPr algn="l"/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Forskuddsferie og overføring av ferie ut over dette kan </a:t>
            </a:r>
            <a:r>
              <a:rPr lang="nb-NO" sz="1400" b="1">
                <a:solidFill>
                  <a:srgbClr val="333333"/>
                </a:solidFill>
                <a:effectLst/>
                <a:latin typeface="Helvetica Neue"/>
              </a:rPr>
              <a:t>ikke avtales</a:t>
            </a:r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A6EFF1D-E87A-120B-09D2-15D852DCC5D6}"/>
              </a:ext>
            </a:extLst>
          </p:cNvPr>
          <p:cNvSpPr txBox="1"/>
          <p:nvPr/>
        </p:nvSpPr>
        <p:spPr>
          <a:xfrm>
            <a:off x="1701418" y="4632746"/>
            <a:ext cx="5835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Enheten</a:t>
            </a:r>
            <a:r>
              <a:rPr lang="en-US" sz="1400"/>
              <a:t> </a:t>
            </a:r>
            <a:r>
              <a:rPr lang="en-US" sz="1400" err="1"/>
              <a:t>må</a:t>
            </a:r>
            <a:r>
              <a:rPr lang="en-US" sz="1400"/>
              <a:t> </a:t>
            </a:r>
            <a:r>
              <a:rPr lang="en-US" sz="1400" err="1"/>
              <a:t>sette</a:t>
            </a:r>
            <a:r>
              <a:rPr lang="en-US" sz="1400"/>
              <a:t> av </a:t>
            </a:r>
            <a:r>
              <a:rPr lang="en-US" sz="1400" err="1"/>
              <a:t>midler</a:t>
            </a:r>
            <a:r>
              <a:rPr lang="en-US" sz="1400"/>
              <a:t> for alle </a:t>
            </a:r>
            <a:r>
              <a:rPr lang="en-US" sz="1400" err="1"/>
              <a:t>overførte</a:t>
            </a:r>
            <a:r>
              <a:rPr lang="en-US" sz="1400"/>
              <a:t> </a:t>
            </a:r>
            <a:r>
              <a:rPr lang="en-US" sz="1400" err="1"/>
              <a:t>dager</a:t>
            </a:r>
            <a:r>
              <a:rPr lang="en-US" sz="1400"/>
              <a:t>.</a:t>
            </a:r>
          </a:p>
          <a:p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99340B65-D06F-7080-E49B-4047BDA979B4}"/>
              </a:ext>
            </a:extLst>
          </p:cNvPr>
          <p:cNvSpPr txBox="1"/>
          <p:nvPr/>
        </p:nvSpPr>
        <p:spPr>
          <a:xfrm>
            <a:off x="1677155" y="3937156"/>
            <a:ext cx="57654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Hvis manglende ferieavvikling skyldes arbeidsgiver kan arbeidstaker i tillegg til overføring kreve erstatning etter </a:t>
            </a:r>
            <a:r>
              <a:rPr lang="nb-NO" sz="1400" b="0" u="none" strike="noStrike">
                <a:solidFill>
                  <a:srgbClr val="DB142C"/>
                </a:solidFill>
                <a:effectLst/>
                <a:latin typeface="Helvetica Neue"/>
                <a:hlinkClick r:id="rId5"/>
              </a:rPr>
              <a:t>§ 14</a:t>
            </a:r>
            <a:r>
              <a:rPr lang="nb-NO" sz="1400" b="0">
                <a:solidFill>
                  <a:srgbClr val="333333"/>
                </a:solidFill>
                <a:effectLst/>
                <a:latin typeface="Helvetica Neue"/>
              </a:rPr>
              <a:t>.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81352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14816EDC-CD29-2A0F-6568-1DE898690E94}"/>
              </a:ext>
            </a:extLst>
          </p:cNvPr>
          <p:cNvSpPr/>
          <p:nvPr/>
        </p:nvSpPr>
        <p:spPr>
          <a:xfrm>
            <a:off x="1031556" y="3946276"/>
            <a:ext cx="7039531" cy="844002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AF67E5-DAA6-95F4-4AA3-3DE9E70E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Det går kjapt å registrere ferie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C65A81A-CFA1-75FA-D947-2709FE4192B2}"/>
              </a:ext>
            </a:extLst>
          </p:cNvPr>
          <p:cNvSpPr/>
          <p:nvPr/>
        </p:nvSpPr>
        <p:spPr>
          <a:xfrm>
            <a:off x="1052233" y="1075886"/>
            <a:ext cx="7039533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F4D7B94C-7A68-7E33-5DAE-07485BEAD642}"/>
              </a:ext>
            </a:extLst>
          </p:cNvPr>
          <p:cNvSpPr/>
          <p:nvPr/>
        </p:nvSpPr>
        <p:spPr>
          <a:xfrm>
            <a:off x="1052233" y="1888300"/>
            <a:ext cx="7039532" cy="101566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9A1D026C-D4C6-FC0B-A733-B4170EAB2C6F}"/>
              </a:ext>
            </a:extLst>
          </p:cNvPr>
          <p:cNvSpPr txBox="1"/>
          <p:nvPr/>
        </p:nvSpPr>
        <p:spPr>
          <a:xfrm>
            <a:off x="1072912" y="1143316"/>
            <a:ext cx="70395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Alle ansatte kan kjapt logge inn i Selvbetjeningsportalen og sende inn fraværssøknad selv. På </a:t>
            </a:r>
            <a:r>
              <a:rPr lang="nb-NO" sz="1400">
                <a:hlinkClick r:id="rId3"/>
              </a:rPr>
              <a:t>Innsida</a:t>
            </a:r>
            <a:r>
              <a:rPr lang="nb-NO" sz="1400"/>
              <a:t> finnes det informasjon om hvordan du søker, endrer og sletter ferie.</a:t>
            </a:r>
          </a:p>
          <a:p>
            <a:endParaRPr lang="nb-NO" sz="140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0654E23-B39F-343B-5BEC-C5F01CD20E84}"/>
              </a:ext>
            </a:extLst>
          </p:cNvPr>
          <p:cNvSpPr txBox="1"/>
          <p:nvPr/>
        </p:nvSpPr>
        <p:spPr>
          <a:xfrm>
            <a:off x="1125682" y="1970104"/>
            <a:ext cx="68512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Oppfordre ansatte til å registrere ferien sin. Har dere en naturlig arena der dere kan hjelpe hverandre? Det tar ikke mange minuttene å sende inn en søknad om du hjelper en som allerede sitter innlogget i Feide. </a:t>
            </a:r>
          </a:p>
          <a:p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62C38F6-A955-2860-08B1-7B9063A72795}"/>
              </a:ext>
            </a:extLst>
          </p:cNvPr>
          <p:cNvSpPr/>
          <p:nvPr/>
        </p:nvSpPr>
        <p:spPr>
          <a:xfrm>
            <a:off x="1031556" y="3131424"/>
            <a:ext cx="7039532" cy="620426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C5E8ECF6-87EB-B153-342C-5A8EC7E9F2DC}"/>
              </a:ext>
            </a:extLst>
          </p:cNvPr>
          <p:cNvSpPr txBox="1"/>
          <p:nvPr/>
        </p:nvSpPr>
        <p:spPr>
          <a:xfrm>
            <a:off x="1072912" y="3959287"/>
            <a:ext cx="69845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Tjenestesenteret bistår i utgangspunktet kun med </a:t>
            </a:r>
            <a:r>
              <a:rPr lang="nb-NO" sz="1400" b="1"/>
              <a:t>unntakene</a:t>
            </a:r>
            <a:r>
              <a:rPr lang="nb-NO" sz="1400"/>
              <a:t> når det gjelder manuell ferieregistrering for enkeltansatte. Dette er mer krevende med tanke på dokumentasjon enn om den ansatte registrerer selv. </a:t>
            </a:r>
          </a:p>
          <a:p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A32C9BB-85A8-7EDB-8224-03863F42A3D9}"/>
              </a:ext>
            </a:extLst>
          </p:cNvPr>
          <p:cNvSpPr txBox="1"/>
          <p:nvPr/>
        </p:nvSpPr>
        <p:spPr>
          <a:xfrm>
            <a:off x="1072912" y="3180027"/>
            <a:ext cx="665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Ansatte som trenger teknisk bistand, kan kontakte Tjenestesenteret direkte</a:t>
            </a:r>
            <a:br>
              <a:rPr lang="nb-NO" sz="1400"/>
            </a:br>
            <a:r>
              <a:rPr lang="nb-NO" sz="1400"/>
              <a:t>via telefon eller NTNU Hjelp.  </a:t>
            </a:r>
          </a:p>
        </p:txBody>
      </p:sp>
    </p:spTree>
    <p:extLst>
      <p:ext uri="{BB962C8B-B14F-4D97-AF65-F5344CB8AC3E}">
        <p14:creationId xmlns:p14="http://schemas.microsoft.com/office/powerpoint/2010/main" val="214458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3626E-34C0-8F5C-8D4B-49037F179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Dagens agenda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37FDBD1-2CC6-A779-5B07-F61F6AF630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4865" y="1063229"/>
            <a:ext cx="3874147" cy="373737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nb-NO" sz="1500"/>
              <a:t>Lov- og avtaleverk</a:t>
            </a:r>
          </a:p>
          <a:p>
            <a:pPr>
              <a:lnSpc>
                <a:spcPct val="90000"/>
              </a:lnSpc>
            </a:pPr>
            <a:r>
              <a:rPr lang="nb-NO" sz="1500"/>
              <a:t>Hva er ferie og feriepenger? </a:t>
            </a:r>
          </a:p>
          <a:p>
            <a:pPr>
              <a:lnSpc>
                <a:spcPct val="90000"/>
              </a:lnSpc>
            </a:pPr>
            <a:r>
              <a:rPr lang="nb-NO" sz="1500"/>
              <a:t>Hvor mye ferie har vi? </a:t>
            </a:r>
          </a:p>
          <a:p>
            <a:pPr>
              <a:lnSpc>
                <a:spcPct val="90000"/>
              </a:lnSpc>
            </a:pPr>
            <a:r>
              <a:rPr lang="nb-NO" sz="1500"/>
              <a:t>Hvem kan motsette seg å ta ferie?</a:t>
            </a:r>
          </a:p>
          <a:p>
            <a:pPr>
              <a:lnSpc>
                <a:spcPct val="90000"/>
              </a:lnSpc>
            </a:pPr>
            <a:r>
              <a:rPr lang="nb-NO" sz="1500"/>
              <a:t>Sykmelding og egenmelding</a:t>
            </a:r>
          </a:p>
          <a:p>
            <a:pPr>
              <a:lnSpc>
                <a:spcPct val="90000"/>
              </a:lnSpc>
            </a:pPr>
            <a:r>
              <a:rPr lang="nb-NO" sz="1500"/>
              <a:t>Start planleggingen tidlig</a:t>
            </a:r>
          </a:p>
          <a:p>
            <a:pPr>
              <a:lnSpc>
                <a:spcPct val="90000"/>
              </a:lnSpc>
            </a:pPr>
            <a:r>
              <a:rPr lang="nb-NO" sz="1500"/>
              <a:t>Arbeidsgivers styringsrett</a:t>
            </a:r>
          </a:p>
          <a:p>
            <a:pPr>
              <a:lnSpc>
                <a:spcPct val="90000"/>
              </a:lnSpc>
            </a:pPr>
            <a:r>
              <a:rPr lang="nb-NO" sz="1500"/>
              <a:t>Overføring av feriedager </a:t>
            </a:r>
          </a:p>
          <a:p>
            <a:pPr>
              <a:lnSpc>
                <a:spcPct val="90000"/>
              </a:lnSpc>
            </a:pPr>
            <a:r>
              <a:rPr lang="nb-NO" sz="1500"/>
              <a:t>Registrere ferie</a:t>
            </a:r>
          </a:p>
          <a:p>
            <a:pPr>
              <a:lnSpc>
                <a:spcPct val="90000"/>
              </a:lnSpc>
            </a:pPr>
            <a:r>
              <a:rPr lang="nb-NO" sz="1500"/>
              <a:t>Ansatte i delvis permisjon</a:t>
            </a:r>
          </a:p>
          <a:p>
            <a:pPr>
              <a:lnSpc>
                <a:spcPct val="90000"/>
              </a:lnSpc>
            </a:pPr>
            <a:r>
              <a:rPr lang="nb-NO" sz="1500"/>
              <a:t>Ansatte med flere arbeidsgivere</a:t>
            </a:r>
          </a:p>
          <a:p>
            <a:pPr>
              <a:lnSpc>
                <a:spcPct val="90000"/>
              </a:lnSpc>
            </a:pPr>
            <a:r>
              <a:rPr lang="nb-NO" sz="1500"/>
              <a:t>Ferietrekket i juni</a:t>
            </a:r>
          </a:p>
          <a:p>
            <a:pPr>
              <a:lnSpc>
                <a:spcPct val="90000"/>
              </a:lnSpc>
            </a:pPr>
            <a:r>
              <a:rPr lang="nb-NO" sz="1500"/>
              <a:t>Hvis tid til slutt: spørsmål</a:t>
            </a:r>
          </a:p>
        </p:txBody>
      </p:sp>
      <p:pic>
        <p:nvPicPr>
          <p:cNvPr id="15" name="Content Placeholder 14" descr="Person on bridge navigating map">
            <a:extLst>
              <a:ext uri="{FF2B5EF4-FFF2-40B4-BE49-F238E27FC236}">
                <a16:creationId xmlns:a16="http://schemas.microsoft.com/office/drawing/2014/main" id="{568159D8-59F5-F6EE-1150-1332B0F185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3015" y="1063229"/>
            <a:ext cx="3673943" cy="3394472"/>
          </a:xfrm>
          <a:noFill/>
        </p:spPr>
      </p:pic>
    </p:spTree>
    <p:extLst>
      <p:ext uri="{BB962C8B-B14F-4D97-AF65-F5344CB8AC3E}">
        <p14:creationId xmlns:p14="http://schemas.microsoft.com/office/powerpoint/2010/main" val="806572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8353D937-D7A4-12FC-584B-9DF46E07D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/>
          <a:lstStyle/>
          <a:p>
            <a:r>
              <a:rPr lang="en-US" err="1"/>
              <a:t>Ansatte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delvis</a:t>
            </a:r>
            <a:r>
              <a:rPr lang="en-US"/>
              <a:t> </a:t>
            </a:r>
            <a:r>
              <a:rPr lang="en-US" err="1"/>
              <a:t>permisjon</a:t>
            </a:r>
            <a:endParaRPr lang="en-US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EBD2D76-09F9-CCF6-42C9-83E5D1EF16B2}"/>
              </a:ext>
            </a:extLst>
          </p:cNvPr>
          <p:cNvSpPr/>
          <p:nvPr/>
        </p:nvSpPr>
        <p:spPr>
          <a:xfrm>
            <a:off x="1031558" y="1289788"/>
            <a:ext cx="6411386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7AD7394-9D84-8E40-55ED-AC371EBDC731}"/>
              </a:ext>
            </a:extLst>
          </p:cNvPr>
          <p:cNvSpPr/>
          <p:nvPr/>
        </p:nvSpPr>
        <p:spPr>
          <a:xfrm>
            <a:off x="1031558" y="2037479"/>
            <a:ext cx="6411386" cy="620426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723D564-15BD-1796-754D-3B14174E84E9}"/>
              </a:ext>
            </a:extLst>
          </p:cNvPr>
          <p:cNvSpPr/>
          <p:nvPr/>
        </p:nvSpPr>
        <p:spPr>
          <a:xfrm>
            <a:off x="1026767" y="2795959"/>
            <a:ext cx="6411387" cy="620426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D393665-289E-F5FF-5354-D5725601A21C}"/>
              </a:ext>
            </a:extLst>
          </p:cNvPr>
          <p:cNvSpPr/>
          <p:nvPr/>
        </p:nvSpPr>
        <p:spPr>
          <a:xfrm>
            <a:off x="1031558" y="3532860"/>
            <a:ext cx="6411388" cy="689489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436F598-AC2B-AEE8-C960-F58132453257}"/>
              </a:ext>
            </a:extLst>
          </p:cNvPr>
          <p:cNvSpPr/>
          <p:nvPr/>
        </p:nvSpPr>
        <p:spPr>
          <a:xfrm>
            <a:off x="1031557" y="4317094"/>
            <a:ext cx="6411389" cy="689489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214C147-96E8-40CB-40EF-903EF848876E}"/>
              </a:ext>
            </a:extLst>
          </p:cNvPr>
          <p:cNvSpPr txBox="1"/>
          <p:nvPr/>
        </p:nvSpPr>
        <p:spPr>
          <a:xfrm>
            <a:off x="1183341" y="1430278"/>
            <a:ext cx="609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Ansatt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delvis</a:t>
            </a:r>
            <a:r>
              <a:rPr lang="en-US" sz="1400"/>
              <a:t> </a:t>
            </a:r>
            <a:r>
              <a:rPr lang="en-US" sz="1400" err="1"/>
              <a:t>permisjon</a:t>
            </a:r>
            <a:r>
              <a:rPr lang="en-US" sz="1400"/>
              <a:t> </a:t>
            </a:r>
            <a:r>
              <a:rPr lang="en-US" sz="1400" err="1"/>
              <a:t>avvikler</a:t>
            </a:r>
            <a:r>
              <a:rPr lang="en-US" sz="1400"/>
              <a:t> </a:t>
            </a:r>
            <a:r>
              <a:rPr lang="en-US" sz="1400" err="1"/>
              <a:t>ferie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gjeldende</a:t>
            </a:r>
            <a:r>
              <a:rPr lang="en-US" sz="1400"/>
              <a:t> </a:t>
            </a:r>
            <a:r>
              <a:rPr lang="en-US" sz="1400" err="1"/>
              <a:t>permisjonsgrad</a:t>
            </a:r>
            <a:r>
              <a:rPr lang="en-US" sz="1400"/>
              <a:t>. </a:t>
            </a:r>
            <a:endParaRPr lang="en-US" sz="1400" b="1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0A35DE4-6117-CB54-8A62-E184BC325324}"/>
              </a:ext>
            </a:extLst>
          </p:cNvPr>
          <p:cNvSpPr txBox="1"/>
          <p:nvPr/>
        </p:nvSpPr>
        <p:spPr>
          <a:xfrm>
            <a:off x="1183341" y="2175533"/>
            <a:ext cx="61520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Den </a:t>
            </a:r>
            <a:r>
              <a:rPr lang="en-US" sz="1400" err="1"/>
              <a:t>ansatte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IKKE </a:t>
            </a:r>
            <a:r>
              <a:rPr lang="en-US" sz="1400" err="1"/>
              <a:t>avbryte</a:t>
            </a:r>
            <a:r>
              <a:rPr lang="en-US" sz="1400"/>
              <a:t> </a:t>
            </a:r>
            <a:r>
              <a:rPr lang="en-US" sz="1400" err="1"/>
              <a:t>permisjonen</a:t>
            </a:r>
            <a:r>
              <a:rPr lang="en-US" sz="1400"/>
              <a:t> for å ta </a:t>
            </a:r>
            <a:r>
              <a:rPr lang="en-US" sz="1400" err="1"/>
              <a:t>ferie</a:t>
            </a:r>
            <a:r>
              <a:rPr lang="en-US" sz="1400"/>
              <a:t>. </a:t>
            </a:r>
            <a:endParaRPr lang="nb-NO" sz="1400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6404C575-A179-6547-7165-DBA5FE2AF9B0}"/>
              </a:ext>
            </a:extLst>
          </p:cNvPr>
          <p:cNvSpPr txBox="1"/>
          <p:nvPr/>
        </p:nvSpPr>
        <p:spPr>
          <a:xfrm>
            <a:off x="1183341" y="2879915"/>
            <a:ext cx="62596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En </a:t>
            </a:r>
            <a:r>
              <a:rPr lang="en-US" sz="1400" err="1"/>
              <a:t>ansatt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delvis</a:t>
            </a:r>
            <a:r>
              <a:rPr lang="en-US" sz="1400"/>
              <a:t> </a:t>
            </a:r>
            <a:r>
              <a:rPr lang="en-US" sz="1400" err="1"/>
              <a:t>permisjon</a:t>
            </a:r>
            <a:r>
              <a:rPr lang="en-US" sz="1400"/>
              <a:t>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err="1"/>
              <a:t>samme</a:t>
            </a:r>
            <a:r>
              <a:rPr lang="en-US" sz="1400"/>
              <a:t> </a:t>
            </a:r>
            <a:r>
              <a:rPr lang="en-US" sz="1400" err="1"/>
              <a:t>antall</a:t>
            </a:r>
            <a:r>
              <a:rPr lang="en-US" sz="1400"/>
              <a:t> </a:t>
            </a:r>
            <a:r>
              <a:rPr lang="en-US" sz="1400" err="1"/>
              <a:t>feriedager</a:t>
            </a:r>
            <a:r>
              <a:rPr lang="en-US" sz="1400"/>
              <a:t> </a:t>
            </a:r>
            <a:r>
              <a:rPr lang="en-US" sz="1400" err="1"/>
              <a:t>som</a:t>
            </a:r>
            <a:r>
              <a:rPr lang="en-US" sz="1400"/>
              <a:t> om de </a:t>
            </a:r>
            <a:br>
              <a:rPr lang="en-US" sz="1400"/>
            </a:br>
            <a:r>
              <a:rPr lang="en-US" sz="1400"/>
              <a:t>var </a:t>
            </a:r>
            <a:r>
              <a:rPr lang="en-US" sz="1400" err="1"/>
              <a:t>i</a:t>
            </a:r>
            <a:r>
              <a:rPr lang="en-US" sz="1400"/>
              <a:t> 100 </a:t>
            </a:r>
            <a:r>
              <a:rPr lang="en-US" sz="1400" err="1"/>
              <a:t>prosent</a:t>
            </a:r>
            <a:r>
              <a:rPr lang="en-US" sz="1400"/>
              <a:t> </a:t>
            </a:r>
            <a:r>
              <a:rPr lang="en-US" sz="1400" err="1"/>
              <a:t>jobb</a:t>
            </a:r>
            <a:r>
              <a:rPr lang="en-US" sz="1400"/>
              <a:t>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5176CC7-E39E-88CB-DA04-6B534B9FBFDE}"/>
              </a:ext>
            </a:extLst>
          </p:cNvPr>
          <p:cNvSpPr txBox="1"/>
          <p:nvPr/>
        </p:nvSpPr>
        <p:spPr>
          <a:xfrm>
            <a:off x="1183341" y="3572617"/>
            <a:ext cx="615203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Den </a:t>
            </a:r>
            <a:r>
              <a:rPr lang="en-US" sz="1400" err="1"/>
              <a:t>ansatte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</a:t>
            </a:r>
            <a:r>
              <a:rPr lang="en-US" sz="1400" err="1"/>
              <a:t>registrere</a:t>
            </a:r>
            <a:r>
              <a:rPr lang="en-US" sz="1400"/>
              <a:t> </a:t>
            </a:r>
            <a:r>
              <a:rPr lang="en-US" sz="1400" err="1"/>
              <a:t>ferie</a:t>
            </a:r>
            <a:r>
              <a:rPr lang="en-US" sz="1400"/>
              <a:t> </a:t>
            </a:r>
            <a:r>
              <a:rPr lang="en-US" sz="1400" err="1"/>
              <a:t>på</a:t>
            </a:r>
            <a:r>
              <a:rPr lang="en-US" sz="1400"/>
              <a:t> alle </a:t>
            </a:r>
            <a:r>
              <a:rPr lang="en-US" sz="1400" b="1" err="1">
                <a:hlinkClick r:id="rId4" action="ppaction://hlinksldjump"/>
              </a:rPr>
              <a:t>virkedager</a:t>
            </a:r>
            <a:r>
              <a:rPr lang="en-US" sz="1400"/>
              <a:t> hen tar </a:t>
            </a:r>
            <a:r>
              <a:rPr lang="en-US" sz="1400" err="1"/>
              <a:t>ferie</a:t>
            </a:r>
            <a:r>
              <a:rPr lang="en-US" sz="1400"/>
              <a:t>. Dette </a:t>
            </a:r>
            <a:r>
              <a:rPr lang="en-US" sz="1400" err="1"/>
              <a:t>blir</a:t>
            </a:r>
            <a:r>
              <a:rPr lang="en-US" sz="1400"/>
              <a:t> </a:t>
            </a:r>
            <a:r>
              <a:rPr lang="en-US" sz="1400" err="1"/>
              <a:t>kontrollert</a:t>
            </a:r>
            <a:r>
              <a:rPr lang="en-US" sz="1400"/>
              <a:t> av </a:t>
            </a:r>
            <a:r>
              <a:rPr lang="en-US" sz="1400" err="1"/>
              <a:t>Tjenestesenteret</a:t>
            </a:r>
            <a:r>
              <a:rPr lang="en-US" sz="1400"/>
              <a:t>. </a:t>
            </a:r>
          </a:p>
          <a:p>
            <a:endParaRPr lang="nb-NO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80DC0CC3-1671-7BB0-7059-3A8D976B11FC}"/>
              </a:ext>
            </a:extLst>
          </p:cNvPr>
          <p:cNvSpPr txBox="1"/>
          <p:nvPr/>
        </p:nvSpPr>
        <p:spPr>
          <a:xfrm>
            <a:off x="1102660" y="4280552"/>
            <a:ext cx="63133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Ferietrekket</a:t>
            </a:r>
            <a:r>
              <a:rPr lang="en-US" sz="1400"/>
              <a:t> 2024 </a:t>
            </a:r>
            <a:r>
              <a:rPr lang="en-US" sz="1400" err="1"/>
              <a:t>avhenger</a:t>
            </a:r>
            <a:r>
              <a:rPr lang="en-US" sz="1400"/>
              <a:t> av </a:t>
            </a:r>
            <a:r>
              <a:rPr lang="en-US" sz="1400" err="1"/>
              <a:t>tilstedeprosent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juni</a:t>
            </a:r>
            <a:r>
              <a:rPr lang="en-US" sz="1400"/>
              <a:t> </a:t>
            </a:r>
            <a:r>
              <a:rPr lang="en-US" sz="1400" err="1"/>
              <a:t>måned</a:t>
            </a:r>
            <a:r>
              <a:rPr lang="en-US" sz="1400"/>
              <a:t>. </a:t>
            </a:r>
            <a:r>
              <a:rPr lang="en-US" sz="1400" err="1"/>
              <a:t>Går</a:t>
            </a:r>
            <a:r>
              <a:rPr lang="en-US" sz="1400"/>
              <a:t> du </a:t>
            </a:r>
            <a:r>
              <a:rPr lang="en-US" sz="1400" err="1"/>
              <a:t>opp</a:t>
            </a:r>
            <a:r>
              <a:rPr lang="en-US" sz="1400"/>
              <a:t> </a:t>
            </a:r>
            <a:r>
              <a:rPr lang="en-US" sz="1400" err="1"/>
              <a:t>eller</a:t>
            </a:r>
            <a:r>
              <a:rPr lang="en-US" sz="1400"/>
              <a:t> </a:t>
            </a:r>
            <a:r>
              <a:rPr lang="en-US" sz="1400" err="1"/>
              <a:t>ned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permisjonsgrad</a:t>
            </a:r>
            <a:r>
              <a:rPr lang="en-US" sz="1400"/>
              <a:t> </a:t>
            </a:r>
            <a:r>
              <a:rPr lang="en-US" sz="1400" err="1"/>
              <a:t>før</a:t>
            </a:r>
            <a:r>
              <a:rPr lang="en-US" sz="1400"/>
              <a:t> </a:t>
            </a:r>
            <a:r>
              <a:rPr lang="en-US" sz="1400" err="1"/>
              <a:t>og</a:t>
            </a:r>
            <a:r>
              <a:rPr lang="en-US" sz="1400"/>
              <a:t> </a:t>
            </a:r>
            <a:r>
              <a:rPr lang="en-US" sz="1400" err="1"/>
              <a:t>etter</a:t>
            </a:r>
            <a:r>
              <a:rPr lang="en-US" sz="1400"/>
              <a:t> </a:t>
            </a:r>
            <a:r>
              <a:rPr lang="en-US" sz="1400" err="1"/>
              <a:t>juni</a:t>
            </a:r>
            <a:r>
              <a:rPr lang="en-US" sz="1400"/>
              <a:t> </a:t>
            </a:r>
            <a:r>
              <a:rPr lang="en-US" sz="1400" err="1"/>
              <a:t>måned</a:t>
            </a:r>
            <a:r>
              <a:rPr lang="en-US" sz="1400"/>
              <a:t>, </a:t>
            </a:r>
            <a:r>
              <a:rPr lang="en-US" sz="1400" err="1"/>
              <a:t>så</a:t>
            </a:r>
            <a:r>
              <a:rPr lang="en-US" sz="1400"/>
              <a:t> </a:t>
            </a:r>
            <a:r>
              <a:rPr lang="en-US" sz="1400" err="1"/>
              <a:t>foretas</a:t>
            </a:r>
            <a:r>
              <a:rPr lang="en-US" sz="1400"/>
              <a:t> </a:t>
            </a:r>
            <a:r>
              <a:rPr lang="en-US" sz="1400" b="1" i="1" err="1"/>
              <a:t>ikke</a:t>
            </a:r>
            <a:r>
              <a:rPr lang="en-US" sz="1400"/>
              <a:t> </a:t>
            </a:r>
            <a:r>
              <a:rPr lang="en-US" sz="1400" err="1"/>
              <a:t>ny</a:t>
            </a:r>
            <a:r>
              <a:rPr lang="en-US" sz="1400"/>
              <a:t> </a:t>
            </a:r>
            <a:r>
              <a:rPr lang="en-US" sz="1400" err="1"/>
              <a:t>ferietrekkberegning</a:t>
            </a:r>
            <a:endParaRPr lang="en-US" sz="1400"/>
          </a:p>
          <a:p>
            <a:endParaRPr lang="en-US" sz="14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29601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DEE23-3605-AF3E-0134-22EE46367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>
            <a:normAutofit/>
          </a:bodyPr>
          <a:lstStyle/>
          <a:p>
            <a:r>
              <a:rPr lang="nb-NO"/>
              <a:t>Ansatte med flere arbeidsgivere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613FF73-6D45-D25C-98D8-91ABA3F65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2585272"/>
              </p:ext>
            </p:extLst>
          </p:nvPr>
        </p:nvGraphicFramePr>
        <p:xfrm>
          <a:off x="982193" y="943896"/>
          <a:ext cx="7681516" cy="38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165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9BCA3-1B80-D4A3-E68C-9B65B7B437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4B89CB5-5D9C-1D12-B385-B9F49F09C7A8}"/>
              </a:ext>
            </a:extLst>
          </p:cNvPr>
          <p:cNvSpPr/>
          <p:nvPr/>
        </p:nvSpPr>
        <p:spPr>
          <a:xfrm>
            <a:off x="1647364" y="1884865"/>
            <a:ext cx="2924636" cy="2562662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02468430-7C41-82C1-A8B0-499390E86037}"/>
              </a:ext>
            </a:extLst>
          </p:cNvPr>
          <p:cNvSpPr/>
          <p:nvPr/>
        </p:nvSpPr>
        <p:spPr>
          <a:xfrm>
            <a:off x="5058895" y="1884865"/>
            <a:ext cx="2924636" cy="2562662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439BD7C5-0C82-98BB-AA01-B527EC7B4320}"/>
              </a:ext>
            </a:extLst>
          </p:cNvPr>
          <p:cNvSpPr/>
          <p:nvPr/>
        </p:nvSpPr>
        <p:spPr>
          <a:xfrm>
            <a:off x="1667992" y="1007121"/>
            <a:ext cx="6390577" cy="712470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err="1">
                <a:solidFill>
                  <a:schemeClr val="tx1"/>
                </a:solidFill>
              </a:rPr>
              <a:t>Ferie</a:t>
            </a:r>
            <a:r>
              <a:rPr lang="en-US">
                <a:solidFill>
                  <a:schemeClr val="tx1"/>
                </a:solidFill>
              </a:rPr>
              <a:t> er </a:t>
            </a:r>
            <a:r>
              <a:rPr lang="en-US" err="1">
                <a:solidFill>
                  <a:schemeClr val="tx1"/>
                </a:solidFill>
              </a:rPr>
              <a:t>fri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uten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lønn</a:t>
            </a:r>
            <a:r>
              <a:rPr lang="en-US">
                <a:solidFill>
                  <a:schemeClr val="tx1"/>
                </a:solidFill>
              </a:rPr>
              <a:t>, </a:t>
            </a:r>
            <a:r>
              <a:rPr lang="en-US" err="1">
                <a:solidFill>
                  <a:schemeClr val="tx1"/>
                </a:solidFill>
              </a:rPr>
              <a:t>og</a:t>
            </a:r>
            <a:r>
              <a:rPr lang="en-US">
                <a:solidFill>
                  <a:schemeClr val="tx1"/>
                </a:solidFill>
              </a:rPr>
              <a:t> den </a:t>
            </a:r>
            <a:r>
              <a:rPr lang="en-US" err="1">
                <a:solidFill>
                  <a:schemeClr val="tx1"/>
                </a:solidFill>
              </a:rPr>
              <a:t>ansatte</a:t>
            </a:r>
            <a:r>
              <a:rPr lang="en-US">
                <a:solidFill>
                  <a:schemeClr val="tx1"/>
                </a:solidFill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err="1">
                <a:solidFill>
                  <a:schemeClr val="tx1"/>
                </a:solidFill>
              </a:rPr>
              <a:t>dekker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 err="1">
                <a:solidFill>
                  <a:schemeClr val="tx1"/>
                </a:solidFill>
              </a:rPr>
              <a:t>kostnaden</a:t>
            </a:r>
            <a:r>
              <a:rPr lang="en-US">
                <a:solidFill>
                  <a:schemeClr val="tx1"/>
                </a:solidFill>
              </a:rPr>
              <a:t> for </a:t>
            </a:r>
            <a:r>
              <a:rPr lang="en-US" err="1">
                <a:solidFill>
                  <a:schemeClr val="tx1"/>
                </a:solidFill>
              </a:rPr>
              <a:t>feriedagene</a:t>
            </a:r>
            <a:r>
              <a:rPr lang="en-US">
                <a:solidFill>
                  <a:schemeClr val="tx1"/>
                </a:solidFill>
              </a:rPr>
              <a:t> sine </a:t>
            </a:r>
            <a:r>
              <a:rPr lang="en-US" err="1">
                <a:solidFill>
                  <a:schemeClr val="tx1"/>
                </a:solidFill>
              </a:rPr>
              <a:t>slik</a:t>
            </a:r>
            <a:r>
              <a:rPr lang="en-US">
                <a:solidFill>
                  <a:schemeClr val="tx1"/>
                </a:solidFill>
              </a:rPr>
              <a:t>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34C762-DC36-9431-20B1-3439173C3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12243"/>
            <a:ext cx="6543616" cy="646331"/>
          </a:xfrm>
        </p:spPr>
        <p:txBody>
          <a:bodyPr/>
          <a:lstStyle/>
          <a:p>
            <a:r>
              <a:rPr lang="nb-NO"/>
              <a:t>Betalt og ubetalt ferie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0309C-CA6B-068F-642D-790D3C3F4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992" y="2503486"/>
            <a:ext cx="2649072" cy="132541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endParaRPr lang="en-US" sz="1900" b="1"/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900" err="1"/>
              <a:t>Trekk</a:t>
            </a:r>
            <a:r>
              <a:rPr lang="en-US" sz="1900"/>
              <a:t> </a:t>
            </a:r>
            <a:r>
              <a:rPr lang="en-US" sz="1900" err="1"/>
              <a:t>i</a:t>
            </a:r>
            <a:r>
              <a:rPr lang="en-US" sz="1900"/>
              <a:t> </a:t>
            </a:r>
            <a:r>
              <a:rPr lang="en-US" sz="1900" err="1"/>
              <a:t>fjorårets</a:t>
            </a:r>
            <a:br>
              <a:rPr lang="en-US" sz="1900"/>
            </a:br>
            <a:r>
              <a:rPr lang="en-US" sz="1900" err="1"/>
              <a:t>opptjente</a:t>
            </a:r>
            <a:r>
              <a:rPr lang="en-US" sz="1900"/>
              <a:t> </a:t>
            </a:r>
            <a:r>
              <a:rPr lang="en-US" sz="1900" err="1"/>
              <a:t>feriepenger</a:t>
            </a:r>
            <a:r>
              <a:rPr lang="en-US" sz="1900"/>
              <a:t>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900" b="1"/>
          </a:p>
          <a:p>
            <a:pPr marL="457200" lvl="1" indent="0">
              <a:lnSpc>
                <a:spcPct val="90000"/>
              </a:lnSpc>
              <a:buNone/>
            </a:pPr>
            <a:endParaRPr lang="en-US" sz="3200" b="1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6200">
              <a:latin typeface="+mn-lt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4EC2D81-DC8D-71AF-4F48-00943CDABDF3}"/>
              </a:ext>
            </a:extLst>
          </p:cNvPr>
          <p:cNvSpPr txBox="1">
            <a:spLocks/>
          </p:cNvSpPr>
          <p:nvPr/>
        </p:nvSpPr>
        <p:spPr>
          <a:xfrm>
            <a:off x="1479734" y="3012583"/>
            <a:ext cx="5458948" cy="426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endParaRPr lang="nb-NO" sz="6400"/>
          </a:p>
          <a:p>
            <a:pPr marL="0" indent="0">
              <a:buFont typeface="Arial"/>
              <a:buNone/>
            </a:pPr>
            <a:endParaRPr lang="nb-NO" sz="7200"/>
          </a:p>
          <a:p>
            <a:pPr marL="0" indent="0">
              <a:buFont typeface="Arial"/>
              <a:buNone/>
            </a:pPr>
            <a:endParaRPr lang="nb-NO" b="1"/>
          </a:p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132B179-CED4-9CB7-3891-84B331D1B6B8}"/>
              </a:ext>
            </a:extLst>
          </p:cNvPr>
          <p:cNvSpPr txBox="1">
            <a:spLocks/>
          </p:cNvSpPr>
          <p:nvPr/>
        </p:nvSpPr>
        <p:spPr>
          <a:xfrm>
            <a:off x="5375577" y="2847309"/>
            <a:ext cx="2288689" cy="42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7600" err="1"/>
              <a:t>Direkte</a:t>
            </a:r>
            <a:r>
              <a:rPr lang="en-US" sz="7600"/>
              <a:t> </a:t>
            </a:r>
            <a:r>
              <a:rPr lang="en-US" sz="7600" err="1"/>
              <a:t>trekk</a:t>
            </a:r>
            <a:r>
              <a:rPr lang="en-US" sz="7600"/>
              <a:t> </a:t>
            </a:r>
            <a:r>
              <a:rPr lang="en-US" sz="7600" err="1"/>
              <a:t>i</a:t>
            </a:r>
            <a:r>
              <a:rPr lang="en-US" sz="7600"/>
              <a:t> </a:t>
            </a:r>
            <a:r>
              <a:rPr lang="en-US" sz="7600" err="1"/>
              <a:t>lønn</a:t>
            </a:r>
            <a:r>
              <a:rPr lang="en-US" sz="7600"/>
              <a:t> </a:t>
            </a:r>
            <a:br>
              <a:rPr lang="en-US" sz="7600"/>
            </a:br>
            <a:r>
              <a:rPr lang="en-US" sz="7600" err="1"/>
              <a:t>når</a:t>
            </a:r>
            <a:r>
              <a:rPr lang="en-US" sz="7600"/>
              <a:t> </a:t>
            </a:r>
            <a:r>
              <a:rPr lang="en-US" sz="7600" err="1"/>
              <a:t>ferien</a:t>
            </a:r>
            <a:r>
              <a:rPr lang="en-US" sz="7600"/>
              <a:t> </a:t>
            </a:r>
            <a:r>
              <a:rPr lang="en-US" sz="7600" err="1"/>
              <a:t>avvikles</a:t>
            </a:r>
            <a:r>
              <a:rPr lang="en-US" sz="7600"/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6400"/>
          </a:p>
          <a:p>
            <a:pPr marL="0" indent="0">
              <a:lnSpc>
                <a:spcPct val="120000"/>
              </a:lnSpc>
              <a:buFont typeface="Arial"/>
              <a:buNone/>
            </a:pPr>
            <a:endParaRPr lang="nb-NO" sz="6200">
              <a:latin typeface="+mn-lt"/>
            </a:endParaRPr>
          </a:p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4D18D9E-C904-9FC7-9679-375F72E237AB}"/>
              </a:ext>
            </a:extLst>
          </p:cNvPr>
          <p:cNvSpPr txBox="1"/>
          <p:nvPr/>
        </p:nvSpPr>
        <p:spPr>
          <a:xfrm>
            <a:off x="2127968" y="2229007"/>
            <a:ext cx="167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/>
              <a:t>Betalt ferie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0F3D03A-97E1-73D5-BD05-A2F6369D8099}"/>
              </a:ext>
            </a:extLst>
          </p:cNvPr>
          <p:cNvSpPr txBox="1"/>
          <p:nvPr/>
        </p:nvSpPr>
        <p:spPr>
          <a:xfrm>
            <a:off x="5375577" y="2245650"/>
            <a:ext cx="16752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/>
              <a:t>Ubetalt ferie</a:t>
            </a:r>
          </a:p>
        </p:txBody>
      </p:sp>
    </p:spTree>
    <p:extLst>
      <p:ext uri="{BB962C8B-B14F-4D97-AF65-F5344CB8AC3E}">
        <p14:creationId xmlns:p14="http://schemas.microsoft.com/office/powerpoint/2010/main" val="629287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675F2E-F848-9E0C-14E2-C13CB326B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E2E6F413-F492-7DBF-A228-A5300C02D367}"/>
              </a:ext>
            </a:extLst>
          </p:cNvPr>
          <p:cNvSpPr/>
          <p:nvPr/>
        </p:nvSpPr>
        <p:spPr>
          <a:xfrm>
            <a:off x="1771345" y="1881591"/>
            <a:ext cx="2804324" cy="1677358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649E601-039F-4E93-0E41-00E360690C65}"/>
              </a:ext>
            </a:extLst>
          </p:cNvPr>
          <p:cNvSpPr/>
          <p:nvPr/>
        </p:nvSpPr>
        <p:spPr>
          <a:xfrm>
            <a:off x="4651148" y="1881590"/>
            <a:ext cx="2796987" cy="167735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FC333C2-2364-DBFD-BA69-9847297E67A6}"/>
              </a:ext>
            </a:extLst>
          </p:cNvPr>
          <p:cNvSpPr/>
          <p:nvPr/>
        </p:nvSpPr>
        <p:spPr>
          <a:xfrm>
            <a:off x="1210235" y="998963"/>
            <a:ext cx="7202521" cy="712470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CADD2B-091A-B255-0161-8C365AB8F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4464" y="212243"/>
            <a:ext cx="6543616" cy="646331"/>
          </a:xfrm>
        </p:spPr>
        <p:txBody>
          <a:bodyPr/>
          <a:lstStyle/>
          <a:p>
            <a:r>
              <a:rPr lang="nb-NO"/>
              <a:t>Betalt og ubetalt ferie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53CB1-B1D0-E58E-D502-D1EB9D40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3629" y="2108765"/>
            <a:ext cx="2649072" cy="42694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2400"/>
          </a:p>
          <a:p>
            <a:pPr marL="0" indent="0">
              <a:lnSpc>
                <a:spcPct val="120000"/>
              </a:lnSpc>
              <a:buNone/>
            </a:pPr>
            <a:r>
              <a:rPr lang="nb-NO" sz="5600"/>
              <a:t>Hvor mye </a:t>
            </a:r>
            <a:r>
              <a:rPr lang="nb-NO" sz="5600" b="1"/>
              <a:t>feriepenger</a:t>
            </a:r>
            <a:r>
              <a:rPr lang="nb-NO" sz="5600"/>
              <a:t>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sz="5600"/>
              <a:t>du tjente opp i fjor…</a:t>
            </a:r>
          </a:p>
          <a:p>
            <a:pPr marL="0" indent="0">
              <a:lnSpc>
                <a:spcPct val="120000"/>
              </a:lnSpc>
              <a:buNone/>
            </a:pPr>
            <a:endParaRPr lang="en-US" sz="2400"/>
          </a:p>
          <a:p>
            <a:pPr marL="0" indent="0">
              <a:lnSpc>
                <a:spcPct val="120000"/>
              </a:lnSpc>
              <a:buNone/>
            </a:pPr>
            <a:endParaRPr lang="nb-NO" sz="2400" i="1"/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6200">
              <a:latin typeface="+mn-lt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BF5DBCB4-90FC-B1AF-DCFD-8B948A5F1F24}"/>
              </a:ext>
            </a:extLst>
          </p:cNvPr>
          <p:cNvSpPr txBox="1">
            <a:spLocks/>
          </p:cNvSpPr>
          <p:nvPr/>
        </p:nvSpPr>
        <p:spPr>
          <a:xfrm>
            <a:off x="1479734" y="3012583"/>
            <a:ext cx="5458948" cy="426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endParaRPr lang="nb-NO" sz="6400"/>
          </a:p>
          <a:p>
            <a:pPr marL="0" indent="0">
              <a:buFont typeface="Arial"/>
              <a:buNone/>
            </a:pPr>
            <a:endParaRPr lang="nb-NO" sz="7200"/>
          </a:p>
          <a:p>
            <a:pPr marL="0" indent="0">
              <a:buFont typeface="Arial"/>
              <a:buNone/>
            </a:pPr>
            <a:endParaRPr lang="nb-NO" b="1"/>
          </a:p>
          <a:p>
            <a:pPr marL="0" indent="0">
              <a:buFont typeface="Arial"/>
              <a:buNone/>
            </a:pPr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83EE7FD9-C7B7-C687-5142-84EFC5BE93B0}"/>
              </a:ext>
            </a:extLst>
          </p:cNvPr>
          <p:cNvSpPr txBox="1"/>
          <p:nvPr/>
        </p:nvSpPr>
        <p:spPr>
          <a:xfrm>
            <a:off x="1112801" y="1066175"/>
            <a:ext cx="7535279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nb-NO" sz="1600"/>
              <a:t>Du tjener ikke opp ferie</a:t>
            </a:r>
            <a:r>
              <a:rPr lang="nb-NO" sz="1600" b="1"/>
              <a:t>dager. </a:t>
            </a:r>
            <a:r>
              <a:rPr lang="nb-NO" sz="1600"/>
              <a:t>Du</a:t>
            </a:r>
            <a:r>
              <a:rPr lang="nb-NO" sz="1600" b="1"/>
              <a:t> </a:t>
            </a:r>
            <a:r>
              <a:rPr lang="nb-NO" sz="1600"/>
              <a:t>tjener opp ferie</a:t>
            </a:r>
            <a:r>
              <a:rPr lang="nb-NO" sz="1600" b="1"/>
              <a:t>penger</a:t>
            </a:r>
            <a:r>
              <a:rPr lang="nb-NO" sz="1600"/>
              <a:t>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nb-NO" sz="1600"/>
              <a:t>som dekker lønnsbortfallet når du tar ferie. </a:t>
            </a:r>
          </a:p>
          <a:p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238787E-5909-6EF9-202C-8F1EE415C421}"/>
              </a:ext>
            </a:extLst>
          </p:cNvPr>
          <p:cNvSpPr txBox="1"/>
          <p:nvPr/>
        </p:nvSpPr>
        <p:spPr>
          <a:xfrm>
            <a:off x="2795176" y="1920830"/>
            <a:ext cx="11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2023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9A789E0D-A949-D842-34BD-66627BB541AA}"/>
              </a:ext>
            </a:extLst>
          </p:cNvPr>
          <p:cNvSpPr txBox="1"/>
          <p:nvPr/>
        </p:nvSpPr>
        <p:spPr>
          <a:xfrm>
            <a:off x="5602968" y="1907356"/>
            <a:ext cx="1183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/>
              <a:t>2024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8C3B421-EB71-78E7-E906-6588A4EA1683}"/>
              </a:ext>
            </a:extLst>
          </p:cNvPr>
          <p:cNvSpPr txBox="1">
            <a:spLocks/>
          </p:cNvSpPr>
          <p:nvPr/>
        </p:nvSpPr>
        <p:spPr>
          <a:xfrm>
            <a:off x="4804954" y="2294324"/>
            <a:ext cx="2643174" cy="426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/>
              <a:buNone/>
            </a:pPr>
            <a:endParaRPr lang="en-US" sz="5600"/>
          </a:p>
          <a:p>
            <a:pPr marL="0" indent="0">
              <a:lnSpc>
                <a:spcPct val="120000"/>
              </a:lnSpc>
              <a:buFont typeface="Arial"/>
              <a:buNone/>
            </a:pPr>
            <a:r>
              <a:rPr lang="nb-NO" sz="5600"/>
              <a:t>…avgjør hvor mange </a:t>
            </a:r>
            <a:br>
              <a:rPr lang="nb-NO" sz="5600"/>
            </a:br>
            <a:r>
              <a:rPr lang="nb-NO" sz="5600" b="1"/>
              <a:t>betalte feriedager</a:t>
            </a:r>
            <a:r>
              <a:rPr lang="nb-NO" sz="5600"/>
              <a:t> du har i år.</a:t>
            </a:r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nb-NO" i="1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en-US"/>
          </a:p>
          <a:p>
            <a:pPr marL="0" indent="0">
              <a:lnSpc>
                <a:spcPct val="90000"/>
              </a:lnSpc>
              <a:buFont typeface="Arial"/>
              <a:buNone/>
            </a:pPr>
            <a:endParaRPr lang="nb-NO" i="1"/>
          </a:p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Font typeface="Arial"/>
              <a:buNone/>
            </a:pPr>
            <a:endParaRPr lang="nb-NO" sz="6200">
              <a:latin typeface="+mn-lt"/>
            </a:endParaRPr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29" name="Bilde 28" descr="Nærbilde av person som bruker bærbar datamaskin">
            <a:extLst>
              <a:ext uri="{FF2B5EF4-FFF2-40B4-BE49-F238E27FC236}">
                <a16:creationId xmlns:a16="http://schemas.microsoft.com/office/drawing/2014/main" id="{2FBBCA75-E2F7-A9D1-6FA7-8DBBECF50C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1345" y="3143333"/>
            <a:ext cx="2804324" cy="1610202"/>
          </a:xfrm>
          <a:prstGeom prst="rect">
            <a:avLst/>
          </a:prstGeom>
        </p:spPr>
      </p:pic>
      <p:pic>
        <p:nvPicPr>
          <p:cNvPr id="31" name="Bilde 30" descr="Sol briller på en strand håndkle">
            <a:extLst>
              <a:ext uri="{FF2B5EF4-FFF2-40B4-BE49-F238E27FC236}">
                <a16:creationId xmlns:a16="http://schemas.microsoft.com/office/drawing/2014/main" id="{A2C793CF-B282-095C-0269-D2A6435354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141" y="3143333"/>
            <a:ext cx="2796987" cy="161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51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50519-8C07-A5FE-140C-E6815190B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>
            <a:normAutofit/>
          </a:bodyPr>
          <a:lstStyle/>
          <a:p>
            <a:r>
              <a:rPr lang="nb-NO"/>
              <a:t>Ferietrekket i juni </a:t>
            </a:r>
            <a:r>
              <a:rPr lang="nb-NO" sz="2000"/>
              <a:t>(eksempel på neste slide)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87C7252-0A05-40BD-A2EF-77BCC23D38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195562"/>
              </p:ext>
            </p:extLst>
          </p:nvPr>
        </p:nvGraphicFramePr>
        <p:xfrm>
          <a:off x="982193" y="862253"/>
          <a:ext cx="7681516" cy="38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81570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971B-CB90-5215-AB65-35E7085E3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642" y="204787"/>
            <a:ext cx="3008313" cy="871538"/>
          </a:xfrm>
        </p:spPr>
        <p:txBody>
          <a:bodyPr anchor="b">
            <a:normAutofit/>
          </a:bodyPr>
          <a:lstStyle/>
          <a:p>
            <a:r>
              <a:rPr lang="nb-NO"/>
              <a:t>Eksempel på ferietrekk:</a:t>
            </a:r>
          </a:p>
        </p:txBody>
      </p:sp>
      <p:pic>
        <p:nvPicPr>
          <p:cNvPr id="5" name="Content Placeholder 4" descr="A screenshot of a document&#10;&#10;Description automatically generated">
            <a:extLst>
              <a:ext uri="{FF2B5EF4-FFF2-40B4-BE49-F238E27FC236}">
                <a16:creationId xmlns:a16="http://schemas.microsoft.com/office/drawing/2014/main" id="{E6C55620-36C8-DFD3-BCCD-129C3323DD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5719" y="204788"/>
            <a:ext cx="4758628" cy="4389835"/>
          </a:xfrm>
          <a:noFill/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A6F6F74-94F6-661C-50BC-EA392EA4E8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24642" y="1076326"/>
            <a:ext cx="3008313" cy="351829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Lønn for juni.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Opptjente feriepenger fra året før. Benyttes til å betale for feriedagene. </a:t>
            </a:r>
            <a:r>
              <a:rPr lang="nb-NO" sz="1100" b="1" i="0">
                <a:effectLst/>
              </a:rPr>
              <a:t>Det overskytende beløpet får du utbetalt.</a:t>
            </a:r>
            <a:r>
              <a:rPr lang="nb-NO" sz="1100" b="0" i="0">
                <a:effectLst/>
              </a:rPr>
              <a:t> 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Antall dager ferietrekk.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Dagsats. Forteller hvor mye en blir trukket for </a:t>
            </a:r>
            <a:r>
              <a:rPr lang="nb-NO" sz="1100" b="0" i="0" err="1">
                <a:effectLst/>
              </a:rPr>
              <a:t>èn</a:t>
            </a:r>
            <a:r>
              <a:rPr lang="nb-NO" sz="1100" b="0" i="0">
                <a:effectLst/>
              </a:rPr>
              <a:t> feriedag. Dette beregnes ut i fra brutto årslønn og deltidsprosenten i juni.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Trekk for 5 uker ferie.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 b="0" i="0">
              <a:effectLst/>
            </a:endParaRPr>
          </a:p>
          <a:p>
            <a:pPr>
              <a:lnSpc>
                <a:spcPct val="90000"/>
              </a:lnSpc>
              <a:buFont typeface="+mj-lt"/>
              <a:buAutoNum type="arabicPeriod"/>
            </a:pPr>
            <a:r>
              <a:rPr lang="nb-NO" sz="1100" b="0" i="0">
                <a:effectLst/>
              </a:rPr>
              <a:t>Opptjente feriepenger for inneværende år. Utbetales neste år.</a:t>
            </a:r>
          </a:p>
          <a:p>
            <a:pPr>
              <a:lnSpc>
                <a:spcPct val="90000"/>
              </a:lnSpc>
              <a:buFont typeface="+mj-lt"/>
              <a:buAutoNum type="arabicPeriod"/>
            </a:pPr>
            <a:endParaRPr lang="nb-NO" sz="1100"/>
          </a:p>
          <a:p>
            <a:pPr marL="0" indent="0">
              <a:lnSpc>
                <a:spcPct val="90000"/>
              </a:lnSpc>
              <a:buNone/>
            </a:pPr>
            <a:r>
              <a:rPr lang="nb-NO" sz="1100" b="0" i="0">
                <a:effectLst/>
                <a:hlinkClick r:id="rId3"/>
              </a:rPr>
              <a:t>Veiledning DFØ</a:t>
            </a:r>
            <a:endParaRPr lang="nb-NO" sz="1100" b="0" i="0">
              <a:effectLst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764047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21E3C-759E-DA66-7C6B-A135941DF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Nyttige lenker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40E24A1-0FE7-3D69-F496-2AC162AE5C4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16362534"/>
              </p:ext>
            </p:extLst>
          </p:nvPr>
        </p:nvGraphicFramePr>
        <p:xfrm>
          <a:off x="4981182" y="1063229"/>
          <a:ext cx="3673943" cy="358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Useful links « White Rose College of the Arts &amp; Humanities">
            <a:extLst>
              <a:ext uri="{FF2B5EF4-FFF2-40B4-BE49-F238E27FC236}">
                <a16:creationId xmlns:a16="http://schemas.microsoft.com/office/drawing/2014/main" id="{3046D47D-0F1B-0FE5-6B06-A570ACD12EC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4425" y="1761904"/>
            <a:ext cx="3668713" cy="227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8770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7386F-B75C-EB8B-7E25-2422129F1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4753" y="2008061"/>
            <a:ext cx="7772400" cy="675821"/>
          </a:xfrm>
        </p:spPr>
        <p:txBody>
          <a:bodyPr anchor="t">
            <a:normAutofit/>
          </a:bodyPr>
          <a:lstStyle/>
          <a:p>
            <a:r>
              <a:rPr lang="nb-NO"/>
              <a:t>Takk for meg!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2707ECB9-DAE1-BBBD-7D8B-6AD319D990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4753" y="2733866"/>
            <a:ext cx="7772400" cy="1314450"/>
          </a:xfrm>
        </p:spPr>
        <p:txBody>
          <a:bodyPr/>
          <a:lstStyle/>
          <a:p>
            <a:r>
              <a:rPr lang="en-US"/>
              <a:t>Ved </a:t>
            </a:r>
            <a:r>
              <a:rPr lang="en-US" err="1"/>
              <a:t>spørsmål</a:t>
            </a:r>
            <a:r>
              <a:rPr lang="en-US"/>
              <a:t> send </a:t>
            </a:r>
            <a:r>
              <a:rPr lang="en-US" err="1"/>
              <a:t>gjerne</a:t>
            </a:r>
            <a:r>
              <a:rPr lang="en-US"/>
              <a:t> inn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sak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NTNU Hjelp</a:t>
            </a:r>
          </a:p>
        </p:txBody>
      </p:sp>
    </p:spTree>
    <p:extLst>
      <p:ext uri="{BB962C8B-B14F-4D97-AF65-F5344CB8AC3E}">
        <p14:creationId xmlns:p14="http://schemas.microsoft.com/office/powerpoint/2010/main" val="33187892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B89F2-F415-1C49-9974-2BDF3439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Hva er egentlig en </a:t>
            </a:r>
            <a:r>
              <a:rPr lang="nb-NO" i="1"/>
              <a:t>virke</a:t>
            </a:r>
            <a:r>
              <a:rPr lang="nb-NO"/>
              <a:t>dag? 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B9008AA-55DB-B720-3361-52F0114F6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1408" y="1063229"/>
            <a:ext cx="3971751" cy="339447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US" sz="1600" err="1"/>
              <a:t>Siden</a:t>
            </a:r>
            <a:r>
              <a:rPr lang="en-US" sz="1600"/>
              <a:t> </a:t>
            </a:r>
            <a:r>
              <a:rPr lang="en-US" sz="1600" err="1"/>
              <a:t>ferieloven</a:t>
            </a:r>
            <a:r>
              <a:rPr lang="en-US" sz="1600"/>
              <a:t> </a:t>
            </a:r>
            <a:r>
              <a:rPr lang="en-US" sz="1600" err="1"/>
              <a:t>oppgir</a:t>
            </a:r>
            <a:r>
              <a:rPr lang="en-US" sz="1600"/>
              <a:t> </a:t>
            </a:r>
            <a:r>
              <a:rPr lang="en-US" sz="1600" err="1"/>
              <a:t>ferien</a:t>
            </a:r>
            <a:r>
              <a:rPr lang="en-US" sz="1600"/>
              <a:t> </a:t>
            </a:r>
            <a:r>
              <a:rPr lang="en-US" sz="1600" err="1"/>
              <a:t>i</a:t>
            </a:r>
            <a:r>
              <a:rPr lang="en-US" sz="1600"/>
              <a:t> </a:t>
            </a:r>
            <a:r>
              <a:rPr lang="en-US" sz="1600" err="1"/>
              <a:t>virkedager</a:t>
            </a:r>
            <a:r>
              <a:rPr lang="en-US" sz="1600"/>
              <a:t> </a:t>
            </a:r>
            <a:r>
              <a:rPr lang="en-US" sz="1600" err="1"/>
              <a:t>så</a:t>
            </a:r>
            <a:r>
              <a:rPr lang="en-US" sz="1600"/>
              <a:t> </a:t>
            </a:r>
            <a:r>
              <a:rPr lang="en-US" sz="1600" err="1"/>
              <a:t>gir</a:t>
            </a:r>
            <a:r>
              <a:rPr lang="en-US" sz="1600"/>
              <a:t> den </a:t>
            </a:r>
            <a:r>
              <a:rPr lang="en-US" sz="1600" err="1"/>
              <a:t>altså</a:t>
            </a:r>
            <a:r>
              <a:rPr lang="en-US" sz="1600"/>
              <a:t> </a:t>
            </a:r>
            <a:r>
              <a:rPr lang="en-US" sz="1600" err="1"/>
              <a:t>lengden</a:t>
            </a:r>
            <a:r>
              <a:rPr lang="en-US" sz="1600"/>
              <a:t> </a:t>
            </a:r>
            <a:r>
              <a:rPr lang="en-US" sz="1600" err="1"/>
              <a:t>på</a:t>
            </a:r>
            <a:r>
              <a:rPr lang="en-US" sz="1600"/>
              <a:t> </a:t>
            </a:r>
            <a:r>
              <a:rPr lang="en-US" sz="1600" err="1"/>
              <a:t>ferien</a:t>
            </a:r>
            <a:r>
              <a:rPr lang="en-US" sz="1600"/>
              <a:t> – </a:t>
            </a:r>
            <a:r>
              <a:rPr lang="en-US" sz="1600" i="1" err="1"/>
              <a:t>ikke</a:t>
            </a:r>
            <a:r>
              <a:rPr lang="en-US" sz="1600" i="1"/>
              <a:t> </a:t>
            </a:r>
            <a:r>
              <a:rPr lang="en-US" sz="1600" i="1" err="1"/>
              <a:t>hvor</a:t>
            </a:r>
            <a:r>
              <a:rPr lang="en-US" sz="1600" i="1"/>
              <a:t> mange </a:t>
            </a:r>
            <a:r>
              <a:rPr lang="en-US" sz="1600" i="1" err="1"/>
              <a:t>dager</a:t>
            </a:r>
            <a:r>
              <a:rPr lang="en-US" sz="1600" i="1"/>
              <a:t> man </a:t>
            </a:r>
            <a:r>
              <a:rPr lang="en-US" sz="1600" i="1" err="1"/>
              <a:t>faktisk</a:t>
            </a:r>
            <a:r>
              <a:rPr lang="en-US" sz="1600" i="1"/>
              <a:t> </a:t>
            </a:r>
            <a:r>
              <a:rPr lang="en-US" sz="1600" i="1" err="1"/>
              <a:t>ville</a:t>
            </a:r>
            <a:r>
              <a:rPr lang="en-US" sz="1600" i="1"/>
              <a:t> </a:t>
            </a:r>
            <a:r>
              <a:rPr lang="en-US" sz="1600" i="1" err="1"/>
              <a:t>vært</a:t>
            </a:r>
            <a:r>
              <a:rPr lang="en-US" sz="1600" i="1"/>
              <a:t> </a:t>
            </a:r>
            <a:r>
              <a:rPr lang="en-US" sz="1600" i="1" err="1"/>
              <a:t>på</a:t>
            </a:r>
            <a:r>
              <a:rPr lang="en-US" sz="1600" i="1"/>
              <a:t> </a:t>
            </a:r>
            <a:r>
              <a:rPr lang="en-US" sz="1600" i="1" err="1"/>
              <a:t>jobb</a:t>
            </a:r>
            <a:r>
              <a:rPr lang="en-US" sz="1600"/>
              <a:t> </a:t>
            </a:r>
            <a:r>
              <a:rPr lang="en-US" sz="1600" err="1"/>
              <a:t>i</a:t>
            </a:r>
            <a:r>
              <a:rPr lang="en-US" sz="1600"/>
              <a:t> </a:t>
            </a:r>
            <a:r>
              <a:rPr lang="en-US" sz="1600" err="1"/>
              <a:t>løpet</a:t>
            </a:r>
            <a:r>
              <a:rPr lang="en-US" sz="1600"/>
              <a:t> av </a:t>
            </a:r>
            <a:r>
              <a:rPr lang="en-US" sz="1600" err="1"/>
              <a:t>ferieukene</a:t>
            </a:r>
            <a:r>
              <a:rPr lang="en-US" sz="1600"/>
              <a:t>.</a:t>
            </a:r>
          </a:p>
          <a:p>
            <a:pPr>
              <a:lnSpc>
                <a:spcPct val="90000"/>
              </a:lnSpc>
            </a:pPr>
            <a:r>
              <a:rPr lang="en-US" sz="1600"/>
              <a:t>I </a:t>
            </a:r>
            <a:r>
              <a:rPr lang="en-US" sz="1600" err="1"/>
              <a:t>loven</a:t>
            </a:r>
            <a:r>
              <a:rPr lang="en-US" sz="1600"/>
              <a:t> er </a:t>
            </a:r>
            <a:r>
              <a:rPr lang="en-US" sz="1600" err="1"/>
              <a:t>virkedager</a:t>
            </a:r>
            <a:r>
              <a:rPr lang="en-US" sz="1600"/>
              <a:t> </a:t>
            </a:r>
            <a:r>
              <a:rPr lang="en-US" sz="1600" err="1"/>
              <a:t>definert</a:t>
            </a:r>
            <a:r>
              <a:rPr lang="en-US" sz="1600"/>
              <a:t> </a:t>
            </a:r>
            <a:r>
              <a:rPr lang="en-US" sz="1600" err="1"/>
              <a:t>som</a:t>
            </a:r>
            <a:r>
              <a:rPr lang="en-US" sz="1600"/>
              <a:t> alle </a:t>
            </a:r>
            <a:r>
              <a:rPr lang="en-US" sz="1600" err="1"/>
              <a:t>dager</a:t>
            </a:r>
            <a:r>
              <a:rPr lang="en-US" sz="1600"/>
              <a:t> </a:t>
            </a:r>
            <a:r>
              <a:rPr lang="en-US" sz="1600" err="1"/>
              <a:t>som</a:t>
            </a:r>
            <a:r>
              <a:rPr lang="en-US" sz="1600"/>
              <a:t> </a:t>
            </a:r>
            <a:r>
              <a:rPr lang="en-US" sz="1600" err="1"/>
              <a:t>ikke</a:t>
            </a:r>
            <a:r>
              <a:rPr lang="en-US" sz="1600"/>
              <a:t> er </a:t>
            </a:r>
            <a:r>
              <a:rPr lang="en-US" sz="1600" err="1"/>
              <a:t>søndager</a:t>
            </a:r>
            <a:r>
              <a:rPr lang="en-US" sz="1600"/>
              <a:t> </a:t>
            </a:r>
            <a:r>
              <a:rPr lang="en-US" sz="1600" err="1"/>
              <a:t>eller</a:t>
            </a:r>
            <a:r>
              <a:rPr lang="en-US" sz="1600"/>
              <a:t> </a:t>
            </a:r>
            <a:r>
              <a:rPr lang="en-US" sz="1600" err="1"/>
              <a:t>lovbestemte</a:t>
            </a:r>
            <a:r>
              <a:rPr lang="en-US" sz="1600"/>
              <a:t> </a:t>
            </a:r>
            <a:r>
              <a:rPr lang="en-US" sz="1600" err="1"/>
              <a:t>helligdager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/>
              <a:t>Ved NTNU er </a:t>
            </a:r>
            <a:r>
              <a:rPr lang="en-US" sz="1600" err="1"/>
              <a:t>i</a:t>
            </a:r>
            <a:r>
              <a:rPr lang="en-US" sz="1600"/>
              <a:t> </a:t>
            </a:r>
            <a:r>
              <a:rPr lang="en-US" sz="1600" err="1"/>
              <a:t>utgangspunktet</a:t>
            </a:r>
            <a:r>
              <a:rPr lang="en-US" sz="1600"/>
              <a:t> </a:t>
            </a:r>
            <a:r>
              <a:rPr lang="en-US" sz="1600" err="1"/>
              <a:t>ikke</a:t>
            </a:r>
            <a:r>
              <a:rPr lang="en-US" sz="1600"/>
              <a:t> </a:t>
            </a:r>
            <a:r>
              <a:rPr lang="en-US" sz="1600" err="1"/>
              <a:t>lørdager</a:t>
            </a:r>
            <a:r>
              <a:rPr lang="en-US" sz="1600"/>
              <a:t> </a:t>
            </a:r>
            <a:r>
              <a:rPr lang="en-US" sz="1600" err="1"/>
              <a:t>arbeidsdager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err="1"/>
              <a:t>Når</a:t>
            </a:r>
            <a:r>
              <a:rPr lang="en-US" sz="1600"/>
              <a:t> man </a:t>
            </a:r>
            <a:r>
              <a:rPr lang="en-US" sz="1600" err="1"/>
              <a:t>leser</a:t>
            </a:r>
            <a:r>
              <a:rPr lang="en-US" sz="1600"/>
              <a:t> </a:t>
            </a:r>
            <a:r>
              <a:rPr lang="en-US" sz="1600" err="1"/>
              <a:t>loven</a:t>
            </a:r>
            <a:r>
              <a:rPr lang="en-US" sz="1600"/>
              <a:t> </a:t>
            </a:r>
            <a:r>
              <a:rPr lang="en-US" sz="1600" err="1"/>
              <a:t>må</a:t>
            </a:r>
            <a:r>
              <a:rPr lang="en-US" sz="1600"/>
              <a:t> man </a:t>
            </a:r>
            <a:r>
              <a:rPr lang="en-US" sz="1600" err="1"/>
              <a:t>derfor</a:t>
            </a:r>
            <a:r>
              <a:rPr lang="en-US" sz="1600"/>
              <a:t> </a:t>
            </a:r>
            <a:r>
              <a:rPr lang="en-US" sz="1600" err="1"/>
              <a:t>trekke</a:t>
            </a:r>
            <a:r>
              <a:rPr lang="en-US" sz="1600"/>
              <a:t> </a:t>
            </a:r>
            <a:r>
              <a:rPr lang="en-US" sz="1600" err="1"/>
              <a:t>fra</a:t>
            </a:r>
            <a:r>
              <a:rPr lang="en-US" sz="1600"/>
              <a:t> </a:t>
            </a:r>
            <a:r>
              <a:rPr lang="en-US" sz="1600" err="1"/>
              <a:t>lørdagene</a:t>
            </a:r>
            <a:endParaRPr lang="en-US" sz="1600"/>
          </a:p>
          <a:p>
            <a:pPr>
              <a:lnSpc>
                <a:spcPct val="90000"/>
              </a:lnSpc>
            </a:pPr>
            <a:r>
              <a:rPr lang="en-US" sz="1600" b="1"/>
              <a:t>Ved NTNU </a:t>
            </a:r>
            <a:r>
              <a:rPr lang="en-US" sz="1600" b="1" err="1"/>
              <a:t>har</a:t>
            </a:r>
            <a:r>
              <a:rPr lang="en-US" sz="1600" b="1"/>
              <a:t> </a:t>
            </a:r>
            <a:r>
              <a:rPr lang="en-US" sz="1600" b="1" err="1"/>
              <a:t>derfor</a:t>
            </a:r>
            <a:r>
              <a:rPr lang="en-US" sz="1600" b="1"/>
              <a:t> </a:t>
            </a:r>
            <a:r>
              <a:rPr lang="en-US" sz="1600" b="1" err="1"/>
              <a:t>en</a:t>
            </a:r>
            <a:r>
              <a:rPr lang="en-US" sz="1600" b="1"/>
              <a:t> normal uke 5 </a:t>
            </a:r>
            <a:r>
              <a:rPr lang="en-US" sz="1600" b="1" err="1"/>
              <a:t>virkedager</a:t>
            </a:r>
            <a:r>
              <a:rPr lang="en-US" sz="1600" b="1"/>
              <a:t> </a:t>
            </a:r>
            <a:r>
              <a:rPr lang="en-US" sz="1600"/>
              <a:t>(</a:t>
            </a:r>
            <a:r>
              <a:rPr lang="en-US" sz="1600" err="1"/>
              <a:t>mandag-fredag</a:t>
            </a:r>
            <a:r>
              <a:rPr lang="en-US" sz="1600"/>
              <a:t>)</a:t>
            </a:r>
          </a:p>
        </p:txBody>
      </p:sp>
      <p:pic>
        <p:nvPicPr>
          <p:cNvPr id="6" name="Content Placeholder 5" descr="Calendar flipping">
            <a:extLst>
              <a:ext uri="{FF2B5EF4-FFF2-40B4-BE49-F238E27FC236}">
                <a16:creationId xmlns:a16="http://schemas.microsoft.com/office/drawing/2014/main" id="{EE5DE86F-3621-1EA8-8E30-813B93641E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5" y="1671365"/>
            <a:ext cx="3673475" cy="2451645"/>
          </a:xfrm>
        </p:spPr>
      </p:pic>
    </p:spTree>
    <p:extLst>
      <p:ext uri="{BB962C8B-B14F-4D97-AF65-F5344CB8AC3E}">
        <p14:creationId xmlns:p14="http://schemas.microsoft.com/office/powerpoint/2010/main" val="87034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93F6E-FCAE-A97C-3BAC-A442133D8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93" y="205979"/>
            <a:ext cx="7681516" cy="646331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000"/>
              <a:t>Å motsette seg den delen av den 6. ferieuken en ikke har dekning for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DE1BD2F4-F9D4-2AFE-50EB-6B85471220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3608547"/>
              </p:ext>
            </p:extLst>
          </p:nvPr>
        </p:nvGraphicFramePr>
        <p:xfrm>
          <a:off x="982193" y="943896"/>
          <a:ext cx="7681516" cy="3872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50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ver og lovarbeid - regjeringen.no">
            <a:extLst>
              <a:ext uri="{FF2B5EF4-FFF2-40B4-BE49-F238E27FC236}">
                <a16:creationId xmlns:a16="http://schemas.microsoft.com/office/drawing/2014/main" id="{707F7197-D60F-414F-3C5D-CDEB5C15B31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95085" y="3043418"/>
            <a:ext cx="3256435" cy="183174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8907ECCC-5073-3414-6F78-7B99E59951A2}"/>
              </a:ext>
            </a:extLst>
          </p:cNvPr>
          <p:cNvSpPr/>
          <p:nvPr/>
        </p:nvSpPr>
        <p:spPr>
          <a:xfrm>
            <a:off x="1264338" y="3728037"/>
            <a:ext cx="4965012" cy="60181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141CF3B-E048-4443-B306-7C5D14AD2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Lov- og avtaleverk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93013E1A-C718-6693-B0F9-79F58026F9DF}"/>
              </a:ext>
            </a:extLst>
          </p:cNvPr>
          <p:cNvSpPr/>
          <p:nvPr/>
        </p:nvSpPr>
        <p:spPr>
          <a:xfrm>
            <a:off x="1264338" y="904963"/>
            <a:ext cx="4965012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B57C1346-920D-E2E0-8BB4-8EBB2FECBA40}"/>
              </a:ext>
            </a:extLst>
          </p:cNvPr>
          <p:cNvSpPr/>
          <p:nvPr/>
        </p:nvSpPr>
        <p:spPr>
          <a:xfrm>
            <a:off x="1264338" y="3077171"/>
            <a:ext cx="4965012" cy="530423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C1D5E50-9BF8-90E8-98A1-DBE99F0D9F16}"/>
              </a:ext>
            </a:extLst>
          </p:cNvPr>
          <p:cNvSpPr/>
          <p:nvPr/>
        </p:nvSpPr>
        <p:spPr>
          <a:xfrm>
            <a:off x="1264338" y="1592437"/>
            <a:ext cx="4965012" cy="1349215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CA0718-3017-BE42-9AF6-9AF12BEA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4338" y="952676"/>
            <a:ext cx="5079312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nb-NO" sz="1600">
                <a:hlinkClick r:id="rId3"/>
              </a:rPr>
              <a:t>Lov om ferie (ferieloven)</a:t>
            </a:r>
            <a:endParaRPr lang="nb-NO" sz="1600"/>
          </a:p>
          <a:p>
            <a:pPr>
              <a:lnSpc>
                <a:spcPct val="90000"/>
              </a:lnSpc>
            </a:pPr>
            <a:endParaRPr lang="nb-NO" sz="1600"/>
          </a:p>
          <a:p>
            <a:pPr>
              <a:lnSpc>
                <a:spcPct val="90000"/>
              </a:lnSpc>
            </a:pPr>
            <a:endParaRPr lang="nb-NO" sz="160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2AEDBDE-31FE-194C-CDFE-A4A008DBD15D}"/>
              </a:ext>
            </a:extLst>
          </p:cNvPr>
          <p:cNvSpPr txBox="1"/>
          <p:nvPr/>
        </p:nvSpPr>
        <p:spPr>
          <a:xfrm>
            <a:off x="1323867" y="1711895"/>
            <a:ext cx="48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600"/>
              <a:t>Statens Personalhåndbok: </a:t>
            </a:r>
          </a:p>
          <a:p>
            <a:pPr lvl="1">
              <a:lnSpc>
                <a:spcPct val="90000"/>
              </a:lnSpc>
            </a:pPr>
            <a:r>
              <a:rPr lang="nb-NO" sz="1600">
                <a:hlinkClick r:id="rId4"/>
              </a:rPr>
              <a:t>9.16 Særavtale om ferie for statsansatte</a:t>
            </a:r>
            <a:br>
              <a:rPr lang="nb-NO" sz="1600"/>
            </a:br>
            <a:endParaRPr lang="nb-NO" sz="1600"/>
          </a:p>
          <a:p>
            <a:pPr lvl="1">
              <a:lnSpc>
                <a:spcPct val="90000"/>
              </a:lnSpc>
            </a:pPr>
            <a:r>
              <a:rPr lang="nb-NO" sz="1600">
                <a:hlinkClick r:id="rId5"/>
              </a:rPr>
              <a:t>11.2.3 Departementets kommentarer til ferieloven</a:t>
            </a:r>
            <a:endParaRPr lang="nb-NO" sz="1600"/>
          </a:p>
          <a:p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A7CE15D0-B561-EBCE-F449-805C1914E333}"/>
              </a:ext>
            </a:extLst>
          </p:cNvPr>
          <p:cNvSpPr txBox="1"/>
          <p:nvPr/>
        </p:nvSpPr>
        <p:spPr>
          <a:xfrm>
            <a:off x="1393031" y="3164681"/>
            <a:ext cx="465058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b-NO" sz="1600">
                <a:hlinkClick r:id="rId6"/>
              </a:rPr>
              <a:t>Hovedtariffavtalene: 6 Avtalefestet ferie</a:t>
            </a:r>
            <a:endParaRPr lang="nb-NO" sz="1600"/>
          </a:p>
          <a:p>
            <a:pPr>
              <a:lnSpc>
                <a:spcPct val="90000"/>
              </a:lnSpc>
            </a:pPr>
            <a:endParaRPr lang="nb-NO" sz="1600"/>
          </a:p>
          <a:p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AEE2132-C8DB-526D-331A-D8715508391A}"/>
              </a:ext>
            </a:extLst>
          </p:cNvPr>
          <p:cNvSpPr txBox="1"/>
          <p:nvPr/>
        </p:nvSpPr>
        <p:spPr>
          <a:xfrm>
            <a:off x="1264338" y="3793613"/>
            <a:ext cx="5600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>
                <a:hlinkClick r:id="rId7"/>
              </a:rPr>
              <a:t>Forarbeidene til ferieloven (Ot.prp. </a:t>
            </a:r>
            <a:r>
              <a:rPr lang="nb-NO" sz="1600" err="1">
                <a:hlinkClick r:id="rId7"/>
              </a:rPr>
              <a:t>Nr</a:t>
            </a:r>
            <a:r>
              <a:rPr lang="nb-NO" sz="1600">
                <a:hlinkClick r:id="rId7"/>
              </a:rPr>
              <a:t> 65 (2007-2008)</a:t>
            </a:r>
            <a:endParaRPr lang="nb-NO" sz="1600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8659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2CBDD1CC-1630-1729-23C9-4433C1D35136}"/>
              </a:ext>
            </a:extLst>
          </p:cNvPr>
          <p:cNvSpPr/>
          <p:nvPr/>
        </p:nvSpPr>
        <p:spPr>
          <a:xfrm>
            <a:off x="3536577" y="4131393"/>
            <a:ext cx="5148475" cy="857250"/>
          </a:xfrm>
          <a:prstGeom prst="rect">
            <a:avLst/>
          </a:prstGeom>
          <a:solidFill>
            <a:srgbClr val="CFDAF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1A20890-4E8A-EE3F-7FF4-0EA4A0F911AD}"/>
              </a:ext>
            </a:extLst>
          </p:cNvPr>
          <p:cNvSpPr/>
          <p:nvPr/>
        </p:nvSpPr>
        <p:spPr>
          <a:xfrm>
            <a:off x="3536576" y="3450475"/>
            <a:ext cx="5148476" cy="60181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748A5D6-B966-5C9D-C691-D3F0231FF50C}"/>
              </a:ext>
            </a:extLst>
          </p:cNvPr>
          <p:cNvSpPr/>
          <p:nvPr/>
        </p:nvSpPr>
        <p:spPr>
          <a:xfrm>
            <a:off x="3536576" y="933601"/>
            <a:ext cx="5148476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5FAB0EE-4510-DB76-5056-342A692F63F9}"/>
              </a:ext>
            </a:extLst>
          </p:cNvPr>
          <p:cNvSpPr/>
          <p:nvPr/>
        </p:nvSpPr>
        <p:spPr>
          <a:xfrm>
            <a:off x="3536576" y="2423600"/>
            <a:ext cx="5148476" cy="96779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2C197A4-F4F4-71A7-549A-069CDBF18B65}"/>
              </a:ext>
            </a:extLst>
          </p:cNvPr>
          <p:cNvSpPr/>
          <p:nvPr/>
        </p:nvSpPr>
        <p:spPr>
          <a:xfrm>
            <a:off x="3536576" y="1621076"/>
            <a:ext cx="5148476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435F637-AECF-46AA-4BB7-EBB8BA38F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310" y="140942"/>
            <a:ext cx="7407404" cy="857250"/>
          </a:xfrm>
        </p:spPr>
        <p:txBody>
          <a:bodyPr anchor="t">
            <a:normAutofit/>
          </a:bodyPr>
          <a:lstStyle/>
          <a:p>
            <a:r>
              <a:rPr lang="en-US" err="1"/>
              <a:t>Hva</a:t>
            </a:r>
            <a:r>
              <a:rPr lang="en-US"/>
              <a:t> er </a:t>
            </a:r>
            <a:r>
              <a:rPr lang="en-US" err="1"/>
              <a:t>ferie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feriepenger</a:t>
            </a:r>
            <a:r>
              <a:rPr lang="en-US"/>
              <a:t>? 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A74A79-DAF8-DEEC-03E2-C5434BBE2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4984" y="1057690"/>
            <a:ext cx="3855370" cy="480426"/>
          </a:xfrm>
        </p:spPr>
        <p:txBody>
          <a:bodyPr vert="horz" lIns="90000" tIns="46800" rIns="90000" bIns="46800" rtlCol="0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/>
              <a:t>Ferie</a:t>
            </a:r>
            <a:r>
              <a:rPr lang="en-US" sz="1400"/>
              <a:t> er </a:t>
            </a:r>
            <a:r>
              <a:rPr lang="en-US" sz="1400" b="1" err="1"/>
              <a:t>fritid</a:t>
            </a:r>
            <a:r>
              <a:rPr lang="en-US" sz="1400" b="1"/>
              <a:t> </a:t>
            </a:r>
            <a:r>
              <a:rPr lang="en-US" sz="1400" b="1" err="1"/>
              <a:t>uten</a:t>
            </a:r>
            <a:r>
              <a:rPr lang="en-US" sz="1400" b="1"/>
              <a:t> </a:t>
            </a:r>
            <a:r>
              <a:rPr lang="en-US" sz="1400" b="1" err="1"/>
              <a:t>lønn</a:t>
            </a:r>
            <a:r>
              <a:rPr lang="en-US" sz="1400" b="1"/>
              <a:t>. </a:t>
            </a:r>
          </a:p>
          <a:p>
            <a:pPr>
              <a:lnSpc>
                <a:spcPct val="110000"/>
              </a:lnSpc>
            </a:pPr>
            <a:endParaRPr lang="en-US" sz="1500"/>
          </a:p>
          <a:p>
            <a:pPr marL="0" indent="0">
              <a:lnSpc>
                <a:spcPct val="110000"/>
              </a:lnSpc>
              <a:buNone/>
            </a:pPr>
            <a:endParaRPr lang="en-US" sz="1500"/>
          </a:p>
          <a:p>
            <a:pPr marL="0" indent="0">
              <a:lnSpc>
                <a:spcPct val="90000"/>
              </a:lnSpc>
              <a:buNone/>
            </a:pPr>
            <a:endParaRPr lang="en-US" sz="1300"/>
          </a:p>
        </p:txBody>
      </p:sp>
      <p:pic>
        <p:nvPicPr>
          <p:cNvPr id="8" name="Grafikk 7" descr="Dem (medium sol) kontur">
            <a:extLst>
              <a:ext uri="{FF2B5EF4-FFF2-40B4-BE49-F238E27FC236}">
                <a16:creationId xmlns:a16="http://schemas.microsoft.com/office/drawing/2014/main" id="{6D201FBE-FC63-8E1F-5150-A6A50336F8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1735" y="1076208"/>
            <a:ext cx="350157" cy="350157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D784605E-2338-C00B-0CED-105A9D1F86A4}"/>
              </a:ext>
            </a:extLst>
          </p:cNvPr>
          <p:cNvSpPr txBox="1"/>
          <p:nvPr/>
        </p:nvSpPr>
        <p:spPr>
          <a:xfrm>
            <a:off x="3947772" y="1681598"/>
            <a:ext cx="4222377" cy="57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/>
              <a:t>Hensikten</a:t>
            </a:r>
            <a:r>
              <a:rPr lang="en-US" sz="1400"/>
              <a:t> med </a:t>
            </a:r>
            <a:r>
              <a:rPr lang="en-US" sz="1400" err="1"/>
              <a:t>feriepenger</a:t>
            </a:r>
            <a:r>
              <a:rPr lang="en-US" sz="1400"/>
              <a:t> er å </a:t>
            </a:r>
            <a:r>
              <a:rPr lang="en-US" sz="1400" b="1" err="1"/>
              <a:t>erstatte</a:t>
            </a:r>
            <a:r>
              <a:rPr lang="en-US" sz="1400" b="1"/>
              <a:t> </a:t>
            </a:r>
            <a:r>
              <a:rPr lang="en-US" sz="1400" b="1" err="1"/>
              <a:t>manglende</a:t>
            </a:r>
            <a:r>
              <a:rPr lang="en-US" sz="1400" b="1"/>
              <a:t> </a:t>
            </a:r>
            <a:r>
              <a:rPr lang="en-US" sz="1400" b="1" err="1"/>
              <a:t>lønn</a:t>
            </a:r>
            <a:r>
              <a:rPr lang="en-US" sz="1400" b="1"/>
              <a:t> </a:t>
            </a:r>
            <a:r>
              <a:rPr lang="en-US" sz="1400" err="1"/>
              <a:t>når</a:t>
            </a:r>
            <a:r>
              <a:rPr lang="en-US" sz="1400"/>
              <a:t> </a:t>
            </a:r>
            <a:r>
              <a:rPr lang="en-US" sz="1400" err="1"/>
              <a:t>arbeidstaker</a:t>
            </a:r>
            <a:r>
              <a:rPr lang="en-US" sz="1400"/>
              <a:t>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err="1"/>
              <a:t>ferie</a:t>
            </a:r>
            <a:r>
              <a:rPr lang="en-US" sz="1600"/>
              <a:t>.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EF2065F4-9D7C-D8EC-36B1-458E763359B5}"/>
              </a:ext>
            </a:extLst>
          </p:cNvPr>
          <p:cNvSpPr txBox="1"/>
          <p:nvPr/>
        </p:nvSpPr>
        <p:spPr>
          <a:xfrm>
            <a:off x="3942815" y="2466092"/>
            <a:ext cx="4790963" cy="108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/>
              <a:t>Feriepenger</a:t>
            </a:r>
            <a:r>
              <a:rPr lang="en-US" sz="1400"/>
              <a:t> er </a:t>
            </a:r>
            <a:r>
              <a:rPr lang="en-US" sz="1400" err="1"/>
              <a:t>altså</a:t>
            </a:r>
            <a:r>
              <a:rPr lang="en-US" sz="1400"/>
              <a:t> </a:t>
            </a:r>
            <a:r>
              <a:rPr lang="en-US" sz="1400" b="1" err="1"/>
              <a:t>ikke</a:t>
            </a:r>
            <a:r>
              <a:rPr lang="en-US" sz="1400" b="1"/>
              <a:t> </a:t>
            </a:r>
            <a:r>
              <a:rPr lang="en-US" sz="1400" b="1" err="1"/>
              <a:t>en</a:t>
            </a:r>
            <a:r>
              <a:rPr lang="en-US" sz="1400" b="1"/>
              <a:t> </a:t>
            </a:r>
            <a:r>
              <a:rPr lang="en-US" sz="1400" b="1" err="1"/>
              <a:t>ekstrabetaling</a:t>
            </a:r>
            <a:r>
              <a:rPr lang="en-US" sz="1400" b="1"/>
              <a:t> </a:t>
            </a:r>
            <a:r>
              <a:rPr lang="en-US" sz="1400" err="1"/>
              <a:t>fra</a:t>
            </a:r>
            <a:r>
              <a:rPr lang="en-US" sz="1400"/>
              <a:t> </a:t>
            </a:r>
            <a:r>
              <a:rPr lang="en-US" sz="1400" err="1"/>
              <a:t>arbeidsgiver</a:t>
            </a:r>
            <a:r>
              <a:rPr lang="en-US" sz="1400"/>
              <a:t> </a:t>
            </a:r>
            <a:r>
              <a:rPr lang="en-US" sz="1400" err="1"/>
              <a:t>som</a:t>
            </a:r>
            <a:r>
              <a:rPr lang="en-US" sz="1400"/>
              <a:t> du </a:t>
            </a:r>
            <a:r>
              <a:rPr lang="en-US" sz="1400" err="1"/>
              <a:t>får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tillegg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 </a:t>
            </a:r>
            <a:r>
              <a:rPr lang="en-US" sz="1400" err="1"/>
              <a:t>lønn</a:t>
            </a:r>
            <a:r>
              <a:rPr lang="en-US" sz="1400"/>
              <a:t> den </a:t>
            </a:r>
            <a:r>
              <a:rPr lang="en-US" sz="1400" err="1"/>
              <a:t>måneden</a:t>
            </a:r>
            <a:r>
              <a:rPr lang="en-US" sz="1400"/>
              <a:t> du tar </a:t>
            </a:r>
            <a:r>
              <a:rPr lang="en-US" sz="1400" err="1"/>
              <a:t>ferie</a:t>
            </a:r>
            <a:r>
              <a:rPr lang="en-US" sz="1400"/>
              <a:t>.</a:t>
            </a:r>
          </a:p>
          <a:p>
            <a:endParaRPr lang="nb-NO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137E8685-FB04-83AB-92BF-DBA6EE73249D}"/>
              </a:ext>
            </a:extLst>
          </p:cNvPr>
          <p:cNvSpPr txBox="1"/>
          <p:nvPr/>
        </p:nvSpPr>
        <p:spPr>
          <a:xfrm>
            <a:off x="3916728" y="3439305"/>
            <a:ext cx="4742235" cy="547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err="1">
                <a:latin typeface="+mj-lt"/>
              </a:rPr>
              <a:t>Feriepengene</a:t>
            </a:r>
            <a:r>
              <a:rPr lang="en-US" sz="1400">
                <a:latin typeface="+mj-lt"/>
              </a:rPr>
              <a:t> </a:t>
            </a:r>
            <a:r>
              <a:rPr lang="nb-NO" sz="14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 en prosentandel (12%) av lønnen du tjente i fjor (feriepengegrunnlaget). </a:t>
            </a:r>
            <a:r>
              <a:rPr lang="en-US" sz="1400">
                <a:latin typeface="+mj-lt"/>
              </a:rPr>
              <a:t> 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74CD9779-E018-08D7-6F1F-F9B050B864AD}"/>
              </a:ext>
            </a:extLst>
          </p:cNvPr>
          <p:cNvSpPr txBox="1"/>
          <p:nvPr/>
        </p:nvSpPr>
        <p:spPr>
          <a:xfrm>
            <a:off x="3942815" y="4260091"/>
            <a:ext cx="47161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Hvis</a:t>
            </a:r>
            <a:r>
              <a:rPr lang="en-US" sz="1400"/>
              <a:t> du </a:t>
            </a:r>
            <a:r>
              <a:rPr lang="en-US" sz="1400" err="1"/>
              <a:t>ikke</a:t>
            </a:r>
            <a:r>
              <a:rPr lang="en-US" sz="1400"/>
              <a:t> var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jobb</a:t>
            </a:r>
            <a:r>
              <a:rPr lang="en-US" sz="1400"/>
              <a:t> </a:t>
            </a:r>
            <a:r>
              <a:rPr lang="en-US" sz="1400" err="1"/>
              <a:t>året</a:t>
            </a:r>
            <a:r>
              <a:rPr lang="en-US" sz="1400"/>
              <a:t> </a:t>
            </a:r>
            <a:r>
              <a:rPr lang="en-US" sz="1400" err="1"/>
              <a:t>før</a:t>
            </a:r>
            <a:r>
              <a:rPr lang="en-US" sz="1400"/>
              <a:t>, </a:t>
            </a:r>
            <a:r>
              <a:rPr lang="en-US" sz="1400" err="1"/>
              <a:t>har</a:t>
            </a:r>
            <a:r>
              <a:rPr lang="en-US" sz="1400"/>
              <a:t> du heller </a:t>
            </a:r>
            <a:r>
              <a:rPr lang="en-US" sz="1400" err="1"/>
              <a:t>ikke</a:t>
            </a:r>
            <a:r>
              <a:rPr lang="en-US" sz="1400"/>
              <a:t> </a:t>
            </a:r>
            <a:r>
              <a:rPr lang="en-US" sz="1400" err="1"/>
              <a:t>tjent</a:t>
            </a:r>
            <a:r>
              <a:rPr lang="en-US" sz="1400"/>
              <a:t> </a:t>
            </a:r>
            <a:r>
              <a:rPr lang="en-US" sz="1400" err="1"/>
              <a:t>opp</a:t>
            </a:r>
            <a:r>
              <a:rPr lang="en-US" sz="1400"/>
              <a:t> </a:t>
            </a:r>
            <a:r>
              <a:rPr lang="en-US" sz="1400" err="1"/>
              <a:t>feriepenger</a:t>
            </a:r>
            <a:r>
              <a:rPr lang="en-US" sz="1400"/>
              <a:t>. Du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err="1"/>
              <a:t>likevel</a:t>
            </a:r>
            <a:r>
              <a:rPr lang="en-US" sz="1400"/>
              <a:t> </a:t>
            </a:r>
            <a:r>
              <a:rPr lang="en-US" sz="1400" err="1"/>
              <a:t>rett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 </a:t>
            </a:r>
            <a:r>
              <a:rPr lang="en-US" sz="1400" err="1"/>
              <a:t>ubetalte</a:t>
            </a:r>
            <a:r>
              <a:rPr lang="en-US" sz="1400"/>
              <a:t> </a:t>
            </a:r>
            <a:r>
              <a:rPr lang="en-US" sz="1400" err="1"/>
              <a:t>feriedager</a:t>
            </a:r>
            <a:r>
              <a:rPr lang="en-US" sz="1400"/>
              <a:t>.</a:t>
            </a:r>
          </a:p>
          <a:p>
            <a:endParaRPr lang="nb-NO"/>
          </a:p>
        </p:txBody>
      </p:sp>
      <p:pic>
        <p:nvPicPr>
          <p:cNvPr id="21" name="Grafikk 20" descr="Dem (medium sol) kontur">
            <a:extLst>
              <a:ext uri="{FF2B5EF4-FFF2-40B4-BE49-F238E27FC236}">
                <a16:creationId xmlns:a16="http://schemas.microsoft.com/office/drawing/2014/main" id="{536491F6-E083-0A16-7B41-E8C6E2B48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75415" y="1845001"/>
            <a:ext cx="350157" cy="350157"/>
          </a:xfrm>
          <a:prstGeom prst="rect">
            <a:avLst/>
          </a:prstGeom>
        </p:spPr>
      </p:pic>
      <p:pic>
        <p:nvPicPr>
          <p:cNvPr id="22" name="Grafikk 21" descr="Dem (medium sol) kontur">
            <a:extLst>
              <a:ext uri="{FF2B5EF4-FFF2-40B4-BE49-F238E27FC236}">
                <a16:creationId xmlns:a16="http://schemas.microsoft.com/office/drawing/2014/main" id="{F75508DC-34B8-C516-CB21-AD554BA47B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839" y="2661028"/>
            <a:ext cx="350157" cy="350157"/>
          </a:xfrm>
          <a:prstGeom prst="rect">
            <a:avLst/>
          </a:prstGeom>
        </p:spPr>
      </p:pic>
      <p:pic>
        <p:nvPicPr>
          <p:cNvPr id="23" name="Grafikk 22" descr="Dem (medium sol) kontur">
            <a:extLst>
              <a:ext uri="{FF2B5EF4-FFF2-40B4-BE49-F238E27FC236}">
                <a16:creationId xmlns:a16="http://schemas.microsoft.com/office/drawing/2014/main" id="{672965F3-B210-8E6B-F1A1-A3E094A88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838" y="3556605"/>
            <a:ext cx="350157" cy="350157"/>
          </a:xfrm>
          <a:prstGeom prst="rect">
            <a:avLst/>
          </a:prstGeom>
        </p:spPr>
      </p:pic>
      <p:pic>
        <p:nvPicPr>
          <p:cNvPr id="24" name="Grafikk 23" descr="Dem (medium sol) kontur">
            <a:extLst>
              <a:ext uri="{FF2B5EF4-FFF2-40B4-BE49-F238E27FC236}">
                <a16:creationId xmlns:a16="http://schemas.microsoft.com/office/drawing/2014/main" id="{4C406C8B-5A12-530B-B3F6-2F01AE9BB1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837" y="4384940"/>
            <a:ext cx="350157" cy="350157"/>
          </a:xfrm>
          <a:prstGeom prst="rect">
            <a:avLst/>
          </a:prstGeom>
        </p:spPr>
      </p:pic>
      <p:pic>
        <p:nvPicPr>
          <p:cNvPr id="10" name="Picture 9" descr="A beach with chairs and umbrella">
            <a:extLst>
              <a:ext uri="{FF2B5EF4-FFF2-40B4-BE49-F238E27FC236}">
                <a16:creationId xmlns:a16="http://schemas.microsoft.com/office/drawing/2014/main" id="{60A2B4AD-83EE-3559-508A-3B07BFFECB4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498" y="933602"/>
            <a:ext cx="2477416" cy="405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9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EBFA17B-C590-DB78-DDD1-8E6CD3D058F5}"/>
              </a:ext>
            </a:extLst>
          </p:cNvPr>
          <p:cNvSpPr/>
          <p:nvPr/>
        </p:nvSpPr>
        <p:spPr>
          <a:xfrm>
            <a:off x="4860149" y="1400224"/>
            <a:ext cx="3570194" cy="297635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D41E8721-654B-E2C4-94E8-8E38BD84A2A2}"/>
              </a:ext>
            </a:extLst>
          </p:cNvPr>
          <p:cNvSpPr/>
          <p:nvPr/>
        </p:nvSpPr>
        <p:spPr>
          <a:xfrm>
            <a:off x="1221118" y="1427560"/>
            <a:ext cx="3570194" cy="2976352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D215E-0CFF-3F8A-D7FC-A5B560858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118" y="378503"/>
            <a:ext cx="6910866" cy="857250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nb-NO"/>
              <a:t>Ferie er både rett og plikt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6E17-9BF8-C8E9-C76F-CAF52524DF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1118" y="1545221"/>
            <a:ext cx="3153335" cy="2741029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nb-NO" sz="2200"/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nb-NO" sz="2200" b="1">
                <a:effectLst/>
              </a:rPr>
              <a:t>Arbeidsgiver </a:t>
            </a:r>
            <a:br>
              <a:rPr lang="nb-NO" sz="2200" b="1">
                <a:effectLst/>
              </a:rPr>
            </a:br>
            <a:r>
              <a:rPr lang="nb-NO" sz="2200">
                <a:effectLst/>
              </a:rPr>
              <a:t>plikter</a:t>
            </a:r>
            <a:r>
              <a:rPr lang="nb-NO" sz="2200" b="1">
                <a:effectLst/>
              </a:rPr>
              <a:t> </a:t>
            </a:r>
            <a:r>
              <a:rPr lang="nb-NO" sz="2200" b="0">
                <a:effectLst/>
              </a:rPr>
              <a:t>å sørge for </a:t>
            </a:r>
            <a:br>
              <a:rPr lang="nb-NO" sz="2200"/>
            </a:br>
            <a:r>
              <a:rPr lang="nb-NO" sz="2200" b="0">
                <a:effectLst/>
              </a:rPr>
              <a:t>at arbeidstaker gis feriefritid på </a:t>
            </a:r>
            <a:br>
              <a:rPr lang="nb-NO" sz="2200" b="0">
                <a:effectLst/>
              </a:rPr>
            </a:br>
            <a:r>
              <a:rPr lang="nb-NO" sz="2200" b="0">
                <a:effectLst/>
              </a:rPr>
              <a:t>25 virkedager </a:t>
            </a:r>
            <a:br>
              <a:rPr lang="nb-NO" sz="2200" b="0">
                <a:effectLst/>
              </a:rPr>
            </a:br>
            <a:r>
              <a:rPr lang="nb-NO" sz="2200" b="0">
                <a:effectLst/>
              </a:rPr>
              <a:t>hvert ferieår.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sz="2200" b="0">
              <a:effectLst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nb-NO" sz="2200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A0DEC211-A960-0C13-1C2E-3B86EB823586}"/>
              </a:ext>
            </a:extLst>
          </p:cNvPr>
          <p:cNvSpPr txBox="1"/>
          <p:nvPr/>
        </p:nvSpPr>
        <p:spPr>
          <a:xfrm>
            <a:off x="5103159" y="2019160"/>
            <a:ext cx="274416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0" algn="ctr">
              <a:lnSpc>
                <a:spcPct val="90000"/>
              </a:lnSpc>
              <a:buNone/>
            </a:pPr>
            <a:r>
              <a:rPr lang="nb-NO" sz="2200" b="1">
                <a:effectLst/>
              </a:rPr>
              <a:t>Arbeidstaker </a:t>
            </a:r>
            <a:r>
              <a:rPr lang="nb-NO" sz="2200">
                <a:effectLst/>
              </a:rPr>
              <a:t>plikter </a:t>
            </a:r>
            <a:br>
              <a:rPr lang="nb-NO" sz="2200">
                <a:effectLst/>
              </a:rPr>
            </a:br>
            <a:r>
              <a:rPr lang="nb-NO" sz="2200" b="0">
                <a:effectLst/>
              </a:rPr>
              <a:t>å avvikle feriefritiden </a:t>
            </a:r>
          </a:p>
          <a:p>
            <a:pPr marL="457200" lvl="1" indent="0" algn="ctr">
              <a:lnSpc>
                <a:spcPct val="90000"/>
              </a:lnSpc>
              <a:buNone/>
            </a:pPr>
            <a:r>
              <a:rPr lang="nb-NO" sz="2200" b="0">
                <a:effectLst/>
              </a:rPr>
              <a:t>hvert år.</a:t>
            </a:r>
          </a:p>
          <a:p>
            <a:pPr marL="457200" lvl="1" indent="0" algn="ctr">
              <a:lnSpc>
                <a:spcPct val="90000"/>
              </a:lnSpc>
              <a:buNone/>
            </a:pPr>
            <a:endParaRPr lang="nb-NO" sz="2000"/>
          </a:p>
          <a:p>
            <a:endParaRPr lang="nb-NO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D01C0E18-8482-3A1E-B436-4DD682FA9E78}"/>
              </a:ext>
            </a:extLst>
          </p:cNvPr>
          <p:cNvSpPr txBox="1"/>
          <p:nvPr/>
        </p:nvSpPr>
        <p:spPr>
          <a:xfrm>
            <a:off x="3969281" y="4403911"/>
            <a:ext cx="2675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Fra </a:t>
            </a:r>
            <a:r>
              <a:rPr lang="nb-NO" sz="1400">
                <a:hlinkClick r:id="rId2"/>
              </a:rPr>
              <a:t>ferielovens § 5-1</a:t>
            </a:r>
            <a:r>
              <a:rPr lang="nb-NO" sz="1400"/>
              <a:t>.</a:t>
            </a:r>
          </a:p>
          <a:p>
            <a:endParaRPr lang="nb-NO"/>
          </a:p>
        </p:txBody>
      </p:sp>
      <p:pic>
        <p:nvPicPr>
          <p:cNvPr id="12" name="Grafikk 11" descr="Lukket anførselstegn med heldekkende fyll">
            <a:extLst>
              <a:ext uri="{FF2B5EF4-FFF2-40B4-BE49-F238E27FC236}">
                <a16:creationId xmlns:a16="http://schemas.microsoft.com/office/drawing/2014/main" id="{C82593B9-FAEF-B799-C34E-DA42A933A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7101" y="3489512"/>
            <a:ext cx="914400" cy="914400"/>
          </a:xfrm>
          <a:prstGeom prst="rect">
            <a:avLst/>
          </a:prstGeom>
        </p:spPr>
      </p:pic>
      <p:pic>
        <p:nvPicPr>
          <p:cNvPr id="14" name="Grafikk 13" descr="Åpent anførselstegn med heldekkende fyll">
            <a:extLst>
              <a:ext uri="{FF2B5EF4-FFF2-40B4-BE49-F238E27FC236}">
                <a16:creationId xmlns:a16="http://schemas.microsoft.com/office/drawing/2014/main" id="{4CFDD515-0BBF-4C79-3BBC-6423A9CD1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281" y="13022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1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C0728832-C8E3-2A95-8832-DC22E535FE6D}"/>
              </a:ext>
            </a:extLst>
          </p:cNvPr>
          <p:cNvSpPr/>
          <p:nvPr/>
        </p:nvSpPr>
        <p:spPr>
          <a:xfrm>
            <a:off x="4792805" y="2318869"/>
            <a:ext cx="3802156" cy="1628923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12EB521-2D39-4317-D5D1-99AEAECD423B}"/>
              </a:ext>
            </a:extLst>
          </p:cNvPr>
          <p:cNvSpPr/>
          <p:nvPr/>
        </p:nvSpPr>
        <p:spPr>
          <a:xfrm>
            <a:off x="1001806" y="998722"/>
            <a:ext cx="7604312" cy="1065402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1C91B98-490E-5DF2-15CE-75A01F855A39}"/>
              </a:ext>
            </a:extLst>
          </p:cNvPr>
          <p:cNvSpPr/>
          <p:nvPr/>
        </p:nvSpPr>
        <p:spPr>
          <a:xfrm>
            <a:off x="1001806" y="2299448"/>
            <a:ext cx="3570194" cy="1845330"/>
          </a:xfrm>
          <a:prstGeom prst="rect">
            <a:avLst/>
          </a:prstGeom>
          <a:solidFill>
            <a:srgbClr val="EB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3B2384-FFEE-90C8-7DEC-F63332DA2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141" y="208000"/>
            <a:ext cx="6543616" cy="646331"/>
          </a:xfrm>
        </p:spPr>
        <p:txBody>
          <a:bodyPr/>
          <a:lstStyle/>
          <a:p>
            <a:r>
              <a:rPr lang="nb-NO"/>
              <a:t>Hvor mye ferie har vi?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FD425B-1161-7FB5-9426-CDC155B4B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0136" y="2606543"/>
            <a:ext cx="2649072" cy="42694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nb-NO" sz="5600"/>
          </a:p>
          <a:p>
            <a:pPr marL="0" indent="0">
              <a:buNone/>
            </a:pPr>
            <a:endParaRPr lang="nb-NO" sz="5600"/>
          </a:p>
          <a:p>
            <a:pPr marL="0" indent="0" algn="ctr">
              <a:buNone/>
            </a:pPr>
            <a:r>
              <a:rPr lang="nb-NO" sz="5600">
                <a:latin typeface="+mn-lt"/>
              </a:rPr>
              <a:t>Hvis du er over 60 år har du </a:t>
            </a:r>
            <a:r>
              <a:rPr lang="nb-NO" sz="560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rett på en ekstra ferieuke.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endParaRPr lang="nb-NO" sz="6200">
              <a:latin typeface="+mn-lt"/>
            </a:endParaRPr>
          </a:p>
          <a:p>
            <a:pPr marL="0" indent="0">
              <a:buNone/>
            </a:pPr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E3FEB48-F3FD-B0BB-A360-743B246BDD0D}"/>
              </a:ext>
            </a:extLst>
          </p:cNvPr>
          <p:cNvSpPr txBox="1"/>
          <p:nvPr/>
        </p:nvSpPr>
        <p:spPr>
          <a:xfrm>
            <a:off x="1591680" y="1244907"/>
            <a:ext cx="6815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latin typeface="+mn-lt"/>
              </a:rPr>
              <a:t>Alle ansatte får tildelt </a:t>
            </a:r>
            <a:r>
              <a:rPr lang="nb-NO" sz="3600" b="1">
                <a:latin typeface="+mn-lt"/>
              </a:rPr>
              <a:t>25 dager </a:t>
            </a:r>
            <a:r>
              <a:rPr lang="nb-NO" sz="2400">
                <a:latin typeface="+mn-lt"/>
              </a:rPr>
              <a:t>ferie </a:t>
            </a:r>
          </a:p>
          <a:p>
            <a:pPr algn="ctr"/>
            <a:endParaRPr lang="nb-NO" sz="1200" b="1"/>
          </a:p>
        </p:txBody>
      </p: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FEE6C98-5C37-ADFF-3F5D-52490891D2F0}"/>
              </a:ext>
            </a:extLst>
          </p:cNvPr>
          <p:cNvCxnSpPr/>
          <p:nvPr/>
        </p:nvCxnSpPr>
        <p:spPr>
          <a:xfrm>
            <a:off x="4872459" y="2338783"/>
            <a:ext cx="33617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2748B55-10AB-A72F-0B60-18FD6D2CEE99}"/>
              </a:ext>
            </a:extLst>
          </p:cNvPr>
          <p:cNvSpPr txBox="1">
            <a:spLocks/>
          </p:cNvSpPr>
          <p:nvPr/>
        </p:nvSpPr>
        <p:spPr>
          <a:xfrm>
            <a:off x="1479734" y="3012583"/>
            <a:ext cx="5458948" cy="426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nb-NO"/>
          </a:p>
          <a:p>
            <a:pPr marL="0" indent="0">
              <a:buNone/>
            </a:pPr>
            <a:endParaRPr lang="nb-NO" sz="6400"/>
          </a:p>
          <a:p>
            <a:pPr marL="0" indent="0">
              <a:buFont typeface="Arial"/>
              <a:buNone/>
            </a:pPr>
            <a:endParaRPr lang="nb-NO" sz="7200"/>
          </a:p>
          <a:p>
            <a:pPr marL="0" indent="0">
              <a:buFont typeface="Arial"/>
              <a:buNone/>
            </a:pPr>
            <a:endParaRPr lang="nb-NO" b="1"/>
          </a:p>
          <a:p>
            <a:pPr marL="0" indent="0">
              <a:buFont typeface="Arial"/>
              <a:buNone/>
            </a:pPr>
            <a:endParaRPr lang="nb-NO"/>
          </a:p>
        </p:txBody>
      </p:sp>
      <p:pic>
        <p:nvPicPr>
          <p:cNvPr id="11" name="Grafikk 10" descr="Legg til med heldekkende fyll">
            <a:extLst>
              <a:ext uri="{FF2B5EF4-FFF2-40B4-BE49-F238E27FC236}">
                <a16:creationId xmlns:a16="http://schemas.microsoft.com/office/drawing/2014/main" id="{7A61299D-04EF-F2B3-E955-914F6D414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022" y="2338783"/>
            <a:ext cx="497541" cy="49754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31C11E2F-F2B2-7497-D9A9-3152589F6BE0}"/>
              </a:ext>
            </a:extLst>
          </p:cNvPr>
          <p:cNvSpPr txBox="1"/>
          <p:nvPr/>
        </p:nvSpPr>
        <p:spPr>
          <a:xfrm>
            <a:off x="4972861" y="2660530"/>
            <a:ext cx="358207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>
                <a:latin typeface="+mn-lt"/>
                <a:cs typeface="Times New Roman" panose="02020603050405020304" pitchFamily="18" charset="0"/>
              </a:rPr>
              <a:t>teknisk administrativt ansatte</a:t>
            </a:r>
            <a:br>
              <a:rPr lang="nb-NO" sz="1400">
                <a:latin typeface="+mn-lt"/>
                <a:cs typeface="Times New Roman" panose="02020603050405020304" pitchFamily="18" charset="0"/>
              </a:rPr>
            </a:br>
            <a:r>
              <a:rPr lang="nb-NO" sz="1400">
                <a:latin typeface="+mn-lt"/>
                <a:cs typeface="Times New Roman" panose="02020603050405020304" pitchFamily="18" charset="0"/>
              </a:rPr>
              <a:t>som jobber i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>
                <a:latin typeface="+mn-lt"/>
                <a:cs typeface="Times New Roman" panose="02020603050405020304" pitchFamily="18" charset="0"/>
              </a:rPr>
              <a:t>deltidsstilling (ikke permisjon) </a:t>
            </a:r>
            <a:br>
              <a:rPr lang="nb-NO" sz="1400">
                <a:latin typeface="+mn-lt"/>
                <a:cs typeface="Times New Roman" panose="02020603050405020304" pitchFamily="18" charset="0"/>
              </a:rPr>
            </a:br>
            <a:r>
              <a:rPr lang="nb-NO" sz="1400">
                <a:latin typeface="+mn-lt"/>
                <a:cs typeface="Times New Roman" panose="02020603050405020304" pitchFamily="18" charset="0"/>
              </a:rPr>
              <a:t>og som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b-NO" sz="1400">
                <a:latin typeface="+mn-lt"/>
                <a:cs typeface="Times New Roman" panose="02020603050405020304" pitchFamily="18" charset="0"/>
              </a:rPr>
              <a:t>jobber på bestemte dager 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40A6C03E-7344-75C8-F7EF-D855E3A0A04C}"/>
              </a:ext>
            </a:extLst>
          </p:cNvPr>
          <p:cNvSpPr/>
          <p:nvPr/>
        </p:nvSpPr>
        <p:spPr>
          <a:xfrm>
            <a:off x="4792805" y="4016563"/>
            <a:ext cx="3802156" cy="620253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204723-311A-CB34-4FB8-A353D9F0EB96}"/>
              </a:ext>
            </a:extLst>
          </p:cNvPr>
          <p:cNvCxnSpPr/>
          <p:nvPr/>
        </p:nvCxnSpPr>
        <p:spPr>
          <a:xfrm>
            <a:off x="4872459" y="4358037"/>
            <a:ext cx="33617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9ADC166-7C82-69D3-1A63-E107547F5322}"/>
              </a:ext>
            </a:extLst>
          </p:cNvPr>
          <p:cNvSpPr txBox="1"/>
          <p:nvPr/>
        </p:nvSpPr>
        <p:spPr>
          <a:xfrm>
            <a:off x="5160501" y="4059514"/>
            <a:ext cx="34344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Ansatte</a:t>
            </a:r>
            <a:r>
              <a:rPr lang="en-US" sz="1400"/>
              <a:t> </a:t>
            </a:r>
            <a:r>
              <a:rPr lang="en-US" sz="1400" err="1"/>
              <a:t>som</a:t>
            </a:r>
            <a:r>
              <a:rPr lang="en-US" sz="1400"/>
              <a:t> </a:t>
            </a:r>
            <a:r>
              <a:rPr lang="en-US" sz="1400" err="1"/>
              <a:t>tiltrer</a:t>
            </a:r>
            <a:r>
              <a:rPr lang="en-US" sz="1400"/>
              <a:t> </a:t>
            </a:r>
            <a:r>
              <a:rPr lang="en-US" sz="1400" err="1"/>
              <a:t>etter</a:t>
            </a:r>
            <a:r>
              <a:rPr lang="en-US" sz="1400"/>
              <a:t> 30. </a:t>
            </a:r>
            <a:r>
              <a:rPr lang="en-US" sz="1400" err="1"/>
              <a:t>september</a:t>
            </a:r>
            <a:r>
              <a:rPr lang="en-US" sz="1400"/>
              <a:t>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err="1"/>
              <a:t>rett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 </a:t>
            </a:r>
            <a:r>
              <a:rPr lang="en-US" sz="1400" err="1"/>
              <a:t>kun</a:t>
            </a:r>
            <a:r>
              <a:rPr lang="en-US" sz="1400"/>
              <a:t> 1 ukes </a:t>
            </a:r>
            <a:r>
              <a:rPr lang="en-US" sz="1400" err="1"/>
              <a:t>feriefritid</a:t>
            </a:r>
            <a:r>
              <a:rPr lang="en-US" sz="1400"/>
              <a:t>.</a:t>
            </a:r>
          </a:p>
          <a:p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606BE866-3924-5014-C1D9-D49602536B61}"/>
              </a:ext>
            </a:extLst>
          </p:cNvPr>
          <p:cNvSpPr txBox="1"/>
          <p:nvPr/>
        </p:nvSpPr>
        <p:spPr>
          <a:xfrm>
            <a:off x="5211644" y="2221653"/>
            <a:ext cx="29855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>
                <a:latin typeface="+mn-lt"/>
                <a:cs typeface="Times New Roman" panose="02020603050405020304" pitchFamily="18" charset="0"/>
              </a:rPr>
              <a:t>De eneste som får tildelt færre enn </a:t>
            </a:r>
            <a:br>
              <a:rPr lang="nb-NO" sz="1400">
                <a:latin typeface="+mn-lt"/>
                <a:cs typeface="Times New Roman" panose="02020603050405020304" pitchFamily="18" charset="0"/>
              </a:rPr>
            </a:br>
            <a:r>
              <a:rPr lang="nb-NO" sz="1400">
                <a:latin typeface="+mn-lt"/>
                <a:cs typeface="Times New Roman" panose="02020603050405020304" pitchFamily="18" charset="0"/>
              </a:rPr>
              <a:t>25 dager er </a:t>
            </a:r>
          </a:p>
          <a:p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8B76828C-6FEC-91C8-DF0C-4ECB18A99B9C}"/>
              </a:ext>
            </a:extLst>
          </p:cNvPr>
          <p:cNvSpPr txBox="1"/>
          <p:nvPr/>
        </p:nvSpPr>
        <p:spPr>
          <a:xfrm>
            <a:off x="4752783" y="4679767"/>
            <a:ext cx="3802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/>
              <a:t>Obs! Det er ikke teknisk mulig å redusere feriekvoten for andre uten at ferietrekket i juni blir for lavt.  </a:t>
            </a:r>
          </a:p>
        </p:txBody>
      </p:sp>
    </p:spTree>
    <p:extLst>
      <p:ext uri="{BB962C8B-B14F-4D97-AF65-F5344CB8AC3E}">
        <p14:creationId xmlns:p14="http://schemas.microsoft.com/office/powerpoint/2010/main" val="91685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E7C3962-3EDC-E84A-719E-EFD5609402CC}"/>
              </a:ext>
            </a:extLst>
          </p:cNvPr>
          <p:cNvSpPr/>
          <p:nvPr/>
        </p:nvSpPr>
        <p:spPr>
          <a:xfrm>
            <a:off x="1095551" y="3434214"/>
            <a:ext cx="4022064" cy="60181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F3E2BD8-3F04-AEDB-F681-8897D4A66E15}"/>
              </a:ext>
            </a:extLst>
          </p:cNvPr>
          <p:cNvSpPr/>
          <p:nvPr/>
        </p:nvSpPr>
        <p:spPr>
          <a:xfrm>
            <a:off x="1114712" y="2571750"/>
            <a:ext cx="4022064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793CE3EB-CAB1-5613-CC8F-6109DD4555AC}"/>
              </a:ext>
            </a:extLst>
          </p:cNvPr>
          <p:cNvSpPr/>
          <p:nvPr/>
        </p:nvSpPr>
        <p:spPr>
          <a:xfrm>
            <a:off x="1114712" y="1856873"/>
            <a:ext cx="4022064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7173C-5EDF-A2EA-55D3-FC4C5E7A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nb-NO" sz="2800"/>
              <a:t>Når kan ansatte motsette seg å ta ferie?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4FF1-FCDA-41DC-E75A-C92A154D4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3427" y="1256492"/>
            <a:ext cx="4102747" cy="3394472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br>
              <a:rPr lang="nb-NO" sz="1400"/>
            </a:br>
            <a:endParaRPr lang="nb-NO" sz="1400"/>
          </a:p>
          <a:p>
            <a:pPr marL="0" indent="0">
              <a:lnSpc>
                <a:spcPct val="90000"/>
              </a:lnSpc>
              <a:buNone/>
            </a:pPr>
            <a:br>
              <a:rPr lang="nb-NO" sz="1400"/>
            </a:br>
            <a:r>
              <a:rPr lang="nb-NO" sz="1400"/>
              <a:t>Ved manglende feriepengeopptjening, </a:t>
            </a:r>
            <a:br>
              <a:rPr lang="nb-NO" sz="1400"/>
            </a:br>
            <a:r>
              <a:rPr lang="nb-NO" sz="1200">
                <a:hlinkClick r:id="rId2"/>
              </a:rPr>
              <a:t>(§ 5-5) </a:t>
            </a:r>
            <a:endParaRPr lang="nb-NO" sz="1200"/>
          </a:p>
          <a:p>
            <a:pPr marL="0" indent="0">
              <a:lnSpc>
                <a:spcPct val="90000"/>
              </a:lnSpc>
              <a:buNone/>
            </a:pPr>
            <a:endParaRPr lang="nb-NO" sz="1200"/>
          </a:p>
          <a:p>
            <a:pPr marL="0" indent="0">
              <a:lnSpc>
                <a:spcPct val="90000"/>
              </a:lnSpc>
              <a:buNone/>
            </a:pPr>
            <a:endParaRPr lang="nb-NO" sz="1200"/>
          </a:p>
          <a:p>
            <a:pPr marL="0" indent="0">
              <a:lnSpc>
                <a:spcPct val="90000"/>
              </a:lnSpc>
              <a:buNone/>
            </a:pPr>
            <a:r>
              <a:rPr lang="nb-NO" sz="1400"/>
              <a:t>Ved foreldrepermisjon </a:t>
            </a:r>
            <a:br>
              <a:rPr lang="nb-NO" sz="1400"/>
            </a:br>
            <a:r>
              <a:rPr lang="nb-NO" sz="1200">
                <a:hlinkClick r:id="rId3"/>
              </a:rPr>
              <a:t>(§ 9-2)</a:t>
            </a:r>
            <a:endParaRPr lang="nb-NO" sz="1200"/>
          </a:p>
          <a:p>
            <a:pPr marL="0" indent="0">
              <a:lnSpc>
                <a:spcPct val="90000"/>
              </a:lnSpc>
              <a:buNone/>
            </a:pPr>
            <a:endParaRPr lang="nb-NO" sz="1200"/>
          </a:p>
          <a:p>
            <a:pPr marL="0" indent="0">
              <a:lnSpc>
                <a:spcPct val="90000"/>
              </a:lnSpc>
              <a:buNone/>
            </a:pPr>
            <a:endParaRPr lang="nb-NO" sz="1400"/>
          </a:p>
          <a:p>
            <a:pPr marL="0" indent="0">
              <a:lnSpc>
                <a:spcPct val="90000"/>
              </a:lnSpc>
              <a:buNone/>
            </a:pPr>
            <a:r>
              <a:rPr lang="nb-NO" sz="1400"/>
              <a:t>Ved </a:t>
            </a:r>
            <a:r>
              <a:rPr lang="nb-NO" sz="1400" b="1"/>
              <a:t>100 prosent sykemelding </a:t>
            </a:r>
            <a:br>
              <a:rPr lang="nb-NO" sz="1400" b="1"/>
            </a:br>
            <a:r>
              <a:rPr lang="nb-NO" sz="1200">
                <a:hlinkClick r:id="rId3"/>
              </a:rPr>
              <a:t>(§ 9-1)</a:t>
            </a:r>
            <a:endParaRPr lang="nb-NO" sz="1200"/>
          </a:p>
          <a:p>
            <a:pPr marL="457200" lvl="1" indent="0">
              <a:lnSpc>
                <a:spcPct val="90000"/>
              </a:lnSpc>
              <a:buNone/>
            </a:pPr>
            <a:endParaRPr lang="nb-NO" sz="2200"/>
          </a:p>
        </p:txBody>
      </p:sp>
      <p:pic>
        <p:nvPicPr>
          <p:cNvPr id="6" name="Content Placeholder 5" descr="People looking at baby in crib">
            <a:extLst>
              <a:ext uri="{FF2B5EF4-FFF2-40B4-BE49-F238E27FC236}">
                <a16:creationId xmlns:a16="http://schemas.microsoft.com/office/drawing/2014/main" id="{276DF14C-CEA9-6D30-E433-5E5A64BA58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5425" y="1672511"/>
            <a:ext cx="3673475" cy="2449353"/>
          </a:xfrm>
        </p:spPr>
      </p:pic>
      <p:pic>
        <p:nvPicPr>
          <p:cNvPr id="8" name="Grafikk 7" descr="Dem (medium sol) kontur">
            <a:extLst>
              <a:ext uri="{FF2B5EF4-FFF2-40B4-BE49-F238E27FC236}">
                <a16:creationId xmlns:a16="http://schemas.microsoft.com/office/drawing/2014/main" id="{3D65155C-7B3E-77AC-9BCD-5B6F27C29E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3270" y="1978054"/>
            <a:ext cx="350157" cy="350157"/>
          </a:xfrm>
          <a:prstGeom prst="rect">
            <a:avLst/>
          </a:prstGeom>
        </p:spPr>
      </p:pic>
      <p:pic>
        <p:nvPicPr>
          <p:cNvPr id="9" name="Grafikk 8" descr="Dem (medium sol) kontur">
            <a:extLst>
              <a:ext uri="{FF2B5EF4-FFF2-40B4-BE49-F238E27FC236}">
                <a16:creationId xmlns:a16="http://schemas.microsoft.com/office/drawing/2014/main" id="{97C21BFC-EA97-03A0-640C-B247F5BD85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551" y="2778650"/>
            <a:ext cx="350157" cy="350157"/>
          </a:xfrm>
          <a:prstGeom prst="rect">
            <a:avLst/>
          </a:prstGeom>
        </p:spPr>
      </p:pic>
      <p:pic>
        <p:nvPicPr>
          <p:cNvPr id="10" name="Grafikk 9" descr="Dem (medium sol) kontur">
            <a:extLst>
              <a:ext uri="{FF2B5EF4-FFF2-40B4-BE49-F238E27FC236}">
                <a16:creationId xmlns:a16="http://schemas.microsoft.com/office/drawing/2014/main" id="{48222F99-E56F-C742-8290-F6BE11881B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551" y="3598643"/>
            <a:ext cx="350157" cy="350157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1B13B99-29D2-DB66-B3A9-3B9A4BEE8F39}"/>
              </a:ext>
            </a:extLst>
          </p:cNvPr>
          <p:cNvSpPr txBox="1"/>
          <p:nvPr/>
        </p:nvSpPr>
        <p:spPr>
          <a:xfrm>
            <a:off x="1114712" y="1164672"/>
            <a:ext cx="410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/>
              <a:t>Det er kun i disse tilfellene ansatte kan motsette seg å avvikle ferie: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56D22793-1C89-F89A-489A-7434571D49E7}"/>
              </a:ext>
            </a:extLst>
          </p:cNvPr>
          <p:cNvSpPr txBox="1"/>
          <p:nvPr/>
        </p:nvSpPr>
        <p:spPr>
          <a:xfrm>
            <a:off x="1073270" y="4477871"/>
            <a:ext cx="432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/>
              <a:t>For info om ansatte 60 + som ikke vil ta den ekstra ferieuka, </a:t>
            </a:r>
            <a:br>
              <a:rPr lang="nb-NO" sz="1000"/>
            </a:br>
            <a:r>
              <a:rPr lang="nb-NO" sz="1000">
                <a:hlinkClick r:id="rId7" action="ppaction://hlinksldjump"/>
              </a:rPr>
              <a:t>se slide bakerst i presentasjonen. </a:t>
            </a:r>
            <a:endParaRPr lang="nb-NO" sz="1000"/>
          </a:p>
        </p:txBody>
      </p:sp>
    </p:spTree>
    <p:extLst>
      <p:ext uri="{BB962C8B-B14F-4D97-AF65-F5344CB8AC3E}">
        <p14:creationId xmlns:p14="http://schemas.microsoft.com/office/powerpoint/2010/main" val="2885843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D67C5D7B-1EF7-5565-4BF7-DA854F0EF849}"/>
              </a:ext>
            </a:extLst>
          </p:cNvPr>
          <p:cNvSpPr/>
          <p:nvPr/>
        </p:nvSpPr>
        <p:spPr>
          <a:xfrm>
            <a:off x="1095552" y="1068779"/>
            <a:ext cx="3956958" cy="3394472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2C177B-79D8-9681-A5B6-4FA72D8D8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551" y="20597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Delvis sykemeldte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9CCF1-04E1-F9C3-CACC-691A58586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4155" y="1199951"/>
            <a:ext cx="3956957" cy="3394472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nb-NO" sz="1500"/>
              <a:t>Ansatte som er delvis sykemeldte har samme plikt til å ta ferie som om de var helt arbeidsføre.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sz="1500"/>
          </a:p>
          <a:p>
            <a:pPr marL="457200" lvl="1" indent="0">
              <a:lnSpc>
                <a:spcPct val="90000"/>
              </a:lnSpc>
              <a:buNone/>
            </a:pPr>
            <a:r>
              <a:rPr lang="nb-NO" sz="1500"/>
              <a:t>Delvis sykemeldte må sende inn sak til Tjenestesenteret i NTNU Hjelp </a:t>
            </a:r>
            <a:r>
              <a:rPr lang="nb-NO" sz="1500" b="1" i="1"/>
              <a:t>dersom sykemeldingen allerede ligger inne i DFØ</a:t>
            </a:r>
            <a:r>
              <a:rPr lang="nb-NO" sz="1500" b="1"/>
              <a:t> </a:t>
            </a:r>
            <a:r>
              <a:rPr lang="nb-NO" sz="1500"/>
              <a:t>når de skal sende inn søknad om ferie. Sykemeldingen blir da fjernet fra DFØ for datoene det skal tas ferie.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nb-NO" sz="1500"/>
          </a:p>
          <a:p>
            <a:pPr marL="457200" lvl="1" indent="0">
              <a:lnSpc>
                <a:spcPct val="90000"/>
              </a:lnSpc>
              <a:buNone/>
            </a:pPr>
            <a:r>
              <a:rPr lang="nb-NO" sz="1500"/>
              <a:t>Du får </a:t>
            </a:r>
            <a:r>
              <a:rPr lang="nb-NO" sz="1500" b="1"/>
              <a:t>ikke</a:t>
            </a:r>
            <a:r>
              <a:rPr lang="nb-NO" sz="1500"/>
              <a:t> rabatt i bruk av feriedager når man er gradert sykemeldt.</a:t>
            </a:r>
          </a:p>
        </p:txBody>
      </p:sp>
      <p:pic>
        <p:nvPicPr>
          <p:cNvPr id="6" name="Content Placeholder 5" descr="Teddy bear wearing mask">
            <a:extLst>
              <a:ext uri="{FF2B5EF4-FFF2-40B4-BE49-F238E27FC236}">
                <a16:creationId xmlns:a16="http://schemas.microsoft.com/office/drawing/2014/main" id="{B40A7C72-36AA-27C7-49B1-FD235DAB887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5" y="1675670"/>
            <a:ext cx="3673475" cy="2443035"/>
          </a:xfrm>
        </p:spPr>
      </p:pic>
    </p:spTree>
    <p:extLst>
      <p:ext uri="{BB962C8B-B14F-4D97-AF65-F5344CB8AC3E}">
        <p14:creationId xmlns:p14="http://schemas.microsoft.com/office/powerpoint/2010/main" val="4041270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3C7C8E4-5384-AB6E-1388-B50DA2FF966E}"/>
              </a:ext>
            </a:extLst>
          </p:cNvPr>
          <p:cNvSpPr/>
          <p:nvPr/>
        </p:nvSpPr>
        <p:spPr>
          <a:xfrm>
            <a:off x="988584" y="1746988"/>
            <a:ext cx="4135980" cy="620426"/>
          </a:xfrm>
          <a:prstGeom prst="rect">
            <a:avLst/>
          </a:prstGeom>
          <a:solidFill>
            <a:srgbClr val="FDF0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6BF425-BE4E-1EF1-520B-E87E08BF3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97" y="592039"/>
            <a:ext cx="7407404" cy="857250"/>
          </a:xfrm>
        </p:spPr>
        <p:txBody>
          <a:bodyPr anchor="t">
            <a:normAutofit/>
          </a:bodyPr>
          <a:lstStyle/>
          <a:p>
            <a:r>
              <a:rPr lang="nb-NO"/>
              <a:t>Egenmelding i ferien? </a:t>
            </a:r>
          </a:p>
        </p:txBody>
      </p:sp>
      <p:pic>
        <p:nvPicPr>
          <p:cNvPr id="6" name="Content Placeholder 5" descr="Person holding red heat pack">
            <a:extLst>
              <a:ext uri="{FF2B5EF4-FFF2-40B4-BE49-F238E27FC236}">
                <a16:creationId xmlns:a16="http://schemas.microsoft.com/office/drawing/2014/main" id="{E747E00A-798C-1CE1-CE5D-7F41A98BB5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5425" y="1642845"/>
            <a:ext cx="3673475" cy="2508684"/>
          </a:xfr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E72ACEE-5603-F259-AC53-2B33F96637F6}"/>
              </a:ext>
            </a:extLst>
          </p:cNvPr>
          <p:cNvSpPr/>
          <p:nvPr/>
        </p:nvSpPr>
        <p:spPr>
          <a:xfrm>
            <a:off x="964097" y="3402415"/>
            <a:ext cx="4135980" cy="601818"/>
          </a:xfrm>
          <a:prstGeom prst="rect">
            <a:avLst/>
          </a:prstGeom>
          <a:solidFill>
            <a:srgbClr val="FDD9B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947C541-95B9-D37A-47B6-4587C6BC048C}"/>
              </a:ext>
            </a:extLst>
          </p:cNvPr>
          <p:cNvSpPr/>
          <p:nvPr/>
        </p:nvSpPr>
        <p:spPr>
          <a:xfrm>
            <a:off x="981635" y="2496857"/>
            <a:ext cx="4135980" cy="725542"/>
          </a:xfrm>
          <a:prstGeom prst="rect">
            <a:avLst/>
          </a:prstGeom>
          <a:solidFill>
            <a:srgbClr val="E3B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19D1E100-31A7-D518-1662-7CA1D881633E}"/>
              </a:ext>
            </a:extLst>
          </p:cNvPr>
          <p:cNvSpPr txBox="1"/>
          <p:nvPr/>
        </p:nvSpPr>
        <p:spPr>
          <a:xfrm>
            <a:off x="1274389" y="1770961"/>
            <a:ext cx="373828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err="1"/>
              <a:t>Ansatte</a:t>
            </a:r>
            <a:r>
              <a:rPr lang="en-US" sz="1400"/>
              <a:t> </a:t>
            </a:r>
            <a:r>
              <a:rPr lang="en-US" sz="1400" err="1"/>
              <a:t>har</a:t>
            </a:r>
            <a:r>
              <a:rPr lang="en-US" sz="1400"/>
              <a:t> </a:t>
            </a:r>
            <a:r>
              <a:rPr lang="en-US" sz="1400" b="1" i="1" err="1"/>
              <a:t>ikke</a:t>
            </a:r>
            <a:r>
              <a:rPr lang="en-US" sz="1400" b="1" i="1"/>
              <a:t> </a:t>
            </a:r>
            <a:r>
              <a:rPr lang="en-US" sz="1400" b="1" i="1" err="1"/>
              <a:t>rett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 å </a:t>
            </a:r>
            <a:r>
              <a:rPr lang="en-US" sz="1400" err="1"/>
              <a:t>selv</a:t>
            </a:r>
            <a:r>
              <a:rPr lang="en-US" sz="1400"/>
              <a:t> </a:t>
            </a:r>
            <a:r>
              <a:rPr lang="en-US" sz="1400" err="1"/>
              <a:t>melde</a:t>
            </a:r>
            <a:r>
              <a:rPr lang="en-US" sz="1400"/>
              <a:t> seg </a:t>
            </a:r>
            <a:r>
              <a:rPr lang="en-US" sz="1400" err="1"/>
              <a:t>syk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ferien</a:t>
            </a:r>
            <a:r>
              <a:rPr lang="en-US" sz="1400"/>
              <a:t> med bruk av </a:t>
            </a:r>
            <a:r>
              <a:rPr lang="en-US" sz="1400" err="1"/>
              <a:t>egenmelding</a:t>
            </a:r>
            <a:r>
              <a:rPr lang="en-US" sz="1400"/>
              <a:t>. 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6EA3656-8B49-8952-F568-1F07FC49AB07}"/>
              </a:ext>
            </a:extLst>
          </p:cNvPr>
          <p:cNvSpPr txBox="1"/>
          <p:nvPr/>
        </p:nvSpPr>
        <p:spPr>
          <a:xfrm>
            <a:off x="1250802" y="2483735"/>
            <a:ext cx="4041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Ansatte</a:t>
            </a:r>
            <a:r>
              <a:rPr lang="en-US" sz="1400"/>
              <a:t> </a:t>
            </a:r>
            <a:r>
              <a:rPr lang="en-US" sz="1400" err="1"/>
              <a:t>som</a:t>
            </a:r>
            <a:r>
              <a:rPr lang="en-US" sz="1400"/>
              <a:t> </a:t>
            </a:r>
            <a:r>
              <a:rPr lang="en-US" sz="1400" err="1"/>
              <a:t>blir</a:t>
            </a:r>
            <a:r>
              <a:rPr lang="en-US" sz="1400"/>
              <a:t> </a:t>
            </a:r>
            <a:r>
              <a:rPr lang="en-US" sz="1400" err="1"/>
              <a:t>syk</a:t>
            </a:r>
            <a:r>
              <a:rPr lang="en-US" sz="1400"/>
              <a:t> </a:t>
            </a:r>
            <a:r>
              <a:rPr lang="en-US" sz="1400" err="1"/>
              <a:t>i</a:t>
            </a:r>
            <a:r>
              <a:rPr lang="en-US" sz="1400"/>
              <a:t> </a:t>
            </a:r>
            <a:r>
              <a:rPr lang="en-US" sz="1400" err="1"/>
              <a:t>ferien</a:t>
            </a:r>
            <a:r>
              <a:rPr lang="en-US" sz="1400"/>
              <a:t> </a:t>
            </a:r>
            <a:r>
              <a:rPr lang="en-US" sz="1400" err="1"/>
              <a:t>må</a:t>
            </a:r>
            <a:r>
              <a:rPr lang="en-US" sz="1400"/>
              <a:t> ha 100 </a:t>
            </a:r>
            <a:r>
              <a:rPr lang="en-US" sz="1400" err="1"/>
              <a:t>prosent</a:t>
            </a:r>
            <a:r>
              <a:rPr lang="en-US" sz="1400"/>
              <a:t> </a:t>
            </a:r>
            <a:r>
              <a:rPr lang="en-US" sz="1400" err="1"/>
              <a:t>sykemelding</a:t>
            </a:r>
            <a:r>
              <a:rPr lang="en-US" sz="1400"/>
              <a:t> </a:t>
            </a:r>
            <a:r>
              <a:rPr lang="en-US" sz="1400" err="1"/>
              <a:t>fra</a:t>
            </a:r>
            <a:r>
              <a:rPr lang="en-US" sz="1400"/>
              <a:t> </a:t>
            </a:r>
            <a:r>
              <a:rPr lang="en-US" sz="1400" err="1"/>
              <a:t>lege</a:t>
            </a:r>
            <a:r>
              <a:rPr lang="en-US" sz="1400"/>
              <a:t> for at </a:t>
            </a:r>
            <a:r>
              <a:rPr lang="en-US" sz="1400" err="1"/>
              <a:t>planlagte</a:t>
            </a:r>
            <a:r>
              <a:rPr lang="en-US" sz="1400"/>
              <a:t> </a:t>
            </a:r>
            <a:r>
              <a:rPr lang="en-US" sz="1400" err="1"/>
              <a:t>feriedager</a:t>
            </a:r>
            <a:r>
              <a:rPr lang="en-US" sz="1400"/>
              <a:t> </a:t>
            </a:r>
            <a:r>
              <a:rPr lang="en-US" sz="1400" err="1"/>
              <a:t>skal</a:t>
            </a:r>
            <a:r>
              <a:rPr lang="en-US" sz="1400"/>
              <a:t> </a:t>
            </a:r>
            <a:r>
              <a:rPr lang="en-US" sz="1400" err="1"/>
              <a:t>refunderes</a:t>
            </a:r>
            <a:r>
              <a:rPr lang="en-US" sz="1400"/>
              <a:t>. 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8126ACAF-AE27-2253-D2C7-CEF63485EB5F}"/>
              </a:ext>
            </a:extLst>
          </p:cNvPr>
          <p:cNvSpPr txBox="1"/>
          <p:nvPr/>
        </p:nvSpPr>
        <p:spPr>
          <a:xfrm>
            <a:off x="1250802" y="3488979"/>
            <a:ext cx="372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err="1"/>
              <a:t>Søknader</a:t>
            </a:r>
            <a:r>
              <a:rPr lang="en-US" sz="1400"/>
              <a:t> om å </a:t>
            </a:r>
            <a:r>
              <a:rPr lang="en-US" sz="1400" err="1"/>
              <a:t>endre</a:t>
            </a:r>
            <a:r>
              <a:rPr lang="en-US" sz="1400"/>
              <a:t> </a:t>
            </a:r>
            <a:r>
              <a:rPr lang="en-US" sz="1400" err="1"/>
              <a:t>ferie</a:t>
            </a:r>
            <a:r>
              <a:rPr lang="en-US" sz="1400"/>
              <a:t> </a:t>
            </a:r>
            <a:r>
              <a:rPr lang="en-US" sz="1400" err="1"/>
              <a:t>til</a:t>
            </a:r>
            <a:r>
              <a:rPr lang="en-US" sz="1400"/>
              <a:t> </a:t>
            </a:r>
            <a:r>
              <a:rPr lang="en-US" sz="1400" err="1"/>
              <a:t>egenmelding</a:t>
            </a:r>
            <a:r>
              <a:rPr lang="en-US" sz="1400"/>
              <a:t> </a:t>
            </a:r>
            <a:r>
              <a:rPr lang="en-US" sz="1400" err="1"/>
              <a:t>kan</a:t>
            </a:r>
            <a:r>
              <a:rPr lang="en-US" sz="1400"/>
              <a:t> </a:t>
            </a:r>
            <a:r>
              <a:rPr lang="en-US" sz="1400" err="1"/>
              <a:t>dermed</a:t>
            </a:r>
            <a:r>
              <a:rPr lang="en-US" sz="1400"/>
              <a:t> </a:t>
            </a:r>
            <a:r>
              <a:rPr lang="en-US" sz="1400" err="1"/>
              <a:t>avvises</a:t>
            </a:r>
            <a:r>
              <a:rPr lang="en-US" sz="1400"/>
              <a:t>. </a:t>
            </a:r>
          </a:p>
        </p:txBody>
      </p:sp>
      <p:pic>
        <p:nvPicPr>
          <p:cNvPr id="15" name="Grafikk 14" descr="Dem (medium sol) kontur">
            <a:extLst>
              <a:ext uri="{FF2B5EF4-FFF2-40B4-BE49-F238E27FC236}">
                <a16:creationId xmlns:a16="http://schemas.microsoft.com/office/drawing/2014/main" id="{D948D878-ED7C-620A-6ACB-F02F991DE3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2492" y="1814371"/>
            <a:ext cx="350157" cy="350157"/>
          </a:xfrm>
          <a:prstGeom prst="rect">
            <a:avLst/>
          </a:prstGeom>
        </p:spPr>
      </p:pic>
      <p:pic>
        <p:nvPicPr>
          <p:cNvPr id="16" name="Grafikk 15" descr="Dem (medium sol) kontur">
            <a:extLst>
              <a:ext uri="{FF2B5EF4-FFF2-40B4-BE49-F238E27FC236}">
                <a16:creationId xmlns:a16="http://schemas.microsoft.com/office/drawing/2014/main" id="{6D126753-C6C5-F931-E21B-99B6CEC1D2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584" y="2729401"/>
            <a:ext cx="350157" cy="350157"/>
          </a:xfrm>
          <a:prstGeom prst="rect">
            <a:avLst/>
          </a:prstGeom>
        </p:spPr>
      </p:pic>
      <p:pic>
        <p:nvPicPr>
          <p:cNvPr id="17" name="Grafikk 16" descr="Dem (medium sol) kontur">
            <a:extLst>
              <a:ext uri="{FF2B5EF4-FFF2-40B4-BE49-F238E27FC236}">
                <a16:creationId xmlns:a16="http://schemas.microsoft.com/office/drawing/2014/main" id="{E4878990-A265-6BB9-E514-377FCEF770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858" y="3571537"/>
            <a:ext cx="350157" cy="35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41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NTNU FARGER UU">
      <a:dk1>
        <a:srgbClr val="000000"/>
      </a:dk1>
      <a:lt1>
        <a:srgbClr val="FFFFFF"/>
      </a:lt1>
      <a:dk2>
        <a:srgbClr val="014693"/>
      </a:dk2>
      <a:lt2>
        <a:srgbClr val="D6D7D6"/>
      </a:lt2>
      <a:accent1>
        <a:srgbClr val="B6C8E9"/>
      </a:accent1>
      <a:accent2>
        <a:srgbClr val="014693"/>
      </a:accent2>
      <a:accent3>
        <a:srgbClr val="BCD024"/>
      </a:accent3>
      <a:accent4>
        <a:srgbClr val="B01B81"/>
      </a:accent4>
      <a:accent5>
        <a:srgbClr val="F7D019"/>
      </a:accent5>
      <a:accent6>
        <a:srgbClr val="ED8013"/>
      </a:accent6>
      <a:hlink>
        <a:srgbClr val="3D2A68"/>
      </a:hlink>
      <a:folHlink>
        <a:srgbClr val="338C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3B7B0"/>
        </a:solidFill>
        <a:ln>
          <a:noFill/>
        </a:ln>
        <a:effectLst>
          <a:outerShdw blurRad="114300" dist="12700" dir="5400000" rotWithShape="0">
            <a:srgbClr val="000000">
              <a:alpha val="35000"/>
            </a:srgbClr>
          </a:outerShdw>
        </a:effec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tnu_blaa_stripe_16_9" id="{58D9072F-38B0-854F-882E-ED63E43BD4B6}" vid="{386DF201-3323-4D4C-9B74-D5F0DDCE90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ABE8D3C28BF74D8CA768551E250622" ma:contentTypeVersion="15" ma:contentTypeDescription="Create a new document." ma:contentTypeScope="" ma:versionID="5701822c15c29b3c255ec23f5591ca8b">
  <xsd:schema xmlns:xsd="http://www.w3.org/2001/XMLSchema" xmlns:xs="http://www.w3.org/2001/XMLSchema" xmlns:p="http://schemas.microsoft.com/office/2006/metadata/properties" xmlns:ns3="db313a2b-2bf9-4435-b883-baf06be9bb7c" xmlns:ns4="49de8d57-75d1-4e03-bdb4-413a31c8b69c" targetNamespace="http://schemas.microsoft.com/office/2006/metadata/properties" ma:root="true" ma:fieldsID="40eb364d663633d3d3590a3ae55cc1bd" ns3:_="" ns4:_="">
    <xsd:import namespace="db313a2b-2bf9-4435-b883-baf06be9bb7c"/>
    <xsd:import namespace="49de8d57-75d1-4e03-bdb4-413a31c8b6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13a2b-2bf9-4435-b883-baf06be9bb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de8d57-75d1-4e03-bdb4-413a31c8b6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b313a2b-2bf9-4435-b883-baf06be9bb7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900967-8E7A-4992-909D-A8571D23935E}">
  <ds:schemaRefs>
    <ds:schemaRef ds:uri="49de8d57-75d1-4e03-bdb4-413a31c8b69c"/>
    <ds:schemaRef ds:uri="db313a2b-2bf9-4435-b883-baf06be9bb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2F189C-DAA0-4CC0-B122-FED312CE02D8}">
  <ds:schemaRefs>
    <ds:schemaRef ds:uri="http://purl.org/dc/elements/1.1/"/>
    <ds:schemaRef ds:uri="http://schemas.microsoft.com/office/2006/metadata/properties"/>
    <ds:schemaRef ds:uri="49de8d57-75d1-4e03-bdb4-413a31c8b69c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db313a2b-2bf9-4435-b883-baf06be9bb7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14938F3-FD6B-4EBB-89E3-73B2337D66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ntnu_blaa_stripe_16_9</Template>
  <TotalTime>0</TotalTime>
  <Words>2692</Words>
  <Application>Microsoft Office PowerPoint</Application>
  <PresentationFormat>Skjermfremvisning (16:9)</PresentationFormat>
  <Paragraphs>306</Paragraphs>
  <Slides>29</Slides>
  <Notes>15</Notes>
  <HiddenSlides>2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29</vt:i4>
      </vt:variant>
    </vt:vector>
  </HeadingPairs>
  <TitlesOfParts>
    <vt:vector size="36" baseType="lpstr">
      <vt:lpstr>Aptos</vt:lpstr>
      <vt:lpstr>Arial</vt:lpstr>
      <vt:lpstr>Calibri</vt:lpstr>
      <vt:lpstr>Helvetica Neue</vt:lpstr>
      <vt:lpstr>Segoe UI</vt:lpstr>
      <vt:lpstr>Wingdings</vt:lpstr>
      <vt:lpstr>Office-tema</vt:lpstr>
      <vt:lpstr>Ferieavvikling</vt:lpstr>
      <vt:lpstr>Dagens agenda </vt:lpstr>
      <vt:lpstr>Lov- og avtaleverk</vt:lpstr>
      <vt:lpstr>Hva er ferie og feriepenger? </vt:lpstr>
      <vt:lpstr>Ferie er både rett og plikt</vt:lpstr>
      <vt:lpstr>Hvor mye ferie har vi?</vt:lpstr>
      <vt:lpstr>Når kan ansatte motsette seg å ta ferie? </vt:lpstr>
      <vt:lpstr>Delvis sykemeldte</vt:lpstr>
      <vt:lpstr>Egenmelding i ferien? </vt:lpstr>
      <vt:lpstr>PowerPoint-presentasjon</vt:lpstr>
      <vt:lpstr>PowerPoint-presentasjon</vt:lpstr>
      <vt:lpstr>Det holder ikke å…</vt:lpstr>
      <vt:lpstr>Styringsansvar</vt:lpstr>
      <vt:lpstr>Arbeidsgiver har styringsrett</vt:lpstr>
      <vt:lpstr>Slik går du frem når du bruker styringsretten</vt:lpstr>
      <vt:lpstr>Når kan ferie anses som avviklet?</vt:lpstr>
      <vt:lpstr>PowerPoint-presentasjon</vt:lpstr>
      <vt:lpstr>PowerPoint-presentasjon</vt:lpstr>
      <vt:lpstr>Det går kjapt å registrere ferie</vt:lpstr>
      <vt:lpstr>Ansatte i delvis permisjon</vt:lpstr>
      <vt:lpstr>Ansatte med flere arbeidsgivere</vt:lpstr>
      <vt:lpstr>Betalt og ubetalt ferie</vt:lpstr>
      <vt:lpstr>Betalt og ubetalt ferie</vt:lpstr>
      <vt:lpstr>Ferietrekket i juni (eksempel på neste slide)</vt:lpstr>
      <vt:lpstr>Eksempel på ferietrekk:</vt:lpstr>
      <vt:lpstr>Nyttige lenker </vt:lpstr>
      <vt:lpstr>Takk for meg!</vt:lpstr>
      <vt:lpstr>Hva er egentlig en virkedag? </vt:lpstr>
      <vt:lpstr>Å motsette seg den delen av den 6. ferieuken en ikke har dekning for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Ferie</dc:title>
  <dc:creator>Kristian Hjelde Sæterhaug</dc:creator>
  <cp:lastModifiedBy>Kari Klepp</cp:lastModifiedBy>
  <cp:revision>1</cp:revision>
  <dcterms:created xsi:type="dcterms:W3CDTF">2024-04-08T11:27:52Z</dcterms:created>
  <dcterms:modified xsi:type="dcterms:W3CDTF">2024-04-25T11:49:12Z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0x010100E8ABE8D3C28BF74D8CA768551E250622</vt:lpwstr>
  </property>
</Properties>
</file>