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6"/>
  </p:notesMasterIdLst>
  <p:sldIdLst>
    <p:sldId id="256" r:id="rId5"/>
    <p:sldId id="3537" r:id="rId6"/>
    <p:sldId id="3536" r:id="rId7"/>
    <p:sldId id="3538" r:id="rId8"/>
    <p:sldId id="3541" r:id="rId9"/>
    <p:sldId id="257" r:id="rId10"/>
    <p:sldId id="275" r:id="rId11"/>
    <p:sldId id="3542" r:id="rId12"/>
    <p:sldId id="258" r:id="rId13"/>
    <p:sldId id="259" r:id="rId14"/>
    <p:sldId id="3543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3544" r:id="rId27"/>
    <p:sldId id="274" r:id="rId28"/>
    <p:sldId id="279" r:id="rId29"/>
    <p:sldId id="276" r:id="rId30"/>
    <p:sldId id="277" r:id="rId31"/>
    <p:sldId id="278" r:id="rId32"/>
    <p:sldId id="3545" r:id="rId33"/>
    <p:sldId id="3540" r:id="rId34"/>
    <p:sldId id="3546" r:id="rId35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Georgia" panose="02040502050405020303" pitchFamily="18" charset="0"/>
      <p:regular r:id="rId42"/>
      <p:bold r:id="rId43"/>
      <p:italic r:id="rId44"/>
      <p:boldItalic r:id="rId45"/>
    </p:embeddedFont>
    <p:embeddedFont>
      <p:font typeface="Poppins" panose="00000500000000000000" pitchFamily="2" charset="0"/>
      <p:regular r:id="rId46"/>
      <p:bold r:id="rId47"/>
      <p:italic r:id="rId48"/>
      <p:boldItalic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92">
          <p15:clr>
            <a:srgbClr val="A4A3A4"/>
          </p15:clr>
        </p15:guide>
        <p15:guide id="2" pos="2443">
          <p15:clr>
            <a:srgbClr val="A4A3A4"/>
          </p15:clr>
        </p15:guide>
        <p15:guide id="3" orient="horz" pos="2464">
          <p15:clr>
            <a:srgbClr val="A4A3A4"/>
          </p15:clr>
        </p15:guide>
        <p15:guide id="4" orient="horz" pos="3079">
          <p15:clr>
            <a:srgbClr val="A4A3A4"/>
          </p15:clr>
        </p15:guide>
        <p15:guide id="5" pos="3236">
          <p15:clr>
            <a:srgbClr val="A4A3A4"/>
          </p15:clr>
        </p15:guide>
        <p15:guide id="6" pos="1414">
          <p15:clr>
            <a:srgbClr val="A4A3A4"/>
          </p15:clr>
        </p15:guide>
        <p15:guide id="7" pos="1087">
          <p15:clr>
            <a:srgbClr val="A4A3A4"/>
          </p15:clr>
        </p15:guide>
        <p15:guide id="8" orient="horz" pos="188">
          <p15:clr>
            <a:srgbClr val="A4A3A4"/>
          </p15:clr>
        </p15:guide>
        <p15:guide id="9" pos="343">
          <p15:clr>
            <a:srgbClr val="A4A3A4"/>
          </p15:clr>
        </p15:guide>
        <p15:guide id="10" orient="horz" pos="2575">
          <p15:clr>
            <a:srgbClr val="A4A3A4"/>
          </p15:clr>
        </p15:guide>
        <p15:guide id="11" orient="horz" pos="128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gvVZFUwiQLZ2p5kRqMABVuVxz6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na Harvei Sandvold (NO)" initials="" lastIdx="3" clrIdx="0"/>
  <p:cmAuthor id="1" name="Thomas Bendik Hagen" initials="TH" lastIdx="3" clrIdx="1">
    <p:extLst>
      <p:ext uri="{19B8F6BF-5375-455C-9EA6-DF929625EA0E}">
        <p15:presenceInfo xmlns:p15="http://schemas.microsoft.com/office/powerpoint/2012/main" userId="S::thomasbh@ntnu.no::66302149-38fe-43fd-bee3-51bdd69aa78a" providerId="AD"/>
      </p:ext>
    </p:extLst>
  </p:cmAuthor>
  <p:cmAuthor id="2" name="Nina Harvei" initials="NH" lastIdx="1" clrIdx="2">
    <p:extLst>
      <p:ext uri="{19B8F6BF-5375-455C-9EA6-DF929625EA0E}">
        <p15:presenceInfo xmlns:p15="http://schemas.microsoft.com/office/powerpoint/2012/main" userId="S::ninaharv@ntnu.no::e4d7f39b-7de1-4ef5-9d07-a52059df6e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D7FB4-CE21-48B6-99FD-9DFF01F56A64}" vWet="2" dt="2022-11-30T11:46:13.370"/>
    <p1510:client id="{C3FFA04A-1D1B-4A8A-A1F3-5AF6B73DE603}" v="1715" dt="2022-11-30T12:58:05.489"/>
    <p1510:client id="{CE85885F-E120-4235-BD53-451E8672A6ED}" v="1" dt="2022-12-01T10:38:11.103"/>
    <p1510:client id="{D35249A3-D71A-4D08-968C-F10A7A52640C}" v="13" vWet="15" dt="2022-11-30T14:05:59.732"/>
    <p1510:client id="{E258D39C-8EDA-48AE-877C-5CEE013EC26C}" v="647" dt="2022-12-01T08:14:44.714"/>
  </p1510:revLst>
</p1510:revInfo>
</file>

<file path=ppt/tableStyles.xml><?xml version="1.0" encoding="utf-8"?>
<a:tblStyleLst xmlns:a="http://schemas.openxmlformats.org/drawingml/2006/main" def="{A925AF6F-A50A-4488-B0D4-336AD3E858CF}">
  <a:tblStyle styleId="{A925AF6F-A50A-4488-B0D4-336AD3E858CF}" styleName="Table_0">
    <a:wholeTbl>
      <a:tcTxStyle b="off" i="off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 b="off" i="off"/>
      <a:tcStyle>
        <a:tcBdr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n">
        <a:font>
          <a:latin typeface="Georgia"/>
          <a:ea typeface="Georgia"/>
          <a:cs typeface="Georgia"/>
        </a:font>
        <a:srgbClr val="000000"/>
      </a:tcTxStyle>
      <a:tcStyle>
        <a:tcBdr/>
        <a:fill>
          <a:solidFill>
            <a:srgbClr val="FFFFFF">
              <a:alpha val="0"/>
            </a:srgbClr>
          </a:solidFill>
        </a:fill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Georgia"/>
          <a:ea typeface="Georgia"/>
          <a:cs typeface="Georgia"/>
        </a:font>
        <a:srgbClr val="E0301E"/>
      </a:tcTxStyle>
      <a:tcStyle>
        <a:tcBdr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8CCF268-3CEB-448D-B23C-A301BD2847CE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392"/>
        <p:guide pos="2443"/>
        <p:guide orient="horz" pos="2464"/>
        <p:guide orient="horz" pos="3079"/>
        <p:guide pos="3236"/>
        <p:guide pos="1414"/>
        <p:guide pos="1087"/>
        <p:guide orient="horz" pos="188"/>
        <p:guide pos="343"/>
        <p:guide orient="horz" pos="2575"/>
        <p:guide orient="horz" pos="12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54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8T04:04:08.974" idx="2">
    <p:pos x="10" y="10"/>
    <p:text>Alle roller bortsett fra koordinator kontrakt ligger lokalt på enheten. bør vi flytte på "boksen"?
</p:text>
    <p:extLst>
      <p:ext uri="{C676402C-5697-4E1C-873F-D02D1690AC5C}">
        <p15:threadingInfo xmlns:p15="http://schemas.microsoft.com/office/powerpoint/2012/main" timeZoneBias="480"/>
      </p:ext>
    </p:extLst>
  </p:cm>
  <p:cm authorId="2" dt="2022-11-29T10:49:06.774" idx="1">
    <p:pos x="10" y="106"/>
    <p:text>VI snakkes om hva du mener her i morgen :) 
</p:text>
    <p:extLst>
      <p:ext uri="{C676402C-5697-4E1C-873F-D02D1690AC5C}">
        <p15:threadingInfo xmlns:p15="http://schemas.microsoft.com/office/powerpoint/2012/main" timeZoneBias="480">
          <p15:parentCm authorId="1" idx="2"/>
        </p15:threadingInfo>
      </p:ext>
    </p:extLst>
  </p:cm>
  <p:cm authorId="1" dt="2022-12-01T02:38:11.103" idx="3">
    <p:pos x="10" y="202"/>
    <p:text>Denne endret vi på .. det var en boks rund behovshaver som vi fjernet. :)
</p:text>
    <p:extLst>
      <p:ext uri="{C676402C-5697-4E1C-873F-D02D1690AC5C}">
        <p15:threadingInfo xmlns:p15="http://schemas.microsoft.com/office/powerpoint/2012/main" timeZoneBias="480">
          <p15:parentCm authorId="1" idx="2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15T07:56:53.354" idx="2">
    <p:pos x="4362" y="1163"/>
    <p:text>Oppdater denne når vi får den ferdig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kEBsq1A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96a92ddc8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96a92ddc89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Char char="-"/>
            </a:pPr>
            <a:r>
              <a:rPr lang="nb-NO" sz="1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Lik som i dag. Denne gjelder for de som skal få fast stilling hos universitetet, og de som skal få en 100% stilling i en periode og administrative ansettelser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Char char="-"/>
            </a:pPr>
            <a:r>
              <a:rPr lang="nb-NO" sz="1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Personalgodkjenner vurderer og godkjenner – god kvalitetssjekk på at opplysningene som blir lagt inn i systemet er korrekt før den ansatte begynner å få utbetalt lønn</a:t>
            </a:r>
          </a:p>
          <a:p>
            <a:pPr marL="628650" lvl="1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Char char="-"/>
            </a:pPr>
            <a:r>
              <a:rPr lang="nb-NO" b="0" i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det er fordi det trigger en utbetaling. Det er ikke en ende-til-ende prosess og det er det som er problemet med den, men det som er fordelen er at de får kontrollert at opplysningene som blir lagt inn i systemet er korrekt før den ansatte begynner å få utbetalt lønn</a:t>
            </a:r>
            <a:endParaRPr lang="nb-NO" sz="1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Char char="-"/>
            </a:pPr>
            <a:endParaRPr lang="nb-NO" sz="1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nb-NO" sz="1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nb-NO" sz="1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Enten er kontrakten vedlagt i forespørselene på NTNU Hjelp, eller så er den lagt inn i ePhorte og arkivreferanse legges ved saken i NTNU Hjelp. K</a:t>
            </a:r>
            <a:r>
              <a:rPr lang="no-NO" sz="1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ontrakt</a:t>
            </a:r>
            <a:r>
              <a:rPr lang="nb-NO" sz="1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 er da</a:t>
            </a:r>
            <a:r>
              <a:rPr lang="no-NO" sz="1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klar for registrering i lønnssystemet</a:t>
            </a:r>
            <a:r>
              <a:rPr lang="no-NO" sz="1200">
                <a:latin typeface="Poppins"/>
                <a:ea typeface="Poppins"/>
                <a:cs typeface="Poppins"/>
                <a:sym typeface="Poppins"/>
              </a:rPr>
              <a:t> </a:t>
            </a:r>
            <a:endParaRPr lang="nb-NO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nb-NO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no-NO" b="1">
                <a:latin typeface="Poppins"/>
                <a:ea typeface="Poppins"/>
                <a:cs typeface="Poppins"/>
                <a:sym typeface="Poppins"/>
              </a:rPr>
              <a:t>Arbeidsforhold behandles gjennom ulike kanaler</a:t>
            </a:r>
            <a:endParaRPr sz="21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no-NO">
                <a:latin typeface="Poppins"/>
                <a:ea typeface="Poppins"/>
                <a:cs typeface="Poppins"/>
                <a:sym typeface="Poppins"/>
              </a:rPr>
              <a:t>Fagspesialist lønn vil være involvert i prosessene for registrering av alle ansettelser som foretas utenfor Tilsetting og arbeidskontrakt løsningen(toa). Toa-løsningen skal kun brukes ved inngåelse av arbeidskontrakt/oppdragskontrakt og utbetaling av lønn til timelønnede og oppdragstakere, midlertidige tilsettinger.</a:t>
            </a:r>
            <a:endParaRPr lang="nb-NO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nb-NO" sz="21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no-NO">
                <a:latin typeface="Poppins"/>
                <a:ea typeface="Poppins"/>
                <a:cs typeface="Poppins"/>
                <a:sym typeface="Poppins"/>
              </a:rPr>
              <a:t>Fagspesialist lønn er ansvarlig for å registrere nyansatte som kommer via rekruttering</a:t>
            </a:r>
            <a:r>
              <a:rPr lang="nb-NO">
                <a:latin typeface="Poppins"/>
                <a:ea typeface="Poppins"/>
                <a:cs typeface="Poppins"/>
                <a:sym typeface="Poppins"/>
              </a:rPr>
              <a:t> ved enhetene</a:t>
            </a:r>
            <a:r>
              <a:rPr lang="no-NO">
                <a:latin typeface="Poppins"/>
                <a:ea typeface="Poppins"/>
                <a:cs typeface="Poppins"/>
                <a:sym typeface="Poppins"/>
              </a:rPr>
              <a:t>. Etter gjennomført rekruttering sendes kontrakten til tjenestesenteret via NTNU Hjelp. Denne kontrakten har blitt inngått med virksomheten og sendes fra HR. Fagspesialist lønn på tjenestesenteret registrerer den ansatte inn i lønnssystemet. </a:t>
            </a:r>
            <a:endParaRPr lang="nb-NO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nb-NO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no-NO">
                <a:latin typeface="Poppins"/>
                <a:ea typeface="Poppins"/>
                <a:cs typeface="Poppins"/>
                <a:sym typeface="Poppins"/>
              </a:rPr>
              <a:t>Vær oppmerksom på at ansatte som kommer inn via rekruttering ikke skal dele stilling.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no-NO">
                <a:latin typeface="Poppins"/>
                <a:ea typeface="Poppins"/>
                <a:cs typeface="Poppins"/>
                <a:sym typeface="Poppins"/>
              </a:rPr>
              <a:t>Fagspesialist organisasjon vurderer og registrerer informasjon om stillings-id, finansieringskilde og om det er en bistilling.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nb-NO" b="0">
                <a:latin typeface="Poppins"/>
                <a:ea typeface="Poppins"/>
                <a:cs typeface="Poppins"/>
                <a:sym typeface="Poppins"/>
              </a:rPr>
              <a:t>Personalgodkjenner sikrer at opplysningene som har blitt lagt inn i systemet er korrekt før den ansatte får utbetalt lønn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196a92ddc89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69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96a92ddc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196a92ddc8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g196a92ddc8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84eeb6579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184eeb65790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g184eeb65790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ffbb0fa14a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ffbb0fa14a_1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1">
                <a:latin typeface="Arial"/>
                <a:ea typeface="Arial"/>
                <a:cs typeface="Arial"/>
                <a:sym typeface="Arial"/>
              </a:rPr>
              <a:t>Det er svært viktig at det bestilles kontrakt så snart en vet at det er behov for å inngå en avtale</a:t>
            </a:r>
            <a:r>
              <a:rPr lang="no-NO" sz="1400">
                <a:latin typeface="Arial"/>
                <a:ea typeface="Arial"/>
                <a:cs typeface="Arial"/>
                <a:sym typeface="Arial"/>
              </a:rPr>
              <a:t> med en timelønnet eller oppdragstaker.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>
                <a:latin typeface="Arial"/>
                <a:ea typeface="Arial"/>
                <a:cs typeface="Arial"/>
                <a:sym typeface="Arial"/>
              </a:rPr>
              <a:t>Dersom bestillingen kommer for sent medfører det manuelt merarbeid for administrasjonen og det er stor risiko for at utbetalingen tar lenger tid.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" name="Google Shape;142;gffbb0fa14a_1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84eeb65790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184eeb65790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g184eeb65790_0_2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88caa0405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188caa04059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/>
              <a:t>Behovshaver: Bestiller kontrakten via selvbetjeningsportalen eller appen til DFØ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/>
              <a:t>Koordinator: En på tjenestesenteret som oppretter selve kontrakten</a:t>
            </a:r>
            <a:endParaRPr/>
          </a:p>
        </p:txBody>
      </p:sp>
      <p:sp>
        <p:nvSpPr>
          <p:cNvPr id="225" name="Google Shape;225;g188caa04059_0_2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84eeb65790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184eeb65790_0_2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rPr lang="no-NO" sz="900">
                <a:latin typeface="Arial"/>
                <a:ea typeface="Arial"/>
                <a:cs typeface="Arial"/>
                <a:sym typeface="Arial"/>
              </a:rPr>
              <a:t>Fortelle om rollen,skjema og prosessen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 b="1">
                <a:latin typeface="Arial"/>
                <a:ea typeface="Arial"/>
                <a:cs typeface="Arial"/>
                <a:sym typeface="Arial"/>
              </a:rPr>
              <a:t>Rollen</a:t>
            </a:r>
            <a:endParaRPr sz="9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>
                <a:latin typeface="Arial"/>
                <a:ea typeface="Arial"/>
                <a:cs typeface="Arial"/>
                <a:sym typeface="Arial"/>
              </a:rPr>
              <a:t>●Denne rollen er spesielt utvikling for NTNU - og dere vil ikke se den på opplæringen med DFØ i morgen (da den er utenfor selve Toa-flyten)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>
                <a:latin typeface="Arial"/>
                <a:ea typeface="Arial"/>
                <a:cs typeface="Arial"/>
                <a:sym typeface="Arial"/>
              </a:rPr>
              <a:t>●Behovet oppstår altså før selve flyten foregår i den heldigitale løsningen til DFØ. Selv om alle har mulighet til å bestille kontrakt i selvbetjeningsportalen ønsker vi å profesjonalisere rollen (sikre god kvalitet og effektivitet) så vi prøver å redusere antallet behovshavere ved hjelp av denne rollen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 b="1">
                <a:latin typeface="Arial"/>
                <a:ea typeface="Arial"/>
                <a:cs typeface="Arial"/>
                <a:sym typeface="Arial"/>
              </a:rPr>
              <a:t>Skjema</a:t>
            </a:r>
            <a:endParaRPr sz="9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>
                <a:latin typeface="Arial"/>
                <a:ea typeface="Arial"/>
                <a:cs typeface="Arial"/>
                <a:sym typeface="Arial"/>
              </a:rPr>
              <a:t>●Vil være tilgengelig for alle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>
                <a:latin typeface="Arial"/>
                <a:ea typeface="Arial"/>
                <a:cs typeface="Arial"/>
                <a:sym typeface="Arial"/>
              </a:rPr>
              <a:t>●Skjemaet sendes til en mail som er registrert på organisasjonsenheten (flere har laget en mail som heter “</a:t>
            </a:r>
            <a:r>
              <a:rPr lang="no-NO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behovshaver@....ntnu.no</a:t>
            </a:r>
            <a:r>
              <a:rPr lang="no-NO" sz="900">
                <a:latin typeface="Arial"/>
                <a:ea typeface="Arial"/>
                <a:cs typeface="Arial"/>
                <a:sym typeface="Arial"/>
              </a:rPr>
              <a:t>)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>
                <a:latin typeface="Arial"/>
                <a:ea typeface="Arial"/>
                <a:cs typeface="Arial"/>
                <a:sym typeface="Arial"/>
              </a:rPr>
              <a:t>○Dette ligger bak skjemaet, så for rekvirenten er det utfylling av organisasjonsenhet som avgjør hvor skjemaet sendes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>
                <a:latin typeface="Arial"/>
                <a:ea typeface="Arial"/>
                <a:cs typeface="Arial"/>
                <a:sym typeface="Arial"/>
              </a:rPr>
              <a:t>●Skjemaet er utarbeidet for å sikre god datakvalitet i kontraktene og en hensiktsmessig flyt som vil fungere godt på ntnu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 b="1">
                <a:latin typeface="Arial"/>
                <a:ea typeface="Arial"/>
                <a:cs typeface="Arial"/>
                <a:sym typeface="Arial"/>
              </a:rPr>
              <a:t>Prosessen</a:t>
            </a:r>
            <a:endParaRPr sz="9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>
                <a:latin typeface="Arial"/>
                <a:ea typeface="Arial"/>
                <a:cs typeface="Arial"/>
                <a:sym typeface="Arial"/>
              </a:rPr>
              <a:t>1.Behovet for kontrakt på en midlertidig tilsetting oppstår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>
                <a:latin typeface="Arial"/>
                <a:ea typeface="Arial"/>
                <a:cs typeface="Arial"/>
                <a:sym typeface="Arial"/>
              </a:rPr>
              <a:t>2.Rekvirent fyller ut skjemaet og trykker send inn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900">
                <a:latin typeface="Arial"/>
                <a:ea typeface="Arial"/>
                <a:cs typeface="Arial"/>
                <a:sym typeface="Arial"/>
              </a:rPr>
              <a:t>3.Lokal behovshaver mottar bestillingen og sikrer at dette er en gyldig forespørsel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g184eeb65790_0_2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f23a0c16b_1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13f23a0c16b_1_8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-NO"/>
              <a:t>Dette er deres rolle. Dere legger inn bestillinger av kontrakten i dfø-app eller i selvbetjeningsportalen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-NO"/>
              <a:t>i noen tilfeller vil dere også være rekvirenten, og dere sitter med behovet og informasjonen som trengs selv</a:t>
            </a:r>
            <a:endParaRPr/>
          </a:p>
        </p:txBody>
      </p:sp>
      <p:sp>
        <p:nvSpPr>
          <p:cNvPr id="266" name="Google Shape;266;g13f23a0c16b_1_8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o-NO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57cd87132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57cd871321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Koordinator kontrakt er sentralisert: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-NO"/>
              <a:t>Det ligger ganske store kompetansekrav knyttet til denne rollen</a:t>
            </a:r>
            <a:endParaRPr/>
          </a:p>
          <a:p>
            <a: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Kvalitetssikre informasjon fra bestiller</a:t>
            </a:r>
            <a:endParaRPr/>
          </a:p>
          <a:p>
            <a: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Sikre at regelverk følges - kontrollere og registrere lønn- og kontraktsdetaljer</a:t>
            </a:r>
            <a:endParaRPr/>
          </a:p>
          <a:p>
            <a: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Godt kjent i løsningene - fokus</a:t>
            </a:r>
            <a:endParaRPr/>
          </a:p>
          <a:p>
            <a: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Se om en timelønnsavtale kan fungere som månedslønnsavtale for å forenkle administrasjonsarbeidet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-NO"/>
              <a:t>Ved signert avtale er det også de som kontrollerer timer og oppdrag før lønnsutbetaling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157cd871321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o-NO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1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57cd87132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157cd871321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-NO"/>
              <a:t>Så er det en kostnadsgodkjenner, en med budsjettdisponeringsmyndighet som sitter lokalt som godkjenner kontrakten og den økonomiske rammen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g157cd871321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o-NO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84eeb65790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184eeb65790_0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184eeb65790_0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57cd871321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157cd871321_0_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 sz="800">
                <a:latin typeface="Arial"/>
                <a:ea typeface="Arial"/>
                <a:cs typeface="Arial"/>
                <a:sym typeface="Arial"/>
              </a:rPr>
              <a:t>Her viser vi den overordnede flyten for å inngå en </a:t>
            </a:r>
            <a:r>
              <a:rPr lang="nb-NO" sz="800">
                <a:latin typeface="Arial"/>
                <a:ea typeface="Arial"/>
                <a:cs typeface="Arial"/>
                <a:sym typeface="Arial"/>
              </a:rPr>
              <a:t>midlertidig </a:t>
            </a:r>
            <a:r>
              <a:rPr lang="no-NO" sz="800">
                <a:latin typeface="Arial"/>
                <a:ea typeface="Arial"/>
                <a:cs typeface="Arial"/>
                <a:sym typeface="Arial"/>
              </a:rPr>
              <a:t>kontrakt. -- forklare flyten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 sz="800">
                <a:latin typeface="Arial"/>
                <a:ea typeface="Arial"/>
                <a:cs typeface="Arial"/>
                <a:sym typeface="Arial"/>
              </a:rPr>
              <a:t>Her ser dere at rekvirenten er utenfor toa-løsningen</a:t>
            </a:r>
            <a:r>
              <a:rPr lang="nb-NO" sz="800">
                <a:latin typeface="Arial"/>
                <a:ea typeface="Arial"/>
                <a:cs typeface="Arial"/>
                <a:sym typeface="Arial"/>
              </a:rPr>
              <a:t> 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●"/>
            </a:pPr>
            <a:r>
              <a:rPr lang="no-NO" sz="800">
                <a:latin typeface="Arial"/>
                <a:ea typeface="Arial"/>
                <a:cs typeface="Arial"/>
                <a:sym typeface="Arial"/>
              </a:rPr>
              <a:t>Kontraktstyper her er følgende: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○"/>
            </a:pPr>
            <a:r>
              <a:rPr lang="no-NO" sz="800">
                <a:latin typeface="Arial"/>
                <a:ea typeface="Arial"/>
                <a:cs typeface="Arial"/>
                <a:sym typeface="Arial"/>
              </a:rPr>
              <a:t>Sensur/veiledning/retting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○"/>
            </a:pPr>
            <a:r>
              <a:rPr lang="no-NO" sz="800">
                <a:latin typeface="Arial"/>
                <a:ea typeface="Arial"/>
                <a:cs typeface="Arial"/>
                <a:sym typeface="Arial"/>
              </a:rPr>
              <a:t>Bedømmelse av doktorgrad avhandling og disputas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○"/>
            </a:pPr>
            <a:r>
              <a:rPr lang="no-NO" sz="800">
                <a:latin typeface="Arial"/>
                <a:ea typeface="Arial"/>
                <a:cs typeface="Arial"/>
                <a:sym typeface="Arial"/>
              </a:rPr>
              <a:t>Bedømmelse av kompetanseoprykk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○"/>
            </a:pPr>
            <a:r>
              <a:rPr lang="no-NO" sz="800">
                <a:latin typeface="Arial"/>
                <a:ea typeface="Arial"/>
                <a:cs typeface="Arial"/>
                <a:sym typeface="Arial"/>
              </a:rPr>
              <a:t>Bedømmelse av søkere til stilling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○"/>
            </a:pPr>
            <a:r>
              <a:rPr lang="no-NO" sz="800">
                <a:latin typeface="Arial"/>
                <a:ea typeface="Arial"/>
                <a:cs typeface="Arial"/>
                <a:sym typeface="Arial"/>
              </a:rPr>
              <a:t>Studentmentor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○"/>
            </a:pPr>
            <a:r>
              <a:rPr lang="no-NO" sz="800">
                <a:latin typeface="Arial"/>
                <a:ea typeface="Arial"/>
                <a:cs typeface="Arial"/>
                <a:sym typeface="Arial"/>
              </a:rPr>
              <a:t>og andre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●"/>
            </a:pPr>
            <a:r>
              <a:rPr lang="no-NO" sz="800">
                <a:latin typeface="Arial"/>
                <a:ea typeface="Arial"/>
                <a:cs typeface="Arial"/>
                <a:sym typeface="Arial"/>
              </a:rPr>
              <a:t>Unntak hvor behovet starter hos behovshaver kontrakt er sensurkontrakter og eksamensvakter. Her har vi laget egne interne rutiner…. 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nb-NO"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nb-NO" sz="1000">
                <a:latin typeface="Arial"/>
                <a:ea typeface="Arial"/>
                <a:cs typeface="Arial"/>
                <a:sym typeface="Arial"/>
              </a:rPr>
              <a:t>Eksempler på timekontrakter er følgende</a:t>
            </a: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○"/>
            </a:pPr>
            <a:r>
              <a:rPr lang="nb-NO" sz="1000">
                <a:latin typeface="Arial"/>
                <a:ea typeface="Arial"/>
                <a:cs typeface="Arial"/>
                <a:sym typeface="Arial"/>
              </a:rPr>
              <a:t>Studentassistent</a:t>
            </a: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○"/>
            </a:pPr>
            <a:r>
              <a:rPr lang="nb-NO" sz="1000">
                <a:latin typeface="Arial"/>
                <a:ea typeface="Arial"/>
                <a:cs typeface="Arial"/>
                <a:sym typeface="Arial"/>
              </a:rPr>
              <a:t>Vitenskapelig assistent</a:t>
            </a: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○"/>
            </a:pPr>
            <a:r>
              <a:rPr lang="nb-NO" sz="1000">
                <a:latin typeface="Arial"/>
                <a:ea typeface="Arial"/>
                <a:cs typeface="Arial"/>
                <a:sym typeface="Arial"/>
              </a:rPr>
              <a:t>Undervisning</a:t>
            </a: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○"/>
            </a:pPr>
            <a:r>
              <a:rPr lang="nb-NO" sz="1000">
                <a:latin typeface="Arial"/>
                <a:ea typeface="Arial"/>
                <a:cs typeface="Arial"/>
                <a:sym typeface="Arial"/>
              </a:rPr>
              <a:t>Alderspensjonist med pensjonistvilkår</a:t>
            </a: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○"/>
            </a:pPr>
            <a:r>
              <a:rPr lang="nb-NO" sz="1000">
                <a:latin typeface="Arial"/>
                <a:ea typeface="Arial"/>
                <a:cs typeface="Arial"/>
                <a:sym typeface="Arial"/>
              </a:rPr>
              <a:t>Eksamensvakt</a:t>
            </a: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nb-NO" sz="1000">
                <a:latin typeface="Arial"/>
                <a:ea typeface="Arial"/>
                <a:cs typeface="Arial"/>
                <a:sym typeface="Arial"/>
              </a:rPr>
              <a:t>Det er koordinator kontrakt som ser på behovet for å i noen tilfeller opprette en månedslønnskontrakt der hvor det er hensiktsmessig. Det vil forenkle administrasjonsarbeidet. Det er enklere (og mer forutsigbart) for den ansatte, og dere slipper et ekstra kontrolledd.</a:t>
            </a: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nb-NO" sz="1000">
                <a:latin typeface="Arial"/>
                <a:ea typeface="Arial"/>
                <a:cs typeface="Arial"/>
                <a:sym typeface="Arial"/>
              </a:rPr>
              <a:t>Typiske kontrakter som kan fungere som månedslønnskontrakter er</a:t>
            </a: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nb-NO" sz="1000">
                <a:latin typeface="Arial"/>
                <a:ea typeface="Arial"/>
                <a:cs typeface="Arial"/>
                <a:sym typeface="Arial"/>
              </a:rPr>
              <a:t>Eksamensvakt, undervisning, studass og vitenskapelig ansatt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nb-NO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157cd871321_0_2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o-NO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4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96a92ddc89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g196a92ddc89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g196a92ddc89_0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43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18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55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2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6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1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57cd87132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157cd871321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/>
              <a:t>Thomas introduserer i korte trekk og sier noe om hva som er målet for fagkafeen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/>
              <a:t>Nina presenterer fra slide 3-14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/>
              <a:t>Thomas presenterer slide 16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/>
              <a:t>Tone presenterer </a:t>
            </a:r>
            <a:r>
              <a:rPr lang="nb-NO" err="1"/>
              <a:t>greg</a:t>
            </a:r>
            <a:r>
              <a:rPr lang="nb-NO"/>
              <a:t>-biten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nb-NO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nb-NO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/>
              <a:t>Nina Harvei Sandvold,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/>
              <a:t>Arbeidet med standardisering av prosesser og rutiner i bott-prosjektet siden 2020. Har bistått UiT med opplæring og rutiner der, og jobber nå med tjenestesenteret på </a:t>
            </a:r>
            <a:r>
              <a:rPr lang="nb-NO" err="1"/>
              <a:t>lønnsproseser</a:t>
            </a:r>
            <a:r>
              <a:rPr lang="nb-NO"/>
              <a:t> og toa.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nb-NO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nb-NO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b-NO" b="1"/>
              <a:t>Tidsbruk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nb-NO"/>
              <a:t>Introduksjon + praktisk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nb-NO"/>
              <a:t>Rekruttering: 5 minutter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nb-NO" err="1"/>
              <a:t>ToA</a:t>
            </a:r>
            <a:r>
              <a:rPr lang="nb-NO"/>
              <a:t>: 20 minutter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nb-NO"/>
              <a:t>Greg: </a:t>
            </a:r>
            <a:r>
              <a:rPr lang="nb-NO" err="1"/>
              <a:t>X</a:t>
            </a:r>
            <a:r>
              <a:rPr lang="nb-NO"/>
              <a:t> minutter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nb-NO"/>
              <a:t>Spørretime: </a:t>
            </a:r>
          </a:p>
        </p:txBody>
      </p:sp>
      <p:sp>
        <p:nvSpPr>
          <p:cNvPr id="72" name="Google Shape;72;g157cd871321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o-NO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no-N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271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41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84eeb6579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g184eeb65790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" name="Google Shape;79;g184eeb65790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4"/>
          <p:cNvSpPr txBox="1">
            <a:spLocks noGrp="1"/>
          </p:cNvSpPr>
          <p:nvPr>
            <p:ph type="ctrTitle"/>
          </p:nvPr>
        </p:nvSpPr>
        <p:spPr>
          <a:xfrm>
            <a:off x="368315" y="2008061"/>
            <a:ext cx="7772400" cy="675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ubTitle" idx="1"/>
          </p:nvPr>
        </p:nvSpPr>
        <p:spPr>
          <a:xfrm>
            <a:off x="368315" y="2733866"/>
            <a:ext cx="77724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4"/>
          <p:cNvSpPr txBox="1">
            <a:spLocks noGrp="1"/>
          </p:cNvSpPr>
          <p:nvPr>
            <p:ph type="title"/>
          </p:nvPr>
        </p:nvSpPr>
        <p:spPr>
          <a:xfrm rot="5400000">
            <a:off x="4922138" y="1773196"/>
            <a:ext cx="4388644" cy="125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body" idx="1"/>
          </p:nvPr>
        </p:nvSpPr>
        <p:spPr>
          <a:xfrm rot="5400000">
            <a:off x="1185251" y="-522072"/>
            <a:ext cx="4388644" cy="584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8474801" y="4815936"/>
            <a:ext cx="342081" cy="273844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000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000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85" y="298339"/>
            <a:ext cx="8418747" cy="510012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85" y="1010266"/>
            <a:ext cx="8418747" cy="3613774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9766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>
            <a:spLocks noGrp="1"/>
          </p:cNvSpPr>
          <p:nvPr>
            <p:ph type="body" idx="1"/>
          </p:nvPr>
        </p:nvSpPr>
        <p:spPr>
          <a:xfrm>
            <a:off x="457200" y="1021492"/>
            <a:ext cx="8229600" cy="379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41800" y="2305050"/>
            <a:ext cx="64770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41800" y="2305050"/>
            <a:ext cx="647700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5"/>
          <p:cNvSpPr txBox="1"/>
          <p:nvPr/>
        </p:nvSpPr>
        <p:spPr>
          <a:xfrm>
            <a:off x="8474801" y="4815936"/>
            <a:ext cx="34208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o-NO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 txBox="1">
            <a:spLocks noGrp="1"/>
          </p:cNvSpPr>
          <p:nvPr>
            <p:ph type="title"/>
          </p:nvPr>
        </p:nvSpPr>
        <p:spPr>
          <a:xfrm>
            <a:off x="457200" y="307575"/>
            <a:ext cx="7643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None/>
              <a:defRPr sz="2700" i="0" u="none" strike="noStrike" cap="none">
                <a:solidFill>
                  <a:schemeClr val="accent2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delingsoverskrift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43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>
  <p:cSld name="Sammenligning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280219" y="205979"/>
            <a:ext cx="8229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280219" y="1444342"/>
            <a:ext cx="4040188" cy="336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2"/>
          </p:nvPr>
        </p:nvSpPr>
        <p:spPr>
          <a:xfrm>
            <a:off x="4468045" y="964522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3"/>
          </p:nvPr>
        </p:nvSpPr>
        <p:spPr>
          <a:xfrm>
            <a:off x="4468045" y="1444342"/>
            <a:ext cx="4041775" cy="336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4"/>
          </p:nvPr>
        </p:nvSpPr>
        <p:spPr>
          <a:xfrm>
            <a:off x="280218" y="964521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3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1"/>
          </p:nvPr>
        </p:nvSpPr>
        <p:spPr>
          <a:xfrm rot="5400000">
            <a:off x="2506121" y="-848770"/>
            <a:ext cx="3394472" cy="7492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57200" y="307575"/>
            <a:ext cx="7643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None/>
              <a:defRPr sz="2700" i="0" u="none" strike="noStrike" cap="none">
                <a:solidFill>
                  <a:schemeClr val="accent2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57200" y="1096834"/>
            <a:ext cx="8229600" cy="365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23" descr="sirkler.jpg"/>
          <p:cNvPicPr preferRelativeResize="0"/>
          <p:nvPr/>
        </p:nvPicPr>
        <p:blipFill rotWithShape="1">
          <a:blip r:embed="rId13">
            <a:alphaModFix/>
          </a:blip>
          <a:srcRect r="18451"/>
          <a:stretch/>
        </p:blipFill>
        <p:spPr>
          <a:xfrm>
            <a:off x="7993703" y="379170"/>
            <a:ext cx="1151994" cy="114851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ott-samarbeidet.no/okonomi/opplering/lonn/ansettelse-til-avgan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ott-samarbeidet.no/okonomi/opplering/lonn/ansettelse-til-avgan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ott-samarbeidet.no/okonomi/opplering/lonn/ansettelse-til-avgang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26.png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28.png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"/>
          <p:cNvSpPr txBox="1">
            <a:spLocks noGrp="1"/>
          </p:cNvSpPr>
          <p:nvPr>
            <p:ph type="ctrTitle"/>
          </p:nvPr>
        </p:nvSpPr>
        <p:spPr>
          <a:xfrm>
            <a:off x="517126" y="1878912"/>
            <a:ext cx="7772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no-NO"/>
              <a:t>Fagkafé</a:t>
            </a:r>
            <a:endParaRPr/>
          </a:p>
        </p:txBody>
      </p:sp>
      <p:sp>
        <p:nvSpPr>
          <p:cNvPr id="62" name="Google Shape;62;p1"/>
          <p:cNvSpPr txBox="1">
            <a:spLocks noGrp="1"/>
          </p:cNvSpPr>
          <p:nvPr>
            <p:ph type="subTitle" idx="1"/>
          </p:nvPr>
        </p:nvSpPr>
        <p:spPr>
          <a:xfrm>
            <a:off x="496806" y="2600116"/>
            <a:ext cx="77724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nb-NO">
                <a:solidFill>
                  <a:schemeClr val="tx1"/>
                </a:solidFill>
              </a:rPr>
              <a:t>1. </a:t>
            </a:r>
            <a:r>
              <a:rPr lang="no-NO">
                <a:solidFill>
                  <a:schemeClr val="tx1"/>
                </a:solidFill>
              </a:rPr>
              <a:t>desember 2022</a:t>
            </a:r>
            <a:endParaRPr lang="nb-NO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nb-NO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br>
              <a:rPr lang="nb-NO">
                <a:solidFill>
                  <a:schemeClr val="tx1"/>
                </a:solidFill>
              </a:rPr>
            </a:br>
            <a:r>
              <a:rPr lang="nb-NO">
                <a:solidFill>
                  <a:schemeClr val="tx1"/>
                </a:solidFill>
              </a:rPr>
              <a:t>Tilsetting og arbeidskontrakt (med mer:)</a:t>
            </a:r>
            <a:br>
              <a:rPr lang="nb-NO">
                <a:solidFill>
                  <a:schemeClr val="tx1"/>
                </a:solidFill>
              </a:rPr>
            </a:br>
            <a:endParaRPr>
              <a:solidFill>
                <a:schemeClr val="tx1"/>
              </a:solidFill>
            </a:endParaRPr>
          </a:p>
        </p:txBody>
      </p:sp>
      <p:grpSp>
        <p:nvGrpSpPr>
          <p:cNvPr id="63" name="Google Shape;63;p1"/>
          <p:cNvGrpSpPr/>
          <p:nvPr/>
        </p:nvGrpSpPr>
        <p:grpSpPr>
          <a:xfrm>
            <a:off x="6517094" y="359678"/>
            <a:ext cx="2155389" cy="1751325"/>
            <a:chOff x="6429510" y="337780"/>
            <a:chExt cx="2155389" cy="1751325"/>
          </a:xfrm>
        </p:grpSpPr>
        <p:sp>
          <p:nvSpPr>
            <p:cNvPr id="64" name="Google Shape;64;p1"/>
            <p:cNvSpPr/>
            <p:nvPr/>
          </p:nvSpPr>
          <p:spPr>
            <a:xfrm>
              <a:off x="7596009" y="337780"/>
              <a:ext cx="988890" cy="988890"/>
            </a:xfrm>
            <a:prstGeom prst="ellipse">
              <a:avLst/>
            </a:prstGeom>
            <a:solidFill>
              <a:srgbClr val="0D3475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815720" y="641606"/>
              <a:ext cx="475240" cy="475240"/>
            </a:xfrm>
            <a:prstGeom prst="ellipse">
              <a:avLst/>
            </a:prstGeom>
            <a:solidFill>
              <a:srgbClr val="0D34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95176" y="1326670"/>
              <a:ext cx="762435" cy="762435"/>
            </a:xfrm>
            <a:prstGeom prst="ellipse">
              <a:avLst/>
            </a:prstGeom>
            <a:solidFill>
              <a:srgbClr val="BBAC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429510" y="1339986"/>
              <a:ext cx="218266" cy="218266"/>
            </a:xfrm>
            <a:prstGeom prst="ellipse">
              <a:avLst/>
            </a:prstGeom>
            <a:solidFill>
              <a:srgbClr val="BBAC76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8" name="Google Shape;6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679" y="625995"/>
            <a:ext cx="3214264" cy="82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 descr="Et bilde som inneholder plante&#10;&#10;Automatisk generert beskrivelse">
            <a:extLst>
              <a:ext uri="{FF2B5EF4-FFF2-40B4-BE49-F238E27FC236}">
                <a16:creationId xmlns:a16="http://schemas.microsoft.com/office/drawing/2014/main" id="{2483219B-DFA3-2F2E-AD2C-074268953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614" y="13448"/>
            <a:ext cx="343072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96a92ddc89_0_5"/>
          <p:cNvSpPr/>
          <p:nvPr/>
        </p:nvSpPr>
        <p:spPr>
          <a:xfrm>
            <a:off x="0" y="1334399"/>
            <a:ext cx="9144000" cy="380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196a92ddc89_0_5"/>
          <p:cNvSpPr txBox="1"/>
          <p:nvPr/>
        </p:nvSpPr>
        <p:spPr>
          <a:xfrm>
            <a:off x="188567" y="4143696"/>
            <a:ext cx="175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" name="Google Shape;90;g196a92ddc89_0_5"/>
          <p:cNvSpPr/>
          <p:nvPr/>
        </p:nvSpPr>
        <p:spPr>
          <a:xfrm>
            <a:off x="2879609" y="2142948"/>
            <a:ext cx="1390800" cy="1390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BCCC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196a92ddc89_0_5"/>
          <p:cNvSpPr txBox="1"/>
          <p:nvPr/>
        </p:nvSpPr>
        <p:spPr>
          <a:xfrm>
            <a:off x="2632356" y="1732812"/>
            <a:ext cx="18852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o-NO" sz="11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Fagspesialist lønn</a:t>
            </a:r>
            <a:endParaRPr sz="1100" b="1" i="0" u="none" strike="noStrike" cap="non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" name="Google Shape;92;g196a92ddc89_0_5"/>
          <p:cNvSpPr txBox="1"/>
          <p:nvPr/>
        </p:nvSpPr>
        <p:spPr>
          <a:xfrm>
            <a:off x="2696698" y="4143696"/>
            <a:ext cx="175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no-NO" sz="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Vurderer og kvalitetssikrer informasjon i kontrakt. Registrerer data i e-skjema og sender informasjon om stilling til fagspesialist organisasjon.</a:t>
            </a:r>
            <a:endParaRPr sz="9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" name="Google Shape;93;g196a92ddc89_0_5"/>
          <p:cNvSpPr/>
          <p:nvPr/>
        </p:nvSpPr>
        <p:spPr>
          <a:xfrm>
            <a:off x="942673" y="2485926"/>
            <a:ext cx="704400" cy="7044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BCCC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196a92ddc89_0_5"/>
          <p:cNvSpPr/>
          <p:nvPr/>
        </p:nvSpPr>
        <p:spPr>
          <a:xfrm>
            <a:off x="5871882" y="1531100"/>
            <a:ext cx="704400" cy="7044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BCCC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196a92ddc89_0_5"/>
          <p:cNvSpPr txBox="1"/>
          <p:nvPr/>
        </p:nvSpPr>
        <p:spPr>
          <a:xfrm>
            <a:off x="188567" y="3456204"/>
            <a:ext cx="22131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b-NO" sz="11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Rekrutterer ved enhet</a:t>
            </a:r>
            <a:endParaRPr sz="1100" b="1" i="0" u="none" strike="noStrike" cap="non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" name="Google Shape;96;g196a92ddc89_0_5"/>
          <p:cNvSpPr txBox="1"/>
          <p:nvPr/>
        </p:nvSpPr>
        <p:spPr>
          <a:xfrm>
            <a:off x="416782" y="4143696"/>
            <a:ext cx="175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no-NO" sz="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Sender</a:t>
            </a:r>
            <a:r>
              <a:rPr lang="nb-NO" sz="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informasjon om kontrakt</a:t>
            </a:r>
            <a:r>
              <a:rPr lang="no-NO" sz="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no-NO" sz="900">
                <a:latin typeface="Poppins"/>
                <a:ea typeface="Poppins"/>
                <a:cs typeface="Poppins"/>
                <a:sym typeface="Poppins"/>
              </a:rPr>
              <a:t>via NTNU Hjelp</a:t>
            </a:r>
            <a:endParaRPr sz="9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" name="Google Shape;97;g196a92ddc89_0_5"/>
          <p:cNvSpPr txBox="1"/>
          <p:nvPr/>
        </p:nvSpPr>
        <p:spPr>
          <a:xfrm>
            <a:off x="5281460" y="4062234"/>
            <a:ext cx="18852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o-NO" sz="11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Fagspesialist organisasjon</a:t>
            </a:r>
            <a:endParaRPr sz="1100" b="1" i="0" u="none" strike="noStrike" cap="non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" name="Google Shape;98;g196a92ddc89_0_5"/>
          <p:cNvSpPr txBox="1"/>
          <p:nvPr/>
        </p:nvSpPr>
        <p:spPr>
          <a:xfrm>
            <a:off x="5345806" y="2620579"/>
            <a:ext cx="175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no-NO" sz="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Vurderer og godkjenner e-skjema</a:t>
            </a:r>
            <a:endParaRPr sz="9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" name="Google Shape;99;g196a92ddc89_0_5"/>
          <p:cNvSpPr/>
          <p:nvPr/>
        </p:nvSpPr>
        <p:spPr>
          <a:xfrm>
            <a:off x="7683025" y="2626800"/>
            <a:ext cx="1265700" cy="450000"/>
          </a:xfrm>
          <a:prstGeom prst="roundRect">
            <a:avLst>
              <a:gd name="adj" fmla="val 16667"/>
            </a:avLst>
          </a:prstGeom>
          <a:solidFill>
            <a:srgbClr val="EEF2F5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no-NO" sz="8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Arbeidstaker er registrert i lønnssystemet</a:t>
            </a:r>
            <a:endParaRPr sz="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" name="Google Shape;100;g196a92ddc89_0_5"/>
          <p:cNvSpPr/>
          <p:nvPr/>
        </p:nvSpPr>
        <p:spPr>
          <a:xfrm>
            <a:off x="5871870" y="3307971"/>
            <a:ext cx="704400" cy="7044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BCCC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" name="Google Shape;101;g196a92ddc89_0_5"/>
          <p:cNvCxnSpPr>
            <a:stCxn id="93" idx="6"/>
            <a:endCxn id="90" idx="2"/>
          </p:cNvCxnSpPr>
          <p:nvPr/>
        </p:nvCxnSpPr>
        <p:spPr>
          <a:xfrm>
            <a:off x="1647073" y="2838126"/>
            <a:ext cx="1232400" cy="300"/>
          </a:xfrm>
          <a:prstGeom prst="straightConnector1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2" name="Google Shape;102;g196a92ddc89_0_5"/>
          <p:cNvSpPr txBox="1"/>
          <p:nvPr/>
        </p:nvSpPr>
        <p:spPr>
          <a:xfrm>
            <a:off x="5345806" y="4574967"/>
            <a:ext cx="175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no-NO" sz="9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Vurderer og registrerer mottatt informasjon om stilling</a:t>
            </a:r>
            <a:endParaRPr sz="9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" name="Google Shape;103;g196a92ddc89_0_5"/>
          <p:cNvSpPr txBox="1"/>
          <p:nvPr/>
        </p:nvSpPr>
        <p:spPr>
          <a:xfrm>
            <a:off x="5281460" y="2250990"/>
            <a:ext cx="18852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o-NO" sz="11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Personalgodkjenner</a:t>
            </a:r>
            <a:endParaRPr sz="1100" b="1" i="0" u="none" strike="noStrike" cap="non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04" name="Google Shape;104;g196a92ddc89_0_5"/>
          <p:cNvCxnSpPr>
            <a:stCxn id="90" idx="6"/>
            <a:endCxn id="94" idx="2"/>
          </p:cNvCxnSpPr>
          <p:nvPr/>
        </p:nvCxnSpPr>
        <p:spPr>
          <a:xfrm rot="10800000" flipH="1">
            <a:off x="4270409" y="1883448"/>
            <a:ext cx="1601400" cy="954900"/>
          </a:xfrm>
          <a:prstGeom prst="bentConnector3">
            <a:avLst>
              <a:gd name="adj1" fmla="val 50002"/>
            </a:avLst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5" name="Google Shape;105;g196a92ddc89_0_5"/>
          <p:cNvCxnSpPr>
            <a:stCxn id="90" idx="6"/>
            <a:endCxn id="100" idx="2"/>
          </p:cNvCxnSpPr>
          <p:nvPr/>
        </p:nvCxnSpPr>
        <p:spPr>
          <a:xfrm>
            <a:off x="4270409" y="2838348"/>
            <a:ext cx="1601400" cy="821700"/>
          </a:xfrm>
          <a:prstGeom prst="bentConnector3">
            <a:avLst>
              <a:gd name="adj1" fmla="val 50002"/>
            </a:avLst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06" name="Google Shape;106;g196a92ddc89_0_5"/>
          <p:cNvGrpSpPr/>
          <p:nvPr/>
        </p:nvGrpSpPr>
        <p:grpSpPr>
          <a:xfrm>
            <a:off x="1073248" y="2626786"/>
            <a:ext cx="443238" cy="450008"/>
            <a:chOff x="4096974" y="3701866"/>
            <a:chExt cx="303983" cy="308626"/>
          </a:xfrm>
        </p:grpSpPr>
        <p:sp>
          <p:nvSpPr>
            <p:cNvPr id="107" name="Google Shape;107;g196a92ddc89_0_5"/>
            <p:cNvSpPr/>
            <p:nvPr/>
          </p:nvSpPr>
          <p:spPr>
            <a:xfrm>
              <a:off x="4238669" y="3793645"/>
              <a:ext cx="131552" cy="132224"/>
            </a:xfrm>
            <a:custGeom>
              <a:avLst/>
              <a:gdLst/>
              <a:ahLst/>
              <a:cxnLst/>
              <a:rect l="l" t="t" r="r" b="b"/>
              <a:pathLst>
                <a:path w="428" h="425" extrusionOk="0">
                  <a:moveTo>
                    <a:pt x="261" y="24"/>
                  </a:moveTo>
                  <a:cubicBezTo>
                    <a:pt x="280" y="24"/>
                    <a:pt x="298" y="29"/>
                    <a:pt x="304" y="43"/>
                  </a:cubicBezTo>
                  <a:cubicBezTo>
                    <a:pt x="314" y="58"/>
                    <a:pt x="312" y="64"/>
                    <a:pt x="306" y="66"/>
                  </a:cubicBezTo>
                  <a:lnTo>
                    <a:pt x="298" y="77"/>
                  </a:lnTo>
                  <a:cubicBezTo>
                    <a:pt x="298" y="80"/>
                    <a:pt x="293" y="82"/>
                    <a:pt x="293" y="85"/>
                  </a:cubicBezTo>
                  <a:lnTo>
                    <a:pt x="290" y="130"/>
                  </a:lnTo>
                  <a:cubicBezTo>
                    <a:pt x="288" y="135"/>
                    <a:pt x="290" y="140"/>
                    <a:pt x="293" y="143"/>
                  </a:cubicBezTo>
                  <a:cubicBezTo>
                    <a:pt x="296" y="145"/>
                    <a:pt x="304" y="148"/>
                    <a:pt x="306" y="148"/>
                  </a:cubicBezTo>
                  <a:lnTo>
                    <a:pt x="301" y="185"/>
                  </a:lnTo>
                  <a:cubicBezTo>
                    <a:pt x="290" y="185"/>
                    <a:pt x="283" y="190"/>
                    <a:pt x="283" y="201"/>
                  </a:cubicBezTo>
                  <a:cubicBezTo>
                    <a:pt x="280" y="224"/>
                    <a:pt x="272" y="246"/>
                    <a:pt x="254" y="261"/>
                  </a:cubicBezTo>
                  <a:cubicBezTo>
                    <a:pt x="248" y="264"/>
                    <a:pt x="248" y="272"/>
                    <a:pt x="248" y="277"/>
                  </a:cubicBezTo>
                  <a:lnTo>
                    <a:pt x="254" y="311"/>
                  </a:lnTo>
                  <a:cubicBezTo>
                    <a:pt x="256" y="317"/>
                    <a:pt x="261" y="325"/>
                    <a:pt x="267" y="325"/>
                  </a:cubicBezTo>
                  <a:lnTo>
                    <a:pt x="340" y="340"/>
                  </a:lnTo>
                  <a:cubicBezTo>
                    <a:pt x="367" y="346"/>
                    <a:pt x="385" y="367"/>
                    <a:pt x="393" y="393"/>
                  </a:cubicBezTo>
                  <a:lnTo>
                    <a:pt x="35" y="393"/>
                  </a:lnTo>
                  <a:cubicBezTo>
                    <a:pt x="40" y="367"/>
                    <a:pt x="61" y="346"/>
                    <a:pt x="82" y="333"/>
                  </a:cubicBezTo>
                  <a:lnTo>
                    <a:pt x="156" y="317"/>
                  </a:lnTo>
                  <a:cubicBezTo>
                    <a:pt x="161" y="314"/>
                    <a:pt x="169" y="309"/>
                    <a:pt x="169" y="304"/>
                  </a:cubicBezTo>
                  <a:lnTo>
                    <a:pt x="180" y="269"/>
                  </a:lnTo>
                  <a:cubicBezTo>
                    <a:pt x="182" y="264"/>
                    <a:pt x="180" y="256"/>
                    <a:pt x="174" y="253"/>
                  </a:cubicBezTo>
                  <a:cubicBezTo>
                    <a:pt x="159" y="238"/>
                    <a:pt x="148" y="217"/>
                    <a:pt x="145" y="195"/>
                  </a:cubicBezTo>
                  <a:cubicBezTo>
                    <a:pt x="145" y="185"/>
                    <a:pt x="140" y="177"/>
                    <a:pt x="130" y="177"/>
                  </a:cubicBezTo>
                  <a:lnTo>
                    <a:pt x="127" y="177"/>
                  </a:lnTo>
                  <a:lnTo>
                    <a:pt x="122" y="143"/>
                  </a:lnTo>
                  <a:cubicBezTo>
                    <a:pt x="130" y="143"/>
                    <a:pt x="132" y="138"/>
                    <a:pt x="135" y="135"/>
                  </a:cubicBezTo>
                  <a:cubicBezTo>
                    <a:pt x="140" y="132"/>
                    <a:pt x="140" y="124"/>
                    <a:pt x="140" y="122"/>
                  </a:cubicBezTo>
                  <a:cubicBezTo>
                    <a:pt x="140" y="114"/>
                    <a:pt x="135" y="90"/>
                    <a:pt x="135" y="82"/>
                  </a:cubicBezTo>
                  <a:cubicBezTo>
                    <a:pt x="135" y="64"/>
                    <a:pt x="135" y="40"/>
                    <a:pt x="198" y="40"/>
                  </a:cubicBezTo>
                  <a:cubicBezTo>
                    <a:pt x="201" y="40"/>
                    <a:pt x="203" y="40"/>
                    <a:pt x="209" y="37"/>
                  </a:cubicBezTo>
                  <a:cubicBezTo>
                    <a:pt x="227" y="24"/>
                    <a:pt x="251" y="24"/>
                    <a:pt x="261" y="24"/>
                  </a:cubicBezTo>
                  <a:close/>
                  <a:moveTo>
                    <a:pt x="261" y="0"/>
                  </a:moveTo>
                  <a:cubicBezTo>
                    <a:pt x="248" y="0"/>
                    <a:pt x="217" y="0"/>
                    <a:pt x="190" y="16"/>
                  </a:cubicBezTo>
                  <a:cubicBezTo>
                    <a:pt x="111" y="19"/>
                    <a:pt x="103" y="58"/>
                    <a:pt x="103" y="93"/>
                  </a:cubicBezTo>
                  <a:cubicBezTo>
                    <a:pt x="103" y="101"/>
                    <a:pt x="106" y="111"/>
                    <a:pt x="106" y="122"/>
                  </a:cubicBezTo>
                  <a:cubicBezTo>
                    <a:pt x="103" y="122"/>
                    <a:pt x="101" y="124"/>
                    <a:pt x="95" y="130"/>
                  </a:cubicBezTo>
                  <a:cubicBezTo>
                    <a:pt x="93" y="135"/>
                    <a:pt x="90" y="145"/>
                    <a:pt x="90" y="156"/>
                  </a:cubicBezTo>
                  <a:lnTo>
                    <a:pt x="93" y="188"/>
                  </a:lnTo>
                  <a:cubicBezTo>
                    <a:pt x="95" y="201"/>
                    <a:pt x="103" y="211"/>
                    <a:pt x="116" y="214"/>
                  </a:cubicBezTo>
                  <a:cubicBezTo>
                    <a:pt x="119" y="235"/>
                    <a:pt x="130" y="259"/>
                    <a:pt x="145" y="275"/>
                  </a:cubicBezTo>
                  <a:lnTo>
                    <a:pt x="143" y="290"/>
                  </a:lnTo>
                  <a:lnTo>
                    <a:pt x="80" y="306"/>
                  </a:lnTo>
                  <a:cubicBezTo>
                    <a:pt x="35" y="319"/>
                    <a:pt x="1" y="359"/>
                    <a:pt x="1" y="409"/>
                  </a:cubicBezTo>
                  <a:cubicBezTo>
                    <a:pt x="1" y="417"/>
                    <a:pt x="1" y="422"/>
                    <a:pt x="3" y="422"/>
                  </a:cubicBezTo>
                  <a:cubicBezTo>
                    <a:pt x="8" y="422"/>
                    <a:pt x="14" y="425"/>
                    <a:pt x="16" y="425"/>
                  </a:cubicBezTo>
                  <a:lnTo>
                    <a:pt x="412" y="425"/>
                  </a:lnTo>
                  <a:cubicBezTo>
                    <a:pt x="422" y="425"/>
                    <a:pt x="427" y="419"/>
                    <a:pt x="427" y="409"/>
                  </a:cubicBezTo>
                  <a:cubicBezTo>
                    <a:pt x="427" y="359"/>
                    <a:pt x="396" y="319"/>
                    <a:pt x="348" y="306"/>
                  </a:cubicBezTo>
                  <a:lnTo>
                    <a:pt x="288" y="290"/>
                  </a:lnTo>
                  <a:lnTo>
                    <a:pt x="283" y="277"/>
                  </a:lnTo>
                  <a:cubicBezTo>
                    <a:pt x="301" y="261"/>
                    <a:pt x="314" y="238"/>
                    <a:pt x="317" y="214"/>
                  </a:cubicBezTo>
                  <a:cubicBezTo>
                    <a:pt x="327" y="211"/>
                    <a:pt x="335" y="201"/>
                    <a:pt x="335" y="188"/>
                  </a:cubicBezTo>
                  <a:lnTo>
                    <a:pt x="340" y="156"/>
                  </a:lnTo>
                  <a:cubicBezTo>
                    <a:pt x="343" y="145"/>
                    <a:pt x="340" y="135"/>
                    <a:pt x="333" y="130"/>
                  </a:cubicBezTo>
                  <a:cubicBezTo>
                    <a:pt x="333" y="124"/>
                    <a:pt x="330" y="124"/>
                    <a:pt x="327" y="122"/>
                  </a:cubicBezTo>
                  <a:lnTo>
                    <a:pt x="327" y="98"/>
                  </a:lnTo>
                  <a:lnTo>
                    <a:pt x="330" y="95"/>
                  </a:lnTo>
                  <a:cubicBezTo>
                    <a:pt x="340" y="85"/>
                    <a:pt x="354" y="66"/>
                    <a:pt x="333" y="32"/>
                  </a:cubicBezTo>
                  <a:cubicBezTo>
                    <a:pt x="322" y="16"/>
                    <a:pt x="304" y="0"/>
                    <a:pt x="2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g196a92ddc89_0_5"/>
            <p:cNvSpPr/>
            <p:nvPr/>
          </p:nvSpPr>
          <p:spPr>
            <a:xfrm>
              <a:off x="4208854" y="3761601"/>
              <a:ext cx="192103" cy="195380"/>
            </a:xfrm>
            <a:custGeom>
              <a:avLst/>
              <a:gdLst/>
              <a:ahLst/>
              <a:cxnLst/>
              <a:rect l="l" t="t" r="r" b="b"/>
              <a:pathLst>
                <a:path w="625" h="628" extrusionOk="0">
                  <a:moveTo>
                    <a:pt x="148" y="1"/>
                  </a:moveTo>
                  <a:cubicBezTo>
                    <a:pt x="137" y="1"/>
                    <a:pt x="132" y="9"/>
                    <a:pt x="132" y="16"/>
                  </a:cubicBezTo>
                  <a:cubicBezTo>
                    <a:pt x="132" y="27"/>
                    <a:pt x="137" y="35"/>
                    <a:pt x="148" y="35"/>
                  </a:cubicBezTo>
                  <a:lnTo>
                    <a:pt x="567" y="35"/>
                  </a:lnTo>
                  <a:cubicBezTo>
                    <a:pt x="580" y="35"/>
                    <a:pt x="593" y="48"/>
                    <a:pt x="593" y="61"/>
                  </a:cubicBezTo>
                  <a:lnTo>
                    <a:pt x="593" y="567"/>
                  </a:lnTo>
                  <a:cubicBezTo>
                    <a:pt x="593" y="580"/>
                    <a:pt x="577" y="594"/>
                    <a:pt x="567" y="594"/>
                  </a:cubicBezTo>
                  <a:lnTo>
                    <a:pt x="16" y="594"/>
                  </a:lnTo>
                  <a:cubicBezTo>
                    <a:pt x="5" y="594"/>
                    <a:pt x="0" y="602"/>
                    <a:pt x="0" y="612"/>
                  </a:cubicBezTo>
                  <a:cubicBezTo>
                    <a:pt x="0" y="620"/>
                    <a:pt x="5" y="628"/>
                    <a:pt x="16" y="628"/>
                  </a:cubicBezTo>
                  <a:lnTo>
                    <a:pt x="567" y="628"/>
                  </a:lnTo>
                  <a:cubicBezTo>
                    <a:pt x="598" y="628"/>
                    <a:pt x="625" y="602"/>
                    <a:pt x="625" y="567"/>
                  </a:cubicBezTo>
                  <a:lnTo>
                    <a:pt x="625" y="61"/>
                  </a:lnTo>
                  <a:cubicBezTo>
                    <a:pt x="625" y="27"/>
                    <a:pt x="598" y="1"/>
                    <a:pt x="5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g196a92ddc89_0_5"/>
            <p:cNvSpPr/>
            <p:nvPr/>
          </p:nvSpPr>
          <p:spPr>
            <a:xfrm>
              <a:off x="4096974" y="3701866"/>
              <a:ext cx="162289" cy="308626"/>
            </a:xfrm>
            <a:custGeom>
              <a:avLst/>
              <a:gdLst/>
              <a:ahLst/>
              <a:cxnLst/>
              <a:rect l="l" t="t" r="r" b="b"/>
              <a:pathLst>
                <a:path w="528" h="992" extrusionOk="0">
                  <a:moveTo>
                    <a:pt x="469" y="27"/>
                  </a:moveTo>
                  <a:cubicBezTo>
                    <a:pt x="485" y="27"/>
                    <a:pt x="496" y="40"/>
                    <a:pt x="496" y="53"/>
                  </a:cubicBezTo>
                  <a:lnTo>
                    <a:pt x="496" y="272"/>
                  </a:lnTo>
                  <a:cubicBezTo>
                    <a:pt x="496" y="282"/>
                    <a:pt x="488" y="293"/>
                    <a:pt x="477" y="295"/>
                  </a:cubicBezTo>
                  <a:lnTo>
                    <a:pt x="404" y="319"/>
                  </a:lnTo>
                  <a:cubicBezTo>
                    <a:pt x="380" y="330"/>
                    <a:pt x="364" y="348"/>
                    <a:pt x="364" y="375"/>
                  </a:cubicBezTo>
                  <a:lnTo>
                    <a:pt x="364" y="917"/>
                  </a:lnTo>
                  <a:cubicBezTo>
                    <a:pt x="364" y="936"/>
                    <a:pt x="348" y="952"/>
                    <a:pt x="338" y="952"/>
                  </a:cubicBezTo>
                  <a:lnTo>
                    <a:pt x="319" y="952"/>
                  </a:lnTo>
                  <a:cubicBezTo>
                    <a:pt x="301" y="952"/>
                    <a:pt x="288" y="952"/>
                    <a:pt x="272" y="944"/>
                  </a:cubicBezTo>
                  <a:lnTo>
                    <a:pt x="77" y="846"/>
                  </a:lnTo>
                  <a:cubicBezTo>
                    <a:pt x="56" y="836"/>
                    <a:pt x="35" y="817"/>
                    <a:pt x="35" y="783"/>
                  </a:cubicBezTo>
                  <a:lnTo>
                    <a:pt x="35" y="198"/>
                  </a:lnTo>
                  <a:cubicBezTo>
                    <a:pt x="35" y="166"/>
                    <a:pt x="50" y="145"/>
                    <a:pt x="79" y="135"/>
                  </a:cubicBezTo>
                  <a:lnTo>
                    <a:pt x="314" y="53"/>
                  </a:lnTo>
                  <a:cubicBezTo>
                    <a:pt x="364" y="35"/>
                    <a:pt x="417" y="29"/>
                    <a:pt x="469" y="27"/>
                  </a:cubicBezTo>
                  <a:close/>
                  <a:moveTo>
                    <a:pt x="469" y="0"/>
                  </a:moveTo>
                  <a:cubicBezTo>
                    <a:pt x="411" y="0"/>
                    <a:pt x="356" y="6"/>
                    <a:pt x="303" y="21"/>
                  </a:cubicBezTo>
                  <a:lnTo>
                    <a:pt x="69" y="103"/>
                  </a:lnTo>
                  <a:cubicBezTo>
                    <a:pt x="29" y="116"/>
                    <a:pt x="0" y="156"/>
                    <a:pt x="0" y="201"/>
                  </a:cubicBezTo>
                  <a:lnTo>
                    <a:pt x="0" y="786"/>
                  </a:lnTo>
                  <a:cubicBezTo>
                    <a:pt x="0" y="825"/>
                    <a:pt x="24" y="859"/>
                    <a:pt x="64" y="878"/>
                  </a:cubicBezTo>
                  <a:lnTo>
                    <a:pt x="259" y="978"/>
                  </a:lnTo>
                  <a:cubicBezTo>
                    <a:pt x="277" y="983"/>
                    <a:pt x="290" y="983"/>
                    <a:pt x="306" y="983"/>
                  </a:cubicBezTo>
                  <a:cubicBezTo>
                    <a:pt x="309" y="983"/>
                    <a:pt x="314" y="983"/>
                    <a:pt x="319" y="991"/>
                  </a:cubicBezTo>
                  <a:lnTo>
                    <a:pt x="338" y="991"/>
                  </a:lnTo>
                  <a:cubicBezTo>
                    <a:pt x="369" y="991"/>
                    <a:pt x="396" y="954"/>
                    <a:pt x="396" y="925"/>
                  </a:cubicBezTo>
                  <a:lnTo>
                    <a:pt x="396" y="380"/>
                  </a:lnTo>
                  <a:cubicBezTo>
                    <a:pt x="396" y="372"/>
                    <a:pt x="404" y="361"/>
                    <a:pt x="411" y="359"/>
                  </a:cubicBezTo>
                  <a:lnTo>
                    <a:pt x="488" y="335"/>
                  </a:lnTo>
                  <a:cubicBezTo>
                    <a:pt x="512" y="324"/>
                    <a:pt x="527" y="306"/>
                    <a:pt x="527" y="280"/>
                  </a:cubicBezTo>
                  <a:lnTo>
                    <a:pt x="527" y="58"/>
                  </a:lnTo>
                  <a:cubicBezTo>
                    <a:pt x="527" y="27"/>
                    <a:pt x="501" y="0"/>
                    <a:pt x="4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g196a92ddc89_0_5"/>
            <p:cNvSpPr/>
            <p:nvPr/>
          </p:nvSpPr>
          <p:spPr>
            <a:xfrm>
              <a:off x="4249119" y="3720533"/>
              <a:ext cx="61166" cy="51956"/>
            </a:xfrm>
            <a:custGeom>
              <a:avLst/>
              <a:gdLst/>
              <a:ahLst/>
              <a:cxnLst/>
              <a:rect l="l" t="t" r="r" b="b"/>
              <a:pathLst>
                <a:path w="199" h="167" extrusionOk="0">
                  <a:moveTo>
                    <a:pt x="17" y="1"/>
                  </a:moveTo>
                  <a:cubicBezTo>
                    <a:pt x="6" y="1"/>
                    <a:pt x="1" y="9"/>
                    <a:pt x="1" y="19"/>
                  </a:cubicBezTo>
                  <a:cubicBezTo>
                    <a:pt x="1" y="27"/>
                    <a:pt x="6" y="35"/>
                    <a:pt x="17" y="35"/>
                  </a:cubicBezTo>
                  <a:lnTo>
                    <a:pt x="98" y="35"/>
                  </a:lnTo>
                  <a:cubicBezTo>
                    <a:pt x="135" y="35"/>
                    <a:pt x="164" y="64"/>
                    <a:pt x="164" y="101"/>
                  </a:cubicBezTo>
                  <a:lnTo>
                    <a:pt x="164" y="151"/>
                  </a:lnTo>
                  <a:cubicBezTo>
                    <a:pt x="164" y="159"/>
                    <a:pt x="172" y="167"/>
                    <a:pt x="180" y="167"/>
                  </a:cubicBezTo>
                  <a:cubicBezTo>
                    <a:pt x="188" y="167"/>
                    <a:pt x="198" y="159"/>
                    <a:pt x="198" y="151"/>
                  </a:cubicBezTo>
                  <a:lnTo>
                    <a:pt x="198" y="101"/>
                  </a:lnTo>
                  <a:cubicBezTo>
                    <a:pt x="198" y="46"/>
                    <a:pt x="154" y="1"/>
                    <a:pt x="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g196a92ddc89_0_5"/>
            <p:cNvSpPr/>
            <p:nvPr/>
          </p:nvSpPr>
          <p:spPr>
            <a:xfrm>
              <a:off x="4208854" y="3946092"/>
              <a:ext cx="101430" cy="31423"/>
            </a:xfrm>
            <a:custGeom>
              <a:avLst/>
              <a:gdLst/>
              <a:ahLst/>
              <a:cxnLst/>
              <a:rect l="l" t="t" r="r" b="b"/>
              <a:pathLst>
                <a:path w="330" h="101" extrusionOk="0">
                  <a:moveTo>
                    <a:pt x="311" y="1"/>
                  </a:moveTo>
                  <a:cubicBezTo>
                    <a:pt x="303" y="1"/>
                    <a:pt x="295" y="9"/>
                    <a:pt x="295" y="19"/>
                  </a:cubicBezTo>
                  <a:cubicBezTo>
                    <a:pt x="295" y="45"/>
                    <a:pt x="264" y="67"/>
                    <a:pt x="227" y="67"/>
                  </a:cubicBezTo>
                  <a:lnTo>
                    <a:pt x="16" y="67"/>
                  </a:lnTo>
                  <a:cubicBezTo>
                    <a:pt x="5" y="67"/>
                    <a:pt x="0" y="74"/>
                    <a:pt x="0" y="85"/>
                  </a:cubicBezTo>
                  <a:cubicBezTo>
                    <a:pt x="0" y="93"/>
                    <a:pt x="5" y="101"/>
                    <a:pt x="16" y="101"/>
                  </a:cubicBezTo>
                  <a:lnTo>
                    <a:pt x="227" y="101"/>
                  </a:lnTo>
                  <a:cubicBezTo>
                    <a:pt x="282" y="101"/>
                    <a:pt x="329" y="64"/>
                    <a:pt x="329" y="19"/>
                  </a:cubicBezTo>
                  <a:cubicBezTo>
                    <a:pt x="329" y="9"/>
                    <a:pt x="322" y="1"/>
                    <a:pt x="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2" name="Google Shape;112;g196a92ddc89_0_5"/>
          <p:cNvCxnSpPr>
            <a:stCxn id="94" idx="6"/>
            <a:endCxn id="99" idx="1"/>
          </p:cNvCxnSpPr>
          <p:nvPr/>
        </p:nvCxnSpPr>
        <p:spPr>
          <a:xfrm>
            <a:off x="6576282" y="1883300"/>
            <a:ext cx="1106700" cy="968400"/>
          </a:xfrm>
          <a:prstGeom prst="bentConnector3">
            <a:avLst>
              <a:gd name="adj1" fmla="val 50002"/>
            </a:avLst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3" name="Google Shape;113;g196a92ddc89_0_5"/>
          <p:cNvCxnSpPr>
            <a:stCxn id="100" idx="6"/>
            <a:endCxn id="99" idx="1"/>
          </p:cNvCxnSpPr>
          <p:nvPr/>
        </p:nvCxnSpPr>
        <p:spPr>
          <a:xfrm rot="10800000" flipH="1">
            <a:off x="6576270" y="2851671"/>
            <a:ext cx="1106700" cy="808500"/>
          </a:xfrm>
          <a:prstGeom prst="bentConnector3">
            <a:avLst>
              <a:gd name="adj1" fmla="val 50002"/>
            </a:avLst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14" name="Google Shape;114;g196a92ddc89_0_5"/>
          <p:cNvPicPr preferRelativeResize="0"/>
          <p:nvPr/>
        </p:nvPicPr>
        <p:blipFill rotWithShape="1">
          <a:blip r:embed="rId3">
            <a:alphaModFix/>
          </a:blip>
          <a:srcRect l="13930" t="1409" r="20357"/>
          <a:stretch/>
        </p:blipFill>
        <p:spPr>
          <a:xfrm>
            <a:off x="5971077" y="1658301"/>
            <a:ext cx="506098" cy="4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196a92ddc89_0_5"/>
          <p:cNvPicPr preferRelativeResize="0"/>
          <p:nvPr/>
        </p:nvPicPr>
        <p:blipFill rotWithShape="1">
          <a:blip r:embed="rId4">
            <a:alphaModFix/>
          </a:blip>
          <a:srcRect l="11306" r="9346"/>
          <a:stretch/>
        </p:blipFill>
        <p:spPr>
          <a:xfrm>
            <a:off x="5971075" y="3428305"/>
            <a:ext cx="506099" cy="46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196a92ddc89_0_5"/>
          <p:cNvPicPr preferRelativeResize="0"/>
          <p:nvPr/>
        </p:nvPicPr>
        <p:blipFill rotWithShape="1">
          <a:blip r:embed="rId5">
            <a:alphaModFix/>
          </a:blip>
          <a:srcRect l="18840" t="4725" r="18671"/>
          <a:stretch/>
        </p:blipFill>
        <p:spPr>
          <a:xfrm>
            <a:off x="3147113" y="2341025"/>
            <a:ext cx="855860" cy="994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g196a92ddc89_0_5"/>
          <p:cNvGrpSpPr/>
          <p:nvPr/>
        </p:nvGrpSpPr>
        <p:grpSpPr>
          <a:xfrm>
            <a:off x="4964900" y="2731925"/>
            <a:ext cx="212400" cy="212400"/>
            <a:chOff x="-1124650" y="1399925"/>
            <a:chExt cx="212400" cy="212400"/>
          </a:xfrm>
        </p:grpSpPr>
        <p:sp>
          <p:nvSpPr>
            <p:cNvPr id="118" name="Google Shape;118;g196a92ddc89_0_5"/>
            <p:cNvSpPr/>
            <p:nvPr/>
          </p:nvSpPr>
          <p:spPr>
            <a:xfrm>
              <a:off x="-1124650" y="1399925"/>
              <a:ext cx="212400" cy="212400"/>
            </a:xfrm>
            <a:prstGeom prst="diamond">
              <a:avLst/>
            </a:prstGeom>
            <a:solidFill>
              <a:srgbClr val="EEF2F5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g196a92ddc89_0_5"/>
            <p:cNvSpPr/>
            <p:nvPr/>
          </p:nvSpPr>
          <p:spPr>
            <a:xfrm>
              <a:off x="-1069600" y="1456025"/>
              <a:ext cx="102300" cy="100200"/>
            </a:xfrm>
            <a:prstGeom prst="mathPlus">
              <a:avLst>
                <a:gd name="adj1" fmla="val 2352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g196a92ddc89_0_5"/>
          <p:cNvGrpSpPr/>
          <p:nvPr/>
        </p:nvGrpSpPr>
        <p:grpSpPr>
          <a:xfrm>
            <a:off x="7176503" y="2745600"/>
            <a:ext cx="212400" cy="212400"/>
            <a:chOff x="-1124650" y="1399925"/>
            <a:chExt cx="212400" cy="212400"/>
          </a:xfrm>
        </p:grpSpPr>
        <p:sp>
          <p:nvSpPr>
            <p:cNvPr id="121" name="Google Shape;121;g196a92ddc89_0_5"/>
            <p:cNvSpPr/>
            <p:nvPr/>
          </p:nvSpPr>
          <p:spPr>
            <a:xfrm>
              <a:off x="-1124650" y="1399925"/>
              <a:ext cx="212400" cy="212400"/>
            </a:xfrm>
            <a:prstGeom prst="diamond">
              <a:avLst/>
            </a:prstGeom>
            <a:solidFill>
              <a:srgbClr val="EEF2F5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g196a92ddc89_0_5"/>
            <p:cNvSpPr/>
            <p:nvPr/>
          </p:nvSpPr>
          <p:spPr>
            <a:xfrm>
              <a:off x="-1069600" y="1456025"/>
              <a:ext cx="102300" cy="100200"/>
            </a:xfrm>
            <a:prstGeom prst="mathPlus">
              <a:avLst>
                <a:gd name="adj1" fmla="val 2352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" name="Google Shape;123;g196a92ddc89_0_5"/>
          <p:cNvSpPr txBox="1">
            <a:spLocks noGrp="1"/>
          </p:cNvSpPr>
          <p:nvPr>
            <p:ph type="title"/>
          </p:nvPr>
        </p:nvSpPr>
        <p:spPr>
          <a:xfrm>
            <a:off x="457200" y="307575"/>
            <a:ext cx="7643100" cy="92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Behandling av arbeidsforhold som kommer fra rekruttering vil ha følgende prosess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6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Arial Black" panose="020B0A04020102020204" pitchFamily="34" charset="0"/>
              </a:rPr>
              <a:t>Agenda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54FF8D-A97B-154A-EE93-270CC848292D}"/>
              </a:ext>
            </a:extLst>
          </p:cNvPr>
          <p:cNvSpPr txBox="1"/>
          <p:nvPr/>
        </p:nvSpPr>
        <p:spPr>
          <a:xfrm>
            <a:off x="260900" y="1106690"/>
            <a:ext cx="84997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Praktisk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solidFill>
                  <a:schemeClr val="tx1"/>
                </a:solidFill>
                <a:latin typeface="+mj-lt"/>
              </a:rPr>
              <a:t>Introduksjon til dagens tema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solidFill>
                  <a:schemeClr val="tx1"/>
                </a:solidFill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R</a:t>
            </a:r>
            <a:r>
              <a:rPr lang="nb-NO" sz="1800" b="0" u="none" strike="noStrike">
                <a:solidFill>
                  <a:schemeClr val="tx1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egistrere ansatte som er ansatt via rekruttering</a:t>
            </a:r>
            <a:endParaRPr lang="nb-NO" sz="1800" b="0" u="none" strike="noStrike">
              <a:solidFill>
                <a:schemeClr val="tx1"/>
              </a:solidFill>
              <a:effectLst/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chemeClr val="bg1"/>
                </a:solidFill>
                <a:effectLst/>
                <a:highlight>
                  <a:srgbClr val="000080"/>
                </a:highlight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Tilsetting og arbeidskontrakt (</a:t>
            </a:r>
            <a:r>
              <a:rPr lang="nb-NO" sz="1800" b="0" u="none" strike="noStrike" err="1">
                <a:solidFill>
                  <a:schemeClr val="bg1"/>
                </a:solidFill>
                <a:effectLst/>
                <a:highlight>
                  <a:srgbClr val="000080"/>
                </a:highlight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ToA</a:t>
            </a:r>
            <a:r>
              <a:rPr lang="nb-NO" sz="1800" b="0" u="none" strike="noStrike">
                <a:solidFill>
                  <a:schemeClr val="bg1"/>
                </a:solidFill>
                <a:effectLst/>
                <a:highlight>
                  <a:srgbClr val="000080"/>
                </a:highlight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-løsningen)</a:t>
            </a:r>
            <a:endParaRPr lang="nb-NO" sz="1800" b="0" u="none" strike="noStrike">
              <a:solidFill>
                <a:schemeClr val="bg1"/>
              </a:solidFill>
              <a:effectLst/>
              <a:highlight>
                <a:srgbClr val="000080"/>
              </a:highlight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Tilgangsavtale / Gjesteregistrering (Greg)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Spørsmål og innspill fra </a:t>
            </a:r>
            <a:r>
              <a:rPr lang="nb-NO" sz="1800" err="1">
                <a:latin typeface="+mj-lt"/>
              </a:rPr>
              <a:t>Menti</a:t>
            </a:r>
            <a:endParaRPr lang="nb-NO" sz="1800" b="0" u="none" strike="noStrike">
              <a:effectLst/>
              <a:latin typeface="+mj-lt"/>
            </a:endParaRPr>
          </a:p>
          <a:p>
            <a:endParaRPr lang="nb-NO"/>
          </a:p>
          <a:p>
            <a:endParaRPr lang="nb-NO"/>
          </a:p>
        </p:txBody>
      </p:sp>
      <p:pic>
        <p:nvPicPr>
          <p:cNvPr id="12" name="Bilde 11" descr="Et bilde som inneholder tre, snø, utendørs, plante&#10;&#10;Automatisk generert beskrivelse">
            <a:extLst>
              <a:ext uri="{FF2B5EF4-FFF2-40B4-BE49-F238E27FC236}">
                <a16:creationId xmlns:a16="http://schemas.microsoft.com/office/drawing/2014/main" id="{4653F601-258A-B9B8-4093-2885CA5E0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787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05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96a92ddc89_0_0"/>
          <p:cNvSpPr txBox="1">
            <a:spLocks noGrp="1"/>
          </p:cNvSpPr>
          <p:nvPr>
            <p:ph type="title"/>
          </p:nvPr>
        </p:nvSpPr>
        <p:spPr>
          <a:xfrm>
            <a:off x="457200" y="2248504"/>
            <a:ext cx="8229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 b="1"/>
              <a:t>Hva er ToA-løsningen?</a:t>
            </a:r>
            <a:endParaRPr b="1"/>
          </a:p>
        </p:txBody>
      </p:sp>
      <p:sp>
        <p:nvSpPr>
          <p:cNvPr id="130" name="Google Shape;130;g196a92ddc89_0_0"/>
          <p:cNvSpPr txBox="1"/>
          <p:nvPr/>
        </p:nvSpPr>
        <p:spPr>
          <a:xfrm>
            <a:off x="457200" y="679450"/>
            <a:ext cx="10446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900" b="1">
                <a:solidFill>
                  <a:schemeClr val="accent2"/>
                </a:solidFill>
              </a:rPr>
              <a:t>2</a:t>
            </a:r>
            <a:endParaRPr sz="99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184eeb65790_0_12" descr="Some notes for businesses to hire and recruit outside short-term personnel"/>
          <p:cNvPicPr preferRelativeResize="0"/>
          <p:nvPr/>
        </p:nvPicPr>
        <p:blipFill rotWithShape="1">
          <a:blip r:embed="rId3">
            <a:alphaModFix/>
          </a:blip>
          <a:srcRect l="18700" r="15592"/>
          <a:stretch/>
        </p:blipFill>
        <p:spPr>
          <a:xfrm>
            <a:off x="4732774" y="1705450"/>
            <a:ext cx="3504624" cy="26668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37" name="Google Shape;137;g184eeb65790_0_12"/>
          <p:cNvSpPr txBox="1"/>
          <p:nvPr/>
        </p:nvSpPr>
        <p:spPr>
          <a:xfrm>
            <a:off x="368300" y="1828275"/>
            <a:ext cx="4301400" cy="29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nb-NO" sz="2300" b="0" i="0" u="none" strike="noStrike" cap="none">
                <a:solidFill>
                  <a:srgbClr val="444444"/>
                </a:solidFill>
                <a:latin typeface="Poppins"/>
                <a:ea typeface="Poppins"/>
                <a:cs typeface="Poppins"/>
                <a:sym typeface="Poppins"/>
              </a:rPr>
              <a:t>er en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nb-NO" sz="2300" b="0" i="0" u="none" strike="noStrike" cap="none">
                <a:solidFill>
                  <a:srgbClr val="014693"/>
                </a:solidFill>
                <a:latin typeface="Poppins"/>
                <a:ea typeface="Poppins"/>
                <a:cs typeface="Poppins"/>
                <a:sym typeface="Poppins"/>
              </a:rPr>
              <a:t>ny heldigital løsning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nb-NO" sz="2300" b="0" i="0" u="none" strike="noStrike" cap="none">
                <a:solidFill>
                  <a:srgbClr val="444444"/>
                </a:solidFill>
                <a:latin typeface="Poppins"/>
                <a:ea typeface="Poppins"/>
                <a:cs typeface="Poppins"/>
                <a:sym typeface="Poppins"/>
              </a:rPr>
              <a:t>utviklet for universitetene i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nb-NO" sz="2300" b="0" i="0" u="none" strike="noStrike" cap="none">
                <a:solidFill>
                  <a:srgbClr val="444444"/>
                </a:solidFill>
                <a:latin typeface="Poppins"/>
                <a:ea typeface="Poppins"/>
                <a:cs typeface="Poppins"/>
                <a:sym typeface="Poppins"/>
              </a:rPr>
              <a:t>Bergen, Oslo, Tromsø og Trondheim (BOTT)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nb-NO" sz="2300" b="0" i="0" u="none" strike="noStrike" cap="none">
                <a:solidFill>
                  <a:srgbClr val="014693"/>
                </a:solidFill>
                <a:latin typeface="Poppins"/>
                <a:ea typeface="Poppins"/>
                <a:cs typeface="Poppins"/>
                <a:sym typeface="Poppins"/>
              </a:rPr>
              <a:t>for å inngå midlertidige timelønns-, måneds- og oppdragsavtaler</a:t>
            </a:r>
          </a:p>
        </p:txBody>
      </p:sp>
      <p:sp>
        <p:nvSpPr>
          <p:cNvPr id="138" name="Google Shape;138;g184eeb65790_0_12"/>
          <p:cNvSpPr txBox="1"/>
          <p:nvPr/>
        </p:nvSpPr>
        <p:spPr>
          <a:xfrm>
            <a:off x="287600" y="852950"/>
            <a:ext cx="47817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no-NO" sz="2300" b="1" i="0" u="none" strike="noStrike" cap="none">
                <a:solidFill>
                  <a:srgbClr val="014693"/>
                </a:solidFill>
                <a:latin typeface="Poppins"/>
                <a:ea typeface="Poppins"/>
                <a:cs typeface="Poppins"/>
                <a:sym typeface="Poppins"/>
              </a:rPr>
              <a:t>Tilsetting og Arbeidskontrakt (ToA-løsningen)</a:t>
            </a:r>
            <a:endParaRPr sz="1400" b="0" i="0" u="none" strike="noStrike" cap="none">
              <a:solidFill>
                <a:srgbClr val="01469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fbb0fa14a_1_76"/>
          <p:cNvSpPr txBox="1">
            <a:spLocks noGrp="1"/>
          </p:cNvSpPr>
          <p:nvPr>
            <p:ph type="title"/>
          </p:nvPr>
        </p:nvSpPr>
        <p:spPr>
          <a:xfrm>
            <a:off x="457200" y="307575"/>
            <a:ext cx="76431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 sz="2700" b="0">
                <a:solidFill>
                  <a:schemeClr val="dk2"/>
                </a:solidFill>
              </a:rPr>
              <a:t>Løsningen skal benyttes når du skal engasjere noen på midlertidig basis</a:t>
            </a:r>
            <a:endParaRPr sz="2700" b="0">
              <a:solidFill>
                <a:schemeClr val="dk2"/>
              </a:solidFill>
            </a:endParaRPr>
          </a:p>
        </p:txBody>
      </p:sp>
      <p:sp>
        <p:nvSpPr>
          <p:cNvPr id="145" name="Google Shape;145;gffbb0fa14a_1_76"/>
          <p:cNvSpPr/>
          <p:nvPr/>
        </p:nvSpPr>
        <p:spPr>
          <a:xfrm>
            <a:off x="628800" y="1555625"/>
            <a:ext cx="3365400" cy="640500"/>
          </a:xfrm>
          <a:prstGeom prst="rect">
            <a:avLst/>
          </a:prstGeom>
          <a:solidFill>
            <a:srgbClr val="B6C8E9">
              <a:alpha val="29019"/>
            </a:srgbClr>
          </a:solidFill>
          <a:ln>
            <a:noFill/>
          </a:ln>
        </p:spPr>
        <p:txBody>
          <a:bodyPr spcFirstLastPara="1" wrap="square" lIns="304800" tIns="121900" rIns="379900" bIns="1219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Løsningen benyttes på oppdrags- eller timekontrakter eksempelvis: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</a:pPr>
            <a:endParaRPr sz="1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ffbb0fa14a_1_76"/>
          <p:cNvSpPr txBox="1"/>
          <p:nvPr/>
        </p:nvSpPr>
        <p:spPr>
          <a:xfrm>
            <a:off x="5432250" y="1950450"/>
            <a:ext cx="329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ffbb0fa14a_1_76"/>
          <p:cNvSpPr/>
          <p:nvPr/>
        </p:nvSpPr>
        <p:spPr>
          <a:xfrm>
            <a:off x="6139844" y="3172328"/>
            <a:ext cx="195246" cy="341202"/>
          </a:xfrm>
          <a:custGeom>
            <a:avLst/>
            <a:gdLst/>
            <a:ahLst/>
            <a:cxnLst/>
            <a:rect l="l" t="t" r="r" b="b"/>
            <a:pathLst>
              <a:path w="2301" h="4021" extrusionOk="0">
                <a:moveTo>
                  <a:pt x="2144" y="1"/>
                </a:moveTo>
                <a:cubicBezTo>
                  <a:pt x="1996" y="1"/>
                  <a:pt x="1754" y="51"/>
                  <a:pt x="1699" y="147"/>
                </a:cubicBezTo>
                <a:cubicBezTo>
                  <a:pt x="1161" y="975"/>
                  <a:pt x="664" y="1824"/>
                  <a:pt x="249" y="2715"/>
                </a:cubicBezTo>
                <a:cubicBezTo>
                  <a:pt x="167" y="2902"/>
                  <a:pt x="1" y="3192"/>
                  <a:pt x="125" y="3378"/>
                </a:cubicBezTo>
                <a:cubicBezTo>
                  <a:pt x="312" y="3751"/>
                  <a:pt x="1264" y="3999"/>
                  <a:pt x="1658" y="4020"/>
                </a:cubicBezTo>
                <a:cubicBezTo>
                  <a:pt x="1782" y="4020"/>
                  <a:pt x="2300" y="3792"/>
                  <a:pt x="2010" y="3772"/>
                </a:cubicBezTo>
                <a:cubicBezTo>
                  <a:pt x="1741" y="3772"/>
                  <a:pt x="705" y="3482"/>
                  <a:pt x="643" y="3109"/>
                </a:cubicBezTo>
                <a:cubicBezTo>
                  <a:pt x="602" y="2860"/>
                  <a:pt x="912" y="2384"/>
                  <a:pt x="1037" y="2156"/>
                </a:cubicBezTo>
                <a:cubicBezTo>
                  <a:pt x="1409" y="1431"/>
                  <a:pt x="1844" y="747"/>
                  <a:pt x="2259" y="43"/>
                </a:cubicBezTo>
                <a:cubicBezTo>
                  <a:pt x="2273" y="15"/>
                  <a:pt x="2221" y="1"/>
                  <a:pt x="214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ffbb0fa14a_1_76"/>
          <p:cNvSpPr/>
          <p:nvPr/>
        </p:nvSpPr>
        <p:spPr>
          <a:xfrm>
            <a:off x="6280697" y="3161973"/>
            <a:ext cx="180906" cy="351554"/>
          </a:xfrm>
          <a:custGeom>
            <a:avLst/>
            <a:gdLst/>
            <a:ahLst/>
            <a:cxnLst/>
            <a:rect l="l" t="t" r="r" b="b"/>
            <a:pathLst>
              <a:path w="2132" h="4143" extrusionOk="0">
                <a:moveTo>
                  <a:pt x="521" y="0"/>
                </a:moveTo>
                <a:cubicBezTo>
                  <a:pt x="290" y="0"/>
                  <a:pt x="0" y="264"/>
                  <a:pt x="288" y="372"/>
                </a:cubicBezTo>
                <a:cubicBezTo>
                  <a:pt x="599" y="496"/>
                  <a:pt x="909" y="621"/>
                  <a:pt x="1199" y="786"/>
                </a:cubicBezTo>
                <a:cubicBezTo>
                  <a:pt x="1593" y="994"/>
                  <a:pt x="1448" y="1242"/>
                  <a:pt x="1282" y="1615"/>
                </a:cubicBezTo>
                <a:cubicBezTo>
                  <a:pt x="889" y="2381"/>
                  <a:pt x="495" y="3169"/>
                  <a:pt x="122" y="3935"/>
                </a:cubicBezTo>
                <a:cubicBezTo>
                  <a:pt x="47" y="4075"/>
                  <a:pt x="168" y="4142"/>
                  <a:pt x="316" y="4142"/>
                </a:cubicBezTo>
                <a:cubicBezTo>
                  <a:pt x="452" y="4142"/>
                  <a:pt x="611" y="4086"/>
                  <a:pt x="661" y="3976"/>
                </a:cubicBezTo>
                <a:cubicBezTo>
                  <a:pt x="930" y="3438"/>
                  <a:pt x="1220" y="2879"/>
                  <a:pt x="1489" y="2340"/>
                </a:cubicBezTo>
                <a:cubicBezTo>
                  <a:pt x="1676" y="1988"/>
                  <a:pt x="2111" y="1387"/>
                  <a:pt x="2111" y="994"/>
                </a:cubicBezTo>
                <a:cubicBezTo>
                  <a:pt x="2131" y="476"/>
                  <a:pt x="992" y="165"/>
                  <a:pt x="619" y="20"/>
                </a:cubicBezTo>
                <a:cubicBezTo>
                  <a:pt x="589" y="6"/>
                  <a:pt x="556" y="0"/>
                  <a:pt x="52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ffbb0fa14a_1_76"/>
          <p:cNvSpPr/>
          <p:nvPr/>
        </p:nvSpPr>
        <p:spPr>
          <a:xfrm>
            <a:off x="6173019" y="3289601"/>
            <a:ext cx="75519" cy="65338"/>
          </a:xfrm>
          <a:custGeom>
            <a:avLst/>
            <a:gdLst/>
            <a:ahLst/>
            <a:cxnLst/>
            <a:rect l="l" t="t" r="r" b="b"/>
            <a:pathLst>
              <a:path w="890" h="770" extrusionOk="0">
                <a:moveTo>
                  <a:pt x="457" y="1"/>
                </a:moveTo>
                <a:cubicBezTo>
                  <a:pt x="268" y="1"/>
                  <a:pt x="1" y="118"/>
                  <a:pt x="45" y="235"/>
                </a:cubicBezTo>
                <a:lnTo>
                  <a:pt x="273" y="691"/>
                </a:lnTo>
                <a:cubicBezTo>
                  <a:pt x="298" y="747"/>
                  <a:pt x="365" y="769"/>
                  <a:pt x="446" y="769"/>
                </a:cubicBezTo>
                <a:cubicBezTo>
                  <a:pt x="633" y="769"/>
                  <a:pt x="890" y="648"/>
                  <a:pt x="832" y="546"/>
                </a:cubicBezTo>
                <a:lnTo>
                  <a:pt x="625" y="70"/>
                </a:lnTo>
                <a:cubicBezTo>
                  <a:pt x="601" y="21"/>
                  <a:pt x="535" y="1"/>
                  <a:pt x="457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ffbb0fa14a_1_76"/>
          <p:cNvSpPr/>
          <p:nvPr/>
        </p:nvSpPr>
        <p:spPr>
          <a:xfrm>
            <a:off x="6247095" y="3349933"/>
            <a:ext cx="42257" cy="14171"/>
          </a:xfrm>
          <a:custGeom>
            <a:avLst/>
            <a:gdLst/>
            <a:ahLst/>
            <a:cxnLst/>
            <a:rect l="l" t="t" r="r" b="b"/>
            <a:pathLst>
              <a:path w="498" h="167" extrusionOk="0">
                <a:moveTo>
                  <a:pt x="311" y="1"/>
                </a:moveTo>
                <a:cubicBezTo>
                  <a:pt x="208" y="1"/>
                  <a:pt x="0" y="166"/>
                  <a:pt x="208" y="166"/>
                </a:cubicBezTo>
                <a:cubicBezTo>
                  <a:pt x="311" y="166"/>
                  <a:pt x="497" y="1"/>
                  <a:pt x="311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ffbb0fa14a_1_76"/>
          <p:cNvSpPr/>
          <p:nvPr/>
        </p:nvSpPr>
        <p:spPr>
          <a:xfrm>
            <a:off x="6287485" y="3374541"/>
            <a:ext cx="42257" cy="10691"/>
          </a:xfrm>
          <a:custGeom>
            <a:avLst/>
            <a:gdLst/>
            <a:ahLst/>
            <a:cxnLst/>
            <a:rect l="l" t="t" r="r" b="b"/>
            <a:pathLst>
              <a:path w="498" h="126" extrusionOk="0">
                <a:moveTo>
                  <a:pt x="311" y="1"/>
                </a:moveTo>
                <a:cubicBezTo>
                  <a:pt x="229" y="1"/>
                  <a:pt x="1" y="125"/>
                  <a:pt x="187" y="125"/>
                </a:cubicBezTo>
                <a:cubicBezTo>
                  <a:pt x="270" y="125"/>
                  <a:pt x="498" y="1"/>
                  <a:pt x="311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ffbb0fa14a_1_76"/>
          <p:cNvSpPr/>
          <p:nvPr/>
        </p:nvSpPr>
        <p:spPr>
          <a:xfrm>
            <a:off x="6234027" y="3371826"/>
            <a:ext cx="31313" cy="15018"/>
          </a:xfrm>
          <a:custGeom>
            <a:avLst/>
            <a:gdLst/>
            <a:ahLst/>
            <a:cxnLst/>
            <a:rect l="l" t="t" r="r" b="b"/>
            <a:pathLst>
              <a:path w="369" h="177" extrusionOk="0">
                <a:moveTo>
                  <a:pt x="256" y="1"/>
                </a:moveTo>
                <a:cubicBezTo>
                  <a:pt x="169" y="1"/>
                  <a:pt x="0" y="65"/>
                  <a:pt x="51" y="116"/>
                </a:cubicBezTo>
                <a:lnTo>
                  <a:pt x="72" y="157"/>
                </a:lnTo>
                <a:cubicBezTo>
                  <a:pt x="80" y="170"/>
                  <a:pt x="100" y="176"/>
                  <a:pt x="125" y="176"/>
                </a:cubicBezTo>
                <a:cubicBezTo>
                  <a:pt x="214" y="176"/>
                  <a:pt x="369" y="102"/>
                  <a:pt x="320" y="53"/>
                </a:cubicBezTo>
                <a:lnTo>
                  <a:pt x="299" y="12"/>
                </a:lnTo>
                <a:cubicBezTo>
                  <a:pt x="292" y="4"/>
                  <a:pt x="276" y="1"/>
                  <a:pt x="256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ffbb0fa14a_1_76"/>
          <p:cNvSpPr/>
          <p:nvPr/>
        </p:nvSpPr>
        <p:spPr>
          <a:xfrm>
            <a:off x="6265425" y="3392023"/>
            <a:ext cx="37759" cy="23165"/>
          </a:xfrm>
          <a:custGeom>
            <a:avLst/>
            <a:gdLst/>
            <a:ahLst/>
            <a:cxnLst/>
            <a:rect l="l" t="t" r="r" b="b"/>
            <a:pathLst>
              <a:path w="445" h="273" extrusionOk="0">
                <a:moveTo>
                  <a:pt x="219" y="1"/>
                </a:moveTo>
                <a:cubicBezTo>
                  <a:pt x="116" y="1"/>
                  <a:pt x="1" y="79"/>
                  <a:pt x="74" y="168"/>
                </a:cubicBezTo>
                <a:lnTo>
                  <a:pt x="116" y="230"/>
                </a:lnTo>
                <a:cubicBezTo>
                  <a:pt x="140" y="259"/>
                  <a:pt x="179" y="272"/>
                  <a:pt x="220" y="272"/>
                </a:cubicBezTo>
                <a:cubicBezTo>
                  <a:pt x="324" y="272"/>
                  <a:pt x="444" y="194"/>
                  <a:pt x="385" y="105"/>
                </a:cubicBezTo>
                <a:lnTo>
                  <a:pt x="323" y="43"/>
                </a:lnTo>
                <a:cubicBezTo>
                  <a:pt x="299" y="14"/>
                  <a:pt x="260" y="1"/>
                  <a:pt x="219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ffbb0fa14a_1_76"/>
          <p:cNvSpPr/>
          <p:nvPr/>
        </p:nvSpPr>
        <p:spPr>
          <a:xfrm>
            <a:off x="6230039" y="3397707"/>
            <a:ext cx="28847" cy="21806"/>
          </a:xfrm>
          <a:custGeom>
            <a:avLst/>
            <a:gdLst/>
            <a:ahLst/>
            <a:cxnLst/>
            <a:rect l="l" t="t" r="r" b="b"/>
            <a:pathLst>
              <a:path w="340" h="257" extrusionOk="0">
                <a:moveTo>
                  <a:pt x="220" y="0"/>
                </a:moveTo>
                <a:cubicBezTo>
                  <a:pt x="129" y="0"/>
                  <a:pt x="1" y="51"/>
                  <a:pt x="15" y="121"/>
                </a:cubicBezTo>
                <a:cubicBezTo>
                  <a:pt x="15" y="142"/>
                  <a:pt x="15" y="183"/>
                  <a:pt x="36" y="204"/>
                </a:cubicBezTo>
                <a:cubicBezTo>
                  <a:pt x="43" y="241"/>
                  <a:pt x="83" y="256"/>
                  <a:pt x="132" y="256"/>
                </a:cubicBezTo>
                <a:cubicBezTo>
                  <a:pt x="222" y="256"/>
                  <a:pt x="339" y="202"/>
                  <a:pt x="326" y="121"/>
                </a:cubicBezTo>
                <a:cubicBezTo>
                  <a:pt x="326" y="101"/>
                  <a:pt x="305" y="80"/>
                  <a:pt x="305" y="38"/>
                </a:cubicBezTo>
                <a:cubicBezTo>
                  <a:pt x="298" y="12"/>
                  <a:pt x="263" y="0"/>
                  <a:pt x="220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ffbb0fa14a_1_76"/>
          <p:cNvSpPr/>
          <p:nvPr/>
        </p:nvSpPr>
        <p:spPr>
          <a:xfrm>
            <a:off x="6262878" y="3420280"/>
            <a:ext cx="35299" cy="17650"/>
          </a:xfrm>
          <a:custGeom>
            <a:avLst/>
            <a:gdLst/>
            <a:ahLst/>
            <a:cxnLst/>
            <a:rect l="l" t="t" r="r" b="b"/>
            <a:pathLst>
              <a:path w="416" h="208" extrusionOk="0">
                <a:moveTo>
                  <a:pt x="229" y="0"/>
                </a:moveTo>
                <a:cubicBezTo>
                  <a:pt x="22" y="0"/>
                  <a:pt x="1" y="207"/>
                  <a:pt x="208" y="207"/>
                </a:cubicBezTo>
                <a:cubicBezTo>
                  <a:pt x="374" y="207"/>
                  <a:pt x="415" y="0"/>
                  <a:pt x="229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ffbb0fa14a_1_76"/>
          <p:cNvSpPr/>
          <p:nvPr/>
        </p:nvSpPr>
        <p:spPr>
          <a:xfrm>
            <a:off x="6218924" y="3420791"/>
            <a:ext cx="25458" cy="20111"/>
          </a:xfrm>
          <a:custGeom>
            <a:avLst/>
            <a:gdLst/>
            <a:ahLst/>
            <a:cxnLst/>
            <a:rect l="l" t="t" r="r" b="b"/>
            <a:pathLst>
              <a:path w="300" h="237" extrusionOk="0">
                <a:moveTo>
                  <a:pt x="183" y="1"/>
                </a:moveTo>
                <a:cubicBezTo>
                  <a:pt x="101" y="1"/>
                  <a:pt x="1" y="39"/>
                  <a:pt x="1" y="98"/>
                </a:cubicBezTo>
                <a:lnTo>
                  <a:pt x="1" y="160"/>
                </a:lnTo>
                <a:cubicBezTo>
                  <a:pt x="1" y="214"/>
                  <a:pt x="52" y="237"/>
                  <a:pt x="111" y="237"/>
                </a:cubicBezTo>
                <a:cubicBezTo>
                  <a:pt x="188" y="237"/>
                  <a:pt x="279" y="198"/>
                  <a:pt x="291" y="139"/>
                </a:cubicBezTo>
                <a:lnTo>
                  <a:pt x="291" y="77"/>
                </a:lnTo>
                <a:cubicBezTo>
                  <a:pt x="300" y="23"/>
                  <a:pt x="247" y="1"/>
                  <a:pt x="183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ffbb0fa14a_1_76"/>
          <p:cNvSpPr/>
          <p:nvPr/>
        </p:nvSpPr>
        <p:spPr>
          <a:xfrm>
            <a:off x="6250575" y="3444888"/>
            <a:ext cx="40559" cy="10608"/>
          </a:xfrm>
          <a:custGeom>
            <a:avLst/>
            <a:gdLst/>
            <a:ahLst/>
            <a:cxnLst/>
            <a:rect l="l" t="t" r="r" b="b"/>
            <a:pathLst>
              <a:path w="478" h="125" extrusionOk="0">
                <a:moveTo>
                  <a:pt x="332" y="0"/>
                </a:moveTo>
                <a:cubicBezTo>
                  <a:pt x="270" y="0"/>
                  <a:pt x="1" y="125"/>
                  <a:pt x="146" y="125"/>
                </a:cubicBezTo>
                <a:cubicBezTo>
                  <a:pt x="208" y="125"/>
                  <a:pt x="477" y="0"/>
                  <a:pt x="332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ffbb0fa14a_1_76"/>
          <p:cNvSpPr/>
          <p:nvPr/>
        </p:nvSpPr>
        <p:spPr>
          <a:xfrm>
            <a:off x="6270768" y="3235375"/>
            <a:ext cx="111751" cy="104881"/>
          </a:xfrm>
          <a:custGeom>
            <a:avLst/>
            <a:gdLst/>
            <a:ahLst/>
            <a:cxnLst/>
            <a:rect l="l" t="t" r="r" b="b"/>
            <a:pathLst>
              <a:path w="1317" h="1236" extrusionOk="0">
                <a:moveTo>
                  <a:pt x="801" y="345"/>
                </a:moveTo>
                <a:cubicBezTo>
                  <a:pt x="808" y="350"/>
                  <a:pt x="814" y="355"/>
                  <a:pt x="820" y="360"/>
                </a:cubicBezTo>
                <a:lnTo>
                  <a:pt x="820" y="360"/>
                </a:lnTo>
                <a:cubicBezTo>
                  <a:pt x="802" y="376"/>
                  <a:pt x="784" y="392"/>
                  <a:pt x="767" y="409"/>
                </a:cubicBezTo>
                <a:lnTo>
                  <a:pt x="767" y="409"/>
                </a:lnTo>
                <a:cubicBezTo>
                  <a:pt x="779" y="388"/>
                  <a:pt x="790" y="367"/>
                  <a:pt x="801" y="345"/>
                </a:cubicBezTo>
                <a:close/>
                <a:moveTo>
                  <a:pt x="931" y="0"/>
                </a:moveTo>
                <a:cubicBezTo>
                  <a:pt x="859" y="0"/>
                  <a:pt x="725" y="36"/>
                  <a:pt x="703" y="94"/>
                </a:cubicBezTo>
                <a:lnTo>
                  <a:pt x="703" y="94"/>
                </a:lnTo>
                <a:cubicBezTo>
                  <a:pt x="653" y="106"/>
                  <a:pt x="606" y="133"/>
                  <a:pt x="591" y="170"/>
                </a:cubicBezTo>
                <a:lnTo>
                  <a:pt x="571" y="149"/>
                </a:lnTo>
                <a:cubicBezTo>
                  <a:pt x="471" y="365"/>
                  <a:pt x="372" y="553"/>
                  <a:pt x="272" y="748"/>
                </a:cubicBezTo>
                <a:lnTo>
                  <a:pt x="272" y="748"/>
                </a:lnTo>
                <a:cubicBezTo>
                  <a:pt x="185" y="753"/>
                  <a:pt x="0" y="840"/>
                  <a:pt x="73" y="895"/>
                </a:cubicBezTo>
                <a:cubicBezTo>
                  <a:pt x="239" y="1040"/>
                  <a:pt x="405" y="1144"/>
                  <a:pt x="591" y="1226"/>
                </a:cubicBezTo>
                <a:cubicBezTo>
                  <a:pt x="610" y="1233"/>
                  <a:pt x="630" y="1235"/>
                  <a:pt x="650" y="1235"/>
                </a:cubicBezTo>
                <a:cubicBezTo>
                  <a:pt x="700" y="1235"/>
                  <a:pt x="755" y="1220"/>
                  <a:pt x="798" y="1206"/>
                </a:cubicBezTo>
                <a:cubicBezTo>
                  <a:pt x="840" y="1164"/>
                  <a:pt x="881" y="1102"/>
                  <a:pt x="819" y="1061"/>
                </a:cubicBezTo>
                <a:cubicBezTo>
                  <a:pt x="805" y="1056"/>
                  <a:pt x="792" y="1050"/>
                  <a:pt x="778" y="1044"/>
                </a:cubicBezTo>
                <a:lnTo>
                  <a:pt x="778" y="1044"/>
                </a:lnTo>
                <a:cubicBezTo>
                  <a:pt x="779" y="1044"/>
                  <a:pt x="779" y="1044"/>
                  <a:pt x="779" y="1043"/>
                </a:cubicBezTo>
                <a:lnTo>
                  <a:pt x="779" y="1043"/>
                </a:lnTo>
                <a:cubicBezTo>
                  <a:pt x="826" y="1030"/>
                  <a:pt x="867" y="1006"/>
                  <a:pt x="881" y="978"/>
                </a:cubicBezTo>
                <a:cubicBezTo>
                  <a:pt x="884" y="971"/>
                  <a:pt x="888" y="964"/>
                  <a:pt x="891" y="957"/>
                </a:cubicBezTo>
                <a:lnTo>
                  <a:pt x="923" y="957"/>
                </a:lnTo>
                <a:cubicBezTo>
                  <a:pt x="929" y="923"/>
                  <a:pt x="936" y="888"/>
                  <a:pt x="945" y="854"/>
                </a:cubicBezTo>
                <a:lnTo>
                  <a:pt x="945" y="854"/>
                </a:lnTo>
                <a:cubicBezTo>
                  <a:pt x="952" y="840"/>
                  <a:pt x="958" y="827"/>
                  <a:pt x="964" y="812"/>
                </a:cubicBezTo>
                <a:lnTo>
                  <a:pt x="1275" y="315"/>
                </a:lnTo>
                <a:lnTo>
                  <a:pt x="1238" y="312"/>
                </a:lnTo>
                <a:lnTo>
                  <a:pt x="1238" y="312"/>
                </a:lnTo>
                <a:cubicBezTo>
                  <a:pt x="1250" y="299"/>
                  <a:pt x="1262" y="286"/>
                  <a:pt x="1275" y="274"/>
                </a:cubicBezTo>
                <a:cubicBezTo>
                  <a:pt x="1296" y="232"/>
                  <a:pt x="1316" y="191"/>
                  <a:pt x="1275" y="170"/>
                </a:cubicBezTo>
                <a:cubicBezTo>
                  <a:pt x="1171" y="108"/>
                  <a:pt x="1068" y="66"/>
                  <a:pt x="964" y="4"/>
                </a:cubicBezTo>
                <a:cubicBezTo>
                  <a:pt x="956" y="2"/>
                  <a:pt x="945" y="0"/>
                  <a:pt x="93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ffbb0fa14a_1_76"/>
          <p:cNvSpPr/>
          <p:nvPr/>
        </p:nvSpPr>
        <p:spPr>
          <a:xfrm>
            <a:off x="6292746" y="3285019"/>
            <a:ext cx="61603" cy="50319"/>
          </a:xfrm>
          <a:custGeom>
            <a:avLst/>
            <a:gdLst/>
            <a:ahLst/>
            <a:cxnLst/>
            <a:rect l="l" t="t" r="r" b="b"/>
            <a:pathLst>
              <a:path w="726" h="593" extrusionOk="0">
                <a:moveTo>
                  <a:pt x="338" y="249"/>
                </a:moveTo>
                <a:cubicBezTo>
                  <a:pt x="339" y="252"/>
                  <a:pt x="339" y="254"/>
                  <a:pt x="340" y="257"/>
                </a:cubicBezTo>
                <a:lnTo>
                  <a:pt x="340" y="257"/>
                </a:lnTo>
                <a:cubicBezTo>
                  <a:pt x="337" y="256"/>
                  <a:pt x="335" y="255"/>
                  <a:pt x="332" y="255"/>
                </a:cubicBezTo>
                <a:lnTo>
                  <a:pt x="332" y="255"/>
                </a:lnTo>
                <a:cubicBezTo>
                  <a:pt x="334" y="253"/>
                  <a:pt x="336" y="251"/>
                  <a:pt x="338" y="249"/>
                </a:cubicBezTo>
                <a:close/>
                <a:moveTo>
                  <a:pt x="354" y="1"/>
                </a:moveTo>
                <a:cubicBezTo>
                  <a:pt x="321" y="1"/>
                  <a:pt x="289" y="7"/>
                  <a:pt x="270" y="20"/>
                </a:cubicBezTo>
                <a:cubicBezTo>
                  <a:pt x="237" y="33"/>
                  <a:pt x="206" y="48"/>
                  <a:pt x="178" y="67"/>
                </a:cubicBezTo>
                <a:lnTo>
                  <a:pt x="178" y="67"/>
                </a:lnTo>
                <a:lnTo>
                  <a:pt x="167" y="61"/>
                </a:lnTo>
                <a:lnTo>
                  <a:pt x="152" y="86"/>
                </a:lnTo>
                <a:lnTo>
                  <a:pt x="152" y="86"/>
                </a:lnTo>
                <a:cubicBezTo>
                  <a:pt x="57" y="161"/>
                  <a:pt x="1" y="271"/>
                  <a:pt x="1" y="393"/>
                </a:cubicBezTo>
                <a:cubicBezTo>
                  <a:pt x="1" y="456"/>
                  <a:pt x="61" y="483"/>
                  <a:pt x="118" y="483"/>
                </a:cubicBezTo>
                <a:cubicBezTo>
                  <a:pt x="135" y="483"/>
                  <a:pt x="152" y="481"/>
                  <a:pt x="167" y="476"/>
                </a:cubicBezTo>
                <a:cubicBezTo>
                  <a:pt x="229" y="476"/>
                  <a:pt x="291" y="496"/>
                  <a:pt x="312" y="538"/>
                </a:cubicBezTo>
                <a:cubicBezTo>
                  <a:pt x="335" y="577"/>
                  <a:pt x="373" y="592"/>
                  <a:pt x="413" y="592"/>
                </a:cubicBezTo>
                <a:cubicBezTo>
                  <a:pt x="480" y="592"/>
                  <a:pt x="555" y="548"/>
                  <a:pt x="581" y="496"/>
                </a:cubicBezTo>
                <a:cubicBezTo>
                  <a:pt x="602" y="414"/>
                  <a:pt x="643" y="331"/>
                  <a:pt x="684" y="248"/>
                </a:cubicBezTo>
                <a:cubicBezTo>
                  <a:pt x="726" y="144"/>
                  <a:pt x="664" y="124"/>
                  <a:pt x="602" y="124"/>
                </a:cubicBezTo>
                <a:lnTo>
                  <a:pt x="519" y="103"/>
                </a:lnTo>
                <a:cubicBezTo>
                  <a:pt x="513" y="102"/>
                  <a:pt x="507" y="101"/>
                  <a:pt x="501" y="101"/>
                </a:cubicBezTo>
                <a:cubicBezTo>
                  <a:pt x="490" y="101"/>
                  <a:pt x="478" y="103"/>
                  <a:pt x="467" y="106"/>
                </a:cubicBezTo>
                <a:lnTo>
                  <a:pt x="467" y="106"/>
                </a:lnTo>
                <a:cubicBezTo>
                  <a:pt x="503" y="32"/>
                  <a:pt x="426" y="1"/>
                  <a:pt x="35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ffbb0fa14a_1_76"/>
          <p:cNvSpPr/>
          <p:nvPr/>
        </p:nvSpPr>
        <p:spPr>
          <a:xfrm>
            <a:off x="6315656" y="3222731"/>
            <a:ext cx="33856" cy="26814"/>
          </a:xfrm>
          <a:custGeom>
            <a:avLst/>
            <a:gdLst/>
            <a:ahLst/>
            <a:cxnLst/>
            <a:rect l="l" t="t" r="r" b="b"/>
            <a:pathLst>
              <a:path w="399" h="316" extrusionOk="0">
                <a:moveTo>
                  <a:pt x="232" y="1"/>
                </a:moveTo>
                <a:cubicBezTo>
                  <a:pt x="176" y="1"/>
                  <a:pt x="130" y="24"/>
                  <a:pt x="83" y="70"/>
                </a:cubicBezTo>
                <a:cubicBezTo>
                  <a:pt x="21" y="133"/>
                  <a:pt x="0" y="215"/>
                  <a:pt x="83" y="298"/>
                </a:cubicBezTo>
                <a:cubicBezTo>
                  <a:pt x="95" y="310"/>
                  <a:pt x="114" y="315"/>
                  <a:pt x="137" y="315"/>
                </a:cubicBezTo>
                <a:cubicBezTo>
                  <a:pt x="235" y="315"/>
                  <a:pt x="399" y="224"/>
                  <a:pt x="332" y="174"/>
                </a:cubicBezTo>
                <a:cubicBezTo>
                  <a:pt x="311" y="174"/>
                  <a:pt x="290" y="133"/>
                  <a:pt x="311" y="91"/>
                </a:cubicBezTo>
                <a:cubicBezTo>
                  <a:pt x="332" y="70"/>
                  <a:pt x="332" y="29"/>
                  <a:pt x="290" y="8"/>
                </a:cubicBezTo>
                <a:cubicBezTo>
                  <a:pt x="269" y="3"/>
                  <a:pt x="250" y="1"/>
                  <a:pt x="232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ffbb0fa14a_1_76"/>
          <p:cNvSpPr/>
          <p:nvPr/>
        </p:nvSpPr>
        <p:spPr>
          <a:xfrm>
            <a:off x="4913054" y="2364739"/>
            <a:ext cx="905291" cy="730941"/>
          </a:xfrm>
          <a:custGeom>
            <a:avLst/>
            <a:gdLst/>
            <a:ahLst/>
            <a:cxnLst/>
            <a:rect l="l" t="t" r="r" b="b"/>
            <a:pathLst>
              <a:path w="10669" h="8614" extrusionOk="0">
                <a:moveTo>
                  <a:pt x="5314" y="0"/>
                </a:moveTo>
                <a:cubicBezTo>
                  <a:pt x="3540" y="0"/>
                  <a:pt x="1786" y="881"/>
                  <a:pt x="601" y="2227"/>
                </a:cubicBezTo>
                <a:cubicBezTo>
                  <a:pt x="521" y="2318"/>
                  <a:pt x="616" y="2360"/>
                  <a:pt x="749" y="2360"/>
                </a:cubicBezTo>
                <a:cubicBezTo>
                  <a:pt x="891" y="2360"/>
                  <a:pt x="1076" y="2313"/>
                  <a:pt x="1140" y="2227"/>
                </a:cubicBezTo>
                <a:cubicBezTo>
                  <a:pt x="2156" y="1068"/>
                  <a:pt x="3618" y="323"/>
                  <a:pt x="5115" y="323"/>
                </a:cubicBezTo>
                <a:cubicBezTo>
                  <a:pt x="5784" y="323"/>
                  <a:pt x="6459" y="472"/>
                  <a:pt x="7105" y="798"/>
                </a:cubicBezTo>
                <a:cubicBezTo>
                  <a:pt x="8783" y="1647"/>
                  <a:pt x="9860" y="3470"/>
                  <a:pt x="9446" y="5355"/>
                </a:cubicBezTo>
                <a:cubicBezTo>
                  <a:pt x="9260" y="6287"/>
                  <a:pt x="8721" y="7095"/>
                  <a:pt x="7955" y="7654"/>
                </a:cubicBezTo>
                <a:cubicBezTo>
                  <a:pt x="7520" y="7965"/>
                  <a:pt x="6960" y="8027"/>
                  <a:pt x="6463" y="8131"/>
                </a:cubicBezTo>
                <a:cubicBezTo>
                  <a:pt x="6124" y="8202"/>
                  <a:pt x="5784" y="8237"/>
                  <a:pt x="5447" y="8237"/>
                </a:cubicBezTo>
                <a:cubicBezTo>
                  <a:pt x="4115" y="8237"/>
                  <a:pt x="2836" y="7693"/>
                  <a:pt x="1927" y="6702"/>
                </a:cubicBezTo>
                <a:cubicBezTo>
                  <a:pt x="705" y="5314"/>
                  <a:pt x="767" y="2600"/>
                  <a:pt x="2673" y="1813"/>
                </a:cubicBezTo>
                <a:cubicBezTo>
                  <a:pt x="2945" y="1685"/>
                  <a:pt x="2809" y="1545"/>
                  <a:pt x="2618" y="1545"/>
                </a:cubicBezTo>
                <a:cubicBezTo>
                  <a:pt x="2562" y="1545"/>
                  <a:pt x="2501" y="1557"/>
                  <a:pt x="2445" y="1585"/>
                </a:cubicBezTo>
                <a:lnTo>
                  <a:pt x="2424" y="1585"/>
                </a:lnTo>
                <a:cubicBezTo>
                  <a:pt x="663" y="2331"/>
                  <a:pt x="0" y="4609"/>
                  <a:pt x="912" y="6246"/>
                </a:cubicBezTo>
                <a:cubicBezTo>
                  <a:pt x="1715" y="7745"/>
                  <a:pt x="3594" y="8613"/>
                  <a:pt x="5304" y="8613"/>
                </a:cubicBezTo>
                <a:cubicBezTo>
                  <a:pt x="5579" y="8613"/>
                  <a:pt x="5850" y="8591"/>
                  <a:pt x="6111" y="8545"/>
                </a:cubicBezTo>
                <a:cubicBezTo>
                  <a:pt x="6712" y="8442"/>
                  <a:pt x="7292" y="8297"/>
                  <a:pt x="7872" y="8089"/>
                </a:cubicBezTo>
                <a:cubicBezTo>
                  <a:pt x="8762" y="7654"/>
                  <a:pt x="9446" y="6888"/>
                  <a:pt x="9798" y="5977"/>
                </a:cubicBezTo>
                <a:cubicBezTo>
                  <a:pt x="10668" y="3802"/>
                  <a:pt x="9550" y="1482"/>
                  <a:pt x="7499" y="487"/>
                </a:cubicBezTo>
                <a:cubicBezTo>
                  <a:pt x="6793" y="153"/>
                  <a:pt x="6052" y="0"/>
                  <a:pt x="5314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ffbb0fa14a_1_76"/>
          <p:cNvSpPr/>
          <p:nvPr/>
        </p:nvSpPr>
        <p:spPr>
          <a:xfrm>
            <a:off x="5319918" y="2799889"/>
            <a:ext cx="342889" cy="125331"/>
          </a:xfrm>
          <a:custGeom>
            <a:avLst/>
            <a:gdLst/>
            <a:ahLst/>
            <a:cxnLst/>
            <a:rect l="l" t="t" r="r" b="b"/>
            <a:pathLst>
              <a:path w="4041" h="1477" extrusionOk="0">
                <a:moveTo>
                  <a:pt x="3875" y="1"/>
                </a:moveTo>
                <a:cubicBezTo>
                  <a:pt x="3720" y="1"/>
                  <a:pt x="3488" y="64"/>
                  <a:pt x="3450" y="165"/>
                </a:cubicBezTo>
                <a:cubicBezTo>
                  <a:pt x="3154" y="833"/>
                  <a:pt x="2603" y="1160"/>
                  <a:pt x="2034" y="1160"/>
                </a:cubicBezTo>
                <a:cubicBezTo>
                  <a:pt x="1526" y="1160"/>
                  <a:pt x="1003" y="900"/>
                  <a:pt x="632" y="393"/>
                </a:cubicBezTo>
                <a:cubicBezTo>
                  <a:pt x="607" y="357"/>
                  <a:pt x="552" y="341"/>
                  <a:pt x="487" y="341"/>
                </a:cubicBezTo>
                <a:cubicBezTo>
                  <a:pt x="292" y="341"/>
                  <a:pt x="1" y="481"/>
                  <a:pt x="94" y="621"/>
                </a:cubicBezTo>
                <a:lnTo>
                  <a:pt x="94" y="600"/>
                </a:lnTo>
                <a:cubicBezTo>
                  <a:pt x="535" y="1200"/>
                  <a:pt x="1190" y="1477"/>
                  <a:pt x="1849" y="1477"/>
                </a:cubicBezTo>
                <a:cubicBezTo>
                  <a:pt x="2736" y="1477"/>
                  <a:pt x="3628" y="974"/>
                  <a:pt x="4009" y="82"/>
                </a:cubicBezTo>
                <a:cubicBezTo>
                  <a:pt x="4041" y="26"/>
                  <a:pt x="3974" y="1"/>
                  <a:pt x="387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ffbb0fa14a_1_76"/>
          <p:cNvSpPr/>
          <p:nvPr/>
        </p:nvSpPr>
        <p:spPr>
          <a:xfrm>
            <a:off x="5319410" y="2603782"/>
            <a:ext cx="87653" cy="73569"/>
          </a:xfrm>
          <a:custGeom>
            <a:avLst/>
            <a:gdLst/>
            <a:ahLst/>
            <a:cxnLst/>
            <a:rect l="l" t="t" r="r" b="b"/>
            <a:pathLst>
              <a:path w="1033" h="867" extrusionOk="0">
                <a:moveTo>
                  <a:pt x="628" y="1"/>
                </a:moveTo>
                <a:cubicBezTo>
                  <a:pt x="556" y="1"/>
                  <a:pt x="483" y="21"/>
                  <a:pt x="431" y="52"/>
                </a:cubicBezTo>
                <a:lnTo>
                  <a:pt x="411" y="32"/>
                </a:lnTo>
                <a:cubicBezTo>
                  <a:pt x="342" y="66"/>
                  <a:pt x="285" y="114"/>
                  <a:pt x="241" y="171"/>
                </a:cubicBezTo>
                <a:lnTo>
                  <a:pt x="241" y="171"/>
                </a:lnTo>
                <a:cubicBezTo>
                  <a:pt x="189" y="198"/>
                  <a:pt x="141" y="235"/>
                  <a:pt x="100" y="280"/>
                </a:cubicBezTo>
                <a:cubicBezTo>
                  <a:pt x="0" y="360"/>
                  <a:pt x="35" y="498"/>
                  <a:pt x="149" y="526"/>
                </a:cubicBezTo>
                <a:lnTo>
                  <a:pt x="149" y="526"/>
                </a:lnTo>
                <a:cubicBezTo>
                  <a:pt x="152" y="548"/>
                  <a:pt x="156" y="569"/>
                  <a:pt x="162" y="591"/>
                </a:cubicBezTo>
                <a:cubicBezTo>
                  <a:pt x="225" y="767"/>
                  <a:pt x="395" y="867"/>
                  <a:pt x="570" y="867"/>
                </a:cubicBezTo>
                <a:cubicBezTo>
                  <a:pt x="683" y="867"/>
                  <a:pt x="798" y="825"/>
                  <a:pt x="887" y="736"/>
                </a:cubicBezTo>
                <a:cubicBezTo>
                  <a:pt x="1032" y="591"/>
                  <a:pt x="1011" y="342"/>
                  <a:pt x="846" y="218"/>
                </a:cubicBezTo>
                <a:cubicBezTo>
                  <a:pt x="842" y="215"/>
                  <a:pt x="838" y="213"/>
                  <a:pt x="834" y="210"/>
                </a:cubicBezTo>
                <a:lnTo>
                  <a:pt x="834" y="210"/>
                </a:lnTo>
                <a:cubicBezTo>
                  <a:pt x="855" y="169"/>
                  <a:pt x="858" y="122"/>
                  <a:pt x="825" y="73"/>
                </a:cubicBezTo>
                <a:cubicBezTo>
                  <a:pt x="773" y="21"/>
                  <a:pt x="701" y="1"/>
                  <a:pt x="628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ffbb0fa14a_1_76"/>
          <p:cNvSpPr/>
          <p:nvPr/>
        </p:nvSpPr>
        <p:spPr>
          <a:xfrm>
            <a:off x="5536714" y="2587064"/>
            <a:ext cx="93507" cy="62453"/>
          </a:xfrm>
          <a:custGeom>
            <a:avLst/>
            <a:gdLst/>
            <a:ahLst/>
            <a:cxnLst/>
            <a:rect l="l" t="t" r="r" b="b"/>
            <a:pathLst>
              <a:path w="1102" h="736" extrusionOk="0">
                <a:moveTo>
                  <a:pt x="708" y="1"/>
                </a:moveTo>
                <a:cubicBezTo>
                  <a:pt x="563" y="1"/>
                  <a:pt x="418" y="63"/>
                  <a:pt x="315" y="146"/>
                </a:cubicBezTo>
                <a:lnTo>
                  <a:pt x="315" y="125"/>
                </a:lnTo>
                <a:cubicBezTo>
                  <a:pt x="298" y="142"/>
                  <a:pt x="282" y="160"/>
                  <a:pt x="269" y="179"/>
                </a:cubicBezTo>
                <a:lnTo>
                  <a:pt x="269" y="179"/>
                </a:lnTo>
                <a:cubicBezTo>
                  <a:pt x="103" y="261"/>
                  <a:pt x="1" y="408"/>
                  <a:pt x="169" y="507"/>
                </a:cubicBezTo>
                <a:lnTo>
                  <a:pt x="169" y="507"/>
                </a:lnTo>
                <a:cubicBezTo>
                  <a:pt x="172" y="568"/>
                  <a:pt x="186" y="628"/>
                  <a:pt x="211" y="684"/>
                </a:cubicBezTo>
                <a:cubicBezTo>
                  <a:pt x="234" y="723"/>
                  <a:pt x="285" y="735"/>
                  <a:pt x="343" y="735"/>
                </a:cubicBezTo>
                <a:cubicBezTo>
                  <a:pt x="443" y="735"/>
                  <a:pt x="565" y="698"/>
                  <a:pt x="605" y="684"/>
                </a:cubicBezTo>
                <a:cubicBezTo>
                  <a:pt x="770" y="622"/>
                  <a:pt x="1102" y="436"/>
                  <a:pt x="957" y="208"/>
                </a:cubicBezTo>
                <a:cubicBezTo>
                  <a:pt x="925" y="158"/>
                  <a:pt x="883" y="124"/>
                  <a:pt x="835" y="102"/>
                </a:cubicBezTo>
                <a:lnTo>
                  <a:pt x="835" y="102"/>
                </a:lnTo>
                <a:cubicBezTo>
                  <a:pt x="912" y="21"/>
                  <a:pt x="770" y="1"/>
                  <a:pt x="708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ffbb0fa14a_1_76"/>
          <p:cNvSpPr/>
          <p:nvPr/>
        </p:nvSpPr>
        <p:spPr>
          <a:xfrm>
            <a:off x="5118648" y="3044957"/>
            <a:ext cx="120321" cy="983554"/>
          </a:xfrm>
          <a:custGeom>
            <a:avLst/>
            <a:gdLst/>
            <a:ahLst/>
            <a:cxnLst/>
            <a:rect l="l" t="t" r="r" b="b"/>
            <a:pathLst>
              <a:path w="1418" h="11591" extrusionOk="0">
                <a:moveTo>
                  <a:pt x="1236" y="1"/>
                </a:moveTo>
                <a:cubicBezTo>
                  <a:pt x="1077" y="1"/>
                  <a:pt x="863" y="84"/>
                  <a:pt x="850" y="198"/>
                </a:cubicBezTo>
                <a:cubicBezTo>
                  <a:pt x="415" y="3947"/>
                  <a:pt x="125" y="7696"/>
                  <a:pt x="1" y="11466"/>
                </a:cubicBezTo>
                <a:cubicBezTo>
                  <a:pt x="1" y="11555"/>
                  <a:pt x="86" y="11590"/>
                  <a:pt x="191" y="11590"/>
                </a:cubicBezTo>
                <a:cubicBezTo>
                  <a:pt x="353" y="11590"/>
                  <a:pt x="560" y="11505"/>
                  <a:pt x="560" y="11404"/>
                </a:cubicBezTo>
                <a:cubicBezTo>
                  <a:pt x="685" y="7634"/>
                  <a:pt x="975" y="3864"/>
                  <a:pt x="1410" y="115"/>
                </a:cubicBezTo>
                <a:cubicBezTo>
                  <a:pt x="1418" y="34"/>
                  <a:pt x="1338" y="1"/>
                  <a:pt x="1236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ffbb0fa14a_1_76"/>
          <p:cNvSpPr/>
          <p:nvPr/>
        </p:nvSpPr>
        <p:spPr>
          <a:xfrm>
            <a:off x="5537564" y="3057261"/>
            <a:ext cx="202882" cy="969553"/>
          </a:xfrm>
          <a:custGeom>
            <a:avLst/>
            <a:gdLst/>
            <a:ahLst/>
            <a:cxnLst/>
            <a:rect l="l" t="t" r="r" b="b"/>
            <a:pathLst>
              <a:path w="2391" h="11426" extrusionOk="0">
                <a:moveTo>
                  <a:pt x="438" y="0"/>
                </a:moveTo>
                <a:cubicBezTo>
                  <a:pt x="261" y="0"/>
                  <a:pt x="0" y="104"/>
                  <a:pt x="15" y="218"/>
                </a:cubicBezTo>
                <a:cubicBezTo>
                  <a:pt x="740" y="3926"/>
                  <a:pt x="1361" y="7613"/>
                  <a:pt x="1796" y="11362"/>
                </a:cubicBezTo>
                <a:cubicBezTo>
                  <a:pt x="1802" y="11407"/>
                  <a:pt x="1861" y="11426"/>
                  <a:pt x="1938" y="11426"/>
                </a:cubicBezTo>
                <a:cubicBezTo>
                  <a:pt x="2115" y="11426"/>
                  <a:pt x="2390" y="11326"/>
                  <a:pt x="2376" y="11197"/>
                </a:cubicBezTo>
                <a:cubicBezTo>
                  <a:pt x="1941" y="7468"/>
                  <a:pt x="1299" y="3760"/>
                  <a:pt x="595" y="73"/>
                </a:cubicBezTo>
                <a:cubicBezTo>
                  <a:pt x="582" y="22"/>
                  <a:pt x="518" y="0"/>
                  <a:pt x="43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ffbb0fa14a_1_76"/>
          <p:cNvSpPr/>
          <p:nvPr/>
        </p:nvSpPr>
        <p:spPr>
          <a:xfrm>
            <a:off x="5565225" y="3163332"/>
            <a:ext cx="664056" cy="583548"/>
          </a:xfrm>
          <a:custGeom>
            <a:avLst/>
            <a:gdLst/>
            <a:ahLst/>
            <a:cxnLst/>
            <a:rect l="l" t="t" r="r" b="b"/>
            <a:pathLst>
              <a:path w="7826" h="6877" extrusionOk="0">
                <a:moveTo>
                  <a:pt x="406" y="0"/>
                </a:moveTo>
                <a:cubicBezTo>
                  <a:pt x="224" y="0"/>
                  <a:pt x="1" y="122"/>
                  <a:pt x="41" y="294"/>
                </a:cubicBezTo>
                <a:lnTo>
                  <a:pt x="61" y="294"/>
                </a:lnTo>
                <a:cubicBezTo>
                  <a:pt x="559" y="2531"/>
                  <a:pt x="1615" y="4623"/>
                  <a:pt x="3106" y="6363"/>
                </a:cubicBezTo>
                <a:cubicBezTo>
                  <a:pt x="3414" y="6727"/>
                  <a:pt x="3688" y="6876"/>
                  <a:pt x="3966" y="6876"/>
                </a:cubicBezTo>
                <a:cubicBezTo>
                  <a:pt x="4306" y="6876"/>
                  <a:pt x="4653" y="6652"/>
                  <a:pt x="5074" y="6322"/>
                </a:cubicBezTo>
                <a:cubicBezTo>
                  <a:pt x="6048" y="5535"/>
                  <a:pt x="6939" y="4644"/>
                  <a:pt x="7684" y="3650"/>
                </a:cubicBezTo>
                <a:cubicBezTo>
                  <a:pt x="7825" y="3470"/>
                  <a:pt x="7673" y="3378"/>
                  <a:pt x="7497" y="3378"/>
                </a:cubicBezTo>
                <a:cubicBezTo>
                  <a:pt x="7388" y="3378"/>
                  <a:pt x="7271" y="3413"/>
                  <a:pt x="7208" y="3484"/>
                </a:cubicBezTo>
                <a:cubicBezTo>
                  <a:pt x="6586" y="4313"/>
                  <a:pt x="5903" y="5058"/>
                  <a:pt x="5116" y="5721"/>
                </a:cubicBezTo>
                <a:cubicBezTo>
                  <a:pt x="4812" y="5980"/>
                  <a:pt x="4474" y="6383"/>
                  <a:pt x="4103" y="6383"/>
                </a:cubicBezTo>
                <a:cubicBezTo>
                  <a:pt x="3969" y="6383"/>
                  <a:pt x="3830" y="6330"/>
                  <a:pt x="3686" y="6198"/>
                </a:cubicBezTo>
                <a:cubicBezTo>
                  <a:pt x="3396" y="5887"/>
                  <a:pt x="3127" y="5555"/>
                  <a:pt x="2920" y="5203"/>
                </a:cubicBezTo>
                <a:cubicBezTo>
                  <a:pt x="1822" y="3670"/>
                  <a:pt x="1035" y="1951"/>
                  <a:pt x="621" y="128"/>
                </a:cubicBezTo>
                <a:cubicBezTo>
                  <a:pt x="598" y="39"/>
                  <a:pt x="509" y="0"/>
                  <a:pt x="406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ffbb0fa14a_1_76"/>
          <p:cNvSpPr/>
          <p:nvPr/>
        </p:nvSpPr>
        <p:spPr>
          <a:xfrm>
            <a:off x="5187888" y="3192693"/>
            <a:ext cx="787007" cy="564540"/>
          </a:xfrm>
          <a:custGeom>
            <a:avLst/>
            <a:gdLst/>
            <a:ahLst/>
            <a:cxnLst/>
            <a:rect l="l" t="t" r="r" b="b"/>
            <a:pathLst>
              <a:path w="9275" h="6653" extrusionOk="0">
                <a:moveTo>
                  <a:pt x="416" y="0"/>
                </a:moveTo>
                <a:cubicBezTo>
                  <a:pt x="241" y="0"/>
                  <a:pt x="0" y="118"/>
                  <a:pt x="14" y="279"/>
                </a:cubicBezTo>
                <a:cubicBezTo>
                  <a:pt x="117" y="1771"/>
                  <a:pt x="449" y="3262"/>
                  <a:pt x="1049" y="4650"/>
                </a:cubicBezTo>
                <a:cubicBezTo>
                  <a:pt x="1401" y="5431"/>
                  <a:pt x="2156" y="6653"/>
                  <a:pt x="3144" y="6653"/>
                </a:cubicBezTo>
                <a:cubicBezTo>
                  <a:pt x="3204" y="6653"/>
                  <a:pt x="3266" y="6648"/>
                  <a:pt x="3328" y="6639"/>
                </a:cubicBezTo>
                <a:cubicBezTo>
                  <a:pt x="3846" y="6556"/>
                  <a:pt x="4343" y="6121"/>
                  <a:pt x="4736" y="5831"/>
                </a:cubicBezTo>
                <a:cubicBezTo>
                  <a:pt x="5275" y="5437"/>
                  <a:pt x="5813" y="5023"/>
                  <a:pt x="6311" y="4567"/>
                </a:cubicBezTo>
                <a:cubicBezTo>
                  <a:pt x="7388" y="3635"/>
                  <a:pt x="8341" y="2579"/>
                  <a:pt x="9190" y="1419"/>
                </a:cubicBezTo>
                <a:cubicBezTo>
                  <a:pt x="9275" y="1302"/>
                  <a:pt x="9164" y="1250"/>
                  <a:pt x="9018" y="1250"/>
                </a:cubicBezTo>
                <a:cubicBezTo>
                  <a:pt x="8880" y="1250"/>
                  <a:pt x="8712" y="1297"/>
                  <a:pt x="8651" y="1377"/>
                </a:cubicBezTo>
                <a:cubicBezTo>
                  <a:pt x="7926" y="2351"/>
                  <a:pt x="7118" y="3262"/>
                  <a:pt x="6248" y="4070"/>
                </a:cubicBezTo>
                <a:cubicBezTo>
                  <a:pt x="5834" y="4464"/>
                  <a:pt x="5420" y="4816"/>
                  <a:pt x="4985" y="5147"/>
                </a:cubicBezTo>
                <a:cubicBezTo>
                  <a:pt x="4571" y="5479"/>
                  <a:pt x="4053" y="5997"/>
                  <a:pt x="3556" y="6162"/>
                </a:cubicBezTo>
                <a:cubicBezTo>
                  <a:pt x="3452" y="6197"/>
                  <a:pt x="3351" y="6214"/>
                  <a:pt x="3254" y="6214"/>
                </a:cubicBezTo>
                <a:cubicBezTo>
                  <a:pt x="2259" y="6214"/>
                  <a:pt x="1584" y="4516"/>
                  <a:pt x="1339" y="3780"/>
                </a:cubicBezTo>
                <a:cubicBezTo>
                  <a:pt x="946" y="2599"/>
                  <a:pt x="697" y="1377"/>
                  <a:pt x="594" y="114"/>
                </a:cubicBezTo>
                <a:cubicBezTo>
                  <a:pt x="586" y="34"/>
                  <a:pt x="511" y="0"/>
                  <a:pt x="416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ffbb0fa14a_1_76"/>
          <p:cNvSpPr/>
          <p:nvPr/>
        </p:nvSpPr>
        <p:spPr>
          <a:xfrm>
            <a:off x="5898013" y="3228586"/>
            <a:ext cx="253709" cy="115912"/>
          </a:xfrm>
          <a:custGeom>
            <a:avLst/>
            <a:gdLst/>
            <a:ahLst/>
            <a:cxnLst/>
            <a:rect l="l" t="t" r="r" b="b"/>
            <a:pathLst>
              <a:path w="2990" h="1366" extrusionOk="0">
                <a:moveTo>
                  <a:pt x="2630" y="1"/>
                </a:moveTo>
                <a:cubicBezTo>
                  <a:pt x="2621" y="1"/>
                  <a:pt x="2612" y="1"/>
                  <a:pt x="2602" y="1"/>
                </a:cubicBezTo>
                <a:cubicBezTo>
                  <a:pt x="1670" y="43"/>
                  <a:pt x="800" y="436"/>
                  <a:pt x="158" y="1099"/>
                </a:cubicBezTo>
                <a:cubicBezTo>
                  <a:pt x="1" y="1270"/>
                  <a:pt x="167" y="1366"/>
                  <a:pt x="352" y="1366"/>
                </a:cubicBezTo>
                <a:cubicBezTo>
                  <a:pt x="460" y="1366"/>
                  <a:pt x="574" y="1333"/>
                  <a:pt x="634" y="1265"/>
                </a:cubicBezTo>
                <a:cubicBezTo>
                  <a:pt x="1132" y="747"/>
                  <a:pt x="1815" y="436"/>
                  <a:pt x="2540" y="395"/>
                </a:cubicBezTo>
                <a:cubicBezTo>
                  <a:pt x="2863" y="395"/>
                  <a:pt x="2990" y="1"/>
                  <a:pt x="2630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ffbb0fa14a_1_76"/>
          <p:cNvSpPr/>
          <p:nvPr/>
        </p:nvSpPr>
        <p:spPr>
          <a:xfrm>
            <a:off x="5872982" y="3271864"/>
            <a:ext cx="198385" cy="124482"/>
          </a:xfrm>
          <a:custGeom>
            <a:avLst/>
            <a:gdLst/>
            <a:ahLst/>
            <a:cxnLst/>
            <a:rect l="l" t="t" r="r" b="b"/>
            <a:pathLst>
              <a:path w="2338" h="1467" extrusionOk="0">
                <a:moveTo>
                  <a:pt x="2199" y="1"/>
                </a:moveTo>
                <a:cubicBezTo>
                  <a:pt x="2033" y="1"/>
                  <a:pt x="1779" y="70"/>
                  <a:pt x="1779" y="196"/>
                </a:cubicBezTo>
                <a:cubicBezTo>
                  <a:pt x="1758" y="486"/>
                  <a:pt x="1696" y="755"/>
                  <a:pt x="1572" y="1024"/>
                </a:cubicBezTo>
                <a:cubicBezTo>
                  <a:pt x="1509" y="1136"/>
                  <a:pt x="1440" y="1181"/>
                  <a:pt x="1354" y="1181"/>
                </a:cubicBezTo>
                <a:cubicBezTo>
                  <a:pt x="1296" y="1181"/>
                  <a:pt x="1232" y="1161"/>
                  <a:pt x="1157" y="1128"/>
                </a:cubicBezTo>
                <a:cubicBezTo>
                  <a:pt x="950" y="1045"/>
                  <a:pt x="784" y="941"/>
                  <a:pt x="639" y="817"/>
                </a:cubicBezTo>
                <a:cubicBezTo>
                  <a:pt x="612" y="797"/>
                  <a:pt x="570" y="789"/>
                  <a:pt x="523" y="789"/>
                </a:cubicBezTo>
                <a:cubicBezTo>
                  <a:pt x="320" y="789"/>
                  <a:pt x="0" y="941"/>
                  <a:pt x="101" y="1024"/>
                </a:cubicBezTo>
                <a:cubicBezTo>
                  <a:pt x="427" y="1279"/>
                  <a:pt x="791" y="1467"/>
                  <a:pt x="1175" y="1467"/>
                </a:cubicBezTo>
                <a:cubicBezTo>
                  <a:pt x="1352" y="1467"/>
                  <a:pt x="1533" y="1427"/>
                  <a:pt x="1717" y="1335"/>
                </a:cubicBezTo>
                <a:cubicBezTo>
                  <a:pt x="2214" y="1086"/>
                  <a:pt x="2297" y="548"/>
                  <a:pt x="2338" y="51"/>
                </a:cubicBezTo>
                <a:cubicBezTo>
                  <a:pt x="2338" y="17"/>
                  <a:pt x="2279" y="1"/>
                  <a:pt x="2199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ffbb0fa14a_1_76"/>
          <p:cNvSpPr/>
          <p:nvPr/>
        </p:nvSpPr>
        <p:spPr>
          <a:xfrm>
            <a:off x="6092409" y="2228542"/>
            <a:ext cx="40475" cy="813844"/>
          </a:xfrm>
          <a:custGeom>
            <a:avLst/>
            <a:gdLst/>
            <a:ahLst/>
            <a:cxnLst/>
            <a:rect l="l" t="t" r="r" b="b"/>
            <a:pathLst>
              <a:path w="477" h="9591" extrusionOk="0">
                <a:moveTo>
                  <a:pt x="477" y="0"/>
                </a:moveTo>
                <a:cubicBezTo>
                  <a:pt x="125" y="3170"/>
                  <a:pt x="1" y="6380"/>
                  <a:pt x="104" y="9591"/>
                </a:cubicBezTo>
                <a:lnTo>
                  <a:pt x="477" y="0"/>
                </a:ln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ffbb0fa14a_1_76"/>
          <p:cNvSpPr/>
          <p:nvPr/>
        </p:nvSpPr>
        <p:spPr>
          <a:xfrm>
            <a:off x="6074845" y="2211402"/>
            <a:ext cx="78319" cy="849483"/>
          </a:xfrm>
          <a:custGeom>
            <a:avLst/>
            <a:gdLst/>
            <a:ahLst/>
            <a:cxnLst/>
            <a:rect l="l" t="t" r="r" b="b"/>
            <a:pathLst>
              <a:path w="923" h="10011" extrusionOk="0">
                <a:moveTo>
                  <a:pt x="718" y="0"/>
                </a:moveTo>
                <a:cubicBezTo>
                  <a:pt x="611" y="0"/>
                  <a:pt x="498" y="68"/>
                  <a:pt x="477" y="202"/>
                </a:cubicBezTo>
                <a:cubicBezTo>
                  <a:pt x="145" y="3372"/>
                  <a:pt x="0" y="6582"/>
                  <a:pt x="83" y="9793"/>
                </a:cubicBezTo>
                <a:cubicBezTo>
                  <a:pt x="83" y="9938"/>
                  <a:pt x="192" y="10010"/>
                  <a:pt x="301" y="10010"/>
                </a:cubicBezTo>
                <a:cubicBezTo>
                  <a:pt x="409" y="10010"/>
                  <a:pt x="518" y="9938"/>
                  <a:pt x="518" y="9793"/>
                </a:cubicBezTo>
                <a:cubicBezTo>
                  <a:pt x="435" y="6582"/>
                  <a:pt x="560" y="3372"/>
                  <a:pt x="912" y="202"/>
                </a:cubicBezTo>
                <a:cubicBezTo>
                  <a:pt x="922" y="68"/>
                  <a:pt x="824" y="0"/>
                  <a:pt x="71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ffbb0fa14a_1_76"/>
          <p:cNvSpPr/>
          <p:nvPr/>
        </p:nvSpPr>
        <p:spPr>
          <a:xfrm>
            <a:off x="6113539" y="2181955"/>
            <a:ext cx="1335833" cy="27322"/>
          </a:xfrm>
          <a:custGeom>
            <a:avLst/>
            <a:gdLst/>
            <a:ahLst/>
            <a:cxnLst/>
            <a:rect l="l" t="t" r="r" b="b"/>
            <a:pathLst>
              <a:path w="15743" h="322" extrusionOk="0">
                <a:moveTo>
                  <a:pt x="11330" y="0"/>
                </a:moveTo>
                <a:cubicBezTo>
                  <a:pt x="7548" y="0"/>
                  <a:pt x="3774" y="113"/>
                  <a:pt x="0" y="321"/>
                </a:cubicBezTo>
                <a:lnTo>
                  <a:pt x="15743" y="52"/>
                </a:lnTo>
                <a:cubicBezTo>
                  <a:pt x="14270" y="17"/>
                  <a:pt x="12800" y="0"/>
                  <a:pt x="11330" y="0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ffbb0fa14a_1_76"/>
          <p:cNvSpPr/>
          <p:nvPr/>
        </p:nvSpPr>
        <p:spPr>
          <a:xfrm>
            <a:off x="6090628" y="2164390"/>
            <a:ext cx="1383350" cy="64235"/>
          </a:xfrm>
          <a:custGeom>
            <a:avLst/>
            <a:gdLst/>
            <a:ahLst/>
            <a:cxnLst/>
            <a:rect l="l" t="t" r="r" b="b"/>
            <a:pathLst>
              <a:path w="16303" h="757" extrusionOk="0">
                <a:moveTo>
                  <a:pt x="11600" y="0"/>
                </a:moveTo>
                <a:cubicBezTo>
                  <a:pt x="7818" y="0"/>
                  <a:pt x="4044" y="112"/>
                  <a:pt x="270" y="321"/>
                </a:cubicBezTo>
                <a:cubicBezTo>
                  <a:pt x="22" y="342"/>
                  <a:pt x="1" y="756"/>
                  <a:pt x="270" y="756"/>
                </a:cubicBezTo>
                <a:cubicBezTo>
                  <a:pt x="4097" y="529"/>
                  <a:pt x="7936" y="424"/>
                  <a:pt x="11769" y="424"/>
                </a:cubicBezTo>
                <a:cubicBezTo>
                  <a:pt x="13184" y="424"/>
                  <a:pt x="14599" y="438"/>
                  <a:pt x="16013" y="466"/>
                </a:cubicBezTo>
                <a:cubicBezTo>
                  <a:pt x="16303" y="466"/>
                  <a:pt x="16303" y="52"/>
                  <a:pt x="16013" y="52"/>
                </a:cubicBezTo>
                <a:cubicBezTo>
                  <a:pt x="14540" y="17"/>
                  <a:pt x="13070" y="0"/>
                  <a:pt x="11600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ffbb0fa14a_1_76"/>
          <p:cNvSpPr/>
          <p:nvPr/>
        </p:nvSpPr>
        <p:spPr>
          <a:xfrm>
            <a:off x="6129322" y="3045891"/>
            <a:ext cx="1288400" cy="10777"/>
          </a:xfrm>
          <a:custGeom>
            <a:avLst/>
            <a:gdLst/>
            <a:ahLst/>
            <a:cxnLst/>
            <a:rect l="l" t="t" r="r" b="b"/>
            <a:pathLst>
              <a:path w="15184" h="127" extrusionOk="0">
                <a:moveTo>
                  <a:pt x="1" y="0"/>
                </a:moveTo>
                <a:lnTo>
                  <a:pt x="6055" y="50"/>
                </a:lnTo>
                <a:lnTo>
                  <a:pt x="6055" y="50"/>
                </a:lnTo>
                <a:cubicBezTo>
                  <a:pt x="4026" y="23"/>
                  <a:pt x="2002" y="0"/>
                  <a:pt x="1" y="0"/>
                </a:cubicBezTo>
                <a:close/>
                <a:moveTo>
                  <a:pt x="6055" y="50"/>
                </a:moveTo>
                <a:cubicBezTo>
                  <a:pt x="8770" y="85"/>
                  <a:pt x="11493" y="127"/>
                  <a:pt x="14179" y="127"/>
                </a:cubicBezTo>
                <a:cubicBezTo>
                  <a:pt x="14515" y="127"/>
                  <a:pt x="14850" y="126"/>
                  <a:pt x="15184" y="125"/>
                </a:cubicBezTo>
                <a:lnTo>
                  <a:pt x="6055" y="50"/>
                </a:ln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ffbb0fa14a_1_76"/>
          <p:cNvSpPr/>
          <p:nvPr/>
        </p:nvSpPr>
        <p:spPr>
          <a:xfrm>
            <a:off x="6104712" y="3028323"/>
            <a:ext cx="1335918" cy="45907"/>
          </a:xfrm>
          <a:custGeom>
            <a:avLst/>
            <a:gdLst/>
            <a:ahLst/>
            <a:cxnLst/>
            <a:rect l="l" t="t" r="r" b="b"/>
            <a:pathLst>
              <a:path w="15744" h="541" extrusionOk="0">
                <a:moveTo>
                  <a:pt x="291" y="0"/>
                </a:moveTo>
                <a:cubicBezTo>
                  <a:pt x="1" y="0"/>
                  <a:pt x="1" y="414"/>
                  <a:pt x="291" y="414"/>
                </a:cubicBezTo>
                <a:cubicBezTo>
                  <a:pt x="5008" y="414"/>
                  <a:pt x="9725" y="541"/>
                  <a:pt x="14459" y="541"/>
                </a:cubicBezTo>
                <a:cubicBezTo>
                  <a:pt x="14797" y="541"/>
                  <a:pt x="15136" y="540"/>
                  <a:pt x="15474" y="539"/>
                </a:cubicBezTo>
                <a:cubicBezTo>
                  <a:pt x="15743" y="539"/>
                  <a:pt x="15743" y="124"/>
                  <a:pt x="15474" y="124"/>
                </a:cubicBezTo>
                <a:cubicBezTo>
                  <a:pt x="10399" y="124"/>
                  <a:pt x="5345" y="0"/>
                  <a:pt x="29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ffbb0fa14a_1_76"/>
          <p:cNvSpPr/>
          <p:nvPr/>
        </p:nvSpPr>
        <p:spPr>
          <a:xfrm>
            <a:off x="7415932" y="2186369"/>
            <a:ext cx="35214" cy="857799"/>
          </a:xfrm>
          <a:custGeom>
            <a:avLst/>
            <a:gdLst/>
            <a:ahLst/>
            <a:cxnLst/>
            <a:rect l="l" t="t" r="r" b="b"/>
            <a:pathLst>
              <a:path w="415" h="10109" extrusionOk="0">
                <a:moveTo>
                  <a:pt x="414" y="0"/>
                </a:moveTo>
                <a:lnTo>
                  <a:pt x="290" y="3646"/>
                </a:lnTo>
                <a:cubicBezTo>
                  <a:pt x="228" y="5531"/>
                  <a:pt x="0" y="8244"/>
                  <a:pt x="187" y="10109"/>
                </a:cubicBezTo>
                <a:lnTo>
                  <a:pt x="414" y="0"/>
                </a:ln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ffbb0fa14a_1_76"/>
          <p:cNvSpPr/>
          <p:nvPr/>
        </p:nvSpPr>
        <p:spPr>
          <a:xfrm>
            <a:off x="7389542" y="2169229"/>
            <a:ext cx="79167" cy="891656"/>
          </a:xfrm>
          <a:custGeom>
            <a:avLst/>
            <a:gdLst/>
            <a:ahLst/>
            <a:cxnLst/>
            <a:rect l="l" t="t" r="r" b="b"/>
            <a:pathLst>
              <a:path w="933" h="10508" extrusionOk="0">
                <a:moveTo>
                  <a:pt x="725" y="0"/>
                </a:moveTo>
                <a:cubicBezTo>
                  <a:pt x="622" y="0"/>
                  <a:pt x="518" y="68"/>
                  <a:pt x="518" y="202"/>
                </a:cubicBezTo>
                <a:cubicBezTo>
                  <a:pt x="394" y="3537"/>
                  <a:pt x="0" y="6976"/>
                  <a:pt x="290" y="10290"/>
                </a:cubicBezTo>
                <a:cubicBezTo>
                  <a:pt x="301" y="10435"/>
                  <a:pt x="410" y="10507"/>
                  <a:pt x="513" y="10507"/>
                </a:cubicBezTo>
                <a:cubicBezTo>
                  <a:pt x="617" y="10507"/>
                  <a:pt x="715" y="10435"/>
                  <a:pt x="705" y="10290"/>
                </a:cubicBezTo>
                <a:cubicBezTo>
                  <a:pt x="435" y="6976"/>
                  <a:pt x="829" y="3537"/>
                  <a:pt x="933" y="202"/>
                </a:cubicBezTo>
                <a:cubicBezTo>
                  <a:pt x="933" y="68"/>
                  <a:pt x="829" y="0"/>
                  <a:pt x="725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ffbb0fa14a_1_76"/>
          <p:cNvSpPr/>
          <p:nvPr/>
        </p:nvSpPr>
        <p:spPr>
          <a:xfrm>
            <a:off x="6173273" y="2149200"/>
            <a:ext cx="58039" cy="81121"/>
          </a:xfrm>
          <a:custGeom>
            <a:avLst/>
            <a:gdLst/>
            <a:ahLst/>
            <a:cxnLst/>
            <a:rect l="l" t="t" r="r" b="b"/>
            <a:pathLst>
              <a:path w="684" h="956" extrusionOk="0">
                <a:moveTo>
                  <a:pt x="421" y="0"/>
                </a:moveTo>
                <a:cubicBezTo>
                  <a:pt x="370" y="0"/>
                  <a:pt x="318" y="16"/>
                  <a:pt x="270" y="45"/>
                </a:cubicBezTo>
                <a:cubicBezTo>
                  <a:pt x="104" y="148"/>
                  <a:pt x="0" y="335"/>
                  <a:pt x="21" y="542"/>
                </a:cubicBezTo>
                <a:cubicBezTo>
                  <a:pt x="42" y="728"/>
                  <a:pt x="187" y="894"/>
                  <a:pt x="373" y="956"/>
                </a:cubicBezTo>
                <a:lnTo>
                  <a:pt x="580" y="376"/>
                </a:lnTo>
                <a:cubicBezTo>
                  <a:pt x="684" y="293"/>
                  <a:pt x="684" y="148"/>
                  <a:pt x="580" y="65"/>
                </a:cubicBezTo>
                <a:cubicBezTo>
                  <a:pt x="536" y="21"/>
                  <a:pt x="480" y="0"/>
                  <a:pt x="421" y="0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ffbb0fa14a_1_76"/>
          <p:cNvSpPr/>
          <p:nvPr/>
        </p:nvSpPr>
        <p:spPr>
          <a:xfrm>
            <a:off x="6141625" y="2132825"/>
            <a:ext cx="109035" cy="115657"/>
          </a:xfrm>
          <a:custGeom>
            <a:avLst/>
            <a:gdLst/>
            <a:ahLst/>
            <a:cxnLst/>
            <a:rect l="l" t="t" r="r" b="b"/>
            <a:pathLst>
              <a:path w="1285" h="1363" extrusionOk="0">
                <a:moveTo>
                  <a:pt x="781" y="1"/>
                </a:moveTo>
                <a:cubicBezTo>
                  <a:pt x="648" y="1"/>
                  <a:pt x="516" y="53"/>
                  <a:pt x="415" y="155"/>
                </a:cubicBezTo>
                <a:cubicBezTo>
                  <a:pt x="1" y="528"/>
                  <a:pt x="166" y="1190"/>
                  <a:pt x="684" y="1356"/>
                </a:cubicBezTo>
                <a:cubicBezTo>
                  <a:pt x="704" y="1361"/>
                  <a:pt x="722" y="1363"/>
                  <a:pt x="740" y="1363"/>
                </a:cubicBezTo>
                <a:cubicBezTo>
                  <a:pt x="967" y="1363"/>
                  <a:pt x="1039" y="1019"/>
                  <a:pt x="808" y="942"/>
                </a:cubicBezTo>
                <a:lnTo>
                  <a:pt x="788" y="942"/>
                </a:lnTo>
                <a:cubicBezTo>
                  <a:pt x="643" y="900"/>
                  <a:pt x="560" y="735"/>
                  <a:pt x="601" y="590"/>
                </a:cubicBezTo>
                <a:cubicBezTo>
                  <a:pt x="622" y="528"/>
                  <a:pt x="663" y="465"/>
                  <a:pt x="726" y="424"/>
                </a:cubicBezTo>
                <a:cubicBezTo>
                  <a:pt x="726" y="424"/>
                  <a:pt x="772" y="415"/>
                  <a:pt x="796" y="415"/>
                </a:cubicBezTo>
                <a:cubicBezTo>
                  <a:pt x="808" y="415"/>
                  <a:pt x="815" y="417"/>
                  <a:pt x="808" y="424"/>
                </a:cubicBezTo>
                <a:cubicBezTo>
                  <a:pt x="646" y="570"/>
                  <a:pt x="802" y="792"/>
                  <a:pt x="966" y="792"/>
                </a:cubicBezTo>
                <a:cubicBezTo>
                  <a:pt x="1012" y="792"/>
                  <a:pt x="1058" y="775"/>
                  <a:pt x="1098" y="735"/>
                </a:cubicBezTo>
                <a:cubicBezTo>
                  <a:pt x="1285" y="569"/>
                  <a:pt x="1285" y="279"/>
                  <a:pt x="1098" y="113"/>
                </a:cubicBezTo>
                <a:cubicBezTo>
                  <a:pt x="1004" y="38"/>
                  <a:pt x="892" y="1"/>
                  <a:pt x="781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ffbb0fa14a_1_76"/>
          <p:cNvSpPr/>
          <p:nvPr/>
        </p:nvSpPr>
        <p:spPr>
          <a:xfrm>
            <a:off x="6262878" y="2148692"/>
            <a:ext cx="58124" cy="79933"/>
          </a:xfrm>
          <a:custGeom>
            <a:avLst/>
            <a:gdLst/>
            <a:ahLst/>
            <a:cxnLst/>
            <a:rect l="l" t="t" r="r" b="b"/>
            <a:pathLst>
              <a:path w="685" h="942" extrusionOk="0">
                <a:moveTo>
                  <a:pt x="417" y="1"/>
                </a:moveTo>
                <a:cubicBezTo>
                  <a:pt x="367" y="1"/>
                  <a:pt x="317" y="11"/>
                  <a:pt x="270" y="30"/>
                </a:cubicBezTo>
                <a:cubicBezTo>
                  <a:pt x="84" y="133"/>
                  <a:pt x="1" y="341"/>
                  <a:pt x="22" y="527"/>
                </a:cubicBezTo>
                <a:cubicBezTo>
                  <a:pt x="42" y="734"/>
                  <a:pt x="187" y="900"/>
                  <a:pt x="374" y="941"/>
                </a:cubicBezTo>
                <a:lnTo>
                  <a:pt x="581" y="361"/>
                </a:lnTo>
                <a:cubicBezTo>
                  <a:pt x="684" y="278"/>
                  <a:pt x="684" y="133"/>
                  <a:pt x="581" y="51"/>
                </a:cubicBezTo>
                <a:cubicBezTo>
                  <a:pt x="535" y="16"/>
                  <a:pt x="477" y="1"/>
                  <a:pt x="417" y="1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ffbb0fa14a_1_76"/>
          <p:cNvSpPr/>
          <p:nvPr/>
        </p:nvSpPr>
        <p:spPr>
          <a:xfrm>
            <a:off x="6233011" y="2131381"/>
            <a:ext cx="107338" cy="115742"/>
          </a:xfrm>
          <a:custGeom>
            <a:avLst/>
            <a:gdLst/>
            <a:ahLst/>
            <a:cxnLst/>
            <a:rect l="l" t="t" r="r" b="b"/>
            <a:pathLst>
              <a:path w="1265" h="1364" extrusionOk="0">
                <a:moveTo>
                  <a:pt x="760" y="0"/>
                </a:moveTo>
                <a:cubicBezTo>
                  <a:pt x="626" y="0"/>
                  <a:pt x="493" y="53"/>
                  <a:pt x="394" y="151"/>
                </a:cubicBezTo>
                <a:cubicBezTo>
                  <a:pt x="1" y="524"/>
                  <a:pt x="146" y="1207"/>
                  <a:pt x="684" y="1352"/>
                </a:cubicBezTo>
                <a:cubicBezTo>
                  <a:pt x="708" y="1360"/>
                  <a:pt x="731" y="1363"/>
                  <a:pt x="753" y="1363"/>
                </a:cubicBezTo>
                <a:cubicBezTo>
                  <a:pt x="969" y="1363"/>
                  <a:pt x="1033" y="1014"/>
                  <a:pt x="788" y="938"/>
                </a:cubicBezTo>
                <a:cubicBezTo>
                  <a:pt x="560" y="876"/>
                  <a:pt x="518" y="565"/>
                  <a:pt x="705" y="441"/>
                </a:cubicBezTo>
                <a:cubicBezTo>
                  <a:pt x="705" y="441"/>
                  <a:pt x="751" y="423"/>
                  <a:pt x="776" y="423"/>
                </a:cubicBezTo>
                <a:cubicBezTo>
                  <a:pt x="788" y="423"/>
                  <a:pt x="795" y="427"/>
                  <a:pt x="788" y="441"/>
                </a:cubicBezTo>
                <a:cubicBezTo>
                  <a:pt x="644" y="585"/>
                  <a:pt x="784" y="791"/>
                  <a:pt x="951" y="791"/>
                </a:cubicBezTo>
                <a:cubicBezTo>
                  <a:pt x="1000" y="791"/>
                  <a:pt x="1051" y="773"/>
                  <a:pt x="1098" y="731"/>
                </a:cubicBezTo>
                <a:cubicBezTo>
                  <a:pt x="1264" y="565"/>
                  <a:pt x="1264" y="296"/>
                  <a:pt x="1098" y="130"/>
                </a:cubicBezTo>
                <a:cubicBezTo>
                  <a:pt x="1001" y="42"/>
                  <a:pt x="880" y="0"/>
                  <a:pt x="760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ffbb0fa14a_1_76"/>
          <p:cNvSpPr/>
          <p:nvPr/>
        </p:nvSpPr>
        <p:spPr>
          <a:xfrm>
            <a:off x="6352566" y="2147419"/>
            <a:ext cx="58039" cy="79424"/>
          </a:xfrm>
          <a:custGeom>
            <a:avLst/>
            <a:gdLst/>
            <a:ahLst/>
            <a:cxnLst/>
            <a:rect l="l" t="t" r="r" b="b"/>
            <a:pathLst>
              <a:path w="684" h="936" extrusionOk="0">
                <a:moveTo>
                  <a:pt x="423" y="1"/>
                </a:moveTo>
                <a:cubicBezTo>
                  <a:pt x="370" y="1"/>
                  <a:pt x="318" y="16"/>
                  <a:pt x="269" y="45"/>
                </a:cubicBezTo>
                <a:cubicBezTo>
                  <a:pt x="104" y="148"/>
                  <a:pt x="0" y="335"/>
                  <a:pt x="42" y="542"/>
                </a:cubicBezTo>
                <a:cubicBezTo>
                  <a:pt x="62" y="728"/>
                  <a:pt x="207" y="894"/>
                  <a:pt x="394" y="936"/>
                </a:cubicBezTo>
                <a:lnTo>
                  <a:pt x="601" y="376"/>
                </a:lnTo>
                <a:cubicBezTo>
                  <a:pt x="684" y="293"/>
                  <a:pt x="684" y="148"/>
                  <a:pt x="601" y="66"/>
                </a:cubicBezTo>
                <a:cubicBezTo>
                  <a:pt x="545" y="21"/>
                  <a:pt x="484" y="1"/>
                  <a:pt x="423" y="1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ffbb0fa14a_1_76"/>
          <p:cNvSpPr/>
          <p:nvPr/>
        </p:nvSpPr>
        <p:spPr>
          <a:xfrm>
            <a:off x="6322699" y="2130533"/>
            <a:ext cx="109035" cy="116251"/>
          </a:xfrm>
          <a:custGeom>
            <a:avLst/>
            <a:gdLst/>
            <a:ahLst/>
            <a:cxnLst/>
            <a:rect l="l" t="t" r="r" b="b"/>
            <a:pathLst>
              <a:path w="1285" h="1370" extrusionOk="0">
                <a:moveTo>
                  <a:pt x="772" y="0"/>
                </a:moveTo>
                <a:cubicBezTo>
                  <a:pt x="640" y="0"/>
                  <a:pt x="513" y="52"/>
                  <a:pt x="414" y="161"/>
                </a:cubicBezTo>
                <a:cubicBezTo>
                  <a:pt x="0" y="534"/>
                  <a:pt x="166" y="1197"/>
                  <a:pt x="684" y="1362"/>
                </a:cubicBezTo>
                <a:cubicBezTo>
                  <a:pt x="703" y="1367"/>
                  <a:pt x="722" y="1369"/>
                  <a:pt x="740" y="1369"/>
                </a:cubicBezTo>
                <a:cubicBezTo>
                  <a:pt x="969" y="1369"/>
                  <a:pt x="1058" y="1025"/>
                  <a:pt x="808" y="948"/>
                </a:cubicBezTo>
                <a:cubicBezTo>
                  <a:pt x="642" y="907"/>
                  <a:pt x="559" y="741"/>
                  <a:pt x="601" y="596"/>
                </a:cubicBezTo>
                <a:cubicBezTo>
                  <a:pt x="621" y="534"/>
                  <a:pt x="663" y="472"/>
                  <a:pt x="725" y="430"/>
                </a:cubicBezTo>
                <a:cubicBezTo>
                  <a:pt x="725" y="430"/>
                  <a:pt x="771" y="421"/>
                  <a:pt x="796" y="421"/>
                </a:cubicBezTo>
                <a:cubicBezTo>
                  <a:pt x="808" y="421"/>
                  <a:pt x="815" y="423"/>
                  <a:pt x="808" y="430"/>
                </a:cubicBezTo>
                <a:cubicBezTo>
                  <a:pt x="646" y="576"/>
                  <a:pt x="801" y="798"/>
                  <a:pt x="976" y="798"/>
                </a:cubicBezTo>
                <a:cubicBezTo>
                  <a:pt x="1024" y="798"/>
                  <a:pt x="1074" y="781"/>
                  <a:pt x="1119" y="741"/>
                </a:cubicBezTo>
                <a:cubicBezTo>
                  <a:pt x="1284" y="575"/>
                  <a:pt x="1284" y="285"/>
                  <a:pt x="1119" y="120"/>
                </a:cubicBezTo>
                <a:cubicBezTo>
                  <a:pt x="1011" y="41"/>
                  <a:pt x="890" y="0"/>
                  <a:pt x="772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ffbb0fa14a_1_76"/>
          <p:cNvSpPr/>
          <p:nvPr/>
        </p:nvSpPr>
        <p:spPr>
          <a:xfrm>
            <a:off x="6443952" y="2146231"/>
            <a:ext cx="58039" cy="80612"/>
          </a:xfrm>
          <a:custGeom>
            <a:avLst/>
            <a:gdLst/>
            <a:ahLst/>
            <a:cxnLst/>
            <a:rect l="l" t="t" r="r" b="b"/>
            <a:pathLst>
              <a:path w="684" h="950" extrusionOk="0">
                <a:moveTo>
                  <a:pt x="408" y="1"/>
                </a:moveTo>
                <a:cubicBezTo>
                  <a:pt x="360" y="1"/>
                  <a:pt x="313" y="12"/>
                  <a:pt x="270" y="38"/>
                </a:cubicBezTo>
                <a:cubicBezTo>
                  <a:pt x="104" y="142"/>
                  <a:pt x="0" y="349"/>
                  <a:pt x="21" y="535"/>
                </a:cubicBezTo>
                <a:cubicBezTo>
                  <a:pt x="42" y="742"/>
                  <a:pt x="187" y="887"/>
                  <a:pt x="373" y="950"/>
                </a:cubicBezTo>
                <a:lnTo>
                  <a:pt x="601" y="370"/>
                </a:lnTo>
                <a:cubicBezTo>
                  <a:pt x="684" y="287"/>
                  <a:pt x="684" y="142"/>
                  <a:pt x="601" y="59"/>
                </a:cubicBezTo>
                <a:cubicBezTo>
                  <a:pt x="541" y="23"/>
                  <a:pt x="474" y="1"/>
                  <a:pt x="408" y="1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ffbb0fa14a_1_76"/>
          <p:cNvSpPr/>
          <p:nvPr/>
        </p:nvSpPr>
        <p:spPr>
          <a:xfrm>
            <a:off x="6414085" y="2129345"/>
            <a:ext cx="107254" cy="115403"/>
          </a:xfrm>
          <a:custGeom>
            <a:avLst/>
            <a:gdLst/>
            <a:ahLst/>
            <a:cxnLst/>
            <a:rect l="l" t="t" r="r" b="b"/>
            <a:pathLst>
              <a:path w="1264" h="1360" extrusionOk="0">
                <a:moveTo>
                  <a:pt x="772" y="1"/>
                </a:moveTo>
                <a:cubicBezTo>
                  <a:pt x="633" y="1"/>
                  <a:pt x="495" y="53"/>
                  <a:pt x="394" y="154"/>
                </a:cubicBezTo>
                <a:cubicBezTo>
                  <a:pt x="0" y="527"/>
                  <a:pt x="145" y="1211"/>
                  <a:pt x="684" y="1356"/>
                </a:cubicBezTo>
                <a:cubicBezTo>
                  <a:pt x="697" y="1358"/>
                  <a:pt x="711" y="1359"/>
                  <a:pt x="723" y="1359"/>
                </a:cubicBezTo>
                <a:cubicBezTo>
                  <a:pt x="943" y="1359"/>
                  <a:pt x="1022" y="1039"/>
                  <a:pt x="787" y="941"/>
                </a:cubicBezTo>
                <a:cubicBezTo>
                  <a:pt x="642" y="900"/>
                  <a:pt x="539" y="755"/>
                  <a:pt x="601" y="589"/>
                </a:cubicBezTo>
                <a:cubicBezTo>
                  <a:pt x="622" y="527"/>
                  <a:pt x="663" y="465"/>
                  <a:pt x="704" y="444"/>
                </a:cubicBezTo>
                <a:cubicBezTo>
                  <a:pt x="704" y="444"/>
                  <a:pt x="760" y="426"/>
                  <a:pt x="790" y="426"/>
                </a:cubicBezTo>
                <a:cubicBezTo>
                  <a:pt x="806" y="426"/>
                  <a:pt x="815" y="430"/>
                  <a:pt x="808" y="444"/>
                </a:cubicBezTo>
                <a:cubicBezTo>
                  <a:pt x="648" y="588"/>
                  <a:pt x="797" y="794"/>
                  <a:pt x="959" y="794"/>
                </a:cubicBezTo>
                <a:cubicBezTo>
                  <a:pt x="1007" y="794"/>
                  <a:pt x="1056" y="777"/>
                  <a:pt x="1098" y="734"/>
                </a:cubicBezTo>
                <a:cubicBezTo>
                  <a:pt x="1264" y="569"/>
                  <a:pt x="1264" y="299"/>
                  <a:pt x="1098" y="113"/>
                </a:cubicBezTo>
                <a:cubicBezTo>
                  <a:pt x="1004" y="37"/>
                  <a:pt x="888" y="1"/>
                  <a:pt x="772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ffbb0fa14a_1_76"/>
          <p:cNvSpPr/>
          <p:nvPr/>
        </p:nvSpPr>
        <p:spPr>
          <a:xfrm>
            <a:off x="6535338" y="2145637"/>
            <a:ext cx="58039" cy="79424"/>
          </a:xfrm>
          <a:custGeom>
            <a:avLst/>
            <a:gdLst/>
            <a:ahLst/>
            <a:cxnLst/>
            <a:rect l="l" t="t" r="r" b="b"/>
            <a:pathLst>
              <a:path w="684" h="936" extrusionOk="0">
                <a:moveTo>
                  <a:pt x="423" y="1"/>
                </a:moveTo>
                <a:cubicBezTo>
                  <a:pt x="370" y="1"/>
                  <a:pt x="318" y="16"/>
                  <a:pt x="270" y="45"/>
                </a:cubicBezTo>
                <a:cubicBezTo>
                  <a:pt x="104" y="149"/>
                  <a:pt x="0" y="335"/>
                  <a:pt x="21" y="542"/>
                </a:cubicBezTo>
                <a:cubicBezTo>
                  <a:pt x="42" y="729"/>
                  <a:pt x="187" y="894"/>
                  <a:pt x="373" y="936"/>
                </a:cubicBezTo>
                <a:lnTo>
                  <a:pt x="601" y="377"/>
                </a:lnTo>
                <a:cubicBezTo>
                  <a:pt x="684" y="294"/>
                  <a:pt x="684" y="149"/>
                  <a:pt x="601" y="66"/>
                </a:cubicBezTo>
                <a:cubicBezTo>
                  <a:pt x="546" y="21"/>
                  <a:pt x="484" y="1"/>
                  <a:pt x="423" y="1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ffbb0fa14a_1_76"/>
          <p:cNvSpPr/>
          <p:nvPr/>
        </p:nvSpPr>
        <p:spPr>
          <a:xfrm>
            <a:off x="6505471" y="2129345"/>
            <a:ext cx="109035" cy="115657"/>
          </a:xfrm>
          <a:custGeom>
            <a:avLst/>
            <a:gdLst/>
            <a:ahLst/>
            <a:cxnLst/>
            <a:rect l="l" t="t" r="r" b="b"/>
            <a:pathLst>
              <a:path w="1285" h="1363" extrusionOk="0">
                <a:moveTo>
                  <a:pt x="781" y="1"/>
                </a:moveTo>
                <a:cubicBezTo>
                  <a:pt x="648" y="1"/>
                  <a:pt x="516" y="53"/>
                  <a:pt x="415" y="154"/>
                </a:cubicBezTo>
                <a:cubicBezTo>
                  <a:pt x="0" y="527"/>
                  <a:pt x="166" y="1211"/>
                  <a:pt x="684" y="1356"/>
                </a:cubicBezTo>
                <a:cubicBezTo>
                  <a:pt x="704" y="1360"/>
                  <a:pt x="724" y="1363"/>
                  <a:pt x="742" y="1363"/>
                </a:cubicBezTo>
                <a:cubicBezTo>
                  <a:pt x="967" y="1363"/>
                  <a:pt x="1038" y="1037"/>
                  <a:pt x="808" y="941"/>
                </a:cubicBezTo>
                <a:lnTo>
                  <a:pt x="787" y="921"/>
                </a:lnTo>
                <a:cubicBezTo>
                  <a:pt x="642" y="879"/>
                  <a:pt x="560" y="734"/>
                  <a:pt x="601" y="589"/>
                </a:cubicBezTo>
                <a:cubicBezTo>
                  <a:pt x="622" y="527"/>
                  <a:pt x="663" y="486"/>
                  <a:pt x="725" y="444"/>
                </a:cubicBezTo>
                <a:cubicBezTo>
                  <a:pt x="725" y="444"/>
                  <a:pt x="771" y="426"/>
                  <a:pt x="796" y="426"/>
                </a:cubicBezTo>
                <a:cubicBezTo>
                  <a:pt x="808" y="426"/>
                  <a:pt x="815" y="430"/>
                  <a:pt x="808" y="444"/>
                </a:cubicBezTo>
                <a:cubicBezTo>
                  <a:pt x="648" y="588"/>
                  <a:pt x="797" y="794"/>
                  <a:pt x="959" y="794"/>
                </a:cubicBezTo>
                <a:cubicBezTo>
                  <a:pt x="1007" y="794"/>
                  <a:pt x="1056" y="777"/>
                  <a:pt x="1098" y="734"/>
                </a:cubicBezTo>
                <a:cubicBezTo>
                  <a:pt x="1285" y="569"/>
                  <a:pt x="1285" y="299"/>
                  <a:pt x="1098" y="113"/>
                </a:cubicBezTo>
                <a:cubicBezTo>
                  <a:pt x="1004" y="37"/>
                  <a:pt x="892" y="1"/>
                  <a:pt x="781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ffbb0fa14a_1_76"/>
          <p:cNvSpPr/>
          <p:nvPr/>
        </p:nvSpPr>
        <p:spPr>
          <a:xfrm>
            <a:off x="6624940" y="2143939"/>
            <a:ext cx="58124" cy="79424"/>
          </a:xfrm>
          <a:custGeom>
            <a:avLst/>
            <a:gdLst/>
            <a:ahLst/>
            <a:cxnLst/>
            <a:rect l="l" t="t" r="r" b="b"/>
            <a:pathLst>
              <a:path w="685" h="936" extrusionOk="0">
                <a:moveTo>
                  <a:pt x="424" y="0"/>
                </a:moveTo>
                <a:cubicBezTo>
                  <a:pt x="371" y="0"/>
                  <a:pt x="318" y="16"/>
                  <a:pt x="270" y="44"/>
                </a:cubicBezTo>
                <a:cubicBezTo>
                  <a:pt x="104" y="148"/>
                  <a:pt x="1" y="334"/>
                  <a:pt x="22" y="542"/>
                </a:cubicBezTo>
                <a:cubicBezTo>
                  <a:pt x="63" y="728"/>
                  <a:pt x="187" y="894"/>
                  <a:pt x="394" y="935"/>
                </a:cubicBezTo>
                <a:lnTo>
                  <a:pt x="602" y="376"/>
                </a:lnTo>
                <a:cubicBezTo>
                  <a:pt x="684" y="293"/>
                  <a:pt x="684" y="148"/>
                  <a:pt x="602" y="65"/>
                </a:cubicBezTo>
                <a:cubicBezTo>
                  <a:pt x="546" y="21"/>
                  <a:pt x="485" y="0"/>
                  <a:pt x="424" y="0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ffbb0fa14a_1_76"/>
          <p:cNvSpPr/>
          <p:nvPr/>
        </p:nvSpPr>
        <p:spPr>
          <a:xfrm>
            <a:off x="6595073" y="2127564"/>
            <a:ext cx="109035" cy="115657"/>
          </a:xfrm>
          <a:custGeom>
            <a:avLst/>
            <a:gdLst/>
            <a:ahLst/>
            <a:cxnLst/>
            <a:rect l="l" t="t" r="r" b="b"/>
            <a:pathLst>
              <a:path w="1285" h="1363" extrusionOk="0">
                <a:moveTo>
                  <a:pt x="781" y="1"/>
                </a:moveTo>
                <a:cubicBezTo>
                  <a:pt x="649" y="1"/>
                  <a:pt x="516" y="53"/>
                  <a:pt x="415" y="155"/>
                </a:cubicBezTo>
                <a:cubicBezTo>
                  <a:pt x="1" y="527"/>
                  <a:pt x="166" y="1211"/>
                  <a:pt x="684" y="1356"/>
                </a:cubicBezTo>
                <a:cubicBezTo>
                  <a:pt x="704" y="1361"/>
                  <a:pt x="723" y="1363"/>
                  <a:pt x="740" y="1363"/>
                </a:cubicBezTo>
                <a:cubicBezTo>
                  <a:pt x="967" y="1363"/>
                  <a:pt x="1039" y="1019"/>
                  <a:pt x="809" y="942"/>
                </a:cubicBezTo>
                <a:lnTo>
                  <a:pt x="788" y="942"/>
                </a:lnTo>
                <a:cubicBezTo>
                  <a:pt x="643" y="900"/>
                  <a:pt x="560" y="735"/>
                  <a:pt x="601" y="590"/>
                </a:cubicBezTo>
                <a:cubicBezTo>
                  <a:pt x="622" y="527"/>
                  <a:pt x="664" y="465"/>
                  <a:pt x="726" y="445"/>
                </a:cubicBezTo>
                <a:cubicBezTo>
                  <a:pt x="726" y="445"/>
                  <a:pt x="772" y="426"/>
                  <a:pt x="796" y="426"/>
                </a:cubicBezTo>
                <a:cubicBezTo>
                  <a:pt x="809" y="426"/>
                  <a:pt x="815" y="431"/>
                  <a:pt x="809" y="445"/>
                </a:cubicBezTo>
                <a:cubicBezTo>
                  <a:pt x="648" y="589"/>
                  <a:pt x="798" y="795"/>
                  <a:pt x="960" y="795"/>
                </a:cubicBezTo>
                <a:cubicBezTo>
                  <a:pt x="1008" y="795"/>
                  <a:pt x="1056" y="777"/>
                  <a:pt x="1099" y="735"/>
                </a:cubicBezTo>
                <a:cubicBezTo>
                  <a:pt x="1285" y="569"/>
                  <a:pt x="1285" y="279"/>
                  <a:pt x="1099" y="113"/>
                </a:cubicBezTo>
                <a:cubicBezTo>
                  <a:pt x="1004" y="38"/>
                  <a:pt x="892" y="1"/>
                  <a:pt x="781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ffbb0fa14a_1_76"/>
          <p:cNvSpPr/>
          <p:nvPr/>
        </p:nvSpPr>
        <p:spPr>
          <a:xfrm>
            <a:off x="6716412" y="2143939"/>
            <a:ext cx="58039" cy="79424"/>
          </a:xfrm>
          <a:custGeom>
            <a:avLst/>
            <a:gdLst/>
            <a:ahLst/>
            <a:cxnLst/>
            <a:rect l="l" t="t" r="r" b="b"/>
            <a:pathLst>
              <a:path w="684" h="936" extrusionOk="0">
                <a:moveTo>
                  <a:pt x="421" y="0"/>
                </a:moveTo>
                <a:cubicBezTo>
                  <a:pt x="370" y="0"/>
                  <a:pt x="317" y="16"/>
                  <a:pt x="269" y="44"/>
                </a:cubicBezTo>
                <a:cubicBezTo>
                  <a:pt x="83" y="148"/>
                  <a:pt x="0" y="334"/>
                  <a:pt x="21" y="542"/>
                </a:cubicBezTo>
                <a:cubicBezTo>
                  <a:pt x="41" y="728"/>
                  <a:pt x="186" y="894"/>
                  <a:pt x="373" y="935"/>
                </a:cubicBezTo>
                <a:lnTo>
                  <a:pt x="580" y="376"/>
                </a:lnTo>
                <a:cubicBezTo>
                  <a:pt x="684" y="293"/>
                  <a:pt x="684" y="148"/>
                  <a:pt x="580" y="65"/>
                </a:cubicBezTo>
                <a:cubicBezTo>
                  <a:pt x="536" y="21"/>
                  <a:pt x="479" y="0"/>
                  <a:pt x="421" y="0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ffbb0fa14a_1_76"/>
          <p:cNvSpPr/>
          <p:nvPr/>
        </p:nvSpPr>
        <p:spPr>
          <a:xfrm>
            <a:off x="6686459" y="2125865"/>
            <a:ext cx="107338" cy="115318"/>
          </a:xfrm>
          <a:custGeom>
            <a:avLst/>
            <a:gdLst/>
            <a:ahLst/>
            <a:cxnLst/>
            <a:rect l="l" t="t" r="r" b="b"/>
            <a:pathLst>
              <a:path w="1265" h="1359" extrusionOk="0">
                <a:moveTo>
                  <a:pt x="772" y="0"/>
                </a:moveTo>
                <a:cubicBezTo>
                  <a:pt x="634" y="0"/>
                  <a:pt x="496" y="52"/>
                  <a:pt x="394" y="154"/>
                </a:cubicBezTo>
                <a:cubicBezTo>
                  <a:pt x="1" y="527"/>
                  <a:pt x="146" y="1190"/>
                  <a:pt x="684" y="1355"/>
                </a:cubicBezTo>
                <a:cubicBezTo>
                  <a:pt x="698" y="1358"/>
                  <a:pt x="711" y="1359"/>
                  <a:pt x="724" y="1359"/>
                </a:cubicBezTo>
                <a:cubicBezTo>
                  <a:pt x="943" y="1359"/>
                  <a:pt x="1023" y="1039"/>
                  <a:pt x="788" y="941"/>
                </a:cubicBezTo>
                <a:cubicBezTo>
                  <a:pt x="643" y="900"/>
                  <a:pt x="560" y="755"/>
                  <a:pt x="602" y="610"/>
                </a:cubicBezTo>
                <a:cubicBezTo>
                  <a:pt x="602" y="547"/>
                  <a:pt x="643" y="485"/>
                  <a:pt x="705" y="444"/>
                </a:cubicBezTo>
                <a:cubicBezTo>
                  <a:pt x="705" y="444"/>
                  <a:pt x="767" y="431"/>
                  <a:pt x="786" y="426"/>
                </a:cubicBezTo>
                <a:lnTo>
                  <a:pt x="786" y="426"/>
                </a:lnTo>
                <a:cubicBezTo>
                  <a:pt x="645" y="586"/>
                  <a:pt x="786" y="794"/>
                  <a:pt x="952" y="794"/>
                </a:cubicBezTo>
                <a:cubicBezTo>
                  <a:pt x="1001" y="794"/>
                  <a:pt x="1052" y="776"/>
                  <a:pt x="1099" y="734"/>
                </a:cubicBezTo>
                <a:cubicBezTo>
                  <a:pt x="1264" y="568"/>
                  <a:pt x="1264" y="278"/>
                  <a:pt x="1099" y="112"/>
                </a:cubicBezTo>
                <a:cubicBezTo>
                  <a:pt x="1004" y="37"/>
                  <a:pt x="888" y="0"/>
                  <a:pt x="772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ffbb0fa14a_1_76"/>
          <p:cNvSpPr/>
          <p:nvPr/>
        </p:nvSpPr>
        <p:spPr>
          <a:xfrm>
            <a:off x="6806017" y="2142751"/>
            <a:ext cx="58039" cy="80612"/>
          </a:xfrm>
          <a:custGeom>
            <a:avLst/>
            <a:gdLst/>
            <a:ahLst/>
            <a:cxnLst/>
            <a:rect l="l" t="t" r="r" b="b"/>
            <a:pathLst>
              <a:path w="684" h="950" extrusionOk="0">
                <a:moveTo>
                  <a:pt x="408" y="0"/>
                </a:moveTo>
                <a:cubicBezTo>
                  <a:pt x="360" y="0"/>
                  <a:pt x="313" y="12"/>
                  <a:pt x="270" y="38"/>
                </a:cubicBezTo>
                <a:cubicBezTo>
                  <a:pt x="104" y="141"/>
                  <a:pt x="0" y="328"/>
                  <a:pt x="42" y="535"/>
                </a:cubicBezTo>
                <a:cubicBezTo>
                  <a:pt x="63" y="721"/>
                  <a:pt x="208" y="887"/>
                  <a:pt x="394" y="949"/>
                </a:cubicBezTo>
                <a:lnTo>
                  <a:pt x="601" y="369"/>
                </a:lnTo>
                <a:cubicBezTo>
                  <a:pt x="684" y="286"/>
                  <a:pt x="684" y="141"/>
                  <a:pt x="601" y="58"/>
                </a:cubicBezTo>
                <a:cubicBezTo>
                  <a:pt x="541" y="22"/>
                  <a:pt x="474" y="0"/>
                  <a:pt x="408" y="0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ffbb0fa14a_1_76"/>
          <p:cNvSpPr/>
          <p:nvPr/>
        </p:nvSpPr>
        <p:spPr>
          <a:xfrm>
            <a:off x="6776147" y="2125865"/>
            <a:ext cx="109035" cy="115997"/>
          </a:xfrm>
          <a:custGeom>
            <a:avLst/>
            <a:gdLst/>
            <a:ahLst/>
            <a:cxnLst/>
            <a:rect l="l" t="t" r="r" b="b"/>
            <a:pathLst>
              <a:path w="1285" h="1367" extrusionOk="0">
                <a:moveTo>
                  <a:pt x="784" y="0"/>
                </a:moveTo>
                <a:cubicBezTo>
                  <a:pt x="648" y="0"/>
                  <a:pt x="516" y="52"/>
                  <a:pt x="415" y="154"/>
                </a:cubicBezTo>
                <a:cubicBezTo>
                  <a:pt x="0" y="527"/>
                  <a:pt x="166" y="1190"/>
                  <a:pt x="684" y="1355"/>
                </a:cubicBezTo>
                <a:cubicBezTo>
                  <a:pt x="708" y="1363"/>
                  <a:pt x="731" y="1366"/>
                  <a:pt x="753" y="1366"/>
                </a:cubicBezTo>
                <a:cubicBezTo>
                  <a:pt x="972" y="1366"/>
                  <a:pt x="1053" y="1016"/>
                  <a:pt x="808" y="941"/>
                </a:cubicBezTo>
                <a:cubicBezTo>
                  <a:pt x="642" y="900"/>
                  <a:pt x="560" y="734"/>
                  <a:pt x="601" y="589"/>
                </a:cubicBezTo>
                <a:cubicBezTo>
                  <a:pt x="622" y="527"/>
                  <a:pt x="663" y="465"/>
                  <a:pt x="725" y="423"/>
                </a:cubicBezTo>
                <a:cubicBezTo>
                  <a:pt x="725" y="423"/>
                  <a:pt x="771" y="414"/>
                  <a:pt x="796" y="414"/>
                </a:cubicBezTo>
                <a:cubicBezTo>
                  <a:pt x="808" y="414"/>
                  <a:pt x="815" y="416"/>
                  <a:pt x="808" y="423"/>
                </a:cubicBezTo>
                <a:cubicBezTo>
                  <a:pt x="648" y="584"/>
                  <a:pt x="798" y="794"/>
                  <a:pt x="970" y="794"/>
                </a:cubicBezTo>
                <a:cubicBezTo>
                  <a:pt x="1020" y="794"/>
                  <a:pt x="1072" y="776"/>
                  <a:pt x="1119" y="734"/>
                </a:cubicBezTo>
                <a:cubicBezTo>
                  <a:pt x="1285" y="568"/>
                  <a:pt x="1285" y="278"/>
                  <a:pt x="1119" y="112"/>
                </a:cubicBezTo>
                <a:cubicBezTo>
                  <a:pt x="1015" y="37"/>
                  <a:pt x="898" y="0"/>
                  <a:pt x="784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ffbb0fa14a_1_76"/>
          <p:cNvSpPr/>
          <p:nvPr/>
        </p:nvSpPr>
        <p:spPr>
          <a:xfrm>
            <a:off x="6899184" y="2141989"/>
            <a:ext cx="58039" cy="79594"/>
          </a:xfrm>
          <a:custGeom>
            <a:avLst/>
            <a:gdLst/>
            <a:ahLst/>
            <a:cxnLst/>
            <a:rect l="l" t="t" r="r" b="b"/>
            <a:pathLst>
              <a:path w="684" h="938" extrusionOk="0">
                <a:moveTo>
                  <a:pt x="435" y="0"/>
                </a:moveTo>
                <a:cubicBezTo>
                  <a:pt x="378" y="0"/>
                  <a:pt x="321" y="16"/>
                  <a:pt x="270" y="47"/>
                </a:cubicBezTo>
                <a:cubicBezTo>
                  <a:pt x="83" y="130"/>
                  <a:pt x="0" y="337"/>
                  <a:pt x="0" y="523"/>
                </a:cubicBezTo>
                <a:cubicBezTo>
                  <a:pt x="42" y="730"/>
                  <a:pt x="166" y="896"/>
                  <a:pt x="373" y="937"/>
                </a:cubicBezTo>
                <a:lnTo>
                  <a:pt x="601" y="378"/>
                </a:lnTo>
                <a:cubicBezTo>
                  <a:pt x="684" y="295"/>
                  <a:pt x="684" y="150"/>
                  <a:pt x="601" y="47"/>
                </a:cubicBezTo>
                <a:cubicBezTo>
                  <a:pt x="549" y="16"/>
                  <a:pt x="492" y="0"/>
                  <a:pt x="435" y="0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ffbb0fa14a_1_76"/>
          <p:cNvSpPr/>
          <p:nvPr/>
        </p:nvSpPr>
        <p:spPr>
          <a:xfrm>
            <a:off x="6867533" y="2124506"/>
            <a:ext cx="107254" cy="114894"/>
          </a:xfrm>
          <a:custGeom>
            <a:avLst/>
            <a:gdLst/>
            <a:ahLst/>
            <a:cxnLst/>
            <a:rect l="l" t="t" r="r" b="b"/>
            <a:pathLst>
              <a:path w="1264" h="1354" extrusionOk="0">
                <a:moveTo>
                  <a:pt x="768" y="1"/>
                </a:moveTo>
                <a:cubicBezTo>
                  <a:pt x="631" y="1"/>
                  <a:pt x="495" y="58"/>
                  <a:pt x="394" y="170"/>
                </a:cubicBezTo>
                <a:cubicBezTo>
                  <a:pt x="0" y="543"/>
                  <a:pt x="145" y="1206"/>
                  <a:pt x="684" y="1351"/>
                </a:cubicBezTo>
                <a:cubicBezTo>
                  <a:pt x="698" y="1353"/>
                  <a:pt x="711" y="1354"/>
                  <a:pt x="724" y="1354"/>
                </a:cubicBezTo>
                <a:cubicBezTo>
                  <a:pt x="943" y="1354"/>
                  <a:pt x="1022" y="1035"/>
                  <a:pt x="788" y="957"/>
                </a:cubicBezTo>
                <a:lnTo>
                  <a:pt x="788" y="936"/>
                </a:lnTo>
                <a:cubicBezTo>
                  <a:pt x="643" y="916"/>
                  <a:pt x="539" y="750"/>
                  <a:pt x="601" y="605"/>
                </a:cubicBezTo>
                <a:cubicBezTo>
                  <a:pt x="622" y="543"/>
                  <a:pt x="663" y="481"/>
                  <a:pt x="705" y="439"/>
                </a:cubicBezTo>
                <a:cubicBezTo>
                  <a:pt x="705" y="439"/>
                  <a:pt x="760" y="421"/>
                  <a:pt x="791" y="421"/>
                </a:cubicBezTo>
                <a:cubicBezTo>
                  <a:pt x="806" y="421"/>
                  <a:pt x="815" y="425"/>
                  <a:pt x="808" y="439"/>
                </a:cubicBezTo>
                <a:cubicBezTo>
                  <a:pt x="648" y="583"/>
                  <a:pt x="797" y="789"/>
                  <a:pt x="960" y="789"/>
                </a:cubicBezTo>
                <a:cubicBezTo>
                  <a:pt x="1007" y="789"/>
                  <a:pt x="1056" y="771"/>
                  <a:pt x="1098" y="729"/>
                </a:cubicBezTo>
                <a:cubicBezTo>
                  <a:pt x="1264" y="563"/>
                  <a:pt x="1264" y="294"/>
                  <a:pt x="1098" y="128"/>
                </a:cubicBezTo>
                <a:cubicBezTo>
                  <a:pt x="1003" y="43"/>
                  <a:pt x="885" y="1"/>
                  <a:pt x="768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ffbb0fa14a_1_76"/>
          <p:cNvSpPr/>
          <p:nvPr/>
        </p:nvSpPr>
        <p:spPr>
          <a:xfrm>
            <a:off x="6988786" y="2140376"/>
            <a:ext cx="58124" cy="81206"/>
          </a:xfrm>
          <a:custGeom>
            <a:avLst/>
            <a:gdLst/>
            <a:ahLst/>
            <a:cxnLst/>
            <a:rect l="l" t="t" r="r" b="b"/>
            <a:pathLst>
              <a:path w="685" h="957" extrusionOk="0">
                <a:moveTo>
                  <a:pt x="423" y="1"/>
                </a:moveTo>
                <a:cubicBezTo>
                  <a:pt x="371" y="1"/>
                  <a:pt x="318" y="16"/>
                  <a:pt x="270" y="45"/>
                </a:cubicBezTo>
                <a:cubicBezTo>
                  <a:pt x="104" y="149"/>
                  <a:pt x="1" y="335"/>
                  <a:pt x="21" y="542"/>
                </a:cubicBezTo>
                <a:cubicBezTo>
                  <a:pt x="42" y="729"/>
                  <a:pt x="187" y="894"/>
                  <a:pt x="374" y="956"/>
                </a:cubicBezTo>
                <a:lnTo>
                  <a:pt x="601" y="376"/>
                </a:lnTo>
                <a:cubicBezTo>
                  <a:pt x="684" y="294"/>
                  <a:pt x="684" y="149"/>
                  <a:pt x="601" y="66"/>
                </a:cubicBezTo>
                <a:cubicBezTo>
                  <a:pt x="546" y="21"/>
                  <a:pt x="484" y="1"/>
                  <a:pt x="423" y="1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ffbb0fa14a_1_76"/>
          <p:cNvSpPr/>
          <p:nvPr/>
        </p:nvSpPr>
        <p:spPr>
          <a:xfrm>
            <a:off x="6957138" y="2124084"/>
            <a:ext cx="109120" cy="115657"/>
          </a:xfrm>
          <a:custGeom>
            <a:avLst/>
            <a:gdLst/>
            <a:ahLst/>
            <a:cxnLst/>
            <a:rect l="l" t="t" r="r" b="b"/>
            <a:pathLst>
              <a:path w="1286" h="1363" extrusionOk="0">
                <a:moveTo>
                  <a:pt x="793" y="0"/>
                </a:moveTo>
                <a:cubicBezTo>
                  <a:pt x="655" y="0"/>
                  <a:pt x="517" y="53"/>
                  <a:pt x="415" y="154"/>
                </a:cubicBezTo>
                <a:cubicBezTo>
                  <a:pt x="1" y="527"/>
                  <a:pt x="167" y="1190"/>
                  <a:pt x="705" y="1356"/>
                </a:cubicBezTo>
                <a:cubicBezTo>
                  <a:pt x="723" y="1360"/>
                  <a:pt x="740" y="1362"/>
                  <a:pt x="757" y="1362"/>
                </a:cubicBezTo>
                <a:cubicBezTo>
                  <a:pt x="967" y="1362"/>
                  <a:pt x="1039" y="1018"/>
                  <a:pt x="809" y="941"/>
                </a:cubicBezTo>
                <a:cubicBezTo>
                  <a:pt x="581" y="858"/>
                  <a:pt x="519" y="568"/>
                  <a:pt x="726" y="423"/>
                </a:cubicBezTo>
                <a:cubicBezTo>
                  <a:pt x="740" y="423"/>
                  <a:pt x="781" y="414"/>
                  <a:pt x="801" y="414"/>
                </a:cubicBezTo>
                <a:cubicBezTo>
                  <a:pt x="811" y="414"/>
                  <a:pt x="816" y="417"/>
                  <a:pt x="809" y="423"/>
                </a:cubicBezTo>
                <a:cubicBezTo>
                  <a:pt x="664" y="584"/>
                  <a:pt x="806" y="794"/>
                  <a:pt x="973" y="794"/>
                </a:cubicBezTo>
                <a:cubicBezTo>
                  <a:pt x="1022" y="794"/>
                  <a:pt x="1073" y="776"/>
                  <a:pt x="1119" y="734"/>
                </a:cubicBezTo>
                <a:cubicBezTo>
                  <a:pt x="1285" y="568"/>
                  <a:pt x="1285" y="278"/>
                  <a:pt x="1119" y="113"/>
                </a:cubicBezTo>
                <a:cubicBezTo>
                  <a:pt x="1025" y="37"/>
                  <a:pt x="909" y="0"/>
                  <a:pt x="793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ffbb0fa14a_1_76"/>
          <p:cNvSpPr/>
          <p:nvPr/>
        </p:nvSpPr>
        <p:spPr>
          <a:xfrm>
            <a:off x="7078477" y="2140208"/>
            <a:ext cx="58039" cy="79594"/>
          </a:xfrm>
          <a:custGeom>
            <a:avLst/>
            <a:gdLst/>
            <a:ahLst/>
            <a:cxnLst/>
            <a:rect l="l" t="t" r="r" b="b"/>
            <a:pathLst>
              <a:path w="684" h="938" extrusionOk="0">
                <a:moveTo>
                  <a:pt x="435" y="0"/>
                </a:moveTo>
                <a:cubicBezTo>
                  <a:pt x="378" y="0"/>
                  <a:pt x="321" y="16"/>
                  <a:pt x="269" y="47"/>
                </a:cubicBezTo>
                <a:cubicBezTo>
                  <a:pt x="104" y="151"/>
                  <a:pt x="0" y="337"/>
                  <a:pt x="21" y="523"/>
                </a:cubicBezTo>
                <a:cubicBezTo>
                  <a:pt x="42" y="731"/>
                  <a:pt x="187" y="896"/>
                  <a:pt x="394" y="938"/>
                </a:cubicBezTo>
                <a:lnTo>
                  <a:pt x="601" y="378"/>
                </a:lnTo>
                <a:cubicBezTo>
                  <a:pt x="684" y="296"/>
                  <a:pt x="684" y="130"/>
                  <a:pt x="601" y="47"/>
                </a:cubicBezTo>
                <a:cubicBezTo>
                  <a:pt x="549" y="16"/>
                  <a:pt x="492" y="0"/>
                  <a:pt x="435" y="0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ffbb0fa14a_1_76"/>
          <p:cNvSpPr/>
          <p:nvPr/>
        </p:nvSpPr>
        <p:spPr>
          <a:xfrm>
            <a:off x="7048524" y="2122557"/>
            <a:ext cx="109120" cy="115403"/>
          </a:xfrm>
          <a:custGeom>
            <a:avLst/>
            <a:gdLst/>
            <a:ahLst/>
            <a:cxnLst/>
            <a:rect l="l" t="t" r="r" b="b"/>
            <a:pathLst>
              <a:path w="1286" h="1360" extrusionOk="0">
                <a:moveTo>
                  <a:pt x="769" y="1"/>
                </a:moveTo>
                <a:cubicBezTo>
                  <a:pt x="641" y="1"/>
                  <a:pt x="514" y="53"/>
                  <a:pt x="415" y="151"/>
                </a:cubicBezTo>
                <a:cubicBezTo>
                  <a:pt x="1" y="524"/>
                  <a:pt x="167" y="1208"/>
                  <a:pt x="685" y="1353"/>
                </a:cubicBezTo>
                <a:cubicBezTo>
                  <a:pt x="705" y="1358"/>
                  <a:pt x="725" y="1360"/>
                  <a:pt x="743" y="1360"/>
                </a:cubicBezTo>
                <a:cubicBezTo>
                  <a:pt x="968" y="1360"/>
                  <a:pt x="1038" y="1034"/>
                  <a:pt x="809" y="939"/>
                </a:cubicBezTo>
                <a:lnTo>
                  <a:pt x="788" y="939"/>
                </a:lnTo>
                <a:cubicBezTo>
                  <a:pt x="643" y="897"/>
                  <a:pt x="560" y="752"/>
                  <a:pt x="602" y="607"/>
                </a:cubicBezTo>
                <a:cubicBezTo>
                  <a:pt x="622" y="524"/>
                  <a:pt x="664" y="483"/>
                  <a:pt x="726" y="441"/>
                </a:cubicBezTo>
                <a:cubicBezTo>
                  <a:pt x="726" y="441"/>
                  <a:pt x="772" y="423"/>
                  <a:pt x="797" y="423"/>
                </a:cubicBezTo>
                <a:cubicBezTo>
                  <a:pt x="809" y="423"/>
                  <a:pt x="816" y="428"/>
                  <a:pt x="809" y="441"/>
                </a:cubicBezTo>
                <a:cubicBezTo>
                  <a:pt x="649" y="586"/>
                  <a:pt x="798" y="792"/>
                  <a:pt x="960" y="792"/>
                </a:cubicBezTo>
                <a:cubicBezTo>
                  <a:pt x="1008" y="792"/>
                  <a:pt x="1056" y="774"/>
                  <a:pt x="1099" y="731"/>
                </a:cubicBezTo>
                <a:cubicBezTo>
                  <a:pt x="1285" y="566"/>
                  <a:pt x="1285" y="296"/>
                  <a:pt x="1099" y="131"/>
                </a:cubicBezTo>
                <a:cubicBezTo>
                  <a:pt x="1001" y="43"/>
                  <a:pt x="885" y="1"/>
                  <a:pt x="769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ffbb0fa14a_1_76"/>
          <p:cNvSpPr/>
          <p:nvPr/>
        </p:nvSpPr>
        <p:spPr>
          <a:xfrm>
            <a:off x="7169860" y="2138680"/>
            <a:ext cx="58039" cy="79339"/>
          </a:xfrm>
          <a:custGeom>
            <a:avLst/>
            <a:gdLst/>
            <a:ahLst/>
            <a:cxnLst/>
            <a:rect l="l" t="t" r="r" b="b"/>
            <a:pathLst>
              <a:path w="684" h="935" extrusionOk="0">
                <a:moveTo>
                  <a:pt x="421" y="0"/>
                </a:moveTo>
                <a:cubicBezTo>
                  <a:pt x="370" y="0"/>
                  <a:pt x="318" y="15"/>
                  <a:pt x="270" y="44"/>
                </a:cubicBezTo>
                <a:cubicBezTo>
                  <a:pt x="83" y="148"/>
                  <a:pt x="0" y="334"/>
                  <a:pt x="21" y="541"/>
                </a:cubicBezTo>
                <a:cubicBezTo>
                  <a:pt x="42" y="728"/>
                  <a:pt x="187" y="894"/>
                  <a:pt x="373" y="935"/>
                </a:cubicBezTo>
                <a:lnTo>
                  <a:pt x="580" y="376"/>
                </a:lnTo>
                <a:cubicBezTo>
                  <a:pt x="684" y="293"/>
                  <a:pt x="684" y="148"/>
                  <a:pt x="580" y="65"/>
                </a:cubicBezTo>
                <a:cubicBezTo>
                  <a:pt x="536" y="21"/>
                  <a:pt x="480" y="0"/>
                  <a:pt x="421" y="0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ffbb0fa14a_1_76"/>
          <p:cNvSpPr/>
          <p:nvPr/>
        </p:nvSpPr>
        <p:spPr>
          <a:xfrm>
            <a:off x="7139993" y="2121709"/>
            <a:ext cx="107254" cy="115997"/>
          </a:xfrm>
          <a:custGeom>
            <a:avLst/>
            <a:gdLst/>
            <a:ahLst/>
            <a:cxnLst/>
            <a:rect l="l" t="t" r="r" b="b"/>
            <a:pathLst>
              <a:path w="1264" h="1367" extrusionOk="0">
                <a:moveTo>
                  <a:pt x="759" y="0"/>
                </a:moveTo>
                <a:cubicBezTo>
                  <a:pt x="625" y="0"/>
                  <a:pt x="492" y="52"/>
                  <a:pt x="394" y="161"/>
                </a:cubicBezTo>
                <a:cubicBezTo>
                  <a:pt x="0" y="534"/>
                  <a:pt x="145" y="1197"/>
                  <a:pt x="684" y="1363"/>
                </a:cubicBezTo>
                <a:cubicBezTo>
                  <a:pt x="697" y="1365"/>
                  <a:pt x="711" y="1366"/>
                  <a:pt x="723" y="1366"/>
                </a:cubicBezTo>
                <a:cubicBezTo>
                  <a:pt x="943" y="1366"/>
                  <a:pt x="1022" y="1046"/>
                  <a:pt x="787" y="949"/>
                </a:cubicBezTo>
                <a:cubicBezTo>
                  <a:pt x="642" y="907"/>
                  <a:pt x="559" y="762"/>
                  <a:pt x="601" y="617"/>
                </a:cubicBezTo>
                <a:cubicBezTo>
                  <a:pt x="601" y="534"/>
                  <a:pt x="642" y="493"/>
                  <a:pt x="704" y="451"/>
                </a:cubicBezTo>
                <a:cubicBezTo>
                  <a:pt x="704" y="451"/>
                  <a:pt x="771" y="425"/>
                  <a:pt x="787" y="425"/>
                </a:cubicBezTo>
                <a:cubicBezTo>
                  <a:pt x="791" y="425"/>
                  <a:pt x="791" y="427"/>
                  <a:pt x="787" y="431"/>
                </a:cubicBezTo>
                <a:cubicBezTo>
                  <a:pt x="641" y="577"/>
                  <a:pt x="787" y="799"/>
                  <a:pt x="957" y="799"/>
                </a:cubicBezTo>
                <a:cubicBezTo>
                  <a:pt x="1004" y="799"/>
                  <a:pt x="1053" y="782"/>
                  <a:pt x="1098" y="741"/>
                </a:cubicBezTo>
                <a:cubicBezTo>
                  <a:pt x="1264" y="576"/>
                  <a:pt x="1264" y="286"/>
                  <a:pt x="1098" y="120"/>
                </a:cubicBezTo>
                <a:cubicBezTo>
                  <a:pt x="1000" y="42"/>
                  <a:pt x="879" y="0"/>
                  <a:pt x="759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ffbb0fa14a_1_76"/>
          <p:cNvSpPr/>
          <p:nvPr/>
        </p:nvSpPr>
        <p:spPr>
          <a:xfrm>
            <a:off x="7259465" y="2137490"/>
            <a:ext cx="58124" cy="80527"/>
          </a:xfrm>
          <a:custGeom>
            <a:avLst/>
            <a:gdLst/>
            <a:ahLst/>
            <a:cxnLst/>
            <a:rect l="l" t="t" r="r" b="b"/>
            <a:pathLst>
              <a:path w="685" h="949" extrusionOk="0">
                <a:moveTo>
                  <a:pt x="408" y="0"/>
                </a:moveTo>
                <a:cubicBezTo>
                  <a:pt x="360" y="0"/>
                  <a:pt x="313" y="12"/>
                  <a:pt x="270" y="38"/>
                </a:cubicBezTo>
                <a:cubicBezTo>
                  <a:pt x="104" y="141"/>
                  <a:pt x="1" y="348"/>
                  <a:pt x="42" y="535"/>
                </a:cubicBezTo>
                <a:cubicBezTo>
                  <a:pt x="63" y="742"/>
                  <a:pt x="208" y="908"/>
                  <a:pt x="394" y="949"/>
                </a:cubicBezTo>
                <a:lnTo>
                  <a:pt x="601" y="390"/>
                </a:lnTo>
                <a:cubicBezTo>
                  <a:pt x="684" y="286"/>
                  <a:pt x="684" y="141"/>
                  <a:pt x="601" y="58"/>
                </a:cubicBezTo>
                <a:cubicBezTo>
                  <a:pt x="541" y="22"/>
                  <a:pt x="474" y="0"/>
                  <a:pt x="408" y="0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ffbb0fa14a_1_76"/>
          <p:cNvSpPr/>
          <p:nvPr/>
        </p:nvSpPr>
        <p:spPr>
          <a:xfrm>
            <a:off x="7229597" y="2120518"/>
            <a:ext cx="109035" cy="116082"/>
          </a:xfrm>
          <a:custGeom>
            <a:avLst/>
            <a:gdLst/>
            <a:ahLst/>
            <a:cxnLst/>
            <a:rect l="l" t="t" r="r" b="b"/>
            <a:pathLst>
              <a:path w="1285" h="1368" extrusionOk="0">
                <a:moveTo>
                  <a:pt x="784" y="1"/>
                </a:moveTo>
                <a:cubicBezTo>
                  <a:pt x="648" y="1"/>
                  <a:pt x="516" y="53"/>
                  <a:pt x="415" y="155"/>
                </a:cubicBezTo>
                <a:cubicBezTo>
                  <a:pt x="1" y="528"/>
                  <a:pt x="166" y="1211"/>
                  <a:pt x="684" y="1356"/>
                </a:cubicBezTo>
                <a:cubicBezTo>
                  <a:pt x="708" y="1364"/>
                  <a:pt x="731" y="1367"/>
                  <a:pt x="753" y="1367"/>
                </a:cubicBezTo>
                <a:cubicBezTo>
                  <a:pt x="973" y="1367"/>
                  <a:pt x="1053" y="1017"/>
                  <a:pt x="808" y="942"/>
                </a:cubicBezTo>
                <a:cubicBezTo>
                  <a:pt x="643" y="900"/>
                  <a:pt x="560" y="755"/>
                  <a:pt x="601" y="590"/>
                </a:cubicBezTo>
                <a:cubicBezTo>
                  <a:pt x="622" y="528"/>
                  <a:pt x="663" y="486"/>
                  <a:pt x="725" y="445"/>
                </a:cubicBezTo>
                <a:cubicBezTo>
                  <a:pt x="725" y="445"/>
                  <a:pt x="772" y="426"/>
                  <a:pt x="796" y="426"/>
                </a:cubicBezTo>
                <a:cubicBezTo>
                  <a:pt x="808" y="426"/>
                  <a:pt x="815" y="431"/>
                  <a:pt x="808" y="445"/>
                </a:cubicBezTo>
                <a:cubicBezTo>
                  <a:pt x="648" y="589"/>
                  <a:pt x="798" y="795"/>
                  <a:pt x="969" y="795"/>
                </a:cubicBezTo>
                <a:cubicBezTo>
                  <a:pt x="1020" y="795"/>
                  <a:pt x="1072" y="777"/>
                  <a:pt x="1119" y="735"/>
                </a:cubicBezTo>
                <a:cubicBezTo>
                  <a:pt x="1285" y="569"/>
                  <a:pt x="1285" y="300"/>
                  <a:pt x="1119" y="113"/>
                </a:cubicBezTo>
                <a:cubicBezTo>
                  <a:pt x="1015" y="38"/>
                  <a:pt x="898" y="1"/>
                  <a:pt x="78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ffbb0fa14a_1_76"/>
          <p:cNvSpPr/>
          <p:nvPr/>
        </p:nvSpPr>
        <p:spPr>
          <a:xfrm>
            <a:off x="7350851" y="2136896"/>
            <a:ext cx="59906" cy="79424"/>
          </a:xfrm>
          <a:custGeom>
            <a:avLst/>
            <a:gdLst/>
            <a:ahLst/>
            <a:cxnLst/>
            <a:rect l="l" t="t" r="r" b="b"/>
            <a:pathLst>
              <a:path w="706" h="936" extrusionOk="0">
                <a:moveTo>
                  <a:pt x="442" y="0"/>
                </a:moveTo>
                <a:cubicBezTo>
                  <a:pt x="391" y="0"/>
                  <a:pt x="339" y="16"/>
                  <a:pt x="291" y="45"/>
                </a:cubicBezTo>
                <a:cubicBezTo>
                  <a:pt x="104" y="148"/>
                  <a:pt x="1" y="335"/>
                  <a:pt x="21" y="542"/>
                </a:cubicBezTo>
                <a:cubicBezTo>
                  <a:pt x="42" y="728"/>
                  <a:pt x="187" y="894"/>
                  <a:pt x="374" y="935"/>
                </a:cubicBezTo>
                <a:lnTo>
                  <a:pt x="601" y="376"/>
                </a:lnTo>
                <a:cubicBezTo>
                  <a:pt x="705" y="293"/>
                  <a:pt x="705" y="148"/>
                  <a:pt x="601" y="65"/>
                </a:cubicBezTo>
                <a:cubicBezTo>
                  <a:pt x="557" y="21"/>
                  <a:pt x="501" y="0"/>
                  <a:pt x="442" y="0"/>
                </a:cubicBezTo>
                <a:close/>
              </a:path>
            </a:pathLst>
          </a:custGeom>
          <a:solidFill>
            <a:srgbClr val="104F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ffbb0fa14a_1_76"/>
          <p:cNvSpPr/>
          <p:nvPr/>
        </p:nvSpPr>
        <p:spPr>
          <a:xfrm>
            <a:off x="7320984" y="2119925"/>
            <a:ext cx="107338" cy="116251"/>
          </a:xfrm>
          <a:custGeom>
            <a:avLst/>
            <a:gdLst/>
            <a:ahLst/>
            <a:cxnLst/>
            <a:rect l="l" t="t" r="r" b="b"/>
            <a:pathLst>
              <a:path w="1265" h="1370" extrusionOk="0">
                <a:moveTo>
                  <a:pt x="760" y="1"/>
                </a:moveTo>
                <a:cubicBezTo>
                  <a:pt x="626" y="1"/>
                  <a:pt x="493" y="52"/>
                  <a:pt x="394" y="162"/>
                </a:cubicBezTo>
                <a:cubicBezTo>
                  <a:pt x="1" y="535"/>
                  <a:pt x="146" y="1197"/>
                  <a:pt x="684" y="1363"/>
                </a:cubicBezTo>
                <a:cubicBezTo>
                  <a:pt x="704" y="1368"/>
                  <a:pt x="723" y="1370"/>
                  <a:pt x="740" y="1370"/>
                </a:cubicBezTo>
                <a:cubicBezTo>
                  <a:pt x="969" y="1370"/>
                  <a:pt x="1057" y="1026"/>
                  <a:pt x="788" y="949"/>
                </a:cubicBezTo>
                <a:lnTo>
                  <a:pt x="788" y="928"/>
                </a:lnTo>
                <a:cubicBezTo>
                  <a:pt x="643" y="907"/>
                  <a:pt x="539" y="742"/>
                  <a:pt x="601" y="597"/>
                </a:cubicBezTo>
                <a:cubicBezTo>
                  <a:pt x="622" y="535"/>
                  <a:pt x="663" y="472"/>
                  <a:pt x="705" y="431"/>
                </a:cubicBezTo>
                <a:cubicBezTo>
                  <a:pt x="705" y="431"/>
                  <a:pt x="760" y="422"/>
                  <a:pt x="791" y="422"/>
                </a:cubicBezTo>
                <a:cubicBezTo>
                  <a:pt x="806" y="422"/>
                  <a:pt x="815" y="424"/>
                  <a:pt x="808" y="431"/>
                </a:cubicBezTo>
                <a:cubicBezTo>
                  <a:pt x="646" y="577"/>
                  <a:pt x="802" y="799"/>
                  <a:pt x="966" y="799"/>
                </a:cubicBezTo>
                <a:cubicBezTo>
                  <a:pt x="1012" y="799"/>
                  <a:pt x="1058" y="782"/>
                  <a:pt x="1098" y="742"/>
                </a:cubicBezTo>
                <a:cubicBezTo>
                  <a:pt x="1264" y="576"/>
                  <a:pt x="1264" y="286"/>
                  <a:pt x="1098" y="120"/>
                </a:cubicBezTo>
                <a:cubicBezTo>
                  <a:pt x="1001" y="42"/>
                  <a:pt x="880" y="1"/>
                  <a:pt x="760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ffbb0fa14a_1_76"/>
          <p:cNvSpPr/>
          <p:nvPr/>
        </p:nvSpPr>
        <p:spPr>
          <a:xfrm>
            <a:off x="6925486" y="2499324"/>
            <a:ext cx="378018" cy="404419"/>
          </a:xfrm>
          <a:custGeom>
            <a:avLst/>
            <a:gdLst/>
            <a:ahLst/>
            <a:cxnLst/>
            <a:rect l="l" t="t" r="r" b="b"/>
            <a:pathLst>
              <a:path w="4455" h="4766" extrusionOk="0">
                <a:moveTo>
                  <a:pt x="2123" y="788"/>
                </a:moveTo>
                <a:lnTo>
                  <a:pt x="2123" y="788"/>
                </a:lnTo>
                <a:cubicBezTo>
                  <a:pt x="2599" y="920"/>
                  <a:pt x="3039" y="1129"/>
                  <a:pt x="3377" y="1449"/>
                </a:cubicBezTo>
                <a:cubicBezTo>
                  <a:pt x="4082" y="2112"/>
                  <a:pt x="3999" y="3603"/>
                  <a:pt x="3150" y="4183"/>
                </a:cubicBezTo>
                <a:cubicBezTo>
                  <a:pt x="2959" y="4319"/>
                  <a:pt x="2411" y="4420"/>
                  <a:pt x="1964" y="4420"/>
                </a:cubicBezTo>
                <a:cubicBezTo>
                  <a:pt x="1730" y="4420"/>
                  <a:pt x="1523" y="4392"/>
                  <a:pt x="1410" y="4328"/>
                </a:cubicBezTo>
                <a:cubicBezTo>
                  <a:pt x="1140" y="4163"/>
                  <a:pt x="933" y="3914"/>
                  <a:pt x="809" y="3645"/>
                </a:cubicBezTo>
                <a:cubicBezTo>
                  <a:pt x="643" y="3168"/>
                  <a:pt x="685" y="2630"/>
                  <a:pt x="933" y="2195"/>
                </a:cubicBezTo>
                <a:cubicBezTo>
                  <a:pt x="1226" y="1646"/>
                  <a:pt x="1634" y="1168"/>
                  <a:pt x="2123" y="788"/>
                </a:cubicBezTo>
                <a:close/>
                <a:moveTo>
                  <a:pt x="3223" y="1"/>
                </a:moveTo>
                <a:cubicBezTo>
                  <a:pt x="3192" y="1"/>
                  <a:pt x="3160" y="7"/>
                  <a:pt x="3129" y="20"/>
                </a:cubicBezTo>
                <a:lnTo>
                  <a:pt x="3150" y="20"/>
                </a:lnTo>
                <a:cubicBezTo>
                  <a:pt x="2817" y="152"/>
                  <a:pt x="2461" y="336"/>
                  <a:pt x="2119" y="564"/>
                </a:cubicBezTo>
                <a:lnTo>
                  <a:pt x="2119" y="564"/>
                </a:lnTo>
                <a:cubicBezTo>
                  <a:pt x="1579" y="446"/>
                  <a:pt x="1017" y="408"/>
                  <a:pt x="547" y="408"/>
                </a:cubicBezTo>
                <a:cubicBezTo>
                  <a:pt x="443" y="408"/>
                  <a:pt x="343" y="410"/>
                  <a:pt x="250" y="413"/>
                </a:cubicBezTo>
                <a:cubicBezTo>
                  <a:pt x="84" y="413"/>
                  <a:pt x="1" y="600"/>
                  <a:pt x="208" y="600"/>
                </a:cubicBezTo>
                <a:cubicBezTo>
                  <a:pt x="312" y="596"/>
                  <a:pt x="418" y="593"/>
                  <a:pt x="527" y="593"/>
                </a:cubicBezTo>
                <a:cubicBezTo>
                  <a:pt x="962" y="593"/>
                  <a:pt x="1433" y="630"/>
                  <a:pt x="1883" y="729"/>
                </a:cubicBezTo>
                <a:lnTo>
                  <a:pt x="1883" y="729"/>
                </a:lnTo>
                <a:cubicBezTo>
                  <a:pt x="1088" y="1318"/>
                  <a:pt x="422" y="2143"/>
                  <a:pt x="395" y="3086"/>
                </a:cubicBezTo>
                <a:cubicBezTo>
                  <a:pt x="377" y="4056"/>
                  <a:pt x="1244" y="4765"/>
                  <a:pt x="2158" y="4765"/>
                </a:cubicBezTo>
                <a:cubicBezTo>
                  <a:pt x="2337" y="4765"/>
                  <a:pt x="2518" y="4738"/>
                  <a:pt x="2694" y="4681"/>
                </a:cubicBezTo>
                <a:cubicBezTo>
                  <a:pt x="3750" y="4308"/>
                  <a:pt x="4454" y="2982"/>
                  <a:pt x="4082" y="1926"/>
                </a:cubicBezTo>
                <a:cubicBezTo>
                  <a:pt x="3825" y="1219"/>
                  <a:pt x="3131" y="828"/>
                  <a:pt x="2354" y="620"/>
                </a:cubicBezTo>
                <a:lnTo>
                  <a:pt x="2354" y="620"/>
                </a:lnTo>
                <a:cubicBezTo>
                  <a:pt x="2633" y="430"/>
                  <a:pt x="2935" y="270"/>
                  <a:pt x="3253" y="144"/>
                </a:cubicBezTo>
                <a:cubicBezTo>
                  <a:pt x="3416" y="79"/>
                  <a:pt x="3335" y="1"/>
                  <a:pt x="3223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ffbb0fa14a_1_76"/>
          <p:cNvSpPr/>
          <p:nvPr/>
        </p:nvSpPr>
        <p:spPr>
          <a:xfrm>
            <a:off x="6217228" y="2627542"/>
            <a:ext cx="72125" cy="126604"/>
          </a:xfrm>
          <a:custGeom>
            <a:avLst/>
            <a:gdLst/>
            <a:ahLst/>
            <a:cxnLst/>
            <a:rect l="l" t="t" r="r" b="b"/>
            <a:pathLst>
              <a:path w="850" h="1492" extrusionOk="0">
                <a:moveTo>
                  <a:pt x="497" y="0"/>
                </a:moveTo>
                <a:cubicBezTo>
                  <a:pt x="456" y="104"/>
                  <a:pt x="394" y="187"/>
                  <a:pt x="332" y="249"/>
                </a:cubicBezTo>
                <a:cubicBezTo>
                  <a:pt x="228" y="311"/>
                  <a:pt x="125" y="373"/>
                  <a:pt x="0" y="394"/>
                </a:cubicBezTo>
                <a:lnTo>
                  <a:pt x="0" y="725"/>
                </a:lnTo>
                <a:cubicBezTo>
                  <a:pt x="83" y="705"/>
                  <a:pt x="166" y="684"/>
                  <a:pt x="249" y="642"/>
                </a:cubicBezTo>
                <a:cubicBezTo>
                  <a:pt x="311" y="601"/>
                  <a:pt x="373" y="560"/>
                  <a:pt x="435" y="518"/>
                </a:cubicBezTo>
                <a:lnTo>
                  <a:pt x="435" y="1492"/>
                </a:lnTo>
                <a:lnTo>
                  <a:pt x="849" y="1492"/>
                </a:lnTo>
                <a:lnTo>
                  <a:pt x="849" y="0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ffbb0fa14a_1_76"/>
          <p:cNvSpPr/>
          <p:nvPr/>
        </p:nvSpPr>
        <p:spPr>
          <a:xfrm>
            <a:off x="6468558" y="2628561"/>
            <a:ext cx="103775" cy="125585"/>
          </a:xfrm>
          <a:custGeom>
            <a:avLst/>
            <a:gdLst/>
            <a:ahLst/>
            <a:cxnLst/>
            <a:rect l="l" t="t" r="r" b="b"/>
            <a:pathLst>
              <a:path w="1223" h="1480" extrusionOk="0">
                <a:moveTo>
                  <a:pt x="535" y="1"/>
                </a:moveTo>
                <a:cubicBezTo>
                  <a:pt x="455" y="1"/>
                  <a:pt x="372" y="20"/>
                  <a:pt x="311" y="50"/>
                </a:cubicBezTo>
                <a:cubicBezTo>
                  <a:pt x="228" y="92"/>
                  <a:pt x="166" y="133"/>
                  <a:pt x="125" y="195"/>
                </a:cubicBezTo>
                <a:cubicBezTo>
                  <a:pt x="62" y="278"/>
                  <a:pt x="42" y="361"/>
                  <a:pt x="42" y="465"/>
                </a:cubicBezTo>
                <a:lnTo>
                  <a:pt x="435" y="485"/>
                </a:lnTo>
                <a:cubicBezTo>
                  <a:pt x="435" y="423"/>
                  <a:pt x="456" y="382"/>
                  <a:pt x="497" y="320"/>
                </a:cubicBezTo>
                <a:cubicBezTo>
                  <a:pt x="539" y="299"/>
                  <a:pt x="580" y="278"/>
                  <a:pt x="642" y="278"/>
                </a:cubicBezTo>
                <a:cubicBezTo>
                  <a:pt x="684" y="278"/>
                  <a:pt x="725" y="278"/>
                  <a:pt x="767" y="320"/>
                </a:cubicBezTo>
                <a:cubicBezTo>
                  <a:pt x="787" y="340"/>
                  <a:pt x="808" y="382"/>
                  <a:pt x="808" y="444"/>
                </a:cubicBezTo>
                <a:cubicBezTo>
                  <a:pt x="808" y="485"/>
                  <a:pt x="787" y="527"/>
                  <a:pt x="767" y="568"/>
                </a:cubicBezTo>
                <a:cubicBezTo>
                  <a:pt x="684" y="651"/>
                  <a:pt x="622" y="713"/>
                  <a:pt x="539" y="775"/>
                </a:cubicBezTo>
                <a:cubicBezTo>
                  <a:pt x="373" y="879"/>
                  <a:pt x="249" y="1003"/>
                  <a:pt x="125" y="1148"/>
                </a:cubicBezTo>
                <a:cubicBezTo>
                  <a:pt x="62" y="1252"/>
                  <a:pt x="21" y="1355"/>
                  <a:pt x="0" y="1480"/>
                </a:cubicBezTo>
                <a:lnTo>
                  <a:pt x="1202" y="1480"/>
                </a:lnTo>
                <a:lnTo>
                  <a:pt x="1222" y="1148"/>
                </a:lnTo>
                <a:lnTo>
                  <a:pt x="580" y="1148"/>
                </a:lnTo>
                <a:cubicBezTo>
                  <a:pt x="622" y="1128"/>
                  <a:pt x="663" y="1086"/>
                  <a:pt x="684" y="1065"/>
                </a:cubicBezTo>
                <a:cubicBezTo>
                  <a:pt x="705" y="1045"/>
                  <a:pt x="767" y="1003"/>
                  <a:pt x="850" y="941"/>
                </a:cubicBezTo>
                <a:cubicBezTo>
                  <a:pt x="953" y="879"/>
                  <a:pt x="1057" y="796"/>
                  <a:pt x="1140" y="693"/>
                </a:cubicBezTo>
                <a:cubicBezTo>
                  <a:pt x="1181" y="610"/>
                  <a:pt x="1202" y="527"/>
                  <a:pt x="1202" y="423"/>
                </a:cubicBezTo>
                <a:cubicBezTo>
                  <a:pt x="1202" y="340"/>
                  <a:pt x="1181" y="278"/>
                  <a:pt x="1140" y="195"/>
                </a:cubicBezTo>
                <a:cubicBezTo>
                  <a:pt x="1098" y="133"/>
                  <a:pt x="1036" y="92"/>
                  <a:pt x="953" y="50"/>
                </a:cubicBezTo>
                <a:cubicBezTo>
                  <a:pt x="850" y="9"/>
                  <a:pt x="725" y="9"/>
                  <a:pt x="622" y="9"/>
                </a:cubicBezTo>
                <a:cubicBezTo>
                  <a:pt x="594" y="3"/>
                  <a:pt x="565" y="1"/>
                  <a:pt x="5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ffbb0fa14a_1_76"/>
          <p:cNvSpPr/>
          <p:nvPr/>
        </p:nvSpPr>
        <p:spPr>
          <a:xfrm>
            <a:off x="6739237" y="2632803"/>
            <a:ext cx="103775" cy="128386"/>
          </a:xfrm>
          <a:custGeom>
            <a:avLst/>
            <a:gdLst/>
            <a:ahLst/>
            <a:cxnLst/>
            <a:rect l="l" t="t" r="r" b="b"/>
            <a:pathLst>
              <a:path w="1223" h="1513" extrusionOk="0">
                <a:moveTo>
                  <a:pt x="601" y="0"/>
                </a:moveTo>
                <a:cubicBezTo>
                  <a:pt x="456" y="0"/>
                  <a:pt x="332" y="42"/>
                  <a:pt x="207" y="104"/>
                </a:cubicBezTo>
                <a:cubicBezTo>
                  <a:pt x="125" y="166"/>
                  <a:pt x="62" y="270"/>
                  <a:pt x="21" y="394"/>
                </a:cubicBezTo>
                <a:lnTo>
                  <a:pt x="415" y="456"/>
                </a:lnTo>
                <a:cubicBezTo>
                  <a:pt x="415" y="394"/>
                  <a:pt x="435" y="332"/>
                  <a:pt x="477" y="290"/>
                </a:cubicBezTo>
                <a:cubicBezTo>
                  <a:pt x="497" y="270"/>
                  <a:pt x="539" y="249"/>
                  <a:pt x="580" y="249"/>
                </a:cubicBezTo>
                <a:cubicBezTo>
                  <a:pt x="622" y="249"/>
                  <a:pt x="663" y="270"/>
                  <a:pt x="705" y="290"/>
                </a:cubicBezTo>
                <a:cubicBezTo>
                  <a:pt x="725" y="311"/>
                  <a:pt x="746" y="353"/>
                  <a:pt x="746" y="394"/>
                </a:cubicBezTo>
                <a:cubicBezTo>
                  <a:pt x="746" y="435"/>
                  <a:pt x="725" y="477"/>
                  <a:pt x="684" y="518"/>
                </a:cubicBezTo>
                <a:cubicBezTo>
                  <a:pt x="642" y="560"/>
                  <a:pt x="601" y="560"/>
                  <a:pt x="560" y="560"/>
                </a:cubicBezTo>
                <a:lnTo>
                  <a:pt x="497" y="560"/>
                </a:lnTo>
                <a:lnTo>
                  <a:pt x="477" y="850"/>
                </a:lnTo>
                <a:cubicBezTo>
                  <a:pt x="518" y="850"/>
                  <a:pt x="560" y="829"/>
                  <a:pt x="601" y="829"/>
                </a:cubicBezTo>
                <a:cubicBezTo>
                  <a:pt x="663" y="829"/>
                  <a:pt x="705" y="850"/>
                  <a:pt x="746" y="891"/>
                </a:cubicBezTo>
                <a:cubicBezTo>
                  <a:pt x="787" y="933"/>
                  <a:pt x="808" y="995"/>
                  <a:pt x="808" y="1036"/>
                </a:cubicBezTo>
                <a:cubicBezTo>
                  <a:pt x="808" y="1098"/>
                  <a:pt x="787" y="1160"/>
                  <a:pt x="746" y="1202"/>
                </a:cubicBezTo>
                <a:cubicBezTo>
                  <a:pt x="725" y="1243"/>
                  <a:pt x="663" y="1264"/>
                  <a:pt x="622" y="1264"/>
                </a:cubicBezTo>
                <a:cubicBezTo>
                  <a:pt x="560" y="1264"/>
                  <a:pt x="518" y="1243"/>
                  <a:pt x="477" y="1223"/>
                </a:cubicBezTo>
                <a:cubicBezTo>
                  <a:pt x="435" y="1160"/>
                  <a:pt x="415" y="1119"/>
                  <a:pt x="415" y="1036"/>
                </a:cubicBezTo>
                <a:lnTo>
                  <a:pt x="0" y="1098"/>
                </a:lnTo>
                <a:cubicBezTo>
                  <a:pt x="21" y="1181"/>
                  <a:pt x="62" y="1264"/>
                  <a:pt x="125" y="1326"/>
                </a:cubicBezTo>
                <a:cubicBezTo>
                  <a:pt x="166" y="1388"/>
                  <a:pt x="228" y="1430"/>
                  <a:pt x="311" y="1471"/>
                </a:cubicBezTo>
                <a:cubicBezTo>
                  <a:pt x="415" y="1492"/>
                  <a:pt x="518" y="1513"/>
                  <a:pt x="622" y="1513"/>
                </a:cubicBezTo>
                <a:cubicBezTo>
                  <a:pt x="746" y="1513"/>
                  <a:pt x="850" y="1492"/>
                  <a:pt x="953" y="1450"/>
                </a:cubicBezTo>
                <a:cubicBezTo>
                  <a:pt x="1036" y="1409"/>
                  <a:pt x="1098" y="1347"/>
                  <a:pt x="1140" y="1264"/>
                </a:cubicBezTo>
                <a:cubicBezTo>
                  <a:pt x="1181" y="1202"/>
                  <a:pt x="1222" y="1119"/>
                  <a:pt x="1222" y="1015"/>
                </a:cubicBezTo>
                <a:cubicBezTo>
                  <a:pt x="1222" y="953"/>
                  <a:pt x="1202" y="912"/>
                  <a:pt x="1181" y="850"/>
                </a:cubicBezTo>
                <a:cubicBezTo>
                  <a:pt x="1140" y="808"/>
                  <a:pt x="1098" y="767"/>
                  <a:pt x="1057" y="725"/>
                </a:cubicBezTo>
                <a:cubicBezTo>
                  <a:pt x="1015" y="705"/>
                  <a:pt x="974" y="684"/>
                  <a:pt x="932" y="684"/>
                </a:cubicBezTo>
                <a:cubicBezTo>
                  <a:pt x="995" y="643"/>
                  <a:pt x="1036" y="601"/>
                  <a:pt x="1077" y="539"/>
                </a:cubicBezTo>
                <a:cubicBezTo>
                  <a:pt x="1119" y="498"/>
                  <a:pt x="1140" y="435"/>
                  <a:pt x="1140" y="373"/>
                </a:cubicBezTo>
                <a:cubicBezTo>
                  <a:pt x="1140" y="270"/>
                  <a:pt x="1098" y="187"/>
                  <a:pt x="1015" y="125"/>
                </a:cubicBezTo>
                <a:cubicBezTo>
                  <a:pt x="891" y="42"/>
                  <a:pt x="746" y="0"/>
                  <a:pt x="60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ffbb0fa14a_1_76"/>
          <p:cNvSpPr/>
          <p:nvPr/>
        </p:nvSpPr>
        <p:spPr>
          <a:xfrm>
            <a:off x="7073130" y="2639846"/>
            <a:ext cx="107338" cy="124907"/>
          </a:xfrm>
          <a:custGeom>
            <a:avLst/>
            <a:gdLst/>
            <a:ahLst/>
            <a:cxnLst/>
            <a:rect l="l" t="t" r="r" b="b"/>
            <a:pathLst>
              <a:path w="1265" h="1472" extrusionOk="0">
                <a:moveTo>
                  <a:pt x="726" y="435"/>
                </a:moveTo>
                <a:lnTo>
                  <a:pt x="726" y="891"/>
                </a:lnTo>
                <a:lnTo>
                  <a:pt x="353" y="891"/>
                </a:lnTo>
                <a:lnTo>
                  <a:pt x="726" y="435"/>
                </a:lnTo>
                <a:close/>
                <a:moveTo>
                  <a:pt x="726" y="0"/>
                </a:moveTo>
                <a:lnTo>
                  <a:pt x="1" y="870"/>
                </a:lnTo>
                <a:lnTo>
                  <a:pt x="1" y="1202"/>
                </a:lnTo>
                <a:lnTo>
                  <a:pt x="726" y="1202"/>
                </a:lnTo>
                <a:lnTo>
                  <a:pt x="726" y="1471"/>
                </a:lnTo>
                <a:lnTo>
                  <a:pt x="1078" y="1471"/>
                </a:lnTo>
                <a:lnTo>
                  <a:pt x="1078" y="1202"/>
                </a:lnTo>
                <a:lnTo>
                  <a:pt x="1265" y="1202"/>
                </a:lnTo>
                <a:lnTo>
                  <a:pt x="1265" y="891"/>
                </a:lnTo>
                <a:lnTo>
                  <a:pt x="1078" y="891"/>
                </a:lnTo>
                <a:lnTo>
                  <a:pt x="1078" y="0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ffbb0fa14a_1_76"/>
          <p:cNvSpPr/>
          <p:nvPr/>
        </p:nvSpPr>
        <p:spPr>
          <a:xfrm>
            <a:off x="6959938" y="2820594"/>
            <a:ext cx="158504" cy="134325"/>
          </a:xfrm>
          <a:custGeom>
            <a:avLst/>
            <a:gdLst/>
            <a:ahLst/>
            <a:cxnLst/>
            <a:rect l="l" t="t" r="r" b="b"/>
            <a:pathLst>
              <a:path w="1868" h="1583" extrusionOk="0">
                <a:moveTo>
                  <a:pt x="1677" y="1"/>
                </a:moveTo>
                <a:cubicBezTo>
                  <a:pt x="1646" y="1"/>
                  <a:pt x="1604" y="13"/>
                  <a:pt x="1604" y="25"/>
                </a:cubicBezTo>
                <a:cubicBezTo>
                  <a:pt x="1560" y="98"/>
                  <a:pt x="1442" y="183"/>
                  <a:pt x="1438" y="218"/>
                </a:cubicBezTo>
                <a:lnTo>
                  <a:pt x="1438" y="218"/>
                </a:lnTo>
                <a:lnTo>
                  <a:pt x="1252" y="315"/>
                </a:lnTo>
                <a:cubicBezTo>
                  <a:pt x="1190" y="356"/>
                  <a:pt x="1252" y="377"/>
                  <a:pt x="1294" y="377"/>
                </a:cubicBezTo>
                <a:cubicBezTo>
                  <a:pt x="1377" y="358"/>
                  <a:pt x="1453" y="323"/>
                  <a:pt x="1518" y="276"/>
                </a:cubicBezTo>
                <a:lnTo>
                  <a:pt x="1518" y="276"/>
                </a:lnTo>
                <a:cubicBezTo>
                  <a:pt x="1236" y="877"/>
                  <a:pt x="704" y="1330"/>
                  <a:pt x="71" y="1516"/>
                </a:cubicBezTo>
                <a:cubicBezTo>
                  <a:pt x="0" y="1534"/>
                  <a:pt x="5" y="1582"/>
                  <a:pt x="48" y="1582"/>
                </a:cubicBezTo>
                <a:cubicBezTo>
                  <a:pt x="55" y="1582"/>
                  <a:pt x="63" y="1581"/>
                  <a:pt x="71" y="1578"/>
                </a:cubicBezTo>
                <a:lnTo>
                  <a:pt x="71" y="1557"/>
                </a:lnTo>
                <a:cubicBezTo>
                  <a:pt x="788" y="1364"/>
                  <a:pt x="1378" y="844"/>
                  <a:pt x="1655" y="168"/>
                </a:cubicBezTo>
                <a:lnTo>
                  <a:pt x="1655" y="168"/>
                </a:lnTo>
                <a:cubicBezTo>
                  <a:pt x="1664" y="163"/>
                  <a:pt x="1673" y="159"/>
                  <a:pt x="1683" y="155"/>
                </a:cubicBezTo>
                <a:lnTo>
                  <a:pt x="1683" y="155"/>
                </a:lnTo>
                <a:cubicBezTo>
                  <a:pt x="1631" y="327"/>
                  <a:pt x="1656" y="526"/>
                  <a:pt x="1729" y="708"/>
                </a:cubicBezTo>
                <a:cubicBezTo>
                  <a:pt x="1735" y="720"/>
                  <a:pt x="1750" y="725"/>
                  <a:pt x="1767" y="725"/>
                </a:cubicBezTo>
                <a:cubicBezTo>
                  <a:pt x="1810" y="725"/>
                  <a:pt x="1867" y="696"/>
                  <a:pt x="1853" y="667"/>
                </a:cubicBezTo>
                <a:cubicBezTo>
                  <a:pt x="1770" y="480"/>
                  <a:pt x="1770" y="252"/>
                  <a:pt x="1832" y="66"/>
                </a:cubicBezTo>
                <a:cubicBezTo>
                  <a:pt x="1832" y="48"/>
                  <a:pt x="1817" y="42"/>
                  <a:pt x="1799" y="42"/>
                </a:cubicBezTo>
                <a:cubicBezTo>
                  <a:pt x="1773" y="42"/>
                  <a:pt x="1740" y="54"/>
                  <a:pt x="1729" y="66"/>
                </a:cubicBezTo>
                <a:lnTo>
                  <a:pt x="1699" y="82"/>
                </a:lnTo>
                <a:lnTo>
                  <a:pt x="1699" y="82"/>
                </a:lnTo>
                <a:cubicBezTo>
                  <a:pt x="1702" y="76"/>
                  <a:pt x="1705" y="71"/>
                  <a:pt x="1708" y="66"/>
                </a:cubicBezTo>
                <a:lnTo>
                  <a:pt x="1694" y="66"/>
                </a:lnTo>
                <a:cubicBezTo>
                  <a:pt x="1698" y="52"/>
                  <a:pt x="1703" y="38"/>
                  <a:pt x="1708" y="25"/>
                </a:cubicBezTo>
                <a:cubicBezTo>
                  <a:pt x="1717" y="7"/>
                  <a:pt x="1699" y="1"/>
                  <a:pt x="1677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ffbb0fa14a_1_76"/>
          <p:cNvSpPr txBox="1"/>
          <p:nvPr/>
        </p:nvSpPr>
        <p:spPr>
          <a:xfrm>
            <a:off x="6253339" y="2156299"/>
            <a:ext cx="133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Mars 2023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4" name="Google Shape;214;gffbb0fa14a_1_76"/>
          <p:cNvGraphicFramePr/>
          <p:nvPr/>
        </p:nvGraphicFramePr>
        <p:xfrm>
          <a:off x="628798" y="2211770"/>
          <a:ext cx="3365400" cy="2335600"/>
        </p:xfrm>
        <a:graphic>
          <a:graphicData uri="http://schemas.openxmlformats.org/drawingml/2006/table">
            <a:tbl>
              <a:tblPr>
                <a:noFill/>
                <a:tableStyleId>{F8CCF268-3CEB-448D-B23C-A301BD2847CE}</a:tableStyleId>
              </a:tblPr>
              <a:tblGrid>
                <a:gridCol w="336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2275">
                <a:tc>
                  <a:txBody>
                    <a:bodyPr/>
                    <a:lstStyle/>
                    <a:p>
                      <a:pPr marL="45720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Poppins"/>
                        <a:buChar char="●"/>
                      </a:pPr>
                      <a:r>
                        <a:rPr lang="no-NO" sz="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Sensur/veiledning/retting</a:t>
                      </a:r>
                      <a:endParaRPr sz="9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36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275">
                <a:tc>
                  <a:txBody>
                    <a:bodyPr/>
                    <a:lstStyle/>
                    <a:p>
                      <a:pPr marL="45720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Poppins"/>
                        <a:buChar char="●"/>
                      </a:pPr>
                      <a:r>
                        <a:rPr lang="no-NO" sz="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Gjesteforelesere</a:t>
                      </a:r>
                      <a:endParaRPr sz="9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36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275">
                <a:tc>
                  <a:txBody>
                    <a:bodyPr/>
                    <a:lstStyle/>
                    <a:p>
                      <a:pPr marL="45720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Poppins"/>
                        <a:buChar char="●"/>
                      </a:pPr>
                      <a:r>
                        <a:rPr lang="no-NO" sz="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Vitenskapelige assistenter</a:t>
                      </a:r>
                      <a:endParaRPr sz="9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36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275">
                <a:tc>
                  <a:txBody>
                    <a:bodyPr/>
                    <a:lstStyle/>
                    <a:p>
                      <a:pPr marL="45720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Poppins"/>
                        <a:buChar char="●"/>
                      </a:pPr>
                      <a:r>
                        <a:rPr lang="no-NO" sz="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Studentassistenter</a:t>
                      </a:r>
                      <a:endParaRPr sz="9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36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275">
                <a:tc>
                  <a:txBody>
                    <a:bodyPr/>
                    <a:lstStyle/>
                    <a:p>
                      <a:pPr marL="45720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Poppins"/>
                        <a:buChar char="●"/>
                      </a:pPr>
                      <a:r>
                        <a:rPr lang="no-NO" sz="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Tillitsvalgte (ITV og FTV)</a:t>
                      </a:r>
                      <a:endParaRPr sz="9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36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275">
                <a:tc>
                  <a:txBody>
                    <a:bodyPr/>
                    <a:lstStyle/>
                    <a:p>
                      <a:pPr marL="45720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Poppins"/>
                        <a:buChar char="●"/>
                      </a:pPr>
                      <a:r>
                        <a:rPr lang="no-NO" sz="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Diverse honorarmottakere</a:t>
                      </a:r>
                      <a:endParaRPr sz="9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36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400">
                <a:tc>
                  <a:txBody>
                    <a:bodyPr/>
                    <a:lstStyle/>
                    <a:p>
                      <a:pPr marL="45720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Poppins"/>
                        <a:buChar char="●"/>
                      </a:pPr>
                      <a:r>
                        <a:rPr lang="no-NO" sz="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Seminarledere</a:t>
                      </a:r>
                      <a:endParaRPr sz="9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36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275">
                <a:tc>
                  <a:txBody>
                    <a:bodyPr/>
                    <a:lstStyle/>
                    <a:p>
                      <a:pPr marL="45720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Poppins"/>
                        <a:buChar char="●"/>
                      </a:pPr>
                      <a:r>
                        <a:rPr lang="no-NO" sz="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Sakkyndig bedømmelse</a:t>
                      </a:r>
                      <a:endParaRPr sz="9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36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275">
                <a:tc>
                  <a:txBody>
                    <a:bodyPr/>
                    <a:lstStyle/>
                    <a:p>
                      <a:pPr marL="45720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Poppins"/>
                        <a:buChar char="●"/>
                      </a:pPr>
                      <a:r>
                        <a:rPr lang="no-NO" sz="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Eksterne medlemmer av styrer og råd</a:t>
                      </a:r>
                      <a:endParaRPr sz="9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36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5" name="Google Shape;215;gffbb0fa14a_1_76"/>
          <p:cNvSpPr/>
          <p:nvPr/>
        </p:nvSpPr>
        <p:spPr>
          <a:xfrm>
            <a:off x="696050" y="4591150"/>
            <a:ext cx="3365400" cy="13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84eeb65790_0_282"/>
          <p:cNvSpPr txBox="1">
            <a:spLocks noGrp="1"/>
          </p:cNvSpPr>
          <p:nvPr>
            <p:ph type="title"/>
          </p:nvPr>
        </p:nvSpPr>
        <p:spPr>
          <a:xfrm>
            <a:off x="457200" y="2248504"/>
            <a:ext cx="8229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 b="0"/>
              <a:t>Rolleoversikt i ToA</a:t>
            </a:r>
            <a:endParaRPr b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88caa04059_0_241"/>
          <p:cNvSpPr txBox="1">
            <a:spLocks noGrp="1"/>
          </p:cNvSpPr>
          <p:nvPr>
            <p:ph type="title"/>
          </p:nvPr>
        </p:nvSpPr>
        <p:spPr>
          <a:xfrm>
            <a:off x="457200" y="307575"/>
            <a:ext cx="76431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 sz="2700" b="0">
                <a:solidFill>
                  <a:schemeClr val="dk2"/>
                </a:solidFill>
              </a:rPr>
              <a:t>De ulike rollene i tilsetting og arbeidskontrakt</a:t>
            </a:r>
            <a:endParaRPr sz="2700" b="0">
              <a:solidFill>
                <a:schemeClr val="dk2"/>
              </a:solidFill>
            </a:endParaRPr>
          </a:p>
        </p:txBody>
      </p:sp>
      <p:grpSp>
        <p:nvGrpSpPr>
          <p:cNvPr id="229" name="Google Shape;229;g188caa04059_0_241"/>
          <p:cNvGrpSpPr/>
          <p:nvPr/>
        </p:nvGrpSpPr>
        <p:grpSpPr>
          <a:xfrm>
            <a:off x="711759" y="1867335"/>
            <a:ext cx="816600" cy="816600"/>
            <a:chOff x="909034" y="1780272"/>
            <a:chExt cx="816600" cy="816600"/>
          </a:xfrm>
        </p:grpSpPr>
        <p:sp>
          <p:nvSpPr>
            <p:cNvPr id="230" name="Google Shape;230;g188caa04059_0_241"/>
            <p:cNvSpPr/>
            <p:nvPr/>
          </p:nvSpPr>
          <p:spPr>
            <a:xfrm>
              <a:off x="909034" y="1780272"/>
              <a:ext cx="816600" cy="816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188caa04059_0_241"/>
            <p:cNvSpPr/>
            <p:nvPr/>
          </p:nvSpPr>
          <p:spPr>
            <a:xfrm>
              <a:off x="1090500" y="1918050"/>
              <a:ext cx="453778" cy="600226"/>
            </a:xfrm>
            <a:custGeom>
              <a:avLst/>
              <a:gdLst/>
              <a:ahLst/>
              <a:cxnLst/>
              <a:rect l="l" t="t" r="r" b="b"/>
              <a:pathLst>
                <a:path w="570" h="745" extrusionOk="0">
                  <a:moveTo>
                    <a:pt x="383" y="1"/>
                  </a:moveTo>
                  <a:cubicBezTo>
                    <a:pt x="357" y="1"/>
                    <a:pt x="293" y="1"/>
                    <a:pt x="238" y="40"/>
                  </a:cubicBezTo>
                  <a:cubicBezTo>
                    <a:pt x="80" y="43"/>
                    <a:pt x="56" y="119"/>
                    <a:pt x="56" y="191"/>
                  </a:cubicBezTo>
                  <a:cubicBezTo>
                    <a:pt x="56" y="212"/>
                    <a:pt x="61" y="251"/>
                    <a:pt x="64" y="272"/>
                  </a:cubicBezTo>
                  <a:cubicBezTo>
                    <a:pt x="53" y="278"/>
                    <a:pt x="43" y="283"/>
                    <a:pt x="38" y="291"/>
                  </a:cubicBezTo>
                  <a:cubicBezTo>
                    <a:pt x="27" y="299"/>
                    <a:pt x="22" y="317"/>
                    <a:pt x="24" y="333"/>
                  </a:cubicBezTo>
                  <a:lnTo>
                    <a:pt x="35" y="409"/>
                  </a:lnTo>
                  <a:cubicBezTo>
                    <a:pt x="38" y="433"/>
                    <a:pt x="56" y="452"/>
                    <a:pt x="80" y="454"/>
                  </a:cubicBezTo>
                  <a:cubicBezTo>
                    <a:pt x="88" y="507"/>
                    <a:pt x="114" y="560"/>
                    <a:pt x="148" y="599"/>
                  </a:cubicBezTo>
                  <a:lnTo>
                    <a:pt x="135" y="660"/>
                  </a:lnTo>
                  <a:lnTo>
                    <a:pt x="14" y="712"/>
                  </a:lnTo>
                  <a:cubicBezTo>
                    <a:pt x="3" y="718"/>
                    <a:pt x="1" y="726"/>
                    <a:pt x="3" y="733"/>
                  </a:cubicBezTo>
                  <a:cubicBezTo>
                    <a:pt x="9" y="742"/>
                    <a:pt x="14" y="745"/>
                    <a:pt x="20" y="745"/>
                  </a:cubicBezTo>
                  <a:cubicBezTo>
                    <a:pt x="22" y="745"/>
                    <a:pt x="25" y="745"/>
                    <a:pt x="27" y="744"/>
                  </a:cubicBezTo>
                  <a:lnTo>
                    <a:pt x="159" y="689"/>
                  </a:lnTo>
                  <a:cubicBezTo>
                    <a:pt x="167" y="689"/>
                    <a:pt x="169" y="686"/>
                    <a:pt x="169" y="678"/>
                  </a:cubicBezTo>
                  <a:lnTo>
                    <a:pt x="188" y="602"/>
                  </a:lnTo>
                  <a:cubicBezTo>
                    <a:pt x="193" y="596"/>
                    <a:pt x="188" y="589"/>
                    <a:pt x="185" y="586"/>
                  </a:cubicBezTo>
                  <a:cubicBezTo>
                    <a:pt x="146" y="549"/>
                    <a:pt x="119" y="494"/>
                    <a:pt x="117" y="441"/>
                  </a:cubicBezTo>
                  <a:cubicBezTo>
                    <a:pt x="117" y="430"/>
                    <a:pt x="109" y="425"/>
                    <a:pt x="101" y="425"/>
                  </a:cubicBezTo>
                  <a:lnTo>
                    <a:pt x="93" y="425"/>
                  </a:lnTo>
                  <a:cubicBezTo>
                    <a:pt x="82" y="425"/>
                    <a:pt x="75" y="415"/>
                    <a:pt x="75" y="404"/>
                  </a:cubicBezTo>
                  <a:lnTo>
                    <a:pt x="64" y="330"/>
                  </a:lnTo>
                  <a:cubicBezTo>
                    <a:pt x="64" y="322"/>
                    <a:pt x="67" y="317"/>
                    <a:pt x="69" y="312"/>
                  </a:cubicBezTo>
                  <a:cubicBezTo>
                    <a:pt x="75" y="309"/>
                    <a:pt x="80" y="307"/>
                    <a:pt x="88" y="307"/>
                  </a:cubicBezTo>
                  <a:lnTo>
                    <a:pt x="90" y="307"/>
                  </a:lnTo>
                  <a:cubicBezTo>
                    <a:pt x="96" y="307"/>
                    <a:pt x="101" y="304"/>
                    <a:pt x="104" y="301"/>
                  </a:cubicBezTo>
                  <a:cubicBezTo>
                    <a:pt x="106" y="296"/>
                    <a:pt x="106" y="291"/>
                    <a:pt x="106" y="285"/>
                  </a:cubicBezTo>
                  <a:cubicBezTo>
                    <a:pt x="106" y="283"/>
                    <a:pt x="96" y="214"/>
                    <a:pt x="96" y="191"/>
                  </a:cubicBezTo>
                  <a:cubicBezTo>
                    <a:pt x="96" y="127"/>
                    <a:pt x="109" y="72"/>
                    <a:pt x="251" y="72"/>
                  </a:cubicBezTo>
                  <a:cubicBezTo>
                    <a:pt x="254" y="72"/>
                    <a:pt x="259" y="72"/>
                    <a:pt x="262" y="69"/>
                  </a:cubicBezTo>
                  <a:cubicBezTo>
                    <a:pt x="304" y="38"/>
                    <a:pt x="351" y="32"/>
                    <a:pt x="391" y="32"/>
                  </a:cubicBezTo>
                  <a:cubicBezTo>
                    <a:pt x="446" y="32"/>
                    <a:pt x="483" y="51"/>
                    <a:pt x="504" y="83"/>
                  </a:cubicBezTo>
                  <a:cubicBezTo>
                    <a:pt x="530" y="122"/>
                    <a:pt x="523" y="146"/>
                    <a:pt x="509" y="159"/>
                  </a:cubicBezTo>
                  <a:lnTo>
                    <a:pt x="488" y="177"/>
                  </a:lnTo>
                  <a:cubicBezTo>
                    <a:pt x="488" y="183"/>
                    <a:pt x="486" y="185"/>
                    <a:pt x="486" y="188"/>
                  </a:cubicBezTo>
                  <a:lnTo>
                    <a:pt x="483" y="283"/>
                  </a:lnTo>
                  <a:cubicBezTo>
                    <a:pt x="483" y="291"/>
                    <a:pt x="483" y="293"/>
                    <a:pt x="486" y="296"/>
                  </a:cubicBezTo>
                  <a:cubicBezTo>
                    <a:pt x="488" y="301"/>
                    <a:pt x="496" y="304"/>
                    <a:pt x="499" y="304"/>
                  </a:cubicBezTo>
                  <a:cubicBezTo>
                    <a:pt x="504" y="304"/>
                    <a:pt x="512" y="307"/>
                    <a:pt x="515" y="309"/>
                  </a:cubicBezTo>
                  <a:cubicBezTo>
                    <a:pt x="523" y="314"/>
                    <a:pt x="523" y="320"/>
                    <a:pt x="523" y="328"/>
                  </a:cubicBezTo>
                  <a:lnTo>
                    <a:pt x="512" y="401"/>
                  </a:lnTo>
                  <a:cubicBezTo>
                    <a:pt x="512" y="412"/>
                    <a:pt x="501" y="423"/>
                    <a:pt x="488" y="423"/>
                  </a:cubicBezTo>
                  <a:cubicBezTo>
                    <a:pt x="478" y="423"/>
                    <a:pt x="472" y="428"/>
                    <a:pt x="472" y="438"/>
                  </a:cubicBezTo>
                  <a:cubicBezTo>
                    <a:pt x="470" y="494"/>
                    <a:pt x="438" y="552"/>
                    <a:pt x="399" y="586"/>
                  </a:cubicBezTo>
                  <a:cubicBezTo>
                    <a:pt x="396" y="591"/>
                    <a:pt x="396" y="596"/>
                    <a:pt x="396" y="604"/>
                  </a:cubicBezTo>
                  <a:lnTo>
                    <a:pt x="412" y="676"/>
                  </a:lnTo>
                  <a:cubicBezTo>
                    <a:pt x="412" y="678"/>
                    <a:pt x="420" y="683"/>
                    <a:pt x="422" y="686"/>
                  </a:cubicBezTo>
                  <a:lnTo>
                    <a:pt x="554" y="741"/>
                  </a:lnTo>
                  <a:lnTo>
                    <a:pt x="562" y="741"/>
                  </a:lnTo>
                  <a:cubicBezTo>
                    <a:pt x="567" y="741"/>
                    <a:pt x="570" y="739"/>
                    <a:pt x="562" y="733"/>
                  </a:cubicBezTo>
                  <a:cubicBezTo>
                    <a:pt x="565" y="726"/>
                    <a:pt x="562" y="715"/>
                    <a:pt x="552" y="712"/>
                  </a:cubicBezTo>
                  <a:lnTo>
                    <a:pt x="430" y="660"/>
                  </a:lnTo>
                  <a:lnTo>
                    <a:pt x="417" y="604"/>
                  </a:lnTo>
                  <a:cubicBezTo>
                    <a:pt x="457" y="565"/>
                    <a:pt x="483" y="512"/>
                    <a:pt x="488" y="454"/>
                  </a:cubicBezTo>
                  <a:cubicBezTo>
                    <a:pt x="507" y="449"/>
                    <a:pt x="525" y="433"/>
                    <a:pt x="528" y="409"/>
                  </a:cubicBezTo>
                  <a:lnTo>
                    <a:pt x="538" y="333"/>
                  </a:lnTo>
                  <a:cubicBezTo>
                    <a:pt x="541" y="317"/>
                    <a:pt x="536" y="304"/>
                    <a:pt x="525" y="291"/>
                  </a:cubicBezTo>
                  <a:cubicBezTo>
                    <a:pt x="517" y="283"/>
                    <a:pt x="512" y="278"/>
                    <a:pt x="501" y="272"/>
                  </a:cubicBezTo>
                  <a:lnTo>
                    <a:pt x="504" y="199"/>
                  </a:lnTo>
                  <a:lnTo>
                    <a:pt x="523" y="180"/>
                  </a:lnTo>
                  <a:cubicBezTo>
                    <a:pt x="544" y="162"/>
                    <a:pt x="562" y="122"/>
                    <a:pt x="525" y="67"/>
                  </a:cubicBezTo>
                  <a:cubicBezTo>
                    <a:pt x="499" y="22"/>
                    <a:pt x="449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" name="Google Shape;232;g188caa04059_0_241"/>
          <p:cNvGrpSpPr/>
          <p:nvPr/>
        </p:nvGrpSpPr>
        <p:grpSpPr>
          <a:xfrm>
            <a:off x="4243747" y="1867335"/>
            <a:ext cx="816600" cy="816600"/>
            <a:chOff x="3232431" y="1800535"/>
            <a:chExt cx="816600" cy="816600"/>
          </a:xfrm>
        </p:grpSpPr>
        <p:sp>
          <p:nvSpPr>
            <p:cNvPr id="233" name="Google Shape;233;g188caa04059_0_241"/>
            <p:cNvSpPr/>
            <p:nvPr/>
          </p:nvSpPr>
          <p:spPr>
            <a:xfrm>
              <a:off x="3232431" y="1800535"/>
              <a:ext cx="816600" cy="816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4" name="Google Shape;234;g188caa04059_0_2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17860" y="1859895"/>
              <a:ext cx="645852" cy="6573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5" name="Google Shape;235;g188caa04059_0_241"/>
          <p:cNvGrpSpPr/>
          <p:nvPr/>
        </p:nvGrpSpPr>
        <p:grpSpPr>
          <a:xfrm>
            <a:off x="6054635" y="1867322"/>
            <a:ext cx="816600" cy="816600"/>
            <a:chOff x="5190464" y="1783722"/>
            <a:chExt cx="816600" cy="816600"/>
          </a:xfrm>
        </p:grpSpPr>
        <p:sp>
          <p:nvSpPr>
            <p:cNvPr id="236" name="Google Shape;236;g188caa04059_0_241"/>
            <p:cNvSpPr/>
            <p:nvPr/>
          </p:nvSpPr>
          <p:spPr>
            <a:xfrm>
              <a:off x="5190464" y="1783722"/>
              <a:ext cx="816600" cy="816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7" name="Google Shape;237;g188caa04059_0_2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75898" y="1846516"/>
              <a:ext cx="645842" cy="6573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8" name="Google Shape;238;g188caa04059_0_241"/>
          <p:cNvGrpSpPr/>
          <p:nvPr/>
        </p:nvGrpSpPr>
        <p:grpSpPr>
          <a:xfrm>
            <a:off x="7713123" y="1850522"/>
            <a:ext cx="816600" cy="816600"/>
            <a:chOff x="7256098" y="1766922"/>
            <a:chExt cx="816600" cy="816600"/>
          </a:xfrm>
        </p:grpSpPr>
        <p:sp>
          <p:nvSpPr>
            <p:cNvPr id="239" name="Google Shape;239;g188caa04059_0_241"/>
            <p:cNvSpPr/>
            <p:nvPr/>
          </p:nvSpPr>
          <p:spPr>
            <a:xfrm>
              <a:off x="7256098" y="1766922"/>
              <a:ext cx="816600" cy="816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0" name="Google Shape;240;g188caa04059_0_2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41531" y="1829716"/>
              <a:ext cx="645842" cy="6573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1" name="Google Shape;241;g188caa04059_0_241"/>
          <p:cNvSpPr txBox="1"/>
          <p:nvPr/>
        </p:nvSpPr>
        <p:spPr>
          <a:xfrm>
            <a:off x="205975" y="2765838"/>
            <a:ext cx="18282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Oppdragstaker/</a:t>
            </a:r>
            <a:br>
              <a:rPr lang="no-NO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o-NO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arbeidstaker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 du bestiller kontrakt til (for eksempel sensor eller timelærer)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188caa04059_0_241"/>
          <p:cNvSpPr txBox="1"/>
          <p:nvPr/>
        </p:nvSpPr>
        <p:spPr>
          <a:xfrm>
            <a:off x="3884200" y="2765850"/>
            <a:ext cx="1535700" cy="10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Behovshaver kontrakt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b-NO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 som bestiller kontrakten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188caa04059_0_241"/>
          <p:cNvSpPr txBox="1"/>
          <p:nvPr/>
        </p:nvSpPr>
        <p:spPr>
          <a:xfrm>
            <a:off x="5676924" y="2765850"/>
            <a:ext cx="15720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Koordinator kontrakt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 som oppretter kontrakten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188caa04059_0_241"/>
          <p:cNvSpPr txBox="1"/>
          <p:nvPr/>
        </p:nvSpPr>
        <p:spPr>
          <a:xfrm>
            <a:off x="7304825" y="2765850"/>
            <a:ext cx="1633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Kostnadsgodkjenner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 som har budsjettdisponerings- myndighet ved ditt institutt/fakultet/</a:t>
            </a:r>
            <a:br>
              <a:rPr lang="no-NO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o-NO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avdeling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188caa04059_0_241"/>
          <p:cNvSpPr txBox="1"/>
          <p:nvPr/>
        </p:nvSpPr>
        <p:spPr>
          <a:xfrm>
            <a:off x="1971950" y="2765850"/>
            <a:ext cx="1828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Rekvirent*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 som melder inn behovet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g188caa04059_0_241"/>
          <p:cNvGrpSpPr/>
          <p:nvPr/>
        </p:nvGrpSpPr>
        <p:grpSpPr>
          <a:xfrm>
            <a:off x="2477747" y="1850535"/>
            <a:ext cx="816600" cy="816600"/>
            <a:chOff x="2275322" y="4084435"/>
            <a:chExt cx="816600" cy="816600"/>
          </a:xfrm>
        </p:grpSpPr>
        <p:sp>
          <p:nvSpPr>
            <p:cNvPr id="247" name="Google Shape;247;g188caa04059_0_241"/>
            <p:cNvSpPr/>
            <p:nvPr/>
          </p:nvSpPr>
          <p:spPr>
            <a:xfrm>
              <a:off x="2275322" y="4084435"/>
              <a:ext cx="816600" cy="816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8" name="Google Shape;248;g188caa04059_0_2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0699" y="4121657"/>
              <a:ext cx="645850" cy="6849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9" name="Google Shape;249;g188caa04059_0_241"/>
          <p:cNvPicPr preferRelativeResize="0"/>
          <p:nvPr/>
        </p:nvPicPr>
        <p:blipFill rotWithShape="1">
          <a:blip r:embed="rId7">
            <a:alphaModFix/>
          </a:blip>
          <a:srcRect t="-289590" b="289590"/>
          <a:stretch/>
        </p:blipFill>
        <p:spPr>
          <a:xfrm>
            <a:off x="385763" y="2295525"/>
            <a:ext cx="837247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188caa04059_0_241"/>
          <p:cNvSpPr txBox="1"/>
          <p:nvPr/>
        </p:nvSpPr>
        <p:spPr>
          <a:xfrm>
            <a:off x="37830" y="4765312"/>
            <a:ext cx="5458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*Rollen er utenfor TOA-løsningen, men er en del av arbeidsflyten på NTNU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84eeb65790_0_258"/>
          <p:cNvSpPr/>
          <p:nvPr/>
        </p:nvSpPr>
        <p:spPr>
          <a:xfrm>
            <a:off x="1725000" y="2033425"/>
            <a:ext cx="5129700" cy="2054700"/>
          </a:xfrm>
          <a:prstGeom prst="rect">
            <a:avLst/>
          </a:prstGeom>
          <a:solidFill>
            <a:srgbClr val="B6C8E9">
              <a:alpha val="29019"/>
            </a:srgbClr>
          </a:solidFill>
          <a:ln>
            <a:noFill/>
          </a:ln>
        </p:spPr>
        <p:txBody>
          <a:bodyPr spcFirstLastPara="1" wrap="square" lIns="720000" tIns="45700" rIns="91425" bIns="45700" anchor="ctr" anchorCtr="0">
            <a:noAutofit/>
          </a:bodyPr>
          <a:lstStyle/>
          <a:p>
            <a:pPr marL="179999" marR="0" lvl="1" indent="-168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no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 rekvirenten oppstår behovet for kontrakt.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1" indent="-168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no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Rollen rekvirerer kontrakt til lokal behovshaver kontrakt via skjema for bestilling av timelønns- eller oppdragsavtale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Sikrer at kontrakten har god datakvalitet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7" name="Google Shape;257;g184eeb65790_0_258"/>
          <p:cNvGrpSpPr/>
          <p:nvPr/>
        </p:nvGrpSpPr>
        <p:grpSpPr>
          <a:xfrm>
            <a:off x="543800" y="2210404"/>
            <a:ext cx="1700733" cy="1700733"/>
            <a:chOff x="2275322" y="4084435"/>
            <a:chExt cx="816600" cy="816600"/>
          </a:xfrm>
        </p:grpSpPr>
        <p:sp>
          <p:nvSpPr>
            <p:cNvPr id="258" name="Google Shape;258;g184eeb65790_0_258"/>
            <p:cNvSpPr/>
            <p:nvPr/>
          </p:nvSpPr>
          <p:spPr>
            <a:xfrm>
              <a:off x="2275322" y="4084435"/>
              <a:ext cx="816600" cy="816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9" name="Google Shape;259;g184eeb65790_0_2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60699" y="4121657"/>
              <a:ext cx="645850" cy="6849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0" name="Google Shape;260;g184eeb65790_0_258"/>
          <p:cNvSpPr txBox="1"/>
          <p:nvPr/>
        </p:nvSpPr>
        <p:spPr>
          <a:xfrm>
            <a:off x="2298075" y="1660525"/>
            <a:ext cx="306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Oppgave for rollen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g184eeb65790_0_258"/>
          <p:cNvPicPr preferRelativeResize="0"/>
          <p:nvPr/>
        </p:nvPicPr>
        <p:blipFill rotWithShape="1">
          <a:blip r:embed="rId4">
            <a:alphaModFix/>
          </a:blip>
          <a:srcRect b="26231"/>
          <a:stretch/>
        </p:blipFill>
        <p:spPr>
          <a:xfrm>
            <a:off x="6925738" y="1846975"/>
            <a:ext cx="1731406" cy="24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184eeb65790_0_258"/>
          <p:cNvSpPr txBox="1">
            <a:spLocks noGrp="1"/>
          </p:cNvSpPr>
          <p:nvPr>
            <p:ph type="title"/>
          </p:nvPr>
        </p:nvSpPr>
        <p:spPr>
          <a:xfrm>
            <a:off x="457200" y="307575"/>
            <a:ext cx="7643100" cy="121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no-NO" b="1">
                <a:solidFill>
                  <a:schemeClr val="dk2"/>
                </a:solidFill>
              </a:rPr>
              <a:t>Rekvirenten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Sender inn bestilling av kontrakt via bestillingsskjema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3f23a0c16b_1_854"/>
          <p:cNvSpPr/>
          <p:nvPr/>
        </p:nvSpPr>
        <p:spPr>
          <a:xfrm>
            <a:off x="1725000" y="2033425"/>
            <a:ext cx="6066900" cy="2054700"/>
          </a:xfrm>
          <a:prstGeom prst="rect">
            <a:avLst/>
          </a:prstGeom>
          <a:solidFill>
            <a:srgbClr val="B6C8E9">
              <a:alpha val="29019"/>
            </a:srgbClr>
          </a:solidFill>
          <a:ln>
            <a:noFill/>
          </a:ln>
        </p:spPr>
        <p:txBody>
          <a:bodyPr spcFirstLastPara="1" wrap="square" lIns="72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Legger inn bestilling i ToA-løsningen på: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no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Oppdragskontrakter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no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Timekontrakter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no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Månedskontrakter 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Setter rammene for kontrakten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9" name="Google Shape;269;g13f23a0c16b_1_854"/>
          <p:cNvGrpSpPr/>
          <p:nvPr/>
        </p:nvGrpSpPr>
        <p:grpSpPr>
          <a:xfrm>
            <a:off x="543803" y="2210407"/>
            <a:ext cx="1700728" cy="1700728"/>
            <a:chOff x="646421" y="2229035"/>
            <a:chExt cx="1333800" cy="1333800"/>
          </a:xfrm>
        </p:grpSpPr>
        <p:sp>
          <p:nvSpPr>
            <p:cNvPr id="270" name="Google Shape;270;g13f23a0c16b_1_854"/>
            <p:cNvSpPr/>
            <p:nvPr/>
          </p:nvSpPr>
          <p:spPr>
            <a:xfrm>
              <a:off x="646421" y="2229035"/>
              <a:ext cx="1333800" cy="1333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1" name="Google Shape;271;g13f23a0c16b_1_8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5939" y="2325979"/>
              <a:ext cx="1054772" cy="10735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g13f23a0c16b_1_854"/>
          <p:cNvSpPr txBox="1"/>
          <p:nvPr/>
        </p:nvSpPr>
        <p:spPr>
          <a:xfrm>
            <a:off x="5713077" y="4814470"/>
            <a:ext cx="3276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o-NO"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no-NO" sz="800" b="0" i="1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fullstendige beskrivelse av oppgaver i rollebeskrivelse</a:t>
            </a:r>
            <a:r>
              <a:rPr lang="no-NO"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13f23a0c16b_1_854"/>
          <p:cNvSpPr txBox="1"/>
          <p:nvPr/>
        </p:nvSpPr>
        <p:spPr>
          <a:xfrm>
            <a:off x="2298075" y="1660525"/>
            <a:ext cx="306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Sentrale ToA-oppgaver for rollen*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13f23a0c16b_1_854"/>
          <p:cNvSpPr txBox="1">
            <a:spLocks noGrp="1"/>
          </p:cNvSpPr>
          <p:nvPr>
            <p:ph type="title"/>
          </p:nvPr>
        </p:nvSpPr>
        <p:spPr>
          <a:xfrm>
            <a:off x="457200" y="307575"/>
            <a:ext cx="7643100" cy="84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no-NO" b="1">
                <a:solidFill>
                  <a:schemeClr val="dk2"/>
                </a:solidFill>
              </a:rPr>
              <a:t>Behovshaver kontrakt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Legger inn bestilling av kontrakten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57cd871321_0_63"/>
          <p:cNvSpPr/>
          <p:nvPr/>
        </p:nvSpPr>
        <p:spPr>
          <a:xfrm>
            <a:off x="1725000" y="2033425"/>
            <a:ext cx="6066900" cy="2054700"/>
          </a:xfrm>
          <a:prstGeom prst="rect">
            <a:avLst/>
          </a:prstGeom>
          <a:solidFill>
            <a:srgbClr val="B6C8E9">
              <a:alpha val="29019"/>
            </a:srgbClr>
          </a:solidFill>
          <a:ln>
            <a:noFill/>
          </a:ln>
        </p:spPr>
        <p:txBody>
          <a:bodyPr spcFirstLastPara="1" wrap="square" lIns="720000" tIns="45700" rIns="91425" bIns="45700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nb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Oppretter time-, oppdrag-, og månedskontrakter (De som kommer utenom rekruttering)​ 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nb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0"/>
                  </a:ext>
                </a:extLst>
              </a:rPr>
              <a:t>Attestere timer som føres via ToA</a:t>
            </a:r>
            <a:endParaRPr lang="nb-NO"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"/>
                </a:ext>
              </a:extLst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nb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2"/>
                  </a:ext>
                </a:extLst>
              </a:rPr>
              <a:t>Godkjenne oppdrag når de er utført​</a:t>
            </a:r>
            <a:endParaRPr lang="nb-NO"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g157cd871321_0_63"/>
          <p:cNvGrpSpPr/>
          <p:nvPr/>
        </p:nvGrpSpPr>
        <p:grpSpPr>
          <a:xfrm>
            <a:off x="543779" y="2210373"/>
            <a:ext cx="1700728" cy="1700728"/>
            <a:chOff x="646423" y="2229035"/>
            <a:chExt cx="1333800" cy="1333800"/>
          </a:xfrm>
        </p:grpSpPr>
        <p:sp>
          <p:nvSpPr>
            <p:cNvPr id="282" name="Google Shape;282;g157cd871321_0_63"/>
            <p:cNvSpPr/>
            <p:nvPr/>
          </p:nvSpPr>
          <p:spPr>
            <a:xfrm>
              <a:off x="646423" y="2229035"/>
              <a:ext cx="1333800" cy="1333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3" name="Google Shape;283;g157cd871321_0_6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5948" y="2331588"/>
              <a:ext cx="1054758" cy="1073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4" name="Google Shape;284;g157cd871321_0_63"/>
          <p:cNvSpPr txBox="1"/>
          <p:nvPr/>
        </p:nvSpPr>
        <p:spPr>
          <a:xfrm>
            <a:off x="5713077" y="4821194"/>
            <a:ext cx="3276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o-NO"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no-NO" sz="800" b="0" i="1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fullstendige beskrivelse av oppgaver i rollebeskrivelse</a:t>
            </a:r>
            <a:r>
              <a:rPr lang="no-NO"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157cd871321_0_63"/>
          <p:cNvSpPr txBox="1"/>
          <p:nvPr/>
        </p:nvSpPr>
        <p:spPr>
          <a:xfrm>
            <a:off x="2298075" y="1660525"/>
            <a:ext cx="306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Sentrale ToA-oppgaver for rollen*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157cd871321_0_63"/>
          <p:cNvSpPr txBox="1">
            <a:spLocks noGrp="1"/>
          </p:cNvSpPr>
          <p:nvPr>
            <p:ph type="title"/>
          </p:nvPr>
        </p:nvSpPr>
        <p:spPr>
          <a:xfrm>
            <a:off x="457200" y="307575"/>
            <a:ext cx="7643100" cy="84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b="1">
                <a:solidFill>
                  <a:schemeClr val="dk2"/>
                </a:solidFill>
              </a:rPr>
              <a:t>Koordinator kontrakt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Oppretter kontrakten og registrerer opplysninger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6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Arial Black" panose="020B0A04020102020204" pitchFamily="34" charset="0"/>
              </a:rPr>
              <a:t>Agenda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54FF8D-A97B-154A-EE93-270CC848292D}"/>
              </a:ext>
            </a:extLst>
          </p:cNvPr>
          <p:cNvSpPr txBox="1"/>
          <p:nvPr/>
        </p:nvSpPr>
        <p:spPr>
          <a:xfrm>
            <a:off x="260900" y="1106690"/>
            <a:ext cx="84997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Praktisk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Introduksjon til dagens tema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R</a:t>
            </a: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egistrere ansatte som er ansatt via rekruttering</a:t>
            </a:r>
            <a:endParaRPr lang="nb-NO" sz="1800" b="0" u="none" strike="noStrike">
              <a:effectLst/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Tilsetting og arbeidskontrakt (</a:t>
            </a:r>
            <a:r>
              <a:rPr lang="nb-NO" sz="1800" b="0" u="none" strike="noStrike" err="1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ToA</a:t>
            </a: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-løsningen)</a:t>
            </a:r>
            <a:endParaRPr lang="nb-NO" sz="1800" b="0" u="none" strike="noStrike">
              <a:effectLst/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Tilgangsavtale / Gjesteregistrering (Greg)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Spørsmål og innspill fra </a:t>
            </a:r>
            <a:r>
              <a:rPr lang="nb-NO" sz="1800" err="1">
                <a:latin typeface="+mj-lt"/>
              </a:rPr>
              <a:t>Menti</a:t>
            </a:r>
            <a:endParaRPr lang="nb-NO" sz="1800" b="0" u="none" strike="noStrike">
              <a:effectLst/>
              <a:latin typeface="+mj-lt"/>
            </a:endParaRPr>
          </a:p>
          <a:p>
            <a:endParaRPr lang="nb-NO"/>
          </a:p>
          <a:p>
            <a:endParaRPr lang="nb-NO"/>
          </a:p>
        </p:txBody>
      </p:sp>
      <p:pic>
        <p:nvPicPr>
          <p:cNvPr id="12" name="Bilde 11" descr="Et bilde som inneholder tre, snø, utendørs, plante&#10;&#10;Automatisk generert beskrivelse">
            <a:extLst>
              <a:ext uri="{FF2B5EF4-FFF2-40B4-BE49-F238E27FC236}">
                <a16:creationId xmlns:a16="http://schemas.microsoft.com/office/drawing/2014/main" id="{4653F601-258A-B9B8-4093-2885CA5E0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787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66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57cd871321_0_81"/>
          <p:cNvSpPr/>
          <p:nvPr/>
        </p:nvSpPr>
        <p:spPr>
          <a:xfrm>
            <a:off x="1725000" y="2033425"/>
            <a:ext cx="6066900" cy="2054700"/>
          </a:xfrm>
          <a:prstGeom prst="rect">
            <a:avLst/>
          </a:prstGeom>
          <a:solidFill>
            <a:srgbClr val="B6C8E9">
              <a:alpha val="29019"/>
            </a:srgbClr>
          </a:solidFill>
          <a:ln>
            <a:noFill/>
          </a:ln>
        </p:spPr>
        <p:txBody>
          <a:bodyPr spcFirstLastPara="1" wrap="square" lIns="72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Kontrollerer og godkjenner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no-NO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time-, oppdrag og månedskontrakter</a:t>
            </a:r>
            <a:r>
              <a:rPr lang="no-NO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g157cd871321_0_81"/>
          <p:cNvGrpSpPr/>
          <p:nvPr/>
        </p:nvGrpSpPr>
        <p:grpSpPr>
          <a:xfrm>
            <a:off x="543802" y="2210403"/>
            <a:ext cx="1700728" cy="1700728"/>
            <a:chOff x="646425" y="2229035"/>
            <a:chExt cx="1333800" cy="1333800"/>
          </a:xfrm>
        </p:grpSpPr>
        <p:sp>
          <p:nvSpPr>
            <p:cNvPr id="294" name="Google Shape;294;g157cd871321_0_81"/>
            <p:cNvSpPr/>
            <p:nvPr/>
          </p:nvSpPr>
          <p:spPr>
            <a:xfrm>
              <a:off x="646425" y="2229035"/>
              <a:ext cx="1333800" cy="1333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" name="Google Shape;295;g157cd871321_0_8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5951" y="2331588"/>
              <a:ext cx="1054758" cy="10736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6" name="Google Shape;296;g157cd871321_0_81"/>
          <p:cNvSpPr txBox="1"/>
          <p:nvPr/>
        </p:nvSpPr>
        <p:spPr>
          <a:xfrm>
            <a:off x="5713077" y="4814470"/>
            <a:ext cx="3276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o-NO"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no-NO" sz="800" b="0" i="1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fullstendige beskrivelse av oppgaver i rollebeskrivelse</a:t>
            </a:r>
            <a:r>
              <a:rPr lang="no-NO"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157cd871321_0_81"/>
          <p:cNvSpPr txBox="1"/>
          <p:nvPr/>
        </p:nvSpPr>
        <p:spPr>
          <a:xfrm>
            <a:off x="2298075" y="1660525"/>
            <a:ext cx="306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Sentrale ToA-oppgaver for rollen*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157cd871321_0_81"/>
          <p:cNvSpPr txBox="1">
            <a:spLocks noGrp="1"/>
          </p:cNvSpPr>
          <p:nvPr>
            <p:ph type="title"/>
          </p:nvPr>
        </p:nvSpPr>
        <p:spPr>
          <a:xfrm>
            <a:off x="457200" y="307575"/>
            <a:ext cx="7643100" cy="125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no-NO" b="1">
                <a:solidFill>
                  <a:schemeClr val="dk2"/>
                </a:solidFill>
              </a:rPr>
              <a:t>Kostnadsgodkjenner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no-NO">
                <a:solidFill>
                  <a:schemeClr val="dk2"/>
                </a:solidFill>
              </a:rPr>
              <a:t>Kontrollerer og godkjenner kontrakten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84eeb65790_0_289"/>
          <p:cNvSpPr txBox="1">
            <a:spLocks noGrp="1"/>
          </p:cNvSpPr>
          <p:nvPr>
            <p:ph type="title"/>
          </p:nvPr>
        </p:nvSpPr>
        <p:spPr>
          <a:xfrm>
            <a:off x="457200" y="2248504"/>
            <a:ext cx="8229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 b="0"/>
              <a:t>Prosessen i ToA</a:t>
            </a:r>
            <a:endParaRPr b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57cd871321_0_260"/>
          <p:cNvSpPr/>
          <p:nvPr/>
        </p:nvSpPr>
        <p:spPr>
          <a:xfrm>
            <a:off x="5278449" y="1309002"/>
            <a:ext cx="1362900" cy="3562583"/>
          </a:xfrm>
          <a:prstGeom prst="rect">
            <a:avLst/>
          </a:prstGeom>
          <a:solidFill>
            <a:srgbClr val="EEF2F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nb-NO" sz="9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Attestere</a:t>
            </a:r>
            <a:r>
              <a:rPr lang="nb-NO" sz="9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3"/>
                  </a:ext>
                </a:extLst>
              </a:rPr>
              <a:t> oppdrag</a:t>
            </a:r>
            <a:r>
              <a:rPr lang="nb-NO" sz="9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3"/>
                  </a:ext>
                </a:extLst>
              </a:rPr>
              <a:t>/timelønn</a:t>
            </a:r>
            <a:endParaRPr lang="nb-NO" sz="900" b="1" i="0" u="none" strike="noStrike" cap="non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1" name="Google Shape;311;g157cd871321_0_260"/>
          <p:cNvSpPr/>
          <p:nvPr/>
        </p:nvSpPr>
        <p:spPr>
          <a:xfrm>
            <a:off x="6730468" y="1309026"/>
            <a:ext cx="1362900" cy="3562583"/>
          </a:xfrm>
          <a:prstGeom prst="rect">
            <a:avLst/>
          </a:prstGeom>
          <a:solidFill>
            <a:srgbClr val="EEF2F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no-NO" sz="9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Utbetale bonuslønn</a:t>
            </a:r>
            <a:endParaRPr sz="900" b="1" i="0" u="none" strike="noStrike" cap="non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2" name="Google Shape;312;g157cd871321_0_260"/>
          <p:cNvSpPr/>
          <p:nvPr/>
        </p:nvSpPr>
        <p:spPr>
          <a:xfrm>
            <a:off x="2374413" y="1309026"/>
            <a:ext cx="1362900" cy="3562583"/>
          </a:xfrm>
          <a:prstGeom prst="rect">
            <a:avLst/>
          </a:prstGeom>
          <a:solidFill>
            <a:srgbClr val="EEF2F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no-NO" sz="9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Opprette kontrakt</a:t>
            </a:r>
            <a:endParaRPr sz="900" b="1" i="0" u="none" strike="noStrike" cap="non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3" name="Google Shape;313;g157cd871321_0_260"/>
          <p:cNvSpPr/>
          <p:nvPr/>
        </p:nvSpPr>
        <p:spPr>
          <a:xfrm>
            <a:off x="3826431" y="1309026"/>
            <a:ext cx="1362900" cy="3562583"/>
          </a:xfrm>
          <a:prstGeom prst="rect">
            <a:avLst/>
          </a:prstGeom>
          <a:solidFill>
            <a:srgbClr val="EEF2F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no-NO" sz="9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Arbeid utføres</a:t>
            </a:r>
            <a:endParaRPr sz="900" b="1" i="0" u="none" strike="noStrike" cap="non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314" name="Google Shape;314;g157cd871321_0_260"/>
          <p:cNvGraphicFramePr/>
          <p:nvPr/>
        </p:nvGraphicFramePr>
        <p:xfrm>
          <a:off x="1263300" y="1770407"/>
          <a:ext cx="6830075" cy="3116875"/>
        </p:xfrm>
        <a:graphic>
          <a:graphicData uri="http://schemas.openxmlformats.org/drawingml/2006/table">
            <a:tbl>
              <a:tblPr>
                <a:noFill/>
                <a:tableStyleId>{F8CCF268-3CEB-448D-B23C-A301BD2847CE}</a:tableStyleId>
              </a:tblPr>
              <a:tblGrid>
                <a:gridCol w="11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EE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EE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EE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EE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EEF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15" name="Google Shape;315;g157cd871321_0_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6980" y="1892783"/>
            <a:ext cx="438501" cy="44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157cd871321_0_2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6979" y="2496710"/>
            <a:ext cx="438503" cy="44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157cd871321_0_2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979" y="3111067"/>
            <a:ext cx="438503" cy="44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57cd871321_0_2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6989" y="4341210"/>
            <a:ext cx="438501" cy="44633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157cd871321_0_260"/>
          <p:cNvSpPr txBox="1"/>
          <p:nvPr/>
        </p:nvSpPr>
        <p:spPr>
          <a:xfrm>
            <a:off x="1740079" y="1982816"/>
            <a:ext cx="6492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25" tIns="26650" rIns="53325" bIns="266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no-NO" sz="6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Behovshaver kontrakt</a:t>
            </a: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0" name="Google Shape;320;g157cd871321_0_260"/>
          <p:cNvSpPr txBox="1"/>
          <p:nvPr/>
        </p:nvSpPr>
        <p:spPr>
          <a:xfrm>
            <a:off x="1740079" y="2586739"/>
            <a:ext cx="6492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25" tIns="26650" rIns="53325" bIns="266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no-NO" sz="6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Koordinator kontrakt</a:t>
            </a: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1" name="Google Shape;321;g157cd871321_0_260"/>
          <p:cNvSpPr txBox="1"/>
          <p:nvPr/>
        </p:nvSpPr>
        <p:spPr>
          <a:xfrm>
            <a:off x="1740079" y="3201099"/>
            <a:ext cx="6492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25" tIns="26650" rIns="53325" bIns="266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no-NO" sz="6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Kostnads-  godkjenner</a:t>
            </a: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2" name="Google Shape;322;g157cd871321_0_260"/>
          <p:cNvSpPr txBox="1"/>
          <p:nvPr/>
        </p:nvSpPr>
        <p:spPr>
          <a:xfrm>
            <a:off x="1740079" y="3815483"/>
            <a:ext cx="6492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25" tIns="26650" rIns="53325" bIns="266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no-NO" sz="6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Ansatt</a:t>
            </a: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3" name="Google Shape;323;g157cd871321_0_260"/>
          <p:cNvSpPr txBox="1"/>
          <p:nvPr/>
        </p:nvSpPr>
        <p:spPr>
          <a:xfrm>
            <a:off x="2719662" y="1997503"/>
            <a:ext cx="684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o-NO" sz="8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Registrerer bestilling</a:t>
            </a:r>
            <a:endParaRPr sz="8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4" name="Google Shape;324;g157cd871321_0_260"/>
          <p:cNvSpPr txBox="1"/>
          <p:nvPr/>
        </p:nvSpPr>
        <p:spPr>
          <a:xfrm>
            <a:off x="2682066" y="2601014"/>
            <a:ext cx="759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o-NO" sz="8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Oppretter kontrakt</a:t>
            </a:r>
            <a:endParaRPr sz="8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5" name="Google Shape;325;g157cd871321_0_260"/>
          <p:cNvSpPr txBox="1"/>
          <p:nvPr/>
        </p:nvSpPr>
        <p:spPr>
          <a:xfrm>
            <a:off x="2592743" y="3210787"/>
            <a:ext cx="938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o-NO" sz="8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Kontrollerer og anviser kontrakt</a:t>
            </a:r>
            <a:endParaRPr sz="8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g157cd871321_0_260"/>
          <p:cNvSpPr txBox="1"/>
          <p:nvPr/>
        </p:nvSpPr>
        <p:spPr>
          <a:xfrm>
            <a:off x="2719662" y="3820568"/>
            <a:ext cx="684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o-NO" sz="8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Signerer kontrakt</a:t>
            </a:r>
            <a:endParaRPr sz="8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27" name="Google Shape;327;g157cd871321_0_260"/>
          <p:cNvCxnSpPr>
            <a:stCxn id="323" idx="2"/>
            <a:endCxn id="324" idx="0"/>
          </p:cNvCxnSpPr>
          <p:nvPr/>
        </p:nvCxnSpPr>
        <p:spPr>
          <a:xfrm>
            <a:off x="3061812" y="2243803"/>
            <a:ext cx="0" cy="35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8" name="Google Shape;328;g157cd871321_0_260"/>
          <p:cNvCxnSpPr>
            <a:stCxn id="324" idx="2"/>
            <a:endCxn id="325" idx="0"/>
          </p:cNvCxnSpPr>
          <p:nvPr/>
        </p:nvCxnSpPr>
        <p:spPr>
          <a:xfrm>
            <a:off x="3061866" y="2847314"/>
            <a:ext cx="0" cy="3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9" name="Google Shape;329;g157cd871321_0_260"/>
          <p:cNvCxnSpPr>
            <a:stCxn id="325" idx="2"/>
            <a:endCxn id="326" idx="0"/>
          </p:cNvCxnSpPr>
          <p:nvPr/>
        </p:nvCxnSpPr>
        <p:spPr>
          <a:xfrm>
            <a:off x="3061793" y="3457087"/>
            <a:ext cx="0" cy="3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0" name="Google Shape;330;g157cd871321_0_260"/>
          <p:cNvSpPr txBox="1"/>
          <p:nvPr/>
        </p:nvSpPr>
        <p:spPr>
          <a:xfrm>
            <a:off x="5549187" y="2524118"/>
            <a:ext cx="9099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o-NO" sz="7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Kontrollerer og godkjenner oppdraget</a:t>
            </a:r>
            <a:r>
              <a:rPr lang="nb-NO" sz="7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/timeliste</a:t>
            </a:r>
            <a:endParaRPr sz="7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31" name="Google Shape;331;g157cd871321_0_260"/>
          <p:cNvCxnSpPr>
            <a:cxnSpLocks/>
            <a:stCxn id="332" idx="3"/>
            <a:endCxn id="330" idx="1"/>
          </p:cNvCxnSpPr>
          <p:nvPr/>
        </p:nvCxnSpPr>
        <p:spPr>
          <a:xfrm flipV="1">
            <a:off x="5109881" y="2685701"/>
            <a:ext cx="439306" cy="1262973"/>
          </a:xfrm>
          <a:prstGeom prst="bentConnector3">
            <a:avLst>
              <a:gd name="adj1" fmla="val 27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3" name="Google Shape;333;g157cd871321_0_260"/>
          <p:cNvCxnSpPr>
            <a:stCxn id="330" idx="3"/>
            <a:endCxn id="334" idx="1"/>
          </p:cNvCxnSpPr>
          <p:nvPr/>
        </p:nvCxnSpPr>
        <p:spPr>
          <a:xfrm>
            <a:off x="6459087" y="2685701"/>
            <a:ext cx="419752" cy="1867568"/>
          </a:xfrm>
          <a:prstGeom prst="bentConnector3">
            <a:avLst>
              <a:gd name="adj1" fmla="val 5320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4" name="Google Shape;334;g157cd871321_0_260"/>
          <p:cNvSpPr txBox="1"/>
          <p:nvPr/>
        </p:nvSpPr>
        <p:spPr>
          <a:xfrm>
            <a:off x="6878839" y="4368619"/>
            <a:ext cx="111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o-NO" sz="8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Sørger for at oppdrag</a:t>
            </a:r>
            <a:r>
              <a:rPr lang="nb-NO" sz="8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/timer</a:t>
            </a:r>
            <a:r>
              <a:rPr lang="no-NO" sz="8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 blir utbetalt til ansatte</a:t>
            </a:r>
            <a:endParaRPr sz="8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2" name="Google Shape;332;g157cd871321_0_260"/>
          <p:cNvSpPr txBox="1"/>
          <p:nvPr/>
        </p:nvSpPr>
        <p:spPr>
          <a:xfrm>
            <a:off x="3930414" y="3679369"/>
            <a:ext cx="1179467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o-NO" sz="7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Gjennomfører oppdraget</a:t>
            </a:r>
            <a:r>
              <a:rPr lang="nb-NO" sz="7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/fører timer fortløpende  og sender timeliste til godkjenning én gang i måneden</a:t>
            </a:r>
            <a:endParaRPr sz="7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35" name="Google Shape;335;g157cd871321_0_260"/>
          <p:cNvCxnSpPr>
            <a:cxnSpLocks/>
            <a:stCxn id="326" idx="3"/>
            <a:endCxn id="332" idx="1"/>
          </p:cNvCxnSpPr>
          <p:nvPr/>
        </p:nvCxnSpPr>
        <p:spPr>
          <a:xfrm>
            <a:off x="3403962" y="3943718"/>
            <a:ext cx="526452" cy="495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6" name="Google Shape;336;g157cd871321_0_260"/>
          <p:cNvSpPr txBox="1"/>
          <p:nvPr/>
        </p:nvSpPr>
        <p:spPr>
          <a:xfrm>
            <a:off x="1740079" y="4384700"/>
            <a:ext cx="6492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25" tIns="26650" rIns="53325" bIns="266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no-NO" sz="6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Fagspesialist utbetaling og offentlig rapportering</a:t>
            </a: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7" name="Google Shape;337;g157cd871321_0_260"/>
          <p:cNvSpPr/>
          <p:nvPr/>
        </p:nvSpPr>
        <p:spPr>
          <a:xfrm>
            <a:off x="1292389" y="3725549"/>
            <a:ext cx="447799" cy="447799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157cd871321_0_260"/>
          <p:cNvSpPr/>
          <p:nvPr/>
        </p:nvSpPr>
        <p:spPr>
          <a:xfrm>
            <a:off x="1385564" y="3776539"/>
            <a:ext cx="261441" cy="345832"/>
          </a:xfrm>
          <a:custGeom>
            <a:avLst/>
            <a:gdLst/>
            <a:ahLst/>
            <a:cxnLst/>
            <a:rect l="l" t="t" r="r" b="b"/>
            <a:pathLst>
              <a:path w="570" h="745" extrusionOk="0">
                <a:moveTo>
                  <a:pt x="383" y="1"/>
                </a:moveTo>
                <a:cubicBezTo>
                  <a:pt x="357" y="1"/>
                  <a:pt x="293" y="1"/>
                  <a:pt x="238" y="40"/>
                </a:cubicBezTo>
                <a:cubicBezTo>
                  <a:pt x="80" y="43"/>
                  <a:pt x="56" y="119"/>
                  <a:pt x="56" y="191"/>
                </a:cubicBezTo>
                <a:cubicBezTo>
                  <a:pt x="56" y="212"/>
                  <a:pt x="61" y="251"/>
                  <a:pt x="64" y="272"/>
                </a:cubicBezTo>
                <a:cubicBezTo>
                  <a:pt x="53" y="278"/>
                  <a:pt x="43" y="283"/>
                  <a:pt x="38" y="291"/>
                </a:cubicBezTo>
                <a:cubicBezTo>
                  <a:pt x="27" y="299"/>
                  <a:pt x="22" y="317"/>
                  <a:pt x="24" y="333"/>
                </a:cubicBezTo>
                <a:lnTo>
                  <a:pt x="35" y="409"/>
                </a:lnTo>
                <a:cubicBezTo>
                  <a:pt x="38" y="433"/>
                  <a:pt x="56" y="452"/>
                  <a:pt x="80" y="454"/>
                </a:cubicBezTo>
                <a:cubicBezTo>
                  <a:pt x="88" y="507"/>
                  <a:pt x="114" y="560"/>
                  <a:pt x="148" y="599"/>
                </a:cubicBezTo>
                <a:lnTo>
                  <a:pt x="135" y="660"/>
                </a:lnTo>
                <a:lnTo>
                  <a:pt x="14" y="712"/>
                </a:lnTo>
                <a:cubicBezTo>
                  <a:pt x="3" y="718"/>
                  <a:pt x="1" y="726"/>
                  <a:pt x="3" y="733"/>
                </a:cubicBezTo>
                <a:cubicBezTo>
                  <a:pt x="9" y="742"/>
                  <a:pt x="14" y="745"/>
                  <a:pt x="20" y="745"/>
                </a:cubicBezTo>
                <a:cubicBezTo>
                  <a:pt x="22" y="745"/>
                  <a:pt x="25" y="745"/>
                  <a:pt x="27" y="744"/>
                </a:cubicBezTo>
                <a:lnTo>
                  <a:pt x="159" y="689"/>
                </a:lnTo>
                <a:cubicBezTo>
                  <a:pt x="167" y="689"/>
                  <a:pt x="169" y="686"/>
                  <a:pt x="169" y="678"/>
                </a:cubicBezTo>
                <a:lnTo>
                  <a:pt x="188" y="602"/>
                </a:lnTo>
                <a:cubicBezTo>
                  <a:pt x="193" y="596"/>
                  <a:pt x="188" y="589"/>
                  <a:pt x="185" y="586"/>
                </a:cubicBezTo>
                <a:cubicBezTo>
                  <a:pt x="146" y="549"/>
                  <a:pt x="119" y="494"/>
                  <a:pt x="117" y="441"/>
                </a:cubicBezTo>
                <a:cubicBezTo>
                  <a:pt x="117" y="430"/>
                  <a:pt x="109" y="425"/>
                  <a:pt x="101" y="425"/>
                </a:cubicBezTo>
                <a:lnTo>
                  <a:pt x="93" y="425"/>
                </a:lnTo>
                <a:cubicBezTo>
                  <a:pt x="82" y="425"/>
                  <a:pt x="75" y="415"/>
                  <a:pt x="75" y="404"/>
                </a:cubicBezTo>
                <a:lnTo>
                  <a:pt x="64" y="330"/>
                </a:lnTo>
                <a:cubicBezTo>
                  <a:pt x="64" y="322"/>
                  <a:pt x="67" y="317"/>
                  <a:pt x="69" y="312"/>
                </a:cubicBezTo>
                <a:cubicBezTo>
                  <a:pt x="75" y="309"/>
                  <a:pt x="80" y="307"/>
                  <a:pt x="88" y="307"/>
                </a:cubicBezTo>
                <a:lnTo>
                  <a:pt x="90" y="307"/>
                </a:lnTo>
                <a:cubicBezTo>
                  <a:pt x="96" y="307"/>
                  <a:pt x="101" y="304"/>
                  <a:pt x="104" y="301"/>
                </a:cubicBezTo>
                <a:cubicBezTo>
                  <a:pt x="106" y="296"/>
                  <a:pt x="106" y="291"/>
                  <a:pt x="106" y="285"/>
                </a:cubicBezTo>
                <a:cubicBezTo>
                  <a:pt x="106" y="283"/>
                  <a:pt x="96" y="214"/>
                  <a:pt x="96" y="191"/>
                </a:cubicBezTo>
                <a:cubicBezTo>
                  <a:pt x="96" y="127"/>
                  <a:pt x="109" y="72"/>
                  <a:pt x="251" y="72"/>
                </a:cubicBezTo>
                <a:cubicBezTo>
                  <a:pt x="254" y="72"/>
                  <a:pt x="259" y="72"/>
                  <a:pt x="262" y="69"/>
                </a:cubicBezTo>
                <a:cubicBezTo>
                  <a:pt x="304" y="38"/>
                  <a:pt x="351" y="32"/>
                  <a:pt x="391" y="32"/>
                </a:cubicBezTo>
                <a:cubicBezTo>
                  <a:pt x="446" y="32"/>
                  <a:pt x="483" y="51"/>
                  <a:pt x="504" y="83"/>
                </a:cubicBezTo>
                <a:cubicBezTo>
                  <a:pt x="530" y="122"/>
                  <a:pt x="523" y="146"/>
                  <a:pt x="509" y="159"/>
                </a:cubicBezTo>
                <a:lnTo>
                  <a:pt x="488" y="177"/>
                </a:lnTo>
                <a:cubicBezTo>
                  <a:pt x="488" y="183"/>
                  <a:pt x="486" y="185"/>
                  <a:pt x="486" y="188"/>
                </a:cubicBezTo>
                <a:lnTo>
                  <a:pt x="483" y="283"/>
                </a:lnTo>
                <a:cubicBezTo>
                  <a:pt x="483" y="291"/>
                  <a:pt x="483" y="293"/>
                  <a:pt x="486" y="296"/>
                </a:cubicBezTo>
                <a:cubicBezTo>
                  <a:pt x="488" y="301"/>
                  <a:pt x="496" y="304"/>
                  <a:pt x="499" y="304"/>
                </a:cubicBezTo>
                <a:cubicBezTo>
                  <a:pt x="504" y="304"/>
                  <a:pt x="512" y="307"/>
                  <a:pt x="515" y="309"/>
                </a:cubicBezTo>
                <a:cubicBezTo>
                  <a:pt x="523" y="314"/>
                  <a:pt x="523" y="320"/>
                  <a:pt x="523" y="328"/>
                </a:cubicBezTo>
                <a:lnTo>
                  <a:pt x="512" y="401"/>
                </a:lnTo>
                <a:cubicBezTo>
                  <a:pt x="512" y="412"/>
                  <a:pt x="501" y="423"/>
                  <a:pt x="488" y="423"/>
                </a:cubicBezTo>
                <a:cubicBezTo>
                  <a:pt x="478" y="423"/>
                  <a:pt x="472" y="428"/>
                  <a:pt x="472" y="438"/>
                </a:cubicBezTo>
                <a:cubicBezTo>
                  <a:pt x="470" y="494"/>
                  <a:pt x="438" y="552"/>
                  <a:pt x="399" y="586"/>
                </a:cubicBezTo>
                <a:cubicBezTo>
                  <a:pt x="396" y="591"/>
                  <a:pt x="396" y="596"/>
                  <a:pt x="396" y="604"/>
                </a:cubicBezTo>
                <a:lnTo>
                  <a:pt x="412" y="676"/>
                </a:lnTo>
                <a:cubicBezTo>
                  <a:pt x="412" y="678"/>
                  <a:pt x="420" y="683"/>
                  <a:pt x="422" y="686"/>
                </a:cubicBezTo>
                <a:lnTo>
                  <a:pt x="554" y="741"/>
                </a:lnTo>
                <a:lnTo>
                  <a:pt x="562" y="741"/>
                </a:lnTo>
                <a:cubicBezTo>
                  <a:pt x="567" y="741"/>
                  <a:pt x="570" y="739"/>
                  <a:pt x="562" y="733"/>
                </a:cubicBezTo>
                <a:cubicBezTo>
                  <a:pt x="565" y="726"/>
                  <a:pt x="562" y="715"/>
                  <a:pt x="552" y="712"/>
                </a:cubicBezTo>
                <a:lnTo>
                  <a:pt x="430" y="660"/>
                </a:lnTo>
                <a:lnTo>
                  <a:pt x="417" y="604"/>
                </a:lnTo>
                <a:cubicBezTo>
                  <a:pt x="457" y="565"/>
                  <a:pt x="483" y="512"/>
                  <a:pt x="488" y="454"/>
                </a:cubicBezTo>
                <a:cubicBezTo>
                  <a:pt x="507" y="449"/>
                  <a:pt x="525" y="433"/>
                  <a:pt x="528" y="409"/>
                </a:cubicBezTo>
                <a:lnTo>
                  <a:pt x="538" y="333"/>
                </a:lnTo>
                <a:cubicBezTo>
                  <a:pt x="541" y="317"/>
                  <a:pt x="536" y="304"/>
                  <a:pt x="525" y="291"/>
                </a:cubicBezTo>
                <a:cubicBezTo>
                  <a:pt x="517" y="283"/>
                  <a:pt x="512" y="278"/>
                  <a:pt x="501" y="272"/>
                </a:cubicBezTo>
                <a:lnTo>
                  <a:pt x="504" y="199"/>
                </a:lnTo>
                <a:lnTo>
                  <a:pt x="523" y="180"/>
                </a:lnTo>
                <a:cubicBezTo>
                  <a:pt x="544" y="162"/>
                  <a:pt x="562" y="122"/>
                  <a:pt x="525" y="67"/>
                </a:cubicBezTo>
                <a:cubicBezTo>
                  <a:pt x="499" y="22"/>
                  <a:pt x="449" y="1"/>
                  <a:pt x="3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157cd871321_0_260"/>
          <p:cNvSpPr txBox="1">
            <a:spLocks noGrp="1"/>
          </p:cNvSpPr>
          <p:nvPr>
            <p:ph type="title"/>
          </p:nvPr>
        </p:nvSpPr>
        <p:spPr>
          <a:xfrm>
            <a:off x="457200" y="206715"/>
            <a:ext cx="76431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 sz="2500" b="0">
                <a:solidFill>
                  <a:schemeClr val="dk2"/>
                </a:solidFill>
              </a:rPr>
              <a:t>Inngå oppdrag</a:t>
            </a:r>
            <a:r>
              <a:rPr lang="nb-NO" sz="2500" b="0">
                <a:solidFill>
                  <a:schemeClr val="dk2"/>
                </a:solidFill>
              </a:rPr>
              <a:t>s- eller timelønnskontrakt</a:t>
            </a:r>
            <a:endParaRPr sz="2500" b="0"/>
          </a:p>
        </p:txBody>
      </p:sp>
      <p:sp>
        <p:nvSpPr>
          <p:cNvPr id="340" name="Google Shape;340;g157cd871321_0_260"/>
          <p:cNvSpPr/>
          <p:nvPr/>
        </p:nvSpPr>
        <p:spPr>
          <a:xfrm>
            <a:off x="455381" y="789844"/>
            <a:ext cx="872700" cy="872700"/>
          </a:xfrm>
          <a:prstGeom prst="ellipse">
            <a:avLst/>
          </a:prstGeom>
          <a:solidFill>
            <a:srgbClr val="B6C8E9">
              <a:alpha val="2901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157cd871321_0_260"/>
          <p:cNvSpPr txBox="1"/>
          <p:nvPr/>
        </p:nvSpPr>
        <p:spPr>
          <a:xfrm>
            <a:off x="455381" y="817256"/>
            <a:ext cx="87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o-NO" sz="8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Behov oppstår</a:t>
            </a:r>
            <a:endParaRPr sz="8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2" name="Google Shape;342;g157cd871321_0_260"/>
          <p:cNvSpPr txBox="1"/>
          <p:nvPr/>
        </p:nvSpPr>
        <p:spPr>
          <a:xfrm>
            <a:off x="1490077" y="1341960"/>
            <a:ext cx="641100" cy="323100"/>
          </a:xfrm>
          <a:prstGeom prst="rect">
            <a:avLst/>
          </a:prstGeom>
          <a:solidFill>
            <a:srgbClr val="EEF2F5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no-NO" sz="7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Sender inn skjema med bestilling</a:t>
            </a:r>
            <a:endParaRPr sz="7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43" name="Google Shape;343;g157cd871321_0_260"/>
          <p:cNvCxnSpPr>
            <a:stCxn id="340" idx="6"/>
          </p:cNvCxnSpPr>
          <p:nvPr/>
        </p:nvCxnSpPr>
        <p:spPr>
          <a:xfrm rot="10800000" flipH="1">
            <a:off x="1328081" y="1225894"/>
            <a:ext cx="166800" cy="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4" name="Google Shape;344;g157cd871321_0_260"/>
          <p:cNvCxnSpPr>
            <a:stCxn id="342" idx="2"/>
          </p:cNvCxnSpPr>
          <p:nvPr/>
        </p:nvCxnSpPr>
        <p:spPr>
          <a:xfrm flipH="1">
            <a:off x="1807327" y="1665060"/>
            <a:ext cx="3300" cy="14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45" name="Google Shape;345;g157cd871321_0_260"/>
          <p:cNvPicPr preferRelativeResize="0"/>
          <p:nvPr/>
        </p:nvPicPr>
        <p:blipFill rotWithShape="1">
          <a:blip r:embed="rId7">
            <a:alphaModFix/>
          </a:blip>
          <a:srcRect b="26231"/>
          <a:stretch/>
        </p:blipFill>
        <p:spPr>
          <a:xfrm>
            <a:off x="1592367" y="714544"/>
            <a:ext cx="436370" cy="61184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157cd871321_0_260"/>
          <p:cNvSpPr txBox="1"/>
          <p:nvPr/>
        </p:nvSpPr>
        <p:spPr>
          <a:xfrm>
            <a:off x="652598" y="1386804"/>
            <a:ext cx="4722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25" tIns="26650" rIns="53325" bIns="2665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no-NO" sz="6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  <a:sym typeface="Poppins"/>
              </a:rPr>
              <a:t>Rekvirent</a:t>
            </a:r>
            <a:endParaRPr sz="600" b="0" i="0" u="none" strike="noStrike" cap="non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7" name="Google Shape;347;g157cd871321_0_2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6812" y="1160700"/>
            <a:ext cx="283775" cy="30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6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Arial Black" panose="020B0A04020102020204" pitchFamily="34" charset="0"/>
              </a:rPr>
              <a:t>Agenda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54FF8D-A97B-154A-EE93-270CC848292D}"/>
              </a:ext>
            </a:extLst>
          </p:cNvPr>
          <p:cNvSpPr txBox="1"/>
          <p:nvPr/>
        </p:nvSpPr>
        <p:spPr>
          <a:xfrm>
            <a:off x="260900" y="1106690"/>
            <a:ext cx="84997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Praktisk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Introduksjon til dagens tema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R</a:t>
            </a: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egistrere ansatte som er ansatt via rekruttering</a:t>
            </a:r>
            <a:endParaRPr lang="nb-NO" sz="1800" b="0" u="none" strike="noStrike">
              <a:effectLst/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Tilsetting og arbeidskontrakt (</a:t>
            </a:r>
            <a:r>
              <a:rPr lang="nb-NO" sz="1800" b="0" u="none" strike="noStrike" err="1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ToA</a:t>
            </a: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-løsningen)</a:t>
            </a:r>
            <a:endParaRPr lang="nb-NO" sz="1800" b="0" u="none" strike="noStrike">
              <a:effectLst/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chemeClr val="bg1"/>
                </a:solidFill>
                <a:effectLst/>
                <a:highlight>
                  <a:srgbClr val="000080"/>
                </a:highlight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Tilgangsavtale / Gjesteregistrering (Greg)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Spørsmål og innspill fra </a:t>
            </a:r>
            <a:r>
              <a:rPr lang="nb-NO" sz="1800" err="1">
                <a:latin typeface="+mj-lt"/>
              </a:rPr>
              <a:t>Menti</a:t>
            </a:r>
            <a:endParaRPr lang="nb-NO" sz="1800" b="0" u="none" strike="noStrike">
              <a:effectLst/>
              <a:latin typeface="+mj-lt"/>
            </a:endParaRPr>
          </a:p>
          <a:p>
            <a:endParaRPr lang="nb-NO"/>
          </a:p>
          <a:p>
            <a:endParaRPr lang="nb-NO"/>
          </a:p>
        </p:txBody>
      </p:sp>
      <p:pic>
        <p:nvPicPr>
          <p:cNvPr id="12" name="Bilde 11" descr="Et bilde som inneholder tre, snø, utendørs, plante&#10;&#10;Automatisk generert beskrivelse">
            <a:extLst>
              <a:ext uri="{FF2B5EF4-FFF2-40B4-BE49-F238E27FC236}">
                <a16:creationId xmlns:a16="http://schemas.microsoft.com/office/drawing/2014/main" id="{4653F601-258A-B9B8-4093-2885CA5E0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787" y="0"/>
            <a:ext cx="3429000" cy="51435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528C14C-BF34-E1BA-378B-388A79276A72}"/>
              </a:ext>
            </a:extLst>
          </p:cNvPr>
          <p:cNvSpPr txBox="1"/>
          <p:nvPr/>
        </p:nvSpPr>
        <p:spPr>
          <a:xfrm>
            <a:off x="497541" y="3476065"/>
            <a:ext cx="4484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/>
              <a:t>Send inn spørsmål og innspill på menti.com</a:t>
            </a:r>
          </a:p>
          <a:p>
            <a:r>
              <a:rPr lang="nb-NO"/>
              <a:t>Kode </a:t>
            </a:r>
            <a:r>
              <a:rPr lang="nb-NO" sz="1400" b="0" i="0">
                <a:solidFill>
                  <a:srgbClr val="242424"/>
                </a:solidFill>
                <a:effectLst/>
                <a:latin typeface="+mn-lt"/>
              </a:rPr>
              <a:t>53006330</a:t>
            </a:r>
          </a:p>
        </p:txBody>
      </p:sp>
    </p:spTree>
    <p:extLst>
      <p:ext uri="{BB962C8B-B14F-4D97-AF65-F5344CB8AC3E}">
        <p14:creationId xmlns:p14="http://schemas.microsoft.com/office/powerpoint/2010/main" val="3638741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96a92ddc89_0_73"/>
          <p:cNvSpPr txBox="1">
            <a:spLocks noGrp="1"/>
          </p:cNvSpPr>
          <p:nvPr>
            <p:ph type="title"/>
          </p:nvPr>
        </p:nvSpPr>
        <p:spPr>
          <a:xfrm>
            <a:off x="457200" y="2248504"/>
            <a:ext cx="8229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 b="1"/>
              <a:t>Tilgangsavtale og gjesteregistrering</a:t>
            </a:r>
            <a:endParaRPr b="1"/>
          </a:p>
        </p:txBody>
      </p:sp>
      <p:sp>
        <p:nvSpPr>
          <p:cNvPr id="426" name="Google Shape;426;g196a92ddc89_0_73"/>
          <p:cNvSpPr txBox="1"/>
          <p:nvPr/>
        </p:nvSpPr>
        <p:spPr>
          <a:xfrm>
            <a:off x="457200" y="679450"/>
            <a:ext cx="10446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900" b="1">
                <a:solidFill>
                  <a:schemeClr val="accent2"/>
                </a:solidFill>
              </a:rPr>
              <a:t>3</a:t>
            </a:r>
            <a:endParaRPr sz="99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E2D90B-1AF0-A30A-4806-BCEBE5C28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F68CFA-4B84-3D47-D558-912FCDAF6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0860A-E890-09B1-8486-2F458D6FF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1" r="3892"/>
          <a:stretch/>
        </p:blipFill>
        <p:spPr>
          <a:xfrm>
            <a:off x="654660" y="445674"/>
            <a:ext cx="6990953" cy="42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6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ADD6D51-8992-45E1-AE6A-5908B6E5C63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ADD6D51-8992-45E1-AE6A-5908B6E5C6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3">
            <a:extLst>
              <a:ext uri="{FF2B5EF4-FFF2-40B4-BE49-F238E27FC236}">
                <a16:creationId xmlns:a16="http://schemas.microsoft.com/office/drawing/2014/main" id="{A03B3B05-3CB4-1B6F-A4FB-A6B5FE7B0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78" y="222250"/>
            <a:ext cx="8011496" cy="469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13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56B1877-3209-CD8E-3E9D-020BC09FB4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144" y="566908"/>
            <a:ext cx="8983825" cy="3617097"/>
          </a:xfrm>
        </p:spPr>
      </p:pic>
    </p:spTree>
    <p:extLst>
      <p:ext uri="{BB962C8B-B14F-4D97-AF65-F5344CB8AC3E}">
        <p14:creationId xmlns:p14="http://schemas.microsoft.com/office/powerpoint/2010/main" val="3486677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ADD6D51-8992-45E1-AE6A-5908B6E5C63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ADD6D51-8992-45E1-AE6A-5908B6E5C6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ilete 2">
            <a:extLst>
              <a:ext uri="{FF2B5EF4-FFF2-40B4-BE49-F238E27FC236}">
                <a16:creationId xmlns:a16="http://schemas.microsoft.com/office/drawing/2014/main" id="{155258CB-4179-1862-FB77-E429542E4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53" y="533028"/>
            <a:ext cx="10540835" cy="398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47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6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Arial Black" panose="020B0A04020102020204" pitchFamily="34" charset="0"/>
              </a:rPr>
              <a:t>Agenda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54FF8D-A97B-154A-EE93-270CC848292D}"/>
              </a:ext>
            </a:extLst>
          </p:cNvPr>
          <p:cNvSpPr txBox="1"/>
          <p:nvPr/>
        </p:nvSpPr>
        <p:spPr>
          <a:xfrm>
            <a:off x="260900" y="1106690"/>
            <a:ext cx="84997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Praktisk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Introduksjon til dagens tema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R</a:t>
            </a: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egistrere ansatte som er ansatt via rekruttering</a:t>
            </a:r>
            <a:endParaRPr lang="nb-NO" sz="1800" b="0" u="none" strike="noStrike">
              <a:effectLst/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Tilsetting og arbeidskontrakt (</a:t>
            </a:r>
            <a:r>
              <a:rPr lang="nb-NO" sz="1800" b="0" u="none" strike="noStrike" err="1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ToA</a:t>
            </a: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-løsningen)</a:t>
            </a:r>
            <a:endParaRPr lang="nb-NO" sz="1800" b="0" u="none" strike="noStrike">
              <a:effectLst/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chemeClr val="tx1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Tilgangsavtale / Gjesteregistrering (Greg)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solidFill>
                  <a:schemeClr val="bg1"/>
                </a:solidFill>
                <a:highlight>
                  <a:srgbClr val="000080"/>
                </a:highlight>
                <a:latin typeface="+mj-lt"/>
              </a:rPr>
              <a:t>Spørsmål og innspill fra </a:t>
            </a:r>
            <a:r>
              <a:rPr lang="nb-NO" sz="1800" err="1">
                <a:solidFill>
                  <a:schemeClr val="bg1"/>
                </a:solidFill>
                <a:highlight>
                  <a:srgbClr val="000080"/>
                </a:highlight>
                <a:latin typeface="+mj-lt"/>
              </a:rPr>
              <a:t>Menti</a:t>
            </a:r>
            <a:endParaRPr lang="nb-NO" sz="1800" b="0" u="none" strike="noStrike">
              <a:solidFill>
                <a:schemeClr val="bg1"/>
              </a:solidFill>
              <a:effectLst/>
              <a:highlight>
                <a:srgbClr val="000080"/>
              </a:highlight>
              <a:latin typeface="+mj-lt"/>
            </a:endParaRPr>
          </a:p>
          <a:p>
            <a:endParaRPr lang="nb-NO"/>
          </a:p>
          <a:p>
            <a:endParaRPr lang="nb-NO"/>
          </a:p>
        </p:txBody>
      </p:sp>
      <p:pic>
        <p:nvPicPr>
          <p:cNvPr id="12" name="Bilde 11" descr="Et bilde som inneholder tre, snø, utendørs, plante&#10;&#10;Automatisk generert beskrivelse">
            <a:extLst>
              <a:ext uri="{FF2B5EF4-FFF2-40B4-BE49-F238E27FC236}">
                <a16:creationId xmlns:a16="http://schemas.microsoft.com/office/drawing/2014/main" id="{4653F601-258A-B9B8-4093-2885CA5E0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787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6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D8ED19-9960-4B74-B005-A4B46ABE50F3}"/>
              </a:ext>
            </a:extLst>
          </p:cNvPr>
          <p:cNvGrpSpPr/>
          <p:nvPr/>
        </p:nvGrpSpPr>
        <p:grpSpPr>
          <a:xfrm>
            <a:off x="4646206" y="1985956"/>
            <a:ext cx="2685528" cy="1550582"/>
            <a:chOff x="8406858" y="1620719"/>
            <a:chExt cx="3580704" cy="2067443"/>
          </a:xfrm>
        </p:grpSpPr>
        <p:pic>
          <p:nvPicPr>
            <p:cNvPr id="9" name="Graphic 8" descr="Web cam">
              <a:extLst>
                <a:ext uri="{FF2B5EF4-FFF2-40B4-BE49-F238E27FC236}">
                  <a16:creationId xmlns:a16="http://schemas.microsoft.com/office/drawing/2014/main" id="{917E1E28-4D47-441C-BF02-80995E9F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95479" y="1620719"/>
              <a:ext cx="1791442" cy="179144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8B9C46-76B4-4278-89A2-5D0051F2489D}"/>
                </a:ext>
              </a:extLst>
            </p:cNvPr>
            <p:cNvSpPr/>
            <p:nvPr/>
          </p:nvSpPr>
          <p:spPr>
            <a:xfrm>
              <a:off x="8406858" y="3380386"/>
              <a:ext cx="3580704" cy="307776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/>
            <a:p>
              <a:pPr algn="ctr"/>
              <a:r>
                <a:rPr lang="nb-NO" sz="1050"/>
                <a:t>Vi vil gjøre opptak  av møtet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BFAB41-6732-4893-AFB9-3D7DC5223560}"/>
              </a:ext>
            </a:extLst>
          </p:cNvPr>
          <p:cNvGrpSpPr/>
          <p:nvPr/>
        </p:nvGrpSpPr>
        <p:grpSpPr>
          <a:xfrm>
            <a:off x="955069" y="1893477"/>
            <a:ext cx="2685528" cy="1735247"/>
            <a:chOff x="4362024" y="1620719"/>
            <a:chExt cx="3580704" cy="2313664"/>
          </a:xfrm>
        </p:grpSpPr>
        <p:pic>
          <p:nvPicPr>
            <p:cNvPr id="11" name="Graphic 10" descr="Radio microphone">
              <a:extLst>
                <a:ext uri="{FF2B5EF4-FFF2-40B4-BE49-F238E27FC236}">
                  <a16:creationId xmlns:a16="http://schemas.microsoft.com/office/drawing/2014/main" id="{72B72DDA-A44F-47A9-A947-702CD79AC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56655" y="1620719"/>
              <a:ext cx="1791442" cy="179144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2C2CD8-3CCB-46AC-8E7D-8FE36AD32298}"/>
                </a:ext>
              </a:extLst>
            </p:cNvPr>
            <p:cNvSpPr/>
            <p:nvPr/>
          </p:nvSpPr>
          <p:spPr>
            <a:xfrm>
              <a:off x="4362024" y="3380385"/>
              <a:ext cx="35807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b-NO" sz="1050"/>
                <a:t>Vi er mange deltagere – husk å dempe mikrofonen. 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749654-D5E7-4FB6-B9BF-F35DC6D47528}"/>
                </a:ext>
              </a:extLst>
            </p:cNvPr>
            <p:cNvCxnSpPr/>
            <p:nvPr/>
          </p:nvCxnSpPr>
          <p:spPr>
            <a:xfrm flipV="1">
              <a:off x="5533251" y="1881427"/>
              <a:ext cx="1238250" cy="12382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6BD5F5-1ABF-4FD6-B1DD-61505B400A76}"/>
              </a:ext>
            </a:extLst>
          </p:cNvPr>
          <p:cNvSpPr txBox="1"/>
          <p:nvPr/>
        </p:nvSpPr>
        <p:spPr>
          <a:xfrm>
            <a:off x="363335" y="969257"/>
            <a:ext cx="290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/>
              <a:t>Kort før vi begynner:</a:t>
            </a:r>
          </a:p>
        </p:txBody>
      </p:sp>
    </p:spTree>
    <p:extLst>
      <p:ext uri="{BB962C8B-B14F-4D97-AF65-F5344CB8AC3E}">
        <p14:creationId xmlns:p14="http://schemas.microsoft.com/office/powerpoint/2010/main" val="2572989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6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Arial Black" panose="020B0A04020102020204" pitchFamily="34" charset="0"/>
              </a:rPr>
              <a:t>Send inn spørsmål og innspill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FAF6EB9-EACE-993E-D266-B6BCD68B28CA}"/>
              </a:ext>
            </a:extLst>
          </p:cNvPr>
          <p:cNvSpPr txBox="1"/>
          <p:nvPr/>
        </p:nvSpPr>
        <p:spPr>
          <a:xfrm>
            <a:off x="551330" y="1810888"/>
            <a:ext cx="6494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800">
                <a:latin typeface="+mn-lt"/>
              </a:rPr>
              <a:t>Gå til menti.com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800">
                <a:latin typeface="+mn-lt"/>
              </a:rPr>
              <a:t>Skriv inn kode </a:t>
            </a:r>
            <a:r>
              <a:rPr lang="nb-NO" sz="1800" b="0" i="0">
                <a:solidFill>
                  <a:srgbClr val="242424"/>
                </a:solidFill>
                <a:effectLst/>
                <a:latin typeface="+mn-lt"/>
              </a:rPr>
              <a:t>53006330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800">
                <a:solidFill>
                  <a:srgbClr val="242424"/>
                </a:solidFill>
                <a:latin typeface="+mn-lt"/>
              </a:rPr>
              <a:t>Skriv inn ditt spørsmål eller innspill</a:t>
            </a:r>
            <a:endParaRPr lang="nb-NO" sz="1800">
              <a:latin typeface="+mn-lt"/>
            </a:endParaRPr>
          </a:p>
        </p:txBody>
      </p:sp>
      <p:pic>
        <p:nvPicPr>
          <p:cNvPr id="12" name="Grafikk 11" descr="Spørsmål med heldekkende fyll">
            <a:extLst>
              <a:ext uri="{FF2B5EF4-FFF2-40B4-BE49-F238E27FC236}">
                <a16:creationId xmlns:a16="http://schemas.microsoft.com/office/drawing/2014/main" id="{2C34726A-92EC-B8E0-3A73-1B76CD117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19165" y="2080933"/>
            <a:ext cx="1512794" cy="15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50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6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Bilde 10" descr="Et bilde som inneholder plante&#10;&#10;Automatisk generert beskrivelse">
            <a:extLst>
              <a:ext uri="{FF2B5EF4-FFF2-40B4-BE49-F238E27FC236}">
                <a16:creationId xmlns:a16="http://schemas.microsoft.com/office/drawing/2014/main" id="{8AECB3A2-B976-8E96-0F24-959485A70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8614" y="13448"/>
            <a:ext cx="3430725" cy="5143500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EF7F4C2-46FC-8365-CDE1-EF5D2B51A16E}"/>
              </a:ext>
            </a:extLst>
          </p:cNvPr>
          <p:cNvSpPr txBox="1"/>
          <p:nvPr/>
        </p:nvSpPr>
        <p:spPr>
          <a:xfrm>
            <a:off x="174205" y="1802309"/>
            <a:ext cx="6276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/>
              <a:t>Takk for at du deltok!</a:t>
            </a:r>
          </a:p>
        </p:txBody>
      </p:sp>
    </p:spTree>
    <p:extLst>
      <p:ext uri="{BB962C8B-B14F-4D97-AF65-F5344CB8AC3E}">
        <p14:creationId xmlns:p14="http://schemas.microsoft.com/office/powerpoint/2010/main" val="570577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6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Arial Black" panose="020B0A04020102020204" pitchFamily="34" charset="0"/>
              </a:rPr>
              <a:t>Send inn spørsmål og innspill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FAF6EB9-EACE-993E-D266-B6BCD68B28CA}"/>
              </a:ext>
            </a:extLst>
          </p:cNvPr>
          <p:cNvSpPr txBox="1"/>
          <p:nvPr/>
        </p:nvSpPr>
        <p:spPr>
          <a:xfrm>
            <a:off x="551330" y="1810888"/>
            <a:ext cx="6494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800">
                <a:latin typeface="+mn-lt"/>
              </a:rPr>
              <a:t>Gå til menti.com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800">
                <a:latin typeface="+mn-lt"/>
              </a:rPr>
              <a:t>Skriv inn kode </a:t>
            </a:r>
            <a:r>
              <a:rPr lang="nb-NO" sz="1800" b="0" i="0">
                <a:solidFill>
                  <a:srgbClr val="242424"/>
                </a:solidFill>
                <a:effectLst/>
                <a:latin typeface="+mn-lt"/>
              </a:rPr>
              <a:t>53006330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800">
                <a:solidFill>
                  <a:srgbClr val="242424"/>
                </a:solidFill>
                <a:latin typeface="+mn-lt"/>
              </a:rPr>
              <a:t>Skriv inn ditt spørsmål eller innspill</a:t>
            </a:r>
            <a:endParaRPr lang="nb-NO" sz="1800">
              <a:latin typeface="+mn-lt"/>
            </a:endParaRPr>
          </a:p>
        </p:txBody>
      </p:sp>
      <p:pic>
        <p:nvPicPr>
          <p:cNvPr id="12" name="Grafikk 11" descr="Spørsmål med heldekkende fyll">
            <a:extLst>
              <a:ext uri="{FF2B5EF4-FFF2-40B4-BE49-F238E27FC236}">
                <a16:creationId xmlns:a16="http://schemas.microsoft.com/office/drawing/2014/main" id="{2C34726A-92EC-B8E0-3A73-1B76CD117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19165" y="2080933"/>
            <a:ext cx="1512794" cy="15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8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6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Arial Black" panose="020B0A04020102020204" pitchFamily="34" charset="0"/>
              </a:rPr>
              <a:t>Agenda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54FF8D-A97B-154A-EE93-270CC848292D}"/>
              </a:ext>
            </a:extLst>
          </p:cNvPr>
          <p:cNvSpPr txBox="1"/>
          <p:nvPr/>
        </p:nvSpPr>
        <p:spPr>
          <a:xfrm>
            <a:off x="260900" y="1106690"/>
            <a:ext cx="84997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Praktisk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solidFill>
                  <a:schemeClr val="bg1"/>
                </a:solidFill>
                <a:highlight>
                  <a:srgbClr val="000080"/>
                </a:highlight>
                <a:latin typeface="+mj-lt"/>
              </a:rPr>
              <a:t>Introduksjon til dagens tema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R</a:t>
            </a: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egistrere ansatte som er ansatt via rekruttering</a:t>
            </a:r>
            <a:endParaRPr lang="nb-NO" sz="1800" b="0" u="none" strike="noStrike">
              <a:effectLst/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Tilsetting og arbeidskontrakt (</a:t>
            </a:r>
            <a:r>
              <a:rPr lang="nb-NO" sz="1800" b="0" u="none" strike="noStrike" err="1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ToA</a:t>
            </a: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-løsningen)</a:t>
            </a:r>
            <a:endParaRPr lang="nb-NO" sz="1800" b="0" u="none" strike="noStrike">
              <a:effectLst/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Tilgangsavtale / Gjesteregistrering (Greg)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Spørsmål og innspill fra </a:t>
            </a:r>
            <a:r>
              <a:rPr lang="nb-NO" sz="1800" err="1">
                <a:latin typeface="+mj-lt"/>
              </a:rPr>
              <a:t>Menti</a:t>
            </a:r>
            <a:endParaRPr lang="nb-NO" sz="1800" b="0" u="none" strike="noStrike">
              <a:effectLst/>
              <a:latin typeface="+mj-lt"/>
            </a:endParaRPr>
          </a:p>
          <a:p>
            <a:endParaRPr lang="nb-NO"/>
          </a:p>
          <a:p>
            <a:endParaRPr lang="nb-NO"/>
          </a:p>
        </p:txBody>
      </p:sp>
      <p:pic>
        <p:nvPicPr>
          <p:cNvPr id="12" name="Bilde 11" descr="Et bilde som inneholder tre, snø, utendørs, plante&#10;&#10;Automatisk generert beskrivelse">
            <a:extLst>
              <a:ext uri="{FF2B5EF4-FFF2-40B4-BE49-F238E27FC236}">
                <a16:creationId xmlns:a16="http://schemas.microsoft.com/office/drawing/2014/main" id="{4653F601-258A-B9B8-4093-2885CA5E0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787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69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57cd871321_0_8"/>
          <p:cNvSpPr txBox="1">
            <a:spLocks noGrp="1"/>
          </p:cNvSpPr>
          <p:nvPr>
            <p:ph type="title"/>
          </p:nvPr>
        </p:nvSpPr>
        <p:spPr>
          <a:xfrm>
            <a:off x="457200" y="307575"/>
            <a:ext cx="7643100" cy="129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 sz="3000" b="0">
                <a:solidFill>
                  <a:schemeClr val="dk2"/>
                </a:solidFill>
              </a:rPr>
              <a:t>Tredelt gjennomgang</a:t>
            </a:r>
            <a:endParaRPr sz="3000" b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 sz="2400" b="0">
                <a:solidFill>
                  <a:schemeClr val="dk2"/>
                </a:solidFill>
              </a:rPr>
              <a:t>Tema: Arbeidsforhold behandles gjennom ulike kanaler</a:t>
            </a:r>
            <a:endParaRPr sz="2400" b="0">
              <a:solidFill>
                <a:schemeClr val="dk2"/>
              </a:solidFill>
            </a:endParaRPr>
          </a:p>
        </p:txBody>
      </p:sp>
      <p:graphicFrame>
        <p:nvGraphicFramePr>
          <p:cNvPr id="75" name="Google Shape;75;g157cd871321_0_8"/>
          <p:cNvGraphicFramePr/>
          <p:nvPr>
            <p:extLst>
              <p:ext uri="{D42A27DB-BD31-4B8C-83A1-F6EECF244321}">
                <p14:modId xmlns:p14="http://schemas.microsoft.com/office/powerpoint/2010/main" val="3835894316"/>
              </p:ext>
            </p:extLst>
          </p:nvPr>
        </p:nvGraphicFramePr>
        <p:xfrm>
          <a:off x="544523" y="2063377"/>
          <a:ext cx="6832550" cy="1897200"/>
        </p:xfrm>
        <a:graphic>
          <a:graphicData uri="http://schemas.openxmlformats.org/drawingml/2006/table">
            <a:tbl>
              <a:tblPr firstRow="1" bandRow="1">
                <a:noFill/>
                <a:tableStyleId>{A925AF6F-A50A-4488-B0D4-336AD3E858CF}</a:tableStyleId>
              </a:tblPr>
              <a:tblGrid>
                <a:gridCol w="7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4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no-NO" sz="2000" b="0" i="1" u="none" strike="noStrike" cap="none">
                          <a:solidFill>
                            <a:srgbClr val="BBAC76"/>
                          </a:solidFill>
                        </a:rPr>
                        <a:t>1</a:t>
                      </a:r>
                      <a:endParaRPr sz="2000" b="0" i="1" u="none" strike="noStrike" cap="none">
                        <a:solidFill>
                          <a:srgbClr val="BBAC76"/>
                        </a:solidFill>
                      </a:endParaRPr>
                    </a:p>
                  </a:txBody>
                  <a:tcPr marL="87275" marR="87275" marT="63525" marB="63525" anchor="ctr">
                    <a:lnL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D4D4D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900"/>
                        <a:buFont typeface="Georgia"/>
                        <a:buNone/>
                      </a:pPr>
                      <a:r>
                        <a:rPr lang="no-NO" sz="1300" b="0" i="1" u="none" strike="noStrike" cap="none">
                          <a:solidFill>
                            <a:srgbClr val="000000"/>
                          </a:solidFill>
                        </a:rPr>
                        <a:t>Introduksjon til</a:t>
                      </a:r>
                      <a:r>
                        <a:rPr lang="nb-NO" sz="1300" b="0" i="1" u="none" strike="noStrike" cap="none">
                          <a:solidFill>
                            <a:srgbClr val="000000"/>
                          </a:solidFill>
                        </a:rPr>
                        <a:t> rutinen for å</a:t>
                      </a:r>
                      <a:r>
                        <a:rPr lang="no-NO" sz="1300" b="0" i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nb-NO" sz="1300" b="0" i="1" u="none" strike="noStrike" cap="none">
                          <a:solidFill>
                            <a:srgbClr val="000000"/>
                          </a:solidFill>
                        </a:rPr>
                        <a:t>registrere ansatte som er</a:t>
                      </a:r>
                      <a:r>
                        <a:rPr lang="no-NO" sz="1300" b="0" i="1">
                          <a:solidFill>
                            <a:srgbClr val="000000"/>
                          </a:solidFill>
                        </a:rPr>
                        <a:t> ansatt via rekruttering</a:t>
                      </a:r>
                      <a:endParaRPr sz="1000" b="0" i="1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87275" marR="87275" marT="63525" marB="63525" anchor="ctr">
                    <a:lnL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D4D4D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no-NO" sz="2000" i="1" u="none" strike="noStrike" cap="none">
                          <a:solidFill>
                            <a:srgbClr val="BBAC76"/>
                          </a:solidFill>
                        </a:rPr>
                        <a:t>2</a:t>
                      </a:r>
                      <a:endParaRPr sz="2000" i="1" u="none" strike="noStrike" cap="none">
                        <a:solidFill>
                          <a:srgbClr val="BBAC76"/>
                        </a:solidFill>
                      </a:endParaRPr>
                    </a:p>
                  </a:txBody>
                  <a:tcPr marL="87275" marR="87275" marT="63525" marB="63525" anchor="ctr">
                    <a:lnL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900"/>
                        <a:buFont typeface="Georgia"/>
                        <a:buNone/>
                      </a:pPr>
                      <a:r>
                        <a:rPr lang="no-NO" sz="1300" i="1">
                          <a:solidFill>
                            <a:schemeClr val="dk1"/>
                          </a:solidFill>
                        </a:rPr>
                        <a:t>Introduksjon til Tilsetting og Arbeidskontrakt (ToA-løsningen)</a:t>
                      </a:r>
                      <a:endParaRPr sz="1000" b="0" i="1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87275" marR="87275" marT="63525" marB="63525" anchor="ctr">
                    <a:lnL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no-NO" sz="2000" i="1" u="none" strike="noStrike" cap="none">
                          <a:solidFill>
                            <a:srgbClr val="BBAC76"/>
                          </a:solidFill>
                        </a:rPr>
                        <a:t>3</a:t>
                      </a:r>
                      <a:endParaRPr sz="2000" i="1" u="none" strike="noStrike" cap="none">
                        <a:solidFill>
                          <a:srgbClr val="BBAC76"/>
                        </a:solidFill>
                      </a:endParaRPr>
                    </a:p>
                  </a:txBody>
                  <a:tcPr marL="87275" marR="87275" marT="63525" marB="63525" anchor="ctr">
                    <a:lnL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no-NO" i="1"/>
                        <a:t>Tilgangsavtale / Gjesteregistrering (Greg)</a:t>
                      </a:r>
                      <a:endParaRPr sz="1400" i="1" u="none" strike="noStrike" cap="none"/>
                    </a:p>
                  </a:txBody>
                  <a:tcPr marL="87275" marR="87275" marT="63525" marB="63525" anchor="ctr">
                    <a:lnL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D4D4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BA2F76-8E30-4D55-820B-6C74D6A1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575"/>
            <a:ext cx="7643100" cy="1908174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b-NO" sz="2400" b="1" i="0" u="none" strike="noStrike">
                <a:solidFill>
                  <a:srgbClr val="014693"/>
                </a:solidFill>
                <a:effectLst/>
                <a:latin typeface="Arial" panose="020B0604020202020204" pitchFamily="34" charset="0"/>
              </a:rPr>
              <a:t>BOTT</a:t>
            </a:r>
            <a:br>
              <a:rPr lang="nb-NO" b="0">
                <a:effectLst/>
              </a:rPr>
            </a:br>
            <a:r>
              <a:rPr lang="nb-NO" sz="1800" b="0" i="0" u="none" strike="noStrike">
                <a:solidFill>
                  <a:srgbClr val="014693"/>
                </a:solidFill>
                <a:effectLst/>
                <a:latin typeface="Arial" panose="020B0604020202020204" pitchFamily="34" charset="0"/>
              </a:rPr>
              <a:t>er et samarbeid mellom universitetene i Bergen, Oslo, Trondheim og Tromsø med mål om å finne felles løsninger som kan brukes av hele universitets- og høyskolesektoren. Ett av prosjektene i BOTT har utviklet standardiserte arbeidsprosesser og et nytt digitalt system for økonomi- og lønnstjenester skreddersydd for UH-sektoren</a:t>
            </a:r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BE11E4-0D94-4177-8CA8-98F53BAE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332604"/>
            <a:ext cx="7673903" cy="231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38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19063" cy="119063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36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Arial Black" panose="020B0A04020102020204" pitchFamily="34" charset="0"/>
              </a:rPr>
              <a:t>Agenda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54FF8D-A97B-154A-EE93-270CC848292D}"/>
              </a:ext>
            </a:extLst>
          </p:cNvPr>
          <p:cNvSpPr txBox="1"/>
          <p:nvPr/>
        </p:nvSpPr>
        <p:spPr>
          <a:xfrm>
            <a:off x="260900" y="1106690"/>
            <a:ext cx="84997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Praktisk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>
                <a:solidFill>
                  <a:schemeClr val="tx1"/>
                </a:solidFill>
                <a:latin typeface="+mj-lt"/>
              </a:rPr>
              <a:t>Introduksjon til dagens tema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solidFill>
                  <a:schemeClr val="bg1"/>
                </a:solidFill>
                <a:highlight>
                  <a:srgbClr val="000080"/>
                </a:highlight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R</a:t>
            </a:r>
            <a:r>
              <a:rPr lang="nb-NO" sz="1800" b="0" u="none" strike="noStrike">
                <a:solidFill>
                  <a:schemeClr val="bg1"/>
                </a:solidFill>
                <a:effectLst/>
                <a:highlight>
                  <a:srgbClr val="000080"/>
                </a:highlight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egistrere ansatte som er ansatt via rekruttering</a:t>
            </a:r>
            <a:endParaRPr lang="nb-NO" sz="1800" b="0" u="none" strike="noStrike">
              <a:solidFill>
                <a:schemeClr val="bg1"/>
              </a:solidFill>
              <a:effectLst/>
              <a:highlight>
                <a:srgbClr val="000080"/>
              </a:highlight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Tilsetting og arbeidskontrakt (</a:t>
            </a:r>
            <a:r>
              <a:rPr lang="nb-NO" sz="1800" b="0" u="none" strike="noStrike" err="1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ToA</a:t>
            </a: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-løsningen)</a:t>
            </a:r>
            <a:endParaRPr lang="nb-NO" sz="1800" b="0" u="none" strike="noStrike">
              <a:effectLst/>
              <a:latin typeface="+mj-lt"/>
            </a:endParaRP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u="none" strike="noStrike">
                <a:solidFill>
                  <a:srgbClr val="000000"/>
                </a:solidFill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Tilgangsavtale / Gjesteregistrering (Greg)</a:t>
            </a:r>
          </a:p>
          <a:p>
            <a:pPr marL="285750" marR="0" indent="-285750" algn="l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latin typeface="+mj-lt"/>
              </a:rPr>
              <a:t>Spørsmål og innspill fra </a:t>
            </a:r>
            <a:r>
              <a:rPr lang="nb-NO" sz="1800" err="1">
                <a:latin typeface="+mj-lt"/>
              </a:rPr>
              <a:t>Menti</a:t>
            </a:r>
            <a:endParaRPr lang="nb-NO" sz="1800" b="0" u="none" strike="noStrike">
              <a:effectLst/>
              <a:latin typeface="+mj-lt"/>
            </a:endParaRPr>
          </a:p>
          <a:p>
            <a:endParaRPr lang="nb-NO"/>
          </a:p>
          <a:p>
            <a:endParaRPr lang="nb-NO"/>
          </a:p>
        </p:txBody>
      </p:sp>
      <p:pic>
        <p:nvPicPr>
          <p:cNvPr id="12" name="Bilde 11" descr="Et bilde som inneholder tre, snø, utendørs, plante&#10;&#10;Automatisk generert beskrivelse">
            <a:extLst>
              <a:ext uri="{FF2B5EF4-FFF2-40B4-BE49-F238E27FC236}">
                <a16:creationId xmlns:a16="http://schemas.microsoft.com/office/drawing/2014/main" id="{4653F601-258A-B9B8-4093-2885CA5E0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787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52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84eeb65790_0_6"/>
          <p:cNvSpPr txBox="1">
            <a:spLocks noGrp="1"/>
          </p:cNvSpPr>
          <p:nvPr>
            <p:ph type="title"/>
          </p:nvPr>
        </p:nvSpPr>
        <p:spPr>
          <a:xfrm>
            <a:off x="457200" y="2248504"/>
            <a:ext cx="822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 b="1"/>
              <a:t>Hvordan er prosessen for ansatte som er ansatt via rekruttering?</a:t>
            </a:r>
            <a:endParaRPr b="1"/>
          </a:p>
        </p:txBody>
      </p:sp>
      <p:sp>
        <p:nvSpPr>
          <p:cNvPr id="82" name="Google Shape;82;g184eeb65790_0_6"/>
          <p:cNvSpPr txBox="1"/>
          <p:nvPr/>
        </p:nvSpPr>
        <p:spPr>
          <a:xfrm>
            <a:off x="457200" y="679450"/>
            <a:ext cx="10446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900" b="1">
                <a:solidFill>
                  <a:schemeClr val="accent2"/>
                </a:solidFill>
              </a:rPr>
              <a:t>1</a:t>
            </a:r>
            <a:endParaRPr sz="99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9706c01-7ecb-4ae7-83af-a099a46d0e90">
      <UserInfo>
        <DisplayName>Tone Aune</DisplayName>
        <AccountId>33</AccountId>
        <AccountType/>
      </UserInfo>
      <UserInfo>
        <DisplayName>Ingvild Oxaas Wie</DisplayName>
        <AccountId>35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55B396B58B0741BB116AFF87098BC6" ma:contentTypeVersion="4" ma:contentTypeDescription="Create a new document." ma:contentTypeScope="" ma:versionID="e1aa60db6ee988c15b0f10089af2f28f">
  <xsd:schema xmlns:xsd="http://www.w3.org/2001/XMLSchema" xmlns:xs="http://www.w3.org/2001/XMLSchema" xmlns:p="http://schemas.microsoft.com/office/2006/metadata/properties" xmlns:ns2="caf70c22-9bd6-477b-bbf2-a40d065a3137" xmlns:ns3="69706c01-7ecb-4ae7-83af-a099a46d0e90" targetNamespace="http://schemas.microsoft.com/office/2006/metadata/properties" ma:root="true" ma:fieldsID="da5d3f953d278c754b9f92b40d76d3ec" ns2:_="" ns3:_="">
    <xsd:import namespace="caf70c22-9bd6-477b-bbf2-a40d065a3137"/>
    <xsd:import namespace="69706c01-7ecb-4ae7-83af-a099a46d0e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f70c22-9bd6-477b-bbf2-a40d065a31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706c01-7ecb-4ae7-83af-a099a46d0e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4C81DD-B367-4F83-B16C-C5F6D83AB136}">
  <ds:schemaRefs>
    <ds:schemaRef ds:uri="69706c01-7ecb-4ae7-83af-a099a46d0e90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caf70c22-9bd6-477b-bbf2-a40d065a313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4FE795F-CC3B-4E4F-AD81-4A372EB984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2E6BBB-8640-491B-86A5-ABB2317CA69C}">
  <ds:schemaRefs>
    <ds:schemaRef ds:uri="69706c01-7ecb-4ae7-83af-a099a46d0e90"/>
    <ds:schemaRef ds:uri="caf70c22-9bd6-477b-bbf2-a40d065a31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1759</Words>
  <Application>Microsoft Office PowerPoint</Application>
  <PresentationFormat>On-screen Show (16:9)</PresentationFormat>
  <Paragraphs>289</Paragraphs>
  <Slides>31</Slides>
  <Notes>27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Calibri</vt:lpstr>
      <vt:lpstr>Roboto</vt:lpstr>
      <vt:lpstr>Arial Black</vt:lpstr>
      <vt:lpstr>Arial</vt:lpstr>
      <vt:lpstr>Georgia</vt:lpstr>
      <vt:lpstr>Poppins</vt:lpstr>
      <vt:lpstr>Office-tema</vt:lpstr>
      <vt:lpstr>think-cell Slide</vt:lpstr>
      <vt:lpstr>Fagkafé</vt:lpstr>
      <vt:lpstr>Agenda </vt:lpstr>
      <vt:lpstr>PowerPoint Presentation</vt:lpstr>
      <vt:lpstr>Send inn spørsmål og innspill</vt:lpstr>
      <vt:lpstr>Agenda </vt:lpstr>
      <vt:lpstr>Tredelt gjennomgang Tema: Arbeidsforhold behandles gjennom ulike kanaler</vt:lpstr>
      <vt:lpstr>BOTT er et samarbeid mellom universitetene i Bergen, Oslo, Trondheim og Tromsø med mål om å finne felles løsninger som kan brukes av hele universitets- og høyskolesektoren. Ett av prosjektene i BOTT har utviklet standardiserte arbeidsprosesser og et nytt digitalt system for økonomi- og lønnstjenester skreddersydd for UH-sektoren</vt:lpstr>
      <vt:lpstr>Agenda </vt:lpstr>
      <vt:lpstr>Hvordan er prosessen for ansatte som er ansatt via rekruttering?</vt:lpstr>
      <vt:lpstr>Behandling av arbeidsforhold som kommer fra rekruttering vil ha følgende prosess</vt:lpstr>
      <vt:lpstr>Agenda </vt:lpstr>
      <vt:lpstr>Hva er ToA-løsningen?</vt:lpstr>
      <vt:lpstr>PowerPoint Presentation</vt:lpstr>
      <vt:lpstr>Løsningen skal benyttes når du skal engasjere noen på midlertidig basis</vt:lpstr>
      <vt:lpstr>Rolleoversikt i ToA</vt:lpstr>
      <vt:lpstr>De ulike rollene i tilsetting og arbeidskontrakt</vt:lpstr>
      <vt:lpstr>Rekvirenten Sender inn bestilling av kontrakt via bestillingsskjema</vt:lpstr>
      <vt:lpstr>Behovshaver kontrakt Legger inn bestilling av kontrakten</vt:lpstr>
      <vt:lpstr>Koordinator kontrakt Oppretter kontrakten og registrerer opplysninger</vt:lpstr>
      <vt:lpstr>Kostnadsgodkjenner Kontrollerer og godkjenner kontrakten </vt:lpstr>
      <vt:lpstr>Prosessen i ToA</vt:lpstr>
      <vt:lpstr>Inngå oppdrags- eller timelønnskontrakt</vt:lpstr>
      <vt:lpstr>Agenda </vt:lpstr>
      <vt:lpstr>Tilgangsavtale og gjesteregistrering</vt:lpstr>
      <vt:lpstr>PowerPoint Presentation</vt:lpstr>
      <vt:lpstr>PowerPoint Presentation</vt:lpstr>
      <vt:lpstr>PowerPoint Presentation</vt:lpstr>
      <vt:lpstr>PowerPoint Presentation</vt:lpstr>
      <vt:lpstr>Agenda </vt:lpstr>
      <vt:lpstr>Send inn spørsmål og innspill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Fagkafé</dc:title>
  <dc:creator>Thomas Bendik Hagen</dc:creator>
  <cp:lastModifiedBy>Merete Aagesen</cp:lastModifiedBy>
  <cp:revision>2</cp:revision>
  <dcterms:created xsi:type="dcterms:W3CDTF">2022-09-06T09:49:18Z</dcterms:created>
  <dcterms:modified xsi:type="dcterms:W3CDTF">2022-12-02T11:26:47Z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0x0101007A55B396B58B0741BB116AFF87098BC6</vt:lpwstr>
  </property>
</Properties>
</file>