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3" r:id="rId4"/>
    <p:sldId id="266" r:id="rId5"/>
    <p:sldId id="283" r:id="rId6"/>
    <p:sldId id="284" r:id="rId7"/>
    <p:sldId id="285" r:id="rId8"/>
    <p:sldId id="286" r:id="rId9"/>
    <p:sldId id="287" r:id="rId10"/>
    <p:sldId id="280" r:id="rId11"/>
    <p:sldId id="282" r:id="rId12"/>
    <p:sldId id="276" r:id="rId1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 autoAdjust="0"/>
    <p:restoredTop sz="94631"/>
  </p:normalViewPr>
  <p:slideViewPr>
    <p:cSldViewPr snapToGrid="0" snapToObjects="1">
      <p:cViewPr varScale="1">
        <p:scale>
          <a:sx n="82" d="100"/>
          <a:sy n="82" d="100"/>
        </p:scale>
        <p:origin x="89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61326-BA23-46DE-A6B3-1ACA9ABFBCC4}" type="datetimeFigureOut">
              <a:rPr lang="nb-NO" smtClean="0"/>
              <a:t>04.04.2018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04684-3192-43F8-8441-35A0793AE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87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  <p:pic>
        <p:nvPicPr>
          <p:cNvPr id="7" name="Bilde 6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" y="4814945"/>
            <a:ext cx="976089" cy="183326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529842" y="4786170"/>
            <a:ext cx="386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Norwegian University of Science and Technology</a:t>
            </a:r>
            <a:endParaRPr lang="nb-NO" sz="120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 descr="eng_logo_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" y="522773"/>
            <a:ext cx="3240024" cy="710184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04817" y="1878912"/>
            <a:ext cx="8250300" cy="675821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Faculty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r>
              <a:rPr lang="nb-NO" dirty="0" smtClean="0"/>
              <a:t> and Management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04816" y="2626054"/>
            <a:ext cx="7772400" cy="1314450"/>
          </a:xfrm>
        </p:spPr>
        <p:txBody>
          <a:bodyPr>
            <a:normAutofit/>
          </a:bodyPr>
          <a:lstStyle/>
          <a:p>
            <a:r>
              <a:rPr lang="nb-NO" sz="2400" dirty="0" err="1" smtClean="0"/>
              <a:t>Subtitle</a:t>
            </a:r>
            <a:endParaRPr lang="nb-NO" sz="2400" dirty="0"/>
          </a:p>
        </p:txBody>
      </p:sp>
      <p:pic>
        <p:nvPicPr>
          <p:cNvPr id="6" name="Bilde 6" descr="lekto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6" y="2626054"/>
            <a:ext cx="2154733" cy="1547999"/>
          </a:xfrm>
          <a:prstGeom prst="rect">
            <a:avLst/>
          </a:prstGeom>
        </p:spPr>
      </p:pic>
      <p:pic>
        <p:nvPicPr>
          <p:cNvPr id="12" name="Bilde 9" descr="imm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543" y="2622674"/>
            <a:ext cx="2160000" cy="1548000"/>
          </a:xfrm>
          <a:prstGeom prst="rect">
            <a:avLst/>
          </a:prstGeom>
        </p:spPr>
      </p:pic>
      <p:pic>
        <p:nvPicPr>
          <p:cNvPr id="14" name="Bilde 5" descr="kjemi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773" y="2628192"/>
            <a:ext cx="2216809" cy="1547999"/>
          </a:xfrm>
          <a:prstGeom prst="rect">
            <a:avLst/>
          </a:prstGeom>
        </p:spPr>
      </p:pic>
      <p:pic>
        <p:nvPicPr>
          <p:cNvPr id="15" name="Bilde 3" descr="lyspoere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649" y="2622674"/>
            <a:ext cx="2319894" cy="15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researchers works in </a:t>
            </a:r>
            <a:r>
              <a:rPr lang="en-US" b="1" dirty="0"/>
              <a:t>close </a:t>
            </a:r>
            <a:r>
              <a:rPr lang="en-US" b="1" dirty="0" smtClean="0"/>
              <a:t>collaboration </a:t>
            </a:r>
            <a:r>
              <a:rPr lang="en-US" b="1" dirty="0"/>
              <a:t>with the industry and </a:t>
            </a:r>
            <a:r>
              <a:rPr lang="en-US" b="1" dirty="0" smtClean="0"/>
              <a:t>the business community</a:t>
            </a:r>
          </a:p>
          <a:p>
            <a:endParaRPr lang="en-US" b="1" dirty="0" smtClean="0"/>
          </a:p>
          <a:p>
            <a:r>
              <a:rPr lang="en-US" dirty="0"/>
              <a:t>A</a:t>
            </a:r>
            <a:r>
              <a:rPr lang="en-US" dirty="0" smtClean="0"/>
              <a:t> strong focus on innovation and entrepreneurship</a:t>
            </a:r>
          </a:p>
          <a:p>
            <a:endParaRPr lang="en-US" dirty="0" smtClean="0"/>
          </a:p>
          <a:p>
            <a:r>
              <a:rPr lang="en-US" dirty="0"/>
              <a:t>A strong international </a:t>
            </a:r>
            <a:r>
              <a:rPr lang="en-US" dirty="0" smtClean="0"/>
              <a:t>orientation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58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 areas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Energy </a:t>
            </a:r>
            <a:r>
              <a:rPr lang="nb-NO" dirty="0" err="1" smtClean="0"/>
              <a:t>transition</a:t>
            </a:r>
            <a:r>
              <a:rPr lang="nb-NO" dirty="0" smtClean="0"/>
              <a:t>,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markets</a:t>
            </a:r>
            <a:r>
              <a:rPr lang="nb-NO" dirty="0" smtClean="0"/>
              <a:t> and </a:t>
            </a:r>
            <a:r>
              <a:rPr lang="nb-NO" dirty="0" err="1" smtClean="0"/>
              <a:t>energy</a:t>
            </a:r>
            <a:r>
              <a:rPr lang="nb-NO" dirty="0" smtClean="0"/>
              <a:t> policy</a:t>
            </a:r>
            <a:endParaRPr lang="nb-NO" dirty="0"/>
          </a:p>
          <a:p>
            <a:r>
              <a:rPr lang="nb-NO" dirty="0" smtClean="0"/>
              <a:t>Natural </a:t>
            </a:r>
            <a:r>
              <a:rPr lang="nb-NO" dirty="0" err="1"/>
              <a:t>resources</a:t>
            </a:r>
            <a:r>
              <a:rPr lang="nb-NO" dirty="0"/>
              <a:t>, </a:t>
            </a:r>
            <a:r>
              <a:rPr lang="nb-NO" dirty="0" err="1"/>
              <a:t>environmental</a:t>
            </a:r>
            <a:r>
              <a:rPr lang="nb-NO" dirty="0"/>
              <a:t> and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 smtClean="0"/>
              <a:t>economics</a:t>
            </a:r>
            <a:endParaRPr lang="nb-NO" dirty="0"/>
          </a:p>
          <a:p>
            <a:r>
              <a:rPr lang="nb-NO" dirty="0" err="1" smtClean="0"/>
              <a:t>Circular</a:t>
            </a:r>
            <a:r>
              <a:rPr lang="nb-NO" dirty="0" smtClean="0"/>
              <a:t> </a:t>
            </a:r>
            <a:r>
              <a:rPr lang="nb-NO" dirty="0" err="1" smtClean="0"/>
              <a:t>economy</a:t>
            </a:r>
            <a:r>
              <a:rPr lang="nb-NO" dirty="0" smtClean="0"/>
              <a:t> and </a:t>
            </a:r>
            <a:r>
              <a:rPr lang="nb-NO" dirty="0" err="1" smtClean="0"/>
              <a:t>sustainable</a:t>
            </a:r>
            <a:r>
              <a:rPr lang="nb-NO" dirty="0" smtClean="0"/>
              <a:t> business </a:t>
            </a:r>
            <a:r>
              <a:rPr lang="nb-NO" dirty="0" err="1" smtClean="0"/>
              <a:t>models</a:t>
            </a:r>
            <a:endParaRPr lang="nb-NO" dirty="0" smtClean="0"/>
          </a:p>
          <a:p>
            <a:r>
              <a:rPr lang="nb-NO" dirty="0" smtClean="0"/>
              <a:t>Public </a:t>
            </a:r>
            <a:r>
              <a:rPr lang="nb-NO" dirty="0" err="1" smtClean="0"/>
              <a:t>economics</a:t>
            </a:r>
            <a:endParaRPr lang="nb-NO" dirty="0" smtClean="0"/>
          </a:p>
          <a:p>
            <a:r>
              <a:rPr lang="en-US" dirty="0" smtClean="0"/>
              <a:t>Maritime transport optimization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208" y="3589065"/>
            <a:ext cx="3212592" cy="10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Centres for Environment-</a:t>
            </a:r>
            <a:r>
              <a:rPr lang="nb-NO" dirty="0" err="1" smtClean="0"/>
              <a:t>friendly</a:t>
            </a:r>
            <a:r>
              <a:rPr lang="nb-NO" dirty="0" smtClean="0"/>
              <a:t> Energy Research (</a:t>
            </a:r>
            <a:r>
              <a:rPr lang="nb-NO" dirty="0" err="1" smtClean="0"/>
              <a:t>FMEs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 smtClean="0"/>
              <a:t>CensES</a:t>
            </a:r>
            <a:r>
              <a:rPr lang="nb-NO" sz="2000" dirty="0" smtClean="0"/>
              <a:t> </a:t>
            </a:r>
            <a:r>
              <a:rPr lang="nb-NO" sz="2000" dirty="0"/>
              <a:t>- Centre for </a:t>
            </a:r>
            <a:r>
              <a:rPr lang="nb-NO" sz="2000" dirty="0" err="1"/>
              <a:t>Sustainable</a:t>
            </a:r>
            <a:r>
              <a:rPr lang="nb-NO" sz="2000" dirty="0"/>
              <a:t> Energy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CINELDI - Centre for Intelligent </a:t>
            </a:r>
            <a:r>
              <a:rPr lang="nb-NO" sz="2000" dirty="0" err="1" smtClean="0"/>
              <a:t>Electricity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/>
              <a:t>HydroCen</a:t>
            </a:r>
            <a:r>
              <a:rPr lang="nb-NO" sz="2000" dirty="0"/>
              <a:t> - Norwegian Centre for </a:t>
            </a:r>
            <a:r>
              <a:rPr lang="nb-NO" sz="2000" dirty="0" err="1"/>
              <a:t>Hydropower</a:t>
            </a:r>
            <a:r>
              <a:rPr lang="nb-NO" sz="2000" dirty="0"/>
              <a:t>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/>
              <a:t>MoZEES</a:t>
            </a:r>
            <a:r>
              <a:rPr lang="nb-NO" sz="2000" dirty="0"/>
              <a:t> - </a:t>
            </a:r>
            <a:r>
              <a:rPr lang="nb-NO" sz="2000" dirty="0" err="1"/>
              <a:t>Mobility</a:t>
            </a:r>
            <a:r>
              <a:rPr lang="nb-NO" sz="2000" dirty="0"/>
              <a:t> Zero </a:t>
            </a:r>
            <a:r>
              <a:rPr lang="nb-NO" sz="2000" dirty="0" err="1"/>
              <a:t>Emission</a:t>
            </a:r>
            <a:r>
              <a:rPr lang="nb-NO" sz="2000" dirty="0"/>
              <a:t> Energy </a:t>
            </a:r>
            <a:r>
              <a:rPr lang="nb-NO" sz="2000" dirty="0" smtClean="0"/>
              <a:t>Systems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NCCS - Norwegian CCS Research Centre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ZEN - The Research Centre </a:t>
            </a:r>
            <a:r>
              <a:rPr lang="nb-NO" sz="2000" dirty="0" err="1"/>
              <a:t>on</a:t>
            </a:r>
            <a:r>
              <a:rPr lang="nb-NO" sz="2000" dirty="0"/>
              <a:t> Zero </a:t>
            </a:r>
            <a:r>
              <a:rPr lang="nb-NO" sz="2000" dirty="0" err="1"/>
              <a:t>Emission</a:t>
            </a:r>
            <a:r>
              <a:rPr lang="nb-NO" sz="2000" dirty="0"/>
              <a:t> </a:t>
            </a:r>
            <a:r>
              <a:rPr lang="nb-NO" sz="2000" dirty="0" err="1"/>
              <a:t>Neighbourhoods</a:t>
            </a:r>
            <a:r>
              <a:rPr lang="nb-NO" sz="2000" dirty="0"/>
              <a:t> in Smart </a:t>
            </a:r>
            <a:r>
              <a:rPr lang="nb-NO" dirty="0" err="1"/>
              <a:t>Cities</a:t>
            </a:r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30" y="1063229"/>
            <a:ext cx="11906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Who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?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200151"/>
            <a:ext cx="7083911" cy="3394472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A </a:t>
            </a:r>
            <a:r>
              <a:rPr lang="nb-NO" dirty="0" err="1" smtClean="0"/>
              <a:t>faculty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r>
              <a:rPr lang="nb-NO" dirty="0" smtClean="0"/>
              <a:t> and business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technological</a:t>
            </a:r>
            <a:r>
              <a:rPr lang="nb-NO" dirty="0" smtClean="0"/>
              <a:t> </a:t>
            </a:r>
            <a:r>
              <a:rPr lang="nb-NO" dirty="0" err="1" smtClean="0"/>
              <a:t>profile</a:t>
            </a:r>
            <a:endParaRPr lang="nb-NO" dirty="0" smtClean="0"/>
          </a:p>
          <a:p>
            <a:pPr lvl="1"/>
            <a:r>
              <a:rPr lang="nb-NO" dirty="0" err="1"/>
              <a:t>Innovation</a:t>
            </a:r>
            <a:r>
              <a:rPr lang="nb-NO" dirty="0"/>
              <a:t> and </a:t>
            </a:r>
            <a:r>
              <a:rPr lang="nb-NO" dirty="0" err="1"/>
              <a:t>entrepreneurship</a:t>
            </a:r>
            <a:endParaRPr lang="nb-NO" dirty="0"/>
          </a:p>
          <a:p>
            <a:pPr lvl="1"/>
            <a:r>
              <a:rPr lang="nb-NO" dirty="0"/>
              <a:t>One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most </a:t>
            </a:r>
            <a:r>
              <a:rPr lang="nb-NO" dirty="0" err="1"/>
              <a:t>popular</a:t>
            </a:r>
            <a:r>
              <a:rPr lang="nb-NO" dirty="0"/>
              <a:t> business </a:t>
            </a:r>
            <a:r>
              <a:rPr lang="nb-NO" dirty="0" err="1"/>
              <a:t>administration</a:t>
            </a:r>
            <a:r>
              <a:rPr lang="nb-NO" dirty="0"/>
              <a:t> </a:t>
            </a:r>
            <a:r>
              <a:rPr lang="nb-NO" dirty="0" err="1"/>
              <a:t>educations</a:t>
            </a:r>
            <a:endParaRPr lang="nb-NO" dirty="0"/>
          </a:p>
          <a:p>
            <a:pPr lvl="1"/>
            <a:r>
              <a:rPr lang="nb-NO" dirty="0" smtClean="0"/>
              <a:t>A </a:t>
            </a:r>
            <a:r>
              <a:rPr lang="nb-NO" dirty="0" err="1" smtClean="0"/>
              <a:t>department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err="1" smtClean="0"/>
              <a:t>economics</a:t>
            </a:r>
            <a:r>
              <a:rPr lang="nb-NO" dirty="0" smtClean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particular</a:t>
            </a:r>
            <a:r>
              <a:rPr lang="nb-NO" dirty="0"/>
              <a:t> </a:t>
            </a:r>
            <a:r>
              <a:rPr lang="nb-NO" dirty="0" err="1"/>
              <a:t>strenghts</a:t>
            </a:r>
            <a:r>
              <a:rPr lang="nb-NO" dirty="0"/>
              <a:t> in </a:t>
            </a:r>
            <a:r>
              <a:rPr lang="nb-NO" dirty="0" err="1" smtClean="0"/>
              <a:t>research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err="1" smtClean="0"/>
              <a:t>Approximately</a:t>
            </a:r>
            <a:r>
              <a:rPr lang="nb-NO" dirty="0" smtClean="0"/>
              <a:t> 3500 students</a:t>
            </a:r>
          </a:p>
          <a:p>
            <a:pPr lvl="1"/>
            <a:r>
              <a:rPr lang="nb-NO" dirty="0" err="1" smtClean="0"/>
              <a:t>Competitive</a:t>
            </a:r>
            <a:r>
              <a:rPr lang="nb-NO" dirty="0" smtClean="0"/>
              <a:t> </a:t>
            </a:r>
            <a:r>
              <a:rPr lang="nb-NO" dirty="0" err="1" smtClean="0"/>
              <a:t>admission</a:t>
            </a:r>
            <a:r>
              <a:rPr lang="nb-NO" dirty="0" smtClean="0"/>
              <a:t> to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programmes</a:t>
            </a:r>
            <a:endParaRPr lang="nb-NO" dirty="0" smtClean="0"/>
          </a:p>
          <a:p>
            <a:pPr lvl="1"/>
            <a:r>
              <a:rPr lang="nb-NO" dirty="0" err="1" smtClean="0"/>
              <a:t>Attractive</a:t>
            </a:r>
            <a:r>
              <a:rPr lang="nb-NO" dirty="0" smtClean="0"/>
              <a:t> </a:t>
            </a:r>
            <a:r>
              <a:rPr lang="nb-NO" dirty="0" err="1" smtClean="0"/>
              <a:t>graduates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employability</a:t>
            </a:r>
            <a:r>
              <a:rPr lang="nb-NO" dirty="0" smtClean="0"/>
              <a:t> rate</a:t>
            </a:r>
          </a:p>
          <a:p>
            <a:pPr marL="0" indent="0">
              <a:buNone/>
            </a:pPr>
            <a:r>
              <a:rPr lang="nb-NO" dirty="0" smtClean="0"/>
              <a:t>	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	</a:t>
            </a:r>
            <a:r>
              <a:rPr lang="nb-NO" dirty="0" smtClean="0"/>
              <a:t>														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6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1" r="22904" b="1"/>
          <a:stretch/>
        </p:blipFill>
        <p:spPr>
          <a:xfrm>
            <a:off x="7020910" y="-13748"/>
            <a:ext cx="2123090" cy="51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Faculty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400" b="1" dirty="0" err="1">
                <a:latin typeface="Arial" charset="0"/>
                <a:ea typeface="Arial" charset="0"/>
                <a:cs typeface="Arial" charset="0"/>
              </a:rPr>
              <a:t>Economics</a:t>
            </a:r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 and Management (OK)</a:t>
            </a:r>
          </a:p>
        </p:txBody>
      </p:sp>
      <p:sp>
        <p:nvSpPr>
          <p:cNvPr id="53" name="Rektangel 52"/>
          <p:cNvSpPr/>
          <p:nvPr/>
        </p:nvSpPr>
        <p:spPr>
          <a:xfrm>
            <a:off x="2458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5672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>
            <a:hlinkClick r:id="rId3" action="ppaction://hlinksldjump"/>
          </p:cNvPr>
          <p:cNvSpPr txBox="1"/>
          <p:nvPr/>
        </p:nvSpPr>
        <p:spPr>
          <a:xfrm>
            <a:off x="2458059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NTNU Business School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kstSylinder 59">
            <a:hlinkClick r:id="rId3" action="ppaction://hlinksldjump"/>
          </p:cNvPr>
          <p:cNvSpPr txBox="1"/>
          <p:nvPr/>
        </p:nvSpPr>
        <p:spPr>
          <a:xfrm>
            <a:off x="3533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International Business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kstSylinder 60">
            <a:hlinkClick r:id="rId3" action="ppaction://hlinksldjump"/>
          </p:cNvPr>
          <p:cNvSpPr txBox="1"/>
          <p:nvPr/>
        </p:nvSpPr>
        <p:spPr>
          <a:xfrm>
            <a:off x="4579343" y="2232771"/>
            <a:ext cx="995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Industrial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Economics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and Technology Management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kstSylinder 61">
            <a:hlinkClick r:id="rId3" action="ppaction://hlinksldjump"/>
          </p:cNvPr>
          <p:cNvSpPr txBox="1"/>
          <p:nvPr/>
        </p:nvSpPr>
        <p:spPr>
          <a:xfrm>
            <a:off x="5683860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Department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Economics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AD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ktangel 29">
            <a:hlinkClick r:id="rId3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3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nb-NO" sz="1400" b="1" dirty="0" smtClean="0">
                <a:latin typeface="Arial" charset="0"/>
                <a:ea typeface="Arial" charset="0"/>
                <a:cs typeface="Arial" charset="0"/>
              </a:rPr>
              <a:t>K</a:t>
            </a:r>
            <a:endParaRPr lang="nb-NO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Sylinder 31">
            <a:hlinkClick r:id="" action="ppaction://noaction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SU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ktangel 32">
            <a:hlinkClick r:id="" action="ppaction://noaction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3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MH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ktangel 34">
            <a:hlinkClick r:id="rId3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4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HF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ktangel 36">
            <a:hlinkClick r:id="rId4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2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IE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ktangel 38">
            <a:hlinkClick r:id="rId2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4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NV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ktangel 40">
            <a:hlinkClick r:id="rId4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IV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" action="ppaction://noaction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" action="ppaction://noaction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 smtClean="0">
                <a:latin typeface="Arial" charset="0"/>
                <a:ea typeface="Arial" charset="0"/>
                <a:cs typeface="Arial" charset="0"/>
              </a:rPr>
              <a:t>VM</a:t>
            </a:r>
            <a:endParaRPr lang="nb-NO" sz="1400" u="sng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tt linje 56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ktangel 6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ktangel 7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kstSylinder 7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ktangel 7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kstSylinder 7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Sylinder 7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ktangel 7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Rett linje 8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" name="Rett linje 9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tt linje 9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ktangel 9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e 9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1" name="Rektangel 10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2" name="Gruppe 10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3" name="Gruppe 10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" name="Gruppe 10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1" name="Rektangel 12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2" name="TekstSylinder 12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3" name="TekstSylinder 12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5" name="Gruppe 10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8" name="Rektangel 11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9" name="TekstSylinder 11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0" name="TekstSylinder 11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15" name="Rektangel 11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6" name="TekstSylinder 11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7" name="TekstSylinder 11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12" name="Rektangel 11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3" name="TekstSylinder 11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4" name="TekstSylinder 11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8" name="Rektangel 10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kstSylinder 10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kstSylinder 11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1810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departments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NTNU Business School </a:t>
            </a:r>
          </a:p>
          <a:p>
            <a:r>
              <a:rPr lang="nb-NO" dirty="0" smtClean="0"/>
              <a:t>Department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nternational Business</a:t>
            </a:r>
          </a:p>
          <a:p>
            <a:r>
              <a:rPr lang="nb-NO" dirty="0" smtClean="0"/>
              <a:t>Department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endParaRPr lang="nb-NO" dirty="0" smtClean="0"/>
          </a:p>
          <a:p>
            <a:r>
              <a:rPr lang="nb-NO" dirty="0" smtClean="0"/>
              <a:t>Department </a:t>
            </a:r>
            <a:r>
              <a:rPr lang="nb-NO" dirty="0" err="1" smtClean="0"/>
              <a:t>of</a:t>
            </a:r>
            <a:r>
              <a:rPr lang="nb-NO" dirty="0" smtClean="0"/>
              <a:t> Industrial </a:t>
            </a:r>
            <a:r>
              <a:rPr lang="nb-NO" dirty="0" err="1" smtClean="0"/>
              <a:t>Economics</a:t>
            </a:r>
            <a:r>
              <a:rPr lang="nb-NO" dirty="0" smtClean="0"/>
              <a:t> and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Technology Management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02" y="2529840"/>
            <a:ext cx="2263798" cy="20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Department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nternational </a:t>
            </a:r>
            <a:r>
              <a:rPr lang="nb-NO" dirty="0"/>
              <a:t>B</a:t>
            </a:r>
            <a:r>
              <a:rPr lang="nb-NO" dirty="0" smtClean="0"/>
              <a:t>usiness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30 </a:t>
            </a:r>
            <a:r>
              <a:rPr lang="nb-NO" dirty="0" err="1" smtClean="0"/>
              <a:t>employees</a:t>
            </a:r>
            <a:endParaRPr lang="nb-NO" dirty="0" smtClean="0"/>
          </a:p>
          <a:p>
            <a:pPr lvl="1"/>
            <a:r>
              <a:rPr lang="nb-NO" dirty="0" smtClean="0"/>
              <a:t>22 </a:t>
            </a:r>
            <a:r>
              <a:rPr lang="nb-NO" dirty="0" err="1"/>
              <a:t>academic</a:t>
            </a:r>
            <a:r>
              <a:rPr lang="nb-NO" dirty="0"/>
              <a:t> staff</a:t>
            </a:r>
            <a:endParaRPr lang="nb-NO" dirty="0" smtClean="0"/>
          </a:p>
          <a:p>
            <a:pPr lvl="1"/>
            <a:r>
              <a:rPr lang="nb-NO" dirty="0" smtClean="0"/>
              <a:t>4,5 </a:t>
            </a:r>
            <a:r>
              <a:rPr lang="nb-NO" dirty="0" err="1" smtClean="0"/>
              <a:t>adminitrative</a:t>
            </a:r>
            <a:r>
              <a:rPr lang="nb-NO" dirty="0" smtClean="0"/>
              <a:t> staff</a:t>
            </a:r>
          </a:p>
          <a:p>
            <a:pPr lvl="1"/>
            <a:r>
              <a:rPr lang="nb-NO" dirty="0" smtClean="0"/>
              <a:t>4-6 </a:t>
            </a:r>
            <a:r>
              <a:rPr lang="nb-NO" dirty="0" err="1"/>
              <a:t>PhD-candidates</a:t>
            </a:r>
            <a:endParaRPr lang="nb-NO" dirty="0"/>
          </a:p>
          <a:p>
            <a:r>
              <a:rPr lang="nb-NO" dirty="0" smtClean="0"/>
              <a:t>550 students</a:t>
            </a:r>
          </a:p>
          <a:p>
            <a:r>
              <a:rPr lang="nb-NO" dirty="0" smtClean="0"/>
              <a:t>4 </a:t>
            </a:r>
            <a:r>
              <a:rPr lang="nb-NO" dirty="0" err="1" smtClean="0"/>
              <a:t>programmes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in</a:t>
            </a:r>
          </a:p>
          <a:p>
            <a:pPr lvl="2"/>
            <a:r>
              <a:rPr lang="nb-NO" dirty="0" smtClean="0"/>
              <a:t>Business Administration</a:t>
            </a:r>
          </a:p>
          <a:p>
            <a:pPr lvl="2"/>
            <a:r>
              <a:rPr lang="nb-NO" dirty="0" err="1" smtClean="0"/>
              <a:t>Marketing</a:t>
            </a:r>
            <a:r>
              <a:rPr lang="nb-NO" dirty="0" smtClean="0"/>
              <a:t> and Management</a:t>
            </a:r>
          </a:p>
          <a:p>
            <a:r>
              <a:rPr lang="nb-NO" dirty="0" smtClean="0"/>
              <a:t>Campus Ålesund</a:t>
            </a:r>
          </a:p>
          <a:p>
            <a:pPr lvl="1"/>
            <a:endParaRPr lang="nb-N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18" y="1179014"/>
            <a:ext cx="2920482" cy="39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4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NTNU Business School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5704010" cy="339447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100 </a:t>
            </a:r>
            <a:r>
              <a:rPr lang="nb-NO" dirty="0" err="1" smtClean="0"/>
              <a:t>employees</a:t>
            </a:r>
            <a:endParaRPr lang="nb-NO" dirty="0" smtClean="0"/>
          </a:p>
          <a:p>
            <a:pPr lvl="2"/>
            <a:r>
              <a:rPr lang="nb-NO" dirty="0" smtClean="0"/>
              <a:t>10-15</a:t>
            </a:r>
            <a:r>
              <a:rPr lang="nb-NO" dirty="0" smtClean="0"/>
              <a:t> </a:t>
            </a:r>
            <a:r>
              <a:rPr lang="nb-NO" dirty="0" err="1" smtClean="0"/>
              <a:t>PhD-candidates</a:t>
            </a:r>
            <a:endParaRPr lang="nb-NO" dirty="0" smtClean="0"/>
          </a:p>
          <a:p>
            <a:pPr lvl="2"/>
            <a:r>
              <a:rPr lang="nb-NO" dirty="0" smtClean="0"/>
              <a:t>7 </a:t>
            </a:r>
            <a:r>
              <a:rPr lang="nb-NO" dirty="0" err="1" smtClean="0"/>
              <a:t>adminstrative</a:t>
            </a:r>
            <a:r>
              <a:rPr lang="nb-NO" dirty="0" smtClean="0"/>
              <a:t> staff</a:t>
            </a:r>
          </a:p>
          <a:p>
            <a:r>
              <a:rPr lang="nb-NO" dirty="0" smtClean="0"/>
              <a:t>1200 students</a:t>
            </a:r>
          </a:p>
          <a:p>
            <a:r>
              <a:rPr lang="nb-NO" dirty="0" smtClean="0"/>
              <a:t>5 </a:t>
            </a:r>
            <a:r>
              <a:rPr lang="nb-NO" dirty="0" err="1" smtClean="0"/>
              <a:t>programmes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in:</a:t>
            </a:r>
          </a:p>
          <a:p>
            <a:pPr lvl="2"/>
            <a:r>
              <a:rPr lang="nb-NO" dirty="0" smtClean="0"/>
              <a:t>Business Administration</a:t>
            </a:r>
          </a:p>
          <a:p>
            <a:pPr lvl="2"/>
            <a:r>
              <a:rPr lang="nb-NO" dirty="0" smtClean="0"/>
              <a:t>Accounting and Auditing</a:t>
            </a:r>
          </a:p>
          <a:p>
            <a:pPr lvl="2"/>
            <a:r>
              <a:rPr lang="nb-NO" dirty="0" smtClean="0"/>
              <a:t>Management </a:t>
            </a:r>
            <a:r>
              <a:rPr lang="nb-NO" dirty="0" err="1" smtClean="0"/>
              <a:t>of</a:t>
            </a:r>
            <a:r>
              <a:rPr lang="nb-NO" dirty="0" smtClean="0"/>
              <a:t> Technology</a:t>
            </a:r>
          </a:p>
          <a:p>
            <a:pPr lvl="1"/>
            <a:r>
              <a:rPr lang="nb-NO" dirty="0" err="1" smtClean="0"/>
              <a:t>PhD</a:t>
            </a:r>
            <a:r>
              <a:rPr lang="nb-NO" dirty="0" smtClean="0"/>
              <a:t> in Management Accounting and Control </a:t>
            </a:r>
          </a:p>
          <a:p>
            <a:pPr lvl="2"/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10" y="1200151"/>
            <a:ext cx="2982790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2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Department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err="1" smtClean="0"/>
              <a:t>Economics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19 </a:t>
            </a:r>
            <a:r>
              <a:rPr lang="nb-NO" dirty="0" err="1" smtClean="0"/>
              <a:t>employees</a:t>
            </a:r>
            <a:endParaRPr lang="nb-NO" dirty="0" smtClean="0"/>
          </a:p>
          <a:p>
            <a:pPr lvl="1"/>
            <a:r>
              <a:rPr lang="nb-NO" dirty="0" smtClean="0"/>
              <a:t>16</a:t>
            </a:r>
            <a:r>
              <a:rPr lang="nb-NO" dirty="0"/>
              <a:t> </a:t>
            </a:r>
            <a:r>
              <a:rPr lang="nb-NO" dirty="0" err="1"/>
              <a:t>academic</a:t>
            </a:r>
            <a:r>
              <a:rPr lang="nb-NO" dirty="0"/>
              <a:t> staff</a:t>
            </a:r>
            <a:endParaRPr lang="nb-NO" dirty="0" smtClean="0"/>
          </a:p>
          <a:p>
            <a:pPr lvl="1"/>
            <a:r>
              <a:rPr lang="nb-NO" dirty="0" smtClean="0"/>
              <a:t>3 administrative staff</a:t>
            </a:r>
          </a:p>
          <a:p>
            <a:pPr lvl="1"/>
            <a:r>
              <a:rPr lang="nb-NO" dirty="0" smtClean="0"/>
              <a:t>10-15 </a:t>
            </a:r>
            <a:r>
              <a:rPr lang="nb-NO" dirty="0" err="1" smtClean="0"/>
              <a:t>PhD-candidates</a:t>
            </a:r>
            <a:endParaRPr lang="nb-NO" dirty="0" smtClean="0"/>
          </a:p>
          <a:p>
            <a:r>
              <a:rPr lang="nb-NO" dirty="0" smtClean="0"/>
              <a:t>500 students</a:t>
            </a:r>
          </a:p>
          <a:p>
            <a:r>
              <a:rPr lang="nb-NO" dirty="0" smtClean="0"/>
              <a:t>6 </a:t>
            </a:r>
            <a:r>
              <a:rPr lang="nb-NO" dirty="0" err="1" smtClean="0"/>
              <a:t>programmes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in</a:t>
            </a:r>
          </a:p>
          <a:p>
            <a:pPr lvl="2"/>
            <a:r>
              <a:rPr lang="nb-NO" dirty="0" err="1" smtClean="0"/>
              <a:t>Economics</a:t>
            </a:r>
            <a:endParaRPr lang="nb-NO" dirty="0" smtClean="0"/>
          </a:p>
          <a:p>
            <a:pPr lvl="2"/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endParaRPr lang="nb-NO" dirty="0" smtClean="0"/>
          </a:p>
          <a:p>
            <a:pPr lvl="2"/>
            <a:r>
              <a:rPr lang="nb-NO" dirty="0" smtClean="0"/>
              <a:t>Financial </a:t>
            </a:r>
            <a:r>
              <a:rPr lang="nb-NO" dirty="0" err="1" smtClean="0"/>
              <a:t>Economics</a:t>
            </a:r>
            <a:endParaRPr lang="nb-NO" dirty="0" smtClean="0"/>
          </a:p>
          <a:p>
            <a:r>
              <a:rPr lang="nb-NO" dirty="0" err="1" smtClean="0"/>
              <a:t>PhD</a:t>
            </a:r>
            <a:r>
              <a:rPr lang="nb-NO" dirty="0" smtClean="0"/>
              <a:t> in </a:t>
            </a:r>
            <a:r>
              <a:rPr lang="nb-NO" dirty="0" err="1" smtClean="0"/>
              <a:t>Economics</a:t>
            </a:r>
            <a:endParaRPr lang="nb-N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068" y="1200151"/>
            <a:ext cx="3126932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Department </a:t>
            </a:r>
            <a:r>
              <a:rPr lang="nb-NO" dirty="0" err="1" smtClean="0"/>
              <a:t>of</a:t>
            </a:r>
            <a:r>
              <a:rPr lang="nb-NO" dirty="0" smtClean="0"/>
              <a:t> Industrial </a:t>
            </a:r>
            <a:r>
              <a:rPr lang="nb-NO" dirty="0" err="1" smtClean="0"/>
              <a:t>Economics</a:t>
            </a:r>
            <a:r>
              <a:rPr lang="nb-NO" dirty="0" smtClean="0"/>
              <a:t> and Technology Management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682343" cy="3394472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130 </a:t>
            </a:r>
            <a:r>
              <a:rPr lang="nb-NO" dirty="0" err="1" smtClean="0"/>
              <a:t>employees</a:t>
            </a:r>
            <a:endParaRPr lang="nb-NO" dirty="0" smtClean="0"/>
          </a:p>
          <a:p>
            <a:pPr lvl="2"/>
            <a:r>
              <a:rPr lang="nb-NO" dirty="0" smtClean="0"/>
              <a:t>80 </a:t>
            </a:r>
            <a:r>
              <a:rPr lang="nb-NO" dirty="0" err="1" smtClean="0"/>
              <a:t>academic</a:t>
            </a:r>
            <a:r>
              <a:rPr lang="nb-NO" dirty="0" smtClean="0"/>
              <a:t> staff</a:t>
            </a:r>
          </a:p>
          <a:p>
            <a:pPr lvl="2"/>
            <a:r>
              <a:rPr lang="nb-NO" dirty="0" smtClean="0"/>
              <a:t>14 administrative staff</a:t>
            </a:r>
          </a:p>
          <a:p>
            <a:pPr lvl="2"/>
            <a:r>
              <a:rPr lang="nb-NO" dirty="0" smtClean="0"/>
              <a:t>40-50</a:t>
            </a:r>
            <a:r>
              <a:rPr lang="nb-NO" dirty="0" smtClean="0"/>
              <a:t> </a:t>
            </a:r>
            <a:r>
              <a:rPr lang="nb-NO" dirty="0" err="1" smtClean="0"/>
              <a:t>PhD-candidates</a:t>
            </a:r>
            <a:endParaRPr lang="nb-NO" dirty="0" smtClean="0"/>
          </a:p>
          <a:p>
            <a:r>
              <a:rPr lang="nb-NO" dirty="0" smtClean="0"/>
              <a:t>1200 students</a:t>
            </a:r>
          </a:p>
          <a:p>
            <a:r>
              <a:rPr lang="nb-NO" dirty="0" smtClean="0"/>
              <a:t>5 </a:t>
            </a:r>
            <a:r>
              <a:rPr lang="nb-NO" dirty="0" err="1" smtClean="0"/>
              <a:t>programmes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in</a:t>
            </a:r>
          </a:p>
          <a:p>
            <a:pPr lvl="2"/>
            <a:r>
              <a:rPr lang="nb-NO" dirty="0" smtClean="0"/>
              <a:t>Industrial </a:t>
            </a:r>
            <a:r>
              <a:rPr lang="nb-NO" dirty="0" err="1" smtClean="0"/>
              <a:t>Economics</a:t>
            </a:r>
            <a:r>
              <a:rPr lang="nb-NO" dirty="0" smtClean="0"/>
              <a:t> and Technology Management</a:t>
            </a:r>
          </a:p>
          <a:p>
            <a:pPr lvl="2"/>
            <a:r>
              <a:rPr lang="nb-NO" dirty="0" smtClean="0"/>
              <a:t>NTNUs School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Entrepreneurship</a:t>
            </a:r>
            <a:endParaRPr lang="nb-NO" dirty="0" smtClean="0"/>
          </a:p>
          <a:p>
            <a:pPr lvl="2"/>
            <a:r>
              <a:rPr lang="nb-NO" dirty="0" smtClean="0"/>
              <a:t>HMS</a:t>
            </a:r>
          </a:p>
          <a:p>
            <a:pPr lvl="2"/>
            <a:r>
              <a:rPr lang="nb-NO" dirty="0" smtClean="0"/>
              <a:t>Project Management</a:t>
            </a:r>
          </a:p>
          <a:p>
            <a:pPr lvl="2"/>
            <a:r>
              <a:rPr lang="nb-NO" dirty="0" err="1" smtClean="0"/>
              <a:t>Logistics</a:t>
            </a:r>
            <a:endParaRPr lang="nb-NO" dirty="0" smtClean="0"/>
          </a:p>
          <a:p>
            <a:pPr lvl="2"/>
            <a:r>
              <a:rPr lang="nb-NO" dirty="0" smtClean="0"/>
              <a:t>Business Administration and Management</a:t>
            </a:r>
          </a:p>
          <a:p>
            <a:pPr lvl="1"/>
            <a:r>
              <a:rPr lang="nb-NO" dirty="0" err="1" smtClean="0"/>
              <a:t>PhD</a:t>
            </a:r>
            <a:r>
              <a:rPr lang="nb-NO" dirty="0" smtClean="0"/>
              <a:t> in Industrial </a:t>
            </a:r>
            <a:r>
              <a:rPr lang="nb-NO" dirty="0" err="1" smtClean="0"/>
              <a:t>Economics</a:t>
            </a:r>
            <a:r>
              <a:rPr lang="nb-NO" dirty="0" smtClean="0"/>
              <a:t> and Technology Management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1184872"/>
            <a:ext cx="3004457" cy="39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690253" cy="857250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Continuing</a:t>
            </a:r>
            <a:r>
              <a:rPr lang="nb-NO" dirty="0" smtClean="0"/>
              <a:t> and </a:t>
            </a:r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207"/>
            <a:ext cx="5690253" cy="3325415"/>
          </a:xfrm>
        </p:spPr>
        <p:txBody>
          <a:bodyPr/>
          <a:lstStyle/>
          <a:p>
            <a:r>
              <a:rPr lang="nb-NO" dirty="0" err="1" smtClean="0"/>
              <a:t>Programmes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:</a:t>
            </a:r>
          </a:p>
          <a:p>
            <a:pPr lvl="2"/>
            <a:r>
              <a:rPr lang="nb-NO" dirty="0" smtClean="0"/>
              <a:t>Master in Technology Management</a:t>
            </a:r>
          </a:p>
          <a:p>
            <a:pPr lvl="2"/>
            <a:r>
              <a:rPr lang="nb-NO" dirty="0" smtClean="0"/>
              <a:t>Master in Public Administration</a:t>
            </a:r>
          </a:p>
          <a:p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specialization</a:t>
            </a:r>
            <a:r>
              <a:rPr lang="nb-NO" dirty="0" smtClean="0"/>
              <a:t> </a:t>
            </a:r>
            <a:r>
              <a:rPr lang="nb-NO" dirty="0" err="1" smtClean="0"/>
              <a:t>profiles</a:t>
            </a:r>
            <a:r>
              <a:rPr lang="nb-NO" dirty="0" smtClean="0"/>
              <a:t> to: </a:t>
            </a:r>
          </a:p>
          <a:p>
            <a:pPr lvl="2"/>
            <a:r>
              <a:rPr lang="nb-NO" dirty="0" smtClean="0"/>
              <a:t>Master </a:t>
            </a:r>
            <a:r>
              <a:rPr lang="nb-NO" dirty="0" err="1" smtClean="0"/>
              <a:t>of</a:t>
            </a:r>
            <a:r>
              <a:rPr lang="nb-NO" dirty="0" smtClean="0"/>
              <a:t> Management</a:t>
            </a:r>
          </a:p>
          <a:p>
            <a:r>
              <a:rPr lang="nb-NO" dirty="0" smtClean="0"/>
              <a:t>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porfolio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courses</a:t>
            </a: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53" y="0"/>
            <a:ext cx="30437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On-screen Show (16:9)</PresentationFormat>
  <Paragraphs>106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Faculty of Economics and Management</vt:lpstr>
      <vt:lpstr>Who are we? </vt:lpstr>
      <vt:lpstr>PowerPoint Presentation</vt:lpstr>
      <vt:lpstr>Our departments</vt:lpstr>
      <vt:lpstr>Department of International Business </vt:lpstr>
      <vt:lpstr>NTNU Business School</vt:lpstr>
      <vt:lpstr>Department of Economics</vt:lpstr>
      <vt:lpstr>Department of Industrial Economics and Technology Management</vt:lpstr>
      <vt:lpstr>Continuing and further education</vt:lpstr>
      <vt:lpstr>Research</vt:lpstr>
      <vt:lpstr>Research areas</vt:lpstr>
      <vt:lpstr>Centres for Environment-friendly Energy Research (FMEs)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Kari Støre Gullichsen</cp:lastModifiedBy>
  <cp:revision>121</cp:revision>
  <dcterms:created xsi:type="dcterms:W3CDTF">2013-06-10T16:56:09Z</dcterms:created>
  <dcterms:modified xsi:type="dcterms:W3CDTF">2018-04-04T09:14:02Z</dcterms:modified>
</cp:coreProperties>
</file>