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48"/>
  </p:notesMasterIdLst>
  <p:sldIdLst>
    <p:sldId id="256" r:id="rId6"/>
    <p:sldId id="341" r:id="rId7"/>
    <p:sldId id="365" r:id="rId8"/>
    <p:sldId id="257" r:id="rId9"/>
    <p:sldId id="259" r:id="rId10"/>
    <p:sldId id="258" r:id="rId11"/>
    <p:sldId id="338" r:id="rId12"/>
    <p:sldId id="260" r:id="rId13"/>
    <p:sldId id="360" r:id="rId14"/>
    <p:sldId id="361" r:id="rId15"/>
    <p:sldId id="357" r:id="rId16"/>
    <p:sldId id="261" r:id="rId17"/>
    <p:sldId id="262" r:id="rId18"/>
    <p:sldId id="349" r:id="rId19"/>
    <p:sldId id="353" r:id="rId20"/>
    <p:sldId id="263" r:id="rId21"/>
    <p:sldId id="347" r:id="rId22"/>
    <p:sldId id="354" r:id="rId23"/>
    <p:sldId id="355" r:id="rId24"/>
    <p:sldId id="350" r:id="rId25"/>
    <p:sldId id="343" r:id="rId26"/>
    <p:sldId id="348" r:id="rId27"/>
    <p:sldId id="362" r:id="rId28"/>
    <p:sldId id="363" r:id="rId29"/>
    <p:sldId id="364" r:id="rId30"/>
    <p:sldId id="339" r:id="rId31"/>
    <p:sldId id="264" r:id="rId32"/>
    <p:sldId id="265" r:id="rId33"/>
    <p:sldId id="266" r:id="rId34"/>
    <p:sldId id="366" r:id="rId35"/>
    <p:sldId id="267" r:id="rId36"/>
    <p:sldId id="268" r:id="rId37"/>
    <p:sldId id="269" r:id="rId38"/>
    <p:sldId id="270" r:id="rId39"/>
    <p:sldId id="271" r:id="rId40"/>
    <p:sldId id="274" r:id="rId41"/>
    <p:sldId id="351" r:id="rId42"/>
    <p:sldId id="275" r:id="rId43"/>
    <p:sldId id="352" r:id="rId44"/>
    <p:sldId id="344" r:id="rId45"/>
    <p:sldId id="356" r:id="rId46"/>
    <p:sldId id="346" r:id="rId47"/>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ksjon" id="{E4655179-E413-4E8E-A3E8-F184ECC66702}">
          <p14:sldIdLst>
            <p14:sldId id="256"/>
            <p14:sldId id="341"/>
            <p14:sldId id="365"/>
            <p14:sldId id="257"/>
          </p14:sldIdLst>
        </p14:section>
        <p14:section name="Kom i gang" id="{D2A02B8A-1BCA-44A2-9D63-013D7F22F058}">
          <p14:sldIdLst>
            <p14:sldId id="259"/>
            <p14:sldId id="258"/>
          </p14:sldIdLst>
        </p14:section>
        <p14:section name="1. Studentevaluering" id="{4A66A270-F8B4-4782-82E6-8941472EEF3B}">
          <p14:sldIdLst>
            <p14:sldId id="338"/>
            <p14:sldId id="260"/>
            <p14:sldId id="360"/>
            <p14:sldId id="361"/>
            <p14:sldId id="357"/>
            <p14:sldId id="261"/>
            <p14:sldId id="262"/>
            <p14:sldId id="349"/>
            <p14:sldId id="353"/>
            <p14:sldId id="263"/>
            <p14:sldId id="347"/>
            <p14:sldId id="354"/>
            <p14:sldId id="355"/>
            <p14:sldId id="350"/>
            <p14:sldId id="343"/>
            <p14:sldId id="348"/>
            <p14:sldId id="362"/>
            <p14:sldId id="363"/>
            <p14:sldId id="364"/>
          </p14:sldIdLst>
        </p14:section>
        <p14:section name="2. Emnerapport" id="{F37773D9-37C0-4D62-9517-4C59C3FD2893}">
          <p14:sldIdLst>
            <p14:sldId id="339"/>
            <p14:sldId id="264"/>
            <p14:sldId id="265"/>
            <p14:sldId id="266"/>
            <p14:sldId id="366"/>
            <p14:sldId id="267"/>
            <p14:sldId id="268"/>
            <p14:sldId id="269"/>
            <p14:sldId id="270"/>
            <p14:sldId id="271"/>
            <p14:sldId id="274"/>
            <p14:sldId id="351"/>
            <p14:sldId id="275"/>
            <p14:sldId id="352"/>
          </p14:sldIdLst>
        </p14:section>
        <p14:section name="Tilleggsinformasjon" id="{67D339E5-7D00-4051-BFC6-7CC3D137B881}">
          <p14:sldIdLst>
            <p14:sldId id="344"/>
            <p14:sldId id="356"/>
            <p14:sldId id="34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kar Seglem" initials="OS" lastIdx="5" clrIdx="0">
    <p:extLst>
      <p:ext uri="{19B8F6BF-5375-455C-9EA6-DF929625EA0E}">
        <p15:presenceInfo xmlns:p15="http://schemas.microsoft.com/office/powerpoint/2012/main" userId="S::oskarseg@ntnu.no::5f827267-87fd-4798-b3a7-41846a37d069" providerId="AD"/>
      </p:ext>
    </p:extLst>
  </p:cmAuthor>
  <p:cmAuthor id="2" name="Kristian V. Kvamsøe" initials="KVK" lastIdx="3" clrIdx="1">
    <p:extLst>
      <p:ext uri="{19B8F6BF-5375-455C-9EA6-DF929625EA0E}">
        <p15:presenceInfo xmlns:p15="http://schemas.microsoft.com/office/powerpoint/2012/main" userId="S::kvamsoe@ntnu.no::3b27b4c0-30f5-4286-b662-2163ce8c472b" providerId="AD"/>
      </p:ext>
    </p:extLst>
  </p:cmAuthor>
  <p:cmAuthor id="3" name="Monika Berge" initials="MB" lastIdx="3" clrIdx="2">
    <p:extLst>
      <p:ext uri="{19B8F6BF-5375-455C-9EA6-DF929625EA0E}">
        <p15:presenceInfo xmlns:p15="http://schemas.microsoft.com/office/powerpoint/2012/main" userId="S-1-5-21-3959417778-1711865379-3952174976-196838" providerId="AD"/>
      </p:ext>
    </p:extLst>
  </p:cmAuthor>
  <p:cmAuthor id="4" name="Maren Thu" initials="MT" lastIdx="17" clrIdx="3">
    <p:extLst>
      <p:ext uri="{19B8F6BF-5375-455C-9EA6-DF929625EA0E}">
        <p15:presenceInfo xmlns:p15="http://schemas.microsoft.com/office/powerpoint/2012/main" userId="0a0fd720b80de05a" providerId="Windows Live"/>
      </p:ext>
    </p:extLst>
  </p:cmAuthor>
  <p:cmAuthor id="5" name="Pauliina Autio" initials="PA" lastIdx="27" clrIdx="4">
    <p:extLst>
      <p:ext uri="{19B8F6BF-5375-455C-9EA6-DF929625EA0E}">
        <p15:presenceInfo xmlns:p15="http://schemas.microsoft.com/office/powerpoint/2012/main" userId="S::pauliia@ntnu.no::d65178a4-e043-4d47-9fd1-08565b64eb6c" providerId="AD"/>
      </p:ext>
    </p:extLst>
  </p:cmAuthor>
  <p:cmAuthor id="6" name="Maren Thu" initials="MT [2]" lastIdx="4" clrIdx="5">
    <p:extLst>
      <p:ext uri="{19B8F6BF-5375-455C-9EA6-DF929625EA0E}">
        <p15:presenceInfo xmlns:p15="http://schemas.microsoft.com/office/powerpoint/2012/main" userId="Maren Th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09E"/>
    <a:srgbClr val="C3C3C4"/>
    <a:srgbClr val="0D4788"/>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887619-FB1E-4273-849D-3AC0942B2212}" v="1" dt="2022-02-09T11:44:23.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56" autoAdjust="0"/>
  </p:normalViewPr>
  <p:slideViewPr>
    <p:cSldViewPr snapToGrid="0">
      <p:cViewPr varScale="1">
        <p:scale>
          <a:sx n="111" d="100"/>
          <a:sy n="111" d="100"/>
        </p:scale>
        <p:origin x="120" y="72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an V. Kvamsøe" userId="3b27b4c0-30f5-4286-b662-2163ce8c472b" providerId="ADAL" clId="{D0887619-FB1E-4273-849D-3AC0942B2212}"/>
    <pc:docChg chg="custSel modSld">
      <pc:chgData name="Kristian V. Kvamsøe" userId="3b27b4c0-30f5-4286-b662-2163ce8c472b" providerId="ADAL" clId="{D0887619-FB1E-4273-849D-3AC0942B2212}" dt="2022-02-09T12:10:10.619" v="167" actId="14100"/>
      <pc:docMkLst>
        <pc:docMk/>
      </pc:docMkLst>
      <pc:sldChg chg="modSp mod">
        <pc:chgData name="Kristian V. Kvamsøe" userId="3b27b4c0-30f5-4286-b662-2163ce8c472b" providerId="ADAL" clId="{D0887619-FB1E-4273-849D-3AC0942B2212}" dt="2022-02-09T11:37:15.811" v="54" actId="20577"/>
        <pc:sldMkLst>
          <pc:docMk/>
          <pc:sldMk cId="404686896" sldId="262"/>
        </pc:sldMkLst>
        <pc:spChg chg="mod">
          <ac:chgData name="Kristian V. Kvamsøe" userId="3b27b4c0-30f5-4286-b662-2163ce8c472b" providerId="ADAL" clId="{D0887619-FB1E-4273-849D-3AC0942B2212}" dt="2022-02-09T11:37:15.811" v="54" actId="20577"/>
          <ac:spMkLst>
            <pc:docMk/>
            <pc:sldMk cId="404686896" sldId="262"/>
            <ac:spMk id="6" creationId="{3480CBF8-4351-41BD-BB0E-C1F16EDE7157}"/>
          </ac:spMkLst>
        </pc:spChg>
      </pc:sldChg>
      <pc:sldChg chg="addSp delSp modSp mod">
        <pc:chgData name="Kristian V. Kvamsøe" userId="3b27b4c0-30f5-4286-b662-2163ce8c472b" providerId="ADAL" clId="{D0887619-FB1E-4273-849D-3AC0942B2212}" dt="2022-02-09T11:44:55.290" v="98" actId="14100"/>
        <pc:sldMkLst>
          <pc:docMk/>
          <pc:sldMk cId="548283880" sldId="263"/>
        </pc:sldMkLst>
        <pc:picChg chg="add mod">
          <ac:chgData name="Kristian V. Kvamsøe" userId="3b27b4c0-30f5-4286-b662-2163ce8c472b" providerId="ADAL" clId="{D0887619-FB1E-4273-849D-3AC0942B2212}" dt="2022-02-09T11:44:55.290" v="98" actId="14100"/>
          <ac:picMkLst>
            <pc:docMk/>
            <pc:sldMk cId="548283880" sldId="263"/>
            <ac:picMk id="4" creationId="{1577E410-1AEB-4A99-806E-F371F9503B1A}"/>
          </ac:picMkLst>
        </pc:picChg>
        <pc:picChg chg="del">
          <ac:chgData name="Kristian V. Kvamsøe" userId="3b27b4c0-30f5-4286-b662-2163ce8c472b" providerId="ADAL" clId="{D0887619-FB1E-4273-849D-3AC0942B2212}" dt="2022-02-09T11:44:35.047" v="95" actId="478"/>
          <ac:picMkLst>
            <pc:docMk/>
            <pc:sldMk cId="548283880" sldId="263"/>
            <ac:picMk id="5" creationId="{DF96F865-5F7B-41EB-94BC-4D99FBA5659A}"/>
          </ac:picMkLst>
        </pc:picChg>
      </pc:sldChg>
      <pc:sldChg chg="modNotesTx">
        <pc:chgData name="Kristian V. Kvamsøe" userId="3b27b4c0-30f5-4286-b662-2163ce8c472b" providerId="ADAL" clId="{D0887619-FB1E-4273-849D-3AC0942B2212}" dt="2022-02-09T11:22:18.399" v="45" actId="20577"/>
        <pc:sldMkLst>
          <pc:docMk/>
          <pc:sldMk cId="2247439071" sldId="341"/>
        </pc:sldMkLst>
      </pc:sldChg>
      <pc:sldChg chg="modSp mod">
        <pc:chgData name="Kristian V. Kvamsøe" userId="3b27b4c0-30f5-4286-b662-2163ce8c472b" providerId="ADAL" clId="{D0887619-FB1E-4273-849D-3AC0942B2212}" dt="2022-02-09T12:10:10.619" v="167" actId="14100"/>
        <pc:sldMkLst>
          <pc:docMk/>
          <pc:sldMk cId="1364565883" sldId="348"/>
        </pc:sldMkLst>
        <pc:spChg chg="mod">
          <ac:chgData name="Kristian V. Kvamsøe" userId="3b27b4c0-30f5-4286-b662-2163ce8c472b" providerId="ADAL" clId="{D0887619-FB1E-4273-849D-3AC0942B2212}" dt="2022-02-09T12:10:10.619" v="167" actId="14100"/>
          <ac:spMkLst>
            <pc:docMk/>
            <pc:sldMk cId="1364565883" sldId="348"/>
            <ac:spMk id="3" creationId="{AAAD92DC-D58C-4E9E-9DD7-C11ECB977734}"/>
          </ac:spMkLst>
        </pc:spChg>
      </pc:sldChg>
      <pc:sldChg chg="modSp mod">
        <pc:chgData name="Kristian V. Kvamsøe" userId="3b27b4c0-30f5-4286-b662-2163ce8c472b" providerId="ADAL" clId="{D0887619-FB1E-4273-849D-3AC0942B2212}" dt="2022-02-09T11:39:26.058" v="89" actId="313"/>
        <pc:sldMkLst>
          <pc:docMk/>
          <pc:sldMk cId="1234725654" sldId="353"/>
        </pc:sldMkLst>
        <pc:spChg chg="mod">
          <ac:chgData name="Kristian V. Kvamsøe" userId="3b27b4c0-30f5-4286-b662-2163ce8c472b" providerId="ADAL" clId="{D0887619-FB1E-4273-849D-3AC0942B2212}" dt="2022-02-09T11:39:26.058" v="89" actId="313"/>
          <ac:spMkLst>
            <pc:docMk/>
            <pc:sldMk cId="1234725654" sldId="353"/>
            <ac:spMk id="3" creationId="{178C94DA-4D5F-488C-90D8-E31DE4244F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6D24-D109-4CAF-9FBF-D5C51852D3DF}" type="datetimeFigureOut">
              <a:rPr lang="nb-NO" smtClean="0"/>
              <a:t>09.02.2022</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A3D8C-EA55-4C90-9F05-B93487A75602}" type="slidenum">
              <a:rPr lang="nb-NO" smtClean="0"/>
              <a:t>‹#›</a:t>
            </a:fld>
            <a:endParaRPr lang="nb-NO"/>
          </a:p>
        </p:txBody>
      </p:sp>
    </p:spTree>
    <p:extLst>
      <p:ext uri="{BB962C8B-B14F-4D97-AF65-F5344CB8AC3E}">
        <p14:creationId xmlns:p14="http://schemas.microsoft.com/office/powerpoint/2010/main" val="119027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i.ntnu.no/wiki/-/wiki/Norsk/Emneplanlegging+p&#229;+net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i.ntnu.no/wiki/-/wiki/Norsk/KASPER+-+Studieplanverkt%C3%B8yet"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i.ntnu.no/wiki/-/wiki/Norsk/KASPER+-+Kontaktpersoner"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tudntnu.sharepoint.com/sites/studieplanleggin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ntnu.no/wiki/-/wiki/Norsk/kasper+-+studieplanverkt%C3%B8ye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Hei og velkommen til kurs for emneansvarlig i det KASPER. </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Presenter deg selv. Gå gjennom kursetikette. Mutet mikrofon, håndsopprekking, chat o.l.</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Forklar at dette kurset skal handle om </a:t>
            </a:r>
            <a:r>
              <a:rPr lang="nb-NO" sz="1800" b="1" dirty="0">
                <a:effectLst/>
                <a:latin typeface="Calibri" panose="020F0502020204030204" pitchFamily="34" charset="0"/>
                <a:ea typeface="Calibri" panose="020F0502020204030204" pitchFamily="34" charset="0"/>
                <a:cs typeface="Arial" panose="020B0604020202020204" pitchFamily="34" charset="0"/>
              </a:rPr>
              <a:t>det praktiske </a:t>
            </a:r>
            <a:r>
              <a:rPr lang="nb-NO" sz="1800" dirty="0">
                <a:effectLst/>
                <a:latin typeface="Calibri" panose="020F0502020204030204" pitchFamily="34" charset="0"/>
                <a:ea typeface="Calibri" panose="020F0502020204030204" pitchFamily="34" charset="0"/>
                <a:cs typeface="Arial" panose="020B0604020202020204" pitchFamily="34" charset="0"/>
              </a:rPr>
              <a:t>ved bruk av KASPER som verktøy</a:t>
            </a:r>
            <a:r>
              <a:rPr lang="nb-NO" sz="1800" b="1" dirty="0">
                <a:effectLst/>
                <a:latin typeface="Calibri" panose="020F0502020204030204" pitchFamily="34" charset="0"/>
                <a:ea typeface="Calibri" panose="020F0502020204030204" pitchFamily="34" charset="0"/>
                <a:cs typeface="Arial" panose="020B0604020202020204" pitchFamily="34" charset="0"/>
              </a:rPr>
              <a:t>.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1</a:t>
            </a:fld>
            <a:endParaRPr lang="nb-NO"/>
          </a:p>
        </p:txBody>
      </p:sp>
    </p:spTree>
    <p:extLst>
      <p:ext uri="{BB962C8B-B14F-4D97-AF65-F5344CB8AC3E}">
        <p14:creationId xmlns:p14="http://schemas.microsoft.com/office/powerpoint/2010/main" val="341709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6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 skal først kort gå gjennom hvordan en registrere en annen studentevaluering. Når du har valgt en annen studentevaluering får du opp et felt hvor du fyller inn hvilken type studentevaluering som benyttes for emnet. Dette feltet tillater en fritekst på maks 50 tegn (1). Deretter trykk på "Lagre" (2). </a:t>
            </a:r>
          </a:p>
          <a:p>
            <a:pPr>
              <a:lnSpc>
                <a:spcPct val="107000"/>
              </a:lnSpc>
              <a:spcAft>
                <a:spcPts val="600"/>
              </a:spcAft>
            </a:pPr>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Dersom du ombestemmer deg, og ønsker å bruke referansegruppe likevel, kan du gå tilbake til siden og klikke på «Endre tilbake til referansegruppe». Dette går altså bare an denne veien, ikke fra referansegruppe og tilbake til noe annet.</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 er viktig å huske at når du velger annen studentevaluering må dokumentasjonen manuelt lastes opp i emnerapporten.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242A3D8C-EA55-4C90-9F05-B93487A75602}" type="slidenum">
              <a:rPr lang="nb-NO" smtClean="0"/>
              <a:t>10</a:t>
            </a:fld>
            <a:endParaRPr lang="nb-NO"/>
          </a:p>
        </p:txBody>
      </p:sp>
    </p:spTree>
    <p:extLst>
      <p:ext uri="{BB962C8B-B14F-4D97-AF65-F5344CB8AC3E}">
        <p14:creationId xmlns:p14="http://schemas.microsoft.com/office/powerpoint/2010/main" val="314679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Nå skal vi gå mer inn på hva som må gjøres når man velger å opprette referansegruppe i menyen vi nettopp så på. Noen spørsmål før vi går videre?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11</a:t>
            </a:fld>
            <a:endParaRPr lang="nb-NO"/>
          </a:p>
        </p:txBody>
      </p:sp>
    </p:spTree>
    <p:extLst>
      <p:ext uri="{BB962C8B-B14F-4D97-AF65-F5344CB8AC3E}">
        <p14:creationId xmlns:p14="http://schemas.microsoft.com/office/powerpoint/2010/main" val="4127332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I boksen som dukker opp fyller du inn hvem som skal delta i referansegruppen, og hvilken mal (dvs. språk) de vil bruke for rapporten.</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Du kan legge til studenter enten søke dem opp etter navn, eller ved å bruke student-e-postadressen. Dvs. på formen brukernavn @ stud.ntnu.no.</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Når dette er fylt inn, kan dere klikke «Opprett referansegruppe».</a:t>
            </a:r>
          </a:p>
          <a:p>
            <a:pPr>
              <a:lnSpc>
                <a:spcPct val="107000"/>
              </a:lnSpc>
              <a:spcAft>
                <a:spcPts val="600"/>
              </a:spcAft>
            </a:pPr>
            <a:endParaRPr lang="nb-NO" sz="18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b="1" dirty="0">
                <a:effectLst/>
                <a:latin typeface="Calibri" panose="020F0502020204030204" pitchFamily="34" charset="0"/>
                <a:ea typeface="Calibri" panose="020F0502020204030204" pitchFamily="34" charset="0"/>
                <a:cs typeface="Arial" panose="020B0604020202020204" pitchFamily="34" charset="0"/>
              </a:rPr>
              <a:t>NB</a:t>
            </a:r>
            <a:r>
              <a:rPr lang="nb-NO" sz="1800" dirty="0">
                <a:effectLst/>
                <a:latin typeface="Calibri" panose="020F0502020204030204" pitchFamily="34" charset="0"/>
                <a:ea typeface="Calibri" panose="020F0502020204030204" pitchFamily="34" charset="0"/>
                <a:cs typeface="Arial" panose="020B0604020202020204" pitchFamily="34" charset="0"/>
              </a:rPr>
              <a:t> den som oppretter referansegruppen blir automatisk satt til eier av Teamet, så du trenger ikke legge til deg selv.</a:t>
            </a: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12</a:t>
            </a:fld>
            <a:endParaRPr lang="nb-NO"/>
          </a:p>
        </p:txBody>
      </p:sp>
    </p:spTree>
    <p:extLst>
      <p:ext uri="{BB962C8B-B14F-4D97-AF65-F5344CB8AC3E}">
        <p14:creationId xmlns:p14="http://schemas.microsoft.com/office/powerpoint/2010/main" val="4007283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Etter du har klikket «Opprett» vil en dialogboks sprette opp, som forteller deg at prosessen med å opprette et Teams-rom til gruppen har startet (1). Denne kan du bare lukke. Når rommet er </a:t>
            </a:r>
            <a:r>
              <a:rPr lang="nb-NO" sz="1800" dirty="0">
                <a:effectLst/>
                <a:latin typeface="Calibri" panose="020F0502020204030204" pitchFamily="34" charset="0"/>
                <a:ea typeface="Calibri" panose="020F0502020204030204" pitchFamily="34" charset="0"/>
                <a:cs typeface="Calibri" panose="020F0502020204030204" pitchFamily="34" charset="0"/>
              </a:rPr>
              <a:t>ferdig opprettet dukker det opp i Teams-appen din, og medlemmene får beskjed via e-post. Dette tar vanligvis bare noen få minutter.</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Calibri" panose="020F0502020204030204" pitchFamily="34" charset="0"/>
              </a:rPr>
              <a:t>For emneansvarlig vil det også finnes en direktelenke fra siden i KASPER (2).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Dersom Teamet ikke dukker opp i løpet av dagen, send inn en sak i NTNU Hjelp.</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endParaRPr lang="nb-NO" sz="1800" i="0" dirty="0">
              <a:solidFill>
                <a:srgbClr val="333333"/>
              </a:solidFill>
              <a:effectLst/>
              <a:latin typeface="Calibri" panose="020F0502020204030204" pitchFamily="34" charset="0"/>
              <a:ea typeface="Calibri" panose="020F0502020204030204" pitchFamily="34" charset="0"/>
              <a:cs typeface="Arial" panose="020B0604020202020204" pitchFamily="34" charset="0"/>
            </a:endParaRPr>
          </a:p>
          <a:p>
            <a:endParaRPr lang="nb-NO" sz="1200" dirty="0"/>
          </a:p>
        </p:txBody>
      </p:sp>
      <p:sp>
        <p:nvSpPr>
          <p:cNvPr id="4" name="Slide Number Placeholder 3"/>
          <p:cNvSpPr>
            <a:spLocks noGrp="1"/>
          </p:cNvSpPr>
          <p:nvPr>
            <p:ph type="sldNum" sz="quarter" idx="5"/>
          </p:nvPr>
        </p:nvSpPr>
        <p:spPr/>
        <p:txBody>
          <a:bodyPr/>
          <a:lstStyle/>
          <a:p>
            <a:fld id="{242A3D8C-EA55-4C90-9F05-B93487A75602}" type="slidenum">
              <a:rPr lang="nb-NO" smtClean="0"/>
              <a:t>13</a:t>
            </a:fld>
            <a:endParaRPr lang="nb-NO"/>
          </a:p>
        </p:txBody>
      </p:sp>
    </p:spTree>
    <p:extLst>
      <p:ext uri="{BB962C8B-B14F-4D97-AF65-F5344CB8AC3E}">
        <p14:creationId xmlns:p14="http://schemas.microsoft.com/office/powerpoint/2010/main" val="20529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På jobb-datamaskinen skal Teams være installert som en del av Office365. Dersom du ikke har det, kan du finne det i programvaresenteret.</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For å lære mer kan du lese wikiene våre om Office365 – Teams.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Dersom studentene dine trenger hjelp, kan du sende de til wikien om Referansegruppe for studenter. Der forklares det hvordan de kan få tak i og bruke referansegruppe-teamet</a:t>
            </a: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14</a:t>
            </a:fld>
            <a:endParaRPr lang="nb-NO"/>
          </a:p>
        </p:txBody>
      </p:sp>
    </p:spTree>
    <p:extLst>
      <p:ext uri="{BB962C8B-B14F-4D97-AF65-F5344CB8AC3E}">
        <p14:creationId xmlns:p14="http://schemas.microsoft.com/office/powerpoint/2010/main" val="327229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Når teamet er opprettet kan dere finne det i listen av teams, som vist på bildet. Det vil ha et standardnavn som her, med REFGRP_EMNEKODE_ÅR_SEMESTER, og vanligvis legge seg nederst på listen.</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Teamet vil ha en kanal kalt «Generelt». Den vil igjen være inndelt i faner. Mange av disse fanene er hovedsakelig rettet mot studentene i referansegruppen, men vi skal likevel gå kort gjennom alle.</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Den </a:t>
            </a:r>
            <a:r>
              <a:rPr lang="nb-NO" sz="1800" b="1" dirty="0">
                <a:effectLst/>
                <a:latin typeface="Calibri" panose="020F0502020204030204" pitchFamily="34" charset="0"/>
                <a:ea typeface="Calibri" panose="020F0502020204030204" pitchFamily="34" charset="0"/>
                <a:cs typeface="Arial" panose="020B0604020202020204" pitchFamily="34" charset="0"/>
              </a:rPr>
              <a:t>ene fanen som virkelig er viktig for deg </a:t>
            </a:r>
            <a:r>
              <a:rPr lang="nb-NO" sz="1800" dirty="0">
                <a:effectLst/>
                <a:latin typeface="Calibri" panose="020F0502020204030204" pitchFamily="34" charset="0"/>
                <a:ea typeface="Calibri" panose="020F0502020204030204" pitchFamily="34" charset="0"/>
                <a:cs typeface="Arial" panose="020B0604020202020204" pitchFamily="34" charset="0"/>
              </a:rPr>
              <a:t>som emneansvarlig er den som heter «</a:t>
            </a:r>
            <a:r>
              <a:rPr lang="nb-NO" sz="1800" b="1" dirty="0">
                <a:effectLst/>
                <a:latin typeface="Calibri" panose="020F0502020204030204" pitchFamily="34" charset="0"/>
                <a:ea typeface="Calibri" panose="020F0502020204030204" pitchFamily="34" charset="0"/>
                <a:cs typeface="Arial" panose="020B0604020202020204" pitchFamily="34" charset="0"/>
              </a:rPr>
              <a:t>Prosesstøtte</a:t>
            </a:r>
            <a:r>
              <a:rPr lang="nb-NO" sz="1800" dirty="0">
                <a:effectLst/>
                <a:latin typeface="Calibri" panose="020F0502020204030204" pitchFamily="34" charset="0"/>
                <a:ea typeface="Calibri" panose="020F0502020204030204" pitchFamily="34" charset="0"/>
                <a:cs typeface="Arial" panose="020B0604020202020204" pitchFamily="34" charset="0"/>
              </a:rPr>
              <a:t>». Denne fanen brukes av både deg og studentene til å levere rapport. </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Vi kommer nå til å gå gjennom alt dette i mer detalj.</a:t>
            </a:r>
          </a:p>
          <a:p>
            <a:pPr>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242A3D8C-EA55-4C90-9F05-B93487A75602}" type="slidenum">
              <a:rPr lang="nb-NO" smtClean="0"/>
              <a:t>15</a:t>
            </a:fld>
            <a:endParaRPr lang="nb-NO"/>
          </a:p>
        </p:txBody>
      </p:sp>
    </p:spTree>
    <p:extLst>
      <p:ext uri="{BB962C8B-B14F-4D97-AF65-F5344CB8AC3E}">
        <p14:creationId xmlns:p14="http://schemas.microsoft.com/office/powerpoint/2010/main" val="327215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DETTE ER DEN ALLER VIKTIGSTE DELEN AV KURSET! Er det </a:t>
            </a:r>
            <a:r>
              <a:rPr lang="nb-NO" sz="1800" i="1" dirty="0">
                <a:effectLst/>
                <a:latin typeface="Calibri" panose="020F0502020204030204" pitchFamily="34" charset="0"/>
                <a:ea typeface="Calibri" panose="020F0502020204030204" pitchFamily="34" charset="0"/>
                <a:cs typeface="Calibri" panose="020F0502020204030204" pitchFamily="34" charset="0"/>
              </a:rPr>
              <a:t>én</a:t>
            </a:r>
            <a:r>
              <a:rPr lang="nb-NO" sz="1800" dirty="0">
                <a:effectLst/>
                <a:latin typeface="Calibri" panose="020F0502020204030204" pitchFamily="34" charset="0"/>
                <a:ea typeface="Calibri" panose="020F0502020204030204" pitchFamily="34" charset="0"/>
                <a:cs typeface="Calibri" panose="020F0502020204030204" pitchFamily="34" charset="0"/>
              </a:rPr>
              <a:t> ting dere må huske så er det å opprette prosesstøttefanen.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Calibri" panose="020F0502020204030204" pitchFamily="34" charset="0"/>
              </a:rPr>
              <a:t>For at referansegrupperapporten skal kunne leveres må fanen «Prosesstøtte» opprettes. </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Dette gjøres ved at du klikker på fana «Prosesstøtte» deretter på ikonet «Set up tab» (2), og til slutt på «Save» (3). </a:t>
            </a:r>
          </a:p>
          <a:p>
            <a:pPr>
              <a:lnSpc>
                <a:spcPct val="107000"/>
              </a:lnSpc>
              <a:spcAft>
                <a:spcPts val="600"/>
              </a:spcAft>
            </a:pPr>
            <a:endPar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NB:</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 noen tilfeller dukker ikke fanen opp av seg selv. Da kan du trykke på pluss-tegnet («+») lengst til høgre i fanerekka, søke opp og legge til fana manuelt derfra. </a:t>
            </a:r>
            <a:r>
              <a:rPr lang="nb-NO" sz="1800" dirty="0">
                <a:effectLst/>
                <a:latin typeface="Calibri" panose="020F0502020204030204" pitchFamily="34" charset="0"/>
                <a:ea typeface="Calibri" panose="020F0502020204030204" pitchFamily="34" charset="0"/>
                <a:cs typeface="Calibri" panose="020F0502020204030204" pitchFamily="34" charset="0"/>
              </a:rPr>
              <a:t>Når studentene har skrevet ferdig referansegrupperapporten skal den leveres inn via denne fanen.</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Denne fanen brukes også til å endre medlemskap i gruppen.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 </a:t>
            </a:r>
          </a:p>
          <a:p>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16</a:t>
            </a:fld>
            <a:endParaRPr lang="nb-NO"/>
          </a:p>
        </p:txBody>
      </p:sp>
    </p:spTree>
    <p:extLst>
      <p:ext uri="{BB962C8B-B14F-4D97-AF65-F5344CB8AC3E}">
        <p14:creationId xmlns:p14="http://schemas.microsoft.com/office/powerpoint/2010/main" val="2935576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Dersom det er behov for å endre medlemmene i referansegruppen etter at den er opprettet, </a:t>
            </a:r>
            <a:r>
              <a:rPr lang="nb-NO" sz="1800" b="1" dirty="0">
                <a:effectLst/>
                <a:latin typeface="Calibri" panose="020F0502020204030204" pitchFamily="34" charset="0"/>
                <a:ea typeface="Calibri" panose="020F0502020204030204" pitchFamily="34" charset="0"/>
                <a:cs typeface="Arial" panose="020B0604020202020204" pitchFamily="34" charset="0"/>
              </a:rPr>
              <a:t>må</a:t>
            </a:r>
            <a:r>
              <a:rPr lang="nb-NO" sz="1800" dirty="0">
                <a:effectLst/>
                <a:latin typeface="Calibri" panose="020F0502020204030204" pitchFamily="34" charset="0"/>
                <a:ea typeface="Calibri" panose="020F0502020204030204" pitchFamily="34" charset="0"/>
                <a:cs typeface="Arial" panose="020B0604020202020204" pitchFamily="34" charset="0"/>
              </a:rPr>
              <a:t> dette gjøres i prosesstøttefanen, </a:t>
            </a:r>
            <a:r>
              <a:rPr lang="nb-NO" sz="1800" b="1" dirty="0">
                <a:effectLst/>
                <a:latin typeface="Calibri" panose="020F0502020204030204" pitchFamily="34" charset="0"/>
                <a:ea typeface="Calibri" panose="020F0502020204030204" pitchFamily="34" charset="0"/>
                <a:cs typeface="Arial" panose="020B0604020202020204" pitchFamily="34" charset="0"/>
              </a:rPr>
              <a:t>ikke</a:t>
            </a:r>
            <a:r>
              <a:rPr lang="nb-NO" sz="1800" dirty="0">
                <a:effectLst/>
                <a:latin typeface="Calibri" panose="020F0502020204030204" pitchFamily="34" charset="0"/>
                <a:ea typeface="Calibri" panose="020F0502020204030204" pitchFamily="34" charset="0"/>
                <a:cs typeface="Arial" panose="020B0604020202020204" pitchFamily="34" charset="0"/>
              </a:rPr>
              <a:t> i Teams-menyen. Dette for at endringer skal følge med til KASPER. </a:t>
            </a:r>
          </a:p>
          <a:p>
            <a:pPr>
              <a:lnSpc>
                <a:spcPct val="107000"/>
              </a:lnSpc>
              <a:spcAft>
                <a:spcPts val="600"/>
              </a:spcAft>
            </a:pPr>
            <a:endParaRPr lang="nb-NO" sz="18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Klikk på «Rediger medlemmer» (1). Du får opp en meny til høyre, der du kan søke etter personer (2), velge «Legg til» (3).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For å fjerne et eksisterende medlem, klikk på medlemmets navn, og velg «Fjern» (4).</a:t>
            </a:r>
          </a:p>
          <a:p>
            <a:pPr>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effectLst/>
                <a:latin typeface="Calibri" panose="020F0502020204030204" pitchFamily="34" charset="0"/>
                <a:ea typeface="Calibri" panose="020F0502020204030204" pitchFamily="34" charset="0"/>
                <a:cs typeface="Arial" panose="020B0604020202020204" pitchFamily="34" charset="0"/>
              </a:rPr>
              <a:t>Merk:</a:t>
            </a:r>
            <a:r>
              <a:rPr lang="nb-NO" sz="1200" dirty="0">
                <a:effectLst/>
                <a:latin typeface="Calibri" panose="020F0502020204030204" pitchFamily="34" charset="0"/>
                <a:ea typeface="Calibri" panose="020F0502020204030204" pitchFamily="34" charset="0"/>
                <a:cs typeface="Arial" panose="020B0604020202020204" pitchFamily="34" charset="0"/>
              </a:rPr>
              <a:t> Blir ikke medlemmene lagt til på riktig måte, vil en for eksempel ikke kunne bruke KASPER til å skrive ut bekreftelse på deltakelse til studenten. </a:t>
            </a: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17</a:t>
            </a:fld>
            <a:endParaRPr lang="nb-NO"/>
          </a:p>
        </p:txBody>
      </p:sp>
    </p:spTree>
    <p:extLst>
      <p:ext uri="{BB962C8B-B14F-4D97-AF65-F5344CB8AC3E}">
        <p14:creationId xmlns:p14="http://schemas.microsoft.com/office/powerpoint/2010/main" val="1630646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Font typeface="Arial" panose="020B0604020202020204" pitchFamily="34" charset="0"/>
              <a:buNone/>
              <a:tabLst>
                <a:tab pos="228600" algn="l"/>
                <a:tab pos="449580" algn="l"/>
              </a:tabLst>
            </a:pPr>
            <a:r>
              <a:rPr lang="nb-NO" sz="1800" dirty="0">
                <a:effectLst/>
                <a:latin typeface="Calibri" panose="020F0502020204030204" pitchFamily="34" charset="0"/>
                <a:ea typeface="Calibri" panose="020F0502020204030204" pitchFamily="34" charset="0"/>
                <a:cs typeface="Arial" panose="020B0604020202020204" pitchFamily="34" charset="0"/>
              </a:rPr>
              <a:t>På bildene ser dere hvordan «Filer»- og «Referansegrupperapport»-fanene ser ut. Under «Filer» (1) ligger malen som skal brukes til rapporten, og i denne mappen har alle medlemmer i teamet mulighet til å laste opp og ned filer til bruk i arbeidet.</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Fanen i bildet til høyre (2) er et visningsvindu for rapport-filen, som studentene kan bruke til samskriving av rapporten.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18</a:t>
            </a:fld>
            <a:endParaRPr lang="nb-NO"/>
          </a:p>
        </p:txBody>
      </p:sp>
    </p:spTree>
    <p:extLst>
      <p:ext uri="{BB962C8B-B14F-4D97-AF65-F5344CB8AC3E}">
        <p14:creationId xmlns:p14="http://schemas.microsoft.com/office/powerpoint/2010/main" val="771236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Denne fanen sender deg til «Si fra!»-siden på Innsida, hvor studentene kan finne informasjon om registrering av avvik som ikke er knyttet til den faglige utførelsen av emnet.</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Dette kan eksempelvis være brudd på HMS-regler, etiske normer, eller diskriminering og trakassering. Slike tilfeller skal ikke beskrives i referansegrupperapporten, men føres inn i avviksskjema, som forklart på denne siden.</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På bildet her ser dere hvordan fanen som lenker til nettsider ser ut. Den fungerer omtrent som en nettleser, men med litt begrenset navigasjonsmulighet. Du kan </a:t>
            </a:r>
            <a:r>
              <a:rPr lang="nb-NO" sz="1800" dirty="0" err="1">
                <a:effectLst/>
                <a:latin typeface="Calibri" panose="020F0502020204030204" pitchFamily="34" charset="0"/>
                <a:ea typeface="Calibri" panose="020F0502020204030204" pitchFamily="34" charset="0"/>
                <a:cs typeface="Arial" panose="020B0604020202020204" pitchFamily="34" charset="0"/>
              </a:rPr>
              <a:t>f.eks</a:t>
            </a:r>
            <a:r>
              <a:rPr lang="nb-NO" sz="1800" dirty="0">
                <a:effectLst/>
                <a:latin typeface="Calibri" panose="020F0502020204030204" pitchFamily="34" charset="0"/>
                <a:ea typeface="Calibri" panose="020F0502020204030204" pitchFamily="34" charset="0"/>
                <a:cs typeface="Arial" panose="020B0604020202020204" pitchFamily="34" charset="0"/>
              </a:rPr>
              <a:t> følge lenker på sidene, men det vil ikke være mulig bla tilbake til start igjen. For å gjøre det må du gå ut og inn igjen i fanen.</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242A3D8C-EA55-4C90-9F05-B93487A75602}" type="slidenum">
              <a:rPr lang="nb-NO" smtClean="0"/>
              <a:t>19</a:t>
            </a:fld>
            <a:endParaRPr lang="nb-NO"/>
          </a:p>
        </p:txBody>
      </p:sp>
    </p:spTree>
    <p:extLst>
      <p:ext uri="{BB962C8B-B14F-4D97-AF65-F5344CB8AC3E}">
        <p14:creationId xmlns:p14="http://schemas.microsoft.com/office/powerpoint/2010/main" val="203758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KASPER er NTNU sitt prosessverktøy som skal støtte de ansatte i kvalitetsarbeid. Verktøyet brukes i prosesser for kvalitets- og studieplanarbeid. Tanken er å samle arbeidet med utvikling, revisjon og kvalitetssikring på både emne- og studieprogramnivå. Fra og med høsten 2020 ble KASPER tatt i bruk til all emneevaluering.</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[Spør deltakerne] «Har alle her tatt i bruk verktøyet?»</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2</a:t>
            </a:fld>
            <a:endParaRPr lang="nb-NO"/>
          </a:p>
        </p:txBody>
      </p:sp>
    </p:spTree>
    <p:extLst>
      <p:ext uri="{BB962C8B-B14F-4D97-AF65-F5344CB8AC3E}">
        <p14:creationId xmlns:p14="http://schemas.microsoft.com/office/powerpoint/2010/main" val="3568680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Studentene leverer rapport via prosesstøttefanen (1). De klikker «Send rapport» (2) og får opp flere fil-valg, som er knyttet til «Filer»-fanen. Her skal kun rapportfilen velges (3), og sendes til emneansvarlig (4).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Deretter kan emneansvarlig «publisere» rapporten, slik at den legges til i emnerapporten til det gjeldende emnet.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gn="l"/>
            <a:r>
              <a:rPr lang="nb-NO" sz="2800" b="0" i="0" dirty="0">
                <a:solidFill>
                  <a:srgbClr val="272833"/>
                </a:solidFill>
                <a:effectLst/>
                <a:latin typeface="Open Sans" panose="020B0606030504020204" pitchFamily="34" charset="0"/>
              </a:rPr>
              <a:t>Hvis det skjer noe som gjør at studentene ikke får sendt inn den ferdige rapporten, men filen ligger klar i teamet, kan emneansvarlig sende rapporten på deres vegne ved å gå gjennom den samme </a:t>
            </a:r>
            <a:r>
              <a:rPr lang="nb-NO" sz="2800" b="0" i="0">
                <a:solidFill>
                  <a:srgbClr val="272833"/>
                </a:solidFill>
                <a:effectLst/>
                <a:latin typeface="Open Sans" panose="020B0606030504020204" pitchFamily="34" charset="0"/>
              </a:rPr>
              <a:t>prosessen.</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dirty="0">
                <a:effectLst/>
                <a:latin typeface="Calibri" panose="020F0502020204030204" pitchFamily="34" charset="0"/>
                <a:ea typeface="Calibri" panose="020F0502020204030204" pitchFamily="34" charset="0"/>
                <a:cs typeface="Arial" panose="020B0604020202020204" pitchFamily="34" charset="0"/>
              </a:rPr>
              <a:t>NB: </a:t>
            </a:r>
            <a:r>
              <a:rPr lang="nb-NO" sz="1800" dirty="0">
                <a:effectLst/>
                <a:latin typeface="Calibri" panose="020F0502020204030204" pitchFamily="34" charset="0"/>
                <a:ea typeface="Calibri" panose="020F0502020204030204" pitchFamily="34" charset="0"/>
                <a:cs typeface="Arial" panose="020B0604020202020204" pitchFamily="34" charset="0"/>
              </a:rPr>
              <a:t>Andre eventuelle datagrunnlag må manuelt lastes opp i emnerapporten. Dette kan f.eks. være midveisevalueringer, referat fra månedlige møter, spørreundersøkelser, etc. Dette er lurt å ordne før rapporten publiseres, da teamet vil slettes kort tid etter.</a:t>
            </a:r>
          </a:p>
        </p:txBody>
      </p:sp>
      <p:sp>
        <p:nvSpPr>
          <p:cNvPr id="4" name="Slide Number Placeholder 3"/>
          <p:cNvSpPr>
            <a:spLocks noGrp="1"/>
          </p:cNvSpPr>
          <p:nvPr>
            <p:ph type="sldNum" sz="quarter" idx="5"/>
          </p:nvPr>
        </p:nvSpPr>
        <p:spPr/>
        <p:txBody>
          <a:bodyPr/>
          <a:lstStyle/>
          <a:p>
            <a:fld id="{242A3D8C-EA55-4C90-9F05-B93487A75602}" type="slidenum">
              <a:rPr lang="nb-NO" smtClean="0"/>
              <a:t>20</a:t>
            </a:fld>
            <a:endParaRPr lang="nb-NO"/>
          </a:p>
        </p:txBody>
      </p:sp>
    </p:spTree>
    <p:extLst>
      <p:ext uri="{BB962C8B-B14F-4D97-AF65-F5344CB8AC3E}">
        <p14:creationId xmlns:p14="http://schemas.microsoft.com/office/powerpoint/2010/main" val="2315314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nb-NO" sz="1800" dirty="0"/>
              <a:t>Når studentene har levert rapporten, laster emneansvarleg den opp til emnerapporten i KASPER. Da </a:t>
            </a:r>
            <a:r>
              <a:rPr lang="nb-NO" sz="1800" dirty="0">
                <a:effectLst/>
                <a:latin typeface="Calibri" panose="020F0502020204030204" pitchFamily="34" charset="0"/>
                <a:ea typeface="Calibri" panose="020F0502020204030204" pitchFamily="34" charset="0"/>
                <a:cs typeface="Arial" panose="020B0604020202020204" pitchFamily="34" charset="0"/>
              </a:rPr>
              <a:t>blir den lagt til som datagrunnlag til emnerapporten. </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nb-NO" sz="1800" dirty="0"/>
              <a:t>Dersom rapporten inneholder personsensitive opplysninger eller tar opp avvik som ikke er relatert til den faglige utførelsen av emnet, skal rapporten i stedet sendes til en offentlighetsvurdering</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nb-NO" sz="1800" dirty="0"/>
              <a:t>Trykk på nedtrekksmenyen «Velg handling for referansegrupperapport», og velg «Last opp rapporten til KASPER» eller «Send rapporten til </a:t>
            </a:r>
            <a:r>
              <a:rPr lang="nb-NO" sz="1800" dirty="0" err="1"/>
              <a:t>offtentlighetsvurdering</a:t>
            </a:r>
            <a:r>
              <a:rPr lang="nb-NO" sz="1800" dirty="0"/>
              <a:t>» (1) og klikk «Utfør» (2)</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Referansegruppe-teamet vil slettes kort tid etter at rapporten er lastet opp, eller offentlighetsvurdering er fullført. Om du har noen andre dokumenter i teamet du ønsker å ta vare på bør du derfor laste de ned før du publiserer rapporten.</a:t>
            </a:r>
          </a:p>
          <a:p>
            <a:pPr>
              <a:lnSpc>
                <a:spcPct val="107000"/>
              </a:lnSpc>
              <a:spcAft>
                <a:spcPts val="600"/>
              </a:spcAft>
            </a:pPr>
            <a:endParaRPr lang="nb-NO" sz="18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b="1" dirty="0">
                <a:effectLst/>
                <a:latin typeface="Calibri" panose="020F0502020204030204" pitchFamily="34" charset="0"/>
                <a:ea typeface="Calibri" panose="020F0502020204030204" pitchFamily="34" charset="0"/>
                <a:cs typeface="Arial" panose="020B0604020202020204" pitchFamily="34" charset="0"/>
              </a:rPr>
              <a:t>NB</a:t>
            </a:r>
            <a:r>
              <a:rPr lang="nb-NO" sz="1800" dirty="0">
                <a:effectLst/>
                <a:latin typeface="Calibri" panose="020F0502020204030204" pitchFamily="34" charset="0"/>
                <a:ea typeface="Calibri" panose="020F0502020204030204" pitchFamily="34" charset="0"/>
                <a:cs typeface="Arial" panose="020B0604020202020204" pitchFamily="34" charset="0"/>
              </a:rPr>
              <a:t>: Emneansvarlig vil ikke ha mulighet til å redigere innsendte rapporter fra studentene. Det går i utgangspunktet heller ikke an for studentene å sende inn flere ganger. Dette kan være lurt å tydeliggjøre dette for de.</a:t>
            </a: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Dersom uhell skulle være ute, og du trenger å la studentene sende inn på nytt, send sak til NTNU Hjelp.</a:t>
            </a:r>
          </a:p>
          <a:p>
            <a:pPr>
              <a:defRPr/>
            </a:pPr>
            <a:endParaRPr lang="nb-NO" dirty="0">
              <a:cs typeface="Calibri"/>
            </a:endParaRPr>
          </a:p>
          <a:p>
            <a:pPr>
              <a:defRPr/>
            </a:pP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21</a:t>
            </a:fld>
            <a:endParaRPr lang="nb-NO"/>
          </a:p>
        </p:txBody>
      </p:sp>
    </p:spTree>
    <p:extLst>
      <p:ext uri="{BB962C8B-B14F-4D97-AF65-F5344CB8AC3E}">
        <p14:creationId xmlns:p14="http://schemas.microsoft.com/office/powerpoint/2010/main" val="3592500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Klikker du på «Send rapporten til vurdering» vil det dukke opp en boks til høyre, der du skriver inn kontaktperson for komiteen for offentlighetsvurdering av referansegrupperapporter ved ditt fakultet (1) og klikker «Send» (2)</a:t>
            </a:r>
          </a:p>
          <a:p>
            <a:pPr>
              <a:lnSpc>
                <a:spcPct val="107000"/>
              </a:lnSpc>
              <a:spcAft>
                <a:spcPts val="800"/>
              </a:spcAft>
            </a:pPr>
            <a:endParaRPr lang="nb-NO"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b-NO" sz="1800" dirty="0">
                <a:effectLst/>
                <a:latin typeface="Calibri" panose="020F0502020204030204" pitchFamily="34" charset="0"/>
                <a:ea typeface="Times New Roman" panose="02020603050405020304" pitchFamily="18" charset="0"/>
                <a:cs typeface="Calibri" panose="020F0502020204030204" pitchFamily="34" charset="0"/>
              </a:rPr>
              <a:t>Vurderingskomiteen håndterer feil og endringer utenfor verktøyet, i dialog med studentene. </a:t>
            </a:r>
            <a:r>
              <a:rPr lang="nb-NO" sz="1800" dirty="0">
                <a:effectLst/>
                <a:latin typeface="Calibri" panose="020F0502020204030204" pitchFamily="34" charset="0"/>
                <a:ea typeface="Calibri" panose="020F0502020204030204" pitchFamily="34" charset="0"/>
                <a:cs typeface="Calibri" panose="020F0502020204030204" pitchFamily="34" charset="0"/>
              </a:rPr>
              <a:t>Dersom vurderingskomiteen finner at innholdet ikke er egnet for offentliggjøring, blir rapporten arkivert og unntatt offentligheten. Skulle noen ønsker innsyn i en arkivert rapport, må det utstedes en innsynsbegjæring.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600"/>
              </a:spcAft>
            </a:pPr>
            <a:r>
              <a:rPr lang="nb-NO" sz="1800" b="1" dirty="0">
                <a:effectLst/>
                <a:latin typeface="Calibri" panose="020F0502020204030204" pitchFamily="34" charset="0"/>
                <a:ea typeface="Calibri" panose="020F0502020204030204" pitchFamily="34" charset="0"/>
                <a:cs typeface="Arial" panose="020B0604020202020204" pitchFamily="34" charset="0"/>
              </a:rPr>
              <a:t>Merk: </a:t>
            </a:r>
            <a:r>
              <a:rPr lang="nb-NO" sz="1800" dirty="0">
                <a:effectLst/>
                <a:latin typeface="Calibri" panose="020F0502020204030204" pitchFamily="34" charset="0"/>
                <a:ea typeface="Calibri" panose="020F0502020204030204" pitchFamily="34" charset="0"/>
                <a:cs typeface="Arial" panose="020B0604020202020204" pitchFamily="34" charset="0"/>
              </a:rPr>
              <a:t>Grunnen til at vi lenker til NTNUs avvikssystem («Si fra!») i referansegruppe-teamet er at vi vil gjøre studenter ekstra oppmerksom på å få rett avviksrapportering på rett sted, slik at vi unngår slik vurdering og eventuell arkivering.</a:t>
            </a:r>
          </a:p>
          <a:p>
            <a:pPr>
              <a:lnSpc>
                <a:spcPct val="107000"/>
              </a:lnSpc>
              <a:spcAft>
                <a:spcPts val="600"/>
              </a:spcAft>
            </a:pPr>
            <a:endParaRPr lang="nb-NO" sz="18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b="1" dirty="0">
                <a:effectLst/>
                <a:latin typeface="Calibri" panose="020F0502020204030204" pitchFamily="34" charset="0"/>
                <a:ea typeface="Calibri" panose="020F0502020204030204" pitchFamily="34" charset="0"/>
                <a:cs typeface="Arial" panose="020B0604020202020204" pitchFamily="34" charset="0"/>
              </a:rPr>
              <a:t>NB</a:t>
            </a:r>
            <a:r>
              <a:rPr lang="nb-NO" sz="1800" dirty="0">
                <a:effectLst/>
                <a:latin typeface="Calibri" panose="020F0502020204030204" pitchFamily="34" charset="0"/>
                <a:ea typeface="Calibri" panose="020F0502020204030204" pitchFamily="34" charset="0"/>
                <a:cs typeface="Arial" panose="020B0604020202020204" pitchFamily="34" charset="0"/>
              </a:rPr>
              <a:t>: Når offentlighetsvurderingen er gjennomført, vil teamet bli slettet. </a:t>
            </a: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22</a:t>
            </a:fld>
            <a:endParaRPr lang="nb-NO"/>
          </a:p>
        </p:txBody>
      </p:sp>
    </p:spTree>
    <p:extLst>
      <p:ext uri="{BB962C8B-B14F-4D97-AF65-F5344CB8AC3E}">
        <p14:creationId xmlns:p14="http://schemas.microsoft.com/office/powerpoint/2010/main" val="2518513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Calibri" panose="020F0502020204030204" pitchFamily="34" charset="0"/>
              </a:rPr>
              <a:t>Mange studenter ønsker en bekreftelse på deres deltakelse i referansegruppen. Om en har opprettet en referansegruppe i Teams, kan dette enkelt gjøres i KASPER.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å opprette en bekreftelse til studenter trykker du inn på «Administrasjon» (1), deretter på «Bekreftelse til student» (2), som sender dere til siden «Bekreftelse på deltakelse i referansegruppen».</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242A3D8C-EA55-4C90-9F05-B93487A75602}" type="slidenum">
              <a:rPr lang="nb-NO" smtClean="0"/>
              <a:t>23</a:t>
            </a:fld>
            <a:endParaRPr lang="nb-NO"/>
          </a:p>
        </p:txBody>
      </p:sp>
    </p:spTree>
    <p:extLst>
      <p:ext uri="{BB962C8B-B14F-4D97-AF65-F5344CB8AC3E}">
        <p14:creationId xmlns:p14="http://schemas.microsoft.com/office/powerpoint/2010/main" val="349451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På siden «Bekreftelse på deltakelse i referansegruppen» får du opp en søkemeny med to alternativer som kan brukes for å finne den studenten du ønsker å opprette en bekreftelse til. Du kan enten søke etter studenter direkte (1), eller søke etter emnekode (2) og få opp alle som har deltatt i referansegruppe for det aktuelle emnet.</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b-NO"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nb-NO" sz="1800" b="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Søk etter studenter»</a:t>
            </a:r>
            <a:r>
              <a:rPr lang="nb-NO"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Her kan du skrive inn navnet til studenten, og søket vil gi deg en oversikt over alle emnene hvor studenten har vært med i en referansegruppe. Du må da velge det emne du ønsker å skrive ut bekreftelsen for.</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b-NO"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b="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«Søk etter emnekode»</a:t>
            </a:r>
            <a:r>
              <a:rPr lang="nb-NO"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Her kan du søke opp et emne ved bruk av emnekoden. Søkeresultatet vil vise alle medlemmene av referansegruppen i det emnet for alle semester. Velg studenten du ønsker å skrive ut en bekreftelse for. </a:t>
            </a:r>
          </a:p>
          <a:p>
            <a:pPr>
              <a:lnSpc>
                <a:spcPct val="107000"/>
              </a:lnSpc>
              <a:spcAft>
                <a:spcPts val="800"/>
              </a:spcAft>
            </a:pPr>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å opprette en bekreftelse må du i begge tilfeller klikke på «printerikonet» til høyre i resultatfeltet.</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NB</a:t>
            </a:r>
            <a:r>
              <a:rPr lang="nb-N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Det tar litt tid før søkeresultatet dukker opp, so det lønner seg å være tålmodig når du søker.</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242A3D8C-EA55-4C90-9F05-B93487A75602}" type="slidenum">
              <a:rPr lang="nb-NO" smtClean="0"/>
              <a:t>24</a:t>
            </a:fld>
            <a:endParaRPr lang="nb-NO"/>
          </a:p>
        </p:txBody>
      </p:sp>
    </p:spTree>
    <p:extLst>
      <p:ext uri="{BB962C8B-B14F-4D97-AF65-F5344CB8AC3E}">
        <p14:creationId xmlns:p14="http://schemas.microsoft.com/office/powerpoint/2010/main" val="2540442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Etter du har klikket på printerikonet vil det dukke opp en boks hvor du må angi by (1) og språk (2).</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Resultatet er en PDF-mal av bekreftelsen som tilpasset din student, med informasjonen du har lagt inn. Denne kan du enten laste ned (1) eller skrive ut (2).</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Bekreftelsen må signeres av emneansvarlig </a:t>
            </a: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eller instituttadministrasjonen før </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den kan sendes ut til studenten. Dokumentet kan signeres og sendes digitalt, eller skrives ut for å gjøre alt fysisk.</a:t>
            </a:r>
            <a:endParaRPr lang="nb-NO"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Merk: </a:t>
            </a:r>
            <a:r>
              <a:rPr lang="nb-NO" sz="1200"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Hvis du som emneansvarlig har brukt en annen studentevaluering enn referansegruppe, </a:t>
            </a:r>
            <a:r>
              <a:rPr lang="nb-N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eller ikke har opprettet en referansegruppe i KASPER, har du ikke muligheten til å skrive ut en bekreftelse til studenten som vist i denne brukerveiledningen. En alternativ bekreftelse kan du be om fra instituttet.</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242A3D8C-EA55-4C90-9F05-B93487A75602}" type="slidenum">
              <a:rPr lang="nb-NO" smtClean="0"/>
              <a:t>25</a:t>
            </a:fld>
            <a:endParaRPr lang="nb-NO"/>
          </a:p>
        </p:txBody>
      </p:sp>
    </p:spTree>
    <p:extLst>
      <p:ext uri="{BB962C8B-B14F-4D97-AF65-F5344CB8AC3E}">
        <p14:creationId xmlns:p14="http://schemas.microsoft.com/office/powerpoint/2010/main" val="1064101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05" indent="-179705">
              <a:lnSpc>
                <a:spcPct val="107000"/>
              </a:lnSpc>
            </a:pPr>
            <a:r>
              <a:rPr lang="nb-NO" sz="1800" dirty="0">
                <a:effectLst/>
                <a:latin typeface="Calibri" panose="020F0502020204030204" pitchFamily="34" charset="0"/>
                <a:ea typeface="Calibri" panose="020F0502020204030204" pitchFamily="34" charset="0"/>
                <a:cs typeface="Arial" panose="020B0604020202020204" pitchFamily="34" charset="0"/>
              </a:rPr>
              <a:t>Er det noen spørsmål før vi begynner på del 2? </a:t>
            </a:r>
          </a:p>
          <a:p>
            <a:pPr marL="179705" indent="-179705">
              <a:lnSpc>
                <a:spcPct val="107000"/>
              </a:lnSpc>
              <a:spcAft>
                <a:spcPts val="800"/>
              </a:spcAft>
            </a:pPr>
            <a:endParaRPr lang="nn-NO" sz="1800" dirty="0">
              <a:effectLst/>
              <a:latin typeface="Calibri" panose="020F0502020204030204" pitchFamily="34" charset="0"/>
              <a:ea typeface="Calibri" panose="020F0502020204030204" pitchFamily="34" charset="0"/>
              <a:cs typeface="Arial" panose="020B0604020202020204" pitchFamily="34" charset="0"/>
            </a:endParaRPr>
          </a:p>
          <a:p>
            <a:pPr marL="179705" indent="-179705">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[Sjekk klokka, spør om det trengs pause]</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n-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Arial" panose="020B0604020202020204" pitchFamily="34" charset="0"/>
              </a:rPr>
              <a:t>[</a:t>
            </a:r>
            <a:r>
              <a:rPr lang="nb-NO" sz="1800" noProof="0" dirty="0">
                <a:effectLst/>
                <a:latin typeface="Calibri" panose="020F0502020204030204" pitchFamily="34" charset="0"/>
                <a:ea typeface="Calibri" panose="020F0502020204030204" pitchFamily="34" charset="0"/>
                <a:cs typeface="Arial" panose="020B0604020202020204" pitchFamily="34" charset="0"/>
              </a:rPr>
              <a:t>Hvis</a:t>
            </a:r>
            <a:r>
              <a:rPr lang="nn-NO" sz="1800" dirty="0">
                <a:effectLst/>
                <a:latin typeface="Calibri" panose="020F0502020204030204" pitchFamily="34" charset="0"/>
                <a:ea typeface="Calibri" panose="020F0502020204030204" pitchFamily="34" charset="0"/>
                <a:cs typeface="Arial" panose="020B0604020202020204" pitchFamily="34" charset="0"/>
              </a:rPr>
              <a:t> det trengs] Vi tar ein kort pause før vi begynner på del 2.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26</a:t>
            </a:fld>
            <a:endParaRPr lang="nb-NO"/>
          </a:p>
        </p:txBody>
      </p:sp>
    </p:spTree>
    <p:extLst>
      <p:ext uri="{BB962C8B-B14F-4D97-AF65-F5344CB8AC3E}">
        <p14:creationId xmlns:p14="http://schemas.microsoft.com/office/powerpoint/2010/main" val="71354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noProof="0" dirty="0">
                <a:effectLst/>
                <a:latin typeface="Calibri" panose="020F0502020204030204" pitchFamily="34" charset="0"/>
                <a:ea typeface="Calibri" panose="020F0502020204030204" pitchFamily="34" charset="0"/>
                <a:cs typeface="Arial" panose="020B0604020202020204" pitchFamily="34" charset="0"/>
              </a:rPr>
              <a:t>Vi går tilbake til siden «Emneevaluering», som vi var på i tidligere</a:t>
            </a:r>
            <a:r>
              <a:rPr lang="nn-NO" sz="1800" dirty="0">
                <a:effectLst/>
                <a:latin typeface="Calibri" panose="020F0502020204030204" pitchFamily="34" charset="0"/>
                <a:ea typeface="Calibri" panose="020F0502020204030204" pitchFamily="34" charset="0"/>
                <a:cs typeface="Arial" panose="020B0604020202020204" pitchFamily="34" charset="0"/>
              </a:rPr>
              <a:t>. </a:t>
            </a:r>
            <a:r>
              <a:rPr lang="nb-NO" sz="1800" dirty="0">
                <a:effectLst/>
                <a:latin typeface="Calibri" panose="020F0502020204030204" pitchFamily="34" charset="0"/>
                <a:ea typeface="Calibri" panose="020F0502020204030204" pitchFamily="34" charset="0"/>
                <a:cs typeface="Arial" panose="020B0604020202020204" pitchFamily="34" charset="0"/>
              </a:rPr>
              <a:t>Her klikker du inn på «Skrive emnerapport». Dette vil ta deg til siden «Mine emnerapporter», hvor du får opp alle emner du står ansvarlig for, sortert etter semester. Skulle emnet ditt gå over flere semester, er det listet under det semesteret som det har oppstart i.</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Velg hvilket emne du ønsker å skrive emnerapport for ved å klikke på navnet. Dette vil sende dere til siden «Emnerapport».</a:t>
            </a: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27</a:t>
            </a:fld>
            <a:endParaRPr lang="nb-NO"/>
          </a:p>
        </p:txBody>
      </p:sp>
    </p:spTree>
    <p:extLst>
      <p:ext uri="{BB962C8B-B14F-4D97-AF65-F5344CB8AC3E}">
        <p14:creationId xmlns:p14="http://schemas.microsoft.com/office/powerpoint/2010/main" val="2177369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Siden hvor du skriver emnerapporten består av fire seksjoner:</a:t>
            </a:r>
          </a:p>
          <a:p>
            <a:pPr marL="342900" lvl="0" indent="-342900">
              <a:lnSpc>
                <a:spcPct val="107000"/>
              </a:lnSpc>
              <a:buFont typeface="+mj-lt"/>
              <a:buAutoNum type="arabicPeriod"/>
            </a:pPr>
            <a:r>
              <a:rPr lang="nb-NO" sz="1800" dirty="0">
                <a:effectLst/>
                <a:latin typeface="Calibri" panose="020F0502020204030204" pitchFamily="34" charset="0"/>
                <a:ea typeface="Calibri" panose="020F0502020204030204" pitchFamily="34" charset="0"/>
                <a:cs typeface="Arial" panose="020B0604020202020204" pitchFamily="34" charset="0"/>
              </a:rPr>
              <a:t>Tekstfelter hvor du skriver rapportteksten</a:t>
            </a:r>
          </a:p>
          <a:p>
            <a:pPr marL="342900" lvl="0" indent="-342900">
              <a:lnSpc>
                <a:spcPct val="107000"/>
              </a:lnSpc>
              <a:buFont typeface="+mj-lt"/>
              <a:buAutoNum type="arabicPeriod"/>
            </a:pPr>
            <a:r>
              <a:rPr lang="nb-NO" sz="1800" dirty="0">
                <a:effectLst/>
                <a:latin typeface="Calibri" panose="020F0502020204030204" pitchFamily="34" charset="0"/>
                <a:ea typeface="Calibri" panose="020F0502020204030204" pitchFamily="34" charset="0"/>
                <a:cs typeface="Arial" panose="020B0604020202020204" pitchFamily="34" charset="0"/>
              </a:rPr>
              <a:t>Informasjon om emnet</a:t>
            </a:r>
          </a:p>
          <a:p>
            <a:pPr marL="342900" lvl="0" indent="-342900">
              <a:lnSpc>
                <a:spcPct val="107000"/>
              </a:lnSpc>
              <a:buFont typeface="+mj-lt"/>
              <a:buAutoNum type="arabicPeriod"/>
            </a:pPr>
            <a:r>
              <a:rPr lang="nb-NO" sz="1800" dirty="0">
                <a:effectLst/>
                <a:latin typeface="Calibri" panose="020F0502020204030204" pitchFamily="34" charset="0"/>
                <a:ea typeface="Calibri" panose="020F0502020204030204" pitchFamily="34" charset="0"/>
                <a:cs typeface="Arial" panose="020B0604020202020204" pitchFamily="34" charset="0"/>
              </a:rPr>
              <a:t>Utviklingsplan for emnet</a:t>
            </a:r>
          </a:p>
          <a:p>
            <a:pPr marL="342900" lvl="0" indent="-342900">
              <a:lnSpc>
                <a:spcPct val="107000"/>
              </a:lnSpc>
              <a:spcAft>
                <a:spcPts val="800"/>
              </a:spcAft>
              <a:buFont typeface="+mj-lt"/>
              <a:buAutoNum type="arabicPeriod"/>
            </a:pPr>
            <a:r>
              <a:rPr lang="nb-NO" sz="1800" dirty="0">
                <a:effectLst/>
                <a:latin typeface="Calibri" panose="020F0502020204030204" pitchFamily="34" charset="0"/>
                <a:ea typeface="Calibri" panose="020F0502020204030204" pitchFamily="34" charset="0"/>
                <a:cs typeface="Arial" panose="020B0604020202020204" pitchFamily="34" charset="0"/>
              </a:rPr>
              <a:t>Datagrunnlag</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Vi skal nå gå gjennom de en og en.</a:t>
            </a: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28</a:t>
            </a:fld>
            <a:endParaRPr lang="nb-NO"/>
          </a:p>
        </p:txBody>
      </p:sp>
    </p:spTree>
    <p:extLst>
      <p:ext uri="{BB962C8B-B14F-4D97-AF65-F5344CB8AC3E}">
        <p14:creationId xmlns:p14="http://schemas.microsoft.com/office/powerpoint/2010/main" val="3839901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Her er det tre tekstfelt som brukes for å evaluere emnet: «Handlingsplan fra forrige evaluering», «Vurdering av gjennomføringen av emnet og studentenes oppnåelse av læringsutbyttet», og «Andre vurderinger knyttet til emnet». Tanken er at emnerapporten skal brukes til aktiv vurdering og utvikling av emnet, ikke bare være et referat av gjennomføringen av det.</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Du åpner feltene ved å trykke på den enkelte raden (1) og fyller inn relevant tekst. I hvert felt finner du hjelpetekst-bokser (2) som kan veilede deg i evalueringen. Når du har skrevet inn din evaluering, trykker du på «Lagre» (3) under tekstfeltet. Du kan også trykke på «Lagre alle endringer» (4) for å lagre alle feltene samtidig.</a:t>
            </a:r>
          </a:p>
          <a:p>
            <a:pPr>
              <a:lnSpc>
                <a:spcPct val="107000"/>
              </a:lnSpc>
              <a:spcAft>
                <a:spcPts val="600"/>
              </a:spcAft>
            </a:pPr>
            <a:endParaRPr lang="nb-NO"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29</a:t>
            </a:fld>
            <a:endParaRPr lang="nb-NO"/>
          </a:p>
        </p:txBody>
      </p:sp>
    </p:spTree>
    <p:extLst>
      <p:ext uri="{BB962C8B-B14F-4D97-AF65-F5344CB8AC3E}">
        <p14:creationId xmlns:p14="http://schemas.microsoft.com/office/powerpoint/2010/main" val="317647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Emneevaluering er en kontinuerlig prosess som foregår under hele emnets gjennomføring. I KASPER får man muligheten til å starte evalueringsprosessen fra første undervisningsaktivitet, ved semesterstart. Anbefaler å starte så tidlig som mulig, da det er lettere å inkludere flere viktige detaljer.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Emneansvarlig har ansvar for evalueringen, men arbeider sammen med studentene, i for eksempel referansegruppe, og andre faglige ressurser.</a:t>
            </a:r>
          </a:p>
          <a:p>
            <a:pPr>
              <a:lnSpc>
                <a:spcPct val="107000"/>
              </a:lnSpc>
              <a:spcAft>
                <a:spcPts val="600"/>
              </a:spcAft>
            </a:pPr>
            <a:endParaRPr lang="nb-NO" sz="18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b="1" dirty="0">
                <a:effectLst/>
                <a:latin typeface="Calibri" panose="020F0502020204030204" pitchFamily="34" charset="0"/>
                <a:ea typeface="Calibri" panose="020F0502020204030204" pitchFamily="34" charset="0"/>
                <a:cs typeface="Arial" panose="020B0604020202020204" pitchFamily="34" charset="0"/>
              </a:rPr>
              <a:t>Merk: </a:t>
            </a:r>
            <a:r>
              <a:rPr lang="nb-NO" sz="1800" dirty="0">
                <a:effectLst/>
                <a:latin typeface="Calibri" panose="020F0502020204030204" pitchFamily="34" charset="0"/>
                <a:ea typeface="Calibri" panose="020F0502020204030204" pitchFamily="34" charset="0"/>
                <a:cs typeface="Arial" panose="020B0604020202020204" pitchFamily="34" charset="0"/>
              </a:rPr>
              <a:t>I de fleste tilfeller vil studentevaluering gjennomføres med referansegrupper og tilhørende rapport. Men, vi skal også se på muligheten for bruke andre former av studentevaluering.</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Emnerapporten som leveres danner grunnlaget for revisjonen som foretas årlig i </a:t>
            </a:r>
            <a:r>
              <a:rPr lang="nb-NO" sz="1800" dirty="0" err="1">
                <a:effectLst/>
                <a:latin typeface="Calibri" panose="020F0502020204030204" pitchFamily="34" charset="0"/>
                <a:ea typeface="Calibri" panose="020F0502020204030204" pitchFamily="34" charset="0"/>
                <a:cs typeface="Arial" panose="020B0604020202020204" pitchFamily="34" charset="0"/>
              </a:rPr>
              <a:t>EpN</a:t>
            </a:r>
            <a:r>
              <a:rPr lang="nb-NO" sz="1800" dirty="0">
                <a:effectLst/>
                <a:latin typeface="Calibri" panose="020F0502020204030204" pitchFamily="34" charset="0"/>
                <a:ea typeface="Calibri" panose="020F0502020204030204" pitchFamily="34" charset="0"/>
                <a:cs typeface="Arial" panose="020B0604020202020204" pitchFamily="34" charset="0"/>
              </a:rPr>
              <a:t> (emneplanlegging på nett).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NB: </a:t>
            </a:r>
            <a:r>
              <a:rPr lang="nn-NO" sz="1800" b="0" i="0" dirty="0">
                <a:solidFill>
                  <a:srgbClr val="333333"/>
                </a:solidFill>
                <a:effectLst/>
                <a:latin typeface="Open Sans" panose="020B0606030504020204" pitchFamily="34" charset="0"/>
                <a:ea typeface="Calibri" panose="020F0502020204030204" pitchFamily="34" charset="0"/>
                <a:cs typeface="Calibri" panose="020F0502020204030204" pitchFamily="34" charset="0"/>
              </a:rPr>
              <a:t>Informer om</a:t>
            </a:r>
            <a:r>
              <a:rPr lang="nn-NO" sz="1800" b="0" i="0" dirty="0">
                <a:solidFill>
                  <a:srgbClr val="333333"/>
                </a:solidFill>
                <a:effectLst/>
                <a:latin typeface="Open Sans" panose="020B0606030504020204" pitchFamily="34" charset="0"/>
              </a:rPr>
              <a:t> at ved </a:t>
            </a:r>
            <a:r>
              <a:rPr lang="nn-NO" sz="1800" b="1" i="0" dirty="0">
                <a:solidFill>
                  <a:srgbClr val="333333"/>
                </a:solidFill>
                <a:effectLst/>
                <a:latin typeface="Open Sans" panose="020B0606030504020204" pitchFamily="34" charset="0"/>
              </a:rPr>
              <a:t>minimum</a:t>
            </a:r>
            <a:r>
              <a:rPr lang="nn-NO" sz="1800" b="0" i="0" dirty="0">
                <a:solidFill>
                  <a:srgbClr val="333333"/>
                </a:solidFill>
                <a:effectLst/>
                <a:latin typeface="Open Sans" panose="020B0606030504020204" pitchFamily="34" charset="0"/>
              </a:rPr>
              <a:t> </a:t>
            </a:r>
            <a:r>
              <a:rPr lang="nn-NO" sz="1800" b="1" i="0" dirty="0">
                <a:solidFill>
                  <a:srgbClr val="333333"/>
                </a:solidFill>
                <a:effectLst/>
                <a:latin typeface="Open Sans" panose="020B0606030504020204" pitchFamily="34" charset="0"/>
              </a:rPr>
              <a:t>kvar tredje gjennomføring av </a:t>
            </a:r>
            <a:r>
              <a:rPr lang="nb-NO" sz="1800" b="1" i="0" noProof="0" dirty="0">
                <a:solidFill>
                  <a:srgbClr val="333333"/>
                </a:solidFill>
                <a:effectLst/>
                <a:latin typeface="Open Sans" panose="020B0606030504020204" pitchFamily="34" charset="0"/>
              </a:rPr>
              <a:t>emnet </a:t>
            </a:r>
            <a:r>
              <a:rPr lang="nb-NO" sz="1800" b="0" i="0" noProof="0" dirty="0">
                <a:solidFill>
                  <a:srgbClr val="333333"/>
                </a:solidFill>
                <a:effectLst/>
                <a:latin typeface="Open Sans" panose="020B0606030504020204" pitchFamily="34" charset="0"/>
              </a:rPr>
              <a:t>skal det hentes inn tilbakemelding fra alle emnets studenter for å sikre at informasjonsgrunnlaget er representativt.</a:t>
            </a:r>
            <a:endParaRPr lang="nb-NO" sz="1800" noProof="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3</a:t>
            </a:fld>
            <a:endParaRPr lang="nb-NO"/>
          </a:p>
        </p:txBody>
      </p:sp>
    </p:spTree>
    <p:extLst>
      <p:ext uri="{BB962C8B-B14F-4D97-AF65-F5344CB8AC3E}">
        <p14:creationId xmlns:p14="http://schemas.microsoft.com/office/powerpoint/2010/main" val="380985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dirty="0"/>
              <a:t>Dette tekstfeltet skiller seg litt ut fra de andre. Her vil tiltak fra tidligere evalueringer listes opp. Tiltak fra *forrige* evaluering vil listes her uansett om de har blitt fullført eller ikke, mens eldre tiltak vil bare følge med dersom de ikke har blitt fullført. Tanken er da at man bruker dette feltet til å evaluere gjennomføringen av disse tiltakene, eventuelt hvorfor de ikke har latt seg gjennomføre enda. </a:t>
            </a:r>
          </a:p>
          <a:p>
            <a:endParaRPr lang="nb-NO" dirty="0"/>
          </a:p>
          <a:p>
            <a:r>
              <a:rPr lang="nb-NO" dirty="0"/>
              <a:t>Vi vil komme tilbake med mer om tiltak senere i kurset.</a:t>
            </a:r>
            <a:endParaRPr lang="nn-NO" dirty="0"/>
          </a:p>
        </p:txBody>
      </p:sp>
      <p:sp>
        <p:nvSpPr>
          <p:cNvPr id="4" name="Plasshaldar for lysbiletnummer 3"/>
          <p:cNvSpPr>
            <a:spLocks noGrp="1"/>
          </p:cNvSpPr>
          <p:nvPr>
            <p:ph type="sldNum" sz="quarter" idx="5"/>
          </p:nvPr>
        </p:nvSpPr>
        <p:spPr/>
        <p:txBody>
          <a:bodyPr/>
          <a:lstStyle/>
          <a:p>
            <a:fld id="{242A3D8C-EA55-4C90-9F05-B93487A75602}" type="slidenum">
              <a:rPr lang="nb-NO" smtClean="0"/>
              <a:t>30</a:t>
            </a:fld>
            <a:endParaRPr lang="nb-NO"/>
          </a:p>
        </p:txBody>
      </p:sp>
    </p:spTree>
    <p:extLst>
      <p:ext uri="{BB962C8B-B14F-4D97-AF65-F5344CB8AC3E}">
        <p14:creationId xmlns:p14="http://schemas.microsoft.com/office/powerpoint/2010/main" val="4203132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b-NO" sz="2800" b="0" i="0" noProof="0" dirty="0">
                <a:solidFill>
                  <a:srgbClr val="272833"/>
                </a:solidFill>
                <a:effectLst/>
                <a:latin typeface="Open Sans" panose="020B0606030504020204" pitchFamily="34" charset="0"/>
              </a:rPr>
              <a:t>Til høyre for tekstfeltene står diverse informasjon om emnet: «Emnekode/semester», «Ansvarlig enhet», «Studiepoeng», «Sted», «Emne-/ rapportansvarlig», «Bidragsytere» og «Inngår i følgende studieprogram».</a:t>
            </a:r>
          </a:p>
          <a:p>
            <a:pPr algn="l"/>
            <a:endParaRPr lang="nb-NO" sz="2800" b="0" i="0" noProof="0" dirty="0">
              <a:solidFill>
                <a:srgbClr val="272833"/>
              </a:solidFill>
              <a:effectLst/>
              <a:latin typeface="Open Sans" panose="020B0606030504020204" pitchFamily="34" charset="0"/>
            </a:endParaRPr>
          </a:p>
          <a:p>
            <a:pPr algn="l"/>
            <a:r>
              <a:rPr lang="nb-NO" sz="2800" b="0" i="0" noProof="0" dirty="0">
                <a:solidFill>
                  <a:srgbClr val="272833"/>
                </a:solidFill>
                <a:effectLst/>
                <a:latin typeface="Open Sans" panose="020B0606030504020204" pitchFamily="34" charset="0"/>
              </a:rPr>
              <a:t>De fleste feltene her er bare til informasjon, men under feltene «Emne-/rapportansvarlig» (1) og «Bidragsytere» (2) kan du legge til personer. De du setter som emne- og rapportansvarlig vil få samme KASPER-tilgang til emnet som emneansvarlig har, inkludert eierskap for </a:t>
            </a:r>
            <a:r>
              <a:rPr lang="nb-NO" sz="2800" b="0" i="0" u="none" strike="noStrike" noProof="0" dirty="0">
                <a:solidFill>
                  <a:schemeClr val="tx1"/>
                </a:solidFill>
                <a:effectLst/>
                <a:latin typeface="Open Sans" panose="020B0606030504020204" pitchFamily="34" charset="0"/>
              </a:rPr>
              <a:t>referansegruppens Team,</a:t>
            </a:r>
            <a:r>
              <a:rPr lang="nb-NO" sz="2800" b="0" i="0" u="none" noProof="0" dirty="0">
                <a:solidFill>
                  <a:schemeClr val="tx1"/>
                </a:solidFill>
                <a:effectLst/>
                <a:latin typeface="Open Sans" panose="020B0606030504020204" pitchFamily="34" charset="0"/>
              </a:rPr>
              <a:t> </a:t>
            </a:r>
            <a:r>
              <a:rPr lang="nb-NO" sz="2800" b="0" i="0" noProof="0" dirty="0">
                <a:solidFill>
                  <a:srgbClr val="272833"/>
                </a:solidFill>
                <a:effectLst/>
                <a:latin typeface="Open Sans" panose="020B0606030504020204" pitchFamily="34" charset="0"/>
              </a:rPr>
              <a:t>og det å kunne publisere emnerapporten. Bidragsytere vil kunne skrive i emnerapporten, opprette element i utviklingsplanen og legge til datagrunnlag, men ikke publisere rapporten.</a:t>
            </a:r>
          </a:p>
          <a:p>
            <a:pPr algn="l"/>
            <a:endParaRPr lang="nb-NO" sz="2800" b="0" i="0" noProof="0" dirty="0">
              <a:solidFill>
                <a:srgbClr val="272833"/>
              </a:solidFill>
              <a:effectLst/>
              <a:latin typeface="Open Sans" panose="020B0606030504020204" pitchFamily="34" charset="0"/>
            </a:endParaRPr>
          </a:p>
          <a:p>
            <a:pPr algn="l"/>
            <a:r>
              <a:rPr lang="nb-NO" sz="2800" b="1" i="0" noProof="0" dirty="0">
                <a:solidFill>
                  <a:srgbClr val="272833"/>
                </a:solidFill>
                <a:effectLst/>
                <a:latin typeface="Open Sans" panose="020B0606030504020204" pitchFamily="34" charset="0"/>
              </a:rPr>
              <a:t>Merk</a:t>
            </a:r>
            <a:r>
              <a:rPr lang="nb-NO" sz="2800" b="0" i="0" noProof="0" dirty="0">
                <a:solidFill>
                  <a:srgbClr val="272833"/>
                </a:solidFill>
                <a:effectLst/>
                <a:latin typeface="Open Sans" panose="020B0606030504020204" pitchFamily="34" charset="0"/>
              </a:rPr>
              <a:t> at du kan bare legge til </a:t>
            </a:r>
            <a:r>
              <a:rPr lang="nb-NO" sz="2800" b="1" i="0" noProof="0" dirty="0">
                <a:solidFill>
                  <a:srgbClr val="272833"/>
                </a:solidFill>
                <a:effectLst/>
                <a:latin typeface="Open Sans" panose="020B0606030504020204" pitchFamily="34" charset="0"/>
              </a:rPr>
              <a:t>én</a:t>
            </a:r>
            <a:r>
              <a:rPr lang="nb-NO" sz="2800" b="0" i="0" noProof="0" dirty="0">
                <a:solidFill>
                  <a:srgbClr val="272833"/>
                </a:solidFill>
                <a:effectLst/>
                <a:latin typeface="Open Sans" panose="020B0606030504020204" pitchFamily="34" charset="0"/>
              </a:rPr>
              <a:t> ekstra emne-/rapportansvarlig, men så mange bidragsytere du trenger.</a:t>
            </a:r>
          </a:p>
          <a:p>
            <a:pPr algn="l"/>
            <a:endParaRPr lang="nb-NO" sz="2800" b="0" i="0" noProof="0" dirty="0">
              <a:solidFill>
                <a:srgbClr val="272833"/>
              </a:solidFill>
              <a:effectLst/>
              <a:latin typeface="Open Sans" panose="020B0606030504020204" pitchFamily="34" charset="0"/>
            </a:endParaRPr>
          </a:p>
          <a:p>
            <a:endParaRPr lang="en-US" sz="2800" dirty="0"/>
          </a:p>
          <a:p>
            <a:endParaRPr lang="en-US" sz="2800" b="1" dirty="0"/>
          </a:p>
          <a:p>
            <a:pPr algn="l"/>
            <a:endParaRPr lang="nb-NO" sz="2800" b="0" i="0" noProof="0" dirty="0">
              <a:solidFill>
                <a:srgbClr val="272833"/>
              </a:solidFill>
              <a:effectLst/>
              <a:latin typeface="Open Sans" panose="020B0606030504020204" pitchFamily="34" charset="0"/>
            </a:endParaRPr>
          </a:p>
          <a:p>
            <a:endParaRPr lang="nb-NO" noProof="0" dirty="0"/>
          </a:p>
        </p:txBody>
      </p:sp>
      <p:sp>
        <p:nvSpPr>
          <p:cNvPr id="4" name="Slide Number Placeholder 3"/>
          <p:cNvSpPr>
            <a:spLocks noGrp="1"/>
          </p:cNvSpPr>
          <p:nvPr>
            <p:ph type="sldNum" sz="quarter" idx="5"/>
          </p:nvPr>
        </p:nvSpPr>
        <p:spPr/>
        <p:txBody>
          <a:bodyPr/>
          <a:lstStyle/>
          <a:p>
            <a:fld id="{242A3D8C-EA55-4C90-9F05-B93487A75602}" type="slidenum">
              <a:rPr lang="nb-NO" smtClean="0"/>
              <a:t>31</a:t>
            </a:fld>
            <a:endParaRPr lang="nb-NO"/>
          </a:p>
        </p:txBody>
      </p:sp>
    </p:spTree>
    <p:extLst>
      <p:ext uri="{BB962C8B-B14F-4D97-AF65-F5344CB8AC3E}">
        <p14:creationId xmlns:p14="http://schemas.microsoft.com/office/powerpoint/2010/main" val="883043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b-NO" sz="4000" b="0" i="0" dirty="0">
                <a:solidFill>
                  <a:srgbClr val="272833"/>
                </a:solidFill>
                <a:effectLst/>
                <a:latin typeface="Open Sans" panose="020B0606030504020204" pitchFamily="34" charset="0"/>
              </a:rPr>
              <a:t>Her finner du en oversikt over tiltak, oppgaver, notater og avvik som har blitt opprettet for emnet. Disse vil følge med emnerapportene fra semester til semester, og være sortert i faner bortover.</a:t>
            </a:r>
          </a:p>
          <a:p>
            <a:pPr algn="l"/>
            <a:endParaRPr lang="nb-NO" sz="4000" b="0" i="0" dirty="0">
              <a:solidFill>
                <a:srgbClr val="272833"/>
              </a:solidFill>
              <a:effectLst/>
              <a:latin typeface="Open Sans" panose="020B0606030504020204" pitchFamily="34" charset="0"/>
            </a:endParaRPr>
          </a:p>
          <a:p>
            <a:pPr algn="l"/>
            <a:r>
              <a:rPr lang="nb-NO" sz="4000" b="1" i="0" dirty="0">
                <a:solidFill>
                  <a:srgbClr val="272833"/>
                </a:solidFill>
                <a:effectLst/>
                <a:latin typeface="Open Sans" panose="020B0606030504020204" pitchFamily="34" charset="0"/>
              </a:rPr>
              <a:t>Tiltak</a:t>
            </a:r>
          </a:p>
          <a:p>
            <a:pPr algn="l"/>
            <a:r>
              <a:rPr lang="nb-NO" sz="4000" b="0" i="0" dirty="0">
                <a:solidFill>
                  <a:srgbClr val="272833"/>
                </a:solidFill>
                <a:effectLst/>
                <a:latin typeface="Open Sans" panose="020B0606030504020204" pitchFamily="34" charset="0"/>
              </a:rPr>
              <a:t>Tiltak er tenkt å være hovedverktøyet som lar en spore utviklingen i emnet. Nye tiltak vil bli publisert sammen med emnerapporten, og vil følge med handlingsplanen i emnet inntil de har blitt satt som fullført. Emneansvarlig har mulighet til å hake av for at det ønskes tilbakemelding fra ledelsen på foreslåtte tiltak. </a:t>
            </a:r>
          </a:p>
          <a:p>
            <a:pPr algn="l"/>
            <a:endParaRPr lang="nb-NO" sz="4000" b="0" i="0" dirty="0">
              <a:solidFill>
                <a:srgbClr val="272833"/>
              </a:solidFill>
              <a:effectLst/>
              <a:latin typeface="Open Sans" panose="020B0606030504020204" pitchFamily="34" charset="0"/>
            </a:endParaRPr>
          </a:p>
          <a:p>
            <a:pPr algn="l"/>
            <a:r>
              <a:rPr lang="nb-NO" sz="4000" b="0" i="0" dirty="0">
                <a:solidFill>
                  <a:srgbClr val="272833"/>
                </a:solidFill>
                <a:effectLst/>
                <a:latin typeface="Open Sans" panose="020B0606030504020204" pitchFamily="34" charset="0"/>
              </a:rPr>
              <a:t>Ledelsen på instituttet vil se alle handlingsplaner med foreslåtte tiltak fra emnene i KASPER under «Oversikt emnerapporter». Dersom emneansvarlig har bedt om tilbakemelding på et tiltak kan denne tilbakemeldingen gis derfra.</a:t>
            </a:r>
          </a:p>
          <a:p>
            <a:pPr algn="l"/>
            <a:endParaRPr lang="nb-NO" sz="4000" b="0" i="0" dirty="0">
              <a:solidFill>
                <a:srgbClr val="272833"/>
              </a:solidFill>
              <a:effectLst/>
              <a:latin typeface="Open Sans" panose="020B0606030504020204" pitchFamily="34" charset="0"/>
            </a:endParaRPr>
          </a:p>
          <a:p>
            <a:pPr algn="l"/>
            <a:r>
              <a:rPr lang="nb-NO" sz="4000" b="1" i="0" dirty="0">
                <a:solidFill>
                  <a:srgbClr val="272833"/>
                </a:solidFill>
                <a:effectLst/>
                <a:latin typeface="Open Sans" panose="020B0606030504020204" pitchFamily="34" charset="0"/>
              </a:rPr>
              <a:t>Avvik</a:t>
            </a:r>
          </a:p>
          <a:p>
            <a:pPr algn="l"/>
            <a:r>
              <a:rPr lang="nb-NO" sz="4000" b="0" i="0" dirty="0">
                <a:solidFill>
                  <a:srgbClr val="272833"/>
                </a:solidFill>
                <a:effectLst/>
                <a:latin typeface="Open Sans" panose="020B0606030504020204" pitchFamily="34" charset="0"/>
              </a:rPr>
              <a:t>Avvik kan brukes av emneansvarlig for å melde om sviktende kvalitet i emnet. Avvik er et problem som påvirker studentenes læring og som går utover det som er normal variasjon i kvaliteten i et emne. Det kan være et problem som varer ved over tid, og som ikke har blitt løst innen det man normalt vil kunne forvente. Når et avvik meldes inn vil ledelsen og administrasjonen ved instituttet kunne se dette i KASPER under «Oversikt emnerapporter»</a:t>
            </a:r>
          </a:p>
          <a:p>
            <a:pPr algn="l"/>
            <a:endParaRPr lang="nb-NO" sz="4000" b="0" i="0" dirty="0">
              <a:solidFill>
                <a:srgbClr val="272833"/>
              </a:solidFill>
              <a:effectLst/>
              <a:latin typeface="Open Sans" panose="020B0606030504020204" pitchFamily="34" charset="0"/>
            </a:endParaRPr>
          </a:p>
          <a:p>
            <a:pPr algn="l"/>
            <a:r>
              <a:rPr lang="nb-NO" sz="4000" b="1" i="0" dirty="0">
                <a:solidFill>
                  <a:srgbClr val="272833"/>
                </a:solidFill>
                <a:effectLst/>
                <a:latin typeface="Open Sans" panose="020B0606030504020204" pitchFamily="34" charset="0"/>
              </a:rPr>
              <a:t>Oppgaver og notater</a:t>
            </a:r>
          </a:p>
          <a:p>
            <a:pPr algn="l"/>
            <a:r>
              <a:rPr lang="nb-NO" sz="4000" b="0" i="0" dirty="0">
                <a:solidFill>
                  <a:srgbClr val="272833"/>
                </a:solidFill>
                <a:effectLst/>
                <a:latin typeface="Open Sans" panose="020B0606030504020204" pitchFamily="34" charset="0"/>
              </a:rPr>
              <a:t>Oppgaver og notater kan brukes til å lagre personlige gjøremål eller andre ting som må huskes, som er av en sort som ikke trenger å publiseres med rapporten.</a:t>
            </a:r>
          </a:p>
          <a:p>
            <a:pPr algn="l"/>
            <a:endParaRPr lang="nb-NO" sz="4000" b="0" i="0" dirty="0">
              <a:solidFill>
                <a:srgbClr val="272833"/>
              </a:solidFill>
              <a:effectLst/>
              <a:latin typeface="Open Sans" panose="020B0606030504020204" pitchFamily="34" charset="0"/>
            </a:endParaRPr>
          </a:p>
          <a:p>
            <a:pPr algn="l"/>
            <a:r>
              <a:rPr lang="nb-NO" sz="4000" b="0" i="0" dirty="0">
                <a:solidFill>
                  <a:srgbClr val="272833"/>
                </a:solidFill>
                <a:effectLst/>
                <a:latin typeface="Open Sans" panose="020B0606030504020204" pitchFamily="34" charset="0"/>
              </a:rPr>
              <a:t>Klikk «Opprett» for å legge et nytt element til planen.</a:t>
            </a: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32</a:t>
            </a:fld>
            <a:endParaRPr lang="nb-NO"/>
          </a:p>
        </p:txBody>
      </p:sp>
    </p:spTree>
    <p:extLst>
      <p:ext uri="{BB962C8B-B14F-4D97-AF65-F5344CB8AC3E}">
        <p14:creationId xmlns:p14="http://schemas.microsoft.com/office/powerpoint/2010/main" val="1155305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nb-NO" sz="2800" b="0" i="0" dirty="0">
              <a:solidFill>
                <a:srgbClr val="272833"/>
              </a:solidFill>
              <a:effectLst/>
              <a:latin typeface="Open Sans" panose="020B0606030504020204" pitchFamily="34" charset="0"/>
            </a:endParaRPr>
          </a:p>
          <a:p>
            <a:pPr algn="l">
              <a:buFont typeface="Arial" panose="020B0604020202020204" pitchFamily="34" charset="0"/>
              <a:buNone/>
            </a:pPr>
            <a:r>
              <a:rPr lang="nb-NO" sz="2800" b="0" i="0" dirty="0">
                <a:solidFill>
                  <a:srgbClr val="272833"/>
                </a:solidFill>
                <a:effectLst/>
                <a:latin typeface="Open Sans" panose="020B0606030504020204" pitchFamily="34" charset="0"/>
              </a:rPr>
              <a:t>Fyll ut feltene med de detaljene som er nødvendig.</a:t>
            </a:r>
          </a:p>
          <a:p>
            <a:pPr algn="l">
              <a:buFont typeface="Arial" panose="020B0604020202020204" pitchFamily="34" charset="0"/>
              <a:buNone/>
            </a:pPr>
            <a:endParaRPr lang="nb-NO" sz="2800" b="0" i="0" dirty="0">
              <a:solidFill>
                <a:srgbClr val="272833"/>
              </a:solidFill>
              <a:effectLst/>
              <a:latin typeface="Open Sans" panose="020B0606030504020204" pitchFamily="34" charset="0"/>
            </a:endParaRPr>
          </a:p>
          <a:p>
            <a:pPr algn="l">
              <a:buFont typeface="Arial" panose="020B0604020202020204" pitchFamily="34" charset="0"/>
              <a:buNone/>
            </a:pPr>
            <a:r>
              <a:rPr lang="nb-NO" sz="2800" b="0" i="0" dirty="0">
                <a:solidFill>
                  <a:srgbClr val="272833"/>
                </a:solidFill>
                <a:effectLst/>
                <a:latin typeface="Open Sans" panose="020B0606030504020204" pitchFamily="34" charset="0"/>
              </a:rPr>
              <a:t>Tittel </a:t>
            </a:r>
            <a:r>
              <a:rPr lang="nb-NO" sz="2800" b="1" i="0" dirty="0">
                <a:solidFill>
                  <a:srgbClr val="272833"/>
                </a:solidFill>
                <a:effectLst/>
                <a:latin typeface="Open Sans" panose="020B0606030504020204" pitchFamily="34" charset="0"/>
              </a:rPr>
              <a:t>(1)</a:t>
            </a:r>
            <a:r>
              <a:rPr lang="nb-NO" sz="2800" b="0" i="0" dirty="0">
                <a:solidFill>
                  <a:srgbClr val="272833"/>
                </a:solidFill>
                <a:effectLst/>
                <a:latin typeface="Open Sans" panose="020B0606030504020204" pitchFamily="34" charset="0"/>
              </a:rPr>
              <a:t>: Her lager du en beskrivende tittel. Dette feltet er obligatorisk for å få opprettet elementet.</a:t>
            </a:r>
          </a:p>
          <a:p>
            <a:pPr algn="l">
              <a:buFont typeface="Arial" panose="020B0604020202020204" pitchFamily="34" charset="0"/>
              <a:buNone/>
            </a:pPr>
            <a:r>
              <a:rPr lang="nb-NO" sz="2800" b="0" i="0" dirty="0">
                <a:solidFill>
                  <a:srgbClr val="272833"/>
                </a:solidFill>
                <a:effectLst/>
                <a:latin typeface="Open Sans" panose="020B0606030504020204" pitchFamily="34" charset="0"/>
              </a:rPr>
              <a:t>Beskrivelse </a:t>
            </a:r>
            <a:r>
              <a:rPr lang="nb-NO" sz="2800" b="1" i="0" dirty="0">
                <a:solidFill>
                  <a:srgbClr val="272833"/>
                </a:solidFill>
                <a:effectLst/>
                <a:latin typeface="Open Sans" panose="020B0606030504020204" pitchFamily="34" charset="0"/>
              </a:rPr>
              <a:t>(2)</a:t>
            </a:r>
            <a:r>
              <a:rPr lang="nb-NO" sz="2800" b="0" i="0" dirty="0">
                <a:solidFill>
                  <a:srgbClr val="272833"/>
                </a:solidFill>
                <a:effectLst/>
                <a:latin typeface="Open Sans" panose="020B0606030504020204" pitchFamily="34" charset="0"/>
              </a:rPr>
              <a:t>: Her beskriver du mer utfyllende hva det handler om.</a:t>
            </a:r>
          </a:p>
          <a:p>
            <a:pPr algn="l">
              <a:buFont typeface="Arial" panose="020B0604020202020204" pitchFamily="34" charset="0"/>
              <a:buNone/>
            </a:pPr>
            <a:r>
              <a:rPr lang="nb-NO" sz="2800" b="0" i="0" dirty="0">
                <a:solidFill>
                  <a:srgbClr val="272833"/>
                </a:solidFill>
                <a:effectLst/>
                <a:latin typeface="Open Sans" panose="020B0606030504020204" pitchFamily="34" charset="0"/>
              </a:rPr>
              <a:t>Kategori </a:t>
            </a:r>
            <a:r>
              <a:rPr lang="nb-NO" sz="2800" b="1" i="0" dirty="0">
                <a:solidFill>
                  <a:srgbClr val="272833"/>
                </a:solidFill>
                <a:effectLst/>
                <a:latin typeface="Open Sans" panose="020B0606030504020204" pitchFamily="34" charset="0"/>
              </a:rPr>
              <a:t>(3)</a:t>
            </a:r>
            <a:r>
              <a:rPr lang="nb-NO" sz="2800" b="0" i="0" dirty="0">
                <a:solidFill>
                  <a:srgbClr val="272833"/>
                </a:solidFill>
                <a:effectLst/>
                <a:latin typeface="Open Sans" panose="020B0606030504020204" pitchFamily="34" charset="0"/>
              </a:rPr>
              <a:t>: Her klikker du på nedtrekksmenyen for å velge om det er tiltak, oppgave, notat eller avvik du oppretter.</a:t>
            </a:r>
          </a:p>
          <a:p>
            <a:pPr algn="l">
              <a:buFont typeface="Arial" panose="020B0604020202020204" pitchFamily="34" charset="0"/>
              <a:buNone/>
            </a:pPr>
            <a:r>
              <a:rPr lang="nb-NO" sz="2800" b="0" i="0" dirty="0">
                <a:solidFill>
                  <a:srgbClr val="272833"/>
                </a:solidFill>
                <a:effectLst/>
                <a:latin typeface="Open Sans" panose="020B0606030504020204" pitchFamily="34" charset="0"/>
              </a:rPr>
              <a:t>Ansvarlig </a:t>
            </a:r>
            <a:r>
              <a:rPr lang="nb-NO" sz="2800" b="1" i="0" dirty="0">
                <a:solidFill>
                  <a:srgbClr val="272833"/>
                </a:solidFill>
                <a:effectLst/>
                <a:latin typeface="Open Sans" panose="020B0606030504020204" pitchFamily="34" charset="0"/>
              </a:rPr>
              <a:t>(4)</a:t>
            </a:r>
            <a:r>
              <a:rPr lang="nb-NO" sz="2800" b="0" i="0" dirty="0">
                <a:solidFill>
                  <a:srgbClr val="272833"/>
                </a:solidFill>
                <a:effectLst/>
                <a:latin typeface="Open Sans" panose="020B0606030504020204" pitchFamily="34" charset="0"/>
              </a:rPr>
              <a:t>: I dette feltet står det hvem som er ansvarlig. Dette er automatisk satt til emneansvarlig, men kan byttes til noen andre. Du fjerner ansvarlige ved å klikke på «</a:t>
            </a:r>
            <a:r>
              <a:rPr lang="nb-NO" sz="2800" b="0" i="0" dirty="0" err="1">
                <a:solidFill>
                  <a:srgbClr val="272833"/>
                </a:solidFill>
                <a:effectLst/>
                <a:latin typeface="Open Sans" panose="020B0606030504020204" pitchFamily="34" charset="0"/>
              </a:rPr>
              <a:t>X</a:t>
            </a:r>
            <a:r>
              <a:rPr lang="nb-NO" sz="2800" b="0" i="0" dirty="0">
                <a:solidFill>
                  <a:srgbClr val="272833"/>
                </a:solidFill>
                <a:effectLst/>
                <a:latin typeface="Open Sans" panose="020B0606030504020204" pitchFamily="34" charset="0"/>
              </a:rPr>
              <a:t>»-en ved navnet deres, og så søke opp den du vil legge til.</a:t>
            </a:r>
          </a:p>
          <a:p>
            <a:pPr algn="l">
              <a:buFont typeface="Arial" panose="020B0604020202020204" pitchFamily="34" charset="0"/>
              <a:buNone/>
            </a:pPr>
            <a:r>
              <a:rPr lang="nb-NO" sz="2800" b="0" i="0" dirty="0">
                <a:solidFill>
                  <a:srgbClr val="272833"/>
                </a:solidFill>
                <a:effectLst/>
                <a:latin typeface="Open Sans" panose="020B0606030504020204" pitchFamily="34" charset="0"/>
              </a:rPr>
              <a:t>Frist </a:t>
            </a:r>
            <a:r>
              <a:rPr lang="nb-NO" sz="2800" b="1" i="0" dirty="0">
                <a:solidFill>
                  <a:srgbClr val="272833"/>
                </a:solidFill>
                <a:effectLst/>
                <a:latin typeface="Open Sans" panose="020B0606030504020204" pitchFamily="34" charset="0"/>
              </a:rPr>
              <a:t>(5)</a:t>
            </a:r>
            <a:r>
              <a:rPr lang="nb-NO" sz="2800" b="0" i="0" dirty="0">
                <a:solidFill>
                  <a:srgbClr val="272833"/>
                </a:solidFill>
                <a:effectLst/>
                <a:latin typeface="Open Sans" panose="020B0606030504020204" pitchFamily="34" charset="0"/>
              </a:rPr>
              <a:t>: Her får opp en kalender du kan bruke til å sette en frist.</a:t>
            </a:r>
          </a:p>
          <a:p>
            <a:pPr algn="l">
              <a:buFont typeface="Arial" panose="020B0604020202020204" pitchFamily="34" charset="0"/>
              <a:buNone/>
            </a:pPr>
            <a:r>
              <a:rPr lang="nb-NO" sz="2800" b="0" i="0" dirty="0">
                <a:solidFill>
                  <a:srgbClr val="272833"/>
                </a:solidFill>
                <a:effectLst/>
                <a:latin typeface="Open Sans" panose="020B0606030504020204" pitchFamily="34" charset="0"/>
              </a:rPr>
              <a:t>Status </a:t>
            </a:r>
            <a:r>
              <a:rPr lang="nb-NO" sz="2800" b="1" i="0" dirty="0">
                <a:solidFill>
                  <a:srgbClr val="272833"/>
                </a:solidFill>
                <a:effectLst/>
                <a:latin typeface="Open Sans" panose="020B0606030504020204" pitchFamily="34" charset="0"/>
              </a:rPr>
              <a:t>(6):</a:t>
            </a:r>
            <a:r>
              <a:rPr lang="nb-NO" sz="2800" b="0" i="0" dirty="0">
                <a:solidFill>
                  <a:srgbClr val="272833"/>
                </a:solidFill>
                <a:effectLst/>
                <a:latin typeface="Open Sans" panose="020B0606030504020204" pitchFamily="34" charset="0"/>
              </a:rPr>
              <a:t> Bruk nedtrekksmenyen til å velge status. Standardinnstillingen er «Ikke fullført»</a:t>
            </a:r>
          </a:p>
          <a:p>
            <a:pPr algn="l">
              <a:buFont typeface="Arial" panose="020B0604020202020204" pitchFamily="34" charset="0"/>
              <a:buNone/>
            </a:pPr>
            <a:r>
              <a:rPr lang="nb-NO" sz="2800" b="0" i="0" dirty="0">
                <a:solidFill>
                  <a:srgbClr val="272833"/>
                </a:solidFill>
                <a:effectLst/>
                <a:latin typeface="Open Sans" panose="020B0606030504020204" pitchFamily="34" charset="0"/>
              </a:rPr>
              <a:t>Dersom det du oppretter er et tiltak som trenger tilbakemelding fra instituttledelsen, huker du av boksen nederst til venstre </a:t>
            </a:r>
            <a:r>
              <a:rPr lang="nb-NO" sz="2800" b="1" i="0" dirty="0">
                <a:solidFill>
                  <a:srgbClr val="272833"/>
                </a:solidFill>
                <a:effectLst/>
                <a:latin typeface="Open Sans" panose="020B0606030504020204" pitchFamily="34" charset="0"/>
              </a:rPr>
              <a:t>(7).</a:t>
            </a:r>
          </a:p>
          <a:p>
            <a:pPr algn="l">
              <a:buFont typeface="Arial" panose="020B0604020202020204" pitchFamily="34" charset="0"/>
              <a:buNone/>
            </a:pPr>
            <a:r>
              <a:rPr lang="nb-NO" sz="2800" b="0" i="0" dirty="0">
                <a:solidFill>
                  <a:srgbClr val="272833"/>
                </a:solidFill>
                <a:effectLst/>
                <a:latin typeface="Open Sans" panose="020B0606030504020204" pitchFamily="34" charset="0"/>
              </a:rPr>
              <a:t>Når du har fylt ut aktuelle felt klikk «Lagre». </a:t>
            </a:r>
          </a:p>
        </p:txBody>
      </p:sp>
      <p:sp>
        <p:nvSpPr>
          <p:cNvPr id="4" name="Slide Number Placeholder 3"/>
          <p:cNvSpPr>
            <a:spLocks noGrp="1"/>
          </p:cNvSpPr>
          <p:nvPr>
            <p:ph type="sldNum" sz="quarter" idx="5"/>
          </p:nvPr>
        </p:nvSpPr>
        <p:spPr/>
        <p:txBody>
          <a:bodyPr/>
          <a:lstStyle/>
          <a:p>
            <a:fld id="{242A3D8C-EA55-4C90-9F05-B93487A75602}" type="slidenum">
              <a:rPr lang="nb-NO" smtClean="0"/>
              <a:t>33</a:t>
            </a:fld>
            <a:endParaRPr lang="nb-NO"/>
          </a:p>
        </p:txBody>
      </p:sp>
    </p:spTree>
    <p:extLst>
      <p:ext uri="{BB962C8B-B14F-4D97-AF65-F5344CB8AC3E}">
        <p14:creationId xmlns:p14="http://schemas.microsoft.com/office/powerpoint/2010/main" val="2740555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Ønsker du å gjøre endringer på allerede registrerte tiltak e.l., velg et av elementene (1) og deretter klikk på «Detaljer» (2). Du vil nå komme til samme vindu som på forrige slide.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Skulle du trenge å sortere oppgavene etter status, klikker du på knappen oppe i høyre hjørne (3).</a:t>
            </a: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34</a:t>
            </a:fld>
            <a:endParaRPr lang="nb-NO"/>
          </a:p>
        </p:txBody>
      </p:sp>
    </p:spTree>
    <p:extLst>
      <p:ext uri="{BB962C8B-B14F-4D97-AF65-F5344CB8AC3E}">
        <p14:creationId xmlns:p14="http://schemas.microsoft.com/office/powerpoint/2010/main" val="2280788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Den fjerde og siste seksjonen brukes til å legge til datagrunnlag til rapporten.</a:t>
            </a:r>
            <a:r>
              <a:rPr lang="nb-NO" sz="2800" b="0" i="0" dirty="0">
                <a:solidFill>
                  <a:srgbClr val="272833"/>
                </a:solidFill>
                <a:effectLst/>
                <a:latin typeface="Open Sans" panose="020B0606030504020204" pitchFamily="34" charset="0"/>
              </a:rPr>
              <a:t> Datagrunnlag er rapporter, undersøkelser, møtereferat, eller andre former for data som danner grunnlaget for rapporten din, og som eventuelt støtter opp under tiltakene dine. </a:t>
            </a:r>
          </a:p>
          <a:p>
            <a:pPr>
              <a:lnSpc>
                <a:spcPct val="107000"/>
              </a:lnSpc>
              <a:spcAft>
                <a:spcPts val="600"/>
              </a:spcAft>
            </a:pPr>
            <a:endParaRPr lang="nb-NO" sz="2800" b="0" i="0" dirty="0">
              <a:solidFill>
                <a:srgbClr val="272833"/>
              </a:solidFill>
              <a:effectLst/>
              <a:latin typeface="Open Sans" panose="020B0606030504020204" pitchFamily="34" charset="0"/>
            </a:endParaRPr>
          </a:p>
          <a:p>
            <a:pPr>
              <a:lnSpc>
                <a:spcPct val="107000"/>
              </a:lnSpc>
              <a:spcAft>
                <a:spcPts val="600"/>
              </a:spcAft>
            </a:pPr>
            <a:r>
              <a:rPr lang="nb-NO" sz="2800" b="0" i="0" dirty="0">
                <a:solidFill>
                  <a:srgbClr val="272833"/>
                </a:solidFill>
                <a:effectLst/>
                <a:latin typeface="Open Sans" panose="020B0606030504020204" pitchFamily="34" charset="0"/>
              </a:rPr>
              <a:t>For å legge til en nettlenke til et datagrunnlag, trykk på «Legg til lenke til datagrunnlag» (1). Da får du opp en dialogboks hvor du gir lenken en tittel (2) og skriver inn URL-en (nettadressen) (3).</a:t>
            </a:r>
          </a:p>
          <a:p>
            <a:pPr>
              <a:lnSpc>
                <a:spcPct val="107000"/>
              </a:lnSpc>
              <a:spcAft>
                <a:spcPts val="600"/>
              </a:spcAft>
            </a:pPr>
            <a:endParaRPr lang="nb-NO" sz="2800" b="0" i="0" dirty="0">
              <a:solidFill>
                <a:srgbClr val="272833"/>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35</a:t>
            </a:fld>
            <a:endParaRPr lang="nb-NO"/>
          </a:p>
        </p:txBody>
      </p:sp>
    </p:spTree>
    <p:extLst>
      <p:ext uri="{BB962C8B-B14F-4D97-AF65-F5344CB8AC3E}">
        <p14:creationId xmlns:p14="http://schemas.microsoft.com/office/powerpoint/2010/main" val="4274955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For å legge til datagrunnlag som et filvedlegg, trykk på «Last opp datagrunnlag».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Dialogboksen som dukker bruker du til å laste opp vedlegg, ved å dra filer inn i boksen, eller ved å klikke i den for å bla gjennom dokumentene på din datamaskin.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Før du lagrer velger du «En beskrivelse av dokumentet» fra nedtrekkmenyen. Det skal helst bare være én fil som heter «Referansegrupperapport».</a:t>
            </a:r>
          </a:p>
          <a:p>
            <a:endParaRPr lang="nb-NO" dirty="0"/>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36</a:t>
            </a:fld>
            <a:endParaRPr lang="nb-NO"/>
          </a:p>
        </p:txBody>
      </p:sp>
    </p:spTree>
    <p:extLst>
      <p:ext uri="{BB962C8B-B14F-4D97-AF65-F5344CB8AC3E}">
        <p14:creationId xmlns:p14="http://schemas.microsoft.com/office/powerpoint/2010/main" val="1960353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I de fleste tilfeller vil studentevaluering gjennomføres med referansegrupper og tilhørende rapport. Referansegrupperapporten som studentene har levert i Teams blir automatisk lastet opp som et vedlegg når du publiserer den derfra.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Dersom det er tatt i bruk andre former for studentevaluering lastes de opp som nettopp vist, med beskrivelsen «annen studentevaluering».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37</a:t>
            </a:fld>
            <a:endParaRPr lang="nb-NO"/>
          </a:p>
        </p:txBody>
      </p:sp>
    </p:spTree>
    <p:extLst>
      <p:ext uri="{BB962C8B-B14F-4D97-AF65-F5344CB8AC3E}">
        <p14:creationId xmlns:p14="http://schemas.microsoft.com/office/powerpoint/2010/main" val="3759671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Når du er klar til å publisere rapporten klikker du på publiser-knappen nederst til venstre.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Husk: Bidragsytere kan ikke publisere rapporten for deg, men det kan den du har registrert som rapportansvarlig.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Etter publisering blir rapporten tilgjengelig i NTNU sin studiekvalitetsportal. Portalen finner du ved innsida.ntnu.no/emnerapport (https://innsida.ntnu.no/studiekvalitetsportalen/)</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Emne-/rapportansvarlig vil ha mulighet til å avpublisere rapporten. Denne muligheten er til for å kunne rette opp i feil eller legge til flere vedlegg. </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 avpubliserer rapporten ved å trykke på knappen «Avpubliser», som ligger nederst til venstre på samme sted som publiser-knappen var. Da trekkes emnerapporten tilbake igjen. Når du har gjort de nødvendige endringene, publiserer du rapporten igjen ved å trykke på «Publiser» på nytt. Dette vil endre versjonsnummeret i studiekvalitetsportalen.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38</a:t>
            </a:fld>
            <a:endParaRPr lang="nb-NO"/>
          </a:p>
        </p:txBody>
      </p:sp>
    </p:spTree>
    <p:extLst>
      <p:ext uri="{BB962C8B-B14F-4D97-AF65-F5344CB8AC3E}">
        <p14:creationId xmlns:p14="http://schemas.microsoft.com/office/powerpoint/2010/main" val="1488234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Slik ser en publisert rapport ut. Rapportteksten kommer nedover, inndelt på samme måte som i tekstfeltene den ble skreve i. Rapporter fra tidligere år finner du sortert i faner bortover (1). </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Til høyre vises diverse informasjon om rapporten (sted, versjonsnummer, studiepoeng etc.), hvem som skrev rapporten, og vedleggene (2).</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For emner der det er mulig å vise karakterstatistikk vil dette vises i et histogram øverst til høyre. For noen emner med få deltagere vil slik statistikk bryte med GDPR-regler. Hvis dette er tilfelle vil det stå forklart på rapportsiden.</a:t>
            </a:r>
          </a:p>
        </p:txBody>
      </p:sp>
      <p:sp>
        <p:nvSpPr>
          <p:cNvPr id="4" name="Slide Number Placeholder 3"/>
          <p:cNvSpPr>
            <a:spLocks noGrp="1"/>
          </p:cNvSpPr>
          <p:nvPr>
            <p:ph type="sldNum" sz="quarter" idx="5"/>
          </p:nvPr>
        </p:nvSpPr>
        <p:spPr/>
        <p:txBody>
          <a:bodyPr/>
          <a:lstStyle/>
          <a:p>
            <a:fld id="{242A3D8C-EA55-4C90-9F05-B93487A75602}" type="slidenum">
              <a:rPr lang="nb-NO" smtClean="0"/>
              <a:t>39</a:t>
            </a:fld>
            <a:endParaRPr lang="nb-NO"/>
          </a:p>
        </p:txBody>
      </p:sp>
    </p:spTree>
    <p:extLst>
      <p:ext uri="{BB962C8B-B14F-4D97-AF65-F5344CB8AC3E}">
        <p14:creationId xmlns:p14="http://schemas.microsoft.com/office/powerpoint/2010/main" val="3334188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Her er planen for dagen. Dette kurset er beregnet til å vare i ca. en og en halv time. Da skal vi i teorien ha tid til godt med spørsmål innimellom.</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Først skal vi kort introdusere verktøyene som brukes til emneevaluering, og hvordan finne fram til dem. Deretter har kurset to hovedbolker:</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I del 1 skal vi gå gjennom hvordan opprette studentevaluering. For de som bruker referansegruppe inkluderer dette å opprette et Microsoft Team som skal brukes til samhandling med studentene, samt å klargjøre dette teamet for rapportskriving. I tillegg skal vi gå gjennom hvordan en kan opprette bekreftelse for studenter som har deltatt i referansegruppen.  Vi skal også gå gjennom hvordan en kan opprette en annen studentevaluering og hvordan dette registreres i KASPER.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I del 2 skal vi gå gjennom hvordan skrive og levere emnerapport i verktøyet. Dette inkluderer hvordan opprette en utviklingsplanen for emnet, og å legge til datagrunnlag. Til slutt skal vi kjapt vise hvor rapportene ender opp.</a:t>
            </a:r>
          </a:p>
          <a:p>
            <a:pPr algn="just">
              <a:lnSpc>
                <a:spcPct val="107000"/>
              </a:lnSpc>
              <a:spcAft>
                <a:spcPts val="600"/>
              </a:spcAft>
            </a:pPr>
            <a:endParaRPr lang="nb-NO" sz="1800" b="1"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600"/>
              </a:spcAft>
            </a:pPr>
            <a:r>
              <a:rPr lang="nb-NO" sz="1800" b="1" dirty="0">
                <a:effectLst/>
                <a:latin typeface="Calibri" panose="020F0502020204030204" pitchFamily="34" charset="0"/>
                <a:ea typeface="Calibri" panose="020F0502020204030204" pitchFamily="34" charset="0"/>
                <a:cs typeface="Arial" panose="020B0604020202020204" pitchFamily="34" charset="0"/>
              </a:rPr>
              <a:t>Husk å nevne</a:t>
            </a:r>
            <a:r>
              <a:rPr lang="nb-NO" sz="1800" dirty="0">
                <a:effectLst/>
                <a:latin typeface="Calibri" panose="020F0502020204030204" pitchFamily="34" charset="0"/>
                <a:ea typeface="Calibri" panose="020F0502020204030204" pitchFamily="34" charset="0"/>
                <a:cs typeface="Arial" panose="020B0604020202020204" pitchFamily="34" charset="0"/>
              </a:rPr>
              <a:t>: I forbindelse med semesterstart skal alle ha fått en e-post om at emnet er klart for evaluering, og dere kan da umiddelbart begynne å opprette studentevaluering. Ta kontakt med instituttkontakten for KASPER viss det er noe problemer med dette.</a:t>
            </a:r>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4</a:t>
            </a:fld>
            <a:endParaRPr lang="nb-NO"/>
          </a:p>
        </p:txBody>
      </p:sp>
    </p:spTree>
    <p:extLst>
      <p:ext uri="{BB962C8B-B14F-4D97-AF65-F5344CB8AC3E}">
        <p14:creationId xmlns:p14="http://schemas.microsoft.com/office/powerpoint/2010/main" val="3766690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solidFill>
                  <a:srgbClr val="2F5597"/>
                </a:solidFill>
                <a:effectLst/>
                <a:latin typeface="Calibri" panose="020F0502020204030204" pitchFamily="34" charset="0"/>
                <a:ea typeface="Calibri" panose="020F0502020204030204" pitchFamily="34" charset="0"/>
                <a:cs typeface="Arial" panose="020B0604020202020204" pitchFamily="34" charset="0"/>
              </a:rPr>
              <a:t>Emnerapporten som leveres danner grunnlaget for revisjonen som foretas hvert år.</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endParaRPr lang="nb-NO" sz="1800" dirty="0">
              <a:solidFill>
                <a:srgbClr val="2F5597"/>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solidFill>
                  <a:srgbClr val="2F5597"/>
                </a:solidFill>
                <a:effectLst/>
                <a:latin typeface="Calibri" panose="020F0502020204030204" pitchFamily="34" charset="0"/>
                <a:ea typeface="Calibri" panose="020F0502020204030204" pitchFamily="34" charset="0"/>
                <a:cs typeface="Arial" panose="020B0604020202020204" pitchFamily="34" charset="0"/>
              </a:rPr>
              <a:t>Eventuelle endringer blir utført i verktøyet Emneplanlegging på Nett (</a:t>
            </a:r>
            <a:r>
              <a:rPr lang="nb-NO" sz="1800" dirty="0" err="1">
                <a:solidFill>
                  <a:srgbClr val="2F5597"/>
                </a:solidFill>
                <a:effectLst/>
                <a:latin typeface="Calibri" panose="020F0502020204030204" pitchFamily="34" charset="0"/>
                <a:ea typeface="Calibri" panose="020F0502020204030204" pitchFamily="34" charset="0"/>
                <a:cs typeface="Arial" panose="020B0604020202020204" pitchFamily="34" charset="0"/>
              </a:rPr>
              <a:t>EpN</a:t>
            </a:r>
            <a:r>
              <a:rPr lang="nb-NO" sz="1800" dirty="0">
                <a:solidFill>
                  <a:srgbClr val="2F5597"/>
                </a:solidFill>
                <a:effectLst/>
                <a:latin typeface="Calibri" panose="020F0502020204030204" pitchFamily="34" charset="0"/>
                <a:ea typeface="Calibri" panose="020F0502020204030204" pitchFamily="34" charset="0"/>
                <a:cs typeface="Arial" panose="020B0604020202020204" pitchFamily="34" charset="0"/>
              </a:rPr>
              <a:t>).</a:t>
            </a:r>
          </a:p>
          <a:p>
            <a:pPr>
              <a:lnSpc>
                <a:spcPct val="107000"/>
              </a:lnSpc>
              <a:spcAft>
                <a:spcPts val="600"/>
              </a:spcAft>
            </a:pPr>
            <a:endParaRPr lang="nb-NO" sz="1800" b="1" dirty="0">
              <a:solidFill>
                <a:srgbClr val="2F5597"/>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b="1" dirty="0">
                <a:solidFill>
                  <a:srgbClr val="2F5597"/>
                </a:solidFill>
                <a:effectLst/>
                <a:latin typeface="Calibri" panose="020F0502020204030204" pitchFamily="34" charset="0"/>
                <a:ea typeface="Calibri" panose="020F0502020204030204" pitchFamily="34" charset="0"/>
                <a:cs typeface="Arial" panose="020B0604020202020204" pitchFamily="34" charset="0"/>
              </a:rPr>
              <a:t>NB: </a:t>
            </a:r>
            <a:r>
              <a:rPr lang="nb-NO" sz="1800" dirty="0">
                <a:solidFill>
                  <a:srgbClr val="2F5597"/>
                </a:solidFill>
                <a:effectLst/>
                <a:latin typeface="Calibri" panose="020F0502020204030204" pitchFamily="34" charset="0"/>
                <a:ea typeface="Calibri" panose="020F0502020204030204" pitchFamily="34" charset="0"/>
                <a:cs typeface="Arial" panose="020B0604020202020204" pitchFamily="34" charset="0"/>
              </a:rPr>
              <a:t>Det finnes ingen direkte koplinger mellom det som foregår i KASPER og </a:t>
            </a:r>
            <a:r>
              <a:rPr lang="nb-NO" sz="1800" dirty="0" err="1">
                <a:solidFill>
                  <a:srgbClr val="2F5597"/>
                </a:solidFill>
                <a:effectLst/>
                <a:latin typeface="Calibri" panose="020F0502020204030204" pitchFamily="34" charset="0"/>
                <a:ea typeface="Calibri" panose="020F0502020204030204" pitchFamily="34" charset="0"/>
                <a:cs typeface="Arial" panose="020B0604020202020204" pitchFamily="34" charset="0"/>
              </a:rPr>
              <a:t>EpN</a:t>
            </a:r>
            <a:r>
              <a:rPr lang="nb-NO" sz="1800" dirty="0">
                <a:solidFill>
                  <a:srgbClr val="2F5597"/>
                </a:solidFill>
                <a:effectLst/>
                <a:latin typeface="Calibri" panose="020F0502020204030204" pitchFamily="34" charset="0"/>
                <a:ea typeface="Calibri" panose="020F0502020204030204" pitchFamily="34" charset="0"/>
                <a:cs typeface="Arial" panose="020B0604020202020204" pitchFamily="34" charset="0"/>
              </a:rPr>
              <a:t>. </a:t>
            </a:r>
            <a:r>
              <a:rPr lang="nb-NO"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600"/>
              </a:spcAft>
            </a:pPr>
            <a:endParaRPr lang="nb-NO" sz="1800" dirty="0">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nb-NO" dirty="0"/>
              <a:t>For mer informasjon om Emneplanlegging på Nett kan du lese wikien</a:t>
            </a:r>
            <a:r>
              <a:rPr lang="nb-NO" u="none" dirty="0"/>
              <a:t>: </a:t>
            </a:r>
            <a:r>
              <a:rPr lang="nn-NO" u="none" dirty="0">
                <a:solidFill>
                  <a:srgbClr val="002060"/>
                </a:solidFill>
                <a:hlinkClick r:id="rId3">
                  <a:extLst>
                    <a:ext uri="{A12FA001-AC4F-418D-AE19-62706E023703}">
                      <ahyp:hlinkClr xmlns:ahyp="http://schemas.microsoft.com/office/drawing/2018/hyperlinkcolor" val="tx"/>
                    </a:ext>
                  </a:extLst>
                </a:hlinkClick>
              </a:rPr>
              <a:t>https://i.ntnu.no/wiki/-/wiki/Norsk/Emneplanlegging+på+nett</a:t>
            </a:r>
            <a:endParaRPr lang="nb-NO" u="none" dirty="0">
              <a:solidFill>
                <a:srgbClr val="002060"/>
              </a:solidFill>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40</a:t>
            </a:fld>
            <a:endParaRPr lang="nb-NO"/>
          </a:p>
        </p:txBody>
      </p:sp>
    </p:spTree>
    <p:extLst>
      <p:ext uri="{BB962C8B-B14F-4D97-AF65-F5344CB8AC3E}">
        <p14:creationId xmlns:p14="http://schemas.microsoft.com/office/powerpoint/2010/main" val="1453830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Vi har en samlingside for wikier om KASPER: </a:t>
            </a:r>
            <a:r>
              <a:rPr lang="nn-NO" sz="2800" dirty="0">
                <a:solidFill>
                  <a:srgbClr val="002060"/>
                </a:solidFill>
                <a:hlinkClick r:id="rId3">
                  <a:extLst>
                    <a:ext uri="{A12FA001-AC4F-418D-AE19-62706E023703}">
                      <ahyp:hlinkClr xmlns:ahyp="http://schemas.microsoft.com/office/drawing/2018/hyperlinkcolor" val="tx"/>
                    </a:ext>
                  </a:extLst>
                </a:hlinkClick>
              </a:rPr>
              <a:t>https://i.ntnu.no/wiki/-/wiki/Norsk/KASPER+-+Studieplanverktøyet</a:t>
            </a:r>
            <a:r>
              <a:rPr lang="nn-NO" sz="2800" dirty="0"/>
              <a:t>. </a:t>
            </a:r>
            <a:r>
              <a:rPr lang="nb-NO" sz="1800" dirty="0"/>
              <a:t>Her finner du også andre hjelperessurser som videoer, plakater og kurs som dette, både på norsk og engelsk. </a:t>
            </a:r>
          </a:p>
          <a:p>
            <a:pPr marL="0" indent="0">
              <a:lnSpc>
                <a:spcPct val="107000"/>
              </a:lnSpc>
              <a:spcAft>
                <a:spcPts val="600"/>
              </a:spcAft>
              <a:buFont typeface="Arial" panose="020B0604020202020204" pitchFamily="34" charset="0"/>
              <a:buNone/>
            </a:pPr>
            <a:endParaRPr lang="nb-NO" sz="1800" dirty="0">
              <a:effectLst/>
              <a:latin typeface="+mn-lt"/>
              <a:ea typeface="+mn-ea"/>
              <a:cs typeface="+mn-cs"/>
            </a:endParaRPr>
          </a:p>
          <a:p>
            <a:pPr marL="0" indent="0">
              <a:lnSpc>
                <a:spcPct val="107000"/>
              </a:lnSpc>
              <a:spcAft>
                <a:spcPts val="600"/>
              </a:spcAft>
              <a:buFont typeface="Arial" panose="020B0604020202020204" pitchFamily="34" charset="0"/>
              <a:buNone/>
            </a:pPr>
            <a:r>
              <a:rPr lang="nb-NO" sz="1800" dirty="0">
                <a:effectLst/>
                <a:latin typeface="Calibri" panose="020F0502020204030204" pitchFamily="34" charset="0"/>
                <a:ea typeface="Calibri" panose="020F0502020204030204" pitchFamily="34" charset="0"/>
                <a:cs typeface="Arial" panose="020B0604020202020204" pitchFamily="34" charset="0"/>
              </a:rPr>
              <a:t>Snakk med din instituttkontakt. Din kontakt kan du finne på KASPER - kontaktpersoner: </a:t>
            </a:r>
            <a:r>
              <a:rPr lang="nn-NO" sz="2800" dirty="0">
                <a:solidFill>
                  <a:srgbClr val="002060"/>
                </a:solidFill>
                <a:hlinkClick r:id="rId4">
                  <a:extLst>
                    <a:ext uri="{A12FA001-AC4F-418D-AE19-62706E023703}">
                      <ahyp:hlinkClr xmlns:ahyp="http://schemas.microsoft.com/office/drawing/2018/hyperlinkcolor" val="tx"/>
                    </a:ext>
                  </a:extLst>
                </a:hlinkClick>
              </a:rPr>
              <a:t>https://i.ntnu.no/wiki/-/wiki/Norsk/KASPER+-+Kontaktpersoner</a:t>
            </a:r>
            <a:endParaRPr lang="nb-NO" sz="18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600"/>
              </a:spcAft>
              <a:buFont typeface="Arial" panose="020B0604020202020204" pitchFamily="34" charset="0"/>
              <a:buNone/>
            </a:pPr>
            <a:r>
              <a:rPr lang="nb-NO" sz="1800" dirty="0">
                <a:effectLst/>
                <a:latin typeface="Calibri" panose="020F0502020204030204" pitchFamily="34" charset="0"/>
                <a:ea typeface="Calibri" panose="020F0502020204030204" pitchFamily="34" charset="0"/>
                <a:cs typeface="Arial" panose="020B0604020202020204" pitchFamily="34" charset="0"/>
              </a:rPr>
              <a:t>De kan enkelt finne disse ved å søke etter nøkkelordene på innsida.</a:t>
            </a:r>
          </a:p>
          <a:p>
            <a:pPr marL="0" indent="0">
              <a:lnSpc>
                <a:spcPct val="107000"/>
              </a:lnSpc>
              <a:spcAft>
                <a:spcPts val="600"/>
              </a:spcAft>
              <a:buFont typeface="Arial" panose="020B0604020202020204" pitchFamily="34" charset="0"/>
              <a:buNone/>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600"/>
              </a:spcAft>
              <a:buFont typeface="Arial" panose="020B0604020202020204" pitchFamily="34" charset="0"/>
              <a:buNone/>
            </a:pPr>
            <a:r>
              <a:rPr lang="nb-NO" sz="1800" dirty="0">
                <a:effectLst/>
                <a:latin typeface="Calibri" panose="020F0502020204030204" pitchFamily="34" charset="0"/>
                <a:ea typeface="Calibri" panose="020F0502020204030204" pitchFamily="34" charset="0"/>
                <a:cs typeface="Arial" panose="020B0604020202020204" pitchFamily="34" charset="0"/>
              </a:rPr>
              <a:t>Det er også mulig å sende inn sak til NTNU Hjelp. </a:t>
            </a:r>
          </a:p>
          <a:p>
            <a:endParaRPr lang="en-US" dirty="0">
              <a:cs typeface="Calibri"/>
            </a:endParaRPr>
          </a:p>
        </p:txBody>
      </p:sp>
      <p:sp>
        <p:nvSpPr>
          <p:cNvPr id="4" name="Slide Number Placeholder 3"/>
          <p:cNvSpPr>
            <a:spLocks noGrp="1"/>
          </p:cNvSpPr>
          <p:nvPr>
            <p:ph type="sldNum" sz="quarter" idx="5"/>
          </p:nvPr>
        </p:nvSpPr>
        <p:spPr/>
        <p:txBody>
          <a:bodyPr/>
          <a:lstStyle/>
          <a:p>
            <a:fld id="{BFF44552-3489-4935-AED5-AD3871FD03FD}" type="slidenum">
              <a:rPr lang="en-US"/>
              <a:t>41</a:t>
            </a:fld>
            <a:endParaRPr lang="en-US"/>
          </a:p>
        </p:txBody>
      </p:sp>
    </p:spTree>
    <p:extLst>
      <p:ext uri="{BB962C8B-B14F-4D97-AF65-F5344CB8AC3E}">
        <p14:creationId xmlns:p14="http://schemas.microsoft.com/office/powerpoint/2010/main" val="3833209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Arial" panose="020B0604020202020204" pitchFamily="34" charset="0"/>
              </a:rPr>
              <a:t>Takk for i dag!</a:t>
            </a:r>
          </a:p>
          <a:p>
            <a:endParaRPr lang="nb-NO"/>
          </a:p>
        </p:txBody>
      </p:sp>
      <p:sp>
        <p:nvSpPr>
          <p:cNvPr id="4" name="Plassholder for lysbildenummer 3"/>
          <p:cNvSpPr>
            <a:spLocks noGrp="1"/>
          </p:cNvSpPr>
          <p:nvPr>
            <p:ph type="sldNum" sz="quarter" idx="5"/>
          </p:nvPr>
        </p:nvSpPr>
        <p:spPr/>
        <p:txBody>
          <a:bodyPr/>
          <a:lstStyle/>
          <a:p>
            <a:fld id="{FBE4E69A-512F-43AE-8CB1-759CBBF210DB}" type="slidenum">
              <a:rPr lang="nb-NO" smtClean="0"/>
              <a:t>42</a:t>
            </a:fld>
            <a:endParaRPr lang="nb-NO"/>
          </a:p>
        </p:txBody>
      </p:sp>
    </p:spTree>
    <p:extLst>
      <p:ext uri="{BB962C8B-B14F-4D97-AF65-F5344CB8AC3E}">
        <p14:creationId xmlns:p14="http://schemas.microsoft.com/office/powerpoint/2010/main" val="854252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Vi begynner med å finne fram til landingssiden til KASPER. Nettadressen dens er </a:t>
            </a:r>
            <a:r>
              <a:rPr lang="nb-NO"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https://studntnu.sharepoint.com/sites/studieplanlegging</a:t>
            </a:r>
            <a:r>
              <a:rPr lang="nb-NO"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 </a:t>
            </a:r>
            <a:r>
              <a:rPr lang="nb-NO" sz="1800" u="none" dirty="0">
                <a:solidFill>
                  <a:srgbClr val="0563C1"/>
                </a:solidFill>
                <a:effectLst/>
                <a:latin typeface="Calibri" panose="020F0502020204030204" pitchFamily="34" charset="0"/>
                <a:ea typeface="Calibri" panose="020F0502020204030204" pitchFamily="34" charset="0"/>
                <a:cs typeface="Arial" panose="020B0604020202020204" pitchFamily="34" charset="0"/>
              </a:rPr>
              <a:t>På Innsida finnes det flere lenker til verktøyet, både under «For ansatte» og</a:t>
            </a:r>
            <a:r>
              <a:rPr lang="nb-NO" sz="1800" dirty="0">
                <a:effectLst/>
                <a:latin typeface="Calibri" panose="020F0502020204030204" pitchFamily="34" charset="0"/>
                <a:ea typeface="Calibri" panose="020F0502020204030204" pitchFamily="34" charset="0"/>
                <a:cs typeface="Arial" panose="020B0604020202020204" pitchFamily="34" charset="0"/>
              </a:rPr>
              <a:t> «Snarveier».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Det er også mulig å logge på fra samlesiden av wikier for KASPER - </a:t>
            </a:r>
            <a:r>
              <a:rPr lang="nn-NO" sz="2800" dirty="0">
                <a:hlinkClick r:id="rId4"/>
              </a:rPr>
              <a:t>https://i.ntnu.no/wiki/-/wiki/Norsk/kasper+-+studieplanverktøyet</a:t>
            </a:r>
            <a:endParaRPr lang="nn-NO" sz="2800" dirty="0"/>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Ved å bruke en av disse innloggingsmetodene kommer dere til en side hvor man kan velge hvilket nivå dere skal jobbe på: «Studieprogramleder», «Emneevaluering», eller «Administrasjon». De meste av det vi går gjennom på dette kurset ligger på emnenivå. Bare det å lage bekreftelse ligger under «Administrasjon».</a:t>
            </a:r>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5</a:t>
            </a:fld>
            <a:endParaRPr lang="nb-NO"/>
          </a:p>
        </p:txBody>
      </p:sp>
    </p:spTree>
    <p:extLst>
      <p:ext uri="{BB962C8B-B14F-4D97-AF65-F5344CB8AC3E}">
        <p14:creationId xmlns:p14="http://schemas.microsoft.com/office/powerpoint/2010/main" val="270218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Etter å ha trykket inn på «Emneevaluering» kommer du til siden med tilhørende verktøymoduler. Her finnes en kort beskrivelse av hva som kan gjøres på denne siden, samt inngangen til de to viktigste modulene for emneevaluering: «Starte studentevaluering» og «Skrive emnerapport». Det er også mulig å trykke på «Publiserte emnerapporter» for å se tidligere emnerapporter i studiekvalitetsportalen.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Arial" panose="020B0604020202020204" pitchFamily="34" charset="0"/>
              </a:rPr>
              <a:t>Fra og med første undervisningsaktivitet (semesterstart) kan evalueringsprosessen settes i gang. For de fleste vil dette innebære å opprette en studentevaluering, som oftest en referansegruppe. </a:t>
            </a: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6</a:t>
            </a:fld>
            <a:endParaRPr lang="nb-NO"/>
          </a:p>
        </p:txBody>
      </p:sp>
    </p:spTree>
    <p:extLst>
      <p:ext uri="{BB962C8B-B14F-4D97-AF65-F5344CB8AC3E}">
        <p14:creationId xmlns:p14="http://schemas.microsoft.com/office/powerpoint/2010/main" val="376425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Vi skal først gå gjennom studentevaluering, både referansegruppe og annen studentevaluering. Vi skal starte med å gå gjennom hvordan du oppretter en annen studentevaluering, før vi går nærmere inn på hvordan du oppretter en referansegruppe og leverer referansegrupperapporter. Er det noen spørsmål før vi begynner med del 1?</a:t>
            </a: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7</a:t>
            </a:fld>
            <a:endParaRPr lang="nb-NO"/>
          </a:p>
        </p:txBody>
      </p:sp>
    </p:spTree>
    <p:extLst>
      <p:ext uri="{BB962C8B-B14F-4D97-AF65-F5344CB8AC3E}">
        <p14:creationId xmlns:p14="http://schemas.microsoft.com/office/powerpoint/2010/main" val="1452971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nb-NO" sz="1800" dirty="0">
                <a:effectLst/>
                <a:latin typeface="Calibri" panose="020F0502020204030204" pitchFamily="34" charset="0"/>
                <a:ea typeface="Calibri" panose="020F0502020204030204" pitchFamily="34" charset="0"/>
                <a:cs typeface="Calibri" panose="020F0502020204030204" pitchFamily="34" charset="0"/>
              </a:rPr>
              <a:t>Ved å klikke på «Starte studentevaluering» blir du sendt til siden «Starte studentevaluering». Her vil du få opp en liste over alle emnene hvor en er satt som emneansvarlig (1). </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hvert emne ser du om annen studentevaluering (2) er registrert eller om en referansegruppe (3) er opprettet, samt rapportens status (4). Klikk på emnet du ønsker å registrere studentevaluering for.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Dersom du ikke får opp emnet du er ute etter, ta kontakt med instituttadministrator for hjelp. </a:t>
            </a:r>
          </a:p>
          <a:p>
            <a:pPr>
              <a:lnSpc>
                <a:spcPct val="107000"/>
              </a:lnSpc>
              <a:spcAft>
                <a:spcPts val="6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nb-NO" sz="1800" dirty="0">
                <a:effectLst/>
                <a:latin typeface="Calibri" panose="020F0502020204030204" pitchFamily="34" charset="0"/>
                <a:ea typeface="Calibri" panose="020F0502020204030204" pitchFamily="34" charset="0"/>
                <a:cs typeface="Calibri" panose="020F0502020204030204" pitchFamily="34" charset="0"/>
              </a:rPr>
              <a:t>Velg emnet du ønsker å opprette studentevaluering for ved å klikke på navnet. Da vil en ny boks dukke opp over siden, til høyre.</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8</a:t>
            </a:fld>
            <a:endParaRPr lang="nb-NO"/>
          </a:p>
        </p:txBody>
      </p:sp>
    </p:spTree>
    <p:extLst>
      <p:ext uri="{BB962C8B-B14F-4D97-AF65-F5344CB8AC3E}">
        <p14:creationId xmlns:p14="http://schemas.microsoft.com/office/powerpoint/2010/main" val="224326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boksen som dukker opp er det en nedtrekksmeny der du velger mellom å opprette «Referansegruppe» eller «Annen studentevaluering».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Merk: </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Har du allerede opprettet referansegruppe i KASPER, er det ikke mulig å endre til annen metode i ettertid.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 er likevel mulig å både bruke referansegruppe og annen studentevaluering. Du kan opprette referansegruppe som vanlig, for så å legge til resultatene fra den andre metoden som et ekstra datagrunnlag i emnerapporten. Hvordan en laster opp datagrunnlag vil bli gått gjennom under opplastning av datagrunnlag senere i kurset.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242A3D8C-EA55-4C90-9F05-B93487A75602}" type="slidenum">
              <a:rPr lang="nb-NO" smtClean="0"/>
              <a:t>9</a:t>
            </a:fld>
            <a:endParaRPr lang="nb-NO"/>
          </a:p>
        </p:txBody>
      </p:sp>
    </p:spTree>
    <p:extLst>
      <p:ext uri="{BB962C8B-B14F-4D97-AF65-F5344CB8AC3E}">
        <p14:creationId xmlns:p14="http://schemas.microsoft.com/office/powerpoint/2010/main" val="2135918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lysbildenummer 5"/>
          <p:cNvSpPr txBox="1">
            <a:spLocks/>
          </p:cNvSpPr>
          <p:nvPr userDrawn="1"/>
        </p:nvSpPr>
        <p:spPr>
          <a:xfrm>
            <a:off x="115120" y="4838278"/>
            <a:ext cx="342081" cy="189077"/>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a:solidFill>
                <a:schemeClr val="bg1"/>
              </a:solidFill>
              <a:latin typeface="Arial"/>
              <a:cs typeface="Arial"/>
            </a:endParaRPr>
          </a:p>
        </p:txBody>
      </p:sp>
    </p:spTree>
    <p:extLst>
      <p:ext uri="{BB962C8B-B14F-4D97-AF65-F5344CB8AC3E}">
        <p14:creationId xmlns:p14="http://schemas.microsoft.com/office/powerpoint/2010/main" val="2060019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236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5120" y="4838278"/>
            <a:ext cx="342081" cy="189077"/>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a:solidFill>
                <a:schemeClr val="bg1"/>
              </a:solidFill>
              <a:latin typeface="Arial"/>
              <a:cs typeface="Arial"/>
            </a:endParaRPr>
          </a:p>
        </p:txBody>
      </p:sp>
      <p:sp>
        <p:nvSpPr>
          <p:cNvPr id="5" name="Tittel 1">
            <a:extLst>
              <a:ext uri="{FF2B5EF4-FFF2-40B4-BE49-F238E27FC236}">
                <a16:creationId xmlns:a16="http://schemas.microsoft.com/office/drawing/2014/main" id="{EDDF0375-0873-B843-9EC0-A06479A80FA9}"/>
              </a:ext>
            </a:extLst>
          </p:cNvPr>
          <p:cNvSpPr>
            <a:spLocks noGrp="1"/>
          </p:cNvSpPr>
          <p:nvPr>
            <p:ph type="title"/>
          </p:nvPr>
        </p:nvSpPr>
        <p:spPr>
          <a:xfrm>
            <a:off x="301385" y="298339"/>
            <a:ext cx="8418747" cy="648512"/>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DE8648CE-2671-CD47-B4B1-0ED8BB6803AF}"/>
              </a:ext>
            </a:extLst>
          </p:cNvPr>
          <p:cNvSpPr>
            <a:spLocks noGrp="1"/>
          </p:cNvSpPr>
          <p:nvPr>
            <p:ph idx="1"/>
          </p:nvPr>
        </p:nvSpPr>
        <p:spPr>
          <a:xfrm>
            <a:off x="301385" y="1010266"/>
            <a:ext cx="8418747" cy="3613774"/>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49043"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440043"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15AB0DDD-5101-CF40-8356-9C539FE928C5}"/>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34AFF7B-7C34-7B47-812A-63DDBA93AB47}"/>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7B44B46-B0BE-A64D-8CD4-1109D4692A49}"/>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
        <p:nvSpPr>
          <p:cNvPr id="10" name="Plassholder for innhold 5">
            <a:extLst>
              <a:ext uri="{FF2B5EF4-FFF2-40B4-BE49-F238E27FC236}">
                <a16:creationId xmlns:a16="http://schemas.microsoft.com/office/drawing/2014/main" id="{1C4D38D1-6ECD-794C-8B46-83AEE26790A5}"/>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BD8E673F-9EC8-124B-9ACB-8BF4AAF39D9D}"/>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49043" y="205979"/>
            <a:ext cx="8552985" cy="646331"/>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249043" y="952901"/>
            <a:ext cx="8552985" cy="364172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descr="hor_blaa_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783836"/>
            <a:ext cx="9144000" cy="359664"/>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descr="hor_blaa_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783836"/>
            <a:ext cx="9144000" cy="359664"/>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i.ntnu.no/wiki/-/wiki/Norsk/Office+365+-+Team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innsida.ntnu.no/wiki/-/wiki/Norsk/Office+365+-+Teams" TargetMode="External"/><Relationship Id="rId4" Type="http://schemas.openxmlformats.org/officeDocument/2006/relationships/hyperlink" Target="https://i.ntnu.no/wiki/-/wiki/Norsk/KASPER+-+Referansegrupper+for+student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i.ntnu.no/wiki/-/wiki/Norsk/Emneplanlegging+p&#229;+nett"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i.ntnu.no/wiki/-/wiki/Norsk/KASPER+-+Studieplanverkt%C3%B8ye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i.ntnu.no/wiki/-/wiki/Norsk/KASPER+-+Kontaktpersone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hyperlink" Target="https://innsida.ntnu.no/wiki/-/wiki/Norsk/l%c3%a6ringsassistenter+for+digitale+ferdigheter"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tudntnu.sharepoint.com/sites/studieplanleggin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17126" y="1001374"/>
            <a:ext cx="7772400" cy="646331"/>
          </a:xfrm>
        </p:spPr>
        <p:txBody>
          <a:bodyPr/>
          <a:lstStyle/>
          <a:p>
            <a:r>
              <a:rPr lang="nb-NO"/>
              <a:t>Emneansvarlig</a:t>
            </a:r>
          </a:p>
        </p:txBody>
      </p:sp>
      <p:sp>
        <p:nvSpPr>
          <p:cNvPr id="3" name="Undertittel 2"/>
          <p:cNvSpPr>
            <a:spLocks noGrp="1"/>
          </p:cNvSpPr>
          <p:nvPr>
            <p:ph type="subTitle" idx="1"/>
          </p:nvPr>
        </p:nvSpPr>
        <p:spPr>
          <a:xfrm>
            <a:off x="495416" y="1651013"/>
            <a:ext cx="7772400" cy="1314450"/>
          </a:xfrm>
        </p:spPr>
        <p:txBody>
          <a:bodyPr>
            <a:normAutofit/>
          </a:bodyPr>
          <a:lstStyle/>
          <a:p>
            <a:r>
              <a:rPr lang="nb-NO"/>
              <a:t>Emnevaluering - studentevaluering og emnerapporter i KASPER</a:t>
            </a:r>
          </a:p>
        </p:txBody>
      </p:sp>
      <p:sp>
        <p:nvSpPr>
          <p:cNvPr id="7" name="TekstSylinder 6">
            <a:extLst>
              <a:ext uri="{FF2B5EF4-FFF2-40B4-BE49-F238E27FC236}">
                <a16:creationId xmlns:a16="http://schemas.microsoft.com/office/drawing/2014/main" id="{02E93105-4AEF-5144-BDE5-9DB9B1670EF5}"/>
              </a:ext>
            </a:extLst>
          </p:cNvPr>
          <p:cNvSpPr txBox="1"/>
          <p:nvPr/>
        </p:nvSpPr>
        <p:spPr>
          <a:xfrm rot="16200000">
            <a:off x="7128750" y="1687862"/>
            <a:ext cx="3267983" cy="369332"/>
          </a:xfrm>
          <a:prstGeom prst="rect">
            <a:avLst/>
          </a:prstGeom>
          <a:noFill/>
        </p:spPr>
        <p:txBody>
          <a:bodyPr wrap="square" rtlCol="0">
            <a:spAutoFit/>
          </a:bodyPr>
          <a:lstStyle/>
          <a:p>
            <a:r>
              <a:rPr lang="nb-NO">
                <a:solidFill>
                  <a:srgbClr val="0D4788"/>
                </a:solidFill>
              </a:rPr>
              <a:t>Kunnskap for en bedre verden</a:t>
            </a: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F960C5-2BEE-4B21-A42A-4F865006FD12}"/>
              </a:ext>
            </a:extLst>
          </p:cNvPr>
          <p:cNvSpPr>
            <a:spLocks noGrp="1"/>
          </p:cNvSpPr>
          <p:nvPr>
            <p:ph type="title"/>
          </p:nvPr>
        </p:nvSpPr>
        <p:spPr>
          <a:xfrm>
            <a:off x="302400" y="298800"/>
            <a:ext cx="8552985" cy="646331"/>
          </a:xfrm>
        </p:spPr>
        <p:txBody>
          <a:bodyPr/>
          <a:lstStyle/>
          <a:p>
            <a:r>
              <a:rPr lang="nb-NO"/>
              <a:t>Annen studentevaluering</a:t>
            </a:r>
          </a:p>
        </p:txBody>
      </p:sp>
      <p:sp>
        <p:nvSpPr>
          <p:cNvPr id="10" name="Plassholder for innhold 2">
            <a:extLst>
              <a:ext uri="{FF2B5EF4-FFF2-40B4-BE49-F238E27FC236}">
                <a16:creationId xmlns:a16="http://schemas.microsoft.com/office/drawing/2014/main" id="{052CDD65-FEAF-48EA-BA68-9BDACEC69F56}"/>
              </a:ext>
            </a:extLst>
          </p:cNvPr>
          <p:cNvSpPr txBox="1">
            <a:spLocks/>
          </p:cNvSpPr>
          <p:nvPr/>
        </p:nvSpPr>
        <p:spPr>
          <a:xfrm>
            <a:off x="302400" y="1200151"/>
            <a:ext cx="4642997"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90000"/>
              </a:lnSpc>
            </a:pPr>
            <a:r>
              <a:rPr lang="nb-NO" sz="2000" dirty="0">
                <a:effectLst/>
                <a:latin typeface="Arial" panose="020B0604020202020204" pitchFamily="34" charset="0"/>
                <a:ea typeface="Calibri" panose="020F0502020204030204" pitchFamily="34" charset="0"/>
                <a:cs typeface="Arial" panose="020B0604020202020204" pitchFamily="34" charset="0"/>
              </a:rPr>
              <a:t>Når du har valgt en annen studentevaluering må du</a:t>
            </a:r>
            <a:endParaRPr lang="nb-NO" sz="2000" dirty="0">
              <a:latin typeface="Arial" panose="020B0604020202020204" pitchFamily="34" charset="0"/>
              <a:cs typeface="Arial" panose="020B0604020202020204" pitchFamily="34" charset="0"/>
            </a:endParaRPr>
          </a:p>
          <a:p>
            <a:pPr lvl="1">
              <a:lnSpc>
                <a:spcPct val="90000"/>
              </a:lnSpc>
            </a:pPr>
            <a:r>
              <a:rPr lang="nb-NO" sz="1800" dirty="0">
                <a:effectLst/>
                <a:latin typeface="Arial" panose="020B0604020202020204" pitchFamily="34" charset="0"/>
                <a:ea typeface="Calibri" panose="020F0502020204030204" pitchFamily="34" charset="0"/>
                <a:cs typeface="Arial" panose="020B0604020202020204" pitchFamily="34" charset="0"/>
              </a:rPr>
              <a:t>skriv hvilken type studentevaluering som benyttes for emnet (maks 50 tegn) </a:t>
            </a:r>
            <a:r>
              <a:rPr lang="nb-NO" sz="1800" b="1" dirty="0">
                <a:effectLst/>
                <a:latin typeface="Arial" panose="020B0604020202020204" pitchFamily="34" charset="0"/>
                <a:ea typeface="Calibri" panose="020F0502020204030204" pitchFamily="34" charset="0"/>
                <a:cs typeface="Arial" panose="020B0604020202020204" pitchFamily="34" charset="0"/>
              </a:rPr>
              <a:t>(1)</a:t>
            </a:r>
          </a:p>
          <a:p>
            <a:pPr lvl="1">
              <a:lnSpc>
                <a:spcPct val="90000"/>
              </a:lnSpc>
            </a:pPr>
            <a:r>
              <a:rPr lang="nb-NO" sz="1800" dirty="0">
                <a:effectLst/>
                <a:latin typeface="Arial" panose="020B0604020202020204" pitchFamily="34" charset="0"/>
                <a:ea typeface="Calibri" panose="020F0502020204030204" pitchFamily="34" charset="0"/>
                <a:cs typeface="Arial" panose="020B0604020202020204" pitchFamily="34" charset="0"/>
              </a:rPr>
              <a:t>og deretter trykk på «Lagre» </a:t>
            </a:r>
            <a:r>
              <a:rPr lang="nb-NO" sz="1800" b="1" dirty="0">
                <a:effectLst/>
                <a:latin typeface="Arial" panose="020B0604020202020204" pitchFamily="34" charset="0"/>
                <a:ea typeface="Calibri" panose="020F0502020204030204" pitchFamily="34" charset="0"/>
                <a:cs typeface="Arial" panose="020B0604020202020204" pitchFamily="34" charset="0"/>
              </a:rPr>
              <a:t>(2)</a:t>
            </a:r>
            <a:endParaRPr lang="nb-NO" sz="1800" b="1" dirty="0">
              <a:latin typeface="Arial" panose="020B0604020202020204" pitchFamily="34" charset="0"/>
              <a:cs typeface="Arial" panose="020B0604020202020204" pitchFamily="34" charset="0"/>
            </a:endParaRPr>
          </a:p>
          <a:p>
            <a:pPr>
              <a:lnSpc>
                <a:spcPct val="90000"/>
              </a:lnSpc>
            </a:pPr>
            <a:r>
              <a:rPr lang="nb-NO" sz="2000" dirty="0">
                <a:latin typeface="Arial" panose="020B0604020202020204" pitchFamily="34" charset="0"/>
                <a:ea typeface="Calibri" panose="020F0502020204030204" pitchFamily="34" charset="0"/>
                <a:cs typeface="Arial" panose="020B0604020202020204" pitchFamily="34" charset="0"/>
              </a:rPr>
              <a:t>Ø</a:t>
            </a:r>
            <a:r>
              <a:rPr lang="nb-NO" sz="2000" dirty="0">
                <a:effectLst/>
                <a:latin typeface="Arial" panose="020B0604020202020204" pitchFamily="34" charset="0"/>
                <a:ea typeface="Calibri" panose="020F0502020204030204" pitchFamily="34" charset="0"/>
                <a:cs typeface="Arial" panose="020B0604020202020204" pitchFamily="34" charset="0"/>
              </a:rPr>
              <a:t>nsker du å bruke referansegruppe likevel, kan du gå tilbake til siden og klikke på «Endre tilbake til referansegruppe» </a:t>
            </a:r>
            <a:r>
              <a:rPr lang="nb-NO" sz="2000" b="1" dirty="0">
                <a:effectLst/>
                <a:latin typeface="Arial" panose="020B0604020202020204" pitchFamily="34" charset="0"/>
                <a:ea typeface="Calibri" panose="020F0502020204030204" pitchFamily="34" charset="0"/>
                <a:cs typeface="Arial" panose="020B0604020202020204" pitchFamily="34" charset="0"/>
              </a:rPr>
              <a:t>(3)</a:t>
            </a:r>
            <a:endParaRPr lang="nb-NO" sz="2000" b="1" dirty="0">
              <a:latin typeface="Arial" panose="020B0604020202020204" pitchFamily="34" charset="0"/>
              <a:cs typeface="Arial" panose="020B0604020202020204" pitchFamily="34" charset="0"/>
            </a:endParaRPr>
          </a:p>
        </p:txBody>
      </p:sp>
      <p:pic>
        <p:nvPicPr>
          <p:cNvPr id="4" name="Bilde 3" descr="Tekstfelt for å fylle inn informasjon om alternativ studentevaluering. ">
            <a:extLst>
              <a:ext uri="{FF2B5EF4-FFF2-40B4-BE49-F238E27FC236}">
                <a16:creationId xmlns:a16="http://schemas.microsoft.com/office/drawing/2014/main" id="{9AE008A3-CF06-4464-BCD9-20D9D9101D44}"/>
              </a:ext>
            </a:extLst>
          </p:cNvPr>
          <p:cNvPicPr>
            <a:picLocks noChangeAspect="1"/>
          </p:cNvPicPr>
          <p:nvPr/>
        </p:nvPicPr>
        <p:blipFill>
          <a:blip r:embed="rId3"/>
          <a:stretch>
            <a:fillRect/>
          </a:stretch>
        </p:blipFill>
        <p:spPr>
          <a:xfrm>
            <a:off x="5009479" y="1298002"/>
            <a:ext cx="3885479" cy="1057714"/>
          </a:xfrm>
          <a:prstGeom prst="rect">
            <a:avLst/>
          </a:prstGeom>
        </p:spPr>
      </p:pic>
      <p:pic>
        <p:nvPicPr>
          <p:cNvPr id="12" name="Bilde 11" descr="Et skjermbilde av informasjon om annen studentevaluering, med muligheten for å klikke endre tilbake til referansegruppe. ">
            <a:extLst>
              <a:ext uri="{FF2B5EF4-FFF2-40B4-BE49-F238E27FC236}">
                <a16:creationId xmlns:a16="http://schemas.microsoft.com/office/drawing/2014/main" id="{27095361-DAD8-409E-AC60-F497728020F6}"/>
              </a:ext>
            </a:extLst>
          </p:cNvPr>
          <p:cNvPicPr>
            <a:picLocks noChangeAspect="1"/>
          </p:cNvPicPr>
          <p:nvPr/>
        </p:nvPicPr>
        <p:blipFill rotWithShape="1">
          <a:blip r:embed="rId4"/>
          <a:srcRect t="19963"/>
          <a:stretch/>
        </p:blipFill>
        <p:spPr>
          <a:xfrm>
            <a:off x="5190902" y="2355716"/>
            <a:ext cx="3611126" cy="2342092"/>
          </a:xfrm>
          <a:prstGeom prst="rect">
            <a:avLst/>
          </a:prstGeom>
        </p:spPr>
      </p:pic>
    </p:spTree>
    <p:extLst>
      <p:ext uri="{BB962C8B-B14F-4D97-AF65-F5344CB8AC3E}">
        <p14:creationId xmlns:p14="http://schemas.microsoft.com/office/powerpoint/2010/main" val="3664255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0F70A5-1810-4C83-926F-4FEFE05CBD08}"/>
              </a:ext>
            </a:extLst>
          </p:cNvPr>
          <p:cNvSpPr>
            <a:spLocks noGrp="1"/>
          </p:cNvSpPr>
          <p:nvPr>
            <p:ph type="title"/>
          </p:nvPr>
        </p:nvSpPr>
        <p:spPr>
          <a:xfrm>
            <a:off x="295507" y="1644902"/>
            <a:ext cx="8552985" cy="707886"/>
          </a:xfrm>
        </p:spPr>
        <p:txBody>
          <a:bodyPr/>
          <a:lstStyle/>
          <a:p>
            <a:r>
              <a:rPr lang="nb-NO" sz="4000"/>
              <a:t>Referansegruppe</a:t>
            </a:r>
          </a:p>
        </p:txBody>
      </p:sp>
    </p:spTree>
    <p:extLst>
      <p:ext uri="{BB962C8B-B14F-4D97-AF65-F5344CB8AC3E}">
        <p14:creationId xmlns:p14="http://schemas.microsoft.com/office/powerpoint/2010/main" val="3629025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AAE47-3400-4309-B58E-136618E0A330}"/>
              </a:ext>
            </a:extLst>
          </p:cNvPr>
          <p:cNvSpPr>
            <a:spLocks noGrp="1"/>
          </p:cNvSpPr>
          <p:nvPr>
            <p:ph type="title"/>
          </p:nvPr>
        </p:nvSpPr>
        <p:spPr>
          <a:xfrm>
            <a:off x="249043" y="298800"/>
            <a:ext cx="8552985" cy="646331"/>
          </a:xfrm>
        </p:spPr>
        <p:txBody>
          <a:bodyPr anchor="t">
            <a:normAutofit/>
          </a:bodyPr>
          <a:lstStyle/>
          <a:p>
            <a:r>
              <a:rPr lang="nb-NO"/>
              <a:t>Opprette referansegruppe</a:t>
            </a:r>
          </a:p>
        </p:txBody>
      </p:sp>
      <p:sp>
        <p:nvSpPr>
          <p:cNvPr id="3" name="Content Placeholder 2">
            <a:extLst>
              <a:ext uri="{FF2B5EF4-FFF2-40B4-BE49-F238E27FC236}">
                <a16:creationId xmlns:a16="http://schemas.microsoft.com/office/drawing/2014/main" id="{B008D9B9-6028-4852-9175-FD108A590615}"/>
              </a:ext>
            </a:extLst>
          </p:cNvPr>
          <p:cNvSpPr>
            <a:spLocks noGrp="1"/>
          </p:cNvSpPr>
          <p:nvPr>
            <p:ph sz="half" idx="1"/>
          </p:nvPr>
        </p:nvSpPr>
        <p:spPr>
          <a:xfrm>
            <a:off x="302400" y="1200151"/>
            <a:ext cx="4153992" cy="3394472"/>
          </a:xfrm>
        </p:spPr>
        <p:txBody>
          <a:bodyPr>
            <a:normAutofit/>
          </a:bodyPr>
          <a:lstStyle/>
          <a:p>
            <a:pPr marL="0" indent="0">
              <a:buNone/>
            </a:pPr>
            <a:r>
              <a:rPr lang="nb-NO" sz="2600" dirty="0"/>
              <a:t>Her skal du:</a:t>
            </a:r>
          </a:p>
          <a:p>
            <a:r>
              <a:rPr lang="nb-NO" sz="2600" dirty="0"/>
              <a:t>Fylle inn medlemmer </a:t>
            </a:r>
            <a:r>
              <a:rPr lang="nb-NO" sz="2600" b="1" dirty="0"/>
              <a:t>(1)</a:t>
            </a:r>
          </a:p>
          <a:p>
            <a:r>
              <a:rPr lang="nb-NO" sz="2600" dirty="0"/>
              <a:t>Velg mal </a:t>
            </a:r>
            <a:r>
              <a:rPr lang="nb-NO" sz="2600" b="1" dirty="0"/>
              <a:t>(2) </a:t>
            </a:r>
            <a:r>
              <a:rPr lang="nb-NO" sz="2600" dirty="0"/>
              <a:t>for rapporten (dvs. språk) </a:t>
            </a:r>
          </a:p>
          <a:p>
            <a:r>
              <a:rPr lang="nb-NO" sz="2600" dirty="0"/>
              <a:t>Til slutt klikke «Opprett referansegruppe» </a:t>
            </a:r>
            <a:r>
              <a:rPr lang="nb-NO" sz="2600" b="1" dirty="0"/>
              <a:t>(3)</a:t>
            </a:r>
          </a:p>
        </p:txBody>
      </p:sp>
      <p:pic>
        <p:nvPicPr>
          <p:cNvPr id="9" name="Bilde 8" descr="Redigeringsmenyen for å opprette en referansegruppe i KASPER.">
            <a:extLst>
              <a:ext uri="{FF2B5EF4-FFF2-40B4-BE49-F238E27FC236}">
                <a16:creationId xmlns:a16="http://schemas.microsoft.com/office/drawing/2014/main" id="{63D45121-819C-4270-9752-D1925F645914}"/>
              </a:ext>
            </a:extLst>
          </p:cNvPr>
          <p:cNvPicPr>
            <a:picLocks noChangeAspect="1"/>
          </p:cNvPicPr>
          <p:nvPr/>
        </p:nvPicPr>
        <p:blipFill>
          <a:blip r:embed="rId3"/>
          <a:stretch>
            <a:fillRect/>
          </a:stretch>
        </p:blipFill>
        <p:spPr>
          <a:xfrm>
            <a:off x="4365626" y="1377352"/>
            <a:ext cx="4571534" cy="3040070"/>
          </a:xfrm>
          <a:prstGeom prst="rect">
            <a:avLst/>
          </a:prstGeom>
          <a:noFill/>
        </p:spPr>
      </p:pic>
    </p:spTree>
    <p:extLst>
      <p:ext uri="{BB962C8B-B14F-4D97-AF65-F5344CB8AC3E}">
        <p14:creationId xmlns:p14="http://schemas.microsoft.com/office/powerpoint/2010/main" val="379212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EFC252-C634-45CD-B81E-581831E513B5}"/>
              </a:ext>
            </a:extLst>
          </p:cNvPr>
          <p:cNvSpPr>
            <a:spLocks noGrp="1"/>
          </p:cNvSpPr>
          <p:nvPr>
            <p:ph type="title"/>
          </p:nvPr>
        </p:nvSpPr>
        <p:spPr>
          <a:xfrm>
            <a:off x="302400" y="298800"/>
            <a:ext cx="4251433" cy="584775"/>
          </a:xfrm>
        </p:spPr>
        <p:txBody>
          <a:bodyPr/>
          <a:lstStyle/>
          <a:p>
            <a:r>
              <a:rPr lang="nb-NO" sz="3200"/>
              <a:t>Oppretting av team</a:t>
            </a:r>
          </a:p>
        </p:txBody>
      </p:sp>
      <p:sp>
        <p:nvSpPr>
          <p:cNvPr id="6" name="Text Placeholder 5">
            <a:extLst>
              <a:ext uri="{FF2B5EF4-FFF2-40B4-BE49-F238E27FC236}">
                <a16:creationId xmlns:a16="http://schemas.microsoft.com/office/drawing/2014/main" id="{3480CBF8-4351-41BD-BB0E-C1F16EDE7157}"/>
              </a:ext>
            </a:extLst>
          </p:cNvPr>
          <p:cNvSpPr>
            <a:spLocks noGrp="1"/>
          </p:cNvSpPr>
          <p:nvPr>
            <p:ph type="body" sz="half" idx="2"/>
          </p:nvPr>
        </p:nvSpPr>
        <p:spPr>
          <a:xfrm>
            <a:off x="302400" y="1198800"/>
            <a:ext cx="4449485" cy="3518298"/>
          </a:xfrm>
        </p:spPr>
        <p:txBody>
          <a:bodyPr vert="horz" lIns="91440" tIns="45720" rIns="91440" bIns="45720" rtlCol="0" anchor="t">
            <a:noAutofit/>
          </a:bodyPr>
          <a:lstStyle/>
          <a:p>
            <a:pPr marL="285750" indent="-285750">
              <a:buFont typeface="Arial" panose="020B0604020202020204" pitchFamily="34" charset="0"/>
              <a:buChar char="•"/>
            </a:pPr>
            <a:r>
              <a:rPr lang="nb-NO" sz="2000" dirty="0"/>
              <a:t>Etter du har klikket «Opprett» vil en dialogboks dukke opp </a:t>
            </a:r>
            <a:r>
              <a:rPr lang="nb-NO" sz="2000" b="1" dirty="0"/>
              <a:t>(1)</a:t>
            </a:r>
            <a:r>
              <a:rPr lang="nb-NO" sz="2000" dirty="0"/>
              <a:t>, som forteller deg at prosessen med å opprette et Teams-rom til gruppen har startet</a:t>
            </a:r>
          </a:p>
          <a:p>
            <a:pPr marL="285750" indent="-285750">
              <a:buFont typeface="Arial" panose="020B0604020202020204" pitchFamily="34" charset="0"/>
              <a:buChar char="•"/>
            </a:pPr>
            <a:r>
              <a:rPr lang="nb-NO" sz="2000" dirty="0"/>
              <a:t>Når rommet er ferdig opprettet dukker det opp i Teams, og medlemmene får beskjed via e-post</a:t>
            </a:r>
          </a:p>
          <a:p>
            <a:pPr marL="285750" indent="-285750">
              <a:buFont typeface="Arial" panose="020B0604020202020204" pitchFamily="34" charset="0"/>
              <a:buChar char="•"/>
            </a:pPr>
            <a:r>
              <a:rPr lang="nb-NO" sz="2000" dirty="0"/>
              <a:t>Det er mulig å åpne gruppen fra KASPER </a:t>
            </a:r>
            <a:r>
              <a:rPr lang="nb-NO" sz="2000" b="1" dirty="0"/>
              <a:t>(2) </a:t>
            </a:r>
          </a:p>
        </p:txBody>
      </p:sp>
      <p:pic>
        <p:nvPicPr>
          <p:cNvPr id="7" name="Bilde 6" descr="pop-up vindu som sier: &quot;Du kan vente til oppretteingen er ferdig eller lukke og vente på epost når referansgruppen er klar til bruk&quot;.">
            <a:extLst>
              <a:ext uri="{FF2B5EF4-FFF2-40B4-BE49-F238E27FC236}">
                <a16:creationId xmlns:a16="http://schemas.microsoft.com/office/drawing/2014/main" id="{56374A55-49BA-4500-967B-903F4D40B09D}"/>
              </a:ext>
            </a:extLst>
          </p:cNvPr>
          <p:cNvPicPr>
            <a:picLocks noChangeAspect="1"/>
          </p:cNvPicPr>
          <p:nvPr/>
        </p:nvPicPr>
        <p:blipFill>
          <a:blip r:embed="rId3"/>
          <a:stretch>
            <a:fillRect/>
          </a:stretch>
        </p:blipFill>
        <p:spPr>
          <a:xfrm>
            <a:off x="5194891" y="1076325"/>
            <a:ext cx="3491908" cy="2088298"/>
          </a:xfrm>
          <a:prstGeom prst="rect">
            <a:avLst/>
          </a:prstGeom>
        </p:spPr>
      </p:pic>
      <p:pic>
        <p:nvPicPr>
          <p:cNvPr id="9" name="Bilde 8" descr="Åpne referansegruppe i Teams fra KASPER.">
            <a:extLst>
              <a:ext uri="{FF2B5EF4-FFF2-40B4-BE49-F238E27FC236}">
                <a16:creationId xmlns:a16="http://schemas.microsoft.com/office/drawing/2014/main" id="{5CC37CE3-8EA9-448C-BE90-F864547BC306}"/>
              </a:ext>
            </a:extLst>
          </p:cNvPr>
          <p:cNvPicPr>
            <a:picLocks noChangeAspect="1"/>
          </p:cNvPicPr>
          <p:nvPr/>
        </p:nvPicPr>
        <p:blipFill>
          <a:blip r:embed="rId4"/>
          <a:stretch>
            <a:fillRect/>
          </a:stretch>
        </p:blipFill>
        <p:spPr>
          <a:xfrm>
            <a:off x="4965894" y="2930091"/>
            <a:ext cx="3908827" cy="1749058"/>
          </a:xfrm>
          <a:prstGeom prst="rect">
            <a:avLst/>
          </a:prstGeom>
        </p:spPr>
      </p:pic>
    </p:spTree>
    <p:extLst>
      <p:ext uri="{BB962C8B-B14F-4D97-AF65-F5344CB8AC3E}">
        <p14:creationId xmlns:p14="http://schemas.microsoft.com/office/powerpoint/2010/main" val="404686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B28962-51C2-4A84-9B3E-52621190FD8B}"/>
              </a:ext>
            </a:extLst>
          </p:cNvPr>
          <p:cNvSpPr>
            <a:spLocks noGrp="1"/>
          </p:cNvSpPr>
          <p:nvPr>
            <p:ph type="title"/>
          </p:nvPr>
        </p:nvSpPr>
        <p:spPr>
          <a:xfrm>
            <a:off x="302400" y="298800"/>
            <a:ext cx="8552985" cy="646331"/>
          </a:xfrm>
        </p:spPr>
        <p:txBody>
          <a:bodyPr/>
          <a:lstStyle/>
          <a:p>
            <a:r>
              <a:rPr lang="nb-NO"/>
              <a:t>Referansegruppen i Teams</a:t>
            </a:r>
          </a:p>
        </p:txBody>
      </p:sp>
      <p:sp>
        <p:nvSpPr>
          <p:cNvPr id="9" name="Content Placeholder 8">
            <a:extLst>
              <a:ext uri="{FF2B5EF4-FFF2-40B4-BE49-F238E27FC236}">
                <a16:creationId xmlns:a16="http://schemas.microsoft.com/office/drawing/2014/main" id="{D480FFB0-05B8-4B43-A255-F6C122974687}"/>
              </a:ext>
            </a:extLst>
          </p:cNvPr>
          <p:cNvSpPr>
            <a:spLocks noGrp="1"/>
          </p:cNvSpPr>
          <p:nvPr>
            <p:ph sz="half" idx="1"/>
          </p:nvPr>
        </p:nvSpPr>
        <p:spPr>
          <a:xfrm>
            <a:off x="302400" y="1198800"/>
            <a:ext cx="8180254" cy="2634393"/>
          </a:xfrm>
        </p:spPr>
        <p:txBody>
          <a:bodyPr>
            <a:normAutofit/>
          </a:bodyPr>
          <a:lstStyle/>
          <a:p>
            <a:pPr>
              <a:buFont typeface="Arial" panose="020B0604020202020204" pitchFamily="34" charset="0"/>
              <a:buChar char="•"/>
            </a:pPr>
            <a:r>
              <a:rPr lang="nb-NO" sz="1800" dirty="0"/>
              <a:t>På datamaskiner administrert av NTNU skal Microsoft Teams allerede være installert som en del av Office365. Eventuelt kan du finne det i programvaresenteret</a:t>
            </a:r>
          </a:p>
          <a:p>
            <a:r>
              <a:rPr lang="nb-NO" sz="1800" dirty="0"/>
              <a:t>For å lære mer kan du lese wikiene om </a:t>
            </a:r>
            <a:r>
              <a:rPr lang="nb-NO" sz="1800" dirty="0">
                <a:hlinkClick r:id="rId3"/>
              </a:rPr>
              <a:t>Office365 – Teams</a:t>
            </a:r>
            <a:r>
              <a:rPr lang="nb-NO" sz="1800" dirty="0"/>
              <a:t>*</a:t>
            </a:r>
          </a:p>
          <a:p>
            <a:r>
              <a:rPr lang="nb-NO" sz="1800" dirty="0"/>
              <a:t>Dersom studentene trenger hjelp kan de sendes til wikien </a:t>
            </a:r>
            <a:r>
              <a:rPr lang="nb-NO" sz="1800" dirty="0">
                <a:hlinkClick r:id="rId4"/>
              </a:rPr>
              <a:t>Referansegruppe for studenter</a:t>
            </a:r>
            <a:r>
              <a:rPr lang="nb-NO" sz="1800" dirty="0"/>
              <a:t>**. Der forklares det hvordan de selv får tak i, og tar i bruk referansegruppe-teamet</a:t>
            </a:r>
          </a:p>
          <a:p>
            <a:endParaRPr lang="nb-NO" sz="1600" dirty="0"/>
          </a:p>
        </p:txBody>
      </p:sp>
      <p:sp>
        <p:nvSpPr>
          <p:cNvPr id="13" name="Rectangle 12">
            <a:extLst>
              <a:ext uri="{FF2B5EF4-FFF2-40B4-BE49-F238E27FC236}">
                <a16:creationId xmlns:a16="http://schemas.microsoft.com/office/drawing/2014/main" id="{D218B6E9-79D5-41A5-9D14-55B104394ED2}"/>
              </a:ext>
            </a:extLst>
          </p:cNvPr>
          <p:cNvSpPr/>
          <p:nvPr/>
        </p:nvSpPr>
        <p:spPr>
          <a:xfrm>
            <a:off x="302400" y="4064473"/>
            <a:ext cx="8180253" cy="584775"/>
          </a:xfrm>
          <a:prstGeom prst="rect">
            <a:avLst/>
          </a:prstGeom>
        </p:spPr>
        <p:txBody>
          <a:bodyPr wrap="square">
            <a:spAutoFit/>
          </a:bodyPr>
          <a:lstStyle/>
          <a:p>
            <a:r>
              <a:rPr lang="nb-NO" sz="1600" dirty="0">
                <a:hlinkClick r:id="rId5"/>
              </a:rPr>
              <a:t>*</a:t>
            </a:r>
            <a:r>
              <a:rPr lang="nn-NO" sz="1600" dirty="0">
                <a:hlinkClick r:id="rId3"/>
              </a:rPr>
              <a:t>https://i.ntnu.no/wiki/-/wiki/Norsk/Office+365+-+Teams</a:t>
            </a:r>
            <a:endParaRPr lang="nb-NO" sz="1600" dirty="0"/>
          </a:p>
          <a:p>
            <a:r>
              <a:rPr lang="nn-NO" sz="1600" dirty="0">
                <a:hlinkClick r:id="rId4"/>
              </a:rPr>
              <a:t>**https://i.ntnu.no/wiki/-/wiki/Norsk/KASPER+-+Referansegrupper+for+studenter</a:t>
            </a:r>
            <a:endParaRPr lang="nb-NO" sz="1100" dirty="0"/>
          </a:p>
        </p:txBody>
      </p:sp>
    </p:spTree>
    <p:extLst>
      <p:ext uri="{BB962C8B-B14F-4D97-AF65-F5344CB8AC3E}">
        <p14:creationId xmlns:p14="http://schemas.microsoft.com/office/powerpoint/2010/main" val="3222905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941F-5789-4F17-A5F5-3A2EC6377D4A}"/>
              </a:ext>
            </a:extLst>
          </p:cNvPr>
          <p:cNvSpPr>
            <a:spLocks noGrp="1"/>
          </p:cNvSpPr>
          <p:nvPr>
            <p:ph type="title"/>
          </p:nvPr>
        </p:nvSpPr>
        <p:spPr>
          <a:xfrm>
            <a:off x="301385" y="298339"/>
            <a:ext cx="8418747" cy="648512"/>
          </a:xfrm>
        </p:spPr>
        <p:txBody>
          <a:bodyPr wrap="square" anchor="t">
            <a:normAutofit/>
          </a:bodyPr>
          <a:lstStyle/>
          <a:p>
            <a:r>
              <a:rPr lang="nb-NO"/>
              <a:t>Fanene i Teams</a:t>
            </a:r>
          </a:p>
        </p:txBody>
      </p:sp>
      <p:sp>
        <p:nvSpPr>
          <p:cNvPr id="3" name="TekstSylinder 2">
            <a:extLst>
              <a:ext uri="{FF2B5EF4-FFF2-40B4-BE49-F238E27FC236}">
                <a16:creationId xmlns:a16="http://schemas.microsoft.com/office/drawing/2014/main" id="{178C94DA-4D5F-488C-90D8-E31DE4244F03}"/>
              </a:ext>
            </a:extLst>
          </p:cNvPr>
          <p:cNvSpPr txBox="1"/>
          <p:nvPr/>
        </p:nvSpPr>
        <p:spPr>
          <a:xfrm>
            <a:off x="302400" y="1198800"/>
            <a:ext cx="3865621" cy="39703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Teamet har standardnavn med </a:t>
            </a:r>
            <a:r>
              <a:rPr lang="nb-NO" sz="1800" dirty="0">
                <a:effectLst/>
                <a:latin typeface="Arial" panose="020B0604020202020204" pitchFamily="34" charset="0"/>
                <a:ea typeface="Calibri" panose="020F0502020204030204" pitchFamily="34" charset="0"/>
                <a:cs typeface="Arial" panose="020B0604020202020204" pitchFamily="34" charset="0"/>
              </a:rPr>
              <a:t>REFGRP_EMNEKODE_ÅR_SEMESTER</a:t>
            </a:r>
            <a:endParaRPr lang="nb-N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Kanalen «Generelt» er inndelt i faner:</a:t>
            </a:r>
          </a:p>
          <a:p>
            <a:pPr marL="742950" lvl="1" indent="-285750">
              <a:buFontTx/>
              <a:buChar char="-"/>
            </a:pPr>
            <a:r>
              <a:rPr lang="nb-NO" dirty="0">
                <a:latin typeface="Arial" panose="020B0604020202020204" pitchFamily="34" charset="0"/>
                <a:cs typeface="Arial" panose="020B0604020202020204" pitchFamily="34" charset="0"/>
              </a:rPr>
              <a:t>Innlegg </a:t>
            </a:r>
            <a:r>
              <a:rPr lang="nb-NO" b="1" dirty="0">
                <a:latin typeface="Arial" panose="020B0604020202020204" pitchFamily="34" charset="0"/>
                <a:cs typeface="Arial" panose="020B0604020202020204" pitchFamily="34" charset="0"/>
              </a:rPr>
              <a:t>(1)</a:t>
            </a:r>
          </a:p>
          <a:p>
            <a:pPr marL="742950" lvl="1" indent="-285750">
              <a:buFontTx/>
              <a:buChar char="-"/>
            </a:pPr>
            <a:r>
              <a:rPr lang="nb-NO" dirty="0">
                <a:latin typeface="Arial" panose="020B0604020202020204" pitchFamily="34" charset="0"/>
                <a:cs typeface="Arial" panose="020B0604020202020204" pitchFamily="34" charset="0"/>
              </a:rPr>
              <a:t>Filer </a:t>
            </a:r>
            <a:r>
              <a:rPr lang="nb-NO" b="1" dirty="0">
                <a:latin typeface="Arial" panose="020B0604020202020204" pitchFamily="34" charset="0"/>
                <a:cs typeface="Arial" panose="020B0604020202020204" pitchFamily="34" charset="0"/>
              </a:rPr>
              <a:t>(2)</a:t>
            </a:r>
          </a:p>
          <a:p>
            <a:pPr marL="742950" lvl="1" indent="-285750">
              <a:buFontTx/>
              <a:buChar char="-"/>
            </a:pPr>
            <a:r>
              <a:rPr lang="nb-NO" dirty="0">
                <a:latin typeface="Arial" panose="020B0604020202020204" pitchFamily="34" charset="0"/>
                <a:cs typeface="Arial" panose="020B0604020202020204" pitchFamily="34" charset="0"/>
              </a:rPr>
              <a:t>Referansegrupperapport </a:t>
            </a:r>
            <a:r>
              <a:rPr lang="nb-NO" b="1" dirty="0">
                <a:latin typeface="Arial" panose="020B0604020202020204" pitchFamily="34" charset="0"/>
                <a:cs typeface="Arial" panose="020B0604020202020204" pitchFamily="34" charset="0"/>
              </a:rPr>
              <a:t>(3)</a:t>
            </a:r>
          </a:p>
          <a:p>
            <a:pPr marL="742950" lvl="1" indent="-285750">
              <a:buFontTx/>
              <a:buChar char="-"/>
            </a:pPr>
            <a:r>
              <a:rPr lang="nb-NO" dirty="0">
                <a:latin typeface="Arial" panose="020B0604020202020204" pitchFamily="34" charset="0"/>
                <a:cs typeface="Arial" panose="020B0604020202020204" pitchFamily="34" charset="0"/>
              </a:rPr>
              <a:t>Les om referansegruppe</a:t>
            </a:r>
            <a:r>
              <a:rPr lang="nb-NO" b="1" dirty="0">
                <a:latin typeface="Arial" panose="020B0604020202020204" pitchFamily="34" charset="0"/>
                <a:cs typeface="Arial" panose="020B0604020202020204" pitchFamily="34" charset="0"/>
              </a:rPr>
              <a:t> (4)</a:t>
            </a:r>
          </a:p>
          <a:p>
            <a:pPr marL="742950" lvl="1" indent="-285750">
              <a:buFontTx/>
              <a:buChar char="-"/>
            </a:pPr>
            <a:r>
              <a:rPr lang="nb-NO" dirty="0">
                <a:latin typeface="Arial" panose="020B0604020202020204" pitchFamily="34" charset="0"/>
                <a:cs typeface="Arial" panose="020B0604020202020204" pitchFamily="34" charset="0"/>
              </a:rPr>
              <a:t>Om emnet </a:t>
            </a:r>
            <a:r>
              <a:rPr lang="nb-NO" b="1" dirty="0">
                <a:latin typeface="Arial" panose="020B0604020202020204" pitchFamily="34" charset="0"/>
                <a:cs typeface="Arial" panose="020B0604020202020204" pitchFamily="34" charset="0"/>
              </a:rPr>
              <a:t>(5)</a:t>
            </a:r>
          </a:p>
          <a:p>
            <a:pPr marL="742950" lvl="1" indent="-285750">
              <a:buFontTx/>
              <a:buChar char="-"/>
            </a:pPr>
            <a:r>
              <a:rPr lang="nb-NO" dirty="0">
                <a:latin typeface="Arial" panose="020B0604020202020204" pitchFamily="34" charset="0"/>
                <a:cs typeface="Arial" panose="020B0604020202020204" pitchFamily="34" charset="0"/>
              </a:rPr>
              <a:t>Registrer avvik </a:t>
            </a:r>
            <a:r>
              <a:rPr lang="nb-NO" b="1" dirty="0">
                <a:latin typeface="Arial" panose="020B0604020202020204" pitchFamily="34" charset="0"/>
                <a:cs typeface="Arial" panose="020B0604020202020204" pitchFamily="34" charset="0"/>
              </a:rPr>
              <a:t>(6)</a:t>
            </a:r>
          </a:p>
          <a:p>
            <a:pPr marL="742950" lvl="1" indent="-285750">
              <a:buFontTx/>
              <a:buChar char="-"/>
            </a:pPr>
            <a:r>
              <a:rPr lang="nb-NO" b="1" dirty="0">
                <a:latin typeface="Arial"/>
                <a:cs typeface="Arial"/>
              </a:rPr>
              <a:t>Prosesstøtte</a:t>
            </a:r>
            <a:r>
              <a:rPr lang="nb-NO" dirty="0">
                <a:latin typeface="Arial"/>
                <a:cs typeface="Arial"/>
              </a:rPr>
              <a:t> </a:t>
            </a:r>
            <a:r>
              <a:rPr lang="nb-NO" b="1" dirty="0">
                <a:latin typeface="Arial"/>
                <a:cs typeface="Arial"/>
              </a:rPr>
              <a:t>(7) </a:t>
            </a:r>
            <a:r>
              <a:rPr lang="nb-NO" dirty="0">
                <a:latin typeface="Arial"/>
                <a:cs typeface="Arial"/>
              </a:rPr>
              <a:t>(Den viktigste fanen)</a:t>
            </a:r>
            <a:endParaRPr lang="nb-NO" b="1" dirty="0">
              <a:latin typeface="Arial"/>
              <a:cs typeface="Arial"/>
            </a:endParaRPr>
          </a:p>
          <a:p>
            <a:endParaRPr lang="nb-NO" dirty="0"/>
          </a:p>
        </p:txBody>
      </p:sp>
      <p:pic>
        <p:nvPicPr>
          <p:cNvPr id="5" name="Bilde 4" descr="Hovedsiden i referansegruppen i Teams. Inkludert fanene: &quot;Innlegg&quot;, &quot;Filer&quot;, &quot;Referansegrupperapport&quot;, &quot;Les om referansegruppe&quot;, &quot;om emnet&quot;, &quot;Registrert avvik&quot; og &quot;Porsessstøtte&quot;.">
            <a:extLst>
              <a:ext uri="{FF2B5EF4-FFF2-40B4-BE49-F238E27FC236}">
                <a16:creationId xmlns:a16="http://schemas.microsoft.com/office/drawing/2014/main" id="{8BA82BB7-650B-470A-A120-2472374236C5}"/>
              </a:ext>
            </a:extLst>
          </p:cNvPr>
          <p:cNvPicPr>
            <a:picLocks noChangeAspect="1"/>
          </p:cNvPicPr>
          <p:nvPr/>
        </p:nvPicPr>
        <p:blipFill rotWithShape="1">
          <a:blip r:embed="rId3"/>
          <a:srcRect r="7162"/>
          <a:stretch/>
        </p:blipFill>
        <p:spPr>
          <a:xfrm>
            <a:off x="4115026" y="1198800"/>
            <a:ext cx="5028974" cy="3230155"/>
          </a:xfrm>
          <a:prstGeom prst="rect">
            <a:avLst/>
          </a:prstGeom>
        </p:spPr>
      </p:pic>
    </p:spTree>
    <p:extLst>
      <p:ext uri="{BB962C8B-B14F-4D97-AF65-F5344CB8AC3E}">
        <p14:creationId xmlns:p14="http://schemas.microsoft.com/office/powerpoint/2010/main" val="1234725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9D58-4BC2-4808-8257-69BEBFE2965C}"/>
              </a:ext>
            </a:extLst>
          </p:cNvPr>
          <p:cNvSpPr>
            <a:spLocks noGrp="1"/>
          </p:cNvSpPr>
          <p:nvPr>
            <p:ph type="title"/>
          </p:nvPr>
        </p:nvSpPr>
        <p:spPr>
          <a:xfrm>
            <a:off x="301385" y="298339"/>
            <a:ext cx="8418747" cy="648512"/>
          </a:xfrm>
        </p:spPr>
        <p:txBody>
          <a:bodyPr/>
          <a:lstStyle/>
          <a:p>
            <a:r>
              <a:rPr lang="nb-NO" dirty="0"/>
              <a:t>Faner: Prosesstøtte</a:t>
            </a:r>
          </a:p>
        </p:txBody>
      </p:sp>
      <p:sp>
        <p:nvSpPr>
          <p:cNvPr id="15" name="Rectangle 14">
            <a:extLst>
              <a:ext uri="{FF2B5EF4-FFF2-40B4-BE49-F238E27FC236}">
                <a16:creationId xmlns:a16="http://schemas.microsoft.com/office/drawing/2014/main" id="{499390DE-4A99-47E4-95A6-14F4286EE3AD}"/>
              </a:ext>
            </a:extLst>
          </p:cNvPr>
          <p:cNvSpPr/>
          <p:nvPr/>
        </p:nvSpPr>
        <p:spPr>
          <a:xfrm>
            <a:off x="301384" y="1198800"/>
            <a:ext cx="6061837" cy="3458925"/>
          </a:xfrm>
          <a:prstGeom prst="rect">
            <a:avLst/>
          </a:prstGeom>
        </p:spPr>
        <p:txBody>
          <a:bodyPr wrap="square">
            <a:noAutofit/>
          </a:bodyPr>
          <a:lstStyle/>
          <a:p>
            <a:pPr marL="285750" indent="-285750">
              <a:buFont typeface="Arial" panose="020B0604020202020204" pitchFamily="34" charset="0"/>
              <a:buChar char="•"/>
            </a:pPr>
            <a:r>
              <a:rPr lang="nb-NO" sz="2000" dirty="0">
                <a:cs typeface="Arial" panose="020B0604020202020204" pitchFamily="34" charset="0"/>
              </a:rPr>
              <a:t>For at studentene skal kunne levere rapport, må du først gi dem tilgang til prosesstøttefanen</a:t>
            </a:r>
          </a:p>
          <a:p>
            <a:pPr marL="285750" indent="-285750">
              <a:buFont typeface="Arial" panose="020B0604020202020204" pitchFamily="34" charset="0"/>
              <a:buChar char="•"/>
            </a:pPr>
            <a:r>
              <a:rPr lang="nb-NO" sz="2000" dirty="0">
                <a:solidFill>
                  <a:srgbClr val="000000"/>
                </a:solidFill>
                <a:effectLst/>
                <a:ea typeface="Calibri" panose="020F0502020204030204" pitchFamily="34" charset="0"/>
                <a:cs typeface="Arial" panose="020B0604020202020204" pitchFamily="34" charset="0"/>
              </a:rPr>
              <a:t>Dette gjøres ved å klikke på fanen «Prosesstøtte» </a:t>
            </a:r>
            <a:r>
              <a:rPr lang="nb-NO" sz="2000" b="1" dirty="0">
                <a:solidFill>
                  <a:srgbClr val="000000"/>
                </a:solidFill>
                <a:effectLst/>
                <a:ea typeface="Calibri" panose="020F0502020204030204" pitchFamily="34" charset="0"/>
                <a:cs typeface="Arial" panose="020B0604020202020204" pitchFamily="34" charset="0"/>
              </a:rPr>
              <a:t>(1) </a:t>
            </a:r>
            <a:r>
              <a:rPr lang="nb-NO" sz="2000" dirty="0">
                <a:solidFill>
                  <a:srgbClr val="000000"/>
                </a:solidFill>
                <a:effectLst/>
                <a:ea typeface="Calibri" panose="020F0502020204030204" pitchFamily="34" charset="0"/>
                <a:cs typeface="Arial" panose="020B0604020202020204" pitchFamily="34" charset="0"/>
              </a:rPr>
              <a:t>deretter på ikonet «Set up tab» </a:t>
            </a:r>
            <a:r>
              <a:rPr lang="nb-NO" sz="2000" b="1" dirty="0">
                <a:solidFill>
                  <a:srgbClr val="000000"/>
                </a:solidFill>
                <a:effectLst/>
                <a:ea typeface="Calibri" panose="020F0502020204030204" pitchFamily="34" charset="0"/>
                <a:cs typeface="Arial" panose="020B0604020202020204" pitchFamily="34" charset="0"/>
              </a:rPr>
              <a:t>(2)</a:t>
            </a:r>
            <a:r>
              <a:rPr lang="nb-NO" sz="2000" dirty="0">
                <a:solidFill>
                  <a:srgbClr val="000000"/>
                </a:solidFill>
                <a:effectLst/>
                <a:ea typeface="Calibri" panose="020F0502020204030204" pitchFamily="34" charset="0"/>
                <a:cs typeface="Arial" panose="020B0604020202020204" pitchFamily="34" charset="0"/>
              </a:rPr>
              <a:t>, og til slutt på «Save»</a:t>
            </a:r>
            <a:r>
              <a:rPr lang="nb-NO" sz="2000" b="1" dirty="0">
                <a:solidFill>
                  <a:srgbClr val="000000"/>
                </a:solidFill>
                <a:effectLst/>
                <a:ea typeface="Calibri" panose="020F0502020204030204" pitchFamily="34" charset="0"/>
                <a:cs typeface="Arial" panose="020B0604020202020204" pitchFamily="34" charset="0"/>
              </a:rPr>
              <a:t> (3)</a:t>
            </a:r>
          </a:p>
          <a:p>
            <a:pPr marL="285750" indent="-285750">
              <a:buFont typeface="Arial" panose="020B0604020202020204" pitchFamily="34" charset="0"/>
              <a:buChar char="•"/>
            </a:pPr>
            <a:r>
              <a:rPr lang="nb-NO" sz="2000" b="1" dirty="0">
                <a:solidFill>
                  <a:srgbClr val="000000"/>
                </a:solidFill>
                <a:effectLst/>
                <a:ea typeface="Calibri" panose="020F0502020204030204" pitchFamily="34" charset="0"/>
                <a:cs typeface="Arial" panose="020B0604020202020204" pitchFamily="34" charset="0"/>
              </a:rPr>
              <a:t>NB:</a:t>
            </a:r>
            <a:r>
              <a:rPr lang="nb-NO" sz="2000" dirty="0">
                <a:solidFill>
                  <a:srgbClr val="000000"/>
                </a:solidFill>
                <a:effectLst/>
                <a:ea typeface="Calibri" panose="020F0502020204030204" pitchFamily="34" charset="0"/>
                <a:cs typeface="Arial" panose="020B0604020202020204" pitchFamily="34" charset="0"/>
              </a:rPr>
              <a:t> I noen tilfeller dukker ikke fanen opp av seg selv. Da kan du trykke på pluss-tegnet («+») lengst til høgre i fanerekka, </a:t>
            </a:r>
            <a:r>
              <a:rPr lang="nb-NO" sz="2000" dirty="0">
                <a:solidFill>
                  <a:srgbClr val="000000"/>
                </a:solidFill>
                <a:ea typeface="Calibri" panose="020F0502020204030204" pitchFamily="34" charset="0"/>
                <a:cs typeface="Arial" panose="020B0604020202020204" pitchFamily="34" charset="0"/>
              </a:rPr>
              <a:t>søke opp og</a:t>
            </a:r>
            <a:r>
              <a:rPr lang="nb-NO" sz="2000" dirty="0">
                <a:solidFill>
                  <a:srgbClr val="000000"/>
                </a:solidFill>
                <a:effectLst/>
                <a:ea typeface="Calibri" panose="020F0502020204030204" pitchFamily="34" charset="0"/>
                <a:cs typeface="Arial" panose="020B0604020202020204" pitchFamily="34" charset="0"/>
              </a:rPr>
              <a:t> legge til fana manuelt derfra</a:t>
            </a:r>
            <a:endParaRPr lang="nb-NO" sz="2000" b="1" dirty="0">
              <a:solidFill>
                <a:srgbClr val="000000"/>
              </a:solidFill>
              <a:effectLs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nb-NO" sz="2000" dirty="0">
                <a:cs typeface="Arial" panose="020B0604020202020204" pitchFamily="34" charset="0"/>
              </a:rPr>
              <a:t>Denne fanen brukes også til endre medlemmene i gruppen</a:t>
            </a:r>
            <a:endParaRPr lang="nb-NO" sz="2000" b="1" dirty="0">
              <a:solidFill>
                <a:srgbClr val="000000"/>
              </a:solidFill>
              <a:effectLst/>
              <a:ea typeface="Calibri" panose="020F0502020204030204" pitchFamily="34" charset="0"/>
            </a:endParaRPr>
          </a:p>
          <a:p>
            <a:pPr marL="285750" indent="-285750">
              <a:buFont typeface="Arial" panose="020B0604020202020204" pitchFamily="34" charset="0"/>
              <a:buChar char="•"/>
            </a:pPr>
            <a:endParaRPr lang="nb-NO" sz="2000" dirty="0">
              <a:solidFill>
                <a:srgbClr val="000000"/>
              </a:solidFill>
              <a:effectLst/>
              <a:ea typeface="Calibri" panose="020F0502020204030204" pitchFamily="34" charset="0"/>
            </a:endParaRPr>
          </a:p>
        </p:txBody>
      </p:sp>
      <p:pic>
        <p:nvPicPr>
          <p:cNvPr id="7" name="Bilde 6" descr="Opprett prosesstøttefanen manuelt, klikk save. ">
            <a:extLst>
              <a:ext uri="{FF2B5EF4-FFF2-40B4-BE49-F238E27FC236}">
                <a16:creationId xmlns:a16="http://schemas.microsoft.com/office/drawing/2014/main" id="{F3FCA6E6-295B-4049-8A36-84DFCDE8AF3C}"/>
              </a:ext>
            </a:extLst>
          </p:cNvPr>
          <p:cNvPicPr>
            <a:picLocks noChangeAspect="1"/>
          </p:cNvPicPr>
          <p:nvPr/>
        </p:nvPicPr>
        <p:blipFill>
          <a:blip r:embed="rId3"/>
          <a:stretch>
            <a:fillRect/>
          </a:stretch>
        </p:blipFill>
        <p:spPr>
          <a:xfrm>
            <a:off x="6724618" y="2571750"/>
            <a:ext cx="2218906" cy="2190164"/>
          </a:xfrm>
          <a:prstGeom prst="rect">
            <a:avLst/>
          </a:prstGeom>
        </p:spPr>
      </p:pic>
      <p:pic>
        <p:nvPicPr>
          <p:cNvPr id="4" name="Bilde 3">
            <a:extLst>
              <a:ext uri="{FF2B5EF4-FFF2-40B4-BE49-F238E27FC236}">
                <a16:creationId xmlns:a16="http://schemas.microsoft.com/office/drawing/2014/main" id="{1577E410-1AEB-4A99-806E-F371F9503B1A}"/>
              </a:ext>
            </a:extLst>
          </p:cNvPr>
          <p:cNvPicPr>
            <a:picLocks noChangeAspect="1"/>
          </p:cNvPicPr>
          <p:nvPr/>
        </p:nvPicPr>
        <p:blipFill>
          <a:blip r:embed="rId4"/>
          <a:stretch>
            <a:fillRect/>
          </a:stretch>
        </p:blipFill>
        <p:spPr>
          <a:xfrm>
            <a:off x="6642340" y="298339"/>
            <a:ext cx="2301184" cy="2686551"/>
          </a:xfrm>
          <a:prstGeom prst="rect">
            <a:avLst/>
          </a:prstGeom>
        </p:spPr>
      </p:pic>
    </p:spTree>
    <p:extLst>
      <p:ext uri="{BB962C8B-B14F-4D97-AF65-F5344CB8AC3E}">
        <p14:creationId xmlns:p14="http://schemas.microsoft.com/office/powerpoint/2010/main" val="548283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30E4E-2994-4D1D-9674-D10B7D59384D}"/>
              </a:ext>
            </a:extLst>
          </p:cNvPr>
          <p:cNvSpPr>
            <a:spLocks noGrp="1"/>
          </p:cNvSpPr>
          <p:nvPr>
            <p:ph type="title"/>
          </p:nvPr>
        </p:nvSpPr>
        <p:spPr>
          <a:xfrm>
            <a:off x="302400" y="298800"/>
            <a:ext cx="8552985" cy="646331"/>
          </a:xfrm>
        </p:spPr>
        <p:txBody>
          <a:bodyPr anchor="t">
            <a:normAutofit/>
          </a:bodyPr>
          <a:lstStyle/>
          <a:p>
            <a:r>
              <a:rPr lang="nb-NO" dirty="0"/>
              <a:t>Administrere medlemskap</a:t>
            </a:r>
          </a:p>
        </p:txBody>
      </p:sp>
      <p:sp>
        <p:nvSpPr>
          <p:cNvPr id="4" name="Content Placeholder 3">
            <a:extLst>
              <a:ext uri="{FF2B5EF4-FFF2-40B4-BE49-F238E27FC236}">
                <a16:creationId xmlns:a16="http://schemas.microsoft.com/office/drawing/2014/main" id="{5C2416DF-7889-4612-9F91-979D6C441808}"/>
              </a:ext>
            </a:extLst>
          </p:cNvPr>
          <p:cNvSpPr>
            <a:spLocks noGrp="1"/>
          </p:cNvSpPr>
          <p:nvPr>
            <p:ph sz="half" idx="1"/>
          </p:nvPr>
        </p:nvSpPr>
        <p:spPr>
          <a:xfrm>
            <a:off x="302400" y="1200151"/>
            <a:ext cx="4038600" cy="3394472"/>
          </a:xfrm>
        </p:spPr>
        <p:txBody>
          <a:bodyPr>
            <a:normAutofit/>
          </a:bodyPr>
          <a:lstStyle/>
          <a:p>
            <a:pPr>
              <a:lnSpc>
                <a:spcPct val="90000"/>
              </a:lnSpc>
            </a:pPr>
            <a:r>
              <a:rPr lang="nb-NO" sz="1800" dirty="0"/>
              <a:t>Dersom det er behov for å endre medlemmene i referansegruppen etter at den er opprettet, må dette gjøres i prosesstøttefanen</a:t>
            </a:r>
          </a:p>
          <a:p>
            <a:pPr lvl="1">
              <a:lnSpc>
                <a:spcPct val="90000"/>
              </a:lnSpc>
            </a:pPr>
            <a:r>
              <a:rPr lang="nb-NO" sz="1800" dirty="0"/>
              <a:t>Klikk på «Rediger medlemmer» </a:t>
            </a:r>
            <a:r>
              <a:rPr lang="nb-NO" sz="1800" b="1" dirty="0"/>
              <a:t>(1)</a:t>
            </a:r>
            <a:r>
              <a:rPr lang="nb-NO" sz="1800" dirty="0"/>
              <a:t>. Da får du opp en meny til høyre</a:t>
            </a:r>
          </a:p>
          <a:p>
            <a:pPr lvl="1">
              <a:lnSpc>
                <a:spcPct val="90000"/>
              </a:lnSpc>
            </a:pPr>
            <a:r>
              <a:rPr lang="nb-NO" sz="1800" dirty="0"/>
              <a:t>søk etter personer </a:t>
            </a:r>
            <a:r>
              <a:rPr lang="nb-NO" sz="1800" b="1" dirty="0"/>
              <a:t>(2)</a:t>
            </a:r>
          </a:p>
          <a:p>
            <a:pPr lvl="1">
              <a:lnSpc>
                <a:spcPct val="90000"/>
              </a:lnSpc>
            </a:pPr>
            <a:r>
              <a:rPr lang="nb-NO" sz="1800" dirty="0"/>
              <a:t>velg «Legg til» </a:t>
            </a:r>
            <a:r>
              <a:rPr lang="nb-NO" sz="1800" b="1" dirty="0"/>
              <a:t>(3)</a:t>
            </a:r>
          </a:p>
          <a:p>
            <a:pPr lvl="1">
              <a:lnSpc>
                <a:spcPct val="90000"/>
              </a:lnSpc>
            </a:pPr>
            <a:r>
              <a:rPr lang="nb-NO" sz="1800" dirty="0"/>
              <a:t>For å fjerne et eksisterende medlem, klikk på medlemmets navn, og velg «Fjern» </a:t>
            </a:r>
            <a:r>
              <a:rPr lang="nb-NO" sz="1800" b="1" dirty="0"/>
              <a:t>(4)</a:t>
            </a:r>
          </a:p>
          <a:p>
            <a:pPr marL="457200" indent="-457200">
              <a:lnSpc>
                <a:spcPct val="90000"/>
              </a:lnSpc>
              <a:buAutoNum type="arabicParenBoth"/>
            </a:pPr>
            <a:endParaRPr lang="nb-NO" sz="1800" dirty="0"/>
          </a:p>
          <a:p>
            <a:pPr marL="0" indent="0">
              <a:lnSpc>
                <a:spcPct val="90000"/>
              </a:lnSpc>
              <a:buNone/>
            </a:pPr>
            <a:endParaRPr lang="nb-NO" sz="1800" dirty="0"/>
          </a:p>
        </p:txBody>
      </p:sp>
      <p:pic>
        <p:nvPicPr>
          <p:cNvPr id="5" name="Bilde 4" descr="Redigeringsmenyen i prosesstøttefanen for å endre medlemskap. ">
            <a:extLst>
              <a:ext uri="{FF2B5EF4-FFF2-40B4-BE49-F238E27FC236}">
                <a16:creationId xmlns:a16="http://schemas.microsoft.com/office/drawing/2014/main" id="{A8302DED-243F-4E81-A041-31396A5DC2FC}"/>
              </a:ext>
            </a:extLst>
          </p:cNvPr>
          <p:cNvPicPr>
            <a:picLocks noChangeAspect="1"/>
          </p:cNvPicPr>
          <p:nvPr/>
        </p:nvPicPr>
        <p:blipFill>
          <a:blip r:embed="rId3"/>
          <a:stretch>
            <a:fillRect/>
          </a:stretch>
        </p:blipFill>
        <p:spPr>
          <a:xfrm>
            <a:off x="4536595" y="1200151"/>
            <a:ext cx="4305005" cy="3187230"/>
          </a:xfrm>
          <a:prstGeom prst="rect">
            <a:avLst/>
          </a:prstGeom>
        </p:spPr>
      </p:pic>
    </p:spTree>
    <p:extLst>
      <p:ext uri="{BB962C8B-B14F-4D97-AF65-F5344CB8AC3E}">
        <p14:creationId xmlns:p14="http://schemas.microsoft.com/office/powerpoint/2010/main" val="1461561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563EB-491C-41D2-A73B-BC4442292EBC}"/>
              </a:ext>
            </a:extLst>
          </p:cNvPr>
          <p:cNvSpPr>
            <a:spLocks noGrp="1"/>
          </p:cNvSpPr>
          <p:nvPr>
            <p:ph type="title"/>
          </p:nvPr>
        </p:nvSpPr>
        <p:spPr>
          <a:xfrm>
            <a:off x="302400" y="298800"/>
            <a:ext cx="8552985" cy="646331"/>
          </a:xfrm>
        </p:spPr>
        <p:txBody>
          <a:bodyPr/>
          <a:lstStyle/>
          <a:p>
            <a:r>
              <a:rPr lang="nb-NO"/>
              <a:t>Faner: Filer og rapport</a:t>
            </a:r>
          </a:p>
        </p:txBody>
      </p:sp>
      <p:sp>
        <p:nvSpPr>
          <p:cNvPr id="3" name="TekstSylinder 2">
            <a:extLst>
              <a:ext uri="{FF2B5EF4-FFF2-40B4-BE49-F238E27FC236}">
                <a16:creationId xmlns:a16="http://schemas.microsoft.com/office/drawing/2014/main" id="{A9B3A189-333B-46E7-BB58-3D33BCB01FBC}"/>
              </a:ext>
            </a:extLst>
          </p:cNvPr>
          <p:cNvSpPr txBox="1"/>
          <p:nvPr/>
        </p:nvSpPr>
        <p:spPr>
          <a:xfrm>
            <a:off x="302400" y="1198800"/>
            <a:ext cx="4817028" cy="1437244"/>
          </a:xfrm>
          <a:prstGeom prst="rect">
            <a:avLst/>
          </a:prstGeom>
          <a:noFill/>
        </p:spPr>
        <p:txBody>
          <a:bodyPr wrap="square" rtlCol="0">
            <a:normAutofit lnSpcReduction="10000"/>
          </a:bodyPr>
          <a:lstStyle/>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«Filer»-fanen </a:t>
            </a:r>
            <a:r>
              <a:rPr lang="nb-NO" b="1" dirty="0">
                <a:latin typeface="Arial" panose="020B0604020202020204" pitchFamily="34" charset="0"/>
                <a:cs typeface="Arial" panose="020B0604020202020204" pitchFamily="34" charset="0"/>
              </a:rPr>
              <a:t>(1)</a:t>
            </a:r>
            <a:r>
              <a:rPr lang="nb-NO" dirty="0">
                <a:latin typeface="Arial" panose="020B0604020202020204" pitchFamily="34" charset="0"/>
                <a:cs typeface="Arial" panose="020B0604020202020204" pitchFamily="34" charset="0"/>
              </a:rPr>
              <a:t>, her finnes alle filene knyttet til referansegruppen, det kan lastes opp og ned filer til bruk i arbeidet. </a:t>
            </a: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«Referansegrupperapport»-fanen </a:t>
            </a:r>
            <a:r>
              <a:rPr lang="nb-NO" b="1" dirty="0">
                <a:latin typeface="Arial" panose="020B0604020202020204" pitchFamily="34" charset="0"/>
                <a:cs typeface="Arial" panose="020B0604020202020204" pitchFamily="34" charset="0"/>
              </a:rPr>
              <a:t>(2) </a:t>
            </a:r>
            <a:r>
              <a:rPr lang="nb-NO" dirty="0">
                <a:latin typeface="Arial" panose="020B0604020202020204" pitchFamily="34" charset="0"/>
                <a:cs typeface="Arial" panose="020B0604020202020204" pitchFamily="34" charset="0"/>
              </a:rPr>
              <a:t>kan brukes til samskriving i rapportmalen</a:t>
            </a:r>
          </a:p>
          <a:p>
            <a:pPr marL="285750" indent="-285750">
              <a:buFont typeface="Arial" panose="020B0604020202020204" pitchFamily="34" charset="0"/>
              <a:buChar char="•"/>
            </a:pPr>
            <a:endParaRPr lang="nb-NO" dirty="0"/>
          </a:p>
        </p:txBody>
      </p:sp>
      <p:pic>
        <p:nvPicPr>
          <p:cNvPr id="5" name="Bilde 4" descr="Viser filer fanen, her ligger malen for referansegrupperapporten, og andre dokumenter kan lastes opp">
            <a:extLst>
              <a:ext uri="{FF2B5EF4-FFF2-40B4-BE49-F238E27FC236}">
                <a16:creationId xmlns:a16="http://schemas.microsoft.com/office/drawing/2014/main" id="{124E9641-487B-4167-B914-9F200F38B838}"/>
              </a:ext>
            </a:extLst>
          </p:cNvPr>
          <p:cNvPicPr>
            <a:picLocks noChangeAspect="1"/>
          </p:cNvPicPr>
          <p:nvPr/>
        </p:nvPicPr>
        <p:blipFill rotWithShape="1">
          <a:blip r:embed="rId3"/>
          <a:srcRect b="8679"/>
          <a:stretch/>
        </p:blipFill>
        <p:spPr>
          <a:xfrm>
            <a:off x="249042" y="2543356"/>
            <a:ext cx="4817029" cy="2238622"/>
          </a:xfrm>
          <a:prstGeom prst="rect">
            <a:avLst/>
          </a:prstGeom>
        </p:spPr>
      </p:pic>
      <p:pic>
        <p:nvPicPr>
          <p:cNvPr id="7" name="Bilde 6" descr="Referansegrupperapport fanen, mal for rapporten hvor studentene kan samskriving">
            <a:extLst>
              <a:ext uri="{FF2B5EF4-FFF2-40B4-BE49-F238E27FC236}">
                <a16:creationId xmlns:a16="http://schemas.microsoft.com/office/drawing/2014/main" id="{5040F1F5-9047-4EA7-8400-A5ECA2D19D82}"/>
              </a:ext>
            </a:extLst>
          </p:cNvPr>
          <p:cNvPicPr>
            <a:picLocks noChangeAspect="1"/>
          </p:cNvPicPr>
          <p:nvPr/>
        </p:nvPicPr>
        <p:blipFill rotWithShape="1">
          <a:blip r:embed="rId4"/>
          <a:srcRect b="5002"/>
          <a:stretch/>
        </p:blipFill>
        <p:spPr>
          <a:xfrm>
            <a:off x="5278761" y="852310"/>
            <a:ext cx="3616195" cy="3897213"/>
          </a:xfrm>
          <a:prstGeom prst="rect">
            <a:avLst/>
          </a:prstGeom>
        </p:spPr>
      </p:pic>
    </p:spTree>
    <p:extLst>
      <p:ext uri="{BB962C8B-B14F-4D97-AF65-F5344CB8AC3E}">
        <p14:creationId xmlns:p14="http://schemas.microsoft.com/office/powerpoint/2010/main" val="138131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08C9D-3DA7-4FCA-8CB8-E5DE35807354}"/>
              </a:ext>
            </a:extLst>
          </p:cNvPr>
          <p:cNvSpPr>
            <a:spLocks noGrp="1"/>
          </p:cNvSpPr>
          <p:nvPr>
            <p:ph type="title"/>
          </p:nvPr>
        </p:nvSpPr>
        <p:spPr>
          <a:xfrm>
            <a:off x="301385" y="298339"/>
            <a:ext cx="8418747" cy="648512"/>
          </a:xfrm>
        </p:spPr>
        <p:txBody>
          <a:bodyPr wrap="square" anchor="t">
            <a:normAutofit/>
          </a:bodyPr>
          <a:lstStyle/>
          <a:p>
            <a:r>
              <a:rPr lang="nb-NO"/>
              <a:t>Faner: Registrer avvik</a:t>
            </a:r>
          </a:p>
        </p:txBody>
      </p:sp>
      <p:pic>
        <p:nvPicPr>
          <p:cNvPr id="10" name="Plassholder for innhold 9" descr="Registrer avvik fanen, NTNU nettsiden &quot;SI fra!&quot; er linket. ">
            <a:extLst>
              <a:ext uri="{FF2B5EF4-FFF2-40B4-BE49-F238E27FC236}">
                <a16:creationId xmlns:a16="http://schemas.microsoft.com/office/drawing/2014/main" id="{4D05AA14-2851-4A5F-A623-925722DB04D3}"/>
              </a:ext>
            </a:extLst>
          </p:cNvPr>
          <p:cNvPicPr>
            <a:picLocks noGrp="1" noChangeAspect="1"/>
          </p:cNvPicPr>
          <p:nvPr>
            <p:ph idx="1"/>
          </p:nvPr>
        </p:nvPicPr>
        <p:blipFill>
          <a:blip r:embed="rId3"/>
          <a:stretch>
            <a:fillRect/>
          </a:stretch>
        </p:blipFill>
        <p:spPr>
          <a:xfrm>
            <a:off x="4084578" y="1272074"/>
            <a:ext cx="4993780" cy="3150346"/>
          </a:xfrm>
        </p:spPr>
      </p:pic>
      <p:sp>
        <p:nvSpPr>
          <p:cNvPr id="3" name="TekstSylinder 2">
            <a:extLst>
              <a:ext uri="{FF2B5EF4-FFF2-40B4-BE49-F238E27FC236}">
                <a16:creationId xmlns:a16="http://schemas.microsoft.com/office/drawing/2014/main" id="{3D1044FD-7034-408D-A6CD-13A73C8E8EBB}"/>
              </a:ext>
            </a:extLst>
          </p:cNvPr>
          <p:cNvSpPr txBox="1"/>
          <p:nvPr/>
        </p:nvSpPr>
        <p:spPr>
          <a:xfrm>
            <a:off x="302401" y="1198800"/>
            <a:ext cx="3782178" cy="3480356"/>
          </a:xfrm>
          <a:prstGeom prst="rect">
            <a:avLst/>
          </a:prstGeom>
          <a:noFill/>
        </p:spPr>
        <p:txBody>
          <a:bodyPr wrap="square" rtlCol="0">
            <a:normAutofit fontScale="92500" lnSpcReduction="20000"/>
          </a:bodyPr>
          <a:lstStyle/>
          <a:p>
            <a:pPr marL="285750" indent="-285750">
              <a:lnSpc>
                <a:spcPct val="120000"/>
              </a:lnSpc>
              <a:buFont typeface="Arial" panose="020B0604020202020204" pitchFamily="34" charset="0"/>
              <a:buChar char="•"/>
            </a:pPr>
            <a:r>
              <a:rPr lang="nb-NO" sz="1800" dirty="0">
                <a:effectLst/>
                <a:latin typeface="Arial" panose="020B0604020202020204" pitchFamily="34" charset="0"/>
                <a:ea typeface="Calibri" panose="020F0502020204030204" pitchFamily="34" charset="0"/>
                <a:cs typeface="Arial" panose="020B0604020202020204" pitchFamily="34" charset="0"/>
              </a:rPr>
              <a:t>Denne fanen sender deg til «Si fra!»-siden på Innsida, som brukes til å registrere «avvik» som ikke handler om det faglige i emnet</a:t>
            </a:r>
          </a:p>
          <a:p>
            <a:pPr marL="285750" indent="-285750">
              <a:lnSpc>
                <a:spcPct val="120000"/>
              </a:lnSpc>
              <a:buFont typeface="Arial" panose="020B0604020202020204" pitchFamily="34" charset="0"/>
              <a:buChar char="•"/>
            </a:pPr>
            <a:r>
              <a:rPr lang="nb-NO" dirty="0">
                <a:latin typeface="Arial" panose="020B0604020202020204" pitchFamily="34" charset="0"/>
                <a:ea typeface="Calibri" panose="020F0502020204030204" pitchFamily="34" charset="0"/>
                <a:cs typeface="Arial" panose="020B0604020202020204" pitchFamily="34" charset="0"/>
              </a:rPr>
              <a:t>Avvik</a:t>
            </a:r>
            <a:r>
              <a:rPr lang="nb-NO" sz="1800" dirty="0">
                <a:effectLst/>
                <a:latin typeface="Arial" panose="020B0604020202020204" pitchFamily="34" charset="0"/>
                <a:ea typeface="Calibri" panose="020F0502020204030204" pitchFamily="34" charset="0"/>
                <a:cs typeface="Arial" panose="020B0604020202020204" pitchFamily="34" charset="0"/>
              </a:rPr>
              <a:t> kan for eksempel være brudd på HMS-regler, etiske normer, eller diskriminering og trakassering</a:t>
            </a:r>
          </a:p>
          <a:p>
            <a:pPr marL="285750" indent="-285750">
              <a:lnSpc>
                <a:spcPct val="120000"/>
              </a:lnSpc>
              <a:buFont typeface="Arial" panose="020B0604020202020204" pitchFamily="34" charset="0"/>
              <a:buChar char="•"/>
            </a:pPr>
            <a:r>
              <a:rPr lang="nb-NO" sz="1800" dirty="0">
                <a:effectLst/>
                <a:latin typeface="Arial" panose="020B0604020202020204" pitchFamily="34" charset="0"/>
                <a:ea typeface="Calibri" panose="020F0502020204030204" pitchFamily="34" charset="0"/>
                <a:cs typeface="Arial" panose="020B0604020202020204" pitchFamily="34" charset="0"/>
              </a:rPr>
              <a:t>Slike tilfeller skal ikke beskrives i referansegrupperapporten, men føres inn i avviksskjema, som forklart på denne siden</a:t>
            </a:r>
            <a:endParaRPr lang="nb-N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156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B6F7FE-1C5B-314E-9EB6-C3D6F936303D}"/>
              </a:ext>
            </a:extLst>
          </p:cNvPr>
          <p:cNvSpPr>
            <a:spLocks noGrp="1"/>
          </p:cNvSpPr>
          <p:nvPr>
            <p:ph type="title"/>
          </p:nvPr>
        </p:nvSpPr>
        <p:spPr/>
        <p:txBody>
          <a:bodyPr/>
          <a:lstStyle/>
          <a:p>
            <a:r>
              <a:rPr lang="nb-NO"/>
              <a:t>KASPER</a:t>
            </a:r>
          </a:p>
        </p:txBody>
      </p:sp>
      <p:sp>
        <p:nvSpPr>
          <p:cNvPr id="3" name="Plassholder for innhold 2">
            <a:extLst>
              <a:ext uri="{FF2B5EF4-FFF2-40B4-BE49-F238E27FC236}">
                <a16:creationId xmlns:a16="http://schemas.microsoft.com/office/drawing/2014/main" id="{8B10C514-EF45-4E45-AC21-B580BE9D8E1F}"/>
              </a:ext>
            </a:extLst>
          </p:cNvPr>
          <p:cNvSpPr>
            <a:spLocks noGrp="1"/>
          </p:cNvSpPr>
          <p:nvPr>
            <p:ph idx="1"/>
          </p:nvPr>
        </p:nvSpPr>
        <p:spPr>
          <a:xfrm>
            <a:off x="301385" y="1198800"/>
            <a:ext cx="8418747" cy="3613774"/>
          </a:xfrm>
        </p:spPr>
        <p:txBody>
          <a:bodyPr vert="horz" lIns="90000" tIns="46800" rIns="90000" bIns="46800" rtlCol="0" anchor="t">
            <a:noAutofit/>
          </a:bodyPr>
          <a:lstStyle/>
          <a:p>
            <a:r>
              <a:rPr lang="nb-NO">
                <a:latin typeface="Arial" panose="020B0604020202020204" pitchFamily="34" charset="0"/>
                <a:cs typeface="Arial" panose="020B0604020202020204" pitchFamily="34" charset="0"/>
              </a:rPr>
              <a:t>Et digitalt prosessverktøy som skal støtte ansatte i kvalitetsarbeid</a:t>
            </a:r>
          </a:p>
          <a:p>
            <a:r>
              <a:rPr lang="nb-NO">
                <a:effectLst/>
                <a:latin typeface="Arial" panose="020B0604020202020204" pitchFamily="34" charset="0"/>
                <a:ea typeface="Calibri" panose="020F0502020204030204" pitchFamily="34" charset="0"/>
                <a:cs typeface="Arial" panose="020B0604020202020204" pitchFamily="34" charset="0"/>
              </a:rPr>
              <a:t>Verktøyet brukes i prosesser for kvalitets- og studieplanarbeid</a:t>
            </a:r>
          </a:p>
          <a:p>
            <a:r>
              <a:rPr lang="nb-NO">
                <a:effectLst/>
                <a:latin typeface="Arial" panose="020B0604020202020204" pitchFamily="34" charset="0"/>
                <a:ea typeface="Calibri" panose="020F0502020204030204" pitchFamily="34" charset="0"/>
                <a:cs typeface="Arial" panose="020B0604020202020204" pitchFamily="34" charset="0"/>
              </a:rPr>
              <a:t>Tanken er å samle arbeidet med utvikling, revisjon og kvalitetssikring på både emne- og studieprogramnivå</a:t>
            </a:r>
            <a:endParaRPr lang="nb-NO">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7439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B979F-93C8-4EAB-B313-E59C6234C720}"/>
              </a:ext>
            </a:extLst>
          </p:cNvPr>
          <p:cNvSpPr>
            <a:spLocks noGrp="1"/>
          </p:cNvSpPr>
          <p:nvPr>
            <p:ph type="title"/>
          </p:nvPr>
        </p:nvSpPr>
        <p:spPr>
          <a:xfrm>
            <a:off x="302400" y="298800"/>
            <a:ext cx="8552985" cy="646331"/>
          </a:xfrm>
        </p:spPr>
        <p:txBody>
          <a:bodyPr/>
          <a:lstStyle/>
          <a:p>
            <a:r>
              <a:rPr lang="nb-NO"/>
              <a:t>Når studentene leverer rapport</a:t>
            </a:r>
          </a:p>
        </p:txBody>
      </p:sp>
      <p:sp>
        <p:nvSpPr>
          <p:cNvPr id="3" name="Content Placeholder 2">
            <a:extLst>
              <a:ext uri="{FF2B5EF4-FFF2-40B4-BE49-F238E27FC236}">
                <a16:creationId xmlns:a16="http://schemas.microsoft.com/office/drawing/2014/main" id="{5E3A3AC7-A7EE-4EF8-86AA-B6905BAF8AED}"/>
              </a:ext>
            </a:extLst>
          </p:cNvPr>
          <p:cNvSpPr>
            <a:spLocks noGrp="1"/>
          </p:cNvSpPr>
          <p:nvPr>
            <p:ph sz="half" idx="1"/>
          </p:nvPr>
        </p:nvSpPr>
        <p:spPr>
          <a:xfrm>
            <a:off x="302400" y="1200151"/>
            <a:ext cx="4038600" cy="3394472"/>
          </a:xfrm>
        </p:spPr>
        <p:txBody>
          <a:bodyPr>
            <a:normAutofit/>
          </a:bodyPr>
          <a:lstStyle/>
          <a:p>
            <a:r>
              <a:rPr lang="nb-NO" sz="1700" dirty="0"/>
              <a:t>Studentene leverer rapporten via prosesstøttefanen </a:t>
            </a:r>
            <a:r>
              <a:rPr lang="nb-NO" sz="1700" b="1" dirty="0"/>
              <a:t>(1)</a:t>
            </a:r>
          </a:p>
          <a:p>
            <a:r>
              <a:rPr lang="nb-NO" sz="1700" dirty="0"/>
              <a:t>De klikker «Send rapport» </a:t>
            </a:r>
            <a:r>
              <a:rPr lang="nb-NO" sz="1700" b="1" dirty="0"/>
              <a:t>(2) </a:t>
            </a:r>
            <a:r>
              <a:rPr lang="nb-NO" sz="1700" dirty="0"/>
              <a:t>og får opp en liste med filer, hentet fra «Filer»-fanen</a:t>
            </a:r>
          </a:p>
          <a:p>
            <a:r>
              <a:rPr lang="nb-NO" sz="1700" dirty="0"/>
              <a:t>Her skal rapportfilen velges </a:t>
            </a:r>
            <a:r>
              <a:rPr lang="nb-NO" sz="1700" b="1" dirty="0"/>
              <a:t>(3)</a:t>
            </a:r>
            <a:r>
              <a:rPr lang="nb-NO" sz="1700" dirty="0"/>
              <a:t>, og sendes til emneansvarlig </a:t>
            </a:r>
            <a:r>
              <a:rPr lang="nb-NO" sz="1700" b="1" dirty="0"/>
              <a:t>(4)</a:t>
            </a:r>
            <a:r>
              <a:rPr lang="nb-NO" sz="1700" dirty="0"/>
              <a:t>.</a:t>
            </a:r>
          </a:p>
          <a:p>
            <a:r>
              <a:rPr lang="nb-NO" sz="1700" dirty="0"/>
              <a:t>Viss det finnes andre dokumenter fra referansegruppen du ønsker å ha med i emnerapporten, må du manuelt laste de opp i KASPER</a:t>
            </a:r>
          </a:p>
        </p:txBody>
      </p:sp>
      <p:pic>
        <p:nvPicPr>
          <p:cNvPr id="12" name="Plassholder for innhold 11" descr="Et bilde som inneholder tekst&#10;&#10;Automatisk generert beskrivelse">
            <a:extLst>
              <a:ext uri="{FF2B5EF4-FFF2-40B4-BE49-F238E27FC236}">
                <a16:creationId xmlns:a16="http://schemas.microsoft.com/office/drawing/2014/main" id="{215E2135-386E-4803-8D62-F805D73EC448}"/>
              </a:ext>
            </a:extLst>
          </p:cNvPr>
          <p:cNvPicPr>
            <a:picLocks noGrp="1" noChangeAspect="1"/>
          </p:cNvPicPr>
          <p:nvPr>
            <p:ph sz="half" idx="2"/>
          </p:nvPr>
        </p:nvPicPr>
        <p:blipFill rotWithShape="1">
          <a:blip r:embed="rId3"/>
          <a:srcRect r="5983"/>
          <a:stretch/>
        </p:blipFill>
        <p:spPr>
          <a:xfrm>
            <a:off x="4062970" y="1293463"/>
            <a:ext cx="4670129" cy="2649886"/>
          </a:xfrm>
        </p:spPr>
      </p:pic>
    </p:spTree>
    <p:extLst>
      <p:ext uri="{BB962C8B-B14F-4D97-AF65-F5344CB8AC3E}">
        <p14:creationId xmlns:p14="http://schemas.microsoft.com/office/powerpoint/2010/main" val="746297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D7A8-7A9F-45F8-9533-C73900441637}"/>
              </a:ext>
            </a:extLst>
          </p:cNvPr>
          <p:cNvSpPr>
            <a:spLocks noGrp="1"/>
          </p:cNvSpPr>
          <p:nvPr>
            <p:ph type="title"/>
          </p:nvPr>
        </p:nvSpPr>
        <p:spPr>
          <a:xfrm>
            <a:off x="302400" y="298800"/>
            <a:ext cx="8552985" cy="646331"/>
          </a:xfrm>
        </p:spPr>
        <p:txBody>
          <a:bodyPr/>
          <a:lstStyle/>
          <a:p>
            <a:r>
              <a:rPr lang="nb-NO" dirty="0"/>
              <a:t>Publisere referansegrupperapport</a:t>
            </a:r>
          </a:p>
        </p:txBody>
      </p:sp>
      <p:sp>
        <p:nvSpPr>
          <p:cNvPr id="4" name="Content Placeholder 3">
            <a:extLst>
              <a:ext uri="{FF2B5EF4-FFF2-40B4-BE49-F238E27FC236}">
                <a16:creationId xmlns:a16="http://schemas.microsoft.com/office/drawing/2014/main" id="{8B456B24-821F-47A7-89BB-D27C91B4B797}"/>
              </a:ext>
            </a:extLst>
          </p:cNvPr>
          <p:cNvSpPr>
            <a:spLocks noGrp="1"/>
          </p:cNvSpPr>
          <p:nvPr>
            <p:ph sz="half" idx="1"/>
          </p:nvPr>
        </p:nvSpPr>
        <p:spPr>
          <a:xfrm>
            <a:off x="302401" y="939059"/>
            <a:ext cx="4403164" cy="3655167"/>
          </a:xfrm>
        </p:spPr>
        <p:txBody>
          <a:bodyPr vert="horz" lIns="91440" tIns="45720" rIns="91440" bIns="45720" rtlCol="0" anchor="t">
            <a:normAutofit fontScale="92500" lnSpcReduction="20000"/>
          </a:bodyPr>
          <a:lstStyle/>
          <a:p>
            <a:r>
              <a:rPr lang="nb-NO" sz="1800" dirty="0"/>
              <a:t>Når studentene har levert rapporten, laster emneansvarleg den opp til emnerapporten i KASPER</a:t>
            </a:r>
            <a:endParaRPr lang="nb-NO" sz="1800" b="1" dirty="0"/>
          </a:p>
          <a:p>
            <a:r>
              <a:rPr lang="nb-NO" sz="1800" dirty="0"/>
              <a:t>Dersom rapporten inneholder personsensitive opplysninger eller tar opp avvik som ikke er relatert til den faglige utførelsen av emnet, skal rapporten i stedet sendes til en offentlighetsvurdering</a:t>
            </a:r>
          </a:p>
          <a:p>
            <a:r>
              <a:rPr lang="nb-NO" sz="1800" dirty="0"/>
              <a:t>Trykk på nedtrekksmenyen «Velg handling for referansegrupperapport», og velg «Last opp rapporten til KASPER» eller «Send rapporten til </a:t>
            </a:r>
            <a:r>
              <a:rPr lang="nb-NO" sz="1800" dirty="0" err="1"/>
              <a:t>offtentlighetsvurdering</a:t>
            </a:r>
            <a:r>
              <a:rPr lang="nb-NO" sz="1800" dirty="0"/>
              <a:t>» (1) og klikk «Utfør» (2)</a:t>
            </a:r>
          </a:p>
        </p:txBody>
      </p:sp>
      <p:pic>
        <p:nvPicPr>
          <p:cNvPr id="10" name="Plassholder for innhold 9" descr="Et bilde som inneholder tekst&#10;&#10;Automatisk generert beskrivelse">
            <a:extLst>
              <a:ext uri="{FF2B5EF4-FFF2-40B4-BE49-F238E27FC236}">
                <a16:creationId xmlns:a16="http://schemas.microsoft.com/office/drawing/2014/main" id="{8F81C753-1689-46A2-814D-2BD3723A5B18}"/>
              </a:ext>
            </a:extLst>
          </p:cNvPr>
          <p:cNvPicPr>
            <a:picLocks noGrp="1" noChangeAspect="1"/>
          </p:cNvPicPr>
          <p:nvPr>
            <p:ph sz="half" idx="2"/>
          </p:nvPr>
        </p:nvPicPr>
        <p:blipFill>
          <a:blip r:embed="rId3"/>
          <a:stretch>
            <a:fillRect/>
          </a:stretch>
        </p:blipFill>
        <p:spPr>
          <a:xfrm>
            <a:off x="4791928" y="939058"/>
            <a:ext cx="3591783" cy="3655168"/>
          </a:xfrm>
        </p:spPr>
      </p:pic>
    </p:spTree>
    <p:extLst>
      <p:ext uri="{BB962C8B-B14F-4D97-AF65-F5344CB8AC3E}">
        <p14:creationId xmlns:p14="http://schemas.microsoft.com/office/powerpoint/2010/main" val="1434520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06E6D-F2D5-4782-BF06-51BC8CB1A791}"/>
              </a:ext>
            </a:extLst>
          </p:cNvPr>
          <p:cNvSpPr>
            <a:spLocks noGrp="1"/>
          </p:cNvSpPr>
          <p:nvPr>
            <p:ph type="title"/>
          </p:nvPr>
        </p:nvSpPr>
        <p:spPr>
          <a:xfrm>
            <a:off x="302400" y="298800"/>
            <a:ext cx="8552985" cy="646331"/>
          </a:xfrm>
        </p:spPr>
        <p:txBody>
          <a:bodyPr/>
          <a:lstStyle/>
          <a:p>
            <a:r>
              <a:rPr lang="nb-NO"/>
              <a:t>Offentlighetsvurdering</a:t>
            </a:r>
          </a:p>
        </p:txBody>
      </p:sp>
      <p:sp>
        <p:nvSpPr>
          <p:cNvPr id="3" name="Content Placeholder 2">
            <a:extLst>
              <a:ext uri="{FF2B5EF4-FFF2-40B4-BE49-F238E27FC236}">
                <a16:creationId xmlns:a16="http://schemas.microsoft.com/office/drawing/2014/main" id="{AAAD92DC-D58C-4E9E-9DD7-C11ECB977734}"/>
              </a:ext>
            </a:extLst>
          </p:cNvPr>
          <p:cNvSpPr>
            <a:spLocks noGrp="1"/>
          </p:cNvSpPr>
          <p:nvPr>
            <p:ph sz="half" idx="1"/>
          </p:nvPr>
        </p:nvSpPr>
        <p:spPr>
          <a:xfrm>
            <a:off x="302400" y="1198800"/>
            <a:ext cx="8552985" cy="2108070"/>
          </a:xfrm>
        </p:spPr>
        <p:txBody>
          <a:bodyPr vert="horz" lIns="91440" tIns="45720" rIns="91440" bIns="45720" rtlCol="0" anchor="t">
            <a:noAutofit/>
          </a:bodyPr>
          <a:lstStyle/>
          <a:p>
            <a:r>
              <a:rPr lang="nb-NO" sz="1800" dirty="0"/>
              <a:t>Etter du har klikket «Send rapporten til offentlighetsvurdering» vil det dukke opp en boks til høyre. Der skriver du inn kontaktperson for komiteen for offentlighetsvurdering av referansegrupperapporter ved ditt fakultet </a:t>
            </a:r>
            <a:r>
              <a:rPr lang="nb-NO" sz="1800" b="1" dirty="0"/>
              <a:t>(1)</a:t>
            </a:r>
            <a:r>
              <a:rPr lang="nb-NO" sz="1800" dirty="0"/>
              <a:t>, og klikker «Send»</a:t>
            </a:r>
            <a:r>
              <a:rPr lang="nb-NO" sz="1800" b="1" dirty="0"/>
              <a:t> (2). </a:t>
            </a:r>
          </a:p>
          <a:p>
            <a:r>
              <a:rPr lang="nb-NO" sz="1800" dirty="0"/>
              <a:t>Er du usikker på hvem du skal sende til, bruk lenken til kontaktperson-wikien</a:t>
            </a:r>
            <a:endParaRPr lang="nb-NO" sz="1800" b="1" dirty="0"/>
          </a:p>
          <a:p>
            <a:r>
              <a:rPr lang="nb-NO" sz="1800" b="1" dirty="0"/>
              <a:t>NB: </a:t>
            </a:r>
            <a:r>
              <a:rPr lang="nb-NO" sz="1800" dirty="0"/>
              <a:t>Når rapporten er publisert, eller offentlighetsvurderingen er gjennomført, vil teamet bli slettet</a:t>
            </a:r>
          </a:p>
          <a:p>
            <a:endParaRPr lang="nb-NO" sz="1800" dirty="0"/>
          </a:p>
        </p:txBody>
      </p:sp>
      <p:pic>
        <p:nvPicPr>
          <p:cNvPr id="5" name="Bilde 4" descr="Velg person for vurdering og klikk send.">
            <a:extLst>
              <a:ext uri="{FF2B5EF4-FFF2-40B4-BE49-F238E27FC236}">
                <a16:creationId xmlns:a16="http://schemas.microsoft.com/office/drawing/2014/main" id="{4E51835A-91EB-47BA-9B28-017769C61F4B}"/>
              </a:ext>
            </a:extLst>
          </p:cNvPr>
          <p:cNvPicPr>
            <a:picLocks noChangeAspect="1"/>
          </p:cNvPicPr>
          <p:nvPr/>
        </p:nvPicPr>
        <p:blipFill rotWithShape="1">
          <a:blip r:embed="rId3"/>
          <a:srcRect t="7055"/>
          <a:stretch/>
        </p:blipFill>
        <p:spPr>
          <a:xfrm>
            <a:off x="1524311" y="3306870"/>
            <a:ext cx="6109161" cy="1448979"/>
          </a:xfrm>
          <a:prstGeom prst="rect">
            <a:avLst/>
          </a:prstGeom>
        </p:spPr>
      </p:pic>
    </p:spTree>
    <p:extLst>
      <p:ext uri="{BB962C8B-B14F-4D97-AF65-F5344CB8AC3E}">
        <p14:creationId xmlns:p14="http://schemas.microsoft.com/office/powerpoint/2010/main" val="1364565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A73D5D-6E59-49A2-B6C7-9F4EE70A33E5}"/>
              </a:ext>
            </a:extLst>
          </p:cNvPr>
          <p:cNvSpPr>
            <a:spLocks noGrp="1"/>
          </p:cNvSpPr>
          <p:nvPr>
            <p:ph type="title"/>
          </p:nvPr>
        </p:nvSpPr>
        <p:spPr>
          <a:xfrm>
            <a:off x="302400" y="298800"/>
            <a:ext cx="8229600" cy="857250"/>
          </a:xfrm>
        </p:spPr>
        <p:txBody>
          <a:bodyPr anchor="t">
            <a:normAutofit/>
          </a:bodyPr>
          <a:lstStyle/>
          <a:p>
            <a:r>
              <a:rPr lang="nb-NO"/>
              <a:t>Bekreftelse til student </a:t>
            </a:r>
          </a:p>
        </p:txBody>
      </p:sp>
      <p:sp>
        <p:nvSpPr>
          <p:cNvPr id="16" name="Content Placeholder 2">
            <a:extLst>
              <a:ext uri="{FF2B5EF4-FFF2-40B4-BE49-F238E27FC236}">
                <a16:creationId xmlns:a16="http://schemas.microsoft.com/office/drawing/2014/main" id="{9CA2701F-09A5-4E68-999E-AE10448D7A84}"/>
              </a:ext>
            </a:extLst>
          </p:cNvPr>
          <p:cNvSpPr>
            <a:spLocks noGrp="1"/>
          </p:cNvSpPr>
          <p:nvPr>
            <p:ph sz="half" idx="1"/>
          </p:nvPr>
        </p:nvSpPr>
        <p:spPr>
          <a:xfrm>
            <a:off x="302400" y="1200151"/>
            <a:ext cx="4038600" cy="3394472"/>
          </a:xfrm>
        </p:spPr>
        <p:txBody>
          <a:bodyPr>
            <a:normAutofit/>
          </a:bodyPr>
          <a:lstStyle/>
          <a:p>
            <a:r>
              <a:rPr lang="nb-NO" sz="1800" dirty="0"/>
              <a:t>For referansegrupper opprettet i KASPER kan du enkelt generere en bekreftelse til studentene</a:t>
            </a:r>
            <a:r>
              <a:rPr lang="en-US" sz="1800" dirty="0"/>
              <a:t> </a:t>
            </a:r>
          </a:p>
          <a:p>
            <a:pPr lvl="1"/>
            <a:r>
              <a:rPr lang="nb-NO" sz="1800" dirty="0"/>
              <a:t>Fra startsiden, klikk inn på seksjonen «Administrasjon» </a:t>
            </a:r>
            <a:r>
              <a:rPr lang="nb-NO" sz="1800" b="1" dirty="0"/>
              <a:t>(1)</a:t>
            </a:r>
          </a:p>
          <a:p>
            <a:pPr lvl="1"/>
            <a:r>
              <a:rPr lang="nb-NO" sz="1800" dirty="0"/>
              <a:t>Velg verktøyet «Bekreftelse til student» </a:t>
            </a:r>
            <a:r>
              <a:rPr lang="nb-NO" sz="1800" b="1" dirty="0"/>
              <a:t>(2)</a:t>
            </a:r>
          </a:p>
        </p:txBody>
      </p:sp>
      <p:pic>
        <p:nvPicPr>
          <p:cNvPr id="4" name="Bilde 3" descr="Startsiden til KASPER, klikker på Administrasjon. ">
            <a:extLst>
              <a:ext uri="{FF2B5EF4-FFF2-40B4-BE49-F238E27FC236}">
                <a16:creationId xmlns:a16="http://schemas.microsoft.com/office/drawing/2014/main" id="{4C0A9346-F5F6-4E39-A171-EFCC57CD82AD}"/>
              </a:ext>
            </a:extLst>
          </p:cNvPr>
          <p:cNvPicPr>
            <a:picLocks noChangeAspect="1"/>
          </p:cNvPicPr>
          <p:nvPr/>
        </p:nvPicPr>
        <p:blipFill>
          <a:blip r:embed="rId3"/>
          <a:stretch>
            <a:fillRect/>
          </a:stretch>
        </p:blipFill>
        <p:spPr>
          <a:xfrm>
            <a:off x="4417200" y="1152186"/>
            <a:ext cx="4616166" cy="2123326"/>
          </a:xfrm>
          <a:prstGeom prst="rect">
            <a:avLst/>
          </a:prstGeom>
        </p:spPr>
      </p:pic>
      <p:pic>
        <p:nvPicPr>
          <p:cNvPr id="6" name="Bilde 5" descr="Oversikt over noen av administrasjonsverktøy flisene, pilen klikker på bekreftelse til student. ">
            <a:extLst>
              <a:ext uri="{FF2B5EF4-FFF2-40B4-BE49-F238E27FC236}">
                <a16:creationId xmlns:a16="http://schemas.microsoft.com/office/drawing/2014/main" id="{B1464950-5BC7-4829-B72F-1DE5A0D9C110}"/>
              </a:ext>
            </a:extLst>
          </p:cNvPr>
          <p:cNvPicPr>
            <a:picLocks noChangeAspect="1"/>
          </p:cNvPicPr>
          <p:nvPr/>
        </p:nvPicPr>
        <p:blipFill>
          <a:blip r:embed="rId4"/>
          <a:stretch>
            <a:fillRect/>
          </a:stretch>
        </p:blipFill>
        <p:spPr>
          <a:xfrm>
            <a:off x="4417200" y="2897387"/>
            <a:ext cx="3382066" cy="1778668"/>
          </a:xfrm>
          <a:prstGeom prst="rect">
            <a:avLst/>
          </a:prstGeom>
        </p:spPr>
      </p:pic>
    </p:spTree>
    <p:extLst>
      <p:ext uri="{BB962C8B-B14F-4D97-AF65-F5344CB8AC3E}">
        <p14:creationId xmlns:p14="http://schemas.microsoft.com/office/powerpoint/2010/main" val="1675496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F0E49F-D0B7-471C-9C6D-F5BA08682DBB}"/>
              </a:ext>
            </a:extLst>
          </p:cNvPr>
          <p:cNvSpPr>
            <a:spLocks noGrp="1"/>
          </p:cNvSpPr>
          <p:nvPr>
            <p:ph type="title"/>
          </p:nvPr>
        </p:nvSpPr>
        <p:spPr>
          <a:xfrm>
            <a:off x="302400" y="298800"/>
            <a:ext cx="8229600" cy="646331"/>
          </a:xfrm>
        </p:spPr>
        <p:txBody>
          <a:bodyPr anchor="t">
            <a:normAutofit/>
          </a:bodyPr>
          <a:lstStyle/>
          <a:p>
            <a:r>
              <a:rPr lang="nb-NO" sz="2800" dirty="0"/>
              <a:t>Bekreftelse på deltakelse i referansegruppen </a:t>
            </a:r>
          </a:p>
        </p:txBody>
      </p:sp>
      <p:pic>
        <p:nvPicPr>
          <p:cNvPr id="8" name="Plassholder for innhold 7" descr="Søkeresultat fra søk etter studenter, pilen klikker på print ikonet.">
            <a:extLst>
              <a:ext uri="{FF2B5EF4-FFF2-40B4-BE49-F238E27FC236}">
                <a16:creationId xmlns:a16="http://schemas.microsoft.com/office/drawing/2014/main" id="{59D913F5-AAE9-4A4A-9954-BEF91D75229C}"/>
              </a:ext>
            </a:extLst>
          </p:cNvPr>
          <p:cNvPicPr>
            <a:picLocks noGrp="1" noChangeAspect="1"/>
          </p:cNvPicPr>
          <p:nvPr>
            <p:ph sz="half" idx="2"/>
          </p:nvPr>
        </p:nvPicPr>
        <p:blipFill>
          <a:blip r:embed="rId3"/>
          <a:stretch>
            <a:fillRect/>
          </a:stretch>
        </p:blipFill>
        <p:spPr>
          <a:xfrm>
            <a:off x="300810" y="2711622"/>
            <a:ext cx="4040187" cy="1008915"/>
          </a:xfrm>
        </p:spPr>
      </p:pic>
      <p:sp>
        <p:nvSpPr>
          <p:cNvPr id="11" name="Text Placeholder 3">
            <a:extLst>
              <a:ext uri="{FF2B5EF4-FFF2-40B4-BE49-F238E27FC236}">
                <a16:creationId xmlns:a16="http://schemas.microsoft.com/office/drawing/2014/main" id="{B51436EE-029C-4C88-A36C-0855B9C453AF}"/>
              </a:ext>
            </a:extLst>
          </p:cNvPr>
          <p:cNvSpPr>
            <a:spLocks noGrp="1"/>
          </p:cNvSpPr>
          <p:nvPr>
            <p:ph type="body" sz="quarter" idx="3"/>
          </p:nvPr>
        </p:nvSpPr>
        <p:spPr>
          <a:xfrm>
            <a:off x="4799827" y="2231800"/>
            <a:ext cx="4041775" cy="479822"/>
          </a:xfrm>
        </p:spPr>
        <p:txBody>
          <a:bodyPr/>
          <a:lstStyle/>
          <a:p>
            <a:r>
              <a:rPr lang="en-US" err="1"/>
              <a:t>Søk</a:t>
            </a:r>
            <a:r>
              <a:rPr lang="en-US"/>
              <a:t> </a:t>
            </a:r>
            <a:r>
              <a:rPr lang="en-US" err="1"/>
              <a:t>etter</a:t>
            </a:r>
            <a:r>
              <a:rPr lang="en-US"/>
              <a:t> </a:t>
            </a:r>
            <a:r>
              <a:rPr lang="en-US" err="1"/>
              <a:t>emnekode</a:t>
            </a:r>
            <a:r>
              <a:rPr lang="en-US"/>
              <a:t>: </a:t>
            </a:r>
          </a:p>
        </p:txBody>
      </p:sp>
      <p:pic>
        <p:nvPicPr>
          <p:cNvPr id="12" name="Plassholder for innhold 11" descr="Søkeresultatet fra søk etter emnekode, hvor pilen klikker på print ikonet. ">
            <a:extLst>
              <a:ext uri="{FF2B5EF4-FFF2-40B4-BE49-F238E27FC236}">
                <a16:creationId xmlns:a16="http://schemas.microsoft.com/office/drawing/2014/main" id="{BAA2043A-EBD2-4897-A1E0-A420B6F0A8BB}"/>
              </a:ext>
            </a:extLst>
          </p:cNvPr>
          <p:cNvPicPr>
            <a:picLocks noGrp="1" noChangeAspect="1"/>
          </p:cNvPicPr>
          <p:nvPr>
            <p:ph sz="quarter" idx="4"/>
          </p:nvPr>
        </p:nvPicPr>
        <p:blipFill>
          <a:blip r:embed="rId4"/>
          <a:stretch>
            <a:fillRect/>
          </a:stretch>
        </p:blipFill>
        <p:spPr>
          <a:xfrm>
            <a:off x="4798237" y="2671790"/>
            <a:ext cx="4041775" cy="1693481"/>
          </a:xfrm>
        </p:spPr>
      </p:pic>
      <p:sp>
        <p:nvSpPr>
          <p:cNvPr id="15" name="Text Placeholder 5">
            <a:extLst>
              <a:ext uri="{FF2B5EF4-FFF2-40B4-BE49-F238E27FC236}">
                <a16:creationId xmlns:a16="http://schemas.microsoft.com/office/drawing/2014/main" id="{FE8FE7BD-2322-4A89-8DF0-0D95C0F40284}"/>
              </a:ext>
            </a:extLst>
          </p:cNvPr>
          <p:cNvSpPr>
            <a:spLocks noGrp="1"/>
          </p:cNvSpPr>
          <p:nvPr>
            <p:ph type="body" sz="quarter" idx="10"/>
          </p:nvPr>
        </p:nvSpPr>
        <p:spPr>
          <a:xfrm>
            <a:off x="302400" y="2231800"/>
            <a:ext cx="4041775" cy="479822"/>
          </a:xfrm>
        </p:spPr>
        <p:txBody>
          <a:bodyPr/>
          <a:lstStyle/>
          <a:p>
            <a:r>
              <a:rPr lang="en-US" err="1"/>
              <a:t>Søk</a:t>
            </a:r>
            <a:r>
              <a:rPr lang="en-US"/>
              <a:t> </a:t>
            </a:r>
            <a:r>
              <a:rPr lang="en-US" err="1"/>
              <a:t>etter</a:t>
            </a:r>
            <a:r>
              <a:rPr lang="en-US"/>
              <a:t> </a:t>
            </a:r>
            <a:r>
              <a:rPr lang="en-US" err="1"/>
              <a:t>studenter</a:t>
            </a:r>
            <a:r>
              <a:rPr lang="en-US"/>
              <a:t>: </a:t>
            </a:r>
          </a:p>
        </p:txBody>
      </p:sp>
      <p:sp>
        <p:nvSpPr>
          <p:cNvPr id="6" name="TekstSylinder 5">
            <a:extLst>
              <a:ext uri="{FF2B5EF4-FFF2-40B4-BE49-F238E27FC236}">
                <a16:creationId xmlns:a16="http://schemas.microsoft.com/office/drawing/2014/main" id="{D53D7902-F4A1-4158-9C84-8B276574A444}"/>
              </a:ext>
            </a:extLst>
          </p:cNvPr>
          <p:cNvSpPr txBox="1"/>
          <p:nvPr/>
        </p:nvSpPr>
        <p:spPr>
          <a:xfrm>
            <a:off x="302400" y="4365271"/>
            <a:ext cx="8229599" cy="369332"/>
          </a:xfrm>
          <a:prstGeom prst="rect">
            <a:avLst/>
          </a:prstGeom>
          <a:noFill/>
        </p:spPr>
        <p:txBody>
          <a:bodyPr wrap="square" rtlCol="0">
            <a:spAutoFit/>
          </a:bodyPr>
          <a:lstStyle/>
          <a:p>
            <a:pPr marL="285750" indent="-285750">
              <a:buFont typeface="Arial" panose="020B0604020202020204" pitchFamily="34" charset="0"/>
              <a:buChar char="•"/>
            </a:pPr>
            <a:r>
              <a:rPr lang="nb-NO" dirty="0"/>
              <a:t>For å opprette en bekreftelse trykker du på «printerikonet»</a:t>
            </a:r>
          </a:p>
        </p:txBody>
      </p:sp>
      <p:pic>
        <p:nvPicPr>
          <p:cNvPr id="16" name="Bilde 15" descr="Referansegruppesøk, med to søkefelt: &quot;Søk etter studenter&quot; og &quot;Søk etter emnekode&quot;. ">
            <a:extLst>
              <a:ext uri="{FF2B5EF4-FFF2-40B4-BE49-F238E27FC236}">
                <a16:creationId xmlns:a16="http://schemas.microsoft.com/office/drawing/2014/main" id="{C25D348B-A3C7-426D-A9A3-8CC6F53A21BC}"/>
              </a:ext>
            </a:extLst>
          </p:cNvPr>
          <p:cNvPicPr>
            <a:picLocks noChangeAspect="1"/>
          </p:cNvPicPr>
          <p:nvPr/>
        </p:nvPicPr>
        <p:blipFill rotWithShape="1">
          <a:blip r:embed="rId5"/>
          <a:srcRect t="64723" b="2685"/>
          <a:stretch/>
        </p:blipFill>
        <p:spPr>
          <a:xfrm>
            <a:off x="1335226" y="1139934"/>
            <a:ext cx="6163945" cy="974670"/>
          </a:xfrm>
          <a:prstGeom prst="rect">
            <a:avLst/>
          </a:prstGeom>
        </p:spPr>
      </p:pic>
    </p:spTree>
    <p:extLst>
      <p:ext uri="{BB962C8B-B14F-4D97-AF65-F5344CB8AC3E}">
        <p14:creationId xmlns:p14="http://schemas.microsoft.com/office/powerpoint/2010/main" val="319621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ABCE25-575E-49A1-BCB4-1D4E0902864E}"/>
              </a:ext>
            </a:extLst>
          </p:cNvPr>
          <p:cNvSpPr>
            <a:spLocks noGrp="1"/>
          </p:cNvSpPr>
          <p:nvPr>
            <p:ph type="title"/>
          </p:nvPr>
        </p:nvSpPr>
        <p:spPr>
          <a:xfrm>
            <a:off x="302400" y="298800"/>
            <a:ext cx="8552985" cy="646331"/>
          </a:xfrm>
        </p:spPr>
        <p:txBody>
          <a:bodyPr/>
          <a:lstStyle/>
          <a:p>
            <a:r>
              <a:rPr lang="nb-NO"/>
              <a:t>PDF- Bekreftelse</a:t>
            </a:r>
          </a:p>
        </p:txBody>
      </p:sp>
      <p:sp>
        <p:nvSpPr>
          <p:cNvPr id="3" name="Plassholder for innhold 2">
            <a:extLst>
              <a:ext uri="{FF2B5EF4-FFF2-40B4-BE49-F238E27FC236}">
                <a16:creationId xmlns:a16="http://schemas.microsoft.com/office/drawing/2014/main" id="{FAF17EE5-88D0-48E6-B833-E7D80C04FACA}"/>
              </a:ext>
            </a:extLst>
          </p:cNvPr>
          <p:cNvSpPr>
            <a:spLocks noGrp="1"/>
          </p:cNvSpPr>
          <p:nvPr>
            <p:ph sz="half" idx="1"/>
          </p:nvPr>
        </p:nvSpPr>
        <p:spPr>
          <a:xfrm>
            <a:off x="341973" y="945130"/>
            <a:ext cx="4230027" cy="3771529"/>
          </a:xfrm>
        </p:spPr>
        <p:txBody>
          <a:bodyPr>
            <a:normAutofit fontScale="92500" lnSpcReduction="10000"/>
          </a:bodyPr>
          <a:lstStyle/>
          <a:p>
            <a:r>
              <a:rPr lang="nb-NO" sz="2000" dirty="0"/>
              <a:t>Angi by </a:t>
            </a:r>
            <a:r>
              <a:rPr lang="nb-NO" sz="2000" b="1" dirty="0"/>
              <a:t>(1) </a:t>
            </a:r>
            <a:r>
              <a:rPr lang="nb-NO" sz="2000" dirty="0"/>
              <a:t>og språk </a:t>
            </a:r>
            <a:r>
              <a:rPr lang="nb-NO" sz="2000" b="1" dirty="0"/>
              <a:t>(2)</a:t>
            </a:r>
          </a:p>
          <a:p>
            <a:r>
              <a:rPr lang="nb-NO" sz="2000" dirty="0"/>
              <a:t>Resultatet er en PDF-mal tilpasset din student. Den kan lastes ned </a:t>
            </a:r>
            <a:r>
              <a:rPr lang="nb-NO" sz="2000" b="1" dirty="0"/>
              <a:t>(3) </a:t>
            </a:r>
            <a:r>
              <a:rPr lang="nb-NO" sz="2000" dirty="0"/>
              <a:t>eller skrives ut </a:t>
            </a:r>
            <a:r>
              <a:rPr lang="nb-NO" sz="2000" b="1" dirty="0"/>
              <a:t>(4)</a:t>
            </a:r>
          </a:p>
          <a:p>
            <a:r>
              <a:rPr lang="nb-NO" sz="2000" dirty="0"/>
              <a:t>Bekreftelsen må signeres av emneansvarlig eller instituttadministrasjonen</a:t>
            </a:r>
          </a:p>
          <a:p>
            <a:r>
              <a:rPr lang="nb-NO" sz="2000" dirty="0"/>
              <a:t>Den ferdig signerte bekreftelsen sender du til studenten </a:t>
            </a:r>
          </a:p>
          <a:p>
            <a:r>
              <a:rPr lang="nb-NO" sz="2000" b="1" dirty="0"/>
              <a:t>Merk: </a:t>
            </a:r>
            <a:r>
              <a:rPr lang="nb-NO" sz="2000" dirty="0"/>
              <a:t>Har en benyttet annen studentevaluering kan du skaffe en alternativ bekreftelse fra instituttet </a:t>
            </a:r>
            <a:endParaRPr lang="en-US" sz="2000" dirty="0"/>
          </a:p>
          <a:p>
            <a:endParaRPr lang="nb-NO" sz="2000" dirty="0"/>
          </a:p>
        </p:txBody>
      </p:sp>
      <p:pic>
        <p:nvPicPr>
          <p:cNvPr id="12" name="Bilde 11" descr="Dialogboks hvor du velger by og språk for bekreftelsen. ">
            <a:extLst>
              <a:ext uri="{FF2B5EF4-FFF2-40B4-BE49-F238E27FC236}">
                <a16:creationId xmlns:a16="http://schemas.microsoft.com/office/drawing/2014/main" id="{31D6BC14-29E8-498C-86FF-04F36DCBA5CC}"/>
              </a:ext>
            </a:extLst>
          </p:cNvPr>
          <p:cNvPicPr>
            <a:picLocks noChangeAspect="1"/>
          </p:cNvPicPr>
          <p:nvPr/>
        </p:nvPicPr>
        <p:blipFill>
          <a:blip r:embed="rId3"/>
          <a:stretch>
            <a:fillRect/>
          </a:stretch>
        </p:blipFill>
        <p:spPr>
          <a:xfrm>
            <a:off x="4499452" y="852310"/>
            <a:ext cx="4302575" cy="1900415"/>
          </a:xfrm>
          <a:prstGeom prst="rect">
            <a:avLst/>
          </a:prstGeom>
        </p:spPr>
      </p:pic>
      <p:pic>
        <p:nvPicPr>
          <p:cNvPr id="8" name="Bilde 7" descr="PDF-bekreftelse åpnet, kan lastes ned eller skrives ut. ">
            <a:extLst>
              <a:ext uri="{FF2B5EF4-FFF2-40B4-BE49-F238E27FC236}">
                <a16:creationId xmlns:a16="http://schemas.microsoft.com/office/drawing/2014/main" id="{B20028E7-776A-4D73-AE3A-6EC9CC3800EA}"/>
              </a:ext>
            </a:extLst>
          </p:cNvPr>
          <p:cNvPicPr>
            <a:picLocks noChangeAspect="1"/>
          </p:cNvPicPr>
          <p:nvPr/>
        </p:nvPicPr>
        <p:blipFill>
          <a:blip r:embed="rId4"/>
          <a:stretch>
            <a:fillRect/>
          </a:stretch>
        </p:blipFill>
        <p:spPr>
          <a:xfrm>
            <a:off x="4497172" y="2081451"/>
            <a:ext cx="4304855" cy="2635209"/>
          </a:xfrm>
          <a:prstGeom prst="rect">
            <a:avLst/>
          </a:prstGeom>
        </p:spPr>
      </p:pic>
    </p:spTree>
    <p:extLst>
      <p:ext uri="{BB962C8B-B14F-4D97-AF65-F5344CB8AC3E}">
        <p14:creationId xmlns:p14="http://schemas.microsoft.com/office/powerpoint/2010/main" val="3305562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27A-5EFC-4AD0-AF74-251EAEBF55A5}"/>
              </a:ext>
            </a:extLst>
          </p:cNvPr>
          <p:cNvSpPr>
            <a:spLocks noGrp="1"/>
          </p:cNvSpPr>
          <p:nvPr>
            <p:ph type="title"/>
          </p:nvPr>
        </p:nvSpPr>
        <p:spPr>
          <a:xfrm>
            <a:off x="295507" y="1863864"/>
            <a:ext cx="8552985" cy="707886"/>
          </a:xfrm>
        </p:spPr>
        <p:txBody>
          <a:bodyPr/>
          <a:lstStyle/>
          <a:p>
            <a:r>
              <a:rPr lang="nb-NO" sz="4000"/>
              <a:t>2. Emnerapport</a:t>
            </a:r>
          </a:p>
        </p:txBody>
      </p:sp>
    </p:spTree>
    <p:extLst>
      <p:ext uri="{BB962C8B-B14F-4D97-AF65-F5344CB8AC3E}">
        <p14:creationId xmlns:p14="http://schemas.microsoft.com/office/powerpoint/2010/main" val="2008651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F01D0-1331-4048-8AFC-983CAAF6C490}"/>
              </a:ext>
            </a:extLst>
          </p:cNvPr>
          <p:cNvSpPr>
            <a:spLocks noGrp="1"/>
          </p:cNvSpPr>
          <p:nvPr>
            <p:ph type="title"/>
          </p:nvPr>
        </p:nvSpPr>
        <p:spPr>
          <a:xfrm>
            <a:off x="302400" y="298800"/>
            <a:ext cx="8552985" cy="646331"/>
          </a:xfrm>
        </p:spPr>
        <p:txBody>
          <a:bodyPr/>
          <a:lstStyle/>
          <a:p>
            <a:r>
              <a:rPr lang="nb-NO"/>
              <a:t>Skrive emnerapport</a:t>
            </a:r>
          </a:p>
        </p:txBody>
      </p:sp>
      <p:sp>
        <p:nvSpPr>
          <p:cNvPr id="4" name="TextBox 3">
            <a:extLst>
              <a:ext uri="{FF2B5EF4-FFF2-40B4-BE49-F238E27FC236}">
                <a16:creationId xmlns:a16="http://schemas.microsoft.com/office/drawing/2014/main" id="{7C13E64E-CB5E-40ED-BF4E-756D14F5C3EF}"/>
              </a:ext>
            </a:extLst>
          </p:cNvPr>
          <p:cNvSpPr txBox="1"/>
          <p:nvPr/>
        </p:nvSpPr>
        <p:spPr>
          <a:xfrm>
            <a:off x="302400" y="1198800"/>
            <a:ext cx="4658635" cy="1846659"/>
          </a:xfrm>
          <a:prstGeom prst="rect">
            <a:avLst/>
          </a:prstGeom>
          <a:noFill/>
        </p:spPr>
        <p:txBody>
          <a:bodyPr wrap="square" rtlCol="0">
            <a:spAutoFit/>
          </a:bodyPr>
          <a:lstStyle/>
          <a:p>
            <a:pPr marL="285750" indent="-285750">
              <a:buFont typeface="Arial" panose="020B0604020202020204" pitchFamily="34" charset="0"/>
              <a:buChar char="•"/>
            </a:pPr>
            <a:r>
              <a:rPr lang="nb-NO" sz="2400"/>
              <a:t>Velg verktøyet «Skrive emnerapport» </a:t>
            </a:r>
            <a:r>
              <a:rPr lang="nb-NO" sz="2400" b="1"/>
              <a:t>(1)</a:t>
            </a:r>
          </a:p>
          <a:p>
            <a:pPr marL="285750" indent="-285750">
              <a:buFont typeface="Arial" panose="020B0604020202020204" pitchFamily="34" charset="0"/>
              <a:buChar char="•"/>
            </a:pPr>
            <a:r>
              <a:rPr lang="nb-NO" sz="2400"/>
              <a:t>Velg emnet du ønsker å skrive rapport for </a:t>
            </a:r>
            <a:r>
              <a:rPr lang="nb-NO" sz="2400" b="1"/>
              <a:t>(2)</a:t>
            </a:r>
            <a:endParaRPr lang="nb-NO" b="1"/>
          </a:p>
          <a:p>
            <a:pPr marL="285750" indent="-285750">
              <a:buFont typeface="Arial" panose="020B0604020202020204" pitchFamily="34" charset="0"/>
              <a:buChar char="•"/>
            </a:pPr>
            <a:endParaRPr lang="nb-NO"/>
          </a:p>
        </p:txBody>
      </p:sp>
      <p:pic>
        <p:nvPicPr>
          <p:cNvPr id="7" name="Bilde 6" descr="Oversikt over mine emnerapporter, hvor pilen klikker på Fysikk. ">
            <a:extLst>
              <a:ext uri="{FF2B5EF4-FFF2-40B4-BE49-F238E27FC236}">
                <a16:creationId xmlns:a16="http://schemas.microsoft.com/office/drawing/2014/main" id="{DC0292EF-D4AC-45B2-8951-824903F920FC}"/>
              </a:ext>
            </a:extLst>
          </p:cNvPr>
          <p:cNvPicPr>
            <a:picLocks noChangeAspect="1"/>
          </p:cNvPicPr>
          <p:nvPr/>
        </p:nvPicPr>
        <p:blipFill>
          <a:blip r:embed="rId3"/>
          <a:stretch>
            <a:fillRect/>
          </a:stretch>
        </p:blipFill>
        <p:spPr>
          <a:xfrm>
            <a:off x="302400" y="2960753"/>
            <a:ext cx="6374435" cy="165910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C1F07208-4C46-462E-9B0B-E2B92D504990}"/>
              </a:ext>
            </a:extLst>
          </p:cNvPr>
          <p:cNvPicPr>
            <a:picLocks noChangeAspect="1"/>
          </p:cNvPicPr>
          <p:nvPr/>
        </p:nvPicPr>
        <p:blipFill rotWithShape="1">
          <a:blip r:embed="rId4"/>
          <a:srcRect l="5353" t="10324" r="5026"/>
          <a:stretch/>
        </p:blipFill>
        <p:spPr>
          <a:xfrm>
            <a:off x="4851164" y="1198800"/>
            <a:ext cx="4004221" cy="2360127"/>
          </a:xfrm>
          <a:prstGeom prst="rect">
            <a:avLst/>
          </a:prstGeom>
        </p:spPr>
      </p:pic>
    </p:spTree>
    <p:extLst>
      <p:ext uri="{BB962C8B-B14F-4D97-AF65-F5344CB8AC3E}">
        <p14:creationId xmlns:p14="http://schemas.microsoft.com/office/powerpoint/2010/main" val="2225406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53E2-C8A6-46D1-AFCE-E9C47A53522E}"/>
              </a:ext>
            </a:extLst>
          </p:cNvPr>
          <p:cNvSpPr>
            <a:spLocks noGrp="1"/>
          </p:cNvSpPr>
          <p:nvPr>
            <p:ph type="title"/>
          </p:nvPr>
        </p:nvSpPr>
        <p:spPr>
          <a:xfrm>
            <a:off x="249043" y="205979"/>
            <a:ext cx="8552985" cy="646331"/>
          </a:xfrm>
        </p:spPr>
        <p:txBody>
          <a:bodyPr anchor="t">
            <a:normAutofit/>
          </a:bodyPr>
          <a:lstStyle/>
          <a:p>
            <a:r>
              <a:rPr lang="nb-NO" dirty="0"/>
              <a:t>Skrive emnerapport</a:t>
            </a:r>
          </a:p>
        </p:txBody>
      </p:sp>
      <p:sp>
        <p:nvSpPr>
          <p:cNvPr id="6" name="Content Placeholder 5">
            <a:extLst>
              <a:ext uri="{FF2B5EF4-FFF2-40B4-BE49-F238E27FC236}">
                <a16:creationId xmlns:a16="http://schemas.microsoft.com/office/drawing/2014/main" id="{EAC14524-EEA6-4A9B-A07F-559EF25B6156}"/>
              </a:ext>
            </a:extLst>
          </p:cNvPr>
          <p:cNvSpPr>
            <a:spLocks noGrp="1"/>
          </p:cNvSpPr>
          <p:nvPr>
            <p:ph sz="half" idx="1"/>
          </p:nvPr>
        </p:nvSpPr>
        <p:spPr>
          <a:xfrm>
            <a:off x="249043" y="1200151"/>
            <a:ext cx="4224716" cy="3394472"/>
          </a:xfrm>
        </p:spPr>
        <p:txBody>
          <a:bodyPr vert="horz" lIns="91440" tIns="45720" rIns="91440" bIns="45720" rtlCol="0">
            <a:normAutofit/>
          </a:bodyPr>
          <a:lstStyle/>
          <a:p>
            <a:pPr marL="0" indent="0">
              <a:lnSpc>
                <a:spcPct val="90000"/>
              </a:lnSpc>
              <a:buNone/>
            </a:pPr>
            <a:r>
              <a:rPr lang="nb-NO" sz="2400" dirty="0"/>
              <a:t>Siden hvor du skriver emnerapporten består av fire seksjoner:</a:t>
            </a:r>
          </a:p>
          <a:p>
            <a:pPr>
              <a:lnSpc>
                <a:spcPct val="90000"/>
              </a:lnSpc>
            </a:pPr>
            <a:r>
              <a:rPr lang="nb-NO" sz="2400" dirty="0"/>
              <a:t>Tekstfelter</a:t>
            </a:r>
            <a:r>
              <a:rPr lang="nb-NO" sz="2400" b="1" dirty="0"/>
              <a:t> (1) </a:t>
            </a:r>
            <a:r>
              <a:rPr lang="nb-NO" sz="2400" dirty="0"/>
              <a:t>hvor du skriver rapportteksten</a:t>
            </a:r>
          </a:p>
          <a:p>
            <a:pPr>
              <a:lnSpc>
                <a:spcPct val="90000"/>
              </a:lnSpc>
            </a:pPr>
            <a:r>
              <a:rPr lang="nb-NO" sz="2400" dirty="0"/>
              <a:t>Informasjon om emnet </a:t>
            </a:r>
            <a:r>
              <a:rPr lang="nb-NO" sz="2400" b="1" dirty="0"/>
              <a:t>(2)</a:t>
            </a:r>
          </a:p>
          <a:p>
            <a:pPr>
              <a:lnSpc>
                <a:spcPct val="90000"/>
              </a:lnSpc>
            </a:pPr>
            <a:r>
              <a:rPr lang="nb-NO" sz="2400" dirty="0"/>
              <a:t>Utviklingsplan for emnet </a:t>
            </a:r>
            <a:r>
              <a:rPr lang="nb-NO" sz="2400" b="1" dirty="0"/>
              <a:t>(3)</a:t>
            </a:r>
          </a:p>
          <a:p>
            <a:pPr>
              <a:lnSpc>
                <a:spcPct val="90000"/>
              </a:lnSpc>
            </a:pPr>
            <a:r>
              <a:rPr lang="nb-NO" sz="2400" dirty="0"/>
              <a:t>Datagrunnlag </a:t>
            </a:r>
            <a:r>
              <a:rPr lang="nb-NO" sz="2400" b="1" dirty="0"/>
              <a:t>(4)</a:t>
            </a:r>
          </a:p>
        </p:txBody>
      </p:sp>
      <p:pic>
        <p:nvPicPr>
          <p:cNvPr id="4" name="Picture 3" descr="Graphical user interface, text, application&#10;&#10;Description automatically generated">
            <a:extLst>
              <a:ext uri="{FF2B5EF4-FFF2-40B4-BE49-F238E27FC236}">
                <a16:creationId xmlns:a16="http://schemas.microsoft.com/office/drawing/2014/main" id="{85182BFD-7EFE-4C61-9A49-08E91D8058CE}"/>
              </a:ext>
            </a:extLst>
          </p:cNvPr>
          <p:cNvPicPr>
            <a:picLocks noChangeAspect="1"/>
          </p:cNvPicPr>
          <p:nvPr/>
        </p:nvPicPr>
        <p:blipFill>
          <a:blip r:embed="rId3"/>
          <a:stretch>
            <a:fillRect/>
          </a:stretch>
        </p:blipFill>
        <p:spPr>
          <a:xfrm>
            <a:off x="4670243" y="1200151"/>
            <a:ext cx="4225311" cy="3321680"/>
          </a:xfrm>
          <a:prstGeom prst="rect">
            <a:avLst/>
          </a:prstGeom>
        </p:spPr>
      </p:pic>
    </p:spTree>
    <p:extLst>
      <p:ext uri="{BB962C8B-B14F-4D97-AF65-F5344CB8AC3E}">
        <p14:creationId xmlns:p14="http://schemas.microsoft.com/office/powerpoint/2010/main" val="3307790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8ADB-5F8E-4867-99C8-D9A603A0357C}"/>
              </a:ext>
            </a:extLst>
          </p:cNvPr>
          <p:cNvSpPr>
            <a:spLocks noGrp="1"/>
          </p:cNvSpPr>
          <p:nvPr>
            <p:ph type="title"/>
          </p:nvPr>
        </p:nvSpPr>
        <p:spPr>
          <a:xfrm>
            <a:off x="302400" y="298800"/>
            <a:ext cx="8552985" cy="646331"/>
          </a:xfrm>
        </p:spPr>
        <p:txBody>
          <a:bodyPr/>
          <a:lstStyle/>
          <a:p>
            <a:r>
              <a:rPr lang="nb-NO"/>
              <a:t>1.1 Tekstfelter</a:t>
            </a:r>
          </a:p>
        </p:txBody>
      </p:sp>
      <p:sp>
        <p:nvSpPr>
          <p:cNvPr id="3" name="Content Placeholder 2">
            <a:extLst>
              <a:ext uri="{FF2B5EF4-FFF2-40B4-BE49-F238E27FC236}">
                <a16:creationId xmlns:a16="http://schemas.microsoft.com/office/drawing/2014/main" id="{86A62D55-B341-40A7-9AA2-7DB2D0107388}"/>
              </a:ext>
            </a:extLst>
          </p:cNvPr>
          <p:cNvSpPr>
            <a:spLocks noGrp="1"/>
          </p:cNvSpPr>
          <p:nvPr>
            <p:ph sz="half" idx="1"/>
          </p:nvPr>
        </p:nvSpPr>
        <p:spPr>
          <a:xfrm>
            <a:off x="302400" y="1200151"/>
            <a:ext cx="4038600" cy="3394472"/>
          </a:xfrm>
        </p:spPr>
        <p:txBody>
          <a:bodyPr>
            <a:normAutofit fontScale="92500" lnSpcReduction="20000"/>
          </a:bodyPr>
          <a:lstStyle/>
          <a:p>
            <a:r>
              <a:rPr lang="nb-NO" sz="2000" dirty="0"/>
              <a:t>Du åpner feltene ved å trykke på raden </a:t>
            </a:r>
            <a:r>
              <a:rPr lang="nb-NO" sz="2000" b="1" dirty="0"/>
              <a:t>(1) </a:t>
            </a:r>
            <a:r>
              <a:rPr lang="nb-NO" sz="2000" dirty="0"/>
              <a:t>og fyller inn relevant tekst</a:t>
            </a:r>
          </a:p>
          <a:p>
            <a:r>
              <a:rPr lang="nb-NO" sz="2000" dirty="0"/>
              <a:t>Trykk på «Hjelpetekst» </a:t>
            </a:r>
            <a:r>
              <a:rPr lang="nb-NO" sz="2000" b="1" dirty="0"/>
              <a:t>(2) </a:t>
            </a:r>
            <a:r>
              <a:rPr lang="nb-NO" sz="2000" dirty="0"/>
              <a:t>for å få opp stikkord/punktsetninger som kan veilede deg i evalueringen</a:t>
            </a:r>
          </a:p>
          <a:p>
            <a:r>
              <a:rPr lang="nb-NO" sz="2000" dirty="0"/>
              <a:t>Du lagrer ved å trykke på den blå «Lagre»-knappen under tekstfeltet </a:t>
            </a:r>
            <a:r>
              <a:rPr lang="nb-NO" sz="2000" b="1" dirty="0"/>
              <a:t>(3)</a:t>
            </a:r>
          </a:p>
          <a:p>
            <a:r>
              <a:rPr lang="nb-NO" sz="2000" dirty="0"/>
              <a:t>Det er også mulig å skrive i flere felter samtidig, og så «Lagre alle endringer» på en gang</a:t>
            </a:r>
            <a:r>
              <a:rPr lang="nb-NO" sz="2000" b="1" dirty="0"/>
              <a:t>(4) </a:t>
            </a:r>
            <a:endParaRPr lang="nb-NO" sz="2000" dirty="0"/>
          </a:p>
        </p:txBody>
      </p:sp>
      <p:pic>
        <p:nvPicPr>
          <p:cNvPr id="7" name="Content Placeholder 6" descr="Graphical user interface, text, application&#10;&#10;Description automatically generated">
            <a:extLst>
              <a:ext uri="{FF2B5EF4-FFF2-40B4-BE49-F238E27FC236}">
                <a16:creationId xmlns:a16="http://schemas.microsoft.com/office/drawing/2014/main" id="{94813780-6A8D-4C08-B68B-3BB8573BA558}"/>
              </a:ext>
            </a:extLst>
          </p:cNvPr>
          <p:cNvPicPr>
            <a:picLocks noGrp="1" noChangeAspect="1"/>
          </p:cNvPicPr>
          <p:nvPr>
            <p:ph sz="half" idx="2"/>
          </p:nvPr>
        </p:nvPicPr>
        <p:blipFill>
          <a:blip r:embed="rId3"/>
          <a:stretch>
            <a:fillRect/>
          </a:stretch>
        </p:blipFill>
        <p:spPr>
          <a:xfrm>
            <a:off x="4341000" y="1200151"/>
            <a:ext cx="4603487" cy="2562260"/>
          </a:xfrm>
        </p:spPr>
      </p:pic>
    </p:spTree>
    <p:extLst>
      <p:ext uri="{BB962C8B-B14F-4D97-AF65-F5344CB8AC3E}">
        <p14:creationId xmlns:p14="http://schemas.microsoft.com/office/powerpoint/2010/main" val="11491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B6F7FE-1C5B-314E-9EB6-C3D6F936303D}"/>
              </a:ext>
            </a:extLst>
          </p:cNvPr>
          <p:cNvSpPr>
            <a:spLocks noGrp="1"/>
          </p:cNvSpPr>
          <p:nvPr>
            <p:ph type="title"/>
          </p:nvPr>
        </p:nvSpPr>
        <p:spPr/>
        <p:txBody>
          <a:bodyPr/>
          <a:lstStyle/>
          <a:p>
            <a:r>
              <a:rPr lang="nb-NO"/>
              <a:t>Emneevaluering</a:t>
            </a:r>
          </a:p>
        </p:txBody>
      </p:sp>
      <p:sp>
        <p:nvSpPr>
          <p:cNvPr id="3" name="Plassholder for innhold 2">
            <a:extLst>
              <a:ext uri="{FF2B5EF4-FFF2-40B4-BE49-F238E27FC236}">
                <a16:creationId xmlns:a16="http://schemas.microsoft.com/office/drawing/2014/main" id="{8B10C514-EF45-4E45-AC21-B580BE9D8E1F}"/>
              </a:ext>
            </a:extLst>
          </p:cNvPr>
          <p:cNvSpPr>
            <a:spLocks noGrp="1"/>
          </p:cNvSpPr>
          <p:nvPr>
            <p:ph idx="1"/>
          </p:nvPr>
        </p:nvSpPr>
        <p:spPr>
          <a:xfrm>
            <a:off x="301385" y="1198800"/>
            <a:ext cx="8418747" cy="3466069"/>
          </a:xfrm>
        </p:spPr>
        <p:txBody>
          <a:bodyPr vert="horz" lIns="90000" tIns="46800" rIns="90000" bIns="46800" rtlCol="0" anchor="t">
            <a:normAutofit fontScale="92500" lnSpcReduction="20000"/>
          </a:bodyPr>
          <a:lstStyle/>
          <a:p>
            <a:r>
              <a:rPr lang="nb-NO" dirty="0"/>
              <a:t>Emneevaluering er en kontinuerlig prosess som foregår gjennom hele emnets gjennomføring. Man får muligheten til å starte evalueringsprosessen fra første undervisningsaktivitet - </a:t>
            </a:r>
            <a:r>
              <a:rPr lang="nb-NO" b="1" dirty="0"/>
              <a:t>Semesterstart</a:t>
            </a:r>
            <a:r>
              <a:rPr lang="nb-NO" dirty="0"/>
              <a:t> </a:t>
            </a:r>
          </a:p>
          <a:p>
            <a:r>
              <a:rPr lang="nb-NO" dirty="0"/>
              <a:t>Emneansvarlig har ansvar for evalueringen, men samarbeider med studentene i f.eks. referansegrupper, og eventuelt med andre faglige ressurser</a:t>
            </a:r>
          </a:p>
          <a:p>
            <a:r>
              <a:rPr lang="nb-NO" dirty="0"/>
              <a:t>Emnerapporten som leveres danner grunnlaget for den årlige revisjonen av emner (</a:t>
            </a:r>
            <a:r>
              <a:rPr lang="nb-NO" dirty="0" err="1"/>
              <a:t>EpN</a:t>
            </a:r>
            <a:r>
              <a:rPr lang="nb-NO" dirty="0"/>
              <a:t>)</a:t>
            </a:r>
          </a:p>
          <a:p>
            <a:r>
              <a:rPr lang="nb-NO" dirty="0">
                <a:solidFill>
                  <a:srgbClr val="333333"/>
                </a:solidFill>
                <a:latin typeface="Arial" panose="020B0604020202020204" pitchFamily="34" charset="0"/>
                <a:cs typeface="Arial" panose="020B0604020202020204" pitchFamily="34" charset="0"/>
              </a:rPr>
              <a:t>V</a:t>
            </a:r>
            <a:r>
              <a:rPr lang="nb-NO" b="0" i="0" dirty="0">
                <a:solidFill>
                  <a:srgbClr val="333333"/>
                </a:solidFill>
                <a:effectLst/>
                <a:latin typeface="Arial" panose="020B0604020202020204" pitchFamily="34" charset="0"/>
                <a:cs typeface="Arial" panose="020B0604020202020204" pitchFamily="34" charset="0"/>
              </a:rPr>
              <a:t>ed minimum </a:t>
            </a:r>
            <a:r>
              <a:rPr lang="nb-NO" i="0" dirty="0">
                <a:solidFill>
                  <a:srgbClr val="333333"/>
                </a:solidFill>
                <a:effectLst/>
                <a:latin typeface="Arial" panose="020B0604020202020204" pitchFamily="34" charset="0"/>
                <a:cs typeface="Arial" panose="020B0604020202020204" pitchFamily="34" charset="0"/>
              </a:rPr>
              <a:t>kvar tredje gjennomføring av emnet </a:t>
            </a:r>
            <a:r>
              <a:rPr lang="nb-NO" b="0" i="0" dirty="0">
                <a:solidFill>
                  <a:srgbClr val="333333"/>
                </a:solidFill>
                <a:effectLst/>
                <a:latin typeface="Arial" panose="020B0604020202020204" pitchFamily="34" charset="0"/>
                <a:cs typeface="Arial" panose="020B0604020202020204" pitchFamily="34" charset="0"/>
              </a:rPr>
              <a:t>skal det hentes inn tilbakemelding fra alle emnets studenter.</a:t>
            </a:r>
            <a:endParaRPr lang="nb-N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141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9F3174-3C2A-4DA1-BFA1-49947586EAE6}"/>
              </a:ext>
            </a:extLst>
          </p:cNvPr>
          <p:cNvSpPr>
            <a:spLocks noGrp="1"/>
          </p:cNvSpPr>
          <p:nvPr>
            <p:ph type="title"/>
          </p:nvPr>
        </p:nvSpPr>
        <p:spPr>
          <a:xfrm>
            <a:off x="249043" y="205979"/>
            <a:ext cx="8552985" cy="584775"/>
          </a:xfrm>
        </p:spPr>
        <p:txBody>
          <a:bodyPr/>
          <a:lstStyle/>
          <a:p>
            <a:r>
              <a:rPr lang="nb-NO" sz="3200" dirty="0"/>
              <a:t>1.2 Handlingsplan fra forrige evaluering</a:t>
            </a:r>
          </a:p>
        </p:txBody>
      </p:sp>
      <p:sp>
        <p:nvSpPr>
          <p:cNvPr id="3" name="Plasshaldar for innhald 2">
            <a:extLst>
              <a:ext uri="{FF2B5EF4-FFF2-40B4-BE49-F238E27FC236}">
                <a16:creationId xmlns:a16="http://schemas.microsoft.com/office/drawing/2014/main" id="{A0B1DBBA-F682-46B5-AEBD-FDCC45682266}"/>
              </a:ext>
            </a:extLst>
          </p:cNvPr>
          <p:cNvSpPr>
            <a:spLocks noGrp="1"/>
          </p:cNvSpPr>
          <p:nvPr>
            <p:ph sz="half" idx="1"/>
          </p:nvPr>
        </p:nvSpPr>
        <p:spPr>
          <a:xfrm>
            <a:off x="249043" y="1200151"/>
            <a:ext cx="4909290" cy="3394472"/>
          </a:xfrm>
        </p:spPr>
        <p:txBody>
          <a:bodyPr>
            <a:normAutofit/>
          </a:bodyPr>
          <a:lstStyle/>
          <a:p>
            <a:r>
              <a:rPr lang="nb-NO" dirty="0"/>
              <a:t>Tiltak fra tidligere evalueringer listes her</a:t>
            </a:r>
          </a:p>
          <a:p>
            <a:r>
              <a:rPr lang="nb-NO" dirty="0"/>
              <a:t>Bruk tekstfeltet til å evaluere gjennomføringen av disse tiltakene</a:t>
            </a:r>
          </a:p>
        </p:txBody>
      </p:sp>
      <p:pic>
        <p:nvPicPr>
          <p:cNvPr id="11" name="Content Placeholder 10" descr="Graphical user interface, application&#10;&#10;Description automatically generated">
            <a:extLst>
              <a:ext uri="{FF2B5EF4-FFF2-40B4-BE49-F238E27FC236}">
                <a16:creationId xmlns:a16="http://schemas.microsoft.com/office/drawing/2014/main" id="{DE1D2502-3185-4373-85DA-106C66AC8677}"/>
              </a:ext>
            </a:extLst>
          </p:cNvPr>
          <p:cNvPicPr>
            <a:picLocks noGrp="1" noChangeAspect="1"/>
          </p:cNvPicPr>
          <p:nvPr>
            <p:ph sz="half" idx="2"/>
          </p:nvPr>
        </p:nvPicPr>
        <p:blipFill rotWithShape="1">
          <a:blip r:embed="rId3"/>
          <a:srcRect r="43677"/>
          <a:stretch/>
        </p:blipFill>
        <p:spPr>
          <a:xfrm>
            <a:off x="5158333" y="1203309"/>
            <a:ext cx="3229415" cy="3391314"/>
          </a:xfrm>
        </p:spPr>
      </p:pic>
    </p:spTree>
    <p:extLst>
      <p:ext uri="{BB962C8B-B14F-4D97-AF65-F5344CB8AC3E}">
        <p14:creationId xmlns:p14="http://schemas.microsoft.com/office/powerpoint/2010/main" val="2113077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358B-C911-4A48-B6DE-740E5E40ADB6}"/>
              </a:ext>
            </a:extLst>
          </p:cNvPr>
          <p:cNvSpPr>
            <a:spLocks noGrp="1"/>
          </p:cNvSpPr>
          <p:nvPr>
            <p:ph type="title"/>
          </p:nvPr>
        </p:nvSpPr>
        <p:spPr>
          <a:xfrm>
            <a:off x="302400" y="298800"/>
            <a:ext cx="8552985" cy="646331"/>
          </a:xfrm>
        </p:spPr>
        <p:txBody>
          <a:bodyPr/>
          <a:lstStyle/>
          <a:p>
            <a:r>
              <a:rPr lang="nb-NO"/>
              <a:t>2. Informasjon om emnet</a:t>
            </a:r>
          </a:p>
        </p:txBody>
      </p:sp>
      <p:sp>
        <p:nvSpPr>
          <p:cNvPr id="3" name="Content Placeholder 2">
            <a:extLst>
              <a:ext uri="{FF2B5EF4-FFF2-40B4-BE49-F238E27FC236}">
                <a16:creationId xmlns:a16="http://schemas.microsoft.com/office/drawing/2014/main" id="{6FA7E1B3-4EDF-41BC-B2C2-7EC224582930}"/>
              </a:ext>
            </a:extLst>
          </p:cNvPr>
          <p:cNvSpPr>
            <a:spLocks noGrp="1"/>
          </p:cNvSpPr>
          <p:nvPr>
            <p:ph sz="half" idx="1"/>
          </p:nvPr>
        </p:nvSpPr>
        <p:spPr>
          <a:xfrm>
            <a:off x="302400" y="1200151"/>
            <a:ext cx="4269600" cy="3394472"/>
          </a:xfrm>
        </p:spPr>
        <p:txBody>
          <a:bodyPr vert="horz" lIns="91440" tIns="45720" rIns="91440" bIns="45720" rtlCol="0" anchor="t">
            <a:normAutofit fontScale="92500"/>
          </a:bodyPr>
          <a:lstStyle/>
          <a:p>
            <a:r>
              <a:rPr lang="nb-NO" dirty="0"/>
              <a:t>Til høyre for tekstfeltene finner du diverse informasjon om emnet</a:t>
            </a:r>
          </a:p>
          <a:p>
            <a:r>
              <a:rPr lang="nb-NO" dirty="0"/>
              <a:t>I feltene «Emne-/rapportansvarlig» </a:t>
            </a:r>
            <a:r>
              <a:rPr lang="nb-NO" b="1" dirty="0"/>
              <a:t>(1)</a:t>
            </a:r>
            <a:r>
              <a:rPr lang="nb-NO" dirty="0"/>
              <a:t> og «Bidragsytere» </a:t>
            </a:r>
            <a:r>
              <a:rPr lang="nb-NO" b="1" dirty="0"/>
              <a:t>(2) </a:t>
            </a:r>
            <a:r>
              <a:rPr lang="nb-NO" dirty="0"/>
              <a:t>kan du legge til personer</a:t>
            </a:r>
          </a:p>
        </p:txBody>
      </p:sp>
      <p:pic>
        <p:nvPicPr>
          <p:cNvPr id="10" name="Plassholder for innhold 9" descr="skjermbilde som viser informasjon om emnet">
            <a:extLst>
              <a:ext uri="{FF2B5EF4-FFF2-40B4-BE49-F238E27FC236}">
                <a16:creationId xmlns:a16="http://schemas.microsoft.com/office/drawing/2014/main" id="{367BA0F9-3426-4713-B2EA-5CD4D1512621}"/>
              </a:ext>
            </a:extLst>
          </p:cNvPr>
          <p:cNvPicPr>
            <a:picLocks noGrp="1" noChangeAspect="1"/>
          </p:cNvPicPr>
          <p:nvPr>
            <p:ph sz="half" idx="2"/>
          </p:nvPr>
        </p:nvPicPr>
        <p:blipFill>
          <a:blip r:embed="rId3"/>
          <a:stretch>
            <a:fillRect/>
          </a:stretch>
        </p:blipFill>
        <p:spPr>
          <a:xfrm>
            <a:off x="4794460" y="1200150"/>
            <a:ext cx="3330156" cy="3394075"/>
          </a:xfrm>
        </p:spPr>
      </p:pic>
    </p:spTree>
    <p:extLst>
      <p:ext uri="{BB962C8B-B14F-4D97-AF65-F5344CB8AC3E}">
        <p14:creationId xmlns:p14="http://schemas.microsoft.com/office/powerpoint/2010/main" val="1070387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4E2A8-E32D-4C47-B6DA-CC942E2E719C}"/>
              </a:ext>
            </a:extLst>
          </p:cNvPr>
          <p:cNvSpPr>
            <a:spLocks noGrp="1"/>
          </p:cNvSpPr>
          <p:nvPr>
            <p:ph type="title"/>
          </p:nvPr>
        </p:nvSpPr>
        <p:spPr/>
        <p:txBody>
          <a:bodyPr/>
          <a:lstStyle/>
          <a:p>
            <a:r>
              <a:rPr lang="nb-NO" dirty="0"/>
              <a:t>3.1 Utviklingsplan for emnet</a:t>
            </a:r>
          </a:p>
        </p:txBody>
      </p:sp>
      <p:sp>
        <p:nvSpPr>
          <p:cNvPr id="3" name="TextBox 2">
            <a:extLst>
              <a:ext uri="{FF2B5EF4-FFF2-40B4-BE49-F238E27FC236}">
                <a16:creationId xmlns:a16="http://schemas.microsoft.com/office/drawing/2014/main" id="{309FFF9A-6EB5-424F-BA13-EB8B06A4C7D6}"/>
              </a:ext>
            </a:extLst>
          </p:cNvPr>
          <p:cNvSpPr txBox="1"/>
          <p:nvPr/>
        </p:nvSpPr>
        <p:spPr>
          <a:xfrm>
            <a:off x="301385" y="1017161"/>
            <a:ext cx="8329515" cy="1833457"/>
          </a:xfrm>
          <a:prstGeom prst="rect">
            <a:avLst/>
          </a:prstGeom>
          <a:noFill/>
        </p:spPr>
        <p:txBody>
          <a:bodyPr wrap="square" rtlCol="0" anchor="t">
            <a:normAutofit lnSpcReduction="10000"/>
          </a:bodyPr>
          <a:lstStyle/>
          <a:p>
            <a:pPr marL="285750" indent="-285750">
              <a:buFont typeface="Arial" panose="020B0604020202020204" pitchFamily="34" charset="0"/>
              <a:buChar char="•"/>
            </a:pPr>
            <a:r>
              <a:rPr lang="nb-NO" dirty="0"/>
              <a:t>Her legger du til, og har oversikt over tiltak, oppgaver, notater og avvik knyttet til utviklingen av emnet</a:t>
            </a:r>
          </a:p>
          <a:p>
            <a:pPr marL="285750" indent="-285750">
              <a:buFont typeface="Arial" panose="020B0604020202020204" pitchFamily="34" charset="0"/>
              <a:buChar char="•"/>
            </a:pPr>
            <a:r>
              <a:rPr lang="nb-NO" dirty="0"/>
              <a:t>Disse vil følge emnerapportene fra semester til semester, og være sortert i faner bortover</a:t>
            </a:r>
          </a:p>
          <a:p>
            <a:pPr marL="285750" indent="-285750">
              <a:buFont typeface="Arial" panose="020B0604020202020204" pitchFamily="34" charset="0"/>
              <a:buChar char="•"/>
            </a:pPr>
            <a:r>
              <a:rPr lang="nb-NO" dirty="0"/>
              <a:t>Dette gjør det enkelt å følge opp hvordan foreslåtte endringer til emnet blir behandlet. Eventuelle bidragsytere og rapportansvarlige du utnevner kan også opprette elementer til utviklingsplanen</a:t>
            </a:r>
          </a:p>
        </p:txBody>
      </p:sp>
      <p:pic>
        <p:nvPicPr>
          <p:cNvPr id="6" name="Picture 5" descr="Graphical user interface, application&#10;&#10;Description automatically generated">
            <a:extLst>
              <a:ext uri="{FF2B5EF4-FFF2-40B4-BE49-F238E27FC236}">
                <a16:creationId xmlns:a16="http://schemas.microsoft.com/office/drawing/2014/main" id="{88A54CFD-1B76-442D-B6D1-0F9C72B0E4E1}"/>
              </a:ext>
            </a:extLst>
          </p:cNvPr>
          <p:cNvPicPr>
            <a:picLocks noChangeAspect="1"/>
          </p:cNvPicPr>
          <p:nvPr/>
        </p:nvPicPr>
        <p:blipFill rotWithShape="1">
          <a:blip r:embed="rId3"/>
          <a:srcRect l="2033" t="6072" r="3112"/>
          <a:stretch/>
        </p:blipFill>
        <p:spPr>
          <a:xfrm>
            <a:off x="1145509" y="2920928"/>
            <a:ext cx="6641266" cy="1833457"/>
          </a:xfrm>
          <a:prstGeom prst="rect">
            <a:avLst/>
          </a:prstGeom>
        </p:spPr>
      </p:pic>
    </p:spTree>
    <p:extLst>
      <p:ext uri="{BB962C8B-B14F-4D97-AF65-F5344CB8AC3E}">
        <p14:creationId xmlns:p14="http://schemas.microsoft.com/office/powerpoint/2010/main" val="537658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0686-9222-45CE-BFBE-4141D39606C6}"/>
              </a:ext>
            </a:extLst>
          </p:cNvPr>
          <p:cNvSpPr>
            <a:spLocks noGrp="1"/>
          </p:cNvSpPr>
          <p:nvPr>
            <p:ph type="title"/>
          </p:nvPr>
        </p:nvSpPr>
        <p:spPr>
          <a:xfrm>
            <a:off x="302400" y="298800"/>
            <a:ext cx="8552985" cy="584775"/>
          </a:xfrm>
        </p:spPr>
        <p:txBody>
          <a:bodyPr/>
          <a:lstStyle/>
          <a:p>
            <a:r>
              <a:rPr lang="nb-NO" sz="3200" dirty="0"/>
              <a:t>3.2 Opprette element til utviklingsplanen</a:t>
            </a:r>
          </a:p>
        </p:txBody>
      </p:sp>
      <p:sp>
        <p:nvSpPr>
          <p:cNvPr id="3" name="Content Placeholder 2">
            <a:extLst>
              <a:ext uri="{FF2B5EF4-FFF2-40B4-BE49-F238E27FC236}">
                <a16:creationId xmlns:a16="http://schemas.microsoft.com/office/drawing/2014/main" id="{15BC6813-D42F-408D-A935-403C46F70521}"/>
              </a:ext>
            </a:extLst>
          </p:cNvPr>
          <p:cNvSpPr>
            <a:spLocks noGrp="1"/>
          </p:cNvSpPr>
          <p:nvPr>
            <p:ph sz="half" idx="1"/>
          </p:nvPr>
        </p:nvSpPr>
        <p:spPr>
          <a:xfrm>
            <a:off x="302399" y="1200151"/>
            <a:ext cx="5107144" cy="3394472"/>
          </a:xfrm>
        </p:spPr>
        <p:txBody>
          <a:bodyPr>
            <a:normAutofit fontScale="92500" lnSpcReduction="10000"/>
          </a:bodyPr>
          <a:lstStyle/>
          <a:p>
            <a:r>
              <a:rPr lang="nb-NO" sz="2400" dirty="0"/>
              <a:t>Fyll ut feltene med de detaljene som du mener er nødvendig:</a:t>
            </a:r>
          </a:p>
          <a:p>
            <a:pPr lvl="1"/>
            <a:r>
              <a:rPr lang="nb-NO" sz="1800" dirty="0"/>
              <a:t>Tittel </a:t>
            </a:r>
            <a:r>
              <a:rPr lang="nb-NO" sz="1800" b="1" dirty="0"/>
              <a:t>(1)</a:t>
            </a:r>
            <a:r>
              <a:rPr lang="nb-NO" sz="1800" dirty="0"/>
              <a:t> er obligatorisk for å kunne opprette element</a:t>
            </a:r>
            <a:endParaRPr lang="nb-NO" sz="1800" b="1" dirty="0"/>
          </a:p>
          <a:p>
            <a:pPr lvl="1"/>
            <a:r>
              <a:rPr lang="nb-NO" sz="1800" dirty="0"/>
              <a:t>Beskrivelse </a:t>
            </a:r>
            <a:r>
              <a:rPr lang="nb-NO" sz="1800" b="1" dirty="0"/>
              <a:t>(2)</a:t>
            </a:r>
          </a:p>
          <a:p>
            <a:pPr lvl="1"/>
            <a:r>
              <a:rPr lang="nb-NO" sz="1800" dirty="0"/>
              <a:t>Velg kategori </a:t>
            </a:r>
            <a:r>
              <a:rPr lang="nb-NO" sz="1800" b="1" dirty="0"/>
              <a:t>(3)</a:t>
            </a:r>
          </a:p>
          <a:p>
            <a:pPr lvl="1"/>
            <a:r>
              <a:rPr lang="nb-NO" sz="1800" dirty="0"/>
              <a:t>Velg om noen andre skal være ansvarlig </a:t>
            </a:r>
            <a:r>
              <a:rPr lang="nb-NO" sz="1800" b="1" dirty="0"/>
              <a:t>(4)</a:t>
            </a:r>
          </a:p>
          <a:p>
            <a:pPr lvl="1"/>
            <a:r>
              <a:rPr lang="nb-NO" sz="1800" dirty="0"/>
              <a:t>Sett en frist </a:t>
            </a:r>
            <a:r>
              <a:rPr lang="nb-NO" sz="1800" b="1" dirty="0"/>
              <a:t>(5) </a:t>
            </a:r>
            <a:r>
              <a:rPr lang="nb-NO" sz="1800" dirty="0"/>
              <a:t>for gjennomføring</a:t>
            </a:r>
          </a:p>
          <a:p>
            <a:pPr lvl="1"/>
            <a:r>
              <a:rPr lang="nb-NO" sz="1800" dirty="0"/>
              <a:t>Velg status </a:t>
            </a:r>
            <a:r>
              <a:rPr lang="nb-NO" sz="1800" b="1" dirty="0"/>
              <a:t>(6)</a:t>
            </a:r>
            <a:r>
              <a:rPr lang="nb-NO" sz="1800" dirty="0"/>
              <a:t> </a:t>
            </a:r>
          </a:p>
          <a:p>
            <a:pPr lvl="1"/>
            <a:r>
              <a:rPr lang="nb-NO" sz="1800" dirty="0"/>
              <a:t>Huk av dersom du trenger tilbakemelding fra instituttledelse </a:t>
            </a:r>
            <a:r>
              <a:rPr lang="nb-NO" sz="1800" b="1" dirty="0"/>
              <a:t>(7)</a:t>
            </a:r>
          </a:p>
        </p:txBody>
      </p:sp>
      <p:pic>
        <p:nvPicPr>
          <p:cNvPr id="6" name="Picture 5" descr="Graphical user interface, text, application&#10;&#10;Description automatically generated">
            <a:extLst>
              <a:ext uri="{FF2B5EF4-FFF2-40B4-BE49-F238E27FC236}">
                <a16:creationId xmlns:a16="http://schemas.microsoft.com/office/drawing/2014/main" id="{9B1AA995-86B1-43BC-90B7-F72D4B1CE395}"/>
              </a:ext>
            </a:extLst>
          </p:cNvPr>
          <p:cNvPicPr>
            <a:picLocks noChangeAspect="1"/>
          </p:cNvPicPr>
          <p:nvPr/>
        </p:nvPicPr>
        <p:blipFill>
          <a:blip r:embed="rId3"/>
          <a:stretch>
            <a:fillRect/>
          </a:stretch>
        </p:blipFill>
        <p:spPr>
          <a:xfrm>
            <a:off x="5409543" y="1060287"/>
            <a:ext cx="3432057" cy="3534336"/>
          </a:xfrm>
          <a:prstGeom prst="rect">
            <a:avLst/>
          </a:prstGeom>
        </p:spPr>
      </p:pic>
    </p:spTree>
    <p:extLst>
      <p:ext uri="{BB962C8B-B14F-4D97-AF65-F5344CB8AC3E}">
        <p14:creationId xmlns:p14="http://schemas.microsoft.com/office/powerpoint/2010/main" val="3023845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EF02-E4D3-4453-AB20-274B2891694F}"/>
              </a:ext>
            </a:extLst>
          </p:cNvPr>
          <p:cNvSpPr>
            <a:spLocks noGrp="1"/>
          </p:cNvSpPr>
          <p:nvPr>
            <p:ph type="title"/>
          </p:nvPr>
        </p:nvSpPr>
        <p:spPr/>
        <p:txBody>
          <a:bodyPr/>
          <a:lstStyle/>
          <a:p>
            <a:r>
              <a:rPr lang="nb-NO" dirty="0"/>
              <a:t>3.3 Gjøre endringer i utviklingsplanen</a:t>
            </a:r>
          </a:p>
        </p:txBody>
      </p:sp>
      <p:sp>
        <p:nvSpPr>
          <p:cNvPr id="5" name="Content Placeholder 4">
            <a:extLst>
              <a:ext uri="{FF2B5EF4-FFF2-40B4-BE49-F238E27FC236}">
                <a16:creationId xmlns:a16="http://schemas.microsoft.com/office/drawing/2014/main" id="{CA281984-1C6A-4F60-9FD5-B66AAE0B172B}"/>
              </a:ext>
            </a:extLst>
          </p:cNvPr>
          <p:cNvSpPr>
            <a:spLocks noGrp="1"/>
          </p:cNvSpPr>
          <p:nvPr>
            <p:ph idx="1"/>
          </p:nvPr>
        </p:nvSpPr>
        <p:spPr>
          <a:xfrm>
            <a:off x="301385" y="1198800"/>
            <a:ext cx="8418747" cy="1558688"/>
          </a:xfrm>
        </p:spPr>
        <p:txBody>
          <a:bodyPr>
            <a:normAutofit lnSpcReduction="10000"/>
          </a:bodyPr>
          <a:lstStyle/>
          <a:p>
            <a:pPr lvl="0"/>
            <a:r>
              <a:rPr lang="nb-NO" sz="2000"/>
              <a:t>Ønsker du å gjøre endringer på allerede registrerte tiltak e.l., huk av elementet </a:t>
            </a:r>
            <a:r>
              <a:rPr lang="nb-NO" sz="2000" b="1"/>
              <a:t>(1) </a:t>
            </a:r>
            <a:r>
              <a:rPr lang="nb-NO" sz="2000"/>
              <a:t>og deretter klikk på «Detaljer» </a:t>
            </a:r>
            <a:r>
              <a:rPr lang="nb-NO" sz="2000" b="1"/>
              <a:t>(2)</a:t>
            </a:r>
            <a:r>
              <a:rPr lang="nb-NO" sz="2000"/>
              <a:t>. Du vil nå komme til samme vindu som på forrige bilde </a:t>
            </a:r>
          </a:p>
          <a:p>
            <a:pPr lvl="0"/>
            <a:r>
              <a:rPr lang="nb-NO" sz="2000"/>
              <a:t>Skulle du trenge å sortere elementene etter status, klikker du på knappen oppe i høyre hjørne </a:t>
            </a:r>
            <a:r>
              <a:rPr lang="nb-NO" sz="2000" b="1"/>
              <a:t>(3)</a:t>
            </a:r>
          </a:p>
          <a:p>
            <a:endParaRPr lang="nb-NO" sz="2000"/>
          </a:p>
          <a:p>
            <a:pPr marL="0" indent="0">
              <a:buNone/>
            </a:pPr>
            <a:endParaRPr lang="nb-NO" sz="2000"/>
          </a:p>
          <a:p>
            <a:endParaRPr lang="nb-NO" sz="2000"/>
          </a:p>
        </p:txBody>
      </p:sp>
      <p:pic>
        <p:nvPicPr>
          <p:cNvPr id="6" name="Bilde 5" descr="Et skjermbilde av registrerte oppgaver, velger en oppgave og klikker detaljer. ">
            <a:extLst>
              <a:ext uri="{FF2B5EF4-FFF2-40B4-BE49-F238E27FC236}">
                <a16:creationId xmlns:a16="http://schemas.microsoft.com/office/drawing/2014/main" id="{6B3F42CD-7873-481E-90EB-9F8DAA403BEE}"/>
              </a:ext>
            </a:extLst>
          </p:cNvPr>
          <p:cNvPicPr>
            <a:picLocks noChangeAspect="1"/>
          </p:cNvPicPr>
          <p:nvPr/>
        </p:nvPicPr>
        <p:blipFill>
          <a:blip r:embed="rId3"/>
          <a:stretch>
            <a:fillRect/>
          </a:stretch>
        </p:blipFill>
        <p:spPr>
          <a:xfrm>
            <a:off x="1009871" y="2856490"/>
            <a:ext cx="7124258" cy="1912361"/>
          </a:xfrm>
          <a:prstGeom prst="rect">
            <a:avLst/>
          </a:prstGeom>
        </p:spPr>
      </p:pic>
    </p:spTree>
    <p:extLst>
      <p:ext uri="{BB962C8B-B14F-4D97-AF65-F5344CB8AC3E}">
        <p14:creationId xmlns:p14="http://schemas.microsoft.com/office/powerpoint/2010/main" val="1407360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3358-D9C6-4484-B157-BDFF9A20FB23}"/>
              </a:ext>
            </a:extLst>
          </p:cNvPr>
          <p:cNvSpPr>
            <a:spLocks noGrp="1"/>
          </p:cNvSpPr>
          <p:nvPr>
            <p:ph type="title"/>
          </p:nvPr>
        </p:nvSpPr>
        <p:spPr>
          <a:xfrm>
            <a:off x="302400" y="298800"/>
            <a:ext cx="8552985" cy="646331"/>
          </a:xfrm>
        </p:spPr>
        <p:txBody>
          <a:bodyPr/>
          <a:lstStyle/>
          <a:p>
            <a:r>
              <a:rPr lang="nb-NO" dirty="0"/>
              <a:t>4.1 Datagrunnlag – legg til lenke</a:t>
            </a:r>
          </a:p>
        </p:txBody>
      </p:sp>
      <p:sp>
        <p:nvSpPr>
          <p:cNvPr id="4" name="TextBox 3">
            <a:extLst>
              <a:ext uri="{FF2B5EF4-FFF2-40B4-BE49-F238E27FC236}">
                <a16:creationId xmlns:a16="http://schemas.microsoft.com/office/drawing/2014/main" id="{A362EE78-ED61-4A55-88A0-6B31EF7D9DD6}"/>
              </a:ext>
            </a:extLst>
          </p:cNvPr>
          <p:cNvSpPr txBox="1"/>
          <p:nvPr/>
        </p:nvSpPr>
        <p:spPr>
          <a:xfrm>
            <a:off x="302400" y="1198801"/>
            <a:ext cx="8552985" cy="1615612"/>
          </a:xfrm>
          <a:prstGeom prst="rect">
            <a:avLst/>
          </a:prstGeom>
          <a:noFill/>
        </p:spPr>
        <p:txBody>
          <a:bodyPr wrap="square" rtlCol="0">
            <a:normAutofit lnSpcReduction="10000"/>
          </a:bodyPr>
          <a:lstStyle/>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Datagrunnlag er rapporter, undersøkelser, møtereferat, eller andre former for data som danner grunnlaget for rapporten din, og eventuelt støtter opp under tiltakene dine.</a:t>
            </a: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For å legge til datagrunnlag som er knyttet til en nettside, trykk på «Legg til lenke til datagrunnlag» </a:t>
            </a:r>
            <a:r>
              <a:rPr lang="nb-NO" b="1" dirty="0">
                <a:latin typeface="Arial" panose="020B0604020202020204" pitchFamily="34" charset="0"/>
                <a:cs typeface="Arial" panose="020B0604020202020204" pitchFamily="34" charset="0"/>
              </a:rPr>
              <a:t>(1)</a:t>
            </a:r>
            <a:r>
              <a:rPr lang="nb-NO" dirty="0">
                <a:latin typeface="Arial" panose="020B0604020202020204" pitchFamily="34" charset="0"/>
                <a:cs typeface="Arial" panose="020B0604020202020204" pitchFamily="34" charset="0"/>
              </a:rPr>
              <a:t>. Da dukker det opp en dialogboks hvor du gir navn </a:t>
            </a:r>
            <a:r>
              <a:rPr lang="nb-NO" b="1" dirty="0">
                <a:latin typeface="Arial" panose="020B0604020202020204" pitchFamily="34" charset="0"/>
                <a:cs typeface="Arial" panose="020B0604020202020204" pitchFamily="34" charset="0"/>
              </a:rPr>
              <a:t>(2)</a:t>
            </a:r>
            <a:r>
              <a:rPr lang="nb-NO" dirty="0">
                <a:latin typeface="Arial" panose="020B0604020202020204" pitchFamily="34" charset="0"/>
                <a:cs typeface="Arial" panose="020B0604020202020204" pitchFamily="34" charset="0"/>
              </a:rPr>
              <a:t> til lenken, og legger inn URL-en (nettadressen) </a:t>
            </a:r>
            <a:r>
              <a:rPr lang="nb-NO" b="1" dirty="0">
                <a:latin typeface="Arial" panose="020B0604020202020204" pitchFamily="34" charset="0"/>
                <a:cs typeface="Arial" panose="020B0604020202020204" pitchFamily="34" charset="0"/>
              </a:rPr>
              <a:t>(3)</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b="1" dirty="0"/>
          </a:p>
          <a:p>
            <a:pPr marL="285750" indent="-285750">
              <a:buFont typeface="Arial" panose="020B0604020202020204" pitchFamily="34" charset="0"/>
              <a:buChar char="•"/>
            </a:pPr>
            <a:endParaRPr lang="nb-NO" dirty="0"/>
          </a:p>
        </p:txBody>
      </p:sp>
      <p:pic>
        <p:nvPicPr>
          <p:cNvPr id="5" name="Bilde 4" descr="Legg til lenke ved å skrive inn tittel og kopiere inn URL. ">
            <a:extLst>
              <a:ext uri="{FF2B5EF4-FFF2-40B4-BE49-F238E27FC236}">
                <a16:creationId xmlns:a16="http://schemas.microsoft.com/office/drawing/2014/main" id="{0ABD1BAD-F0CF-46B7-8744-A9950C1E3DE1}"/>
              </a:ext>
            </a:extLst>
          </p:cNvPr>
          <p:cNvPicPr>
            <a:picLocks noChangeAspect="1"/>
          </p:cNvPicPr>
          <p:nvPr/>
        </p:nvPicPr>
        <p:blipFill>
          <a:blip r:embed="rId3"/>
          <a:stretch>
            <a:fillRect/>
          </a:stretch>
        </p:blipFill>
        <p:spPr>
          <a:xfrm>
            <a:off x="3522377" y="2936012"/>
            <a:ext cx="5408705" cy="1623224"/>
          </a:xfrm>
          <a:prstGeom prst="rect">
            <a:avLst/>
          </a:prstGeom>
        </p:spPr>
      </p:pic>
      <p:pic>
        <p:nvPicPr>
          <p:cNvPr id="7" name="Bilde 6" descr="Et skjermbilde av datagrunnlag, med pilen mot legg til lenke til datagrunnlag. ">
            <a:extLst>
              <a:ext uri="{FF2B5EF4-FFF2-40B4-BE49-F238E27FC236}">
                <a16:creationId xmlns:a16="http://schemas.microsoft.com/office/drawing/2014/main" id="{89EE1632-71B6-4C70-AB06-07A37127654D}"/>
              </a:ext>
            </a:extLst>
          </p:cNvPr>
          <p:cNvPicPr>
            <a:picLocks noChangeAspect="1"/>
          </p:cNvPicPr>
          <p:nvPr/>
        </p:nvPicPr>
        <p:blipFill>
          <a:blip r:embed="rId4"/>
          <a:stretch>
            <a:fillRect/>
          </a:stretch>
        </p:blipFill>
        <p:spPr>
          <a:xfrm>
            <a:off x="302400" y="2801212"/>
            <a:ext cx="3219977" cy="1892825"/>
          </a:xfrm>
          <a:prstGeom prst="rect">
            <a:avLst/>
          </a:prstGeom>
        </p:spPr>
      </p:pic>
    </p:spTree>
    <p:extLst>
      <p:ext uri="{BB962C8B-B14F-4D97-AF65-F5344CB8AC3E}">
        <p14:creationId xmlns:p14="http://schemas.microsoft.com/office/powerpoint/2010/main" val="696012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F16D4-85A2-462E-AE15-E4F9A3183A3A}"/>
              </a:ext>
            </a:extLst>
          </p:cNvPr>
          <p:cNvSpPr>
            <a:spLocks noGrp="1"/>
          </p:cNvSpPr>
          <p:nvPr>
            <p:ph type="title"/>
          </p:nvPr>
        </p:nvSpPr>
        <p:spPr>
          <a:xfrm>
            <a:off x="302400" y="298800"/>
            <a:ext cx="8552985" cy="646331"/>
          </a:xfrm>
        </p:spPr>
        <p:txBody>
          <a:bodyPr/>
          <a:lstStyle/>
          <a:p>
            <a:r>
              <a:rPr lang="nb-NO" dirty="0"/>
              <a:t>4.2 Datagrunnlag – last opp vedlegg</a:t>
            </a:r>
          </a:p>
        </p:txBody>
      </p:sp>
      <p:sp>
        <p:nvSpPr>
          <p:cNvPr id="3" name="TextBox 2">
            <a:extLst>
              <a:ext uri="{FF2B5EF4-FFF2-40B4-BE49-F238E27FC236}">
                <a16:creationId xmlns:a16="http://schemas.microsoft.com/office/drawing/2014/main" id="{D120228F-E788-4032-94A6-D7E8D8BD763E}"/>
              </a:ext>
            </a:extLst>
          </p:cNvPr>
          <p:cNvSpPr txBox="1"/>
          <p:nvPr/>
        </p:nvSpPr>
        <p:spPr>
          <a:xfrm>
            <a:off x="302400" y="1198800"/>
            <a:ext cx="8552985" cy="1144350"/>
          </a:xfrm>
          <a:prstGeom prst="rect">
            <a:avLst/>
          </a:prstGeom>
          <a:noFill/>
        </p:spPr>
        <p:txBody>
          <a:bodyPr wrap="square" rtlCol="0">
            <a:normAutofit fontScale="92500"/>
          </a:bodyPr>
          <a:lstStyle/>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For å legge til datagrunnlag som et filvedlegg, trykk på «Last opp datagrunnlag»</a:t>
            </a:r>
            <a:r>
              <a:rPr lang="nb-NO" b="1" dirty="0">
                <a:latin typeface="Arial" panose="020B0604020202020204" pitchFamily="34" charset="0"/>
                <a:cs typeface="Arial" panose="020B0604020202020204" pitchFamily="34" charset="0"/>
              </a:rPr>
              <a:t> (1)</a:t>
            </a: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I dialogboksen som dukker opp laster du opp vedlegg du vil bruke ved å dra filer inn i boksen, eller ved å klikke i den for å få opp dokumentene på din datamaskin </a:t>
            </a:r>
            <a:r>
              <a:rPr lang="nb-NO" b="1" dirty="0">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 Før du lagrer velger du «En beskrivelse av dokumentet» </a:t>
            </a:r>
            <a:r>
              <a:rPr lang="nb-NO" b="1" dirty="0">
                <a:latin typeface="Arial" panose="020B0604020202020204" pitchFamily="34" charset="0"/>
                <a:cs typeface="Arial" panose="020B0604020202020204" pitchFamily="34" charset="0"/>
              </a:rPr>
              <a:t>(3) </a:t>
            </a:r>
            <a:r>
              <a:rPr lang="nb-NO" dirty="0">
                <a:latin typeface="Arial" panose="020B0604020202020204" pitchFamily="34" charset="0"/>
                <a:cs typeface="Arial" panose="020B0604020202020204" pitchFamily="34" charset="0"/>
              </a:rPr>
              <a:t>fra nedtrekkmenyen</a:t>
            </a:r>
          </a:p>
        </p:txBody>
      </p:sp>
      <p:pic>
        <p:nvPicPr>
          <p:cNvPr id="5" name="Bilde 4" descr="Et skjermbilde av datagrunnlag, med pilen mot last opp datagrunnlag. ">
            <a:extLst>
              <a:ext uri="{FF2B5EF4-FFF2-40B4-BE49-F238E27FC236}">
                <a16:creationId xmlns:a16="http://schemas.microsoft.com/office/drawing/2014/main" id="{48A9A0EE-FEBC-4299-9008-4E1BB9481E5D}"/>
              </a:ext>
            </a:extLst>
          </p:cNvPr>
          <p:cNvPicPr>
            <a:picLocks noChangeAspect="1"/>
          </p:cNvPicPr>
          <p:nvPr/>
        </p:nvPicPr>
        <p:blipFill>
          <a:blip r:embed="rId3"/>
          <a:stretch>
            <a:fillRect/>
          </a:stretch>
        </p:blipFill>
        <p:spPr>
          <a:xfrm>
            <a:off x="302400" y="2355945"/>
            <a:ext cx="3998614" cy="2370800"/>
          </a:xfrm>
          <a:prstGeom prst="rect">
            <a:avLst/>
          </a:prstGeom>
        </p:spPr>
      </p:pic>
      <p:pic>
        <p:nvPicPr>
          <p:cNvPr id="6" name="Bilde 5" descr="Last opp filene dine ved å dra filene i feltet eller klikk på feltet for å hente filen, legg til en beskrivelse for dokumentet. ">
            <a:extLst>
              <a:ext uri="{FF2B5EF4-FFF2-40B4-BE49-F238E27FC236}">
                <a16:creationId xmlns:a16="http://schemas.microsoft.com/office/drawing/2014/main" id="{C54EFB71-1FA1-4BE6-A169-F5AC94048480}"/>
              </a:ext>
            </a:extLst>
          </p:cNvPr>
          <p:cNvPicPr>
            <a:picLocks noChangeAspect="1"/>
          </p:cNvPicPr>
          <p:nvPr/>
        </p:nvPicPr>
        <p:blipFill>
          <a:blip r:embed="rId4"/>
          <a:stretch>
            <a:fillRect/>
          </a:stretch>
        </p:blipFill>
        <p:spPr>
          <a:xfrm>
            <a:off x="4572000" y="2751583"/>
            <a:ext cx="4572000" cy="1579523"/>
          </a:xfrm>
          <a:prstGeom prst="rect">
            <a:avLst/>
          </a:prstGeom>
        </p:spPr>
      </p:pic>
    </p:spTree>
    <p:extLst>
      <p:ext uri="{BB962C8B-B14F-4D97-AF65-F5344CB8AC3E}">
        <p14:creationId xmlns:p14="http://schemas.microsoft.com/office/powerpoint/2010/main" val="4210923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DFC1-C634-4BE7-8B2F-4550BE52C450}"/>
              </a:ext>
            </a:extLst>
          </p:cNvPr>
          <p:cNvSpPr>
            <a:spLocks noGrp="1"/>
          </p:cNvSpPr>
          <p:nvPr>
            <p:ph type="title"/>
          </p:nvPr>
        </p:nvSpPr>
        <p:spPr/>
        <p:txBody>
          <a:bodyPr/>
          <a:lstStyle/>
          <a:p>
            <a:r>
              <a:rPr lang="nb-NO" dirty="0"/>
              <a:t>4.3 Datagrunnlag - studentevaluering</a:t>
            </a:r>
          </a:p>
        </p:txBody>
      </p:sp>
      <p:sp>
        <p:nvSpPr>
          <p:cNvPr id="3" name="Content Placeholder 2">
            <a:extLst>
              <a:ext uri="{FF2B5EF4-FFF2-40B4-BE49-F238E27FC236}">
                <a16:creationId xmlns:a16="http://schemas.microsoft.com/office/drawing/2014/main" id="{4B938790-59DB-412F-BAF9-E3E1C4B08B90}"/>
              </a:ext>
            </a:extLst>
          </p:cNvPr>
          <p:cNvSpPr>
            <a:spLocks noGrp="1"/>
          </p:cNvSpPr>
          <p:nvPr>
            <p:ph idx="1"/>
          </p:nvPr>
        </p:nvSpPr>
        <p:spPr>
          <a:xfrm>
            <a:off x="301385" y="1198800"/>
            <a:ext cx="8418747" cy="2980294"/>
          </a:xfrm>
        </p:spPr>
        <p:txBody>
          <a:bodyPr>
            <a:normAutofit/>
          </a:bodyPr>
          <a:lstStyle/>
          <a:p>
            <a:r>
              <a:rPr lang="nb-NO" sz="2000" dirty="0"/>
              <a:t>I de fleste tilfeller vil studentevaluering gjennomføres med referansegrupper og tilhørende rapport</a:t>
            </a:r>
          </a:p>
          <a:p>
            <a:r>
              <a:rPr lang="nb-NO" sz="2000" dirty="0"/>
              <a:t>Referansegrupperapporten som studentene har levert i Teams blir automatisk lastet opp som et vedlegg når du publiserer den derfra</a:t>
            </a:r>
          </a:p>
          <a:p>
            <a:r>
              <a:rPr lang="nb-NO" sz="2000" dirty="0"/>
              <a:t>Dersom det er tatt i bruk annen form for studentevaluering, lastes dokumentasjonen opp som nettopp vist, med beskrivelsen «annen studentevaluering»</a:t>
            </a:r>
          </a:p>
          <a:p>
            <a:endParaRPr lang="nb-NO" sz="1600" dirty="0"/>
          </a:p>
        </p:txBody>
      </p:sp>
    </p:spTree>
    <p:extLst>
      <p:ext uri="{BB962C8B-B14F-4D97-AF65-F5344CB8AC3E}">
        <p14:creationId xmlns:p14="http://schemas.microsoft.com/office/powerpoint/2010/main" val="462245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2831-FAD4-4A39-B29C-D6446CFF790E}"/>
              </a:ext>
            </a:extLst>
          </p:cNvPr>
          <p:cNvSpPr>
            <a:spLocks noGrp="1"/>
          </p:cNvSpPr>
          <p:nvPr>
            <p:ph type="title"/>
          </p:nvPr>
        </p:nvSpPr>
        <p:spPr/>
        <p:txBody>
          <a:bodyPr/>
          <a:lstStyle/>
          <a:p>
            <a:r>
              <a:rPr lang="nb-NO"/>
              <a:t>Publiser emnerapport</a:t>
            </a:r>
          </a:p>
        </p:txBody>
      </p:sp>
      <p:sp>
        <p:nvSpPr>
          <p:cNvPr id="4" name="Rectangle 3">
            <a:extLst>
              <a:ext uri="{FF2B5EF4-FFF2-40B4-BE49-F238E27FC236}">
                <a16:creationId xmlns:a16="http://schemas.microsoft.com/office/drawing/2014/main" id="{EA4C4896-8B54-4727-9423-6225B169D30F}"/>
              </a:ext>
            </a:extLst>
          </p:cNvPr>
          <p:cNvSpPr/>
          <p:nvPr/>
        </p:nvSpPr>
        <p:spPr>
          <a:xfrm>
            <a:off x="301385" y="1198801"/>
            <a:ext cx="3639679" cy="3501788"/>
          </a:xfrm>
          <a:prstGeom prst="rect">
            <a:avLst/>
          </a:prstGeom>
        </p:spPr>
        <p:txBody>
          <a:bodyPr wrap="square">
            <a:normAutofit lnSpcReduction="10000"/>
          </a:bodyPr>
          <a:lstStyle/>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Når du er ferdig med emnerapporten klikker du på «Publiser» nederst på siden</a:t>
            </a: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Etter publisering blir rapporten tilgjengelig i NTNU sin Studiekvalitetsportal.</a:t>
            </a: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Det finnes en direktelenke til portalen under «Verktøy for emneevaluering» i KASPER</a:t>
            </a: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Rapporten kan avpubliseres dersom det er behov for å gjøre endringer/legge til flere vedlegg</a:t>
            </a:r>
          </a:p>
        </p:txBody>
      </p:sp>
      <p:pic>
        <p:nvPicPr>
          <p:cNvPr id="9" name="Bilde 8" descr="Klikk publiser på emnerapporten. ">
            <a:extLst>
              <a:ext uri="{FF2B5EF4-FFF2-40B4-BE49-F238E27FC236}">
                <a16:creationId xmlns:a16="http://schemas.microsoft.com/office/drawing/2014/main" id="{2AC50B66-0932-494E-9A40-8031B7B74B42}"/>
              </a:ext>
            </a:extLst>
          </p:cNvPr>
          <p:cNvPicPr>
            <a:picLocks noChangeAspect="1"/>
          </p:cNvPicPr>
          <p:nvPr/>
        </p:nvPicPr>
        <p:blipFill>
          <a:blip r:embed="rId3"/>
          <a:stretch>
            <a:fillRect/>
          </a:stretch>
        </p:blipFill>
        <p:spPr>
          <a:xfrm>
            <a:off x="4270615" y="1103456"/>
            <a:ext cx="4572000" cy="1010125"/>
          </a:xfrm>
          <a:prstGeom prst="rect">
            <a:avLst/>
          </a:prstGeom>
        </p:spPr>
      </p:pic>
      <p:pic>
        <p:nvPicPr>
          <p:cNvPr id="11" name="Bilde 10" descr="Studiekvalitetsportalen med oversikt over alle emnerapporter. Tekst på bilde: &quot;Velkommen til NTNU sin nye studiekvalitetsportal. Rapporter fra 2019 og tidligere kan du finne i vår gamle løsning DOQ&quot;. ">
            <a:extLst>
              <a:ext uri="{FF2B5EF4-FFF2-40B4-BE49-F238E27FC236}">
                <a16:creationId xmlns:a16="http://schemas.microsoft.com/office/drawing/2014/main" id="{1BFA4298-DC4D-4E4D-920D-80D35CB441C3}"/>
              </a:ext>
            </a:extLst>
          </p:cNvPr>
          <p:cNvPicPr>
            <a:picLocks noChangeAspect="1"/>
          </p:cNvPicPr>
          <p:nvPr/>
        </p:nvPicPr>
        <p:blipFill>
          <a:blip r:embed="rId4"/>
          <a:stretch>
            <a:fillRect/>
          </a:stretch>
        </p:blipFill>
        <p:spPr>
          <a:xfrm>
            <a:off x="5202938" y="2709519"/>
            <a:ext cx="2741436" cy="1991070"/>
          </a:xfrm>
          <a:prstGeom prst="rect">
            <a:avLst/>
          </a:prstGeom>
        </p:spPr>
      </p:pic>
      <p:cxnSp>
        <p:nvCxnSpPr>
          <p:cNvPr id="5" name="Rett linje 4">
            <a:extLst>
              <a:ext uri="{FF2B5EF4-FFF2-40B4-BE49-F238E27FC236}">
                <a16:creationId xmlns:a16="http://schemas.microsoft.com/office/drawing/2014/main" id="{0673848C-06FB-4D45-933F-0ED1067D7E25}"/>
              </a:ext>
            </a:extLst>
          </p:cNvPr>
          <p:cNvCxnSpPr/>
          <p:nvPr/>
        </p:nvCxnSpPr>
        <p:spPr>
          <a:xfrm>
            <a:off x="4270615" y="2231756"/>
            <a:ext cx="4873385" cy="0"/>
          </a:xfrm>
          <a:prstGeom prst="line">
            <a:avLst/>
          </a:prstGeom>
          <a:ln>
            <a:solidFill>
              <a:srgbClr val="00509E"/>
            </a:solidFill>
          </a:ln>
        </p:spPr>
        <p:style>
          <a:lnRef idx="2">
            <a:schemeClr val="accent1"/>
          </a:lnRef>
          <a:fillRef idx="0">
            <a:schemeClr val="accent1"/>
          </a:fillRef>
          <a:effectRef idx="1">
            <a:schemeClr val="accent1"/>
          </a:effectRef>
          <a:fontRef idx="minor">
            <a:schemeClr val="tx1"/>
          </a:fontRef>
        </p:style>
      </p:cxnSp>
      <p:sp>
        <p:nvSpPr>
          <p:cNvPr id="6" name="Pil: bøyd oppover 5">
            <a:extLst>
              <a:ext uri="{FF2B5EF4-FFF2-40B4-BE49-F238E27FC236}">
                <a16:creationId xmlns:a16="http://schemas.microsoft.com/office/drawing/2014/main" id="{54D42011-F33F-48FA-9359-CDF408A3052C}"/>
              </a:ext>
            </a:extLst>
          </p:cNvPr>
          <p:cNvSpPr/>
          <p:nvPr/>
        </p:nvSpPr>
        <p:spPr>
          <a:xfrm rot="5400000">
            <a:off x="4638837" y="1875907"/>
            <a:ext cx="506715" cy="884976"/>
          </a:xfrm>
          <a:prstGeom prst="bentUpArrow">
            <a:avLst/>
          </a:prstGeom>
          <a:solidFill>
            <a:srgbClr val="00509E"/>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7" name="TekstSylinder 6">
            <a:extLst>
              <a:ext uri="{FF2B5EF4-FFF2-40B4-BE49-F238E27FC236}">
                <a16:creationId xmlns:a16="http://schemas.microsoft.com/office/drawing/2014/main" id="{74185ABF-7F0B-41A8-BCDD-630966F3B52D}"/>
              </a:ext>
            </a:extLst>
          </p:cNvPr>
          <p:cNvSpPr txBox="1"/>
          <p:nvPr/>
        </p:nvSpPr>
        <p:spPr>
          <a:xfrm rot="5400000">
            <a:off x="6371949" y="1313786"/>
            <a:ext cx="369332" cy="2282132"/>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r>
              <a:rPr lang="nb-NO" sz="1200">
                <a:solidFill>
                  <a:schemeClr val="tx1"/>
                </a:solidFill>
              </a:rPr>
              <a:t>STUDIEKVALITETSPORTALEN</a:t>
            </a:r>
            <a:endParaRPr lang="nb-NO">
              <a:solidFill>
                <a:schemeClr val="tx1"/>
              </a:solidFill>
            </a:endParaRPr>
          </a:p>
        </p:txBody>
      </p:sp>
    </p:spTree>
    <p:extLst>
      <p:ext uri="{BB962C8B-B14F-4D97-AF65-F5344CB8AC3E}">
        <p14:creationId xmlns:p14="http://schemas.microsoft.com/office/powerpoint/2010/main" val="1003225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7C50-B387-421D-9643-9C849A1645CB}"/>
              </a:ext>
            </a:extLst>
          </p:cNvPr>
          <p:cNvSpPr>
            <a:spLocks noGrp="1"/>
          </p:cNvSpPr>
          <p:nvPr>
            <p:ph type="title"/>
          </p:nvPr>
        </p:nvSpPr>
        <p:spPr>
          <a:xfrm>
            <a:off x="302400" y="298800"/>
            <a:ext cx="8552985" cy="646331"/>
          </a:xfrm>
        </p:spPr>
        <p:txBody>
          <a:bodyPr anchor="t">
            <a:normAutofit/>
          </a:bodyPr>
          <a:lstStyle/>
          <a:p>
            <a:r>
              <a:rPr lang="nb-NO"/>
              <a:t>En publisert rapport</a:t>
            </a:r>
          </a:p>
        </p:txBody>
      </p:sp>
      <p:sp>
        <p:nvSpPr>
          <p:cNvPr id="4" name="Content Placeholder 3">
            <a:extLst>
              <a:ext uri="{FF2B5EF4-FFF2-40B4-BE49-F238E27FC236}">
                <a16:creationId xmlns:a16="http://schemas.microsoft.com/office/drawing/2014/main" id="{F2903DD2-94E1-4C9A-B17A-EFFC435B51A5}"/>
              </a:ext>
            </a:extLst>
          </p:cNvPr>
          <p:cNvSpPr>
            <a:spLocks noGrp="1"/>
          </p:cNvSpPr>
          <p:nvPr>
            <p:ph sz="half" idx="1"/>
          </p:nvPr>
        </p:nvSpPr>
        <p:spPr>
          <a:xfrm>
            <a:off x="302400" y="1200151"/>
            <a:ext cx="4038600" cy="3394472"/>
          </a:xfrm>
        </p:spPr>
        <p:txBody>
          <a:bodyPr>
            <a:normAutofit lnSpcReduction="10000"/>
          </a:bodyPr>
          <a:lstStyle/>
          <a:p>
            <a:pPr>
              <a:lnSpc>
                <a:spcPct val="90000"/>
              </a:lnSpc>
            </a:pPr>
            <a:r>
              <a:rPr lang="nb-NO" sz="2200" dirty="0"/>
              <a:t>Slik ser en publisert rapport ut</a:t>
            </a:r>
          </a:p>
          <a:p>
            <a:pPr>
              <a:lnSpc>
                <a:spcPct val="90000"/>
              </a:lnSpc>
            </a:pPr>
            <a:r>
              <a:rPr lang="nb-NO" sz="2200" dirty="0"/>
              <a:t>Her finner du tidligere rapporter sortert i faner bortover </a:t>
            </a:r>
            <a:r>
              <a:rPr lang="nb-NO" sz="2200" b="1" dirty="0"/>
              <a:t>(1) </a:t>
            </a:r>
          </a:p>
          <a:p>
            <a:pPr>
              <a:lnSpc>
                <a:spcPct val="90000"/>
              </a:lnSpc>
            </a:pPr>
            <a:r>
              <a:rPr lang="nb-NO" sz="2200" dirty="0"/>
              <a:t>Vedleggene vil listes nedover slik, med beskrivelsene </a:t>
            </a:r>
            <a:r>
              <a:rPr lang="nb-NO" sz="2200" b="1" dirty="0"/>
              <a:t>(2)</a:t>
            </a:r>
          </a:p>
          <a:p>
            <a:pPr>
              <a:lnSpc>
                <a:spcPct val="90000"/>
              </a:lnSpc>
            </a:pPr>
            <a:r>
              <a:rPr lang="nb-NO" sz="2200" dirty="0"/>
              <a:t>For emner der det er mulig vil karakterstatistikken vises i et histogram</a:t>
            </a:r>
          </a:p>
        </p:txBody>
      </p:sp>
      <p:pic>
        <p:nvPicPr>
          <p:cNvPr id="5" name="Bilde 4" descr="Et skjermbilde av en publisert emnerapport. Tekstfelt til venstre, informasjon om emne og vedlegg til høyre på siden. ">
            <a:extLst>
              <a:ext uri="{FF2B5EF4-FFF2-40B4-BE49-F238E27FC236}">
                <a16:creationId xmlns:a16="http://schemas.microsoft.com/office/drawing/2014/main" id="{E18771A0-A98C-4FF6-9470-6C7DBA051CDA}"/>
              </a:ext>
            </a:extLst>
          </p:cNvPr>
          <p:cNvPicPr>
            <a:picLocks noChangeAspect="1"/>
          </p:cNvPicPr>
          <p:nvPr/>
        </p:nvPicPr>
        <p:blipFill>
          <a:blip r:embed="rId3"/>
          <a:stretch>
            <a:fillRect/>
          </a:stretch>
        </p:blipFill>
        <p:spPr>
          <a:xfrm>
            <a:off x="4572000" y="1200151"/>
            <a:ext cx="4425639" cy="3575315"/>
          </a:xfrm>
          <a:prstGeom prst="rect">
            <a:avLst/>
          </a:prstGeom>
        </p:spPr>
      </p:pic>
    </p:spTree>
    <p:extLst>
      <p:ext uri="{BB962C8B-B14F-4D97-AF65-F5344CB8AC3E}">
        <p14:creationId xmlns:p14="http://schemas.microsoft.com/office/powerpoint/2010/main" val="277963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B6F7FE-1C5B-314E-9EB6-C3D6F936303D}"/>
              </a:ext>
            </a:extLst>
          </p:cNvPr>
          <p:cNvSpPr>
            <a:spLocks noGrp="1"/>
          </p:cNvSpPr>
          <p:nvPr>
            <p:ph type="title"/>
          </p:nvPr>
        </p:nvSpPr>
        <p:spPr>
          <a:xfrm>
            <a:off x="302400" y="298800"/>
            <a:ext cx="8552985" cy="646331"/>
          </a:xfrm>
        </p:spPr>
        <p:txBody>
          <a:bodyPr/>
          <a:lstStyle/>
          <a:p>
            <a:r>
              <a:rPr lang="nb-NO"/>
              <a:t>Plan for dagen</a:t>
            </a:r>
            <a:br>
              <a:rPr lang="nb-NO"/>
            </a:br>
            <a:endParaRPr lang="nb-NO"/>
          </a:p>
        </p:txBody>
      </p:sp>
      <p:sp>
        <p:nvSpPr>
          <p:cNvPr id="3" name="Plassholder for innhold 2">
            <a:extLst>
              <a:ext uri="{FF2B5EF4-FFF2-40B4-BE49-F238E27FC236}">
                <a16:creationId xmlns:a16="http://schemas.microsoft.com/office/drawing/2014/main" id="{8B10C514-EF45-4E45-AC21-B580BE9D8E1F}"/>
              </a:ext>
            </a:extLst>
          </p:cNvPr>
          <p:cNvSpPr>
            <a:spLocks noGrp="1"/>
          </p:cNvSpPr>
          <p:nvPr>
            <p:ph sz="half" idx="1"/>
          </p:nvPr>
        </p:nvSpPr>
        <p:spPr>
          <a:xfrm>
            <a:off x="302400" y="1200151"/>
            <a:ext cx="4038600" cy="3394472"/>
          </a:xfrm>
        </p:spPr>
        <p:txBody>
          <a:bodyPr>
            <a:normAutofit/>
          </a:bodyPr>
          <a:lstStyle/>
          <a:p>
            <a:r>
              <a:rPr lang="nb-NO" sz="2200"/>
              <a:t>Kom i gang</a:t>
            </a:r>
          </a:p>
          <a:p>
            <a:r>
              <a:rPr lang="nb-NO" sz="2200"/>
              <a:t>Del 1: Studentevaluering</a:t>
            </a:r>
          </a:p>
          <a:p>
            <a:pPr lvl="1"/>
            <a:r>
              <a:rPr lang="nb-NO" sz="2000"/>
              <a:t>Annen studentevaluering</a:t>
            </a:r>
          </a:p>
          <a:p>
            <a:pPr lvl="1"/>
            <a:r>
              <a:rPr lang="nb-NO" sz="2000"/>
              <a:t>Referansegruppe</a:t>
            </a:r>
          </a:p>
          <a:p>
            <a:pPr lvl="2"/>
            <a:r>
              <a:rPr lang="nb-NO" sz="1800"/>
              <a:t>Opprette team</a:t>
            </a:r>
          </a:p>
          <a:p>
            <a:pPr lvl="2"/>
            <a:r>
              <a:rPr lang="nb-NO" sz="1800"/>
              <a:t>De ulike fanene</a:t>
            </a:r>
          </a:p>
          <a:p>
            <a:pPr lvl="2"/>
            <a:r>
              <a:rPr lang="nb-NO" sz="1800"/>
              <a:t>Publisering av rapport</a:t>
            </a:r>
          </a:p>
          <a:p>
            <a:pPr lvl="2"/>
            <a:r>
              <a:rPr lang="nb-NO" sz="1800"/>
              <a:t>Bekreftelse til student</a:t>
            </a:r>
            <a:endParaRPr lang="nb-NO"/>
          </a:p>
        </p:txBody>
      </p:sp>
      <p:sp>
        <p:nvSpPr>
          <p:cNvPr id="4" name="Plassholder for innhold 3">
            <a:extLst>
              <a:ext uri="{FF2B5EF4-FFF2-40B4-BE49-F238E27FC236}">
                <a16:creationId xmlns:a16="http://schemas.microsoft.com/office/drawing/2014/main" id="{D286D7B8-A852-4AF4-AAC9-E8B99A279E30}"/>
              </a:ext>
            </a:extLst>
          </p:cNvPr>
          <p:cNvSpPr>
            <a:spLocks noGrp="1"/>
          </p:cNvSpPr>
          <p:nvPr>
            <p:ph sz="half" idx="2"/>
          </p:nvPr>
        </p:nvSpPr>
        <p:spPr>
          <a:xfrm>
            <a:off x="4440043" y="1200151"/>
            <a:ext cx="4038600" cy="3394472"/>
          </a:xfrm>
        </p:spPr>
        <p:txBody>
          <a:bodyPr>
            <a:normAutofit/>
          </a:bodyPr>
          <a:lstStyle/>
          <a:p>
            <a:r>
              <a:rPr lang="nb-NO" sz="2200" dirty="0"/>
              <a:t>Del 2: Emnerapport</a:t>
            </a:r>
          </a:p>
          <a:p>
            <a:pPr lvl="1"/>
            <a:r>
              <a:rPr lang="nb-NO" sz="2000" dirty="0"/>
              <a:t>Skrive emnerapporten</a:t>
            </a:r>
          </a:p>
          <a:p>
            <a:pPr lvl="1"/>
            <a:r>
              <a:rPr lang="nb-NO" sz="2000" dirty="0"/>
              <a:t>Utviklingsplan for emnet</a:t>
            </a:r>
          </a:p>
          <a:p>
            <a:pPr lvl="1"/>
            <a:r>
              <a:rPr lang="nb-NO" sz="2000" dirty="0"/>
              <a:t>Datagrunnlag</a:t>
            </a:r>
          </a:p>
          <a:p>
            <a:pPr lvl="1"/>
            <a:r>
              <a:rPr lang="nb-NO" sz="2000" dirty="0"/>
              <a:t>Studiekvalitetsportalen</a:t>
            </a:r>
          </a:p>
        </p:txBody>
      </p:sp>
    </p:spTree>
    <p:extLst>
      <p:ext uri="{BB962C8B-B14F-4D97-AF65-F5344CB8AC3E}">
        <p14:creationId xmlns:p14="http://schemas.microsoft.com/office/powerpoint/2010/main" val="3580893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0FFF-B405-4577-8BA8-2A224C0F4B66}"/>
              </a:ext>
            </a:extLst>
          </p:cNvPr>
          <p:cNvSpPr>
            <a:spLocks noGrp="1"/>
          </p:cNvSpPr>
          <p:nvPr>
            <p:ph type="title"/>
          </p:nvPr>
        </p:nvSpPr>
        <p:spPr/>
        <p:txBody>
          <a:bodyPr/>
          <a:lstStyle/>
          <a:p>
            <a:r>
              <a:rPr lang="nb-NO"/>
              <a:t>Emneplanlegging på Nett</a:t>
            </a:r>
          </a:p>
        </p:txBody>
      </p:sp>
      <p:sp>
        <p:nvSpPr>
          <p:cNvPr id="3" name="Content Placeholder 2">
            <a:extLst>
              <a:ext uri="{FF2B5EF4-FFF2-40B4-BE49-F238E27FC236}">
                <a16:creationId xmlns:a16="http://schemas.microsoft.com/office/drawing/2014/main" id="{14F6FA36-50EE-4ECB-BD03-7D77E1F79DF2}"/>
              </a:ext>
            </a:extLst>
          </p:cNvPr>
          <p:cNvSpPr>
            <a:spLocks noGrp="1"/>
          </p:cNvSpPr>
          <p:nvPr>
            <p:ph idx="1"/>
          </p:nvPr>
        </p:nvSpPr>
        <p:spPr>
          <a:xfrm>
            <a:off x="301385" y="1198800"/>
            <a:ext cx="8418747" cy="3416063"/>
          </a:xfrm>
        </p:spPr>
        <p:txBody>
          <a:bodyPr vert="horz" lIns="90000" tIns="46800" rIns="90000" bIns="46800" rtlCol="0" anchor="t">
            <a:normAutofit lnSpcReduction="10000"/>
          </a:bodyPr>
          <a:lstStyle/>
          <a:p>
            <a:r>
              <a:rPr lang="nb-NO" dirty="0"/>
              <a:t>Emnerapporten som leveres danner grunnlaget for revisjonen som foretas hvert år</a:t>
            </a:r>
          </a:p>
          <a:p>
            <a:pPr lvl="0"/>
            <a:r>
              <a:rPr lang="nb-NO" dirty="0"/>
              <a:t>Eventuelle endringer blir utført i verktøyet Emneplanlegging på Nett (</a:t>
            </a:r>
            <a:r>
              <a:rPr lang="nb-NO" dirty="0" err="1"/>
              <a:t>EpN</a:t>
            </a:r>
            <a:r>
              <a:rPr lang="nb-NO" dirty="0"/>
              <a:t>)</a:t>
            </a:r>
          </a:p>
          <a:p>
            <a:r>
              <a:rPr lang="nb-NO" dirty="0"/>
              <a:t>Det finnes ingen direkte koplinger mellom det som foregår i KASPER og </a:t>
            </a:r>
            <a:r>
              <a:rPr lang="nb-NO" dirty="0" err="1"/>
              <a:t>EpN</a:t>
            </a:r>
            <a:endParaRPr lang="nb-NO" dirty="0"/>
          </a:p>
          <a:p>
            <a:r>
              <a:rPr lang="nb-NO" dirty="0"/>
              <a:t>For mer informasjon om Emneplanlegging på Nett kan du lese wikien: </a:t>
            </a:r>
          </a:p>
          <a:p>
            <a:pPr lvl="1"/>
            <a:r>
              <a:rPr lang="nn-NO" dirty="0">
                <a:hlinkClick r:id="rId3"/>
              </a:rPr>
              <a:t>https://i.ntnu.no/wiki/-/wiki/Norsk/Emneplanlegging+på+nett</a:t>
            </a:r>
            <a:endParaRPr lang="nb-NO" dirty="0"/>
          </a:p>
          <a:p>
            <a:endParaRPr lang="nb-NO" sz="1800" dirty="0"/>
          </a:p>
          <a:p>
            <a:endParaRPr lang="nb-NO" sz="1800" dirty="0"/>
          </a:p>
        </p:txBody>
      </p:sp>
    </p:spTree>
    <p:extLst>
      <p:ext uri="{BB962C8B-B14F-4D97-AF65-F5344CB8AC3E}">
        <p14:creationId xmlns:p14="http://schemas.microsoft.com/office/powerpoint/2010/main" val="2935606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C4F9E6-09D9-41E4-BCAF-FA46F7C1D981}"/>
              </a:ext>
            </a:extLst>
          </p:cNvPr>
          <p:cNvSpPr>
            <a:spLocks noGrp="1"/>
          </p:cNvSpPr>
          <p:nvPr>
            <p:ph idx="1"/>
          </p:nvPr>
        </p:nvSpPr>
        <p:spPr>
          <a:xfrm>
            <a:off x="301385" y="1198800"/>
            <a:ext cx="6105899" cy="3613774"/>
          </a:xfrm>
        </p:spPr>
        <p:txBody>
          <a:bodyPr vert="horz" lIns="90000" tIns="46800" rIns="90000" bIns="46800" rtlCol="0" anchor="t">
            <a:noAutofit/>
          </a:bodyPr>
          <a:lstStyle/>
          <a:p>
            <a:r>
              <a:rPr lang="nb-NO" sz="2000" dirty="0"/>
              <a:t>Vi har en samlingside for wikier og andre ressurser om KASPER:</a:t>
            </a:r>
            <a:endParaRPr lang="en-US" sz="2000" dirty="0"/>
          </a:p>
          <a:p>
            <a:pPr lvl="1"/>
            <a:r>
              <a:rPr lang="nn-NO" dirty="0">
                <a:hlinkClick r:id="rId3"/>
              </a:rPr>
              <a:t>https://i.ntnu.no/wiki/-/wiki/Norsk/KASPER+-+Studieplanverktøyet</a:t>
            </a:r>
            <a:endParaRPr lang="nb-NO" dirty="0"/>
          </a:p>
          <a:p>
            <a:r>
              <a:rPr lang="nb-NO" sz="2000" dirty="0"/>
              <a:t>Snakk med din institutt- eller fakultetskontakt. Du finner din nærmeste kontakt i wikien:</a:t>
            </a:r>
            <a:endParaRPr lang="en-US" sz="2000" dirty="0"/>
          </a:p>
          <a:p>
            <a:pPr lvl="1"/>
            <a:r>
              <a:rPr lang="nn-NO" dirty="0">
                <a:hlinkClick r:id="rId4"/>
              </a:rPr>
              <a:t>https://i.ntnu.no/wiki/-/wiki/Norsk/KASPER+-+Kontaktpersoner</a:t>
            </a:r>
            <a:endParaRPr lang="nn-NO" dirty="0"/>
          </a:p>
          <a:p>
            <a:pPr lvl="1"/>
            <a:endParaRPr lang="nn-NO" sz="2000" dirty="0"/>
          </a:p>
          <a:p>
            <a:r>
              <a:rPr lang="nn-NO" sz="2000" dirty="0"/>
              <a:t>Send inn sak til NTNU Hjelp</a:t>
            </a:r>
            <a:endParaRPr lang="nb-NO" sz="2000" dirty="0"/>
          </a:p>
          <a:p>
            <a:endParaRPr lang="nb-NO" sz="2000" dirty="0"/>
          </a:p>
        </p:txBody>
      </p:sp>
      <p:sp>
        <p:nvSpPr>
          <p:cNvPr id="7" name="Title 6">
            <a:extLst>
              <a:ext uri="{FF2B5EF4-FFF2-40B4-BE49-F238E27FC236}">
                <a16:creationId xmlns:a16="http://schemas.microsoft.com/office/drawing/2014/main" id="{6964D123-A214-4B3C-8996-8F4CEAE94226}"/>
              </a:ext>
            </a:extLst>
          </p:cNvPr>
          <p:cNvSpPr>
            <a:spLocks noGrp="1"/>
          </p:cNvSpPr>
          <p:nvPr>
            <p:ph type="title"/>
          </p:nvPr>
        </p:nvSpPr>
        <p:spPr>
          <a:xfrm>
            <a:off x="301385" y="298339"/>
            <a:ext cx="8418747" cy="586957"/>
          </a:xfrm>
        </p:spPr>
        <p:txBody>
          <a:bodyPr/>
          <a:lstStyle/>
          <a:p>
            <a:r>
              <a:rPr lang="nb-NO" sz="3200"/>
              <a:t>Hvordan kan du få hjelp?</a:t>
            </a:r>
            <a:endParaRPr lang="en-US" sz="3200"/>
          </a:p>
        </p:txBody>
      </p:sp>
      <p:pic>
        <p:nvPicPr>
          <p:cNvPr id="3" name="Bilete 2" descr="Eit bilete som inneheld tekst&#10;&#10;Automatisk generert skildring">
            <a:extLst>
              <a:ext uri="{FF2B5EF4-FFF2-40B4-BE49-F238E27FC236}">
                <a16:creationId xmlns:a16="http://schemas.microsoft.com/office/drawing/2014/main" id="{B5A75D63-73D8-4A2F-938A-92D442C7512A}"/>
              </a:ext>
            </a:extLst>
          </p:cNvPr>
          <p:cNvPicPr>
            <a:picLocks noChangeAspect="1"/>
          </p:cNvPicPr>
          <p:nvPr/>
        </p:nvPicPr>
        <p:blipFill>
          <a:blip r:embed="rId5"/>
          <a:stretch>
            <a:fillRect/>
          </a:stretch>
        </p:blipFill>
        <p:spPr>
          <a:xfrm>
            <a:off x="6407284" y="442648"/>
            <a:ext cx="2702711" cy="4258204"/>
          </a:xfrm>
          <a:prstGeom prst="rect">
            <a:avLst/>
          </a:prstGeom>
        </p:spPr>
      </p:pic>
    </p:spTree>
    <p:extLst>
      <p:ext uri="{BB962C8B-B14F-4D97-AF65-F5344CB8AC3E}">
        <p14:creationId xmlns:p14="http://schemas.microsoft.com/office/powerpoint/2010/main" val="3443020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1D58E30-4B6F-400D-BB31-3C58F0204F68}"/>
              </a:ext>
              <a:ext uri="{C183D7F6-B498-43B3-948B-1728B52AA6E4}">
                <adec:decorative xmlns:adec="http://schemas.microsoft.com/office/drawing/2017/decorative" val="1"/>
              </a:ext>
            </a:extLst>
          </p:cNvPr>
          <p:cNvPicPr>
            <a:picLocks noChangeAspect="1"/>
          </p:cNvPicPr>
          <p:nvPr/>
        </p:nvPicPr>
        <p:blipFill rotWithShape="1">
          <a:blip r:embed="rId3"/>
          <a:srcRect t="9688" b="5997"/>
          <a:stretch/>
        </p:blipFill>
        <p:spPr>
          <a:xfrm>
            <a:off x="0" y="-1"/>
            <a:ext cx="9144000" cy="5143501"/>
          </a:xfrm>
          <a:prstGeom prst="rect">
            <a:avLst/>
          </a:prstGeom>
        </p:spPr>
      </p:pic>
      <p:sp>
        <p:nvSpPr>
          <p:cNvPr id="3" name="Plassholder for innhold 2">
            <a:extLst>
              <a:ext uri="{FF2B5EF4-FFF2-40B4-BE49-F238E27FC236}">
                <a16:creationId xmlns:a16="http://schemas.microsoft.com/office/drawing/2014/main" id="{EBA0701E-0BEE-4486-B959-50D36A5F2969}"/>
              </a:ext>
            </a:extLst>
          </p:cNvPr>
          <p:cNvSpPr>
            <a:spLocks noGrp="1"/>
          </p:cNvSpPr>
          <p:nvPr>
            <p:ph idx="4294967295"/>
          </p:nvPr>
        </p:nvSpPr>
        <p:spPr>
          <a:xfrm>
            <a:off x="229683" y="1672789"/>
            <a:ext cx="4320289" cy="3089711"/>
          </a:xfrm>
        </p:spPr>
        <p:txBody>
          <a:bodyPr vert="horz" lIns="91440" tIns="45720" rIns="91440" bIns="45720" rtlCol="0" anchor="t">
            <a:normAutofit fontScale="92500" lnSpcReduction="10000"/>
          </a:bodyPr>
          <a:lstStyle/>
          <a:p>
            <a:pPr marL="0" indent="0">
              <a:spcAft>
                <a:spcPts val="600"/>
              </a:spcAft>
              <a:buNone/>
            </a:pPr>
            <a:r>
              <a:rPr lang="nb-NO">
                <a:solidFill>
                  <a:srgbClr val="FFFFFF"/>
                </a:solidFill>
                <a:latin typeface="+mn-lt"/>
              </a:rPr>
              <a:t>Vi tilbyr kurs, </a:t>
            </a:r>
            <a:br>
              <a:rPr lang="nb-NO">
                <a:latin typeface="+mn-lt"/>
              </a:rPr>
            </a:br>
            <a:r>
              <a:rPr lang="nb-NO">
                <a:solidFill>
                  <a:srgbClr val="FFFFFF"/>
                </a:solidFill>
                <a:latin typeface="+mn-lt"/>
              </a:rPr>
              <a:t>individuell veiledning </a:t>
            </a:r>
            <a:br>
              <a:rPr lang="nb-NO">
                <a:latin typeface="+mn-lt"/>
              </a:rPr>
            </a:br>
            <a:r>
              <a:rPr lang="nb-NO">
                <a:solidFill>
                  <a:srgbClr val="FFFFFF"/>
                </a:solidFill>
                <a:latin typeface="+mn-lt"/>
              </a:rPr>
              <a:t>og brukerstøtte rundt </a:t>
            </a:r>
            <a:br>
              <a:rPr lang="nb-NO">
                <a:latin typeface="+mn-lt"/>
              </a:rPr>
            </a:br>
            <a:r>
              <a:rPr lang="nb-NO">
                <a:solidFill>
                  <a:srgbClr val="FFFFFF"/>
                </a:solidFill>
                <a:latin typeface="+mn-lt"/>
              </a:rPr>
              <a:t>«den gode praksis» </a:t>
            </a:r>
          </a:p>
          <a:p>
            <a:pPr marL="0" indent="0">
              <a:spcAft>
                <a:spcPts val="600"/>
              </a:spcAft>
              <a:buNone/>
            </a:pPr>
            <a:r>
              <a:rPr lang="nb-NO">
                <a:solidFill>
                  <a:srgbClr val="FFFFFF"/>
                </a:solidFill>
                <a:latin typeface="+mn-lt"/>
              </a:rPr>
              <a:t>Mer informasjon om </a:t>
            </a:r>
            <a:r>
              <a:rPr lang="nb-NO">
                <a:solidFill>
                  <a:schemeClr val="bg1"/>
                </a:solidFill>
                <a:latin typeface="+mn-lt"/>
              </a:rPr>
              <a:t>tjenesten finner du på: </a:t>
            </a:r>
            <a:r>
              <a:rPr lang="nb-NO">
                <a:solidFill>
                  <a:schemeClr val="bg1"/>
                </a:solidFill>
                <a:latin typeface="+mn-lt"/>
                <a:hlinkClick r:id="rId4">
                  <a:extLst>
                    <a:ext uri="{A12FA001-AC4F-418D-AE19-62706E023703}">
                      <ahyp:hlinkClr xmlns:ahyp="http://schemas.microsoft.com/office/drawing/2018/hyperlinkcolor" val="tx"/>
                    </a:ext>
                  </a:extLst>
                </a:hlinkClick>
              </a:rPr>
              <a:t>Læringsassistenter for digitale ferdigheter</a:t>
            </a:r>
            <a:r>
              <a:rPr lang="nb-NO">
                <a:solidFill>
                  <a:srgbClr val="FFFFFF"/>
                </a:solidFill>
                <a:latin typeface="+mn-lt"/>
              </a:rPr>
              <a:t>* </a:t>
            </a:r>
            <a:r>
              <a:rPr lang="nb-NO">
                <a:solidFill>
                  <a:schemeClr val="bg1"/>
                </a:solidFill>
                <a:latin typeface="+mn-lt"/>
              </a:rPr>
              <a:t> </a:t>
            </a:r>
          </a:p>
          <a:p>
            <a:pPr marL="0" indent="0">
              <a:spcAft>
                <a:spcPts val="600"/>
              </a:spcAft>
              <a:buNone/>
            </a:pPr>
            <a:r>
              <a:rPr lang="nb-NO">
                <a:solidFill>
                  <a:srgbClr val="FFFFFF"/>
                </a:solidFill>
                <a:latin typeface="+mn-lt"/>
              </a:rPr>
              <a:t>Kontakt oss på: hjelp.ntnu.no</a:t>
            </a:r>
          </a:p>
          <a:p>
            <a:pPr marL="0" indent="0">
              <a:spcAft>
                <a:spcPts val="600"/>
              </a:spcAft>
              <a:buNone/>
            </a:pPr>
            <a:endParaRPr lang="nb-NO">
              <a:solidFill>
                <a:srgbClr val="FFFFFF"/>
              </a:solidFill>
              <a:latin typeface="+mn-lt"/>
            </a:endParaRPr>
          </a:p>
        </p:txBody>
      </p:sp>
      <p:sp>
        <p:nvSpPr>
          <p:cNvPr id="2" name="Rektangel 1">
            <a:extLst>
              <a:ext uri="{FF2B5EF4-FFF2-40B4-BE49-F238E27FC236}">
                <a16:creationId xmlns:a16="http://schemas.microsoft.com/office/drawing/2014/main" id="{7CBB34BF-43BD-4A58-9225-C6374FD6950A}"/>
              </a:ext>
            </a:extLst>
          </p:cNvPr>
          <p:cNvSpPr/>
          <p:nvPr/>
        </p:nvSpPr>
        <p:spPr>
          <a:xfrm>
            <a:off x="-49069" y="830407"/>
            <a:ext cx="4320289" cy="415498"/>
          </a:xfrm>
          <a:prstGeom prst="rect">
            <a:avLst/>
          </a:prstGeom>
          <a:noFill/>
        </p:spPr>
        <p:txBody>
          <a:bodyPr wrap="square" lIns="91440" tIns="45720" rIns="91440" bIns="45720" anchor="t">
            <a:spAutoFit/>
          </a:bodyPr>
          <a:lstStyle/>
          <a:p>
            <a:pPr algn="ctr"/>
            <a:r>
              <a:rPr lang="nb-NO" sz="2100" b="1" i="1" cap="none" spc="0">
                <a:ln w="10160">
                  <a:noFill/>
                  <a:prstDash val="solid"/>
                </a:ln>
                <a:effectLst>
                  <a:glow rad="139700">
                    <a:schemeClr val="bg1">
                      <a:alpha val="40000"/>
                    </a:schemeClr>
                  </a:glow>
                  <a:outerShdw blurRad="38100" dist="22860" dir="5400000" algn="tl" rotWithShape="0">
                    <a:srgbClr val="000000">
                      <a:alpha val="30000"/>
                    </a:srgbClr>
                  </a:outerShdw>
                </a:effectLst>
              </a:rPr>
              <a:t>... hjelper studenter og ansatte</a:t>
            </a:r>
            <a:endParaRPr lang="nb-NO" sz="2100" b="1" i="1" cap="none" spc="0">
              <a:ln w="10160">
                <a:noFill/>
                <a:prstDash val="solid"/>
              </a:ln>
              <a:effectLst>
                <a:glow rad="139700">
                  <a:prstClr val="white">
                    <a:alpha val="40000"/>
                  </a:prstClr>
                </a:glow>
                <a:outerShdw blurRad="38100" dist="22860" dir="5400000" algn="tl" rotWithShape="0">
                  <a:srgbClr val="000000">
                    <a:alpha val="30000"/>
                  </a:srgbClr>
                </a:outerShdw>
              </a:effectLst>
              <a:cs typeface="Calibri"/>
            </a:endParaRPr>
          </a:p>
        </p:txBody>
      </p:sp>
      <p:sp>
        <p:nvSpPr>
          <p:cNvPr id="4" name="Rektangel 3">
            <a:extLst>
              <a:ext uri="{FF2B5EF4-FFF2-40B4-BE49-F238E27FC236}">
                <a16:creationId xmlns:a16="http://schemas.microsoft.com/office/drawing/2014/main" id="{5586AB44-FBE0-47C3-B5FF-16D5F53CC8BE}"/>
              </a:ext>
            </a:extLst>
          </p:cNvPr>
          <p:cNvSpPr/>
          <p:nvPr/>
        </p:nvSpPr>
        <p:spPr>
          <a:xfrm>
            <a:off x="275763" y="229548"/>
            <a:ext cx="8600239" cy="677108"/>
          </a:xfrm>
          <a:prstGeom prst="rect">
            <a:avLst/>
          </a:prstGeom>
          <a:noFill/>
        </p:spPr>
        <p:txBody>
          <a:bodyPr wrap="none" lIns="91440" tIns="45720" rIns="91440" bIns="45720" anchor="t">
            <a:spAutoFit/>
          </a:bodyPr>
          <a:lstStyle/>
          <a:p>
            <a:pPr algn="ctr"/>
            <a:r>
              <a:rPr lang="nb-NO" sz="3800" b="1" cap="none" spc="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rPr>
              <a:t>Læringsassistenter for digitale </a:t>
            </a:r>
            <a:r>
              <a:rPr lang="nb-NO" sz="3800" b="1">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rPr>
              <a:t>ferdigheter</a:t>
            </a:r>
            <a:endParaRPr lang="nb-NO" sz="3800" b="1" cap="none" spc="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pic>
        <p:nvPicPr>
          <p:cNvPr id="6" name="Bilde 6">
            <a:extLst>
              <a:ext uri="{FF2B5EF4-FFF2-40B4-BE49-F238E27FC236}">
                <a16:creationId xmlns:a16="http://schemas.microsoft.com/office/drawing/2014/main" id="{F3879287-CBE1-4917-8BB1-C8A0B4C2928B}"/>
              </a:ext>
            </a:extLst>
          </p:cNvPr>
          <p:cNvPicPr>
            <a:picLocks noChangeAspect="1"/>
          </p:cNvPicPr>
          <p:nvPr/>
        </p:nvPicPr>
        <p:blipFill>
          <a:blip r:embed="rId5"/>
          <a:stretch>
            <a:fillRect/>
          </a:stretch>
        </p:blipFill>
        <p:spPr>
          <a:xfrm>
            <a:off x="8142194" y="3890513"/>
            <a:ext cx="768164" cy="1026798"/>
          </a:xfrm>
          <a:prstGeom prst="rect">
            <a:avLst/>
          </a:prstGeom>
        </p:spPr>
      </p:pic>
      <p:sp>
        <p:nvSpPr>
          <p:cNvPr id="9" name="TekstSylinder 8">
            <a:extLst>
              <a:ext uri="{FF2B5EF4-FFF2-40B4-BE49-F238E27FC236}">
                <a16:creationId xmlns:a16="http://schemas.microsoft.com/office/drawing/2014/main" id="{78210285-7834-420D-A785-A2713B7E5364}"/>
              </a:ext>
            </a:extLst>
          </p:cNvPr>
          <p:cNvSpPr txBox="1"/>
          <p:nvPr/>
        </p:nvSpPr>
        <p:spPr>
          <a:xfrm>
            <a:off x="229683" y="4483065"/>
            <a:ext cx="4625340" cy="430887"/>
          </a:xfrm>
          <a:prstGeom prst="rect">
            <a:avLst/>
          </a:prstGeom>
          <a:noFill/>
        </p:spPr>
        <p:txBody>
          <a:bodyPr wrap="square">
            <a:spAutoFit/>
          </a:bodyPr>
          <a:lstStyle/>
          <a:p>
            <a:pPr marL="0" indent="0">
              <a:spcAft>
                <a:spcPts val="600"/>
              </a:spcAft>
              <a:buNone/>
            </a:pPr>
            <a:r>
              <a:rPr lang="nb-NO" sz="1100" dirty="0">
                <a:solidFill>
                  <a:schemeClr val="bg1"/>
                </a:solidFill>
                <a:cs typeface="Arial" panose="020B0604020202020204" pitchFamily="34" charset="0"/>
              </a:rPr>
              <a:t>https://i.ntnu.no/wiki/-/wiki/Norsk/læringsassistenter+for+digitale+ferdigheter</a:t>
            </a:r>
          </a:p>
        </p:txBody>
      </p:sp>
    </p:spTree>
    <p:extLst>
      <p:ext uri="{BB962C8B-B14F-4D97-AF65-F5344CB8AC3E}">
        <p14:creationId xmlns:p14="http://schemas.microsoft.com/office/powerpoint/2010/main" val="1835226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4B0E3-D529-495D-AADE-87E1A51557BA}"/>
              </a:ext>
            </a:extLst>
          </p:cNvPr>
          <p:cNvSpPr>
            <a:spLocks noGrp="1"/>
          </p:cNvSpPr>
          <p:nvPr>
            <p:ph type="title"/>
          </p:nvPr>
        </p:nvSpPr>
        <p:spPr>
          <a:xfrm>
            <a:off x="240947" y="212092"/>
            <a:ext cx="2840456" cy="646331"/>
          </a:xfrm>
        </p:spPr>
        <p:txBody>
          <a:bodyPr anchor="t">
            <a:normAutofit/>
          </a:bodyPr>
          <a:lstStyle/>
          <a:p>
            <a:r>
              <a:rPr lang="nb-NO"/>
              <a:t>Kom i gang</a:t>
            </a:r>
          </a:p>
        </p:txBody>
      </p:sp>
      <p:sp>
        <p:nvSpPr>
          <p:cNvPr id="3" name="Content Placeholder 2">
            <a:extLst>
              <a:ext uri="{FF2B5EF4-FFF2-40B4-BE49-F238E27FC236}">
                <a16:creationId xmlns:a16="http://schemas.microsoft.com/office/drawing/2014/main" id="{11ED81DD-7CDC-4D55-BF93-B66DD6A1216C}"/>
              </a:ext>
            </a:extLst>
          </p:cNvPr>
          <p:cNvSpPr>
            <a:spLocks noGrp="1"/>
          </p:cNvSpPr>
          <p:nvPr>
            <p:ph sz="half" idx="1"/>
          </p:nvPr>
        </p:nvSpPr>
        <p:spPr>
          <a:xfrm>
            <a:off x="240947" y="837833"/>
            <a:ext cx="3493771" cy="3690100"/>
          </a:xfrm>
        </p:spPr>
        <p:txBody>
          <a:bodyPr vert="horz" lIns="91440" tIns="45720" rIns="91440" bIns="45720" rtlCol="0" anchor="t">
            <a:normAutofit/>
          </a:bodyPr>
          <a:lstStyle/>
          <a:p>
            <a:r>
              <a:rPr lang="nb-NO" sz="2000" dirty="0"/>
              <a:t>Logg inn på landingssiden til </a:t>
            </a:r>
            <a:r>
              <a:rPr lang="nb-NO" sz="2000" dirty="0">
                <a:hlinkClick r:id="rId3"/>
              </a:rPr>
              <a:t>KASPER</a:t>
            </a:r>
            <a:r>
              <a:rPr lang="nb-NO" sz="2000" dirty="0"/>
              <a:t>*</a:t>
            </a:r>
          </a:p>
          <a:p>
            <a:r>
              <a:rPr lang="nb-NO" sz="2000" dirty="0"/>
              <a:t>Dere finner lenker</a:t>
            </a:r>
            <a:r>
              <a:rPr lang="nb-NO" sz="2000" b="1" dirty="0"/>
              <a:t> </a:t>
            </a:r>
            <a:r>
              <a:rPr lang="nb-NO" sz="2000" dirty="0"/>
              <a:t>flere steder på Innsida</a:t>
            </a:r>
          </a:p>
          <a:p>
            <a:r>
              <a:rPr lang="nb-NO" sz="2000" dirty="0"/>
              <a:t>Klikk inn på seksjonen kalt «Emneevaluering»</a:t>
            </a:r>
            <a:endParaRPr lang="nb-NO" sz="2000" b="1" dirty="0"/>
          </a:p>
          <a:p>
            <a:endParaRPr lang="nb-NO" sz="2000" dirty="0"/>
          </a:p>
        </p:txBody>
      </p:sp>
      <p:sp>
        <p:nvSpPr>
          <p:cNvPr id="5" name="Rectangle 4">
            <a:extLst>
              <a:ext uri="{FF2B5EF4-FFF2-40B4-BE49-F238E27FC236}">
                <a16:creationId xmlns:a16="http://schemas.microsoft.com/office/drawing/2014/main" id="{066F4186-FFE6-4197-9F89-6D10A7EEE496}"/>
              </a:ext>
            </a:extLst>
          </p:cNvPr>
          <p:cNvSpPr/>
          <p:nvPr/>
        </p:nvSpPr>
        <p:spPr>
          <a:xfrm>
            <a:off x="109817" y="4408714"/>
            <a:ext cx="4124558" cy="276999"/>
          </a:xfrm>
          <a:prstGeom prst="rect">
            <a:avLst/>
          </a:prstGeom>
        </p:spPr>
        <p:txBody>
          <a:bodyPr wrap="square">
            <a:spAutoFit/>
          </a:bodyPr>
          <a:lstStyle/>
          <a:p>
            <a:r>
              <a:rPr lang="nb-NO" sz="1200" dirty="0">
                <a:hlinkClick r:id="rId3"/>
              </a:rPr>
              <a:t>*https://studntnu.sharepoint.com/sites/studieplanlegging</a:t>
            </a:r>
            <a:endParaRPr lang="nb-NO" sz="1200" dirty="0"/>
          </a:p>
        </p:txBody>
      </p:sp>
      <p:pic>
        <p:nvPicPr>
          <p:cNvPr id="11" name="Bilete 10">
            <a:extLst>
              <a:ext uri="{FF2B5EF4-FFF2-40B4-BE49-F238E27FC236}">
                <a16:creationId xmlns:a16="http://schemas.microsoft.com/office/drawing/2014/main" id="{8250262A-533A-49F6-8093-A947194AD65B}"/>
              </a:ext>
            </a:extLst>
          </p:cNvPr>
          <p:cNvPicPr>
            <a:picLocks noChangeAspect="1"/>
          </p:cNvPicPr>
          <p:nvPr/>
        </p:nvPicPr>
        <p:blipFill rotWithShape="1">
          <a:blip r:embed="rId4"/>
          <a:srcRect r="20896"/>
          <a:stretch/>
        </p:blipFill>
        <p:spPr>
          <a:xfrm>
            <a:off x="5143309" y="396232"/>
            <a:ext cx="3879257" cy="2092128"/>
          </a:xfrm>
          <a:prstGeom prst="rect">
            <a:avLst/>
          </a:prstGeom>
        </p:spPr>
      </p:pic>
      <p:pic>
        <p:nvPicPr>
          <p:cNvPr id="16" name="Bilete 15">
            <a:extLst>
              <a:ext uri="{FF2B5EF4-FFF2-40B4-BE49-F238E27FC236}">
                <a16:creationId xmlns:a16="http://schemas.microsoft.com/office/drawing/2014/main" id="{BA80BAB1-CE14-4FC8-B8BC-99C7BEEF7EDE}"/>
              </a:ext>
            </a:extLst>
          </p:cNvPr>
          <p:cNvPicPr>
            <a:picLocks noChangeAspect="1"/>
          </p:cNvPicPr>
          <p:nvPr/>
        </p:nvPicPr>
        <p:blipFill rotWithShape="1">
          <a:blip r:embed="rId5"/>
          <a:srcRect l="5651"/>
          <a:stretch/>
        </p:blipFill>
        <p:spPr>
          <a:xfrm>
            <a:off x="3996977" y="2674797"/>
            <a:ext cx="5070493" cy="2072471"/>
          </a:xfrm>
          <a:prstGeom prst="rect">
            <a:avLst/>
          </a:prstGeom>
        </p:spPr>
      </p:pic>
      <p:pic>
        <p:nvPicPr>
          <p:cNvPr id="18" name="Bilete 17" descr="Eit bilete som inneheld tekst&#10;&#10;Automatisk generert skildring">
            <a:extLst>
              <a:ext uri="{FF2B5EF4-FFF2-40B4-BE49-F238E27FC236}">
                <a16:creationId xmlns:a16="http://schemas.microsoft.com/office/drawing/2014/main" id="{BEC1F3BF-FB8A-47F0-AE10-F4C289109546}"/>
              </a:ext>
            </a:extLst>
          </p:cNvPr>
          <p:cNvPicPr>
            <a:picLocks noChangeAspect="1"/>
          </p:cNvPicPr>
          <p:nvPr/>
        </p:nvPicPr>
        <p:blipFill>
          <a:blip r:embed="rId6"/>
          <a:stretch>
            <a:fillRect/>
          </a:stretch>
        </p:blipFill>
        <p:spPr>
          <a:xfrm>
            <a:off x="3823293" y="396232"/>
            <a:ext cx="1213951" cy="2092128"/>
          </a:xfrm>
          <a:prstGeom prst="rect">
            <a:avLst/>
          </a:prstGeom>
        </p:spPr>
      </p:pic>
    </p:spTree>
    <p:extLst>
      <p:ext uri="{BB962C8B-B14F-4D97-AF65-F5344CB8AC3E}">
        <p14:creationId xmlns:p14="http://schemas.microsoft.com/office/powerpoint/2010/main" val="44443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7D8E-719C-4DC2-8097-894A00AD1DCC}"/>
              </a:ext>
            </a:extLst>
          </p:cNvPr>
          <p:cNvSpPr>
            <a:spLocks noGrp="1"/>
          </p:cNvSpPr>
          <p:nvPr>
            <p:ph type="title"/>
          </p:nvPr>
        </p:nvSpPr>
        <p:spPr/>
        <p:txBody>
          <a:bodyPr/>
          <a:lstStyle/>
          <a:p>
            <a:r>
              <a:rPr lang="nb-NO"/>
              <a:t>Verktøy for emneevaluering</a:t>
            </a:r>
          </a:p>
        </p:txBody>
      </p:sp>
      <p:sp>
        <p:nvSpPr>
          <p:cNvPr id="3" name="Content Placeholder 2">
            <a:extLst>
              <a:ext uri="{FF2B5EF4-FFF2-40B4-BE49-F238E27FC236}">
                <a16:creationId xmlns:a16="http://schemas.microsoft.com/office/drawing/2014/main" id="{705B2F35-DB36-4C4C-BA60-B1BD037C5699}"/>
              </a:ext>
            </a:extLst>
          </p:cNvPr>
          <p:cNvSpPr>
            <a:spLocks noGrp="1"/>
          </p:cNvSpPr>
          <p:nvPr>
            <p:ph idx="1"/>
          </p:nvPr>
        </p:nvSpPr>
        <p:spPr>
          <a:xfrm>
            <a:off x="301385" y="1198800"/>
            <a:ext cx="8418747" cy="3613774"/>
          </a:xfrm>
        </p:spPr>
        <p:txBody>
          <a:bodyPr vert="horz" lIns="90000" tIns="46800" rIns="90000" bIns="46800" rtlCol="0" anchor="t">
            <a:noAutofit/>
          </a:bodyPr>
          <a:lstStyle/>
          <a:p>
            <a:r>
              <a:rPr lang="nb-NO" sz="1950"/>
              <a:t>Her finnes de to viktigste modulene for emneevaluering: «Starte studentevaluering» </a:t>
            </a:r>
            <a:r>
              <a:rPr lang="nb-NO" sz="1950" b="1"/>
              <a:t>(1) </a:t>
            </a:r>
            <a:r>
              <a:rPr lang="nb-NO" sz="1950"/>
              <a:t>og «Skrive Emnerapport» </a:t>
            </a:r>
            <a:r>
              <a:rPr lang="nb-NO" sz="1950" b="1"/>
              <a:t>(2)</a:t>
            </a:r>
          </a:p>
          <a:p>
            <a:r>
              <a:rPr lang="nb-NO" sz="1950"/>
              <a:t>Fra og med første undervisningsaktivitet (semesterstart) kan evalueringsprosessen settes i gang. For de fleste vil dette innebære å opprette referansegruppe</a:t>
            </a:r>
          </a:p>
          <a:p>
            <a:endParaRPr lang="nb-NO"/>
          </a:p>
          <a:p>
            <a:endParaRPr lang="nb-NO"/>
          </a:p>
        </p:txBody>
      </p:sp>
      <p:pic>
        <p:nvPicPr>
          <p:cNvPr id="6" name="Picture 5" descr="Graphical user interface, application&#10;&#10;Description automatically generated">
            <a:extLst>
              <a:ext uri="{FF2B5EF4-FFF2-40B4-BE49-F238E27FC236}">
                <a16:creationId xmlns:a16="http://schemas.microsoft.com/office/drawing/2014/main" id="{3BE9C178-F853-4AFE-B1D0-791EC816188C}"/>
              </a:ext>
            </a:extLst>
          </p:cNvPr>
          <p:cNvPicPr>
            <a:picLocks noChangeAspect="1"/>
          </p:cNvPicPr>
          <p:nvPr/>
        </p:nvPicPr>
        <p:blipFill>
          <a:blip r:embed="rId3"/>
          <a:stretch>
            <a:fillRect/>
          </a:stretch>
        </p:blipFill>
        <p:spPr>
          <a:xfrm>
            <a:off x="1047595" y="2792570"/>
            <a:ext cx="6938937" cy="1938981"/>
          </a:xfrm>
          <a:prstGeom prst="rect">
            <a:avLst/>
          </a:prstGeom>
        </p:spPr>
      </p:pic>
    </p:spTree>
    <p:extLst>
      <p:ext uri="{BB962C8B-B14F-4D97-AF65-F5344CB8AC3E}">
        <p14:creationId xmlns:p14="http://schemas.microsoft.com/office/powerpoint/2010/main" val="191981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0F70A5-1810-4C83-926F-4FEFE05CBD08}"/>
              </a:ext>
            </a:extLst>
          </p:cNvPr>
          <p:cNvSpPr>
            <a:spLocks noGrp="1"/>
          </p:cNvSpPr>
          <p:nvPr>
            <p:ph type="title"/>
          </p:nvPr>
        </p:nvSpPr>
        <p:spPr>
          <a:xfrm>
            <a:off x="295507" y="1644902"/>
            <a:ext cx="8552985" cy="707886"/>
          </a:xfrm>
        </p:spPr>
        <p:txBody>
          <a:bodyPr/>
          <a:lstStyle/>
          <a:p>
            <a:r>
              <a:rPr lang="nb-NO" sz="4000"/>
              <a:t>1. Studentevaluering</a:t>
            </a:r>
          </a:p>
        </p:txBody>
      </p:sp>
    </p:spTree>
    <p:extLst>
      <p:ext uri="{BB962C8B-B14F-4D97-AF65-F5344CB8AC3E}">
        <p14:creationId xmlns:p14="http://schemas.microsoft.com/office/powerpoint/2010/main" val="1993453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22C2-335B-44BB-8883-D0BE57640608}"/>
              </a:ext>
            </a:extLst>
          </p:cNvPr>
          <p:cNvSpPr>
            <a:spLocks noGrp="1"/>
          </p:cNvSpPr>
          <p:nvPr>
            <p:ph type="title"/>
          </p:nvPr>
        </p:nvSpPr>
        <p:spPr>
          <a:xfrm>
            <a:off x="302400" y="298800"/>
            <a:ext cx="8552985" cy="646331"/>
          </a:xfrm>
        </p:spPr>
        <p:txBody>
          <a:bodyPr/>
          <a:lstStyle/>
          <a:p>
            <a:r>
              <a:rPr lang="nb-NO"/>
              <a:t>Velg emne</a:t>
            </a:r>
          </a:p>
        </p:txBody>
      </p:sp>
      <p:sp>
        <p:nvSpPr>
          <p:cNvPr id="3" name="Content Placeholder 2">
            <a:extLst>
              <a:ext uri="{FF2B5EF4-FFF2-40B4-BE49-F238E27FC236}">
                <a16:creationId xmlns:a16="http://schemas.microsoft.com/office/drawing/2014/main" id="{7D123D7E-9FC9-4288-B46C-AF05C048C5A4}"/>
              </a:ext>
            </a:extLst>
          </p:cNvPr>
          <p:cNvSpPr>
            <a:spLocks noGrp="1"/>
          </p:cNvSpPr>
          <p:nvPr>
            <p:ph sz="half" idx="1"/>
          </p:nvPr>
        </p:nvSpPr>
        <p:spPr>
          <a:xfrm>
            <a:off x="302400" y="1200150"/>
            <a:ext cx="8552985" cy="1758461"/>
          </a:xfrm>
        </p:spPr>
        <p:txBody>
          <a:bodyPr>
            <a:normAutofit/>
          </a:bodyPr>
          <a:lstStyle/>
          <a:p>
            <a:r>
              <a:rPr lang="nb-NO" sz="2000">
                <a:latin typeface="Arial" panose="020B0604020202020204" pitchFamily="34" charset="0"/>
                <a:cs typeface="Arial" panose="020B0604020202020204" pitchFamily="34" charset="0"/>
              </a:rPr>
              <a:t>Når du klikker inn på «Starte studentevaluering» kommer du til en side som lister emnene du er ansvarlig for </a:t>
            </a:r>
          </a:p>
          <a:p>
            <a:r>
              <a:rPr lang="nb-NO" sz="2000">
                <a:latin typeface="Arial" panose="020B0604020202020204" pitchFamily="34" charset="0"/>
                <a:cs typeface="Arial" panose="020B0604020202020204" pitchFamily="34" charset="0"/>
              </a:rPr>
              <a:t>Her velger du emnet du ønsker å opprette studentevaluering for (1)</a:t>
            </a:r>
          </a:p>
          <a:p>
            <a:r>
              <a:rPr lang="nb-NO" sz="2000">
                <a:effectLst/>
                <a:latin typeface="Arial" panose="020B0604020202020204" pitchFamily="34" charset="0"/>
                <a:ea typeface="Calibri" panose="020F0502020204030204" pitchFamily="34" charset="0"/>
                <a:cs typeface="Arial" panose="020B0604020202020204" pitchFamily="34" charset="0"/>
              </a:rPr>
              <a:t>For hvert emne ser du om annen studentevaluering (2) eller referansegruppe (3) er opprettet, samt rapportens status (4)</a:t>
            </a:r>
            <a:endParaRPr lang="nb-NO" sz="2000">
              <a:latin typeface="Arial" panose="020B0604020202020204" pitchFamily="34" charset="0"/>
              <a:cs typeface="Arial" panose="020B0604020202020204" pitchFamily="34" charset="0"/>
            </a:endParaRPr>
          </a:p>
        </p:txBody>
      </p:sp>
      <p:pic>
        <p:nvPicPr>
          <p:cNvPr id="5" name="Bilde 4" descr="Oversikt over emner tilgjengelige for opprettelse av referansegruppe eller annen studentmedvirkning. ">
            <a:extLst>
              <a:ext uri="{FF2B5EF4-FFF2-40B4-BE49-F238E27FC236}">
                <a16:creationId xmlns:a16="http://schemas.microsoft.com/office/drawing/2014/main" id="{CF63E5C8-2E56-4889-B957-5A156E10D3C2}"/>
              </a:ext>
            </a:extLst>
          </p:cNvPr>
          <p:cNvPicPr>
            <a:picLocks noChangeAspect="1"/>
          </p:cNvPicPr>
          <p:nvPr/>
        </p:nvPicPr>
        <p:blipFill rotWithShape="1">
          <a:blip r:embed="rId3"/>
          <a:srcRect t="3718" b="22485"/>
          <a:stretch/>
        </p:blipFill>
        <p:spPr>
          <a:xfrm>
            <a:off x="561961" y="2958611"/>
            <a:ext cx="7927145" cy="1711862"/>
          </a:xfrm>
          <a:prstGeom prst="rect">
            <a:avLst/>
          </a:prstGeom>
        </p:spPr>
      </p:pic>
    </p:spTree>
    <p:extLst>
      <p:ext uri="{BB962C8B-B14F-4D97-AF65-F5344CB8AC3E}">
        <p14:creationId xmlns:p14="http://schemas.microsoft.com/office/powerpoint/2010/main" val="4141975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364AAF-B28B-4E1D-BA32-69B2901F1A0F}"/>
              </a:ext>
            </a:extLst>
          </p:cNvPr>
          <p:cNvSpPr>
            <a:spLocks noGrp="1"/>
          </p:cNvSpPr>
          <p:nvPr>
            <p:ph type="title"/>
          </p:nvPr>
        </p:nvSpPr>
        <p:spPr>
          <a:xfrm>
            <a:off x="302400" y="298800"/>
            <a:ext cx="8552985" cy="646331"/>
          </a:xfrm>
        </p:spPr>
        <p:txBody>
          <a:bodyPr anchor="t">
            <a:normAutofit/>
          </a:bodyPr>
          <a:lstStyle/>
          <a:p>
            <a:r>
              <a:rPr lang="nb-NO"/>
              <a:t>Velg studentevalueringsmetode</a:t>
            </a:r>
          </a:p>
        </p:txBody>
      </p:sp>
      <p:sp>
        <p:nvSpPr>
          <p:cNvPr id="3" name="Plassholder for innhold 2">
            <a:extLst>
              <a:ext uri="{FF2B5EF4-FFF2-40B4-BE49-F238E27FC236}">
                <a16:creationId xmlns:a16="http://schemas.microsoft.com/office/drawing/2014/main" id="{32BC4388-0392-4BA2-BABE-EC7DE75EC69A}"/>
              </a:ext>
            </a:extLst>
          </p:cNvPr>
          <p:cNvSpPr>
            <a:spLocks noGrp="1"/>
          </p:cNvSpPr>
          <p:nvPr>
            <p:ph sz="half" idx="1"/>
          </p:nvPr>
        </p:nvSpPr>
        <p:spPr>
          <a:xfrm>
            <a:off x="302400" y="1200151"/>
            <a:ext cx="4511883" cy="3394472"/>
          </a:xfrm>
        </p:spPr>
        <p:txBody>
          <a:bodyPr>
            <a:normAutofit/>
          </a:bodyPr>
          <a:lstStyle/>
          <a:p>
            <a:pPr>
              <a:lnSpc>
                <a:spcPct val="90000"/>
              </a:lnSpc>
            </a:pPr>
            <a:r>
              <a:rPr lang="nb-NO" sz="2000" dirty="0">
                <a:effectLst/>
              </a:rPr>
              <a:t>Her bruker du nedtrekksmenyen til å velge s</a:t>
            </a:r>
            <a:r>
              <a:rPr lang="nb-NO" sz="2000" dirty="0"/>
              <a:t>tudentevaluering for emnet</a:t>
            </a:r>
            <a:r>
              <a:rPr lang="nb-NO" sz="2000" dirty="0">
                <a:effectLst/>
              </a:rPr>
              <a:t>:</a:t>
            </a:r>
          </a:p>
          <a:p>
            <a:pPr lvl="1">
              <a:lnSpc>
                <a:spcPct val="90000"/>
              </a:lnSpc>
            </a:pPr>
            <a:r>
              <a:rPr lang="nb-NO" sz="1800" dirty="0">
                <a:effectLst/>
              </a:rPr>
              <a:t>«Referansegruppe»</a:t>
            </a:r>
            <a:endParaRPr lang="nb-NO" sz="1800" b="1" dirty="0">
              <a:effectLst/>
            </a:endParaRPr>
          </a:p>
          <a:p>
            <a:pPr lvl="1">
              <a:lnSpc>
                <a:spcPct val="90000"/>
              </a:lnSpc>
            </a:pPr>
            <a:r>
              <a:rPr lang="nb-NO" sz="1800" dirty="0"/>
              <a:t>eller</a:t>
            </a:r>
            <a:r>
              <a:rPr lang="nb-NO" sz="1800" dirty="0">
                <a:effectLst/>
              </a:rPr>
              <a:t> «Annen studentevaluering»</a:t>
            </a:r>
            <a:endParaRPr lang="nb-NO" sz="1800" b="1" dirty="0">
              <a:effectLst/>
            </a:endParaRPr>
          </a:p>
          <a:p>
            <a:pPr>
              <a:lnSpc>
                <a:spcPct val="90000"/>
              </a:lnSpc>
            </a:pPr>
            <a:r>
              <a:rPr lang="nb-NO" sz="2000" b="1" dirty="0">
                <a:effectLst/>
              </a:rPr>
              <a:t>Merk: </a:t>
            </a:r>
            <a:r>
              <a:rPr lang="nb-NO" sz="2000" dirty="0">
                <a:effectLst/>
              </a:rPr>
              <a:t>Har du allerede opprettet referansegruppe i KASPER, er det ikke mulig å bytte til en annen metode i denne menyen</a:t>
            </a:r>
          </a:p>
          <a:p>
            <a:pPr>
              <a:lnSpc>
                <a:spcPct val="90000"/>
              </a:lnSpc>
            </a:pPr>
            <a:endParaRPr lang="nb-NO" sz="2000" dirty="0"/>
          </a:p>
        </p:txBody>
      </p:sp>
      <p:pic>
        <p:nvPicPr>
          <p:cNvPr id="12" name="Picture 11" descr="Graphical user interface, text, application&#10;&#10;Description automatically generated">
            <a:extLst>
              <a:ext uri="{FF2B5EF4-FFF2-40B4-BE49-F238E27FC236}">
                <a16:creationId xmlns:a16="http://schemas.microsoft.com/office/drawing/2014/main" id="{8752C7C2-B6F0-446A-A658-AF6898919207}"/>
              </a:ext>
            </a:extLst>
          </p:cNvPr>
          <p:cNvPicPr>
            <a:picLocks noChangeAspect="1"/>
          </p:cNvPicPr>
          <p:nvPr/>
        </p:nvPicPr>
        <p:blipFill>
          <a:blip r:embed="rId3"/>
          <a:stretch>
            <a:fillRect/>
          </a:stretch>
        </p:blipFill>
        <p:spPr>
          <a:xfrm>
            <a:off x="5261082" y="1200151"/>
            <a:ext cx="3580518" cy="2944310"/>
          </a:xfrm>
          <a:prstGeom prst="rect">
            <a:avLst/>
          </a:prstGeom>
        </p:spPr>
      </p:pic>
    </p:spTree>
    <p:extLst>
      <p:ext uri="{BB962C8B-B14F-4D97-AF65-F5344CB8AC3E}">
        <p14:creationId xmlns:p14="http://schemas.microsoft.com/office/powerpoint/2010/main" val="2181770199"/>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B16FFE683917C40B3F456385E445E4B" ma:contentTypeVersion="15" ma:contentTypeDescription="Opprett et nytt dokument." ma:contentTypeScope="" ma:versionID="e1b084f9a4cdcdd53250c0a9846294a9">
  <xsd:schema xmlns:xsd="http://www.w3.org/2001/XMLSchema" xmlns:xs="http://www.w3.org/2001/XMLSchema" xmlns:p="http://schemas.microsoft.com/office/2006/metadata/properties" xmlns:ns2="4253eca5-948a-4147-b33a-32f5d96b1a20" xmlns:ns3="2b5fb2cd-3ff3-4669-8f4b-a7f36d98731c" targetNamespace="http://schemas.microsoft.com/office/2006/metadata/properties" ma:root="true" ma:fieldsID="8799833c88558f11f77f7ea7a0329db6" ns2:_="" ns3:_="">
    <xsd:import namespace="4253eca5-948a-4147-b33a-32f5d96b1a20"/>
    <xsd:import namespace="2b5fb2cd-3ff3-4669-8f4b-a7f36d98731c"/>
    <xsd:element name="properties">
      <xsd:complexType>
        <xsd:sequence>
          <xsd:element name="documentManagement">
            <xsd:complexType>
              <xsd:all>
                <xsd:element ref="ns2:j25543a5815d485da9a5e0773ad762e9" minOccurs="0"/>
                <xsd:element ref="ns2:TaxCatchAll"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3eca5-948a-4147-b33a-32f5d96b1a20" elementFormDefault="qualified">
    <xsd:import namespace="http://schemas.microsoft.com/office/2006/documentManagement/types"/>
    <xsd:import namespace="http://schemas.microsoft.com/office/infopath/2007/PartnerControls"/>
    <xsd:element name="j25543a5815d485da9a5e0773ad762e9" ma:index="9" nillable="true" ma:taxonomy="true" ma:internalName="j25543a5815d485da9a5e0773ad762e9" ma:taxonomyFieldName="GtProjectPhase" ma:displayName="Fase" ma:fieldId="{325543a5-815d-485d-a9a5-e0773ad762e9}" ma:sspId="6e7bc199-5fe5-462f-a3d8-26f806c1f49a" ma:termSetId="abcfc9d9-a263-4abb-8234-be973c46258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9135d567-d67e-4852-9c9b-60053dc785ac}" ma:internalName="TaxCatchAll" ma:showField="CatchAllData" ma:web="4253eca5-948a-4147-b33a-32f5d96b1a2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5fb2cd-3ff3-4669-8f4b-a7f36d98731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j25543a5815d485da9a5e0773ad762e9 xmlns="4253eca5-948a-4147-b33a-32f5d96b1a20">
      <Terms xmlns="http://schemas.microsoft.com/office/infopath/2007/PartnerControls"/>
    </j25543a5815d485da9a5e0773ad762e9>
    <TaxCatchAll xmlns="4253eca5-948a-4147-b33a-32f5d96b1a20" xsi:nil="true"/>
  </documentManagement>
</p:properties>
</file>

<file path=customXml/itemProps1.xml><?xml version="1.0" encoding="utf-8"?>
<ds:datastoreItem xmlns:ds="http://schemas.openxmlformats.org/officeDocument/2006/customXml" ds:itemID="{519B12D3-330E-4BDE-9D21-5B9B200CC6CC}">
  <ds:schemaRefs>
    <ds:schemaRef ds:uri="2b5fb2cd-3ff3-4669-8f4b-a7f36d98731c"/>
    <ds:schemaRef ds:uri="4253eca5-948a-4147-b33a-32f5d96b1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98E221E-A0FB-4F03-B828-2574601194DE}">
  <ds:schemaRefs>
    <ds:schemaRef ds:uri="http://schemas.microsoft.com/sharepoint/v3/contenttype/forms"/>
  </ds:schemaRefs>
</ds:datastoreItem>
</file>

<file path=customXml/itemProps3.xml><?xml version="1.0" encoding="utf-8"?>
<ds:datastoreItem xmlns:ds="http://schemas.openxmlformats.org/officeDocument/2006/customXml" ds:itemID="{61510FE5-3357-4D64-A3F8-DC9EE489ABC8}">
  <ds:schemaRefs>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2b5fb2cd-3ff3-4669-8f4b-a7f36d98731c"/>
    <ds:schemaRef ds:uri="4253eca5-948a-4147-b33a-32f5d96b1a20"/>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6872</Words>
  <Application>Microsoft Office PowerPoint</Application>
  <PresentationFormat>Skjermfremvisning (16:9)</PresentationFormat>
  <Paragraphs>481</Paragraphs>
  <Slides>42</Slides>
  <Notes>42</Notes>
  <HiddenSlides>0</HiddenSlides>
  <MMClips>0</MMClips>
  <ScaleCrop>false</ScaleCrop>
  <HeadingPairs>
    <vt:vector size="6" baseType="variant">
      <vt:variant>
        <vt:lpstr>Brukte skrifter</vt:lpstr>
      </vt:variant>
      <vt:variant>
        <vt:i4>3</vt:i4>
      </vt:variant>
      <vt:variant>
        <vt:lpstr>Tema</vt:lpstr>
      </vt:variant>
      <vt:variant>
        <vt:i4>2</vt:i4>
      </vt:variant>
      <vt:variant>
        <vt:lpstr>Lysbildetitler</vt:lpstr>
      </vt:variant>
      <vt:variant>
        <vt:i4>42</vt:i4>
      </vt:variant>
    </vt:vector>
  </HeadingPairs>
  <TitlesOfParts>
    <vt:vector size="47" baseType="lpstr">
      <vt:lpstr>Arial</vt:lpstr>
      <vt:lpstr>Calibri</vt:lpstr>
      <vt:lpstr>Open Sans</vt:lpstr>
      <vt:lpstr>Office-tema</vt:lpstr>
      <vt:lpstr>Office-tema</vt:lpstr>
      <vt:lpstr>Emneansvarlig</vt:lpstr>
      <vt:lpstr>KASPER</vt:lpstr>
      <vt:lpstr>Emneevaluering</vt:lpstr>
      <vt:lpstr>Plan for dagen </vt:lpstr>
      <vt:lpstr>Kom i gang</vt:lpstr>
      <vt:lpstr>Verktøy for emneevaluering</vt:lpstr>
      <vt:lpstr>1. Studentevaluering</vt:lpstr>
      <vt:lpstr>Velg emne</vt:lpstr>
      <vt:lpstr>Velg studentevalueringsmetode</vt:lpstr>
      <vt:lpstr>Annen studentevaluering</vt:lpstr>
      <vt:lpstr>Referansegruppe</vt:lpstr>
      <vt:lpstr>Opprette referansegruppe</vt:lpstr>
      <vt:lpstr>Oppretting av team</vt:lpstr>
      <vt:lpstr>Referansegruppen i Teams</vt:lpstr>
      <vt:lpstr>Fanene i Teams</vt:lpstr>
      <vt:lpstr>Faner: Prosesstøtte</vt:lpstr>
      <vt:lpstr>Administrere medlemskap</vt:lpstr>
      <vt:lpstr>Faner: Filer og rapport</vt:lpstr>
      <vt:lpstr>Faner: Registrer avvik</vt:lpstr>
      <vt:lpstr>Når studentene leverer rapport</vt:lpstr>
      <vt:lpstr>Publisere referansegrupperapport</vt:lpstr>
      <vt:lpstr>Offentlighetsvurdering</vt:lpstr>
      <vt:lpstr>Bekreftelse til student </vt:lpstr>
      <vt:lpstr>Bekreftelse på deltakelse i referansegruppen </vt:lpstr>
      <vt:lpstr>PDF- Bekreftelse</vt:lpstr>
      <vt:lpstr>2. Emnerapport</vt:lpstr>
      <vt:lpstr>Skrive emnerapport</vt:lpstr>
      <vt:lpstr>Skrive emnerapport</vt:lpstr>
      <vt:lpstr>1.1 Tekstfelter</vt:lpstr>
      <vt:lpstr>1.2 Handlingsplan fra forrige evaluering</vt:lpstr>
      <vt:lpstr>2. Informasjon om emnet</vt:lpstr>
      <vt:lpstr>3.1 Utviklingsplan for emnet</vt:lpstr>
      <vt:lpstr>3.2 Opprette element til utviklingsplanen</vt:lpstr>
      <vt:lpstr>3.3 Gjøre endringer i utviklingsplanen</vt:lpstr>
      <vt:lpstr>4.1 Datagrunnlag – legg til lenke</vt:lpstr>
      <vt:lpstr>4.2 Datagrunnlag – last opp vedlegg</vt:lpstr>
      <vt:lpstr>4.3 Datagrunnlag - studentevaluering</vt:lpstr>
      <vt:lpstr>Publiser emnerapport</vt:lpstr>
      <vt:lpstr>En publisert rapport</vt:lpstr>
      <vt:lpstr>Emneplanlegging på Nett</vt:lpstr>
      <vt:lpstr>Hvordan kan du få hjelp?</vt:lpstr>
      <vt:lpstr>PowerPoint-presentasjon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Kristian V. Kvamsøe</cp:lastModifiedBy>
  <cp:revision>2</cp:revision>
  <dcterms:created xsi:type="dcterms:W3CDTF">2013-06-10T16:56:09Z</dcterms:created>
  <dcterms:modified xsi:type="dcterms:W3CDTF">2022-02-09T12:10:20Z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0x010100BB16FFE683917C40B3F456385E445E4B</vt:lpwstr>
  </property>
  <property fmtid="{D5CDD505-2E9C-101B-9397-08002B2CF9AE}" pid="3" name="GtProjectPhase">
    <vt:lpwstr/>
  </property>
</Properties>
</file>