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1" r:id="rId4"/>
    <p:sldId id="264" r:id="rId5"/>
    <p:sldId id="266" r:id="rId6"/>
    <p:sldId id="269" r:id="rId7"/>
    <p:sldId id="265" r:id="rId8"/>
    <p:sldId id="268" r:id="rId9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un Haugan" initials="IH" lastIdx="6" clrIdx="0">
    <p:extLst>
      <p:ext uri="{19B8F6BF-5375-455C-9EA6-DF929625EA0E}">
        <p15:presenceInfo xmlns:p15="http://schemas.microsoft.com/office/powerpoint/2012/main" userId="S::idunha@ntnu.no::4a83e9f0-da61-49af-b0d3-3a7684674f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D0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49293" autoAdjust="0"/>
  </p:normalViewPr>
  <p:slideViewPr>
    <p:cSldViewPr snapToGrid="0" snapToObjects="1">
      <p:cViewPr varScale="1">
        <p:scale>
          <a:sx n="106" d="100"/>
          <a:sy n="106" d="100"/>
        </p:scale>
        <p:origin x="5946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83DE7-E538-4F9D-9D0C-9C0389634BC1}" type="datetimeFigureOut">
              <a:rPr lang="nb-NO" smtClean="0"/>
              <a:t>28.08.2019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932E0-4D7A-4082-89E1-8328E5D3DB3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98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sos.com/nb-no/om-os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Uakseptabel+adferd+-+mobbing+og+konflikter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Varsling#section-Varsling-NTNUs+oppf%C3%B8lging+av+varslingssaker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Bedriftshelsetjeneste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rbeidstilsynet.no/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Agder and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Oslo have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carrying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survey. The survey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made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polling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Ipsos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dirty="0"/>
              <a:t>8702 NTNU </a:t>
            </a:r>
            <a:r>
              <a:rPr lang="nb-NO" sz="1200" dirty="0" err="1"/>
              <a:t>employees</a:t>
            </a:r>
            <a:r>
              <a:rPr lang="nb-NO" sz="1200" dirty="0"/>
              <a:t> </a:t>
            </a:r>
            <a:r>
              <a:rPr lang="nb-NO" sz="1200" dirty="0" err="1"/>
              <a:t>were</a:t>
            </a:r>
            <a:r>
              <a:rPr lang="nb-NO" sz="1200" dirty="0"/>
              <a:t> </a:t>
            </a:r>
            <a:r>
              <a:rPr lang="nb-NO" sz="1200" dirty="0" err="1"/>
              <a:t>invited</a:t>
            </a:r>
            <a:r>
              <a:rPr lang="nb-NO" sz="1200" dirty="0"/>
              <a:t> to </a:t>
            </a:r>
            <a:r>
              <a:rPr lang="nb-NO" sz="1200" dirty="0" err="1"/>
              <a:t>participate</a:t>
            </a:r>
            <a:r>
              <a:rPr lang="nb-NO" sz="1200" dirty="0"/>
              <a:t> in </a:t>
            </a:r>
            <a:r>
              <a:rPr lang="nb-NO" sz="1200" dirty="0" err="1"/>
              <a:t>the</a:t>
            </a:r>
            <a:r>
              <a:rPr lang="nb-NO" sz="1200" dirty="0"/>
              <a:t> survey via e-mail. 3423 </a:t>
            </a:r>
            <a:r>
              <a:rPr lang="nb-NO" sz="1200" dirty="0" err="1"/>
              <a:t>employees</a:t>
            </a:r>
            <a:r>
              <a:rPr lang="nb-NO" sz="1200" dirty="0"/>
              <a:t> have </a:t>
            </a:r>
            <a:r>
              <a:rPr lang="nb-NO" sz="1200" dirty="0" err="1"/>
              <a:t>responded</a:t>
            </a:r>
            <a:r>
              <a:rPr lang="nb-NO" sz="1200" dirty="0"/>
              <a:t> (</a:t>
            </a:r>
            <a:r>
              <a:rPr lang="nb-NO" sz="1200" dirty="0" err="1"/>
              <a:t>equals</a:t>
            </a:r>
            <a:r>
              <a:rPr lang="nb-NO" sz="1200" dirty="0"/>
              <a:t> 40 %)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8951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survey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disturbing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NTNU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safe.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staff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NTNU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 safe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</a:t>
            </a:r>
            <a:r>
              <a:rPr lang="nb-NO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NTNU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stand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diminish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graveness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nb-NO" sz="1200" b="0" i="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nb-NO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BULLYING OR HARASSMENT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12% </a:t>
            </a:r>
            <a:r>
              <a:rPr lang="nb-NO" dirty="0"/>
              <a:t>report </a:t>
            </a:r>
            <a:r>
              <a:rPr lang="nb-NO" dirty="0" err="1"/>
              <a:t>having</a:t>
            </a:r>
            <a:r>
              <a:rPr lang="nb-NO" dirty="0"/>
              <a:t> </a:t>
            </a:r>
            <a:r>
              <a:rPr lang="nb-NO" dirty="0" err="1"/>
              <a:t>suffered</a:t>
            </a:r>
            <a:r>
              <a:rPr lang="nb-NO" dirty="0"/>
              <a:t> </a:t>
            </a:r>
            <a:r>
              <a:rPr lang="nb-NO" b="1" dirty="0" err="1"/>
              <a:t>bullying</a:t>
            </a:r>
            <a:r>
              <a:rPr lang="nb-NO" b="1" dirty="0"/>
              <a:t> or </a:t>
            </a:r>
            <a:r>
              <a:rPr lang="nb-NO" b="1" dirty="0" err="1"/>
              <a:t>harassment</a:t>
            </a:r>
            <a:r>
              <a:rPr lang="nb-NO" b="1" dirty="0"/>
              <a:t> </a:t>
            </a:r>
            <a:r>
              <a:rPr lang="nb-NO" dirty="0"/>
              <a:t>in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employment</a:t>
            </a:r>
            <a:r>
              <a:rPr lang="nb-NO" dirty="0"/>
              <a:t> over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past</a:t>
            </a:r>
            <a:r>
              <a:rPr lang="nb-NO" dirty="0"/>
              <a:t> 12 </a:t>
            </a:r>
            <a:r>
              <a:rPr lang="nb-NO" dirty="0" err="1"/>
              <a:t>months</a:t>
            </a:r>
            <a:r>
              <a:rPr lang="nb-NO" dirty="0"/>
              <a:t>. The </a:t>
            </a:r>
            <a:r>
              <a:rPr lang="nb-NO" dirty="0" err="1"/>
              <a:t>corresponding</a:t>
            </a:r>
            <a:r>
              <a:rPr lang="nb-NO" dirty="0"/>
              <a:t> </a:t>
            </a:r>
            <a:r>
              <a:rPr lang="nb-NO" dirty="0" err="1"/>
              <a:t>number</a:t>
            </a:r>
            <a:r>
              <a:rPr lang="nb-NO" dirty="0"/>
              <a:t> from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national</a:t>
            </a:r>
            <a:r>
              <a:rPr lang="nb-NO" dirty="0"/>
              <a:t> survey is 13%.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indent="0">
              <a:buNone/>
            </a:pPr>
            <a:r>
              <a:rPr lang="nb-NO" b="1" dirty="0"/>
              <a:t>The questions </a:t>
            </a:r>
            <a:r>
              <a:rPr lang="nb-NO" b="1" dirty="0" err="1"/>
              <a:t>concerned</a:t>
            </a:r>
            <a:r>
              <a:rPr lang="nb-NO" b="1" dirty="0"/>
              <a:t> </a:t>
            </a:r>
            <a:r>
              <a:rPr lang="nb-NO" b="1" dirty="0" err="1"/>
              <a:t>bullying</a:t>
            </a:r>
            <a:r>
              <a:rPr lang="nb-NO" b="1" dirty="0"/>
              <a:t> or </a:t>
            </a:r>
            <a:r>
              <a:rPr lang="nb-NO" b="1" dirty="0" err="1"/>
              <a:t>harassment</a:t>
            </a:r>
            <a:r>
              <a:rPr lang="nb-NO" b="1" dirty="0"/>
              <a:t> </a:t>
            </a:r>
            <a:r>
              <a:rPr lang="nb-NO" b="1" dirty="0" err="1"/>
              <a:t>that</a:t>
            </a:r>
            <a:r>
              <a:rPr lang="nb-NO" b="1" dirty="0"/>
              <a:t> </a:t>
            </a:r>
            <a:r>
              <a:rPr lang="nb-NO" b="1" dirty="0" err="1"/>
              <a:t>may</a:t>
            </a:r>
            <a:r>
              <a:rPr lang="nb-NO" b="1" dirty="0"/>
              <a:t> have </a:t>
            </a:r>
            <a:r>
              <a:rPr lang="nb-NO" b="1" dirty="0" err="1"/>
              <a:t>taken</a:t>
            </a:r>
            <a:r>
              <a:rPr lang="nb-NO" b="1" dirty="0"/>
              <a:t> </a:t>
            </a:r>
            <a:r>
              <a:rPr lang="nb-NO" b="1" dirty="0" err="1"/>
              <a:t>place</a:t>
            </a:r>
            <a:r>
              <a:rPr lang="nb-NO" b="1" dirty="0"/>
              <a:t> in </a:t>
            </a:r>
            <a:r>
              <a:rPr lang="nb-NO" b="1" dirty="0" err="1"/>
              <a:t>current</a:t>
            </a:r>
            <a:r>
              <a:rPr lang="nb-NO" b="1" dirty="0"/>
              <a:t> </a:t>
            </a:r>
            <a:r>
              <a:rPr lang="nb-NO" b="1" dirty="0" err="1"/>
              <a:t>employment</a:t>
            </a:r>
            <a:r>
              <a:rPr lang="nb-NO" b="1" dirty="0"/>
              <a:t> over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past</a:t>
            </a:r>
            <a:r>
              <a:rPr lang="nb-NO" b="1" dirty="0"/>
              <a:t> 12 </a:t>
            </a:r>
            <a:r>
              <a:rPr lang="nb-NO" b="1" dirty="0" err="1"/>
              <a:t>months</a:t>
            </a:r>
            <a:r>
              <a:rPr lang="nb-NO" b="1" dirty="0"/>
              <a:t>.  </a:t>
            </a:r>
          </a:p>
          <a:p>
            <a:pPr marL="0" indent="0">
              <a:buNone/>
            </a:pPr>
            <a:endParaRPr lang="nb-NO" b="1" dirty="0"/>
          </a:p>
          <a:p>
            <a:pPr marL="0" indent="0">
              <a:buNone/>
            </a:pPr>
            <a:r>
              <a:rPr lang="nb-NO" b="0" u="sng" dirty="0"/>
              <a:t>Definitions from </a:t>
            </a:r>
            <a:r>
              <a:rPr lang="nb-NO" b="0" u="sng" dirty="0" err="1"/>
              <a:t>the</a:t>
            </a:r>
            <a:r>
              <a:rPr lang="nb-NO" b="0" u="sng" dirty="0"/>
              <a:t> survey</a:t>
            </a:r>
            <a:r>
              <a:rPr lang="nb-NO" b="0" u="sng" baseline="0" dirty="0"/>
              <a:t>: </a:t>
            </a:r>
            <a:endParaRPr lang="nb-NO" u="sng" dirty="0"/>
          </a:p>
          <a:p>
            <a:r>
              <a:rPr lang="nb-NO" dirty="0"/>
              <a:t>‘</a:t>
            </a:r>
            <a:r>
              <a:rPr lang="nb-NO" b="1" dirty="0" err="1"/>
              <a:t>Harassment</a:t>
            </a:r>
            <a:r>
              <a:rPr lang="nb-NO" dirty="0"/>
              <a:t> is </a:t>
            </a:r>
            <a:r>
              <a:rPr lang="nb-NO" dirty="0" err="1"/>
              <a:t>when</a:t>
            </a:r>
            <a:r>
              <a:rPr lang="nb-NO" dirty="0"/>
              <a:t> a person is </a:t>
            </a:r>
            <a:r>
              <a:rPr lang="nb-NO" dirty="0" err="1"/>
              <a:t>subjected</a:t>
            </a:r>
            <a:r>
              <a:rPr lang="nb-NO" dirty="0"/>
              <a:t> to </a:t>
            </a:r>
            <a:r>
              <a:rPr lang="nb-NO" dirty="0" err="1"/>
              <a:t>unwanted</a:t>
            </a:r>
            <a:r>
              <a:rPr lang="nb-NO" dirty="0"/>
              <a:t> negative </a:t>
            </a:r>
            <a:r>
              <a:rPr lang="nb-NO" dirty="0" err="1"/>
              <a:t>actions</a:t>
            </a:r>
            <a:r>
              <a:rPr lang="nb-NO" dirty="0"/>
              <a:t>, </a:t>
            </a:r>
            <a:r>
              <a:rPr lang="nb-NO" dirty="0" err="1"/>
              <a:t>omissions</a:t>
            </a:r>
            <a:r>
              <a:rPr lang="nb-NO" dirty="0"/>
              <a:t> or </a:t>
            </a:r>
            <a:r>
              <a:rPr lang="nb-NO" dirty="0" err="1"/>
              <a:t>utterances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seem</a:t>
            </a:r>
            <a:r>
              <a:rPr lang="nb-NO" dirty="0"/>
              <a:t>, or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intended</a:t>
            </a:r>
            <a:r>
              <a:rPr lang="nb-NO" dirty="0"/>
              <a:t> to </a:t>
            </a:r>
            <a:r>
              <a:rPr lang="nb-NO" dirty="0" err="1"/>
              <a:t>seem</a:t>
            </a:r>
            <a:r>
              <a:rPr lang="nb-NO" dirty="0"/>
              <a:t>, offensive, </a:t>
            </a:r>
            <a:r>
              <a:rPr lang="nb-NO" dirty="0" err="1"/>
              <a:t>frightening</a:t>
            </a:r>
            <a:r>
              <a:rPr lang="nb-NO" dirty="0"/>
              <a:t>, </a:t>
            </a:r>
            <a:r>
              <a:rPr lang="nb-NO" dirty="0" err="1"/>
              <a:t>hostile</a:t>
            </a:r>
            <a:r>
              <a:rPr lang="nb-NO" dirty="0"/>
              <a:t>, </a:t>
            </a:r>
            <a:r>
              <a:rPr lang="nb-NO" dirty="0" err="1"/>
              <a:t>degrading</a:t>
            </a:r>
            <a:r>
              <a:rPr lang="nb-NO" dirty="0"/>
              <a:t> or </a:t>
            </a:r>
            <a:r>
              <a:rPr lang="nb-NO" dirty="0" err="1"/>
              <a:t>humiliating</a:t>
            </a:r>
            <a:r>
              <a:rPr lang="nb-NO" dirty="0"/>
              <a:t>. This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occur</a:t>
            </a:r>
            <a:r>
              <a:rPr lang="nb-NO" dirty="0"/>
              <a:t> </a:t>
            </a:r>
            <a:r>
              <a:rPr lang="nb-NO" dirty="0" err="1"/>
              <a:t>verbally</a:t>
            </a:r>
            <a:r>
              <a:rPr lang="nb-NO" dirty="0"/>
              <a:t>, </a:t>
            </a:r>
            <a:r>
              <a:rPr lang="nb-NO" dirty="0" err="1"/>
              <a:t>physically</a:t>
            </a:r>
            <a:r>
              <a:rPr lang="nb-NO" dirty="0"/>
              <a:t>, </a:t>
            </a:r>
            <a:r>
              <a:rPr lang="nb-NO" dirty="0" err="1"/>
              <a:t>digitally</a:t>
            </a:r>
            <a:r>
              <a:rPr lang="nb-NO" dirty="0"/>
              <a:t> or </a:t>
            </a:r>
            <a:r>
              <a:rPr lang="nb-NO" dirty="0" err="1"/>
              <a:t>socially</a:t>
            </a:r>
            <a:r>
              <a:rPr lang="nb-NO" dirty="0"/>
              <a:t>.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forms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reprehensible</a:t>
            </a:r>
            <a:r>
              <a:rPr lang="nb-NO" dirty="0"/>
              <a:t> </a:t>
            </a:r>
            <a:r>
              <a:rPr lang="nb-NO" dirty="0" err="1"/>
              <a:t>actions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to </a:t>
            </a:r>
            <a:r>
              <a:rPr lang="nb-NO" dirty="0" err="1"/>
              <a:t>qualify</a:t>
            </a:r>
            <a:r>
              <a:rPr lang="nb-NO" dirty="0"/>
              <a:t> as </a:t>
            </a:r>
            <a:r>
              <a:rPr lang="nb-NO" b="1" dirty="0" err="1"/>
              <a:t>bullying</a:t>
            </a:r>
            <a:r>
              <a:rPr lang="nb-NO" b="0" dirty="0"/>
              <a:t> </a:t>
            </a:r>
            <a:r>
              <a:rPr lang="nb-NO" b="0" dirty="0" err="1"/>
              <a:t>they</a:t>
            </a:r>
            <a:r>
              <a:rPr lang="nb-NO" b="0" dirty="0"/>
              <a:t> must </a:t>
            </a:r>
            <a:r>
              <a:rPr lang="nb-NO" b="0" dirty="0" err="1"/>
              <a:t>occur</a:t>
            </a:r>
            <a:r>
              <a:rPr lang="nb-NO" b="0" dirty="0"/>
              <a:t> </a:t>
            </a:r>
            <a:r>
              <a:rPr lang="nb-NO" b="0" dirty="0" err="1"/>
              <a:t>repeatedly</a:t>
            </a:r>
            <a:r>
              <a:rPr lang="nb-NO" b="0" dirty="0"/>
              <a:t> and over a span </a:t>
            </a:r>
            <a:r>
              <a:rPr lang="nb-NO" b="0" dirty="0" err="1"/>
              <a:t>of</a:t>
            </a:r>
            <a:r>
              <a:rPr lang="nb-NO" b="0" dirty="0"/>
              <a:t> time.’</a:t>
            </a:r>
            <a:endParaRPr lang="nb-NO" dirty="0"/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SEXUAL HARASSMENT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1,8% </a:t>
            </a:r>
            <a:r>
              <a:rPr lang="nb-NO" sz="1200" dirty="0"/>
              <a:t>report </a:t>
            </a:r>
            <a:r>
              <a:rPr lang="nb-NO" sz="1200" dirty="0" err="1"/>
              <a:t>having</a:t>
            </a:r>
            <a:r>
              <a:rPr lang="nb-NO" sz="1200" dirty="0"/>
              <a:t> </a:t>
            </a:r>
            <a:r>
              <a:rPr lang="nb-NO" sz="1200" dirty="0" err="1"/>
              <a:t>been</a:t>
            </a:r>
            <a:r>
              <a:rPr lang="nb-NO" sz="1200" dirty="0"/>
              <a:t> </a:t>
            </a:r>
            <a:r>
              <a:rPr lang="nb-NO" sz="1200" dirty="0" err="1"/>
              <a:t>subjected</a:t>
            </a:r>
            <a:r>
              <a:rPr lang="nb-NO" sz="1200" dirty="0"/>
              <a:t> to </a:t>
            </a:r>
            <a:r>
              <a:rPr lang="nb-NO" sz="1200" b="1" dirty="0" err="1"/>
              <a:t>sexual</a:t>
            </a:r>
            <a:r>
              <a:rPr lang="nb-NO" sz="1200" b="1" dirty="0"/>
              <a:t> </a:t>
            </a:r>
            <a:r>
              <a:rPr lang="nb-NO" sz="1200" b="1" dirty="0" err="1"/>
              <a:t>harassment</a:t>
            </a:r>
            <a:r>
              <a:rPr lang="nb-NO" sz="1200" b="1" dirty="0"/>
              <a:t> </a:t>
            </a:r>
            <a:r>
              <a:rPr lang="nb-NO" sz="1200" dirty="0"/>
              <a:t>in </a:t>
            </a:r>
            <a:r>
              <a:rPr lang="nb-NO" sz="1200" dirty="0" err="1"/>
              <a:t>their</a:t>
            </a:r>
            <a:r>
              <a:rPr lang="nb-NO" sz="1200" dirty="0"/>
              <a:t> </a:t>
            </a:r>
            <a:r>
              <a:rPr lang="nb-NO" sz="1200" dirty="0" err="1"/>
              <a:t>current</a:t>
            </a:r>
            <a:r>
              <a:rPr lang="nb-NO" sz="1200" dirty="0"/>
              <a:t> </a:t>
            </a:r>
            <a:r>
              <a:rPr lang="nb-NO" sz="1200" dirty="0" err="1"/>
              <a:t>employment</a:t>
            </a:r>
            <a:r>
              <a:rPr lang="nb-NO" sz="1200" dirty="0"/>
              <a:t> at NTNU over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past</a:t>
            </a:r>
            <a:r>
              <a:rPr lang="nb-NO" sz="1200" dirty="0"/>
              <a:t> 12 </a:t>
            </a:r>
            <a:r>
              <a:rPr lang="nb-NO" sz="1200" dirty="0" err="1"/>
              <a:t>months</a:t>
            </a:r>
            <a:r>
              <a:rPr lang="nb-NO" sz="1200" dirty="0"/>
              <a:t>, </a:t>
            </a:r>
            <a:r>
              <a:rPr lang="nb-NO" sz="1200" dirty="0" err="1"/>
              <a:t>compared</a:t>
            </a:r>
            <a:r>
              <a:rPr lang="nb-NO" sz="1200" dirty="0"/>
              <a:t> to 1,6 % in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national</a:t>
            </a:r>
            <a:r>
              <a:rPr lang="nb-NO" sz="1200" dirty="0"/>
              <a:t> survey.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dirty="0"/>
          </a:p>
          <a:p>
            <a:r>
              <a:rPr lang="nb-NO" sz="1200" b="1" dirty="0"/>
              <a:t>Research </a:t>
            </a:r>
            <a:r>
              <a:rPr lang="nb-NO" sz="1200" b="1" dirty="0" err="1"/>
              <a:t>fellows</a:t>
            </a:r>
            <a:r>
              <a:rPr lang="nb-NO" sz="1200" dirty="0"/>
              <a:t> </a:t>
            </a:r>
            <a:r>
              <a:rPr lang="nb-NO" sz="1200" dirty="0" err="1"/>
              <a:t>are</a:t>
            </a:r>
            <a:r>
              <a:rPr lang="nb-NO" sz="1200" dirty="0"/>
              <a:t> </a:t>
            </a:r>
            <a:r>
              <a:rPr lang="nb-NO" sz="1200" dirty="0" err="1"/>
              <a:t>relatively</a:t>
            </a:r>
            <a:r>
              <a:rPr lang="nb-NO" sz="1200" dirty="0"/>
              <a:t> </a:t>
            </a:r>
            <a:r>
              <a:rPr lang="nb-NO" sz="1200" dirty="0" err="1"/>
              <a:t>speaking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group</a:t>
            </a:r>
            <a:r>
              <a:rPr lang="nb-NO" sz="1200" dirty="0"/>
              <a:t> </a:t>
            </a:r>
            <a:r>
              <a:rPr lang="nb-NO" sz="1200" dirty="0" err="1"/>
              <a:t>that</a:t>
            </a:r>
            <a:r>
              <a:rPr lang="nb-NO" sz="1200" dirty="0"/>
              <a:t> most </a:t>
            </a:r>
            <a:r>
              <a:rPr lang="nb-NO" sz="1200" dirty="0" err="1"/>
              <a:t>frequently</a:t>
            </a:r>
            <a:r>
              <a:rPr lang="nb-NO" sz="1200" dirty="0"/>
              <a:t> reports </a:t>
            </a:r>
            <a:r>
              <a:rPr lang="nb-NO" sz="1200" dirty="0" err="1"/>
              <a:t>experiencing</a:t>
            </a:r>
            <a:r>
              <a:rPr lang="nb-NO" sz="1200" dirty="0"/>
              <a:t> </a:t>
            </a:r>
            <a:r>
              <a:rPr lang="nb-NO" sz="1200" dirty="0" err="1"/>
              <a:t>sexual</a:t>
            </a:r>
            <a:r>
              <a:rPr lang="nb-NO" sz="1200" dirty="0"/>
              <a:t> </a:t>
            </a:r>
            <a:r>
              <a:rPr lang="nb-NO" sz="1200" dirty="0" err="1"/>
              <a:t>harassment</a:t>
            </a:r>
            <a:r>
              <a:rPr lang="nb-NO" sz="1200" dirty="0"/>
              <a:t>, </a:t>
            </a:r>
            <a:r>
              <a:rPr lang="nb-NO" sz="1200" dirty="0" err="1"/>
              <a:t>according</a:t>
            </a:r>
            <a:r>
              <a:rPr lang="nb-NO" sz="1200" dirty="0"/>
              <a:t> to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national</a:t>
            </a:r>
            <a:r>
              <a:rPr lang="nb-NO" sz="1200" dirty="0"/>
              <a:t> survey ‘</a:t>
            </a:r>
            <a:r>
              <a:rPr lang="nb-NO" sz="1200" dirty="0" err="1"/>
              <a:t>Bullying</a:t>
            </a:r>
            <a:r>
              <a:rPr lang="nb-NO" sz="1200" dirty="0"/>
              <a:t> and </a:t>
            </a:r>
            <a:r>
              <a:rPr lang="nb-NO" sz="1200" dirty="0" err="1"/>
              <a:t>Harassment</a:t>
            </a:r>
            <a:r>
              <a:rPr lang="nb-NO" sz="1200" dirty="0"/>
              <a:t> in </a:t>
            </a:r>
            <a:r>
              <a:rPr lang="nb-NO" sz="1200" dirty="0" err="1"/>
              <a:t>Universities</a:t>
            </a:r>
            <a:r>
              <a:rPr lang="nb-NO" sz="1200" dirty="0"/>
              <a:t> and Colleges (PDF)’.</a:t>
            </a:r>
          </a:p>
          <a:p>
            <a:endParaRPr lang="nb-NO" sz="1200" baseline="0" dirty="0"/>
          </a:p>
          <a:p>
            <a:r>
              <a:rPr lang="nb-NO" sz="1200" b="0" baseline="0" dirty="0"/>
              <a:t>The survey </a:t>
            </a:r>
            <a:r>
              <a:rPr lang="nb-NO" sz="1200" b="0" baseline="0" dirty="0" err="1"/>
              <a:t>defines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sexual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harassment</a:t>
            </a:r>
            <a:r>
              <a:rPr lang="nb-NO" sz="1200" b="0" baseline="0" dirty="0"/>
              <a:t> as </a:t>
            </a:r>
            <a:r>
              <a:rPr lang="nb-NO" sz="1200" b="0" baseline="0" dirty="0" err="1"/>
              <a:t>follows</a:t>
            </a:r>
            <a:r>
              <a:rPr lang="nb-NO" sz="1200" b="0" baseline="0" dirty="0"/>
              <a:t>: </a:t>
            </a:r>
            <a:endParaRPr lang="nb-NO" b="0" dirty="0"/>
          </a:p>
          <a:p>
            <a:r>
              <a:rPr lang="nb-NO" dirty="0"/>
              <a:t>‘</a:t>
            </a:r>
            <a:r>
              <a:rPr lang="nb-NO" b="1" dirty="0" err="1"/>
              <a:t>Sexual</a:t>
            </a:r>
            <a:r>
              <a:rPr lang="nb-NO" b="1" dirty="0"/>
              <a:t> </a:t>
            </a:r>
            <a:r>
              <a:rPr lang="nb-NO" b="1" dirty="0" err="1"/>
              <a:t>harassment</a:t>
            </a:r>
            <a:r>
              <a:rPr lang="nb-NO" b="0" dirty="0"/>
              <a:t> is </a:t>
            </a:r>
            <a:r>
              <a:rPr lang="nb-NO" b="0" dirty="0" err="1"/>
              <a:t>when</a:t>
            </a:r>
            <a:r>
              <a:rPr lang="nb-NO" b="0" dirty="0"/>
              <a:t> a person is </a:t>
            </a:r>
            <a:r>
              <a:rPr lang="nb-NO" b="0" dirty="0" err="1"/>
              <a:t>subjected</a:t>
            </a:r>
            <a:r>
              <a:rPr lang="nb-NO" b="0" dirty="0"/>
              <a:t> to </a:t>
            </a:r>
            <a:r>
              <a:rPr lang="nb-NO" b="0" dirty="0" err="1"/>
              <a:t>unwanted</a:t>
            </a:r>
            <a:r>
              <a:rPr lang="nb-NO" b="0" dirty="0"/>
              <a:t> </a:t>
            </a:r>
            <a:r>
              <a:rPr lang="nb-NO" b="0" dirty="0" err="1"/>
              <a:t>sexual</a:t>
            </a:r>
            <a:r>
              <a:rPr lang="nb-NO" b="0" dirty="0"/>
              <a:t> </a:t>
            </a:r>
            <a:r>
              <a:rPr lang="nb-NO" b="0" dirty="0" err="1"/>
              <a:t>attention</a:t>
            </a:r>
            <a:r>
              <a:rPr lang="nb-NO" b="0" dirty="0"/>
              <a:t> </a:t>
            </a:r>
            <a:r>
              <a:rPr lang="nb-NO" b="0" dirty="0" err="1"/>
              <a:t>perceived</a:t>
            </a:r>
            <a:r>
              <a:rPr lang="nb-NO" b="0" dirty="0"/>
              <a:t> as offensive, </a:t>
            </a:r>
            <a:r>
              <a:rPr lang="nb-NO" b="0" dirty="0" err="1"/>
              <a:t>frightening</a:t>
            </a:r>
            <a:r>
              <a:rPr lang="nb-NO" b="0" dirty="0"/>
              <a:t>, </a:t>
            </a:r>
            <a:r>
              <a:rPr lang="nb-NO" b="0" dirty="0" err="1"/>
              <a:t>hostile</a:t>
            </a:r>
            <a:r>
              <a:rPr lang="nb-NO" b="0" dirty="0"/>
              <a:t>, </a:t>
            </a:r>
            <a:r>
              <a:rPr lang="nb-NO" b="0" dirty="0" err="1"/>
              <a:t>degrading</a:t>
            </a:r>
            <a:r>
              <a:rPr lang="nb-NO" b="0" dirty="0"/>
              <a:t>, </a:t>
            </a:r>
            <a:r>
              <a:rPr lang="nb-NO" b="0" dirty="0" err="1"/>
              <a:t>humiliating</a:t>
            </a:r>
            <a:r>
              <a:rPr lang="nb-NO" b="0" dirty="0"/>
              <a:t> or </a:t>
            </a:r>
            <a:r>
              <a:rPr lang="nb-NO" b="0" dirty="0" err="1"/>
              <a:t>bothersome</a:t>
            </a:r>
            <a:r>
              <a:rPr lang="nb-NO" b="0" dirty="0"/>
              <a:t>.’</a:t>
            </a:r>
            <a:endParaRPr lang="nb-NO" dirty="0"/>
          </a:p>
          <a:p>
            <a:endParaRPr lang="nb-NO" dirty="0"/>
          </a:p>
          <a:p>
            <a:r>
              <a:rPr lang="nb-NO" b="1" dirty="0"/>
              <a:t>SEXUAL ABUSE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4 staff </a:t>
            </a:r>
            <a:r>
              <a:rPr lang="nb-NO" sz="1200" b="1" dirty="0" err="1"/>
              <a:t>members</a:t>
            </a:r>
            <a:r>
              <a:rPr lang="nb-NO" sz="1200" b="1" dirty="0"/>
              <a:t> </a:t>
            </a:r>
            <a:r>
              <a:rPr lang="nb-NO" sz="1200" dirty="0"/>
              <a:t>at NTNU report </a:t>
            </a:r>
            <a:r>
              <a:rPr lang="nb-NO" sz="1200" dirty="0" err="1"/>
              <a:t>having</a:t>
            </a:r>
            <a:r>
              <a:rPr lang="nb-NO" sz="1200" dirty="0"/>
              <a:t> </a:t>
            </a:r>
            <a:r>
              <a:rPr lang="nb-NO" sz="1200" dirty="0" err="1"/>
              <a:t>been</a:t>
            </a:r>
            <a:r>
              <a:rPr lang="nb-NO" sz="1200" dirty="0"/>
              <a:t> </a:t>
            </a:r>
            <a:r>
              <a:rPr lang="nb-NO" sz="1200" dirty="0" err="1"/>
              <a:t>subjected</a:t>
            </a:r>
            <a:r>
              <a:rPr lang="nb-NO" sz="1200" dirty="0"/>
              <a:t> to </a:t>
            </a:r>
            <a:r>
              <a:rPr lang="nb-NO" sz="1200" dirty="0" err="1"/>
              <a:t>sexual</a:t>
            </a:r>
            <a:r>
              <a:rPr lang="nb-NO" sz="1200" dirty="0"/>
              <a:t> </a:t>
            </a:r>
            <a:r>
              <a:rPr lang="nb-NO" sz="1200" dirty="0" err="1"/>
              <a:t>abuse</a:t>
            </a:r>
            <a:r>
              <a:rPr lang="nb-NO" sz="1200" dirty="0"/>
              <a:t>. </a:t>
            </a:r>
            <a:r>
              <a:rPr lang="nb-NO" sz="1200" b="1" dirty="0"/>
              <a:t>This is 4 </a:t>
            </a:r>
            <a:r>
              <a:rPr lang="nb-NO" sz="1200" b="1" dirty="0" err="1"/>
              <a:t>too</a:t>
            </a:r>
            <a:r>
              <a:rPr lang="nb-NO" sz="1200" b="1" dirty="0"/>
              <a:t> </a:t>
            </a:r>
            <a:r>
              <a:rPr lang="nb-NO" sz="1200" b="1" dirty="0" err="1"/>
              <a:t>many</a:t>
            </a:r>
            <a:r>
              <a:rPr lang="nb-NO" sz="1200" b="1" dirty="0"/>
              <a:t>.</a:t>
            </a:r>
            <a:r>
              <a:rPr lang="nb-NO" sz="1200" b="0" dirty="0"/>
              <a:t> 9 staff </a:t>
            </a:r>
            <a:r>
              <a:rPr lang="nb-NO" sz="1200" b="0" dirty="0" err="1"/>
              <a:t>members</a:t>
            </a:r>
            <a:r>
              <a:rPr lang="nb-NO" sz="1200" b="0" dirty="0"/>
              <a:t> </a:t>
            </a:r>
            <a:r>
              <a:rPr lang="nb-NO" sz="1200" b="0" dirty="0" err="1"/>
              <a:t>state</a:t>
            </a:r>
            <a:r>
              <a:rPr lang="nb-NO" sz="1200" b="0" dirty="0"/>
              <a:t> </a:t>
            </a:r>
            <a:r>
              <a:rPr lang="nb-NO" sz="1200" b="0" dirty="0" err="1"/>
              <a:t>that</a:t>
            </a:r>
            <a:r>
              <a:rPr lang="nb-NO" sz="1200" b="0" dirty="0"/>
              <a:t> </a:t>
            </a:r>
            <a:r>
              <a:rPr lang="nb-NO" sz="1200" b="0" dirty="0" err="1"/>
              <a:t>they</a:t>
            </a:r>
            <a:r>
              <a:rPr lang="nb-NO" sz="1200" b="0" dirty="0"/>
              <a:t> </a:t>
            </a:r>
            <a:r>
              <a:rPr lang="nb-NO" sz="1200" b="0" i="1" dirty="0"/>
              <a:t>do not </a:t>
            </a:r>
            <a:r>
              <a:rPr lang="nb-NO" sz="1200" b="0" i="1" dirty="0" err="1"/>
              <a:t>know</a:t>
            </a:r>
            <a:r>
              <a:rPr lang="nb-NO" sz="1200" b="0" i="0" dirty="0"/>
              <a:t> or </a:t>
            </a:r>
            <a:r>
              <a:rPr lang="nb-NO" sz="1200" b="0" i="0" dirty="0" err="1"/>
              <a:t>are</a:t>
            </a:r>
            <a:r>
              <a:rPr lang="nb-NO" sz="1200" b="0" i="0" dirty="0"/>
              <a:t> </a:t>
            </a:r>
            <a:r>
              <a:rPr lang="nb-NO" sz="1200" b="0" i="1" dirty="0" err="1"/>
              <a:t>uncertain</a:t>
            </a:r>
            <a:r>
              <a:rPr lang="nb-NO" sz="1200" b="0" i="0" dirty="0"/>
              <a:t> </a:t>
            </a:r>
            <a:r>
              <a:rPr lang="nb-NO" sz="1200" b="0" i="0" dirty="0" err="1"/>
              <a:t>whether</a:t>
            </a:r>
            <a:r>
              <a:rPr lang="nb-NO" sz="1200" b="0" i="0" dirty="0"/>
              <a:t> </a:t>
            </a:r>
            <a:r>
              <a:rPr lang="nb-NO" sz="1200" b="0" i="0" dirty="0" err="1"/>
              <a:t>their</a:t>
            </a:r>
            <a:r>
              <a:rPr lang="nb-NO" sz="1200" b="0" i="0" dirty="0"/>
              <a:t> </a:t>
            </a:r>
            <a:r>
              <a:rPr lang="nb-NO" sz="1200" b="0" i="0" dirty="0" err="1"/>
              <a:t>experiences</a:t>
            </a:r>
            <a:r>
              <a:rPr lang="nb-NO" sz="1200" b="0" i="0" dirty="0"/>
              <a:t> </a:t>
            </a:r>
            <a:r>
              <a:rPr lang="nb-NO" sz="1200" b="0" i="0" dirty="0" err="1"/>
              <a:t>quaify</a:t>
            </a:r>
            <a:r>
              <a:rPr lang="nb-NO" sz="1200" b="0" i="0" dirty="0"/>
              <a:t>. This is a </a:t>
            </a:r>
            <a:r>
              <a:rPr lang="nb-NO" sz="1200" b="0" i="0" dirty="0" err="1"/>
              <a:t>very</a:t>
            </a:r>
            <a:r>
              <a:rPr lang="nb-NO" sz="1200" b="0" i="0" dirty="0"/>
              <a:t> </a:t>
            </a:r>
            <a:r>
              <a:rPr lang="nb-NO" sz="1200" b="0" i="0" dirty="0" err="1"/>
              <a:t>serious</a:t>
            </a:r>
            <a:r>
              <a:rPr lang="nb-NO" sz="1200" b="0" i="0" dirty="0"/>
              <a:t> matter </a:t>
            </a:r>
            <a:r>
              <a:rPr lang="nb-NO" sz="1200" b="0" i="0" dirty="0" err="1"/>
              <a:t>that</a:t>
            </a:r>
            <a:r>
              <a:rPr lang="nb-NO" sz="1200" b="0" i="0" dirty="0"/>
              <a:t> </a:t>
            </a:r>
            <a:r>
              <a:rPr lang="nb-NO" sz="1200" b="0" i="0" dirty="0" err="1"/>
              <a:t>should</a:t>
            </a:r>
            <a:r>
              <a:rPr lang="nb-NO" sz="1200" b="0" i="0" dirty="0"/>
              <a:t> not </a:t>
            </a:r>
            <a:r>
              <a:rPr lang="nb-NO" sz="1200" b="0" i="0" dirty="0" err="1"/>
              <a:t>occur</a:t>
            </a:r>
            <a:r>
              <a:rPr lang="nb-NO" sz="1200" b="0" i="0" dirty="0"/>
              <a:t>. It is </a:t>
            </a:r>
            <a:r>
              <a:rPr lang="nb-NO" sz="1200" b="0" i="0" dirty="0" err="1"/>
              <a:t>important</a:t>
            </a:r>
            <a:r>
              <a:rPr lang="nb-NO" sz="1200" b="0" i="0" dirty="0"/>
              <a:t> to </a:t>
            </a:r>
            <a:r>
              <a:rPr lang="nb-NO" sz="1200" b="0" i="0" dirty="0" err="1"/>
              <a:t>emphasize</a:t>
            </a:r>
            <a:r>
              <a:rPr lang="nb-NO" sz="1200" b="0" i="0" dirty="0"/>
              <a:t> </a:t>
            </a:r>
            <a:r>
              <a:rPr lang="nb-NO" sz="1200" b="0" i="0" dirty="0" err="1"/>
              <a:t>that</a:t>
            </a:r>
            <a:r>
              <a:rPr lang="nb-NO" sz="1200" b="0" i="0" dirty="0"/>
              <a:t> </a:t>
            </a:r>
            <a:r>
              <a:rPr lang="nb-NO" sz="1200" b="0" i="0" dirty="0" err="1"/>
              <a:t>those</a:t>
            </a:r>
            <a:r>
              <a:rPr lang="nb-NO" sz="1200" b="0" i="0" dirty="0"/>
              <a:t> </a:t>
            </a:r>
            <a:r>
              <a:rPr lang="nb-NO" sz="1200" b="0" i="0" dirty="0" err="1"/>
              <a:t>who</a:t>
            </a:r>
            <a:r>
              <a:rPr lang="nb-NO" sz="1200" b="0" i="0" dirty="0"/>
              <a:t> have </a:t>
            </a:r>
            <a:r>
              <a:rPr lang="nb-NO" sz="1200" b="0" i="0" dirty="0" err="1"/>
              <a:t>been</a:t>
            </a:r>
            <a:r>
              <a:rPr lang="nb-NO" sz="1200" b="0" i="0" dirty="0"/>
              <a:t> </a:t>
            </a:r>
            <a:r>
              <a:rPr lang="nb-NO" sz="1200" b="0" i="0" dirty="0" err="1"/>
              <a:t>victims</a:t>
            </a:r>
            <a:r>
              <a:rPr lang="nb-NO" sz="1200" b="0" i="0" dirty="0"/>
              <a:t> </a:t>
            </a:r>
            <a:r>
              <a:rPr lang="nb-NO" sz="1200" b="0" i="0" dirty="0" err="1"/>
              <a:t>of</a:t>
            </a:r>
            <a:r>
              <a:rPr lang="nb-NO" sz="1200" b="0" i="0" dirty="0"/>
              <a:t> a </a:t>
            </a:r>
            <a:r>
              <a:rPr lang="nb-NO" sz="1200" b="0" i="0" dirty="0" err="1"/>
              <a:t>criminal</a:t>
            </a:r>
            <a:r>
              <a:rPr lang="nb-NO" sz="1200" b="0" i="0" dirty="0"/>
              <a:t> </a:t>
            </a:r>
            <a:r>
              <a:rPr lang="nb-NO" sz="1200" b="0" i="0" dirty="0" err="1"/>
              <a:t>offence</a:t>
            </a:r>
            <a:r>
              <a:rPr lang="nb-NO" sz="1200" b="0" i="0" dirty="0"/>
              <a:t> </a:t>
            </a:r>
            <a:r>
              <a:rPr lang="nb-NO" sz="1200" b="0" i="0" dirty="0" err="1"/>
              <a:t>should</a:t>
            </a:r>
            <a:r>
              <a:rPr lang="nb-NO" sz="1200" b="0" i="0" dirty="0"/>
              <a:t> file charges </a:t>
            </a:r>
            <a:r>
              <a:rPr lang="nb-NO" sz="1200" b="0" i="0" dirty="0" err="1"/>
              <a:t>with</a:t>
            </a:r>
            <a:r>
              <a:rPr lang="nb-NO" sz="1200" b="0" i="0" dirty="0"/>
              <a:t> </a:t>
            </a:r>
            <a:r>
              <a:rPr lang="nb-NO" sz="1200" b="0" i="0" dirty="0" err="1"/>
              <a:t>the</a:t>
            </a:r>
            <a:r>
              <a:rPr lang="nb-NO" sz="1200" b="0" i="0" dirty="0"/>
              <a:t> </a:t>
            </a:r>
            <a:r>
              <a:rPr lang="nb-NO" sz="1200" b="0" i="0" dirty="0" err="1"/>
              <a:t>police</a:t>
            </a:r>
            <a:r>
              <a:rPr lang="nb-NO" sz="1200" b="0" i="0" dirty="0"/>
              <a:t>. If prior to </a:t>
            </a:r>
            <a:r>
              <a:rPr lang="nb-NO" sz="1200" b="0" i="0" dirty="0" err="1"/>
              <a:t>this</a:t>
            </a:r>
            <a:r>
              <a:rPr lang="nb-NO" sz="1200" b="0" i="0" dirty="0"/>
              <a:t> </a:t>
            </a:r>
            <a:r>
              <a:rPr lang="nb-NO" sz="1200" b="0" i="0" dirty="0" err="1"/>
              <a:t>they</a:t>
            </a:r>
            <a:r>
              <a:rPr lang="nb-NO" sz="1200" b="0" i="0" dirty="0"/>
              <a:t> </a:t>
            </a:r>
            <a:r>
              <a:rPr lang="nb-NO" sz="1200" b="0" i="0" dirty="0" err="1"/>
              <a:t>are</a:t>
            </a:r>
            <a:r>
              <a:rPr lang="nb-NO" sz="1200" b="0" i="0" dirty="0"/>
              <a:t> in </a:t>
            </a:r>
            <a:r>
              <a:rPr lang="nb-NO" sz="1200" b="0" i="0" dirty="0" err="1"/>
              <a:t>need</a:t>
            </a:r>
            <a:r>
              <a:rPr lang="nb-NO" sz="1200" b="0" i="0" dirty="0"/>
              <a:t> </a:t>
            </a:r>
            <a:r>
              <a:rPr lang="nb-NO" sz="1200" b="0" i="0" dirty="0" err="1"/>
              <a:t>of</a:t>
            </a:r>
            <a:r>
              <a:rPr lang="nb-NO" sz="1200" b="0" i="0" dirty="0"/>
              <a:t> an </a:t>
            </a:r>
            <a:r>
              <a:rPr lang="nb-NO" sz="1200" b="0" i="0" dirty="0" err="1"/>
              <a:t>informal</a:t>
            </a:r>
            <a:r>
              <a:rPr lang="nb-NO" sz="1200" b="0" i="0" dirty="0"/>
              <a:t> and non-</a:t>
            </a:r>
            <a:r>
              <a:rPr lang="nb-NO" sz="1200" b="0" i="0" dirty="0" err="1"/>
              <a:t>committal</a:t>
            </a:r>
            <a:r>
              <a:rPr lang="nb-NO" sz="1200" b="0" i="0" dirty="0"/>
              <a:t> </a:t>
            </a:r>
            <a:r>
              <a:rPr lang="nb-NO" sz="1200" b="0" i="0" dirty="0" err="1"/>
              <a:t>conversation</a:t>
            </a:r>
            <a:r>
              <a:rPr lang="nb-NO" sz="1200" b="0" i="0" dirty="0"/>
              <a:t> </a:t>
            </a:r>
            <a:r>
              <a:rPr lang="nb-NO" sz="1200" b="0" i="0" dirty="0" err="1"/>
              <a:t>about</a:t>
            </a:r>
            <a:r>
              <a:rPr lang="nb-NO" sz="1200" b="0" i="0" dirty="0"/>
              <a:t> </a:t>
            </a:r>
            <a:r>
              <a:rPr lang="nb-NO" sz="1200" b="0" i="0" dirty="0" err="1"/>
              <a:t>the</a:t>
            </a:r>
            <a:r>
              <a:rPr lang="nb-NO" sz="1200" b="0" i="0" dirty="0"/>
              <a:t> </a:t>
            </a:r>
            <a:r>
              <a:rPr lang="nb-NO" sz="1200" b="0" i="0" dirty="0" err="1"/>
              <a:t>occurence</a:t>
            </a:r>
            <a:r>
              <a:rPr lang="nb-NO" sz="1200" b="0" i="0" dirty="0"/>
              <a:t>, </a:t>
            </a:r>
            <a:r>
              <a:rPr lang="nb-NO" sz="1200" b="0" i="0" dirty="0" err="1"/>
              <a:t>they</a:t>
            </a:r>
            <a:r>
              <a:rPr lang="nb-NO" sz="1200" b="0" i="0" dirty="0"/>
              <a:t> </a:t>
            </a:r>
            <a:r>
              <a:rPr lang="nb-NO" sz="1200" b="0" i="0" dirty="0" err="1"/>
              <a:t>may</a:t>
            </a:r>
            <a:r>
              <a:rPr lang="nb-NO" sz="1200" b="0" i="0" dirty="0"/>
              <a:t> </a:t>
            </a:r>
            <a:r>
              <a:rPr lang="nb-NO" sz="1200" b="0" i="0" dirty="0" err="1"/>
              <a:t>contact</a:t>
            </a:r>
            <a:r>
              <a:rPr lang="nb-NO" sz="1200" b="0" i="0" dirty="0"/>
              <a:t> </a:t>
            </a:r>
            <a:r>
              <a:rPr lang="nb-NO" sz="1200" b="0" i="0" dirty="0" err="1"/>
              <a:t>the</a:t>
            </a:r>
            <a:r>
              <a:rPr lang="nb-NO" sz="1200" b="0" i="0" dirty="0"/>
              <a:t> </a:t>
            </a:r>
            <a:r>
              <a:rPr lang="nb-NO" sz="1200" b="0" i="0" dirty="0">
                <a:solidFill>
                  <a:schemeClr val="tx1"/>
                </a:solidFill>
              </a:rPr>
              <a:t>HR and HSE </a:t>
            </a:r>
            <a:r>
              <a:rPr lang="nb-NO" sz="1200" b="0" i="0" dirty="0" err="1">
                <a:solidFill>
                  <a:schemeClr val="tx1"/>
                </a:solidFill>
              </a:rPr>
              <a:t>Division</a:t>
            </a:r>
            <a:r>
              <a:rPr lang="nb-NO" sz="1200" b="0" i="0" dirty="0">
                <a:solidFill>
                  <a:srgbClr val="00B0F0"/>
                </a:solidFill>
              </a:rPr>
              <a:t>.</a:t>
            </a:r>
            <a:endParaRPr lang="nb-NO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regarding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abuse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formulated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‘Have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months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current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achieved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intercourse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through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or have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forced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threatened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pressured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?’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wording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Norwegian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code’s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article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291 a-c,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offence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assault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/>
              <a:t>REPORTING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/>
              <a:t>4 </a:t>
            </a:r>
            <a:r>
              <a:rPr lang="nb-NO" sz="1200" b="1" dirty="0" err="1"/>
              <a:t>out</a:t>
            </a:r>
            <a:r>
              <a:rPr lang="nb-NO" sz="1200" b="1" dirty="0"/>
              <a:t> </a:t>
            </a:r>
            <a:r>
              <a:rPr lang="nb-NO" sz="1200" b="1" dirty="0" err="1"/>
              <a:t>of</a:t>
            </a:r>
            <a:r>
              <a:rPr lang="nb-NO" sz="1200" b="1" dirty="0"/>
              <a:t> 10</a:t>
            </a:r>
            <a:r>
              <a:rPr lang="nb-NO" sz="1200" dirty="0"/>
              <a:t> </a:t>
            </a:r>
            <a:r>
              <a:rPr lang="nb-NO" sz="1200" dirty="0" err="1"/>
              <a:t>are</a:t>
            </a:r>
            <a:r>
              <a:rPr lang="nb-NO" sz="1200" dirty="0"/>
              <a:t> </a:t>
            </a:r>
            <a:r>
              <a:rPr lang="nb-NO" sz="1200" dirty="0" err="1"/>
              <a:t>unaware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where</a:t>
            </a:r>
            <a:r>
              <a:rPr lang="nb-NO" sz="1200" dirty="0"/>
              <a:t> to </a:t>
            </a:r>
            <a:r>
              <a:rPr lang="nb-NO" sz="1200" dirty="0" err="1"/>
              <a:t>find</a:t>
            </a:r>
            <a:r>
              <a:rPr lang="nb-NO" sz="1200" dirty="0"/>
              <a:t> </a:t>
            </a:r>
            <a:r>
              <a:rPr lang="nb-NO" sz="1200" dirty="0" err="1"/>
              <a:t>the</a:t>
            </a:r>
            <a:r>
              <a:rPr lang="nb-NO" sz="1200" dirty="0"/>
              <a:t> NTNU </a:t>
            </a:r>
            <a:r>
              <a:rPr lang="nb-NO" sz="1200" b="1" dirty="0" err="1"/>
              <a:t>reporting</a:t>
            </a:r>
            <a:r>
              <a:rPr lang="nb-NO" sz="1200" b="1" dirty="0"/>
              <a:t> system</a:t>
            </a:r>
            <a:r>
              <a:rPr lang="nb-NO" sz="1200" dirty="0"/>
              <a:t>. </a:t>
            </a:r>
            <a:r>
              <a:rPr lang="nb-NO" sz="1200" dirty="0" err="1"/>
              <a:t>Relatively</a:t>
            </a:r>
            <a:r>
              <a:rPr lang="nb-NO" sz="1200" dirty="0"/>
              <a:t> </a:t>
            </a:r>
            <a:r>
              <a:rPr lang="nb-NO" sz="1200" dirty="0" err="1"/>
              <a:t>few</a:t>
            </a:r>
            <a:r>
              <a:rPr lang="nb-NO" sz="1200" dirty="0"/>
              <a:t> report </a:t>
            </a:r>
            <a:r>
              <a:rPr lang="nb-NO" sz="1200" dirty="0" err="1"/>
              <a:t>objectionable</a:t>
            </a:r>
            <a:r>
              <a:rPr lang="nb-NO" sz="1200" dirty="0"/>
              <a:t> </a:t>
            </a:r>
            <a:r>
              <a:rPr lang="nb-NO" sz="1200" dirty="0" err="1"/>
              <a:t>behaviour</a:t>
            </a:r>
            <a:r>
              <a:rPr lang="nb-NO" sz="120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  <a:p>
            <a:r>
              <a:rPr lang="nb-NO" b="1" dirty="0"/>
              <a:t>How </a:t>
            </a:r>
            <a:r>
              <a:rPr lang="nb-NO" b="1" dirty="0" err="1"/>
              <a:t>many</a:t>
            </a:r>
            <a:r>
              <a:rPr lang="nb-NO" b="1" dirty="0"/>
              <a:t> report?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2 </a:t>
            </a:r>
            <a:r>
              <a:rPr lang="nb-NO" sz="1200" dirty="0" err="1"/>
              <a:t>out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5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those</a:t>
            </a:r>
            <a:r>
              <a:rPr lang="nb-NO" sz="1200" dirty="0"/>
              <a:t> </a:t>
            </a:r>
            <a:r>
              <a:rPr lang="nb-NO" sz="1200" dirty="0" err="1"/>
              <a:t>who</a:t>
            </a:r>
            <a:r>
              <a:rPr lang="nb-NO" sz="1200" dirty="0"/>
              <a:t> have </a:t>
            </a:r>
            <a:r>
              <a:rPr lang="nb-NO" sz="1200" dirty="0" err="1"/>
              <a:t>been</a:t>
            </a:r>
            <a:r>
              <a:rPr lang="nb-NO" sz="1200" dirty="0"/>
              <a:t> </a:t>
            </a:r>
            <a:r>
              <a:rPr lang="nb-NO" sz="1200" dirty="0" err="1"/>
              <a:t>bullied</a:t>
            </a:r>
            <a:r>
              <a:rPr lang="nb-NO" sz="1200" dirty="0"/>
              <a:t> or </a:t>
            </a:r>
            <a:r>
              <a:rPr lang="nb-NO" sz="1200" dirty="0" err="1"/>
              <a:t>harassed</a:t>
            </a:r>
            <a:r>
              <a:rPr lang="nb-NO" sz="1200" dirty="0"/>
              <a:t> have </a:t>
            </a:r>
            <a:r>
              <a:rPr lang="nb-NO" sz="1200" dirty="0" err="1"/>
              <a:t>reported</a:t>
            </a:r>
            <a:r>
              <a:rPr lang="nb-NO" sz="1200" dirty="0"/>
              <a:t> </a:t>
            </a:r>
            <a:r>
              <a:rPr lang="nb-NO" sz="1200" dirty="0" err="1"/>
              <a:t>objectionable</a:t>
            </a:r>
            <a:r>
              <a:rPr lang="nb-NO" sz="1200" dirty="0"/>
              <a:t> </a:t>
            </a:r>
            <a:r>
              <a:rPr lang="nb-NO" sz="1200" dirty="0" err="1"/>
              <a:t>behaviour</a:t>
            </a:r>
            <a:r>
              <a:rPr lang="nb-NO" sz="1200" dirty="0"/>
              <a:t> </a:t>
            </a:r>
            <a:r>
              <a:rPr lang="nb-NO" sz="1200" dirty="0" err="1"/>
              <a:t>towards</a:t>
            </a:r>
            <a:r>
              <a:rPr lang="nb-NO" sz="1200" dirty="0"/>
              <a:t> </a:t>
            </a:r>
            <a:r>
              <a:rPr lang="nb-NO" sz="1200" b="1" dirty="0" err="1"/>
              <a:t>themselves</a:t>
            </a:r>
            <a:r>
              <a:rPr lang="nb-NO" sz="1200" b="1" dirty="0"/>
              <a:t> </a:t>
            </a:r>
            <a:r>
              <a:rPr lang="nb-NO" sz="1200" dirty="0"/>
              <a:t>in </a:t>
            </a:r>
            <a:r>
              <a:rPr lang="nb-NO" sz="1200" dirty="0" err="1"/>
              <a:t>their</a:t>
            </a:r>
            <a:r>
              <a:rPr lang="nb-NO" sz="1200" dirty="0"/>
              <a:t> </a:t>
            </a:r>
            <a:r>
              <a:rPr lang="nb-NO" sz="1200" dirty="0" err="1"/>
              <a:t>current</a:t>
            </a:r>
            <a:r>
              <a:rPr lang="nb-NO" sz="1200" dirty="0"/>
              <a:t> </a:t>
            </a:r>
            <a:r>
              <a:rPr lang="nb-NO" sz="1200" dirty="0" err="1"/>
              <a:t>employment</a:t>
            </a:r>
            <a:r>
              <a:rPr lang="nb-NO" sz="1200" dirty="0"/>
              <a:t> over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past</a:t>
            </a:r>
            <a:r>
              <a:rPr lang="nb-NO" sz="1200" dirty="0"/>
              <a:t> 12 </a:t>
            </a:r>
            <a:r>
              <a:rPr lang="nb-NO" sz="1200" dirty="0" err="1"/>
              <a:t>months</a:t>
            </a:r>
            <a:r>
              <a:rPr lang="nb-NO" sz="120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1200" dirty="0"/>
              <a:t>1 </a:t>
            </a:r>
            <a:r>
              <a:rPr lang="nb-NO" sz="1200" dirty="0" err="1"/>
              <a:t>out</a:t>
            </a:r>
            <a:r>
              <a:rPr lang="nb-NO" sz="1200" dirty="0"/>
              <a:t> </a:t>
            </a:r>
            <a:r>
              <a:rPr lang="nb-NO" sz="1200" dirty="0" err="1"/>
              <a:t>of</a:t>
            </a:r>
            <a:r>
              <a:rPr lang="nb-NO" sz="1200" dirty="0"/>
              <a:t> 4 </a:t>
            </a:r>
            <a:r>
              <a:rPr lang="nb-NO" sz="1200" dirty="0" err="1"/>
              <a:t>of</a:t>
            </a:r>
            <a:r>
              <a:rPr lang="nb-NO" sz="1200" dirty="0"/>
              <a:t> </a:t>
            </a:r>
            <a:r>
              <a:rPr lang="nb-NO" sz="1200" dirty="0" err="1"/>
              <a:t>those</a:t>
            </a:r>
            <a:r>
              <a:rPr lang="nb-NO" sz="1200" dirty="0"/>
              <a:t> </a:t>
            </a:r>
            <a:r>
              <a:rPr lang="nb-NO" sz="1200" dirty="0" err="1"/>
              <a:t>who</a:t>
            </a:r>
            <a:r>
              <a:rPr lang="nb-NO" sz="1200" dirty="0"/>
              <a:t> have </a:t>
            </a:r>
            <a:r>
              <a:rPr lang="nb-NO" sz="1200" dirty="0" err="1"/>
              <a:t>been</a:t>
            </a:r>
            <a:r>
              <a:rPr lang="nb-NO" sz="1200" dirty="0"/>
              <a:t> </a:t>
            </a:r>
            <a:r>
              <a:rPr lang="nb-NO" sz="1200" dirty="0" err="1"/>
              <a:t>bullied</a:t>
            </a:r>
            <a:r>
              <a:rPr lang="nb-NO" sz="1200" dirty="0"/>
              <a:t> or </a:t>
            </a:r>
            <a:r>
              <a:rPr lang="nb-NO" sz="1200" dirty="0" err="1"/>
              <a:t>harassed</a:t>
            </a:r>
            <a:r>
              <a:rPr lang="nb-NO" sz="1200" dirty="0"/>
              <a:t> have </a:t>
            </a:r>
            <a:r>
              <a:rPr lang="nb-NO" sz="1200" dirty="0" err="1"/>
              <a:t>reported</a:t>
            </a:r>
            <a:r>
              <a:rPr lang="nb-NO" sz="1200" dirty="0"/>
              <a:t> </a:t>
            </a:r>
            <a:r>
              <a:rPr lang="nb-NO" sz="1200" dirty="0" err="1"/>
              <a:t>objectionable</a:t>
            </a:r>
            <a:r>
              <a:rPr lang="nb-NO" sz="1200" dirty="0"/>
              <a:t> </a:t>
            </a:r>
            <a:r>
              <a:rPr lang="nb-NO" sz="1200" dirty="0" err="1"/>
              <a:t>behaviour</a:t>
            </a:r>
            <a:r>
              <a:rPr lang="nb-NO" sz="1200" dirty="0"/>
              <a:t> </a:t>
            </a:r>
            <a:r>
              <a:rPr lang="nb-NO" sz="1200" dirty="0" err="1"/>
              <a:t>towards</a:t>
            </a:r>
            <a:r>
              <a:rPr lang="nb-NO" sz="1200" dirty="0"/>
              <a:t> </a:t>
            </a:r>
            <a:r>
              <a:rPr lang="nb-NO" sz="1200" b="1" dirty="0" err="1"/>
              <a:t>others</a:t>
            </a:r>
            <a:r>
              <a:rPr lang="nb-NO" sz="1200" dirty="0"/>
              <a:t>.</a:t>
            </a:r>
            <a:endParaRPr lang="nb-NO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. </a:t>
            </a:r>
          </a:p>
          <a:p>
            <a:pPr marL="0" indent="0">
              <a:buNone/>
            </a:pPr>
            <a:r>
              <a:rPr lang="nb-NO" b="1" dirty="0"/>
              <a:t>The questions </a:t>
            </a:r>
            <a:r>
              <a:rPr lang="nb-NO" b="1" dirty="0" err="1"/>
              <a:t>relate</a:t>
            </a:r>
            <a:r>
              <a:rPr lang="nb-NO" b="1" dirty="0"/>
              <a:t> to </a:t>
            </a:r>
            <a:r>
              <a:rPr lang="nb-NO" b="1" dirty="0" err="1"/>
              <a:t>bullying</a:t>
            </a:r>
            <a:r>
              <a:rPr lang="nb-NO" b="1" dirty="0"/>
              <a:t> and </a:t>
            </a:r>
            <a:r>
              <a:rPr lang="nb-NO" b="1" dirty="0" err="1"/>
              <a:t>harassment</a:t>
            </a:r>
            <a:r>
              <a:rPr lang="nb-NO" b="1" dirty="0"/>
              <a:t> </a:t>
            </a:r>
            <a:r>
              <a:rPr lang="nb-NO" b="1" dirty="0" err="1"/>
              <a:t>that</a:t>
            </a:r>
            <a:r>
              <a:rPr lang="nb-NO" b="1" dirty="0"/>
              <a:t> </a:t>
            </a:r>
            <a:r>
              <a:rPr lang="nb-NO" b="1" dirty="0" err="1"/>
              <a:t>may</a:t>
            </a:r>
            <a:r>
              <a:rPr lang="nb-NO" b="1" dirty="0"/>
              <a:t> have </a:t>
            </a:r>
            <a:r>
              <a:rPr lang="nb-NO" b="1" dirty="0" err="1"/>
              <a:t>taken</a:t>
            </a:r>
            <a:r>
              <a:rPr lang="nb-NO" b="1" dirty="0"/>
              <a:t> </a:t>
            </a:r>
            <a:r>
              <a:rPr lang="nb-NO" b="1" dirty="0" err="1"/>
              <a:t>place</a:t>
            </a:r>
            <a:r>
              <a:rPr lang="nb-NO" b="1" dirty="0"/>
              <a:t> in </a:t>
            </a:r>
            <a:r>
              <a:rPr lang="nb-NO" b="1" dirty="0" err="1"/>
              <a:t>your</a:t>
            </a:r>
            <a:r>
              <a:rPr lang="nb-NO" b="1" dirty="0"/>
              <a:t> </a:t>
            </a:r>
            <a:r>
              <a:rPr lang="nb-NO" b="1" dirty="0" err="1"/>
              <a:t>current</a:t>
            </a:r>
            <a:r>
              <a:rPr lang="nb-NO" b="1" dirty="0"/>
              <a:t> </a:t>
            </a:r>
            <a:r>
              <a:rPr lang="nb-NO" b="1" dirty="0" err="1"/>
              <a:t>employment</a:t>
            </a:r>
            <a:r>
              <a:rPr lang="nb-NO" b="1" dirty="0"/>
              <a:t> over </a:t>
            </a:r>
            <a:r>
              <a:rPr lang="nb-NO" b="1" dirty="0" err="1"/>
              <a:t>the</a:t>
            </a:r>
            <a:r>
              <a:rPr lang="nb-NO" b="1" dirty="0"/>
              <a:t> </a:t>
            </a:r>
            <a:r>
              <a:rPr lang="nb-NO" b="1" dirty="0" err="1"/>
              <a:t>past</a:t>
            </a:r>
            <a:r>
              <a:rPr lang="nb-NO" b="1" dirty="0"/>
              <a:t> 12 </a:t>
            </a:r>
            <a:r>
              <a:rPr lang="nb-NO" b="1" dirty="0" err="1"/>
              <a:t>months</a:t>
            </a:r>
            <a:r>
              <a:rPr lang="nb-NO" b="1" dirty="0"/>
              <a:t>.  </a:t>
            </a:r>
            <a:r>
              <a:rPr lang="nb-NO" dirty="0"/>
              <a:t> </a:t>
            </a:r>
          </a:p>
          <a:p>
            <a:r>
              <a:rPr lang="nb-NO" b="0" dirty="0" err="1"/>
              <a:t>Harassment</a:t>
            </a:r>
            <a:r>
              <a:rPr lang="nb-NO" dirty="0"/>
              <a:t> is </a:t>
            </a:r>
            <a:r>
              <a:rPr lang="nb-NO" dirty="0" err="1"/>
              <a:t>when</a:t>
            </a:r>
            <a:r>
              <a:rPr lang="nb-NO" dirty="0"/>
              <a:t> a person is </a:t>
            </a:r>
            <a:r>
              <a:rPr lang="nb-NO" dirty="0" err="1"/>
              <a:t>subjected</a:t>
            </a:r>
            <a:r>
              <a:rPr lang="nb-NO" dirty="0"/>
              <a:t> to </a:t>
            </a:r>
            <a:r>
              <a:rPr lang="nb-NO" dirty="0" err="1"/>
              <a:t>unwanted</a:t>
            </a:r>
            <a:r>
              <a:rPr lang="nb-NO" dirty="0"/>
              <a:t> negative </a:t>
            </a:r>
            <a:r>
              <a:rPr lang="nb-NO" dirty="0" err="1"/>
              <a:t>actions</a:t>
            </a:r>
            <a:r>
              <a:rPr lang="nb-NO" dirty="0"/>
              <a:t>, </a:t>
            </a:r>
            <a:r>
              <a:rPr lang="nb-NO" dirty="0" err="1"/>
              <a:t>omissions</a:t>
            </a:r>
            <a:r>
              <a:rPr lang="nb-NO" dirty="0"/>
              <a:t> or </a:t>
            </a:r>
            <a:r>
              <a:rPr lang="nb-NO" dirty="0" err="1"/>
              <a:t>utterances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seem</a:t>
            </a:r>
            <a:r>
              <a:rPr lang="nb-NO" dirty="0"/>
              <a:t>, or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intended</a:t>
            </a:r>
            <a:r>
              <a:rPr lang="nb-NO" dirty="0"/>
              <a:t> to </a:t>
            </a:r>
            <a:r>
              <a:rPr lang="nb-NO" dirty="0" err="1"/>
              <a:t>seem</a:t>
            </a:r>
            <a:r>
              <a:rPr lang="nb-NO" dirty="0"/>
              <a:t>, offensive, </a:t>
            </a:r>
            <a:r>
              <a:rPr lang="nb-NO" dirty="0" err="1"/>
              <a:t>frightening</a:t>
            </a:r>
            <a:r>
              <a:rPr lang="nb-NO" dirty="0"/>
              <a:t>, </a:t>
            </a:r>
            <a:r>
              <a:rPr lang="nb-NO" dirty="0" err="1"/>
              <a:t>hostile</a:t>
            </a:r>
            <a:r>
              <a:rPr lang="nb-NO" dirty="0"/>
              <a:t>, </a:t>
            </a:r>
            <a:r>
              <a:rPr lang="nb-NO" dirty="0" err="1"/>
              <a:t>degrading</a:t>
            </a:r>
            <a:r>
              <a:rPr lang="nb-NO" dirty="0"/>
              <a:t> or </a:t>
            </a:r>
            <a:r>
              <a:rPr lang="nb-NO" dirty="0" err="1"/>
              <a:t>humiliating</a:t>
            </a:r>
            <a:r>
              <a:rPr lang="nb-NO" dirty="0"/>
              <a:t>. This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occur</a:t>
            </a:r>
            <a:r>
              <a:rPr lang="nb-NO" dirty="0"/>
              <a:t> </a:t>
            </a:r>
            <a:r>
              <a:rPr lang="nb-NO" dirty="0" err="1"/>
              <a:t>verbally</a:t>
            </a:r>
            <a:r>
              <a:rPr lang="nb-NO" dirty="0"/>
              <a:t>, </a:t>
            </a:r>
            <a:r>
              <a:rPr lang="nb-NO" dirty="0" err="1"/>
              <a:t>physically</a:t>
            </a:r>
            <a:r>
              <a:rPr lang="nb-NO" dirty="0"/>
              <a:t>, </a:t>
            </a:r>
            <a:r>
              <a:rPr lang="nb-NO" dirty="0" err="1"/>
              <a:t>digitally</a:t>
            </a:r>
            <a:r>
              <a:rPr lang="nb-NO" dirty="0"/>
              <a:t> or </a:t>
            </a:r>
            <a:r>
              <a:rPr lang="nb-NO" dirty="0" err="1"/>
              <a:t>socially</a:t>
            </a:r>
            <a:r>
              <a:rPr lang="nb-NO" dirty="0"/>
              <a:t>.  </a:t>
            </a:r>
          </a:p>
          <a:p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people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experience</a:t>
            </a:r>
            <a:r>
              <a:rPr lang="nb-NO" dirty="0"/>
              <a:t> </a:t>
            </a:r>
            <a:r>
              <a:rPr lang="nb-NO" dirty="0" err="1"/>
              <a:t>various</a:t>
            </a:r>
            <a:r>
              <a:rPr lang="nb-NO" dirty="0"/>
              <a:t> forms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reprehensible</a:t>
            </a:r>
            <a:r>
              <a:rPr lang="nb-NO" dirty="0"/>
              <a:t> </a:t>
            </a:r>
            <a:r>
              <a:rPr lang="nb-NO" dirty="0" err="1"/>
              <a:t>actions</a:t>
            </a:r>
            <a:r>
              <a:rPr lang="nb-NO" dirty="0"/>
              <a:t>, </a:t>
            </a:r>
            <a:r>
              <a:rPr lang="nb-NO" dirty="0" err="1"/>
              <a:t>but</a:t>
            </a:r>
            <a:r>
              <a:rPr lang="nb-NO" dirty="0"/>
              <a:t> to </a:t>
            </a:r>
            <a:r>
              <a:rPr lang="nb-NO" dirty="0" err="1"/>
              <a:t>qualify</a:t>
            </a:r>
            <a:r>
              <a:rPr lang="nb-NO" dirty="0"/>
              <a:t> as </a:t>
            </a:r>
            <a:r>
              <a:rPr lang="nb-NO" b="1" dirty="0" err="1"/>
              <a:t>bullying</a:t>
            </a:r>
            <a:r>
              <a:rPr lang="nb-NO" b="0" dirty="0"/>
              <a:t> </a:t>
            </a:r>
            <a:r>
              <a:rPr lang="nb-NO" b="0" dirty="0" err="1"/>
              <a:t>they</a:t>
            </a:r>
            <a:r>
              <a:rPr lang="nb-NO" b="0" dirty="0"/>
              <a:t> must </a:t>
            </a:r>
            <a:r>
              <a:rPr lang="nb-NO" b="0" dirty="0" err="1"/>
              <a:t>occur</a:t>
            </a:r>
            <a:r>
              <a:rPr lang="nb-NO" b="0" dirty="0"/>
              <a:t> </a:t>
            </a:r>
            <a:r>
              <a:rPr lang="nb-NO" b="0" dirty="0" err="1"/>
              <a:t>repeatedly</a:t>
            </a:r>
            <a:r>
              <a:rPr lang="nb-NO" b="0" dirty="0"/>
              <a:t> and over a span </a:t>
            </a:r>
            <a:r>
              <a:rPr lang="nb-NO" b="0" dirty="0" err="1"/>
              <a:t>of</a:t>
            </a:r>
            <a:r>
              <a:rPr lang="nb-NO" b="0" dirty="0"/>
              <a:t> time.</a:t>
            </a:r>
            <a:endParaRPr lang="nb-NO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200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891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survey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disturbing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most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themselves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NTNU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safe.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staff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at NTNU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a safe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b-NO" b="0" baseline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baseline="0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baseline="0" dirty="0" err="1">
                <a:effectLst/>
              </a:rPr>
              <a:t>Because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repondents</a:t>
            </a:r>
            <a:r>
              <a:rPr lang="nb-NO" b="0" baseline="0" dirty="0">
                <a:effectLst/>
              </a:rPr>
              <a:t> to </a:t>
            </a:r>
            <a:r>
              <a:rPr lang="nb-NO" b="0" baseline="0" dirty="0" err="1">
                <a:effectLst/>
              </a:rPr>
              <a:t>the</a:t>
            </a:r>
            <a:r>
              <a:rPr lang="nb-NO" b="0" baseline="0" dirty="0">
                <a:effectLst/>
              </a:rPr>
              <a:t> survey </a:t>
            </a:r>
            <a:r>
              <a:rPr lang="nb-NO" b="0" baseline="0" dirty="0" err="1">
                <a:effectLst/>
              </a:rPr>
              <a:t>are</a:t>
            </a:r>
            <a:r>
              <a:rPr lang="nb-NO" b="0" baseline="0" dirty="0">
                <a:effectLst/>
              </a:rPr>
              <a:t> </a:t>
            </a:r>
            <a:r>
              <a:rPr lang="nb-NO" b="1" baseline="0" dirty="0" err="1">
                <a:effectLst/>
              </a:rPr>
              <a:t>anonymized</a:t>
            </a:r>
            <a:r>
              <a:rPr lang="nb-NO" b="0" baseline="0" dirty="0">
                <a:effectLst/>
              </a:rPr>
              <a:t>, </a:t>
            </a:r>
            <a:r>
              <a:rPr lang="nb-NO" b="0" baseline="0" dirty="0" err="1">
                <a:effectLst/>
              </a:rPr>
              <a:t>specific</a:t>
            </a:r>
            <a:r>
              <a:rPr lang="nb-NO" b="0" baseline="0" dirty="0">
                <a:effectLst/>
              </a:rPr>
              <a:t> single cases </a:t>
            </a:r>
            <a:r>
              <a:rPr lang="nb-NO" b="0" baseline="0" dirty="0" err="1">
                <a:effectLst/>
              </a:rPr>
              <a:t>cannot</a:t>
            </a:r>
            <a:r>
              <a:rPr lang="nb-NO" b="0" baseline="0" dirty="0">
                <a:effectLst/>
              </a:rPr>
              <a:t> be </a:t>
            </a:r>
            <a:r>
              <a:rPr lang="nb-NO" b="0" baseline="0" dirty="0" err="1">
                <a:effectLst/>
              </a:rPr>
              <a:t>taken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further</a:t>
            </a:r>
            <a:r>
              <a:rPr lang="nb-NO" b="0" baseline="0" dirty="0">
                <a:effectLst/>
              </a:rPr>
              <a:t>. </a:t>
            </a:r>
            <a:r>
              <a:rPr lang="nb-NO" b="0" baseline="0" dirty="0" err="1">
                <a:effectLst/>
              </a:rPr>
              <a:t>Therefore</a:t>
            </a:r>
            <a:r>
              <a:rPr lang="nb-NO" b="0" baseline="0" dirty="0">
                <a:effectLst/>
              </a:rPr>
              <a:t>, it is </a:t>
            </a:r>
            <a:r>
              <a:rPr lang="nb-NO" b="0" baseline="0" dirty="0" err="1">
                <a:effectLst/>
              </a:rPr>
              <a:t>important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that</a:t>
            </a:r>
            <a:r>
              <a:rPr lang="nb-NO" b="0" baseline="0" dirty="0">
                <a:effectLst/>
              </a:rPr>
              <a:t> staff </a:t>
            </a:r>
            <a:r>
              <a:rPr lang="nb-NO" b="0" baseline="0" dirty="0" err="1">
                <a:effectLst/>
              </a:rPr>
              <a:t>members</a:t>
            </a:r>
            <a:r>
              <a:rPr lang="nb-NO" b="0" baseline="0" dirty="0">
                <a:effectLst/>
              </a:rPr>
              <a:t> report </a:t>
            </a:r>
            <a:r>
              <a:rPr lang="nb-NO" b="0" baseline="0" dirty="0" err="1">
                <a:effectLst/>
              </a:rPr>
              <a:t>if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they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themselves</a:t>
            </a:r>
            <a:r>
              <a:rPr lang="nb-NO" b="0" baseline="0" dirty="0">
                <a:effectLst/>
              </a:rPr>
              <a:t> have </a:t>
            </a:r>
            <a:r>
              <a:rPr lang="nb-NO" b="0" baseline="0" dirty="0" err="1">
                <a:effectLst/>
              </a:rPr>
              <a:t>been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subjected</a:t>
            </a:r>
            <a:r>
              <a:rPr lang="nb-NO" b="0" baseline="0" dirty="0">
                <a:effectLst/>
              </a:rPr>
              <a:t> to </a:t>
            </a:r>
            <a:r>
              <a:rPr lang="nb-NO" b="0" baseline="0" dirty="0" err="1">
                <a:effectLst/>
              </a:rPr>
              <a:t>anything</a:t>
            </a:r>
            <a:r>
              <a:rPr lang="nb-NO" b="0" baseline="0" dirty="0">
                <a:effectLst/>
              </a:rPr>
              <a:t>, or </a:t>
            </a:r>
            <a:r>
              <a:rPr lang="nb-NO" b="0" baseline="0" dirty="0" err="1">
                <a:effectLst/>
              </a:rPr>
              <a:t>if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they</a:t>
            </a:r>
            <a:r>
              <a:rPr lang="nb-NO" b="0" baseline="0" dirty="0">
                <a:effectLst/>
              </a:rPr>
              <a:t> have </a:t>
            </a:r>
            <a:r>
              <a:rPr lang="nb-NO" b="0" baseline="0" dirty="0" err="1">
                <a:effectLst/>
              </a:rPr>
              <a:t>witnessed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inappropriate</a:t>
            </a:r>
            <a:r>
              <a:rPr lang="nb-NO" b="0" baseline="0" dirty="0">
                <a:effectLst/>
              </a:rPr>
              <a:t> </a:t>
            </a:r>
            <a:r>
              <a:rPr lang="nb-NO" b="0" baseline="0" dirty="0" err="1">
                <a:effectLst/>
              </a:rPr>
              <a:t>behaviour</a:t>
            </a:r>
            <a:r>
              <a:rPr lang="nb-NO" b="0" baseline="0" dirty="0">
                <a:effectLst/>
              </a:rPr>
              <a:t>. </a:t>
            </a:r>
          </a:p>
          <a:p>
            <a:endParaRPr lang="nb-NO" b="0" dirty="0">
              <a:effectLst/>
            </a:endParaRPr>
          </a:p>
          <a:p>
            <a:r>
              <a:rPr lang="nb-NO" b="0" dirty="0">
                <a:effectLst/>
              </a:rPr>
              <a:t>If </a:t>
            </a:r>
            <a:r>
              <a:rPr lang="nb-NO" b="0" dirty="0" err="1">
                <a:effectLst/>
              </a:rPr>
              <a:t>you</a:t>
            </a:r>
            <a:r>
              <a:rPr lang="nb-NO" b="0" dirty="0">
                <a:effectLst/>
              </a:rPr>
              <a:t> </a:t>
            </a:r>
            <a:r>
              <a:rPr lang="nb-NO" b="0" dirty="0" err="1">
                <a:effectLst/>
              </a:rPr>
              <a:t>require</a:t>
            </a:r>
            <a:r>
              <a:rPr lang="nb-NO" b="0" dirty="0">
                <a:effectLst/>
              </a:rPr>
              <a:t> </a:t>
            </a:r>
            <a:r>
              <a:rPr lang="nb-NO" sz="1200" b="0" i="0" dirty="0"/>
              <a:t>an </a:t>
            </a:r>
            <a:r>
              <a:rPr lang="nb-NO" sz="1200" b="0" i="0" dirty="0" err="1"/>
              <a:t>informal</a:t>
            </a:r>
            <a:r>
              <a:rPr lang="nb-NO" sz="1200" b="0" i="0" dirty="0"/>
              <a:t> and non-</a:t>
            </a:r>
            <a:r>
              <a:rPr lang="nb-NO" sz="1200" b="0" i="0" dirty="0" err="1"/>
              <a:t>committal</a:t>
            </a:r>
            <a:r>
              <a:rPr lang="nb-NO" sz="1200" b="0" i="0" dirty="0"/>
              <a:t> </a:t>
            </a:r>
            <a:r>
              <a:rPr lang="nb-NO" sz="1200" b="0" i="0" dirty="0" err="1"/>
              <a:t>conversation</a:t>
            </a:r>
            <a:r>
              <a:rPr lang="nb-NO" b="0" dirty="0">
                <a:effectLst/>
              </a:rPr>
              <a:t>, </a:t>
            </a:r>
            <a:r>
              <a:rPr lang="nb-NO" b="0" dirty="0" err="1">
                <a:effectLst/>
              </a:rPr>
              <a:t>you</a:t>
            </a:r>
            <a:r>
              <a:rPr lang="nb-NO" b="0" dirty="0">
                <a:effectLst/>
              </a:rPr>
              <a:t> </a:t>
            </a:r>
            <a:r>
              <a:rPr lang="nb-NO" b="0" dirty="0" err="1">
                <a:effectLst/>
              </a:rPr>
              <a:t>may</a:t>
            </a:r>
            <a:r>
              <a:rPr lang="nb-NO" b="0" dirty="0">
                <a:effectLst/>
              </a:rPr>
              <a:t> </a:t>
            </a:r>
            <a:r>
              <a:rPr lang="nb-NO" b="0" dirty="0" err="1">
                <a:effectLst/>
              </a:rPr>
              <a:t>contact</a:t>
            </a:r>
            <a:r>
              <a:rPr lang="nb-NO" b="0" dirty="0">
                <a:effectLst/>
              </a:rPr>
              <a:t> </a:t>
            </a:r>
            <a:r>
              <a:rPr lang="nb-NO" b="0" dirty="0" err="1">
                <a:effectLst/>
              </a:rPr>
              <a:t>the</a:t>
            </a:r>
            <a:r>
              <a:rPr lang="nb-NO" b="0" dirty="0">
                <a:effectLst/>
              </a:rPr>
              <a:t> HR and HSE </a:t>
            </a:r>
            <a:r>
              <a:rPr lang="nb-NO" b="0" dirty="0" err="1">
                <a:effectLst/>
              </a:rPr>
              <a:t>Division</a:t>
            </a:r>
            <a:r>
              <a:rPr lang="nb-NO" b="0" dirty="0">
                <a:effectLst/>
              </a:rPr>
              <a:t>, union </a:t>
            </a:r>
            <a:r>
              <a:rPr lang="nb-NO" b="0" dirty="0" err="1">
                <a:effectLst/>
              </a:rPr>
              <a:t>officials</a:t>
            </a:r>
            <a:r>
              <a:rPr lang="nb-NO" b="0" dirty="0">
                <a:effectLst/>
              </a:rPr>
              <a:t> or </a:t>
            </a:r>
            <a:r>
              <a:rPr lang="nb-NO" b="0" dirty="0" err="1">
                <a:effectLst/>
              </a:rPr>
              <a:t>the</a:t>
            </a:r>
            <a:r>
              <a:rPr lang="nb-NO" b="0" dirty="0">
                <a:effectLst/>
              </a:rPr>
              <a:t> </a:t>
            </a:r>
            <a:r>
              <a:rPr lang="nb-NO" b="0" dirty="0" err="1">
                <a:effectLst/>
              </a:rPr>
              <a:t>Directorate</a:t>
            </a:r>
            <a:r>
              <a:rPr lang="nb-NO" b="0" dirty="0">
                <a:effectLst/>
              </a:rPr>
              <a:t> </a:t>
            </a:r>
            <a:r>
              <a:rPr lang="nb-NO" b="0" dirty="0" err="1">
                <a:effectLst/>
              </a:rPr>
              <a:t>of</a:t>
            </a:r>
            <a:r>
              <a:rPr lang="nb-NO" b="0" dirty="0">
                <a:effectLst/>
              </a:rPr>
              <a:t> Labour </a:t>
            </a:r>
            <a:r>
              <a:rPr lang="nb-NO" b="0" dirty="0" err="1">
                <a:effectLst/>
              </a:rPr>
              <a:t>Inspection</a:t>
            </a:r>
            <a:r>
              <a:rPr lang="nb-NO" b="0" dirty="0">
                <a:effectLst/>
              </a:rPr>
              <a:t>. </a:t>
            </a:r>
          </a:p>
          <a:p>
            <a:endParaRPr lang="nb-NO" b="0" dirty="0">
              <a:effectLst/>
            </a:endParaRPr>
          </a:p>
          <a:p>
            <a:endParaRPr lang="nb-NO" b="0" dirty="0">
              <a:effectLst/>
            </a:endParaRPr>
          </a:p>
          <a:p>
            <a:pPr fontAlgn="base"/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 2-3.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obligation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An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must:</a:t>
            </a:r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representative is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immediately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gains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harassment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discrimination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6356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="1" u="sng" baseline="0" dirty="0"/>
              <a:t>Managers </a:t>
            </a:r>
            <a:r>
              <a:rPr lang="nb-NO" b="1" u="sng" baseline="0" dirty="0" err="1"/>
              <a:t>should</a:t>
            </a:r>
            <a:r>
              <a:rPr lang="nb-NO" b="1" u="sng" baseline="0" dirty="0"/>
              <a:t> </a:t>
            </a:r>
            <a:r>
              <a:rPr lang="nb-NO" b="1" u="sng" baseline="0" dirty="0" err="1"/>
              <a:t>emphasize</a:t>
            </a:r>
            <a:r>
              <a:rPr lang="nb-NO" b="1" u="sng" baseline="0" dirty="0"/>
              <a:t> </a:t>
            </a:r>
            <a:r>
              <a:rPr lang="nb-NO" b="1" u="sng" baseline="0" dirty="0" err="1"/>
              <a:t>the</a:t>
            </a:r>
            <a:r>
              <a:rPr lang="nb-NO" b="1" u="sng" baseline="0" dirty="0"/>
              <a:t> </a:t>
            </a:r>
            <a:r>
              <a:rPr lang="nb-NO" b="1" u="sng" baseline="0" dirty="0" err="1"/>
              <a:t>following</a:t>
            </a:r>
            <a:r>
              <a:rPr lang="nb-NO" b="1" u="sng" baseline="0" dirty="0"/>
              <a:t>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 err="1"/>
              <a:t>Strongly</a:t>
            </a:r>
            <a:r>
              <a:rPr lang="nb-NO" dirty="0"/>
              <a:t> </a:t>
            </a:r>
            <a:r>
              <a:rPr lang="nb-NO" dirty="0" err="1"/>
              <a:t>encourage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staff to </a:t>
            </a:r>
            <a:r>
              <a:rPr lang="nb-NO" dirty="0" err="1"/>
              <a:t>inform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baseline="0" dirty="0"/>
              <a:t> or </a:t>
            </a:r>
            <a:r>
              <a:rPr lang="nb-NO" baseline="0" dirty="0" err="1"/>
              <a:t>their</a:t>
            </a:r>
            <a:r>
              <a:rPr lang="nb-NO" baseline="0" dirty="0"/>
              <a:t> immediate or </a:t>
            </a:r>
            <a:r>
              <a:rPr lang="nb-NO" baseline="0" dirty="0" err="1"/>
              <a:t>next-level</a:t>
            </a:r>
            <a:r>
              <a:rPr lang="nb-NO" baseline="0" dirty="0"/>
              <a:t> superior </a:t>
            </a:r>
            <a:r>
              <a:rPr lang="nb-NO" baseline="0" dirty="0" err="1"/>
              <a:t>if</a:t>
            </a:r>
            <a:r>
              <a:rPr lang="nb-NO" baseline="0" dirty="0"/>
              <a:t> </a:t>
            </a:r>
            <a:r>
              <a:rPr lang="nb-NO" baseline="0" dirty="0" err="1"/>
              <a:t>they</a:t>
            </a:r>
            <a:r>
              <a:rPr lang="nb-NO" baseline="0" dirty="0"/>
              <a:t> </a:t>
            </a:r>
            <a:r>
              <a:rPr lang="nb-NO" baseline="0" dirty="0" err="1"/>
              <a:t>experience</a:t>
            </a:r>
            <a:r>
              <a:rPr lang="nb-NO" baseline="0" dirty="0"/>
              <a:t> or </a:t>
            </a:r>
            <a:r>
              <a:rPr lang="nb-NO" baseline="0" dirty="0" err="1"/>
              <a:t>witness</a:t>
            </a:r>
            <a:r>
              <a:rPr lang="nb-NO" baseline="0" dirty="0"/>
              <a:t> </a:t>
            </a:r>
            <a:r>
              <a:rPr lang="nb-NO" baseline="0" dirty="0" err="1"/>
              <a:t>bullying</a:t>
            </a:r>
            <a:r>
              <a:rPr lang="nb-NO" baseline="0" dirty="0"/>
              <a:t>, </a:t>
            </a:r>
            <a:r>
              <a:rPr lang="nb-NO" baseline="0" dirty="0" err="1"/>
              <a:t>harassment</a:t>
            </a:r>
            <a:r>
              <a:rPr lang="nb-NO" baseline="0" dirty="0"/>
              <a:t> or </a:t>
            </a:r>
            <a:r>
              <a:rPr lang="nb-NO" baseline="0" dirty="0" err="1"/>
              <a:t>sexual</a:t>
            </a:r>
            <a:r>
              <a:rPr lang="nb-NO" baseline="0" dirty="0"/>
              <a:t> </a:t>
            </a:r>
            <a:r>
              <a:rPr lang="nb-NO" baseline="0" dirty="0" err="1"/>
              <a:t>abuse</a:t>
            </a:r>
            <a:r>
              <a:rPr lang="nb-NO" baseline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If </a:t>
            </a:r>
            <a:r>
              <a:rPr lang="nb-NO" baseline="0" dirty="0" err="1"/>
              <a:t>employees</a:t>
            </a:r>
            <a:r>
              <a:rPr lang="nb-NO" baseline="0" dirty="0"/>
              <a:t> </a:t>
            </a:r>
            <a:r>
              <a:rPr lang="nb-NO" baseline="0" dirty="0" err="1"/>
              <a:t>approach</a:t>
            </a:r>
            <a:r>
              <a:rPr lang="nb-NO" baseline="0" dirty="0"/>
              <a:t> </a:t>
            </a:r>
            <a:r>
              <a:rPr lang="nb-NO" baseline="0" dirty="0" err="1"/>
              <a:t>you</a:t>
            </a:r>
            <a:r>
              <a:rPr lang="nb-NO" baseline="0" dirty="0"/>
              <a:t>/immediate superior to report </a:t>
            </a:r>
            <a:r>
              <a:rPr lang="nb-NO" baseline="0" dirty="0" err="1"/>
              <a:t>experiencing</a:t>
            </a:r>
            <a:r>
              <a:rPr lang="nb-NO" baseline="0" dirty="0"/>
              <a:t> or </a:t>
            </a:r>
            <a:r>
              <a:rPr lang="nb-NO" baseline="0" dirty="0" err="1"/>
              <a:t>witnessing</a:t>
            </a:r>
            <a:r>
              <a:rPr lang="nb-NO" baseline="0" dirty="0"/>
              <a:t> </a:t>
            </a:r>
            <a:r>
              <a:rPr lang="nb-NO" baseline="0" dirty="0" err="1"/>
              <a:t>inappropriate</a:t>
            </a:r>
            <a:r>
              <a:rPr lang="nb-NO" baseline="0" dirty="0"/>
              <a:t> </a:t>
            </a:r>
            <a:r>
              <a:rPr lang="nb-NO" baseline="0" dirty="0" err="1"/>
              <a:t>conduct</a:t>
            </a:r>
            <a:r>
              <a:rPr lang="nb-NO" baseline="0" dirty="0"/>
              <a:t> (</a:t>
            </a:r>
            <a:r>
              <a:rPr lang="nb-NO" baseline="0" dirty="0" err="1"/>
              <a:t>such</a:t>
            </a:r>
            <a:r>
              <a:rPr lang="nb-NO" baseline="0" dirty="0"/>
              <a:t> as </a:t>
            </a:r>
            <a:r>
              <a:rPr lang="nb-NO" baseline="0" dirty="0" err="1"/>
              <a:t>bullying</a:t>
            </a:r>
            <a:r>
              <a:rPr lang="nb-NO" baseline="0" dirty="0"/>
              <a:t> or </a:t>
            </a:r>
            <a:r>
              <a:rPr lang="nb-NO" baseline="0" dirty="0" err="1"/>
              <a:t>harassment</a:t>
            </a:r>
            <a:r>
              <a:rPr lang="nb-NO" baseline="0" dirty="0"/>
              <a:t>), </a:t>
            </a:r>
            <a:r>
              <a:rPr lang="nb-NO" baseline="0" dirty="0" err="1"/>
              <a:t>they</a:t>
            </a:r>
            <a:r>
              <a:rPr lang="nb-NO" baseline="0" dirty="0"/>
              <a:t> must be </a:t>
            </a:r>
            <a:r>
              <a:rPr lang="nb-NO" baseline="0" dirty="0" err="1"/>
              <a:t>treated</a:t>
            </a:r>
            <a:r>
              <a:rPr lang="nb-NO" baseline="0" dirty="0"/>
              <a:t> </a:t>
            </a:r>
            <a:r>
              <a:rPr lang="nb-NO" baseline="0" dirty="0" err="1"/>
              <a:t>with</a:t>
            </a:r>
            <a:r>
              <a:rPr lang="nb-NO" baseline="0" dirty="0"/>
              <a:t> </a:t>
            </a:r>
            <a:r>
              <a:rPr lang="nb-NO" baseline="0" dirty="0" err="1"/>
              <a:t>respect</a:t>
            </a:r>
            <a:r>
              <a:rPr lang="nb-NO" baseline="0" dirty="0"/>
              <a:t> and </a:t>
            </a:r>
            <a:r>
              <a:rPr lang="nb-NO" baseline="0" dirty="0" err="1"/>
              <a:t>taken</a:t>
            </a:r>
            <a:r>
              <a:rPr lang="nb-NO" baseline="0" dirty="0"/>
              <a:t> </a:t>
            </a:r>
            <a:r>
              <a:rPr lang="nb-NO" baseline="0" dirty="0" err="1"/>
              <a:t>seriously</a:t>
            </a:r>
            <a:r>
              <a:rPr lang="nb-NO" baseline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baseline="0" dirty="0"/>
              <a:t>Manager is </a:t>
            </a:r>
            <a:r>
              <a:rPr lang="nb-NO" baseline="0" dirty="0" err="1"/>
              <a:t>bound</a:t>
            </a:r>
            <a:r>
              <a:rPr lang="nb-NO" baseline="0" dirty="0"/>
              <a:t> by </a:t>
            </a:r>
            <a:r>
              <a:rPr lang="nb-NO" baseline="0" dirty="0" err="1"/>
              <a:t>duty</a:t>
            </a:r>
            <a:r>
              <a:rPr lang="nb-NO" baseline="0" dirty="0"/>
              <a:t> to </a:t>
            </a:r>
            <a:r>
              <a:rPr lang="nb-NO" baseline="0" dirty="0" err="1"/>
              <a:t>investigate</a:t>
            </a:r>
            <a:endParaRPr lang="nb-NO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dirty="0"/>
              <a:t>The case must be </a:t>
            </a:r>
            <a:r>
              <a:rPr lang="nb-NO" dirty="0" err="1"/>
              <a:t>handled</a:t>
            </a:r>
            <a:r>
              <a:rPr lang="nb-NO" dirty="0"/>
              <a:t> </a:t>
            </a:r>
            <a:r>
              <a:rPr lang="nb-NO" dirty="0" err="1"/>
              <a:t>confidentially</a:t>
            </a:r>
            <a:r>
              <a:rPr lang="nb-NO" dirty="0"/>
              <a:t> and </a:t>
            </a:r>
            <a:r>
              <a:rPr lang="nb-NO" dirty="0" err="1"/>
              <a:t>with</a:t>
            </a:r>
            <a:r>
              <a:rPr lang="nb-NO" dirty="0"/>
              <a:t> immediate </a:t>
            </a:r>
            <a:r>
              <a:rPr lang="nb-NO" dirty="0" err="1"/>
              <a:t>response</a:t>
            </a:r>
            <a:r>
              <a:rPr lang="nb-NO" dirty="0"/>
              <a:t>.</a:t>
            </a:r>
            <a:endParaRPr lang="nb-NO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="1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="1" baseline="0" dirty="0"/>
              <a:t>HR and HSE </a:t>
            </a:r>
            <a:r>
              <a:rPr lang="nb-NO" b="1" baseline="0" dirty="0" err="1"/>
              <a:t>director</a:t>
            </a:r>
            <a:r>
              <a:rPr lang="nb-NO" b="1" baseline="0" dirty="0"/>
              <a:t> </a:t>
            </a:r>
            <a:r>
              <a:rPr lang="nb-NO" baseline="0" dirty="0"/>
              <a:t>in </a:t>
            </a:r>
            <a:r>
              <a:rPr lang="nb-NO" baseline="0" dirty="0" err="1"/>
              <a:t>certain</a:t>
            </a:r>
            <a:r>
              <a:rPr lang="nb-NO" baseline="0" dirty="0"/>
              <a:t> </a:t>
            </a:r>
            <a:r>
              <a:rPr lang="nb-NO" baseline="0" dirty="0" err="1"/>
              <a:t>special</a:t>
            </a:r>
            <a:r>
              <a:rPr lang="nb-NO" baseline="0" dirty="0"/>
              <a:t> cases</a:t>
            </a:r>
            <a:r>
              <a:rPr lang="nb-NO" b="0" baseline="0" dirty="0"/>
              <a:t> </a:t>
            </a:r>
            <a:r>
              <a:rPr lang="nb-NO" b="1" baseline="0" dirty="0">
                <a:solidFill>
                  <a:srgbClr val="FF0000"/>
                </a:solidFill>
              </a:rPr>
              <a:t>(</a:t>
            </a:r>
            <a:r>
              <a:rPr lang="nb-NO" b="1" baseline="0" dirty="0">
                <a:solidFill>
                  <a:srgbClr val="C00000"/>
                </a:solidFill>
              </a:rPr>
              <a:t>E.g. </a:t>
            </a:r>
            <a:r>
              <a:rPr lang="nb-NO" b="1" baseline="0" dirty="0" err="1">
                <a:solidFill>
                  <a:srgbClr val="C00000"/>
                </a:solidFill>
              </a:rPr>
              <a:t>if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the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employee</a:t>
            </a:r>
            <a:r>
              <a:rPr lang="nb-NO" b="1" baseline="0" dirty="0">
                <a:solidFill>
                  <a:srgbClr val="C00000"/>
                </a:solidFill>
              </a:rPr>
              <a:t> is </a:t>
            </a:r>
            <a:r>
              <a:rPr lang="nb-NO" b="1" baseline="0" dirty="0" err="1">
                <a:solidFill>
                  <a:srgbClr val="C00000"/>
                </a:solidFill>
              </a:rPr>
              <a:t>distrustful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of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their</a:t>
            </a:r>
            <a:r>
              <a:rPr lang="nb-NO" b="1" baseline="0" dirty="0">
                <a:solidFill>
                  <a:srgbClr val="C00000"/>
                </a:solidFill>
              </a:rPr>
              <a:t> immediate superior, or </a:t>
            </a:r>
            <a:r>
              <a:rPr lang="nb-NO" b="1" baseline="0" dirty="0" err="1">
                <a:solidFill>
                  <a:srgbClr val="C00000"/>
                </a:solidFill>
              </a:rPr>
              <a:t>special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considerations</a:t>
            </a:r>
            <a:r>
              <a:rPr lang="nb-NO" b="1" baseline="0" dirty="0">
                <a:solidFill>
                  <a:srgbClr val="C00000"/>
                </a:solidFill>
              </a:rPr>
              <a:t> must be </a:t>
            </a:r>
            <a:r>
              <a:rPr lang="nb-NO" b="1" baseline="0" dirty="0" err="1">
                <a:solidFill>
                  <a:srgbClr val="C00000"/>
                </a:solidFill>
              </a:rPr>
              <a:t>made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regarding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anonymity</a:t>
            </a:r>
            <a:r>
              <a:rPr lang="nb-NO" b="1" baseline="0" dirty="0">
                <a:solidFill>
                  <a:srgbClr val="C00000"/>
                </a:solidFill>
              </a:rPr>
              <a:t>, </a:t>
            </a:r>
            <a:r>
              <a:rPr lang="nb-NO" b="1" baseline="0" dirty="0" err="1">
                <a:solidFill>
                  <a:srgbClr val="C00000"/>
                </a:solidFill>
              </a:rPr>
              <a:t>possibly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fear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of</a:t>
            </a:r>
            <a:r>
              <a:rPr lang="nb-NO" b="1" baseline="0" dirty="0">
                <a:solidFill>
                  <a:srgbClr val="C00000"/>
                </a:solidFill>
              </a:rPr>
              <a:t> </a:t>
            </a:r>
            <a:r>
              <a:rPr lang="nb-NO" b="1" baseline="0" dirty="0" err="1">
                <a:solidFill>
                  <a:srgbClr val="C00000"/>
                </a:solidFill>
              </a:rPr>
              <a:t>retaliation</a:t>
            </a:r>
            <a:r>
              <a:rPr lang="nb-NO" b="1" baseline="0" dirty="0">
                <a:solidFill>
                  <a:srgbClr val="C00000"/>
                </a:solidFill>
              </a:rPr>
              <a:t>)</a:t>
            </a:r>
          </a:p>
          <a:p>
            <a:endParaRPr lang="nb-NO" baseline="0" dirty="0"/>
          </a:p>
          <a:p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superior,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representative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If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(immediate superior,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superior, HR and HSE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representative,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have an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notified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immediate superior is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responsible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formal handling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case.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note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safety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representatives (as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opposed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union representatives)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obliged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statutory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duty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cooperate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alerted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cases. </a:t>
            </a:r>
          </a:p>
          <a:p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IMPORTANT to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victims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criminal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offence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should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report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POLICE.</a:t>
            </a:r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Approaching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involved</a:t>
            </a:r>
            <a:endParaRPr lang="nb-NO" b="1" dirty="0"/>
          </a:p>
          <a:p>
            <a:r>
              <a:rPr lang="nb-NO" dirty="0"/>
              <a:t>In </a:t>
            </a:r>
            <a:r>
              <a:rPr lang="nb-NO" dirty="0" err="1"/>
              <a:t>some</a:t>
            </a:r>
            <a:r>
              <a:rPr lang="nb-NO" dirty="0"/>
              <a:t> cases, it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wise</a:t>
            </a:r>
            <a:r>
              <a:rPr lang="nb-NO" baseline="0" dirty="0"/>
              <a:t> to </a:t>
            </a:r>
            <a:r>
              <a:rPr lang="nb-NO" baseline="0" dirty="0" err="1"/>
              <a:t>approach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culpable</a:t>
            </a:r>
            <a:r>
              <a:rPr lang="nb-NO" baseline="0" dirty="0"/>
              <a:t> party </a:t>
            </a:r>
            <a:r>
              <a:rPr lang="nb-NO" baseline="0" dirty="0" err="1"/>
              <a:t>directly</a:t>
            </a:r>
            <a:r>
              <a:rPr lang="nb-NO" baseline="0" dirty="0"/>
              <a:t>, to </a:t>
            </a:r>
            <a:r>
              <a:rPr lang="nb-NO" baseline="0" dirty="0" err="1"/>
              <a:t>resolve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issue</a:t>
            </a:r>
            <a:r>
              <a:rPr lang="nb-NO" baseline="0" dirty="0"/>
              <a:t> </a:t>
            </a:r>
            <a:r>
              <a:rPr lang="nb-NO" baseline="0" dirty="0" err="1"/>
              <a:t>quickly</a:t>
            </a:r>
            <a:r>
              <a:rPr lang="nb-NO" baseline="0" dirty="0"/>
              <a:t> and at </a:t>
            </a:r>
            <a:r>
              <a:rPr lang="nb-NO" baseline="0" dirty="0" err="1"/>
              <a:t>the</a:t>
            </a:r>
            <a:r>
              <a:rPr lang="nb-NO" baseline="0" dirty="0"/>
              <a:t> </a:t>
            </a:r>
            <a:r>
              <a:rPr lang="nb-NO" baseline="0" dirty="0" err="1"/>
              <a:t>lowest</a:t>
            </a:r>
            <a:r>
              <a:rPr lang="nb-NO" baseline="0" dirty="0"/>
              <a:t> </a:t>
            </a:r>
            <a:r>
              <a:rPr lang="nb-NO" baseline="0" dirty="0" err="1"/>
              <a:t>possible</a:t>
            </a:r>
            <a:r>
              <a:rPr lang="nb-NO" baseline="0" dirty="0"/>
              <a:t> administrative </a:t>
            </a:r>
            <a:r>
              <a:rPr lang="nb-NO" baseline="0" dirty="0" err="1"/>
              <a:t>level</a:t>
            </a:r>
            <a:r>
              <a:rPr lang="nb-NO" baseline="0" dirty="0"/>
              <a:t>. The </a:t>
            </a:r>
            <a:r>
              <a:rPr lang="nb-NO" baseline="0" dirty="0" err="1"/>
              <a:t>employee</a:t>
            </a:r>
            <a:r>
              <a:rPr lang="nb-NO" baseline="0" dirty="0"/>
              <a:t> must make a personal </a:t>
            </a:r>
            <a:r>
              <a:rPr lang="nb-NO" baseline="0" dirty="0" err="1"/>
              <a:t>assessment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nature and </a:t>
            </a:r>
            <a:r>
              <a:rPr lang="nb-NO" baseline="0" dirty="0" err="1"/>
              <a:t>severity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</a:t>
            </a:r>
            <a:r>
              <a:rPr lang="nb-NO" baseline="0" dirty="0"/>
              <a:t> case. </a:t>
            </a:r>
            <a:r>
              <a:rPr lang="nb-NO" dirty="0" err="1"/>
              <a:t>Please</a:t>
            </a:r>
            <a:r>
              <a:rPr lang="nb-NO" dirty="0"/>
              <a:t> note </a:t>
            </a:r>
            <a:r>
              <a:rPr lang="nb-NO" dirty="0" err="1"/>
              <a:t>that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employer</a:t>
            </a:r>
            <a:r>
              <a:rPr lang="nb-NO" dirty="0"/>
              <a:t>/NTNU </a:t>
            </a:r>
            <a:r>
              <a:rPr lang="nb-NO" dirty="0" err="1"/>
              <a:t>does</a:t>
            </a:r>
            <a:r>
              <a:rPr lang="nb-NO" dirty="0"/>
              <a:t> not </a:t>
            </a:r>
            <a:r>
              <a:rPr lang="nb-NO" dirty="0" err="1"/>
              <a:t>expect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to handle </a:t>
            </a:r>
            <a:r>
              <a:rPr lang="nb-NO" dirty="0" err="1"/>
              <a:t>such</a:t>
            </a:r>
            <a:r>
              <a:rPr lang="nb-NO" dirty="0"/>
              <a:t> cases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your</a:t>
            </a:r>
            <a:r>
              <a:rPr lang="nb-NO" dirty="0"/>
              <a:t> </a:t>
            </a:r>
            <a:r>
              <a:rPr lang="nb-NO" dirty="0" err="1"/>
              <a:t>own</a:t>
            </a:r>
            <a:r>
              <a:rPr lang="nb-NO" dirty="0"/>
              <a:t>. 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1724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Knowing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proceed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have </a:t>
            </a:r>
            <a:r>
              <a:rPr lang="nb-NO" dirty="0" err="1"/>
              <a:t>experienced</a:t>
            </a:r>
            <a:r>
              <a:rPr lang="nb-NO" dirty="0"/>
              <a:t> </a:t>
            </a:r>
            <a:r>
              <a:rPr lang="nb-NO" dirty="0" err="1"/>
              <a:t>unacceptable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workplace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be hard.</a:t>
            </a:r>
          </a:p>
          <a:p>
            <a:endParaRPr lang="nb-NO" dirty="0"/>
          </a:p>
          <a:p>
            <a:r>
              <a:rPr lang="nb-NO" dirty="0"/>
              <a:t>Here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information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how</a:t>
            </a:r>
            <a:r>
              <a:rPr lang="nb-NO" dirty="0"/>
              <a:t> to </a:t>
            </a:r>
            <a:r>
              <a:rPr lang="nb-NO" dirty="0" err="1"/>
              <a:t>proceed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experiencing</a:t>
            </a:r>
            <a:r>
              <a:rPr lang="nb-NO" dirty="0"/>
              <a:t> </a:t>
            </a:r>
            <a:r>
              <a:rPr lang="nb-NO" dirty="0" err="1"/>
              <a:t>unacceptable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as </a:t>
            </a:r>
            <a:r>
              <a:rPr lang="nb-NO" dirty="0" err="1"/>
              <a:t>bullying</a:t>
            </a:r>
            <a:r>
              <a:rPr lang="nb-NO" dirty="0"/>
              <a:t>, </a:t>
            </a:r>
            <a:r>
              <a:rPr lang="nb-NO" dirty="0" err="1"/>
              <a:t>sexual</a:t>
            </a:r>
            <a:r>
              <a:rPr lang="nb-NO" dirty="0"/>
              <a:t> </a:t>
            </a:r>
            <a:r>
              <a:rPr lang="nb-NO" dirty="0" err="1"/>
              <a:t>harassment</a:t>
            </a:r>
            <a:r>
              <a:rPr lang="nb-NO" dirty="0"/>
              <a:t>, </a:t>
            </a:r>
            <a:r>
              <a:rPr lang="nb-NO" dirty="0" err="1"/>
              <a:t>discrimination</a:t>
            </a:r>
            <a:r>
              <a:rPr lang="nb-NO" dirty="0"/>
              <a:t> or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reprehensible</a:t>
            </a:r>
            <a:r>
              <a:rPr lang="nb-NO" dirty="0"/>
              <a:t> </a:t>
            </a:r>
            <a:r>
              <a:rPr lang="nb-NO" dirty="0" err="1"/>
              <a:t>occurences</a:t>
            </a:r>
            <a:r>
              <a:rPr lang="nb-NO" dirty="0"/>
              <a:t>. The </a:t>
            </a:r>
            <a:r>
              <a:rPr lang="nb-NO" dirty="0" err="1"/>
              <a:t>page</a:t>
            </a:r>
            <a:r>
              <a:rPr lang="nb-NO" dirty="0"/>
              <a:t> is </a:t>
            </a:r>
            <a:r>
              <a:rPr lang="nb-NO" dirty="0" err="1"/>
              <a:t>available</a:t>
            </a:r>
            <a:r>
              <a:rPr lang="nb-NO" dirty="0"/>
              <a:t> to staff and students.</a:t>
            </a:r>
          </a:p>
          <a:p>
            <a:endParaRPr lang="nb-NO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bullying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Link: </a:t>
            </a:r>
            <a:r>
              <a:rPr lang="nb-NO" dirty="0">
                <a:hlinkClick r:id="rId3"/>
              </a:rPr>
              <a:t>https://innsida.ntnu.no/wiki/-/wiki/Norsk/Uakseptabel+adferd+-+mobbing+og+konflikter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765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instance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‘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harassment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/>
              <a:t>A separate </a:t>
            </a:r>
            <a:r>
              <a:rPr lang="nb-NO" sz="1200" dirty="0" err="1"/>
              <a:t>channel</a:t>
            </a:r>
            <a:r>
              <a:rPr lang="nb-NO" sz="1200" dirty="0"/>
              <a:t> for </a:t>
            </a:r>
            <a:r>
              <a:rPr lang="nb-NO" sz="1200" b="1" dirty="0" err="1"/>
              <a:t>reporting</a:t>
            </a:r>
            <a:r>
              <a:rPr lang="nb-NO" sz="1200" b="1" dirty="0"/>
              <a:t> </a:t>
            </a:r>
            <a:r>
              <a:rPr lang="nb-NO" sz="1200" b="1" dirty="0" err="1"/>
              <a:t>sexual</a:t>
            </a:r>
            <a:r>
              <a:rPr lang="nb-NO" sz="1200" b="1" dirty="0"/>
              <a:t> </a:t>
            </a:r>
            <a:r>
              <a:rPr lang="nb-NO" sz="1200" b="1" dirty="0" err="1"/>
              <a:t>harassment</a:t>
            </a:r>
            <a:r>
              <a:rPr lang="nb-NO" sz="1200" b="1" dirty="0"/>
              <a:t> </a:t>
            </a:r>
            <a:r>
              <a:rPr lang="nb-NO" sz="1200" dirty="0"/>
              <a:t>is </a:t>
            </a:r>
            <a:r>
              <a:rPr lang="nb-NO" sz="1200" dirty="0" err="1"/>
              <a:t>launched</a:t>
            </a:r>
            <a:r>
              <a:rPr lang="nb-NO" sz="1200" dirty="0"/>
              <a:t> in September 2019.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err="1"/>
              <a:t>There</a:t>
            </a:r>
            <a:r>
              <a:rPr lang="nb-NO" sz="1200" b="1" dirty="0"/>
              <a:t> is </a:t>
            </a:r>
            <a:r>
              <a:rPr lang="nb-NO" sz="1200" b="1" dirty="0" err="1"/>
              <a:t>also</a:t>
            </a:r>
            <a:r>
              <a:rPr lang="nb-NO" sz="1200" b="1" dirty="0"/>
              <a:t> a separate </a:t>
            </a:r>
            <a:r>
              <a:rPr lang="nb-NO" sz="1200" b="1" dirty="0" err="1"/>
              <a:t>page</a:t>
            </a:r>
            <a:r>
              <a:rPr lang="nb-NO" sz="1200" b="1" dirty="0"/>
              <a:t> </a:t>
            </a:r>
            <a:r>
              <a:rPr lang="nb-NO" sz="1200" b="1" dirty="0" err="1"/>
              <a:t>on</a:t>
            </a:r>
            <a:r>
              <a:rPr lang="nb-NO" sz="1200" b="1" dirty="0"/>
              <a:t> </a:t>
            </a:r>
            <a:r>
              <a:rPr lang="nb-NO" sz="1200" b="1" dirty="0" err="1"/>
              <a:t>reporting</a:t>
            </a:r>
            <a:r>
              <a:rPr lang="nb-NO" sz="1200" b="1" dirty="0"/>
              <a:t> </a:t>
            </a:r>
            <a:r>
              <a:rPr lang="nb-NO" sz="1200" b="1" dirty="0" err="1"/>
              <a:t>inappropriate</a:t>
            </a:r>
            <a:r>
              <a:rPr lang="nb-NO" sz="1200" b="1" dirty="0"/>
              <a:t> </a:t>
            </a:r>
            <a:r>
              <a:rPr lang="nb-NO" sz="1200" b="1" dirty="0" err="1"/>
              <a:t>behaviour</a:t>
            </a:r>
            <a:r>
              <a:rPr lang="nb-NO" sz="1200" b="1" dirty="0"/>
              <a:t>. It </a:t>
            </a:r>
            <a:r>
              <a:rPr lang="nb-NO" sz="1200" b="1" dirty="0" err="1"/>
              <a:t>can</a:t>
            </a:r>
            <a:r>
              <a:rPr lang="nb-NO" sz="1200" b="1" dirty="0"/>
              <a:t> be </a:t>
            </a:r>
            <a:r>
              <a:rPr lang="nb-NO" sz="1200" b="1" dirty="0" err="1"/>
              <a:t>accessed</a:t>
            </a:r>
            <a:r>
              <a:rPr lang="nb-NO" sz="1200" b="1" dirty="0"/>
              <a:t> by </a:t>
            </a:r>
            <a:r>
              <a:rPr lang="nb-NO" sz="1200" b="1" dirty="0" err="1"/>
              <a:t>searching</a:t>
            </a:r>
            <a:r>
              <a:rPr lang="nb-NO" sz="1200" b="1" dirty="0"/>
              <a:t> for ‘</a:t>
            </a:r>
            <a:r>
              <a:rPr lang="nb-NO" sz="1200" b="1" dirty="0" err="1"/>
              <a:t>reporting</a:t>
            </a:r>
            <a:r>
              <a:rPr lang="nb-NO" sz="1200" b="1" dirty="0"/>
              <a:t>’ or ‘</a:t>
            </a:r>
            <a:r>
              <a:rPr lang="nb-NO" sz="1200" b="1" dirty="0" err="1"/>
              <a:t>whistleblowing</a:t>
            </a:r>
            <a:r>
              <a:rPr lang="nb-NO" sz="1200" b="1" dirty="0"/>
              <a:t>’ in Innsida</a:t>
            </a:r>
            <a:r>
              <a:rPr lang="nb-NO" sz="1200" b="1" baseline="0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>
                <a:hlinkClick r:id="rId3"/>
              </a:rPr>
              <a:t>https://innsida.ntnu.no/wiki/-/wiki/Norsk/Varsling#section-Varsling-NTNUs+oppf%C3%B8lging+av+varslingssaker</a:t>
            </a:r>
            <a:endParaRPr lang="nb-NO" sz="1200" b="1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147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/>
              <a:t>All </a:t>
            </a:r>
            <a:r>
              <a:rPr lang="nb-NO" baseline="0" dirty="0" err="1"/>
              <a:t>of</a:t>
            </a:r>
            <a:r>
              <a:rPr lang="nb-NO" baseline="0" dirty="0"/>
              <a:t> </a:t>
            </a:r>
            <a:r>
              <a:rPr lang="nb-NO" baseline="0" dirty="0" err="1"/>
              <a:t>these</a:t>
            </a:r>
            <a:r>
              <a:rPr lang="nb-NO" baseline="0" dirty="0"/>
              <a:t> </a:t>
            </a:r>
            <a:r>
              <a:rPr lang="nb-NO" baseline="0" dirty="0" err="1"/>
              <a:t>can</a:t>
            </a:r>
            <a:r>
              <a:rPr lang="nb-NO" baseline="0" dirty="0"/>
              <a:t> be </a:t>
            </a:r>
            <a:r>
              <a:rPr lang="nb-NO" baseline="0" dirty="0" err="1"/>
              <a:t>approached</a:t>
            </a:r>
            <a:r>
              <a:rPr lang="nb-NO" baseline="0" dirty="0"/>
              <a:t> in </a:t>
            </a:r>
            <a:r>
              <a:rPr lang="nb-NO" baseline="0" dirty="0" err="1"/>
              <a:t>confidentiality</a:t>
            </a:r>
            <a:r>
              <a:rPr lang="nb-NO" baseline="0" dirty="0"/>
              <a:t>. </a:t>
            </a:r>
            <a:r>
              <a:rPr lang="nb-NO" baseline="0" dirty="0" err="1"/>
              <a:t>They</a:t>
            </a:r>
            <a:r>
              <a:rPr lang="nb-NO" baseline="0" dirty="0"/>
              <a:t> </a:t>
            </a:r>
            <a:r>
              <a:rPr lang="nb-NO" baseline="0" dirty="0" err="1"/>
              <a:t>can</a:t>
            </a:r>
            <a:r>
              <a:rPr lang="nb-NO" baseline="0" dirty="0"/>
              <a:t> </a:t>
            </a:r>
            <a:r>
              <a:rPr lang="nb-NO" baseline="0" dirty="0" err="1"/>
              <a:t>also</a:t>
            </a:r>
            <a:r>
              <a:rPr lang="nb-NO" baseline="0" dirty="0"/>
              <a:t> </a:t>
            </a:r>
            <a:r>
              <a:rPr lang="nb-NO" baseline="0" dirty="0" err="1"/>
              <a:t>provide</a:t>
            </a:r>
            <a:r>
              <a:rPr lang="nb-NO" baseline="0" dirty="0"/>
              <a:t> </a:t>
            </a:r>
            <a:r>
              <a:rPr lang="nb-NO" baseline="0" dirty="0" err="1"/>
              <a:t>advice</a:t>
            </a:r>
            <a:r>
              <a:rPr lang="nb-NO" baseline="0" dirty="0"/>
              <a:t> </a:t>
            </a:r>
            <a:r>
              <a:rPr lang="nb-NO" baseline="0" dirty="0" err="1"/>
              <a:t>on</a:t>
            </a:r>
            <a:r>
              <a:rPr lang="nb-NO" baseline="0" dirty="0"/>
              <a:t> </a:t>
            </a:r>
            <a:r>
              <a:rPr lang="nb-NO" baseline="0" dirty="0" err="1"/>
              <a:t>your</a:t>
            </a:r>
            <a:r>
              <a:rPr lang="nb-NO" baseline="0" dirty="0"/>
              <a:t> best </a:t>
            </a:r>
            <a:r>
              <a:rPr lang="nb-NO" baseline="0" dirty="0" err="1"/>
              <a:t>course</a:t>
            </a:r>
            <a:r>
              <a:rPr lang="nb-NO" baseline="0" dirty="0"/>
              <a:t> </a:t>
            </a:r>
            <a:r>
              <a:rPr lang="nb-NO" baseline="0" dirty="0" err="1"/>
              <a:t>of</a:t>
            </a:r>
            <a:r>
              <a:rPr lang="nb-NO" baseline="0" dirty="0"/>
              <a:t> action and </a:t>
            </a:r>
            <a:r>
              <a:rPr lang="nb-NO" baseline="0" dirty="0" err="1"/>
              <a:t>how</a:t>
            </a:r>
            <a:r>
              <a:rPr lang="nb-NO" baseline="0" dirty="0"/>
              <a:t> to </a:t>
            </a:r>
            <a:r>
              <a:rPr lang="nb-NO" baseline="0" dirty="0" err="1"/>
              <a:t>proceed</a:t>
            </a:r>
            <a:r>
              <a:rPr lang="nb-NO" baseline="0" dirty="0"/>
              <a:t> (</a:t>
            </a:r>
            <a:r>
              <a:rPr lang="nb-NO" baseline="0" dirty="0" err="1"/>
              <a:t>process</a:t>
            </a:r>
            <a:r>
              <a:rPr lang="nb-NO" baseline="0" dirty="0"/>
              <a:t>).</a:t>
            </a:r>
          </a:p>
          <a:p>
            <a:endParaRPr lang="nb-NO" baseline="0" dirty="0"/>
          </a:p>
          <a:p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HR and HSE </a:t>
            </a:r>
            <a:r>
              <a:rPr lang="nb-NO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Division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(BHT)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independent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NTNU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og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advice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BHT is not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employer’s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HR and HSE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entails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neutral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 in handling matters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personal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harassment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inappropriate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conduct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etc. The HR and HSE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Division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doubt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must be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not (i.e.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whether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have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witnessed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grounds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notify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</a:p>
          <a:p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 representatives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Union representatives have a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duty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safeguard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interests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frequently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mediators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cases. Union representatives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bound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employer’s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instructions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union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Lawyers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b-NO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psychologists</a:t>
            </a:r>
            <a:r>
              <a:rPr lang="nb-NO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etc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statutory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obligation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confidentiality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approached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As a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rule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NTNU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cover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expenses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assistance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unless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initiated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b-NO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4"/>
            </a:endParaRPr>
          </a:p>
          <a:p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Norwegian Labour </a:t>
            </a:r>
            <a:r>
              <a:rPr lang="nb-NO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Inspection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</a:t>
            </a:r>
            <a:r>
              <a:rPr lang="nb-N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general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matters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reading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Labour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Inspection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Authority’s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psychosocial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matters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---------------------------------------------------------------------------------------------------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8882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Thinking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long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 –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crucial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systematically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leaves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room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unacceptable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forge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ahead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preventive </a:t>
            </a:r>
            <a:r>
              <a:rPr lang="nb-NO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placing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agenda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regular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basis to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challenges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necessary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an </a:t>
            </a:r>
            <a:r>
              <a:rPr lang="nb-NO" sz="1200" b="1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nb-NO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stage.</a:t>
            </a:r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baseline="0" dirty="0"/>
              <a:t>Managers </a:t>
            </a:r>
            <a:r>
              <a:rPr lang="nb-NO" sz="1200" b="1" baseline="0" dirty="0" err="1"/>
              <a:t>are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encouraged</a:t>
            </a:r>
            <a:r>
              <a:rPr lang="nb-NO" sz="1200" b="1" baseline="0" dirty="0"/>
              <a:t> to </a:t>
            </a:r>
            <a:r>
              <a:rPr lang="nb-NO" sz="1200" b="1" baseline="0" dirty="0" err="1"/>
              <a:t>raise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issues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relating</a:t>
            </a:r>
            <a:r>
              <a:rPr lang="nb-NO" sz="1200" b="1" baseline="0" dirty="0"/>
              <a:t> to </a:t>
            </a:r>
            <a:r>
              <a:rPr lang="nb-NO" sz="1200" b="1" baseline="0" dirty="0" err="1"/>
              <a:t>this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theme</a:t>
            </a:r>
            <a:r>
              <a:rPr lang="nb-NO" sz="1200" b="1" baseline="0" dirty="0"/>
              <a:t>. This is an </a:t>
            </a:r>
            <a:r>
              <a:rPr lang="nb-NO" sz="1200" b="1" baseline="0" dirty="0" err="1"/>
              <a:t>opportunity</a:t>
            </a:r>
            <a:r>
              <a:rPr lang="nb-NO" sz="1200" b="1" baseline="0" dirty="0"/>
              <a:t> to pose questions </a:t>
            </a:r>
            <a:r>
              <a:rPr lang="nb-NO" sz="1200" b="1" baseline="0" dirty="0" err="1"/>
              <a:t>such</a:t>
            </a:r>
            <a:r>
              <a:rPr lang="nb-NO" sz="1200" b="1" baseline="0" dirty="0"/>
              <a:t> as:</a:t>
            </a:r>
          </a:p>
          <a:p>
            <a:pPr lvl="0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-How do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be in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lvl="0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acceptable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behaviour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How do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lvl="0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make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safe? </a:t>
            </a:r>
          </a:p>
          <a:p>
            <a:pPr lvl="0"/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-Are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adjustments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needed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ensure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everyone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feels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safe and has a proper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baseline="0" dirty="0"/>
              <a:t>Make </a:t>
            </a:r>
            <a:r>
              <a:rPr lang="nb-NO" sz="1200" b="1" baseline="0" dirty="0" err="1"/>
              <a:t>the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workplace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environment</a:t>
            </a:r>
            <a:r>
              <a:rPr lang="nb-NO" sz="1200" b="1" baseline="0" dirty="0"/>
              <a:t> and </a:t>
            </a:r>
            <a:r>
              <a:rPr lang="nb-NO" sz="1200" b="1" baseline="0" dirty="0" err="1"/>
              <a:t>work</a:t>
            </a:r>
            <a:r>
              <a:rPr lang="nb-NO" sz="1200" b="1" baseline="0" dirty="0"/>
              <a:t> a </a:t>
            </a:r>
            <a:r>
              <a:rPr lang="nb-NO" sz="1200" b="1" baseline="0" dirty="0" err="1"/>
              <a:t>recurring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theme</a:t>
            </a:r>
            <a:r>
              <a:rPr lang="nb-NO" sz="1200" b="1" baseline="0" dirty="0"/>
              <a:t> in staff </a:t>
            </a:r>
            <a:r>
              <a:rPr lang="nb-NO" sz="1200" b="1" baseline="0" dirty="0" err="1"/>
              <a:t>meetings</a:t>
            </a:r>
            <a:r>
              <a:rPr lang="nb-NO" sz="1200" b="1" baseline="0" dirty="0"/>
              <a:t> and </a:t>
            </a:r>
            <a:r>
              <a:rPr lang="nb-NO" sz="1200" b="1" baseline="0" dirty="0" err="1"/>
              <a:t>everyday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exchanges</a:t>
            </a:r>
            <a:r>
              <a:rPr lang="nb-NO" sz="1200" b="1" baseline="0" dirty="0"/>
              <a:t>. </a:t>
            </a:r>
            <a:endParaRPr lang="nb-NO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0" baseline="0" dirty="0"/>
              <a:t>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endParaRPr lang="nb-NO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Environment Survey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surrounding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accomodates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working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continuously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workplace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improvements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unit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level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Seize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opportunity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(Distributed November 4.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Follow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-up </a:t>
            </a:r>
            <a:r>
              <a:rPr lang="nb-NO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</a:t>
            </a:r>
            <a:r>
              <a:rPr lang="nb-NO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Winter 2020).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dirty="0" err="1"/>
              <a:t>What</a:t>
            </a:r>
            <a:r>
              <a:rPr lang="nb-NO" sz="1200" b="1" dirty="0"/>
              <a:t> </a:t>
            </a:r>
            <a:r>
              <a:rPr lang="nb-NO" sz="1200" b="1" dirty="0" err="1"/>
              <a:t>issues</a:t>
            </a:r>
            <a:r>
              <a:rPr lang="nb-NO" sz="1200" b="1" dirty="0"/>
              <a:t> </a:t>
            </a:r>
            <a:r>
              <a:rPr lang="nb-NO" sz="1200" b="1" dirty="0" err="1"/>
              <a:t>exist</a:t>
            </a:r>
            <a:r>
              <a:rPr lang="nb-NO" sz="1200" b="1" dirty="0"/>
              <a:t> in </a:t>
            </a:r>
            <a:r>
              <a:rPr lang="nb-NO" sz="1200" b="1" dirty="0" err="1"/>
              <a:t>our</a:t>
            </a:r>
            <a:r>
              <a:rPr lang="nb-NO" sz="1200" b="1" dirty="0"/>
              <a:t> unit </a:t>
            </a:r>
            <a:r>
              <a:rPr lang="nb-NO" sz="1200" b="1" dirty="0" err="1"/>
              <a:t>regarding</a:t>
            </a:r>
            <a:r>
              <a:rPr lang="nb-NO" sz="1200" b="1" dirty="0"/>
              <a:t> </a:t>
            </a:r>
            <a:r>
              <a:rPr lang="nb-NO" sz="1200" b="1" dirty="0" err="1"/>
              <a:t>culture</a:t>
            </a:r>
            <a:r>
              <a:rPr lang="nb-NO" sz="1200" b="1" dirty="0"/>
              <a:t> and </a:t>
            </a:r>
            <a:r>
              <a:rPr lang="nb-NO" sz="1200" b="1" dirty="0" err="1"/>
              <a:t>improving</a:t>
            </a:r>
            <a:r>
              <a:rPr lang="nb-NO" sz="1200" b="1" dirty="0"/>
              <a:t> </a:t>
            </a:r>
            <a:r>
              <a:rPr lang="nb-NO" sz="1200" b="1" dirty="0" err="1"/>
              <a:t>the</a:t>
            </a:r>
            <a:r>
              <a:rPr lang="nb-NO" sz="1200" b="1" dirty="0"/>
              <a:t> </a:t>
            </a:r>
            <a:r>
              <a:rPr lang="nb-NO" sz="1200" b="1" dirty="0" err="1"/>
              <a:t>workplace</a:t>
            </a:r>
            <a:r>
              <a:rPr lang="nb-NO" sz="1200" b="1" dirty="0"/>
              <a:t> </a:t>
            </a:r>
            <a:r>
              <a:rPr lang="nb-NO" sz="1200" b="1" dirty="0" err="1"/>
              <a:t>environment</a:t>
            </a:r>
            <a:r>
              <a:rPr lang="nb-NO" sz="1200" b="1" dirty="0"/>
              <a:t>? – </a:t>
            </a:r>
            <a:r>
              <a:rPr lang="nb-NO" sz="1200" b="1" baseline="0" dirty="0"/>
              <a:t>and </a:t>
            </a:r>
            <a:r>
              <a:rPr lang="nb-NO" sz="1200" b="1" baseline="0" dirty="0" err="1"/>
              <a:t>ensuring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that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everyone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feels</a:t>
            </a:r>
            <a:r>
              <a:rPr lang="nb-NO" sz="1200" b="1" baseline="0" dirty="0"/>
              <a:t> safe in </a:t>
            </a:r>
            <a:r>
              <a:rPr lang="nb-NO" sz="1200" b="1" baseline="0" dirty="0" err="1"/>
              <a:t>the</a:t>
            </a:r>
            <a:r>
              <a:rPr lang="nb-NO" sz="1200" b="1" baseline="0" dirty="0"/>
              <a:t> </a:t>
            </a:r>
            <a:r>
              <a:rPr lang="nb-NO" sz="1200" b="1" baseline="0" dirty="0" err="1"/>
              <a:t>workplace</a:t>
            </a:r>
            <a:r>
              <a:rPr lang="nb-NO" sz="1200" b="1" baseline="0" dirty="0"/>
              <a:t>?</a:t>
            </a:r>
            <a:r>
              <a:rPr lang="nb-NO" sz="1200" b="1" dirty="0"/>
              <a:t> </a:t>
            </a:r>
            <a:r>
              <a:rPr lang="nb-NO" sz="1200" b="0" dirty="0"/>
              <a:t>– </a:t>
            </a:r>
            <a:r>
              <a:rPr lang="nb-NO" sz="1200" b="0" dirty="0" err="1"/>
              <a:t>Encourage</a:t>
            </a:r>
            <a:r>
              <a:rPr lang="nb-NO" sz="1200" b="0" dirty="0"/>
              <a:t> </a:t>
            </a:r>
            <a:r>
              <a:rPr lang="nb-NO" sz="1200" b="0" dirty="0" err="1"/>
              <a:t>suggestions</a:t>
            </a:r>
            <a:r>
              <a:rPr lang="nb-NO" sz="1200" b="0" dirty="0"/>
              <a:t> from </a:t>
            </a:r>
            <a:r>
              <a:rPr lang="nb-NO" sz="1200" b="0" dirty="0" err="1"/>
              <a:t>employees</a:t>
            </a:r>
            <a:r>
              <a:rPr lang="nb-NO" sz="1200" b="0" dirty="0"/>
              <a:t>,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either</a:t>
            </a:r>
            <a:r>
              <a:rPr lang="nb-NO" sz="1200" b="0" baseline="0" dirty="0"/>
              <a:t> at staff </a:t>
            </a:r>
            <a:r>
              <a:rPr lang="nb-NO" sz="1200" b="0" baseline="0" dirty="0" err="1"/>
              <a:t>meetings</a:t>
            </a:r>
            <a:r>
              <a:rPr lang="nb-NO" sz="1200" b="0" baseline="0" dirty="0"/>
              <a:t> or </a:t>
            </a:r>
            <a:r>
              <a:rPr lang="nb-NO" sz="1200" b="0" baseline="0" dirty="0" err="1"/>
              <a:t>approaching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you</a:t>
            </a:r>
            <a:r>
              <a:rPr lang="nb-NO" sz="1200" b="0" baseline="0" dirty="0"/>
              <a:t>/</a:t>
            </a:r>
            <a:r>
              <a:rPr lang="nb-NO" sz="1200" b="0" baseline="0" dirty="0" err="1"/>
              <a:t>their</a:t>
            </a:r>
            <a:r>
              <a:rPr lang="nb-NO" sz="1200" b="0" baseline="0" dirty="0"/>
              <a:t> immediate superior </a:t>
            </a:r>
            <a:r>
              <a:rPr lang="nb-NO" sz="1200" b="0" baseline="0" dirty="0" err="1"/>
              <a:t>afterwards</a:t>
            </a:r>
            <a:r>
              <a:rPr lang="nb-NO" sz="1200" b="0" baseline="0" dirty="0"/>
              <a:t>. It is </a:t>
            </a:r>
            <a:r>
              <a:rPr lang="nb-NO" sz="1200" b="0" baseline="0" dirty="0" err="1"/>
              <a:t>important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that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the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employees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themselves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provide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the</a:t>
            </a:r>
            <a:r>
              <a:rPr lang="nb-NO" sz="1200" b="0" baseline="0" dirty="0"/>
              <a:t> manager </a:t>
            </a:r>
            <a:r>
              <a:rPr lang="nb-NO" sz="1200" b="0" baseline="0" dirty="0" err="1"/>
              <a:t>with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suggestions</a:t>
            </a:r>
            <a:r>
              <a:rPr lang="nb-NO" sz="1200" b="0" baseline="0" dirty="0"/>
              <a:t> for </a:t>
            </a:r>
            <a:r>
              <a:rPr lang="nb-NO" sz="1200" b="0" baseline="0" dirty="0" err="1"/>
              <a:t>needs</a:t>
            </a:r>
            <a:r>
              <a:rPr lang="nb-NO" sz="1200" b="0" baseline="0" dirty="0"/>
              <a:t> and </a:t>
            </a:r>
            <a:r>
              <a:rPr lang="nb-NO" sz="1200" b="0" baseline="0" dirty="0" err="1"/>
              <a:t>wishes</a:t>
            </a:r>
            <a:r>
              <a:rPr lang="nb-NO" sz="1200" b="0" baseline="0" dirty="0"/>
              <a:t>. </a:t>
            </a:r>
            <a:r>
              <a:rPr lang="nb-NO" sz="1200" b="0" baseline="0" dirty="0" err="1"/>
              <a:t>They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can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also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contact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the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safety</a:t>
            </a:r>
            <a:r>
              <a:rPr lang="nb-NO" sz="1200" b="0" baseline="0" dirty="0"/>
              <a:t> representative </a:t>
            </a:r>
            <a:r>
              <a:rPr lang="nb-NO" sz="1200" b="0" baseline="0" dirty="0" err="1"/>
              <a:t>regarding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culture</a:t>
            </a:r>
            <a:r>
              <a:rPr lang="nb-NO" sz="1200" b="0" baseline="0" dirty="0"/>
              <a:t> and </a:t>
            </a:r>
            <a:r>
              <a:rPr lang="nb-NO" sz="1200" b="0" baseline="0" dirty="0" err="1"/>
              <a:t>workplace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environment</a:t>
            </a:r>
            <a:r>
              <a:rPr lang="nb-NO" sz="1200" b="0" baseline="0" dirty="0"/>
              <a:t> </a:t>
            </a:r>
            <a:r>
              <a:rPr lang="nb-NO" sz="1200" b="0" baseline="0" dirty="0" err="1"/>
              <a:t>improvements</a:t>
            </a:r>
            <a:r>
              <a:rPr lang="nb-NO" sz="1200" b="0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b="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932E0-4D7A-4082-89E1-8328E5D3DB3F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967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15120" y="4838278"/>
            <a:ext cx="342081" cy="189077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nsida.ntnu.no/c/wiki/get_page_attachment?p_l_id=22780&amp;nodeId=24647&amp;title=Rapporter+om+mobbing+og+trakassering&amp;fileName=Institusjonsrapport%20-%20NTNU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nsida.ntnu.no/wiki/-/wiki/Norsk/Uakseptabel+adferd+-+mobbing+og+konflik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nsida.ntnu.no/wiki/-/wiki/Norsk/Seksuell+trakassering+-+ansatt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339284"/>
            <a:ext cx="7772400" cy="675821"/>
          </a:xfrm>
        </p:spPr>
        <p:txBody>
          <a:bodyPr>
            <a:normAutofit fontScale="90000"/>
          </a:bodyPr>
          <a:lstStyle/>
          <a:p>
            <a:r>
              <a:rPr lang="nb-NO" dirty="0"/>
              <a:t>Survey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bullying</a:t>
            </a:r>
            <a:r>
              <a:rPr lang="nb-NO" dirty="0"/>
              <a:t> and </a:t>
            </a:r>
            <a:br>
              <a:rPr lang="nb-NO" dirty="0"/>
            </a:br>
            <a:r>
              <a:rPr lang="nb-NO" dirty="0" err="1"/>
              <a:t>harassment</a:t>
            </a:r>
            <a:r>
              <a:rPr lang="nb-NO" dirty="0"/>
              <a:t> at NTNU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17126" y="2459977"/>
            <a:ext cx="7772400" cy="1314450"/>
          </a:xfrm>
        </p:spPr>
        <p:txBody>
          <a:bodyPr>
            <a:normAutofit/>
          </a:bodyPr>
          <a:lstStyle/>
          <a:p>
            <a:r>
              <a:rPr lang="nb-NO" sz="2400" dirty="0" err="1"/>
              <a:t>Carried</a:t>
            </a:r>
            <a:r>
              <a:rPr lang="nb-NO" sz="2400" dirty="0"/>
              <a:t> </a:t>
            </a:r>
            <a:r>
              <a:rPr lang="nb-NO" sz="2400" dirty="0" err="1"/>
              <a:t>out</a:t>
            </a:r>
            <a:r>
              <a:rPr lang="nb-NO" sz="2400" dirty="0"/>
              <a:t> Spring 2019</a:t>
            </a:r>
          </a:p>
          <a:p>
            <a:endParaRPr lang="nb-NO" sz="2400" dirty="0"/>
          </a:p>
        </p:txBody>
      </p:sp>
      <p:pic>
        <p:nvPicPr>
          <p:cNvPr id="5" name="Bilde 4" descr="tekst_b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867" y="269447"/>
            <a:ext cx="234696" cy="30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199" y="340891"/>
            <a:ext cx="8671810" cy="857250"/>
          </a:xfrm>
        </p:spPr>
        <p:txBody>
          <a:bodyPr>
            <a:noAutofit/>
          </a:bodyPr>
          <a:lstStyle/>
          <a:p>
            <a:r>
              <a:rPr lang="nb-NO" sz="3200" dirty="0" err="1"/>
              <a:t>Crucial</a:t>
            </a:r>
            <a:r>
              <a:rPr lang="nb-NO" sz="3200" dirty="0"/>
              <a:t> </a:t>
            </a:r>
            <a:r>
              <a:rPr lang="nb-NO" sz="3200" dirty="0" err="1"/>
              <a:t>finds</a:t>
            </a:r>
            <a:r>
              <a:rPr lang="nb-NO" sz="3200" dirty="0"/>
              <a:t> from </a:t>
            </a:r>
            <a:r>
              <a:rPr lang="nb-NO" sz="3200" dirty="0" err="1"/>
              <a:t>the</a:t>
            </a:r>
            <a:r>
              <a:rPr lang="nb-NO" sz="3200" dirty="0"/>
              <a:t> survey</a:t>
            </a:r>
            <a:r>
              <a:rPr lang="nb-NO" sz="3200" b="0" dirty="0"/>
              <a:t/>
            </a:r>
            <a:br>
              <a:rPr lang="nb-NO" sz="3200" b="0" dirty="0"/>
            </a:br>
            <a:r>
              <a:rPr lang="nb-NO" sz="1400" b="0" dirty="0"/>
              <a:t>From </a:t>
            </a:r>
            <a:r>
              <a:rPr lang="nb-NO" sz="1400" b="0" dirty="0" err="1"/>
              <a:t>the</a:t>
            </a:r>
            <a:r>
              <a:rPr lang="nb-NO" sz="1400" b="0" dirty="0"/>
              <a:t> report ‘</a:t>
            </a:r>
            <a:r>
              <a:rPr lang="nb-NO" sz="1400" b="0" dirty="0" err="1"/>
              <a:t>Bullying</a:t>
            </a:r>
            <a:r>
              <a:rPr lang="nb-NO" sz="1400" b="0" dirty="0"/>
              <a:t> and </a:t>
            </a:r>
            <a:r>
              <a:rPr lang="nb-NO" sz="1400" b="0" dirty="0" err="1"/>
              <a:t>Harassment</a:t>
            </a:r>
            <a:r>
              <a:rPr lang="nb-NO" sz="1400" b="0" dirty="0"/>
              <a:t> at </a:t>
            </a:r>
            <a:r>
              <a:rPr lang="nb-NO" sz="1400" b="0" dirty="0" err="1"/>
              <a:t>the</a:t>
            </a:r>
            <a:r>
              <a:rPr lang="nb-NO" sz="1400" b="0" dirty="0"/>
              <a:t> Norwegian </a:t>
            </a:r>
            <a:r>
              <a:rPr lang="nb-NO" sz="1400" b="0" dirty="0" err="1"/>
              <a:t>University</a:t>
            </a:r>
            <a:r>
              <a:rPr lang="nb-NO" sz="1400" b="0" dirty="0"/>
              <a:t> </a:t>
            </a:r>
            <a:r>
              <a:rPr lang="nb-NO" sz="1400" b="0" dirty="0" err="1"/>
              <a:t>of</a:t>
            </a:r>
            <a:r>
              <a:rPr lang="nb-NO" sz="1400" b="0" dirty="0"/>
              <a:t> Science and Technology’ </a:t>
            </a:r>
            <a:endParaRPr lang="nb-NO" sz="1800" b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2190" y="1514688"/>
            <a:ext cx="8891751" cy="22499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600" b="1" dirty="0"/>
              <a:t>‘In </a:t>
            </a:r>
            <a:r>
              <a:rPr lang="nb-NO" sz="1600" b="1" dirty="0" err="1"/>
              <a:t>current</a:t>
            </a:r>
            <a:r>
              <a:rPr lang="nb-NO" sz="1600" b="1" dirty="0"/>
              <a:t> </a:t>
            </a:r>
            <a:r>
              <a:rPr lang="nb-NO" sz="1600" b="1" dirty="0" err="1"/>
              <a:t>employment</a:t>
            </a:r>
            <a:r>
              <a:rPr lang="nb-NO" sz="1600" b="1" dirty="0"/>
              <a:t> over </a:t>
            </a:r>
            <a:r>
              <a:rPr lang="nb-NO" sz="1600" b="1" dirty="0" err="1"/>
              <a:t>the</a:t>
            </a:r>
            <a:r>
              <a:rPr lang="nb-NO" sz="1600" b="1" dirty="0"/>
              <a:t> </a:t>
            </a:r>
            <a:r>
              <a:rPr lang="nb-NO" sz="1600" b="1" dirty="0" err="1"/>
              <a:t>past</a:t>
            </a:r>
            <a:r>
              <a:rPr lang="nb-NO" sz="1600" b="1" dirty="0"/>
              <a:t> 12 </a:t>
            </a:r>
            <a:r>
              <a:rPr lang="nb-NO" sz="1600" b="1" dirty="0" err="1"/>
              <a:t>months</a:t>
            </a:r>
            <a:r>
              <a:rPr lang="nb-NO" sz="1600" b="1" dirty="0"/>
              <a:t>’ </a:t>
            </a:r>
            <a:endParaRPr lang="nb-NO" sz="1600" dirty="0"/>
          </a:p>
          <a:p>
            <a:r>
              <a:rPr lang="nb-NO" sz="1600" dirty="0"/>
              <a:t>12 % report </a:t>
            </a:r>
            <a:r>
              <a:rPr lang="nb-NO" sz="1600" dirty="0" err="1"/>
              <a:t>bullying</a:t>
            </a:r>
            <a:r>
              <a:rPr lang="nb-NO" sz="1600" dirty="0"/>
              <a:t> or </a:t>
            </a:r>
            <a:r>
              <a:rPr lang="nb-NO" sz="1600" dirty="0" err="1"/>
              <a:t>harassment</a:t>
            </a:r>
            <a:endParaRPr lang="nb-NO" sz="1600" dirty="0"/>
          </a:p>
          <a:p>
            <a:r>
              <a:rPr lang="nb-NO" sz="1600" dirty="0"/>
              <a:t>1,8 % report </a:t>
            </a:r>
            <a:r>
              <a:rPr lang="nb-NO" sz="1600" dirty="0" err="1"/>
              <a:t>sexual</a:t>
            </a:r>
            <a:r>
              <a:rPr lang="nb-NO" sz="1600" dirty="0"/>
              <a:t> </a:t>
            </a:r>
            <a:r>
              <a:rPr lang="nb-NO" sz="1600" dirty="0" err="1"/>
              <a:t>harassment</a:t>
            </a:r>
            <a:endParaRPr lang="nb-NO" sz="1600" dirty="0"/>
          </a:p>
          <a:p>
            <a:r>
              <a:rPr lang="nb-NO" sz="1600" dirty="0"/>
              <a:t>4 NTNU staff </a:t>
            </a:r>
            <a:r>
              <a:rPr lang="nb-NO" sz="1600" dirty="0" err="1"/>
              <a:t>members</a:t>
            </a:r>
            <a:r>
              <a:rPr lang="nb-NO" sz="1600" dirty="0"/>
              <a:t> have </a:t>
            </a:r>
            <a:r>
              <a:rPr lang="nb-NO" sz="1600" dirty="0" err="1"/>
              <a:t>experienced</a:t>
            </a:r>
            <a:r>
              <a:rPr lang="nb-NO" sz="1600" dirty="0"/>
              <a:t> </a:t>
            </a:r>
            <a:r>
              <a:rPr lang="nb-NO" sz="1600" dirty="0" err="1"/>
              <a:t>sexual</a:t>
            </a:r>
            <a:r>
              <a:rPr lang="nb-NO" sz="1600" dirty="0"/>
              <a:t> </a:t>
            </a:r>
            <a:r>
              <a:rPr lang="nb-NO" sz="1600" dirty="0" err="1"/>
              <a:t>abuse</a:t>
            </a:r>
            <a:endParaRPr lang="nb-NO" sz="1600" dirty="0"/>
          </a:p>
          <a:p>
            <a:r>
              <a:rPr lang="nb-NO" sz="1600" dirty="0"/>
              <a:t>4 </a:t>
            </a:r>
            <a:r>
              <a:rPr lang="nb-NO" sz="1600" dirty="0" err="1"/>
              <a:t>out</a:t>
            </a:r>
            <a:r>
              <a:rPr lang="nb-NO" sz="1600" dirty="0"/>
              <a:t> </a:t>
            </a:r>
            <a:r>
              <a:rPr lang="nb-NO" sz="1600" dirty="0" err="1"/>
              <a:t>of</a:t>
            </a:r>
            <a:r>
              <a:rPr lang="nb-NO" sz="1600" dirty="0"/>
              <a:t> 10 do not </a:t>
            </a:r>
            <a:r>
              <a:rPr lang="nb-NO" sz="1600" dirty="0" err="1"/>
              <a:t>know</a:t>
            </a:r>
            <a:r>
              <a:rPr lang="nb-NO" sz="1600" dirty="0"/>
              <a:t> </a:t>
            </a:r>
            <a:r>
              <a:rPr lang="nb-NO" sz="1600" dirty="0" err="1"/>
              <a:t>where</a:t>
            </a:r>
            <a:r>
              <a:rPr lang="nb-NO" sz="1600" dirty="0"/>
              <a:t> to </a:t>
            </a:r>
            <a:r>
              <a:rPr lang="nb-NO" sz="1600" dirty="0" err="1"/>
              <a:t>find</a:t>
            </a:r>
            <a:r>
              <a:rPr lang="nb-NO" sz="1600" dirty="0"/>
              <a:t> </a:t>
            </a:r>
            <a:r>
              <a:rPr lang="nb-NO" sz="1600" dirty="0" err="1"/>
              <a:t>information</a:t>
            </a:r>
            <a:r>
              <a:rPr lang="nb-NO" sz="1600" dirty="0"/>
              <a:t> </a:t>
            </a:r>
            <a:r>
              <a:rPr lang="nb-NO" sz="1600" dirty="0" err="1"/>
              <a:t>on</a:t>
            </a:r>
            <a:r>
              <a:rPr lang="nb-NO" sz="1600" dirty="0"/>
              <a:t> </a:t>
            </a:r>
            <a:r>
              <a:rPr lang="nb-NO" sz="1600" dirty="0" err="1"/>
              <a:t>reporting</a:t>
            </a:r>
            <a:endParaRPr lang="nb-NO" sz="1600" dirty="0"/>
          </a:p>
          <a:p>
            <a:endParaRPr lang="nb-NO" sz="2000" dirty="0">
              <a:solidFill>
                <a:srgbClr val="0D3475"/>
              </a:solidFill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472190" y="3338058"/>
            <a:ext cx="820928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b="1" dirty="0" err="1"/>
              <a:t>Further</a:t>
            </a:r>
            <a:r>
              <a:rPr lang="nb-NO" b="1" dirty="0"/>
              <a:t> </a:t>
            </a:r>
            <a:r>
              <a:rPr lang="nb-NO" b="1" dirty="0" err="1"/>
              <a:t>reading</a:t>
            </a:r>
            <a:r>
              <a:rPr lang="nb-NO" b="1" dirty="0"/>
              <a:t>: </a:t>
            </a:r>
          </a:p>
          <a:p>
            <a:r>
              <a:rPr lang="nb-NO" dirty="0" err="1">
                <a:hlinkClick r:id="rId3" action="ppaction://hlinksldjump"/>
              </a:rPr>
              <a:t>Announcement</a:t>
            </a:r>
            <a:r>
              <a:rPr lang="nb-NO" dirty="0">
                <a:hlinkClick r:id="rId3" action="ppaction://hlinksldjump"/>
              </a:rPr>
              <a:t> at Innsida 22.08.19</a:t>
            </a:r>
            <a:endParaRPr lang="nb-NO" dirty="0"/>
          </a:p>
          <a:p>
            <a:r>
              <a:rPr lang="nb-NO" u="sng" dirty="0" err="1">
                <a:hlinkClick r:id="rId3" action="ppaction://hlinksldjump"/>
              </a:rPr>
              <a:t>Bullying</a:t>
            </a:r>
            <a:r>
              <a:rPr lang="nb-NO" u="sng" dirty="0">
                <a:hlinkClick r:id="rId3" action="ppaction://hlinksldjump"/>
              </a:rPr>
              <a:t> and </a:t>
            </a:r>
            <a:r>
              <a:rPr lang="nb-NO" u="sng" dirty="0" err="1">
                <a:hlinkClick r:id="rId3" action="ppaction://hlinksldjump"/>
              </a:rPr>
              <a:t>harassment</a:t>
            </a:r>
            <a:r>
              <a:rPr lang="nb-NO" u="sng" dirty="0">
                <a:hlinkClick r:id="rId3" action="ppaction://hlinksldjump"/>
              </a:rPr>
              <a:t> at </a:t>
            </a:r>
            <a:r>
              <a:rPr lang="nb-NO" u="sng" dirty="0" err="1">
                <a:hlinkClick r:id="rId3" action="ppaction://hlinksldjump"/>
              </a:rPr>
              <a:t>universities</a:t>
            </a:r>
            <a:r>
              <a:rPr lang="nb-NO" u="sng" dirty="0">
                <a:hlinkClick r:id="rId3" action="ppaction://hlinksldjump"/>
              </a:rPr>
              <a:t> and colleges (PDF)</a:t>
            </a:r>
            <a:endParaRPr lang="nb-NO" dirty="0"/>
          </a:p>
          <a:p>
            <a:r>
              <a:rPr lang="nb-NO" dirty="0" err="1">
                <a:hlinkClick r:id="rId4"/>
              </a:rPr>
              <a:t>Bullying</a:t>
            </a:r>
            <a:r>
              <a:rPr lang="nb-NO" dirty="0">
                <a:hlinkClick r:id="rId4"/>
              </a:rPr>
              <a:t> and </a:t>
            </a:r>
            <a:r>
              <a:rPr lang="nb-NO" dirty="0" err="1">
                <a:hlinkClick r:id="rId4"/>
              </a:rPr>
              <a:t>harassment</a:t>
            </a:r>
            <a:r>
              <a:rPr lang="nb-NO" dirty="0">
                <a:hlinkClick r:id="rId4"/>
              </a:rPr>
              <a:t> at </a:t>
            </a:r>
            <a:r>
              <a:rPr lang="nb-NO" dirty="0" err="1">
                <a:hlinkClick r:id="rId4"/>
              </a:rPr>
              <a:t>the</a:t>
            </a:r>
            <a:r>
              <a:rPr lang="nb-NO" dirty="0">
                <a:hlinkClick r:id="rId4"/>
              </a:rPr>
              <a:t> Norwegian </a:t>
            </a:r>
            <a:r>
              <a:rPr lang="nb-NO" dirty="0" err="1">
                <a:hlinkClick r:id="rId4"/>
              </a:rPr>
              <a:t>University</a:t>
            </a:r>
            <a:r>
              <a:rPr lang="nb-NO" dirty="0">
                <a:hlinkClick r:id="rId4"/>
              </a:rPr>
              <a:t> </a:t>
            </a:r>
            <a:r>
              <a:rPr lang="nb-NO" dirty="0" err="1">
                <a:hlinkClick r:id="rId4"/>
              </a:rPr>
              <a:t>of</a:t>
            </a:r>
            <a:r>
              <a:rPr lang="nb-NO" dirty="0">
                <a:hlinkClick r:id="rId4"/>
              </a:rPr>
              <a:t> Science and Technology </a:t>
            </a:r>
            <a:r>
              <a:rPr lang="nb-NO" spc="-150" dirty="0">
                <a:hlinkClick r:id="rId4"/>
              </a:rPr>
              <a:t>(PDF)</a:t>
            </a:r>
            <a:r>
              <a:rPr lang="nb-NO" dirty="0">
                <a:hlinkClick r:id="rId4"/>
              </a:rPr>
              <a:t> </a:t>
            </a:r>
            <a:r>
              <a:rPr lang="nb-NO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0754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66059"/>
            <a:ext cx="8229600" cy="1390389"/>
          </a:xfrm>
        </p:spPr>
        <p:txBody>
          <a:bodyPr>
            <a:noAutofit/>
          </a:bodyPr>
          <a:lstStyle/>
          <a:p>
            <a:r>
              <a:rPr lang="nb-NO" sz="2700" dirty="0"/>
              <a:t>NTNU has a zero </a:t>
            </a:r>
            <a:r>
              <a:rPr lang="nb-NO" sz="2700" dirty="0" err="1"/>
              <a:t>tolerance</a:t>
            </a:r>
            <a:r>
              <a:rPr lang="nb-NO" sz="2700" dirty="0"/>
              <a:t> policy </a:t>
            </a:r>
            <a:r>
              <a:rPr lang="nb-NO" sz="2700" dirty="0" err="1"/>
              <a:t>towards</a:t>
            </a:r>
            <a:r>
              <a:rPr lang="nb-NO" sz="2700" dirty="0"/>
              <a:t> all forms </a:t>
            </a:r>
            <a:r>
              <a:rPr lang="nb-NO" sz="2700" dirty="0" err="1"/>
              <a:t>of</a:t>
            </a:r>
            <a:r>
              <a:rPr lang="nb-NO" sz="2700" dirty="0"/>
              <a:t> </a:t>
            </a:r>
            <a:r>
              <a:rPr lang="nb-NO" sz="2700" dirty="0" err="1"/>
              <a:t>harassment</a:t>
            </a:r>
            <a:r>
              <a:rPr lang="nb-NO" sz="2700" dirty="0"/>
              <a:t> and </a:t>
            </a:r>
            <a:r>
              <a:rPr lang="nb-NO" sz="2700" dirty="0" err="1"/>
              <a:t>other</a:t>
            </a:r>
            <a:r>
              <a:rPr lang="nb-NO" sz="2700" dirty="0"/>
              <a:t> </a:t>
            </a:r>
            <a:r>
              <a:rPr lang="nb-NO" sz="2700" dirty="0" err="1"/>
              <a:t>abuses</a:t>
            </a:r>
            <a:r>
              <a:rPr lang="nb-NO" sz="2700" dirty="0"/>
              <a:t> </a:t>
            </a:r>
            <a:r>
              <a:rPr lang="nb-NO" sz="2700" dirty="0" err="1"/>
              <a:t>of</a:t>
            </a:r>
            <a:r>
              <a:rPr lang="nb-NO" sz="2700" dirty="0"/>
              <a:t> </a:t>
            </a:r>
            <a:r>
              <a:rPr lang="nb-NO" sz="2700" dirty="0" err="1"/>
              <a:t>power</a:t>
            </a:r>
            <a:r>
              <a:rPr lang="nb-NO" sz="2700" dirty="0"/>
              <a:t>. NTNU </a:t>
            </a:r>
            <a:r>
              <a:rPr lang="nb-NO" sz="2700" dirty="0" err="1"/>
              <a:t>should</a:t>
            </a:r>
            <a:r>
              <a:rPr lang="nb-NO" sz="2700" dirty="0"/>
              <a:t> be a safe </a:t>
            </a:r>
            <a:r>
              <a:rPr lang="nb-NO" sz="2700" dirty="0" err="1"/>
              <a:t>place</a:t>
            </a:r>
            <a:r>
              <a:rPr lang="nb-NO" sz="2700" dirty="0"/>
              <a:t> to </a:t>
            </a:r>
            <a:r>
              <a:rPr lang="nb-NO" sz="2700" dirty="0" err="1"/>
              <a:t>work</a:t>
            </a:r>
            <a:r>
              <a:rPr lang="nb-NO" sz="2700" dirty="0"/>
              <a:t> or </a:t>
            </a:r>
            <a:r>
              <a:rPr lang="nb-NO" sz="2700" dirty="0" err="1"/>
              <a:t>study</a:t>
            </a:r>
            <a:r>
              <a:rPr lang="nb-NO" sz="2700" dirty="0"/>
              <a:t>.</a:t>
            </a:r>
            <a:endParaRPr lang="nb-NO" sz="2700" dirty="0"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215025"/>
            <a:ext cx="8229600" cy="4246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0" dirty="0">
                <a:effectLst/>
              </a:rPr>
              <a:t> </a:t>
            </a:r>
          </a:p>
          <a:p>
            <a:endParaRPr lang="nb-NO" dirty="0"/>
          </a:p>
          <a:p>
            <a:r>
              <a:rPr lang="nb-NO" dirty="0"/>
              <a:t>To </a:t>
            </a:r>
            <a:r>
              <a:rPr lang="nb-NO" dirty="0" err="1"/>
              <a:t>process</a:t>
            </a:r>
            <a:r>
              <a:rPr lang="nb-NO" dirty="0"/>
              <a:t> </a:t>
            </a:r>
            <a:r>
              <a:rPr lang="nb-NO" dirty="0" err="1"/>
              <a:t>specific</a:t>
            </a:r>
            <a:r>
              <a:rPr lang="nb-NO" dirty="0"/>
              <a:t> cases, </a:t>
            </a:r>
            <a:r>
              <a:rPr lang="nb-NO" dirty="0" err="1"/>
              <a:t>employees</a:t>
            </a:r>
            <a:r>
              <a:rPr lang="nb-NO" dirty="0"/>
              <a:t> must </a:t>
            </a:r>
            <a:r>
              <a:rPr lang="nb-NO" b="1" dirty="0"/>
              <a:t>report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situation</a:t>
            </a:r>
            <a:r>
              <a:rPr lang="nb-NO" dirty="0"/>
              <a:t> </a:t>
            </a:r>
            <a:r>
              <a:rPr lang="nb-NO" dirty="0" err="1"/>
              <a:t>they</a:t>
            </a:r>
            <a:r>
              <a:rPr lang="nb-NO" dirty="0"/>
              <a:t> have </a:t>
            </a:r>
            <a:r>
              <a:rPr lang="nb-NO" dirty="0" err="1"/>
              <a:t>been</a:t>
            </a:r>
            <a:r>
              <a:rPr lang="nb-NO" dirty="0"/>
              <a:t> </a:t>
            </a:r>
            <a:r>
              <a:rPr lang="nb-NO" dirty="0" err="1"/>
              <a:t>subjected</a:t>
            </a:r>
            <a:r>
              <a:rPr lang="nb-NO" dirty="0"/>
              <a:t> to or </a:t>
            </a:r>
            <a:r>
              <a:rPr lang="nb-NO" dirty="0" err="1"/>
              <a:t>witnessed</a:t>
            </a:r>
            <a:r>
              <a:rPr lang="nb-NO" dirty="0"/>
              <a:t> to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employer</a:t>
            </a:r>
            <a:r>
              <a:rPr lang="nb-NO" dirty="0"/>
              <a:t>.  </a:t>
            </a:r>
          </a:p>
          <a:p>
            <a:r>
              <a:rPr lang="nb-NO" dirty="0"/>
              <a:t>All NTNU </a:t>
            </a:r>
            <a:r>
              <a:rPr lang="nb-NO" dirty="0" err="1"/>
              <a:t>employees</a:t>
            </a:r>
            <a:r>
              <a:rPr lang="nb-NO" dirty="0"/>
              <a:t> have a </a:t>
            </a:r>
            <a:r>
              <a:rPr lang="nb-NO" b="1" dirty="0" err="1"/>
              <a:t>duty</a:t>
            </a:r>
            <a:r>
              <a:rPr lang="nb-NO" b="1" dirty="0"/>
              <a:t> to report</a:t>
            </a:r>
            <a:r>
              <a:rPr lang="nb-NO" dirty="0"/>
              <a:t> </a:t>
            </a:r>
            <a:r>
              <a:rPr lang="nb-NO" dirty="0" err="1"/>
              <a:t>such</a:t>
            </a:r>
            <a:r>
              <a:rPr lang="nb-NO" dirty="0"/>
              <a:t> </a:t>
            </a:r>
            <a:r>
              <a:rPr lang="nb-NO" dirty="0" err="1"/>
              <a:t>behaviour</a:t>
            </a:r>
            <a:r>
              <a:rPr lang="nb-NO" dirty="0"/>
              <a:t> 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witnessed</a:t>
            </a:r>
            <a:r>
              <a:rPr lang="nb-NO" dirty="0"/>
              <a:t> or </a:t>
            </a:r>
            <a:r>
              <a:rPr lang="nb-NO" dirty="0" err="1"/>
              <a:t>brought</a:t>
            </a:r>
            <a:r>
              <a:rPr lang="nb-NO" dirty="0"/>
              <a:t> to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dirty="0" err="1"/>
              <a:t>knowledge</a:t>
            </a:r>
            <a:r>
              <a:rPr lang="nb-NO" dirty="0"/>
              <a:t>.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5970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50223"/>
            <a:ext cx="5383161" cy="857250"/>
          </a:xfrm>
        </p:spPr>
        <p:txBody>
          <a:bodyPr>
            <a:noAutofit/>
          </a:bodyPr>
          <a:lstStyle/>
          <a:p>
            <a:r>
              <a:rPr lang="nb-NO" sz="2800" dirty="0"/>
              <a:t>How to </a:t>
            </a:r>
            <a:r>
              <a:rPr lang="nb-NO" sz="2800" dirty="0" err="1"/>
              <a:t>inform</a:t>
            </a:r>
            <a:r>
              <a:rPr lang="nb-NO" sz="2800" dirty="0"/>
              <a:t> </a:t>
            </a:r>
            <a:r>
              <a:rPr lang="nb-NO" sz="2800" dirty="0" err="1"/>
              <a:t>your</a:t>
            </a:r>
            <a:r>
              <a:rPr lang="nb-NO" sz="2800" dirty="0"/>
              <a:t> </a:t>
            </a:r>
            <a:r>
              <a:rPr lang="nb-NO" sz="2800" dirty="0" err="1"/>
              <a:t>employer</a:t>
            </a:r>
            <a:r>
              <a:rPr lang="nb-NO" sz="2800" dirty="0"/>
              <a:t> </a:t>
            </a:r>
            <a:r>
              <a:rPr lang="nb-NO" sz="2800" dirty="0" err="1"/>
              <a:t>of</a:t>
            </a:r>
            <a:r>
              <a:rPr lang="nb-NO" sz="2800" dirty="0"/>
              <a:t> </a:t>
            </a:r>
            <a:r>
              <a:rPr lang="nb-NO" sz="2800" dirty="0" err="1"/>
              <a:t>inappropriate</a:t>
            </a:r>
            <a:r>
              <a:rPr lang="nb-NO" sz="2800" dirty="0"/>
              <a:t> </a:t>
            </a:r>
            <a:r>
              <a:rPr lang="nb-NO" sz="2800" dirty="0" err="1"/>
              <a:t>behaviour</a:t>
            </a:r>
            <a:r>
              <a:rPr lang="nb-NO" sz="2800" dirty="0"/>
              <a:t>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15941"/>
            <a:ext cx="8229600" cy="3506163"/>
          </a:xfrm>
        </p:spPr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b="1" dirty="0" err="1"/>
              <a:t>Informing</a:t>
            </a:r>
            <a:r>
              <a:rPr lang="nb-NO" b="1" dirty="0"/>
              <a:t> </a:t>
            </a:r>
            <a:r>
              <a:rPr lang="nb-NO" b="1" dirty="0" err="1"/>
              <a:t>one’s</a:t>
            </a:r>
            <a:r>
              <a:rPr lang="nb-NO" b="1" dirty="0"/>
              <a:t> </a:t>
            </a:r>
            <a:r>
              <a:rPr lang="nb-NO" b="1" dirty="0" err="1"/>
              <a:t>employer</a:t>
            </a:r>
            <a:r>
              <a:rPr lang="nb-NO" b="1" dirty="0"/>
              <a:t> </a:t>
            </a:r>
            <a:r>
              <a:rPr lang="nb-NO" b="1" dirty="0" err="1"/>
              <a:t>normally</a:t>
            </a:r>
            <a:r>
              <a:rPr lang="nb-NO" b="1" dirty="0"/>
              <a:t> </a:t>
            </a:r>
            <a:r>
              <a:rPr lang="nb-NO" b="1" dirty="0" err="1"/>
              <a:t>entails</a:t>
            </a:r>
            <a:r>
              <a:rPr lang="nb-NO" b="1" dirty="0"/>
              <a:t> </a:t>
            </a:r>
            <a:r>
              <a:rPr lang="nb-NO" b="1" dirty="0" err="1"/>
              <a:t>alerting</a:t>
            </a:r>
            <a:r>
              <a:rPr lang="nb-NO" b="1" dirty="0"/>
              <a:t> </a:t>
            </a:r>
            <a:r>
              <a:rPr lang="nb-NO" b="1" dirty="0" err="1"/>
              <a:t>one’s</a:t>
            </a:r>
            <a:r>
              <a:rPr lang="nb-NO" b="1" dirty="0"/>
              <a:t> </a:t>
            </a:r>
            <a:r>
              <a:rPr lang="nb-NO" b="1" u="sng" dirty="0">
                <a:solidFill>
                  <a:srgbClr val="0606D0"/>
                </a:solidFill>
              </a:rPr>
              <a:t>immediate superior</a:t>
            </a:r>
            <a:r>
              <a:rPr lang="nb-NO" b="1" dirty="0"/>
              <a:t>. </a:t>
            </a:r>
          </a:p>
          <a:p>
            <a:endParaRPr lang="nb-NO" dirty="0"/>
          </a:p>
          <a:p>
            <a:r>
              <a:rPr lang="nb-NO" dirty="0"/>
              <a:t>If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employee</a:t>
            </a:r>
            <a:r>
              <a:rPr lang="nb-NO" dirty="0"/>
              <a:t> for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reason</a:t>
            </a:r>
            <a:r>
              <a:rPr lang="nb-NO" dirty="0"/>
              <a:t> is </a:t>
            </a:r>
            <a:r>
              <a:rPr lang="nb-NO" dirty="0" err="1"/>
              <a:t>distrustful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b="1" dirty="0">
                <a:solidFill>
                  <a:srgbClr val="0606D0"/>
                </a:solidFill>
              </a:rPr>
              <a:t>immediate superior</a:t>
            </a:r>
            <a:r>
              <a:rPr lang="nb-NO" dirty="0"/>
              <a:t>, </a:t>
            </a:r>
            <a:r>
              <a:rPr lang="nb-NO" dirty="0" err="1"/>
              <a:t>their</a:t>
            </a:r>
            <a:r>
              <a:rPr lang="nb-NO" dirty="0"/>
              <a:t> </a:t>
            </a:r>
            <a:r>
              <a:rPr lang="nb-NO" b="1" dirty="0" err="1">
                <a:solidFill>
                  <a:srgbClr val="0606D0"/>
                </a:solidFill>
              </a:rPr>
              <a:t>next-level</a:t>
            </a:r>
            <a:r>
              <a:rPr lang="nb-NO" b="1" dirty="0">
                <a:solidFill>
                  <a:srgbClr val="0606D0"/>
                </a:solidFill>
              </a:rPr>
              <a:t> superior </a:t>
            </a:r>
            <a:r>
              <a:rPr lang="nb-NO" dirty="0" err="1"/>
              <a:t>may</a:t>
            </a:r>
            <a:r>
              <a:rPr lang="nb-NO" dirty="0"/>
              <a:t> be </a:t>
            </a:r>
            <a:r>
              <a:rPr lang="nb-NO" dirty="0" err="1"/>
              <a:t>alerted</a:t>
            </a:r>
            <a:r>
              <a:rPr lang="nb-NO" dirty="0"/>
              <a:t>, or, in rare cases,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>
                <a:solidFill>
                  <a:srgbClr val="0606D0"/>
                </a:solidFill>
              </a:rPr>
              <a:t>HR/HSE </a:t>
            </a:r>
            <a:r>
              <a:rPr lang="nb-NO" b="1" dirty="0" err="1">
                <a:solidFill>
                  <a:srgbClr val="0606D0"/>
                </a:solidFill>
              </a:rPr>
              <a:t>director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 err="1"/>
              <a:t>Another</a:t>
            </a:r>
            <a:r>
              <a:rPr lang="nb-NO" dirty="0"/>
              <a:t> </a:t>
            </a:r>
            <a:r>
              <a:rPr lang="nb-NO" dirty="0" err="1"/>
              <a:t>option</a:t>
            </a:r>
            <a:r>
              <a:rPr lang="nb-NO" dirty="0"/>
              <a:t> is </a:t>
            </a:r>
            <a:r>
              <a:rPr lang="nb-NO" dirty="0" err="1"/>
              <a:t>alerting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 err="1">
                <a:solidFill>
                  <a:srgbClr val="0606D0"/>
                </a:solidFill>
              </a:rPr>
              <a:t>safety</a:t>
            </a:r>
            <a:r>
              <a:rPr lang="nb-NO" b="1" dirty="0">
                <a:solidFill>
                  <a:srgbClr val="0606D0"/>
                </a:solidFill>
              </a:rPr>
              <a:t> representative</a:t>
            </a:r>
            <a:r>
              <a:rPr lang="nb-NO" dirty="0"/>
              <a:t>. If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safety</a:t>
            </a:r>
            <a:r>
              <a:rPr lang="nb-NO" dirty="0"/>
              <a:t> representative </a:t>
            </a:r>
            <a:r>
              <a:rPr lang="nb-NO" dirty="0" err="1"/>
              <a:t>happens</a:t>
            </a:r>
            <a:r>
              <a:rPr lang="nb-NO" dirty="0"/>
              <a:t> to be a ‘</a:t>
            </a:r>
            <a:r>
              <a:rPr lang="nb-NO" dirty="0" err="1"/>
              <a:t>too</a:t>
            </a:r>
            <a:r>
              <a:rPr lang="nb-NO" dirty="0"/>
              <a:t> </a:t>
            </a:r>
            <a:r>
              <a:rPr lang="nb-NO" dirty="0" err="1"/>
              <a:t>close</a:t>
            </a:r>
            <a:r>
              <a:rPr lang="nb-NO" dirty="0"/>
              <a:t>’ </a:t>
            </a:r>
            <a:r>
              <a:rPr lang="nb-NO" dirty="0" err="1"/>
              <a:t>colleague</a:t>
            </a:r>
            <a:r>
              <a:rPr lang="nb-NO" dirty="0"/>
              <a:t>,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>
                <a:solidFill>
                  <a:srgbClr val="0606D0"/>
                </a:solidFill>
              </a:rPr>
              <a:t>chief </a:t>
            </a:r>
            <a:r>
              <a:rPr lang="nb-NO" b="1" dirty="0" err="1">
                <a:solidFill>
                  <a:srgbClr val="0606D0"/>
                </a:solidFill>
              </a:rPr>
              <a:t>safety</a:t>
            </a:r>
            <a:r>
              <a:rPr lang="nb-NO" b="1" dirty="0">
                <a:solidFill>
                  <a:srgbClr val="0606D0"/>
                </a:solidFill>
              </a:rPr>
              <a:t> representative</a:t>
            </a:r>
            <a:r>
              <a:rPr lang="nb-NO" dirty="0"/>
              <a:t> </a:t>
            </a:r>
            <a:r>
              <a:rPr lang="nb-NO" dirty="0" err="1"/>
              <a:t>can</a:t>
            </a:r>
            <a:r>
              <a:rPr lang="nb-NO" dirty="0"/>
              <a:t> be </a:t>
            </a:r>
            <a:r>
              <a:rPr lang="nb-NO" dirty="0" err="1"/>
              <a:t>contacted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6493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Sylinder 7"/>
          <p:cNvSpPr txBox="1"/>
          <p:nvPr/>
        </p:nvSpPr>
        <p:spPr>
          <a:xfrm>
            <a:off x="334043" y="4363632"/>
            <a:ext cx="79422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b="1" dirty="0"/>
              <a:t>Lenke: </a:t>
            </a:r>
            <a:r>
              <a:rPr lang="nb-NO" sz="1400" b="1" dirty="0">
                <a:hlinkClick r:id="rId3"/>
              </a:rPr>
              <a:t>https://innsida.ntnu.no/wiki/-/wiki/Norsk/Uakseptabel+adferd+-+mobbing+og+konflikter</a:t>
            </a:r>
            <a:r>
              <a:rPr lang="nb-NO" sz="1400" b="1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4"/>
          <a:srcRect l="1315" t="9592" r="1999" b="14476"/>
          <a:stretch/>
        </p:blipFill>
        <p:spPr>
          <a:xfrm>
            <a:off x="104014" y="172067"/>
            <a:ext cx="8902826" cy="396370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245628" y="85516"/>
            <a:ext cx="1094846" cy="491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Rektangel 9"/>
          <p:cNvSpPr/>
          <p:nvPr/>
        </p:nvSpPr>
        <p:spPr>
          <a:xfrm>
            <a:off x="5585460" y="2804160"/>
            <a:ext cx="3421380" cy="1494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/>
          <a:srcRect l="58974" t="16308" r="12051" b="15046"/>
          <a:stretch/>
        </p:blipFill>
        <p:spPr>
          <a:xfrm>
            <a:off x="5686060" y="1200529"/>
            <a:ext cx="2373504" cy="31631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252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3"/>
          <a:srcRect l="882" t="9275" r="2214" b="10108"/>
          <a:stretch/>
        </p:blipFill>
        <p:spPr>
          <a:xfrm>
            <a:off x="152400" y="204477"/>
            <a:ext cx="8920480" cy="417448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583680" y="112270"/>
            <a:ext cx="1615440" cy="659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/>
          <p:cNvSpPr txBox="1"/>
          <p:nvPr/>
        </p:nvSpPr>
        <p:spPr>
          <a:xfrm>
            <a:off x="334043" y="4404272"/>
            <a:ext cx="79422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b-NO" sz="1400" b="1" dirty="0"/>
              <a:t>Lenke: </a:t>
            </a:r>
            <a:r>
              <a:rPr lang="nb-NO" sz="1400" b="1" dirty="0">
                <a:hlinkClick r:id="rId4"/>
              </a:rPr>
              <a:t>https://innsida.ntnu.no/wiki/-/wiki/Norsk/Seksuell+trakassering+-+ansatte</a:t>
            </a:r>
            <a:r>
              <a:rPr lang="nb-NO" sz="1400" b="1" dirty="0"/>
              <a:t> </a:t>
            </a: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3"/>
          <a:srcRect l="59835" t="53593" r="15153" b="16583"/>
          <a:stretch/>
        </p:blipFill>
        <p:spPr>
          <a:xfrm>
            <a:off x="5537200" y="1920240"/>
            <a:ext cx="3332480" cy="223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3808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637988"/>
            <a:ext cx="7045779" cy="857250"/>
          </a:xfrm>
        </p:spPr>
        <p:txBody>
          <a:bodyPr>
            <a:normAutofit fontScale="90000"/>
          </a:bodyPr>
          <a:lstStyle/>
          <a:p>
            <a:r>
              <a:rPr lang="nb-NO" sz="3100" dirty="0"/>
              <a:t>If </a:t>
            </a:r>
            <a:r>
              <a:rPr lang="nb-NO" sz="3100" dirty="0" err="1"/>
              <a:t>you</a:t>
            </a:r>
            <a:r>
              <a:rPr lang="nb-NO" sz="3100" dirty="0"/>
              <a:t> </a:t>
            </a:r>
            <a:r>
              <a:rPr lang="nb-NO" sz="3100" dirty="0" err="1"/>
              <a:t>require</a:t>
            </a:r>
            <a:r>
              <a:rPr lang="nb-NO" sz="3100" dirty="0"/>
              <a:t> a </a:t>
            </a:r>
            <a:r>
              <a:rPr lang="nb-NO" sz="3100" dirty="0" err="1"/>
              <a:t>confidential</a:t>
            </a:r>
            <a:r>
              <a:rPr lang="nb-NO" sz="3100" dirty="0"/>
              <a:t> and </a:t>
            </a:r>
            <a:r>
              <a:rPr lang="nb-NO" sz="3100" dirty="0" err="1"/>
              <a:t>informal</a:t>
            </a:r>
            <a:r>
              <a:rPr lang="nb-NO" sz="3100" dirty="0"/>
              <a:t> </a:t>
            </a:r>
            <a:r>
              <a:rPr lang="nb-NO" sz="3100" dirty="0" err="1"/>
              <a:t>conversation</a:t>
            </a:r>
            <a:r>
              <a:rPr lang="nb-NO" sz="3100" dirty="0"/>
              <a:t>, </a:t>
            </a:r>
            <a:r>
              <a:rPr lang="nb-NO" sz="3100" dirty="0" err="1"/>
              <a:t>you</a:t>
            </a:r>
            <a:r>
              <a:rPr lang="nb-NO" sz="3100" dirty="0"/>
              <a:t> </a:t>
            </a:r>
            <a:r>
              <a:rPr lang="nb-NO" sz="3100" dirty="0" err="1"/>
              <a:t>can</a:t>
            </a:r>
            <a:r>
              <a:rPr lang="nb-NO" sz="3100" dirty="0"/>
              <a:t> </a:t>
            </a:r>
            <a:r>
              <a:rPr lang="nb-NO" sz="3100" dirty="0" err="1"/>
              <a:t>contact</a:t>
            </a:r>
            <a:r>
              <a:rPr lang="nb-NO" sz="3100" dirty="0"/>
              <a:t>:  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734154"/>
            <a:ext cx="8229600" cy="3394472"/>
          </a:xfrm>
        </p:spPr>
        <p:txBody>
          <a:bodyPr/>
          <a:lstStyle/>
          <a:p>
            <a:r>
              <a:rPr lang="nb-NO" dirty="0"/>
              <a:t>HR and HSE </a:t>
            </a:r>
            <a:r>
              <a:rPr lang="nb-NO" dirty="0" err="1"/>
              <a:t>Division</a:t>
            </a:r>
            <a:r>
              <a:rPr lang="nb-NO" dirty="0"/>
              <a:t> (BHT)</a:t>
            </a:r>
          </a:p>
          <a:p>
            <a:r>
              <a:rPr lang="nb-NO" dirty="0"/>
              <a:t>Your union representatives</a:t>
            </a:r>
          </a:p>
          <a:p>
            <a:r>
              <a:rPr lang="nb-NO" dirty="0" err="1"/>
              <a:t>Lawyer</a:t>
            </a:r>
            <a:r>
              <a:rPr lang="nb-NO" dirty="0"/>
              <a:t>, </a:t>
            </a:r>
            <a:r>
              <a:rPr lang="nb-NO" dirty="0" err="1"/>
              <a:t>doctor</a:t>
            </a:r>
            <a:r>
              <a:rPr lang="nb-NO" dirty="0"/>
              <a:t>, </a:t>
            </a:r>
            <a:r>
              <a:rPr lang="nb-NO" dirty="0" err="1"/>
              <a:t>psychologist</a:t>
            </a:r>
            <a:r>
              <a:rPr lang="nb-NO" dirty="0"/>
              <a:t> or </a:t>
            </a:r>
            <a:r>
              <a:rPr lang="nb-NO" dirty="0" err="1"/>
              <a:t>other</a:t>
            </a:r>
            <a:r>
              <a:rPr lang="nb-NO" dirty="0"/>
              <a:t> </a:t>
            </a:r>
            <a:r>
              <a:rPr lang="nb-NO" dirty="0" err="1"/>
              <a:t>professional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duty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confidentiality</a:t>
            </a:r>
            <a:r>
              <a:rPr lang="nb-NO" dirty="0"/>
              <a:t> to </a:t>
            </a:r>
            <a:r>
              <a:rPr lang="nb-NO" dirty="0" err="1"/>
              <a:t>confide</a:t>
            </a:r>
            <a:r>
              <a:rPr lang="nb-NO" dirty="0"/>
              <a:t> in</a:t>
            </a:r>
          </a:p>
          <a:p>
            <a:r>
              <a:rPr lang="nb-NO" dirty="0"/>
              <a:t>The Labour </a:t>
            </a:r>
            <a:r>
              <a:rPr lang="nb-NO" dirty="0" err="1"/>
              <a:t>Inspection</a:t>
            </a:r>
            <a:r>
              <a:rPr lang="nb-NO" dirty="0"/>
              <a:t> </a:t>
            </a:r>
            <a:r>
              <a:rPr lang="nb-NO" dirty="0" err="1"/>
              <a:t>Authority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429301" y="3992880"/>
            <a:ext cx="6023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C00000"/>
                </a:solidFill>
              </a:rPr>
              <a:t>Note: All </a:t>
            </a:r>
            <a:r>
              <a:rPr lang="nb-NO" sz="2000" b="1" dirty="0" err="1">
                <a:solidFill>
                  <a:srgbClr val="C00000"/>
                </a:solidFill>
              </a:rPr>
              <a:t>of</a:t>
            </a:r>
            <a:r>
              <a:rPr lang="nb-NO" sz="2000" b="1" dirty="0">
                <a:solidFill>
                  <a:srgbClr val="C00000"/>
                </a:solidFill>
              </a:rPr>
              <a:t> </a:t>
            </a:r>
            <a:r>
              <a:rPr lang="nb-NO" sz="2000" b="1" dirty="0" err="1">
                <a:solidFill>
                  <a:srgbClr val="C00000"/>
                </a:solidFill>
              </a:rPr>
              <a:t>these</a:t>
            </a:r>
            <a:r>
              <a:rPr lang="nb-NO" sz="2000" b="1" dirty="0">
                <a:solidFill>
                  <a:srgbClr val="C00000"/>
                </a:solidFill>
              </a:rPr>
              <a:t> </a:t>
            </a:r>
            <a:r>
              <a:rPr lang="nb-NO" sz="2000" b="1" dirty="0" err="1">
                <a:solidFill>
                  <a:srgbClr val="C00000"/>
                </a:solidFill>
              </a:rPr>
              <a:t>are</a:t>
            </a:r>
            <a:r>
              <a:rPr lang="nb-NO" sz="2000" b="1" dirty="0">
                <a:solidFill>
                  <a:srgbClr val="C00000"/>
                </a:solidFill>
              </a:rPr>
              <a:t> </a:t>
            </a:r>
            <a:r>
              <a:rPr lang="nb-NO" sz="2000" b="1" dirty="0" err="1">
                <a:solidFill>
                  <a:srgbClr val="C00000"/>
                </a:solidFill>
              </a:rPr>
              <a:t>bound</a:t>
            </a:r>
            <a:r>
              <a:rPr lang="nb-NO" sz="2000" b="1" dirty="0">
                <a:solidFill>
                  <a:srgbClr val="C00000"/>
                </a:solidFill>
              </a:rPr>
              <a:t> by </a:t>
            </a:r>
            <a:r>
              <a:rPr lang="nb-NO" sz="2000" b="1" dirty="0" err="1">
                <a:solidFill>
                  <a:srgbClr val="C00000"/>
                </a:solidFill>
              </a:rPr>
              <a:t>duty</a:t>
            </a:r>
            <a:r>
              <a:rPr lang="nb-NO" sz="2000" b="1" dirty="0">
                <a:solidFill>
                  <a:srgbClr val="C00000"/>
                </a:solidFill>
              </a:rPr>
              <a:t> </a:t>
            </a:r>
            <a:r>
              <a:rPr lang="nb-NO" sz="2000" b="1" dirty="0" err="1">
                <a:solidFill>
                  <a:srgbClr val="C00000"/>
                </a:solidFill>
              </a:rPr>
              <a:t>of</a:t>
            </a:r>
            <a:r>
              <a:rPr lang="nb-NO" sz="2000" b="1" dirty="0">
                <a:solidFill>
                  <a:srgbClr val="C00000"/>
                </a:solidFill>
              </a:rPr>
              <a:t> </a:t>
            </a:r>
            <a:r>
              <a:rPr lang="nb-NO" sz="2000" b="1" dirty="0" err="1">
                <a:solidFill>
                  <a:srgbClr val="C00000"/>
                </a:solidFill>
              </a:rPr>
              <a:t>confidentiality</a:t>
            </a:r>
            <a:endParaRPr lang="nb-NO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7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The </a:t>
            </a:r>
            <a:r>
              <a:rPr lang="nb-NO" dirty="0" err="1"/>
              <a:t>way</a:t>
            </a:r>
            <a:r>
              <a:rPr lang="nb-NO" dirty="0"/>
              <a:t> </a:t>
            </a:r>
            <a:r>
              <a:rPr lang="nb-NO" dirty="0" err="1"/>
              <a:t>ahead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/>
              <a:t>NTNU is </a:t>
            </a:r>
            <a:r>
              <a:rPr lang="nb-NO" sz="1800" dirty="0" err="1"/>
              <a:t>working</a:t>
            </a:r>
            <a:r>
              <a:rPr lang="nb-NO" sz="1800" dirty="0"/>
              <a:t> </a:t>
            </a:r>
            <a:r>
              <a:rPr lang="nb-NO" sz="1800" dirty="0" err="1"/>
              <a:t>continuously</a:t>
            </a:r>
            <a:r>
              <a:rPr lang="nb-NO" sz="1800" dirty="0"/>
              <a:t> to </a:t>
            </a:r>
            <a:r>
              <a:rPr lang="nb-NO" sz="1800" dirty="0" err="1"/>
              <a:t>provide</a:t>
            </a:r>
            <a:r>
              <a:rPr lang="nb-NO" sz="1800" dirty="0"/>
              <a:t> staff and students </a:t>
            </a:r>
            <a:r>
              <a:rPr lang="nb-NO" sz="1800" dirty="0" err="1"/>
              <a:t>with</a:t>
            </a:r>
            <a:r>
              <a:rPr lang="nb-NO" sz="1800" dirty="0"/>
              <a:t> a </a:t>
            </a:r>
            <a:r>
              <a:rPr lang="nb-NO" sz="1800" dirty="0" err="1"/>
              <a:t>good</a:t>
            </a:r>
            <a:r>
              <a:rPr lang="nb-NO" sz="1800" dirty="0"/>
              <a:t> </a:t>
            </a:r>
            <a:r>
              <a:rPr lang="nb-NO" sz="1800" dirty="0" err="1"/>
              <a:t>working</a:t>
            </a:r>
            <a:r>
              <a:rPr lang="nb-NO" sz="1800" dirty="0"/>
              <a:t> and </a:t>
            </a:r>
            <a:r>
              <a:rPr lang="nb-NO" sz="1800" dirty="0" err="1"/>
              <a:t>study</a:t>
            </a:r>
            <a:r>
              <a:rPr lang="nb-NO" sz="1800" dirty="0"/>
              <a:t> </a:t>
            </a:r>
            <a:r>
              <a:rPr lang="nb-NO" sz="1800" dirty="0" err="1"/>
              <a:t>environment</a:t>
            </a:r>
            <a:r>
              <a:rPr lang="nb-NO" sz="1800" dirty="0"/>
              <a:t> </a:t>
            </a:r>
            <a:r>
              <a:rPr lang="nb-NO" sz="1800" dirty="0" err="1"/>
              <a:t>where</a:t>
            </a:r>
            <a:r>
              <a:rPr lang="nb-NO" sz="1800" dirty="0"/>
              <a:t> </a:t>
            </a:r>
            <a:r>
              <a:rPr lang="nb-NO" sz="1800" dirty="0" err="1"/>
              <a:t>no-one</a:t>
            </a:r>
            <a:r>
              <a:rPr lang="nb-NO" sz="1800" dirty="0"/>
              <a:t> is </a:t>
            </a:r>
            <a:r>
              <a:rPr lang="nb-NO" sz="1800" dirty="0" err="1"/>
              <a:t>subjected</a:t>
            </a:r>
            <a:r>
              <a:rPr lang="nb-NO" sz="1800" dirty="0"/>
              <a:t> to </a:t>
            </a:r>
            <a:r>
              <a:rPr lang="nb-NO" sz="1800" dirty="0" err="1"/>
              <a:t>bullying</a:t>
            </a:r>
            <a:r>
              <a:rPr lang="nb-NO" sz="1800" dirty="0"/>
              <a:t>, </a:t>
            </a:r>
            <a:r>
              <a:rPr lang="nb-NO" sz="1800" dirty="0" err="1"/>
              <a:t>harassment</a:t>
            </a:r>
            <a:r>
              <a:rPr lang="nb-NO" sz="1800" dirty="0"/>
              <a:t>, </a:t>
            </a:r>
            <a:r>
              <a:rPr lang="nb-NO" sz="1800" dirty="0" err="1"/>
              <a:t>sexual</a:t>
            </a:r>
            <a:r>
              <a:rPr lang="nb-NO" sz="1800" dirty="0"/>
              <a:t> </a:t>
            </a:r>
            <a:r>
              <a:rPr lang="nb-NO" sz="1800" dirty="0" err="1"/>
              <a:t>abuse</a:t>
            </a:r>
            <a:r>
              <a:rPr lang="nb-NO" sz="1800" dirty="0"/>
              <a:t> or </a:t>
            </a:r>
            <a:r>
              <a:rPr lang="nb-NO" sz="1800" dirty="0" err="1"/>
              <a:t>other</a:t>
            </a:r>
            <a:r>
              <a:rPr lang="nb-NO" sz="1800" dirty="0"/>
              <a:t> </a:t>
            </a:r>
            <a:r>
              <a:rPr lang="nb-NO" sz="1800" dirty="0" err="1"/>
              <a:t>inappropriate</a:t>
            </a:r>
            <a:r>
              <a:rPr lang="nb-NO" sz="1800" dirty="0"/>
              <a:t> </a:t>
            </a:r>
            <a:r>
              <a:rPr lang="nb-NO" sz="1800" dirty="0" err="1"/>
              <a:t>behaviour</a:t>
            </a:r>
            <a:r>
              <a:rPr lang="nb-NO" sz="1800" dirty="0"/>
              <a:t>.  </a:t>
            </a:r>
          </a:p>
          <a:p>
            <a:pPr marL="0" indent="0">
              <a:buNone/>
            </a:pPr>
            <a:endParaRPr lang="nb-NO" sz="1800" dirty="0"/>
          </a:p>
          <a:p>
            <a:r>
              <a:rPr lang="nb-NO" sz="1800" dirty="0"/>
              <a:t>A separate </a:t>
            </a:r>
            <a:r>
              <a:rPr lang="nb-NO" sz="1800" dirty="0" err="1"/>
              <a:t>channel</a:t>
            </a:r>
            <a:r>
              <a:rPr lang="nb-NO" sz="1800" dirty="0"/>
              <a:t> for </a:t>
            </a:r>
            <a:r>
              <a:rPr lang="nb-NO" sz="1800" b="1" dirty="0" err="1"/>
              <a:t>reporting</a:t>
            </a:r>
            <a:r>
              <a:rPr lang="nb-NO" sz="1800" b="1" dirty="0"/>
              <a:t> </a:t>
            </a:r>
            <a:r>
              <a:rPr lang="nb-NO" sz="1800" b="1" dirty="0" err="1"/>
              <a:t>sexual</a:t>
            </a:r>
            <a:r>
              <a:rPr lang="nb-NO" sz="1800" b="1" dirty="0"/>
              <a:t> </a:t>
            </a:r>
            <a:r>
              <a:rPr lang="nb-NO" sz="1800" b="1" dirty="0" err="1"/>
              <a:t>harassment</a:t>
            </a:r>
            <a:r>
              <a:rPr lang="nb-NO" sz="1800" b="1" dirty="0"/>
              <a:t> </a:t>
            </a:r>
            <a:r>
              <a:rPr lang="nb-NO" sz="1800" dirty="0"/>
              <a:t>is </a:t>
            </a:r>
            <a:r>
              <a:rPr lang="nb-NO" sz="1800" dirty="0" err="1"/>
              <a:t>launched</a:t>
            </a:r>
            <a:r>
              <a:rPr lang="nb-NO" sz="1800" dirty="0"/>
              <a:t> in September 2019.</a:t>
            </a:r>
            <a:endParaRPr lang="nb-NO" sz="1800" b="1" dirty="0"/>
          </a:p>
          <a:p>
            <a:r>
              <a:rPr lang="nb-NO" sz="1800" dirty="0" err="1"/>
              <a:t>Psychosocial</a:t>
            </a:r>
            <a:r>
              <a:rPr lang="nb-NO" sz="1800" dirty="0"/>
              <a:t> </a:t>
            </a:r>
            <a:r>
              <a:rPr lang="nb-NO" sz="1800" dirty="0" err="1"/>
              <a:t>factors</a:t>
            </a:r>
            <a:r>
              <a:rPr lang="nb-NO" sz="1800" dirty="0"/>
              <a:t> in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dirty="0" err="1"/>
              <a:t>workplace</a:t>
            </a:r>
            <a:r>
              <a:rPr lang="nb-NO" sz="1800" dirty="0"/>
              <a:t> </a:t>
            </a:r>
            <a:r>
              <a:rPr lang="nb-NO" sz="1800" dirty="0" err="1"/>
              <a:t>are</a:t>
            </a:r>
            <a:r>
              <a:rPr lang="nb-NO" sz="1800" dirty="0"/>
              <a:t> </a:t>
            </a:r>
            <a:r>
              <a:rPr lang="nb-NO" sz="1800" dirty="0" err="1"/>
              <a:t>reviewed</a:t>
            </a:r>
            <a:r>
              <a:rPr lang="nb-NO" sz="1800" dirty="0"/>
              <a:t> </a:t>
            </a:r>
            <a:r>
              <a:rPr lang="nb-NO" sz="1800" dirty="0" err="1"/>
              <a:t>biannually</a:t>
            </a:r>
            <a:r>
              <a:rPr lang="nb-NO" sz="1800" dirty="0"/>
              <a:t> </a:t>
            </a:r>
            <a:r>
              <a:rPr lang="nb-NO" sz="1800" dirty="0" err="1"/>
              <a:t>through</a:t>
            </a:r>
            <a:r>
              <a:rPr lang="nb-NO" sz="1800" dirty="0"/>
              <a:t> </a:t>
            </a:r>
            <a:r>
              <a:rPr lang="nb-NO" sz="1800" dirty="0" err="1"/>
              <a:t>the</a:t>
            </a:r>
            <a:r>
              <a:rPr lang="nb-NO" sz="1800" dirty="0"/>
              <a:t> </a:t>
            </a:r>
            <a:r>
              <a:rPr lang="nb-NO" sz="1800" b="1" dirty="0" err="1"/>
              <a:t>Workplace</a:t>
            </a:r>
            <a:r>
              <a:rPr lang="nb-NO" sz="1800" b="1" dirty="0"/>
              <a:t> Environment Survey</a:t>
            </a:r>
            <a:r>
              <a:rPr lang="nb-NO" sz="1800" dirty="0"/>
              <a:t>, </a:t>
            </a:r>
            <a:r>
              <a:rPr lang="nb-NO" sz="1800" dirty="0" err="1"/>
              <a:t>distributed</a:t>
            </a:r>
            <a:r>
              <a:rPr lang="nb-NO" sz="1800" dirty="0"/>
              <a:t> by e-mail November 4. </a:t>
            </a:r>
          </a:p>
          <a:p>
            <a:r>
              <a:rPr lang="nb-NO" sz="1800" b="1" dirty="0" err="1"/>
              <a:t>What</a:t>
            </a:r>
            <a:r>
              <a:rPr lang="nb-NO" sz="1800" b="1" dirty="0"/>
              <a:t> </a:t>
            </a:r>
            <a:r>
              <a:rPr lang="nb-NO" sz="1800" b="1" dirty="0" err="1"/>
              <a:t>issues</a:t>
            </a:r>
            <a:r>
              <a:rPr lang="nb-NO" sz="1800" b="1" dirty="0"/>
              <a:t> </a:t>
            </a:r>
            <a:r>
              <a:rPr lang="nb-NO" sz="1800" b="1" dirty="0" err="1"/>
              <a:t>exist</a:t>
            </a:r>
            <a:r>
              <a:rPr lang="nb-NO" sz="1800" b="1" dirty="0"/>
              <a:t> in </a:t>
            </a:r>
            <a:r>
              <a:rPr lang="nb-NO" sz="1800" b="1" dirty="0" err="1"/>
              <a:t>our</a:t>
            </a:r>
            <a:r>
              <a:rPr lang="nb-NO" sz="1800" b="1" dirty="0"/>
              <a:t> unit </a:t>
            </a:r>
            <a:r>
              <a:rPr lang="nb-NO" sz="1800" b="1" dirty="0" err="1"/>
              <a:t>regarding</a:t>
            </a:r>
            <a:r>
              <a:rPr lang="nb-NO" sz="1800" b="1" dirty="0"/>
              <a:t> </a:t>
            </a:r>
            <a:r>
              <a:rPr lang="nb-NO" sz="1800" b="1" dirty="0" err="1"/>
              <a:t>culture</a:t>
            </a:r>
            <a:r>
              <a:rPr lang="nb-NO" sz="1800" b="1" dirty="0"/>
              <a:t> and </a:t>
            </a:r>
            <a:r>
              <a:rPr lang="nb-NO" sz="1800" b="1" dirty="0" err="1"/>
              <a:t>improving</a:t>
            </a:r>
            <a:r>
              <a:rPr lang="nb-NO" sz="1800" b="1" dirty="0"/>
              <a:t> </a:t>
            </a:r>
            <a:r>
              <a:rPr lang="nb-NO" sz="1800" b="1" dirty="0" err="1"/>
              <a:t>the</a:t>
            </a:r>
            <a:r>
              <a:rPr lang="nb-NO" sz="1800" b="1" dirty="0"/>
              <a:t> </a:t>
            </a:r>
            <a:r>
              <a:rPr lang="nb-NO" sz="1800" b="1" dirty="0" err="1"/>
              <a:t>workplace</a:t>
            </a:r>
            <a:r>
              <a:rPr lang="nb-NO" sz="1800" b="1" dirty="0"/>
              <a:t> </a:t>
            </a:r>
            <a:r>
              <a:rPr lang="nb-NO" sz="1800" b="1" dirty="0" err="1"/>
              <a:t>environment</a:t>
            </a:r>
            <a:r>
              <a:rPr lang="nb-NO" sz="1800" b="1" dirty="0"/>
              <a:t>? How do </a:t>
            </a:r>
            <a:r>
              <a:rPr lang="nb-NO" sz="1800" b="1" dirty="0" err="1"/>
              <a:t>we</a:t>
            </a:r>
            <a:r>
              <a:rPr lang="nb-NO" sz="1800" b="1" dirty="0"/>
              <a:t> </a:t>
            </a:r>
            <a:r>
              <a:rPr lang="nb-NO" sz="1800" b="1" dirty="0" err="1"/>
              <a:t>want</a:t>
            </a:r>
            <a:r>
              <a:rPr lang="nb-NO" sz="1800" b="1" dirty="0"/>
              <a:t> </a:t>
            </a:r>
            <a:r>
              <a:rPr lang="nb-NO" sz="1800" b="1" dirty="0" err="1"/>
              <a:t>things</a:t>
            </a:r>
            <a:r>
              <a:rPr lang="nb-NO" sz="1800" b="1" dirty="0"/>
              <a:t> to be?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7982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1080</Words>
  <Application>Microsoft Office PowerPoint</Application>
  <PresentationFormat>Skjermfremvisning (16:9)</PresentationFormat>
  <Paragraphs>162</Paragraphs>
  <Slides>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Survey of bullying and  harassment at NTNU</vt:lpstr>
      <vt:lpstr>Crucial finds from the survey From the report ‘Bullying and Harassment at the Norwegian University of Science and Technology’ </vt:lpstr>
      <vt:lpstr>NTNU has a zero tolerance policy towards all forms of harassment and other abuses of power. NTNU should be a safe place to work or study.</vt:lpstr>
      <vt:lpstr>How to inform your employer of inappropriate behaviour </vt:lpstr>
      <vt:lpstr>PowerPoint-presentasjon</vt:lpstr>
      <vt:lpstr>PowerPoint-presentasjon</vt:lpstr>
      <vt:lpstr>If you require a confidential and informal conversation, you can contact:   </vt:lpstr>
      <vt:lpstr>The way ahead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Mads Saurstrø</cp:lastModifiedBy>
  <cp:revision>224</cp:revision>
  <dcterms:created xsi:type="dcterms:W3CDTF">2013-06-10T16:56:09Z</dcterms:created>
  <dcterms:modified xsi:type="dcterms:W3CDTF">2019-08-28T09:28:06Z</dcterms:modified>
</cp:coreProperties>
</file>