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97" r:id="rId5"/>
    <p:sldId id="278" r:id="rId6"/>
    <p:sldId id="283" r:id="rId7"/>
    <p:sldId id="262" r:id="rId8"/>
    <p:sldId id="287" r:id="rId9"/>
    <p:sldId id="298" r:id="rId10"/>
    <p:sldId id="299" r:id="rId11"/>
    <p:sldId id="275" r:id="rId12"/>
    <p:sldId id="288" r:id="rId13"/>
    <p:sldId id="263" r:id="rId14"/>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5"/>
    <a:srgbClr val="4D929B"/>
    <a:srgbClr val="2B585D"/>
    <a:srgbClr val="5DC3BC"/>
    <a:srgbClr val="00FFCC"/>
    <a:srgbClr val="292F2B"/>
    <a:srgbClr val="CC0000"/>
    <a:srgbClr val="014693"/>
    <a:srgbClr val="C7B98A"/>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72" autoAdjust="0"/>
  </p:normalViewPr>
  <p:slideViewPr>
    <p:cSldViewPr snapToGrid="0">
      <p:cViewPr varScale="1">
        <p:scale>
          <a:sx n="150" d="100"/>
          <a:sy n="150" d="100"/>
        </p:scale>
        <p:origin x="4632"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96B3B-B290-4AB7-9C40-911D5153CF65}" type="datetimeFigureOut">
              <a:rPr lang="nb-NO" smtClean="0"/>
              <a:t>18.10.2023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9B911-305D-4E77-80E0-B72445C91DDE}" type="slidenum">
              <a:rPr lang="nb-NO" smtClean="0"/>
              <a:t>‹#›</a:t>
            </a:fld>
            <a:endParaRPr lang="nb-NO"/>
          </a:p>
        </p:txBody>
      </p:sp>
    </p:spTree>
    <p:extLst>
      <p:ext uri="{BB962C8B-B14F-4D97-AF65-F5344CB8AC3E}">
        <p14:creationId xmlns:p14="http://schemas.microsoft.com/office/powerpoint/2010/main" val="261940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nsida.ntnu.no/wiki/-/wiki/English/Work+Environment+Survey+-+for+manager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innsida.ntnu.no/wiki/-/wiki/English/Work+Environment+Survey+-+Questionnai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nsida.ntnu.no/wiki/-/wiki/English/Contact+your+Safety+representat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tnu.no/wiki/-/wiki/English/Unacceptable+behaviour-+harassment+and+conflict+-+for+employe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25463" y="327025"/>
            <a:ext cx="2390775" cy="1344613"/>
          </a:xfrm>
        </p:spPr>
      </p:sp>
      <p:sp>
        <p:nvSpPr>
          <p:cNvPr id="3" name="Plassholder for notater 2"/>
          <p:cNvSpPr>
            <a:spLocks noGrp="1"/>
          </p:cNvSpPr>
          <p:nvPr>
            <p:ph type="body" idx="1"/>
          </p:nvPr>
        </p:nvSpPr>
        <p:spPr>
          <a:xfrm>
            <a:off x="525463" y="1945416"/>
            <a:ext cx="5486400" cy="7198583"/>
          </a:xfrm>
        </p:spPr>
        <p:txBody>
          <a:bodyPr/>
          <a:lstStyle/>
          <a:p>
            <a:r>
              <a:rPr lang="en-US" b="1" noProof="0"/>
              <a:t>Advice to you as a leader before the information meeting at the unit:</a:t>
            </a:r>
            <a:endParaRPr lang="en-US" noProof="0"/>
          </a:p>
          <a:p>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a:t>Be personal. </a:t>
            </a:r>
            <a:r>
              <a:rPr lang="en-US" noProof="0"/>
              <a:t>It is important that the employees have confidence that you care about the working environment, that you want to know how they feel at work, and that you have a real ambition to work on developing the working environment. In order to motivate participation, it is important that you as a manager say something about your further ambitions with the working environment work at the unit.</a:t>
            </a:r>
            <a:endParaRPr lang="nb-NO" noProof="0"/>
          </a:p>
          <a:p>
            <a:pPr marL="0" marR="0" lvl="0" indent="0" algn="l" defTabSz="914400" rtl="0" eaLnBrk="1" fontAlgn="auto" latinLnBrk="0" hangingPunct="1">
              <a:lnSpc>
                <a:spcPct val="90000"/>
              </a:lnSpc>
              <a:spcBef>
                <a:spcPts val="800"/>
              </a:spcBef>
              <a:spcAft>
                <a:spcPts val="400"/>
              </a:spcAft>
              <a:buClrTx/>
              <a:buSzTx/>
              <a:buFontTx/>
              <a:buNone/>
              <a:tabLst/>
              <a:defRPr/>
            </a:pPr>
            <a:r>
              <a:rPr lang="en-US" b="1" noProof="0"/>
              <a:t>Be specific: </a:t>
            </a:r>
            <a:r>
              <a:rPr lang="en-US" b="0" noProof="0">
                <a:effectLst/>
                <a:latin typeface="Calibri" panose="020F0502020204030204" pitchFamily="34" charset="0"/>
                <a:ea typeface="Calibri" panose="020F0502020204030204" pitchFamily="34" charset="0"/>
                <a:cs typeface="Times New Roman" panose="02020603050405020304" pitchFamily="18" charset="0"/>
              </a:rPr>
              <a:t>Find out what you have done since the last working environment survey – give concrete examples. In order to create engagement with the working environment work, it is crucial that employees receive feedback from the manager on what measures have been implemented (and not), and how they have worked.</a:t>
            </a:r>
            <a:endParaRPr lang="nb-NO" noProof="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800"/>
              </a:spcBef>
              <a:spcAft>
                <a:spcPts val="400"/>
              </a:spcAft>
              <a:buClrTx/>
              <a:buSzTx/>
              <a:buFontTx/>
              <a:buNone/>
              <a:tabLst/>
              <a:defRPr/>
            </a:pPr>
            <a:r>
              <a:rPr lang="en-US" b="0" noProof="0">
                <a:effectLst/>
                <a:latin typeface="Calibri" panose="020F0502020204030204" pitchFamily="34" charset="0"/>
                <a:ea typeface="Calibri" panose="020F0502020204030204" pitchFamily="34" charset="0"/>
                <a:cs typeface="Times New Roman" panose="02020603050405020304" pitchFamily="18" charset="0"/>
              </a:rPr>
              <a:t>If little has been done about the action plan or from the previous round, it maybe good to be open and honest that «this was too bad – we have to do better work next time – we will do this</a:t>
            </a:r>
            <a:r>
              <a:rPr lang="en-US" noProof="0">
                <a:effectLst/>
                <a:latin typeface="Calibri" panose="020F0502020204030204" pitchFamily="34" charset="0"/>
                <a:ea typeface="Calibri" panose="020F0502020204030204" pitchFamily="34" charset="0"/>
                <a:cs typeface="Times New Roman" panose="02020603050405020304" pitchFamily="18" charset="0"/>
              </a:rPr>
              <a:t>.» The manager should be particularly clear that cooperation with safety delegates is desirable in such cases.  ​</a:t>
            </a:r>
          </a:p>
          <a:p>
            <a:pPr marL="0" marR="0" lvl="0" indent="0" algn="l" defTabSz="914400" rtl="0" eaLnBrk="1" fontAlgn="auto" latinLnBrk="0" hangingPunct="1">
              <a:lnSpc>
                <a:spcPct val="90000"/>
              </a:lnSpc>
              <a:spcBef>
                <a:spcPts val="800"/>
              </a:spcBef>
              <a:spcAft>
                <a:spcPts val="400"/>
              </a:spcAft>
              <a:buClrTx/>
              <a:buSzTx/>
              <a:buFontTx/>
              <a:buNone/>
              <a:tabLst/>
              <a:defRPr/>
            </a:pPr>
            <a:r>
              <a:rPr lang="en-US" b="1" noProof="0"/>
              <a:t>Be local</a:t>
            </a:r>
            <a:r>
              <a:rPr lang="en-US" noProof="0"/>
              <a:t>. Ensure that the working environment work becomes relevant to you. «It is about how we want it with us – and the development of our unit.» Feel free to view the working environment survey in the context of ongoing processes and development work among you – how can the working environment work contribute to achieving the goals you have set?</a:t>
            </a:r>
            <a:endParaRPr lang="en-US" noProof="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800"/>
              </a:spcBef>
              <a:spcAft>
                <a:spcPts val="400"/>
              </a:spcAft>
              <a:buClrTx/>
              <a:buSzTx/>
              <a:buFontTx/>
              <a:buNone/>
              <a:tabLst/>
              <a:defRPr/>
            </a:pPr>
            <a:endParaRPr lang="en-US" b="1" noProof="0"/>
          </a:p>
          <a:p>
            <a:r>
              <a:rPr lang="en-US" b="1" noProof="0"/>
              <a:t>Critical questions and comments may occur. </a:t>
            </a:r>
          </a:p>
          <a:p>
            <a:r>
              <a:rPr lang="en-US" b="0" noProof="0"/>
              <a:t>Listen to what the employee says without being defensive. Perhaps it is a call for you to make sure to avoid making the mistakes you experienced last time. Perhaps there is only a need for a clear answer. </a:t>
            </a:r>
            <a:endParaRPr lang="en-US" noProof="0"/>
          </a:p>
          <a:p>
            <a:endParaRPr lang="en-US" b="1" noProof="0"/>
          </a:p>
          <a:p>
            <a:r>
              <a:rPr lang="en-US" b="1" noProof="0"/>
              <a:t>You may be asked</a:t>
            </a:r>
          </a:p>
          <a:p>
            <a:pPr>
              <a:buFont typeface="Arial" panose="020B0604020202020204" pitchFamily="34" charset="0"/>
              <a:buChar char="•"/>
            </a:pPr>
            <a:r>
              <a:rPr lang="en-US" noProof="0"/>
              <a:t>Who will participate</a:t>
            </a:r>
          </a:p>
          <a:p>
            <a:pPr>
              <a:buFont typeface="Arial" panose="020B0604020202020204" pitchFamily="34" charset="0"/>
              <a:buChar char="•"/>
            </a:pPr>
            <a:r>
              <a:rPr lang="en-US" noProof="0"/>
              <a:t>Issue</a:t>
            </a:r>
          </a:p>
          <a:p>
            <a:pPr>
              <a:buFont typeface="Arial" panose="020B0604020202020204" pitchFamily="34" charset="0"/>
              <a:buChar char="•"/>
            </a:pPr>
            <a:r>
              <a:rPr lang="en-US" noProof="0"/>
              <a:t>Anonymity and use of the results</a:t>
            </a:r>
          </a:p>
          <a:p>
            <a:pPr>
              <a:buFont typeface="Arial" panose="020B0604020202020204" pitchFamily="34" charset="0"/>
              <a:buChar char="•"/>
            </a:pPr>
            <a:r>
              <a:rPr lang="en-US" noProof="0"/>
              <a:t>Reports from the survey</a:t>
            </a:r>
          </a:p>
          <a:p>
            <a:pPr marL="0" indent="0">
              <a:buFont typeface="Wingdings" panose="05000000000000000000" pitchFamily="2" charset="2"/>
              <a:buNone/>
            </a:pPr>
            <a:endParaRPr lang="nb-NO" noProof="0"/>
          </a:p>
          <a:p>
            <a:pPr marL="0" indent="0">
              <a:buFont typeface="Wingdings" panose="05000000000000000000" pitchFamily="2" charset="2"/>
              <a:buNone/>
            </a:pPr>
            <a:r>
              <a:rPr lang="en-US"/>
              <a:t>You can find this information on </a:t>
            </a:r>
            <a:r>
              <a:rPr lang="en-US" i="1" err="1"/>
              <a:t>Innsida</a:t>
            </a:r>
            <a:r>
              <a:rPr lang="en-US"/>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hlinkClick r:id="rId3"/>
              </a:rPr>
              <a:t>Work environment survey – for managers</a:t>
            </a:r>
            <a:endParaRPr lang="nb-NO" b="1" noProof="0"/>
          </a:p>
          <a:p>
            <a:r>
              <a:rPr lang="en-US">
                <a:hlinkClick r:id="rId4"/>
              </a:rPr>
              <a:t>Work environment survey – questionnaire</a:t>
            </a:r>
            <a:endParaRPr lang="en-US"/>
          </a:p>
          <a:p>
            <a:pPr marL="0" indent="0">
              <a:buFont typeface="Wingdings" panose="05000000000000000000" pitchFamily="2" charset="2"/>
              <a:buNone/>
            </a:pPr>
            <a:endParaRPr lang="nb-NO" b="1" noProof="0"/>
          </a:p>
        </p:txBody>
      </p:sp>
      <p:sp>
        <p:nvSpPr>
          <p:cNvPr id="4" name="Plassholder for lysbildenummer 3"/>
          <p:cNvSpPr>
            <a:spLocks noGrp="1"/>
          </p:cNvSpPr>
          <p:nvPr>
            <p:ph type="sldNum" sz="quarter" idx="5"/>
          </p:nvPr>
        </p:nvSpPr>
        <p:spPr/>
        <p:txBody>
          <a:bodyPr/>
          <a:lstStyle/>
          <a:p>
            <a:fld id="{3EB9B911-305D-4E77-80E0-B72445C91DDE}" type="slidenum">
              <a:rPr lang="nb-NO" smtClean="0"/>
              <a:t>1</a:t>
            </a:fld>
            <a:endParaRPr lang="nb-NO"/>
          </a:p>
        </p:txBody>
      </p:sp>
    </p:spTree>
    <p:extLst>
      <p:ext uri="{BB962C8B-B14F-4D97-AF65-F5344CB8AC3E}">
        <p14:creationId xmlns:p14="http://schemas.microsoft.com/office/powerpoint/2010/main" val="67694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a:t>This is important reasons why we conduct the working environment survey at NTNU.</a:t>
            </a:r>
          </a:p>
          <a:p>
            <a:r>
              <a:rPr lang="en-US" b="0" noProof="0"/>
              <a:t> </a:t>
            </a:r>
          </a:p>
          <a:p>
            <a:r>
              <a:rPr lang="en-US" b="0" noProof="0"/>
              <a:t>Feel free to be </a:t>
            </a:r>
            <a:r>
              <a:rPr lang="en-US" b="1" noProof="0"/>
              <a:t>personal </a:t>
            </a:r>
            <a:r>
              <a:rPr lang="en-US" b="0" noProof="0"/>
              <a:t>about why developing the working environment is important to you and the work you do at your unit.</a:t>
            </a:r>
          </a:p>
        </p:txBody>
      </p:sp>
      <p:sp>
        <p:nvSpPr>
          <p:cNvPr id="4" name="Slide Number Placeholder 3"/>
          <p:cNvSpPr>
            <a:spLocks noGrp="1"/>
          </p:cNvSpPr>
          <p:nvPr>
            <p:ph type="sldNum" sz="quarter" idx="5"/>
          </p:nvPr>
        </p:nvSpPr>
        <p:spPr/>
        <p:txBody>
          <a:bodyPr/>
          <a:lstStyle/>
          <a:p>
            <a:fld id="{C0DBECE5-E5E3-4DB3-9924-2CD8DA90F849}" type="slidenum">
              <a:rPr lang="nb-NO"/>
              <a:t>2</a:t>
            </a:fld>
            <a:endParaRPr lang="nb-NO"/>
          </a:p>
        </p:txBody>
      </p:sp>
    </p:spTree>
    <p:extLst>
      <p:ext uri="{BB962C8B-B14F-4D97-AF65-F5344CB8AC3E}">
        <p14:creationId xmlns:p14="http://schemas.microsoft.com/office/powerpoint/2010/main" val="39460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i="0" noProof="0"/>
              <a:t>It is about the work!</a:t>
            </a:r>
          </a:p>
          <a:p>
            <a:endParaRPr lang="en-US" i="0" noProof="0"/>
          </a:p>
          <a:p>
            <a:r>
              <a:rPr lang="en-US" i="1" noProof="0"/>
              <a:t>«The working environment is related to how you organize, plan and carry out the work.»</a:t>
            </a:r>
          </a:p>
          <a:p>
            <a:endParaRPr lang="en-US" i="0" noProof="0"/>
          </a:p>
          <a:p>
            <a:r>
              <a:rPr lang="en-US" i="0" noProof="0"/>
              <a:t>Norwegian Institute of Occupational Health (STAMI)</a:t>
            </a:r>
          </a:p>
          <a:p>
            <a:endParaRPr lang="en-US" b="0" i="0" kern="1200" noProof="0">
              <a:solidFill>
                <a:schemeClr val="tx1"/>
              </a:solidFill>
              <a:effectLst/>
              <a:latin typeface="+mn-lt"/>
              <a:ea typeface="+mn-ea"/>
              <a:cs typeface="+mn-cs"/>
            </a:endParaRPr>
          </a:p>
          <a:p>
            <a:endParaRPr lang="nb-NO" sz="1200" b="1" i="0" kern="120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3EB9B911-305D-4E77-80E0-B72445C91DDE}" type="slidenum">
              <a:rPr lang="nb-NO" smtClean="0"/>
              <a:t>3</a:t>
            </a:fld>
            <a:endParaRPr lang="nb-NO"/>
          </a:p>
        </p:txBody>
      </p:sp>
    </p:spTree>
    <p:extLst>
      <p:ext uri="{BB962C8B-B14F-4D97-AF65-F5344CB8AC3E}">
        <p14:creationId xmlns:p14="http://schemas.microsoft.com/office/powerpoint/2010/main" val="66156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65125"/>
            <a:ext cx="4160838" cy="2341563"/>
          </a:xfrm>
        </p:spPr>
      </p:sp>
      <p:sp>
        <p:nvSpPr>
          <p:cNvPr id="3" name="Notes Placeholder 2"/>
          <p:cNvSpPr>
            <a:spLocks noGrp="1"/>
          </p:cNvSpPr>
          <p:nvPr>
            <p:ph type="body" idx="1"/>
          </p:nvPr>
        </p:nvSpPr>
        <p:spPr>
          <a:xfrm>
            <a:off x="549275" y="3092536"/>
            <a:ext cx="5486400" cy="5686339"/>
          </a:xfrm>
        </p:spPr>
        <p:txBody>
          <a:bodyPr/>
          <a:lstStyle/>
          <a:p>
            <a:r>
              <a:rPr lang="en-US" sz="1200" b="1" noProof="0" dirty="0">
                <a:cs typeface="Calibri"/>
              </a:rPr>
              <a:t>PHASE 1</a:t>
            </a:r>
            <a:r>
              <a:rPr lang="en-US" sz="1200" noProof="0" dirty="0">
                <a:cs typeface="Calibri"/>
              </a:rPr>
              <a:t>:</a:t>
            </a:r>
            <a:r>
              <a:rPr lang="en-US" sz="1200" baseline="0" noProof="0" dirty="0">
                <a:cs typeface="Calibri"/>
              </a:rPr>
              <a:t> Information about the upcoming survey. Bring experiences from earlier and talk about how we can use upcoming surveys to develop the working environment at our unit.</a:t>
            </a:r>
            <a:endParaRPr lang="en-US" sz="1200" noProof="0" dirty="0">
              <a:cs typeface="Calibri"/>
            </a:endParaRPr>
          </a:p>
          <a:p>
            <a:endParaRPr lang="en-US" sz="1200" noProof="0" dirty="0">
              <a:cs typeface="Calibri"/>
            </a:endParaRPr>
          </a:p>
          <a:p>
            <a:r>
              <a:rPr lang="en-US" sz="1200" b="1" noProof="0" dirty="0">
                <a:cs typeface="Calibri"/>
              </a:rPr>
              <a:t>PHASE</a:t>
            </a:r>
            <a:r>
              <a:rPr lang="en-US" sz="1200" b="1" baseline="0" noProof="0" dirty="0">
                <a:cs typeface="Calibri"/>
              </a:rPr>
              <a:t> 2: </a:t>
            </a:r>
            <a:r>
              <a:rPr lang="en-US" sz="1200" noProof="0" dirty="0">
                <a:cs typeface="Calibri"/>
              </a:rPr>
              <a:t>You will receive the survey by e-mail: </a:t>
            </a:r>
            <a:r>
              <a:rPr lang="en-US" sz="1200" b="1" noProof="0" dirty="0">
                <a:cs typeface="Calibri"/>
              </a:rPr>
              <a:t>6 November. </a:t>
            </a:r>
            <a:r>
              <a:rPr lang="en-US" sz="1200" b="0" noProof="0" dirty="0">
                <a:cs typeface="Calibri"/>
              </a:rPr>
              <a:t>The results are available at the beginning for January 2024. The mapping of how employees </a:t>
            </a:r>
            <a:r>
              <a:rPr lang="en-US" sz="1200" b="0" noProof="0" dirty="0" err="1">
                <a:cs typeface="Calibri"/>
              </a:rPr>
              <a:t>exerience</a:t>
            </a:r>
            <a:r>
              <a:rPr lang="en-US" sz="1200" b="0" noProof="0" dirty="0">
                <a:cs typeface="Calibri"/>
              </a:rPr>
              <a:t> the working environment continues in the follow-up of the survey (see next slide)</a:t>
            </a:r>
            <a:endParaRPr lang="en-US" sz="1200" b="0" baseline="0" noProof="0" dirty="0">
              <a:cs typeface="Calibri"/>
            </a:endParaRPr>
          </a:p>
          <a:p>
            <a:endParaRPr lang="en-US" sz="1200" b="0" baseline="0" noProof="0" dirty="0">
              <a:cs typeface="Calibri"/>
            </a:endParaRPr>
          </a:p>
          <a:p>
            <a:r>
              <a:rPr lang="en-US" sz="1200" b="1" baseline="0" noProof="0" dirty="0">
                <a:cs typeface="Calibri"/>
              </a:rPr>
              <a:t>PHASE 3: </a:t>
            </a:r>
            <a:r>
              <a:rPr lang="en-US" sz="1200" b="0" baseline="0" noProof="0" dirty="0">
                <a:cs typeface="Calibri"/>
              </a:rPr>
              <a:t>In February-March, we continue the survey by talking about what the results of the working environment survey are an expression of in our working life, as we know it, - and which thematic areas we consider most important for us to develop measures (conservation measures and development measures). If there are aspects of the working environment that the survey does not capture, there is also room to highlight this in the follow-up meeting. These may, for example, be changes in working life as a result of the pandemic and infection control measures. The last part of the follow-up meeting is used for action development.</a:t>
            </a:r>
            <a:endParaRPr lang="en-US" sz="1200" b="1" baseline="0" noProof="0" dirty="0">
              <a:cs typeface="Calibri"/>
            </a:endParaRPr>
          </a:p>
          <a:p>
            <a:endParaRPr lang="en-US" sz="1200" b="1" baseline="0" noProof="0" dirty="0">
              <a:cs typeface="Calibri"/>
            </a:endParaRPr>
          </a:p>
          <a:p>
            <a:endParaRPr lang="en-US" sz="1200" baseline="0" noProof="0" dirty="0">
              <a:cs typeface="Calibri"/>
            </a:endParaRPr>
          </a:p>
          <a:p>
            <a:r>
              <a:rPr lang="en-US" sz="1200" b="1" baseline="0" noProof="0" dirty="0">
                <a:cs typeface="Calibri"/>
              </a:rPr>
              <a:t>PHASE 4: </a:t>
            </a:r>
            <a:r>
              <a:rPr lang="en-US" sz="1200" b="0" baseline="0" noProof="0" dirty="0">
                <a:cs typeface="Calibri"/>
              </a:rPr>
              <a:t>Next, we will carry out what we have agreed on  in accordance with the action plan. It is the managers responsibility that this is done, but depending on what measures we arrive at, everyone must contribute to implementing what we have decided. Furthermore, we will evaluate the measures and make necessary adjustments. </a:t>
            </a:r>
          </a:p>
          <a:p>
            <a:endParaRPr lang="en-US" sz="1200" b="0" baseline="0"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noProof="0" dirty="0">
                <a:cs typeface="Calibri"/>
              </a:rPr>
              <a:t>PHASE 5:</a:t>
            </a:r>
            <a:r>
              <a:rPr lang="en-US" sz="1200" b="0" baseline="0" noProof="0" dirty="0">
                <a:cs typeface="Calibri"/>
              </a:rPr>
              <a:t> Furthermore, we will evaluate the measures and make necessary adjustments. </a:t>
            </a:r>
          </a:p>
          <a:p>
            <a:endParaRPr lang="en-US" sz="1200" baseline="0" noProof="0" dirty="0">
              <a:cs typeface="Calibri"/>
            </a:endParaRPr>
          </a:p>
          <a:p>
            <a:endParaRPr lang="en-US" sz="1200" noProof="0" dirty="0">
              <a:cs typeface="Calibri"/>
            </a:endParaRPr>
          </a:p>
          <a:p>
            <a:r>
              <a:rPr lang="en-US" sz="1200" b="1" noProof="0" dirty="0"/>
              <a:t>The safety representative</a:t>
            </a:r>
            <a:r>
              <a:rPr lang="en-US" sz="1200" noProof="0" dirty="0"/>
              <a:t> is involved in the process and holds preparation and follow-up meetings with the manager/management.</a:t>
            </a:r>
          </a:p>
          <a:p>
            <a:endParaRPr lang="en-US" dirty="0">
              <a:hlinkClick r:id="rId3"/>
            </a:endParaRPr>
          </a:p>
          <a:p>
            <a:r>
              <a:rPr lang="en-US" dirty="0">
                <a:hlinkClick r:id="rId3"/>
              </a:rPr>
              <a:t>Contact your Safety representative - Wiki - innsida.ntnu.no</a:t>
            </a:r>
            <a:endParaRPr lang="en-US" sz="1200" noProof="0" dirty="0"/>
          </a:p>
          <a:p>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4</a:t>
            </a:fld>
            <a:endParaRPr lang="nb-NO"/>
          </a:p>
        </p:txBody>
      </p:sp>
    </p:spTree>
    <p:extLst>
      <p:ext uri="{BB962C8B-B14F-4D97-AF65-F5344CB8AC3E}">
        <p14:creationId xmlns:p14="http://schemas.microsoft.com/office/powerpoint/2010/main" val="179915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a:solidFill>
                  <a:schemeClr val="tx1"/>
                </a:solidFill>
              </a:rPr>
              <a:t>Questionnaire November 6th, 2023</a:t>
            </a:r>
            <a:endParaRPr lang="en-US" sz="1200" noProof="0"/>
          </a:p>
          <a:p>
            <a:pPr marL="0" indent="0">
              <a:buNone/>
            </a:pPr>
            <a:r>
              <a:rPr lang="en-US" sz="1200" noProof="0"/>
              <a:t>Surveys are important for me and us to get a good picture of how the working environment is with us. </a:t>
            </a:r>
          </a:p>
          <a:p>
            <a:pPr marL="0" indent="0">
              <a:buNone/>
            </a:pPr>
            <a:endParaRPr lang="en-US" sz="1200" noProof="0"/>
          </a:p>
          <a:p>
            <a:r>
              <a:rPr lang="en-US" sz="1200" b="1" noProof="0">
                <a:solidFill>
                  <a:srgbClr val="292F2B"/>
                </a:solidFill>
              </a:rPr>
              <a:t>Follow-up Spring 2024</a:t>
            </a:r>
            <a:endParaRPr lang="en-US" sz="1200" noProof="0"/>
          </a:p>
          <a:p>
            <a:pPr marL="171450" indent="-171450">
              <a:spcBef>
                <a:spcPts val="800"/>
              </a:spcBef>
              <a:buFont typeface="Arial" panose="020B0604020202020204" pitchFamily="34" charset="0"/>
              <a:buChar char="•"/>
            </a:pPr>
            <a:r>
              <a:rPr lang="en-US" sz="1200" noProof="0"/>
              <a:t>Review the results of the survey</a:t>
            </a:r>
          </a:p>
          <a:p>
            <a:pPr marL="171450" indent="-171450">
              <a:buFont typeface="Arial" panose="020B0604020202020204" pitchFamily="34" charset="0"/>
              <a:buChar char="•"/>
            </a:pPr>
            <a:r>
              <a:rPr lang="en-US" sz="1200" noProof="0"/>
              <a:t>Discuss our working environment and identify areas of development (preserve and develop)</a:t>
            </a:r>
          </a:p>
          <a:p>
            <a:pPr marL="171450" indent="-171450">
              <a:buFont typeface="Arial" panose="020B0604020202020204" pitchFamily="34" charset="0"/>
              <a:buChar char="•"/>
            </a:pPr>
            <a:r>
              <a:rPr lang="en-US" sz="1200" noProof="0"/>
              <a:t>In the discussion: also include factors that are important but are not necessarily covered by the survey.</a:t>
            </a:r>
          </a:p>
          <a:p>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t>Take this opportunity to contribute and influence the working environment.</a:t>
            </a:r>
          </a:p>
          <a:p>
            <a:endParaRPr lang="en-US" noProof="0"/>
          </a:p>
        </p:txBody>
      </p:sp>
      <p:sp>
        <p:nvSpPr>
          <p:cNvPr id="4" name="Plassholder for lysbildenummer 3"/>
          <p:cNvSpPr>
            <a:spLocks noGrp="1"/>
          </p:cNvSpPr>
          <p:nvPr>
            <p:ph type="sldNum" sz="quarter" idx="5"/>
          </p:nvPr>
        </p:nvSpPr>
        <p:spPr/>
        <p:txBody>
          <a:bodyPr/>
          <a:lstStyle/>
          <a:p>
            <a:fld id="{3EB9B911-305D-4E77-80E0-B72445C91DDE}" type="slidenum">
              <a:rPr lang="nb-NO" smtClean="0"/>
              <a:t>5</a:t>
            </a:fld>
            <a:endParaRPr lang="nb-NO"/>
          </a:p>
        </p:txBody>
      </p:sp>
    </p:spTree>
    <p:extLst>
      <p:ext uri="{BB962C8B-B14F-4D97-AF65-F5344CB8AC3E}">
        <p14:creationId xmlns:p14="http://schemas.microsoft.com/office/powerpoint/2010/main" val="8396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en-GB" noProof="0" dirty="0"/>
              <a:t>The questionnaire distinguishes between «coping with unwanted incidents» and whether employees have been exposed to bullying and harassment. </a:t>
            </a:r>
          </a:p>
          <a:p>
            <a:pPr marL="0" indent="0">
              <a:buFont typeface="Arial" panose="020B0604020202020204" pitchFamily="34" charset="0"/>
              <a:buNone/>
            </a:pPr>
            <a:endParaRPr lang="en-GB"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a:t>How to cope with unwanted incidents in our everyday work environment, will still be a topic in the reported results from the work environment survey. It is important that we all contribute to a respectful work environment, where bullying or harassment is not accepted. </a:t>
            </a:r>
          </a:p>
          <a:p>
            <a:pPr marL="0" indent="0">
              <a:buFont typeface="Arial" panose="020B0604020202020204" pitchFamily="34" charset="0"/>
              <a:buNone/>
            </a:pPr>
            <a:endParaRPr lang="en-GB" noProof="0" dirty="0"/>
          </a:p>
          <a:p>
            <a:pPr marL="0" indent="0">
              <a:buFont typeface="Arial" panose="020B0604020202020204" pitchFamily="34" charset="0"/>
              <a:buNone/>
            </a:pPr>
            <a:r>
              <a:rPr lang="en-GB" noProof="0" dirty="0"/>
              <a:t>The mapping of «bullying and harassment» will only be part of a separate institutional report. If NTNU shall be able to follow up on concrete cases of bullying and harassment, it is important that employees report such cases: </a:t>
            </a:r>
          </a:p>
          <a:p>
            <a:pPr marL="171450" indent="-171450">
              <a:buFont typeface="Arial" panose="020B0604020202020204" pitchFamily="34" charset="0"/>
              <a:buChar char="•"/>
            </a:pPr>
            <a:r>
              <a:rPr lang="en-GB" noProof="0" dirty="0"/>
              <a:t>If you experience such misbehaviour, you may contact your manager or safety representative, alternatively, you can use the reporting system “Si </a:t>
            </a:r>
            <a:r>
              <a:rPr lang="en-GB" noProof="0" dirty="0" err="1"/>
              <a:t>ifra</a:t>
            </a:r>
            <a:r>
              <a:rPr lang="en-GB" noProof="0" dirty="0"/>
              <a:t>!”. </a:t>
            </a:r>
          </a:p>
          <a:p>
            <a:pPr marL="171450" indent="-171450">
              <a:buFont typeface="Arial" panose="020B0604020202020204" pitchFamily="34" charset="0"/>
              <a:buChar char="•"/>
            </a:pPr>
            <a:r>
              <a:rPr lang="en-GB" noProof="0" dirty="0"/>
              <a:t>If you prefer an informal or confidential conversation, you may contact the Occupational Health Services or your labour union.</a:t>
            </a:r>
          </a:p>
          <a:p>
            <a:pPr marL="0" indent="0">
              <a:buFont typeface="Arial" panose="020B0604020202020204" pitchFamily="34" charset="0"/>
              <a:buNone/>
            </a:pPr>
            <a:br>
              <a:rPr lang="en-GB" noProof="0" dirty="0"/>
            </a:br>
            <a:r>
              <a:rPr lang="en-GB" noProof="0" dirty="0"/>
              <a:t>See NTNU routines here: </a:t>
            </a:r>
            <a:r>
              <a:rPr lang="en-GB" noProof="0" dirty="0">
                <a:hlinkClick r:id="rId3"/>
              </a:rPr>
              <a:t>Unacceptable behaviour- harassment and conflict - for employees - </a:t>
            </a:r>
            <a:r>
              <a:rPr lang="en-GB" noProof="0" dirty="0" err="1">
                <a:hlinkClick r:id="rId3"/>
              </a:rPr>
              <a:t>Kunnskapsbasen</a:t>
            </a:r>
            <a:r>
              <a:rPr lang="en-GB" noProof="0" dirty="0">
                <a:hlinkClick r:id="rId3"/>
              </a:rPr>
              <a:t> – NTNU</a:t>
            </a:r>
            <a:r>
              <a:rPr lang="en-GB" noProof="0" dirty="0"/>
              <a:t>: </a:t>
            </a:r>
          </a:p>
          <a:p>
            <a:pPr marL="0" indent="0">
              <a:buFont typeface="Arial" panose="020B0604020202020204" pitchFamily="34" charset="0"/>
              <a:buNone/>
            </a:pPr>
            <a:endParaRPr lang="en-US" dirty="0"/>
          </a:p>
          <a:p>
            <a:pPr marL="0" indent="0">
              <a:buFont typeface="Arial" panose="020B0604020202020204" pitchFamily="34" charset="0"/>
              <a:buNone/>
            </a:pPr>
            <a:br>
              <a:rPr lang="en-US" dirty="0"/>
            </a:br>
            <a:br>
              <a:rPr lang="en-US" dirty="0"/>
            </a:br>
            <a:endParaRPr lang="nb-NO" dirty="0"/>
          </a:p>
        </p:txBody>
      </p:sp>
      <p:sp>
        <p:nvSpPr>
          <p:cNvPr id="4" name="Plassholder for lysbildenummer 3"/>
          <p:cNvSpPr>
            <a:spLocks noGrp="1"/>
          </p:cNvSpPr>
          <p:nvPr>
            <p:ph type="sldNum" sz="quarter" idx="5"/>
          </p:nvPr>
        </p:nvSpPr>
        <p:spPr/>
        <p:txBody>
          <a:bodyPr/>
          <a:lstStyle/>
          <a:p>
            <a:fld id="{3EB9B911-305D-4E77-80E0-B72445C91DDE}" type="slidenum">
              <a:rPr lang="nb-NO" smtClean="0"/>
              <a:t>7</a:t>
            </a:fld>
            <a:endParaRPr lang="nb-NO"/>
          </a:p>
        </p:txBody>
      </p:sp>
    </p:spTree>
    <p:extLst>
      <p:ext uri="{BB962C8B-B14F-4D97-AF65-F5344CB8AC3E}">
        <p14:creationId xmlns:p14="http://schemas.microsoft.com/office/powerpoint/2010/main" val="353970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254000"/>
            <a:ext cx="1525588" cy="858838"/>
          </a:xfrm>
        </p:spPr>
      </p:sp>
      <p:sp>
        <p:nvSpPr>
          <p:cNvPr id="3" name="Plassholder for notater 2"/>
          <p:cNvSpPr>
            <a:spLocks noGrp="1"/>
          </p:cNvSpPr>
          <p:nvPr>
            <p:ph type="body" idx="1"/>
          </p:nvPr>
        </p:nvSpPr>
        <p:spPr>
          <a:xfrm>
            <a:off x="462778" y="1358514"/>
            <a:ext cx="5486400" cy="7531486"/>
          </a:xfrm>
        </p:spPr>
        <p:txBody>
          <a:bodyPr/>
          <a:lstStyle/>
          <a:p>
            <a:r>
              <a:rPr lang="en-US" sz="1050" b="1" noProof="0" dirty="0"/>
              <a:t>All employees receive a personal link to the survey. </a:t>
            </a:r>
            <a:r>
              <a:rPr lang="en-US" sz="1050" noProof="0" dirty="0"/>
              <a:t>If you forward an email and link to others, ARK will receive several responses from the same person. In this case, ARK must delete the response. In the unlikely event that the survey has not been sent or the link does not work, you will be helped by the contact persons at the faculty/administration (see website for the working environment survey). </a:t>
            </a:r>
            <a:endParaRPr lang="en-US" sz="1050" noProof="0" dirty="0">
              <a:cs typeface="Calibri"/>
            </a:endParaRPr>
          </a:p>
          <a:p>
            <a:r>
              <a:rPr lang="en-US" sz="1050" b="1" noProof="0" dirty="0"/>
              <a:t> </a:t>
            </a:r>
            <a:endParaRPr lang="en-US" sz="1050" noProof="0" dirty="0"/>
          </a:p>
          <a:p>
            <a:r>
              <a:rPr lang="en-US" sz="1050" b="1" noProof="0" dirty="0"/>
              <a:t>If you are interrupted, you can open the link again and pick up where you left off. </a:t>
            </a:r>
            <a:r>
              <a:rPr lang="en-US" sz="1050" b="0" noProof="0" dirty="0"/>
              <a:t>Once you have pressed «done», the final answer is given. One can see their answer by accessing the personal link. </a:t>
            </a:r>
            <a:endParaRPr lang="en-US" sz="1050" b="0" noProof="0" dirty="0">
              <a:effectLst/>
              <a:latin typeface="Calibri" panose="020F0502020204030204" pitchFamily="34" charset="0"/>
              <a:ea typeface="Calibri" panose="020F0502020204030204" pitchFamily="34" charset="0"/>
            </a:endParaRPr>
          </a:p>
          <a:p>
            <a:r>
              <a:rPr lang="en-US" sz="1050" b="0" noProof="0" dirty="0"/>
              <a:t>  </a:t>
            </a:r>
          </a:p>
          <a:p>
            <a:r>
              <a:rPr lang="en-US" sz="1050" b="1" noProof="0" dirty="0"/>
              <a:t>Your anonymity is assured: </a:t>
            </a:r>
            <a:endParaRPr lang="en-US" sz="1050" noProof="0" dirty="0"/>
          </a:p>
          <a:p>
            <a:pPr marL="246339" indent="-246339">
              <a:buFont typeface="Arial"/>
              <a:buChar char="•"/>
            </a:pPr>
            <a:r>
              <a:rPr lang="en-US" sz="1050" noProof="0" dirty="0"/>
              <a:t>While the survey is ongoing, only a response rate can be obtained.</a:t>
            </a:r>
            <a:endParaRPr lang="en-US" sz="1050" noProof="0" dirty="0">
              <a:cs typeface="Calibri"/>
            </a:endParaRPr>
          </a:p>
          <a:p>
            <a:pPr marL="246339" indent="-246339">
              <a:buFont typeface="Arial"/>
              <a:buChar char="•"/>
            </a:pPr>
            <a:r>
              <a:rPr lang="en-US" sz="1050" noProof="0" dirty="0"/>
              <a:t>A week after the response deadline has expired, the link between the e-mail address and the questionnaire is deleted.</a:t>
            </a:r>
            <a:endParaRPr lang="en-US" sz="1050" noProof="0" dirty="0">
              <a:cs typeface="Calibri"/>
            </a:endParaRPr>
          </a:p>
          <a:p>
            <a:pPr marL="246339" indent="-246339">
              <a:buFont typeface="Arial"/>
              <a:buChar char="•"/>
            </a:pPr>
            <a:r>
              <a:rPr lang="en-US" sz="1050" noProof="0" dirty="0"/>
              <a:t>It is not possible to withdraw results report for groups with fewer than five employees.</a:t>
            </a:r>
            <a:endParaRPr lang="en-US" sz="1050" noProof="0" dirty="0">
              <a:cs typeface="Calibri"/>
            </a:endParaRPr>
          </a:p>
          <a:p>
            <a:pPr marL="246339" indent="-246339">
              <a:buFont typeface="Arial"/>
              <a:buChar char="•"/>
            </a:pPr>
            <a:r>
              <a:rPr lang="en-US" sz="1050" noProof="0" dirty="0"/>
              <a:t>Background variables such as gender and age will only be used at NTNU level.</a:t>
            </a:r>
            <a:endParaRPr lang="en-US" sz="1050" noProof="0" dirty="0">
              <a:cs typeface="Calibri"/>
            </a:endParaRPr>
          </a:p>
          <a:p>
            <a:pPr marL="246339" indent="-246339">
              <a:buFont typeface="Arial"/>
              <a:buChar char="•"/>
            </a:pPr>
            <a:r>
              <a:rPr lang="en-US" sz="1050" noProof="0" dirty="0"/>
              <a:t>Large institutes can have the results broken down on employee groups: technical-administrative, scientific and recruitment positions.</a:t>
            </a:r>
            <a:endParaRPr lang="en-US" sz="1050" noProof="0" dirty="0">
              <a:cs typeface="Calibri"/>
            </a:endParaRPr>
          </a:p>
          <a:p>
            <a:pPr marL="246339" indent="-246339">
              <a:buFont typeface="Arial"/>
              <a:buChar char="•"/>
            </a:pPr>
            <a:r>
              <a:rPr lang="en-US" sz="1050" noProof="0" dirty="0"/>
              <a:t>NSD (Norwegian Centre for Research Data AS) has assessed that the processing of personal data is in accordance with the Personal Data Act (GDPR)</a:t>
            </a:r>
            <a:br>
              <a:rPr lang="en-US" sz="1050" noProof="0" dirty="0">
                <a:cs typeface="+mn-lt"/>
              </a:rPr>
            </a:br>
            <a:endParaRPr lang="en-US" sz="1050" noProof="0" dirty="0"/>
          </a:p>
          <a:p>
            <a:r>
              <a:rPr lang="en-US" sz="1050" b="1" noProof="0" dirty="0"/>
              <a:t>The data is part of a database managed by NTNU HUNT: </a:t>
            </a:r>
            <a:endParaRPr lang="en-US" sz="1050" b="1" noProof="0" dirty="0">
              <a:cs typeface="Calibri" panose="020F0502020204030204"/>
            </a:endParaRPr>
          </a:p>
          <a:p>
            <a:pPr marL="246339" indent="-246339">
              <a:buFont typeface="Arial"/>
              <a:buChar char="•"/>
            </a:pPr>
            <a:r>
              <a:rPr lang="en-US" sz="1050" noProof="0" dirty="0"/>
              <a:t>NTNU can compare the development with the results from previous years.</a:t>
            </a:r>
            <a:endParaRPr lang="en-US" sz="1050" noProof="0" dirty="0">
              <a:cs typeface="Calibri"/>
            </a:endParaRPr>
          </a:p>
          <a:p>
            <a:pPr marL="246339" indent="-246339">
              <a:buFont typeface="Arial"/>
              <a:buChar char="•"/>
            </a:pPr>
            <a:r>
              <a:rPr lang="en-US" sz="1050" noProof="0" dirty="0"/>
              <a:t>NTNU can compare its results with «normal data» form the database (23 institutions in the sector use ARK)</a:t>
            </a:r>
            <a:endParaRPr lang="en-US" sz="1050" noProof="0" dirty="0">
              <a:cs typeface="Calibri"/>
            </a:endParaRPr>
          </a:p>
          <a:p>
            <a:pPr marL="246339" indent="-246339">
              <a:buFont typeface="Arial"/>
              <a:buChar char="•"/>
            </a:pPr>
            <a:r>
              <a:rPr lang="en-US" sz="1050" noProof="0" dirty="0"/>
              <a:t>Researchers can apply to use the database for research projects.</a:t>
            </a:r>
          </a:p>
          <a:p>
            <a:pPr marL="246339" indent="-246339">
              <a:buFont typeface="Arial"/>
              <a:buChar char="•"/>
            </a:pPr>
            <a:endParaRPr lang="en-US" sz="1050" noProof="0" dirty="0"/>
          </a:p>
          <a:p>
            <a:r>
              <a:rPr lang="en-US" sz="1050" b="1" noProof="0" dirty="0"/>
              <a:t>NTNU has commissioned the following results reports from ARK:</a:t>
            </a:r>
            <a:endParaRPr lang="en-US" sz="1050" b="1" noProof="0" dirty="0">
              <a:cs typeface="Calibri" panose="020F0502020204030204"/>
            </a:endParaRPr>
          </a:p>
          <a:p>
            <a:pPr marL="246339" indent="-246339">
              <a:buFont typeface="Arial"/>
              <a:buChar char="•"/>
            </a:pPr>
            <a:r>
              <a:rPr lang="en-US" sz="1050" noProof="0" dirty="0"/>
              <a:t>All answer units receive a performance report.</a:t>
            </a:r>
            <a:endParaRPr lang="en-US" sz="1050" noProof="0" dirty="0">
              <a:cs typeface="Calibri"/>
            </a:endParaRPr>
          </a:p>
          <a:p>
            <a:pPr marL="246339" indent="-246339">
              <a:buFont typeface="Arial"/>
              <a:buChar char="•"/>
            </a:pPr>
            <a:r>
              <a:rPr lang="en-US" sz="1050" noProof="0" dirty="0"/>
              <a:t>Response percentage </a:t>
            </a:r>
            <a:endParaRPr lang="en-US" sz="1050" noProof="0" dirty="0">
              <a:cs typeface="Calibri"/>
            </a:endParaRPr>
          </a:p>
          <a:p>
            <a:pPr marL="246339" indent="-246339">
              <a:buFont typeface="Arial"/>
              <a:buChar char="•"/>
            </a:pPr>
            <a:r>
              <a:rPr lang="en-US" sz="1050" noProof="0" dirty="0"/>
              <a:t>Average and standard deviation for all topics in the survey, as well as for individual questions. </a:t>
            </a:r>
            <a:endParaRPr lang="en-US" sz="1050" noProof="0" dirty="0">
              <a:cs typeface="Calibri"/>
            </a:endParaRPr>
          </a:p>
          <a:p>
            <a:pPr marL="246339" indent="-246339">
              <a:buFont typeface="Arial"/>
              <a:buChar char="•"/>
            </a:pPr>
            <a:r>
              <a:rPr lang="en-US" sz="1050" noProof="0" dirty="0"/>
              <a:t>Comparison with previous years for the 10 topics that are comparable.</a:t>
            </a:r>
            <a:br>
              <a:rPr lang="en-US" sz="1050" noProof="0" dirty="0">
                <a:cs typeface="+mn-lt"/>
              </a:rPr>
            </a:br>
            <a:endParaRPr lang="en-US" sz="1050" noProof="0" dirty="0">
              <a:cs typeface="Calibri"/>
            </a:endParaRPr>
          </a:p>
          <a:p>
            <a:r>
              <a:rPr lang="en-US" sz="1050" b="1" noProof="0" dirty="0"/>
              <a:t>All faculties receive a results report</a:t>
            </a:r>
            <a:endParaRPr lang="en-US" sz="1050" b="1" noProof="0" dirty="0">
              <a:cs typeface="Calibri" panose="020F0502020204030204"/>
            </a:endParaRPr>
          </a:p>
          <a:p>
            <a:pPr marL="246339" indent="-246339">
              <a:buFont typeface="Arial"/>
              <a:buChar char="•"/>
            </a:pPr>
            <a:r>
              <a:rPr lang="en-US" sz="1050" noProof="0" dirty="0"/>
              <a:t>Response percentage </a:t>
            </a:r>
            <a:endParaRPr lang="en-US" sz="1050" noProof="0" dirty="0">
              <a:cs typeface="Calibri"/>
            </a:endParaRPr>
          </a:p>
          <a:p>
            <a:pPr marL="246339" indent="-246339">
              <a:buFont typeface="Arial"/>
              <a:buChar char="•"/>
            </a:pPr>
            <a:r>
              <a:rPr lang="en-US" sz="1050" noProof="0" dirty="0"/>
              <a:t>Average and standard deviation for all topics in the survey</a:t>
            </a:r>
            <a:endParaRPr lang="en-US" sz="1050" noProof="0" dirty="0">
              <a:cs typeface="Calibri"/>
            </a:endParaRPr>
          </a:p>
          <a:p>
            <a:pPr marL="246339" indent="-246339">
              <a:buFont typeface="Arial"/>
              <a:buChar char="•"/>
            </a:pPr>
            <a:r>
              <a:rPr lang="en-US" sz="1050" noProof="0" dirty="0"/>
              <a:t>Additional report for the three main groups of employees: technical-administrative, scientific and PhD candidates</a:t>
            </a:r>
            <a:endParaRPr lang="en-US" sz="1050" noProof="0" dirty="0">
              <a:cs typeface="Calibri" panose="020F0502020204030204"/>
            </a:endParaRPr>
          </a:p>
          <a:p>
            <a:endParaRPr lang="en-US" sz="1050" noProof="0" dirty="0"/>
          </a:p>
          <a:p>
            <a:r>
              <a:rPr lang="en-US" sz="1050" b="1" noProof="0" dirty="0"/>
              <a:t>Performance presentations are owned by the individual unit</a:t>
            </a:r>
            <a:endParaRPr lang="en-US" sz="1050" b="1" noProof="0" dirty="0">
              <a:cs typeface="Calibri" panose="020F0502020204030204"/>
            </a:endParaRPr>
          </a:p>
          <a:p>
            <a:pPr marL="246339" indent="-246339">
              <a:buFont typeface="Arial"/>
              <a:buChar char="•"/>
            </a:pPr>
            <a:r>
              <a:rPr lang="en-US" sz="1050" noProof="0" dirty="0"/>
              <a:t>All performance reports are distributed in </a:t>
            </a:r>
            <a:r>
              <a:rPr lang="en-US" sz="1050" noProof="0" dirty="0" err="1"/>
              <a:t>ePhorte</a:t>
            </a:r>
            <a:r>
              <a:rPr lang="en-US" sz="1050" noProof="0" dirty="0"/>
              <a:t> with limited access for line management. There are also surveys from 2021, 2019, 2017, 2014, 2012, 2009 and 2007.</a:t>
            </a:r>
            <a:endParaRPr lang="en-US" sz="1050" noProof="0" dirty="0">
              <a:cs typeface="Calibri"/>
            </a:endParaRPr>
          </a:p>
          <a:p>
            <a:pPr marL="246339" indent="-246339">
              <a:buFont typeface="Arial"/>
              <a:buChar char="•"/>
            </a:pPr>
            <a:r>
              <a:rPr lang="en-US" sz="1050" b="0" noProof="0" dirty="0">
                <a:effectLst/>
                <a:highlight>
                  <a:srgbClr val="FFFF00"/>
                </a:highlight>
                <a:latin typeface="Calibri" panose="020F0502020204030204" pitchFamily="34" charset="0"/>
                <a:ea typeface="Times New Roman" panose="02020603050405020304" pitchFamily="18" charset="0"/>
              </a:rPr>
              <a:t>All employees receive and invitation to a meeting where the report is presented</a:t>
            </a:r>
            <a:endParaRPr lang="en-US" sz="1050" b="0" noProof="0" dirty="0">
              <a:highlight>
                <a:srgbClr val="FFFF00"/>
              </a:highlight>
            </a:endParaRPr>
          </a:p>
          <a:p>
            <a:pPr marL="246339" indent="-246339">
              <a:buFont typeface="Arial"/>
              <a:buChar char="•"/>
            </a:pPr>
            <a:r>
              <a:rPr lang="en-US" sz="1050" noProof="0" dirty="0"/>
              <a:t>Faculty reports are discussed in LOSAM, management meeting, faculty board.</a:t>
            </a:r>
          </a:p>
          <a:p>
            <a:pPr marL="246339" indent="-246339">
              <a:buFont typeface="Arial"/>
              <a:buChar char="•"/>
            </a:pPr>
            <a:r>
              <a:rPr lang="en-US" sz="1050" noProof="0" dirty="0"/>
              <a:t>NTNU report is discussed in SESAM, AMU, The Board of Directors. Only the NTNU report will be published on the intranet.</a:t>
            </a:r>
            <a:endParaRPr lang="en-US" sz="1050" b="0" noProof="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8</a:t>
            </a:fld>
            <a:endParaRPr lang="nb-NO"/>
          </a:p>
        </p:txBody>
      </p:sp>
    </p:spTree>
    <p:extLst>
      <p:ext uri="{BB962C8B-B14F-4D97-AF65-F5344CB8AC3E}">
        <p14:creationId xmlns:p14="http://schemas.microsoft.com/office/powerpoint/2010/main" val="135060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a:t>The Working Environment Act stipulates requirements for sound and health-promoting workplaces. The Act stipulates requirements for a systematic mapping of the working environment. All employees have a duty of participation to ensure a sound working environment. All employees are expected to participate in the survey, at follow-up meetings and implementation of measures.</a:t>
            </a:r>
            <a:endParaRPr lang="en-US" sz="1200">
              <a:cs typeface="Calibri"/>
            </a:endParaRPr>
          </a:p>
          <a:p>
            <a:endParaRPr lang="en-US" sz="1200" b="0" noProof="0">
              <a:cs typeface="Calibri"/>
            </a:endParaRPr>
          </a:p>
          <a:p>
            <a:r>
              <a:rPr lang="en-US" sz="1200" b="0" noProof="0">
                <a:cs typeface="Calibri"/>
              </a:rPr>
              <a:t>Highlight the unit response rate from 2021 here! What are the ambitions for response rate and participation this time? </a:t>
            </a:r>
          </a:p>
          <a:p>
            <a:endParaRPr lang="en-US" sz="1200" b="0" baseline="0" noProof="0">
              <a:cs typeface="Calibri"/>
            </a:endParaRPr>
          </a:p>
          <a:p>
            <a:r>
              <a:rPr lang="en-US" sz="1200" b="0" baseline="0" noProof="0">
                <a:cs typeface="Calibri"/>
              </a:rPr>
              <a:t>NB: You may want to ask about input from employees at the unit: What do they think it takes to get even more out of the working environment survey and follow-up processes this «round»?</a:t>
            </a:r>
            <a:endParaRPr lang="en-US" sz="1200" b="0" noProof="0">
              <a:cs typeface="Calibri"/>
            </a:endParaRPr>
          </a:p>
          <a:p>
            <a:endParaRPr lang="nb-NO"/>
          </a:p>
        </p:txBody>
      </p:sp>
      <p:sp>
        <p:nvSpPr>
          <p:cNvPr id="4" name="Plassholder for lysbildenummer 3"/>
          <p:cNvSpPr>
            <a:spLocks noGrp="1"/>
          </p:cNvSpPr>
          <p:nvPr>
            <p:ph type="sldNum" sz="quarter" idx="5"/>
          </p:nvPr>
        </p:nvSpPr>
        <p:spPr/>
        <p:txBody>
          <a:bodyPr/>
          <a:lstStyle/>
          <a:p>
            <a:fld id="{3EB9B911-305D-4E77-80E0-B72445C91DDE}" type="slidenum">
              <a:rPr lang="nb-NO" smtClean="0"/>
              <a:t>9</a:t>
            </a:fld>
            <a:endParaRPr lang="nb-NO"/>
          </a:p>
        </p:txBody>
      </p:sp>
    </p:spTree>
    <p:extLst>
      <p:ext uri="{BB962C8B-B14F-4D97-AF65-F5344CB8AC3E}">
        <p14:creationId xmlns:p14="http://schemas.microsoft.com/office/powerpoint/2010/main" val="17257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0DBECE5-E5E3-4DB3-9924-2CD8DA90F849}" type="slidenum">
              <a:rPr lang="nb-NO" smtClean="0"/>
              <a:t>10</a:t>
            </a:fld>
            <a:endParaRPr lang="nb-NO"/>
          </a:p>
        </p:txBody>
      </p:sp>
    </p:spTree>
    <p:extLst>
      <p:ext uri="{BB962C8B-B14F-4D97-AF65-F5344CB8AC3E}">
        <p14:creationId xmlns:p14="http://schemas.microsoft.com/office/powerpoint/2010/main" val="105147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3"/>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innsida.ntnu.no/wiki/-/wiki/English/Work+Environment+Survey+-+for+employe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nnsida.ntnu.no/wiki/-/wiki/English/Work+Environment+Survey+-+for+managers" TargetMode="External"/><Relationship Id="rId4" Type="http://schemas.openxmlformats.org/officeDocument/2006/relationships/hyperlink" Target="https://innsida.ntnu.no/wiki/-/wiki/English/Work+Environment+Survey+-+Questionnai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il&#10;&#10;Automatisk generert beskrivelse">
            <a:extLst>
              <a:ext uri="{FF2B5EF4-FFF2-40B4-BE49-F238E27FC236}">
                <a16:creationId xmlns:a16="http://schemas.microsoft.com/office/drawing/2014/main" id="{5ED8CA26-BBD4-42EE-AE34-ACB4EC5A5381}"/>
              </a:ext>
            </a:extLst>
          </p:cNvPr>
          <p:cNvPicPr>
            <a:picLocks noChangeAspect="1"/>
          </p:cNvPicPr>
          <p:nvPr/>
        </p:nvPicPr>
        <p:blipFill>
          <a:blip r:embed="rId3"/>
          <a:stretch>
            <a:fillRect/>
          </a:stretch>
        </p:blipFill>
        <p:spPr>
          <a:xfrm>
            <a:off x="-132348" y="0"/>
            <a:ext cx="9547060" cy="5143500"/>
          </a:xfrm>
          <a:prstGeom prst="rect">
            <a:avLst/>
          </a:prstGeom>
        </p:spPr>
      </p:pic>
      <p:sp>
        <p:nvSpPr>
          <p:cNvPr id="5" name="Tittel 1">
            <a:extLst>
              <a:ext uri="{FF2B5EF4-FFF2-40B4-BE49-F238E27FC236}">
                <a16:creationId xmlns:a16="http://schemas.microsoft.com/office/drawing/2014/main" id="{ED1DDE22-A7F5-4432-B80A-21A25CB8ACB4}"/>
              </a:ext>
            </a:extLst>
          </p:cNvPr>
          <p:cNvSpPr txBox="1">
            <a:spLocks/>
          </p:cNvSpPr>
          <p:nvPr/>
        </p:nvSpPr>
        <p:spPr>
          <a:xfrm>
            <a:off x="409024" y="1651531"/>
            <a:ext cx="8560526" cy="1325620"/>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ctr"/>
            <a:r>
              <a:rPr lang="en-US" sz="3200">
                <a:solidFill>
                  <a:srgbClr val="0D3475"/>
                </a:solidFill>
              </a:rPr>
              <a:t>It’s time for the</a:t>
            </a:r>
            <a:br>
              <a:rPr lang="en-US" sz="3200">
                <a:solidFill>
                  <a:srgbClr val="0D3475"/>
                </a:solidFill>
              </a:rPr>
            </a:br>
            <a:r>
              <a:rPr lang="en-US" sz="3200">
                <a:solidFill>
                  <a:srgbClr val="0D3475"/>
                </a:solidFill>
              </a:rPr>
              <a:t>Work Environment Survey 2023</a:t>
            </a:r>
          </a:p>
          <a:p>
            <a:pPr algn="ctr"/>
            <a:r>
              <a:rPr lang="en-US" sz="1600">
                <a:solidFill>
                  <a:srgbClr val="0D3475"/>
                </a:solidFill>
              </a:rPr>
              <a:t>Organizational and psychosocial working environment</a:t>
            </a:r>
          </a:p>
        </p:txBody>
      </p:sp>
      <p:pic>
        <p:nvPicPr>
          <p:cNvPr id="7" name="Bilde 6">
            <a:extLst>
              <a:ext uri="{FF2B5EF4-FFF2-40B4-BE49-F238E27FC236}">
                <a16:creationId xmlns:a16="http://schemas.microsoft.com/office/drawing/2014/main" id="{D3AFC5EE-5C46-4208-A6F1-1A38C5A0B453}"/>
              </a:ext>
            </a:extLst>
          </p:cNvPr>
          <p:cNvPicPr>
            <a:picLocks noChangeAspect="1"/>
          </p:cNvPicPr>
          <p:nvPr/>
        </p:nvPicPr>
        <p:blipFill>
          <a:blip r:embed="rId4"/>
          <a:stretch>
            <a:fillRect/>
          </a:stretch>
        </p:blipFill>
        <p:spPr>
          <a:xfrm>
            <a:off x="2887579" y="3302905"/>
            <a:ext cx="3747838" cy="304676"/>
          </a:xfrm>
          <a:prstGeom prst="rect">
            <a:avLst/>
          </a:prstGeom>
        </p:spPr>
      </p:pic>
    </p:spTree>
    <p:extLst>
      <p:ext uri="{BB962C8B-B14F-4D97-AF65-F5344CB8AC3E}">
        <p14:creationId xmlns:p14="http://schemas.microsoft.com/office/powerpoint/2010/main" val="1624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4A6BA-F6DB-4C01-B126-53523C23380D}"/>
              </a:ext>
            </a:extLst>
          </p:cNvPr>
          <p:cNvSpPr>
            <a:spLocks noGrp="1"/>
          </p:cNvSpPr>
          <p:nvPr>
            <p:ph idx="1"/>
          </p:nvPr>
        </p:nvSpPr>
        <p:spPr>
          <a:xfrm>
            <a:off x="478971" y="1524000"/>
            <a:ext cx="8378652" cy="2660674"/>
          </a:xfrm>
        </p:spPr>
        <p:txBody>
          <a:bodyPr vert="horz" lIns="91440" tIns="45720" rIns="91440" bIns="45720" rtlCol="0" anchor="t">
            <a:noAutofit/>
          </a:bodyPr>
          <a:lstStyle/>
          <a:p>
            <a:pPr>
              <a:buFont typeface="Arial" panose="020B0604020202020204" pitchFamily="34" charset="0"/>
              <a:buChar char="•"/>
            </a:pPr>
            <a:r>
              <a:rPr lang="en-US" sz="2000">
                <a:hlinkClick r:id="rId3"/>
              </a:rPr>
              <a:t>Work </a:t>
            </a:r>
            <a:r>
              <a:rPr lang="en-US" sz="2000" err="1">
                <a:hlinkClick r:id="rId3"/>
              </a:rPr>
              <a:t>environemnt</a:t>
            </a:r>
            <a:r>
              <a:rPr lang="en-US" sz="2000">
                <a:hlinkClick r:id="rId3"/>
              </a:rPr>
              <a:t> survey – for employees </a:t>
            </a:r>
            <a:endParaRPr lang="en-US" sz="2000"/>
          </a:p>
          <a:p>
            <a:r>
              <a:rPr lang="en-US" sz="2000">
                <a:hlinkClick r:id="rId4"/>
              </a:rPr>
              <a:t>Work environment survey – questionnaire</a:t>
            </a:r>
            <a:endParaRPr lang="en-US" sz="2000"/>
          </a:p>
          <a:p>
            <a:r>
              <a:rPr lang="en-US" sz="2000">
                <a:hlinkClick r:id="rId5"/>
              </a:rPr>
              <a:t>Work environment survey – for managers</a:t>
            </a:r>
            <a:endParaRPr lang="en-US" sz="2000"/>
          </a:p>
          <a:p>
            <a:pPr marL="0" indent="0">
              <a:buNone/>
            </a:pPr>
            <a:endParaRPr lang="nb-NO" sz="2000"/>
          </a:p>
          <a:p>
            <a:pPr marL="0" indent="0">
              <a:buNone/>
            </a:pPr>
            <a:endParaRPr lang="nb-NO" sz="2000"/>
          </a:p>
        </p:txBody>
      </p:sp>
      <p:sp>
        <p:nvSpPr>
          <p:cNvPr id="5" name="Tittel 4">
            <a:extLst>
              <a:ext uri="{FF2B5EF4-FFF2-40B4-BE49-F238E27FC236}">
                <a16:creationId xmlns:a16="http://schemas.microsoft.com/office/drawing/2014/main" id="{A9BA87F5-1AA9-4F3D-8DAC-E229C2262762}"/>
              </a:ext>
            </a:extLst>
          </p:cNvPr>
          <p:cNvSpPr txBox="1">
            <a:spLocks/>
          </p:cNvSpPr>
          <p:nvPr/>
        </p:nvSpPr>
        <p:spPr>
          <a:xfrm>
            <a:off x="392904" y="216265"/>
            <a:ext cx="7268964"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solidFill>
                  <a:srgbClr val="0D3475"/>
                </a:solidFill>
              </a:rPr>
              <a:t>Useful information on </a:t>
            </a:r>
            <a:r>
              <a:rPr lang="en-US" err="1">
                <a:solidFill>
                  <a:srgbClr val="0D3475"/>
                </a:solidFill>
              </a:rPr>
              <a:t>Innsida</a:t>
            </a:r>
            <a:endParaRPr lang="en-US">
              <a:solidFill>
                <a:srgbClr val="0D3475"/>
              </a:solidFill>
            </a:endParaRPr>
          </a:p>
        </p:txBody>
      </p:sp>
    </p:spTree>
    <p:extLst>
      <p:ext uri="{BB962C8B-B14F-4D97-AF65-F5344CB8AC3E}">
        <p14:creationId xmlns:p14="http://schemas.microsoft.com/office/powerpoint/2010/main" val="275868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85051-FA6A-4201-A74B-5BA53E5FBEF4}"/>
              </a:ext>
            </a:extLst>
          </p:cNvPr>
          <p:cNvSpPr>
            <a:spLocks noGrp="1"/>
          </p:cNvSpPr>
          <p:nvPr>
            <p:ph idx="1"/>
          </p:nvPr>
        </p:nvSpPr>
        <p:spPr>
          <a:xfrm>
            <a:off x="301385" y="946851"/>
            <a:ext cx="8549187" cy="3953881"/>
          </a:xfrm>
        </p:spPr>
        <p:txBody>
          <a:bodyPr vert="horz" lIns="91440" tIns="45720" rIns="91440" bIns="45720" rtlCol="0" anchor="t">
            <a:normAutofit fontScale="92500" lnSpcReduction="20000"/>
          </a:bodyPr>
          <a:lstStyle/>
          <a:p>
            <a:r>
              <a:rPr lang="en-US" sz="1800"/>
              <a:t>Is the most comprehensive tool we have at NTNU to develop our working environment</a:t>
            </a:r>
          </a:p>
          <a:p>
            <a:endParaRPr lang="en-US" sz="1800"/>
          </a:p>
          <a:p>
            <a:r>
              <a:rPr lang="en-US" sz="1800"/>
              <a:t>Is the largest participation arena for employees at NTNU in addition to the daily participation, and an opportunity for </a:t>
            </a:r>
            <a:r>
              <a:rPr lang="en-US" sz="1800" u="sng"/>
              <a:t>you</a:t>
            </a:r>
            <a:r>
              <a:rPr lang="en-US" sz="1800"/>
              <a:t> to </a:t>
            </a:r>
          </a:p>
          <a:p>
            <a:pPr lvl="1"/>
            <a:r>
              <a:rPr lang="en-US" sz="1700"/>
              <a:t>Influence your work environment </a:t>
            </a:r>
          </a:p>
          <a:p>
            <a:pPr lvl="1"/>
            <a:r>
              <a:rPr lang="en-US" sz="1700"/>
              <a:t>Influence your workday</a:t>
            </a:r>
          </a:p>
          <a:p>
            <a:pPr marL="0" indent="0">
              <a:buNone/>
            </a:pPr>
            <a:endParaRPr lang="en-US" sz="1800"/>
          </a:p>
          <a:p>
            <a:r>
              <a:rPr lang="en-US" sz="1800"/>
              <a:t>Gives me as a manager increased knowledge about how you experience your work situation. </a:t>
            </a:r>
          </a:p>
          <a:p>
            <a:pPr marL="0" indent="0">
              <a:buNone/>
            </a:pPr>
            <a:endParaRPr lang="en-US" sz="1800"/>
          </a:p>
          <a:p>
            <a:r>
              <a:rPr lang="en-US" sz="1800"/>
              <a:t>Focuses on both what we want to preserve and what we want to develop in our working environment.</a:t>
            </a:r>
          </a:p>
          <a:p>
            <a:endParaRPr lang="en-US" sz="1800"/>
          </a:p>
          <a:p>
            <a:r>
              <a:rPr lang="en-US" sz="1800"/>
              <a:t>Is an arena for close cooperation between safety representatives and the manager. </a:t>
            </a:r>
          </a:p>
          <a:p>
            <a:pPr marL="0" indent="0">
              <a:buNone/>
            </a:pPr>
            <a:endParaRPr lang="nb-NO" sz="1800"/>
          </a:p>
          <a:p>
            <a:endParaRPr lang="nb-NO" sz="1800">
              <a:solidFill>
                <a:srgbClr val="FF0000"/>
              </a:solidFill>
            </a:endParaRPr>
          </a:p>
          <a:p>
            <a:endParaRPr lang="nb-NO" sz="1800">
              <a:solidFill>
                <a:srgbClr val="FF0000"/>
              </a:solidFill>
            </a:endParaRPr>
          </a:p>
          <a:p>
            <a:endParaRPr lang="nb-NO" sz="1800"/>
          </a:p>
          <a:p>
            <a:endParaRPr lang="nb-NO" sz="1800"/>
          </a:p>
          <a:p>
            <a:pPr marL="457200" lvl="1" indent="0">
              <a:buNone/>
            </a:pPr>
            <a:endParaRPr lang="nb-NO" sz="1200"/>
          </a:p>
          <a:p>
            <a:endParaRPr lang="nb-NO" sz="1800"/>
          </a:p>
        </p:txBody>
      </p:sp>
      <p:sp>
        <p:nvSpPr>
          <p:cNvPr id="4" name="Tittel 4">
            <a:extLst>
              <a:ext uri="{FF2B5EF4-FFF2-40B4-BE49-F238E27FC236}">
                <a16:creationId xmlns:a16="http://schemas.microsoft.com/office/drawing/2014/main" id="{301B50B7-C964-4D22-B36C-38455EDA8EBC}"/>
              </a:ext>
            </a:extLst>
          </p:cNvPr>
          <p:cNvSpPr txBox="1">
            <a:spLocks/>
          </p:cNvSpPr>
          <p:nvPr/>
        </p:nvSpPr>
        <p:spPr>
          <a:xfrm>
            <a:off x="301385" y="298339"/>
            <a:ext cx="8349633"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a:solidFill>
                  <a:srgbClr val="0D3475"/>
                </a:solidFill>
              </a:rPr>
              <a:t>The </a:t>
            </a:r>
            <a:r>
              <a:rPr lang="nb-NO" err="1">
                <a:solidFill>
                  <a:srgbClr val="0D3475"/>
                </a:solidFill>
              </a:rPr>
              <a:t>Work</a:t>
            </a:r>
            <a:r>
              <a:rPr lang="nb-NO">
                <a:solidFill>
                  <a:srgbClr val="0D3475"/>
                </a:solidFill>
              </a:rPr>
              <a:t> Environment Survey</a:t>
            </a:r>
          </a:p>
        </p:txBody>
      </p:sp>
    </p:spTree>
    <p:extLst>
      <p:ext uri="{BB962C8B-B14F-4D97-AF65-F5344CB8AC3E}">
        <p14:creationId xmlns:p14="http://schemas.microsoft.com/office/powerpoint/2010/main" val="92979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6E9FC42-D403-4853-A017-7F293E3D7485}"/>
              </a:ext>
            </a:extLst>
          </p:cNvPr>
          <p:cNvSpPr>
            <a:spLocks noGrp="1"/>
          </p:cNvSpPr>
          <p:nvPr>
            <p:ph sz="half" idx="1"/>
          </p:nvPr>
        </p:nvSpPr>
        <p:spPr>
          <a:xfrm>
            <a:off x="457199" y="1530220"/>
            <a:ext cx="8129452" cy="3064402"/>
          </a:xfrm>
        </p:spPr>
        <p:txBody>
          <a:bodyPr>
            <a:normAutofit/>
          </a:bodyPr>
          <a:lstStyle/>
          <a:p>
            <a:r>
              <a:rPr lang="en-US" sz="1800"/>
              <a:t>Is first and foremost about </a:t>
            </a:r>
            <a:r>
              <a:rPr lang="en-US" sz="1800" b="1"/>
              <a:t>our work</a:t>
            </a:r>
            <a:r>
              <a:rPr lang="en-US" sz="1800"/>
              <a:t>, and about how we plan, organize and implement it. </a:t>
            </a:r>
          </a:p>
          <a:p>
            <a:pPr marL="0" indent="0">
              <a:lnSpc>
                <a:spcPct val="90000"/>
              </a:lnSpc>
              <a:buNone/>
            </a:pPr>
            <a:endParaRPr lang="en-US" sz="1800"/>
          </a:p>
          <a:p>
            <a:r>
              <a:rPr lang="en-US" sz="1800" b="1"/>
              <a:t>All employees </a:t>
            </a:r>
            <a:r>
              <a:rPr lang="en-US" sz="1800"/>
              <a:t>at NTNU must have a good and responsible work environment.</a:t>
            </a:r>
          </a:p>
          <a:p>
            <a:pPr marL="0" indent="0">
              <a:lnSpc>
                <a:spcPct val="90000"/>
              </a:lnSpc>
              <a:buNone/>
            </a:pPr>
            <a:endParaRPr lang="en-US" sz="1800"/>
          </a:p>
          <a:p>
            <a:r>
              <a:rPr lang="en-US" sz="1800">
                <a:solidFill>
                  <a:srgbClr val="333333"/>
                </a:solidFill>
                <a:latin typeface="Arial" panose="020B0604020202020204" pitchFamily="34" charset="0"/>
                <a:cs typeface="Arial" panose="020B0604020202020204" pitchFamily="34" charset="0"/>
              </a:rPr>
              <a:t>A</a:t>
            </a:r>
            <a:r>
              <a:rPr lang="en-US" sz="1800" b="0" i="0">
                <a:solidFill>
                  <a:srgbClr val="333333"/>
                </a:solidFill>
                <a:effectLst/>
                <a:latin typeface="Arial" panose="020B0604020202020204" pitchFamily="34" charset="0"/>
                <a:cs typeface="Arial" panose="020B0604020202020204" pitchFamily="34" charset="0"/>
              </a:rPr>
              <a:t> </a:t>
            </a:r>
            <a:r>
              <a:rPr lang="en-US" sz="1800" b="1" i="0">
                <a:solidFill>
                  <a:srgbClr val="333333"/>
                </a:solidFill>
                <a:effectLst/>
                <a:latin typeface="Arial" panose="020B0604020202020204" pitchFamily="34" charset="0"/>
                <a:cs typeface="Arial" panose="020B0604020202020204" pitchFamily="34" charset="0"/>
              </a:rPr>
              <a:t>good and responsible work environment </a:t>
            </a:r>
            <a:r>
              <a:rPr lang="en-US" sz="1800" b="0" i="0">
                <a:solidFill>
                  <a:srgbClr val="333333"/>
                </a:solidFill>
                <a:effectLst/>
                <a:latin typeface="Arial" panose="020B0604020202020204" pitchFamily="34" charset="0"/>
                <a:cs typeface="Arial" panose="020B0604020202020204" pitchFamily="34" charset="0"/>
              </a:rPr>
              <a:t>is important for us to thrive</a:t>
            </a:r>
            <a:r>
              <a:rPr lang="en-US" sz="1800">
                <a:solidFill>
                  <a:srgbClr val="333333"/>
                </a:solidFill>
                <a:latin typeface="Arial" panose="020B0604020202020204" pitchFamily="34" charset="0"/>
                <a:cs typeface="Arial" panose="020B0604020202020204" pitchFamily="34" charset="0"/>
              </a:rPr>
              <a:t>, be in good health and for us to be able to perform at our job</a:t>
            </a:r>
            <a:r>
              <a:rPr lang="en-US" sz="1800" b="0" i="0">
                <a:solidFill>
                  <a:srgbClr val="333333"/>
                </a:solidFill>
                <a:effectLst/>
                <a:latin typeface="Arial" panose="020B0604020202020204" pitchFamily="34" charset="0"/>
                <a:cs typeface="Arial" panose="020B0604020202020204" pitchFamily="34" charset="0"/>
              </a:rPr>
              <a:t>.</a:t>
            </a:r>
          </a:p>
          <a:p>
            <a:pPr>
              <a:lnSpc>
                <a:spcPct val="90000"/>
              </a:lnSpc>
            </a:pPr>
            <a:endParaRPr lang="nb-NO" sz="1500" b="0" i="0">
              <a:effectLst/>
            </a:endParaRPr>
          </a:p>
          <a:p>
            <a:pPr>
              <a:lnSpc>
                <a:spcPct val="90000"/>
              </a:lnSpc>
            </a:pPr>
            <a:endParaRPr lang="nb-NO" sz="1500" i="1"/>
          </a:p>
        </p:txBody>
      </p:sp>
      <p:sp>
        <p:nvSpPr>
          <p:cNvPr id="6" name="Tittel 4">
            <a:extLst>
              <a:ext uri="{FF2B5EF4-FFF2-40B4-BE49-F238E27FC236}">
                <a16:creationId xmlns:a16="http://schemas.microsoft.com/office/drawing/2014/main" id="{F49F5048-F674-472D-895A-C81DFA5A9098}"/>
              </a:ext>
            </a:extLst>
          </p:cNvPr>
          <p:cNvSpPr txBox="1">
            <a:spLocks/>
          </p:cNvSpPr>
          <p:nvPr/>
        </p:nvSpPr>
        <p:spPr>
          <a:xfrm>
            <a:off x="301386" y="298339"/>
            <a:ext cx="6944146"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err="1">
                <a:solidFill>
                  <a:srgbClr val="0D3475"/>
                </a:solidFill>
              </a:rPr>
              <a:t>Work</a:t>
            </a:r>
            <a:r>
              <a:rPr lang="nb-NO">
                <a:solidFill>
                  <a:srgbClr val="0D3475"/>
                </a:solidFill>
              </a:rPr>
              <a:t> Environment </a:t>
            </a:r>
          </a:p>
        </p:txBody>
      </p:sp>
    </p:spTree>
    <p:extLst>
      <p:ext uri="{BB962C8B-B14F-4D97-AF65-F5344CB8AC3E}">
        <p14:creationId xmlns:p14="http://schemas.microsoft.com/office/powerpoint/2010/main" val="67787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61A8B09-2037-9072-88ED-7D24819B3EB5}"/>
              </a:ext>
            </a:extLst>
          </p:cNvPr>
          <p:cNvPicPr>
            <a:picLocks noChangeAspect="1"/>
          </p:cNvPicPr>
          <p:nvPr/>
        </p:nvPicPr>
        <p:blipFill>
          <a:blip r:embed="rId3"/>
          <a:stretch>
            <a:fillRect/>
          </a:stretch>
        </p:blipFill>
        <p:spPr>
          <a:xfrm>
            <a:off x="0" y="1223849"/>
            <a:ext cx="9144000" cy="2695801"/>
          </a:xfrm>
          <a:prstGeom prst="rect">
            <a:avLst/>
          </a:prstGeom>
        </p:spPr>
      </p:pic>
    </p:spTree>
    <p:extLst>
      <p:ext uri="{BB962C8B-B14F-4D97-AF65-F5344CB8AC3E}">
        <p14:creationId xmlns:p14="http://schemas.microsoft.com/office/powerpoint/2010/main" val="66314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høyre 1">
            <a:extLst>
              <a:ext uri="{FF2B5EF4-FFF2-40B4-BE49-F238E27FC236}">
                <a16:creationId xmlns:a16="http://schemas.microsoft.com/office/drawing/2014/main" id="{A7A5E330-C2B2-4EEE-A7CB-5863A175CEB9}"/>
              </a:ext>
            </a:extLst>
          </p:cNvPr>
          <p:cNvSpPr/>
          <p:nvPr/>
        </p:nvSpPr>
        <p:spPr>
          <a:xfrm>
            <a:off x="332510" y="1517139"/>
            <a:ext cx="2651522" cy="2451977"/>
          </a:xfrm>
          <a:prstGeom prst="rightArrow">
            <a:avLst>
              <a:gd name="adj1" fmla="val 74862"/>
              <a:gd name="adj2" fmla="val 28317"/>
            </a:avLst>
          </a:prstGeom>
          <a:noFill/>
          <a:ln>
            <a:solidFill>
              <a:srgbClr val="5DC3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Questionnaire </a:t>
            </a:r>
            <a:br>
              <a:rPr lang="en-US" sz="1400" b="1" dirty="0">
                <a:solidFill>
                  <a:schemeClr val="tx1"/>
                </a:solidFill>
              </a:rPr>
            </a:br>
            <a:r>
              <a:rPr lang="en-US" sz="1400" b="1" dirty="0">
                <a:solidFill>
                  <a:schemeClr val="tx1"/>
                </a:solidFill>
              </a:rPr>
              <a:t>6.–27. November 2023</a:t>
            </a:r>
            <a:endParaRPr lang="en-US" sz="1400" b="1" dirty="0">
              <a:solidFill>
                <a:schemeClr val="tx1"/>
              </a:solidFill>
              <a:cs typeface="Arial"/>
            </a:endParaRPr>
          </a:p>
          <a:p>
            <a:r>
              <a:rPr lang="en-US" sz="1400" dirty="0">
                <a:solidFill>
                  <a:srgbClr val="2B585D"/>
                </a:solidFill>
              </a:rPr>
              <a:t>It will be sent by e-mail to all employees.</a:t>
            </a:r>
            <a:endParaRPr lang="en-US" sz="1200" dirty="0"/>
          </a:p>
        </p:txBody>
      </p:sp>
      <p:sp>
        <p:nvSpPr>
          <p:cNvPr id="12" name="Pil: høyre 11">
            <a:extLst>
              <a:ext uri="{FF2B5EF4-FFF2-40B4-BE49-F238E27FC236}">
                <a16:creationId xmlns:a16="http://schemas.microsoft.com/office/drawing/2014/main" id="{8F9F3101-6847-440B-9874-B8CE0A476BF8}"/>
              </a:ext>
            </a:extLst>
          </p:cNvPr>
          <p:cNvSpPr/>
          <p:nvPr/>
        </p:nvSpPr>
        <p:spPr>
          <a:xfrm flipH="1">
            <a:off x="6323488" y="1517139"/>
            <a:ext cx="2572861" cy="2451977"/>
          </a:xfrm>
          <a:prstGeom prst="rightArrow">
            <a:avLst>
              <a:gd name="adj1" fmla="val 74862"/>
              <a:gd name="adj2" fmla="val 28317"/>
            </a:avLst>
          </a:prstGeom>
          <a:noFill/>
          <a:ln>
            <a:solidFill>
              <a:srgbClr val="5DC3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a:solidFill>
                  <a:srgbClr val="292F2B"/>
                </a:solidFill>
              </a:rPr>
              <a:t>Follow-up, spring 2024.</a:t>
            </a:r>
          </a:p>
          <a:p>
            <a:r>
              <a:rPr lang="en-US" sz="1400">
                <a:solidFill>
                  <a:srgbClr val="2B585D"/>
                </a:solidFill>
              </a:rPr>
              <a:t>Employees put into words which areas of the working environment it is important to preserve and develop.</a:t>
            </a:r>
          </a:p>
        </p:txBody>
      </p:sp>
      <p:sp>
        <p:nvSpPr>
          <p:cNvPr id="7" name="Tittel 4">
            <a:extLst>
              <a:ext uri="{FF2B5EF4-FFF2-40B4-BE49-F238E27FC236}">
                <a16:creationId xmlns:a16="http://schemas.microsoft.com/office/drawing/2014/main" id="{AC4DB65A-F6D0-4626-B64B-280FF300C424}"/>
              </a:ext>
            </a:extLst>
          </p:cNvPr>
          <p:cNvSpPr>
            <a:spLocks noGrp="1"/>
          </p:cNvSpPr>
          <p:nvPr>
            <p:ph type="title"/>
          </p:nvPr>
        </p:nvSpPr>
        <p:spPr>
          <a:xfrm>
            <a:off x="301625" y="392119"/>
            <a:ext cx="8418513" cy="586957"/>
          </a:xfrm>
        </p:spPr>
        <p:txBody>
          <a:bodyPr/>
          <a:lstStyle/>
          <a:p>
            <a:r>
              <a:rPr lang="en-US" sz="3200">
                <a:solidFill>
                  <a:srgbClr val="0D3475"/>
                </a:solidFill>
              </a:rPr>
              <a:t>The mapping is twofold</a:t>
            </a:r>
          </a:p>
        </p:txBody>
      </p:sp>
      <p:pic>
        <p:nvPicPr>
          <p:cNvPr id="8" name="Content Placeholder 7" descr="A picture containing icon&#10;&#10;Description automatically generated">
            <a:extLst>
              <a:ext uri="{FF2B5EF4-FFF2-40B4-BE49-F238E27FC236}">
                <a16:creationId xmlns:a16="http://schemas.microsoft.com/office/drawing/2014/main" id="{2299D2F8-384E-4F3A-AF27-F6F17D9928F9}"/>
              </a:ext>
            </a:extLst>
          </p:cNvPr>
          <p:cNvPicPr>
            <a:picLocks noGrp="1" noChangeAspect="1"/>
          </p:cNvPicPr>
          <p:nvPr>
            <p:ph idx="1"/>
          </p:nvPr>
        </p:nvPicPr>
        <p:blipFill>
          <a:blip r:embed="rId3"/>
          <a:stretch>
            <a:fillRect/>
          </a:stretch>
        </p:blipFill>
        <p:spPr>
          <a:xfrm>
            <a:off x="3088383" y="1175175"/>
            <a:ext cx="3130754" cy="3135903"/>
          </a:xfrm>
        </p:spPr>
      </p:pic>
    </p:spTree>
    <p:extLst>
      <p:ext uri="{BB962C8B-B14F-4D97-AF65-F5344CB8AC3E}">
        <p14:creationId xmlns:p14="http://schemas.microsoft.com/office/powerpoint/2010/main" val="13779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98193C-B291-90D6-3C07-E4E3EEC8FCAC}"/>
              </a:ext>
            </a:extLst>
          </p:cNvPr>
          <p:cNvSpPr>
            <a:spLocks noGrp="1"/>
          </p:cNvSpPr>
          <p:nvPr>
            <p:ph type="title"/>
          </p:nvPr>
        </p:nvSpPr>
        <p:spPr>
          <a:xfrm>
            <a:off x="301385" y="298339"/>
            <a:ext cx="8418747" cy="1140954"/>
          </a:xfrm>
        </p:spPr>
        <p:txBody>
          <a:bodyPr/>
          <a:lstStyle/>
          <a:p>
            <a:r>
              <a:rPr lang="en-US" sz="3200" b="1">
                <a:solidFill>
                  <a:srgbClr val="0D3475"/>
                </a:solidFill>
                <a:latin typeface="Arial" panose="020B0604020202020204" pitchFamily="34" charset="0"/>
                <a:cs typeface="Arial" panose="020B0604020202020204" pitchFamily="34" charset="0"/>
              </a:rPr>
              <a:t>The main topics that are addressed are:  </a:t>
            </a:r>
            <a:br>
              <a:rPr lang="en-US" sz="3600" b="1">
                <a:solidFill>
                  <a:srgbClr val="0D3475"/>
                </a:solidFill>
                <a:latin typeface="Arial" panose="020B0604020202020204" pitchFamily="34" charset="0"/>
                <a:cs typeface="Arial" panose="020B0604020202020204" pitchFamily="34" charset="0"/>
              </a:rPr>
            </a:br>
            <a:endParaRPr lang="nb-NO"/>
          </a:p>
        </p:txBody>
      </p:sp>
      <p:sp>
        <p:nvSpPr>
          <p:cNvPr id="3" name="Plassholder for innhold 2">
            <a:extLst>
              <a:ext uri="{FF2B5EF4-FFF2-40B4-BE49-F238E27FC236}">
                <a16:creationId xmlns:a16="http://schemas.microsoft.com/office/drawing/2014/main" id="{635E08BF-F6E8-7CB4-61F8-1E52F16957C5}"/>
              </a:ext>
            </a:extLst>
          </p:cNvPr>
          <p:cNvSpPr>
            <a:spLocks noGrp="1"/>
          </p:cNvSpPr>
          <p:nvPr>
            <p:ph idx="1"/>
          </p:nvPr>
        </p:nvSpPr>
        <p:spPr>
          <a:xfrm>
            <a:off x="301385" y="1017270"/>
            <a:ext cx="8418747" cy="3606770"/>
          </a:xfrm>
        </p:spPr>
        <p:txBody>
          <a:bodyPr/>
          <a:lstStyle/>
          <a:p>
            <a:r>
              <a:rPr lang="nb-NO" sz="1800" dirty="0" err="1"/>
              <a:t>Organizational</a:t>
            </a:r>
            <a:r>
              <a:rPr lang="nb-NO" sz="1800" dirty="0"/>
              <a:t> </a:t>
            </a:r>
            <a:r>
              <a:rPr lang="nb-NO" sz="1800" dirty="0" err="1"/>
              <a:t>conditions</a:t>
            </a:r>
            <a:r>
              <a:rPr lang="nb-NO" sz="1800" dirty="0"/>
              <a:t> at </a:t>
            </a:r>
            <a:r>
              <a:rPr lang="nb-NO" sz="1800" dirty="0" err="1"/>
              <a:t>own</a:t>
            </a:r>
            <a:r>
              <a:rPr lang="nb-NO" sz="1800" dirty="0"/>
              <a:t> unit</a:t>
            </a:r>
          </a:p>
          <a:p>
            <a:endParaRPr lang="nb-NO" sz="1800" dirty="0"/>
          </a:p>
          <a:p>
            <a:r>
              <a:rPr lang="nb-NO" sz="1800" dirty="0" err="1"/>
              <a:t>Working</a:t>
            </a:r>
            <a:r>
              <a:rPr lang="nb-NO" sz="1800" dirty="0"/>
              <a:t> </a:t>
            </a:r>
            <a:r>
              <a:rPr lang="nb-NO" sz="1800" dirty="0" err="1"/>
              <a:t>climate</a:t>
            </a:r>
            <a:endParaRPr lang="nb-NO" sz="1800" dirty="0"/>
          </a:p>
          <a:p>
            <a:endParaRPr lang="nb-NO" sz="1800" dirty="0"/>
          </a:p>
          <a:p>
            <a:r>
              <a:rPr lang="nb-NO" sz="1800" dirty="0" err="1"/>
              <a:t>Local</a:t>
            </a:r>
            <a:r>
              <a:rPr lang="nb-NO" sz="1800" dirty="0"/>
              <a:t> management</a:t>
            </a:r>
          </a:p>
          <a:p>
            <a:endParaRPr lang="nb-NO" sz="1800" dirty="0"/>
          </a:p>
          <a:p>
            <a:r>
              <a:rPr lang="nb-NO" sz="1800" dirty="0" err="1"/>
              <a:t>You</a:t>
            </a:r>
            <a:r>
              <a:rPr lang="nb-NO" sz="1800" dirty="0"/>
              <a:t> and </a:t>
            </a:r>
            <a:r>
              <a:rPr lang="nb-NO" sz="1800" dirty="0" err="1"/>
              <a:t>your</a:t>
            </a:r>
            <a:r>
              <a:rPr lang="nb-NO" sz="1800" dirty="0"/>
              <a:t> </a:t>
            </a:r>
            <a:r>
              <a:rPr lang="nb-NO" sz="1800" dirty="0" err="1"/>
              <a:t>colleagues</a:t>
            </a:r>
            <a:endParaRPr lang="nb-NO" sz="1800" dirty="0"/>
          </a:p>
          <a:p>
            <a:endParaRPr lang="nb-NO" sz="1800" dirty="0"/>
          </a:p>
          <a:p>
            <a:r>
              <a:rPr lang="nb-NO" sz="1800" dirty="0" err="1"/>
              <a:t>You</a:t>
            </a:r>
            <a:r>
              <a:rPr lang="nb-NO" sz="1800" dirty="0"/>
              <a:t> and </a:t>
            </a:r>
            <a:r>
              <a:rPr lang="nb-NO" sz="1800" dirty="0" err="1"/>
              <a:t>your</a:t>
            </a:r>
            <a:r>
              <a:rPr lang="nb-NO" sz="1800" dirty="0"/>
              <a:t> </a:t>
            </a:r>
            <a:r>
              <a:rPr lang="nb-NO" sz="1800" dirty="0" err="1"/>
              <a:t>work</a:t>
            </a:r>
            <a:endParaRPr lang="nb-NO" sz="1800" dirty="0"/>
          </a:p>
          <a:p>
            <a:endParaRPr lang="nb-NO" sz="1800" dirty="0"/>
          </a:p>
          <a:p>
            <a:r>
              <a:rPr lang="nb-NO" sz="1800" dirty="0"/>
              <a:t>Your </a:t>
            </a:r>
            <a:r>
              <a:rPr lang="nb-NO" sz="1800" dirty="0" err="1"/>
              <a:t>daily</a:t>
            </a:r>
            <a:r>
              <a:rPr lang="nb-NO" sz="1800" dirty="0"/>
              <a:t> </a:t>
            </a:r>
            <a:r>
              <a:rPr lang="nb-NO" sz="1800" dirty="0" err="1"/>
              <a:t>job</a:t>
            </a:r>
            <a:endParaRPr lang="nb-NO" sz="1800" dirty="0"/>
          </a:p>
          <a:p>
            <a:endParaRPr lang="nb-NO" dirty="0"/>
          </a:p>
          <a:p>
            <a:endParaRPr lang="nb-NO" dirty="0"/>
          </a:p>
        </p:txBody>
      </p:sp>
    </p:spTree>
    <p:extLst>
      <p:ext uri="{BB962C8B-B14F-4D97-AF65-F5344CB8AC3E}">
        <p14:creationId xmlns:p14="http://schemas.microsoft.com/office/powerpoint/2010/main" val="216880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E10BA-38D7-15F5-2B39-45AABE5774F3}"/>
              </a:ext>
            </a:extLst>
          </p:cNvPr>
          <p:cNvSpPr>
            <a:spLocks noGrp="1"/>
          </p:cNvSpPr>
          <p:nvPr>
            <p:ph type="title"/>
          </p:nvPr>
        </p:nvSpPr>
        <p:spPr/>
        <p:txBody>
          <a:bodyPr/>
          <a:lstStyle/>
          <a:p>
            <a:r>
              <a:rPr lang="nb-NO">
                <a:solidFill>
                  <a:srgbClr val="0D3475"/>
                </a:solidFill>
              </a:rPr>
              <a:t>New </a:t>
            </a:r>
            <a:r>
              <a:rPr lang="nb-NO" err="1">
                <a:solidFill>
                  <a:srgbClr val="0D3475"/>
                </a:solidFill>
              </a:rPr>
              <a:t>version</a:t>
            </a:r>
            <a:r>
              <a:rPr lang="nb-NO">
                <a:solidFill>
                  <a:srgbClr val="0D3475"/>
                </a:solidFill>
              </a:rPr>
              <a:t> </a:t>
            </a:r>
            <a:r>
              <a:rPr lang="nb-NO" err="1">
                <a:solidFill>
                  <a:srgbClr val="0D3475"/>
                </a:solidFill>
              </a:rPr>
              <a:t>of</a:t>
            </a:r>
            <a:r>
              <a:rPr lang="nb-NO">
                <a:solidFill>
                  <a:srgbClr val="0D3475"/>
                </a:solidFill>
              </a:rPr>
              <a:t> </a:t>
            </a:r>
            <a:r>
              <a:rPr lang="nb-NO" err="1">
                <a:solidFill>
                  <a:srgbClr val="0D3475"/>
                </a:solidFill>
              </a:rPr>
              <a:t>the</a:t>
            </a:r>
            <a:r>
              <a:rPr lang="nb-NO">
                <a:solidFill>
                  <a:srgbClr val="0D3475"/>
                </a:solidFill>
              </a:rPr>
              <a:t> </a:t>
            </a:r>
            <a:r>
              <a:rPr lang="nb-NO" err="1">
                <a:solidFill>
                  <a:srgbClr val="0D3475"/>
                </a:solidFill>
              </a:rPr>
              <a:t>questionnaire</a:t>
            </a:r>
            <a:endParaRPr lang="nb-NO">
              <a:solidFill>
                <a:srgbClr val="0D3475"/>
              </a:solidFill>
            </a:endParaRPr>
          </a:p>
        </p:txBody>
      </p:sp>
      <p:sp>
        <p:nvSpPr>
          <p:cNvPr id="3" name="Plassholder for innhold 2">
            <a:extLst>
              <a:ext uri="{FF2B5EF4-FFF2-40B4-BE49-F238E27FC236}">
                <a16:creationId xmlns:a16="http://schemas.microsoft.com/office/drawing/2014/main" id="{4F813004-9855-255D-AFF8-09051A9361FA}"/>
              </a:ext>
            </a:extLst>
          </p:cNvPr>
          <p:cNvSpPr>
            <a:spLocks noGrp="1"/>
          </p:cNvSpPr>
          <p:nvPr>
            <p:ph idx="1"/>
          </p:nvPr>
        </p:nvSpPr>
        <p:spPr/>
        <p:txBody>
          <a:bodyPr/>
          <a:lstStyle/>
          <a:p>
            <a:r>
              <a:rPr lang="nb-NO" sz="2000" dirty="0" err="1"/>
              <a:t>Retains</a:t>
            </a:r>
            <a:r>
              <a:rPr lang="nb-NO" sz="2000" dirty="0"/>
              <a:t> 10 </a:t>
            </a:r>
            <a:r>
              <a:rPr lang="nb-NO" sz="2000" dirty="0" err="1"/>
              <a:t>scales</a:t>
            </a:r>
            <a:r>
              <a:rPr lang="nb-NO" sz="2000" dirty="0"/>
              <a:t> </a:t>
            </a:r>
            <a:r>
              <a:rPr lang="nb-NO" sz="2000" dirty="0" err="1"/>
              <a:t>that</a:t>
            </a:r>
            <a:r>
              <a:rPr lang="nb-NO" sz="2000" dirty="0"/>
              <a:t> have </a:t>
            </a:r>
            <a:r>
              <a:rPr lang="nb-NO" sz="2000" dirty="0" err="1"/>
              <a:t>been</a:t>
            </a:r>
            <a:r>
              <a:rPr lang="nb-NO" sz="2000" dirty="0"/>
              <a:t> </a:t>
            </a:r>
            <a:r>
              <a:rPr lang="nb-NO" sz="2000" dirty="0" err="1"/>
              <a:t>included</a:t>
            </a:r>
            <a:r>
              <a:rPr lang="nb-NO" sz="2000" dirty="0"/>
              <a:t> </a:t>
            </a:r>
            <a:r>
              <a:rPr lang="nb-NO" sz="2000" dirty="0" err="1"/>
              <a:t>since</a:t>
            </a:r>
            <a:r>
              <a:rPr lang="nb-NO" sz="2000" dirty="0"/>
              <a:t> 2015</a:t>
            </a:r>
          </a:p>
          <a:p>
            <a:endParaRPr lang="nb-NO" sz="2000" dirty="0"/>
          </a:p>
          <a:p>
            <a:r>
              <a:rPr lang="nb-NO" sz="2000" dirty="0" err="1"/>
              <a:t>Contains</a:t>
            </a:r>
            <a:r>
              <a:rPr lang="nb-NO" sz="2000" dirty="0"/>
              <a:t> </a:t>
            </a:r>
            <a:r>
              <a:rPr lang="nb-NO" sz="2000" dirty="0" err="1"/>
              <a:t>new</a:t>
            </a:r>
            <a:r>
              <a:rPr lang="nb-NO" sz="2000"/>
              <a:t> questions </a:t>
            </a:r>
            <a:r>
              <a:rPr lang="nb-NO" sz="2000" dirty="0" err="1"/>
              <a:t>about</a:t>
            </a:r>
            <a:r>
              <a:rPr lang="nb-NO" sz="2000" dirty="0"/>
              <a:t>:</a:t>
            </a:r>
          </a:p>
          <a:p>
            <a:pPr lvl="1"/>
            <a:r>
              <a:rPr lang="nb-NO" sz="1800" dirty="0" err="1"/>
              <a:t>Psychological</a:t>
            </a:r>
            <a:r>
              <a:rPr lang="nb-NO" sz="1800" dirty="0"/>
              <a:t> </a:t>
            </a:r>
            <a:r>
              <a:rPr lang="nb-NO" sz="1800" dirty="0" err="1"/>
              <a:t>safety</a:t>
            </a:r>
            <a:r>
              <a:rPr lang="nb-NO" sz="1800" dirty="0"/>
              <a:t> </a:t>
            </a:r>
          </a:p>
          <a:p>
            <a:pPr lvl="1"/>
            <a:r>
              <a:rPr lang="nb-NO" sz="1800" dirty="0" err="1"/>
              <a:t>Coping</a:t>
            </a:r>
            <a:r>
              <a:rPr lang="nb-NO" sz="1800" dirty="0"/>
              <a:t> </a:t>
            </a:r>
            <a:r>
              <a:rPr lang="nb-NO" sz="1800" dirty="0" err="1"/>
              <a:t>climate</a:t>
            </a:r>
            <a:endParaRPr lang="nb-NO" sz="1800" dirty="0"/>
          </a:p>
          <a:p>
            <a:pPr lvl="1"/>
            <a:r>
              <a:rPr lang="nb-NO" sz="1800" dirty="0" err="1"/>
              <a:t>Role</a:t>
            </a:r>
            <a:r>
              <a:rPr lang="nb-NO" sz="1800" dirty="0"/>
              <a:t> </a:t>
            </a:r>
            <a:r>
              <a:rPr lang="nb-NO" sz="1800" dirty="0" err="1"/>
              <a:t>conflict</a:t>
            </a:r>
            <a:endParaRPr lang="nb-NO" sz="1800" dirty="0"/>
          </a:p>
          <a:p>
            <a:pPr lvl="1"/>
            <a:r>
              <a:rPr lang="nb-NO" sz="1800" dirty="0"/>
              <a:t>Language </a:t>
            </a:r>
            <a:r>
              <a:rPr lang="nb-NO" sz="1800" dirty="0" err="1"/>
              <a:t>barriers</a:t>
            </a:r>
            <a:endParaRPr lang="nb-NO" sz="1800" dirty="0"/>
          </a:p>
          <a:p>
            <a:pPr lvl="1"/>
            <a:r>
              <a:rPr lang="nb-NO" sz="1800" dirty="0"/>
              <a:t>Remote </a:t>
            </a:r>
            <a:r>
              <a:rPr lang="nb-NO" sz="1800" dirty="0" err="1"/>
              <a:t>work</a:t>
            </a:r>
            <a:endParaRPr lang="nb-NO" sz="1800" dirty="0"/>
          </a:p>
          <a:p>
            <a:pPr lvl="1"/>
            <a:r>
              <a:rPr lang="nb-NO" sz="1800" dirty="0" err="1"/>
              <a:t>Bullying</a:t>
            </a:r>
            <a:r>
              <a:rPr lang="nb-NO" sz="1800" dirty="0"/>
              <a:t> and </a:t>
            </a:r>
            <a:r>
              <a:rPr lang="nb-NO" sz="1800" dirty="0" err="1"/>
              <a:t>harassment</a:t>
            </a:r>
            <a:r>
              <a:rPr lang="nb-NO" sz="1800" dirty="0"/>
              <a:t> (</a:t>
            </a:r>
            <a:r>
              <a:rPr lang="nb-NO" sz="1800" dirty="0" err="1"/>
              <a:t>will</a:t>
            </a:r>
            <a:r>
              <a:rPr lang="nb-NO" sz="1800" dirty="0"/>
              <a:t> not be a part </a:t>
            </a:r>
            <a:r>
              <a:rPr lang="nb-NO" sz="1800" dirty="0" err="1"/>
              <a:t>of</a:t>
            </a:r>
            <a:r>
              <a:rPr lang="nb-NO" sz="1800" dirty="0"/>
              <a:t> </a:t>
            </a:r>
            <a:r>
              <a:rPr lang="nb-NO" sz="1800" dirty="0" err="1"/>
              <a:t>the</a:t>
            </a:r>
            <a:r>
              <a:rPr lang="nb-NO" sz="1800" dirty="0"/>
              <a:t> </a:t>
            </a:r>
            <a:r>
              <a:rPr lang="nb-NO" sz="1800" dirty="0" err="1"/>
              <a:t>results</a:t>
            </a:r>
            <a:r>
              <a:rPr lang="nb-NO" sz="1800" dirty="0"/>
              <a:t> in </a:t>
            </a:r>
            <a:r>
              <a:rPr lang="nb-NO" sz="1800" dirty="0" err="1"/>
              <a:t>your</a:t>
            </a:r>
            <a:r>
              <a:rPr lang="nb-NO" sz="1800" dirty="0"/>
              <a:t> unit)</a:t>
            </a:r>
          </a:p>
        </p:txBody>
      </p:sp>
    </p:spTree>
    <p:extLst>
      <p:ext uri="{BB962C8B-B14F-4D97-AF65-F5344CB8AC3E}">
        <p14:creationId xmlns:p14="http://schemas.microsoft.com/office/powerpoint/2010/main" val="371800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213027-F85D-4351-95C2-63F202B4CA45}"/>
              </a:ext>
            </a:extLst>
          </p:cNvPr>
          <p:cNvSpPr>
            <a:spLocks noGrp="1"/>
          </p:cNvSpPr>
          <p:nvPr>
            <p:ph idx="1"/>
          </p:nvPr>
        </p:nvSpPr>
        <p:spPr>
          <a:xfrm>
            <a:off x="537411" y="1135983"/>
            <a:ext cx="8229600" cy="3394472"/>
          </a:xfrm>
        </p:spPr>
        <p:txBody>
          <a:bodyPr vert="horz" lIns="91440" tIns="45720" rIns="91440" bIns="45720" rtlCol="0" anchor="t">
            <a:normAutofit/>
          </a:bodyPr>
          <a:lstStyle/>
          <a:p>
            <a:r>
              <a:rPr lang="en-US"/>
              <a:t>Everyone should answer the questionnaire (e-mail)</a:t>
            </a:r>
          </a:p>
          <a:p>
            <a:pPr>
              <a:spcBef>
                <a:spcPts val="1000"/>
              </a:spcBef>
            </a:pPr>
            <a:r>
              <a:rPr lang="en-US" sz="2400"/>
              <a:t>You will receive a </a:t>
            </a:r>
            <a:r>
              <a:rPr lang="en-US" sz="2400" u="sng"/>
              <a:t>personal</a:t>
            </a:r>
            <a:r>
              <a:rPr lang="en-US" sz="2400"/>
              <a:t> link to the survey on e-mail from </a:t>
            </a:r>
            <a:r>
              <a:rPr lang="en-US" sz="2400">
                <a:hlinkClick r:id="rId3"/>
              </a:rPr>
              <a:t>ark-kontakt@ntnu.no</a:t>
            </a:r>
            <a:r>
              <a:rPr lang="en-US" sz="2400"/>
              <a:t>. </a:t>
            </a:r>
          </a:p>
          <a:p>
            <a:pPr>
              <a:spcBef>
                <a:spcPts val="1000"/>
              </a:spcBef>
            </a:pPr>
            <a:r>
              <a:rPr lang="en-US"/>
              <a:t>Response period</a:t>
            </a:r>
            <a:r>
              <a:rPr lang="en-US" sz="2400"/>
              <a:t>: 6.–27. November</a:t>
            </a:r>
          </a:p>
          <a:p>
            <a:pPr>
              <a:spcBef>
                <a:spcPts val="1000"/>
              </a:spcBef>
            </a:pPr>
            <a:r>
              <a:rPr lang="en-US" sz="2400"/>
              <a:t>It will take around 15 minutes to answer</a:t>
            </a:r>
          </a:p>
          <a:p>
            <a:pPr>
              <a:spcBef>
                <a:spcPts val="1000"/>
              </a:spcBef>
            </a:pPr>
            <a:r>
              <a:rPr lang="en-US" sz="2400"/>
              <a:t>Your anonymity is ensured </a:t>
            </a:r>
          </a:p>
          <a:p>
            <a:endParaRPr lang="nb-NO"/>
          </a:p>
          <a:p>
            <a:endParaRPr lang="nb-NO"/>
          </a:p>
          <a:p>
            <a:endParaRPr lang="nb-NO"/>
          </a:p>
          <a:p>
            <a:endParaRPr lang="nb-NO"/>
          </a:p>
        </p:txBody>
      </p:sp>
      <p:sp>
        <p:nvSpPr>
          <p:cNvPr id="4" name="Rektangel 3"/>
          <p:cNvSpPr/>
          <p:nvPr/>
        </p:nvSpPr>
        <p:spPr>
          <a:xfrm>
            <a:off x="4450813" y="2387084"/>
            <a:ext cx="242374" cy="369332"/>
          </a:xfrm>
          <a:prstGeom prst="rect">
            <a:avLst/>
          </a:prstGeom>
        </p:spPr>
        <p:txBody>
          <a:bodyPr wrap="none">
            <a:spAutoFit/>
          </a:bodyPr>
          <a:lstStyle/>
          <a:p>
            <a:r>
              <a:rPr lang="nb-NO">
                <a:solidFill>
                  <a:srgbClr val="000000"/>
                </a:solidFill>
                <a:latin typeface="Times New Roman" panose="02020603050405020304" pitchFamily="18" charset="0"/>
              </a:rPr>
              <a:t> </a:t>
            </a:r>
            <a:endParaRPr lang="nb-NO"/>
          </a:p>
        </p:txBody>
      </p:sp>
      <p:sp>
        <p:nvSpPr>
          <p:cNvPr id="6" name="Tittel 4">
            <a:extLst>
              <a:ext uri="{FF2B5EF4-FFF2-40B4-BE49-F238E27FC236}">
                <a16:creationId xmlns:a16="http://schemas.microsoft.com/office/drawing/2014/main" id="{A784758E-AB2F-49D2-ABE7-7F99EBA0356B}"/>
              </a:ext>
            </a:extLst>
          </p:cNvPr>
          <p:cNvSpPr>
            <a:spLocks noGrp="1"/>
          </p:cNvSpPr>
          <p:nvPr>
            <p:ph type="title"/>
          </p:nvPr>
        </p:nvSpPr>
        <p:spPr>
          <a:xfrm>
            <a:off x="301385" y="298339"/>
            <a:ext cx="8418747" cy="648512"/>
          </a:xfrm>
        </p:spPr>
        <p:txBody>
          <a:bodyPr/>
          <a:lstStyle/>
          <a:p>
            <a:r>
              <a:rPr lang="en-US">
                <a:solidFill>
                  <a:srgbClr val="0D3475"/>
                </a:solidFill>
              </a:rPr>
              <a:t>What is the plan going forward?</a:t>
            </a:r>
          </a:p>
        </p:txBody>
      </p:sp>
    </p:spTree>
    <p:extLst>
      <p:ext uri="{BB962C8B-B14F-4D97-AF65-F5344CB8AC3E}">
        <p14:creationId xmlns:p14="http://schemas.microsoft.com/office/powerpoint/2010/main" val="21157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8A003F5-9B18-4AD6-9F9C-11ED7761E79F}"/>
              </a:ext>
            </a:extLst>
          </p:cNvPr>
          <p:cNvSpPr>
            <a:spLocks noGrp="1"/>
          </p:cNvSpPr>
          <p:nvPr>
            <p:ph sz="half" idx="1"/>
          </p:nvPr>
        </p:nvSpPr>
        <p:spPr>
          <a:xfrm>
            <a:off x="419876" y="1134837"/>
            <a:ext cx="8418747" cy="3394472"/>
          </a:xfrm>
        </p:spPr>
        <p:txBody>
          <a:bodyPr>
            <a:normAutofit lnSpcReduction="10000"/>
          </a:bodyPr>
          <a:lstStyle/>
          <a:p>
            <a:pPr>
              <a:lnSpc>
                <a:spcPct val="90000"/>
              </a:lnSpc>
            </a:pPr>
            <a:endParaRPr lang="en-US" sz="1800"/>
          </a:p>
          <a:p>
            <a:pPr>
              <a:lnSpc>
                <a:spcPct val="90000"/>
              </a:lnSpc>
            </a:pPr>
            <a:r>
              <a:rPr lang="en-US" sz="1800"/>
              <a:t>All employees have a duty to participate. It is expected that all employees participate in the survey and contribute to the discussion afterwards.</a:t>
            </a:r>
          </a:p>
          <a:p>
            <a:pPr>
              <a:lnSpc>
                <a:spcPct val="90000"/>
              </a:lnSpc>
            </a:pPr>
            <a:endParaRPr lang="en-US" sz="1800"/>
          </a:p>
          <a:p>
            <a:pPr>
              <a:lnSpc>
                <a:spcPct val="90000"/>
              </a:lnSpc>
            </a:pPr>
            <a:r>
              <a:rPr lang="en-US" sz="1800"/>
              <a:t>A high response rate provides a better and more accurate picture, a good basis for discussion and follow-up afterwards. </a:t>
            </a:r>
          </a:p>
          <a:p>
            <a:pPr>
              <a:lnSpc>
                <a:spcPct val="90000"/>
              </a:lnSpc>
            </a:pPr>
            <a:endParaRPr lang="en-US" sz="1800"/>
          </a:p>
          <a:p>
            <a:pPr>
              <a:lnSpc>
                <a:spcPct val="90000"/>
              </a:lnSpc>
            </a:pPr>
            <a:r>
              <a:rPr lang="en-US" sz="1800"/>
              <a:t>Good participation in the follow-up is also important to ensure that the measures being made become relevant and concrete.</a:t>
            </a:r>
          </a:p>
          <a:p>
            <a:pPr>
              <a:lnSpc>
                <a:spcPct val="90000"/>
              </a:lnSpc>
            </a:pPr>
            <a:endParaRPr lang="en-US" sz="1800"/>
          </a:p>
          <a:p>
            <a:pPr>
              <a:lnSpc>
                <a:spcPct val="90000"/>
              </a:lnSpc>
            </a:pPr>
            <a:r>
              <a:rPr lang="en-US" sz="1800"/>
              <a:t>The measures shall be implemented, evaluated and adjusted. This means we will always be somewhere in the two-year process of the working environment survey.</a:t>
            </a:r>
          </a:p>
          <a:p>
            <a:pPr>
              <a:lnSpc>
                <a:spcPct val="90000"/>
              </a:lnSpc>
            </a:pPr>
            <a:endParaRPr lang="nb-NO" sz="1100"/>
          </a:p>
        </p:txBody>
      </p:sp>
      <p:sp>
        <p:nvSpPr>
          <p:cNvPr id="7" name="Tittel 4">
            <a:extLst>
              <a:ext uri="{FF2B5EF4-FFF2-40B4-BE49-F238E27FC236}">
                <a16:creationId xmlns:a16="http://schemas.microsoft.com/office/drawing/2014/main" id="{AE3344FD-6F61-41D9-ACE1-EDDF8F87CAFE}"/>
              </a:ext>
            </a:extLst>
          </p:cNvPr>
          <p:cNvSpPr txBox="1">
            <a:spLocks/>
          </p:cNvSpPr>
          <p:nvPr/>
        </p:nvSpPr>
        <p:spPr>
          <a:xfrm>
            <a:off x="301385" y="298339"/>
            <a:ext cx="8418747" cy="648512"/>
          </a:xfrm>
          <a:prstGeom prst="rect">
            <a:avLst/>
          </a:prstGeom>
        </p:spPr>
        <p:txBody>
          <a:bodyPr vert="horz"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solidFill>
                  <a:srgbClr val="0D3475"/>
                </a:solidFill>
              </a:rPr>
              <a:t>Your participation is important!</a:t>
            </a:r>
          </a:p>
        </p:txBody>
      </p:sp>
    </p:spTree>
    <p:extLst>
      <p:ext uri="{BB962C8B-B14F-4D97-AF65-F5344CB8AC3E}">
        <p14:creationId xmlns:p14="http://schemas.microsoft.com/office/powerpoint/2010/main" val="43853739"/>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BD10C2A4AA9B4CBAF975F5C33AE276" ma:contentTypeVersion="5" ma:contentTypeDescription="Create a new document." ma:contentTypeScope="" ma:versionID="280e91543a16e5816a3e628bcf29cfa9">
  <xsd:schema xmlns:xsd="http://www.w3.org/2001/XMLSchema" xmlns:xs="http://www.w3.org/2001/XMLSchema" xmlns:p="http://schemas.microsoft.com/office/2006/metadata/properties" xmlns:ns2="3d4b5768-4650-4640-868f-c88b6ca3ffb8" xmlns:ns3="1c3871fb-4b76-4cdc-8510-ee9fb62e39a2" targetNamespace="http://schemas.microsoft.com/office/2006/metadata/properties" ma:root="true" ma:fieldsID="3ed26a1a790812480c9fac8480189781" ns2:_="" ns3:_="">
    <xsd:import namespace="3d4b5768-4650-4640-868f-c88b6ca3ffb8"/>
    <xsd:import namespace="1c3871fb-4b76-4cdc-8510-ee9fb62e39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b5768-4650-4640-868f-c88b6ca3f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871fb-4b76-4cdc-8510-ee9fb62e39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F66E0-EDC7-4F27-868E-3DA0147E99E4}">
  <ds:schemaRefs>
    <ds:schemaRef ds:uri="http://schemas.microsoft.com/sharepoint/v3/contenttype/forms"/>
  </ds:schemaRefs>
</ds:datastoreItem>
</file>

<file path=customXml/itemProps2.xml><?xml version="1.0" encoding="utf-8"?>
<ds:datastoreItem xmlns:ds="http://schemas.openxmlformats.org/officeDocument/2006/customXml" ds:itemID="{D075E4A0-050E-4B12-8ECA-482420A6E810}">
  <ds:schemaRefs>
    <ds:schemaRef ds:uri="http://purl.org/dc/elements/1.1/"/>
    <ds:schemaRef ds:uri="http://schemas.microsoft.com/office/2006/metadata/properties"/>
    <ds:schemaRef ds:uri="http://purl.org/dc/terms/"/>
    <ds:schemaRef ds:uri="3d4b5768-4650-4640-868f-c88b6ca3ffb8"/>
    <ds:schemaRef ds:uri="http://schemas.microsoft.com/office/2006/documentManagement/types"/>
    <ds:schemaRef ds:uri="http://schemas.microsoft.com/office/infopath/2007/PartnerControls"/>
    <ds:schemaRef ds:uri="http://schemas.openxmlformats.org/package/2006/metadata/core-properties"/>
    <ds:schemaRef ds:uri="1c3871fb-4b76-4cdc-8510-ee9fb62e39a2"/>
    <ds:schemaRef ds:uri="http://www.w3.org/XML/1998/namespace"/>
    <ds:schemaRef ds:uri="http://purl.org/dc/dcmitype/"/>
  </ds:schemaRefs>
</ds:datastoreItem>
</file>

<file path=customXml/itemProps3.xml><?xml version="1.0" encoding="utf-8"?>
<ds:datastoreItem xmlns:ds="http://schemas.openxmlformats.org/officeDocument/2006/customXml" ds:itemID="{F391F203-A2C6-4A77-826B-187F915E3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b5768-4650-4640-868f-c88b6ca3ffb8"/>
    <ds:schemaRef ds:uri="1c3871fb-4b76-4cdc-8510-ee9fb62e3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ntnu_enkel_16_9</Template>
  <TotalTime>0</TotalTime>
  <Words>2060</Words>
  <Application>Microsoft Office PowerPoint</Application>
  <PresentationFormat>Skjermfremvisning (16:9)</PresentationFormat>
  <Paragraphs>180</Paragraphs>
  <Slides>10</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Times New Roman</vt:lpstr>
      <vt:lpstr>Wingdings</vt:lpstr>
      <vt:lpstr>Office-tema</vt:lpstr>
      <vt:lpstr>PowerPoint-presentasjon</vt:lpstr>
      <vt:lpstr>PowerPoint-presentasjon</vt:lpstr>
      <vt:lpstr>PowerPoint-presentasjon</vt:lpstr>
      <vt:lpstr>PowerPoint-presentasjon</vt:lpstr>
      <vt:lpstr>The mapping is twofold</vt:lpstr>
      <vt:lpstr>The main topics that are addressed are:   </vt:lpstr>
      <vt:lpstr>New version of the questionnaire</vt:lpstr>
      <vt:lpstr>What is the plan going forward?</vt:lpstr>
      <vt:lpstr>PowerPoint-presentasjon</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ARBEIDSMILJØUNDERSØKELSEN 2021</dc:title>
  <dc:creator>Kristin Lysklett</dc:creator>
  <cp:lastModifiedBy>Kristin Wergeland Brekke</cp:lastModifiedBy>
  <cp:revision>5</cp:revision>
  <dcterms:created xsi:type="dcterms:W3CDTF">2021-06-15T12:00:21Z</dcterms:created>
  <dcterms:modified xsi:type="dcterms:W3CDTF">2023-10-18T14:22:09Z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0x010100C2BD10C2A4AA9B4CBAF975F5C33AE276</vt:lpwstr>
  </property>
  <property fmtid="{D5CDD505-2E9C-101B-9397-08002B2CF9AE}" pid="3" name="Order">
    <vt:r8>63800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