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4"/>
  </p:notesMasterIdLst>
  <p:sldIdLst>
    <p:sldId id="1592" r:id="rId2"/>
    <p:sldId id="1593" r:id="rId3"/>
    <p:sldId id="1594" r:id="rId4"/>
    <p:sldId id="1600" r:id="rId5"/>
    <p:sldId id="257" r:id="rId6"/>
    <p:sldId id="260" r:id="rId7"/>
    <p:sldId id="1595" r:id="rId8"/>
    <p:sldId id="1598" r:id="rId9"/>
    <p:sldId id="1596" r:id="rId10"/>
    <p:sldId id="256" r:id="rId11"/>
    <p:sldId id="586" r:id="rId12"/>
    <p:sldId id="553" r:id="rId13"/>
    <p:sldId id="566" r:id="rId14"/>
    <p:sldId id="258" r:id="rId15"/>
    <p:sldId id="1474" r:id="rId16"/>
    <p:sldId id="630" r:id="rId17"/>
    <p:sldId id="270" r:id="rId18"/>
    <p:sldId id="1481" r:id="rId19"/>
    <p:sldId id="1464" r:id="rId20"/>
    <p:sldId id="567" r:id="rId21"/>
    <p:sldId id="568" r:id="rId22"/>
    <p:sldId id="1586" r:id="rId23"/>
    <p:sldId id="1587" r:id="rId24"/>
    <p:sldId id="1588" r:id="rId25"/>
    <p:sldId id="1583" r:id="rId26"/>
    <p:sldId id="1585" r:id="rId27"/>
    <p:sldId id="1589" r:id="rId28"/>
    <p:sldId id="1590" r:id="rId29"/>
    <p:sldId id="1591" r:id="rId30"/>
    <p:sldId id="1579" r:id="rId31"/>
    <p:sldId id="1580" r:id="rId32"/>
    <p:sldId id="1581" r:id="rId33"/>
  </p:sldIdLst>
  <p:sldSz cx="9144000" cy="5143500" type="screen16x9"/>
  <p:notesSz cx="6858000" cy="9144000"/>
  <p:defaultTextStyle>
    <a:defPPr>
      <a:defRPr lang="nb-NO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66"/>
    <a:srgbClr val="FF3300"/>
    <a:srgbClr val="FF5050"/>
    <a:srgbClr val="E7E9EE"/>
    <a:srgbClr val="BBAC76"/>
    <a:srgbClr val="0D34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825" autoAdjust="0"/>
    <p:restoredTop sz="94694"/>
  </p:normalViewPr>
  <p:slideViewPr>
    <p:cSldViewPr snapToGrid="0" snapToObjects="1">
      <p:cViewPr varScale="1">
        <p:scale>
          <a:sx n="165" d="100"/>
          <a:sy n="165" d="100"/>
        </p:scale>
        <p:origin x="2467" y="101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484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gregers\AppData\Local\Microsoft\Windows\INetCache\Content.Outlook\NQQKTICJ\Utvikling%20bevilgning%20NV%20RD%202018-2027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home.ansatt.ntnu.no\karinam\Documents\Prodekan\indikatorer%20program\Indikatorer%20NVs%20program%202023.xlsx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nb-NO"/>
              <a:t>Ramme</a:t>
            </a:r>
            <a:r>
              <a:rPr lang="nb-NO" baseline="0"/>
              <a:t> drift i faste 2023 kr</a:t>
            </a:r>
            <a:endParaRPr lang="nb-NO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title>
    <c:autoTitleDeleted val="0"/>
    <c:plotArea>
      <c:layout>
        <c:manualLayout>
          <c:layoutTarget val="inner"/>
          <c:xMode val="edge"/>
          <c:yMode val="edge"/>
          <c:x val="0.12567825896762902"/>
          <c:y val="0.17171296296296298"/>
          <c:w val="0.84654396325459313"/>
          <c:h val="0.72088764946048411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'Ark1'!$C$5:$L$5</c:f>
              <c:strCache>
                <c:ptCount val="10"/>
                <c:pt idx="0">
                  <c:v>R2018</c:v>
                </c:pt>
                <c:pt idx="1">
                  <c:v>R2019</c:v>
                </c:pt>
                <c:pt idx="2">
                  <c:v>R2020</c:v>
                </c:pt>
                <c:pt idx="3">
                  <c:v>R2021</c:v>
                </c:pt>
                <c:pt idx="4">
                  <c:v>R2022</c:v>
                </c:pt>
                <c:pt idx="5">
                  <c:v>B2023</c:v>
                </c:pt>
                <c:pt idx="6">
                  <c:v>B2024</c:v>
                </c:pt>
                <c:pt idx="7">
                  <c:v>B2025</c:v>
                </c:pt>
                <c:pt idx="8">
                  <c:v>B2026</c:v>
                </c:pt>
                <c:pt idx="9">
                  <c:v>B2027</c:v>
                </c:pt>
              </c:strCache>
            </c:strRef>
          </c:cat>
          <c:val>
            <c:numRef>
              <c:f>'Ark1'!$C$8:$L$8</c:f>
              <c:numCache>
                <c:formatCode>#,##0</c:formatCode>
                <c:ptCount val="10"/>
                <c:pt idx="0">
                  <c:v>559491.67031018867</c:v>
                </c:pt>
                <c:pt idx="1">
                  <c:v>567397.91718916898</c:v>
                </c:pt>
                <c:pt idx="2">
                  <c:v>569052.65569188539</c:v>
                </c:pt>
                <c:pt idx="3">
                  <c:v>573198.07330782001</c:v>
                </c:pt>
                <c:pt idx="4">
                  <c:v>530339.11843999999</c:v>
                </c:pt>
                <c:pt idx="5">
                  <c:v>554261</c:v>
                </c:pt>
                <c:pt idx="6">
                  <c:v>526410.27279534703</c:v>
                </c:pt>
                <c:pt idx="7">
                  <c:v>537474.31287925458</c:v>
                </c:pt>
                <c:pt idx="8">
                  <c:v>532003.20745178103</c:v>
                </c:pt>
                <c:pt idx="9">
                  <c:v>528855.83950189676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28C-479D-A1C9-874C5BC3AA1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48509328"/>
        <c:axId val="348511488"/>
      </c:barChart>
      <c:catAx>
        <c:axId val="3485093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348511488"/>
        <c:crosses val="autoZero"/>
        <c:auto val="1"/>
        <c:lblAlgn val="ctr"/>
        <c:lblOffset val="100"/>
        <c:noMultiLvlLbl val="0"/>
      </c:catAx>
      <c:valAx>
        <c:axId val="3485114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3485093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ubbleChart>
        <c:varyColors val="0"/>
        <c:ser>
          <c:idx val="0"/>
          <c:order val="0"/>
          <c:tx>
            <c:strRef>
              <c:f>Relevant!$C$23</c:f>
              <c:strCache>
                <c:ptCount val="1"/>
                <c:pt idx="0">
                  <c:v>Utdanningen relevant</c:v>
                </c:pt>
              </c:strCache>
            </c:strRef>
          </c:tx>
          <c:spPr>
            <a:solidFill>
              <a:schemeClr val="accent1">
                <a:alpha val="75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FAA6-4CE1-A194-DAEEAE29A611}"/>
              </c:ext>
            </c:extLst>
          </c:dPt>
          <c:dPt>
            <c:idx val="1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FAA6-4CE1-A194-DAEEAE29A611}"/>
              </c:ext>
            </c:extLst>
          </c:dPt>
          <c:dPt>
            <c:idx val="2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FAA6-4CE1-A194-DAEEAE29A611}"/>
              </c:ext>
            </c:extLst>
          </c:dPt>
          <c:dPt>
            <c:idx val="3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FAA6-4CE1-A194-DAEEAE29A611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FAA6-4CE1-A194-DAEEAE29A611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FAA6-4CE1-A194-DAEEAE29A611}"/>
              </c:ext>
            </c:extLst>
          </c:dPt>
          <c:dPt>
            <c:idx val="6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FAA6-4CE1-A194-DAEEAE29A611}"/>
              </c:ext>
            </c:extLst>
          </c:dPt>
          <c:dPt>
            <c:idx val="7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FAA6-4CE1-A194-DAEEAE29A611}"/>
              </c:ext>
            </c:extLst>
          </c:dPt>
          <c:dPt>
            <c:idx val="9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FAA6-4CE1-A194-DAEEAE29A611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FAA6-4CE1-A194-DAEEAE29A611}"/>
              </c:ext>
            </c:extLst>
          </c:dPt>
          <c:dPt>
            <c:idx val="11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FAA6-4CE1-A194-DAEEAE29A611}"/>
              </c:ext>
            </c:extLst>
          </c:dPt>
          <c:dPt>
            <c:idx val="12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C-FAA6-4CE1-A194-DAEEAE29A611}"/>
              </c:ext>
            </c:extLst>
          </c:dPt>
          <c:dPt>
            <c:idx val="13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FAA6-4CE1-A194-DAEEAE29A611}"/>
              </c:ext>
            </c:extLst>
          </c:dPt>
          <c:dPt>
            <c:idx val="14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E-FAA6-4CE1-A194-DAEEAE29A611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fld id="{757E7701-59B0-4452-9687-ACA48820B863}" type="CELLRANGE">
                      <a:rPr lang="en-US"/>
                      <a:pPr/>
                      <a:t>[CELLRANGE]</a:t>
                    </a:fld>
                    <a:endParaRPr lang="nb-NO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0-FAA6-4CE1-A194-DAEEAE29A611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123C0062-D4C7-4A15-8EB3-F57B7CC6EAF7}" type="CELLRANGE">
                      <a:rPr lang="nb-NO"/>
                      <a:pPr/>
                      <a:t>[CELLRANGE]</a:t>
                    </a:fld>
                    <a:endParaRPr lang="nb-NO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1-FAA6-4CE1-A194-DAEEAE29A611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06626C7F-F77C-466F-A453-7ABD4F934148}" type="CELLRANGE">
                      <a:rPr lang="nb-NO"/>
                      <a:pPr/>
                      <a:t>[CELLRANGE]</a:t>
                    </a:fld>
                    <a:endParaRPr lang="nb-NO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2-FAA6-4CE1-A194-DAEEAE29A611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9DEB4613-3316-4F76-B3D5-FCEEF6BBF0D6}" type="CELLRANGE">
                      <a:rPr lang="nb-NO"/>
                      <a:pPr/>
                      <a:t>[CELLRANGE]</a:t>
                    </a:fld>
                    <a:endParaRPr lang="nb-NO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3-FAA6-4CE1-A194-DAEEAE29A611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BF3D6001-2C3B-437A-AE50-C64B512D2E27}" type="CELLRANGE">
                      <a:rPr lang="nb-NO"/>
                      <a:pPr/>
                      <a:t>[CELLRANGE]</a:t>
                    </a:fld>
                    <a:endParaRPr lang="nb-NO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4-FAA6-4CE1-A194-DAEEAE29A611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58556C02-1FC1-4BF6-BBFE-D945ECC46E5E}" type="CELLRANGE">
                      <a:rPr lang="nb-NO"/>
                      <a:pPr/>
                      <a:t>[CELLRANGE]</a:t>
                    </a:fld>
                    <a:endParaRPr lang="nb-NO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5-FAA6-4CE1-A194-DAEEAE29A611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7F58EB2B-48C2-41E7-BF40-2C496901290C}" type="CELLRANGE">
                      <a:rPr lang="nb-NO"/>
                      <a:pPr/>
                      <a:t>[CELLRANGE]</a:t>
                    </a:fld>
                    <a:endParaRPr lang="nb-NO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6-FAA6-4CE1-A194-DAEEAE29A611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fld id="{8D62D8AF-F8DD-40B0-84B7-73426AA20C63}" type="CELLRANGE">
                      <a:rPr lang="nb-NO"/>
                      <a:pPr/>
                      <a:t>[CELLRANGE]</a:t>
                    </a:fld>
                    <a:endParaRPr lang="nb-NO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7-FAA6-4CE1-A194-DAEEAE29A611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fld id="{3B3856FC-7875-43E8-A591-BD837B331851}" type="CELLRANGE">
                      <a:rPr lang="nb-NO"/>
                      <a:pPr/>
                      <a:t>[CELLRANGE]</a:t>
                    </a:fld>
                    <a:endParaRPr lang="nb-NO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8-FAA6-4CE1-A194-DAEEAE29A611}"/>
                </c:ext>
              </c:extLst>
            </c:dLbl>
            <c:dLbl>
              <c:idx val="9"/>
              <c:tx>
                <c:rich>
                  <a:bodyPr/>
                  <a:lstStyle/>
                  <a:p>
                    <a:fld id="{8BC534BD-2CEE-4521-B4C9-A7234E5CF12E}" type="CELLRANGE">
                      <a:rPr lang="nb-NO"/>
                      <a:pPr/>
                      <a:t>[CELLRANGE]</a:t>
                    </a:fld>
                    <a:endParaRPr lang="nb-NO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9-FAA6-4CE1-A194-DAEEAE29A611}"/>
                </c:ext>
              </c:extLst>
            </c:dLbl>
            <c:dLbl>
              <c:idx val="10"/>
              <c:layout>
                <c:manualLayout>
                  <c:x val="-0.18299183350620299"/>
                  <c:y val="3.0870049246236042E-2"/>
                </c:manualLayout>
              </c:layout>
              <c:tx>
                <c:rich>
                  <a:bodyPr/>
                  <a:lstStyle/>
                  <a:p>
                    <a:fld id="{2DA486A1-E975-49AE-A128-D3DEF6452ADA}" type="CELLRANGE">
                      <a:rPr lang="en-US"/>
                      <a:pPr/>
                      <a:t>[CELLRANGE]</a:t>
                    </a:fld>
                    <a:endParaRPr lang="nb-NO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A-FAA6-4CE1-A194-DAEEAE29A611}"/>
                </c:ext>
              </c:extLst>
            </c:dLbl>
            <c:dLbl>
              <c:idx val="11"/>
              <c:tx>
                <c:rich>
                  <a:bodyPr/>
                  <a:lstStyle/>
                  <a:p>
                    <a:fld id="{866F1128-FDCE-46D0-AF5E-0F8FE2E34865}" type="CELLRANGE">
                      <a:rPr lang="nb-NO"/>
                      <a:pPr/>
                      <a:t>[CELLRANGE]</a:t>
                    </a:fld>
                    <a:endParaRPr lang="nb-NO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B-FAA6-4CE1-A194-DAEEAE29A611}"/>
                </c:ext>
              </c:extLst>
            </c:dLbl>
            <c:dLbl>
              <c:idx val="12"/>
              <c:tx>
                <c:rich>
                  <a:bodyPr/>
                  <a:lstStyle/>
                  <a:p>
                    <a:fld id="{4D704557-DD4D-439A-A253-B0EBFCD17E9A}" type="CELLRANGE">
                      <a:rPr lang="nb-NO"/>
                      <a:pPr/>
                      <a:t>[CELLRANGE]</a:t>
                    </a:fld>
                    <a:endParaRPr lang="nb-NO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C-FAA6-4CE1-A194-DAEEAE29A611}"/>
                </c:ext>
              </c:extLst>
            </c:dLbl>
            <c:dLbl>
              <c:idx val="13"/>
              <c:tx>
                <c:rich>
                  <a:bodyPr/>
                  <a:lstStyle/>
                  <a:p>
                    <a:fld id="{FE99B293-6D27-457F-96A6-B292337A1100}" type="CELLRANGE">
                      <a:rPr lang="nb-NO"/>
                      <a:pPr/>
                      <a:t>[CELLRANGE]</a:t>
                    </a:fld>
                    <a:endParaRPr lang="nb-NO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D-FAA6-4CE1-A194-DAEEAE29A611}"/>
                </c:ext>
              </c:extLst>
            </c:dLbl>
            <c:dLbl>
              <c:idx val="14"/>
              <c:layout>
                <c:manualLayout>
                  <c:x val="-0.12156495620571067"/>
                  <c:y val="-4.6305073869354063E-2"/>
                </c:manualLayout>
              </c:layout>
              <c:tx>
                <c:rich>
                  <a:bodyPr/>
                  <a:lstStyle/>
                  <a:p>
                    <a:fld id="{CACC1D29-7412-4282-AE51-41199E60490E}" type="CELLRANGE">
                      <a:rPr lang="en-US"/>
                      <a:pPr/>
                      <a:t>[CELLRANGE]</a:t>
                    </a:fld>
                    <a:endParaRPr lang="nb-NO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E-FAA6-4CE1-A194-DAEEAE29A61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numRef>
              <c:f>Relevant!$B$24:$B$38</c:f>
              <c:numCache>
                <c:formatCode>0%</c:formatCode>
                <c:ptCount val="15"/>
                <c:pt idx="0">
                  <c:v>0.7</c:v>
                </c:pt>
                <c:pt idx="1">
                  <c:v>0.77</c:v>
                </c:pt>
                <c:pt idx="2">
                  <c:v>0.77</c:v>
                </c:pt>
                <c:pt idx="3">
                  <c:v>0.59</c:v>
                </c:pt>
                <c:pt idx="4">
                  <c:v>0.36</c:v>
                </c:pt>
                <c:pt idx="5">
                  <c:v>0.41</c:v>
                </c:pt>
                <c:pt idx="6">
                  <c:v>0.53</c:v>
                </c:pt>
                <c:pt idx="7">
                  <c:v>0.56000000000000005</c:v>
                </c:pt>
                <c:pt idx="8">
                  <c:v>0.57999999999999996</c:v>
                </c:pt>
                <c:pt idx="9">
                  <c:v>0.72</c:v>
                </c:pt>
                <c:pt idx="10">
                  <c:v>0.57999999999999996</c:v>
                </c:pt>
                <c:pt idx="11">
                  <c:v>0.54</c:v>
                </c:pt>
                <c:pt idx="12">
                  <c:v>0.57999999999999996</c:v>
                </c:pt>
                <c:pt idx="13">
                  <c:v>0.51</c:v>
                </c:pt>
                <c:pt idx="14">
                  <c:v>0.56999999999999995</c:v>
                </c:pt>
              </c:numCache>
            </c:numRef>
          </c:xVal>
          <c:yVal>
            <c:numRef>
              <c:f>Relevant!$C$24:$C$38</c:f>
              <c:numCache>
                <c:formatCode>0%</c:formatCode>
                <c:ptCount val="15"/>
                <c:pt idx="0">
                  <c:v>0.69</c:v>
                </c:pt>
                <c:pt idx="1">
                  <c:v>1</c:v>
                </c:pt>
                <c:pt idx="2">
                  <c:v>0.92</c:v>
                </c:pt>
                <c:pt idx="3">
                  <c:v>0.38</c:v>
                </c:pt>
                <c:pt idx="4">
                  <c:v>1</c:v>
                </c:pt>
                <c:pt idx="5">
                  <c:v>1</c:v>
                </c:pt>
                <c:pt idx="6">
                  <c:v>0.73</c:v>
                </c:pt>
                <c:pt idx="7">
                  <c:v>0.61</c:v>
                </c:pt>
                <c:pt idx="8">
                  <c:v>0.82</c:v>
                </c:pt>
                <c:pt idx="9">
                  <c:v>0.89</c:v>
                </c:pt>
                <c:pt idx="10">
                  <c:v>0.83</c:v>
                </c:pt>
                <c:pt idx="11">
                  <c:v>0.84</c:v>
                </c:pt>
                <c:pt idx="12">
                  <c:v>0.75</c:v>
                </c:pt>
                <c:pt idx="13">
                  <c:v>0.79</c:v>
                </c:pt>
                <c:pt idx="14">
                  <c:v>0.83</c:v>
                </c:pt>
              </c:numCache>
            </c:numRef>
          </c:yVal>
          <c:bubbleSize>
            <c:numRef>
              <c:f>Relevant!$D$24:$D$38</c:f>
              <c:numCache>
                <c:formatCode>General</c:formatCode>
                <c:ptCount val="15"/>
                <c:pt idx="0">
                  <c:v>35</c:v>
                </c:pt>
                <c:pt idx="1">
                  <c:v>20</c:v>
                </c:pt>
                <c:pt idx="2">
                  <c:v>35</c:v>
                </c:pt>
                <c:pt idx="3">
                  <c:v>75</c:v>
                </c:pt>
                <c:pt idx="4">
                  <c:v>50</c:v>
                </c:pt>
                <c:pt idx="5">
                  <c:v>40</c:v>
                </c:pt>
                <c:pt idx="6">
                  <c:v>35</c:v>
                </c:pt>
                <c:pt idx="7">
                  <c:v>38</c:v>
                </c:pt>
                <c:pt idx="8">
                  <c:v>35</c:v>
                </c:pt>
                <c:pt idx="9">
                  <c:v>80</c:v>
                </c:pt>
                <c:pt idx="10">
                  <c:v>120</c:v>
                </c:pt>
                <c:pt idx="11">
                  <c:v>115</c:v>
                </c:pt>
                <c:pt idx="12">
                  <c:v>40</c:v>
                </c:pt>
                <c:pt idx="13">
                  <c:v>42</c:v>
                </c:pt>
                <c:pt idx="14">
                  <c:v>40</c:v>
                </c:pt>
              </c:numCache>
            </c:numRef>
          </c:bubbleSize>
          <c:bubble3D val="0"/>
          <c:extLst>
            <c:ext xmlns:c15="http://schemas.microsoft.com/office/drawing/2012/chart" uri="{02D57815-91ED-43cb-92C2-25804820EDAC}">
              <c15:datalabelsRange>
                <c15:f>Relevant!$A$24:$A$38</c15:f>
                <c15:dlblRangeCache>
                  <c:ptCount val="15"/>
                  <c:pt idx="0">
                    <c:v>298BMI</c:v>
                  </c:pt>
                  <c:pt idx="1">
                    <c:v>427BT</c:v>
                  </c:pt>
                  <c:pt idx="2">
                    <c:v>702BI</c:v>
                  </c:pt>
                  <c:pt idx="3">
                    <c:v>BBI</c:v>
                  </c:pt>
                  <c:pt idx="4">
                    <c:v>BFY</c:v>
                  </c:pt>
                  <c:pt idx="5">
                    <c:v>BKJ</c:v>
                  </c:pt>
                  <c:pt idx="6">
                    <c:v>FTHINGKJ</c:v>
                  </c:pt>
                  <c:pt idx="7">
                    <c:v>FTHINGMAT</c:v>
                  </c:pt>
                  <c:pt idx="8">
                    <c:v>MBIOT5</c:v>
                  </c:pt>
                  <c:pt idx="9">
                    <c:v>MTBIO</c:v>
                  </c:pt>
                  <c:pt idx="10">
                    <c:v>MTFYMA</c:v>
                  </c:pt>
                  <c:pt idx="11">
                    <c:v>MTKJ</c:v>
                  </c:pt>
                  <c:pt idx="12">
                    <c:v>MTMAT</c:v>
                  </c:pt>
                  <c:pt idx="13">
                    <c:v>MTMT </c:v>
                  </c:pt>
                  <c:pt idx="14">
                    <c:v>MTNANO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F-FAA6-4CE1-A194-DAEEAE29A611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bubbleScale val="100"/>
        <c:showNegBubbles val="0"/>
        <c:axId val="717186592"/>
        <c:axId val="717182984"/>
      </c:bubbleChart>
      <c:valAx>
        <c:axId val="717186592"/>
        <c:scaling>
          <c:orientation val="maxMin"/>
          <c:max val="0.8"/>
          <c:min val="0.30000000000000004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nb-NO"/>
                  <a:t>Gjennomstrømming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nb-NO"/>
            </a:p>
          </c:txPr>
        </c:title>
        <c:numFmt formatCode="0%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717182984"/>
        <c:crosses val="autoZero"/>
        <c:crossBetween val="midCat"/>
      </c:valAx>
      <c:valAx>
        <c:axId val="717182984"/>
        <c:scaling>
          <c:orientation val="minMax"/>
          <c:max val="1.1000000000000001"/>
          <c:min val="0.2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Utdanningen er relevant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nb-NO"/>
            </a:p>
          </c:txPr>
        </c:title>
        <c:numFmt formatCode="0%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717186592"/>
        <c:crosses val="max"/>
        <c:crossBetween val="midCat"/>
      </c:valAx>
      <c:spPr>
        <a:noFill/>
        <a:ln>
          <a:solidFill>
            <a:schemeClr val="tx1">
              <a:lumMod val="50000"/>
              <a:lumOff val="50000"/>
            </a:schemeClr>
          </a:solidFill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nb-NO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>
          <a:alpha val="75000"/>
        </a:schemeClr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>
          <a:alpha val="75000"/>
        </a:schemeClr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>
            <a:alpha val="50000"/>
          </a:schemeClr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26B21EF-5D32-4E65-83DB-EA2C7AB2FB21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b-NO"/>
        </a:p>
      </dgm:t>
    </dgm:pt>
    <dgm:pt modelId="{A9966F95-ECF5-4740-B0B4-7E24CD048C7E}">
      <dgm:prSet custT="1"/>
      <dgm:spPr/>
      <dgm:t>
        <a:bodyPr/>
        <a:lstStyle/>
        <a:p>
          <a:r>
            <a:rPr lang="nb-NO" sz="900" dirty="0"/>
            <a:t>Prinsipper for portefølje-utvikling</a:t>
          </a:r>
        </a:p>
      </dgm:t>
    </dgm:pt>
    <dgm:pt modelId="{4D967DB5-F8C4-43A8-ACC2-F6D16B8B261A}" type="parTrans" cxnId="{2C0CE67A-9358-472C-81DB-0CB61A873EAC}">
      <dgm:prSet/>
      <dgm:spPr/>
      <dgm:t>
        <a:bodyPr/>
        <a:lstStyle/>
        <a:p>
          <a:endParaRPr lang="nb-NO" sz="3200"/>
        </a:p>
      </dgm:t>
    </dgm:pt>
    <dgm:pt modelId="{6658A8CE-FE0D-4251-AB07-3B7532E20E2B}" type="sibTrans" cxnId="{2C0CE67A-9358-472C-81DB-0CB61A873EAC}">
      <dgm:prSet/>
      <dgm:spPr/>
      <dgm:t>
        <a:bodyPr/>
        <a:lstStyle/>
        <a:p>
          <a:endParaRPr lang="nb-NO" sz="3200"/>
        </a:p>
      </dgm:t>
    </dgm:pt>
    <dgm:pt modelId="{74F59810-CEB2-4844-B416-779CEDD3EDE8}">
      <dgm:prSet custT="1"/>
      <dgm:spPr/>
      <dgm:t>
        <a:bodyPr/>
        <a:lstStyle/>
        <a:p>
          <a:r>
            <a:rPr lang="nb-NO" sz="800"/>
            <a:t>Feb 22</a:t>
          </a:r>
        </a:p>
      </dgm:t>
    </dgm:pt>
    <dgm:pt modelId="{13D4F35A-0CD7-4023-97EA-D16EE5DDB42B}" type="parTrans" cxnId="{CD7DF60C-FFB9-4C86-AF62-A13126E28664}">
      <dgm:prSet/>
      <dgm:spPr/>
      <dgm:t>
        <a:bodyPr/>
        <a:lstStyle/>
        <a:p>
          <a:endParaRPr lang="nb-NO" sz="3200"/>
        </a:p>
      </dgm:t>
    </dgm:pt>
    <dgm:pt modelId="{8C3F757C-CDCA-4E6A-B0CA-ED8DDE5CF780}" type="sibTrans" cxnId="{CD7DF60C-FFB9-4C86-AF62-A13126E28664}">
      <dgm:prSet/>
      <dgm:spPr/>
      <dgm:t>
        <a:bodyPr/>
        <a:lstStyle/>
        <a:p>
          <a:endParaRPr lang="nb-NO" sz="3200"/>
        </a:p>
      </dgm:t>
    </dgm:pt>
    <dgm:pt modelId="{D685A301-1EF7-4C3E-856E-FA24423EC88D}">
      <dgm:prSet custT="1"/>
      <dgm:spPr/>
      <dgm:t>
        <a:bodyPr/>
        <a:lstStyle/>
        <a:p>
          <a:r>
            <a:rPr lang="nb-NO" sz="900" dirty="0"/>
            <a:t>Kvalitets-indikatorer</a:t>
          </a:r>
        </a:p>
      </dgm:t>
    </dgm:pt>
    <dgm:pt modelId="{58D8575C-4080-4E44-B6B6-302B92F728DB}" type="parTrans" cxnId="{A5FD0BCB-F9D4-4A1E-AEF2-AB7FDE7A94B1}">
      <dgm:prSet/>
      <dgm:spPr/>
      <dgm:t>
        <a:bodyPr/>
        <a:lstStyle/>
        <a:p>
          <a:endParaRPr lang="nb-NO" sz="3200"/>
        </a:p>
      </dgm:t>
    </dgm:pt>
    <dgm:pt modelId="{3A75FB21-58E9-4E47-9D6B-C74E33C7F9F8}" type="sibTrans" cxnId="{A5FD0BCB-F9D4-4A1E-AEF2-AB7FDE7A94B1}">
      <dgm:prSet/>
      <dgm:spPr/>
      <dgm:t>
        <a:bodyPr/>
        <a:lstStyle/>
        <a:p>
          <a:endParaRPr lang="nb-NO" sz="3200"/>
        </a:p>
      </dgm:t>
    </dgm:pt>
    <dgm:pt modelId="{E70E6874-EAC4-455A-A864-44A88821DA32}">
      <dgm:prSet custT="1"/>
      <dgm:spPr/>
      <dgm:t>
        <a:bodyPr/>
        <a:lstStyle/>
        <a:p>
          <a:r>
            <a:rPr lang="nb-NO" sz="800"/>
            <a:t>Juni 22</a:t>
          </a:r>
        </a:p>
      </dgm:t>
    </dgm:pt>
    <dgm:pt modelId="{1F3EC0A2-D003-49CE-AB4C-9DB1F0A27519}" type="parTrans" cxnId="{7DCEAFD4-611A-4F8F-8A4E-80D7BA2EA481}">
      <dgm:prSet/>
      <dgm:spPr/>
      <dgm:t>
        <a:bodyPr/>
        <a:lstStyle/>
        <a:p>
          <a:endParaRPr lang="nb-NO" sz="3200"/>
        </a:p>
      </dgm:t>
    </dgm:pt>
    <dgm:pt modelId="{184386E2-D5E4-4715-8FCB-3C46ADBA5C71}" type="sibTrans" cxnId="{7DCEAFD4-611A-4F8F-8A4E-80D7BA2EA481}">
      <dgm:prSet/>
      <dgm:spPr/>
      <dgm:t>
        <a:bodyPr/>
        <a:lstStyle/>
        <a:p>
          <a:endParaRPr lang="nb-NO" sz="3200"/>
        </a:p>
      </dgm:t>
    </dgm:pt>
    <dgm:pt modelId="{46DF9A47-9033-4CC8-AA94-B1410A821859}">
      <dgm:prSet custT="1"/>
      <dgm:spPr/>
      <dgm:t>
        <a:bodyPr/>
        <a:lstStyle/>
        <a:p>
          <a:r>
            <a:rPr lang="nb-NO" sz="900" dirty="0"/>
            <a:t>Revisjon emne-portefølje</a:t>
          </a:r>
        </a:p>
      </dgm:t>
    </dgm:pt>
    <dgm:pt modelId="{0376116C-A5BA-433A-BB45-CAA7FFFCA418}" type="parTrans" cxnId="{16635721-993F-4C0B-8FDF-588E30460022}">
      <dgm:prSet/>
      <dgm:spPr/>
      <dgm:t>
        <a:bodyPr/>
        <a:lstStyle/>
        <a:p>
          <a:endParaRPr lang="nb-NO" sz="3200"/>
        </a:p>
      </dgm:t>
    </dgm:pt>
    <dgm:pt modelId="{DD083FD1-B29D-4EB3-9D82-98C628BEA97D}" type="sibTrans" cxnId="{16635721-993F-4C0B-8FDF-588E30460022}">
      <dgm:prSet/>
      <dgm:spPr/>
      <dgm:t>
        <a:bodyPr/>
        <a:lstStyle/>
        <a:p>
          <a:endParaRPr lang="nb-NO" sz="3200"/>
        </a:p>
      </dgm:t>
    </dgm:pt>
    <dgm:pt modelId="{5C3945B0-C1C8-422D-B440-04E85F74A70A}">
      <dgm:prSet custT="1"/>
      <dgm:spPr/>
      <dgm:t>
        <a:bodyPr/>
        <a:lstStyle/>
        <a:p>
          <a:r>
            <a:rPr lang="nb-NO" sz="800"/>
            <a:t>Okt 22</a:t>
          </a:r>
        </a:p>
      </dgm:t>
    </dgm:pt>
    <dgm:pt modelId="{3DC0D5AF-37BF-4A55-9004-29A93B45E85C}" type="parTrans" cxnId="{40EAA8A7-E369-4F27-9E73-0DECE110F97C}">
      <dgm:prSet/>
      <dgm:spPr/>
      <dgm:t>
        <a:bodyPr/>
        <a:lstStyle/>
        <a:p>
          <a:endParaRPr lang="nb-NO" sz="3200"/>
        </a:p>
      </dgm:t>
    </dgm:pt>
    <dgm:pt modelId="{F57AF220-4F26-485A-B0D7-30CE79D726DC}" type="sibTrans" cxnId="{40EAA8A7-E369-4F27-9E73-0DECE110F97C}">
      <dgm:prSet/>
      <dgm:spPr/>
      <dgm:t>
        <a:bodyPr/>
        <a:lstStyle/>
        <a:p>
          <a:endParaRPr lang="nb-NO" sz="3200"/>
        </a:p>
      </dgm:t>
    </dgm:pt>
    <dgm:pt modelId="{AF8C89B4-10CE-4FB4-A6D2-DA1A6734EC3C}">
      <dgm:prSet custT="1"/>
      <dgm:spPr/>
      <dgm:t>
        <a:bodyPr/>
        <a:lstStyle/>
        <a:p>
          <a:r>
            <a:rPr lang="nb-NO" sz="900" dirty="0"/>
            <a:t>Kvalitets-melding/ handlings-planer</a:t>
          </a:r>
        </a:p>
      </dgm:t>
    </dgm:pt>
    <dgm:pt modelId="{B70D04A0-BBA4-4527-9CDD-A3F65B3ECFCD}" type="parTrans" cxnId="{F50934F1-117C-47EA-9562-9A53844E3450}">
      <dgm:prSet/>
      <dgm:spPr/>
      <dgm:t>
        <a:bodyPr/>
        <a:lstStyle/>
        <a:p>
          <a:endParaRPr lang="nb-NO" sz="3200"/>
        </a:p>
      </dgm:t>
    </dgm:pt>
    <dgm:pt modelId="{3469B93A-3A94-4A5B-9590-B01B22DC0618}" type="sibTrans" cxnId="{F50934F1-117C-47EA-9562-9A53844E3450}">
      <dgm:prSet/>
      <dgm:spPr/>
      <dgm:t>
        <a:bodyPr/>
        <a:lstStyle/>
        <a:p>
          <a:endParaRPr lang="nb-NO" sz="3200"/>
        </a:p>
      </dgm:t>
    </dgm:pt>
    <dgm:pt modelId="{60BEA850-5D9E-42BF-B61B-93C789C4F7EE}">
      <dgm:prSet custT="1"/>
      <dgm:spPr/>
      <dgm:t>
        <a:bodyPr/>
        <a:lstStyle/>
        <a:p>
          <a:r>
            <a:rPr lang="nb-NO" sz="800"/>
            <a:t>Des 22</a:t>
          </a:r>
        </a:p>
      </dgm:t>
    </dgm:pt>
    <dgm:pt modelId="{A4C6173A-9B1A-4456-B04B-337FB1B46D9F}" type="parTrans" cxnId="{D604B8AF-6E38-446E-AADB-C52C73B78193}">
      <dgm:prSet/>
      <dgm:spPr/>
      <dgm:t>
        <a:bodyPr/>
        <a:lstStyle/>
        <a:p>
          <a:endParaRPr lang="nb-NO" sz="3200"/>
        </a:p>
      </dgm:t>
    </dgm:pt>
    <dgm:pt modelId="{62A547B8-4DB5-47B7-84DB-B53ACAA91A7C}" type="sibTrans" cxnId="{D604B8AF-6E38-446E-AADB-C52C73B78193}">
      <dgm:prSet/>
      <dgm:spPr/>
      <dgm:t>
        <a:bodyPr/>
        <a:lstStyle/>
        <a:p>
          <a:endParaRPr lang="nb-NO" sz="3200"/>
        </a:p>
      </dgm:t>
    </dgm:pt>
    <dgm:pt modelId="{FA5F1F25-A3AD-46C5-A287-3585F572207E}">
      <dgm:prSet custT="1"/>
      <dgm:spPr/>
      <dgm:t>
        <a:bodyPr/>
        <a:lstStyle/>
        <a:p>
          <a:r>
            <a:rPr lang="nb-NO" sz="900" dirty="0"/>
            <a:t>Dialogmøter institutt/ program</a:t>
          </a:r>
        </a:p>
      </dgm:t>
    </dgm:pt>
    <dgm:pt modelId="{DC658C59-B001-4928-8267-2CD87C537D06}" type="parTrans" cxnId="{1A2027FA-0388-40C8-A060-75CA75ACAB43}">
      <dgm:prSet/>
      <dgm:spPr/>
      <dgm:t>
        <a:bodyPr/>
        <a:lstStyle/>
        <a:p>
          <a:endParaRPr lang="nb-NO" sz="3200"/>
        </a:p>
      </dgm:t>
    </dgm:pt>
    <dgm:pt modelId="{1A2A0C3D-05F1-4E56-AF2E-83A3F7B320BD}" type="sibTrans" cxnId="{1A2027FA-0388-40C8-A060-75CA75ACAB43}">
      <dgm:prSet/>
      <dgm:spPr/>
      <dgm:t>
        <a:bodyPr/>
        <a:lstStyle/>
        <a:p>
          <a:endParaRPr lang="nb-NO" sz="3200"/>
        </a:p>
      </dgm:t>
    </dgm:pt>
    <dgm:pt modelId="{9A02D057-72E5-4D52-98D7-B49FB0DFA856}">
      <dgm:prSet custT="1"/>
      <dgm:spPr/>
      <dgm:t>
        <a:bodyPr/>
        <a:lstStyle/>
        <a:p>
          <a:r>
            <a:rPr lang="nb-NO" sz="800"/>
            <a:t>Feb 23</a:t>
          </a:r>
        </a:p>
      </dgm:t>
    </dgm:pt>
    <dgm:pt modelId="{4400D9F1-BD36-408F-9025-B87BD83A591A}" type="parTrans" cxnId="{E3984A30-47B5-4139-A451-B8CB51099850}">
      <dgm:prSet/>
      <dgm:spPr/>
      <dgm:t>
        <a:bodyPr/>
        <a:lstStyle/>
        <a:p>
          <a:endParaRPr lang="nb-NO" sz="3200"/>
        </a:p>
      </dgm:t>
    </dgm:pt>
    <dgm:pt modelId="{DF9F6C35-69D5-43D9-A6CF-DCF0C86122E5}" type="sibTrans" cxnId="{E3984A30-47B5-4139-A451-B8CB51099850}">
      <dgm:prSet/>
      <dgm:spPr/>
      <dgm:t>
        <a:bodyPr/>
        <a:lstStyle/>
        <a:p>
          <a:endParaRPr lang="nb-NO" sz="3200"/>
        </a:p>
      </dgm:t>
    </dgm:pt>
    <dgm:pt modelId="{CCF3EABD-01C1-4B7D-A023-FFF0F7677D45}">
      <dgm:prSet custT="1"/>
      <dgm:spPr/>
      <dgm:t>
        <a:bodyPr/>
        <a:lstStyle/>
        <a:p>
          <a:r>
            <a:rPr lang="nb-NO" sz="900"/>
            <a:t>Kartlegging v/intervju</a:t>
          </a:r>
        </a:p>
      </dgm:t>
    </dgm:pt>
    <dgm:pt modelId="{D5A41D2B-D16D-4459-864E-64352B777485}" type="parTrans" cxnId="{7277F1D6-816F-4D4F-9C15-F11A3E0B413D}">
      <dgm:prSet/>
      <dgm:spPr/>
      <dgm:t>
        <a:bodyPr/>
        <a:lstStyle/>
        <a:p>
          <a:endParaRPr lang="nb-NO" sz="3200"/>
        </a:p>
      </dgm:t>
    </dgm:pt>
    <dgm:pt modelId="{0A45049C-84D8-419B-B4D1-7EF6456845A3}" type="sibTrans" cxnId="{7277F1D6-816F-4D4F-9C15-F11A3E0B413D}">
      <dgm:prSet/>
      <dgm:spPr/>
      <dgm:t>
        <a:bodyPr/>
        <a:lstStyle/>
        <a:p>
          <a:endParaRPr lang="nb-NO" sz="3200"/>
        </a:p>
      </dgm:t>
    </dgm:pt>
    <dgm:pt modelId="{A8C3962A-2469-460D-BA2A-F81E3B5A20F7}">
      <dgm:prSet custT="1"/>
      <dgm:spPr/>
      <dgm:t>
        <a:bodyPr/>
        <a:lstStyle/>
        <a:p>
          <a:r>
            <a:rPr lang="nb-NO" sz="800"/>
            <a:t>Mars 23</a:t>
          </a:r>
        </a:p>
      </dgm:t>
    </dgm:pt>
    <dgm:pt modelId="{A7279738-D196-4B1C-B6DE-8DC420AD2BF1}" type="parTrans" cxnId="{04346020-812B-480F-8A1F-52A9EC8CED30}">
      <dgm:prSet/>
      <dgm:spPr/>
      <dgm:t>
        <a:bodyPr/>
        <a:lstStyle/>
        <a:p>
          <a:endParaRPr lang="nb-NO" sz="3200"/>
        </a:p>
      </dgm:t>
    </dgm:pt>
    <dgm:pt modelId="{540EE9D7-BC7B-419E-B484-3F8EBF9A2B9B}" type="sibTrans" cxnId="{04346020-812B-480F-8A1F-52A9EC8CED30}">
      <dgm:prSet/>
      <dgm:spPr/>
      <dgm:t>
        <a:bodyPr/>
        <a:lstStyle/>
        <a:p>
          <a:endParaRPr lang="nb-NO" sz="3200"/>
        </a:p>
      </dgm:t>
    </dgm:pt>
    <dgm:pt modelId="{AA1941E9-DAA2-4308-94A2-17675A60EBD4}">
      <dgm:prSet custT="1"/>
      <dgm:spPr/>
      <dgm:t>
        <a:bodyPr/>
        <a:lstStyle/>
        <a:p>
          <a:r>
            <a:rPr lang="nb-NO" sz="900" dirty="0"/>
            <a:t>Seminar utdannings-ledere - diskusjon</a:t>
          </a:r>
        </a:p>
      </dgm:t>
    </dgm:pt>
    <dgm:pt modelId="{B7C480A6-30C9-46F8-8F49-8472E1CD7405}" type="parTrans" cxnId="{EAF3125A-1F61-4B1F-9E20-1DEFCC873560}">
      <dgm:prSet/>
      <dgm:spPr/>
      <dgm:t>
        <a:bodyPr/>
        <a:lstStyle/>
        <a:p>
          <a:endParaRPr lang="nb-NO" sz="3200"/>
        </a:p>
      </dgm:t>
    </dgm:pt>
    <dgm:pt modelId="{144E57AD-9A7B-4266-A881-74C4EFA73C8A}" type="sibTrans" cxnId="{EAF3125A-1F61-4B1F-9E20-1DEFCC873560}">
      <dgm:prSet/>
      <dgm:spPr/>
      <dgm:t>
        <a:bodyPr/>
        <a:lstStyle/>
        <a:p>
          <a:endParaRPr lang="nb-NO" sz="3200"/>
        </a:p>
      </dgm:t>
    </dgm:pt>
    <dgm:pt modelId="{EB2A3F95-B9AE-4B8F-82F4-1D4D0F64899E}">
      <dgm:prSet custT="1"/>
      <dgm:spPr/>
      <dgm:t>
        <a:bodyPr/>
        <a:lstStyle/>
        <a:p>
          <a:r>
            <a:rPr lang="nb-NO" sz="800"/>
            <a:t>April 23</a:t>
          </a:r>
        </a:p>
      </dgm:t>
    </dgm:pt>
    <dgm:pt modelId="{5CCD2306-9D47-4BEF-B68C-2AC9D45CC41B}" type="parTrans" cxnId="{6422BA14-E468-4761-8724-3FF278222882}">
      <dgm:prSet/>
      <dgm:spPr/>
      <dgm:t>
        <a:bodyPr/>
        <a:lstStyle/>
        <a:p>
          <a:endParaRPr lang="nb-NO" sz="3200"/>
        </a:p>
      </dgm:t>
    </dgm:pt>
    <dgm:pt modelId="{3780E36E-385F-413B-82AA-C22A97E11163}" type="sibTrans" cxnId="{6422BA14-E468-4761-8724-3FF278222882}">
      <dgm:prSet/>
      <dgm:spPr/>
      <dgm:t>
        <a:bodyPr/>
        <a:lstStyle/>
        <a:p>
          <a:endParaRPr lang="nb-NO" sz="3200"/>
        </a:p>
      </dgm:t>
    </dgm:pt>
    <dgm:pt modelId="{49A12ED3-0049-4E7E-A6E4-969A73B837E6}">
      <dgm:prSet custT="1"/>
      <dgm:spPr/>
      <dgm:t>
        <a:bodyPr/>
        <a:lstStyle/>
        <a:p>
          <a:r>
            <a:rPr lang="nb-NO" sz="900" dirty="0"/>
            <a:t> Ledergruppe + forankring i org</a:t>
          </a:r>
        </a:p>
      </dgm:t>
    </dgm:pt>
    <dgm:pt modelId="{44987489-2271-4BBD-84B9-C1E3AEC97143}" type="parTrans" cxnId="{A3E78628-A3F7-4501-B1BF-0E0369DC2EEC}">
      <dgm:prSet/>
      <dgm:spPr/>
      <dgm:t>
        <a:bodyPr/>
        <a:lstStyle/>
        <a:p>
          <a:endParaRPr lang="nb-NO" sz="3200"/>
        </a:p>
      </dgm:t>
    </dgm:pt>
    <dgm:pt modelId="{EFBC98B1-9297-4F22-9C95-A88CC0361228}" type="sibTrans" cxnId="{A3E78628-A3F7-4501-B1BF-0E0369DC2EEC}">
      <dgm:prSet/>
      <dgm:spPr/>
      <dgm:t>
        <a:bodyPr/>
        <a:lstStyle/>
        <a:p>
          <a:endParaRPr lang="nb-NO" sz="3200"/>
        </a:p>
      </dgm:t>
    </dgm:pt>
    <dgm:pt modelId="{4CD4D0E2-2771-4391-91EF-FED36750AE7E}">
      <dgm:prSet custT="1"/>
      <dgm:spPr/>
      <dgm:t>
        <a:bodyPr/>
        <a:lstStyle/>
        <a:p>
          <a:r>
            <a:rPr lang="nb-NO" sz="800"/>
            <a:t>Mai 23</a:t>
          </a:r>
        </a:p>
      </dgm:t>
    </dgm:pt>
    <dgm:pt modelId="{B11B6691-96BC-4304-913B-0E18670469E1}" type="parTrans" cxnId="{4313B144-5608-489D-BB30-6E300F9CE15F}">
      <dgm:prSet/>
      <dgm:spPr/>
      <dgm:t>
        <a:bodyPr/>
        <a:lstStyle/>
        <a:p>
          <a:endParaRPr lang="nb-NO" sz="3200"/>
        </a:p>
      </dgm:t>
    </dgm:pt>
    <dgm:pt modelId="{A3AC22A3-E0AA-48C3-B46F-D11B04A0DFE8}" type="sibTrans" cxnId="{4313B144-5608-489D-BB30-6E300F9CE15F}">
      <dgm:prSet/>
      <dgm:spPr/>
      <dgm:t>
        <a:bodyPr/>
        <a:lstStyle/>
        <a:p>
          <a:endParaRPr lang="nb-NO" sz="3200"/>
        </a:p>
      </dgm:t>
    </dgm:pt>
    <dgm:pt modelId="{2FF9D83C-A094-458E-B92F-855DFD929AF1}">
      <dgm:prSet custT="1"/>
      <dgm:spPr/>
      <dgm:t>
        <a:bodyPr/>
        <a:lstStyle/>
        <a:p>
          <a:r>
            <a:rPr lang="nb-NO" sz="900" dirty="0"/>
            <a:t>Seminar 2 utdannings-ledere</a:t>
          </a:r>
        </a:p>
      </dgm:t>
    </dgm:pt>
    <dgm:pt modelId="{D33580A8-D0FD-4946-89FE-F863F37A9E4E}" type="parTrans" cxnId="{39C07DF0-8901-47E1-8504-5C4CE42C24A3}">
      <dgm:prSet/>
      <dgm:spPr/>
      <dgm:t>
        <a:bodyPr/>
        <a:lstStyle/>
        <a:p>
          <a:endParaRPr lang="nb-NO" sz="3200"/>
        </a:p>
      </dgm:t>
    </dgm:pt>
    <dgm:pt modelId="{43DA23C3-9E5A-4AAA-B88E-EEBE16F553C4}" type="sibTrans" cxnId="{39C07DF0-8901-47E1-8504-5C4CE42C24A3}">
      <dgm:prSet/>
      <dgm:spPr/>
      <dgm:t>
        <a:bodyPr/>
        <a:lstStyle/>
        <a:p>
          <a:endParaRPr lang="nb-NO" sz="3200"/>
        </a:p>
      </dgm:t>
    </dgm:pt>
    <dgm:pt modelId="{93D07B15-7991-4953-8137-4793385D1E1F}">
      <dgm:prSet custT="1"/>
      <dgm:spPr/>
      <dgm:t>
        <a:bodyPr/>
        <a:lstStyle/>
        <a:p>
          <a:r>
            <a:rPr lang="nb-NO" sz="800"/>
            <a:t>Juni 23</a:t>
          </a:r>
        </a:p>
      </dgm:t>
    </dgm:pt>
    <dgm:pt modelId="{2E9F6DA3-0370-4278-998E-02ABB2A3AA60}" type="parTrans" cxnId="{2EFA4316-6F21-4A6A-A0AB-E207DE1C66F1}">
      <dgm:prSet/>
      <dgm:spPr/>
      <dgm:t>
        <a:bodyPr/>
        <a:lstStyle/>
        <a:p>
          <a:endParaRPr lang="nb-NO" sz="3200"/>
        </a:p>
      </dgm:t>
    </dgm:pt>
    <dgm:pt modelId="{9C2E6840-76ED-472B-9879-9B2F1EDE893E}" type="sibTrans" cxnId="{2EFA4316-6F21-4A6A-A0AB-E207DE1C66F1}">
      <dgm:prSet/>
      <dgm:spPr/>
      <dgm:t>
        <a:bodyPr/>
        <a:lstStyle/>
        <a:p>
          <a:endParaRPr lang="nb-NO" sz="3200"/>
        </a:p>
      </dgm:t>
    </dgm:pt>
    <dgm:pt modelId="{34355524-2724-43DB-8396-19AFC53C3E80}" type="pres">
      <dgm:prSet presAssocID="{226B21EF-5D32-4E65-83DB-EA2C7AB2FB21}" presName="Name0" presStyleCnt="0">
        <dgm:presLayoutVars>
          <dgm:dir/>
          <dgm:resizeHandles val="exact"/>
        </dgm:presLayoutVars>
      </dgm:prSet>
      <dgm:spPr/>
    </dgm:pt>
    <dgm:pt modelId="{A99155EE-1004-4AE8-8073-3D514014FA94}" type="pres">
      <dgm:prSet presAssocID="{226B21EF-5D32-4E65-83DB-EA2C7AB2FB21}" presName="arrow" presStyleLbl="bgShp" presStyleIdx="0" presStyleCnt="1"/>
      <dgm:spPr/>
    </dgm:pt>
    <dgm:pt modelId="{648D58FB-248A-4AFF-BFCB-B568AA7CB888}" type="pres">
      <dgm:prSet presAssocID="{226B21EF-5D32-4E65-83DB-EA2C7AB2FB21}" presName="points" presStyleCnt="0"/>
      <dgm:spPr/>
    </dgm:pt>
    <dgm:pt modelId="{544B48A6-1800-434C-B42B-6AD214C12411}" type="pres">
      <dgm:prSet presAssocID="{A9966F95-ECF5-4740-B0B4-7E24CD048C7E}" presName="compositeA" presStyleCnt="0"/>
      <dgm:spPr/>
    </dgm:pt>
    <dgm:pt modelId="{5D5DA195-4B8D-4210-BCE7-2C928C9153B2}" type="pres">
      <dgm:prSet presAssocID="{A9966F95-ECF5-4740-B0B4-7E24CD048C7E}" presName="textA" presStyleLbl="revTx" presStyleIdx="0" presStyleCnt="9">
        <dgm:presLayoutVars>
          <dgm:bulletEnabled val="1"/>
        </dgm:presLayoutVars>
      </dgm:prSet>
      <dgm:spPr/>
    </dgm:pt>
    <dgm:pt modelId="{232D5947-16F6-4DDF-ABEF-614CF4918B09}" type="pres">
      <dgm:prSet presAssocID="{A9966F95-ECF5-4740-B0B4-7E24CD048C7E}" presName="circleA" presStyleLbl="node1" presStyleIdx="0" presStyleCnt="9"/>
      <dgm:spPr/>
    </dgm:pt>
    <dgm:pt modelId="{EB0D0D9A-3D58-4B75-9012-7261960B0AAC}" type="pres">
      <dgm:prSet presAssocID="{A9966F95-ECF5-4740-B0B4-7E24CD048C7E}" presName="spaceA" presStyleCnt="0"/>
      <dgm:spPr/>
    </dgm:pt>
    <dgm:pt modelId="{21A4E8EE-C484-4CA9-A658-CB14A861405A}" type="pres">
      <dgm:prSet presAssocID="{6658A8CE-FE0D-4251-AB07-3B7532E20E2B}" presName="space" presStyleCnt="0"/>
      <dgm:spPr/>
    </dgm:pt>
    <dgm:pt modelId="{9C2DBF22-2D8C-492B-9E8E-65F13D95E42F}" type="pres">
      <dgm:prSet presAssocID="{D685A301-1EF7-4C3E-856E-FA24423EC88D}" presName="compositeB" presStyleCnt="0"/>
      <dgm:spPr/>
    </dgm:pt>
    <dgm:pt modelId="{26ECEA7D-E1A9-4FEA-A4D2-291BA455D505}" type="pres">
      <dgm:prSet presAssocID="{D685A301-1EF7-4C3E-856E-FA24423EC88D}" presName="textB" presStyleLbl="revTx" presStyleIdx="1" presStyleCnt="9">
        <dgm:presLayoutVars>
          <dgm:bulletEnabled val="1"/>
        </dgm:presLayoutVars>
      </dgm:prSet>
      <dgm:spPr/>
    </dgm:pt>
    <dgm:pt modelId="{D461C210-ADFA-4CDC-821F-9585A026C59B}" type="pres">
      <dgm:prSet presAssocID="{D685A301-1EF7-4C3E-856E-FA24423EC88D}" presName="circleB" presStyleLbl="node1" presStyleIdx="1" presStyleCnt="9"/>
      <dgm:spPr/>
    </dgm:pt>
    <dgm:pt modelId="{7F539230-244F-4C9F-8086-2AA17B441A0A}" type="pres">
      <dgm:prSet presAssocID="{D685A301-1EF7-4C3E-856E-FA24423EC88D}" presName="spaceB" presStyleCnt="0"/>
      <dgm:spPr/>
    </dgm:pt>
    <dgm:pt modelId="{BE4F7102-C697-43F3-BCF5-643751ADD218}" type="pres">
      <dgm:prSet presAssocID="{3A75FB21-58E9-4E47-9D6B-C74E33C7F9F8}" presName="space" presStyleCnt="0"/>
      <dgm:spPr/>
    </dgm:pt>
    <dgm:pt modelId="{958E0DA6-A79C-43C9-A2DE-EDC66B425DC5}" type="pres">
      <dgm:prSet presAssocID="{46DF9A47-9033-4CC8-AA94-B1410A821859}" presName="compositeA" presStyleCnt="0"/>
      <dgm:spPr/>
    </dgm:pt>
    <dgm:pt modelId="{4849BD8C-41D3-468E-924D-F6826816DFE0}" type="pres">
      <dgm:prSet presAssocID="{46DF9A47-9033-4CC8-AA94-B1410A821859}" presName="textA" presStyleLbl="revTx" presStyleIdx="2" presStyleCnt="9">
        <dgm:presLayoutVars>
          <dgm:bulletEnabled val="1"/>
        </dgm:presLayoutVars>
      </dgm:prSet>
      <dgm:spPr/>
    </dgm:pt>
    <dgm:pt modelId="{BAFCB461-4AA1-441D-ABA2-22CA67BDD538}" type="pres">
      <dgm:prSet presAssocID="{46DF9A47-9033-4CC8-AA94-B1410A821859}" presName="circleA" presStyleLbl="node1" presStyleIdx="2" presStyleCnt="9"/>
      <dgm:spPr/>
    </dgm:pt>
    <dgm:pt modelId="{50781B43-968C-4F40-AB1D-4FB90E895140}" type="pres">
      <dgm:prSet presAssocID="{46DF9A47-9033-4CC8-AA94-B1410A821859}" presName="spaceA" presStyleCnt="0"/>
      <dgm:spPr/>
    </dgm:pt>
    <dgm:pt modelId="{34BCEEAE-99B5-4F48-9CA9-FCFD6CD8334A}" type="pres">
      <dgm:prSet presAssocID="{DD083FD1-B29D-4EB3-9D82-98C628BEA97D}" presName="space" presStyleCnt="0"/>
      <dgm:spPr/>
    </dgm:pt>
    <dgm:pt modelId="{064B1195-6BCB-4466-BADD-F12DB51456EE}" type="pres">
      <dgm:prSet presAssocID="{AF8C89B4-10CE-4FB4-A6D2-DA1A6734EC3C}" presName="compositeB" presStyleCnt="0"/>
      <dgm:spPr/>
    </dgm:pt>
    <dgm:pt modelId="{A9495814-17B6-4B26-BB46-4C04D5F98E8A}" type="pres">
      <dgm:prSet presAssocID="{AF8C89B4-10CE-4FB4-A6D2-DA1A6734EC3C}" presName="textB" presStyleLbl="revTx" presStyleIdx="3" presStyleCnt="9">
        <dgm:presLayoutVars>
          <dgm:bulletEnabled val="1"/>
        </dgm:presLayoutVars>
      </dgm:prSet>
      <dgm:spPr/>
    </dgm:pt>
    <dgm:pt modelId="{869E3CC3-71AD-4E4C-B33A-06B29D745BD7}" type="pres">
      <dgm:prSet presAssocID="{AF8C89B4-10CE-4FB4-A6D2-DA1A6734EC3C}" presName="circleB" presStyleLbl="node1" presStyleIdx="3" presStyleCnt="9"/>
      <dgm:spPr/>
    </dgm:pt>
    <dgm:pt modelId="{16D6F691-F33E-4479-BC07-71409591AF3A}" type="pres">
      <dgm:prSet presAssocID="{AF8C89B4-10CE-4FB4-A6D2-DA1A6734EC3C}" presName="spaceB" presStyleCnt="0"/>
      <dgm:spPr/>
    </dgm:pt>
    <dgm:pt modelId="{012AE7E3-D8DD-48E3-BC55-D8C93F01568C}" type="pres">
      <dgm:prSet presAssocID="{3469B93A-3A94-4A5B-9590-B01B22DC0618}" presName="space" presStyleCnt="0"/>
      <dgm:spPr/>
    </dgm:pt>
    <dgm:pt modelId="{8901A9C9-5CD7-4DE7-99F5-19900C7FDF2B}" type="pres">
      <dgm:prSet presAssocID="{FA5F1F25-A3AD-46C5-A287-3585F572207E}" presName="compositeA" presStyleCnt="0"/>
      <dgm:spPr/>
    </dgm:pt>
    <dgm:pt modelId="{EBAE3208-8A4F-451F-89BF-5525D10E32F4}" type="pres">
      <dgm:prSet presAssocID="{FA5F1F25-A3AD-46C5-A287-3585F572207E}" presName="textA" presStyleLbl="revTx" presStyleIdx="4" presStyleCnt="9">
        <dgm:presLayoutVars>
          <dgm:bulletEnabled val="1"/>
        </dgm:presLayoutVars>
      </dgm:prSet>
      <dgm:spPr/>
    </dgm:pt>
    <dgm:pt modelId="{64708A05-58E3-422D-9E5C-E9976CB8DA77}" type="pres">
      <dgm:prSet presAssocID="{FA5F1F25-A3AD-46C5-A287-3585F572207E}" presName="circleA" presStyleLbl="node1" presStyleIdx="4" presStyleCnt="9"/>
      <dgm:spPr/>
    </dgm:pt>
    <dgm:pt modelId="{FF99CB7E-10D1-4E5A-BFCD-F7976A2CE59C}" type="pres">
      <dgm:prSet presAssocID="{FA5F1F25-A3AD-46C5-A287-3585F572207E}" presName="spaceA" presStyleCnt="0"/>
      <dgm:spPr/>
    </dgm:pt>
    <dgm:pt modelId="{B0F541F3-C479-49A1-95B5-5D61B6FD0D02}" type="pres">
      <dgm:prSet presAssocID="{1A2A0C3D-05F1-4E56-AF2E-83A3F7B320BD}" presName="space" presStyleCnt="0"/>
      <dgm:spPr/>
    </dgm:pt>
    <dgm:pt modelId="{506AF629-1C62-407F-ADE2-C8C49B758112}" type="pres">
      <dgm:prSet presAssocID="{CCF3EABD-01C1-4B7D-A023-FFF0F7677D45}" presName="compositeB" presStyleCnt="0"/>
      <dgm:spPr/>
    </dgm:pt>
    <dgm:pt modelId="{857F189C-B13D-43A6-8D5E-003CE86B64EA}" type="pres">
      <dgm:prSet presAssocID="{CCF3EABD-01C1-4B7D-A023-FFF0F7677D45}" presName="textB" presStyleLbl="revTx" presStyleIdx="5" presStyleCnt="9">
        <dgm:presLayoutVars>
          <dgm:bulletEnabled val="1"/>
        </dgm:presLayoutVars>
      </dgm:prSet>
      <dgm:spPr/>
    </dgm:pt>
    <dgm:pt modelId="{74AAE9FB-470C-4FB4-8C3F-86BF70DC5495}" type="pres">
      <dgm:prSet presAssocID="{CCF3EABD-01C1-4B7D-A023-FFF0F7677D45}" presName="circleB" presStyleLbl="node1" presStyleIdx="5" presStyleCnt="9"/>
      <dgm:spPr/>
    </dgm:pt>
    <dgm:pt modelId="{38E2A5EC-06DB-43AE-A59C-83D2FD1CC952}" type="pres">
      <dgm:prSet presAssocID="{CCF3EABD-01C1-4B7D-A023-FFF0F7677D45}" presName="spaceB" presStyleCnt="0"/>
      <dgm:spPr/>
    </dgm:pt>
    <dgm:pt modelId="{C62ACB69-EB21-4992-AF62-77E0CFECDBD8}" type="pres">
      <dgm:prSet presAssocID="{0A45049C-84D8-419B-B4D1-7EF6456845A3}" presName="space" presStyleCnt="0"/>
      <dgm:spPr/>
    </dgm:pt>
    <dgm:pt modelId="{DC442BC5-B688-4740-A03C-ECC91D3B189E}" type="pres">
      <dgm:prSet presAssocID="{AA1941E9-DAA2-4308-94A2-17675A60EBD4}" presName="compositeA" presStyleCnt="0"/>
      <dgm:spPr/>
    </dgm:pt>
    <dgm:pt modelId="{75A88BEA-8B6E-4353-90F6-0EDF29EA4F54}" type="pres">
      <dgm:prSet presAssocID="{AA1941E9-DAA2-4308-94A2-17675A60EBD4}" presName="textA" presStyleLbl="revTx" presStyleIdx="6" presStyleCnt="9">
        <dgm:presLayoutVars>
          <dgm:bulletEnabled val="1"/>
        </dgm:presLayoutVars>
      </dgm:prSet>
      <dgm:spPr/>
    </dgm:pt>
    <dgm:pt modelId="{AC5E9AF8-FE3D-46A8-9DF2-5670AC325D6F}" type="pres">
      <dgm:prSet presAssocID="{AA1941E9-DAA2-4308-94A2-17675A60EBD4}" presName="circleA" presStyleLbl="node1" presStyleIdx="6" presStyleCnt="9"/>
      <dgm:spPr/>
    </dgm:pt>
    <dgm:pt modelId="{CC23858D-B514-4F64-9BA1-652166A5E7C6}" type="pres">
      <dgm:prSet presAssocID="{AA1941E9-DAA2-4308-94A2-17675A60EBD4}" presName="spaceA" presStyleCnt="0"/>
      <dgm:spPr/>
    </dgm:pt>
    <dgm:pt modelId="{D1351693-1861-4324-AC75-E2E7ED5B8EA2}" type="pres">
      <dgm:prSet presAssocID="{144E57AD-9A7B-4266-A881-74C4EFA73C8A}" presName="space" presStyleCnt="0"/>
      <dgm:spPr/>
    </dgm:pt>
    <dgm:pt modelId="{BCD2D23E-DC6D-4C0A-A109-26886C5BC1FE}" type="pres">
      <dgm:prSet presAssocID="{49A12ED3-0049-4E7E-A6E4-969A73B837E6}" presName="compositeB" presStyleCnt="0"/>
      <dgm:spPr/>
    </dgm:pt>
    <dgm:pt modelId="{986D9B94-8D95-4ECF-A597-723CED5A022C}" type="pres">
      <dgm:prSet presAssocID="{49A12ED3-0049-4E7E-A6E4-969A73B837E6}" presName="textB" presStyleLbl="revTx" presStyleIdx="7" presStyleCnt="9">
        <dgm:presLayoutVars>
          <dgm:bulletEnabled val="1"/>
        </dgm:presLayoutVars>
      </dgm:prSet>
      <dgm:spPr/>
    </dgm:pt>
    <dgm:pt modelId="{3FCB5539-1394-4B13-A923-2397D51A29A2}" type="pres">
      <dgm:prSet presAssocID="{49A12ED3-0049-4E7E-A6E4-969A73B837E6}" presName="circleB" presStyleLbl="node1" presStyleIdx="7" presStyleCnt="9"/>
      <dgm:spPr/>
    </dgm:pt>
    <dgm:pt modelId="{CA1EFFC9-AB35-46B1-949A-52475DC0DC5B}" type="pres">
      <dgm:prSet presAssocID="{49A12ED3-0049-4E7E-A6E4-969A73B837E6}" presName="spaceB" presStyleCnt="0"/>
      <dgm:spPr/>
    </dgm:pt>
    <dgm:pt modelId="{0D3D54AE-87C0-4841-9AFD-4346A3A8B784}" type="pres">
      <dgm:prSet presAssocID="{EFBC98B1-9297-4F22-9C95-A88CC0361228}" presName="space" presStyleCnt="0"/>
      <dgm:spPr/>
    </dgm:pt>
    <dgm:pt modelId="{E08058FC-92E5-4FD8-8BBA-4239C908E5D6}" type="pres">
      <dgm:prSet presAssocID="{2FF9D83C-A094-458E-B92F-855DFD929AF1}" presName="compositeA" presStyleCnt="0"/>
      <dgm:spPr/>
    </dgm:pt>
    <dgm:pt modelId="{10D2AC9C-7D54-4713-A3AF-FECDA5EAD96A}" type="pres">
      <dgm:prSet presAssocID="{2FF9D83C-A094-458E-B92F-855DFD929AF1}" presName="textA" presStyleLbl="revTx" presStyleIdx="8" presStyleCnt="9">
        <dgm:presLayoutVars>
          <dgm:bulletEnabled val="1"/>
        </dgm:presLayoutVars>
      </dgm:prSet>
      <dgm:spPr/>
    </dgm:pt>
    <dgm:pt modelId="{680BC486-0A20-488D-A63A-733D0B9BD932}" type="pres">
      <dgm:prSet presAssocID="{2FF9D83C-A094-458E-B92F-855DFD929AF1}" presName="circleA" presStyleLbl="node1" presStyleIdx="8" presStyleCnt="9"/>
      <dgm:spPr/>
    </dgm:pt>
    <dgm:pt modelId="{B3348FEB-964B-4337-B958-077DCF88AC81}" type="pres">
      <dgm:prSet presAssocID="{2FF9D83C-A094-458E-B92F-855DFD929AF1}" presName="spaceA" presStyleCnt="0"/>
      <dgm:spPr/>
    </dgm:pt>
  </dgm:ptLst>
  <dgm:cxnLst>
    <dgm:cxn modelId="{36FFE403-7043-4D6A-AA9C-322FEDCF1080}" type="presOf" srcId="{A8C3962A-2469-460D-BA2A-F81E3B5A20F7}" destId="{857F189C-B13D-43A6-8D5E-003CE86B64EA}" srcOrd="0" destOrd="1" presId="urn:microsoft.com/office/officeart/2005/8/layout/hProcess11"/>
    <dgm:cxn modelId="{CD7DF60C-FFB9-4C86-AF62-A13126E28664}" srcId="{A9966F95-ECF5-4740-B0B4-7E24CD048C7E}" destId="{74F59810-CEB2-4844-B416-779CEDD3EDE8}" srcOrd="0" destOrd="0" parTransId="{13D4F35A-0CD7-4023-97EA-D16EE5DDB42B}" sibTransId="{8C3F757C-CDCA-4E6A-B0CA-ED8DDE5CF780}"/>
    <dgm:cxn modelId="{6422BA14-E468-4761-8724-3FF278222882}" srcId="{AA1941E9-DAA2-4308-94A2-17675A60EBD4}" destId="{EB2A3F95-B9AE-4B8F-82F4-1D4D0F64899E}" srcOrd="0" destOrd="0" parTransId="{5CCD2306-9D47-4BEF-B68C-2AC9D45CC41B}" sibTransId="{3780E36E-385F-413B-82AA-C22A97E11163}"/>
    <dgm:cxn modelId="{2EFA4316-6F21-4A6A-A0AB-E207DE1C66F1}" srcId="{2FF9D83C-A094-458E-B92F-855DFD929AF1}" destId="{93D07B15-7991-4953-8137-4793385D1E1F}" srcOrd="0" destOrd="0" parTransId="{2E9F6DA3-0370-4278-998E-02ABB2A3AA60}" sibTransId="{9C2E6840-76ED-472B-9879-9B2F1EDE893E}"/>
    <dgm:cxn modelId="{4D5BE31F-DA5C-4BE5-8607-5895B21F50B0}" type="presOf" srcId="{D685A301-1EF7-4C3E-856E-FA24423EC88D}" destId="{26ECEA7D-E1A9-4FEA-A4D2-291BA455D505}" srcOrd="0" destOrd="0" presId="urn:microsoft.com/office/officeart/2005/8/layout/hProcess11"/>
    <dgm:cxn modelId="{04346020-812B-480F-8A1F-52A9EC8CED30}" srcId="{CCF3EABD-01C1-4B7D-A023-FFF0F7677D45}" destId="{A8C3962A-2469-460D-BA2A-F81E3B5A20F7}" srcOrd="0" destOrd="0" parTransId="{A7279738-D196-4B1C-B6DE-8DC420AD2BF1}" sibTransId="{540EE9D7-BC7B-419E-B484-3F8EBF9A2B9B}"/>
    <dgm:cxn modelId="{16635721-993F-4C0B-8FDF-588E30460022}" srcId="{226B21EF-5D32-4E65-83DB-EA2C7AB2FB21}" destId="{46DF9A47-9033-4CC8-AA94-B1410A821859}" srcOrd="2" destOrd="0" parTransId="{0376116C-A5BA-433A-BB45-CAA7FFFCA418}" sibTransId="{DD083FD1-B29D-4EB3-9D82-98C628BEA97D}"/>
    <dgm:cxn modelId="{A3E78628-A3F7-4501-B1BF-0E0369DC2EEC}" srcId="{226B21EF-5D32-4E65-83DB-EA2C7AB2FB21}" destId="{49A12ED3-0049-4E7E-A6E4-969A73B837E6}" srcOrd="7" destOrd="0" parTransId="{44987489-2271-4BBD-84B9-C1E3AEC97143}" sibTransId="{EFBC98B1-9297-4F22-9C95-A88CC0361228}"/>
    <dgm:cxn modelId="{E3984A30-47B5-4139-A451-B8CB51099850}" srcId="{FA5F1F25-A3AD-46C5-A287-3585F572207E}" destId="{9A02D057-72E5-4D52-98D7-B49FB0DFA856}" srcOrd="0" destOrd="0" parTransId="{4400D9F1-BD36-408F-9025-B87BD83A591A}" sibTransId="{DF9F6C35-69D5-43D9-A6CF-DCF0C86122E5}"/>
    <dgm:cxn modelId="{5B23435E-8BD5-43BA-A188-ED6038774A0D}" type="presOf" srcId="{AF8C89B4-10CE-4FB4-A6D2-DA1A6734EC3C}" destId="{A9495814-17B6-4B26-BB46-4C04D5F98E8A}" srcOrd="0" destOrd="0" presId="urn:microsoft.com/office/officeart/2005/8/layout/hProcess11"/>
    <dgm:cxn modelId="{BE275A43-3B4F-488E-86EC-82251B9DB37C}" type="presOf" srcId="{2FF9D83C-A094-458E-B92F-855DFD929AF1}" destId="{10D2AC9C-7D54-4713-A3AF-FECDA5EAD96A}" srcOrd="0" destOrd="0" presId="urn:microsoft.com/office/officeart/2005/8/layout/hProcess11"/>
    <dgm:cxn modelId="{4313B144-5608-489D-BB30-6E300F9CE15F}" srcId="{49A12ED3-0049-4E7E-A6E4-969A73B837E6}" destId="{4CD4D0E2-2771-4391-91EF-FED36750AE7E}" srcOrd="0" destOrd="0" parTransId="{B11B6691-96BC-4304-913B-0E18670469E1}" sibTransId="{A3AC22A3-E0AA-48C3-B46F-D11B04A0DFE8}"/>
    <dgm:cxn modelId="{667F8669-85E9-4BD5-A2A3-4E0920ACBCE1}" type="presOf" srcId="{5C3945B0-C1C8-422D-B440-04E85F74A70A}" destId="{4849BD8C-41D3-468E-924D-F6826816DFE0}" srcOrd="0" destOrd="1" presId="urn:microsoft.com/office/officeart/2005/8/layout/hProcess11"/>
    <dgm:cxn modelId="{927FA16C-2CDC-4089-885D-97AA3AAFD5EE}" type="presOf" srcId="{A9966F95-ECF5-4740-B0B4-7E24CD048C7E}" destId="{5D5DA195-4B8D-4210-BCE7-2C928C9153B2}" srcOrd="0" destOrd="0" presId="urn:microsoft.com/office/officeart/2005/8/layout/hProcess11"/>
    <dgm:cxn modelId="{EAF3125A-1F61-4B1F-9E20-1DEFCC873560}" srcId="{226B21EF-5D32-4E65-83DB-EA2C7AB2FB21}" destId="{AA1941E9-DAA2-4308-94A2-17675A60EBD4}" srcOrd="6" destOrd="0" parTransId="{B7C480A6-30C9-46F8-8F49-8472E1CD7405}" sibTransId="{144E57AD-9A7B-4266-A881-74C4EFA73C8A}"/>
    <dgm:cxn modelId="{2C0CE67A-9358-472C-81DB-0CB61A873EAC}" srcId="{226B21EF-5D32-4E65-83DB-EA2C7AB2FB21}" destId="{A9966F95-ECF5-4740-B0B4-7E24CD048C7E}" srcOrd="0" destOrd="0" parTransId="{4D967DB5-F8C4-43A8-ACC2-F6D16B8B261A}" sibTransId="{6658A8CE-FE0D-4251-AB07-3B7532E20E2B}"/>
    <dgm:cxn modelId="{3312287F-F05D-4F5E-97E3-F2E19615C64D}" type="presOf" srcId="{226B21EF-5D32-4E65-83DB-EA2C7AB2FB21}" destId="{34355524-2724-43DB-8396-19AFC53C3E80}" srcOrd="0" destOrd="0" presId="urn:microsoft.com/office/officeart/2005/8/layout/hProcess11"/>
    <dgm:cxn modelId="{BB5ECF85-1CEC-4EB1-A010-A3E0CFD8528A}" type="presOf" srcId="{E70E6874-EAC4-455A-A864-44A88821DA32}" destId="{26ECEA7D-E1A9-4FEA-A4D2-291BA455D505}" srcOrd="0" destOrd="1" presId="urn:microsoft.com/office/officeart/2005/8/layout/hProcess11"/>
    <dgm:cxn modelId="{6C0DA594-91DD-46D9-BFD1-63F6ACD2F0C0}" type="presOf" srcId="{9A02D057-72E5-4D52-98D7-B49FB0DFA856}" destId="{EBAE3208-8A4F-451F-89BF-5525D10E32F4}" srcOrd="0" destOrd="1" presId="urn:microsoft.com/office/officeart/2005/8/layout/hProcess11"/>
    <dgm:cxn modelId="{7BFEFCA1-7A8C-4199-929D-1F2BC4F39E28}" type="presOf" srcId="{EB2A3F95-B9AE-4B8F-82F4-1D4D0F64899E}" destId="{75A88BEA-8B6E-4353-90F6-0EDF29EA4F54}" srcOrd="0" destOrd="1" presId="urn:microsoft.com/office/officeart/2005/8/layout/hProcess11"/>
    <dgm:cxn modelId="{1161C9A6-6FE1-48D9-9103-1F28F737C591}" type="presOf" srcId="{46DF9A47-9033-4CC8-AA94-B1410A821859}" destId="{4849BD8C-41D3-468E-924D-F6826816DFE0}" srcOrd="0" destOrd="0" presId="urn:microsoft.com/office/officeart/2005/8/layout/hProcess11"/>
    <dgm:cxn modelId="{40EAA8A7-E369-4F27-9E73-0DECE110F97C}" srcId="{46DF9A47-9033-4CC8-AA94-B1410A821859}" destId="{5C3945B0-C1C8-422D-B440-04E85F74A70A}" srcOrd="0" destOrd="0" parTransId="{3DC0D5AF-37BF-4A55-9004-29A93B45E85C}" sibTransId="{F57AF220-4F26-485A-B0D7-30CE79D726DC}"/>
    <dgm:cxn modelId="{E8A813AB-85B6-4979-89FF-076F1564764C}" type="presOf" srcId="{93D07B15-7991-4953-8137-4793385D1E1F}" destId="{10D2AC9C-7D54-4713-A3AF-FECDA5EAD96A}" srcOrd="0" destOrd="1" presId="urn:microsoft.com/office/officeart/2005/8/layout/hProcess11"/>
    <dgm:cxn modelId="{D604B8AF-6E38-446E-AADB-C52C73B78193}" srcId="{AF8C89B4-10CE-4FB4-A6D2-DA1A6734EC3C}" destId="{60BEA850-5D9E-42BF-B61B-93C789C4F7EE}" srcOrd="0" destOrd="0" parTransId="{A4C6173A-9B1A-4456-B04B-337FB1B46D9F}" sibTransId="{62A547B8-4DB5-47B7-84DB-B53ACAA91A7C}"/>
    <dgm:cxn modelId="{A2672BC2-C036-41C2-8A67-3C621BB460AB}" type="presOf" srcId="{49A12ED3-0049-4E7E-A6E4-969A73B837E6}" destId="{986D9B94-8D95-4ECF-A597-723CED5A022C}" srcOrd="0" destOrd="0" presId="urn:microsoft.com/office/officeart/2005/8/layout/hProcess11"/>
    <dgm:cxn modelId="{B478F0C7-54C1-4B13-86FA-53353139C7C9}" type="presOf" srcId="{CCF3EABD-01C1-4B7D-A023-FFF0F7677D45}" destId="{857F189C-B13D-43A6-8D5E-003CE86B64EA}" srcOrd="0" destOrd="0" presId="urn:microsoft.com/office/officeart/2005/8/layout/hProcess11"/>
    <dgm:cxn modelId="{A5FD0BCB-F9D4-4A1E-AEF2-AB7FDE7A94B1}" srcId="{226B21EF-5D32-4E65-83DB-EA2C7AB2FB21}" destId="{D685A301-1EF7-4C3E-856E-FA24423EC88D}" srcOrd="1" destOrd="0" parTransId="{58D8575C-4080-4E44-B6B6-302B92F728DB}" sibTransId="{3A75FB21-58E9-4E47-9D6B-C74E33C7F9F8}"/>
    <dgm:cxn modelId="{9C1C19CB-8BE6-4157-9B5F-03B2F81E9CE7}" type="presOf" srcId="{FA5F1F25-A3AD-46C5-A287-3585F572207E}" destId="{EBAE3208-8A4F-451F-89BF-5525D10E32F4}" srcOrd="0" destOrd="0" presId="urn:microsoft.com/office/officeart/2005/8/layout/hProcess11"/>
    <dgm:cxn modelId="{4C5C71D1-F4A9-48CA-B1C6-0088DAD80CED}" type="presOf" srcId="{74F59810-CEB2-4844-B416-779CEDD3EDE8}" destId="{5D5DA195-4B8D-4210-BCE7-2C928C9153B2}" srcOrd="0" destOrd="1" presId="urn:microsoft.com/office/officeart/2005/8/layout/hProcess11"/>
    <dgm:cxn modelId="{7DCEAFD4-611A-4F8F-8A4E-80D7BA2EA481}" srcId="{D685A301-1EF7-4C3E-856E-FA24423EC88D}" destId="{E70E6874-EAC4-455A-A864-44A88821DA32}" srcOrd="0" destOrd="0" parTransId="{1F3EC0A2-D003-49CE-AB4C-9DB1F0A27519}" sibTransId="{184386E2-D5E4-4715-8FCB-3C46ADBA5C71}"/>
    <dgm:cxn modelId="{7277F1D6-816F-4D4F-9C15-F11A3E0B413D}" srcId="{226B21EF-5D32-4E65-83DB-EA2C7AB2FB21}" destId="{CCF3EABD-01C1-4B7D-A023-FFF0F7677D45}" srcOrd="5" destOrd="0" parTransId="{D5A41D2B-D16D-4459-864E-64352B777485}" sibTransId="{0A45049C-84D8-419B-B4D1-7EF6456845A3}"/>
    <dgm:cxn modelId="{AF65C4DF-8D47-4F43-9B14-6DF0D32F6908}" type="presOf" srcId="{AA1941E9-DAA2-4308-94A2-17675A60EBD4}" destId="{75A88BEA-8B6E-4353-90F6-0EDF29EA4F54}" srcOrd="0" destOrd="0" presId="urn:microsoft.com/office/officeart/2005/8/layout/hProcess11"/>
    <dgm:cxn modelId="{39C07DF0-8901-47E1-8504-5C4CE42C24A3}" srcId="{226B21EF-5D32-4E65-83DB-EA2C7AB2FB21}" destId="{2FF9D83C-A094-458E-B92F-855DFD929AF1}" srcOrd="8" destOrd="0" parTransId="{D33580A8-D0FD-4946-89FE-F863F37A9E4E}" sibTransId="{43DA23C3-9E5A-4AAA-B88E-EEBE16F553C4}"/>
    <dgm:cxn modelId="{F50934F1-117C-47EA-9562-9A53844E3450}" srcId="{226B21EF-5D32-4E65-83DB-EA2C7AB2FB21}" destId="{AF8C89B4-10CE-4FB4-A6D2-DA1A6734EC3C}" srcOrd="3" destOrd="0" parTransId="{B70D04A0-BBA4-4527-9CDD-A3F65B3ECFCD}" sibTransId="{3469B93A-3A94-4A5B-9590-B01B22DC0618}"/>
    <dgm:cxn modelId="{1A2027FA-0388-40C8-A060-75CA75ACAB43}" srcId="{226B21EF-5D32-4E65-83DB-EA2C7AB2FB21}" destId="{FA5F1F25-A3AD-46C5-A287-3585F572207E}" srcOrd="4" destOrd="0" parTransId="{DC658C59-B001-4928-8267-2CD87C537D06}" sibTransId="{1A2A0C3D-05F1-4E56-AF2E-83A3F7B320BD}"/>
    <dgm:cxn modelId="{850090FD-8254-47FB-9FFB-1E38E5BA7589}" type="presOf" srcId="{4CD4D0E2-2771-4391-91EF-FED36750AE7E}" destId="{986D9B94-8D95-4ECF-A597-723CED5A022C}" srcOrd="0" destOrd="1" presId="urn:microsoft.com/office/officeart/2005/8/layout/hProcess11"/>
    <dgm:cxn modelId="{983508FE-430F-44AA-82EC-5CABE61CCD63}" type="presOf" srcId="{60BEA850-5D9E-42BF-B61B-93C789C4F7EE}" destId="{A9495814-17B6-4B26-BB46-4C04D5F98E8A}" srcOrd="0" destOrd="1" presId="urn:microsoft.com/office/officeart/2005/8/layout/hProcess11"/>
    <dgm:cxn modelId="{1C606AA8-9461-407E-AB02-1F7F8FFF5794}" type="presParOf" srcId="{34355524-2724-43DB-8396-19AFC53C3E80}" destId="{A99155EE-1004-4AE8-8073-3D514014FA94}" srcOrd="0" destOrd="0" presId="urn:microsoft.com/office/officeart/2005/8/layout/hProcess11"/>
    <dgm:cxn modelId="{669DB05E-37C7-4E2D-A9E9-5532E8115D5E}" type="presParOf" srcId="{34355524-2724-43DB-8396-19AFC53C3E80}" destId="{648D58FB-248A-4AFF-BFCB-B568AA7CB888}" srcOrd="1" destOrd="0" presId="urn:microsoft.com/office/officeart/2005/8/layout/hProcess11"/>
    <dgm:cxn modelId="{F4826C3F-C399-43AE-A2CA-AE9F72B5071B}" type="presParOf" srcId="{648D58FB-248A-4AFF-BFCB-B568AA7CB888}" destId="{544B48A6-1800-434C-B42B-6AD214C12411}" srcOrd="0" destOrd="0" presId="urn:microsoft.com/office/officeart/2005/8/layout/hProcess11"/>
    <dgm:cxn modelId="{A19FA47F-12EB-4709-A4DE-555EC5B59FC5}" type="presParOf" srcId="{544B48A6-1800-434C-B42B-6AD214C12411}" destId="{5D5DA195-4B8D-4210-BCE7-2C928C9153B2}" srcOrd="0" destOrd="0" presId="urn:microsoft.com/office/officeart/2005/8/layout/hProcess11"/>
    <dgm:cxn modelId="{A62FBE04-C084-4F42-A115-B005B5A1513A}" type="presParOf" srcId="{544B48A6-1800-434C-B42B-6AD214C12411}" destId="{232D5947-16F6-4DDF-ABEF-614CF4918B09}" srcOrd="1" destOrd="0" presId="urn:microsoft.com/office/officeart/2005/8/layout/hProcess11"/>
    <dgm:cxn modelId="{1817EE32-F719-4C2B-B2DA-ECE85671C1C6}" type="presParOf" srcId="{544B48A6-1800-434C-B42B-6AD214C12411}" destId="{EB0D0D9A-3D58-4B75-9012-7261960B0AAC}" srcOrd="2" destOrd="0" presId="urn:microsoft.com/office/officeart/2005/8/layout/hProcess11"/>
    <dgm:cxn modelId="{CB9436DA-EE79-4BDB-97C0-D8E22ACC9EBE}" type="presParOf" srcId="{648D58FB-248A-4AFF-BFCB-B568AA7CB888}" destId="{21A4E8EE-C484-4CA9-A658-CB14A861405A}" srcOrd="1" destOrd="0" presId="urn:microsoft.com/office/officeart/2005/8/layout/hProcess11"/>
    <dgm:cxn modelId="{B88FC2E8-A4D6-4461-BC8F-B5952ADF86D1}" type="presParOf" srcId="{648D58FB-248A-4AFF-BFCB-B568AA7CB888}" destId="{9C2DBF22-2D8C-492B-9E8E-65F13D95E42F}" srcOrd="2" destOrd="0" presId="urn:microsoft.com/office/officeart/2005/8/layout/hProcess11"/>
    <dgm:cxn modelId="{92289E35-7AFC-4328-840F-B88908FEE786}" type="presParOf" srcId="{9C2DBF22-2D8C-492B-9E8E-65F13D95E42F}" destId="{26ECEA7D-E1A9-4FEA-A4D2-291BA455D505}" srcOrd="0" destOrd="0" presId="urn:microsoft.com/office/officeart/2005/8/layout/hProcess11"/>
    <dgm:cxn modelId="{2F6C59FB-6D6F-4667-AA2A-4A56C54D403D}" type="presParOf" srcId="{9C2DBF22-2D8C-492B-9E8E-65F13D95E42F}" destId="{D461C210-ADFA-4CDC-821F-9585A026C59B}" srcOrd="1" destOrd="0" presId="urn:microsoft.com/office/officeart/2005/8/layout/hProcess11"/>
    <dgm:cxn modelId="{40AC6E1B-6DA6-4924-AAF6-07E019E0E355}" type="presParOf" srcId="{9C2DBF22-2D8C-492B-9E8E-65F13D95E42F}" destId="{7F539230-244F-4C9F-8086-2AA17B441A0A}" srcOrd="2" destOrd="0" presId="urn:microsoft.com/office/officeart/2005/8/layout/hProcess11"/>
    <dgm:cxn modelId="{E1580E4A-A94A-4A2A-817D-79DE67559411}" type="presParOf" srcId="{648D58FB-248A-4AFF-BFCB-B568AA7CB888}" destId="{BE4F7102-C697-43F3-BCF5-643751ADD218}" srcOrd="3" destOrd="0" presId="urn:microsoft.com/office/officeart/2005/8/layout/hProcess11"/>
    <dgm:cxn modelId="{29CC2852-6A59-435D-8145-815F5CEBB3C9}" type="presParOf" srcId="{648D58FB-248A-4AFF-BFCB-B568AA7CB888}" destId="{958E0DA6-A79C-43C9-A2DE-EDC66B425DC5}" srcOrd="4" destOrd="0" presId="urn:microsoft.com/office/officeart/2005/8/layout/hProcess11"/>
    <dgm:cxn modelId="{72A78556-08C5-486D-9FE6-C0EF9AEC97CF}" type="presParOf" srcId="{958E0DA6-A79C-43C9-A2DE-EDC66B425DC5}" destId="{4849BD8C-41D3-468E-924D-F6826816DFE0}" srcOrd="0" destOrd="0" presId="urn:microsoft.com/office/officeart/2005/8/layout/hProcess11"/>
    <dgm:cxn modelId="{73003EA0-1E7D-49C6-8A33-B59A97D425D7}" type="presParOf" srcId="{958E0DA6-A79C-43C9-A2DE-EDC66B425DC5}" destId="{BAFCB461-4AA1-441D-ABA2-22CA67BDD538}" srcOrd="1" destOrd="0" presId="urn:microsoft.com/office/officeart/2005/8/layout/hProcess11"/>
    <dgm:cxn modelId="{D483394C-0F0A-47C2-B038-5A252B81213E}" type="presParOf" srcId="{958E0DA6-A79C-43C9-A2DE-EDC66B425DC5}" destId="{50781B43-968C-4F40-AB1D-4FB90E895140}" srcOrd="2" destOrd="0" presId="urn:microsoft.com/office/officeart/2005/8/layout/hProcess11"/>
    <dgm:cxn modelId="{D31E0359-8082-42DE-8ECA-A82402BCEEBB}" type="presParOf" srcId="{648D58FB-248A-4AFF-BFCB-B568AA7CB888}" destId="{34BCEEAE-99B5-4F48-9CA9-FCFD6CD8334A}" srcOrd="5" destOrd="0" presId="urn:microsoft.com/office/officeart/2005/8/layout/hProcess11"/>
    <dgm:cxn modelId="{4802F92D-B47B-4B10-A932-B867561073AB}" type="presParOf" srcId="{648D58FB-248A-4AFF-BFCB-B568AA7CB888}" destId="{064B1195-6BCB-4466-BADD-F12DB51456EE}" srcOrd="6" destOrd="0" presId="urn:microsoft.com/office/officeart/2005/8/layout/hProcess11"/>
    <dgm:cxn modelId="{CE2B1359-ACBF-418F-9094-E403761E9893}" type="presParOf" srcId="{064B1195-6BCB-4466-BADD-F12DB51456EE}" destId="{A9495814-17B6-4B26-BB46-4C04D5F98E8A}" srcOrd="0" destOrd="0" presId="urn:microsoft.com/office/officeart/2005/8/layout/hProcess11"/>
    <dgm:cxn modelId="{B0096C90-CDA9-4870-9076-86E4A9A03E76}" type="presParOf" srcId="{064B1195-6BCB-4466-BADD-F12DB51456EE}" destId="{869E3CC3-71AD-4E4C-B33A-06B29D745BD7}" srcOrd="1" destOrd="0" presId="urn:microsoft.com/office/officeart/2005/8/layout/hProcess11"/>
    <dgm:cxn modelId="{3208EAE4-CDCC-45CB-A5FC-FEAABE4EEC4B}" type="presParOf" srcId="{064B1195-6BCB-4466-BADD-F12DB51456EE}" destId="{16D6F691-F33E-4479-BC07-71409591AF3A}" srcOrd="2" destOrd="0" presId="urn:microsoft.com/office/officeart/2005/8/layout/hProcess11"/>
    <dgm:cxn modelId="{FEE9A92E-1F68-4302-8A1F-20D1EBA8CC51}" type="presParOf" srcId="{648D58FB-248A-4AFF-BFCB-B568AA7CB888}" destId="{012AE7E3-D8DD-48E3-BC55-D8C93F01568C}" srcOrd="7" destOrd="0" presId="urn:microsoft.com/office/officeart/2005/8/layout/hProcess11"/>
    <dgm:cxn modelId="{14851874-7491-445D-8406-D751AE16689F}" type="presParOf" srcId="{648D58FB-248A-4AFF-BFCB-B568AA7CB888}" destId="{8901A9C9-5CD7-4DE7-99F5-19900C7FDF2B}" srcOrd="8" destOrd="0" presId="urn:microsoft.com/office/officeart/2005/8/layout/hProcess11"/>
    <dgm:cxn modelId="{B67BFAB6-CF3C-4488-A647-19F7098CD35D}" type="presParOf" srcId="{8901A9C9-5CD7-4DE7-99F5-19900C7FDF2B}" destId="{EBAE3208-8A4F-451F-89BF-5525D10E32F4}" srcOrd="0" destOrd="0" presId="urn:microsoft.com/office/officeart/2005/8/layout/hProcess11"/>
    <dgm:cxn modelId="{08187272-A637-4E61-B0BA-2F4757A71B9C}" type="presParOf" srcId="{8901A9C9-5CD7-4DE7-99F5-19900C7FDF2B}" destId="{64708A05-58E3-422D-9E5C-E9976CB8DA77}" srcOrd="1" destOrd="0" presId="urn:microsoft.com/office/officeart/2005/8/layout/hProcess11"/>
    <dgm:cxn modelId="{0A26805A-91A7-4C4C-BB0B-03148BD69E8E}" type="presParOf" srcId="{8901A9C9-5CD7-4DE7-99F5-19900C7FDF2B}" destId="{FF99CB7E-10D1-4E5A-BFCD-F7976A2CE59C}" srcOrd="2" destOrd="0" presId="urn:microsoft.com/office/officeart/2005/8/layout/hProcess11"/>
    <dgm:cxn modelId="{8E5E6CD4-3F74-49C2-9101-C1742DBB696B}" type="presParOf" srcId="{648D58FB-248A-4AFF-BFCB-B568AA7CB888}" destId="{B0F541F3-C479-49A1-95B5-5D61B6FD0D02}" srcOrd="9" destOrd="0" presId="urn:microsoft.com/office/officeart/2005/8/layout/hProcess11"/>
    <dgm:cxn modelId="{B0DF487F-8D82-49D1-B872-99AC1819B8A3}" type="presParOf" srcId="{648D58FB-248A-4AFF-BFCB-B568AA7CB888}" destId="{506AF629-1C62-407F-ADE2-C8C49B758112}" srcOrd="10" destOrd="0" presId="urn:microsoft.com/office/officeart/2005/8/layout/hProcess11"/>
    <dgm:cxn modelId="{C54E5805-38D2-445A-94F0-D4F6CBD810B3}" type="presParOf" srcId="{506AF629-1C62-407F-ADE2-C8C49B758112}" destId="{857F189C-B13D-43A6-8D5E-003CE86B64EA}" srcOrd="0" destOrd="0" presId="urn:microsoft.com/office/officeart/2005/8/layout/hProcess11"/>
    <dgm:cxn modelId="{2374D26D-7038-498C-B9E6-6C4837CE3333}" type="presParOf" srcId="{506AF629-1C62-407F-ADE2-C8C49B758112}" destId="{74AAE9FB-470C-4FB4-8C3F-86BF70DC5495}" srcOrd="1" destOrd="0" presId="urn:microsoft.com/office/officeart/2005/8/layout/hProcess11"/>
    <dgm:cxn modelId="{C317AFC9-C85C-4562-89FE-E480073868DE}" type="presParOf" srcId="{506AF629-1C62-407F-ADE2-C8C49B758112}" destId="{38E2A5EC-06DB-43AE-A59C-83D2FD1CC952}" srcOrd="2" destOrd="0" presId="urn:microsoft.com/office/officeart/2005/8/layout/hProcess11"/>
    <dgm:cxn modelId="{C41E8081-15AB-4BFC-A52B-585C49799FF9}" type="presParOf" srcId="{648D58FB-248A-4AFF-BFCB-B568AA7CB888}" destId="{C62ACB69-EB21-4992-AF62-77E0CFECDBD8}" srcOrd="11" destOrd="0" presId="urn:microsoft.com/office/officeart/2005/8/layout/hProcess11"/>
    <dgm:cxn modelId="{9E01A2A2-84A3-41C7-82CF-EE9DCED6635F}" type="presParOf" srcId="{648D58FB-248A-4AFF-BFCB-B568AA7CB888}" destId="{DC442BC5-B688-4740-A03C-ECC91D3B189E}" srcOrd="12" destOrd="0" presId="urn:microsoft.com/office/officeart/2005/8/layout/hProcess11"/>
    <dgm:cxn modelId="{55547AD6-097A-4E05-B79F-1BDC3C058905}" type="presParOf" srcId="{DC442BC5-B688-4740-A03C-ECC91D3B189E}" destId="{75A88BEA-8B6E-4353-90F6-0EDF29EA4F54}" srcOrd="0" destOrd="0" presId="urn:microsoft.com/office/officeart/2005/8/layout/hProcess11"/>
    <dgm:cxn modelId="{2F8479B2-D400-45BF-A129-53A5841051BE}" type="presParOf" srcId="{DC442BC5-B688-4740-A03C-ECC91D3B189E}" destId="{AC5E9AF8-FE3D-46A8-9DF2-5670AC325D6F}" srcOrd="1" destOrd="0" presId="urn:microsoft.com/office/officeart/2005/8/layout/hProcess11"/>
    <dgm:cxn modelId="{3EF32C59-752A-41D1-98F7-AE0845AFC9D5}" type="presParOf" srcId="{DC442BC5-B688-4740-A03C-ECC91D3B189E}" destId="{CC23858D-B514-4F64-9BA1-652166A5E7C6}" srcOrd="2" destOrd="0" presId="urn:microsoft.com/office/officeart/2005/8/layout/hProcess11"/>
    <dgm:cxn modelId="{E2F1BD07-1655-41E6-8ADB-B2765214E2E3}" type="presParOf" srcId="{648D58FB-248A-4AFF-BFCB-B568AA7CB888}" destId="{D1351693-1861-4324-AC75-E2E7ED5B8EA2}" srcOrd="13" destOrd="0" presId="urn:microsoft.com/office/officeart/2005/8/layout/hProcess11"/>
    <dgm:cxn modelId="{1653F104-406C-4FD4-8B67-6875D2F10850}" type="presParOf" srcId="{648D58FB-248A-4AFF-BFCB-B568AA7CB888}" destId="{BCD2D23E-DC6D-4C0A-A109-26886C5BC1FE}" srcOrd="14" destOrd="0" presId="urn:microsoft.com/office/officeart/2005/8/layout/hProcess11"/>
    <dgm:cxn modelId="{1E913186-AB26-420D-A67D-CBEDF618C2EC}" type="presParOf" srcId="{BCD2D23E-DC6D-4C0A-A109-26886C5BC1FE}" destId="{986D9B94-8D95-4ECF-A597-723CED5A022C}" srcOrd="0" destOrd="0" presId="urn:microsoft.com/office/officeart/2005/8/layout/hProcess11"/>
    <dgm:cxn modelId="{8EE18BFD-B67F-4320-A597-0BEBA3BAC6B8}" type="presParOf" srcId="{BCD2D23E-DC6D-4C0A-A109-26886C5BC1FE}" destId="{3FCB5539-1394-4B13-A923-2397D51A29A2}" srcOrd="1" destOrd="0" presId="urn:microsoft.com/office/officeart/2005/8/layout/hProcess11"/>
    <dgm:cxn modelId="{2AADE041-72B7-4200-AE41-A48121D67DBF}" type="presParOf" srcId="{BCD2D23E-DC6D-4C0A-A109-26886C5BC1FE}" destId="{CA1EFFC9-AB35-46B1-949A-52475DC0DC5B}" srcOrd="2" destOrd="0" presId="urn:microsoft.com/office/officeart/2005/8/layout/hProcess11"/>
    <dgm:cxn modelId="{B61E9136-4C53-46A1-9E32-C95B607B165C}" type="presParOf" srcId="{648D58FB-248A-4AFF-BFCB-B568AA7CB888}" destId="{0D3D54AE-87C0-4841-9AFD-4346A3A8B784}" srcOrd="15" destOrd="0" presId="urn:microsoft.com/office/officeart/2005/8/layout/hProcess11"/>
    <dgm:cxn modelId="{6FC08A0B-A5E7-4400-B748-ED07A2F512C2}" type="presParOf" srcId="{648D58FB-248A-4AFF-BFCB-B568AA7CB888}" destId="{E08058FC-92E5-4FD8-8BBA-4239C908E5D6}" srcOrd="16" destOrd="0" presId="urn:microsoft.com/office/officeart/2005/8/layout/hProcess11"/>
    <dgm:cxn modelId="{68C84FC4-A40E-40E3-9002-FADB2D667862}" type="presParOf" srcId="{E08058FC-92E5-4FD8-8BBA-4239C908E5D6}" destId="{10D2AC9C-7D54-4713-A3AF-FECDA5EAD96A}" srcOrd="0" destOrd="0" presId="urn:microsoft.com/office/officeart/2005/8/layout/hProcess11"/>
    <dgm:cxn modelId="{A3EA4610-37A3-43AD-B050-1F8F637EE7EA}" type="presParOf" srcId="{E08058FC-92E5-4FD8-8BBA-4239C908E5D6}" destId="{680BC486-0A20-488D-A63A-733D0B9BD932}" srcOrd="1" destOrd="0" presId="urn:microsoft.com/office/officeart/2005/8/layout/hProcess11"/>
    <dgm:cxn modelId="{F35A383F-DA9F-45C5-BAE4-A956B370B8CC}" type="presParOf" srcId="{E08058FC-92E5-4FD8-8BBA-4239C908E5D6}" destId="{B3348FEB-964B-4337-B958-077DCF88AC81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F46C1C3-26CF-4A0D-B95D-7F4EB233E190}" type="doc">
      <dgm:prSet loTypeId="urn:microsoft.com/office/officeart/2005/8/layout/hProcess11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nb-NO"/>
        </a:p>
      </dgm:t>
    </dgm:pt>
    <dgm:pt modelId="{0E1C60A6-EB9A-4347-9E13-07CDBF1ED7B7}">
      <dgm:prSet custT="1"/>
      <dgm:spPr/>
      <dgm:t>
        <a:bodyPr/>
        <a:lstStyle/>
        <a:p>
          <a:r>
            <a:rPr lang="nb-NO" sz="1200" dirty="0"/>
            <a:t>NVUU/ Ledermøte</a:t>
          </a:r>
        </a:p>
      </dgm:t>
    </dgm:pt>
    <dgm:pt modelId="{54D28242-CC5C-4781-BEB3-D92403F31735}" type="parTrans" cxnId="{6E934762-B5DC-4899-8692-70F0E7E3EFC1}">
      <dgm:prSet/>
      <dgm:spPr/>
      <dgm:t>
        <a:bodyPr/>
        <a:lstStyle/>
        <a:p>
          <a:endParaRPr lang="nb-NO" sz="4000"/>
        </a:p>
      </dgm:t>
    </dgm:pt>
    <dgm:pt modelId="{211724A3-82E9-43D6-B1A1-66F86752AEC2}" type="sibTrans" cxnId="{6E934762-B5DC-4899-8692-70F0E7E3EFC1}">
      <dgm:prSet/>
      <dgm:spPr/>
      <dgm:t>
        <a:bodyPr/>
        <a:lstStyle/>
        <a:p>
          <a:endParaRPr lang="nb-NO" sz="4000"/>
        </a:p>
      </dgm:t>
    </dgm:pt>
    <dgm:pt modelId="{2A200A53-3470-4F55-B9E9-EFC163097E35}">
      <dgm:prSet custT="1"/>
      <dgm:spPr/>
      <dgm:t>
        <a:bodyPr/>
        <a:lstStyle/>
        <a:p>
          <a:r>
            <a:rPr lang="nb-NO" sz="1200" dirty="0"/>
            <a:t>Dialog-møter program-ledere + berørte institutt</a:t>
          </a:r>
        </a:p>
      </dgm:t>
    </dgm:pt>
    <dgm:pt modelId="{51B0BB63-00F2-430B-AD33-E716E5308894}" type="parTrans" cxnId="{38597AA9-3597-4808-A917-95BF5B3B7EFC}">
      <dgm:prSet/>
      <dgm:spPr/>
      <dgm:t>
        <a:bodyPr/>
        <a:lstStyle/>
        <a:p>
          <a:endParaRPr lang="nb-NO" sz="4000"/>
        </a:p>
      </dgm:t>
    </dgm:pt>
    <dgm:pt modelId="{7D7A7907-27E0-4C19-8BAE-59064B0F2091}" type="sibTrans" cxnId="{38597AA9-3597-4808-A917-95BF5B3B7EFC}">
      <dgm:prSet/>
      <dgm:spPr/>
      <dgm:t>
        <a:bodyPr/>
        <a:lstStyle/>
        <a:p>
          <a:endParaRPr lang="nb-NO" sz="4000"/>
        </a:p>
      </dgm:t>
    </dgm:pt>
    <dgm:pt modelId="{D23067F7-F7B0-4317-9430-18C44CDBBD31}">
      <dgm:prSet custT="1"/>
      <dgm:spPr/>
      <dgm:t>
        <a:bodyPr/>
        <a:lstStyle/>
        <a:p>
          <a:r>
            <a:rPr lang="nb-NO" sz="1200"/>
            <a:t>Faglærermøter institutt</a:t>
          </a:r>
        </a:p>
      </dgm:t>
    </dgm:pt>
    <dgm:pt modelId="{12AB0544-C08F-4412-9324-89A7053004F4}" type="parTrans" cxnId="{1DDBEBFB-4B5C-4A4A-8222-B06ADEB68558}">
      <dgm:prSet/>
      <dgm:spPr/>
      <dgm:t>
        <a:bodyPr/>
        <a:lstStyle/>
        <a:p>
          <a:endParaRPr lang="nb-NO" sz="4000"/>
        </a:p>
      </dgm:t>
    </dgm:pt>
    <dgm:pt modelId="{2A90AA3C-6AF1-41ED-A314-1669254DBF08}" type="sibTrans" cxnId="{1DDBEBFB-4B5C-4A4A-8222-B06ADEB68558}">
      <dgm:prSet/>
      <dgm:spPr/>
      <dgm:t>
        <a:bodyPr/>
        <a:lstStyle/>
        <a:p>
          <a:endParaRPr lang="nb-NO" sz="4000"/>
        </a:p>
      </dgm:t>
    </dgm:pt>
    <dgm:pt modelId="{CD7913E9-48BE-459C-BE72-B54B4C2733EA}">
      <dgm:prSet custT="1"/>
      <dgm:spPr/>
      <dgm:t>
        <a:bodyPr/>
        <a:lstStyle/>
        <a:p>
          <a:r>
            <a:rPr lang="nb-NO" sz="1200" dirty="0"/>
            <a:t>Møter institutt-ledelse, program-ledere++</a:t>
          </a:r>
        </a:p>
      </dgm:t>
    </dgm:pt>
    <dgm:pt modelId="{D3F7B58E-54DB-4561-A27F-6CC9928BA077}" type="parTrans" cxnId="{BAB234B6-0758-4927-A81D-06E5933BA966}">
      <dgm:prSet/>
      <dgm:spPr/>
      <dgm:t>
        <a:bodyPr/>
        <a:lstStyle/>
        <a:p>
          <a:endParaRPr lang="nb-NO" sz="4000"/>
        </a:p>
      </dgm:t>
    </dgm:pt>
    <dgm:pt modelId="{BF086EBD-4884-4858-939F-54C12776C6D1}" type="sibTrans" cxnId="{BAB234B6-0758-4927-A81D-06E5933BA966}">
      <dgm:prSet/>
      <dgm:spPr/>
      <dgm:t>
        <a:bodyPr/>
        <a:lstStyle/>
        <a:p>
          <a:endParaRPr lang="nb-NO" sz="4000"/>
        </a:p>
      </dgm:t>
    </dgm:pt>
    <dgm:pt modelId="{B7CF92D2-857F-4566-A1CB-E5097535E302}">
      <dgm:prSet custT="1"/>
      <dgm:spPr/>
      <dgm:t>
        <a:bodyPr/>
        <a:lstStyle/>
        <a:p>
          <a:r>
            <a:rPr lang="nb-NO" sz="1200" dirty="0"/>
            <a:t>Informasjon wiki-sida</a:t>
          </a:r>
        </a:p>
      </dgm:t>
    </dgm:pt>
    <dgm:pt modelId="{C8B877AF-7D12-48CF-A656-63657DA5FCD4}" type="parTrans" cxnId="{EAE20D5C-0A6C-4A26-A06D-BFF20CF13E82}">
      <dgm:prSet/>
      <dgm:spPr/>
      <dgm:t>
        <a:bodyPr/>
        <a:lstStyle/>
        <a:p>
          <a:endParaRPr lang="nb-NO" sz="4000"/>
        </a:p>
      </dgm:t>
    </dgm:pt>
    <dgm:pt modelId="{064E30E6-3B67-46EF-BC43-974934E41F10}" type="sibTrans" cxnId="{EAE20D5C-0A6C-4A26-A06D-BFF20CF13E82}">
      <dgm:prSet/>
      <dgm:spPr/>
      <dgm:t>
        <a:bodyPr/>
        <a:lstStyle/>
        <a:p>
          <a:endParaRPr lang="nb-NO" sz="4000"/>
        </a:p>
      </dgm:t>
    </dgm:pt>
    <dgm:pt modelId="{4FEEF6E7-1604-47B8-B794-BAF406707DDB}">
      <dgm:prSet custT="1"/>
      <dgm:spPr/>
      <dgm:t>
        <a:bodyPr/>
        <a:lstStyle/>
        <a:p>
          <a:r>
            <a:rPr lang="nb-NO" sz="1200"/>
            <a:t>Allmøte 2.juni</a:t>
          </a:r>
        </a:p>
      </dgm:t>
    </dgm:pt>
    <dgm:pt modelId="{E1C7FFD1-745F-4FD6-83AF-3CD29DEFAAB9}" type="parTrans" cxnId="{6943599B-F6A6-444F-B27F-4062A4400B12}">
      <dgm:prSet/>
      <dgm:spPr/>
      <dgm:t>
        <a:bodyPr/>
        <a:lstStyle/>
        <a:p>
          <a:endParaRPr lang="nb-NO" sz="4000"/>
        </a:p>
      </dgm:t>
    </dgm:pt>
    <dgm:pt modelId="{20AE11BB-A4DA-4286-AD98-E1A26EB59D54}" type="sibTrans" cxnId="{6943599B-F6A6-444F-B27F-4062A4400B12}">
      <dgm:prSet/>
      <dgm:spPr/>
      <dgm:t>
        <a:bodyPr/>
        <a:lstStyle/>
        <a:p>
          <a:endParaRPr lang="nb-NO" sz="4000"/>
        </a:p>
      </dgm:t>
    </dgm:pt>
    <dgm:pt modelId="{6EAFE4C7-7712-4CEB-AD4B-E0AE7F7620A3}">
      <dgm:prSet custT="1"/>
      <dgm:spPr/>
      <dgm:t>
        <a:bodyPr/>
        <a:lstStyle/>
        <a:p>
          <a:r>
            <a:rPr lang="nb-NO" sz="1200"/>
            <a:t>Seminar 14.juni</a:t>
          </a:r>
        </a:p>
      </dgm:t>
    </dgm:pt>
    <dgm:pt modelId="{BB7C08D2-D659-428F-9642-670403908D29}" type="parTrans" cxnId="{65B8976D-D33D-462F-B8CA-30F53ECE8F19}">
      <dgm:prSet/>
      <dgm:spPr/>
      <dgm:t>
        <a:bodyPr/>
        <a:lstStyle/>
        <a:p>
          <a:endParaRPr lang="nb-NO" sz="4000"/>
        </a:p>
      </dgm:t>
    </dgm:pt>
    <dgm:pt modelId="{D8205FAB-B247-46AB-82DD-8A3146A42998}" type="sibTrans" cxnId="{65B8976D-D33D-462F-B8CA-30F53ECE8F19}">
      <dgm:prSet/>
      <dgm:spPr/>
      <dgm:t>
        <a:bodyPr/>
        <a:lstStyle/>
        <a:p>
          <a:endParaRPr lang="nb-NO" sz="4000"/>
        </a:p>
      </dgm:t>
    </dgm:pt>
    <dgm:pt modelId="{AA1308AD-8DAF-4299-8EBF-FD1AAC5F231B}">
      <dgm:prSet custT="1"/>
      <dgm:spPr/>
      <dgm:t>
        <a:bodyPr/>
        <a:lstStyle/>
        <a:p>
          <a:r>
            <a:rPr lang="nb-NO" sz="1200"/>
            <a:t>Dekanen vedtar tiltak og tiltak som skal utredes</a:t>
          </a:r>
        </a:p>
      </dgm:t>
    </dgm:pt>
    <dgm:pt modelId="{72759BAF-596C-4046-A5A5-C1FB9F1CA23B}" type="parTrans" cxnId="{155D6AFB-18EA-48ED-86C6-5E3FD7171BDD}">
      <dgm:prSet/>
      <dgm:spPr/>
      <dgm:t>
        <a:bodyPr/>
        <a:lstStyle/>
        <a:p>
          <a:endParaRPr lang="nb-NO" sz="4000"/>
        </a:p>
      </dgm:t>
    </dgm:pt>
    <dgm:pt modelId="{BCF4A759-1976-4E6C-A0C1-253451FA188F}" type="sibTrans" cxnId="{155D6AFB-18EA-48ED-86C6-5E3FD7171BDD}">
      <dgm:prSet/>
      <dgm:spPr/>
      <dgm:t>
        <a:bodyPr/>
        <a:lstStyle/>
        <a:p>
          <a:endParaRPr lang="nb-NO" sz="4000"/>
        </a:p>
      </dgm:t>
    </dgm:pt>
    <dgm:pt modelId="{F1AF4153-EA44-48CC-A0E9-9159434514ED}" type="pres">
      <dgm:prSet presAssocID="{2F46C1C3-26CF-4A0D-B95D-7F4EB233E190}" presName="Name0" presStyleCnt="0">
        <dgm:presLayoutVars>
          <dgm:dir/>
          <dgm:resizeHandles val="exact"/>
        </dgm:presLayoutVars>
      </dgm:prSet>
      <dgm:spPr/>
    </dgm:pt>
    <dgm:pt modelId="{A20EEA11-E026-4C76-82A4-1628B03C06E8}" type="pres">
      <dgm:prSet presAssocID="{2F46C1C3-26CF-4A0D-B95D-7F4EB233E190}" presName="arrow" presStyleLbl="bgShp" presStyleIdx="0" presStyleCnt="1"/>
      <dgm:spPr/>
    </dgm:pt>
    <dgm:pt modelId="{98043D9D-140C-4611-B083-7D4A6D5BA85F}" type="pres">
      <dgm:prSet presAssocID="{2F46C1C3-26CF-4A0D-B95D-7F4EB233E190}" presName="points" presStyleCnt="0"/>
      <dgm:spPr/>
    </dgm:pt>
    <dgm:pt modelId="{4A2DB9CA-A39F-4978-8907-C586AB0D7FA0}" type="pres">
      <dgm:prSet presAssocID="{0E1C60A6-EB9A-4347-9E13-07CDBF1ED7B7}" presName="compositeA" presStyleCnt="0"/>
      <dgm:spPr/>
    </dgm:pt>
    <dgm:pt modelId="{40837219-9905-45CA-924F-A24CA8FB6F62}" type="pres">
      <dgm:prSet presAssocID="{0E1C60A6-EB9A-4347-9E13-07CDBF1ED7B7}" presName="textA" presStyleLbl="revTx" presStyleIdx="0" presStyleCnt="8" custScaleX="134138">
        <dgm:presLayoutVars>
          <dgm:bulletEnabled val="1"/>
        </dgm:presLayoutVars>
      </dgm:prSet>
      <dgm:spPr/>
    </dgm:pt>
    <dgm:pt modelId="{ACCCC17A-C86D-4BFB-A055-5190C6DA4A55}" type="pres">
      <dgm:prSet presAssocID="{0E1C60A6-EB9A-4347-9E13-07CDBF1ED7B7}" presName="circleA" presStyleLbl="node1" presStyleIdx="0" presStyleCnt="8"/>
      <dgm:spPr/>
    </dgm:pt>
    <dgm:pt modelId="{23716E1B-6C1D-45B0-9D68-462FE60FF3CD}" type="pres">
      <dgm:prSet presAssocID="{0E1C60A6-EB9A-4347-9E13-07CDBF1ED7B7}" presName="spaceA" presStyleCnt="0"/>
      <dgm:spPr/>
    </dgm:pt>
    <dgm:pt modelId="{F187CD04-E32B-4144-9B71-899D254BB30B}" type="pres">
      <dgm:prSet presAssocID="{211724A3-82E9-43D6-B1A1-66F86752AEC2}" presName="space" presStyleCnt="0"/>
      <dgm:spPr/>
    </dgm:pt>
    <dgm:pt modelId="{1D43CC4C-6E74-4283-9369-E7169BF2A296}" type="pres">
      <dgm:prSet presAssocID="{2A200A53-3470-4F55-B9E9-EFC163097E35}" presName="compositeB" presStyleCnt="0"/>
      <dgm:spPr/>
    </dgm:pt>
    <dgm:pt modelId="{3A1AB5BB-9798-42B1-9F59-5BE71D42C70A}" type="pres">
      <dgm:prSet presAssocID="{2A200A53-3470-4F55-B9E9-EFC163097E35}" presName="textB" presStyleLbl="revTx" presStyleIdx="1" presStyleCnt="8">
        <dgm:presLayoutVars>
          <dgm:bulletEnabled val="1"/>
        </dgm:presLayoutVars>
      </dgm:prSet>
      <dgm:spPr/>
    </dgm:pt>
    <dgm:pt modelId="{B9323CE1-C839-4E72-B2FD-C82B98D602CE}" type="pres">
      <dgm:prSet presAssocID="{2A200A53-3470-4F55-B9E9-EFC163097E35}" presName="circleB" presStyleLbl="node1" presStyleIdx="1" presStyleCnt="8"/>
      <dgm:spPr/>
    </dgm:pt>
    <dgm:pt modelId="{F7526244-DB96-4E2F-9C37-173CA4D013B5}" type="pres">
      <dgm:prSet presAssocID="{2A200A53-3470-4F55-B9E9-EFC163097E35}" presName="spaceB" presStyleCnt="0"/>
      <dgm:spPr/>
    </dgm:pt>
    <dgm:pt modelId="{61821DC2-0961-4BAD-9EC0-25038695C0C7}" type="pres">
      <dgm:prSet presAssocID="{7D7A7907-27E0-4C19-8BAE-59064B0F2091}" presName="space" presStyleCnt="0"/>
      <dgm:spPr/>
    </dgm:pt>
    <dgm:pt modelId="{489EB39F-3973-4B6E-9943-AB4B69D70B2D}" type="pres">
      <dgm:prSet presAssocID="{D23067F7-F7B0-4317-9430-18C44CDBBD31}" presName="compositeA" presStyleCnt="0"/>
      <dgm:spPr/>
    </dgm:pt>
    <dgm:pt modelId="{09ED3E99-5181-4D36-A56E-818254736665}" type="pres">
      <dgm:prSet presAssocID="{D23067F7-F7B0-4317-9430-18C44CDBBD31}" presName="textA" presStyleLbl="revTx" presStyleIdx="2" presStyleCnt="8">
        <dgm:presLayoutVars>
          <dgm:bulletEnabled val="1"/>
        </dgm:presLayoutVars>
      </dgm:prSet>
      <dgm:spPr/>
    </dgm:pt>
    <dgm:pt modelId="{D7E522DB-77AF-45F9-BCCC-6C6CE3BFD768}" type="pres">
      <dgm:prSet presAssocID="{D23067F7-F7B0-4317-9430-18C44CDBBD31}" presName="circleA" presStyleLbl="node1" presStyleIdx="2" presStyleCnt="8"/>
      <dgm:spPr/>
    </dgm:pt>
    <dgm:pt modelId="{52D1510C-37C7-4C2D-A23B-89344877321C}" type="pres">
      <dgm:prSet presAssocID="{D23067F7-F7B0-4317-9430-18C44CDBBD31}" presName="spaceA" presStyleCnt="0"/>
      <dgm:spPr/>
    </dgm:pt>
    <dgm:pt modelId="{E40CA5B8-6CE0-46E9-99A5-109DE2407706}" type="pres">
      <dgm:prSet presAssocID="{2A90AA3C-6AF1-41ED-A314-1669254DBF08}" presName="space" presStyleCnt="0"/>
      <dgm:spPr/>
    </dgm:pt>
    <dgm:pt modelId="{DC839A47-9F1E-4297-A481-E1970D3DE7CC}" type="pres">
      <dgm:prSet presAssocID="{CD7913E9-48BE-459C-BE72-B54B4C2733EA}" presName="compositeB" presStyleCnt="0"/>
      <dgm:spPr/>
    </dgm:pt>
    <dgm:pt modelId="{C29127EA-8581-4B37-A7DF-D0FAA973F4A9}" type="pres">
      <dgm:prSet presAssocID="{CD7913E9-48BE-459C-BE72-B54B4C2733EA}" presName="textB" presStyleLbl="revTx" presStyleIdx="3" presStyleCnt="8">
        <dgm:presLayoutVars>
          <dgm:bulletEnabled val="1"/>
        </dgm:presLayoutVars>
      </dgm:prSet>
      <dgm:spPr/>
    </dgm:pt>
    <dgm:pt modelId="{717F107B-DC43-4C0A-B11D-F6558623507C}" type="pres">
      <dgm:prSet presAssocID="{CD7913E9-48BE-459C-BE72-B54B4C2733EA}" presName="circleB" presStyleLbl="node1" presStyleIdx="3" presStyleCnt="8"/>
      <dgm:spPr/>
    </dgm:pt>
    <dgm:pt modelId="{B2B05271-D2FE-40BE-B5E8-37985F5071C8}" type="pres">
      <dgm:prSet presAssocID="{CD7913E9-48BE-459C-BE72-B54B4C2733EA}" presName="spaceB" presStyleCnt="0"/>
      <dgm:spPr/>
    </dgm:pt>
    <dgm:pt modelId="{5C344B60-BF4F-4AC2-8887-DBAFAFB145E0}" type="pres">
      <dgm:prSet presAssocID="{BF086EBD-4884-4858-939F-54C12776C6D1}" presName="space" presStyleCnt="0"/>
      <dgm:spPr/>
    </dgm:pt>
    <dgm:pt modelId="{6B260496-31A6-45EB-A8AC-A0699FC0213D}" type="pres">
      <dgm:prSet presAssocID="{B7CF92D2-857F-4566-A1CB-E5097535E302}" presName="compositeA" presStyleCnt="0"/>
      <dgm:spPr/>
    </dgm:pt>
    <dgm:pt modelId="{717FFCC8-61EB-4C63-9AA3-6B1F8A5772CE}" type="pres">
      <dgm:prSet presAssocID="{B7CF92D2-857F-4566-A1CB-E5097535E302}" presName="textA" presStyleLbl="revTx" presStyleIdx="4" presStyleCnt="8" custScaleX="126635">
        <dgm:presLayoutVars>
          <dgm:bulletEnabled val="1"/>
        </dgm:presLayoutVars>
      </dgm:prSet>
      <dgm:spPr/>
    </dgm:pt>
    <dgm:pt modelId="{03FAF447-E644-4B29-B485-5CB23208A53A}" type="pres">
      <dgm:prSet presAssocID="{B7CF92D2-857F-4566-A1CB-E5097535E302}" presName="circleA" presStyleLbl="node1" presStyleIdx="4" presStyleCnt="8"/>
      <dgm:spPr/>
    </dgm:pt>
    <dgm:pt modelId="{CED987D3-FEB6-4481-9D80-1655814E5008}" type="pres">
      <dgm:prSet presAssocID="{B7CF92D2-857F-4566-A1CB-E5097535E302}" presName="spaceA" presStyleCnt="0"/>
      <dgm:spPr/>
    </dgm:pt>
    <dgm:pt modelId="{F9602EA4-FE36-4670-981A-EE916D2E82E7}" type="pres">
      <dgm:prSet presAssocID="{064E30E6-3B67-46EF-BC43-974934E41F10}" presName="space" presStyleCnt="0"/>
      <dgm:spPr/>
    </dgm:pt>
    <dgm:pt modelId="{0D06F2E7-44FF-4AF3-A8D8-19AEF0117D27}" type="pres">
      <dgm:prSet presAssocID="{4FEEF6E7-1604-47B8-B794-BAF406707DDB}" presName="compositeB" presStyleCnt="0"/>
      <dgm:spPr/>
    </dgm:pt>
    <dgm:pt modelId="{C564E85D-2169-48F2-A5EA-DF4CC2219362}" type="pres">
      <dgm:prSet presAssocID="{4FEEF6E7-1604-47B8-B794-BAF406707DDB}" presName="textB" presStyleLbl="revTx" presStyleIdx="5" presStyleCnt="8">
        <dgm:presLayoutVars>
          <dgm:bulletEnabled val="1"/>
        </dgm:presLayoutVars>
      </dgm:prSet>
      <dgm:spPr/>
    </dgm:pt>
    <dgm:pt modelId="{E886A7FB-5B90-4181-8B49-A32CC22590A4}" type="pres">
      <dgm:prSet presAssocID="{4FEEF6E7-1604-47B8-B794-BAF406707DDB}" presName="circleB" presStyleLbl="node1" presStyleIdx="5" presStyleCnt="8"/>
      <dgm:spPr/>
    </dgm:pt>
    <dgm:pt modelId="{346E9448-3165-4AB3-818C-D59A0F2A8EE5}" type="pres">
      <dgm:prSet presAssocID="{4FEEF6E7-1604-47B8-B794-BAF406707DDB}" presName="spaceB" presStyleCnt="0"/>
      <dgm:spPr/>
    </dgm:pt>
    <dgm:pt modelId="{791E21D3-9F4A-4B48-B19C-143746E29E3B}" type="pres">
      <dgm:prSet presAssocID="{20AE11BB-A4DA-4286-AD98-E1A26EB59D54}" presName="space" presStyleCnt="0"/>
      <dgm:spPr/>
    </dgm:pt>
    <dgm:pt modelId="{D6EAB48D-A4BD-4147-9FBA-73817615E88E}" type="pres">
      <dgm:prSet presAssocID="{6EAFE4C7-7712-4CEB-AD4B-E0AE7F7620A3}" presName="compositeA" presStyleCnt="0"/>
      <dgm:spPr/>
    </dgm:pt>
    <dgm:pt modelId="{09EF2522-76BB-4EA2-B0D2-2943B2CEAA09}" type="pres">
      <dgm:prSet presAssocID="{6EAFE4C7-7712-4CEB-AD4B-E0AE7F7620A3}" presName="textA" presStyleLbl="revTx" presStyleIdx="6" presStyleCnt="8">
        <dgm:presLayoutVars>
          <dgm:bulletEnabled val="1"/>
        </dgm:presLayoutVars>
      </dgm:prSet>
      <dgm:spPr/>
    </dgm:pt>
    <dgm:pt modelId="{A1BB272C-C0E0-4C4F-86BA-A2D7E40919F5}" type="pres">
      <dgm:prSet presAssocID="{6EAFE4C7-7712-4CEB-AD4B-E0AE7F7620A3}" presName="circleA" presStyleLbl="node1" presStyleIdx="6" presStyleCnt="8"/>
      <dgm:spPr/>
    </dgm:pt>
    <dgm:pt modelId="{59EEDF44-5C35-48BE-A80F-B1717264A37D}" type="pres">
      <dgm:prSet presAssocID="{6EAFE4C7-7712-4CEB-AD4B-E0AE7F7620A3}" presName="spaceA" presStyleCnt="0"/>
      <dgm:spPr/>
    </dgm:pt>
    <dgm:pt modelId="{DE2C0DF2-E580-416F-8334-B52A459CE292}" type="pres">
      <dgm:prSet presAssocID="{D8205FAB-B247-46AB-82DD-8A3146A42998}" presName="space" presStyleCnt="0"/>
      <dgm:spPr/>
    </dgm:pt>
    <dgm:pt modelId="{A123AE78-1FD5-42A0-8FAE-9A43EC380FAA}" type="pres">
      <dgm:prSet presAssocID="{AA1308AD-8DAF-4299-8EBF-FD1AAC5F231B}" presName="compositeB" presStyleCnt="0"/>
      <dgm:spPr/>
    </dgm:pt>
    <dgm:pt modelId="{FB724DA2-9397-424E-A0AA-CAF8CB634FF1}" type="pres">
      <dgm:prSet presAssocID="{AA1308AD-8DAF-4299-8EBF-FD1AAC5F231B}" presName="textB" presStyleLbl="revTx" presStyleIdx="7" presStyleCnt="8">
        <dgm:presLayoutVars>
          <dgm:bulletEnabled val="1"/>
        </dgm:presLayoutVars>
      </dgm:prSet>
      <dgm:spPr/>
    </dgm:pt>
    <dgm:pt modelId="{C60DEE96-3719-4641-BA60-04539FDB2474}" type="pres">
      <dgm:prSet presAssocID="{AA1308AD-8DAF-4299-8EBF-FD1AAC5F231B}" presName="circleB" presStyleLbl="node1" presStyleIdx="7" presStyleCnt="8"/>
      <dgm:spPr/>
    </dgm:pt>
    <dgm:pt modelId="{05C34426-D459-4530-9CA2-08D4D59A3DCB}" type="pres">
      <dgm:prSet presAssocID="{AA1308AD-8DAF-4299-8EBF-FD1AAC5F231B}" presName="spaceB" presStyleCnt="0"/>
      <dgm:spPr/>
    </dgm:pt>
  </dgm:ptLst>
  <dgm:cxnLst>
    <dgm:cxn modelId="{B03BB931-381A-4ABE-A1BA-24E81AED82F3}" type="presOf" srcId="{4FEEF6E7-1604-47B8-B794-BAF406707DDB}" destId="{C564E85D-2169-48F2-A5EA-DF4CC2219362}" srcOrd="0" destOrd="0" presId="urn:microsoft.com/office/officeart/2005/8/layout/hProcess11"/>
    <dgm:cxn modelId="{EAE20D5C-0A6C-4A26-A06D-BFF20CF13E82}" srcId="{2F46C1C3-26CF-4A0D-B95D-7F4EB233E190}" destId="{B7CF92D2-857F-4566-A1CB-E5097535E302}" srcOrd="4" destOrd="0" parTransId="{C8B877AF-7D12-48CF-A656-63657DA5FCD4}" sibTransId="{064E30E6-3B67-46EF-BC43-974934E41F10}"/>
    <dgm:cxn modelId="{6E934762-B5DC-4899-8692-70F0E7E3EFC1}" srcId="{2F46C1C3-26CF-4A0D-B95D-7F4EB233E190}" destId="{0E1C60A6-EB9A-4347-9E13-07CDBF1ED7B7}" srcOrd="0" destOrd="0" parTransId="{54D28242-CC5C-4781-BEB3-D92403F31735}" sibTransId="{211724A3-82E9-43D6-B1A1-66F86752AEC2}"/>
    <dgm:cxn modelId="{9B57E762-C284-454F-B950-EA083D458320}" type="presOf" srcId="{6EAFE4C7-7712-4CEB-AD4B-E0AE7F7620A3}" destId="{09EF2522-76BB-4EA2-B0D2-2943B2CEAA09}" srcOrd="0" destOrd="0" presId="urn:microsoft.com/office/officeart/2005/8/layout/hProcess11"/>
    <dgm:cxn modelId="{446AB545-9ED5-4571-8B35-9AF46E2EFD5E}" type="presOf" srcId="{CD7913E9-48BE-459C-BE72-B54B4C2733EA}" destId="{C29127EA-8581-4B37-A7DF-D0FAA973F4A9}" srcOrd="0" destOrd="0" presId="urn:microsoft.com/office/officeart/2005/8/layout/hProcess11"/>
    <dgm:cxn modelId="{65B8976D-D33D-462F-B8CA-30F53ECE8F19}" srcId="{2F46C1C3-26CF-4A0D-B95D-7F4EB233E190}" destId="{6EAFE4C7-7712-4CEB-AD4B-E0AE7F7620A3}" srcOrd="6" destOrd="0" parTransId="{BB7C08D2-D659-428F-9642-670403908D29}" sibTransId="{D8205FAB-B247-46AB-82DD-8A3146A42998}"/>
    <dgm:cxn modelId="{6943599B-F6A6-444F-B27F-4062A4400B12}" srcId="{2F46C1C3-26CF-4A0D-B95D-7F4EB233E190}" destId="{4FEEF6E7-1604-47B8-B794-BAF406707DDB}" srcOrd="5" destOrd="0" parTransId="{E1C7FFD1-745F-4FD6-83AF-3CD29DEFAAB9}" sibTransId="{20AE11BB-A4DA-4286-AD98-E1A26EB59D54}"/>
    <dgm:cxn modelId="{0D35DBA6-8B50-46AF-B30C-788ACB8C9752}" type="presOf" srcId="{AA1308AD-8DAF-4299-8EBF-FD1AAC5F231B}" destId="{FB724DA2-9397-424E-A0AA-CAF8CB634FF1}" srcOrd="0" destOrd="0" presId="urn:microsoft.com/office/officeart/2005/8/layout/hProcess11"/>
    <dgm:cxn modelId="{38597AA9-3597-4808-A917-95BF5B3B7EFC}" srcId="{2F46C1C3-26CF-4A0D-B95D-7F4EB233E190}" destId="{2A200A53-3470-4F55-B9E9-EFC163097E35}" srcOrd="1" destOrd="0" parTransId="{51B0BB63-00F2-430B-AD33-E716E5308894}" sibTransId="{7D7A7907-27E0-4C19-8BAE-59064B0F2091}"/>
    <dgm:cxn modelId="{CF4B80AB-55EE-46EB-8E86-9C57E57EA59E}" type="presOf" srcId="{B7CF92D2-857F-4566-A1CB-E5097535E302}" destId="{717FFCC8-61EB-4C63-9AA3-6B1F8A5772CE}" srcOrd="0" destOrd="0" presId="urn:microsoft.com/office/officeart/2005/8/layout/hProcess11"/>
    <dgm:cxn modelId="{BAB234B6-0758-4927-A81D-06E5933BA966}" srcId="{2F46C1C3-26CF-4A0D-B95D-7F4EB233E190}" destId="{CD7913E9-48BE-459C-BE72-B54B4C2733EA}" srcOrd="3" destOrd="0" parTransId="{D3F7B58E-54DB-4561-A27F-6CC9928BA077}" sibTransId="{BF086EBD-4884-4858-939F-54C12776C6D1}"/>
    <dgm:cxn modelId="{33CFD8B7-240F-451D-9E9B-09627358ABA2}" type="presOf" srcId="{2F46C1C3-26CF-4A0D-B95D-7F4EB233E190}" destId="{F1AF4153-EA44-48CC-A0E9-9159434514ED}" srcOrd="0" destOrd="0" presId="urn:microsoft.com/office/officeart/2005/8/layout/hProcess11"/>
    <dgm:cxn modelId="{8E7715C8-DB0D-45BC-B460-843254097C97}" type="presOf" srcId="{0E1C60A6-EB9A-4347-9E13-07CDBF1ED7B7}" destId="{40837219-9905-45CA-924F-A24CA8FB6F62}" srcOrd="0" destOrd="0" presId="urn:microsoft.com/office/officeart/2005/8/layout/hProcess11"/>
    <dgm:cxn modelId="{671005DE-1309-4968-BBA2-74A1EAD2D075}" type="presOf" srcId="{2A200A53-3470-4F55-B9E9-EFC163097E35}" destId="{3A1AB5BB-9798-42B1-9F59-5BE71D42C70A}" srcOrd="0" destOrd="0" presId="urn:microsoft.com/office/officeart/2005/8/layout/hProcess11"/>
    <dgm:cxn modelId="{155D6AFB-18EA-48ED-86C6-5E3FD7171BDD}" srcId="{2F46C1C3-26CF-4A0D-B95D-7F4EB233E190}" destId="{AA1308AD-8DAF-4299-8EBF-FD1AAC5F231B}" srcOrd="7" destOrd="0" parTransId="{72759BAF-596C-4046-A5A5-C1FB9F1CA23B}" sibTransId="{BCF4A759-1976-4E6C-A0C1-253451FA188F}"/>
    <dgm:cxn modelId="{1DDBEBFB-4B5C-4A4A-8222-B06ADEB68558}" srcId="{2F46C1C3-26CF-4A0D-B95D-7F4EB233E190}" destId="{D23067F7-F7B0-4317-9430-18C44CDBBD31}" srcOrd="2" destOrd="0" parTransId="{12AB0544-C08F-4412-9324-89A7053004F4}" sibTransId="{2A90AA3C-6AF1-41ED-A314-1669254DBF08}"/>
    <dgm:cxn modelId="{47A003FF-3F82-499F-BD01-589781C288B8}" type="presOf" srcId="{D23067F7-F7B0-4317-9430-18C44CDBBD31}" destId="{09ED3E99-5181-4D36-A56E-818254736665}" srcOrd="0" destOrd="0" presId="urn:microsoft.com/office/officeart/2005/8/layout/hProcess11"/>
    <dgm:cxn modelId="{903B8D8B-3166-4C5D-A173-9F1065F1CE92}" type="presParOf" srcId="{F1AF4153-EA44-48CC-A0E9-9159434514ED}" destId="{A20EEA11-E026-4C76-82A4-1628B03C06E8}" srcOrd="0" destOrd="0" presId="urn:microsoft.com/office/officeart/2005/8/layout/hProcess11"/>
    <dgm:cxn modelId="{DE84B456-5D65-4268-B643-A2A19B4A866D}" type="presParOf" srcId="{F1AF4153-EA44-48CC-A0E9-9159434514ED}" destId="{98043D9D-140C-4611-B083-7D4A6D5BA85F}" srcOrd="1" destOrd="0" presId="urn:microsoft.com/office/officeart/2005/8/layout/hProcess11"/>
    <dgm:cxn modelId="{8DA905B5-0AD8-432C-B757-6CF50E991EE3}" type="presParOf" srcId="{98043D9D-140C-4611-B083-7D4A6D5BA85F}" destId="{4A2DB9CA-A39F-4978-8907-C586AB0D7FA0}" srcOrd="0" destOrd="0" presId="urn:microsoft.com/office/officeart/2005/8/layout/hProcess11"/>
    <dgm:cxn modelId="{F79125EC-319A-46EA-A57C-67C42C2E4B22}" type="presParOf" srcId="{4A2DB9CA-A39F-4978-8907-C586AB0D7FA0}" destId="{40837219-9905-45CA-924F-A24CA8FB6F62}" srcOrd="0" destOrd="0" presId="urn:microsoft.com/office/officeart/2005/8/layout/hProcess11"/>
    <dgm:cxn modelId="{EACF891F-1147-46D9-89BB-8556711868E4}" type="presParOf" srcId="{4A2DB9CA-A39F-4978-8907-C586AB0D7FA0}" destId="{ACCCC17A-C86D-4BFB-A055-5190C6DA4A55}" srcOrd="1" destOrd="0" presId="urn:microsoft.com/office/officeart/2005/8/layout/hProcess11"/>
    <dgm:cxn modelId="{D85EFC56-27A0-4570-B3C4-D22F66A2F1E2}" type="presParOf" srcId="{4A2DB9CA-A39F-4978-8907-C586AB0D7FA0}" destId="{23716E1B-6C1D-45B0-9D68-462FE60FF3CD}" srcOrd="2" destOrd="0" presId="urn:microsoft.com/office/officeart/2005/8/layout/hProcess11"/>
    <dgm:cxn modelId="{9CE42B1F-FA7D-4561-A927-27EBC27A14EC}" type="presParOf" srcId="{98043D9D-140C-4611-B083-7D4A6D5BA85F}" destId="{F187CD04-E32B-4144-9B71-899D254BB30B}" srcOrd="1" destOrd="0" presId="urn:microsoft.com/office/officeart/2005/8/layout/hProcess11"/>
    <dgm:cxn modelId="{D561AF2F-7D8E-452C-9379-324E62EB0E35}" type="presParOf" srcId="{98043D9D-140C-4611-B083-7D4A6D5BA85F}" destId="{1D43CC4C-6E74-4283-9369-E7169BF2A296}" srcOrd="2" destOrd="0" presId="urn:microsoft.com/office/officeart/2005/8/layout/hProcess11"/>
    <dgm:cxn modelId="{638B48CF-ADE4-461B-9DC0-13FDBF870359}" type="presParOf" srcId="{1D43CC4C-6E74-4283-9369-E7169BF2A296}" destId="{3A1AB5BB-9798-42B1-9F59-5BE71D42C70A}" srcOrd="0" destOrd="0" presId="urn:microsoft.com/office/officeart/2005/8/layout/hProcess11"/>
    <dgm:cxn modelId="{CFE11847-6F9A-49F8-8FF3-6B9F4F669106}" type="presParOf" srcId="{1D43CC4C-6E74-4283-9369-E7169BF2A296}" destId="{B9323CE1-C839-4E72-B2FD-C82B98D602CE}" srcOrd="1" destOrd="0" presId="urn:microsoft.com/office/officeart/2005/8/layout/hProcess11"/>
    <dgm:cxn modelId="{BB111517-51EE-4FE4-9EA6-A23BC6E92B1D}" type="presParOf" srcId="{1D43CC4C-6E74-4283-9369-E7169BF2A296}" destId="{F7526244-DB96-4E2F-9C37-173CA4D013B5}" srcOrd="2" destOrd="0" presId="urn:microsoft.com/office/officeart/2005/8/layout/hProcess11"/>
    <dgm:cxn modelId="{A96F24CC-1154-4C40-B631-9A8994B0CC38}" type="presParOf" srcId="{98043D9D-140C-4611-B083-7D4A6D5BA85F}" destId="{61821DC2-0961-4BAD-9EC0-25038695C0C7}" srcOrd="3" destOrd="0" presId="urn:microsoft.com/office/officeart/2005/8/layout/hProcess11"/>
    <dgm:cxn modelId="{513422AA-E04F-481B-86C1-F121537D43F9}" type="presParOf" srcId="{98043D9D-140C-4611-B083-7D4A6D5BA85F}" destId="{489EB39F-3973-4B6E-9943-AB4B69D70B2D}" srcOrd="4" destOrd="0" presId="urn:microsoft.com/office/officeart/2005/8/layout/hProcess11"/>
    <dgm:cxn modelId="{2654EA38-E354-403A-9C4B-64E95CD9859B}" type="presParOf" srcId="{489EB39F-3973-4B6E-9943-AB4B69D70B2D}" destId="{09ED3E99-5181-4D36-A56E-818254736665}" srcOrd="0" destOrd="0" presId="urn:microsoft.com/office/officeart/2005/8/layout/hProcess11"/>
    <dgm:cxn modelId="{6532A5B6-B477-44F2-B460-CE6CF91B6C06}" type="presParOf" srcId="{489EB39F-3973-4B6E-9943-AB4B69D70B2D}" destId="{D7E522DB-77AF-45F9-BCCC-6C6CE3BFD768}" srcOrd="1" destOrd="0" presId="urn:microsoft.com/office/officeart/2005/8/layout/hProcess11"/>
    <dgm:cxn modelId="{EAE2A73F-0FDE-4544-B6F5-D1D27E74B47B}" type="presParOf" srcId="{489EB39F-3973-4B6E-9943-AB4B69D70B2D}" destId="{52D1510C-37C7-4C2D-A23B-89344877321C}" srcOrd="2" destOrd="0" presId="urn:microsoft.com/office/officeart/2005/8/layout/hProcess11"/>
    <dgm:cxn modelId="{83D78E22-FD32-4B4B-BA11-81C769454D0C}" type="presParOf" srcId="{98043D9D-140C-4611-B083-7D4A6D5BA85F}" destId="{E40CA5B8-6CE0-46E9-99A5-109DE2407706}" srcOrd="5" destOrd="0" presId="urn:microsoft.com/office/officeart/2005/8/layout/hProcess11"/>
    <dgm:cxn modelId="{03C4976D-62B9-4876-9A4D-38C076F8818E}" type="presParOf" srcId="{98043D9D-140C-4611-B083-7D4A6D5BA85F}" destId="{DC839A47-9F1E-4297-A481-E1970D3DE7CC}" srcOrd="6" destOrd="0" presId="urn:microsoft.com/office/officeart/2005/8/layout/hProcess11"/>
    <dgm:cxn modelId="{E02A954B-7DB2-4CFA-B54C-15BF57C34C2D}" type="presParOf" srcId="{DC839A47-9F1E-4297-A481-E1970D3DE7CC}" destId="{C29127EA-8581-4B37-A7DF-D0FAA973F4A9}" srcOrd="0" destOrd="0" presId="urn:microsoft.com/office/officeart/2005/8/layout/hProcess11"/>
    <dgm:cxn modelId="{4E7F6A02-4098-4BC4-B269-DC453E61F588}" type="presParOf" srcId="{DC839A47-9F1E-4297-A481-E1970D3DE7CC}" destId="{717F107B-DC43-4C0A-B11D-F6558623507C}" srcOrd="1" destOrd="0" presId="urn:microsoft.com/office/officeart/2005/8/layout/hProcess11"/>
    <dgm:cxn modelId="{FEF1173E-D56E-4494-B354-3A74F6D47960}" type="presParOf" srcId="{DC839A47-9F1E-4297-A481-E1970D3DE7CC}" destId="{B2B05271-D2FE-40BE-B5E8-37985F5071C8}" srcOrd="2" destOrd="0" presId="urn:microsoft.com/office/officeart/2005/8/layout/hProcess11"/>
    <dgm:cxn modelId="{730BBD34-09FA-493C-833F-0D7D2B452332}" type="presParOf" srcId="{98043D9D-140C-4611-B083-7D4A6D5BA85F}" destId="{5C344B60-BF4F-4AC2-8887-DBAFAFB145E0}" srcOrd="7" destOrd="0" presId="urn:microsoft.com/office/officeart/2005/8/layout/hProcess11"/>
    <dgm:cxn modelId="{6782B55A-CCB7-4566-8487-18F4865A41EB}" type="presParOf" srcId="{98043D9D-140C-4611-B083-7D4A6D5BA85F}" destId="{6B260496-31A6-45EB-A8AC-A0699FC0213D}" srcOrd="8" destOrd="0" presId="urn:microsoft.com/office/officeart/2005/8/layout/hProcess11"/>
    <dgm:cxn modelId="{A95AD865-DE1E-45DB-97B6-A1070C5F7732}" type="presParOf" srcId="{6B260496-31A6-45EB-A8AC-A0699FC0213D}" destId="{717FFCC8-61EB-4C63-9AA3-6B1F8A5772CE}" srcOrd="0" destOrd="0" presId="urn:microsoft.com/office/officeart/2005/8/layout/hProcess11"/>
    <dgm:cxn modelId="{CBBD6E01-C940-4349-A492-A2821739BA7C}" type="presParOf" srcId="{6B260496-31A6-45EB-A8AC-A0699FC0213D}" destId="{03FAF447-E644-4B29-B485-5CB23208A53A}" srcOrd="1" destOrd="0" presId="urn:microsoft.com/office/officeart/2005/8/layout/hProcess11"/>
    <dgm:cxn modelId="{3E304DC6-4CAA-4509-8F0E-129C6E1F67FA}" type="presParOf" srcId="{6B260496-31A6-45EB-A8AC-A0699FC0213D}" destId="{CED987D3-FEB6-4481-9D80-1655814E5008}" srcOrd="2" destOrd="0" presId="urn:microsoft.com/office/officeart/2005/8/layout/hProcess11"/>
    <dgm:cxn modelId="{56EFC406-E54B-4B3D-8E76-B276F8B0A658}" type="presParOf" srcId="{98043D9D-140C-4611-B083-7D4A6D5BA85F}" destId="{F9602EA4-FE36-4670-981A-EE916D2E82E7}" srcOrd="9" destOrd="0" presId="urn:microsoft.com/office/officeart/2005/8/layout/hProcess11"/>
    <dgm:cxn modelId="{8B1238EE-DA5F-4B48-AF1D-43F693F28CCC}" type="presParOf" srcId="{98043D9D-140C-4611-B083-7D4A6D5BA85F}" destId="{0D06F2E7-44FF-4AF3-A8D8-19AEF0117D27}" srcOrd="10" destOrd="0" presId="urn:microsoft.com/office/officeart/2005/8/layout/hProcess11"/>
    <dgm:cxn modelId="{08B46058-EEB7-4B81-A24E-C250FC350037}" type="presParOf" srcId="{0D06F2E7-44FF-4AF3-A8D8-19AEF0117D27}" destId="{C564E85D-2169-48F2-A5EA-DF4CC2219362}" srcOrd="0" destOrd="0" presId="urn:microsoft.com/office/officeart/2005/8/layout/hProcess11"/>
    <dgm:cxn modelId="{7EE2E797-42AA-47E7-B23F-0B76FBE70CDC}" type="presParOf" srcId="{0D06F2E7-44FF-4AF3-A8D8-19AEF0117D27}" destId="{E886A7FB-5B90-4181-8B49-A32CC22590A4}" srcOrd="1" destOrd="0" presId="urn:microsoft.com/office/officeart/2005/8/layout/hProcess11"/>
    <dgm:cxn modelId="{982E81E1-0B88-489D-86C0-1EBE8A6A7F1A}" type="presParOf" srcId="{0D06F2E7-44FF-4AF3-A8D8-19AEF0117D27}" destId="{346E9448-3165-4AB3-818C-D59A0F2A8EE5}" srcOrd="2" destOrd="0" presId="urn:microsoft.com/office/officeart/2005/8/layout/hProcess11"/>
    <dgm:cxn modelId="{74391C0E-684A-420C-A808-B09E440CC3B2}" type="presParOf" srcId="{98043D9D-140C-4611-B083-7D4A6D5BA85F}" destId="{791E21D3-9F4A-4B48-B19C-143746E29E3B}" srcOrd="11" destOrd="0" presId="urn:microsoft.com/office/officeart/2005/8/layout/hProcess11"/>
    <dgm:cxn modelId="{C27EAEDA-E547-465C-84C0-EEF15512905F}" type="presParOf" srcId="{98043D9D-140C-4611-B083-7D4A6D5BA85F}" destId="{D6EAB48D-A4BD-4147-9FBA-73817615E88E}" srcOrd="12" destOrd="0" presId="urn:microsoft.com/office/officeart/2005/8/layout/hProcess11"/>
    <dgm:cxn modelId="{F8A03A8B-D632-4161-888F-4DECA3015476}" type="presParOf" srcId="{D6EAB48D-A4BD-4147-9FBA-73817615E88E}" destId="{09EF2522-76BB-4EA2-B0D2-2943B2CEAA09}" srcOrd="0" destOrd="0" presId="urn:microsoft.com/office/officeart/2005/8/layout/hProcess11"/>
    <dgm:cxn modelId="{4A8B74F2-3586-4B11-BA8C-A865EA4F320D}" type="presParOf" srcId="{D6EAB48D-A4BD-4147-9FBA-73817615E88E}" destId="{A1BB272C-C0E0-4C4F-86BA-A2D7E40919F5}" srcOrd="1" destOrd="0" presId="urn:microsoft.com/office/officeart/2005/8/layout/hProcess11"/>
    <dgm:cxn modelId="{3A3D60E3-B036-4B91-8149-06F24832175D}" type="presParOf" srcId="{D6EAB48D-A4BD-4147-9FBA-73817615E88E}" destId="{59EEDF44-5C35-48BE-A80F-B1717264A37D}" srcOrd="2" destOrd="0" presId="urn:microsoft.com/office/officeart/2005/8/layout/hProcess11"/>
    <dgm:cxn modelId="{DC960CD1-8769-4AF5-B833-716D427AE359}" type="presParOf" srcId="{98043D9D-140C-4611-B083-7D4A6D5BA85F}" destId="{DE2C0DF2-E580-416F-8334-B52A459CE292}" srcOrd="13" destOrd="0" presId="urn:microsoft.com/office/officeart/2005/8/layout/hProcess11"/>
    <dgm:cxn modelId="{2922358E-14D7-4F82-8567-406F6345A9B9}" type="presParOf" srcId="{98043D9D-140C-4611-B083-7D4A6D5BA85F}" destId="{A123AE78-1FD5-42A0-8FAE-9A43EC380FAA}" srcOrd="14" destOrd="0" presId="urn:microsoft.com/office/officeart/2005/8/layout/hProcess11"/>
    <dgm:cxn modelId="{C255B8AE-B524-4EBD-954A-756A5E5E484D}" type="presParOf" srcId="{A123AE78-1FD5-42A0-8FAE-9A43EC380FAA}" destId="{FB724DA2-9397-424E-A0AA-CAF8CB634FF1}" srcOrd="0" destOrd="0" presId="urn:microsoft.com/office/officeart/2005/8/layout/hProcess11"/>
    <dgm:cxn modelId="{3293B8C3-E2E8-497B-9138-B4695E32424F}" type="presParOf" srcId="{A123AE78-1FD5-42A0-8FAE-9A43EC380FAA}" destId="{C60DEE96-3719-4641-BA60-04539FDB2474}" srcOrd="1" destOrd="0" presId="urn:microsoft.com/office/officeart/2005/8/layout/hProcess11"/>
    <dgm:cxn modelId="{D716A023-EA7E-4EAD-8AC6-D8A8BC322F2B}" type="presParOf" srcId="{A123AE78-1FD5-42A0-8FAE-9A43EC380FAA}" destId="{05C34426-D459-4530-9CA2-08D4D59A3DCB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9155EE-1004-4AE8-8073-3D514014FA94}">
      <dsp:nvSpPr>
        <dsp:cNvPr id="0" name=""/>
        <dsp:cNvSpPr/>
      </dsp:nvSpPr>
      <dsp:spPr>
        <a:xfrm>
          <a:off x="0" y="640452"/>
          <a:ext cx="8418747" cy="853936"/>
        </a:xfrm>
        <a:prstGeom prst="notched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D5DA195-4B8D-4210-BCE7-2C928C9153B2}">
      <dsp:nvSpPr>
        <dsp:cNvPr id="0" name=""/>
        <dsp:cNvSpPr/>
      </dsp:nvSpPr>
      <dsp:spPr>
        <a:xfrm>
          <a:off x="2127" y="0"/>
          <a:ext cx="805597" cy="8539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64008" bIns="64008" numCol="1" spcCol="1270" anchor="b" anchorCtr="1">
          <a:noAutofit/>
        </a:bodyPr>
        <a:lstStyle/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900" kern="1200" dirty="0"/>
            <a:t>Prinsipper for portefølje-utvikling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800" kern="1200"/>
            <a:t>Feb 22</a:t>
          </a:r>
        </a:p>
      </dsp:txBody>
      <dsp:txXfrm>
        <a:off x="2127" y="0"/>
        <a:ext cx="805597" cy="853936"/>
      </dsp:txXfrm>
    </dsp:sp>
    <dsp:sp modelId="{232D5947-16F6-4DDF-ABEF-614CF4918B09}">
      <dsp:nvSpPr>
        <dsp:cNvPr id="0" name=""/>
        <dsp:cNvSpPr/>
      </dsp:nvSpPr>
      <dsp:spPr>
        <a:xfrm>
          <a:off x="298184" y="960678"/>
          <a:ext cx="213484" cy="21348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ECEA7D-E1A9-4FEA-A4D2-291BA455D505}">
      <dsp:nvSpPr>
        <dsp:cNvPr id="0" name=""/>
        <dsp:cNvSpPr/>
      </dsp:nvSpPr>
      <dsp:spPr>
        <a:xfrm>
          <a:off x="848004" y="1280904"/>
          <a:ext cx="805597" cy="8539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64008" bIns="64008" numCol="1" spcCol="1270" anchor="t" anchorCtr="1">
          <a:noAutofit/>
        </a:bodyPr>
        <a:lstStyle/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900" kern="1200" dirty="0"/>
            <a:t>Kvalitets-indikatorer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800" kern="1200"/>
            <a:t>Juni 22</a:t>
          </a:r>
        </a:p>
      </dsp:txBody>
      <dsp:txXfrm>
        <a:off x="848004" y="1280904"/>
        <a:ext cx="805597" cy="853936"/>
      </dsp:txXfrm>
    </dsp:sp>
    <dsp:sp modelId="{D461C210-ADFA-4CDC-821F-9585A026C59B}">
      <dsp:nvSpPr>
        <dsp:cNvPr id="0" name=""/>
        <dsp:cNvSpPr/>
      </dsp:nvSpPr>
      <dsp:spPr>
        <a:xfrm>
          <a:off x="1144061" y="960678"/>
          <a:ext cx="213484" cy="21348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49BD8C-41D3-468E-924D-F6826816DFE0}">
      <dsp:nvSpPr>
        <dsp:cNvPr id="0" name=""/>
        <dsp:cNvSpPr/>
      </dsp:nvSpPr>
      <dsp:spPr>
        <a:xfrm>
          <a:off x="1693882" y="0"/>
          <a:ext cx="805597" cy="8539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64008" bIns="64008" numCol="1" spcCol="1270" anchor="b" anchorCtr="1">
          <a:noAutofit/>
        </a:bodyPr>
        <a:lstStyle/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900" kern="1200" dirty="0"/>
            <a:t>Revisjon emne-portefølje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800" kern="1200"/>
            <a:t>Okt 22</a:t>
          </a:r>
        </a:p>
      </dsp:txBody>
      <dsp:txXfrm>
        <a:off x="1693882" y="0"/>
        <a:ext cx="805597" cy="853936"/>
      </dsp:txXfrm>
    </dsp:sp>
    <dsp:sp modelId="{BAFCB461-4AA1-441D-ABA2-22CA67BDD538}">
      <dsp:nvSpPr>
        <dsp:cNvPr id="0" name=""/>
        <dsp:cNvSpPr/>
      </dsp:nvSpPr>
      <dsp:spPr>
        <a:xfrm>
          <a:off x="1989939" y="960678"/>
          <a:ext cx="213484" cy="21348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495814-17B6-4B26-BB46-4C04D5F98E8A}">
      <dsp:nvSpPr>
        <dsp:cNvPr id="0" name=""/>
        <dsp:cNvSpPr/>
      </dsp:nvSpPr>
      <dsp:spPr>
        <a:xfrm>
          <a:off x="2539759" y="1280904"/>
          <a:ext cx="805597" cy="8539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64008" bIns="64008" numCol="1" spcCol="1270" anchor="t" anchorCtr="1">
          <a:noAutofit/>
        </a:bodyPr>
        <a:lstStyle/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900" kern="1200" dirty="0"/>
            <a:t>Kvalitets-melding/ handlings-planer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800" kern="1200"/>
            <a:t>Des 22</a:t>
          </a:r>
        </a:p>
      </dsp:txBody>
      <dsp:txXfrm>
        <a:off x="2539759" y="1280904"/>
        <a:ext cx="805597" cy="853936"/>
      </dsp:txXfrm>
    </dsp:sp>
    <dsp:sp modelId="{869E3CC3-71AD-4E4C-B33A-06B29D745BD7}">
      <dsp:nvSpPr>
        <dsp:cNvPr id="0" name=""/>
        <dsp:cNvSpPr/>
      </dsp:nvSpPr>
      <dsp:spPr>
        <a:xfrm>
          <a:off x="2835816" y="960678"/>
          <a:ext cx="213484" cy="21348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AE3208-8A4F-451F-89BF-5525D10E32F4}">
      <dsp:nvSpPr>
        <dsp:cNvPr id="0" name=""/>
        <dsp:cNvSpPr/>
      </dsp:nvSpPr>
      <dsp:spPr>
        <a:xfrm>
          <a:off x="3385637" y="0"/>
          <a:ext cx="805597" cy="8539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64008" bIns="64008" numCol="1" spcCol="1270" anchor="b" anchorCtr="1">
          <a:noAutofit/>
        </a:bodyPr>
        <a:lstStyle/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900" kern="1200" dirty="0"/>
            <a:t>Dialogmøter institutt/ program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800" kern="1200"/>
            <a:t>Feb 23</a:t>
          </a:r>
        </a:p>
      </dsp:txBody>
      <dsp:txXfrm>
        <a:off x="3385637" y="0"/>
        <a:ext cx="805597" cy="853936"/>
      </dsp:txXfrm>
    </dsp:sp>
    <dsp:sp modelId="{64708A05-58E3-422D-9E5C-E9976CB8DA77}">
      <dsp:nvSpPr>
        <dsp:cNvPr id="0" name=""/>
        <dsp:cNvSpPr/>
      </dsp:nvSpPr>
      <dsp:spPr>
        <a:xfrm>
          <a:off x="3681694" y="960678"/>
          <a:ext cx="213484" cy="21348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7F189C-B13D-43A6-8D5E-003CE86B64EA}">
      <dsp:nvSpPr>
        <dsp:cNvPr id="0" name=""/>
        <dsp:cNvSpPr/>
      </dsp:nvSpPr>
      <dsp:spPr>
        <a:xfrm>
          <a:off x="4231514" y="1280904"/>
          <a:ext cx="805597" cy="8539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64008" bIns="64008" numCol="1" spcCol="1270" anchor="t" anchorCtr="1">
          <a:noAutofit/>
        </a:bodyPr>
        <a:lstStyle/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900" kern="1200"/>
            <a:t>Kartlegging v/intervju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800" kern="1200"/>
            <a:t>Mars 23</a:t>
          </a:r>
        </a:p>
      </dsp:txBody>
      <dsp:txXfrm>
        <a:off x="4231514" y="1280904"/>
        <a:ext cx="805597" cy="853936"/>
      </dsp:txXfrm>
    </dsp:sp>
    <dsp:sp modelId="{74AAE9FB-470C-4FB4-8C3F-86BF70DC5495}">
      <dsp:nvSpPr>
        <dsp:cNvPr id="0" name=""/>
        <dsp:cNvSpPr/>
      </dsp:nvSpPr>
      <dsp:spPr>
        <a:xfrm>
          <a:off x="4527571" y="960678"/>
          <a:ext cx="213484" cy="21348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A88BEA-8B6E-4353-90F6-0EDF29EA4F54}">
      <dsp:nvSpPr>
        <dsp:cNvPr id="0" name=""/>
        <dsp:cNvSpPr/>
      </dsp:nvSpPr>
      <dsp:spPr>
        <a:xfrm>
          <a:off x="5077392" y="0"/>
          <a:ext cx="805597" cy="8539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64008" bIns="64008" numCol="1" spcCol="1270" anchor="b" anchorCtr="1">
          <a:noAutofit/>
        </a:bodyPr>
        <a:lstStyle/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900" kern="1200" dirty="0"/>
            <a:t>Seminar utdannings-ledere - diskusjon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800" kern="1200"/>
            <a:t>April 23</a:t>
          </a:r>
        </a:p>
      </dsp:txBody>
      <dsp:txXfrm>
        <a:off x="5077392" y="0"/>
        <a:ext cx="805597" cy="853936"/>
      </dsp:txXfrm>
    </dsp:sp>
    <dsp:sp modelId="{AC5E9AF8-FE3D-46A8-9DF2-5670AC325D6F}">
      <dsp:nvSpPr>
        <dsp:cNvPr id="0" name=""/>
        <dsp:cNvSpPr/>
      </dsp:nvSpPr>
      <dsp:spPr>
        <a:xfrm>
          <a:off x="5373449" y="960678"/>
          <a:ext cx="213484" cy="21348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6D9B94-8D95-4ECF-A597-723CED5A022C}">
      <dsp:nvSpPr>
        <dsp:cNvPr id="0" name=""/>
        <dsp:cNvSpPr/>
      </dsp:nvSpPr>
      <dsp:spPr>
        <a:xfrm>
          <a:off x="5923269" y="1280904"/>
          <a:ext cx="805597" cy="8539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64008" bIns="64008" numCol="1" spcCol="1270" anchor="t" anchorCtr="1">
          <a:noAutofit/>
        </a:bodyPr>
        <a:lstStyle/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900" kern="1200" dirty="0"/>
            <a:t> Ledergruppe + forankring i org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800" kern="1200"/>
            <a:t>Mai 23</a:t>
          </a:r>
        </a:p>
      </dsp:txBody>
      <dsp:txXfrm>
        <a:off x="5923269" y="1280904"/>
        <a:ext cx="805597" cy="853936"/>
      </dsp:txXfrm>
    </dsp:sp>
    <dsp:sp modelId="{3FCB5539-1394-4B13-A923-2397D51A29A2}">
      <dsp:nvSpPr>
        <dsp:cNvPr id="0" name=""/>
        <dsp:cNvSpPr/>
      </dsp:nvSpPr>
      <dsp:spPr>
        <a:xfrm>
          <a:off x="6219326" y="960678"/>
          <a:ext cx="213484" cy="21348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D2AC9C-7D54-4713-A3AF-FECDA5EAD96A}">
      <dsp:nvSpPr>
        <dsp:cNvPr id="0" name=""/>
        <dsp:cNvSpPr/>
      </dsp:nvSpPr>
      <dsp:spPr>
        <a:xfrm>
          <a:off x="6769147" y="0"/>
          <a:ext cx="805597" cy="8539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64008" bIns="64008" numCol="1" spcCol="1270" anchor="b" anchorCtr="1">
          <a:noAutofit/>
        </a:bodyPr>
        <a:lstStyle/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900" kern="1200" dirty="0"/>
            <a:t>Seminar 2 utdannings-ledere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800" kern="1200"/>
            <a:t>Juni 23</a:t>
          </a:r>
        </a:p>
      </dsp:txBody>
      <dsp:txXfrm>
        <a:off x="6769147" y="0"/>
        <a:ext cx="805597" cy="853936"/>
      </dsp:txXfrm>
    </dsp:sp>
    <dsp:sp modelId="{680BC486-0A20-488D-A63A-733D0B9BD932}">
      <dsp:nvSpPr>
        <dsp:cNvPr id="0" name=""/>
        <dsp:cNvSpPr/>
      </dsp:nvSpPr>
      <dsp:spPr>
        <a:xfrm>
          <a:off x="7065204" y="960678"/>
          <a:ext cx="213484" cy="21348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0EEA11-E026-4C76-82A4-1628B03C06E8}">
      <dsp:nvSpPr>
        <dsp:cNvPr id="0" name=""/>
        <dsp:cNvSpPr/>
      </dsp:nvSpPr>
      <dsp:spPr>
        <a:xfrm>
          <a:off x="0" y="1084132"/>
          <a:ext cx="8418747" cy="1445509"/>
        </a:xfrm>
        <a:prstGeom prst="notched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0837219-9905-45CA-924F-A24CA8FB6F62}">
      <dsp:nvSpPr>
        <dsp:cNvPr id="0" name=""/>
        <dsp:cNvSpPr/>
      </dsp:nvSpPr>
      <dsp:spPr>
        <a:xfrm>
          <a:off x="2143" y="0"/>
          <a:ext cx="1133960" cy="14455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b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200" kern="1200" dirty="0"/>
            <a:t>NVUU/ Ledermøte</a:t>
          </a:r>
        </a:p>
      </dsp:txBody>
      <dsp:txXfrm>
        <a:off x="2143" y="0"/>
        <a:ext cx="1133960" cy="1445509"/>
      </dsp:txXfrm>
    </dsp:sp>
    <dsp:sp modelId="{ACCCC17A-C86D-4BFB-A055-5190C6DA4A55}">
      <dsp:nvSpPr>
        <dsp:cNvPr id="0" name=""/>
        <dsp:cNvSpPr/>
      </dsp:nvSpPr>
      <dsp:spPr>
        <a:xfrm>
          <a:off x="388435" y="1626198"/>
          <a:ext cx="361377" cy="361377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1AB5BB-9798-42B1-9F59-5BE71D42C70A}">
      <dsp:nvSpPr>
        <dsp:cNvPr id="0" name=""/>
        <dsp:cNvSpPr/>
      </dsp:nvSpPr>
      <dsp:spPr>
        <a:xfrm>
          <a:off x="1178372" y="2168264"/>
          <a:ext cx="845368" cy="14455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t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200" kern="1200" dirty="0"/>
            <a:t>Dialog-møter program-ledere + berørte institutt</a:t>
          </a:r>
        </a:p>
      </dsp:txBody>
      <dsp:txXfrm>
        <a:off x="1178372" y="2168264"/>
        <a:ext cx="845368" cy="1445509"/>
      </dsp:txXfrm>
    </dsp:sp>
    <dsp:sp modelId="{B9323CE1-C839-4E72-B2FD-C82B98D602CE}">
      <dsp:nvSpPr>
        <dsp:cNvPr id="0" name=""/>
        <dsp:cNvSpPr/>
      </dsp:nvSpPr>
      <dsp:spPr>
        <a:xfrm>
          <a:off x="1420368" y="1626198"/>
          <a:ext cx="361377" cy="361377"/>
        </a:xfrm>
        <a:prstGeom prst="ellipse">
          <a:avLst/>
        </a:prstGeom>
        <a:solidFill>
          <a:schemeClr val="accent2">
            <a:hueOff val="-1239975"/>
            <a:satOff val="-4024"/>
            <a:lumOff val="268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ED3E99-5181-4D36-A56E-818254736665}">
      <dsp:nvSpPr>
        <dsp:cNvPr id="0" name=""/>
        <dsp:cNvSpPr/>
      </dsp:nvSpPr>
      <dsp:spPr>
        <a:xfrm>
          <a:off x="2066009" y="0"/>
          <a:ext cx="845368" cy="14455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b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200" kern="1200"/>
            <a:t>Faglærermøter institutt</a:t>
          </a:r>
        </a:p>
      </dsp:txBody>
      <dsp:txXfrm>
        <a:off x="2066009" y="0"/>
        <a:ext cx="845368" cy="1445509"/>
      </dsp:txXfrm>
    </dsp:sp>
    <dsp:sp modelId="{D7E522DB-77AF-45F9-BCCC-6C6CE3BFD768}">
      <dsp:nvSpPr>
        <dsp:cNvPr id="0" name=""/>
        <dsp:cNvSpPr/>
      </dsp:nvSpPr>
      <dsp:spPr>
        <a:xfrm>
          <a:off x="2308005" y="1626198"/>
          <a:ext cx="361377" cy="361377"/>
        </a:xfrm>
        <a:prstGeom prst="ellipse">
          <a:avLst/>
        </a:prstGeom>
        <a:solidFill>
          <a:schemeClr val="accent2">
            <a:hueOff val="-2479951"/>
            <a:satOff val="-8049"/>
            <a:lumOff val="537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9127EA-8581-4B37-A7DF-D0FAA973F4A9}">
      <dsp:nvSpPr>
        <dsp:cNvPr id="0" name=""/>
        <dsp:cNvSpPr/>
      </dsp:nvSpPr>
      <dsp:spPr>
        <a:xfrm>
          <a:off x="2953647" y="2168264"/>
          <a:ext cx="845368" cy="14455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t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200" kern="1200" dirty="0"/>
            <a:t>Møter institutt-ledelse, program-ledere++</a:t>
          </a:r>
        </a:p>
      </dsp:txBody>
      <dsp:txXfrm>
        <a:off x="2953647" y="2168264"/>
        <a:ext cx="845368" cy="1445509"/>
      </dsp:txXfrm>
    </dsp:sp>
    <dsp:sp modelId="{717F107B-DC43-4C0A-B11D-F6558623507C}">
      <dsp:nvSpPr>
        <dsp:cNvPr id="0" name=""/>
        <dsp:cNvSpPr/>
      </dsp:nvSpPr>
      <dsp:spPr>
        <a:xfrm>
          <a:off x="3195642" y="1626198"/>
          <a:ext cx="361377" cy="361377"/>
        </a:xfrm>
        <a:prstGeom prst="ellipse">
          <a:avLst/>
        </a:prstGeom>
        <a:solidFill>
          <a:schemeClr val="accent2">
            <a:hueOff val="-3719926"/>
            <a:satOff val="-12073"/>
            <a:lumOff val="806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7FFCC8-61EB-4C63-9AA3-6B1F8A5772CE}">
      <dsp:nvSpPr>
        <dsp:cNvPr id="0" name=""/>
        <dsp:cNvSpPr/>
      </dsp:nvSpPr>
      <dsp:spPr>
        <a:xfrm>
          <a:off x="3841284" y="0"/>
          <a:ext cx="1070532" cy="14455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b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200" kern="1200" dirty="0"/>
            <a:t>Informasjon wiki-sida</a:t>
          </a:r>
        </a:p>
      </dsp:txBody>
      <dsp:txXfrm>
        <a:off x="3841284" y="0"/>
        <a:ext cx="1070532" cy="1445509"/>
      </dsp:txXfrm>
    </dsp:sp>
    <dsp:sp modelId="{03FAF447-E644-4B29-B485-5CB23208A53A}">
      <dsp:nvSpPr>
        <dsp:cNvPr id="0" name=""/>
        <dsp:cNvSpPr/>
      </dsp:nvSpPr>
      <dsp:spPr>
        <a:xfrm>
          <a:off x="4195862" y="1626198"/>
          <a:ext cx="361377" cy="361377"/>
        </a:xfrm>
        <a:prstGeom prst="ellipse">
          <a:avLst/>
        </a:prstGeom>
        <a:solidFill>
          <a:schemeClr val="accent2">
            <a:hueOff val="-4959901"/>
            <a:satOff val="-16098"/>
            <a:lumOff val="1075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64E85D-2169-48F2-A5EA-DF4CC2219362}">
      <dsp:nvSpPr>
        <dsp:cNvPr id="0" name=""/>
        <dsp:cNvSpPr/>
      </dsp:nvSpPr>
      <dsp:spPr>
        <a:xfrm>
          <a:off x="4954085" y="2168264"/>
          <a:ext cx="845368" cy="14455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t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200" kern="1200"/>
            <a:t>Allmøte 2.juni</a:t>
          </a:r>
        </a:p>
      </dsp:txBody>
      <dsp:txXfrm>
        <a:off x="4954085" y="2168264"/>
        <a:ext cx="845368" cy="1445509"/>
      </dsp:txXfrm>
    </dsp:sp>
    <dsp:sp modelId="{E886A7FB-5B90-4181-8B49-A32CC22590A4}">
      <dsp:nvSpPr>
        <dsp:cNvPr id="0" name=""/>
        <dsp:cNvSpPr/>
      </dsp:nvSpPr>
      <dsp:spPr>
        <a:xfrm>
          <a:off x="5196081" y="1626198"/>
          <a:ext cx="361377" cy="361377"/>
        </a:xfrm>
        <a:prstGeom prst="ellipse">
          <a:avLst/>
        </a:prstGeom>
        <a:solidFill>
          <a:schemeClr val="accent2">
            <a:hueOff val="-6199877"/>
            <a:satOff val="-20122"/>
            <a:lumOff val="1344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EF2522-76BB-4EA2-B0D2-2943B2CEAA09}">
      <dsp:nvSpPr>
        <dsp:cNvPr id="0" name=""/>
        <dsp:cNvSpPr/>
      </dsp:nvSpPr>
      <dsp:spPr>
        <a:xfrm>
          <a:off x="5841722" y="0"/>
          <a:ext cx="845368" cy="14455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b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200" kern="1200"/>
            <a:t>Seminar 14.juni</a:t>
          </a:r>
        </a:p>
      </dsp:txBody>
      <dsp:txXfrm>
        <a:off x="5841722" y="0"/>
        <a:ext cx="845368" cy="1445509"/>
      </dsp:txXfrm>
    </dsp:sp>
    <dsp:sp modelId="{A1BB272C-C0E0-4C4F-86BA-A2D7E40919F5}">
      <dsp:nvSpPr>
        <dsp:cNvPr id="0" name=""/>
        <dsp:cNvSpPr/>
      </dsp:nvSpPr>
      <dsp:spPr>
        <a:xfrm>
          <a:off x="6083718" y="1626198"/>
          <a:ext cx="361377" cy="361377"/>
        </a:xfrm>
        <a:prstGeom prst="ellipse">
          <a:avLst/>
        </a:prstGeom>
        <a:solidFill>
          <a:schemeClr val="accent2">
            <a:hueOff val="-7439852"/>
            <a:satOff val="-24147"/>
            <a:lumOff val="1613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724DA2-9397-424E-A0AA-CAF8CB634FF1}">
      <dsp:nvSpPr>
        <dsp:cNvPr id="0" name=""/>
        <dsp:cNvSpPr/>
      </dsp:nvSpPr>
      <dsp:spPr>
        <a:xfrm>
          <a:off x="6729360" y="2168264"/>
          <a:ext cx="845368" cy="14455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t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200" kern="1200"/>
            <a:t>Dekanen vedtar tiltak og tiltak som skal utredes</a:t>
          </a:r>
        </a:p>
      </dsp:txBody>
      <dsp:txXfrm>
        <a:off x="6729360" y="2168264"/>
        <a:ext cx="845368" cy="1445509"/>
      </dsp:txXfrm>
    </dsp:sp>
    <dsp:sp modelId="{C60DEE96-3719-4641-BA60-04539FDB2474}">
      <dsp:nvSpPr>
        <dsp:cNvPr id="0" name=""/>
        <dsp:cNvSpPr/>
      </dsp:nvSpPr>
      <dsp:spPr>
        <a:xfrm>
          <a:off x="6971355" y="1626198"/>
          <a:ext cx="361377" cy="361377"/>
        </a:xfrm>
        <a:prstGeom prst="ellipse">
          <a:avLst/>
        </a:prstGeom>
        <a:solidFill>
          <a:schemeClr val="accent2">
            <a:hueOff val="-8679827"/>
            <a:satOff val="-28171"/>
            <a:lumOff val="1882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0.04551</cdr:x>
      <cdr:y>0.92591</cdr:y>
    </cdr:from>
    <cdr:to>
      <cdr:x>0.37121</cdr:x>
      <cdr:y>1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BBA5399D-3BF4-FE02-2A10-F1B62AC5B096}"/>
            </a:ext>
          </a:extLst>
        </cdr:cNvPr>
        <cdr:cNvSpPr txBox="1"/>
      </cdr:nvSpPr>
      <cdr:spPr>
        <a:xfrm xmlns:a="http://schemas.openxmlformats.org/drawingml/2006/main">
          <a:off x="391795" y="3809220"/>
          <a:ext cx="2804160" cy="30480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2"/>
        </a:solidFill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nb-NO" sz="1200" b="1" dirty="0">
              <a:solidFill>
                <a:schemeClr val="bg1"/>
              </a:solidFill>
            </a:rPr>
            <a:t>Fra Kandidatundersøkelsen 2022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7F8501-2356-4761-8723-58FF9E67473C}" type="datetimeFigureOut">
              <a:rPr lang="nb-NO" smtClean="0"/>
              <a:t>02.06.2023</a:t>
            </a:fld>
            <a:endParaRPr lang="nb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A3DDBC-E60B-4F85-A9AC-4A83FE2F1BE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756572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nb-NO" sz="1200" dirty="0"/>
              <a:t>Nye kontogrupperinger gir avvik på kontoklassenivå, som ikke gir resultateffekt</a:t>
            </a:r>
          </a:p>
          <a:p>
            <a:pPr marL="171450" indent="-171450">
              <a:buFontTx/>
              <a:buChar char="-"/>
            </a:pPr>
            <a:r>
              <a:rPr lang="nb-NO" dirty="0"/>
              <a:t>Avviksforklaringer:</a:t>
            </a:r>
          </a:p>
          <a:p>
            <a:pPr marL="628650" lvl="1" indent="-171450">
              <a:buFontTx/>
              <a:buChar char="-"/>
            </a:pPr>
            <a:r>
              <a:rPr lang="nb-NO" dirty="0"/>
              <a:t>10 </a:t>
            </a:r>
            <a:r>
              <a:rPr lang="nb-NO" dirty="0" err="1"/>
              <a:t>mill</a:t>
            </a:r>
            <a:r>
              <a:rPr lang="nb-NO" dirty="0"/>
              <a:t> lønnsoverføring og 18 </a:t>
            </a:r>
            <a:r>
              <a:rPr lang="nb-NO" dirty="0" err="1"/>
              <a:t>mill</a:t>
            </a:r>
            <a:r>
              <a:rPr lang="nb-NO" dirty="0"/>
              <a:t> leiested</a:t>
            </a:r>
          </a:p>
          <a:p>
            <a:pPr marL="628650" lvl="1" indent="-171450">
              <a:buFontTx/>
              <a:buChar char="-"/>
            </a:pPr>
            <a:r>
              <a:rPr lang="nb-NO" dirty="0"/>
              <a:t>Noe leiested må sees opp mot drift</a:t>
            </a:r>
          </a:p>
          <a:p>
            <a:pPr marL="628650" lvl="1" indent="-171450">
              <a:buFontTx/>
              <a:buChar char="-"/>
            </a:pPr>
            <a:r>
              <a:rPr lang="nb-NO" dirty="0"/>
              <a:t>Egenfinansiering BOA: Ordinær egenfin 15,6 </a:t>
            </a:r>
            <a:r>
              <a:rPr lang="nb-NO" dirty="0" err="1"/>
              <a:t>mill</a:t>
            </a:r>
            <a:r>
              <a:rPr lang="nb-NO" dirty="0"/>
              <a:t> bak budsjett, motvirkes av overforbruk 12 </a:t>
            </a:r>
            <a:r>
              <a:rPr lang="nb-NO" dirty="0" err="1"/>
              <a:t>mill</a:t>
            </a:r>
            <a:r>
              <a:rPr lang="nb-NO" dirty="0"/>
              <a:t> (det meste teknisk)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96DC65-E76A-4C84-B2AD-B00DBA836458}" type="slidenum">
              <a:rPr lang="nb-NO" smtClean="0"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490033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RNB: Kun estimat foreløpig – tildelingsbrev i juni. Heller ikke vedtatt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96DC65-E76A-4C84-B2AD-B00DBA836458}" type="slidenum">
              <a:rPr lang="nb-NO" smtClean="0"/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788799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368315" y="2008061"/>
            <a:ext cx="7772400" cy="675821"/>
          </a:xfrm>
        </p:spPr>
        <p:txBody>
          <a:bodyPr anchor="t" anchorCtr="0"/>
          <a:lstStyle/>
          <a:p>
            <a:r>
              <a:rPr lang="en-US"/>
              <a:t>Click to edit Master title style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368315" y="2733866"/>
            <a:ext cx="7772400" cy="131445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000159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83850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318319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3870342"/>
      </p:ext>
    </p:extLst>
  </p:cSld>
  <p:clrMapOvr>
    <a:masterClrMapping/>
  </p:clrMapOvr>
  <p:transition spd="slow">
    <p:cov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ssholder for lysbildenummer 5"/>
          <p:cNvSpPr txBox="1">
            <a:spLocks/>
          </p:cNvSpPr>
          <p:nvPr userDrawn="1"/>
        </p:nvSpPr>
        <p:spPr>
          <a:xfrm>
            <a:off x="115120" y="4838278"/>
            <a:ext cx="342081" cy="189077"/>
          </a:xfrm>
          <a:prstGeom prst="rect">
            <a:avLst/>
          </a:prstGeom>
        </p:spPr>
        <p:txBody>
          <a:bodyPr/>
          <a:lstStyle>
            <a:defPPr>
              <a:defRPr lang="nb-NO"/>
            </a:defPPr>
            <a:lvl1pPr marL="0" algn="l" defTabSz="4572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91853A39-49B3-554A-AE82-85611CEBD8E3}" type="slidenum">
              <a:rPr lang="nb-NO" b="1" i="0" smtClean="0">
                <a:solidFill>
                  <a:schemeClr val="bg1"/>
                </a:solidFill>
                <a:latin typeface="Arial"/>
                <a:cs typeface="Arial"/>
              </a:rPr>
              <a:pPr algn="ctr"/>
              <a:t>‹#›</a:t>
            </a:fld>
            <a:endParaRPr lang="nb-NO" b="1" i="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5" name="Tittel 1">
            <a:extLst>
              <a:ext uri="{FF2B5EF4-FFF2-40B4-BE49-F238E27FC236}">
                <a16:creationId xmlns:a16="http://schemas.microsoft.com/office/drawing/2014/main" id="{05EC2AE0-B44F-054E-BFCD-76CABF1DC1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385" y="298339"/>
            <a:ext cx="8418747" cy="648512"/>
          </a:xfrm>
          <a:prstGeom prst="rect">
            <a:avLst/>
          </a:prstGeom>
        </p:spPr>
        <p:txBody>
          <a:bodyPr wrap="square" lIns="90000" tIns="46800" rIns="90000" bIns="46800" anchor="t" anchorCtr="0">
            <a:spAutoFit/>
          </a:bodyPr>
          <a:lstStyle/>
          <a:p>
            <a:r>
              <a:rPr lang="en-US"/>
              <a:t>Click to edit Master title style</a:t>
            </a:r>
            <a:endParaRPr lang="nb-NO" dirty="0"/>
          </a:p>
        </p:txBody>
      </p:sp>
      <p:sp>
        <p:nvSpPr>
          <p:cNvPr id="6" name="Plassholder for innhold 2">
            <a:extLst>
              <a:ext uri="{FF2B5EF4-FFF2-40B4-BE49-F238E27FC236}">
                <a16:creationId xmlns:a16="http://schemas.microsoft.com/office/drawing/2014/main" id="{D71B43E3-0CFC-1744-898D-8BFB6751AE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1385" y="1010266"/>
            <a:ext cx="8418747" cy="3613774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060019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82460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72914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tel 1">
            <a:extLst>
              <a:ext uri="{FF2B5EF4-FFF2-40B4-BE49-F238E27FC236}">
                <a16:creationId xmlns:a16="http://schemas.microsoft.com/office/drawing/2014/main" id="{CB60B315-8747-3D4A-B631-78885B903E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0219" y="205979"/>
            <a:ext cx="8229600" cy="646331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8" name="Plassholder for innhold 3">
            <a:extLst>
              <a:ext uri="{FF2B5EF4-FFF2-40B4-BE49-F238E27FC236}">
                <a16:creationId xmlns:a16="http://schemas.microsoft.com/office/drawing/2014/main" id="{B542A489-F3D2-C548-950A-36FB292BF3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80219" y="1444342"/>
            <a:ext cx="4040188" cy="336363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9" name="Plassholder for tekst 4">
            <a:extLst>
              <a:ext uri="{FF2B5EF4-FFF2-40B4-BE49-F238E27FC236}">
                <a16:creationId xmlns:a16="http://schemas.microsoft.com/office/drawing/2014/main" id="{42C5FD02-ABC7-DC40-AB2C-6439D5A583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468045" y="964522"/>
            <a:ext cx="4041775" cy="479822"/>
          </a:xfrm>
        </p:spPr>
        <p:txBody>
          <a:bodyPr anchor="t" anchorCtr="0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Plassholder for innhold 5">
            <a:extLst>
              <a:ext uri="{FF2B5EF4-FFF2-40B4-BE49-F238E27FC236}">
                <a16:creationId xmlns:a16="http://schemas.microsoft.com/office/drawing/2014/main" id="{1F31E274-9051-D14F-8975-C186AEDC0A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468045" y="1444342"/>
            <a:ext cx="4041775" cy="336363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11" name="Plassholder for tekst 4">
            <a:extLst>
              <a:ext uri="{FF2B5EF4-FFF2-40B4-BE49-F238E27FC236}">
                <a16:creationId xmlns:a16="http://schemas.microsoft.com/office/drawing/2014/main" id="{434436D4-0315-0747-8EE7-1FEDFC66B24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80218" y="964521"/>
            <a:ext cx="4041775" cy="479822"/>
          </a:xfrm>
        </p:spPr>
        <p:txBody>
          <a:bodyPr anchor="t" anchorCtr="0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02236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72249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49718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96486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32236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303196" y="205979"/>
            <a:ext cx="8523170" cy="646331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303196" y="943276"/>
            <a:ext cx="8523170" cy="36513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pic>
        <p:nvPicPr>
          <p:cNvPr id="6" name="Bilde 5" descr="hor_blaa_stripe.jp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83836"/>
            <a:ext cx="9144000" cy="359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77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457200" rtl="0" eaLnBrk="1" latinLnBrk="0" hangingPunct="1">
        <a:spcBef>
          <a:spcPct val="0"/>
        </a:spcBef>
        <a:buNone/>
        <a:defRPr sz="3600" b="1" i="0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4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i.ntnu.no/wiki/-/wiki/Norsk/Evaluering+av+instituttstruktur+ved+NV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656A48-C802-C936-1DAD-D8E19434CD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8315" y="2008061"/>
            <a:ext cx="7772400" cy="646331"/>
          </a:xfrm>
        </p:spPr>
        <p:txBody>
          <a:bodyPr/>
          <a:lstStyle/>
          <a:p>
            <a:r>
              <a:rPr lang="nb-NO" dirty="0"/>
              <a:t>Allmøte NV 2/6 2023</a:t>
            </a:r>
          </a:p>
        </p:txBody>
      </p:sp>
    </p:spTree>
    <p:extLst>
      <p:ext uri="{BB962C8B-B14F-4D97-AF65-F5344CB8AC3E}">
        <p14:creationId xmlns:p14="http://schemas.microsoft.com/office/powerpoint/2010/main" val="3728834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517126" y="1001374"/>
            <a:ext cx="7772400" cy="646331"/>
          </a:xfrm>
        </p:spPr>
        <p:txBody>
          <a:bodyPr/>
          <a:lstStyle/>
          <a:p>
            <a:r>
              <a:rPr lang="nb-NO" dirty="0"/>
              <a:t>Forenkling av programstruktur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495416" y="2201703"/>
            <a:ext cx="7772400" cy="1314450"/>
          </a:xfrm>
        </p:spPr>
        <p:txBody>
          <a:bodyPr>
            <a:normAutofit/>
          </a:bodyPr>
          <a:lstStyle/>
          <a:p>
            <a:r>
              <a:rPr lang="nb-NO" sz="2400" dirty="0"/>
              <a:t>Prodekan Karina Mathisen</a:t>
            </a:r>
          </a:p>
        </p:txBody>
      </p:sp>
      <p:sp>
        <p:nvSpPr>
          <p:cNvPr id="7" name="TekstSylinder 6">
            <a:extLst>
              <a:ext uri="{FF2B5EF4-FFF2-40B4-BE49-F238E27FC236}">
                <a16:creationId xmlns:a16="http://schemas.microsoft.com/office/drawing/2014/main" id="{B9070A41-1D3B-014A-A244-E11745070860}"/>
              </a:ext>
            </a:extLst>
          </p:cNvPr>
          <p:cNvSpPr txBox="1"/>
          <p:nvPr/>
        </p:nvSpPr>
        <p:spPr>
          <a:xfrm rot="16200000">
            <a:off x="7295730" y="1528836"/>
            <a:ext cx="29340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>
                <a:solidFill>
                  <a:srgbClr val="0D4788"/>
                </a:solidFill>
              </a:rPr>
              <a:t>Kunnskap for ei betre verd</a:t>
            </a:r>
          </a:p>
        </p:txBody>
      </p:sp>
    </p:spTree>
    <p:extLst>
      <p:ext uri="{BB962C8B-B14F-4D97-AF65-F5344CB8AC3E}">
        <p14:creationId xmlns:p14="http://schemas.microsoft.com/office/powerpoint/2010/main" val="32431020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0BE930-F895-8B39-62E4-C39B7A5858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Bakgrunn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A37167-B4F1-CA13-4761-7B51C88D93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400" dirty="0"/>
              <a:t>Bevilgning til UH sektoren forventes å bli lavere – også på lengre sikt</a:t>
            </a:r>
            <a:endParaRPr lang="nb-NO" dirty="0"/>
          </a:p>
          <a:p>
            <a:r>
              <a:rPr lang="nb-NO" dirty="0"/>
              <a:t>NV har er forholdsvis stor programportefølje med 28 program/årsenheter</a:t>
            </a:r>
          </a:p>
          <a:p>
            <a:pPr lvl="1"/>
            <a:r>
              <a:rPr lang="nb-NO" dirty="0"/>
              <a:t>Et resultat av to fusjoner – flere parallelle faglige løp</a:t>
            </a:r>
          </a:p>
          <a:p>
            <a:r>
              <a:rPr lang="nb-NO" dirty="0"/>
              <a:t>NV har høy undervisningsbelastning</a:t>
            </a:r>
          </a:p>
          <a:p>
            <a:r>
              <a:rPr lang="nb-NO" dirty="0"/>
              <a:t>NV må kutte i stillinger de neste årene</a:t>
            </a:r>
          </a:p>
          <a:p>
            <a:r>
              <a:rPr lang="nb-NO" dirty="0"/>
              <a:t>Viktig å frigjøre tid til kvalitetsutvikling</a:t>
            </a:r>
          </a:p>
          <a:p>
            <a:pPr lvl="1"/>
            <a:r>
              <a:rPr lang="nb-NO" dirty="0"/>
              <a:t>FTS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9186783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721D8E-3FED-4E2F-8166-90EA820127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288" y="21693"/>
            <a:ext cx="7897879" cy="648512"/>
          </a:xfrm>
        </p:spPr>
        <p:txBody>
          <a:bodyPr/>
          <a:lstStyle/>
          <a:p>
            <a:r>
              <a:rPr lang="nb-NO" dirty="0"/>
              <a:t>NVs portefølje – i dag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809F8BB-6B0D-4FC3-B0A6-B8C19C471406}"/>
              </a:ext>
            </a:extLst>
          </p:cNvPr>
          <p:cNvSpPr/>
          <p:nvPr/>
        </p:nvSpPr>
        <p:spPr>
          <a:xfrm>
            <a:off x="3937187" y="2805726"/>
            <a:ext cx="437990" cy="1750006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114300" dist="127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270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b-NO" dirty="0"/>
              <a:t>BKJ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37CA525-E985-4C9F-A98C-16E3BEFBABC6}"/>
              </a:ext>
            </a:extLst>
          </p:cNvPr>
          <p:cNvSpPr/>
          <p:nvPr/>
        </p:nvSpPr>
        <p:spPr>
          <a:xfrm>
            <a:off x="3256813" y="2805726"/>
            <a:ext cx="437990" cy="1750006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114300" dist="127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270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b-NO" dirty="0"/>
              <a:t>FTINGKJ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9053004-634E-441E-9F51-D60CE0F2873F}"/>
              </a:ext>
            </a:extLst>
          </p:cNvPr>
          <p:cNvSpPr/>
          <p:nvPr/>
        </p:nvSpPr>
        <p:spPr>
          <a:xfrm>
            <a:off x="2673040" y="1928457"/>
            <a:ext cx="437990" cy="2633669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114300" dist="127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270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b-NO" dirty="0"/>
              <a:t>MTKJ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71A0653-1EBB-4DAC-843B-BEA7780E449C}"/>
              </a:ext>
            </a:extLst>
          </p:cNvPr>
          <p:cNvSpPr/>
          <p:nvPr/>
        </p:nvSpPr>
        <p:spPr>
          <a:xfrm>
            <a:off x="3782531" y="1952620"/>
            <a:ext cx="437990" cy="770308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114300" dist="127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270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b-NO" sz="1200" dirty="0"/>
              <a:t>MSCHEM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FC57A36-3397-49C1-AC62-5CDBD10B49A0}"/>
              </a:ext>
            </a:extLst>
          </p:cNvPr>
          <p:cNvSpPr/>
          <p:nvPr/>
        </p:nvSpPr>
        <p:spPr>
          <a:xfrm>
            <a:off x="4317081" y="1952620"/>
            <a:ext cx="437990" cy="770308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114300" dist="127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270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b-NO" sz="900" dirty="0"/>
              <a:t>MSENVITOX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E2E9853-7B2F-47D5-B8D5-A7C0716F10A2}"/>
              </a:ext>
            </a:extLst>
          </p:cNvPr>
          <p:cNvSpPr/>
          <p:nvPr/>
        </p:nvSpPr>
        <p:spPr>
          <a:xfrm>
            <a:off x="3243614" y="1946415"/>
            <a:ext cx="437990" cy="770308"/>
          </a:xfrm>
          <a:prstGeom prst="rect">
            <a:avLst/>
          </a:prstGeom>
          <a:solidFill>
            <a:schemeClr val="accent1">
              <a:lumMod val="90000"/>
            </a:schemeClr>
          </a:solidFill>
          <a:ln>
            <a:noFill/>
          </a:ln>
          <a:effectLst>
            <a:outerShdw blurRad="114300" dist="127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270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b-NO" sz="900" dirty="0"/>
              <a:t>MSCHEMBI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26DEF8E-E275-4C58-A072-61F4811F2F70}"/>
              </a:ext>
            </a:extLst>
          </p:cNvPr>
          <p:cNvSpPr/>
          <p:nvPr/>
        </p:nvSpPr>
        <p:spPr>
          <a:xfrm>
            <a:off x="571742" y="2812119"/>
            <a:ext cx="437990" cy="1750006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114300" dist="127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270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b-NO" dirty="0"/>
              <a:t>BFY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1B264E0-3B78-41E6-BD8A-8A8548B5225B}"/>
              </a:ext>
            </a:extLst>
          </p:cNvPr>
          <p:cNvSpPr/>
          <p:nvPr/>
        </p:nvSpPr>
        <p:spPr>
          <a:xfrm>
            <a:off x="1081832" y="1940316"/>
            <a:ext cx="437990" cy="2633669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114300" dist="127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270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b-NO" dirty="0"/>
              <a:t>MTFYMA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95D2202-42BE-4E03-829B-FAD02EA285E5}"/>
              </a:ext>
            </a:extLst>
          </p:cNvPr>
          <p:cNvSpPr/>
          <p:nvPr/>
        </p:nvSpPr>
        <p:spPr>
          <a:xfrm>
            <a:off x="562200" y="1946415"/>
            <a:ext cx="437990" cy="770308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114300" dist="127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270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b-NO" sz="1050" dirty="0"/>
              <a:t>MSPFYS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39CFF829-74F3-4470-8899-0A6EEFC67C0B}"/>
              </a:ext>
            </a:extLst>
          </p:cNvPr>
          <p:cNvSpPr/>
          <p:nvPr/>
        </p:nvSpPr>
        <p:spPr>
          <a:xfrm>
            <a:off x="4657299" y="2812120"/>
            <a:ext cx="437990" cy="1750006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114300" dist="127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270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b-NO" dirty="0"/>
              <a:t>BBI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5ADC236C-CEE8-4C66-BBEA-24BD10C66015}"/>
              </a:ext>
            </a:extLst>
          </p:cNvPr>
          <p:cNvSpPr/>
          <p:nvPr/>
        </p:nvSpPr>
        <p:spPr>
          <a:xfrm>
            <a:off x="5960944" y="2830078"/>
            <a:ext cx="437990" cy="1750006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114300" dist="127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270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b-NO" dirty="0"/>
              <a:t>BIHAV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528A80DE-8677-4F0C-B266-E4B2DC2E5190}"/>
              </a:ext>
            </a:extLst>
          </p:cNvPr>
          <p:cNvSpPr/>
          <p:nvPr/>
        </p:nvSpPr>
        <p:spPr>
          <a:xfrm>
            <a:off x="50678" y="1946415"/>
            <a:ext cx="437990" cy="2633669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114300" dist="127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270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b-NO" dirty="0"/>
              <a:t>MTNANO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F120FAEE-AE42-4D34-8F5E-B22E53E0DD34}"/>
              </a:ext>
            </a:extLst>
          </p:cNvPr>
          <p:cNvSpPr/>
          <p:nvPr/>
        </p:nvSpPr>
        <p:spPr>
          <a:xfrm>
            <a:off x="4855998" y="1952620"/>
            <a:ext cx="437990" cy="770308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114300" dist="127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270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b-NO" sz="1200" dirty="0"/>
              <a:t>MSBIO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4D47B930-97D4-4C07-B7DA-FFE965A3A29E}"/>
              </a:ext>
            </a:extLst>
          </p:cNvPr>
          <p:cNvSpPr/>
          <p:nvPr/>
        </p:nvSpPr>
        <p:spPr>
          <a:xfrm>
            <a:off x="5394915" y="1952620"/>
            <a:ext cx="437990" cy="770308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114300" dist="127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270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b-NO" sz="1000" dirty="0"/>
              <a:t>MSNARM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243D327A-D750-4BBD-9569-DE861A7D93C8}"/>
              </a:ext>
            </a:extLst>
          </p:cNvPr>
          <p:cNvSpPr/>
          <p:nvPr/>
        </p:nvSpPr>
        <p:spPr>
          <a:xfrm>
            <a:off x="7622177" y="2830078"/>
            <a:ext cx="437990" cy="1750006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114300" dist="127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270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b-NO" dirty="0"/>
              <a:t>427BT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41079395-1520-48A6-AA10-831AD923CEF6}"/>
              </a:ext>
            </a:extLst>
          </p:cNvPr>
          <p:cNvSpPr/>
          <p:nvPr/>
        </p:nvSpPr>
        <p:spPr>
          <a:xfrm>
            <a:off x="7065072" y="2823979"/>
            <a:ext cx="437990" cy="1750006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outerShdw blurRad="114300" dist="127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270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b-NO" dirty="0"/>
              <a:t>MTMAT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2FDCEE36-9389-4DFC-B435-94FCA7E38905}"/>
              </a:ext>
            </a:extLst>
          </p:cNvPr>
          <p:cNvSpPr/>
          <p:nvPr/>
        </p:nvSpPr>
        <p:spPr>
          <a:xfrm>
            <a:off x="7606963" y="1952620"/>
            <a:ext cx="437990" cy="770308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114300" dist="127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270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b-NO" sz="800" dirty="0"/>
              <a:t>MSBIOTECH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6F4DE03A-D93A-45C7-987D-A3E7B1E060FC}"/>
              </a:ext>
            </a:extLst>
          </p:cNvPr>
          <p:cNvSpPr/>
          <p:nvPr/>
        </p:nvSpPr>
        <p:spPr>
          <a:xfrm>
            <a:off x="6927591" y="1944014"/>
            <a:ext cx="437990" cy="77030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114300" dist="127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270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b-NO" sz="900" dirty="0"/>
              <a:t>FTMAMAT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29086E98-CB3B-4457-915C-88A57A59C0AA}"/>
              </a:ext>
            </a:extLst>
          </p:cNvPr>
          <p:cNvSpPr/>
          <p:nvPr/>
        </p:nvSpPr>
        <p:spPr>
          <a:xfrm>
            <a:off x="6183075" y="1944014"/>
            <a:ext cx="437990" cy="770308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114300" dist="127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270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b-NO" sz="900" dirty="0"/>
              <a:t>MSOCEAN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4C59C6D6-20CD-45A4-8118-B61476D8AB96}"/>
              </a:ext>
            </a:extLst>
          </p:cNvPr>
          <p:cNvSpPr/>
          <p:nvPr/>
        </p:nvSpPr>
        <p:spPr>
          <a:xfrm>
            <a:off x="2121096" y="1928457"/>
            <a:ext cx="437990" cy="2633669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114300" dist="127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270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b-NO" dirty="0"/>
              <a:t>MTMT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15EEAF20-0BD9-4143-9031-517A19A2A826}"/>
              </a:ext>
            </a:extLst>
          </p:cNvPr>
          <p:cNvSpPr/>
          <p:nvPr/>
        </p:nvSpPr>
        <p:spPr>
          <a:xfrm>
            <a:off x="1601464" y="2805726"/>
            <a:ext cx="437990" cy="1750006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114300" dist="127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270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b-NO" dirty="0"/>
              <a:t>FTINGMAT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97ADA999-C5E3-4C45-9DF1-A8755F0A4C42}"/>
              </a:ext>
            </a:extLst>
          </p:cNvPr>
          <p:cNvSpPr/>
          <p:nvPr/>
        </p:nvSpPr>
        <p:spPr>
          <a:xfrm>
            <a:off x="1601464" y="1944014"/>
            <a:ext cx="437990" cy="770308"/>
          </a:xfrm>
          <a:prstGeom prst="rect">
            <a:avLst/>
          </a:prstGeom>
          <a:solidFill>
            <a:schemeClr val="accent1">
              <a:lumMod val="90000"/>
            </a:schemeClr>
          </a:solidFill>
          <a:ln>
            <a:noFill/>
          </a:ln>
          <a:effectLst>
            <a:outerShdw blurRad="114300" dist="127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270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b-NO" sz="1200" dirty="0"/>
              <a:t>MSMT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BC099F3F-730B-41B8-93D6-203FB71448B5}"/>
              </a:ext>
            </a:extLst>
          </p:cNvPr>
          <p:cNvSpPr/>
          <p:nvPr/>
        </p:nvSpPr>
        <p:spPr>
          <a:xfrm>
            <a:off x="8122499" y="1952620"/>
            <a:ext cx="437990" cy="2633669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114300" dist="127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270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b-NO" dirty="0"/>
              <a:t>MBIOT5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0BA64311-9F11-4FB8-8437-33BCDDA58E05}"/>
              </a:ext>
            </a:extLst>
          </p:cNvPr>
          <p:cNvSpPr/>
          <p:nvPr/>
        </p:nvSpPr>
        <p:spPr>
          <a:xfrm>
            <a:off x="6506325" y="2823979"/>
            <a:ext cx="437990" cy="1750006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outerShdw blurRad="114300" dist="127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270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b-NO" dirty="0"/>
              <a:t>298BI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D669C2C8-FAC1-44FC-B28C-81B2A74B161B}"/>
              </a:ext>
            </a:extLst>
          </p:cNvPr>
          <p:cNvSpPr/>
          <p:nvPr/>
        </p:nvSpPr>
        <p:spPr>
          <a:xfrm>
            <a:off x="8638035" y="2823979"/>
            <a:ext cx="437990" cy="1750006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outerShdw blurRad="114300" dist="127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270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b-NO" dirty="0"/>
              <a:t>BBIOING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FF6B76EE-0BAC-43A3-8215-BBE3FEEA5D7E}"/>
              </a:ext>
            </a:extLst>
          </p:cNvPr>
          <p:cNvSpPr/>
          <p:nvPr/>
        </p:nvSpPr>
        <p:spPr>
          <a:xfrm>
            <a:off x="8600432" y="826935"/>
            <a:ext cx="529433" cy="4102990"/>
          </a:xfrm>
          <a:prstGeom prst="roundRect">
            <a:avLst/>
          </a:prstGeom>
          <a:noFill/>
          <a:ln>
            <a:solidFill>
              <a:srgbClr val="0070C0"/>
            </a:solidFill>
          </a:ln>
          <a:effectLst>
            <a:outerShdw blurRad="114300" dist="127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b-NO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F20394F-22F8-4823-B8B7-51A9A6B2B41A}"/>
              </a:ext>
            </a:extLst>
          </p:cNvPr>
          <p:cNvSpPr txBox="1"/>
          <p:nvPr/>
        </p:nvSpPr>
        <p:spPr>
          <a:xfrm>
            <a:off x="8614360" y="826936"/>
            <a:ext cx="461665" cy="1801271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nb-NO" dirty="0"/>
              <a:t>Helse/teknologi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25805368-6C86-4876-A8FF-71872E3B7F1F}"/>
              </a:ext>
            </a:extLst>
          </p:cNvPr>
          <p:cNvSpPr/>
          <p:nvPr/>
        </p:nvSpPr>
        <p:spPr>
          <a:xfrm>
            <a:off x="12736" y="826936"/>
            <a:ext cx="2577939" cy="4102988"/>
          </a:xfrm>
          <a:prstGeom prst="roundRect">
            <a:avLst/>
          </a:prstGeom>
          <a:noFill/>
          <a:ln>
            <a:solidFill>
              <a:srgbClr val="0070C0"/>
            </a:solidFill>
          </a:ln>
          <a:effectLst>
            <a:outerShdw blurRad="114300" dist="127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b-NO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56C3E36-6440-4EF8-8967-B19AA5E0B160}"/>
              </a:ext>
            </a:extLst>
          </p:cNvPr>
          <p:cNvSpPr txBox="1"/>
          <p:nvPr/>
        </p:nvSpPr>
        <p:spPr>
          <a:xfrm>
            <a:off x="269673" y="1071609"/>
            <a:ext cx="1975145" cy="64633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nb-NO" dirty="0"/>
              <a:t>Fysikk Materialteknologi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D36D9507-AFC2-4C81-8B5C-9C12E26F91A4}"/>
              </a:ext>
            </a:extLst>
          </p:cNvPr>
          <p:cNvSpPr/>
          <p:nvPr/>
        </p:nvSpPr>
        <p:spPr>
          <a:xfrm>
            <a:off x="2631517" y="826934"/>
            <a:ext cx="1995416" cy="4110940"/>
          </a:xfrm>
          <a:prstGeom prst="roundRect">
            <a:avLst/>
          </a:prstGeom>
          <a:noFill/>
          <a:ln>
            <a:solidFill>
              <a:srgbClr val="0070C0"/>
            </a:solidFill>
          </a:ln>
          <a:effectLst>
            <a:outerShdw blurRad="114300" dist="127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b-NO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EE9F1B8-0E4D-40FC-ADAC-24D285BD97E0}"/>
              </a:ext>
            </a:extLst>
          </p:cNvPr>
          <p:cNvSpPr txBox="1"/>
          <p:nvPr/>
        </p:nvSpPr>
        <p:spPr>
          <a:xfrm>
            <a:off x="6813035" y="1041957"/>
            <a:ext cx="1975145" cy="64633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nb-NO" dirty="0"/>
              <a:t>Mat  </a:t>
            </a:r>
          </a:p>
          <a:p>
            <a:pPr algn="ctr"/>
            <a:r>
              <a:rPr lang="nb-NO" dirty="0"/>
              <a:t>Bioteknologi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85D52DC1-7019-4A17-AB68-E6E110DC5E6A}"/>
              </a:ext>
            </a:extLst>
          </p:cNvPr>
          <p:cNvSpPr/>
          <p:nvPr/>
        </p:nvSpPr>
        <p:spPr>
          <a:xfrm>
            <a:off x="7001247" y="826935"/>
            <a:ext cx="1542630" cy="4102988"/>
          </a:xfrm>
          <a:prstGeom prst="roundRect">
            <a:avLst/>
          </a:prstGeom>
          <a:noFill/>
          <a:ln>
            <a:solidFill>
              <a:srgbClr val="0070C0"/>
            </a:solidFill>
          </a:ln>
          <a:effectLst>
            <a:outerShdw blurRad="114300" dist="127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b-NO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5E38193-89F1-46B4-A751-FDA91FE2EB56}"/>
              </a:ext>
            </a:extLst>
          </p:cNvPr>
          <p:cNvSpPr txBox="1"/>
          <p:nvPr/>
        </p:nvSpPr>
        <p:spPr>
          <a:xfrm>
            <a:off x="2603912" y="1078338"/>
            <a:ext cx="1975145" cy="64633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nb-NO" dirty="0"/>
              <a:t>Kjemi </a:t>
            </a:r>
            <a:r>
              <a:rPr lang="nb-NO" dirty="0" err="1"/>
              <a:t>Prosesskjemi</a:t>
            </a:r>
            <a:endParaRPr lang="nb-NO" dirty="0"/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E902D4C9-EE5F-4773-97B4-107857C9A33C}"/>
              </a:ext>
            </a:extLst>
          </p:cNvPr>
          <p:cNvSpPr/>
          <p:nvPr/>
        </p:nvSpPr>
        <p:spPr>
          <a:xfrm>
            <a:off x="4391155" y="826936"/>
            <a:ext cx="2592217" cy="4102988"/>
          </a:xfrm>
          <a:prstGeom prst="roundRect">
            <a:avLst/>
          </a:prstGeom>
          <a:noFill/>
          <a:ln>
            <a:solidFill>
              <a:srgbClr val="0070C0"/>
            </a:solidFill>
          </a:ln>
          <a:effectLst>
            <a:outerShdw blurRad="114300" dist="127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b-NO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CE5BE1F-2550-4582-928D-20732481771C}"/>
              </a:ext>
            </a:extLst>
          </p:cNvPr>
          <p:cNvSpPr txBox="1"/>
          <p:nvPr/>
        </p:nvSpPr>
        <p:spPr>
          <a:xfrm>
            <a:off x="4642697" y="1032292"/>
            <a:ext cx="1975145" cy="64633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nb-NO" dirty="0"/>
              <a:t>Biologi </a:t>
            </a:r>
          </a:p>
          <a:p>
            <a:pPr algn="ctr"/>
            <a:r>
              <a:rPr lang="nb-NO" dirty="0"/>
              <a:t>Hav</a:t>
            </a:r>
          </a:p>
        </p:txBody>
      </p:sp>
    </p:spTree>
    <p:extLst>
      <p:ext uri="{BB962C8B-B14F-4D97-AF65-F5344CB8AC3E}">
        <p14:creationId xmlns:p14="http://schemas.microsoft.com/office/powerpoint/2010/main" val="16912622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>
            <a:extLst>
              <a:ext uri="{FF2B5EF4-FFF2-40B4-BE49-F238E27FC236}">
                <a16:creationId xmlns:a16="http://schemas.microsoft.com/office/drawing/2014/main" id="{A31988D2-E5A6-4497-8AEB-D359D3BDF0FF}"/>
              </a:ext>
            </a:extLst>
          </p:cNvPr>
          <p:cNvSpPr/>
          <p:nvPr/>
        </p:nvSpPr>
        <p:spPr>
          <a:xfrm>
            <a:off x="199137" y="2870053"/>
            <a:ext cx="4180115" cy="2044627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b-NO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DCCA9C4-BD50-47F4-AF63-A6D57143C7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806" y="64692"/>
            <a:ext cx="7179238" cy="629109"/>
          </a:xfrm>
        </p:spPr>
        <p:txBody>
          <a:bodyPr/>
          <a:lstStyle/>
          <a:p>
            <a:r>
              <a:rPr lang="nb-NO" dirty="0"/>
              <a:t>Parallelle faglige løp NV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0CBC0B9-9C85-4089-939B-0A02630F29C9}"/>
              </a:ext>
            </a:extLst>
          </p:cNvPr>
          <p:cNvSpPr/>
          <p:nvPr/>
        </p:nvSpPr>
        <p:spPr>
          <a:xfrm>
            <a:off x="268505" y="834061"/>
            <a:ext cx="2714171" cy="386612"/>
          </a:xfrm>
          <a:prstGeom prst="rect">
            <a:avLst/>
          </a:prstGeom>
          <a:solidFill>
            <a:srgbClr val="43B7B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b-NO" dirty="0"/>
              <a:t>MTKJ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08E58DE-D07B-4445-B37B-EA268F9A592F}"/>
              </a:ext>
            </a:extLst>
          </p:cNvPr>
          <p:cNvSpPr/>
          <p:nvPr/>
        </p:nvSpPr>
        <p:spPr>
          <a:xfrm>
            <a:off x="279482" y="1318872"/>
            <a:ext cx="1673446" cy="386613"/>
          </a:xfrm>
          <a:prstGeom prst="rect">
            <a:avLst/>
          </a:prstGeom>
          <a:solidFill>
            <a:srgbClr val="43B7B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b-NO" dirty="0"/>
              <a:t>BKJ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148A47E-6A22-43D2-9B98-E7B2409FF11B}"/>
              </a:ext>
            </a:extLst>
          </p:cNvPr>
          <p:cNvSpPr/>
          <p:nvPr/>
        </p:nvSpPr>
        <p:spPr>
          <a:xfrm>
            <a:off x="293598" y="1823028"/>
            <a:ext cx="1673446" cy="386614"/>
          </a:xfrm>
          <a:prstGeom prst="rect">
            <a:avLst/>
          </a:prstGeom>
          <a:solidFill>
            <a:srgbClr val="43B7B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b-NO" dirty="0"/>
              <a:t>FTHINGKJ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D0C3690-FB3E-4CF5-B2B0-B36A87538995}"/>
              </a:ext>
            </a:extLst>
          </p:cNvPr>
          <p:cNvSpPr/>
          <p:nvPr/>
        </p:nvSpPr>
        <p:spPr>
          <a:xfrm>
            <a:off x="2021196" y="1318872"/>
            <a:ext cx="972456" cy="386614"/>
          </a:xfrm>
          <a:prstGeom prst="rect">
            <a:avLst/>
          </a:prstGeom>
          <a:solidFill>
            <a:srgbClr val="43B7B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b-NO" sz="1050" dirty="0"/>
              <a:t>MSCHEM/ </a:t>
            </a:r>
            <a:r>
              <a:rPr lang="nb-NO" sz="1050" dirty="0" err="1"/>
              <a:t>MSENViTOX</a:t>
            </a:r>
            <a:endParaRPr lang="nb-NO" sz="105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D554DC2-37E5-4986-B0BD-AB7D3CB9B49B}"/>
              </a:ext>
            </a:extLst>
          </p:cNvPr>
          <p:cNvSpPr/>
          <p:nvPr/>
        </p:nvSpPr>
        <p:spPr>
          <a:xfrm>
            <a:off x="2035312" y="1823026"/>
            <a:ext cx="972456" cy="386614"/>
          </a:xfrm>
          <a:prstGeom prst="rect">
            <a:avLst/>
          </a:prstGeom>
          <a:solidFill>
            <a:srgbClr val="43B7B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b-NO" sz="1000" dirty="0"/>
              <a:t>MSCHEMBI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57B9818-FBA5-474D-9016-AF6303103906}"/>
              </a:ext>
            </a:extLst>
          </p:cNvPr>
          <p:cNvSpPr txBox="1"/>
          <p:nvPr/>
        </p:nvSpPr>
        <p:spPr>
          <a:xfrm>
            <a:off x="1592626" y="2306768"/>
            <a:ext cx="885372" cy="369332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lang="nb-NO" dirty="0"/>
              <a:t>Kjemi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B15A330-4B27-4F95-B916-D22F904C8A27}"/>
              </a:ext>
            </a:extLst>
          </p:cNvPr>
          <p:cNvSpPr txBox="1"/>
          <p:nvPr/>
        </p:nvSpPr>
        <p:spPr>
          <a:xfrm>
            <a:off x="3000142" y="851341"/>
            <a:ext cx="10985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Siv.-</a:t>
            </a:r>
            <a:r>
              <a:rPr lang="nb-NO" dirty="0" err="1"/>
              <a:t>ing.</a:t>
            </a:r>
            <a:endParaRPr lang="nb-NO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2017B87-0AA5-488B-AB18-105C34C364B0}"/>
              </a:ext>
            </a:extLst>
          </p:cNvPr>
          <p:cNvSpPr txBox="1"/>
          <p:nvPr/>
        </p:nvSpPr>
        <p:spPr>
          <a:xfrm>
            <a:off x="2982677" y="1307869"/>
            <a:ext cx="11159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Realfag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3881DDC-1A9F-4193-9357-2A7E26CCE4CA}"/>
              </a:ext>
            </a:extLst>
          </p:cNvPr>
          <p:cNvSpPr txBox="1"/>
          <p:nvPr/>
        </p:nvSpPr>
        <p:spPr>
          <a:xfrm>
            <a:off x="2992962" y="2083488"/>
            <a:ext cx="17562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Ingeniør + 2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C36032E-E7B3-4038-B6F4-CB3F24968401}"/>
              </a:ext>
            </a:extLst>
          </p:cNvPr>
          <p:cNvSpPr/>
          <p:nvPr/>
        </p:nvSpPr>
        <p:spPr>
          <a:xfrm>
            <a:off x="4831952" y="1099121"/>
            <a:ext cx="2714171" cy="386612"/>
          </a:xfrm>
          <a:prstGeom prst="rect">
            <a:avLst/>
          </a:prstGeom>
          <a:solidFill>
            <a:srgbClr val="43B7B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b-NO" dirty="0"/>
              <a:t>MTFYMA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809E5D0-3C2B-46C6-A427-85325C2544AB}"/>
              </a:ext>
            </a:extLst>
          </p:cNvPr>
          <p:cNvSpPr/>
          <p:nvPr/>
        </p:nvSpPr>
        <p:spPr>
          <a:xfrm>
            <a:off x="4825950" y="1624813"/>
            <a:ext cx="1673446" cy="386613"/>
          </a:xfrm>
          <a:prstGeom prst="rect">
            <a:avLst/>
          </a:prstGeom>
          <a:solidFill>
            <a:srgbClr val="43B7B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b-NO" dirty="0"/>
              <a:t>BFY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068A91E-A0C8-4B28-BFFC-5E04C0E1BDF4}"/>
              </a:ext>
            </a:extLst>
          </p:cNvPr>
          <p:cNvSpPr/>
          <p:nvPr/>
        </p:nvSpPr>
        <p:spPr>
          <a:xfrm>
            <a:off x="6567664" y="1624813"/>
            <a:ext cx="972456" cy="386614"/>
          </a:xfrm>
          <a:prstGeom prst="rect">
            <a:avLst/>
          </a:prstGeom>
          <a:solidFill>
            <a:srgbClr val="43B7B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b-NO" sz="1400" dirty="0"/>
              <a:t>MSPHYS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068C1BC-C9A8-4A01-8BB7-7B028E48256B}"/>
              </a:ext>
            </a:extLst>
          </p:cNvPr>
          <p:cNvSpPr txBox="1"/>
          <p:nvPr/>
        </p:nvSpPr>
        <p:spPr>
          <a:xfrm>
            <a:off x="6189037" y="2120382"/>
            <a:ext cx="885372" cy="369332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lang="nb-NO" dirty="0"/>
              <a:t>Fysikk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4049C02-CE6A-455F-BFBC-65B8DE8C032B}"/>
              </a:ext>
            </a:extLst>
          </p:cNvPr>
          <p:cNvSpPr txBox="1"/>
          <p:nvPr/>
        </p:nvSpPr>
        <p:spPr>
          <a:xfrm>
            <a:off x="7546967" y="1084989"/>
            <a:ext cx="10985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Siv.-</a:t>
            </a:r>
            <a:r>
              <a:rPr lang="nb-NO" dirty="0" err="1"/>
              <a:t>ing.</a:t>
            </a:r>
            <a:endParaRPr lang="nb-NO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2A8D95E6-AD29-428E-9B7B-CF140C9EA8E4}"/>
              </a:ext>
            </a:extLst>
          </p:cNvPr>
          <p:cNvSpPr/>
          <p:nvPr/>
        </p:nvSpPr>
        <p:spPr>
          <a:xfrm>
            <a:off x="346732" y="2945827"/>
            <a:ext cx="2714171" cy="386612"/>
          </a:xfrm>
          <a:prstGeom prst="rect">
            <a:avLst/>
          </a:prstGeom>
          <a:solidFill>
            <a:srgbClr val="43B7B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b-NO" dirty="0"/>
              <a:t>MTMT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A69BC5D-169D-409D-AA0C-87AA1CE6E04B}"/>
              </a:ext>
            </a:extLst>
          </p:cNvPr>
          <p:cNvSpPr/>
          <p:nvPr/>
        </p:nvSpPr>
        <p:spPr>
          <a:xfrm>
            <a:off x="361376" y="3458911"/>
            <a:ext cx="1673446" cy="386614"/>
          </a:xfrm>
          <a:prstGeom prst="rect">
            <a:avLst/>
          </a:prstGeom>
          <a:solidFill>
            <a:srgbClr val="43B7B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b-NO" dirty="0"/>
              <a:t>FTHINGMAT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56A871D-0509-402B-B2DE-127109398F08}"/>
              </a:ext>
            </a:extLst>
          </p:cNvPr>
          <p:cNvSpPr/>
          <p:nvPr/>
        </p:nvSpPr>
        <p:spPr>
          <a:xfrm>
            <a:off x="2088447" y="3452320"/>
            <a:ext cx="972456" cy="386614"/>
          </a:xfrm>
          <a:prstGeom prst="rect">
            <a:avLst/>
          </a:prstGeom>
          <a:solidFill>
            <a:srgbClr val="43B7B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b-NO" sz="1600" dirty="0"/>
              <a:t>MSMT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456F9AF-7532-438D-A956-A85828EB141D}"/>
              </a:ext>
            </a:extLst>
          </p:cNvPr>
          <p:cNvSpPr txBox="1"/>
          <p:nvPr/>
        </p:nvSpPr>
        <p:spPr>
          <a:xfrm>
            <a:off x="1052912" y="4448828"/>
            <a:ext cx="1973942" cy="369332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lang="nb-NO" dirty="0"/>
              <a:t>Materialteknologi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5C86CCD2-B10D-48CF-8E3B-C4AA53468F3E}"/>
              </a:ext>
            </a:extLst>
          </p:cNvPr>
          <p:cNvSpPr txBox="1"/>
          <p:nvPr/>
        </p:nvSpPr>
        <p:spPr>
          <a:xfrm>
            <a:off x="3060903" y="2945827"/>
            <a:ext cx="10985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Siv.-</a:t>
            </a:r>
            <a:r>
              <a:rPr lang="nb-NO" dirty="0" err="1"/>
              <a:t>ing.</a:t>
            </a:r>
            <a:endParaRPr lang="nb-NO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F1F9B5A-AECF-47C7-AA38-C4B6815F2821}"/>
              </a:ext>
            </a:extLst>
          </p:cNvPr>
          <p:cNvSpPr txBox="1"/>
          <p:nvPr/>
        </p:nvSpPr>
        <p:spPr>
          <a:xfrm>
            <a:off x="7540120" y="1623464"/>
            <a:ext cx="972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Realfag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131C3E6-44A9-441C-B116-2324EB8954D0}"/>
              </a:ext>
            </a:extLst>
          </p:cNvPr>
          <p:cNvSpPr txBox="1"/>
          <p:nvPr/>
        </p:nvSpPr>
        <p:spPr>
          <a:xfrm>
            <a:off x="3016568" y="3419007"/>
            <a:ext cx="17562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Ingeniør + 2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5C44F27B-F850-4C57-8651-A129BBCF0635}"/>
              </a:ext>
            </a:extLst>
          </p:cNvPr>
          <p:cNvSpPr/>
          <p:nvPr/>
        </p:nvSpPr>
        <p:spPr>
          <a:xfrm>
            <a:off x="199137" y="705546"/>
            <a:ext cx="4180115" cy="2044627"/>
          </a:xfrm>
          <a:prstGeom prst="rect">
            <a:avLst/>
          </a:prstGeom>
          <a:noFill/>
          <a:ln w="19050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b-NO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B1A98AF3-7933-4C77-BF1B-C8EB112C0605}"/>
              </a:ext>
            </a:extLst>
          </p:cNvPr>
          <p:cNvSpPr/>
          <p:nvPr/>
        </p:nvSpPr>
        <p:spPr>
          <a:xfrm>
            <a:off x="4693305" y="971542"/>
            <a:ext cx="4180115" cy="1597623"/>
          </a:xfrm>
          <a:prstGeom prst="rect">
            <a:avLst/>
          </a:prstGeom>
          <a:noFill/>
          <a:ln w="19050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b-NO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118AD23-AD5A-9193-E549-D76292A4E309}"/>
              </a:ext>
            </a:extLst>
          </p:cNvPr>
          <p:cNvSpPr/>
          <p:nvPr/>
        </p:nvSpPr>
        <p:spPr>
          <a:xfrm>
            <a:off x="4831952" y="2807252"/>
            <a:ext cx="2714171" cy="386612"/>
          </a:xfrm>
          <a:prstGeom prst="rect">
            <a:avLst/>
          </a:prstGeom>
          <a:solidFill>
            <a:srgbClr val="43B7B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b-NO" dirty="0"/>
              <a:t>MBIOT5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F1B0FF2A-ED33-6000-3CEC-FAA8C32E62B6}"/>
              </a:ext>
            </a:extLst>
          </p:cNvPr>
          <p:cNvSpPr/>
          <p:nvPr/>
        </p:nvSpPr>
        <p:spPr>
          <a:xfrm>
            <a:off x="4831952" y="3290667"/>
            <a:ext cx="1673446" cy="386613"/>
          </a:xfrm>
          <a:prstGeom prst="rect">
            <a:avLst/>
          </a:prstGeom>
          <a:solidFill>
            <a:srgbClr val="43B7B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b-NO" dirty="0"/>
              <a:t>427BT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88FE4BA3-5BBE-E76D-2202-CD95BA56A7D2}"/>
              </a:ext>
            </a:extLst>
          </p:cNvPr>
          <p:cNvSpPr/>
          <p:nvPr/>
        </p:nvSpPr>
        <p:spPr>
          <a:xfrm>
            <a:off x="6573666" y="3290667"/>
            <a:ext cx="972456" cy="386614"/>
          </a:xfrm>
          <a:prstGeom prst="rect">
            <a:avLst/>
          </a:prstGeom>
          <a:solidFill>
            <a:srgbClr val="43B7B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b-NO" sz="1000" dirty="0"/>
              <a:t>MSBIOTECH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312DE3C-0253-6780-931F-9776600CD060}"/>
              </a:ext>
            </a:extLst>
          </p:cNvPr>
          <p:cNvSpPr txBox="1"/>
          <p:nvPr/>
        </p:nvSpPr>
        <p:spPr>
          <a:xfrm>
            <a:off x="5697271" y="4291232"/>
            <a:ext cx="1625599" cy="369332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lang="nb-NO" dirty="0"/>
              <a:t>Bioteknologi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F5E2A25A-E642-8DFB-312E-BE5362B5B621}"/>
              </a:ext>
            </a:extLst>
          </p:cNvPr>
          <p:cNvSpPr txBox="1"/>
          <p:nvPr/>
        </p:nvSpPr>
        <p:spPr>
          <a:xfrm>
            <a:off x="7546967" y="3307949"/>
            <a:ext cx="10985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Realfag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6C40E50F-585D-776D-86F3-75B248AFF0BB}"/>
              </a:ext>
            </a:extLst>
          </p:cNvPr>
          <p:cNvSpPr/>
          <p:nvPr/>
        </p:nvSpPr>
        <p:spPr>
          <a:xfrm>
            <a:off x="4673896" y="2730561"/>
            <a:ext cx="4180115" cy="2003112"/>
          </a:xfrm>
          <a:prstGeom prst="rect">
            <a:avLst/>
          </a:prstGeom>
          <a:noFill/>
          <a:ln w="19050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b-NO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ED963FE5-3C53-392C-B5CF-5E18C8409B26}"/>
              </a:ext>
            </a:extLst>
          </p:cNvPr>
          <p:cNvSpPr txBox="1"/>
          <p:nvPr/>
        </p:nvSpPr>
        <p:spPr>
          <a:xfrm>
            <a:off x="7524436" y="2807252"/>
            <a:ext cx="10642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Realfag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C34ECEAE-5018-4D36-122E-2EE3892D41A5}"/>
              </a:ext>
            </a:extLst>
          </p:cNvPr>
          <p:cNvSpPr/>
          <p:nvPr/>
        </p:nvSpPr>
        <p:spPr>
          <a:xfrm>
            <a:off x="4832796" y="3785346"/>
            <a:ext cx="2714171" cy="386612"/>
          </a:xfrm>
          <a:prstGeom prst="rect">
            <a:avLst/>
          </a:prstGeom>
          <a:solidFill>
            <a:srgbClr val="43B7B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b-NO" dirty="0"/>
              <a:t>MTKJ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6BA07E41-F5EC-0879-C53B-C40C1FF252FC}"/>
              </a:ext>
            </a:extLst>
          </p:cNvPr>
          <p:cNvSpPr txBox="1"/>
          <p:nvPr/>
        </p:nvSpPr>
        <p:spPr>
          <a:xfrm>
            <a:off x="7557253" y="3785385"/>
            <a:ext cx="129675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Siv.-</a:t>
            </a:r>
            <a:r>
              <a:rPr lang="nb-NO" dirty="0" err="1"/>
              <a:t>ing.</a:t>
            </a:r>
            <a:endParaRPr lang="nb-NO" dirty="0"/>
          </a:p>
          <a:p>
            <a:r>
              <a:rPr lang="nb-NO" sz="1200" dirty="0"/>
              <a:t>(Studieretning)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67E85FC-FF14-377D-61D2-2848E98D7AE0}"/>
              </a:ext>
            </a:extLst>
          </p:cNvPr>
          <p:cNvSpPr/>
          <p:nvPr/>
        </p:nvSpPr>
        <p:spPr>
          <a:xfrm>
            <a:off x="346731" y="3976935"/>
            <a:ext cx="2714171" cy="386612"/>
          </a:xfrm>
          <a:prstGeom prst="rect">
            <a:avLst/>
          </a:prstGeom>
          <a:solidFill>
            <a:srgbClr val="43B7B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b-NO" dirty="0"/>
              <a:t>MTKJ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32109B3-9BF8-4249-EE6B-2B7ECA1E2D43}"/>
              </a:ext>
            </a:extLst>
          </p:cNvPr>
          <p:cNvSpPr txBox="1"/>
          <p:nvPr/>
        </p:nvSpPr>
        <p:spPr>
          <a:xfrm>
            <a:off x="3026854" y="3886932"/>
            <a:ext cx="129675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Siv.-</a:t>
            </a:r>
            <a:r>
              <a:rPr lang="nb-NO" dirty="0" err="1"/>
              <a:t>ing.</a:t>
            </a:r>
            <a:endParaRPr lang="nb-NO" dirty="0"/>
          </a:p>
          <a:p>
            <a:r>
              <a:rPr lang="nb-NO" sz="1200" dirty="0"/>
              <a:t>(Studieretning)</a:t>
            </a:r>
          </a:p>
        </p:txBody>
      </p:sp>
    </p:spTree>
    <p:extLst>
      <p:ext uri="{BB962C8B-B14F-4D97-AF65-F5344CB8AC3E}">
        <p14:creationId xmlns:p14="http://schemas.microsoft.com/office/powerpoint/2010/main" val="6704480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9BEB3D-8D74-4241-940E-8254CEB87D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385" y="298339"/>
            <a:ext cx="8418747" cy="525401"/>
          </a:xfrm>
        </p:spPr>
        <p:txBody>
          <a:bodyPr/>
          <a:lstStyle/>
          <a:p>
            <a:r>
              <a:rPr lang="nb-NO" sz="2800" dirty="0"/>
              <a:t>Økonomitiltak utdanningsområdet NV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1D0ACD-1B29-43BA-B57A-AFEED0C52F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nb-NO" b="1" u="sng" dirty="0"/>
              <a:t>Foreta en totalgjennomgang av programstruktur/studieprogramporteføljen</a:t>
            </a:r>
          </a:p>
          <a:p>
            <a:pPr marL="457200" indent="-457200">
              <a:buFont typeface="+mj-lt"/>
              <a:buAutoNum type="arabicPeriod"/>
            </a:pPr>
            <a:r>
              <a:rPr lang="nb-NO" dirty="0"/>
              <a:t>Avklare potensiale for sammenslåing av overlappende emner</a:t>
            </a:r>
          </a:p>
          <a:p>
            <a:pPr marL="457200" indent="-457200">
              <a:buFont typeface="+mj-lt"/>
              <a:buAutoNum type="arabicPeriod"/>
            </a:pPr>
            <a:r>
              <a:rPr lang="nb-NO" dirty="0"/>
              <a:t>Vurdere terminering av emner med få studenter/Gjennomgang av emneportefølje</a:t>
            </a:r>
          </a:p>
          <a:p>
            <a:pPr marL="457200" indent="-457200">
              <a:buFont typeface="+mj-lt"/>
              <a:buAutoNum type="arabicPeriod"/>
            </a:pPr>
            <a:r>
              <a:rPr lang="nb-NO" dirty="0"/>
              <a:t>Tilpasse mengde og type laboratorieundervisning til behovene i det enkelte studieprogram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2168222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15F8BE-6324-F964-D4E9-9A12546189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385" y="143431"/>
            <a:ext cx="8418747" cy="586957"/>
          </a:xfrm>
        </p:spPr>
        <p:txBody>
          <a:bodyPr/>
          <a:lstStyle/>
          <a:p>
            <a:r>
              <a:rPr lang="nb-NO" sz="3200" dirty="0"/>
              <a:t>Prosess evaluering NVs portefølje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461374-7677-6DCB-F55B-916A44CFD4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1385" y="863600"/>
            <a:ext cx="8418747" cy="3760440"/>
          </a:xfrm>
        </p:spPr>
        <p:txBody>
          <a:bodyPr/>
          <a:lstStyle/>
          <a:p>
            <a:r>
              <a:rPr lang="nb-NO" sz="1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</a:t>
            </a:r>
            <a:r>
              <a:rPr lang="nb-NO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et er et mål for fakultetet å ha en mer økonomisk bærekraftig og dynamisk portefølje som også gir rom for utviklingsarbeid. </a:t>
            </a:r>
          </a:p>
          <a:p>
            <a:endParaRPr lang="nb-NO" sz="18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nb-NO" sz="18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nb-NO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nb-NO" sz="18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nb-NO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nb-NO" sz="18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nb-NO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nb-NO" sz="18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nb-NO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Porteføljeendringer som utløses av denne prosessen, vil tidligst ha innvirkning fra studieåret 2025/2026.</a:t>
            </a:r>
            <a:endParaRPr lang="nb-NO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nb-NO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8F67D05-9A43-1033-8192-2D12700E51E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86083304"/>
              </p:ext>
            </p:extLst>
          </p:nvPr>
        </p:nvGraphicFramePr>
        <p:xfrm>
          <a:off x="362626" y="1749733"/>
          <a:ext cx="8418747" cy="21348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Arrow: Down 6">
            <a:extLst>
              <a:ext uri="{FF2B5EF4-FFF2-40B4-BE49-F238E27FC236}">
                <a16:creationId xmlns:a16="http://schemas.microsoft.com/office/drawing/2014/main" id="{956E080C-829B-32C6-6962-78D68B5AFF18}"/>
              </a:ext>
            </a:extLst>
          </p:cNvPr>
          <p:cNvSpPr/>
          <p:nvPr/>
        </p:nvSpPr>
        <p:spPr>
          <a:xfrm>
            <a:off x="6487159" y="1781483"/>
            <a:ext cx="336550" cy="711200"/>
          </a:xfrm>
          <a:prstGeom prst="downArrow">
            <a:avLst/>
          </a:prstGeom>
          <a:solidFill>
            <a:srgbClr val="43B7B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b-NO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B1A1EA61-0F5D-4D51-4873-14DE03124D87}"/>
              </a:ext>
            </a:extLst>
          </p:cNvPr>
          <p:cNvSpPr/>
          <p:nvPr/>
        </p:nvSpPr>
        <p:spPr>
          <a:xfrm>
            <a:off x="8013700" y="3168650"/>
            <a:ext cx="1022350" cy="654050"/>
          </a:xfrm>
          <a:prstGeom prst="ellipse">
            <a:avLst/>
          </a:prstGeom>
          <a:solidFill>
            <a:srgbClr val="43B7B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b-NO" sz="1100" dirty="0"/>
              <a:t>Arbeidsgrupper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7BD5189-81F0-74E8-71E3-4CACB8D173E0}"/>
              </a:ext>
            </a:extLst>
          </p:cNvPr>
          <p:cNvSpPr/>
          <p:nvPr/>
        </p:nvSpPr>
        <p:spPr>
          <a:xfrm>
            <a:off x="6171705" y="3103880"/>
            <a:ext cx="967459" cy="718820"/>
          </a:xfrm>
          <a:prstGeom prst="rect">
            <a:avLst/>
          </a:prstGeom>
          <a:noFill/>
          <a:ln w="28575">
            <a:solidFill>
              <a:srgbClr val="92D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025454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3B142D-7415-58A8-9E28-86F2333236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805" y="107839"/>
            <a:ext cx="8418747" cy="402291"/>
          </a:xfrm>
        </p:spPr>
        <p:txBody>
          <a:bodyPr/>
          <a:lstStyle/>
          <a:p>
            <a:r>
              <a:rPr lang="nb-NO" sz="2000" dirty="0"/>
              <a:t>Kvantitative indikatorer: Samfunnsrelevans </a:t>
            </a:r>
            <a:r>
              <a:rPr lang="nb-NO" sz="2000" dirty="0" err="1"/>
              <a:t>vs</a:t>
            </a:r>
            <a:r>
              <a:rPr lang="nb-NO" sz="2000" dirty="0"/>
              <a:t> økonomisk bærekraft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472D5E9-08F9-CFF2-844F-96941724DCB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1075252"/>
              </p:ext>
            </p:extLst>
          </p:nvPr>
        </p:nvGraphicFramePr>
        <p:xfrm>
          <a:off x="129540" y="633240"/>
          <a:ext cx="8781655" cy="41140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9067C34C-6DD2-F5CD-49F5-F2C859A1C967}"/>
              </a:ext>
            </a:extLst>
          </p:cNvPr>
          <p:cNvCxnSpPr>
            <a:cxnSpLocks/>
          </p:cNvCxnSpPr>
          <p:nvPr/>
        </p:nvCxnSpPr>
        <p:spPr>
          <a:xfrm flipV="1">
            <a:off x="4046220" y="762000"/>
            <a:ext cx="0" cy="3375660"/>
          </a:xfrm>
          <a:prstGeom prst="line">
            <a:avLst/>
          </a:prstGeom>
          <a:ln w="1270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EC03E42F-C780-65F6-1986-B7FACB906AA5}"/>
              </a:ext>
            </a:extLst>
          </p:cNvPr>
          <p:cNvCxnSpPr>
            <a:cxnSpLocks/>
          </p:cNvCxnSpPr>
          <p:nvPr/>
        </p:nvCxnSpPr>
        <p:spPr>
          <a:xfrm>
            <a:off x="1025202" y="1879600"/>
            <a:ext cx="7626350" cy="0"/>
          </a:xfrm>
          <a:prstGeom prst="line">
            <a:avLst/>
          </a:prstGeom>
          <a:ln w="1270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42878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56E59A-FCD9-C2AC-E6D3-A68CA6C990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Måltall NV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5247028D-50DF-D6FC-66EF-2891BC62518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4743799"/>
              </p:ext>
            </p:extLst>
          </p:nvPr>
        </p:nvGraphicFramePr>
        <p:xfrm>
          <a:off x="301624" y="1009650"/>
          <a:ext cx="8467725" cy="29616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984626">
                  <a:extLst>
                    <a:ext uri="{9D8B030D-6E8A-4147-A177-3AD203B41FA5}">
                      <a16:colId xmlns:a16="http://schemas.microsoft.com/office/drawing/2014/main" val="1072023093"/>
                    </a:ext>
                  </a:extLst>
                </a:gridCol>
                <a:gridCol w="1660524">
                  <a:extLst>
                    <a:ext uri="{9D8B030D-6E8A-4147-A177-3AD203B41FA5}">
                      <a16:colId xmlns:a16="http://schemas.microsoft.com/office/drawing/2014/main" val="81191702"/>
                    </a:ext>
                  </a:extLst>
                </a:gridCol>
                <a:gridCol w="2822575">
                  <a:extLst>
                    <a:ext uri="{9D8B030D-6E8A-4147-A177-3AD203B41FA5}">
                      <a16:colId xmlns:a16="http://schemas.microsoft.com/office/drawing/2014/main" val="409768206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b-NO" dirty="0"/>
                        <a:t>Mål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Måltall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Datakilde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17359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/>
                        <a:t>Første </a:t>
                      </a:r>
                      <a:r>
                        <a:rPr lang="nb-NO" dirty="0" err="1"/>
                        <a:t>pri</a:t>
                      </a:r>
                      <a:r>
                        <a:rPr lang="nb-NO" dirty="0"/>
                        <a:t>. søker/plass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1.2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NTNU/opptak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0612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/>
                        <a:t>Oppfyllingsgrad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100%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NTNU/FS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475075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nb-NO" dirty="0"/>
                        <a:t>Nedre poenggrense (ord. kvote)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dirty="0"/>
                        <a:t>NTNU/opptak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36758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/>
                        <a:t>Alt i alt tilfredshet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Studiebarometeret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91061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/>
                        <a:t>Gjennomstrømming (+2 år)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60%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DBH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91558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/>
                        <a:t>Andel i jobb innen 6 </a:t>
                      </a:r>
                      <a:r>
                        <a:rPr lang="nb-NO" dirty="0" err="1"/>
                        <a:t>mnd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80%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Kandidatundersøkelsen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01160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/>
                        <a:t>Utdannelsen relevant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80%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dirty="0"/>
                        <a:t>Kandidatundersøkelsen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59051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21792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6726CA-A4E2-06E9-B3D5-2FDF568DD6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929" y="125952"/>
            <a:ext cx="8418747" cy="648512"/>
          </a:xfrm>
        </p:spPr>
        <p:txBody>
          <a:bodyPr/>
          <a:lstStyle/>
          <a:p>
            <a:r>
              <a:rPr lang="nb-NO" dirty="0"/>
              <a:t>Utsynsmelding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E0F419-C141-EA69-3424-D963DA2D52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1385" y="873106"/>
            <a:ext cx="8418747" cy="3613774"/>
          </a:xfrm>
        </p:spPr>
        <p:txBody>
          <a:bodyPr/>
          <a:lstStyle/>
          <a:p>
            <a:pPr marL="0" indent="0">
              <a:buNone/>
            </a:pPr>
            <a:r>
              <a:rPr lang="nb-NO" sz="1800" dirty="0"/>
              <a:t>Regjeringen prioriterer følgende for utdannings- og kompetansepolitikken framover:</a:t>
            </a:r>
          </a:p>
          <a:p>
            <a:r>
              <a:rPr lang="nb-NO" sz="1600" dirty="0"/>
              <a:t>kompetanse som er nødvendig for et </a:t>
            </a:r>
            <a:r>
              <a:rPr lang="nb-NO" sz="1600" b="1" dirty="0">
                <a:solidFill>
                  <a:srgbClr val="00B050"/>
                </a:solidFill>
              </a:rPr>
              <a:t>høyproduktivt og konkurransedyktig næringsliv</a:t>
            </a:r>
          </a:p>
          <a:p>
            <a:endParaRPr lang="nb-NO" sz="1600" b="1" dirty="0"/>
          </a:p>
          <a:p>
            <a:r>
              <a:rPr lang="nb-NO" sz="1600" dirty="0"/>
              <a:t>kompetanse som er nødvendig for å </a:t>
            </a:r>
            <a:r>
              <a:rPr lang="nb-NO" sz="1600" b="1" dirty="0">
                <a:solidFill>
                  <a:srgbClr val="00B050"/>
                </a:solidFill>
              </a:rPr>
              <a:t>gjennomføre det grønne skiftet</a:t>
            </a:r>
          </a:p>
          <a:p>
            <a:endParaRPr lang="nb-NO" sz="1600" b="1" dirty="0"/>
          </a:p>
          <a:p>
            <a:r>
              <a:rPr lang="nb-NO" sz="1600" dirty="0"/>
              <a:t>kompetanse som er nødvendig for å ha </a:t>
            </a:r>
            <a:r>
              <a:rPr lang="nb-NO" sz="1600" b="1" dirty="0">
                <a:solidFill>
                  <a:srgbClr val="00B050"/>
                </a:solidFill>
              </a:rPr>
              <a:t>gode velferdstjenester </a:t>
            </a:r>
            <a:r>
              <a:rPr lang="nb-NO" sz="1600" dirty="0"/>
              <a:t>i hele landet og for å håndtere den demografiske utviklingen, balansert opp mot behovet for arbeidskraft i andre sektorer i samfunnet</a:t>
            </a:r>
          </a:p>
          <a:p>
            <a:endParaRPr lang="nb-NO" sz="1600" dirty="0"/>
          </a:p>
          <a:p>
            <a:r>
              <a:rPr lang="nb-NO" sz="1600" dirty="0"/>
              <a:t>å kvalifisere og mobilisere flere av dem som står </a:t>
            </a:r>
            <a:r>
              <a:rPr lang="nb-NO" sz="1600" b="1" dirty="0">
                <a:solidFill>
                  <a:srgbClr val="00B050"/>
                </a:solidFill>
              </a:rPr>
              <a:t>utenfor arbeidslivet</a:t>
            </a:r>
          </a:p>
        </p:txBody>
      </p:sp>
    </p:spTree>
    <p:extLst>
      <p:ext uri="{BB962C8B-B14F-4D97-AF65-F5344CB8AC3E}">
        <p14:creationId xmlns:p14="http://schemas.microsoft.com/office/powerpoint/2010/main" val="9766877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BFDA5-BE0A-4DE1-B981-DBB27A707A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385" y="128416"/>
            <a:ext cx="8765775" cy="1077218"/>
          </a:xfrm>
        </p:spPr>
        <p:txBody>
          <a:bodyPr/>
          <a:lstStyle/>
          <a:p>
            <a:r>
              <a:rPr lang="nb-NO" sz="3200" dirty="0"/>
              <a:t>Mål: NV skal ha en portefølje som er effektiv, dynamisk og bidrar til samfunnsbehovet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4358C43C-5F92-4DB5-B457-E357A93F770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6678455"/>
              </p:ext>
            </p:extLst>
          </p:nvPr>
        </p:nvGraphicFramePr>
        <p:xfrm>
          <a:off x="301385" y="1260495"/>
          <a:ext cx="8519886" cy="3679407"/>
        </p:xfrm>
        <a:graphic>
          <a:graphicData uri="http://schemas.openxmlformats.org/drawingml/2006/table">
            <a:tbl>
              <a:tblPr firstRow="1" lastCol="1" bandRow="1">
                <a:tableStyleId>{21E4AEA4-8DFA-4A89-87EB-49C32662AFE0}</a:tableStyleId>
              </a:tblPr>
              <a:tblGrid>
                <a:gridCol w="2219055">
                  <a:extLst>
                    <a:ext uri="{9D8B030D-6E8A-4147-A177-3AD203B41FA5}">
                      <a16:colId xmlns:a16="http://schemas.microsoft.com/office/drawing/2014/main" val="2742978375"/>
                    </a:ext>
                  </a:extLst>
                </a:gridCol>
                <a:gridCol w="2093127">
                  <a:extLst>
                    <a:ext uri="{9D8B030D-6E8A-4147-A177-3AD203B41FA5}">
                      <a16:colId xmlns:a16="http://schemas.microsoft.com/office/drawing/2014/main" val="625542390"/>
                    </a:ext>
                  </a:extLst>
                </a:gridCol>
                <a:gridCol w="2103852">
                  <a:extLst>
                    <a:ext uri="{9D8B030D-6E8A-4147-A177-3AD203B41FA5}">
                      <a16:colId xmlns:a16="http://schemas.microsoft.com/office/drawing/2014/main" val="3059995899"/>
                    </a:ext>
                  </a:extLst>
                </a:gridCol>
                <a:gridCol w="2103852">
                  <a:extLst>
                    <a:ext uri="{9D8B030D-6E8A-4147-A177-3AD203B41FA5}">
                      <a16:colId xmlns:a16="http://schemas.microsoft.com/office/drawing/2014/main" val="3098860874"/>
                    </a:ext>
                  </a:extLst>
                </a:gridCol>
              </a:tblGrid>
              <a:tr h="387567">
                <a:tc>
                  <a:txBody>
                    <a:bodyPr/>
                    <a:lstStyle/>
                    <a:p>
                      <a:pPr algn="ctr"/>
                      <a:r>
                        <a:rPr lang="nb-NO" sz="1400" dirty="0">
                          <a:solidFill>
                            <a:schemeClr val="bg1"/>
                          </a:solidFill>
                        </a:rPr>
                        <a:t>Utfordring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400" dirty="0">
                          <a:solidFill>
                            <a:schemeClr val="bg1"/>
                          </a:solidFill>
                        </a:rPr>
                        <a:t>Tiltak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400" dirty="0">
                          <a:solidFill>
                            <a:schemeClr val="bg1"/>
                          </a:solidFill>
                        </a:rPr>
                        <a:t>Mål 2025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400" dirty="0">
                          <a:solidFill>
                            <a:schemeClr val="bg1"/>
                          </a:solidFill>
                        </a:rPr>
                        <a:t>Indikatorer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119479"/>
                  </a:ext>
                </a:extLst>
              </a:tr>
              <a:tr h="1879432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nb-NO" sz="1400" dirty="0"/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nb-NO" sz="1400" dirty="0"/>
                        <a:t>Utydelig portefølje, parallelle løp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nb-NO" sz="1400" dirty="0"/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nb-NO" sz="1400" dirty="0"/>
                        <a:t>Høy undervisningsbelastning, fremtidig reduksjon i vitenskapelig stab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nb-NO" sz="1400" dirty="0"/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nb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nb-NO" sz="1400" dirty="0"/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nb-NO" sz="1400" dirty="0"/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nb-NO" sz="1400" dirty="0"/>
                        <a:t>Forenkling og effektivisering programportefølje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nb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b-NO" sz="1400" b="1" dirty="0"/>
                    </a:p>
                    <a:p>
                      <a:pPr algn="ctr"/>
                      <a:r>
                        <a:rPr lang="nb-NO" sz="1400" b="1" dirty="0"/>
                        <a:t>Tydelig profil og kompetansemål for våre studieprogram</a:t>
                      </a:r>
                    </a:p>
                    <a:p>
                      <a:pPr algn="ctr"/>
                      <a:endParaRPr lang="nb-NO" sz="1400" b="1" dirty="0"/>
                    </a:p>
                    <a:p>
                      <a:pPr algn="ctr"/>
                      <a:r>
                        <a:rPr lang="nb-NO" sz="1400" b="1" dirty="0"/>
                        <a:t>Mer tid til utvikling, implementering FTS tiltak</a:t>
                      </a:r>
                    </a:p>
                    <a:p>
                      <a:pPr algn="ctr"/>
                      <a:endParaRPr lang="nb-NO" sz="1400" b="1" dirty="0"/>
                    </a:p>
                    <a:p>
                      <a:pPr algn="ctr"/>
                      <a:endParaRPr lang="nb-NO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nb-NO" sz="1400" dirty="0"/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nb-NO" sz="1400" dirty="0"/>
                        <a:t>Økt søkning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nb-NO" sz="1400" dirty="0"/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nb-NO" sz="1400" dirty="0"/>
                        <a:t>Lavere frafall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nb-NO" sz="1400" dirty="0"/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nb-NO" sz="1400" dirty="0"/>
                        <a:t>Styrket integrert bærekrafts-kompetanse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nb-NO" sz="1400" dirty="0"/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nb-NO" sz="1400" dirty="0"/>
                        <a:t>Tydeligere kontekstuell og helhetlig programtilpasset kompetanse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nb-NO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65512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86085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4831E-E0FE-732A-632D-481C5EFDCA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Tema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132FEF-2CEA-AA8D-1DEF-4A7D7BEDDC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1600" dirty="0"/>
              <a:t>Opptaket filmes – skru av kamera hvis du ikke vil synes</a:t>
            </a:r>
          </a:p>
          <a:p>
            <a:r>
              <a:rPr lang="nb-NO" dirty="0"/>
              <a:t>Økonomistatus</a:t>
            </a:r>
          </a:p>
          <a:p>
            <a:r>
              <a:rPr lang="nb-NO" dirty="0"/>
              <a:t>Prosess for nye institutt og faggrupper</a:t>
            </a:r>
          </a:p>
          <a:p>
            <a:r>
              <a:rPr lang="nb-NO" dirty="0"/>
              <a:t>Omlegging av </a:t>
            </a:r>
            <a:r>
              <a:rPr lang="nb-NO" dirty="0" err="1"/>
              <a:t>studieprogramportefølge</a:t>
            </a:r>
            <a:endParaRPr lang="nb-NO" dirty="0"/>
          </a:p>
          <a:p>
            <a:r>
              <a:rPr lang="nb-NO" dirty="0"/>
              <a:t>Spørsmål</a:t>
            </a:r>
          </a:p>
          <a:p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8606513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71103A-0633-9C4D-A4FC-03FCC35381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6071" y="51596"/>
            <a:ext cx="8418747" cy="648512"/>
          </a:xfrm>
        </p:spPr>
        <p:txBody>
          <a:bodyPr/>
          <a:lstStyle/>
          <a:p>
            <a:r>
              <a:rPr lang="nb-NO" dirty="0"/>
              <a:t>Funn fra intervju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6551D-FB42-E394-4177-24845539F0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1385" y="700108"/>
            <a:ext cx="8418747" cy="3923932"/>
          </a:xfrm>
        </p:spPr>
        <p:txBody>
          <a:bodyPr/>
          <a:lstStyle/>
          <a:p>
            <a:pPr marL="0" indent="0">
              <a:buNone/>
            </a:pPr>
            <a:r>
              <a:rPr lang="nb-NO" sz="1600" dirty="0"/>
              <a:t>Hvorfor:</a:t>
            </a:r>
          </a:p>
          <a:p>
            <a:r>
              <a:rPr lang="nb-NO" sz="1600" dirty="0"/>
              <a:t>Hvilke unike kompetanser trenger samfunnet?</a:t>
            </a:r>
          </a:p>
          <a:p>
            <a:pPr lvl="1"/>
            <a:r>
              <a:rPr lang="nb-NO" sz="1600" dirty="0"/>
              <a:t>Bærekraft og digitalisering</a:t>
            </a:r>
          </a:p>
          <a:p>
            <a:pPr lvl="1"/>
            <a:r>
              <a:rPr lang="nb-NO" sz="1600" dirty="0"/>
              <a:t>Robusthet og tverrfaglighet</a:t>
            </a:r>
            <a:endParaRPr lang="nb-NO" sz="1200" dirty="0"/>
          </a:p>
          <a:p>
            <a:r>
              <a:rPr lang="nb-NO" sz="1600" dirty="0"/>
              <a:t>Koble til FTS prinsipper og kvalitetsutvikling </a:t>
            </a:r>
          </a:p>
          <a:p>
            <a:r>
              <a:rPr lang="nb-NO" sz="1600" dirty="0"/>
              <a:t>NVs portefølje er utydelig og uoversiktlig</a:t>
            </a:r>
          </a:p>
          <a:p>
            <a:endParaRPr lang="nb-NO" sz="1600" dirty="0"/>
          </a:p>
          <a:p>
            <a:pPr marL="0" indent="0">
              <a:buNone/>
            </a:pPr>
            <a:r>
              <a:rPr lang="nb-NO" sz="1600" dirty="0"/>
              <a:t>Hvordan</a:t>
            </a:r>
          </a:p>
          <a:p>
            <a:r>
              <a:rPr lang="nb-NO" sz="1600" dirty="0"/>
              <a:t>Ledelsen må være tydelig og stå sammen om mål for prosessen</a:t>
            </a:r>
          </a:p>
          <a:p>
            <a:r>
              <a:rPr lang="nb-NO" sz="1600" dirty="0"/>
              <a:t>Vi bør ta grep som monner </a:t>
            </a:r>
          </a:p>
          <a:p>
            <a:r>
              <a:rPr lang="nb-NO" sz="1600" dirty="0"/>
              <a:t>Porteføljen må knyttes til vår strategi og våre faglige styrker</a:t>
            </a:r>
          </a:p>
          <a:p>
            <a:r>
              <a:rPr lang="nb-NO" sz="1600" dirty="0"/>
              <a:t>Henger sammen med instituttstruktur og robuste faggrupper</a:t>
            </a:r>
          </a:p>
          <a:p>
            <a:pPr lvl="1"/>
            <a:r>
              <a:rPr lang="nb-NO" sz="1200" dirty="0"/>
              <a:t>Disiplinprogram </a:t>
            </a:r>
            <a:r>
              <a:rPr lang="nb-NO" sz="1200" dirty="0" err="1"/>
              <a:t>vs</a:t>
            </a:r>
            <a:r>
              <a:rPr lang="nb-NO" sz="1200" dirty="0"/>
              <a:t> matriseprogram</a:t>
            </a:r>
          </a:p>
          <a:p>
            <a:endParaRPr lang="nb-NO" sz="1600" dirty="0"/>
          </a:p>
        </p:txBody>
      </p:sp>
    </p:spTree>
    <p:extLst>
      <p:ext uri="{BB962C8B-B14F-4D97-AF65-F5344CB8AC3E}">
        <p14:creationId xmlns:p14="http://schemas.microsoft.com/office/powerpoint/2010/main" val="2155497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CEAF03-A8F9-2DBB-7263-0D503CE249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785" y="102396"/>
            <a:ext cx="8418747" cy="648512"/>
          </a:xfrm>
        </p:spPr>
        <p:txBody>
          <a:bodyPr/>
          <a:lstStyle/>
          <a:p>
            <a:r>
              <a:rPr lang="nb-NO" dirty="0"/>
              <a:t>Innspill fra intervju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B87FE1-B426-5698-ECEE-6558654EBB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1385" y="1116768"/>
            <a:ext cx="8762786" cy="3643918"/>
          </a:xfrm>
        </p:spPr>
        <p:txBody>
          <a:bodyPr/>
          <a:lstStyle/>
          <a:p>
            <a:r>
              <a:rPr lang="nb-NO" sz="2000" dirty="0"/>
              <a:t>Det bør ryddes innen alle programtypene (ingen hellige kuer)</a:t>
            </a:r>
          </a:p>
          <a:p>
            <a:r>
              <a:rPr lang="nb-NO" sz="2000" dirty="0"/>
              <a:t>Start med «tørre kvister» innen hvert programområde – bruk de kvantitative indikatorene</a:t>
            </a:r>
          </a:p>
          <a:p>
            <a:endParaRPr lang="nb-NO" sz="2000" dirty="0"/>
          </a:p>
          <a:p>
            <a:r>
              <a:rPr lang="nb-NO" sz="2000" dirty="0"/>
              <a:t>Start med de parallelle utdanningsløpene</a:t>
            </a:r>
          </a:p>
          <a:p>
            <a:r>
              <a:rPr lang="nb-NO" sz="2000" dirty="0"/>
              <a:t>Siv.-</a:t>
            </a:r>
            <a:r>
              <a:rPr lang="nb-NO" sz="2000" dirty="0" err="1"/>
              <a:t>ing.</a:t>
            </a:r>
            <a:r>
              <a:rPr lang="nb-NO" sz="2000" dirty="0"/>
              <a:t> både via 5 </a:t>
            </a:r>
            <a:r>
              <a:rPr lang="nb-NO" sz="2000" dirty="0" err="1"/>
              <a:t>årig</a:t>
            </a:r>
            <a:r>
              <a:rPr lang="nb-NO" sz="2000" dirty="0"/>
              <a:t> løp og 3+2 løp</a:t>
            </a:r>
          </a:p>
          <a:p>
            <a:pPr lvl="1"/>
            <a:r>
              <a:rPr lang="nb-NO" sz="1600" dirty="0"/>
              <a:t>Et klart flertall ønsker bevare 5-årig siv.-</a:t>
            </a:r>
            <a:r>
              <a:rPr lang="nb-NO" sz="1600" dirty="0" err="1"/>
              <a:t>ing</a:t>
            </a:r>
            <a:endParaRPr lang="nb-NO" sz="1600" dirty="0"/>
          </a:p>
          <a:p>
            <a:pPr lvl="1"/>
            <a:endParaRPr lang="nb-NO" sz="1600" dirty="0"/>
          </a:p>
          <a:p>
            <a:r>
              <a:rPr lang="nb-NO" sz="2000" b="1" dirty="0"/>
              <a:t>Bevare unike program som er «i fart», forsterke det unike</a:t>
            </a:r>
          </a:p>
          <a:p>
            <a:endParaRPr lang="nb-NO" sz="2000" dirty="0"/>
          </a:p>
        </p:txBody>
      </p:sp>
    </p:spTree>
    <p:extLst>
      <p:ext uri="{BB962C8B-B14F-4D97-AF65-F5344CB8AC3E}">
        <p14:creationId xmlns:p14="http://schemas.microsoft.com/office/powerpoint/2010/main" val="13127790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29AEF1-BDEC-30C1-4AC9-BE037C06C6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484" y="125952"/>
            <a:ext cx="8418747" cy="648512"/>
          </a:xfrm>
        </p:spPr>
        <p:txBody>
          <a:bodyPr/>
          <a:lstStyle/>
          <a:p>
            <a:r>
              <a:rPr lang="nb-NO" dirty="0"/>
              <a:t>Tiltak: Programinnhold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52DB67-0D9D-0EBF-51B3-9DC89EDA46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nb-NO" sz="1800" dirty="0"/>
              <a:t>NV skal bygge kompetanser innen fagområder hvor vi er sterke og ha fokus på å bygge </a:t>
            </a:r>
            <a:r>
              <a:rPr lang="nb-NO" sz="1800" b="1" dirty="0"/>
              <a:t>unike kompetanser </a:t>
            </a:r>
            <a:r>
              <a:rPr lang="nb-NO" sz="1800" dirty="0"/>
              <a:t>i et nasjonalt og internasjonalt perspektiv</a:t>
            </a:r>
          </a:p>
          <a:p>
            <a:pPr marL="457200" indent="-457200">
              <a:buFont typeface="+mj-lt"/>
              <a:buAutoNum type="arabicPeriod"/>
            </a:pPr>
            <a:r>
              <a:rPr lang="nb-NO" sz="1800" dirty="0"/>
              <a:t>NV skal jobbe videre med å integrere </a:t>
            </a:r>
            <a:r>
              <a:rPr lang="nb-NO" sz="1800" b="1" dirty="0" err="1"/>
              <a:t>bærekraft</a:t>
            </a:r>
            <a:r>
              <a:rPr lang="nb-NO" sz="1800" dirty="0" err="1"/>
              <a:t>skompetanse</a:t>
            </a:r>
            <a:r>
              <a:rPr lang="nb-NO" sz="1800" dirty="0"/>
              <a:t> i alle program  og kompetanser som </a:t>
            </a:r>
            <a:r>
              <a:rPr lang="nb-NO" sz="1800" b="1" dirty="0"/>
              <a:t>systemforståelse</a:t>
            </a:r>
            <a:r>
              <a:rPr lang="nb-NO" sz="1800" dirty="0"/>
              <a:t> og </a:t>
            </a:r>
            <a:r>
              <a:rPr lang="nb-NO" sz="1800" b="1" dirty="0"/>
              <a:t>tverrfaglige</a:t>
            </a:r>
            <a:r>
              <a:rPr lang="nb-NO" sz="1800" dirty="0"/>
              <a:t> perspektiver skal introduseres i større grad.</a:t>
            </a:r>
          </a:p>
          <a:p>
            <a:pPr marL="457200" indent="-457200">
              <a:buFont typeface="+mj-lt"/>
              <a:buAutoNum type="arabicPeriod"/>
            </a:pPr>
            <a:r>
              <a:rPr lang="nb-NO" sz="1800" dirty="0"/>
              <a:t>NV skal jobbe for å implementere tiltak og prinsipper fra FTS med særlig fokus på gode </a:t>
            </a:r>
            <a:r>
              <a:rPr lang="nb-NO" sz="1800" b="1" dirty="0"/>
              <a:t>praktiske ferdighetsstrenger</a:t>
            </a:r>
            <a:r>
              <a:rPr lang="nb-NO" sz="1800" dirty="0"/>
              <a:t>, integrert </a:t>
            </a:r>
            <a:r>
              <a:rPr lang="nb-NO" sz="1800" b="1" dirty="0"/>
              <a:t>digital kompetanse</a:t>
            </a:r>
            <a:r>
              <a:rPr lang="nb-NO" sz="1800" dirty="0"/>
              <a:t>, større andel </a:t>
            </a:r>
            <a:r>
              <a:rPr lang="nb-NO" sz="1800" b="1" dirty="0"/>
              <a:t>case og prosjekt og kontekstualisering </a:t>
            </a:r>
            <a:r>
              <a:rPr lang="nb-NO" sz="1800" dirty="0"/>
              <a:t>fra første studieår.</a:t>
            </a:r>
          </a:p>
          <a:p>
            <a:pPr marL="457200" indent="-457200">
              <a:buFont typeface="+mj-lt"/>
              <a:buAutoNum type="arabicPeriod"/>
            </a:pPr>
            <a:r>
              <a:rPr lang="nb-NO" sz="1800" dirty="0"/>
              <a:t>NV skal jobbe for å </a:t>
            </a:r>
            <a:r>
              <a:rPr lang="nb-NO" sz="1800" b="1" dirty="0"/>
              <a:t>redusere grad av fordypning </a:t>
            </a:r>
            <a:r>
              <a:rPr lang="nb-NO" sz="1800" dirty="0"/>
              <a:t>og antall studieretninger/spesialiseringer på bachelornivå.</a:t>
            </a:r>
          </a:p>
          <a:p>
            <a:pPr marL="457200" indent="-457200">
              <a:buFont typeface="+mj-lt"/>
              <a:buAutoNum type="arabicPeriod"/>
            </a:pPr>
            <a:r>
              <a:rPr lang="nb-NO" sz="1800" dirty="0"/>
              <a:t>NV skal på sikt jobbe for å etablere et program som forener fagområdene </a:t>
            </a:r>
            <a:r>
              <a:rPr lang="nb-NO" sz="1800" b="1" dirty="0"/>
              <a:t>natur-menneske-samfunn.</a:t>
            </a:r>
          </a:p>
          <a:p>
            <a:pPr marL="457200" indent="-457200">
              <a:buFont typeface="+mj-lt"/>
              <a:buAutoNum type="arabicPeriod"/>
            </a:pPr>
            <a:endParaRPr lang="nb-NO" sz="1800" dirty="0"/>
          </a:p>
        </p:txBody>
      </p:sp>
    </p:spTree>
    <p:extLst>
      <p:ext uri="{BB962C8B-B14F-4D97-AF65-F5344CB8AC3E}">
        <p14:creationId xmlns:p14="http://schemas.microsoft.com/office/powerpoint/2010/main" val="332985925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39639B-31E4-BD4E-F2E0-1F8FD33A05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918" y="130089"/>
            <a:ext cx="8418747" cy="648512"/>
          </a:xfrm>
        </p:spPr>
        <p:txBody>
          <a:bodyPr/>
          <a:lstStyle/>
          <a:p>
            <a:r>
              <a:rPr lang="nb-NO" dirty="0"/>
              <a:t>Forslag til tiltak; dimensjonering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A4FC1F-B229-C740-C1DB-826EE79FF0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0918" y="764863"/>
            <a:ext cx="8565297" cy="3613774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nb-NO" sz="1800" dirty="0"/>
              <a:t>NVs skal strategisk dimensjonere vår portefølje ved bruk av kvalitative og kvantitative indikatorer. </a:t>
            </a:r>
          </a:p>
          <a:p>
            <a:pPr marL="800100" lvl="1" indent="-342900">
              <a:buFont typeface="+mj-lt"/>
              <a:buAutoNum type="alphaLcParenR"/>
            </a:pPr>
            <a:r>
              <a:rPr lang="nb-NO" sz="1400" dirty="0"/>
              <a:t>Dagens fordeling av studieplasser er: realfag/disiplin (40%), siv.-</a:t>
            </a:r>
            <a:r>
              <a:rPr lang="nb-NO" sz="1400" dirty="0" err="1"/>
              <a:t>ing.</a:t>
            </a:r>
            <a:r>
              <a:rPr lang="nb-NO" sz="1400" dirty="0"/>
              <a:t>/teknologi (30%) profesjon/ingeniør(20%/10%) </a:t>
            </a:r>
          </a:p>
          <a:p>
            <a:pPr marL="800100" lvl="1" indent="-342900">
              <a:buFont typeface="+mj-lt"/>
              <a:buAutoNum type="alphaLcParenR"/>
            </a:pPr>
            <a:r>
              <a:rPr lang="nb-NO" sz="1400" dirty="0"/>
              <a:t>Viktige faktorer er; </a:t>
            </a:r>
            <a:r>
              <a:rPr lang="nb-NO" sz="1400" b="1" dirty="0"/>
              <a:t>strategisk betydning, søkertall og instituttets kapasitet, hvor samfunnets behov skal vektes i større grad enn i dag</a:t>
            </a:r>
            <a:r>
              <a:rPr lang="nb-NO" sz="1400" dirty="0"/>
              <a:t>.</a:t>
            </a:r>
          </a:p>
          <a:p>
            <a:pPr>
              <a:buFont typeface="+mj-lt"/>
              <a:buAutoNum type="arabicPeriod"/>
            </a:pPr>
            <a:endParaRPr lang="nb-NO" sz="1800" dirty="0"/>
          </a:p>
          <a:p>
            <a:pPr>
              <a:buFont typeface="+mj-lt"/>
              <a:buAutoNum type="arabicPeriod"/>
            </a:pPr>
            <a:r>
              <a:rPr lang="nb-NO" sz="1800" dirty="0"/>
              <a:t>NV vil </a:t>
            </a:r>
            <a:r>
              <a:rPr lang="nb-NO" sz="1800" b="1" dirty="0"/>
              <a:t>flytte studieplasser fra program som ikke fyller rammen </a:t>
            </a:r>
            <a:r>
              <a:rPr lang="nb-NO" sz="1800" dirty="0"/>
              <a:t>til andre program ut fra strategisk årlig vurdering. Dette gjelder i dag særlig 2-årige masterprogram.</a:t>
            </a:r>
          </a:p>
          <a:p>
            <a:pPr>
              <a:buFont typeface="+mj-lt"/>
              <a:buAutoNum type="arabicPeriod"/>
            </a:pPr>
            <a:endParaRPr lang="nb-NO" sz="1800" dirty="0"/>
          </a:p>
          <a:p>
            <a:pPr>
              <a:buFont typeface="+mj-lt"/>
              <a:buAutoNum type="arabicPeriod"/>
            </a:pPr>
            <a:r>
              <a:rPr lang="nb-NO" sz="1800" dirty="0"/>
              <a:t>NV har en 40/60 fordeling tverr/flerfaglige program </a:t>
            </a:r>
            <a:r>
              <a:rPr lang="nb-NO" sz="1800" dirty="0" err="1"/>
              <a:t>vs</a:t>
            </a:r>
            <a:r>
              <a:rPr lang="nb-NO" sz="1800" dirty="0"/>
              <a:t> monofaglige program. NV ønsker en større andel </a:t>
            </a:r>
            <a:r>
              <a:rPr lang="nb-NO" sz="1800" b="1" dirty="0"/>
              <a:t>generiske og tverrfaglige program på bachelornivå. </a:t>
            </a:r>
          </a:p>
          <a:p>
            <a:endParaRPr lang="nb-NO" sz="1800" dirty="0"/>
          </a:p>
        </p:txBody>
      </p:sp>
    </p:spTree>
    <p:extLst>
      <p:ext uri="{BB962C8B-B14F-4D97-AF65-F5344CB8AC3E}">
        <p14:creationId xmlns:p14="http://schemas.microsoft.com/office/powerpoint/2010/main" val="4746119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DB7EB7C-1C0B-7B8A-16E1-57B379B410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8315" y="2008061"/>
            <a:ext cx="7772400" cy="646331"/>
          </a:xfrm>
        </p:spPr>
        <p:txBody>
          <a:bodyPr/>
          <a:lstStyle/>
          <a:p>
            <a:r>
              <a:rPr lang="nb-NO" dirty="0"/>
              <a:t>Forslag til tiltak; programstruktur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806C6431-BB3E-E933-20B7-2C6D8BEDB1B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2369733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721D8E-3FED-4E2F-8166-90EA820127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288" y="21693"/>
            <a:ext cx="7897879" cy="648512"/>
          </a:xfrm>
        </p:spPr>
        <p:txBody>
          <a:bodyPr/>
          <a:lstStyle/>
          <a:p>
            <a:r>
              <a:rPr lang="nb-NO" dirty="0"/>
              <a:t>Årstudier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9053004-634E-441E-9F51-D60CE0F2873F}"/>
              </a:ext>
            </a:extLst>
          </p:cNvPr>
          <p:cNvSpPr/>
          <p:nvPr/>
        </p:nvSpPr>
        <p:spPr>
          <a:xfrm rot="5400000">
            <a:off x="7070381" y="1594436"/>
            <a:ext cx="1143020" cy="2317251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270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nb-NO" sz="1800" dirty="0"/>
              <a:t>Ett </a:t>
            </a:r>
            <a:r>
              <a:rPr lang="nb-NO" dirty="0"/>
              <a:t>å</a:t>
            </a:r>
            <a:r>
              <a:rPr lang="nb-NO" sz="1800" dirty="0"/>
              <a:t>rsstudium i Trondheim som er mer økonomisk bærekraftig, 20 </a:t>
            </a:r>
            <a:r>
              <a:rPr lang="nb-NO" sz="1800" dirty="0" err="1"/>
              <a:t>pl</a:t>
            </a:r>
            <a:endParaRPr lang="nb-NO" sz="1800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1B264E0-3B78-41E6-BD8A-8A8548B5225B}"/>
              </a:ext>
            </a:extLst>
          </p:cNvPr>
          <p:cNvSpPr/>
          <p:nvPr/>
        </p:nvSpPr>
        <p:spPr>
          <a:xfrm rot="5400000">
            <a:off x="2170901" y="-334079"/>
            <a:ext cx="648513" cy="4665745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270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nb-NO" sz="1800" dirty="0"/>
              <a:t>Kjemi og biologi (25 </a:t>
            </a:r>
            <a:r>
              <a:rPr lang="nb-NO" sz="1800" dirty="0" err="1"/>
              <a:t>pl</a:t>
            </a:r>
            <a:r>
              <a:rPr lang="nb-NO" sz="1800" dirty="0"/>
              <a:t>, IBI/</a:t>
            </a:r>
            <a:r>
              <a:rPr lang="nb-NO" sz="1800" dirty="0" err="1"/>
              <a:t>IKJ,Tr.heim</a:t>
            </a:r>
            <a:r>
              <a:rPr lang="nb-NO" sz="1800" dirty="0"/>
              <a:t>)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528A80DE-8677-4F0C-B266-E4B2DC2E5190}"/>
              </a:ext>
            </a:extLst>
          </p:cNvPr>
          <p:cNvSpPr/>
          <p:nvPr/>
        </p:nvSpPr>
        <p:spPr>
          <a:xfrm rot="5400000">
            <a:off x="2170903" y="1315956"/>
            <a:ext cx="648512" cy="4665743"/>
          </a:xfrm>
          <a:prstGeom prst="rect">
            <a:avLst/>
          </a:prstGeom>
          <a:solidFill>
            <a:srgbClr val="FF996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270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nb-NO" sz="1800" dirty="0"/>
              <a:t>Medisinske og biologiske fag (20 </a:t>
            </a:r>
            <a:r>
              <a:rPr lang="nb-NO" sz="1800" dirty="0" err="1"/>
              <a:t>pl</a:t>
            </a:r>
            <a:r>
              <a:rPr lang="nb-NO" sz="1800" dirty="0"/>
              <a:t>, IBA, Ålesund)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4C59C6D6-20CD-45A4-8118-B61476D8AB96}"/>
              </a:ext>
            </a:extLst>
          </p:cNvPr>
          <p:cNvSpPr/>
          <p:nvPr/>
        </p:nvSpPr>
        <p:spPr>
          <a:xfrm rot="5400000">
            <a:off x="2197063" y="499938"/>
            <a:ext cx="596192" cy="4665743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270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nb-NO" sz="1800" dirty="0"/>
              <a:t>Medisinsk og biologisk kjemi (10 </a:t>
            </a:r>
            <a:r>
              <a:rPr lang="nb-NO" sz="1800" dirty="0" err="1"/>
              <a:t>pl</a:t>
            </a:r>
            <a:r>
              <a:rPr lang="nb-NO" sz="1800" dirty="0"/>
              <a:t>, IMA, </a:t>
            </a:r>
            <a:r>
              <a:rPr lang="nb-NO" sz="1800" dirty="0" err="1"/>
              <a:t>Tr.heim</a:t>
            </a:r>
            <a:r>
              <a:rPr lang="nb-NO" sz="1800" dirty="0"/>
              <a:t>)</a:t>
            </a:r>
          </a:p>
        </p:txBody>
      </p:sp>
      <p:sp>
        <p:nvSpPr>
          <p:cNvPr id="21" name="Arrow: Right 20">
            <a:extLst>
              <a:ext uri="{FF2B5EF4-FFF2-40B4-BE49-F238E27FC236}">
                <a16:creationId xmlns:a16="http://schemas.microsoft.com/office/drawing/2014/main" id="{EF2261B3-1320-497E-19A5-F1D2C81A87E1}"/>
              </a:ext>
            </a:extLst>
          </p:cNvPr>
          <p:cNvSpPr/>
          <p:nvPr/>
        </p:nvSpPr>
        <p:spPr>
          <a:xfrm>
            <a:off x="5193792" y="2508553"/>
            <a:ext cx="1134437" cy="648512"/>
          </a:xfrm>
          <a:prstGeom prst="rightArrow">
            <a:avLst/>
          </a:prstGeom>
          <a:solidFill>
            <a:srgbClr val="43B7B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b-NO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E37F1BAB-FDF3-F7A1-EB30-49B46A75F1CF}"/>
              </a:ext>
            </a:extLst>
          </p:cNvPr>
          <p:cNvSpPr/>
          <p:nvPr/>
        </p:nvSpPr>
        <p:spPr>
          <a:xfrm rot="5400000">
            <a:off x="2170901" y="-334078"/>
            <a:ext cx="648513" cy="4665745"/>
          </a:xfrm>
          <a:prstGeom prst="rect">
            <a:avLst/>
          </a:prstGeom>
          <a:solidFill>
            <a:srgbClr val="FF996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270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nb-NO" sz="1800" dirty="0"/>
              <a:t>Kjemi og biologi (25 </a:t>
            </a:r>
            <a:r>
              <a:rPr lang="nb-NO" sz="1800" dirty="0" err="1"/>
              <a:t>pl</a:t>
            </a:r>
            <a:r>
              <a:rPr lang="nb-NO" sz="1800" dirty="0"/>
              <a:t>, IBI/</a:t>
            </a:r>
            <a:r>
              <a:rPr lang="nb-NO" sz="1800" dirty="0" err="1"/>
              <a:t>IKJ,Tr.heim</a:t>
            </a:r>
            <a:r>
              <a:rPr lang="nb-NO" sz="1800" dirty="0"/>
              <a:t>)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D4DE9C57-C7A5-B809-9D2C-31915F74A866}"/>
              </a:ext>
            </a:extLst>
          </p:cNvPr>
          <p:cNvSpPr/>
          <p:nvPr/>
        </p:nvSpPr>
        <p:spPr>
          <a:xfrm rot="5400000">
            <a:off x="2197063" y="499939"/>
            <a:ext cx="596192" cy="4665743"/>
          </a:xfrm>
          <a:prstGeom prst="rect">
            <a:avLst/>
          </a:prstGeom>
          <a:solidFill>
            <a:srgbClr val="FF996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270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nb-NO" sz="1800" dirty="0"/>
              <a:t>Medisinsk og biologisk kjemi (10 </a:t>
            </a:r>
            <a:r>
              <a:rPr lang="nb-NO" sz="1800" dirty="0" err="1"/>
              <a:t>pl</a:t>
            </a:r>
            <a:r>
              <a:rPr lang="nb-NO" sz="1800" dirty="0"/>
              <a:t>, IMA, </a:t>
            </a:r>
            <a:r>
              <a:rPr lang="nb-NO" sz="1800" dirty="0" err="1"/>
              <a:t>Tr.heim</a:t>
            </a:r>
            <a:r>
              <a:rPr lang="nb-NO" sz="18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22062136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5D1956-7E51-890D-1589-1101F70E13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385" y="298339"/>
            <a:ext cx="8418747" cy="956288"/>
          </a:xfrm>
        </p:spPr>
        <p:txBody>
          <a:bodyPr/>
          <a:lstStyle/>
          <a:p>
            <a:r>
              <a:rPr lang="nb-NO" sz="2800" dirty="0"/>
              <a:t>IBA, Ålesund: flytte ressurser fra bachelor til master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75D488F-8731-09BC-808C-DE187D51021A}"/>
              </a:ext>
            </a:extLst>
          </p:cNvPr>
          <p:cNvSpPr/>
          <p:nvPr/>
        </p:nvSpPr>
        <p:spPr>
          <a:xfrm rot="5400000">
            <a:off x="858582" y="2369289"/>
            <a:ext cx="625442" cy="1756105"/>
          </a:xfrm>
          <a:prstGeom prst="rect">
            <a:avLst/>
          </a:prstGeom>
          <a:solidFill>
            <a:srgbClr val="00B0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270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b-NO" dirty="0"/>
              <a:t>Bachelor i bioteknologi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66EF2BE-9EB3-2232-57F6-021F2B171389}"/>
              </a:ext>
            </a:extLst>
          </p:cNvPr>
          <p:cNvSpPr/>
          <p:nvPr/>
        </p:nvSpPr>
        <p:spPr>
          <a:xfrm rot="5400000">
            <a:off x="875488" y="1560034"/>
            <a:ext cx="625443" cy="1750006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270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b-NO" dirty="0"/>
              <a:t>Biomarin innovasjon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5E0323D-5CE1-20ED-BC5D-09DB65D9C367}"/>
              </a:ext>
            </a:extLst>
          </p:cNvPr>
          <p:cNvSpPr/>
          <p:nvPr/>
        </p:nvSpPr>
        <p:spPr>
          <a:xfrm rot="5400000">
            <a:off x="866717" y="3214523"/>
            <a:ext cx="625441" cy="1756105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270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b-NO" dirty="0"/>
              <a:t>Bioingeniør</a:t>
            </a:r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id="{497D1ABA-5045-ADBE-CD9E-C612FEE43428}"/>
              </a:ext>
            </a:extLst>
          </p:cNvPr>
          <p:cNvSpPr/>
          <p:nvPr/>
        </p:nvSpPr>
        <p:spPr>
          <a:xfrm>
            <a:off x="3819750" y="2934620"/>
            <a:ext cx="1756106" cy="555319"/>
          </a:xfrm>
          <a:prstGeom prst="rightArrow">
            <a:avLst/>
          </a:prstGeom>
          <a:solidFill>
            <a:srgbClr val="43B7B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b-NO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B81BFDE-F772-5509-A352-A731958180A5}"/>
              </a:ext>
            </a:extLst>
          </p:cNvPr>
          <p:cNvSpPr/>
          <p:nvPr/>
        </p:nvSpPr>
        <p:spPr>
          <a:xfrm rot="5400000">
            <a:off x="6473021" y="1755493"/>
            <a:ext cx="625443" cy="1750006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270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b-NO" dirty="0"/>
              <a:t>Biomarin innovasjon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C36251B-0333-6434-6E0D-DBC734B38FA3}"/>
              </a:ext>
            </a:extLst>
          </p:cNvPr>
          <p:cNvSpPr/>
          <p:nvPr/>
        </p:nvSpPr>
        <p:spPr>
          <a:xfrm rot="5400000">
            <a:off x="6476071" y="2924607"/>
            <a:ext cx="625441" cy="1756105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270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b-NO" dirty="0"/>
              <a:t>Bioingeniør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3A0FFED-C179-63F9-22F0-4B936E3FE1FE}"/>
              </a:ext>
            </a:extLst>
          </p:cNvPr>
          <p:cNvSpPr/>
          <p:nvPr/>
        </p:nvSpPr>
        <p:spPr>
          <a:xfrm rot="5400000">
            <a:off x="8069036" y="2190789"/>
            <a:ext cx="625440" cy="937988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270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b-NO" sz="1000" dirty="0"/>
              <a:t>OCEAN RESOURCES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93DC8B6-CA3D-A31C-43D0-F3CBE1C8B536}"/>
              </a:ext>
            </a:extLst>
          </p:cNvPr>
          <p:cNvSpPr/>
          <p:nvPr/>
        </p:nvSpPr>
        <p:spPr>
          <a:xfrm rot="5400000">
            <a:off x="8078819" y="3020945"/>
            <a:ext cx="625440" cy="937988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270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b-NO" sz="1600" dirty="0"/>
              <a:t>2M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3F8A9EA-07C1-6D86-0E00-D8B8016DD58C}"/>
              </a:ext>
            </a:extLst>
          </p:cNvPr>
          <p:cNvSpPr/>
          <p:nvPr/>
        </p:nvSpPr>
        <p:spPr>
          <a:xfrm rot="5400000">
            <a:off x="2543091" y="1970092"/>
            <a:ext cx="625440" cy="937988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270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b-NO" sz="1000" dirty="0"/>
              <a:t>OCEAN RESOURCES</a:t>
            </a:r>
          </a:p>
        </p:txBody>
      </p:sp>
    </p:spTree>
    <p:extLst>
      <p:ext uri="{BB962C8B-B14F-4D97-AF65-F5344CB8AC3E}">
        <p14:creationId xmlns:p14="http://schemas.microsoft.com/office/powerpoint/2010/main" val="330852490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A9CD4-94B5-7C68-19FB-84443B02AA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385" y="298339"/>
            <a:ext cx="8745179" cy="661031"/>
          </a:xfrm>
        </p:spPr>
        <p:txBody>
          <a:bodyPr/>
          <a:lstStyle/>
          <a:p>
            <a:r>
              <a:rPr lang="nb-NO" dirty="0"/>
              <a:t>Material/kjemi/</a:t>
            </a:r>
            <a:r>
              <a:rPr lang="nb-NO" dirty="0" err="1"/>
              <a:t>prosesskjemi</a:t>
            </a:r>
            <a:r>
              <a:rPr lang="nb-NO" dirty="0"/>
              <a:t> - teknologi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FAE8D6A-68B2-55D8-1317-486DC7C2965A}"/>
              </a:ext>
            </a:extLst>
          </p:cNvPr>
          <p:cNvSpPr/>
          <p:nvPr/>
        </p:nvSpPr>
        <p:spPr>
          <a:xfrm rot="5400000">
            <a:off x="929248" y="3283164"/>
            <a:ext cx="555320" cy="1858258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114300" dist="127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270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b-NO" dirty="0"/>
              <a:t>Ingeniør kjemi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6A27B3B-EE45-C91D-076E-8C96B8729800}"/>
              </a:ext>
            </a:extLst>
          </p:cNvPr>
          <p:cNvSpPr/>
          <p:nvPr/>
        </p:nvSpPr>
        <p:spPr>
          <a:xfrm rot="5400000">
            <a:off x="1612613" y="654994"/>
            <a:ext cx="661030" cy="3283489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114300" dist="127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270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b-NO" dirty="0"/>
              <a:t>Industriell kjemi og bioteknologi, MTKJ (siv.-</a:t>
            </a:r>
            <a:r>
              <a:rPr lang="nb-NO" dirty="0" err="1"/>
              <a:t>ing</a:t>
            </a:r>
            <a:r>
              <a:rPr lang="nb-NO" dirty="0"/>
              <a:t>)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6C67F16-3ADD-5EDB-9F18-0DB321A41134}"/>
              </a:ext>
            </a:extLst>
          </p:cNvPr>
          <p:cNvSpPr/>
          <p:nvPr/>
        </p:nvSpPr>
        <p:spPr>
          <a:xfrm rot="5400000">
            <a:off x="6631551" y="-175501"/>
            <a:ext cx="836267" cy="3585867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114300" dist="127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270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b-NO" dirty="0"/>
              <a:t>«Prosess/kjemi/material/</a:t>
            </a:r>
            <a:r>
              <a:rPr lang="nb-NO" dirty="0" err="1"/>
              <a:t>biotek</a:t>
            </a:r>
            <a:r>
              <a:rPr lang="nb-NO" dirty="0"/>
              <a:t>» (siv.-</a:t>
            </a:r>
            <a:r>
              <a:rPr lang="nb-NO" dirty="0" err="1"/>
              <a:t>ing</a:t>
            </a:r>
            <a:r>
              <a:rPr lang="nb-NO" dirty="0"/>
              <a:t>)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D6BDA7D-0ADB-2CE6-A7D8-FC281EC49CC9}"/>
              </a:ext>
            </a:extLst>
          </p:cNvPr>
          <p:cNvSpPr/>
          <p:nvPr/>
        </p:nvSpPr>
        <p:spPr>
          <a:xfrm rot="5400000">
            <a:off x="861344" y="2456889"/>
            <a:ext cx="667523" cy="1834654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114300" dist="127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270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b-NO" dirty="0"/>
              <a:t>Ingeniør materialteknologi</a:t>
            </a:r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FD0E5D09-E4E0-BBEF-00C1-0E308A8E6E7A}"/>
              </a:ext>
            </a:extLst>
          </p:cNvPr>
          <p:cNvSpPr/>
          <p:nvPr/>
        </p:nvSpPr>
        <p:spPr>
          <a:xfrm>
            <a:off x="3819750" y="2389083"/>
            <a:ext cx="1239957" cy="570449"/>
          </a:xfrm>
          <a:prstGeom prst="rightArrow">
            <a:avLst/>
          </a:prstGeom>
          <a:solidFill>
            <a:srgbClr val="43B7B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b-NO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2F7301-C356-16E1-6A48-596C6BFF848A}"/>
              </a:ext>
            </a:extLst>
          </p:cNvPr>
          <p:cNvSpPr/>
          <p:nvPr/>
        </p:nvSpPr>
        <p:spPr>
          <a:xfrm rot="5400000">
            <a:off x="5793992" y="2790651"/>
            <a:ext cx="760167" cy="1834654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114300" dist="127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270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b-NO" dirty="0"/>
              <a:t>«Ingeniør kjemi og material»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8AB8AA3-923D-5CF6-A320-91281F838D60}"/>
              </a:ext>
            </a:extLst>
          </p:cNvPr>
          <p:cNvSpPr/>
          <p:nvPr/>
        </p:nvSpPr>
        <p:spPr>
          <a:xfrm rot="5400000">
            <a:off x="1600813" y="-176803"/>
            <a:ext cx="661029" cy="3307094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114300" dist="127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270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b-NO" dirty="0"/>
              <a:t>Materialteknologi, MTMT (siv.-</a:t>
            </a:r>
            <a:r>
              <a:rPr lang="nb-NO" dirty="0" err="1"/>
              <a:t>ing</a:t>
            </a:r>
            <a:r>
              <a:rPr lang="nb-NO" dirty="0"/>
              <a:t>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F9E148D-D99C-4129-80DC-4F50ECE4FB5C}"/>
              </a:ext>
            </a:extLst>
          </p:cNvPr>
          <p:cNvSpPr txBox="1"/>
          <p:nvPr/>
        </p:nvSpPr>
        <p:spPr>
          <a:xfrm>
            <a:off x="6078931" y="2157984"/>
            <a:ext cx="267736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Materialkjemi</a:t>
            </a:r>
          </a:p>
          <a:p>
            <a:endParaRPr lang="nb-NO" dirty="0"/>
          </a:p>
          <a:p>
            <a:r>
              <a:rPr lang="nb-NO" dirty="0"/>
              <a:t>Metallurgi/elektrokjemi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6CB987FC-B2B7-90E5-A2E3-96B581E11192}"/>
              </a:ext>
            </a:extLst>
          </p:cNvPr>
          <p:cNvCxnSpPr>
            <a:cxnSpLocks/>
          </p:cNvCxnSpPr>
          <p:nvPr/>
        </p:nvCxnSpPr>
        <p:spPr>
          <a:xfrm flipV="1">
            <a:off x="7626308" y="1891528"/>
            <a:ext cx="197085" cy="497555"/>
          </a:xfrm>
          <a:prstGeom prst="straightConnector1">
            <a:avLst/>
          </a:prstGeom>
          <a:ln w="57150">
            <a:solidFill>
              <a:schemeClr val="accent4"/>
            </a:solidFill>
            <a:tailEnd type="triangle"/>
          </a:ln>
          <a:effectLst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18F1EBB8-24A8-9F0E-A28D-3CEE44DED4AC}"/>
              </a:ext>
            </a:extLst>
          </p:cNvPr>
          <p:cNvCxnSpPr>
            <a:cxnSpLocks/>
          </p:cNvCxnSpPr>
          <p:nvPr/>
        </p:nvCxnSpPr>
        <p:spPr>
          <a:xfrm flipH="1">
            <a:off x="7170599" y="3040452"/>
            <a:ext cx="357167" cy="326559"/>
          </a:xfrm>
          <a:prstGeom prst="straightConnector1">
            <a:avLst/>
          </a:prstGeom>
          <a:ln w="57150"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580093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D34E04-16AA-3559-3DC6-841F741AF0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62790"/>
            <a:ext cx="8418747" cy="648512"/>
          </a:xfrm>
        </p:spPr>
        <p:txBody>
          <a:bodyPr/>
          <a:lstStyle/>
          <a:p>
            <a:r>
              <a:rPr lang="nb-NO" dirty="0"/>
              <a:t>Realfagsområdet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036BA45-2A33-01D3-4F20-2498F814A884}"/>
              </a:ext>
            </a:extLst>
          </p:cNvPr>
          <p:cNvSpPr/>
          <p:nvPr/>
        </p:nvSpPr>
        <p:spPr>
          <a:xfrm rot="5400000">
            <a:off x="850561" y="2490088"/>
            <a:ext cx="581494" cy="1750006"/>
          </a:xfrm>
          <a:prstGeom prst="rect">
            <a:avLst/>
          </a:prstGeom>
          <a:solidFill>
            <a:srgbClr val="00B0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270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b-NO" dirty="0"/>
              <a:t>Bachelor i kjemi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4A24297-5C81-6D88-DAD3-9C054ABC51CD}"/>
              </a:ext>
            </a:extLst>
          </p:cNvPr>
          <p:cNvSpPr/>
          <p:nvPr/>
        </p:nvSpPr>
        <p:spPr>
          <a:xfrm rot="5400000">
            <a:off x="2314886" y="3150393"/>
            <a:ext cx="437990" cy="770308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270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b-NO" sz="1200" dirty="0"/>
              <a:t>MSCHEM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F90CE46-A1E0-683A-5432-81295795C6A4}"/>
              </a:ext>
            </a:extLst>
          </p:cNvPr>
          <p:cNvSpPr/>
          <p:nvPr/>
        </p:nvSpPr>
        <p:spPr>
          <a:xfrm rot="5400000">
            <a:off x="2314886" y="2678623"/>
            <a:ext cx="437990" cy="770308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270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b-NO" sz="900" dirty="0"/>
              <a:t>MSENVITOX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2E99A71-1A92-7C50-5EC2-2D497588368D}"/>
              </a:ext>
            </a:extLst>
          </p:cNvPr>
          <p:cNvSpPr/>
          <p:nvPr/>
        </p:nvSpPr>
        <p:spPr>
          <a:xfrm rot="5400000">
            <a:off x="890004" y="175823"/>
            <a:ext cx="512160" cy="1759558"/>
          </a:xfrm>
          <a:prstGeom prst="rect">
            <a:avLst/>
          </a:prstGeom>
          <a:solidFill>
            <a:srgbClr val="00B0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270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b-NO" dirty="0"/>
              <a:t>Bachelor i fysikk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E90D40A-9EE6-80EB-BDCA-E3F7617E66AC}"/>
              </a:ext>
            </a:extLst>
          </p:cNvPr>
          <p:cNvSpPr/>
          <p:nvPr/>
        </p:nvSpPr>
        <p:spPr>
          <a:xfrm rot="5400000">
            <a:off x="2305377" y="640827"/>
            <a:ext cx="437990" cy="770308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270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b-NO" sz="1050" dirty="0"/>
              <a:t>MSPFYS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8FD930A-67A0-D1E8-445E-CC3FA09F9C10}"/>
              </a:ext>
            </a:extLst>
          </p:cNvPr>
          <p:cNvSpPr/>
          <p:nvPr/>
        </p:nvSpPr>
        <p:spPr>
          <a:xfrm rot="5400000">
            <a:off x="867644" y="1350536"/>
            <a:ext cx="556879" cy="1759558"/>
          </a:xfrm>
          <a:prstGeom prst="rect">
            <a:avLst/>
          </a:prstGeom>
          <a:solidFill>
            <a:srgbClr val="00B0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270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b-NO" dirty="0"/>
              <a:t>Bachelor i biologi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6216747-0853-CB1B-ACD5-AFE22BEA5A4D}"/>
              </a:ext>
            </a:extLst>
          </p:cNvPr>
          <p:cNvSpPr/>
          <p:nvPr/>
        </p:nvSpPr>
        <p:spPr>
          <a:xfrm rot="5400000">
            <a:off x="2314886" y="2161718"/>
            <a:ext cx="437990" cy="770308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270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b-NO" sz="1200" dirty="0"/>
              <a:t>MSBIO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C44679F-1B22-44D0-EDAF-79B5B4A11BEE}"/>
              </a:ext>
            </a:extLst>
          </p:cNvPr>
          <p:cNvSpPr/>
          <p:nvPr/>
        </p:nvSpPr>
        <p:spPr>
          <a:xfrm rot="5400000">
            <a:off x="2314886" y="1660729"/>
            <a:ext cx="437990" cy="770308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270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b-NO" sz="1000" dirty="0"/>
              <a:t>MSNARM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86C9854-F8B3-7B53-4D84-FD807474863A}"/>
              </a:ext>
            </a:extLst>
          </p:cNvPr>
          <p:cNvSpPr/>
          <p:nvPr/>
        </p:nvSpPr>
        <p:spPr>
          <a:xfrm rot="5400000">
            <a:off x="8244212" y="4327900"/>
            <a:ext cx="518455" cy="869154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114300" dist="127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270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b-NO" sz="1400" dirty="0" err="1"/>
              <a:t>Biotek</a:t>
            </a:r>
            <a:r>
              <a:rPr lang="nb-NO" sz="1400" dirty="0"/>
              <a:t>/</a:t>
            </a:r>
          </a:p>
          <a:p>
            <a:pPr algn="ctr"/>
            <a:r>
              <a:rPr lang="nb-NO" sz="1400" dirty="0"/>
              <a:t>mat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B0C2FB8-B162-9A40-AFAF-ED4D61D22B70}"/>
              </a:ext>
            </a:extLst>
          </p:cNvPr>
          <p:cNvSpPr/>
          <p:nvPr/>
        </p:nvSpPr>
        <p:spPr>
          <a:xfrm rot="5400000">
            <a:off x="2314886" y="1156670"/>
            <a:ext cx="437990" cy="770308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270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b-NO" sz="900" dirty="0"/>
              <a:t>MSOCEAN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70A045D-C9E6-65C6-9F06-1B5D55860FBB}"/>
              </a:ext>
            </a:extLst>
          </p:cNvPr>
          <p:cNvSpPr/>
          <p:nvPr/>
        </p:nvSpPr>
        <p:spPr>
          <a:xfrm rot="5400000">
            <a:off x="1258884" y="2796562"/>
            <a:ext cx="648511" cy="2633669"/>
          </a:xfrm>
          <a:prstGeom prst="rect">
            <a:avLst/>
          </a:prstGeom>
          <a:solidFill>
            <a:srgbClr val="00B0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270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b-NO" dirty="0"/>
              <a:t>Bioteknologi (5-årig integrert)</a:t>
            </a:r>
          </a:p>
        </p:txBody>
      </p:sp>
      <p:sp>
        <p:nvSpPr>
          <p:cNvPr id="15" name="Arrow: Right 14">
            <a:extLst>
              <a:ext uri="{FF2B5EF4-FFF2-40B4-BE49-F238E27FC236}">
                <a16:creationId xmlns:a16="http://schemas.microsoft.com/office/drawing/2014/main" id="{6A2CB8BF-05E3-22C5-A04B-F6BD3A159F4D}"/>
              </a:ext>
            </a:extLst>
          </p:cNvPr>
          <p:cNvSpPr/>
          <p:nvPr/>
        </p:nvSpPr>
        <p:spPr>
          <a:xfrm>
            <a:off x="3401651" y="2477312"/>
            <a:ext cx="1615444" cy="555319"/>
          </a:xfrm>
          <a:prstGeom prst="rightArrow">
            <a:avLst/>
          </a:prstGeom>
          <a:solidFill>
            <a:srgbClr val="43B7B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b-NO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CCA38C5-26EE-3D46-63F8-45CF8BCBF509}"/>
              </a:ext>
            </a:extLst>
          </p:cNvPr>
          <p:cNvSpPr/>
          <p:nvPr/>
        </p:nvSpPr>
        <p:spPr>
          <a:xfrm rot="5400000">
            <a:off x="6870510" y="2415377"/>
            <a:ext cx="571867" cy="3442501"/>
          </a:xfrm>
          <a:prstGeom prst="rect">
            <a:avLst/>
          </a:prstGeom>
          <a:solidFill>
            <a:srgbClr val="00B0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270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b-NO" dirty="0"/>
              <a:t>Bioteknologi (5-årig integrert)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1E6E1D0-FDB0-FC54-834A-01C093D621E6}"/>
              </a:ext>
            </a:extLst>
          </p:cNvPr>
          <p:cNvSpPr/>
          <p:nvPr/>
        </p:nvSpPr>
        <p:spPr>
          <a:xfrm rot="5400000">
            <a:off x="6109110" y="1427394"/>
            <a:ext cx="1056830" cy="2404662"/>
          </a:xfrm>
          <a:prstGeom prst="rect">
            <a:avLst/>
          </a:prstGeom>
          <a:solidFill>
            <a:srgbClr val="00B0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270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b-NO" dirty="0"/>
              <a:t>«Bachelor i naturvitenskap» med </a:t>
            </a:r>
            <a:r>
              <a:rPr lang="nb-NO" dirty="0" err="1"/>
              <a:t>bærekraftsperspektiv</a:t>
            </a:r>
            <a:endParaRPr lang="nb-NO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87F1A75-D990-7573-F1C6-E00900271EE5}"/>
              </a:ext>
            </a:extLst>
          </p:cNvPr>
          <p:cNvSpPr/>
          <p:nvPr/>
        </p:nvSpPr>
        <p:spPr>
          <a:xfrm rot="5400000">
            <a:off x="8284445" y="840725"/>
            <a:ext cx="437990" cy="869153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270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b-NO" sz="1400" dirty="0"/>
              <a:t>«Fysikk»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B784507-957A-72FA-D58C-E27C0FCA8586}"/>
              </a:ext>
            </a:extLst>
          </p:cNvPr>
          <p:cNvSpPr/>
          <p:nvPr/>
        </p:nvSpPr>
        <p:spPr>
          <a:xfrm rot="5400000">
            <a:off x="8333867" y="1626166"/>
            <a:ext cx="437990" cy="770308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270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b-NO" sz="1400" dirty="0"/>
              <a:t>«Hav/</a:t>
            </a:r>
          </a:p>
          <a:p>
            <a:pPr algn="ctr"/>
            <a:r>
              <a:rPr lang="nb-NO" sz="1400" dirty="0"/>
              <a:t>Marin»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2565B4A-C83A-DE90-357A-E880D93BA060}"/>
              </a:ext>
            </a:extLst>
          </p:cNvPr>
          <p:cNvSpPr/>
          <p:nvPr/>
        </p:nvSpPr>
        <p:spPr>
          <a:xfrm rot="5400000">
            <a:off x="8333867" y="2260147"/>
            <a:ext cx="437990" cy="770308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270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b-NO" sz="1400" dirty="0"/>
              <a:t>«</a:t>
            </a:r>
            <a:r>
              <a:rPr lang="nb-NO" sz="1400" dirty="0" err="1"/>
              <a:t>Bio</a:t>
            </a:r>
            <a:r>
              <a:rPr lang="nb-NO" sz="1400" dirty="0"/>
              <a:t>»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0D84988-2C18-413A-4F31-F3BD5BF1AE54}"/>
              </a:ext>
            </a:extLst>
          </p:cNvPr>
          <p:cNvSpPr/>
          <p:nvPr/>
        </p:nvSpPr>
        <p:spPr>
          <a:xfrm rot="5400000">
            <a:off x="8159844" y="2862544"/>
            <a:ext cx="708301" cy="1048476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270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b-NO" sz="1400" dirty="0"/>
              <a:t>«Kjemi/ miljøkjemi»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9E62F68-7AE6-2054-BC55-F1DB14119393}"/>
              </a:ext>
            </a:extLst>
          </p:cNvPr>
          <p:cNvSpPr/>
          <p:nvPr/>
        </p:nvSpPr>
        <p:spPr>
          <a:xfrm rot="5400000">
            <a:off x="2273431" y="4314697"/>
            <a:ext cx="437990" cy="815096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270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b-NO" sz="900" dirty="0"/>
              <a:t>MSBIOTECH</a:t>
            </a:r>
          </a:p>
        </p:txBody>
      </p:sp>
    </p:spTree>
    <p:extLst>
      <p:ext uri="{BB962C8B-B14F-4D97-AF65-F5344CB8AC3E}">
        <p14:creationId xmlns:p14="http://schemas.microsoft.com/office/powerpoint/2010/main" val="421903480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51844B-8A88-9846-A77C-BB1DD18B51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I tillegg: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A9182D-035F-C4D7-6629-2388AB06AC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000" dirty="0"/>
              <a:t>Evaluere faglig profil på </a:t>
            </a:r>
          </a:p>
          <a:p>
            <a:pPr lvl="1"/>
            <a:r>
              <a:rPr lang="nb-NO" sz="1600" dirty="0"/>
              <a:t>Master in materials science and </a:t>
            </a:r>
            <a:r>
              <a:rPr lang="nb-NO" sz="1600" dirty="0" err="1"/>
              <a:t>engineering</a:t>
            </a:r>
            <a:r>
              <a:rPr lang="nb-NO" sz="1600" dirty="0"/>
              <a:t> (MSMT)</a:t>
            </a:r>
          </a:p>
          <a:p>
            <a:pPr lvl="1"/>
            <a:r>
              <a:rPr lang="nb-NO" sz="1600" dirty="0"/>
              <a:t>Master in </a:t>
            </a:r>
            <a:r>
              <a:rPr lang="nb-NO" sz="1600" dirty="0" err="1"/>
              <a:t>sustainable</a:t>
            </a:r>
            <a:r>
              <a:rPr lang="nb-NO" sz="1600" dirty="0"/>
              <a:t> </a:t>
            </a:r>
            <a:r>
              <a:rPr lang="nb-NO" sz="1600" dirty="0" err="1"/>
              <a:t>chemical</a:t>
            </a:r>
            <a:r>
              <a:rPr lang="nb-NO" sz="1600" dirty="0"/>
              <a:t> and </a:t>
            </a:r>
            <a:r>
              <a:rPr lang="nb-NO" sz="1600" dirty="0" err="1"/>
              <a:t>biochemical</a:t>
            </a:r>
            <a:r>
              <a:rPr lang="nb-NO" sz="1600" dirty="0"/>
              <a:t> </a:t>
            </a:r>
            <a:r>
              <a:rPr lang="nb-NO" sz="1600" dirty="0" err="1"/>
              <a:t>engineering</a:t>
            </a:r>
            <a:r>
              <a:rPr lang="nb-NO" sz="1600" dirty="0"/>
              <a:t> (MSCHEMBI).</a:t>
            </a:r>
          </a:p>
          <a:p>
            <a:r>
              <a:rPr lang="nb-NO" sz="2000" dirty="0"/>
              <a:t>Vurdere sammenslåing og studieretningsvalg. Vurdere om programmene skal være norsk.</a:t>
            </a:r>
          </a:p>
          <a:p>
            <a:endParaRPr lang="nb-NO" sz="2000" dirty="0"/>
          </a:p>
          <a:p>
            <a:r>
              <a:rPr lang="nb-NO" sz="2000" dirty="0"/>
              <a:t>Slå sammen Master i Matvitenskap, teknologi og bærekraft (FTMAMAT) og det internasjonale masterprogrammet i bioteknologi (MSBIOTECH). </a:t>
            </a:r>
          </a:p>
          <a:p>
            <a:pPr lvl="1"/>
            <a:r>
              <a:rPr lang="nb-NO" sz="1600" dirty="0"/>
              <a:t>Prosess igangsatt IBT.</a:t>
            </a:r>
          </a:p>
          <a:p>
            <a:endParaRPr lang="nb-NO" sz="2000" dirty="0"/>
          </a:p>
        </p:txBody>
      </p:sp>
    </p:spTree>
    <p:extLst>
      <p:ext uri="{BB962C8B-B14F-4D97-AF65-F5344CB8AC3E}">
        <p14:creationId xmlns:p14="http://schemas.microsoft.com/office/powerpoint/2010/main" val="1871289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63E857-CE51-C2FD-4380-C0C53FFA08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3196" y="205979"/>
            <a:ext cx="8523170" cy="646331"/>
          </a:xfrm>
        </p:spPr>
        <p:txBody>
          <a:bodyPr wrap="square" anchor="t">
            <a:normAutofit/>
          </a:bodyPr>
          <a:lstStyle/>
          <a:p>
            <a:r>
              <a:rPr lang="nb-NO" dirty="0"/>
              <a:t>Økonomi</a:t>
            </a:r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4404FAC7-1DD8-5ECC-8CD7-3CD5CB24D8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79162" y="1200151"/>
            <a:ext cx="3647204" cy="3394472"/>
          </a:xfrm>
        </p:spPr>
        <p:txBody>
          <a:bodyPr>
            <a:normAutofit/>
          </a:bodyPr>
          <a:lstStyle/>
          <a:p>
            <a:r>
              <a:rPr lang="en-US" sz="1800" dirty="0" err="1"/>
              <a:t>Fallende</a:t>
            </a:r>
            <a:r>
              <a:rPr lang="en-US" sz="1800" dirty="0"/>
              <a:t> </a:t>
            </a:r>
            <a:r>
              <a:rPr lang="en-US" sz="1800" dirty="0" err="1"/>
              <a:t>inntekt</a:t>
            </a:r>
            <a:r>
              <a:rPr lang="en-US" sz="1800" dirty="0"/>
              <a:t> fra KD </a:t>
            </a:r>
            <a:r>
              <a:rPr lang="en-US" sz="1800" dirty="0" err="1"/>
              <a:t>siden</a:t>
            </a:r>
            <a:r>
              <a:rPr lang="en-US" sz="1800" dirty="0"/>
              <a:t> 2022</a:t>
            </a:r>
          </a:p>
          <a:p>
            <a:r>
              <a:rPr lang="en-US" sz="1800" dirty="0" err="1"/>
              <a:t>Skyldes</a:t>
            </a:r>
            <a:r>
              <a:rPr lang="en-US" sz="1800" dirty="0"/>
              <a:t> </a:t>
            </a:r>
            <a:r>
              <a:rPr lang="en-US" sz="1800" dirty="0" err="1"/>
              <a:t>særlig</a:t>
            </a:r>
            <a:r>
              <a:rPr lang="en-US" sz="1800" dirty="0"/>
              <a:t> </a:t>
            </a:r>
            <a:r>
              <a:rPr lang="en-US" sz="1800" dirty="0" err="1"/>
              <a:t>kutt</a:t>
            </a:r>
            <a:r>
              <a:rPr lang="en-US" sz="1800" dirty="0"/>
              <a:t> </a:t>
            </a:r>
            <a:r>
              <a:rPr lang="en-US" sz="1800" dirty="0" err="1"/>
              <a:t>pga</a:t>
            </a:r>
            <a:r>
              <a:rPr lang="en-US" sz="1800" dirty="0"/>
              <a:t> </a:t>
            </a:r>
            <a:r>
              <a:rPr lang="en-US" sz="1800" dirty="0" err="1"/>
              <a:t>nytt</a:t>
            </a:r>
            <a:r>
              <a:rPr lang="en-US" sz="1800" dirty="0"/>
              <a:t> </a:t>
            </a:r>
            <a:r>
              <a:rPr lang="en-US" sz="1800" dirty="0" err="1"/>
              <a:t>pensjonssystem</a:t>
            </a:r>
            <a:r>
              <a:rPr lang="en-US" sz="1800" dirty="0"/>
              <a:t> og </a:t>
            </a:r>
            <a:r>
              <a:rPr lang="en-US" sz="1800" dirty="0" err="1"/>
              <a:t>andre</a:t>
            </a:r>
            <a:r>
              <a:rPr lang="en-US" sz="1800" dirty="0"/>
              <a:t> </a:t>
            </a:r>
            <a:r>
              <a:rPr lang="en-US" sz="1800" dirty="0" err="1"/>
              <a:t>kutt</a:t>
            </a:r>
            <a:r>
              <a:rPr lang="en-US" sz="1800" dirty="0"/>
              <a:t> i basis</a:t>
            </a:r>
          </a:p>
          <a:p>
            <a:r>
              <a:rPr lang="en-US" sz="1800" dirty="0"/>
              <a:t>Noe </a:t>
            </a:r>
            <a:r>
              <a:rPr lang="en-US" sz="1800" dirty="0" err="1"/>
              <a:t>innteksbortfall</a:t>
            </a:r>
            <a:r>
              <a:rPr lang="en-US" sz="1800" dirty="0"/>
              <a:t> </a:t>
            </a:r>
            <a:r>
              <a:rPr lang="en-US" sz="1800" dirty="0" err="1"/>
              <a:t>fordi</a:t>
            </a:r>
            <a:r>
              <a:rPr lang="en-US" sz="1800" dirty="0"/>
              <a:t> </a:t>
            </a:r>
            <a:r>
              <a:rPr lang="en-US" sz="1800" dirty="0" err="1"/>
              <a:t>andre</a:t>
            </a:r>
            <a:r>
              <a:rPr lang="en-US" sz="1800" dirty="0"/>
              <a:t> </a:t>
            </a:r>
            <a:r>
              <a:rPr lang="en-US" sz="1800" dirty="0" err="1"/>
              <a:t>styrker</a:t>
            </a:r>
            <a:r>
              <a:rPr lang="en-US" sz="1800" dirty="0"/>
              <a:t> sin </a:t>
            </a:r>
            <a:r>
              <a:rPr lang="en-US" sz="1800" dirty="0" err="1"/>
              <a:t>aktivitet</a:t>
            </a:r>
            <a:r>
              <a:rPr lang="en-US" sz="1800" dirty="0"/>
              <a:t> der det er </a:t>
            </a:r>
            <a:r>
              <a:rPr lang="en-US" sz="1800" dirty="0" err="1"/>
              <a:t>lukkede</a:t>
            </a:r>
            <a:r>
              <a:rPr lang="en-US" sz="1800" dirty="0"/>
              <a:t> rammer i </a:t>
            </a:r>
            <a:r>
              <a:rPr lang="en-US" sz="1800" dirty="0" err="1"/>
              <a:t>økonomimodellen</a:t>
            </a:r>
            <a:r>
              <a:rPr lang="en-US" sz="1800" dirty="0"/>
              <a:t> fra KD (NFR, EU)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1146F176-E96E-7BF4-3C6C-711CD3A53BC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41294938"/>
              </p:ext>
            </p:extLst>
          </p:nvPr>
        </p:nvGraphicFramePr>
        <p:xfrm>
          <a:off x="457200" y="1200151"/>
          <a:ext cx="4568342" cy="3394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8872548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2B9992-B766-1F96-5400-41691D8916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226" y="-55305"/>
            <a:ext cx="8418747" cy="648512"/>
          </a:xfrm>
        </p:spPr>
        <p:txBody>
          <a:bodyPr/>
          <a:lstStyle/>
          <a:p>
            <a:r>
              <a:rPr lang="nb-NO" dirty="0"/>
              <a:t>Tidslinje prosesser (utkast)</a:t>
            </a:r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9E6406A4-077C-AA1F-2341-E0BFD49DE3AA}"/>
              </a:ext>
            </a:extLst>
          </p:cNvPr>
          <p:cNvSpPr/>
          <p:nvPr/>
        </p:nvSpPr>
        <p:spPr>
          <a:xfrm>
            <a:off x="101600" y="1079500"/>
            <a:ext cx="4038600" cy="273666"/>
          </a:xfrm>
          <a:prstGeom prst="rightArrow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b-NO"/>
          </a:p>
        </p:txBody>
      </p:sp>
      <p:sp>
        <p:nvSpPr>
          <p:cNvPr id="5" name="Arrow: Right 4">
            <a:extLst>
              <a:ext uri="{FF2B5EF4-FFF2-40B4-BE49-F238E27FC236}">
                <a16:creationId xmlns:a16="http://schemas.microsoft.com/office/drawing/2014/main" id="{E89D4CA4-F68B-65F1-B606-F6ADAD9B9E72}"/>
              </a:ext>
            </a:extLst>
          </p:cNvPr>
          <p:cNvSpPr/>
          <p:nvPr/>
        </p:nvSpPr>
        <p:spPr>
          <a:xfrm>
            <a:off x="4216400" y="1079500"/>
            <a:ext cx="4616450" cy="306032"/>
          </a:xfrm>
          <a:prstGeom prst="rightArrow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b-NO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25B0EA0-6470-09A3-86B1-9CA57102B2CA}"/>
              </a:ext>
            </a:extLst>
          </p:cNvPr>
          <p:cNvSpPr txBox="1"/>
          <p:nvPr/>
        </p:nvSpPr>
        <p:spPr>
          <a:xfrm>
            <a:off x="4057650" y="847232"/>
            <a:ext cx="584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dirty="0"/>
              <a:t>2024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43BBD35-E1BD-823A-2096-99CD37CDA493}"/>
              </a:ext>
            </a:extLst>
          </p:cNvPr>
          <p:cNvSpPr txBox="1"/>
          <p:nvPr/>
        </p:nvSpPr>
        <p:spPr>
          <a:xfrm>
            <a:off x="4292600" y="1353166"/>
            <a:ext cx="1809750" cy="73866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b-NO" sz="1050" dirty="0"/>
              <a:t>1.feb </a:t>
            </a:r>
          </a:p>
          <a:p>
            <a:pPr algn="ctr"/>
            <a:r>
              <a:rPr lang="nb-NO" sz="1050" dirty="0"/>
              <a:t>NTNU forhåndsinnmelding nedleggelse/opprettelse studieprogram 25/26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95F949B-1044-CC73-F847-3423BD6EEF05}"/>
              </a:ext>
            </a:extLst>
          </p:cNvPr>
          <p:cNvCxnSpPr/>
          <p:nvPr/>
        </p:nvCxnSpPr>
        <p:spPr>
          <a:xfrm>
            <a:off x="5048250" y="1035050"/>
            <a:ext cx="0" cy="30480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53A6151B-8FCB-510D-D9A8-3D3DB317D5F5}"/>
              </a:ext>
            </a:extLst>
          </p:cNvPr>
          <p:cNvSpPr txBox="1"/>
          <p:nvPr/>
        </p:nvSpPr>
        <p:spPr>
          <a:xfrm>
            <a:off x="2447925" y="1384583"/>
            <a:ext cx="1708150" cy="73866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b-NO" sz="1050" dirty="0"/>
              <a:t>1.des </a:t>
            </a:r>
          </a:p>
          <a:p>
            <a:pPr algn="ctr"/>
            <a:r>
              <a:rPr lang="nb-NO" sz="1050" dirty="0"/>
              <a:t>FUS forhåndsinnmelding nedleggelse/opprettelse studieprogram 25/26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4D65147-EC80-FF4F-B48C-A8394DC35120}"/>
              </a:ext>
            </a:extLst>
          </p:cNvPr>
          <p:cNvCxnSpPr/>
          <p:nvPr/>
        </p:nvCxnSpPr>
        <p:spPr>
          <a:xfrm>
            <a:off x="3302000" y="1066467"/>
            <a:ext cx="0" cy="30480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3F14F21D-6610-EF6C-1CA8-46DFDFFF5FA8}"/>
              </a:ext>
            </a:extLst>
          </p:cNvPr>
          <p:cNvSpPr txBox="1"/>
          <p:nvPr/>
        </p:nvSpPr>
        <p:spPr>
          <a:xfrm>
            <a:off x="7435850" y="1429982"/>
            <a:ext cx="1708150" cy="73866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b-NO" sz="1050" dirty="0"/>
              <a:t>1.des </a:t>
            </a:r>
          </a:p>
          <a:p>
            <a:pPr algn="ctr"/>
            <a:r>
              <a:rPr lang="nb-NO" sz="1050" dirty="0"/>
              <a:t>FUS forhåndsinnmelding nedleggelse/opprettelse studieprogram 26/27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6B277308-43B7-2D00-8AA1-25FF087F00D1}"/>
              </a:ext>
            </a:extLst>
          </p:cNvPr>
          <p:cNvCxnSpPr/>
          <p:nvPr/>
        </p:nvCxnSpPr>
        <p:spPr>
          <a:xfrm>
            <a:off x="8289925" y="1111866"/>
            <a:ext cx="0" cy="30480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BC62D1A0-DA66-6A8F-BFBA-9829C20CF155}"/>
              </a:ext>
            </a:extLst>
          </p:cNvPr>
          <p:cNvSpPr txBox="1"/>
          <p:nvPr/>
        </p:nvSpPr>
        <p:spPr>
          <a:xfrm>
            <a:off x="5826917" y="451311"/>
            <a:ext cx="1708148" cy="57708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b-NO" sz="1050" dirty="0"/>
              <a:t>1.juni</a:t>
            </a:r>
          </a:p>
          <a:p>
            <a:pPr algn="ctr"/>
            <a:r>
              <a:rPr lang="nb-NO" sz="1050" dirty="0"/>
              <a:t>NTNU Full søknad om opprettelse/nedleggelse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76F4B4CF-A694-A387-B3D5-9E3534C053A5}"/>
              </a:ext>
            </a:extLst>
          </p:cNvPr>
          <p:cNvCxnSpPr/>
          <p:nvPr/>
        </p:nvCxnSpPr>
        <p:spPr>
          <a:xfrm>
            <a:off x="6635751" y="1035050"/>
            <a:ext cx="0" cy="30480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8D44D692-1C99-2D1E-F59A-1186067272D6}"/>
              </a:ext>
            </a:extLst>
          </p:cNvPr>
          <p:cNvSpPr txBox="1"/>
          <p:nvPr/>
        </p:nvSpPr>
        <p:spPr>
          <a:xfrm>
            <a:off x="0" y="861132"/>
            <a:ext cx="584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dirty="0"/>
              <a:t>2023</a:t>
            </a:r>
          </a:p>
        </p:txBody>
      </p:sp>
      <p:sp>
        <p:nvSpPr>
          <p:cNvPr id="17" name="Arrow: Right 16">
            <a:extLst>
              <a:ext uri="{FF2B5EF4-FFF2-40B4-BE49-F238E27FC236}">
                <a16:creationId xmlns:a16="http://schemas.microsoft.com/office/drawing/2014/main" id="{E28AD35E-3DFF-F395-C26F-66F9883AC3CD}"/>
              </a:ext>
            </a:extLst>
          </p:cNvPr>
          <p:cNvSpPr/>
          <p:nvPr/>
        </p:nvSpPr>
        <p:spPr>
          <a:xfrm>
            <a:off x="101600" y="2270903"/>
            <a:ext cx="4946650" cy="306033"/>
          </a:xfrm>
          <a:prstGeom prst="rightArrow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b-NO" sz="1100" dirty="0"/>
              <a:t>Nedleggelse 2 årstudier</a:t>
            </a:r>
          </a:p>
        </p:txBody>
      </p:sp>
      <p:sp>
        <p:nvSpPr>
          <p:cNvPr id="18" name="Arrow: Right 17">
            <a:extLst>
              <a:ext uri="{FF2B5EF4-FFF2-40B4-BE49-F238E27FC236}">
                <a16:creationId xmlns:a16="http://schemas.microsoft.com/office/drawing/2014/main" id="{C4FE9DDA-4F2D-2F5D-604D-E199E1EDCEE2}"/>
              </a:ext>
            </a:extLst>
          </p:cNvPr>
          <p:cNvSpPr/>
          <p:nvPr/>
        </p:nvSpPr>
        <p:spPr>
          <a:xfrm>
            <a:off x="107949" y="2618214"/>
            <a:ext cx="4940301" cy="306033"/>
          </a:xfrm>
          <a:prstGeom prst="rightArrow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b-NO" sz="1100" dirty="0"/>
              <a:t>Sammenslåing MSBIOTECH og FTMAMAT</a:t>
            </a:r>
          </a:p>
        </p:txBody>
      </p:sp>
      <p:sp>
        <p:nvSpPr>
          <p:cNvPr id="19" name="Arrow: Right 18">
            <a:extLst>
              <a:ext uri="{FF2B5EF4-FFF2-40B4-BE49-F238E27FC236}">
                <a16:creationId xmlns:a16="http://schemas.microsoft.com/office/drawing/2014/main" id="{B497F1F9-F76A-297D-7489-B43ACD666B5E}"/>
              </a:ext>
            </a:extLst>
          </p:cNvPr>
          <p:cNvSpPr/>
          <p:nvPr/>
        </p:nvSpPr>
        <p:spPr>
          <a:xfrm>
            <a:off x="68141" y="2953370"/>
            <a:ext cx="8933774" cy="306032"/>
          </a:xfrm>
          <a:prstGeom prst="rightArrow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b-NO" sz="1100" dirty="0"/>
              <a:t>Utrede mastertilbud IBA og nedleggelse bioteknologi bachelor</a:t>
            </a:r>
          </a:p>
        </p:txBody>
      </p:sp>
      <p:sp>
        <p:nvSpPr>
          <p:cNvPr id="21" name="Arrow: Right 20">
            <a:extLst>
              <a:ext uri="{FF2B5EF4-FFF2-40B4-BE49-F238E27FC236}">
                <a16:creationId xmlns:a16="http://schemas.microsoft.com/office/drawing/2014/main" id="{FC485CD3-8BE9-E2D3-94AD-99D46A18BAEC}"/>
              </a:ext>
            </a:extLst>
          </p:cNvPr>
          <p:cNvSpPr/>
          <p:nvPr/>
        </p:nvSpPr>
        <p:spPr>
          <a:xfrm>
            <a:off x="68141" y="3309291"/>
            <a:ext cx="8294809" cy="306032"/>
          </a:xfrm>
          <a:prstGeom prst="rightArrow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b-NO" sz="1100" dirty="0"/>
              <a:t>Utrede sammenslåing MTKJ og MTMT, samt FTHINGKJ og FTHINGMAT</a:t>
            </a:r>
          </a:p>
        </p:txBody>
      </p:sp>
      <p:sp>
        <p:nvSpPr>
          <p:cNvPr id="22" name="Arrow: Right 21">
            <a:extLst>
              <a:ext uri="{FF2B5EF4-FFF2-40B4-BE49-F238E27FC236}">
                <a16:creationId xmlns:a16="http://schemas.microsoft.com/office/drawing/2014/main" id="{76B7C80B-97E1-CC93-246E-3F0003AA8F5E}"/>
              </a:ext>
            </a:extLst>
          </p:cNvPr>
          <p:cNvSpPr/>
          <p:nvPr/>
        </p:nvSpPr>
        <p:spPr>
          <a:xfrm>
            <a:off x="2558194" y="3635835"/>
            <a:ext cx="5804755" cy="277821"/>
          </a:xfrm>
          <a:prstGeom prst="rightArrow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b-NO" sz="1100" dirty="0"/>
              <a:t>Utrede innhold og profil MSMT og MSCHEMBI</a:t>
            </a:r>
          </a:p>
        </p:txBody>
      </p:sp>
      <p:sp>
        <p:nvSpPr>
          <p:cNvPr id="23" name="Arrow: Right 22">
            <a:extLst>
              <a:ext uri="{FF2B5EF4-FFF2-40B4-BE49-F238E27FC236}">
                <a16:creationId xmlns:a16="http://schemas.microsoft.com/office/drawing/2014/main" id="{205D4C1E-B413-63FC-F816-4EEC16AAA815}"/>
              </a:ext>
            </a:extLst>
          </p:cNvPr>
          <p:cNvSpPr/>
          <p:nvPr/>
        </p:nvSpPr>
        <p:spPr>
          <a:xfrm>
            <a:off x="107949" y="3934168"/>
            <a:ext cx="3149601" cy="281775"/>
          </a:xfrm>
          <a:prstGeom prst="rightArrow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b-NO" sz="1100" dirty="0"/>
              <a:t>Utrede bunting BBI, BFY og BKJ</a:t>
            </a:r>
          </a:p>
        </p:txBody>
      </p:sp>
      <p:sp>
        <p:nvSpPr>
          <p:cNvPr id="3" name="Arrow: Right 2">
            <a:extLst>
              <a:ext uri="{FF2B5EF4-FFF2-40B4-BE49-F238E27FC236}">
                <a16:creationId xmlns:a16="http://schemas.microsoft.com/office/drawing/2014/main" id="{7289831F-6107-D0BD-85D7-5991E4C17130}"/>
              </a:ext>
            </a:extLst>
          </p:cNvPr>
          <p:cNvSpPr/>
          <p:nvPr/>
        </p:nvSpPr>
        <p:spPr>
          <a:xfrm>
            <a:off x="2997199" y="4227455"/>
            <a:ext cx="3149601" cy="281775"/>
          </a:xfrm>
          <a:prstGeom prst="rightArrow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b-NO" sz="1100" dirty="0"/>
              <a:t>Utrede bunting 2-årig master realfag</a:t>
            </a:r>
          </a:p>
        </p:txBody>
      </p:sp>
    </p:spTree>
    <p:extLst>
      <p:ext uri="{BB962C8B-B14F-4D97-AF65-F5344CB8AC3E}">
        <p14:creationId xmlns:p14="http://schemas.microsoft.com/office/powerpoint/2010/main" val="108926862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6F690D-BD57-080A-3094-8EE4332FC2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Hva skjer nå?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AC3FCA-3E6B-9DB5-CF86-ADBA6A451D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000" dirty="0"/>
              <a:t>Forankring og diskusjon om foreslåtte tiltak ute i fagmiljøene</a:t>
            </a:r>
          </a:p>
          <a:p>
            <a:r>
              <a:rPr lang="nb-NO" sz="2000" dirty="0"/>
              <a:t>Kommunikasjon: allmøte og wiki-side</a:t>
            </a:r>
          </a:p>
          <a:p>
            <a:r>
              <a:rPr lang="nb-NO" sz="2000" dirty="0"/>
              <a:t>Vi skal ha gode prosesser for å ha tid til å utvikle gode og aktuelle studieprogram</a:t>
            </a:r>
          </a:p>
          <a:p>
            <a:r>
              <a:rPr lang="nb-NO" sz="2000" dirty="0"/>
              <a:t>Tiltak som utredes med arbeidsgrupper vil ikke vedtas før forslaget er diskutert</a:t>
            </a:r>
          </a:p>
          <a:p>
            <a:r>
              <a:rPr lang="nb-NO" sz="2000" dirty="0"/>
              <a:t>Innmelding 1. februar 2024 gir oppstart nytt program fra 25/26</a:t>
            </a:r>
          </a:p>
          <a:p>
            <a:r>
              <a:rPr lang="nb-NO" sz="2000" b="1" dirty="0"/>
              <a:t>Medio juni: Hvilke tiltak er vi enige om nå, hvilke tiltak er vi enige om skal utredes?</a:t>
            </a:r>
          </a:p>
          <a:p>
            <a:endParaRPr lang="nb-NO" sz="2000" dirty="0"/>
          </a:p>
          <a:p>
            <a:endParaRPr lang="nb-NO" sz="2000" dirty="0"/>
          </a:p>
        </p:txBody>
      </p:sp>
    </p:spTree>
    <p:extLst>
      <p:ext uri="{BB962C8B-B14F-4D97-AF65-F5344CB8AC3E}">
        <p14:creationId xmlns:p14="http://schemas.microsoft.com/office/powerpoint/2010/main" val="59498270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44F127-6A29-221A-CCED-BCA8C23B82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B855E52-4DCE-E90C-801E-237F43B6872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7011858"/>
              </p:ext>
            </p:extLst>
          </p:nvPr>
        </p:nvGraphicFramePr>
        <p:xfrm>
          <a:off x="301385" y="1010266"/>
          <a:ext cx="8418747" cy="36137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634340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Bilde 25">
            <a:extLst>
              <a:ext uri="{FF2B5EF4-FFF2-40B4-BE49-F238E27FC236}">
                <a16:creationId xmlns:a16="http://schemas.microsoft.com/office/drawing/2014/main" id="{31EBE08B-4715-DA86-4988-10BA35BE8C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61605" y="781688"/>
            <a:ext cx="3641378" cy="2269322"/>
          </a:xfrm>
          <a:prstGeom prst="rect">
            <a:avLst/>
          </a:prstGeom>
        </p:spPr>
      </p:pic>
      <p:sp>
        <p:nvSpPr>
          <p:cNvPr id="3" name="TekstSylinder 2">
            <a:extLst>
              <a:ext uri="{FF2B5EF4-FFF2-40B4-BE49-F238E27FC236}">
                <a16:creationId xmlns:a16="http://schemas.microsoft.com/office/drawing/2014/main" id="{DC7F4234-538C-74D5-21BE-CEB9138DB031}"/>
              </a:ext>
            </a:extLst>
          </p:cNvPr>
          <p:cNvSpPr txBox="1"/>
          <p:nvPr/>
        </p:nvSpPr>
        <p:spPr>
          <a:xfrm>
            <a:off x="522094" y="247997"/>
            <a:ext cx="77827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b="1" dirty="0"/>
              <a:t>Bidrags- og oppdragsfinansiert aktivitet (BOA)</a:t>
            </a:r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A50C0C7E-A0E2-2ECB-7B8C-1FCC31C99767}"/>
              </a:ext>
            </a:extLst>
          </p:cNvPr>
          <p:cNvSpPr txBox="1"/>
          <p:nvPr/>
        </p:nvSpPr>
        <p:spPr>
          <a:xfrm>
            <a:off x="579611" y="3473039"/>
            <a:ext cx="778272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nb-NO" sz="1350" dirty="0"/>
              <a:t>Høy aktivitet – foran foregående år per 1. tertial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nb-NO" sz="1350" dirty="0"/>
              <a:t>Regnskapet viser ikke nødvendigvis et helt korrekt bilde på status:</a:t>
            </a:r>
          </a:p>
          <a:p>
            <a:pPr marL="557213" lvl="1" indent="-214313">
              <a:buFont typeface="Arial" panose="020B0604020202020204" pitchFamily="34" charset="0"/>
              <a:buChar char="•"/>
            </a:pPr>
            <a:r>
              <a:rPr lang="nb-NO" sz="1200" dirty="0"/>
              <a:t>Nye rutiner for timeføring, lønnskontering, frikjøp, føring av egenfinansiering og fakturering av leiestedskostnader</a:t>
            </a:r>
          </a:p>
          <a:p>
            <a:pPr lvl="1"/>
            <a:r>
              <a:rPr lang="nb-NO" sz="1200" dirty="0"/>
              <a:t>	Mangler lønnskostnader og leiestedskostnader 	– men også egenfinansiering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nb-NO" sz="1350" dirty="0"/>
              <a:t>Arbeides med ajourføring frem mot sommeren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endParaRPr lang="nb-NO" sz="1350" dirty="0"/>
          </a:p>
        </p:txBody>
      </p:sp>
      <p:pic>
        <p:nvPicPr>
          <p:cNvPr id="7" name="Bilde 6">
            <a:extLst>
              <a:ext uri="{FF2B5EF4-FFF2-40B4-BE49-F238E27FC236}">
                <a16:creationId xmlns:a16="http://schemas.microsoft.com/office/drawing/2014/main" id="{A352D53C-C677-C8C2-03D2-B386EF6733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0726" y="774047"/>
            <a:ext cx="3641378" cy="2262798"/>
          </a:xfrm>
          <a:prstGeom prst="rect">
            <a:avLst/>
          </a:prstGeom>
        </p:spPr>
      </p:pic>
      <p:sp>
        <p:nvSpPr>
          <p:cNvPr id="9" name="TekstSylinder 8">
            <a:extLst>
              <a:ext uri="{FF2B5EF4-FFF2-40B4-BE49-F238E27FC236}">
                <a16:creationId xmlns:a16="http://schemas.microsoft.com/office/drawing/2014/main" id="{A4D5221F-A5CD-8476-13BA-7CC4F94BF420}"/>
              </a:ext>
            </a:extLst>
          </p:cNvPr>
          <p:cNvSpPr txBox="1"/>
          <p:nvPr/>
        </p:nvSpPr>
        <p:spPr>
          <a:xfrm>
            <a:off x="522094" y="3176803"/>
            <a:ext cx="3641378" cy="196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600" i="1" dirty="0"/>
              <a:t>Regnskapsført</a:t>
            </a:r>
            <a:r>
              <a:rPr lang="nb-NO" sz="675" i="1" dirty="0"/>
              <a:t> BOA-aktivitet per 1. tertial 2019-2023. Tall i 1000</a:t>
            </a:r>
          </a:p>
        </p:txBody>
      </p:sp>
      <p:sp>
        <p:nvSpPr>
          <p:cNvPr id="10" name="TekstSylinder 9">
            <a:extLst>
              <a:ext uri="{FF2B5EF4-FFF2-40B4-BE49-F238E27FC236}">
                <a16:creationId xmlns:a16="http://schemas.microsoft.com/office/drawing/2014/main" id="{534FB72F-3646-7A5A-B385-9081006971D9}"/>
              </a:ext>
            </a:extLst>
          </p:cNvPr>
          <p:cNvSpPr txBox="1"/>
          <p:nvPr/>
        </p:nvSpPr>
        <p:spPr>
          <a:xfrm>
            <a:off x="4514482" y="3185193"/>
            <a:ext cx="3847854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675" i="1" dirty="0"/>
              <a:t>Regnskapsført BOA-aktivitet på årsbasis 2019-2022 sammenlignet med prognose for 2023 (P2023) og summen av budsjettert aktivitet i prosjektene (B2023) per 1. tertial. Tall i 1000</a:t>
            </a:r>
          </a:p>
        </p:txBody>
      </p:sp>
      <p:sp>
        <p:nvSpPr>
          <p:cNvPr id="11" name="TekstSylinder 10">
            <a:extLst>
              <a:ext uri="{FF2B5EF4-FFF2-40B4-BE49-F238E27FC236}">
                <a16:creationId xmlns:a16="http://schemas.microsoft.com/office/drawing/2014/main" id="{7F6AFE06-7549-392A-CF97-DBDDA9FC6D1E}"/>
              </a:ext>
            </a:extLst>
          </p:cNvPr>
          <p:cNvSpPr txBox="1"/>
          <p:nvPr/>
        </p:nvSpPr>
        <p:spPr>
          <a:xfrm>
            <a:off x="1046766" y="1378579"/>
            <a:ext cx="37166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50" i="1" dirty="0"/>
              <a:t>136 589</a:t>
            </a:r>
          </a:p>
        </p:txBody>
      </p:sp>
      <p:sp>
        <p:nvSpPr>
          <p:cNvPr id="12" name="TekstSylinder 11">
            <a:extLst>
              <a:ext uri="{FF2B5EF4-FFF2-40B4-BE49-F238E27FC236}">
                <a16:creationId xmlns:a16="http://schemas.microsoft.com/office/drawing/2014/main" id="{C2C97894-35C2-EED6-8D53-F9613D47B2C4}"/>
              </a:ext>
            </a:extLst>
          </p:cNvPr>
          <p:cNvSpPr txBox="1"/>
          <p:nvPr/>
        </p:nvSpPr>
        <p:spPr>
          <a:xfrm>
            <a:off x="3112278" y="1419546"/>
            <a:ext cx="37166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50" i="1" dirty="0"/>
              <a:t>134 867</a:t>
            </a:r>
          </a:p>
        </p:txBody>
      </p:sp>
      <p:sp>
        <p:nvSpPr>
          <p:cNvPr id="13" name="TekstSylinder 12">
            <a:extLst>
              <a:ext uri="{FF2B5EF4-FFF2-40B4-BE49-F238E27FC236}">
                <a16:creationId xmlns:a16="http://schemas.microsoft.com/office/drawing/2014/main" id="{988E3F0D-CAA1-8CD9-46C4-ACE347ED5CE7}"/>
              </a:ext>
            </a:extLst>
          </p:cNvPr>
          <p:cNvSpPr txBox="1"/>
          <p:nvPr/>
        </p:nvSpPr>
        <p:spPr>
          <a:xfrm>
            <a:off x="1570700" y="1592569"/>
            <a:ext cx="37166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50" i="1" dirty="0"/>
              <a:t>117 568</a:t>
            </a:r>
          </a:p>
        </p:txBody>
      </p:sp>
      <p:sp>
        <p:nvSpPr>
          <p:cNvPr id="14" name="TekstSylinder 13">
            <a:extLst>
              <a:ext uri="{FF2B5EF4-FFF2-40B4-BE49-F238E27FC236}">
                <a16:creationId xmlns:a16="http://schemas.microsoft.com/office/drawing/2014/main" id="{8C0015DB-6F40-769C-ADEE-D62A977C10C4}"/>
              </a:ext>
            </a:extLst>
          </p:cNvPr>
          <p:cNvSpPr txBox="1"/>
          <p:nvPr/>
        </p:nvSpPr>
        <p:spPr>
          <a:xfrm>
            <a:off x="2078047" y="1750187"/>
            <a:ext cx="37166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50" i="1" dirty="0"/>
              <a:t>103 896</a:t>
            </a:r>
          </a:p>
        </p:txBody>
      </p:sp>
      <p:sp>
        <p:nvSpPr>
          <p:cNvPr id="15" name="TekstSylinder 14">
            <a:extLst>
              <a:ext uri="{FF2B5EF4-FFF2-40B4-BE49-F238E27FC236}">
                <a16:creationId xmlns:a16="http://schemas.microsoft.com/office/drawing/2014/main" id="{69D4E534-87AB-A165-2CF1-FC7C132BFE90}"/>
              </a:ext>
            </a:extLst>
          </p:cNvPr>
          <p:cNvSpPr txBox="1"/>
          <p:nvPr/>
        </p:nvSpPr>
        <p:spPr>
          <a:xfrm>
            <a:off x="2576541" y="1469535"/>
            <a:ext cx="37166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50" i="1" dirty="0"/>
              <a:t>130 012</a:t>
            </a:r>
          </a:p>
        </p:txBody>
      </p:sp>
      <p:sp>
        <p:nvSpPr>
          <p:cNvPr id="16" name="TekstSylinder 15">
            <a:extLst>
              <a:ext uri="{FF2B5EF4-FFF2-40B4-BE49-F238E27FC236}">
                <a16:creationId xmlns:a16="http://schemas.microsoft.com/office/drawing/2014/main" id="{2EA2AA70-52EF-FA3E-467A-0B9D8DCCFEAB}"/>
              </a:ext>
            </a:extLst>
          </p:cNvPr>
          <p:cNvSpPr txBox="1"/>
          <p:nvPr/>
        </p:nvSpPr>
        <p:spPr>
          <a:xfrm>
            <a:off x="4986798" y="1454069"/>
            <a:ext cx="37166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50" i="1" dirty="0"/>
              <a:t>406 384</a:t>
            </a:r>
          </a:p>
        </p:txBody>
      </p:sp>
      <p:sp>
        <p:nvSpPr>
          <p:cNvPr id="17" name="TekstSylinder 16">
            <a:extLst>
              <a:ext uri="{FF2B5EF4-FFF2-40B4-BE49-F238E27FC236}">
                <a16:creationId xmlns:a16="http://schemas.microsoft.com/office/drawing/2014/main" id="{8A98FD2D-9B45-B340-BA74-CCCB0208CCB2}"/>
              </a:ext>
            </a:extLst>
          </p:cNvPr>
          <p:cNvSpPr txBox="1"/>
          <p:nvPr/>
        </p:nvSpPr>
        <p:spPr>
          <a:xfrm>
            <a:off x="5439940" y="1630245"/>
            <a:ext cx="37166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50" i="1" dirty="0"/>
              <a:t>363 941</a:t>
            </a:r>
          </a:p>
        </p:txBody>
      </p:sp>
      <p:sp>
        <p:nvSpPr>
          <p:cNvPr id="18" name="TekstSylinder 17">
            <a:extLst>
              <a:ext uri="{FF2B5EF4-FFF2-40B4-BE49-F238E27FC236}">
                <a16:creationId xmlns:a16="http://schemas.microsoft.com/office/drawing/2014/main" id="{AB393604-608D-BEA2-9E8A-CD95715E28EF}"/>
              </a:ext>
            </a:extLst>
          </p:cNvPr>
          <p:cNvSpPr txBox="1"/>
          <p:nvPr/>
        </p:nvSpPr>
        <p:spPr>
          <a:xfrm>
            <a:off x="5840360" y="1538785"/>
            <a:ext cx="37166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50" i="1" dirty="0"/>
              <a:t>385 273</a:t>
            </a:r>
          </a:p>
        </p:txBody>
      </p:sp>
      <p:sp>
        <p:nvSpPr>
          <p:cNvPr id="19" name="TekstSylinder 18">
            <a:extLst>
              <a:ext uri="{FF2B5EF4-FFF2-40B4-BE49-F238E27FC236}">
                <a16:creationId xmlns:a16="http://schemas.microsoft.com/office/drawing/2014/main" id="{7C20CEC1-D050-916E-CD6A-F1BC186A9AC1}"/>
              </a:ext>
            </a:extLst>
          </p:cNvPr>
          <p:cNvSpPr txBox="1"/>
          <p:nvPr/>
        </p:nvSpPr>
        <p:spPr>
          <a:xfrm>
            <a:off x="6702404" y="1423629"/>
            <a:ext cx="37166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50" i="1" dirty="0"/>
              <a:t>416 982</a:t>
            </a:r>
          </a:p>
        </p:txBody>
      </p:sp>
      <p:sp>
        <p:nvSpPr>
          <p:cNvPr id="20" name="TekstSylinder 19">
            <a:extLst>
              <a:ext uri="{FF2B5EF4-FFF2-40B4-BE49-F238E27FC236}">
                <a16:creationId xmlns:a16="http://schemas.microsoft.com/office/drawing/2014/main" id="{4E603222-0176-B37B-4974-D9F772552349}"/>
              </a:ext>
            </a:extLst>
          </p:cNvPr>
          <p:cNvSpPr txBox="1"/>
          <p:nvPr/>
        </p:nvSpPr>
        <p:spPr>
          <a:xfrm>
            <a:off x="6271382" y="1347013"/>
            <a:ext cx="37166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50" i="1" dirty="0"/>
              <a:t>429 332</a:t>
            </a:r>
          </a:p>
        </p:txBody>
      </p:sp>
      <p:sp>
        <p:nvSpPr>
          <p:cNvPr id="21" name="TekstSylinder 20">
            <a:extLst>
              <a:ext uri="{FF2B5EF4-FFF2-40B4-BE49-F238E27FC236}">
                <a16:creationId xmlns:a16="http://schemas.microsoft.com/office/drawing/2014/main" id="{A5DFB538-EEB0-461A-199C-C6BC724180CA}"/>
              </a:ext>
            </a:extLst>
          </p:cNvPr>
          <p:cNvSpPr txBox="1"/>
          <p:nvPr/>
        </p:nvSpPr>
        <p:spPr>
          <a:xfrm>
            <a:off x="7138956" y="1350296"/>
            <a:ext cx="37166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50" i="1" dirty="0"/>
              <a:t>434 378</a:t>
            </a:r>
          </a:p>
        </p:txBody>
      </p:sp>
      <p:sp>
        <p:nvSpPr>
          <p:cNvPr id="22" name="Pil: høyre 21">
            <a:extLst>
              <a:ext uri="{FF2B5EF4-FFF2-40B4-BE49-F238E27FC236}">
                <a16:creationId xmlns:a16="http://schemas.microsoft.com/office/drawing/2014/main" id="{D1E81D1B-C715-5DD3-6C52-516C9F3BF35D}"/>
              </a:ext>
            </a:extLst>
          </p:cNvPr>
          <p:cNvSpPr/>
          <p:nvPr/>
        </p:nvSpPr>
        <p:spPr>
          <a:xfrm>
            <a:off x="1088439" y="4356992"/>
            <a:ext cx="254042" cy="99161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  <a:ln w="3175">
            <a:solidFill>
              <a:srgbClr val="4D4D4C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b-NO" sz="1350"/>
          </a:p>
        </p:txBody>
      </p:sp>
      <p:sp>
        <p:nvSpPr>
          <p:cNvPr id="23" name="Pil: høyre 22">
            <a:extLst>
              <a:ext uri="{FF2B5EF4-FFF2-40B4-BE49-F238E27FC236}">
                <a16:creationId xmlns:a16="http://schemas.microsoft.com/office/drawing/2014/main" id="{71A0CF43-5729-62DC-668E-2F126AF67851}"/>
              </a:ext>
            </a:extLst>
          </p:cNvPr>
          <p:cNvSpPr/>
          <p:nvPr/>
        </p:nvSpPr>
        <p:spPr>
          <a:xfrm rot="16200000">
            <a:off x="4720497" y="4271902"/>
            <a:ext cx="210131" cy="207387"/>
          </a:xfrm>
          <a:prstGeom prst="rightArrow">
            <a:avLst/>
          </a:prstGeom>
          <a:solidFill>
            <a:srgbClr val="92D050"/>
          </a:solidFill>
          <a:ln w="3175">
            <a:solidFill>
              <a:srgbClr val="4D4D4C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b-NO" sz="1350"/>
          </a:p>
        </p:txBody>
      </p:sp>
      <p:sp>
        <p:nvSpPr>
          <p:cNvPr id="25" name="Pil: høyre 24">
            <a:extLst>
              <a:ext uri="{FF2B5EF4-FFF2-40B4-BE49-F238E27FC236}">
                <a16:creationId xmlns:a16="http://schemas.microsoft.com/office/drawing/2014/main" id="{3D7859A0-81CF-7335-ECEE-0997F802844F}"/>
              </a:ext>
            </a:extLst>
          </p:cNvPr>
          <p:cNvSpPr/>
          <p:nvPr/>
        </p:nvSpPr>
        <p:spPr>
          <a:xfrm rot="5400000">
            <a:off x="6784374" y="4338733"/>
            <a:ext cx="210131" cy="207387"/>
          </a:xfrm>
          <a:prstGeom prst="rightArrow">
            <a:avLst/>
          </a:prstGeom>
          <a:solidFill>
            <a:srgbClr val="FF0000"/>
          </a:solidFill>
          <a:ln w="3175">
            <a:solidFill>
              <a:srgbClr val="4D4D4C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b-NO" sz="1350"/>
          </a:p>
        </p:txBody>
      </p:sp>
    </p:spTree>
    <p:extLst>
      <p:ext uri="{BB962C8B-B14F-4D97-AF65-F5344CB8AC3E}">
        <p14:creationId xmlns:p14="http://schemas.microsoft.com/office/powerpoint/2010/main" val="56732027"/>
      </p:ext>
    </p:extLst>
  </p:cSld>
  <p:clrMapOvr>
    <a:masterClrMapping/>
  </p:clrMapOvr>
  <p:transition spd="slow">
    <p:cover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lassholder for innhold 13">
            <a:extLst>
              <a:ext uri="{FF2B5EF4-FFF2-40B4-BE49-F238E27FC236}">
                <a16:creationId xmlns:a16="http://schemas.microsoft.com/office/drawing/2014/main" id="{829B2664-D339-35BF-AB44-3F78F7AF1FF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23868" y="843810"/>
            <a:ext cx="4929493" cy="3817400"/>
          </a:xfrm>
          <a:prstGeom prst="rect">
            <a:avLst/>
          </a:prstGeom>
        </p:spPr>
      </p:pic>
      <p:sp>
        <p:nvSpPr>
          <p:cNvPr id="2" name="Tittel 1">
            <a:extLst>
              <a:ext uri="{FF2B5EF4-FFF2-40B4-BE49-F238E27FC236}">
                <a16:creationId xmlns:a16="http://schemas.microsoft.com/office/drawing/2014/main" id="{44B6F7FE-1C5B-314E-9EB6-C3D6F93630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385" y="298339"/>
            <a:ext cx="8418747" cy="586957"/>
          </a:xfrm>
        </p:spPr>
        <p:txBody>
          <a:bodyPr/>
          <a:lstStyle/>
          <a:p>
            <a:r>
              <a:rPr lang="nb-NO" sz="3200" dirty="0"/>
              <a:t>Status pr 30/4: Ramme drift (RD)</a:t>
            </a:r>
          </a:p>
        </p:txBody>
      </p:sp>
      <p:sp>
        <p:nvSpPr>
          <p:cNvPr id="3" name="TekstSylinder 2">
            <a:extLst>
              <a:ext uri="{FF2B5EF4-FFF2-40B4-BE49-F238E27FC236}">
                <a16:creationId xmlns:a16="http://schemas.microsoft.com/office/drawing/2014/main" id="{5EDE3819-C4C4-DBFE-04CF-FFBC9FCA0667}"/>
              </a:ext>
            </a:extLst>
          </p:cNvPr>
          <p:cNvSpPr txBox="1"/>
          <p:nvPr/>
        </p:nvSpPr>
        <p:spPr>
          <a:xfrm>
            <a:off x="5627649" y="768760"/>
            <a:ext cx="3373013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400" dirty="0"/>
              <a:t>Overordnet status per 1.T – omtrent på budsjett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b-NO" sz="1200" dirty="0"/>
              <a:t>Mindreforbruk mot budsjett på 2,8 </a:t>
            </a:r>
            <a:r>
              <a:rPr lang="nb-NO" sz="1200" dirty="0" err="1"/>
              <a:t>mill</a:t>
            </a:r>
            <a:endParaRPr lang="nb-NO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400" dirty="0"/>
              <a:t>Betydelig lavere inntekter enn budsjettert mer enn kompenseres av lavere kostnader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400" dirty="0"/>
              <a:t>Regnskapet gir ikke et reelt bilde på status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b-NO" sz="1400" dirty="0"/>
              <a:t>Preget av innføring av nye systemer, rutiner og ny økonomimodell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400" dirty="0"/>
              <a:t>Fokus framover på innarbeiding av nye rutiner med mål om bedre regnskapskvalitet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400" dirty="0"/>
              <a:t>Samspillet med BOA er som vanlig risikofaktor</a:t>
            </a:r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63B27D9F-33A0-60BA-92EB-C2D938D24A0E}"/>
              </a:ext>
            </a:extLst>
          </p:cNvPr>
          <p:cNvSpPr/>
          <p:nvPr/>
        </p:nvSpPr>
        <p:spPr>
          <a:xfrm>
            <a:off x="4584344" y="3309127"/>
            <a:ext cx="904515" cy="211772"/>
          </a:xfrm>
          <a:prstGeom prst="ellipse">
            <a:avLst/>
          </a:prstGeom>
          <a:noFill/>
          <a:ln w="9525">
            <a:solidFill>
              <a:srgbClr val="FF0000"/>
            </a:solidFill>
          </a:ln>
          <a:effectLst>
            <a:outerShdw blurRad="114300" dist="127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b-NO"/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CB0604FB-49F8-3417-AA53-78BD2A951986}"/>
              </a:ext>
            </a:extLst>
          </p:cNvPr>
          <p:cNvSpPr/>
          <p:nvPr/>
        </p:nvSpPr>
        <p:spPr>
          <a:xfrm>
            <a:off x="4571328" y="4054998"/>
            <a:ext cx="904515" cy="247136"/>
          </a:xfrm>
          <a:prstGeom prst="ellipse">
            <a:avLst/>
          </a:prstGeom>
          <a:noFill/>
          <a:ln w="9525">
            <a:solidFill>
              <a:srgbClr val="FF0000"/>
            </a:solidFill>
          </a:ln>
          <a:effectLst>
            <a:outerShdw blurRad="114300" dist="127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b-NO"/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56DAF2A6-082D-D259-8878-6EB7D5307793}"/>
              </a:ext>
            </a:extLst>
          </p:cNvPr>
          <p:cNvSpPr/>
          <p:nvPr/>
        </p:nvSpPr>
        <p:spPr>
          <a:xfrm>
            <a:off x="4584344" y="2733793"/>
            <a:ext cx="904515" cy="211772"/>
          </a:xfrm>
          <a:prstGeom prst="ellipse">
            <a:avLst/>
          </a:prstGeom>
          <a:noFill/>
          <a:ln w="9525">
            <a:solidFill>
              <a:srgbClr val="FF0000"/>
            </a:solidFill>
          </a:ln>
          <a:effectLst>
            <a:outerShdw blurRad="114300" dist="127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b-NO"/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5F434F26-2D18-5013-35C7-E95D48317479}"/>
              </a:ext>
            </a:extLst>
          </p:cNvPr>
          <p:cNvSpPr/>
          <p:nvPr/>
        </p:nvSpPr>
        <p:spPr>
          <a:xfrm>
            <a:off x="4571329" y="2158459"/>
            <a:ext cx="904515" cy="211772"/>
          </a:xfrm>
          <a:prstGeom prst="ellipse">
            <a:avLst/>
          </a:prstGeom>
          <a:noFill/>
          <a:ln w="9525">
            <a:solidFill>
              <a:srgbClr val="FF0000"/>
            </a:solidFill>
          </a:ln>
          <a:effectLst>
            <a:outerShdw blurRad="114300" dist="127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b-NO"/>
          </a:p>
        </p:txBody>
      </p:sp>
      <p:sp>
        <p:nvSpPr>
          <p:cNvPr id="11" name="Ellipse 10">
            <a:extLst>
              <a:ext uri="{FF2B5EF4-FFF2-40B4-BE49-F238E27FC236}">
                <a16:creationId xmlns:a16="http://schemas.microsoft.com/office/drawing/2014/main" id="{1BD5884F-FAAE-FDF1-36B8-5AAD7C9F15BB}"/>
              </a:ext>
            </a:extLst>
          </p:cNvPr>
          <p:cNvSpPr/>
          <p:nvPr/>
        </p:nvSpPr>
        <p:spPr>
          <a:xfrm>
            <a:off x="4571327" y="3854598"/>
            <a:ext cx="904515" cy="211772"/>
          </a:xfrm>
          <a:prstGeom prst="ellipse">
            <a:avLst/>
          </a:prstGeom>
          <a:noFill/>
          <a:ln w="9525">
            <a:solidFill>
              <a:srgbClr val="FF0000"/>
            </a:solidFill>
          </a:ln>
          <a:effectLst>
            <a:outerShdw blurRad="114300" dist="127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80893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10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C5D5796-F5FE-12C1-7833-A8F524EB33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385" y="298339"/>
            <a:ext cx="8418747" cy="586957"/>
          </a:xfrm>
        </p:spPr>
        <p:txBody>
          <a:bodyPr/>
          <a:lstStyle/>
          <a:p>
            <a:r>
              <a:rPr lang="nb-NO" sz="3200" dirty="0"/>
              <a:t>Oppsummert prognose – ramme total (RT)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7C7A13D-B90E-18A4-AFA1-763F7D97F6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1385" y="901649"/>
            <a:ext cx="8418747" cy="3720134"/>
          </a:xfrm>
        </p:spPr>
        <p:txBody>
          <a:bodyPr/>
          <a:lstStyle/>
          <a:p>
            <a:r>
              <a:rPr lang="nb-NO" sz="1800" dirty="0"/>
              <a:t>Summen av enhetenes prognoser tilsier en resultatforbedring på 4,2 </a:t>
            </a:r>
            <a:r>
              <a:rPr lang="nb-NO" sz="1800" dirty="0" err="1"/>
              <a:t>mill</a:t>
            </a:r>
            <a:r>
              <a:rPr lang="nb-NO" sz="1800" dirty="0"/>
              <a:t> på RD i forhold til budsjett. </a:t>
            </a:r>
          </a:p>
          <a:p>
            <a:r>
              <a:rPr lang="nb-NO" sz="1800" dirty="0"/>
              <a:t>Ramme strategi og omstilling (RSO) forventes på budsjett</a:t>
            </a:r>
          </a:p>
          <a:p>
            <a:r>
              <a:rPr lang="nb-NO" sz="1800" dirty="0"/>
              <a:t>Risiko for forsinkelser i investeringer</a:t>
            </a:r>
          </a:p>
          <a:p>
            <a:r>
              <a:rPr lang="nb-NO" sz="1800" dirty="0"/>
              <a:t>Risiko ift. samspill BOA – stort fokus på å hente inn etterslep på timeføring på EU-prosjekter og fakturering av leiested</a:t>
            </a:r>
          </a:p>
          <a:p>
            <a:r>
              <a:rPr lang="nb-NO" sz="1800" dirty="0"/>
              <a:t>Fakultetet følger opp status tett framover – men vurderer ikke ekstratiltak for å styre mot budsjett foreløpig. Bedre resultat enn budsjettert er ønskelig</a:t>
            </a:r>
          </a:p>
          <a:p>
            <a:r>
              <a:rPr lang="nb-NO" sz="1800" dirty="0"/>
              <a:t>Revidert nasjonalbudsjett:</a:t>
            </a:r>
          </a:p>
          <a:p>
            <a:pPr lvl="1"/>
            <a:r>
              <a:rPr lang="nb-NO" sz="1400" dirty="0"/>
              <a:t>10,8 </a:t>
            </a:r>
            <a:r>
              <a:rPr lang="nb-NO" sz="1400" dirty="0" err="1"/>
              <a:t>mill</a:t>
            </a:r>
            <a:r>
              <a:rPr lang="nb-NO" sz="1400" dirty="0"/>
              <a:t> økt bevilgning for 2023 (ramme drift)</a:t>
            </a:r>
          </a:p>
          <a:p>
            <a:pPr lvl="1"/>
            <a:r>
              <a:rPr lang="nb-NO" sz="1400" dirty="0"/>
              <a:t>6,5 </a:t>
            </a:r>
            <a:r>
              <a:rPr lang="nb-NO" sz="1400" dirty="0" err="1"/>
              <a:t>mill</a:t>
            </a:r>
            <a:r>
              <a:rPr lang="nb-NO" sz="1400" dirty="0"/>
              <a:t> går til økte kostnader i årets lønnsoppgjør utover budsjett</a:t>
            </a:r>
          </a:p>
          <a:p>
            <a:pPr lvl="1"/>
            <a:r>
              <a:rPr lang="nb-NO" sz="1400" dirty="0"/>
              <a:t>4,3 </a:t>
            </a:r>
            <a:r>
              <a:rPr lang="nb-NO" sz="1400" dirty="0" err="1"/>
              <a:t>mill</a:t>
            </a:r>
            <a:r>
              <a:rPr lang="nb-NO" sz="1400" dirty="0"/>
              <a:t> til økte driftskostnader/evt. handlingsrom</a:t>
            </a:r>
          </a:p>
          <a:p>
            <a:pPr lvl="1"/>
            <a:r>
              <a:rPr lang="nb-NO" sz="1400" dirty="0"/>
              <a:t>Økt bevilgning per RSO-stillinger (stipendiater) i tillegg – totalt 1,6 </a:t>
            </a:r>
            <a:r>
              <a:rPr lang="nb-NO" sz="1400" dirty="0" err="1"/>
              <a:t>mill</a:t>
            </a:r>
            <a:endParaRPr lang="nb-NO" sz="1400" dirty="0"/>
          </a:p>
          <a:p>
            <a:endParaRPr lang="nb-NO" sz="1800" dirty="0"/>
          </a:p>
        </p:txBody>
      </p:sp>
    </p:spTree>
    <p:extLst>
      <p:ext uri="{BB962C8B-B14F-4D97-AF65-F5344CB8AC3E}">
        <p14:creationId xmlns:p14="http://schemas.microsoft.com/office/powerpoint/2010/main" val="5815178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1907CA-576C-A8E3-4E77-61B7AD1BD4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Prosess for ny instituttstruktur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9CA449-A220-6162-5E9D-384D97427E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>
                <a:latin typeface="+mn-lt"/>
              </a:rPr>
              <a:t>Vi er i gang.</a:t>
            </a:r>
          </a:p>
          <a:p>
            <a:r>
              <a:rPr lang="nb-NO" dirty="0">
                <a:latin typeface="+mn-lt"/>
              </a:rPr>
              <a:t>Egenevaluering pågår ved alle enheter</a:t>
            </a:r>
          </a:p>
          <a:p>
            <a:r>
              <a:rPr lang="nb-NO" dirty="0">
                <a:latin typeface="+mn-lt"/>
              </a:rPr>
              <a:t>Arbeidsgruppe og mandat for arbeidsgruppe er klart nå</a:t>
            </a:r>
          </a:p>
          <a:p>
            <a:r>
              <a:rPr lang="nb-NO" b="0" i="0" dirty="0">
                <a:effectLst/>
                <a:latin typeface="+mn-lt"/>
              </a:rPr>
              <a:t>Fram til oktober: Arbeidsgruppa jobber med innspill til samlet rapport</a:t>
            </a:r>
            <a:br>
              <a:rPr lang="nb-NO" dirty="0">
                <a:latin typeface="+mn-lt"/>
              </a:rPr>
            </a:br>
            <a:r>
              <a:rPr lang="nb-NO" sz="2000" b="0" i="0" dirty="0">
                <a:effectLst/>
                <a:latin typeface="+mn-lt"/>
              </a:rPr>
              <a:t>- Foreslår på bakgrunn av evaluering og diskusjoner modeller og prosess for videre arbeid</a:t>
            </a:r>
            <a:br>
              <a:rPr lang="nb-NO" sz="2000" dirty="0">
                <a:latin typeface="+mn-lt"/>
              </a:rPr>
            </a:br>
            <a:r>
              <a:rPr lang="nb-NO" sz="2000" b="0" i="0" dirty="0">
                <a:effectLst/>
                <a:latin typeface="+mn-lt"/>
              </a:rPr>
              <a:t>- </a:t>
            </a:r>
            <a:r>
              <a:rPr lang="nb-NO" sz="2000" b="0" i="0" dirty="0" err="1">
                <a:effectLst/>
                <a:latin typeface="+mn-lt"/>
              </a:rPr>
              <a:t>Risikovurderer</a:t>
            </a:r>
            <a:r>
              <a:rPr lang="nb-NO" sz="2000" b="0" i="0" dirty="0">
                <a:effectLst/>
                <a:latin typeface="+mn-lt"/>
              </a:rPr>
              <a:t> de ulike modellene</a:t>
            </a:r>
            <a:endParaRPr lang="nb-NO" sz="2000" dirty="0">
              <a:latin typeface="+mn-lt"/>
            </a:endParaRP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7170153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98BB14-A1A9-9698-D661-D499A36BD2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Prosess, forts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FE51A1-BB46-0CE9-3F7C-8FB6FB33B0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Forslag til ny struktur på høring november-desember</a:t>
            </a:r>
          </a:p>
          <a:p>
            <a:r>
              <a:rPr lang="nb-NO" dirty="0"/>
              <a:t>Vedtak om ny instituttstruktur og faggruppestruktur i april 2024</a:t>
            </a:r>
          </a:p>
          <a:p>
            <a:endParaRPr lang="nb-NO" dirty="0"/>
          </a:p>
          <a:p>
            <a:r>
              <a:rPr lang="nb-NO" dirty="0"/>
              <a:t>Mer info finnes her: </a:t>
            </a:r>
            <a:r>
              <a:rPr lang="nn-NO" dirty="0">
                <a:hlinkClick r:id="rId2"/>
              </a:rPr>
              <a:t>Evaluering av instituttstruktur ved NV - Knowledge base - NTNU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781011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2C18A5-D677-3BF4-2616-8C48324D37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Arbeidsgruppe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661800-51A5-8B86-99B4-9FBCA6DBC1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Jens Petter Andreassen		instituttleder IKP (leder for arbeidsgruppa)</a:t>
            </a:r>
          </a:p>
          <a:p>
            <a:pPr marL="0" indent="0">
              <a:spcBef>
                <a:spcPts val="0"/>
              </a:spcBef>
              <a:buNone/>
            </a:pPr>
            <a: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Hallstein Hemmer			instituttleder IKJ</a:t>
            </a:r>
          </a:p>
          <a:p>
            <a:pPr marL="0" indent="0">
              <a:spcBef>
                <a:spcPts val="0"/>
              </a:spcBef>
              <a:buNone/>
            </a:pPr>
            <a:r>
              <a:rPr lang="nn-NO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Lars Gunnar Landrø 		instituttleder IBF</a:t>
            </a:r>
            <a:endParaRPr lang="nb-NO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nn-NO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Kjetil Rasmussen 			instituttleder IBI</a:t>
            </a:r>
            <a:endParaRPr lang="nb-NO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Ann Kristin Tveten 			vara styret IBA</a:t>
            </a:r>
          </a:p>
          <a:p>
            <a:pPr marL="0" indent="0">
              <a:spcBef>
                <a:spcPts val="0"/>
              </a:spcBef>
              <a:buNone/>
            </a:pPr>
            <a: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Erik Wahlström 			instituttleder IFY</a:t>
            </a:r>
          </a:p>
          <a:p>
            <a:pPr marL="0" indent="0">
              <a:spcBef>
                <a:spcPts val="0"/>
              </a:spcBef>
              <a:buNone/>
            </a:pPr>
            <a: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Andreas Møllerløkken 		instituttleder IBT</a:t>
            </a:r>
          </a:p>
          <a:p>
            <a:pPr marL="0" indent="0">
              <a:spcBef>
                <a:spcPts val="0"/>
              </a:spcBef>
              <a:buNone/>
            </a:pPr>
            <a: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Vidar Broholm 			kontorsjef IMA</a:t>
            </a:r>
          </a:p>
          <a:p>
            <a:pPr marL="0" indent="0">
              <a:spcBef>
                <a:spcPts val="0"/>
              </a:spcBef>
              <a:buNone/>
            </a:pPr>
            <a: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Henriette Vågland 			Hovedverneombud</a:t>
            </a:r>
          </a:p>
          <a:p>
            <a:pPr marL="0" indent="0">
              <a:spcBef>
                <a:spcPts val="0"/>
              </a:spcBef>
              <a:buNone/>
            </a:pPr>
            <a: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Gerd Inger Sætrom			</a:t>
            </a:r>
            <a:r>
              <a:rPr lang="nb-NO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Losam</a:t>
            </a:r>
            <a:endParaRPr lang="nb-NO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nb-NO" sz="1800" dirty="0">
                <a:latin typeface="Calibri" panose="020F0502020204030204" pitchFamily="34" charset="0"/>
                <a:ea typeface="Calibri" panose="020F0502020204030204" pitchFamily="34" charset="0"/>
              </a:rPr>
              <a:t>Christer </a:t>
            </a:r>
            <a:r>
              <a:rPr lang="nb-NO" sz="1800" dirty="0" err="1">
                <a:latin typeface="Calibri" panose="020F0502020204030204" pitchFamily="34" charset="0"/>
                <a:ea typeface="Calibri" panose="020F0502020204030204" pitchFamily="34" charset="0"/>
              </a:rPr>
              <a:t>Øpstad</a:t>
            </a:r>
            <a:r>
              <a:rPr lang="nb-NO" sz="1800" dirty="0">
                <a:latin typeface="Calibri" panose="020F0502020204030204" pitchFamily="34" charset="0"/>
                <a:ea typeface="Calibri" panose="020F0502020204030204" pitchFamily="34" charset="0"/>
              </a:rPr>
              <a:t>			Ekstern (Jotun)</a:t>
            </a:r>
            <a:endParaRPr lang="nb-NO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Øyvind Toldnes 			seksjonsleder, sekretær og lederstøtte i arbeidsgruppa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2689024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NTNU FARGER UU">
      <a:dk1>
        <a:srgbClr val="000000"/>
      </a:dk1>
      <a:lt1>
        <a:srgbClr val="FFFFFF"/>
      </a:lt1>
      <a:dk2>
        <a:srgbClr val="014693"/>
      </a:dk2>
      <a:lt2>
        <a:srgbClr val="D6D7D6"/>
      </a:lt2>
      <a:accent1>
        <a:srgbClr val="B6C8E9"/>
      </a:accent1>
      <a:accent2>
        <a:srgbClr val="014693"/>
      </a:accent2>
      <a:accent3>
        <a:srgbClr val="BCD024"/>
      </a:accent3>
      <a:accent4>
        <a:srgbClr val="B01B81"/>
      </a:accent4>
      <a:accent5>
        <a:srgbClr val="F7D019"/>
      </a:accent5>
      <a:accent6>
        <a:srgbClr val="ED8013"/>
      </a:accent6>
      <a:hlink>
        <a:srgbClr val="3D2A68"/>
      </a:hlink>
      <a:folHlink>
        <a:srgbClr val="338C8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43B7B0"/>
        </a:solidFill>
        <a:ln>
          <a:noFill/>
        </a:ln>
        <a:effectLst>
          <a:outerShdw blurRad="114300" dist="12700" dir="5400000" rotWithShape="0">
            <a:srgbClr val="000000">
              <a:alpha val="35000"/>
            </a:srgbClr>
          </a:outerShdw>
        </a:effectLst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ntnu_blaa_stripe_bunn_nn_16_9" id="{EBE1AC35-47D0-344B-B7C3-CDF8C77E45F0}" vid="{9DE0281C-E8E9-B248-856D-8D0634A25C4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ntnu_blaa_stripe_bunn_nn_16_9</Template>
  <TotalTime>0</TotalTime>
  <Words>2015</Words>
  <Application>Microsoft Office PowerPoint</Application>
  <PresentationFormat>On-screen Show (16:9)</PresentationFormat>
  <Paragraphs>385</Paragraphs>
  <Slides>32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5" baseType="lpstr">
      <vt:lpstr>Arial</vt:lpstr>
      <vt:lpstr>Calibri</vt:lpstr>
      <vt:lpstr>Office-tema</vt:lpstr>
      <vt:lpstr>Allmøte NV 2/6 2023</vt:lpstr>
      <vt:lpstr>Tema</vt:lpstr>
      <vt:lpstr>Økonomi</vt:lpstr>
      <vt:lpstr>PowerPoint Presentation</vt:lpstr>
      <vt:lpstr>Status pr 30/4: Ramme drift (RD)</vt:lpstr>
      <vt:lpstr>Oppsummert prognose – ramme total (RT)</vt:lpstr>
      <vt:lpstr>Prosess for ny instituttstruktur</vt:lpstr>
      <vt:lpstr>Prosess, forts</vt:lpstr>
      <vt:lpstr>Arbeidsgruppe</vt:lpstr>
      <vt:lpstr>Forenkling av programstruktur</vt:lpstr>
      <vt:lpstr>Bakgrunn</vt:lpstr>
      <vt:lpstr>NVs portefølje – i dag</vt:lpstr>
      <vt:lpstr>Parallelle faglige løp NV</vt:lpstr>
      <vt:lpstr>Økonomitiltak utdanningsområdet NV</vt:lpstr>
      <vt:lpstr>Prosess evaluering NVs portefølje</vt:lpstr>
      <vt:lpstr>Kvantitative indikatorer: Samfunnsrelevans vs økonomisk bærekraft</vt:lpstr>
      <vt:lpstr>Måltall NV</vt:lpstr>
      <vt:lpstr>Utsynsmelding</vt:lpstr>
      <vt:lpstr>Mål: NV skal ha en portefølje som er effektiv, dynamisk og bidrar til samfunnsbehovet</vt:lpstr>
      <vt:lpstr>Funn fra intervju</vt:lpstr>
      <vt:lpstr>Innspill fra intervju</vt:lpstr>
      <vt:lpstr>Tiltak: Programinnhold</vt:lpstr>
      <vt:lpstr>Forslag til tiltak; dimensjonering</vt:lpstr>
      <vt:lpstr>Forslag til tiltak; programstruktur</vt:lpstr>
      <vt:lpstr>Årstudier</vt:lpstr>
      <vt:lpstr>IBA, Ålesund: flytte ressurser fra bachelor til master</vt:lpstr>
      <vt:lpstr>Material/kjemi/prosesskjemi - teknologi</vt:lpstr>
      <vt:lpstr>Realfagsområdet</vt:lpstr>
      <vt:lpstr>I tillegg:</vt:lpstr>
      <vt:lpstr>Tidslinje prosesser (utkast)</vt:lpstr>
      <vt:lpstr>Hva skjer nå?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Åpningsside</dc:title>
  <dc:creator>Karina Mathisen</dc:creator>
  <cp:lastModifiedBy>Per Henning</cp:lastModifiedBy>
  <cp:revision>382</cp:revision>
  <dcterms:created xsi:type="dcterms:W3CDTF">2023-01-10T16:08:20Z</dcterms:created>
  <dcterms:modified xsi:type="dcterms:W3CDTF">2023-06-02T10:13:02Z</dcterms:modified>
</cp:coreProperties>
</file>