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9" r:id="rId2"/>
    <p:sldId id="856" r:id="rId3"/>
    <p:sldId id="258" r:id="rId4"/>
    <p:sldId id="256" r:id="rId5"/>
    <p:sldId id="493" r:id="rId6"/>
    <p:sldId id="849" r:id="rId7"/>
    <p:sldId id="854" r:id="rId8"/>
    <p:sldId id="855" r:id="rId9"/>
    <p:sldId id="579" r:id="rId10"/>
    <p:sldId id="567" r:id="rId11"/>
    <p:sldId id="857" r:id="rId12"/>
    <p:sldId id="257" r:id="rId13"/>
  </p:sldIdLst>
  <p:sldSz cx="9144000" cy="6858000" type="screen4x3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5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E603E7-BCB5-4622-A615-7F2118275710}" v="71" dt="2022-03-31T06:24:33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0" autoAdjust="0"/>
    <p:restoredTop sz="91773" autoAdjust="0"/>
  </p:normalViewPr>
  <p:slideViewPr>
    <p:cSldViewPr snapToGrid="0" snapToObjects="1">
      <p:cViewPr varScale="1">
        <p:scale>
          <a:sx n="59" d="100"/>
          <a:sy n="59" d="100"/>
        </p:scale>
        <p:origin x="728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.ansatt.ntnu.no\karinam\Documents\Prodekan\indikatorer%20program\Emner%20med%20mindre%20enn%2010%20studenter%202021_K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.ansatt.ntnu.no\karinam\Documents\Prodekan\Saksbehandlig\instituttleveranser\emner%20institutt%20sp%20pro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jeras\AppData\Local\Microsoft\Windows\INetCache\Content.Outlook\29YBF96Q\totaloversikt%20utdanning_v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1"/>
                <c:pt idx="0">
                  <c:v>MSBIO - Fysiologi</c:v>
                </c:pt>
                <c:pt idx="1">
                  <c:v>MSBIO - Nabis</c:v>
                </c:pt>
                <c:pt idx="2">
                  <c:v>MSBIO Cellemol</c:v>
                </c:pt>
                <c:pt idx="3">
                  <c:v>MSBIO øk/ad/ev</c:v>
                </c:pt>
                <c:pt idx="4">
                  <c:v>              Totalt</c:v>
                </c:pt>
                <c:pt idx="6">
                  <c:v>MSNARM (Bio)</c:v>
                </c:pt>
                <c:pt idx="8">
                  <c:v>MSOCEAN</c:v>
                </c:pt>
                <c:pt idx="10">
                  <c:v>MSENVITOX (Bio)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</c:v>
                </c:pt>
                <c:pt idx="1">
                  <c:v>5</c:v>
                </c:pt>
                <c:pt idx="2">
                  <c:v>7</c:v>
                </c:pt>
                <c:pt idx="3">
                  <c:v>7</c:v>
                </c:pt>
                <c:pt idx="4">
                  <c:v>25</c:v>
                </c:pt>
                <c:pt idx="6">
                  <c:v>16</c:v>
                </c:pt>
                <c:pt idx="8">
                  <c:v>31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1D-4B2E-A995-580466199A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6443256"/>
        <c:axId val="706443584"/>
      </c:barChart>
      <c:catAx>
        <c:axId val="706443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06443584"/>
        <c:crosses val="autoZero"/>
        <c:auto val="1"/>
        <c:lblAlgn val="ctr"/>
        <c:lblOffset val="100"/>
        <c:noMultiLvlLbl val="0"/>
      </c:catAx>
      <c:valAx>
        <c:axId val="70644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06443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err="1"/>
              <a:t>Emner</a:t>
            </a:r>
            <a:r>
              <a:rPr lang="en-US" sz="2400" dirty="0"/>
              <a:t> med </a:t>
            </a:r>
            <a:r>
              <a:rPr lang="en-US" sz="2400" dirty="0" err="1"/>
              <a:t>mindre</a:t>
            </a:r>
            <a:r>
              <a:rPr lang="en-US" sz="2400" dirty="0"/>
              <a:t> </a:t>
            </a:r>
            <a:r>
              <a:rPr lang="en-US" sz="2400" dirty="0" err="1"/>
              <a:t>enn</a:t>
            </a:r>
            <a:r>
              <a:rPr lang="en-US" sz="2400" dirty="0"/>
              <a:t> 10 </a:t>
            </a:r>
            <a:r>
              <a:rPr lang="en-US" sz="2400" dirty="0" err="1"/>
              <a:t>studenter</a:t>
            </a:r>
            <a:r>
              <a:rPr lang="en-US" sz="2400" dirty="0"/>
              <a:t> 2021</a:t>
            </a:r>
          </a:p>
        </c:rich>
      </c:tx>
      <c:layout>
        <c:manualLayout>
          <c:xMode val="edge"/>
          <c:yMode val="edge"/>
          <c:x val="0.2287120065028111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Grunnleggende emner, nivå 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Sheet1!$C$5:$C$12</c:f>
              <c:strCache>
                <c:ptCount val="8"/>
                <c:pt idx="0">
                  <c:v>IBA</c:v>
                </c:pt>
                <c:pt idx="1">
                  <c:v>IBF</c:v>
                </c:pt>
                <c:pt idx="2">
                  <c:v>IBI</c:v>
                </c:pt>
                <c:pt idx="3">
                  <c:v>IBT</c:v>
                </c:pt>
                <c:pt idx="4">
                  <c:v>IFY</c:v>
                </c:pt>
                <c:pt idx="5">
                  <c:v>IKJ</c:v>
                </c:pt>
                <c:pt idx="6">
                  <c:v>IKP</c:v>
                </c:pt>
                <c:pt idx="7">
                  <c:v>IMA</c:v>
                </c:pt>
              </c:strCache>
            </c:strRef>
          </c:cat>
          <c:val>
            <c:numRef>
              <c:f>Sheet1!$D$5:$D$12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5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BD-40DB-B1CF-C2D7591E70D1}"/>
            </c:ext>
          </c:extLst>
        </c:ser>
        <c:ser>
          <c:idx val="1"/>
          <c:order val="1"/>
          <c:tx>
            <c:strRef>
              <c:f>Sheet1!$E$4</c:f>
              <c:strCache>
                <c:ptCount val="1"/>
                <c:pt idx="0">
                  <c:v>videregående emner nivå II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Sheet1!$C$5:$C$12</c:f>
              <c:strCache>
                <c:ptCount val="8"/>
                <c:pt idx="0">
                  <c:v>IBA</c:v>
                </c:pt>
                <c:pt idx="1">
                  <c:v>IBF</c:v>
                </c:pt>
                <c:pt idx="2">
                  <c:v>IBI</c:v>
                </c:pt>
                <c:pt idx="3">
                  <c:v>IBT</c:v>
                </c:pt>
                <c:pt idx="4">
                  <c:v>IFY</c:v>
                </c:pt>
                <c:pt idx="5">
                  <c:v>IKJ</c:v>
                </c:pt>
                <c:pt idx="6">
                  <c:v>IKP</c:v>
                </c:pt>
                <c:pt idx="7">
                  <c:v>IMA</c:v>
                </c:pt>
              </c:strCache>
            </c:strRef>
          </c:cat>
          <c:val>
            <c:numRef>
              <c:f>Sheet1!$E$5:$E$12</c:f>
              <c:numCache>
                <c:formatCode>General</c:formatCode>
                <c:ptCount val="8"/>
                <c:pt idx="0">
                  <c:v>10</c:v>
                </c:pt>
                <c:pt idx="1">
                  <c:v>5</c:v>
                </c:pt>
                <c:pt idx="2">
                  <c:v>8</c:v>
                </c:pt>
                <c:pt idx="3">
                  <c:v>2</c:v>
                </c:pt>
                <c:pt idx="6">
                  <c:v>1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BD-40DB-B1CF-C2D7591E70D1}"/>
            </c:ext>
          </c:extLst>
        </c:ser>
        <c:ser>
          <c:idx val="2"/>
          <c:order val="2"/>
          <c:tx>
            <c:strRef>
              <c:f>Sheet1!$F$4</c:f>
              <c:strCache>
                <c:ptCount val="1"/>
                <c:pt idx="0">
                  <c:v>Tredjeårsemner, nivå III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Sheet1!$C$5:$C$12</c:f>
              <c:strCache>
                <c:ptCount val="8"/>
                <c:pt idx="0">
                  <c:v>IBA</c:v>
                </c:pt>
                <c:pt idx="1">
                  <c:v>IBF</c:v>
                </c:pt>
                <c:pt idx="2">
                  <c:v>IBI</c:v>
                </c:pt>
                <c:pt idx="3">
                  <c:v>IBT</c:v>
                </c:pt>
                <c:pt idx="4">
                  <c:v>IFY</c:v>
                </c:pt>
                <c:pt idx="5">
                  <c:v>IKJ</c:v>
                </c:pt>
                <c:pt idx="6">
                  <c:v>IKP</c:v>
                </c:pt>
                <c:pt idx="7">
                  <c:v>IMA</c:v>
                </c:pt>
              </c:strCache>
            </c:strRef>
          </c:cat>
          <c:val>
            <c:numRef>
              <c:f>Sheet1!$F$5:$F$12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BD-40DB-B1CF-C2D7591E70D1}"/>
            </c:ext>
          </c:extLst>
        </c:ser>
        <c:ser>
          <c:idx val="3"/>
          <c:order val="3"/>
          <c:tx>
            <c:strRef>
              <c:f>Sheet1!$G$4</c:f>
              <c:strCache>
                <c:ptCount val="1"/>
                <c:pt idx="0">
                  <c:v>Høyere grads nivå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Sheet1!$C$5:$C$12</c:f>
              <c:strCache>
                <c:ptCount val="8"/>
                <c:pt idx="0">
                  <c:v>IBA</c:v>
                </c:pt>
                <c:pt idx="1">
                  <c:v>IBF</c:v>
                </c:pt>
                <c:pt idx="2">
                  <c:v>IBI</c:v>
                </c:pt>
                <c:pt idx="3">
                  <c:v>IBT</c:v>
                </c:pt>
                <c:pt idx="4">
                  <c:v>IFY</c:v>
                </c:pt>
                <c:pt idx="5">
                  <c:v>IKJ</c:v>
                </c:pt>
                <c:pt idx="6">
                  <c:v>IKP</c:v>
                </c:pt>
                <c:pt idx="7">
                  <c:v>IMA</c:v>
                </c:pt>
              </c:strCache>
            </c:strRef>
          </c:cat>
          <c:val>
            <c:numRef>
              <c:f>Sheet1!$G$5:$G$12</c:f>
              <c:numCache>
                <c:formatCode>General</c:formatCode>
                <c:ptCount val="8"/>
                <c:pt idx="2">
                  <c:v>15</c:v>
                </c:pt>
                <c:pt idx="3">
                  <c:v>7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BD-40DB-B1CF-C2D7591E70D1}"/>
            </c:ext>
          </c:extLst>
        </c:ser>
        <c:ser>
          <c:idx val="4"/>
          <c:order val="4"/>
          <c:tx>
            <c:strRef>
              <c:f>Sheet1!$H$4</c:f>
              <c:strCache>
                <c:ptCount val="1"/>
                <c:pt idx="0">
                  <c:v>PHD-emner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Sheet1!$C$5:$C$12</c:f>
              <c:strCache>
                <c:ptCount val="8"/>
                <c:pt idx="0">
                  <c:v>IBA</c:v>
                </c:pt>
                <c:pt idx="1">
                  <c:v>IBF</c:v>
                </c:pt>
                <c:pt idx="2">
                  <c:v>IBI</c:v>
                </c:pt>
                <c:pt idx="3">
                  <c:v>IBT</c:v>
                </c:pt>
                <c:pt idx="4">
                  <c:v>IFY</c:v>
                </c:pt>
                <c:pt idx="5">
                  <c:v>IKJ</c:v>
                </c:pt>
                <c:pt idx="6">
                  <c:v>IKP</c:v>
                </c:pt>
                <c:pt idx="7">
                  <c:v>IMA</c:v>
                </c:pt>
              </c:strCache>
            </c:strRef>
          </c:cat>
          <c:val>
            <c:numRef>
              <c:f>Sheet1!$H$5:$H$12</c:f>
              <c:numCache>
                <c:formatCode>General</c:formatCode>
                <c:ptCount val="8"/>
                <c:pt idx="2">
                  <c:v>4</c:v>
                </c:pt>
                <c:pt idx="3">
                  <c:v>3</c:v>
                </c:pt>
                <c:pt idx="4">
                  <c:v>20</c:v>
                </c:pt>
                <c:pt idx="5">
                  <c:v>6</c:v>
                </c:pt>
                <c:pt idx="6">
                  <c:v>9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BD-40DB-B1CF-C2D7591E7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7247992"/>
        <c:axId val="847248648"/>
      </c:barChart>
      <c:catAx>
        <c:axId val="847247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847248648"/>
        <c:crosses val="autoZero"/>
        <c:auto val="1"/>
        <c:lblAlgn val="ctr"/>
        <c:lblOffset val="100"/>
        <c:noMultiLvlLbl val="0"/>
      </c:catAx>
      <c:valAx>
        <c:axId val="847248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Antall emner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847247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Emner</a:t>
            </a:r>
            <a:r>
              <a:rPr lang="en-US" dirty="0"/>
              <a:t> /U-</a:t>
            </a:r>
            <a:r>
              <a:rPr lang="en-US" dirty="0" err="1"/>
              <a:t>årsverk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Sheet2!$B$4</c:f>
              <c:strCache>
                <c:ptCount val="1"/>
                <c:pt idx="0">
                  <c:v>emner /u-årsverk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Sheet2!$C$1:$J$1</c:f>
              <c:strCache>
                <c:ptCount val="8"/>
                <c:pt idx="0">
                  <c:v>IBA</c:v>
                </c:pt>
                <c:pt idx="1">
                  <c:v>IBF</c:v>
                </c:pt>
                <c:pt idx="2">
                  <c:v>IBI</c:v>
                </c:pt>
                <c:pt idx="3">
                  <c:v>IBT</c:v>
                </c:pt>
                <c:pt idx="4">
                  <c:v>IFY</c:v>
                </c:pt>
                <c:pt idx="5">
                  <c:v>IKJ</c:v>
                </c:pt>
                <c:pt idx="6">
                  <c:v>IKP</c:v>
                </c:pt>
                <c:pt idx="7">
                  <c:v>IMA</c:v>
                </c:pt>
              </c:strCache>
            </c:strRef>
          </c:cat>
          <c:val>
            <c:numRef>
              <c:f>Sheet2!$C$4:$J$4</c:f>
              <c:numCache>
                <c:formatCode>0.00</c:formatCode>
                <c:ptCount val="8"/>
                <c:pt idx="0">
                  <c:v>4.149659863945578</c:v>
                </c:pt>
                <c:pt idx="1">
                  <c:v>1.9223826714801444</c:v>
                </c:pt>
                <c:pt idx="2">
                  <c:v>4.7109634551495017</c:v>
                </c:pt>
                <c:pt idx="3">
                  <c:v>3.9371804236669101</c:v>
                </c:pt>
                <c:pt idx="4">
                  <c:v>3.8476658476658474</c:v>
                </c:pt>
                <c:pt idx="5">
                  <c:v>3.5729166666666665</c:v>
                </c:pt>
                <c:pt idx="6">
                  <c:v>3.1363636363636362</c:v>
                </c:pt>
                <c:pt idx="7">
                  <c:v>4.0894736842105264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80-4EEB-B26D-5AA9656AC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1588648"/>
        <c:axId val="1231587336"/>
      </c:barChart>
      <c:catAx>
        <c:axId val="1231588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231587336"/>
        <c:crosses val="autoZero"/>
        <c:auto val="1"/>
        <c:lblAlgn val="ctr"/>
        <c:lblOffset val="100"/>
        <c:noMultiLvlLbl val="0"/>
      </c:catAx>
      <c:valAx>
        <c:axId val="123158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231588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justert!$H$72:$N$72</c:f>
              <c:strCache>
                <c:ptCount val="7"/>
                <c:pt idx="0">
                  <c:v>Timer faste vit IBI</c:v>
                </c:pt>
                <c:pt idx="1">
                  <c:v>Timer phd/postdocs</c:v>
                </c:pt>
                <c:pt idx="2">
                  <c:v>Timer teknisk pers</c:v>
                </c:pt>
                <c:pt idx="3">
                  <c:v>Timer eksterne*</c:v>
                </c:pt>
                <c:pt idx="4">
                  <c:v>Timer stud.ass/lab.ass</c:v>
                </c:pt>
                <c:pt idx="5">
                  <c:v>Timer forelesning</c:v>
                </c:pt>
                <c:pt idx="6">
                  <c:v>Lab/felt/øving</c:v>
                </c:pt>
              </c:strCache>
            </c:strRef>
          </c:cat>
          <c:val>
            <c:numRef>
              <c:f>justert!$H$73:$N$73</c:f>
              <c:numCache>
                <c:formatCode>General</c:formatCode>
                <c:ptCount val="7"/>
                <c:pt idx="0">
                  <c:v>15822</c:v>
                </c:pt>
                <c:pt idx="1">
                  <c:v>15418.5</c:v>
                </c:pt>
                <c:pt idx="2">
                  <c:v>2241</c:v>
                </c:pt>
                <c:pt idx="3">
                  <c:v>3010.5</c:v>
                </c:pt>
                <c:pt idx="4">
                  <c:v>3153</c:v>
                </c:pt>
                <c:pt idx="5">
                  <c:v>8584</c:v>
                </c:pt>
                <c:pt idx="6">
                  <c:v>24300.5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96-41DF-8771-B41FC812C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4918256"/>
        <c:axId val="714919240"/>
      </c:barChart>
      <c:catAx>
        <c:axId val="71491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14919240"/>
        <c:crosses val="autoZero"/>
        <c:auto val="1"/>
        <c:lblAlgn val="ctr"/>
        <c:lblOffset val="100"/>
        <c:noMultiLvlLbl val="0"/>
      </c:catAx>
      <c:valAx>
        <c:axId val="71491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1491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600"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FE803-F04B-49CD-AF3F-57F8B77ECAB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0C3A40E7-8083-4886-841B-F3FECF8C7924}">
      <dgm:prSet phldrT="[Text]" custT="1"/>
      <dgm:spPr/>
      <dgm:t>
        <a:bodyPr/>
        <a:lstStyle/>
        <a:p>
          <a:r>
            <a:rPr lang="nb-NO" sz="2100" dirty="0"/>
            <a:t>Undervisning</a:t>
          </a:r>
        </a:p>
      </dgm:t>
    </dgm:pt>
    <dgm:pt modelId="{FDA00317-B680-4742-9305-16C73CAE6B75}" type="parTrans" cxnId="{BF57DB82-1DA2-48ED-B4CD-0C25A5F20F32}">
      <dgm:prSet/>
      <dgm:spPr/>
      <dgm:t>
        <a:bodyPr/>
        <a:lstStyle/>
        <a:p>
          <a:endParaRPr lang="nb-NO" sz="2100"/>
        </a:p>
      </dgm:t>
    </dgm:pt>
    <dgm:pt modelId="{8606DD5A-46DB-4441-B16C-9D46932AD7C8}" type="sibTrans" cxnId="{BF57DB82-1DA2-48ED-B4CD-0C25A5F20F32}">
      <dgm:prSet/>
      <dgm:spPr/>
      <dgm:t>
        <a:bodyPr/>
        <a:lstStyle/>
        <a:p>
          <a:endParaRPr lang="nb-NO" sz="2100"/>
        </a:p>
      </dgm:t>
    </dgm:pt>
    <dgm:pt modelId="{C03AC4E4-719C-4B7A-823F-83E93C8C7B3F}">
      <dgm:prSet phldrT="[Text]" custT="1"/>
      <dgm:spPr/>
      <dgm:t>
        <a:bodyPr/>
        <a:lstStyle/>
        <a:p>
          <a:r>
            <a:rPr lang="nb-NO" sz="2100" dirty="0"/>
            <a:t>Bemanning</a:t>
          </a:r>
        </a:p>
      </dgm:t>
    </dgm:pt>
    <dgm:pt modelId="{4C3B2BF2-EBEF-4CCE-B5EE-1AB921401545}" type="parTrans" cxnId="{B047B69E-E458-476E-9CE3-D3ACB655DC6F}">
      <dgm:prSet/>
      <dgm:spPr/>
      <dgm:t>
        <a:bodyPr/>
        <a:lstStyle/>
        <a:p>
          <a:endParaRPr lang="nb-NO" sz="2100"/>
        </a:p>
      </dgm:t>
    </dgm:pt>
    <dgm:pt modelId="{6D42A7E5-1C31-4FA8-B784-93F3718ABB56}" type="sibTrans" cxnId="{B047B69E-E458-476E-9CE3-D3ACB655DC6F}">
      <dgm:prSet/>
      <dgm:spPr/>
      <dgm:t>
        <a:bodyPr/>
        <a:lstStyle/>
        <a:p>
          <a:endParaRPr lang="nb-NO" sz="2100"/>
        </a:p>
      </dgm:t>
    </dgm:pt>
    <dgm:pt modelId="{1CB692EA-6BA5-4BB2-8C9C-1DEEFB1F800D}">
      <dgm:prSet phldrT="[Text]" custT="1"/>
      <dgm:spPr/>
      <dgm:t>
        <a:bodyPr/>
        <a:lstStyle/>
        <a:p>
          <a:r>
            <a:rPr lang="nb-NO" sz="2100" dirty="0"/>
            <a:t>Økonomi</a:t>
          </a:r>
        </a:p>
      </dgm:t>
    </dgm:pt>
    <dgm:pt modelId="{3BDD7FAB-8011-41E7-8E0E-1CEAD55EDADE}" type="sibTrans" cxnId="{0355D79B-C9F8-47EA-847E-6FED3E426072}">
      <dgm:prSet/>
      <dgm:spPr/>
      <dgm:t>
        <a:bodyPr/>
        <a:lstStyle/>
        <a:p>
          <a:endParaRPr lang="nb-NO" sz="2100"/>
        </a:p>
      </dgm:t>
    </dgm:pt>
    <dgm:pt modelId="{24F7B32E-887F-4AEB-8BB8-E37225251D55}" type="parTrans" cxnId="{0355D79B-C9F8-47EA-847E-6FED3E426072}">
      <dgm:prSet/>
      <dgm:spPr/>
      <dgm:t>
        <a:bodyPr/>
        <a:lstStyle/>
        <a:p>
          <a:endParaRPr lang="nb-NO" sz="2100"/>
        </a:p>
      </dgm:t>
    </dgm:pt>
    <dgm:pt modelId="{FDDC7EB8-3048-48FA-9CEB-A6550E39E290}" type="pres">
      <dgm:prSet presAssocID="{0FFFE803-F04B-49CD-AF3F-57F8B77ECAB0}" presName="compositeShape" presStyleCnt="0">
        <dgm:presLayoutVars>
          <dgm:chMax val="7"/>
          <dgm:dir/>
          <dgm:resizeHandles val="exact"/>
        </dgm:presLayoutVars>
      </dgm:prSet>
      <dgm:spPr/>
    </dgm:pt>
    <dgm:pt modelId="{D5C3C51C-E358-4FBB-BC85-7C5E74EF0E2A}" type="pres">
      <dgm:prSet presAssocID="{1CB692EA-6BA5-4BB2-8C9C-1DEEFB1F800D}" presName="circ1" presStyleLbl="vennNode1" presStyleIdx="0" presStyleCnt="3"/>
      <dgm:spPr/>
    </dgm:pt>
    <dgm:pt modelId="{07BA9F3A-CF3A-495E-A17A-229F5BFC9E6A}" type="pres">
      <dgm:prSet presAssocID="{1CB692EA-6BA5-4BB2-8C9C-1DEEFB1F800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FE56539-FDBD-4B2C-87C7-4C535EE52B40}" type="pres">
      <dgm:prSet presAssocID="{0C3A40E7-8083-4886-841B-F3FECF8C7924}" presName="circ2" presStyleLbl="vennNode1" presStyleIdx="1" presStyleCnt="3"/>
      <dgm:spPr/>
    </dgm:pt>
    <dgm:pt modelId="{10E61919-EB5C-4E88-A9EC-5D4C323F5F10}" type="pres">
      <dgm:prSet presAssocID="{0C3A40E7-8083-4886-841B-F3FECF8C792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2D8B6DA-8E59-4C8E-A9CC-78D66E211DAF}" type="pres">
      <dgm:prSet presAssocID="{C03AC4E4-719C-4B7A-823F-83E93C8C7B3F}" presName="circ3" presStyleLbl="vennNode1" presStyleIdx="2" presStyleCnt="3"/>
      <dgm:spPr/>
    </dgm:pt>
    <dgm:pt modelId="{AE7D44F3-D7DB-4D97-8BA2-AF075995422A}" type="pres">
      <dgm:prSet presAssocID="{C03AC4E4-719C-4B7A-823F-83E93C8C7B3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A9A9B01-6075-493C-8832-0121BBF80653}" type="presOf" srcId="{1CB692EA-6BA5-4BB2-8C9C-1DEEFB1F800D}" destId="{D5C3C51C-E358-4FBB-BC85-7C5E74EF0E2A}" srcOrd="0" destOrd="0" presId="urn:microsoft.com/office/officeart/2005/8/layout/venn1"/>
    <dgm:cxn modelId="{62C6CC30-1F3A-4C50-BD26-5ADDC838231B}" type="presOf" srcId="{C03AC4E4-719C-4B7A-823F-83E93C8C7B3F}" destId="{AE7D44F3-D7DB-4D97-8BA2-AF075995422A}" srcOrd="1" destOrd="0" presId="urn:microsoft.com/office/officeart/2005/8/layout/venn1"/>
    <dgm:cxn modelId="{51DFC268-21EA-4DA7-8C1D-E13E40FC8546}" type="presOf" srcId="{0C3A40E7-8083-4886-841B-F3FECF8C7924}" destId="{10E61919-EB5C-4E88-A9EC-5D4C323F5F10}" srcOrd="1" destOrd="0" presId="urn:microsoft.com/office/officeart/2005/8/layout/venn1"/>
    <dgm:cxn modelId="{BF57DB82-1DA2-48ED-B4CD-0C25A5F20F32}" srcId="{0FFFE803-F04B-49CD-AF3F-57F8B77ECAB0}" destId="{0C3A40E7-8083-4886-841B-F3FECF8C7924}" srcOrd="1" destOrd="0" parTransId="{FDA00317-B680-4742-9305-16C73CAE6B75}" sibTransId="{8606DD5A-46DB-4441-B16C-9D46932AD7C8}"/>
    <dgm:cxn modelId="{0E79B483-0578-428D-9555-236B51B4EC2C}" type="presOf" srcId="{1CB692EA-6BA5-4BB2-8C9C-1DEEFB1F800D}" destId="{07BA9F3A-CF3A-495E-A17A-229F5BFC9E6A}" srcOrd="1" destOrd="0" presId="urn:microsoft.com/office/officeart/2005/8/layout/venn1"/>
    <dgm:cxn modelId="{0355D79B-C9F8-47EA-847E-6FED3E426072}" srcId="{0FFFE803-F04B-49CD-AF3F-57F8B77ECAB0}" destId="{1CB692EA-6BA5-4BB2-8C9C-1DEEFB1F800D}" srcOrd="0" destOrd="0" parTransId="{24F7B32E-887F-4AEB-8BB8-E37225251D55}" sibTransId="{3BDD7FAB-8011-41E7-8E0E-1CEAD55EDADE}"/>
    <dgm:cxn modelId="{B047B69E-E458-476E-9CE3-D3ACB655DC6F}" srcId="{0FFFE803-F04B-49CD-AF3F-57F8B77ECAB0}" destId="{C03AC4E4-719C-4B7A-823F-83E93C8C7B3F}" srcOrd="2" destOrd="0" parTransId="{4C3B2BF2-EBEF-4CCE-B5EE-1AB921401545}" sibTransId="{6D42A7E5-1C31-4FA8-B784-93F3718ABB56}"/>
    <dgm:cxn modelId="{ECC46DA9-2920-469A-95D7-FA019057EBB1}" type="presOf" srcId="{C03AC4E4-719C-4B7A-823F-83E93C8C7B3F}" destId="{92D8B6DA-8E59-4C8E-A9CC-78D66E211DAF}" srcOrd="0" destOrd="0" presId="urn:microsoft.com/office/officeart/2005/8/layout/venn1"/>
    <dgm:cxn modelId="{4069D8B5-28CE-4DF7-A278-F034BFDA129A}" type="presOf" srcId="{0FFFE803-F04B-49CD-AF3F-57F8B77ECAB0}" destId="{FDDC7EB8-3048-48FA-9CEB-A6550E39E290}" srcOrd="0" destOrd="0" presId="urn:microsoft.com/office/officeart/2005/8/layout/venn1"/>
    <dgm:cxn modelId="{C64A24FC-085F-4606-BEB6-1AB59378724A}" type="presOf" srcId="{0C3A40E7-8083-4886-841B-F3FECF8C7924}" destId="{CFE56539-FDBD-4B2C-87C7-4C535EE52B40}" srcOrd="0" destOrd="0" presId="urn:microsoft.com/office/officeart/2005/8/layout/venn1"/>
    <dgm:cxn modelId="{48FA93CA-B536-47A8-A21B-1338C31F65A1}" type="presParOf" srcId="{FDDC7EB8-3048-48FA-9CEB-A6550E39E290}" destId="{D5C3C51C-E358-4FBB-BC85-7C5E74EF0E2A}" srcOrd="0" destOrd="0" presId="urn:microsoft.com/office/officeart/2005/8/layout/venn1"/>
    <dgm:cxn modelId="{037964B2-9EE5-4CB5-A95C-02B4915379BE}" type="presParOf" srcId="{FDDC7EB8-3048-48FA-9CEB-A6550E39E290}" destId="{07BA9F3A-CF3A-495E-A17A-229F5BFC9E6A}" srcOrd="1" destOrd="0" presId="urn:microsoft.com/office/officeart/2005/8/layout/venn1"/>
    <dgm:cxn modelId="{977793D8-4894-452E-8F4E-EE2B05AE8865}" type="presParOf" srcId="{FDDC7EB8-3048-48FA-9CEB-A6550E39E290}" destId="{CFE56539-FDBD-4B2C-87C7-4C535EE52B40}" srcOrd="2" destOrd="0" presId="urn:microsoft.com/office/officeart/2005/8/layout/venn1"/>
    <dgm:cxn modelId="{AA7A01CB-C5EB-4664-A777-B3842634258A}" type="presParOf" srcId="{FDDC7EB8-3048-48FA-9CEB-A6550E39E290}" destId="{10E61919-EB5C-4E88-A9EC-5D4C323F5F10}" srcOrd="3" destOrd="0" presId="urn:microsoft.com/office/officeart/2005/8/layout/venn1"/>
    <dgm:cxn modelId="{1AFD10DE-21EF-432A-8230-0CD48D66A5B2}" type="presParOf" srcId="{FDDC7EB8-3048-48FA-9CEB-A6550E39E290}" destId="{92D8B6DA-8E59-4C8E-A9CC-78D66E211DAF}" srcOrd="4" destOrd="0" presId="urn:microsoft.com/office/officeart/2005/8/layout/venn1"/>
    <dgm:cxn modelId="{98C2141B-740B-4D66-84CE-1762887B2AC6}" type="presParOf" srcId="{FDDC7EB8-3048-48FA-9CEB-A6550E39E290}" destId="{AE7D44F3-D7DB-4D97-8BA2-AF075995422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3C51C-E358-4FBB-BC85-7C5E74EF0E2A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Økonomi</a:t>
          </a:r>
        </a:p>
      </dsp:txBody>
      <dsp:txXfrm>
        <a:off x="2153920" y="477519"/>
        <a:ext cx="1788160" cy="1097280"/>
      </dsp:txXfrm>
    </dsp:sp>
    <dsp:sp modelId="{CFE56539-FDBD-4B2C-87C7-4C535EE52B40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Undervisning</a:t>
          </a:r>
        </a:p>
      </dsp:txBody>
      <dsp:txXfrm>
        <a:off x="3454400" y="2204720"/>
        <a:ext cx="1463040" cy="1341120"/>
      </dsp:txXfrm>
    </dsp:sp>
    <dsp:sp modelId="{92D8B6DA-8E59-4C8E-A9CC-78D66E211DAF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Bemanning</a:t>
          </a:r>
        </a:p>
      </dsp:txBody>
      <dsp:txXfrm>
        <a:off x="1178560" y="2204720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/>
          <a:lstStyle>
            <a:lvl1pPr algn="r">
              <a:defRPr sz="1200"/>
            </a:lvl1pPr>
          </a:lstStyle>
          <a:p>
            <a:fld id="{B1A924F3-E9B8-4927-BD41-B6CE70E2A7FD}" type="datetimeFigureOut">
              <a:rPr lang="nb-NO" smtClean="0"/>
              <a:t>31.03.2022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 anchor="b"/>
          <a:lstStyle>
            <a:lvl1pPr algn="r">
              <a:defRPr sz="1200"/>
            </a:lvl1pPr>
          </a:lstStyle>
          <a:p>
            <a:fld id="{C4F243EC-F74A-4E8A-B2ED-1793264C03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2328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/>
          <a:lstStyle>
            <a:lvl1pPr algn="r">
              <a:defRPr sz="1200"/>
            </a:lvl1pPr>
          </a:lstStyle>
          <a:p>
            <a:fld id="{A6BB143D-BF4C-384E-A5D5-C62555F4CC2A}" type="datetimeFigureOut">
              <a:rPr lang="nb-NO" smtClean="0"/>
              <a:t>31.03.2022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1" tIns="45646" rIns="91291" bIns="45646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291" tIns="45646" rIns="91291" bIns="45646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291" tIns="45646" rIns="91291" bIns="45646" rtlCol="0" anchor="b"/>
          <a:lstStyle>
            <a:lvl1pPr algn="r">
              <a:defRPr sz="1200"/>
            </a:lvl1pPr>
          </a:lstStyle>
          <a:p>
            <a:fld id="{655F2A3C-258D-CC45-8392-A8B807D2C5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767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b-NO" altLang="nb-NO" dirty="0"/>
              <a:t>Foto: </a:t>
            </a:r>
            <a:br>
              <a:rPr lang="nb-NO" altLang="nb-NO" dirty="0"/>
            </a:br>
            <a:r>
              <a:rPr lang="nb-NO" altLang="nb-NO" dirty="0"/>
              <a:t>Øverste rad: Første bilde</a:t>
            </a:r>
            <a:r>
              <a:rPr lang="nb-NO" altLang="nb-NO" baseline="0" dirty="0"/>
              <a:t> fra venstre: </a:t>
            </a:r>
            <a:r>
              <a:rPr lang="nb-NO" altLang="nb-NO" dirty="0"/>
              <a:t>Per Harald</a:t>
            </a:r>
            <a:r>
              <a:rPr lang="nb-NO" altLang="nb-NO" baseline="0" dirty="0"/>
              <a:t> Olsen/ NTNU, resten Geir Mogen.</a:t>
            </a:r>
            <a:br>
              <a:rPr lang="nb-NO" altLang="nb-NO" baseline="0" dirty="0"/>
            </a:br>
            <a:r>
              <a:rPr lang="nb-NO" altLang="nb-NO" baseline="0" dirty="0"/>
              <a:t>Midten, fra venstre: Stig Sund, Geir Mogen, Jenny Bytingsvik.</a:t>
            </a:r>
            <a:br>
              <a:rPr lang="nb-NO" altLang="nb-NO" baseline="0" dirty="0"/>
            </a:br>
            <a:r>
              <a:rPr lang="nb-NO" altLang="nb-NO" baseline="0" dirty="0"/>
              <a:t>Nederst, fra venstre: Geir Mogen, Per Henning, resten: Geir Mogen.</a:t>
            </a:r>
            <a:endParaRPr lang="nb-NO" altLang="nb-NO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16724" indent="-275663"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02652" indent="-220530"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543713" indent="-220530"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1984774" indent="-220530"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425835" indent="-22053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866895" indent="-22053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307956" indent="-22053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749017" indent="-22053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43BD1C8-5E89-492B-9077-27E693A45B2D}" type="slidenum">
              <a:rPr lang="nb-NO" altLang="nb-NO" sz="1200"/>
              <a:pPr/>
              <a:t>1</a:t>
            </a:fld>
            <a:endParaRPr lang="nb-NO" altLang="nb-NO" sz="1200" dirty="0"/>
          </a:p>
        </p:txBody>
      </p:sp>
    </p:spTree>
    <p:extLst>
      <p:ext uri="{BB962C8B-B14F-4D97-AF65-F5344CB8AC3E}">
        <p14:creationId xmlns:p14="http://schemas.microsoft.com/office/powerpoint/2010/main" val="1564596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Alle institutt med unntak av IMA budsjetterer med underskudd/nedbygging. Fire institutt vil gå ut av året med negative avsetninger. Tre vil være under nedre korridorgrense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216EA-7389-4720-B7BB-B5EE9F6B731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8200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F2A3C-258D-CC45-8392-A8B807D2C51C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4731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6356350"/>
            <a:ext cx="501118" cy="365125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1627359" y="6393434"/>
            <a:ext cx="3809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Norwegian University of Science and Technology</a:t>
            </a:r>
            <a:endParaRPr lang="nb-NO" sz="1200" dirty="0">
              <a:effectLst/>
              <a:latin typeface="Arial"/>
              <a:cs typeface="Arial"/>
            </a:endParaRPr>
          </a:p>
        </p:txBody>
      </p:sp>
      <p:pic>
        <p:nvPicPr>
          <p:cNvPr id="6" name="Bilde 5" descr="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97" y="6425083"/>
            <a:ext cx="976089" cy="18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8403A.359752A0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2.png@01D8403A.359752A0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2959100" y="1778000"/>
            <a:ext cx="6124575" cy="128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nb-NO" altLang="nb-NO" sz="2800" b="1" dirty="0">
                <a:solidFill>
                  <a:schemeClr val="accent1"/>
                </a:solidFill>
                <a:latin typeface="Arial" charset="0"/>
              </a:rPr>
              <a:t>Dialogmøter mellom fakultet og institutt våren 2022</a:t>
            </a:r>
            <a:br>
              <a:rPr lang="nb-NO" altLang="nb-NO" sz="1400" b="1" dirty="0">
                <a:latin typeface="Arial" charset="0"/>
              </a:rPr>
            </a:br>
            <a:endParaRPr lang="nb-NO" altLang="nb-NO" sz="1400" dirty="0">
              <a:latin typeface="Arial" charset="0"/>
            </a:endParaRPr>
          </a:p>
        </p:txBody>
      </p:sp>
      <p:pic>
        <p:nvPicPr>
          <p:cNvPr id="205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88913"/>
            <a:ext cx="90011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3213100"/>
            <a:ext cx="90011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4779963"/>
            <a:ext cx="90011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428" y="3353610"/>
            <a:ext cx="1672745" cy="1216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6"/>
            <a:ext cx="2376264" cy="64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38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DA20C-E6BC-4A25-80EB-AC9494E9F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1082884"/>
            <a:ext cx="8540990" cy="586957"/>
          </a:xfrm>
        </p:spPr>
        <p:txBody>
          <a:bodyPr/>
          <a:lstStyle/>
          <a:p>
            <a:r>
              <a:rPr lang="nb-NO" sz="3200" dirty="0"/>
              <a:t>Bakteppe: høy undervisningsbelastning</a:t>
            </a:r>
          </a:p>
        </p:txBody>
      </p:sp>
      <p:graphicFrame>
        <p:nvGraphicFramePr>
          <p:cNvPr id="4" name="Content Placeholder 11">
            <a:extLst>
              <a:ext uri="{FF2B5EF4-FFF2-40B4-BE49-F238E27FC236}">
                <a16:creationId xmlns:a16="http://schemas.microsoft.com/office/drawing/2014/main" id="{A1A0432D-0449-4C71-BCA9-EE89007002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2624" y="1866900"/>
          <a:ext cx="8418513" cy="36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DBFC8BD-463A-4AA4-A642-BDC7AD9439B3}"/>
              </a:ext>
            </a:extLst>
          </p:cNvPr>
          <p:cNvSpPr txBox="1"/>
          <p:nvPr/>
        </p:nvSpPr>
        <p:spPr>
          <a:xfrm>
            <a:off x="6126503" y="1738086"/>
            <a:ext cx="2957967" cy="85634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nb-NO" sz="1600" dirty="0"/>
              <a:t>Hvordan få tid til </a:t>
            </a:r>
            <a:r>
              <a:rPr lang="nb-NO" sz="1600" dirty="0" err="1"/>
              <a:t>utvkling</a:t>
            </a:r>
            <a:r>
              <a:rPr lang="nb-NO" sz="1600" dirty="0"/>
              <a:t>? Liten </a:t>
            </a:r>
            <a:r>
              <a:rPr lang="nb-NO" sz="1600" dirty="0" err="1"/>
              <a:t>slack</a:t>
            </a:r>
            <a:r>
              <a:rPr lang="nb-NO" sz="1600" dirty="0"/>
              <a:t> for verv, permisjoner, sykdom, friår </a:t>
            </a:r>
            <a:r>
              <a:rPr lang="nb-NO" sz="1600" dirty="0" err="1"/>
              <a:t>etc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763572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97719-BC3D-4683-A3E9-E6990F60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36" y="21546"/>
            <a:ext cx="8229600" cy="1143000"/>
          </a:xfrm>
        </p:spPr>
        <p:txBody>
          <a:bodyPr/>
          <a:lstStyle/>
          <a:p>
            <a:r>
              <a:rPr lang="nb-NO" dirty="0"/>
              <a:t>Undervisning ved IBI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3D9FF-62CA-4B84-9724-475AD95EC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77847FE-988B-4937-AFA7-D331924D73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071328"/>
              </p:ext>
            </p:extLst>
          </p:nvPr>
        </p:nvGraphicFramePr>
        <p:xfrm>
          <a:off x="457200" y="1106574"/>
          <a:ext cx="7772400" cy="5695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5176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B6F7FE-1C5B-314E-9EB6-C3D6F936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6" y="473662"/>
            <a:ext cx="8690215" cy="1202510"/>
          </a:xfrm>
        </p:spPr>
        <p:txBody>
          <a:bodyPr/>
          <a:lstStyle/>
          <a:p>
            <a:r>
              <a:rPr lang="nb-NO" dirty="0"/>
              <a:t>Evaluering portefølje – hvilke kriterier?</a:t>
            </a:r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id="{F0F34AE6-827E-45A0-84E3-240126D27E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3315" y="1903187"/>
          <a:ext cx="7844256" cy="3486603"/>
        </p:xfrm>
        <a:graphic>
          <a:graphicData uri="http://schemas.openxmlformats.org/drawingml/2006/table">
            <a:tbl>
              <a:tblPr/>
              <a:tblGrid>
                <a:gridCol w="3766936">
                  <a:extLst>
                    <a:ext uri="{9D8B030D-6E8A-4147-A177-3AD203B41FA5}">
                      <a16:colId xmlns:a16="http://schemas.microsoft.com/office/drawing/2014/main" val="2082811367"/>
                    </a:ext>
                  </a:extLst>
                </a:gridCol>
                <a:gridCol w="1556657">
                  <a:extLst>
                    <a:ext uri="{9D8B030D-6E8A-4147-A177-3AD203B41FA5}">
                      <a16:colId xmlns:a16="http://schemas.microsoft.com/office/drawing/2014/main" val="1752113524"/>
                    </a:ext>
                  </a:extLst>
                </a:gridCol>
                <a:gridCol w="1391993">
                  <a:extLst>
                    <a:ext uri="{9D8B030D-6E8A-4147-A177-3AD203B41FA5}">
                      <a16:colId xmlns:a16="http://schemas.microsoft.com/office/drawing/2014/main" val="3709942948"/>
                    </a:ext>
                  </a:extLst>
                </a:gridCol>
                <a:gridCol w="1128670">
                  <a:extLst>
                    <a:ext uri="{9D8B030D-6E8A-4147-A177-3AD203B41FA5}">
                      <a16:colId xmlns:a16="http://schemas.microsoft.com/office/drawing/2014/main" val="675742026"/>
                    </a:ext>
                  </a:extLst>
                </a:gridCol>
              </a:tblGrid>
              <a:tr h="399800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Produksjonstall </a:t>
                      </a:r>
                    </a:p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(snitt 19-20)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1.pri søker per plass 2021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SB2020 alt-i-alt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139726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702BI Bachelor i Bioingeniørfag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82 %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A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25049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MTBIO Bachelor i bioingeniørfag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70 %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5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54423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298BMI Bachelor i Biomarin Innovasjon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69 %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71741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427BT Bachelor i Bioteknologi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65 %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330345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MTNANO Nanoteknologi (5-årig)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56 %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529660"/>
                  </a:ext>
                </a:extLst>
              </a:tr>
              <a:tr h="244921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MTMAT Bachelor i matvitenskap, teknologi og bærekraft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55 %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96953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FTHINGKJ Bachelor i ingeniørfag, kjemi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55 %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3807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MBIOT5 Bioteknologi (5-årig)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55 %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70024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FTHINGMAT Bachelor i ingeniørfag, materialteknologi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54 %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A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565102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MTMT Materialteknologi (5-årig)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53 %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1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85929"/>
                  </a:ext>
                </a:extLst>
              </a:tr>
              <a:tr h="20989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MTFYMA Fysikk og matematikk (5-årig)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52 %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849300"/>
                  </a:ext>
                </a:extLst>
              </a:tr>
              <a:tr h="215153">
                <a:tc>
                  <a:txBody>
                    <a:bodyPr/>
                    <a:lstStyle/>
                    <a:p>
                      <a:pPr algn="l" fontAlgn="b"/>
                      <a:r>
                        <a:rPr lang="nn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MTKJ Industriell kjemi og bioteknologi (5-årig)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52 %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14420"/>
                  </a:ext>
                </a:extLst>
              </a:tr>
              <a:tr h="195942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BBI Biologi - bachelorstudium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52 %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474172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BKJ Kjemi - bachelorstudium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42 %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A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3371"/>
                  </a:ext>
                </a:extLst>
              </a:tr>
              <a:tr h="20189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BFY Fysikk - bachelorstudium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34 %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0" i="0" u="none" strike="noStrike" dirty="0"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46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06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50544CB-54DB-4035-BF3B-F8DA81C917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310325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DD4878D-A7CB-4FCB-84DA-9E25E619BD33}"/>
              </a:ext>
            </a:extLst>
          </p:cNvPr>
          <p:cNvSpPr txBox="1"/>
          <p:nvPr/>
        </p:nvSpPr>
        <p:spPr>
          <a:xfrm>
            <a:off x="875323" y="539262"/>
            <a:ext cx="1447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/>
              <a:t>AGENDA</a:t>
            </a:r>
          </a:p>
        </p:txBody>
      </p:sp>
      <p:pic>
        <p:nvPicPr>
          <p:cNvPr id="1028" name="Picture 4" descr="Barbed wire frame image | Free SVG">
            <a:extLst>
              <a:ext uri="{FF2B5EF4-FFF2-40B4-BE49-F238E27FC236}">
                <a16:creationId xmlns:a16="http://schemas.microsoft.com/office/drawing/2014/main" id="{F9E705F0-B435-435C-A53E-400934B51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758092"/>
            <a:ext cx="7307385" cy="523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3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A4F7272D-E7BC-41FC-B16C-990C08B63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80010" y="945662"/>
            <a:ext cx="9413952" cy="5181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D3CBB6-932E-4FF3-A40A-60650D719321}"/>
              </a:ext>
            </a:extLst>
          </p:cNvPr>
          <p:cNvSpPr txBox="1"/>
          <p:nvPr/>
        </p:nvSpPr>
        <p:spPr>
          <a:xfrm>
            <a:off x="218831" y="230275"/>
            <a:ext cx="435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/>
              <a:t>Vi er på (feil) vei ut av korridoren:</a:t>
            </a:r>
          </a:p>
        </p:txBody>
      </p:sp>
    </p:spTree>
    <p:extLst>
      <p:ext uri="{BB962C8B-B14F-4D97-AF65-F5344CB8AC3E}">
        <p14:creationId xmlns:p14="http://schemas.microsoft.com/office/powerpoint/2010/main" val="112940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C3C0AD-D211-402B-87C0-0B52A7AAC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896598"/>
              </p:ext>
            </p:extLst>
          </p:nvPr>
        </p:nvGraphicFramePr>
        <p:xfrm>
          <a:off x="445478" y="1750646"/>
          <a:ext cx="7569436" cy="4056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7583">
                  <a:extLst>
                    <a:ext uri="{9D8B030D-6E8A-4147-A177-3AD203B41FA5}">
                      <a16:colId xmlns:a16="http://schemas.microsoft.com/office/drawing/2014/main" val="1678790776"/>
                    </a:ext>
                  </a:extLst>
                </a:gridCol>
                <a:gridCol w="999481">
                  <a:extLst>
                    <a:ext uri="{9D8B030D-6E8A-4147-A177-3AD203B41FA5}">
                      <a16:colId xmlns:a16="http://schemas.microsoft.com/office/drawing/2014/main" val="4125297751"/>
                    </a:ext>
                  </a:extLst>
                </a:gridCol>
                <a:gridCol w="1016219">
                  <a:extLst>
                    <a:ext uri="{9D8B030D-6E8A-4147-A177-3AD203B41FA5}">
                      <a16:colId xmlns:a16="http://schemas.microsoft.com/office/drawing/2014/main" val="727964166"/>
                    </a:ext>
                  </a:extLst>
                </a:gridCol>
                <a:gridCol w="1033753">
                  <a:extLst>
                    <a:ext uri="{9D8B030D-6E8A-4147-A177-3AD203B41FA5}">
                      <a16:colId xmlns:a16="http://schemas.microsoft.com/office/drawing/2014/main" val="1762400553"/>
                    </a:ext>
                  </a:extLst>
                </a:gridCol>
                <a:gridCol w="1236200">
                  <a:extLst>
                    <a:ext uri="{9D8B030D-6E8A-4147-A177-3AD203B41FA5}">
                      <a16:colId xmlns:a16="http://schemas.microsoft.com/office/drawing/2014/main" val="1482457419"/>
                    </a:ext>
                  </a:extLst>
                </a:gridCol>
                <a:gridCol w="1236200">
                  <a:extLst>
                    <a:ext uri="{9D8B030D-6E8A-4147-A177-3AD203B41FA5}">
                      <a16:colId xmlns:a16="http://schemas.microsoft.com/office/drawing/2014/main" val="2047310589"/>
                    </a:ext>
                  </a:extLst>
                </a:gridCol>
              </a:tblGrid>
              <a:tr h="45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Enhet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2022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2023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2024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2025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2026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14086875"/>
                  </a:ext>
                </a:extLst>
              </a:tr>
              <a:tr h="45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Adm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201848800"/>
                  </a:ext>
                </a:extLst>
              </a:tr>
              <a:tr h="438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Teknisk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85270410"/>
                  </a:ext>
                </a:extLst>
              </a:tr>
              <a:tr h="45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CBD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929976664"/>
                  </a:ext>
                </a:extLst>
              </a:tr>
              <a:tr h="45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Celle/mol.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875034000"/>
                  </a:ext>
                </a:extLst>
              </a:tr>
              <a:tr h="45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Marin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 1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1 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420845036"/>
                  </a:ext>
                </a:extLst>
              </a:tr>
              <a:tr h="438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MSB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1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 1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(1</a:t>
                      </a:r>
                      <a:r>
                        <a:rPr lang="nb-NO" sz="2000" dirty="0">
                          <a:effectLst/>
                        </a:rPr>
                        <a:t>?)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90810860"/>
                  </a:ext>
                </a:extLst>
              </a:tr>
              <a:tr h="45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Fysiologi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>
                          <a:effectLst/>
                        </a:rPr>
                        <a:t> </a:t>
                      </a: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128525903"/>
                  </a:ext>
                </a:extLst>
              </a:tr>
              <a:tr h="454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Envi.tox</a:t>
                      </a:r>
                      <a:r>
                        <a:rPr lang="nb-NO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 </a:t>
                      </a:r>
                      <a:r>
                        <a:rPr lang="nb-NO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9964789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E519B0F-1747-4572-B4B2-6E4C14A53894}"/>
              </a:ext>
            </a:extLst>
          </p:cNvPr>
          <p:cNvSpPr txBox="1"/>
          <p:nvPr/>
        </p:nvSpPr>
        <p:spPr>
          <a:xfrm>
            <a:off x="305629" y="257382"/>
            <a:ext cx="7894154" cy="16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nb-NO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Naturlige og planlagte avganger</a:t>
            </a:r>
          </a:p>
          <a:p>
            <a:pPr>
              <a:spcAft>
                <a:spcPts val="600"/>
              </a:spcAft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å anslå fremtidige vakanser gjennom avgang grunnet alderspensjon, settes avgangsalder til 67 år for teknisk/</a:t>
            </a:r>
            <a:r>
              <a:rPr lang="nb-NO" dirty="0">
                <a:latin typeface="Calibri" panose="020F0502020204030204" pitchFamily="34" charset="0"/>
                <a:cs typeface="Arial" panose="020B0604020202020204" pitchFamily="34" charset="0"/>
              </a:rPr>
              <a:t>administrativt ansatte, og 70 år for vit ansatte. Tall i rødt betyr at IBI overtar økonomisk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ansvar for ansatte.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nb-NO" sz="13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4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446037"/>
            <a:ext cx="7772400" cy="89930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nb-NO" sz="2800" i="1">
                <a:latin typeface="+mj-lt"/>
              </a:rPr>
              <a:t>Tiltak innen undervisning for å redusere kostnader innen utdanning</a:t>
            </a:r>
            <a:endParaRPr lang="nb-NO" sz="2700" b="1">
              <a:solidFill>
                <a:srgbClr val="0D2B88"/>
              </a:solidFill>
              <a:latin typeface="+mj-lt"/>
            </a:endParaRPr>
          </a:p>
        </p:txBody>
      </p:sp>
      <p:sp>
        <p:nvSpPr>
          <p:cNvPr id="8" name="Subtitle 4"/>
          <p:cNvSpPr txBox="1">
            <a:spLocks/>
          </p:cNvSpPr>
          <p:nvPr/>
        </p:nvSpPr>
        <p:spPr>
          <a:xfrm>
            <a:off x="1746568" y="5063011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C4515F-234A-4E62-A50F-09DFF77C3036}"/>
              </a:ext>
            </a:extLst>
          </p:cNvPr>
          <p:cNvSpPr txBox="1"/>
          <p:nvPr/>
        </p:nvSpPr>
        <p:spPr>
          <a:xfrm>
            <a:off x="611560" y="1945756"/>
            <a:ext cx="800243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1" dirty="0">
                <a:solidFill>
                  <a:srgbClr val="333333"/>
                </a:solidFill>
                <a:latin typeface="Open Sans" panose="020B0606030504020204" pitchFamily="34" charset="0"/>
              </a:rPr>
              <a:t>Forslag/føringer fra NV:</a:t>
            </a:r>
            <a:endParaRPr lang="nb-NO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endParaRPr lang="nb-NO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333333"/>
                </a:solidFill>
                <a:latin typeface="Open Sans" panose="020B0606030504020204" pitchFamily="34" charset="0"/>
              </a:rPr>
              <a:t>Gjennomføre en totalgjennomgang av programstruktur/ studieprogramportefølje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333333"/>
                </a:solidFill>
                <a:latin typeface="Open Sans" panose="020B0606030504020204" pitchFamily="34" charset="0"/>
              </a:rPr>
              <a:t>Bunte eller slå sammen studieprogrammer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333333"/>
                </a:solidFill>
                <a:latin typeface="Open Sans" panose="020B0606030504020204" pitchFamily="34" charset="0"/>
              </a:rPr>
              <a:t>Avklare potensialet for å slå sammen overlappende emner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333333"/>
                </a:solidFill>
                <a:latin typeface="Open Sans" panose="020B0606030504020204" pitchFamily="34" charset="0"/>
              </a:rPr>
              <a:t>Vurdere effekten av å legge ned emner med få studenter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333333"/>
                </a:solidFill>
                <a:latin typeface="Open Sans" panose="020B0606030504020204" pitchFamily="34" charset="0"/>
              </a:rPr>
              <a:t>Emner med færre enn 10 (15) studenter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333333"/>
                </a:solidFill>
                <a:latin typeface="Open Sans" panose="020B0606030504020204" pitchFamily="34" charset="0"/>
              </a:rPr>
              <a:t>Tilpasse mengden og typen laboratorieundervisning til behovene til det enkelte studieprogram</a:t>
            </a:r>
          </a:p>
        </p:txBody>
      </p:sp>
    </p:spTree>
    <p:extLst>
      <p:ext uri="{BB962C8B-B14F-4D97-AF65-F5344CB8AC3E}">
        <p14:creationId xmlns:p14="http://schemas.microsoft.com/office/powerpoint/2010/main" val="256745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38FC1-CCEF-4E31-AC97-3254BAB4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762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BSc programmer ved IBI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Studieplasser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studenter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tatt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opp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pr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år</a:t>
            </a:r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20">
            <a:extLst>
              <a:ext uri="{FF2B5EF4-FFF2-40B4-BE49-F238E27FC236}">
                <a16:creationId xmlns:a16="http://schemas.microsoft.com/office/drawing/2014/main" id="{A322BD77-2823-4EEA-A505-F1E103F96E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595748"/>
              </p:ext>
            </p:extLst>
          </p:nvPr>
        </p:nvGraphicFramePr>
        <p:xfrm>
          <a:off x="1029024" y="1757680"/>
          <a:ext cx="7248540" cy="3050691"/>
        </p:xfrm>
        <a:graphic>
          <a:graphicData uri="http://schemas.openxmlformats.org/drawingml/2006/table">
            <a:tbl>
              <a:tblPr/>
              <a:tblGrid>
                <a:gridCol w="3639947">
                  <a:extLst>
                    <a:ext uri="{9D8B030D-6E8A-4147-A177-3AD203B41FA5}">
                      <a16:colId xmlns:a16="http://schemas.microsoft.com/office/drawing/2014/main" val="2817150085"/>
                    </a:ext>
                  </a:extLst>
                </a:gridCol>
                <a:gridCol w="3608593">
                  <a:extLst>
                    <a:ext uri="{9D8B030D-6E8A-4147-A177-3AD203B41FA5}">
                      <a16:colId xmlns:a16="http://schemas.microsoft.com/office/drawing/2014/main" val="653488723"/>
                    </a:ext>
                  </a:extLst>
                </a:gridCol>
              </a:tblGrid>
              <a:tr h="67056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b="1" u="none" strike="noStrike" dirty="0" err="1">
                          <a:effectLst/>
                          <a:latin typeface="Calibri"/>
                          <a:cs typeface="Calibri"/>
                        </a:rPr>
                        <a:t>BSc</a:t>
                      </a:r>
                      <a:r>
                        <a:rPr lang="nb-NO" sz="2400" b="1" u="none" strike="noStrike" dirty="0">
                          <a:effectLst/>
                          <a:latin typeface="Calibri"/>
                          <a:cs typeface="Calibri"/>
                        </a:rPr>
                        <a:t> program</a:t>
                      </a:r>
                      <a:endParaRPr lang="nb-NO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b="1" u="none" strike="noStrike" dirty="0" err="1">
                          <a:effectLst/>
                          <a:latin typeface="Calibri"/>
                          <a:cs typeface="Calibri"/>
                        </a:rPr>
                        <a:t>Number</a:t>
                      </a:r>
                      <a:r>
                        <a:rPr lang="nb-NO" sz="24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nb-NO" sz="2400" b="1" u="none" strike="noStrike" dirty="0" err="1">
                          <a:effectLst/>
                          <a:latin typeface="Calibri"/>
                          <a:cs typeface="Calibri"/>
                        </a:rPr>
                        <a:t>of</a:t>
                      </a:r>
                      <a:r>
                        <a:rPr lang="nb-NO" sz="2400" b="1" u="none" strike="noStrike" dirty="0">
                          <a:effectLst/>
                          <a:latin typeface="Calibri"/>
                          <a:cs typeface="Calibri"/>
                        </a:rPr>
                        <a:t> students</a:t>
                      </a:r>
                      <a:endParaRPr lang="nb-NO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455086"/>
                  </a:ext>
                </a:extLst>
              </a:tr>
              <a:tr h="79337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u="none" strike="noStrike" dirty="0">
                          <a:effectLst/>
                          <a:latin typeface="Calibri"/>
                          <a:cs typeface="Calibri"/>
                        </a:rPr>
                        <a:t>ÅBIKJ</a:t>
                      </a:r>
                      <a:endParaRPr lang="nb-N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u="none" strike="noStrike" dirty="0">
                          <a:effectLst/>
                          <a:latin typeface="Calibri"/>
                          <a:cs typeface="Calibri"/>
                        </a:rPr>
                        <a:t>21</a:t>
                      </a:r>
                      <a:endParaRPr lang="nb-N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133089"/>
                  </a:ext>
                </a:extLst>
              </a:tr>
              <a:tr h="79337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u="none" strike="noStrike" dirty="0">
                          <a:effectLst/>
                          <a:latin typeface="Calibri"/>
                          <a:cs typeface="Calibri"/>
                        </a:rPr>
                        <a:t>BBI</a:t>
                      </a:r>
                      <a:endParaRPr lang="nb-N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u="none" strike="noStrike" dirty="0">
                          <a:effectLst/>
                          <a:latin typeface="Calibri"/>
                          <a:cs typeface="Calibri"/>
                        </a:rPr>
                        <a:t>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783441"/>
                  </a:ext>
                </a:extLst>
              </a:tr>
              <a:tr h="79337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u="none" strike="noStrike" dirty="0">
                          <a:effectLst/>
                          <a:latin typeface="Calibri"/>
                          <a:cs typeface="Calibri"/>
                        </a:rPr>
                        <a:t>BIHAV</a:t>
                      </a:r>
                      <a:endParaRPr lang="nb-N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nb-NO" sz="2400" u="none" strike="noStrike" dirty="0">
                          <a:effectLst/>
                          <a:latin typeface="Calibri"/>
                          <a:cs typeface="Calibri"/>
                        </a:rPr>
                        <a:t>34*</a:t>
                      </a:r>
                      <a:endParaRPr lang="nb-NO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5117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B0647B4-9340-4E34-A3A3-FE0D95953E56}"/>
              </a:ext>
            </a:extLst>
          </p:cNvPr>
          <p:cNvSpPr txBox="1"/>
          <p:nvPr/>
        </p:nvSpPr>
        <p:spPr>
          <a:xfrm>
            <a:off x="2418080" y="5166878"/>
            <a:ext cx="39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* Forslag om å øke til 50 studenter pr år</a:t>
            </a:r>
          </a:p>
        </p:txBody>
      </p:sp>
    </p:spTree>
    <p:extLst>
      <p:ext uri="{BB962C8B-B14F-4D97-AF65-F5344CB8AC3E}">
        <p14:creationId xmlns:p14="http://schemas.microsoft.com/office/powerpoint/2010/main" val="70510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10CC93D-1129-4E46-91F0-C3A05CC7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762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MSc programmer ved IBI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Studieplasser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kvoter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pr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år</a:t>
            </a:r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DBF039-8CB8-4454-B810-421CEEDE0D27}"/>
              </a:ext>
            </a:extLst>
          </p:cNvPr>
          <p:cNvSpPr txBox="1"/>
          <p:nvPr/>
        </p:nvSpPr>
        <p:spPr>
          <a:xfrm>
            <a:off x="4450080" y="1681798"/>
            <a:ext cx="53735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/>
              <a:t>MSc programmer ved IBI :                 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 MSBIO har kvote på 25. Fordeles </a:t>
            </a:r>
            <a:r>
              <a:rPr lang="nb-NO" sz="1600" dirty="0" err="1"/>
              <a:t>ca</a:t>
            </a:r>
            <a:r>
              <a:rPr lang="nb-NO" sz="1600" dirty="0"/>
              <a:t> likt.</a:t>
            </a:r>
          </a:p>
          <a:p>
            <a:r>
              <a:rPr lang="nb-NO" sz="1600" dirty="0"/>
              <a:t>	 Siste år: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err="1"/>
              <a:t>Cellmol</a:t>
            </a:r>
            <a:r>
              <a:rPr lang="nb-NO" sz="1600" dirty="0"/>
              <a:t>: 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/>
              <a:t>Fysiolog: 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/>
              <a:t>Nabis: 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err="1"/>
              <a:t>Økologi&amp;evolusjon</a:t>
            </a:r>
            <a:r>
              <a:rPr lang="nb-NO" sz="1600"/>
              <a:t>: 7</a:t>
            </a:r>
            <a:endParaRPr lang="nb-NO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MSOCEAN har kvote på 31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/>
              <a:t>pluss 20 i Erasmus </a:t>
            </a:r>
            <a:r>
              <a:rPr lang="nb-NO" sz="1600" dirty="0" err="1"/>
              <a:t>mundus</a:t>
            </a:r>
            <a:r>
              <a:rPr lang="nb-NO" sz="1600" dirty="0"/>
              <a:t> </a:t>
            </a:r>
            <a:r>
              <a:rPr lang="nb-NO" sz="1600" dirty="0" err="1"/>
              <a:t>AquaH</a:t>
            </a:r>
            <a:endParaRPr lang="nb-NO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NARM (Biologi) har kvote på 15 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ENVITOX (totalt både kjemi og biologi) kvote på 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I tillegg er IBI deltager i </a:t>
            </a:r>
            <a:r>
              <a:rPr lang="nb-NO" sz="1600" dirty="0" err="1"/>
              <a:t>Biotekprogrammene</a:t>
            </a:r>
            <a:endParaRPr lang="nb-NO" sz="1600" dirty="0"/>
          </a:p>
          <a:p>
            <a:endParaRPr lang="nb-NO" sz="16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3CACB1B-F6E1-4136-9693-9157B1056DF8}"/>
              </a:ext>
            </a:extLst>
          </p:cNvPr>
          <p:cNvSpPr txBox="1">
            <a:spLocks/>
          </p:cNvSpPr>
          <p:nvPr/>
        </p:nvSpPr>
        <p:spPr>
          <a:xfrm>
            <a:off x="312751" y="1189301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Studieplasser</a:t>
            </a:r>
            <a:r>
              <a:rPr lang="en-US" sz="1800" dirty="0"/>
              <a:t> MS program</a:t>
            </a:r>
          </a:p>
        </p:txBody>
      </p:sp>
      <p:graphicFrame>
        <p:nvGraphicFramePr>
          <p:cNvPr id="9" name="Content Placeholder 11">
            <a:extLst>
              <a:ext uri="{FF2B5EF4-FFF2-40B4-BE49-F238E27FC236}">
                <a16:creationId xmlns:a16="http://schemas.microsoft.com/office/drawing/2014/main" id="{AF8B2591-03D1-4D4A-9F9A-E6CA5835B3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368847"/>
              </p:ext>
            </p:extLst>
          </p:nvPr>
        </p:nvGraphicFramePr>
        <p:xfrm>
          <a:off x="312751" y="1841141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A2828E3-2174-422E-B612-39C60D21395A}"/>
              </a:ext>
            </a:extLst>
          </p:cNvPr>
          <p:cNvSpPr txBox="1"/>
          <p:nvPr/>
        </p:nvSpPr>
        <p:spPr>
          <a:xfrm>
            <a:off x="4572000" y="5090160"/>
            <a:ext cx="3831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* Ikke bekreftet tall</a:t>
            </a:r>
          </a:p>
          <a:p>
            <a:r>
              <a:rPr lang="nb-NO" dirty="0"/>
              <a:t>Av </a:t>
            </a:r>
            <a:r>
              <a:rPr lang="nb-NO" dirty="0" err="1"/>
              <a:t>Envitox</a:t>
            </a:r>
            <a:r>
              <a:rPr lang="nb-NO" dirty="0"/>
              <a:t> kvote var 8 studenter på IBI </a:t>
            </a:r>
          </a:p>
        </p:txBody>
      </p:sp>
    </p:spTree>
    <p:extLst>
      <p:ext uri="{BB962C8B-B14F-4D97-AF65-F5344CB8AC3E}">
        <p14:creationId xmlns:p14="http://schemas.microsoft.com/office/powerpoint/2010/main" val="312133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1C4838-700F-4CE0-AA01-84CBE34A7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923" y="64000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025" name="Chart 1">
            <a:extLst>
              <a:ext uri="{FF2B5EF4-FFF2-40B4-BE49-F238E27FC236}">
                <a16:creationId xmlns:a16="http://schemas.microsoft.com/office/drawing/2014/main" id="{0E284DD0-7BB2-4F1F-81A3-0A4578109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187460" cy="362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D013BB7-07C0-46E2-A139-3087D8C8B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923" y="64000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027" name="Chart 2">
            <a:extLst>
              <a:ext uri="{FF2B5EF4-FFF2-40B4-BE49-F238E27FC236}">
                <a16:creationId xmlns:a16="http://schemas.microsoft.com/office/drawing/2014/main" id="{5B77D412-7E6E-4972-9082-A376A0E8C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646" y="3399985"/>
            <a:ext cx="4853354" cy="3458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8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517F44-1A3F-48EB-AC73-D3E33A400A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241805"/>
              </p:ext>
            </p:extLst>
          </p:nvPr>
        </p:nvGraphicFramePr>
        <p:xfrm>
          <a:off x="301626" y="999396"/>
          <a:ext cx="8418513" cy="36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A8B736A-1BA5-4DC4-BEA4-8007B9B09FE8}"/>
              </a:ext>
            </a:extLst>
          </p:cNvPr>
          <p:cNvSpPr txBox="1"/>
          <p:nvPr/>
        </p:nvSpPr>
        <p:spPr>
          <a:xfrm>
            <a:off x="457644" y="4764947"/>
            <a:ext cx="8106229" cy="307777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Inkluderer ikke fordypningsprosjekter, masteroppgaveemner, bacheloroppgaver, spesialpensum..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31972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Microsoft Office PowerPoint</Application>
  <PresentationFormat>On-screen Show (4:3)</PresentationFormat>
  <Paragraphs>160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Times</vt:lpstr>
      <vt:lpstr>Office-tema</vt:lpstr>
      <vt:lpstr>PowerPoint Presentation</vt:lpstr>
      <vt:lpstr>PowerPoint Presentation</vt:lpstr>
      <vt:lpstr>PowerPoint Presentation</vt:lpstr>
      <vt:lpstr>PowerPoint Presentation</vt:lpstr>
      <vt:lpstr>Tiltak innen undervisning for å redusere kostnader innen utdanning</vt:lpstr>
      <vt:lpstr>BSc programmer ved IBI Studieplasser (studenter tatt opp) pr år</vt:lpstr>
      <vt:lpstr>MSc programmer ved IBI Studieplasser (kvoter) pr år</vt:lpstr>
      <vt:lpstr>PowerPoint Presentation</vt:lpstr>
      <vt:lpstr>PowerPoint Presentation</vt:lpstr>
      <vt:lpstr>Bakteppe: høy undervisningsbelastning</vt:lpstr>
      <vt:lpstr>Undervisning ved IBI</vt:lpstr>
      <vt:lpstr>Evaluering portefølje – hvilke kriterier?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Kjetil Rasmussen</cp:lastModifiedBy>
  <cp:revision>502</cp:revision>
  <cp:lastPrinted>2022-03-30T13:38:59Z</cp:lastPrinted>
  <dcterms:created xsi:type="dcterms:W3CDTF">2013-06-10T16:56:09Z</dcterms:created>
  <dcterms:modified xsi:type="dcterms:W3CDTF">2022-03-31T08:19:26Z</dcterms:modified>
</cp:coreProperties>
</file>