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8"/>
  </p:notesMasterIdLst>
  <p:sldIdLst>
    <p:sldId id="256" r:id="rId6"/>
    <p:sldId id="341" r:id="rId7"/>
    <p:sldId id="365" r:id="rId8"/>
    <p:sldId id="257" r:id="rId9"/>
    <p:sldId id="259" r:id="rId10"/>
    <p:sldId id="258" r:id="rId11"/>
    <p:sldId id="338" r:id="rId12"/>
    <p:sldId id="260" r:id="rId13"/>
    <p:sldId id="360" r:id="rId14"/>
    <p:sldId id="361" r:id="rId15"/>
    <p:sldId id="357" r:id="rId16"/>
    <p:sldId id="261" r:id="rId17"/>
    <p:sldId id="262" r:id="rId18"/>
    <p:sldId id="349" r:id="rId19"/>
    <p:sldId id="353" r:id="rId20"/>
    <p:sldId id="263" r:id="rId21"/>
    <p:sldId id="347" r:id="rId22"/>
    <p:sldId id="354" r:id="rId23"/>
    <p:sldId id="355" r:id="rId24"/>
    <p:sldId id="350" r:id="rId25"/>
    <p:sldId id="343" r:id="rId26"/>
    <p:sldId id="348" r:id="rId27"/>
    <p:sldId id="362" r:id="rId28"/>
    <p:sldId id="363" r:id="rId29"/>
    <p:sldId id="364" r:id="rId30"/>
    <p:sldId id="339" r:id="rId31"/>
    <p:sldId id="264" r:id="rId32"/>
    <p:sldId id="265" r:id="rId33"/>
    <p:sldId id="266" r:id="rId34"/>
    <p:sldId id="367" r:id="rId35"/>
    <p:sldId id="267" r:id="rId36"/>
    <p:sldId id="268" r:id="rId37"/>
    <p:sldId id="269" r:id="rId38"/>
    <p:sldId id="270" r:id="rId39"/>
    <p:sldId id="271" r:id="rId40"/>
    <p:sldId id="274" r:id="rId41"/>
    <p:sldId id="351" r:id="rId42"/>
    <p:sldId id="275" r:id="rId43"/>
    <p:sldId id="352" r:id="rId44"/>
    <p:sldId id="344" r:id="rId45"/>
    <p:sldId id="356" r:id="rId46"/>
    <p:sldId id="366" r:id="rId47"/>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sjon" id="{E4655179-E413-4E8E-A3E8-F184ECC66702}">
          <p14:sldIdLst>
            <p14:sldId id="256"/>
            <p14:sldId id="341"/>
            <p14:sldId id="365"/>
            <p14:sldId id="257"/>
          </p14:sldIdLst>
        </p14:section>
        <p14:section name="Getting Started" id="{D2A02B8A-1BCA-44A2-9D63-013D7F22F058}">
          <p14:sldIdLst>
            <p14:sldId id="259"/>
            <p14:sldId id="258"/>
          </p14:sldIdLst>
        </p14:section>
        <p14:section name="1. Student Evaluations" id="{4A66A270-F8B4-4782-82E6-8941472EEF3B}">
          <p14:sldIdLst>
            <p14:sldId id="338"/>
            <p14:sldId id="260"/>
            <p14:sldId id="360"/>
            <p14:sldId id="361"/>
            <p14:sldId id="357"/>
            <p14:sldId id="261"/>
            <p14:sldId id="262"/>
            <p14:sldId id="349"/>
            <p14:sldId id="353"/>
            <p14:sldId id="263"/>
            <p14:sldId id="347"/>
            <p14:sldId id="354"/>
            <p14:sldId id="355"/>
            <p14:sldId id="350"/>
            <p14:sldId id="343"/>
            <p14:sldId id="348"/>
            <p14:sldId id="362"/>
            <p14:sldId id="363"/>
            <p14:sldId id="364"/>
          </p14:sldIdLst>
        </p14:section>
        <p14:section name="2. Course Reports" id="{F37773D9-37C0-4D62-9517-4C59C3FD2893}">
          <p14:sldIdLst>
            <p14:sldId id="339"/>
            <p14:sldId id="264"/>
            <p14:sldId id="265"/>
            <p14:sldId id="266"/>
            <p14:sldId id="367"/>
            <p14:sldId id="267"/>
            <p14:sldId id="268"/>
            <p14:sldId id="269"/>
            <p14:sldId id="270"/>
            <p14:sldId id="271"/>
            <p14:sldId id="274"/>
            <p14:sldId id="351"/>
            <p14:sldId id="275"/>
            <p14:sldId id="352"/>
          </p14:sldIdLst>
        </p14:section>
        <p14:section name="Tilleggsinformasjon" id="{67D339E5-7D00-4051-BFC6-7CC3D137B881}">
          <p14:sldIdLst>
            <p14:sldId id="344"/>
            <p14:sldId id="356"/>
            <p14:sldId id="36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onor Andre Kelly" initials="CK" lastIdx="2" clrIdx="6">
    <p:extLst>
      <p:ext uri="{19B8F6BF-5375-455C-9EA6-DF929625EA0E}">
        <p15:presenceInfo xmlns:p15="http://schemas.microsoft.com/office/powerpoint/2012/main" userId="S::conorak@ntnu.no::088b610d-8987-40e3-9f62-de8ae98a0bca" providerId="AD"/>
      </p:ext>
    </p:extLst>
  </p:cmAuthor>
  <p:cmAuthor id="1" name="Oskar Seglem" initials="OS" lastIdx="5" clrIdx="0">
    <p:extLst>
      <p:ext uri="{19B8F6BF-5375-455C-9EA6-DF929625EA0E}">
        <p15:presenceInfo xmlns:p15="http://schemas.microsoft.com/office/powerpoint/2012/main" userId="S::oskarseg@ntnu.no::5f827267-87fd-4798-b3a7-41846a37d069" providerId="AD"/>
      </p:ext>
    </p:extLst>
  </p:cmAuthor>
  <p:cmAuthor id="2" name="Kristian V. Kvamsøe" initials="KVK" lastIdx="2" clrIdx="1">
    <p:extLst>
      <p:ext uri="{19B8F6BF-5375-455C-9EA6-DF929625EA0E}">
        <p15:presenceInfo xmlns:p15="http://schemas.microsoft.com/office/powerpoint/2012/main" userId="S::kvamsoe@ntnu.no::3b27b4c0-30f5-4286-b662-2163ce8c472b" providerId="AD"/>
      </p:ext>
    </p:extLst>
  </p:cmAuthor>
  <p:cmAuthor id="3" name="Monika Berge" initials="MB" lastIdx="3" clrIdx="2">
    <p:extLst>
      <p:ext uri="{19B8F6BF-5375-455C-9EA6-DF929625EA0E}">
        <p15:presenceInfo xmlns:p15="http://schemas.microsoft.com/office/powerpoint/2012/main" userId="S-1-5-21-3959417778-1711865379-3952174976-196838" providerId="AD"/>
      </p:ext>
    </p:extLst>
  </p:cmAuthor>
  <p:cmAuthor id="4" name="Maren Thu" initials="MT" lastIdx="17" clrIdx="3">
    <p:extLst>
      <p:ext uri="{19B8F6BF-5375-455C-9EA6-DF929625EA0E}">
        <p15:presenceInfo xmlns:p15="http://schemas.microsoft.com/office/powerpoint/2012/main" userId="0a0fd720b80de05a" providerId="Windows Live"/>
      </p:ext>
    </p:extLst>
  </p:cmAuthor>
  <p:cmAuthor id="5" name="Pauliina Autio" initials="PA" lastIdx="27" clrIdx="4">
    <p:extLst>
      <p:ext uri="{19B8F6BF-5375-455C-9EA6-DF929625EA0E}">
        <p15:presenceInfo xmlns:p15="http://schemas.microsoft.com/office/powerpoint/2012/main" userId="S::pauliia@ntnu.no::d65178a4-e043-4d47-9fd1-08565b64eb6c" providerId="AD"/>
      </p:ext>
    </p:extLst>
  </p:cmAuthor>
  <p:cmAuthor id="6" name="Maren Thu" initials="MT [2]" lastIdx="4" clrIdx="5">
    <p:extLst>
      <p:ext uri="{19B8F6BF-5375-455C-9EA6-DF929625EA0E}">
        <p15:presenceInfo xmlns:p15="http://schemas.microsoft.com/office/powerpoint/2012/main" userId="Maren Th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788"/>
    <a:srgbClr val="C3C3C4"/>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98D464-D61B-4E7E-A455-7B72851AE20C}" v="1" dt="2022-02-09T12:18:08.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430" autoAdjust="0"/>
  </p:normalViewPr>
  <p:slideViewPr>
    <p:cSldViewPr snapToGrid="0">
      <p:cViewPr varScale="1">
        <p:scale>
          <a:sx n="111" d="100"/>
          <a:sy n="111" d="100"/>
        </p:scale>
        <p:origin x="120" y="732"/>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an V. Kvamsøe" userId="3b27b4c0-30f5-4286-b662-2163ce8c472b" providerId="ADAL" clId="{BE98D464-D61B-4E7E-A455-7B72851AE20C}"/>
    <pc:docChg chg="custSel modSld">
      <pc:chgData name="Kristian V. Kvamsøe" userId="3b27b4c0-30f5-4286-b662-2163ce8c472b" providerId="ADAL" clId="{BE98D464-D61B-4E7E-A455-7B72851AE20C}" dt="2022-02-09T12:19:25.555" v="55" actId="20577"/>
      <pc:docMkLst>
        <pc:docMk/>
      </pc:docMkLst>
      <pc:sldChg chg="addSp delSp modSp mod">
        <pc:chgData name="Kristian V. Kvamsøe" userId="3b27b4c0-30f5-4286-b662-2163ce8c472b" providerId="ADAL" clId="{BE98D464-D61B-4E7E-A455-7B72851AE20C}" dt="2022-02-09T12:18:44.221" v="8" actId="1076"/>
        <pc:sldMkLst>
          <pc:docMk/>
          <pc:sldMk cId="548283880" sldId="263"/>
        </pc:sldMkLst>
        <pc:picChg chg="add mod">
          <ac:chgData name="Kristian V. Kvamsøe" userId="3b27b4c0-30f5-4286-b662-2163ce8c472b" providerId="ADAL" clId="{BE98D464-D61B-4E7E-A455-7B72851AE20C}" dt="2022-02-09T12:18:44.221" v="8" actId="1076"/>
          <ac:picMkLst>
            <pc:docMk/>
            <pc:sldMk cId="548283880" sldId="263"/>
            <ac:picMk id="4" creationId="{647FF3B4-875C-4651-B8AD-12CD124145A4}"/>
          </ac:picMkLst>
        </pc:picChg>
        <pc:picChg chg="del">
          <ac:chgData name="Kristian V. Kvamsøe" userId="3b27b4c0-30f5-4286-b662-2163ce8c472b" providerId="ADAL" clId="{BE98D464-D61B-4E7E-A455-7B72851AE20C}" dt="2022-02-09T12:17:56.372" v="0" actId="478"/>
          <ac:picMkLst>
            <pc:docMk/>
            <pc:sldMk cId="548283880" sldId="263"/>
            <ac:picMk id="5" creationId="{DF96F865-5F7B-41EB-94BC-4D99FBA5659A}"/>
          </ac:picMkLst>
        </pc:picChg>
      </pc:sldChg>
      <pc:sldChg chg="modSp mod">
        <pc:chgData name="Kristian V. Kvamsøe" userId="3b27b4c0-30f5-4286-b662-2163ce8c472b" providerId="ADAL" clId="{BE98D464-D61B-4E7E-A455-7B72851AE20C}" dt="2022-02-09T12:19:25.555" v="55" actId="20577"/>
        <pc:sldMkLst>
          <pc:docMk/>
          <pc:sldMk cId="1364565883" sldId="348"/>
        </pc:sldMkLst>
        <pc:spChg chg="mod">
          <ac:chgData name="Kristian V. Kvamsøe" userId="3b27b4c0-30f5-4286-b662-2163ce8c472b" providerId="ADAL" clId="{BE98D464-D61B-4E7E-A455-7B72851AE20C}" dt="2022-02-09T12:19:25.555" v="55" actId="20577"/>
          <ac:spMkLst>
            <pc:docMk/>
            <pc:sldMk cId="1364565883" sldId="348"/>
            <ac:spMk id="3" creationId="{AAAD92DC-D58C-4E9E-9DD7-C11ECB97773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6D24-D109-4CAF-9FBF-D5C51852D3DF}" type="datetimeFigureOut">
              <a:rPr lang="nb-NO" smtClean="0"/>
              <a:t>09.02.2022</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A3D8C-EA55-4C90-9F05-B93487A75602}" type="slidenum">
              <a:rPr lang="nb-NO" smtClean="0"/>
              <a:t>‹#›</a:t>
            </a:fld>
            <a:endParaRPr lang="nb-NO"/>
          </a:p>
        </p:txBody>
      </p:sp>
    </p:spTree>
    <p:extLst>
      <p:ext uri="{BB962C8B-B14F-4D97-AF65-F5344CB8AC3E}">
        <p14:creationId xmlns:p14="http://schemas.microsoft.com/office/powerpoint/2010/main" val="119027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innsida.ntnu.no/studiekvalitetsportale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i.ntnu.no/wiki/-/wiki/English/Online+Course+Planner"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ntnu.no/wiki/-/wiki/English/KASPER+-+Study+programme+management+system"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i.ntnu.no/wiki/-/wiki/Norsk/KASPER+-+Kontaktpersoner"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tudntnu.sharepoint.com/sites/studieplanleggin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ntnu.no/wiki/-/wiki/English/KASPER+-+Study+programme+management+syste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and welcome to the module for course coordinators in KASPER.</a:t>
            </a:r>
            <a:endParaRPr lang="nb-NO"/>
          </a:p>
          <a:p>
            <a:endParaRPr lang="en-US"/>
          </a:p>
          <a:p>
            <a:r>
              <a:rPr lang="en-US"/>
              <a:t>//Introduce yourself. Discuss good practice for the meeting: muted microphone, hand-raising, using the chat, etc.</a:t>
            </a:r>
            <a:endParaRPr lang="nb-NO">
              <a:cs typeface="Calibri"/>
            </a:endParaRPr>
          </a:p>
          <a:p>
            <a:endParaRPr lang="en-US"/>
          </a:p>
          <a:p>
            <a:r>
              <a:rPr lang="en-US"/>
              <a:t>//Explain that the course will cover the </a:t>
            </a:r>
            <a:r>
              <a:rPr lang="en-US" b="1"/>
              <a:t>practical</a:t>
            </a:r>
            <a:r>
              <a:rPr lang="en-US"/>
              <a:t> use of KASPER as a tool.</a:t>
            </a:r>
            <a:endParaRPr lang="nb-NO">
              <a:cs typeface="Calibri"/>
            </a:endParaRPr>
          </a:p>
          <a:p>
            <a:endParaRPr lang="nb-NO">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1</a:t>
            </a:fld>
            <a:endParaRPr lang="nb-NO"/>
          </a:p>
        </p:txBody>
      </p:sp>
    </p:spTree>
    <p:extLst>
      <p:ext uri="{BB962C8B-B14F-4D97-AF65-F5344CB8AC3E}">
        <p14:creationId xmlns:p14="http://schemas.microsoft.com/office/powerpoint/2010/main" val="341709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We will first speak briefly about how to register another type of student evaluation. When you have chosen this option, you must describe which type of student evaluation that will be used for the course, (in max 50 characters) (1) and then click “</a:t>
            </a:r>
            <a:r>
              <a:rPr lang="en-US" dirty="0" err="1"/>
              <a:t>Lagre</a:t>
            </a:r>
            <a:r>
              <a:rPr lang="en-US" dirty="0"/>
              <a:t>” [save] when you are finished (2).</a:t>
            </a:r>
          </a:p>
          <a:p>
            <a:endParaRPr lang="en-US" dirty="0"/>
          </a:p>
          <a:p>
            <a:r>
              <a:rPr lang="en-US" dirty="0"/>
              <a:t>If you change your mind and wish to use a reference group after all, you may go back to the page and click “</a:t>
            </a:r>
            <a:r>
              <a:rPr lang="en-US" dirty="0" err="1"/>
              <a:t>Endre</a:t>
            </a:r>
            <a:r>
              <a:rPr lang="en-US" dirty="0"/>
              <a:t> </a:t>
            </a:r>
            <a:r>
              <a:rPr lang="en-US" dirty="0" err="1"/>
              <a:t>tilbake</a:t>
            </a:r>
            <a:r>
              <a:rPr lang="en-US" dirty="0"/>
              <a:t> </a:t>
            </a:r>
            <a:r>
              <a:rPr lang="en-US" dirty="0" err="1"/>
              <a:t>til</a:t>
            </a:r>
            <a:r>
              <a:rPr lang="en-US" dirty="0"/>
              <a:t> </a:t>
            </a:r>
            <a:r>
              <a:rPr lang="en-US" dirty="0" err="1"/>
              <a:t>referansegrupper</a:t>
            </a:r>
            <a:r>
              <a:rPr lang="en-US" dirty="0"/>
              <a:t>” [Change back to reference group].</a:t>
            </a:r>
            <a:endParaRPr lang="nb-NO" dirty="0"/>
          </a:p>
          <a:p>
            <a:endParaRPr lang="en-US" dirty="0"/>
          </a:p>
          <a:p>
            <a:r>
              <a:rPr lang="en-US" dirty="0"/>
              <a:t>It’s important to remember that documentation of the other form of evaluation must be manually uploaded to the course report.</a:t>
            </a:r>
            <a:endParaRPr lang="nb-NO" dirty="0">
              <a:cs typeface="Calibri"/>
            </a:endParaRPr>
          </a:p>
        </p:txBody>
      </p:sp>
      <p:sp>
        <p:nvSpPr>
          <p:cNvPr id="4" name="Plassholder for lysbildenummer 3"/>
          <p:cNvSpPr>
            <a:spLocks noGrp="1"/>
          </p:cNvSpPr>
          <p:nvPr>
            <p:ph type="sldNum" sz="quarter" idx="5"/>
          </p:nvPr>
        </p:nvSpPr>
        <p:spPr/>
        <p:txBody>
          <a:bodyPr/>
          <a:lstStyle/>
          <a:p>
            <a:fld id="{242A3D8C-EA55-4C90-9F05-B93487A75602}" type="slidenum">
              <a:rPr lang="nb-NO" smtClean="0"/>
              <a:t>10</a:t>
            </a:fld>
            <a:endParaRPr lang="nb-NO"/>
          </a:p>
        </p:txBody>
      </p:sp>
    </p:spTree>
    <p:extLst>
      <p:ext uri="{BB962C8B-B14F-4D97-AF65-F5344CB8AC3E}">
        <p14:creationId xmlns:p14="http://schemas.microsoft.com/office/powerpoint/2010/main" val="314679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go into more detail on setting up a reference group and publishing a reference group report. We will start by going over how to set up a reference group, and for this, we start by selecting the “</a:t>
            </a:r>
            <a:r>
              <a:rPr lang="en-US" dirty="0" err="1"/>
              <a:t>Rreferansegruppe</a:t>
            </a:r>
            <a:r>
              <a:rPr lang="en-US" dirty="0"/>
              <a:t>” [Reference group] option in the drop-down from the previous slide.</a:t>
            </a:r>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11</a:t>
            </a:fld>
            <a:endParaRPr lang="nb-NO"/>
          </a:p>
        </p:txBody>
      </p:sp>
    </p:spTree>
    <p:extLst>
      <p:ext uri="{BB962C8B-B14F-4D97-AF65-F5344CB8AC3E}">
        <p14:creationId xmlns:p14="http://schemas.microsoft.com/office/powerpoint/2010/main" val="4127332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window that pops up, you will need to enter the students that are part of the reference group and the “Mal” (template language) that you will use for the report.</a:t>
            </a:r>
            <a:endParaRPr lang="nb-NO" dirty="0"/>
          </a:p>
          <a:p>
            <a:endParaRPr lang="en-US" dirty="0"/>
          </a:p>
          <a:p>
            <a:r>
              <a:rPr lang="en-US" dirty="0"/>
              <a:t>When adding students, you can choose to either search by name or by the student’s email address. For the latter option, use the following email format: </a:t>
            </a:r>
            <a:r>
              <a:rPr lang="nn-NO" u="none" dirty="0" err="1">
                <a:solidFill>
                  <a:srgbClr val="002060"/>
                </a:solidFill>
              </a:rPr>
              <a:t>username</a:t>
            </a:r>
            <a:r>
              <a:rPr lang="nn-NO" u="none" dirty="0">
                <a:solidFill>
                  <a:srgbClr val="002060"/>
                </a:solidFill>
              </a:rPr>
              <a:t> @ stud.ntnu.no.</a:t>
            </a:r>
            <a:endParaRPr lang="nb-NO" u="none" dirty="0">
              <a:solidFill>
                <a:srgbClr val="002060"/>
              </a:solidFill>
              <a:cs typeface="Calibri"/>
            </a:endParaRPr>
          </a:p>
          <a:p>
            <a:endParaRPr lang="en-US" dirty="0"/>
          </a:p>
          <a:p>
            <a:r>
              <a:rPr lang="en-US" dirty="0"/>
              <a:t>When you have filled this out, click “</a:t>
            </a:r>
            <a:r>
              <a:rPr lang="en-US" dirty="0" err="1"/>
              <a:t>Opprett</a:t>
            </a:r>
            <a:r>
              <a:rPr lang="en-US" dirty="0"/>
              <a:t> </a:t>
            </a:r>
            <a:r>
              <a:rPr lang="en-US" dirty="0" err="1"/>
              <a:t>referansegruppe</a:t>
            </a:r>
            <a:r>
              <a:rPr lang="en-US" dirty="0"/>
              <a:t>” [Set up reference group].</a:t>
            </a:r>
            <a:endParaRPr lang="nb-NO" dirty="0">
              <a:cs typeface="Calibri"/>
            </a:endParaRPr>
          </a:p>
          <a:p>
            <a:endParaRPr lang="en-US" b="1" dirty="0"/>
          </a:p>
          <a:p>
            <a:r>
              <a:rPr lang="en-US" b="1" dirty="0"/>
              <a:t>NB:</a:t>
            </a:r>
            <a:r>
              <a:rPr lang="en-US" dirty="0"/>
              <a:t> You do not need to add yourself. The person creating the reference group will automatically be added as owner of the Team.</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12</a:t>
            </a:fld>
            <a:endParaRPr lang="nb-NO"/>
          </a:p>
        </p:txBody>
      </p:sp>
    </p:spTree>
    <p:extLst>
      <p:ext uri="{BB962C8B-B14F-4D97-AF65-F5344CB8AC3E}">
        <p14:creationId xmlns:p14="http://schemas.microsoft.com/office/powerpoint/2010/main" val="4007283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clicked “</a:t>
            </a:r>
            <a:r>
              <a:rPr lang="en-US" dirty="0" err="1"/>
              <a:t>Opprett</a:t>
            </a:r>
            <a:r>
              <a:rPr lang="en-US" dirty="0"/>
              <a:t> </a:t>
            </a:r>
            <a:r>
              <a:rPr lang="en-US" dirty="0" err="1"/>
              <a:t>referansegrupper</a:t>
            </a:r>
            <a:r>
              <a:rPr lang="en-US" dirty="0"/>
              <a:t>”, a dialogue box will pop up, indicating that the process of creating a Teams workspace for the group has started. You may close this. When the Team has been set up, it should appear in your Microsoft Teams app, and the members will receive an email notifying them of this via email. This usually only takes a few minutes. </a:t>
            </a:r>
          </a:p>
          <a:p>
            <a:endParaRPr lang="en-US" dirty="0"/>
          </a:p>
          <a:p>
            <a:r>
              <a:rPr lang="en-US" dirty="0"/>
              <a:t>For the course coordinator there is also a link to open the Team from the KASPER page (2).</a:t>
            </a:r>
          </a:p>
          <a:p>
            <a:endParaRPr lang="en-US" dirty="0"/>
          </a:p>
          <a:p>
            <a:r>
              <a:rPr lang="en-US" dirty="0"/>
              <a:t>If the Team has not appeared in your app within a day, send us a request in NTNU </a:t>
            </a:r>
            <a:r>
              <a:rPr lang="en-US" dirty="0" err="1"/>
              <a:t>Hjelp</a:t>
            </a:r>
            <a:r>
              <a:rPr lang="en-US" dirty="0"/>
              <a:t>.</a:t>
            </a:r>
            <a:endParaRPr lang="nb-NO" dirty="0"/>
          </a:p>
          <a:p>
            <a:endParaRPr lang="en-US" dirty="0"/>
          </a:p>
        </p:txBody>
      </p:sp>
      <p:sp>
        <p:nvSpPr>
          <p:cNvPr id="4" name="Slide Number Placeholder 3"/>
          <p:cNvSpPr>
            <a:spLocks noGrp="1"/>
          </p:cNvSpPr>
          <p:nvPr>
            <p:ph type="sldNum" sz="quarter" idx="5"/>
          </p:nvPr>
        </p:nvSpPr>
        <p:spPr/>
        <p:txBody>
          <a:bodyPr/>
          <a:lstStyle/>
          <a:p>
            <a:fld id="{242A3D8C-EA55-4C90-9F05-B93487A75602}" type="slidenum">
              <a:rPr lang="nb-NO" smtClean="0"/>
              <a:t>13</a:t>
            </a:fld>
            <a:endParaRPr lang="nb-NO"/>
          </a:p>
        </p:txBody>
      </p:sp>
    </p:spTree>
    <p:extLst>
      <p:ext uri="{BB962C8B-B14F-4D97-AF65-F5344CB8AC3E}">
        <p14:creationId xmlns:p14="http://schemas.microsoft.com/office/powerpoint/2010/main" val="20529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your work PC, Teams should already come pre-installed as a part of Office365. If you don’t have it installed yet, you can find it in the software center.</a:t>
            </a:r>
            <a:endParaRPr lang="nb-NO" dirty="0"/>
          </a:p>
          <a:p>
            <a:endParaRPr lang="en-US" dirty="0"/>
          </a:p>
          <a:p>
            <a:r>
              <a:rPr lang="en-US" dirty="0"/>
              <a:t>To learn more about using Teams, read our wiki on Office365 – Teams. </a:t>
            </a:r>
          </a:p>
          <a:p>
            <a:endParaRPr lang="en-US" dirty="0"/>
          </a:p>
          <a:p>
            <a:r>
              <a:rPr lang="en-US" dirty="0"/>
              <a:t>If your students need help as well, you can direct them to the Reference Group for Students wiki. This wiki explains how they can get themselves oriented in Teams.</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14</a:t>
            </a:fld>
            <a:endParaRPr lang="nb-NO"/>
          </a:p>
        </p:txBody>
      </p:sp>
    </p:spTree>
    <p:extLst>
      <p:ext uri="{BB962C8B-B14F-4D97-AF65-F5344CB8AC3E}">
        <p14:creationId xmlns:p14="http://schemas.microsoft.com/office/powerpoint/2010/main" val="3272292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Team has been set up, you will find it in your list as shown in the picture. It will have a standardized name of the form “REFGRP_COURSECODE_YEAR_SEMESTER”, and usually appear at the bottom of the list.</a:t>
            </a:r>
            <a:endParaRPr lang="nb-NO" dirty="0"/>
          </a:p>
          <a:p>
            <a:endParaRPr lang="en-US" dirty="0"/>
          </a:p>
          <a:p>
            <a:r>
              <a:rPr lang="en-US" dirty="0"/>
              <a:t>The Team will have a “channel” called “General” and there will again be tabs within this channel. Many of these tabs are primarily oriented towards students in the reference group, but we will take a brief look at all of them in this course.</a:t>
            </a:r>
          </a:p>
          <a:p>
            <a:endParaRPr lang="en-US" dirty="0"/>
          </a:p>
          <a:p>
            <a:r>
              <a:rPr lang="en-US" dirty="0"/>
              <a:t>However, </a:t>
            </a:r>
            <a:r>
              <a:rPr lang="en-US" b="1" dirty="0"/>
              <a:t>the one tab is the most important </a:t>
            </a:r>
            <a:r>
              <a:rPr lang="en-US" dirty="0"/>
              <a:t>for you as a course coordinator is the tab called “</a:t>
            </a:r>
            <a:r>
              <a:rPr lang="en-US" b="1" dirty="0"/>
              <a:t>Prosesstøtte” </a:t>
            </a:r>
            <a:r>
              <a:rPr lang="en-US" b="0" dirty="0"/>
              <a:t>[P</a:t>
            </a:r>
            <a:r>
              <a:rPr lang="en-US" dirty="0"/>
              <a:t>rocess Support]. This tab is used by both you and the students to submit the reports. We will talk about this tab in a little more detail shortly.</a:t>
            </a:r>
          </a:p>
          <a:p>
            <a:endParaRPr lang="en-US" dirty="0"/>
          </a:p>
          <a:p>
            <a:r>
              <a:rPr lang="en-US" dirty="0"/>
              <a:t>We will now go through the main tabs.</a:t>
            </a:r>
          </a:p>
        </p:txBody>
      </p:sp>
      <p:sp>
        <p:nvSpPr>
          <p:cNvPr id="4" name="Slide Number Placeholder 3"/>
          <p:cNvSpPr>
            <a:spLocks noGrp="1"/>
          </p:cNvSpPr>
          <p:nvPr>
            <p:ph type="sldNum" sz="quarter" idx="5"/>
          </p:nvPr>
        </p:nvSpPr>
        <p:spPr/>
        <p:txBody>
          <a:bodyPr/>
          <a:lstStyle/>
          <a:p>
            <a:fld id="{242A3D8C-EA55-4C90-9F05-B93487A75602}" type="slidenum">
              <a:rPr lang="nb-NO" smtClean="0"/>
              <a:t>15</a:t>
            </a:fld>
            <a:endParaRPr lang="nb-NO"/>
          </a:p>
        </p:txBody>
      </p:sp>
    </p:spTree>
    <p:extLst>
      <p:ext uri="{BB962C8B-B14F-4D97-AF65-F5344CB8AC3E}">
        <p14:creationId xmlns:p14="http://schemas.microsoft.com/office/powerpoint/2010/main" val="32721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MOST IMPORTANT PART OF THE COURSE! If you remember anything from today, it should be how to set up the process support tab. </a:t>
            </a:r>
          </a:p>
          <a:p>
            <a:endParaRPr lang="en-US" dirty="0"/>
          </a:p>
          <a:p>
            <a:r>
              <a:rPr lang="en-US" dirty="0"/>
              <a:t>To be able to submit the reference group report, the “Prosesstøtte” [Process support] tab will need to be set up This can be done by clicking the “Prosesstøtte” tab, then “Set up tab” (2), and finally “Save” (3). </a:t>
            </a:r>
          </a:p>
          <a:p>
            <a:endParaRPr lang="en-US" b="1" dirty="0"/>
          </a:p>
          <a:p>
            <a:r>
              <a:rPr lang="en-US" b="1" dirty="0"/>
              <a:t>NB</a:t>
            </a:r>
            <a:r>
              <a:rPr lang="en-US" dirty="0"/>
              <a:t>: In some cases, the tab will not appear on its own. In this case, you can click the plus sign on the right-most side of the bar that contains the tabs, and then add the tab manually from there. When students have finished writing their reference group report, this is where they will submit it.</a:t>
            </a:r>
            <a:endParaRPr lang="nb-NO" dirty="0"/>
          </a:p>
          <a:p>
            <a:endParaRPr lang="en-US" dirty="0"/>
          </a:p>
          <a:p>
            <a:r>
              <a:rPr lang="en-US" dirty="0"/>
              <a:t>This tab should also be used to add or remove group members.</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16</a:t>
            </a:fld>
            <a:endParaRPr lang="nb-NO"/>
          </a:p>
        </p:txBody>
      </p:sp>
    </p:spTree>
    <p:extLst>
      <p:ext uri="{BB962C8B-B14F-4D97-AF65-F5344CB8AC3E}">
        <p14:creationId xmlns:p14="http://schemas.microsoft.com/office/powerpoint/2010/main" val="2935576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to edit the reference group membership after it has been set up, this </a:t>
            </a:r>
            <a:r>
              <a:rPr lang="en-US" b="1" dirty="0"/>
              <a:t>must</a:t>
            </a:r>
            <a:r>
              <a:rPr lang="en-US" dirty="0"/>
              <a:t> be done in the “Prosesstøtte” tab and </a:t>
            </a:r>
            <a:r>
              <a:rPr lang="en-US" b="1" dirty="0"/>
              <a:t>not</a:t>
            </a:r>
            <a:r>
              <a:rPr lang="en-US" dirty="0"/>
              <a:t> in the Teams menu! This is important, as it will ensure that the changes are also implemented in KASPER.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Rediger</a:t>
            </a:r>
            <a:r>
              <a:rPr lang="en-US" dirty="0"/>
              <a:t> </a:t>
            </a:r>
            <a:r>
              <a:rPr lang="en-US" dirty="0" err="1"/>
              <a:t>medlemmer</a:t>
            </a:r>
            <a:r>
              <a:rPr lang="en-US" dirty="0"/>
              <a:t>” [Edit members] (1). This will cause a menu to pop up on the right-hand side of the window where you can search for people (2) and when you have found them, “Legg </a:t>
            </a:r>
            <a:r>
              <a:rPr lang="en-US" dirty="0" err="1"/>
              <a:t>til</a:t>
            </a:r>
            <a:r>
              <a:rPr lang="en-US" dirty="0"/>
              <a:t>” [Add member]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remove an existing member, click their name and click “</a:t>
            </a:r>
            <a:r>
              <a:rPr lang="en-US" dirty="0" err="1"/>
              <a:t>Fjern</a:t>
            </a:r>
            <a:r>
              <a:rPr lang="en-US" dirty="0"/>
              <a:t>” [Remove] (4).</a:t>
            </a:r>
            <a:endParaRPr lang="nb-NO" dirty="0">
              <a:cs typeface="Calibri"/>
            </a:endParaRPr>
          </a:p>
          <a:p>
            <a:endParaRPr lang="en-US" b="1" dirty="0"/>
          </a:p>
          <a:p>
            <a:r>
              <a:rPr lang="en-US" b="1" dirty="0"/>
              <a:t>Note:</a:t>
            </a:r>
            <a:r>
              <a:rPr lang="en-US" dirty="0"/>
              <a:t> If members are not added in this manner, you will not be able to use KASPER to print a reference group participation certificate.</a:t>
            </a:r>
            <a:endParaRPr lang="nb-NO"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242A3D8C-EA55-4C90-9F05-B93487A75602}" type="slidenum">
              <a:rPr lang="nb-NO" smtClean="0"/>
              <a:t>17</a:t>
            </a:fld>
            <a:endParaRPr lang="nb-NO"/>
          </a:p>
        </p:txBody>
      </p:sp>
    </p:spTree>
    <p:extLst>
      <p:ext uri="{BB962C8B-B14F-4D97-AF65-F5344CB8AC3E}">
        <p14:creationId xmlns:p14="http://schemas.microsoft.com/office/powerpoint/2010/main" val="1630646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image, you can see what the “Files” and “</a:t>
            </a:r>
            <a:r>
              <a:rPr lang="en-US" dirty="0" err="1"/>
              <a:t>Referansegrupperapport</a:t>
            </a:r>
            <a:r>
              <a:rPr lang="en-US" dirty="0"/>
              <a:t>” tabs look like. Under “Files” (1) you will find the report template that the students should use. In this folder, Everyone in the Team can use this folder to upload and download files for use in your work.</a:t>
            </a:r>
            <a:endParaRPr lang="nb-NO" dirty="0"/>
          </a:p>
          <a:p>
            <a:endParaRPr lang="en-US" dirty="0"/>
          </a:p>
          <a:p>
            <a:r>
              <a:rPr lang="en-US" dirty="0"/>
              <a:t>The tab in the right-hand side image (2) is a display window for the template-file, which the students may be used to collaboratively write the report.</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18</a:t>
            </a:fld>
            <a:endParaRPr lang="nb-NO"/>
          </a:p>
        </p:txBody>
      </p:sp>
    </p:spTree>
    <p:extLst>
      <p:ext uri="{BB962C8B-B14F-4D97-AF65-F5344CB8AC3E}">
        <p14:creationId xmlns:p14="http://schemas.microsoft.com/office/powerpoint/2010/main" val="771236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This tab will redirect you the “Speak up!” page on </a:t>
            </a:r>
            <a:r>
              <a:rPr lang="en-US" dirty="0" err="1"/>
              <a:t>Innsida</a:t>
            </a:r>
            <a:r>
              <a:rPr lang="en-US" dirty="0"/>
              <a:t>, where the students can find information about registering “deviations” that are not related to the academic implementation of the course.</a:t>
            </a:r>
            <a:endParaRPr lang="nb-NO" dirty="0"/>
          </a:p>
          <a:p>
            <a:endParaRPr lang="en-US" dirty="0"/>
          </a:p>
          <a:p>
            <a:r>
              <a:rPr lang="en-US" dirty="0"/>
              <a:t>This can include HMS violations, ethical breaches, or incidents of discrimination or harassment. These cases must not be described in the reference group report, but rather in a deviation form.</a:t>
            </a:r>
            <a:endParaRPr lang="nb-NO" dirty="0">
              <a:cs typeface="Calibri"/>
            </a:endParaRPr>
          </a:p>
          <a:p>
            <a:endParaRPr lang="en-US" dirty="0"/>
          </a:p>
          <a:p>
            <a:r>
              <a:rPr lang="en-US" dirty="0"/>
              <a:t>In this image, we can see what it looks like when a tab links to an external page. It works much like a web browser does, but the navigation is somewhat more limited. E.g., you can follow links on the pages here, but you will not be able to move back to where you started. To do so, you must switch tabs and then go back.</a:t>
            </a:r>
            <a:endParaRPr lang="nb-NO" dirty="0">
              <a:cs typeface="Calibri"/>
            </a:endParaRPr>
          </a:p>
        </p:txBody>
      </p:sp>
      <p:sp>
        <p:nvSpPr>
          <p:cNvPr id="4" name="Plassholder for lysbildenummer 3"/>
          <p:cNvSpPr>
            <a:spLocks noGrp="1"/>
          </p:cNvSpPr>
          <p:nvPr>
            <p:ph type="sldNum" sz="quarter" idx="5"/>
          </p:nvPr>
        </p:nvSpPr>
        <p:spPr/>
        <p:txBody>
          <a:bodyPr/>
          <a:lstStyle/>
          <a:p>
            <a:fld id="{242A3D8C-EA55-4C90-9F05-B93487A75602}" type="slidenum">
              <a:rPr lang="nb-NO" smtClean="0"/>
              <a:t>19</a:t>
            </a:fld>
            <a:endParaRPr lang="nb-NO"/>
          </a:p>
        </p:txBody>
      </p:sp>
    </p:spTree>
    <p:extLst>
      <p:ext uri="{BB962C8B-B14F-4D97-AF65-F5344CB8AC3E}">
        <p14:creationId xmlns:p14="http://schemas.microsoft.com/office/powerpoint/2010/main" val="20375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KASPER is NTNU’s process tool, designed to help employees in quality assurance work. The tool is used for both quality assurance and study planning. The idea is to consolidate the work of developing, revising, and assessing the quality of both courses and the study program as a whole. KASPER was implemented for use by all employees in course evaluations starting in Autumn 2020.</a:t>
            </a:r>
            <a:endParaRPr lang="nb-NO" dirty="0"/>
          </a:p>
          <a:p>
            <a:endParaRPr lang="en-US" dirty="0"/>
          </a:p>
          <a:p>
            <a:r>
              <a:rPr lang="en-US" dirty="0"/>
              <a:t>//Ask the participants: “Has everyone here used this tool before?”</a:t>
            </a:r>
            <a:endParaRPr lang="nb-NO" dirty="0">
              <a:cs typeface="Calibri"/>
            </a:endParaRPr>
          </a:p>
          <a:p>
            <a:endParaRPr lang="en-GB" sz="1200" kern="1200" noProof="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2</a:t>
            </a:fld>
            <a:endParaRPr lang="nb-NO"/>
          </a:p>
        </p:txBody>
      </p:sp>
    </p:spTree>
    <p:extLst>
      <p:ext uri="{BB962C8B-B14F-4D97-AF65-F5344CB8AC3E}">
        <p14:creationId xmlns:p14="http://schemas.microsoft.com/office/powerpoint/2010/main" val="356868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submit their reports via the “Prosesstøtte” tab (1). When they click “Send rapport” [Send report] (2), they must choose from the list of files from the “Files” tab. </a:t>
            </a:r>
            <a:r>
              <a:rPr lang="en-US" b="0" dirty="0"/>
              <a:t>Only</a:t>
            </a:r>
            <a:r>
              <a:rPr lang="en-US" dirty="0"/>
              <a:t> the report file should be selected (3), and then they click “Send </a:t>
            </a:r>
            <a:r>
              <a:rPr lang="en-US" dirty="0" err="1"/>
              <a:t>til</a:t>
            </a:r>
            <a:r>
              <a:rPr lang="en-US" dirty="0"/>
              <a:t> emneansvarlig” [Send to course coordinator] (4).</a:t>
            </a:r>
            <a:endParaRPr lang="nb-NO" dirty="0"/>
          </a:p>
          <a:p>
            <a:endParaRPr lang="en-US" dirty="0"/>
          </a:p>
          <a:p>
            <a:r>
              <a:rPr lang="en-US" dirty="0"/>
              <a:t>When this is done, the course coordinator can “publish” the report, which means it is added to the course report for the respective course.</a:t>
            </a:r>
          </a:p>
          <a:p>
            <a:endParaRPr lang="en-US" dirty="0"/>
          </a:p>
          <a:p>
            <a:r>
              <a:rPr lang="en-US" b="0" i="0" dirty="0">
                <a:solidFill>
                  <a:srgbClr val="272833"/>
                </a:solidFill>
                <a:effectLst/>
                <a:latin typeface="Open Sans" panose="020B0606030504020204" pitchFamily="34" charset="0"/>
              </a:rPr>
              <a:t>Should there be a problem hindering the student from submitting the finished report, the course coordinator may follow the same steps to submit it on their students' behalf, providing the completed document is saved in the team.</a:t>
            </a:r>
            <a:br>
              <a:rPr lang="en-US" dirty="0"/>
            </a:br>
            <a:endParaRPr lang="en-US" dirty="0"/>
          </a:p>
          <a:p>
            <a:r>
              <a:rPr lang="en-US" b="1"/>
              <a:t>NB: </a:t>
            </a:r>
            <a:r>
              <a:rPr lang="en-US"/>
              <a:t>Additional </a:t>
            </a:r>
            <a:r>
              <a:rPr lang="en-US" dirty="0"/>
              <a:t>files that you wish to add to the database must be manually uploaded in the course report. This may include midterm evaluations, minutes from monthly meetings, and so on. You should make sure to do this before publishing the report, as the team will be deleted shortly after.</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20</a:t>
            </a:fld>
            <a:endParaRPr lang="nb-NO"/>
          </a:p>
        </p:txBody>
      </p:sp>
    </p:spTree>
    <p:extLst>
      <p:ext uri="{BB962C8B-B14F-4D97-AF65-F5344CB8AC3E}">
        <p14:creationId xmlns:p14="http://schemas.microsoft.com/office/powerpoint/2010/main" val="2315314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the students have delivered their report, the course coordinator uploads it to the course report in KASPER. It will be added to the course report database.</a:t>
            </a:r>
          </a:p>
          <a:p>
            <a:pPr>
              <a:defRPr/>
            </a:pPr>
            <a:endParaRPr lang="en-US" dirty="0"/>
          </a:p>
          <a:p>
            <a:pPr>
              <a:defRPr/>
            </a:pPr>
            <a:r>
              <a:rPr lang="en-US" dirty="0"/>
              <a:t>If the report contains sensitive personal information or discusses deviations that are not related to the academic implementation of the course, the report must be sent in for a public assessment.</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the drop-down menu “</a:t>
            </a:r>
            <a:r>
              <a:rPr lang="en-US" sz="1200" dirty="0" err="1"/>
              <a:t>Velg</a:t>
            </a:r>
            <a:r>
              <a:rPr lang="en-US" sz="1200" dirty="0"/>
              <a:t> handling for </a:t>
            </a:r>
            <a:r>
              <a:rPr lang="en-US" sz="1200" dirty="0" err="1"/>
              <a:t>referansegrupperapport</a:t>
            </a:r>
            <a:r>
              <a:rPr lang="en-US" sz="1200" dirty="0"/>
              <a:t>” [Select action for reference group report] and select “Last </a:t>
            </a:r>
            <a:r>
              <a:rPr lang="en-US" sz="1200" dirty="0" err="1"/>
              <a:t>opp</a:t>
            </a:r>
            <a:r>
              <a:rPr lang="en-US" sz="1200" dirty="0"/>
              <a:t> </a:t>
            </a:r>
            <a:r>
              <a:rPr lang="en-US" sz="1200" dirty="0" err="1"/>
              <a:t>rapporten</a:t>
            </a:r>
            <a:r>
              <a:rPr lang="en-US" sz="1200" dirty="0"/>
              <a:t> </a:t>
            </a:r>
            <a:r>
              <a:rPr lang="en-US" sz="1200" dirty="0" err="1"/>
              <a:t>til</a:t>
            </a:r>
            <a:r>
              <a:rPr lang="en-US" sz="1200" dirty="0"/>
              <a:t> KASPER” [Upload report to KASPER] or “Send </a:t>
            </a:r>
            <a:r>
              <a:rPr lang="en-US" sz="1200" dirty="0" err="1"/>
              <a:t>rapporten</a:t>
            </a:r>
            <a:r>
              <a:rPr lang="en-US" sz="1200" dirty="0"/>
              <a:t> </a:t>
            </a:r>
            <a:r>
              <a:rPr lang="en-US" sz="1200" dirty="0" err="1"/>
              <a:t>til</a:t>
            </a:r>
            <a:r>
              <a:rPr lang="en-US" sz="1200" dirty="0"/>
              <a:t> </a:t>
            </a:r>
            <a:r>
              <a:rPr lang="en-US" sz="1200" dirty="0" err="1"/>
              <a:t>offentlighetsvurdering</a:t>
            </a:r>
            <a:r>
              <a:rPr lang="en-US" sz="1200" dirty="0"/>
              <a:t>” [Send report to public assessment] (1) and click “</a:t>
            </a:r>
            <a:r>
              <a:rPr lang="en-US" sz="1200" dirty="0" err="1"/>
              <a:t>Utfør</a:t>
            </a:r>
            <a:r>
              <a:rPr lang="en-US" sz="1200" dirty="0"/>
              <a:t>” [Submit] (2)</a:t>
            </a:r>
          </a:p>
          <a:p>
            <a:pPr>
              <a:defRPr/>
            </a:pPr>
            <a:endParaRPr lang="nb-NO" dirty="0">
              <a:cs typeface="Calibri"/>
            </a:endParaRPr>
          </a:p>
          <a:p>
            <a:pPr>
              <a:defRPr/>
            </a:pPr>
            <a:r>
              <a:rPr lang="nb-NO" dirty="0">
                <a:cs typeface="Calibri"/>
              </a:rPr>
              <a:t>The </a:t>
            </a:r>
            <a:r>
              <a:rPr lang="nb-NO" dirty="0" err="1">
                <a:cs typeface="Calibri"/>
              </a:rPr>
              <a:t>reference</a:t>
            </a:r>
            <a:r>
              <a:rPr lang="nb-NO" dirty="0">
                <a:cs typeface="Calibri"/>
              </a:rPr>
              <a:t> </a:t>
            </a:r>
            <a:r>
              <a:rPr lang="nb-NO" dirty="0" err="1">
                <a:cs typeface="Calibri"/>
              </a:rPr>
              <a:t>group</a:t>
            </a:r>
            <a:r>
              <a:rPr lang="nb-NO" dirty="0">
                <a:cs typeface="Calibri"/>
              </a:rPr>
              <a:t> team </a:t>
            </a:r>
            <a:r>
              <a:rPr lang="nb-NO" dirty="0" err="1">
                <a:cs typeface="Calibri"/>
              </a:rPr>
              <a:t>will</a:t>
            </a:r>
            <a:r>
              <a:rPr lang="nb-NO" dirty="0">
                <a:cs typeface="Calibri"/>
              </a:rPr>
              <a:t> be </a:t>
            </a:r>
            <a:r>
              <a:rPr lang="nb-NO" dirty="0" err="1">
                <a:cs typeface="Calibri"/>
              </a:rPr>
              <a:t>deleted</a:t>
            </a:r>
            <a:r>
              <a:rPr lang="nb-NO" dirty="0">
                <a:cs typeface="Calibri"/>
              </a:rPr>
              <a:t> </a:t>
            </a:r>
            <a:r>
              <a:rPr lang="nb-NO" dirty="0" err="1">
                <a:cs typeface="Calibri"/>
              </a:rPr>
              <a:t>shortly</a:t>
            </a:r>
            <a:r>
              <a:rPr lang="nb-NO" dirty="0">
                <a:cs typeface="Calibri"/>
              </a:rPr>
              <a:t> </a:t>
            </a:r>
            <a:r>
              <a:rPr lang="nb-NO" dirty="0" err="1">
                <a:cs typeface="Calibri"/>
              </a:rPr>
              <a:t>after</a:t>
            </a:r>
            <a:r>
              <a:rPr lang="nb-NO" dirty="0">
                <a:cs typeface="Calibri"/>
              </a:rPr>
              <a:t> </a:t>
            </a:r>
            <a:r>
              <a:rPr lang="nb-NO" dirty="0" err="1">
                <a:cs typeface="Calibri"/>
              </a:rPr>
              <a:t>the</a:t>
            </a:r>
            <a:r>
              <a:rPr lang="nb-NO" dirty="0">
                <a:cs typeface="Calibri"/>
              </a:rPr>
              <a:t> report is </a:t>
            </a:r>
            <a:r>
              <a:rPr lang="nb-NO" dirty="0" err="1">
                <a:cs typeface="Calibri"/>
              </a:rPr>
              <a:t>uploaded</a:t>
            </a:r>
            <a:r>
              <a:rPr lang="nb-NO" dirty="0">
                <a:cs typeface="Calibri"/>
              </a:rPr>
              <a:t>, or </a:t>
            </a:r>
            <a:r>
              <a:rPr lang="nb-NO" dirty="0" err="1">
                <a:cs typeface="Calibri"/>
              </a:rPr>
              <a:t>the</a:t>
            </a:r>
            <a:r>
              <a:rPr lang="nb-NO" dirty="0">
                <a:cs typeface="Calibri"/>
              </a:rPr>
              <a:t> </a:t>
            </a:r>
            <a:r>
              <a:rPr lang="nb-NO" dirty="0" err="1">
                <a:cs typeface="Calibri"/>
              </a:rPr>
              <a:t>public</a:t>
            </a:r>
            <a:r>
              <a:rPr lang="nb-NO" dirty="0">
                <a:cs typeface="Calibri"/>
              </a:rPr>
              <a:t> </a:t>
            </a:r>
            <a:r>
              <a:rPr lang="nb-NO" dirty="0" err="1">
                <a:cs typeface="Calibri"/>
              </a:rPr>
              <a:t>assessment</a:t>
            </a:r>
            <a:r>
              <a:rPr lang="nb-NO" dirty="0">
                <a:cs typeface="Calibri"/>
              </a:rPr>
              <a:t> is </a:t>
            </a:r>
            <a:r>
              <a:rPr lang="nb-NO" dirty="0" err="1">
                <a:cs typeface="Calibri"/>
              </a:rPr>
              <a:t>completed</a:t>
            </a:r>
            <a:r>
              <a:rPr lang="nb-NO" dirty="0">
                <a:cs typeface="Calibri"/>
              </a:rPr>
              <a:t>. If </a:t>
            </a:r>
            <a:r>
              <a:rPr lang="nb-NO" dirty="0" err="1">
                <a:cs typeface="Calibri"/>
              </a:rPr>
              <a:t>you</a:t>
            </a:r>
            <a:r>
              <a:rPr lang="nb-NO" dirty="0">
                <a:cs typeface="Calibri"/>
              </a:rPr>
              <a:t> have </a:t>
            </a:r>
            <a:r>
              <a:rPr lang="nb-NO" dirty="0" err="1">
                <a:cs typeface="Calibri"/>
              </a:rPr>
              <a:t>any</a:t>
            </a:r>
            <a:r>
              <a:rPr lang="nb-NO" dirty="0">
                <a:cs typeface="Calibri"/>
              </a:rPr>
              <a:t> </a:t>
            </a:r>
            <a:r>
              <a:rPr lang="nb-NO" dirty="0" err="1">
                <a:cs typeface="Calibri"/>
              </a:rPr>
              <a:t>other</a:t>
            </a:r>
            <a:r>
              <a:rPr lang="nb-NO" dirty="0">
                <a:cs typeface="Calibri"/>
              </a:rPr>
              <a:t> </a:t>
            </a:r>
            <a:r>
              <a:rPr lang="nb-NO" dirty="0" err="1">
                <a:cs typeface="Calibri"/>
              </a:rPr>
              <a:t>documents</a:t>
            </a:r>
            <a:r>
              <a:rPr lang="nb-NO" dirty="0">
                <a:cs typeface="Calibri"/>
              </a:rPr>
              <a:t> in </a:t>
            </a:r>
            <a:r>
              <a:rPr lang="nb-NO" dirty="0" err="1">
                <a:cs typeface="Calibri"/>
              </a:rPr>
              <a:t>the</a:t>
            </a:r>
            <a:r>
              <a:rPr lang="nb-NO" dirty="0">
                <a:cs typeface="Calibri"/>
              </a:rPr>
              <a:t> team </a:t>
            </a:r>
            <a:r>
              <a:rPr lang="nb-NO" dirty="0" err="1">
                <a:cs typeface="Calibri"/>
              </a:rPr>
              <a:t>you</a:t>
            </a:r>
            <a:r>
              <a:rPr lang="nb-NO" dirty="0">
                <a:cs typeface="Calibri"/>
              </a:rPr>
              <a:t> </a:t>
            </a:r>
            <a:r>
              <a:rPr lang="nb-NO" dirty="0" err="1">
                <a:cs typeface="Calibri"/>
              </a:rPr>
              <a:t>wish</a:t>
            </a:r>
            <a:r>
              <a:rPr lang="nb-NO" dirty="0">
                <a:cs typeface="Calibri"/>
              </a:rPr>
              <a:t> to </a:t>
            </a:r>
            <a:r>
              <a:rPr lang="nb-NO" dirty="0" err="1">
                <a:cs typeface="Calibri"/>
              </a:rPr>
              <a:t>keep</a:t>
            </a:r>
            <a:r>
              <a:rPr lang="nb-NO" dirty="0">
                <a:cs typeface="Calibri"/>
              </a:rPr>
              <a:t>, </a:t>
            </a:r>
            <a:r>
              <a:rPr lang="nb-NO" dirty="0" err="1">
                <a:cs typeface="Calibri"/>
              </a:rPr>
              <a:t>you</a:t>
            </a:r>
            <a:r>
              <a:rPr lang="nb-NO" dirty="0">
                <a:cs typeface="Calibri"/>
              </a:rPr>
              <a:t> </a:t>
            </a:r>
            <a:r>
              <a:rPr lang="nb-NO" dirty="0" err="1">
                <a:cs typeface="Calibri"/>
              </a:rPr>
              <a:t>should</a:t>
            </a:r>
            <a:r>
              <a:rPr lang="nb-NO" dirty="0">
                <a:cs typeface="Calibri"/>
              </a:rPr>
              <a:t> </a:t>
            </a:r>
            <a:r>
              <a:rPr lang="nb-NO" dirty="0" err="1">
                <a:cs typeface="Calibri"/>
              </a:rPr>
              <a:t>download</a:t>
            </a:r>
            <a:r>
              <a:rPr lang="nb-NO" dirty="0">
                <a:cs typeface="Calibri"/>
              </a:rPr>
              <a:t> </a:t>
            </a:r>
            <a:r>
              <a:rPr lang="nb-NO" dirty="0" err="1">
                <a:cs typeface="Calibri"/>
              </a:rPr>
              <a:t>these</a:t>
            </a:r>
            <a:r>
              <a:rPr lang="nb-NO" dirty="0">
                <a:cs typeface="Calibri"/>
              </a:rPr>
              <a:t> </a:t>
            </a:r>
            <a:r>
              <a:rPr lang="nb-NO" dirty="0" err="1">
                <a:cs typeface="Calibri"/>
              </a:rPr>
              <a:t>before</a:t>
            </a:r>
            <a:r>
              <a:rPr lang="nb-NO" dirty="0">
                <a:cs typeface="Calibri"/>
              </a:rPr>
              <a:t> </a:t>
            </a:r>
            <a:r>
              <a:rPr lang="nb-NO" dirty="0" err="1">
                <a:cs typeface="Calibri"/>
              </a:rPr>
              <a:t>publishing</a:t>
            </a:r>
            <a:r>
              <a:rPr lang="nb-NO" dirty="0">
                <a:cs typeface="Calibri"/>
              </a:rPr>
              <a:t>.</a:t>
            </a:r>
          </a:p>
          <a:p>
            <a:pPr>
              <a:defRPr/>
            </a:pPr>
            <a:endParaRPr lang="en-US" b="1" dirty="0"/>
          </a:p>
          <a:p>
            <a:pPr>
              <a:defRPr/>
            </a:pPr>
            <a:r>
              <a:rPr lang="en-US" b="1" dirty="0"/>
              <a:t>NB:</a:t>
            </a:r>
            <a:r>
              <a:rPr lang="en-US" dirty="0"/>
              <a:t> The course coordinator can not edit reports submitted by students. Also, the students can not submit more than once, which we recommend to make clear to them. Should something still go wrong, and you need to allow the students to revise or resend their report, send a request to NTNU </a:t>
            </a:r>
            <a:r>
              <a:rPr lang="en-US" dirty="0" err="1"/>
              <a:t>Hjelp</a:t>
            </a:r>
            <a:r>
              <a:rPr lang="en-US" dirty="0"/>
              <a:t>.</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21</a:t>
            </a:fld>
            <a:endParaRPr lang="nb-NO"/>
          </a:p>
        </p:txBody>
      </p:sp>
    </p:spTree>
    <p:extLst>
      <p:ext uri="{BB962C8B-B14F-4D97-AF65-F5344CB8AC3E}">
        <p14:creationId xmlns:p14="http://schemas.microsoft.com/office/powerpoint/2010/main" val="3592500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“Send </a:t>
            </a:r>
            <a:r>
              <a:rPr lang="en-US" dirty="0" err="1"/>
              <a:t>rapporten</a:t>
            </a:r>
            <a:r>
              <a:rPr lang="en-US" dirty="0"/>
              <a:t> </a:t>
            </a:r>
            <a:r>
              <a:rPr lang="en-US" dirty="0" err="1"/>
              <a:t>til</a:t>
            </a:r>
            <a:r>
              <a:rPr lang="en-US" dirty="0"/>
              <a:t> </a:t>
            </a:r>
            <a:r>
              <a:rPr lang="en-US" dirty="0" err="1"/>
              <a:t>vurdering</a:t>
            </a:r>
            <a:r>
              <a:rPr lang="en-US" dirty="0"/>
              <a:t>” [Send report for assessment], a window will appear on the right-hand side where you must fill in the name of the contact person for the public assessment committee for reference group reports for your faculty (1) and then click “Send” (2).</a:t>
            </a:r>
            <a:endParaRPr lang="nb-NO" dirty="0"/>
          </a:p>
          <a:p>
            <a:endParaRPr lang="en-US" dirty="0"/>
          </a:p>
          <a:p>
            <a:r>
              <a:rPr lang="en-US" dirty="0"/>
              <a:t>The assessment committee handles errors and changes outside of KASPER, in dialogue with the students. If the committee determines that the report is not suitable for the public eye, the report will be archived and made private. If someone then wishes to read an archived report, they must apply to do so.</a:t>
            </a:r>
            <a:endParaRPr lang="nb-NO" dirty="0">
              <a:cs typeface="Calibri"/>
            </a:endParaRPr>
          </a:p>
          <a:p>
            <a:endParaRPr lang="en-US" b="1" dirty="0"/>
          </a:p>
          <a:p>
            <a:r>
              <a:rPr lang="en-US" b="1" dirty="0"/>
              <a:t>Note:</a:t>
            </a:r>
            <a:r>
              <a:rPr lang="en-US" dirty="0"/>
              <a:t> The reason that we have included a link to NTNU’s deviation reporting system (“Speak up!”) in the reference group team is that we wish to make students particularly aware of the correct place for submitting such deviations. This way we avoid having to archive reports.</a:t>
            </a:r>
            <a:endParaRPr lang="nb-NO" dirty="0">
              <a:cs typeface="Calibri"/>
            </a:endParaRPr>
          </a:p>
          <a:p>
            <a:endParaRPr lang="en-US" b="1" dirty="0"/>
          </a:p>
          <a:p>
            <a:r>
              <a:rPr lang="en-US" b="1" dirty="0"/>
              <a:t>NB: </a:t>
            </a:r>
            <a:r>
              <a:rPr lang="en-US" dirty="0"/>
              <a:t>When public assessment has been carried out, the Teams Workspace will be deleted.</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22</a:t>
            </a:fld>
            <a:endParaRPr lang="nb-NO"/>
          </a:p>
        </p:txBody>
      </p:sp>
    </p:spTree>
    <p:extLst>
      <p:ext uri="{BB962C8B-B14F-4D97-AF65-F5344CB8AC3E}">
        <p14:creationId xmlns:p14="http://schemas.microsoft.com/office/powerpoint/2010/main" val="2518513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students wish to receive a certificate for their participation in a reference group. If you have set up a reference group in Teams, this is easily done in KASPER.</a:t>
            </a:r>
          </a:p>
          <a:p>
            <a:endParaRPr lang="en-US" dirty="0"/>
          </a:p>
          <a:p>
            <a:r>
              <a:rPr lang="en-US" dirty="0"/>
              <a:t>To set up a certificate for students, we have to go back to the start page for KASPER and then click “</a:t>
            </a:r>
            <a:r>
              <a:rPr lang="en-US" dirty="0" err="1"/>
              <a:t>Administrasjon</a:t>
            </a:r>
            <a:r>
              <a:rPr lang="en-US" dirty="0"/>
              <a:t>” [Administration], and then “</a:t>
            </a:r>
            <a:r>
              <a:rPr lang="en-US" dirty="0" err="1"/>
              <a:t>Bekreftelse</a:t>
            </a:r>
            <a:r>
              <a:rPr lang="en-US" dirty="0"/>
              <a:t> </a:t>
            </a:r>
            <a:r>
              <a:rPr lang="en-US" dirty="0" err="1"/>
              <a:t>til</a:t>
            </a:r>
            <a:r>
              <a:rPr lang="en-US" dirty="0"/>
              <a:t> student” [Certificates for students], which will redirect you to the page entitled “</a:t>
            </a:r>
            <a:r>
              <a:rPr lang="en-US" dirty="0" err="1"/>
              <a:t>Bekreftelse</a:t>
            </a:r>
            <a:r>
              <a:rPr lang="en-US" dirty="0"/>
              <a:t> </a:t>
            </a:r>
            <a:r>
              <a:rPr lang="en-US" dirty="0" err="1"/>
              <a:t>på</a:t>
            </a:r>
            <a:r>
              <a:rPr lang="en-US" dirty="0"/>
              <a:t> </a:t>
            </a:r>
            <a:r>
              <a:rPr lang="en-US" dirty="0" err="1"/>
              <a:t>deltakelse</a:t>
            </a:r>
            <a:r>
              <a:rPr lang="en-US" dirty="0"/>
              <a:t> </a:t>
            </a:r>
            <a:r>
              <a:rPr lang="en-US" dirty="0" err="1"/>
              <a:t>i</a:t>
            </a:r>
            <a:r>
              <a:rPr lang="en-US" dirty="0"/>
              <a:t> </a:t>
            </a:r>
            <a:r>
              <a:rPr lang="en-US" dirty="0" err="1"/>
              <a:t>referansegruppen</a:t>
            </a:r>
            <a:r>
              <a:rPr lang="en-US" dirty="0"/>
              <a:t>” [Certificate for participation in the reference group].</a:t>
            </a:r>
          </a:p>
          <a:p>
            <a:endParaRPr lang="en-US" b="1" dirty="0"/>
          </a:p>
          <a:p>
            <a:endParaRPr lang="en-US" dirty="0"/>
          </a:p>
        </p:txBody>
      </p:sp>
      <p:sp>
        <p:nvSpPr>
          <p:cNvPr id="4" name="Slide Number Placeholder 3"/>
          <p:cNvSpPr>
            <a:spLocks noGrp="1"/>
          </p:cNvSpPr>
          <p:nvPr>
            <p:ph type="sldNum" sz="quarter" idx="5"/>
          </p:nvPr>
        </p:nvSpPr>
        <p:spPr/>
        <p:txBody>
          <a:bodyPr/>
          <a:lstStyle/>
          <a:p>
            <a:fld id="{242A3D8C-EA55-4C90-9F05-B93487A75602}" type="slidenum">
              <a:rPr lang="nb-NO" smtClean="0"/>
              <a:t>23</a:t>
            </a:fld>
            <a:endParaRPr lang="nb-NO"/>
          </a:p>
        </p:txBody>
      </p:sp>
    </p:spTree>
    <p:extLst>
      <p:ext uri="{BB962C8B-B14F-4D97-AF65-F5344CB8AC3E}">
        <p14:creationId xmlns:p14="http://schemas.microsoft.com/office/powerpoint/2010/main" val="3234901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page there is a search menu with two alternatives that can be used to find the student you wish to create a certificate for. You can either search for a student directly (1) or search by the course code (2), which shows you all students who have taken this course.</a:t>
            </a:r>
          </a:p>
          <a:p>
            <a:endParaRPr lang="en-US" b="1" dirty="0"/>
          </a:p>
          <a:p>
            <a:r>
              <a:rPr lang="en-US" b="1" dirty="0" err="1"/>
              <a:t>Søk</a:t>
            </a:r>
            <a:r>
              <a:rPr lang="en-US" b="1" dirty="0"/>
              <a:t> </a:t>
            </a:r>
            <a:r>
              <a:rPr lang="en-US" b="1" dirty="0" err="1"/>
              <a:t>etter</a:t>
            </a:r>
            <a:r>
              <a:rPr lang="en-US" b="1" dirty="0"/>
              <a:t> </a:t>
            </a:r>
            <a:r>
              <a:rPr lang="en-US" b="1" dirty="0" err="1"/>
              <a:t>studenter</a:t>
            </a:r>
            <a:r>
              <a:rPr lang="en-US" dirty="0"/>
              <a:t> [Search for student]: Here you can write the name of the student, and the search will return an overview of all the courses where the student has been in a reference group. You must choose the course that you wish to print a certificate for.</a:t>
            </a:r>
            <a:endParaRPr lang="en-US" dirty="0">
              <a:cs typeface="Calibri"/>
            </a:endParaRPr>
          </a:p>
          <a:p>
            <a:endParaRPr lang="en-US" b="1" dirty="0"/>
          </a:p>
          <a:p>
            <a:r>
              <a:rPr lang="en-US" b="1" dirty="0" err="1"/>
              <a:t>Søk</a:t>
            </a:r>
            <a:r>
              <a:rPr lang="en-US" b="1" dirty="0"/>
              <a:t> </a:t>
            </a:r>
            <a:r>
              <a:rPr lang="en-US" b="1" dirty="0" err="1"/>
              <a:t>etter</a:t>
            </a:r>
            <a:r>
              <a:rPr lang="en-US" b="1" dirty="0"/>
              <a:t> </a:t>
            </a:r>
            <a:r>
              <a:rPr lang="en-US" b="1" dirty="0" err="1"/>
              <a:t>emndekode</a:t>
            </a:r>
            <a:r>
              <a:rPr lang="en-US" dirty="0"/>
              <a:t> [Search by course code]: Here you can search for a course by using its course code. The search result will show all the members in a reference group for the course for all semesters. Here you choose the student you wish to print a certificate for. </a:t>
            </a:r>
          </a:p>
          <a:p>
            <a:endParaRPr lang="en-US" dirty="0"/>
          </a:p>
          <a:p>
            <a:r>
              <a:rPr lang="en-US" dirty="0"/>
              <a:t>In both cases you must click the printer icon to the right to create the certificate.</a:t>
            </a:r>
          </a:p>
          <a:p>
            <a:endParaRPr lang="en-US" dirty="0"/>
          </a:p>
          <a:p>
            <a:r>
              <a:rPr lang="en-US" b="1" dirty="0"/>
              <a:t>NB: </a:t>
            </a:r>
            <a:r>
              <a:rPr lang="en-US" dirty="0"/>
              <a:t>Be a little patient here, as it may take several seconds for the results to show up.</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242A3D8C-EA55-4C90-9F05-B93487A75602}" type="slidenum">
              <a:rPr lang="nb-NO" smtClean="0"/>
              <a:t>24</a:t>
            </a:fld>
            <a:endParaRPr lang="nb-NO"/>
          </a:p>
        </p:txBody>
      </p:sp>
    </p:spTree>
    <p:extLst>
      <p:ext uri="{BB962C8B-B14F-4D97-AF65-F5344CB8AC3E}">
        <p14:creationId xmlns:p14="http://schemas.microsoft.com/office/powerpoint/2010/main" val="2092849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clicked the printer icon, a window will appear where you must select “by” [city] (1) and ”</a:t>
            </a:r>
            <a:r>
              <a:rPr lang="en-US" dirty="0" err="1"/>
              <a:t>språk</a:t>
            </a:r>
            <a:r>
              <a:rPr lang="en-US" dirty="0"/>
              <a:t>” [language] (2).</a:t>
            </a:r>
          </a:p>
          <a:p>
            <a:endParaRPr lang="en-US" dirty="0"/>
          </a:p>
          <a:p>
            <a:r>
              <a:rPr lang="en-US" dirty="0"/>
              <a:t>The result is a PDF template of the certificate that is customized to the student. You can choose to either download (1) or print (2) the certificate.</a:t>
            </a:r>
            <a:endParaRPr lang="en-US" dirty="0">
              <a:cs typeface="Calibri" panose="020F0502020204030204"/>
            </a:endParaRPr>
          </a:p>
          <a:p>
            <a:endParaRPr lang="en-US" dirty="0"/>
          </a:p>
          <a:p>
            <a:r>
              <a:rPr lang="en-US" dirty="0"/>
              <a:t>The certificate must be signed by the course coordinator or someone from the institute administration, before it can be sent to the student. The document can either be signed and sent digitally or printed to send a physical copy.</a:t>
            </a:r>
            <a:endParaRPr lang="en-US" dirty="0">
              <a:cs typeface="Calibri" panose="020F0502020204030204"/>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If you have used </a:t>
            </a:r>
            <a:r>
              <a:rPr lang="en-US" u="none" dirty="0"/>
              <a:t>some other student evaluation method than a reference group</a:t>
            </a:r>
            <a:r>
              <a:rPr lang="en-US" dirty="0"/>
              <a:t>, or if you have not set up a reference group in KASPER, it is not possible to print a certificate for the student as shown in this user guide. In this case, contact the institute for an alternative certificate.</a:t>
            </a:r>
          </a:p>
          <a:p>
            <a:endParaRPr lang="en-US" dirty="0"/>
          </a:p>
        </p:txBody>
      </p:sp>
      <p:sp>
        <p:nvSpPr>
          <p:cNvPr id="4" name="Slide Number Placeholder 3"/>
          <p:cNvSpPr>
            <a:spLocks noGrp="1"/>
          </p:cNvSpPr>
          <p:nvPr>
            <p:ph type="sldNum" sz="quarter" idx="5"/>
          </p:nvPr>
        </p:nvSpPr>
        <p:spPr/>
        <p:txBody>
          <a:bodyPr/>
          <a:lstStyle/>
          <a:p>
            <a:fld id="{242A3D8C-EA55-4C90-9F05-B93487A75602}" type="slidenum">
              <a:rPr lang="nb-NO" smtClean="0"/>
              <a:t>25</a:t>
            </a:fld>
            <a:endParaRPr lang="nb-NO"/>
          </a:p>
        </p:txBody>
      </p:sp>
    </p:spTree>
    <p:extLst>
      <p:ext uri="{BB962C8B-B14F-4D97-AF65-F5344CB8AC3E}">
        <p14:creationId xmlns:p14="http://schemas.microsoft.com/office/powerpoint/2010/main" val="3803690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 before we begin with part 2?</a:t>
            </a:r>
            <a:endParaRPr lang="nb-NO" dirty="0"/>
          </a:p>
          <a:p>
            <a:endParaRPr lang="en-US" dirty="0"/>
          </a:p>
          <a:p>
            <a:r>
              <a:rPr lang="en-US" dirty="0"/>
              <a:t>[Check the time, ask if people need a break]</a:t>
            </a:r>
          </a:p>
          <a:p>
            <a:endParaRPr lang="en-US" dirty="0"/>
          </a:p>
          <a:p>
            <a:r>
              <a:rPr lang="en-US" dirty="0"/>
              <a:t>[If needed] Let’s take a short break before starting part 2.</a:t>
            </a:r>
            <a:endParaRPr lang="nb-NO" dirty="0"/>
          </a:p>
        </p:txBody>
      </p:sp>
      <p:sp>
        <p:nvSpPr>
          <p:cNvPr id="4" name="Slide Number Placeholder 3"/>
          <p:cNvSpPr>
            <a:spLocks noGrp="1"/>
          </p:cNvSpPr>
          <p:nvPr>
            <p:ph type="sldNum" sz="quarter" idx="5"/>
          </p:nvPr>
        </p:nvSpPr>
        <p:spPr/>
        <p:txBody>
          <a:bodyPr/>
          <a:lstStyle/>
          <a:p>
            <a:fld id="{242A3D8C-EA55-4C90-9F05-B93487A75602}" type="slidenum">
              <a:rPr lang="nb-NO" smtClean="0"/>
              <a:t>26</a:t>
            </a:fld>
            <a:endParaRPr lang="nb-NO"/>
          </a:p>
        </p:txBody>
      </p:sp>
    </p:spTree>
    <p:extLst>
      <p:ext uri="{BB962C8B-B14F-4D97-AF65-F5344CB8AC3E}">
        <p14:creationId xmlns:p14="http://schemas.microsoft.com/office/powerpoint/2010/main" val="71354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writing  course report, you need to go back to the “</a:t>
            </a:r>
            <a:r>
              <a:rPr lang="en-US" dirty="0" err="1"/>
              <a:t>Emneevaluering</a:t>
            </a:r>
            <a:r>
              <a:rPr lang="en-US" dirty="0"/>
              <a:t>” [Course evaluation] page that you were at earlier. Here, you click the tool entitled “</a:t>
            </a:r>
            <a:r>
              <a:rPr lang="en-US" dirty="0" err="1"/>
              <a:t>Skrive</a:t>
            </a:r>
            <a:r>
              <a:rPr lang="en-US" dirty="0"/>
              <a:t> </a:t>
            </a:r>
            <a:r>
              <a:rPr lang="en-US" dirty="0" err="1"/>
              <a:t>emnerapport</a:t>
            </a:r>
            <a:r>
              <a:rPr lang="en-US" dirty="0"/>
              <a:t>” [Write course report]. This will redirect you to the page entitled “Mine </a:t>
            </a:r>
            <a:r>
              <a:rPr lang="en-US" dirty="0" err="1"/>
              <a:t>emnerapporter</a:t>
            </a:r>
            <a:r>
              <a:rPr lang="en-US" dirty="0"/>
              <a:t>” [My course reports]. </a:t>
            </a:r>
          </a:p>
          <a:p>
            <a:endParaRPr lang="en-US" dirty="0"/>
          </a:p>
          <a:p>
            <a:r>
              <a:rPr lang="en-US" dirty="0"/>
              <a:t>Here you will see all the courses that you are responsible for, sorted by semester. If your course happens to span several semesters, it will be listed under the semester in which it began.</a:t>
            </a:r>
            <a:endParaRPr lang="nb-NO" dirty="0"/>
          </a:p>
          <a:p>
            <a:endParaRPr lang="en-US" dirty="0"/>
          </a:p>
          <a:p>
            <a:r>
              <a:rPr lang="en-US" dirty="0"/>
              <a:t>Click the name of the course you wish to write the course report for.</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27</a:t>
            </a:fld>
            <a:endParaRPr lang="nb-NO"/>
          </a:p>
        </p:txBody>
      </p:sp>
    </p:spTree>
    <p:extLst>
      <p:ext uri="{BB962C8B-B14F-4D97-AF65-F5344CB8AC3E}">
        <p14:creationId xmlns:p14="http://schemas.microsoft.com/office/powerpoint/2010/main" val="2177369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page in which you will write the course report consists of four main parts:</a:t>
            </a:r>
            <a:endParaRPr lang="nb-NO" dirty="0"/>
          </a:p>
          <a:p>
            <a:endParaRPr lang="en-US" dirty="0"/>
          </a:p>
          <a:p>
            <a:pPr marL="228600" indent="-228600">
              <a:buFont typeface="Arial"/>
              <a:buAutoNum type="arabicPeriod"/>
            </a:pPr>
            <a:r>
              <a:rPr lang="en-US" dirty="0"/>
              <a:t>Text fields where you will write the report text</a:t>
            </a:r>
            <a:endParaRPr lang="nb-NO" dirty="0"/>
          </a:p>
          <a:p>
            <a:pPr marL="228600" indent="-228600">
              <a:buFont typeface="Arial"/>
              <a:buAutoNum type="arabicPeriod"/>
            </a:pPr>
            <a:r>
              <a:rPr lang="en-US" dirty="0"/>
              <a:t>Information about the course</a:t>
            </a:r>
            <a:endParaRPr lang="nb-NO" dirty="0"/>
          </a:p>
          <a:p>
            <a:pPr marL="228600" indent="-228600">
              <a:buFont typeface="Arial"/>
              <a:buAutoNum type="arabicPeriod"/>
            </a:pPr>
            <a:r>
              <a:rPr lang="nb-NO" dirty="0"/>
              <a:t>C</a:t>
            </a:r>
            <a:r>
              <a:rPr lang="en-US" dirty="0" err="1"/>
              <a:t>ourse</a:t>
            </a:r>
            <a:r>
              <a:rPr lang="en-US" dirty="0"/>
              <a:t> development plan</a:t>
            </a:r>
          </a:p>
          <a:p>
            <a:pPr marL="228600" indent="-228600">
              <a:buFont typeface="Arial"/>
              <a:buAutoNum type="arabicPeriod"/>
            </a:pPr>
            <a:r>
              <a:rPr lang="en-US" dirty="0"/>
              <a:t>The database</a:t>
            </a:r>
            <a:endParaRPr lang="nb-NO" dirty="0"/>
          </a:p>
          <a:p>
            <a:endParaRPr lang="en-US" dirty="0"/>
          </a:p>
          <a:p>
            <a:r>
              <a:rPr lang="en-US" dirty="0"/>
              <a:t>We will now go through each one of these parts one by one.</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28</a:t>
            </a:fld>
            <a:endParaRPr lang="nb-NO"/>
          </a:p>
        </p:txBody>
      </p:sp>
    </p:spTree>
    <p:extLst>
      <p:ext uri="{BB962C8B-B14F-4D97-AF65-F5344CB8AC3E}">
        <p14:creationId xmlns:p14="http://schemas.microsoft.com/office/powerpoint/2010/main" val="3839901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three text boxes you should use to evaluate the course: “</a:t>
            </a:r>
            <a:r>
              <a:rPr lang="nb-NO" sz="1200" dirty="0">
                <a:effectLst/>
                <a:latin typeface="Calibri" panose="020F0502020204030204" pitchFamily="34" charset="0"/>
                <a:ea typeface="Calibri" panose="020F0502020204030204" pitchFamily="34" charset="0"/>
                <a:cs typeface="Arial" panose="020B0604020202020204" pitchFamily="34" charset="0"/>
              </a:rPr>
              <a:t>Action plan </a:t>
            </a:r>
            <a:r>
              <a:rPr lang="en-US" sz="1200" noProof="0" dirty="0">
                <a:effectLst/>
                <a:latin typeface="Calibri" panose="020F0502020204030204" pitchFamily="34" charset="0"/>
                <a:ea typeface="Calibri" panose="020F0502020204030204" pitchFamily="34" charset="0"/>
                <a:cs typeface="Arial" panose="020B0604020202020204" pitchFamily="34" charset="0"/>
              </a:rPr>
              <a:t>after last evaluation”, “Assessment of the course and the students’ achievement of the learning outcome”, and “Other assessments related to the course”. The idea here is to use the course report for active assessment and development of the course, not just detailing how it was carried out.</a:t>
            </a:r>
          </a:p>
          <a:p>
            <a:endParaRPr lang="en-US" sz="1200" noProof="0" dirty="0">
              <a:effectLst/>
              <a:latin typeface="Calibri" panose="020F0502020204030204" pitchFamily="34" charset="0"/>
              <a:cs typeface="Arial" panose="020B0604020202020204" pitchFamily="34" charset="0"/>
            </a:endParaRPr>
          </a:p>
          <a:p>
            <a:endParaRPr lang="en-US" dirty="0"/>
          </a:p>
          <a:p>
            <a:r>
              <a:rPr lang="en-US" dirty="0"/>
              <a:t>You open the fields by clicking on each row (1) and fill in relevant text. In each box, you will find some help texts (2) that may guide your assessments. When you have written your evaluation, click “</a:t>
            </a:r>
            <a:r>
              <a:rPr lang="en-US" dirty="0" err="1"/>
              <a:t>Lagre</a:t>
            </a:r>
            <a:r>
              <a:rPr lang="en-US" dirty="0"/>
              <a:t>” [save] (3) below the text field. You can also click “</a:t>
            </a:r>
            <a:r>
              <a:rPr lang="en-US" dirty="0" err="1"/>
              <a:t>Lagre</a:t>
            </a:r>
            <a:r>
              <a:rPr lang="en-US" dirty="0"/>
              <a:t> alle </a:t>
            </a:r>
            <a:r>
              <a:rPr lang="en-US" dirty="0" err="1"/>
              <a:t>endringer</a:t>
            </a:r>
            <a:r>
              <a:rPr lang="en-US" dirty="0"/>
              <a:t>” [save all changes] (4) to save all the fields simultaneously.</a:t>
            </a:r>
            <a:endParaRPr lang="nb-NO" dirty="0">
              <a:cs typeface="Calibri"/>
            </a:endParaRPr>
          </a:p>
          <a:p>
            <a:endParaRPr lang="en-US" b="1" dirty="0"/>
          </a:p>
        </p:txBody>
      </p:sp>
      <p:sp>
        <p:nvSpPr>
          <p:cNvPr id="4" name="Slide Number Placeholder 3"/>
          <p:cNvSpPr>
            <a:spLocks noGrp="1"/>
          </p:cNvSpPr>
          <p:nvPr>
            <p:ph type="sldNum" sz="quarter" idx="5"/>
          </p:nvPr>
        </p:nvSpPr>
        <p:spPr/>
        <p:txBody>
          <a:bodyPr/>
          <a:lstStyle/>
          <a:p>
            <a:fld id="{242A3D8C-EA55-4C90-9F05-B93487A75602}" type="slidenum">
              <a:rPr lang="nb-NO" smtClean="0"/>
              <a:t>29</a:t>
            </a:fld>
            <a:endParaRPr lang="nb-NO"/>
          </a:p>
        </p:txBody>
      </p:sp>
    </p:spTree>
    <p:extLst>
      <p:ext uri="{BB962C8B-B14F-4D97-AF65-F5344CB8AC3E}">
        <p14:creationId xmlns:p14="http://schemas.microsoft.com/office/powerpoint/2010/main" val="31764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evaluation is a continuous process that may be carried out throughout the entire course’s implementation. In KASPER, you will have the opportunity to start the evaluation process from the very first lecture activity at the beginning of the semester. We recommend starting as early as possible, as this will make it easier to include important details.</a:t>
            </a:r>
            <a:endParaRPr lang="nb-NO" dirty="0"/>
          </a:p>
          <a:p>
            <a:endParaRPr lang="en-US" dirty="0"/>
          </a:p>
          <a:p>
            <a:r>
              <a:rPr lang="en-US" dirty="0"/>
              <a:t>The course coordinator is responsible for the evaluation, but works together with students, as in the reference group, along with other contributors.</a:t>
            </a:r>
            <a:endParaRPr lang="nb-NO" dirty="0">
              <a:cs typeface="Calibri"/>
            </a:endParaRPr>
          </a:p>
          <a:p>
            <a:endParaRPr lang="en-US" b="1" dirty="0"/>
          </a:p>
          <a:p>
            <a:r>
              <a:rPr lang="en-US" b="1" dirty="0"/>
              <a:t>Note:</a:t>
            </a:r>
            <a:r>
              <a:rPr lang="en-US" dirty="0"/>
              <a:t> In most cases, student evaluations will be carried out through reference groups and their respective reports. We will also discuss the possibility of adding feedback based on other forms of student evaluations in the course evaluation.</a:t>
            </a:r>
            <a:endParaRPr lang="nb-NO" dirty="0">
              <a:cs typeface="Calibri"/>
            </a:endParaRPr>
          </a:p>
          <a:p>
            <a:endParaRPr lang="en-US" dirty="0"/>
          </a:p>
          <a:p>
            <a:r>
              <a:rPr lang="en-US" dirty="0"/>
              <a:t>The course evaluation that is ultimately delivered forms the basis of revisions that are carried out annually in </a:t>
            </a:r>
            <a:r>
              <a:rPr lang="en-US" dirty="0" err="1"/>
              <a:t>EpN</a:t>
            </a:r>
            <a:r>
              <a:rPr lang="en-US" dirty="0"/>
              <a:t> (this is an acronym for “</a:t>
            </a:r>
            <a:r>
              <a:rPr lang="en-US" dirty="0" err="1"/>
              <a:t>emneplanlegging</a:t>
            </a:r>
            <a:r>
              <a:rPr lang="en-US" dirty="0"/>
              <a:t> </a:t>
            </a:r>
            <a:r>
              <a:rPr lang="en-US" dirty="0" err="1"/>
              <a:t>på</a:t>
            </a:r>
            <a:r>
              <a:rPr lang="en-US" dirty="0"/>
              <a:t> </a:t>
            </a:r>
            <a:r>
              <a:rPr lang="en-US" dirty="0" err="1"/>
              <a:t>nett</a:t>
            </a:r>
            <a:r>
              <a:rPr lang="en-US" dirty="0"/>
              <a:t>”, or “online course planning”).</a:t>
            </a:r>
          </a:p>
          <a:p>
            <a:endParaRPr lang="en-US" dirty="0">
              <a:cs typeface="Calibri"/>
            </a:endParaRPr>
          </a:p>
          <a:p>
            <a:r>
              <a:rPr lang="nb-NO" b="1" dirty="0">
                <a:cs typeface="Calibri"/>
              </a:rPr>
              <a:t>NB: </a:t>
            </a:r>
            <a:r>
              <a:rPr lang="en-US" b="0" i="0" dirty="0">
                <a:solidFill>
                  <a:srgbClr val="333333"/>
                </a:solidFill>
                <a:effectLst/>
                <a:latin typeface="Open Sans" panose="020B0606030504020204" pitchFamily="34" charset="0"/>
              </a:rPr>
              <a:t>Please note that a survey of all students taking a course must be performed at minimum every third time the course is held, to ensure that an accurate representation of the student body is obtained. This is in addition to the regular reference groups or other student evaluations that are carried out at every iteration of the course.</a:t>
            </a:r>
            <a:endParaRPr lang="nb-NO" b="1" dirty="0">
              <a:cs typeface="Calibri"/>
            </a:endParaRPr>
          </a:p>
          <a:p>
            <a:endParaRPr lang="nb-NO"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3</a:t>
            </a:fld>
            <a:endParaRPr lang="nb-NO"/>
          </a:p>
        </p:txBody>
      </p:sp>
    </p:spTree>
    <p:extLst>
      <p:ext uri="{BB962C8B-B14F-4D97-AF65-F5344CB8AC3E}">
        <p14:creationId xmlns:p14="http://schemas.microsoft.com/office/powerpoint/2010/main" val="380985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r>
              <a:rPr lang="en-US" b="0" i="0" dirty="0">
                <a:solidFill>
                  <a:srgbClr val="333333"/>
                </a:solidFill>
                <a:effectLst/>
                <a:latin typeface="Open Sans" panose="020B0606030504020204" pitchFamily="34" charset="0"/>
              </a:rPr>
              <a:t>This text field differs slightly from the others. Here you will find a list of “</a:t>
            </a:r>
            <a:r>
              <a:rPr lang="en-US" b="0" i="0" dirty="0" err="1">
                <a:solidFill>
                  <a:srgbClr val="333333"/>
                </a:solidFill>
                <a:effectLst/>
                <a:latin typeface="Open Sans" panose="020B0606030504020204" pitchFamily="34" charset="0"/>
              </a:rPr>
              <a:t>Tiltak</a:t>
            </a:r>
            <a:r>
              <a:rPr lang="en-US" b="0" i="0" dirty="0">
                <a:solidFill>
                  <a:srgbClr val="333333"/>
                </a:solidFill>
                <a:effectLst/>
                <a:latin typeface="Open Sans" panose="020B0606030504020204" pitchFamily="34" charset="0"/>
              </a:rPr>
              <a:t>” [Tasks] from earlier evaluations. Tasks from the *latest* evaluation will be listed here whether they have been completed or not, while older tasks will only be listed if they have not been completed. The idea is to use this field to evaluate the implementation of the tasks, or, if applicable, detail why they have not been implemented.</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We will return with more information on the topic of tasks later in this course.</a:t>
            </a:r>
            <a:endParaRPr lang="nn-NO" dirty="0"/>
          </a:p>
        </p:txBody>
      </p:sp>
      <p:sp>
        <p:nvSpPr>
          <p:cNvPr id="4" name="Plasshaldar for lysbiletnummer 3"/>
          <p:cNvSpPr>
            <a:spLocks noGrp="1"/>
          </p:cNvSpPr>
          <p:nvPr>
            <p:ph type="sldNum" sz="quarter" idx="5"/>
          </p:nvPr>
        </p:nvSpPr>
        <p:spPr/>
        <p:txBody>
          <a:bodyPr/>
          <a:lstStyle/>
          <a:p>
            <a:fld id="{242A3D8C-EA55-4C90-9F05-B93487A75602}" type="slidenum">
              <a:rPr lang="nb-NO" smtClean="0"/>
              <a:t>30</a:t>
            </a:fld>
            <a:endParaRPr lang="nb-NO"/>
          </a:p>
        </p:txBody>
      </p:sp>
    </p:spTree>
    <p:extLst>
      <p:ext uri="{BB962C8B-B14F-4D97-AF65-F5344CB8AC3E}">
        <p14:creationId xmlns:p14="http://schemas.microsoft.com/office/powerpoint/2010/main" val="4287719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right-hand side of the text fields, you will see some information about the course: “</a:t>
            </a:r>
            <a:r>
              <a:rPr lang="en-US" dirty="0" err="1"/>
              <a:t>Emnekode</a:t>
            </a:r>
            <a:r>
              <a:rPr lang="en-US" dirty="0"/>
              <a:t> / semester” [Course code / semester], “</a:t>
            </a:r>
            <a:r>
              <a:rPr lang="en-US" dirty="0" err="1"/>
              <a:t>Ansvarlig</a:t>
            </a:r>
            <a:r>
              <a:rPr lang="en-US" dirty="0"/>
              <a:t> </a:t>
            </a:r>
            <a:r>
              <a:rPr lang="en-US" dirty="0" err="1"/>
              <a:t>enhet</a:t>
            </a:r>
            <a:r>
              <a:rPr lang="en-US" dirty="0"/>
              <a:t>” [Responsible entity], “</a:t>
            </a:r>
            <a:r>
              <a:rPr lang="en-US" dirty="0" err="1"/>
              <a:t>Studiepoeng</a:t>
            </a:r>
            <a:r>
              <a:rPr lang="en-US" dirty="0"/>
              <a:t>” [Study points], “</a:t>
            </a:r>
            <a:r>
              <a:rPr lang="en-US" dirty="0" err="1"/>
              <a:t>Sted</a:t>
            </a:r>
            <a:r>
              <a:rPr lang="en-US" dirty="0"/>
              <a:t>” [Location], “Emne-/</a:t>
            </a:r>
            <a:r>
              <a:rPr lang="en-US" dirty="0" err="1"/>
              <a:t>rapportansvarlig</a:t>
            </a:r>
            <a:r>
              <a:rPr lang="en-US" dirty="0"/>
              <a:t>” [Course-/report coordinator], “</a:t>
            </a:r>
            <a:r>
              <a:rPr lang="en-US" dirty="0" err="1"/>
              <a:t>Bidragsytere</a:t>
            </a:r>
            <a:r>
              <a:rPr lang="en-US" dirty="0"/>
              <a:t>” [Contributors], and “</a:t>
            </a:r>
            <a:r>
              <a:rPr lang="en-US" dirty="0" err="1"/>
              <a:t>Inngår</a:t>
            </a:r>
            <a:r>
              <a:rPr lang="en-US" dirty="0"/>
              <a:t> I </a:t>
            </a:r>
            <a:r>
              <a:rPr lang="en-US" dirty="0" err="1"/>
              <a:t>følgende</a:t>
            </a:r>
            <a:r>
              <a:rPr lang="en-US" dirty="0"/>
              <a:t> </a:t>
            </a:r>
            <a:r>
              <a:rPr lang="en-US" dirty="0" err="1"/>
              <a:t>studieprogram</a:t>
            </a:r>
            <a:r>
              <a:rPr lang="en-US" dirty="0"/>
              <a:t>” [Part of the following study </a:t>
            </a:r>
            <a:r>
              <a:rPr lang="en-US" dirty="0" err="1"/>
              <a:t>programmes</a:t>
            </a:r>
            <a:r>
              <a:rPr lang="en-US" dirty="0"/>
              <a:t>].</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Most of these are just there to inform you of the specifics of the course, but under Course-/report coordinator and Contributors, you can </a:t>
            </a:r>
            <a:r>
              <a:rPr lang="en-US" sz="1200" noProof="0" dirty="0"/>
              <a:t>other people to help you with the report. The Course-/report coordinator will </a:t>
            </a:r>
            <a:r>
              <a:rPr lang="nn-NO" sz="1200" noProof="0" dirty="0"/>
              <a:t>be </a:t>
            </a:r>
            <a:r>
              <a:rPr lang="nn-NO" sz="1200" noProof="0" dirty="0" err="1"/>
              <a:t>granted</a:t>
            </a:r>
            <a:r>
              <a:rPr lang="nn-NO" sz="1200" noProof="0" dirty="0"/>
              <a:t> all </a:t>
            </a:r>
            <a:r>
              <a:rPr lang="nn-NO" sz="1200" noProof="0" dirty="0" err="1"/>
              <a:t>the</a:t>
            </a:r>
            <a:r>
              <a:rPr lang="nn-NO" sz="1200" noProof="0" dirty="0"/>
              <a:t> same </a:t>
            </a:r>
            <a:r>
              <a:rPr lang="nn-NO" sz="1200" noProof="0" dirty="0" err="1"/>
              <a:t>accesses</a:t>
            </a:r>
            <a:r>
              <a:rPr lang="nn-NO" sz="1200" noProof="0" dirty="0"/>
              <a:t> to </a:t>
            </a:r>
            <a:r>
              <a:rPr lang="nn-NO" sz="1200" noProof="0" dirty="0" err="1"/>
              <a:t>the</a:t>
            </a:r>
            <a:r>
              <a:rPr lang="nn-NO" sz="1200" noProof="0" dirty="0"/>
              <a:t> </a:t>
            </a:r>
            <a:r>
              <a:rPr lang="nn-NO" sz="1200" noProof="0" dirty="0" err="1"/>
              <a:t>course</a:t>
            </a:r>
            <a:r>
              <a:rPr lang="nn-NO" sz="1200" noProof="0" dirty="0"/>
              <a:t> in KASPER as </a:t>
            </a:r>
            <a:r>
              <a:rPr lang="nn-NO" sz="1200" noProof="0" dirty="0" err="1"/>
              <a:t>the</a:t>
            </a:r>
            <a:r>
              <a:rPr lang="nn-NO" sz="1200" noProof="0" dirty="0"/>
              <a:t> </a:t>
            </a:r>
            <a:r>
              <a:rPr lang="nn-NO" sz="1200" noProof="0" dirty="0" err="1"/>
              <a:t>regular</a:t>
            </a:r>
            <a:r>
              <a:rPr lang="nn-NO" sz="1200" noProof="0" dirty="0"/>
              <a:t> </a:t>
            </a:r>
            <a:r>
              <a:rPr lang="nn-NO" sz="1200" noProof="0" dirty="0" err="1"/>
              <a:t>course</a:t>
            </a:r>
            <a:r>
              <a:rPr lang="nn-NO" sz="1200" noProof="0" dirty="0"/>
              <a:t> </a:t>
            </a:r>
            <a:r>
              <a:rPr lang="nn-NO" sz="1200" noProof="0" dirty="0" err="1"/>
              <a:t>coordinator</a:t>
            </a:r>
            <a:r>
              <a:rPr lang="nn-NO" sz="1200" noProof="0" dirty="0"/>
              <a:t>, </a:t>
            </a:r>
            <a:r>
              <a:rPr lang="nn-NO" sz="1200" noProof="0" dirty="0" err="1"/>
              <a:t>including</a:t>
            </a:r>
            <a:r>
              <a:rPr lang="nn-NO" sz="1200" noProof="0" dirty="0"/>
              <a:t> </a:t>
            </a:r>
            <a:r>
              <a:rPr lang="nn-NO" sz="1200" noProof="0" dirty="0" err="1"/>
              <a:t>ownership</a:t>
            </a:r>
            <a:r>
              <a:rPr lang="nn-NO" sz="1200" noProof="0" dirty="0"/>
              <a:t> </a:t>
            </a:r>
            <a:r>
              <a:rPr lang="nn-NO" sz="1200" noProof="0" dirty="0" err="1"/>
              <a:t>of</a:t>
            </a:r>
            <a:r>
              <a:rPr lang="nn-NO" sz="1200" noProof="0" dirty="0"/>
              <a:t> </a:t>
            </a:r>
            <a:r>
              <a:rPr lang="nn-NO" sz="1200" noProof="0" dirty="0" err="1"/>
              <a:t>the</a:t>
            </a:r>
            <a:r>
              <a:rPr lang="nn-NO" sz="1200" noProof="0" dirty="0"/>
              <a:t> </a:t>
            </a:r>
            <a:r>
              <a:rPr lang="nn-NO" sz="1200" noProof="0" dirty="0" err="1"/>
              <a:t>reference</a:t>
            </a:r>
            <a:r>
              <a:rPr lang="nn-NO" sz="1200" noProof="0" dirty="0"/>
              <a:t> </a:t>
            </a:r>
            <a:r>
              <a:rPr lang="nn-NO" sz="1200" noProof="0" dirty="0" err="1"/>
              <a:t>group</a:t>
            </a:r>
            <a:r>
              <a:rPr lang="nn-NO" sz="1200" noProof="0" dirty="0"/>
              <a:t> Team, and </a:t>
            </a:r>
            <a:r>
              <a:rPr lang="nn-NO" sz="1200" noProof="0" dirty="0" err="1"/>
              <a:t>the</a:t>
            </a:r>
            <a:r>
              <a:rPr lang="nn-NO" sz="1200" noProof="0" dirty="0"/>
              <a:t> </a:t>
            </a:r>
            <a:r>
              <a:rPr lang="nn-NO" sz="1200" noProof="0" dirty="0" err="1"/>
              <a:t>ability</a:t>
            </a:r>
            <a:r>
              <a:rPr lang="nn-NO" sz="1200" noProof="0" dirty="0"/>
              <a:t> to </a:t>
            </a:r>
            <a:r>
              <a:rPr lang="nn-NO" sz="1200" noProof="0" dirty="0" err="1"/>
              <a:t>publish</a:t>
            </a:r>
            <a:r>
              <a:rPr lang="nn-NO" sz="1200" noProof="0" dirty="0"/>
              <a:t> </a:t>
            </a:r>
            <a:r>
              <a:rPr lang="nn-NO" sz="1200" noProof="0" dirty="0" err="1"/>
              <a:t>the</a:t>
            </a:r>
            <a:r>
              <a:rPr lang="nn-NO" sz="1200" noProof="0" dirty="0"/>
              <a:t> </a:t>
            </a:r>
            <a:r>
              <a:rPr lang="nn-NO" sz="1200" noProof="0" dirty="0" err="1"/>
              <a:t>course</a:t>
            </a:r>
            <a:r>
              <a:rPr lang="nn-NO" sz="1200" noProof="0" dirty="0"/>
              <a:t> report. </a:t>
            </a:r>
            <a:r>
              <a:rPr lang="nn-NO" sz="1200" noProof="0" dirty="0" err="1"/>
              <a:t>Contributors</a:t>
            </a:r>
            <a:r>
              <a:rPr lang="nn-NO" sz="1200" noProof="0" dirty="0"/>
              <a:t> </a:t>
            </a:r>
            <a:r>
              <a:rPr lang="nn-NO" sz="1200" noProof="0" dirty="0" err="1"/>
              <a:t>will</a:t>
            </a:r>
            <a:r>
              <a:rPr lang="nn-NO" sz="1200" noProof="0" dirty="0"/>
              <a:t> be </a:t>
            </a:r>
            <a:r>
              <a:rPr lang="nn-NO" sz="1200" noProof="0" dirty="0" err="1"/>
              <a:t>able</a:t>
            </a:r>
            <a:r>
              <a:rPr lang="nn-NO" sz="1200" noProof="0" dirty="0"/>
              <a:t> to </a:t>
            </a:r>
            <a:r>
              <a:rPr lang="nn-NO" sz="1200" noProof="0" dirty="0" err="1"/>
              <a:t>write</a:t>
            </a:r>
            <a:r>
              <a:rPr lang="nn-NO" sz="1200" noProof="0" dirty="0"/>
              <a:t> </a:t>
            </a:r>
            <a:r>
              <a:rPr lang="nn-NO" sz="1200" noProof="0" dirty="0" err="1"/>
              <a:t>the</a:t>
            </a:r>
            <a:r>
              <a:rPr lang="nn-NO" sz="1200" noProof="0" dirty="0"/>
              <a:t> report, </a:t>
            </a:r>
            <a:r>
              <a:rPr lang="nn-NO" sz="1200" noProof="0" dirty="0" err="1"/>
              <a:t>add</a:t>
            </a:r>
            <a:r>
              <a:rPr lang="nn-NO" sz="1200" noProof="0" dirty="0"/>
              <a:t> </a:t>
            </a:r>
            <a:r>
              <a:rPr lang="nn-NO" sz="1200" noProof="0" dirty="0" err="1"/>
              <a:t>items</a:t>
            </a:r>
            <a:r>
              <a:rPr lang="nn-NO" sz="1200" noProof="0" dirty="0"/>
              <a:t> to </a:t>
            </a:r>
            <a:r>
              <a:rPr lang="nn-NO" sz="1200" noProof="0" dirty="0" err="1"/>
              <a:t>the</a:t>
            </a:r>
            <a:r>
              <a:rPr lang="nn-NO" sz="1200" noProof="0" dirty="0"/>
              <a:t> </a:t>
            </a:r>
            <a:r>
              <a:rPr lang="nn-NO" sz="1200" noProof="0" dirty="0" err="1"/>
              <a:t>course</a:t>
            </a:r>
            <a:r>
              <a:rPr lang="nn-NO" sz="1200" noProof="0" dirty="0"/>
              <a:t> </a:t>
            </a:r>
            <a:r>
              <a:rPr lang="nn-NO" sz="1200" noProof="0" dirty="0" err="1"/>
              <a:t>development</a:t>
            </a:r>
            <a:r>
              <a:rPr lang="nn-NO" sz="1200" noProof="0" dirty="0"/>
              <a:t> plan and database, but </a:t>
            </a:r>
            <a:r>
              <a:rPr lang="nn-NO" sz="1200" noProof="0" dirty="0" err="1"/>
              <a:t>not</a:t>
            </a:r>
            <a:r>
              <a:rPr lang="nn-NO" sz="1200" noProof="0" dirty="0"/>
              <a:t> </a:t>
            </a:r>
            <a:r>
              <a:rPr lang="nn-NO" sz="1200" noProof="0" dirty="0" err="1"/>
              <a:t>publish</a:t>
            </a:r>
            <a:r>
              <a:rPr lang="nn-NO" sz="1200" noProof="0" dirty="0"/>
              <a:t> </a:t>
            </a:r>
            <a:r>
              <a:rPr lang="nn-NO" sz="1200" noProof="0" dirty="0" err="1"/>
              <a:t>the</a:t>
            </a:r>
            <a:r>
              <a:rPr lang="nn-NO" sz="1200" noProof="0" dirty="0"/>
              <a:t>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Note</a:t>
            </a:r>
            <a:r>
              <a:rPr lang="en-US" sz="1200" dirty="0"/>
              <a:t> that it is only possible to add </a:t>
            </a:r>
            <a:r>
              <a:rPr lang="en-US" sz="1200" b="1" dirty="0"/>
              <a:t>one</a:t>
            </a:r>
            <a:r>
              <a:rPr lang="en-US" sz="1200" dirty="0"/>
              <a:t> additional course-/report coordinator, but as many contributors as needed.</a:t>
            </a:r>
            <a:endParaRPr lang="nb-NO"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dirty="0"/>
          </a:p>
        </p:txBody>
      </p:sp>
      <p:sp>
        <p:nvSpPr>
          <p:cNvPr id="4" name="Slide Number Placeholder 3"/>
          <p:cNvSpPr>
            <a:spLocks noGrp="1"/>
          </p:cNvSpPr>
          <p:nvPr>
            <p:ph type="sldNum" sz="quarter" idx="5"/>
          </p:nvPr>
        </p:nvSpPr>
        <p:spPr/>
        <p:txBody>
          <a:bodyPr/>
          <a:lstStyle/>
          <a:p>
            <a:fld id="{242A3D8C-EA55-4C90-9F05-B93487A75602}" type="slidenum">
              <a:rPr lang="nb-NO" smtClean="0"/>
              <a:t>31</a:t>
            </a:fld>
            <a:endParaRPr lang="nb-NO"/>
          </a:p>
        </p:txBody>
      </p:sp>
    </p:spTree>
    <p:extLst>
      <p:ext uri="{BB962C8B-B14F-4D97-AF65-F5344CB8AC3E}">
        <p14:creationId xmlns:p14="http://schemas.microsoft.com/office/powerpoint/2010/main" val="883043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cs typeface="Calibri"/>
              </a:rPr>
              <a:t>The course development plan is used to organize “</a:t>
            </a:r>
            <a:r>
              <a:rPr lang="en-US" noProof="0" dirty="0" err="1">
                <a:cs typeface="Calibri"/>
              </a:rPr>
              <a:t>tiltak</a:t>
            </a:r>
            <a:r>
              <a:rPr lang="en-US" noProof="0" dirty="0">
                <a:cs typeface="Calibri"/>
              </a:rPr>
              <a:t>” [tasks], “</a:t>
            </a:r>
            <a:r>
              <a:rPr lang="en-US" noProof="0" dirty="0" err="1">
                <a:cs typeface="Calibri"/>
              </a:rPr>
              <a:t>oppgaver</a:t>
            </a:r>
            <a:r>
              <a:rPr lang="en-US" noProof="0" dirty="0">
                <a:cs typeface="Calibri"/>
              </a:rPr>
              <a:t>” [assignments], “</a:t>
            </a:r>
            <a:r>
              <a:rPr lang="en-US" noProof="0" dirty="0" err="1">
                <a:cs typeface="Calibri"/>
              </a:rPr>
              <a:t>notater</a:t>
            </a:r>
            <a:r>
              <a:rPr lang="en-US" noProof="0" dirty="0">
                <a:cs typeface="Calibri"/>
              </a:rPr>
              <a:t>” [notes], and “</a:t>
            </a:r>
            <a:r>
              <a:rPr lang="en-US" noProof="0" dirty="0" err="1">
                <a:cs typeface="Calibri"/>
              </a:rPr>
              <a:t>avvik</a:t>
            </a:r>
            <a:r>
              <a:rPr lang="en-US" noProof="0" dirty="0">
                <a:cs typeface="Calibri"/>
              </a:rPr>
              <a:t>” [non-conformities]. These will follow the course reports from semester to semester and be sorted in tabs.</a:t>
            </a:r>
          </a:p>
          <a:p>
            <a:endParaRPr lang="en-US" noProof="0" dirty="0">
              <a:cs typeface="Calibri"/>
            </a:endParaRPr>
          </a:p>
          <a:p>
            <a:r>
              <a:rPr lang="en-US" b="1" noProof="0" dirty="0">
                <a:cs typeface="Calibri"/>
              </a:rPr>
              <a:t>Tasks</a:t>
            </a:r>
          </a:p>
          <a:p>
            <a:r>
              <a:rPr lang="en-US" b="0" noProof="0" dirty="0">
                <a:cs typeface="Calibri"/>
              </a:rPr>
              <a:t>Tasks are meant to be the main tool to track how the course develops over time. New tasks will be published along with the course report and follow its action plan until they are marked completed. The course coordinator may also choose to have the institute give their feedback on suggested tasks. </a:t>
            </a:r>
          </a:p>
          <a:p>
            <a:endParaRPr lang="en-US" b="0" noProof="0" dirty="0">
              <a:cs typeface="Calibri"/>
            </a:endParaRPr>
          </a:p>
          <a:p>
            <a:r>
              <a:rPr lang="en-US" b="0" noProof="0" dirty="0">
                <a:cs typeface="Calibri"/>
              </a:rPr>
              <a:t>Institute admins will be able to view all course action plans with their suggested tasks on the KASPER page “</a:t>
            </a:r>
            <a:r>
              <a:rPr lang="en-US" b="0" noProof="0" dirty="0" err="1">
                <a:cs typeface="Calibri"/>
              </a:rPr>
              <a:t>Oversikt</a:t>
            </a:r>
            <a:r>
              <a:rPr lang="en-US" b="0" noProof="0" dirty="0">
                <a:cs typeface="Calibri"/>
              </a:rPr>
              <a:t> </a:t>
            </a:r>
            <a:r>
              <a:rPr lang="en-US" b="0" noProof="0" dirty="0" err="1">
                <a:cs typeface="Calibri"/>
              </a:rPr>
              <a:t>emnerapporter</a:t>
            </a:r>
            <a:r>
              <a:rPr lang="en-US" b="0" noProof="0" dirty="0">
                <a:cs typeface="Calibri"/>
              </a:rPr>
              <a:t>” [Course report overview]. If you have asked for feedback on a task, they will reply from there.</a:t>
            </a:r>
          </a:p>
          <a:p>
            <a:endParaRPr lang="en-US" b="0" noProof="0" dirty="0">
              <a:cs typeface="Calibri"/>
            </a:endParaRPr>
          </a:p>
          <a:p>
            <a:r>
              <a:rPr lang="en-US" b="1" noProof="0" dirty="0">
                <a:cs typeface="Calibri"/>
              </a:rPr>
              <a:t>Non-conformities</a:t>
            </a:r>
          </a:p>
          <a:p>
            <a:r>
              <a:rPr lang="en-US" b="0" noProof="0" dirty="0">
                <a:cs typeface="Calibri"/>
              </a:rPr>
              <a:t>Registering non-conformities are about reporting issues that affect the students’ learning and fall outside what is seen as normal variation in quality for the course. This includes temporary issues that remain unsolved longer than normally expected. When a non-conformity is reported the institute administration will be able to view them in “</a:t>
            </a:r>
            <a:r>
              <a:rPr lang="en-US" b="0" noProof="0" dirty="0" err="1">
                <a:cs typeface="Calibri"/>
              </a:rPr>
              <a:t>Oversikt</a:t>
            </a:r>
            <a:r>
              <a:rPr lang="en-US" b="0" noProof="0" dirty="0">
                <a:cs typeface="Calibri"/>
              </a:rPr>
              <a:t> </a:t>
            </a:r>
            <a:r>
              <a:rPr lang="en-US" b="0" noProof="0" dirty="0" err="1">
                <a:cs typeface="Calibri"/>
              </a:rPr>
              <a:t>emnerapporter</a:t>
            </a:r>
            <a:r>
              <a:rPr lang="en-US" b="0" noProof="0" dirty="0">
                <a:cs typeface="Calibri"/>
              </a:rPr>
              <a:t>”, like tasks. </a:t>
            </a:r>
          </a:p>
          <a:p>
            <a:endParaRPr lang="en-US" b="0" noProof="0" dirty="0">
              <a:cs typeface="Calibri"/>
            </a:endParaRPr>
          </a:p>
          <a:p>
            <a:r>
              <a:rPr lang="en-US" b="1" noProof="0" dirty="0">
                <a:cs typeface="Calibri"/>
              </a:rPr>
              <a:t>Assignments and notes</a:t>
            </a:r>
          </a:p>
          <a:p>
            <a:r>
              <a:rPr lang="en-US" b="0" noProof="0" dirty="0">
                <a:cs typeface="Calibri"/>
              </a:rPr>
              <a:t>Assignments and notes may be used to register other issues that you need to remember, but that are not necessary to publish with the report. </a:t>
            </a:r>
          </a:p>
          <a:p>
            <a:endParaRPr lang="en-US" b="0" noProof="0" dirty="0">
              <a:cs typeface="Calibri"/>
            </a:endParaRPr>
          </a:p>
          <a:p>
            <a:r>
              <a:rPr lang="en-US" b="0" noProof="0" dirty="0">
                <a:cs typeface="Calibri"/>
              </a:rPr>
              <a:t>Click “</a:t>
            </a:r>
            <a:r>
              <a:rPr lang="en-US" b="0" noProof="0" dirty="0" err="1">
                <a:cs typeface="Calibri"/>
              </a:rPr>
              <a:t>Opprett</a:t>
            </a:r>
            <a:r>
              <a:rPr lang="en-US" b="0" noProof="0" dirty="0">
                <a:cs typeface="Calibri"/>
              </a:rPr>
              <a:t>” [Create] to add a new item to the plan.</a:t>
            </a:r>
          </a:p>
        </p:txBody>
      </p:sp>
      <p:sp>
        <p:nvSpPr>
          <p:cNvPr id="4" name="Slide Number Placeholder 3"/>
          <p:cNvSpPr>
            <a:spLocks noGrp="1"/>
          </p:cNvSpPr>
          <p:nvPr>
            <p:ph type="sldNum" sz="quarter" idx="5"/>
          </p:nvPr>
        </p:nvSpPr>
        <p:spPr/>
        <p:txBody>
          <a:bodyPr/>
          <a:lstStyle/>
          <a:p>
            <a:fld id="{242A3D8C-EA55-4C90-9F05-B93487A75602}" type="slidenum">
              <a:rPr lang="nb-NO" smtClean="0"/>
              <a:t>32</a:t>
            </a:fld>
            <a:endParaRPr lang="nb-NO"/>
          </a:p>
        </p:txBody>
      </p:sp>
    </p:spTree>
    <p:extLst>
      <p:ext uri="{BB962C8B-B14F-4D97-AF65-F5344CB8AC3E}">
        <p14:creationId xmlns:p14="http://schemas.microsoft.com/office/powerpoint/2010/main" val="1155305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Fill out the form with the necessary details.</a:t>
            </a:r>
          </a:p>
          <a:p>
            <a:endParaRPr lang="en-US" noProof="0" dirty="0"/>
          </a:p>
          <a:p>
            <a:r>
              <a:rPr lang="en-US" noProof="0" dirty="0"/>
              <a:t>Title </a:t>
            </a:r>
            <a:r>
              <a:rPr lang="en-US" b="1" noProof="0" dirty="0"/>
              <a:t>(1)</a:t>
            </a:r>
            <a:r>
              <a:rPr lang="en-US" noProof="0" dirty="0"/>
              <a:t>: Give it a descriptive title. This field is mandatory to fill out.</a:t>
            </a:r>
          </a:p>
          <a:p>
            <a:r>
              <a:rPr lang="en-US" noProof="0" dirty="0"/>
              <a:t>Description </a:t>
            </a:r>
            <a:r>
              <a:rPr lang="en-US" b="1" noProof="0" dirty="0"/>
              <a:t>(2)</a:t>
            </a:r>
            <a:r>
              <a:rPr lang="en-US" noProof="0" dirty="0"/>
              <a:t>: Here you may describe the item in greater detail if needed.</a:t>
            </a:r>
          </a:p>
          <a:p>
            <a:r>
              <a:rPr lang="en-US" noProof="0" dirty="0"/>
              <a:t>Category </a:t>
            </a:r>
            <a:r>
              <a:rPr lang="en-US" b="1" noProof="0" dirty="0"/>
              <a:t>(3)</a:t>
            </a:r>
            <a:r>
              <a:rPr lang="en-US" noProof="0" dirty="0"/>
              <a:t>: Select a category from the drop-down menu; Task, assignment, note or non-conformity</a:t>
            </a:r>
          </a:p>
          <a:p>
            <a:r>
              <a:rPr lang="en-US" noProof="0" dirty="0"/>
              <a:t>Responsible </a:t>
            </a:r>
            <a:r>
              <a:rPr lang="en-US" b="1" noProof="0" dirty="0"/>
              <a:t>(4)</a:t>
            </a:r>
            <a:r>
              <a:rPr lang="en-US" noProof="0" dirty="0"/>
              <a:t>: This field lists who is responsible for the item. This will by default be the course coordinator but can be delegated to someone else. You do this by clicking the X next to their name, and then search for a replacement.</a:t>
            </a:r>
          </a:p>
          <a:p>
            <a:r>
              <a:rPr lang="en-US" noProof="0" dirty="0"/>
              <a:t>Deadline </a:t>
            </a:r>
            <a:r>
              <a:rPr lang="en-US" b="1" noProof="0" dirty="0"/>
              <a:t>(5</a:t>
            </a:r>
            <a:r>
              <a:rPr lang="en-US" noProof="0" dirty="0"/>
              <a:t>): If necessary, choose a date from the calendar. </a:t>
            </a:r>
          </a:p>
          <a:p>
            <a:r>
              <a:rPr lang="en-US" noProof="0" dirty="0"/>
              <a:t>Status </a:t>
            </a:r>
            <a:r>
              <a:rPr lang="en-US" b="1" noProof="0" dirty="0"/>
              <a:t>(6)</a:t>
            </a:r>
            <a:r>
              <a:rPr lang="en-US" noProof="0" dirty="0"/>
              <a:t>: Use the drop-down menu to select a status. The default is “</a:t>
            </a:r>
            <a:r>
              <a:rPr lang="en-US" noProof="0" dirty="0" err="1"/>
              <a:t>Ikke</a:t>
            </a:r>
            <a:r>
              <a:rPr lang="en-US" noProof="0" dirty="0"/>
              <a:t> </a:t>
            </a:r>
            <a:r>
              <a:rPr lang="en-US" noProof="0" dirty="0" err="1"/>
              <a:t>fullført</a:t>
            </a:r>
            <a:r>
              <a:rPr lang="en-US" noProof="0" dirty="0"/>
              <a:t>” [Not completed].</a:t>
            </a:r>
          </a:p>
          <a:p>
            <a:r>
              <a:rPr lang="en-US" noProof="0" dirty="0"/>
              <a:t>Should you be adding a task that needs feedback from the institute, check the box at the bottom left </a:t>
            </a:r>
            <a:r>
              <a:rPr lang="en-US" b="1" noProof="0" dirty="0"/>
              <a:t>(7).</a:t>
            </a:r>
          </a:p>
          <a:p>
            <a:r>
              <a:rPr lang="en-US" b="0" noProof="0" dirty="0"/>
              <a:t>When you have filled in all the necessary details, click “</a:t>
            </a:r>
            <a:r>
              <a:rPr lang="en-US" b="0" noProof="0" dirty="0" err="1"/>
              <a:t>Lagre</a:t>
            </a:r>
            <a:r>
              <a:rPr lang="en-US" b="0" noProof="0" dirty="0"/>
              <a:t>” [Save]. </a:t>
            </a:r>
          </a:p>
        </p:txBody>
      </p:sp>
      <p:sp>
        <p:nvSpPr>
          <p:cNvPr id="4" name="Slide Number Placeholder 3"/>
          <p:cNvSpPr>
            <a:spLocks noGrp="1"/>
          </p:cNvSpPr>
          <p:nvPr>
            <p:ph type="sldNum" sz="quarter" idx="5"/>
          </p:nvPr>
        </p:nvSpPr>
        <p:spPr/>
        <p:txBody>
          <a:bodyPr/>
          <a:lstStyle/>
          <a:p>
            <a:fld id="{242A3D8C-EA55-4C90-9F05-B93487A75602}" type="slidenum">
              <a:rPr lang="nb-NO" smtClean="0"/>
              <a:t>33</a:t>
            </a:fld>
            <a:endParaRPr lang="nb-NO"/>
          </a:p>
        </p:txBody>
      </p:sp>
    </p:spTree>
    <p:extLst>
      <p:ext uri="{BB962C8B-B14F-4D97-AF65-F5344CB8AC3E}">
        <p14:creationId xmlns:p14="http://schemas.microsoft.com/office/powerpoint/2010/main" val="2740555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wish to make changes to an already registered item, select it (1) and then click “</a:t>
            </a:r>
            <a:r>
              <a:rPr lang="en-US" dirty="0" err="1"/>
              <a:t>Detaljer</a:t>
            </a:r>
            <a:r>
              <a:rPr lang="en-US" dirty="0"/>
              <a:t>” [Details] (2). You will then be sent back to the form we were looking at in the previous slide.</a:t>
            </a:r>
            <a:endParaRPr lang="nb-NO" dirty="0"/>
          </a:p>
          <a:p>
            <a:endParaRPr lang="en-US" dirty="0"/>
          </a:p>
          <a:p>
            <a:r>
              <a:rPr lang="en-US" dirty="0"/>
              <a:t>If you need to sort the tasks by status, click the button in in the top-right corner of the list (3).</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34</a:t>
            </a:fld>
            <a:endParaRPr lang="nb-NO"/>
          </a:p>
        </p:txBody>
      </p:sp>
    </p:spTree>
    <p:extLst>
      <p:ext uri="{BB962C8B-B14F-4D97-AF65-F5344CB8AC3E}">
        <p14:creationId xmlns:p14="http://schemas.microsoft.com/office/powerpoint/2010/main" val="2280788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and final section of the course report is the database. This is where you add reports, surveys, meeting minutes, and other forms of data that will form the basis of your report, and possibly supplement your tasks.</a:t>
            </a:r>
            <a:endParaRPr lang="nb-NO" dirty="0"/>
          </a:p>
          <a:p>
            <a:endParaRPr lang="en-US" dirty="0"/>
          </a:p>
          <a:p>
            <a:r>
              <a:rPr lang="en-US" dirty="0"/>
              <a:t>To add a link to an item in the database, click “Legg </a:t>
            </a:r>
            <a:r>
              <a:rPr lang="en-US" dirty="0" err="1"/>
              <a:t>til</a:t>
            </a:r>
            <a:r>
              <a:rPr lang="en-US" dirty="0"/>
              <a:t> </a:t>
            </a:r>
            <a:r>
              <a:rPr lang="en-US" dirty="0" err="1"/>
              <a:t>lenke</a:t>
            </a:r>
            <a:r>
              <a:rPr lang="en-US" dirty="0"/>
              <a:t> </a:t>
            </a:r>
            <a:r>
              <a:rPr lang="en-US" dirty="0" err="1"/>
              <a:t>til</a:t>
            </a:r>
            <a:r>
              <a:rPr lang="en-US" dirty="0"/>
              <a:t> </a:t>
            </a:r>
            <a:r>
              <a:rPr lang="en-US" dirty="0" err="1"/>
              <a:t>datagrunnlag</a:t>
            </a:r>
            <a:r>
              <a:rPr lang="en-US" dirty="0"/>
              <a:t>” [Add a link to the database]. A dialogue box will then appear where you will need to give the link a name and enter the URL.</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35</a:t>
            </a:fld>
            <a:endParaRPr lang="nb-NO"/>
          </a:p>
        </p:txBody>
      </p:sp>
    </p:spTree>
    <p:extLst>
      <p:ext uri="{BB962C8B-B14F-4D97-AF65-F5344CB8AC3E}">
        <p14:creationId xmlns:p14="http://schemas.microsoft.com/office/powerpoint/2010/main" val="4274955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an item in the database as a file attachment, click “Last </a:t>
            </a:r>
            <a:r>
              <a:rPr lang="en-US" dirty="0" err="1"/>
              <a:t>opp</a:t>
            </a:r>
            <a:r>
              <a:rPr lang="en-US" dirty="0"/>
              <a:t> </a:t>
            </a:r>
            <a:r>
              <a:rPr lang="en-US" dirty="0" err="1"/>
              <a:t>datagrunnlag</a:t>
            </a:r>
            <a:r>
              <a:rPr lang="en-US" dirty="0"/>
              <a:t>” [Upload database].</a:t>
            </a:r>
            <a:endParaRPr lang="nb-NO" dirty="0"/>
          </a:p>
          <a:p>
            <a:endParaRPr lang="en-US" dirty="0"/>
          </a:p>
          <a:p>
            <a:r>
              <a:rPr lang="en-US" dirty="0"/>
              <a:t>In the dialogue box that appears, you can upload attachments that you wish to use by dragging files from your local file explorer into the box, or by clicking the box itself to browse the documents stored on your PC.</a:t>
            </a:r>
            <a:endParaRPr lang="nb-NO" dirty="0">
              <a:cs typeface="Calibri"/>
            </a:endParaRPr>
          </a:p>
          <a:p>
            <a:endParaRPr lang="en-US" dirty="0"/>
          </a:p>
          <a:p>
            <a:r>
              <a:rPr lang="en-US" dirty="0"/>
              <a:t>Before you save, select “</a:t>
            </a:r>
            <a:r>
              <a:rPr lang="en-US" dirty="0" err="1"/>
              <a:t>En</a:t>
            </a:r>
            <a:r>
              <a:rPr lang="en-US" dirty="0"/>
              <a:t> </a:t>
            </a:r>
            <a:r>
              <a:rPr lang="en-US" dirty="0" err="1"/>
              <a:t>beskrivelse</a:t>
            </a:r>
            <a:r>
              <a:rPr lang="en-US" dirty="0"/>
              <a:t> av </a:t>
            </a:r>
            <a:r>
              <a:rPr lang="en-US" dirty="0" err="1"/>
              <a:t>dokumentet</a:t>
            </a:r>
            <a:r>
              <a:rPr lang="en-US" dirty="0"/>
              <a:t>” [A description of the document] from the dropdown menu.  There should only be one file that is described as “</a:t>
            </a:r>
            <a:r>
              <a:rPr lang="en-US" dirty="0" err="1"/>
              <a:t>Referansegrupperapport</a:t>
            </a:r>
            <a:r>
              <a:rPr lang="en-US" dirty="0"/>
              <a:t>” [Reference group report]. If you are unsure what to describe it as, choose “</a:t>
            </a:r>
            <a:r>
              <a:rPr lang="en-US" dirty="0" err="1"/>
              <a:t>Annet</a:t>
            </a:r>
            <a:r>
              <a:rPr lang="en-US" dirty="0"/>
              <a:t>” [Other].</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36</a:t>
            </a:fld>
            <a:endParaRPr lang="nb-NO"/>
          </a:p>
        </p:txBody>
      </p:sp>
    </p:spTree>
    <p:extLst>
      <p:ext uri="{BB962C8B-B14F-4D97-AF65-F5344CB8AC3E}">
        <p14:creationId xmlns:p14="http://schemas.microsoft.com/office/powerpoint/2010/main" val="1960353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cases, the student evaluation will be carried out with reference groups and the corresponding report from the reference group. The reference group report that students have submitted in Teams will be automatically uploaded as an attachment when you publish it.</a:t>
            </a:r>
            <a:endParaRPr lang="nb-NO" dirty="0"/>
          </a:p>
          <a:p>
            <a:endParaRPr lang="en-US" dirty="0"/>
          </a:p>
          <a:p>
            <a:r>
              <a:rPr lang="en-US" dirty="0"/>
              <a:t>If you have used alternative forms of student evaluations, make sure to upload them with a suitable description.</a:t>
            </a:r>
            <a:endParaRPr lang="en-US" b="1" dirty="0"/>
          </a:p>
        </p:txBody>
      </p:sp>
      <p:sp>
        <p:nvSpPr>
          <p:cNvPr id="4" name="Slide Number Placeholder 3"/>
          <p:cNvSpPr>
            <a:spLocks noGrp="1"/>
          </p:cNvSpPr>
          <p:nvPr>
            <p:ph type="sldNum" sz="quarter" idx="5"/>
          </p:nvPr>
        </p:nvSpPr>
        <p:spPr/>
        <p:txBody>
          <a:bodyPr/>
          <a:lstStyle/>
          <a:p>
            <a:fld id="{242A3D8C-EA55-4C90-9F05-B93487A75602}" type="slidenum">
              <a:rPr lang="nb-NO" smtClean="0"/>
              <a:t>37</a:t>
            </a:fld>
            <a:endParaRPr lang="nb-NO"/>
          </a:p>
        </p:txBody>
      </p:sp>
    </p:spTree>
    <p:extLst>
      <p:ext uri="{BB962C8B-B14F-4D97-AF65-F5344CB8AC3E}">
        <p14:creationId xmlns:p14="http://schemas.microsoft.com/office/powerpoint/2010/main" val="3759671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ready to publish the report, click the “</a:t>
            </a:r>
            <a:r>
              <a:rPr lang="en-US" dirty="0" err="1"/>
              <a:t>Publiser</a:t>
            </a:r>
            <a:r>
              <a:rPr lang="en-US" dirty="0"/>
              <a:t>” [Publish] button to the bottom-left.</a:t>
            </a:r>
            <a:endParaRPr lang="nb-NO" dirty="0"/>
          </a:p>
          <a:p>
            <a:endParaRPr lang="en-US" dirty="0"/>
          </a:p>
          <a:p>
            <a:r>
              <a:rPr lang="en-US" dirty="0"/>
              <a:t>Remember: Contributors cannot publish the report, but people you have registered as report coordinator can.</a:t>
            </a:r>
            <a:endParaRPr lang="nb-NO" dirty="0">
              <a:cs typeface="Calibri"/>
            </a:endParaRPr>
          </a:p>
          <a:p>
            <a:endParaRPr lang="en-US" dirty="0"/>
          </a:p>
          <a:p>
            <a:r>
              <a:rPr lang="en-US" dirty="0"/>
              <a:t>After the report has been published, it will become available in NTNU’s study quality portal. The portal can be found at innsida.ntnu.no/</a:t>
            </a:r>
            <a:r>
              <a:rPr lang="en-US" dirty="0" err="1"/>
              <a:t>emnerapport</a:t>
            </a:r>
            <a:r>
              <a:rPr lang="en-US" dirty="0"/>
              <a:t> (</a:t>
            </a:r>
            <a:r>
              <a:rPr lang="en-US" u="sng" dirty="0">
                <a:hlinkClick r:id="rId3"/>
              </a:rPr>
              <a:t>https://innsida.ntnu.no/studiekvalitetsportalen/</a:t>
            </a:r>
            <a:r>
              <a:rPr lang="en-US" dirty="0"/>
              <a:t>)</a:t>
            </a:r>
            <a:endParaRPr lang="nb-NO" dirty="0">
              <a:cs typeface="Calibri"/>
            </a:endParaRPr>
          </a:p>
          <a:p>
            <a:endParaRPr lang="en-US" dirty="0"/>
          </a:p>
          <a:p>
            <a:r>
              <a:rPr lang="en-US" dirty="0"/>
              <a:t>Course-/report coordinators will have the ability to un-publish reports. This feature exists to allow for correcting errors, make important changes, or add additional files to the database. You un-publish the report by clicking the “</a:t>
            </a:r>
            <a:r>
              <a:rPr lang="en-US" dirty="0" err="1"/>
              <a:t>Avpubliser</a:t>
            </a:r>
            <a:r>
              <a:rPr lang="en-US" dirty="0"/>
              <a:t>” [Un-publish] button, which you will find in the bottom left, same place as the publish button. The course report will then be retracted. Make the necessary changes, and then publish the report again by clicking “</a:t>
            </a:r>
            <a:r>
              <a:rPr lang="en-US" dirty="0" err="1"/>
              <a:t>Publiser</a:t>
            </a:r>
            <a:r>
              <a:rPr lang="en-US" dirty="0"/>
              <a:t>” [Publish]. The report will be re-uploaded to the study quality portal with a new version number.</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38</a:t>
            </a:fld>
            <a:endParaRPr lang="nb-NO"/>
          </a:p>
        </p:txBody>
      </p:sp>
    </p:spTree>
    <p:extLst>
      <p:ext uri="{BB962C8B-B14F-4D97-AF65-F5344CB8AC3E}">
        <p14:creationId xmlns:p14="http://schemas.microsoft.com/office/powerpoint/2010/main" val="1488234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published report looks something like this. The report text proceeds from top to bottom in the same order that the text boxes were initially organized in. At the top you find tabs that are used to access course reports from earlier semesters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cs typeface="Calibri"/>
            </a:endParaRPr>
          </a:p>
          <a:p>
            <a:r>
              <a:rPr lang="en-US" dirty="0"/>
              <a:t>On the right-hand side, information about the report (location, version number, number of study points, etc.) will be displayed, along with the author of the report, and any additional attachments (2)</a:t>
            </a:r>
            <a:endParaRPr lang="nb-NO" dirty="0"/>
          </a:p>
          <a:p>
            <a:endParaRPr lang="en-US" dirty="0"/>
          </a:p>
          <a:p>
            <a:r>
              <a:rPr lang="en-US" dirty="0">
                <a:cs typeface="Calibri"/>
              </a:rPr>
              <a:t>Grade statistics will automatically be added to reports as a histogram, where it is possible. For some smaller courses, such statistics will not be publishable because of GDPR guidelines. In such instances there will be some text explaining the situation.</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39</a:t>
            </a:fld>
            <a:endParaRPr lang="nb-NO"/>
          </a:p>
        </p:txBody>
      </p:sp>
    </p:spTree>
    <p:extLst>
      <p:ext uri="{BB962C8B-B14F-4D97-AF65-F5344CB8AC3E}">
        <p14:creationId xmlns:p14="http://schemas.microsoft.com/office/powerpoint/2010/main" val="333418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plan for today. This course will take roughly an hour and half. In theory, we should have plenty of time for questions throughout the meeting.</a:t>
            </a:r>
            <a:endParaRPr lang="nb-NO" dirty="0"/>
          </a:p>
          <a:p>
            <a:endParaRPr lang="en-US" dirty="0"/>
          </a:p>
          <a:p>
            <a:r>
              <a:rPr lang="en-US" dirty="0"/>
              <a:t>First, we will briefly introduce the tools that will be used for course evaluations, and where they can be found. After that, the module will consist of two parts:</a:t>
            </a:r>
          </a:p>
          <a:p>
            <a:endParaRPr lang="nb-NO" dirty="0">
              <a:cs typeface="Calibri"/>
            </a:endParaRPr>
          </a:p>
          <a:p>
            <a:r>
              <a:rPr lang="en-US" dirty="0"/>
              <a:t>In part 1, we will talk about how to set up student evaluations for a course. For those using the Reference Group method this entails creating a Teams Workspace that will be used to communicate with students and making sure it is set up for report submission. </a:t>
            </a:r>
          </a:p>
          <a:p>
            <a:endParaRPr lang="en-US" dirty="0"/>
          </a:p>
          <a:p>
            <a:r>
              <a:rPr lang="en-US" dirty="0"/>
              <a:t>Additionally, we will cover how to create and print certificates for students that have participated in the reference group. We will also talk about how to go about setting up other forms of student evaluations, and how they can be registered in KASPER.</a:t>
            </a:r>
            <a:endParaRPr lang="nb-NO" dirty="0"/>
          </a:p>
          <a:p>
            <a:endParaRPr lang="en-US" dirty="0"/>
          </a:p>
          <a:p>
            <a:r>
              <a:rPr lang="en-US" dirty="0"/>
              <a:t>In part 2, we will talk about writing and submitting a course report in KASPER. This entails creating a course development plan and adding a database to the report. We will also touch on where the reports end up and what they are ultimately used for.</a:t>
            </a:r>
            <a:endParaRPr lang="nb-NO" dirty="0">
              <a:cs typeface="Calibri"/>
            </a:endParaRPr>
          </a:p>
          <a:p>
            <a:endParaRPr lang="en-US" dirty="0"/>
          </a:p>
          <a:p>
            <a:r>
              <a:rPr lang="en-US" dirty="0"/>
              <a:t>//</a:t>
            </a:r>
            <a:r>
              <a:rPr lang="en-US" b="1" dirty="0"/>
              <a:t>Remember to mention</a:t>
            </a:r>
            <a:r>
              <a:rPr lang="en-US" dirty="0"/>
              <a:t>: Everyone should have received an email stating that the course is ready for evaluations and that they may set up a reference group as soon as the semester has started. Tell participants to speak with their institute contact if they are not able to set up a reference group.</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4</a:t>
            </a:fld>
            <a:endParaRPr lang="nb-NO"/>
          </a:p>
        </p:txBody>
      </p:sp>
    </p:spTree>
    <p:extLst>
      <p:ext uri="{BB962C8B-B14F-4D97-AF65-F5344CB8AC3E}">
        <p14:creationId xmlns:p14="http://schemas.microsoft.com/office/powerpoint/2010/main" val="3766690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Published course reports form the basis of the revisions that are carried out each year.</a:t>
            </a:r>
            <a:endParaRPr lang="nb-NO" dirty="0"/>
          </a:p>
          <a:p>
            <a:endParaRPr lang="en-US" dirty="0"/>
          </a:p>
          <a:p>
            <a:r>
              <a:rPr lang="en-US" dirty="0"/>
              <a:t>Any changes that are made are implemented in the </a:t>
            </a:r>
            <a:r>
              <a:rPr lang="en-US" dirty="0" err="1"/>
              <a:t>Emneplanlegging</a:t>
            </a:r>
            <a:r>
              <a:rPr lang="en-US" dirty="0"/>
              <a:t> </a:t>
            </a:r>
            <a:r>
              <a:rPr lang="en-US" dirty="0" err="1"/>
              <a:t>på</a:t>
            </a:r>
            <a:r>
              <a:rPr lang="en-US" dirty="0"/>
              <a:t> </a:t>
            </a:r>
            <a:r>
              <a:rPr lang="en-US" dirty="0" err="1"/>
              <a:t>Nett</a:t>
            </a:r>
            <a:r>
              <a:rPr lang="en-US" dirty="0"/>
              <a:t> (</a:t>
            </a:r>
            <a:r>
              <a:rPr lang="en-US" dirty="0" err="1"/>
              <a:t>EpN</a:t>
            </a:r>
            <a:r>
              <a:rPr lang="en-US" dirty="0"/>
              <a:t>), [Online Course Planning tool]</a:t>
            </a:r>
            <a:endParaRPr lang="nb-NO" dirty="0">
              <a:cs typeface="Calibri"/>
            </a:endParaRPr>
          </a:p>
          <a:p>
            <a:endParaRPr lang="en-US" dirty="0"/>
          </a:p>
          <a:p>
            <a:r>
              <a:rPr lang="en-US" dirty="0"/>
              <a:t>NB: There is no direct connection between what happens in KASPER and what happens in </a:t>
            </a:r>
            <a:r>
              <a:rPr lang="en-US" dirty="0" err="1"/>
              <a:t>EpN</a:t>
            </a:r>
            <a:r>
              <a:rPr lang="en-US" dirty="0"/>
              <a:t>.</a:t>
            </a:r>
          </a:p>
          <a:p>
            <a:endParaRPr lang="en-US" dirty="0">
              <a:cs typeface="Calibri"/>
            </a:endParaRPr>
          </a:p>
          <a:p>
            <a:r>
              <a:rPr lang="en-US" dirty="0">
                <a:cs typeface="Calibri"/>
              </a:rPr>
              <a:t>For more information about the Course planner, read the wiki </a:t>
            </a:r>
            <a:r>
              <a:rPr lang="nn-NO" dirty="0">
                <a:hlinkClick r:id="rId3"/>
              </a:rPr>
              <a:t>https://i.ntnu.no/wiki/-/wiki/English/Online+Course+Planner</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40</a:t>
            </a:fld>
            <a:endParaRPr lang="nb-NO"/>
          </a:p>
        </p:txBody>
      </p:sp>
    </p:spTree>
    <p:extLst>
      <p:ext uri="{BB962C8B-B14F-4D97-AF65-F5344CB8AC3E}">
        <p14:creationId xmlns:p14="http://schemas.microsoft.com/office/powerpoint/2010/main" val="1453830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main page where you will find all : </a:t>
            </a:r>
            <a:r>
              <a:rPr lang="nn-NO" dirty="0">
                <a:hlinkClick r:id="rId3"/>
              </a:rPr>
              <a:t>https://i.ntnu.no/wiki/-/wiki/English/KASPER+-+Study+programme+management+system</a:t>
            </a:r>
            <a:r>
              <a:rPr lang="en-US" dirty="0"/>
              <a:t>. Here you can also find other types of learning resources, such as videos, posters, and presentations like this – both in Norwegian and English.</a:t>
            </a:r>
          </a:p>
          <a:p>
            <a:endParaRPr lang="en-US" dirty="0"/>
          </a:p>
          <a:p>
            <a:r>
              <a:rPr lang="en-US" dirty="0"/>
              <a:t>Speak with your institute/faculty contact. Your contact can be found on the wiki entitled KASPER – </a:t>
            </a:r>
            <a:r>
              <a:rPr lang="en-US" dirty="0" err="1"/>
              <a:t>kontaktpersoner</a:t>
            </a:r>
            <a:r>
              <a:rPr lang="en-US" dirty="0"/>
              <a:t>: </a:t>
            </a:r>
            <a:r>
              <a:rPr lang="nn-NO" dirty="0">
                <a:hlinkClick r:id="rId4"/>
              </a:rPr>
              <a:t>https://i.ntnu.no/wiki/-/wiki/Norsk/KASPER+-+Kontaktpersoner</a:t>
            </a:r>
            <a:endParaRPr lang="en-US" dirty="0"/>
          </a:p>
          <a:p>
            <a:endParaRPr lang="en-US" dirty="0"/>
          </a:p>
          <a:p>
            <a:r>
              <a:rPr lang="en-US" dirty="0"/>
              <a:t>These pages can easily be found by searching for the relevant keywords in </a:t>
            </a:r>
            <a:r>
              <a:rPr lang="en-US" dirty="0" err="1"/>
              <a:t>Innsida</a:t>
            </a:r>
            <a:r>
              <a:rPr lang="en-US" dirty="0"/>
              <a:t>.</a:t>
            </a:r>
          </a:p>
          <a:p>
            <a:endParaRPr lang="en-US" dirty="0"/>
          </a:p>
          <a:p>
            <a:r>
              <a:rPr lang="en-US" dirty="0"/>
              <a:t>You may also send us request through NTNU </a:t>
            </a:r>
            <a:r>
              <a:rPr lang="en-US" dirty="0" err="1"/>
              <a:t>Hjelp</a:t>
            </a:r>
            <a:r>
              <a:rPr lang="en-US" dirty="0"/>
              <a:t>.</a:t>
            </a:r>
          </a:p>
        </p:txBody>
      </p:sp>
      <p:sp>
        <p:nvSpPr>
          <p:cNvPr id="4" name="Slide Number Placeholder 3"/>
          <p:cNvSpPr>
            <a:spLocks noGrp="1"/>
          </p:cNvSpPr>
          <p:nvPr>
            <p:ph type="sldNum" sz="quarter" idx="5"/>
          </p:nvPr>
        </p:nvSpPr>
        <p:spPr/>
        <p:txBody>
          <a:bodyPr/>
          <a:lstStyle/>
          <a:p>
            <a:fld id="{BFF44552-3489-4935-AED5-AD3871FD03FD}" type="slidenum">
              <a:rPr lang="en-US"/>
              <a:t>41</a:t>
            </a:fld>
            <a:endParaRPr lang="en-US"/>
          </a:p>
        </p:txBody>
      </p:sp>
    </p:spTree>
    <p:extLst>
      <p:ext uri="{BB962C8B-B14F-4D97-AF65-F5344CB8AC3E}">
        <p14:creationId xmlns:p14="http://schemas.microsoft.com/office/powerpoint/2010/main" val="3833209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Thanks for joining me today, and thanks for your attention!</a:t>
            </a:r>
            <a:endParaRPr lang="nb-NO"/>
          </a:p>
        </p:txBody>
      </p:sp>
      <p:sp>
        <p:nvSpPr>
          <p:cNvPr id="4" name="Plassholder for lysbildenummer 3"/>
          <p:cNvSpPr>
            <a:spLocks noGrp="1"/>
          </p:cNvSpPr>
          <p:nvPr>
            <p:ph type="sldNum" sz="quarter" idx="5"/>
          </p:nvPr>
        </p:nvSpPr>
        <p:spPr/>
        <p:txBody>
          <a:bodyPr/>
          <a:lstStyle/>
          <a:p>
            <a:fld id="{FBE4E69A-512F-43AE-8CB1-759CBBF210DB}" type="slidenum">
              <a:rPr lang="nb-NO" smtClean="0"/>
              <a:t>42</a:t>
            </a:fld>
            <a:endParaRPr lang="nb-NO"/>
          </a:p>
        </p:txBody>
      </p:sp>
    </p:spTree>
    <p:extLst>
      <p:ext uri="{BB962C8B-B14F-4D97-AF65-F5344CB8AC3E}">
        <p14:creationId xmlns:p14="http://schemas.microsoft.com/office/powerpoint/2010/main" val="854252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by navigating to the main page in KASPER. The URL is </a:t>
            </a:r>
            <a:r>
              <a:rPr lang="en-US" u="sng" dirty="0">
                <a:solidFill>
                  <a:srgbClr val="002060"/>
                </a:solidFill>
                <a:hlinkClick r:id="rId3">
                  <a:extLst>
                    <a:ext uri="{A12FA001-AC4F-418D-AE19-62706E023703}">
                      <ahyp:hlinkClr xmlns:ahyp="http://schemas.microsoft.com/office/drawing/2018/hyperlinkcolor" val="tx"/>
                    </a:ext>
                  </a:extLst>
                </a:hlinkClick>
              </a:rPr>
              <a:t>https://studntnu.sharepoint.com/sites/studieplanlegging</a:t>
            </a:r>
            <a:r>
              <a:rPr lang="en-US" dirty="0"/>
              <a:t>. At </a:t>
            </a:r>
            <a:r>
              <a:rPr lang="en-US" dirty="0" err="1"/>
              <a:t>Innsida</a:t>
            </a:r>
            <a:r>
              <a:rPr lang="en-US" dirty="0"/>
              <a:t> there are links to the tool both under the “For employees” tab, and the “Shortcuts” section.</a:t>
            </a:r>
          </a:p>
          <a:p>
            <a:endParaRPr lang="en-US" dirty="0"/>
          </a:p>
          <a:p>
            <a:r>
              <a:rPr lang="en-US" dirty="0"/>
              <a:t>It’s also possible to log in from the main page for KASPER wikis –</a:t>
            </a:r>
            <a:r>
              <a:rPr lang="en-US" dirty="0">
                <a:solidFill>
                  <a:srgbClr val="002060"/>
                </a:solidFill>
              </a:rPr>
              <a:t> </a:t>
            </a:r>
            <a:r>
              <a:rPr lang="nn-NO" dirty="0">
                <a:solidFill>
                  <a:srgbClr val="002060"/>
                </a:solidFill>
                <a:hlinkClick r:id="rId4">
                  <a:extLst>
                    <a:ext uri="{A12FA001-AC4F-418D-AE19-62706E023703}">
                      <ahyp:hlinkClr xmlns:ahyp="http://schemas.microsoft.com/office/drawing/2018/hyperlinkcolor" val="tx"/>
                    </a:ext>
                  </a:extLst>
                </a:hlinkClick>
              </a:rPr>
              <a:t>https://i.ntnu.no/wiki/-/wiki/English/KASPER+-+Study+programme+management+system</a:t>
            </a:r>
            <a:endParaRPr lang="nn-NO" dirty="0">
              <a:solidFill>
                <a:srgbClr val="002060"/>
              </a:solidFill>
            </a:endParaRPr>
          </a:p>
          <a:p>
            <a:endParaRPr lang="en-US" dirty="0"/>
          </a:p>
          <a:p>
            <a:r>
              <a:rPr lang="en-US" dirty="0"/>
              <a:t>By using any of these login methods you will be redirected to a page where you choose which level you are going to work at: “</a:t>
            </a:r>
            <a:r>
              <a:rPr lang="en-US" dirty="0" err="1"/>
              <a:t>Studieprogramleder</a:t>
            </a:r>
            <a:r>
              <a:rPr lang="en-US" dirty="0"/>
              <a:t>” [Study program coordinator], “Emneevaluering” [Course evaluations], or “</a:t>
            </a:r>
            <a:r>
              <a:rPr lang="en-US" dirty="0" err="1"/>
              <a:t>Administrasjon</a:t>
            </a:r>
            <a:r>
              <a:rPr lang="en-US" dirty="0"/>
              <a:t>” [Administration]. Most of what we will cover in this module is at the course level, but we will also look at the administrative tool “</a:t>
            </a:r>
            <a:r>
              <a:rPr lang="en-US" dirty="0" err="1"/>
              <a:t>Bekreftelse</a:t>
            </a:r>
            <a:r>
              <a:rPr lang="en-US" dirty="0"/>
              <a:t> </a:t>
            </a:r>
            <a:r>
              <a:rPr lang="en-US" dirty="0" err="1"/>
              <a:t>til</a:t>
            </a:r>
            <a:r>
              <a:rPr lang="en-US" dirty="0"/>
              <a:t> student” [Student certification].</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5</a:t>
            </a:fld>
            <a:endParaRPr lang="nb-NO"/>
          </a:p>
        </p:txBody>
      </p:sp>
    </p:spTree>
    <p:extLst>
      <p:ext uri="{BB962C8B-B14F-4D97-AF65-F5344CB8AC3E}">
        <p14:creationId xmlns:p14="http://schemas.microsoft.com/office/powerpoint/2010/main" val="270218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clicking “</a:t>
            </a:r>
            <a:r>
              <a:rPr lang="en-US" dirty="0" err="1"/>
              <a:t>Emneevaluering</a:t>
            </a:r>
            <a:r>
              <a:rPr lang="en-US" dirty="0"/>
              <a:t>” [course evaluation], you will be redirected to its respective page. Here you will find a short description of what can be done on this page, as well as an introduction to the two most important modules for course evaluations: “</a:t>
            </a:r>
            <a:r>
              <a:rPr lang="en-US" dirty="0" err="1"/>
              <a:t>Starte</a:t>
            </a:r>
            <a:r>
              <a:rPr lang="en-US" dirty="0"/>
              <a:t> </a:t>
            </a:r>
            <a:r>
              <a:rPr lang="en-US" dirty="0" err="1"/>
              <a:t>studentevaluering</a:t>
            </a:r>
            <a:r>
              <a:rPr lang="en-US" dirty="0"/>
              <a:t>” [Start student evaluation] and “</a:t>
            </a:r>
            <a:r>
              <a:rPr lang="en-US" dirty="0" err="1"/>
              <a:t>Skrive</a:t>
            </a:r>
            <a:r>
              <a:rPr lang="en-US" dirty="0"/>
              <a:t> </a:t>
            </a:r>
            <a:r>
              <a:rPr lang="en-US" dirty="0" err="1"/>
              <a:t>emnerapport</a:t>
            </a:r>
            <a:r>
              <a:rPr lang="en-US" dirty="0"/>
              <a:t>” [Write course report]. You may also click “</a:t>
            </a:r>
            <a:r>
              <a:rPr lang="en-US" dirty="0" err="1"/>
              <a:t>Publiserte</a:t>
            </a:r>
            <a:r>
              <a:rPr lang="en-US" dirty="0"/>
              <a:t> </a:t>
            </a:r>
            <a:r>
              <a:rPr lang="en-US" dirty="0" err="1"/>
              <a:t>emnerapporter</a:t>
            </a:r>
            <a:r>
              <a:rPr lang="en-US" dirty="0"/>
              <a:t>” to view earlier course reports in the student quality portal.</a:t>
            </a:r>
            <a:endParaRPr lang="nb-NO" dirty="0"/>
          </a:p>
          <a:p>
            <a:endParaRPr lang="en-US" dirty="0"/>
          </a:p>
          <a:p>
            <a:r>
              <a:rPr lang="en-US" dirty="0"/>
              <a:t>The evaluation process may be started as early as the first lecture activity at the beginning of the semester. For most, this will mean setting up student evaluations, most commonly using a reference group.</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6</a:t>
            </a:fld>
            <a:endParaRPr lang="nb-NO"/>
          </a:p>
        </p:txBody>
      </p:sp>
    </p:spTree>
    <p:extLst>
      <p:ext uri="{BB962C8B-B14F-4D97-AF65-F5344CB8AC3E}">
        <p14:creationId xmlns:p14="http://schemas.microsoft.com/office/powerpoint/2010/main" val="376425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first go through student evaluations, including both reference groups, as well as other forms of student evaluations. We will start by covering how to set up other forms of student evaluations before talking about how to set up reference groups and writing reference group reports in more detail. Are there any questions before we start with part 1?</a:t>
            </a:r>
            <a:endParaRPr lang="nb-NO"/>
          </a:p>
        </p:txBody>
      </p:sp>
      <p:sp>
        <p:nvSpPr>
          <p:cNvPr id="4" name="Slide Number Placeholder 3"/>
          <p:cNvSpPr>
            <a:spLocks noGrp="1"/>
          </p:cNvSpPr>
          <p:nvPr>
            <p:ph type="sldNum" sz="quarter" idx="5"/>
          </p:nvPr>
        </p:nvSpPr>
        <p:spPr/>
        <p:txBody>
          <a:bodyPr/>
          <a:lstStyle/>
          <a:p>
            <a:fld id="{242A3D8C-EA55-4C90-9F05-B93487A75602}" type="slidenum">
              <a:rPr lang="nb-NO" smtClean="0"/>
              <a:t>7</a:t>
            </a:fld>
            <a:endParaRPr lang="nb-NO"/>
          </a:p>
        </p:txBody>
      </p:sp>
    </p:spTree>
    <p:extLst>
      <p:ext uri="{BB962C8B-B14F-4D97-AF65-F5344CB8AC3E}">
        <p14:creationId xmlns:p14="http://schemas.microsoft.com/office/powerpoint/2010/main" val="1452971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a:t>
            </a:r>
            <a:r>
              <a:rPr lang="en-US" dirty="0" err="1"/>
              <a:t>Starte</a:t>
            </a:r>
            <a:r>
              <a:rPr lang="en-US" dirty="0"/>
              <a:t> </a:t>
            </a:r>
            <a:r>
              <a:rPr lang="en-US" dirty="0" err="1"/>
              <a:t>studentevaluering</a:t>
            </a:r>
            <a:r>
              <a:rPr lang="en-US" dirty="0"/>
              <a:t>” [Start student evaluation], you redirect you to the page with the same name. Here you will see a list of all the courses for which you are designated as course coordinator (1). For each course, you will see if the student evaluation form is either some alternative form of student evaluation (2) or a reference group (3), as well as the current status of the report (4). Click the course you wish to register a student evaluation for.</a:t>
            </a:r>
            <a:endParaRPr lang="nb-NO" dirty="0"/>
          </a:p>
          <a:p>
            <a:endParaRPr lang="en-US" dirty="0"/>
          </a:p>
          <a:p>
            <a:r>
              <a:rPr lang="en-US" dirty="0"/>
              <a:t>If you are not able to find the course in question, speak with your institute administrator to get help.</a:t>
            </a:r>
            <a:endParaRPr lang="nb-NO" dirty="0">
              <a:cs typeface="Calibri"/>
            </a:endParaRPr>
          </a:p>
          <a:p>
            <a:endParaRPr lang="en-US" dirty="0"/>
          </a:p>
          <a:p>
            <a:r>
              <a:rPr lang="en-US" dirty="0"/>
              <a:t>Select the course you wish to set up student evaluation for by clicking the course name. A new window will pop up on the right-hand side.</a:t>
            </a:r>
            <a:endParaRPr lang="nb-NO" dirty="0">
              <a:cs typeface="Calibri"/>
            </a:endParaRPr>
          </a:p>
        </p:txBody>
      </p:sp>
      <p:sp>
        <p:nvSpPr>
          <p:cNvPr id="4" name="Slide Number Placeholder 3"/>
          <p:cNvSpPr>
            <a:spLocks noGrp="1"/>
          </p:cNvSpPr>
          <p:nvPr>
            <p:ph type="sldNum" sz="quarter" idx="5"/>
          </p:nvPr>
        </p:nvSpPr>
        <p:spPr/>
        <p:txBody>
          <a:bodyPr/>
          <a:lstStyle/>
          <a:p>
            <a:fld id="{242A3D8C-EA55-4C90-9F05-B93487A75602}" type="slidenum">
              <a:rPr lang="nb-NO" smtClean="0"/>
              <a:t>8</a:t>
            </a:fld>
            <a:endParaRPr lang="nb-NO"/>
          </a:p>
        </p:txBody>
      </p:sp>
    </p:spTree>
    <p:extLst>
      <p:ext uri="{BB962C8B-B14F-4D97-AF65-F5344CB8AC3E}">
        <p14:creationId xmlns:p14="http://schemas.microsoft.com/office/powerpoint/2010/main" val="224326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box that pops up there is a drop-down menu where you choose the method of student evaluation: “</a:t>
            </a:r>
            <a:r>
              <a:rPr lang="en-US" dirty="0" err="1"/>
              <a:t>Referansegruppe</a:t>
            </a:r>
            <a:r>
              <a:rPr lang="en-US" dirty="0"/>
              <a:t>” [Reference Group] or “</a:t>
            </a:r>
            <a:r>
              <a:rPr lang="en-US" dirty="0" err="1"/>
              <a:t>Annen</a:t>
            </a:r>
            <a:r>
              <a:rPr lang="en-US" dirty="0"/>
              <a:t> </a:t>
            </a:r>
            <a:r>
              <a:rPr lang="en-US" dirty="0" err="1"/>
              <a:t>studentevaluering</a:t>
            </a:r>
            <a:r>
              <a:rPr lang="en-US" dirty="0"/>
              <a:t>” [Other student evaluation].</a:t>
            </a:r>
          </a:p>
          <a:p>
            <a:endParaRPr lang="en-US" b="1" dirty="0"/>
          </a:p>
          <a:p>
            <a:r>
              <a:rPr lang="en-US" b="1" dirty="0"/>
              <a:t>Note:</a:t>
            </a:r>
            <a:r>
              <a:rPr lang="en-US" dirty="0"/>
              <a:t> If you have already set up a reference group in KASPER, it will not be possible to change to another method of evaluation later.</a:t>
            </a:r>
            <a:endParaRPr lang="en-US" dirty="0">
              <a:cs typeface="Calibri"/>
            </a:endParaRPr>
          </a:p>
          <a:p>
            <a:endParaRPr lang="en-US" b="1" dirty="0"/>
          </a:p>
          <a:p>
            <a:r>
              <a:rPr lang="en-US" dirty="0"/>
              <a:t>It is however possible to use both a reference group as well as another form of student evaluation. To do so, you must first set up a reference group as you normally would, and then add the other form of student evaluation to the course report as an extra item in the database. We will talk about how to upload things to the database later in the course.</a:t>
            </a:r>
          </a:p>
        </p:txBody>
      </p:sp>
      <p:sp>
        <p:nvSpPr>
          <p:cNvPr id="4" name="Slide Number Placeholder 3"/>
          <p:cNvSpPr>
            <a:spLocks noGrp="1"/>
          </p:cNvSpPr>
          <p:nvPr>
            <p:ph type="sldNum" sz="quarter" idx="5"/>
          </p:nvPr>
        </p:nvSpPr>
        <p:spPr/>
        <p:txBody>
          <a:bodyPr/>
          <a:lstStyle/>
          <a:p>
            <a:fld id="{242A3D8C-EA55-4C90-9F05-B93487A75602}" type="slidenum">
              <a:rPr lang="nb-NO" smtClean="0"/>
              <a:t>9</a:t>
            </a:fld>
            <a:endParaRPr lang="nb-NO"/>
          </a:p>
        </p:txBody>
      </p:sp>
    </p:spTree>
    <p:extLst>
      <p:ext uri="{BB962C8B-B14F-4D97-AF65-F5344CB8AC3E}">
        <p14:creationId xmlns:p14="http://schemas.microsoft.com/office/powerpoint/2010/main" val="3352475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115120" y="4838278"/>
            <a:ext cx="342081" cy="189077"/>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a:solidFill>
                <a:schemeClr val="bg1"/>
              </a:solidFill>
              <a:latin typeface="Arial"/>
              <a:cs typeface="Arial"/>
            </a:endParaRPr>
          </a:p>
        </p:txBody>
      </p:sp>
    </p:spTree>
    <p:extLst>
      <p:ext uri="{BB962C8B-B14F-4D97-AF65-F5344CB8AC3E}">
        <p14:creationId xmlns:p14="http://schemas.microsoft.com/office/powerpoint/2010/main" val="2060019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115120" y="4838278"/>
            <a:ext cx="342081" cy="189077"/>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a:solidFill>
                <a:schemeClr val="bg1"/>
              </a:solidFill>
              <a:latin typeface="Arial"/>
              <a:cs typeface="Arial"/>
            </a:endParaRPr>
          </a:p>
        </p:txBody>
      </p:sp>
      <p:sp>
        <p:nvSpPr>
          <p:cNvPr id="5" name="Tittel 1">
            <a:extLst>
              <a:ext uri="{FF2B5EF4-FFF2-40B4-BE49-F238E27FC236}">
                <a16:creationId xmlns:a16="http://schemas.microsoft.com/office/drawing/2014/main" id="{EDDF0375-0873-B843-9EC0-A06479A80FA9}"/>
              </a:ext>
            </a:extLst>
          </p:cNvPr>
          <p:cNvSpPr>
            <a:spLocks noGrp="1"/>
          </p:cNvSpPr>
          <p:nvPr>
            <p:ph type="title"/>
          </p:nvPr>
        </p:nvSpPr>
        <p:spPr>
          <a:xfrm>
            <a:off x="301385" y="298339"/>
            <a:ext cx="8418747" cy="648512"/>
          </a:xfrm>
          <a:prstGeom prst="rect">
            <a:avLst/>
          </a:prstGeom>
        </p:spPr>
        <p:txBody>
          <a:bodyPr wrap="square" lIns="90000" tIns="46800" rIns="90000" bIns="46800" anchor="t" anchorCtr="0">
            <a:spAutoFit/>
          </a:bodyPr>
          <a:lstStyle/>
          <a:p>
            <a:r>
              <a:rPr lang="nb-NO"/>
              <a:t>Klikk for å redigere tittelstil</a:t>
            </a:r>
          </a:p>
        </p:txBody>
      </p:sp>
      <p:sp>
        <p:nvSpPr>
          <p:cNvPr id="6" name="Plassholder for innhold 2">
            <a:extLst>
              <a:ext uri="{FF2B5EF4-FFF2-40B4-BE49-F238E27FC236}">
                <a16:creationId xmlns:a16="http://schemas.microsoft.com/office/drawing/2014/main" id="{DE8648CE-2671-CD47-B4B1-0ED8BB6803AF}"/>
              </a:ext>
            </a:extLst>
          </p:cNvPr>
          <p:cNvSpPr>
            <a:spLocks noGrp="1"/>
          </p:cNvSpPr>
          <p:nvPr>
            <p:ph idx="1"/>
          </p:nvPr>
        </p:nvSpPr>
        <p:spPr>
          <a:xfrm>
            <a:off x="301385" y="1010266"/>
            <a:ext cx="8418747" cy="3613774"/>
          </a:xfrm>
          <a:prstGeom prst="rect">
            <a:avLst/>
          </a:prstGeom>
        </p:spPr>
        <p:txBody>
          <a:bodyPr lIns="90000" tIns="46800" rIns="90000" bIns="4680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49043"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440043"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15AB0DDD-5101-CF40-8356-9C539FE928C5}"/>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34AFF7B-7C34-7B47-812A-63DDBA93AB47}"/>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7B44B46-B0BE-A64D-8CD4-1109D4692A49}"/>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
        <p:nvSpPr>
          <p:cNvPr id="10" name="Plassholder for innhold 5">
            <a:extLst>
              <a:ext uri="{FF2B5EF4-FFF2-40B4-BE49-F238E27FC236}">
                <a16:creationId xmlns:a16="http://schemas.microsoft.com/office/drawing/2014/main" id="{1C4D38D1-6ECD-794C-8B46-83AEE26790A5}"/>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BD8E673F-9EC8-124B-9ACB-8BF4AAF39D9D}"/>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49043" y="205979"/>
            <a:ext cx="8552985"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249043" y="952901"/>
            <a:ext cx="8552985" cy="364172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7838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7838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i.ntnu.no/wiki/-/wiki/English/Office+365+-+Team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innsida.ntnu.no/wiki/-/wiki/Norsk/Office+365+-+Teams" TargetMode="External"/><Relationship Id="rId4" Type="http://schemas.openxmlformats.org/officeDocument/2006/relationships/hyperlink" Target="https://i.ntnu.no/wiki/-/wiki/English/KASPER+-+Reference+group+tool+-+for+studen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i.ntnu.no/wiki/-/wiki/English/Online+Course+Planne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i.ntnu.no/wiki/-/wiki/English/KASPER+-+Study+programme+management+syste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i.ntnu.no/wiki/-/wiki/Norsk/KASPER+-+Kontaktpersone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hyperlink" Target="https://innsida.ntnu.no/wiki/-/wiki/Norsk/l%c3%a6ringsassistenter+for+digitale+ferdigheter" TargetMode="External"/><Relationship Id="rId4" Type="http://schemas.openxmlformats.org/officeDocument/2006/relationships/hyperlink" Target="https://i.ntnu.no/wiki/-/wiki/Norsk/l%c3%a6ringsassistenter+for+digitale+ferdigheter"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tudntnu.sharepoint.com/sites/studieplanleggin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17126" y="1001374"/>
            <a:ext cx="7772400" cy="646331"/>
          </a:xfrm>
        </p:spPr>
        <p:txBody>
          <a:bodyPr/>
          <a:lstStyle/>
          <a:p>
            <a:r>
              <a:rPr lang="en-US"/>
              <a:t>Course </a:t>
            </a:r>
            <a:r>
              <a:rPr lang="en-US" noProof="0"/>
              <a:t>Coordinators</a:t>
            </a:r>
          </a:p>
        </p:txBody>
      </p:sp>
      <p:sp>
        <p:nvSpPr>
          <p:cNvPr id="3" name="Undertittel 2"/>
          <p:cNvSpPr>
            <a:spLocks noGrp="1"/>
          </p:cNvSpPr>
          <p:nvPr>
            <p:ph type="subTitle" idx="1"/>
          </p:nvPr>
        </p:nvSpPr>
        <p:spPr>
          <a:xfrm>
            <a:off x="495416" y="1651013"/>
            <a:ext cx="7772400" cy="1314450"/>
          </a:xfrm>
        </p:spPr>
        <p:txBody>
          <a:bodyPr>
            <a:normAutofit/>
          </a:bodyPr>
          <a:lstStyle/>
          <a:p>
            <a:r>
              <a:rPr lang="en-US"/>
              <a:t>Course Evaluations – Student Evaluations and Course Reports in KASPER</a:t>
            </a:r>
          </a:p>
        </p:txBody>
      </p:sp>
      <p:sp>
        <p:nvSpPr>
          <p:cNvPr id="7" name="TekstSylinder 6">
            <a:extLst>
              <a:ext uri="{FF2B5EF4-FFF2-40B4-BE49-F238E27FC236}">
                <a16:creationId xmlns:a16="http://schemas.microsoft.com/office/drawing/2014/main" id="{02E93105-4AEF-5144-BDE5-9DB9B1670EF5}"/>
              </a:ext>
            </a:extLst>
          </p:cNvPr>
          <p:cNvSpPr txBox="1"/>
          <p:nvPr/>
        </p:nvSpPr>
        <p:spPr>
          <a:xfrm rot="16200000">
            <a:off x="7128750" y="1687862"/>
            <a:ext cx="3267983" cy="369332"/>
          </a:xfrm>
          <a:prstGeom prst="rect">
            <a:avLst/>
          </a:prstGeom>
          <a:noFill/>
        </p:spPr>
        <p:txBody>
          <a:bodyPr wrap="square" rtlCol="0">
            <a:spAutoFit/>
          </a:bodyPr>
          <a:lstStyle/>
          <a:p>
            <a:r>
              <a:rPr lang="nb-NO">
                <a:solidFill>
                  <a:srgbClr val="0D4788"/>
                </a:solidFill>
              </a:rPr>
              <a:t>Knowledge for a Better World</a:t>
            </a: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F960C5-2BEE-4B21-A42A-4F865006FD12}"/>
              </a:ext>
            </a:extLst>
          </p:cNvPr>
          <p:cNvSpPr>
            <a:spLocks noGrp="1"/>
          </p:cNvSpPr>
          <p:nvPr>
            <p:ph type="title"/>
          </p:nvPr>
        </p:nvSpPr>
        <p:spPr>
          <a:xfrm>
            <a:off x="302400" y="298800"/>
            <a:ext cx="8552985" cy="646331"/>
          </a:xfrm>
        </p:spPr>
        <p:txBody>
          <a:bodyPr/>
          <a:lstStyle/>
          <a:p>
            <a:r>
              <a:rPr lang="en-US"/>
              <a:t>Other Student Evaluation</a:t>
            </a:r>
          </a:p>
        </p:txBody>
      </p:sp>
      <p:sp>
        <p:nvSpPr>
          <p:cNvPr id="10" name="Plassholder for innhold 2">
            <a:extLst>
              <a:ext uri="{FF2B5EF4-FFF2-40B4-BE49-F238E27FC236}">
                <a16:creationId xmlns:a16="http://schemas.microsoft.com/office/drawing/2014/main" id="{052CDD65-FEAF-48EA-BA68-9BDACEC69F56}"/>
              </a:ext>
            </a:extLst>
          </p:cNvPr>
          <p:cNvSpPr txBox="1">
            <a:spLocks/>
          </p:cNvSpPr>
          <p:nvPr/>
        </p:nvSpPr>
        <p:spPr>
          <a:xfrm>
            <a:off x="302400" y="1200151"/>
            <a:ext cx="4642997"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nb-NO" sz="2000" dirty="0">
                <a:effectLst/>
                <a:latin typeface="Arial" panose="020B0604020202020204" pitchFamily="34" charset="0"/>
                <a:ea typeface="Calibri" panose="020F0502020204030204" pitchFamily="34" charset="0"/>
                <a:cs typeface="Arial" panose="020B0604020202020204" pitchFamily="34" charset="0"/>
              </a:rPr>
              <a:t>If </a:t>
            </a:r>
            <a:r>
              <a:rPr lang="nb-NO" sz="2000" dirty="0" err="1">
                <a:effectLst/>
                <a:latin typeface="Arial" panose="020B0604020202020204" pitchFamily="34" charset="0"/>
                <a:ea typeface="Calibri" panose="020F0502020204030204" pitchFamily="34" charset="0"/>
                <a:cs typeface="Arial" panose="020B0604020202020204" pitchFamily="34" charset="0"/>
              </a:rPr>
              <a:t>you</a:t>
            </a:r>
            <a:r>
              <a:rPr lang="nb-NO" sz="2000" dirty="0">
                <a:effectLst/>
                <a:latin typeface="Arial" panose="020B0604020202020204" pitchFamily="34" charset="0"/>
                <a:ea typeface="Calibri" panose="020F0502020204030204" pitchFamily="34" charset="0"/>
                <a:cs typeface="Arial" panose="020B0604020202020204" pitchFamily="34" charset="0"/>
              </a:rPr>
              <a:t> have </a:t>
            </a:r>
            <a:r>
              <a:rPr lang="nb-NO" sz="2000" dirty="0" err="1">
                <a:effectLst/>
                <a:latin typeface="Arial" panose="020B0604020202020204" pitchFamily="34" charset="0"/>
                <a:ea typeface="Calibri" panose="020F0502020204030204" pitchFamily="34" charset="0"/>
                <a:cs typeface="Arial" panose="020B0604020202020204" pitchFamily="34" charset="0"/>
              </a:rPr>
              <a:t>selected</a:t>
            </a:r>
            <a:r>
              <a:rPr lang="nb-NO" sz="2000" dirty="0">
                <a:effectLst/>
                <a:latin typeface="Arial" panose="020B0604020202020204" pitchFamily="34" charset="0"/>
                <a:ea typeface="Calibri" panose="020F0502020204030204" pitchFamily="34" charset="0"/>
                <a:cs typeface="Arial" panose="020B0604020202020204" pitchFamily="34" charset="0"/>
              </a:rPr>
              <a:t> </a:t>
            </a:r>
            <a:r>
              <a:rPr lang="nb-NO" sz="2000" dirty="0" err="1">
                <a:effectLst/>
                <a:latin typeface="Arial" panose="020B0604020202020204" pitchFamily="34" charset="0"/>
                <a:ea typeface="Calibri" panose="020F0502020204030204" pitchFamily="34" charset="0"/>
                <a:cs typeface="Arial" panose="020B0604020202020204" pitchFamily="34" charset="0"/>
              </a:rPr>
              <a:t>another</a:t>
            </a:r>
            <a:r>
              <a:rPr lang="nb-NO" sz="2000" dirty="0">
                <a:effectLst/>
                <a:latin typeface="Arial" panose="020B0604020202020204" pitchFamily="34" charset="0"/>
                <a:ea typeface="Calibri" panose="020F0502020204030204" pitchFamily="34" charset="0"/>
                <a:cs typeface="Arial" panose="020B0604020202020204" pitchFamily="34" charset="0"/>
              </a:rPr>
              <a:t> form </a:t>
            </a:r>
            <a:r>
              <a:rPr lang="nb-NO" sz="2000" dirty="0" err="1">
                <a:effectLst/>
                <a:latin typeface="Arial" panose="020B0604020202020204" pitchFamily="34" charset="0"/>
                <a:ea typeface="Calibri" panose="020F0502020204030204" pitchFamily="34" charset="0"/>
                <a:cs typeface="Arial" panose="020B0604020202020204" pitchFamily="34" charset="0"/>
              </a:rPr>
              <a:t>of</a:t>
            </a:r>
            <a:r>
              <a:rPr lang="nb-NO" sz="2000" dirty="0">
                <a:effectLst/>
                <a:latin typeface="Arial" panose="020B0604020202020204" pitchFamily="34" charset="0"/>
                <a:ea typeface="Calibri" panose="020F0502020204030204" pitchFamily="34" charset="0"/>
                <a:cs typeface="Arial" panose="020B0604020202020204" pitchFamily="34" charset="0"/>
              </a:rPr>
              <a:t> student </a:t>
            </a:r>
            <a:r>
              <a:rPr lang="nb-NO" sz="2000" dirty="0" err="1">
                <a:effectLst/>
                <a:latin typeface="Arial" panose="020B0604020202020204" pitchFamily="34" charset="0"/>
                <a:ea typeface="Calibri" panose="020F0502020204030204" pitchFamily="34" charset="0"/>
                <a:cs typeface="Arial" panose="020B0604020202020204" pitchFamily="34" charset="0"/>
              </a:rPr>
              <a:t>evaluation</a:t>
            </a:r>
            <a:r>
              <a:rPr lang="nb-NO" sz="2000" dirty="0">
                <a:effectLst/>
                <a:latin typeface="Arial" panose="020B0604020202020204" pitchFamily="34" charset="0"/>
                <a:ea typeface="Calibri" panose="020F0502020204030204" pitchFamily="34" charset="0"/>
                <a:cs typeface="Arial" panose="020B0604020202020204" pitchFamily="34" charset="0"/>
              </a:rPr>
              <a:t>, </a:t>
            </a:r>
            <a:r>
              <a:rPr lang="nb-NO" sz="2000" dirty="0" err="1">
                <a:effectLst/>
                <a:latin typeface="Arial" panose="020B0604020202020204" pitchFamily="34" charset="0"/>
                <a:ea typeface="Calibri" panose="020F0502020204030204" pitchFamily="34" charset="0"/>
                <a:cs typeface="Arial" panose="020B0604020202020204" pitchFamily="34" charset="0"/>
              </a:rPr>
              <a:t>you</a:t>
            </a:r>
            <a:r>
              <a:rPr lang="nb-NO" sz="2000" dirty="0">
                <a:effectLst/>
                <a:latin typeface="Arial" panose="020B0604020202020204" pitchFamily="34" charset="0"/>
                <a:ea typeface="Calibri" panose="020F0502020204030204" pitchFamily="34" charset="0"/>
                <a:cs typeface="Arial" panose="020B0604020202020204" pitchFamily="34" charset="0"/>
              </a:rPr>
              <a:t> must:</a:t>
            </a:r>
            <a:endParaRPr lang="nb-NO" sz="2000" dirty="0">
              <a:latin typeface="Arial" panose="020B0604020202020204" pitchFamily="34" charset="0"/>
              <a:cs typeface="Arial" panose="020B0604020202020204" pitchFamily="34" charset="0"/>
            </a:endParaRPr>
          </a:p>
          <a:p>
            <a:pPr lvl="1">
              <a:lnSpc>
                <a:spcPct val="90000"/>
              </a:lnSpc>
            </a:pPr>
            <a:r>
              <a:rPr lang="nb-NO" sz="1800" dirty="0" err="1">
                <a:latin typeface="Arial" panose="020B0604020202020204" pitchFamily="34" charset="0"/>
                <a:ea typeface="Calibri" panose="020F0502020204030204" pitchFamily="34" charset="0"/>
                <a:cs typeface="Arial" panose="020B0604020202020204" pitchFamily="34" charset="0"/>
              </a:rPr>
              <a:t>Fill</a:t>
            </a:r>
            <a:r>
              <a:rPr lang="nb-NO" sz="1800" dirty="0">
                <a:latin typeface="Arial" panose="020B0604020202020204" pitchFamily="34" charset="0"/>
                <a:ea typeface="Calibri" panose="020F0502020204030204" pitchFamily="34" charset="0"/>
                <a:cs typeface="Arial" panose="020B0604020202020204" pitchFamily="34" charset="0"/>
              </a:rPr>
              <a:t> in </a:t>
            </a:r>
            <a:r>
              <a:rPr lang="nb-NO" sz="1800" dirty="0" err="1">
                <a:latin typeface="Arial" panose="020B0604020202020204" pitchFamily="34" charset="0"/>
                <a:ea typeface="Calibri" panose="020F0502020204030204" pitchFamily="34" charset="0"/>
                <a:cs typeface="Arial" panose="020B0604020202020204" pitchFamily="34" charset="0"/>
              </a:rPr>
              <a:t>what</a:t>
            </a:r>
            <a:r>
              <a:rPr lang="nb-NO" sz="1800" dirty="0">
                <a:latin typeface="Arial" panose="020B0604020202020204" pitchFamily="34" charset="0"/>
                <a:ea typeface="Calibri" panose="020F0502020204030204" pitchFamily="34" charset="0"/>
                <a:cs typeface="Arial" panose="020B0604020202020204" pitchFamily="34" charset="0"/>
              </a:rPr>
              <a:t> type </a:t>
            </a:r>
            <a:r>
              <a:rPr lang="nb-NO" sz="1800" dirty="0" err="1">
                <a:latin typeface="Arial" panose="020B0604020202020204" pitchFamily="34" charset="0"/>
                <a:ea typeface="Calibri" panose="020F0502020204030204" pitchFamily="34" charset="0"/>
                <a:cs typeface="Arial" panose="020B0604020202020204" pitchFamily="34" charset="0"/>
              </a:rPr>
              <a:t>of</a:t>
            </a:r>
            <a:r>
              <a:rPr lang="nb-NO" sz="1800" dirty="0">
                <a:latin typeface="Arial" panose="020B0604020202020204" pitchFamily="34" charset="0"/>
                <a:ea typeface="Calibri" panose="020F0502020204030204" pitchFamily="34" charset="0"/>
                <a:cs typeface="Arial" panose="020B0604020202020204" pitchFamily="34" charset="0"/>
              </a:rPr>
              <a:t> student </a:t>
            </a:r>
            <a:r>
              <a:rPr lang="nb-NO" sz="1800" dirty="0" err="1">
                <a:latin typeface="Arial" panose="020B0604020202020204" pitchFamily="34" charset="0"/>
                <a:ea typeface="Calibri" panose="020F0502020204030204" pitchFamily="34" charset="0"/>
                <a:cs typeface="Arial" panose="020B0604020202020204" pitchFamily="34" charset="0"/>
              </a:rPr>
              <a:t>evaluation</a:t>
            </a:r>
            <a:r>
              <a:rPr lang="nb-NO" sz="1800" dirty="0">
                <a:latin typeface="Arial" panose="020B0604020202020204" pitchFamily="34" charset="0"/>
                <a:ea typeface="Calibri" panose="020F0502020204030204" pitchFamily="34" charset="0"/>
                <a:cs typeface="Arial" panose="020B0604020202020204" pitchFamily="34" charset="0"/>
              </a:rPr>
              <a:t> </a:t>
            </a:r>
            <a:r>
              <a:rPr lang="nb-NO" sz="1800" dirty="0" err="1">
                <a:latin typeface="Arial" panose="020B0604020202020204" pitchFamily="34" charset="0"/>
                <a:ea typeface="Calibri" panose="020F0502020204030204" pitchFamily="34" charset="0"/>
                <a:cs typeface="Arial" panose="020B0604020202020204" pitchFamily="34" charset="0"/>
              </a:rPr>
              <a:t>will</a:t>
            </a:r>
            <a:r>
              <a:rPr lang="nb-NO" sz="1800" dirty="0">
                <a:latin typeface="Arial" panose="020B0604020202020204" pitchFamily="34" charset="0"/>
                <a:ea typeface="Calibri" panose="020F0502020204030204" pitchFamily="34" charset="0"/>
                <a:cs typeface="Arial" panose="020B0604020202020204" pitchFamily="34" charset="0"/>
              </a:rPr>
              <a:t> be used for </a:t>
            </a:r>
            <a:r>
              <a:rPr lang="nb-NO" sz="1800" dirty="0" err="1">
                <a:latin typeface="Arial" panose="020B0604020202020204" pitchFamily="34" charset="0"/>
                <a:ea typeface="Calibri" panose="020F0502020204030204" pitchFamily="34" charset="0"/>
                <a:cs typeface="Arial" panose="020B0604020202020204" pitchFamily="34" charset="0"/>
              </a:rPr>
              <a:t>the</a:t>
            </a:r>
            <a:r>
              <a:rPr lang="nb-NO" sz="1800" dirty="0">
                <a:latin typeface="Arial" panose="020B0604020202020204" pitchFamily="34" charset="0"/>
                <a:ea typeface="Calibri" panose="020F0502020204030204" pitchFamily="34" charset="0"/>
                <a:cs typeface="Arial" panose="020B0604020202020204" pitchFamily="34" charset="0"/>
              </a:rPr>
              <a:t> </a:t>
            </a:r>
            <a:r>
              <a:rPr lang="nb-NO" sz="1800" dirty="0" err="1">
                <a:latin typeface="Arial" panose="020B0604020202020204" pitchFamily="34" charset="0"/>
                <a:ea typeface="Calibri" panose="020F0502020204030204" pitchFamily="34" charset="0"/>
                <a:cs typeface="Arial" panose="020B0604020202020204" pitchFamily="34" charset="0"/>
              </a:rPr>
              <a:t>course</a:t>
            </a:r>
            <a:r>
              <a:rPr lang="nb-NO" sz="1800" dirty="0">
                <a:effectLst/>
                <a:latin typeface="Arial" panose="020B0604020202020204" pitchFamily="34" charset="0"/>
                <a:ea typeface="Calibri" panose="020F0502020204030204" pitchFamily="34" charset="0"/>
                <a:cs typeface="Arial" panose="020B0604020202020204" pitchFamily="34" charset="0"/>
              </a:rPr>
              <a:t> </a:t>
            </a:r>
            <a:r>
              <a:rPr lang="nb-NO" sz="1800" dirty="0">
                <a:latin typeface="Arial" panose="020B0604020202020204" pitchFamily="34" charset="0"/>
                <a:ea typeface="Calibri" panose="020F0502020204030204" pitchFamily="34" charset="0"/>
                <a:cs typeface="Arial" panose="020B0604020202020204" pitchFamily="34" charset="0"/>
              </a:rPr>
              <a:t>(</a:t>
            </a:r>
            <a:r>
              <a:rPr lang="nb-NO" sz="1800" dirty="0" err="1">
                <a:latin typeface="Arial" panose="020B0604020202020204" pitchFamily="34" charset="0"/>
                <a:ea typeface="Calibri" panose="020F0502020204030204" pitchFamily="34" charset="0"/>
                <a:cs typeface="Arial" panose="020B0604020202020204" pitchFamily="34" charset="0"/>
              </a:rPr>
              <a:t>max</a:t>
            </a:r>
            <a:r>
              <a:rPr lang="nb-NO" sz="1800" dirty="0">
                <a:latin typeface="Arial" panose="020B0604020202020204" pitchFamily="34" charset="0"/>
                <a:ea typeface="Calibri" panose="020F0502020204030204" pitchFamily="34" charset="0"/>
                <a:cs typeface="Arial" panose="020B0604020202020204" pitchFamily="34" charset="0"/>
              </a:rPr>
              <a:t> 50 </a:t>
            </a:r>
            <a:r>
              <a:rPr lang="nb-NO" sz="1800" dirty="0" err="1">
                <a:latin typeface="Arial" panose="020B0604020202020204" pitchFamily="34" charset="0"/>
                <a:ea typeface="Calibri" panose="020F0502020204030204" pitchFamily="34" charset="0"/>
                <a:cs typeface="Arial" panose="020B0604020202020204" pitchFamily="34" charset="0"/>
              </a:rPr>
              <a:t>characters</a:t>
            </a:r>
            <a:r>
              <a:rPr lang="nb-NO" sz="1800" dirty="0">
                <a:latin typeface="Arial" panose="020B0604020202020204" pitchFamily="34" charset="0"/>
                <a:ea typeface="Calibri" panose="020F0502020204030204" pitchFamily="34" charset="0"/>
                <a:cs typeface="Arial" panose="020B0604020202020204" pitchFamily="34" charset="0"/>
              </a:rPr>
              <a:t>)</a:t>
            </a:r>
            <a:r>
              <a:rPr lang="nb-NO" sz="1800" dirty="0">
                <a:effectLst/>
                <a:latin typeface="Arial" panose="020B0604020202020204" pitchFamily="34" charset="0"/>
                <a:ea typeface="Calibri" panose="020F0502020204030204" pitchFamily="34" charset="0"/>
                <a:cs typeface="Arial" panose="020B0604020202020204" pitchFamily="34" charset="0"/>
              </a:rPr>
              <a:t> </a:t>
            </a:r>
            <a:r>
              <a:rPr lang="nb-NO" sz="1800" b="1" dirty="0">
                <a:effectLst/>
                <a:latin typeface="Arial" panose="020B0604020202020204" pitchFamily="34" charset="0"/>
                <a:ea typeface="Calibri" panose="020F0502020204030204" pitchFamily="34" charset="0"/>
                <a:cs typeface="Arial" panose="020B0604020202020204" pitchFamily="34" charset="0"/>
              </a:rPr>
              <a:t>(1)</a:t>
            </a:r>
          </a:p>
          <a:p>
            <a:pPr lvl="1">
              <a:lnSpc>
                <a:spcPct val="90000"/>
              </a:lnSpc>
            </a:pPr>
            <a:r>
              <a:rPr lang="nb-NO" sz="1800" dirty="0" err="1">
                <a:effectLst/>
                <a:latin typeface="Arial" panose="020B0604020202020204" pitchFamily="34" charset="0"/>
                <a:ea typeface="Calibri" panose="020F0502020204030204" pitchFamily="34" charset="0"/>
                <a:cs typeface="Arial" panose="020B0604020202020204" pitchFamily="34" charset="0"/>
              </a:rPr>
              <a:t>Then</a:t>
            </a:r>
            <a:r>
              <a:rPr lang="nb-NO" sz="1800" dirty="0">
                <a:effectLst/>
                <a:latin typeface="Arial" panose="020B0604020202020204" pitchFamily="34" charset="0"/>
                <a:ea typeface="Calibri" panose="020F0502020204030204" pitchFamily="34" charset="0"/>
                <a:cs typeface="Arial" panose="020B0604020202020204" pitchFamily="34" charset="0"/>
              </a:rPr>
              <a:t> </a:t>
            </a:r>
            <a:r>
              <a:rPr lang="nb-NO" sz="1800" dirty="0" err="1">
                <a:effectLst/>
                <a:latin typeface="Arial" panose="020B0604020202020204" pitchFamily="34" charset="0"/>
                <a:ea typeface="Calibri" panose="020F0502020204030204" pitchFamily="34" charset="0"/>
                <a:cs typeface="Arial" panose="020B0604020202020204" pitchFamily="34" charset="0"/>
              </a:rPr>
              <a:t>click</a:t>
            </a:r>
            <a:r>
              <a:rPr lang="nb-NO"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Arial" panose="020B0604020202020204" pitchFamily="34" charset="0"/>
                <a:ea typeface="Calibri" panose="020F0502020204030204" pitchFamily="34" charset="0"/>
                <a:cs typeface="Arial" panose="020B0604020202020204" pitchFamily="34" charset="0"/>
              </a:rPr>
              <a:t>“</a:t>
            </a:r>
            <a:r>
              <a:rPr lang="en-US" sz="1800" dirty="0" err="1">
                <a:effectLst/>
                <a:latin typeface="Arial" panose="020B0604020202020204" pitchFamily="34" charset="0"/>
                <a:ea typeface="Calibri" panose="020F0502020204030204" pitchFamily="34" charset="0"/>
                <a:cs typeface="Arial" panose="020B0604020202020204" pitchFamily="34" charset="0"/>
              </a:rPr>
              <a:t>Lagre</a:t>
            </a:r>
            <a:r>
              <a:rPr lang="en-US" sz="1800" dirty="0">
                <a:effectLst/>
                <a:latin typeface="Arial" panose="020B0604020202020204" pitchFamily="34" charset="0"/>
                <a:ea typeface="Calibri" panose="020F0502020204030204" pitchFamily="34" charset="0"/>
                <a:cs typeface="Arial" panose="020B0604020202020204" pitchFamily="34" charset="0"/>
              </a:rPr>
              <a:t>” [Save] </a:t>
            </a:r>
            <a:r>
              <a:rPr lang="nb-NO" sz="1800" b="1" dirty="0">
                <a:effectLst/>
                <a:latin typeface="Arial" panose="020B0604020202020204" pitchFamily="34" charset="0"/>
                <a:ea typeface="Calibri" panose="020F0502020204030204" pitchFamily="34" charset="0"/>
                <a:cs typeface="Arial" panose="020B0604020202020204" pitchFamily="34" charset="0"/>
              </a:rPr>
              <a:t>(2)</a:t>
            </a:r>
            <a:endParaRPr lang="nb-NO" sz="1800" b="1" dirty="0">
              <a:latin typeface="Arial" panose="020B0604020202020204" pitchFamily="34" charset="0"/>
              <a:cs typeface="Arial" panose="020B0604020202020204" pitchFamily="34" charset="0"/>
            </a:endParaRPr>
          </a:p>
          <a:p>
            <a:pPr>
              <a:lnSpc>
                <a:spcPct val="90000"/>
              </a:lnSpc>
            </a:pPr>
            <a:r>
              <a:rPr lang="nb-NO" sz="2000" dirty="0">
                <a:latin typeface="Arial" panose="020B0604020202020204" pitchFamily="34" charset="0"/>
                <a:ea typeface="Calibri" panose="020F0502020204030204" pitchFamily="34" charset="0"/>
                <a:cs typeface="Arial" panose="020B0604020202020204" pitchFamily="34" charset="0"/>
              </a:rPr>
              <a:t>If </a:t>
            </a:r>
            <a:r>
              <a:rPr lang="nb-NO" sz="2000" dirty="0" err="1">
                <a:latin typeface="Arial" panose="020B0604020202020204" pitchFamily="34" charset="0"/>
                <a:ea typeface="Calibri" panose="020F0502020204030204" pitchFamily="34" charset="0"/>
                <a:cs typeface="Arial" panose="020B0604020202020204" pitchFamily="34" charset="0"/>
              </a:rPr>
              <a:t>you</a:t>
            </a:r>
            <a:r>
              <a:rPr lang="nb-NO" sz="2000" dirty="0">
                <a:latin typeface="Arial" panose="020B0604020202020204" pitchFamily="34" charset="0"/>
                <a:ea typeface="Calibri" panose="020F0502020204030204" pitchFamily="34" charset="0"/>
                <a:cs typeface="Arial" panose="020B0604020202020204" pitchFamily="34" charset="0"/>
              </a:rPr>
              <a:t> </a:t>
            </a:r>
            <a:r>
              <a:rPr lang="nb-NO" sz="2000" dirty="0" err="1">
                <a:latin typeface="Arial" panose="020B0604020202020204" pitchFamily="34" charset="0"/>
                <a:ea typeface="Calibri" panose="020F0502020204030204" pitchFamily="34" charset="0"/>
                <a:cs typeface="Arial" panose="020B0604020202020204" pitchFamily="34" charset="0"/>
              </a:rPr>
              <a:t>change</a:t>
            </a:r>
            <a:r>
              <a:rPr lang="nb-NO" sz="2000" dirty="0">
                <a:latin typeface="Arial" panose="020B0604020202020204" pitchFamily="34" charset="0"/>
                <a:ea typeface="Calibri" panose="020F0502020204030204" pitchFamily="34" charset="0"/>
                <a:cs typeface="Arial" panose="020B0604020202020204" pitchFamily="34" charset="0"/>
              </a:rPr>
              <a:t> </a:t>
            </a:r>
            <a:r>
              <a:rPr lang="nb-NO" sz="2000" dirty="0" err="1">
                <a:latin typeface="Arial" panose="020B0604020202020204" pitchFamily="34" charset="0"/>
                <a:ea typeface="Calibri" panose="020F0502020204030204" pitchFamily="34" charset="0"/>
                <a:cs typeface="Arial" panose="020B0604020202020204" pitchFamily="34" charset="0"/>
              </a:rPr>
              <a:t>your</a:t>
            </a:r>
            <a:r>
              <a:rPr lang="nb-NO" sz="2000" dirty="0">
                <a:latin typeface="Arial" panose="020B0604020202020204" pitchFamily="34" charset="0"/>
                <a:ea typeface="Calibri" panose="020F0502020204030204" pitchFamily="34" charset="0"/>
                <a:cs typeface="Arial" panose="020B0604020202020204" pitchFamily="34" charset="0"/>
              </a:rPr>
              <a:t> </a:t>
            </a:r>
            <a:r>
              <a:rPr lang="nb-NO" sz="2000" dirty="0" err="1">
                <a:latin typeface="Arial" panose="020B0604020202020204" pitchFamily="34" charset="0"/>
                <a:ea typeface="Calibri" panose="020F0502020204030204" pitchFamily="34" charset="0"/>
                <a:cs typeface="Arial" panose="020B0604020202020204" pitchFamily="34" charset="0"/>
              </a:rPr>
              <a:t>mind</a:t>
            </a:r>
            <a:r>
              <a:rPr lang="nb-NO" sz="2000" dirty="0">
                <a:latin typeface="Arial" panose="020B0604020202020204" pitchFamily="34" charset="0"/>
                <a:ea typeface="Calibri" panose="020F0502020204030204" pitchFamily="34" charset="0"/>
                <a:cs typeface="Arial" panose="020B0604020202020204" pitchFamily="34" charset="0"/>
              </a:rPr>
              <a:t> and </a:t>
            </a:r>
            <a:r>
              <a:rPr lang="nb-NO" sz="2000" dirty="0" err="1">
                <a:latin typeface="Arial" panose="020B0604020202020204" pitchFamily="34" charset="0"/>
                <a:ea typeface="Calibri" panose="020F0502020204030204" pitchFamily="34" charset="0"/>
                <a:cs typeface="Arial" panose="020B0604020202020204" pitchFamily="34" charset="0"/>
              </a:rPr>
              <a:t>want</a:t>
            </a:r>
            <a:r>
              <a:rPr lang="nb-NO" sz="2000" dirty="0">
                <a:latin typeface="Arial" panose="020B0604020202020204" pitchFamily="34" charset="0"/>
                <a:ea typeface="Calibri" panose="020F0502020204030204" pitchFamily="34" charset="0"/>
                <a:cs typeface="Arial" panose="020B0604020202020204" pitchFamily="34" charset="0"/>
              </a:rPr>
              <a:t> to </a:t>
            </a:r>
            <a:r>
              <a:rPr lang="nb-NO" sz="2000" dirty="0" err="1">
                <a:latin typeface="Arial" panose="020B0604020202020204" pitchFamily="34" charset="0"/>
                <a:ea typeface="Calibri" panose="020F0502020204030204" pitchFamily="34" charset="0"/>
                <a:cs typeface="Arial" panose="020B0604020202020204" pitchFamily="34" charset="0"/>
              </a:rPr>
              <a:t>use</a:t>
            </a:r>
            <a:r>
              <a:rPr lang="nb-NO" sz="2000" dirty="0">
                <a:latin typeface="Arial" panose="020B0604020202020204" pitchFamily="34" charset="0"/>
                <a:ea typeface="Calibri" panose="020F0502020204030204" pitchFamily="34" charset="0"/>
                <a:cs typeface="Arial" panose="020B0604020202020204" pitchFamily="34" charset="0"/>
              </a:rPr>
              <a:t> a </a:t>
            </a:r>
            <a:r>
              <a:rPr lang="nb-NO" sz="2000" dirty="0" err="1">
                <a:latin typeface="Arial" panose="020B0604020202020204" pitchFamily="34" charset="0"/>
                <a:ea typeface="Calibri" panose="020F0502020204030204" pitchFamily="34" charset="0"/>
                <a:cs typeface="Arial" panose="020B0604020202020204" pitchFamily="34" charset="0"/>
              </a:rPr>
              <a:t>reference</a:t>
            </a:r>
            <a:r>
              <a:rPr lang="nb-NO" sz="2000" dirty="0">
                <a:latin typeface="Arial" panose="020B0604020202020204" pitchFamily="34" charset="0"/>
                <a:ea typeface="Calibri" panose="020F0502020204030204" pitchFamily="34" charset="0"/>
                <a:cs typeface="Arial" panose="020B0604020202020204" pitchFamily="34" charset="0"/>
              </a:rPr>
              <a:t> </a:t>
            </a:r>
            <a:r>
              <a:rPr lang="nb-NO" sz="2000" dirty="0" err="1">
                <a:latin typeface="Arial" panose="020B0604020202020204" pitchFamily="34" charset="0"/>
                <a:ea typeface="Calibri" panose="020F0502020204030204" pitchFamily="34" charset="0"/>
                <a:cs typeface="Arial" panose="020B0604020202020204" pitchFamily="34" charset="0"/>
              </a:rPr>
              <a:t>group</a:t>
            </a:r>
            <a:r>
              <a:rPr lang="nb-NO" sz="2000" dirty="0">
                <a:latin typeface="Arial" panose="020B0604020202020204" pitchFamily="34" charset="0"/>
                <a:ea typeface="Calibri" panose="020F0502020204030204" pitchFamily="34" charset="0"/>
                <a:cs typeface="Arial" panose="020B0604020202020204" pitchFamily="34" charset="0"/>
              </a:rPr>
              <a:t> </a:t>
            </a:r>
            <a:r>
              <a:rPr lang="nb-NO" sz="2000" dirty="0" err="1">
                <a:latin typeface="Arial" panose="020B0604020202020204" pitchFamily="34" charset="0"/>
                <a:ea typeface="Calibri" panose="020F0502020204030204" pitchFamily="34" charset="0"/>
                <a:cs typeface="Arial" panose="020B0604020202020204" pitchFamily="34" charset="0"/>
              </a:rPr>
              <a:t>after</a:t>
            </a:r>
            <a:r>
              <a:rPr lang="nb-NO" sz="2000" dirty="0">
                <a:latin typeface="Arial" panose="020B0604020202020204" pitchFamily="34" charset="0"/>
                <a:ea typeface="Calibri" panose="020F0502020204030204" pitchFamily="34" charset="0"/>
                <a:cs typeface="Arial" panose="020B0604020202020204" pitchFamily="34" charset="0"/>
              </a:rPr>
              <a:t> all, </a:t>
            </a:r>
            <a:r>
              <a:rPr lang="nb-NO" sz="2000" dirty="0" err="1">
                <a:latin typeface="Arial" panose="020B0604020202020204" pitchFamily="34" charset="0"/>
                <a:ea typeface="Calibri" panose="020F0502020204030204" pitchFamily="34" charset="0"/>
                <a:cs typeface="Arial" panose="020B0604020202020204" pitchFamily="34" charset="0"/>
              </a:rPr>
              <a:t>you</a:t>
            </a:r>
            <a:r>
              <a:rPr lang="nb-NO" sz="2000" dirty="0">
                <a:latin typeface="Arial" panose="020B0604020202020204" pitchFamily="34" charset="0"/>
                <a:ea typeface="Calibri" panose="020F0502020204030204" pitchFamily="34" charset="0"/>
                <a:cs typeface="Arial" panose="020B0604020202020204" pitchFamily="34" charset="0"/>
              </a:rPr>
              <a:t> </a:t>
            </a:r>
            <a:r>
              <a:rPr lang="nb-NO" sz="2000" dirty="0" err="1">
                <a:latin typeface="Arial" panose="020B0604020202020204" pitchFamily="34" charset="0"/>
                <a:ea typeface="Calibri" panose="020F0502020204030204" pitchFamily="34" charset="0"/>
                <a:cs typeface="Arial" panose="020B0604020202020204" pitchFamily="34" charset="0"/>
              </a:rPr>
              <a:t>can</a:t>
            </a:r>
            <a:r>
              <a:rPr lang="nb-NO" sz="2000" dirty="0">
                <a:latin typeface="Arial" panose="020B0604020202020204" pitchFamily="34" charset="0"/>
                <a:ea typeface="Calibri" panose="020F0502020204030204" pitchFamily="34" charset="0"/>
                <a:cs typeface="Arial" panose="020B0604020202020204" pitchFamily="34" charset="0"/>
              </a:rPr>
              <a:t> </a:t>
            </a:r>
            <a:r>
              <a:rPr lang="nb-NO" sz="2000" dirty="0" err="1">
                <a:latin typeface="Arial" panose="020B0604020202020204" pitchFamily="34" charset="0"/>
                <a:ea typeface="Calibri" panose="020F0502020204030204" pitchFamily="34" charset="0"/>
                <a:cs typeface="Arial" panose="020B0604020202020204" pitchFamily="34" charset="0"/>
              </a:rPr>
              <a:t>go</a:t>
            </a:r>
            <a:r>
              <a:rPr lang="nb-NO" sz="2000" dirty="0">
                <a:latin typeface="Arial" panose="020B0604020202020204" pitchFamily="34" charset="0"/>
                <a:ea typeface="Calibri" panose="020F0502020204030204" pitchFamily="34" charset="0"/>
                <a:cs typeface="Arial" panose="020B0604020202020204" pitchFamily="34" charset="0"/>
              </a:rPr>
              <a:t> back to </a:t>
            </a:r>
            <a:r>
              <a:rPr lang="nb-NO" sz="2000" dirty="0" err="1">
                <a:latin typeface="Arial" panose="020B0604020202020204" pitchFamily="34" charset="0"/>
                <a:ea typeface="Calibri" panose="020F0502020204030204" pitchFamily="34" charset="0"/>
                <a:cs typeface="Arial" panose="020B0604020202020204" pitchFamily="34" charset="0"/>
              </a:rPr>
              <a:t>this</a:t>
            </a:r>
            <a:r>
              <a:rPr lang="nb-NO" sz="2000" dirty="0">
                <a:latin typeface="Arial" panose="020B0604020202020204" pitchFamily="34" charset="0"/>
                <a:ea typeface="Calibri" panose="020F0502020204030204" pitchFamily="34" charset="0"/>
                <a:cs typeface="Arial" panose="020B0604020202020204" pitchFamily="34" charset="0"/>
              </a:rPr>
              <a:t> </a:t>
            </a:r>
            <a:r>
              <a:rPr lang="nb-NO" sz="2000" dirty="0" err="1">
                <a:latin typeface="Arial" panose="020B0604020202020204" pitchFamily="34" charset="0"/>
                <a:ea typeface="Calibri" panose="020F0502020204030204" pitchFamily="34" charset="0"/>
                <a:cs typeface="Arial" panose="020B0604020202020204" pitchFamily="34" charset="0"/>
              </a:rPr>
              <a:t>page</a:t>
            </a:r>
            <a:r>
              <a:rPr lang="nb-NO" sz="2000" dirty="0">
                <a:latin typeface="Arial" panose="020B0604020202020204" pitchFamily="34" charset="0"/>
                <a:ea typeface="Calibri" panose="020F0502020204030204" pitchFamily="34" charset="0"/>
                <a:cs typeface="Arial" panose="020B0604020202020204" pitchFamily="34" charset="0"/>
              </a:rPr>
              <a:t> and </a:t>
            </a:r>
            <a:r>
              <a:rPr lang="nb-NO" sz="2000" dirty="0" err="1">
                <a:latin typeface="Arial" panose="020B0604020202020204" pitchFamily="34" charset="0"/>
                <a:ea typeface="Calibri" panose="020F0502020204030204" pitchFamily="34" charset="0"/>
                <a:cs typeface="Arial" panose="020B0604020202020204" pitchFamily="34" charset="0"/>
              </a:rPr>
              <a:t>click</a:t>
            </a:r>
            <a:r>
              <a:rPr lang="nb-NO" sz="2000" dirty="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a:t>
            </a:r>
            <a:r>
              <a:rPr lang="en-US" sz="2000" dirty="0" err="1">
                <a:latin typeface="Arial" panose="020B0604020202020204" pitchFamily="34" charset="0"/>
                <a:ea typeface="Calibri" panose="020F0502020204030204" pitchFamily="34" charset="0"/>
                <a:cs typeface="Arial" panose="020B0604020202020204" pitchFamily="34" charset="0"/>
              </a:rPr>
              <a:t>Endre</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tilbake</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til</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referansegruppe</a:t>
            </a:r>
            <a:r>
              <a:rPr lang="en-US" sz="2000" dirty="0">
                <a:latin typeface="Arial" panose="020B0604020202020204" pitchFamily="34" charset="0"/>
                <a:ea typeface="Calibri" panose="020F0502020204030204" pitchFamily="34" charset="0"/>
                <a:cs typeface="Arial" panose="020B0604020202020204" pitchFamily="34" charset="0"/>
              </a:rPr>
              <a:t>” [Revert back to reference group]</a:t>
            </a:r>
            <a:r>
              <a:rPr lang="nb-NO" sz="2000" dirty="0">
                <a:effectLst/>
                <a:latin typeface="Arial" panose="020B0604020202020204" pitchFamily="34" charset="0"/>
                <a:ea typeface="Calibri" panose="020F0502020204030204" pitchFamily="34" charset="0"/>
                <a:cs typeface="Arial" panose="020B0604020202020204" pitchFamily="34" charset="0"/>
              </a:rPr>
              <a:t> </a:t>
            </a:r>
            <a:r>
              <a:rPr lang="nb-NO" sz="2000" b="1" dirty="0">
                <a:effectLst/>
                <a:latin typeface="Arial" panose="020B0604020202020204" pitchFamily="34" charset="0"/>
                <a:ea typeface="Calibri" panose="020F0502020204030204" pitchFamily="34" charset="0"/>
                <a:cs typeface="Arial" panose="020B0604020202020204" pitchFamily="34" charset="0"/>
              </a:rPr>
              <a:t>(3)</a:t>
            </a:r>
            <a:endParaRPr lang="nb-NO" sz="2000" b="1" dirty="0">
              <a:latin typeface="Arial" panose="020B0604020202020204" pitchFamily="34" charset="0"/>
              <a:cs typeface="Arial" panose="020B0604020202020204" pitchFamily="34" charset="0"/>
            </a:endParaRPr>
          </a:p>
        </p:txBody>
      </p:sp>
      <p:pic>
        <p:nvPicPr>
          <p:cNvPr id="4" name="Bilde 3" descr="Tekstfelt for å fylle inn informasjon om alternativ studentevaluering. ">
            <a:extLst>
              <a:ext uri="{FF2B5EF4-FFF2-40B4-BE49-F238E27FC236}">
                <a16:creationId xmlns:a16="http://schemas.microsoft.com/office/drawing/2014/main" id="{9AE008A3-CF06-4464-BCD9-20D9D9101D44}"/>
              </a:ext>
            </a:extLst>
          </p:cNvPr>
          <p:cNvPicPr>
            <a:picLocks noChangeAspect="1"/>
          </p:cNvPicPr>
          <p:nvPr/>
        </p:nvPicPr>
        <p:blipFill>
          <a:blip r:embed="rId3"/>
          <a:stretch>
            <a:fillRect/>
          </a:stretch>
        </p:blipFill>
        <p:spPr>
          <a:xfrm>
            <a:off x="5009479" y="1298002"/>
            <a:ext cx="3885479" cy="1057714"/>
          </a:xfrm>
          <a:prstGeom prst="rect">
            <a:avLst/>
          </a:prstGeom>
        </p:spPr>
      </p:pic>
      <p:pic>
        <p:nvPicPr>
          <p:cNvPr id="12" name="Bilde 11" descr="Et skjermbilde av informasjon om annen studentevaluering, med muligheten for å klikke endre tilbake til referansegruppe. ">
            <a:extLst>
              <a:ext uri="{FF2B5EF4-FFF2-40B4-BE49-F238E27FC236}">
                <a16:creationId xmlns:a16="http://schemas.microsoft.com/office/drawing/2014/main" id="{27095361-DAD8-409E-AC60-F497728020F6}"/>
              </a:ext>
            </a:extLst>
          </p:cNvPr>
          <p:cNvPicPr>
            <a:picLocks noChangeAspect="1"/>
          </p:cNvPicPr>
          <p:nvPr/>
        </p:nvPicPr>
        <p:blipFill rotWithShape="1">
          <a:blip r:embed="rId4"/>
          <a:srcRect t="19963"/>
          <a:stretch/>
        </p:blipFill>
        <p:spPr>
          <a:xfrm>
            <a:off x="5190902" y="2355716"/>
            <a:ext cx="3611126" cy="2342092"/>
          </a:xfrm>
          <a:prstGeom prst="rect">
            <a:avLst/>
          </a:prstGeom>
        </p:spPr>
      </p:pic>
    </p:spTree>
    <p:extLst>
      <p:ext uri="{BB962C8B-B14F-4D97-AF65-F5344CB8AC3E}">
        <p14:creationId xmlns:p14="http://schemas.microsoft.com/office/powerpoint/2010/main" val="3664255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0F70A5-1810-4C83-926F-4FEFE05CBD08}"/>
              </a:ext>
            </a:extLst>
          </p:cNvPr>
          <p:cNvSpPr>
            <a:spLocks noGrp="1"/>
          </p:cNvSpPr>
          <p:nvPr>
            <p:ph type="title"/>
          </p:nvPr>
        </p:nvSpPr>
        <p:spPr>
          <a:xfrm>
            <a:off x="295507" y="1644902"/>
            <a:ext cx="8552985" cy="707886"/>
          </a:xfrm>
        </p:spPr>
        <p:txBody>
          <a:bodyPr/>
          <a:lstStyle/>
          <a:p>
            <a:r>
              <a:rPr lang="en-US" sz="4000"/>
              <a:t>Reference Group</a:t>
            </a:r>
          </a:p>
        </p:txBody>
      </p:sp>
    </p:spTree>
    <p:extLst>
      <p:ext uri="{BB962C8B-B14F-4D97-AF65-F5344CB8AC3E}">
        <p14:creationId xmlns:p14="http://schemas.microsoft.com/office/powerpoint/2010/main" val="3629025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AAE47-3400-4309-B58E-136618E0A330}"/>
              </a:ext>
            </a:extLst>
          </p:cNvPr>
          <p:cNvSpPr>
            <a:spLocks noGrp="1"/>
          </p:cNvSpPr>
          <p:nvPr>
            <p:ph type="title"/>
          </p:nvPr>
        </p:nvSpPr>
        <p:spPr>
          <a:xfrm>
            <a:off x="249043" y="298800"/>
            <a:ext cx="8552985" cy="646331"/>
          </a:xfrm>
        </p:spPr>
        <p:txBody>
          <a:bodyPr anchor="t">
            <a:normAutofit/>
          </a:bodyPr>
          <a:lstStyle/>
          <a:p>
            <a:r>
              <a:rPr lang="en-US"/>
              <a:t>Setting Up a Reference Group</a:t>
            </a:r>
          </a:p>
        </p:txBody>
      </p:sp>
      <p:sp>
        <p:nvSpPr>
          <p:cNvPr id="3" name="Content Placeholder 2">
            <a:extLst>
              <a:ext uri="{FF2B5EF4-FFF2-40B4-BE49-F238E27FC236}">
                <a16:creationId xmlns:a16="http://schemas.microsoft.com/office/drawing/2014/main" id="{B008D9B9-6028-4852-9175-FD108A590615}"/>
              </a:ext>
            </a:extLst>
          </p:cNvPr>
          <p:cNvSpPr>
            <a:spLocks noGrp="1"/>
          </p:cNvSpPr>
          <p:nvPr>
            <p:ph sz="half" idx="1"/>
          </p:nvPr>
        </p:nvSpPr>
        <p:spPr>
          <a:xfrm>
            <a:off x="302400" y="1200151"/>
            <a:ext cx="4153992" cy="3394472"/>
          </a:xfrm>
        </p:spPr>
        <p:txBody>
          <a:bodyPr vert="horz" lIns="91440" tIns="45720" rIns="91440" bIns="45720" rtlCol="0" anchor="t">
            <a:normAutofit fontScale="92500" lnSpcReduction="20000"/>
          </a:bodyPr>
          <a:lstStyle/>
          <a:p>
            <a:pPr marL="0" indent="0">
              <a:buNone/>
            </a:pPr>
            <a:r>
              <a:rPr lang="en-US" sz="2600" dirty="0"/>
              <a:t>Here you must:</a:t>
            </a:r>
          </a:p>
          <a:p>
            <a:r>
              <a:rPr lang="en-US" sz="2600" dirty="0"/>
              <a:t>Enter the "</a:t>
            </a:r>
            <a:r>
              <a:rPr lang="en-US" sz="2600" dirty="0" err="1"/>
              <a:t>medlemmer</a:t>
            </a:r>
            <a:r>
              <a:rPr lang="en-US" sz="2600" dirty="0"/>
              <a:t>" [members] of the group </a:t>
            </a:r>
            <a:r>
              <a:rPr lang="en-US" sz="2600" b="1" dirty="0"/>
              <a:t>(1)</a:t>
            </a:r>
          </a:p>
          <a:p>
            <a:r>
              <a:rPr lang="en-US" sz="2600" dirty="0"/>
              <a:t>Select a "mal" [template language] </a:t>
            </a:r>
            <a:r>
              <a:rPr lang="en-US" sz="2600" b="1" dirty="0"/>
              <a:t>(2) </a:t>
            </a:r>
            <a:r>
              <a:rPr lang="en-US" sz="2600" dirty="0"/>
              <a:t>for the report </a:t>
            </a:r>
          </a:p>
          <a:p>
            <a:r>
              <a:rPr lang="en-US" sz="2600" dirty="0"/>
              <a:t>And finally click “</a:t>
            </a:r>
            <a:r>
              <a:rPr lang="en-US" sz="2600" dirty="0" err="1"/>
              <a:t>Opprett</a:t>
            </a:r>
            <a:r>
              <a:rPr lang="en-US" sz="2600" dirty="0"/>
              <a:t> </a:t>
            </a:r>
            <a:r>
              <a:rPr lang="en-US" sz="2600" dirty="0" err="1"/>
              <a:t>referansegruppe</a:t>
            </a:r>
            <a:r>
              <a:rPr lang="en-US" sz="2600" dirty="0"/>
              <a:t>” [Set Up Reference Group] </a:t>
            </a:r>
            <a:r>
              <a:rPr lang="en-US" sz="2600" b="1" dirty="0"/>
              <a:t>(3) </a:t>
            </a:r>
            <a:r>
              <a:rPr lang="en-US" sz="2600" dirty="0"/>
              <a:t>when you are finished</a:t>
            </a:r>
            <a:endParaRPr lang="en-US" sz="2600" b="1" dirty="0"/>
          </a:p>
        </p:txBody>
      </p:sp>
      <p:pic>
        <p:nvPicPr>
          <p:cNvPr id="9" name="Bilde 8" descr="Redigeringsmenyen for å opprette en referansegruppe i KASPER.">
            <a:extLst>
              <a:ext uri="{FF2B5EF4-FFF2-40B4-BE49-F238E27FC236}">
                <a16:creationId xmlns:a16="http://schemas.microsoft.com/office/drawing/2014/main" id="{63D45121-819C-4270-9752-D1925F645914}"/>
              </a:ext>
            </a:extLst>
          </p:cNvPr>
          <p:cNvPicPr>
            <a:picLocks noChangeAspect="1"/>
          </p:cNvPicPr>
          <p:nvPr/>
        </p:nvPicPr>
        <p:blipFill>
          <a:blip r:embed="rId3"/>
          <a:stretch>
            <a:fillRect/>
          </a:stretch>
        </p:blipFill>
        <p:spPr>
          <a:xfrm>
            <a:off x="4365626" y="1377352"/>
            <a:ext cx="4571534" cy="3040070"/>
          </a:xfrm>
          <a:prstGeom prst="rect">
            <a:avLst/>
          </a:prstGeom>
          <a:noFill/>
        </p:spPr>
      </p:pic>
    </p:spTree>
    <p:extLst>
      <p:ext uri="{BB962C8B-B14F-4D97-AF65-F5344CB8AC3E}">
        <p14:creationId xmlns:p14="http://schemas.microsoft.com/office/powerpoint/2010/main" val="379212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EFC252-C634-45CD-B81E-581831E513B5}"/>
              </a:ext>
            </a:extLst>
          </p:cNvPr>
          <p:cNvSpPr>
            <a:spLocks noGrp="1"/>
          </p:cNvSpPr>
          <p:nvPr>
            <p:ph type="title"/>
          </p:nvPr>
        </p:nvSpPr>
        <p:spPr>
          <a:xfrm>
            <a:off x="302400" y="298800"/>
            <a:ext cx="4251433" cy="584775"/>
          </a:xfrm>
        </p:spPr>
        <p:txBody>
          <a:bodyPr/>
          <a:lstStyle/>
          <a:p>
            <a:r>
              <a:rPr lang="en-US" sz="3200"/>
              <a:t>Setting Up Teams</a:t>
            </a:r>
          </a:p>
        </p:txBody>
      </p:sp>
      <p:sp>
        <p:nvSpPr>
          <p:cNvPr id="6" name="Text Placeholder 5">
            <a:extLst>
              <a:ext uri="{FF2B5EF4-FFF2-40B4-BE49-F238E27FC236}">
                <a16:creationId xmlns:a16="http://schemas.microsoft.com/office/drawing/2014/main" id="{3480CBF8-4351-41BD-BB0E-C1F16EDE7157}"/>
              </a:ext>
            </a:extLst>
          </p:cNvPr>
          <p:cNvSpPr>
            <a:spLocks noGrp="1"/>
          </p:cNvSpPr>
          <p:nvPr>
            <p:ph type="body" sz="half" idx="2"/>
          </p:nvPr>
        </p:nvSpPr>
        <p:spPr>
          <a:xfrm>
            <a:off x="122515" y="1160851"/>
            <a:ext cx="4449485" cy="3518298"/>
          </a:xfrm>
        </p:spPr>
        <p:txBody>
          <a:bodyPr vert="horz" lIns="91440" tIns="45720" rIns="91440" bIns="45720" rtlCol="0" anchor="t">
            <a:normAutofit/>
          </a:bodyPr>
          <a:lstStyle/>
          <a:p>
            <a:pPr marL="285750" indent="-285750">
              <a:buFont typeface="Arial" panose="020B0604020202020204" pitchFamily="34" charset="0"/>
              <a:buChar char="•"/>
            </a:pPr>
            <a:r>
              <a:rPr lang="en-US" sz="1800" dirty="0"/>
              <a:t>After you have clicked “</a:t>
            </a:r>
            <a:r>
              <a:rPr lang="en-US" sz="1800" dirty="0" err="1"/>
              <a:t>Opprett</a:t>
            </a:r>
            <a:r>
              <a:rPr lang="en-US" sz="1800" dirty="0"/>
              <a:t>” [Set Up], a dialogue box will appear </a:t>
            </a:r>
            <a:r>
              <a:rPr lang="en-US" sz="1800" b="1" dirty="0"/>
              <a:t>(1)</a:t>
            </a:r>
            <a:r>
              <a:rPr lang="en-US" sz="1800" dirty="0"/>
              <a:t>, notifying you that the process of setting up a Teams Workspace for the group has begun</a:t>
            </a:r>
          </a:p>
          <a:p>
            <a:pPr marL="285750" indent="-285750">
              <a:buFont typeface="Arial" panose="020B0604020202020204" pitchFamily="34" charset="0"/>
              <a:buChar char="•"/>
            </a:pPr>
            <a:r>
              <a:rPr lang="en-US" sz="1800" dirty="0"/>
              <a:t>When the Workspace has been set up, it will appear in Teams and its members will receive an email notification</a:t>
            </a:r>
          </a:p>
          <a:p>
            <a:pPr marL="285750" indent="-285750">
              <a:buFont typeface="Arial" panose="020B0604020202020204" pitchFamily="34" charset="0"/>
              <a:buChar char="•"/>
            </a:pPr>
            <a:r>
              <a:rPr lang="en-US" sz="1800" dirty="0"/>
              <a:t>It is also possible to open the room from within KASPER </a:t>
            </a:r>
            <a:r>
              <a:rPr lang="en-US" sz="1800" b="1" dirty="0"/>
              <a:t>(2) </a:t>
            </a:r>
          </a:p>
        </p:txBody>
      </p:sp>
      <p:pic>
        <p:nvPicPr>
          <p:cNvPr id="7" name="Bilde 6" descr="pop-up vindu som sier: &quot;Du kan vente til oppretteingen er ferdig eller lukke og vente på epost når referansgruppen er klar til bruk&quot;.">
            <a:extLst>
              <a:ext uri="{FF2B5EF4-FFF2-40B4-BE49-F238E27FC236}">
                <a16:creationId xmlns:a16="http://schemas.microsoft.com/office/drawing/2014/main" id="{56374A55-49BA-4500-967B-903F4D40B09D}"/>
              </a:ext>
            </a:extLst>
          </p:cNvPr>
          <p:cNvPicPr>
            <a:picLocks noChangeAspect="1"/>
          </p:cNvPicPr>
          <p:nvPr/>
        </p:nvPicPr>
        <p:blipFill>
          <a:blip r:embed="rId3"/>
          <a:stretch>
            <a:fillRect/>
          </a:stretch>
        </p:blipFill>
        <p:spPr>
          <a:xfrm>
            <a:off x="5194891" y="1076325"/>
            <a:ext cx="3491908" cy="2088298"/>
          </a:xfrm>
          <a:prstGeom prst="rect">
            <a:avLst/>
          </a:prstGeom>
        </p:spPr>
      </p:pic>
      <p:pic>
        <p:nvPicPr>
          <p:cNvPr id="9" name="Bilde 8" descr="Åpne referansegruppe i Teams fra KASPER.">
            <a:extLst>
              <a:ext uri="{FF2B5EF4-FFF2-40B4-BE49-F238E27FC236}">
                <a16:creationId xmlns:a16="http://schemas.microsoft.com/office/drawing/2014/main" id="{5CC37CE3-8EA9-448C-BE90-F864547BC306}"/>
              </a:ext>
            </a:extLst>
          </p:cNvPr>
          <p:cNvPicPr>
            <a:picLocks noChangeAspect="1"/>
          </p:cNvPicPr>
          <p:nvPr/>
        </p:nvPicPr>
        <p:blipFill>
          <a:blip r:embed="rId4"/>
          <a:stretch>
            <a:fillRect/>
          </a:stretch>
        </p:blipFill>
        <p:spPr>
          <a:xfrm>
            <a:off x="4965894" y="2930091"/>
            <a:ext cx="3908827" cy="1749058"/>
          </a:xfrm>
          <a:prstGeom prst="rect">
            <a:avLst/>
          </a:prstGeom>
        </p:spPr>
      </p:pic>
    </p:spTree>
    <p:extLst>
      <p:ext uri="{BB962C8B-B14F-4D97-AF65-F5344CB8AC3E}">
        <p14:creationId xmlns:p14="http://schemas.microsoft.com/office/powerpoint/2010/main" val="404686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B28962-51C2-4A84-9B3E-52621190FD8B}"/>
              </a:ext>
            </a:extLst>
          </p:cNvPr>
          <p:cNvSpPr>
            <a:spLocks noGrp="1"/>
          </p:cNvSpPr>
          <p:nvPr>
            <p:ph type="title"/>
          </p:nvPr>
        </p:nvSpPr>
        <p:spPr>
          <a:xfrm>
            <a:off x="302400" y="298800"/>
            <a:ext cx="8552985" cy="646331"/>
          </a:xfrm>
        </p:spPr>
        <p:txBody>
          <a:bodyPr/>
          <a:lstStyle/>
          <a:p>
            <a:r>
              <a:rPr lang="en-US"/>
              <a:t>The Reference Group in Teams</a:t>
            </a:r>
          </a:p>
        </p:txBody>
      </p:sp>
      <p:sp>
        <p:nvSpPr>
          <p:cNvPr id="9" name="Content Placeholder 8">
            <a:extLst>
              <a:ext uri="{FF2B5EF4-FFF2-40B4-BE49-F238E27FC236}">
                <a16:creationId xmlns:a16="http://schemas.microsoft.com/office/drawing/2014/main" id="{D480FFB0-05B8-4B43-A255-F6C122974687}"/>
              </a:ext>
            </a:extLst>
          </p:cNvPr>
          <p:cNvSpPr>
            <a:spLocks noGrp="1"/>
          </p:cNvSpPr>
          <p:nvPr>
            <p:ph sz="half" idx="1"/>
          </p:nvPr>
        </p:nvSpPr>
        <p:spPr>
          <a:xfrm>
            <a:off x="302400" y="1198800"/>
            <a:ext cx="8180254" cy="2634393"/>
          </a:xfrm>
        </p:spPr>
        <p:txBody>
          <a:bodyPr vert="horz" lIns="91440" tIns="45720" rIns="91440" bIns="45720" rtlCol="0" anchor="t">
            <a:normAutofit/>
          </a:bodyPr>
          <a:lstStyle/>
          <a:p>
            <a:pPr>
              <a:buFont typeface="Arial" panose="020B0604020202020204" pitchFamily="34" charset="0"/>
              <a:buChar char="•"/>
            </a:pPr>
            <a:r>
              <a:rPr lang="en-US" sz="1800" dirty="0"/>
              <a:t>Microsoft Teams should already be pre-installed as a part of Office365 if you are using a work PC. It can also be found in the Software Center</a:t>
            </a:r>
          </a:p>
          <a:p>
            <a:r>
              <a:rPr lang="en-US" sz="1800" dirty="0"/>
              <a:t>To learn more about this, you can read our wiki on </a:t>
            </a:r>
            <a:r>
              <a:rPr lang="en-US" sz="1800" dirty="0">
                <a:hlinkClick r:id="rId3"/>
              </a:rPr>
              <a:t>Office365 – Teams</a:t>
            </a:r>
            <a:r>
              <a:rPr lang="en-US" sz="1800" dirty="0"/>
              <a:t>*</a:t>
            </a:r>
          </a:p>
          <a:p>
            <a:r>
              <a:rPr lang="en-US" sz="1800" dirty="0"/>
              <a:t>If your students need help using Teams, you can direct them to the wiki on </a:t>
            </a:r>
            <a:r>
              <a:rPr lang="en-US" sz="1800" dirty="0">
                <a:hlinkClick r:id="rId4"/>
              </a:rPr>
              <a:t>Reference Groups for Students</a:t>
            </a:r>
            <a:r>
              <a:rPr lang="en-US" sz="1800" dirty="0"/>
              <a:t>**. This wiki will help them in getting oriented with and using Teams.</a:t>
            </a:r>
          </a:p>
          <a:p>
            <a:endParaRPr lang="en-US" sz="1600" dirty="0"/>
          </a:p>
        </p:txBody>
      </p:sp>
      <p:sp>
        <p:nvSpPr>
          <p:cNvPr id="13" name="Rectangle 12">
            <a:extLst>
              <a:ext uri="{FF2B5EF4-FFF2-40B4-BE49-F238E27FC236}">
                <a16:creationId xmlns:a16="http://schemas.microsoft.com/office/drawing/2014/main" id="{D218B6E9-79D5-41A5-9D14-55B104394ED2}"/>
              </a:ext>
            </a:extLst>
          </p:cNvPr>
          <p:cNvSpPr/>
          <p:nvPr/>
        </p:nvSpPr>
        <p:spPr>
          <a:xfrm>
            <a:off x="302401" y="3943349"/>
            <a:ext cx="8841600" cy="584775"/>
          </a:xfrm>
          <a:prstGeom prst="rect">
            <a:avLst/>
          </a:prstGeom>
        </p:spPr>
        <p:txBody>
          <a:bodyPr wrap="square" lIns="91440" tIns="45720" rIns="91440" bIns="45720" anchor="t">
            <a:spAutoFit/>
          </a:bodyPr>
          <a:lstStyle/>
          <a:p>
            <a:r>
              <a:rPr lang="nb-NO" sz="1600" dirty="0">
                <a:hlinkClick r:id="rId5"/>
              </a:rPr>
              <a:t>*</a:t>
            </a:r>
            <a:r>
              <a:rPr lang="nn-NO" sz="1600" dirty="0">
                <a:hlinkClick r:id="rId3"/>
              </a:rPr>
              <a:t>https://i.ntnu.no/wiki/-/wiki/English/Office+365+-+Teams</a:t>
            </a:r>
            <a:endParaRPr lang="nn-NO" sz="1600" dirty="0"/>
          </a:p>
          <a:p>
            <a:r>
              <a:rPr lang="nb-NO" sz="1600" dirty="0">
                <a:ea typeface="+mn-lt"/>
                <a:cs typeface="+mn-lt"/>
              </a:rPr>
              <a:t>**</a:t>
            </a:r>
            <a:r>
              <a:rPr lang="nn-NO" sz="1600" dirty="0">
                <a:hlinkClick r:id="rId4"/>
              </a:rPr>
              <a:t>https://i.ntnu.no/wiki/-/wiki/English/KASPER+-+Reference+group+tool+-+for+students</a:t>
            </a:r>
            <a:endParaRPr lang="nb-NO" sz="1600" dirty="0">
              <a:ea typeface="+mn-lt"/>
              <a:cs typeface="+mn-lt"/>
            </a:endParaRPr>
          </a:p>
        </p:txBody>
      </p:sp>
    </p:spTree>
    <p:extLst>
      <p:ext uri="{BB962C8B-B14F-4D97-AF65-F5344CB8AC3E}">
        <p14:creationId xmlns:p14="http://schemas.microsoft.com/office/powerpoint/2010/main" val="3222905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941F-5789-4F17-A5F5-3A2EC6377D4A}"/>
              </a:ext>
            </a:extLst>
          </p:cNvPr>
          <p:cNvSpPr>
            <a:spLocks noGrp="1"/>
          </p:cNvSpPr>
          <p:nvPr>
            <p:ph type="title"/>
          </p:nvPr>
        </p:nvSpPr>
        <p:spPr>
          <a:xfrm>
            <a:off x="301385" y="298339"/>
            <a:ext cx="8418747" cy="648512"/>
          </a:xfrm>
        </p:spPr>
        <p:txBody>
          <a:bodyPr wrap="square" anchor="t">
            <a:normAutofit/>
          </a:bodyPr>
          <a:lstStyle/>
          <a:p>
            <a:r>
              <a:rPr lang="en-US"/>
              <a:t>Teams Tabs</a:t>
            </a:r>
          </a:p>
        </p:txBody>
      </p:sp>
      <p:sp>
        <p:nvSpPr>
          <p:cNvPr id="3" name="TekstSylinder 2">
            <a:extLst>
              <a:ext uri="{FF2B5EF4-FFF2-40B4-BE49-F238E27FC236}">
                <a16:creationId xmlns:a16="http://schemas.microsoft.com/office/drawing/2014/main" id="{178C94DA-4D5F-488C-90D8-E31DE4244F03}"/>
              </a:ext>
            </a:extLst>
          </p:cNvPr>
          <p:cNvSpPr txBox="1"/>
          <p:nvPr/>
        </p:nvSpPr>
        <p:spPr>
          <a:xfrm>
            <a:off x="92870" y="1198800"/>
            <a:ext cx="4075152" cy="38164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b-NO" sz="1600">
                <a:latin typeface="Arial" panose="020B0604020202020204" pitchFamily="34" charset="0"/>
                <a:cs typeface="Arial" panose="020B0604020202020204" pitchFamily="34" charset="0"/>
              </a:rPr>
              <a:t>The Workspace </a:t>
            </a:r>
            <a:r>
              <a:rPr lang="nb-NO" sz="1600" err="1">
                <a:latin typeface="Arial" panose="020B0604020202020204" pitchFamily="34" charset="0"/>
                <a:cs typeface="Arial" panose="020B0604020202020204" pitchFamily="34" charset="0"/>
              </a:rPr>
              <a:t>name</a:t>
            </a:r>
            <a:r>
              <a:rPr lang="nb-NO" sz="1600">
                <a:latin typeface="Arial" panose="020B0604020202020204" pitchFamily="34" charset="0"/>
                <a:cs typeface="Arial" panose="020B0604020202020204" pitchFamily="34" charset="0"/>
              </a:rPr>
              <a:t> is: </a:t>
            </a:r>
            <a:r>
              <a:rPr lang="nb-NO" sz="1600">
                <a:effectLst/>
                <a:latin typeface="Arial" panose="020B0604020202020204" pitchFamily="34" charset="0"/>
                <a:ea typeface="Calibri" panose="020F0502020204030204" pitchFamily="34" charset="0"/>
                <a:cs typeface="Arial" panose="020B0604020202020204" pitchFamily="34" charset="0"/>
              </a:rPr>
              <a:t>REFGRP_</a:t>
            </a:r>
            <a:r>
              <a:rPr lang="nb-NO" sz="1600">
                <a:latin typeface="Arial" panose="020B0604020202020204" pitchFamily="34" charset="0"/>
                <a:ea typeface="Calibri" panose="020F0502020204030204" pitchFamily="34" charset="0"/>
                <a:cs typeface="Arial" panose="020B0604020202020204" pitchFamily="34" charset="0"/>
              </a:rPr>
              <a:t>CODE</a:t>
            </a:r>
            <a:r>
              <a:rPr lang="nb-NO" sz="1600">
                <a:effectLst/>
                <a:latin typeface="Arial" panose="020B0604020202020204" pitchFamily="34" charset="0"/>
                <a:ea typeface="Calibri" panose="020F0502020204030204" pitchFamily="34" charset="0"/>
                <a:cs typeface="Arial" panose="020B0604020202020204" pitchFamily="34" charset="0"/>
              </a:rPr>
              <a:t>_YEAR_SEMESTER</a:t>
            </a:r>
            <a:endParaRPr lang="nb-NO"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sz="1600">
                <a:latin typeface="Arial" panose="020B0604020202020204" pitchFamily="34" charset="0"/>
                <a:cs typeface="Arial" panose="020B0604020202020204" pitchFamily="34" charset="0"/>
              </a:rPr>
              <a:t>The </a:t>
            </a:r>
            <a:r>
              <a:rPr lang="en-US" sz="1600">
                <a:latin typeface="Arial" panose="020B0604020202020204" pitchFamily="34" charset="0"/>
                <a:cs typeface="Arial" panose="020B0604020202020204" pitchFamily="34" charset="0"/>
              </a:rPr>
              <a:t>“General” channel has the following tabs:</a:t>
            </a:r>
            <a:endParaRPr lang="nb-NO" sz="1600">
              <a:latin typeface="Arial" panose="020B0604020202020204" pitchFamily="34" charset="0"/>
              <a:cs typeface="Arial" panose="020B0604020202020204" pitchFamily="34" charset="0"/>
            </a:endParaRPr>
          </a:p>
          <a:p>
            <a:pPr marL="742950" lvl="1" indent="-285750">
              <a:buFontTx/>
              <a:buChar char="-"/>
            </a:pPr>
            <a:r>
              <a:rPr lang="nb-NO" sz="1600">
                <a:latin typeface="Arial" panose="020B0604020202020204" pitchFamily="34" charset="0"/>
                <a:cs typeface="Arial" panose="020B0604020202020204" pitchFamily="34" charset="0"/>
              </a:rPr>
              <a:t>Innlegg [Posts] </a:t>
            </a:r>
            <a:r>
              <a:rPr lang="nb-NO" sz="1600" b="1">
                <a:latin typeface="Arial" panose="020B0604020202020204" pitchFamily="34" charset="0"/>
                <a:cs typeface="Arial" panose="020B0604020202020204" pitchFamily="34" charset="0"/>
              </a:rPr>
              <a:t>(1)</a:t>
            </a:r>
          </a:p>
          <a:p>
            <a:pPr marL="742950" lvl="1" indent="-285750">
              <a:buFontTx/>
              <a:buChar char="-"/>
            </a:pPr>
            <a:r>
              <a:rPr lang="nb-NO" sz="1600">
                <a:latin typeface="Arial" panose="020B0604020202020204" pitchFamily="34" charset="0"/>
                <a:cs typeface="Arial" panose="020B0604020202020204" pitchFamily="34" charset="0"/>
              </a:rPr>
              <a:t>Filer [Files] </a:t>
            </a:r>
            <a:r>
              <a:rPr lang="nb-NO" sz="1600" b="1">
                <a:latin typeface="Arial" panose="020B0604020202020204" pitchFamily="34" charset="0"/>
                <a:cs typeface="Arial" panose="020B0604020202020204" pitchFamily="34" charset="0"/>
              </a:rPr>
              <a:t>(2)</a:t>
            </a:r>
          </a:p>
          <a:p>
            <a:pPr marL="742950" lvl="1" indent="-285750">
              <a:buFontTx/>
              <a:buChar char="-"/>
            </a:pPr>
            <a:r>
              <a:rPr lang="nb-NO" sz="1600">
                <a:latin typeface="Arial" panose="020B0604020202020204" pitchFamily="34" charset="0"/>
                <a:cs typeface="Arial" panose="020B0604020202020204" pitchFamily="34" charset="0"/>
              </a:rPr>
              <a:t>Referansegrupperapport [Reference Group Report] </a:t>
            </a:r>
            <a:r>
              <a:rPr lang="nb-NO" sz="1600" b="1">
                <a:latin typeface="Arial" panose="020B0604020202020204" pitchFamily="34" charset="0"/>
                <a:cs typeface="Arial" panose="020B0604020202020204" pitchFamily="34" charset="0"/>
              </a:rPr>
              <a:t>(3)</a:t>
            </a:r>
          </a:p>
          <a:p>
            <a:pPr marL="742950" lvl="1" indent="-285750">
              <a:buFontTx/>
              <a:buChar char="-"/>
            </a:pPr>
            <a:r>
              <a:rPr lang="nb-NO" sz="1600">
                <a:latin typeface="Arial" panose="020B0604020202020204" pitchFamily="34" charset="0"/>
                <a:cs typeface="Arial" panose="020B0604020202020204" pitchFamily="34" charset="0"/>
              </a:rPr>
              <a:t>Les om referansegruppe [Read more </a:t>
            </a:r>
            <a:r>
              <a:rPr lang="nb-NO" sz="1600" err="1">
                <a:latin typeface="Arial" panose="020B0604020202020204" pitchFamily="34" charset="0"/>
                <a:cs typeface="Arial" panose="020B0604020202020204" pitchFamily="34" charset="0"/>
              </a:rPr>
              <a:t>about</a:t>
            </a:r>
            <a:r>
              <a:rPr lang="nb-NO" sz="1600">
                <a:latin typeface="Arial" panose="020B0604020202020204" pitchFamily="34" charset="0"/>
                <a:cs typeface="Arial" panose="020B0604020202020204" pitchFamily="34" charset="0"/>
              </a:rPr>
              <a:t> Reference Groups]</a:t>
            </a:r>
            <a:r>
              <a:rPr lang="nb-NO" sz="1600" b="1">
                <a:latin typeface="Arial" panose="020B0604020202020204" pitchFamily="34" charset="0"/>
                <a:cs typeface="Arial" panose="020B0604020202020204" pitchFamily="34" charset="0"/>
              </a:rPr>
              <a:t> (4)</a:t>
            </a:r>
          </a:p>
          <a:p>
            <a:pPr marL="742950" lvl="1" indent="-285750">
              <a:buFontTx/>
              <a:buChar char="-"/>
            </a:pPr>
            <a:r>
              <a:rPr lang="nb-NO" sz="1600">
                <a:latin typeface="Arial" panose="020B0604020202020204" pitchFamily="34" charset="0"/>
                <a:cs typeface="Arial" panose="020B0604020202020204" pitchFamily="34" charset="0"/>
              </a:rPr>
              <a:t>Om emnet [</a:t>
            </a:r>
            <a:r>
              <a:rPr lang="nb-NO" sz="1600" err="1">
                <a:latin typeface="Arial" panose="020B0604020202020204" pitchFamily="34" charset="0"/>
                <a:cs typeface="Arial" panose="020B0604020202020204" pitchFamily="34" charset="0"/>
              </a:rPr>
              <a:t>About</a:t>
            </a:r>
            <a:r>
              <a:rPr lang="nb-NO" sz="1600">
                <a:latin typeface="Arial" panose="020B0604020202020204" pitchFamily="34" charset="0"/>
                <a:cs typeface="Arial" panose="020B0604020202020204" pitchFamily="34" charset="0"/>
              </a:rPr>
              <a:t> </a:t>
            </a:r>
            <a:r>
              <a:rPr lang="nb-NO" sz="1600" err="1">
                <a:latin typeface="Arial" panose="020B0604020202020204" pitchFamily="34" charset="0"/>
                <a:cs typeface="Arial" panose="020B0604020202020204" pitchFamily="34" charset="0"/>
              </a:rPr>
              <a:t>the</a:t>
            </a:r>
            <a:r>
              <a:rPr lang="nb-NO" sz="1600">
                <a:latin typeface="Arial" panose="020B0604020202020204" pitchFamily="34" charset="0"/>
                <a:cs typeface="Arial" panose="020B0604020202020204" pitchFamily="34" charset="0"/>
              </a:rPr>
              <a:t> Course] </a:t>
            </a:r>
            <a:r>
              <a:rPr lang="nb-NO" sz="1600" b="1">
                <a:latin typeface="Arial" panose="020B0604020202020204" pitchFamily="34" charset="0"/>
                <a:cs typeface="Arial" panose="020B0604020202020204" pitchFamily="34" charset="0"/>
              </a:rPr>
              <a:t>(5)</a:t>
            </a:r>
          </a:p>
          <a:p>
            <a:pPr marL="742950" lvl="1" indent="-285750">
              <a:buFontTx/>
              <a:buChar char="-"/>
            </a:pPr>
            <a:r>
              <a:rPr lang="nb-NO" sz="1600">
                <a:latin typeface="Arial" panose="020B0604020202020204" pitchFamily="34" charset="0"/>
                <a:cs typeface="Arial" panose="020B0604020202020204" pitchFamily="34" charset="0"/>
              </a:rPr>
              <a:t>Registrer avvik [Register </a:t>
            </a:r>
            <a:r>
              <a:rPr lang="nb-NO" sz="1600" err="1">
                <a:latin typeface="Arial" panose="020B0604020202020204" pitchFamily="34" charset="0"/>
                <a:cs typeface="Arial" panose="020B0604020202020204" pitchFamily="34" charset="0"/>
              </a:rPr>
              <a:t>Deviations</a:t>
            </a:r>
            <a:r>
              <a:rPr lang="nb-NO" sz="1600">
                <a:latin typeface="Arial" panose="020B0604020202020204" pitchFamily="34" charset="0"/>
                <a:cs typeface="Arial" panose="020B0604020202020204" pitchFamily="34" charset="0"/>
              </a:rPr>
              <a:t>] </a:t>
            </a:r>
            <a:r>
              <a:rPr lang="nb-NO" sz="1600" b="1">
                <a:latin typeface="Arial" panose="020B0604020202020204" pitchFamily="34" charset="0"/>
                <a:cs typeface="Arial" panose="020B0604020202020204" pitchFamily="34" charset="0"/>
              </a:rPr>
              <a:t>(6)</a:t>
            </a:r>
          </a:p>
          <a:p>
            <a:pPr marL="742950" lvl="1" indent="-285750">
              <a:buFontTx/>
              <a:buChar char="-"/>
            </a:pPr>
            <a:r>
              <a:rPr lang="nb-NO" sz="1600" err="1">
                <a:latin typeface="Arial"/>
                <a:cs typeface="Arial"/>
              </a:rPr>
              <a:t>Prosesstøtte</a:t>
            </a:r>
            <a:r>
              <a:rPr lang="nb-NO" sz="1600">
                <a:latin typeface="Arial"/>
                <a:cs typeface="Arial"/>
              </a:rPr>
              <a:t> [</a:t>
            </a:r>
            <a:r>
              <a:rPr lang="nb-NO" sz="1600" err="1">
                <a:latin typeface="Arial"/>
                <a:cs typeface="Arial"/>
              </a:rPr>
              <a:t>Process</a:t>
            </a:r>
            <a:r>
              <a:rPr lang="nb-NO" sz="1600">
                <a:latin typeface="Arial"/>
                <a:cs typeface="Arial"/>
              </a:rPr>
              <a:t> Support] </a:t>
            </a:r>
            <a:r>
              <a:rPr lang="nb-NO" sz="1600" b="1">
                <a:latin typeface="Arial"/>
                <a:cs typeface="Arial"/>
              </a:rPr>
              <a:t>(7)</a:t>
            </a:r>
          </a:p>
          <a:p>
            <a:endParaRPr lang="nb-NO" sz="1600"/>
          </a:p>
        </p:txBody>
      </p:sp>
      <p:pic>
        <p:nvPicPr>
          <p:cNvPr id="5" name="Bilde 4" descr="Hovedsiden i referansegruppen i Teams. Inkludert fanene: &quot;Innlegg&quot;, &quot;Filer&quot;, &quot;Referansegrupperapport&quot;, &quot;Les om referansegruppe&quot;, &quot;om emnet&quot;, &quot;Registrert avvik&quot; og &quot;Porsessstøtte&quot;.">
            <a:extLst>
              <a:ext uri="{FF2B5EF4-FFF2-40B4-BE49-F238E27FC236}">
                <a16:creationId xmlns:a16="http://schemas.microsoft.com/office/drawing/2014/main" id="{8BA82BB7-650B-470A-A120-2472374236C5}"/>
              </a:ext>
            </a:extLst>
          </p:cNvPr>
          <p:cNvPicPr>
            <a:picLocks noChangeAspect="1"/>
          </p:cNvPicPr>
          <p:nvPr/>
        </p:nvPicPr>
        <p:blipFill rotWithShape="1">
          <a:blip r:embed="rId3"/>
          <a:srcRect r="7162"/>
          <a:stretch/>
        </p:blipFill>
        <p:spPr>
          <a:xfrm>
            <a:off x="4115026" y="1198800"/>
            <a:ext cx="5028974" cy="3230155"/>
          </a:xfrm>
          <a:prstGeom prst="rect">
            <a:avLst/>
          </a:prstGeom>
        </p:spPr>
      </p:pic>
    </p:spTree>
    <p:extLst>
      <p:ext uri="{BB962C8B-B14F-4D97-AF65-F5344CB8AC3E}">
        <p14:creationId xmlns:p14="http://schemas.microsoft.com/office/powerpoint/2010/main" val="1234725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9D58-4BC2-4808-8257-69BEBFE2965C}"/>
              </a:ext>
            </a:extLst>
          </p:cNvPr>
          <p:cNvSpPr>
            <a:spLocks noGrp="1"/>
          </p:cNvSpPr>
          <p:nvPr>
            <p:ph type="title"/>
          </p:nvPr>
        </p:nvSpPr>
        <p:spPr>
          <a:xfrm>
            <a:off x="301385" y="298339"/>
            <a:ext cx="8418747" cy="648512"/>
          </a:xfrm>
        </p:spPr>
        <p:txBody>
          <a:bodyPr/>
          <a:lstStyle/>
          <a:p>
            <a:r>
              <a:rPr lang="en-US"/>
              <a:t>Tabs: Process Support</a:t>
            </a:r>
          </a:p>
        </p:txBody>
      </p:sp>
      <p:sp>
        <p:nvSpPr>
          <p:cNvPr id="15" name="Rectangle 14">
            <a:extLst>
              <a:ext uri="{FF2B5EF4-FFF2-40B4-BE49-F238E27FC236}">
                <a16:creationId xmlns:a16="http://schemas.microsoft.com/office/drawing/2014/main" id="{499390DE-4A99-47E4-95A6-14F4286EE3AD}"/>
              </a:ext>
            </a:extLst>
          </p:cNvPr>
          <p:cNvSpPr/>
          <p:nvPr/>
        </p:nvSpPr>
        <p:spPr>
          <a:xfrm>
            <a:off x="301385" y="1198800"/>
            <a:ext cx="5867298" cy="3458925"/>
          </a:xfrm>
          <a:prstGeom prst="rect">
            <a:avLst/>
          </a:prstGeom>
        </p:spPr>
        <p:txBody>
          <a:bodyPr wrap="square">
            <a:normAutofit fontScale="92500"/>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For students to be able to submit reports, you must give them access to the tab called “Prosesstøtte” [process support]</a:t>
            </a:r>
          </a:p>
          <a:p>
            <a:pPr marL="285750" indent="-285750">
              <a:buFont typeface="Arial" panose="020B0604020202020204" pitchFamily="34" charset="0"/>
              <a:buChar char="•"/>
            </a:pP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is done by clicking the</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tab</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then the “Set up tab” button </a:t>
            </a:r>
            <a:r>
              <a:rPr lang="en-US"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and finally </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Save</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(3)</a:t>
            </a:r>
          </a:p>
          <a:p>
            <a:pPr marL="285750" indent="-285750">
              <a:buFont typeface="Arial" panose="020B0604020202020204" pitchFamily="34" charset="0"/>
              <a:buChar char="•"/>
            </a:pPr>
            <a:r>
              <a:rPr lang="en-US"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NB:</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 some cases, the tab may not be visible by default. You may then click the plus sign on the rightmost side of the tab bar, search for and</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add it manually</a:t>
            </a:r>
            <a:endParaRPr lang="en-US"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This tab should also be used to add/remove group members</a:t>
            </a:r>
            <a:endParaRPr lang="en-US" sz="2200" b="1" dirty="0">
              <a:solidFill>
                <a:srgbClr val="000000"/>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US" sz="1800" dirty="0">
              <a:solidFill>
                <a:srgbClr val="000000"/>
              </a:solidFill>
              <a:effectLst/>
              <a:latin typeface="Calibri" panose="020F0502020204030204" pitchFamily="34" charset="0"/>
              <a:ea typeface="Calibri" panose="020F0502020204030204" pitchFamily="34" charset="0"/>
            </a:endParaRPr>
          </a:p>
        </p:txBody>
      </p:sp>
      <p:pic>
        <p:nvPicPr>
          <p:cNvPr id="7" name="Bilde 6" descr="Opprett prosesstøttefanen manuelt, klikk save. ">
            <a:extLst>
              <a:ext uri="{FF2B5EF4-FFF2-40B4-BE49-F238E27FC236}">
                <a16:creationId xmlns:a16="http://schemas.microsoft.com/office/drawing/2014/main" id="{F3FCA6E6-295B-4049-8A36-84DFCDE8AF3C}"/>
              </a:ext>
            </a:extLst>
          </p:cNvPr>
          <p:cNvPicPr>
            <a:picLocks noChangeAspect="1"/>
          </p:cNvPicPr>
          <p:nvPr/>
        </p:nvPicPr>
        <p:blipFill>
          <a:blip r:embed="rId3"/>
          <a:stretch>
            <a:fillRect/>
          </a:stretch>
        </p:blipFill>
        <p:spPr>
          <a:xfrm>
            <a:off x="6724618" y="2571750"/>
            <a:ext cx="2218906" cy="2190164"/>
          </a:xfrm>
          <a:prstGeom prst="rect">
            <a:avLst/>
          </a:prstGeom>
        </p:spPr>
      </p:pic>
      <p:pic>
        <p:nvPicPr>
          <p:cNvPr id="4" name="Bilde 3">
            <a:extLst>
              <a:ext uri="{FF2B5EF4-FFF2-40B4-BE49-F238E27FC236}">
                <a16:creationId xmlns:a16="http://schemas.microsoft.com/office/drawing/2014/main" id="{647FF3B4-875C-4651-B8AD-12CD124145A4}"/>
              </a:ext>
            </a:extLst>
          </p:cNvPr>
          <p:cNvPicPr>
            <a:picLocks noChangeAspect="1"/>
          </p:cNvPicPr>
          <p:nvPr/>
        </p:nvPicPr>
        <p:blipFill>
          <a:blip r:embed="rId4"/>
          <a:stretch>
            <a:fillRect/>
          </a:stretch>
        </p:blipFill>
        <p:spPr>
          <a:xfrm>
            <a:off x="6724618" y="381586"/>
            <a:ext cx="2218906" cy="2590494"/>
          </a:xfrm>
          <a:prstGeom prst="rect">
            <a:avLst/>
          </a:prstGeom>
        </p:spPr>
      </p:pic>
    </p:spTree>
    <p:extLst>
      <p:ext uri="{BB962C8B-B14F-4D97-AF65-F5344CB8AC3E}">
        <p14:creationId xmlns:p14="http://schemas.microsoft.com/office/powerpoint/2010/main" val="548283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0E4E-2994-4D1D-9674-D10B7D59384D}"/>
              </a:ext>
            </a:extLst>
          </p:cNvPr>
          <p:cNvSpPr>
            <a:spLocks noGrp="1"/>
          </p:cNvSpPr>
          <p:nvPr>
            <p:ph type="title"/>
          </p:nvPr>
        </p:nvSpPr>
        <p:spPr>
          <a:xfrm>
            <a:off x="302400" y="298800"/>
            <a:ext cx="8552985" cy="646331"/>
          </a:xfrm>
        </p:spPr>
        <p:txBody>
          <a:bodyPr anchor="t">
            <a:normAutofit/>
          </a:bodyPr>
          <a:lstStyle/>
          <a:p>
            <a:r>
              <a:rPr lang="en-US"/>
              <a:t>Manage Membership</a:t>
            </a:r>
          </a:p>
        </p:txBody>
      </p:sp>
      <p:sp>
        <p:nvSpPr>
          <p:cNvPr id="4" name="Content Placeholder 3">
            <a:extLst>
              <a:ext uri="{FF2B5EF4-FFF2-40B4-BE49-F238E27FC236}">
                <a16:creationId xmlns:a16="http://schemas.microsoft.com/office/drawing/2014/main" id="{5C2416DF-7889-4612-9F91-979D6C441808}"/>
              </a:ext>
            </a:extLst>
          </p:cNvPr>
          <p:cNvSpPr>
            <a:spLocks noGrp="1"/>
          </p:cNvSpPr>
          <p:nvPr>
            <p:ph sz="half" idx="1"/>
          </p:nvPr>
        </p:nvSpPr>
        <p:spPr>
          <a:xfrm>
            <a:off x="302400" y="1200151"/>
            <a:ext cx="4038600" cy="3394472"/>
          </a:xfrm>
        </p:spPr>
        <p:txBody>
          <a:bodyPr vert="horz" lIns="91440" tIns="45720" rIns="91440" bIns="45720" rtlCol="0" anchor="t">
            <a:normAutofit lnSpcReduction="10000"/>
          </a:bodyPr>
          <a:lstStyle/>
          <a:p>
            <a:pPr>
              <a:lnSpc>
                <a:spcPct val="90000"/>
              </a:lnSpc>
            </a:pPr>
            <a:r>
              <a:rPr lang="en-US" sz="1800" dirty="0"/>
              <a:t>If you need to edit the members in the reference group after it has been set up, you may do so in the process support tab</a:t>
            </a:r>
          </a:p>
          <a:p>
            <a:pPr lvl="1">
              <a:lnSpc>
                <a:spcPct val="90000"/>
              </a:lnSpc>
            </a:pPr>
            <a:r>
              <a:rPr lang="en-US" sz="1800" dirty="0"/>
              <a:t>Click “</a:t>
            </a:r>
            <a:r>
              <a:rPr lang="en-US" sz="1800" dirty="0" err="1"/>
              <a:t>Rediger</a:t>
            </a:r>
            <a:r>
              <a:rPr lang="en-US" sz="1800" dirty="0"/>
              <a:t> </a:t>
            </a:r>
            <a:r>
              <a:rPr lang="en-US" sz="1800" dirty="0" err="1"/>
              <a:t>medlemmer</a:t>
            </a:r>
            <a:r>
              <a:rPr lang="en-US" sz="1800" dirty="0"/>
              <a:t>” [Edit members] </a:t>
            </a:r>
            <a:r>
              <a:rPr lang="en-US" sz="1800" b="1" dirty="0"/>
              <a:t>(1)</a:t>
            </a:r>
            <a:r>
              <a:rPr lang="en-US" sz="1800" dirty="0"/>
              <a:t>. You will then see a menu on the right-hand side</a:t>
            </a:r>
          </a:p>
          <a:p>
            <a:pPr lvl="1">
              <a:lnSpc>
                <a:spcPct val="90000"/>
              </a:lnSpc>
            </a:pPr>
            <a:r>
              <a:rPr lang="en-US" sz="1800" dirty="0"/>
              <a:t>Search for a person </a:t>
            </a:r>
            <a:r>
              <a:rPr lang="en-US" sz="1800" b="1" dirty="0"/>
              <a:t>(2)</a:t>
            </a:r>
          </a:p>
          <a:p>
            <a:pPr lvl="1">
              <a:lnSpc>
                <a:spcPct val="90000"/>
              </a:lnSpc>
            </a:pPr>
            <a:r>
              <a:rPr lang="en-US" sz="1800" dirty="0"/>
              <a:t>Click “Legg </a:t>
            </a:r>
            <a:r>
              <a:rPr lang="en-US" sz="1800" dirty="0" err="1"/>
              <a:t>til</a:t>
            </a:r>
            <a:r>
              <a:rPr lang="en-US" sz="1800" dirty="0"/>
              <a:t>” [Add member] </a:t>
            </a:r>
            <a:r>
              <a:rPr lang="en-US" sz="1800" b="1" dirty="0"/>
              <a:t>(3)</a:t>
            </a:r>
          </a:p>
          <a:p>
            <a:pPr lvl="1">
              <a:lnSpc>
                <a:spcPct val="90000"/>
              </a:lnSpc>
            </a:pPr>
            <a:r>
              <a:rPr lang="en-US" sz="1800" dirty="0"/>
              <a:t>To remove an existing member, click their name and click “</a:t>
            </a:r>
            <a:r>
              <a:rPr lang="en-US" sz="1800" dirty="0" err="1"/>
              <a:t>Fjern</a:t>
            </a:r>
            <a:r>
              <a:rPr lang="en-US" sz="1800" dirty="0"/>
              <a:t>” [Remove] </a:t>
            </a:r>
            <a:r>
              <a:rPr lang="en-US" sz="1800" b="1" dirty="0"/>
              <a:t>(4)</a:t>
            </a:r>
          </a:p>
          <a:p>
            <a:pPr marL="457200" indent="-457200">
              <a:lnSpc>
                <a:spcPct val="90000"/>
              </a:lnSpc>
              <a:buAutoNum type="arabicParenBoth"/>
            </a:pPr>
            <a:endParaRPr lang="en-US" sz="1800" dirty="0"/>
          </a:p>
          <a:p>
            <a:pPr marL="0" indent="0">
              <a:lnSpc>
                <a:spcPct val="90000"/>
              </a:lnSpc>
              <a:buNone/>
            </a:pPr>
            <a:endParaRPr lang="en-US" sz="1800" dirty="0"/>
          </a:p>
        </p:txBody>
      </p:sp>
      <p:pic>
        <p:nvPicPr>
          <p:cNvPr id="5" name="Bilde 4" descr="Redigeringsmenyen i prosesstøttefanen for å endre medlemskap. ">
            <a:extLst>
              <a:ext uri="{FF2B5EF4-FFF2-40B4-BE49-F238E27FC236}">
                <a16:creationId xmlns:a16="http://schemas.microsoft.com/office/drawing/2014/main" id="{A8302DED-243F-4E81-A041-31396A5DC2FC}"/>
              </a:ext>
            </a:extLst>
          </p:cNvPr>
          <p:cNvPicPr>
            <a:picLocks noChangeAspect="1"/>
          </p:cNvPicPr>
          <p:nvPr/>
        </p:nvPicPr>
        <p:blipFill>
          <a:blip r:embed="rId3"/>
          <a:stretch>
            <a:fillRect/>
          </a:stretch>
        </p:blipFill>
        <p:spPr>
          <a:xfrm>
            <a:off x="4536595" y="1200151"/>
            <a:ext cx="4305005" cy="3187230"/>
          </a:xfrm>
          <a:prstGeom prst="rect">
            <a:avLst/>
          </a:prstGeom>
        </p:spPr>
      </p:pic>
    </p:spTree>
    <p:extLst>
      <p:ext uri="{BB962C8B-B14F-4D97-AF65-F5344CB8AC3E}">
        <p14:creationId xmlns:p14="http://schemas.microsoft.com/office/powerpoint/2010/main" val="1461561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63EB-491C-41D2-A73B-BC4442292EBC}"/>
              </a:ext>
            </a:extLst>
          </p:cNvPr>
          <p:cNvSpPr>
            <a:spLocks noGrp="1"/>
          </p:cNvSpPr>
          <p:nvPr>
            <p:ph type="title"/>
          </p:nvPr>
        </p:nvSpPr>
        <p:spPr>
          <a:xfrm>
            <a:off x="302400" y="298800"/>
            <a:ext cx="8552985" cy="646331"/>
          </a:xfrm>
        </p:spPr>
        <p:txBody>
          <a:bodyPr/>
          <a:lstStyle/>
          <a:p>
            <a:r>
              <a:rPr lang="en-US"/>
              <a:t>Tabs: Files and Report</a:t>
            </a:r>
          </a:p>
        </p:txBody>
      </p:sp>
      <p:sp>
        <p:nvSpPr>
          <p:cNvPr id="3" name="TekstSylinder 2">
            <a:extLst>
              <a:ext uri="{FF2B5EF4-FFF2-40B4-BE49-F238E27FC236}">
                <a16:creationId xmlns:a16="http://schemas.microsoft.com/office/drawing/2014/main" id="{A9B3A189-333B-46E7-BB58-3D33BCB01FBC}"/>
              </a:ext>
            </a:extLst>
          </p:cNvPr>
          <p:cNvSpPr txBox="1"/>
          <p:nvPr/>
        </p:nvSpPr>
        <p:spPr>
          <a:xfrm>
            <a:off x="302400" y="1198800"/>
            <a:ext cx="4817028" cy="1437244"/>
          </a:xfrm>
          <a:prstGeom prst="rect">
            <a:avLst/>
          </a:prstGeom>
          <a:noFill/>
        </p:spPr>
        <p:txBody>
          <a:bodyPr wrap="square" rtlCol="0">
            <a:normAutofit fontScale="85000" lnSpcReduction="10000"/>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In the “Files” tab </a:t>
            </a:r>
            <a:r>
              <a:rPr lang="en-US" b="1">
                <a:latin typeface="Arial" panose="020B0604020202020204" pitchFamily="34" charset="0"/>
                <a:cs typeface="Arial" panose="020B0604020202020204" pitchFamily="34" charset="0"/>
              </a:rPr>
              <a:t>(1)</a:t>
            </a:r>
            <a:r>
              <a:rPr lang="en-US">
                <a:latin typeface="Arial" panose="020B0604020202020204" pitchFamily="34" charset="0"/>
                <a:cs typeface="Arial" panose="020B0604020202020204" pitchFamily="34" charset="0"/>
              </a:rPr>
              <a:t>, you will find all the files associated with the reference group. They can be both uploaded and downloaded for use in the evaluation work.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The “</a:t>
            </a:r>
            <a:r>
              <a:rPr lang="en-US" err="1">
                <a:latin typeface="Arial" panose="020B0604020202020204" pitchFamily="34" charset="0"/>
                <a:cs typeface="Arial" panose="020B0604020202020204" pitchFamily="34" charset="0"/>
              </a:rPr>
              <a:t>Referansegrupperapport</a:t>
            </a:r>
            <a:r>
              <a:rPr lang="en-US">
                <a:latin typeface="Arial" panose="020B0604020202020204" pitchFamily="34" charset="0"/>
                <a:cs typeface="Arial" panose="020B0604020202020204" pitchFamily="34" charset="0"/>
              </a:rPr>
              <a:t>” tab </a:t>
            </a:r>
            <a:r>
              <a:rPr lang="en-US" b="1">
                <a:latin typeface="Arial" panose="020B0604020202020204" pitchFamily="34" charset="0"/>
                <a:cs typeface="Arial" panose="020B0604020202020204" pitchFamily="34" charset="0"/>
              </a:rPr>
              <a:t>(2) </a:t>
            </a:r>
            <a:r>
              <a:rPr lang="en-US">
                <a:latin typeface="Arial" panose="020B0604020202020204" pitchFamily="34" charset="0"/>
                <a:cs typeface="Arial" panose="020B0604020202020204" pitchFamily="34" charset="0"/>
              </a:rPr>
              <a:t>can be used to collaboratively work on the report template</a:t>
            </a:r>
          </a:p>
          <a:p>
            <a:pPr marL="285750" indent="-285750">
              <a:buFont typeface="Arial" panose="020B0604020202020204" pitchFamily="34" charset="0"/>
              <a:buChar char="•"/>
            </a:pPr>
            <a:endParaRPr lang="en-US"/>
          </a:p>
        </p:txBody>
      </p:sp>
      <p:pic>
        <p:nvPicPr>
          <p:cNvPr id="5" name="Bilde 4" descr="Viser filer fanen, her ligger malen for referansegrupperapporten, og andre dokumenter kan lastes opp">
            <a:extLst>
              <a:ext uri="{FF2B5EF4-FFF2-40B4-BE49-F238E27FC236}">
                <a16:creationId xmlns:a16="http://schemas.microsoft.com/office/drawing/2014/main" id="{124E9641-487B-4167-B914-9F200F38B838}"/>
              </a:ext>
            </a:extLst>
          </p:cNvPr>
          <p:cNvPicPr>
            <a:picLocks noChangeAspect="1"/>
          </p:cNvPicPr>
          <p:nvPr/>
        </p:nvPicPr>
        <p:blipFill rotWithShape="1">
          <a:blip r:embed="rId3"/>
          <a:srcRect b="8679"/>
          <a:stretch/>
        </p:blipFill>
        <p:spPr>
          <a:xfrm>
            <a:off x="249042" y="2543356"/>
            <a:ext cx="4817029" cy="2238622"/>
          </a:xfrm>
          <a:prstGeom prst="rect">
            <a:avLst/>
          </a:prstGeom>
        </p:spPr>
      </p:pic>
      <p:pic>
        <p:nvPicPr>
          <p:cNvPr id="7" name="Bilde 6" descr="Referansegrupperapport fanen, mal for rapporten hvor studentene kan samskriving">
            <a:extLst>
              <a:ext uri="{FF2B5EF4-FFF2-40B4-BE49-F238E27FC236}">
                <a16:creationId xmlns:a16="http://schemas.microsoft.com/office/drawing/2014/main" id="{5040F1F5-9047-4EA7-8400-A5ECA2D19D82}"/>
              </a:ext>
            </a:extLst>
          </p:cNvPr>
          <p:cNvPicPr>
            <a:picLocks noChangeAspect="1"/>
          </p:cNvPicPr>
          <p:nvPr/>
        </p:nvPicPr>
        <p:blipFill rotWithShape="1">
          <a:blip r:embed="rId4"/>
          <a:srcRect b="5002"/>
          <a:stretch/>
        </p:blipFill>
        <p:spPr>
          <a:xfrm>
            <a:off x="5278761" y="852310"/>
            <a:ext cx="3616195" cy="3897213"/>
          </a:xfrm>
          <a:prstGeom prst="rect">
            <a:avLst/>
          </a:prstGeom>
        </p:spPr>
      </p:pic>
    </p:spTree>
    <p:extLst>
      <p:ext uri="{BB962C8B-B14F-4D97-AF65-F5344CB8AC3E}">
        <p14:creationId xmlns:p14="http://schemas.microsoft.com/office/powerpoint/2010/main" val="138131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8C9D-3DA7-4FCA-8CB8-E5DE35807354}"/>
              </a:ext>
            </a:extLst>
          </p:cNvPr>
          <p:cNvSpPr>
            <a:spLocks noGrp="1"/>
          </p:cNvSpPr>
          <p:nvPr>
            <p:ph type="title"/>
          </p:nvPr>
        </p:nvSpPr>
        <p:spPr>
          <a:xfrm>
            <a:off x="301385" y="298339"/>
            <a:ext cx="8418747" cy="648512"/>
          </a:xfrm>
        </p:spPr>
        <p:txBody>
          <a:bodyPr wrap="square" anchor="t">
            <a:normAutofit/>
          </a:bodyPr>
          <a:lstStyle/>
          <a:p>
            <a:r>
              <a:rPr lang="en-US"/>
              <a:t>Tabs: Registering Deviations</a:t>
            </a:r>
          </a:p>
        </p:txBody>
      </p:sp>
      <p:pic>
        <p:nvPicPr>
          <p:cNvPr id="10" name="Plassholder for innhold 9" descr="Registrer avvik fanen, NTNU nettsiden &quot;SI fra!&quot; er linket. ">
            <a:extLst>
              <a:ext uri="{FF2B5EF4-FFF2-40B4-BE49-F238E27FC236}">
                <a16:creationId xmlns:a16="http://schemas.microsoft.com/office/drawing/2014/main" id="{4D05AA14-2851-4A5F-A623-925722DB04D3}"/>
              </a:ext>
            </a:extLst>
          </p:cNvPr>
          <p:cNvPicPr>
            <a:picLocks noGrp="1" noChangeAspect="1"/>
          </p:cNvPicPr>
          <p:nvPr>
            <p:ph idx="1"/>
          </p:nvPr>
        </p:nvPicPr>
        <p:blipFill>
          <a:blip r:embed="rId3"/>
          <a:stretch>
            <a:fillRect/>
          </a:stretch>
        </p:blipFill>
        <p:spPr>
          <a:xfrm>
            <a:off x="4084578" y="1272074"/>
            <a:ext cx="4993780" cy="3150346"/>
          </a:xfrm>
        </p:spPr>
      </p:pic>
      <p:sp>
        <p:nvSpPr>
          <p:cNvPr id="3" name="TekstSylinder 2">
            <a:extLst>
              <a:ext uri="{FF2B5EF4-FFF2-40B4-BE49-F238E27FC236}">
                <a16:creationId xmlns:a16="http://schemas.microsoft.com/office/drawing/2014/main" id="{3D1044FD-7034-408D-A6CD-13A73C8E8EBB}"/>
              </a:ext>
            </a:extLst>
          </p:cNvPr>
          <p:cNvSpPr txBox="1"/>
          <p:nvPr/>
        </p:nvSpPr>
        <p:spPr>
          <a:xfrm>
            <a:off x="302401" y="1198800"/>
            <a:ext cx="3782178" cy="3480356"/>
          </a:xfrm>
          <a:prstGeom prst="rect">
            <a:avLst/>
          </a:prstGeom>
          <a:noFill/>
        </p:spPr>
        <p:txBody>
          <a:bodyPr wrap="square" lIns="91440" tIns="45720" rIns="91440" bIns="45720" rtlCol="0" anchor="t">
            <a:normAutofit fontScale="85000" lnSpcReduction="20000"/>
          </a:bodyPr>
          <a:lstStyle/>
          <a:p>
            <a:pPr marL="285750" indent="-285750">
              <a:lnSpc>
                <a:spcPct val="120000"/>
              </a:lnSpc>
              <a:buFont typeface="Arial" panose="020B0604020202020204" pitchFamily="34" charset="0"/>
              <a:buChar char="•"/>
            </a:pPr>
            <a:r>
              <a:rPr lang="en-US" sz="1800" dirty="0">
                <a:effectLst/>
                <a:latin typeface="Arial"/>
                <a:ea typeface="Calibri" panose="020F0502020204030204" pitchFamily="34" charset="0"/>
                <a:cs typeface="Arial"/>
              </a:rPr>
              <a:t>This tab will redirect you to the “Speak up!” page on </a:t>
            </a:r>
            <a:r>
              <a:rPr lang="en-US" sz="1800" dirty="0" err="1">
                <a:effectLst/>
                <a:latin typeface="Arial"/>
                <a:ea typeface="Calibri" panose="020F0502020204030204" pitchFamily="34" charset="0"/>
                <a:cs typeface="Arial"/>
              </a:rPr>
              <a:t>Innsida</a:t>
            </a:r>
            <a:r>
              <a:rPr lang="en-US" dirty="0">
                <a:latin typeface="Arial"/>
                <a:ea typeface="Calibri" panose="020F0502020204030204" pitchFamily="34" charset="0"/>
                <a:cs typeface="Arial"/>
              </a:rPr>
              <a:t>, where students may report “deviations” not tied to the academic implementation of the course</a:t>
            </a:r>
            <a:r>
              <a:rPr lang="en-US" sz="1800" dirty="0">
                <a:effectLst/>
                <a:latin typeface="Arial"/>
                <a:ea typeface="Calibri" panose="020F0502020204030204" pitchFamily="34" charset="0"/>
                <a:cs typeface="Arial"/>
              </a:rPr>
              <a:t> </a:t>
            </a:r>
          </a:p>
          <a:p>
            <a:pPr marL="285750" indent="-285750">
              <a:lnSpc>
                <a:spcPct val="120000"/>
              </a:lnSpc>
              <a:buFont typeface="Arial" panose="020B0604020202020204" pitchFamily="34" charset="0"/>
              <a:buChar char="•"/>
            </a:pPr>
            <a:r>
              <a:rPr lang="en-US" sz="1800" dirty="0">
                <a:effectLst/>
                <a:latin typeface="Arial"/>
                <a:ea typeface="Calibri" panose="020F0502020204030204" pitchFamily="34" charset="0"/>
                <a:cs typeface="Arial"/>
              </a:rPr>
              <a:t>Deviations may include health and safety violations, ethical issues, or discrimination and harassment incidents</a:t>
            </a:r>
          </a:p>
          <a:p>
            <a:pPr marL="285750" indent="-285750">
              <a:lnSpc>
                <a:spcPct val="120000"/>
              </a:lnSpc>
              <a:buFont typeface="Arial" panose="020B0604020202020204" pitchFamily="34" charset="0"/>
              <a:buChar char="•"/>
            </a:pPr>
            <a:r>
              <a:rPr lang="en-US" sz="1800" dirty="0">
                <a:effectLst/>
                <a:latin typeface="Arial"/>
                <a:ea typeface="Calibri" panose="020F0502020204030204" pitchFamily="34" charset="0"/>
                <a:cs typeface="Arial"/>
              </a:rPr>
              <a:t>Such instances should not be described in the reference group report, but </a:t>
            </a:r>
            <a:r>
              <a:rPr lang="en-US" dirty="0">
                <a:latin typeface="Arial"/>
                <a:ea typeface="Calibri" panose="020F0502020204030204" pitchFamily="34" charset="0"/>
                <a:cs typeface="Arial"/>
              </a:rPr>
              <a:t>rather be submitted</a:t>
            </a:r>
            <a:r>
              <a:rPr lang="en-US" sz="1800" dirty="0">
                <a:effectLst/>
                <a:latin typeface="Arial"/>
                <a:ea typeface="Calibri" panose="020F0502020204030204" pitchFamily="34" charset="0"/>
                <a:cs typeface="Arial"/>
              </a:rPr>
              <a:t> in</a:t>
            </a:r>
            <a:r>
              <a:rPr lang="en-US" dirty="0">
                <a:latin typeface="Arial"/>
                <a:ea typeface="Calibri" panose="020F0502020204030204" pitchFamily="34" charset="0"/>
                <a:cs typeface="Arial"/>
              </a:rPr>
              <a:t> separate</a:t>
            </a:r>
            <a:r>
              <a:rPr lang="en-US" sz="1800" dirty="0">
                <a:effectLst/>
                <a:latin typeface="Arial"/>
                <a:ea typeface="Calibri" panose="020F0502020204030204" pitchFamily="34" charset="0"/>
                <a:cs typeface="Arial"/>
              </a:rPr>
              <a:t> deviation report forms, found on this page</a:t>
            </a:r>
            <a:endParaRPr lang="en-US" dirty="0">
              <a:latin typeface="Arial"/>
              <a:cs typeface="Arial"/>
            </a:endParaRPr>
          </a:p>
        </p:txBody>
      </p:sp>
    </p:spTree>
    <p:extLst>
      <p:ext uri="{BB962C8B-B14F-4D97-AF65-F5344CB8AC3E}">
        <p14:creationId xmlns:p14="http://schemas.microsoft.com/office/powerpoint/2010/main" val="3008156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6F7FE-1C5B-314E-9EB6-C3D6F936303D}"/>
              </a:ext>
            </a:extLst>
          </p:cNvPr>
          <p:cNvSpPr>
            <a:spLocks noGrp="1"/>
          </p:cNvSpPr>
          <p:nvPr>
            <p:ph type="title"/>
          </p:nvPr>
        </p:nvSpPr>
        <p:spPr/>
        <p:txBody>
          <a:bodyPr/>
          <a:lstStyle/>
          <a:p>
            <a:r>
              <a:rPr lang="en-US"/>
              <a:t>KASPER</a:t>
            </a:r>
          </a:p>
        </p:txBody>
      </p:sp>
      <p:sp>
        <p:nvSpPr>
          <p:cNvPr id="3" name="Plassholder for innhold 2">
            <a:extLst>
              <a:ext uri="{FF2B5EF4-FFF2-40B4-BE49-F238E27FC236}">
                <a16:creationId xmlns:a16="http://schemas.microsoft.com/office/drawing/2014/main" id="{8B10C514-EF45-4E45-AC21-B580BE9D8E1F}"/>
              </a:ext>
            </a:extLst>
          </p:cNvPr>
          <p:cNvSpPr>
            <a:spLocks noGrp="1"/>
          </p:cNvSpPr>
          <p:nvPr>
            <p:ph idx="1"/>
          </p:nvPr>
        </p:nvSpPr>
        <p:spPr>
          <a:xfrm>
            <a:off x="301385" y="1198800"/>
            <a:ext cx="8418747" cy="3613774"/>
          </a:xfrm>
        </p:spPr>
        <p:txBody>
          <a:bodyPr vert="horz" lIns="90000" tIns="46800" rIns="90000" bIns="46800" rtlCol="0" anchor="t">
            <a:noAutofit/>
          </a:bodyPr>
          <a:lstStyle/>
          <a:p>
            <a:r>
              <a:rPr lang="en-GB"/>
              <a:t>A digital process tool used to assist employees in quality assessment work</a:t>
            </a:r>
          </a:p>
          <a:p>
            <a:r>
              <a:rPr lang="en-GB">
                <a:ea typeface="Calibri" panose="020F0502020204030204" pitchFamily="34" charset="0"/>
              </a:rPr>
              <a:t>The tool is used in quality assurance and study planning work</a:t>
            </a:r>
            <a:endParaRPr lang="en-GB">
              <a:effectLst/>
              <a:ea typeface="Calibri" panose="020F0502020204030204" pitchFamily="34" charset="0"/>
            </a:endParaRPr>
          </a:p>
          <a:p>
            <a:r>
              <a:rPr lang="en-GB">
                <a:effectLst/>
                <a:ea typeface="Calibri" panose="020F0502020204030204" pitchFamily="34" charset="0"/>
              </a:rPr>
              <a:t>The idea is to consolidate development, revision, and quality assurance work in one place at both the course and study </a:t>
            </a:r>
            <a:r>
              <a:rPr lang="en-GB">
                <a:ea typeface="Calibri" panose="020F0502020204030204" pitchFamily="34" charset="0"/>
              </a:rPr>
              <a:t>programme </a:t>
            </a:r>
            <a:r>
              <a:rPr lang="en-GB">
                <a:effectLst/>
                <a:ea typeface="Calibri" panose="020F0502020204030204" pitchFamily="34" charset="0"/>
              </a:rPr>
              <a:t>level</a:t>
            </a:r>
            <a:endParaRPr lang="en-GB"/>
          </a:p>
        </p:txBody>
      </p:sp>
    </p:spTree>
    <p:extLst>
      <p:ext uri="{BB962C8B-B14F-4D97-AF65-F5344CB8AC3E}">
        <p14:creationId xmlns:p14="http://schemas.microsoft.com/office/powerpoint/2010/main" val="2247439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B979F-93C8-4EAB-B313-E59C6234C720}"/>
              </a:ext>
            </a:extLst>
          </p:cNvPr>
          <p:cNvSpPr>
            <a:spLocks noGrp="1"/>
          </p:cNvSpPr>
          <p:nvPr>
            <p:ph type="title"/>
          </p:nvPr>
        </p:nvSpPr>
        <p:spPr>
          <a:xfrm>
            <a:off x="302400" y="298800"/>
            <a:ext cx="8552985" cy="646331"/>
          </a:xfrm>
        </p:spPr>
        <p:txBody>
          <a:bodyPr/>
          <a:lstStyle/>
          <a:p>
            <a:r>
              <a:rPr lang="en-US"/>
              <a:t>When Students Submit their Report</a:t>
            </a:r>
          </a:p>
        </p:txBody>
      </p:sp>
      <p:sp>
        <p:nvSpPr>
          <p:cNvPr id="3" name="Content Placeholder 2">
            <a:extLst>
              <a:ext uri="{FF2B5EF4-FFF2-40B4-BE49-F238E27FC236}">
                <a16:creationId xmlns:a16="http://schemas.microsoft.com/office/drawing/2014/main" id="{5E3A3AC7-A7EE-4EF8-86AA-B6905BAF8AED}"/>
              </a:ext>
            </a:extLst>
          </p:cNvPr>
          <p:cNvSpPr>
            <a:spLocks noGrp="1"/>
          </p:cNvSpPr>
          <p:nvPr>
            <p:ph sz="half" idx="1"/>
          </p:nvPr>
        </p:nvSpPr>
        <p:spPr>
          <a:xfrm>
            <a:off x="302400" y="1200151"/>
            <a:ext cx="4038599" cy="3394472"/>
          </a:xfrm>
        </p:spPr>
        <p:txBody>
          <a:bodyPr vert="horz" lIns="91440" tIns="45720" rIns="91440" bIns="45720" rtlCol="0" anchor="t">
            <a:normAutofit fontScale="92500" lnSpcReduction="10000"/>
          </a:bodyPr>
          <a:lstStyle/>
          <a:p>
            <a:r>
              <a:rPr lang="en-US" sz="1700" dirty="0"/>
              <a:t>Students submit their reports via the prosesstøttefanen [Process support tab] </a:t>
            </a:r>
            <a:r>
              <a:rPr lang="en-US" sz="1700" b="1" dirty="0"/>
              <a:t>(1)</a:t>
            </a:r>
          </a:p>
          <a:p>
            <a:r>
              <a:rPr lang="en-US" sz="1700" dirty="0"/>
              <a:t>They click “Send rapport </a:t>
            </a:r>
            <a:r>
              <a:rPr lang="en-US" sz="1700" dirty="0" err="1"/>
              <a:t>til</a:t>
            </a:r>
            <a:r>
              <a:rPr lang="en-US" sz="1700" dirty="0"/>
              <a:t> emneansvarlig” [Send report to course coordinator] </a:t>
            </a:r>
            <a:r>
              <a:rPr lang="en-US" sz="1700" b="1" dirty="0"/>
              <a:t>(2) </a:t>
            </a:r>
            <a:r>
              <a:rPr lang="en-US" sz="1700" dirty="0"/>
              <a:t>and choose the report from the list of files (</a:t>
            </a:r>
            <a:r>
              <a:rPr lang="en-US" sz="1700" b="1" dirty="0"/>
              <a:t>3)</a:t>
            </a:r>
            <a:endParaRPr lang="en-US" sz="1700" dirty="0"/>
          </a:p>
          <a:p>
            <a:r>
              <a:rPr lang="en-US" sz="1700" dirty="0"/>
              <a:t>They must make sure to select </a:t>
            </a:r>
            <a:r>
              <a:rPr lang="en-US" sz="1700" b="1" dirty="0"/>
              <a:t>only </a:t>
            </a:r>
            <a:r>
              <a:rPr lang="en-US" sz="1700" dirty="0"/>
              <a:t>the report file and then send it to the course coordinator </a:t>
            </a:r>
            <a:r>
              <a:rPr lang="en-US" sz="1700" b="1" dirty="0"/>
              <a:t>(4)</a:t>
            </a:r>
            <a:r>
              <a:rPr lang="en-US" sz="1700" dirty="0"/>
              <a:t>. </a:t>
            </a:r>
          </a:p>
          <a:p>
            <a:r>
              <a:rPr lang="en-US" sz="1700" dirty="0"/>
              <a:t>Should they have other documents from the reference groups you wish to keep, these can be manually uploaded to the course report in KASPER.</a:t>
            </a:r>
          </a:p>
        </p:txBody>
      </p:sp>
      <p:pic>
        <p:nvPicPr>
          <p:cNvPr id="8" name="Plassholder for innhold 7" descr="Et bilde som inneholder tekst&#10;&#10;Automatisk generert beskrivelse">
            <a:extLst>
              <a:ext uri="{FF2B5EF4-FFF2-40B4-BE49-F238E27FC236}">
                <a16:creationId xmlns:a16="http://schemas.microsoft.com/office/drawing/2014/main" id="{24A58BC6-6DB9-45F4-B4CA-401AEFA9C783}"/>
              </a:ext>
            </a:extLst>
          </p:cNvPr>
          <p:cNvPicPr>
            <a:picLocks noGrp="1" noChangeAspect="1"/>
          </p:cNvPicPr>
          <p:nvPr>
            <p:ph sz="half" idx="2"/>
          </p:nvPr>
        </p:nvPicPr>
        <p:blipFill rotWithShape="1">
          <a:blip r:embed="rId3"/>
          <a:srcRect r="5917"/>
          <a:stretch/>
        </p:blipFill>
        <p:spPr>
          <a:xfrm>
            <a:off x="4340999" y="1200151"/>
            <a:ext cx="4497105" cy="2549916"/>
          </a:xfrm>
        </p:spPr>
      </p:pic>
    </p:spTree>
    <p:extLst>
      <p:ext uri="{BB962C8B-B14F-4D97-AF65-F5344CB8AC3E}">
        <p14:creationId xmlns:p14="http://schemas.microsoft.com/office/powerpoint/2010/main" val="74629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D7A8-7A9F-45F8-9533-C73900441637}"/>
              </a:ext>
            </a:extLst>
          </p:cNvPr>
          <p:cNvSpPr>
            <a:spLocks noGrp="1"/>
          </p:cNvSpPr>
          <p:nvPr>
            <p:ph type="title"/>
          </p:nvPr>
        </p:nvSpPr>
        <p:spPr>
          <a:xfrm>
            <a:off x="302400" y="298800"/>
            <a:ext cx="8552985" cy="584775"/>
          </a:xfrm>
        </p:spPr>
        <p:txBody>
          <a:bodyPr/>
          <a:lstStyle/>
          <a:p>
            <a:r>
              <a:rPr lang="en-US" sz="3200"/>
              <a:t>Publishing the Reference Group Report</a:t>
            </a:r>
          </a:p>
        </p:txBody>
      </p:sp>
      <p:sp>
        <p:nvSpPr>
          <p:cNvPr id="4" name="Content Placeholder 3">
            <a:extLst>
              <a:ext uri="{FF2B5EF4-FFF2-40B4-BE49-F238E27FC236}">
                <a16:creationId xmlns:a16="http://schemas.microsoft.com/office/drawing/2014/main" id="{8B456B24-821F-47A7-89BB-D27C91B4B797}"/>
              </a:ext>
            </a:extLst>
          </p:cNvPr>
          <p:cNvSpPr>
            <a:spLocks noGrp="1"/>
          </p:cNvSpPr>
          <p:nvPr>
            <p:ph sz="half" idx="1"/>
          </p:nvPr>
        </p:nvSpPr>
        <p:spPr>
          <a:xfrm>
            <a:off x="302400" y="1198800"/>
            <a:ext cx="4333715" cy="3488199"/>
          </a:xfrm>
        </p:spPr>
        <p:txBody>
          <a:bodyPr vert="horz" lIns="91440" tIns="45720" rIns="91440" bIns="45720" rtlCol="0" anchor="t">
            <a:normAutofit fontScale="85000" lnSpcReduction="10000"/>
          </a:bodyPr>
          <a:lstStyle/>
          <a:p>
            <a:r>
              <a:rPr lang="en-US" sz="1800" dirty="0"/>
              <a:t>When the students have delivered their report, the course coordinator uploads it to the course report in KASPER</a:t>
            </a:r>
          </a:p>
          <a:p>
            <a:r>
              <a:rPr lang="en-US" sz="1800" dirty="0"/>
              <a:t>In the event the report contains sensitive personal information or regards deviations that are not related to the academic implementation of the course, the report is to be sent in for a public assessment</a:t>
            </a:r>
          </a:p>
          <a:p>
            <a:r>
              <a:rPr lang="en-US" sz="1800" dirty="0"/>
              <a:t>Click the drop-down menu “</a:t>
            </a:r>
            <a:r>
              <a:rPr lang="en-US" sz="1800" dirty="0" err="1"/>
              <a:t>Velg</a:t>
            </a:r>
            <a:r>
              <a:rPr lang="en-US" sz="1800" dirty="0"/>
              <a:t> handling for </a:t>
            </a:r>
            <a:r>
              <a:rPr lang="en-US" sz="1800" dirty="0" err="1"/>
              <a:t>referansegrupperapport</a:t>
            </a:r>
            <a:r>
              <a:rPr lang="en-US" sz="1800" dirty="0"/>
              <a:t>” [Select action for reference group report] and select “Last </a:t>
            </a:r>
            <a:r>
              <a:rPr lang="en-US" sz="1800" dirty="0" err="1"/>
              <a:t>opp</a:t>
            </a:r>
            <a:r>
              <a:rPr lang="en-US" sz="1800" dirty="0"/>
              <a:t> </a:t>
            </a:r>
            <a:r>
              <a:rPr lang="en-US" sz="1800" dirty="0" err="1"/>
              <a:t>rapporten</a:t>
            </a:r>
            <a:r>
              <a:rPr lang="en-US" sz="1800" dirty="0"/>
              <a:t> </a:t>
            </a:r>
            <a:r>
              <a:rPr lang="en-US" sz="1800" dirty="0" err="1"/>
              <a:t>til</a:t>
            </a:r>
            <a:r>
              <a:rPr lang="en-US" sz="1800" dirty="0"/>
              <a:t> KASPER” [Upload report to KASPER] or “Send </a:t>
            </a:r>
            <a:r>
              <a:rPr lang="en-US" sz="1800" dirty="0" err="1"/>
              <a:t>rapporten</a:t>
            </a:r>
            <a:r>
              <a:rPr lang="en-US" sz="1800" dirty="0"/>
              <a:t> </a:t>
            </a:r>
            <a:r>
              <a:rPr lang="en-US" sz="1800" dirty="0" err="1"/>
              <a:t>til</a:t>
            </a:r>
            <a:r>
              <a:rPr lang="en-US" sz="1800" dirty="0"/>
              <a:t> </a:t>
            </a:r>
            <a:r>
              <a:rPr lang="en-US" sz="1800" dirty="0" err="1"/>
              <a:t>offentlighetsvurdering</a:t>
            </a:r>
            <a:r>
              <a:rPr lang="en-US" sz="1800" dirty="0"/>
              <a:t>” [Send report to public assessment] (1) and click “</a:t>
            </a:r>
            <a:r>
              <a:rPr lang="en-US" sz="1800" dirty="0" err="1"/>
              <a:t>Utfør</a:t>
            </a:r>
            <a:r>
              <a:rPr lang="en-US" sz="1800" dirty="0"/>
              <a:t>” [Submit] (2)</a:t>
            </a:r>
          </a:p>
          <a:p>
            <a:endParaRPr lang="en-US" sz="1800" b="1" dirty="0"/>
          </a:p>
        </p:txBody>
      </p:sp>
      <p:pic>
        <p:nvPicPr>
          <p:cNvPr id="8" name="Plassholder for innhold 7" descr="Et bilde som inneholder tekst&#10;&#10;Automatisk generert beskrivelse">
            <a:extLst>
              <a:ext uri="{FF2B5EF4-FFF2-40B4-BE49-F238E27FC236}">
                <a16:creationId xmlns:a16="http://schemas.microsoft.com/office/drawing/2014/main" id="{85F267E7-E7F2-48AF-B4F1-1C84351DEDDC}"/>
              </a:ext>
            </a:extLst>
          </p:cNvPr>
          <p:cNvPicPr>
            <a:picLocks noGrp="1" noChangeAspect="1"/>
          </p:cNvPicPr>
          <p:nvPr>
            <p:ph sz="half" idx="2"/>
          </p:nvPr>
        </p:nvPicPr>
        <p:blipFill>
          <a:blip r:embed="rId3"/>
          <a:stretch>
            <a:fillRect/>
          </a:stretch>
        </p:blipFill>
        <p:spPr>
          <a:xfrm>
            <a:off x="4791929" y="886780"/>
            <a:ext cx="3643154" cy="3707445"/>
          </a:xfrm>
        </p:spPr>
      </p:pic>
    </p:spTree>
    <p:extLst>
      <p:ext uri="{BB962C8B-B14F-4D97-AF65-F5344CB8AC3E}">
        <p14:creationId xmlns:p14="http://schemas.microsoft.com/office/powerpoint/2010/main" val="1434520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06E6D-F2D5-4782-BF06-51BC8CB1A791}"/>
              </a:ext>
            </a:extLst>
          </p:cNvPr>
          <p:cNvSpPr>
            <a:spLocks noGrp="1"/>
          </p:cNvSpPr>
          <p:nvPr>
            <p:ph type="title"/>
          </p:nvPr>
        </p:nvSpPr>
        <p:spPr>
          <a:xfrm>
            <a:off x="302400" y="298800"/>
            <a:ext cx="8552985" cy="646331"/>
          </a:xfrm>
        </p:spPr>
        <p:txBody>
          <a:bodyPr/>
          <a:lstStyle/>
          <a:p>
            <a:r>
              <a:rPr lang="en-US"/>
              <a:t>Public Assessment</a:t>
            </a:r>
          </a:p>
        </p:txBody>
      </p:sp>
      <p:sp>
        <p:nvSpPr>
          <p:cNvPr id="3" name="Content Placeholder 2">
            <a:extLst>
              <a:ext uri="{FF2B5EF4-FFF2-40B4-BE49-F238E27FC236}">
                <a16:creationId xmlns:a16="http://schemas.microsoft.com/office/drawing/2014/main" id="{AAAD92DC-D58C-4E9E-9DD7-C11ECB977734}"/>
              </a:ext>
            </a:extLst>
          </p:cNvPr>
          <p:cNvSpPr>
            <a:spLocks noGrp="1"/>
          </p:cNvSpPr>
          <p:nvPr>
            <p:ph sz="half" idx="1"/>
          </p:nvPr>
        </p:nvSpPr>
        <p:spPr>
          <a:xfrm>
            <a:off x="302400" y="1198800"/>
            <a:ext cx="8552985" cy="2120596"/>
          </a:xfrm>
        </p:spPr>
        <p:txBody>
          <a:bodyPr vert="horz" lIns="91440" tIns="45720" rIns="91440" bIns="45720" rtlCol="0" anchor="t">
            <a:noAutofit/>
          </a:bodyPr>
          <a:lstStyle/>
          <a:p>
            <a:r>
              <a:rPr lang="en-US" sz="1800" dirty="0"/>
              <a:t>After you have clicked “Send </a:t>
            </a:r>
            <a:r>
              <a:rPr lang="en-US" sz="1800" dirty="0" err="1"/>
              <a:t>rapporten</a:t>
            </a:r>
            <a:r>
              <a:rPr lang="en-US" sz="1800" dirty="0"/>
              <a:t> </a:t>
            </a:r>
            <a:r>
              <a:rPr lang="en-US" sz="1800" dirty="0" err="1"/>
              <a:t>til</a:t>
            </a:r>
            <a:r>
              <a:rPr lang="en-US" sz="1800" dirty="0"/>
              <a:t> </a:t>
            </a:r>
            <a:r>
              <a:rPr lang="en-US" sz="1800" dirty="0" err="1"/>
              <a:t>offentlighetsvurdering</a:t>
            </a:r>
            <a:r>
              <a:rPr lang="en-US" sz="1800" dirty="0"/>
              <a:t>” [Send report for public assessment], a new box will appear to the right where you fill in the name of your faculty’s secretary for the committee for public assessments </a:t>
            </a:r>
            <a:r>
              <a:rPr lang="en-US" sz="1800" b="1" dirty="0"/>
              <a:t>(1) </a:t>
            </a:r>
            <a:r>
              <a:rPr lang="en-US" sz="1800" dirty="0"/>
              <a:t>and click “Send”</a:t>
            </a:r>
            <a:r>
              <a:rPr lang="en-US" sz="1800" b="1" dirty="0"/>
              <a:t> (2). </a:t>
            </a:r>
            <a:r>
              <a:rPr lang="en-US" sz="1800" dirty="0"/>
              <a:t> </a:t>
            </a:r>
          </a:p>
          <a:p>
            <a:r>
              <a:rPr lang="en-US" sz="1800" dirty="0"/>
              <a:t>You can click the provided link to find who your faculty’s secretary is. </a:t>
            </a:r>
            <a:endParaRPr lang="en-US" sz="1800" b="1" dirty="0"/>
          </a:p>
          <a:p>
            <a:r>
              <a:rPr lang="en-US" sz="1800" b="1" dirty="0"/>
              <a:t>NB: </a:t>
            </a:r>
            <a:r>
              <a:rPr lang="en-US" sz="1800" dirty="0"/>
              <a:t>When the report has been published or the public authority assessment has been made, the Teams Workspace will be deleted</a:t>
            </a:r>
          </a:p>
          <a:p>
            <a:endParaRPr lang="en-US" sz="1800" dirty="0"/>
          </a:p>
        </p:txBody>
      </p:sp>
      <p:pic>
        <p:nvPicPr>
          <p:cNvPr id="6" name="Bilde 4" descr="Velg person for vurdering og klikk send.">
            <a:extLst>
              <a:ext uri="{FF2B5EF4-FFF2-40B4-BE49-F238E27FC236}">
                <a16:creationId xmlns:a16="http://schemas.microsoft.com/office/drawing/2014/main" id="{5065A883-3AA4-46A1-9A9F-4BE5D4FFC752}"/>
              </a:ext>
            </a:extLst>
          </p:cNvPr>
          <p:cNvPicPr>
            <a:picLocks noChangeAspect="1"/>
          </p:cNvPicPr>
          <p:nvPr/>
        </p:nvPicPr>
        <p:blipFill rotWithShape="1">
          <a:blip r:embed="rId3"/>
          <a:srcRect t="7858"/>
          <a:stretch/>
        </p:blipFill>
        <p:spPr>
          <a:xfrm>
            <a:off x="1311368" y="3319396"/>
            <a:ext cx="6109161" cy="1436453"/>
          </a:xfrm>
          <a:prstGeom prst="rect">
            <a:avLst/>
          </a:prstGeom>
        </p:spPr>
      </p:pic>
    </p:spTree>
    <p:extLst>
      <p:ext uri="{BB962C8B-B14F-4D97-AF65-F5344CB8AC3E}">
        <p14:creationId xmlns:p14="http://schemas.microsoft.com/office/powerpoint/2010/main" val="1364565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A73D5D-6E59-49A2-B6C7-9F4EE70A33E5}"/>
              </a:ext>
            </a:extLst>
          </p:cNvPr>
          <p:cNvSpPr>
            <a:spLocks noGrp="1"/>
          </p:cNvSpPr>
          <p:nvPr>
            <p:ph type="title"/>
          </p:nvPr>
        </p:nvSpPr>
        <p:spPr>
          <a:xfrm>
            <a:off x="302400" y="298800"/>
            <a:ext cx="8229600" cy="857250"/>
          </a:xfrm>
        </p:spPr>
        <p:txBody>
          <a:bodyPr anchor="t">
            <a:normAutofit/>
          </a:bodyPr>
          <a:lstStyle/>
          <a:p>
            <a:r>
              <a:rPr lang="en-US"/>
              <a:t>Student Certificates </a:t>
            </a:r>
          </a:p>
        </p:txBody>
      </p:sp>
      <p:sp>
        <p:nvSpPr>
          <p:cNvPr id="16" name="Content Placeholder 2">
            <a:extLst>
              <a:ext uri="{FF2B5EF4-FFF2-40B4-BE49-F238E27FC236}">
                <a16:creationId xmlns:a16="http://schemas.microsoft.com/office/drawing/2014/main" id="{9CA2701F-09A5-4E68-999E-AE10448D7A84}"/>
              </a:ext>
            </a:extLst>
          </p:cNvPr>
          <p:cNvSpPr>
            <a:spLocks noGrp="1"/>
          </p:cNvSpPr>
          <p:nvPr>
            <p:ph sz="half" idx="1"/>
          </p:nvPr>
        </p:nvSpPr>
        <p:spPr>
          <a:xfrm>
            <a:off x="302400" y="1200151"/>
            <a:ext cx="4038600" cy="3394472"/>
          </a:xfrm>
        </p:spPr>
        <p:txBody>
          <a:bodyPr>
            <a:normAutofit fontScale="77500" lnSpcReduction="20000"/>
          </a:bodyPr>
          <a:lstStyle/>
          <a:p>
            <a:r>
              <a:rPr lang="en-US" dirty="0"/>
              <a:t>For reference groups in KASPER, it is simple to create a certificate for participating students</a:t>
            </a:r>
          </a:p>
          <a:p>
            <a:pPr lvl="1"/>
            <a:r>
              <a:rPr lang="en-US" sz="2900" dirty="0"/>
              <a:t>From the start page, click “</a:t>
            </a:r>
            <a:r>
              <a:rPr lang="en-US" sz="2900" dirty="0" err="1"/>
              <a:t>Administrasjon</a:t>
            </a:r>
            <a:r>
              <a:rPr lang="en-US" sz="2900" dirty="0"/>
              <a:t>” [Administration] </a:t>
            </a:r>
            <a:r>
              <a:rPr lang="en-US" sz="2900" b="1" dirty="0"/>
              <a:t>(1)</a:t>
            </a:r>
          </a:p>
          <a:p>
            <a:pPr lvl="1"/>
            <a:r>
              <a:rPr lang="en-US" sz="2900" dirty="0"/>
              <a:t>Then click “</a:t>
            </a:r>
            <a:r>
              <a:rPr lang="en-US" sz="2900" dirty="0" err="1"/>
              <a:t>Bekreftelse</a:t>
            </a:r>
            <a:r>
              <a:rPr lang="en-US" sz="2900" dirty="0"/>
              <a:t> </a:t>
            </a:r>
            <a:r>
              <a:rPr lang="en-US" sz="2900" dirty="0" err="1"/>
              <a:t>til</a:t>
            </a:r>
            <a:r>
              <a:rPr lang="en-US" sz="2900" dirty="0"/>
              <a:t> student” [Student Certificates] </a:t>
            </a:r>
            <a:r>
              <a:rPr lang="en-US" sz="2900" b="1" dirty="0"/>
              <a:t>(2)</a:t>
            </a:r>
          </a:p>
          <a:p>
            <a:endParaRPr lang="en-US" b="1" dirty="0"/>
          </a:p>
          <a:p>
            <a:pPr lvl="1"/>
            <a:endParaRPr lang="en-US" dirty="0"/>
          </a:p>
          <a:p>
            <a:endParaRPr lang="en-US" dirty="0"/>
          </a:p>
        </p:txBody>
      </p:sp>
      <p:pic>
        <p:nvPicPr>
          <p:cNvPr id="4" name="Bilde 3" descr="Startsiden til KASPER, klikker på Administrasjon. ">
            <a:extLst>
              <a:ext uri="{FF2B5EF4-FFF2-40B4-BE49-F238E27FC236}">
                <a16:creationId xmlns:a16="http://schemas.microsoft.com/office/drawing/2014/main" id="{4C0A9346-F5F6-4E39-A171-EFCC57CD82AD}"/>
              </a:ext>
            </a:extLst>
          </p:cNvPr>
          <p:cNvPicPr>
            <a:picLocks noChangeAspect="1"/>
          </p:cNvPicPr>
          <p:nvPr/>
        </p:nvPicPr>
        <p:blipFill>
          <a:blip r:embed="rId3"/>
          <a:stretch>
            <a:fillRect/>
          </a:stretch>
        </p:blipFill>
        <p:spPr>
          <a:xfrm>
            <a:off x="4417200" y="1152186"/>
            <a:ext cx="4616166" cy="2123326"/>
          </a:xfrm>
          <a:prstGeom prst="rect">
            <a:avLst/>
          </a:prstGeom>
        </p:spPr>
      </p:pic>
      <p:pic>
        <p:nvPicPr>
          <p:cNvPr id="6" name="Bilde 5" descr="Oversikt over noen av administrasjonsverktøy flisene, pilen klikker på bekreftelse til student. ">
            <a:extLst>
              <a:ext uri="{FF2B5EF4-FFF2-40B4-BE49-F238E27FC236}">
                <a16:creationId xmlns:a16="http://schemas.microsoft.com/office/drawing/2014/main" id="{B1464950-5BC7-4829-B72F-1DE5A0D9C110}"/>
              </a:ext>
            </a:extLst>
          </p:cNvPr>
          <p:cNvPicPr>
            <a:picLocks noChangeAspect="1"/>
          </p:cNvPicPr>
          <p:nvPr/>
        </p:nvPicPr>
        <p:blipFill>
          <a:blip r:embed="rId4"/>
          <a:stretch>
            <a:fillRect/>
          </a:stretch>
        </p:blipFill>
        <p:spPr>
          <a:xfrm>
            <a:off x="4417200" y="2897387"/>
            <a:ext cx="3382066" cy="1778668"/>
          </a:xfrm>
          <a:prstGeom prst="rect">
            <a:avLst/>
          </a:prstGeom>
        </p:spPr>
      </p:pic>
    </p:spTree>
    <p:extLst>
      <p:ext uri="{BB962C8B-B14F-4D97-AF65-F5344CB8AC3E}">
        <p14:creationId xmlns:p14="http://schemas.microsoft.com/office/powerpoint/2010/main" val="1675496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F0E49F-D0B7-471C-9C6D-F5BA08682DBB}"/>
              </a:ext>
            </a:extLst>
          </p:cNvPr>
          <p:cNvSpPr>
            <a:spLocks noGrp="1"/>
          </p:cNvSpPr>
          <p:nvPr>
            <p:ph type="title"/>
          </p:nvPr>
        </p:nvSpPr>
        <p:spPr>
          <a:xfrm>
            <a:off x="302400" y="298800"/>
            <a:ext cx="8229600" cy="646331"/>
          </a:xfrm>
        </p:spPr>
        <p:txBody>
          <a:bodyPr anchor="t">
            <a:noAutofit/>
          </a:bodyPr>
          <a:lstStyle/>
          <a:p>
            <a:r>
              <a:rPr lang="en-US" sz="2800" dirty="0"/>
              <a:t>Certificate for participation in the reference group</a:t>
            </a:r>
          </a:p>
        </p:txBody>
      </p:sp>
      <p:pic>
        <p:nvPicPr>
          <p:cNvPr id="8" name="Plassholder for innhold 7" descr="Søkeresultat fra søk etter studenter, pilen klikker på print ikonet.">
            <a:extLst>
              <a:ext uri="{FF2B5EF4-FFF2-40B4-BE49-F238E27FC236}">
                <a16:creationId xmlns:a16="http://schemas.microsoft.com/office/drawing/2014/main" id="{59D913F5-AAE9-4A4A-9954-BEF91D75229C}"/>
              </a:ext>
            </a:extLst>
          </p:cNvPr>
          <p:cNvPicPr>
            <a:picLocks noGrp="1" noChangeAspect="1"/>
          </p:cNvPicPr>
          <p:nvPr>
            <p:ph sz="half" idx="2"/>
          </p:nvPr>
        </p:nvPicPr>
        <p:blipFill>
          <a:blip r:embed="rId3"/>
          <a:stretch>
            <a:fillRect/>
          </a:stretch>
        </p:blipFill>
        <p:spPr>
          <a:xfrm>
            <a:off x="417899" y="2671790"/>
            <a:ext cx="4040187" cy="1008915"/>
          </a:xfrm>
        </p:spPr>
      </p:pic>
      <p:sp>
        <p:nvSpPr>
          <p:cNvPr id="11" name="Text Placeholder 3">
            <a:extLst>
              <a:ext uri="{FF2B5EF4-FFF2-40B4-BE49-F238E27FC236}">
                <a16:creationId xmlns:a16="http://schemas.microsoft.com/office/drawing/2014/main" id="{B51436EE-029C-4C88-A36C-0855B9C453AF}"/>
              </a:ext>
            </a:extLst>
          </p:cNvPr>
          <p:cNvSpPr>
            <a:spLocks noGrp="1"/>
          </p:cNvSpPr>
          <p:nvPr>
            <p:ph type="body" sz="quarter" idx="3"/>
          </p:nvPr>
        </p:nvSpPr>
        <p:spPr>
          <a:xfrm>
            <a:off x="4572000" y="2231800"/>
            <a:ext cx="4407693" cy="479822"/>
          </a:xfrm>
        </p:spPr>
        <p:txBody>
          <a:bodyPr>
            <a:normAutofit fontScale="62500" lnSpcReduction="20000"/>
          </a:bodyPr>
          <a:lstStyle/>
          <a:p>
            <a:r>
              <a:rPr lang="en-US" err="1"/>
              <a:t>Søk</a:t>
            </a:r>
            <a:r>
              <a:rPr lang="en-US"/>
              <a:t> </a:t>
            </a:r>
            <a:r>
              <a:rPr lang="en-US" err="1"/>
              <a:t>etter</a:t>
            </a:r>
            <a:r>
              <a:rPr lang="en-US"/>
              <a:t> </a:t>
            </a:r>
            <a:r>
              <a:rPr lang="en-US" err="1"/>
              <a:t>emnekode</a:t>
            </a:r>
            <a:r>
              <a:rPr lang="en-US"/>
              <a:t> [Search by course code]: </a:t>
            </a:r>
          </a:p>
        </p:txBody>
      </p:sp>
      <p:pic>
        <p:nvPicPr>
          <p:cNvPr id="12" name="Plassholder for innhold 11" descr="Søkeresultatet fra søk etter emnekode, hvor pilen klikker på print ikonet. ">
            <a:extLst>
              <a:ext uri="{FF2B5EF4-FFF2-40B4-BE49-F238E27FC236}">
                <a16:creationId xmlns:a16="http://schemas.microsoft.com/office/drawing/2014/main" id="{BAA2043A-EBD2-4897-A1E0-A420B6F0A8BB}"/>
              </a:ext>
            </a:extLst>
          </p:cNvPr>
          <p:cNvPicPr>
            <a:picLocks noGrp="1" noChangeAspect="1"/>
          </p:cNvPicPr>
          <p:nvPr>
            <p:ph sz="quarter" idx="4"/>
          </p:nvPr>
        </p:nvPicPr>
        <p:blipFill>
          <a:blip r:embed="rId4"/>
          <a:stretch>
            <a:fillRect/>
          </a:stretch>
        </p:blipFill>
        <p:spPr>
          <a:xfrm>
            <a:off x="4799827" y="2671790"/>
            <a:ext cx="4041775" cy="1693481"/>
          </a:xfrm>
        </p:spPr>
      </p:pic>
      <p:sp>
        <p:nvSpPr>
          <p:cNvPr id="15" name="Text Placeholder 5">
            <a:extLst>
              <a:ext uri="{FF2B5EF4-FFF2-40B4-BE49-F238E27FC236}">
                <a16:creationId xmlns:a16="http://schemas.microsoft.com/office/drawing/2014/main" id="{FE8FE7BD-2322-4A89-8DF0-0D95C0F40284}"/>
              </a:ext>
            </a:extLst>
          </p:cNvPr>
          <p:cNvSpPr>
            <a:spLocks noGrp="1"/>
          </p:cNvSpPr>
          <p:nvPr>
            <p:ph type="body" sz="quarter" idx="10"/>
          </p:nvPr>
        </p:nvSpPr>
        <p:spPr>
          <a:xfrm>
            <a:off x="302400" y="2231800"/>
            <a:ext cx="4041775" cy="479822"/>
          </a:xfrm>
        </p:spPr>
        <p:txBody>
          <a:bodyPr>
            <a:normAutofit fontScale="62500" lnSpcReduction="20000"/>
          </a:bodyPr>
          <a:lstStyle/>
          <a:p>
            <a:r>
              <a:rPr lang="en-US" err="1"/>
              <a:t>Søk</a:t>
            </a:r>
            <a:r>
              <a:rPr lang="en-US"/>
              <a:t> </a:t>
            </a:r>
            <a:r>
              <a:rPr lang="en-US" err="1"/>
              <a:t>etter</a:t>
            </a:r>
            <a:r>
              <a:rPr lang="en-US"/>
              <a:t> </a:t>
            </a:r>
            <a:r>
              <a:rPr lang="en-US" err="1"/>
              <a:t>studenter</a:t>
            </a:r>
            <a:r>
              <a:rPr lang="en-US"/>
              <a:t> [Search by student]: </a:t>
            </a:r>
          </a:p>
        </p:txBody>
      </p:sp>
      <p:sp>
        <p:nvSpPr>
          <p:cNvPr id="6" name="TekstSylinder 5">
            <a:extLst>
              <a:ext uri="{FF2B5EF4-FFF2-40B4-BE49-F238E27FC236}">
                <a16:creationId xmlns:a16="http://schemas.microsoft.com/office/drawing/2014/main" id="{D53D7902-F4A1-4158-9C84-8B276574A444}"/>
              </a:ext>
            </a:extLst>
          </p:cNvPr>
          <p:cNvSpPr txBox="1"/>
          <p:nvPr/>
        </p:nvSpPr>
        <p:spPr>
          <a:xfrm>
            <a:off x="302400" y="4365271"/>
            <a:ext cx="8229599" cy="369332"/>
          </a:xfrm>
          <a:prstGeom prst="rect">
            <a:avLst/>
          </a:prstGeom>
          <a:noFill/>
        </p:spPr>
        <p:txBody>
          <a:bodyPr wrap="square" rtlCol="0">
            <a:spAutoFit/>
          </a:bodyPr>
          <a:lstStyle/>
          <a:p>
            <a:r>
              <a:rPr lang="nb-NO"/>
              <a:t>To </a:t>
            </a:r>
            <a:r>
              <a:rPr lang="nb-NO" err="1"/>
              <a:t>set</a:t>
            </a:r>
            <a:r>
              <a:rPr lang="nb-NO"/>
              <a:t> up a </a:t>
            </a:r>
            <a:r>
              <a:rPr lang="nb-NO" err="1"/>
              <a:t>certificate</a:t>
            </a:r>
            <a:r>
              <a:rPr lang="nb-NO"/>
              <a:t>, </a:t>
            </a:r>
            <a:r>
              <a:rPr lang="nb-NO" err="1"/>
              <a:t>click</a:t>
            </a:r>
            <a:r>
              <a:rPr lang="nb-NO"/>
              <a:t> </a:t>
            </a:r>
            <a:r>
              <a:rPr lang="nb-NO" err="1"/>
              <a:t>the</a:t>
            </a:r>
            <a:r>
              <a:rPr lang="nb-NO"/>
              <a:t> printer </a:t>
            </a:r>
            <a:r>
              <a:rPr lang="nb-NO" err="1"/>
              <a:t>icon</a:t>
            </a:r>
            <a:endParaRPr lang="nb-NO"/>
          </a:p>
        </p:txBody>
      </p:sp>
      <p:pic>
        <p:nvPicPr>
          <p:cNvPr id="16" name="Bilde 15" descr="Referansegruppesøk, med to søkefelt: &quot;Søk etter studenter&quot; og &quot;Søk etter emnekode&quot;. ">
            <a:extLst>
              <a:ext uri="{FF2B5EF4-FFF2-40B4-BE49-F238E27FC236}">
                <a16:creationId xmlns:a16="http://schemas.microsoft.com/office/drawing/2014/main" id="{C25D348B-A3C7-426D-A9A3-8CC6F53A21BC}"/>
              </a:ext>
            </a:extLst>
          </p:cNvPr>
          <p:cNvPicPr>
            <a:picLocks noChangeAspect="1"/>
          </p:cNvPicPr>
          <p:nvPr/>
        </p:nvPicPr>
        <p:blipFill rotWithShape="1">
          <a:blip r:embed="rId5"/>
          <a:srcRect t="64723" b="2685"/>
          <a:stretch/>
        </p:blipFill>
        <p:spPr>
          <a:xfrm>
            <a:off x="1335226" y="1139934"/>
            <a:ext cx="6163945" cy="974670"/>
          </a:xfrm>
          <a:prstGeom prst="rect">
            <a:avLst/>
          </a:prstGeom>
        </p:spPr>
      </p:pic>
    </p:spTree>
    <p:extLst>
      <p:ext uri="{BB962C8B-B14F-4D97-AF65-F5344CB8AC3E}">
        <p14:creationId xmlns:p14="http://schemas.microsoft.com/office/powerpoint/2010/main" val="319621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ABCE25-575E-49A1-BCB4-1D4E0902864E}"/>
              </a:ext>
            </a:extLst>
          </p:cNvPr>
          <p:cNvSpPr>
            <a:spLocks noGrp="1"/>
          </p:cNvSpPr>
          <p:nvPr>
            <p:ph type="title"/>
          </p:nvPr>
        </p:nvSpPr>
        <p:spPr>
          <a:xfrm>
            <a:off x="302400" y="298800"/>
            <a:ext cx="8552985" cy="646331"/>
          </a:xfrm>
        </p:spPr>
        <p:txBody>
          <a:bodyPr/>
          <a:lstStyle/>
          <a:p>
            <a:r>
              <a:rPr lang="en-US"/>
              <a:t>PDF- Certificates</a:t>
            </a:r>
          </a:p>
        </p:txBody>
      </p:sp>
      <p:sp>
        <p:nvSpPr>
          <p:cNvPr id="3" name="Plassholder for innhold 2">
            <a:extLst>
              <a:ext uri="{FF2B5EF4-FFF2-40B4-BE49-F238E27FC236}">
                <a16:creationId xmlns:a16="http://schemas.microsoft.com/office/drawing/2014/main" id="{FAF17EE5-88D0-48E6-B833-E7D80C04FACA}"/>
              </a:ext>
            </a:extLst>
          </p:cNvPr>
          <p:cNvSpPr>
            <a:spLocks noGrp="1"/>
          </p:cNvSpPr>
          <p:nvPr>
            <p:ph sz="half" idx="1"/>
          </p:nvPr>
        </p:nvSpPr>
        <p:spPr>
          <a:xfrm>
            <a:off x="302399" y="945130"/>
            <a:ext cx="4302575" cy="3771529"/>
          </a:xfrm>
        </p:spPr>
        <p:txBody>
          <a:bodyPr vert="horz" lIns="91440" tIns="45720" rIns="91440" bIns="45720" rtlCol="0" anchor="t">
            <a:noAutofit/>
          </a:bodyPr>
          <a:lstStyle/>
          <a:p>
            <a:r>
              <a:rPr lang="en-US" sz="1600" dirty="0"/>
              <a:t>"</a:t>
            </a:r>
            <a:r>
              <a:rPr lang="en-US" sz="1600" dirty="0" err="1"/>
              <a:t>Velg</a:t>
            </a:r>
            <a:r>
              <a:rPr lang="en-US" sz="1600" dirty="0"/>
              <a:t> by" [Select a city] </a:t>
            </a:r>
            <a:r>
              <a:rPr lang="en-US" sz="1600" b="1" dirty="0"/>
              <a:t>(1)</a:t>
            </a:r>
            <a:r>
              <a:rPr lang="en-US" sz="1600" dirty="0"/>
              <a:t> and “</a:t>
            </a:r>
            <a:r>
              <a:rPr lang="en-US" sz="1600" dirty="0" err="1"/>
              <a:t>Målføre</a:t>
            </a:r>
            <a:r>
              <a:rPr lang="en-US" sz="1600" dirty="0"/>
              <a:t>/</a:t>
            </a:r>
            <a:r>
              <a:rPr lang="en-US" sz="1600" dirty="0" err="1"/>
              <a:t>Språk</a:t>
            </a:r>
            <a:r>
              <a:rPr lang="en-US" sz="1600" dirty="0"/>
              <a:t>” [language] </a:t>
            </a:r>
            <a:r>
              <a:rPr lang="en-US" sz="1600" b="1" dirty="0"/>
              <a:t>(2)</a:t>
            </a:r>
          </a:p>
          <a:p>
            <a:r>
              <a:rPr lang="en-US" sz="1600" dirty="0"/>
              <a:t>This gives you a PDF template customized to the student. It can either be downloaded </a:t>
            </a:r>
            <a:r>
              <a:rPr lang="en-US" sz="1600" b="1" dirty="0"/>
              <a:t>(3) </a:t>
            </a:r>
            <a:r>
              <a:rPr lang="en-US" sz="1600" dirty="0"/>
              <a:t>or printed directly </a:t>
            </a:r>
            <a:r>
              <a:rPr lang="en-US" sz="1600" b="1" dirty="0"/>
              <a:t>(4)</a:t>
            </a:r>
          </a:p>
          <a:p>
            <a:r>
              <a:rPr lang="en-US" sz="1600" dirty="0"/>
              <a:t>The certificate must be signed by the course coordinator or someone from the institute administration</a:t>
            </a:r>
          </a:p>
          <a:p>
            <a:r>
              <a:rPr lang="en-US" sz="1600" dirty="0"/>
              <a:t>Then you send the certificate to the student </a:t>
            </a:r>
          </a:p>
          <a:p>
            <a:r>
              <a:rPr lang="en-US" sz="1600" b="1" dirty="0"/>
              <a:t>Note: </a:t>
            </a:r>
            <a:r>
              <a:rPr lang="en-US" sz="1600" dirty="0"/>
              <a:t>If you have used some other form of student evaluation, you may request an alternative certificate from the institute </a:t>
            </a:r>
          </a:p>
          <a:p>
            <a:endParaRPr lang="en-US" sz="1600" dirty="0"/>
          </a:p>
        </p:txBody>
      </p:sp>
      <p:pic>
        <p:nvPicPr>
          <p:cNvPr id="12" name="Bilde 11" descr="Dialogboks hvor du velger by og språk for bekreftelsen. ">
            <a:extLst>
              <a:ext uri="{FF2B5EF4-FFF2-40B4-BE49-F238E27FC236}">
                <a16:creationId xmlns:a16="http://schemas.microsoft.com/office/drawing/2014/main" id="{31D6BC14-29E8-498C-86FF-04F36DCBA5CC}"/>
              </a:ext>
            </a:extLst>
          </p:cNvPr>
          <p:cNvPicPr>
            <a:picLocks noChangeAspect="1"/>
          </p:cNvPicPr>
          <p:nvPr/>
        </p:nvPicPr>
        <p:blipFill>
          <a:blip r:embed="rId3"/>
          <a:stretch>
            <a:fillRect/>
          </a:stretch>
        </p:blipFill>
        <p:spPr>
          <a:xfrm>
            <a:off x="4499452" y="852310"/>
            <a:ext cx="4302575" cy="1900415"/>
          </a:xfrm>
          <a:prstGeom prst="rect">
            <a:avLst/>
          </a:prstGeom>
        </p:spPr>
      </p:pic>
      <p:pic>
        <p:nvPicPr>
          <p:cNvPr id="8" name="Bilde 7" descr="PDF-bekreftelse åpnet, kan lastes ned eller skrives ut. ">
            <a:extLst>
              <a:ext uri="{FF2B5EF4-FFF2-40B4-BE49-F238E27FC236}">
                <a16:creationId xmlns:a16="http://schemas.microsoft.com/office/drawing/2014/main" id="{B20028E7-776A-4D73-AE3A-6EC9CC3800EA}"/>
              </a:ext>
            </a:extLst>
          </p:cNvPr>
          <p:cNvPicPr>
            <a:picLocks noChangeAspect="1"/>
          </p:cNvPicPr>
          <p:nvPr/>
        </p:nvPicPr>
        <p:blipFill>
          <a:blip r:embed="rId4"/>
          <a:stretch>
            <a:fillRect/>
          </a:stretch>
        </p:blipFill>
        <p:spPr>
          <a:xfrm>
            <a:off x="4497172" y="2081451"/>
            <a:ext cx="4304855" cy="2635209"/>
          </a:xfrm>
          <a:prstGeom prst="rect">
            <a:avLst/>
          </a:prstGeom>
        </p:spPr>
      </p:pic>
    </p:spTree>
    <p:extLst>
      <p:ext uri="{BB962C8B-B14F-4D97-AF65-F5344CB8AC3E}">
        <p14:creationId xmlns:p14="http://schemas.microsoft.com/office/powerpoint/2010/main" val="3305562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27A-5EFC-4AD0-AF74-251EAEBF55A5}"/>
              </a:ext>
            </a:extLst>
          </p:cNvPr>
          <p:cNvSpPr>
            <a:spLocks noGrp="1"/>
          </p:cNvSpPr>
          <p:nvPr>
            <p:ph type="title"/>
          </p:nvPr>
        </p:nvSpPr>
        <p:spPr>
          <a:xfrm>
            <a:off x="295507" y="1863864"/>
            <a:ext cx="8552985" cy="707886"/>
          </a:xfrm>
        </p:spPr>
        <p:txBody>
          <a:bodyPr/>
          <a:lstStyle/>
          <a:p>
            <a:r>
              <a:rPr lang="en-US" sz="4000"/>
              <a:t>2. Course Reports</a:t>
            </a:r>
          </a:p>
        </p:txBody>
      </p:sp>
    </p:spTree>
    <p:extLst>
      <p:ext uri="{BB962C8B-B14F-4D97-AF65-F5344CB8AC3E}">
        <p14:creationId xmlns:p14="http://schemas.microsoft.com/office/powerpoint/2010/main" val="2008651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F01D0-1331-4048-8AFC-983CAAF6C490}"/>
              </a:ext>
            </a:extLst>
          </p:cNvPr>
          <p:cNvSpPr>
            <a:spLocks noGrp="1"/>
          </p:cNvSpPr>
          <p:nvPr>
            <p:ph type="title"/>
          </p:nvPr>
        </p:nvSpPr>
        <p:spPr>
          <a:xfrm>
            <a:off x="302400" y="298800"/>
            <a:ext cx="8552985" cy="646331"/>
          </a:xfrm>
        </p:spPr>
        <p:txBody>
          <a:bodyPr/>
          <a:lstStyle/>
          <a:p>
            <a:r>
              <a:rPr lang="en-US"/>
              <a:t>Writing Course Reports</a:t>
            </a:r>
          </a:p>
        </p:txBody>
      </p:sp>
      <p:sp>
        <p:nvSpPr>
          <p:cNvPr id="4" name="TextBox 3">
            <a:extLst>
              <a:ext uri="{FF2B5EF4-FFF2-40B4-BE49-F238E27FC236}">
                <a16:creationId xmlns:a16="http://schemas.microsoft.com/office/drawing/2014/main" id="{7C13E64E-CB5E-40ED-BF4E-756D14F5C3EF}"/>
              </a:ext>
            </a:extLst>
          </p:cNvPr>
          <p:cNvSpPr txBox="1"/>
          <p:nvPr/>
        </p:nvSpPr>
        <p:spPr>
          <a:xfrm>
            <a:off x="302400" y="1198800"/>
            <a:ext cx="4658635"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a:t>Select “</a:t>
            </a:r>
            <a:r>
              <a:rPr lang="en-US" sz="2000" dirty="0" err="1"/>
              <a:t>Skrive</a:t>
            </a:r>
            <a:r>
              <a:rPr lang="en-US" sz="2000" dirty="0"/>
              <a:t> </a:t>
            </a:r>
            <a:r>
              <a:rPr lang="en-US" sz="2000" dirty="0" err="1"/>
              <a:t>emnerapport</a:t>
            </a:r>
            <a:r>
              <a:rPr lang="en-US" sz="2000" dirty="0"/>
              <a:t>” [Write Course Report] </a:t>
            </a:r>
            <a:r>
              <a:rPr lang="en-US" sz="2000" b="1" dirty="0"/>
              <a:t>(1)</a:t>
            </a:r>
          </a:p>
          <a:p>
            <a:pPr marL="285750" indent="-285750">
              <a:buFont typeface="Arial" panose="020B0604020202020204" pitchFamily="34" charset="0"/>
              <a:buChar char="•"/>
            </a:pPr>
            <a:r>
              <a:rPr lang="en-US" sz="2000" dirty="0"/>
              <a:t>Select the course you wish to write a report for </a:t>
            </a:r>
            <a:r>
              <a:rPr lang="en-US" sz="2000" b="1" dirty="0"/>
              <a:t>(2)</a:t>
            </a:r>
            <a:endParaRPr lang="en-US" sz="1600" b="1" dirty="0"/>
          </a:p>
          <a:p>
            <a:pPr marL="285750" indent="-285750">
              <a:buFont typeface="Arial" panose="020B0604020202020204" pitchFamily="34" charset="0"/>
              <a:buChar char="•"/>
            </a:pPr>
            <a:endParaRPr lang="en-US" sz="1600" dirty="0"/>
          </a:p>
        </p:txBody>
      </p:sp>
      <p:pic>
        <p:nvPicPr>
          <p:cNvPr id="7" name="Bilde 6" descr="Oversikt over mine emnerapporter, hvor pilen klikker på Fysikk. ">
            <a:extLst>
              <a:ext uri="{FF2B5EF4-FFF2-40B4-BE49-F238E27FC236}">
                <a16:creationId xmlns:a16="http://schemas.microsoft.com/office/drawing/2014/main" id="{DC0292EF-D4AC-45B2-8951-824903F920FC}"/>
              </a:ext>
            </a:extLst>
          </p:cNvPr>
          <p:cNvPicPr>
            <a:picLocks noChangeAspect="1"/>
          </p:cNvPicPr>
          <p:nvPr/>
        </p:nvPicPr>
        <p:blipFill>
          <a:blip r:embed="rId3"/>
          <a:stretch>
            <a:fillRect/>
          </a:stretch>
        </p:blipFill>
        <p:spPr>
          <a:xfrm>
            <a:off x="302400" y="2960753"/>
            <a:ext cx="6374435" cy="165910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E1472078-46C2-40E1-A0D3-C47138F73784}"/>
              </a:ext>
            </a:extLst>
          </p:cNvPr>
          <p:cNvPicPr>
            <a:picLocks noChangeAspect="1"/>
          </p:cNvPicPr>
          <p:nvPr/>
        </p:nvPicPr>
        <p:blipFill rotWithShape="1">
          <a:blip r:embed="rId4"/>
          <a:srcRect l="5353" t="10324" r="5026"/>
          <a:stretch/>
        </p:blipFill>
        <p:spPr>
          <a:xfrm>
            <a:off x="4851164" y="1198800"/>
            <a:ext cx="4004221" cy="2360127"/>
          </a:xfrm>
          <a:prstGeom prst="rect">
            <a:avLst/>
          </a:prstGeom>
        </p:spPr>
      </p:pic>
    </p:spTree>
    <p:extLst>
      <p:ext uri="{BB962C8B-B14F-4D97-AF65-F5344CB8AC3E}">
        <p14:creationId xmlns:p14="http://schemas.microsoft.com/office/powerpoint/2010/main" val="2225406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53E2-C8A6-46D1-AFCE-E9C47A53522E}"/>
              </a:ext>
            </a:extLst>
          </p:cNvPr>
          <p:cNvSpPr>
            <a:spLocks noGrp="1"/>
          </p:cNvSpPr>
          <p:nvPr>
            <p:ph type="title"/>
          </p:nvPr>
        </p:nvSpPr>
        <p:spPr>
          <a:xfrm>
            <a:off x="249043" y="205979"/>
            <a:ext cx="8552985" cy="646331"/>
          </a:xfrm>
        </p:spPr>
        <p:txBody>
          <a:bodyPr anchor="t">
            <a:normAutofit/>
          </a:bodyPr>
          <a:lstStyle/>
          <a:p>
            <a:r>
              <a:rPr lang="en-US"/>
              <a:t>Writing Course Reports – Main Parts</a:t>
            </a:r>
          </a:p>
        </p:txBody>
      </p:sp>
      <p:sp>
        <p:nvSpPr>
          <p:cNvPr id="6" name="Content Placeholder 5">
            <a:extLst>
              <a:ext uri="{FF2B5EF4-FFF2-40B4-BE49-F238E27FC236}">
                <a16:creationId xmlns:a16="http://schemas.microsoft.com/office/drawing/2014/main" id="{EAC14524-EEA6-4A9B-A07F-559EF25B6156}"/>
              </a:ext>
            </a:extLst>
          </p:cNvPr>
          <p:cNvSpPr>
            <a:spLocks noGrp="1"/>
          </p:cNvSpPr>
          <p:nvPr>
            <p:ph sz="half" idx="1"/>
          </p:nvPr>
        </p:nvSpPr>
        <p:spPr>
          <a:xfrm>
            <a:off x="359843" y="1200151"/>
            <a:ext cx="4043936" cy="3394472"/>
          </a:xfrm>
        </p:spPr>
        <p:txBody>
          <a:bodyPr vert="horz" lIns="91440" tIns="45720" rIns="91440" bIns="45720" rtlCol="0" anchor="t">
            <a:normAutofit fontScale="92500" lnSpcReduction="20000"/>
          </a:bodyPr>
          <a:lstStyle/>
          <a:p>
            <a:pPr marL="0" indent="0">
              <a:lnSpc>
                <a:spcPct val="90000"/>
              </a:lnSpc>
              <a:buNone/>
            </a:pPr>
            <a:r>
              <a:rPr lang="en-US" sz="2400" dirty="0"/>
              <a:t>The page where you write the course report consists of four main parts:</a:t>
            </a:r>
          </a:p>
          <a:p>
            <a:pPr>
              <a:lnSpc>
                <a:spcPct val="90000"/>
              </a:lnSpc>
            </a:pPr>
            <a:r>
              <a:rPr lang="en-US" sz="2400" dirty="0"/>
              <a:t>Text fields</a:t>
            </a:r>
            <a:r>
              <a:rPr lang="en-US" sz="2400" b="1" dirty="0"/>
              <a:t> (1) </a:t>
            </a:r>
            <a:r>
              <a:rPr lang="en-US" sz="2400" dirty="0"/>
              <a:t>where you write the report text</a:t>
            </a:r>
          </a:p>
          <a:p>
            <a:pPr>
              <a:lnSpc>
                <a:spcPct val="90000"/>
              </a:lnSpc>
            </a:pPr>
            <a:r>
              <a:rPr lang="en-US" sz="2400" dirty="0"/>
              <a:t>Information about the course </a:t>
            </a:r>
            <a:r>
              <a:rPr lang="en-US" sz="2400" b="1" dirty="0"/>
              <a:t>(2)</a:t>
            </a:r>
          </a:p>
          <a:p>
            <a:pPr>
              <a:lnSpc>
                <a:spcPct val="90000"/>
              </a:lnSpc>
            </a:pPr>
            <a:r>
              <a:rPr lang="en-US" sz="2400" dirty="0"/>
              <a:t>“</a:t>
            </a:r>
            <a:r>
              <a:rPr lang="en-US" sz="2400" dirty="0" err="1"/>
              <a:t>Utviklingsplan</a:t>
            </a:r>
            <a:r>
              <a:rPr lang="en-US" sz="2400" dirty="0"/>
              <a:t> for </a:t>
            </a:r>
            <a:r>
              <a:rPr lang="en-US" sz="2400" dirty="0" err="1"/>
              <a:t>emnet</a:t>
            </a:r>
            <a:r>
              <a:rPr lang="en-US" sz="2400" dirty="0"/>
              <a:t>” [Course development plan] </a:t>
            </a:r>
            <a:r>
              <a:rPr lang="en-US" sz="2400" b="1" dirty="0"/>
              <a:t>(3)</a:t>
            </a:r>
          </a:p>
          <a:p>
            <a:pPr>
              <a:lnSpc>
                <a:spcPct val="90000"/>
              </a:lnSpc>
            </a:pPr>
            <a:r>
              <a:rPr lang="en-US" sz="2400" dirty="0"/>
              <a:t>“</a:t>
            </a:r>
            <a:r>
              <a:rPr lang="en-US" sz="2400" dirty="0" err="1"/>
              <a:t>Datagrunnlag</a:t>
            </a:r>
            <a:r>
              <a:rPr lang="en-US" sz="2400" dirty="0"/>
              <a:t>” [Database] </a:t>
            </a:r>
            <a:r>
              <a:rPr lang="en-US" sz="2400" b="1" dirty="0"/>
              <a:t>(4)</a:t>
            </a:r>
          </a:p>
        </p:txBody>
      </p:sp>
      <p:pic>
        <p:nvPicPr>
          <p:cNvPr id="7" name="Picture 3" descr="Graphical user interface, text, application&#10;&#10;Description automatically generated">
            <a:extLst>
              <a:ext uri="{FF2B5EF4-FFF2-40B4-BE49-F238E27FC236}">
                <a16:creationId xmlns:a16="http://schemas.microsoft.com/office/drawing/2014/main" id="{A6DCE0A3-45C4-4496-85A8-F11623EE756B}"/>
              </a:ext>
            </a:extLst>
          </p:cNvPr>
          <p:cNvPicPr>
            <a:picLocks noChangeAspect="1"/>
          </p:cNvPicPr>
          <p:nvPr/>
        </p:nvPicPr>
        <p:blipFill>
          <a:blip r:embed="rId3"/>
          <a:stretch>
            <a:fillRect/>
          </a:stretch>
        </p:blipFill>
        <p:spPr>
          <a:xfrm>
            <a:off x="4740223" y="1200151"/>
            <a:ext cx="4225311" cy="3321680"/>
          </a:xfrm>
          <a:prstGeom prst="rect">
            <a:avLst/>
          </a:prstGeom>
        </p:spPr>
      </p:pic>
    </p:spTree>
    <p:extLst>
      <p:ext uri="{BB962C8B-B14F-4D97-AF65-F5344CB8AC3E}">
        <p14:creationId xmlns:p14="http://schemas.microsoft.com/office/powerpoint/2010/main" val="3307790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8ADB-5F8E-4867-99C8-D9A603A0357C}"/>
              </a:ext>
            </a:extLst>
          </p:cNvPr>
          <p:cNvSpPr>
            <a:spLocks noGrp="1"/>
          </p:cNvSpPr>
          <p:nvPr>
            <p:ph type="title"/>
          </p:nvPr>
        </p:nvSpPr>
        <p:spPr>
          <a:xfrm>
            <a:off x="302400" y="298800"/>
            <a:ext cx="8552985" cy="646331"/>
          </a:xfrm>
        </p:spPr>
        <p:txBody>
          <a:bodyPr/>
          <a:lstStyle/>
          <a:p>
            <a:r>
              <a:rPr lang="en-US" dirty="0"/>
              <a:t>1.1 Text boxes</a:t>
            </a:r>
          </a:p>
        </p:txBody>
      </p:sp>
      <p:sp>
        <p:nvSpPr>
          <p:cNvPr id="3" name="Content Placeholder 2">
            <a:extLst>
              <a:ext uri="{FF2B5EF4-FFF2-40B4-BE49-F238E27FC236}">
                <a16:creationId xmlns:a16="http://schemas.microsoft.com/office/drawing/2014/main" id="{86A62D55-B341-40A7-9AA2-7DB2D0107388}"/>
              </a:ext>
            </a:extLst>
          </p:cNvPr>
          <p:cNvSpPr>
            <a:spLocks noGrp="1"/>
          </p:cNvSpPr>
          <p:nvPr>
            <p:ph sz="half" idx="1"/>
          </p:nvPr>
        </p:nvSpPr>
        <p:spPr>
          <a:xfrm>
            <a:off x="302400" y="1200151"/>
            <a:ext cx="4038600" cy="3394472"/>
          </a:xfrm>
        </p:spPr>
        <p:txBody>
          <a:bodyPr vert="horz" lIns="91440" tIns="45720" rIns="91440" bIns="45720" rtlCol="0" anchor="t">
            <a:normAutofit fontScale="62500" lnSpcReduction="20000"/>
          </a:bodyPr>
          <a:lstStyle/>
          <a:p>
            <a:pPr marL="0" indent="0">
              <a:buNone/>
            </a:pPr>
            <a:r>
              <a:rPr lang="en-US" dirty="0"/>
              <a:t>How to fill out the text fields:</a:t>
            </a:r>
          </a:p>
          <a:p>
            <a:r>
              <a:rPr lang="en-US" dirty="0"/>
              <a:t>Open the fields by clicking the respective row </a:t>
            </a:r>
            <a:r>
              <a:rPr lang="en-US" b="1" dirty="0"/>
              <a:t>(1)</a:t>
            </a:r>
            <a:r>
              <a:rPr lang="en-US" dirty="0"/>
              <a:t> and fill out the relevant text</a:t>
            </a:r>
          </a:p>
          <a:p>
            <a:r>
              <a:rPr lang="en-US" dirty="0"/>
              <a:t>Click on “</a:t>
            </a:r>
            <a:r>
              <a:rPr lang="en-US" dirty="0" err="1"/>
              <a:t>Hjelpetekst</a:t>
            </a:r>
            <a:r>
              <a:rPr lang="en-US" dirty="0"/>
              <a:t>” </a:t>
            </a:r>
            <a:r>
              <a:rPr lang="en-US" b="1" dirty="0"/>
              <a:t>(2) </a:t>
            </a:r>
            <a:r>
              <a:rPr lang="en-US" dirty="0"/>
              <a:t>to find some bullet points to guide your evaluation</a:t>
            </a:r>
          </a:p>
          <a:p>
            <a:r>
              <a:rPr lang="en-US" dirty="0"/>
              <a:t>When you are finished writing the evaluation, click “</a:t>
            </a:r>
            <a:r>
              <a:rPr lang="en-US" dirty="0" err="1"/>
              <a:t>Lagre</a:t>
            </a:r>
            <a:r>
              <a:rPr lang="en-US" dirty="0"/>
              <a:t>” [Save] </a:t>
            </a:r>
            <a:r>
              <a:rPr lang="en-US" b="1" dirty="0"/>
              <a:t>(3)</a:t>
            </a:r>
            <a:r>
              <a:rPr lang="en-US" dirty="0"/>
              <a:t> found under the text field</a:t>
            </a:r>
          </a:p>
          <a:p>
            <a:r>
              <a:rPr lang="en-US" dirty="0"/>
              <a:t>You can also click “</a:t>
            </a:r>
            <a:r>
              <a:rPr lang="en-US" dirty="0" err="1"/>
              <a:t>Lagre</a:t>
            </a:r>
            <a:r>
              <a:rPr lang="en-US" dirty="0"/>
              <a:t> alle </a:t>
            </a:r>
            <a:r>
              <a:rPr lang="en-US" dirty="0" err="1"/>
              <a:t>endringer</a:t>
            </a:r>
            <a:r>
              <a:rPr lang="en-US" dirty="0"/>
              <a:t>” [Save all changes] </a:t>
            </a:r>
            <a:r>
              <a:rPr lang="en-US" b="1" dirty="0"/>
              <a:t>(4)</a:t>
            </a:r>
            <a:r>
              <a:rPr lang="en-US" dirty="0"/>
              <a:t> to save all fields at once.</a:t>
            </a:r>
          </a:p>
        </p:txBody>
      </p:sp>
      <p:pic>
        <p:nvPicPr>
          <p:cNvPr id="5" name="Content Placeholder 6" descr="Graphical user interface, text, application&#10;&#10;Description automatically generated">
            <a:extLst>
              <a:ext uri="{FF2B5EF4-FFF2-40B4-BE49-F238E27FC236}">
                <a16:creationId xmlns:a16="http://schemas.microsoft.com/office/drawing/2014/main" id="{2D9855B0-313B-41F5-B209-4CC9FB1457EA}"/>
              </a:ext>
            </a:extLst>
          </p:cNvPr>
          <p:cNvPicPr>
            <a:picLocks noGrp="1" noChangeAspect="1"/>
          </p:cNvPicPr>
          <p:nvPr>
            <p:ph sz="half" idx="2"/>
          </p:nvPr>
        </p:nvPicPr>
        <p:blipFill>
          <a:blip r:embed="rId3"/>
          <a:stretch>
            <a:fillRect/>
          </a:stretch>
        </p:blipFill>
        <p:spPr>
          <a:xfrm>
            <a:off x="4341000" y="945131"/>
            <a:ext cx="4603487" cy="2562260"/>
          </a:xfrm>
        </p:spPr>
      </p:pic>
    </p:spTree>
    <p:extLst>
      <p:ext uri="{BB962C8B-B14F-4D97-AF65-F5344CB8AC3E}">
        <p14:creationId xmlns:p14="http://schemas.microsoft.com/office/powerpoint/2010/main" val="11491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6F7FE-1C5B-314E-9EB6-C3D6F936303D}"/>
              </a:ext>
            </a:extLst>
          </p:cNvPr>
          <p:cNvSpPr>
            <a:spLocks noGrp="1"/>
          </p:cNvSpPr>
          <p:nvPr>
            <p:ph type="title"/>
          </p:nvPr>
        </p:nvSpPr>
        <p:spPr/>
        <p:txBody>
          <a:bodyPr/>
          <a:lstStyle/>
          <a:p>
            <a:r>
              <a:rPr lang="en-US"/>
              <a:t>Course Evaluations</a:t>
            </a:r>
          </a:p>
        </p:txBody>
      </p:sp>
      <p:sp>
        <p:nvSpPr>
          <p:cNvPr id="3" name="Plassholder for innhold 2">
            <a:extLst>
              <a:ext uri="{FF2B5EF4-FFF2-40B4-BE49-F238E27FC236}">
                <a16:creationId xmlns:a16="http://schemas.microsoft.com/office/drawing/2014/main" id="{8B10C514-EF45-4E45-AC21-B580BE9D8E1F}"/>
              </a:ext>
            </a:extLst>
          </p:cNvPr>
          <p:cNvSpPr>
            <a:spLocks noGrp="1"/>
          </p:cNvSpPr>
          <p:nvPr>
            <p:ph idx="1"/>
          </p:nvPr>
        </p:nvSpPr>
        <p:spPr>
          <a:xfrm>
            <a:off x="301385" y="1198800"/>
            <a:ext cx="8418747" cy="3466069"/>
          </a:xfrm>
        </p:spPr>
        <p:txBody>
          <a:bodyPr vert="horz" lIns="90000" tIns="46800" rIns="90000" bIns="46800" rtlCol="0" anchor="t">
            <a:normAutofit fontScale="92500" lnSpcReduction="20000"/>
          </a:bodyPr>
          <a:lstStyle/>
          <a:p>
            <a:r>
              <a:rPr lang="en-US"/>
              <a:t>Course evaluations are a continuous process that take place throughout the entire implementation of a course. You can and should start the evaluation process from the very first teaching activity – </a:t>
            </a:r>
            <a:r>
              <a:rPr lang="en-US" b="1"/>
              <a:t>At the start of the semester</a:t>
            </a:r>
            <a:r>
              <a:rPr lang="en-US"/>
              <a:t> </a:t>
            </a:r>
          </a:p>
          <a:p>
            <a:r>
              <a:rPr lang="en-US"/>
              <a:t>The course coordinator is responsible for the evaluation, but works with students and other relevant persons in e.g., reference groups</a:t>
            </a:r>
          </a:p>
          <a:p>
            <a:r>
              <a:rPr lang="en-US"/>
              <a:t>The course report that is ultimately submitted forms the basis for the annual revision of the course (</a:t>
            </a:r>
            <a:r>
              <a:rPr lang="en-US" err="1"/>
              <a:t>EpN</a:t>
            </a:r>
            <a:r>
              <a:rPr lang="en-US"/>
              <a:t>)</a:t>
            </a:r>
          </a:p>
          <a:p>
            <a:r>
              <a:rPr lang="en-US"/>
              <a:t>A survey of all students taking the course should be held at least every third time.</a:t>
            </a:r>
          </a:p>
        </p:txBody>
      </p:sp>
    </p:spTree>
    <p:extLst>
      <p:ext uri="{BB962C8B-B14F-4D97-AF65-F5344CB8AC3E}">
        <p14:creationId xmlns:p14="http://schemas.microsoft.com/office/powerpoint/2010/main" val="4184141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F395BE-A960-4B78-8FB6-67D684BF1F23}"/>
              </a:ext>
            </a:extLst>
          </p:cNvPr>
          <p:cNvSpPr>
            <a:spLocks noGrp="1"/>
          </p:cNvSpPr>
          <p:nvPr>
            <p:ph type="title"/>
          </p:nvPr>
        </p:nvSpPr>
        <p:spPr/>
        <p:txBody>
          <a:bodyPr/>
          <a:lstStyle/>
          <a:p>
            <a:r>
              <a:rPr lang="nn-NO" dirty="0"/>
              <a:t>1.2 Action plan </a:t>
            </a:r>
            <a:r>
              <a:rPr lang="nn-NO" dirty="0" err="1"/>
              <a:t>after</a:t>
            </a:r>
            <a:r>
              <a:rPr lang="nn-NO" dirty="0"/>
              <a:t> last </a:t>
            </a:r>
            <a:r>
              <a:rPr lang="nn-NO" dirty="0" err="1"/>
              <a:t>evaluation</a:t>
            </a:r>
            <a:endParaRPr lang="nn-NO" dirty="0"/>
          </a:p>
        </p:txBody>
      </p:sp>
      <p:sp>
        <p:nvSpPr>
          <p:cNvPr id="3" name="Plasshaldar for innhald 2">
            <a:extLst>
              <a:ext uri="{FF2B5EF4-FFF2-40B4-BE49-F238E27FC236}">
                <a16:creationId xmlns:a16="http://schemas.microsoft.com/office/drawing/2014/main" id="{B95F9C9B-74C8-4A10-B982-50B6CEAD04E7}"/>
              </a:ext>
            </a:extLst>
          </p:cNvPr>
          <p:cNvSpPr>
            <a:spLocks noGrp="1"/>
          </p:cNvSpPr>
          <p:nvPr>
            <p:ph sz="half" idx="1"/>
          </p:nvPr>
        </p:nvSpPr>
        <p:spPr>
          <a:xfrm>
            <a:off x="249043" y="1200151"/>
            <a:ext cx="4899154" cy="3394472"/>
          </a:xfrm>
        </p:spPr>
        <p:txBody>
          <a:bodyPr>
            <a:normAutofit/>
          </a:bodyPr>
          <a:lstStyle/>
          <a:p>
            <a:r>
              <a:rPr lang="nn-NO" dirty="0"/>
              <a:t>Tasks from </a:t>
            </a:r>
            <a:r>
              <a:rPr lang="nn-NO" dirty="0" err="1"/>
              <a:t>previous</a:t>
            </a:r>
            <a:r>
              <a:rPr lang="nn-NO" dirty="0"/>
              <a:t> </a:t>
            </a:r>
            <a:r>
              <a:rPr lang="nn-NO" dirty="0" err="1"/>
              <a:t>evaluations</a:t>
            </a:r>
            <a:r>
              <a:rPr lang="nn-NO" dirty="0"/>
              <a:t> </a:t>
            </a:r>
            <a:r>
              <a:rPr lang="nn-NO" dirty="0" err="1"/>
              <a:t>will</a:t>
            </a:r>
            <a:r>
              <a:rPr lang="nn-NO" dirty="0"/>
              <a:t> be </a:t>
            </a:r>
            <a:r>
              <a:rPr lang="nn-NO" dirty="0" err="1"/>
              <a:t>listed</a:t>
            </a:r>
            <a:r>
              <a:rPr lang="nn-NO" dirty="0"/>
              <a:t> </a:t>
            </a:r>
            <a:r>
              <a:rPr lang="nn-NO" dirty="0" err="1"/>
              <a:t>here</a:t>
            </a:r>
            <a:endParaRPr lang="nn-NO" dirty="0"/>
          </a:p>
          <a:p>
            <a:r>
              <a:rPr lang="nn-NO" dirty="0" err="1"/>
              <a:t>Use</a:t>
            </a:r>
            <a:r>
              <a:rPr lang="nn-NO" dirty="0"/>
              <a:t> </a:t>
            </a:r>
            <a:r>
              <a:rPr lang="nn-NO" dirty="0" err="1"/>
              <a:t>the</a:t>
            </a:r>
            <a:r>
              <a:rPr lang="nn-NO" dirty="0"/>
              <a:t> </a:t>
            </a:r>
            <a:r>
              <a:rPr lang="nn-NO" dirty="0" err="1"/>
              <a:t>text</a:t>
            </a:r>
            <a:r>
              <a:rPr lang="nn-NO" dirty="0"/>
              <a:t> </a:t>
            </a:r>
            <a:r>
              <a:rPr lang="nn-NO" dirty="0" err="1"/>
              <a:t>field</a:t>
            </a:r>
            <a:r>
              <a:rPr lang="nn-NO" dirty="0"/>
              <a:t> to </a:t>
            </a:r>
            <a:r>
              <a:rPr lang="nn-NO" dirty="0" err="1"/>
              <a:t>evaluate</a:t>
            </a:r>
            <a:r>
              <a:rPr lang="nn-NO" dirty="0"/>
              <a:t> </a:t>
            </a:r>
            <a:r>
              <a:rPr lang="nn-NO" dirty="0" err="1"/>
              <a:t>the</a:t>
            </a:r>
            <a:r>
              <a:rPr lang="nn-NO" dirty="0"/>
              <a:t> </a:t>
            </a:r>
            <a:r>
              <a:rPr lang="nn-NO" dirty="0" err="1"/>
              <a:t>implementation</a:t>
            </a:r>
            <a:r>
              <a:rPr lang="nn-NO" dirty="0"/>
              <a:t> </a:t>
            </a:r>
            <a:r>
              <a:rPr lang="nn-NO" dirty="0" err="1"/>
              <a:t>of</a:t>
            </a:r>
            <a:r>
              <a:rPr lang="nn-NO" dirty="0"/>
              <a:t> </a:t>
            </a:r>
            <a:r>
              <a:rPr lang="nn-NO" dirty="0" err="1"/>
              <a:t>these</a:t>
            </a:r>
            <a:r>
              <a:rPr lang="nn-NO" dirty="0"/>
              <a:t> tasks</a:t>
            </a:r>
          </a:p>
        </p:txBody>
      </p:sp>
      <p:pic>
        <p:nvPicPr>
          <p:cNvPr id="5" name="Content Placeholder 10" descr="Graphical user interface, application&#10;&#10;Description automatically generated">
            <a:extLst>
              <a:ext uri="{FF2B5EF4-FFF2-40B4-BE49-F238E27FC236}">
                <a16:creationId xmlns:a16="http://schemas.microsoft.com/office/drawing/2014/main" id="{9993B133-B703-49F4-8D40-B1E262CABD92}"/>
              </a:ext>
            </a:extLst>
          </p:cNvPr>
          <p:cNvPicPr>
            <a:picLocks noChangeAspect="1"/>
          </p:cNvPicPr>
          <p:nvPr/>
        </p:nvPicPr>
        <p:blipFill rotWithShape="1">
          <a:blip r:embed="rId3"/>
          <a:srcRect r="43677"/>
          <a:stretch/>
        </p:blipFill>
        <p:spPr>
          <a:xfrm>
            <a:off x="5148197" y="1200151"/>
            <a:ext cx="3229415" cy="3391314"/>
          </a:xfrm>
          <a:prstGeom prst="rect">
            <a:avLst/>
          </a:prstGeom>
        </p:spPr>
      </p:pic>
    </p:spTree>
    <p:extLst>
      <p:ext uri="{BB962C8B-B14F-4D97-AF65-F5344CB8AC3E}">
        <p14:creationId xmlns:p14="http://schemas.microsoft.com/office/powerpoint/2010/main" val="2268061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358B-C911-4A48-B6DE-740E5E40ADB6}"/>
              </a:ext>
            </a:extLst>
          </p:cNvPr>
          <p:cNvSpPr>
            <a:spLocks noGrp="1"/>
          </p:cNvSpPr>
          <p:nvPr>
            <p:ph type="title"/>
          </p:nvPr>
        </p:nvSpPr>
        <p:spPr>
          <a:xfrm>
            <a:off x="302400" y="298800"/>
            <a:ext cx="8552985" cy="646331"/>
          </a:xfrm>
        </p:spPr>
        <p:txBody>
          <a:bodyPr/>
          <a:lstStyle/>
          <a:p>
            <a:r>
              <a:rPr lang="en-US"/>
              <a:t>2. Information About the Course</a:t>
            </a:r>
          </a:p>
        </p:txBody>
      </p:sp>
      <p:sp>
        <p:nvSpPr>
          <p:cNvPr id="3" name="Content Placeholder 2">
            <a:extLst>
              <a:ext uri="{FF2B5EF4-FFF2-40B4-BE49-F238E27FC236}">
                <a16:creationId xmlns:a16="http://schemas.microsoft.com/office/drawing/2014/main" id="{6FA7E1B3-4EDF-41BC-B2C2-7EC224582930}"/>
              </a:ext>
            </a:extLst>
          </p:cNvPr>
          <p:cNvSpPr>
            <a:spLocks noGrp="1"/>
          </p:cNvSpPr>
          <p:nvPr>
            <p:ph sz="half" idx="1"/>
          </p:nvPr>
        </p:nvSpPr>
        <p:spPr>
          <a:xfrm>
            <a:off x="127452" y="1200151"/>
            <a:ext cx="5047469" cy="3143712"/>
          </a:xfrm>
        </p:spPr>
        <p:txBody>
          <a:bodyPr vert="horz" lIns="91440" tIns="45720" rIns="91440" bIns="45720" rtlCol="0" anchor="t">
            <a:normAutofit fontScale="85000" lnSpcReduction="10000"/>
          </a:bodyPr>
          <a:lstStyle/>
          <a:p>
            <a:r>
              <a:rPr lang="en-US" dirty="0"/>
              <a:t>To the right of the text fields, you will see some information about the course</a:t>
            </a:r>
          </a:p>
          <a:p>
            <a:r>
              <a:rPr lang="en-US" dirty="0"/>
              <a:t>In the “Emne-/</a:t>
            </a:r>
            <a:r>
              <a:rPr lang="en-US" dirty="0" err="1"/>
              <a:t>rapportansvarlig</a:t>
            </a:r>
            <a:r>
              <a:rPr lang="en-US" dirty="0"/>
              <a:t>” [Course-/Report Coordinator] </a:t>
            </a:r>
            <a:r>
              <a:rPr lang="en-US" b="1" dirty="0"/>
              <a:t>(1)</a:t>
            </a:r>
            <a:r>
              <a:rPr lang="en-US" dirty="0"/>
              <a:t> </a:t>
            </a:r>
            <a:r>
              <a:rPr lang="en-US" dirty="0" err="1"/>
              <a:t>og</a:t>
            </a:r>
            <a:r>
              <a:rPr lang="en-US" dirty="0"/>
              <a:t> “</a:t>
            </a:r>
            <a:r>
              <a:rPr lang="en-US" dirty="0" err="1"/>
              <a:t>Bidragsytere</a:t>
            </a:r>
            <a:r>
              <a:rPr lang="en-US" dirty="0"/>
              <a:t>” [Contributors] </a:t>
            </a:r>
            <a:r>
              <a:rPr lang="en-US" b="1" dirty="0"/>
              <a:t>(2) </a:t>
            </a:r>
            <a:r>
              <a:rPr lang="en-US" dirty="0"/>
              <a:t>fields, you can add additional people to the course report</a:t>
            </a:r>
          </a:p>
        </p:txBody>
      </p:sp>
      <p:pic>
        <p:nvPicPr>
          <p:cNvPr id="9" name="Plassholder for innhold 9" descr="skjermbilde som viser informasjon om emnet">
            <a:extLst>
              <a:ext uri="{FF2B5EF4-FFF2-40B4-BE49-F238E27FC236}">
                <a16:creationId xmlns:a16="http://schemas.microsoft.com/office/drawing/2014/main" id="{C3827351-0ED4-4346-9234-273E29E074BE}"/>
              </a:ext>
            </a:extLst>
          </p:cNvPr>
          <p:cNvPicPr>
            <a:picLocks noChangeAspect="1"/>
          </p:cNvPicPr>
          <p:nvPr/>
        </p:nvPicPr>
        <p:blipFill>
          <a:blip r:embed="rId3"/>
          <a:stretch>
            <a:fillRect/>
          </a:stretch>
        </p:blipFill>
        <p:spPr>
          <a:xfrm>
            <a:off x="5174921" y="1200151"/>
            <a:ext cx="3330156" cy="3394075"/>
          </a:xfrm>
          <a:prstGeom prst="rect">
            <a:avLst/>
          </a:prstGeom>
        </p:spPr>
      </p:pic>
    </p:spTree>
    <p:extLst>
      <p:ext uri="{BB962C8B-B14F-4D97-AF65-F5344CB8AC3E}">
        <p14:creationId xmlns:p14="http://schemas.microsoft.com/office/powerpoint/2010/main" val="1070387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E2A8-E32D-4C47-B6DA-CC942E2E719C}"/>
              </a:ext>
            </a:extLst>
          </p:cNvPr>
          <p:cNvSpPr>
            <a:spLocks noGrp="1"/>
          </p:cNvSpPr>
          <p:nvPr>
            <p:ph type="title"/>
          </p:nvPr>
        </p:nvSpPr>
        <p:spPr/>
        <p:txBody>
          <a:bodyPr/>
          <a:lstStyle/>
          <a:p>
            <a:r>
              <a:rPr lang="en-US" dirty="0"/>
              <a:t>3.1 Course development plan</a:t>
            </a:r>
          </a:p>
        </p:txBody>
      </p:sp>
      <p:sp>
        <p:nvSpPr>
          <p:cNvPr id="3" name="TextBox 2">
            <a:extLst>
              <a:ext uri="{FF2B5EF4-FFF2-40B4-BE49-F238E27FC236}">
                <a16:creationId xmlns:a16="http://schemas.microsoft.com/office/drawing/2014/main" id="{309FFF9A-6EB5-424F-BA13-EB8B06A4C7D6}"/>
              </a:ext>
            </a:extLst>
          </p:cNvPr>
          <p:cNvSpPr txBox="1"/>
          <p:nvPr/>
        </p:nvSpPr>
        <p:spPr>
          <a:xfrm>
            <a:off x="302400" y="1198800"/>
            <a:ext cx="8329515" cy="1833457"/>
          </a:xfrm>
          <a:prstGeom prst="rect">
            <a:avLst/>
          </a:prstGeom>
          <a:noFill/>
        </p:spPr>
        <p:txBody>
          <a:bodyPr wrap="square" lIns="91440" tIns="45720" rIns="91440" bIns="45720" rtlCol="0" anchor="t">
            <a:normAutofit fontScale="92500" lnSpcReduction="20000"/>
          </a:bodyPr>
          <a:lstStyle/>
          <a:p>
            <a:pPr marL="285750" indent="-285750">
              <a:buFont typeface="Arial" panose="020B0604020202020204" pitchFamily="34" charset="0"/>
              <a:buChar char="•"/>
            </a:pPr>
            <a:r>
              <a:rPr lang="en-US" dirty="0"/>
              <a:t>This is where you add and keep tabs on “</a:t>
            </a:r>
            <a:r>
              <a:rPr lang="en-US" dirty="0" err="1"/>
              <a:t>tiltak</a:t>
            </a:r>
            <a:r>
              <a:rPr lang="en-US" dirty="0"/>
              <a:t>” [tasks], “</a:t>
            </a:r>
            <a:r>
              <a:rPr lang="en-US" dirty="0" err="1"/>
              <a:t>oppgaver</a:t>
            </a:r>
            <a:r>
              <a:rPr lang="en-US" dirty="0"/>
              <a:t>” [assignments] “</a:t>
            </a:r>
            <a:r>
              <a:rPr lang="en-US" dirty="0" err="1"/>
              <a:t>notater</a:t>
            </a:r>
            <a:r>
              <a:rPr lang="en-US" dirty="0"/>
              <a:t>” [notes], and “</a:t>
            </a:r>
            <a:r>
              <a:rPr lang="en-US" dirty="0" err="1"/>
              <a:t>avvik</a:t>
            </a:r>
            <a:r>
              <a:rPr lang="en-US" dirty="0"/>
              <a:t>” [non-conformities], which make up the course development plan</a:t>
            </a:r>
            <a:endParaRPr lang="en-US" dirty="0">
              <a:cs typeface="Arial"/>
            </a:endParaRPr>
          </a:p>
          <a:p>
            <a:pPr marL="285750" indent="-285750">
              <a:buFont typeface="Arial" panose="020B0604020202020204" pitchFamily="34" charset="0"/>
              <a:buChar char="•"/>
            </a:pPr>
            <a:r>
              <a:rPr lang="en-US" dirty="0"/>
              <a:t>These follow the course report from semester to semester and will be sorted in tabs along the top bar. </a:t>
            </a:r>
          </a:p>
          <a:p>
            <a:pPr marL="285750" indent="-285750">
              <a:buFont typeface="Arial" panose="020B0604020202020204" pitchFamily="34" charset="0"/>
              <a:buChar char="•"/>
            </a:pPr>
            <a:r>
              <a:rPr lang="en-US" dirty="0"/>
              <a:t>This makes it easy to follow up on how suggested changes to the course have been handled. Any contributors or report coordinators you have added will also be able to create tasks.</a:t>
            </a:r>
            <a:endParaRPr lang="en-US" dirty="0">
              <a:cs typeface="Arial"/>
            </a:endParaRPr>
          </a:p>
          <a:p>
            <a:pPr marL="285750" indent="-285750">
              <a:buFont typeface="Arial" panose="020B0604020202020204" pitchFamily="34" charset="0"/>
              <a:buChar char="•"/>
            </a:pPr>
            <a:endParaRPr lang="en-US" dirty="0"/>
          </a:p>
        </p:txBody>
      </p:sp>
      <p:pic>
        <p:nvPicPr>
          <p:cNvPr id="5" name="Picture 5" descr="Graphical user interface, application&#10;&#10;Description automatically generated">
            <a:extLst>
              <a:ext uri="{FF2B5EF4-FFF2-40B4-BE49-F238E27FC236}">
                <a16:creationId xmlns:a16="http://schemas.microsoft.com/office/drawing/2014/main" id="{4E1623C7-5500-4F56-BDFC-D32103DC141B}"/>
              </a:ext>
            </a:extLst>
          </p:cNvPr>
          <p:cNvPicPr>
            <a:picLocks noChangeAspect="1"/>
          </p:cNvPicPr>
          <p:nvPr/>
        </p:nvPicPr>
        <p:blipFill rotWithShape="1">
          <a:blip r:embed="rId3"/>
          <a:srcRect l="2033" t="6072" r="3112"/>
          <a:stretch/>
        </p:blipFill>
        <p:spPr>
          <a:xfrm>
            <a:off x="2439913" y="2920928"/>
            <a:ext cx="6641266" cy="1833457"/>
          </a:xfrm>
          <a:prstGeom prst="rect">
            <a:avLst/>
          </a:prstGeom>
        </p:spPr>
      </p:pic>
    </p:spTree>
    <p:extLst>
      <p:ext uri="{BB962C8B-B14F-4D97-AF65-F5344CB8AC3E}">
        <p14:creationId xmlns:p14="http://schemas.microsoft.com/office/powerpoint/2010/main" val="537658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0686-9222-45CE-BFBE-4141D39606C6}"/>
              </a:ext>
            </a:extLst>
          </p:cNvPr>
          <p:cNvSpPr>
            <a:spLocks noGrp="1"/>
          </p:cNvSpPr>
          <p:nvPr>
            <p:ph type="title"/>
          </p:nvPr>
        </p:nvSpPr>
        <p:spPr>
          <a:xfrm>
            <a:off x="302400" y="298800"/>
            <a:ext cx="8552985" cy="584775"/>
          </a:xfrm>
        </p:spPr>
        <p:txBody>
          <a:bodyPr/>
          <a:lstStyle/>
          <a:p>
            <a:r>
              <a:rPr lang="en-US" sz="3200" dirty="0"/>
              <a:t>3.2 Adding Items to the Development Plan</a:t>
            </a:r>
          </a:p>
        </p:txBody>
      </p:sp>
      <p:sp>
        <p:nvSpPr>
          <p:cNvPr id="3" name="Content Placeholder 2">
            <a:extLst>
              <a:ext uri="{FF2B5EF4-FFF2-40B4-BE49-F238E27FC236}">
                <a16:creationId xmlns:a16="http://schemas.microsoft.com/office/drawing/2014/main" id="{15BC6813-D42F-408D-A935-403C46F70521}"/>
              </a:ext>
            </a:extLst>
          </p:cNvPr>
          <p:cNvSpPr>
            <a:spLocks noGrp="1"/>
          </p:cNvSpPr>
          <p:nvPr>
            <p:ph sz="half" idx="1"/>
          </p:nvPr>
        </p:nvSpPr>
        <p:spPr>
          <a:xfrm>
            <a:off x="86631" y="1191301"/>
            <a:ext cx="5463920" cy="3403322"/>
          </a:xfrm>
        </p:spPr>
        <p:txBody>
          <a:bodyPr vert="horz" lIns="91440" tIns="45720" rIns="91440" bIns="45720" rtlCol="0" anchor="t">
            <a:noAutofit/>
          </a:bodyPr>
          <a:lstStyle/>
          <a:p>
            <a:r>
              <a:rPr lang="en-US" sz="2400" dirty="0"/>
              <a:t>Fill out the fields with the necessary details:</a:t>
            </a:r>
          </a:p>
          <a:p>
            <a:pPr lvl="1"/>
            <a:r>
              <a:rPr lang="en-US" sz="1600" dirty="0" err="1"/>
              <a:t>Tittel</a:t>
            </a:r>
            <a:r>
              <a:rPr lang="en-US" sz="1600" dirty="0"/>
              <a:t> [Title] </a:t>
            </a:r>
            <a:r>
              <a:rPr lang="en-US" sz="1600" b="1" dirty="0"/>
              <a:t>(1)</a:t>
            </a:r>
          </a:p>
          <a:p>
            <a:pPr lvl="1"/>
            <a:r>
              <a:rPr lang="en-US" sz="1600" dirty="0" err="1"/>
              <a:t>Beskrivelse</a:t>
            </a:r>
            <a:r>
              <a:rPr lang="en-US" sz="1600" dirty="0"/>
              <a:t> [Description] </a:t>
            </a:r>
            <a:r>
              <a:rPr lang="en-US" sz="1600" b="1" dirty="0"/>
              <a:t>(2)</a:t>
            </a:r>
          </a:p>
          <a:p>
            <a:pPr lvl="1"/>
            <a:r>
              <a:rPr lang="en-US" sz="1600" dirty="0"/>
              <a:t>Select the “Category” </a:t>
            </a:r>
            <a:r>
              <a:rPr lang="en-US" sz="1600" b="1" dirty="0"/>
              <a:t>(3)</a:t>
            </a:r>
          </a:p>
          <a:p>
            <a:pPr lvl="1"/>
            <a:r>
              <a:rPr lang="en-US" sz="1600" dirty="0"/>
              <a:t>Choose a person to be “</a:t>
            </a:r>
            <a:r>
              <a:rPr lang="en-US" sz="1600" dirty="0" err="1"/>
              <a:t>Ansvarlig</a:t>
            </a:r>
            <a:r>
              <a:rPr lang="en-US" sz="1600" dirty="0"/>
              <a:t>” [responsible] </a:t>
            </a:r>
            <a:r>
              <a:rPr lang="en-US" sz="1600" b="1" dirty="0"/>
              <a:t>(4)</a:t>
            </a:r>
          </a:p>
          <a:p>
            <a:pPr lvl="1"/>
            <a:r>
              <a:rPr lang="en-US" sz="1600" dirty="0"/>
              <a:t>Set the “Frist” [Deadline] </a:t>
            </a:r>
            <a:r>
              <a:rPr lang="en-US" sz="1600" b="1" dirty="0"/>
              <a:t>(5)</a:t>
            </a:r>
          </a:p>
          <a:p>
            <a:pPr lvl="1"/>
            <a:r>
              <a:rPr lang="en-US" sz="1600" dirty="0"/>
              <a:t>Choose a “Status” </a:t>
            </a:r>
            <a:r>
              <a:rPr lang="en-US" sz="1600" b="1" dirty="0"/>
              <a:t>(6)</a:t>
            </a:r>
          </a:p>
          <a:p>
            <a:pPr lvl="1"/>
            <a:r>
              <a:rPr lang="en-US" sz="1600" dirty="0"/>
              <a:t>Tick this box if you need feedback from the institute </a:t>
            </a:r>
            <a:r>
              <a:rPr lang="en-US" sz="1600" b="1" dirty="0"/>
              <a:t>(7)</a:t>
            </a:r>
          </a:p>
          <a:p>
            <a:pPr lvl="1"/>
            <a:endParaRPr lang="en-US" sz="2000" b="1" dirty="0"/>
          </a:p>
          <a:p>
            <a:pPr lvl="1"/>
            <a:endParaRPr lang="en-US" sz="2000" dirty="0"/>
          </a:p>
          <a:p>
            <a:endParaRPr lang="en-US" sz="1800" dirty="0"/>
          </a:p>
        </p:txBody>
      </p:sp>
      <p:pic>
        <p:nvPicPr>
          <p:cNvPr id="5" name="Picture 5" descr="Graphical user interface, text, application&#10;&#10;Description automatically generated">
            <a:extLst>
              <a:ext uri="{FF2B5EF4-FFF2-40B4-BE49-F238E27FC236}">
                <a16:creationId xmlns:a16="http://schemas.microsoft.com/office/drawing/2014/main" id="{D8C25F82-1DB0-483F-9F61-42D74AE54057}"/>
              </a:ext>
            </a:extLst>
          </p:cNvPr>
          <p:cNvPicPr>
            <a:picLocks noChangeAspect="1"/>
          </p:cNvPicPr>
          <p:nvPr/>
        </p:nvPicPr>
        <p:blipFill>
          <a:blip r:embed="rId3"/>
          <a:stretch>
            <a:fillRect/>
          </a:stretch>
        </p:blipFill>
        <p:spPr>
          <a:xfrm>
            <a:off x="5550551" y="1200151"/>
            <a:ext cx="3304834" cy="3403322"/>
          </a:xfrm>
          <a:prstGeom prst="rect">
            <a:avLst/>
          </a:prstGeom>
        </p:spPr>
      </p:pic>
    </p:spTree>
    <p:extLst>
      <p:ext uri="{BB962C8B-B14F-4D97-AF65-F5344CB8AC3E}">
        <p14:creationId xmlns:p14="http://schemas.microsoft.com/office/powerpoint/2010/main" val="3023845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EF02-E4D3-4453-AB20-274B2891694F}"/>
              </a:ext>
            </a:extLst>
          </p:cNvPr>
          <p:cNvSpPr>
            <a:spLocks noGrp="1"/>
          </p:cNvSpPr>
          <p:nvPr>
            <p:ph type="title"/>
          </p:nvPr>
        </p:nvSpPr>
        <p:spPr/>
        <p:txBody>
          <a:bodyPr/>
          <a:lstStyle/>
          <a:p>
            <a:r>
              <a:rPr lang="en-US" dirty="0"/>
              <a:t>3.3 Making changes to the items</a:t>
            </a:r>
          </a:p>
        </p:txBody>
      </p:sp>
      <p:sp>
        <p:nvSpPr>
          <p:cNvPr id="5" name="Content Placeholder 4">
            <a:extLst>
              <a:ext uri="{FF2B5EF4-FFF2-40B4-BE49-F238E27FC236}">
                <a16:creationId xmlns:a16="http://schemas.microsoft.com/office/drawing/2014/main" id="{CA281984-1C6A-4F60-9FD5-B66AAE0B172B}"/>
              </a:ext>
            </a:extLst>
          </p:cNvPr>
          <p:cNvSpPr>
            <a:spLocks noGrp="1"/>
          </p:cNvSpPr>
          <p:nvPr>
            <p:ph idx="1"/>
          </p:nvPr>
        </p:nvSpPr>
        <p:spPr>
          <a:xfrm>
            <a:off x="301385" y="1198800"/>
            <a:ext cx="8418747" cy="1558688"/>
          </a:xfrm>
        </p:spPr>
        <p:txBody>
          <a:bodyPr vert="horz" lIns="90000" tIns="46800" rIns="90000" bIns="46800" rtlCol="0" anchor="t">
            <a:normAutofit fontScale="92500" lnSpcReduction="10000"/>
          </a:bodyPr>
          <a:lstStyle/>
          <a:p>
            <a:r>
              <a:rPr lang="en-US" sz="2000" dirty="0"/>
              <a:t>If you wish to make changes to an already existing items, first select it </a:t>
            </a:r>
            <a:r>
              <a:rPr lang="en-US" sz="2000" b="1" dirty="0"/>
              <a:t>(1) </a:t>
            </a:r>
            <a:r>
              <a:rPr lang="en-US" sz="2000" dirty="0"/>
              <a:t>and then click “</a:t>
            </a:r>
            <a:r>
              <a:rPr lang="en-US" sz="2000" dirty="0" err="1"/>
              <a:t>Detaljer</a:t>
            </a:r>
            <a:r>
              <a:rPr lang="en-US" sz="2000" dirty="0"/>
              <a:t>” [Details] </a:t>
            </a:r>
            <a:r>
              <a:rPr lang="en-US" sz="2000" b="1" dirty="0"/>
              <a:t>(2)</a:t>
            </a:r>
            <a:r>
              <a:rPr lang="en-US" sz="2000" dirty="0"/>
              <a:t>. This will open the same form as was displayed in the previous slide.</a:t>
            </a:r>
          </a:p>
          <a:p>
            <a:pPr lvl="0"/>
            <a:r>
              <a:rPr lang="en-US" sz="2000" dirty="0"/>
              <a:t>If you wish to sort the items by status, click the button in the top-right corner </a:t>
            </a:r>
            <a:r>
              <a:rPr lang="en-US" sz="2000" b="1" dirty="0"/>
              <a:t>(3).</a:t>
            </a:r>
          </a:p>
          <a:p>
            <a:endParaRPr lang="en-US" sz="2000" dirty="0"/>
          </a:p>
          <a:p>
            <a:pPr marL="0" indent="0">
              <a:buNone/>
            </a:pPr>
            <a:endParaRPr lang="en-US" sz="2000" dirty="0"/>
          </a:p>
          <a:p>
            <a:endParaRPr lang="en-US" sz="2000" dirty="0"/>
          </a:p>
        </p:txBody>
      </p:sp>
      <p:pic>
        <p:nvPicPr>
          <p:cNvPr id="4" name="Bilde 3" descr="Et skjermbilde av registrerte oppgaver, velger en oppgave og klikker detaljer. ">
            <a:extLst>
              <a:ext uri="{FF2B5EF4-FFF2-40B4-BE49-F238E27FC236}">
                <a16:creationId xmlns:a16="http://schemas.microsoft.com/office/drawing/2014/main" id="{B25A52C7-8D11-4C3D-99FB-706D8DA4FB03}"/>
              </a:ext>
            </a:extLst>
          </p:cNvPr>
          <p:cNvPicPr>
            <a:picLocks noChangeAspect="1"/>
          </p:cNvPicPr>
          <p:nvPr/>
        </p:nvPicPr>
        <p:blipFill>
          <a:blip r:embed="rId3"/>
          <a:stretch>
            <a:fillRect/>
          </a:stretch>
        </p:blipFill>
        <p:spPr>
          <a:xfrm>
            <a:off x="301385" y="2833564"/>
            <a:ext cx="8418747" cy="1745010"/>
          </a:xfrm>
          <a:prstGeom prst="rect">
            <a:avLst/>
          </a:prstGeom>
        </p:spPr>
      </p:pic>
    </p:spTree>
    <p:extLst>
      <p:ext uri="{BB962C8B-B14F-4D97-AF65-F5344CB8AC3E}">
        <p14:creationId xmlns:p14="http://schemas.microsoft.com/office/powerpoint/2010/main" val="1407360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3358-D9C6-4484-B157-BDFF9A20FB23}"/>
              </a:ext>
            </a:extLst>
          </p:cNvPr>
          <p:cNvSpPr>
            <a:spLocks noGrp="1"/>
          </p:cNvSpPr>
          <p:nvPr>
            <p:ph type="title"/>
          </p:nvPr>
        </p:nvSpPr>
        <p:spPr>
          <a:xfrm>
            <a:off x="302400" y="298800"/>
            <a:ext cx="8552985" cy="646331"/>
          </a:xfrm>
        </p:spPr>
        <p:txBody>
          <a:bodyPr/>
          <a:lstStyle/>
          <a:p>
            <a:r>
              <a:rPr lang="en-US" dirty="0"/>
              <a:t>4.1 Database – Add a Link</a:t>
            </a:r>
          </a:p>
        </p:txBody>
      </p:sp>
      <p:sp>
        <p:nvSpPr>
          <p:cNvPr id="4" name="TextBox 3">
            <a:extLst>
              <a:ext uri="{FF2B5EF4-FFF2-40B4-BE49-F238E27FC236}">
                <a16:creationId xmlns:a16="http://schemas.microsoft.com/office/drawing/2014/main" id="{A362EE78-ED61-4A55-88A0-6B31EF7D9DD6}"/>
              </a:ext>
            </a:extLst>
          </p:cNvPr>
          <p:cNvSpPr txBox="1"/>
          <p:nvPr/>
        </p:nvSpPr>
        <p:spPr>
          <a:xfrm>
            <a:off x="302400" y="1198801"/>
            <a:ext cx="8552985" cy="1615612"/>
          </a:xfrm>
          <a:prstGeom prst="rect">
            <a:avLst/>
          </a:prstGeom>
          <a:noFill/>
        </p:spPr>
        <p:txBody>
          <a:bodyPr wrap="square" lIns="91440" tIns="45720" rIns="91440" bIns="45720" rtlCol="0" anchor="t">
            <a:normAutofit lnSpcReduction="10000"/>
          </a:bodyPr>
          <a:lstStyle/>
          <a:p>
            <a:pPr marL="285750" indent="-285750">
              <a:buFont typeface="Arial" panose="020B0604020202020204" pitchFamily="34" charset="0"/>
              <a:buChar char="•"/>
            </a:pPr>
            <a:r>
              <a:rPr lang="en-US" dirty="0">
                <a:latin typeface="Arial"/>
                <a:cs typeface="Arial"/>
              </a:rPr>
              <a:t>The database is where you add reports, surveys, meeting minutes, or other forms of data that form the basis for your report, and possibly supplement your tasks.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a:cs typeface="Arial"/>
              </a:rPr>
              <a:t>To add a link in the database, click “Legg </a:t>
            </a:r>
            <a:r>
              <a:rPr lang="en-US" dirty="0" err="1">
                <a:latin typeface="Arial"/>
                <a:cs typeface="Arial"/>
              </a:rPr>
              <a:t>til</a:t>
            </a:r>
            <a:r>
              <a:rPr lang="en-US" dirty="0">
                <a:latin typeface="Arial"/>
                <a:cs typeface="Arial"/>
              </a:rPr>
              <a:t> </a:t>
            </a:r>
            <a:r>
              <a:rPr lang="en-US" dirty="0" err="1">
                <a:latin typeface="Arial"/>
                <a:cs typeface="Arial"/>
              </a:rPr>
              <a:t>lenke</a:t>
            </a:r>
            <a:r>
              <a:rPr lang="en-US" dirty="0">
                <a:latin typeface="Arial"/>
                <a:cs typeface="Arial"/>
              </a:rPr>
              <a:t> </a:t>
            </a:r>
            <a:r>
              <a:rPr lang="en-US" dirty="0" err="1">
                <a:latin typeface="Arial"/>
                <a:cs typeface="Arial"/>
              </a:rPr>
              <a:t>til</a:t>
            </a:r>
            <a:r>
              <a:rPr lang="en-US" dirty="0">
                <a:latin typeface="Arial"/>
                <a:cs typeface="Arial"/>
              </a:rPr>
              <a:t> </a:t>
            </a:r>
            <a:r>
              <a:rPr lang="en-US" dirty="0" err="1">
                <a:latin typeface="Arial"/>
                <a:cs typeface="Arial"/>
              </a:rPr>
              <a:t>datagrunnlag</a:t>
            </a:r>
            <a:r>
              <a:rPr lang="en-US" dirty="0">
                <a:latin typeface="Arial"/>
                <a:cs typeface="Arial"/>
              </a:rPr>
              <a:t>” [Add link to database] </a:t>
            </a:r>
            <a:r>
              <a:rPr lang="en-US" b="1" dirty="0">
                <a:latin typeface="Arial"/>
                <a:cs typeface="Arial"/>
              </a:rPr>
              <a:t>(1)</a:t>
            </a:r>
            <a:r>
              <a:rPr lang="en-US" dirty="0">
                <a:latin typeface="Arial"/>
                <a:cs typeface="Arial"/>
              </a:rPr>
              <a:t>. You will then see a dialogue box, where you need to name the link </a:t>
            </a:r>
            <a:r>
              <a:rPr lang="en-US" b="1" dirty="0">
                <a:latin typeface="Arial"/>
                <a:cs typeface="Arial"/>
              </a:rPr>
              <a:t>(2)</a:t>
            </a:r>
            <a:r>
              <a:rPr lang="en-US" dirty="0">
                <a:latin typeface="Arial"/>
                <a:cs typeface="Arial"/>
              </a:rPr>
              <a:t>, as fill in its URL </a:t>
            </a:r>
            <a:r>
              <a:rPr lang="en-US" b="1" dirty="0">
                <a:latin typeface="Arial"/>
                <a:cs typeface="Arial"/>
              </a:rPr>
              <a:t>(3)</a:t>
            </a:r>
            <a:r>
              <a:rPr lang="en-US" dirty="0">
                <a:latin typeface="Arial"/>
                <a:cs typeface="Arial"/>
              </a:rPr>
              <a:t>.</a:t>
            </a:r>
            <a:endParaRPr lang="en-US" b="1" dirty="0">
              <a:latin typeface="Arial"/>
              <a:cs typeface="Aria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p>
        </p:txBody>
      </p:sp>
      <p:pic>
        <p:nvPicPr>
          <p:cNvPr id="5" name="Bilde 4" descr="Legg til lenke ved å skrive inn tittel og kopiere inn URL. ">
            <a:extLst>
              <a:ext uri="{FF2B5EF4-FFF2-40B4-BE49-F238E27FC236}">
                <a16:creationId xmlns:a16="http://schemas.microsoft.com/office/drawing/2014/main" id="{0ABD1BAD-F0CF-46B7-8744-A9950C1E3DE1}"/>
              </a:ext>
            </a:extLst>
          </p:cNvPr>
          <p:cNvPicPr>
            <a:picLocks noChangeAspect="1"/>
          </p:cNvPicPr>
          <p:nvPr/>
        </p:nvPicPr>
        <p:blipFill>
          <a:blip r:embed="rId3"/>
          <a:stretch>
            <a:fillRect/>
          </a:stretch>
        </p:blipFill>
        <p:spPr>
          <a:xfrm>
            <a:off x="3522377" y="2936012"/>
            <a:ext cx="5408705" cy="1623224"/>
          </a:xfrm>
          <a:prstGeom prst="rect">
            <a:avLst/>
          </a:prstGeom>
        </p:spPr>
      </p:pic>
      <p:pic>
        <p:nvPicPr>
          <p:cNvPr id="7" name="Bilde 6" descr="Et skjermbilde av datagrunnlag, med pilen mot legg til lenke til datagrunnlag. ">
            <a:extLst>
              <a:ext uri="{FF2B5EF4-FFF2-40B4-BE49-F238E27FC236}">
                <a16:creationId xmlns:a16="http://schemas.microsoft.com/office/drawing/2014/main" id="{89EE1632-71B6-4C70-AB06-07A37127654D}"/>
              </a:ext>
            </a:extLst>
          </p:cNvPr>
          <p:cNvPicPr>
            <a:picLocks noChangeAspect="1"/>
          </p:cNvPicPr>
          <p:nvPr/>
        </p:nvPicPr>
        <p:blipFill>
          <a:blip r:embed="rId4"/>
          <a:stretch>
            <a:fillRect/>
          </a:stretch>
        </p:blipFill>
        <p:spPr>
          <a:xfrm>
            <a:off x="302400" y="2801212"/>
            <a:ext cx="3219977" cy="1892825"/>
          </a:xfrm>
          <a:prstGeom prst="rect">
            <a:avLst/>
          </a:prstGeom>
        </p:spPr>
      </p:pic>
    </p:spTree>
    <p:extLst>
      <p:ext uri="{BB962C8B-B14F-4D97-AF65-F5344CB8AC3E}">
        <p14:creationId xmlns:p14="http://schemas.microsoft.com/office/powerpoint/2010/main" val="696012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16D4-85A2-462E-AE15-E4F9A3183A3A}"/>
              </a:ext>
            </a:extLst>
          </p:cNvPr>
          <p:cNvSpPr>
            <a:spLocks noGrp="1"/>
          </p:cNvSpPr>
          <p:nvPr>
            <p:ph type="title"/>
          </p:nvPr>
        </p:nvSpPr>
        <p:spPr>
          <a:xfrm>
            <a:off x="302400" y="298800"/>
            <a:ext cx="8552985" cy="584775"/>
          </a:xfrm>
        </p:spPr>
        <p:txBody>
          <a:bodyPr/>
          <a:lstStyle/>
          <a:p>
            <a:r>
              <a:rPr lang="en-US" sz="3200" dirty="0"/>
              <a:t>4.2 Database – Uploading Attachments</a:t>
            </a:r>
          </a:p>
        </p:txBody>
      </p:sp>
      <p:sp>
        <p:nvSpPr>
          <p:cNvPr id="3" name="TextBox 2">
            <a:extLst>
              <a:ext uri="{FF2B5EF4-FFF2-40B4-BE49-F238E27FC236}">
                <a16:creationId xmlns:a16="http://schemas.microsoft.com/office/drawing/2014/main" id="{D120228F-E788-4032-94A6-D7E8D8BD763E}"/>
              </a:ext>
            </a:extLst>
          </p:cNvPr>
          <p:cNvSpPr txBox="1"/>
          <p:nvPr/>
        </p:nvSpPr>
        <p:spPr>
          <a:xfrm>
            <a:off x="302400" y="1041346"/>
            <a:ext cx="8552985" cy="1945967"/>
          </a:xfrm>
          <a:prstGeom prst="rect">
            <a:avLst/>
          </a:prstGeom>
          <a:noFill/>
        </p:spPr>
        <p:txBody>
          <a:bodyPr wrap="square" lIns="91440" tIns="45720" rIns="91440" bIns="45720" rtlCol="0" anchor="t">
            <a:normAutofit lnSpcReduction="10000"/>
          </a:bodyPr>
          <a:lstStyle/>
          <a:p>
            <a:pPr marL="285750" indent="-285750">
              <a:buFont typeface="Arial" panose="020B0604020202020204" pitchFamily="34" charset="0"/>
              <a:buChar char="•"/>
            </a:pPr>
            <a:r>
              <a:rPr lang="en-US" sz="1600" dirty="0">
                <a:latin typeface="Arial"/>
                <a:cs typeface="Arial"/>
              </a:rPr>
              <a:t>To add a file to the database as an attachment, click “Last </a:t>
            </a:r>
            <a:r>
              <a:rPr lang="en-US" sz="1600" dirty="0" err="1">
                <a:latin typeface="Arial"/>
                <a:cs typeface="Arial"/>
              </a:rPr>
              <a:t>opp</a:t>
            </a:r>
            <a:r>
              <a:rPr lang="en-US" sz="1600" dirty="0">
                <a:latin typeface="Arial"/>
                <a:cs typeface="Arial"/>
              </a:rPr>
              <a:t> </a:t>
            </a:r>
            <a:r>
              <a:rPr lang="en-US" sz="1600" dirty="0" err="1">
                <a:latin typeface="Arial"/>
                <a:cs typeface="Arial"/>
              </a:rPr>
              <a:t>datagrunnlag</a:t>
            </a:r>
            <a:r>
              <a:rPr lang="en-US" sz="1600" dirty="0">
                <a:latin typeface="Arial"/>
                <a:cs typeface="Arial"/>
              </a:rPr>
              <a:t>” [Upload database] </a:t>
            </a:r>
            <a:r>
              <a:rPr lang="en-US" sz="1600" b="1" dirty="0">
                <a:latin typeface="Arial"/>
                <a:cs typeface="Arial"/>
              </a:rPr>
              <a:t>(1).</a:t>
            </a: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a:cs typeface="Arial"/>
              </a:rPr>
              <a:t>In the dialogue box that appears, upload the file you wish to add to the database by either dragging file onto the box, or by clicking the box itself to browse the local files on your PC </a:t>
            </a:r>
            <a:r>
              <a:rPr lang="en-US" sz="1600" b="1" dirty="0">
                <a:latin typeface="Arial"/>
                <a:cs typeface="Arial"/>
              </a:rPr>
              <a:t>(2).</a:t>
            </a:r>
          </a:p>
          <a:p>
            <a:pPr marL="285750" indent="-285750">
              <a:buFont typeface="Arial" panose="020B0604020202020204" pitchFamily="34" charset="0"/>
              <a:buChar char="•"/>
            </a:pPr>
            <a:r>
              <a:rPr lang="en-US" sz="1600" dirty="0">
                <a:latin typeface="Arial"/>
                <a:cs typeface="Arial"/>
              </a:rPr>
              <a:t>Before saving, make sure to select “</a:t>
            </a:r>
            <a:r>
              <a:rPr lang="en-US" sz="1600" dirty="0" err="1">
                <a:latin typeface="Arial"/>
                <a:cs typeface="Arial"/>
              </a:rPr>
              <a:t>En</a:t>
            </a:r>
            <a:r>
              <a:rPr lang="en-US" sz="1600" dirty="0">
                <a:latin typeface="Arial"/>
                <a:cs typeface="Arial"/>
              </a:rPr>
              <a:t> </a:t>
            </a:r>
            <a:r>
              <a:rPr lang="en-US" sz="1600" dirty="0" err="1">
                <a:latin typeface="Arial"/>
                <a:cs typeface="Arial"/>
              </a:rPr>
              <a:t>beskrivelse</a:t>
            </a:r>
            <a:r>
              <a:rPr lang="en-US" sz="1600" dirty="0">
                <a:latin typeface="Arial"/>
                <a:cs typeface="Arial"/>
              </a:rPr>
              <a:t> av </a:t>
            </a:r>
            <a:r>
              <a:rPr lang="en-US" sz="1600" dirty="0" err="1">
                <a:latin typeface="Arial"/>
                <a:cs typeface="Arial"/>
              </a:rPr>
              <a:t>dokumentet</a:t>
            </a:r>
            <a:r>
              <a:rPr lang="en-US" sz="1600" dirty="0">
                <a:latin typeface="Arial"/>
                <a:cs typeface="Arial"/>
              </a:rPr>
              <a:t>” [A description of the document] </a:t>
            </a:r>
            <a:r>
              <a:rPr lang="en-US" sz="1600" b="1" dirty="0">
                <a:latin typeface="Arial"/>
                <a:cs typeface="Arial"/>
              </a:rPr>
              <a:t>(3)</a:t>
            </a:r>
            <a:r>
              <a:rPr lang="en-US" sz="1600" dirty="0">
                <a:latin typeface="Arial"/>
                <a:cs typeface="Arial"/>
              </a:rPr>
              <a:t> from the dropdown menu.</a:t>
            </a:r>
            <a:br>
              <a:rPr lang="en-US" sz="1600" dirty="0">
                <a:latin typeface="Arial"/>
                <a:cs typeface="Arial"/>
              </a:rPr>
            </a:br>
            <a:endParaRPr lang="en-US" sz="1600" i="1" dirty="0">
              <a:latin typeface="Arial" panose="020B0604020202020204" pitchFamily="34" charset="0"/>
              <a:cs typeface="Arial" panose="020B0604020202020204" pitchFamily="34" charset="0"/>
            </a:endParaRPr>
          </a:p>
        </p:txBody>
      </p:sp>
      <p:pic>
        <p:nvPicPr>
          <p:cNvPr id="5" name="Bilde 4" descr="Et skjermbilde av datagrunnlag, med pilen mot last opp datagrunnlag. ">
            <a:extLst>
              <a:ext uri="{FF2B5EF4-FFF2-40B4-BE49-F238E27FC236}">
                <a16:creationId xmlns:a16="http://schemas.microsoft.com/office/drawing/2014/main" id="{48A9A0EE-FEBC-4299-9008-4E1BB9481E5D}"/>
              </a:ext>
            </a:extLst>
          </p:cNvPr>
          <p:cNvPicPr>
            <a:picLocks noChangeAspect="1"/>
          </p:cNvPicPr>
          <p:nvPr/>
        </p:nvPicPr>
        <p:blipFill>
          <a:blip r:embed="rId3"/>
          <a:stretch>
            <a:fillRect/>
          </a:stretch>
        </p:blipFill>
        <p:spPr>
          <a:xfrm>
            <a:off x="302400" y="2780777"/>
            <a:ext cx="3282087" cy="1945967"/>
          </a:xfrm>
          <a:prstGeom prst="rect">
            <a:avLst/>
          </a:prstGeom>
        </p:spPr>
      </p:pic>
      <p:pic>
        <p:nvPicPr>
          <p:cNvPr id="7" name="Bilde 6" descr="Last opp filene dine ved å dra filene i feltet eller klikk på feltet for å hente filen, legg til en beskrivelse for dokumentet. ">
            <a:extLst>
              <a:ext uri="{FF2B5EF4-FFF2-40B4-BE49-F238E27FC236}">
                <a16:creationId xmlns:a16="http://schemas.microsoft.com/office/drawing/2014/main" id="{9D46B04B-6C5C-4CD7-A800-F826D579ED35}"/>
              </a:ext>
            </a:extLst>
          </p:cNvPr>
          <p:cNvPicPr>
            <a:picLocks noChangeAspect="1"/>
          </p:cNvPicPr>
          <p:nvPr/>
        </p:nvPicPr>
        <p:blipFill>
          <a:blip r:embed="rId4"/>
          <a:stretch>
            <a:fillRect/>
          </a:stretch>
        </p:blipFill>
        <p:spPr>
          <a:xfrm>
            <a:off x="4662901" y="2898602"/>
            <a:ext cx="4192484" cy="1828142"/>
          </a:xfrm>
          <a:prstGeom prst="rect">
            <a:avLst/>
          </a:prstGeom>
        </p:spPr>
      </p:pic>
    </p:spTree>
    <p:extLst>
      <p:ext uri="{BB962C8B-B14F-4D97-AF65-F5344CB8AC3E}">
        <p14:creationId xmlns:p14="http://schemas.microsoft.com/office/powerpoint/2010/main" val="4210923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DFC1-C634-4BE7-8B2F-4550BE52C450}"/>
              </a:ext>
            </a:extLst>
          </p:cNvPr>
          <p:cNvSpPr>
            <a:spLocks noGrp="1"/>
          </p:cNvSpPr>
          <p:nvPr>
            <p:ph type="title"/>
          </p:nvPr>
        </p:nvSpPr>
        <p:spPr>
          <a:xfrm>
            <a:off x="301385" y="298339"/>
            <a:ext cx="8418747" cy="648512"/>
          </a:xfrm>
        </p:spPr>
        <p:txBody>
          <a:bodyPr/>
          <a:lstStyle/>
          <a:p>
            <a:r>
              <a:rPr lang="en-US" dirty="0"/>
              <a:t>4.3 Database – Student Evaluations</a:t>
            </a:r>
          </a:p>
        </p:txBody>
      </p:sp>
      <p:sp>
        <p:nvSpPr>
          <p:cNvPr id="3" name="Content Placeholder 2">
            <a:extLst>
              <a:ext uri="{FF2B5EF4-FFF2-40B4-BE49-F238E27FC236}">
                <a16:creationId xmlns:a16="http://schemas.microsoft.com/office/drawing/2014/main" id="{4B938790-59DB-412F-BAF9-E3E1C4B08B90}"/>
              </a:ext>
            </a:extLst>
          </p:cNvPr>
          <p:cNvSpPr>
            <a:spLocks noGrp="1"/>
          </p:cNvSpPr>
          <p:nvPr>
            <p:ph idx="1"/>
          </p:nvPr>
        </p:nvSpPr>
        <p:spPr>
          <a:xfrm>
            <a:off x="301385" y="1198800"/>
            <a:ext cx="8418747" cy="2980294"/>
          </a:xfrm>
        </p:spPr>
        <p:txBody>
          <a:bodyPr vert="horz" lIns="90000" tIns="46800" rIns="90000" bIns="46800" rtlCol="0" anchor="t">
            <a:normAutofit/>
          </a:bodyPr>
          <a:lstStyle/>
          <a:p>
            <a:r>
              <a:rPr lang="en-US" sz="2000" dirty="0"/>
              <a:t>In most cases, the student evaluation will be carried out with reference groups and the corresponding report.</a:t>
            </a:r>
            <a:endParaRPr lang="en-US" dirty="0"/>
          </a:p>
          <a:p>
            <a:r>
              <a:rPr lang="en-US" sz="2000" dirty="0"/>
              <a:t>The reference group report that students have submitted in Teams will be automatically uploaded as an attachment when you publish it from there.</a:t>
            </a:r>
          </a:p>
          <a:p>
            <a:r>
              <a:rPr lang="en-US" sz="2000" dirty="0"/>
              <a:t>If you have used another form of student evaluation than reference groups, the relevant files should be uploaded as we just discussed, along with a sufficient description of the file.</a:t>
            </a:r>
          </a:p>
          <a:p>
            <a:endParaRPr lang="en-US" sz="1600" dirty="0"/>
          </a:p>
        </p:txBody>
      </p:sp>
    </p:spTree>
    <p:extLst>
      <p:ext uri="{BB962C8B-B14F-4D97-AF65-F5344CB8AC3E}">
        <p14:creationId xmlns:p14="http://schemas.microsoft.com/office/powerpoint/2010/main" val="462245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2831-FAD4-4A39-B29C-D6446CFF790E}"/>
              </a:ext>
            </a:extLst>
          </p:cNvPr>
          <p:cNvSpPr>
            <a:spLocks noGrp="1"/>
          </p:cNvSpPr>
          <p:nvPr>
            <p:ph type="title"/>
          </p:nvPr>
        </p:nvSpPr>
        <p:spPr/>
        <p:txBody>
          <a:bodyPr/>
          <a:lstStyle/>
          <a:p>
            <a:r>
              <a:rPr lang="en-US"/>
              <a:t>Publishing Course Reports</a:t>
            </a:r>
          </a:p>
        </p:txBody>
      </p:sp>
      <p:sp>
        <p:nvSpPr>
          <p:cNvPr id="4" name="Rectangle 3">
            <a:extLst>
              <a:ext uri="{FF2B5EF4-FFF2-40B4-BE49-F238E27FC236}">
                <a16:creationId xmlns:a16="http://schemas.microsoft.com/office/drawing/2014/main" id="{EA4C4896-8B54-4727-9423-6225B169D30F}"/>
              </a:ext>
            </a:extLst>
          </p:cNvPr>
          <p:cNvSpPr/>
          <p:nvPr/>
        </p:nvSpPr>
        <p:spPr>
          <a:xfrm>
            <a:off x="161426" y="958625"/>
            <a:ext cx="4106208" cy="3741964"/>
          </a:xfrm>
          <a:prstGeom prst="rect">
            <a:avLst/>
          </a:prstGeom>
        </p:spPr>
        <p:txBody>
          <a:bodyPr wrap="square" lIns="91440" tIns="45720" rIns="91440" bIns="45720" anchor="t">
            <a:noAutofit/>
          </a:bodyPr>
          <a:lstStyle/>
          <a:p>
            <a:pPr marL="285750" indent="-285750">
              <a:buFont typeface="Arial" panose="020B0604020202020204" pitchFamily="34" charset="0"/>
              <a:buChar char="•"/>
            </a:pPr>
            <a:r>
              <a:rPr lang="en-US" dirty="0">
                <a:latin typeface="Arial"/>
                <a:cs typeface="Arial"/>
              </a:rPr>
              <a:t>When you have finished the course report, click "</a:t>
            </a:r>
            <a:r>
              <a:rPr lang="en-US" dirty="0" err="1">
                <a:latin typeface="Arial"/>
                <a:cs typeface="Arial"/>
              </a:rPr>
              <a:t>Publiser</a:t>
            </a:r>
            <a:r>
              <a:rPr lang="en-US" dirty="0">
                <a:latin typeface="Arial"/>
                <a:cs typeface="Arial"/>
              </a:rPr>
              <a:t>" [Publish] at the bottom of the page.</a:t>
            </a:r>
          </a:p>
          <a:p>
            <a:pPr marL="285750" indent="-285750">
              <a:buFont typeface="Arial" panose="020B0604020202020204" pitchFamily="34" charset="0"/>
              <a:buChar char="•"/>
            </a:pPr>
            <a:r>
              <a:rPr lang="en-US" dirty="0">
                <a:latin typeface="Arial"/>
                <a:cs typeface="Arial"/>
              </a:rPr>
              <a:t>After publishing, the report will be available in NTNU's report portal</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a:cs typeface="Arial"/>
              </a:rPr>
              <a:t>There is a link to the portal located in “</a:t>
            </a:r>
            <a:r>
              <a:rPr lang="en-US" dirty="0" err="1">
                <a:latin typeface="Arial"/>
                <a:cs typeface="Arial"/>
              </a:rPr>
              <a:t>Verktøy</a:t>
            </a:r>
            <a:r>
              <a:rPr lang="en-US" dirty="0">
                <a:latin typeface="Arial"/>
                <a:cs typeface="Arial"/>
              </a:rPr>
              <a:t> for </a:t>
            </a:r>
            <a:r>
              <a:rPr lang="en-US" dirty="0" err="1">
                <a:latin typeface="Arial"/>
                <a:cs typeface="Arial"/>
              </a:rPr>
              <a:t>emneevaluering</a:t>
            </a:r>
            <a:r>
              <a:rPr lang="en-US" dirty="0">
                <a:latin typeface="Arial"/>
                <a:cs typeface="Arial"/>
              </a:rPr>
              <a:t>” [Tools for course evaluation] in KASPER</a:t>
            </a:r>
          </a:p>
          <a:p>
            <a:pPr marL="285750" indent="-285750">
              <a:buFont typeface="Arial" panose="020B0604020202020204" pitchFamily="34" charset="0"/>
              <a:buChar char="•"/>
            </a:pPr>
            <a:r>
              <a:rPr lang="en-US" dirty="0">
                <a:latin typeface="Arial"/>
                <a:cs typeface="Arial"/>
              </a:rPr>
              <a:t>The repot may be un-published, if changes need to be done/more attachments need to be added</a:t>
            </a:r>
          </a:p>
        </p:txBody>
      </p:sp>
      <p:pic>
        <p:nvPicPr>
          <p:cNvPr id="6" name="Bilde 8" descr="Klikk publiser på emnerapporten. ">
            <a:extLst>
              <a:ext uri="{FF2B5EF4-FFF2-40B4-BE49-F238E27FC236}">
                <a16:creationId xmlns:a16="http://schemas.microsoft.com/office/drawing/2014/main" id="{1A0FE4E9-371E-4521-A042-E8FE92096503}"/>
              </a:ext>
            </a:extLst>
          </p:cNvPr>
          <p:cNvPicPr>
            <a:picLocks noChangeAspect="1"/>
          </p:cNvPicPr>
          <p:nvPr/>
        </p:nvPicPr>
        <p:blipFill>
          <a:blip r:embed="rId3"/>
          <a:stretch>
            <a:fillRect/>
          </a:stretch>
        </p:blipFill>
        <p:spPr>
          <a:xfrm>
            <a:off x="4410574" y="1103456"/>
            <a:ext cx="4572000" cy="1010125"/>
          </a:xfrm>
          <a:prstGeom prst="rect">
            <a:avLst/>
          </a:prstGeom>
        </p:spPr>
      </p:pic>
      <p:pic>
        <p:nvPicPr>
          <p:cNvPr id="7" name="Bilde 10" descr="Studiekvalitetsportalen med oversikt over alle emnerapporter. Tekst på bilde: &quot;Velkommen til NTNU sin nye studiekvalitetsportal. Rapporter fra 2019 og tidligere kan du finne i vår gamle løsning DOQ&quot;. ">
            <a:extLst>
              <a:ext uri="{FF2B5EF4-FFF2-40B4-BE49-F238E27FC236}">
                <a16:creationId xmlns:a16="http://schemas.microsoft.com/office/drawing/2014/main" id="{23222C5A-E391-4BB4-93BA-D1B2C4A1ABC9}"/>
              </a:ext>
            </a:extLst>
          </p:cNvPr>
          <p:cNvPicPr>
            <a:picLocks noChangeAspect="1"/>
          </p:cNvPicPr>
          <p:nvPr/>
        </p:nvPicPr>
        <p:blipFill>
          <a:blip r:embed="rId4"/>
          <a:stretch>
            <a:fillRect/>
          </a:stretch>
        </p:blipFill>
        <p:spPr>
          <a:xfrm>
            <a:off x="5342897" y="2709519"/>
            <a:ext cx="2741436" cy="1991070"/>
          </a:xfrm>
          <a:prstGeom prst="rect">
            <a:avLst/>
          </a:prstGeom>
        </p:spPr>
      </p:pic>
      <p:sp>
        <p:nvSpPr>
          <p:cNvPr id="8" name="Pil: bøyd oppover 5">
            <a:extLst>
              <a:ext uri="{FF2B5EF4-FFF2-40B4-BE49-F238E27FC236}">
                <a16:creationId xmlns:a16="http://schemas.microsoft.com/office/drawing/2014/main" id="{E6F73E28-8E67-4BBC-BE6E-E5A40C469D73}"/>
              </a:ext>
            </a:extLst>
          </p:cNvPr>
          <p:cNvSpPr/>
          <p:nvPr/>
        </p:nvSpPr>
        <p:spPr>
          <a:xfrm rot="5400000">
            <a:off x="4778796" y="1875907"/>
            <a:ext cx="506715" cy="884976"/>
          </a:xfrm>
          <a:prstGeom prst="bentUpArrow">
            <a:avLst/>
          </a:prstGeom>
          <a:solidFill>
            <a:srgbClr val="00509E"/>
          </a:solidFill>
          <a:ln>
            <a:no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nb-NO"/>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nb-NO"/>
          </a:p>
        </p:txBody>
      </p:sp>
      <p:sp>
        <p:nvSpPr>
          <p:cNvPr id="10" name="TekstSylinder 6">
            <a:extLst>
              <a:ext uri="{FF2B5EF4-FFF2-40B4-BE49-F238E27FC236}">
                <a16:creationId xmlns:a16="http://schemas.microsoft.com/office/drawing/2014/main" id="{4A8FC8DE-51A9-4674-8C01-E3A75E16E9B5}"/>
              </a:ext>
            </a:extLst>
          </p:cNvPr>
          <p:cNvSpPr txBox="1"/>
          <p:nvPr/>
        </p:nvSpPr>
        <p:spPr>
          <a:xfrm rot="5400000">
            <a:off x="6511908" y="1313786"/>
            <a:ext cx="369332" cy="2282132"/>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defPPr>
              <a:defRPr lang="nb-NO"/>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nb-NO" sz="1200">
                <a:solidFill>
                  <a:schemeClr val="tx1"/>
                </a:solidFill>
              </a:rPr>
              <a:t>STUDIEKVALITETSPORTALEN</a:t>
            </a:r>
            <a:endParaRPr lang="nb-NO">
              <a:solidFill>
                <a:schemeClr val="tx1"/>
              </a:solidFill>
            </a:endParaRPr>
          </a:p>
        </p:txBody>
      </p:sp>
    </p:spTree>
    <p:extLst>
      <p:ext uri="{BB962C8B-B14F-4D97-AF65-F5344CB8AC3E}">
        <p14:creationId xmlns:p14="http://schemas.microsoft.com/office/powerpoint/2010/main" val="1003225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7C50-B387-421D-9643-9C849A1645CB}"/>
              </a:ext>
            </a:extLst>
          </p:cNvPr>
          <p:cNvSpPr>
            <a:spLocks noGrp="1"/>
          </p:cNvSpPr>
          <p:nvPr>
            <p:ph type="title"/>
          </p:nvPr>
        </p:nvSpPr>
        <p:spPr>
          <a:xfrm>
            <a:off x="302400" y="298800"/>
            <a:ext cx="8552985" cy="646331"/>
          </a:xfrm>
        </p:spPr>
        <p:txBody>
          <a:bodyPr anchor="t">
            <a:normAutofit/>
          </a:bodyPr>
          <a:lstStyle/>
          <a:p>
            <a:r>
              <a:rPr lang="en-US"/>
              <a:t>A Published Report</a:t>
            </a:r>
          </a:p>
        </p:txBody>
      </p:sp>
      <p:sp>
        <p:nvSpPr>
          <p:cNvPr id="4" name="Content Placeholder 3">
            <a:extLst>
              <a:ext uri="{FF2B5EF4-FFF2-40B4-BE49-F238E27FC236}">
                <a16:creationId xmlns:a16="http://schemas.microsoft.com/office/drawing/2014/main" id="{F2903DD2-94E1-4C9A-B17A-EFFC435B51A5}"/>
              </a:ext>
            </a:extLst>
          </p:cNvPr>
          <p:cNvSpPr>
            <a:spLocks noGrp="1"/>
          </p:cNvSpPr>
          <p:nvPr>
            <p:ph sz="half" idx="1"/>
          </p:nvPr>
        </p:nvSpPr>
        <p:spPr>
          <a:xfrm>
            <a:off x="302400" y="1200151"/>
            <a:ext cx="4038600" cy="3394472"/>
          </a:xfrm>
        </p:spPr>
        <p:txBody>
          <a:bodyPr vert="horz" lIns="91440" tIns="45720" rIns="91440" bIns="45720" rtlCol="0" anchor="t">
            <a:normAutofit lnSpcReduction="10000"/>
          </a:bodyPr>
          <a:lstStyle/>
          <a:p>
            <a:pPr>
              <a:lnSpc>
                <a:spcPct val="90000"/>
              </a:lnSpc>
            </a:pPr>
            <a:r>
              <a:rPr lang="en-US" sz="2200" dirty="0"/>
              <a:t>This is what a published report looks like</a:t>
            </a:r>
          </a:p>
          <a:p>
            <a:pPr>
              <a:lnSpc>
                <a:spcPct val="90000"/>
              </a:lnSpc>
            </a:pPr>
            <a:r>
              <a:rPr lang="en-US" sz="2200" dirty="0"/>
              <a:t>Here you can find previous reports sorted in tabs by semester </a:t>
            </a:r>
            <a:r>
              <a:rPr lang="en-US" sz="2200" b="1" dirty="0"/>
              <a:t>(1)</a:t>
            </a:r>
          </a:p>
          <a:p>
            <a:pPr>
              <a:lnSpc>
                <a:spcPct val="90000"/>
              </a:lnSpc>
            </a:pPr>
            <a:r>
              <a:rPr lang="en-US" sz="2200" dirty="0" err="1"/>
              <a:t>Itemsadded</a:t>
            </a:r>
            <a:r>
              <a:rPr lang="en-US" sz="2200" dirty="0"/>
              <a:t> to the database will appear here, with their descriptions </a:t>
            </a:r>
            <a:r>
              <a:rPr lang="en-US" sz="2200" b="1" dirty="0"/>
              <a:t>(2)</a:t>
            </a:r>
          </a:p>
          <a:p>
            <a:pPr>
              <a:lnSpc>
                <a:spcPct val="90000"/>
              </a:lnSpc>
            </a:pPr>
            <a:r>
              <a:rPr lang="en-US" sz="2200" dirty="0"/>
              <a:t>A histogram showing the grade statistics will be included when possible</a:t>
            </a:r>
          </a:p>
        </p:txBody>
      </p:sp>
      <p:pic>
        <p:nvPicPr>
          <p:cNvPr id="8" name="Bilde 7" descr="Et skjermbilde av en publisert emnerapport. Tekstfelt til venstre, informasjon om emne og vedlegg til høyre på siden. ">
            <a:extLst>
              <a:ext uri="{FF2B5EF4-FFF2-40B4-BE49-F238E27FC236}">
                <a16:creationId xmlns:a16="http://schemas.microsoft.com/office/drawing/2014/main" id="{B8EE03CD-B11E-45F4-9EAF-FA0396E9FA53}"/>
              </a:ext>
            </a:extLst>
          </p:cNvPr>
          <p:cNvPicPr>
            <a:picLocks noChangeAspect="1"/>
          </p:cNvPicPr>
          <p:nvPr/>
        </p:nvPicPr>
        <p:blipFill>
          <a:blip r:embed="rId3"/>
          <a:stretch>
            <a:fillRect/>
          </a:stretch>
        </p:blipFill>
        <p:spPr>
          <a:xfrm>
            <a:off x="4437847" y="1200151"/>
            <a:ext cx="4329011" cy="3495674"/>
          </a:xfrm>
          <a:prstGeom prst="rect">
            <a:avLst/>
          </a:prstGeom>
          <a:noFill/>
        </p:spPr>
      </p:pic>
    </p:spTree>
    <p:extLst>
      <p:ext uri="{BB962C8B-B14F-4D97-AF65-F5344CB8AC3E}">
        <p14:creationId xmlns:p14="http://schemas.microsoft.com/office/powerpoint/2010/main" val="277963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B6F7FE-1C5B-314E-9EB6-C3D6F936303D}"/>
              </a:ext>
            </a:extLst>
          </p:cNvPr>
          <p:cNvSpPr>
            <a:spLocks noGrp="1"/>
          </p:cNvSpPr>
          <p:nvPr>
            <p:ph type="title"/>
          </p:nvPr>
        </p:nvSpPr>
        <p:spPr>
          <a:xfrm>
            <a:off x="302400" y="298800"/>
            <a:ext cx="8552985" cy="1200329"/>
          </a:xfrm>
        </p:spPr>
        <p:txBody>
          <a:bodyPr/>
          <a:lstStyle/>
          <a:p>
            <a:r>
              <a:rPr lang="en-US"/>
              <a:t>Today’s Agenda</a:t>
            </a:r>
            <a:br>
              <a:rPr lang="en-US"/>
            </a:br>
            <a:endParaRPr lang="en-US"/>
          </a:p>
        </p:txBody>
      </p:sp>
      <p:sp>
        <p:nvSpPr>
          <p:cNvPr id="3" name="Plassholder for innhold 2">
            <a:extLst>
              <a:ext uri="{FF2B5EF4-FFF2-40B4-BE49-F238E27FC236}">
                <a16:creationId xmlns:a16="http://schemas.microsoft.com/office/drawing/2014/main" id="{8B10C514-EF45-4E45-AC21-B580BE9D8E1F}"/>
              </a:ext>
            </a:extLst>
          </p:cNvPr>
          <p:cNvSpPr>
            <a:spLocks noGrp="1"/>
          </p:cNvSpPr>
          <p:nvPr>
            <p:ph sz="half" idx="1"/>
          </p:nvPr>
        </p:nvSpPr>
        <p:spPr>
          <a:xfrm>
            <a:off x="302400" y="1200151"/>
            <a:ext cx="4038600" cy="3394472"/>
          </a:xfrm>
        </p:spPr>
        <p:txBody>
          <a:bodyPr>
            <a:normAutofit/>
          </a:bodyPr>
          <a:lstStyle/>
          <a:p>
            <a:r>
              <a:rPr lang="en-US" sz="2200" dirty="0"/>
              <a:t>Getting Started</a:t>
            </a:r>
          </a:p>
          <a:p>
            <a:r>
              <a:rPr lang="en-US" sz="2200" dirty="0"/>
              <a:t>Part 1: Student Evaluations</a:t>
            </a:r>
          </a:p>
          <a:p>
            <a:pPr lvl="1"/>
            <a:r>
              <a:rPr lang="en-US" sz="2000" dirty="0"/>
              <a:t>Other forms of student evaluation</a:t>
            </a:r>
          </a:p>
          <a:p>
            <a:pPr lvl="1"/>
            <a:r>
              <a:rPr lang="en-US" sz="2000" dirty="0"/>
              <a:t>Reference Group</a:t>
            </a:r>
          </a:p>
          <a:p>
            <a:pPr lvl="2"/>
            <a:r>
              <a:rPr lang="en-US" sz="1800" dirty="0"/>
              <a:t>Setting Up Teams</a:t>
            </a:r>
          </a:p>
          <a:p>
            <a:pPr lvl="2"/>
            <a:r>
              <a:rPr lang="en-US" sz="1800" dirty="0"/>
              <a:t>Teams Tabs</a:t>
            </a:r>
          </a:p>
          <a:p>
            <a:pPr lvl="2"/>
            <a:r>
              <a:rPr lang="en-US" sz="1800" dirty="0"/>
              <a:t>Publishing a report</a:t>
            </a:r>
          </a:p>
          <a:p>
            <a:pPr lvl="2"/>
            <a:r>
              <a:rPr lang="en-US" sz="1800" dirty="0"/>
              <a:t>Student Certificates</a:t>
            </a:r>
            <a:endParaRPr lang="en-US" dirty="0"/>
          </a:p>
        </p:txBody>
      </p:sp>
      <p:sp>
        <p:nvSpPr>
          <p:cNvPr id="4" name="Plassholder for innhold 3">
            <a:extLst>
              <a:ext uri="{FF2B5EF4-FFF2-40B4-BE49-F238E27FC236}">
                <a16:creationId xmlns:a16="http://schemas.microsoft.com/office/drawing/2014/main" id="{D286D7B8-A852-4AF4-AAC9-E8B99A279E30}"/>
              </a:ext>
            </a:extLst>
          </p:cNvPr>
          <p:cNvSpPr>
            <a:spLocks noGrp="1"/>
          </p:cNvSpPr>
          <p:nvPr>
            <p:ph sz="half" idx="2"/>
          </p:nvPr>
        </p:nvSpPr>
        <p:spPr>
          <a:xfrm>
            <a:off x="4440043" y="1200151"/>
            <a:ext cx="4038600" cy="3394472"/>
          </a:xfrm>
        </p:spPr>
        <p:txBody>
          <a:bodyPr>
            <a:normAutofit/>
          </a:bodyPr>
          <a:lstStyle/>
          <a:p>
            <a:r>
              <a:rPr lang="en-US" sz="2200" dirty="0"/>
              <a:t>Part 2: Course Report</a:t>
            </a:r>
          </a:p>
          <a:p>
            <a:pPr lvl="1"/>
            <a:r>
              <a:rPr lang="en-US" sz="2000" dirty="0"/>
              <a:t>Writing the Course Report</a:t>
            </a:r>
          </a:p>
          <a:p>
            <a:pPr lvl="1"/>
            <a:r>
              <a:rPr lang="en-US" sz="2000" dirty="0"/>
              <a:t>Course development plan</a:t>
            </a:r>
          </a:p>
          <a:p>
            <a:pPr lvl="1"/>
            <a:r>
              <a:rPr lang="en-US" sz="2000" dirty="0"/>
              <a:t>Database</a:t>
            </a:r>
          </a:p>
          <a:p>
            <a:pPr lvl="1"/>
            <a:r>
              <a:rPr lang="en-US" sz="2000" dirty="0"/>
              <a:t>The Study Quality Portal</a:t>
            </a:r>
          </a:p>
        </p:txBody>
      </p:sp>
    </p:spTree>
    <p:extLst>
      <p:ext uri="{BB962C8B-B14F-4D97-AF65-F5344CB8AC3E}">
        <p14:creationId xmlns:p14="http://schemas.microsoft.com/office/powerpoint/2010/main" val="3580893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0FFF-B405-4577-8BA8-2A224C0F4B66}"/>
              </a:ext>
            </a:extLst>
          </p:cNvPr>
          <p:cNvSpPr>
            <a:spLocks noGrp="1"/>
          </p:cNvSpPr>
          <p:nvPr>
            <p:ph type="title"/>
          </p:nvPr>
        </p:nvSpPr>
        <p:spPr/>
        <p:txBody>
          <a:bodyPr/>
          <a:lstStyle/>
          <a:p>
            <a:r>
              <a:rPr lang="en-US"/>
              <a:t>Online Course Planning</a:t>
            </a:r>
          </a:p>
        </p:txBody>
      </p:sp>
      <p:sp>
        <p:nvSpPr>
          <p:cNvPr id="3" name="Content Placeholder 2">
            <a:extLst>
              <a:ext uri="{FF2B5EF4-FFF2-40B4-BE49-F238E27FC236}">
                <a16:creationId xmlns:a16="http://schemas.microsoft.com/office/drawing/2014/main" id="{14F6FA36-50EE-4ECB-BD03-7D77E1F79DF2}"/>
              </a:ext>
            </a:extLst>
          </p:cNvPr>
          <p:cNvSpPr>
            <a:spLocks noGrp="1"/>
          </p:cNvSpPr>
          <p:nvPr>
            <p:ph idx="1"/>
          </p:nvPr>
        </p:nvSpPr>
        <p:spPr>
          <a:xfrm>
            <a:off x="301385" y="1198800"/>
            <a:ext cx="8418747" cy="3416063"/>
          </a:xfrm>
        </p:spPr>
        <p:txBody>
          <a:bodyPr vert="horz" lIns="90000" tIns="46800" rIns="90000" bIns="46800" rtlCol="0" anchor="t">
            <a:normAutofit/>
          </a:bodyPr>
          <a:lstStyle/>
          <a:p>
            <a:r>
              <a:rPr lang="en-US" sz="1800" dirty="0"/>
              <a:t>The course report that you deliver forms the basis of revisions that are carried out each year.</a:t>
            </a:r>
          </a:p>
          <a:p>
            <a:r>
              <a:rPr lang="en-US" sz="1800" dirty="0"/>
              <a:t>All changes will be carried out in the </a:t>
            </a:r>
            <a:r>
              <a:rPr lang="en-US" sz="1800" dirty="0" err="1"/>
              <a:t>Emneplanlegging</a:t>
            </a:r>
            <a:r>
              <a:rPr lang="en-US" sz="1800" dirty="0"/>
              <a:t> </a:t>
            </a:r>
            <a:r>
              <a:rPr lang="en-US" sz="1800" dirty="0" err="1"/>
              <a:t>på</a:t>
            </a:r>
            <a:r>
              <a:rPr lang="en-US" sz="1800" dirty="0"/>
              <a:t> </a:t>
            </a:r>
            <a:r>
              <a:rPr lang="en-US" sz="1800" dirty="0" err="1"/>
              <a:t>Nett</a:t>
            </a:r>
            <a:r>
              <a:rPr lang="en-US" sz="1800" dirty="0"/>
              <a:t> (</a:t>
            </a:r>
            <a:r>
              <a:rPr lang="en-US" sz="1800" dirty="0" err="1"/>
              <a:t>EpN</a:t>
            </a:r>
            <a:r>
              <a:rPr lang="en-US" sz="1800" dirty="0"/>
              <a:t>) [Online Course Planning] tool.</a:t>
            </a:r>
          </a:p>
          <a:p>
            <a:r>
              <a:rPr lang="en-US" sz="1800" dirty="0"/>
              <a:t>There is no direct connection between what happens in KASPER and what happens in </a:t>
            </a:r>
            <a:r>
              <a:rPr lang="en-US" sz="1800" dirty="0" err="1"/>
              <a:t>EpN</a:t>
            </a:r>
            <a:r>
              <a:rPr lang="en-US" sz="1800" dirty="0"/>
              <a:t>.</a:t>
            </a:r>
          </a:p>
          <a:p>
            <a:r>
              <a:rPr lang="en-US" sz="1800" dirty="0"/>
              <a:t>For more information about the Online Course Planning tool, you can consult the Wiki:</a:t>
            </a:r>
          </a:p>
          <a:p>
            <a:pPr lvl="1"/>
            <a:r>
              <a:rPr lang="nn-NO" sz="1800" dirty="0">
                <a:hlinkClick r:id="rId3"/>
              </a:rPr>
              <a:t>https://i.ntnu.no/wiki/-/wiki/English/Online+Course+Planner</a:t>
            </a:r>
            <a:endParaRPr lang="en-US" dirty="0"/>
          </a:p>
        </p:txBody>
      </p:sp>
    </p:spTree>
    <p:extLst>
      <p:ext uri="{BB962C8B-B14F-4D97-AF65-F5344CB8AC3E}">
        <p14:creationId xmlns:p14="http://schemas.microsoft.com/office/powerpoint/2010/main" val="2935606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C4F9E6-09D9-41E4-BCAF-FA46F7C1D981}"/>
              </a:ext>
            </a:extLst>
          </p:cNvPr>
          <p:cNvSpPr>
            <a:spLocks noGrp="1"/>
          </p:cNvSpPr>
          <p:nvPr>
            <p:ph idx="1"/>
          </p:nvPr>
        </p:nvSpPr>
        <p:spPr>
          <a:xfrm>
            <a:off x="301385" y="1198800"/>
            <a:ext cx="6299831" cy="3613774"/>
          </a:xfrm>
        </p:spPr>
        <p:txBody>
          <a:bodyPr vert="horz" lIns="90000" tIns="46800" rIns="90000" bIns="46800" rtlCol="0" anchor="t">
            <a:noAutofit/>
          </a:bodyPr>
          <a:lstStyle/>
          <a:p>
            <a:r>
              <a:rPr lang="en-US" sz="2000" dirty="0"/>
              <a:t>We have a main page where you will find all KASPER wikis, videos, and presentations like this one:</a:t>
            </a:r>
          </a:p>
          <a:p>
            <a:pPr lvl="1"/>
            <a:r>
              <a:rPr lang="nn-NO" dirty="0">
                <a:hlinkClick r:id="rId3"/>
              </a:rPr>
              <a:t>https://i.ntnu.no/wiki/-/wiki/English/KASPER+-+Study+programme+management+system</a:t>
            </a:r>
            <a:endParaRPr lang="nn-NO" dirty="0"/>
          </a:p>
          <a:p>
            <a:r>
              <a:rPr lang="en-US" sz="2000" dirty="0"/>
              <a:t>Speak with your institute/faculty contact. Your nearest contact can be found in the following wiki:</a:t>
            </a:r>
          </a:p>
          <a:p>
            <a:pPr lvl="1"/>
            <a:r>
              <a:rPr lang="nn-NO" dirty="0">
                <a:hlinkClick r:id="rId4"/>
              </a:rPr>
              <a:t>https://i.ntnu.no/wiki/-/wiki/Norsk/KASPER+-+Kontaktpersoner</a:t>
            </a:r>
            <a:endParaRPr lang="nn-NO" dirty="0"/>
          </a:p>
          <a:p>
            <a:r>
              <a:rPr lang="nn-NO" sz="2000" dirty="0"/>
              <a:t>Send </a:t>
            </a:r>
            <a:r>
              <a:rPr lang="en-US" sz="2000" dirty="0"/>
              <a:t>us </a:t>
            </a:r>
            <a:r>
              <a:rPr lang="en-US" sz="2000"/>
              <a:t>requests through </a:t>
            </a:r>
            <a:r>
              <a:rPr lang="nn-NO" sz="2000"/>
              <a:t>NTNU </a:t>
            </a:r>
            <a:r>
              <a:rPr lang="nn-NO" sz="2000" dirty="0"/>
              <a:t>Hjelp</a:t>
            </a:r>
            <a:endParaRPr lang="en-US" sz="2000" dirty="0"/>
          </a:p>
          <a:p>
            <a:endParaRPr lang="en-US" sz="2000" dirty="0"/>
          </a:p>
        </p:txBody>
      </p:sp>
      <p:sp>
        <p:nvSpPr>
          <p:cNvPr id="7" name="Title 6">
            <a:extLst>
              <a:ext uri="{FF2B5EF4-FFF2-40B4-BE49-F238E27FC236}">
                <a16:creationId xmlns:a16="http://schemas.microsoft.com/office/drawing/2014/main" id="{6964D123-A214-4B3C-8996-8F4CEAE94226}"/>
              </a:ext>
            </a:extLst>
          </p:cNvPr>
          <p:cNvSpPr>
            <a:spLocks noGrp="1"/>
          </p:cNvSpPr>
          <p:nvPr>
            <p:ph type="title"/>
          </p:nvPr>
        </p:nvSpPr>
        <p:spPr>
          <a:xfrm>
            <a:off x="301385" y="298339"/>
            <a:ext cx="8418747" cy="586957"/>
          </a:xfrm>
        </p:spPr>
        <p:txBody>
          <a:bodyPr/>
          <a:lstStyle/>
          <a:p>
            <a:r>
              <a:rPr lang="en-US" sz="3200" dirty="0"/>
              <a:t>How to Get More Help</a:t>
            </a:r>
            <a:endParaRPr lang="en-US" dirty="0"/>
          </a:p>
        </p:txBody>
      </p:sp>
      <p:pic>
        <p:nvPicPr>
          <p:cNvPr id="6" name="Bilete 5" descr="Eit bilete som inneheld tekst&#10;&#10;Automatisk generert skildring">
            <a:extLst>
              <a:ext uri="{FF2B5EF4-FFF2-40B4-BE49-F238E27FC236}">
                <a16:creationId xmlns:a16="http://schemas.microsoft.com/office/drawing/2014/main" id="{0CE55EDB-6F30-42F4-9B99-7E9271E82876}"/>
              </a:ext>
            </a:extLst>
          </p:cNvPr>
          <p:cNvPicPr>
            <a:picLocks noChangeAspect="1"/>
          </p:cNvPicPr>
          <p:nvPr/>
        </p:nvPicPr>
        <p:blipFill>
          <a:blip r:embed="rId5"/>
          <a:stretch>
            <a:fillRect/>
          </a:stretch>
        </p:blipFill>
        <p:spPr>
          <a:xfrm>
            <a:off x="6407284" y="442648"/>
            <a:ext cx="2702711" cy="4258204"/>
          </a:xfrm>
          <a:prstGeom prst="rect">
            <a:avLst/>
          </a:prstGeom>
        </p:spPr>
      </p:pic>
    </p:spTree>
    <p:extLst>
      <p:ext uri="{BB962C8B-B14F-4D97-AF65-F5344CB8AC3E}">
        <p14:creationId xmlns:p14="http://schemas.microsoft.com/office/powerpoint/2010/main" val="3443020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1D58E30-4B6F-400D-BB31-3C58F0204F68}"/>
              </a:ext>
              <a:ext uri="{C183D7F6-B498-43B3-948B-1728B52AA6E4}">
                <adec:decorative xmlns:adec="http://schemas.microsoft.com/office/drawing/2017/decorative" val="1"/>
              </a:ext>
            </a:extLst>
          </p:cNvPr>
          <p:cNvPicPr>
            <a:picLocks noChangeAspect="1"/>
          </p:cNvPicPr>
          <p:nvPr/>
        </p:nvPicPr>
        <p:blipFill rotWithShape="1">
          <a:blip r:embed="rId3"/>
          <a:srcRect t="9688" b="5997"/>
          <a:stretch/>
        </p:blipFill>
        <p:spPr>
          <a:xfrm>
            <a:off x="0" y="-1"/>
            <a:ext cx="9144000" cy="5143501"/>
          </a:xfrm>
          <a:prstGeom prst="rect">
            <a:avLst/>
          </a:prstGeom>
        </p:spPr>
      </p:pic>
      <p:sp>
        <p:nvSpPr>
          <p:cNvPr id="3" name="Plassholder for innhold 2">
            <a:extLst>
              <a:ext uri="{FF2B5EF4-FFF2-40B4-BE49-F238E27FC236}">
                <a16:creationId xmlns:a16="http://schemas.microsoft.com/office/drawing/2014/main" id="{EBA0701E-0BEE-4486-B959-50D36A5F2969}"/>
              </a:ext>
            </a:extLst>
          </p:cNvPr>
          <p:cNvSpPr>
            <a:spLocks noGrp="1"/>
          </p:cNvSpPr>
          <p:nvPr>
            <p:ph idx="4294967295"/>
          </p:nvPr>
        </p:nvSpPr>
        <p:spPr>
          <a:xfrm>
            <a:off x="222310" y="2019378"/>
            <a:ext cx="3591916" cy="3002451"/>
          </a:xfrm>
        </p:spPr>
        <p:txBody>
          <a:bodyPr vert="horz" lIns="91440" tIns="45720" rIns="91440" bIns="45720" rtlCol="0" anchor="t">
            <a:normAutofit fontScale="85000" lnSpcReduction="10000"/>
          </a:bodyPr>
          <a:lstStyle/>
          <a:p>
            <a:pPr marL="0" indent="0">
              <a:spcAft>
                <a:spcPts val="600"/>
              </a:spcAft>
              <a:buNone/>
            </a:pPr>
            <a:r>
              <a:rPr lang="nb-NO" dirty="0" err="1">
                <a:solidFill>
                  <a:srgbClr val="FFFFFF"/>
                </a:solidFill>
                <a:effectLst>
                  <a:outerShdw blurRad="38100" dist="38100" dir="2700000" algn="tl">
                    <a:srgbClr val="000000">
                      <a:alpha val="43137"/>
                    </a:srgbClr>
                  </a:outerShdw>
                </a:effectLst>
                <a:latin typeface="Calibri"/>
              </a:rPr>
              <a:t>We</a:t>
            </a:r>
            <a:r>
              <a:rPr lang="nb-NO" dirty="0">
                <a:solidFill>
                  <a:srgbClr val="FFFFFF"/>
                </a:solidFill>
                <a:effectLst>
                  <a:outerShdw blurRad="38100" dist="38100" dir="2700000" algn="tl">
                    <a:srgbClr val="000000">
                      <a:alpha val="43137"/>
                    </a:srgbClr>
                  </a:outerShdw>
                </a:effectLst>
                <a:latin typeface="Calibri"/>
              </a:rPr>
              <a:t> offer </a:t>
            </a:r>
            <a:r>
              <a:rPr lang="nb-NO" dirty="0" err="1">
                <a:solidFill>
                  <a:srgbClr val="FFFFFF"/>
                </a:solidFill>
                <a:effectLst>
                  <a:outerShdw blurRad="38100" dist="38100" dir="2700000" algn="tl">
                    <a:srgbClr val="000000">
                      <a:alpha val="43137"/>
                    </a:srgbClr>
                  </a:outerShdw>
                </a:effectLst>
                <a:latin typeface="Calibri"/>
              </a:rPr>
              <a:t>courses</a:t>
            </a:r>
            <a:r>
              <a:rPr lang="nb-NO" dirty="0">
                <a:solidFill>
                  <a:srgbClr val="FFFFFF"/>
                </a:solidFill>
                <a:effectLst>
                  <a:outerShdw blurRad="38100" dist="38100" dir="2700000" algn="tl">
                    <a:srgbClr val="000000">
                      <a:alpha val="43137"/>
                    </a:srgbClr>
                  </a:outerShdw>
                </a:effectLst>
                <a:latin typeface="Calibri"/>
              </a:rPr>
              <a:t>, </a:t>
            </a:r>
            <a:r>
              <a:rPr lang="nb-NO" dirty="0" err="1">
                <a:solidFill>
                  <a:srgbClr val="FFFFFF"/>
                </a:solidFill>
                <a:effectLst>
                  <a:outerShdw blurRad="38100" dist="38100" dir="2700000" algn="tl">
                    <a:srgbClr val="000000">
                      <a:alpha val="43137"/>
                    </a:srgbClr>
                  </a:outerShdw>
                </a:effectLst>
                <a:latin typeface="Calibri"/>
              </a:rPr>
              <a:t>individual</a:t>
            </a:r>
            <a:r>
              <a:rPr lang="nb-NO" dirty="0">
                <a:solidFill>
                  <a:srgbClr val="FFFFFF"/>
                </a:solidFill>
                <a:effectLst>
                  <a:outerShdw blurRad="38100" dist="38100" dir="2700000" algn="tl">
                    <a:srgbClr val="000000">
                      <a:alpha val="43137"/>
                    </a:srgbClr>
                  </a:outerShdw>
                </a:effectLst>
                <a:latin typeface="Calibri"/>
              </a:rPr>
              <a:t> </a:t>
            </a:r>
            <a:r>
              <a:rPr lang="nb-NO" dirty="0" err="1">
                <a:solidFill>
                  <a:srgbClr val="FFFFFF"/>
                </a:solidFill>
                <a:effectLst>
                  <a:outerShdw blurRad="38100" dist="38100" dir="2700000" algn="tl">
                    <a:srgbClr val="000000">
                      <a:alpha val="43137"/>
                    </a:srgbClr>
                  </a:outerShdw>
                </a:effectLst>
                <a:latin typeface="Calibri"/>
              </a:rPr>
              <a:t>guidance</a:t>
            </a:r>
            <a:r>
              <a:rPr lang="nb-NO" dirty="0">
                <a:solidFill>
                  <a:srgbClr val="FFFFFF"/>
                </a:solidFill>
                <a:effectLst>
                  <a:outerShdw blurRad="38100" dist="38100" dir="2700000" algn="tl">
                    <a:srgbClr val="000000">
                      <a:alpha val="43137"/>
                    </a:srgbClr>
                  </a:outerShdw>
                </a:effectLst>
                <a:latin typeface="Calibri"/>
              </a:rPr>
              <a:t>, and </a:t>
            </a:r>
            <a:r>
              <a:rPr lang="nb-NO" dirty="0" err="1">
                <a:solidFill>
                  <a:srgbClr val="FFFFFF"/>
                </a:solidFill>
                <a:effectLst>
                  <a:outerShdw blurRad="38100" dist="38100" dir="2700000" algn="tl">
                    <a:srgbClr val="000000">
                      <a:alpha val="43137"/>
                    </a:srgbClr>
                  </a:outerShdw>
                </a:effectLst>
                <a:latin typeface="Calibri"/>
              </a:rPr>
              <a:t>user</a:t>
            </a:r>
            <a:r>
              <a:rPr lang="nb-NO" dirty="0">
                <a:solidFill>
                  <a:srgbClr val="FFFFFF"/>
                </a:solidFill>
                <a:effectLst>
                  <a:outerShdw blurRad="38100" dist="38100" dir="2700000" algn="tl">
                    <a:srgbClr val="000000">
                      <a:alpha val="43137"/>
                    </a:srgbClr>
                  </a:outerShdw>
                </a:effectLst>
                <a:latin typeface="Calibri"/>
              </a:rPr>
              <a:t> support for </a:t>
            </a:r>
            <a:r>
              <a:rPr lang="en-US" dirty="0">
                <a:solidFill>
                  <a:srgbClr val="FFFFFF"/>
                </a:solidFill>
                <a:effectLst>
                  <a:outerShdw blurRad="38100" dist="38100" dir="2700000" algn="tl">
                    <a:srgbClr val="000000">
                      <a:alpha val="43137"/>
                    </a:srgbClr>
                  </a:outerShdw>
                </a:effectLst>
                <a:latin typeface="Calibri"/>
              </a:rPr>
              <a:t>good practice.</a:t>
            </a:r>
            <a:r>
              <a:rPr lang="nb-NO" dirty="0">
                <a:solidFill>
                  <a:srgbClr val="FFFFFF"/>
                </a:solidFill>
                <a:effectLst>
                  <a:outerShdw blurRad="38100" dist="38100" dir="2700000" algn="tl">
                    <a:srgbClr val="000000">
                      <a:alpha val="43137"/>
                    </a:srgbClr>
                  </a:outerShdw>
                </a:effectLst>
                <a:latin typeface="Calibri"/>
              </a:rPr>
              <a:t> </a:t>
            </a:r>
          </a:p>
          <a:p>
            <a:pPr marL="0" indent="0">
              <a:spcAft>
                <a:spcPts val="600"/>
              </a:spcAft>
              <a:buNone/>
            </a:pPr>
            <a:r>
              <a:rPr lang="nb-NO" dirty="0">
                <a:solidFill>
                  <a:srgbClr val="FFFFFF"/>
                </a:solidFill>
                <a:effectLst>
                  <a:outerShdw blurRad="38100" dist="38100" dir="2700000" algn="tl">
                    <a:srgbClr val="000000">
                      <a:alpha val="43137"/>
                    </a:srgbClr>
                  </a:outerShdw>
                </a:effectLst>
                <a:latin typeface="Calibri"/>
              </a:rPr>
              <a:t>More </a:t>
            </a:r>
            <a:r>
              <a:rPr lang="nb-NO" dirty="0" err="1">
                <a:solidFill>
                  <a:srgbClr val="FFFFFF"/>
                </a:solidFill>
                <a:effectLst>
                  <a:outerShdw blurRad="38100" dist="38100" dir="2700000" algn="tl">
                    <a:srgbClr val="000000">
                      <a:alpha val="43137"/>
                    </a:srgbClr>
                  </a:outerShdw>
                </a:effectLst>
                <a:latin typeface="Calibri"/>
              </a:rPr>
              <a:t>information</a:t>
            </a:r>
            <a:r>
              <a:rPr lang="nb-NO" dirty="0">
                <a:solidFill>
                  <a:srgbClr val="FFFFFF"/>
                </a:solidFill>
                <a:effectLst>
                  <a:outerShdw blurRad="38100" dist="38100" dir="2700000" algn="tl">
                    <a:srgbClr val="000000">
                      <a:alpha val="43137"/>
                    </a:srgbClr>
                  </a:outerShdw>
                </a:effectLst>
                <a:latin typeface="Calibri"/>
              </a:rPr>
              <a:t> </a:t>
            </a:r>
            <a:r>
              <a:rPr lang="nb-NO" dirty="0" err="1">
                <a:solidFill>
                  <a:srgbClr val="FFFFFF"/>
                </a:solidFill>
                <a:effectLst>
                  <a:outerShdw blurRad="38100" dist="38100" dir="2700000" algn="tl">
                    <a:srgbClr val="000000">
                      <a:alpha val="43137"/>
                    </a:srgbClr>
                  </a:outerShdw>
                </a:effectLst>
                <a:latin typeface="Calibri"/>
              </a:rPr>
              <a:t>can</a:t>
            </a:r>
            <a:r>
              <a:rPr lang="nb-NO" dirty="0">
                <a:solidFill>
                  <a:srgbClr val="FFFFFF"/>
                </a:solidFill>
                <a:effectLst>
                  <a:outerShdw blurRad="38100" dist="38100" dir="2700000" algn="tl">
                    <a:srgbClr val="000000">
                      <a:alpha val="43137"/>
                    </a:srgbClr>
                  </a:outerShdw>
                </a:effectLst>
                <a:latin typeface="Calibri"/>
              </a:rPr>
              <a:t> be </a:t>
            </a:r>
            <a:r>
              <a:rPr lang="nb-NO" dirty="0" err="1">
                <a:solidFill>
                  <a:srgbClr val="FFFFFF"/>
                </a:solidFill>
                <a:effectLst>
                  <a:outerShdw blurRad="38100" dist="38100" dir="2700000" algn="tl">
                    <a:srgbClr val="000000">
                      <a:alpha val="43137"/>
                    </a:srgbClr>
                  </a:outerShdw>
                </a:effectLst>
                <a:latin typeface="Calibri"/>
              </a:rPr>
              <a:t>found</a:t>
            </a:r>
            <a:r>
              <a:rPr lang="nb-NO" dirty="0">
                <a:solidFill>
                  <a:srgbClr val="FFFFFF"/>
                </a:solidFill>
                <a:effectLst>
                  <a:outerShdw blurRad="38100" dist="38100" dir="2700000" algn="tl">
                    <a:srgbClr val="000000">
                      <a:alpha val="43137"/>
                    </a:srgbClr>
                  </a:outerShdw>
                </a:effectLst>
                <a:latin typeface="Calibri"/>
              </a:rPr>
              <a:t> </a:t>
            </a:r>
            <a:r>
              <a:rPr lang="nb-NO" dirty="0" err="1">
                <a:solidFill>
                  <a:srgbClr val="FFFFFF"/>
                </a:solidFill>
                <a:effectLst>
                  <a:outerShdw blurRad="38100" dist="38100" dir="2700000" algn="tl">
                    <a:srgbClr val="000000">
                      <a:alpha val="43137"/>
                    </a:srgbClr>
                  </a:outerShdw>
                </a:effectLst>
                <a:latin typeface="Calibri"/>
              </a:rPr>
              <a:t>here</a:t>
            </a:r>
            <a:r>
              <a:rPr lang="nb-NO" dirty="0">
                <a:solidFill>
                  <a:srgbClr val="FFFFFF"/>
                </a:solidFill>
                <a:effectLst>
                  <a:outerShdw blurRad="38100" dist="38100" dir="2700000" algn="tl">
                    <a:srgbClr val="000000">
                      <a:alpha val="43137"/>
                    </a:srgbClr>
                  </a:outerShdw>
                </a:effectLst>
                <a:latin typeface="Calibri"/>
              </a:rPr>
              <a:t>:</a:t>
            </a:r>
            <a:r>
              <a:rPr lang="nb-NO" dirty="0">
                <a:solidFill>
                  <a:schemeClr val="bg1"/>
                </a:solidFill>
                <a:effectLst>
                  <a:outerShdw blurRad="38100" dist="38100" dir="2700000" algn="tl">
                    <a:srgbClr val="000000">
                      <a:alpha val="43137"/>
                    </a:srgbClr>
                  </a:outerShdw>
                </a:effectLst>
                <a:latin typeface="Calibri"/>
              </a:rPr>
              <a:t> </a:t>
            </a:r>
            <a:r>
              <a:rPr lang="nb-NO" dirty="0" err="1">
                <a:solidFill>
                  <a:schemeClr val="bg1"/>
                </a:solidFill>
                <a:effectLst>
                  <a:outerShdw blurRad="38100" dist="38100" dir="2700000" algn="tl">
                    <a:srgbClr val="000000">
                      <a:alpha val="43137"/>
                    </a:srgbClr>
                  </a:outerShdw>
                </a:effectLst>
                <a:latin typeface="Calibri"/>
                <a:hlinkClick r:id="rId4">
                  <a:extLst>
                    <a:ext uri="{A12FA001-AC4F-418D-AE19-62706E023703}">
                      <ahyp:hlinkClr xmlns:ahyp="http://schemas.microsoft.com/office/drawing/2018/hyperlinkcolor" val="tx"/>
                    </a:ext>
                  </a:extLst>
                </a:hlinkClick>
              </a:rPr>
              <a:t>Teaching</a:t>
            </a:r>
            <a:r>
              <a:rPr lang="nb-NO" dirty="0">
                <a:solidFill>
                  <a:schemeClr val="bg1"/>
                </a:solidFill>
                <a:effectLst>
                  <a:outerShdw blurRad="38100" dist="38100" dir="2700000" algn="tl">
                    <a:srgbClr val="000000">
                      <a:alpha val="43137"/>
                    </a:srgbClr>
                  </a:outerShdw>
                </a:effectLst>
                <a:latin typeface="Calibri"/>
                <a:hlinkClick r:id="rId4">
                  <a:extLst>
                    <a:ext uri="{A12FA001-AC4F-418D-AE19-62706E023703}">
                      <ahyp:hlinkClr xmlns:ahyp="http://schemas.microsoft.com/office/drawing/2018/hyperlinkcolor" val="tx"/>
                    </a:ext>
                  </a:extLst>
                </a:hlinkClick>
              </a:rPr>
              <a:t> Assistants for Digital Resources</a:t>
            </a:r>
            <a:r>
              <a:rPr lang="nb-NO" dirty="0">
                <a:solidFill>
                  <a:schemeClr val="bg1"/>
                </a:solidFill>
                <a:effectLst>
                  <a:outerShdw blurRad="38100" dist="38100" dir="2700000" algn="tl">
                    <a:srgbClr val="000000">
                      <a:alpha val="43137"/>
                    </a:srgbClr>
                  </a:outerShdw>
                </a:effectLst>
                <a:latin typeface="Calibri"/>
              </a:rPr>
              <a:t>*</a:t>
            </a:r>
          </a:p>
          <a:p>
            <a:pPr marL="0" indent="0">
              <a:spcAft>
                <a:spcPts val="600"/>
              </a:spcAft>
              <a:buNone/>
            </a:pPr>
            <a:r>
              <a:rPr lang="nb-NO" dirty="0" err="1">
                <a:solidFill>
                  <a:srgbClr val="FFFFFF"/>
                </a:solidFill>
                <a:effectLst>
                  <a:outerShdw blurRad="38100" dist="38100" dir="2700000" algn="tl">
                    <a:srgbClr val="000000">
                      <a:alpha val="43137"/>
                    </a:srgbClr>
                  </a:outerShdw>
                </a:effectLst>
                <a:latin typeface="Calibri"/>
              </a:rPr>
              <a:t>Contact</a:t>
            </a:r>
            <a:r>
              <a:rPr lang="nb-NO" dirty="0">
                <a:solidFill>
                  <a:srgbClr val="FFFFFF"/>
                </a:solidFill>
                <a:effectLst>
                  <a:outerShdw blurRad="38100" dist="38100" dir="2700000" algn="tl">
                    <a:srgbClr val="000000">
                      <a:alpha val="43137"/>
                    </a:srgbClr>
                  </a:outerShdw>
                </a:effectLst>
                <a:latin typeface="Calibri"/>
              </a:rPr>
              <a:t> </a:t>
            </a:r>
            <a:r>
              <a:rPr lang="nb-NO" dirty="0" err="1">
                <a:solidFill>
                  <a:srgbClr val="FFFFFF"/>
                </a:solidFill>
                <a:effectLst>
                  <a:outerShdw blurRad="38100" dist="38100" dir="2700000" algn="tl">
                    <a:srgbClr val="000000">
                      <a:alpha val="43137"/>
                    </a:srgbClr>
                  </a:outerShdw>
                </a:effectLst>
                <a:latin typeface="Calibri"/>
              </a:rPr>
              <a:t>us</a:t>
            </a:r>
            <a:r>
              <a:rPr lang="nb-NO" dirty="0">
                <a:solidFill>
                  <a:srgbClr val="FFFFFF"/>
                </a:solidFill>
                <a:effectLst>
                  <a:outerShdw blurRad="38100" dist="38100" dir="2700000" algn="tl">
                    <a:srgbClr val="000000">
                      <a:alpha val="43137"/>
                    </a:srgbClr>
                  </a:outerShdw>
                </a:effectLst>
                <a:latin typeface="Calibri"/>
              </a:rPr>
              <a:t>:</a:t>
            </a:r>
            <a:br>
              <a:rPr lang="nb-NO" dirty="0">
                <a:effectLst>
                  <a:outerShdw blurRad="38100" dist="38100" dir="2700000" algn="tl">
                    <a:srgbClr val="000000">
                      <a:alpha val="43137"/>
                    </a:srgbClr>
                  </a:outerShdw>
                </a:effectLst>
                <a:latin typeface="Calibri"/>
              </a:rPr>
            </a:br>
            <a:r>
              <a:rPr lang="nb-NO" dirty="0">
                <a:solidFill>
                  <a:srgbClr val="FFFFFF"/>
                </a:solidFill>
                <a:effectLst>
                  <a:outerShdw blurRad="38100" dist="38100" dir="2700000" algn="tl">
                    <a:srgbClr val="000000">
                      <a:alpha val="43137"/>
                    </a:srgbClr>
                  </a:outerShdw>
                </a:effectLst>
                <a:latin typeface="Calibri"/>
              </a:rPr>
              <a:t>hjelp.ntnu.no</a:t>
            </a:r>
            <a:br>
              <a:rPr lang="nb-NO" dirty="0">
                <a:effectLst>
                  <a:outerShdw blurRad="38100" dist="38100" dir="2700000" algn="tl">
                    <a:srgbClr val="000000">
                      <a:alpha val="43137"/>
                    </a:srgbClr>
                  </a:outerShdw>
                </a:effectLst>
                <a:latin typeface="Calibri"/>
              </a:rPr>
            </a:br>
            <a:r>
              <a:rPr lang="nb-NO" sz="1200" dirty="0">
                <a:solidFill>
                  <a:srgbClr val="FFFFFF"/>
                </a:solidFill>
                <a:effectLst>
                  <a:outerShdw blurRad="38100" dist="38100" dir="2700000" algn="tl">
                    <a:srgbClr val="000000">
                      <a:alpha val="43137"/>
                    </a:srgbClr>
                  </a:outerShdw>
                </a:effectLst>
                <a:latin typeface="Calibri"/>
              </a:rPr>
              <a:t>*</a:t>
            </a:r>
            <a:r>
              <a:rPr lang="nb-NO" sz="1200" dirty="0">
                <a:solidFill>
                  <a:schemeClr val="bg1"/>
                </a:solidFill>
                <a:effectLst>
                  <a:outerShdw blurRad="38100" dist="38100" dir="2700000" algn="tl">
                    <a:srgbClr val="000000">
                      <a:alpha val="43137"/>
                    </a:srgbClr>
                  </a:outerShdw>
                </a:effectLst>
                <a:latin typeface="Calibri"/>
                <a:hlinkClick r:id="rId5">
                  <a:extLst>
                    <a:ext uri="{A12FA001-AC4F-418D-AE19-62706E023703}">
                      <ahyp:hlinkClr xmlns:ahyp="http://schemas.microsoft.com/office/drawing/2018/hyperlinkcolor" val="tx"/>
                    </a:ext>
                  </a:extLst>
                </a:hlinkClick>
              </a:rPr>
              <a:t>https://innsida.ntnu.no/wiki/-/wiki/Norsk/l%c3%a6ringsassistenter+for+digitale+ferdigheter</a:t>
            </a:r>
            <a:r>
              <a:rPr lang="nb-NO" sz="1200" dirty="0">
                <a:solidFill>
                  <a:schemeClr val="bg1"/>
                </a:solidFill>
                <a:effectLst>
                  <a:outerShdw blurRad="38100" dist="38100" dir="2700000" algn="tl">
                    <a:srgbClr val="000000">
                      <a:alpha val="43137"/>
                    </a:srgbClr>
                  </a:outerShdw>
                </a:effectLst>
                <a:latin typeface="Calibri"/>
              </a:rPr>
              <a:t> </a:t>
            </a:r>
          </a:p>
        </p:txBody>
      </p:sp>
      <p:sp>
        <p:nvSpPr>
          <p:cNvPr id="2" name="Rektangel 1">
            <a:extLst>
              <a:ext uri="{FF2B5EF4-FFF2-40B4-BE49-F238E27FC236}">
                <a16:creationId xmlns:a16="http://schemas.microsoft.com/office/drawing/2014/main" id="{7CBB34BF-43BD-4A58-9225-C6374FD6950A}"/>
              </a:ext>
            </a:extLst>
          </p:cNvPr>
          <p:cNvSpPr/>
          <p:nvPr/>
        </p:nvSpPr>
        <p:spPr>
          <a:xfrm>
            <a:off x="113162" y="830407"/>
            <a:ext cx="6177024" cy="415498"/>
          </a:xfrm>
          <a:prstGeom prst="rect">
            <a:avLst/>
          </a:prstGeom>
          <a:noFill/>
        </p:spPr>
        <p:txBody>
          <a:bodyPr wrap="square" lIns="91440" tIns="45720" rIns="91440" bIns="45720" anchor="t">
            <a:spAutoFit/>
          </a:bodyPr>
          <a:lstStyle/>
          <a:p>
            <a:pPr algn="ctr"/>
            <a:r>
              <a:rPr lang="nb-NO" sz="2100" b="1" i="1" cap="none" spc="0">
                <a:ln w="10160">
                  <a:noFill/>
                  <a:prstDash val="solid"/>
                </a:ln>
                <a:effectLst>
                  <a:glow rad="139700">
                    <a:schemeClr val="bg1">
                      <a:alpha val="40000"/>
                    </a:schemeClr>
                  </a:glow>
                  <a:outerShdw blurRad="38100" dist="22860" dir="5400000" algn="tl" rotWithShape="0">
                    <a:srgbClr val="000000">
                      <a:alpha val="30000"/>
                    </a:srgbClr>
                  </a:outerShdw>
                </a:effectLst>
              </a:rPr>
              <a:t>... </a:t>
            </a:r>
            <a:r>
              <a:rPr lang="nb-NO" sz="2100" b="1" i="1" cap="none" spc="0" err="1">
                <a:ln w="10160">
                  <a:noFill/>
                  <a:prstDash val="solid"/>
                </a:ln>
                <a:effectLst>
                  <a:glow rad="139700">
                    <a:schemeClr val="bg1">
                      <a:alpha val="40000"/>
                    </a:schemeClr>
                  </a:glow>
                  <a:outerShdw blurRad="38100" dist="22860" dir="5400000" algn="tl" rotWithShape="0">
                    <a:srgbClr val="000000">
                      <a:alpha val="30000"/>
                    </a:srgbClr>
                  </a:outerShdw>
                </a:effectLst>
              </a:rPr>
              <a:t>are</a:t>
            </a:r>
            <a:r>
              <a:rPr lang="nb-NO" sz="2100" b="1" i="1" cap="none" spc="0">
                <a:ln w="10160">
                  <a:noFill/>
                  <a:prstDash val="solid"/>
                </a:ln>
                <a:effectLst>
                  <a:glow rad="139700">
                    <a:schemeClr val="bg1">
                      <a:alpha val="40000"/>
                    </a:schemeClr>
                  </a:glow>
                  <a:outerShdw blurRad="38100" dist="22860" dir="5400000" algn="tl" rotWithShape="0">
                    <a:srgbClr val="000000">
                      <a:alpha val="30000"/>
                    </a:srgbClr>
                  </a:outerShdw>
                </a:effectLst>
              </a:rPr>
              <a:t> </a:t>
            </a:r>
            <a:r>
              <a:rPr lang="nb-NO" sz="2100" b="1" i="1" cap="none" spc="0" err="1">
                <a:ln w="10160">
                  <a:noFill/>
                  <a:prstDash val="solid"/>
                </a:ln>
                <a:effectLst>
                  <a:glow rad="139700">
                    <a:schemeClr val="bg1">
                      <a:alpha val="40000"/>
                    </a:schemeClr>
                  </a:glow>
                  <a:outerShdw blurRad="38100" dist="22860" dir="5400000" algn="tl" rotWithShape="0">
                    <a:srgbClr val="000000">
                      <a:alpha val="30000"/>
                    </a:srgbClr>
                  </a:outerShdw>
                </a:effectLst>
              </a:rPr>
              <a:t>here</a:t>
            </a:r>
            <a:r>
              <a:rPr lang="nb-NO" sz="2100" b="1" i="1" cap="none" spc="0">
                <a:ln w="10160">
                  <a:noFill/>
                  <a:prstDash val="solid"/>
                </a:ln>
                <a:effectLst>
                  <a:glow rad="139700">
                    <a:schemeClr val="bg1">
                      <a:alpha val="40000"/>
                    </a:schemeClr>
                  </a:glow>
                  <a:outerShdw blurRad="38100" dist="22860" dir="5400000" algn="tl" rotWithShape="0">
                    <a:srgbClr val="000000">
                      <a:alpha val="30000"/>
                    </a:srgbClr>
                  </a:outerShdw>
                </a:effectLst>
              </a:rPr>
              <a:t> to </a:t>
            </a:r>
            <a:r>
              <a:rPr lang="nb-NO" sz="2100" b="1" i="1" cap="none" spc="0" err="1">
                <a:ln w="10160">
                  <a:noFill/>
                  <a:prstDash val="solid"/>
                </a:ln>
                <a:effectLst>
                  <a:glow rad="139700">
                    <a:schemeClr val="bg1">
                      <a:alpha val="40000"/>
                    </a:schemeClr>
                  </a:glow>
                  <a:outerShdw blurRad="38100" dist="22860" dir="5400000" algn="tl" rotWithShape="0">
                    <a:srgbClr val="000000">
                      <a:alpha val="30000"/>
                    </a:srgbClr>
                  </a:outerShdw>
                </a:effectLst>
              </a:rPr>
              <a:t>help</a:t>
            </a:r>
            <a:r>
              <a:rPr lang="nb-NO" sz="2100" b="1" i="1" cap="none" spc="0">
                <a:ln w="10160">
                  <a:noFill/>
                  <a:prstDash val="solid"/>
                </a:ln>
                <a:effectLst>
                  <a:glow rad="139700">
                    <a:schemeClr val="bg1">
                      <a:alpha val="40000"/>
                    </a:schemeClr>
                  </a:glow>
                  <a:outerShdw blurRad="38100" dist="22860" dir="5400000" algn="tl" rotWithShape="0">
                    <a:srgbClr val="000000">
                      <a:alpha val="30000"/>
                    </a:srgbClr>
                  </a:outerShdw>
                </a:effectLst>
              </a:rPr>
              <a:t> </a:t>
            </a:r>
            <a:r>
              <a:rPr lang="nb-NO" sz="2100" b="1" i="1" cap="none" spc="0" err="1">
                <a:ln w="10160">
                  <a:noFill/>
                  <a:prstDash val="solid"/>
                </a:ln>
                <a:effectLst>
                  <a:glow rad="139700">
                    <a:schemeClr val="bg1">
                      <a:alpha val="40000"/>
                    </a:schemeClr>
                  </a:glow>
                  <a:outerShdw blurRad="38100" dist="22860" dir="5400000" algn="tl" rotWithShape="0">
                    <a:srgbClr val="000000">
                      <a:alpha val="30000"/>
                    </a:srgbClr>
                  </a:outerShdw>
                </a:effectLst>
              </a:rPr>
              <a:t>both</a:t>
            </a:r>
            <a:r>
              <a:rPr lang="nb-NO" sz="2100" b="1" i="1" cap="none" spc="0">
                <a:ln w="10160">
                  <a:noFill/>
                  <a:prstDash val="solid"/>
                </a:ln>
                <a:effectLst>
                  <a:glow rad="139700">
                    <a:schemeClr val="bg1">
                      <a:alpha val="40000"/>
                    </a:schemeClr>
                  </a:glow>
                  <a:outerShdw blurRad="38100" dist="22860" dir="5400000" algn="tl" rotWithShape="0">
                    <a:srgbClr val="000000">
                      <a:alpha val="30000"/>
                    </a:srgbClr>
                  </a:outerShdw>
                </a:effectLst>
              </a:rPr>
              <a:t> students and </a:t>
            </a:r>
            <a:r>
              <a:rPr lang="nb-NO" sz="2100" b="1" i="1" cap="none" spc="0" err="1">
                <a:ln w="10160">
                  <a:noFill/>
                  <a:prstDash val="solid"/>
                </a:ln>
                <a:effectLst>
                  <a:glow rad="139700">
                    <a:schemeClr val="bg1">
                      <a:alpha val="40000"/>
                    </a:schemeClr>
                  </a:glow>
                  <a:outerShdw blurRad="38100" dist="22860" dir="5400000" algn="tl" rotWithShape="0">
                    <a:srgbClr val="000000">
                      <a:alpha val="30000"/>
                    </a:srgbClr>
                  </a:outerShdw>
                </a:effectLst>
              </a:rPr>
              <a:t>employees</a:t>
            </a:r>
            <a:endParaRPr lang="nb-NO" sz="2100" b="1" i="1" cap="none" spc="0">
              <a:ln w="10160">
                <a:noFill/>
                <a:prstDash val="solid"/>
              </a:ln>
              <a:effectLst>
                <a:glow rad="139700">
                  <a:prstClr val="white">
                    <a:alpha val="40000"/>
                  </a:prstClr>
                </a:glow>
                <a:outerShdw blurRad="38100" dist="22860" dir="5400000" algn="tl" rotWithShape="0">
                  <a:srgbClr val="000000">
                    <a:alpha val="30000"/>
                  </a:srgbClr>
                </a:outerShdw>
              </a:effectLst>
              <a:cs typeface="Calibri"/>
            </a:endParaRPr>
          </a:p>
        </p:txBody>
      </p:sp>
      <p:sp>
        <p:nvSpPr>
          <p:cNvPr id="4" name="Rektangel 3">
            <a:extLst>
              <a:ext uri="{FF2B5EF4-FFF2-40B4-BE49-F238E27FC236}">
                <a16:creationId xmlns:a16="http://schemas.microsoft.com/office/drawing/2014/main" id="{5586AB44-FBE0-47C3-B5FF-16D5F53CC8BE}"/>
              </a:ext>
            </a:extLst>
          </p:cNvPr>
          <p:cNvSpPr/>
          <p:nvPr/>
        </p:nvSpPr>
        <p:spPr>
          <a:xfrm>
            <a:off x="326009" y="229548"/>
            <a:ext cx="8499763" cy="677108"/>
          </a:xfrm>
          <a:prstGeom prst="rect">
            <a:avLst/>
          </a:prstGeom>
          <a:noFill/>
        </p:spPr>
        <p:txBody>
          <a:bodyPr wrap="none" lIns="91440" tIns="45720" rIns="91440" bIns="45720" anchor="t">
            <a:spAutoFit/>
          </a:bodyPr>
          <a:lstStyle/>
          <a:p>
            <a:pPr algn="ctr"/>
            <a:r>
              <a:rPr lang="nb-NO" sz="3800" b="1" cap="none" spc="0" err="1">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rPr>
              <a:t>Teaching</a:t>
            </a:r>
            <a:r>
              <a:rPr lang="nb-NO" sz="3800" b="1" cap="none" spc="0">
                <a:ln w="10160">
                  <a:solidFill>
                    <a:schemeClr val="tx1"/>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rPr>
              <a:t> Assistants for Digital Resources</a:t>
            </a:r>
          </a:p>
        </p:txBody>
      </p:sp>
      <p:pic>
        <p:nvPicPr>
          <p:cNvPr id="6" name="Bilde 6">
            <a:extLst>
              <a:ext uri="{FF2B5EF4-FFF2-40B4-BE49-F238E27FC236}">
                <a16:creationId xmlns:a16="http://schemas.microsoft.com/office/drawing/2014/main" id="{F3879287-CBE1-4917-8BB1-C8A0B4C2928B}"/>
              </a:ext>
            </a:extLst>
          </p:cNvPr>
          <p:cNvPicPr>
            <a:picLocks noChangeAspect="1"/>
          </p:cNvPicPr>
          <p:nvPr/>
        </p:nvPicPr>
        <p:blipFill>
          <a:blip r:embed="rId6"/>
          <a:stretch>
            <a:fillRect/>
          </a:stretch>
        </p:blipFill>
        <p:spPr>
          <a:xfrm>
            <a:off x="8142194" y="3890513"/>
            <a:ext cx="768164" cy="1026798"/>
          </a:xfrm>
          <a:prstGeom prst="rect">
            <a:avLst/>
          </a:prstGeom>
        </p:spPr>
      </p:pic>
    </p:spTree>
    <p:extLst>
      <p:ext uri="{BB962C8B-B14F-4D97-AF65-F5344CB8AC3E}">
        <p14:creationId xmlns:p14="http://schemas.microsoft.com/office/powerpoint/2010/main" val="1243748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4B0E3-D529-495D-AADE-87E1A51557BA}"/>
              </a:ext>
            </a:extLst>
          </p:cNvPr>
          <p:cNvSpPr>
            <a:spLocks noGrp="1"/>
          </p:cNvSpPr>
          <p:nvPr>
            <p:ph type="title"/>
          </p:nvPr>
        </p:nvSpPr>
        <p:spPr>
          <a:xfrm>
            <a:off x="302400" y="298800"/>
            <a:ext cx="8552985" cy="646331"/>
          </a:xfrm>
        </p:spPr>
        <p:txBody>
          <a:bodyPr anchor="t">
            <a:normAutofit/>
          </a:bodyPr>
          <a:lstStyle/>
          <a:p>
            <a:r>
              <a:rPr lang="en-US"/>
              <a:t>Getting Started</a:t>
            </a:r>
          </a:p>
        </p:txBody>
      </p:sp>
      <p:sp>
        <p:nvSpPr>
          <p:cNvPr id="3" name="Content Placeholder 2">
            <a:extLst>
              <a:ext uri="{FF2B5EF4-FFF2-40B4-BE49-F238E27FC236}">
                <a16:creationId xmlns:a16="http://schemas.microsoft.com/office/drawing/2014/main" id="{11ED81DD-7CDC-4D55-BF93-B66DD6A1216C}"/>
              </a:ext>
            </a:extLst>
          </p:cNvPr>
          <p:cNvSpPr>
            <a:spLocks noGrp="1"/>
          </p:cNvSpPr>
          <p:nvPr>
            <p:ph sz="half" idx="1"/>
          </p:nvPr>
        </p:nvSpPr>
        <p:spPr>
          <a:xfrm>
            <a:off x="302399" y="1198800"/>
            <a:ext cx="3414829" cy="3022471"/>
          </a:xfrm>
        </p:spPr>
        <p:txBody>
          <a:bodyPr vert="horz" lIns="91440" tIns="45720" rIns="91440" bIns="45720" rtlCol="0" anchor="t">
            <a:normAutofit/>
          </a:bodyPr>
          <a:lstStyle/>
          <a:p>
            <a:r>
              <a:rPr lang="en-US" sz="2000" dirty="0"/>
              <a:t>Log in on the main page in </a:t>
            </a:r>
            <a:r>
              <a:rPr lang="en-US" sz="2000" dirty="0">
                <a:hlinkClick r:id="rId3"/>
              </a:rPr>
              <a:t>KASPER</a:t>
            </a:r>
            <a:r>
              <a:rPr lang="en-US" sz="2000" dirty="0"/>
              <a:t>*</a:t>
            </a:r>
          </a:p>
          <a:p>
            <a:r>
              <a:rPr lang="en-US" sz="2000" dirty="0"/>
              <a:t>Links to the page can be found at </a:t>
            </a:r>
            <a:r>
              <a:rPr lang="en-US" sz="2000" dirty="0" err="1"/>
              <a:t>Innsida</a:t>
            </a:r>
            <a:endParaRPr lang="en-US" sz="2000" dirty="0"/>
          </a:p>
          <a:p>
            <a:r>
              <a:rPr lang="en-US" sz="2000" dirty="0"/>
              <a:t>Navigate to the section entitled “</a:t>
            </a:r>
            <a:r>
              <a:rPr lang="en-US" sz="2000" dirty="0" err="1"/>
              <a:t>Emneevaluering</a:t>
            </a:r>
            <a:r>
              <a:rPr lang="en-US" sz="2000" dirty="0"/>
              <a:t>”</a:t>
            </a:r>
            <a:endParaRPr lang="en-US" sz="2000" b="1" dirty="0"/>
          </a:p>
          <a:p>
            <a:endParaRPr lang="en-US" sz="2000" dirty="0"/>
          </a:p>
        </p:txBody>
      </p:sp>
      <p:sp>
        <p:nvSpPr>
          <p:cNvPr id="5" name="Rectangle 4">
            <a:extLst>
              <a:ext uri="{FF2B5EF4-FFF2-40B4-BE49-F238E27FC236}">
                <a16:creationId xmlns:a16="http://schemas.microsoft.com/office/drawing/2014/main" id="{066F4186-FFE6-4197-9F89-6D10A7EEE496}"/>
              </a:ext>
            </a:extLst>
          </p:cNvPr>
          <p:cNvSpPr/>
          <p:nvPr/>
        </p:nvSpPr>
        <p:spPr>
          <a:xfrm>
            <a:off x="-1" y="4411958"/>
            <a:ext cx="4218039" cy="276999"/>
          </a:xfrm>
          <a:prstGeom prst="rect">
            <a:avLst/>
          </a:prstGeom>
        </p:spPr>
        <p:txBody>
          <a:bodyPr wrap="square">
            <a:spAutoFit/>
          </a:bodyPr>
          <a:lstStyle/>
          <a:p>
            <a:r>
              <a:rPr lang="nb-NO" sz="1200" dirty="0">
                <a:hlinkClick r:id="rId3"/>
              </a:rPr>
              <a:t>*https://studntnu.sharepoint.com/sites/studieplanlegging</a:t>
            </a:r>
            <a:endParaRPr lang="nb-NO" sz="1200" dirty="0"/>
          </a:p>
        </p:txBody>
      </p:sp>
      <p:pic>
        <p:nvPicPr>
          <p:cNvPr id="8" name="Bilete 7" descr="Eit bilete som inneheld tekst&#10;&#10;Automatisk generert skildring">
            <a:extLst>
              <a:ext uri="{FF2B5EF4-FFF2-40B4-BE49-F238E27FC236}">
                <a16:creationId xmlns:a16="http://schemas.microsoft.com/office/drawing/2014/main" id="{28978D85-59A5-4124-852B-ACA747D04D72}"/>
              </a:ext>
            </a:extLst>
          </p:cNvPr>
          <p:cNvPicPr>
            <a:picLocks noChangeAspect="1"/>
          </p:cNvPicPr>
          <p:nvPr/>
        </p:nvPicPr>
        <p:blipFill>
          <a:blip r:embed="rId4"/>
          <a:stretch>
            <a:fillRect/>
          </a:stretch>
        </p:blipFill>
        <p:spPr>
          <a:xfrm>
            <a:off x="3823293" y="396232"/>
            <a:ext cx="1213951" cy="2092128"/>
          </a:xfrm>
          <a:prstGeom prst="rect">
            <a:avLst/>
          </a:prstGeom>
        </p:spPr>
      </p:pic>
      <p:pic>
        <p:nvPicPr>
          <p:cNvPr id="11" name="Bilete 10">
            <a:extLst>
              <a:ext uri="{FF2B5EF4-FFF2-40B4-BE49-F238E27FC236}">
                <a16:creationId xmlns:a16="http://schemas.microsoft.com/office/drawing/2014/main" id="{66EA467A-7476-4D3B-A4AE-FADA2B9CFC73}"/>
              </a:ext>
            </a:extLst>
          </p:cNvPr>
          <p:cNvPicPr>
            <a:picLocks noChangeAspect="1"/>
          </p:cNvPicPr>
          <p:nvPr/>
        </p:nvPicPr>
        <p:blipFill rotWithShape="1">
          <a:blip r:embed="rId5"/>
          <a:srcRect r="20896"/>
          <a:stretch/>
        </p:blipFill>
        <p:spPr>
          <a:xfrm>
            <a:off x="5143309" y="396232"/>
            <a:ext cx="3879257" cy="2092128"/>
          </a:xfrm>
          <a:prstGeom prst="rect">
            <a:avLst/>
          </a:prstGeom>
        </p:spPr>
      </p:pic>
      <p:pic>
        <p:nvPicPr>
          <p:cNvPr id="13" name="Bilete 12">
            <a:extLst>
              <a:ext uri="{FF2B5EF4-FFF2-40B4-BE49-F238E27FC236}">
                <a16:creationId xmlns:a16="http://schemas.microsoft.com/office/drawing/2014/main" id="{4628499A-8B77-45B9-BAFA-8A6E05FFB46D}"/>
              </a:ext>
            </a:extLst>
          </p:cNvPr>
          <p:cNvPicPr>
            <a:picLocks noChangeAspect="1"/>
          </p:cNvPicPr>
          <p:nvPr/>
        </p:nvPicPr>
        <p:blipFill rotWithShape="1">
          <a:blip r:embed="rId6"/>
          <a:srcRect l="5651"/>
          <a:stretch/>
        </p:blipFill>
        <p:spPr>
          <a:xfrm>
            <a:off x="3952073" y="2571750"/>
            <a:ext cx="5070493" cy="2072471"/>
          </a:xfrm>
          <a:prstGeom prst="rect">
            <a:avLst/>
          </a:prstGeom>
        </p:spPr>
      </p:pic>
    </p:spTree>
    <p:extLst>
      <p:ext uri="{BB962C8B-B14F-4D97-AF65-F5344CB8AC3E}">
        <p14:creationId xmlns:p14="http://schemas.microsoft.com/office/powerpoint/2010/main" val="44443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7D8E-719C-4DC2-8097-894A00AD1DCC}"/>
              </a:ext>
            </a:extLst>
          </p:cNvPr>
          <p:cNvSpPr>
            <a:spLocks noGrp="1"/>
          </p:cNvSpPr>
          <p:nvPr>
            <p:ph type="title"/>
          </p:nvPr>
        </p:nvSpPr>
        <p:spPr>
          <a:xfrm>
            <a:off x="301385" y="298339"/>
            <a:ext cx="8418747" cy="648512"/>
          </a:xfrm>
        </p:spPr>
        <p:txBody>
          <a:bodyPr/>
          <a:lstStyle/>
          <a:p>
            <a:r>
              <a:rPr lang="en-US"/>
              <a:t>Course Evaluation Tools</a:t>
            </a:r>
          </a:p>
        </p:txBody>
      </p:sp>
      <p:sp>
        <p:nvSpPr>
          <p:cNvPr id="3" name="Content Placeholder 2">
            <a:extLst>
              <a:ext uri="{FF2B5EF4-FFF2-40B4-BE49-F238E27FC236}">
                <a16:creationId xmlns:a16="http://schemas.microsoft.com/office/drawing/2014/main" id="{705B2F35-DB36-4C4C-BA60-B1BD037C5699}"/>
              </a:ext>
            </a:extLst>
          </p:cNvPr>
          <p:cNvSpPr>
            <a:spLocks noGrp="1"/>
          </p:cNvSpPr>
          <p:nvPr>
            <p:ph idx="1"/>
          </p:nvPr>
        </p:nvSpPr>
        <p:spPr>
          <a:xfrm>
            <a:off x="301385" y="1198800"/>
            <a:ext cx="8418747" cy="3613774"/>
          </a:xfrm>
        </p:spPr>
        <p:txBody>
          <a:bodyPr vert="horz" lIns="90000" tIns="46800" rIns="90000" bIns="46800" rtlCol="0" anchor="t">
            <a:noAutofit/>
          </a:bodyPr>
          <a:lstStyle/>
          <a:p>
            <a:r>
              <a:rPr lang="en-US" sz="1800"/>
              <a:t>Here you will find the two most important modules for course evaluations: “Starte </a:t>
            </a:r>
            <a:r>
              <a:rPr lang="en-US" sz="1800" err="1"/>
              <a:t>studentevaluering</a:t>
            </a:r>
            <a:r>
              <a:rPr lang="en-US" sz="1800"/>
              <a:t>” [Start the student evaluation] </a:t>
            </a:r>
            <a:r>
              <a:rPr lang="en-US" sz="1800" b="1"/>
              <a:t>(1)</a:t>
            </a:r>
            <a:r>
              <a:rPr lang="en-US" sz="1800"/>
              <a:t> and “</a:t>
            </a:r>
            <a:r>
              <a:rPr lang="en-US" sz="1800" err="1"/>
              <a:t>Skrive</a:t>
            </a:r>
            <a:r>
              <a:rPr lang="en-US" sz="1800"/>
              <a:t> </a:t>
            </a:r>
            <a:r>
              <a:rPr lang="en-US" sz="1800" err="1"/>
              <a:t>Emnerapport</a:t>
            </a:r>
            <a:r>
              <a:rPr lang="en-US" sz="1800"/>
              <a:t>” [Write the Course Report] </a:t>
            </a:r>
            <a:r>
              <a:rPr lang="en-US" sz="1800" b="1"/>
              <a:t>(2)</a:t>
            </a:r>
          </a:p>
          <a:p>
            <a:r>
              <a:rPr lang="en-US" sz="1800"/>
              <a:t>The evaluation process can be started from the first teaching activity at the start of the semester. For most, this will entail setting up a reference group</a:t>
            </a:r>
          </a:p>
          <a:p>
            <a:endParaRPr lang="en-US" sz="2000"/>
          </a:p>
          <a:p>
            <a:endParaRPr lang="en-US" sz="2000"/>
          </a:p>
        </p:txBody>
      </p:sp>
      <p:pic>
        <p:nvPicPr>
          <p:cNvPr id="6" name="Picture 5" descr="Graphical user interface, application&#10;&#10;Description automatically generated">
            <a:extLst>
              <a:ext uri="{FF2B5EF4-FFF2-40B4-BE49-F238E27FC236}">
                <a16:creationId xmlns:a16="http://schemas.microsoft.com/office/drawing/2014/main" id="{8BEA3276-E640-4B8A-ABC0-8E88B1DF01D4}"/>
              </a:ext>
            </a:extLst>
          </p:cNvPr>
          <p:cNvPicPr>
            <a:picLocks noChangeAspect="1"/>
          </p:cNvPicPr>
          <p:nvPr/>
        </p:nvPicPr>
        <p:blipFill>
          <a:blip r:embed="rId3"/>
          <a:stretch>
            <a:fillRect/>
          </a:stretch>
        </p:blipFill>
        <p:spPr>
          <a:xfrm>
            <a:off x="1047595" y="2754924"/>
            <a:ext cx="7048810" cy="1969683"/>
          </a:xfrm>
          <a:prstGeom prst="rect">
            <a:avLst/>
          </a:prstGeom>
        </p:spPr>
      </p:pic>
    </p:spTree>
    <p:extLst>
      <p:ext uri="{BB962C8B-B14F-4D97-AF65-F5344CB8AC3E}">
        <p14:creationId xmlns:p14="http://schemas.microsoft.com/office/powerpoint/2010/main" val="191981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0F70A5-1810-4C83-926F-4FEFE05CBD08}"/>
              </a:ext>
            </a:extLst>
          </p:cNvPr>
          <p:cNvSpPr>
            <a:spLocks noGrp="1"/>
          </p:cNvSpPr>
          <p:nvPr>
            <p:ph type="title"/>
          </p:nvPr>
        </p:nvSpPr>
        <p:spPr>
          <a:xfrm>
            <a:off x="295507" y="1644902"/>
            <a:ext cx="8552985" cy="707886"/>
          </a:xfrm>
        </p:spPr>
        <p:txBody>
          <a:bodyPr/>
          <a:lstStyle/>
          <a:p>
            <a:r>
              <a:rPr lang="en-US" sz="4000"/>
              <a:t>1. Student Evaluations</a:t>
            </a:r>
          </a:p>
        </p:txBody>
      </p:sp>
    </p:spTree>
    <p:extLst>
      <p:ext uri="{BB962C8B-B14F-4D97-AF65-F5344CB8AC3E}">
        <p14:creationId xmlns:p14="http://schemas.microsoft.com/office/powerpoint/2010/main" val="199345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22C2-335B-44BB-8883-D0BE57640608}"/>
              </a:ext>
            </a:extLst>
          </p:cNvPr>
          <p:cNvSpPr>
            <a:spLocks noGrp="1"/>
          </p:cNvSpPr>
          <p:nvPr>
            <p:ph type="title"/>
          </p:nvPr>
        </p:nvSpPr>
        <p:spPr>
          <a:xfrm>
            <a:off x="302400" y="298800"/>
            <a:ext cx="8552985" cy="646331"/>
          </a:xfrm>
        </p:spPr>
        <p:txBody>
          <a:bodyPr/>
          <a:lstStyle/>
          <a:p>
            <a:r>
              <a:rPr lang="en-US"/>
              <a:t>Select a Course</a:t>
            </a:r>
          </a:p>
        </p:txBody>
      </p:sp>
      <p:sp>
        <p:nvSpPr>
          <p:cNvPr id="3" name="Content Placeholder 2">
            <a:extLst>
              <a:ext uri="{FF2B5EF4-FFF2-40B4-BE49-F238E27FC236}">
                <a16:creationId xmlns:a16="http://schemas.microsoft.com/office/drawing/2014/main" id="{7D123D7E-9FC9-4288-B46C-AF05C048C5A4}"/>
              </a:ext>
            </a:extLst>
          </p:cNvPr>
          <p:cNvSpPr>
            <a:spLocks noGrp="1"/>
          </p:cNvSpPr>
          <p:nvPr>
            <p:ph sz="half" idx="1"/>
          </p:nvPr>
        </p:nvSpPr>
        <p:spPr>
          <a:xfrm>
            <a:off x="121920" y="1200150"/>
            <a:ext cx="8945880" cy="1758461"/>
          </a:xfrm>
        </p:spPr>
        <p:txBody>
          <a:bodyPr>
            <a:normAutofit fontScale="92500"/>
          </a:bodyPr>
          <a:lstStyle/>
          <a:p>
            <a:r>
              <a:rPr lang="en-US" sz="2000" dirty="0">
                <a:latin typeface="Arial" panose="020B0604020202020204" pitchFamily="34" charset="0"/>
                <a:cs typeface="Arial" panose="020B0604020202020204" pitchFamily="34" charset="0"/>
              </a:rPr>
              <a:t>When you click “</a:t>
            </a:r>
            <a:r>
              <a:rPr lang="en-US" sz="2000" dirty="0" err="1">
                <a:latin typeface="Arial" panose="020B0604020202020204" pitchFamily="34" charset="0"/>
                <a:cs typeface="Arial" panose="020B0604020202020204" pitchFamily="34" charset="0"/>
              </a:rPr>
              <a:t>Starte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studentevaluering</a:t>
            </a:r>
            <a:r>
              <a:rPr lang="en-US" sz="2000" dirty="0">
                <a:latin typeface="Arial" panose="020B0604020202020204" pitchFamily="34" charset="0"/>
                <a:cs typeface="Arial" panose="020B0604020202020204" pitchFamily="34" charset="0"/>
              </a:rPr>
              <a:t>” you will find a list of all the courses for which you are a course coordinator</a:t>
            </a:r>
          </a:p>
          <a:p>
            <a:r>
              <a:rPr lang="en-US" sz="2000" dirty="0">
                <a:latin typeface="Arial" panose="020B0604020202020204" pitchFamily="34" charset="0"/>
                <a:cs typeface="Arial" panose="020B0604020202020204" pitchFamily="34" charset="0"/>
              </a:rPr>
              <a:t>Select the course you wish to set up a student evaluation for (1)</a:t>
            </a:r>
          </a:p>
          <a:p>
            <a:r>
              <a:rPr lang="en-US" sz="2000" dirty="0">
                <a:effectLst/>
                <a:latin typeface="Arial" panose="020B0604020202020204" pitchFamily="34" charset="0"/>
                <a:ea typeface="Calibri" panose="020F0502020204030204" pitchFamily="34" charset="0"/>
                <a:cs typeface="Arial" panose="020B0604020202020204" pitchFamily="34" charset="0"/>
              </a:rPr>
              <a:t>For each course</a:t>
            </a:r>
            <a:r>
              <a:rPr lang="en-US" sz="2000" dirty="0">
                <a:latin typeface="Arial" panose="020B0604020202020204" pitchFamily="34" charset="0"/>
                <a:ea typeface="Calibri" panose="020F0502020204030204" pitchFamily="34" charset="0"/>
                <a:cs typeface="Arial" panose="020B0604020202020204" pitchFamily="34" charset="0"/>
              </a:rPr>
              <a:t> the table lists </a:t>
            </a:r>
            <a:r>
              <a:rPr lang="en-US" sz="2000" dirty="0">
                <a:effectLst/>
                <a:latin typeface="Arial" panose="020B0604020202020204" pitchFamily="34" charset="0"/>
                <a:ea typeface="Calibri" panose="020F0502020204030204" pitchFamily="34" charset="0"/>
                <a:cs typeface="Arial" panose="020B0604020202020204" pitchFamily="34" charset="0"/>
              </a:rPr>
              <a:t>if an alternative </a:t>
            </a:r>
            <a:r>
              <a:rPr lang="en-US" sz="2000" dirty="0">
                <a:latin typeface="Arial" panose="020B0604020202020204" pitchFamily="34" charset="0"/>
                <a:ea typeface="Calibri" panose="020F0502020204030204" pitchFamily="34" charset="0"/>
                <a:cs typeface="Arial" panose="020B0604020202020204" pitchFamily="34" charset="0"/>
              </a:rPr>
              <a:t>form of student evaluation </a:t>
            </a:r>
            <a:r>
              <a:rPr lang="en-US" sz="2000" dirty="0">
                <a:effectLst/>
                <a:latin typeface="Arial" panose="020B0604020202020204" pitchFamily="34" charset="0"/>
                <a:ea typeface="Calibri" panose="020F0502020204030204" pitchFamily="34" charset="0"/>
                <a:cs typeface="Arial" panose="020B0604020202020204" pitchFamily="34" charset="0"/>
              </a:rPr>
              <a:t>(2) or reference group (3) has been set up, as well as the report’s status (4)</a:t>
            </a:r>
            <a:endParaRPr lang="en-US" sz="2000" dirty="0">
              <a:latin typeface="Arial" panose="020B0604020202020204" pitchFamily="34" charset="0"/>
              <a:cs typeface="Arial" panose="020B0604020202020204" pitchFamily="34" charset="0"/>
            </a:endParaRPr>
          </a:p>
        </p:txBody>
      </p:sp>
      <p:pic>
        <p:nvPicPr>
          <p:cNvPr id="5" name="Bilde 4" descr="Oversikt over emner tilgjengelige for opprettelse av referansegruppe eller annen studentmedvirkning. ">
            <a:extLst>
              <a:ext uri="{FF2B5EF4-FFF2-40B4-BE49-F238E27FC236}">
                <a16:creationId xmlns:a16="http://schemas.microsoft.com/office/drawing/2014/main" id="{CF63E5C8-2E56-4889-B957-5A156E10D3C2}"/>
              </a:ext>
            </a:extLst>
          </p:cNvPr>
          <p:cNvPicPr>
            <a:picLocks noChangeAspect="1"/>
          </p:cNvPicPr>
          <p:nvPr/>
        </p:nvPicPr>
        <p:blipFill rotWithShape="1">
          <a:blip r:embed="rId3"/>
          <a:srcRect t="3718" b="22485"/>
          <a:stretch/>
        </p:blipFill>
        <p:spPr>
          <a:xfrm>
            <a:off x="561961" y="2958611"/>
            <a:ext cx="7927145" cy="1711862"/>
          </a:xfrm>
          <a:prstGeom prst="rect">
            <a:avLst/>
          </a:prstGeom>
        </p:spPr>
      </p:pic>
    </p:spTree>
    <p:extLst>
      <p:ext uri="{BB962C8B-B14F-4D97-AF65-F5344CB8AC3E}">
        <p14:creationId xmlns:p14="http://schemas.microsoft.com/office/powerpoint/2010/main" val="4141975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364AAF-B28B-4E1D-BA32-69B2901F1A0F}"/>
              </a:ext>
            </a:extLst>
          </p:cNvPr>
          <p:cNvSpPr>
            <a:spLocks noGrp="1"/>
          </p:cNvSpPr>
          <p:nvPr>
            <p:ph type="title"/>
          </p:nvPr>
        </p:nvSpPr>
        <p:spPr>
          <a:xfrm>
            <a:off x="302400" y="298800"/>
            <a:ext cx="8552985" cy="646331"/>
          </a:xfrm>
        </p:spPr>
        <p:txBody>
          <a:bodyPr anchor="t">
            <a:normAutofit/>
          </a:bodyPr>
          <a:lstStyle/>
          <a:p>
            <a:r>
              <a:rPr lang="en-US" dirty="0"/>
              <a:t>Select Student Evaluation Method</a:t>
            </a:r>
          </a:p>
        </p:txBody>
      </p:sp>
      <p:sp>
        <p:nvSpPr>
          <p:cNvPr id="3" name="Plassholder for innhold 2">
            <a:extLst>
              <a:ext uri="{FF2B5EF4-FFF2-40B4-BE49-F238E27FC236}">
                <a16:creationId xmlns:a16="http://schemas.microsoft.com/office/drawing/2014/main" id="{32BC4388-0392-4BA2-BABE-EC7DE75EC69A}"/>
              </a:ext>
            </a:extLst>
          </p:cNvPr>
          <p:cNvSpPr>
            <a:spLocks noGrp="1"/>
          </p:cNvSpPr>
          <p:nvPr>
            <p:ph sz="half" idx="1"/>
          </p:nvPr>
        </p:nvSpPr>
        <p:spPr>
          <a:xfrm>
            <a:off x="302400" y="1200151"/>
            <a:ext cx="4511883" cy="3394472"/>
          </a:xfrm>
        </p:spPr>
        <p:txBody>
          <a:bodyPr>
            <a:normAutofit/>
          </a:bodyPr>
          <a:lstStyle/>
          <a:p>
            <a:pPr>
              <a:lnSpc>
                <a:spcPct val="90000"/>
              </a:lnSpc>
            </a:pPr>
            <a:r>
              <a:rPr lang="en-US" sz="2000"/>
              <a:t>Use the drop-down menu to choose the student evaluation method for the course:</a:t>
            </a:r>
            <a:endParaRPr lang="en-US" sz="2000">
              <a:effectLst/>
            </a:endParaRPr>
          </a:p>
          <a:p>
            <a:pPr lvl="1">
              <a:lnSpc>
                <a:spcPct val="90000"/>
              </a:lnSpc>
            </a:pPr>
            <a:r>
              <a:rPr lang="en-US" sz="1800"/>
              <a:t>“</a:t>
            </a:r>
            <a:r>
              <a:rPr lang="en-US" sz="1800" err="1">
                <a:effectLst/>
              </a:rPr>
              <a:t>Referansegruppe</a:t>
            </a:r>
            <a:r>
              <a:rPr lang="en-US" sz="1800"/>
              <a:t>” [Reference Group]</a:t>
            </a:r>
            <a:endParaRPr lang="en-US" sz="1800" b="1">
              <a:effectLst/>
            </a:endParaRPr>
          </a:p>
          <a:p>
            <a:pPr lvl="1">
              <a:lnSpc>
                <a:spcPct val="90000"/>
              </a:lnSpc>
            </a:pPr>
            <a:r>
              <a:rPr lang="en-US" sz="1800"/>
              <a:t>“</a:t>
            </a:r>
            <a:r>
              <a:rPr lang="en-US" sz="1800" err="1">
                <a:effectLst/>
              </a:rPr>
              <a:t>Annen</a:t>
            </a:r>
            <a:r>
              <a:rPr lang="en-US" sz="1800">
                <a:effectLst/>
              </a:rPr>
              <a:t> </a:t>
            </a:r>
            <a:r>
              <a:rPr lang="en-US" sz="1800" err="1">
                <a:effectLst/>
              </a:rPr>
              <a:t>studentevaluering</a:t>
            </a:r>
            <a:r>
              <a:rPr lang="en-US" sz="1800"/>
              <a:t>” [Other student evaluation]</a:t>
            </a:r>
            <a:endParaRPr lang="en-US" sz="1800" b="1">
              <a:effectLst/>
            </a:endParaRPr>
          </a:p>
          <a:p>
            <a:pPr>
              <a:lnSpc>
                <a:spcPct val="90000"/>
              </a:lnSpc>
            </a:pPr>
            <a:r>
              <a:rPr lang="en-US" sz="2000" b="1"/>
              <a:t>Note</a:t>
            </a:r>
            <a:r>
              <a:rPr lang="en-US" sz="2000" b="1">
                <a:effectLst/>
              </a:rPr>
              <a:t>: </a:t>
            </a:r>
            <a:r>
              <a:rPr lang="en-US" sz="2000"/>
              <a:t>If you have already set up a reference group in KASPER, it will not be possible to select another form of student evaluation</a:t>
            </a:r>
            <a:endParaRPr lang="en-US" sz="2000">
              <a:effectLst/>
            </a:endParaRPr>
          </a:p>
          <a:p>
            <a:pPr>
              <a:lnSpc>
                <a:spcPct val="90000"/>
              </a:lnSpc>
            </a:pPr>
            <a:endParaRPr lang="en-US" sz="2000"/>
          </a:p>
        </p:txBody>
      </p:sp>
      <p:pic>
        <p:nvPicPr>
          <p:cNvPr id="7" name="Picture 11" descr="Graphical user interface, text, application&#10;&#10;Description automatically generated">
            <a:extLst>
              <a:ext uri="{FF2B5EF4-FFF2-40B4-BE49-F238E27FC236}">
                <a16:creationId xmlns:a16="http://schemas.microsoft.com/office/drawing/2014/main" id="{D5FCF916-654A-4462-A09C-728F7B7C7084}"/>
              </a:ext>
            </a:extLst>
          </p:cNvPr>
          <p:cNvPicPr>
            <a:picLocks noChangeAspect="1"/>
          </p:cNvPicPr>
          <p:nvPr/>
        </p:nvPicPr>
        <p:blipFill>
          <a:blip r:embed="rId3"/>
          <a:stretch>
            <a:fillRect/>
          </a:stretch>
        </p:blipFill>
        <p:spPr>
          <a:xfrm>
            <a:off x="5261082" y="1200151"/>
            <a:ext cx="3580518" cy="2944310"/>
          </a:xfrm>
          <a:prstGeom prst="rect">
            <a:avLst/>
          </a:prstGeom>
        </p:spPr>
      </p:pic>
    </p:spTree>
    <p:extLst>
      <p:ext uri="{BB962C8B-B14F-4D97-AF65-F5344CB8AC3E}">
        <p14:creationId xmlns:p14="http://schemas.microsoft.com/office/powerpoint/2010/main" val="2181770199"/>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B16FFE683917C40B3F456385E445E4B" ma:contentTypeVersion="15" ma:contentTypeDescription="Opprett et nytt dokument." ma:contentTypeScope="" ma:versionID="e1b084f9a4cdcdd53250c0a9846294a9">
  <xsd:schema xmlns:xsd="http://www.w3.org/2001/XMLSchema" xmlns:xs="http://www.w3.org/2001/XMLSchema" xmlns:p="http://schemas.microsoft.com/office/2006/metadata/properties" xmlns:ns2="4253eca5-948a-4147-b33a-32f5d96b1a20" xmlns:ns3="2b5fb2cd-3ff3-4669-8f4b-a7f36d98731c" targetNamespace="http://schemas.microsoft.com/office/2006/metadata/properties" ma:root="true" ma:fieldsID="8799833c88558f11f77f7ea7a0329db6" ns2:_="" ns3:_="">
    <xsd:import namespace="4253eca5-948a-4147-b33a-32f5d96b1a20"/>
    <xsd:import namespace="2b5fb2cd-3ff3-4669-8f4b-a7f36d98731c"/>
    <xsd:element name="properties">
      <xsd:complexType>
        <xsd:sequence>
          <xsd:element name="documentManagement">
            <xsd:complexType>
              <xsd:all>
                <xsd:element ref="ns2:j25543a5815d485da9a5e0773ad762e9" minOccurs="0"/>
                <xsd:element ref="ns2:TaxCatchAl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3eca5-948a-4147-b33a-32f5d96b1a20" elementFormDefault="qualified">
    <xsd:import namespace="http://schemas.microsoft.com/office/2006/documentManagement/types"/>
    <xsd:import namespace="http://schemas.microsoft.com/office/infopath/2007/PartnerControls"/>
    <xsd:element name="j25543a5815d485da9a5e0773ad762e9" ma:index="9" nillable="true" ma:taxonomy="true" ma:internalName="j25543a5815d485da9a5e0773ad762e9" ma:taxonomyFieldName="GtProjectPhase" ma:displayName="Fase" ma:fieldId="{325543a5-815d-485d-a9a5-e0773ad762e9}" ma:sspId="6e7bc199-5fe5-462f-a3d8-26f806c1f49a" ma:termSetId="abcfc9d9-a263-4abb-8234-be973c46258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9135d567-d67e-4852-9c9b-60053dc785ac}" ma:internalName="TaxCatchAll" ma:showField="CatchAllData" ma:web="4253eca5-948a-4147-b33a-32f5d96b1a2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5fb2cd-3ff3-4669-8f4b-a7f36d98731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j25543a5815d485da9a5e0773ad762e9 xmlns="4253eca5-948a-4147-b33a-32f5d96b1a20">
      <Terms xmlns="http://schemas.microsoft.com/office/infopath/2007/PartnerControls"/>
    </j25543a5815d485da9a5e0773ad762e9>
    <TaxCatchAll xmlns="4253eca5-948a-4147-b33a-32f5d96b1a20" xsi:nil="true"/>
  </documentManagement>
</p:properties>
</file>

<file path=customXml/itemProps1.xml><?xml version="1.0" encoding="utf-8"?>
<ds:datastoreItem xmlns:ds="http://schemas.openxmlformats.org/officeDocument/2006/customXml" ds:itemID="{47518703-6DB3-4123-8A35-DD601E5BE552}">
  <ds:schemaRefs>
    <ds:schemaRef ds:uri="2b5fb2cd-3ff3-4669-8f4b-a7f36d98731c"/>
    <ds:schemaRef ds:uri="4253eca5-948a-4147-b33a-32f5d96b1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98E221E-A0FB-4F03-B828-2574601194DE}">
  <ds:schemaRefs>
    <ds:schemaRef ds:uri="http://schemas.microsoft.com/sharepoint/v3/contenttype/forms"/>
  </ds:schemaRefs>
</ds:datastoreItem>
</file>

<file path=customXml/itemProps3.xml><?xml version="1.0" encoding="utf-8"?>
<ds:datastoreItem xmlns:ds="http://schemas.openxmlformats.org/officeDocument/2006/customXml" ds:itemID="{61510FE5-3357-4D64-A3F8-DC9EE489ABC8}">
  <ds:schemaRefs>
    <ds:schemaRef ds:uri="http://schemas.microsoft.com/office/infopath/2007/PartnerControls"/>
    <ds:schemaRef ds:uri="2b5fb2cd-3ff3-4669-8f4b-a7f36d98731c"/>
    <ds:schemaRef ds:uri="http://purl.org/dc/terms/"/>
    <ds:schemaRef ds:uri="http://schemas.microsoft.com/office/2006/documentManagement/types"/>
    <ds:schemaRef ds:uri="4253eca5-948a-4147-b33a-32f5d96b1a20"/>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8505</Words>
  <Application>Microsoft Office PowerPoint</Application>
  <PresentationFormat>Skjermfremvisning (16:9)</PresentationFormat>
  <Paragraphs>478</Paragraphs>
  <Slides>42</Slides>
  <Notes>42</Notes>
  <HiddenSlides>0</HiddenSlides>
  <MMClips>0</MMClips>
  <ScaleCrop>false</ScaleCrop>
  <HeadingPairs>
    <vt:vector size="6" baseType="variant">
      <vt:variant>
        <vt:lpstr>Brukte skrifter</vt:lpstr>
      </vt:variant>
      <vt:variant>
        <vt:i4>3</vt:i4>
      </vt:variant>
      <vt:variant>
        <vt:lpstr>Tema</vt:lpstr>
      </vt:variant>
      <vt:variant>
        <vt:i4>2</vt:i4>
      </vt:variant>
      <vt:variant>
        <vt:lpstr>Lysbildetitler</vt:lpstr>
      </vt:variant>
      <vt:variant>
        <vt:i4>42</vt:i4>
      </vt:variant>
    </vt:vector>
  </HeadingPairs>
  <TitlesOfParts>
    <vt:vector size="47" baseType="lpstr">
      <vt:lpstr>Arial</vt:lpstr>
      <vt:lpstr>Calibri</vt:lpstr>
      <vt:lpstr>Open Sans</vt:lpstr>
      <vt:lpstr>Office-tema</vt:lpstr>
      <vt:lpstr>Office-tema</vt:lpstr>
      <vt:lpstr>Course Coordinators</vt:lpstr>
      <vt:lpstr>KASPER</vt:lpstr>
      <vt:lpstr>Course Evaluations</vt:lpstr>
      <vt:lpstr>Today’s Agenda </vt:lpstr>
      <vt:lpstr>Getting Started</vt:lpstr>
      <vt:lpstr>Course Evaluation Tools</vt:lpstr>
      <vt:lpstr>1. Student Evaluations</vt:lpstr>
      <vt:lpstr>Select a Course</vt:lpstr>
      <vt:lpstr>Select Student Evaluation Method</vt:lpstr>
      <vt:lpstr>Other Student Evaluation</vt:lpstr>
      <vt:lpstr>Reference Group</vt:lpstr>
      <vt:lpstr>Setting Up a Reference Group</vt:lpstr>
      <vt:lpstr>Setting Up Teams</vt:lpstr>
      <vt:lpstr>The Reference Group in Teams</vt:lpstr>
      <vt:lpstr>Teams Tabs</vt:lpstr>
      <vt:lpstr>Tabs: Process Support</vt:lpstr>
      <vt:lpstr>Manage Membership</vt:lpstr>
      <vt:lpstr>Tabs: Files and Report</vt:lpstr>
      <vt:lpstr>Tabs: Registering Deviations</vt:lpstr>
      <vt:lpstr>When Students Submit their Report</vt:lpstr>
      <vt:lpstr>Publishing the Reference Group Report</vt:lpstr>
      <vt:lpstr>Public Assessment</vt:lpstr>
      <vt:lpstr>Student Certificates </vt:lpstr>
      <vt:lpstr>Certificate for participation in the reference group</vt:lpstr>
      <vt:lpstr>PDF- Certificates</vt:lpstr>
      <vt:lpstr>2. Course Reports</vt:lpstr>
      <vt:lpstr>Writing Course Reports</vt:lpstr>
      <vt:lpstr>Writing Course Reports – Main Parts</vt:lpstr>
      <vt:lpstr>1.1 Text boxes</vt:lpstr>
      <vt:lpstr>1.2 Action plan after last evaluation</vt:lpstr>
      <vt:lpstr>2. Information About the Course</vt:lpstr>
      <vt:lpstr>3.1 Course development plan</vt:lpstr>
      <vt:lpstr>3.2 Adding Items to the Development Plan</vt:lpstr>
      <vt:lpstr>3.3 Making changes to the items</vt:lpstr>
      <vt:lpstr>4.1 Database – Add a Link</vt:lpstr>
      <vt:lpstr>4.2 Database – Uploading Attachments</vt:lpstr>
      <vt:lpstr>4.3 Database – Student Evaluations</vt:lpstr>
      <vt:lpstr>Publishing Course Reports</vt:lpstr>
      <vt:lpstr>A Published Report</vt:lpstr>
      <vt:lpstr>Online Course Planning</vt:lpstr>
      <vt:lpstr>How to Get More Help</vt:lpstr>
      <vt:lpstr>PowerPoint-presentasjon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Kristian V. Kvamsøe</cp:lastModifiedBy>
  <cp:revision>2</cp:revision>
  <dcterms:created xsi:type="dcterms:W3CDTF">2013-06-10T16:56:09Z</dcterms:created>
  <dcterms:modified xsi:type="dcterms:W3CDTF">2022-02-09T12:19:34Z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0x010100BB16FFE683917C40B3F456385E445E4B</vt:lpwstr>
  </property>
  <property fmtid="{D5CDD505-2E9C-101B-9397-08002B2CF9AE}" pid="3" name="GtProjectPhase">
    <vt:lpwstr/>
  </property>
</Properties>
</file>