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 id="2147483698" r:id="rId6"/>
    <p:sldMasterId id="2147483759" r:id="rId7"/>
  </p:sldMasterIdLst>
  <p:notesMasterIdLst>
    <p:notesMasterId r:id="rId43"/>
  </p:notesMasterIdLst>
  <p:sldIdLst>
    <p:sldId id="256" r:id="rId8"/>
    <p:sldId id="263" r:id="rId9"/>
    <p:sldId id="5196" r:id="rId10"/>
    <p:sldId id="2147309324" r:id="rId11"/>
    <p:sldId id="257" r:id="rId12"/>
    <p:sldId id="529" r:id="rId13"/>
    <p:sldId id="507" r:id="rId14"/>
    <p:sldId id="543" r:id="rId15"/>
    <p:sldId id="518" r:id="rId16"/>
    <p:sldId id="542" r:id="rId17"/>
    <p:sldId id="658" r:id="rId18"/>
    <p:sldId id="2147309325" r:id="rId19"/>
    <p:sldId id="2147309301" r:id="rId20"/>
    <p:sldId id="2147309322" r:id="rId21"/>
    <p:sldId id="2147309329" r:id="rId22"/>
    <p:sldId id="2147309302" r:id="rId23"/>
    <p:sldId id="2147309330" r:id="rId24"/>
    <p:sldId id="2147309326" r:id="rId25"/>
    <p:sldId id="2147309314" r:id="rId26"/>
    <p:sldId id="2147309315" r:id="rId27"/>
    <p:sldId id="2147309316" r:id="rId28"/>
    <p:sldId id="2147309318" r:id="rId29"/>
    <p:sldId id="2147309320" r:id="rId30"/>
    <p:sldId id="2147309317" r:id="rId31"/>
    <p:sldId id="2147309331" r:id="rId32"/>
    <p:sldId id="2147309332" r:id="rId33"/>
    <p:sldId id="2147309333" r:id="rId34"/>
    <p:sldId id="2147309321" r:id="rId35"/>
    <p:sldId id="2147309319" r:id="rId36"/>
    <p:sldId id="2147309327" r:id="rId37"/>
    <p:sldId id="2147309179" r:id="rId38"/>
    <p:sldId id="2147309298" r:id="rId39"/>
    <p:sldId id="2147309177" r:id="rId40"/>
    <p:sldId id="2147309328" r:id="rId41"/>
    <p:sldId id="2147309294" r:id="rId42"/>
  </p:sldIdLst>
  <p:sldSz cx="9144000" cy="5143500" type="screen16x9"/>
  <p:notesSz cx="6797675" cy="9926638"/>
  <p:custDataLst>
    <p:tags r:id="rId44"/>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0CE740-D2B5-4EBF-B8EC-3179E4579064}">
          <p14:sldIdLst>
            <p14:sldId id="256"/>
            <p14:sldId id="263"/>
            <p14:sldId id="5196"/>
            <p14:sldId id="2147309324"/>
            <p14:sldId id="257"/>
            <p14:sldId id="529"/>
            <p14:sldId id="507"/>
            <p14:sldId id="543"/>
            <p14:sldId id="518"/>
            <p14:sldId id="542"/>
            <p14:sldId id="658"/>
            <p14:sldId id="2147309325"/>
            <p14:sldId id="2147309301"/>
            <p14:sldId id="2147309322"/>
            <p14:sldId id="2147309329"/>
            <p14:sldId id="2147309302"/>
            <p14:sldId id="2147309330"/>
            <p14:sldId id="2147309326"/>
            <p14:sldId id="2147309314"/>
            <p14:sldId id="2147309315"/>
            <p14:sldId id="2147309316"/>
            <p14:sldId id="2147309318"/>
            <p14:sldId id="2147309320"/>
            <p14:sldId id="2147309317"/>
            <p14:sldId id="2147309331"/>
            <p14:sldId id="2147309332"/>
            <p14:sldId id="2147309333"/>
            <p14:sldId id="2147309321"/>
            <p14:sldId id="2147309319"/>
            <p14:sldId id="2147309327"/>
            <p14:sldId id="2147309179"/>
            <p14:sldId id="2147309298"/>
            <p14:sldId id="2147309177"/>
            <p14:sldId id="2147309328"/>
            <p14:sldId id="2147309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3F832-6C13-68EF-6B7B-ABA9C5EDE550}" name="Gry-Lene Johansen" initials="GLJ" userId="S::grylj@ntnu.no::acbf094c-51cb-4117-b367-2a5f9274475b" providerId="AD"/>
  <p188:author id="{BD64E2F5-DE5F-9D2F-522B-67584DCD03ED}" name="Christina Horvei" initials="CH" userId="S::chrihorv@ntnu.no::a883ca73-a3a6-4204-991d-57d1155194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n Kårøy Overvik" initials="KO" lastIdx="9" clrIdx="0">
    <p:extLst>
      <p:ext uri="{19B8F6BF-5375-455C-9EA6-DF929625EA0E}">
        <p15:presenceInfo xmlns:p15="http://schemas.microsoft.com/office/powerpoint/2012/main" userId="S::kristo@ntnu.no::9f32c53a-86e1-4034-b7b9-1fcc4812f6dd" providerId="AD"/>
      </p:ext>
    </p:extLst>
  </p:cmAuthor>
  <p:cmAuthor id="2" name="Horvei, Christina" initials="HC" lastIdx="5" clrIdx="1">
    <p:extLst>
      <p:ext uri="{19B8F6BF-5375-455C-9EA6-DF929625EA0E}">
        <p15:presenceInfo xmlns:p15="http://schemas.microsoft.com/office/powerpoint/2012/main" userId="S::chorvei@deloitte.no::cd24bc57-60b2-4e37-aa14-cf0aa018956c" providerId="AD"/>
      </p:ext>
    </p:extLst>
  </p:cmAuthor>
  <p:cmAuthor id="3" name="Christina" initials="C" lastIdx="1" clrIdx="2">
    <p:extLst>
      <p:ext uri="{19B8F6BF-5375-455C-9EA6-DF929625EA0E}">
        <p15:presenceInfo xmlns:p15="http://schemas.microsoft.com/office/powerpoint/2012/main" userId="Christina" providerId="None"/>
      </p:ext>
    </p:extLst>
  </p:cmAuthor>
  <p:cmAuthor id="4" name="Christina Horvei" initials="CH" lastIdx="1" clrIdx="3">
    <p:extLst>
      <p:ext uri="{19B8F6BF-5375-455C-9EA6-DF929625EA0E}">
        <p15:presenceInfo xmlns:p15="http://schemas.microsoft.com/office/powerpoint/2012/main" userId="S::chrihorv@ntnu.no::a883ca73-a3a6-4204-991d-57d11551949a" providerId="AD"/>
      </p:ext>
    </p:extLst>
  </p:cmAuthor>
  <p:cmAuthor id="5" name="Gry-Lene Johansen" initials="GLJ" lastIdx="4" clrIdx="4">
    <p:extLst>
      <p:ext uri="{19B8F6BF-5375-455C-9EA6-DF929625EA0E}">
        <p15:presenceInfo xmlns:p15="http://schemas.microsoft.com/office/powerpoint/2012/main" userId="S::grylj@ntnu.no::acbf094c-51cb-4117-b367-2a5f927447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91B9"/>
    <a:srgbClr val="0D3475"/>
    <a:srgbClr val="00509E"/>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210A1-0E65-4251-A298-8653C98D2993}" v="86" dt="2023-10-02T05:54:59.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43" autoAdjust="0"/>
  </p:normalViewPr>
  <p:slideViewPr>
    <p:cSldViewPr snapToGrid="0">
      <p:cViewPr varScale="1">
        <p:scale>
          <a:sx n="174" d="100"/>
          <a:sy n="174" d="100"/>
        </p:scale>
        <p:origin x="5142"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DF8443-3C72-40AB-B7EA-888C701B667F}" type="datetimeFigureOut">
              <a:rPr lang="nb-NO" smtClean="0"/>
              <a:t>02.10.2023</a:t>
            </a:fld>
            <a:endParaRPr lang="nb-N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E073E2-DE77-4445-980F-3DE415846DB5}" type="slidenum">
              <a:rPr lang="nb-NO" smtClean="0"/>
              <a:t>‹#›</a:t>
            </a:fld>
            <a:endParaRPr lang="nb-NO"/>
          </a:p>
        </p:txBody>
      </p:sp>
    </p:spTree>
    <p:extLst>
      <p:ext uri="{BB962C8B-B14F-4D97-AF65-F5344CB8AC3E}">
        <p14:creationId xmlns:p14="http://schemas.microsoft.com/office/powerpoint/2010/main" val="14660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934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19</a:t>
            </a:fld>
            <a:endParaRPr lang="nb-NO"/>
          </a:p>
        </p:txBody>
      </p:sp>
    </p:spTree>
    <p:extLst>
      <p:ext uri="{BB962C8B-B14F-4D97-AF65-F5344CB8AC3E}">
        <p14:creationId xmlns:p14="http://schemas.microsoft.com/office/powerpoint/2010/main" val="36793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5AE073E2-DE77-4445-980F-3DE415846DB5}" type="slidenum">
              <a:rPr lang="nb-NO" smtClean="0"/>
              <a:t>23</a:t>
            </a:fld>
            <a:endParaRPr lang="nb-NO"/>
          </a:p>
        </p:txBody>
      </p:sp>
    </p:spTree>
    <p:extLst>
      <p:ext uri="{BB962C8B-B14F-4D97-AF65-F5344CB8AC3E}">
        <p14:creationId xmlns:p14="http://schemas.microsoft.com/office/powerpoint/2010/main" val="74689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28</a:t>
            </a:fld>
            <a:endParaRPr lang="nb-NO"/>
          </a:p>
        </p:txBody>
      </p:sp>
    </p:spTree>
    <p:extLst>
      <p:ext uri="{BB962C8B-B14F-4D97-AF65-F5344CB8AC3E}">
        <p14:creationId xmlns:p14="http://schemas.microsoft.com/office/powerpoint/2010/main" val="233153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29</a:t>
            </a:fld>
            <a:endParaRPr lang="nb-NO"/>
          </a:p>
        </p:txBody>
      </p:sp>
    </p:spTree>
    <p:extLst>
      <p:ext uri="{BB962C8B-B14F-4D97-AF65-F5344CB8AC3E}">
        <p14:creationId xmlns:p14="http://schemas.microsoft.com/office/powerpoint/2010/main" val="222674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30</a:t>
            </a:fld>
            <a:endParaRPr lang="nb-NO"/>
          </a:p>
        </p:txBody>
      </p:sp>
    </p:spTree>
    <p:extLst>
      <p:ext uri="{BB962C8B-B14F-4D97-AF65-F5344CB8AC3E}">
        <p14:creationId xmlns:p14="http://schemas.microsoft.com/office/powerpoint/2010/main" val="180791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31</a:t>
            </a:fld>
            <a:endParaRPr lang="nb-NO"/>
          </a:p>
        </p:txBody>
      </p:sp>
    </p:spTree>
    <p:extLst>
      <p:ext uri="{BB962C8B-B14F-4D97-AF65-F5344CB8AC3E}">
        <p14:creationId xmlns:p14="http://schemas.microsoft.com/office/powerpoint/2010/main" val="3534001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073E2-DE77-4445-980F-3DE415846DB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01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34</a:t>
            </a:fld>
            <a:endParaRPr lang="nb-NO"/>
          </a:p>
        </p:txBody>
      </p:sp>
    </p:spTree>
    <p:extLst>
      <p:ext uri="{BB962C8B-B14F-4D97-AF65-F5344CB8AC3E}">
        <p14:creationId xmlns:p14="http://schemas.microsoft.com/office/powerpoint/2010/main" val="123874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a:t>
            </a:fld>
            <a:endParaRPr lang="nb-NO"/>
          </a:p>
        </p:txBody>
      </p:sp>
    </p:spTree>
    <p:extLst>
      <p:ext uri="{BB962C8B-B14F-4D97-AF65-F5344CB8AC3E}">
        <p14:creationId xmlns:p14="http://schemas.microsoft.com/office/powerpoint/2010/main" val="92888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cs typeface="Calibri"/>
            </a:endParaRPr>
          </a:p>
        </p:txBody>
      </p:sp>
      <p:sp>
        <p:nvSpPr>
          <p:cNvPr id="4" name="Slide Number Placeholder 3"/>
          <p:cNvSpPr>
            <a:spLocks noGrp="1"/>
          </p:cNvSpPr>
          <p:nvPr>
            <p:ph type="sldNum" sz="quarter" idx="5"/>
          </p:nvPr>
        </p:nvSpPr>
        <p:spPr/>
        <p:txBody>
          <a:bodyPr/>
          <a:lstStyle/>
          <a:p>
            <a:pPr marL="0" marR="0" lvl="0" indent="0" algn="r" defTabSz="455005" rtl="0" eaLnBrk="1" fontAlgn="auto" latinLnBrk="0" hangingPunct="1">
              <a:lnSpc>
                <a:spcPct val="100000"/>
              </a:lnSpc>
              <a:spcBef>
                <a:spcPts val="0"/>
              </a:spcBef>
              <a:spcAft>
                <a:spcPts val="0"/>
              </a:spcAft>
              <a:buClrTx/>
              <a:buSzTx/>
              <a:buFontTx/>
              <a:buNone/>
              <a:tabLst/>
              <a:defRPr/>
            </a:pPr>
            <a:fld id="{3EAA06FE-FD85-4F94-A508-555A8DF5A76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5005"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78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4</a:t>
            </a:fld>
            <a:endParaRPr lang="nb-NO"/>
          </a:p>
        </p:txBody>
      </p:sp>
    </p:spTree>
    <p:extLst>
      <p:ext uri="{BB962C8B-B14F-4D97-AF65-F5344CB8AC3E}">
        <p14:creationId xmlns:p14="http://schemas.microsoft.com/office/powerpoint/2010/main" val="125165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5</a:t>
            </a:fld>
            <a:endParaRPr lang="nb-NO"/>
          </a:p>
        </p:txBody>
      </p:sp>
    </p:spTree>
    <p:extLst>
      <p:ext uri="{BB962C8B-B14F-4D97-AF65-F5344CB8AC3E}">
        <p14:creationId xmlns:p14="http://schemas.microsoft.com/office/powerpoint/2010/main" val="53221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12</a:t>
            </a:fld>
            <a:endParaRPr lang="nb-NO"/>
          </a:p>
        </p:txBody>
      </p:sp>
    </p:spTree>
    <p:extLst>
      <p:ext uri="{BB962C8B-B14F-4D97-AF65-F5344CB8AC3E}">
        <p14:creationId xmlns:p14="http://schemas.microsoft.com/office/powerpoint/2010/main" val="80524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16</a:t>
            </a:fld>
            <a:endParaRPr lang="nb-NO"/>
          </a:p>
        </p:txBody>
      </p:sp>
    </p:spTree>
    <p:extLst>
      <p:ext uri="{BB962C8B-B14F-4D97-AF65-F5344CB8AC3E}">
        <p14:creationId xmlns:p14="http://schemas.microsoft.com/office/powerpoint/2010/main" val="55498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17</a:t>
            </a:fld>
            <a:endParaRPr lang="nb-NO"/>
          </a:p>
        </p:txBody>
      </p:sp>
    </p:spTree>
    <p:extLst>
      <p:ext uri="{BB962C8B-B14F-4D97-AF65-F5344CB8AC3E}">
        <p14:creationId xmlns:p14="http://schemas.microsoft.com/office/powerpoint/2010/main" val="216402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18</a:t>
            </a:fld>
            <a:endParaRPr lang="nb-NO"/>
          </a:p>
        </p:txBody>
      </p:sp>
    </p:spTree>
    <p:extLst>
      <p:ext uri="{BB962C8B-B14F-4D97-AF65-F5344CB8AC3E}">
        <p14:creationId xmlns:p14="http://schemas.microsoft.com/office/powerpoint/2010/main" val="46694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67939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4775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506725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2269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2395766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51037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48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56485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2344BB71-0781-BE4B-991A-D131BC6BED45}"/>
              </a:ext>
            </a:extLst>
          </p:cNvPr>
          <p:cNvSpPr>
            <a:spLocks noGrp="1"/>
          </p:cNvSpPr>
          <p:nvPr>
            <p:ph type="title"/>
          </p:nvPr>
        </p:nvSpPr>
        <p:spPr>
          <a:xfrm>
            <a:off x="326573" y="205979"/>
            <a:ext cx="8381997"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8AF6411C-65FD-A24C-9C3D-9E5091552B15}"/>
              </a:ext>
            </a:extLst>
          </p:cNvPr>
          <p:cNvSpPr>
            <a:spLocks noGrp="1"/>
          </p:cNvSpPr>
          <p:nvPr>
            <p:ph idx="1"/>
          </p:nvPr>
        </p:nvSpPr>
        <p:spPr>
          <a:xfrm>
            <a:off x="326573" y="928914"/>
            <a:ext cx="8381997" cy="36657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722248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58742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23334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959669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800357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84215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747672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66143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2708110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54093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21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345235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2925932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4851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2962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14029616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4271694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2344BB71-0781-BE4B-991A-D131BC6BED45}"/>
              </a:ext>
            </a:extLst>
          </p:cNvPr>
          <p:cNvSpPr>
            <a:spLocks noGrp="1"/>
          </p:cNvSpPr>
          <p:nvPr>
            <p:ph type="title"/>
          </p:nvPr>
        </p:nvSpPr>
        <p:spPr>
          <a:xfrm>
            <a:off x="326573" y="205979"/>
            <a:ext cx="8381997"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8AF6411C-65FD-A24C-9C3D-9E5091552B15}"/>
              </a:ext>
            </a:extLst>
          </p:cNvPr>
          <p:cNvSpPr>
            <a:spLocks noGrp="1"/>
          </p:cNvSpPr>
          <p:nvPr>
            <p:ph idx="1"/>
          </p:nvPr>
        </p:nvSpPr>
        <p:spPr>
          <a:xfrm>
            <a:off x="326573" y="928914"/>
            <a:ext cx="8381997" cy="36657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70360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3750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3887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56B820D-AB7F-5A44-8020-5D09944AA93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AE7B768E-548A-B44A-978C-328D3FD0988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37E158BE-6530-394F-B377-3FE8EA1DC6D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9F076E42-9075-F143-9FC0-531C50D54890}"/>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F3EDB8E-E4B3-2B49-9493-A3FEF0A85B7C}"/>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2412153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95172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152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139097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911170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88944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3443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56B820D-AB7F-5A44-8020-5D09944AA93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AE7B768E-548A-B44A-978C-328D3FD0988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37E158BE-6530-394F-B377-3FE8EA1DC6D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9F076E42-9075-F143-9FC0-531C50D54890}"/>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F3EDB8E-E4B3-2B49-9493-A3FEF0A85B7C}"/>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3.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6.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7.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2.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em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4394623-160E-4BDA-8166-722D8E8F9220}"/>
              </a:ext>
            </a:extLst>
          </p:cNvPr>
          <p:cNvGraphicFramePr>
            <a:graphicFrameLocks noChangeAspect="1"/>
          </p:cNvGraphicFramePr>
          <p:nvPr userDrawn="1">
            <p:custDataLst>
              <p:tags r:id="rId13"/>
            </p:custDataLst>
            <p:extLst>
              <p:ext uri="{D42A27DB-BD31-4B8C-83A1-F6EECF244321}">
                <p14:modId xmlns:p14="http://schemas.microsoft.com/office/powerpoint/2010/main" val="3827873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6" name="Object 5" hidden="1">
                        <a:extLst>
                          <a:ext uri="{FF2B5EF4-FFF2-40B4-BE49-F238E27FC236}">
                            <a16:creationId xmlns:a16="http://schemas.microsoft.com/office/drawing/2014/main" id="{74394623-160E-4BDA-8166-722D8E8F922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457200" y="304299"/>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25501"/>
            <a:ext cx="8229600" cy="38137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sirkler.jpg"/>
          <p:cNvPicPr>
            <a:picLocks noChangeAspect="1"/>
          </p:cNvPicPr>
          <p:nvPr userDrawn="1"/>
        </p:nvPicPr>
        <p:blipFill rotWithShape="1">
          <a:blip r:embed="rId16">
            <a:extLst>
              <a:ext uri="{28A0092B-C50C-407E-A947-70E740481C1C}">
                <a14:useLocalDpi xmlns:a14="http://schemas.microsoft.com/office/drawing/2010/main" val="0"/>
              </a:ext>
            </a:extLst>
          </a:blip>
          <a:srcRect r="18451"/>
          <a:stretch/>
        </p:blipFill>
        <p:spPr>
          <a:xfrm>
            <a:off x="7993703" y="37917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73974477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Tree>
    <p:extLst>
      <p:ext uri="{BB962C8B-B14F-4D97-AF65-F5344CB8AC3E}">
        <p14:creationId xmlns:p14="http://schemas.microsoft.com/office/powerpoint/2010/main" val="37923211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268335700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Tree>
    <p:extLst>
      <p:ext uri="{BB962C8B-B14F-4D97-AF65-F5344CB8AC3E}">
        <p14:creationId xmlns:p14="http://schemas.microsoft.com/office/powerpoint/2010/main" val="38007487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3A59599-34AF-4416-9B68-E8C695306F0B}"/>
              </a:ext>
            </a:extLst>
          </p:cNvPr>
          <p:cNvGraphicFramePr>
            <a:graphicFrameLocks noChangeAspect="1"/>
          </p:cNvGraphicFramePr>
          <p:nvPr userDrawn="1">
            <p:custDataLst>
              <p:tags r:id="rId13"/>
            </p:custDataLst>
            <p:extLst>
              <p:ext uri="{D42A27DB-BD31-4B8C-83A1-F6EECF244321}">
                <p14:modId xmlns:p14="http://schemas.microsoft.com/office/powerpoint/2010/main" val="483349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6" name="Object 5" hidden="1">
                        <a:extLst>
                          <a:ext uri="{FF2B5EF4-FFF2-40B4-BE49-F238E27FC236}">
                            <a16:creationId xmlns:a16="http://schemas.microsoft.com/office/drawing/2014/main" id="{33A59599-34AF-4416-9B68-E8C695306F0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Plassholder for tittel 1"/>
          <p:cNvSpPr>
            <a:spLocks noGrp="1"/>
          </p:cNvSpPr>
          <p:nvPr>
            <p:ph type="title"/>
          </p:nvPr>
        </p:nvSpPr>
        <p:spPr>
          <a:xfrm>
            <a:off x="457200" y="304299"/>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25501"/>
            <a:ext cx="8229600" cy="38137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sirkler.jpg"/>
          <p:cNvPicPr>
            <a:picLocks noChangeAspect="1"/>
          </p:cNvPicPr>
          <p:nvPr userDrawn="1"/>
        </p:nvPicPr>
        <p:blipFill rotWithShape="1">
          <a:blip r:embed="rId16">
            <a:extLst>
              <a:ext uri="{28A0092B-C50C-407E-A947-70E740481C1C}">
                <a14:useLocalDpi xmlns:a14="http://schemas.microsoft.com/office/drawing/2010/main" val="0"/>
              </a:ext>
            </a:extLst>
          </a:blip>
          <a:srcRect r="18451"/>
          <a:stretch/>
        </p:blipFill>
        <p:spPr>
          <a:xfrm>
            <a:off x="7993703" y="379170"/>
            <a:ext cx="1151994" cy="1148515"/>
          </a:xfrm>
          <a:prstGeom prst="rect">
            <a:avLst/>
          </a:prstGeom>
        </p:spPr>
      </p:pic>
    </p:spTree>
    <p:extLst>
      <p:ext uri="{BB962C8B-B14F-4D97-AF65-F5344CB8AC3E}">
        <p14:creationId xmlns:p14="http://schemas.microsoft.com/office/powerpoint/2010/main" val="198928774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fo.infocaption.com/376.gui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bott-samarbeidet.no/okonomi/opplering/index.html" TargetMode="External"/><Relationship Id="rId3" Type="http://schemas.openxmlformats.org/officeDocument/2006/relationships/notesSlide" Target="../notesSlides/notesSlide15.xml"/><Relationship Id="rId7"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emf"/><Relationship Id="rId10" Type="http://schemas.openxmlformats.org/officeDocument/2006/relationships/hyperlink" Target="https://innsida.ntnu.no/start#/feed/6fffed3b-35da-3664-ad29-5e6fcc4ffb98" TargetMode="External"/><Relationship Id="rId4" Type="http://schemas.openxmlformats.org/officeDocument/2006/relationships/oleObject" Target="../embeddings/oleObject7.bin"/><Relationship Id="rId9" Type="http://schemas.openxmlformats.org/officeDocument/2006/relationships/hyperlink" Target="https://i.ntnu.no/wiki/-/wiki/Norsk/Bott+%C3%B8konomi+og+l%C3%B8nn+-+Oppl%C3%A6rin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notesSlide" Target="../notesSlides/notesSlide16.xml"/><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slideLayout" Target="../slideLayouts/slideLayout37.xml"/><Relationship Id="rId16" Type="http://schemas.openxmlformats.org/officeDocument/2006/relationships/image" Target="../media/image30.png"/><Relationship Id="rId1" Type="http://schemas.openxmlformats.org/officeDocument/2006/relationships/tags" Target="../tags/tag12.xml"/><Relationship Id="rId6" Type="http://schemas.openxmlformats.org/officeDocument/2006/relationships/hyperlink" Target="https://i.ntnu.no/wiki/-/wiki/Norsk/Prosessr%C3%A5dgivere+-+%C3%B8konomi+og+l%C3%B8nn#section-Prosessr%C3%A5dgivere+-+%C3%B8konomi+og+l%C3%B8nn-Behov+til+betaling+(Btb)" TargetMode="External"/><Relationship Id="rId11" Type="http://schemas.openxmlformats.org/officeDocument/2006/relationships/image" Target="../media/image25.jpeg"/><Relationship Id="rId5" Type="http://schemas.openxmlformats.org/officeDocument/2006/relationships/image" Target="../media/image1.emf"/><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oleObject" Target="../embeddings/oleObject8.bin"/><Relationship Id="rId9" Type="http://schemas.openxmlformats.org/officeDocument/2006/relationships/image" Target="../media/image23.jpeg"/><Relationship Id="rId1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extLst>
              <p:ext uri="{D42A27DB-BD31-4B8C-83A1-F6EECF244321}">
                <p14:modId xmlns:p14="http://schemas.microsoft.com/office/powerpoint/2010/main" val="384774201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457189"/>
            <a:endParaRPr lang="nb-NO" sz="405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Rektangel 10"/>
          <p:cNvSpPr/>
          <p:nvPr/>
        </p:nvSpPr>
        <p:spPr>
          <a:xfrm>
            <a:off x="0" y="1"/>
            <a:ext cx="9144000" cy="527412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nb-NO">
              <a:solidFill>
                <a:srgbClr val="FFFFFF"/>
              </a:solidFill>
              <a:latin typeface="Arial" panose="020B0604020202020204"/>
            </a:endParaRPr>
          </a:p>
        </p:txBody>
      </p:sp>
      <p:sp>
        <p:nvSpPr>
          <p:cNvPr id="9" name="Tittel 1"/>
          <p:cNvSpPr>
            <a:spLocks noGrp="1"/>
          </p:cNvSpPr>
          <p:nvPr>
            <p:ph type="ctrTitle"/>
          </p:nvPr>
        </p:nvSpPr>
        <p:spPr>
          <a:xfrm>
            <a:off x="519506" y="2373370"/>
            <a:ext cx="8114088" cy="1323439"/>
          </a:xfrm>
        </p:spPr>
        <p:txBody>
          <a:bodyPr vert="horz"/>
          <a:lstStyle/>
          <a:p>
            <a:r>
              <a:rPr lang="nb-NO" sz="4000" dirty="0">
                <a:solidFill>
                  <a:schemeClr val="bg1"/>
                </a:solidFill>
              </a:rPr>
              <a:t>Behov til betaling – </a:t>
            </a:r>
            <a:br>
              <a:rPr lang="nb-NO" sz="4000" dirty="0">
                <a:solidFill>
                  <a:schemeClr val="bg1"/>
                </a:solidFill>
              </a:rPr>
            </a:br>
            <a:r>
              <a:rPr lang="nb-NO" sz="4000" dirty="0">
                <a:solidFill>
                  <a:schemeClr val="bg1"/>
                </a:solidFill>
              </a:rPr>
              <a:t>Fagcafé </a:t>
            </a: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7"/>
          <a:stretch>
            <a:fillRect/>
          </a:stretch>
        </p:blipFill>
        <p:spPr>
          <a:xfrm>
            <a:off x="519506" y="444335"/>
            <a:ext cx="5406359" cy="433297"/>
          </a:xfrm>
          <a:prstGeom prst="rect">
            <a:avLst/>
          </a:prstGeom>
        </p:spPr>
      </p:pic>
      <p:sp>
        <p:nvSpPr>
          <p:cNvPr id="3" name="Rectangle 2">
            <a:extLst>
              <a:ext uri="{FF2B5EF4-FFF2-40B4-BE49-F238E27FC236}">
                <a16:creationId xmlns:a16="http://schemas.microsoft.com/office/drawing/2014/main" id="{991FC646-4967-4503-A60F-7C8FA1187E7C}"/>
              </a:ext>
            </a:extLst>
          </p:cNvPr>
          <p:cNvSpPr/>
          <p:nvPr/>
        </p:nvSpPr>
        <p:spPr>
          <a:xfrm>
            <a:off x="6641526" y="4756215"/>
            <a:ext cx="2413321" cy="369332"/>
          </a:xfrm>
          <a:prstGeom prst="rect">
            <a:avLst/>
          </a:prstGeom>
        </p:spPr>
        <p:txBody>
          <a:bodyPr wrap="square" lIns="91440" tIns="45720" rIns="91440" bIns="45720" anchor="t">
            <a:spAutoFit/>
          </a:bodyPr>
          <a:lstStyle/>
          <a:p>
            <a:pPr algn="ctr" defTabSz="457189">
              <a:defRPr/>
            </a:pPr>
            <a:r>
              <a:rPr lang="nb-NO" dirty="0">
                <a:solidFill>
                  <a:srgbClr val="FFFFFF"/>
                </a:solidFill>
                <a:latin typeface="Arial" panose="020B0604020202020204"/>
              </a:rPr>
              <a:t>2. oktober 2023</a:t>
            </a:r>
            <a:endParaRPr lang="nb-NO" sz="1500" dirty="0">
              <a:solidFill>
                <a:srgbClr val="000000"/>
              </a:solidFill>
              <a:latin typeface="Arial" panose="020B0604020202020204"/>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A305431-EF51-46A1-A715-7DD0766869A2}"/>
              </a:ext>
            </a:extLst>
          </p:cNvPr>
          <p:cNvSpPr>
            <a:spLocks noGrp="1"/>
          </p:cNvSpPr>
          <p:nvPr>
            <p:ph type="title"/>
          </p:nvPr>
        </p:nvSpPr>
        <p:spPr>
          <a:xfrm>
            <a:off x="533400" y="342722"/>
            <a:ext cx="4629150" cy="1200329"/>
          </a:xfrm>
        </p:spPr>
        <p:txBody>
          <a:bodyPr/>
          <a:lstStyle/>
          <a:p>
            <a:r>
              <a:rPr lang="en-US" dirty="0"/>
              <a:t>DDP sted, INCOTERMS 2020</a:t>
            </a:r>
          </a:p>
        </p:txBody>
      </p:sp>
      <p:pic>
        <p:nvPicPr>
          <p:cNvPr id="7170" name="Picture 2">
            <a:extLst>
              <a:ext uri="{FF2B5EF4-FFF2-40B4-BE49-F238E27FC236}">
                <a16:creationId xmlns:a16="http://schemas.microsoft.com/office/drawing/2014/main" id="{47A7904F-C8D6-45EB-B071-A3FD98CF97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7425" y="2540532"/>
            <a:ext cx="2271713" cy="550890"/>
          </a:xfrm>
          <a:prstGeom prst="rect">
            <a:avLst/>
          </a:prstGeom>
          <a:solidFill>
            <a:srgbClr val="FFFFFF"/>
          </a:solidFill>
        </p:spPr>
      </p:pic>
      <p:sp>
        <p:nvSpPr>
          <p:cNvPr id="4" name="Rectangle 1">
            <a:extLst>
              <a:ext uri="{FF2B5EF4-FFF2-40B4-BE49-F238E27FC236}">
                <a16:creationId xmlns:a16="http://schemas.microsoft.com/office/drawing/2014/main" id="{AA42974F-70C3-4BA5-B938-3EDC37EA6D34}"/>
              </a:ext>
            </a:extLst>
          </p:cNvPr>
          <p:cNvSpPr>
            <a:spLocks noChangeArrowheads="1"/>
          </p:cNvSpPr>
          <p:nvPr/>
        </p:nvSpPr>
        <p:spPr bwMode="auto">
          <a:xfrm>
            <a:off x="4614862" y="1543051"/>
            <a:ext cx="2271713" cy="254585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1435" tIns="25718" rIns="51435" bIns="25718"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nb-NO" altLang="nb-NO" sz="1350" b="1" dirty="0">
                <a:latin typeface="Arial"/>
                <a:cs typeface="Arial"/>
              </a:rPr>
              <a:t>DDP - </a:t>
            </a:r>
            <a:r>
              <a:rPr lang="nb-NO" altLang="nb-NO" sz="1350" b="1" dirty="0" err="1">
                <a:latin typeface="Arial"/>
                <a:cs typeface="Arial"/>
              </a:rPr>
              <a:t>Delivered</a:t>
            </a:r>
            <a:r>
              <a:rPr lang="nb-NO" altLang="nb-NO" sz="1350" b="1" dirty="0">
                <a:latin typeface="Arial"/>
                <a:cs typeface="Arial"/>
              </a:rPr>
              <a:t> </a:t>
            </a:r>
            <a:r>
              <a:rPr lang="nb-NO" altLang="nb-NO" sz="1350" b="1" dirty="0" err="1">
                <a:latin typeface="Arial"/>
                <a:cs typeface="Arial"/>
              </a:rPr>
              <a:t>Duty</a:t>
            </a:r>
            <a:r>
              <a:rPr lang="nb-NO" altLang="nb-NO" sz="1350" b="1" dirty="0">
                <a:latin typeface="Arial"/>
                <a:cs typeface="Arial"/>
              </a:rPr>
              <a:t> </a:t>
            </a:r>
            <a:r>
              <a:rPr lang="nb-NO" altLang="nb-NO" sz="1350" b="1" dirty="0" err="1">
                <a:latin typeface="Arial"/>
                <a:cs typeface="Arial"/>
              </a:rPr>
              <a:t>Paid</a:t>
            </a:r>
            <a:endParaRPr lang="nb-NO" altLang="nb-NO" sz="1350" b="1" dirty="0">
              <a:latin typeface="Arial"/>
              <a:cs typeface="Arial"/>
            </a:endParaRPr>
          </a:p>
          <a:p>
            <a:pPr eaLnBrk="1" hangingPunct="1">
              <a:lnSpc>
                <a:spcPct val="90000"/>
              </a:lnSpc>
              <a:spcBef>
                <a:spcPct val="20000"/>
              </a:spcBef>
              <a:buFont typeface="Arial"/>
              <a:buChar char="•"/>
            </a:pPr>
            <a:r>
              <a:rPr lang="nb-NO" altLang="nb-NO" sz="1350" dirty="0">
                <a:latin typeface="Arial"/>
                <a:cs typeface="Arial"/>
              </a:rPr>
              <a:t>Betyr at selgeren dekker alle transportutgifter og tar all risiko inntil varene er levert og i tillegg betaler eventuelle tollavgifter (import og eksport).</a:t>
            </a:r>
          </a:p>
          <a:p>
            <a:pPr eaLnBrk="1" hangingPunct="1">
              <a:lnSpc>
                <a:spcPct val="90000"/>
              </a:lnSpc>
              <a:spcBef>
                <a:spcPct val="20000"/>
              </a:spcBef>
            </a:pPr>
            <a:r>
              <a:rPr lang="nb-NO" altLang="nb-NO" sz="1350" b="1" dirty="0">
                <a:latin typeface="Arial"/>
                <a:cs typeface="Arial"/>
              </a:rPr>
              <a:t>Formell overlevering fra selger til kjøper:</a:t>
            </a:r>
            <a:r>
              <a:rPr lang="nb-NO" altLang="nb-NO" sz="1350" dirty="0">
                <a:latin typeface="Arial"/>
                <a:cs typeface="Arial"/>
              </a:rPr>
              <a:t> Hos kunde ferdig fortollet, men ulosset</a:t>
            </a:r>
          </a:p>
          <a:p>
            <a:pPr eaLnBrk="1" hangingPunct="1">
              <a:lnSpc>
                <a:spcPct val="90000"/>
              </a:lnSpc>
              <a:spcBef>
                <a:spcPct val="20000"/>
              </a:spcBef>
            </a:pPr>
            <a:r>
              <a:rPr lang="nb-NO" altLang="nb-NO" sz="1350" dirty="0">
                <a:latin typeface="Arial"/>
                <a:cs typeface="Arial"/>
              </a:rPr>
              <a:t>                       </a:t>
            </a:r>
          </a:p>
        </p:txBody>
      </p:sp>
    </p:spTree>
    <p:extLst>
      <p:ext uri="{BB962C8B-B14F-4D97-AF65-F5344CB8AC3E}">
        <p14:creationId xmlns:p14="http://schemas.microsoft.com/office/powerpoint/2010/main" val="226162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A37F5C-EFE5-A6EF-432A-4348C43A7B93}"/>
              </a:ext>
            </a:extLst>
          </p:cNvPr>
          <p:cNvSpPr>
            <a:spLocks noGrp="1"/>
          </p:cNvSpPr>
          <p:nvPr>
            <p:ph type="title"/>
          </p:nvPr>
        </p:nvSpPr>
        <p:spPr/>
        <p:txBody>
          <a:bodyPr/>
          <a:lstStyle/>
          <a:p>
            <a:r>
              <a:rPr lang="nb-NO" dirty="0"/>
              <a:t>Valutaeksponering</a:t>
            </a:r>
          </a:p>
        </p:txBody>
      </p:sp>
      <p:sp>
        <p:nvSpPr>
          <p:cNvPr id="3" name="Plassholder for innhold 2">
            <a:extLst>
              <a:ext uri="{FF2B5EF4-FFF2-40B4-BE49-F238E27FC236}">
                <a16:creationId xmlns:a16="http://schemas.microsoft.com/office/drawing/2014/main" id="{4946A9D6-0C92-F1DC-A242-525D83DDCAA1}"/>
              </a:ext>
            </a:extLst>
          </p:cNvPr>
          <p:cNvSpPr>
            <a:spLocks noGrp="1"/>
          </p:cNvSpPr>
          <p:nvPr>
            <p:ph idx="1"/>
          </p:nvPr>
        </p:nvSpPr>
        <p:spPr/>
        <p:txBody>
          <a:bodyPr>
            <a:normAutofit fontScale="92500" lnSpcReduction="20000"/>
          </a:bodyPr>
          <a:lstStyle/>
          <a:p>
            <a:r>
              <a:rPr lang="nb-NO" dirty="0"/>
              <a:t>«Valutaeksponering»</a:t>
            </a:r>
          </a:p>
          <a:p>
            <a:pPr lvl="1"/>
            <a:r>
              <a:rPr lang="nb-NO" dirty="0"/>
              <a:t>hvor mye et selskaps verdi endrer seg som en følge av endringer i valutakursen</a:t>
            </a:r>
          </a:p>
          <a:p>
            <a:r>
              <a:rPr lang="nb-NO" dirty="0"/>
              <a:t>For NTNU’s del hvordan endrer kosten seg</a:t>
            </a:r>
          </a:p>
          <a:p>
            <a:pPr lvl="1"/>
            <a:r>
              <a:rPr lang="nb-NO" dirty="0"/>
              <a:t>I hvor stor grad endrer kostnadene seg som følge av endringer i valuta</a:t>
            </a:r>
          </a:p>
          <a:p>
            <a:pPr lvl="1"/>
            <a:r>
              <a:rPr lang="nb-NO" dirty="0"/>
              <a:t>Ved å flytte risikoen til leverandør kjøpe i NOK sikrer vi budsjettmessig dekning</a:t>
            </a:r>
          </a:p>
          <a:p>
            <a:pPr lvl="1"/>
            <a:r>
              <a:rPr lang="nb-NO" dirty="0"/>
              <a:t>Har vi vurdert om leverandøren faktisk tåler å ta risikoen</a:t>
            </a:r>
          </a:p>
          <a:p>
            <a:pPr lvl="1"/>
            <a:r>
              <a:rPr lang="nb-NO" dirty="0"/>
              <a:t>Vi må sikre at vi faktisk kjøper i NOK tilfeller der vi regner om etter gjeldende kurs på når faktura skal betales gjør at vi tar risiko, men ikke nyter godt av mulige oppsider. Fakturaoppfølging/opplæring</a:t>
            </a:r>
          </a:p>
          <a:p>
            <a:pPr lvl="1"/>
            <a:r>
              <a:rPr lang="nb-NO" dirty="0"/>
              <a:t>Staten skal ikke spekulere i valuta</a:t>
            </a:r>
          </a:p>
        </p:txBody>
      </p:sp>
    </p:spTree>
    <p:extLst>
      <p:ext uri="{BB962C8B-B14F-4D97-AF65-F5344CB8AC3E}">
        <p14:creationId xmlns:p14="http://schemas.microsoft.com/office/powerpoint/2010/main" val="359955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311467358"/>
              </p:ext>
            </p:extLst>
          </p:nvPr>
        </p:nvGraphicFramePr>
        <p:xfrm>
          <a:off x="409650" y="994346"/>
          <a:ext cx="7455966" cy="4025839"/>
        </p:xfrm>
        <a:graphic>
          <a:graphicData uri="http://schemas.openxmlformats.org/drawingml/2006/table">
            <a:tbl>
              <a:tblPr firstRow="1" bandRow="1">
                <a:tableStyleId>{2D5ABB26-0587-4C30-8999-92F81FD0307C}</a:tableStyleId>
              </a:tblPr>
              <a:tblGrid>
                <a:gridCol w="7455966">
                  <a:extLst>
                    <a:ext uri="{9D8B030D-6E8A-4147-A177-3AD203B41FA5}">
                      <a16:colId xmlns:a16="http://schemas.microsoft.com/office/drawing/2014/main" val="3031343381"/>
                    </a:ext>
                  </a:extLst>
                </a:gridCol>
              </a:tblGrid>
              <a:tr h="318298">
                <a:tc>
                  <a:txBody>
                    <a:bodyPr/>
                    <a:lstStyle/>
                    <a:p>
                      <a:r>
                        <a:rPr lang="nb-NO" sz="1600" b="1" dirty="0">
                          <a:solidFill>
                            <a:schemeClr val="tx1"/>
                          </a:solidFill>
                        </a:rPr>
                        <a:t>Velkommen</a:t>
                      </a:r>
                      <a:r>
                        <a:rPr lang="nb-NO" sz="1600" dirty="0">
                          <a:solidFill>
                            <a:schemeClr val="tx1"/>
                          </a:solidFill>
                        </a:rPr>
                        <a:t> </a:t>
                      </a:r>
                    </a:p>
                    <a:p>
                      <a:r>
                        <a:rPr lang="nb-NO" sz="1600" dirty="0">
                          <a:solidFill>
                            <a:schemeClr val="tx1"/>
                          </a:solidFill>
                        </a:rPr>
                        <a:t> </a:t>
                      </a:r>
                      <a:r>
                        <a:rPr lang="nb-NO" sz="1600" i="1" dirty="0">
                          <a:solidFill>
                            <a:schemeClr val="tx1"/>
                          </a:solidFill>
                        </a:rPr>
                        <a:t>- Mål for møtet </a:t>
                      </a:r>
                    </a:p>
                  </a:txBody>
                  <a:tcPr>
                    <a:solidFill>
                      <a:schemeClr val="bg1"/>
                    </a:solidFill>
                  </a:tcPr>
                </a:tc>
                <a:extLst>
                  <a:ext uri="{0D108BD9-81ED-4DB2-BD59-A6C34878D82A}">
                    <a16:rowId xmlns:a16="http://schemas.microsoft.com/office/drawing/2014/main" val="2827356267"/>
                  </a:ext>
                </a:extLst>
              </a:tr>
              <a:tr h="489216">
                <a:tc>
                  <a:txBody>
                    <a:bodyPr/>
                    <a:lstStyle/>
                    <a:p>
                      <a:r>
                        <a:rPr lang="nb-NO" sz="1600" b="1" dirty="0"/>
                        <a:t>Leveringsbetingelser og valuta</a:t>
                      </a:r>
                    </a:p>
                    <a:p>
                      <a:pPr marL="285750" indent="-285750">
                        <a:buFontTx/>
                        <a:buChar char="-"/>
                      </a:pPr>
                      <a:r>
                        <a:rPr lang="nb-NO" sz="1600" i="1" dirty="0"/>
                        <a:t>v/ innkjøpssjef Asbjørn J. Wexsahl</a:t>
                      </a:r>
                    </a:p>
                  </a:txBody>
                  <a:tcPr/>
                </a:tc>
                <a:extLst>
                  <a:ext uri="{0D108BD9-81ED-4DB2-BD59-A6C34878D82A}">
                    <a16:rowId xmlns:a16="http://schemas.microsoft.com/office/drawing/2014/main" val="2000165729"/>
                  </a:ext>
                </a:extLst>
              </a:tr>
              <a:tr h="489216">
                <a:tc>
                  <a:txBody>
                    <a:bodyPr/>
                    <a:lstStyle/>
                    <a:p>
                      <a:r>
                        <a:rPr lang="nb-NO" sz="1600" b="1" dirty="0">
                          <a:solidFill>
                            <a:schemeClr val="bg1"/>
                          </a:solidFill>
                        </a:rPr>
                        <a:t>Legge inn ordren rett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solidFill>
                            <a:schemeClr val="bg1"/>
                          </a:solidFill>
                        </a:rPr>
                        <a:t>Valg av leverandør – hvorfor er dette viktig?</a:t>
                      </a:r>
                    </a:p>
                    <a:p>
                      <a:pPr marL="285750" indent="-285750">
                        <a:buFontTx/>
                        <a:buChar char="-"/>
                      </a:pPr>
                      <a:r>
                        <a:rPr lang="nb-NO" sz="1600" i="1" dirty="0">
                          <a:solidFill>
                            <a:schemeClr val="bg1"/>
                          </a:solidFill>
                        </a:rPr>
                        <a:t>Hvorfor bør ordre samsvare med faktura?</a:t>
                      </a:r>
                    </a:p>
                  </a:txBody>
                  <a:tcPr>
                    <a:solidFill>
                      <a:srgbClr val="0D3475"/>
                    </a:solidFill>
                  </a:tcPr>
                </a:tc>
                <a:extLst>
                  <a:ext uri="{0D108BD9-81ED-4DB2-BD59-A6C34878D82A}">
                    <a16:rowId xmlns:a16="http://schemas.microsoft.com/office/drawing/2014/main" val="3979177042"/>
                  </a:ext>
                </a:extLst>
              </a:tr>
              <a:tr h="398719">
                <a:tc>
                  <a:txBody>
                    <a:bodyPr/>
                    <a:lstStyle/>
                    <a:p>
                      <a:r>
                        <a:rPr lang="nb-NO" sz="1600" b="1" dirty="0"/>
                        <a:t>Varemottak</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Prosessflyt</a:t>
                      </a:r>
                    </a:p>
                    <a:p>
                      <a:pPr marL="285750" indent="-285750">
                        <a:buFontTx/>
                        <a:buChar char="-"/>
                      </a:pPr>
                      <a:r>
                        <a:rPr lang="nb-NO" sz="1600" i="1" dirty="0"/>
                        <a:t>Viktighet, sårbarhet, konsekvenser</a:t>
                      </a:r>
                    </a:p>
                  </a:txBody>
                  <a:tcPr/>
                </a:tc>
                <a:extLst>
                  <a:ext uri="{0D108BD9-81ED-4DB2-BD59-A6C34878D82A}">
                    <a16:rowId xmlns:a16="http://schemas.microsoft.com/office/drawing/2014/main" val="2759807107"/>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tx1"/>
                          </a:solidFill>
                        </a:rPr>
                        <a:t>Hvor kan du finne mer informasjon </a:t>
                      </a:r>
                    </a:p>
                    <a:p>
                      <a:pPr marL="285750" indent="-285750">
                        <a:buFontTx/>
                        <a:buChar char="-"/>
                      </a:pPr>
                      <a:r>
                        <a:rPr lang="nb-NO" sz="1600" i="1" dirty="0"/>
                        <a:t>Opplæring</a:t>
                      </a:r>
                    </a:p>
                    <a:p>
                      <a:pPr marL="285750" indent="-285750">
                        <a:buFontTx/>
                        <a:buChar char="-"/>
                      </a:pPr>
                      <a:r>
                        <a:rPr lang="nb-NO" sz="1600" i="1" dirty="0"/>
                        <a:t>Brukerstøtte</a:t>
                      </a:r>
                    </a:p>
                  </a:txBody>
                  <a:tcPr/>
                </a:tc>
                <a:extLst>
                  <a:ext uri="{0D108BD9-81ED-4DB2-BD59-A6C34878D82A}">
                    <a16:rowId xmlns:a16="http://schemas.microsoft.com/office/drawing/2014/main" val="2742241633"/>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337244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AFEA-1780-76F3-0533-63339A154154}"/>
              </a:ext>
            </a:extLst>
          </p:cNvPr>
          <p:cNvSpPr>
            <a:spLocks noGrp="1"/>
          </p:cNvSpPr>
          <p:nvPr>
            <p:ph type="title"/>
          </p:nvPr>
        </p:nvSpPr>
        <p:spPr/>
        <p:txBody>
          <a:bodyPr/>
          <a:lstStyle/>
          <a:p>
            <a:r>
              <a:rPr lang="nb-NO" dirty="0"/>
              <a:t>Valg av leverandør</a:t>
            </a:r>
          </a:p>
        </p:txBody>
      </p:sp>
      <p:sp>
        <p:nvSpPr>
          <p:cNvPr id="3" name="Content Placeholder 2">
            <a:extLst>
              <a:ext uri="{FF2B5EF4-FFF2-40B4-BE49-F238E27FC236}">
                <a16:creationId xmlns:a16="http://schemas.microsoft.com/office/drawing/2014/main" id="{B6824722-D18D-8262-614A-C60BC6014D22}"/>
              </a:ext>
            </a:extLst>
          </p:cNvPr>
          <p:cNvSpPr>
            <a:spLocks noGrp="1"/>
          </p:cNvSpPr>
          <p:nvPr>
            <p:ph idx="1"/>
          </p:nvPr>
        </p:nvSpPr>
        <p:spPr/>
        <p:txBody>
          <a:bodyPr/>
          <a:lstStyle/>
          <a:p>
            <a:r>
              <a:rPr lang="nb-NO" dirty="0"/>
              <a:t>For å oppnå match, </a:t>
            </a:r>
            <a:r>
              <a:rPr lang="nb-NO" b="1" dirty="0"/>
              <a:t>må</a:t>
            </a:r>
            <a:r>
              <a:rPr lang="nb-NO" dirty="0"/>
              <a:t> ordre være utstedt til samme leverandør</a:t>
            </a:r>
            <a:r>
              <a:rPr lang="nb-NO" i="1" dirty="0"/>
              <a:t>nummer</a:t>
            </a:r>
            <a:r>
              <a:rPr lang="nb-NO" dirty="0"/>
              <a:t> som fakturaen kommer fra (samme organisasjonsnummer, samme bankkonto, samme valuta)</a:t>
            </a:r>
          </a:p>
          <a:p>
            <a:r>
              <a:rPr lang="nb-NO" dirty="0"/>
              <a:t>Hovedregelen er én leverandør = én oppføring, </a:t>
            </a:r>
            <a:r>
              <a:rPr lang="nb-NO" i="1" dirty="0"/>
              <a:t>men:</a:t>
            </a:r>
          </a:p>
          <a:p>
            <a:r>
              <a:rPr lang="nb-NO" dirty="0"/>
              <a:t>Enkelte leverandører er registrert flere ganger i Unit4 pga. ulik bankkonto, valuta, o.l. </a:t>
            </a:r>
          </a:p>
          <a:p>
            <a:r>
              <a:rPr lang="nb-NO" dirty="0"/>
              <a:t>Ved bruk av katalog/</a:t>
            </a:r>
            <a:r>
              <a:rPr lang="nb-NO" dirty="0" err="1"/>
              <a:t>punchout</a:t>
            </a:r>
            <a:r>
              <a:rPr lang="nb-NO" dirty="0"/>
              <a:t> vil dette løse seg selv</a:t>
            </a:r>
          </a:p>
          <a:p>
            <a:r>
              <a:rPr lang="nb-NO" dirty="0"/>
              <a:t>Ved bruk av fritekst, må man være obs!</a:t>
            </a:r>
          </a:p>
        </p:txBody>
      </p:sp>
    </p:spTree>
    <p:extLst>
      <p:ext uri="{BB962C8B-B14F-4D97-AF65-F5344CB8AC3E}">
        <p14:creationId xmlns:p14="http://schemas.microsoft.com/office/powerpoint/2010/main" val="197200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0B99-5DC4-B3B3-9B56-8235DA58A56B}"/>
              </a:ext>
            </a:extLst>
          </p:cNvPr>
          <p:cNvSpPr>
            <a:spLocks noGrp="1"/>
          </p:cNvSpPr>
          <p:nvPr>
            <p:ph type="title"/>
          </p:nvPr>
        </p:nvSpPr>
        <p:spPr/>
        <p:txBody>
          <a:bodyPr/>
          <a:lstStyle/>
          <a:p>
            <a:r>
              <a:rPr lang="nb-NO" dirty="0"/>
              <a:t>Valg av leverandør</a:t>
            </a:r>
          </a:p>
        </p:txBody>
      </p:sp>
      <p:sp>
        <p:nvSpPr>
          <p:cNvPr id="3" name="Content Placeholder 2">
            <a:extLst>
              <a:ext uri="{FF2B5EF4-FFF2-40B4-BE49-F238E27FC236}">
                <a16:creationId xmlns:a16="http://schemas.microsoft.com/office/drawing/2014/main" id="{478F7BEF-34D5-5167-8507-DE7B719CB1BC}"/>
              </a:ext>
            </a:extLst>
          </p:cNvPr>
          <p:cNvSpPr>
            <a:spLocks noGrp="1"/>
          </p:cNvSpPr>
          <p:nvPr>
            <p:ph idx="1"/>
          </p:nvPr>
        </p:nvSpPr>
        <p:spPr/>
        <p:txBody>
          <a:bodyPr/>
          <a:lstStyle/>
          <a:p>
            <a:r>
              <a:rPr lang="nb-NO" dirty="0"/>
              <a:t>Eksempler:</a:t>
            </a:r>
          </a:p>
          <a:p>
            <a:endParaRPr lang="nb-NO" dirty="0"/>
          </a:p>
        </p:txBody>
      </p:sp>
      <p:pic>
        <p:nvPicPr>
          <p:cNvPr id="6" name="Picture 5">
            <a:extLst>
              <a:ext uri="{FF2B5EF4-FFF2-40B4-BE49-F238E27FC236}">
                <a16:creationId xmlns:a16="http://schemas.microsoft.com/office/drawing/2014/main" id="{606539EC-80EF-CC9C-F70C-1603570D18B2}"/>
              </a:ext>
            </a:extLst>
          </p:cNvPr>
          <p:cNvPicPr>
            <a:picLocks noChangeAspect="1"/>
          </p:cNvPicPr>
          <p:nvPr/>
        </p:nvPicPr>
        <p:blipFill>
          <a:blip r:embed="rId2"/>
          <a:stretch>
            <a:fillRect/>
          </a:stretch>
        </p:blipFill>
        <p:spPr>
          <a:xfrm>
            <a:off x="743230" y="1522039"/>
            <a:ext cx="6457950" cy="2314575"/>
          </a:xfrm>
          <a:prstGeom prst="rect">
            <a:avLst/>
          </a:prstGeom>
        </p:spPr>
      </p:pic>
      <p:sp>
        <p:nvSpPr>
          <p:cNvPr id="4" name="TextBox 3">
            <a:extLst>
              <a:ext uri="{FF2B5EF4-FFF2-40B4-BE49-F238E27FC236}">
                <a16:creationId xmlns:a16="http://schemas.microsoft.com/office/drawing/2014/main" id="{70F4FFF5-DCA7-5902-1CEB-797ED61E67A6}"/>
              </a:ext>
            </a:extLst>
          </p:cNvPr>
          <p:cNvSpPr txBox="1"/>
          <p:nvPr/>
        </p:nvSpPr>
        <p:spPr>
          <a:xfrm>
            <a:off x="5414682" y="3563231"/>
            <a:ext cx="3293888" cy="1107996"/>
          </a:xfrm>
          <a:prstGeom prst="rect">
            <a:avLst/>
          </a:prstGeom>
          <a:solidFill>
            <a:srgbClr val="6E91B9"/>
          </a:solidFill>
        </p:spPr>
        <p:txBody>
          <a:bodyPr wrap="square" rtlCol="0">
            <a:spAutoFit/>
          </a:bodyPr>
          <a:lstStyle/>
          <a:p>
            <a:r>
              <a:rPr lang="nb-NO" sz="1600" dirty="0"/>
              <a:t>Her må man velge rett leverandør ift. valuta og kontonummer som kommer til å stå på fakturaen.</a:t>
            </a:r>
          </a:p>
          <a:p>
            <a:endParaRPr lang="nb-NO" dirty="0"/>
          </a:p>
        </p:txBody>
      </p:sp>
    </p:spTree>
    <p:extLst>
      <p:ext uri="{BB962C8B-B14F-4D97-AF65-F5344CB8AC3E}">
        <p14:creationId xmlns:p14="http://schemas.microsoft.com/office/powerpoint/2010/main" val="367136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0B99-5DC4-B3B3-9B56-8235DA58A56B}"/>
              </a:ext>
            </a:extLst>
          </p:cNvPr>
          <p:cNvSpPr>
            <a:spLocks noGrp="1"/>
          </p:cNvSpPr>
          <p:nvPr>
            <p:ph type="title"/>
          </p:nvPr>
        </p:nvSpPr>
        <p:spPr/>
        <p:txBody>
          <a:bodyPr/>
          <a:lstStyle/>
          <a:p>
            <a:r>
              <a:rPr lang="nb-NO" dirty="0"/>
              <a:t>Valg av leverandør</a:t>
            </a:r>
          </a:p>
        </p:txBody>
      </p:sp>
      <p:sp>
        <p:nvSpPr>
          <p:cNvPr id="3" name="Content Placeholder 2">
            <a:extLst>
              <a:ext uri="{FF2B5EF4-FFF2-40B4-BE49-F238E27FC236}">
                <a16:creationId xmlns:a16="http://schemas.microsoft.com/office/drawing/2014/main" id="{478F7BEF-34D5-5167-8507-DE7B719CB1BC}"/>
              </a:ext>
            </a:extLst>
          </p:cNvPr>
          <p:cNvSpPr>
            <a:spLocks noGrp="1"/>
          </p:cNvSpPr>
          <p:nvPr>
            <p:ph idx="1"/>
          </p:nvPr>
        </p:nvSpPr>
        <p:spPr/>
        <p:txBody>
          <a:bodyPr/>
          <a:lstStyle/>
          <a:p>
            <a:r>
              <a:rPr lang="nb-NO" dirty="0"/>
              <a:t>Eksempler:</a:t>
            </a:r>
          </a:p>
          <a:p>
            <a:endParaRPr lang="nb-NO" dirty="0"/>
          </a:p>
        </p:txBody>
      </p:sp>
      <p:pic>
        <p:nvPicPr>
          <p:cNvPr id="7" name="Picture 6">
            <a:extLst>
              <a:ext uri="{FF2B5EF4-FFF2-40B4-BE49-F238E27FC236}">
                <a16:creationId xmlns:a16="http://schemas.microsoft.com/office/drawing/2014/main" id="{9D410A78-5488-8525-56FC-C9EF5F5D4539}"/>
              </a:ext>
            </a:extLst>
          </p:cNvPr>
          <p:cNvPicPr>
            <a:picLocks noChangeAspect="1"/>
          </p:cNvPicPr>
          <p:nvPr/>
        </p:nvPicPr>
        <p:blipFill>
          <a:blip r:embed="rId2"/>
          <a:stretch>
            <a:fillRect/>
          </a:stretch>
        </p:blipFill>
        <p:spPr>
          <a:xfrm>
            <a:off x="774326" y="1410540"/>
            <a:ext cx="6286500" cy="3057525"/>
          </a:xfrm>
          <a:prstGeom prst="rect">
            <a:avLst/>
          </a:prstGeom>
        </p:spPr>
      </p:pic>
      <p:sp>
        <p:nvSpPr>
          <p:cNvPr id="8" name="TextBox 7">
            <a:extLst>
              <a:ext uri="{FF2B5EF4-FFF2-40B4-BE49-F238E27FC236}">
                <a16:creationId xmlns:a16="http://schemas.microsoft.com/office/drawing/2014/main" id="{372A93E9-D8AB-A121-9D24-28F8700C2B1C}"/>
              </a:ext>
            </a:extLst>
          </p:cNvPr>
          <p:cNvSpPr txBox="1"/>
          <p:nvPr/>
        </p:nvSpPr>
        <p:spPr>
          <a:xfrm>
            <a:off x="6169958" y="2609124"/>
            <a:ext cx="2411506" cy="2062103"/>
          </a:xfrm>
          <a:prstGeom prst="rect">
            <a:avLst/>
          </a:prstGeom>
          <a:solidFill>
            <a:srgbClr val="6E91B9"/>
          </a:solidFill>
        </p:spPr>
        <p:txBody>
          <a:bodyPr wrap="square" rtlCol="0">
            <a:spAutoFit/>
          </a:bodyPr>
          <a:lstStyle/>
          <a:p>
            <a:r>
              <a:rPr lang="nb-NO" sz="1600" dirty="0"/>
              <a:t>Her må nivå 1 rydde, da fire av disse har samme </a:t>
            </a:r>
            <a:r>
              <a:rPr lang="nb-NO" sz="1600" dirty="0" err="1"/>
              <a:t>org.nummer</a:t>
            </a:r>
            <a:r>
              <a:rPr lang="nb-NO" sz="1600" dirty="0"/>
              <a:t>.</a:t>
            </a:r>
          </a:p>
          <a:p>
            <a:r>
              <a:rPr lang="nb-NO" sz="1600" dirty="0"/>
              <a:t>Dere som bestiller, vil måtte forholde dere til ett «hovedkontor», bruke butikkjøp, og sende ordren på e-post.</a:t>
            </a:r>
          </a:p>
        </p:txBody>
      </p:sp>
    </p:spTree>
    <p:extLst>
      <p:ext uri="{BB962C8B-B14F-4D97-AF65-F5344CB8AC3E}">
        <p14:creationId xmlns:p14="http://schemas.microsoft.com/office/powerpoint/2010/main" val="361459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4BE8-155A-05FA-B474-0A9C5EC10AB9}"/>
              </a:ext>
            </a:extLst>
          </p:cNvPr>
          <p:cNvSpPr>
            <a:spLocks noGrp="1"/>
          </p:cNvSpPr>
          <p:nvPr>
            <p:ph type="title"/>
          </p:nvPr>
        </p:nvSpPr>
        <p:spPr/>
        <p:txBody>
          <a:bodyPr/>
          <a:lstStyle/>
          <a:p>
            <a:r>
              <a:rPr lang="nb-NO" dirty="0"/>
              <a:t>Legge inn ordren riktig</a:t>
            </a:r>
          </a:p>
        </p:txBody>
      </p:sp>
      <p:sp>
        <p:nvSpPr>
          <p:cNvPr id="3" name="Content Placeholder 2">
            <a:extLst>
              <a:ext uri="{FF2B5EF4-FFF2-40B4-BE49-F238E27FC236}">
                <a16:creationId xmlns:a16="http://schemas.microsoft.com/office/drawing/2014/main" id="{72EF2CEC-6E74-F702-9086-5E5B20827F94}"/>
              </a:ext>
            </a:extLst>
          </p:cNvPr>
          <p:cNvSpPr>
            <a:spLocks noGrp="1"/>
          </p:cNvSpPr>
          <p:nvPr>
            <p:ph idx="1"/>
          </p:nvPr>
        </p:nvSpPr>
        <p:spPr>
          <a:xfrm>
            <a:off x="326573" y="907483"/>
            <a:ext cx="8381997" cy="3665709"/>
          </a:xfrm>
        </p:spPr>
        <p:txBody>
          <a:bodyPr>
            <a:normAutofit fontScale="92500"/>
          </a:bodyPr>
          <a:lstStyle/>
          <a:p>
            <a:r>
              <a:rPr lang="nb-NO" dirty="0"/>
              <a:t>Oppfordrer til å legge inn ordren mest mulig likt som fakturaen kommer til å se ut</a:t>
            </a:r>
          </a:p>
          <a:p>
            <a:pPr marL="0" indent="0">
              <a:buNone/>
            </a:pPr>
            <a:r>
              <a:rPr lang="nb-NO" dirty="0"/>
              <a:t>	- oppnår best match</a:t>
            </a:r>
          </a:p>
          <a:p>
            <a:pPr marL="0" indent="0">
              <a:buNone/>
            </a:pPr>
            <a:r>
              <a:rPr lang="nb-NO" dirty="0"/>
              <a:t>	- minst mulig avviksbehandling</a:t>
            </a:r>
          </a:p>
          <a:p>
            <a:pPr marL="0" indent="0">
              <a:buNone/>
            </a:pPr>
            <a:r>
              <a:rPr lang="nb-NO" dirty="0"/>
              <a:t>	- raskere behandling og utbetaling av fakturaen</a:t>
            </a:r>
          </a:p>
          <a:p>
            <a:pPr marL="0" indent="0">
              <a:buNone/>
            </a:pPr>
            <a:r>
              <a:rPr lang="nb-NO" dirty="0"/>
              <a:t>	- avvik som fører til forsinkelser kan gi purringer og 	gebyrer</a:t>
            </a:r>
          </a:p>
          <a:p>
            <a:pPr marL="0" indent="0">
              <a:buNone/>
            </a:pPr>
            <a:endParaRPr lang="nb-NO" dirty="0"/>
          </a:p>
          <a:p>
            <a:r>
              <a:rPr lang="nb-NO" i="1" dirty="0"/>
              <a:t>Selvsagt kan man utvise skjønn – og det kan være tilfeller der dette ikke er hensiktsmessig.</a:t>
            </a:r>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404240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4BE8-155A-05FA-B474-0A9C5EC10AB9}"/>
              </a:ext>
            </a:extLst>
          </p:cNvPr>
          <p:cNvSpPr>
            <a:spLocks noGrp="1"/>
          </p:cNvSpPr>
          <p:nvPr>
            <p:ph type="title"/>
          </p:nvPr>
        </p:nvSpPr>
        <p:spPr/>
        <p:txBody>
          <a:bodyPr/>
          <a:lstStyle/>
          <a:p>
            <a:r>
              <a:rPr lang="nb-NO" dirty="0"/>
              <a:t>Legge inn ordren riktig</a:t>
            </a:r>
          </a:p>
        </p:txBody>
      </p:sp>
      <p:sp>
        <p:nvSpPr>
          <p:cNvPr id="3" name="Content Placeholder 2">
            <a:extLst>
              <a:ext uri="{FF2B5EF4-FFF2-40B4-BE49-F238E27FC236}">
                <a16:creationId xmlns:a16="http://schemas.microsoft.com/office/drawing/2014/main" id="{72EF2CEC-6E74-F702-9086-5E5B20827F94}"/>
              </a:ext>
            </a:extLst>
          </p:cNvPr>
          <p:cNvSpPr>
            <a:spLocks noGrp="1"/>
          </p:cNvSpPr>
          <p:nvPr>
            <p:ph idx="1"/>
          </p:nvPr>
        </p:nvSpPr>
        <p:spPr>
          <a:xfrm>
            <a:off x="326573" y="907483"/>
            <a:ext cx="8381997" cy="3665709"/>
          </a:xfrm>
        </p:spPr>
        <p:txBody>
          <a:bodyPr>
            <a:normAutofit lnSpcReduction="10000"/>
          </a:bodyPr>
          <a:lstStyle/>
          <a:p>
            <a:r>
              <a:rPr lang="nb-NO" dirty="0"/>
              <a:t>Eksempler på skjønn:</a:t>
            </a:r>
          </a:p>
          <a:p>
            <a:pPr marL="0" indent="0">
              <a:buNone/>
            </a:pPr>
            <a:r>
              <a:rPr lang="nb-NO" dirty="0"/>
              <a:t>	- Konferanse/arrangement: ofte mange linjer og 	usikkerhet rundt eksakt sluttsum. Legg inn en linje per 	</a:t>
            </a:r>
            <a:r>
              <a:rPr lang="nb-NO" dirty="0" err="1"/>
              <a:t>mva</a:t>
            </a:r>
            <a:r>
              <a:rPr lang="nb-NO" dirty="0"/>
              <a:t>-sats du forventer å få på fakturaen.</a:t>
            </a:r>
          </a:p>
          <a:p>
            <a:pPr marL="0" indent="0">
              <a:buNone/>
            </a:pPr>
            <a:r>
              <a:rPr lang="nb-NO" dirty="0"/>
              <a:t>	- Bestilling med svært mange linjer, alt har samme </a:t>
            </a:r>
            <a:r>
              <a:rPr lang="nb-NO" dirty="0" err="1"/>
              <a:t>mva</a:t>
            </a:r>
            <a:r>
              <a:rPr lang="nb-NO" dirty="0"/>
              <a:t>-	sats: Man kan bruke </a:t>
            </a:r>
            <a:r>
              <a:rPr lang="nb-NO" i="1" dirty="0"/>
              <a:t>fritekstartikkel beløp</a:t>
            </a:r>
            <a:r>
              <a:rPr lang="nb-NO" dirty="0"/>
              <a:t>, men vær obs 	på at dette fungerer best om alt faktureres samtidig. Gir 	ved delfakturering dårlig oversikt over hva som er/ikke er 	fakturert fra før.</a:t>
            </a:r>
          </a:p>
          <a:p>
            <a:pPr marL="0" indent="0">
              <a:buNone/>
            </a:pPr>
            <a:r>
              <a:rPr lang="nb-NO" dirty="0"/>
              <a:t>	</a:t>
            </a:r>
          </a:p>
        </p:txBody>
      </p:sp>
    </p:spTree>
    <p:extLst>
      <p:ext uri="{BB962C8B-B14F-4D97-AF65-F5344CB8AC3E}">
        <p14:creationId xmlns:p14="http://schemas.microsoft.com/office/powerpoint/2010/main" val="363446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3660621726"/>
              </p:ext>
            </p:extLst>
          </p:nvPr>
        </p:nvGraphicFramePr>
        <p:xfrm>
          <a:off x="409650" y="994346"/>
          <a:ext cx="7455966" cy="4025839"/>
        </p:xfrm>
        <a:graphic>
          <a:graphicData uri="http://schemas.openxmlformats.org/drawingml/2006/table">
            <a:tbl>
              <a:tblPr firstRow="1" bandRow="1">
                <a:tableStyleId>{2D5ABB26-0587-4C30-8999-92F81FD0307C}</a:tableStyleId>
              </a:tblPr>
              <a:tblGrid>
                <a:gridCol w="7455966">
                  <a:extLst>
                    <a:ext uri="{9D8B030D-6E8A-4147-A177-3AD203B41FA5}">
                      <a16:colId xmlns:a16="http://schemas.microsoft.com/office/drawing/2014/main" val="3031343381"/>
                    </a:ext>
                  </a:extLst>
                </a:gridCol>
              </a:tblGrid>
              <a:tr h="318298">
                <a:tc>
                  <a:txBody>
                    <a:bodyPr/>
                    <a:lstStyle/>
                    <a:p>
                      <a:r>
                        <a:rPr lang="nb-NO" sz="1600" b="1" dirty="0">
                          <a:solidFill>
                            <a:schemeClr val="tx1"/>
                          </a:solidFill>
                        </a:rPr>
                        <a:t>Velkommen</a:t>
                      </a:r>
                      <a:r>
                        <a:rPr lang="nb-NO" sz="1600" dirty="0">
                          <a:solidFill>
                            <a:schemeClr val="tx1"/>
                          </a:solidFill>
                        </a:rPr>
                        <a:t> </a:t>
                      </a:r>
                    </a:p>
                    <a:p>
                      <a:r>
                        <a:rPr lang="nb-NO" sz="1600" dirty="0">
                          <a:solidFill>
                            <a:schemeClr val="tx1"/>
                          </a:solidFill>
                        </a:rPr>
                        <a:t> </a:t>
                      </a:r>
                      <a:r>
                        <a:rPr lang="nb-NO" sz="1600" i="1" dirty="0">
                          <a:solidFill>
                            <a:schemeClr val="tx1"/>
                          </a:solidFill>
                        </a:rPr>
                        <a:t>- Mål for møtet </a:t>
                      </a:r>
                    </a:p>
                  </a:txBody>
                  <a:tcPr>
                    <a:solidFill>
                      <a:schemeClr val="bg1"/>
                    </a:solidFill>
                  </a:tcPr>
                </a:tc>
                <a:extLst>
                  <a:ext uri="{0D108BD9-81ED-4DB2-BD59-A6C34878D82A}">
                    <a16:rowId xmlns:a16="http://schemas.microsoft.com/office/drawing/2014/main" val="2827356267"/>
                  </a:ext>
                </a:extLst>
              </a:tr>
              <a:tr h="489216">
                <a:tc>
                  <a:txBody>
                    <a:bodyPr/>
                    <a:lstStyle/>
                    <a:p>
                      <a:r>
                        <a:rPr lang="nb-NO" sz="1600" b="1" dirty="0"/>
                        <a:t>Leveringsbetingelser og valuta</a:t>
                      </a:r>
                    </a:p>
                    <a:p>
                      <a:pPr marL="285750" indent="-285750">
                        <a:buFontTx/>
                        <a:buChar char="-"/>
                      </a:pPr>
                      <a:r>
                        <a:rPr lang="nb-NO" sz="1600" i="1" dirty="0"/>
                        <a:t>v/ innkjøpssjef Asbjørn J. Wexsahl</a:t>
                      </a:r>
                    </a:p>
                  </a:txBody>
                  <a:tcPr/>
                </a:tc>
                <a:extLst>
                  <a:ext uri="{0D108BD9-81ED-4DB2-BD59-A6C34878D82A}">
                    <a16:rowId xmlns:a16="http://schemas.microsoft.com/office/drawing/2014/main" val="2000165729"/>
                  </a:ext>
                </a:extLst>
              </a:tr>
              <a:tr h="489216">
                <a:tc>
                  <a:txBody>
                    <a:bodyPr/>
                    <a:lstStyle/>
                    <a:p>
                      <a:r>
                        <a:rPr lang="nb-NO" sz="1600" b="1" dirty="0"/>
                        <a:t>Legge inn ordren rett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Valg av leverandør – hvorfor er dette viktig?</a:t>
                      </a:r>
                    </a:p>
                    <a:p>
                      <a:pPr marL="285750" indent="-285750">
                        <a:buFontTx/>
                        <a:buChar char="-"/>
                      </a:pPr>
                      <a:r>
                        <a:rPr lang="nb-NO" sz="1600" i="1" dirty="0"/>
                        <a:t>Hvorfor bør ordre samsvare med faktura?</a:t>
                      </a:r>
                    </a:p>
                  </a:txBody>
                  <a:tcPr/>
                </a:tc>
                <a:extLst>
                  <a:ext uri="{0D108BD9-81ED-4DB2-BD59-A6C34878D82A}">
                    <a16:rowId xmlns:a16="http://schemas.microsoft.com/office/drawing/2014/main" val="3979177042"/>
                  </a:ext>
                </a:extLst>
              </a:tr>
              <a:tr h="398719">
                <a:tc>
                  <a:txBody>
                    <a:bodyPr/>
                    <a:lstStyle/>
                    <a:p>
                      <a:r>
                        <a:rPr lang="nb-NO" sz="1600" b="1" dirty="0">
                          <a:solidFill>
                            <a:schemeClr val="bg1"/>
                          </a:solidFill>
                        </a:rPr>
                        <a:t>Varemottak</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solidFill>
                            <a:schemeClr val="bg1"/>
                          </a:solidFill>
                        </a:rPr>
                        <a:t>Prosessflyt</a:t>
                      </a:r>
                    </a:p>
                    <a:p>
                      <a:pPr marL="285750" indent="-285750">
                        <a:buFontTx/>
                        <a:buChar char="-"/>
                      </a:pPr>
                      <a:r>
                        <a:rPr lang="nb-NO" sz="1600" i="1" dirty="0">
                          <a:solidFill>
                            <a:schemeClr val="bg1"/>
                          </a:solidFill>
                        </a:rPr>
                        <a:t>Viktighet, sårbarhet, konsekvenser</a:t>
                      </a:r>
                    </a:p>
                  </a:txBody>
                  <a:tcPr>
                    <a:solidFill>
                      <a:srgbClr val="0D3475"/>
                    </a:solidFill>
                  </a:tcPr>
                </a:tc>
                <a:extLst>
                  <a:ext uri="{0D108BD9-81ED-4DB2-BD59-A6C34878D82A}">
                    <a16:rowId xmlns:a16="http://schemas.microsoft.com/office/drawing/2014/main" val="2759807107"/>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tx1"/>
                          </a:solidFill>
                        </a:rPr>
                        <a:t>Hvor kan du finne mer informasjon </a:t>
                      </a:r>
                    </a:p>
                    <a:p>
                      <a:pPr marL="285750" indent="-285750">
                        <a:buFontTx/>
                        <a:buChar char="-"/>
                      </a:pPr>
                      <a:r>
                        <a:rPr lang="nb-NO" sz="1600" i="1" dirty="0"/>
                        <a:t>Opplæring</a:t>
                      </a:r>
                    </a:p>
                    <a:p>
                      <a:pPr marL="285750" indent="-285750">
                        <a:buFontTx/>
                        <a:buChar char="-"/>
                      </a:pPr>
                      <a:r>
                        <a:rPr lang="nb-NO" sz="1600" i="1" dirty="0"/>
                        <a:t>Brukerstøtte</a:t>
                      </a:r>
                    </a:p>
                  </a:txBody>
                  <a:tcPr/>
                </a:tc>
                <a:extLst>
                  <a:ext uri="{0D108BD9-81ED-4DB2-BD59-A6C34878D82A}">
                    <a16:rowId xmlns:a16="http://schemas.microsoft.com/office/drawing/2014/main" val="2742241633"/>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178459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9910-C7A0-574A-DC62-4C92EA283A0A}"/>
              </a:ext>
            </a:extLst>
          </p:cNvPr>
          <p:cNvSpPr>
            <a:spLocks noGrp="1"/>
          </p:cNvSpPr>
          <p:nvPr>
            <p:ph type="title"/>
          </p:nvPr>
        </p:nvSpPr>
        <p:spPr/>
        <p:txBody>
          <a:bodyPr/>
          <a:lstStyle/>
          <a:p>
            <a:endParaRPr lang="nb-NO"/>
          </a:p>
        </p:txBody>
      </p:sp>
      <p:pic>
        <p:nvPicPr>
          <p:cNvPr id="5" name="Picture 4">
            <a:extLst>
              <a:ext uri="{FF2B5EF4-FFF2-40B4-BE49-F238E27FC236}">
                <a16:creationId xmlns:a16="http://schemas.microsoft.com/office/drawing/2014/main" id="{39B784B5-6DD5-BEAF-5B0D-05C7B8FD6DB2}"/>
              </a:ext>
            </a:extLst>
          </p:cNvPr>
          <p:cNvPicPr>
            <a:picLocks noChangeAspect="1"/>
          </p:cNvPicPr>
          <p:nvPr/>
        </p:nvPicPr>
        <p:blipFill>
          <a:blip r:embed="rId3"/>
          <a:stretch>
            <a:fillRect/>
          </a:stretch>
        </p:blipFill>
        <p:spPr>
          <a:xfrm>
            <a:off x="0" y="3130"/>
            <a:ext cx="9144000" cy="5137239"/>
          </a:xfrm>
          <a:prstGeom prst="rect">
            <a:avLst/>
          </a:prstGeom>
        </p:spPr>
      </p:pic>
    </p:spTree>
    <p:extLst>
      <p:ext uri="{BB962C8B-B14F-4D97-AF65-F5344CB8AC3E}">
        <p14:creationId xmlns:p14="http://schemas.microsoft.com/office/powerpoint/2010/main" val="380741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156457624"/>
              </p:ext>
            </p:extLst>
          </p:nvPr>
        </p:nvGraphicFramePr>
        <p:xfrm>
          <a:off x="409650" y="994346"/>
          <a:ext cx="7455966" cy="4025839"/>
        </p:xfrm>
        <a:graphic>
          <a:graphicData uri="http://schemas.openxmlformats.org/drawingml/2006/table">
            <a:tbl>
              <a:tblPr firstRow="1" bandRow="1">
                <a:tableStyleId>{2D5ABB26-0587-4C30-8999-92F81FD0307C}</a:tableStyleId>
              </a:tblPr>
              <a:tblGrid>
                <a:gridCol w="7455966">
                  <a:extLst>
                    <a:ext uri="{9D8B030D-6E8A-4147-A177-3AD203B41FA5}">
                      <a16:colId xmlns:a16="http://schemas.microsoft.com/office/drawing/2014/main" val="3031343381"/>
                    </a:ext>
                  </a:extLst>
                </a:gridCol>
              </a:tblGrid>
              <a:tr h="318298">
                <a:tc>
                  <a:txBody>
                    <a:bodyPr/>
                    <a:lstStyle/>
                    <a:p>
                      <a:r>
                        <a:rPr lang="nb-NO" sz="1600" b="1" dirty="0">
                          <a:solidFill>
                            <a:schemeClr val="bg1"/>
                          </a:solidFill>
                        </a:rPr>
                        <a:t>Velkommen</a:t>
                      </a:r>
                      <a:r>
                        <a:rPr lang="nb-NO" sz="1600" dirty="0">
                          <a:solidFill>
                            <a:schemeClr val="bg1"/>
                          </a:solidFill>
                        </a:rPr>
                        <a:t> </a:t>
                      </a:r>
                    </a:p>
                    <a:p>
                      <a:r>
                        <a:rPr lang="nb-NO" sz="1600" dirty="0">
                          <a:solidFill>
                            <a:schemeClr val="bg1"/>
                          </a:solidFill>
                        </a:rPr>
                        <a:t> </a:t>
                      </a:r>
                      <a:r>
                        <a:rPr lang="nb-NO" sz="1600" i="1" dirty="0">
                          <a:solidFill>
                            <a:schemeClr val="bg1"/>
                          </a:solidFill>
                        </a:rPr>
                        <a:t>- Mål for møtet </a:t>
                      </a:r>
                    </a:p>
                  </a:txBody>
                  <a:tcPr>
                    <a:solidFill>
                      <a:schemeClr val="accent2">
                        <a:lumMod val="75000"/>
                      </a:schemeClr>
                    </a:solidFill>
                  </a:tcPr>
                </a:tc>
                <a:extLst>
                  <a:ext uri="{0D108BD9-81ED-4DB2-BD59-A6C34878D82A}">
                    <a16:rowId xmlns:a16="http://schemas.microsoft.com/office/drawing/2014/main" val="2827356267"/>
                  </a:ext>
                </a:extLst>
              </a:tr>
              <a:tr h="489216">
                <a:tc>
                  <a:txBody>
                    <a:bodyPr/>
                    <a:lstStyle/>
                    <a:p>
                      <a:r>
                        <a:rPr lang="nb-NO" sz="1600" b="1" dirty="0"/>
                        <a:t>Leveringsbetingelser og valuta</a:t>
                      </a:r>
                    </a:p>
                    <a:p>
                      <a:pPr marL="285750" indent="-285750">
                        <a:buFontTx/>
                        <a:buChar char="-"/>
                      </a:pPr>
                      <a:r>
                        <a:rPr lang="nb-NO" sz="1600" i="1" dirty="0"/>
                        <a:t>v/ innkjøpssjef Asbjørn J. Wexsahl</a:t>
                      </a:r>
                    </a:p>
                  </a:txBody>
                  <a:tcPr/>
                </a:tc>
                <a:extLst>
                  <a:ext uri="{0D108BD9-81ED-4DB2-BD59-A6C34878D82A}">
                    <a16:rowId xmlns:a16="http://schemas.microsoft.com/office/drawing/2014/main" val="2000165729"/>
                  </a:ext>
                </a:extLst>
              </a:tr>
              <a:tr h="489216">
                <a:tc>
                  <a:txBody>
                    <a:bodyPr/>
                    <a:lstStyle/>
                    <a:p>
                      <a:r>
                        <a:rPr lang="nb-NO" sz="1600" b="1" dirty="0"/>
                        <a:t>Legge inn ordren rett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Valg av leverandør – hvorfor er dette viktig?</a:t>
                      </a:r>
                    </a:p>
                    <a:p>
                      <a:pPr marL="285750" indent="-285750">
                        <a:buFontTx/>
                        <a:buChar char="-"/>
                      </a:pPr>
                      <a:r>
                        <a:rPr lang="nb-NO" sz="1600" i="1" dirty="0"/>
                        <a:t>Hvorfor bør ordre samsvare med faktura?</a:t>
                      </a:r>
                    </a:p>
                  </a:txBody>
                  <a:tcPr/>
                </a:tc>
                <a:extLst>
                  <a:ext uri="{0D108BD9-81ED-4DB2-BD59-A6C34878D82A}">
                    <a16:rowId xmlns:a16="http://schemas.microsoft.com/office/drawing/2014/main" val="3979177042"/>
                  </a:ext>
                </a:extLst>
              </a:tr>
              <a:tr h="398719">
                <a:tc>
                  <a:txBody>
                    <a:bodyPr/>
                    <a:lstStyle/>
                    <a:p>
                      <a:r>
                        <a:rPr lang="nb-NO" sz="1600" b="1" dirty="0"/>
                        <a:t>Varemottak</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Prosessflyt</a:t>
                      </a:r>
                    </a:p>
                    <a:p>
                      <a:pPr marL="285750" indent="-285750">
                        <a:buFontTx/>
                        <a:buChar char="-"/>
                      </a:pPr>
                      <a:r>
                        <a:rPr lang="nb-NO" sz="1600" i="1" dirty="0"/>
                        <a:t>Viktighet, sårbarhet, konsekvenser</a:t>
                      </a:r>
                    </a:p>
                  </a:txBody>
                  <a:tcPr/>
                </a:tc>
                <a:extLst>
                  <a:ext uri="{0D108BD9-81ED-4DB2-BD59-A6C34878D82A}">
                    <a16:rowId xmlns:a16="http://schemas.microsoft.com/office/drawing/2014/main" val="2759807107"/>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tx1"/>
                          </a:solidFill>
                        </a:rPr>
                        <a:t>Hvor kan du finne mer informasjon </a:t>
                      </a:r>
                    </a:p>
                    <a:p>
                      <a:pPr marL="285750" indent="-285750">
                        <a:buFontTx/>
                        <a:buChar char="-"/>
                      </a:pPr>
                      <a:r>
                        <a:rPr lang="nb-NO" sz="1600" i="1" dirty="0"/>
                        <a:t>Opplæring</a:t>
                      </a:r>
                    </a:p>
                    <a:p>
                      <a:pPr marL="285750" indent="-285750">
                        <a:buFontTx/>
                        <a:buChar char="-"/>
                      </a:pPr>
                      <a:r>
                        <a:rPr lang="nb-NO" sz="1600" i="1" dirty="0"/>
                        <a:t>Brukerstøtte</a:t>
                      </a:r>
                    </a:p>
                  </a:txBody>
                  <a:tcPr/>
                </a:tc>
                <a:extLst>
                  <a:ext uri="{0D108BD9-81ED-4DB2-BD59-A6C34878D82A}">
                    <a16:rowId xmlns:a16="http://schemas.microsoft.com/office/drawing/2014/main" val="2742241633"/>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73254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6F2F-BB5B-5F14-9232-0CDA04DF6997}"/>
              </a:ext>
            </a:extLst>
          </p:cNvPr>
          <p:cNvSpPr>
            <a:spLocks noGrp="1"/>
          </p:cNvSpPr>
          <p:nvPr>
            <p:ph type="title"/>
          </p:nvPr>
        </p:nvSpPr>
        <p:spPr/>
        <p:txBody>
          <a:bodyPr/>
          <a:lstStyle/>
          <a:p>
            <a:endParaRPr lang="nb-NO"/>
          </a:p>
        </p:txBody>
      </p:sp>
      <p:pic>
        <p:nvPicPr>
          <p:cNvPr id="7" name="Picture 6">
            <a:extLst>
              <a:ext uri="{FF2B5EF4-FFF2-40B4-BE49-F238E27FC236}">
                <a16:creationId xmlns:a16="http://schemas.microsoft.com/office/drawing/2014/main" id="{4F7FCC27-972C-1A9F-4657-9C0AA27D56A6}"/>
              </a:ext>
            </a:extLst>
          </p:cNvPr>
          <p:cNvPicPr>
            <a:picLocks noChangeAspect="1"/>
          </p:cNvPicPr>
          <p:nvPr/>
        </p:nvPicPr>
        <p:blipFill>
          <a:blip r:embed="rId2"/>
          <a:stretch>
            <a:fillRect/>
          </a:stretch>
        </p:blipFill>
        <p:spPr>
          <a:xfrm>
            <a:off x="0" y="0"/>
            <a:ext cx="9144000" cy="5117749"/>
          </a:xfrm>
          <a:prstGeom prst="rect">
            <a:avLst/>
          </a:prstGeom>
        </p:spPr>
      </p:pic>
    </p:spTree>
    <p:extLst>
      <p:ext uri="{BB962C8B-B14F-4D97-AF65-F5344CB8AC3E}">
        <p14:creationId xmlns:p14="http://schemas.microsoft.com/office/powerpoint/2010/main" val="377242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5BAB1-565C-2DF3-F721-361B8CDCAA9E}"/>
              </a:ext>
            </a:extLst>
          </p:cNvPr>
          <p:cNvSpPr>
            <a:spLocks noGrp="1"/>
          </p:cNvSpPr>
          <p:nvPr>
            <p:ph type="title"/>
          </p:nvPr>
        </p:nvSpPr>
        <p:spPr/>
        <p:txBody>
          <a:bodyPr/>
          <a:lstStyle/>
          <a:p>
            <a:endParaRPr lang="nb-NO"/>
          </a:p>
        </p:txBody>
      </p:sp>
      <p:pic>
        <p:nvPicPr>
          <p:cNvPr id="5" name="Picture 4">
            <a:extLst>
              <a:ext uri="{FF2B5EF4-FFF2-40B4-BE49-F238E27FC236}">
                <a16:creationId xmlns:a16="http://schemas.microsoft.com/office/drawing/2014/main" id="{BBF94DB0-05B2-4E56-6827-CBE3A3F16300}"/>
              </a:ext>
            </a:extLst>
          </p:cNvPr>
          <p:cNvPicPr>
            <a:picLocks noChangeAspect="1"/>
          </p:cNvPicPr>
          <p:nvPr/>
        </p:nvPicPr>
        <p:blipFill>
          <a:blip r:embed="rId2"/>
          <a:stretch>
            <a:fillRect/>
          </a:stretch>
        </p:blipFill>
        <p:spPr>
          <a:xfrm>
            <a:off x="0" y="2481"/>
            <a:ext cx="9144000" cy="5138538"/>
          </a:xfrm>
          <a:prstGeom prst="rect">
            <a:avLst/>
          </a:prstGeom>
        </p:spPr>
      </p:pic>
    </p:spTree>
    <p:extLst>
      <p:ext uri="{BB962C8B-B14F-4D97-AF65-F5344CB8AC3E}">
        <p14:creationId xmlns:p14="http://schemas.microsoft.com/office/powerpoint/2010/main" val="340884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C587-6470-EF88-EF67-74441DC45830}"/>
              </a:ext>
            </a:extLst>
          </p:cNvPr>
          <p:cNvSpPr>
            <a:spLocks noGrp="1"/>
          </p:cNvSpPr>
          <p:nvPr>
            <p:ph type="title"/>
          </p:nvPr>
        </p:nvSpPr>
        <p:spPr/>
        <p:txBody>
          <a:bodyPr/>
          <a:lstStyle/>
          <a:p>
            <a:endParaRPr lang="nb-NO"/>
          </a:p>
        </p:txBody>
      </p:sp>
      <p:pic>
        <p:nvPicPr>
          <p:cNvPr id="5" name="Picture 4">
            <a:extLst>
              <a:ext uri="{FF2B5EF4-FFF2-40B4-BE49-F238E27FC236}">
                <a16:creationId xmlns:a16="http://schemas.microsoft.com/office/drawing/2014/main" id="{52CF1FE7-5069-E95F-644C-C0DE1164AAE5}"/>
              </a:ext>
            </a:extLst>
          </p:cNvPr>
          <p:cNvPicPr>
            <a:picLocks noChangeAspect="1"/>
          </p:cNvPicPr>
          <p:nvPr/>
        </p:nvPicPr>
        <p:blipFill>
          <a:blip r:embed="rId2"/>
          <a:stretch>
            <a:fillRect/>
          </a:stretch>
        </p:blipFill>
        <p:spPr>
          <a:xfrm>
            <a:off x="0" y="32152"/>
            <a:ext cx="9144000" cy="5079195"/>
          </a:xfrm>
          <a:prstGeom prst="rect">
            <a:avLst/>
          </a:prstGeom>
        </p:spPr>
      </p:pic>
    </p:spTree>
    <p:extLst>
      <p:ext uri="{BB962C8B-B14F-4D97-AF65-F5344CB8AC3E}">
        <p14:creationId xmlns:p14="http://schemas.microsoft.com/office/powerpoint/2010/main" val="379537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9A56-D3A9-441B-0B77-6434573A39FF}"/>
              </a:ext>
            </a:extLst>
          </p:cNvPr>
          <p:cNvSpPr>
            <a:spLocks noGrp="1"/>
          </p:cNvSpPr>
          <p:nvPr>
            <p:ph type="title"/>
          </p:nvPr>
        </p:nvSpPr>
        <p:spPr/>
        <p:txBody>
          <a:bodyPr/>
          <a:lstStyle/>
          <a:p>
            <a:endParaRPr lang="nb-NO"/>
          </a:p>
        </p:txBody>
      </p:sp>
      <p:pic>
        <p:nvPicPr>
          <p:cNvPr id="5" name="Picture 4">
            <a:extLst>
              <a:ext uri="{FF2B5EF4-FFF2-40B4-BE49-F238E27FC236}">
                <a16:creationId xmlns:a16="http://schemas.microsoft.com/office/drawing/2014/main" id="{A98CA332-BF24-DD18-B51E-288766D98B8C}"/>
              </a:ext>
            </a:extLst>
          </p:cNvPr>
          <p:cNvPicPr>
            <a:picLocks noChangeAspect="1"/>
          </p:cNvPicPr>
          <p:nvPr/>
        </p:nvPicPr>
        <p:blipFill>
          <a:blip r:embed="rId3"/>
          <a:stretch>
            <a:fillRect/>
          </a:stretch>
        </p:blipFill>
        <p:spPr>
          <a:xfrm>
            <a:off x="0" y="26957"/>
            <a:ext cx="9144000" cy="5089585"/>
          </a:xfrm>
          <a:prstGeom prst="rect">
            <a:avLst/>
          </a:prstGeom>
        </p:spPr>
      </p:pic>
    </p:spTree>
    <p:extLst>
      <p:ext uri="{BB962C8B-B14F-4D97-AF65-F5344CB8AC3E}">
        <p14:creationId xmlns:p14="http://schemas.microsoft.com/office/powerpoint/2010/main" val="141572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DC5E-D3DF-A28D-940F-5A6E4C44DACE}"/>
              </a:ext>
            </a:extLst>
          </p:cNvPr>
          <p:cNvSpPr>
            <a:spLocks noGrp="1"/>
          </p:cNvSpPr>
          <p:nvPr>
            <p:ph type="title"/>
          </p:nvPr>
        </p:nvSpPr>
        <p:spPr/>
        <p:txBody>
          <a:bodyPr/>
          <a:lstStyle/>
          <a:p>
            <a:r>
              <a:rPr lang="nb-NO" dirty="0"/>
              <a:t>Varemottak</a:t>
            </a:r>
          </a:p>
        </p:txBody>
      </p:sp>
      <p:sp>
        <p:nvSpPr>
          <p:cNvPr id="3" name="Content Placeholder 2">
            <a:extLst>
              <a:ext uri="{FF2B5EF4-FFF2-40B4-BE49-F238E27FC236}">
                <a16:creationId xmlns:a16="http://schemas.microsoft.com/office/drawing/2014/main" id="{2850F8F5-94AC-F219-D668-28A8D0CAEE79}"/>
              </a:ext>
            </a:extLst>
          </p:cNvPr>
          <p:cNvSpPr>
            <a:spLocks noGrp="1"/>
          </p:cNvSpPr>
          <p:nvPr>
            <p:ph idx="1"/>
          </p:nvPr>
        </p:nvSpPr>
        <p:spPr/>
        <p:txBody>
          <a:bodyPr>
            <a:normAutofit fontScale="92500" lnSpcReduction="20000"/>
          </a:bodyPr>
          <a:lstStyle/>
          <a:p>
            <a:r>
              <a:rPr lang="nb-NO" dirty="0"/>
              <a:t>Varemottak kan tas:</a:t>
            </a:r>
          </a:p>
          <a:p>
            <a:pPr>
              <a:buFontTx/>
              <a:buChar char="-"/>
            </a:pPr>
            <a:r>
              <a:rPr lang="nb-NO" dirty="0"/>
              <a:t>Før faktura leses inn</a:t>
            </a:r>
          </a:p>
          <a:p>
            <a:pPr>
              <a:buFontTx/>
              <a:buChar char="-"/>
            </a:pPr>
            <a:r>
              <a:rPr lang="nb-NO" dirty="0"/>
              <a:t>Etter at faktura leses inn, mens den evt. er i «ventetrinn»</a:t>
            </a:r>
          </a:p>
          <a:p>
            <a:pPr>
              <a:buFontTx/>
              <a:buChar char="-"/>
            </a:pPr>
            <a:r>
              <a:rPr lang="nb-NO" dirty="0"/>
              <a:t>Etter at faktura leses inn, og etter evt. ventetrinn, når det er kommet til oppgaven Manglende varemottak</a:t>
            </a:r>
          </a:p>
          <a:p>
            <a:pPr>
              <a:buFontTx/>
              <a:buChar char="-"/>
            </a:pPr>
            <a:endParaRPr lang="nb-NO" dirty="0"/>
          </a:p>
          <a:p>
            <a:pPr marL="0" indent="0">
              <a:buNone/>
            </a:pPr>
            <a:r>
              <a:rPr lang="nb-NO" dirty="0"/>
              <a:t>NB! Når varemottaket er kommet til oppgaven Manglende varemottak, </a:t>
            </a:r>
            <a:r>
              <a:rPr lang="nb-NO" b="1" dirty="0"/>
              <a:t>må det utføres der/må oppgaven kvitteres ut der, </a:t>
            </a:r>
            <a:r>
              <a:rPr lang="nb-NO" dirty="0"/>
              <a:t>ellers går faktura ikke videre i flyten!</a:t>
            </a:r>
          </a:p>
          <a:p>
            <a:pPr marL="0" indent="0">
              <a:buNone/>
            </a:pPr>
            <a:endParaRPr lang="nb-NO" b="1" dirty="0"/>
          </a:p>
          <a:p>
            <a:pPr marL="0" indent="0">
              <a:buNone/>
            </a:pPr>
            <a:r>
              <a:rPr lang="nb-NO" sz="1400" dirty="0"/>
              <a:t>DFØ opplæringsfilmer om varemottak: </a:t>
            </a:r>
            <a:r>
              <a:rPr lang="nb-NO" sz="1400" dirty="0">
                <a:hlinkClick r:id="rId2"/>
              </a:rPr>
              <a:t>https://dfo.infocaption.com/376.guide</a:t>
            </a:r>
            <a:r>
              <a:rPr lang="nb-NO" sz="1400" dirty="0"/>
              <a:t> </a:t>
            </a:r>
          </a:p>
          <a:p>
            <a:pPr>
              <a:buFontTx/>
              <a:buChar char="-"/>
            </a:pPr>
            <a:endParaRPr lang="nb-NO" dirty="0"/>
          </a:p>
        </p:txBody>
      </p:sp>
    </p:spTree>
    <p:extLst>
      <p:ext uri="{BB962C8B-B14F-4D97-AF65-F5344CB8AC3E}">
        <p14:creationId xmlns:p14="http://schemas.microsoft.com/office/powerpoint/2010/main" val="216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DC5E-D3DF-A28D-940F-5A6E4C44DACE}"/>
              </a:ext>
            </a:extLst>
          </p:cNvPr>
          <p:cNvSpPr>
            <a:spLocks noGrp="1"/>
          </p:cNvSpPr>
          <p:nvPr>
            <p:ph type="title"/>
          </p:nvPr>
        </p:nvSpPr>
        <p:spPr/>
        <p:txBody>
          <a:bodyPr/>
          <a:lstStyle/>
          <a:p>
            <a:r>
              <a:rPr lang="nb-NO" dirty="0"/>
              <a:t>Varemottak</a:t>
            </a:r>
          </a:p>
        </p:txBody>
      </p:sp>
      <p:sp>
        <p:nvSpPr>
          <p:cNvPr id="3" name="Content Placeholder 2">
            <a:extLst>
              <a:ext uri="{FF2B5EF4-FFF2-40B4-BE49-F238E27FC236}">
                <a16:creationId xmlns:a16="http://schemas.microsoft.com/office/drawing/2014/main" id="{2850F8F5-94AC-F219-D668-28A8D0CAEE79}"/>
              </a:ext>
            </a:extLst>
          </p:cNvPr>
          <p:cNvSpPr>
            <a:spLocks noGrp="1"/>
          </p:cNvSpPr>
          <p:nvPr>
            <p:ph idx="1"/>
          </p:nvPr>
        </p:nvSpPr>
        <p:spPr/>
        <p:txBody>
          <a:bodyPr>
            <a:normAutofit/>
          </a:bodyPr>
          <a:lstStyle/>
          <a:p>
            <a:r>
              <a:rPr lang="nb-NO" dirty="0"/>
              <a:t>Husk – det at et varemottak kommer til «Manglende varemottak» betyr ikke alltid at noe skal korrigeres! Det kan hende det «bare» skal tas mottak.</a:t>
            </a:r>
          </a:p>
          <a:p>
            <a:r>
              <a:rPr lang="nb-NO" dirty="0"/>
              <a:t>Gå inn på varemottak-knappen, men om alt ser rett ut, gå ut igjen av det bildet, og prøvd å bare trykk Godkjenn.</a:t>
            </a:r>
          </a:p>
          <a:p>
            <a:r>
              <a:rPr lang="nb-NO" dirty="0"/>
              <a:t>Om noe skal korrigeres, vil du få en feilmelding.</a:t>
            </a:r>
          </a:p>
          <a:p>
            <a:pPr>
              <a:buFontTx/>
              <a:buChar char="-"/>
            </a:pPr>
            <a:endParaRPr lang="nb-NO" dirty="0"/>
          </a:p>
        </p:txBody>
      </p:sp>
    </p:spTree>
    <p:extLst>
      <p:ext uri="{BB962C8B-B14F-4D97-AF65-F5344CB8AC3E}">
        <p14:creationId xmlns:p14="http://schemas.microsoft.com/office/powerpoint/2010/main" val="337061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DC5E-D3DF-A28D-940F-5A6E4C44DACE}"/>
              </a:ext>
            </a:extLst>
          </p:cNvPr>
          <p:cNvSpPr>
            <a:spLocks noGrp="1"/>
          </p:cNvSpPr>
          <p:nvPr>
            <p:ph type="title"/>
          </p:nvPr>
        </p:nvSpPr>
        <p:spPr>
          <a:xfrm>
            <a:off x="457200" y="304299"/>
            <a:ext cx="8229600" cy="646331"/>
          </a:xfrm>
        </p:spPr>
        <p:txBody>
          <a:bodyPr anchor="t">
            <a:normAutofit/>
          </a:bodyPr>
          <a:lstStyle/>
          <a:p>
            <a:r>
              <a:rPr lang="nb-NO" dirty="0"/>
              <a:t>Varemottak - tips</a:t>
            </a:r>
          </a:p>
        </p:txBody>
      </p:sp>
      <p:sp>
        <p:nvSpPr>
          <p:cNvPr id="3" name="Content Placeholder 2">
            <a:extLst>
              <a:ext uri="{FF2B5EF4-FFF2-40B4-BE49-F238E27FC236}">
                <a16:creationId xmlns:a16="http://schemas.microsoft.com/office/drawing/2014/main" id="{2850F8F5-94AC-F219-D668-28A8D0CAEE79}"/>
              </a:ext>
            </a:extLst>
          </p:cNvPr>
          <p:cNvSpPr>
            <a:spLocks noGrp="1"/>
          </p:cNvSpPr>
          <p:nvPr>
            <p:ph sz="half" idx="1"/>
          </p:nvPr>
        </p:nvSpPr>
        <p:spPr>
          <a:xfrm>
            <a:off x="457200" y="1200151"/>
            <a:ext cx="4038600" cy="3394472"/>
          </a:xfrm>
        </p:spPr>
        <p:txBody>
          <a:bodyPr>
            <a:normAutofit/>
          </a:bodyPr>
          <a:lstStyle/>
          <a:p>
            <a:pPr>
              <a:lnSpc>
                <a:spcPct val="90000"/>
              </a:lnSpc>
            </a:pPr>
            <a:r>
              <a:rPr lang="nb-NO" sz="2200" dirty="0"/>
              <a:t>Ved ordre til SiT med mange like linjer, f.eks. kaffe og te som leveres gjentatte ganger gjennom dagen, så vær obs slik at du ikke velger mottak på den samme kaffekanna e.l. flere ganger. </a:t>
            </a:r>
          </a:p>
          <a:p>
            <a:pPr>
              <a:lnSpc>
                <a:spcPct val="90000"/>
              </a:lnSpc>
            </a:pPr>
            <a:r>
              <a:rPr lang="nb-NO" sz="2200" dirty="0"/>
              <a:t>SiT jobber med å få med alle ID-numre over til Unit4.</a:t>
            </a:r>
          </a:p>
          <a:p>
            <a:pPr>
              <a:lnSpc>
                <a:spcPct val="90000"/>
              </a:lnSpc>
            </a:pPr>
            <a:endParaRPr lang="nb-NO" sz="2200" dirty="0"/>
          </a:p>
          <a:p>
            <a:pPr marL="0" indent="0">
              <a:lnSpc>
                <a:spcPct val="90000"/>
              </a:lnSpc>
              <a:buNone/>
            </a:pPr>
            <a:endParaRPr lang="nb-NO" sz="2200" dirty="0"/>
          </a:p>
        </p:txBody>
      </p:sp>
      <p:pic>
        <p:nvPicPr>
          <p:cNvPr id="6" name="Picture 5" descr="A screenshot of a computer&#10;&#10;Description automatically generated">
            <a:extLst>
              <a:ext uri="{FF2B5EF4-FFF2-40B4-BE49-F238E27FC236}">
                <a16:creationId xmlns:a16="http://schemas.microsoft.com/office/drawing/2014/main" id="{21339CDD-6FEE-9393-73A7-8FC3FEBF2CD7}"/>
              </a:ext>
            </a:extLst>
          </p:cNvPr>
          <p:cNvPicPr>
            <a:picLocks noChangeAspect="1"/>
          </p:cNvPicPr>
          <p:nvPr/>
        </p:nvPicPr>
        <p:blipFill>
          <a:blip r:embed="rId2"/>
          <a:stretch>
            <a:fillRect/>
          </a:stretch>
        </p:blipFill>
        <p:spPr>
          <a:xfrm>
            <a:off x="4648200" y="1201402"/>
            <a:ext cx="4038600" cy="3391970"/>
          </a:xfrm>
          <a:prstGeom prst="rect">
            <a:avLst/>
          </a:prstGeom>
          <a:noFill/>
        </p:spPr>
      </p:pic>
    </p:spTree>
    <p:extLst>
      <p:ext uri="{BB962C8B-B14F-4D97-AF65-F5344CB8AC3E}">
        <p14:creationId xmlns:p14="http://schemas.microsoft.com/office/powerpoint/2010/main" val="3028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DC5E-D3DF-A28D-940F-5A6E4C44DACE}"/>
              </a:ext>
            </a:extLst>
          </p:cNvPr>
          <p:cNvSpPr>
            <a:spLocks noGrp="1"/>
          </p:cNvSpPr>
          <p:nvPr>
            <p:ph type="title"/>
          </p:nvPr>
        </p:nvSpPr>
        <p:spPr/>
        <p:txBody>
          <a:bodyPr/>
          <a:lstStyle/>
          <a:p>
            <a:r>
              <a:rPr lang="nb-NO" dirty="0"/>
              <a:t>Varemottak - tips</a:t>
            </a:r>
          </a:p>
        </p:txBody>
      </p:sp>
      <p:sp>
        <p:nvSpPr>
          <p:cNvPr id="3" name="Content Placeholder 2">
            <a:extLst>
              <a:ext uri="{FF2B5EF4-FFF2-40B4-BE49-F238E27FC236}">
                <a16:creationId xmlns:a16="http://schemas.microsoft.com/office/drawing/2014/main" id="{2850F8F5-94AC-F219-D668-28A8D0CAEE79}"/>
              </a:ext>
            </a:extLst>
          </p:cNvPr>
          <p:cNvSpPr>
            <a:spLocks noGrp="1"/>
          </p:cNvSpPr>
          <p:nvPr>
            <p:ph idx="1"/>
          </p:nvPr>
        </p:nvSpPr>
        <p:spPr/>
        <p:txBody>
          <a:bodyPr>
            <a:normAutofit lnSpcReduction="10000"/>
          </a:bodyPr>
          <a:lstStyle/>
          <a:p>
            <a:r>
              <a:rPr lang="nb-NO" dirty="0"/>
              <a:t>Ved store antall kan en liten øre-differanse utgjøre mye på totalsummen. Ved mer enn to desimaler på faktura, kan vi streve med å få korrigert.</a:t>
            </a:r>
          </a:p>
          <a:p>
            <a:r>
              <a:rPr lang="nb-NO" dirty="0"/>
              <a:t>Et tips fra en av våre BtB prosessrådgivere: I stedet for å streve med å korrigere på linjene, kan man legge til en ny varelinje i varemottaket, og legge hele differansen på den linja. </a:t>
            </a:r>
          </a:p>
          <a:p>
            <a:r>
              <a:rPr lang="nb-NO" dirty="0"/>
              <a:t>Innkjøper får da bilaget i Priskontroll til attestasjon.</a:t>
            </a:r>
          </a:p>
          <a:p>
            <a:r>
              <a:rPr lang="nb-NO" i="1" dirty="0"/>
              <a:t>Forutsetter samme </a:t>
            </a:r>
            <a:r>
              <a:rPr lang="nb-NO" i="1" dirty="0" err="1"/>
              <a:t>mva</a:t>
            </a:r>
            <a:r>
              <a:rPr lang="nb-NO" i="1" dirty="0"/>
              <a:t>-kode på hele avviket, ellers må avviket fordeles på en linje per </a:t>
            </a:r>
            <a:r>
              <a:rPr lang="nb-NO" i="1" dirty="0" err="1"/>
              <a:t>mva</a:t>
            </a:r>
            <a:r>
              <a:rPr lang="nb-NO" i="1" dirty="0"/>
              <a:t>-kode.</a:t>
            </a:r>
          </a:p>
          <a:p>
            <a:endParaRPr lang="nb-NO" dirty="0"/>
          </a:p>
        </p:txBody>
      </p:sp>
    </p:spTree>
    <p:extLst>
      <p:ext uri="{BB962C8B-B14F-4D97-AF65-F5344CB8AC3E}">
        <p14:creationId xmlns:p14="http://schemas.microsoft.com/office/powerpoint/2010/main" val="151676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D386-4308-B245-ABEA-303EE148BD3B}"/>
              </a:ext>
            </a:extLst>
          </p:cNvPr>
          <p:cNvSpPr>
            <a:spLocks noGrp="1"/>
          </p:cNvSpPr>
          <p:nvPr>
            <p:ph type="title"/>
          </p:nvPr>
        </p:nvSpPr>
        <p:spPr/>
        <p:txBody>
          <a:bodyPr/>
          <a:lstStyle/>
          <a:p>
            <a:r>
              <a:rPr lang="nb-NO" dirty="0"/>
              <a:t>Varemottak før faktura er lest inn</a:t>
            </a:r>
          </a:p>
        </p:txBody>
      </p:sp>
      <p:sp>
        <p:nvSpPr>
          <p:cNvPr id="3" name="Content Placeholder 2">
            <a:extLst>
              <a:ext uri="{FF2B5EF4-FFF2-40B4-BE49-F238E27FC236}">
                <a16:creationId xmlns:a16="http://schemas.microsoft.com/office/drawing/2014/main" id="{068FA3BB-94A8-F0EA-9579-F9DFCE158B93}"/>
              </a:ext>
            </a:extLst>
          </p:cNvPr>
          <p:cNvSpPr>
            <a:spLocks noGrp="1"/>
          </p:cNvSpPr>
          <p:nvPr>
            <p:ph idx="1"/>
          </p:nvPr>
        </p:nvSpPr>
        <p:spPr/>
        <p:txBody>
          <a:bodyPr>
            <a:normAutofit fontScale="92500" lnSpcReduction="20000"/>
          </a:bodyPr>
          <a:lstStyle/>
          <a:p>
            <a:r>
              <a:rPr lang="nb-NO" dirty="0"/>
              <a:t>Hva skjer om man tar varemottak før faktura er lest inn?</a:t>
            </a:r>
          </a:p>
          <a:p>
            <a:pPr>
              <a:buFontTx/>
              <a:buChar char="-"/>
            </a:pPr>
            <a:r>
              <a:rPr lang="nb-NO" dirty="0"/>
              <a:t>Det kan virke enklere, fordi man slipper å avstemme varemottaket mot fakturaen.</a:t>
            </a:r>
          </a:p>
          <a:p>
            <a:pPr>
              <a:buFontTx/>
              <a:buChar char="-"/>
            </a:pPr>
            <a:r>
              <a:rPr lang="nb-NO" dirty="0"/>
              <a:t>Men vær oppmerksom på at evt. avvik vil måtte korrigeres i et annet trinn – så man flytter bare problemet.</a:t>
            </a:r>
          </a:p>
          <a:p>
            <a:pPr>
              <a:buFontTx/>
              <a:buChar char="-"/>
            </a:pPr>
            <a:endParaRPr lang="nb-NO" dirty="0"/>
          </a:p>
          <a:p>
            <a:r>
              <a:rPr lang="nb-NO" dirty="0"/>
              <a:t>For best match, er det mest hensiktsmessig at varemottaket tas </a:t>
            </a:r>
            <a:r>
              <a:rPr lang="nb-NO" i="1" dirty="0"/>
              <a:t>etter at </a:t>
            </a:r>
            <a:r>
              <a:rPr lang="nb-NO" dirty="0"/>
              <a:t>faktura er lest inn.</a:t>
            </a:r>
          </a:p>
          <a:p>
            <a:r>
              <a:rPr lang="nb-NO" dirty="0"/>
              <a:t>Men: Vi ønsker ikke å oppfordre til at ansatte holder skyggeregnskap på mottatte varer/tjenester. Vi oppfordrer til at </a:t>
            </a:r>
            <a:r>
              <a:rPr lang="nb-NO" b="1" dirty="0"/>
              <a:t>varemottak tas når vare/tjeneste leveres.</a:t>
            </a:r>
            <a:endParaRPr lang="nb-NO" dirty="0"/>
          </a:p>
        </p:txBody>
      </p:sp>
    </p:spTree>
    <p:extLst>
      <p:ext uri="{BB962C8B-B14F-4D97-AF65-F5344CB8AC3E}">
        <p14:creationId xmlns:p14="http://schemas.microsoft.com/office/powerpoint/2010/main" val="4047846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BDEA-88DC-5EA7-37CE-F906B35044AE}"/>
              </a:ext>
            </a:extLst>
          </p:cNvPr>
          <p:cNvSpPr>
            <a:spLocks noGrp="1"/>
          </p:cNvSpPr>
          <p:nvPr>
            <p:ph type="title"/>
          </p:nvPr>
        </p:nvSpPr>
        <p:spPr>
          <a:xfrm>
            <a:off x="326573" y="205979"/>
            <a:ext cx="8381997" cy="1200329"/>
          </a:xfrm>
        </p:spPr>
        <p:txBody>
          <a:bodyPr/>
          <a:lstStyle/>
          <a:p>
            <a:r>
              <a:rPr lang="nb-NO" dirty="0"/>
              <a:t>Konsekvenser ved manglende varemottak</a:t>
            </a:r>
          </a:p>
        </p:txBody>
      </p:sp>
      <p:sp>
        <p:nvSpPr>
          <p:cNvPr id="3" name="Content Placeholder 2">
            <a:extLst>
              <a:ext uri="{FF2B5EF4-FFF2-40B4-BE49-F238E27FC236}">
                <a16:creationId xmlns:a16="http://schemas.microsoft.com/office/drawing/2014/main" id="{D613C58A-C4CB-42D3-7631-78A1658E3C99}"/>
              </a:ext>
            </a:extLst>
          </p:cNvPr>
          <p:cNvSpPr>
            <a:spLocks noGrp="1"/>
          </p:cNvSpPr>
          <p:nvPr>
            <p:ph idx="1"/>
          </p:nvPr>
        </p:nvSpPr>
        <p:spPr/>
        <p:txBody>
          <a:bodyPr>
            <a:normAutofit fontScale="77500" lnSpcReduction="20000"/>
          </a:bodyPr>
          <a:lstStyle/>
          <a:p>
            <a:endParaRPr lang="nb-NO" dirty="0"/>
          </a:p>
          <a:p>
            <a:endParaRPr lang="nb-NO" dirty="0"/>
          </a:p>
          <a:p>
            <a:r>
              <a:rPr lang="nb-NO" dirty="0"/>
              <a:t>Ikke utført varemottak? -&gt; </a:t>
            </a:r>
            <a:r>
              <a:rPr lang="nb-NO" b="1" dirty="0"/>
              <a:t>Faktura går ikke til utbetaling</a:t>
            </a:r>
          </a:p>
          <a:p>
            <a:pPr marL="0" indent="0">
              <a:buNone/>
            </a:pPr>
            <a:endParaRPr lang="nb-NO" dirty="0"/>
          </a:p>
          <a:p>
            <a:r>
              <a:rPr lang="nb-NO" dirty="0"/>
              <a:t>Faktura er gått til oppgaven Manglede varemottak, men oppgaven blir ikke utført der? -&gt; </a:t>
            </a:r>
            <a:r>
              <a:rPr lang="nb-NO" b="1" dirty="0"/>
              <a:t>Faktura går ikke til utbetaling</a:t>
            </a:r>
          </a:p>
          <a:p>
            <a:endParaRPr lang="nb-NO" dirty="0"/>
          </a:p>
          <a:p>
            <a:r>
              <a:rPr lang="nb-NO" dirty="0"/>
              <a:t>Man setter ikke opp vikar ved fravær? -&gt; Oppgaven Manglende varemottak er personlig og blir liggende for - &gt; </a:t>
            </a:r>
            <a:r>
              <a:rPr lang="nb-NO" b="1" dirty="0"/>
              <a:t>Faktura går ikke til utbetaling </a:t>
            </a:r>
          </a:p>
          <a:p>
            <a:endParaRPr lang="nb-NO" b="1" dirty="0"/>
          </a:p>
          <a:p>
            <a:r>
              <a:rPr lang="nb-NO" b="1" dirty="0"/>
              <a:t>Følg med oppgavelista di og gjør Manglende varemottak fortløpende!</a:t>
            </a:r>
          </a:p>
          <a:p>
            <a:endParaRPr lang="nb-NO" dirty="0"/>
          </a:p>
        </p:txBody>
      </p:sp>
    </p:spTree>
    <p:extLst>
      <p:ext uri="{BB962C8B-B14F-4D97-AF65-F5344CB8AC3E}">
        <p14:creationId xmlns:p14="http://schemas.microsoft.com/office/powerpoint/2010/main" val="283626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5A01102-A4A1-4791-B7B0-EA1AC3964722}"/>
              </a:ext>
            </a:extLst>
          </p:cNvPr>
          <p:cNvGraphicFramePr>
            <a:graphicFrameLocks noChangeAspect="1"/>
          </p:cNvGraphicFramePr>
          <p:nvPr>
            <p:custDataLst>
              <p:tags r:id="rId1"/>
            </p:custDataLst>
            <p:extLst>
              <p:ext uri="{D42A27DB-BD31-4B8C-83A1-F6EECF244321}">
                <p14:modId xmlns:p14="http://schemas.microsoft.com/office/powerpoint/2010/main" val="2283586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C5A01102-A4A1-4791-B7B0-EA1AC39647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722380-6CA1-492C-94DF-216A8AE32532}"/>
              </a:ext>
            </a:extLst>
          </p:cNvPr>
          <p:cNvSpPr>
            <a:spLocks noGrp="1"/>
          </p:cNvSpPr>
          <p:nvPr>
            <p:ph type="title"/>
          </p:nvPr>
        </p:nvSpPr>
        <p:spPr>
          <a:xfrm>
            <a:off x="457200" y="205981"/>
            <a:ext cx="8229600" cy="954107"/>
          </a:xfrm>
        </p:spPr>
        <p:txBody>
          <a:bodyPr vert="horz"/>
          <a:lstStyle/>
          <a:p>
            <a:r>
              <a:rPr lang="nb-NO" sz="2800" dirty="0"/>
              <a:t>Mål for møtet</a:t>
            </a:r>
            <a:br>
              <a:rPr lang="nb-NO" sz="2800" dirty="0"/>
            </a:br>
            <a:endParaRPr lang="nb-NO" sz="2800" dirty="0"/>
          </a:p>
        </p:txBody>
      </p:sp>
      <p:sp>
        <p:nvSpPr>
          <p:cNvPr id="6" name="TextBox 5">
            <a:extLst>
              <a:ext uri="{FF2B5EF4-FFF2-40B4-BE49-F238E27FC236}">
                <a16:creationId xmlns:a16="http://schemas.microsoft.com/office/drawing/2014/main" id="{D22C879B-C79A-4758-9213-30729E474039}"/>
              </a:ext>
            </a:extLst>
          </p:cNvPr>
          <p:cNvSpPr txBox="1"/>
          <p:nvPr/>
        </p:nvSpPr>
        <p:spPr>
          <a:xfrm>
            <a:off x="1865316" y="2110205"/>
            <a:ext cx="4114799" cy="1477328"/>
          </a:xfrm>
          <a:prstGeom prst="rect">
            <a:avLst/>
          </a:prstGeom>
          <a:noFill/>
        </p:spPr>
        <p:txBody>
          <a:bodyPr wrap="square" rtlCol="0">
            <a:spAutoFit/>
          </a:bodyPr>
          <a:lstStyle/>
          <a:p>
            <a:pPr marL="285736" indent="-285736" defTabSz="457178">
              <a:buFont typeface="Arial" panose="020B0604020202020204" pitchFamily="34" charset="0"/>
              <a:buChar char="•"/>
              <a:defRPr/>
            </a:pPr>
            <a:r>
              <a:rPr lang="nb-NO">
                <a:solidFill>
                  <a:srgbClr val="FFFFFF"/>
                </a:solidFill>
                <a:latin typeface="Arial" panose="020B0604020202020204"/>
              </a:rPr>
              <a:t>Få en felles forståelse for BOTT ØL</a:t>
            </a:r>
          </a:p>
          <a:p>
            <a:pPr marL="285736" indent="-285736" defTabSz="457178">
              <a:buFont typeface="Arial" panose="020B0604020202020204" pitchFamily="34" charset="0"/>
              <a:buChar char="•"/>
              <a:defRPr/>
            </a:pPr>
            <a:r>
              <a:rPr lang="nb-NO">
                <a:solidFill>
                  <a:srgbClr val="FFFFFF"/>
                </a:solidFill>
                <a:latin typeface="Arial" panose="020B0604020202020204"/>
              </a:rPr>
              <a:t>Innspill til ambisjonsnivå</a:t>
            </a:r>
          </a:p>
          <a:p>
            <a:pPr marL="457178" lvl="1" defTabSz="457178">
              <a:defRPr/>
            </a:pPr>
            <a:r>
              <a:rPr lang="nb-NO">
                <a:solidFill>
                  <a:srgbClr val="FFFFFF"/>
                </a:solidFill>
                <a:latin typeface="Arial" panose="020B0604020202020204"/>
              </a:rPr>
              <a:t>- For 2021</a:t>
            </a:r>
          </a:p>
          <a:p>
            <a:pPr marL="457178" lvl="1" defTabSz="457178">
              <a:defRPr/>
            </a:pPr>
            <a:r>
              <a:rPr lang="nb-NO">
                <a:solidFill>
                  <a:srgbClr val="FFFFFF"/>
                </a:solidFill>
                <a:latin typeface="Arial" panose="020B0604020202020204"/>
              </a:rPr>
              <a:t>- Fram til 2025</a:t>
            </a:r>
          </a:p>
          <a:p>
            <a:pPr defTabSz="457178">
              <a:defRPr/>
            </a:pPr>
            <a:endParaRPr lang="nb-NO">
              <a:solidFill>
                <a:srgbClr val="000000"/>
              </a:solidFill>
              <a:latin typeface="Arial" panose="020B0604020202020204"/>
            </a:endParaRPr>
          </a:p>
        </p:txBody>
      </p:sp>
      <p:pic>
        <p:nvPicPr>
          <p:cNvPr id="7" name="Picture 7" descr="A close up of a person&#10;&#10;Description automatically generated">
            <a:extLst>
              <a:ext uri="{FF2B5EF4-FFF2-40B4-BE49-F238E27FC236}">
                <a16:creationId xmlns:a16="http://schemas.microsoft.com/office/drawing/2014/main" id="{A866E86E-CDF0-44EA-B7FB-B2DADCCCD4A5}"/>
              </a:ext>
            </a:extLst>
          </p:cNvPr>
          <p:cNvPicPr>
            <a:picLocks noChangeAspect="1"/>
          </p:cNvPicPr>
          <p:nvPr/>
        </p:nvPicPr>
        <p:blipFill>
          <a:blip r:embed="rId6"/>
          <a:stretch>
            <a:fillRect/>
          </a:stretch>
        </p:blipFill>
        <p:spPr>
          <a:xfrm>
            <a:off x="564596" y="806659"/>
            <a:ext cx="8121477" cy="3855437"/>
          </a:xfrm>
          <a:prstGeom prst="rect">
            <a:avLst/>
          </a:prstGeom>
        </p:spPr>
      </p:pic>
      <p:sp>
        <p:nvSpPr>
          <p:cNvPr id="8" name="Oval 7">
            <a:extLst>
              <a:ext uri="{FF2B5EF4-FFF2-40B4-BE49-F238E27FC236}">
                <a16:creationId xmlns:a16="http://schemas.microsoft.com/office/drawing/2014/main" id="{BDCB3128-E062-42F9-8C82-A46881858251}"/>
              </a:ext>
            </a:extLst>
          </p:cNvPr>
          <p:cNvSpPr/>
          <p:nvPr/>
        </p:nvSpPr>
        <p:spPr>
          <a:xfrm>
            <a:off x="3000665" y="841294"/>
            <a:ext cx="5187430" cy="3560496"/>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78">
              <a:defRPr/>
            </a:pPr>
            <a:endParaRPr lang="en-US">
              <a:solidFill>
                <a:srgbClr val="FFFFFF"/>
              </a:solidFill>
              <a:latin typeface="Arial" panose="020B0604020202020204"/>
            </a:endParaRPr>
          </a:p>
        </p:txBody>
      </p:sp>
      <p:sp>
        <p:nvSpPr>
          <p:cNvPr id="9" name="TextBox 8">
            <a:extLst>
              <a:ext uri="{FF2B5EF4-FFF2-40B4-BE49-F238E27FC236}">
                <a16:creationId xmlns:a16="http://schemas.microsoft.com/office/drawing/2014/main" id="{064FEDE8-BA72-4241-B240-0F6E538EDC9C}"/>
              </a:ext>
            </a:extLst>
          </p:cNvPr>
          <p:cNvSpPr txBox="1"/>
          <p:nvPr/>
        </p:nvSpPr>
        <p:spPr>
          <a:xfrm>
            <a:off x="3520576" y="1273245"/>
            <a:ext cx="4203448" cy="5078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685800"/>
            <a:endParaRPr lang="nb-NO" sz="1425" b="1">
              <a:solidFill>
                <a:srgbClr val="000000"/>
              </a:solidFill>
              <a:latin typeface="Calibri" panose="020F0502020204030204" pitchFamily="34" charset="0"/>
              <a:cs typeface="Calibri" panose="020F0502020204030204" pitchFamily="34" charset="0"/>
            </a:endParaRPr>
          </a:p>
          <a:p>
            <a:pPr algn="ctr" defTabSz="685800"/>
            <a:endParaRPr lang="nb-NO" sz="1275" b="1">
              <a:solidFill>
                <a:srgbClr val="242424"/>
              </a:solidFill>
              <a:latin typeface="Arial" panose="020B0604020202020204"/>
            </a:endParaRPr>
          </a:p>
        </p:txBody>
      </p:sp>
      <p:sp>
        <p:nvSpPr>
          <p:cNvPr id="4" name="TextBox 3">
            <a:extLst>
              <a:ext uri="{FF2B5EF4-FFF2-40B4-BE49-F238E27FC236}">
                <a16:creationId xmlns:a16="http://schemas.microsoft.com/office/drawing/2014/main" id="{20CBA1E8-C827-0929-C3AD-DF6E405E4BBF}"/>
              </a:ext>
            </a:extLst>
          </p:cNvPr>
          <p:cNvSpPr txBox="1"/>
          <p:nvPr/>
        </p:nvSpPr>
        <p:spPr>
          <a:xfrm>
            <a:off x="3326668" y="1352807"/>
            <a:ext cx="4535424" cy="2677656"/>
          </a:xfrm>
          <a:prstGeom prst="rect">
            <a:avLst/>
          </a:prstGeom>
          <a:noFill/>
        </p:spPr>
        <p:txBody>
          <a:bodyPr wrap="square" rtlCol="0">
            <a:spAutoFit/>
          </a:bodyPr>
          <a:lstStyle/>
          <a:p>
            <a:pPr algn="ctr" defTabSz="685800"/>
            <a:r>
              <a:rPr lang="nb-NO" sz="2400" dirty="0">
                <a:solidFill>
                  <a:srgbClr val="000000"/>
                </a:solidFill>
                <a:latin typeface="Arial" panose="020B0604020202020204"/>
              </a:rPr>
              <a:t>Adressere utfordringer som utpekte seg i spørreundersøkelsen BtB Gevinstrealisering</a:t>
            </a:r>
          </a:p>
          <a:p>
            <a:pPr algn="ctr" defTabSz="685800"/>
            <a:endParaRPr lang="nb-NO" sz="2400" dirty="0">
              <a:solidFill>
                <a:srgbClr val="000000"/>
              </a:solidFill>
              <a:latin typeface="Arial" panose="020B0604020202020204"/>
            </a:endParaRPr>
          </a:p>
          <a:p>
            <a:pPr algn="ctr" defTabSz="685800"/>
            <a:r>
              <a:rPr lang="nb-NO" sz="2400" dirty="0">
                <a:solidFill>
                  <a:srgbClr val="000000"/>
                </a:solidFill>
                <a:latin typeface="Arial" panose="020B0604020202020204"/>
              </a:rPr>
              <a:t>Målgruppe: </a:t>
            </a:r>
          </a:p>
          <a:p>
            <a:pPr algn="ctr" defTabSz="685800"/>
            <a:r>
              <a:rPr lang="nb-NO" sz="2400" dirty="0">
                <a:solidFill>
                  <a:srgbClr val="000000"/>
                </a:solidFill>
                <a:latin typeface="Arial" panose="020B0604020202020204"/>
              </a:rPr>
              <a:t>Fagrekvirent og Innkjøper</a:t>
            </a:r>
          </a:p>
        </p:txBody>
      </p:sp>
    </p:spTree>
    <p:extLst>
      <p:ext uri="{BB962C8B-B14F-4D97-AF65-F5344CB8AC3E}">
        <p14:creationId xmlns:p14="http://schemas.microsoft.com/office/powerpoint/2010/main" val="122787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2601811684"/>
              </p:ext>
            </p:extLst>
          </p:nvPr>
        </p:nvGraphicFramePr>
        <p:xfrm>
          <a:off x="409650" y="994346"/>
          <a:ext cx="7455966" cy="4025839"/>
        </p:xfrm>
        <a:graphic>
          <a:graphicData uri="http://schemas.openxmlformats.org/drawingml/2006/table">
            <a:tbl>
              <a:tblPr firstRow="1" bandRow="1">
                <a:tableStyleId>{2D5ABB26-0587-4C30-8999-92F81FD0307C}</a:tableStyleId>
              </a:tblPr>
              <a:tblGrid>
                <a:gridCol w="7455966">
                  <a:extLst>
                    <a:ext uri="{9D8B030D-6E8A-4147-A177-3AD203B41FA5}">
                      <a16:colId xmlns:a16="http://schemas.microsoft.com/office/drawing/2014/main" val="3031343381"/>
                    </a:ext>
                  </a:extLst>
                </a:gridCol>
              </a:tblGrid>
              <a:tr h="318298">
                <a:tc>
                  <a:txBody>
                    <a:bodyPr/>
                    <a:lstStyle/>
                    <a:p>
                      <a:r>
                        <a:rPr lang="nb-NO" sz="1600" b="1" dirty="0">
                          <a:solidFill>
                            <a:schemeClr val="tx1"/>
                          </a:solidFill>
                        </a:rPr>
                        <a:t>Velkommen</a:t>
                      </a:r>
                      <a:r>
                        <a:rPr lang="nb-NO" sz="1600" dirty="0">
                          <a:solidFill>
                            <a:schemeClr val="tx1"/>
                          </a:solidFill>
                        </a:rPr>
                        <a:t> </a:t>
                      </a:r>
                    </a:p>
                    <a:p>
                      <a:r>
                        <a:rPr lang="nb-NO" sz="1600" dirty="0">
                          <a:solidFill>
                            <a:schemeClr val="tx1"/>
                          </a:solidFill>
                        </a:rPr>
                        <a:t> </a:t>
                      </a:r>
                      <a:r>
                        <a:rPr lang="nb-NO" sz="1600" i="1" dirty="0">
                          <a:solidFill>
                            <a:schemeClr val="tx1"/>
                          </a:solidFill>
                        </a:rPr>
                        <a:t>- Mål for møtet </a:t>
                      </a:r>
                    </a:p>
                  </a:txBody>
                  <a:tcPr>
                    <a:solidFill>
                      <a:schemeClr val="bg1"/>
                    </a:solidFill>
                  </a:tcPr>
                </a:tc>
                <a:extLst>
                  <a:ext uri="{0D108BD9-81ED-4DB2-BD59-A6C34878D82A}">
                    <a16:rowId xmlns:a16="http://schemas.microsoft.com/office/drawing/2014/main" val="2827356267"/>
                  </a:ext>
                </a:extLst>
              </a:tr>
              <a:tr h="489216">
                <a:tc>
                  <a:txBody>
                    <a:bodyPr/>
                    <a:lstStyle/>
                    <a:p>
                      <a:r>
                        <a:rPr lang="nb-NO" sz="1600" b="1" dirty="0"/>
                        <a:t>Leveringsbetingelser og valuta</a:t>
                      </a:r>
                    </a:p>
                    <a:p>
                      <a:pPr marL="285750" indent="-285750">
                        <a:buFontTx/>
                        <a:buChar char="-"/>
                      </a:pPr>
                      <a:r>
                        <a:rPr lang="nb-NO" sz="1600" i="1" dirty="0"/>
                        <a:t>v/ innkjøpssjef Asbjørn J. Wexsahl</a:t>
                      </a:r>
                    </a:p>
                  </a:txBody>
                  <a:tcPr/>
                </a:tc>
                <a:extLst>
                  <a:ext uri="{0D108BD9-81ED-4DB2-BD59-A6C34878D82A}">
                    <a16:rowId xmlns:a16="http://schemas.microsoft.com/office/drawing/2014/main" val="2000165729"/>
                  </a:ext>
                </a:extLst>
              </a:tr>
              <a:tr h="489216">
                <a:tc>
                  <a:txBody>
                    <a:bodyPr/>
                    <a:lstStyle/>
                    <a:p>
                      <a:r>
                        <a:rPr lang="nb-NO" sz="1600" b="1" dirty="0"/>
                        <a:t>Legge inn ordren rett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Valg av leverandør – hvorfor er dette viktig?</a:t>
                      </a:r>
                    </a:p>
                    <a:p>
                      <a:pPr marL="285750" indent="-285750">
                        <a:buFontTx/>
                        <a:buChar char="-"/>
                      </a:pPr>
                      <a:r>
                        <a:rPr lang="nb-NO" sz="1600" i="1" dirty="0"/>
                        <a:t>Hvorfor bør ordre samsvare med faktura?</a:t>
                      </a:r>
                    </a:p>
                  </a:txBody>
                  <a:tcPr/>
                </a:tc>
                <a:extLst>
                  <a:ext uri="{0D108BD9-81ED-4DB2-BD59-A6C34878D82A}">
                    <a16:rowId xmlns:a16="http://schemas.microsoft.com/office/drawing/2014/main" val="3979177042"/>
                  </a:ext>
                </a:extLst>
              </a:tr>
              <a:tr h="398719">
                <a:tc>
                  <a:txBody>
                    <a:bodyPr/>
                    <a:lstStyle/>
                    <a:p>
                      <a:r>
                        <a:rPr lang="nb-NO" sz="1600" b="1" dirty="0"/>
                        <a:t>Varemottak</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Prosessflyt</a:t>
                      </a:r>
                    </a:p>
                    <a:p>
                      <a:pPr marL="285750" indent="-285750">
                        <a:buFontTx/>
                        <a:buChar char="-"/>
                      </a:pPr>
                      <a:r>
                        <a:rPr lang="nb-NO" sz="1600" i="1" dirty="0"/>
                        <a:t>Viktighet, sårbarhet, konsekvenser</a:t>
                      </a:r>
                    </a:p>
                  </a:txBody>
                  <a:tcPr/>
                </a:tc>
                <a:extLst>
                  <a:ext uri="{0D108BD9-81ED-4DB2-BD59-A6C34878D82A}">
                    <a16:rowId xmlns:a16="http://schemas.microsoft.com/office/drawing/2014/main" val="2759807107"/>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bg1"/>
                          </a:solidFill>
                        </a:rPr>
                        <a:t>Hvor kan du finne mer informasjon </a:t>
                      </a:r>
                    </a:p>
                    <a:p>
                      <a:pPr marL="285750" indent="-285750">
                        <a:buFontTx/>
                        <a:buChar char="-"/>
                      </a:pPr>
                      <a:r>
                        <a:rPr lang="nb-NO" sz="1600" i="1" dirty="0">
                          <a:solidFill>
                            <a:schemeClr val="bg1"/>
                          </a:solidFill>
                        </a:rPr>
                        <a:t>Opplæring</a:t>
                      </a:r>
                    </a:p>
                    <a:p>
                      <a:pPr marL="285750" indent="-285750">
                        <a:buFontTx/>
                        <a:buChar char="-"/>
                      </a:pPr>
                      <a:r>
                        <a:rPr lang="nb-NO" sz="1600" i="1" dirty="0">
                          <a:solidFill>
                            <a:schemeClr val="bg1"/>
                          </a:solidFill>
                        </a:rPr>
                        <a:t>Brukerstøtte</a:t>
                      </a:r>
                    </a:p>
                  </a:txBody>
                  <a:tcPr>
                    <a:solidFill>
                      <a:srgbClr val="0D3475"/>
                    </a:solidFill>
                  </a:tcPr>
                </a:tc>
                <a:extLst>
                  <a:ext uri="{0D108BD9-81ED-4DB2-BD59-A6C34878D82A}">
                    <a16:rowId xmlns:a16="http://schemas.microsoft.com/office/drawing/2014/main" val="2742241633"/>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1089348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09FA4-B265-439C-A1D1-65847F85728E}"/>
              </a:ext>
            </a:extLst>
          </p:cNvPr>
          <p:cNvGraphicFramePr>
            <a:graphicFrameLocks noChangeAspect="1"/>
          </p:cNvGraphicFramePr>
          <p:nvPr>
            <p:custDataLst>
              <p:tags r:id="rId1"/>
            </p:custDataLst>
            <p:extLst>
              <p:ext uri="{D42A27DB-BD31-4B8C-83A1-F6EECF244321}">
                <p14:modId xmlns:p14="http://schemas.microsoft.com/office/powerpoint/2010/main" val="4119384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D0809FA4-B265-439C-A1D1-65847F8572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Graphic 10" descr="Information outline">
            <a:extLst>
              <a:ext uri="{FF2B5EF4-FFF2-40B4-BE49-F238E27FC236}">
                <a16:creationId xmlns:a16="http://schemas.microsoft.com/office/drawing/2014/main" id="{EBBBD0AB-E3F5-4444-9615-1E30919B4A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2006" y="2987504"/>
            <a:ext cx="1950017" cy="1950017"/>
          </a:xfrm>
          <a:prstGeom prst="rect">
            <a:avLst/>
          </a:prstGeom>
        </p:spPr>
      </p:pic>
      <p:sp>
        <p:nvSpPr>
          <p:cNvPr id="2" name="Title 1">
            <a:extLst>
              <a:ext uri="{FF2B5EF4-FFF2-40B4-BE49-F238E27FC236}">
                <a16:creationId xmlns:a16="http://schemas.microsoft.com/office/drawing/2014/main" id="{4B720FB8-DC71-4AAD-8500-79831D04307F}"/>
              </a:ext>
            </a:extLst>
          </p:cNvPr>
          <p:cNvSpPr>
            <a:spLocks noGrp="1"/>
          </p:cNvSpPr>
          <p:nvPr>
            <p:ph type="title"/>
          </p:nvPr>
        </p:nvSpPr>
        <p:spPr>
          <a:xfrm>
            <a:off x="326573" y="205979"/>
            <a:ext cx="8381997" cy="523220"/>
          </a:xfrm>
        </p:spPr>
        <p:txBody>
          <a:bodyPr vert="horz"/>
          <a:lstStyle/>
          <a:p>
            <a:r>
              <a:rPr lang="nb-NO" sz="2800" dirty="0"/>
              <a:t>Hvor kan du finne mer informasjon</a:t>
            </a:r>
          </a:p>
        </p:txBody>
      </p:sp>
      <p:sp>
        <p:nvSpPr>
          <p:cNvPr id="7" name="TextBox 6">
            <a:extLst>
              <a:ext uri="{FF2B5EF4-FFF2-40B4-BE49-F238E27FC236}">
                <a16:creationId xmlns:a16="http://schemas.microsoft.com/office/drawing/2014/main" id="{37A3C999-4171-48C8-970D-6FE7968043D0}"/>
              </a:ext>
            </a:extLst>
          </p:cNvPr>
          <p:cNvSpPr txBox="1"/>
          <p:nvPr/>
        </p:nvSpPr>
        <p:spPr>
          <a:xfrm>
            <a:off x="481631" y="1109844"/>
            <a:ext cx="7294259" cy="3385542"/>
          </a:xfrm>
          <a:prstGeom prst="rect">
            <a:avLst/>
          </a:prstGeom>
          <a:noFill/>
        </p:spPr>
        <p:txBody>
          <a:bodyPr wrap="square" rtlCol="0">
            <a:spAutoFit/>
          </a:bodyPr>
          <a:lstStyle/>
          <a:p>
            <a:r>
              <a:rPr lang="nb-NO" sz="1400" b="1" dirty="0">
                <a:hlinkClick r:id="rId8"/>
              </a:rPr>
              <a:t>BOTT-samarbeidet.no </a:t>
            </a:r>
            <a:r>
              <a:rPr lang="nb-NO" sz="1400" dirty="0"/>
              <a:t>– Alt tilgjengelig materiale utarbeidet av BOTT. Inkluderer prosesskart, rutinebeskrivelse, rollebeskrivelser, lenker til e-læringskurs og brukerskjemaer </a:t>
            </a:r>
          </a:p>
          <a:p>
            <a:endParaRPr lang="nb-NO" sz="1400" dirty="0"/>
          </a:p>
          <a:p>
            <a:r>
              <a:rPr lang="nb-NO" sz="1400" b="1" dirty="0">
                <a:hlinkClick r:id="rId9"/>
              </a:rPr>
              <a:t>NTNU Intranettside for opplæring</a:t>
            </a:r>
            <a:r>
              <a:rPr lang="nb-NO" sz="1400" dirty="0"/>
              <a:t> – Aktuell opplæring per rolle og info om registrering for e-læringskurs</a:t>
            </a:r>
          </a:p>
          <a:p>
            <a:endParaRPr lang="nb-NO" sz="1400" dirty="0"/>
          </a:p>
          <a:p>
            <a:r>
              <a:rPr lang="nb-NO" sz="1400" b="1" dirty="0">
                <a:hlinkClick r:id="rId10"/>
              </a:rPr>
              <a:t>NTNU Innsida-kanal BtB-informasjon </a:t>
            </a:r>
            <a:r>
              <a:rPr lang="nb-NO" sz="1400" dirty="0"/>
              <a:t>– Oppfordrer sterkt alle med roller i BtB-prosessen til å følge denne!</a:t>
            </a:r>
          </a:p>
          <a:p>
            <a:endParaRPr lang="nb-NO" sz="1400" dirty="0"/>
          </a:p>
          <a:p>
            <a:endParaRPr lang="nb-NO" sz="1400" dirty="0"/>
          </a:p>
          <a:p>
            <a:r>
              <a:rPr lang="nb-NO" sz="1400" dirty="0"/>
              <a:t>Spørsmål rettes til: </a:t>
            </a:r>
            <a:r>
              <a:rPr lang="nb-NO" sz="1800" b="0" i="0" u="sng" dirty="0">
                <a:solidFill>
                  <a:srgbClr val="0000FF"/>
                </a:solidFill>
                <a:effectLst/>
                <a:latin typeface="Calibri" panose="020F0502020204030204" pitchFamily="34" charset="0"/>
              </a:rPr>
              <a:t>kontakt@okavd.ntnu.no</a:t>
            </a:r>
            <a:endParaRPr lang="nb-NO" sz="1400" dirty="0"/>
          </a:p>
          <a:p>
            <a:endParaRPr lang="nb-NO" sz="1400" dirty="0"/>
          </a:p>
          <a:p>
            <a:endParaRPr lang="nb-NO" sz="1400" dirty="0"/>
          </a:p>
          <a:p>
            <a:endParaRPr lang="nb-NO" sz="1400" dirty="0"/>
          </a:p>
        </p:txBody>
      </p:sp>
    </p:spTree>
    <p:extLst>
      <p:ext uri="{BB962C8B-B14F-4D97-AF65-F5344CB8AC3E}">
        <p14:creationId xmlns:p14="http://schemas.microsoft.com/office/powerpoint/2010/main" val="352731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D8D4-71DB-6114-F68C-13FFE3F06BF9}"/>
              </a:ext>
            </a:extLst>
          </p:cNvPr>
          <p:cNvSpPr>
            <a:spLocks noGrp="1"/>
          </p:cNvSpPr>
          <p:nvPr>
            <p:ph type="title"/>
          </p:nvPr>
        </p:nvSpPr>
        <p:spPr/>
        <p:txBody>
          <a:bodyPr/>
          <a:lstStyle/>
          <a:p>
            <a:r>
              <a:rPr lang="nb-NO" dirty="0"/>
              <a:t>Brukerstøtte</a:t>
            </a:r>
          </a:p>
        </p:txBody>
      </p:sp>
      <p:pic>
        <p:nvPicPr>
          <p:cNvPr id="5" name="Picture 4" descr="A diagram of a company&#10;&#10;Description automatically generated">
            <a:extLst>
              <a:ext uri="{FF2B5EF4-FFF2-40B4-BE49-F238E27FC236}">
                <a16:creationId xmlns:a16="http://schemas.microsoft.com/office/drawing/2014/main" id="{D326C565-42DA-DC6D-F66A-90D5155560F5}"/>
              </a:ext>
            </a:extLst>
          </p:cNvPr>
          <p:cNvPicPr>
            <a:picLocks noChangeAspect="1"/>
          </p:cNvPicPr>
          <p:nvPr/>
        </p:nvPicPr>
        <p:blipFill>
          <a:blip r:embed="rId2"/>
          <a:stretch>
            <a:fillRect/>
          </a:stretch>
        </p:blipFill>
        <p:spPr>
          <a:xfrm>
            <a:off x="326573" y="852309"/>
            <a:ext cx="7219446" cy="4107877"/>
          </a:xfrm>
          <a:prstGeom prst="rect">
            <a:avLst/>
          </a:prstGeom>
        </p:spPr>
      </p:pic>
    </p:spTree>
    <p:extLst>
      <p:ext uri="{BB962C8B-B14F-4D97-AF65-F5344CB8AC3E}">
        <p14:creationId xmlns:p14="http://schemas.microsoft.com/office/powerpoint/2010/main" val="1462352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84B70B-4CD1-438D-93D1-3AE839CA04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9284B70B-4CD1-438D-93D1-3AE839CA04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06121E-CCC9-47B8-883C-1EB475ECD1F1}"/>
              </a:ext>
            </a:extLst>
          </p:cNvPr>
          <p:cNvSpPr>
            <a:spLocks noGrp="1"/>
          </p:cNvSpPr>
          <p:nvPr>
            <p:ph type="title"/>
          </p:nvPr>
        </p:nvSpPr>
        <p:spPr/>
        <p:txBody>
          <a:bodyPr vert="horz"/>
          <a:lstStyle/>
          <a:p>
            <a:r>
              <a:rPr lang="nb-NO" dirty="0"/>
              <a:t>Kontaktpersoner </a:t>
            </a:r>
            <a:r>
              <a:rPr lang="nb-NO" dirty="0" err="1"/>
              <a:t>btb</a:t>
            </a:r>
            <a:r>
              <a:rPr lang="nb-NO" dirty="0"/>
              <a:t> </a:t>
            </a:r>
          </a:p>
        </p:txBody>
      </p:sp>
      <p:sp>
        <p:nvSpPr>
          <p:cNvPr id="9" name="TextBox 8">
            <a:extLst>
              <a:ext uri="{FF2B5EF4-FFF2-40B4-BE49-F238E27FC236}">
                <a16:creationId xmlns:a16="http://schemas.microsoft.com/office/drawing/2014/main" id="{1011DD68-1936-47D3-BD18-D31D07349EDD}"/>
              </a:ext>
            </a:extLst>
          </p:cNvPr>
          <p:cNvSpPr txBox="1"/>
          <p:nvPr/>
        </p:nvSpPr>
        <p:spPr>
          <a:xfrm>
            <a:off x="326573" y="1072390"/>
            <a:ext cx="216010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Prosessansvarlig: </a:t>
            </a:r>
          </a:p>
        </p:txBody>
      </p:sp>
      <p:sp>
        <p:nvSpPr>
          <p:cNvPr id="10" name="TextBox 9">
            <a:extLst>
              <a:ext uri="{FF2B5EF4-FFF2-40B4-BE49-F238E27FC236}">
                <a16:creationId xmlns:a16="http://schemas.microsoft.com/office/drawing/2014/main" id="{F8290180-82C2-4316-BA04-E7060D533275}"/>
              </a:ext>
            </a:extLst>
          </p:cNvPr>
          <p:cNvSpPr txBox="1"/>
          <p:nvPr/>
        </p:nvSpPr>
        <p:spPr>
          <a:xfrm>
            <a:off x="326573" y="2217716"/>
            <a:ext cx="268829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srgbClr val="000000"/>
                </a:solidFill>
                <a:effectLst/>
                <a:uLnTx/>
                <a:uFillTx/>
                <a:latin typeface="Arial" panose="020B0604020202020204"/>
                <a:ea typeface="+mn-ea"/>
                <a:cs typeface="+mn-cs"/>
                <a:hlinkClick r:id="rId6"/>
              </a:rPr>
              <a:t>Prosessrådgivere</a:t>
            </a:r>
            <a:r>
              <a:rPr kumimoji="0" lang="nb-NO" sz="1100" b="1"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10248" name="Picture 8" descr="profileimage">
            <a:extLst>
              <a:ext uri="{FF2B5EF4-FFF2-40B4-BE49-F238E27FC236}">
                <a16:creationId xmlns:a16="http://schemas.microsoft.com/office/drawing/2014/main" id="{C93419C7-EA02-4870-BF98-14C4F9917F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836"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96EFC2A-38BE-4E7C-A558-F5F18D5A8A2C}"/>
              </a:ext>
            </a:extLst>
          </p:cNvPr>
          <p:cNvSpPr txBox="1"/>
          <p:nvPr/>
        </p:nvSpPr>
        <p:spPr>
          <a:xfrm>
            <a:off x="3090836" y="2513157"/>
            <a:ext cx="1680887"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Wenche Wilhelmsen Finseth</a:t>
            </a: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IV</a:t>
            </a:r>
          </a:p>
        </p:txBody>
      </p:sp>
      <p:sp>
        <p:nvSpPr>
          <p:cNvPr id="20" name="TextBox 19">
            <a:extLst>
              <a:ext uri="{FF2B5EF4-FFF2-40B4-BE49-F238E27FC236}">
                <a16:creationId xmlns:a16="http://schemas.microsoft.com/office/drawing/2014/main" id="{AE1744C0-F0DC-441B-BC79-B87E74D5D221}"/>
              </a:ext>
            </a:extLst>
          </p:cNvPr>
          <p:cNvSpPr txBox="1"/>
          <p:nvPr/>
        </p:nvSpPr>
        <p:spPr>
          <a:xfrm>
            <a:off x="1047780" y="4135841"/>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Marianne Storset</a:t>
            </a:r>
            <a:endPar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MH</a:t>
            </a:r>
          </a:p>
        </p:txBody>
      </p:sp>
      <p:sp>
        <p:nvSpPr>
          <p:cNvPr id="22" name="TextBox 21">
            <a:extLst>
              <a:ext uri="{FF2B5EF4-FFF2-40B4-BE49-F238E27FC236}">
                <a16:creationId xmlns:a16="http://schemas.microsoft.com/office/drawing/2014/main" id="{473B5C00-B533-47B1-9A3F-3C016CFF4803}"/>
              </a:ext>
            </a:extLst>
          </p:cNvPr>
          <p:cNvSpPr txBox="1"/>
          <p:nvPr/>
        </p:nvSpPr>
        <p:spPr>
          <a:xfrm>
            <a:off x="1019948" y="2527810"/>
            <a:ext cx="146673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Kristin Brevik Antonsen</a:t>
            </a:r>
            <a:endPar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Felles adm.</a:t>
            </a:r>
          </a:p>
        </p:txBody>
      </p:sp>
      <p:sp>
        <p:nvSpPr>
          <p:cNvPr id="23" name="TextBox 22">
            <a:extLst>
              <a:ext uri="{FF2B5EF4-FFF2-40B4-BE49-F238E27FC236}">
                <a16:creationId xmlns:a16="http://schemas.microsoft.com/office/drawing/2014/main" id="{D3C3425A-DD74-4EB1-9978-72B808175916}"/>
              </a:ext>
            </a:extLst>
          </p:cNvPr>
          <p:cNvSpPr txBox="1"/>
          <p:nvPr/>
        </p:nvSpPr>
        <p:spPr>
          <a:xfrm>
            <a:off x="5352820" y="2513157"/>
            <a:ext cx="13446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Randi Leikvold</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ØK</a:t>
            </a:r>
          </a:p>
        </p:txBody>
      </p:sp>
      <p:pic>
        <p:nvPicPr>
          <p:cNvPr id="10252" name="Picture 12" descr="profileimage">
            <a:extLst>
              <a:ext uri="{FF2B5EF4-FFF2-40B4-BE49-F238E27FC236}">
                <a16:creationId xmlns:a16="http://schemas.microsoft.com/office/drawing/2014/main" id="{8A16C6DA-003A-40DE-9D0B-FF396ED94D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9766" y="4082422"/>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A993E49-D03F-4B0D-AD25-2240CF25C60A}"/>
              </a:ext>
            </a:extLst>
          </p:cNvPr>
          <p:cNvSpPr txBox="1"/>
          <p:nvPr/>
        </p:nvSpPr>
        <p:spPr>
          <a:xfrm>
            <a:off x="7487836" y="4063086"/>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Anna Gulla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VM</a:t>
            </a:r>
          </a:p>
        </p:txBody>
      </p:sp>
      <p:pic>
        <p:nvPicPr>
          <p:cNvPr id="10254" name="Picture 14" descr="profileimage">
            <a:extLst>
              <a:ext uri="{FF2B5EF4-FFF2-40B4-BE49-F238E27FC236}">
                <a16:creationId xmlns:a16="http://schemas.microsoft.com/office/drawing/2014/main" id="{2BBD268E-29E7-4107-9289-9D9F5B666A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2407" y="3321338"/>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C54433A-3E46-4EA5-A04A-C6D2BD078269}"/>
              </a:ext>
            </a:extLst>
          </p:cNvPr>
          <p:cNvSpPr txBox="1"/>
          <p:nvPr/>
        </p:nvSpPr>
        <p:spPr>
          <a:xfrm>
            <a:off x="5310477" y="3276739"/>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Cecilie Heimdal</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HF</a:t>
            </a:r>
          </a:p>
        </p:txBody>
      </p:sp>
      <p:pic>
        <p:nvPicPr>
          <p:cNvPr id="10256" name="Picture 16" descr="profileimage">
            <a:extLst>
              <a:ext uri="{FF2B5EF4-FFF2-40B4-BE49-F238E27FC236}">
                <a16:creationId xmlns:a16="http://schemas.microsoft.com/office/drawing/2014/main" id="{25B79EF7-4FD9-4AC1-A0B4-1D06A82065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2756" y="409262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FEC821B-6892-41AC-9CFE-951B094BBDEC}"/>
              </a:ext>
            </a:extLst>
          </p:cNvPr>
          <p:cNvSpPr txBox="1"/>
          <p:nvPr/>
        </p:nvSpPr>
        <p:spPr>
          <a:xfrm>
            <a:off x="5378327" y="4053468"/>
            <a:ext cx="1941444"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Anne-Grethe Nilsen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NV</a:t>
            </a:r>
            <a:b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0915A4E5-EAFD-4F36-8216-4284E9096B25}"/>
              </a:ext>
            </a:extLst>
          </p:cNvPr>
          <p:cNvSpPr txBox="1"/>
          <p:nvPr/>
        </p:nvSpPr>
        <p:spPr>
          <a:xfrm>
            <a:off x="3142906" y="4063086"/>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Yana Bezdudna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AD</a:t>
            </a:r>
          </a:p>
        </p:txBody>
      </p:sp>
      <p:pic>
        <p:nvPicPr>
          <p:cNvPr id="10258" name="Picture 18" descr="profileimage">
            <a:extLst>
              <a:ext uri="{FF2B5EF4-FFF2-40B4-BE49-F238E27FC236}">
                <a16:creationId xmlns:a16="http://schemas.microsoft.com/office/drawing/2014/main" id="{48E64775-A9B7-4087-923C-B22A9CDE15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836" y="4092594"/>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profileimage">
            <a:extLst>
              <a:ext uri="{FF2B5EF4-FFF2-40B4-BE49-F238E27FC236}">
                <a16:creationId xmlns:a16="http://schemas.microsoft.com/office/drawing/2014/main" id="{0EF70D19-F4ED-4524-A8AD-AEFAFD6F98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8608" y="255364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4E4DEBF-BC79-4108-B28F-86CF32A8E368}"/>
              </a:ext>
            </a:extLst>
          </p:cNvPr>
          <p:cNvSpPr txBox="1"/>
          <p:nvPr/>
        </p:nvSpPr>
        <p:spPr>
          <a:xfrm>
            <a:off x="988838" y="1337822"/>
            <a:ext cx="13446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Maren Ellingsberg</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Prosessansvarlig </a:t>
            </a:r>
            <a:r>
              <a:rPr kumimoji="0" lang="nb-NO" sz="900" b="0" i="0" u="none" strike="noStrike" kern="1200" cap="none" spc="0" normalizeH="0" baseline="0" noProof="0" err="1">
                <a:ln>
                  <a:noFill/>
                </a:ln>
                <a:solidFill>
                  <a:srgbClr val="000000"/>
                </a:solidFill>
                <a:effectLst/>
                <a:uLnTx/>
                <a:uFillTx/>
                <a:latin typeface="Arial" panose="020B0604020202020204"/>
                <a:ea typeface="+mn-ea"/>
                <a:cs typeface="+mn-cs"/>
              </a:rPr>
              <a:t>btb</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663C604E-77A8-46D0-AF24-EA0FA6B04909}"/>
              </a:ext>
            </a:extLst>
          </p:cNvPr>
          <p:cNvSpPr txBox="1"/>
          <p:nvPr/>
        </p:nvSpPr>
        <p:spPr>
          <a:xfrm>
            <a:off x="3075221" y="3287568"/>
            <a:ext cx="17428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Silje Storsul</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IV</a:t>
            </a:r>
          </a:p>
        </p:txBody>
      </p:sp>
      <p:pic>
        <p:nvPicPr>
          <p:cNvPr id="10262" name="Picture 22" descr="profileimage">
            <a:extLst>
              <a:ext uri="{FF2B5EF4-FFF2-40B4-BE49-F238E27FC236}">
                <a16:creationId xmlns:a16="http://schemas.microsoft.com/office/drawing/2014/main" id="{66292979-2FD5-42C3-A040-CCCEB802A4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067" y="1381786"/>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EB982FB-B70D-46F5-BC46-9B5CCF5779E2}"/>
              </a:ext>
            </a:extLst>
          </p:cNvPr>
          <p:cNvSpPr txBox="1"/>
          <p:nvPr/>
        </p:nvSpPr>
        <p:spPr>
          <a:xfrm>
            <a:off x="7482484" y="2481643"/>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Åse Vibeke Belsvik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IE</a:t>
            </a:r>
          </a:p>
        </p:txBody>
      </p:sp>
      <p:sp>
        <p:nvSpPr>
          <p:cNvPr id="38" name="TextBox 37">
            <a:extLst>
              <a:ext uri="{FF2B5EF4-FFF2-40B4-BE49-F238E27FC236}">
                <a16:creationId xmlns:a16="http://schemas.microsoft.com/office/drawing/2014/main" id="{2ECFC784-016A-4F73-8486-F8E30E02B145}"/>
              </a:ext>
            </a:extLst>
          </p:cNvPr>
          <p:cNvSpPr txBox="1"/>
          <p:nvPr/>
        </p:nvSpPr>
        <p:spPr>
          <a:xfrm>
            <a:off x="7487836" y="3252914"/>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Nina Simonsen</a:t>
            </a:r>
            <a:endPar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SU</a:t>
            </a:r>
          </a:p>
        </p:txBody>
      </p:sp>
      <p:pic>
        <p:nvPicPr>
          <p:cNvPr id="10266" name="Picture 26" descr="profileimage">
            <a:extLst>
              <a:ext uri="{FF2B5EF4-FFF2-40B4-BE49-F238E27FC236}">
                <a16:creationId xmlns:a16="http://schemas.microsoft.com/office/drawing/2014/main" id="{B9073208-E508-4B4B-A54C-EE2F786B41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836" y="3293467"/>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C8A24DC-D8C1-4806-A264-29F759864BD0}"/>
              </a:ext>
            </a:extLst>
          </p:cNvPr>
          <p:cNvSpPr/>
          <p:nvPr/>
        </p:nvSpPr>
        <p:spPr>
          <a:xfrm>
            <a:off x="412838" y="4181061"/>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755BD314-E573-4FE8-BFFE-F580DB83C9CB}"/>
              </a:ext>
            </a:extLst>
          </p:cNvPr>
          <p:cNvSpPr/>
          <p:nvPr/>
        </p:nvSpPr>
        <p:spPr>
          <a:xfrm>
            <a:off x="6862533" y="2480288"/>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Picture 38">
            <a:extLst>
              <a:ext uri="{FF2B5EF4-FFF2-40B4-BE49-F238E27FC236}">
                <a16:creationId xmlns:a16="http://schemas.microsoft.com/office/drawing/2014/main" id="{E4B883FB-F23F-B092-80EE-DE5325E882C1}"/>
              </a:ext>
            </a:extLst>
          </p:cNvPr>
          <p:cNvPicPr>
            <a:picLocks noChangeAspect="1"/>
          </p:cNvPicPr>
          <p:nvPr/>
        </p:nvPicPr>
        <p:blipFill rotWithShape="1">
          <a:blip r:embed="rId15">
            <a:extLst>
              <a:ext uri="{28A0092B-C50C-407E-A947-70E740481C1C}">
                <a14:useLocalDpi xmlns:a14="http://schemas.microsoft.com/office/drawing/2010/main" val="0"/>
              </a:ext>
            </a:extLst>
          </a:blip>
          <a:srcRect b="5913"/>
          <a:stretch/>
        </p:blipFill>
        <p:spPr>
          <a:xfrm>
            <a:off x="412838" y="3328959"/>
            <a:ext cx="576000" cy="643559"/>
          </a:xfrm>
          <a:prstGeom prst="rect">
            <a:avLst/>
          </a:prstGeom>
        </p:spPr>
      </p:pic>
      <p:sp>
        <p:nvSpPr>
          <p:cNvPr id="40" name="TextBox 39">
            <a:extLst>
              <a:ext uri="{FF2B5EF4-FFF2-40B4-BE49-F238E27FC236}">
                <a16:creationId xmlns:a16="http://schemas.microsoft.com/office/drawing/2014/main" id="{AA44F5EB-15DE-C133-1AB1-52E37BA3012C}"/>
              </a:ext>
            </a:extLst>
          </p:cNvPr>
          <p:cNvSpPr txBox="1"/>
          <p:nvPr/>
        </p:nvSpPr>
        <p:spPr>
          <a:xfrm>
            <a:off x="1042312" y="3384757"/>
            <a:ext cx="12886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Hanna Sundli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a:t>
            </a:r>
            <a:r>
              <a:rPr lang="nb-NO" sz="900">
                <a:solidFill>
                  <a:srgbClr val="000000"/>
                </a:solidFill>
                <a:latin typeface="Arial" panose="020B0604020202020204"/>
              </a:rPr>
              <a:t>MH</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Picture 4" descr="A close-up of a person&#10;&#10;Description automatically generated">
            <a:extLst>
              <a:ext uri="{FF2B5EF4-FFF2-40B4-BE49-F238E27FC236}">
                <a16:creationId xmlns:a16="http://schemas.microsoft.com/office/drawing/2014/main" id="{FF7DDAB1-A9A4-D052-C8F4-1F76E1427CD2}"/>
              </a:ext>
            </a:extLst>
          </p:cNvPr>
          <p:cNvPicPr>
            <a:picLocks noChangeAspect="1"/>
          </p:cNvPicPr>
          <p:nvPr/>
        </p:nvPicPr>
        <p:blipFill>
          <a:blip r:embed="rId16"/>
          <a:stretch>
            <a:fillRect/>
          </a:stretch>
        </p:blipFill>
        <p:spPr>
          <a:xfrm>
            <a:off x="6865931" y="3252914"/>
            <a:ext cx="616553" cy="616553"/>
          </a:xfrm>
          <a:prstGeom prst="rect">
            <a:avLst/>
          </a:prstGeom>
        </p:spPr>
      </p:pic>
      <p:pic>
        <p:nvPicPr>
          <p:cNvPr id="1026" name="Picture 2">
            <a:extLst>
              <a:ext uri="{FF2B5EF4-FFF2-40B4-BE49-F238E27FC236}">
                <a16:creationId xmlns:a16="http://schemas.microsoft.com/office/drawing/2014/main" id="{AC0566B3-9471-2BBC-EAE6-025C5901C95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8852" y="2553644"/>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5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540086332"/>
              </p:ext>
            </p:extLst>
          </p:nvPr>
        </p:nvGraphicFramePr>
        <p:xfrm>
          <a:off x="409650" y="994346"/>
          <a:ext cx="7455966" cy="4025839"/>
        </p:xfrm>
        <a:graphic>
          <a:graphicData uri="http://schemas.openxmlformats.org/drawingml/2006/table">
            <a:tbl>
              <a:tblPr firstRow="1" bandRow="1">
                <a:tableStyleId>{2D5ABB26-0587-4C30-8999-92F81FD0307C}</a:tableStyleId>
              </a:tblPr>
              <a:tblGrid>
                <a:gridCol w="7455966">
                  <a:extLst>
                    <a:ext uri="{9D8B030D-6E8A-4147-A177-3AD203B41FA5}">
                      <a16:colId xmlns:a16="http://schemas.microsoft.com/office/drawing/2014/main" val="3031343381"/>
                    </a:ext>
                  </a:extLst>
                </a:gridCol>
              </a:tblGrid>
              <a:tr h="318298">
                <a:tc>
                  <a:txBody>
                    <a:bodyPr/>
                    <a:lstStyle/>
                    <a:p>
                      <a:r>
                        <a:rPr lang="nb-NO" sz="1600" b="1" dirty="0">
                          <a:solidFill>
                            <a:schemeClr val="tx1"/>
                          </a:solidFill>
                        </a:rPr>
                        <a:t>Velkommen</a:t>
                      </a:r>
                      <a:r>
                        <a:rPr lang="nb-NO" sz="1600" dirty="0">
                          <a:solidFill>
                            <a:schemeClr val="tx1"/>
                          </a:solidFill>
                        </a:rPr>
                        <a:t> </a:t>
                      </a:r>
                    </a:p>
                    <a:p>
                      <a:r>
                        <a:rPr lang="nb-NO" sz="1600" dirty="0">
                          <a:solidFill>
                            <a:schemeClr val="tx1"/>
                          </a:solidFill>
                        </a:rPr>
                        <a:t> </a:t>
                      </a:r>
                      <a:r>
                        <a:rPr lang="nb-NO" sz="1600" i="1" dirty="0">
                          <a:solidFill>
                            <a:schemeClr val="tx1"/>
                          </a:solidFill>
                        </a:rPr>
                        <a:t>- Mål for møtet </a:t>
                      </a:r>
                    </a:p>
                  </a:txBody>
                  <a:tcPr>
                    <a:solidFill>
                      <a:schemeClr val="bg1"/>
                    </a:solidFill>
                  </a:tcPr>
                </a:tc>
                <a:extLst>
                  <a:ext uri="{0D108BD9-81ED-4DB2-BD59-A6C34878D82A}">
                    <a16:rowId xmlns:a16="http://schemas.microsoft.com/office/drawing/2014/main" val="2827356267"/>
                  </a:ext>
                </a:extLst>
              </a:tr>
              <a:tr h="489216">
                <a:tc>
                  <a:txBody>
                    <a:bodyPr/>
                    <a:lstStyle/>
                    <a:p>
                      <a:r>
                        <a:rPr lang="nb-NO" sz="1600" b="1" dirty="0"/>
                        <a:t>Leveringsbetingelser og valuta</a:t>
                      </a:r>
                    </a:p>
                    <a:p>
                      <a:pPr marL="285750" indent="-285750">
                        <a:buFontTx/>
                        <a:buChar char="-"/>
                      </a:pPr>
                      <a:r>
                        <a:rPr lang="nb-NO" sz="1600" i="1" dirty="0"/>
                        <a:t>v/ innkjøpssjef Asbjørn J. Wexsahl</a:t>
                      </a:r>
                    </a:p>
                  </a:txBody>
                  <a:tcPr/>
                </a:tc>
                <a:extLst>
                  <a:ext uri="{0D108BD9-81ED-4DB2-BD59-A6C34878D82A}">
                    <a16:rowId xmlns:a16="http://schemas.microsoft.com/office/drawing/2014/main" val="2000165729"/>
                  </a:ext>
                </a:extLst>
              </a:tr>
              <a:tr h="489216">
                <a:tc>
                  <a:txBody>
                    <a:bodyPr/>
                    <a:lstStyle/>
                    <a:p>
                      <a:r>
                        <a:rPr lang="nb-NO" sz="1600" b="1" dirty="0"/>
                        <a:t>Legge inn ordren rett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Valg av leverandør – hvorfor er dette viktig?</a:t>
                      </a:r>
                    </a:p>
                    <a:p>
                      <a:pPr marL="285750" indent="-285750">
                        <a:buFontTx/>
                        <a:buChar char="-"/>
                      </a:pPr>
                      <a:r>
                        <a:rPr lang="nb-NO" sz="1600" i="1" dirty="0"/>
                        <a:t>Hvorfor bør ordre samsvare med faktura?</a:t>
                      </a:r>
                    </a:p>
                  </a:txBody>
                  <a:tcPr/>
                </a:tc>
                <a:extLst>
                  <a:ext uri="{0D108BD9-81ED-4DB2-BD59-A6C34878D82A}">
                    <a16:rowId xmlns:a16="http://schemas.microsoft.com/office/drawing/2014/main" val="3979177042"/>
                  </a:ext>
                </a:extLst>
              </a:tr>
              <a:tr h="398719">
                <a:tc>
                  <a:txBody>
                    <a:bodyPr/>
                    <a:lstStyle/>
                    <a:p>
                      <a:r>
                        <a:rPr lang="nb-NO" sz="1600" b="1" dirty="0"/>
                        <a:t>Varemottak</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Prosessflyt</a:t>
                      </a:r>
                    </a:p>
                    <a:p>
                      <a:pPr marL="285750" indent="-285750">
                        <a:buFontTx/>
                        <a:buChar char="-"/>
                      </a:pPr>
                      <a:r>
                        <a:rPr lang="nb-NO" sz="1600" i="1" dirty="0"/>
                        <a:t>Viktighet, sårbarhet, konsekvenser</a:t>
                      </a:r>
                    </a:p>
                  </a:txBody>
                  <a:tcPr/>
                </a:tc>
                <a:extLst>
                  <a:ext uri="{0D108BD9-81ED-4DB2-BD59-A6C34878D82A}">
                    <a16:rowId xmlns:a16="http://schemas.microsoft.com/office/drawing/2014/main" val="2759807107"/>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tx1"/>
                          </a:solidFill>
                        </a:rPr>
                        <a:t>Hvor kan du finne mer informasjon </a:t>
                      </a:r>
                    </a:p>
                    <a:p>
                      <a:pPr marL="285750" indent="-285750">
                        <a:buFontTx/>
                        <a:buChar char="-"/>
                      </a:pPr>
                      <a:r>
                        <a:rPr lang="nb-NO" sz="1600" i="1" dirty="0"/>
                        <a:t>Opplæring</a:t>
                      </a:r>
                    </a:p>
                    <a:p>
                      <a:pPr marL="285750" indent="-285750">
                        <a:buFontTx/>
                        <a:buChar char="-"/>
                      </a:pPr>
                      <a:r>
                        <a:rPr lang="nb-NO" sz="1600" i="1" dirty="0"/>
                        <a:t>Brukerstøtte</a:t>
                      </a:r>
                    </a:p>
                  </a:txBody>
                  <a:tcPr/>
                </a:tc>
                <a:extLst>
                  <a:ext uri="{0D108BD9-81ED-4DB2-BD59-A6C34878D82A}">
                    <a16:rowId xmlns:a16="http://schemas.microsoft.com/office/drawing/2014/main" val="2742241633"/>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bg1"/>
                          </a:solidFill>
                        </a:rPr>
                        <a:t>Spørsmål og svar</a:t>
                      </a:r>
                    </a:p>
                  </a:txBody>
                  <a:tcPr>
                    <a:solidFill>
                      <a:srgbClr val="0D3475"/>
                    </a:solidFill>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2722838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EBCE-FA23-1B21-D1B3-27155F64559D}"/>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116807F6-AA24-04E0-FF05-1EF7F4860D0F}"/>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F437E4B1-A3C7-29E3-5D9C-2D3D7D7EB5FE}"/>
              </a:ext>
            </a:extLst>
          </p:cNvPr>
          <p:cNvPicPr>
            <a:picLocks noChangeAspect="1"/>
          </p:cNvPicPr>
          <p:nvPr/>
        </p:nvPicPr>
        <p:blipFill>
          <a:blip r:embed="rId2"/>
          <a:stretch>
            <a:fillRect/>
          </a:stretch>
        </p:blipFill>
        <p:spPr>
          <a:xfrm>
            <a:off x="0" y="-14696"/>
            <a:ext cx="9144000" cy="5143500"/>
          </a:xfrm>
          <a:prstGeom prst="rect">
            <a:avLst/>
          </a:prstGeom>
        </p:spPr>
      </p:pic>
      <p:sp>
        <p:nvSpPr>
          <p:cNvPr id="6" name="TextBox 5">
            <a:extLst>
              <a:ext uri="{FF2B5EF4-FFF2-40B4-BE49-F238E27FC236}">
                <a16:creationId xmlns:a16="http://schemas.microsoft.com/office/drawing/2014/main" id="{A1899909-58CD-0475-EEA6-EACE6BC5D404}"/>
              </a:ext>
            </a:extLst>
          </p:cNvPr>
          <p:cNvSpPr txBox="1"/>
          <p:nvPr/>
        </p:nvSpPr>
        <p:spPr>
          <a:xfrm>
            <a:off x="1637211" y="1254034"/>
            <a:ext cx="6766560" cy="830997"/>
          </a:xfrm>
          <a:prstGeom prst="rect">
            <a:avLst/>
          </a:prstGeom>
          <a:noFill/>
        </p:spPr>
        <p:txBody>
          <a:bodyPr wrap="square" rtlCol="0">
            <a:spAutoFit/>
          </a:bodyPr>
          <a:lstStyle/>
          <a:p>
            <a:r>
              <a:rPr lang="nb-NO" sz="4800" b="1">
                <a:solidFill>
                  <a:schemeClr val="bg1"/>
                </a:solidFill>
              </a:rPr>
              <a:t>Takk for deltakelsen!</a:t>
            </a:r>
          </a:p>
        </p:txBody>
      </p:sp>
    </p:spTree>
    <p:extLst>
      <p:ext uri="{BB962C8B-B14F-4D97-AF65-F5344CB8AC3E}">
        <p14:creationId xmlns:p14="http://schemas.microsoft.com/office/powerpoint/2010/main" val="385840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D3C8-9491-4823-8333-44B69CC48322}"/>
              </a:ext>
            </a:extLst>
          </p:cNvPr>
          <p:cNvSpPr>
            <a:spLocks noGrp="1"/>
          </p:cNvSpPr>
          <p:nvPr>
            <p:ph type="title"/>
          </p:nvPr>
        </p:nvSpPr>
        <p:spPr/>
        <p:txBody>
          <a:bodyPr anchor="t">
            <a:normAutofit/>
          </a:bodyPr>
          <a:lstStyle/>
          <a:p>
            <a:r>
              <a:rPr lang="nb-NO"/>
              <a:t>Agenda</a:t>
            </a:r>
          </a:p>
        </p:txBody>
      </p:sp>
      <p:sp>
        <p:nvSpPr>
          <p:cNvPr id="3" name="Content Placeholder 2">
            <a:extLst>
              <a:ext uri="{FF2B5EF4-FFF2-40B4-BE49-F238E27FC236}">
                <a16:creationId xmlns:a16="http://schemas.microsoft.com/office/drawing/2014/main" id="{C294C2FC-6200-440B-85E5-FF627608D03B}"/>
              </a:ext>
            </a:extLst>
          </p:cNvPr>
          <p:cNvSpPr>
            <a:spLocks noGrp="1"/>
          </p:cNvSpPr>
          <p:nvPr>
            <p:ph idx="1"/>
          </p:nvPr>
        </p:nvSpPr>
        <p:spPr>
          <a:xfrm>
            <a:off x="1852488" y="3602725"/>
            <a:ext cx="6435960" cy="1628238"/>
          </a:xfrm>
        </p:spPr>
        <p:txBody>
          <a:bodyPr>
            <a:normAutofit/>
          </a:bodyPr>
          <a:lstStyle/>
          <a:p>
            <a:pPr lvl="1"/>
            <a:endParaRPr lang="nb-NO"/>
          </a:p>
          <a:p>
            <a:endParaRPr lang="nb-NO"/>
          </a:p>
        </p:txBody>
      </p:sp>
      <p:graphicFrame>
        <p:nvGraphicFramePr>
          <p:cNvPr id="5" name="Table 5">
            <a:extLst>
              <a:ext uri="{FF2B5EF4-FFF2-40B4-BE49-F238E27FC236}">
                <a16:creationId xmlns:a16="http://schemas.microsoft.com/office/drawing/2014/main" id="{9CEC64A9-177F-4F35-BFC9-924D07234396}"/>
              </a:ext>
            </a:extLst>
          </p:cNvPr>
          <p:cNvGraphicFramePr>
            <a:graphicFrameLocks noGrp="1"/>
          </p:cNvGraphicFramePr>
          <p:nvPr>
            <p:extLst>
              <p:ext uri="{D42A27DB-BD31-4B8C-83A1-F6EECF244321}">
                <p14:modId xmlns:p14="http://schemas.microsoft.com/office/powerpoint/2010/main" val="1591327486"/>
              </p:ext>
            </p:extLst>
          </p:nvPr>
        </p:nvGraphicFramePr>
        <p:xfrm>
          <a:off x="409650" y="994346"/>
          <a:ext cx="7455966" cy="4025839"/>
        </p:xfrm>
        <a:graphic>
          <a:graphicData uri="http://schemas.openxmlformats.org/drawingml/2006/table">
            <a:tbl>
              <a:tblPr firstRow="1" bandRow="1">
                <a:tableStyleId>{2D5ABB26-0587-4C30-8999-92F81FD0307C}</a:tableStyleId>
              </a:tblPr>
              <a:tblGrid>
                <a:gridCol w="7455966">
                  <a:extLst>
                    <a:ext uri="{9D8B030D-6E8A-4147-A177-3AD203B41FA5}">
                      <a16:colId xmlns:a16="http://schemas.microsoft.com/office/drawing/2014/main" val="3031343381"/>
                    </a:ext>
                  </a:extLst>
                </a:gridCol>
              </a:tblGrid>
              <a:tr h="318298">
                <a:tc>
                  <a:txBody>
                    <a:bodyPr/>
                    <a:lstStyle/>
                    <a:p>
                      <a:r>
                        <a:rPr lang="nb-NO" sz="1600" b="1" dirty="0">
                          <a:solidFill>
                            <a:schemeClr val="tx1"/>
                          </a:solidFill>
                        </a:rPr>
                        <a:t>Velkommen</a:t>
                      </a:r>
                      <a:r>
                        <a:rPr lang="nb-NO" sz="1600" dirty="0">
                          <a:solidFill>
                            <a:schemeClr val="tx1"/>
                          </a:solidFill>
                        </a:rPr>
                        <a:t> </a:t>
                      </a:r>
                    </a:p>
                    <a:p>
                      <a:r>
                        <a:rPr lang="nb-NO" sz="1600" dirty="0">
                          <a:solidFill>
                            <a:schemeClr val="tx1"/>
                          </a:solidFill>
                        </a:rPr>
                        <a:t> </a:t>
                      </a:r>
                      <a:r>
                        <a:rPr lang="nb-NO" sz="1600" i="1" dirty="0">
                          <a:solidFill>
                            <a:schemeClr val="tx1"/>
                          </a:solidFill>
                        </a:rPr>
                        <a:t>- Mål for møtet </a:t>
                      </a:r>
                    </a:p>
                  </a:txBody>
                  <a:tcPr>
                    <a:solidFill>
                      <a:schemeClr val="bg1"/>
                    </a:solidFill>
                  </a:tcPr>
                </a:tc>
                <a:extLst>
                  <a:ext uri="{0D108BD9-81ED-4DB2-BD59-A6C34878D82A}">
                    <a16:rowId xmlns:a16="http://schemas.microsoft.com/office/drawing/2014/main" val="2827356267"/>
                  </a:ext>
                </a:extLst>
              </a:tr>
              <a:tr h="489216">
                <a:tc>
                  <a:txBody>
                    <a:bodyPr/>
                    <a:lstStyle/>
                    <a:p>
                      <a:r>
                        <a:rPr lang="nb-NO" sz="1600" b="1" dirty="0">
                          <a:solidFill>
                            <a:schemeClr val="bg1"/>
                          </a:solidFill>
                        </a:rPr>
                        <a:t>Leveringsbetingelser og valuta</a:t>
                      </a:r>
                    </a:p>
                    <a:p>
                      <a:pPr marL="285750" indent="-285750">
                        <a:buFontTx/>
                        <a:buChar char="-"/>
                      </a:pPr>
                      <a:r>
                        <a:rPr lang="nb-NO" sz="1600" i="1" dirty="0">
                          <a:solidFill>
                            <a:schemeClr val="bg1"/>
                          </a:solidFill>
                        </a:rPr>
                        <a:t>v/ innkjøpssjef Asbjørn J. Wexsahl</a:t>
                      </a:r>
                    </a:p>
                  </a:txBody>
                  <a:tcPr>
                    <a:solidFill>
                      <a:srgbClr val="0D3475"/>
                    </a:solidFill>
                  </a:tcPr>
                </a:tc>
                <a:extLst>
                  <a:ext uri="{0D108BD9-81ED-4DB2-BD59-A6C34878D82A}">
                    <a16:rowId xmlns:a16="http://schemas.microsoft.com/office/drawing/2014/main" val="2000165729"/>
                  </a:ext>
                </a:extLst>
              </a:tr>
              <a:tr h="489216">
                <a:tc>
                  <a:txBody>
                    <a:bodyPr/>
                    <a:lstStyle/>
                    <a:p>
                      <a:r>
                        <a:rPr lang="nb-NO" sz="1600" b="1" dirty="0"/>
                        <a:t>Legge inn ordren rett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Valg av leverandør – hvorfor er dette viktig?</a:t>
                      </a:r>
                    </a:p>
                    <a:p>
                      <a:pPr marL="285750" indent="-285750">
                        <a:buFontTx/>
                        <a:buChar char="-"/>
                      </a:pPr>
                      <a:r>
                        <a:rPr lang="nb-NO" sz="1600" i="1" dirty="0"/>
                        <a:t>Hvorfor bør ordre samsvare med faktura?</a:t>
                      </a:r>
                    </a:p>
                  </a:txBody>
                  <a:tcPr/>
                </a:tc>
                <a:extLst>
                  <a:ext uri="{0D108BD9-81ED-4DB2-BD59-A6C34878D82A}">
                    <a16:rowId xmlns:a16="http://schemas.microsoft.com/office/drawing/2014/main" val="3979177042"/>
                  </a:ext>
                </a:extLst>
              </a:tr>
              <a:tr h="398719">
                <a:tc>
                  <a:txBody>
                    <a:bodyPr/>
                    <a:lstStyle/>
                    <a:p>
                      <a:r>
                        <a:rPr lang="nb-NO" sz="1600" b="1" dirty="0"/>
                        <a:t>Varemottak</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nb-NO" sz="1600" i="1" dirty="0"/>
                        <a:t>Prosessflyt</a:t>
                      </a:r>
                    </a:p>
                    <a:p>
                      <a:pPr marL="285750" indent="-285750">
                        <a:buFontTx/>
                        <a:buChar char="-"/>
                      </a:pPr>
                      <a:r>
                        <a:rPr lang="nb-NO" sz="1600" i="1" dirty="0"/>
                        <a:t>Viktighet, sårbarhet, konsekvenser</a:t>
                      </a:r>
                    </a:p>
                  </a:txBody>
                  <a:tcPr/>
                </a:tc>
                <a:extLst>
                  <a:ext uri="{0D108BD9-81ED-4DB2-BD59-A6C34878D82A}">
                    <a16:rowId xmlns:a16="http://schemas.microsoft.com/office/drawing/2014/main" val="2759807107"/>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tx1"/>
                          </a:solidFill>
                        </a:rPr>
                        <a:t>Hvor kan du finne mer informasjon </a:t>
                      </a:r>
                    </a:p>
                    <a:p>
                      <a:pPr marL="285750" indent="-285750">
                        <a:buFontTx/>
                        <a:buChar char="-"/>
                      </a:pPr>
                      <a:r>
                        <a:rPr lang="nb-NO" sz="1600" i="1" dirty="0"/>
                        <a:t>Opplæring</a:t>
                      </a:r>
                    </a:p>
                    <a:p>
                      <a:pPr marL="285750" indent="-285750">
                        <a:buFontTx/>
                        <a:buChar char="-"/>
                      </a:pPr>
                      <a:r>
                        <a:rPr lang="nb-NO" sz="1600" i="1" dirty="0"/>
                        <a:t>Brukerstøtte</a:t>
                      </a:r>
                    </a:p>
                  </a:txBody>
                  <a:tcPr/>
                </a:tc>
                <a:extLst>
                  <a:ext uri="{0D108BD9-81ED-4DB2-BD59-A6C34878D82A}">
                    <a16:rowId xmlns:a16="http://schemas.microsoft.com/office/drawing/2014/main" val="2742241633"/>
                  </a:ext>
                </a:extLst>
              </a:tr>
              <a:tr h="398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178665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BA41B3-4160-3D42-B7C1-A4A5043ECA53}"/>
              </a:ext>
            </a:extLst>
          </p:cNvPr>
          <p:cNvSpPr>
            <a:spLocks noGrp="1"/>
          </p:cNvSpPr>
          <p:nvPr>
            <p:ph type="title"/>
          </p:nvPr>
        </p:nvSpPr>
        <p:spPr/>
        <p:txBody>
          <a:bodyPr/>
          <a:lstStyle/>
          <a:p>
            <a:r>
              <a:rPr lang="nb-NO" dirty="0"/>
              <a:t>Generelle innkjøpsbetingelser</a:t>
            </a:r>
          </a:p>
        </p:txBody>
      </p:sp>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p:txBody>
          <a:bodyPr/>
          <a:lstStyle/>
          <a:p>
            <a:r>
              <a:rPr lang="nb-NO" sz="2000" dirty="0"/>
              <a:t>Referer til  </a:t>
            </a:r>
          </a:p>
          <a:p>
            <a:pPr lvl="1"/>
            <a:r>
              <a:rPr lang="nb-NO" sz="1800" dirty="0"/>
              <a:t>Generelle kontraktsvilkår Varer iBOTT jan 2023</a:t>
            </a:r>
          </a:p>
          <a:p>
            <a:pPr lvl="1"/>
            <a:r>
              <a:rPr lang="nb-NO" sz="1800" dirty="0"/>
              <a:t>Generelle kontraktsvilkår Tjenester iBOTT jan 2023</a:t>
            </a:r>
          </a:p>
          <a:p>
            <a:pPr lvl="1"/>
            <a:endParaRPr lang="nb-NO" sz="1000" dirty="0"/>
          </a:p>
          <a:p>
            <a:r>
              <a:rPr lang="nb-NO" sz="2000" dirty="0"/>
              <a:t>Generelle vilkår sikrer avtalemessig mye av jussen</a:t>
            </a:r>
          </a:p>
          <a:p>
            <a:pPr lvl="1"/>
            <a:r>
              <a:rPr lang="nb-NO" sz="1800" dirty="0"/>
              <a:t>Lovvalg norsk lov skal gjelde</a:t>
            </a:r>
          </a:p>
          <a:p>
            <a:pPr lvl="1"/>
            <a:r>
              <a:rPr lang="nb-NO" sz="1800" dirty="0"/>
              <a:t>Risikooverganger</a:t>
            </a:r>
          </a:p>
          <a:p>
            <a:pPr lvl="1"/>
            <a:r>
              <a:rPr lang="nb-NO" sz="1800" dirty="0"/>
              <a:t>Betalingsbetingelser</a:t>
            </a:r>
          </a:p>
          <a:p>
            <a:pPr lvl="1"/>
            <a:r>
              <a:rPr lang="nb-NO" sz="1800" dirty="0"/>
              <a:t>Eiendomsrett</a:t>
            </a:r>
          </a:p>
          <a:p>
            <a:pPr lvl="1"/>
            <a:r>
              <a:rPr lang="nb-NO" sz="1800" dirty="0"/>
              <a:t>Kompensasjoner…</a:t>
            </a:r>
          </a:p>
          <a:p>
            <a:r>
              <a:rPr lang="nb-NO" sz="2000" dirty="0"/>
              <a:t>Leverandør har gjerne sine egne vilkår, disse godtar vi normalt ikke.</a:t>
            </a:r>
          </a:p>
          <a:p>
            <a:pPr marL="342900" lvl="1" indent="0">
              <a:buNone/>
            </a:pPr>
            <a:endParaRPr lang="nb-NO" dirty="0"/>
          </a:p>
        </p:txBody>
      </p:sp>
    </p:spTree>
    <p:extLst>
      <p:ext uri="{BB962C8B-B14F-4D97-AF65-F5344CB8AC3E}">
        <p14:creationId xmlns:p14="http://schemas.microsoft.com/office/powerpoint/2010/main" val="125521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INCOTERMS 2020 </a:t>
            </a:r>
          </a:p>
        </p:txBody>
      </p:sp>
      <p:sp>
        <p:nvSpPr>
          <p:cNvPr id="3" name="Plassholder for innhold 2"/>
          <p:cNvSpPr>
            <a:spLocks noGrp="1"/>
          </p:cNvSpPr>
          <p:nvPr>
            <p:ph idx="1"/>
          </p:nvPr>
        </p:nvSpPr>
        <p:spPr>
          <a:xfrm>
            <a:off x="400050" y="1027906"/>
            <a:ext cx="7277100" cy="3534569"/>
          </a:xfrm>
        </p:spPr>
        <p:txBody>
          <a:bodyPr>
            <a:normAutofit/>
          </a:bodyPr>
          <a:lstStyle/>
          <a:p>
            <a:r>
              <a:rPr lang="nb-NO" sz="1600" dirty="0"/>
              <a:t>Utgitt av ICC kan benyttes der selger og kjøper avtaler dette, prinsipielt for intensjonal handel, men ikke begrenset til det</a:t>
            </a:r>
          </a:p>
          <a:p>
            <a:r>
              <a:rPr lang="nb-NO" sz="1600" dirty="0"/>
              <a:t>Uavhengig av transportavtaler</a:t>
            </a:r>
          </a:p>
          <a:p>
            <a:endParaRPr lang="nb-NO" sz="1600" dirty="0"/>
          </a:p>
          <a:p>
            <a:r>
              <a:rPr lang="nb-NO" sz="1600" dirty="0"/>
              <a:t>Regulerer mellom kjøper og selger</a:t>
            </a:r>
          </a:p>
          <a:p>
            <a:pPr lvl="1"/>
            <a:r>
              <a:rPr lang="nb-NO" sz="1600" dirty="0"/>
              <a:t> Forpliktelser (Ansvar, formaliteter)</a:t>
            </a:r>
          </a:p>
          <a:p>
            <a:pPr lvl="1"/>
            <a:r>
              <a:rPr lang="nb-NO" sz="1600" dirty="0"/>
              <a:t> Kostnader</a:t>
            </a:r>
          </a:p>
          <a:p>
            <a:pPr lvl="1"/>
            <a:r>
              <a:rPr lang="nb-NO" sz="1600" dirty="0"/>
              <a:t> Risiko</a:t>
            </a:r>
          </a:p>
          <a:p>
            <a:pPr lvl="1"/>
            <a:r>
              <a:rPr lang="nb-NO" sz="1600" dirty="0"/>
              <a:t> Implisitt også Tid</a:t>
            </a:r>
          </a:p>
          <a:p>
            <a:pPr lvl="1"/>
            <a:endParaRPr lang="nb-NO" sz="1600" dirty="0"/>
          </a:p>
          <a:p>
            <a:r>
              <a:rPr lang="nb-NO" sz="1600" dirty="0"/>
              <a:t>Finnes 1990,2000,2010,2020 og noen tidligere versjoner</a:t>
            </a:r>
          </a:p>
        </p:txBody>
      </p:sp>
    </p:spTree>
    <p:extLst>
      <p:ext uri="{BB962C8B-B14F-4D97-AF65-F5344CB8AC3E}">
        <p14:creationId xmlns:p14="http://schemas.microsoft.com/office/powerpoint/2010/main" val="288163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95275" y="411657"/>
            <a:ext cx="6172200" cy="642938"/>
          </a:xfrm>
        </p:spPr>
        <p:txBody>
          <a:bodyPr anchor="t">
            <a:normAutofit/>
          </a:bodyPr>
          <a:lstStyle/>
          <a:p>
            <a:r>
              <a:rPr lang="nb-NO" dirty="0"/>
              <a:t>INCOTERMS 2020 </a:t>
            </a:r>
          </a:p>
        </p:txBody>
      </p:sp>
      <p:pic>
        <p:nvPicPr>
          <p:cNvPr id="5" name="Bilde 4" descr="Et bilde som inneholder utendørs, snø, natur, dag&#10;&#10;Automatisk generert beskrivelse">
            <a:extLst>
              <a:ext uri="{FF2B5EF4-FFF2-40B4-BE49-F238E27FC236}">
                <a16:creationId xmlns:a16="http://schemas.microsoft.com/office/drawing/2014/main" id="{5165129D-7D5B-8C67-9D6C-B1C14C55E6ED}"/>
              </a:ext>
            </a:extLst>
          </p:cNvPr>
          <p:cNvPicPr>
            <a:picLocks noChangeAspect="1"/>
          </p:cNvPicPr>
          <p:nvPr/>
        </p:nvPicPr>
        <p:blipFill>
          <a:blip r:embed="rId2"/>
          <a:stretch>
            <a:fillRect/>
          </a:stretch>
        </p:blipFill>
        <p:spPr>
          <a:xfrm>
            <a:off x="1882590" y="1364660"/>
            <a:ext cx="1881542" cy="3135904"/>
          </a:xfrm>
          <a:prstGeom prst="rect">
            <a:avLst/>
          </a:prstGeom>
          <a:noFill/>
        </p:spPr>
      </p:pic>
      <p:sp>
        <p:nvSpPr>
          <p:cNvPr id="3" name="Plassholder for innhold 2"/>
          <p:cNvSpPr>
            <a:spLocks noGrp="1"/>
          </p:cNvSpPr>
          <p:nvPr>
            <p:ph sz="half" idx="2"/>
          </p:nvPr>
        </p:nvSpPr>
        <p:spPr>
          <a:xfrm>
            <a:off x="4629150" y="1543051"/>
            <a:ext cx="3028950" cy="2545854"/>
          </a:xfrm>
        </p:spPr>
        <p:txBody>
          <a:bodyPr>
            <a:normAutofit lnSpcReduction="10000"/>
          </a:bodyPr>
          <a:lstStyle/>
          <a:p>
            <a:pPr marL="0" indent="0">
              <a:lnSpc>
                <a:spcPct val="90000"/>
              </a:lnSpc>
              <a:buNone/>
            </a:pPr>
            <a:r>
              <a:rPr lang="nb-NO" sz="1125"/>
              <a:t>Angis XXX  Sted INCOTERMS 2020.</a:t>
            </a:r>
          </a:p>
          <a:p>
            <a:pPr marL="0" indent="0">
              <a:lnSpc>
                <a:spcPct val="90000"/>
              </a:lnSpc>
              <a:buNone/>
            </a:pPr>
            <a:r>
              <a:rPr lang="nb-NO" sz="1125"/>
              <a:t>Eksempel EXW Kalvskinnet, Trondheim INCOTERMS 2020.</a:t>
            </a:r>
          </a:p>
          <a:p>
            <a:pPr>
              <a:lnSpc>
                <a:spcPct val="90000"/>
              </a:lnSpc>
            </a:pPr>
            <a:r>
              <a:rPr lang="nb-NO" sz="1125"/>
              <a:t>Fire hovedgrupper</a:t>
            </a:r>
          </a:p>
          <a:p>
            <a:pPr>
              <a:lnSpc>
                <a:spcPct val="90000"/>
              </a:lnSpc>
            </a:pPr>
            <a:r>
              <a:rPr lang="nb-NO" sz="1125"/>
              <a:t>E</a:t>
            </a:r>
          </a:p>
          <a:p>
            <a:pPr>
              <a:lnSpc>
                <a:spcPct val="90000"/>
              </a:lnSpc>
            </a:pPr>
            <a:r>
              <a:rPr lang="nb-NO" sz="1125"/>
              <a:t>F</a:t>
            </a:r>
          </a:p>
          <a:p>
            <a:pPr>
              <a:lnSpc>
                <a:spcPct val="90000"/>
              </a:lnSpc>
            </a:pPr>
            <a:r>
              <a:rPr lang="nb-NO" sz="1125"/>
              <a:t>C</a:t>
            </a:r>
          </a:p>
          <a:p>
            <a:pPr>
              <a:lnSpc>
                <a:spcPct val="90000"/>
              </a:lnSpc>
            </a:pPr>
            <a:r>
              <a:rPr lang="nb-NO" sz="1125"/>
              <a:t>D</a:t>
            </a:r>
          </a:p>
          <a:p>
            <a:pPr marL="0" indent="0">
              <a:lnSpc>
                <a:spcPct val="90000"/>
              </a:lnSpc>
              <a:buNone/>
            </a:pPr>
            <a:endParaRPr lang="nb-NO" sz="1125"/>
          </a:p>
          <a:p>
            <a:pPr marL="0" indent="0">
              <a:lnSpc>
                <a:spcPct val="90000"/>
              </a:lnSpc>
              <a:buNone/>
            </a:pPr>
            <a:r>
              <a:rPr lang="nb-NO" sz="1125"/>
              <a:t>For hovedgruppene E,F og D er stedsangivelsen leveringspunkt hvor risiko og eierskap går over til kjøper</a:t>
            </a:r>
          </a:p>
          <a:p>
            <a:pPr marL="0" indent="0">
              <a:lnSpc>
                <a:spcPct val="90000"/>
              </a:lnSpc>
              <a:buNone/>
            </a:pPr>
            <a:r>
              <a:rPr lang="nb-NO" sz="1125"/>
              <a:t>For hovedgruppe C er det stedet hvor selger er ansvarlig for å arrangere transport</a:t>
            </a:r>
          </a:p>
        </p:txBody>
      </p:sp>
    </p:spTree>
    <p:extLst>
      <p:ext uri="{BB962C8B-B14F-4D97-AF65-F5344CB8AC3E}">
        <p14:creationId xmlns:p14="http://schemas.microsoft.com/office/powerpoint/2010/main" val="209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EC3336-0951-BAA4-FE56-05C03F18E07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02733" y="659167"/>
            <a:ext cx="5845636" cy="410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77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DDP stedsangivelse Incoterms 2020</a:t>
            </a:r>
          </a:p>
        </p:txBody>
      </p:sp>
      <p:sp>
        <p:nvSpPr>
          <p:cNvPr id="3" name="Plassholder for innhold 2"/>
          <p:cNvSpPr>
            <a:spLocks noGrp="1"/>
          </p:cNvSpPr>
          <p:nvPr>
            <p:ph idx="1"/>
          </p:nvPr>
        </p:nvSpPr>
        <p:spPr/>
        <p:txBody>
          <a:bodyPr/>
          <a:lstStyle/>
          <a:p>
            <a:r>
              <a:rPr lang="nb-NO" dirty="0"/>
              <a:t>Selgers maksimale forpliktelse </a:t>
            </a:r>
          </a:p>
          <a:p>
            <a:r>
              <a:rPr lang="nb-NO" dirty="0"/>
              <a:t>Kjøper har risiko fra det tidspunkt varen er tilgjengelig på bestemmelsesstedet, </a:t>
            </a:r>
          </a:p>
          <a:p>
            <a:r>
              <a:rPr lang="nb-NO" dirty="0"/>
              <a:t>Godset leveres fortollet om ikke annet er avtalt</a:t>
            </a:r>
          </a:p>
          <a:p>
            <a:r>
              <a:rPr lang="nb-NO" dirty="0"/>
              <a:t>Kan med hell brukes innenlands</a:t>
            </a:r>
          </a:p>
        </p:txBody>
      </p:sp>
    </p:spTree>
    <p:extLst>
      <p:ext uri="{BB962C8B-B14F-4D97-AF65-F5344CB8AC3E}">
        <p14:creationId xmlns:p14="http://schemas.microsoft.com/office/powerpoint/2010/main" val="254604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nn_16_9" id="{4910B9C1-D771-E44C-AB7F-12A684D03AF5}" vid="{81D91624-0E0F-3E4C-94FB-A3058ED54ED7}"/>
    </a:ext>
  </a:extLst>
</a:theme>
</file>

<file path=ppt/theme/theme2.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nn_16_9" id="{4910B9C1-D771-E44C-AB7F-12A684D03AF5}" vid="{81D91624-0E0F-3E4C-94FB-A3058ED54ED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B1403A29A3CA42B70AEB459DB40489" ma:contentTypeVersion="5" ma:contentTypeDescription="Create a new document." ma:contentTypeScope="" ma:versionID="d4ecfffd55f841348506addf6b9c7fb5">
  <xsd:schema xmlns:xsd="http://www.w3.org/2001/XMLSchema" xmlns:xs="http://www.w3.org/2001/XMLSchema" xmlns:p="http://schemas.microsoft.com/office/2006/metadata/properties" xmlns:ns2="0cbea9b3-2976-48a8-8411-cd182d9aba49" xmlns:ns3="acb32f30-7e6e-4c1f-a89d-258edac8ec3b" targetNamespace="http://schemas.microsoft.com/office/2006/metadata/properties" ma:root="true" ma:fieldsID="8ead52370560ae15c9e4c5155e303d25" ns2:_="" ns3:_="">
    <xsd:import namespace="0cbea9b3-2976-48a8-8411-cd182d9aba49"/>
    <xsd:import namespace="acb32f30-7e6e-4c1f-a89d-258edac8ec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ea9b3-2976-48a8-8411-cd182d9aba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b32f30-7e6e-4c1f-a89d-258edac8ec3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b32f30-7e6e-4c1f-a89d-258edac8ec3b">
      <UserInfo>
        <DisplayName>Anniken Westad</DisplayName>
        <AccountId>31</AccountId>
        <AccountType/>
      </UserInfo>
    </SharedWithUsers>
  </documentManagement>
</p:properties>
</file>

<file path=customXml/itemProps1.xml><?xml version="1.0" encoding="utf-8"?>
<ds:datastoreItem xmlns:ds="http://schemas.openxmlformats.org/officeDocument/2006/customXml" ds:itemID="{95D1BC07-C862-4637-9A35-E6FB7A190A85}">
  <ds:schemaRefs>
    <ds:schemaRef ds:uri="0cbea9b3-2976-48a8-8411-cd182d9aba49"/>
    <ds:schemaRef ds:uri="acb32f30-7e6e-4c1f-a89d-258edac8ec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D9C836-F99A-4B96-81F2-35EA25B4E157}">
  <ds:schemaRefs>
    <ds:schemaRef ds:uri="http://schemas.microsoft.com/sharepoint/v3/contenttype/forms"/>
  </ds:schemaRefs>
</ds:datastoreItem>
</file>

<file path=customXml/itemProps3.xml><?xml version="1.0" encoding="utf-8"?>
<ds:datastoreItem xmlns:ds="http://schemas.openxmlformats.org/officeDocument/2006/customXml" ds:itemID="{D083F270-11ED-4F08-A7D9-D3F9906BA1B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0cbea9b3-2976-48a8-8411-cd182d9aba49"/>
    <ds:schemaRef ds:uri="acb32f30-7e6e-4c1f-a89d-258edac8ec3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ntnu_nn_16_9</Template>
  <TotalTime>0</TotalTime>
  <Words>1663</Words>
  <Application>Microsoft Office PowerPoint</Application>
  <PresentationFormat>Skjermfremvisning (16:9)</PresentationFormat>
  <Paragraphs>278</Paragraphs>
  <Slides>35</Slides>
  <Notes>17</Notes>
  <HiddenSlides>0</HiddenSlides>
  <MMClips>0</MMClips>
  <ScaleCrop>false</ScaleCrop>
  <HeadingPairs>
    <vt:vector size="8" baseType="variant">
      <vt:variant>
        <vt:lpstr>Brukte skrifter</vt:lpstr>
      </vt:variant>
      <vt:variant>
        <vt:i4>2</vt:i4>
      </vt:variant>
      <vt:variant>
        <vt:lpstr>Tema</vt:lpstr>
      </vt:variant>
      <vt:variant>
        <vt:i4>4</vt:i4>
      </vt:variant>
      <vt:variant>
        <vt:lpstr>Innebygde OLE-servere</vt:lpstr>
      </vt:variant>
      <vt:variant>
        <vt:i4>1</vt:i4>
      </vt:variant>
      <vt:variant>
        <vt:lpstr>Lysbildetitler</vt:lpstr>
      </vt:variant>
      <vt:variant>
        <vt:i4>35</vt:i4>
      </vt:variant>
    </vt:vector>
  </HeadingPairs>
  <TitlesOfParts>
    <vt:vector size="42" baseType="lpstr">
      <vt:lpstr>Arial</vt:lpstr>
      <vt:lpstr>Calibri</vt:lpstr>
      <vt:lpstr>Office-tema</vt:lpstr>
      <vt:lpstr>2_Office-tema</vt:lpstr>
      <vt:lpstr>3_Office-tema</vt:lpstr>
      <vt:lpstr>4_Office-tema</vt:lpstr>
      <vt:lpstr>think-cell Slide</vt:lpstr>
      <vt:lpstr>Behov til betaling –  Fagcafé </vt:lpstr>
      <vt:lpstr>Agenda</vt:lpstr>
      <vt:lpstr>Mål for møtet </vt:lpstr>
      <vt:lpstr>Agenda</vt:lpstr>
      <vt:lpstr>Generelle innkjøpsbetingelser</vt:lpstr>
      <vt:lpstr>INCOTERMS 2020 </vt:lpstr>
      <vt:lpstr>INCOTERMS 2020 </vt:lpstr>
      <vt:lpstr>PowerPoint-presentasjon</vt:lpstr>
      <vt:lpstr>DDP stedsangivelse Incoterms 2020</vt:lpstr>
      <vt:lpstr>DDP sted, INCOTERMS 2020</vt:lpstr>
      <vt:lpstr>Valutaeksponering</vt:lpstr>
      <vt:lpstr>Agenda</vt:lpstr>
      <vt:lpstr>Valg av leverandør</vt:lpstr>
      <vt:lpstr>Valg av leverandør</vt:lpstr>
      <vt:lpstr>Valg av leverandør</vt:lpstr>
      <vt:lpstr>Legge inn ordren riktig</vt:lpstr>
      <vt:lpstr>Legge inn ordren riktig</vt:lpstr>
      <vt:lpstr>Agenda</vt:lpstr>
      <vt:lpstr>PowerPoint-presentasjon</vt:lpstr>
      <vt:lpstr>PowerPoint-presentasjon</vt:lpstr>
      <vt:lpstr>PowerPoint-presentasjon</vt:lpstr>
      <vt:lpstr>PowerPoint-presentasjon</vt:lpstr>
      <vt:lpstr>PowerPoint-presentasjon</vt:lpstr>
      <vt:lpstr>Varemottak</vt:lpstr>
      <vt:lpstr>Varemottak</vt:lpstr>
      <vt:lpstr>Varemottak - tips</vt:lpstr>
      <vt:lpstr>Varemottak - tips</vt:lpstr>
      <vt:lpstr>Varemottak før faktura er lest inn</vt:lpstr>
      <vt:lpstr>Konsekvenser ved manglende varemottak</vt:lpstr>
      <vt:lpstr>Agenda</vt:lpstr>
      <vt:lpstr>Hvor kan du finne mer informasjon</vt:lpstr>
      <vt:lpstr>Brukerstøtte</vt:lpstr>
      <vt:lpstr>Kontaktpersoner btb </vt:lpstr>
      <vt:lpstr>Agenda</vt:lpstr>
      <vt:lpstr>PowerPoint-presentasjon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Åpningsside</dc:title>
  <dc:creator>Gry-Lene Johansen</dc:creator>
  <cp:lastModifiedBy>Anniken Westad</cp:lastModifiedBy>
  <cp:revision>3</cp:revision>
  <cp:lastPrinted>2022-09-20T06:30:30Z</cp:lastPrinted>
  <dcterms:created xsi:type="dcterms:W3CDTF">2022-03-25T07:38:29Z</dcterms:created>
  <dcterms:modified xsi:type="dcterms:W3CDTF">2023-10-02T09:16:31Z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0x010100E6B1403A29A3CA42B70AEB459DB40489</vt:lpwstr>
  </property>
  <property fmtid="{D5CDD505-2E9C-101B-9397-08002B2CF9AE}" pid="3" name="MSIP_Label_ea60d57e-af5b-4752-ac57-3e4f28ca11dc_Enabled">
    <vt:lpwstr>true</vt:lpwstr>
  </property>
  <property fmtid="{D5CDD505-2E9C-101B-9397-08002B2CF9AE}" pid="4" name="MSIP_Label_ea60d57e-af5b-4752-ac57-3e4f28ca11dc_SetDate">
    <vt:lpwstr>2022-04-27T09:36:24Z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07bf267c-82bd-486a-8860-ea7de6759f39</vt:lpwstr>
  </property>
  <property fmtid="{D5CDD505-2E9C-101B-9397-08002B2CF9AE}" pid="9" name="MSIP_Label_ea60d57e-af5b-4752-ac57-3e4f28ca11dc_ContentBits">
    <vt:lpwstr>0</vt:lpwstr>
  </property>
  <property fmtid="{D5CDD505-2E9C-101B-9397-08002B2CF9AE}" pid="10" name="MediaServiceImageTags">
    <vt:lpwstr/>
  </property>
</Properties>
</file>