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98" r:id="rId5"/>
  </p:sldMasterIdLst>
  <p:notesMasterIdLst>
    <p:notesMasterId r:id="rId38"/>
  </p:notesMasterIdLst>
  <p:sldIdLst>
    <p:sldId id="256" r:id="rId6"/>
    <p:sldId id="2147309344" r:id="rId7"/>
    <p:sldId id="2147309383" r:id="rId8"/>
    <p:sldId id="2147309396" r:id="rId9"/>
    <p:sldId id="2147309397" r:id="rId10"/>
    <p:sldId id="2147309412" r:id="rId11"/>
    <p:sldId id="2147309415" r:id="rId12"/>
    <p:sldId id="2147309414" r:id="rId13"/>
    <p:sldId id="2147309390" r:id="rId14"/>
    <p:sldId id="2147309384" r:id="rId15"/>
    <p:sldId id="2147309391" r:id="rId16"/>
    <p:sldId id="2147309392" r:id="rId17"/>
    <p:sldId id="2147309394" r:id="rId18"/>
    <p:sldId id="2147309393" r:id="rId19"/>
    <p:sldId id="2147309395" r:id="rId20"/>
    <p:sldId id="2147309385" r:id="rId21"/>
    <p:sldId id="2147309225" r:id="rId22"/>
    <p:sldId id="2147309403" r:id="rId23"/>
    <p:sldId id="2147309406" r:id="rId24"/>
    <p:sldId id="2147309398" r:id="rId25"/>
    <p:sldId id="2147309400" r:id="rId26"/>
    <p:sldId id="2147309408" r:id="rId27"/>
    <p:sldId id="2147309409" r:id="rId28"/>
    <p:sldId id="2147309411" r:id="rId29"/>
    <p:sldId id="2147309410" r:id="rId30"/>
    <p:sldId id="2147309405" r:id="rId31"/>
    <p:sldId id="2147309386" r:id="rId32"/>
    <p:sldId id="2147309345" r:id="rId33"/>
    <p:sldId id="2147309346" r:id="rId34"/>
    <p:sldId id="2147309349" r:id="rId35"/>
    <p:sldId id="2147309363" r:id="rId36"/>
    <p:sldId id="2147309294" r:id="rId37"/>
  </p:sldIdLst>
  <p:sldSz cx="9144000" cy="5143500" type="screen16x9"/>
  <p:notesSz cx="6797675" cy="9926638"/>
  <p:custDataLst>
    <p:tags r:id="rId39"/>
  </p:custData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0CE740-D2B5-4EBF-B8EC-3179E4579064}">
          <p14:sldIdLst>
            <p14:sldId id="256"/>
            <p14:sldId id="2147309344"/>
            <p14:sldId id="2147309383"/>
            <p14:sldId id="2147309396"/>
            <p14:sldId id="2147309397"/>
            <p14:sldId id="2147309412"/>
            <p14:sldId id="2147309415"/>
            <p14:sldId id="2147309414"/>
            <p14:sldId id="2147309390"/>
            <p14:sldId id="2147309384"/>
            <p14:sldId id="2147309391"/>
            <p14:sldId id="2147309392"/>
            <p14:sldId id="2147309394"/>
            <p14:sldId id="2147309393"/>
            <p14:sldId id="2147309395"/>
            <p14:sldId id="2147309385"/>
            <p14:sldId id="2147309225"/>
            <p14:sldId id="2147309403"/>
            <p14:sldId id="2147309406"/>
            <p14:sldId id="2147309398"/>
            <p14:sldId id="2147309400"/>
            <p14:sldId id="2147309408"/>
            <p14:sldId id="2147309409"/>
            <p14:sldId id="2147309411"/>
            <p14:sldId id="2147309410"/>
            <p14:sldId id="2147309405"/>
            <p14:sldId id="2147309386"/>
            <p14:sldId id="2147309345"/>
            <p14:sldId id="2147309346"/>
            <p14:sldId id="2147309349"/>
            <p14:sldId id="2147309363"/>
            <p14:sldId id="2147309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73F832-6C13-68EF-6B7B-ABA9C5EDE550}" name="Gry-Lene Johansen" initials="GLJ" userId="S::grylj@ntnu.no::acbf094c-51cb-4117-b367-2a5f9274475b" providerId="AD"/>
  <p188:author id="{023C9081-BD43-83DB-54A6-F1EB40916C41}" name="Maren Ellingsberg" initials="ME" userId="S::ellingsb@ntnu.no::2302c544-4afb-4231-9f9f-1b21d535bee9" providerId="AD"/>
  <p188:author id="{C559A3AA-5307-7580-849D-F221C6DEDD80}" name="Santa Brevik" initials="SB" userId="S::santagu@ntnu.no::7b91aa59-b686-4194-8d76-079072152d62" providerId="AD"/>
  <p188:author id="{BD64E2F5-DE5F-9D2F-522B-67584DCD03ED}" name="Christina Horvei" initials="CH" userId="S::chrihorv@ntnu.no::a883ca73-a3a6-4204-991d-57d1155194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in Kårøy Overvik" initials="KO" lastIdx="9" clrIdx="0">
    <p:extLst>
      <p:ext uri="{19B8F6BF-5375-455C-9EA6-DF929625EA0E}">
        <p15:presenceInfo xmlns:p15="http://schemas.microsoft.com/office/powerpoint/2012/main" userId="S::kristo@ntnu.no::9f32c53a-86e1-4034-b7b9-1fcc4812f6dd" providerId="AD"/>
      </p:ext>
    </p:extLst>
  </p:cmAuthor>
  <p:cmAuthor id="2" name="Horvei, Christina" initials="HC" lastIdx="5" clrIdx="1">
    <p:extLst>
      <p:ext uri="{19B8F6BF-5375-455C-9EA6-DF929625EA0E}">
        <p15:presenceInfo xmlns:p15="http://schemas.microsoft.com/office/powerpoint/2012/main" userId="S::chorvei@deloitte.no::cd24bc57-60b2-4e37-aa14-cf0aa018956c" providerId="AD"/>
      </p:ext>
    </p:extLst>
  </p:cmAuthor>
  <p:cmAuthor id="3" name="Christina" initials="C" lastIdx="1" clrIdx="2">
    <p:extLst>
      <p:ext uri="{19B8F6BF-5375-455C-9EA6-DF929625EA0E}">
        <p15:presenceInfo xmlns:p15="http://schemas.microsoft.com/office/powerpoint/2012/main" userId="Christina" providerId="None"/>
      </p:ext>
    </p:extLst>
  </p:cmAuthor>
  <p:cmAuthor id="4" name="Christina Horvei" initials="CH" lastIdx="1" clrIdx="3">
    <p:extLst>
      <p:ext uri="{19B8F6BF-5375-455C-9EA6-DF929625EA0E}">
        <p15:presenceInfo xmlns:p15="http://schemas.microsoft.com/office/powerpoint/2012/main" userId="S::chrihorv@ntnu.no::a883ca73-a3a6-4204-991d-57d11551949a" providerId="AD"/>
      </p:ext>
    </p:extLst>
  </p:cmAuthor>
  <p:cmAuthor id="5" name="Gry-Lene Johansen" initials="GLJ" lastIdx="4" clrIdx="4">
    <p:extLst>
      <p:ext uri="{19B8F6BF-5375-455C-9EA6-DF929625EA0E}">
        <p15:presenceInfo xmlns:p15="http://schemas.microsoft.com/office/powerpoint/2012/main" userId="S::grylj@ntnu.no::acbf094c-51cb-4117-b367-2a5f927447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91B9"/>
    <a:srgbClr val="0D3475"/>
    <a:srgbClr val="BBAC76"/>
    <a:srgbClr val="0050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523" autoAdjust="0"/>
  </p:normalViewPr>
  <p:slideViewPr>
    <p:cSldViewPr snapToGrid="0">
      <p:cViewPr varScale="1">
        <p:scale>
          <a:sx n="115" d="100"/>
          <a:sy n="115" d="100"/>
        </p:scale>
        <p:origin x="565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ken Westad" userId="9df4061a-84e6-4982-9774-d796e7b0c581" providerId="ADAL" clId="{70D4634E-9D5D-424A-8299-70A6740C6601}"/>
    <pc:docChg chg="undo custSel addSld delSld modSld modSection">
      <pc:chgData name="Anniken Westad" userId="9df4061a-84e6-4982-9774-d796e7b0c581" providerId="ADAL" clId="{70D4634E-9D5D-424A-8299-70A6740C6601}" dt="2024-11-19T09:25:35.071" v="30" actId="113"/>
      <pc:docMkLst>
        <pc:docMk/>
      </pc:docMkLst>
      <pc:sldChg chg="del">
        <pc:chgData name="Anniken Westad" userId="9df4061a-84e6-4982-9774-d796e7b0c581" providerId="ADAL" clId="{70D4634E-9D5D-424A-8299-70A6740C6601}" dt="2024-11-19T09:23:14.782" v="11" actId="2696"/>
        <pc:sldMkLst>
          <pc:docMk/>
          <pc:sldMk cId="2572989264" sldId="3536"/>
        </pc:sldMkLst>
      </pc:sldChg>
      <pc:sldChg chg="modNotesTx">
        <pc:chgData name="Anniken Westad" userId="9df4061a-84e6-4982-9774-d796e7b0c581" providerId="ADAL" clId="{70D4634E-9D5D-424A-8299-70A6740C6601}" dt="2024-11-19T09:24:37.616" v="22" actId="20577"/>
        <pc:sldMkLst>
          <pc:docMk/>
          <pc:sldMk cId="657210687" sldId="2147309225"/>
        </pc:sldMkLst>
      </pc:sldChg>
      <pc:sldChg chg="del">
        <pc:chgData name="Anniken Westad" userId="9df4061a-84e6-4982-9774-d796e7b0c581" providerId="ADAL" clId="{70D4634E-9D5D-424A-8299-70A6740C6601}" dt="2024-11-19T09:23:09.945" v="10" actId="2696"/>
        <pc:sldMkLst>
          <pc:docMk/>
          <pc:sldMk cId="3939256227" sldId="2147309323"/>
        </pc:sldMkLst>
      </pc:sldChg>
      <pc:sldChg chg="modNotesTx">
        <pc:chgData name="Anniken Westad" userId="9df4061a-84e6-4982-9774-d796e7b0c581" providerId="ADAL" clId="{70D4634E-9D5D-424A-8299-70A6740C6601}" dt="2024-11-19T09:25:09.053" v="29" actId="20577"/>
        <pc:sldMkLst>
          <pc:docMk/>
          <pc:sldMk cId="2482772210" sldId="2147309345"/>
        </pc:sldMkLst>
      </pc:sldChg>
      <pc:sldChg chg="del">
        <pc:chgData name="Anniken Westad" userId="9df4061a-84e6-4982-9774-d796e7b0c581" providerId="ADAL" clId="{70D4634E-9D5D-424A-8299-70A6740C6601}" dt="2024-11-19T09:23:05.300" v="9" actId="2696"/>
        <pc:sldMkLst>
          <pc:docMk/>
          <pc:sldMk cId="2498017072" sldId="2147309362"/>
        </pc:sldMkLst>
      </pc:sldChg>
      <pc:sldChg chg="add del">
        <pc:chgData name="Anniken Westad" userId="9df4061a-84e6-4982-9774-d796e7b0c581" providerId="ADAL" clId="{70D4634E-9D5D-424A-8299-70A6740C6601}" dt="2024-11-19T09:22:14.616" v="2" actId="2696"/>
        <pc:sldMkLst>
          <pc:docMk/>
          <pc:sldMk cId="2524234193" sldId="2147309363"/>
        </pc:sldMkLst>
      </pc:sldChg>
      <pc:sldChg chg="del">
        <pc:chgData name="Anniken Westad" userId="9df4061a-84e6-4982-9774-d796e7b0c581" providerId="ADAL" clId="{70D4634E-9D5D-424A-8299-70A6740C6601}" dt="2024-11-19T09:22:47.658" v="7" actId="2696"/>
        <pc:sldMkLst>
          <pc:docMk/>
          <pc:sldMk cId="596502512" sldId="2147309382"/>
        </pc:sldMkLst>
      </pc:sldChg>
      <pc:sldChg chg="del">
        <pc:chgData name="Anniken Westad" userId="9df4061a-84e6-4982-9774-d796e7b0c581" providerId="ADAL" clId="{70D4634E-9D5D-424A-8299-70A6740C6601}" dt="2024-11-19T09:22:25.977" v="5" actId="2696"/>
        <pc:sldMkLst>
          <pc:docMk/>
          <pc:sldMk cId="1287557676" sldId="2147309387"/>
        </pc:sldMkLst>
      </pc:sldChg>
      <pc:sldChg chg="del">
        <pc:chgData name="Anniken Westad" userId="9df4061a-84e6-4982-9774-d796e7b0c581" providerId="ADAL" clId="{70D4634E-9D5D-424A-8299-70A6740C6601}" dt="2024-11-19T09:22:57.478" v="8" actId="2696"/>
        <pc:sldMkLst>
          <pc:docMk/>
          <pc:sldMk cId="2221479186" sldId="2147309388"/>
        </pc:sldMkLst>
      </pc:sldChg>
      <pc:sldChg chg="del">
        <pc:chgData name="Anniken Westad" userId="9df4061a-84e6-4982-9774-d796e7b0c581" providerId="ADAL" clId="{70D4634E-9D5D-424A-8299-70A6740C6601}" dt="2024-11-19T09:22:43.023" v="6" actId="2696"/>
        <pc:sldMkLst>
          <pc:docMk/>
          <pc:sldMk cId="900000421" sldId="2147309389"/>
        </pc:sldMkLst>
      </pc:sldChg>
      <pc:sldChg chg="modNotesTx">
        <pc:chgData name="Anniken Westad" userId="9df4061a-84e6-4982-9774-d796e7b0c581" providerId="ADAL" clId="{70D4634E-9D5D-424A-8299-70A6740C6601}" dt="2024-11-19T09:24:15.611" v="17" actId="20577"/>
        <pc:sldMkLst>
          <pc:docMk/>
          <pc:sldMk cId="1036392807" sldId="2147309390"/>
        </pc:sldMkLst>
      </pc:sldChg>
      <pc:sldChg chg="modNotesTx">
        <pc:chgData name="Anniken Westad" userId="9df4061a-84e6-4982-9774-d796e7b0c581" providerId="ADAL" clId="{70D4634E-9D5D-424A-8299-70A6740C6601}" dt="2024-11-19T09:24:20.887" v="18" actId="20577"/>
        <pc:sldMkLst>
          <pc:docMk/>
          <pc:sldMk cId="3914842175" sldId="2147309391"/>
        </pc:sldMkLst>
      </pc:sldChg>
      <pc:sldChg chg="modNotesTx">
        <pc:chgData name="Anniken Westad" userId="9df4061a-84e6-4982-9774-d796e7b0c581" providerId="ADAL" clId="{70D4634E-9D5D-424A-8299-70A6740C6601}" dt="2024-11-19T09:24:24.596" v="19" actId="20577"/>
        <pc:sldMkLst>
          <pc:docMk/>
          <pc:sldMk cId="3788434530" sldId="2147309392"/>
        </pc:sldMkLst>
      </pc:sldChg>
      <pc:sldChg chg="modNotesTx">
        <pc:chgData name="Anniken Westad" userId="9df4061a-84e6-4982-9774-d796e7b0c581" providerId="ADAL" clId="{70D4634E-9D5D-424A-8299-70A6740C6601}" dt="2024-11-19T09:24:30.902" v="21" actId="20577"/>
        <pc:sldMkLst>
          <pc:docMk/>
          <pc:sldMk cId="3252458658" sldId="2147309393"/>
        </pc:sldMkLst>
      </pc:sldChg>
      <pc:sldChg chg="modNotesTx">
        <pc:chgData name="Anniken Westad" userId="9df4061a-84e6-4982-9774-d796e7b0c581" providerId="ADAL" clId="{70D4634E-9D5D-424A-8299-70A6740C6601}" dt="2024-11-19T09:24:27.670" v="20" actId="20577"/>
        <pc:sldMkLst>
          <pc:docMk/>
          <pc:sldMk cId="3622812045" sldId="2147309394"/>
        </pc:sldMkLst>
      </pc:sldChg>
      <pc:sldChg chg="modNotesTx">
        <pc:chgData name="Anniken Westad" userId="9df4061a-84e6-4982-9774-d796e7b0c581" providerId="ADAL" clId="{70D4634E-9D5D-424A-8299-70A6740C6601}" dt="2024-11-19T09:23:55.950" v="12" actId="20577"/>
        <pc:sldMkLst>
          <pc:docMk/>
          <pc:sldMk cId="3137660025" sldId="2147309396"/>
        </pc:sldMkLst>
      </pc:sldChg>
      <pc:sldChg chg="modNotesTx">
        <pc:chgData name="Anniken Westad" userId="9df4061a-84e6-4982-9774-d796e7b0c581" providerId="ADAL" clId="{70D4634E-9D5D-424A-8299-70A6740C6601}" dt="2024-11-19T09:24:02.422" v="14" actId="20577"/>
        <pc:sldMkLst>
          <pc:docMk/>
          <pc:sldMk cId="2254293670" sldId="2147309397"/>
        </pc:sldMkLst>
      </pc:sldChg>
      <pc:sldChg chg="modNotesTx">
        <pc:chgData name="Anniken Westad" userId="9df4061a-84e6-4982-9774-d796e7b0c581" providerId="ADAL" clId="{70D4634E-9D5D-424A-8299-70A6740C6601}" dt="2024-11-19T09:24:49.517" v="25" actId="20577"/>
        <pc:sldMkLst>
          <pc:docMk/>
          <pc:sldMk cId="2810820283" sldId="2147309398"/>
        </pc:sldMkLst>
      </pc:sldChg>
      <pc:sldChg chg="modNotesTx">
        <pc:chgData name="Anniken Westad" userId="9df4061a-84e6-4982-9774-d796e7b0c581" providerId="ADAL" clId="{70D4634E-9D5D-424A-8299-70A6740C6601}" dt="2024-11-19T09:24:52.664" v="26" actId="20577"/>
        <pc:sldMkLst>
          <pc:docMk/>
          <pc:sldMk cId="1761724374" sldId="2147309400"/>
        </pc:sldMkLst>
      </pc:sldChg>
      <pc:sldChg chg="modNotesTx">
        <pc:chgData name="Anniken Westad" userId="9df4061a-84e6-4982-9774-d796e7b0c581" providerId="ADAL" clId="{70D4634E-9D5D-424A-8299-70A6740C6601}" dt="2024-11-19T09:25:35.071" v="30" actId="113"/>
        <pc:sldMkLst>
          <pc:docMk/>
          <pc:sldMk cId="3431783390" sldId="2147309403"/>
        </pc:sldMkLst>
      </pc:sldChg>
      <pc:sldChg chg="modNotesTx">
        <pc:chgData name="Anniken Westad" userId="9df4061a-84e6-4982-9774-d796e7b0c581" providerId="ADAL" clId="{70D4634E-9D5D-424A-8299-70A6740C6601}" dt="2024-11-19T09:24:45.818" v="24" actId="20577"/>
        <pc:sldMkLst>
          <pc:docMk/>
          <pc:sldMk cId="2818484796" sldId="2147309406"/>
        </pc:sldMkLst>
      </pc:sldChg>
      <pc:sldChg chg="modNotesTx">
        <pc:chgData name="Anniken Westad" userId="9df4061a-84e6-4982-9774-d796e7b0c581" providerId="ADAL" clId="{70D4634E-9D5D-424A-8299-70A6740C6601}" dt="2024-11-19T09:24:56.980" v="27" actId="20577"/>
        <pc:sldMkLst>
          <pc:docMk/>
          <pc:sldMk cId="595828419" sldId="2147309408"/>
        </pc:sldMkLst>
      </pc:sldChg>
      <pc:sldChg chg="modNotesTx">
        <pc:chgData name="Anniken Westad" userId="9df4061a-84e6-4982-9774-d796e7b0c581" providerId="ADAL" clId="{70D4634E-9D5D-424A-8299-70A6740C6601}" dt="2024-11-19T09:25:00.728" v="28" actId="20577"/>
        <pc:sldMkLst>
          <pc:docMk/>
          <pc:sldMk cId="396980617" sldId="2147309409"/>
        </pc:sldMkLst>
      </pc:sldChg>
      <pc:sldChg chg="add del">
        <pc:chgData name="Anniken Westad" userId="9df4061a-84e6-4982-9774-d796e7b0c581" providerId="ADAL" clId="{70D4634E-9D5D-424A-8299-70A6740C6601}" dt="2024-11-19T09:22:21.576" v="4" actId="2696"/>
        <pc:sldMkLst>
          <pc:docMk/>
          <pc:sldMk cId="3585237219" sldId="2147309413"/>
        </pc:sldMkLst>
      </pc:sldChg>
      <pc:sldChg chg="modNotesTx">
        <pc:chgData name="Anniken Westad" userId="9df4061a-84e6-4982-9774-d796e7b0c581" providerId="ADAL" clId="{70D4634E-9D5D-424A-8299-70A6740C6601}" dt="2024-11-19T09:24:11.702" v="16" actId="20577"/>
        <pc:sldMkLst>
          <pc:docMk/>
          <pc:sldMk cId="2305035595" sldId="2147309414"/>
        </pc:sldMkLst>
      </pc:sldChg>
      <pc:sldChg chg="modNotesTx">
        <pc:chgData name="Anniken Westad" userId="9df4061a-84e6-4982-9774-d796e7b0c581" providerId="ADAL" clId="{70D4634E-9D5D-424A-8299-70A6740C6601}" dt="2024-11-19T09:24:08.428" v="15" actId="20577"/>
        <pc:sldMkLst>
          <pc:docMk/>
          <pc:sldMk cId="1523414048" sldId="21473094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C1DF8443-3C72-40AB-B7EA-888C701B667F}" type="datetimeFigureOut">
              <a:rPr lang="nb-NO" smtClean="0"/>
              <a:t>19.11.2024</a:t>
            </a:fld>
            <a:endParaRPr lang="nb-NO"/>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5AE073E2-DE77-4445-980F-3DE415846DB5}" type="slidenum">
              <a:rPr lang="nb-NO" smtClean="0"/>
              <a:t>‹#›</a:t>
            </a:fld>
            <a:endParaRPr lang="nb-NO"/>
          </a:p>
        </p:txBody>
      </p:sp>
    </p:spTree>
    <p:extLst>
      <p:ext uri="{BB962C8B-B14F-4D97-AF65-F5344CB8AC3E}">
        <p14:creationId xmlns:p14="http://schemas.microsoft.com/office/powerpoint/2010/main" val="146607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934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10</a:t>
            </a:fld>
            <a:endParaRPr lang="nb-NO"/>
          </a:p>
        </p:txBody>
      </p:sp>
    </p:spTree>
    <p:extLst>
      <p:ext uri="{BB962C8B-B14F-4D97-AF65-F5344CB8AC3E}">
        <p14:creationId xmlns:p14="http://schemas.microsoft.com/office/powerpoint/2010/main" val="233023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11</a:t>
            </a:fld>
            <a:endParaRPr lang="nb-NO"/>
          </a:p>
        </p:txBody>
      </p:sp>
    </p:spTree>
    <p:extLst>
      <p:ext uri="{BB962C8B-B14F-4D97-AF65-F5344CB8AC3E}">
        <p14:creationId xmlns:p14="http://schemas.microsoft.com/office/powerpoint/2010/main" val="2793802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12</a:t>
            </a:fld>
            <a:endParaRPr lang="nb-NO"/>
          </a:p>
        </p:txBody>
      </p:sp>
    </p:spTree>
    <p:extLst>
      <p:ext uri="{BB962C8B-B14F-4D97-AF65-F5344CB8AC3E}">
        <p14:creationId xmlns:p14="http://schemas.microsoft.com/office/powerpoint/2010/main" val="2512160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13</a:t>
            </a:fld>
            <a:endParaRPr lang="nb-NO"/>
          </a:p>
        </p:txBody>
      </p:sp>
    </p:spTree>
    <p:extLst>
      <p:ext uri="{BB962C8B-B14F-4D97-AF65-F5344CB8AC3E}">
        <p14:creationId xmlns:p14="http://schemas.microsoft.com/office/powerpoint/2010/main" val="353485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14</a:t>
            </a:fld>
            <a:endParaRPr lang="nb-NO"/>
          </a:p>
        </p:txBody>
      </p:sp>
    </p:spTree>
    <p:extLst>
      <p:ext uri="{BB962C8B-B14F-4D97-AF65-F5344CB8AC3E}">
        <p14:creationId xmlns:p14="http://schemas.microsoft.com/office/powerpoint/2010/main" val="3123972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15</a:t>
            </a:fld>
            <a:endParaRPr lang="nb-NO"/>
          </a:p>
        </p:txBody>
      </p:sp>
    </p:spTree>
    <p:extLst>
      <p:ext uri="{BB962C8B-B14F-4D97-AF65-F5344CB8AC3E}">
        <p14:creationId xmlns:p14="http://schemas.microsoft.com/office/powerpoint/2010/main" val="296293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16</a:t>
            </a:fld>
            <a:endParaRPr lang="nb-NO"/>
          </a:p>
        </p:txBody>
      </p:sp>
    </p:spTree>
    <p:extLst>
      <p:ext uri="{BB962C8B-B14F-4D97-AF65-F5344CB8AC3E}">
        <p14:creationId xmlns:p14="http://schemas.microsoft.com/office/powerpoint/2010/main" val="2643886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17</a:t>
            </a:fld>
            <a:endParaRPr lang="nb-NO"/>
          </a:p>
        </p:txBody>
      </p:sp>
    </p:spTree>
    <p:extLst>
      <p:ext uri="{BB962C8B-B14F-4D97-AF65-F5344CB8AC3E}">
        <p14:creationId xmlns:p14="http://schemas.microsoft.com/office/powerpoint/2010/main" val="2641922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0" dirty="0"/>
          </a:p>
        </p:txBody>
      </p:sp>
      <p:sp>
        <p:nvSpPr>
          <p:cNvPr id="4" name="Slide Number Placeholder 3"/>
          <p:cNvSpPr>
            <a:spLocks noGrp="1"/>
          </p:cNvSpPr>
          <p:nvPr>
            <p:ph type="sldNum" sz="quarter" idx="5"/>
          </p:nvPr>
        </p:nvSpPr>
        <p:spPr/>
        <p:txBody>
          <a:bodyPr/>
          <a:lstStyle/>
          <a:p>
            <a:fld id="{5AE073E2-DE77-4445-980F-3DE415846DB5}" type="slidenum">
              <a:rPr lang="nb-NO" smtClean="0"/>
              <a:t>18</a:t>
            </a:fld>
            <a:endParaRPr lang="nb-NO"/>
          </a:p>
        </p:txBody>
      </p:sp>
    </p:spTree>
    <p:extLst>
      <p:ext uri="{BB962C8B-B14F-4D97-AF65-F5344CB8AC3E}">
        <p14:creationId xmlns:p14="http://schemas.microsoft.com/office/powerpoint/2010/main" val="946983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19</a:t>
            </a:fld>
            <a:endParaRPr lang="nb-NO"/>
          </a:p>
        </p:txBody>
      </p:sp>
    </p:spTree>
    <p:extLst>
      <p:ext uri="{BB962C8B-B14F-4D97-AF65-F5344CB8AC3E}">
        <p14:creationId xmlns:p14="http://schemas.microsoft.com/office/powerpoint/2010/main" val="290688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2</a:t>
            </a:fld>
            <a:endParaRPr lang="nb-NO"/>
          </a:p>
        </p:txBody>
      </p:sp>
    </p:spTree>
    <p:extLst>
      <p:ext uri="{BB962C8B-B14F-4D97-AF65-F5344CB8AC3E}">
        <p14:creationId xmlns:p14="http://schemas.microsoft.com/office/powerpoint/2010/main" val="3209128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20</a:t>
            </a:fld>
            <a:endParaRPr lang="nb-NO"/>
          </a:p>
        </p:txBody>
      </p:sp>
    </p:spTree>
    <p:extLst>
      <p:ext uri="{BB962C8B-B14F-4D97-AF65-F5344CB8AC3E}">
        <p14:creationId xmlns:p14="http://schemas.microsoft.com/office/powerpoint/2010/main" val="955782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87D36A9-F424-41DC-87BF-88F31C37D89C}" type="slidenum">
              <a:rPr lang="nb-NO" smtClean="0"/>
              <a:t>21</a:t>
            </a:fld>
            <a:endParaRPr lang="nb-NO"/>
          </a:p>
        </p:txBody>
      </p:sp>
    </p:spTree>
    <p:extLst>
      <p:ext uri="{BB962C8B-B14F-4D97-AF65-F5344CB8AC3E}">
        <p14:creationId xmlns:p14="http://schemas.microsoft.com/office/powerpoint/2010/main" val="3840194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22</a:t>
            </a:fld>
            <a:endParaRPr lang="nb-NO"/>
          </a:p>
        </p:txBody>
      </p:sp>
    </p:spTree>
    <p:extLst>
      <p:ext uri="{BB962C8B-B14F-4D97-AF65-F5344CB8AC3E}">
        <p14:creationId xmlns:p14="http://schemas.microsoft.com/office/powerpoint/2010/main" val="106308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23</a:t>
            </a:fld>
            <a:endParaRPr lang="nb-NO"/>
          </a:p>
        </p:txBody>
      </p:sp>
    </p:spTree>
    <p:extLst>
      <p:ext uri="{BB962C8B-B14F-4D97-AF65-F5344CB8AC3E}">
        <p14:creationId xmlns:p14="http://schemas.microsoft.com/office/powerpoint/2010/main" val="2833290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24</a:t>
            </a:fld>
            <a:endParaRPr lang="nb-NO"/>
          </a:p>
        </p:txBody>
      </p:sp>
    </p:spTree>
    <p:extLst>
      <p:ext uri="{BB962C8B-B14F-4D97-AF65-F5344CB8AC3E}">
        <p14:creationId xmlns:p14="http://schemas.microsoft.com/office/powerpoint/2010/main" val="170598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25</a:t>
            </a:fld>
            <a:endParaRPr lang="nb-NO"/>
          </a:p>
        </p:txBody>
      </p:sp>
    </p:spTree>
    <p:extLst>
      <p:ext uri="{BB962C8B-B14F-4D97-AF65-F5344CB8AC3E}">
        <p14:creationId xmlns:p14="http://schemas.microsoft.com/office/powerpoint/2010/main" val="4020183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26</a:t>
            </a:fld>
            <a:endParaRPr lang="nb-NO"/>
          </a:p>
        </p:txBody>
      </p:sp>
    </p:spTree>
    <p:extLst>
      <p:ext uri="{BB962C8B-B14F-4D97-AF65-F5344CB8AC3E}">
        <p14:creationId xmlns:p14="http://schemas.microsoft.com/office/powerpoint/2010/main" val="1742918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27</a:t>
            </a:fld>
            <a:endParaRPr lang="nb-NO"/>
          </a:p>
        </p:txBody>
      </p:sp>
    </p:spTree>
    <p:extLst>
      <p:ext uri="{BB962C8B-B14F-4D97-AF65-F5344CB8AC3E}">
        <p14:creationId xmlns:p14="http://schemas.microsoft.com/office/powerpoint/2010/main" val="3881377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28</a:t>
            </a:fld>
            <a:endParaRPr lang="nb-NO"/>
          </a:p>
        </p:txBody>
      </p:sp>
    </p:spTree>
    <p:extLst>
      <p:ext uri="{BB962C8B-B14F-4D97-AF65-F5344CB8AC3E}">
        <p14:creationId xmlns:p14="http://schemas.microsoft.com/office/powerpoint/2010/main" val="3504112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29</a:t>
            </a:fld>
            <a:endParaRPr lang="nb-NO"/>
          </a:p>
        </p:txBody>
      </p:sp>
    </p:spTree>
    <p:extLst>
      <p:ext uri="{BB962C8B-B14F-4D97-AF65-F5344CB8AC3E}">
        <p14:creationId xmlns:p14="http://schemas.microsoft.com/office/powerpoint/2010/main" val="410331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3</a:t>
            </a:fld>
            <a:endParaRPr lang="nb-NO"/>
          </a:p>
        </p:txBody>
      </p:sp>
    </p:spTree>
    <p:extLst>
      <p:ext uri="{BB962C8B-B14F-4D97-AF65-F5344CB8AC3E}">
        <p14:creationId xmlns:p14="http://schemas.microsoft.com/office/powerpoint/2010/main" val="3249882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30</a:t>
            </a:fld>
            <a:endParaRPr lang="nb-NO"/>
          </a:p>
        </p:txBody>
      </p:sp>
    </p:spTree>
    <p:extLst>
      <p:ext uri="{BB962C8B-B14F-4D97-AF65-F5344CB8AC3E}">
        <p14:creationId xmlns:p14="http://schemas.microsoft.com/office/powerpoint/2010/main" val="3027661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AE073E2-DE77-4445-980F-3DE415846DB5}" type="slidenum">
              <a:rPr lang="nb-NO" smtClean="0"/>
              <a:t>31</a:t>
            </a:fld>
            <a:endParaRPr lang="nb-NO"/>
          </a:p>
        </p:txBody>
      </p:sp>
    </p:spTree>
    <p:extLst>
      <p:ext uri="{BB962C8B-B14F-4D97-AF65-F5344CB8AC3E}">
        <p14:creationId xmlns:p14="http://schemas.microsoft.com/office/powerpoint/2010/main" val="351160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32</a:t>
            </a:fld>
            <a:endParaRPr lang="nb-NO"/>
          </a:p>
        </p:txBody>
      </p:sp>
    </p:spTree>
    <p:extLst>
      <p:ext uri="{BB962C8B-B14F-4D97-AF65-F5344CB8AC3E}">
        <p14:creationId xmlns:p14="http://schemas.microsoft.com/office/powerpoint/2010/main" val="183188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4</a:t>
            </a:fld>
            <a:endParaRPr lang="nb-NO"/>
          </a:p>
        </p:txBody>
      </p:sp>
    </p:spTree>
    <p:extLst>
      <p:ext uri="{BB962C8B-B14F-4D97-AF65-F5344CB8AC3E}">
        <p14:creationId xmlns:p14="http://schemas.microsoft.com/office/powerpoint/2010/main" val="161590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5</a:t>
            </a:fld>
            <a:endParaRPr lang="nb-NO"/>
          </a:p>
        </p:txBody>
      </p:sp>
    </p:spTree>
    <p:extLst>
      <p:ext uri="{BB962C8B-B14F-4D97-AF65-F5344CB8AC3E}">
        <p14:creationId xmlns:p14="http://schemas.microsoft.com/office/powerpoint/2010/main" val="301043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6</a:t>
            </a:fld>
            <a:endParaRPr lang="nb-NO"/>
          </a:p>
        </p:txBody>
      </p:sp>
    </p:spTree>
    <p:extLst>
      <p:ext uri="{BB962C8B-B14F-4D97-AF65-F5344CB8AC3E}">
        <p14:creationId xmlns:p14="http://schemas.microsoft.com/office/powerpoint/2010/main" val="166052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7</a:t>
            </a:fld>
            <a:endParaRPr lang="nb-NO"/>
          </a:p>
        </p:txBody>
      </p:sp>
    </p:spTree>
    <p:extLst>
      <p:ext uri="{BB962C8B-B14F-4D97-AF65-F5344CB8AC3E}">
        <p14:creationId xmlns:p14="http://schemas.microsoft.com/office/powerpoint/2010/main" val="146086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8</a:t>
            </a:fld>
            <a:endParaRPr lang="nb-NO"/>
          </a:p>
        </p:txBody>
      </p:sp>
    </p:spTree>
    <p:extLst>
      <p:ext uri="{BB962C8B-B14F-4D97-AF65-F5344CB8AC3E}">
        <p14:creationId xmlns:p14="http://schemas.microsoft.com/office/powerpoint/2010/main" val="252510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AE073E2-DE77-4445-980F-3DE415846DB5}" type="slidenum">
              <a:rPr lang="nb-NO" smtClean="0"/>
              <a:t>9</a:t>
            </a:fld>
            <a:endParaRPr lang="nb-NO"/>
          </a:p>
        </p:txBody>
      </p:sp>
    </p:spTree>
    <p:extLst>
      <p:ext uri="{BB962C8B-B14F-4D97-AF65-F5344CB8AC3E}">
        <p14:creationId xmlns:p14="http://schemas.microsoft.com/office/powerpoint/2010/main" val="311172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67939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5874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23334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488701"/>
            <a:ext cx="8371762" cy="567941"/>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376239" y="238125"/>
            <a:ext cx="8371762" cy="523876"/>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AE3FFE4A-BC3E-4A6F-A2F7-DAF075A04509}"/>
              </a:ext>
            </a:extLst>
          </p:cNvPr>
          <p:cNvSpPr>
            <a:spLocks noGrp="1"/>
          </p:cNvSpPr>
          <p:nvPr>
            <p:ph type="ftr" sz="quarter" idx="14"/>
          </p:nvPr>
        </p:nvSpPr>
        <p:spPr/>
        <p:txBody>
          <a:bodyPr/>
          <a:lstStyle/>
          <a:p>
            <a:endParaRPr lang="en-GB"/>
          </a:p>
        </p:txBody>
      </p:sp>
      <p:sp>
        <p:nvSpPr>
          <p:cNvPr id="3" name="Slide Number Placeholder 2">
            <a:extLst>
              <a:ext uri="{FF2B5EF4-FFF2-40B4-BE49-F238E27FC236}">
                <a16:creationId xmlns:a16="http://schemas.microsoft.com/office/drawing/2014/main" id="{E0A7409F-6336-4A34-BB77-9D5FCA08C53C}"/>
              </a:ext>
            </a:extLst>
          </p:cNvPr>
          <p:cNvSpPr>
            <a:spLocks noGrp="1"/>
          </p:cNvSpPr>
          <p:nvPr>
            <p:ph type="sldNum" sz="quarter" idx="15"/>
          </p:nvPr>
        </p:nvSpPr>
        <p:spPr/>
        <p:txBody>
          <a:bodyPr/>
          <a:lstStyle/>
          <a:p>
            <a:fld id="{DE3CCE21-0F43-465D-A95C-235E160BA085}" type="slidenum">
              <a:rPr lang="en-GB" smtClean="0"/>
              <a:pPr/>
              <a:t>‹#›</a:t>
            </a:fld>
            <a:endParaRPr lang="en-GB"/>
          </a:p>
        </p:txBody>
      </p:sp>
    </p:spTree>
    <p:extLst>
      <p:ext uri="{BB962C8B-B14F-4D97-AF65-F5344CB8AC3E}">
        <p14:creationId xmlns:p14="http://schemas.microsoft.com/office/powerpoint/2010/main" val="9596694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2"/>
            <a:ext cx="7772400" cy="646331"/>
          </a:xfrm>
          <a:prstGeom prst="rect">
            <a:avLst/>
          </a:prstGeo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800357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84215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747672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6614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2708110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540930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92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4775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334523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2925932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4851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9" y="205980"/>
            <a:ext cx="1292662"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80"/>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8296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323439"/>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150672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2269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80"/>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20" y="1444343"/>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6"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6" y="1444343"/>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9" y="964522"/>
            <a:ext cx="4041775" cy="479822"/>
          </a:xfrm>
        </p:spPr>
        <p:txBody>
          <a:bodyPr anchor="t" anchorCtr="0"/>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b-NO"/>
              <a:t>Klikk for å redigere</a:t>
            </a:r>
          </a:p>
        </p:txBody>
      </p:sp>
    </p:spTree>
    <p:extLst>
      <p:ext uri="{BB962C8B-B14F-4D97-AF65-F5344CB8AC3E}">
        <p14:creationId xmlns:p14="http://schemas.microsoft.com/office/powerpoint/2010/main" val="239576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80"/>
            <a:ext cx="8229600" cy="646331"/>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51037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48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368439"/>
            <a:ext cx="3008313" cy="707886"/>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56485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25395"/>
            <a:ext cx="5486400" cy="400110"/>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nb-NO"/>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b-NO"/>
              <a:t>Klikk for å redigere tekststiler i malen</a:t>
            </a:r>
          </a:p>
        </p:txBody>
      </p:sp>
    </p:spTree>
    <p:extLst>
      <p:ext uri="{BB962C8B-B14F-4D97-AF65-F5344CB8AC3E}">
        <p14:creationId xmlns:p14="http://schemas.microsoft.com/office/powerpoint/2010/main" val="72224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4"/>
            </p:custDataLst>
            <p:extLst>
              <p:ext uri="{D42A27DB-BD31-4B8C-83A1-F6EECF244321}">
                <p14:modId xmlns:p14="http://schemas.microsoft.com/office/powerpoint/2010/main" val="73974477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6" imgW="592" imgH="591" progId="TCLayout.ActiveDocument.1">
                  <p:embed/>
                </p:oleObj>
              </mc:Choice>
              <mc:Fallback>
                <p:oleObj name="think-cell Slide" r:id="rId16"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7"/>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5"/>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8"/>
          <a:stretch>
            <a:fillRect/>
          </a:stretch>
        </p:blipFill>
        <p:spPr>
          <a:xfrm>
            <a:off x="423181" y="4800919"/>
            <a:ext cx="2520045" cy="20480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Tree>
    <p:extLst>
      <p:ext uri="{BB962C8B-B14F-4D97-AF65-F5344CB8AC3E}">
        <p14:creationId xmlns:p14="http://schemas.microsoft.com/office/powerpoint/2010/main" val="37923211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F553F2-CB7D-46D6-A6A5-D16CF29D07D6}"/>
              </a:ext>
            </a:extLst>
          </p:cNvPr>
          <p:cNvGraphicFramePr>
            <a:graphicFrameLocks noChangeAspect="1"/>
          </p:cNvGraphicFramePr>
          <p:nvPr userDrawn="1">
            <p:custDataLst>
              <p:tags r:id="rId13"/>
            </p:custDataLst>
            <p:extLst>
              <p:ext uri="{D42A27DB-BD31-4B8C-83A1-F6EECF244321}">
                <p14:modId xmlns:p14="http://schemas.microsoft.com/office/powerpoint/2010/main" val="268335700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5" imgW="592" imgH="591" progId="TCLayout.ActiveDocument.1">
                  <p:embed/>
                </p:oleObj>
              </mc:Choice>
              <mc:Fallback>
                <p:oleObj name="think-cell Slide" r:id="rId15" imgW="592" imgH="591" progId="TCLayout.ActiveDocument.1">
                  <p:embed/>
                  <p:pic>
                    <p:nvPicPr>
                      <p:cNvPr id="5" name="Object 4" hidden="1">
                        <a:extLst>
                          <a:ext uri="{FF2B5EF4-FFF2-40B4-BE49-F238E27FC236}">
                            <a16:creationId xmlns:a16="http://schemas.microsoft.com/office/drawing/2014/main" id="{A0F553F2-CB7D-46D6-A6A5-D16CF29D07D6}"/>
                          </a:ext>
                        </a:extLst>
                      </p:cNvPr>
                      <p:cNvPicPr/>
                      <p:nvPr/>
                    </p:nvPicPr>
                    <p:blipFill>
                      <a:blip r:embed="rId1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E29948F-3307-473B-885D-E9EEF3840228}"/>
              </a:ext>
            </a:extLst>
          </p:cNvPr>
          <p:cNvSpPr/>
          <p:nvPr userDrawn="1">
            <p:custDataLst>
              <p:tags r:id="rId14"/>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36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Plassholder for tittel 1"/>
          <p:cNvSpPr>
            <a:spLocks noGrp="1"/>
          </p:cNvSpPr>
          <p:nvPr>
            <p:ph type="title"/>
          </p:nvPr>
        </p:nvSpPr>
        <p:spPr>
          <a:xfrm>
            <a:off x="323849" y="205980"/>
            <a:ext cx="845881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7"/>
          <a:stretch>
            <a:fillRect/>
          </a:stretch>
        </p:blipFill>
        <p:spPr>
          <a:xfrm>
            <a:off x="423181" y="4800919"/>
            <a:ext cx="2520045" cy="204809"/>
          </a:xfrm>
          <a:prstGeom prst="rect">
            <a:avLst/>
          </a:prstGeom>
        </p:spPr>
      </p:pic>
      <p:sp>
        <p:nvSpPr>
          <p:cNvPr id="7" name="Plassholder for lysbildenummer 5">
            <a:extLst>
              <a:ext uri="{FF2B5EF4-FFF2-40B4-BE49-F238E27FC236}">
                <a16:creationId xmlns:a16="http://schemas.microsoft.com/office/drawing/2014/main" id="{FE08F9A8-C6B7-4BAE-BD6C-8CDE0653CD72}"/>
              </a:ext>
            </a:extLst>
          </p:cNvPr>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0" i="0" smtClean="0">
                <a:solidFill>
                  <a:schemeClr val="tx1"/>
                </a:solidFill>
                <a:latin typeface="Arial"/>
                <a:cs typeface="Arial"/>
              </a:rPr>
              <a:pPr algn="ctr"/>
              <a:t>‹#›</a:t>
            </a:fld>
            <a:endParaRPr lang="nb-NO" sz="1000" b="0" i="0">
              <a:solidFill>
                <a:schemeClr val="tx1"/>
              </a:solidFill>
              <a:latin typeface="Arial"/>
              <a:cs typeface="Arial"/>
            </a:endParaRPr>
          </a:p>
        </p:txBody>
      </p:sp>
    </p:spTree>
    <p:extLst>
      <p:ext uri="{BB962C8B-B14F-4D97-AF65-F5344CB8AC3E}">
        <p14:creationId xmlns:p14="http://schemas.microsoft.com/office/powerpoint/2010/main" val="38007487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457189" rtl="0" eaLnBrk="1" latinLnBrk="0" hangingPunct="1">
        <a:spcBef>
          <a:spcPct val="0"/>
        </a:spcBef>
        <a:buNone/>
        <a:defRPr sz="3600" b="1" i="0" kern="1200">
          <a:solidFill>
            <a:schemeClr val="tx1"/>
          </a:solidFill>
          <a:latin typeface="Arial"/>
          <a:ea typeface="+mj-ea"/>
          <a:cs typeface="Arial"/>
        </a:defRPr>
      </a:lvl1pPr>
    </p:titleStyle>
    <p:bodyStyle>
      <a:lvl1pPr marL="342892" indent="-342892" algn="l" defTabSz="457189" rtl="0" eaLnBrk="1" latinLnBrk="0" hangingPunct="1">
        <a:spcBef>
          <a:spcPct val="20000"/>
        </a:spcBef>
        <a:buFont typeface="Arial"/>
        <a:buChar char="•"/>
        <a:defRPr sz="24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0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18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14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dfo.infocaption.com/73.guide"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dfo.no/kundesider/regnskapstjenester/veiledning-og-opplaering-regnskapstjenestene/innkjop-og-fakturabehandling-i-unit4-erp/sporringer-innkjop-og-faktur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mailto:kontakt@okavd.ntnu.no"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22.sv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bott-samarbeidet.no/okonomi/opplering/index.html" TargetMode="External"/><Relationship Id="rId7" Type="http://schemas.openxmlformats.org/officeDocument/2006/relationships/hyperlink" Target="https://teams.microsoft.com/l/team/19%3af3xG0pSmwqkRwOmHfNI4XHlJq6Cmqjtw9emtF1TDm0M1%40thread.tacv2/conversations?groupId=ce25b78d-30df-4ad4-943b-eb4d11c39163&amp;tenantId=09a10672-822f-4467-a5ba-5bb375967c05"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hyperlink" Target="https://innsida.ntnu.no/start#/feed/6fffed3b-35da-3664-ad29-5e6fcc4ffb98" TargetMode="External"/><Relationship Id="rId5" Type="http://schemas.openxmlformats.org/officeDocument/2006/relationships/hyperlink" Target="https://i.ntnu.no/wiki/-/wiki/Norsk/St%C3%B8tte+til+fagbrukere+-+Kurs+og+oppl%C3%A6ringsmateriell+i+Btb-prosessen" TargetMode="External"/><Relationship Id="rId4" Type="http://schemas.openxmlformats.org/officeDocument/2006/relationships/hyperlink" Target="https://i.ntnu.no/wiki/-/wiki/Norsk/St%C3%B8tte+til+fagbrukere+-+Behov+til+betaling" TargetMode="External"/><Relationship Id="rId9" Type="http://schemas.openxmlformats.org/officeDocument/2006/relationships/image" Target="../media/image24.sv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6.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hyperlink" Target="https://i.ntnu.no/wiki/-/wiki/Norsk/Prosessr%C3%A5dgivere+-+%C3%B8konomi+og+l%C3%B8nn#section-Prosessr%C3%A5dgivere+-+%C3%B8konomi+og+l%C3%B8nn-Behov+til+betaling+(Btb)" TargetMode="External"/><Relationship Id="rId10" Type="http://schemas.openxmlformats.org/officeDocument/2006/relationships/image" Target="../media/image31.jpeg"/><Relationship Id="rId4" Type="http://schemas.microsoft.com/office/2007/relationships/hdphoto" Target="../media/hdphoto1.wdp"/><Relationship Id="rId9" Type="http://schemas.openxmlformats.org/officeDocument/2006/relationships/image" Target="../media/image30.jpeg"/><Relationship Id="rId1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7.sv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dfo.no/kundesider/regnskapstjenester/endringer-i-unit4-erp-ved-oppgradering-til-versjon-714"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C2907E4-33AC-47EE-90CC-08CBE65B9E32}"/>
              </a:ext>
            </a:extLst>
          </p:cNvPr>
          <p:cNvGraphicFramePr>
            <a:graphicFrameLocks noChangeAspect="1"/>
          </p:cNvGraphicFramePr>
          <p:nvPr>
            <p:custDataLst>
              <p:tags r:id="rId1"/>
            </p:custDataLst>
            <p:extLst>
              <p:ext uri="{D42A27DB-BD31-4B8C-83A1-F6EECF244321}">
                <p14:modId xmlns:p14="http://schemas.microsoft.com/office/powerpoint/2010/main" val="384774201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0C2907E4-33AC-47EE-90CC-08CBE65B9E32}"/>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03CB462-D9E6-48BE-AF21-E78169557E7B}"/>
              </a:ext>
            </a:extLst>
          </p:cNvPr>
          <p:cNvSpPr/>
          <p:nvPr>
            <p:custDataLst>
              <p:tags r:id="rId2"/>
            </p:custDataLst>
          </p:nvPr>
        </p:nvSpPr>
        <p:spPr>
          <a:xfrm>
            <a:off x="1" y="1"/>
            <a:ext cx="158750" cy="158750"/>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457189"/>
            <a:endParaRPr lang="nb-NO" sz="4050" b="1">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Rektangel 10"/>
          <p:cNvSpPr/>
          <p:nvPr/>
        </p:nvSpPr>
        <p:spPr>
          <a:xfrm>
            <a:off x="0" y="1"/>
            <a:ext cx="9144000" cy="527412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nb-NO">
              <a:solidFill>
                <a:srgbClr val="FFFFFF"/>
              </a:solidFill>
              <a:latin typeface="Arial" panose="020B0604020202020204"/>
            </a:endParaRPr>
          </a:p>
        </p:txBody>
      </p:sp>
      <p:sp>
        <p:nvSpPr>
          <p:cNvPr id="9" name="Tittel 1"/>
          <p:cNvSpPr>
            <a:spLocks noGrp="1"/>
          </p:cNvSpPr>
          <p:nvPr>
            <p:ph type="ctrTitle"/>
          </p:nvPr>
        </p:nvSpPr>
        <p:spPr>
          <a:xfrm>
            <a:off x="519506" y="2373370"/>
            <a:ext cx="8114088" cy="1323439"/>
          </a:xfrm>
        </p:spPr>
        <p:txBody>
          <a:bodyPr vert="horz"/>
          <a:lstStyle/>
          <a:p>
            <a:r>
              <a:rPr lang="nb-NO" sz="4000" dirty="0">
                <a:solidFill>
                  <a:schemeClr val="bg1"/>
                </a:solidFill>
              </a:rPr>
              <a:t>Behov til betaling – </a:t>
            </a:r>
            <a:br>
              <a:rPr lang="nb-NO" sz="4000" dirty="0">
                <a:solidFill>
                  <a:schemeClr val="bg1"/>
                </a:solidFill>
              </a:rPr>
            </a:br>
            <a:r>
              <a:rPr lang="nb-NO" sz="4000" dirty="0">
                <a:solidFill>
                  <a:schemeClr val="bg1"/>
                </a:solidFill>
              </a:rPr>
              <a:t>Fagkafé </a:t>
            </a: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7"/>
          <a:stretch>
            <a:fillRect/>
          </a:stretch>
        </p:blipFill>
        <p:spPr>
          <a:xfrm>
            <a:off x="519506" y="444335"/>
            <a:ext cx="5406359" cy="433297"/>
          </a:xfrm>
          <a:prstGeom prst="rect">
            <a:avLst/>
          </a:prstGeom>
        </p:spPr>
      </p:pic>
      <p:sp>
        <p:nvSpPr>
          <p:cNvPr id="3" name="Rectangle 2">
            <a:extLst>
              <a:ext uri="{FF2B5EF4-FFF2-40B4-BE49-F238E27FC236}">
                <a16:creationId xmlns:a16="http://schemas.microsoft.com/office/drawing/2014/main" id="{991FC646-4967-4503-A60F-7C8FA1187E7C}"/>
              </a:ext>
            </a:extLst>
          </p:cNvPr>
          <p:cNvSpPr/>
          <p:nvPr/>
        </p:nvSpPr>
        <p:spPr>
          <a:xfrm>
            <a:off x="6641526" y="4756215"/>
            <a:ext cx="2413321" cy="369332"/>
          </a:xfrm>
          <a:prstGeom prst="rect">
            <a:avLst/>
          </a:prstGeom>
        </p:spPr>
        <p:txBody>
          <a:bodyPr wrap="square" lIns="91440" tIns="45720" rIns="91440" bIns="45720" anchor="t">
            <a:spAutoFit/>
          </a:bodyPr>
          <a:lstStyle/>
          <a:p>
            <a:pPr algn="ctr" defTabSz="457189">
              <a:defRPr/>
            </a:pPr>
            <a:r>
              <a:rPr lang="nb-NO" dirty="0">
                <a:solidFill>
                  <a:srgbClr val="FFFFFF"/>
                </a:solidFill>
                <a:latin typeface="Arial" panose="020B0604020202020204"/>
              </a:rPr>
              <a:t>19. nov. 2024</a:t>
            </a:r>
            <a:endParaRPr lang="nb-NO" sz="1500" dirty="0">
              <a:solidFill>
                <a:srgbClr val="000000"/>
              </a:solidFill>
              <a:latin typeface="Arial" panose="020B0604020202020204"/>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4654-CB80-A555-A448-51A203D016F6}"/>
              </a:ext>
            </a:extLst>
          </p:cNvPr>
          <p:cNvSpPr>
            <a:spLocks noGrp="1"/>
          </p:cNvSpPr>
          <p:nvPr>
            <p:ph type="title"/>
          </p:nvPr>
        </p:nvSpPr>
        <p:spPr/>
        <p:txBody>
          <a:bodyPr/>
          <a:lstStyle/>
          <a:p>
            <a:r>
              <a:rPr lang="nb-NO"/>
              <a:t>Agenda</a:t>
            </a:r>
          </a:p>
        </p:txBody>
      </p:sp>
      <p:graphicFrame>
        <p:nvGraphicFramePr>
          <p:cNvPr id="4" name="Table 5">
            <a:extLst>
              <a:ext uri="{FF2B5EF4-FFF2-40B4-BE49-F238E27FC236}">
                <a16:creationId xmlns:a16="http://schemas.microsoft.com/office/drawing/2014/main" id="{AE17A00F-E0D6-2F77-2365-621A568BD39D}"/>
              </a:ext>
            </a:extLst>
          </p:cNvPr>
          <p:cNvGraphicFramePr>
            <a:graphicFrameLocks noGrp="1"/>
          </p:cNvGraphicFramePr>
          <p:nvPr>
            <p:extLst>
              <p:ext uri="{D42A27DB-BD31-4B8C-83A1-F6EECF244321}">
                <p14:modId xmlns:p14="http://schemas.microsoft.com/office/powerpoint/2010/main" val="3076006443"/>
              </p:ext>
            </p:extLst>
          </p:nvPr>
        </p:nvGraphicFramePr>
        <p:xfrm>
          <a:off x="409649" y="994347"/>
          <a:ext cx="7476357" cy="3645167"/>
        </p:xfrm>
        <a:graphic>
          <a:graphicData uri="http://schemas.openxmlformats.org/drawingml/2006/table">
            <a:tbl>
              <a:tblPr firstRow="1" bandRow="1">
                <a:tableStyleId>{2D5ABB26-0587-4C30-8999-92F81FD0307C}</a:tableStyleId>
              </a:tblPr>
              <a:tblGrid>
                <a:gridCol w="7476357">
                  <a:extLst>
                    <a:ext uri="{9D8B030D-6E8A-4147-A177-3AD203B41FA5}">
                      <a16:colId xmlns:a16="http://schemas.microsoft.com/office/drawing/2014/main" val="3031343381"/>
                    </a:ext>
                  </a:extLst>
                </a:gridCol>
              </a:tblGrid>
              <a:tr h="578715">
                <a:tc>
                  <a:txBody>
                    <a:bodyPr/>
                    <a:lstStyle/>
                    <a:p>
                      <a:r>
                        <a:rPr lang="nb-NO" sz="1800" b="1" dirty="0">
                          <a:solidFill>
                            <a:schemeClr val="tx1"/>
                          </a:solidFill>
                        </a:rPr>
                        <a:t>Velkommen</a:t>
                      </a:r>
                      <a:r>
                        <a:rPr lang="nb-NO" sz="1800" dirty="0">
                          <a:solidFill>
                            <a:schemeClr val="tx1"/>
                          </a:solidFill>
                        </a:rPr>
                        <a:t> </a:t>
                      </a:r>
                    </a:p>
                    <a:p>
                      <a:r>
                        <a:rPr lang="nb-NO" sz="1800" dirty="0">
                          <a:solidFill>
                            <a:schemeClr val="tx1"/>
                          </a:solidFill>
                        </a:rPr>
                        <a:t> </a:t>
                      </a:r>
                      <a:r>
                        <a:rPr lang="nb-NO" sz="1800" i="1" dirty="0">
                          <a:solidFill>
                            <a:schemeClr val="tx1"/>
                          </a:solidFill>
                        </a:rPr>
                        <a:t>- Tema for møtet </a:t>
                      </a:r>
                    </a:p>
                  </a:txBody>
                  <a:tcPr>
                    <a:solidFill>
                      <a:schemeClr val="bg1"/>
                    </a:solidFill>
                  </a:tcPr>
                </a:tc>
                <a:extLst>
                  <a:ext uri="{0D108BD9-81ED-4DB2-BD59-A6C34878D82A}">
                    <a16:rowId xmlns:a16="http://schemas.microsoft.com/office/drawing/2014/main" val="2827356267"/>
                  </a:ext>
                </a:extLst>
              </a:tr>
              <a:tr h="57871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800" b="1" kern="1200" dirty="0">
                          <a:solidFill>
                            <a:schemeClr val="tx1"/>
                          </a:solidFill>
                          <a:effectLst/>
                          <a:latin typeface="+mn-lt"/>
                          <a:ea typeface="+mn-ea"/>
                          <a:cs typeface="+mn-cs"/>
                        </a:rPr>
                        <a:t>Oppdateringer i innkjøps- og fakturaløsningen i Unit4</a:t>
                      </a:r>
                    </a:p>
                  </a:txBody>
                  <a:tcPr>
                    <a:noFill/>
                  </a:tcPr>
                </a:tc>
                <a:extLst>
                  <a:ext uri="{0D108BD9-81ED-4DB2-BD59-A6C34878D82A}">
                    <a16:rowId xmlns:a16="http://schemas.microsoft.com/office/drawing/2014/main" val="2000165729"/>
                  </a:ext>
                </a:extLst>
              </a:tr>
              <a:tr h="57871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800" b="1" kern="1200" dirty="0">
                          <a:solidFill>
                            <a:schemeClr val="bg1"/>
                          </a:solidFill>
                          <a:effectLst/>
                          <a:latin typeface="+mn-lt"/>
                          <a:ea typeface="+mn-ea"/>
                          <a:cs typeface="+mn-cs"/>
                        </a:rPr>
                        <a:t>Rapporter og Spørringer</a:t>
                      </a:r>
                      <a:endParaRPr lang="nb-NO" sz="1800" b="1" dirty="0">
                        <a:solidFill>
                          <a:schemeClr val="bg1"/>
                        </a:solidFill>
                      </a:endParaRPr>
                    </a:p>
                  </a:txBody>
                  <a:tcPr>
                    <a:solidFill>
                      <a:schemeClr val="tx2">
                        <a:lumMod val="75000"/>
                      </a:schemeClr>
                    </a:solidFill>
                  </a:tcPr>
                </a:tc>
                <a:extLst>
                  <a:ext uri="{0D108BD9-81ED-4DB2-BD59-A6C34878D82A}">
                    <a16:rowId xmlns:a16="http://schemas.microsoft.com/office/drawing/2014/main" val="3979177042"/>
                  </a:ext>
                </a:extLst>
              </a:tr>
              <a:tr h="5348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i="0" dirty="0"/>
                        <a:t>Manuell avslutning av ordre</a:t>
                      </a:r>
                    </a:p>
                  </a:txBody>
                  <a:tcPr/>
                </a:tc>
                <a:extLst>
                  <a:ext uri="{0D108BD9-81ED-4DB2-BD59-A6C34878D82A}">
                    <a16:rowId xmlns:a16="http://schemas.microsoft.com/office/drawing/2014/main" val="2742241633"/>
                  </a:ext>
                </a:extLst>
              </a:tr>
              <a:tr h="8223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chemeClr val="tx1"/>
                          </a:solidFill>
                        </a:rPr>
                        <a:t>Hvor kan du finne mer informasjon </a:t>
                      </a:r>
                    </a:p>
                    <a:p>
                      <a:pPr marL="285750" indent="-285750">
                        <a:buFontTx/>
                        <a:buChar char="-"/>
                      </a:pPr>
                      <a:r>
                        <a:rPr lang="nb-NO" sz="1800" i="1" dirty="0"/>
                        <a:t>Opplæring</a:t>
                      </a:r>
                    </a:p>
                    <a:p>
                      <a:pPr marL="285750" indent="-285750">
                        <a:buFontTx/>
                        <a:buChar char="-"/>
                      </a:pPr>
                      <a:r>
                        <a:rPr lang="nb-NO" sz="1800" i="1" dirty="0"/>
                        <a:t>Brukerstøtte</a:t>
                      </a:r>
                    </a:p>
                  </a:txBody>
                  <a:tcPr/>
                </a:tc>
                <a:extLst>
                  <a:ext uri="{0D108BD9-81ED-4DB2-BD59-A6C34878D82A}">
                    <a16:rowId xmlns:a16="http://schemas.microsoft.com/office/drawing/2014/main" val="3740107255"/>
                  </a:ext>
                </a:extLst>
              </a:tr>
              <a:tr h="3984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t>Spørsmål og svar</a:t>
                      </a:r>
                    </a:p>
                  </a:txBody>
                  <a:tcPr/>
                </a:tc>
                <a:extLst>
                  <a:ext uri="{0D108BD9-81ED-4DB2-BD59-A6C34878D82A}">
                    <a16:rowId xmlns:a16="http://schemas.microsoft.com/office/drawing/2014/main" val="3431448398"/>
                  </a:ext>
                </a:extLst>
              </a:tr>
            </a:tbl>
          </a:graphicData>
        </a:graphic>
      </p:graphicFrame>
    </p:spTree>
    <p:extLst>
      <p:ext uri="{BB962C8B-B14F-4D97-AF65-F5344CB8AC3E}">
        <p14:creationId xmlns:p14="http://schemas.microsoft.com/office/powerpoint/2010/main" val="83191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EBD2-4A15-D16A-0759-C472881DBDF3}"/>
              </a:ext>
            </a:extLst>
          </p:cNvPr>
          <p:cNvSpPr>
            <a:spLocks noGrp="1"/>
          </p:cNvSpPr>
          <p:nvPr>
            <p:ph type="title"/>
          </p:nvPr>
        </p:nvSpPr>
        <p:spPr/>
        <p:txBody>
          <a:bodyPr/>
          <a:lstStyle/>
          <a:p>
            <a:r>
              <a:rPr lang="nb-NO" dirty="0"/>
              <a:t>Ulike tilganger</a:t>
            </a:r>
          </a:p>
        </p:txBody>
      </p:sp>
      <p:sp>
        <p:nvSpPr>
          <p:cNvPr id="3" name="Content Placeholder 2">
            <a:extLst>
              <a:ext uri="{FF2B5EF4-FFF2-40B4-BE49-F238E27FC236}">
                <a16:creationId xmlns:a16="http://schemas.microsoft.com/office/drawing/2014/main" id="{C207F3E7-7169-24DA-A7F2-889B24621C95}"/>
              </a:ext>
            </a:extLst>
          </p:cNvPr>
          <p:cNvSpPr>
            <a:spLocks noGrp="1"/>
          </p:cNvSpPr>
          <p:nvPr>
            <p:ph idx="1"/>
          </p:nvPr>
        </p:nvSpPr>
        <p:spPr/>
        <p:txBody>
          <a:bodyPr/>
          <a:lstStyle/>
          <a:p>
            <a:pPr marL="0" indent="0">
              <a:buNone/>
            </a:pPr>
            <a:r>
              <a:rPr lang="nb-NO" dirty="0"/>
              <a:t>Merk!</a:t>
            </a:r>
          </a:p>
          <a:p>
            <a:r>
              <a:rPr lang="nb-NO" dirty="0"/>
              <a:t>Hvilke rapporter og spørringer man har tilgang til, er avhengig av rolle og tilganger. </a:t>
            </a:r>
          </a:p>
          <a:p>
            <a:pPr marL="0" indent="0">
              <a:buNone/>
            </a:pPr>
            <a:r>
              <a:rPr lang="nb-NO" i="1" dirty="0"/>
              <a:t>	</a:t>
            </a:r>
            <a:r>
              <a:rPr lang="nb-NO" sz="1800" i="1" dirty="0"/>
              <a:t>Derfor vil du kanskje ikke finne alle spørringer og 	rapporter som gjennomgås 	i dag, men vi har forsøkt å i størst mulig grad omtale innhold som de fleste	skal ha tilgang til.</a:t>
            </a:r>
          </a:p>
          <a:p>
            <a:r>
              <a:rPr lang="nb-NO" dirty="0"/>
              <a:t>Ikke alle innkjøpere ser det samme, fordi noen kan ha ulike andre roller i tillegg.</a:t>
            </a:r>
          </a:p>
          <a:p>
            <a:r>
              <a:rPr lang="nb-NO" dirty="0"/>
              <a:t>Innkjøper vil i mange tilfeller se mer enn fagrekvirent.</a:t>
            </a:r>
          </a:p>
          <a:p>
            <a:endParaRPr lang="nb-NO" dirty="0"/>
          </a:p>
        </p:txBody>
      </p:sp>
    </p:spTree>
    <p:extLst>
      <p:ext uri="{BB962C8B-B14F-4D97-AF65-F5344CB8AC3E}">
        <p14:creationId xmlns:p14="http://schemas.microsoft.com/office/powerpoint/2010/main" val="391484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464E-7808-2C95-6F5E-9EFD8B76C5EE}"/>
              </a:ext>
            </a:extLst>
          </p:cNvPr>
          <p:cNvSpPr>
            <a:spLocks noGrp="1"/>
          </p:cNvSpPr>
          <p:nvPr>
            <p:ph type="title"/>
          </p:nvPr>
        </p:nvSpPr>
        <p:spPr>
          <a:xfrm>
            <a:off x="301385" y="298339"/>
            <a:ext cx="8418747" cy="586957"/>
          </a:xfrm>
        </p:spPr>
        <p:txBody>
          <a:bodyPr/>
          <a:lstStyle/>
          <a:p>
            <a:r>
              <a:rPr lang="nb-NO" sz="3200" dirty="0"/>
              <a:t>Generelt om å bruke rapporter/spørringer</a:t>
            </a:r>
          </a:p>
        </p:txBody>
      </p:sp>
      <p:sp>
        <p:nvSpPr>
          <p:cNvPr id="3" name="Content Placeholder 2">
            <a:extLst>
              <a:ext uri="{FF2B5EF4-FFF2-40B4-BE49-F238E27FC236}">
                <a16:creationId xmlns:a16="http://schemas.microsoft.com/office/drawing/2014/main" id="{15F7A5DE-43B8-457F-7F60-422B1AF39FC5}"/>
              </a:ext>
            </a:extLst>
          </p:cNvPr>
          <p:cNvSpPr>
            <a:spLocks noGrp="1"/>
          </p:cNvSpPr>
          <p:nvPr>
            <p:ph idx="1"/>
          </p:nvPr>
        </p:nvSpPr>
        <p:spPr/>
        <p:txBody>
          <a:bodyPr/>
          <a:lstStyle/>
          <a:p>
            <a:r>
              <a:rPr lang="nb-NO" dirty="0"/>
              <a:t>Se videoene på </a:t>
            </a:r>
            <a:r>
              <a:rPr lang="nb-NO" dirty="0">
                <a:hlinkClick r:id="rId3"/>
              </a:rPr>
              <a:t>Spørring bilag - generell (UTEN LYD) (infocaption.com)</a:t>
            </a:r>
            <a:r>
              <a:rPr lang="nb-NO" dirty="0"/>
              <a:t> og ha et bevisst forhold til utvalgskriterier når du søker</a:t>
            </a:r>
          </a:p>
          <a:p>
            <a:pPr>
              <a:buFont typeface="Arial" panose="020B0604020202020204" pitchFamily="34" charset="0"/>
              <a:buChar char="‒"/>
            </a:pPr>
            <a:r>
              <a:rPr lang="nb-NO" dirty="0"/>
              <a:t>Bruk avkrysningsfelter</a:t>
            </a:r>
          </a:p>
          <a:p>
            <a:pPr>
              <a:buFont typeface="Arial" panose="020B0604020202020204" pitchFamily="34" charset="0"/>
              <a:buChar char="‒"/>
            </a:pPr>
            <a:r>
              <a:rPr lang="nb-NO" dirty="0"/>
              <a:t>Bruk av *</a:t>
            </a:r>
          </a:p>
          <a:p>
            <a:pPr>
              <a:buFont typeface="Arial" panose="020B0604020202020204" pitchFamily="34" charset="0"/>
              <a:buChar char="‒"/>
            </a:pPr>
            <a:r>
              <a:rPr lang="nb-NO" dirty="0"/>
              <a:t>Bruk av knapp med tre prikker</a:t>
            </a:r>
          </a:p>
          <a:p>
            <a:r>
              <a:rPr lang="nb-NO" dirty="0"/>
              <a:t>Se også </a:t>
            </a:r>
            <a:r>
              <a:rPr lang="x-none" dirty="0">
                <a:hlinkClick r:id="rId4"/>
              </a:rPr>
              <a:t>Spørringer for innkjøp og faktura | DFØ (dfo.no)</a:t>
            </a:r>
            <a:endParaRPr lang="x-none" dirty="0"/>
          </a:p>
          <a:p>
            <a:endParaRPr lang="nb-NO" dirty="0"/>
          </a:p>
        </p:txBody>
      </p:sp>
    </p:spTree>
    <p:extLst>
      <p:ext uri="{BB962C8B-B14F-4D97-AF65-F5344CB8AC3E}">
        <p14:creationId xmlns:p14="http://schemas.microsoft.com/office/powerpoint/2010/main" val="378843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1E1A-40A9-2DE3-2E46-E85576665C07}"/>
              </a:ext>
            </a:extLst>
          </p:cNvPr>
          <p:cNvSpPr>
            <a:spLocks noGrp="1"/>
          </p:cNvSpPr>
          <p:nvPr>
            <p:ph type="title"/>
          </p:nvPr>
        </p:nvSpPr>
        <p:spPr>
          <a:xfrm>
            <a:off x="1779938" y="298339"/>
            <a:ext cx="6940193" cy="648512"/>
          </a:xfrm>
        </p:spPr>
        <p:txBody>
          <a:bodyPr/>
          <a:lstStyle/>
          <a:p>
            <a:r>
              <a:rPr lang="nb-NO" dirty="0"/>
              <a:t>Hvor finner man rapporter</a:t>
            </a:r>
          </a:p>
        </p:txBody>
      </p:sp>
      <p:sp>
        <p:nvSpPr>
          <p:cNvPr id="3" name="Content Placeholder 2">
            <a:extLst>
              <a:ext uri="{FF2B5EF4-FFF2-40B4-BE49-F238E27FC236}">
                <a16:creationId xmlns:a16="http://schemas.microsoft.com/office/drawing/2014/main" id="{430EC3C1-E0D2-0690-0C5E-E23072B643AF}"/>
              </a:ext>
            </a:extLst>
          </p:cNvPr>
          <p:cNvSpPr>
            <a:spLocks noGrp="1"/>
          </p:cNvSpPr>
          <p:nvPr>
            <p:ph idx="1"/>
          </p:nvPr>
        </p:nvSpPr>
        <p:spPr>
          <a:xfrm>
            <a:off x="1779938" y="1010266"/>
            <a:ext cx="6940194" cy="3613774"/>
          </a:xfrm>
        </p:spPr>
        <p:txBody>
          <a:bodyPr/>
          <a:lstStyle/>
          <a:p>
            <a:r>
              <a:rPr lang="nb-NO" dirty="0"/>
              <a:t>Under Innkjøp</a:t>
            </a:r>
          </a:p>
          <a:p>
            <a:r>
              <a:rPr lang="nb-NO" dirty="0"/>
              <a:t>Under Felles</a:t>
            </a:r>
          </a:p>
          <a:p>
            <a:r>
              <a:rPr lang="nb-NO" dirty="0"/>
              <a:t>Under Rapporter</a:t>
            </a:r>
          </a:p>
          <a:p>
            <a:r>
              <a:rPr lang="nb-NO" dirty="0"/>
              <a:t>Søkefeltet (øverst til høyre)</a:t>
            </a:r>
          </a:p>
        </p:txBody>
      </p:sp>
      <p:pic>
        <p:nvPicPr>
          <p:cNvPr id="5" name="Picture 4">
            <a:extLst>
              <a:ext uri="{FF2B5EF4-FFF2-40B4-BE49-F238E27FC236}">
                <a16:creationId xmlns:a16="http://schemas.microsoft.com/office/drawing/2014/main" id="{1B7751EC-063F-2F8A-0D42-24F0CDE21FC9}"/>
              </a:ext>
            </a:extLst>
          </p:cNvPr>
          <p:cNvPicPr>
            <a:picLocks noChangeAspect="1"/>
          </p:cNvPicPr>
          <p:nvPr/>
        </p:nvPicPr>
        <p:blipFill>
          <a:blip r:embed="rId3"/>
          <a:stretch>
            <a:fillRect/>
          </a:stretch>
        </p:blipFill>
        <p:spPr>
          <a:xfrm>
            <a:off x="143977" y="62822"/>
            <a:ext cx="1317481" cy="5143500"/>
          </a:xfrm>
          <a:prstGeom prst="rect">
            <a:avLst/>
          </a:prstGeom>
        </p:spPr>
      </p:pic>
      <p:pic>
        <p:nvPicPr>
          <p:cNvPr id="7" name="Picture 6">
            <a:extLst>
              <a:ext uri="{FF2B5EF4-FFF2-40B4-BE49-F238E27FC236}">
                <a16:creationId xmlns:a16="http://schemas.microsoft.com/office/drawing/2014/main" id="{CAE0F2F3-89DA-131A-041C-64C56176E4BF}"/>
              </a:ext>
            </a:extLst>
          </p:cNvPr>
          <p:cNvPicPr>
            <a:picLocks noChangeAspect="1"/>
          </p:cNvPicPr>
          <p:nvPr/>
        </p:nvPicPr>
        <p:blipFill>
          <a:blip r:embed="rId4"/>
          <a:stretch>
            <a:fillRect/>
          </a:stretch>
        </p:blipFill>
        <p:spPr>
          <a:xfrm>
            <a:off x="5897212" y="2367872"/>
            <a:ext cx="2933700" cy="533400"/>
          </a:xfrm>
          <a:prstGeom prst="rect">
            <a:avLst/>
          </a:prstGeom>
        </p:spPr>
      </p:pic>
    </p:spTree>
    <p:extLst>
      <p:ext uri="{BB962C8B-B14F-4D97-AF65-F5344CB8AC3E}">
        <p14:creationId xmlns:p14="http://schemas.microsoft.com/office/powerpoint/2010/main" val="362281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B90E-729F-B509-9FBA-30E8F46D7CD6}"/>
              </a:ext>
            </a:extLst>
          </p:cNvPr>
          <p:cNvSpPr>
            <a:spLocks noGrp="1"/>
          </p:cNvSpPr>
          <p:nvPr>
            <p:ph type="title"/>
          </p:nvPr>
        </p:nvSpPr>
        <p:spPr/>
        <p:txBody>
          <a:bodyPr/>
          <a:lstStyle/>
          <a:p>
            <a:r>
              <a:rPr lang="nb-NO" dirty="0"/>
              <a:t>Eksempler:</a:t>
            </a:r>
          </a:p>
        </p:txBody>
      </p:sp>
      <p:sp>
        <p:nvSpPr>
          <p:cNvPr id="3" name="Content Placeholder 2">
            <a:extLst>
              <a:ext uri="{FF2B5EF4-FFF2-40B4-BE49-F238E27FC236}">
                <a16:creationId xmlns:a16="http://schemas.microsoft.com/office/drawing/2014/main" id="{97ABA66B-42D4-A06E-00B6-CBBA1C3190F8}"/>
              </a:ext>
            </a:extLst>
          </p:cNvPr>
          <p:cNvSpPr>
            <a:spLocks noGrp="1"/>
          </p:cNvSpPr>
          <p:nvPr>
            <p:ph idx="1"/>
          </p:nvPr>
        </p:nvSpPr>
        <p:spPr/>
        <p:txBody>
          <a:bodyPr/>
          <a:lstStyle/>
          <a:p>
            <a:r>
              <a:rPr lang="nb-NO" sz="2000" dirty="0">
                <a:latin typeface="+mn-lt"/>
              </a:rPr>
              <a:t>Arbeidsflyter (rekvisisjon, faktura)</a:t>
            </a:r>
          </a:p>
          <a:p>
            <a:r>
              <a:rPr lang="nb-NO" sz="2000" dirty="0">
                <a:latin typeface="+mn-lt"/>
              </a:rPr>
              <a:t>Detaljer innkjøpsordre</a:t>
            </a:r>
          </a:p>
          <a:p>
            <a:r>
              <a:rPr lang="nb-NO" sz="2000" dirty="0">
                <a:latin typeface="+mn-lt"/>
              </a:rPr>
              <a:t>Ordrestatus med kvittering</a:t>
            </a:r>
          </a:p>
          <a:p>
            <a:r>
              <a:rPr lang="nb-NO" sz="2000" dirty="0">
                <a:latin typeface="+mn-lt"/>
              </a:rPr>
              <a:t>Fakturastatus – </a:t>
            </a:r>
            <a:r>
              <a:rPr lang="nb-NO" sz="2000" dirty="0" err="1">
                <a:latin typeface="+mn-lt"/>
              </a:rPr>
              <a:t>fakturanr</a:t>
            </a:r>
            <a:endParaRPr lang="nb-NO" sz="2000" dirty="0">
              <a:latin typeface="+mn-lt"/>
            </a:endParaRPr>
          </a:p>
          <a:p>
            <a:pPr marL="0" indent="0">
              <a:buNone/>
            </a:pPr>
            <a:r>
              <a:rPr lang="nb-NO" sz="2000" dirty="0">
                <a:latin typeface="+mn-lt"/>
              </a:rPr>
              <a:t>	</a:t>
            </a:r>
            <a:r>
              <a:rPr lang="nb-NO" sz="2000" i="1" dirty="0">
                <a:latin typeface="+mn-lt"/>
              </a:rPr>
              <a:t>Merk at status Arbeidsflyt her inkluderer ventetrinnet, da vil man ikke 	finne den på flyt, men på Varemottak</a:t>
            </a:r>
            <a:endParaRPr lang="nb-NO" sz="2000" dirty="0">
              <a:latin typeface="+mn-lt"/>
            </a:endParaRPr>
          </a:p>
          <a:p>
            <a:r>
              <a:rPr lang="nb-NO" sz="2000" dirty="0">
                <a:latin typeface="+mn-lt"/>
              </a:rPr>
              <a:t>Faktura i påvente av varemottak / Mine faktura i påvente av varemottak </a:t>
            </a:r>
          </a:p>
          <a:p>
            <a:r>
              <a:rPr lang="nb-NO" sz="2000" i="0" dirty="0" err="1">
                <a:solidFill>
                  <a:srgbClr val="3E3E3E"/>
                </a:solidFill>
                <a:effectLst/>
                <a:latin typeface="+mn-lt"/>
              </a:rPr>
              <a:t>Faktu</a:t>
            </a:r>
            <a:r>
              <a:rPr lang="nb-NO" sz="2000" i="0" dirty="0">
                <a:solidFill>
                  <a:srgbClr val="3E3E3E"/>
                </a:solidFill>
                <a:effectLst/>
                <a:latin typeface="+mn-lt"/>
              </a:rPr>
              <a:t>(r)</a:t>
            </a:r>
            <a:r>
              <a:rPr lang="nb-NO" sz="2000" i="0" dirty="0" err="1">
                <a:solidFill>
                  <a:srgbClr val="3E3E3E"/>
                </a:solidFill>
                <a:effectLst/>
                <a:latin typeface="+mn-lt"/>
              </a:rPr>
              <a:t>aer</a:t>
            </a:r>
            <a:r>
              <a:rPr lang="nb-NO" sz="2000" i="0" dirty="0">
                <a:solidFill>
                  <a:srgbClr val="3E3E3E"/>
                </a:solidFill>
                <a:effectLst/>
                <a:latin typeface="+mn-lt"/>
              </a:rPr>
              <a:t>* med loggverdier og kommentarer </a:t>
            </a:r>
            <a:r>
              <a:rPr lang="nb-NO" sz="1000" i="1" dirty="0">
                <a:solidFill>
                  <a:srgbClr val="3E3E3E"/>
                </a:solidFill>
                <a:effectLst/>
                <a:latin typeface="+mn-lt"/>
              </a:rPr>
              <a:t>(stavefeilen er meldt DFØ)</a:t>
            </a:r>
            <a:endParaRPr lang="nb-NO" sz="1000" i="1" dirty="0">
              <a:latin typeface="+mn-lt"/>
            </a:endParaRPr>
          </a:p>
          <a:p>
            <a:r>
              <a:rPr lang="nb-NO" sz="2000" dirty="0">
                <a:latin typeface="+mn-lt"/>
              </a:rPr>
              <a:t>Oversikt betalt/ikke betalte faktura</a:t>
            </a:r>
          </a:p>
        </p:txBody>
      </p:sp>
    </p:spTree>
    <p:extLst>
      <p:ext uri="{BB962C8B-B14F-4D97-AF65-F5344CB8AC3E}">
        <p14:creationId xmlns:p14="http://schemas.microsoft.com/office/powerpoint/2010/main" val="325245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4FD0039F-35BA-9A45-91C5-DE244437B580}"/>
              </a:ext>
            </a:extLst>
          </p:cNvPr>
          <p:cNvPicPr>
            <a:picLocks noChangeAspect="1"/>
          </p:cNvPicPr>
          <p:nvPr/>
        </p:nvPicPr>
        <p:blipFill>
          <a:blip r:embed="rId3"/>
          <a:stretch>
            <a:fillRect/>
          </a:stretch>
        </p:blipFill>
        <p:spPr>
          <a:xfrm>
            <a:off x="3435927" y="3984070"/>
            <a:ext cx="5731510" cy="1221105"/>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45C4388C-AB9B-E284-E02A-6A800489DBA7}"/>
              </a:ext>
            </a:extLst>
          </p:cNvPr>
          <p:cNvPicPr>
            <a:picLocks noChangeAspect="1"/>
          </p:cNvPicPr>
          <p:nvPr/>
        </p:nvPicPr>
        <p:blipFill>
          <a:blip r:embed="rId4"/>
          <a:stretch>
            <a:fillRect/>
          </a:stretch>
        </p:blipFill>
        <p:spPr>
          <a:xfrm>
            <a:off x="0" y="3022947"/>
            <a:ext cx="5731510" cy="1391920"/>
          </a:xfrm>
          <a:prstGeom prst="rect">
            <a:avLst/>
          </a:prstGeom>
        </p:spPr>
      </p:pic>
      <p:sp>
        <p:nvSpPr>
          <p:cNvPr id="2" name="Title 1">
            <a:extLst>
              <a:ext uri="{FF2B5EF4-FFF2-40B4-BE49-F238E27FC236}">
                <a16:creationId xmlns:a16="http://schemas.microsoft.com/office/drawing/2014/main" id="{B2AA377A-3048-20F2-F4BB-83E61778CAF0}"/>
              </a:ext>
            </a:extLst>
          </p:cNvPr>
          <p:cNvSpPr>
            <a:spLocks noGrp="1"/>
          </p:cNvSpPr>
          <p:nvPr>
            <p:ph type="title"/>
          </p:nvPr>
        </p:nvSpPr>
        <p:spPr/>
        <p:txBody>
          <a:bodyPr/>
          <a:lstStyle/>
          <a:p>
            <a:r>
              <a:rPr lang="nb-NO" dirty="0"/>
              <a:t>Finne igjen anleggsinfo</a:t>
            </a:r>
          </a:p>
        </p:txBody>
      </p:sp>
      <p:sp>
        <p:nvSpPr>
          <p:cNvPr id="3" name="Content Placeholder 2">
            <a:extLst>
              <a:ext uri="{FF2B5EF4-FFF2-40B4-BE49-F238E27FC236}">
                <a16:creationId xmlns:a16="http://schemas.microsoft.com/office/drawing/2014/main" id="{4EDA28A2-8AE4-FBE3-041E-F4D74093C5B1}"/>
              </a:ext>
            </a:extLst>
          </p:cNvPr>
          <p:cNvSpPr>
            <a:spLocks noGrp="1"/>
          </p:cNvSpPr>
          <p:nvPr>
            <p:ph sz="half" idx="1"/>
          </p:nvPr>
        </p:nvSpPr>
        <p:spPr>
          <a:xfrm>
            <a:off x="457200" y="852311"/>
            <a:ext cx="4038600" cy="3742312"/>
          </a:xfrm>
        </p:spPr>
        <p:txBody>
          <a:bodyPr>
            <a:normAutofit/>
          </a:bodyPr>
          <a:lstStyle/>
          <a:p>
            <a:pPr marL="0" indent="0">
              <a:buNone/>
            </a:pPr>
            <a:r>
              <a:rPr lang="nb-NO" sz="1600" dirty="0"/>
              <a:t>Finne Anleggs ID når du har fakturanummeret:</a:t>
            </a:r>
          </a:p>
          <a:p>
            <a:r>
              <a:rPr lang="nb-NO" sz="1600" i="1" dirty="0"/>
              <a:t>BOTT Spørring </a:t>
            </a:r>
            <a:r>
              <a:rPr lang="nb-NO" sz="1600" dirty="0"/>
              <a:t>– søk opp fakturaen</a:t>
            </a:r>
          </a:p>
          <a:p>
            <a:r>
              <a:rPr lang="nb-NO" sz="1600" dirty="0"/>
              <a:t>Kopier konteringen (konto, koststed og delprosjekt) samt beløp inn i søkefeltene</a:t>
            </a:r>
          </a:p>
          <a:p>
            <a:r>
              <a:rPr lang="nb-NO" sz="1600" dirty="0"/>
              <a:t>Fjern fakturanummeret fra søkefeltet</a:t>
            </a:r>
          </a:p>
          <a:p>
            <a:r>
              <a:rPr lang="nb-NO" sz="1600" dirty="0"/>
              <a:t>Trykk på «Søk» </a:t>
            </a:r>
          </a:p>
          <a:p>
            <a:endParaRPr lang="nb-NO" dirty="0"/>
          </a:p>
        </p:txBody>
      </p:sp>
      <p:sp>
        <p:nvSpPr>
          <p:cNvPr id="4" name="Content Placeholder 3">
            <a:extLst>
              <a:ext uri="{FF2B5EF4-FFF2-40B4-BE49-F238E27FC236}">
                <a16:creationId xmlns:a16="http://schemas.microsoft.com/office/drawing/2014/main" id="{5E832AC8-C9BB-6006-B24B-A18A1AC95AA8}"/>
              </a:ext>
            </a:extLst>
          </p:cNvPr>
          <p:cNvSpPr>
            <a:spLocks noGrp="1"/>
          </p:cNvSpPr>
          <p:nvPr>
            <p:ph sz="half" idx="2"/>
          </p:nvPr>
        </p:nvSpPr>
        <p:spPr>
          <a:xfrm>
            <a:off x="4648200" y="852311"/>
            <a:ext cx="4038600" cy="3742312"/>
          </a:xfrm>
        </p:spPr>
        <p:txBody>
          <a:bodyPr>
            <a:normAutofit/>
          </a:bodyPr>
          <a:lstStyle/>
          <a:p>
            <a:pPr marL="0" indent="0">
              <a:buNone/>
            </a:pPr>
            <a:r>
              <a:rPr lang="nb-NO" sz="1600" dirty="0"/>
              <a:t>Finne igjen anleggsinfo lagt inn i en innkjøpsordre:</a:t>
            </a:r>
          </a:p>
          <a:p>
            <a:r>
              <a:rPr lang="nb-NO" sz="1600" i="1" dirty="0"/>
              <a:t>Varemottak</a:t>
            </a:r>
            <a:r>
              <a:rPr lang="nb-NO" sz="1600" dirty="0"/>
              <a:t> – før bokføring</a:t>
            </a:r>
          </a:p>
          <a:p>
            <a:r>
              <a:rPr lang="nb-NO" sz="1600" i="1" dirty="0"/>
              <a:t>Innkjøpsordre med anleggsinfo </a:t>
            </a:r>
            <a:r>
              <a:rPr lang="nb-NO" sz="1600" dirty="0"/>
              <a:t>– etter bokføring</a:t>
            </a:r>
          </a:p>
          <a:p>
            <a:endParaRPr lang="nb-NO" sz="2300" dirty="0"/>
          </a:p>
          <a:p>
            <a:endParaRPr lang="nb-NO" dirty="0"/>
          </a:p>
        </p:txBody>
      </p:sp>
    </p:spTree>
    <p:extLst>
      <p:ext uri="{BB962C8B-B14F-4D97-AF65-F5344CB8AC3E}">
        <p14:creationId xmlns:p14="http://schemas.microsoft.com/office/powerpoint/2010/main" val="2363835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4654-CB80-A555-A448-51A203D016F6}"/>
              </a:ext>
            </a:extLst>
          </p:cNvPr>
          <p:cNvSpPr>
            <a:spLocks noGrp="1"/>
          </p:cNvSpPr>
          <p:nvPr>
            <p:ph type="title"/>
          </p:nvPr>
        </p:nvSpPr>
        <p:spPr/>
        <p:txBody>
          <a:bodyPr/>
          <a:lstStyle/>
          <a:p>
            <a:r>
              <a:rPr lang="nb-NO"/>
              <a:t>Agenda</a:t>
            </a:r>
          </a:p>
        </p:txBody>
      </p:sp>
      <p:graphicFrame>
        <p:nvGraphicFramePr>
          <p:cNvPr id="4" name="Table 5">
            <a:extLst>
              <a:ext uri="{FF2B5EF4-FFF2-40B4-BE49-F238E27FC236}">
                <a16:creationId xmlns:a16="http://schemas.microsoft.com/office/drawing/2014/main" id="{AE17A00F-E0D6-2F77-2365-621A568BD39D}"/>
              </a:ext>
            </a:extLst>
          </p:cNvPr>
          <p:cNvGraphicFramePr>
            <a:graphicFrameLocks noGrp="1"/>
          </p:cNvGraphicFramePr>
          <p:nvPr>
            <p:extLst>
              <p:ext uri="{D42A27DB-BD31-4B8C-83A1-F6EECF244321}">
                <p14:modId xmlns:p14="http://schemas.microsoft.com/office/powerpoint/2010/main" val="3146078279"/>
              </p:ext>
            </p:extLst>
          </p:nvPr>
        </p:nvGraphicFramePr>
        <p:xfrm>
          <a:off x="409649" y="994347"/>
          <a:ext cx="7476357" cy="3645167"/>
        </p:xfrm>
        <a:graphic>
          <a:graphicData uri="http://schemas.openxmlformats.org/drawingml/2006/table">
            <a:tbl>
              <a:tblPr firstRow="1" bandRow="1">
                <a:tableStyleId>{2D5ABB26-0587-4C30-8999-92F81FD0307C}</a:tableStyleId>
              </a:tblPr>
              <a:tblGrid>
                <a:gridCol w="7476357">
                  <a:extLst>
                    <a:ext uri="{9D8B030D-6E8A-4147-A177-3AD203B41FA5}">
                      <a16:colId xmlns:a16="http://schemas.microsoft.com/office/drawing/2014/main" val="3031343381"/>
                    </a:ext>
                  </a:extLst>
                </a:gridCol>
              </a:tblGrid>
              <a:tr h="578715">
                <a:tc>
                  <a:txBody>
                    <a:bodyPr/>
                    <a:lstStyle/>
                    <a:p>
                      <a:r>
                        <a:rPr lang="nb-NO" sz="1800" b="1" dirty="0">
                          <a:solidFill>
                            <a:schemeClr val="tx1"/>
                          </a:solidFill>
                        </a:rPr>
                        <a:t>Velkommen</a:t>
                      </a:r>
                      <a:r>
                        <a:rPr lang="nb-NO" sz="1800" dirty="0">
                          <a:solidFill>
                            <a:schemeClr val="tx1"/>
                          </a:solidFill>
                        </a:rPr>
                        <a:t> </a:t>
                      </a:r>
                    </a:p>
                    <a:p>
                      <a:r>
                        <a:rPr lang="nb-NO" sz="1800" dirty="0">
                          <a:solidFill>
                            <a:schemeClr val="tx1"/>
                          </a:solidFill>
                        </a:rPr>
                        <a:t> </a:t>
                      </a:r>
                      <a:r>
                        <a:rPr lang="nb-NO" sz="1800" i="1" dirty="0">
                          <a:solidFill>
                            <a:schemeClr val="tx1"/>
                          </a:solidFill>
                        </a:rPr>
                        <a:t>- Tema for møtet </a:t>
                      </a:r>
                    </a:p>
                  </a:txBody>
                  <a:tcPr>
                    <a:solidFill>
                      <a:schemeClr val="bg1"/>
                    </a:solidFill>
                  </a:tcPr>
                </a:tc>
                <a:extLst>
                  <a:ext uri="{0D108BD9-81ED-4DB2-BD59-A6C34878D82A}">
                    <a16:rowId xmlns:a16="http://schemas.microsoft.com/office/drawing/2014/main" val="2827356267"/>
                  </a:ext>
                </a:extLst>
              </a:tr>
              <a:tr h="57871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800" b="1" kern="1200" dirty="0">
                          <a:solidFill>
                            <a:schemeClr val="tx1"/>
                          </a:solidFill>
                          <a:effectLst/>
                          <a:latin typeface="+mn-lt"/>
                          <a:ea typeface="+mn-ea"/>
                          <a:cs typeface="+mn-cs"/>
                        </a:rPr>
                        <a:t>Oppdateringer i innkjøps- og fakturaløsningen i Unit4</a:t>
                      </a:r>
                    </a:p>
                  </a:txBody>
                  <a:tcPr>
                    <a:noFill/>
                  </a:tcPr>
                </a:tc>
                <a:extLst>
                  <a:ext uri="{0D108BD9-81ED-4DB2-BD59-A6C34878D82A}">
                    <a16:rowId xmlns:a16="http://schemas.microsoft.com/office/drawing/2014/main" val="2000165729"/>
                  </a:ext>
                </a:extLst>
              </a:tr>
              <a:tr h="57871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800" b="1" kern="1200" dirty="0">
                          <a:solidFill>
                            <a:schemeClr val="tx1"/>
                          </a:solidFill>
                          <a:effectLst/>
                          <a:latin typeface="+mn-lt"/>
                          <a:ea typeface="+mn-ea"/>
                          <a:cs typeface="+mn-cs"/>
                        </a:rPr>
                        <a:t>Rapporter og Spørringer</a:t>
                      </a:r>
                      <a:endParaRPr lang="nb-NO" sz="1800" b="1" dirty="0">
                        <a:solidFill>
                          <a:schemeClr val="tx1"/>
                        </a:solidFill>
                      </a:endParaRPr>
                    </a:p>
                  </a:txBody>
                  <a:tcPr>
                    <a:solidFill>
                      <a:schemeClr val="bg1"/>
                    </a:solidFill>
                  </a:tcPr>
                </a:tc>
                <a:extLst>
                  <a:ext uri="{0D108BD9-81ED-4DB2-BD59-A6C34878D82A}">
                    <a16:rowId xmlns:a16="http://schemas.microsoft.com/office/drawing/2014/main" val="3979177042"/>
                  </a:ext>
                </a:extLst>
              </a:tr>
              <a:tr h="5348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i="0" dirty="0">
                          <a:solidFill>
                            <a:schemeClr val="bg1"/>
                          </a:solidFill>
                        </a:rPr>
                        <a:t>Manuell avslutning av ordre</a:t>
                      </a:r>
                    </a:p>
                  </a:txBody>
                  <a:tcPr>
                    <a:solidFill>
                      <a:schemeClr val="tx2">
                        <a:lumMod val="75000"/>
                      </a:schemeClr>
                    </a:solidFill>
                  </a:tcPr>
                </a:tc>
                <a:extLst>
                  <a:ext uri="{0D108BD9-81ED-4DB2-BD59-A6C34878D82A}">
                    <a16:rowId xmlns:a16="http://schemas.microsoft.com/office/drawing/2014/main" val="2742241633"/>
                  </a:ext>
                </a:extLst>
              </a:tr>
              <a:tr h="8223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chemeClr val="tx1"/>
                          </a:solidFill>
                        </a:rPr>
                        <a:t>Hvor kan du finne mer informasjon </a:t>
                      </a:r>
                    </a:p>
                    <a:p>
                      <a:pPr marL="285750" indent="-285750">
                        <a:buFontTx/>
                        <a:buChar char="-"/>
                      </a:pPr>
                      <a:r>
                        <a:rPr lang="nb-NO" sz="1800" i="1" dirty="0"/>
                        <a:t>Opplæring</a:t>
                      </a:r>
                    </a:p>
                    <a:p>
                      <a:pPr marL="285750" indent="-285750">
                        <a:buFontTx/>
                        <a:buChar char="-"/>
                      </a:pPr>
                      <a:r>
                        <a:rPr lang="nb-NO" sz="1800" i="1" dirty="0"/>
                        <a:t>Brukerstøtte</a:t>
                      </a:r>
                    </a:p>
                  </a:txBody>
                  <a:tcPr/>
                </a:tc>
                <a:extLst>
                  <a:ext uri="{0D108BD9-81ED-4DB2-BD59-A6C34878D82A}">
                    <a16:rowId xmlns:a16="http://schemas.microsoft.com/office/drawing/2014/main" val="3740107255"/>
                  </a:ext>
                </a:extLst>
              </a:tr>
              <a:tr h="3984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t>Spørsmål og svar</a:t>
                      </a:r>
                    </a:p>
                  </a:txBody>
                  <a:tcPr/>
                </a:tc>
                <a:extLst>
                  <a:ext uri="{0D108BD9-81ED-4DB2-BD59-A6C34878D82A}">
                    <a16:rowId xmlns:a16="http://schemas.microsoft.com/office/drawing/2014/main" val="3431448398"/>
                  </a:ext>
                </a:extLst>
              </a:tr>
            </a:tbl>
          </a:graphicData>
        </a:graphic>
      </p:graphicFrame>
    </p:spTree>
    <p:extLst>
      <p:ext uri="{BB962C8B-B14F-4D97-AF65-F5344CB8AC3E}">
        <p14:creationId xmlns:p14="http://schemas.microsoft.com/office/powerpoint/2010/main" val="56384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0CAD-2EBD-ED8C-60D4-4F4F82123D50}"/>
              </a:ext>
            </a:extLst>
          </p:cNvPr>
          <p:cNvSpPr>
            <a:spLocks noGrp="1"/>
          </p:cNvSpPr>
          <p:nvPr>
            <p:ph type="title"/>
          </p:nvPr>
        </p:nvSpPr>
        <p:spPr>
          <a:xfrm>
            <a:off x="326573" y="205979"/>
            <a:ext cx="8381997" cy="956288"/>
          </a:xfrm>
        </p:spPr>
        <p:txBody>
          <a:bodyPr/>
          <a:lstStyle/>
          <a:p>
            <a:r>
              <a:rPr lang="nb-NO" sz="2800" dirty="0"/>
              <a:t>Oppfølging og lukking av ordrer – </a:t>
            </a:r>
            <a:br>
              <a:rPr lang="nb-NO" sz="2800" dirty="0"/>
            </a:br>
            <a:r>
              <a:rPr lang="nb-NO" sz="2800" dirty="0"/>
              <a:t>Årsaker til at ordre ikke lukkes automatisk</a:t>
            </a:r>
          </a:p>
        </p:txBody>
      </p:sp>
      <p:sp>
        <p:nvSpPr>
          <p:cNvPr id="3" name="Content Placeholder 2">
            <a:extLst>
              <a:ext uri="{FF2B5EF4-FFF2-40B4-BE49-F238E27FC236}">
                <a16:creationId xmlns:a16="http://schemas.microsoft.com/office/drawing/2014/main" id="{8F3543E8-CB7C-5B56-6088-363835E11B72}"/>
              </a:ext>
            </a:extLst>
          </p:cNvPr>
          <p:cNvSpPr>
            <a:spLocks noGrp="1"/>
          </p:cNvSpPr>
          <p:nvPr>
            <p:ph idx="1"/>
          </p:nvPr>
        </p:nvSpPr>
        <p:spPr>
          <a:xfrm>
            <a:off x="326573" y="1227437"/>
            <a:ext cx="8381997" cy="3367185"/>
          </a:xfrm>
        </p:spPr>
        <p:txBody>
          <a:bodyPr/>
          <a:lstStyle/>
          <a:p>
            <a:r>
              <a:rPr lang="nb-NO" dirty="0"/>
              <a:t>Faktura kan ikke matches mot IO, og blir omgjort til Leverandørfaktura. </a:t>
            </a:r>
          </a:p>
          <a:p>
            <a:r>
              <a:rPr lang="nb-NO" sz="2400" dirty="0">
                <a:latin typeface="+mn-lt"/>
                <a:ea typeface="Calibri" panose="020F0502020204030204" pitchFamily="34" charset="0"/>
              </a:rPr>
              <a:t>«Rest avbestilt» fører ikke automatisk til at ordre lukkes/får status Ferdig.</a:t>
            </a:r>
            <a:endParaRPr lang="nb-NO" sz="2400" dirty="0">
              <a:effectLst/>
              <a:latin typeface="+mn-lt"/>
              <a:ea typeface="Calibri" panose="020F0502020204030204" pitchFamily="34" charset="0"/>
            </a:endParaRPr>
          </a:p>
          <a:p>
            <a:r>
              <a:rPr lang="nb-NO" dirty="0"/>
              <a:t>Hvis det legges til ekstra varelinje(r) i varemottaket (f.eks. frakt), vil disse linjene ikke automatisk lukkes/få status ferdig.</a:t>
            </a:r>
          </a:p>
          <a:p>
            <a:r>
              <a:rPr lang="nb-NO" dirty="0"/>
              <a:t>Dersom det er bestilt et antall, men tas varemottak på 1 </a:t>
            </a:r>
            <a:r>
              <a:rPr lang="nb-NO" dirty="0" err="1"/>
              <a:t>stk</a:t>
            </a:r>
            <a:r>
              <a:rPr lang="nb-NO" dirty="0"/>
              <a:t> og totalsum</a:t>
            </a:r>
          </a:p>
        </p:txBody>
      </p:sp>
    </p:spTree>
    <p:extLst>
      <p:ext uri="{BB962C8B-B14F-4D97-AF65-F5344CB8AC3E}">
        <p14:creationId xmlns:p14="http://schemas.microsoft.com/office/powerpoint/2010/main" val="65721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CFC5-537F-EAEC-F69A-474339C14B00}"/>
              </a:ext>
            </a:extLst>
          </p:cNvPr>
          <p:cNvSpPr>
            <a:spLocks noGrp="1"/>
          </p:cNvSpPr>
          <p:nvPr>
            <p:ph type="title"/>
          </p:nvPr>
        </p:nvSpPr>
        <p:spPr/>
        <p:txBody>
          <a:bodyPr/>
          <a:lstStyle/>
          <a:p>
            <a:r>
              <a:rPr lang="nb-NO" dirty="0"/>
              <a:t>Oppfølging og lukking av ordrer</a:t>
            </a:r>
          </a:p>
        </p:txBody>
      </p:sp>
      <p:sp>
        <p:nvSpPr>
          <p:cNvPr id="3" name="Content Placeholder 2">
            <a:extLst>
              <a:ext uri="{FF2B5EF4-FFF2-40B4-BE49-F238E27FC236}">
                <a16:creationId xmlns:a16="http://schemas.microsoft.com/office/drawing/2014/main" id="{8271E108-FC34-07D2-4613-C3F4604BA6ED}"/>
              </a:ext>
            </a:extLst>
          </p:cNvPr>
          <p:cNvSpPr>
            <a:spLocks noGrp="1"/>
          </p:cNvSpPr>
          <p:nvPr>
            <p:ph idx="1"/>
          </p:nvPr>
        </p:nvSpPr>
        <p:spPr/>
        <p:txBody>
          <a:bodyPr>
            <a:normAutofit fontScale="85000" lnSpcReduction="10000"/>
          </a:bodyPr>
          <a:lstStyle/>
          <a:p>
            <a:r>
              <a:rPr lang="nb-NO" b="0" i="0" dirty="0">
                <a:solidFill>
                  <a:srgbClr val="000000"/>
                </a:solidFill>
                <a:effectLst/>
                <a:latin typeface="+mn-lt"/>
              </a:rPr>
              <a:t>Hvis en ordre er fullt ut tatt varemottak på, alle tilknyttede bilag er bokført, og ordren burde blitt stengt ved bokføring, bør ordren avsluttes manuelt. </a:t>
            </a:r>
          </a:p>
          <a:p>
            <a:endParaRPr lang="nb-NO" sz="1200" b="0" i="0" dirty="0">
              <a:solidFill>
                <a:srgbClr val="000000"/>
              </a:solidFill>
              <a:effectLst/>
              <a:latin typeface="+mn-lt"/>
            </a:endParaRPr>
          </a:p>
          <a:p>
            <a:r>
              <a:rPr lang="nb-NO" b="0" i="0" dirty="0">
                <a:solidFill>
                  <a:srgbClr val="000000"/>
                </a:solidFill>
                <a:effectLst/>
                <a:latin typeface="+mn-lt"/>
              </a:rPr>
              <a:t>Man skal </a:t>
            </a:r>
            <a:r>
              <a:rPr lang="nb-NO" b="1" i="0" dirty="0">
                <a:solidFill>
                  <a:srgbClr val="000000"/>
                </a:solidFill>
                <a:effectLst/>
                <a:latin typeface="+mn-lt"/>
              </a:rPr>
              <a:t>ikke</a:t>
            </a:r>
            <a:r>
              <a:rPr lang="nb-NO" b="0" i="0" dirty="0">
                <a:solidFill>
                  <a:srgbClr val="000000"/>
                </a:solidFill>
                <a:effectLst/>
                <a:latin typeface="+mn-lt"/>
              </a:rPr>
              <a:t> avslutte ordre manuelt så lenge det fortsatt forventes faktura mot varelinjer som ikke har status Ferdig. Det hender at det er tatt varemottak før faktura er lest inn, og da må man vente til alle fakturaer er </a:t>
            </a:r>
            <a:r>
              <a:rPr lang="nb-NO" b="1" i="0" dirty="0">
                <a:solidFill>
                  <a:srgbClr val="000000"/>
                </a:solidFill>
                <a:effectLst/>
                <a:latin typeface="+mn-lt"/>
              </a:rPr>
              <a:t>mottatt og bokført </a:t>
            </a:r>
            <a:r>
              <a:rPr lang="nb-NO" b="0" i="0" dirty="0">
                <a:solidFill>
                  <a:srgbClr val="000000"/>
                </a:solidFill>
                <a:effectLst/>
                <a:latin typeface="+mn-lt"/>
              </a:rPr>
              <a:t>før man stenger ordren manuelt. </a:t>
            </a:r>
          </a:p>
          <a:p>
            <a:endParaRPr lang="nb-NO" sz="1100" dirty="0">
              <a:latin typeface="+mn-lt"/>
            </a:endParaRPr>
          </a:p>
          <a:p>
            <a:r>
              <a:rPr lang="nb-NO" dirty="0">
                <a:latin typeface="+mn-lt"/>
              </a:rPr>
              <a:t>Det </a:t>
            </a:r>
            <a:r>
              <a:rPr lang="nb-NO" b="0" i="0" dirty="0">
                <a:solidFill>
                  <a:srgbClr val="000000"/>
                </a:solidFill>
                <a:effectLst/>
                <a:latin typeface="+mn-lt"/>
              </a:rPr>
              <a:t>er kun i de tilfeller der varemottak er fullt utført, fakturaer er matchet mot ordren og bokført, </a:t>
            </a:r>
            <a:r>
              <a:rPr lang="nb-NO" b="0" i="1" dirty="0">
                <a:solidFill>
                  <a:srgbClr val="000000"/>
                </a:solidFill>
                <a:effectLst/>
                <a:latin typeface="+mn-lt"/>
              </a:rPr>
              <a:t>men ordren har fortsatt status bestilt (er åpen)</a:t>
            </a:r>
            <a:r>
              <a:rPr lang="nb-NO" b="0" i="0" dirty="0">
                <a:solidFill>
                  <a:srgbClr val="000000"/>
                </a:solidFill>
                <a:effectLst/>
                <a:latin typeface="+mn-lt"/>
              </a:rPr>
              <a:t>, samt man vet at ordren ikke skal knyttes mot flere faktura, at man skal avslutte ordren manuelt.</a:t>
            </a:r>
          </a:p>
          <a:p>
            <a:endParaRPr lang="nb-NO" b="0" i="0" dirty="0">
              <a:solidFill>
                <a:srgbClr val="000000"/>
              </a:solidFill>
              <a:effectLst/>
              <a:latin typeface="+mn-lt"/>
            </a:endParaRPr>
          </a:p>
          <a:p>
            <a:endParaRPr lang="nb-NO" dirty="0"/>
          </a:p>
        </p:txBody>
      </p:sp>
    </p:spTree>
    <p:extLst>
      <p:ext uri="{BB962C8B-B14F-4D97-AF65-F5344CB8AC3E}">
        <p14:creationId xmlns:p14="http://schemas.microsoft.com/office/powerpoint/2010/main" val="343178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9B0A-7346-C4B9-2583-4561E221E25B}"/>
              </a:ext>
            </a:extLst>
          </p:cNvPr>
          <p:cNvSpPr>
            <a:spLocks noGrp="1"/>
          </p:cNvSpPr>
          <p:nvPr>
            <p:ph type="title"/>
          </p:nvPr>
        </p:nvSpPr>
        <p:spPr/>
        <p:txBody>
          <a:bodyPr/>
          <a:lstStyle/>
          <a:p>
            <a:r>
              <a:rPr lang="nb-NO" dirty="0"/>
              <a:t>Hvor finner vi de åpne ordrene?</a:t>
            </a:r>
          </a:p>
        </p:txBody>
      </p:sp>
      <p:sp>
        <p:nvSpPr>
          <p:cNvPr id="7" name="Text Placeholder 6">
            <a:extLst>
              <a:ext uri="{FF2B5EF4-FFF2-40B4-BE49-F238E27FC236}">
                <a16:creationId xmlns:a16="http://schemas.microsoft.com/office/drawing/2014/main" id="{F500BED2-92C9-5A92-7AC2-6C232B4D94B2}"/>
              </a:ext>
            </a:extLst>
          </p:cNvPr>
          <p:cNvSpPr>
            <a:spLocks noGrp="1"/>
          </p:cNvSpPr>
          <p:nvPr>
            <p:ph type="body" sz="quarter" idx="3"/>
          </p:nvPr>
        </p:nvSpPr>
        <p:spPr/>
        <p:txBody>
          <a:bodyPr/>
          <a:lstStyle/>
          <a:p>
            <a:r>
              <a:rPr lang="nb-NO" dirty="0"/>
              <a:t>Avsetningsgrunnlaget</a:t>
            </a:r>
          </a:p>
        </p:txBody>
      </p:sp>
      <p:sp>
        <p:nvSpPr>
          <p:cNvPr id="9" name="Text Placeholder 8">
            <a:extLst>
              <a:ext uri="{FF2B5EF4-FFF2-40B4-BE49-F238E27FC236}">
                <a16:creationId xmlns:a16="http://schemas.microsoft.com/office/drawing/2014/main" id="{8457F969-63BE-3360-A142-F1CA447ECC4D}"/>
              </a:ext>
            </a:extLst>
          </p:cNvPr>
          <p:cNvSpPr>
            <a:spLocks noGrp="1"/>
          </p:cNvSpPr>
          <p:nvPr>
            <p:ph type="body" sz="quarter" idx="10"/>
          </p:nvPr>
        </p:nvSpPr>
        <p:spPr/>
        <p:txBody>
          <a:bodyPr/>
          <a:lstStyle/>
          <a:p>
            <a:r>
              <a:rPr lang="nb-NO" dirty="0"/>
              <a:t>Min innkjøpsoversikt</a:t>
            </a:r>
          </a:p>
        </p:txBody>
      </p:sp>
      <p:pic>
        <p:nvPicPr>
          <p:cNvPr id="17" name="Picture 16">
            <a:extLst>
              <a:ext uri="{FF2B5EF4-FFF2-40B4-BE49-F238E27FC236}">
                <a16:creationId xmlns:a16="http://schemas.microsoft.com/office/drawing/2014/main" id="{7C15F38B-F6A1-4629-F03E-5E6276A674A3}"/>
              </a:ext>
            </a:extLst>
          </p:cNvPr>
          <p:cNvPicPr>
            <a:picLocks noChangeAspect="1"/>
          </p:cNvPicPr>
          <p:nvPr/>
        </p:nvPicPr>
        <p:blipFill>
          <a:blip r:embed="rId3"/>
          <a:stretch>
            <a:fillRect/>
          </a:stretch>
        </p:blipFill>
        <p:spPr>
          <a:xfrm>
            <a:off x="228288" y="3075269"/>
            <a:ext cx="4068088" cy="1247775"/>
          </a:xfrm>
          <a:prstGeom prst="rect">
            <a:avLst/>
          </a:prstGeom>
        </p:spPr>
      </p:pic>
      <p:pic>
        <p:nvPicPr>
          <p:cNvPr id="12" name="Picture 11">
            <a:extLst>
              <a:ext uri="{FF2B5EF4-FFF2-40B4-BE49-F238E27FC236}">
                <a16:creationId xmlns:a16="http://schemas.microsoft.com/office/drawing/2014/main" id="{E26E38EC-1DF2-D60D-F5A5-F852839DCD9B}"/>
              </a:ext>
            </a:extLst>
          </p:cNvPr>
          <p:cNvPicPr>
            <a:picLocks noChangeAspect="1"/>
          </p:cNvPicPr>
          <p:nvPr/>
        </p:nvPicPr>
        <p:blipFill>
          <a:blip r:embed="rId4"/>
          <a:stretch>
            <a:fillRect/>
          </a:stretch>
        </p:blipFill>
        <p:spPr>
          <a:xfrm>
            <a:off x="226465" y="1485577"/>
            <a:ext cx="1838095" cy="1104762"/>
          </a:xfrm>
          <a:prstGeom prst="rect">
            <a:avLst/>
          </a:prstGeom>
        </p:spPr>
      </p:pic>
      <p:pic>
        <p:nvPicPr>
          <p:cNvPr id="18" name="Picture 17">
            <a:extLst>
              <a:ext uri="{FF2B5EF4-FFF2-40B4-BE49-F238E27FC236}">
                <a16:creationId xmlns:a16="http://schemas.microsoft.com/office/drawing/2014/main" id="{F14F79F2-569B-67A9-A1BE-05A72AA5F1C2}"/>
              </a:ext>
            </a:extLst>
          </p:cNvPr>
          <p:cNvPicPr>
            <a:picLocks noChangeAspect="1"/>
          </p:cNvPicPr>
          <p:nvPr/>
        </p:nvPicPr>
        <p:blipFill>
          <a:blip r:embed="rId5"/>
          <a:stretch>
            <a:fillRect/>
          </a:stretch>
        </p:blipFill>
        <p:spPr>
          <a:xfrm>
            <a:off x="2262332" y="1444344"/>
            <a:ext cx="2285714" cy="1114286"/>
          </a:xfrm>
          <a:prstGeom prst="rect">
            <a:avLst/>
          </a:prstGeom>
        </p:spPr>
      </p:pic>
      <p:pic>
        <p:nvPicPr>
          <p:cNvPr id="4" name="Picture 3">
            <a:extLst>
              <a:ext uri="{FF2B5EF4-FFF2-40B4-BE49-F238E27FC236}">
                <a16:creationId xmlns:a16="http://schemas.microsoft.com/office/drawing/2014/main" id="{1A3A3110-3B23-C8FD-B072-C392F249078A}"/>
              </a:ext>
            </a:extLst>
          </p:cNvPr>
          <p:cNvPicPr>
            <a:picLocks noChangeAspect="1"/>
          </p:cNvPicPr>
          <p:nvPr/>
        </p:nvPicPr>
        <p:blipFill>
          <a:blip r:embed="rId6"/>
          <a:stretch>
            <a:fillRect/>
          </a:stretch>
        </p:blipFill>
        <p:spPr>
          <a:xfrm>
            <a:off x="4374163" y="1444344"/>
            <a:ext cx="4068089" cy="3513350"/>
          </a:xfrm>
          <a:prstGeom prst="rect">
            <a:avLst/>
          </a:prstGeom>
        </p:spPr>
      </p:pic>
      <p:sp>
        <p:nvSpPr>
          <p:cNvPr id="3" name="Rectangle 2">
            <a:extLst>
              <a:ext uri="{FF2B5EF4-FFF2-40B4-BE49-F238E27FC236}">
                <a16:creationId xmlns:a16="http://schemas.microsoft.com/office/drawing/2014/main" id="{D6D36790-DCFF-50A3-CEA5-022AAA9DA45E}"/>
              </a:ext>
            </a:extLst>
          </p:cNvPr>
          <p:cNvSpPr/>
          <p:nvPr/>
        </p:nvSpPr>
        <p:spPr>
          <a:xfrm>
            <a:off x="4356472" y="964522"/>
            <a:ext cx="4153347" cy="4094713"/>
          </a:xfrm>
          <a:prstGeom prst="rect">
            <a:avLst/>
          </a:prstGeom>
          <a:noFill/>
          <a:ln w="31750">
            <a:solidFill>
              <a:schemeClr val="accent1"/>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Rectangle 4">
            <a:extLst>
              <a:ext uri="{FF2B5EF4-FFF2-40B4-BE49-F238E27FC236}">
                <a16:creationId xmlns:a16="http://schemas.microsoft.com/office/drawing/2014/main" id="{EEDFE6E1-74DC-F80D-8FF4-E25DDB7E27C9}"/>
              </a:ext>
            </a:extLst>
          </p:cNvPr>
          <p:cNvSpPr/>
          <p:nvPr/>
        </p:nvSpPr>
        <p:spPr>
          <a:xfrm>
            <a:off x="121930" y="966811"/>
            <a:ext cx="4153347" cy="3451678"/>
          </a:xfrm>
          <a:prstGeom prst="rect">
            <a:avLst/>
          </a:prstGeom>
          <a:noFill/>
          <a:ln w="31750">
            <a:solidFill>
              <a:schemeClr val="accent1"/>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281848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4654-CB80-A555-A448-51A203D016F6}"/>
              </a:ext>
            </a:extLst>
          </p:cNvPr>
          <p:cNvSpPr>
            <a:spLocks noGrp="1"/>
          </p:cNvSpPr>
          <p:nvPr>
            <p:ph type="title"/>
          </p:nvPr>
        </p:nvSpPr>
        <p:spPr/>
        <p:txBody>
          <a:bodyPr/>
          <a:lstStyle/>
          <a:p>
            <a:r>
              <a:rPr lang="nb-NO"/>
              <a:t>Agenda</a:t>
            </a:r>
          </a:p>
        </p:txBody>
      </p:sp>
      <p:graphicFrame>
        <p:nvGraphicFramePr>
          <p:cNvPr id="4" name="Table 5">
            <a:extLst>
              <a:ext uri="{FF2B5EF4-FFF2-40B4-BE49-F238E27FC236}">
                <a16:creationId xmlns:a16="http://schemas.microsoft.com/office/drawing/2014/main" id="{AE17A00F-E0D6-2F77-2365-621A568BD39D}"/>
              </a:ext>
            </a:extLst>
          </p:cNvPr>
          <p:cNvGraphicFramePr>
            <a:graphicFrameLocks noGrp="1"/>
          </p:cNvGraphicFramePr>
          <p:nvPr>
            <p:extLst>
              <p:ext uri="{D42A27DB-BD31-4B8C-83A1-F6EECF244321}">
                <p14:modId xmlns:p14="http://schemas.microsoft.com/office/powerpoint/2010/main" val="3079778224"/>
              </p:ext>
            </p:extLst>
          </p:nvPr>
        </p:nvGraphicFramePr>
        <p:xfrm>
          <a:off x="409649" y="994347"/>
          <a:ext cx="7476357" cy="3645167"/>
        </p:xfrm>
        <a:graphic>
          <a:graphicData uri="http://schemas.openxmlformats.org/drawingml/2006/table">
            <a:tbl>
              <a:tblPr firstRow="1" bandRow="1">
                <a:tableStyleId>{2D5ABB26-0587-4C30-8999-92F81FD0307C}</a:tableStyleId>
              </a:tblPr>
              <a:tblGrid>
                <a:gridCol w="7476357">
                  <a:extLst>
                    <a:ext uri="{9D8B030D-6E8A-4147-A177-3AD203B41FA5}">
                      <a16:colId xmlns:a16="http://schemas.microsoft.com/office/drawing/2014/main" val="3031343381"/>
                    </a:ext>
                  </a:extLst>
                </a:gridCol>
              </a:tblGrid>
              <a:tr h="578715">
                <a:tc>
                  <a:txBody>
                    <a:bodyPr/>
                    <a:lstStyle/>
                    <a:p>
                      <a:r>
                        <a:rPr lang="nb-NO" sz="1800" b="1" dirty="0">
                          <a:solidFill>
                            <a:schemeClr val="bg1"/>
                          </a:solidFill>
                        </a:rPr>
                        <a:t>Velkommen</a:t>
                      </a:r>
                      <a:r>
                        <a:rPr lang="nb-NO" sz="1800" dirty="0">
                          <a:solidFill>
                            <a:schemeClr val="bg1"/>
                          </a:solidFill>
                        </a:rPr>
                        <a:t> </a:t>
                      </a:r>
                    </a:p>
                    <a:p>
                      <a:r>
                        <a:rPr lang="nb-NO" sz="1800" dirty="0">
                          <a:solidFill>
                            <a:schemeClr val="bg1"/>
                          </a:solidFill>
                        </a:rPr>
                        <a:t> </a:t>
                      </a:r>
                      <a:r>
                        <a:rPr lang="nb-NO" sz="1800" i="1" dirty="0">
                          <a:solidFill>
                            <a:schemeClr val="bg1"/>
                          </a:solidFill>
                        </a:rPr>
                        <a:t>- Tema for møtet </a:t>
                      </a:r>
                    </a:p>
                  </a:txBody>
                  <a:tcPr>
                    <a:solidFill>
                      <a:schemeClr val="accent2">
                        <a:lumMod val="75000"/>
                      </a:schemeClr>
                    </a:solidFill>
                  </a:tcPr>
                </a:tc>
                <a:extLst>
                  <a:ext uri="{0D108BD9-81ED-4DB2-BD59-A6C34878D82A}">
                    <a16:rowId xmlns:a16="http://schemas.microsoft.com/office/drawing/2014/main" val="2827356267"/>
                  </a:ext>
                </a:extLst>
              </a:tr>
              <a:tr h="57871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800" b="1" kern="1200" dirty="0">
                          <a:solidFill>
                            <a:schemeClr val="tx1"/>
                          </a:solidFill>
                          <a:effectLst/>
                          <a:latin typeface="+mn-lt"/>
                          <a:ea typeface="+mn-ea"/>
                          <a:cs typeface="+mn-cs"/>
                        </a:rPr>
                        <a:t>Oppdateringer i innkjøps- og fakturaløsningen i Unit4</a:t>
                      </a:r>
                    </a:p>
                  </a:txBody>
                  <a:tcPr/>
                </a:tc>
                <a:extLst>
                  <a:ext uri="{0D108BD9-81ED-4DB2-BD59-A6C34878D82A}">
                    <a16:rowId xmlns:a16="http://schemas.microsoft.com/office/drawing/2014/main" val="2000165729"/>
                  </a:ext>
                </a:extLst>
              </a:tr>
              <a:tr h="57871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800" b="1" kern="1200" dirty="0">
                          <a:solidFill>
                            <a:schemeClr val="tx1"/>
                          </a:solidFill>
                          <a:effectLst/>
                          <a:latin typeface="+mn-lt"/>
                          <a:ea typeface="+mn-ea"/>
                          <a:cs typeface="+mn-cs"/>
                        </a:rPr>
                        <a:t>Rapporter og Spørringer</a:t>
                      </a:r>
                      <a:endParaRPr lang="nb-NO" sz="1800" b="1" dirty="0"/>
                    </a:p>
                  </a:txBody>
                  <a:tcPr/>
                </a:tc>
                <a:extLst>
                  <a:ext uri="{0D108BD9-81ED-4DB2-BD59-A6C34878D82A}">
                    <a16:rowId xmlns:a16="http://schemas.microsoft.com/office/drawing/2014/main" val="3979177042"/>
                  </a:ext>
                </a:extLst>
              </a:tr>
              <a:tr h="5348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i="0" dirty="0"/>
                        <a:t>Manuell avslutning av ordre</a:t>
                      </a:r>
                    </a:p>
                  </a:txBody>
                  <a:tcPr/>
                </a:tc>
                <a:extLst>
                  <a:ext uri="{0D108BD9-81ED-4DB2-BD59-A6C34878D82A}">
                    <a16:rowId xmlns:a16="http://schemas.microsoft.com/office/drawing/2014/main" val="2742241633"/>
                  </a:ext>
                </a:extLst>
              </a:tr>
              <a:tr h="8223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chemeClr val="tx1"/>
                          </a:solidFill>
                        </a:rPr>
                        <a:t>Hvor kan du finne mer informasjon </a:t>
                      </a:r>
                    </a:p>
                    <a:p>
                      <a:pPr marL="285750" indent="-285750">
                        <a:buFontTx/>
                        <a:buChar char="-"/>
                      </a:pPr>
                      <a:r>
                        <a:rPr lang="nb-NO" sz="1800" i="1" dirty="0"/>
                        <a:t>Opplæring</a:t>
                      </a:r>
                    </a:p>
                    <a:p>
                      <a:pPr marL="285750" indent="-285750">
                        <a:buFontTx/>
                        <a:buChar char="-"/>
                      </a:pPr>
                      <a:r>
                        <a:rPr lang="nb-NO" sz="1800" i="1" dirty="0"/>
                        <a:t>Brukerstøtte</a:t>
                      </a:r>
                    </a:p>
                  </a:txBody>
                  <a:tcPr/>
                </a:tc>
                <a:extLst>
                  <a:ext uri="{0D108BD9-81ED-4DB2-BD59-A6C34878D82A}">
                    <a16:rowId xmlns:a16="http://schemas.microsoft.com/office/drawing/2014/main" val="3740107255"/>
                  </a:ext>
                </a:extLst>
              </a:tr>
              <a:tr h="3984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t>Spørsmål og svar</a:t>
                      </a:r>
                    </a:p>
                  </a:txBody>
                  <a:tcPr/>
                </a:tc>
                <a:extLst>
                  <a:ext uri="{0D108BD9-81ED-4DB2-BD59-A6C34878D82A}">
                    <a16:rowId xmlns:a16="http://schemas.microsoft.com/office/drawing/2014/main" val="3431448398"/>
                  </a:ext>
                </a:extLst>
              </a:tr>
            </a:tbl>
          </a:graphicData>
        </a:graphic>
      </p:graphicFrame>
    </p:spTree>
    <p:extLst>
      <p:ext uri="{BB962C8B-B14F-4D97-AF65-F5344CB8AC3E}">
        <p14:creationId xmlns:p14="http://schemas.microsoft.com/office/powerpoint/2010/main" val="3777540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2AD6-1A8B-2A45-C245-94307335EE95}"/>
              </a:ext>
            </a:extLst>
          </p:cNvPr>
          <p:cNvSpPr>
            <a:spLocks noGrp="1"/>
          </p:cNvSpPr>
          <p:nvPr>
            <p:ph type="title"/>
          </p:nvPr>
        </p:nvSpPr>
        <p:spPr>
          <a:xfrm>
            <a:off x="508002" y="205979"/>
            <a:ext cx="8381997" cy="648512"/>
          </a:xfrm>
        </p:spPr>
        <p:txBody>
          <a:bodyPr/>
          <a:lstStyle/>
          <a:p>
            <a:r>
              <a:rPr lang="nb-NO" dirty="0"/>
              <a:t>Litt bakgrunnsinformasjon</a:t>
            </a:r>
          </a:p>
        </p:txBody>
      </p:sp>
      <p:sp>
        <p:nvSpPr>
          <p:cNvPr id="3" name="Content Placeholder 2">
            <a:extLst>
              <a:ext uri="{FF2B5EF4-FFF2-40B4-BE49-F238E27FC236}">
                <a16:creationId xmlns:a16="http://schemas.microsoft.com/office/drawing/2014/main" id="{39809247-1CC5-6167-D599-426D883F456E}"/>
              </a:ext>
            </a:extLst>
          </p:cNvPr>
          <p:cNvSpPr>
            <a:spLocks noGrp="1"/>
          </p:cNvSpPr>
          <p:nvPr>
            <p:ph idx="1"/>
          </p:nvPr>
        </p:nvSpPr>
        <p:spPr>
          <a:xfrm>
            <a:off x="301385" y="854492"/>
            <a:ext cx="8418747" cy="3769548"/>
          </a:xfrm>
        </p:spPr>
        <p:txBody>
          <a:bodyPr>
            <a:normAutofit fontScale="92500" lnSpcReduction="10000"/>
          </a:bodyPr>
          <a:lstStyle/>
          <a:p>
            <a:r>
              <a:rPr lang="nb-NO" dirty="0">
                <a:latin typeface="+mn-lt"/>
              </a:rPr>
              <a:t>Når en </a:t>
            </a:r>
            <a:r>
              <a:rPr lang="nb-NO" sz="2400" dirty="0">
                <a:solidFill>
                  <a:srgbClr val="000000"/>
                </a:solidFill>
                <a:effectLst/>
                <a:latin typeface="+mn-lt"/>
                <a:ea typeface="Calibri" panose="020F0502020204030204" pitchFamily="34" charset="0"/>
              </a:rPr>
              <a:t>innkjøpsordre ikke blir koblet mot faktura, eller av andre årsaker blir stående åpen (status Bestilt) så vil økonomene få opp denne i rapporten avsetningsgrunnlag. </a:t>
            </a:r>
          </a:p>
          <a:p>
            <a:endParaRPr lang="nb-NO" sz="2400" dirty="0">
              <a:solidFill>
                <a:srgbClr val="000000"/>
              </a:solidFill>
              <a:effectLst/>
              <a:latin typeface="+mn-lt"/>
              <a:ea typeface="Calibri" panose="020F0502020204030204" pitchFamily="34" charset="0"/>
            </a:endParaRPr>
          </a:p>
          <a:p>
            <a:r>
              <a:rPr lang="nb-NO" sz="2400" dirty="0">
                <a:solidFill>
                  <a:srgbClr val="000000"/>
                </a:solidFill>
                <a:effectLst/>
                <a:latin typeface="+mn-lt"/>
                <a:ea typeface="Calibri" panose="020F0502020204030204" pitchFamily="34" charset="0"/>
              </a:rPr>
              <a:t>Nå etter nesten 2 år i Unit4 vil mange enheter ha et stort volum av åpne ordre, som ikke reelt er utestående.</a:t>
            </a:r>
          </a:p>
          <a:p>
            <a:endParaRPr lang="nb-NO" sz="1100" dirty="0">
              <a:solidFill>
                <a:srgbClr val="000000"/>
              </a:solidFill>
              <a:effectLst/>
              <a:latin typeface="+mn-lt"/>
              <a:ea typeface="Calibri" panose="020F0502020204030204" pitchFamily="34" charset="0"/>
            </a:endParaRPr>
          </a:p>
          <a:p>
            <a:r>
              <a:rPr lang="nb-NO" dirty="0" err="1">
                <a:solidFill>
                  <a:srgbClr val="000000"/>
                </a:solidFill>
                <a:latin typeface="+mn-lt"/>
                <a:ea typeface="Calibri" panose="020F0502020204030204" pitchFamily="34" charset="0"/>
              </a:rPr>
              <a:t>Periodeavslutter</a:t>
            </a:r>
            <a:r>
              <a:rPr lang="nb-NO" dirty="0">
                <a:solidFill>
                  <a:srgbClr val="000000"/>
                </a:solidFill>
                <a:latin typeface="+mn-lt"/>
                <a:ea typeface="Calibri" panose="020F0502020204030204" pitchFamily="34" charset="0"/>
              </a:rPr>
              <a:t> enhet skal ta ut </a:t>
            </a:r>
            <a:r>
              <a:rPr lang="nb-NO" i="1" dirty="0">
                <a:solidFill>
                  <a:srgbClr val="000000"/>
                </a:solidFill>
                <a:latin typeface="+mn-lt"/>
                <a:ea typeface="Calibri" panose="020F0502020204030204" pitchFamily="34" charset="0"/>
              </a:rPr>
              <a:t>A</a:t>
            </a:r>
            <a:r>
              <a:rPr lang="nb-NO" sz="2400" i="1" dirty="0">
                <a:solidFill>
                  <a:srgbClr val="000000"/>
                </a:solidFill>
                <a:effectLst/>
                <a:latin typeface="+mn-lt"/>
                <a:ea typeface="Calibri" panose="020F0502020204030204" pitchFamily="34" charset="0"/>
              </a:rPr>
              <a:t>vsetningsgrunnlag</a:t>
            </a:r>
            <a:r>
              <a:rPr lang="nb-NO" sz="2400" dirty="0">
                <a:solidFill>
                  <a:srgbClr val="000000"/>
                </a:solidFill>
                <a:effectLst/>
                <a:latin typeface="+mn-lt"/>
                <a:ea typeface="Calibri" panose="020F0502020204030204" pitchFamily="34" charset="0"/>
              </a:rPr>
              <a:t> etter hver </a:t>
            </a:r>
            <a:r>
              <a:rPr lang="nb-NO" sz="2400" dirty="0" err="1">
                <a:solidFill>
                  <a:srgbClr val="000000"/>
                </a:solidFill>
                <a:effectLst/>
                <a:latin typeface="+mn-lt"/>
                <a:ea typeface="Calibri" panose="020F0502020204030204" pitchFamily="34" charset="0"/>
              </a:rPr>
              <a:t>cutoff</a:t>
            </a:r>
            <a:r>
              <a:rPr lang="nb-NO" sz="2400" dirty="0">
                <a:solidFill>
                  <a:srgbClr val="000000"/>
                </a:solidFill>
                <a:effectLst/>
                <a:latin typeface="+mn-lt"/>
                <a:ea typeface="Calibri" panose="020F0502020204030204" pitchFamily="34" charset="0"/>
              </a:rPr>
              <a:t>, men det kan være uklart for dem hva som skal avsettes, o</a:t>
            </a:r>
            <a:r>
              <a:rPr lang="nb-NO" dirty="0">
                <a:solidFill>
                  <a:srgbClr val="000000"/>
                </a:solidFill>
                <a:latin typeface="+mn-lt"/>
                <a:ea typeface="Calibri" panose="020F0502020204030204" pitchFamily="34" charset="0"/>
              </a:rPr>
              <a:t>ppfordrer derfor innkjøpere til dialog med </a:t>
            </a:r>
            <a:r>
              <a:rPr lang="nb-NO" dirty="0" err="1">
                <a:solidFill>
                  <a:srgbClr val="000000"/>
                </a:solidFill>
                <a:latin typeface="+mn-lt"/>
                <a:ea typeface="Calibri" panose="020F0502020204030204" pitchFamily="34" charset="0"/>
              </a:rPr>
              <a:t>periodeavslutteren</a:t>
            </a:r>
            <a:r>
              <a:rPr lang="nb-NO" dirty="0">
                <a:solidFill>
                  <a:srgbClr val="000000"/>
                </a:solidFill>
                <a:latin typeface="+mn-lt"/>
                <a:ea typeface="Calibri" panose="020F0502020204030204" pitchFamily="34" charset="0"/>
              </a:rPr>
              <a:t> ved sin enhet.</a:t>
            </a:r>
            <a:endParaRPr lang="nb-NO" sz="2400" dirty="0">
              <a:effectLst/>
              <a:latin typeface="+mn-lt"/>
              <a:ea typeface="Calibri" panose="020F0502020204030204" pitchFamily="34" charset="0"/>
            </a:endParaRPr>
          </a:p>
          <a:p>
            <a:endParaRPr lang="nb-NO" dirty="0"/>
          </a:p>
        </p:txBody>
      </p:sp>
    </p:spTree>
    <p:extLst>
      <p:ext uri="{BB962C8B-B14F-4D97-AF65-F5344CB8AC3E}">
        <p14:creationId xmlns:p14="http://schemas.microsoft.com/office/powerpoint/2010/main" val="2810820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1ADDAE-49A8-E011-39B0-61911FCF0DAA}"/>
              </a:ext>
            </a:extLst>
          </p:cNvPr>
          <p:cNvSpPr>
            <a:spLocks noGrp="1"/>
          </p:cNvSpPr>
          <p:nvPr>
            <p:ph type="title"/>
          </p:nvPr>
        </p:nvSpPr>
        <p:spPr>
          <a:xfrm>
            <a:off x="457200" y="205979"/>
            <a:ext cx="8229600" cy="857250"/>
          </a:xfrm>
        </p:spPr>
        <p:txBody>
          <a:bodyPr anchor="t">
            <a:normAutofit/>
          </a:bodyPr>
          <a:lstStyle/>
          <a:p>
            <a:r>
              <a:rPr lang="nb-NO" dirty="0"/>
              <a:t>Avsetningsgrunnlaget</a:t>
            </a:r>
          </a:p>
        </p:txBody>
      </p:sp>
      <p:pic>
        <p:nvPicPr>
          <p:cNvPr id="9" name="Plassholder for innhold 8">
            <a:extLst>
              <a:ext uri="{FF2B5EF4-FFF2-40B4-BE49-F238E27FC236}">
                <a16:creationId xmlns:a16="http://schemas.microsoft.com/office/drawing/2014/main" id="{2D3F37D2-B9AF-CCB3-AD3A-551D15021A8B}"/>
              </a:ext>
            </a:extLst>
          </p:cNvPr>
          <p:cNvPicPr>
            <a:picLocks noGrp="1" noChangeAspect="1"/>
          </p:cNvPicPr>
          <p:nvPr>
            <p:ph sz="half" idx="1"/>
          </p:nvPr>
        </p:nvPicPr>
        <p:blipFill>
          <a:blip r:embed="rId3"/>
          <a:stretch>
            <a:fillRect/>
          </a:stretch>
        </p:blipFill>
        <p:spPr>
          <a:xfrm>
            <a:off x="990926" y="1127244"/>
            <a:ext cx="2851356" cy="3394472"/>
          </a:xfrm>
          <a:noFill/>
        </p:spPr>
      </p:pic>
      <p:sp>
        <p:nvSpPr>
          <p:cNvPr id="11" name="Snakkeboble: rektangel med avrundede hjørner 10">
            <a:extLst>
              <a:ext uri="{FF2B5EF4-FFF2-40B4-BE49-F238E27FC236}">
                <a16:creationId xmlns:a16="http://schemas.microsoft.com/office/drawing/2014/main" id="{2C46BA24-3965-1BBE-E47B-85AFEA52F013}"/>
              </a:ext>
            </a:extLst>
          </p:cNvPr>
          <p:cNvSpPr/>
          <p:nvPr/>
        </p:nvSpPr>
        <p:spPr>
          <a:xfrm>
            <a:off x="2509520" y="1224717"/>
            <a:ext cx="2768600" cy="660400"/>
          </a:xfrm>
          <a:prstGeom prst="wedgeRoundRectCallout">
            <a:avLst>
              <a:gd name="adj1" fmla="val -61806"/>
              <a:gd name="adj2" fmla="val 88653"/>
              <a:gd name="adj3" fmla="val 16667"/>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nb-NO" dirty="0"/>
              <a:t>Koststed: Ett koststed, eller starten på ett og *</a:t>
            </a:r>
          </a:p>
        </p:txBody>
      </p:sp>
      <p:sp>
        <p:nvSpPr>
          <p:cNvPr id="12" name="Snakkeboble: rektangel med avrundede hjørner 11">
            <a:extLst>
              <a:ext uri="{FF2B5EF4-FFF2-40B4-BE49-F238E27FC236}">
                <a16:creationId xmlns:a16="http://schemas.microsoft.com/office/drawing/2014/main" id="{C5FCFE2A-1186-7094-41FE-72A89C41D773}"/>
              </a:ext>
            </a:extLst>
          </p:cNvPr>
          <p:cNvSpPr/>
          <p:nvPr/>
        </p:nvSpPr>
        <p:spPr>
          <a:xfrm>
            <a:off x="3962400" y="1944885"/>
            <a:ext cx="1315720" cy="661909"/>
          </a:xfrm>
          <a:prstGeom prst="wedgeRoundRectCallout">
            <a:avLst>
              <a:gd name="adj1" fmla="val -146592"/>
              <a:gd name="adj2" fmla="val -885"/>
              <a:gd name="adj3" fmla="val 16667"/>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nb-NO" sz="1600" dirty="0"/>
              <a:t>Periode, eks 202410</a:t>
            </a:r>
          </a:p>
        </p:txBody>
      </p:sp>
      <p:sp>
        <p:nvSpPr>
          <p:cNvPr id="13" name="Snakkeboble: rektangel med avrundede hjørner 12">
            <a:extLst>
              <a:ext uri="{FF2B5EF4-FFF2-40B4-BE49-F238E27FC236}">
                <a16:creationId xmlns:a16="http://schemas.microsoft.com/office/drawing/2014/main" id="{C5D91C22-9A71-33C2-49E1-B1703B0E267D}"/>
              </a:ext>
            </a:extLst>
          </p:cNvPr>
          <p:cNvSpPr/>
          <p:nvPr/>
        </p:nvSpPr>
        <p:spPr>
          <a:xfrm>
            <a:off x="76200" y="3134360"/>
            <a:ext cx="1259840" cy="697628"/>
          </a:xfrm>
          <a:prstGeom prst="wedgeRoundRectCallout">
            <a:avLst>
              <a:gd name="adj1" fmla="val 35215"/>
              <a:gd name="adj2" fmla="val 128772"/>
              <a:gd name="adj3" fmla="val 16667"/>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nb-NO" dirty="0"/>
              <a:t>Trykk på «Lagre»</a:t>
            </a:r>
          </a:p>
        </p:txBody>
      </p:sp>
      <p:sp>
        <p:nvSpPr>
          <p:cNvPr id="19" name="Ellipse 18">
            <a:extLst>
              <a:ext uri="{FF2B5EF4-FFF2-40B4-BE49-F238E27FC236}">
                <a16:creationId xmlns:a16="http://schemas.microsoft.com/office/drawing/2014/main" id="{445E6C2D-9F07-E007-33B1-9492D03D4B03}"/>
              </a:ext>
            </a:extLst>
          </p:cNvPr>
          <p:cNvSpPr/>
          <p:nvPr/>
        </p:nvSpPr>
        <p:spPr>
          <a:xfrm>
            <a:off x="1955800" y="2326640"/>
            <a:ext cx="553720" cy="355600"/>
          </a:xfrm>
          <a:prstGeom prst="ellipse">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nb-NO"/>
          </a:p>
        </p:txBody>
      </p:sp>
      <p:sp>
        <p:nvSpPr>
          <p:cNvPr id="20" name="Snakkeboble: rektangel med avrundede hjørner 19">
            <a:extLst>
              <a:ext uri="{FF2B5EF4-FFF2-40B4-BE49-F238E27FC236}">
                <a16:creationId xmlns:a16="http://schemas.microsoft.com/office/drawing/2014/main" id="{140AEA93-C408-65F0-F765-9FE0B32F9334}"/>
              </a:ext>
            </a:extLst>
          </p:cNvPr>
          <p:cNvSpPr/>
          <p:nvPr/>
        </p:nvSpPr>
        <p:spPr>
          <a:xfrm>
            <a:off x="3566160" y="2696406"/>
            <a:ext cx="2369082" cy="995601"/>
          </a:xfrm>
          <a:prstGeom prst="wedgeRoundRectCallout">
            <a:avLst>
              <a:gd name="adj1" fmla="val -100857"/>
              <a:gd name="adj2" fmla="val -63154"/>
              <a:gd name="adj3" fmla="val 16667"/>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nb-NO" sz="1600" dirty="0"/>
              <a:t>Her kan man fjerne hakene man ikke vil ha med </a:t>
            </a:r>
            <a:r>
              <a:rPr lang="nb-NO" sz="1000" dirty="0"/>
              <a:t>(fjern hovedboktrans på flyt, vurder leverandørfakt på flyt)</a:t>
            </a:r>
          </a:p>
        </p:txBody>
      </p:sp>
      <p:sp>
        <p:nvSpPr>
          <p:cNvPr id="21" name="Snakkeboble: rektangel med avrundede hjørner 20">
            <a:extLst>
              <a:ext uri="{FF2B5EF4-FFF2-40B4-BE49-F238E27FC236}">
                <a16:creationId xmlns:a16="http://schemas.microsoft.com/office/drawing/2014/main" id="{0A386BC6-3BA1-9520-F284-7E5089ED3027}"/>
              </a:ext>
            </a:extLst>
          </p:cNvPr>
          <p:cNvSpPr/>
          <p:nvPr/>
        </p:nvSpPr>
        <p:spPr>
          <a:xfrm>
            <a:off x="3827042" y="3789480"/>
            <a:ext cx="2108200" cy="829709"/>
          </a:xfrm>
          <a:prstGeom prst="wedgeRoundRectCallout">
            <a:avLst>
              <a:gd name="adj1" fmla="val -140375"/>
              <a:gd name="adj2" fmla="val 25624"/>
              <a:gd name="adj3" fmla="val 16667"/>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nb-NO" sz="1600" dirty="0"/>
              <a:t>Kan finne rapporten ved å trykke «Dine bestilte rapporter»</a:t>
            </a:r>
          </a:p>
        </p:txBody>
      </p:sp>
      <p:sp>
        <p:nvSpPr>
          <p:cNvPr id="6" name="Ellipse 18">
            <a:extLst>
              <a:ext uri="{FF2B5EF4-FFF2-40B4-BE49-F238E27FC236}">
                <a16:creationId xmlns:a16="http://schemas.microsoft.com/office/drawing/2014/main" id="{75EF2EC7-986F-43C1-AC34-183A1FEA426E}"/>
              </a:ext>
            </a:extLst>
          </p:cNvPr>
          <p:cNvSpPr/>
          <p:nvPr/>
        </p:nvSpPr>
        <p:spPr>
          <a:xfrm>
            <a:off x="2870106" y="3134360"/>
            <a:ext cx="553720" cy="355600"/>
          </a:xfrm>
          <a:prstGeom prst="ellipse">
            <a:avLst/>
          </a:prstGeom>
          <a:no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nb-NO"/>
          </a:p>
        </p:txBody>
      </p:sp>
      <p:sp>
        <p:nvSpPr>
          <p:cNvPr id="8" name="Snakkeboble: rektangel med avrundede hjørner 19">
            <a:extLst>
              <a:ext uri="{FF2B5EF4-FFF2-40B4-BE49-F238E27FC236}">
                <a16:creationId xmlns:a16="http://schemas.microsoft.com/office/drawing/2014/main" id="{6682E9D5-539B-3997-5916-33FF1A21EB38}"/>
              </a:ext>
            </a:extLst>
          </p:cNvPr>
          <p:cNvSpPr/>
          <p:nvPr/>
        </p:nvSpPr>
        <p:spPr>
          <a:xfrm>
            <a:off x="76200" y="2155626"/>
            <a:ext cx="1259840" cy="697628"/>
          </a:xfrm>
          <a:prstGeom prst="wedgeRoundRectCallout">
            <a:avLst>
              <a:gd name="adj1" fmla="val 127126"/>
              <a:gd name="adj2" fmla="val 117432"/>
              <a:gd name="adj3" fmla="val 16667"/>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nb-NO" sz="1600" dirty="0"/>
              <a:t>Vurder min. beløp</a:t>
            </a:r>
            <a:endParaRPr lang="nb-NO" sz="1000" dirty="0"/>
          </a:p>
        </p:txBody>
      </p:sp>
    </p:spTree>
    <p:extLst>
      <p:ext uri="{BB962C8B-B14F-4D97-AF65-F5344CB8AC3E}">
        <p14:creationId xmlns:p14="http://schemas.microsoft.com/office/powerpoint/2010/main" val="1761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9" grpId="0" animBg="1"/>
      <p:bldP spid="20" grpId="0" animBg="1"/>
      <p:bldP spid="21"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203E4A-88A8-4573-C9CE-9487AC5168E8}"/>
              </a:ext>
            </a:extLst>
          </p:cNvPr>
          <p:cNvPicPr>
            <a:picLocks noChangeAspect="1"/>
          </p:cNvPicPr>
          <p:nvPr/>
        </p:nvPicPr>
        <p:blipFill>
          <a:blip r:embed="rId3"/>
          <a:stretch>
            <a:fillRect/>
          </a:stretch>
        </p:blipFill>
        <p:spPr>
          <a:xfrm>
            <a:off x="0" y="192697"/>
            <a:ext cx="9144000" cy="4758106"/>
          </a:xfrm>
          <a:prstGeom prst="rect">
            <a:avLst/>
          </a:prstGeom>
        </p:spPr>
      </p:pic>
      <p:sp>
        <p:nvSpPr>
          <p:cNvPr id="8" name="Snakkeboble: rektangel med avrundede hjørner 12">
            <a:extLst>
              <a:ext uri="{FF2B5EF4-FFF2-40B4-BE49-F238E27FC236}">
                <a16:creationId xmlns:a16="http://schemas.microsoft.com/office/drawing/2014/main" id="{66163D0B-25E1-8437-A0F6-5A1C28B696B9}"/>
              </a:ext>
            </a:extLst>
          </p:cNvPr>
          <p:cNvSpPr/>
          <p:nvPr/>
        </p:nvSpPr>
        <p:spPr>
          <a:xfrm>
            <a:off x="214184" y="3310414"/>
            <a:ext cx="1997950" cy="697628"/>
          </a:xfrm>
          <a:prstGeom prst="wedgeRoundRectCallout">
            <a:avLst>
              <a:gd name="adj1" fmla="val 35215"/>
              <a:gd name="adj2" fmla="val 128772"/>
              <a:gd name="adj3" fmla="val 16667"/>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nb-NO" sz="1400" dirty="0"/>
              <a:t>Fane som gjelder innkjøpsordre</a:t>
            </a:r>
          </a:p>
        </p:txBody>
      </p:sp>
    </p:spTree>
    <p:extLst>
      <p:ext uri="{BB962C8B-B14F-4D97-AF65-F5344CB8AC3E}">
        <p14:creationId xmlns:p14="http://schemas.microsoft.com/office/powerpoint/2010/main" val="59582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5CB1-3341-7FED-CB54-1888840E6D02}"/>
              </a:ext>
            </a:extLst>
          </p:cNvPr>
          <p:cNvSpPr>
            <a:spLocks noGrp="1"/>
          </p:cNvSpPr>
          <p:nvPr>
            <p:ph type="title"/>
          </p:nvPr>
        </p:nvSpPr>
        <p:spPr/>
        <p:txBody>
          <a:bodyPr/>
          <a:lstStyle/>
          <a:p>
            <a:r>
              <a:rPr lang="nb-NO" dirty="0"/>
              <a:t>Hvordan avslutte ordre manuelt</a:t>
            </a:r>
          </a:p>
        </p:txBody>
      </p:sp>
      <p:pic>
        <p:nvPicPr>
          <p:cNvPr id="5" name="Content Placeholder 4">
            <a:extLst>
              <a:ext uri="{FF2B5EF4-FFF2-40B4-BE49-F238E27FC236}">
                <a16:creationId xmlns:a16="http://schemas.microsoft.com/office/drawing/2014/main" id="{7B3A52FC-BEA3-883A-B623-A8A9760E793F}"/>
              </a:ext>
            </a:extLst>
          </p:cNvPr>
          <p:cNvPicPr>
            <a:picLocks noGrp="1" noChangeAspect="1"/>
          </p:cNvPicPr>
          <p:nvPr>
            <p:ph idx="1"/>
          </p:nvPr>
        </p:nvPicPr>
        <p:blipFill>
          <a:blip r:embed="rId3"/>
          <a:stretch>
            <a:fillRect/>
          </a:stretch>
        </p:blipFill>
        <p:spPr>
          <a:xfrm>
            <a:off x="388153" y="1107765"/>
            <a:ext cx="8114286" cy="2676190"/>
          </a:xfrm>
        </p:spPr>
      </p:pic>
      <p:sp>
        <p:nvSpPr>
          <p:cNvPr id="3" name="TextBox 2">
            <a:extLst>
              <a:ext uri="{FF2B5EF4-FFF2-40B4-BE49-F238E27FC236}">
                <a16:creationId xmlns:a16="http://schemas.microsoft.com/office/drawing/2014/main" id="{2F8F5E95-9BF7-0DC6-0E89-46980CC6F588}"/>
              </a:ext>
            </a:extLst>
          </p:cNvPr>
          <p:cNvSpPr txBox="1"/>
          <p:nvPr/>
        </p:nvSpPr>
        <p:spPr>
          <a:xfrm>
            <a:off x="2559612" y="3944870"/>
            <a:ext cx="6160520" cy="1107996"/>
          </a:xfrm>
          <a:prstGeom prst="rect">
            <a:avLst/>
          </a:prstGeom>
          <a:noFill/>
        </p:spPr>
        <p:txBody>
          <a:bodyPr wrap="square" rtlCol="0">
            <a:spAutoFit/>
          </a:bodyPr>
          <a:lstStyle/>
          <a:p>
            <a:r>
              <a:rPr lang="nb-NO" sz="1600" i="1" dirty="0"/>
              <a:t>Tips!</a:t>
            </a:r>
          </a:p>
          <a:p>
            <a:r>
              <a:rPr lang="nb-NO" sz="1600" i="1" dirty="0"/>
              <a:t>Åpne ordren i varemottak først, for å se hva som er gjort der. Hva er tatt imot, hva står åpent.</a:t>
            </a:r>
          </a:p>
          <a:p>
            <a:endParaRPr lang="nb-NO" dirty="0"/>
          </a:p>
        </p:txBody>
      </p:sp>
      <p:pic>
        <p:nvPicPr>
          <p:cNvPr id="6" name="Graphic 5" descr="Lights On outline">
            <a:extLst>
              <a:ext uri="{FF2B5EF4-FFF2-40B4-BE49-F238E27FC236}">
                <a16:creationId xmlns:a16="http://schemas.microsoft.com/office/drawing/2014/main" id="{51ECC701-FFA0-2189-3A86-E1C72DC85E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5188" y="3924374"/>
            <a:ext cx="574494" cy="574494"/>
          </a:xfrm>
          <a:prstGeom prst="rect">
            <a:avLst/>
          </a:prstGeom>
        </p:spPr>
      </p:pic>
    </p:spTree>
    <p:extLst>
      <p:ext uri="{BB962C8B-B14F-4D97-AF65-F5344CB8AC3E}">
        <p14:creationId xmlns:p14="http://schemas.microsoft.com/office/powerpoint/2010/main" val="396980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D4519E-5567-277F-B9D9-9A9DD108BA6F}"/>
              </a:ext>
            </a:extLst>
          </p:cNvPr>
          <p:cNvPicPr>
            <a:picLocks noChangeAspect="1"/>
          </p:cNvPicPr>
          <p:nvPr/>
        </p:nvPicPr>
        <p:blipFill>
          <a:blip r:embed="rId3"/>
          <a:stretch>
            <a:fillRect/>
          </a:stretch>
        </p:blipFill>
        <p:spPr>
          <a:xfrm>
            <a:off x="2942269" y="0"/>
            <a:ext cx="4379808" cy="5143500"/>
          </a:xfrm>
          <a:prstGeom prst="rect">
            <a:avLst/>
          </a:prstGeom>
        </p:spPr>
      </p:pic>
      <p:sp>
        <p:nvSpPr>
          <p:cNvPr id="6" name="Snakkeboble: rektangel med avrundede hjørner 19">
            <a:extLst>
              <a:ext uri="{FF2B5EF4-FFF2-40B4-BE49-F238E27FC236}">
                <a16:creationId xmlns:a16="http://schemas.microsoft.com/office/drawing/2014/main" id="{782B5CD7-0933-05E7-6A9E-0FB68704DAE9}"/>
              </a:ext>
            </a:extLst>
          </p:cNvPr>
          <p:cNvSpPr/>
          <p:nvPr/>
        </p:nvSpPr>
        <p:spPr>
          <a:xfrm>
            <a:off x="875271" y="392728"/>
            <a:ext cx="1259840" cy="697628"/>
          </a:xfrm>
          <a:prstGeom prst="wedgeRoundRectCallout">
            <a:avLst>
              <a:gd name="adj1" fmla="val 135626"/>
              <a:gd name="adj2" fmla="val 13519"/>
              <a:gd name="adj3" fmla="val 16667"/>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nb-NO" sz="1600" dirty="0"/>
              <a:t>Fyll inn IO-nummer</a:t>
            </a:r>
            <a:endParaRPr lang="nb-NO" sz="1000" dirty="0"/>
          </a:p>
        </p:txBody>
      </p:sp>
      <p:sp>
        <p:nvSpPr>
          <p:cNvPr id="7" name="Snakkeboble: rektangel med avrundede hjørner 11">
            <a:extLst>
              <a:ext uri="{FF2B5EF4-FFF2-40B4-BE49-F238E27FC236}">
                <a16:creationId xmlns:a16="http://schemas.microsoft.com/office/drawing/2014/main" id="{E04152E6-4F22-14CC-9848-91AFFEA40F1E}"/>
              </a:ext>
            </a:extLst>
          </p:cNvPr>
          <p:cNvSpPr/>
          <p:nvPr/>
        </p:nvSpPr>
        <p:spPr>
          <a:xfrm>
            <a:off x="7438768" y="1442376"/>
            <a:ext cx="1529904" cy="661909"/>
          </a:xfrm>
          <a:prstGeom prst="wedgeRoundRectCallout">
            <a:avLst>
              <a:gd name="adj1" fmla="val -119131"/>
              <a:gd name="adj2" fmla="val -2130"/>
              <a:gd name="adj3" fmla="val 16667"/>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nb-NO" sz="1600" dirty="0"/>
              <a:t>Status endres til Avsluttet</a:t>
            </a:r>
          </a:p>
        </p:txBody>
      </p:sp>
      <p:sp>
        <p:nvSpPr>
          <p:cNvPr id="8" name="Snakkeboble: rektangel med avrundede hjørner 12">
            <a:extLst>
              <a:ext uri="{FF2B5EF4-FFF2-40B4-BE49-F238E27FC236}">
                <a16:creationId xmlns:a16="http://schemas.microsoft.com/office/drawing/2014/main" id="{F9258203-A948-0735-93F0-5F7D84FBE943}"/>
              </a:ext>
            </a:extLst>
          </p:cNvPr>
          <p:cNvSpPr/>
          <p:nvPr/>
        </p:nvSpPr>
        <p:spPr>
          <a:xfrm>
            <a:off x="1682429" y="3921557"/>
            <a:ext cx="1259840" cy="697628"/>
          </a:xfrm>
          <a:prstGeom prst="wedgeRoundRectCallout">
            <a:avLst>
              <a:gd name="adj1" fmla="val 48474"/>
              <a:gd name="adj2" fmla="val 80584"/>
              <a:gd name="adj3" fmla="val 16667"/>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nb-NO" dirty="0"/>
              <a:t>Trykk på «Lagre»</a:t>
            </a:r>
          </a:p>
        </p:txBody>
      </p:sp>
      <p:sp>
        <p:nvSpPr>
          <p:cNvPr id="9" name="Multiplication Sign 8">
            <a:extLst>
              <a:ext uri="{FF2B5EF4-FFF2-40B4-BE49-F238E27FC236}">
                <a16:creationId xmlns:a16="http://schemas.microsoft.com/office/drawing/2014/main" id="{ACB1FF20-4463-506B-B76E-CB4AA58FDCB4}"/>
              </a:ext>
            </a:extLst>
          </p:cNvPr>
          <p:cNvSpPr/>
          <p:nvPr/>
        </p:nvSpPr>
        <p:spPr>
          <a:xfrm>
            <a:off x="3328086" y="2891481"/>
            <a:ext cx="1259840" cy="1136822"/>
          </a:xfrm>
          <a:prstGeom prst="mathMultiply">
            <a:avLst/>
          </a:prstGeom>
          <a:noFill/>
          <a:ln w="34925">
            <a:solidFill>
              <a:srgbClr val="FF0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0" name="TextBox 9">
            <a:extLst>
              <a:ext uri="{FF2B5EF4-FFF2-40B4-BE49-F238E27FC236}">
                <a16:creationId xmlns:a16="http://schemas.microsoft.com/office/drawing/2014/main" id="{21C58266-104C-9820-AB71-EA530464630D}"/>
              </a:ext>
            </a:extLst>
          </p:cNvPr>
          <p:cNvSpPr txBox="1"/>
          <p:nvPr/>
        </p:nvSpPr>
        <p:spPr>
          <a:xfrm>
            <a:off x="4481384" y="2998227"/>
            <a:ext cx="2840693" cy="923330"/>
          </a:xfrm>
          <a:prstGeom prst="rect">
            <a:avLst/>
          </a:prstGeom>
          <a:noFill/>
        </p:spPr>
        <p:txBody>
          <a:bodyPr wrap="square" rtlCol="0">
            <a:spAutoFit/>
          </a:bodyPr>
          <a:lstStyle/>
          <a:p>
            <a:r>
              <a:rPr lang="nb-NO" sz="1800" dirty="0"/>
              <a:t>Ikke gjør endringer på linjenivå, kontering eller noe annet.</a:t>
            </a:r>
            <a:endParaRPr lang="nb-NO" dirty="0"/>
          </a:p>
        </p:txBody>
      </p:sp>
      <p:pic>
        <p:nvPicPr>
          <p:cNvPr id="3" name="Picture 2">
            <a:extLst>
              <a:ext uri="{FF2B5EF4-FFF2-40B4-BE49-F238E27FC236}">
                <a16:creationId xmlns:a16="http://schemas.microsoft.com/office/drawing/2014/main" id="{F47F259F-3985-B924-CBCE-D263294075DD}"/>
              </a:ext>
            </a:extLst>
          </p:cNvPr>
          <p:cNvPicPr>
            <a:picLocks noChangeAspect="1"/>
          </p:cNvPicPr>
          <p:nvPr/>
        </p:nvPicPr>
        <p:blipFill>
          <a:blip r:embed="rId4"/>
          <a:stretch>
            <a:fillRect/>
          </a:stretch>
        </p:blipFill>
        <p:spPr>
          <a:xfrm>
            <a:off x="59886" y="1340897"/>
            <a:ext cx="4370516" cy="1087744"/>
          </a:xfrm>
          <a:prstGeom prst="rect">
            <a:avLst/>
          </a:prstGeom>
        </p:spPr>
      </p:pic>
      <p:sp>
        <p:nvSpPr>
          <p:cNvPr id="4" name="Snakkeboble: rektangel med avrundede hjørner 19">
            <a:extLst>
              <a:ext uri="{FF2B5EF4-FFF2-40B4-BE49-F238E27FC236}">
                <a16:creationId xmlns:a16="http://schemas.microsoft.com/office/drawing/2014/main" id="{35313F0E-0C67-6DD8-3F23-56196065E91E}"/>
              </a:ext>
            </a:extLst>
          </p:cNvPr>
          <p:cNvSpPr/>
          <p:nvPr/>
        </p:nvSpPr>
        <p:spPr>
          <a:xfrm>
            <a:off x="100308" y="2679182"/>
            <a:ext cx="1259840" cy="1296188"/>
          </a:xfrm>
          <a:prstGeom prst="wedgeRoundRectCallout">
            <a:avLst>
              <a:gd name="adj1" fmla="val 97534"/>
              <a:gd name="adj2" fmla="val -86102"/>
              <a:gd name="adj3" fmla="val 16667"/>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r>
              <a:rPr lang="nb-NO" sz="1600" dirty="0"/>
              <a:t>Du vil få denne meldingen x antall ordrelinjer</a:t>
            </a:r>
            <a:endParaRPr lang="nb-NO" sz="1000" dirty="0"/>
          </a:p>
        </p:txBody>
      </p:sp>
    </p:spTree>
    <p:extLst>
      <p:ext uri="{BB962C8B-B14F-4D97-AF65-F5344CB8AC3E}">
        <p14:creationId xmlns:p14="http://schemas.microsoft.com/office/powerpoint/2010/main" val="336018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1F30-A7A4-BEB3-33A0-549184CDEE83}"/>
              </a:ext>
            </a:extLst>
          </p:cNvPr>
          <p:cNvSpPr>
            <a:spLocks noGrp="1"/>
          </p:cNvSpPr>
          <p:nvPr>
            <p:ph type="title"/>
          </p:nvPr>
        </p:nvSpPr>
        <p:spPr/>
        <p:txBody>
          <a:bodyPr/>
          <a:lstStyle/>
          <a:p>
            <a:r>
              <a:rPr lang="nb-NO" dirty="0"/>
              <a:t>Feilmelding – hva nå?</a:t>
            </a:r>
          </a:p>
        </p:txBody>
      </p:sp>
      <p:sp>
        <p:nvSpPr>
          <p:cNvPr id="3" name="Content Placeholder 2">
            <a:extLst>
              <a:ext uri="{FF2B5EF4-FFF2-40B4-BE49-F238E27FC236}">
                <a16:creationId xmlns:a16="http://schemas.microsoft.com/office/drawing/2014/main" id="{ED353176-FD7C-68F3-D619-0CA3AC96EADC}"/>
              </a:ext>
            </a:extLst>
          </p:cNvPr>
          <p:cNvSpPr>
            <a:spLocks noGrp="1"/>
          </p:cNvSpPr>
          <p:nvPr>
            <p:ph idx="1"/>
          </p:nvPr>
        </p:nvSpPr>
        <p:spPr/>
        <p:txBody>
          <a:bodyPr/>
          <a:lstStyle/>
          <a:p>
            <a:r>
              <a:rPr lang="nb-NO" dirty="0"/>
              <a:t>Dessverre opplever vi feilmeldinger som stopper oss fra å avslutte enkelte ordre.</a:t>
            </a:r>
          </a:p>
          <a:p>
            <a:endParaRPr lang="nb-NO" sz="1800" dirty="0"/>
          </a:p>
          <a:p>
            <a:r>
              <a:rPr lang="nb-NO" dirty="0"/>
              <a:t>Samle opp IO-numrene du får feilmelding på, send til Økonomiavdelingen i NTNU Hjelp eller på </a:t>
            </a:r>
            <a:r>
              <a:rPr lang="nb-NO" dirty="0">
                <a:hlinkClick r:id="rId3"/>
              </a:rPr>
              <a:t>kontakt@okavd.ntnu.no</a:t>
            </a:r>
            <a:r>
              <a:rPr lang="nb-NO" dirty="0"/>
              <a:t> </a:t>
            </a:r>
          </a:p>
          <a:p>
            <a:pPr marL="0" indent="0">
              <a:buNone/>
            </a:pPr>
            <a:endParaRPr lang="nb-NO" sz="1800" dirty="0"/>
          </a:p>
          <a:p>
            <a:r>
              <a:rPr lang="nb-NO" dirty="0"/>
              <a:t>Vi melder til DFØ – søm løser opp – du får melding tilbake når du kan avslutte ordrene</a:t>
            </a:r>
          </a:p>
        </p:txBody>
      </p:sp>
      <p:pic>
        <p:nvPicPr>
          <p:cNvPr id="5" name="Graphic 4" descr="Bug under magnifying glass outline">
            <a:extLst>
              <a:ext uri="{FF2B5EF4-FFF2-40B4-BE49-F238E27FC236}">
                <a16:creationId xmlns:a16="http://schemas.microsoft.com/office/drawing/2014/main" id="{BC7A5D1E-63F9-5C45-E622-81924C83B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3999" y="231297"/>
            <a:ext cx="914400" cy="914400"/>
          </a:xfrm>
          <a:prstGeom prst="rect">
            <a:avLst/>
          </a:prstGeom>
        </p:spPr>
      </p:pic>
    </p:spTree>
    <p:extLst>
      <p:ext uri="{BB962C8B-B14F-4D97-AF65-F5344CB8AC3E}">
        <p14:creationId xmlns:p14="http://schemas.microsoft.com/office/powerpoint/2010/main" val="2099031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49DC-8F69-CE26-FC12-B838A0201A9B}"/>
              </a:ext>
            </a:extLst>
          </p:cNvPr>
          <p:cNvSpPr>
            <a:spLocks noGrp="1"/>
          </p:cNvSpPr>
          <p:nvPr>
            <p:ph type="title"/>
          </p:nvPr>
        </p:nvSpPr>
        <p:spPr>
          <a:xfrm>
            <a:off x="326573" y="205980"/>
            <a:ext cx="8381997" cy="1200329"/>
          </a:xfrm>
        </p:spPr>
        <p:txBody>
          <a:bodyPr/>
          <a:lstStyle/>
          <a:p>
            <a:r>
              <a:rPr lang="nb-NO" dirty="0"/>
              <a:t>Oppfølging og lukking av ordrer - Oppsummering</a:t>
            </a:r>
          </a:p>
        </p:txBody>
      </p:sp>
      <p:sp>
        <p:nvSpPr>
          <p:cNvPr id="3" name="Content Placeholder 2">
            <a:extLst>
              <a:ext uri="{FF2B5EF4-FFF2-40B4-BE49-F238E27FC236}">
                <a16:creationId xmlns:a16="http://schemas.microsoft.com/office/drawing/2014/main" id="{3CA6A3CD-2202-B5A3-CF45-CF711BD93A63}"/>
              </a:ext>
            </a:extLst>
          </p:cNvPr>
          <p:cNvSpPr>
            <a:spLocks noGrp="1"/>
          </p:cNvSpPr>
          <p:nvPr>
            <p:ph idx="1"/>
          </p:nvPr>
        </p:nvSpPr>
        <p:spPr>
          <a:xfrm>
            <a:off x="326573" y="1406309"/>
            <a:ext cx="8381997" cy="3188315"/>
          </a:xfrm>
        </p:spPr>
        <p:txBody>
          <a:bodyPr>
            <a:normAutofit fontScale="70000" lnSpcReduction="20000"/>
          </a:bodyPr>
          <a:lstStyle/>
          <a:p>
            <a:pPr algn="l"/>
            <a:r>
              <a:rPr lang="nb-NO" b="0" i="0" dirty="0">
                <a:solidFill>
                  <a:srgbClr val="040000"/>
                </a:solidFill>
                <a:effectLst/>
                <a:latin typeface="+mn-lt"/>
              </a:rPr>
              <a:t>Å manuelt avslutte ordre via </a:t>
            </a:r>
            <a:r>
              <a:rPr lang="nb-NO" b="0" i="0" dirty="0">
                <a:solidFill>
                  <a:srgbClr val="000000"/>
                </a:solidFill>
                <a:effectLst/>
                <a:latin typeface="+mn-lt"/>
              </a:rPr>
              <a:t>Oppfølging innkjøp – Endring av innkjøpsordre, </a:t>
            </a:r>
            <a:r>
              <a:rPr lang="nb-NO" b="1" i="0" dirty="0">
                <a:solidFill>
                  <a:srgbClr val="000000"/>
                </a:solidFill>
                <a:effectLst/>
                <a:latin typeface="+mn-lt"/>
              </a:rPr>
              <a:t>skal kun gjøres på hodenivå, og kun ved endring av status til Avsluttet</a:t>
            </a:r>
            <a:r>
              <a:rPr lang="nb-NO" dirty="0">
                <a:solidFill>
                  <a:srgbClr val="000000"/>
                </a:solidFill>
                <a:latin typeface="+mn-lt"/>
              </a:rPr>
              <a:t>.</a:t>
            </a:r>
          </a:p>
          <a:p>
            <a:pPr algn="l"/>
            <a:endParaRPr lang="nb-NO" sz="1300" b="0" i="0" dirty="0">
              <a:solidFill>
                <a:srgbClr val="000000"/>
              </a:solidFill>
              <a:effectLst/>
              <a:latin typeface="+mn-lt"/>
            </a:endParaRPr>
          </a:p>
          <a:p>
            <a:pPr algn="l"/>
            <a:r>
              <a:rPr lang="nb-NO" b="0" i="0" dirty="0">
                <a:solidFill>
                  <a:srgbClr val="040000"/>
                </a:solidFill>
                <a:effectLst/>
                <a:latin typeface="+mn-lt"/>
              </a:rPr>
              <a:t>Å manuelt avslutte ordre </a:t>
            </a:r>
            <a:r>
              <a:rPr lang="nb-NO" dirty="0">
                <a:solidFill>
                  <a:srgbClr val="040000"/>
                </a:solidFill>
                <a:latin typeface="+mn-lt"/>
              </a:rPr>
              <a:t>via</a:t>
            </a:r>
            <a:r>
              <a:rPr lang="nb-NO" b="0" i="0" dirty="0">
                <a:solidFill>
                  <a:srgbClr val="040000"/>
                </a:solidFill>
                <a:effectLst/>
                <a:latin typeface="+mn-lt"/>
              </a:rPr>
              <a:t> </a:t>
            </a:r>
            <a:r>
              <a:rPr lang="nb-NO" b="0" i="0" dirty="0">
                <a:solidFill>
                  <a:srgbClr val="000000"/>
                </a:solidFill>
                <a:effectLst/>
                <a:latin typeface="+mn-lt"/>
              </a:rPr>
              <a:t>Oppfølging innkjøp – Endring av innkjøpsordre, </a:t>
            </a:r>
            <a:r>
              <a:rPr lang="nb-NO" b="1" i="0" dirty="0">
                <a:solidFill>
                  <a:srgbClr val="000000"/>
                </a:solidFill>
                <a:effectLst/>
                <a:latin typeface="+mn-lt"/>
              </a:rPr>
              <a:t>skal kun gjøres når ordre ikke er i flyt, varemottak er fullt tatt, og når alle faktura tilhørende ordren er bokført.</a:t>
            </a:r>
          </a:p>
          <a:p>
            <a:pPr marL="0" indent="0" algn="l">
              <a:buNone/>
            </a:pPr>
            <a:endParaRPr lang="nb-NO" sz="1300" b="0" i="0" dirty="0">
              <a:solidFill>
                <a:srgbClr val="000000"/>
              </a:solidFill>
              <a:effectLst/>
              <a:latin typeface="+mn-lt"/>
            </a:endParaRPr>
          </a:p>
          <a:p>
            <a:pPr algn="l"/>
            <a:r>
              <a:rPr lang="nb-NO" b="1" i="0" dirty="0">
                <a:solidFill>
                  <a:srgbClr val="000000"/>
                </a:solidFill>
                <a:effectLst/>
                <a:latin typeface="+mn-lt"/>
              </a:rPr>
              <a:t>Typiske årsaker til å måtte avslutte ordre manuelt er:</a:t>
            </a:r>
          </a:p>
          <a:p>
            <a:pPr algn="l">
              <a:buFontTx/>
              <a:buChar char="-"/>
            </a:pPr>
            <a:r>
              <a:rPr lang="nb-NO" dirty="0">
                <a:solidFill>
                  <a:srgbClr val="000000"/>
                </a:solidFill>
                <a:latin typeface="+mn-lt"/>
              </a:rPr>
              <a:t>Omgjøring til LEV-faktura – </a:t>
            </a:r>
            <a:r>
              <a:rPr lang="nb-NO" i="1" dirty="0">
                <a:solidFill>
                  <a:srgbClr val="000000"/>
                </a:solidFill>
                <a:latin typeface="+mn-lt"/>
              </a:rPr>
              <a:t>ordre kan avsluttes umiddelbart* </a:t>
            </a:r>
          </a:p>
          <a:p>
            <a:pPr algn="l">
              <a:buFontTx/>
              <a:buChar char="-"/>
            </a:pPr>
            <a:r>
              <a:rPr lang="nb-NO" dirty="0">
                <a:solidFill>
                  <a:srgbClr val="000000"/>
                </a:solidFill>
                <a:latin typeface="+mn-lt"/>
              </a:rPr>
              <a:t>R</a:t>
            </a:r>
            <a:r>
              <a:rPr lang="nb-NO" b="0" i="0" dirty="0">
                <a:solidFill>
                  <a:srgbClr val="000000"/>
                </a:solidFill>
                <a:effectLst/>
                <a:latin typeface="+mn-lt"/>
              </a:rPr>
              <a:t>est avbestilt – </a:t>
            </a:r>
            <a:r>
              <a:rPr lang="nb-NO" b="0" i="1" dirty="0">
                <a:solidFill>
                  <a:srgbClr val="000000"/>
                </a:solidFill>
                <a:effectLst/>
                <a:latin typeface="+mn-lt"/>
              </a:rPr>
              <a:t>avvent til alt er bokført</a:t>
            </a:r>
          </a:p>
          <a:p>
            <a:pPr>
              <a:buFontTx/>
              <a:buChar char="-"/>
            </a:pPr>
            <a:r>
              <a:rPr lang="nb-NO" dirty="0">
                <a:solidFill>
                  <a:srgbClr val="000000"/>
                </a:solidFill>
                <a:latin typeface="+mn-lt"/>
              </a:rPr>
              <a:t>Lagt til ekstra linjer eller tatt mottak på avvikende antall – </a:t>
            </a:r>
            <a:r>
              <a:rPr lang="nb-NO" i="1" dirty="0">
                <a:solidFill>
                  <a:srgbClr val="000000"/>
                </a:solidFill>
                <a:latin typeface="+mn-lt"/>
              </a:rPr>
              <a:t>avvent til alt er bokført</a:t>
            </a:r>
            <a:r>
              <a:rPr lang="nb-NO" i="1" dirty="0">
                <a:solidFill>
                  <a:srgbClr val="000000"/>
                </a:solidFill>
                <a:highlight>
                  <a:srgbClr val="FFFF00"/>
                </a:highlight>
                <a:latin typeface="+mn-lt"/>
              </a:rPr>
              <a:t> </a:t>
            </a:r>
            <a:endParaRPr lang="nb-NO" b="0" i="1" dirty="0">
              <a:solidFill>
                <a:srgbClr val="000000"/>
              </a:solidFill>
              <a:effectLst/>
              <a:highlight>
                <a:srgbClr val="FFFF00"/>
              </a:highlight>
              <a:latin typeface="+mn-lt"/>
            </a:endParaRPr>
          </a:p>
        </p:txBody>
      </p:sp>
      <p:sp>
        <p:nvSpPr>
          <p:cNvPr id="4" name="TextBox 3">
            <a:extLst>
              <a:ext uri="{FF2B5EF4-FFF2-40B4-BE49-F238E27FC236}">
                <a16:creationId xmlns:a16="http://schemas.microsoft.com/office/drawing/2014/main" id="{D10FA8ED-2D1F-023E-454C-0CAB95F97BEB}"/>
              </a:ext>
            </a:extLst>
          </p:cNvPr>
          <p:cNvSpPr txBox="1"/>
          <p:nvPr/>
        </p:nvSpPr>
        <p:spPr>
          <a:xfrm>
            <a:off x="6995100" y="4379180"/>
            <a:ext cx="1713470" cy="430887"/>
          </a:xfrm>
          <a:prstGeom prst="rect">
            <a:avLst/>
          </a:prstGeom>
          <a:noFill/>
        </p:spPr>
        <p:txBody>
          <a:bodyPr wrap="square" rtlCol="0">
            <a:spAutoFit/>
          </a:bodyPr>
          <a:lstStyle/>
          <a:p>
            <a:r>
              <a:rPr lang="nb-NO" sz="1100" i="1" dirty="0">
                <a:solidFill>
                  <a:srgbClr val="000000"/>
                </a:solidFill>
                <a:latin typeface="+mn-lt"/>
              </a:rPr>
              <a:t>*(dersom ikke annen tilknyttet faktura på flyt)</a:t>
            </a:r>
          </a:p>
        </p:txBody>
      </p:sp>
    </p:spTree>
    <p:extLst>
      <p:ext uri="{BB962C8B-B14F-4D97-AF65-F5344CB8AC3E}">
        <p14:creationId xmlns:p14="http://schemas.microsoft.com/office/powerpoint/2010/main" val="2485978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4654-CB80-A555-A448-51A203D016F6}"/>
              </a:ext>
            </a:extLst>
          </p:cNvPr>
          <p:cNvSpPr>
            <a:spLocks noGrp="1"/>
          </p:cNvSpPr>
          <p:nvPr>
            <p:ph type="title"/>
          </p:nvPr>
        </p:nvSpPr>
        <p:spPr/>
        <p:txBody>
          <a:bodyPr/>
          <a:lstStyle/>
          <a:p>
            <a:r>
              <a:rPr lang="nb-NO"/>
              <a:t>Agenda</a:t>
            </a:r>
          </a:p>
        </p:txBody>
      </p:sp>
      <p:graphicFrame>
        <p:nvGraphicFramePr>
          <p:cNvPr id="4" name="Table 5">
            <a:extLst>
              <a:ext uri="{FF2B5EF4-FFF2-40B4-BE49-F238E27FC236}">
                <a16:creationId xmlns:a16="http://schemas.microsoft.com/office/drawing/2014/main" id="{AE17A00F-E0D6-2F77-2365-621A568BD39D}"/>
              </a:ext>
            </a:extLst>
          </p:cNvPr>
          <p:cNvGraphicFramePr>
            <a:graphicFrameLocks noGrp="1"/>
          </p:cNvGraphicFramePr>
          <p:nvPr>
            <p:extLst>
              <p:ext uri="{D42A27DB-BD31-4B8C-83A1-F6EECF244321}">
                <p14:modId xmlns:p14="http://schemas.microsoft.com/office/powerpoint/2010/main" val="3044649775"/>
              </p:ext>
            </p:extLst>
          </p:nvPr>
        </p:nvGraphicFramePr>
        <p:xfrm>
          <a:off x="409649" y="994347"/>
          <a:ext cx="7476357" cy="3645167"/>
        </p:xfrm>
        <a:graphic>
          <a:graphicData uri="http://schemas.openxmlformats.org/drawingml/2006/table">
            <a:tbl>
              <a:tblPr firstRow="1" bandRow="1">
                <a:tableStyleId>{2D5ABB26-0587-4C30-8999-92F81FD0307C}</a:tableStyleId>
              </a:tblPr>
              <a:tblGrid>
                <a:gridCol w="7476357">
                  <a:extLst>
                    <a:ext uri="{9D8B030D-6E8A-4147-A177-3AD203B41FA5}">
                      <a16:colId xmlns:a16="http://schemas.microsoft.com/office/drawing/2014/main" val="3031343381"/>
                    </a:ext>
                  </a:extLst>
                </a:gridCol>
              </a:tblGrid>
              <a:tr h="578715">
                <a:tc>
                  <a:txBody>
                    <a:bodyPr/>
                    <a:lstStyle/>
                    <a:p>
                      <a:r>
                        <a:rPr lang="nb-NO" sz="1800" b="1" dirty="0">
                          <a:solidFill>
                            <a:schemeClr val="tx1"/>
                          </a:solidFill>
                        </a:rPr>
                        <a:t>Velkommen</a:t>
                      </a:r>
                      <a:r>
                        <a:rPr lang="nb-NO" sz="1800" dirty="0">
                          <a:solidFill>
                            <a:schemeClr val="tx1"/>
                          </a:solidFill>
                        </a:rPr>
                        <a:t> </a:t>
                      </a:r>
                    </a:p>
                    <a:p>
                      <a:r>
                        <a:rPr lang="nb-NO" sz="1800" dirty="0">
                          <a:solidFill>
                            <a:schemeClr val="tx1"/>
                          </a:solidFill>
                        </a:rPr>
                        <a:t> </a:t>
                      </a:r>
                      <a:r>
                        <a:rPr lang="nb-NO" sz="1800" i="1" dirty="0">
                          <a:solidFill>
                            <a:schemeClr val="tx1"/>
                          </a:solidFill>
                        </a:rPr>
                        <a:t>- Tema for møtet </a:t>
                      </a:r>
                    </a:p>
                  </a:txBody>
                  <a:tcPr>
                    <a:solidFill>
                      <a:schemeClr val="bg1"/>
                    </a:solidFill>
                  </a:tcPr>
                </a:tc>
                <a:extLst>
                  <a:ext uri="{0D108BD9-81ED-4DB2-BD59-A6C34878D82A}">
                    <a16:rowId xmlns:a16="http://schemas.microsoft.com/office/drawing/2014/main" val="2827356267"/>
                  </a:ext>
                </a:extLst>
              </a:tr>
              <a:tr h="57871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800" b="1" kern="1200" dirty="0">
                          <a:solidFill>
                            <a:schemeClr val="tx1"/>
                          </a:solidFill>
                          <a:effectLst/>
                          <a:latin typeface="+mn-lt"/>
                          <a:ea typeface="+mn-ea"/>
                          <a:cs typeface="+mn-cs"/>
                        </a:rPr>
                        <a:t>Oppdateringer i innkjøps- og fakturaløsningen i Unit4</a:t>
                      </a:r>
                    </a:p>
                  </a:txBody>
                  <a:tcPr>
                    <a:noFill/>
                  </a:tcPr>
                </a:tc>
                <a:extLst>
                  <a:ext uri="{0D108BD9-81ED-4DB2-BD59-A6C34878D82A}">
                    <a16:rowId xmlns:a16="http://schemas.microsoft.com/office/drawing/2014/main" val="2000165729"/>
                  </a:ext>
                </a:extLst>
              </a:tr>
              <a:tr h="57871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800" b="1" kern="1200" dirty="0">
                          <a:solidFill>
                            <a:schemeClr val="tx1"/>
                          </a:solidFill>
                          <a:effectLst/>
                          <a:latin typeface="+mn-lt"/>
                          <a:ea typeface="+mn-ea"/>
                          <a:cs typeface="+mn-cs"/>
                        </a:rPr>
                        <a:t>Rapporter og Spørringer</a:t>
                      </a:r>
                      <a:endParaRPr lang="nb-NO" sz="1800" b="1" dirty="0">
                        <a:solidFill>
                          <a:schemeClr val="tx1"/>
                        </a:solidFill>
                      </a:endParaRPr>
                    </a:p>
                  </a:txBody>
                  <a:tcPr>
                    <a:solidFill>
                      <a:schemeClr val="bg1"/>
                    </a:solidFill>
                  </a:tcPr>
                </a:tc>
                <a:extLst>
                  <a:ext uri="{0D108BD9-81ED-4DB2-BD59-A6C34878D82A}">
                    <a16:rowId xmlns:a16="http://schemas.microsoft.com/office/drawing/2014/main" val="3979177042"/>
                  </a:ext>
                </a:extLst>
              </a:tr>
              <a:tr h="5348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i="0" dirty="0">
                          <a:solidFill>
                            <a:schemeClr val="tx1"/>
                          </a:solidFill>
                        </a:rPr>
                        <a:t>Manuell avslutning av ordre</a:t>
                      </a:r>
                    </a:p>
                  </a:txBody>
                  <a:tcPr>
                    <a:solidFill>
                      <a:schemeClr val="bg1"/>
                    </a:solidFill>
                  </a:tcPr>
                </a:tc>
                <a:extLst>
                  <a:ext uri="{0D108BD9-81ED-4DB2-BD59-A6C34878D82A}">
                    <a16:rowId xmlns:a16="http://schemas.microsoft.com/office/drawing/2014/main" val="2742241633"/>
                  </a:ext>
                </a:extLst>
              </a:tr>
              <a:tr h="8223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chemeClr val="bg1"/>
                          </a:solidFill>
                        </a:rPr>
                        <a:t>Hvor kan du finne mer informasjon </a:t>
                      </a:r>
                    </a:p>
                    <a:p>
                      <a:pPr marL="285750" indent="-285750">
                        <a:buFontTx/>
                        <a:buChar char="-"/>
                      </a:pPr>
                      <a:r>
                        <a:rPr lang="nb-NO" sz="1800" i="1" dirty="0">
                          <a:solidFill>
                            <a:schemeClr val="bg1"/>
                          </a:solidFill>
                        </a:rPr>
                        <a:t>Opplæring</a:t>
                      </a:r>
                    </a:p>
                    <a:p>
                      <a:pPr marL="285750" indent="-285750">
                        <a:buFontTx/>
                        <a:buChar char="-"/>
                      </a:pPr>
                      <a:r>
                        <a:rPr lang="nb-NO" sz="1800" i="1" dirty="0">
                          <a:solidFill>
                            <a:schemeClr val="bg1"/>
                          </a:solidFill>
                        </a:rPr>
                        <a:t>Brukerstøtte</a:t>
                      </a:r>
                    </a:p>
                  </a:txBody>
                  <a:tcPr>
                    <a:solidFill>
                      <a:schemeClr val="tx2">
                        <a:lumMod val="75000"/>
                      </a:schemeClr>
                    </a:solidFill>
                  </a:tcPr>
                </a:tc>
                <a:extLst>
                  <a:ext uri="{0D108BD9-81ED-4DB2-BD59-A6C34878D82A}">
                    <a16:rowId xmlns:a16="http://schemas.microsoft.com/office/drawing/2014/main" val="3740107255"/>
                  </a:ext>
                </a:extLst>
              </a:tr>
              <a:tr h="3984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t>Spørsmål og svar</a:t>
                      </a:r>
                    </a:p>
                  </a:txBody>
                  <a:tcPr/>
                </a:tc>
                <a:extLst>
                  <a:ext uri="{0D108BD9-81ED-4DB2-BD59-A6C34878D82A}">
                    <a16:rowId xmlns:a16="http://schemas.microsoft.com/office/drawing/2014/main" val="3431448398"/>
                  </a:ext>
                </a:extLst>
              </a:tr>
            </a:tbl>
          </a:graphicData>
        </a:graphic>
      </p:graphicFrame>
    </p:spTree>
    <p:extLst>
      <p:ext uri="{BB962C8B-B14F-4D97-AF65-F5344CB8AC3E}">
        <p14:creationId xmlns:p14="http://schemas.microsoft.com/office/powerpoint/2010/main" val="60195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68BD-B005-8985-0EC3-AB066D492707}"/>
              </a:ext>
            </a:extLst>
          </p:cNvPr>
          <p:cNvSpPr>
            <a:spLocks noGrp="1"/>
          </p:cNvSpPr>
          <p:nvPr>
            <p:ph type="title"/>
          </p:nvPr>
        </p:nvSpPr>
        <p:spPr/>
        <p:txBody>
          <a:bodyPr/>
          <a:lstStyle/>
          <a:p>
            <a:r>
              <a:rPr lang="nb-NO" sz="3600"/>
              <a:t>Hvor kan du finne mer informasjon</a:t>
            </a:r>
            <a:endParaRPr lang="nb-NO"/>
          </a:p>
        </p:txBody>
      </p:sp>
      <p:sp>
        <p:nvSpPr>
          <p:cNvPr id="3" name="Content Placeholder 2">
            <a:extLst>
              <a:ext uri="{FF2B5EF4-FFF2-40B4-BE49-F238E27FC236}">
                <a16:creationId xmlns:a16="http://schemas.microsoft.com/office/drawing/2014/main" id="{F6A81E6E-1B36-B471-63DA-531CE933C021}"/>
              </a:ext>
            </a:extLst>
          </p:cNvPr>
          <p:cNvSpPr>
            <a:spLocks noGrp="1"/>
          </p:cNvSpPr>
          <p:nvPr>
            <p:ph idx="1"/>
          </p:nvPr>
        </p:nvSpPr>
        <p:spPr/>
        <p:txBody>
          <a:bodyPr/>
          <a:lstStyle/>
          <a:p>
            <a:r>
              <a:rPr lang="nb-NO" sz="1200" b="1" dirty="0">
                <a:latin typeface="+mn-lt"/>
                <a:hlinkClick r:id="rId3"/>
              </a:rPr>
              <a:t>BOTT-samarbeidet.no </a:t>
            </a:r>
            <a:r>
              <a:rPr lang="nb-NO" sz="1200" dirty="0">
                <a:latin typeface="+mn-lt"/>
              </a:rPr>
              <a:t>– Alt tilgjengelig materiale utarbeidet av BOTT. Inkluderer prosesskart, rutinebeskrivelse, rollebeskrivelser, lenker til e-læringskurs og brukerskjemaer </a:t>
            </a:r>
          </a:p>
          <a:p>
            <a:endParaRPr lang="nb-NO" sz="1200" dirty="0">
              <a:latin typeface="+mn-lt"/>
            </a:endParaRPr>
          </a:p>
          <a:p>
            <a:r>
              <a:rPr lang="nb-NO" sz="1200" b="1" dirty="0">
                <a:latin typeface="+mn-lt"/>
                <a:hlinkClick r:id="rId4"/>
              </a:rPr>
              <a:t>NTNU Innsida – Støtte til fagbrukere – BtB</a:t>
            </a:r>
            <a:r>
              <a:rPr lang="nb-NO" sz="1200" b="1" dirty="0">
                <a:latin typeface="+mn-lt"/>
              </a:rPr>
              <a:t> </a:t>
            </a:r>
            <a:r>
              <a:rPr lang="nb-NO" sz="1200" dirty="0">
                <a:latin typeface="+mn-lt"/>
              </a:rPr>
              <a:t>– Viktig informasjon og nyttige lenker</a:t>
            </a:r>
          </a:p>
          <a:p>
            <a:endParaRPr lang="nb-NO" sz="1200" dirty="0">
              <a:highlight>
                <a:srgbClr val="FFFF00"/>
              </a:highlight>
              <a:latin typeface="+mn-lt"/>
            </a:endParaRPr>
          </a:p>
          <a:p>
            <a:r>
              <a:rPr lang="nb-NO" sz="1200" b="1" dirty="0">
                <a:latin typeface="+mn-lt"/>
                <a:hlinkClick r:id="rId5"/>
              </a:rPr>
              <a:t>NTNU Innsida – Kurs og opplæringsmateriell i BtB-prosessen</a:t>
            </a:r>
            <a:r>
              <a:rPr lang="nb-NO" sz="1200" b="1" dirty="0">
                <a:latin typeface="+mn-lt"/>
              </a:rPr>
              <a:t> – </a:t>
            </a:r>
            <a:r>
              <a:rPr lang="nb-NO" sz="1200" b="1" dirty="0">
                <a:solidFill>
                  <a:srgbClr val="FF0000"/>
                </a:solidFill>
                <a:latin typeface="+mn-lt"/>
              </a:rPr>
              <a:t>NY!</a:t>
            </a:r>
          </a:p>
          <a:p>
            <a:endParaRPr lang="nb-NO" sz="1200" dirty="0">
              <a:latin typeface="+mn-lt"/>
            </a:endParaRPr>
          </a:p>
          <a:p>
            <a:r>
              <a:rPr lang="nb-NO" sz="1200" b="1" dirty="0">
                <a:latin typeface="+mn-lt"/>
                <a:hlinkClick r:id="rId6"/>
              </a:rPr>
              <a:t>NTNU Innsida-kanal BtB-informasjon </a:t>
            </a:r>
            <a:r>
              <a:rPr lang="nb-NO" sz="1200" dirty="0">
                <a:latin typeface="+mn-lt"/>
              </a:rPr>
              <a:t>– Oppfordrer sterkt alle med roller i BtB-prosessen til å følge denne!</a:t>
            </a:r>
          </a:p>
          <a:p>
            <a:endParaRPr lang="nb-NO" sz="1200" dirty="0">
              <a:latin typeface="+mn-lt"/>
            </a:endParaRPr>
          </a:p>
          <a:p>
            <a:r>
              <a:rPr lang="nb-NO" sz="1200" b="1" dirty="0">
                <a:latin typeface="+mn-lt"/>
                <a:hlinkClick r:id="rId7"/>
              </a:rPr>
              <a:t>Team for BtB Brukerstøtte og erfaringsutveksling </a:t>
            </a:r>
            <a:r>
              <a:rPr lang="nb-NO" sz="1200" dirty="0">
                <a:latin typeface="+mn-lt"/>
              </a:rPr>
              <a:t>– Erstatter brukerstøttechatten</a:t>
            </a:r>
          </a:p>
          <a:p>
            <a:pPr marL="0" indent="0">
              <a:buNone/>
            </a:pPr>
            <a:endParaRPr lang="nb-NO" sz="1200" dirty="0">
              <a:latin typeface="+mn-lt"/>
            </a:endParaRPr>
          </a:p>
          <a:p>
            <a:r>
              <a:rPr lang="nb-NO" sz="1200" dirty="0">
                <a:latin typeface="+mn-lt"/>
              </a:rPr>
              <a:t>Spørsmål rettes til: </a:t>
            </a:r>
            <a:r>
              <a:rPr lang="nb-NO" sz="1200" b="0" i="0" u="sng" dirty="0">
                <a:solidFill>
                  <a:srgbClr val="0000FF"/>
                </a:solidFill>
                <a:effectLst/>
                <a:latin typeface="+mn-lt"/>
              </a:rPr>
              <a:t>kontakt@okavd.ntnu.no</a:t>
            </a:r>
            <a:endParaRPr lang="nb-NO" sz="1200" dirty="0">
              <a:latin typeface="+mn-lt"/>
            </a:endParaRPr>
          </a:p>
          <a:p>
            <a:endParaRPr lang="nb-NO" dirty="0"/>
          </a:p>
        </p:txBody>
      </p:sp>
      <p:pic>
        <p:nvPicPr>
          <p:cNvPr id="4" name="Graphic 3" descr="Information outline">
            <a:extLst>
              <a:ext uri="{FF2B5EF4-FFF2-40B4-BE49-F238E27FC236}">
                <a16:creationId xmlns:a16="http://schemas.microsoft.com/office/drawing/2014/main" id="{4B4684B8-C357-692F-3988-B5BD9D9EB6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65619" y="2817330"/>
            <a:ext cx="1950017" cy="1950017"/>
          </a:xfrm>
          <a:prstGeom prst="rect">
            <a:avLst/>
          </a:prstGeom>
        </p:spPr>
      </p:pic>
    </p:spTree>
    <p:extLst>
      <p:ext uri="{BB962C8B-B14F-4D97-AF65-F5344CB8AC3E}">
        <p14:creationId xmlns:p14="http://schemas.microsoft.com/office/powerpoint/2010/main" val="2482772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ompany&#10;&#10;Description automatically generated">
            <a:extLst>
              <a:ext uri="{FF2B5EF4-FFF2-40B4-BE49-F238E27FC236}">
                <a16:creationId xmlns:a16="http://schemas.microsoft.com/office/drawing/2014/main" id="{77E1E120-2ACC-C437-112A-C5DD20DDFB79}"/>
              </a:ext>
            </a:extLst>
          </p:cNvPr>
          <p:cNvPicPr>
            <a:picLocks noChangeAspect="1"/>
          </p:cNvPicPr>
          <p:nvPr/>
        </p:nvPicPr>
        <p:blipFill>
          <a:blip r:embed="rId3"/>
          <a:stretch>
            <a:fillRect/>
          </a:stretch>
        </p:blipFill>
        <p:spPr>
          <a:xfrm>
            <a:off x="962277" y="690181"/>
            <a:ext cx="7219446" cy="4107877"/>
          </a:xfrm>
          <a:prstGeom prst="rect">
            <a:avLst/>
          </a:prstGeom>
        </p:spPr>
      </p:pic>
      <p:sp>
        <p:nvSpPr>
          <p:cNvPr id="2" name="Title 1">
            <a:extLst>
              <a:ext uri="{FF2B5EF4-FFF2-40B4-BE49-F238E27FC236}">
                <a16:creationId xmlns:a16="http://schemas.microsoft.com/office/drawing/2014/main" id="{D94BB253-4160-C88A-11A1-E93F825C1705}"/>
              </a:ext>
            </a:extLst>
          </p:cNvPr>
          <p:cNvSpPr>
            <a:spLocks noGrp="1"/>
          </p:cNvSpPr>
          <p:nvPr>
            <p:ph type="title"/>
          </p:nvPr>
        </p:nvSpPr>
        <p:spPr/>
        <p:txBody>
          <a:bodyPr/>
          <a:lstStyle/>
          <a:p>
            <a:r>
              <a:rPr lang="nb-NO"/>
              <a:t>Brukerstøtte</a:t>
            </a:r>
          </a:p>
        </p:txBody>
      </p:sp>
    </p:spTree>
    <p:extLst>
      <p:ext uri="{BB962C8B-B14F-4D97-AF65-F5344CB8AC3E}">
        <p14:creationId xmlns:p14="http://schemas.microsoft.com/office/powerpoint/2010/main" val="114896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4654-CB80-A555-A448-51A203D016F6}"/>
              </a:ext>
            </a:extLst>
          </p:cNvPr>
          <p:cNvSpPr>
            <a:spLocks noGrp="1"/>
          </p:cNvSpPr>
          <p:nvPr>
            <p:ph type="title"/>
          </p:nvPr>
        </p:nvSpPr>
        <p:spPr/>
        <p:txBody>
          <a:bodyPr/>
          <a:lstStyle/>
          <a:p>
            <a:r>
              <a:rPr lang="nb-NO"/>
              <a:t>Agenda</a:t>
            </a:r>
          </a:p>
        </p:txBody>
      </p:sp>
      <p:graphicFrame>
        <p:nvGraphicFramePr>
          <p:cNvPr id="4" name="Table 5">
            <a:extLst>
              <a:ext uri="{FF2B5EF4-FFF2-40B4-BE49-F238E27FC236}">
                <a16:creationId xmlns:a16="http://schemas.microsoft.com/office/drawing/2014/main" id="{AE17A00F-E0D6-2F77-2365-621A568BD39D}"/>
              </a:ext>
            </a:extLst>
          </p:cNvPr>
          <p:cNvGraphicFramePr>
            <a:graphicFrameLocks noGrp="1"/>
          </p:cNvGraphicFramePr>
          <p:nvPr>
            <p:extLst>
              <p:ext uri="{D42A27DB-BD31-4B8C-83A1-F6EECF244321}">
                <p14:modId xmlns:p14="http://schemas.microsoft.com/office/powerpoint/2010/main" val="4072115457"/>
              </p:ext>
            </p:extLst>
          </p:nvPr>
        </p:nvGraphicFramePr>
        <p:xfrm>
          <a:off x="409649" y="994347"/>
          <a:ext cx="7476357" cy="3645167"/>
        </p:xfrm>
        <a:graphic>
          <a:graphicData uri="http://schemas.openxmlformats.org/drawingml/2006/table">
            <a:tbl>
              <a:tblPr firstRow="1" bandRow="1">
                <a:tableStyleId>{2D5ABB26-0587-4C30-8999-92F81FD0307C}</a:tableStyleId>
              </a:tblPr>
              <a:tblGrid>
                <a:gridCol w="7476357">
                  <a:extLst>
                    <a:ext uri="{9D8B030D-6E8A-4147-A177-3AD203B41FA5}">
                      <a16:colId xmlns:a16="http://schemas.microsoft.com/office/drawing/2014/main" val="3031343381"/>
                    </a:ext>
                  </a:extLst>
                </a:gridCol>
              </a:tblGrid>
              <a:tr h="578715">
                <a:tc>
                  <a:txBody>
                    <a:bodyPr/>
                    <a:lstStyle/>
                    <a:p>
                      <a:r>
                        <a:rPr lang="nb-NO" sz="1800" b="1" dirty="0">
                          <a:solidFill>
                            <a:schemeClr val="tx1"/>
                          </a:solidFill>
                        </a:rPr>
                        <a:t>Velkommen</a:t>
                      </a:r>
                      <a:r>
                        <a:rPr lang="nb-NO" sz="1800" dirty="0">
                          <a:solidFill>
                            <a:schemeClr val="tx1"/>
                          </a:solidFill>
                        </a:rPr>
                        <a:t> </a:t>
                      </a:r>
                    </a:p>
                    <a:p>
                      <a:r>
                        <a:rPr lang="nb-NO" sz="1800" dirty="0">
                          <a:solidFill>
                            <a:schemeClr val="tx1"/>
                          </a:solidFill>
                        </a:rPr>
                        <a:t> </a:t>
                      </a:r>
                      <a:r>
                        <a:rPr lang="nb-NO" sz="1800" i="1" dirty="0">
                          <a:solidFill>
                            <a:schemeClr val="tx1"/>
                          </a:solidFill>
                        </a:rPr>
                        <a:t>- Tema for møtet </a:t>
                      </a:r>
                    </a:p>
                  </a:txBody>
                  <a:tcPr>
                    <a:solidFill>
                      <a:schemeClr val="bg1"/>
                    </a:solidFill>
                  </a:tcPr>
                </a:tc>
                <a:extLst>
                  <a:ext uri="{0D108BD9-81ED-4DB2-BD59-A6C34878D82A}">
                    <a16:rowId xmlns:a16="http://schemas.microsoft.com/office/drawing/2014/main" val="2827356267"/>
                  </a:ext>
                </a:extLst>
              </a:tr>
              <a:tr h="57871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800" b="1" kern="1200" dirty="0">
                          <a:solidFill>
                            <a:schemeClr val="bg1"/>
                          </a:solidFill>
                          <a:effectLst/>
                          <a:latin typeface="+mn-lt"/>
                          <a:ea typeface="+mn-ea"/>
                          <a:cs typeface="+mn-cs"/>
                        </a:rPr>
                        <a:t>Oppdateringer i innkjøps- og fakturaløsningen i Unit4</a:t>
                      </a:r>
                    </a:p>
                  </a:txBody>
                  <a:tcPr>
                    <a:solidFill>
                      <a:schemeClr val="tx2">
                        <a:lumMod val="75000"/>
                      </a:schemeClr>
                    </a:solidFill>
                  </a:tcPr>
                </a:tc>
                <a:extLst>
                  <a:ext uri="{0D108BD9-81ED-4DB2-BD59-A6C34878D82A}">
                    <a16:rowId xmlns:a16="http://schemas.microsoft.com/office/drawing/2014/main" val="2000165729"/>
                  </a:ext>
                </a:extLst>
              </a:tr>
              <a:tr h="57871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800" b="1" kern="1200" dirty="0">
                          <a:solidFill>
                            <a:schemeClr val="tx1"/>
                          </a:solidFill>
                          <a:effectLst/>
                          <a:latin typeface="+mn-lt"/>
                          <a:ea typeface="+mn-ea"/>
                          <a:cs typeface="+mn-cs"/>
                        </a:rPr>
                        <a:t>Rapporter og Spørringer</a:t>
                      </a:r>
                      <a:endParaRPr lang="nb-NO" sz="1800" b="1" dirty="0"/>
                    </a:p>
                  </a:txBody>
                  <a:tcPr/>
                </a:tc>
                <a:extLst>
                  <a:ext uri="{0D108BD9-81ED-4DB2-BD59-A6C34878D82A}">
                    <a16:rowId xmlns:a16="http://schemas.microsoft.com/office/drawing/2014/main" val="3979177042"/>
                  </a:ext>
                </a:extLst>
              </a:tr>
              <a:tr h="5348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i="0" dirty="0"/>
                        <a:t>Manuell avslutning av ordre</a:t>
                      </a:r>
                    </a:p>
                  </a:txBody>
                  <a:tcPr/>
                </a:tc>
                <a:extLst>
                  <a:ext uri="{0D108BD9-81ED-4DB2-BD59-A6C34878D82A}">
                    <a16:rowId xmlns:a16="http://schemas.microsoft.com/office/drawing/2014/main" val="2742241633"/>
                  </a:ext>
                </a:extLst>
              </a:tr>
              <a:tr h="8223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solidFill>
                            <a:schemeClr val="tx1"/>
                          </a:solidFill>
                        </a:rPr>
                        <a:t>Hvor kan du finne mer informasjon </a:t>
                      </a:r>
                    </a:p>
                    <a:p>
                      <a:pPr marL="285750" indent="-285750">
                        <a:buFontTx/>
                        <a:buChar char="-"/>
                      </a:pPr>
                      <a:r>
                        <a:rPr lang="nb-NO" sz="1800" i="1" dirty="0"/>
                        <a:t>Opplæring</a:t>
                      </a:r>
                    </a:p>
                    <a:p>
                      <a:pPr marL="285750" indent="-285750">
                        <a:buFontTx/>
                        <a:buChar char="-"/>
                      </a:pPr>
                      <a:r>
                        <a:rPr lang="nb-NO" sz="1800" i="1" dirty="0"/>
                        <a:t>Brukerstøtte</a:t>
                      </a:r>
                    </a:p>
                  </a:txBody>
                  <a:tcPr/>
                </a:tc>
                <a:extLst>
                  <a:ext uri="{0D108BD9-81ED-4DB2-BD59-A6C34878D82A}">
                    <a16:rowId xmlns:a16="http://schemas.microsoft.com/office/drawing/2014/main" val="3740107255"/>
                  </a:ext>
                </a:extLst>
              </a:tr>
              <a:tr h="3984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800" b="1" dirty="0"/>
                        <a:t>Spørsmål og svar</a:t>
                      </a:r>
                    </a:p>
                  </a:txBody>
                  <a:tcPr/>
                </a:tc>
                <a:extLst>
                  <a:ext uri="{0D108BD9-81ED-4DB2-BD59-A6C34878D82A}">
                    <a16:rowId xmlns:a16="http://schemas.microsoft.com/office/drawing/2014/main" val="3431448398"/>
                  </a:ext>
                </a:extLst>
              </a:tr>
            </a:tbl>
          </a:graphicData>
        </a:graphic>
      </p:graphicFrame>
    </p:spTree>
    <p:extLst>
      <p:ext uri="{BB962C8B-B14F-4D97-AF65-F5344CB8AC3E}">
        <p14:creationId xmlns:p14="http://schemas.microsoft.com/office/powerpoint/2010/main" val="3767520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BC12-FC08-1B1D-8F32-5F564787FDE8}"/>
              </a:ext>
            </a:extLst>
          </p:cNvPr>
          <p:cNvSpPr>
            <a:spLocks noGrp="1"/>
          </p:cNvSpPr>
          <p:nvPr>
            <p:ph type="title"/>
          </p:nvPr>
        </p:nvSpPr>
        <p:spPr/>
        <p:txBody>
          <a:bodyPr/>
          <a:lstStyle/>
          <a:p>
            <a:r>
              <a:rPr lang="nb-NO"/>
              <a:t>Kontaktpersoner </a:t>
            </a:r>
            <a:r>
              <a:rPr lang="nb-NO" err="1"/>
              <a:t>btb</a:t>
            </a:r>
            <a:r>
              <a:rPr lang="nb-NO"/>
              <a:t> </a:t>
            </a:r>
          </a:p>
        </p:txBody>
      </p:sp>
      <p:sp>
        <p:nvSpPr>
          <p:cNvPr id="3" name="TextBox 2">
            <a:extLst>
              <a:ext uri="{FF2B5EF4-FFF2-40B4-BE49-F238E27FC236}">
                <a16:creationId xmlns:a16="http://schemas.microsoft.com/office/drawing/2014/main" id="{EB49CE79-402D-F253-CC83-8920138CC362}"/>
              </a:ext>
            </a:extLst>
          </p:cNvPr>
          <p:cNvSpPr txBox="1"/>
          <p:nvPr/>
        </p:nvSpPr>
        <p:spPr>
          <a:xfrm>
            <a:off x="326573" y="1072390"/>
            <a:ext cx="216010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Prosessansvarlig: </a:t>
            </a:r>
          </a:p>
        </p:txBody>
      </p:sp>
      <p:pic>
        <p:nvPicPr>
          <p:cNvPr id="4" name="Picture 22" descr="profileimage">
            <a:extLst>
              <a:ext uri="{FF2B5EF4-FFF2-40B4-BE49-F238E27FC236}">
                <a16:creationId xmlns:a16="http://schemas.microsoft.com/office/drawing/2014/main" id="{3043E968-A321-DA6B-250C-EB77EBF832F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3067" y="1381786"/>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365B3B-DF08-2228-F8ED-D3661FB921F1}"/>
              </a:ext>
            </a:extLst>
          </p:cNvPr>
          <p:cNvSpPr txBox="1"/>
          <p:nvPr/>
        </p:nvSpPr>
        <p:spPr>
          <a:xfrm>
            <a:off x="988838" y="1337822"/>
            <a:ext cx="13446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Maren Ellingsberg</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Prosessansvarlig </a:t>
            </a:r>
            <a:r>
              <a:rPr kumimoji="0" lang="nb-NO" sz="900" b="0" i="0" u="none" strike="noStrike" kern="1200" cap="none" spc="0" normalizeH="0" baseline="0" noProof="0" err="1">
                <a:ln>
                  <a:noFill/>
                </a:ln>
                <a:solidFill>
                  <a:srgbClr val="000000"/>
                </a:solidFill>
                <a:effectLst/>
                <a:uLnTx/>
                <a:uFillTx/>
                <a:latin typeface="Arial" panose="020B0604020202020204"/>
                <a:ea typeface="+mn-ea"/>
                <a:cs typeface="+mn-cs"/>
              </a:rPr>
              <a:t>btb</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A314538-1D32-655B-E9C9-398E2D5E4B18}"/>
              </a:ext>
            </a:extLst>
          </p:cNvPr>
          <p:cNvSpPr txBox="1"/>
          <p:nvPr/>
        </p:nvSpPr>
        <p:spPr>
          <a:xfrm>
            <a:off x="326573" y="2217716"/>
            <a:ext cx="268829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hlinkClick r:id="rId5"/>
              </a:rPr>
              <a:t>Prosessrådgivere</a:t>
            </a:r>
            <a:r>
              <a:rPr kumimoji="0" lang="nb-NO" sz="1100" b="1" i="0" u="none" strike="noStrike" kern="1200" cap="none" spc="0" normalizeH="0" baseline="0" noProof="0">
                <a:ln>
                  <a:noFill/>
                </a:ln>
                <a:solidFill>
                  <a:srgbClr val="000000"/>
                </a:solidFill>
                <a:effectLst/>
                <a:uLnTx/>
                <a:uFillTx/>
                <a:latin typeface="Arial" panose="020B0604020202020204"/>
                <a:ea typeface="+mn-ea"/>
                <a:cs typeface="+mn-cs"/>
              </a:rPr>
              <a:t>:   </a:t>
            </a:r>
          </a:p>
        </p:txBody>
      </p:sp>
      <p:pic>
        <p:nvPicPr>
          <p:cNvPr id="7" name="Picture 2">
            <a:extLst>
              <a:ext uri="{FF2B5EF4-FFF2-40B4-BE49-F238E27FC236}">
                <a16:creationId xmlns:a16="http://schemas.microsoft.com/office/drawing/2014/main" id="{3AF41C66-08C0-41C8-A9E3-432151A900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38" y="2550892"/>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390F8E7-7655-3BE6-C08A-6808CED2D9B4}"/>
              </a:ext>
            </a:extLst>
          </p:cNvPr>
          <p:cNvSpPr txBox="1"/>
          <p:nvPr/>
        </p:nvSpPr>
        <p:spPr>
          <a:xfrm>
            <a:off x="1019948" y="2527810"/>
            <a:ext cx="146673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Kristin Brevik Antonsen</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Felles adm.</a:t>
            </a:r>
          </a:p>
        </p:txBody>
      </p:sp>
      <p:sp>
        <p:nvSpPr>
          <p:cNvPr id="11" name="TextBox 10">
            <a:extLst>
              <a:ext uri="{FF2B5EF4-FFF2-40B4-BE49-F238E27FC236}">
                <a16:creationId xmlns:a16="http://schemas.microsoft.com/office/drawing/2014/main" id="{EF85D707-3E2A-1E27-DA92-EEBD51F62B60}"/>
              </a:ext>
            </a:extLst>
          </p:cNvPr>
          <p:cNvSpPr txBox="1"/>
          <p:nvPr/>
        </p:nvSpPr>
        <p:spPr>
          <a:xfrm>
            <a:off x="1016809" y="3287568"/>
            <a:ext cx="12886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panose="020B0604020202020204"/>
                <a:ea typeface="+mn-ea"/>
                <a:cs typeface="+mn-cs"/>
              </a:rPr>
              <a:t>Marianne Storset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rPr>
              <a:t>Prosessrådgiver </a:t>
            </a:r>
            <a:r>
              <a:rPr lang="nb-NO" sz="900" dirty="0">
                <a:solidFill>
                  <a:srgbClr val="000000"/>
                </a:solidFill>
                <a:latin typeface="Arial" panose="020B0604020202020204"/>
              </a:rPr>
              <a:t>MH</a:t>
            </a:r>
            <a:endPar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9DE738A-7524-1863-15FB-06AFC1B09FFF}"/>
              </a:ext>
            </a:extLst>
          </p:cNvPr>
          <p:cNvSpPr txBox="1"/>
          <p:nvPr/>
        </p:nvSpPr>
        <p:spPr>
          <a:xfrm>
            <a:off x="1019948" y="4158468"/>
            <a:ext cx="13135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000000"/>
                </a:solidFill>
                <a:effectLst/>
                <a:uLnTx/>
                <a:uFillTx/>
                <a:latin typeface="Arial" panose="020B0604020202020204"/>
                <a:ea typeface="+mn-ea"/>
                <a:cs typeface="+mn-cs"/>
              </a:rPr>
              <a:t>Anneli Røros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rPr>
              <a:t>Prosessrådgiver AD</a:t>
            </a:r>
          </a:p>
        </p:txBody>
      </p:sp>
      <p:pic>
        <p:nvPicPr>
          <p:cNvPr id="13" name="Picture 8" descr="profileimage">
            <a:extLst>
              <a:ext uri="{FF2B5EF4-FFF2-40B4-BE49-F238E27FC236}">
                <a16:creationId xmlns:a16="http://schemas.microsoft.com/office/drawing/2014/main" id="{0C4F5CC0-78E8-69E4-48BC-2EE0C7DBF8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836" y="2553643"/>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profileimage">
            <a:extLst>
              <a:ext uri="{FF2B5EF4-FFF2-40B4-BE49-F238E27FC236}">
                <a16:creationId xmlns:a16="http://schemas.microsoft.com/office/drawing/2014/main" id="{2100BC6A-A12E-084D-F6E5-8767BDCD9B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9221" y="414925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31FD61D-78BE-9892-0993-A9D9CFC3109C}"/>
              </a:ext>
            </a:extLst>
          </p:cNvPr>
          <p:cNvSpPr txBox="1"/>
          <p:nvPr/>
        </p:nvSpPr>
        <p:spPr>
          <a:xfrm>
            <a:off x="3090836" y="2513157"/>
            <a:ext cx="1680887"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Wenche Wilhelmsen Finseth</a:t>
            </a: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IV</a:t>
            </a:r>
          </a:p>
        </p:txBody>
      </p:sp>
      <p:sp>
        <p:nvSpPr>
          <p:cNvPr id="17" name="TextBox 16">
            <a:extLst>
              <a:ext uri="{FF2B5EF4-FFF2-40B4-BE49-F238E27FC236}">
                <a16:creationId xmlns:a16="http://schemas.microsoft.com/office/drawing/2014/main" id="{602AF7A1-382F-9E9A-850F-4C8A5357FC1D}"/>
              </a:ext>
            </a:extLst>
          </p:cNvPr>
          <p:cNvSpPr txBox="1"/>
          <p:nvPr/>
        </p:nvSpPr>
        <p:spPr>
          <a:xfrm>
            <a:off x="3075221" y="3287568"/>
            <a:ext cx="174289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dirty="0">
                <a:solidFill>
                  <a:srgbClr val="000000"/>
                </a:solidFill>
                <a:latin typeface="Arial" panose="020B0604020202020204"/>
              </a:rPr>
              <a:t>Marianne</a:t>
            </a:r>
            <a:r>
              <a:rPr kumimoji="0" lang="nb-NO" sz="900" b="1" i="0" u="none" strike="noStrike" kern="1200" cap="none" spc="0" normalizeH="0" baseline="0" noProof="0" dirty="0">
                <a:ln>
                  <a:noFill/>
                </a:ln>
                <a:solidFill>
                  <a:srgbClr val="000000"/>
                </a:solidFill>
                <a:effectLst/>
                <a:uLnTx/>
                <a:uFillTx/>
                <a:latin typeface="Arial" panose="020B0604020202020204"/>
                <a:ea typeface="+mn-ea"/>
                <a:cs typeface="+mn-cs"/>
              </a:rPr>
              <a:t> Trælnes</a:t>
            </a:r>
            <a:endPar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dirty="0">
                <a:ln>
                  <a:noFill/>
                </a:ln>
                <a:solidFill>
                  <a:srgbClr val="000000"/>
                </a:solidFill>
                <a:effectLst/>
                <a:uLnTx/>
                <a:uFillTx/>
                <a:latin typeface="Arial" panose="020B0604020202020204"/>
                <a:ea typeface="+mn-ea"/>
                <a:cs typeface="+mn-cs"/>
              </a:rPr>
              <a:t>Prosessrådgiver IV</a:t>
            </a:r>
          </a:p>
        </p:txBody>
      </p:sp>
      <p:sp>
        <p:nvSpPr>
          <p:cNvPr id="18" name="TextBox 17">
            <a:extLst>
              <a:ext uri="{FF2B5EF4-FFF2-40B4-BE49-F238E27FC236}">
                <a16:creationId xmlns:a16="http://schemas.microsoft.com/office/drawing/2014/main" id="{10FBB35C-BD9F-3BEB-A4DA-04A1F6574375}"/>
              </a:ext>
            </a:extLst>
          </p:cNvPr>
          <p:cNvSpPr txBox="1"/>
          <p:nvPr/>
        </p:nvSpPr>
        <p:spPr>
          <a:xfrm>
            <a:off x="3127291" y="4148190"/>
            <a:ext cx="1941444"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Anne-Grethe Nilsen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NV</a:t>
            </a:r>
            <a:b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9" name="Picture 20" descr="profileimage">
            <a:extLst>
              <a:ext uri="{FF2B5EF4-FFF2-40B4-BE49-F238E27FC236}">
                <a16:creationId xmlns:a16="http://schemas.microsoft.com/office/drawing/2014/main" id="{8954386E-7501-B7A7-DB4E-F34C796288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8608" y="2553643"/>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profileimage">
            <a:extLst>
              <a:ext uri="{FF2B5EF4-FFF2-40B4-BE49-F238E27FC236}">
                <a16:creationId xmlns:a16="http://schemas.microsoft.com/office/drawing/2014/main" id="{C1DA58EF-B0B1-DD4E-F403-C0DE82A9D2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2407" y="3321338"/>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profileimage">
            <a:extLst>
              <a:ext uri="{FF2B5EF4-FFF2-40B4-BE49-F238E27FC236}">
                <a16:creationId xmlns:a16="http://schemas.microsoft.com/office/drawing/2014/main" id="{C1B09242-D3A0-20B4-1AC7-6FCB330126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2875" y="4144418"/>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03667EC-21D8-6822-CE80-7FB955E6EC09}"/>
              </a:ext>
            </a:extLst>
          </p:cNvPr>
          <p:cNvSpPr txBox="1"/>
          <p:nvPr/>
        </p:nvSpPr>
        <p:spPr>
          <a:xfrm>
            <a:off x="5352820" y="2513157"/>
            <a:ext cx="13446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Randi Leikvold</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ØK</a:t>
            </a:r>
          </a:p>
        </p:txBody>
      </p:sp>
      <p:sp>
        <p:nvSpPr>
          <p:cNvPr id="23" name="TextBox 22">
            <a:extLst>
              <a:ext uri="{FF2B5EF4-FFF2-40B4-BE49-F238E27FC236}">
                <a16:creationId xmlns:a16="http://schemas.microsoft.com/office/drawing/2014/main" id="{261DD466-E0A2-D198-0AC9-63FD329EFDA8}"/>
              </a:ext>
            </a:extLst>
          </p:cNvPr>
          <p:cNvSpPr txBox="1"/>
          <p:nvPr/>
        </p:nvSpPr>
        <p:spPr>
          <a:xfrm>
            <a:off x="5310477" y="3276739"/>
            <a:ext cx="1941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Cecilie Heimdal</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HF</a:t>
            </a:r>
          </a:p>
        </p:txBody>
      </p:sp>
      <p:sp>
        <p:nvSpPr>
          <p:cNvPr id="25" name="TextBox 24">
            <a:extLst>
              <a:ext uri="{FF2B5EF4-FFF2-40B4-BE49-F238E27FC236}">
                <a16:creationId xmlns:a16="http://schemas.microsoft.com/office/drawing/2014/main" id="{91A59DDF-6A5D-64BD-7695-DB0F26A67D45}"/>
              </a:ext>
            </a:extLst>
          </p:cNvPr>
          <p:cNvSpPr txBox="1"/>
          <p:nvPr/>
        </p:nvSpPr>
        <p:spPr>
          <a:xfrm>
            <a:off x="5352820" y="4144418"/>
            <a:ext cx="1941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Anna Gulla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VM</a:t>
            </a:r>
          </a:p>
        </p:txBody>
      </p:sp>
      <p:sp>
        <p:nvSpPr>
          <p:cNvPr id="26" name="Rectangle 25">
            <a:extLst>
              <a:ext uri="{FF2B5EF4-FFF2-40B4-BE49-F238E27FC236}">
                <a16:creationId xmlns:a16="http://schemas.microsoft.com/office/drawing/2014/main" id="{AF122EE2-C9E4-491F-738B-3646F789F3CE}"/>
              </a:ext>
            </a:extLst>
          </p:cNvPr>
          <p:cNvSpPr/>
          <p:nvPr/>
        </p:nvSpPr>
        <p:spPr>
          <a:xfrm>
            <a:off x="6862533" y="2480288"/>
            <a:ext cx="576000" cy="576000"/>
          </a:xfrm>
          <a:prstGeom prst="rect">
            <a:avLst/>
          </a:prstGeom>
          <a:solidFill>
            <a:schemeClr val="bg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7" name="Picture 26" descr="A close-up of a person&#10;&#10;Description automatically generated">
            <a:extLst>
              <a:ext uri="{FF2B5EF4-FFF2-40B4-BE49-F238E27FC236}">
                <a16:creationId xmlns:a16="http://schemas.microsoft.com/office/drawing/2014/main" id="{1B263244-A4C0-F9FE-B8D6-0F74D3CE252D}"/>
              </a:ext>
            </a:extLst>
          </p:cNvPr>
          <p:cNvPicPr>
            <a:picLocks noChangeAspect="1"/>
          </p:cNvPicPr>
          <p:nvPr/>
        </p:nvPicPr>
        <p:blipFill>
          <a:blip r:embed="rId12"/>
          <a:stretch>
            <a:fillRect/>
          </a:stretch>
        </p:blipFill>
        <p:spPr>
          <a:xfrm>
            <a:off x="6865931" y="3252914"/>
            <a:ext cx="616553" cy="616553"/>
          </a:xfrm>
          <a:prstGeom prst="rect">
            <a:avLst/>
          </a:prstGeom>
        </p:spPr>
      </p:pic>
      <p:sp>
        <p:nvSpPr>
          <p:cNvPr id="28" name="TextBox 27">
            <a:extLst>
              <a:ext uri="{FF2B5EF4-FFF2-40B4-BE49-F238E27FC236}">
                <a16:creationId xmlns:a16="http://schemas.microsoft.com/office/drawing/2014/main" id="{37D29F44-A975-DFD3-64D9-CFEA8B0D9FFD}"/>
              </a:ext>
            </a:extLst>
          </p:cNvPr>
          <p:cNvSpPr txBox="1"/>
          <p:nvPr/>
        </p:nvSpPr>
        <p:spPr>
          <a:xfrm>
            <a:off x="7482484" y="2481643"/>
            <a:ext cx="1941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Åse Vibeke Belsvik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IE</a:t>
            </a:r>
          </a:p>
        </p:txBody>
      </p:sp>
      <p:sp>
        <p:nvSpPr>
          <p:cNvPr id="29" name="TextBox 28">
            <a:extLst>
              <a:ext uri="{FF2B5EF4-FFF2-40B4-BE49-F238E27FC236}">
                <a16:creationId xmlns:a16="http://schemas.microsoft.com/office/drawing/2014/main" id="{4716027A-60BD-27CF-A6FF-A369B0D938CB}"/>
              </a:ext>
            </a:extLst>
          </p:cNvPr>
          <p:cNvSpPr txBox="1"/>
          <p:nvPr/>
        </p:nvSpPr>
        <p:spPr>
          <a:xfrm>
            <a:off x="7487836" y="3252914"/>
            <a:ext cx="19414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a:ln>
                  <a:noFill/>
                </a:ln>
                <a:solidFill>
                  <a:srgbClr val="000000"/>
                </a:solidFill>
                <a:effectLst/>
                <a:uLnTx/>
                <a:uFillTx/>
                <a:latin typeface="Arial" panose="020B0604020202020204"/>
                <a:ea typeface="+mn-ea"/>
                <a:cs typeface="+mn-cs"/>
              </a:rPr>
              <a:t>Nina Simonsen</a:t>
            </a:r>
            <a:endParaRPr kumimoji="0" lang="nb-NO" sz="9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rgbClr val="000000"/>
                </a:solidFill>
                <a:effectLst/>
                <a:uLnTx/>
                <a:uFillTx/>
                <a:latin typeface="Arial" panose="020B0604020202020204"/>
                <a:ea typeface="+mn-ea"/>
                <a:cs typeface="+mn-cs"/>
              </a:rPr>
              <a:t>Prosessrådgiver SU</a:t>
            </a:r>
          </a:p>
        </p:txBody>
      </p:sp>
      <p:sp>
        <p:nvSpPr>
          <p:cNvPr id="24" name="Rectangle 23">
            <a:extLst>
              <a:ext uri="{FF2B5EF4-FFF2-40B4-BE49-F238E27FC236}">
                <a16:creationId xmlns:a16="http://schemas.microsoft.com/office/drawing/2014/main" id="{1E784CAB-CE80-6DFA-11B3-88B7013318FD}"/>
              </a:ext>
            </a:extLst>
          </p:cNvPr>
          <p:cNvSpPr/>
          <p:nvPr/>
        </p:nvSpPr>
        <p:spPr>
          <a:xfrm>
            <a:off x="412838" y="3320832"/>
            <a:ext cx="576000" cy="576000"/>
          </a:xfrm>
          <a:prstGeom prst="rect">
            <a:avLst/>
          </a:prstGeom>
          <a:solidFill>
            <a:schemeClr val="bg2"/>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26" name="Picture 2">
            <a:extLst>
              <a:ext uri="{FF2B5EF4-FFF2-40B4-BE49-F238E27FC236}">
                <a16:creationId xmlns:a16="http://schemas.microsoft.com/office/drawing/2014/main" id="{7EFEA234-C088-0E26-8662-BA82C02DBD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9604" y="3321338"/>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e">
            <a:extLst>
              <a:ext uri="{FF2B5EF4-FFF2-40B4-BE49-F238E27FC236}">
                <a16:creationId xmlns:a16="http://schemas.microsoft.com/office/drawing/2014/main" id="{B109CA1E-7D62-4EA3-C63C-868971FA49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2838" y="4144418"/>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892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287B-5F4F-AA79-237F-89D416063D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8B26C1-A51F-D596-C77C-DBD11B706F95}"/>
              </a:ext>
            </a:extLst>
          </p:cNvPr>
          <p:cNvSpPr>
            <a:spLocks noGrp="1"/>
          </p:cNvSpPr>
          <p:nvPr>
            <p:ph type="ctrTitle"/>
          </p:nvPr>
        </p:nvSpPr>
        <p:spPr>
          <a:xfrm>
            <a:off x="1089213" y="2248694"/>
            <a:ext cx="3780418" cy="646331"/>
          </a:xfrm>
        </p:spPr>
        <p:txBody>
          <a:bodyPr anchor="t">
            <a:normAutofit fontScale="90000"/>
          </a:bodyPr>
          <a:lstStyle/>
          <a:p>
            <a:pPr>
              <a:lnSpc>
                <a:spcPct val="90000"/>
              </a:lnSpc>
            </a:pPr>
            <a:r>
              <a:rPr lang="nb-NO" sz="3100"/>
              <a:t>Spørsmål og svar</a:t>
            </a:r>
            <a:br>
              <a:rPr lang="nb-NO" sz="2000"/>
            </a:br>
            <a:endParaRPr lang="nb-NO" sz="2000"/>
          </a:p>
        </p:txBody>
      </p:sp>
      <p:pic>
        <p:nvPicPr>
          <p:cNvPr id="2" name="Content Placeholder 4" descr="Questions outline">
            <a:extLst>
              <a:ext uri="{FF2B5EF4-FFF2-40B4-BE49-F238E27FC236}">
                <a16:creationId xmlns:a16="http://schemas.microsoft.com/office/drawing/2014/main" id="{84521338-D892-CCAA-315E-502391E319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2100" y="1791029"/>
            <a:ext cx="1372065" cy="1372065"/>
          </a:xfrm>
          <a:prstGeom prst="rect">
            <a:avLst/>
          </a:prstGeom>
        </p:spPr>
      </p:pic>
    </p:spTree>
    <p:extLst>
      <p:ext uri="{BB962C8B-B14F-4D97-AF65-F5344CB8AC3E}">
        <p14:creationId xmlns:p14="http://schemas.microsoft.com/office/powerpoint/2010/main" val="2524234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osty Morning Wallpapers - Wallpaper Cave">
            <a:extLst>
              <a:ext uri="{FF2B5EF4-FFF2-40B4-BE49-F238E27FC236}">
                <a16:creationId xmlns:a16="http://schemas.microsoft.com/office/drawing/2014/main" id="{8AF5AA80-56F7-B12E-5937-2A5382DF1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899909-58CD-0475-EEA6-EACE6BC5D404}"/>
              </a:ext>
            </a:extLst>
          </p:cNvPr>
          <p:cNvSpPr txBox="1"/>
          <p:nvPr/>
        </p:nvSpPr>
        <p:spPr>
          <a:xfrm>
            <a:off x="1449787" y="3934760"/>
            <a:ext cx="6766560" cy="830997"/>
          </a:xfrm>
          <a:prstGeom prst="rect">
            <a:avLst/>
          </a:prstGeom>
          <a:noFill/>
        </p:spPr>
        <p:txBody>
          <a:bodyPr wrap="square" rtlCol="0">
            <a:spAutoFit/>
          </a:bodyPr>
          <a:lstStyle/>
          <a:p>
            <a:r>
              <a:rPr lang="nb-NO" sz="4800" b="1" dirty="0"/>
              <a:t>Takk for deltakelsen!</a:t>
            </a:r>
          </a:p>
        </p:txBody>
      </p:sp>
    </p:spTree>
    <p:extLst>
      <p:ext uri="{BB962C8B-B14F-4D97-AF65-F5344CB8AC3E}">
        <p14:creationId xmlns:p14="http://schemas.microsoft.com/office/powerpoint/2010/main" val="385840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D0AA9-666C-30D2-77F1-AFC6764EA50A}"/>
              </a:ext>
            </a:extLst>
          </p:cNvPr>
          <p:cNvSpPr>
            <a:spLocks noGrp="1"/>
          </p:cNvSpPr>
          <p:nvPr>
            <p:ph type="title"/>
          </p:nvPr>
        </p:nvSpPr>
        <p:spPr/>
        <p:txBody>
          <a:bodyPr/>
          <a:lstStyle/>
          <a:p>
            <a:r>
              <a:rPr lang="nb-NO" dirty="0"/>
              <a:t>Oppdatering Unit4 ERP</a:t>
            </a:r>
          </a:p>
        </p:txBody>
      </p:sp>
      <p:sp>
        <p:nvSpPr>
          <p:cNvPr id="6" name="Content Placeholder 5">
            <a:extLst>
              <a:ext uri="{FF2B5EF4-FFF2-40B4-BE49-F238E27FC236}">
                <a16:creationId xmlns:a16="http://schemas.microsoft.com/office/drawing/2014/main" id="{737AEF57-39A1-5AC8-467D-DA8DDD7F48EA}"/>
              </a:ext>
            </a:extLst>
          </p:cNvPr>
          <p:cNvSpPr>
            <a:spLocks noGrp="1"/>
          </p:cNvSpPr>
          <p:nvPr>
            <p:ph idx="1"/>
          </p:nvPr>
        </p:nvSpPr>
        <p:spPr/>
        <p:txBody>
          <a:bodyPr/>
          <a:lstStyle/>
          <a:p>
            <a:r>
              <a:rPr lang="nb-NO" dirty="0"/>
              <a:t>Unit4 ERP oppdateres til versjon 7.14</a:t>
            </a:r>
          </a:p>
          <a:p>
            <a:r>
              <a:rPr lang="nb-NO" b="1" dirty="0"/>
              <a:t>Nedetid 28.11.2024 kl. 16:00-23:59</a:t>
            </a:r>
          </a:p>
          <a:p>
            <a:r>
              <a:rPr lang="nb-NO" dirty="0">
                <a:hlinkClick r:id="rId3"/>
              </a:rPr>
              <a:t>Endringer i Unit4 ERP ved oppgradering til versjon 7.14 | DFØ</a:t>
            </a:r>
            <a:endParaRPr lang="nb-NO" dirty="0"/>
          </a:p>
          <a:p>
            <a:r>
              <a:rPr lang="nb-NO" dirty="0"/>
              <a:t>Viktigste endring for Innkjøper og Fagrekvirent:</a:t>
            </a:r>
          </a:p>
          <a:p>
            <a:pPr marL="0" indent="0">
              <a:buNone/>
            </a:pPr>
            <a:r>
              <a:rPr lang="nb-NO" sz="2000" b="0" i="0" dirty="0">
                <a:solidFill>
                  <a:srgbClr val="333333"/>
                </a:solidFill>
                <a:effectLst/>
                <a:latin typeface="+mn-lt"/>
              </a:rPr>
              <a:t>	Når du i tidligere versjoner markerte flere ordrelinjer og deretter gikk 	inn i én av linjene og endret avgiftssats gjeldende for alle linjer, ble 	ikke Sum bruttobeløp oppdatert med korrekt beløp. </a:t>
            </a:r>
            <a:r>
              <a:rPr lang="nb-NO" sz="2000" i="0" dirty="0">
                <a:solidFill>
                  <a:srgbClr val="333333"/>
                </a:solidFill>
                <a:effectLst/>
                <a:latin typeface="+mn-lt"/>
              </a:rPr>
              <a:t>I versjon 7.14 blir 	dette løst.</a:t>
            </a:r>
            <a:endParaRPr lang="nb-NO" sz="2000" dirty="0">
              <a:latin typeface="+mn-lt"/>
            </a:endParaRPr>
          </a:p>
        </p:txBody>
      </p:sp>
    </p:spTree>
    <p:extLst>
      <p:ext uri="{BB962C8B-B14F-4D97-AF65-F5344CB8AC3E}">
        <p14:creationId xmlns:p14="http://schemas.microsoft.com/office/powerpoint/2010/main" val="313766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A0D3-C5A5-55F1-FF8F-1C1BA5DEA7B1}"/>
              </a:ext>
            </a:extLst>
          </p:cNvPr>
          <p:cNvSpPr>
            <a:spLocks noGrp="1"/>
          </p:cNvSpPr>
          <p:nvPr>
            <p:ph type="title"/>
          </p:nvPr>
        </p:nvSpPr>
        <p:spPr>
          <a:xfrm>
            <a:off x="301385" y="298339"/>
            <a:ext cx="8418747" cy="1202510"/>
          </a:xfrm>
        </p:spPr>
        <p:txBody>
          <a:bodyPr/>
          <a:lstStyle/>
          <a:p>
            <a:r>
              <a:rPr lang="nb-NO" dirty="0"/>
              <a:t>Oppdatering av innkjøps- og fakturaløsningen</a:t>
            </a:r>
          </a:p>
        </p:txBody>
      </p:sp>
      <p:sp>
        <p:nvSpPr>
          <p:cNvPr id="3" name="Content Placeholder 2">
            <a:extLst>
              <a:ext uri="{FF2B5EF4-FFF2-40B4-BE49-F238E27FC236}">
                <a16:creationId xmlns:a16="http://schemas.microsoft.com/office/drawing/2014/main" id="{0B310025-A4D1-D54F-5674-5BB69CF51469}"/>
              </a:ext>
            </a:extLst>
          </p:cNvPr>
          <p:cNvSpPr>
            <a:spLocks noGrp="1"/>
          </p:cNvSpPr>
          <p:nvPr>
            <p:ph idx="1"/>
          </p:nvPr>
        </p:nvSpPr>
        <p:spPr>
          <a:xfrm>
            <a:off x="301385" y="1500848"/>
            <a:ext cx="8418747" cy="3123191"/>
          </a:xfrm>
        </p:spPr>
        <p:txBody>
          <a:bodyPr/>
          <a:lstStyle/>
          <a:p>
            <a:r>
              <a:rPr lang="nb-NO" b="1" dirty="0"/>
              <a:t>Innkjøps- og fakturaløsningen </a:t>
            </a:r>
            <a:r>
              <a:rPr lang="nb-NO" dirty="0"/>
              <a:t>blir oppgradert til ny versjon, trolig 07.12.2024</a:t>
            </a:r>
          </a:p>
          <a:p>
            <a:pPr lvl="1"/>
            <a:r>
              <a:rPr lang="nb-NO" dirty="0"/>
              <a:t>Endret layout på innkjøpsforespørsel, noen nye funksjoner, bl.a. </a:t>
            </a:r>
            <a:r>
              <a:rPr lang="nb-NO" b="1" dirty="0"/>
              <a:t>ny kommentar-knapp</a:t>
            </a:r>
            <a:r>
              <a:rPr lang="nb-NO" dirty="0"/>
              <a:t>, og </a:t>
            </a:r>
            <a:r>
              <a:rPr lang="nb-NO" b="1" dirty="0"/>
              <a:t>meldings-feltet har endret funksjon</a:t>
            </a:r>
            <a:endParaRPr lang="nb-NO" dirty="0"/>
          </a:p>
        </p:txBody>
      </p:sp>
      <p:sp>
        <p:nvSpPr>
          <p:cNvPr id="4" name="Speech Bubble: Oval 3">
            <a:extLst>
              <a:ext uri="{FF2B5EF4-FFF2-40B4-BE49-F238E27FC236}">
                <a16:creationId xmlns:a16="http://schemas.microsoft.com/office/drawing/2014/main" id="{F27A6C54-BE5D-74BB-0143-7F355EF545C4}"/>
              </a:ext>
            </a:extLst>
          </p:cNvPr>
          <p:cNvSpPr/>
          <p:nvPr/>
        </p:nvSpPr>
        <p:spPr>
          <a:xfrm>
            <a:off x="6337150" y="3421530"/>
            <a:ext cx="2382982" cy="1202510"/>
          </a:xfrm>
          <a:prstGeom prst="wedgeEllipseCallout">
            <a:avLst/>
          </a:prstGeom>
          <a:solidFill>
            <a:srgbClr val="6E91B9"/>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rgbClr val="6E91B9"/>
              </a:solidFill>
            </a:endParaRPr>
          </a:p>
        </p:txBody>
      </p:sp>
      <p:sp>
        <p:nvSpPr>
          <p:cNvPr id="5" name="TextBox 4">
            <a:extLst>
              <a:ext uri="{FF2B5EF4-FFF2-40B4-BE49-F238E27FC236}">
                <a16:creationId xmlns:a16="http://schemas.microsoft.com/office/drawing/2014/main" id="{3F1E2543-6695-048C-FBB4-47FCD02249C4}"/>
              </a:ext>
            </a:extLst>
          </p:cNvPr>
          <p:cNvSpPr txBox="1"/>
          <p:nvPr/>
        </p:nvSpPr>
        <p:spPr>
          <a:xfrm>
            <a:off x="6609622" y="3761175"/>
            <a:ext cx="1838037" cy="523220"/>
          </a:xfrm>
          <a:prstGeom prst="rect">
            <a:avLst/>
          </a:prstGeom>
          <a:noFill/>
        </p:spPr>
        <p:txBody>
          <a:bodyPr wrap="square" rtlCol="0">
            <a:spAutoFit/>
          </a:bodyPr>
          <a:lstStyle/>
          <a:p>
            <a:r>
              <a:rPr lang="nb-NO" sz="2800" b="1" dirty="0"/>
              <a:t>VIS LIVE</a:t>
            </a:r>
          </a:p>
        </p:txBody>
      </p:sp>
    </p:spTree>
    <p:extLst>
      <p:ext uri="{BB962C8B-B14F-4D97-AF65-F5344CB8AC3E}">
        <p14:creationId xmlns:p14="http://schemas.microsoft.com/office/powerpoint/2010/main" val="2254293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276E-71E7-3DF2-4158-0FD63D7E3845}"/>
              </a:ext>
            </a:extLst>
          </p:cNvPr>
          <p:cNvSpPr>
            <a:spLocks noGrp="1"/>
          </p:cNvSpPr>
          <p:nvPr>
            <p:ph type="title"/>
          </p:nvPr>
        </p:nvSpPr>
        <p:spPr/>
        <p:txBody>
          <a:bodyPr/>
          <a:lstStyle/>
          <a:p>
            <a:r>
              <a:rPr lang="nb-NO" dirty="0"/>
              <a:t>Viktige endringer - Innkjøpsordre</a:t>
            </a:r>
          </a:p>
        </p:txBody>
      </p:sp>
      <p:sp>
        <p:nvSpPr>
          <p:cNvPr id="3" name="Content Placeholder 2">
            <a:extLst>
              <a:ext uri="{FF2B5EF4-FFF2-40B4-BE49-F238E27FC236}">
                <a16:creationId xmlns:a16="http://schemas.microsoft.com/office/drawing/2014/main" id="{647FE6D1-71B2-FE15-14C2-056AD1E37648}"/>
              </a:ext>
            </a:extLst>
          </p:cNvPr>
          <p:cNvSpPr>
            <a:spLocks noGrp="1"/>
          </p:cNvSpPr>
          <p:nvPr>
            <p:ph sz="half" idx="2"/>
          </p:nvPr>
        </p:nvSpPr>
        <p:spPr/>
        <p:txBody>
          <a:bodyPr>
            <a:normAutofit/>
          </a:bodyPr>
          <a:lstStyle/>
          <a:p>
            <a:r>
              <a:rPr lang="nb-NO" sz="2000" dirty="0"/>
              <a:t>Nytt </a:t>
            </a:r>
            <a:r>
              <a:rPr lang="nb-NO" sz="2000" dirty="0" err="1"/>
              <a:t>prisfelt</a:t>
            </a:r>
            <a:r>
              <a:rPr lang="nb-NO" sz="2000" dirty="0"/>
              <a:t> - husk å tab ut eller klikk to ganger på blå handlekurv, pass på at varen ble lagt i handlekurven</a:t>
            </a:r>
          </a:p>
          <a:p>
            <a:r>
              <a:rPr lang="nb-NO" sz="2000" dirty="0"/>
              <a:t>Varenavn, varenummer og pris vises nå i handlekurven</a:t>
            </a:r>
          </a:p>
        </p:txBody>
      </p:sp>
      <p:sp>
        <p:nvSpPr>
          <p:cNvPr id="6" name="Text Placeholder 5">
            <a:extLst>
              <a:ext uri="{FF2B5EF4-FFF2-40B4-BE49-F238E27FC236}">
                <a16:creationId xmlns:a16="http://schemas.microsoft.com/office/drawing/2014/main" id="{8F77DD15-21CD-6579-375D-CBAA13056EEC}"/>
              </a:ext>
            </a:extLst>
          </p:cNvPr>
          <p:cNvSpPr>
            <a:spLocks noGrp="1"/>
          </p:cNvSpPr>
          <p:nvPr>
            <p:ph type="body" sz="quarter" idx="3"/>
          </p:nvPr>
        </p:nvSpPr>
        <p:spPr/>
        <p:txBody>
          <a:bodyPr>
            <a:normAutofit fontScale="85000" lnSpcReduction="10000"/>
          </a:bodyPr>
          <a:lstStyle/>
          <a:p>
            <a:r>
              <a:rPr lang="nb-NO" b="1" dirty="0"/>
              <a:t>Ny layout innkjøpsforespørsel</a:t>
            </a:r>
          </a:p>
          <a:p>
            <a:endParaRPr lang="nb-NO" dirty="0"/>
          </a:p>
        </p:txBody>
      </p:sp>
      <p:sp>
        <p:nvSpPr>
          <p:cNvPr id="7" name="Content Placeholder 6">
            <a:extLst>
              <a:ext uri="{FF2B5EF4-FFF2-40B4-BE49-F238E27FC236}">
                <a16:creationId xmlns:a16="http://schemas.microsoft.com/office/drawing/2014/main" id="{797EEF54-2460-D5AA-B46C-9C932A4C2B66}"/>
              </a:ext>
            </a:extLst>
          </p:cNvPr>
          <p:cNvSpPr>
            <a:spLocks noGrp="1"/>
          </p:cNvSpPr>
          <p:nvPr>
            <p:ph sz="quarter" idx="4"/>
          </p:nvPr>
        </p:nvSpPr>
        <p:spPr/>
        <p:txBody>
          <a:bodyPr>
            <a:normAutofit fontScale="85000" lnSpcReduction="10000"/>
          </a:bodyPr>
          <a:lstStyle/>
          <a:p>
            <a:r>
              <a:rPr lang="nb-NO" dirty="0"/>
              <a:t>Obligatorisk avtalefelt (bruk evt. «ingen avtale» ved behov)</a:t>
            </a:r>
          </a:p>
          <a:p>
            <a:r>
              <a:rPr lang="nb-NO" dirty="0"/>
              <a:t>Transaksjonstekst – feltet fjernes</a:t>
            </a:r>
          </a:p>
          <a:p>
            <a:r>
              <a:rPr lang="nb-NO" dirty="0"/>
              <a:t>Meldingsfeltet – får ny funksjon (se neste slide)</a:t>
            </a:r>
          </a:p>
          <a:p>
            <a:r>
              <a:rPr lang="nb-NO" dirty="0"/>
              <a:t>Leveringsbetingelser - ikke velg noe (standard betingelser benyttes automatisk)!</a:t>
            </a:r>
          </a:p>
          <a:p>
            <a:r>
              <a:rPr lang="nb-NO" dirty="0"/>
              <a:t>Land på egendefinert adresse</a:t>
            </a:r>
          </a:p>
        </p:txBody>
      </p:sp>
      <p:sp>
        <p:nvSpPr>
          <p:cNvPr id="8" name="Text Placeholder 7">
            <a:extLst>
              <a:ext uri="{FF2B5EF4-FFF2-40B4-BE49-F238E27FC236}">
                <a16:creationId xmlns:a16="http://schemas.microsoft.com/office/drawing/2014/main" id="{99D9DAE7-F875-8F12-F37A-7C0955485438}"/>
              </a:ext>
            </a:extLst>
          </p:cNvPr>
          <p:cNvSpPr>
            <a:spLocks noGrp="1"/>
          </p:cNvSpPr>
          <p:nvPr>
            <p:ph type="body" sz="quarter" idx="10"/>
          </p:nvPr>
        </p:nvSpPr>
        <p:spPr/>
        <p:txBody>
          <a:bodyPr>
            <a:normAutofit/>
          </a:bodyPr>
          <a:lstStyle/>
          <a:p>
            <a:r>
              <a:rPr lang="nb-NO" sz="2000" b="1" dirty="0"/>
              <a:t>Fritekstartikkel</a:t>
            </a:r>
            <a:endParaRPr lang="nb-NO" sz="2000" dirty="0"/>
          </a:p>
        </p:txBody>
      </p:sp>
    </p:spTree>
    <p:extLst>
      <p:ext uri="{BB962C8B-B14F-4D97-AF65-F5344CB8AC3E}">
        <p14:creationId xmlns:p14="http://schemas.microsoft.com/office/powerpoint/2010/main" val="30189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B425ED-51FF-DDF0-9964-70A3F3AEB19C}"/>
              </a:ext>
            </a:extLst>
          </p:cNvPr>
          <p:cNvSpPr>
            <a:spLocks noGrp="1"/>
          </p:cNvSpPr>
          <p:nvPr>
            <p:ph type="title"/>
          </p:nvPr>
        </p:nvSpPr>
        <p:spPr/>
        <p:txBody>
          <a:bodyPr/>
          <a:lstStyle/>
          <a:p>
            <a:r>
              <a:rPr lang="nb-NO" dirty="0"/>
              <a:t>Mer om Meldings-feltet</a:t>
            </a:r>
          </a:p>
        </p:txBody>
      </p:sp>
      <p:sp>
        <p:nvSpPr>
          <p:cNvPr id="8" name="Content Placeholder 7">
            <a:extLst>
              <a:ext uri="{FF2B5EF4-FFF2-40B4-BE49-F238E27FC236}">
                <a16:creationId xmlns:a16="http://schemas.microsoft.com/office/drawing/2014/main" id="{56C839DE-A488-A170-26D0-7A7AF312CA7D}"/>
              </a:ext>
            </a:extLst>
          </p:cNvPr>
          <p:cNvSpPr>
            <a:spLocks noGrp="1"/>
          </p:cNvSpPr>
          <p:nvPr>
            <p:ph idx="1"/>
          </p:nvPr>
        </p:nvSpPr>
        <p:spPr/>
        <p:txBody>
          <a:bodyPr/>
          <a:lstStyle/>
          <a:p>
            <a:r>
              <a:rPr lang="nb-NO" dirty="0"/>
              <a:t>Ment å erstatte Transaksjonstekst som «intern beskjed»</a:t>
            </a:r>
          </a:p>
          <a:p>
            <a:r>
              <a:rPr lang="nb-NO" dirty="0"/>
              <a:t>Meldingen vil vises på den nye Kommentar-knappen i de ulike godkjennings-bildene (i oppgavelista), bl.a.:</a:t>
            </a:r>
          </a:p>
          <a:p>
            <a:pPr lvl="1"/>
            <a:r>
              <a:rPr lang="nb-NO" dirty="0"/>
              <a:t>Godkjenning eller attestasjon av rekvisisjon</a:t>
            </a:r>
          </a:p>
          <a:p>
            <a:pPr lvl="1"/>
            <a:r>
              <a:rPr lang="nb-NO" dirty="0"/>
              <a:t>Godkjenning eller attestasjon av innkjøpsfaktura</a:t>
            </a:r>
          </a:p>
          <a:p>
            <a:pPr lvl="1"/>
            <a:r>
              <a:rPr lang="nb-NO" dirty="0"/>
              <a:t>Manglende varemottak</a:t>
            </a:r>
          </a:p>
          <a:p>
            <a:endParaRPr lang="nb-NO" dirty="0"/>
          </a:p>
        </p:txBody>
      </p:sp>
      <p:pic>
        <p:nvPicPr>
          <p:cNvPr id="14" name="Picture 13">
            <a:extLst>
              <a:ext uri="{FF2B5EF4-FFF2-40B4-BE49-F238E27FC236}">
                <a16:creationId xmlns:a16="http://schemas.microsoft.com/office/drawing/2014/main" id="{78705A58-2E48-AB0C-B54B-01FB55F4A376}"/>
              </a:ext>
            </a:extLst>
          </p:cNvPr>
          <p:cNvPicPr>
            <a:picLocks noChangeAspect="1"/>
          </p:cNvPicPr>
          <p:nvPr/>
        </p:nvPicPr>
        <p:blipFill>
          <a:blip r:embed="rId3"/>
          <a:stretch>
            <a:fillRect/>
          </a:stretch>
        </p:blipFill>
        <p:spPr>
          <a:xfrm>
            <a:off x="3843450" y="2994422"/>
            <a:ext cx="4999165" cy="2149078"/>
          </a:xfrm>
          <a:prstGeom prst="rect">
            <a:avLst/>
          </a:prstGeom>
        </p:spPr>
      </p:pic>
    </p:spTree>
    <p:extLst>
      <p:ext uri="{BB962C8B-B14F-4D97-AF65-F5344CB8AC3E}">
        <p14:creationId xmlns:p14="http://schemas.microsoft.com/office/powerpoint/2010/main" val="152341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5F2D-442F-D005-1000-D1BA1D4B0FFC}"/>
              </a:ext>
            </a:extLst>
          </p:cNvPr>
          <p:cNvSpPr>
            <a:spLocks noGrp="1"/>
          </p:cNvSpPr>
          <p:nvPr>
            <p:ph type="title"/>
          </p:nvPr>
        </p:nvSpPr>
        <p:spPr/>
        <p:txBody>
          <a:bodyPr/>
          <a:lstStyle/>
          <a:p>
            <a:r>
              <a:rPr lang="nb-NO" dirty="0"/>
              <a:t>Viktige endringer – Inngående faktura</a:t>
            </a:r>
          </a:p>
        </p:txBody>
      </p:sp>
      <p:sp>
        <p:nvSpPr>
          <p:cNvPr id="3" name="Content Placeholder 2">
            <a:extLst>
              <a:ext uri="{FF2B5EF4-FFF2-40B4-BE49-F238E27FC236}">
                <a16:creationId xmlns:a16="http://schemas.microsoft.com/office/drawing/2014/main" id="{FD5A66FB-F328-8D06-7ED6-BCCD4D02F439}"/>
              </a:ext>
            </a:extLst>
          </p:cNvPr>
          <p:cNvSpPr>
            <a:spLocks noGrp="1"/>
          </p:cNvSpPr>
          <p:nvPr>
            <p:ph idx="1"/>
          </p:nvPr>
        </p:nvSpPr>
        <p:spPr/>
        <p:txBody>
          <a:bodyPr/>
          <a:lstStyle/>
          <a:p>
            <a:r>
              <a:rPr lang="nb-NO" dirty="0"/>
              <a:t>Kommentar fra VEF blir mulig</a:t>
            </a:r>
          </a:p>
          <a:p>
            <a:pPr lvl="1"/>
            <a:r>
              <a:rPr lang="nb-NO" dirty="0"/>
              <a:t>Men den havner ikke i arbeidsflytloggen, men på den nye Kommentar-knappen</a:t>
            </a:r>
          </a:p>
          <a:p>
            <a:r>
              <a:rPr lang="nb-NO" dirty="0"/>
              <a:t>Ny Kommentar-knapp</a:t>
            </a:r>
          </a:p>
          <a:p>
            <a:pPr lvl="1"/>
            <a:r>
              <a:rPr lang="nb-NO" dirty="0"/>
              <a:t>Anbefaler at innkjøpere </a:t>
            </a:r>
            <a:r>
              <a:rPr lang="nb-NO" i="1" dirty="0"/>
              <a:t>ikke</a:t>
            </a:r>
            <a:r>
              <a:rPr lang="nb-NO" dirty="0"/>
              <a:t> legger til kommentarer på denne knappen, men i stedet bruker arbeidsflytloggen som før – bedre synlighet for BDM/andre mottakere</a:t>
            </a:r>
          </a:p>
        </p:txBody>
      </p:sp>
      <p:pic>
        <p:nvPicPr>
          <p:cNvPr id="8" name="Picture 7">
            <a:extLst>
              <a:ext uri="{FF2B5EF4-FFF2-40B4-BE49-F238E27FC236}">
                <a16:creationId xmlns:a16="http://schemas.microsoft.com/office/drawing/2014/main" id="{E324502A-42C7-5746-7155-369A6648EA32}"/>
              </a:ext>
            </a:extLst>
          </p:cNvPr>
          <p:cNvPicPr>
            <a:picLocks noChangeAspect="1"/>
          </p:cNvPicPr>
          <p:nvPr/>
        </p:nvPicPr>
        <p:blipFill>
          <a:blip r:embed="rId3"/>
          <a:stretch>
            <a:fillRect/>
          </a:stretch>
        </p:blipFill>
        <p:spPr>
          <a:xfrm>
            <a:off x="0" y="3970936"/>
            <a:ext cx="9144000" cy="472109"/>
          </a:xfrm>
          <a:prstGeom prst="rect">
            <a:avLst/>
          </a:prstGeom>
        </p:spPr>
      </p:pic>
    </p:spTree>
    <p:extLst>
      <p:ext uri="{BB962C8B-B14F-4D97-AF65-F5344CB8AC3E}">
        <p14:creationId xmlns:p14="http://schemas.microsoft.com/office/powerpoint/2010/main" val="230503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8ACDD1-3F85-9EBD-3B96-7AE92B8A5AF4}"/>
              </a:ext>
            </a:extLst>
          </p:cNvPr>
          <p:cNvSpPr>
            <a:spLocks noGrp="1"/>
          </p:cNvSpPr>
          <p:nvPr>
            <p:ph type="title"/>
          </p:nvPr>
        </p:nvSpPr>
        <p:spPr/>
        <p:txBody>
          <a:bodyPr/>
          <a:lstStyle/>
          <a:p>
            <a:r>
              <a:rPr lang="nb-NO" dirty="0"/>
              <a:t>BOTT endringsbehov</a:t>
            </a:r>
          </a:p>
        </p:txBody>
      </p:sp>
      <p:sp>
        <p:nvSpPr>
          <p:cNvPr id="3" name="Content Placeholder 2">
            <a:extLst>
              <a:ext uri="{FF2B5EF4-FFF2-40B4-BE49-F238E27FC236}">
                <a16:creationId xmlns:a16="http://schemas.microsoft.com/office/drawing/2014/main" id="{051F2AC0-3270-8F3D-2340-5BA5D062FF31}"/>
              </a:ext>
            </a:extLst>
          </p:cNvPr>
          <p:cNvSpPr>
            <a:spLocks noGrp="1"/>
          </p:cNvSpPr>
          <p:nvPr>
            <p:ph idx="1"/>
          </p:nvPr>
        </p:nvSpPr>
        <p:spPr>
          <a:xfrm>
            <a:off x="301385" y="946851"/>
            <a:ext cx="8418747" cy="3677189"/>
          </a:xfrm>
        </p:spPr>
        <p:txBody>
          <a:bodyPr>
            <a:normAutofit lnSpcReduction="10000"/>
          </a:bodyPr>
          <a:lstStyle/>
          <a:p>
            <a:r>
              <a:rPr lang="nb-NO" dirty="0"/>
              <a:t>Flere av endringene som nå kommer, innfrir endringsbehov som BOTT har, f.eks.</a:t>
            </a:r>
          </a:p>
          <a:p>
            <a:pPr>
              <a:buFontTx/>
              <a:buChar char="-"/>
            </a:pPr>
            <a:r>
              <a:rPr lang="nb-NO" sz="2000" dirty="0"/>
              <a:t>Obligatorisk avtalefelt</a:t>
            </a:r>
          </a:p>
          <a:p>
            <a:pPr>
              <a:buFontTx/>
              <a:buChar char="-"/>
            </a:pPr>
            <a:r>
              <a:rPr lang="nb-NO" sz="2000" dirty="0" err="1"/>
              <a:t>Prisfelt</a:t>
            </a:r>
            <a:r>
              <a:rPr lang="nb-NO" sz="2000" dirty="0"/>
              <a:t> og synlig varenavn, </a:t>
            </a:r>
            <a:r>
              <a:rPr lang="nb-NO" sz="2000" dirty="0" err="1"/>
              <a:t>varenr</a:t>
            </a:r>
            <a:r>
              <a:rPr lang="nb-NO" sz="2000" dirty="0"/>
              <a:t>. og pris i handlekurven</a:t>
            </a:r>
          </a:p>
          <a:p>
            <a:pPr>
              <a:buFontTx/>
              <a:buChar char="-"/>
            </a:pPr>
            <a:r>
              <a:rPr lang="nb-NO" sz="2000" dirty="0"/>
              <a:t>Land på «egendefinert adresse»</a:t>
            </a:r>
          </a:p>
          <a:p>
            <a:pPr>
              <a:buFontTx/>
              <a:buChar char="-"/>
            </a:pPr>
            <a:r>
              <a:rPr lang="nb-NO" sz="2000" dirty="0"/>
              <a:t>Færre tekstfelter i IO*</a:t>
            </a:r>
          </a:p>
          <a:p>
            <a:pPr>
              <a:buFontTx/>
              <a:buChar char="-"/>
            </a:pPr>
            <a:r>
              <a:rPr lang="nb-NO" sz="2000" dirty="0"/>
              <a:t>Kommentar fra VEF til arbeidsflyt</a:t>
            </a:r>
          </a:p>
          <a:p>
            <a:r>
              <a:rPr lang="nb-NO" dirty="0"/>
              <a:t>Vi har fortsatt flere punkter på endringsbehov-lista, og det jobbes mot BOTT-forvaltning og DFØ med hvordan vi kan få implementert flere av disse.</a:t>
            </a:r>
          </a:p>
          <a:p>
            <a:pPr>
              <a:buFontTx/>
              <a:buChar char="-"/>
            </a:pPr>
            <a:endParaRPr lang="nb-NO" dirty="0"/>
          </a:p>
          <a:p>
            <a:pPr>
              <a:buFontTx/>
              <a:buChar char="-"/>
            </a:pPr>
            <a:endParaRPr lang="nb-NO" dirty="0"/>
          </a:p>
        </p:txBody>
      </p:sp>
    </p:spTree>
    <p:extLst>
      <p:ext uri="{BB962C8B-B14F-4D97-AF65-F5344CB8AC3E}">
        <p14:creationId xmlns:p14="http://schemas.microsoft.com/office/powerpoint/2010/main" val="1036392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TaKSskg._JnrYXWlrAB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r22nc0QvwiZ3znuOrOGdw"/>
</p:tagLst>
</file>

<file path=ppt/theme/theme1.xml><?xml version="1.0" encoding="utf-8"?>
<a:theme xmlns:a="http://schemas.openxmlformats.org/drawingml/2006/main" name="2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13b042f-9794-4027-a84f-2231e330fb1a">
      <UserInfo>
        <DisplayName>Anniken Westad</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1D758128B2AA40AB396521396754A2" ma:contentTypeVersion="6" ma:contentTypeDescription="Create a new document." ma:contentTypeScope="" ma:versionID="75c353a080efa226a02e2faea97d4b0d">
  <xsd:schema xmlns:xsd="http://www.w3.org/2001/XMLSchema" xmlns:xs="http://www.w3.org/2001/XMLSchema" xmlns:p="http://schemas.microsoft.com/office/2006/metadata/properties" xmlns:ns2="a8ab0af4-8f89-4004-94d8-e52c37537f19" xmlns:ns3="013b042f-9794-4027-a84f-2231e330fb1a" targetNamespace="http://schemas.microsoft.com/office/2006/metadata/properties" ma:root="true" ma:fieldsID="6ee870da6489a5df0872c90030409bbf" ns2:_="" ns3:_="">
    <xsd:import namespace="a8ab0af4-8f89-4004-94d8-e52c37537f19"/>
    <xsd:import namespace="013b042f-9794-4027-a84f-2231e330fb1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b0af4-8f89-4004-94d8-e52c37537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3b042f-9794-4027-a84f-2231e330fb1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83F270-11ED-4F08-A7D9-D3F9906BA1B0}">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013b042f-9794-4027-a84f-2231e330fb1a"/>
    <ds:schemaRef ds:uri="a8ab0af4-8f89-4004-94d8-e52c37537f19"/>
    <ds:schemaRef ds:uri="http://www.w3.org/XML/1998/namespace"/>
  </ds:schemaRefs>
</ds:datastoreItem>
</file>

<file path=customXml/itemProps2.xml><?xml version="1.0" encoding="utf-8"?>
<ds:datastoreItem xmlns:ds="http://schemas.openxmlformats.org/officeDocument/2006/customXml" ds:itemID="{83D9C836-F99A-4B96-81F2-35EA25B4E157}">
  <ds:schemaRefs>
    <ds:schemaRef ds:uri="http://schemas.microsoft.com/sharepoint/v3/contenttype/forms"/>
  </ds:schemaRefs>
</ds:datastoreItem>
</file>

<file path=customXml/itemProps3.xml><?xml version="1.0" encoding="utf-8"?>
<ds:datastoreItem xmlns:ds="http://schemas.openxmlformats.org/officeDocument/2006/customXml" ds:itemID="{CF9B4DF6-D7F0-454C-B48F-A8DFEAA00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b0af4-8f89-4004-94d8-e52c37537f19"/>
    <ds:schemaRef ds:uri="013b042f-9794-4027-a84f-2231e330f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ntnu_nn_16_9</Template>
  <TotalTime>0</TotalTime>
  <Words>1638</Words>
  <Application>Microsoft Office PowerPoint</Application>
  <PresentationFormat>Skjermfremvisning (16:9)</PresentationFormat>
  <Paragraphs>252</Paragraphs>
  <Slides>32</Slides>
  <Notes>32</Notes>
  <HiddenSlides>0</HiddenSlides>
  <MMClips>0</MMClips>
  <ScaleCrop>false</ScaleCrop>
  <HeadingPairs>
    <vt:vector size="8" baseType="variant">
      <vt:variant>
        <vt:lpstr>Brukte skrifter</vt:lpstr>
      </vt:variant>
      <vt:variant>
        <vt:i4>2</vt:i4>
      </vt:variant>
      <vt:variant>
        <vt:lpstr>Tema</vt:lpstr>
      </vt:variant>
      <vt:variant>
        <vt:i4>2</vt:i4>
      </vt:variant>
      <vt:variant>
        <vt:lpstr>Innebygde OLE-servere</vt:lpstr>
      </vt:variant>
      <vt:variant>
        <vt:i4>1</vt:i4>
      </vt:variant>
      <vt:variant>
        <vt:lpstr>Lysbildetitler</vt:lpstr>
      </vt:variant>
      <vt:variant>
        <vt:i4>32</vt:i4>
      </vt:variant>
    </vt:vector>
  </HeadingPairs>
  <TitlesOfParts>
    <vt:vector size="37" baseType="lpstr">
      <vt:lpstr>Arial</vt:lpstr>
      <vt:lpstr>Calibri</vt:lpstr>
      <vt:lpstr>2_Office-tema</vt:lpstr>
      <vt:lpstr>3_Office-tema</vt:lpstr>
      <vt:lpstr>think-cell Slide</vt:lpstr>
      <vt:lpstr>Behov til betaling –  Fagkafé </vt:lpstr>
      <vt:lpstr>Agenda</vt:lpstr>
      <vt:lpstr>Agenda</vt:lpstr>
      <vt:lpstr>Oppdatering Unit4 ERP</vt:lpstr>
      <vt:lpstr>Oppdatering av innkjøps- og fakturaløsningen</vt:lpstr>
      <vt:lpstr>Viktige endringer - Innkjøpsordre</vt:lpstr>
      <vt:lpstr>Mer om Meldings-feltet</vt:lpstr>
      <vt:lpstr>Viktige endringer – Inngående faktura</vt:lpstr>
      <vt:lpstr>BOTT endringsbehov</vt:lpstr>
      <vt:lpstr>Agenda</vt:lpstr>
      <vt:lpstr>Ulike tilganger</vt:lpstr>
      <vt:lpstr>Generelt om å bruke rapporter/spørringer</vt:lpstr>
      <vt:lpstr>Hvor finner man rapporter</vt:lpstr>
      <vt:lpstr>Eksempler:</vt:lpstr>
      <vt:lpstr>Finne igjen anleggsinfo</vt:lpstr>
      <vt:lpstr>Agenda</vt:lpstr>
      <vt:lpstr>Oppfølging og lukking av ordrer –  Årsaker til at ordre ikke lukkes automatisk</vt:lpstr>
      <vt:lpstr>Oppfølging og lukking av ordrer</vt:lpstr>
      <vt:lpstr>Hvor finner vi de åpne ordrene?</vt:lpstr>
      <vt:lpstr>Litt bakgrunnsinformasjon</vt:lpstr>
      <vt:lpstr>Avsetningsgrunnlaget</vt:lpstr>
      <vt:lpstr>PowerPoint-presentasjon</vt:lpstr>
      <vt:lpstr>Hvordan avslutte ordre manuelt</vt:lpstr>
      <vt:lpstr>PowerPoint-presentasjon</vt:lpstr>
      <vt:lpstr>Feilmelding – hva nå?</vt:lpstr>
      <vt:lpstr>Oppfølging og lukking av ordrer - Oppsummering</vt:lpstr>
      <vt:lpstr>Agenda</vt:lpstr>
      <vt:lpstr>Hvor kan du finne mer informasjon</vt:lpstr>
      <vt:lpstr>Brukerstøtte</vt:lpstr>
      <vt:lpstr>Kontaktpersoner btb </vt:lpstr>
      <vt:lpstr>Spørsmål og svar </vt:lpstr>
      <vt:lpstr>PowerPoint-presentasjon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Åpningsside</dc:title>
  <dc:creator>Gry-Lene Johansen</dc:creator>
  <cp:lastModifiedBy>Anniken Westad</cp:lastModifiedBy>
  <cp:revision>3</cp:revision>
  <cp:lastPrinted>2024-04-23T18:16:33Z</cp:lastPrinted>
  <dcterms:created xsi:type="dcterms:W3CDTF">2022-03-25T07:38:29Z</dcterms:created>
  <dcterms:modified xsi:type="dcterms:W3CDTF">2024-11-19T09:25:43Z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0x010100501D758128B2AA40AB396521396754A2</vt:lpwstr>
  </property>
  <property fmtid="{D5CDD505-2E9C-101B-9397-08002B2CF9AE}" pid="3" name="MSIP_Label_ea60d57e-af5b-4752-ac57-3e4f28ca11dc_Enabled">
    <vt:lpwstr>true</vt:lpwstr>
  </property>
  <property fmtid="{D5CDD505-2E9C-101B-9397-08002B2CF9AE}" pid="4" name="MSIP_Label_ea60d57e-af5b-4752-ac57-3e4f28ca11dc_SetDate">
    <vt:lpwstr>2022-04-27T09:36:24Z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07bf267c-82bd-486a-8860-ea7de6759f39</vt:lpwstr>
  </property>
  <property fmtid="{D5CDD505-2E9C-101B-9397-08002B2CF9AE}" pid="9" name="MSIP_Label_ea60d57e-af5b-4752-ac57-3e4f28ca11dc_ContentBits">
    <vt:lpwstr>0</vt:lpwstr>
  </property>
  <property fmtid="{D5CDD505-2E9C-101B-9397-08002B2CF9AE}" pid="10" name="MediaServiceImageTags">
    <vt:lpwstr/>
  </property>
</Properties>
</file>