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96" r:id="rId3"/>
    <p:sldId id="297" r:id="rId4"/>
    <p:sldId id="298" r:id="rId5"/>
    <p:sldId id="308" r:id="rId6"/>
    <p:sldId id="299" r:id="rId7"/>
    <p:sldId id="306" r:id="rId8"/>
    <p:sldId id="303" r:id="rId9"/>
    <p:sldId id="304" r:id="rId10"/>
    <p:sldId id="305" r:id="rId11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5" autoAdjust="0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616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04T14:22:34.31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87,'10'0,"-1"-1,0-1,0 0,0 0,10-4,17-5,21 1,1 2,1 2,82 3,-116 1,-1 0,1-1,26-8,-23 5,52-4,-11 9,0 3,-1 4,1 2,90 23,-145-28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2:36:42.56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11 12,'-4'-4,"-3"-3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2:36:44.55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489 0,'-5'0,"-7"0,-5 0,-6 0,-3 0,-8 0,-2 0,0 0,1 0,1 0,3 0,0 0,2 0,0 5,0 1,0 0,0 5,6-1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5:02:16.25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0,'4'0,"6"0,10 0,5 0,3 0,1 0,0 0,-1 0,-1 0,0 0,-2 0,1 0,-2 0,2 0,-6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5:02:17.54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0,'4'0,"6"0,5 0,5 0,2 5,3 0,1 0,0 0,0-2,0-1,0-1,-1-1,1 0,-5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5:02:25.00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1,'1052'0,"-1028"0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3T07:58:31.04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25,'39'-2,"50"-8,-53 4,64-1,-89 8,0 0,0-1,11 5,-19-4,1-1,-1 1,0 1,0-2,0 2,0-1,0 2,0-2,0 1,0 0,0 0,-1 0,4 4,-6-5,1 0,-1 0,0-1,1 1,0 0,-1 0,1-1,-1 1,0 0,0 0,0 0,0 0,1 0,-1-1,0 1,0 1,0-2,0 1,-1 0,1 0,0 0,0 0,0 0,0-1,0 1,-2 1,1 1,-1-2,1 1,-1 0,1 0,-2 0,2-1,-1 1,-1-1,-3 2,-3 2,1-2,-1 1,0-1,-11 2,2-2,-1-1,-35-1,38-2,-1 1,1 1,-29 5,44-6,-1 0,0 0,0 1,0-1,0 1,1 0,-1-1,1 1,-2 0,2 0,-1 0,1 1,-1-2,1 2,-1-1,2 1,-2-1,1 0,0 1,-1 0,2-1,-1 1,0-1,0 2,1-2,-1 1,0 2,1-2,0 1,0-1,1-1,0 2,-1-1,0-1,1 2,1-1,-2-1,1 2,1-2,-2 1,2 0,-1-1,0 1,1-1,-1 1,1-1,0 1,-1-1,1 0,0 0,0 0,3 2,4 0,-1 0,1 1,0-2,1 1,-1-1,1-1,14 1,-1-1,44-6,-64 5,0-1,-1 1,1-1,-1 0,0 0,1 1,-1-2,0 1,0 0,1-1,-1 1,0-1,0 1,0-1,-1 0,2 1,-2-2,3-2,-3 4,-1 0,0-1,1 2,-1-2,1 1,-1 0,0-1,0 2,1-2,-1 1,0 0,0-1,-1 2,1-2,0 1,0 0,-1-1,1 2,-1-2,1 1,0 0,-1 0,0 0,0 0,1 0,-1 0,0 0,0 0,1 0,-1 1,0-1,0 0,0 0,0 1,0-1,0 0,-1 1,2-1,-4 1,-12-7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5:31:39.31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0,'55'3,"0"2,57 13,-54-7,94 4,-9-16,-63 0,120 11,-52 3,212-9,-192-6,-68 4,110-5,-180 0,-3-3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07T15:50:23.43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30,'2784'0,"-2743"-3,58-9,-63 6,-18 3,-5-2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04T14:22:34.31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36,'787'0,"-642"-11,-69 4,-8-1,52-1,-112 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04T14:22:34.31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29,'1033'0,"-1012"-1,-1-1,26-6,-15 2,-10-1,-18 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04T14:22:34.31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0,'996'0,"-981"0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2:36:34.76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1 146,'34'-3,"0"0,-1-2,50-14,-46 10,2 1,50-4,-36 7,80-18,-82 12,91-8,-10 5,-84 7,57-1,9 9,-90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2:36:36.30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1 116,'3'3,"1"0,0-1,-1 0,1 0,0 1,0-1,0-1,1 1,-1-1,0 1,0-1,7 0,56 4,-51-5,400 1,-195-3,-178-1,0-2,0-2,0-1,70-25,-52 15,20-14,-57 22,-1 1,28-6,-28 10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2:36:38.11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71,'437'0,"-408"-2,-1-1,34-7,-32 4,49-3,-40 6,55-11,-24 3,-42 5,-4-1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2:36:40.00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92,'1203'0,"-1186"0,0-1,-1-1,1 0,-1-1,1-1,-1 0,0-1,0-1,0 0,-1-1,0-1,-1-1,14-9,-10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1T12:36:41.386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6,'38'2,"55"10,8 0,361-8,-258-5,-142 2,-36 1,-2-2,1 0,1-1,-2-1,43-10,-46 1,-7-1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0E826-10D2-4A4B-BBBA-93005D2D2959}" type="datetimeFigureOut">
              <a:rPr lang="en-US" smtClean="0"/>
              <a:t>12/20/24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70B48-0B1C-B743-A58D-855144C58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8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770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DAD5656F-EF39-BD40-B46F-28C614BE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F5D824DA-FDAB-4E4D-80C7-D81149C33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9357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48457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5FCB9A19-4BFE-AD46-9DE5-76595BDC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DF7D3BBE-AAF2-5744-8C3F-D3AF14E50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6B66B91E-5343-3043-B4C9-81ABDFE8F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3853BC78-AB65-9F41-B56D-07FFF98E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2B6B33E9-15E0-1843-916A-9DD6788569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293570" y="205979"/>
            <a:ext cx="8532795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93570" y="943276"/>
            <a:ext cx="8532795" cy="3651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4" name="Bilde 3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8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core.bookitlab.com/ntn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13.png"/><Relationship Id="rId18" Type="http://schemas.openxmlformats.org/officeDocument/2006/relationships/image" Target="../media/image16.png"/><Relationship Id="rId26" Type="http://schemas.openxmlformats.org/officeDocument/2006/relationships/image" Target="../media/image20.png"/><Relationship Id="rId3" Type="http://schemas.openxmlformats.org/officeDocument/2006/relationships/image" Target="../media/image7.png"/><Relationship Id="rId21" Type="http://schemas.openxmlformats.org/officeDocument/2006/relationships/customXml" Target="../ink/ink8.xml"/><Relationship Id="rId7" Type="http://schemas.openxmlformats.org/officeDocument/2006/relationships/image" Target="../media/image9.png"/><Relationship Id="rId12" Type="http://schemas.openxmlformats.org/officeDocument/2006/relationships/image" Target="../media/image12.png"/><Relationship Id="rId17" Type="http://schemas.openxmlformats.org/officeDocument/2006/relationships/customXml" Target="../ink/ink6.xml"/><Relationship Id="rId25" Type="http://schemas.openxmlformats.org/officeDocument/2006/relationships/customXml" Target="../ink/ink10.xml"/><Relationship Id="rId2" Type="http://schemas.openxmlformats.org/officeDocument/2006/relationships/image" Target="../media/image6.png"/><Relationship Id="rId16" Type="http://schemas.openxmlformats.org/officeDocument/2006/relationships/image" Target="../media/image15.png"/><Relationship Id="rId20" Type="http://schemas.openxmlformats.org/officeDocument/2006/relationships/image" Target="../media/image17.pn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11" Type="http://schemas.openxmlformats.org/officeDocument/2006/relationships/image" Target="../media/image11.png"/><Relationship Id="rId24" Type="http://schemas.openxmlformats.org/officeDocument/2006/relationships/image" Target="../media/image19.png"/><Relationship Id="rId5" Type="http://schemas.openxmlformats.org/officeDocument/2006/relationships/image" Target="../media/image8.png"/><Relationship Id="rId15" Type="http://schemas.openxmlformats.org/officeDocument/2006/relationships/customXml" Target="../ink/ink5.xml"/><Relationship Id="rId23" Type="http://schemas.openxmlformats.org/officeDocument/2006/relationships/customXml" Target="../ink/ink9.xml"/><Relationship Id="rId28" Type="http://schemas.openxmlformats.org/officeDocument/2006/relationships/image" Target="../media/image21.png"/><Relationship Id="rId10" Type="http://schemas.openxmlformats.org/officeDocument/2006/relationships/customXml" Target="../ink/ink4.xml"/><Relationship Id="rId19" Type="http://schemas.openxmlformats.org/officeDocument/2006/relationships/customXml" Target="../ink/ink7.xml"/><Relationship Id="rId4" Type="http://schemas.openxmlformats.org/officeDocument/2006/relationships/customXml" Target="../ink/ink1.xml"/><Relationship Id="rId9" Type="http://schemas.openxmlformats.org/officeDocument/2006/relationships/image" Target="../media/image10.png"/><Relationship Id="rId14" Type="http://schemas.openxmlformats.org/officeDocument/2006/relationships/image" Target="../media/image14.png"/><Relationship Id="rId22" Type="http://schemas.openxmlformats.org/officeDocument/2006/relationships/image" Target="../media/image18.png"/><Relationship Id="rId27" Type="http://schemas.openxmlformats.org/officeDocument/2006/relationships/customXml" Target="../ink/ink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3" Type="http://schemas.openxmlformats.org/officeDocument/2006/relationships/image" Target="../media/image33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.xml"/><Relationship Id="rId11" Type="http://schemas.openxmlformats.org/officeDocument/2006/relationships/customXml" Target="../ink/ink15.xml"/><Relationship Id="rId5" Type="http://schemas.openxmlformats.org/officeDocument/2006/relationships/image" Target="../media/image34.png"/><Relationship Id="rId10" Type="http://schemas.openxmlformats.org/officeDocument/2006/relationships/image" Target="../media/image37.png"/><Relationship Id="rId4" Type="http://schemas.openxmlformats.org/officeDocument/2006/relationships/customXml" Target="../ink/ink12.xml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2.png"/><Relationship Id="rId7" Type="http://schemas.openxmlformats.org/officeDocument/2006/relationships/image" Target="../media/image4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7.png"/><Relationship Id="rId7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0.png"/><Relationship Id="rId10" Type="http://schemas.openxmlformats.org/officeDocument/2006/relationships/image" Target="../media/image49.png"/><Relationship Id="rId4" Type="http://schemas.openxmlformats.org/officeDocument/2006/relationships/customXml" Target="../ink/ink17.xml"/><Relationship Id="rId9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6274A79-3D18-910E-C36C-999EC351FDDB}"/>
              </a:ext>
            </a:extLst>
          </p:cNvPr>
          <p:cNvSpPr txBox="1"/>
          <p:nvPr/>
        </p:nvSpPr>
        <p:spPr>
          <a:xfrm>
            <a:off x="628650" y="3034517"/>
            <a:ext cx="5451110" cy="1315782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33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Information to new users</a:t>
            </a:r>
          </a:p>
        </p:txBody>
      </p:sp>
      <p:pic>
        <p:nvPicPr>
          <p:cNvPr id="9" name="Picture 2" descr="BookitLab | Core Facility Management Software and Lab Equipment ...">
            <a:extLst>
              <a:ext uri="{FF2B5EF4-FFF2-40B4-BE49-F238E27FC236}">
                <a16:creationId xmlns:a16="http://schemas.microsoft.com/office/drawing/2014/main" id="{26DB084F-AA39-58D8-7AA9-B0E824095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3356" y="940639"/>
            <a:ext cx="4614863" cy="101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106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AFBD2EF-76E3-0F39-1B38-D6CCC4C254CF}"/>
              </a:ext>
            </a:extLst>
          </p:cNvPr>
          <p:cNvSpPr txBox="1"/>
          <p:nvPr/>
        </p:nvSpPr>
        <p:spPr>
          <a:xfrm>
            <a:off x="2309842" y="1"/>
            <a:ext cx="457048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Report an issue on a system</a:t>
            </a:r>
            <a:endParaRPr lang="nb-NO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C8CA40-7F65-66DD-72D4-553FCBC05FC1}"/>
              </a:ext>
            </a:extLst>
          </p:cNvPr>
          <p:cNvSpPr txBox="1"/>
          <p:nvPr/>
        </p:nvSpPr>
        <p:spPr>
          <a:xfrm>
            <a:off x="3176340" y="1464532"/>
            <a:ext cx="5360069" cy="187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The quickest way to report an issue is through the WORK ORDERS on the Dashboard.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You can also find the work order tab under instrument once you click on the instrument.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Select the asset related to the work order and describe the issue.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12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If the issue is serious, contact personnel directly!</a:t>
            </a:r>
            <a:endParaRPr lang="nb-NO" sz="11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6D5E1D-2ED5-994C-5EB9-495E28FE7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004" y="1269624"/>
            <a:ext cx="2236875" cy="121460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</p:spTree>
    <p:extLst>
      <p:ext uri="{BB962C8B-B14F-4D97-AF65-F5344CB8AC3E}">
        <p14:creationId xmlns:p14="http://schemas.microsoft.com/office/powerpoint/2010/main" val="2729168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C0EF58-9BC4-0EF0-D73E-6D6F6154F538}"/>
              </a:ext>
            </a:extLst>
          </p:cNvPr>
          <p:cNvSpPr txBox="1"/>
          <p:nvPr/>
        </p:nvSpPr>
        <p:spPr>
          <a:xfrm>
            <a:off x="4031468" y="-9024"/>
            <a:ext cx="112723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Log in</a:t>
            </a:r>
            <a:endParaRPr lang="nb-NO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FEE151-1747-9B62-E2FA-CF36A6602A89}"/>
              </a:ext>
            </a:extLst>
          </p:cNvPr>
          <p:cNvSpPr txBox="1"/>
          <p:nvPr/>
        </p:nvSpPr>
        <p:spPr>
          <a:xfrm>
            <a:off x="540204" y="608473"/>
            <a:ext cx="7167181" cy="88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Go to: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https://ecore.bookitlab.com/ntnu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Select "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Feide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Authentication".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Read through the "terms of use agreement versions" and accept.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BAFED0-B375-E493-7E5D-B0C15AAE4B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979"/>
          <a:stretch/>
        </p:blipFill>
        <p:spPr>
          <a:xfrm>
            <a:off x="4791925" y="2310063"/>
            <a:ext cx="3136106" cy="21558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039EF3-84BA-A0AD-0044-64687C9A2B1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699" t="14562" r="5535" b="8017"/>
          <a:stretch/>
        </p:blipFill>
        <p:spPr>
          <a:xfrm>
            <a:off x="7234084" y="4441108"/>
            <a:ext cx="735576" cy="232288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03927DF7-7B53-A7C0-ABC7-86D5E9263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-24199"/>
            <a:ext cx="138564" cy="276999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029003-E242-0242-16D7-238DE770C8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5969" y="2905720"/>
            <a:ext cx="2407780" cy="9645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3676993-5F94-07E8-C09F-6564B681C925}"/>
              </a:ext>
            </a:extLst>
          </p:cNvPr>
          <p:cNvSpPr txBox="1"/>
          <p:nvPr/>
        </p:nvSpPr>
        <p:spPr>
          <a:xfrm>
            <a:off x="252865" y="2791858"/>
            <a:ext cx="14350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rgbClr val="2A7ACA"/>
                </a:solidFill>
              </a:rPr>
              <a:t>NTNU and </a:t>
            </a:r>
            <a:r>
              <a:rPr lang="en-US" sz="900" b="1" dirty="0" err="1">
                <a:solidFill>
                  <a:srgbClr val="2A7ACA"/>
                </a:solidFill>
              </a:rPr>
              <a:t>Sintef</a:t>
            </a:r>
            <a:r>
              <a:rPr lang="en-US" sz="900" b="1" dirty="0">
                <a:solidFill>
                  <a:srgbClr val="2A7ACA"/>
                </a:solidFill>
              </a:rPr>
              <a:t> users</a:t>
            </a:r>
          </a:p>
          <a:p>
            <a:endParaRPr lang="en-US" sz="900" b="1" dirty="0">
              <a:solidFill>
                <a:srgbClr val="2A7ACA"/>
              </a:solidFill>
            </a:endParaRPr>
          </a:p>
          <a:p>
            <a:endParaRPr lang="en-US" sz="900" b="1" dirty="0">
              <a:solidFill>
                <a:srgbClr val="2A7ACA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1AC732-E9B2-4F5F-7718-4A434FD0914F}"/>
              </a:ext>
            </a:extLst>
          </p:cNvPr>
          <p:cNvCxnSpPr>
            <a:cxnSpLocks/>
          </p:cNvCxnSpPr>
          <p:nvPr/>
        </p:nvCxnSpPr>
        <p:spPr>
          <a:xfrm>
            <a:off x="1012995" y="3115024"/>
            <a:ext cx="340070" cy="97733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90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3ED55AE-2B02-1ED6-79FD-5BE383A85AB0}"/>
              </a:ext>
            </a:extLst>
          </p:cNvPr>
          <p:cNvGrpSpPr/>
          <p:nvPr/>
        </p:nvGrpSpPr>
        <p:grpSpPr>
          <a:xfrm>
            <a:off x="3211361" y="2689628"/>
            <a:ext cx="3307740" cy="489347"/>
            <a:chOff x="7094289" y="3831671"/>
            <a:chExt cx="4410320" cy="65246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0D0F69-18CA-414D-D9BD-795C9857F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4289" y="3831671"/>
              <a:ext cx="4410320" cy="652463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CB251A1-1CD0-4619-7B17-1AC9ABE00FEA}"/>
                </a:ext>
              </a:extLst>
            </p:cNvPr>
            <p:cNvSpPr/>
            <p:nvPr/>
          </p:nvSpPr>
          <p:spPr>
            <a:xfrm>
              <a:off x="9385963" y="4068661"/>
              <a:ext cx="1494558" cy="192946"/>
            </a:xfrm>
            <a:prstGeom prst="rect">
              <a:avLst/>
            </a:prstGeom>
            <a:solidFill>
              <a:srgbClr val="F8FA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</a:rPr>
                <a:t>Your name</a:t>
              </a:r>
              <a:endParaRPr lang="en-US" sz="135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F87490D1-EAEF-81A0-8339-9D6D0D76F08E}"/>
              </a:ext>
            </a:extLst>
          </p:cNvPr>
          <p:cNvSpPr txBox="1"/>
          <p:nvPr/>
        </p:nvSpPr>
        <p:spPr>
          <a:xfrm>
            <a:off x="2982387" y="242421"/>
            <a:ext cx="5917397" cy="2620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Select the core you need, and you will be redirected to this cores Dashboard.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Please update “user details”  such as full name and mobile number,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if this is missing. You can also check which projects you have access to.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make an instrument reservation/request services/order consumables/loan, you must be assigned a project. Y</a:t>
            </a:r>
            <a:r>
              <a:rPr lang="en-US" sz="1200" dirty="0">
                <a:latin typeface="Arial"/>
                <a:cs typeface="Arial"/>
              </a:rPr>
              <a:t>our project leader will need to contact the project accountant (email the premade form) to assign a project to your name.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97256B-66AA-5A91-A11B-798AC8082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213" y="3255111"/>
            <a:ext cx="543719" cy="48934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B29901B-CF5F-342C-59FE-919A2511005C}"/>
                  </a:ext>
                </a:extLst>
              </p14:cNvPr>
              <p14:cNvContentPartPr/>
              <p14:nvPr/>
            </p14:nvContentPartPr>
            <p14:xfrm>
              <a:off x="7055005" y="3323357"/>
              <a:ext cx="395280" cy="3159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B29901B-CF5F-342C-59FE-919A2511005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01005" y="3214426"/>
                <a:ext cx="502920" cy="2490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A5EF114-53E7-5E90-18BF-4D759FF8FC41}"/>
                  </a:ext>
                </a:extLst>
              </p14:cNvPr>
              <p14:cNvContentPartPr/>
              <p14:nvPr/>
            </p14:nvContentPartPr>
            <p14:xfrm>
              <a:off x="7011535" y="3471857"/>
              <a:ext cx="433890" cy="129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A5EF114-53E7-5E90-18BF-4D759FF8FC4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57524" y="3363857"/>
                <a:ext cx="541552" cy="22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99F5BC8-DC90-D0E5-F44C-34BE96AC7D30}"/>
                  </a:ext>
                </a:extLst>
              </p14:cNvPr>
              <p14:cNvContentPartPr/>
              <p14:nvPr/>
            </p14:nvContentPartPr>
            <p14:xfrm>
              <a:off x="7017745" y="3603887"/>
              <a:ext cx="423360" cy="1053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99F5BC8-DC90-D0E5-F44C-34BE96AC7D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963745" y="3494956"/>
                <a:ext cx="531000" cy="2280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69AFED0-1C6D-7B42-59A8-1659B854526D}"/>
                  </a:ext>
                </a:extLst>
              </p14:cNvPr>
              <p14:cNvContentPartPr/>
              <p14:nvPr/>
            </p14:nvContentPartPr>
            <p14:xfrm>
              <a:off x="7023955" y="3670037"/>
              <a:ext cx="364230" cy="27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69AFED0-1C6D-7B42-59A8-1659B854526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969968" y="3589037"/>
                <a:ext cx="471843" cy="162000"/>
              </a:xfrm>
              <a:prstGeom prst="rect">
                <a:avLst/>
              </a:prstGeom>
            </p:spPr>
          </p:pic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482C2343-55DF-5348-7A26-FA0D28EEF615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r="62938"/>
          <a:stretch/>
        </p:blipFill>
        <p:spPr>
          <a:xfrm>
            <a:off x="244217" y="542745"/>
            <a:ext cx="2347360" cy="3704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1F1ED9D-9941-D68E-7036-92B8C3E112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58326" y="3419839"/>
            <a:ext cx="856954" cy="124362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D3E04C2-BB1B-6072-9038-AC7E7DB063C5}"/>
              </a:ext>
            </a:extLst>
          </p:cNvPr>
          <p:cNvCxnSpPr>
            <a:cxnSpLocks/>
          </p:cNvCxnSpPr>
          <p:nvPr/>
        </p:nvCxnSpPr>
        <p:spPr>
          <a:xfrm>
            <a:off x="6317674" y="3544425"/>
            <a:ext cx="477983" cy="0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7B2279F-0988-231F-B19E-7F59B9C2DB60}"/>
              </a:ext>
            </a:extLst>
          </p:cNvPr>
          <p:cNvSpPr txBox="1"/>
          <p:nvPr/>
        </p:nvSpPr>
        <p:spPr>
          <a:xfrm>
            <a:off x="7692534" y="3275649"/>
            <a:ext cx="1228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chemeClr val="accent1">
                    <a:lumMod val="75000"/>
                  </a:schemeClr>
                </a:solidFill>
              </a:rPr>
              <a:t>Please update your mobile number</a:t>
            </a:r>
          </a:p>
          <a:p>
            <a:endParaRPr lang="en-US" sz="105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05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050" i="1" dirty="0">
                <a:solidFill>
                  <a:schemeClr val="accent1">
                    <a:lumMod val="75000"/>
                  </a:schemeClr>
                </a:solidFill>
              </a:rPr>
              <a:t>Check your access to projects</a:t>
            </a:r>
            <a:endParaRPr lang="nb-NO" sz="105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F9F9330-8191-0D40-67F6-16245B6BD0AC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t="11482"/>
          <a:stretch/>
        </p:blipFill>
        <p:spPr>
          <a:xfrm>
            <a:off x="6918115" y="3859551"/>
            <a:ext cx="669060" cy="52076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9BF6E7A3-9D4A-92C7-7113-BAC5C6F8CB7A}"/>
                  </a:ext>
                </a:extLst>
              </p14:cNvPr>
              <p14:cNvContentPartPr/>
              <p14:nvPr/>
            </p14:nvContentPartPr>
            <p14:xfrm>
              <a:off x="6992846" y="3965189"/>
              <a:ext cx="414720" cy="5265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9BF6E7A3-9D4A-92C7-7113-BAC5C6F8CB7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956846" y="3893556"/>
                <a:ext cx="486360" cy="1955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59CC9C4-7588-BBA6-1094-42276D868292}"/>
                  </a:ext>
                </a:extLst>
              </p14:cNvPr>
              <p14:cNvContentPartPr/>
              <p14:nvPr/>
            </p14:nvContentPartPr>
            <p14:xfrm>
              <a:off x="6972056" y="4069409"/>
              <a:ext cx="477630" cy="529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59CC9C4-7588-BBA6-1094-42276D868292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936063" y="3997895"/>
                <a:ext cx="549257" cy="1955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4341B2D7-2B7C-9BB1-482A-3ADBE0FA862B}"/>
                  </a:ext>
                </a:extLst>
              </p14:cNvPr>
              <p14:cNvContentPartPr/>
              <p14:nvPr/>
            </p14:nvContentPartPr>
            <p14:xfrm>
              <a:off x="7107326" y="4012979"/>
              <a:ext cx="331560" cy="2565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4341B2D7-2B7C-9BB1-482A-3ADBE0FA862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071326" y="3941729"/>
                <a:ext cx="403200" cy="1677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5EA2638D-4851-6D0B-F010-0A44DB269317}"/>
                  </a:ext>
                </a:extLst>
              </p14:cNvPr>
              <p14:cNvContentPartPr/>
              <p14:nvPr/>
            </p14:nvContentPartPr>
            <p14:xfrm>
              <a:off x="7013906" y="4182269"/>
              <a:ext cx="524880" cy="3294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5EA2638D-4851-6D0B-F010-0A44DB26931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977906" y="4111430"/>
                <a:ext cx="596520" cy="1742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4A813689-A7F8-96DA-295B-FE124A26E87E}"/>
                  </a:ext>
                </a:extLst>
              </p14:cNvPr>
              <p14:cNvContentPartPr/>
              <p14:nvPr/>
            </p14:nvContentPartPr>
            <p14:xfrm>
              <a:off x="7044686" y="4275419"/>
              <a:ext cx="427680" cy="1404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4A813689-A7F8-96DA-295B-FE124A26E87E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008686" y="4203419"/>
                <a:ext cx="499320" cy="1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DD86179F-EA20-18C7-406C-FAF1ED458DFF}"/>
                  </a:ext>
                </a:extLst>
              </p14:cNvPr>
              <p14:cNvContentPartPr/>
              <p14:nvPr/>
            </p14:nvContentPartPr>
            <p14:xfrm>
              <a:off x="7518806" y="4075619"/>
              <a:ext cx="4320" cy="459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DD86179F-EA20-18C7-406C-FAF1ED458DFF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482806" y="3999119"/>
                <a:ext cx="75960" cy="1572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9A8E26AF-2AA5-014D-B5B3-3A8BDC99B7C4}"/>
                  </a:ext>
                </a:extLst>
              </p14:cNvPr>
              <p14:cNvContentPartPr/>
              <p14:nvPr/>
            </p14:nvContentPartPr>
            <p14:xfrm>
              <a:off x="7305506" y="4100729"/>
              <a:ext cx="175770" cy="1377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9A8E26AF-2AA5-014D-B5B3-3A8BDC99B7C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269561" y="4030114"/>
                <a:ext cx="247300" cy="154648"/>
              </a:xfrm>
              <a:prstGeom prst="rect">
                <a:avLst/>
              </a:prstGeom>
            </p:spPr>
          </p:pic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EA89AF7-8ECB-5497-CE6D-CFC70EEFC84D}"/>
              </a:ext>
            </a:extLst>
          </p:cNvPr>
          <p:cNvCxnSpPr>
            <a:cxnSpLocks/>
          </p:cNvCxnSpPr>
          <p:nvPr/>
        </p:nvCxnSpPr>
        <p:spPr>
          <a:xfrm>
            <a:off x="6256732" y="3614417"/>
            <a:ext cx="587513" cy="386513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13BBA09-CD3D-E40D-FBCA-24EE8556110B}"/>
              </a:ext>
            </a:extLst>
          </p:cNvPr>
          <p:cNvCxnSpPr>
            <a:cxnSpLocks/>
          </p:cNvCxnSpPr>
          <p:nvPr/>
        </p:nvCxnSpPr>
        <p:spPr>
          <a:xfrm flipH="1" flipV="1">
            <a:off x="5260808" y="3077076"/>
            <a:ext cx="297518" cy="34276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35AF38D-AE7F-66D7-3808-932598D1B622}"/>
              </a:ext>
            </a:extLst>
          </p:cNvPr>
          <p:cNvCxnSpPr>
            <a:cxnSpLocks/>
          </p:cNvCxnSpPr>
          <p:nvPr/>
        </p:nvCxnSpPr>
        <p:spPr>
          <a:xfrm flipH="1" flipV="1">
            <a:off x="5946609" y="3012080"/>
            <a:ext cx="468671" cy="40776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46">
            <a:extLst>
              <a:ext uri="{FF2B5EF4-FFF2-40B4-BE49-F238E27FC236}">
                <a16:creationId xmlns:a16="http://schemas.microsoft.com/office/drawing/2014/main" id="{A1985D7C-6D4E-F1BA-AE13-0FC4F650BFC8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004572" y="3419840"/>
            <a:ext cx="2359874" cy="10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76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CF4EDFB-29BE-BFD6-D3E3-05230657B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509" y="817876"/>
            <a:ext cx="5872982" cy="366525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DB6F1DA-4713-36AE-362A-BCA8A81F19B0}"/>
              </a:ext>
            </a:extLst>
          </p:cNvPr>
          <p:cNvSpPr txBox="1"/>
          <p:nvPr/>
        </p:nvSpPr>
        <p:spPr>
          <a:xfrm>
            <a:off x="2133111" y="-7295"/>
            <a:ext cx="493596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The Dashboard is core specific</a:t>
            </a:r>
            <a:endParaRPr lang="nb-NO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FD214B-B4F9-E108-3A1E-5C4C0DD97641}"/>
              </a:ext>
            </a:extLst>
          </p:cNvPr>
          <p:cNvSpPr txBox="1"/>
          <p:nvPr/>
        </p:nvSpPr>
        <p:spPr>
          <a:xfrm>
            <a:off x="511356" y="3519301"/>
            <a:ext cx="1964441" cy="1274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i="1" dirty="0">
                <a:solidFill>
                  <a:srgbClr val="4C78C7"/>
                </a:solidFill>
              </a:rPr>
              <a:t>In the timeline you can check for availability. Click in the calendar to create a reservation or  use the “add reservation” shortcut.</a:t>
            </a:r>
            <a:endParaRPr lang="nb-NO" sz="1050" i="1" dirty="0">
              <a:solidFill>
                <a:srgbClr val="4C78C7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8F70773-A0A2-B92A-19EA-15C864C98634}"/>
              </a:ext>
            </a:extLst>
          </p:cNvPr>
          <p:cNvCxnSpPr>
            <a:cxnSpLocks/>
          </p:cNvCxnSpPr>
          <p:nvPr/>
        </p:nvCxnSpPr>
        <p:spPr>
          <a:xfrm flipH="1">
            <a:off x="6583285" y="552116"/>
            <a:ext cx="1067138" cy="377742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0B138E6-5E9E-9232-A92E-13BCBC56A32C}"/>
              </a:ext>
            </a:extLst>
          </p:cNvPr>
          <p:cNvSpPr txBox="1"/>
          <p:nvPr/>
        </p:nvSpPr>
        <p:spPr>
          <a:xfrm>
            <a:off x="7650423" y="366917"/>
            <a:ext cx="1300650" cy="1031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i="1" dirty="0">
                <a:solidFill>
                  <a:srgbClr val="4C78C7"/>
                </a:solidFill>
              </a:rPr>
              <a:t>Click here to change core or click on the Core menu.</a:t>
            </a:r>
            <a:endParaRPr lang="nb-NO" sz="1050" i="1" dirty="0">
              <a:solidFill>
                <a:srgbClr val="4C78C7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271ECC-202D-71F6-E4B9-20FBA5D063DF}"/>
              </a:ext>
            </a:extLst>
          </p:cNvPr>
          <p:cNvSpPr txBox="1"/>
          <p:nvPr/>
        </p:nvSpPr>
        <p:spPr>
          <a:xfrm>
            <a:off x="185464" y="1477419"/>
            <a:ext cx="1069694" cy="2486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i="1" dirty="0">
                <a:solidFill>
                  <a:schemeClr val="accent1"/>
                </a:solidFill>
              </a:rPr>
              <a:t>You can check you reservation history, “request service” history and invoicing history here.</a:t>
            </a:r>
          </a:p>
          <a:p>
            <a:pPr>
              <a:lnSpc>
                <a:spcPct val="150000"/>
              </a:lnSpc>
            </a:pPr>
            <a:endParaRPr lang="nb-NO" sz="1050" i="1" dirty="0">
              <a:solidFill>
                <a:schemeClr val="accent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325D6A3-7219-10D8-4219-F16E22D0E17A}"/>
              </a:ext>
            </a:extLst>
          </p:cNvPr>
          <p:cNvSpPr txBox="1"/>
          <p:nvPr/>
        </p:nvSpPr>
        <p:spPr>
          <a:xfrm>
            <a:off x="7650423" y="3254830"/>
            <a:ext cx="1493577" cy="1274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i="1" dirty="0">
                <a:solidFill>
                  <a:srgbClr val="4C78C7"/>
                </a:solidFill>
              </a:rPr>
              <a:t>Select your preferred timeline period.</a:t>
            </a:r>
          </a:p>
          <a:p>
            <a:pPr>
              <a:lnSpc>
                <a:spcPct val="150000"/>
              </a:lnSpc>
            </a:pPr>
            <a:endParaRPr lang="en-US" sz="1050" i="1" dirty="0">
              <a:solidFill>
                <a:srgbClr val="4C78C7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050" i="1" dirty="0">
                <a:solidFill>
                  <a:srgbClr val="4C78C7"/>
                </a:solidFill>
              </a:rPr>
              <a:t>Scroll down for more widgets.</a:t>
            </a:r>
            <a:endParaRPr lang="nb-NO" sz="1050" i="1" dirty="0">
              <a:solidFill>
                <a:srgbClr val="4C78C7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F340EE9-F485-BCA5-E6B8-4A6EDC20FCA9}"/>
              </a:ext>
            </a:extLst>
          </p:cNvPr>
          <p:cNvCxnSpPr>
            <a:cxnSpLocks/>
          </p:cNvCxnSpPr>
          <p:nvPr/>
        </p:nvCxnSpPr>
        <p:spPr>
          <a:xfrm flipH="1" flipV="1">
            <a:off x="7304809" y="3345873"/>
            <a:ext cx="345614" cy="107867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B40F4E51-2C9A-FE30-FF6A-C3A787578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7465" y="2845198"/>
            <a:ext cx="600159" cy="214343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63024AB0-A494-6CFD-A6E0-D56DFEC638C9}"/>
              </a:ext>
            </a:extLst>
          </p:cNvPr>
          <p:cNvSpPr/>
          <p:nvPr/>
        </p:nvSpPr>
        <p:spPr>
          <a:xfrm>
            <a:off x="1687465" y="2845198"/>
            <a:ext cx="600159" cy="205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EA2475-078D-1C9C-E6DF-5BDEAFF87F49}"/>
              </a:ext>
            </a:extLst>
          </p:cNvPr>
          <p:cNvSpPr/>
          <p:nvPr/>
        </p:nvSpPr>
        <p:spPr>
          <a:xfrm>
            <a:off x="1687465" y="2623712"/>
            <a:ext cx="819992" cy="1909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A9CF8E0-A21C-7FFD-A7AD-94E2BC389283}"/>
              </a:ext>
            </a:extLst>
          </p:cNvPr>
          <p:cNvSpPr/>
          <p:nvPr/>
        </p:nvSpPr>
        <p:spPr>
          <a:xfrm>
            <a:off x="1680321" y="2073643"/>
            <a:ext cx="719979" cy="1909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716CBA9-8ACA-494A-9C00-9983E6457A7F}"/>
              </a:ext>
            </a:extLst>
          </p:cNvPr>
          <p:cNvSpPr/>
          <p:nvPr/>
        </p:nvSpPr>
        <p:spPr>
          <a:xfrm>
            <a:off x="7381374" y="3783773"/>
            <a:ext cx="126332" cy="626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161604-4D7F-6F60-F58B-473C8C62D116}"/>
              </a:ext>
            </a:extLst>
          </p:cNvPr>
          <p:cNvSpPr txBox="1"/>
          <p:nvPr/>
        </p:nvSpPr>
        <p:spPr>
          <a:xfrm>
            <a:off x="7650423" y="1453666"/>
            <a:ext cx="1300650" cy="1274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i="1" dirty="0">
                <a:solidFill>
                  <a:srgbClr val="4C78C7"/>
                </a:solidFill>
              </a:rPr>
              <a:t>Different cores will decide on different widgets. This one has some quick action widgets.</a:t>
            </a:r>
            <a:endParaRPr lang="nb-NO" sz="1050" i="1" dirty="0">
              <a:solidFill>
                <a:srgbClr val="4C78C7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B7EDE22-D84B-1FDD-0CE2-2143429DED2A}"/>
              </a:ext>
            </a:extLst>
          </p:cNvPr>
          <p:cNvCxnSpPr>
            <a:cxnSpLocks/>
          </p:cNvCxnSpPr>
          <p:nvPr/>
        </p:nvCxnSpPr>
        <p:spPr>
          <a:xfrm flipH="1">
            <a:off x="7022911" y="1730097"/>
            <a:ext cx="594436" cy="67531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6F5DA25-CE02-410A-E1F3-01777CDF614E}"/>
              </a:ext>
            </a:extLst>
          </p:cNvPr>
          <p:cNvCxnSpPr>
            <a:cxnSpLocks/>
          </p:cNvCxnSpPr>
          <p:nvPr/>
        </p:nvCxnSpPr>
        <p:spPr>
          <a:xfrm flipH="1">
            <a:off x="7304809" y="4186990"/>
            <a:ext cx="345614" cy="404394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54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DB6F1DA-4713-36AE-362A-BCA8A81F19B0}"/>
              </a:ext>
            </a:extLst>
          </p:cNvPr>
          <p:cNvSpPr txBox="1"/>
          <p:nvPr/>
        </p:nvSpPr>
        <p:spPr>
          <a:xfrm>
            <a:off x="572107" y="-20506"/>
            <a:ext cx="80459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3 different ways to create an instrument reservation</a:t>
            </a:r>
            <a:endParaRPr lang="nb-NO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63F5A9-772B-ED1E-D1D5-1D7C47921F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219"/>
          <a:stretch/>
        </p:blipFill>
        <p:spPr>
          <a:xfrm>
            <a:off x="371549" y="3001405"/>
            <a:ext cx="2215008" cy="146178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959A5C-2280-0813-3F4D-7AE55D34D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3441" y="2509363"/>
            <a:ext cx="1120754" cy="57662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C67FFFD-513B-0A1D-83E3-EB0907667A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0139" y="3085983"/>
            <a:ext cx="863186" cy="267886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245EFB4-B46A-4548-FA76-F6044ECC7FDE}"/>
              </a:ext>
            </a:extLst>
          </p:cNvPr>
          <p:cNvCxnSpPr>
            <a:cxnSpLocks/>
          </p:cNvCxnSpPr>
          <p:nvPr/>
        </p:nvCxnSpPr>
        <p:spPr>
          <a:xfrm>
            <a:off x="1761318" y="3000591"/>
            <a:ext cx="195127" cy="145310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>
            <a:extLst>
              <a:ext uri="{FF2B5EF4-FFF2-40B4-BE49-F238E27FC236}">
                <a16:creationId xmlns:a16="http://schemas.microsoft.com/office/drawing/2014/main" id="{5DB84E58-89C4-6D80-3BE2-C01DD1583B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1615" y="3667621"/>
            <a:ext cx="460403" cy="57662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B311BC4C-9AA1-E93D-B89A-BE8054CF37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8842" y="3291205"/>
            <a:ext cx="427230" cy="121695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1A34F238-CD06-EA5A-C56C-85F8E7424F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734" y="2663261"/>
            <a:ext cx="920653" cy="2239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7D0314-62ED-B472-5A67-008EFE587513}"/>
              </a:ext>
            </a:extLst>
          </p:cNvPr>
          <p:cNvSpPr txBox="1"/>
          <p:nvPr/>
        </p:nvSpPr>
        <p:spPr>
          <a:xfrm>
            <a:off x="316373" y="769219"/>
            <a:ext cx="2344766" cy="17200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You can create a reservation directly in the </a:t>
            </a: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timeline on the Dashboard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(just click and drag). You can change the timeline for a more precise view.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507913-EFF8-5E2C-43EC-6DCD0FFA1164}"/>
              </a:ext>
            </a:extLst>
          </p:cNvPr>
          <p:cNvSpPr txBox="1"/>
          <p:nvPr/>
        </p:nvSpPr>
        <p:spPr>
          <a:xfrm>
            <a:off x="3337360" y="776800"/>
            <a:ext cx="2508739" cy="1443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You can create a reservation through the </a:t>
            </a: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RESERVATION menu.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You can change between calendar and timeline and adjust the time.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D8D29B-99FA-A31E-54DA-675E701D62F2}"/>
              </a:ext>
            </a:extLst>
          </p:cNvPr>
          <p:cNvSpPr txBox="1"/>
          <p:nvPr/>
        </p:nvSpPr>
        <p:spPr>
          <a:xfrm>
            <a:off x="6430451" y="769219"/>
            <a:ext cx="2215008" cy="889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You can also search for an instrument </a:t>
            </a: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search menu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and reach the calendar there.</a:t>
            </a:r>
            <a:endParaRPr lang="nb-NO" sz="120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156F13D-17A2-EE65-0C06-D0319A23E245}"/>
              </a:ext>
            </a:extLst>
          </p:cNvPr>
          <p:cNvGrpSpPr/>
          <p:nvPr/>
        </p:nvGrpSpPr>
        <p:grpSpPr>
          <a:xfrm>
            <a:off x="6335537" y="2861007"/>
            <a:ext cx="2658251" cy="891934"/>
            <a:chOff x="8447382" y="3814675"/>
            <a:chExt cx="3544335" cy="118924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00467CD-AB49-D0A6-042E-1451465269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66903"/>
            <a:stretch/>
          </p:blipFill>
          <p:spPr>
            <a:xfrm>
              <a:off x="10574214" y="3814675"/>
              <a:ext cx="1417503" cy="1189245"/>
            </a:xfrm>
            <a:prstGeom prst="rect">
              <a:avLst/>
            </a:prstGeom>
          </p:spPr>
        </p:pic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0E54AE6-597D-EDA9-1D4A-A3B651140CE9}"/>
                </a:ext>
              </a:extLst>
            </p:cNvPr>
            <p:cNvCxnSpPr>
              <a:cxnSpLocks/>
            </p:cNvCxnSpPr>
            <p:nvPr/>
          </p:nvCxnSpPr>
          <p:spPr>
            <a:xfrm>
              <a:off x="11347526" y="4686899"/>
              <a:ext cx="179753" cy="13351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FDAE788-F08C-722D-6F41-D2D701B485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r="50341"/>
            <a:stretch/>
          </p:blipFill>
          <p:spPr>
            <a:xfrm>
              <a:off x="8447382" y="3814675"/>
              <a:ext cx="2126832" cy="1189245"/>
            </a:xfrm>
            <a:prstGeom prst="rect">
              <a:avLst/>
            </a:prstGeom>
          </p:spPr>
        </p:pic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3BA2FFEE-5568-6218-3CC4-05DE4368744C}"/>
              </a:ext>
            </a:extLst>
          </p:cNvPr>
          <p:cNvSpPr/>
          <p:nvPr/>
        </p:nvSpPr>
        <p:spPr>
          <a:xfrm>
            <a:off x="70339" y="627185"/>
            <a:ext cx="2918693" cy="404446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EAAA58D-8872-B045-6A7B-CAACC4C0EDEF}"/>
              </a:ext>
            </a:extLst>
          </p:cNvPr>
          <p:cNvSpPr/>
          <p:nvPr/>
        </p:nvSpPr>
        <p:spPr>
          <a:xfrm>
            <a:off x="3106837" y="635336"/>
            <a:ext cx="2918693" cy="404446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C5A9E16-8492-6541-FDAE-9EBC5CA0F624}"/>
              </a:ext>
            </a:extLst>
          </p:cNvPr>
          <p:cNvSpPr/>
          <p:nvPr/>
        </p:nvSpPr>
        <p:spPr>
          <a:xfrm>
            <a:off x="6143336" y="627185"/>
            <a:ext cx="2918693" cy="404446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3625D03-66F0-0E3D-FE32-A4972A9CE6B9}"/>
              </a:ext>
            </a:extLst>
          </p:cNvPr>
          <p:cNvSpPr/>
          <p:nvPr/>
        </p:nvSpPr>
        <p:spPr>
          <a:xfrm>
            <a:off x="2770405" y="2283788"/>
            <a:ext cx="553850" cy="35381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/>
              <a:t>OR</a:t>
            </a:r>
            <a:endParaRPr lang="nb-NO" sz="135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C72F527-D4C1-1D87-DB53-70A4E63F42C2}"/>
              </a:ext>
            </a:extLst>
          </p:cNvPr>
          <p:cNvSpPr/>
          <p:nvPr/>
        </p:nvSpPr>
        <p:spPr>
          <a:xfrm>
            <a:off x="5819746" y="2282494"/>
            <a:ext cx="553850" cy="353815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/>
              <a:t>OR</a:t>
            </a:r>
            <a:endParaRPr lang="nb-NO" sz="1350"/>
          </a:p>
        </p:txBody>
      </p:sp>
    </p:spTree>
    <p:extLst>
      <p:ext uri="{BB962C8B-B14F-4D97-AF65-F5344CB8AC3E}">
        <p14:creationId xmlns:p14="http://schemas.microsoft.com/office/powerpoint/2010/main" val="19054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DB6F1DA-4713-36AE-362A-BCA8A81F19B0}"/>
              </a:ext>
            </a:extLst>
          </p:cNvPr>
          <p:cNvSpPr txBox="1"/>
          <p:nvPr/>
        </p:nvSpPr>
        <p:spPr>
          <a:xfrm>
            <a:off x="2454113" y="-7893"/>
            <a:ext cx="430117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Reservation of instruments</a:t>
            </a:r>
            <a:endParaRPr lang="nb-NO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7490D1-EAEF-81A0-8339-9D6D0D76F08E}"/>
              </a:ext>
            </a:extLst>
          </p:cNvPr>
          <p:cNvSpPr txBox="1"/>
          <p:nvPr/>
        </p:nvSpPr>
        <p:spPr>
          <a:xfrm>
            <a:off x="2553702" y="690562"/>
            <a:ext cx="6226342" cy="2528000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Create a reservation by filling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out the “from” and “to” and select your project from the drop down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menu. If you don’t have a project, contact your project owner and project accountant (prosjektøkonom).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pricing details, click on the three dots and select “pricing”. Estimated cost and project balance will be calculated.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If you need assistance or training in running the instrument, check “assisted reservation” (if applicable to this resource). You can also define the “staff” of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choise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 the drop down list (if applicable to this resource).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Click “save” to register your reservation.</a:t>
            </a:r>
            <a:endParaRPr lang="nb-NO" sz="1200" dirty="0">
              <a:latin typeface="Arial"/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5D7F9B-808F-14DA-8C24-9824327419B7}"/>
              </a:ext>
            </a:extLst>
          </p:cNvPr>
          <p:cNvSpPr txBox="1"/>
          <p:nvPr/>
        </p:nvSpPr>
        <p:spPr>
          <a:xfrm>
            <a:off x="3557219" y="3829751"/>
            <a:ext cx="2179790" cy="1008802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i="1" dirty="0">
                <a:solidFill>
                  <a:schemeClr val="accent1"/>
                </a:solidFill>
              </a:rPr>
              <a:t>If you want to know how much your reservation cost, click onto “pricing” located under </a:t>
            </a:r>
            <a:r>
              <a:rPr lang="en-US" sz="1050" i="1">
                <a:solidFill>
                  <a:schemeClr val="accent1"/>
                </a:solidFill>
              </a:rPr>
              <a:t>the three dots.</a:t>
            </a:r>
            <a:endParaRPr lang="nb-NO" sz="1050" i="1" dirty="0">
              <a:solidFill>
                <a:schemeClr val="accent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BE96B27-3CF6-5628-BCB3-D16AD139A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957" y="815242"/>
            <a:ext cx="1515424" cy="287515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CA1AA9E-5ACD-0836-8865-7813CA1D0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597" y="3343059"/>
            <a:ext cx="2093411" cy="102884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44A5ACA-90B6-5B65-D1C5-1B33F648F791}"/>
              </a:ext>
            </a:extLst>
          </p:cNvPr>
          <p:cNvCxnSpPr>
            <a:cxnSpLocks/>
          </p:cNvCxnSpPr>
          <p:nvPr/>
        </p:nvCxnSpPr>
        <p:spPr>
          <a:xfrm flipH="1" flipV="1">
            <a:off x="2770272" y="3896737"/>
            <a:ext cx="786947" cy="93143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DBBFA05F-4BD6-8D49-0565-11A9C03DED3B}"/>
                  </a:ext>
                </a:extLst>
              </p14:cNvPr>
              <p14:cNvContentPartPr/>
              <p14:nvPr/>
            </p14:nvContentPartPr>
            <p14:xfrm>
              <a:off x="433009" y="1912794"/>
              <a:ext cx="125820" cy="27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DBBFA05F-4BD6-8D49-0565-11A9C03DED3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957" y="1858794"/>
                <a:ext cx="197563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164348D0-286B-C501-8A79-336EB192C938}"/>
                  </a:ext>
                </a:extLst>
              </p14:cNvPr>
              <p14:cNvContentPartPr/>
              <p14:nvPr/>
            </p14:nvContentPartPr>
            <p14:xfrm>
              <a:off x="433009" y="2174694"/>
              <a:ext cx="107460" cy="945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164348D0-286B-C501-8A79-336EB192C93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7069" y="2104694"/>
                <a:ext cx="178980" cy="149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02C6F841-0632-3224-E8B3-A6162E8D86B1}"/>
                  </a:ext>
                </a:extLst>
              </p14:cNvPr>
              <p14:cNvContentPartPr/>
              <p14:nvPr/>
            </p14:nvContentPartPr>
            <p14:xfrm>
              <a:off x="469189" y="2679594"/>
              <a:ext cx="387720" cy="27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02C6F841-0632-3224-E8B3-A6162E8D86B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3189" y="2625594"/>
                <a:ext cx="459360" cy="108000"/>
              </a:xfrm>
              <a:prstGeom prst="rect">
                <a:avLst/>
              </a:prstGeom>
            </p:spPr>
          </p:pic>
        </mc:Fallback>
      </mc:AlternateContent>
      <p:pic>
        <p:nvPicPr>
          <p:cNvPr id="36" name="Picture 35">
            <a:extLst>
              <a:ext uri="{FF2B5EF4-FFF2-40B4-BE49-F238E27FC236}">
                <a16:creationId xmlns:a16="http://schemas.microsoft.com/office/drawing/2014/main" id="{8CBA9F2C-B31A-0702-4EB0-068FBBBCD6D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11332" y="3323516"/>
            <a:ext cx="2093412" cy="124997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D808E36-20C0-6D4B-6452-70E3D52C0622}"/>
              </a:ext>
            </a:extLst>
          </p:cNvPr>
          <p:cNvCxnSpPr>
            <a:cxnSpLocks/>
          </p:cNvCxnSpPr>
          <p:nvPr/>
        </p:nvCxnSpPr>
        <p:spPr>
          <a:xfrm flipH="1">
            <a:off x="8220576" y="3369244"/>
            <a:ext cx="206424" cy="214400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10C8F72-E2D6-7D5F-8B10-11180A604AA2}"/>
              </a:ext>
            </a:extLst>
          </p:cNvPr>
          <p:cNvCxnSpPr>
            <a:cxnSpLocks/>
          </p:cNvCxnSpPr>
          <p:nvPr/>
        </p:nvCxnSpPr>
        <p:spPr>
          <a:xfrm flipH="1">
            <a:off x="8298320" y="3662438"/>
            <a:ext cx="206424" cy="214400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C06E350E-11E8-94A5-E501-3DC8D118B162}"/>
                  </a:ext>
                </a:extLst>
              </p14:cNvPr>
              <p14:cNvContentPartPr/>
              <p14:nvPr/>
            </p14:nvContentPartPr>
            <p14:xfrm>
              <a:off x="2048149" y="4196184"/>
              <a:ext cx="133110" cy="7398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C06E350E-11E8-94A5-E501-3DC8D118B16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12173" y="4124706"/>
                <a:ext cx="204702" cy="21657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1475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2DB6F1DA-4713-36AE-362A-BCA8A81F19B0}"/>
              </a:ext>
            </a:extLst>
          </p:cNvPr>
          <p:cNvSpPr txBox="1"/>
          <p:nvPr/>
        </p:nvSpPr>
        <p:spPr>
          <a:xfrm>
            <a:off x="3404465" y="-50482"/>
            <a:ext cx="253146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Creating a loan</a:t>
            </a:r>
            <a:endParaRPr lang="nb-NO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7490D1-EAEF-81A0-8339-9D6D0D76F08E}"/>
              </a:ext>
            </a:extLst>
          </p:cNvPr>
          <p:cNvSpPr txBox="1"/>
          <p:nvPr/>
        </p:nvSpPr>
        <p:spPr>
          <a:xfrm>
            <a:off x="2553703" y="809538"/>
            <a:ext cx="6226342" cy="1974002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Some cores will have loanable equipment. 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equipment will show up as a “loanable equipment”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Create the reservation in the calendar and pick up the object with the LOAN DESK MANAGER.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Some equipment have a fixed loan period and most of the time you will be notified when the loan is approaching the end.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sz="12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7C61BE-FC51-EFAA-9C3B-25167B8D1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357" y="959301"/>
            <a:ext cx="1314881" cy="49062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52F04C-8E7F-AEB3-6570-D0D6E00F8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55" y="2911169"/>
            <a:ext cx="3239634" cy="132500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</p:spTree>
    <p:extLst>
      <p:ext uri="{BB962C8B-B14F-4D97-AF65-F5344CB8AC3E}">
        <p14:creationId xmlns:p14="http://schemas.microsoft.com/office/powerpoint/2010/main" val="78577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FAF7878E-231F-A7A3-A371-C277BC389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700" y="3087807"/>
            <a:ext cx="2164263" cy="158963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87490D1-EAEF-81A0-8339-9D6D0D76F08E}"/>
              </a:ext>
            </a:extLst>
          </p:cNvPr>
          <p:cNvSpPr txBox="1"/>
          <p:nvPr/>
        </p:nvSpPr>
        <p:spPr>
          <a:xfrm>
            <a:off x="1553496" y="699331"/>
            <a:ext cx="3829742" cy="213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Select “Requests Services” from the left main menu or through a quick action widget on the dashboard. 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Make sure to have the right Core active at the top (arrow). 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Press “Service Request" at the top right. 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Choose from the list of available orders and fill out the form. Press "Submit/Process" at the bottom of the page.</a:t>
            </a:r>
            <a:endParaRPr lang="nb-NO" sz="11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FBD2EF-76E3-0F39-1B38-D6CCC4C254CF}"/>
              </a:ext>
            </a:extLst>
          </p:cNvPr>
          <p:cNvSpPr txBox="1"/>
          <p:nvPr/>
        </p:nvSpPr>
        <p:spPr>
          <a:xfrm>
            <a:off x="2232898" y="10237"/>
            <a:ext cx="301236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Sending Requests</a:t>
            </a:r>
            <a:endParaRPr lang="nb-NO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5A297C-EFA9-ADAA-77A6-EB3C1D2EA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2188" y="715268"/>
            <a:ext cx="3363537" cy="388100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305888C-E962-1ECD-E14E-6549739F359B}"/>
              </a:ext>
            </a:extLst>
          </p:cNvPr>
          <p:cNvCxnSpPr>
            <a:cxnSpLocks/>
          </p:cNvCxnSpPr>
          <p:nvPr/>
        </p:nvCxnSpPr>
        <p:spPr>
          <a:xfrm flipV="1">
            <a:off x="4190164" y="767686"/>
            <a:ext cx="1320823" cy="233447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4B65367-D65D-3245-F9A1-DEDCF41515C6}"/>
              </a:ext>
            </a:extLst>
          </p:cNvPr>
          <p:cNvCxnSpPr>
            <a:cxnSpLocks/>
          </p:cNvCxnSpPr>
          <p:nvPr/>
        </p:nvCxnSpPr>
        <p:spPr>
          <a:xfrm>
            <a:off x="4196687" y="4084093"/>
            <a:ext cx="1340893" cy="49131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2C39F89-13DD-1A24-D45A-63CE68BECC1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17" t="10119" r="4794" b="21601"/>
          <a:stretch/>
        </p:blipFill>
        <p:spPr>
          <a:xfrm>
            <a:off x="210226" y="1672378"/>
            <a:ext cx="1173263" cy="342837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E3FE40F-1F21-FA0A-B938-E8BE9ED6C87E}"/>
              </a:ext>
            </a:extLst>
          </p:cNvPr>
          <p:cNvCxnSpPr>
            <a:cxnSpLocks/>
          </p:cNvCxnSpPr>
          <p:nvPr/>
        </p:nvCxnSpPr>
        <p:spPr>
          <a:xfrm>
            <a:off x="263425" y="1690548"/>
            <a:ext cx="239099" cy="59691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B9A744C-386E-D907-9E3B-45256A47DF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275" y="563439"/>
            <a:ext cx="1265232" cy="77546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5111D92-57D3-A7C6-6168-17E33316CE35}"/>
                  </a:ext>
                </a:extLst>
              </p14:cNvPr>
              <p14:cNvContentPartPr/>
              <p14:nvPr/>
            </p14:nvContentPartPr>
            <p14:xfrm>
              <a:off x="270199" y="974544"/>
              <a:ext cx="683370" cy="2781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5111D92-57D3-A7C6-6168-17E33316CE3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4213" y="903236"/>
                <a:ext cx="754982" cy="170069"/>
              </a:xfrm>
              <a:prstGeom prst="rect">
                <a:avLst/>
              </a:prstGeom>
            </p:spPr>
          </p:pic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253F5EDE-B1B5-0E3F-A61B-DEE7AA6E81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1531" y="2109457"/>
            <a:ext cx="1258898" cy="46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85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AFBD2EF-76E3-0F39-1B38-D6CCC4C254CF}"/>
              </a:ext>
            </a:extLst>
          </p:cNvPr>
          <p:cNvSpPr txBox="1"/>
          <p:nvPr/>
        </p:nvSpPr>
        <p:spPr>
          <a:xfrm>
            <a:off x="2462570" y="10236"/>
            <a:ext cx="374333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Ordering Consumables</a:t>
            </a:r>
            <a:endParaRPr lang="nb-NO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C8CA40-7F65-66DD-72D4-553FCBC05FC1}"/>
              </a:ext>
            </a:extLst>
          </p:cNvPr>
          <p:cNvSpPr txBox="1"/>
          <p:nvPr/>
        </p:nvSpPr>
        <p:spPr>
          <a:xfrm>
            <a:off x="2961447" y="1049441"/>
            <a:ext cx="5800550" cy="161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You order consumables/supplies through the request service called “Request CONSUMABLES” (for MIC) or through the CONSUMABLE menu (if </a:t>
            </a:r>
            <a:r>
              <a:rPr lang="en-US" sz="1125">
                <a:latin typeface="Arial" panose="020B0604020202020204" pitchFamily="34" charset="0"/>
                <a:cs typeface="Arial" panose="020B0604020202020204" pitchFamily="34" charset="0"/>
              </a:rPr>
              <a:t>applicable). </a:t>
            </a:r>
            <a:endParaRPr lang="en-US" sz="112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Fill out the order and indicate when you would like to pick up the items.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Select consumables under “add a consumable”.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25" dirty="0">
                <a:latin typeface="Arial" panose="020B0604020202020204" pitchFamily="34" charset="0"/>
                <a:cs typeface="Arial" panose="020B0604020202020204" pitchFamily="34" charset="0"/>
              </a:rPr>
              <a:t>Press SUBMIT and pick up your order.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sz="11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E767F8E-E533-0211-A467-A1BE08CE322C}"/>
              </a:ext>
            </a:extLst>
          </p:cNvPr>
          <p:cNvGrpSpPr/>
          <p:nvPr/>
        </p:nvGrpSpPr>
        <p:grpSpPr>
          <a:xfrm>
            <a:off x="2815192" y="3584474"/>
            <a:ext cx="2836430" cy="723315"/>
            <a:chOff x="7820263" y="1265417"/>
            <a:chExt cx="3781906" cy="964420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A477B1B8-E415-4495-CE3E-33A32423CF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1419" b="63862"/>
            <a:stretch/>
          </p:blipFill>
          <p:spPr>
            <a:xfrm>
              <a:off x="7820263" y="1265417"/>
              <a:ext cx="3781906" cy="964420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00A1329-CF2C-B924-26E4-5E12E2ECFB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174" t="19106" r="4255" b="64247"/>
            <a:stretch/>
          </p:blipFill>
          <p:spPr>
            <a:xfrm>
              <a:off x="7961233" y="1668462"/>
              <a:ext cx="3628417" cy="505837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177A82C-BDD5-9F6C-BE50-6020DA5F981B}"/>
                    </a:ext>
                  </a:extLst>
                </p14:cNvPr>
                <p14:cNvContentPartPr/>
                <p14:nvPr/>
              </p14:nvContentPartPr>
              <p14:xfrm>
                <a:off x="8015270" y="1921381"/>
                <a:ext cx="1436040" cy="140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177A82C-BDD5-9F6C-BE50-6020DA5F981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961270" y="1813381"/>
                  <a:ext cx="1543680" cy="2296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32992CC-6760-1696-189E-1936BA1145D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817" t="10119" r="4794" b="21601"/>
          <a:stretch/>
        </p:blipFill>
        <p:spPr>
          <a:xfrm>
            <a:off x="264370" y="1252820"/>
            <a:ext cx="1173263" cy="342837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A8EA03E-A1C9-6B8D-B821-84DB09E77A63}"/>
              </a:ext>
            </a:extLst>
          </p:cNvPr>
          <p:cNvCxnSpPr>
            <a:cxnSpLocks/>
          </p:cNvCxnSpPr>
          <p:nvPr/>
        </p:nvCxnSpPr>
        <p:spPr>
          <a:xfrm>
            <a:off x="317569" y="1270990"/>
            <a:ext cx="239099" cy="59691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0F534D8-6A36-0D99-F66F-5EF92BA4E9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5675" y="1689899"/>
            <a:ext cx="1258898" cy="46380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20D77C2-1A99-8B00-4DD5-CF46B43B73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6669" y="2632426"/>
            <a:ext cx="1114580" cy="43583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4DC4A47-3717-3F2B-7CE5-10DAFD4DAA0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9028" y="3425664"/>
            <a:ext cx="1037933" cy="44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5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708</Words>
  <Application>Microsoft Macintosh PowerPoint</Application>
  <PresentationFormat>On-screen Show (16:9)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Aptos</vt:lpstr>
      <vt:lpstr>Arial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Haagen Waade</cp:lastModifiedBy>
  <cp:revision>114</cp:revision>
  <dcterms:created xsi:type="dcterms:W3CDTF">2013-06-10T16:56:09Z</dcterms:created>
  <dcterms:modified xsi:type="dcterms:W3CDTF">2024-12-20T13:04:58Z</dcterms:modified>
</cp:coreProperties>
</file>