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7.xml" ContentType="application/vnd.openxmlformats-officedocument.presentationml.tags+xml"/>
  <Override PartName="/ppt/notesSlides/notesSlide24.xml" ContentType="application/vnd.openxmlformats-officedocument.presentationml.notesSlide+xml"/>
  <Override PartName="/ppt/tags/tag18.xml" ContentType="application/vnd.openxmlformats-officedocument.presentationml.tags+xml"/>
  <Override PartName="/ppt/notesSlides/notesSlide2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20.xml" ContentType="application/vnd.openxmlformats-officedocument.presentationml.tags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  <p:sldMasterId id="2147483686" r:id="rId9"/>
    <p:sldMasterId id="2147483711" r:id="rId10"/>
    <p:sldMasterId id="2147483735" r:id="rId11"/>
  </p:sldMasterIdLst>
  <p:notesMasterIdLst>
    <p:notesMasterId r:id="rId64"/>
  </p:notesMasterIdLst>
  <p:sldIdLst>
    <p:sldId id="256" r:id="rId12"/>
    <p:sldId id="3536" r:id="rId13"/>
    <p:sldId id="2147309281" r:id="rId14"/>
    <p:sldId id="3537" r:id="rId15"/>
    <p:sldId id="2147309314" r:id="rId16"/>
    <p:sldId id="498" r:id="rId17"/>
    <p:sldId id="2147309316" r:id="rId18"/>
    <p:sldId id="2147309352" r:id="rId19"/>
    <p:sldId id="2147309331" r:id="rId20"/>
    <p:sldId id="2147309327" r:id="rId21"/>
    <p:sldId id="2147309328" r:id="rId22"/>
    <p:sldId id="2147309329" r:id="rId23"/>
    <p:sldId id="2147309317" r:id="rId24"/>
    <p:sldId id="2147309321" r:id="rId25"/>
    <p:sldId id="2147309326" r:id="rId26"/>
    <p:sldId id="2147309333" r:id="rId27"/>
    <p:sldId id="2147309334" r:id="rId28"/>
    <p:sldId id="2147309332" r:id="rId29"/>
    <p:sldId id="2147309337" r:id="rId30"/>
    <p:sldId id="2147309335" r:id="rId31"/>
    <p:sldId id="2147309336" r:id="rId32"/>
    <p:sldId id="2147309342" r:id="rId33"/>
    <p:sldId id="2147309346" r:id="rId34"/>
    <p:sldId id="2147309373" r:id="rId35"/>
    <p:sldId id="2147309339" r:id="rId36"/>
    <p:sldId id="2147309344" r:id="rId37"/>
    <p:sldId id="2147309349" r:id="rId38"/>
    <p:sldId id="2147309362" r:id="rId39"/>
    <p:sldId id="2147309347" r:id="rId40"/>
    <p:sldId id="2147309356" r:id="rId41"/>
    <p:sldId id="2147309359" r:id="rId42"/>
    <p:sldId id="2147309363" r:id="rId43"/>
    <p:sldId id="2147309358" r:id="rId44"/>
    <p:sldId id="2147309364" r:id="rId45"/>
    <p:sldId id="2147309360" r:id="rId46"/>
    <p:sldId id="2147309361" r:id="rId47"/>
    <p:sldId id="2147309365" r:id="rId48"/>
    <p:sldId id="2147309345" r:id="rId49"/>
    <p:sldId id="2147309366" r:id="rId50"/>
    <p:sldId id="2147309368" r:id="rId51"/>
    <p:sldId id="2147309371" r:id="rId52"/>
    <p:sldId id="2147309353" r:id="rId53"/>
    <p:sldId id="2147309369" r:id="rId54"/>
    <p:sldId id="2147309370" r:id="rId55"/>
    <p:sldId id="2147309372" r:id="rId56"/>
    <p:sldId id="2147309318" r:id="rId57"/>
    <p:sldId id="2147309285" r:id="rId58"/>
    <p:sldId id="2147309374" r:id="rId59"/>
    <p:sldId id="2147309319" r:id="rId60"/>
    <p:sldId id="667" r:id="rId61"/>
    <p:sldId id="2147309179" r:id="rId62"/>
    <p:sldId id="370" r:id="rId63"/>
  </p:sldIdLst>
  <p:sldSz cx="9144000" cy="5143500" type="screen16x9"/>
  <p:notesSz cx="6858000" cy="9144000"/>
  <p:custDataLst>
    <p:tags r:id="rId65"/>
  </p:custData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0C4A53-7441-406F-BA9C-A7A7CBF0F43F}">
          <p14:sldIdLst>
            <p14:sldId id="256"/>
            <p14:sldId id="3536"/>
            <p14:sldId id="2147309281"/>
          </p14:sldIdLst>
        </p14:section>
        <p14:section name="Om ny økonomimodell" id="{CD0F8225-DE30-4470-BF18-AF7B17A311C3}">
          <p14:sldIdLst>
            <p14:sldId id="3537"/>
            <p14:sldId id="2147309314"/>
            <p14:sldId id="498"/>
            <p14:sldId id="2147309316"/>
            <p14:sldId id="2147309352"/>
            <p14:sldId id="2147309331"/>
            <p14:sldId id="2147309327"/>
            <p14:sldId id="2147309328"/>
            <p14:sldId id="2147309329"/>
            <p14:sldId id="2147309317"/>
            <p14:sldId id="2147309321"/>
            <p14:sldId id="2147309326"/>
            <p14:sldId id="2147309333"/>
            <p14:sldId id="2147309334"/>
            <p14:sldId id="2147309332"/>
            <p14:sldId id="2147309337"/>
            <p14:sldId id="2147309335"/>
            <p14:sldId id="2147309336"/>
            <p14:sldId id="2147309342"/>
            <p14:sldId id="2147309346"/>
            <p14:sldId id="2147309373"/>
            <p14:sldId id="2147309339"/>
            <p14:sldId id="2147309344"/>
            <p14:sldId id="2147309349"/>
            <p14:sldId id="2147309362"/>
            <p14:sldId id="2147309347"/>
            <p14:sldId id="2147309356"/>
            <p14:sldId id="2147309359"/>
            <p14:sldId id="2147309363"/>
            <p14:sldId id="2147309358"/>
            <p14:sldId id="2147309364"/>
            <p14:sldId id="2147309360"/>
            <p14:sldId id="2147309361"/>
            <p14:sldId id="2147309365"/>
            <p14:sldId id="2147309345"/>
            <p14:sldId id="2147309366"/>
            <p14:sldId id="2147309368"/>
            <p14:sldId id="2147309371"/>
            <p14:sldId id="2147309353"/>
            <p14:sldId id="2147309369"/>
            <p14:sldId id="2147309370"/>
            <p14:sldId id="2147309372"/>
            <p14:sldId id="2147309318"/>
            <p14:sldId id="2147309285"/>
            <p14:sldId id="2147309374"/>
          </p14:sldIdLst>
        </p14:section>
        <p14:section name="Spørsmål og svar" id="{3D2BF11A-BD61-4245-B0CC-F6B1CE4645A8}">
          <p14:sldIdLst>
            <p14:sldId id="2147309319"/>
            <p14:sldId id="667"/>
            <p14:sldId id="214730917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C89A3F-4397-C7E3-03F5-26A05213A5C8}" name="Gørild Lønvik Syrstad" initials="GS" userId="S::gorill@ntnu.no::8d7dc1d3-782d-452b-b43a-c092425cea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, Harald" initials="LH" lastIdx="3" clrIdx="0">
    <p:extLst>
      <p:ext uri="{19B8F6BF-5375-455C-9EA6-DF929625EA0E}">
        <p15:presenceInfo xmlns:p15="http://schemas.microsoft.com/office/powerpoint/2012/main" userId="S::hlie@deloitte.no::6eaf4526-8e81-4b3d-ba16-767687c218e8" providerId="AD"/>
      </p:ext>
    </p:extLst>
  </p:cmAuthor>
  <p:cmAuthor id="2" name="Tor Prestegard" initials="TP" lastIdx="1" clrIdx="1">
    <p:extLst>
      <p:ext uri="{19B8F6BF-5375-455C-9EA6-DF929625EA0E}">
        <p15:presenceInfo xmlns:p15="http://schemas.microsoft.com/office/powerpoint/2012/main" userId="S::torpr@ntnu.no::70b1b567-2bf3-47e4-af3f-844159642694" providerId="AD"/>
      </p:ext>
    </p:extLst>
  </p:cmAuthor>
  <p:cmAuthor id="3" name="Lie, Harald" initials="LH [2]" lastIdx="1" clrIdx="2">
    <p:extLst>
      <p:ext uri="{19B8F6BF-5375-455C-9EA6-DF929625EA0E}">
        <p15:presenceInfo xmlns:p15="http://schemas.microsoft.com/office/powerpoint/2012/main" userId="S::hlie_deloitte.no#ext#@studntnu.onmicrosoft.com::4515d6bf-9a89-4ec2-90d8-a40f6b68936c" providerId="AD"/>
      </p:ext>
    </p:extLst>
  </p:cmAuthor>
  <p:cmAuthor id="4" name="Gry-Lene Johansen" initials="GJ" lastIdx="5" clrIdx="3">
    <p:extLst>
      <p:ext uri="{19B8F6BF-5375-455C-9EA6-DF929625EA0E}">
        <p15:presenceInfo xmlns:p15="http://schemas.microsoft.com/office/powerpoint/2012/main" userId="S::grylj@ntnu.no::acbf094c-51cb-4117-b367-2a5f9274475b" providerId="AD"/>
      </p:ext>
    </p:extLst>
  </p:cmAuthor>
  <p:cmAuthor id="5" name="Horvei, Christina" initials="HC" lastIdx="10" clrIdx="4">
    <p:extLst>
      <p:ext uri="{19B8F6BF-5375-455C-9EA6-DF929625EA0E}">
        <p15:presenceInfo xmlns:p15="http://schemas.microsoft.com/office/powerpoint/2012/main" userId="S::chorvei@deloitte.no::cd24bc57-60b2-4e37-aa14-cf0aa018956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694"/>
    <a:srgbClr val="0D3475"/>
    <a:srgbClr val="8D9C1B"/>
    <a:srgbClr val="C7B98A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65" autoAdjust="0"/>
  </p:normalViewPr>
  <p:slideViewPr>
    <p:cSldViewPr snapToGrid="0">
      <p:cViewPr varScale="1">
        <p:scale>
          <a:sx n="64" d="100"/>
          <a:sy n="64" d="100"/>
        </p:scale>
        <p:origin x="1340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viewProps" Target="viewProps.xml"/><Relationship Id="rId7" Type="http://schemas.openxmlformats.org/officeDocument/2006/relationships/customXml" Target="../customXml/item7.xml"/><Relationship Id="rId71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4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3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2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1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B4B24-053B-4C57-9B43-A058B1893E64}" type="doc">
      <dgm:prSet loTypeId="urn:microsoft.com/office/officeart/2005/8/layout/vProcess5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nb-NO"/>
        </a:p>
      </dgm:t>
    </dgm:pt>
    <dgm:pt modelId="{16DD6322-32B1-4E95-B9EF-8952FB01799E}">
      <dgm:prSet phldrT="[Tekst]"/>
      <dgm:spPr>
        <a:solidFill>
          <a:schemeClr val="accent2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>
            <a:buNone/>
          </a:pPr>
          <a:r>
            <a:rPr lang="nb-NO">
              <a:solidFill>
                <a:schemeClr val="tx1"/>
              </a:solidFill>
            </a:rPr>
            <a:t>Løsning 2022</a:t>
          </a:r>
        </a:p>
      </dgm:t>
    </dgm:pt>
    <dgm:pt modelId="{601ABE43-5A9D-49F9-9B41-CD5D9B90C824}" type="parTrans" cxnId="{992A142F-7AC9-4E10-958C-9EE39CA790D3}">
      <dgm:prSet/>
      <dgm:spPr/>
      <dgm:t>
        <a:bodyPr/>
        <a:lstStyle/>
        <a:p>
          <a:endParaRPr lang="nb-NO"/>
        </a:p>
      </dgm:t>
    </dgm:pt>
    <dgm:pt modelId="{C61BDD19-3EAF-4F33-850F-2C1EC9D73178}" type="sibTrans" cxnId="{992A142F-7AC9-4E10-958C-9EE39CA790D3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nb-NO"/>
        </a:p>
      </dgm:t>
    </dgm:pt>
    <dgm:pt modelId="{92B14445-25D9-4148-AD2E-AB6EEC1D6F58}">
      <dgm:prSet phldrT="[Tekst]"/>
      <dgm:spPr>
        <a:solidFill>
          <a:schemeClr val="accent2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Bruk av ADI</a:t>
          </a:r>
        </a:p>
      </dgm:t>
    </dgm:pt>
    <dgm:pt modelId="{CED566DB-9618-4067-8E7D-CE70B9BBA6FA}" type="parTrans" cxnId="{49020D6C-A937-418D-A3BE-18337B4F9181}">
      <dgm:prSet/>
      <dgm:spPr/>
      <dgm:t>
        <a:bodyPr/>
        <a:lstStyle/>
        <a:p>
          <a:endParaRPr lang="nb-NO"/>
        </a:p>
      </dgm:t>
    </dgm:pt>
    <dgm:pt modelId="{F1F0EEA8-B7D4-4D42-B3DF-6814259654F6}" type="sibTrans" cxnId="{49020D6C-A937-418D-A3BE-18337B4F9181}">
      <dgm:prSet/>
      <dgm:spPr/>
      <dgm:t>
        <a:bodyPr/>
        <a:lstStyle/>
        <a:p>
          <a:endParaRPr lang="nb-NO"/>
        </a:p>
      </dgm:t>
    </dgm:pt>
    <dgm:pt modelId="{CE3CE961-DFA7-428E-B541-9D7F7491D2A5}">
      <dgm:prSet phldrT="[Tekst]"/>
      <dgm:spPr>
        <a:solidFill>
          <a:schemeClr val="accent2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Validering ved bruk av RPA mot OA</a:t>
          </a:r>
        </a:p>
      </dgm:t>
    </dgm:pt>
    <dgm:pt modelId="{D6184181-7E66-41CF-AD5D-05E6ADD31676}" type="parTrans" cxnId="{705E3616-7679-47FB-8323-80D8924E1B23}">
      <dgm:prSet/>
      <dgm:spPr/>
      <dgm:t>
        <a:bodyPr/>
        <a:lstStyle/>
        <a:p>
          <a:endParaRPr lang="nb-NO"/>
        </a:p>
      </dgm:t>
    </dgm:pt>
    <dgm:pt modelId="{AB22529A-DEDF-4CC2-A385-556467D86A91}" type="sibTrans" cxnId="{705E3616-7679-47FB-8323-80D8924E1B23}">
      <dgm:prSet/>
      <dgm:spPr/>
      <dgm:t>
        <a:bodyPr/>
        <a:lstStyle/>
        <a:p>
          <a:endParaRPr lang="nb-NO"/>
        </a:p>
      </dgm:t>
    </dgm:pt>
    <dgm:pt modelId="{B48F1A59-129E-4D75-885C-1488744B4F27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nb-NO">
              <a:solidFill>
                <a:schemeClr val="tx1"/>
              </a:solidFill>
            </a:rPr>
            <a:t>Løsning 2023</a:t>
          </a:r>
        </a:p>
      </dgm:t>
    </dgm:pt>
    <dgm:pt modelId="{03523EAB-680B-4C59-B098-E575BB2DEE5E}" type="parTrans" cxnId="{7D18E7AA-14F7-49C8-8276-9B323E494D5D}">
      <dgm:prSet/>
      <dgm:spPr/>
      <dgm:t>
        <a:bodyPr/>
        <a:lstStyle/>
        <a:p>
          <a:endParaRPr lang="nb-NO"/>
        </a:p>
      </dgm:t>
    </dgm:pt>
    <dgm:pt modelId="{5007E425-D3C0-46AD-A69D-6C2DE2AF8167}" type="sibTrans" cxnId="{7D18E7AA-14F7-49C8-8276-9B323E494D5D}">
      <dgm:prSet/>
      <dgm:spPr/>
      <dgm:t>
        <a:bodyPr/>
        <a:lstStyle/>
        <a:p>
          <a:endParaRPr lang="nb-NO"/>
        </a:p>
      </dgm:t>
    </dgm:pt>
    <dgm:pt modelId="{EF322E3B-542F-476A-83F4-11C36B72092C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Egen rolle «Bilagsbehandler»</a:t>
          </a:r>
        </a:p>
      </dgm:t>
    </dgm:pt>
    <dgm:pt modelId="{24FD2CFE-5FC0-446A-8194-104218222E51}" type="parTrans" cxnId="{CCBA042B-EBEA-4491-9A1A-39486AF5D02D}">
      <dgm:prSet/>
      <dgm:spPr/>
      <dgm:t>
        <a:bodyPr/>
        <a:lstStyle/>
        <a:p>
          <a:endParaRPr lang="nb-NO"/>
        </a:p>
      </dgm:t>
    </dgm:pt>
    <dgm:pt modelId="{EEFC5D81-668F-46B4-A576-E3A42B7E9156}" type="sibTrans" cxnId="{CCBA042B-EBEA-4491-9A1A-39486AF5D02D}">
      <dgm:prSet/>
      <dgm:spPr/>
      <dgm:t>
        <a:bodyPr/>
        <a:lstStyle/>
        <a:p>
          <a:endParaRPr lang="nb-NO"/>
        </a:p>
      </dgm:t>
    </dgm:pt>
    <dgm:pt modelId="{516C5C60-D387-44E2-BD03-C5CE11ABFC20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Konteringsregler</a:t>
          </a:r>
        </a:p>
      </dgm:t>
    </dgm:pt>
    <dgm:pt modelId="{B4B4478A-318F-43AB-9A13-7E4D88AAD6D4}" type="parTrans" cxnId="{D1E0025E-86B4-408C-BB16-C69E3876DBEC}">
      <dgm:prSet/>
      <dgm:spPr/>
      <dgm:t>
        <a:bodyPr/>
        <a:lstStyle/>
        <a:p>
          <a:endParaRPr lang="nb-NO"/>
        </a:p>
      </dgm:t>
    </dgm:pt>
    <dgm:pt modelId="{7AFE3FDE-F143-481C-B9B7-D8D67AC53E81}" type="sibTrans" cxnId="{D1E0025E-86B4-408C-BB16-C69E3876DBEC}">
      <dgm:prSet/>
      <dgm:spPr/>
      <dgm:t>
        <a:bodyPr/>
        <a:lstStyle/>
        <a:p>
          <a:endParaRPr lang="nb-NO"/>
        </a:p>
      </dgm:t>
    </dgm:pt>
    <dgm:pt modelId="{4023AD4B-5CDB-4009-99AF-56495022D857}">
      <dgm:prSet phldrT="[Tekst]"/>
      <dgm:spPr>
        <a:solidFill>
          <a:schemeClr val="accent2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2 maler med tilhørende signert </a:t>
          </a:r>
          <a:r>
            <a:rPr lang="nb-NO" err="1">
              <a:solidFill>
                <a:schemeClr val="tx1"/>
              </a:solidFill>
            </a:rPr>
            <a:t>pdf</a:t>
          </a:r>
          <a:endParaRPr lang="nb-NO">
            <a:solidFill>
              <a:schemeClr val="tx1"/>
            </a:solidFill>
          </a:endParaRPr>
        </a:p>
      </dgm:t>
    </dgm:pt>
    <dgm:pt modelId="{CFB570FE-E2A5-44F2-9C54-E0A5ADAC8AF6}" type="parTrans" cxnId="{9128AA61-EF77-4F24-B362-267AFCA65F67}">
      <dgm:prSet/>
      <dgm:spPr/>
      <dgm:t>
        <a:bodyPr/>
        <a:lstStyle/>
        <a:p>
          <a:endParaRPr lang="nb-NO"/>
        </a:p>
      </dgm:t>
    </dgm:pt>
    <dgm:pt modelId="{E43FE17F-7043-40B2-A8FF-4DD35D90FD74}" type="sibTrans" cxnId="{9128AA61-EF77-4F24-B362-267AFCA65F67}">
      <dgm:prSet/>
      <dgm:spPr/>
      <dgm:t>
        <a:bodyPr/>
        <a:lstStyle/>
        <a:p>
          <a:endParaRPr lang="nb-NO"/>
        </a:p>
      </dgm:t>
    </dgm:pt>
    <dgm:pt modelId="{AFC221E7-1B3D-4561-BA31-C1EC3021B24D}">
      <dgm:prSet phldrT="[Tekst]"/>
      <dgm:spPr>
        <a:solidFill>
          <a:schemeClr val="accent2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Prosjekt og sted med tilhørende relasjoner ble validert av gårsdagens oppdateringer</a:t>
          </a:r>
        </a:p>
      </dgm:t>
    </dgm:pt>
    <dgm:pt modelId="{D5602504-5434-4C30-98AB-34E41F21106F}" type="parTrans" cxnId="{27337BC5-8337-45D7-9048-A87D78C8C05A}">
      <dgm:prSet/>
      <dgm:spPr/>
      <dgm:t>
        <a:bodyPr/>
        <a:lstStyle/>
        <a:p>
          <a:endParaRPr lang="nb-NO"/>
        </a:p>
      </dgm:t>
    </dgm:pt>
    <dgm:pt modelId="{16795188-B6BA-43E0-A8FA-E730107C2833}" type="sibTrans" cxnId="{27337BC5-8337-45D7-9048-A87D78C8C05A}">
      <dgm:prSet/>
      <dgm:spPr/>
      <dgm:t>
        <a:bodyPr/>
        <a:lstStyle/>
        <a:p>
          <a:endParaRPr lang="nb-NO"/>
        </a:p>
      </dgm:t>
    </dgm:pt>
    <dgm:pt modelId="{E3E64D3B-FDB3-45A1-A43B-FC1CF3E44DA0}">
      <dgm:prSet phldrT="[Tekst]"/>
      <dgm:spPr>
        <a:solidFill>
          <a:schemeClr val="accent2">
            <a:lumMod val="20000"/>
            <a:lumOff val="8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Signatur av BDM</a:t>
          </a:r>
        </a:p>
      </dgm:t>
    </dgm:pt>
    <dgm:pt modelId="{1AF42957-1C1F-4AEB-878F-BE04E87EBFF7}" type="parTrans" cxnId="{635A48C7-1301-4806-A93D-58E4FCF0BE8E}">
      <dgm:prSet/>
      <dgm:spPr/>
      <dgm:t>
        <a:bodyPr/>
        <a:lstStyle/>
        <a:p>
          <a:endParaRPr lang="nb-NO"/>
        </a:p>
      </dgm:t>
    </dgm:pt>
    <dgm:pt modelId="{86F31AAE-8F3C-4757-9190-F547C396B52C}" type="sibTrans" cxnId="{635A48C7-1301-4806-A93D-58E4FCF0BE8E}">
      <dgm:prSet/>
      <dgm:spPr/>
      <dgm:t>
        <a:bodyPr/>
        <a:lstStyle/>
        <a:p>
          <a:endParaRPr lang="nb-NO"/>
        </a:p>
      </dgm:t>
    </dgm:pt>
    <dgm:pt modelId="{74B100F8-238D-4CF4-BD7A-C47E47B78739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Flere maler</a:t>
          </a:r>
        </a:p>
      </dgm:t>
    </dgm:pt>
    <dgm:pt modelId="{F4299231-5A0A-43BA-B5C5-1787F083DB4A}" type="parTrans" cxnId="{32D322E0-E37A-4F55-9809-3C3A5C62CCB8}">
      <dgm:prSet/>
      <dgm:spPr/>
      <dgm:t>
        <a:bodyPr/>
        <a:lstStyle/>
        <a:p>
          <a:endParaRPr lang="nb-NO"/>
        </a:p>
      </dgm:t>
    </dgm:pt>
    <dgm:pt modelId="{4CAF6609-BBFE-440A-AB5C-3B1FB54CC2B3}" type="sibTrans" cxnId="{32D322E0-E37A-4F55-9809-3C3A5C62CCB8}">
      <dgm:prSet/>
      <dgm:spPr/>
      <dgm:t>
        <a:bodyPr/>
        <a:lstStyle/>
        <a:p>
          <a:endParaRPr lang="nb-NO"/>
        </a:p>
      </dgm:t>
    </dgm:pt>
    <dgm:pt modelId="{31B175D1-5287-497D-8230-B76F3D55A0EE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Validering av dagens endring på konteringsdimensjonene</a:t>
          </a:r>
        </a:p>
      </dgm:t>
    </dgm:pt>
    <dgm:pt modelId="{FF577AA9-F09C-4FD5-9104-B456DC9F81F6}" type="parTrans" cxnId="{20567F8A-3FCE-460F-9428-7F9885ED12FE}">
      <dgm:prSet/>
      <dgm:spPr/>
      <dgm:t>
        <a:bodyPr/>
        <a:lstStyle/>
        <a:p>
          <a:endParaRPr lang="nb-NO"/>
        </a:p>
      </dgm:t>
    </dgm:pt>
    <dgm:pt modelId="{768738DF-374D-4E5D-9928-C90941763F9B}" type="sibTrans" cxnId="{20567F8A-3FCE-460F-9428-7F9885ED12FE}">
      <dgm:prSet/>
      <dgm:spPr/>
      <dgm:t>
        <a:bodyPr/>
        <a:lstStyle/>
        <a:p>
          <a:endParaRPr lang="nb-NO"/>
        </a:p>
      </dgm:t>
    </dgm:pt>
    <dgm:pt modelId="{0EC9C307-9085-4907-B589-319F9E7EC0BC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Kan laste opp vedlegg</a:t>
          </a:r>
        </a:p>
      </dgm:t>
    </dgm:pt>
    <dgm:pt modelId="{2191CF90-A65C-4BD4-A19D-795F96E6AE6B}" type="parTrans" cxnId="{00A1273C-35F3-42E2-AF0D-BFBC47C60488}">
      <dgm:prSet/>
      <dgm:spPr/>
      <dgm:t>
        <a:bodyPr/>
        <a:lstStyle/>
        <a:p>
          <a:endParaRPr lang="nb-NO"/>
        </a:p>
      </dgm:t>
    </dgm:pt>
    <dgm:pt modelId="{7DAAC423-291B-4E28-94E2-95E17C5DD5FD}" type="sibTrans" cxnId="{00A1273C-35F3-42E2-AF0D-BFBC47C60488}">
      <dgm:prSet/>
      <dgm:spPr/>
      <dgm:t>
        <a:bodyPr/>
        <a:lstStyle/>
        <a:p>
          <a:endParaRPr lang="nb-NO"/>
        </a:p>
      </dgm:t>
    </dgm:pt>
    <dgm:pt modelId="{791B64A8-3651-43F0-ADCB-BF48F564FC22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>
              <a:solidFill>
                <a:schemeClr val="tx1"/>
              </a:solidFill>
            </a:rPr>
            <a:t>Digital arbeidsflyt</a:t>
          </a:r>
        </a:p>
      </dgm:t>
    </dgm:pt>
    <dgm:pt modelId="{A035206D-DA52-4E38-979E-A33772932AD0}" type="parTrans" cxnId="{BD98D478-2516-4C3F-8904-777378C77A5C}">
      <dgm:prSet/>
      <dgm:spPr/>
      <dgm:t>
        <a:bodyPr/>
        <a:lstStyle/>
        <a:p>
          <a:endParaRPr lang="nb-NO"/>
        </a:p>
      </dgm:t>
    </dgm:pt>
    <dgm:pt modelId="{A7405F67-8952-494B-BED6-F2BDC9F2EBCE}" type="sibTrans" cxnId="{BD98D478-2516-4C3F-8904-777378C77A5C}">
      <dgm:prSet/>
      <dgm:spPr/>
      <dgm:t>
        <a:bodyPr/>
        <a:lstStyle/>
        <a:p>
          <a:endParaRPr lang="nb-NO"/>
        </a:p>
      </dgm:t>
    </dgm:pt>
    <dgm:pt modelId="{D3177E67-4901-490D-8AD5-8E46652E6FEC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Char char="Ø"/>
          </a:pPr>
          <a:r>
            <a:rPr lang="nb-NO" b="0">
              <a:solidFill>
                <a:schemeClr val="tx1"/>
              </a:solidFill>
            </a:rPr>
            <a:t>Ingen validering av relasjoner på delprosjekt</a:t>
          </a:r>
        </a:p>
      </dgm:t>
    </dgm:pt>
    <dgm:pt modelId="{7B94CDF4-80D2-47F8-9F1F-3B2D93DBF3E5}" type="parTrans" cxnId="{8B3F73D0-8A20-4F0E-A186-6049287DF200}">
      <dgm:prSet/>
      <dgm:spPr/>
      <dgm:t>
        <a:bodyPr/>
        <a:lstStyle/>
        <a:p>
          <a:endParaRPr lang="nb-NO"/>
        </a:p>
      </dgm:t>
    </dgm:pt>
    <dgm:pt modelId="{9049CADC-C293-47CC-9269-B27B2B8C87EB}" type="sibTrans" cxnId="{8B3F73D0-8A20-4F0E-A186-6049287DF200}">
      <dgm:prSet/>
      <dgm:spPr/>
      <dgm:t>
        <a:bodyPr/>
        <a:lstStyle/>
        <a:p>
          <a:endParaRPr lang="nb-NO"/>
        </a:p>
      </dgm:t>
    </dgm:pt>
    <dgm:pt modelId="{F619A2DE-6C16-4875-BD68-1110CF1DF4C4}" type="pres">
      <dgm:prSet presAssocID="{341B4B24-053B-4C57-9B43-A058B1893E64}" presName="outerComposite" presStyleCnt="0">
        <dgm:presLayoutVars>
          <dgm:chMax val="5"/>
          <dgm:dir/>
          <dgm:resizeHandles val="exact"/>
        </dgm:presLayoutVars>
      </dgm:prSet>
      <dgm:spPr/>
    </dgm:pt>
    <dgm:pt modelId="{82432949-D1B5-49F1-980F-770A6D02BB18}" type="pres">
      <dgm:prSet presAssocID="{341B4B24-053B-4C57-9B43-A058B1893E64}" presName="dummyMaxCanvas" presStyleCnt="0">
        <dgm:presLayoutVars/>
      </dgm:prSet>
      <dgm:spPr/>
    </dgm:pt>
    <dgm:pt modelId="{7F8DE33C-4C38-4244-8777-3F7D44799E5A}" type="pres">
      <dgm:prSet presAssocID="{341B4B24-053B-4C57-9B43-A058B1893E64}" presName="TwoNodes_1" presStyleLbl="node1" presStyleIdx="0" presStyleCnt="2" custLinFactNeighborX="0" custLinFactNeighborY="-1028">
        <dgm:presLayoutVars>
          <dgm:bulletEnabled val="1"/>
        </dgm:presLayoutVars>
      </dgm:prSet>
      <dgm:spPr/>
    </dgm:pt>
    <dgm:pt modelId="{D8ACE9DF-4E5E-4448-9955-15F0D5E8036C}" type="pres">
      <dgm:prSet presAssocID="{341B4B24-053B-4C57-9B43-A058B1893E64}" presName="TwoNodes_2" presStyleLbl="node1" presStyleIdx="1" presStyleCnt="2">
        <dgm:presLayoutVars>
          <dgm:bulletEnabled val="1"/>
        </dgm:presLayoutVars>
      </dgm:prSet>
      <dgm:spPr/>
    </dgm:pt>
    <dgm:pt modelId="{1C2CE5D0-46D6-4E9C-ACAB-A69304662083}" type="pres">
      <dgm:prSet presAssocID="{341B4B24-053B-4C57-9B43-A058B1893E64}" presName="TwoConn_1-2" presStyleLbl="fgAccFollowNode1" presStyleIdx="0" presStyleCnt="1">
        <dgm:presLayoutVars>
          <dgm:bulletEnabled val="1"/>
        </dgm:presLayoutVars>
      </dgm:prSet>
      <dgm:spPr/>
    </dgm:pt>
    <dgm:pt modelId="{FAEBC45A-1E8D-4A51-A6AB-D87B62FE8594}" type="pres">
      <dgm:prSet presAssocID="{341B4B24-053B-4C57-9B43-A058B1893E64}" presName="TwoNodes_1_text" presStyleLbl="node1" presStyleIdx="1" presStyleCnt="2">
        <dgm:presLayoutVars>
          <dgm:bulletEnabled val="1"/>
        </dgm:presLayoutVars>
      </dgm:prSet>
      <dgm:spPr/>
    </dgm:pt>
    <dgm:pt modelId="{53DB24DC-2329-4F15-8898-0AD696E115E8}" type="pres">
      <dgm:prSet presAssocID="{341B4B24-053B-4C57-9B43-A058B1893E64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864E108-8095-4CC2-8055-F2234A6B6901}" type="presOf" srcId="{4023AD4B-5CDB-4009-99AF-56495022D857}" destId="{FAEBC45A-1E8D-4A51-A6AB-D87B62FE8594}" srcOrd="1" destOrd="2" presId="urn:microsoft.com/office/officeart/2005/8/layout/vProcess5"/>
    <dgm:cxn modelId="{9382830E-9204-4613-B2FD-15C180A3B2EA}" type="presOf" srcId="{EF322E3B-542F-476A-83F4-11C36B72092C}" destId="{D8ACE9DF-4E5E-4448-9955-15F0D5E8036C}" srcOrd="0" destOrd="1" presId="urn:microsoft.com/office/officeart/2005/8/layout/vProcess5"/>
    <dgm:cxn modelId="{705E3616-7679-47FB-8323-80D8924E1B23}" srcId="{16DD6322-32B1-4E95-B9EF-8952FB01799E}" destId="{CE3CE961-DFA7-428E-B541-9D7F7491D2A5}" srcOrd="2" destOrd="0" parTransId="{D6184181-7E66-41CF-AD5D-05E6ADD31676}" sibTransId="{AB22529A-DEDF-4CC2-A385-556467D86A91}"/>
    <dgm:cxn modelId="{DDF20A21-E1ED-4098-92C9-2D7DB4F0FBEB}" type="presOf" srcId="{0EC9C307-9085-4907-B589-319F9E7EC0BC}" destId="{D8ACE9DF-4E5E-4448-9955-15F0D5E8036C}" srcOrd="0" destOrd="6" presId="urn:microsoft.com/office/officeart/2005/8/layout/vProcess5"/>
    <dgm:cxn modelId="{222D3123-D576-4DB0-A9C4-76109D1F3C1C}" type="presOf" srcId="{4023AD4B-5CDB-4009-99AF-56495022D857}" destId="{7F8DE33C-4C38-4244-8777-3F7D44799E5A}" srcOrd="0" destOrd="2" presId="urn:microsoft.com/office/officeart/2005/8/layout/vProcess5"/>
    <dgm:cxn modelId="{F73F9C25-8D1E-471F-B2D2-446EBA6E5FDA}" type="presOf" srcId="{516C5C60-D387-44E2-BD03-C5CE11ABFC20}" destId="{D8ACE9DF-4E5E-4448-9955-15F0D5E8036C}" srcOrd="0" destOrd="5" presId="urn:microsoft.com/office/officeart/2005/8/layout/vProcess5"/>
    <dgm:cxn modelId="{5156D929-8958-43D9-8790-2E4E59345289}" type="presOf" srcId="{EF322E3B-542F-476A-83F4-11C36B72092C}" destId="{53DB24DC-2329-4F15-8898-0AD696E115E8}" srcOrd="1" destOrd="1" presId="urn:microsoft.com/office/officeart/2005/8/layout/vProcess5"/>
    <dgm:cxn modelId="{CCBA042B-EBEA-4491-9A1A-39486AF5D02D}" srcId="{B48F1A59-129E-4D75-885C-1488744B4F27}" destId="{EF322E3B-542F-476A-83F4-11C36B72092C}" srcOrd="0" destOrd="0" parTransId="{24FD2CFE-5FC0-446A-8194-104218222E51}" sibTransId="{EEFC5D81-668F-46B4-A576-E3A42B7E9156}"/>
    <dgm:cxn modelId="{B4B8C72C-57B3-4C8B-ABDD-298818F9F49F}" type="presOf" srcId="{0EC9C307-9085-4907-B589-319F9E7EC0BC}" destId="{53DB24DC-2329-4F15-8898-0AD696E115E8}" srcOrd="1" destOrd="6" presId="urn:microsoft.com/office/officeart/2005/8/layout/vProcess5"/>
    <dgm:cxn modelId="{992A142F-7AC9-4E10-958C-9EE39CA790D3}" srcId="{341B4B24-053B-4C57-9B43-A058B1893E64}" destId="{16DD6322-32B1-4E95-B9EF-8952FB01799E}" srcOrd="0" destOrd="0" parTransId="{601ABE43-5A9D-49F9-9B41-CD5D9B90C824}" sibTransId="{C61BDD19-3EAF-4F33-850F-2C1EC9D73178}"/>
    <dgm:cxn modelId="{032C1D30-1A79-4909-B7AA-6353720B60F3}" type="presOf" srcId="{B48F1A59-129E-4D75-885C-1488744B4F27}" destId="{53DB24DC-2329-4F15-8898-0AD696E115E8}" srcOrd="1" destOrd="0" presId="urn:microsoft.com/office/officeart/2005/8/layout/vProcess5"/>
    <dgm:cxn modelId="{4EEFC830-427C-449A-8EEF-5D0E013E957E}" type="presOf" srcId="{16DD6322-32B1-4E95-B9EF-8952FB01799E}" destId="{7F8DE33C-4C38-4244-8777-3F7D44799E5A}" srcOrd="0" destOrd="0" presId="urn:microsoft.com/office/officeart/2005/8/layout/vProcess5"/>
    <dgm:cxn modelId="{7238B839-C0BE-44D6-AC60-17133D88412E}" type="presOf" srcId="{74B100F8-238D-4CF4-BD7A-C47E47B78739}" destId="{53DB24DC-2329-4F15-8898-0AD696E115E8}" srcOrd="1" destOrd="2" presId="urn:microsoft.com/office/officeart/2005/8/layout/vProcess5"/>
    <dgm:cxn modelId="{798BD53B-6259-4F61-9DBB-F9D8EB8E0989}" type="presOf" srcId="{92B14445-25D9-4148-AD2E-AB6EEC1D6F58}" destId="{7F8DE33C-4C38-4244-8777-3F7D44799E5A}" srcOrd="0" destOrd="1" presId="urn:microsoft.com/office/officeart/2005/8/layout/vProcess5"/>
    <dgm:cxn modelId="{00A1273C-35F3-42E2-AF0D-BFBC47C60488}" srcId="{B48F1A59-129E-4D75-885C-1488744B4F27}" destId="{0EC9C307-9085-4907-B589-319F9E7EC0BC}" srcOrd="5" destOrd="0" parTransId="{2191CF90-A65C-4BD4-A19D-795F96E6AE6B}" sibTransId="{7DAAC423-291B-4E28-94E2-95E17C5DD5FD}"/>
    <dgm:cxn modelId="{EA63E540-28FB-4DEC-B4D7-92D6E11BC27D}" type="presOf" srcId="{516C5C60-D387-44E2-BD03-C5CE11ABFC20}" destId="{53DB24DC-2329-4F15-8898-0AD696E115E8}" srcOrd="1" destOrd="5" presId="urn:microsoft.com/office/officeart/2005/8/layout/vProcess5"/>
    <dgm:cxn modelId="{D1E0025E-86B4-408C-BB16-C69E3876DBEC}" srcId="{B48F1A59-129E-4D75-885C-1488744B4F27}" destId="{516C5C60-D387-44E2-BD03-C5CE11ABFC20}" srcOrd="4" destOrd="0" parTransId="{B4B4478A-318F-43AB-9A13-7E4D88AAD6D4}" sibTransId="{7AFE3FDE-F143-481C-B9B7-D8D67AC53E81}"/>
    <dgm:cxn modelId="{9128AA61-EF77-4F24-B362-267AFCA65F67}" srcId="{16DD6322-32B1-4E95-B9EF-8952FB01799E}" destId="{4023AD4B-5CDB-4009-99AF-56495022D857}" srcOrd="1" destOrd="0" parTransId="{CFB570FE-E2A5-44F2-9C54-E0A5ADAC8AF6}" sibTransId="{E43FE17F-7043-40B2-A8FF-4DD35D90FD74}"/>
    <dgm:cxn modelId="{49020D6C-A937-418D-A3BE-18337B4F9181}" srcId="{16DD6322-32B1-4E95-B9EF-8952FB01799E}" destId="{92B14445-25D9-4148-AD2E-AB6EEC1D6F58}" srcOrd="0" destOrd="0" parTransId="{CED566DB-9618-4067-8E7D-CE70B9BBA6FA}" sibTransId="{F1F0EEA8-B7D4-4D42-B3DF-6814259654F6}"/>
    <dgm:cxn modelId="{A696EC6D-6A9B-4C00-A2B1-BD8D9E5D4D95}" type="presOf" srcId="{AFC221E7-1B3D-4561-BA31-C1EC3021B24D}" destId="{FAEBC45A-1E8D-4A51-A6AB-D87B62FE8594}" srcOrd="1" destOrd="4" presId="urn:microsoft.com/office/officeart/2005/8/layout/vProcess5"/>
    <dgm:cxn modelId="{A0995D72-4442-47C0-8DD4-31C1F4D55E68}" type="presOf" srcId="{92B14445-25D9-4148-AD2E-AB6EEC1D6F58}" destId="{FAEBC45A-1E8D-4A51-A6AB-D87B62FE8594}" srcOrd="1" destOrd="1" presId="urn:microsoft.com/office/officeart/2005/8/layout/vProcess5"/>
    <dgm:cxn modelId="{FB979D57-294A-41F4-A5AB-381FA1F70DDB}" type="presOf" srcId="{E3E64D3B-FDB3-45A1-A43B-FC1CF3E44DA0}" destId="{7F8DE33C-4C38-4244-8777-3F7D44799E5A}" srcOrd="0" destOrd="5" presId="urn:microsoft.com/office/officeart/2005/8/layout/vProcess5"/>
    <dgm:cxn modelId="{BD98D478-2516-4C3F-8904-777378C77A5C}" srcId="{B48F1A59-129E-4D75-885C-1488744B4F27}" destId="{791B64A8-3651-43F0-ADCB-BF48F564FC22}" srcOrd="6" destOrd="0" parTransId="{A035206D-DA52-4E38-979E-A33772932AD0}" sibTransId="{A7405F67-8952-494B-BED6-F2BDC9F2EBCE}"/>
    <dgm:cxn modelId="{8052367A-EF21-423B-B6C3-FEC8A0423F3E}" type="presOf" srcId="{E3E64D3B-FDB3-45A1-A43B-FC1CF3E44DA0}" destId="{FAEBC45A-1E8D-4A51-A6AB-D87B62FE8594}" srcOrd="1" destOrd="5" presId="urn:microsoft.com/office/officeart/2005/8/layout/vProcess5"/>
    <dgm:cxn modelId="{20567F8A-3FCE-460F-9428-7F9885ED12FE}" srcId="{B48F1A59-129E-4D75-885C-1488744B4F27}" destId="{31B175D1-5287-497D-8230-B76F3D55A0EE}" srcOrd="2" destOrd="0" parTransId="{FF577AA9-F09C-4FD5-9104-B456DC9F81F6}" sibTransId="{768738DF-374D-4E5D-9928-C90941763F9B}"/>
    <dgm:cxn modelId="{0A2C428B-F5E0-4483-8350-D91B5EBD4774}" type="presOf" srcId="{CE3CE961-DFA7-428E-B541-9D7F7491D2A5}" destId="{FAEBC45A-1E8D-4A51-A6AB-D87B62FE8594}" srcOrd="1" destOrd="3" presId="urn:microsoft.com/office/officeart/2005/8/layout/vProcess5"/>
    <dgm:cxn modelId="{C8B3AC91-6EBB-4C25-A839-8D6E5B775F10}" type="presOf" srcId="{791B64A8-3651-43F0-ADCB-BF48F564FC22}" destId="{D8ACE9DF-4E5E-4448-9955-15F0D5E8036C}" srcOrd="0" destOrd="7" presId="urn:microsoft.com/office/officeart/2005/8/layout/vProcess5"/>
    <dgm:cxn modelId="{5DEC2F9F-CA34-49D5-BA86-7779B708D614}" type="presOf" srcId="{31B175D1-5287-497D-8230-B76F3D55A0EE}" destId="{D8ACE9DF-4E5E-4448-9955-15F0D5E8036C}" srcOrd="0" destOrd="3" presId="urn:microsoft.com/office/officeart/2005/8/layout/vProcess5"/>
    <dgm:cxn modelId="{7D18E7AA-14F7-49C8-8276-9B323E494D5D}" srcId="{341B4B24-053B-4C57-9B43-A058B1893E64}" destId="{B48F1A59-129E-4D75-885C-1488744B4F27}" srcOrd="1" destOrd="0" parTransId="{03523EAB-680B-4C59-B098-E575BB2DEE5E}" sibTransId="{5007E425-D3C0-46AD-A69D-6C2DE2AF8167}"/>
    <dgm:cxn modelId="{60C40AAF-6604-4EFC-9A88-224C8E5728DF}" type="presOf" srcId="{D3177E67-4901-490D-8AD5-8E46652E6FEC}" destId="{D8ACE9DF-4E5E-4448-9955-15F0D5E8036C}" srcOrd="0" destOrd="4" presId="urn:microsoft.com/office/officeart/2005/8/layout/vProcess5"/>
    <dgm:cxn modelId="{F86938B7-47CA-43AE-B0CA-9AB3780A6018}" type="presOf" srcId="{D3177E67-4901-490D-8AD5-8E46652E6FEC}" destId="{53DB24DC-2329-4F15-8898-0AD696E115E8}" srcOrd="1" destOrd="4" presId="urn:microsoft.com/office/officeart/2005/8/layout/vProcess5"/>
    <dgm:cxn modelId="{B3455EBD-3146-4E49-9E25-9C4F1B3D83B6}" type="presOf" srcId="{791B64A8-3651-43F0-ADCB-BF48F564FC22}" destId="{53DB24DC-2329-4F15-8898-0AD696E115E8}" srcOrd="1" destOrd="7" presId="urn:microsoft.com/office/officeart/2005/8/layout/vProcess5"/>
    <dgm:cxn modelId="{27337BC5-8337-45D7-9048-A87D78C8C05A}" srcId="{16DD6322-32B1-4E95-B9EF-8952FB01799E}" destId="{AFC221E7-1B3D-4561-BA31-C1EC3021B24D}" srcOrd="3" destOrd="0" parTransId="{D5602504-5434-4C30-98AB-34E41F21106F}" sibTransId="{16795188-B6BA-43E0-A8FA-E730107C2833}"/>
    <dgm:cxn modelId="{63C3A7C5-449D-4CB3-BD3D-6B5FCABD6C81}" type="presOf" srcId="{341B4B24-053B-4C57-9B43-A058B1893E64}" destId="{F619A2DE-6C16-4875-BD68-1110CF1DF4C4}" srcOrd="0" destOrd="0" presId="urn:microsoft.com/office/officeart/2005/8/layout/vProcess5"/>
    <dgm:cxn modelId="{635A48C7-1301-4806-A93D-58E4FCF0BE8E}" srcId="{16DD6322-32B1-4E95-B9EF-8952FB01799E}" destId="{E3E64D3B-FDB3-45A1-A43B-FC1CF3E44DA0}" srcOrd="4" destOrd="0" parTransId="{1AF42957-1C1F-4AEB-878F-BE04E87EBFF7}" sibTransId="{86F31AAE-8F3C-4757-9190-F547C396B52C}"/>
    <dgm:cxn modelId="{8B3F73D0-8A20-4F0E-A186-6049287DF200}" srcId="{B48F1A59-129E-4D75-885C-1488744B4F27}" destId="{D3177E67-4901-490D-8AD5-8E46652E6FEC}" srcOrd="3" destOrd="0" parTransId="{7B94CDF4-80D2-47F8-9F1F-3B2D93DBF3E5}" sibTransId="{9049CADC-C293-47CC-9269-B27B2B8C87EB}"/>
    <dgm:cxn modelId="{CB0174D0-E65E-49F9-AACA-EAB6945A3938}" type="presOf" srcId="{AFC221E7-1B3D-4561-BA31-C1EC3021B24D}" destId="{7F8DE33C-4C38-4244-8777-3F7D44799E5A}" srcOrd="0" destOrd="4" presId="urn:microsoft.com/office/officeart/2005/8/layout/vProcess5"/>
    <dgm:cxn modelId="{DA38E5DF-8A37-4BBC-B10A-53994A0C0F7E}" type="presOf" srcId="{B48F1A59-129E-4D75-885C-1488744B4F27}" destId="{D8ACE9DF-4E5E-4448-9955-15F0D5E8036C}" srcOrd="0" destOrd="0" presId="urn:microsoft.com/office/officeart/2005/8/layout/vProcess5"/>
    <dgm:cxn modelId="{32D322E0-E37A-4F55-9809-3C3A5C62CCB8}" srcId="{B48F1A59-129E-4D75-885C-1488744B4F27}" destId="{74B100F8-238D-4CF4-BD7A-C47E47B78739}" srcOrd="1" destOrd="0" parTransId="{F4299231-5A0A-43BA-B5C5-1787F083DB4A}" sibTransId="{4CAF6609-BBFE-440A-AB5C-3B1FB54CC2B3}"/>
    <dgm:cxn modelId="{A48FCCE1-D72C-4C91-81A9-B59A6E94EC76}" type="presOf" srcId="{74B100F8-238D-4CF4-BD7A-C47E47B78739}" destId="{D8ACE9DF-4E5E-4448-9955-15F0D5E8036C}" srcOrd="0" destOrd="2" presId="urn:microsoft.com/office/officeart/2005/8/layout/vProcess5"/>
    <dgm:cxn modelId="{F85E60E7-C330-408D-B9DB-D674E89DD2AB}" type="presOf" srcId="{16DD6322-32B1-4E95-B9EF-8952FB01799E}" destId="{FAEBC45A-1E8D-4A51-A6AB-D87B62FE8594}" srcOrd="1" destOrd="0" presId="urn:microsoft.com/office/officeart/2005/8/layout/vProcess5"/>
    <dgm:cxn modelId="{8082AAF0-8ADD-408D-9C2D-2BDE945084E8}" type="presOf" srcId="{C61BDD19-3EAF-4F33-850F-2C1EC9D73178}" destId="{1C2CE5D0-46D6-4E9C-ACAB-A69304662083}" srcOrd="0" destOrd="0" presId="urn:microsoft.com/office/officeart/2005/8/layout/vProcess5"/>
    <dgm:cxn modelId="{276A03F3-0A9E-418A-BBE2-73B095F1AA3E}" type="presOf" srcId="{CE3CE961-DFA7-428E-B541-9D7F7491D2A5}" destId="{7F8DE33C-4C38-4244-8777-3F7D44799E5A}" srcOrd="0" destOrd="3" presId="urn:microsoft.com/office/officeart/2005/8/layout/vProcess5"/>
    <dgm:cxn modelId="{808ADDF8-3C23-4380-AF6D-B71F7C076E30}" type="presOf" srcId="{31B175D1-5287-497D-8230-B76F3D55A0EE}" destId="{53DB24DC-2329-4F15-8898-0AD696E115E8}" srcOrd="1" destOrd="3" presId="urn:microsoft.com/office/officeart/2005/8/layout/vProcess5"/>
    <dgm:cxn modelId="{57B1F63C-7DD4-4A83-AA58-6EA6C3C89726}" type="presParOf" srcId="{F619A2DE-6C16-4875-BD68-1110CF1DF4C4}" destId="{82432949-D1B5-49F1-980F-770A6D02BB18}" srcOrd="0" destOrd="0" presId="urn:microsoft.com/office/officeart/2005/8/layout/vProcess5"/>
    <dgm:cxn modelId="{1C6AD6FA-DF89-4813-A597-E0969FD23974}" type="presParOf" srcId="{F619A2DE-6C16-4875-BD68-1110CF1DF4C4}" destId="{7F8DE33C-4C38-4244-8777-3F7D44799E5A}" srcOrd="1" destOrd="0" presId="urn:microsoft.com/office/officeart/2005/8/layout/vProcess5"/>
    <dgm:cxn modelId="{336BEC82-E003-4413-8000-D6AFB21B0A26}" type="presParOf" srcId="{F619A2DE-6C16-4875-BD68-1110CF1DF4C4}" destId="{D8ACE9DF-4E5E-4448-9955-15F0D5E8036C}" srcOrd="2" destOrd="0" presId="urn:microsoft.com/office/officeart/2005/8/layout/vProcess5"/>
    <dgm:cxn modelId="{9FA10D7A-3ED8-4FD5-839C-B2BE10542C32}" type="presParOf" srcId="{F619A2DE-6C16-4875-BD68-1110CF1DF4C4}" destId="{1C2CE5D0-46D6-4E9C-ACAB-A69304662083}" srcOrd="3" destOrd="0" presId="urn:microsoft.com/office/officeart/2005/8/layout/vProcess5"/>
    <dgm:cxn modelId="{80B436F9-8469-49C1-814A-6B8EEFAC3690}" type="presParOf" srcId="{F619A2DE-6C16-4875-BD68-1110CF1DF4C4}" destId="{FAEBC45A-1E8D-4A51-A6AB-D87B62FE8594}" srcOrd="4" destOrd="0" presId="urn:microsoft.com/office/officeart/2005/8/layout/vProcess5"/>
    <dgm:cxn modelId="{4DF64D6F-9157-4C67-899E-CE627815EF5E}" type="presParOf" srcId="{F619A2DE-6C16-4875-BD68-1110CF1DF4C4}" destId="{53DB24DC-2329-4F15-8898-0AD696E115E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31272-B35F-45EE-9550-A98CBC3AF1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8EA37937-ED56-43F2-ADBE-02C16E46E1D1}">
      <dgm:prSet phldrT="[Tekst]"/>
      <dgm:spPr/>
      <dgm:t>
        <a:bodyPr/>
        <a:lstStyle/>
        <a:p>
          <a:r>
            <a:rPr lang="nb-NO" b="1">
              <a:solidFill>
                <a:schemeClr val="tx1"/>
              </a:solidFill>
            </a:rPr>
            <a:t>Arbeidsflyt til BDM</a:t>
          </a:r>
        </a:p>
      </dgm:t>
    </dgm:pt>
    <dgm:pt modelId="{17671572-0530-44DB-8EAA-8AE9A3A82F20}" type="parTrans" cxnId="{9DAFD481-4C88-48E0-8FE0-30552D8B09FA}">
      <dgm:prSet/>
      <dgm:spPr/>
      <dgm:t>
        <a:bodyPr/>
        <a:lstStyle/>
        <a:p>
          <a:endParaRPr lang="nb-NO"/>
        </a:p>
      </dgm:t>
    </dgm:pt>
    <dgm:pt modelId="{52F1DE26-A855-48F3-BBB1-647A233F951F}" type="sibTrans" cxnId="{9DAFD481-4C88-48E0-8FE0-30552D8B09FA}">
      <dgm:prSet/>
      <dgm:spPr/>
      <dgm:t>
        <a:bodyPr/>
        <a:lstStyle/>
        <a:p>
          <a:endParaRPr lang="nb-NO"/>
        </a:p>
      </dgm:t>
    </dgm:pt>
    <dgm:pt modelId="{02F39B84-EB2F-4964-803A-638753BAB04C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Ompostering/korreksjon</a:t>
          </a:r>
        </a:p>
      </dgm:t>
    </dgm:pt>
    <dgm:pt modelId="{48121420-8FCA-451A-98D9-8A2B8AC0ECB6}" type="parTrans" cxnId="{9094779B-1E04-4250-8B31-ACB3BB603702}">
      <dgm:prSet/>
      <dgm:spPr/>
      <dgm:t>
        <a:bodyPr/>
        <a:lstStyle/>
        <a:p>
          <a:endParaRPr lang="nb-NO"/>
        </a:p>
      </dgm:t>
    </dgm:pt>
    <dgm:pt modelId="{2BF0EE18-40C9-4559-A34A-628325358645}" type="sibTrans" cxnId="{9094779B-1E04-4250-8B31-ACB3BB603702}">
      <dgm:prSet/>
      <dgm:spPr/>
      <dgm:t>
        <a:bodyPr/>
        <a:lstStyle/>
        <a:p>
          <a:endParaRPr lang="nb-NO"/>
        </a:p>
      </dgm:t>
    </dgm:pt>
    <dgm:pt modelId="{964BA673-6008-402D-B69B-4B22D78B3333}">
      <dgm:prSet phldrT="[Tekst]"/>
      <dgm:spPr/>
      <dgm:t>
        <a:bodyPr/>
        <a:lstStyle/>
        <a:p>
          <a:r>
            <a:rPr lang="nb-NO" b="1">
              <a:solidFill>
                <a:schemeClr val="tx1"/>
              </a:solidFill>
            </a:rPr>
            <a:t>Sentral godkjenning</a:t>
          </a:r>
        </a:p>
      </dgm:t>
    </dgm:pt>
    <dgm:pt modelId="{777BE48F-8FFD-49E9-B870-1089D6206395}" type="parTrans" cxnId="{E96AB8E4-3847-4A3C-998A-74E2E4371D26}">
      <dgm:prSet/>
      <dgm:spPr/>
      <dgm:t>
        <a:bodyPr/>
        <a:lstStyle/>
        <a:p>
          <a:endParaRPr lang="nb-NO"/>
        </a:p>
      </dgm:t>
    </dgm:pt>
    <dgm:pt modelId="{28D6BF97-B56E-433B-81DE-1B348974F552}" type="sibTrans" cxnId="{E96AB8E4-3847-4A3C-998A-74E2E4371D26}">
      <dgm:prSet/>
      <dgm:spPr/>
      <dgm:t>
        <a:bodyPr/>
        <a:lstStyle/>
        <a:p>
          <a:endParaRPr lang="nb-NO"/>
        </a:p>
      </dgm:t>
    </dgm:pt>
    <dgm:pt modelId="{C570BE03-4964-4822-8964-DE4FD0F36A45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Manuelle avsetninger – kostnader </a:t>
          </a:r>
        </a:p>
      </dgm:t>
    </dgm:pt>
    <dgm:pt modelId="{9493FB51-016E-49FF-B951-F5AD7646C179}" type="parTrans" cxnId="{6416AECA-AC2B-414C-905E-EBCD62F14E42}">
      <dgm:prSet/>
      <dgm:spPr/>
      <dgm:t>
        <a:bodyPr/>
        <a:lstStyle/>
        <a:p>
          <a:endParaRPr lang="nb-NO"/>
        </a:p>
      </dgm:t>
    </dgm:pt>
    <dgm:pt modelId="{4FBB45F0-0F99-4C48-B9A1-026CD0DE61C6}" type="sibTrans" cxnId="{6416AECA-AC2B-414C-905E-EBCD62F14E42}">
      <dgm:prSet/>
      <dgm:spPr/>
      <dgm:t>
        <a:bodyPr/>
        <a:lstStyle/>
        <a:p>
          <a:endParaRPr lang="nb-NO"/>
        </a:p>
      </dgm:t>
    </dgm:pt>
    <dgm:pt modelId="{17AF60B1-B1CA-48C4-AF39-04AEC5236604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Internhandel</a:t>
          </a:r>
        </a:p>
      </dgm:t>
    </dgm:pt>
    <dgm:pt modelId="{AFB525BE-8956-47F8-80A2-A30228628A1F}" type="parTrans" cxnId="{99D71DDF-5726-44A5-BE48-532CAB7A0C79}">
      <dgm:prSet/>
      <dgm:spPr/>
      <dgm:t>
        <a:bodyPr/>
        <a:lstStyle/>
        <a:p>
          <a:endParaRPr lang="nb-NO"/>
        </a:p>
      </dgm:t>
    </dgm:pt>
    <dgm:pt modelId="{D32D86CA-0FCC-4150-ABCD-99B9763A194A}" type="sibTrans" cxnId="{99D71DDF-5726-44A5-BE48-532CAB7A0C79}">
      <dgm:prSet/>
      <dgm:spPr/>
      <dgm:t>
        <a:bodyPr/>
        <a:lstStyle/>
        <a:p>
          <a:endParaRPr lang="nb-NO"/>
        </a:p>
      </dgm:t>
    </dgm:pt>
    <dgm:pt modelId="{596FEE8A-FE29-4E4E-95A3-A0A9F7E15180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Videreformidling av bevilgning</a:t>
          </a:r>
        </a:p>
      </dgm:t>
    </dgm:pt>
    <dgm:pt modelId="{C375224B-92CA-4FE5-88CC-5CDA7EDDCE49}" type="parTrans" cxnId="{316CD325-6167-44BD-93A5-31FA471059C9}">
      <dgm:prSet/>
      <dgm:spPr/>
      <dgm:t>
        <a:bodyPr/>
        <a:lstStyle/>
        <a:p>
          <a:endParaRPr lang="nb-NO"/>
        </a:p>
      </dgm:t>
    </dgm:pt>
    <dgm:pt modelId="{538F8DF7-B121-4542-A380-33C81C95C4E5}" type="sibTrans" cxnId="{316CD325-6167-44BD-93A5-31FA471059C9}">
      <dgm:prSet/>
      <dgm:spPr/>
      <dgm:t>
        <a:bodyPr/>
        <a:lstStyle/>
        <a:p>
          <a:endParaRPr lang="nb-NO"/>
        </a:p>
      </dgm:t>
    </dgm:pt>
    <dgm:pt modelId="{3310622B-9A0E-4B36-87FE-D155053442D8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Manuell frikjøp</a:t>
          </a:r>
        </a:p>
      </dgm:t>
    </dgm:pt>
    <dgm:pt modelId="{D35FAE5D-B34C-4B07-807A-414752708C4A}" type="parTrans" cxnId="{00C23BC3-F79A-4CEE-9AC0-7A42D12E6FAD}">
      <dgm:prSet/>
      <dgm:spPr/>
      <dgm:t>
        <a:bodyPr/>
        <a:lstStyle/>
        <a:p>
          <a:endParaRPr lang="nb-NO"/>
        </a:p>
      </dgm:t>
    </dgm:pt>
    <dgm:pt modelId="{52DB8278-1677-4453-94B9-8BD47AFB6B1C}" type="sibTrans" cxnId="{00C23BC3-F79A-4CEE-9AC0-7A42D12E6FAD}">
      <dgm:prSet/>
      <dgm:spPr/>
      <dgm:t>
        <a:bodyPr/>
        <a:lstStyle/>
        <a:p>
          <a:endParaRPr lang="nb-NO"/>
        </a:p>
      </dgm:t>
    </dgm:pt>
    <dgm:pt modelId="{D6D7F9DB-4BBE-4FCB-9584-D53A3263B4EE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Varelager</a:t>
          </a:r>
        </a:p>
      </dgm:t>
    </dgm:pt>
    <dgm:pt modelId="{33C7852C-521E-4D83-8C26-8D7BB8BEF37D}" type="parTrans" cxnId="{07A3DCEF-F55E-444F-8ABE-2C1E1C6D9687}">
      <dgm:prSet/>
      <dgm:spPr/>
      <dgm:t>
        <a:bodyPr/>
        <a:lstStyle/>
        <a:p>
          <a:endParaRPr lang="nb-NO"/>
        </a:p>
      </dgm:t>
    </dgm:pt>
    <dgm:pt modelId="{ED86DA07-1C08-420B-A944-F60F6F77C482}" type="sibTrans" cxnId="{07A3DCEF-F55E-444F-8ABE-2C1E1C6D9687}">
      <dgm:prSet/>
      <dgm:spPr/>
      <dgm:t>
        <a:bodyPr/>
        <a:lstStyle/>
        <a:p>
          <a:endParaRPr lang="nb-NO"/>
        </a:p>
      </dgm:t>
    </dgm:pt>
    <dgm:pt modelId="{0224B367-7F04-45FD-938E-84C9CB1006E8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BOA fakturert og gjennomstrømning *)</a:t>
          </a:r>
        </a:p>
      </dgm:t>
    </dgm:pt>
    <dgm:pt modelId="{7C3AEFDB-C891-4BB6-80E3-E0E9AB94630B}" type="parTrans" cxnId="{E02D925B-B4E7-42F0-8011-A99CF4031092}">
      <dgm:prSet/>
      <dgm:spPr/>
      <dgm:t>
        <a:bodyPr/>
        <a:lstStyle/>
        <a:p>
          <a:endParaRPr lang="nb-NO"/>
        </a:p>
      </dgm:t>
    </dgm:pt>
    <dgm:pt modelId="{9A75B0DA-DA59-4322-A626-02A415EACD72}" type="sibTrans" cxnId="{E02D925B-B4E7-42F0-8011-A99CF4031092}">
      <dgm:prSet/>
      <dgm:spPr/>
      <dgm:t>
        <a:bodyPr/>
        <a:lstStyle/>
        <a:p>
          <a:endParaRPr lang="nb-NO"/>
        </a:p>
      </dgm:t>
    </dgm:pt>
    <dgm:pt modelId="{B6C39F49-EA4F-4593-B8FE-3C915105B6C1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Prosjektavslutning BOA</a:t>
          </a:r>
        </a:p>
      </dgm:t>
    </dgm:pt>
    <dgm:pt modelId="{B2A9AD24-C163-4429-9B0D-47B29F297F5E}" type="parTrans" cxnId="{DB87E4F2-0A2D-4336-ADA2-57771EFBD331}">
      <dgm:prSet/>
      <dgm:spPr/>
      <dgm:t>
        <a:bodyPr/>
        <a:lstStyle/>
        <a:p>
          <a:endParaRPr lang="nb-NO"/>
        </a:p>
      </dgm:t>
    </dgm:pt>
    <dgm:pt modelId="{D51E9F96-FF80-4A67-8C10-1E5B7443841B}" type="sibTrans" cxnId="{DB87E4F2-0A2D-4336-ADA2-57771EFBD331}">
      <dgm:prSet/>
      <dgm:spPr/>
      <dgm:t>
        <a:bodyPr/>
        <a:lstStyle/>
        <a:p>
          <a:endParaRPr lang="nb-NO"/>
        </a:p>
      </dgm:t>
    </dgm:pt>
    <dgm:pt modelId="{4BD0D999-9EBC-4AD2-9FFD-741DA657764D}">
      <dgm:prSet phldrT="[Teks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Manuell aktivering av anlegg</a:t>
          </a:r>
        </a:p>
      </dgm:t>
    </dgm:pt>
    <dgm:pt modelId="{56762E4F-ECFC-4BEC-A9A0-0F1A4C20E5D0}" type="parTrans" cxnId="{989D8D6B-810F-4519-BDFA-BA564FA7EE24}">
      <dgm:prSet/>
      <dgm:spPr/>
      <dgm:t>
        <a:bodyPr/>
        <a:lstStyle/>
        <a:p>
          <a:endParaRPr lang="nb-NO"/>
        </a:p>
      </dgm:t>
    </dgm:pt>
    <dgm:pt modelId="{8738AD19-4284-412E-A514-FFC0507425B0}" type="sibTrans" cxnId="{989D8D6B-810F-4519-BDFA-BA564FA7EE24}">
      <dgm:prSet/>
      <dgm:spPr/>
      <dgm:t>
        <a:bodyPr/>
        <a:lstStyle/>
        <a:p>
          <a:endParaRPr lang="nb-NO"/>
        </a:p>
      </dgm:t>
    </dgm:pt>
    <dgm:pt modelId="{BD1C4621-F301-4BDE-9BA5-228D8A676ECF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Manuelle avsetninger – inntekter</a:t>
          </a:r>
        </a:p>
      </dgm:t>
    </dgm:pt>
    <dgm:pt modelId="{C28683E8-4FAD-4AAF-A5AE-63D4C7CF12E3}" type="parTrans" cxnId="{2BC74F25-31ED-4F04-A965-99EAF71318C1}">
      <dgm:prSet/>
      <dgm:spPr/>
      <dgm:t>
        <a:bodyPr/>
        <a:lstStyle/>
        <a:p>
          <a:endParaRPr lang="nb-NO"/>
        </a:p>
      </dgm:t>
    </dgm:pt>
    <dgm:pt modelId="{C86F708A-8561-414F-8EAC-7149AC0742F7}" type="sibTrans" cxnId="{2BC74F25-31ED-4F04-A965-99EAF71318C1}">
      <dgm:prSet/>
      <dgm:spPr/>
      <dgm:t>
        <a:bodyPr/>
        <a:lstStyle/>
        <a:p>
          <a:endParaRPr lang="nb-NO"/>
        </a:p>
      </dgm:t>
    </dgm:pt>
    <dgm:pt modelId="{E926D4FB-6C4D-4219-B515-8FD4FA51D8A8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Sentrale føringer</a:t>
          </a:r>
        </a:p>
      </dgm:t>
    </dgm:pt>
    <dgm:pt modelId="{1D3E88E0-1E69-4611-A7AB-9EF5C97E9B04}" type="parTrans" cxnId="{CB66931A-ABA5-4632-8AA1-9F7941F3861C}">
      <dgm:prSet/>
      <dgm:spPr/>
      <dgm:t>
        <a:bodyPr/>
        <a:lstStyle/>
        <a:p>
          <a:endParaRPr lang="nb-NO"/>
        </a:p>
      </dgm:t>
    </dgm:pt>
    <dgm:pt modelId="{8C82063C-C084-4488-8853-39C5EEAC325C}" type="sibTrans" cxnId="{CB66931A-ABA5-4632-8AA1-9F7941F3861C}">
      <dgm:prSet/>
      <dgm:spPr/>
      <dgm:t>
        <a:bodyPr/>
        <a:lstStyle/>
        <a:p>
          <a:endParaRPr lang="nb-NO"/>
        </a:p>
      </dgm:t>
    </dgm:pt>
    <dgm:pt modelId="{864B1C3B-B434-45AF-9BF3-EAF6DFB9BBD2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Manuelle lønnskorrigeringer </a:t>
          </a:r>
        </a:p>
      </dgm:t>
    </dgm:pt>
    <dgm:pt modelId="{5DE54E18-9F53-420D-BAE7-4ADAAFA1D1A9}" type="parTrans" cxnId="{F9D9D97B-022C-40E2-BAB0-B6DA5ED10B1D}">
      <dgm:prSet/>
      <dgm:spPr/>
      <dgm:t>
        <a:bodyPr/>
        <a:lstStyle/>
        <a:p>
          <a:endParaRPr lang="nb-NO"/>
        </a:p>
      </dgm:t>
    </dgm:pt>
    <dgm:pt modelId="{5EFCB02A-C6B6-48CE-B58F-3436EF38B9F4}" type="sibTrans" cxnId="{F9D9D97B-022C-40E2-BAB0-B6DA5ED10B1D}">
      <dgm:prSet/>
      <dgm:spPr/>
      <dgm:t>
        <a:bodyPr/>
        <a:lstStyle/>
        <a:p>
          <a:endParaRPr lang="nb-NO"/>
        </a:p>
      </dgm:t>
    </dgm:pt>
    <dgm:pt modelId="{68D117C1-6790-43FD-A976-DA2D238C848B}">
      <dgm:prSet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nb-NO"/>
            <a:t>MVA sentrale føringer</a:t>
          </a:r>
        </a:p>
      </dgm:t>
    </dgm:pt>
    <dgm:pt modelId="{5E39A637-159B-4FB9-9A0F-B7327518CADA}" type="parTrans" cxnId="{A248EF7E-B0D7-43D0-B6CB-0338C02F3780}">
      <dgm:prSet/>
      <dgm:spPr/>
      <dgm:t>
        <a:bodyPr/>
        <a:lstStyle/>
        <a:p>
          <a:endParaRPr lang="nb-NO"/>
        </a:p>
      </dgm:t>
    </dgm:pt>
    <dgm:pt modelId="{E0B2261F-A3A2-4171-BF86-0CF4289972C1}" type="sibTrans" cxnId="{A248EF7E-B0D7-43D0-B6CB-0338C02F3780}">
      <dgm:prSet/>
      <dgm:spPr/>
      <dgm:t>
        <a:bodyPr/>
        <a:lstStyle/>
        <a:p>
          <a:endParaRPr lang="nb-NO"/>
        </a:p>
      </dgm:t>
    </dgm:pt>
    <dgm:pt modelId="{1A727847-F91A-4975-9475-5F5FA7F7FBB2}" type="pres">
      <dgm:prSet presAssocID="{39631272-B35F-45EE-9550-A98CBC3AF13B}" presName="Name0" presStyleCnt="0">
        <dgm:presLayoutVars>
          <dgm:dir/>
          <dgm:animLvl val="lvl"/>
          <dgm:resizeHandles val="exact"/>
        </dgm:presLayoutVars>
      </dgm:prSet>
      <dgm:spPr/>
    </dgm:pt>
    <dgm:pt modelId="{31407E08-2685-4B2E-B131-9D4098E45F69}" type="pres">
      <dgm:prSet presAssocID="{8EA37937-ED56-43F2-ADBE-02C16E46E1D1}" presName="composite" presStyleCnt="0"/>
      <dgm:spPr/>
    </dgm:pt>
    <dgm:pt modelId="{1A88FCBD-7B7F-4EBD-9B56-9309C79A0E8F}" type="pres">
      <dgm:prSet presAssocID="{8EA37937-ED56-43F2-ADBE-02C16E46E1D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E5349B4-ABD3-43DD-B861-9AA91231412A}" type="pres">
      <dgm:prSet presAssocID="{8EA37937-ED56-43F2-ADBE-02C16E46E1D1}" presName="desTx" presStyleLbl="alignAccFollowNode1" presStyleIdx="0" presStyleCnt="2">
        <dgm:presLayoutVars>
          <dgm:bulletEnabled val="1"/>
        </dgm:presLayoutVars>
      </dgm:prSet>
      <dgm:spPr/>
    </dgm:pt>
    <dgm:pt modelId="{3BF93A9F-22B3-40F4-B71F-3DB505FDEB8E}" type="pres">
      <dgm:prSet presAssocID="{52F1DE26-A855-48F3-BBB1-647A233F951F}" presName="space" presStyleCnt="0"/>
      <dgm:spPr/>
    </dgm:pt>
    <dgm:pt modelId="{75C6EDAC-6FE3-4B2E-8982-2CCAEF674D96}" type="pres">
      <dgm:prSet presAssocID="{964BA673-6008-402D-B69B-4B22D78B3333}" presName="composite" presStyleCnt="0"/>
      <dgm:spPr/>
    </dgm:pt>
    <dgm:pt modelId="{D154C0B3-2492-4720-ACD2-400CF31E2AE3}" type="pres">
      <dgm:prSet presAssocID="{964BA673-6008-402D-B69B-4B22D78B333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A16B9CE-4B48-41A2-A4D6-4BFFA0EFC01E}" type="pres">
      <dgm:prSet presAssocID="{964BA673-6008-402D-B69B-4B22D78B333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2C97407-E03F-4E46-B3ED-ABC69FC38DF4}" type="presOf" srcId="{39631272-B35F-45EE-9550-A98CBC3AF13B}" destId="{1A727847-F91A-4975-9475-5F5FA7F7FBB2}" srcOrd="0" destOrd="0" presId="urn:microsoft.com/office/officeart/2005/8/layout/hList1"/>
    <dgm:cxn modelId="{45FE0E11-E3FF-4FF4-B2AB-DC3EAF122B08}" type="presOf" srcId="{C570BE03-4964-4822-8964-DE4FD0F36A45}" destId="{DA16B9CE-4B48-41A2-A4D6-4BFFA0EFC01E}" srcOrd="0" destOrd="0" presId="urn:microsoft.com/office/officeart/2005/8/layout/hList1"/>
    <dgm:cxn modelId="{CB66931A-ABA5-4632-8AA1-9F7941F3861C}" srcId="{964BA673-6008-402D-B69B-4B22D78B3333}" destId="{E926D4FB-6C4D-4219-B515-8FD4FA51D8A8}" srcOrd="2" destOrd="0" parTransId="{1D3E88E0-1E69-4611-A7AB-9EF5C97E9B04}" sibTransId="{8C82063C-C084-4488-8853-39C5EEAC325C}"/>
    <dgm:cxn modelId="{2BC74F25-31ED-4F04-A965-99EAF71318C1}" srcId="{964BA673-6008-402D-B69B-4B22D78B3333}" destId="{BD1C4621-F301-4BDE-9BA5-228D8A676ECF}" srcOrd="1" destOrd="0" parTransId="{C28683E8-4FAD-4AAF-A5AE-63D4C7CF12E3}" sibTransId="{C86F708A-8561-414F-8EAC-7149AC0742F7}"/>
    <dgm:cxn modelId="{316CD325-6167-44BD-93A5-31FA471059C9}" srcId="{8EA37937-ED56-43F2-ADBE-02C16E46E1D1}" destId="{596FEE8A-FE29-4E4E-95A3-A0A9F7E15180}" srcOrd="2" destOrd="0" parTransId="{C375224B-92CA-4FE5-88CC-5CDA7EDDCE49}" sibTransId="{538F8DF7-B121-4542-A380-33C81C95C4E5}"/>
    <dgm:cxn modelId="{546AE230-15AF-4DB8-94DB-5E2D8BD2C23C}" type="presOf" srcId="{8EA37937-ED56-43F2-ADBE-02C16E46E1D1}" destId="{1A88FCBD-7B7F-4EBD-9B56-9309C79A0E8F}" srcOrd="0" destOrd="0" presId="urn:microsoft.com/office/officeart/2005/8/layout/hList1"/>
    <dgm:cxn modelId="{DA023032-94F5-4739-93F6-B2D949A98EC6}" type="presOf" srcId="{596FEE8A-FE29-4E4E-95A3-A0A9F7E15180}" destId="{5E5349B4-ABD3-43DD-B861-9AA91231412A}" srcOrd="0" destOrd="2" presId="urn:microsoft.com/office/officeart/2005/8/layout/hList1"/>
    <dgm:cxn modelId="{152DDF35-1091-4466-A337-6A6197CD7BC9}" type="presOf" srcId="{864B1C3B-B434-45AF-9BF3-EAF6DFB9BBD2}" destId="{DA16B9CE-4B48-41A2-A4D6-4BFFA0EFC01E}" srcOrd="0" destOrd="3" presId="urn:microsoft.com/office/officeart/2005/8/layout/hList1"/>
    <dgm:cxn modelId="{DA26AC3A-6FA1-4644-AF66-D8A689960044}" type="presOf" srcId="{17AF60B1-B1CA-48C4-AF39-04AEC5236604}" destId="{5E5349B4-ABD3-43DD-B861-9AA91231412A}" srcOrd="0" destOrd="1" presId="urn:microsoft.com/office/officeart/2005/8/layout/hList1"/>
    <dgm:cxn modelId="{E02D925B-B4E7-42F0-8011-A99CF4031092}" srcId="{8EA37937-ED56-43F2-ADBE-02C16E46E1D1}" destId="{0224B367-7F04-45FD-938E-84C9CB1006E8}" srcOrd="5" destOrd="0" parTransId="{7C3AEFDB-C891-4BB6-80E3-E0E9AB94630B}" sibTransId="{9A75B0DA-DA59-4322-A626-02A415EACD72}"/>
    <dgm:cxn modelId="{4CE3835E-EAA5-4AD9-A54B-43A8FA7A9D6E}" type="presOf" srcId="{D6D7F9DB-4BBE-4FCB-9584-D53A3263B4EE}" destId="{5E5349B4-ABD3-43DD-B861-9AA91231412A}" srcOrd="0" destOrd="4" presId="urn:microsoft.com/office/officeart/2005/8/layout/hList1"/>
    <dgm:cxn modelId="{4F04F348-1F15-4A8B-B100-9CB0F6F4E528}" type="presOf" srcId="{02F39B84-EB2F-4964-803A-638753BAB04C}" destId="{5E5349B4-ABD3-43DD-B861-9AA91231412A}" srcOrd="0" destOrd="0" presId="urn:microsoft.com/office/officeart/2005/8/layout/hList1"/>
    <dgm:cxn modelId="{989D8D6B-810F-4519-BDFA-BA564FA7EE24}" srcId="{8EA37937-ED56-43F2-ADBE-02C16E46E1D1}" destId="{4BD0D999-9EBC-4AD2-9FFD-741DA657764D}" srcOrd="7" destOrd="0" parTransId="{56762E4F-ECFC-4BEC-A9A0-0F1A4C20E5D0}" sibTransId="{8738AD19-4284-412E-A514-FFC0507425B0}"/>
    <dgm:cxn modelId="{19427353-F526-4D6D-9D45-C8AB69E211E6}" type="presOf" srcId="{3310622B-9A0E-4B36-87FE-D155053442D8}" destId="{5E5349B4-ABD3-43DD-B861-9AA91231412A}" srcOrd="0" destOrd="3" presId="urn:microsoft.com/office/officeart/2005/8/layout/hList1"/>
    <dgm:cxn modelId="{F9D9D97B-022C-40E2-BAB0-B6DA5ED10B1D}" srcId="{964BA673-6008-402D-B69B-4B22D78B3333}" destId="{864B1C3B-B434-45AF-9BF3-EAF6DFB9BBD2}" srcOrd="3" destOrd="0" parTransId="{5DE54E18-9F53-420D-BAE7-4ADAAFA1D1A9}" sibTransId="{5EFCB02A-C6B6-48CE-B58F-3436EF38B9F4}"/>
    <dgm:cxn modelId="{A248EF7E-B0D7-43D0-B6CB-0338C02F3780}" srcId="{964BA673-6008-402D-B69B-4B22D78B3333}" destId="{68D117C1-6790-43FD-A976-DA2D238C848B}" srcOrd="4" destOrd="0" parTransId="{5E39A637-159B-4FB9-9A0F-B7327518CADA}" sibTransId="{E0B2261F-A3A2-4171-BF86-0CF4289972C1}"/>
    <dgm:cxn modelId="{9DAFD481-4C88-48E0-8FE0-30552D8B09FA}" srcId="{39631272-B35F-45EE-9550-A98CBC3AF13B}" destId="{8EA37937-ED56-43F2-ADBE-02C16E46E1D1}" srcOrd="0" destOrd="0" parTransId="{17671572-0530-44DB-8EAA-8AE9A3A82F20}" sibTransId="{52F1DE26-A855-48F3-BBB1-647A233F951F}"/>
    <dgm:cxn modelId="{9E1BDF8F-A72D-4981-B16B-62935B7B4078}" type="presOf" srcId="{B6C39F49-EA4F-4593-B8FE-3C915105B6C1}" destId="{5E5349B4-ABD3-43DD-B861-9AA91231412A}" srcOrd="0" destOrd="6" presId="urn:microsoft.com/office/officeart/2005/8/layout/hList1"/>
    <dgm:cxn modelId="{D586E592-44E7-48DD-BF56-AD2F76C8586D}" type="presOf" srcId="{964BA673-6008-402D-B69B-4B22D78B3333}" destId="{D154C0B3-2492-4720-ACD2-400CF31E2AE3}" srcOrd="0" destOrd="0" presId="urn:microsoft.com/office/officeart/2005/8/layout/hList1"/>
    <dgm:cxn modelId="{9094779B-1E04-4250-8B31-ACB3BB603702}" srcId="{8EA37937-ED56-43F2-ADBE-02C16E46E1D1}" destId="{02F39B84-EB2F-4964-803A-638753BAB04C}" srcOrd="0" destOrd="0" parTransId="{48121420-8FCA-451A-98D9-8A2B8AC0ECB6}" sibTransId="{2BF0EE18-40C9-4559-A34A-628325358645}"/>
    <dgm:cxn modelId="{349A13B3-3CB8-457C-BB43-3F6B3E570D6C}" type="presOf" srcId="{E926D4FB-6C4D-4219-B515-8FD4FA51D8A8}" destId="{DA16B9CE-4B48-41A2-A4D6-4BFFA0EFC01E}" srcOrd="0" destOrd="2" presId="urn:microsoft.com/office/officeart/2005/8/layout/hList1"/>
    <dgm:cxn modelId="{B6E2D0BE-8E90-4607-9D2A-E7C3AB775B63}" type="presOf" srcId="{BD1C4621-F301-4BDE-9BA5-228D8A676ECF}" destId="{DA16B9CE-4B48-41A2-A4D6-4BFFA0EFC01E}" srcOrd="0" destOrd="1" presId="urn:microsoft.com/office/officeart/2005/8/layout/hList1"/>
    <dgm:cxn modelId="{00C23BC3-F79A-4CEE-9AC0-7A42D12E6FAD}" srcId="{8EA37937-ED56-43F2-ADBE-02C16E46E1D1}" destId="{3310622B-9A0E-4B36-87FE-D155053442D8}" srcOrd="3" destOrd="0" parTransId="{D35FAE5D-B34C-4B07-807A-414752708C4A}" sibTransId="{52DB8278-1677-4453-94B9-8BD47AFB6B1C}"/>
    <dgm:cxn modelId="{6416AECA-AC2B-414C-905E-EBCD62F14E42}" srcId="{964BA673-6008-402D-B69B-4B22D78B3333}" destId="{C570BE03-4964-4822-8964-DE4FD0F36A45}" srcOrd="0" destOrd="0" parTransId="{9493FB51-016E-49FF-B951-F5AD7646C179}" sibTransId="{4FBB45F0-0F99-4C48-B9A1-026CD0DE61C6}"/>
    <dgm:cxn modelId="{770E0CCB-6EE7-4858-8E09-27C6803A3110}" type="presOf" srcId="{0224B367-7F04-45FD-938E-84C9CB1006E8}" destId="{5E5349B4-ABD3-43DD-B861-9AA91231412A}" srcOrd="0" destOrd="5" presId="urn:microsoft.com/office/officeart/2005/8/layout/hList1"/>
    <dgm:cxn modelId="{99D71DDF-5726-44A5-BE48-532CAB7A0C79}" srcId="{8EA37937-ED56-43F2-ADBE-02C16E46E1D1}" destId="{17AF60B1-B1CA-48C4-AF39-04AEC5236604}" srcOrd="1" destOrd="0" parTransId="{AFB525BE-8956-47F8-80A2-A30228628A1F}" sibTransId="{D32D86CA-0FCC-4150-ABCD-99B9763A194A}"/>
    <dgm:cxn modelId="{E96AB8E4-3847-4A3C-998A-74E2E4371D26}" srcId="{39631272-B35F-45EE-9550-A98CBC3AF13B}" destId="{964BA673-6008-402D-B69B-4B22D78B3333}" srcOrd="1" destOrd="0" parTransId="{777BE48F-8FFD-49E9-B870-1089D6206395}" sibTransId="{28D6BF97-B56E-433B-81DE-1B348974F552}"/>
    <dgm:cxn modelId="{D10D0FED-B98C-4BE9-BBA6-9ECE54E888BB}" type="presOf" srcId="{68D117C1-6790-43FD-A976-DA2D238C848B}" destId="{DA16B9CE-4B48-41A2-A4D6-4BFFA0EFC01E}" srcOrd="0" destOrd="4" presId="urn:microsoft.com/office/officeart/2005/8/layout/hList1"/>
    <dgm:cxn modelId="{07A3DCEF-F55E-444F-8ABE-2C1E1C6D9687}" srcId="{8EA37937-ED56-43F2-ADBE-02C16E46E1D1}" destId="{D6D7F9DB-4BBE-4FCB-9584-D53A3263B4EE}" srcOrd="4" destOrd="0" parTransId="{33C7852C-521E-4D83-8C26-8D7BB8BEF37D}" sibTransId="{ED86DA07-1C08-420B-A944-F60F6F77C482}"/>
    <dgm:cxn modelId="{DB87E4F2-0A2D-4336-ADA2-57771EFBD331}" srcId="{8EA37937-ED56-43F2-ADBE-02C16E46E1D1}" destId="{B6C39F49-EA4F-4593-B8FE-3C915105B6C1}" srcOrd="6" destOrd="0" parTransId="{B2A9AD24-C163-4429-9B0D-47B29F297F5E}" sibTransId="{D51E9F96-FF80-4A67-8C10-1E5B7443841B}"/>
    <dgm:cxn modelId="{89C7D5FA-325E-4E4F-9221-D329ED742153}" type="presOf" srcId="{4BD0D999-9EBC-4AD2-9FFD-741DA657764D}" destId="{5E5349B4-ABD3-43DD-B861-9AA91231412A}" srcOrd="0" destOrd="7" presId="urn:microsoft.com/office/officeart/2005/8/layout/hList1"/>
    <dgm:cxn modelId="{309D6067-999D-451C-B766-AC90D2DE1FA1}" type="presParOf" srcId="{1A727847-F91A-4975-9475-5F5FA7F7FBB2}" destId="{31407E08-2685-4B2E-B131-9D4098E45F69}" srcOrd="0" destOrd="0" presId="urn:microsoft.com/office/officeart/2005/8/layout/hList1"/>
    <dgm:cxn modelId="{7C9BFF54-9A4C-440C-9E7E-BBE835ADD035}" type="presParOf" srcId="{31407E08-2685-4B2E-B131-9D4098E45F69}" destId="{1A88FCBD-7B7F-4EBD-9B56-9309C79A0E8F}" srcOrd="0" destOrd="0" presId="urn:microsoft.com/office/officeart/2005/8/layout/hList1"/>
    <dgm:cxn modelId="{1C5FB864-8EF4-4376-9337-E91CA2E36027}" type="presParOf" srcId="{31407E08-2685-4B2E-B131-9D4098E45F69}" destId="{5E5349B4-ABD3-43DD-B861-9AA91231412A}" srcOrd="1" destOrd="0" presId="urn:microsoft.com/office/officeart/2005/8/layout/hList1"/>
    <dgm:cxn modelId="{25E63414-9D9A-45EA-9C62-E92DB1B945E0}" type="presParOf" srcId="{1A727847-F91A-4975-9475-5F5FA7F7FBB2}" destId="{3BF93A9F-22B3-40F4-B71F-3DB505FDEB8E}" srcOrd="1" destOrd="0" presId="urn:microsoft.com/office/officeart/2005/8/layout/hList1"/>
    <dgm:cxn modelId="{586BAFE6-F2BF-476A-9AF2-98E8AFF5DEB3}" type="presParOf" srcId="{1A727847-F91A-4975-9475-5F5FA7F7FBB2}" destId="{75C6EDAC-6FE3-4B2E-8982-2CCAEF674D96}" srcOrd="2" destOrd="0" presId="urn:microsoft.com/office/officeart/2005/8/layout/hList1"/>
    <dgm:cxn modelId="{DB2246B0-04CA-4BA6-8DEF-FC0E7EE447D3}" type="presParOf" srcId="{75C6EDAC-6FE3-4B2E-8982-2CCAEF674D96}" destId="{D154C0B3-2492-4720-ACD2-400CF31E2AE3}" srcOrd="0" destOrd="0" presId="urn:microsoft.com/office/officeart/2005/8/layout/hList1"/>
    <dgm:cxn modelId="{C39A5034-F495-4098-812A-652A59E607BD}" type="presParOf" srcId="{75C6EDAC-6FE3-4B2E-8982-2CCAEF674D96}" destId="{DA16B9CE-4B48-41A2-A4D6-4BFFA0EFC0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DE33C-4C38-4244-8777-3F7D44799E5A}">
      <dsp:nvSpPr>
        <dsp:cNvPr id="0" name=""/>
        <dsp:cNvSpPr/>
      </dsp:nvSpPr>
      <dsp:spPr>
        <a:xfrm>
          <a:off x="0" y="0"/>
          <a:ext cx="7155736" cy="162663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solidFill>
                <a:schemeClr val="tx1"/>
              </a:solidFill>
            </a:rPr>
            <a:t>Løsning 2022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Bruk av ADI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2 maler med tilhørende signert </a:t>
          </a:r>
          <a:r>
            <a:rPr lang="nb-NO" sz="1000" kern="1200" err="1">
              <a:solidFill>
                <a:schemeClr val="tx1"/>
              </a:solidFill>
            </a:rPr>
            <a:t>pdf</a:t>
          </a:r>
          <a:endParaRPr lang="nb-NO" sz="1000" kern="120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Validering ved bruk av RPA mot OA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Prosjekt og sted med tilhørende relasjoner ble validert av gårsdagens oppdateringer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Signatur av BDM</a:t>
          </a:r>
        </a:p>
      </dsp:txBody>
      <dsp:txXfrm>
        <a:off x="47642" y="47642"/>
        <a:ext cx="5474485" cy="1531348"/>
      </dsp:txXfrm>
    </dsp:sp>
    <dsp:sp modelId="{D8ACE9DF-4E5E-4448-9955-15F0D5E8036C}">
      <dsp:nvSpPr>
        <dsp:cNvPr id="0" name=""/>
        <dsp:cNvSpPr/>
      </dsp:nvSpPr>
      <dsp:spPr>
        <a:xfrm>
          <a:off x="1262776" y="1988105"/>
          <a:ext cx="7155736" cy="1626632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solidFill>
                <a:schemeClr val="tx1"/>
              </a:solidFill>
            </a:rPr>
            <a:t>Løsning 2023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Egen rolle «Bilagsbehandler»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Flere maler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Validering av dagens endring på konteringsdimensjonene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b="0" kern="1200">
              <a:solidFill>
                <a:schemeClr val="tx1"/>
              </a:solidFill>
            </a:rPr>
            <a:t>Ingen validering av relasjoner på delprosjekt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Konteringsregler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Kan laste opp vedlegg</a:t>
          </a:r>
        </a:p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1000" kern="1200">
              <a:solidFill>
                <a:schemeClr val="tx1"/>
              </a:solidFill>
            </a:rPr>
            <a:t>Digital arbeidsflyt</a:t>
          </a:r>
        </a:p>
      </dsp:txBody>
      <dsp:txXfrm>
        <a:off x="1310418" y="2035747"/>
        <a:ext cx="4740364" cy="1531348"/>
      </dsp:txXfrm>
    </dsp:sp>
    <dsp:sp modelId="{1C2CE5D0-46D6-4E9C-ACAB-A69304662083}">
      <dsp:nvSpPr>
        <dsp:cNvPr id="0" name=""/>
        <dsp:cNvSpPr/>
      </dsp:nvSpPr>
      <dsp:spPr>
        <a:xfrm>
          <a:off x="6098425" y="1278713"/>
          <a:ext cx="1057310" cy="10573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3600" kern="1200"/>
        </a:p>
      </dsp:txBody>
      <dsp:txXfrm>
        <a:off x="6336320" y="1278713"/>
        <a:ext cx="581520" cy="795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8FCBD-7B7F-4EBD-9B56-9309C79A0E8F}">
      <dsp:nvSpPr>
        <dsp:cNvPr id="0" name=""/>
        <dsp:cNvSpPr/>
      </dsp:nvSpPr>
      <dsp:spPr>
        <a:xfrm>
          <a:off x="41" y="37069"/>
          <a:ext cx="393384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>
              <a:solidFill>
                <a:schemeClr val="tx1"/>
              </a:solidFill>
            </a:rPr>
            <a:t>Arbeidsflyt til BDM</a:t>
          </a:r>
        </a:p>
      </dsp:txBody>
      <dsp:txXfrm>
        <a:off x="41" y="37069"/>
        <a:ext cx="3933846" cy="576000"/>
      </dsp:txXfrm>
    </dsp:sp>
    <dsp:sp modelId="{5E5349B4-ABD3-43DD-B861-9AA91231412A}">
      <dsp:nvSpPr>
        <dsp:cNvPr id="0" name=""/>
        <dsp:cNvSpPr/>
      </dsp:nvSpPr>
      <dsp:spPr>
        <a:xfrm>
          <a:off x="41" y="613069"/>
          <a:ext cx="3933846" cy="2964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Ompostering/korreksjon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Internhandel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Videreformidling av bevilgning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Manuell frikjøp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Varelager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BOA fakturert og gjennomstrømning *)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Prosjektavslutning BOA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Manuell aktivering av anlegg</a:t>
          </a:r>
        </a:p>
      </dsp:txBody>
      <dsp:txXfrm>
        <a:off x="41" y="613069"/>
        <a:ext cx="3933846" cy="2964599"/>
      </dsp:txXfrm>
    </dsp:sp>
    <dsp:sp modelId="{D154C0B3-2492-4720-ACD2-400CF31E2AE3}">
      <dsp:nvSpPr>
        <dsp:cNvPr id="0" name=""/>
        <dsp:cNvSpPr/>
      </dsp:nvSpPr>
      <dsp:spPr>
        <a:xfrm>
          <a:off x="4484625" y="37069"/>
          <a:ext cx="3933846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>
              <a:solidFill>
                <a:schemeClr val="tx1"/>
              </a:solidFill>
            </a:rPr>
            <a:t>Sentral godkjenning</a:t>
          </a:r>
        </a:p>
      </dsp:txBody>
      <dsp:txXfrm>
        <a:off x="4484625" y="37069"/>
        <a:ext cx="3933846" cy="576000"/>
      </dsp:txXfrm>
    </dsp:sp>
    <dsp:sp modelId="{DA16B9CE-4B48-41A2-A4D6-4BFFA0EFC01E}">
      <dsp:nvSpPr>
        <dsp:cNvPr id="0" name=""/>
        <dsp:cNvSpPr/>
      </dsp:nvSpPr>
      <dsp:spPr>
        <a:xfrm>
          <a:off x="4484625" y="613069"/>
          <a:ext cx="3933846" cy="2964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Manuelle avsetninger – kostnader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Manuelle avsetninger – inntekter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Sentrale føringer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Manuelle lønnskorrigeringer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nb-NO" sz="2000" kern="1200"/>
            <a:t>MVA sentrale føringer</a:t>
          </a:r>
        </a:p>
      </dsp:txBody>
      <dsp:txXfrm>
        <a:off x="4484625" y="613069"/>
        <a:ext cx="3933846" cy="296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460C-0593-4204-B744-C4DC7BB971AF}" type="datetimeFigureOut">
              <a:rPr lang="nb-NO" smtClean="0"/>
              <a:t>28.02.2023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1CE02-016B-4607-B79A-B59DDB6195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0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4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82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5016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066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Manuell aktivering av anlegg - Malen brukes når et anlegg er feilaktig kostnadsført og skal aktiveres. Det må i tillegg brukes skjema «Aktivere anlegg» i anleggsverdiregnskapet. Dette skjemaet finner du i anleggsverdiregnskapet til Unit4 ERP. For å få tilgang til skjema må du ha rollen anleggshåndterer eller anleggsregisteroppfølger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275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Hvordan</a:t>
            </a:r>
            <a:r>
              <a:rPr lang="nb-NO" baseline="0"/>
              <a:t> bilaget skal reverseres blir vist senere i kurset.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/>
              <a:t>Avsetningsbilaget for perioden som lukkes blir ikke godkjent sentralt uten at reverseringsbilaget også er attestert og sendt til godkjenning.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607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Ved feil på bilag så vil ulike varsel dukke opp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Dersom bilaget ikke balanserer</a:t>
            </a:r>
            <a:r>
              <a:rPr lang="nb-NO" baseline="0"/>
              <a:t> vil en få melding om det 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Har man ikke fylt ut delprosjekt så vil det komme melding at det mangler.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252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Valideringsregler: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Gyldige aktive verdier på kontostrengen (dimensjonsverdier)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Alle obligatoriske felt utfylt ut fra konteringsregel på hver konto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Totalsum på bilag= 0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Summen av parkonti på Internhandel = 0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Valider bilaget på nytt til alle feil er korrigert på lik linje som om bilaget er registrert direkte.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Dersom du prøver å sende bilaget på nytt vil du få en advarsel om at bilaget er sendt tidligere.</a:t>
            </a:r>
            <a:r>
              <a:rPr lang="nb-NO" baseline="0" dirty="0"/>
              <a:t> Du kan da avvise bilaget og slette linjene ved å trykke «Tøm»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70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7562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844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383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29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355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Når bilaget er attestert,</a:t>
            </a:r>
            <a:r>
              <a:rPr lang="nb-NO" baseline="0"/>
              <a:t> sendes det til godkjenning til </a:t>
            </a:r>
            <a:r>
              <a:rPr lang="nb-NO" baseline="0" err="1"/>
              <a:t>kostnadsgodkjenner</a:t>
            </a:r>
            <a:r>
              <a:rPr lang="nb-NO" baseline="0"/>
              <a:t>, BDM, på kostnadsstedet på hver bilagslinje.</a:t>
            </a:r>
          </a:p>
          <a:p>
            <a:r>
              <a:rPr lang="nb-NO" baseline="0"/>
              <a:t>Merk at </a:t>
            </a:r>
            <a:r>
              <a:rPr lang="nb-NO" baseline="0" err="1"/>
              <a:t>kostnadsgodkjenner</a:t>
            </a:r>
            <a:r>
              <a:rPr lang="nb-NO" baseline="0"/>
              <a:t> får bare «sin» linje opp i sitt skjermbilde når bilaget skal godkjennes</a:t>
            </a:r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8171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Malen brukes av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periodeavslutter</a:t>
            </a:r>
            <a:r>
              <a:rPr lang="nb-NO" sz="1200" kern="120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ved enhet. Avsetningsbilaget skal føres etter at perioden er stengt for fakturaer og omposteringer og derfor på sentral godkjenningsflyt. </a:t>
            </a:r>
          </a:p>
          <a:p>
            <a:r>
              <a:rPr lang="nb-NO" sz="1200" kern="120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Når bilaget skal attesteres i UNIT4 må derfor aktuell dokumentasjon legges ved sammen en bekreftelse fra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kostnadsgodkjenner</a:t>
            </a:r>
            <a:r>
              <a:rPr lang="nb-NO" sz="1200" kern="120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.  Avsetningen inneværende periode skal alltid reverseres påfølgende periode av attestant som oppretter avsetningsbilaget. Både avsetningen og reverseringsbilaget må være attestert for at det skal bli bokført i regnskapet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0749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rPr>
              <a:t>Etter at bilaget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rPr>
              <a:t> er lastet i avsetningsperioden, skal bilaget reverseres.</a:t>
            </a:r>
          </a:p>
          <a:p>
            <a:r>
              <a:rPr lang="nb-NO" sz="1200" kern="1200" baseline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rPr>
              <a:t>Det er enheten selv som gjør dette, og det er derfor tilgjengelig en «</a:t>
            </a:r>
            <a:r>
              <a:rPr lang="nb-NO" sz="1200" kern="1200" baseline="0" err="1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rPr>
              <a:t>reverserknapp</a:t>
            </a:r>
            <a:r>
              <a:rPr lang="nb-NO" sz="1200" kern="1200" baseline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rPr>
              <a:t>» i malen.</a:t>
            </a:r>
          </a:p>
          <a:p>
            <a:r>
              <a:rPr lang="nb-NO" sz="1200" kern="1200" baseline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rPr>
              <a:t>Når du tykker på Reverser,, og du får opp en melding om at du må huske å endre periode. Trykk ok på knappen og endre periode og bilagslinjene vil da endre fortegn. Send bilaget videre for attestering i Unit4.</a:t>
            </a:r>
            <a:endParaRPr lang="nb-NO" sz="1200" kern="1200">
              <a:solidFill>
                <a:schemeClr val="tx1"/>
              </a:solidFill>
              <a:effectLst/>
              <a:latin typeface="Arial" charset="0"/>
              <a:ea typeface="ヒラギノ角ゴ Pro W3" charset="-128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57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4631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766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882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77451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E073E2-DE77-4445-980F-3DE415846DB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0016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14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1CE02-016B-4607-B79A-B59DDB6195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03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788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388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084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68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29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CE02-016B-4607-B79A-B59DDB6195E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678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9" y="488701"/>
            <a:ext cx="8371762" cy="5679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6239" y="238125"/>
            <a:ext cx="8371762" cy="5238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376238" y="1275160"/>
            <a:ext cx="8374062" cy="35092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0843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191007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7708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2663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5531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080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1205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00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6453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4949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90582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06359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744298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648512"/>
          </a:xfrm>
          <a:prstGeom prst="rect">
            <a:avLst/>
          </a:prstGeom>
        </p:spPr>
        <p:txBody>
          <a:bodyPr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21492"/>
            <a:ext cx="8229600" cy="37944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866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43158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7276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39849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029CD80-4653-1D40-8828-D130A1CE8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198496-915B-0544-B4C5-2520C5B26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7EDE4B5C-3CB2-3941-8546-1481B2148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0E4E6626-5F8B-9E4F-A2AA-C91201942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1D073737-7B80-A24C-AB05-449F50278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85693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3962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403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8436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0857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7492314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73755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489354" y="205979"/>
            <a:ext cx="1254211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5844746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14096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2"/>
            <a:ext cx="77724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5761269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11951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085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11437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80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20" y="1444343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6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6" y="1444343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9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159192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71712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02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368439"/>
            <a:ext cx="3008313" cy="70788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67510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25395"/>
            <a:ext cx="54864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793261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72666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7394139" y="205980"/>
            <a:ext cx="1292662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2731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pag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1768277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31" progId="TCLayout.ActiveDocument.1">
                  <p:embed/>
                </p:oleObj>
              </mc:Choice>
              <mc:Fallback>
                <p:oleObj name="think-cell Slide" r:id="rId3" imgW="530" imgH="53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08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6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1165A2F-B939-4493-8B4B-472F2B934C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1389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1165A2F-B939-4493-8B4B-472F2B934C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AADCD85-0D95-4AE9-8C9D-6336B6FF112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0" y="4800918"/>
            <a:ext cx="2520045" cy="2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74394623-160E-4BDA-8166-722D8E8F92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27873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74394623-160E-4BDA-8166-722D8E8F92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8EC9471-A79C-4DDA-A5D4-F49B36D71B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564515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8EC9471-A79C-4DDA-A5D4-F49B36D71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7575"/>
            <a:ext cx="764309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96834"/>
            <a:ext cx="8229600" cy="3658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5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587843601"/>
              </p:ext>
            </p:ext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1" y="1"/>
            <a:ext cx="158750" cy="158750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80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3181" y="4800919"/>
            <a:ext cx="2520045" cy="20480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49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ersityofbergen.sharepoint.com/sites/KvalitetsrammeverkokonomioglonnBOTT/Kvalitetsrammeverk/H%c3%a5ndbok%209-konti%20-%20Felles%20rammeverk.pdf?ga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kontakt@okavd.ntnu.n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reg.app.uib.no/ompostering" TargetMode="External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0.sv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8.xml"/><Relationship Id="rId6" Type="http://schemas.openxmlformats.org/officeDocument/2006/relationships/image" Target="../media/image3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6" Type="http://schemas.openxmlformats.org/officeDocument/2006/relationships/image" Target="../media/image4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s://i.ntnu.no/wiki/-/wiki/Norsk/Bott+%C3%B8konomi+og+l%C3%B8nn+-+Oppl%C3%A6ring" TargetMode="External"/><Relationship Id="rId3" Type="http://schemas.openxmlformats.org/officeDocument/2006/relationships/notesSlide" Target="../notesSlides/notesSlide28.xml"/><Relationship Id="rId7" Type="http://schemas.openxmlformats.org/officeDocument/2006/relationships/hyperlink" Target="https://i.ntnu.no/wiki/-/wiki/Norsk/BOTT+%C3%98konomi+og+l%C3%B8nn+innf%C3%B8ringsprosjekt" TargetMode="Externa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6" Type="http://schemas.openxmlformats.org/officeDocument/2006/relationships/hyperlink" Target="https://www.bott-samarbeidet.no/okonomi/opplering/index.html" TargetMode="External"/><Relationship Id="rId11" Type="http://schemas.openxmlformats.org/officeDocument/2006/relationships/image" Target="../media/image45.svg"/><Relationship Id="rId5" Type="http://schemas.openxmlformats.org/officeDocument/2006/relationships/image" Target="../media/image1.e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17.bin"/><Relationship Id="rId9" Type="http://schemas.openxmlformats.org/officeDocument/2006/relationships/hyperlink" Target="mailto:opplaering-bott-ol@ntnu.no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F7AA266-F56E-437F-A01F-296C153524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36805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F7AA266-F56E-437F-A01F-296C15352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7" y="2014234"/>
            <a:ext cx="8114088" cy="1692771"/>
          </a:xfrm>
        </p:spPr>
        <p:txBody>
          <a:bodyPr vert="horz"/>
          <a:lstStyle/>
          <a:p>
            <a:pPr algn="ctr"/>
            <a:r>
              <a:rPr lang="nb-NO" sz="3200">
                <a:solidFill>
                  <a:schemeClr val="bg1"/>
                </a:solidFill>
              </a:rPr>
              <a:t>NTNU Kurs – Andre økonomiprosesser</a:t>
            </a:r>
            <a:br>
              <a:rPr lang="nb-NO"/>
            </a:br>
            <a:br>
              <a:rPr lang="nb-NO"/>
            </a:br>
            <a:r>
              <a:rPr lang="nb-NO" b="0">
                <a:solidFill>
                  <a:schemeClr val="bg1"/>
                </a:solidFill>
              </a:rPr>
              <a:t>Bilagsbehandler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56" y="3794190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BOTT ØL Innføring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815" y="1160664"/>
            <a:ext cx="5406359" cy="433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694C40-2A8D-4DC4-92C6-3D3387A17632}"/>
              </a:ext>
            </a:extLst>
          </p:cNvPr>
          <p:cNvSpPr/>
          <p:nvPr/>
        </p:nvSpPr>
        <p:spPr>
          <a:xfrm>
            <a:off x="4096547" y="4544295"/>
            <a:ext cx="95090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nb-NO" sz="1200">
                <a:solidFill>
                  <a:schemeClr val="bg1">
                    <a:lumMod val="85000"/>
                  </a:schemeClr>
                </a:solidFill>
              </a:rPr>
              <a:t>28.02.2023</a:t>
            </a:r>
            <a:endParaRPr lang="nb-NO" sz="1200">
              <a:solidFill>
                <a:schemeClr val="bg1">
                  <a:lumMod val="8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9B4223-136C-AC1C-80AE-51D1B463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Hovedbokbilag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8F6726-FB2F-8C6F-C71A-319436CA7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Transaksjoner som bokføres direkte i hovedbok, eksempel</a:t>
            </a:r>
          </a:p>
          <a:p>
            <a:pPr lvl="1"/>
            <a:r>
              <a:rPr lang="nb-NO"/>
              <a:t>Internhandel</a:t>
            </a:r>
          </a:p>
          <a:p>
            <a:pPr lvl="1"/>
            <a:r>
              <a:rPr lang="nb-NO"/>
              <a:t>Ompostering/Korreksjoner</a:t>
            </a:r>
          </a:p>
          <a:p>
            <a:pPr lvl="1"/>
            <a:r>
              <a:rPr lang="nb-NO"/>
              <a:t>Avsetninger av inntekter og kostnader</a:t>
            </a:r>
          </a:p>
          <a:p>
            <a:pPr lvl="1"/>
            <a:r>
              <a:rPr lang="nb-NO"/>
              <a:t>Manuelt frikjøp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61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35AD35-2651-73D3-3D2A-924C100E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Internhandel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2A14F7-D051-A4C3-4A91-2BC7DF637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Kontoklasse</a:t>
            </a:r>
            <a:r>
              <a:rPr lang="en-US"/>
              <a:t> 9</a:t>
            </a:r>
          </a:p>
          <a:p>
            <a:r>
              <a:rPr lang="en-US" err="1"/>
              <a:t>Bygd</a:t>
            </a:r>
            <a:r>
              <a:rPr lang="en-US"/>
              <a:t> </a:t>
            </a:r>
            <a:r>
              <a:rPr lang="en-US" err="1"/>
              <a:t>opp</a:t>
            </a:r>
            <a:r>
              <a:rPr lang="en-US"/>
              <a:t> med </a:t>
            </a:r>
            <a:r>
              <a:rPr lang="en-US" err="1"/>
              <a:t>parkontoer</a:t>
            </a:r>
            <a:r>
              <a:rPr lang="en-US"/>
              <a:t> for </a:t>
            </a:r>
            <a:r>
              <a:rPr lang="en-US" err="1"/>
              <a:t>godskrivning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belastning</a:t>
            </a:r>
            <a:endParaRPr lang="en-US"/>
          </a:p>
          <a:p>
            <a:r>
              <a:rPr lang="en-US" err="1"/>
              <a:t>Parkontoene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alltid</a:t>
            </a:r>
            <a:r>
              <a:rPr lang="en-US"/>
              <a:t> </a:t>
            </a:r>
            <a:r>
              <a:rPr lang="en-US" err="1"/>
              <a:t>balansere</a:t>
            </a:r>
            <a:endParaRPr lang="en-US"/>
          </a:p>
          <a:p>
            <a:r>
              <a:rPr lang="en-US" err="1"/>
              <a:t>Manuelt</a:t>
            </a:r>
            <a:r>
              <a:rPr lang="en-US"/>
              <a:t> </a:t>
            </a:r>
            <a:r>
              <a:rPr lang="en-US" err="1"/>
              <a:t>frikjøp</a:t>
            </a:r>
            <a:endParaRPr lang="en-US"/>
          </a:p>
          <a:p>
            <a:r>
              <a:rPr lang="en-US" err="1"/>
              <a:t>Prosjektavslutning</a:t>
            </a:r>
            <a:endParaRPr lang="en-US"/>
          </a:p>
          <a:p>
            <a:r>
              <a:rPr lang="en-US" err="1"/>
              <a:t>Jfr</a:t>
            </a:r>
            <a:r>
              <a:rPr lang="en-US"/>
              <a:t> </a:t>
            </a:r>
            <a:r>
              <a:rPr lang="en-US" err="1">
                <a:hlinkClick r:id="rId2"/>
              </a:rPr>
              <a:t>håndbok</a:t>
            </a:r>
            <a:r>
              <a:rPr lang="en-US">
                <a:hlinkClick r:id="rId2"/>
              </a:rPr>
              <a:t> for 9 </a:t>
            </a:r>
            <a:r>
              <a:rPr lang="en-US" err="1">
                <a:hlinkClick r:id="rId2"/>
              </a:rPr>
              <a:t>kontiene</a:t>
            </a:r>
            <a:r>
              <a:rPr lang="en-US"/>
              <a:t>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425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B86D10-4745-9165-E1E5-2210659A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Konteringsregler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7394E7-27DD-E801-77C2-73142696D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Konto i kombinasjon med andre deler av kontostrengen </a:t>
            </a:r>
          </a:p>
          <a:p>
            <a:pPr lvl="1"/>
            <a:r>
              <a:rPr lang="nb-NO"/>
              <a:t>Koststed</a:t>
            </a:r>
          </a:p>
          <a:p>
            <a:pPr lvl="1"/>
            <a:r>
              <a:rPr lang="nb-NO"/>
              <a:t>Delprosjekt</a:t>
            </a:r>
          </a:p>
          <a:p>
            <a:pPr lvl="1"/>
            <a:r>
              <a:rPr lang="nb-NO"/>
              <a:t>Ansattnummer</a:t>
            </a:r>
          </a:p>
          <a:p>
            <a:pPr lvl="1"/>
            <a:r>
              <a:rPr lang="nb-NO" err="1"/>
              <a:t>Byggnr</a:t>
            </a:r>
            <a:endParaRPr lang="nb-NO"/>
          </a:p>
          <a:p>
            <a:r>
              <a:rPr lang="nb-NO"/>
              <a:t>Konto i kombinasjon med avgiftskode</a:t>
            </a:r>
          </a:p>
          <a:p>
            <a:r>
              <a:rPr lang="nb-NO"/>
              <a:t>Utfyllende info om konteringsregler</a:t>
            </a:r>
          </a:p>
          <a:p>
            <a:pPr lvl="1"/>
            <a:r>
              <a:rPr lang="nb-NO"/>
              <a:t>Eksporter kontoplan fra Unit4 med «Kontoplan utvidet»</a:t>
            </a:r>
          </a:p>
          <a:p>
            <a:pPr lvl="2"/>
            <a:r>
              <a:rPr lang="nb-NO"/>
              <a:t>Ligger under Felles og Kodeplan i Unit4 </a:t>
            </a:r>
          </a:p>
          <a:p>
            <a:pPr marL="0" indent="0">
              <a:buNone/>
            </a:pP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67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111395"/>
              </p:ext>
            </p:extLst>
          </p:nvPr>
        </p:nvGraphicFramePr>
        <p:xfrm>
          <a:off x="362626" y="1133771"/>
          <a:ext cx="8238830" cy="2212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883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6141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>
                          <a:solidFill>
                            <a:schemeClr val="tx1"/>
                          </a:solidFill>
                        </a:rPr>
                        <a:t>Info økonomimodell</a:t>
                      </a:r>
                      <a:endParaRPr lang="nb-NO" sz="14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451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Hovedforskjeller fra dagens løsning </a:t>
                      </a:r>
                      <a:endParaRPr lang="nb-NO" sz="1400" b="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77645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Om omposteringsløsningen og de ulike malene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400" b="1" i="0"/>
                        <a:t>Demo av omposteringsløsning</a:t>
                      </a:r>
                    </a:p>
                    <a:p>
                      <a:endParaRPr lang="nb-NO" sz="1400" b="1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569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09604F9-8632-4D45-B41D-393951EABA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7093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09604F9-8632-4D45-B41D-393951EABA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E8D4D04-028A-4CFB-B778-DBD0A5FB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Om omposteringsløsning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07DFA-545E-4A64-852C-E9FC90FA9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Løsning for registrering og lasting av bilag direkte i hovedbok</a:t>
            </a:r>
          </a:p>
          <a:p>
            <a:r>
              <a:rPr lang="nb-NO"/>
              <a:t>Egen BOTT løsning</a:t>
            </a:r>
          </a:p>
          <a:p>
            <a:r>
              <a:rPr lang="nb-NO"/>
              <a:t>Mulig for flere linjer</a:t>
            </a:r>
          </a:p>
          <a:p>
            <a:r>
              <a:rPr lang="nb-NO"/>
              <a:t>Godkjenningsflyt i Unit4</a:t>
            </a:r>
          </a:p>
        </p:txBody>
      </p:sp>
    </p:spTree>
    <p:extLst>
      <p:ext uri="{BB962C8B-B14F-4D97-AF65-F5344CB8AC3E}">
        <p14:creationId xmlns:p14="http://schemas.microsoft.com/office/powerpoint/2010/main" val="2118967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903194-682D-5DB3-6D15-0CACE7222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skjer i omposteringsløsningen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E587E7A-9238-23D6-5903-04975064B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25" y="1317010"/>
            <a:ext cx="8418513" cy="3000018"/>
          </a:xfrm>
        </p:spPr>
      </p:pic>
    </p:spTree>
    <p:extLst>
      <p:ext uri="{BB962C8B-B14F-4D97-AF65-F5344CB8AC3E}">
        <p14:creationId xmlns:p14="http://schemas.microsoft.com/office/powerpoint/2010/main" val="207131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2FE096-3AB1-40B5-816E-BE4E8DC8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Maler i omposteringsløsningen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37E3A3C4-D7FF-F2D2-5CBE-371B4A5AC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487509"/>
              </p:ext>
            </p:extLst>
          </p:nvPr>
        </p:nvGraphicFramePr>
        <p:xfrm>
          <a:off x="301625" y="1009650"/>
          <a:ext cx="8418513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kstSylinder 2">
            <a:extLst>
              <a:ext uri="{FF2B5EF4-FFF2-40B4-BE49-F238E27FC236}">
                <a16:creationId xmlns:a16="http://schemas.microsoft.com/office/drawing/2014/main" id="{0CC444AF-9049-03A5-530D-D67D801ACB31}"/>
              </a:ext>
            </a:extLst>
          </p:cNvPr>
          <p:cNvSpPr txBox="1"/>
          <p:nvPr/>
        </p:nvSpPr>
        <p:spPr>
          <a:xfrm flipH="1">
            <a:off x="2939081" y="4624388"/>
            <a:ext cx="4582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*) Denne ligger sentralt foreløpig</a:t>
            </a:r>
          </a:p>
        </p:txBody>
      </p:sp>
    </p:spTree>
    <p:extLst>
      <p:ext uri="{BB962C8B-B14F-4D97-AF65-F5344CB8AC3E}">
        <p14:creationId xmlns:p14="http://schemas.microsoft.com/office/powerpoint/2010/main" val="904569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53D0E8-8A95-E6F7-64B0-D47F3EFD4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EA0F55-8CBB-79B2-7D10-14847DE77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/>
              <a:t>Ompostering/korreksjon</a:t>
            </a:r>
          </a:p>
          <a:p>
            <a:pPr lvl="1"/>
            <a:r>
              <a:rPr lang="nb-NO" sz="1800"/>
              <a:t>Benyttes til å korrigere en tidligere feilføring i regnskapet</a:t>
            </a:r>
          </a:p>
          <a:p>
            <a:pPr lvl="2"/>
            <a:r>
              <a:rPr lang="nb-NO" sz="1600"/>
              <a:t>Viktig å henvise til bilagsnummer/fakturanummer på det som blir korrigert i bilagsteksten </a:t>
            </a:r>
          </a:p>
          <a:p>
            <a:r>
              <a:rPr lang="nb-NO" sz="2000"/>
              <a:t>Internhandel</a:t>
            </a:r>
          </a:p>
          <a:p>
            <a:pPr lvl="1"/>
            <a:r>
              <a:rPr lang="nb-NO" sz="1800"/>
              <a:t>Kun konti i kontoklasse 9 er tilgjengelig</a:t>
            </a:r>
          </a:p>
          <a:p>
            <a:pPr lvl="1"/>
            <a:r>
              <a:rPr lang="nb-NO" sz="1800"/>
              <a:t>Parkontokontroll</a:t>
            </a:r>
          </a:p>
          <a:p>
            <a:pPr lvl="1"/>
            <a:r>
              <a:rPr lang="nb-NO" sz="1800"/>
              <a:t>Egne maler for manuelt frikjøp og prosjektavslutning BOA</a:t>
            </a:r>
          </a:p>
          <a:p>
            <a:r>
              <a:rPr lang="nb-NO" sz="2000"/>
              <a:t>Videreformidling av bevilgning</a:t>
            </a:r>
          </a:p>
          <a:p>
            <a:pPr lvl="1"/>
            <a:r>
              <a:rPr lang="nb-NO" sz="1800"/>
              <a:t>Brukes til videreformidling av bevilgning</a:t>
            </a:r>
          </a:p>
          <a:p>
            <a:pPr lvl="2"/>
            <a:r>
              <a:rPr lang="nb-NO" sz="1600"/>
              <a:t>Kun konto 3903 tilgjengelig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969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C3B0AB-94C8-45FB-5A6F-46F306BB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EFA709-D6D1-44F3-FFF0-8F7E80E04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Manuelt frikjøp</a:t>
            </a:r>
          </a:p>
          <a:p>
            <a:pPr lvl="1"/>
            <a:r>
              <a:rPr lang="nb-NO"/>
              <a:t>Godskrivning/belastning av frikjøp utenfor frikjøpsløsningen</a:t>
            </a:r>
          </a:p>
          <a:p>
            <a:pPr lvl="1"/>
            <a:r>
              <a:rPr lang="nb-NO"/>
              <a:t>Kun manuelle frikjøpskonti er tilgjengelig</a:t>
            </a:r>
          </a:p>
          <a:p>
            <a:r>
              <a:rPr lang="nb-NO"/>
              <a:t>Varelager</a:t>
            </a:r>
          </a:p>
          <a:p>
            <a:pPr lvl="1"/>
            <a:r>
              <a:rPr lang="nb-NO"/>
              <a:t>Brukes til bokføring av beholdningsendring av varelager</a:t>
            </a:r>
          </a:p>
          <a:p>
            <a:r>
              <a:rPr lang="nb-NO"/>
              <a:t>BOA fakturert og gjennomstrømming</a:t>
            </a:r>
          </a:p>
          <a:p>
            <a:pPr lvl="1"/>
            <a:r>
              <a:rPr lang="nb-NO"/>
              <a:t>Inneholder konto for videreformidling til andre og </a:t>
            </a:r>
            <a:r>
              <a:rPr lang="nb-NO" err="1"/>
              <a:t>tilskuddskonti</a:t>
            </a:r>
            <a:r>
              <a:rPr lang="nb-NO"/>
              <a:t> i 34-serien</a:t>
            </a:r>
          </a:p>
          <a:p>
            <a:pPr lvl="2"/>
            <a:r>
              <a:rPr lang="nb-NO"/>
              <a:t>Denne malen ligger sentralt foreløpig – informasjon gis nærmere i BOA prosessen</a:t>
            </a:r>
          </a:p>
        </p:txBody>
      </p:sp>
    </p:spTree>
    <p:extLst>
      <p:ext uri="{BB962C8B-B14F-4D97-AF65-F5344CB8AC3E}">
        <p14:creationId xmlns:p14="http://schemas.microsoft.com/office/powerpoint/2010/main" val="2003534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F8040A-8E61-7F08-E0AC-ADA9CBFD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F6C07E-0408-EEFC-36C7-612A1EA3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Prosjektavslutning BOA</a:t>
            </a:r>
          </a:p>
          <a:p>
            <a:pPr lvl="1"/>
            <a:r>
              <a:rPr lang="nb-NO"/>
              <a:t>Inneholder kontoer for prosjektavslutning på bidrag og oppdrag</a:t>
            </a:r>
          </a:p>
          <a:p>
            <a:r>
              <a:rPr lang="nb-NO"/>
              <a:t>Manuelt aktivering av anlegg</a:t>
            </a:r>
          </a:p>
          <a:p>
            <a:pPr lvl="1"/>
            <a:r>
              <a:rPr lang="nb-NO"/>
              <a:t>Brukes når et anlegg er feilaktig kostnadsført og skal aktiveres. Her må det i tillegg bruke skjema «Aktivere anlegg» i Anleggsregisteret</a:t>
            </a:r>
          </a:p>
        </p:txBody>
      </p:sp>
    </p:spTree>
    <p:extLst>
      <p:ext uri="{BB962C8B-B14F-4D97-AF65-F5344CB8AC3E}">
        <p14:creationId xmlns:p14="http://schemas.microsoft.com/office/powerpoint/2010/main" val="357484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7DBF71E-D659-4F0B-86F3-C11FE961E19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3119553"/>
              </p:ext>
            </p:extLst>
          </p:nvPr>
        </p:nvGraphicFramePr>
        <p:xfrm>
          <a:off x="1192" y="1192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7DBF71E-D659-4F0B-86F3-C11FE961E1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EDC01C2-5FC1-4942-AAAD-071CC20A94C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119063" cy="119063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3600" b="1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D5E1B-33C2-438B-ADF1-B1B19A71D65F}"/>
              </a:ext>
            </a:extLst>
          </p:cNvPr>
          <p:cNvGrpSpPr/>
          <p:nvPr/>
        </p:nvGrpSpPr>
        <p:grpSpPr>
          <a:xfrm>
            <a:off x="363335" y="1441351"/>
            <a:ext cx="2685528" cy="1804498"/>
            <a:chOff x="317191" y="1620719"/>
            <a:chExt cx="3580704" cy="2405997"/>
          </a:xfrm>
        </p:grpSpPr>
        <p:pic>
          <p:nvPicPr>
            <p:cNvPr id="7" name="Graphic 6" descr="Information">
              <a:extLst>
                <a:ext uri="{FF2B5EF4-FFF2-40B4-BE49-F238E27FC236}">
                  <a16:creationId xmlns:a16="http://schemas.microsoft.com/office/drawing/2014/main" id="{C05648B7-7E93-4424-ADCA-A2A638BE1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21577" y="1620719"/>
              <a:ext cx="1791442" cy="17914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4D2262-1BF8-41B7-A62B-C3953D60E089}"/>
                </a:ext>
              </a:extLst>
            </p:cNvPr>
            <p:cNvSpPr/>
            <p:nvPr/>
          </p:nvSpPr>
          <p:spPr>
            <a:xfrm>
              <a:off x="317191" y="3380386"/>
              <a:ext cx="3580704" cy="646330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skal dele mye informasjon med dere i dag.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7D8ED19-9960-4B74-B005-A4B46ABE50F3}"/>
              </a:ext>
            </a:extLst>
          </p:cNvPr>
          <p:cNvGrpSpPr/>
          <p:nvPr/>
        </p:nvGrpSpPr>
        <p:grpSpPr>
          <a:xfrm>
            <a:off x="6179702" y="1441351"/>
            <a:ext cx="2685528" cy="1596749"/>
            <a:chOff x="8406858" y="1620719"/>
            <a:chExt cx="3580704" cy="2128998"/>
          </a:xfrm>
        </p:grpSpPr>
        <p:pic>
          <p:nvPicPr>
            <p:cNvPr id="9" name="Graphic 8" descr="Web cam">
              <a:extLst>
                <a:ext uri="{FF2B5EF4-FFF2-40B4-BE49-F238E27FC236}">
                  <a16:creationId xmlns:a16="http://schemas.microsoft.com/office/drawing/2014/main" id="{917E1E28-4D47-441C-BF02-80995E9F3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295479" y="1620719"/>
              <a:ext cx="1791442" cy="179144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8B9C46-76B4-4278-89A2-5D0051F2489D}"/>
                </a:ext>
              </a:extLst>
            </p:cNvPr>
            <p:cNvSpPr/>
            <p:nvPr/>
          </p:nvSpPr>
          <p:spPr>
            <a:xfrm>
              <a:off x="8406858" y="3380385"/>
              <a:ext cx="3580704" cy="36933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/>
              <a:r>
                <a:rPr lang="nb-NO" sz="1350"/>
                <a:t>Vi vil gjøre opptak  av møtet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FAB41-6732-4893-AFB9-3D7DC5223560}"/>
              </a:ext>
            </a:extLst>
          </p:cNvPr>
          <p:cNvGrpSpPr/>
          <p:nvPr/>
        </p:nvGrpSpPr>
        <p:grpSpPr>
          <a:xfrm>
            <a:off x="3271519" y="1441351"/>
            <a:ext cx="2685528" cy="1827580"/>
            <a:chOff x="4362024" y="1620719"/>
            <a:chExt cx="3580704" cy="2436774"/>
          </a:xfrm>
        </p:grpSpPr>
        <p:pic>
          <p:nvPicPr>
            <p:cNvPr id="11" name="Graphic 10" descr="Radio microphone">
              <a:extLst>
                <a:ext uri="{FF2B5EF4-FFF2-40B4-BE49-F238E27FC236}">
                  <a16:creationId xmlns:a16="http://schemas.microsoft.com/office/drawing/2014/main" id="{72B72DDA-A44F-47A9-A947-702CD79A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56655" y="1620719"/>
              <a:ext cx="1791442" cy="179144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D2C2CD8-3CCB-46AC-8E7D-8FE36AD32298}"/>
                </a:ext>
              </a:extLst>
            </p:cNvPr>
            <p:cNvSpPr/>
            <p:nvPr/>
          </p:nvSpPr>
          <p:spPr>
            <a:xfrm>
              <a:off x="4362024" y="3380385"/>
              <a:ext cx="3580704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350"/>
                <a:t>Vi er mange deltagere – husk å dempe mikrofonen. 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749654-D5E7-4FB6-B9BF-F35DC6D47528}"/>
                </a:ext>
              </a:extLst>
            </p:cNvPr>
            <p:cNvCxnSpPr/>
            <p:nvPr/>
          </p:nvCxnSpPr>
          <p:spPr>
            <a:xfrm flipV="1">
              <a:off x="5533251" y="1881427"/>
              <a:ext cx="1238250" cy="12382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C6BD5F5-1ABF-4FD6-B1DD-61505B400A76}"/>
              </a:ext>
            </a:extLst>
          </p:cNvPr>
          <p:cNvSpPr txBox="1"/>
          <p:nvPr/>
        </p:nvSpPr>
        <p:spPr>
          <a:xfrm>
            <a:off x="363335" y="969257"/>
            <a:ext cx="290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Kort før vi begynner:</a:t>
            </a:r>
          </a:p>
        </p:txBody>
      </p:sp>
    </p:spTree>
    <p:extLst>
      <p:ext uri="{BB962C8B-B14F-4D97-AF65-F5344CB8AC3E}">
        <p14:creationId xmlns:p14="http://schemas.microsoft.com/office/powerpoint/2010/main" val="257298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E0BBC1-0558-CEC6-1BDF-D0AA7A24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Maler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ED41B06-B1FE-02DA-2ADC-8C2A0D9D5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Manuelle avsetninger kostnader</a:t>
            </a:r>
          </a:p>
          <a:p>
            <a:r>
              <a:rPr lang="nb-NO"/>
              <a:t>Manuelle avsetninger inntekter</a:t>
            </a:r>
          </a:p>
          <a:p>
            <a:endParaRPr lang="nb-NO"/>
          </a:p>
          <a:p>
            <a:pPr marL="0" indent="0">
              <a:buNone/>
            </a:pPr>
            <a:r>
              <a:rPr lang="nb-NO"/>
              <a:t>Disse malene brukes av </a:t>
            </a:r>
            <a:r>
              <a:rPr lang="nb-NO" err="1"/>
              <a:t>periodeavslutter</a:t>
            </a:r>
            <a:r>
              <a:rPr lang="nb-NO"/>
              <a:t> ved enhet etter </a:t>
            </a:r>
            <a:r>
              <a:rPr lang="nb-NO" err="1"/>
              <a:t>cut</a:t>
            </a:r>
            <a:r>
              <a:rPr lang="nb-NO"/>
              <a:t> off. Dokumentasjon og godkjenning av BDM må legges ved i Unit4.</a:t>
            </a:r>
          </a:p>
          <a:p>
            <a:pPr marL="0" indent="0">
              <a:buNone/>
            </a:pPr>
            <a:r>
              <a:rPr lang="nb-NO"/>
              <a:t>Skal reverseres i påfølgende periode.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25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5F6463-8CFB-9B52-8881-E0D209BB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/>
          <a:lstStyle/>
          <a:p>
            <a:r>
              <a:rPr lang="nb-NO" sz="2800"/>
              <a:t>Maler tilgjengelig for sentral økonomifunksjon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93FD35-B83C-8465-9EB4-DFFE49BEB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Sentrale føringer</a:t>
            </a:r>
          </a:p>
          <a:p>
            <a:r>
              <a:rPr lang="nb-NO"/>
              <a:t>MVA Sentrale føringer</a:t>
            </a:r>
          </a:p>
          <a:p>
            <a:r>
              <a:rPr lang="nb-NO"/>
              <a:t>Manuelle lønnskorreksjoner</a:t>
            </a:r>
          </a:p>
        </p:txBody>
      </p:sp>
    </p:spTree>
    <p:extLst>
      <p:ext uri="{BB962C8B-B14F-4D97-AF65-F5344CB8AC3E}">
        <p14:creationId xmlns:p14="http://schemas.microsoft.com/office/powerpoint/2010/main" val="1670309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E674BA-018A-3FEB-D93F-1773B49B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/>
          <a:lstStyle/>
          <a:p>
            <a:r>
              <a:rPr lang="nb-NO"/>
              <a:t>Merverdiavgift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B384-2490-00F0-D0DB-F5D020C9B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/>
              <a:t>Det er foreløpig ikke mulig å korrigere merverdiavgift i omposteringsløsningen</a:t>
            </a:r>
          </a:p>
          <a:p>
            <a:r>
              <a:rPr lang="nb-NO" sz="2000"/>
              <a:t>Dersom inngående fakturaer med annen MVA-kode enn 0 og 00 skal omposteres er det en egen rutine for dette</a:t>
            </a:r>
          </a:p>
          <a:p>
            <a:pPr lvl="1"/>
            <a:r>
              <a:rPr lang="nb-NO" sz="1800"/>
              <a:t>Bilagsbehandler fyller ut omposteringsbilaget </a:t>
            </a:r>
            <a:r>
              <a:rPr lang="nb-NO" sz="1800">
                <a:highlight>
                  <a:srgbClr val="FFFF00"/>
                </a:highlight>
              </a:rPr>
              <a:t>– lenke blir oppdatert</a:t>
            </a:r>
          </a:p>
          <a:p>
            <a:pPr lvl="1"/>
            <a:r>
              <a:rPr lang="nb-NO" sz="1800"/>
              <a:t>Omposteringsbilaget og bekreftelse fra BDM på at omposteringen er godkjent sendes til </a:t>
            </a:r>
            <a:r>
              <a:rPr lang="nb-NO" sz="1800">
                <a:hlinkClick r:id="rId2"/>
              </a:rPr>
              <a:t>kontakt@okavd.ntnu.no</a:t>
            </a:r>
            <a:r>
              <a:rPr lang="nb-NO" sz="1800"/>
              <a:t>	</a:t>
            </a:r>
          </a:p>
          <a:p>
            <a:pPr lvl="1"/>
            <a:r>
              <a:rPr lang="nb-NO" sz="1800"/>
              <a:t>Seksjon for regnskap og prosjektøkonomi omposterer i malen «MVA Sentrale føringer»</a:t>
            </a:r>
          </a:p>
          <a:p>
            <a:r>
              <a:rPr lang="nb-NO" sz="2000"/>
              <a:t>OBS: Dette gjelder også dersom det er for eksempel koststed eller delprosjekt som skal omposteres.</a:t>
            </a:r>
          </a:p>
        </p:txBody>
      </p:sp>
    </p:spTree>
    <p:extLst>
      <p:ext uri="{BB962C8B-B14F-4D97-AF65-F5344CB8AC3E}">
        <p14:creationId xmlns:p14="http://schemas.microsoft.com/office/powerpoint/2010/main" val="2809514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E03548-D98F-70F1-0D37-75C2F77B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1202510"/>
          </a:xfrm>
        </p:spPr>
        <p:txBody>
          <a:bodyPr/>
          <a:lstStyle/>
          <a:p>
            <a:r>
              <a:rPr lang="nb-NO"/>
              <a:t>Husk å tømme bilag før registrering av nytt bilag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19813BA-2405-1E93-ADD1-209D2BD83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25" y="1958920"/>
            <a:ext cx="8418513" cy="1716198"/>
          </a:xfrm>
        </p:spPr>
      </p:pic>
      <p:sp>
        <p:nvSpPr>
          <p:cNvPr id="4" name="Oval Callout 2">
            <a:extLst>
              <a:ext uri="{FF2B5EF4-FFF2-40B4-BE49-F238E27FC236}">
                <a16:creationId xmlns:a16="http://schemas.microsoft.com/office/drawing/2014/main" id="{7B5F8B2E-EA08-2E7A-0BEA-0A653EBC7615}"/>
              </a:ext>
            </a:extLst>
          </p:cNvPr>
          <p:cNvSpPr/>
          <p:nvPr/>
        </p:nvSpPr>
        <p:spPr bwMode="auto">
          <a:xfrm>
            <a:off x="7276579" y="968089"/>
            <a:ext cx="1505006" cy="864096"/>
          </a:xfrm>
          <a:prstGeom prst="wedgeEllipseCallout">
            <a:avLst>
              <a:gd name="adj1" fmla="val -8792"/>
              <a:gd name="adj2" fmla="val 10637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Tøm bilaget</a:t>
            </a:r>
          </a:p>
        </p:txBody>
      </p:sp>
    </p:spTree>
    <p:extLst>
      <p:ext uri="{BB962C8B-B14F-4D97-AF65-F5344CB8AC3E}">
        <p14:creationId xmlns:p14="http://schemas.microsoft.com/office/powerpoint/2010/main" val="2522892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0A22AC-8FC1-F50A-E451-FD0590CF2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Registrere bilag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72D4031-63F1-4FD2-A23F-D80E585C0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3" y="2216153"/>
            <a:ext cx="8720132" cy="1498421"/>
          </a:xfrm>
          <a:prstGeom prst="rect">
            <a:avLst/>
          </a:prstGeom>
        </p:spPr>
      </p:pic>
      <p:sp>
        <p:nvSpPr>
          <p:cNvPr id="6" name="Oval Callout 2">
            <a:extLst>
              <a:ext uri="{FF2B5EF4-FFF2-40B4-BE49-F238E27FC236}">
                <a16:creationId xmlns:a16="http://schemas.microsoft.com/office/drawing/2014/main" id="{161CAD2C-F51A-A764-C271-F75A8C4F414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22483" y="1068586"/>
            <a:ext cx="2925517" cy="1233678"/>
          </a:xfrm>
          <a:prstGeom prst="wedgeEllipseCallout">
            <a:avLst>
              <a:gd name="adj1" fmla="val -2520"/>
              <a:gd name="adj2" fmla="val 75513"/>
            </a:avLst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1) Velg mal: </a:t>
            </a:r>
            <a:br>
              <a:rPr kumimoji="0" lang="nb-NO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</a:br>
            <a:r>
              <a:rPr kumimoji="0" lang="nb-NO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For eksempel Ompostering/korreksjon</a:t>
            </a:r>
            <a:r>
              <a:rPr kumimoji="0" lang="nb-NO" sz="1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fra </a:t>
            </a:r>
            <a:r>
              <a:rPr kumimoji="0" lang="nb-NO" sz="1400" b="0" i="0" u="none" strike="noStrike" cap="none" normalizeH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nedtrekksmenyen</a:t>
            </a: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Oval Callout 2">
            <a:extLst>
              <a:ext uri="{FF2B5EF4-FFF2-40B4-BE49-F238E27FC236}">
                <a16:creationId xmlns:a16="http://schemas.microsoft.com/office/drawing/2014/main" id="{7F493385-80A2-EEA0-052E-021C8749EB13}"/>
              </a:ext>
            </a:extLst>
          </p:cNvPr>
          <p:cNvSpPr/>
          <p:nvPr/>
        </p:nvSpPr>
        <p:spPr bwMode="auto">
          <a:xfrm>
            <a:off x="527720" y="3709721"/>
            <a:ext cx="2520280" cy="656237"/>
          </a:xfrm>
          <a:prstGeom prst="wedgeEllipseCallout">
            <a:avLst>
              <a:gd name="adj1" fmla="val 48167"/>
              <a:gd name="adj2" fmla="val -213272"/>
            </a:avLst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2) Periode kommer automatisk</a:t>
            </a:r>
          </a:p>
        </p:txBody>
      </p:sp>
      <p:sp>
        <p:nvSpPr>
          <p:cNvPr id="8" name="Oval Callout 2">
            <a:extLst>
              <a:ext uri="{FF2B5EF4-FFF2-40B4-BE49-F238E27FC236}">
                <a16:creationId xmlns:a16="http://schemas.microsoft.com/office/drawing/2014/main" id="{22B429D0-AC23-2191-A04B-D6658471EA47}"/>
              </a:ext>
            </a:extLst>
          </p:cNvPr>
          <p:cNvSpPr/>
          <p:nvPr/>
        </p:nvSpPr>
        <p:spPr bwMode="auto">
          <a:xfrm>
            <a:off x="3822591" y="991793"/>
            <a:ext cx="2540145" cy="984879"/>
          </a:xfrm>
          <a:prstGeom prst="wedgeEllipseCallout">
            <a:avLst>
              <a:gd name="adj1" fmla="val 12443"/>
              <a:gd name="adj2" fmla="val 111183"/>
            </a:avLst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3) Regnskapsdato - Dagens dato</a:t>
            </a:r>
            <a:r>
              <a:rPr kumimoji="0" lang="nb-NO" sz="1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, kommer automatisk </a:t>
            </a: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Oval Callout 2">
            <a:extLst>
              <a:ext uri="{FF2B5EF4-FFF2-40B4-BE49-F238E27FC236}">
                <a16:creationId xmlns:a16="http://schemas.microsoft.com/office/drawing/2014/main" id="{96F7E596-82FE-177D-9281-346FC6184519}"/>
              </a:ext>
            </a:extLst>
          </p:cNvPr>
          <p:cNvSpPr/>
          <p:nvPr/>
        </p:nvSpPr>
        <p:spPr bwMode="auto">
          <a:xfrm>
            <a:off x="4529829" y="3431969"/>
            <a:ext cx="3164542" cy="933989"/>
          </a:xfrm>
          <a:prstGeom prst="wedgeEllipseCallout">
            <a:avLst>
              <a:gd name="adj1" fmla="val 3188"/>
              <a:gd name="adj2" fmla="val -134022"/>
            </a:avLst>
          </a:prstGeom>
          <a:solidFill>
            <a:schemeClr val="bg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4) Velg attestant</a:t>
            </a:r>
            <a:r>
              <a:rPr kumimoji="0" lang="nb-NO" sz="1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som skal motta bilaget i Unit4</a:t>
            </a: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338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4C85B-5832-0F73-28CC-09EBC008A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Registrere bilagslinjer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2DFAA3-72FB-6B65-A8F4-14BD1ECE5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Det er to måter å få registrert bilagslinjer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/>
              <a:t>Manuell registrering av bilaget</a:t>
            </a:r>
          </a:p>
          <a:p>
            <a:pPr marL="1314450" lvl="2" indent="-457200">
              <a:buFont typeface="Wingdings" panose="05000000000000000000" pitchFamily="2" charset="2"/>
              <a:buChar char="Ø"/>
            </a:pPr>
            <a:r>
              <a:rPr lang="nb-NO"/>
              <a:t>Gå direkte i fane «Bilag»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/>
              <a:t>Opplastning av fil fra ekstern kilde</a:t>
            </a:r>
          </a:p>
          <a:p>
            <a:pPr marL="1314450" lvl="2" indent="-457200">
              <a:buFont typeface="Wingdings" panose="05000000000000000000" pitchFamily="2" charset="2"/>
              <a:buChar char="Ø"/>
            </a:pPr>
            <a:r>
              <a:rPr lang="nb-NO"/>
              <a:t>Gå til fane «Datafangst»</a:t>
            </a:r>
          </a:p>
          <a:p>
            <a:pPr marL="1771650" lvl="3" indent="-457200">
              <a:buFont typeface="Wingdings" panose="05000000000000000000" pitchFamily="2" charset="2"/>
              <a:buChar char="§"/>
            </a:pPr>
            <a:r>
              <a:rPr lang="nb-NO"/>
              <a:t>Egen </a:t>
            </a:r>
            <a:r>
              <a:rPr lang="nb-NO" err="1"/>
              <a:t>opplastningsmal</a:t>
            </a:r>
            <a:endParaRPr lang="nb-NO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538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F22EDD-9F2B-AEE7-2002-CF5721DB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Registrere bilagslinjer direkte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A50D5A0-8622-172B-B2CA-23509F05D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43" y="2023642"/>
            <a:ext cx="8966714" cy="1651888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0E65E65-ABB5-1971-3A48-6D7AAF800B9B}"/>
              </a:ext>
            </a:extLst>
          </p:cNvPr>
          <p:cNvSpPr/>
          <p:nvPr/>
        </p:nvSpPr>
        <p:spPr>
          <a:xfrm>
            <a:off x="301385" y="2079812"/>
            <a:ext cx="675768" cy="340659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8EA3053-C30B-B272-018D-2FC97CF0002D}"/>
              </a:ext>
            </a:extLst>
          </p:cNvPr>
          <p:cNvSpPr/>
          <p:nvPr/>
        </p:nvSpPr>
        <p:spPr>
          <a:xfrm>
            <a:off x="977153" y="2679256"/>
            <a:ext cx="770965" cy="340659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Oval Callout 2">
            <a:extLst>
              <a:ext uri="{FF2B5EF4-FFF2-40B4-BE49-F238E27FC236}">
                <a16:creationId xmlns:a16="http://schemas.microsoft.com/office/drawing/2014/main" id="{AE4F6FC7-AEAE-D0CC-5102-85C2787D0B84}"/>
              </a:ext>
            </a:extLst>
          </p:cNvPr>
          <p:cNvSpPr/>
          <p:nvPr/>
        </p:nvSpPr>
        <p:spPr bwMode="auto">
          <a:xfrm>
            <a:off x="639269" y="1343722"/>
            <a:ext cx="1811774" cy="721730"/>
          </a:xfrm>
          <a:prstGeom prst="wedgeEllipseCallout">
            <a:avLst>
              <a:gd name="adj1" fmla="val -21680"/>
              <a:gd name="adj2" fmla="val 117932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Velg mal ut fra det som</a:t>
            </a:r>
            <a:r>
              <a:rPr kumimoji="0" lang="nb-NO" sz="1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skal korrigeres</a:t>
            </a:r>
            <a:endParaRPr kumimoji="0" lang="nb-NO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269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51879A-743E-02B6-8C5F-6E72DDB5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Registrere bilagslinjer direkte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C3E487D-0DC6-E960-1179-463C26354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25" y="1592426"/>
            <a:ext cx="8418513" cy="2449186"/>
          </a:xfrm>
        </p:spPr>
      </p:pic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BCFD1413-187C-9D4C-E6AB-75390F983EF5}"/>
              </a:ext>
            </a:extLst>
          </p:cNvPr>
          <p:cNvSpPr/>
          <p:nvPr/>
        </p:nvSpPr>
        <p:spPr>
          <a:xfrm>
            <a:off x="3343835" y="2940424"/>
            <a:ext cx="4123766" cy="20798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b-NO" sz="1800">
                <a:solidFill>
                  <a:schemeClr val="tx1"/>
                </a:solidFill>
                <a:latin typeface="+mn-lt"/>
              </a:rPr>
              <a:t>Det er </a:t>
            </a:r>
            <a:r>
              <a:rPr lang="nb-NO" sz="1800" err="1">
                <a:solidFill>
                  <a:schemeClr val="tx1"/>
                </a:solidFill>
                <a:latin typeface="+mn-lt"/>
              </a:rPr>
              <a:t>nedtrekksmeny</a:t>
            </a:r>
            <a:r>
              <a:rPr lang="nb-NO" sz="1800">
                <a:solidFill>
                  <a:schemeClr val="tx1"/>
                </a:solidFill>
                <a:latin typeface="+mn-lt"/>
              </a:rPr>
              <a:t> med søk for både navn og nummer for alle feltene med gyldige verdier unntatt feltet </a:t>
            </a:r>
            <a:r>
              <a:rPr lang="nb-NO" sz="1800" err="1">
                <a:solidFill>
                  <a:schemeClr val="tx1"/>
                </a:solidFill>
                <a:latin typeface="+mn-lt"/>
              </a:rPr>
              <a:t>Ansattnr</a:t>
            </a:r>
            <a:r>
              <a:rPr lang="nb-NO" sz="1800">
                <a:solidFill>
                  <a:schemeClr val="tx1"/>
                </a:solidFill>
                <a:latin typeface="+mn-lt"/>
              </a:rPr>
              <a:t>/</a:t>
            </a:r>
            <a:r>
              <a:rPr lang="nb-NO" sz="1800" err="1">
                <a:solidFill>
                  <a:schemeClr val="tx1"/>
                </a:solidFill>
                <a:latin typeface="+mn-lt"/>
              </a:rPr>
              <a:t>Anleggsnr</a:t>
            </a:r>
            <a:r>
              <a:rPr lang="nb-NO" sz="1800">
                <a:solidFill>
                  <a:schemeClr val="tx1"/>
                </a:solidFill>
                <a:latin typeface="+mn-lt"/>
              </a:rPr>
              <a:t>. I feltet </a:t>
            </a:r>
            <a:r>
              <a:rPr lang="nb-NO" sz="1800" err="1">
                <a:solidFill>
                  <a:schemeClr val="tx1"/>
                </a:solidFill>
                <a:latin typeface="+mn-lt"/>
              </a:rPr>
              <a:t>ansattnr</a:t>
            </a:r>
            <a:r>
              <a:rPr lang="nb-NO" sz="1800">
                <a:solidFill>
                  <a:schemeClr val="tx1"/>
                </a:solidFill>
                <a:latin typeface="+mn-lt"/>
              </a:rPr>
              <a:t>/</a:t>
            </a:r>
            <a:r>
              <a:rPr lang="nb-NO" sz="1800" err="1">
                <a:solidFill>
                  <a:schemeClr val="tx1"/>
                </a:solidFill>
                <a:latin typeface="+mn-lt"/>
              </a:rPr>
              <a:t>Anleggsnr</a:t>
            </a:r>
            <a:r>
              <a:rPr lang="nb-NO" sz="1800">
                <a:solidFill>
                  <a:schemeClr val="tx1"/>
                </a:solidFill>
                <a:latin typeface="+mn-lt"/>
              </a:rPr>
              <a:t> er det validering mot gyldige dimensjoner, men ikke </a:t>
            </a:r>
            <a:r>
              <a:rPr lang="nb-NO" sz="1800" err="1">
                <a:solidFill>
                  <a:schemeClr val="tx1"/>
                </a:solidFill>
                <a:latin typeface="+mn-lt"/>
              </a:rPr>
              <a:t>nedtrekksmeny</a:t>
            </a:r>
            <a:r>
              <a:rPr lang="nb-NO" sz="180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3444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39E723-FC48-BD8D-B875-E8221EC5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Registrere bilagslinjer direkte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084055C1-E957-E370-8BB5-C99E4A61E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619" y="1229243"/>
            <a:ext cx="8418513" cy="2171504"/>
          </a:xfr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B3DCB8C9-C95E-6B79-A04E-988D7FC30C73}"/>
              </a:ext>
            </a:extLst>
          </p:cNvPr>
          <p:cNvSpPr/>
          <p:nvPr/>
        </p:nvSpPr>
        <p:spPr>
          <a:xfrm>
            <a:off x="3415553" y="1398494"/>
            <a:ext cx="1156447" cy="85164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F06B97F-6B0B-1A05-9E85-0C8ADA74941E}"/>
              </a:ext>
            </a:extLst>
          </p:cNvPr>
          <p:cNvSpPr/>
          <p:nvPr/>
        </p:nvSpPr>
        <p:spPr>
          <a:xfrm>
            <a:off x="2384612" y="2467536"/>
            <a:ext cx="2294964" cy="93321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051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B91514-BC3D-900D-8ABF-9A6B9F57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Registrere bilagslinjer direkte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8CC5A27-C3B8-9867-037E-5FFBBEAB1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85" y="2088278"/>
            <a:ext cx="8530593" cy="1570528"/>
          </a:xfrm>
          <a:prstGeom prst="rect">
            <a:avLst/>
          </a:prstGeom>
        </p:spPr>
      </p:pic>
      <p:sp>
        <p:nvSpPr>
          <p:cNvPr id="10" name="Oval Callout 2">
            <a:extLst>
              <a:ext uri="{FF2B5EF4-FFF2-40B4-BE49-F238E27FC236}">
                <a16:creationId xmlns:a16="http://schemas.microsoft.com/office/drawing/2014/main" id="{B4BE1DCA-1655-93CC-5D05-E083D02492C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312022" y="1640793"/>
            <a:ext cx="2044821" cy="600602"/>
          </a:xfrm>
          <a:prstGeom prst="wedgeEllipseCallout">
            <a:avLst>
              <a:gd name="adj1" fmla="val -22568"/>
              <a:gd name="adj2" fmla="val 127230"/>
            </a:avLst>
          </a:prstGeom>
          <a:solidFill>
            <a:schemeClr val="bg2">
              <a:lumMod val="20000"/>
              <a:lumOff val="80000"/>
            </a:schemeClr>
          </a:solidFill>
          <a:ln w="158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Trykk</a:t>
            </a:r>
            <a:r>
              <a:rPr kumimoji="0" lang="nb-NO" sz="1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Lagre og kontrollere alt</a:t>
            </a:r>
            <a:endParaRPr kumimoji="0" lang="nb-NO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Oval Callout 2">
            <a:extLst>
              <a:ext uri="{FF2B5EF4-FFF2-40B4-BE49-F238E27FC236}">
                <a16:creationId xmlns:a16="http://schemas.microsoft.com/office/drawing/2014/main" id="{5FF17445-17FA-CC39-0A38-DB79A95BB2AD}"/>
              </a:ext>
            </a:extLst>
          </p:cNvPr>
          <p:cNvSpPr txBox="1">
            <a:spLocks/>
          </p:cNvSpPr>
          <p:nvPr/>
        </p:nvSpPr>
        <p:spPr bwMode="auto">
          <a:xfrm>
            <a:off x="5949390" y="770965"/>
            <a:ext cx="1876798" cy="1070855"/>
          </a:xfrm>
          <a:prstGeom prst="wedgeEllipseCallout">
            <a:avLst>
              <a:gd name="adj1" fmla="val 9020"/>
              <a:gd name="adj2" fmla="val 110556"/>
            </a:avLst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sz="10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Etter at det er trykt Lagre og kontrollere alt så kan bilaget sendes til attestasjon i Unit4</a:t>
            </a:r>
          </a:p>
        </p:txBody>
      </p:sp>
    </p:spTree>
    <p:extLst>
      <p:ext uri="{BB962C8B-B14F-4D97-AF65-F5344CB8AC3E}">
        <p14:creationId xmlns:p14="http://schemas.microsoft.com/office/powerpoint/2010/main" val="7757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AA96A91-1EAD-4D0D-BA78-D730EC797E5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2269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AA96A91-1EAD-4D0D-BA78-D730EC797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C9FBAE6-B04A-42D4-9A99-86927F89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Mål for kurset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4BA56-6B5A-4A3C-A988-029EDCF7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544548"/>
            <a:ext cx="5977971" cy="2054403"/>
          </a:xfrm>
        </p:spPr>
        <p:txBody>
          <a:bodyPr/>
          <a:lstStyle/>
          <a:p>
            <a:pPr marL="0" indent="0">
              <a:buNone/>
            </a:pPr>
            <a:r>
              <a:rPr lang="nb-NO" i="1"/>
              <a:t>Forstå hovedelementene i ny omposteringsløsning, ha innsikt i de ulike malene tilgjengelig i omposteringsløsningen og ha kunnskap om hovedforskjellene fra dagens løsning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275EA1-620B-4928-99E2-E4770198096F}"/>
              </a:ext>
            </a:extLst>
          </p:cNvPr>
          <p:cNvSpPr/>
          <p:nvPr/>
        </p:nvSpPr>
        <p:spPr>
          <a:xfrm>
            <a:off x="6672263" y="0"/>
            <a:ext cx="2471737" cy="5143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Graphic 5" descr="Classroom with solid fill">
            <a:extLst>
              <a:ext uri="{FF2B5EF4-FFF2-40B4-BE49-F238E27FC236}">
                <a16:creationId xmlns:a16="http://schemas.microsoft.com/office/drawing/2014/main" id="{3D2D5FF9-A7E0-47E3-A833-BA1918938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8937" y="1516857"/>
            <a:ext cx="2405063" cy="24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7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90208D-76FF-8A13-D119-A3F1D356A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/>
          <a:lstStyle/>
          <a:p>
            <a:r>
              <a:rPr lang="nb-NO" sz="3200"/>
              <a:t>Opplasting av bilagslinjer fra ekstern kilde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26C171B-6524-8180-36DC-E2B285652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6662" y="1113193"/>
            <a:ext cx="6033874" cy="3614738"/>
          </a:xfrm>
        </p:spPr>
      </p:pic>
      <p:sp>
        <p:nvSpPr>
          <p:cNvPr id="6" name="Oval 6">
            <a:extLst>
              <a:ext uri="{FF2B5EF4-FFF2-40B4-BE49-F238E27FC236}">
                <a16:creationId xmlns:a16="http://schemas.microsoft.com/office/drawing/2014/main" id="{8691FBC7-B129-DA0B-97E7-198EE6B53A7A}"/>
              </a:ext>
            </a:extLst>
          </p:cNvPr>
          <p:cNvSpPr/>
          <p:nvPr/>
        </p:nvSpPr>
        <p:spPr bwMode="auto">
          <a:xfrm>
            <a:off x="301385" y="1113193"/>
            <a:ext cx="1008112" cy="504056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50DCDEC-F9B1-742E-2DFC-B323D8B4F705}"/>
              </a:ext>
            </a:extLst>
          </p:cNvPr>
          <p:cNvSpPr/>
          <p:nvPr/>
        </p:nvSpPr>
        <p:spPr bwMode="auto">
          <a:xfrm>
            <a:off x="3693060" y="2346167"/>
            <a:ext cx="1265802" cy="77217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8231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A2C993-DFB1-A17F-9716-21A38EF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711927"/>
          </a:xfrm>
        </p:spPr>
        <p:txBody>
          <a:bodyPr/>
          <a:lstStyle/>
          <a:p>
            <a:r>
              <a:rPr lang="nb-NO" sz="2800"/>
              <a:t>Opplastning av bilagslinjer fra ekstern kilde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77A57F9-D43A-A3FC-08AA-453A25524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403" y="1197543"/>
            <a:ext cx="6858957" cy="3238952"/>
          </a:xfrm>
        </p:spPr>
      </p:pic>
    </p:spTree>
    <p:extLst>
      <p:ext uri="{BB962C8B-B14F-4D97-AF65-F5344CB8AC3E}">
        <p14:creationId xmlns:p14="http://schemas.microsoft.com/office/powerpoint/2010/main" val="3287942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803005-94AC-0B8A-C076-468294158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/>
          <a:lstStyle/>
          <a:p>
            <a:r>
              <a:rPr lang="nb-NO" sz="2800"/>
              <a:t>Opplastning av bilagslinjer fra ekstern kilde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82EEFA-8E67-BA32-14BF-A52949B8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182630B-8314-E9CB-FA30-314F8ADE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5" y="1011516"/>
            <a:ext cx="7189661" cy="3683470"/>
          </a:xfrm>
          <a:prstGeom prst="rect">
            <a:avLst/>
          </a:prstGeom>
        </p:spPr>
      </p:pic>
      <p:sp>
        <p:nvSpPr>
          <p:cNvPr id="6" name="Oval Callout 2">
            <a:extLst>
              <a:ext uri="{FF2B5EF4-FFF2-40B4-BE49-F238E27FC236}">
                <a16:creationId xmlns:a16="http://schemas.microsoft.com/office/drawing/2014/main" id="{1FE9937C-E2BC-69F1-9544-4D8A1F647D05}"/>
              </a:ext>
            </a:extLst>
          </p:cNvPr>
          <p:cNvSpPr/>
          <p:nvPr/>
        </p:nvSpPr>
        <p:spPr bwMode="auto">
          <a:xfrm>
            <a:off x="1547628" y="2028092"/>
            <a:ext cx="2309264" cy="1395346"/>
          </a:xfrm>
          <a:prstGeom prst="wedgeEllipseCallout">
            <a:avLst>
              <a:gd name="adj1" fmla="val -37461"/>
              <a:gd name="adj2" fmla="val 83492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Velg filen/bilaget du har lagret</a:t>
            </a:r>
          </a:p>
        </p:txBody>
      </p:sp>
      <p:sp>
        <p:nvSpPr>
          <p:cNvPr id="7" name="Oval Callout 2">
            <a:extLst>
              <a:ext uri="{FF2B5EF4-FFF2-40B4-BE49-F238E27FC236}">
                <a16:creationId xmlns:a16="http://schemas.microsoft.com/office/drawing/2014/main" id="{2272B459-BCB8-254F-F8BA-CF4632B3409D}"/>
              </a:ext>
            </a:extLst>
          </p:cNvPr>
          <p:cNvSpPr/>
          <p:nvPr/>
        </p:nvSpPr>
        <p:spPr bwMode="auto">
          <a:xfrm>
            <a:off x="3769931" y="3669323"/>
            <a:ext cx="1798531" cy="869879"/>
          </a:xfrm>
          <a:prstGeom prst="wedgeEllipseCallout">
            <a:avLst>
              <a:gd name="adj1" fmla="val -86081"/>
              <a:gd name="adj2" fmla="val -1787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>
                <a:cs typeface="ヒラギノ角ゴ Pro W3" charset="-128"/>
              </a:rPr>
              <a:t>Last inn filen</a:t>
            </a: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716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4EFCE-0E5F-697B-6A82-B8DE5DB45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E0690D63-41D8-669E-3D62-14306670E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EC36522-18C9-B121-E6A5-9287A7825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85" y="1126387"/>
            <a:ext cx="8299938" cy="3113575"/>
          </a:xfrm>
          <a:prstGeom prst="rect">
            <a:avLst/>
          </a:prstGeom>
        </p:spPr>
      </p:pic>
      <p:sp>
        <p:nvSpPr>
          <p:cNvPr id="12" name="Oval 6">
            <a:extLst>
              <a:ext uri="{FF2B5EF4-FFF2-40B4-BE49-F238E27FC236}">
                <a16:creationId xmlns:a16="http://schemas.microsoft.com/office/drawing/2014/main" id="{D389F225-BDDD-7AAE-9D93-254A12038A24}"/>
              </a:ext>
            </a:extLst>
          </p:cNvPr>
          <p:cNvSpPr/>
          <p:nvPr/>
        </p:nvSpPr>
        <p:spPr bwMode="auto">
          <a:xfrm>
            <a:off x="71718" y="3397623"/>
            <a:ext cx="6846858" cy="111162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Oval Callout 2">
            <a:extLst>
              <a:ext uri="{FF2B5EF4-FFF2-40B4-BE49-F238E27FC236}">
                <a16:creationId xmlns:a16="http://schemas.microsoft.com/office/drawing/2014/main" id="{FA681EB5-500B-1364-611A-695DFF54F769}"/>
              </a:ext>
            </a:extLst>
          </p:cNvPr>
          <p:cNvSpPr txBox="1">
            <a:spLocks/>
          </p:cNvSpPr>
          <p:nvPr/>
        </p:nvSpPr>
        <p:spPr bwMode="auto">
          <a:xfrm>
            <a:off x="920189" y="1846729"/>
            <a:ext cx="1634752" cy="836445"/>
          </a:xfrm>
          <a:prstGeom prst="wedgeEllipseCallout">
            <a:avLst>
              <a:gd name="adj1" fmla="val -50811"/>
              <a:gd name="adj2" fmla="val 126297"/>
            </a:avLst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sz="11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Alle bilagslinjer kan slettes og lastes på nytt</a:t>
            </a:r>
          </a:p>
        </p:txBody>
      </p:sp>
      <p:sp>
        <p:nvSpPr>
          <p:cNvPr id="15" name="Oval Callout 2">
            <a:extLst>
              <a:ext uri="{FF2B5EF4-FFF2-40B4-BE49-F238E27FC236}">
                <a16:creationId xmlns:a16="http://schemas.microsoft.com/office/drawing/2014/main" id="{46ED9378-EE28-A377-DCAB-894B99B0FA71}"/>
              </a:ext>
            </a:extLst>
          </p:cNvPr>
          <p:cNvSpPr txBox="1">
            <a:spLocks/>
          </p:cNvSpPr>
          <p:nvPr/>
        </p:nvSpPr>
        <p:spPr bwMode="auto">
          <a:xfrm>
            <a:off x="1056248" y="203121"/>
            <a:ext cx="1634752" cy="836445"/>
          </a:xfrm>
          <a:prstGeom prst="wedgeEllipseCallout">
            <a:avLst>
              <a:gd name="adj1" fmla="val -64521"/>
              <a:gd name="adj2" fmla="val 84498"/>
            </a:avLst>
          </a:prstGeom>
          <a:solidFill>
            <a:schemeClr val="bg2">
              <a:lumMod val="20000"/>
              <a:lumOff val="80000"/>
            </a:schemeClr>
          </a:solidFill>
          <a:ln w="15875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sz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Trykk på fanen «Bilag»</a:t>
            </a:r>
          </a:p>
        </p:txBody>
      </p:sp>
    </p:spTree>
    <p:extLst>
      <p:ext uri="{BB962C8B-B14F-4D97-AF65-F5344CB8AC3E}">
        <p14:creationId xmlns:p14="http://schemas.microsoft.com/office/powerpoint/2010/main" val="371062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0A2C2D-D3EC-C75A-755F-C6A0A28C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25401"/>
          </a:xfrm>
        </p:spPr>
        <p:txBody>
          <a:bodyPr/>
          <a:lstStyle/>
          <a:p>
            <a:r>
              <a:rPr lang="nb-NO" sz="2800"/>
              <a:t>Opplastning av bilagslinjer fra ekstern kilde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9E03B92-7A37-1EC6-D7DA-D6A1C5947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625" y="1974723"/>
            <a:ext cx="8418513" cy="1684591"/>
          </a:xfrm>
        </p:spPr>
      </p:pic>
      <p:sp>
        <p:nvSpPr>
          <p:cNvPr id="6" name="Oval Callout 2">
            <a:extLst>
              <a:ext uri="{FF2B5EF4-FFF2-40B4-BE49-F238E27FC236}">
                <a16:creationId xmlns:a16="http://schemas.microsoft.com/office/drawing/2014/main" id="{30BF04B7-AFA4-897A-90A2-AF116D928ED4}"/>
              </a:ext>
            </a:extLst>
          </p:cNvPr>
          <p:cNvSpPr/>
          <p:nvPr/>
        </p:nvSpPr>
        <p:spPr bwMode="auto">
          <a:xfrm>
            <a:off x="1135252" y="835463"/>
            <a:ext cx="2620960" cy="1132644"/>
          </a:xfrm>
          <a:prstGeom prst="wedgeEllipseCallout">
            <a:avLst>
              <a:gd name="adj1" fmla="val -37461"/>
              <a:gd name="adj2" fmla="val 92198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Velg riktig mal ut fra det som skal korrigeres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id="{047B2AEE-BEB0-8FC1-B972-A345B4C1C5EB}"/>
              </a:ext>
            </a:extLst>
          </p:cNvPr>
          <p:cNvSpPr/>
          <p:nvPr/>
        </p:nvSpPr>
        <p:spPr bwMode="auto">
          <a:xfrm>
            <a:off x="1569006" y="3473155"/>
            <a:ext cx="2620960" cy="1372005"/>
          </a:xfrm>
          <a:prstGeom prst="wedgeEllipseCallout">
            <a:avLst>
              <a:gd name="adj1" fmla="val -81742"/>
              <a:gd name="adj2" fmla="val -103157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600">
                <a:latin typeface="Arial" charset="0"/>
                <a:ea typeface="ヒラギノ角ゴ Pro W3" charset="-128"/>
                <a:cs typeface="ヒラギノ角ゴ Pro W3" charset="-128"/>
              </a:rPr>
              <a:t>Trykk lagre og kontroller alt for å validere linjene i bilaget</a:t>
            </a:r>
          </a:p>
        </p:txBody>
      </p:sp>
      <p:sp>
        <p:nvSpPr>
          <p:cNvPr id="4" name="Oval Callout 2">
            <a:extLst>
              <a:ext uri="{FF2B5EF4-FFF2-40B4-BE49-F238E27FC236}">
                <a16:creationId xmlns:a16="http://schemas.microsoft.com/office/drawing/2014/main" id="{4A759B63-BDEC-6613-1DA9-E6554037D877}"/>
              </a:ext>
            </a:extLst>
          </p:cNvPr>
          <p:cNvSpPr/>
          <p:nvPr/>
        </p:nvSpPr>
        <p:spPr bwMode="auto">
          <a:xfrm>
            <a:off x="4241686" y="3473155"/>
            <a:ext cx="2620960" cy="1372005"/>
          </a:xfrm>
          <a:prstGeom prst="wedgeEllipseCallout">
            <a:avLst>
              <a:gd name="adj1" fmla="val 52890"/>
              <a:gd name="adj2" fmla="val -119392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600">
                <a:latin typeface="Arial" charset="0"/>
                <a:ea typeface="ヒラギノ角ゴ Pro W3" charset="-128"/>
                <a:cs typeface="ヒラギノ角ゴ Pro W3" charset="-128"/>
              </a:rPr>
              <a:t>Send bilaget til attestasjon i Unit4</a:t>
            </a:r>
          </a:p>
        </p:txBody>
      </p:sp>
    </p:spTree>
    <p:extLst>
      <p:ext uri="{BB962C8B-B14F-4D97-AF65-F5344CB8AC3E}">
        <p14:creationId xmlns:p14="http://schemas.microsoft.com/office/powerpoint/2010/main" val="2771678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A4518E-64ED-10D8-5D5B-766CD25F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Lasting av bilag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B3A1C3C-FA29-C17D-D6DD-9F15DC34A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5" y="2364052"/>
            <a:ext cx="8973670" cy="1107319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AEF0D643-8D8C-8FF0-532C-192AC12C10D1}"/>
              </a:ext>
            </a:extLst>
          </p:cNvPr>
          <p:cNvSpPr/>
          <p:nvPr/>
        </p:nvSpPr>
        <p:spPr bwMode="auto">
          <a:xfrm>
            <a:off x="1551440" y="946850"/>
            <a:ext cx="3004370" cy="1533551"/>
          </a:xfrm>
          <a:prstGeom prst="wedgeEllipseCallout">
            <a:avLst>
              <a:gd name="adj1" fmla="val -57798"/>
              <a:gd name="adj2" fmla="val 5089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>
                <a:cs typeface="ヒラギノ角ゴ Pro W3" charset="-128"/>
              </a:rPr>
              <a:t>Under fanen «Overføringer» finner du status på bilaget du har sent </a:t>
            </a:r>
            <a:endParaRPr kumimoji="0" 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Oval Callout 7">
            <a:extLst>
              <a:ext uri="{FF2B5EF4-FFF2-40B4-BE49-F238E27FC236}">
                <a16:creationId xmlns:a16="http://schemas.microsoft.com/office/drawing/2014/main" id="{D6B2831B-9CD4-88AA-26DB-D3F0A52F6B3E}"/>
              </a:ext>
            </a:extLst>
          </p:cNvPr>
          <p:cNvSpPr/>
          <p:nvPr/>
        </p:nvSpPr>
        <p:spPr bwMode="auto">
          <a:xfrm>
            <a:off x="2855931" y="3897603"/>
            <a:ext cx="4235152" cy="993757"/>
          </a:xfrm>
          <a:prstGeom prst="wedgeEllipseCallout">
            <a:avLst>
              <a:gd name="adj1" fmla="val 41187"/>
              <a:gd name="adj2" fmla="val -94050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>
                <a:cs typeface="ヒラギノ角ゴ Pro W3" charset="-128"/>
              </a:rPr>
              <a:t>Når bilaget er lastet vil du få midlertidig bilagsnummer</a:t>
            </a:r>
            <a:endParaRPr kumimoji="0" 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0A35CE8-5D0A-9A9D-148A-1A56DACD2314}"/>
              </a:ext>
            </a:extLst>
          </p:cNvPr>
          <p:cNvSpPr/>
          <p:nvPr/>
        </p:nvSpPr>
        <p:spPr>
          <a:xfrm>
            <a:off x="636494" y="2364052"/>
            <a:ext cx="995082" cy="388113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9680830-000F-276E-C92D-E15ECCBC0AD8}"/>
              </a:ext>
            </a:extLst>
          </p:cNvPr>
          <p:cNvSpPr/>
          <p:nvPr/>
        </p:nvSpPr>
        <p:spPr>
          <a:xfrm>
            <a:off x="6383906" y="3101788"/>
            <a:ext cx="1549859" cy="43884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Oval Callout 7">
            <a:extLst>
              <a:ext uri="{FF2B5EF4-FFF2-40B4-BE49-F238E27FC236}">
                <a16:creationId xmlns:a16="http://schemas.microsoft.com/office/drawing/2014/main" id="{A64CA417-A475-8BB3-7DFC-72D910875B7C}"/>
              </a:ext>
            </a:extLst>
          </p:cNvPr>
          <p:cNvSpPr/>
          <p:nvPr/>
        </p:nvSpPr>
        <p:spPr bwMode="auto">
          <a:xfrm>
            <a:off x="4973507" y="175099"/>
            <a:ext cx="3004370" cy="2105789"/>
          </a:xfrm>
          <a:prstGeom prst="wedgeEllipseCallout">
            <a:avLst>
              <a:gd name="adj1" fmla="val 24775"/>
              <a:gd name="adj2" fmla="val 9641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>
                <a:cs typeface="ヒラギノ角ゴ Pro W3" charset="-128"/>
              </a:rPr>
              <a:t>Når du har fått midlertidig bilagsnummer kan du se en rapport for bilaget som er lastet under import «Vis» </a:t>
            </a:r>
            <a:endParaRPr kumimoji="0" lang="nb-N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7507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4F1D68-AFD2-B7E3-6916-EF3DA07B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Lasting av bilag – vis rapport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1B151BE-B931-DE86-2729-46D05AD2A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967" y="1009650"/>
            <a:ext cx="7213828" cy="3614738"/>
          </a:xfrm>
        </p:spPr>
      </p:pic>
    </p:spTree>
    <p:extLst>
      <p:ext uri="{BB962C8B-B14F-4D97-AF65-F5344CB8AC3E}">
        <p14:creationId xmlns:p14="http://schemas.microsoft.com/office/powerpoint/2010/main" val="47038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706A4C-2281-3467-484E-5D7DE22CC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Unit4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5495A12-3A52-9119-B8AC-965F93102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4" y="764863"/>
            <a:ext cx="8418747" cy="3613774"/>
          </a:xfrm>
        </p:spPr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9ABA20-B104-1464-236D-A5EA0EDD1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9" y="1037247"/>
            <a:ext cx="8945496" cy="3069005"/>
          </a:xfrm>
          <a:prstGeom prst="rect">
            <a:avLst/>
          </a:prstGeom>
        </p:spPr>
      </p:pic>
      <p:sp>
        <p:nvSpPr>
          <p:cNvPr id="11" name="Oval Callout 2">
            <a:extLst>
              <a:ext uri="{FF2B5EF4-FFF2-40B4-BE49-F238E27FC236}">
                <a16:creationId xmlns:a16="http://schemas.microsoft.com/office/drawing/2014/main" id="{DE4A46C6-49D7-BCF9-1906-2213E7645813}"/>
              </a:ext>
            </a:extLst>
          </p:cNvPr>
          <p:cNvSpPr/>
          <p:nvPr/>
        </p:nvSpPr>
        <p:spPr bwMode="auto">
          <a:xfrm>
            <a:off x="4893394" y="1874930"/>
            <a:ext cx="3312368" cy="2088232"/>
          </a:xfrm>
          <a:prstGeom prst="wedgeEllipseCallout">
            <a:avLst>
              <a:gd name="adj1" fmla="val 30907"/>
              <a:gd name="adj2" fmla="val -79439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Nye oppgaver</a:t>
            </a:r>
            <a:r>
              <a:rPr kumimoji="0" lang="nb-NO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vil komme frem øverst til høyre i verktøylinjen</a:t>
            </a: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2091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08F335-AEC6-D7EE-15F9-BF1E4F30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6783225-8074-8F43-57BF-419D837CE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85" y="622595"/>
            <a:ext cx="7133717" cy="4133811"/>
          </a:xfrm>
        </p:spPr>
      </p:pic>
      <p:sp>
        <p:nvSpPr>
          <p:cNvPr id="4" name="Oval Callout 2">
            <a:extLst>
              <a:ext uri="{FF2B5EF4-FFF2-40B4-BE49-F238E27FC236}">
                <a16:creationId xmlns:a16="http://schemas.microsoft.com/office/drawing/2014/main" id="{4ADBF844-A4CD-7BF5-3D8F-6B79D42C0ABA}"/>
              </a:ext>
            </a:extLst>
          </p:cNvPr>
          <p:cNvSpPr/>
          <p:nvPr/>
        </p:nvSpPr>
        <p:spPr bwMode="auto">
          <a:xfrm>
            <a:off x="4397932" y="1048215"/>
            <a:ext cx="3037170" cy="1416205"/>
          </a:xfrm>
          <a:prstGeom prst="wedgeEllipseCallout">
            <a:avLst>
              <a:gd name="adj1" fmla="val 45960"/>
              <a:gd name="adj2" fmla="val -5778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Legge ved vedlegg til bilaget</a:t>
            </a:r>
          </a:p>
        </p:txBody>
      </p:sp>
    </p:spTree>
    <p:extLst>
      <p:ext uri="{BB962C8B-B14F-4D97-AF65-F5344CB8AC3E}">
        <p14:creationId xmlns:p14="http://schemas.microsoft.com/office/powerpoint/2010/main" val="23529211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29FE1C-8EEA-3300-2941-B3344FC9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07" y="194856"/>
            <a:ext cx="8418747" cy="648512"/>
          </a:xfrm>
        </p:spPr>
        <p:txBody>
          <a:bodyPr/>
          <a:lstStyle/>
          <a:p>
            <a:r>
              <a:rPr lang="nb-NO"/>
              <a:t>Legge til vedlegg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A3E89C3-1FC2-93B5-3FAF-345BE4BAE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87" y="1103971"/>
            <a:ext cx="3416553" cy="2554354"/>
          </a:xfrm>
          <a:prstGeom prst="rect">
            <a:avLst/>
          </a:prstGeom>
        </p:spPr>
      </p:pic>
      <p:sp>
        <p:nvSpPr>
          <p:cNvPr id="8" name="Oval Callout 8">
            <a:extLst>
              <a:ext uri="{FF2B5EF4-FFF2-40B4-BE49-F238E27FC236}">
                <a16:creationId xmlns:a16="http://schemas.microsoft.com/office/drawing/2014/main" id="{B31220AB-8691-99B3-55C8-006CEB520A67}"/>
              </a:ext>
            </a:extLst>
          </p:cNvPr>
          <p:cNvSpPr/>
          <p:nvPr/>
        </p:nvSpPr>
        <p:spPr bwMode="auto">
          <a:xfrm>
            <a:off x="2380785" y="836726"/>
            <a:ext cx="1742788" cy="1072493"/>
          </a:xfrm>
          <a:prstGeom prst="wedgeEllipseCallout">
            <a:avLst>
              <a:gd name="adj1" fmla="val -66510"/>
              <a:gd name="adj2" fmla="val 65012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>
                <a:cs typeface="ヒラギノ角ゴ Pro W3" charset="-128"/>
              </a:rPr>
              <a:t>Trykk på legg til dokument</a:t>
            </a:r>
            <a:endParaRPr kumimoji="0" lang="nb-N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9" name="Plassholder for innhold 4">
            <a:extLst>
              <a:ext uri="{FF2B5EF4-FFF2-40B4-BE49-F238E27FC236}">
                <a16:creationId xmlns:a16="http://schemas.microsoft.com/office/drawing/2014/main" id="{F6132A0C-C10D-73FF-B635-4C30BD10F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79328" y="1567406"/>
            <a:ext cx="3885200" cy="3381238"/>
          </a:xfrm>
        </p:spPr>
      </p:pic>
      <p:sp>
        <p:nvSpPr>
          <p:cNvPr id="10" name="Oval Callout 8">
            <a:extLst>
              <a:ext uri="{FF2B5EF4-FFF2-40B4-BE49-F238E27FC236}">
                <a16:creationId xmlns:a16="http://schemas.microsoft.com/office/drawing/2014/main" id="{C629D353-F8A7-0F61-DC47-E0DBB17FFF84}"/>
              </a:ext>
            </a:extLst>
          </p:cNvPr>
          <p:cNvSpPr/>
          <p:nvPr/>
        </p:nvSpPr>
        <p:spPr bwMode="auto">
          <a:xfrm>
            <a:off x="6936058" y="1420464"/>
            <a:ext cx="2012795" cy="1296900"/>
          </a:xfrm>
          <a:prstGeom prst="wedgeEllipseCallout">
            <a:avLst>
              <a:gd name="adj1" fmla="val -56098"/>
              <a:gd name="adj2" fmla="val 67212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>
                <a:cs typeface="ヒラギノ角ゴ Pro W3" charset="-128"/>
              </a:rPr>
              <a:t>Velg: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Vedlegg</a:t>
            </a:r>
            <a:r>
              <a:rPr kumimoji="0" lang="nb-NO" sz="1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til hovedboksbilag på flyt</a:t>
            </a: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C67BFD32-7218-D763-7844-93DB7820954B}"/>
              </a:ext>
            </a:extLst>
          </p:cNvPr>
          <p:cNvSpPr/>
          <p:nvPr/>
        </p:nvSpPr>
        <p:spPr bwMode="auto">
          <a:xfrm>
            <a:off x="3165474" y="3658325"/>
            <a:ext cx="2077088" cy="648449"/>
          </a:xfrm>
          <a:prstGeom prst="wedgeEllipseCallout">
            <a:avLst>
              <a:gd name="adj1" fmla="val 62474"/>
              <a:gd name="adj2" fmla="val 70972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>
                <a:cs typeface="ヒラギノ角ゴ Pro W3" charset="-128"/>
              </a:rPr>
              <a:t>Trykk lagre</a:t>
            </a: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450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2810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48405"/>
              </p:ext>
            </p:extLst>
          </p:nvPr>
        </p:nvGraphicFramePr>
        <p:xfrm>
          <a:off x="362626" y="1133771"/>
          <a:ext cx="8238830" cy="2173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883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6141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Info økonomimodell</a:t>
                      </a:r>
                      <a:endParaRPr lang="nb-NO" sz="1400" b="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060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Hovedforskjeller fra dagens løsning </a:t>
                      </a:r>
                      <a:endParaRPr lang="nb-NO" sz="1400" b="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77645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r>
                        <a:rPr lang="nb-NO" sz="1400" b="1" i="0"/>
                        <a:t>Om omposteringsløsningen og de ulike malene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400" b="1" i="0"/>
                        <a:t>Demo av omposteringsløsning</a:t>
                      </a:r>
                    </a:p>
                    <a:p>
                      <a:endParaRPr lang="nb-NO" sz="1400" b="1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751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02561F-D4A4-B6B7-FBE0-81510C80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15D01364-E1EC-418B-4728-12BE6CED45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97" y="298339"/>
            <a:ext cx="7465462" cy="4326049"/>
          </a:xfrm>
        </p:spPr>
      </p:pic>
      <p:sp>
        <p:nvSpPr>
          <p:cNvPr id="5" name="Oval Callout 7">
            <a:extLst>
              <a:ext uri="{FF2B5EF4-FFF2-40B4-BE49-F238E27FC236}">
                <a16:creationId xmlns:a16="http://schemas.microsoft.com/office/drawing/2014/main" id="{19D3A477-680D-BAAF-71EA-22C8B1511575}"/>
              </a:ext>
            </a:extLst>
          </p:cNvPr>
          <p:cNvSpPr/>
          <p:nvPr/>
        </p:nvSpPr>
        <p:spPr bwMode="auto">
          <a:xfrm>
            <a:off x="511910" y="3011641"/>
            <a:ext cx="1728192" cy="792088"/>
          </a:xfrm>
          <a:prstGeom prst="wedgeEllipseCallout">
            <a:avLst>
              <a:gd name="adj1" fmla="val -27746"/>
              <a:gd name="adj2" fmla="val 140929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Attester bilaget</a:t>
            </a:r>
          </a:p>
        </p:txBody>
      </p:sp>
      <p:sp>
        <p:nvSpPr>
          <p:cNvPr id="6" name="Oval Callout 7">
            <a:extLst>
              <a:ext uri="{FF2B5EF4-FFF2-40B4-BE49-F238E27FC236}">
                <a16:creationId xmlns:a16="http://schemas.microsoft.com/office/drawing/2014/main" id="{74E76F93-5571-AEED-8123-A1EE4B52441D}"/>
              </a:ext>
            </a:extLst>
          </p:cNvPr>
          <p:cNvSpPr/>
          <p:nvPr/>
        </p:nvSpPr>
        <p:spPr bwMode="auto">
          <a:xfrm>
            <a:off x="3197369" y="2932736"/>
            <a:ext cx="3369859" cy="1691652"/>
          </a:xfrm>
          <a:prstGeom prst="wedgeEllipseCallout">
            <a:avLst>
              <a:gd name="adj1" fmla="val -102554"/>
              <a:gd name="adj2" fmla="val 4410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Dersom bilaget skal slettes trykk Avvise til regnskap</a:t>
            </a:r>
          </a:p>
        </p:txBody>
      </p:sp>
    </p:spTree>
    <p:extLst>
      <p:ext uri="{BB962C8B-B14F-4D97-AF65-F5344CB8AC3E}">
        <p14:creationId xmlns:p14="http://schemas.microsoft.com/office/powerpoint/2010/main" val="2935120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32F676-934F-77DA-D9DB-2FA8E674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Søke opp bilaget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4A5C32A-8809-B487-82B2-1804B3E93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65E6373-F62C-214F-F2BE-7803B24E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85" y="946851"/>
            <a:ext cx="5514018" cy="3994924"/>
          </a:xfrm>
          <a:prstGeom prst="rect">
            <a:avLst/>
          </a:prstGeom>
        </p:spPr>
      </p:pic>
      <p:sp>
        <p:nvSpPr>
          <p:cNvPr id="10" name="Oval Callout 8">
            <a:extLst>
              <a:ext uri="{FF2B5EF4-FFF2-40B4-BE49-F238E27FC236}">
                <a16:creationId xmlns:a16="http://schemas.microsoft.com/office/drawing/2014/main" id="{3D66827F-FB53-20C9-AA61-BF6210AEE94F}"/>
              </a:ext>
            </a:extLst>
          </p:cNvPr>
          <p:cNvSpPr/>
          <p:nvPr/>
        </p:nvSpPr>
        <p:spPr bwMode="auto">
          <a:xfrm>
            <a:off x="3679903" y="946850"/>
            <a:ext cx="3038707" cy="1199759"/>
          </a:xfrm>
          <a:prstGeom prst="wedgeEllipseCallout">
            <a:avLst>
              <a:gd name="adj1" fmla="val -49966"/>
              <a:gd name="adj2" fmla="val 10609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Status arbeidsflyt – </a:t>
            </a:r>
            <a:r>
              <a:rPr kumimoji="0" lang="nb-NO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hovedbokstransaksjoner</a:t>
            </a:r>
            <a:r>
              <a:rPr kumimoji="0" lang="nb-NO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. Søke opp bilaget</a:t>
            </a:r>
            <a:r>
              <a:rPr kumimoji="0" lang="nb-NO" sz="14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for å se hvor den ligger</a:t>
            </a:r>
            <a:endParaRPr kumimoji="0" lang="nb-NO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Oval Callout 8">
            <a:extLst>
              <a:ext uri="{FF2B5EF4-FFF2-40B4-BE49-F238E27FC236}">
                <a16:creationId xmlns:a16="http://schemas.microsoft.com/office/drawing/2014/main" id="{8F6E32B5-5998-4477-AA42-D570CB42946A}"/>
              </a:ext>
            </a:extLst>
          </p:cNvPr>
          <p:cNvSpPr/>
          <p:nvPr/>
        </p:nvSpPr>
        <p:spPr bwMode="auto">
          <a:xfrm>
            <a:off x="4768817" y="2793673"/>
            <a:ext cx="3471934" cy="1830367"/>
          </a:xfrm>
          <a:prstGeom prst="wedgeEllipseCallout">
            <a:avLst>
              <a:gd name="adj1" fmla="val -81781"/>
              <a:gd name="adj2" fmla="val -33113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Brukerlogg arbeidsflyt</a:t>
            </a:r>
            <a:r>
              <a:rPr kumimoji="0" lang="nb-NO" sz="16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– fint å bruke til å følge opp bilag på flyt i perioden som skal lukkes.</a:t>
            </a:r>
            <a:endParaRPr kumimoji="0" lang="nb-N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922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F5CD6-08AF-6256-2D00-FAFE6833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Søke opp bilaget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59D854-170E-28A6-9B1E-435ABE558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194BB63-C5A8-4987-6C8E-BA45495F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1464751"/>
            <a:ext cx="8989159" cy="315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2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D0E54F-0C5F-7056-5905-E82C142C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Bruk av mal for manuelle avsetninger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5FFA53E-89E8-9EA7-3592-0D19A7E6C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525" y="1572768"/>
            <a:ext cx="8670483" cy="2279904"/>
          </a:xfrm>
        </p:spPr>
      </p:pic>
    </p:spTree>
    <p:extLst>
      <p:ext uri="{BB962C8B-B14F-4D97-AF65-F5344CB8AC3E}">
        <p14:creationId xmlns:p14="http://schemas.microsoft.com/office/powerpoint/2010/main" val="70129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51BCA-B243-2C58-DB14-08558E3A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8">
            <a:extLst>
              <a:ext uri="{FF2B5EF4-FFF2-40B4-BE49-F238E27FC236}">
                <a16:creationId xmlns:a16="http://schemas.microsoft.com/office/drawing/2014/main" id="{EED554F6-1BE1-B03E-9AC3-D3D46A9D1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1385" y="1343295"/>
            <a:ext cx="8418513" cy="1689022"/>
          </a:xfrm>
        </p:spPr>
      </p:pic>
      <p:sp>
        <p:nvSpPr>
          <p:cNvPr id="5" name="Oval Callout 8">
            <a:extLst>
              <a:ext uri="{FF2B5EF4-FFF2-40B4-BE49-F238E27FC236}">
                <a16:creationId xmlns:a16="http://schemas.microsoft.com/office/drawing/2014/main" id="{FB33C03A-6C91-A107-E0CC-7FD4B5960480}"/>
              </a:ext>
            </a:extLst>
          </p:cNvPr>
          <p:cNvSpPr/>
          <p:nvPr/>
        </p:nvSpPr>
        <p:spPr bwMode="auto">
          <a:xfrm>
            <a:off x="2018184" y="826720"/>
            <a:ext cx="1956408" cy="648512"/>
          </a:xfrm>
          <a:prstGeom prst="wedgeEllipseCallout">
            <a:avLst>
              <a:gd name="adj1" fmla="val -50809"/>
              <a:gd name="adj2" fmla="val 86575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Reverser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1A38583-93B4-66AB-421F-FC3C9F5F0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868" y="3428761"/>
            <a:ext cx="5382376" cy="1714739"/>
          </a:xfrm>
          <a:prstGeom prst="rect">
            <a:avLst/>
          </a:prstGeom>
        </p:spPr>
      </p:pic>
      <p:sp>
        <p:nvSpPr>
          <p:cNvPr id="8" name="Oval Callout 8">
            <a:extLst>
              <a:ext uri="{FF2B5EF4-FFF2-40B4-BE49-F238E27FC236}">
                <a16:creationId xmlns:a16="http://schemas.microsoft.com/office/drawing/2014/main" id="{C6D66030-5D63-4A17-8E5C-A1E22EBABA96}"/>
              </a:ext>
            </a:extLst>
          </p:cNvPr>
          <p:cNvSpPr/>
          <p:nvPr/>
        </p:nvSpPr>
        <p:spPr bwMode="auto">
          <a:xfrm>
            <a:off x="4403029" y="682924"/>
            <a:ext cx="1944216" cy="936104"/>
          </a:xfrm>
          <a:prstGeom prst="wedgeEllipseCallout">
            <a:avLst>
              <a:gd name="adj1" fmla="val -93557"/>
              <a:gd name="adj2" fmla="val 6997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Endre</a:t>
            </a:r>
            <a:r>
              <a:rPr kumimoji="0" lang="nb-NO" sz="20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periode</a:t>
            </a: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181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F19FEF-DA13-3914-8BFA-EDB673733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586957"/>
          </a:xfrm>
        </p:spPr>
        <p:txBody>
          <a:bodyPr/>
          <a:lstStyle/>
          <a:p>
            <a:r>
              <a:rPr lang="nb-NO" sz="3200"/>
              <a:t>Frister i forbindelse med periodelukking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CBB0E6D-523A-6097-817F-281D02904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err="1"/>
              <a:t>Cut</a:t>
            </a:r>
            <a:r>
              <a:rPr lang="nb-NO"/>
              <a:t> </a:t>
            </a:r>
            <a:r>
              <a:rPr lang="nb-NO" err="1"/>
              <a:t>off</a:t>
            </a:r>
            <a:r>
              <a:rPr lang="nb-NO"/>
              <a:t> er 3.virkedag </a:t>
            </a:r>
            <a:r>
              <a:rPr lang="nb-NO" err="1"/>
              <a:t>kl</a:t>
            </a:r>
            <a:r>
              <a:rPr lang="nb-NO"/>
              <a:t> 22:00</a:t>
            </a:r>
          </a:p>
          <a:p>
            <a:pPr lvl="1"/>
            <a:r>
              <a:rPr lang="nb-NO"/>
              <a:t>Inngående faktura og omposteringsbilag på flyt som har dato i perioden det lukkes må være anvist før </a:t>
            </a:r>
            <a:r>
              <a:rPr lang="nb-NO" err="1"/>
              <a:t>kl</a:t>
            </a:r>
            <a:r>
              <a:rPr lang="nb-NO"/>
              <a:t> 22:00 denne dagen</a:t>
            </a:r>
          </a:p>
          <a:p>
            <a:pPr lvl="1"/>
            <a:r>
              <a:rPr lang="nb-NO"/>
              <a:t>Det som blir anvist etter den tid kommer på påfølgende periode.</a:t>
            </a:r>
          </a:p>
          <a:p>
            <a:r>
              <a:rPr lang="nb-NO"/>
              <a:t>Frist for manuelle avsetninger er 5.virkedag </a:t>
            </a:r>
            <a:r>
              <a:rPr lang="nb-NO" err="1"/>
              <a:t>kl</a:t>
            </a:r>
            <a:r>
              <a:rPr lang="nb-NO"/>
              <a:t> 12:00</a:t>
            </a:r>
          </a:p>
          <a:p>
            <a:pPr lvl="1"/>
            <a:r>
              <a:rPr lang="nb-NO" err="1"/>
              <a:t>Periodeavslutter</a:t>
            </a:r>
            <a:r>
              <a:rPr lang="nb-NO"/>
              <a:t> ved enhet har frist til å attestere avsetningsbilagene (</a:t>
            </a:r>
            <a:r>
              <a:rPr lang="nb-NO" err="1"/>
              <a:t>inkl</a:t>
            </a:r>
            <a:r>
              <a:rPr lang="nb-NO"/>
              <a:t> reverseringsbilaget) med tilhørende dokumentasjon innen </a:t>
            </a:r>
            <a:r>
              <a:rPr lang="nb-NO" err="1"/>
              <a:t>kl</a:t>
            </a:r>
            <a:r>
              <a:rPr lang="nb-NO"/>
              <a:t> 12:00 denne dagen for at det skal være med på perioden som lukkes.</a:t>
            </a:r>
          </a:p>
        </p:txBody>
      </p:sp>
    </p:spTree>
    <p:extLst>
      <p:ext uri="{BB962C8B-B14F-4D97-AF65-F5344CB8AC3E}">
        <p14:creationId xmlns:p14="http://schemas.microsoft.com/office/powerpoint/2010/main" val="929226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13431"/>
              </p:ext>
            </p:extLst>
          </p:nvPr>
        </p:nvGraphicFramePr>
        <p:xfrm>
          <a:off x="362626" y="1133771"/>
          <a:ext cx="8238830" cy="2201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883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6141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>
                          <a:solidFill>
                            <a:schemeClr val="tx1"/>
                          </a:solidFill>
                        </a:rPr>
                        <a:t>Info økonomimodell</a:t>
                      </a:r>
                      <a:endParaRPr lang="nb-NO" sz="14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3397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Hovedforskjeller fra dagens løsning </a:t>
                      </a:r>
                      <a:endParaRPr lang="nb-NO" sz="1400" b="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77645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r>
                        <a:rPr lang="nb-NO" sz="1400" b="1" i="0"/>
                        <a:t>Om omposteringsløsningen og de ulike malene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Demo av omposteringsløsning</a:t>
                      </a:r>
                    </a:p>
                    <a:p>
                      <a:endParaRPr lang="nb-NO" sz="1400" b="1" i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753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73751C6-19EA-4A04-A4E2-FF5A555DD7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8404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73751C6-19EA-4A04-A4E2-FF5A555DD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phic 4" descr="Laptop with solid fill">
            <a:extLst>
              <a:ext uri="{FF2B5EF4-FFF2-40B4-BE49-F238E27FC236}">
                <a16:creationId xmlns:a16="http://schemas.microsoft.com/office/drawing/2014/main" id="{54FCCBD3-86CF-437A-B617-1656590A6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75252" y="849073"/>
            <a:ext cx="3793495" cy="3793495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9576242C-3290-543B-C877-E68C68824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Demo: Omposteringsløsningen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1E47F-A9DC-DAAD-9FD7-2BCB655B6EE9}"/>
              </a:ext>
            </a:extLst>
          </p:cNvPr>
          <p:cNvSpPr txBox="1"/>
          <p:nvPr/>
        </p:nvSpPr>
        <p:spPr>
          <a:xfrm>
            <a:off x="2508837" y="410976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8"/>
              </a:rPr>
              <a:t>http://reg.app.uib.no/ompostering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5864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DFB0DD-9C4B-F576-7023-9DE305EB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Omposteringsløsningen finner du her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6952552-CE21-0A74-4E3D-1F4E3686D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4523" y="1009650"/>
            <a:ext cx="4032716" cy="3614738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335220D-2164-4FB8-3277-13C381A80B9C}"/>
              </a:ext>
            </a:extLst>
          </p:cNvPr>
          <p:cNvSpPr/>
          <p:nvPr/>
        </p:nvSpPr>
        <p:spPr>
          <a:xfrm>
            <a:off x="2637263" y="2999678"/>
            <a:ext cx="1059366" cy="41259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9364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81759"/>
              </p:ext>
            </p:extLst>
          </p:nvPr>
        </p:nvGraphicFramePr>
        <p:xfrm>
          <a:off x="362626" y="1133771"/>
          <a:ext cx="8238830" cy="2168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883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6141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>
                          <a:solidFill>
                            <a:schemeClr val="tx1"/>
                          </a:solidFill>
                        </a:rPr>
                        <a:t>Info økonomimodell</a:t>
                      </a:r>
                      <a:endParaRPr lang="nb-NO" sz="14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0051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/>
                        <a:t>Hovedforskjeller fra dagens løsning </a:t>
                      </a:r>
                      <a:endParaRPr lang="nb-NO" sz="1400" b="0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77645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r>
                        <a:rPr lang="nb-NO" sz="1400" b="1" i="0"/>
                        <a:t>Om omposteringsløsningen og de ulike malene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400" b="1" i="0"/>
                        <a:t>Demo av omposteringsløsning</a:t>
                      </a:r>
                    </a:p>
                    <a:p>
                      <a:endParaRPr lang="nb-NO" sz="1400" b="1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Spørsmål og svar</a:t>
                      </a:r>
                      <a:endParaRPr lang="nb-NO" sz="1400" b="0" i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515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A561092-7C7D-A73B-001E-CAD78AF5C6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3454553" y="204792"/>
            <a:ext cx="5074952" cy="4389835"/>
          </a:xfrm>
          <a:prstGeom prst="rect">
            <a:avLst/>
          </a:prstGeom>
          <a:noFill/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8C24BE2-694B-B649-8BE1-6E9AE2794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1389082"/>
          </a:xfrm>
        </p:spPr>
        <p:txBody>
          <a:bodyPr>
            <a:normAutofit/>
          </a:bodyPr>
          <a:lstStyle/>
          <a:p>
            <a:r>
              <a:rPr lang="nb-NO" sz="2400"/>
              <a:t>Økonomimodell</a:t>
            </a:r>
            <a:endParaRPr lang="nb-NO" sz="1600"/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1972E8BB-3B09-21A7-FBBF-345C1D774899}"/>
              </a:ext>
            </a:extLst>
          </p:cNvPr>
          <p:cNvSpPr/>
          <p:nvPr/>
        </p:nvSpPr>
        <p:spPr>
          <a:xfrm>
            <a:off x="1380565" y="2835474"/>
            <a:ext cx="2084949" cy="42767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9678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05A046F-C2A3-4431-9059-86CB6D68D8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05A046F-C2A3-4431-9059-86CB6D68D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794632-94F0-451D-972B-025EC8E8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Spørsmål og svar</a:t>
            </a: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E1926C42-1E95-42F2-92E2-23C6EC6ECC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48794" y="1125958"/>
            <a:ext cx="3322502" cy="3322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13F58B-14C9-8BC6-7959-E28EDE9CCABB}"/>
              </a:ext>
            </a:extLst>
          </p:cNvPr>
          <p:cNvSpPr txBox="1"/>
          <p:nvPr/>
        </p:nvSpPr>
        <p:spPr>
          <a:xfrm>
            <a:off x="439200" y="1728000"/>
            <a:ext cx="36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Gå til menti.com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Kode: 7826 3542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961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D0809FA4-B265-439C-A1D1-65847F8572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D0809FA4-B265-439C-A1D1-65847F857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720FB8-DC71-4AAD-8500-79831D043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523220"/>
          </a:xfrm>
        </p:spPr>
        <p:txBody>
          <a:bodyPr vert="horz"/>
          <a:lstStyle/>
          <a:p>
            <a:r>
              <a:rPr lang="nb-NO" sz="2800"/>
              <a:t>Hvor kan du finne mer informasjon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3C999-4171-48C8-970D-6FE7968043D0}"/>
              </a:ext>
            </a:extLst>
          </p:cNvPr>
          <p:cNvSpPr txBox="1"/>
          <p:nvPr/>
        </p:nvSpPr>
        <p:spPr>
          <a:xfrm>
            <a:off x="356067" y="1294088"/>
            <a:ext cx="57935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/>
              </a:rPr>
              <a:t>BOTT-samarbeidet.no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Alt tilgjengelig materiale utarbeidet av BOTT. Inkluderer prosesskart, rutinebeskrivelse, rollebeskrivelser, lenker til e-læringskurs og brukerskjemaer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NTNU Intranettside for innføringsprosjekt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Siste nytt, generell informasjon om prosjektet, informasjonspakker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osv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NTNU Intranettside for opplæring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 Info om opplæringsstruktur, aktuell opplæring per rolle og info om registrering for e-læringskurs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Spørsmål om opplæring sendes til: </a:t>
            </a:r>
            <a:r>
              <a:rPr kumimoji="0" lang="nb-NO" sz="1800" b="0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9"/>
              </a:rPr>
              <a:t>opplaering-bott-ol@ntnu.no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32313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FE1B3C-D5AB-42BD-AC61-6A3FE6B47981}"/>
              </a:ext>
            </a:extLst>
          </p:cNvPr>
          <p:cNvSpPr/>
          <p:nvPr/>
        </p:nvSpPr>
        <p:spPr>
          <a:xfrm>
            <a:off x="6803409" y="1"/>
            <a:ext cx="2340591" cy="514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8" name="Graphic 7" descr="Information outline">
            <a:extLst>
              <a:ext uri="{FF2B5EF4-FFF2-40B4-BE49-F238E27FC236}">
                <a16:creationId xmlns:a16="http://schemas.microsoft.com/office/drawing/2014/main" id="{E11C71C0-1DA1-4476-9978-16C3307FE8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98695" y="1596741"/>
            <a:ext cx="1950017" cy="19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19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2755EC8-3F9A-40C6-992B-5654BC16EDB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681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2755EC8-3F9A-40C6-992B-5654BC16ED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8A1596-FDAC-4A10-8206-13DB956A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08" y="1700380"/>
            <a:ext cx="8229600" cy="76944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algn="ctr"/>
            <a:r>
              <a:rPr lang="nb-NO" sz="4400"/>
              <a:t>Takk for møtet </a:t>
            </a:r>
          </a:p>
        </p:txBody>
      </p:sp>
    </p:spTree>
    <p:extLst>
      <p:ext uri="{BB962C8B-B14F-4D97-AF65-F5344CB8AC3E}">
        <p14:creationId xmlns:p14="http://schemas.microsoft.com/office/powerpoint/2010/main" val="29198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16627"/>
            <a:ext cx="8499348" cy="648512"/>
          </a:xfrm>
        </p:spPr>
        <p:txBody>
          <a:bodyPr>
            <a:noAutofit/>
          </a:bodyPr>
          <a:lstStyle/>
          <a:p>
            <a:r>
              <a:rPr lang="nb-NO" sz="2400"/>
              <a:t>Endringer sammenlignet med dagens økonomimodell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965140"/>
            <a:ext cx="8229600" cy="41189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sz="3400" u="sng"/>
              <a:t>Ny konteringsstreng</a:t>
            </a:r>
          </a:p>
          <a:p>
            <a:endParaRPr lang="nb-NO"/>
          </a:p>
          <a:p>
            <a:r>
              <a:rPr lang="nb-NO"/>
              <a:t>Ny felles BOTT kontoplan</a:t>
            </a:r>
          </a:p>
          <a:p>
            <a:pPr lvl="1"/>
            <a:r>
              <a:rPr lang="nb-NO"/>
              <a:t>Felles firesifret kontoplan</a:t>
            </a:r>
          </a:p>
          <a:p>
            <a:r>
              <a:rPr lang="nb-NO"/>
              <a:t>Ny koststedstruktur</a:t>
            </a:r>
          </a:p>
          <a:p>
            <a:pPr lvl="1"/>
            <a:r>
              <a:rPr lang="nb-NO"/>
              <a:t>Åtte sifre</a:t>
            </a:r>
          </a:p>
          <a:p>
            <a:r>
              <a:rPr lang="nb-NO"/>
              <a:t>Nytt prosjekthierarki</a:t>
            </a:r>
          </a:p>
          <a:p>
            <a:pPr lvl="1"/>
            <a:r>
              <a:rPr lang="nb-NO"/>
              <a:t>Hovedprosjekt-prosjekt-delprosjekt</a:t>
            </a:r>
          </a:p>
          <a:p>
            <a:pPr lvl="1"/>
            <a:r>
              <a:rPr lang="nb-NO"/>
              <a:t>Gjelder både BOA- og interne prosjekter</a:t>
            </a:r>
          </a:p>
          <a:p>
            <a:pPr lvl="1"/>
            <a:r>
              <a:rPr lang="nb-NO"/>
              <a:t>Nye nummer</a:t>
            </a:r>
          </a:p>
          <a:p>
            <a:r>
              <a:rPr lang="nb-NO"/>
              <a:t>Anleggsnummer på anleggskonteringer</a:t>
            </a:r>
          </a:p>
          <a:p>
            <a:r>
              <a:rPr lang="nb-NO"/>
              <a:t>Ansattnummer på alle lønnskonteringer </a:t>
            </a:r>
          </a:p>
          <a:p>
            <a:r>
              <a:rPr lang="nb-NO"/>
              <a:t>Byggnummer på alle </a:t>
            </a:r>
            <a:r>
              <a:rPr lang="nb-NO" err="1"/>
              <a:t>byggposteringer</a:t>
            </a:r>
            <a:endParaRPr lang="nb-NO"/>
          </a:p>
          <a:p>
            <a:r>
              <a:rPr lang="nb-NO"/>
              <a:t>Arbeidspakkenummer på alle BOA-prosjekter med arbeidspakker</a:t>
            </a:r>
          </a:p>
          <a:p>
            <a:r>
              <a:rPr lang="nb-NO"/>
              <a:t>Nåværende analysedimensjon utgår</a:t>
            </a:r>
          </a:p>
          <a:p>
            <a:pPr lvl="1"/>
            <a:r>
              <a:rPr lang="nb-NO"/>
              <a:t>Erstattes med hovedprosjekt-prosjekt-delprosjekt</a:t>
            </a:r>
          </a:p>
        </p:txBody>
      </p:sp>
      <p:pic>
        <p:nvPicPr>
          <p:cNvPr id="6" name="Bilde 5" descr="Et bilde som inneholder skjermbilde&#10;&#10;Automatisk generert beskrivels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t="5970" r="1682" b="8183"/>
          <a:stretch/>
        </p:blipFill>
        <p:spPr>
          <a:xfrm>
            <a:off x="3621024" y="978855"/>
            <a:ext cx="4727448" cy="4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0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CBA7CD-CB59-4B93-883D-65CBF05ED4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CBA7CD-CB59-4B93-883D-65CBF05ED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7A77EE-7428-4BA9-B2B1-D73C5881D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Agenda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6BC5C563-D417-42F7-85F7-ECCA2B7AB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28204"/>
              </p:ext>
            </p:extLst>
          </p:nvPr>
        </p:nvGraphicFramePr>
        <p:xfrm>
          <a:off x="362626" y="1133771"/>
          <a:ext cx="8238830" cy="22295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8830">
                  <a:extLst>
                    <a:ext uri="{9D8B030D-6E8A-4147-A177-3AD203B41FA5}">
                      <a16:colId xmlns:a16="http://schemas.microsoft.com/office/drawing/2014/main" val="1601383899"/>
                    </a:ext>
                  </a:extLst>
                </a:gridCol>
              </a:tblGrid>
              <a:tr h="37721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>
                          <a:solidFill>
                            <a:schemeClr val="tx1"/>
                          </a:solidFill>
                        </a:rPr>
                        <a:t>Info økonomimodell</a:t>
                      </a:r>
                      <a:endParaRPr lang="nb-NO" sz="1400" b="0" i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96127"/>
                  </a:ext>
                </a:extLst>
              </a:tr>
              <a:tr h="44604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nb-NO" sz="1400" b="1" i="0">
                          <a:solidFill>
                            <a:schemeClr val="bg1"/>
                          </a:solidFill>
                        </a:rPr>
                        <a:t>Hovedforskjeller fra dagens løsning </a:t>
                      </a:r>
                      <a:endParaRPr lang="nb-NO" sz="1400" b="0" i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377645"/>
                  </a:ext>
                </a:extLst>
              </a:tr>
              <a:tr h="437243">
                <a:tc>
                  <a:txBody>
                    <a:bodyPr/>
                    <a:lstStyle/>
                    <a:p>
                      <a:r>
                        <a:rPr lang="nb-NO" sz="1400" b="1" i="0"/>
                        <a:t>Om omposteringsløsningen og de ulike malene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1385"/>
                  </a:ext>
                </a:extLst>
              </a:tr>
              <a:tr h="3855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nb-NO" sz="1400" b="1" i="0"/>
                        <a:t>Demo av omposteringsløsning</a:t>
                      </a:r>
                    </a:p>
                    <a:p>
                      <a:endParaRPr lang="nb-NO" sz="1400" b="1" i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72846"/>
                  </a:ext>
                </a:extLst>
              </a:tr>
              <a:tr h="450841">
                <a:tc>
                  <a:txBody>
                    <a:bodyPr/>
                    <a:lstStyle/>
                    <a:p>
                      <a:r>
                        <a:rPr lang="nb-NO" sz="1400" b="1" i="0"/>
                        <a:t>Spørsmål og svar</a:t>
                      </a:r>
                      <a:endParaRPr lang="nb-NO" sz="1400" b="0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33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90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B6B60641-06A5-7309-233A-2D39A1A9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/>
          <a:lstStyle/>
          <a:p>
            <a:r>
              <a:rPr lang="en-US" err="1"/>
              <a:t>Hovedforskjeller</a:t>
            </a:r>
            <a:endParaRPr lang="en-US"/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37EF7C67-A6DD-B72A-D83D-FC443F4D76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305704"/>
              </p:ext>
            </p:extLst>
          </p:nvPr>
        </p:nvGraphicFramePr>
        <p:xfrm>
          <a:off x="301625" y="1009650"/>
          <a:ext cx="8418513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005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35BFE17-C7CA-135F-2AF9-7FC1E4086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</p:spPr>
        <p:txBody>
          <a:bodyPr/>
          <a:lstStyle/>
          <a:p>
            <a:r>
              <a:rPr lang="en-US"/>
              <a:t>Rollen </a:t>
            </a:r>
            <a:r>
              <a:rPr lang="en-US" err="1"/>
              <a:t>bilagsbehandler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B56570-3C98-79F2-C1D9-A0D6BD2F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</p:spPr>
        <p:txBody>
          <a:bodyPr/>
          <a:lstStyle/>
          <a:p>
            <a:r>
              <a:rPr lang="en-US"/>
              <a:t>Dette er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rolle</a:t>
            </a:r>
            <a:r>
              <a:rPr lang="en-US"/>
              <a:t> det er </a:t>
            </a:r>
            <a:r>
              <a:rPr lang="en-US" err="1"/>
              <a:t>naturlig</a:t>
            </a:r>
            <a:r>
              <a:rPr lang="en-US"/>
              <a:t> å </a:t>
            </a:r>
            <a:r>
              <a:rPr lang="en-US" err="1"/>
              <a:t>kombinere</a:t>
            </a:r>
            <a:r>
              <a:rPr lang="en-US"/>
              <a:t> med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flere</a:t>
            </a:r>
            <a:r>
              <a:rPr lang="en-US"/>
              <a:t> roller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andre</a:t>
            </a:r>
            <a:r>
              <a:rPr lang="en-US"/>
              <a:t> </a:t>
            </a:r>
            <a:r>
              <a:rPr lang="en-US" err="1"/>
              <a:t>økonomiprosesser</a:t>
            </a:r>
            <a:r>
              <a:rPr lang="en-US"/>
              <a:t>, for </a:t>
            </a:r>
            <a:r>
              <a:rPr lang="en-US" err="1"/>
              <a:t>eksempel</a:t>
            </a:r>
            <a:r>
              <a:rPr lang="en-US"/>
              <a:t>:</a:t>
            </a:r>
          </a:p>
          <a:p>
            <a:pPr lvl="1"/>
            <a:r>
              <a:rPr lang="en-US" err="1"/>
              <a:t>Innkjøper</a:t>
            </a:r>
            <a:endParaRPr lang="en-US"/>
          </a:p>
          <a:p>
            <a:pPr lvl="1"/>
            <a:r>
              <a:rPr lang="en-US" err="1"/>
              <a:t>Prosjektøkonom</a:t>
            </a:r>
            <a:endParaRPr lang="en-US"/>
          </a:p>
          <a:p>
            <a:pPr lvl="1"/>
            <a:r>
              <a:rPr lang="en-US" err="1"/>
              <a:t>Fakturaansvarlig</a:t>
            </a:r>
            <a:endParaRPr lang="en-US"/>
          </a:p>
          <a:p>
            <a:pPr lvl="1"/>
            <a:r>
              <a:rPr lang="en-US" err="1"/>
              <a:t>Anleggshåndterer</a:t>
            </a:r>
            <a:endParaRPr lang="en-US"/>
          </a:p>
          <a:p>
            <a:pPr lvl="1"/>
            <a:r>
              <a:rPr lang="en-US" err="1"/>
              <a:t>Periodeavslutter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enhet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universitet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18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90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IB77P0CxpZ68A1ZDQj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OrJMhjojhWkhTfzHKT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3.xml><?xml version="1.0" encoding="utf-8"?>
<a:theme xmlns:a="http://schemas.openxmlformats.org/drawingml/2006/main" name="3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16_9" id="{85FF4AD1-7FE2-7C44-B48B-6970A3AAF856}" vid="{2428F606-780E-0346-BA3B-59B224E3FCC0}"/>
    </a:ext>
  </a:extLst>
</a:theme>
</file>

<file path=ppt/theme/theme4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f31348-0739-4467-8087-a9e650b26e61">
      <Terms xmlns="http://schemas.microsoft.com/office/infopath/2007/PartnerControls"/>
    </lcf76f155ced4ddcb4097134ff3c332f>
    <Kommentar xmlns="92f31348-0739-4467-8087-a9e650b26e61" xsi:nil="true"/>
    <TaxCatchAll xmlns="5a015d52-1a8c-45a9-b108-712092158594" xsi:nil="true"/>
  </documentManagement>
</p:properties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D5007D4960C04FABF7CEA7C1807523" ma:contentTypeVersion="17" ma:contentTypeDescription="Create a new document." ma:contentTypeScope="" ma:versionID="7dfea05eb712fcac0687887c432bca01">
  <xsd:schema xmlns:xsd="http://www.w3.org/2001/XMLSchema" xmlns:xs="http://www.w3.org/2001/XMLSchema" xmlns:p="http://schemas.microsoft.com/office/2006/metadata/properties" xmlns:ns2="92f31348-0739-4467-8087-a9e650b26e61" xmlns:ns3="5a015d52-1a8c-45a9-b108-712092158594" targetNamespace="http://schemas.microsoft.com/office/2006/metadata/properties" ma:root="true" ma:fieldsID="831fca681fd83310759626df4217888b" ns2:_="" ns3:_="">
    <xsd:import namespace="92f31348-0739-4467-8087-a9e650b26e61"/>
    <xsd:import namespace="5a015d52-1a8c-45a9-b108-712092158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Komment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31348-0739-4467-8087-a9e650b2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" ma:index="24" nillable="true" ma:displayName="Kommentar" ma:format="Dropdown" ma:internalName="Komment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015d52-1a8c-45a9-b108-712092158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9d8c2a-daee-47eb-bde9-bb910d7de7ac}" ma:internalName="TaxCatchAll" ma:showField="CatchAllData" ma:web="5a015d52-1a8c-45a9-b108-712092158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7274689481644963","enableDocumentContentUpdater":true,"version":"1.1"}]]></TemplafySlideTemplateConfiguration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7519D4-11B9-441D-B88A-840D71859FC6}">
  <ds:schemaRefs/>
</ds:datastoreItem>
</file>

<file path=customXml/itemProps2.xml><?xml version="1.0" encoding="utf-8"?>
<ds:datastoreItem xmlns:ds="http://schemas.openxmlformats.org/officeDocument/2006/customXml" ds:itemID="{74342386-CCEB-4B03-80C6-C64950812FD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2f31348-0739-4467-8087-a9e650b26e61"/>
    <ds:schemaRef ds:uri="http://purl.org/dc/terms/"/>
    <ds:schemaRef ds:uri="5a015d52-1a8c-45a9-b108-71209215859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CE0B93-D6CB-469D-A0AA-3C983EA3ED05}">
  <ds:schemaRefs/>
</ds:datastoreItem>
</file>

<file path=customXml/itemProps4.xml><?xml version="1.0" encoding="utf-8"?>
<ds:datastoreItem xmlns:ds="http://schemas.openxmlformats.org/officeDocument/2006/customXml" ds:itemID="{DD10821F-EBE3-4B72-80F0-B5321D77D5C3}">
  <ds:schemaRefs>
    <ds:schemaRef ds:uri="5a015d52-1a8c-45a9-b108-712092158594"/>
    <ds:schemaRef ds:uri="92f31348-0739-4467-8087-a9e650b2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D13B9220-694F-4FA8-9552-2F59D8596BC2}">
  <ds:schemaRefs/>
</ds:datastoreItem>
</file>

<file path=customXml/itemProps6.xml><?xml version="1.0" encoding="utf-8"?>
<ds:datastoreItem xmlns:ds="http://schemas.openxmlformats.org/officeDocument/2006/customXml" ds:itemID="{9DC76CE3-B835-446A-A520-10DB5B6EF169}">
  <ds:schemaRefs/>
</ds:datastoreItem>
</file>

<file path=customXml/itemProps7.xml><?xml version="1.0" encoding="utf-8"?>
<ds:datastoreItem xmlns:ds="http://schemas.openxmlformats.org/officeDocument/2006/customXml" ds:itemID="{729DADC4-E941-4143-BEF5-04732A0465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1740</Words>
  <Application>Microsoft Office PowerPoint</Application>
  <PresentationFormat>On-screen Show (16:9)</PresentationFormat>
  <Paragraphs>299</Paragraphs>
  <Slides>52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Wingdings</vt:lpstr>
      <vt:lpstr>Office-tema</vt:lpstr>
      <vt:lpstr>1_Office-tema</vt:lpstr>
      <vt:lpstr>3_Office-tema</vt:lpstr>
      <vt:lpstr>2_Office-tema</vt:lpstr>
      <vt:lpstr>think-cell Slide</vt:lpstr>
      <vt:lpstr>NTNU Kurs – Andre økonomiprosesser  Bilagsbehandler</vt:lpstr>
      <vt:lpstr>PowerPoint Presentation</vt:lpstr>
      <vt:lpstr>Mål for kurset </vt:lpstr>
      <vt:lpstr>Agenda</vt:lpstr>
      <vt:lpstr>PowerPoint Presentation</vt:lpstr>
      <vt:lpstr>Endringer sammenlignet med dagens økonomimodell</vt:lpstr>
      <vt:lpstr>Agenda</vt:lpstr>
      <vt:lpstr>Hovedforskjeller</vt:lpstr>
      <vt:lpstr>Rollen bilagsbehandler</vt:lpstr>
      <vt:lpstr>Hovedbokbilag</vt:lpstr>
      <vt:lpstr>Internhandel</vt:lpstr>
      <vt:lpstr>Konteringsregler</vt:lpstr>
      <vt:lpstr>Agenda</vt:lpstr>
      <vt:lpstr>Om omposteringsløsning</vt:lpstr>
      <vt:lpstr>Hva skjer i omposteringsløsningen</vt:lpstr>
      <vt:lpstr>Maler i omposteringsløsningen</vt:lpstr>
      <vt:lpstr>Maler</vt:lpstr>
      <vt:lpstr>Maler</vt:lpstr>
      <vt:lpstr>Maler</vt:lpstr>
      <vt:lpstr>Maler</vt:lpstr>
      <vt:lpstr>Maler tilgjengelig for sentral økonomifunksjon</vt:lpstr>
      <vt:lpstr>Merverdiavgift</vt:lpstr>
      <vt:lpstr>Husk å tømme bilag før registrering av nytt bilag</vt:lpstr>
      <vt:lpstr>Registrere bilag</vt:lpstr>
      <vt:lpstr>Registrere bilagslinjer</vt:lpstr>
      <vt:lpstr>Registrere bilagslinjer direkte </vt:lpstr>
      <vt:lpstr>Registrere bilagslinjer direkte</vt:lpstr>
      <vt:lpstr>Registrere bilagslinjer direkte</vt:lpstr>
      <vt:lpstr>Registrere bilagslinjer direkte</vt:lpstr>
      <vt:lpstr>Opplasting av bilagslinjer fra ekstern kilde</vt:lpstr>
      <vt:lpstr>Opplastning av bilagslinjer fra ekstern kilde</vt:lpstr>
      <vt:lpstr>Opplastning av bilagslinjer fra ekstern kilde</vt:lpstr>
      <vt:lpstr>PowerPoint Presentation</vt:lpstr>
      <vt:lpstr>Opplastning av bilagslinjer fra ekstern kilde</vt:lpstr>
      <vt:lpstr>Lasting av bilag</vt:lpstr>
      <vt:lpstr>Lasting av bilag – vis rapport</vt:lpstr>
      <vt:lpstr>Unit4</vt:lpstr>
      <vt:lpstr>PowerPoint Presentation</vt:lpstr>
      <vt:lpstr>Legge til vedlegg</vt:lpstr>
      <vt:lpstr>PowerPoint Presentation</vt:lpstr>
      <vt:lpstr>Søke opp bilaget</vt:lpstr>
      <vt:lpstr>Søke opp bilaget</vt:lpstr>
      <vt:lpstr>Bruk av mal for manuelle avsetninger</vt:lpstr>
      <vt:lpstr>PowerPoint Presentation</vt:lpstr>
      <vt:lpstr>Frister i forbindelse med periodelukking</vt:lpstr>
      <vt:lpstr>Agenda</vt:lpstr>
      <vt:lpstr>Demo: Omposteringsløsningen</vt:lpstr>
      <vt:lpstr>Omposteringsløsningen finner du her</vt:lpstr>
      <vt:lpstr>Agenda</vt:lpstr>
      <vt:lpstr>Spørsmål og svar</vt:lpstr>
      <vt:lpstr>Hvor kan du finne mer informasjon</vt:lpstr>
      <vt:lpstr>Takk for møtet 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Ingvild Oxaas Wie</cp:lastModifiedBy>
  <cp:revision>2</cp:revision>
  <dcterms:created xsi:type="dcterms:W3CDTF">2013-06-10T16:56:09Z</dcterms:created>
  <dcterms:modified xsi:type="dcterms:W3CDTF">2023-02-28T09:33:52Z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0x0101004DD5007D4960C04FABF7CEA7C1807523</vt:lpwstr>
  </property>
  <property fmtid="{D5CDD505-2E9C-101B-9397-08002B2CF9AE}" pid="3" name="MSIP_Label_ea60d57e-af5b-4752-ac57-3e4f28ca11dc_SiteId">
    <vt:lpwstr>36da45f1-dd2c-4d1f-af13-5abe46b99921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Enabled">
    <vt:lpwstr>true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etDate">
    <vt:lpwstr>2022-01-14T09:32:21Z</vt:lpwstr>
  </property>
  <property fmtid="{D5CDD505-2E9C-101B-9397-08002B2CF9AE}" pid="8" name="MSIP_Label_ea60d57e-af5b-4752-ac57-3e4f28ca11dc_ContentBits">
    <vt:lpwstr>0</vt:lpwstr>
  </property>
  <property fmtid="{D5CDD505-2E9C-101B-9397-08002B2CF9AE}" pid="9" name="MSIP_Label_ea60d57e-af5b-4752-ac57-3e4f28ca11dc_ActionId">
    <vt:lpwstr>4347e919-3a21-4c8e-80f7-010369338443</vt:lpwstr>
  </property>
  <property fmtid="{D5CDD505-2E9C-101B-9397-08002B2CF9AE}" pid="10" name="MediaServiceImageTags">
    <vt:lpwstr/>
  </property>
</Properties>
</file>