
<file path=[Content_Types].xml><?xml version="1.0" encoding="utf-8"?>
<Types xmlns="http://schemas.openxmlformats.org/package/2006/content-types">
  <Default Extension="emf" ContentType="image/x-emf"/>
  <Default Extension="jpeg" ContentType="image/jpeg"/>
  <Default Extension="jp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3"/>
  </p:sldMasterIdLst>
  <p:sldIdLst>
    <p:sldId id="277" r:id="rId4"/>
    <p:sldId id="257" r:id="rId5"/>
    <p:sldId id="270" r:id="rId6"/>
    <p:sldId id="269" r:id="rId7"/>
    <p:sldId id="276" r:id="rId8"/>
    <p:sldId id="271" r:id="rId9"/>
    <p:sldId id="272" r:id="rId10"/>
    <p:sldId id="273" r:id="rId11"/>
    <p:sldId id="274" r:id="rId12"/>
  </p:sldIdLst>
  <p:sldSz cx="9144000" cy="6858000" type="screen4x3"/>
  <p:notesSz cx="6858000" cy="9144000"/>
  <p:defaultTextStyle>
    <a:defPPr>
      <a:defRPr lang="nb-NO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BBAC76"/>
    <a:srgbClr val="0D3475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5047" autoAdjust="0"/>
    <p:restoredTop sz="94694"/>
  </p:normalViewPr>
  <p:slideViewPr>
    <p:cSldViewPr snapToGrid="0" snapToObjects="1">
      <p:cViewPr varScale="1">
        <p:scale>
          <a:sx n="128" d="100"/>
          <a:sy n="128" d="100"/>
        </p:scale>
        <p:origin x="1736" y="176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5.xml"/><Relationship Id="rId13" Type="http://schemas.openxmlformats.org/officeDocument/2006/relationships/presProps" Target="presProps.xml"/><Relationship Id="rId3" Type="http://schemas.openxmlformats.org/officeDocument/2006/relationships/slideMaster" Target="slideMasters/slideMaster1.xml"/><Relationship Id="rId7" Type="http://schemas.openxmlformats.org/officeDocument/2006/relationships/slide" Target="slides/slide4.xml"/><Relationship Id="rId12" Type="http://schemas.openxmlformats.org/officeDocument/2006/relationships/slide" Target="slides/slide9.xml"/><Relationship Id="rId2" Type="http://schemas.openxmlformats.org/officeDocument/2006/relationships/customXml" Target="../customXml/item2.xml"/><Relationship Id="rId16" Type="http://schemas.openxmlformats.org/officeDocument/2006/relationships/tableStyles" Target="tableStyles.xml"/><Relationship Id="rId1" Type="http://schemas.openxmlformats.org/officeDocument/2006/relationships/customXml" Target="../customXml/item1.xml"/><Relationship Id="rId6" Type="http://schemas.openxmlformats.org/officeDocument/2006/relationships/slide" Target="slides/slide3.xml"/><Relationship Id="rId11" Type="http://schemas.openxmlformats.org/officeDocument/2006/relationships/slide" Target="slides/slide8.xml"/><Relationship Id="rId5" Type="http://schemas.openxmlformats.org/officeDocument/2006/relationships/slide" Target="slides/slide2.xml"/><Relationship Id="rId15" Type="http://schemas.openxmlformats.org/officeDocument/2006/relationships/theme" Target="theme/theme1.xml"/><Relationship Id="rId10" Type="http://schemas.openxmlformats.org/officeDocument/2006/relationships/slide" Target="slides/slide7.xml"/><Relationship Id="rId4" Type="http://schemas.openxmlformats.org/officeDocument/2006/relationships/slide" Target="slides/slide1.xml"/><Relationship Id="rId9" Type="http://schemas.openxmlformats.org/officeDocument/2006/relationships/slide" Target="slides/slide6.xml"/><Relationship Id="rId14" Type="http://schemas.openxmlformats.org/officeDocument/2006/relationships/viewProps" Target="viewProps.xml"/></Relationships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accent2_2">
  <dgm:title val=""/>
  <dgm:desc val=""/>
  <dgm:catLst>
    <dgm:cat type="accent2" pri="11200"/>
  </dgm:catLst>
  <dgm:styleLbl name="node0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node1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2"/>
    </dgm:fillClrLst>
    <dgm:linClrLst meth="repeat">
      <a:schemeClr val="accent2"/>
    </dgm:linClrLst>
    <dgm:effectClrLst/>
    <dgm:txLinClrLst/>
    <dgm:txFillClrLst/>
    <dgm:txEffectClrLst/>
  </dgm:styleLbl>
  <dgm:styleLbl name="lnNode1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2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2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2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2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2">
        <a:tint val="60000"/>
      </a:schemeClr>
    </dgm:fillClrLst>
    <dgm:linClrLst meth="repeat">
      <a:schemeClr val="accent2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2">
        <a:tint val="60000"/>
      </a:schemeClr>
    </dgm:fillClrLst>
    <dgm:linClrLst meth="repeat">
      <a:schemeClr val="accent2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2">
        <a:tint val="60000"/>
      </a:schemeClr>
    </dgm:fillClrLst>
    <dgm:linClrLst meth="repeat">
      <a:schemeClr val="accent2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2"/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2"/>
    </dgm:fillClrLst>
    <dgm:linClrLst meth="repeat">
      <a:schemeClr val="accent2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2">
        <a:tint val="60000"/>
      </a:schemeClr>
    </dgm:fillClrLst>
    <dgm:linClrLst meth="repeat">
      <a:schemeClr val="accent2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2"/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2"/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2"/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2"/>
    </dgm:fillClrLst>
    <dgm:linClrLst meth="repeat">
      <a:schemeClr val="accent2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2"/>
    </dgm:fillClrLst>
    <dgm:linClrLst meth="repeat">
      <a:schemeClr val="accent2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2"/>
    </dgm:fillClrLst>
    <dgm:linClrLst meth="repeat">
      <a:schemeClr val="accent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2"/>
    </dgm:fillClrLst>
    <dgm:linClrLst meth="repeat">
      <a:schemeClr val="accent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2">
        <a:alpha val="90000"/>
        <a:tint val="40000"/>
      </a:schemeClr>
    </dgm:fillClrLst>
    <dgm:linClrLst meth="repeat">
      <a:schemeClr val="accent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2">
        <a:alpha val="90000"/>
        <a:tint val="40000"/>
      </a:schemeClr>
    </dgm:fillClrLst>
    <dgm:linClrLst meth="repeat">
      <a:schemeClr val="accent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2">
        <a:alpha val="90000"/>
        <a:tint val="40000"/>
      </a:schemeClr>
    </dgm:fillClrLst>
    <dgm:linClrLst meth="repeat">
      <a:schemeClr val="accent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2">
        <a:tint val="4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2">
        <a:shade val="80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2">
        <a:tint val="50000"/>
        <a:alpha val="40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2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01F13D3B-61B4-4860-8A95-709E256B1577}" type="doc">
      <dgm:prSet loTypeId="urn:microsoft.com/office/officeart/2005/8/layout/vList2" loCatId="list" qsTypeId="urn:microsoft.com/office/officeart/2005/8/quickstyle/simple1" qsCatId="simple" csTypeId="urn:microsoft.com/office/officeart/2005/8/colors/accent2_2" csCatId="accent2" phldr="1"/>
      <dgm:spPr/>
      <dgm:t>
        <a:bodyPr/>
        <a:lstStyle/>
        <a:p>
          <a:endParaRPr lang="en-US"/>
        </a:p>
      </dgm:t>
    </dgm:pt>
    <dgm:pt modelId="{96A8533F-7B3F-4345-87C6-A3DEFC4B75CB}">
      <dgm:prSet/>
      <dgm:spPr/>
      <dgm:t>
        <a:bodyPr/>
        <a:lstStyle/>
        <a:p>
          <a:r>
            <a:rPr lang="nb-NO" dirty="0"/>
            <a:t>Samtidig som vi nå har foretatt en gjennomgang av studieprogramporteføljen og skal lage en bemanningsplan, sendes det også ut forslag til ny instituttstruktur</a:t>
          </a:r>
          <a:endParaRPr lang="en-US" dirty="0"/>
        </a:p>
      </dgm:t>
    </dgm:pt>
    <dgm:pt modelId="{10336201-3B2F-4C2F-9D81-9455B5EA0760}" type="parTrans" cxnId="{E6833418-B116-4F3C-88AF-E73184A62D42}">
      <dgm:prSet/>
      <dgm:spPr/>
      <dgm:t>
        <a:bodyPr/>
        <a:lstStyle/>
        <a:p>
          <a:endParaRPr lang="en-US"/>
        </a:p>
      </dgm:t>
    </dgm:pt>
    <dgm:pt modelId="{2621663E-2C78-4021-A814-AA896A5585BF}" type="sibTrans" cxnId="{E6833418-B116-4F3C-88AF-E73184A62D42}">
      <dgm:prSet/>
      <dgm:spPr/>
      <dgm:t>
        <a:bodyPr/>
        <a:lstStyle/>
        <a:p>
          <a:endParaRPr lang="en-US"/>
        </a:p>
      </dgm:t>
    </dgm:pt>
    <dgm:pt modelId="{C56FC3CB-8E5B-49D4-8668-A16D2876E9B0}">
      <dgm:prSet/>
      <dgm:spPr/>
      <dgm:t>
        <a:bodyPr/>
        <a:lstStyle/>
        <a:p>
          <a:r>
            <a:rPr lang="nb-NO" dirty="0"/>
            <a:t>Hvordan påvirker prosessene hverandre?</a:t>
          </a:r>
        </a:p>
        <a:p>
          <a:r>
            <a:rPr lang="nb-NO" dirty="0"/>
            <a:t>Dimensjonering/tilpasning av administrasjon må gjøres i flere omganger</a:t>
          </a:r>
        </a:p>
        <a:p>
          <a:r>
            <a:rPr lang="nb-NO" dirty="0"/>
            <a:t>Gjennomgang av instituttstrukturen har primært en faglig inngang, men det har også innvirkning på ressursbruk</a:t>
          </a:r>
          <a:endParaRPr lang="en-US" dirty="0"/>
        </a:p>
      </dgm:t>
    </dgm:pt>
    <dgm:pt modelId="{7B0CD106-1C54-4D63-B506-8F25BA87F138}" type="parTrans" cxnId="{B5C0AE29-947D-42D7-8CC1-CDE3AEE18B4F}">
      <dgm:prSet/>
      <dgm:spPr/>
      <dgm:t>
        <a:bodyPr/>
        <a:lstStyle/>
        <a:p>
          <a:endParaRPr lang="en-US"/>
        </a:p>
      </dgm:t>
    </dgm:pt>
    <dgm:pt modelId="{DC37475A-769F-4652-9B64-7BC8636E1E96}" type="sibTrans" cxnId="{B5C0AE29-947D-42D7-8CC1-CDE3AEE18B4F}">
      <dgm:prSet/>
      <dgm:spPr/>
      <dgm:t>
        <a:bodyPr/>
        <a:lstStyle/>
        <a:p>
          <a:endParaRPr lang="en-US"/>
        </a:p>
      </dgm:t>
    </dgm:pt>
    <dgm:pt modelId="{24861702-F0CF-4AE6-8B2B-F206A34C1382}">
      <dgm:prSet/>
      <dgm:spPr/>
      <dgm:t>
        <a:bodyPr/>
        <a:lstStyle/>
        <a:p>
          <a:r>
            <a:rPr lang="nb-NO" b="0" dirty="0"/>
            <a:t>Målet er at vi både skal sikre en bærekraftig økonomi og </a:t>
          </a:r>
          <a:r>
            <a:rPr lang="nb-NO" b="0" i="0" dirty="0"/>
            <a:t>undersøke om - og eventuelt hvilke - justeringer som kan bidra til at vi best mulig kan løse vårt samfunnsoppdrag innenfor faglige og ressursmessige rammer i framtida</a:t>
          </a:r>
          <a:endParaRPr lang="en-US" b="0" dirty="0"/>
        </a:p>
      </dgm:t>
    </dgm:pt>
    <dgm:pt modelId="{72D950C1-7B5B-4006-AF3C-8A235A375540}" type="parTrans" cxnId="{C1915918-C3E5-4551-8AB3-662501696FF8}">
      <dgm:prSet/>
      <dgm:spPr/>
      <dgm:t>
        <a:bodyPr/>
        <a:lstStyle/>
        <a:p>
          <a:endParaRPr lang="en-US"/>
        </a:p>
      </dgm:t>
    </dgm:pt>
    <dgm:pt modelId="{51F576A5-4033-41E1-B36B-12A46C303AF0}" type="sibTrans" cxnId="{C1915918-C3E5-4551-8AB3-662501696FF8}">
      <dgm:prSet/>
      <dgm:spPr/>
      <dgm:t>
        <a:bodyPr/>
        <a:lstStyle/>
        <a:p>
          <a:endParaRPr lang="en-US"/>
        </a:p>
      </dgm:t>
    </dgm:pt>
    <dgm:pt modelId="{C1AB0061-4853-4984-AD78-0D5CD46EF709}" type="pres">
      <dgm:prSet presAssocID="{01F13D3B-61B4-4860-8A95-709E256B1577}" presName="linear" presStyleCnt="0">
        <dgm:presLayoutVars>
          <dgm:animLvl val="lvl"/>
          <dgm:resizeHandles val="exact"/>
        </dgm:presLayoutVars>
      </dgm:prSet>
      <dgm:spPr/>
    </dgm:pt>
    <dgm:pt modelId="{D733EA8E-49C2-4858-8777-6E320489F80C}" type="pres">
      <dgm:prSet presAssocID="{96A8533F-7B3F-4345-87C6-A3DEFC4B75CB}" presName="parentText" presStyleLbl="node1" presStyleIdx="0" presStyleCnt="3">
        <dgm:presLayoutVars>
          <dgm:chMax val="0"/>
          <dgm:bulletEnabled val="1"/>
        </dgm:presLayoutVars>
      </dgm:prSet>
      <dgm:spPr/>
    </dgm:pt>
    <dgm:pt modelId="{97346F64-2B12-4C5F-B65F-4113D7D1C9B3}" type="pres">
      <dgm:prSet presAssocID="{2621663E-2C78-4021-A814-AA896A5585BF}" presName="spacer" presStyleCnt="0"/>
      <dgm:spPr/>
    </dgm:pt>
    <dgm:pt modelId="{F0B7427E-3D57-4928-9060-573832439CD8}" type="pres">
      <dgm:prSet presAssocID="{C56FC3CB-8E5B-49D4-8668-A16D2876E9B0}" presName="parentText" presStyleLbl="node1" presStyleIdx="1" presStyleCnt="3">
        <dgm:presLayoutVars>
          <dgm:chMax val="0"/>
          <dgm:bulletEnabled val="1"/>
        </dgm:presLayoutVars>
      </dgm:prSet>
      <dgm:spPr/>
    </dgm:pt>
    <dgm:pt modelId="{FF14F3A7-4F6D-40C9-A338-39ABE8EC60AB}" type="pres">
      <dgm:prSet presAssocID="{DC37475A-769F-4652-9B64-7BC8636E1E96}" presName="spacer" presStyleCnt="0"/>
      <dgm:spPr/>
    </dgm:pt>
    <dgm:pt modelId="{986C395D-9377-4EFC-BDD2-43961A9B58BA}" type="pres">
      <dgm:prSet presAssocID="{24861702-F0CF-4AE6-8B2B-F206A34C1382}" presName="parentText" presStyleLbl="node1" presStyleIdx="2" presStyleCnt="3">
        <dgm:presLayoutVars>
          <dgm:chMax val="0"/>
          <dgm:bulletEnabled val="1"/>
        </dgm:presLayoutVars>
      </dgm:prSet>
      <dgm:spPr/>
    </dgm:pt>
  </dgm:ptLst>
  <dgm:cxnLst>
    <dgm:cxn modelId="{4FAF0F0C-2C83-4F31-85E4-89A7FE18CA00}" type="presOf" srcId="{C56FC3CB-8E5B-49D4-8668-A16D2876E9B0}" destId="{F0B7427E-3D57-4928-9060-573832439CD8}" srcOrd="0" destOrd="0" presId="urn:microsoft.com/office/officeart/2005/8/layout/vList2"/>
    <dgm:cxn modelId="{418A3811-17BD-48A4-9B7A-CCB30AD3239F}" type="presOf" srcId="{24861702-F0CF-4AE6-8B2B-F206A34C1382}" destId="{986C395D-9377-4EFC-BDD2-43961A9B58BA}" srcOrd="0" destOrd="0" presId="urn:microsoft.com/office/officeart/2005/8/layout/vList2"/>
    <dgm:cxn modelId="{E6833418-B116-4F3C-88AF-E73184A62D42}" srcId="{01F13D3B-61B4-4860-8A95-709E256B1577}" destId="{96A8533F-7B3F-4345-87C6-A3DEFC4B75CB}" srcOrd="0" destOrd="0" parTransId="{10336201-3B2F-4C2F-9D81-9455B5EA0760}" sibTransId="{2621663E-2C78-4021-A814-AA896A5585BF}"/>
    <dgm:cxn modelId="{C1915918-C3E5-4551-8AB3-662501696FF8}" srcId="{01F13D3B-61B4-4860-8A95-709E256B1577}" destId="{24861702-F0CF-4AE6-8B2B-F206A34C1382}" srcOrd="2" destOrd="0" parTransId="{72D950C1-7B5B-4006-AF3C-8A235A375540}" sibTransId="{51F576A5-4033-41E1-B36B-12A46C303AF0}"/>
    <dgm:cxn modelId="{B5C0AE29-947D-42D7-8CC1-CDE3AEE18B4F}" srcId="{01F13D3B-61B4-4860-8A95-709E256B1577}" destId="{C56FC3CB-8E5B-49D4-8668-A16D2876E9B0}" srcOrd="1" destOrd="0" parTransId="{7B0CD106-1C54-4D63-B506-8F25BA87F138}" sibTransId="{DC37475A-769F-4652-9B64-7BC8636E1E96}"/>
    <dgm:cxn modelId="{6AB0FBAA-7E3E-4B65-8B2E-0D7AB0FED547}" type="presOf" srcId="{01F13D3B-61B4-4860-8A95-709E256B1577}" destId="{C1AB0061-4853-4984-AD78-0D5CD46EF709}" srcOrd="0" destOrd="0" presId="urn:microsoft.com/office/officeart/2005/8/layout/vList2"/>
    <dgm:cxn modelId="{924074B8-92D8-4700-B53B-5540B4C2003D}" type="presOf" srcId="{96A8533F-7B3F-4345-87C6-A3DEFC4B75CB}" destId="{D733EA8E-49C2-4858-8777-6E320489F80C}" srcOrd="0" destOrd="0" presId="urn:microsoft.com/office/officeart/2005/8/layout/vList2"/>
    <dgm:cxn modelId="{81ED798F-503A-4C72-B5A8-3EF5F460B5C5}" type="presParOf" srcId="{C1AB0061-4853-4984-AD78-0D5CD46EF709}" destId="{D733EA8E-49C2-4858-8777-6E320489F80C}" srcOrd="0" destOrd="0" presId="urn:microsoft.com/office/officeart/2005/8/layout/vList2"/>
    <dgm:cxn modelId="{3408A3E0-E040-49AB-810E-5F6F260BBF7E}" type="presParOf" srcId="{C1AB0061-4853-4984-AD78-0D5CD46EF709}" destId="{97346F64-2B12-4C5F-B65F-4113D7D1C9B3}" srcOrd="1" destOrd="0" presId="urn:microsoft.com/office/officeart/2005/8/layout/vList2"/>
    <dgm:cxn modelId="{FD87C4DA-743E-407C-B0B4-E68B00CA469D}" type="presParOf" srcId="{C1AB0061-4853-4984-AD78-0D5CD46EF709}" destId="{F0B7427E-3D57-4928-9060-573832439CD8}" srcOrd="2" destOrd="0" presId="urn:microsoft.com/office/officeart/2005/8/layout/vList2"/>
    <dgm:cxn modelId="{3EF9E797-0395-4966-8919-D6E3C54CDFF4}" type="presParOf" srcId="{C1AB0061-4853-4984-AD78-0D5CD46EF709}" destId="{FF14F3A7-4F6D-40C9-A338-39ABE8EC60AB}" srcOrd="3" destOrd="0" presId="urn:microsoft.com/office/officeart/2005/8/layout/vList2"/>
    <dgm:cxn modelId="{4CC7378D-2DB6-43EE-92D1-50D268558F9F}" type="presParOf" srcId="{C1AB0061-4853-4984-AD78-0D5CD46EF709}" destId="{986C395D-9377-4EFC-BDD2-43961A9B58BA}" srcOrd="4" destOrd="0" presId="urn:microsoft.com/office/officeart/2005/8/layout/vList2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D733EA8E-49C2-4858-8777-6E320489F80C}">
      <dsp:nvSpPr>
        <dsp:cNvPr id="0" name=""/>
        <dsp:cNvSpPr/>
      </dsp:nvSpPr>
      <dsp:spPr>
        <a:xfrm>
          <a:off x="0" y="116579"/>
          <a:ext cx="4038600" cy="1405974"/>
        </a:xfrm>
        <a:prstGeom prst="roundRect">
          <a:avLst/>
        </a:prstGeom>
        <a:solidFill>
          <a:schemeClr val="accent2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49530" tIns="49530" rIns="49530" bIns="49530" numCol="1" spcCol="1270" anchor="ctr" anchorCtr="0">
          <a:noAutofit/>
        </a:bodyPr>
        <a:lstStyle/>
        <a:p>
          <a:pPr marL="0" lvl="0" indent="0" algn="l" defTabSz="5778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nb-NO" sz="1300" kern="1200" dirty="0"/>
            <a:t>Samtidig som vi nå har foretatt en gjennomgang av studieprogramporteføljen og skal lage en bemanningsplan, sendes det også ut forslag til ny instituttstruktur</a:t>
          </a:r>
          <a:endParaRPr lang="en-US" sz="1300" kern="1200" dirty="0"/>
        </a:p>
      </dsp:txBody>
      <dsp:txXfrm>
        <a:off x="68634" y="185213"/>
        <a:ext cx="3901332" cy="1268706"/>
      </dsp:txXfrm>
    </dsp:sp>
    <dsp:sp modelId="{F0B7427E-3D57-4928-9060-573832439CD8}">
      <dsp:nvSpPr>
        <dsp:cNvPr id="0" name=""/>
        <dsp:cNvSpPr/>
      </dsp:nvSpPr>
      <dsp:spPr>
        <a:xfrm>
          <a:off x="0" y="1559994"/>
          <a:ext cx="4038600" cy="1405974"/>
        </a:xfrm>
        <a:prstGeom prst="roundRect">
          <a:avLst/>
        </a:prstGeom>
        <a:solidFill>
          <a:schemeClr val="accent2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49530" tIns="49530" rIns="49530" bIns="49530" numCol="1" spcCol="1270" anchor="ctr" anchorCtr="0">
          <a:noAutofit/>
        </a:bodyPr>
        <a:lstStyle/>
        <a:p>
          <a:pPr marL="0" lvl="0" indent="0" algn="l" defTabSz="5778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nb-NO" sz="1300" kern="1200" dirty="0"/>
            <a:t>Hvordan påvirker prosessene hverandre?</a:t>
          </a:r>
        </a:p>
        <a:p>
          <a:pPr marL="0" lvl="0" indent="0" algn="l" defTabSz="5778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nb-NO" sz="1300" kern="1200" dirty="0"/>
            <a:t>Dimensjonering/tilpasning av administrasjon må gjøres i flere omganger</a:t>
          </a:r>
        </a:p>
        <a:p>
          <a:pPr marL="0" lvl="0" indent="0" algn="l" defTabSz="5778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nb-NO" sz="1300" kern="1200" dirty="0"/>
            <a:t>Gjennomgang av instituttstrukturen har primært en faglig inngang, men det har også innvirkning på ressursbruk</a:t>
          </a:r>
          <a:endParaRPr lang="en-US" sz="1300" kern="1200" dirty="0"/>
        </a:p>
      </dsp:txBody>
      <dsp:txXfrm>
        <a:off x="68634" y="1628628"/>
        <a:ext cx="3901332" cy="1268706"/>
      </dsp:txXfrm>
    </dsp:sp>
    <dsp:sp modelId="{986C395D-9377-4EFC-BDD2-43961A9B58BA}">
      <dsp:nvSpPr>
        <dsp:cNvPr id="0" name=""/>
        <dsp:cNvSpPr/>
      </dsp:nvSpPr>
      <dsp:spPr>
        <a:xfrm>
          <a:off x="0" y="3003408"/>
          <a:ext cx="4038600" cy="1405974"/>
        </a:xfrm>
        <a:prstGeom prst="roundRect">
          <a:avLst/>
        </a:prstGeom>
        <a:solidFill>
          <a:schemeClr val="accent2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49530" tIns="49530" rIns="49530" bIns="49530" numCol="1" spcCol="1270" anchor="ctr" anchorCtr="0">
          <a:noAutofit/>
        </a:bodyPr>
        <a:lstStyle/>
        <a:p>
          <a:pPr marL="0" lvl="0" indent="0" algn="l" defTabSz="5778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nb-NO" sz="1300" b="0" kern="1200" dirty="0"/>
            <a:t>Målet er at vi både skal sikre en bærekraftig økonomi og </a:t>
          </a:r>
          <a:r>
            <a:rPr lang="nb-NO" sz="1300" b="0" i="0" kern="1200" dirty="0"/>
            <a:t>undersøke om - og eventuelt hvilke - justeringer som kan bidra til at vi best mulig kan løse vårt samfunnsoppdrag innenfor faglige og ressursmessige rammer i framtida</a:t>
          </a:r>
          <a:endParaRPr lang="en-US" sz="1300" b="0" kern="1200" dirty="0"/>
        </a:p>
      </dsp:txBody>
      <dsp:txXfrm>
        <a:off x="68634" y="3072042"/>
        <a:ext cx="3901332" cy="1268706"/>
      </dsp:txXfrm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vList2">
  <dgm:title val=""/>
  <dgm:desc val=""/>
  <dgm:catLst>
    <dgm:cat type="list" pri="3000"/>
    <dgm:cat type="convert" pri="1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2">
          <dgm:prSet phldr="1"/>
        </dgm:pt>
        <dgm:pt modelId="21">
          <dgm:prSet phldr="1"/>
        </dgm:pt>
      </dgm:ptLst>
      <dgm:cxnLst>
        <dgm:cxn modelId="4" srcId="0" destId="1" srcOrd="0" destOrd="0"/>
        <dgm:cxn modelId="5" srcId="0" destId="2" srcOrd="1" destOrd="0"/>
        <dgm:cxn modelId="12" srcId="1" destId="11" srcOrd="0" destOrd="0"/>
        <dgm:cxn modelId="23" srcId="2" destId="21" srcOrd="0" destOrd="0"/>
      </dgm:cxnLst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linear">
    <dgm:varLst>
      <dgm:animLvl val="lvl"/>
      <dgm:resizeHandles val="exact"/>
    </dgm:varLst>
    <dgm:alg type="lin">
      <dgm:param type="linDir" val="fromT"/>
      <dgm:param type="vertAlign" val="mid"/>
    </dgm:alg>
    <dgm:shape xmlns:r="http://schemas.openxmlformats.org/officeDocument/2006/relationships" r:blip="">
      <dgm:adjLst/>
    </dgm:shape>
    <dgm:presOf/>
    <dgm:constrLst>
      <dgm:constr type="w" for="ch" forName="parentText" refType="w"/>
      <dgm:constr type="h" for="ch" forName="parentText" refType="primFontSz" refFor="ch" refForName="parentText" fact="0.52"/>
      <dgm:constr type="w" for="ch" forName="childText" refType="w"/>
      <dgm:constr type="h" for="ch" forName="childText" refType="primFontSz" refFor="ch" refForName="parentText" fact="0.46"/>
      <dgm:constr type="h" for="ch" forName="parentText" op="equ"/>
      <dgm:constr type="primFontSz" for="ch" forName="parentText" op="equ" val="65"/>
      <dgm:constr type="primFontSz" for="ch" forName="childText" refType="primFontSz" refFor="ch" refForName="parentText" op="equ"/>
      <dgm:constr type="h" for="ch" forName="spacer" refType="primFontSz" refFor="ch" refForName="parentText" fact="0.08"/>
    </dgm:constrLst>
    <dgm:ruleLst>
      <dgm:rule type="primFontSz" for="ch" forName="parentText" val="5" fact="NaN" max="NaN"/>
    </dgm:ruleLst>
    <dgm:forEach name="Name0" axis="ch" ptType="node">
      <dgm:layoutNode name="parentText" styleLbl="node1">
        <dgm:varLst>
          <dgm:chMax val="0"/>
          <dgm:bulletEnabled val="1"/>
        </dgm:varLst>
        <dgm:alg type="tx">
          <dgm:param type="parTxLTRAlign" val="l"/>
          <dgm:param type="parTxRTLAlign" val="r"/>
        </dgm:alg>
        <dgm:shape xmlns:r="http://schemas.openxmlformats.org/officeDocument/2006/relationships" type="roundRect" r:blip="">
          <dgm:adjLst/>
        </dgm:shape>
        <dgm:presOf axis="self"/>
        <dgm:constrLst>
          <dgm:constr type="tMarg" refType="primFontSz" fact="0.3"/>
          <dgm:constr type="bMarg" refType="primFontSz" fact="0.3"/>
          <dgm:constr type="lMarg" refType="primFontSz" fact="0.3"/>
          <dgm:constr type="rMarg" refType="primFontSz" fact="0.3"/>
        </dgm:constrLst>
        <dgm:ruleLst>
          <dgm:rule type="h" val="INF" fact="NaN" max="NaN"/>
        </dgm:ruleLst>
      </dgm:layoutNode>
      <dgm:choose name="Name1">
        <dgm:if name="Name2" axis="ch" ptType="node" func="cnt" op="gte" val="1">
          <dgm:layoutNode name="childText" styleLbl="revTx">
            <dgm:varLst>
              <dgm:bulletEnabled val="1"/>
            </dgm:varLst>
            <dgm:alg type="tx">
              <dgm:param type="stBulletLvl" val="1"/>
              <dgm:param type="lnSpAfChP" val="20"/>
            </dgm:alg>
            <dgm:shape xmlns:r="http://schemas.openxmlformats.org/officeDocument/2006/relationships" type="rect" r:blip="">
              <dgm:adjLst/>
            </dgm:shape>
            <dgm:presOf axis="des" ptType="node"/>
            <dgm:constrLst>
              <dgm:constr type="tMarg" refType="primFontSz" fact="0.1"/>
              <dgm:constr type="bMarg" refType="primFontSz" fact="0.1"/>
              <dgm:constr type="lMarg" refType="w" fact="0.09"/>
            </dgm:constrLst>
            <dgm:ruleLst>
              <dgm:rule type="h" val="INF" fact="NaN" max="NaN"/>
            </dgm:ruleLst>
          </dgm:layoutNode>
        </dgm:if>
        <dgm:else name="Name3">
          <dgm:choose name="Name4">
            <dgm:if name="Name5" axis="par ch" ptType="doc node" func="cnt" op="gte" val="2">
              <dgm:forEach name="Name6" axis="followSib" ptType="sibTrans" cnt="1">
                <dgm:layoutNode name="spacer">
                  <dgm:alg type="sp"/>
                  <dgm:shape xmlns:r="http://schemas.openxmlformats.org/officeDocument/2006/relationships" r:blip="">
                    <dgm:adjLst/>
                  </dgm:shape>
                  <dgm:presOf/>
                  <dgm:constrLst/>
                  <dgm:ruleLst/>
                </dgm:layoutNode>
              </dgm:forEach>
            </dgm:if>
            <dgm:else name="Name7"/>
          </dgm:choose>
        </dgm:else>
      </dgm:choose>
    </dgm:forEach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emf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tellysbil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tel 1"/>
          <p:cNvSpPr>
            <a:spLocks noGrp="1"/>
          </p:cNvSpPr>
          <p:nvPr>
            <p:ph type="ctrTitle"/>
          </p:nvPr>
        </p:nvSpPr>
        <p:spPr>
          <a:xfrm>
            <a:off x="368315" y="2677415"/>
            <a:ext cx="7772400" cy="901094"/>
          </a:xfrm>
        </p:spPr>
        <p:txBody>
          <a:bodyPr anchor="t" anchorCtr="0"/>
          <a:lstStyle/>
          <a:p>
            <a:r>
              <a:rPr lang="en-US"/>
              <a:t>Click to edit Master title style</a:t>
            </a:r>
            <a:endParaRPr lang="nb-NO" dirty="0"/>
          </a:p>
        </p:txBody>
      </p:sp>
      <p:sp>
        <p:nvSpPr>
          <p:cNvPr id="3" name="Undertittel 2"/>
          <p:cNvSpPr>
            <a:spLocks noGrp="1"/>
          </p:cNvSpPr>
          <p:nvPr>
            <p:ph type="subTitle" idx="1"/>
          </p:nvPr>
        </p:nvSpPr>
        <p:spPr>
          <a:xfrm>
            <a:off x="368315" y="3645154"/>
            <a:ext cx="7772400" cy="1752600"/>
          </a:xfrm>
        </p:spPr>
        <p:txBody>
          <a:bodyPr/>
          <a:lstStyle>
            <a:lvl1pPr marL="0" indent="0" algn="l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  <a:endParaRPr lang="nb-NO" dirty="0"/>
          </a:p>
        </p:txBody>
      </p:sp>
    </p:spTree>
    <p:extLst>
      <p:ext uri="{BB962C8B-B14F-4D97-AF65-F5344CB8AC3E}">
        <p14:creationId xmlns:p14="http://schemas.microsoft.com/office/powerpoint/2010/main" val="1000159590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tel og innho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Bilde 6"/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4241800" y="3073400"/>
            <a:ext cx="647700" cy="698500"/>
          </a:xfrm>
          <a:prstGeom prst="rect">
            <a:avLst/>
          </a:prstGeom>
        </p:spPr>
      </p:pic>
      <p:pic>
        <p:nvPicPr>
          <p:cNvPr id="8" name="Bilde 7"/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4241800" y="3073400"/>
            <a:ext cx="647700" cy="698500"/>
          </a:xfrm>
          <a:prstGeom prst="rect">
            <a:avLst/>
          </a:prstGeom>
        </p:spPr>
      </p:pic>
      <p:sp>
        <p:nvSpPr>
          <p:cNvPr id="14" name="Plassholder for lysbildenummer 5"/>
          <p:cNvSpPr txBox="1">
            <a:spLocks/>
          </p:cNvSpPr>
          <p:nvPr userDrawn="1"/>
        </p:nvSpPr>
        <p:spPr>
          <a:xfrm>
            <a:off x="8474800" y="6421247"/>
            <a:ext cx="342081" cy="365125"/>
          </a:xfrm>
          <a:prstGeom prst="rect">
            <a:avLst/>
          </a:prstGeom>
        </p:spPr>
        <p:txBody>
          <a:bodyPr/>
          <a:lstStyle>
            <a:defPPr>
              <a:defRPr lang="nb-NO"/>
            </a:defPPr>
            <a:lvl1pPr marL="0" algn="l" defTabSz="457200" rtl="0" eaLnBrk="1" latinLnBrk="0" hangingPunct="1">
              <a:defRPr sz="10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fld id="{91853A39-49B3-554A-AE82-85611CEBD8E3}" type="slidenum">
              <a:rPr lang="nb-NO" b="0" i="0" smtClean="0">
                <a:solidFill>
                  <a:schemeClr val="tx1"/>
                </a:solidFill>
                <a:latin typeface="Arial"/>
                <a:cs typeface="Arial"/>
              </a:rPr>
              <a:pPr algn="ctr"/>
              <a:t>‹#›</a:t>
            </a:fld>
            <a:endParaRPr lang="nb-NO" b="0" i="0" dirty="0">
              <a:solidFill>
                <a:schemeClr val="tx1"/>
              </a:solidFill>
              <a:latin typeface="Arial"/>
              <a:cs typeface="Arial"/>
            </a:endParaRPr>
          </a:p>
        </p:txBody>
      </p:sp>
      <p:sp>
        <p:nvSpPr>
          <p:cNvPr id="9" name="Tittel 1">
            <a:extLst>
              <a:ext uri="{FF2B5EF4-FFF2-40B4-BE49-F238E27FC236}">
                <a16:creationId xmlns:a16="http://schemas.microsoft.com/office/drawing/2014/main" id="{DB00AE52-E9C6-4743-97C1-BA307B77BA3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07505" y="274638"/>
            <a:ext cx="8229600" cy="646331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nb-NO" dirty="0"/>
          </a:p>
        </p:txBody>
      </p:sp>
      <p:sp>
        <p:nvSpPr>
          <p:cNvPr id="10" name="Plassholder for innhold 2">
            <a:extLst>
              <a:ext uri="{FF2B5EF4-FFF2-40B4-BE49-F238E27FC236}">
                <a16:creationId xmlns:a16="http://schemas.microsoft.com/office/drawing/2014/main" id="{AD591F58-54D5-E14F-820C-12FC2A7C391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07505" y="1053548"/>
            <a:ext cx="8229600" cy="5367699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2060019826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Inndelingsoversk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tel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  <a:endParaRPr lang="nb-NO"/>
          </a:p>
        </p:txBody>
      </p:sp>
      <p:sp>
        <p:nvSpPr>
          <p:cNvPr id="3" name="Plassholder for tekst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298246049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o innholdsdel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nb-NO"/>
          </a:p>
        </p:txBody>
      </p:sp>
      <p:sp>
        <p:nvSpPr>
          <p:cNvPr id="3" name="Plassholder for innhold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nb-NO"/>
          </a:p>
        </p:txBody>
      </p:sp>
      <p:sp>
        <p:nvSpPr>
          <p:cNvPr id="4" name="Plassholder for innhold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1372914248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ammenligning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tel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  <a:endParaRPr lang="nb-NO"/>
          </a:p>
        </p:txBody>
      </p:sp>
      <p:sp>
        <p:nvSpPr>
          <p:cNvPr id="3" name="Plassholder for tekst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Plassholder for innhold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nb-NO"/>
          </a:p>
        </p:txBody>
      </p:sp>
      <p:sp>
        <p:nvSpPr>
          <p:cNvPr id="5" name="Plassholder for tekst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Plassholder for innhold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702236646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Bare titte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317224962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To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1649718507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Innhold med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tel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  <a:endParaRPr lang="nb-NO"/>
          </a:p>
        </p:txBody>
      </p:sp>
      <p:sp>
        <p:nvSpPr>
          <p:cNvPr id="3" name="Plassholder for innhold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nb-NO"/>
          </a:p>
        </p:txBody>
      </p:sp>
      <p:sp>
        <p:nvSpPr>
          <p:cNvPr id="4" name="Plassholder for tekst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1596486207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Bilde med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tel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  <a:endParaRPr lang="nb-NO"/>
          </a:p>
        </p:txBody>
      </p:sp>
      <p:sp>
        <p:nvSpPr>
          <p:cNvPr id="3" name="Plassholder for bilde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  <a:endParaRPr lang="nb-NO"/>
          </a:p>
        </p:txBody>
      </p:sp>
      <p:sp>
        <p:nvSpPr>
          <p:cNvPr id="4" name="Plassholder for tekst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3532236857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Loddrett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nb-NO"/>
          </a:p>
        </p:txBody>
      </p:sp>
      <p:sp>
        <p:nvSpPr>
          <p:cNvPr id="3" name="Plassholder for loddrett tekst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1983850659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Loddrett tittel og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Loddrett tittel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nb-NO"/>
          </a:p>
        </p:txBody>
      </p:sp>
      <p:sp>
        <p:nvSpPr>
          <p:cNvPr id="3" name="Plassholder for loddrett tekst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303183196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jp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tittel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646331"/>
          </a:xfrm>
          <a:prstGeom prst="rect">
            <a:avLst/>
          </a:prstGeom>
        </p:spPr>
        <p:txBody>
          <a:bodyPr vert="horz" lIns="91440" tIns="45720" rIns="91440" bIns="45720" rtlCol="0" anchor="t" anchorCtr="0">
            <a:spAutoFit/>
          </a:bodyPr>
          <a:lstStyle/>
          <a:p>
            <a:r>
              <a:rPr lang="nb-NO" dirty="0"/>
              <a:t>Klikk for å redigere tittelstil</a:t>
            </a:r>
          </a:p>
        </p:txBody>
      </p:sp>
      <p:sp>
        <p:nvSpPr>
          <p:cNvPr id="3" name="Plassholder for tekst 2"/>
          <p:cNvSpPr>
            <a:spLocks noGrp="1"/>
          </p:cNvSpPr>
          <p:nvPr>
            <p:ph type="body" idx="1"/>
          </p:nvPr>
        </p:nvSpPr>
        <p:spPr>
          <a:xfrm>
            <a:off x="457200" y="1043609"/>
            <a:ext cx="8229600" cy="5387007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nb-NO" dirty="0"/>
              <a:t>Klikk for å redigere tekststiler i malen</a:t>
            </a:r>
          </a:p>
          <a:p>
            <a:pPr lvl="1"/>
            <a:r>
              <a:rPr lang="nb-NO" dirty="0"/>
              <a:t>Andre nivå</a:t>
            </a:r>
          </a:p>
          <a:p>
            <a:pPr lvl="2"/>
            <a:r>
              <a:rPr lang="nb-NO" dirty="0"/>
              <a:t>Tredje nivå</a:t>
            </a:r>
          </a:p>
          <a:p>
            <a:pPr lvl="3"/>
            <a:r>
              <a:rPr lang="nb-NO" dirty="0"/>
              <a:t>Fjerde nivå</a:t>
            </a:r>
          </a:p>
          <a:p>
            <a:pPr lvl="4"/>
            <a:r>
              <a:rPr lang="nb-NO" dirty="0"/>
              <a:t>Femte nivå</a:t>
            </a:r>
          </a:p>
        </p:txBody>
      </p:sp>
      <p:pic>
        <p:nvPicPr>
          <p:cNvPr id="4" name="Bilde 3" descr="sirkler.jpg"/>
          <p:cNvPicPr>
            <a:picLocks noChangeAspect="1"/>
          </p:cNvPicPr>
          <p:nvPr userDrawn="1"/>
        </p:nvPicPr>
        <p:blipFill rotWithShape="1">
          <a:blip r:embed="rId1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18451"/>
          <a:stretch/>
        </p:blipFill>
        <p:spPr>
          <a:xfrm>
            <a:off x="7993703" y="511250"/>
            <a:ext cx="1151994" cy="114851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77798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457200" rtl="0" eaLnBrk="1" latinLnBrk="0" hangingPunct="1">
        <a:spcBef>
          <a:spcPct val="0"/>
        </a:spcBef>
        <a:buNone/>
        <a:defRPr sz="3600" b="1" i="0" kern="1200">
          <a:solidFill>
            <a:schemeClr val="tx1"/>
          </a:solidFill>
          <a:latin typeface="Arial"/>
          <a:ea typeface="+mj-ea"/>
          <a:cs typeface="Arial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Arial"/>
          <a:ea typeface="+mn-ea"/>
          <a:cs typeface="Arial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Arial"/>
          <a:ea typeface="+mn-ea"/>
          <a:cs typeface="Arial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1800" kern="1200">
          <a:solidFill>
            <a:schemeClr val="tx1"/>
          </a:solidFill>
          <a:latin typeface="Arial"/>
          <a:ea typeface="+mn-ea"/>
          <a:cs typeface="Arial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1600" kern="1200">
          <a:solidFill>
            <a:schemeClr val="tx1"/>
          </a:solidFill>
          <a:latin typeface="Arial"/>
          <a:ea typeface="+mn-ea"/>
          <a:cs typeface="Arial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1400" kern="1200">
          <a:solidFill>
            <a:schemeClr val="tx1"/>
          </a:solidFill>
          <a:latin typeface="Arial"/>
          <a:ea typeface="+mn-ea"/>
          <a:cs typeface="Arial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nb-NO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image" Target="../media/image3.jp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1.xml"/><Relationship Id="rId7" Type="http://schemas.openxmlformats.org/officeDocument/2006/relationships/image" Target="../media/image5.jpeg"/><Relationship Id="rId2" Type="http://schemas.openxmlformats.org/officeDocument/2006/relationships/diagramData" Target="../diagrams/data1.xml"/><Relationship Id="rId1" Type="http://schemas.openxmlformats.org/officeDocument/2006/relationships/slideLayout" Target="../slideLayouts/slideLayout4.xml"/><Relationship Id="rId6" Type="http://schemas.microsoft.com/office/2007/relationships/diagramDrawing" Target="../diagrams/drawing1.xml"/><Relationship Id="rId5" Type="http://schemas.openxmlformats.org/officeDocument/2006/relationships/diagramColors" Target="../diagrams/colors1.xml"/><Relationship Id="rId4" Type="http://schemas.openxmlformats.org/officeDocument/2006/relationships/diagramQuickStyle" Target="../diagrams/quickStyle1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hyperlink" Target="https://lovdata.no/dokument/SF/forskrift/2017-02-07-137" TargetMode="External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hyperlink" Target="https://ff.vm.ntnu.no/Lokal%20l%C3%B8nnspolitikk%20rev%2004.09.2020.pdf" TargetMode="External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474C0408-52F2-47FC-3D5C-A6ACD13EA11F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ktangel 10">
            <a:extLst>
              <a:ext uri="{FF2B5EF4-FFF2-40B4-BE49-F238E27FC236}">
                <a16:creationId xmlns:a16="http://schemas.microsoft.com/office/drawing/2014/main" id="{C3289C4C-A7A4-5AEB-9F2C-83C91CB6FF79}"/>
              </a:ext>
            </a:extLst>
          </p:cNvPr>
          <p:cNvSpPr/>
          <p:nvPr/>
        </p:nvSpPr>
        <p:spPr>
          <a:xfrm>
            <a:off x="0" y="0"/>
            <a:ext cx="9144000" cy="6858000"/>
          </a:xfrm>
          <a:prstGeom prst="rect">
            <a:avLst/>
          </a:prstGeom>
          <a:solidFill>
            <a:schemeClr val="bg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nb-NO" dirty="0"/>
          </a:p>
        </p:txBody>
      </p:sp>
      <p:sp>
        <p:nvSpPr>
          <p:cNvPr id="2" name="Tittel 1">
            <a:extLst>
              <a:ext uri="{FF2B5EF4-FFF2-40B4-BE49-F238E27FC236}">
                <a16:creationId xmlns:a16="http://schemas.microsoft.com/office/drawing/2014/main" id="{3D1C77DF-B052-5714-AF38-2C47E4919C03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517126" y="2505216"/>
            <a:ext cx="7772400" cy="646331"/>
          </a:xfrm>
        </p:spPr>
        <p:txBody>
          <a:bodyPr/>
          <a:lstStyle/>
          <a:p>
            <a:r>
              <a:rPr lang="nb-NO" dirty="0"/>
              <a:t>Bemanningsplan MH</a:t>
            </a:r>
          </a:p>
        </p:txBody>
      </p:sp>
      <p:sp>
        <p:nvSpPr>
          <p:cNvPr id="3" name="Undertittel 2">
            <a:extLst>
              <a:ext uri="{FF2B5EF4-FFF2-40B4-BE49-F238E27FC236}">
                <a16:creationId xmlns:a16="http://schemas.microsoft.com/office/drawing/2014/main" id="{6748AC50-D252-5F68-8AC4-06EC9544956B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517126" y="3168794"/>
            <a:ext cx="7772400" cy="1752600"/>
          </a:xfrm>
        </p:spPr>
        <p:txBody>
          <a:bodyPr>
            <a:normAutofit/>
          </a:bodyPr>
          <a:lstStyle/>
          <a:p>
            <a:r>
              <a:rPr lang="nb-NO" dirty="0"/>
              <a:t>Bestilling til </a:t>
            </a:r>
            <a:r>
              <a:rPr lang="nb-NO" dirty="0" err="1"/>
              <a:t>institutttene</a:t>
            </a:r>
            <a:r>
              <a:rPr lang="nb-NO" dirty="0"/>
              <a:t> med frist 26.4 </a:t>
            </a:r>
            <a:r>
              <a:rPr lang="nb-NO" dirty="0" err="1"/>
              <a:t>kl</a:t>
            </a:r>
            <a:r>
              <a:rPr lang="nb-NO" dirty="0"/>
              <a:t> 16:00</a:t>
            </a:r>
          </a:p>
        </p:txBody>
      </p:sp>
      <p:grpSp>
        <p:nvGrpSpPr>
          <p:cNvPr id="6" name="Gruppe 5">
            <a:extLst>
              <a:ext uri="{FF2B5EF4-FFF2-40B4-BE49-F238E27FC236}">
                <a16:creationId xmlns:a16="http://schemas.microsoft.com/office/drawing/2014/main" id="{AA890502-B8A4-C382-B01B-5F73D596A3BE}"/>
              </a:ext>
            </a:extLst>
          </p:cNvPr>
          <p:cNvGrpSpPr/>
          <p:nvPr/>
        </p:nvGrpSpPr>
        <p:grpSpPr>
          <a:xfrm>
            <a:off x="6517094" y="359678"/>
            <a:ext cx="2155389" cy="1751325"/>
            <a:chOff x="6429510" y="337780"/>
            <a:chExt cx="2155389" cy="1751325"/>
          </a:xfrm>
        </p:grpSpPr>
        <p:sp>
          <p:nvSpPr>
            <p:cNvPr id="5" name="Ellipse 4">
              <a:extLst>
                <a:ext uri="{FF2B5EF4-FFF2-40B4-BE49-F238E27FC236}">
                  <a16:creationId xmlns:a16="http://schemas.microsoft.com/office/drawing/2014/main" id="{59CF3150-4DE2-8FCC-1435-D45C5B84F2D1}"/>
                </a:ext>
              </a:extLst>
            </p:cNvPr>
            <p:cNvSpPr/>
            <p:nvPr/>
          </p:nvSpPr>
          <p:spPr>
            <a:xfrm>
              <a:off x="7596009" y="337780"/>
              <a:ext cx="988890" cy="988890"/>
            </a:xfrm>
            <a:prstGeom prst="ellipse">
              <a:avLst/>
            </a:prstGeom>
            <a:solidFill>
              <a:srgbClr val="0D3475">
                <a:alpha val="60000"/>
              </a:srgb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nb-NO"/>
            </a:p>
          </p:txBody>
        </p:sp>
        <p:sp>
          <p:nvSpPr>
            <p:cNvPr id="12" name="Ellipse 11">
              <a:extLst>
                <a:ext uri="{FF2B5EF4-FFF2-40B4-BE49-F238E27FC236}">
                  <a16:creationId xmlns:a16="http://schemas.microsoft.com/office/drawing/2014/main" id="{83D9D272-2D03-0AAC-1011-64B656B4C96E}"/>
                </a:ext>
              </a:extLst>
            </p:cNvPr>
            <p:cNvSpPr/>
            <p:nvPr/>
          </p:nvSpPr>
          <p:spPr>
            <a:xfrm>
              <a:off x="6815720" y="641606"/>
              <a:ext cx="475240" cy="475240"/>
            </a:xfrm>
            <a:prstGeom prst="ellipse">
              <a:avLst/>
            </a:prstGeom>
            <a:solidFill>
              <a:srgbClr val="0D3475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nb-NO"/>
            </a:p>
          </p:txBody>
        </p:sp>
        <p:sp>
          <p:nvSpPr>
            <p:cNvPr id="14" name="Ellipse 13">
              <a:extLst>
                <a:ext uri="{FF2B5EF4-FFF2-40B4-BE49-F238E27FC236}">
                  <a16:creationId xmlns:a16="http://schemas.microsoft.com/office/drawing/2014/main" id="{96EF9020-611A-5CF6-464B-6A516D83085F}"/>
                </a:ext>
              </a:extLst>
            </p:cNvPr>
            <p:cNvSpPr/>
            <p:nvPr/>
          </p:nvSpPr>
          <p:spPr>
            <a:xfrm>
              <a:off x="6995176" y="1326670"/>
              <a:ext cx="762435" cy="762435"/>
            </a:xfrm>
            <a:prstGeom prst="ellipse">
              <a:avLst/>
            </a:prstGeom>
            <a:solidFill>
              <a:srgbClr val="BBAC76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nb-NO"/>
            </a:p>
          </p:txBody>
        </p:sp>
        <p:sp>
          <p:nvSpPr>
            <p:cNvPr id="15" name="Ellipse 14">
              <a:extLst>
                <a:ext uri="{FF2B5EF4-FFF2-40B4-BE49-F238E27FC236}">
                  <a16:creationId xmlns:a16="http://schemas.microsoft.com/office/drawing/2014/main" id="{41647D13-C9DB-32B8-6C20-C5BD34FD4371}"/>
                </a:ext>
              </a:extLst>
            </p:cNvPr>
            <p:cNvSpPr/>
            <p:nvPr/>
          </p:nvSpPr>
          <p:spPr>
            <a:xfrm>
              <a:off x="6429510" y="1339986"/>
              <a:ext cx="218266" cy="218266"/>
            </a:xfrm>
            <a:prstGeom prst="ellipse">
              <a:avLst/>
            </a:prstGeom>
            <a:solidFill>
              <a:srgbClr val="BBAC76">
                <a:alpha val="60000"/>
              </a:srgb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nb-NO"/>
            </a:p>
          </p:txBody>
        </p:sp>
      </p:grpSp>
      <p:pic>
        <p:nvPicPr>
          <p:cNvPr id="13" name="Bilde 12">
            <a:extLst>
              <a:ext uri="{FF2B5EF4-FFF2-40B4-BE49-F238E27FC236}">
                <a16:creationId xmlns:a16="http://schemas.microsoft.com/office/drawing/2014/main" id="{AA9C1354-EE3C-6D6C-412E-7B7F031F0E36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85679" y="625995"/>
            <a:ext cx="3214264" cy="829121"/>
          </a:xfrm>
          <a:prstGeom prst="rect">
            <a:avLst/>
          </a:prstGeom>
        </p:spPr>
      </p:pic>
      <p:pic>
        <p:nvPicPr>
          <p:cNvPr id="1028" name="Picture 4" descr="Image result for bemanning folk">
            <a:extLst>
              <a:ext uri="{FF2B5EF4-FFF2-40B4-BE49-F238E27FC236}">
                <a16:creationId xmlns:a16="http://schemas.microsoft.com/office/drawing/2014/main" id="{231CF956-C212-AE47-EF19-C1C8CEF33E3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95562" y="4201647"/>
            <a:ext cx="2924175" cy="17145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245690487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tel 1">
            <a:extLst>
              <a:ext uri="{FF2B5EF4-FFF2-40B4-BE49-F238E27FC236}">
                <a16:creationId xmlns:a16="http://schemas.microsoft.com/office/drawing/2014/main" id="{89BA41B3-4160-3D42-B7C1-A4A5043ECA5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07505" y="274638"/>
            <a:ext cx="8328990" cy="1200329"/>
          </a:xfrm>
        </p:spPr>
        <p:txBody>
          <a:bodyPr/>
          <a:lstStyle/>
          <a:p>
            <a:r>
              <a:rPr lang="nb-NO" dirty="0"/>
              <a:t>Hvorfor lager vi en bemanningsplan?</a:t>
            </a:r>
          </a:p>
        </p:txBody>
      </p:sp>
      <p:sp>
        <p:nvSpPr>
          <p:cNvPr id="3" name="Plassholder for innhold 2">
            <a:extLst>
              <a:ext uri="{FF2B5EF4-FFF2-40B4-BE49-F238E27FC236}">
                <a16:creationId xmlns:a16="http://schemas.microsoft.com/office/drawing/2014/main" id="{20BD1264-9082-834A-A2C6-A3944D48986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>
              <a:buFont typeface="Arial" panose="020B0604020202020204" pitchFamily="34" charset="0"/>
              <a:buChar char="•"/>
            </a:pPr>
            <a:r>
              <a:rPr lang="nb-NO" b="0" i="0" dirty="0">
                <a:effectLst/>
                <a:latin typeface="+mn-lt"/>
              </a:rPr>
              <a:t>For å oppnå langsiktig balanse og et handlingsrom til nødvendige investeringer og utvikling, må </a:t>
            </a:r>
            <a:r>
              <a:rPr lang="nb-NO" dirty="0">
                <a:latin typeface="+mn-lt"/>
              </a:rPr>
              <a:t>vi </a:t>
            </a:r>
            <a:r>
              <a:rPr lang="nb-NO" b="0" i="0" dirty="0">
                <a:effectLst/>
                <a:latin typeface="+mn-lt"/>
              </a:rPr>
              <a:t>nedbemanne varig med rundt 70 årsverk for å redusere lønnskostnader</a:t>
            </a:r>
            <a:endParaRPr lang="nb-NO" dirty="0">
              <a:latin typeface="+mn-lt"/>
            </a:endParaRPr>
          </a:p>
          <a:p>
            <a:pPr>
              <a:buFont typeface="Arial" panose="020B0604020202020204" pitchFamily="34" charset="0"/>
              <a:buChar char="•"/>
            </a:pPr>
            <a:r>
              <a:rPr lang="nb-NO" dirty="0"/>
              <a:t>Hensikten med bemanningsplanen er å planlegge riktig bemanning ut fra de nye rammebetingelsene </a:t>
            </a:r>
          </a:p>
          <a:p>
            <a:pPr>
              <a:buFont typeface="Arial" panose="020B0604020202020204" pitchFamily="34" charset="0"/>
              <a:buChar char="•"/>
            </a:pPr>
            <a:r>
              <a:rPr lang="nb-NO" dirty="0"/>
              <a:t>Bemanningsplanen skal bygge på de krav som lov og forskrifter stiller, og den skal sikre forsvarlig drift</a:t>
            </a:r>
          </a:p>
          <a:p>
            <a:pPr>
              <a:buFont typeface="Arial" panose="020B0604020202020204" pitchFamily="34" charset="0"/>
              <a:buChar char="•"/>
            </a:pPr>
            <a:r>
              <a:rPr lang="nb-NO" dirty="0">
                <a:latin typeface="+mn-lt"/>
              </a:rPr>
              <a:t>Den endelig vedtatte bemanningsplanen vil også danne grunnlaget for </a:t>
            </a:r>
            <a:r>
              <a:rPr lang="nb-NO" dirty="0">
                <a:effectLst/>
                <a:latin typeface="+mn-lt"/>
                <a:ea typeface="Calibri" panose="020F0502020204030204" pitchFamily="34" charset="0"/>
                <a:cs typeface="Calibri" panose="020F0502020204030204" pitchFamily="34" charset="0"/>
              </a:rPr>
              <a:t>vurdering av sluttavtaler, den vil være et grunnlag for å håndtere ansettelsesstoppen og den vil også </a:t>
            </a:r>
            <a:r>
              <a:rPr lang="nb-NO" dirty="0">
                <a:latin typeface="+mn-lt"/>
                <a:ea typeface="Calibri" panose="020F0502020204030204" pitchFamily="34" charset="0"/>
                <a:cs typeface="Calibri" panose="020F0502020204030204" pitchFamily="34" charset="0"/>
              </a:rPr>
              <a:t>være grunnlaget</a:t>
            </a:r>
            <a:r>
              <a:rPr lang="nb-NO" dirty="0">
                <a:effectLst/>
                <a:latin typeface="+mn-lt"/>
                <a:ea typeface="Calibri" panose="020F0502020204030204" pitchFamily="34" charset="0"/>
                <a:cs typeface="Calibri" panose="020F0502020204030204" pitchFamily="34" charset="0"/>
              </a:rPr>
              <a:t> for eventuelle beslutninger om oppsigelser.  </a:t>
            </a:r>
            <a:endParaRPr lang="nb-NO" dirty="0">
              <a:latin typeface="+mn-lt"/>
            </a:endParaRPr>
          </a:p>
        </p:txBody>
      </p:sp>
    </p:spTree>
    <p:extLst>
      <p:ext uri="{BB962C8B-B14F-4D97-AF65-F5344CB8AC3E}">
        <p14:creationId xmlns:p14="http://schemas.microsoft.com/office/powerpoint/2010/main" val="1255219095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3F9510B-0479-8D48-F6C4-08E1D4EBC0C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b-NO" dirty="0"/>
              <a:t>Hvordan gjør vi det?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91B236E-0EA8-0443-3028-A3412CA6AE3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07505" y="1053548"/>
            <a:ext cx="8229600" cy="5723462"/>
          </a:xfrm>
        </p:spPr>
        <p:txBody>
          <a:bodyPr>
            <a:normAutofit fontScale="70000" lnSpcReduction="20000"/>
          </a:bodyPr>
          <a:lstStyle/>
          <a:p>
            <a:r>
              <a:rPr lang="nb-NO" sz="3100" dirty="0"/>
              <a:t>Bemanningsplanen må gjenspeile at vi må varig ned med 70 årsverk</a:t>
            </a:r>
          </a:p>
          <a:p>
            <a:r>
              <a:rPr lang="nb-NO" sz="3100" dirty="0"/>
              <a:t>Dette innebærer at vi ikke kan ta utgangspunkt i dagens situasjon, men vi må lage en bemanningsplan som er tilpasset de nye rammene</a:t>
            </a:r>
          </a:p>
          <a:p>
            <a:r>
              <a:rPr lang="nb-NO" sz="3100" dirty="0"/>
              <a:t>Det er viktig at vi planlegger ut fra ressursbehov og ikke tar utgangspunkt i de personene som nå innehar ulike roller</a:t>
            </a:r>
          </a:p>
          <a:p>
            <a:r>
              <a:rPr lang="nb-NO" sz="3100" dirty="0"/>
              <a:t>Planen må ha en bemanning som sikrer at fakultetets ressurser anvendes på en mest mulig hensiktsmessig måte innenfor de økonomiske rammer vi har</a:t>
            </a:r>
          </a:p>
          <a:p>
            <a:r>
              <a:rPr lang="nb-NO" sz="3100" dirty="0"/>
              <a:t>Dette vil kreve at vi foretar vanskelige prioriteringer, og det er viktig at vi har en lik tilnærming</a:t>
            </a:r>
          </a:p>
          <a:p>
            <a:r>
              <a:rPr lang="nb-NO" sz="3100" dirty="0"/>
              <a:t>Det er viktig at vi sammen skaper en forståelse for hvorfor vi må foreta disse prioriteringene nå.</a:t>
            </a:r>
          </a:p>
          <a:p>
            <a:r>
              <a:rPr lang="nb-NO" sz="3100" dirty="0"/>
              <a:t>Prosessen skal være transparent og medvirkning og medbestemmelse ivaretas gjennom LOSAM.</a:t>
            </a:r>
          </a:p>
          <a:p>
            <a:r>
              <a:rPr lang="nb-NO" sz="3100" dirty="0"/>
              <a:t>Bemanningsplanen drøftes med LOSAM.</a:t>
            </a:r>
          </a:p>
          <a:p>
            <a:endParaRPr lang="nb-NO" dirty="0"/>
          </a:p>
        </p:txBody>
      </p:sp>
    </p:spTree>
    <p:extLst>
      <p:ext uri="{BB962C8B-B14F-4D97-AF65-F5344CB8AC3E}">
        <p14:creationId xmlns:p14="http://schemas.microsoft.com/office/powerpoint/2010/main" val="1503677837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5AA12AB-35AC-0C97-3D66-BD19F156E91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646331"/>
          </a:xfrm>
        </p:spPr>
        <p:txBody>
          <a:bodyPr anchor="t">
            <a:normAutofit fontScale="90000"/>
          </a:bodyPr>
          <a:lstStyle/>
          <a:p>
            <a:r>
              <a:rPr lang="nb-NO" dirty="0"/>
              <a:t>Flere prosesser, men vi må ta grep nå</a:t>
            </a:r>
          </a:p>
        </p:txBody>
      </p:sp>
      <p:graphicFrame>
        <p:nvGraphicFramePr>
          <p:cNvPr id="5" name="Content Placeholder 2">
            <a:extLst>
              <a:ext uri="{FF2B5EF4-FFF2-40B4-BE49-F238E27FC236}">
                <a16:creationId xmlns:a16="http://schemas.microsoft.com/office/drawing/2014/main" id="{C6490618-F56E-67DB-78DE-8ED4333FAA43}"/>
              </a:ext>
            </a:extLst>
          </p:cNvPr>
          <p:cNvGraphicFramePr>
            <a:graphicFrameLocks noGrp="1"/>
          </p:cNvGraphicFramePr>
          <p:nvPr>
            <p:ph sz="half" idx="2"/>
            <p:extLst>
              <p:ext uri="{D42A27DB-BD31-4B8C-83A1-F6EECF244321}">
                <p14:modId xmlns:p14="http://schemas.microsoft.com/office/powerpoint/2010/main" val="3453516068"/>
              </p:ext>
            </p:extLst>
          </p:nvPr>
        </p:nvGraphicFramePr>
        <p:xfrm>
          <a:off x="4648200" y="1600200"/>
          <a:ext cx="4038600" cy="4525963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  <p:pic>
        <p:nvPicPr>
          <p:cNvPr id="4" name="Picture 2" descr="Image result for fremtidens organisasjon">
            <a:extLst>
              <a:ext uri="{FF2B5EF4-FFF2-40B4-BE49-F238E27FC236}">
                <a16:creationId xmlns:a16="http://schemas.microsoft.com/office/drawing/2014/main" id="{57455A6C-5225-AF7C-5FE8-7B79C992DD71}"/>
              </a:ext>
            </a:extLst>
          </p:cNvPr>
          <p:cNvPicPr>
            <a:picLocks noGrp="1" noChangeAspect="1" noChangeArrowheads="1"/>
          </p:cNvPicPr>
          <p:nvPr>
            <p:ph sz="half" idx="1"/>
          </p:nvPr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809625" y="2377440"/>
            <a:ext cx="3333750" cy="2319179"/>
          </a:xfrm>
          <a:prstGeom prst="rect">
            <a:avLst/>
          </a:prstGeom>
          <a:solidFill>
            <a:srgbClr val="FFFFFF"/>
          </a:solidFill>
        </p:spPr>
      </p:pic>
    </p:spTree>
    <p:extLst>
      <p:ext uri="{BB962C8B-B14F-4D97-AF65-F5344CB8AC3E}">
        <p14:creationId xmlns:p14="http://schemas.microsoft.com/office/powerpoint/2010/main" val="4107210113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EFF9C23-B831-CA5B-CDA5-0F84AE7C50C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b-NO" dirty="0"/>
              <a:t>Utdanning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79792EFD-C8A1-C213-6637-8FED0C5BEADB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nb-NO" dirty="0"/>
              <a:t>Alle vitenskapelige stillinger skal knyttes til et eller flere studieprogram</a:t>
            </a:r>
          </a:p>
          <a:p>
            <a:r>
              <a:rPr lang="nb-NO" dirty="0"/>
              <a:t>Studietilsynsforskriften gir føringer for kompetanse/krav til fagmiljø</a:t>
            </a:r>
          </a:p>
          <a:p>
            <a:pPr marL="0" indent="0">
              <a:buNone/>
            </a:pPr>
            <a:r>
              <a:rPr lang="nb-NO" dirty="0"/>
              <a:t>	</a:t>
            </a:r>
            <a:r>
              <a:rPr lang="nb-NO" dirty="0">
                <a:hlinkClick r:id="rId2"/>
              </a:rPr>
              <a:t>Studietilsynsforskriften </a:t>
            </a:r>
            <a:endParaRPr lang="nb-NO" dirty="0"/>
          </a:p>
          <a:p>
            <a:pPr>
              <a:buFont typeface="Arial" panose="020B0604020202020204" pitchFamily="34" charset="0"/>
              <a:buChar char="•"/>
            </a:pPr>
            <a:r>
              <a:rPr lang="nb-NO" dirty="0"/>
              <a:t>Ta utgangspunkt i normert undervisningsplikt knyttet til stillingskategori og stillingsprosent</a:t>
            </a:r>
          </a:p>
          <a:p>
            <a:pPr lvl="1">
              <a:buFont typeface="Arial" panose="020B0604020202020204" pitchFamily="34" charset="0"/>
              <a:buChar char="•"/>
            </a:pPr>
            <a:r>
              <a:rPr lang="nb-NO" dirty="0"/>
              <a:t>Beregnes automatisk i regnearket</a:t>
            </a:r>
          </a:p>
          <a:p>
            <a:pPr lvl="1">
              <a:buFont typeface="Arial" panose="020B0604020202020204" pitchFamily="34" charset="0"/>
              <a:buChar char="•"/>
            </a:pPr>
            <a:r>
              <a:rPr lang="nb-NO" dirty="0"/>
              <a:t>Fordel eventuelt undervisningsbehov knyttet til stillingen mellom studieprogram </a:t>
            </a:r>
          </a:p>
          <a:p>
            <a:pPr lvl="1">
              <a:buFont typeface="Arial" panose="020B0604020202020204" pitchFamily="34" charset="0"/>
              <a:buChar char="•"/>
            </a:pPr>
            <a:r>
              <a:rPr lang="nb-NO" dirty="0"/>
              <a:t>Avvik fra norm må begrunnes </a:t>
            </a:r>
          </a:p>
        </p:txBody>
      </p:sp>
    </p:spTree>
    <p:extLst>
      <p:ext uri="{BB962C8B-B14F-4D97-AF65-F5344CB8AC3E}">
        <p14:creationId xmlns:p14="http://schemas.microsoft.com/office/powerpoint/2010/main" val="1598729173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EB3ADAB-7520-896B-5317-9A975AAFAD1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b-NO" dirty="0"/>
              <a:t>Utdanning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CF93639-2794-91B6-0E40-9F0DF82556A6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marL="0" indent="0">
              <a:buNone/>
            </a:pPr>
            <a:r>
              <a:rPr lang="nb-NO" dirty="0">
                <a:effectLst/>
                <a:latin typeface="+mn-lt"/>
                <a:ea typeface="Calibri" panose="020F0502020204030204" pitchFamily="34" charset="0"/>
                <a:cs typeface="Calibri" panose="020F0502020204030204" pitchFamily="34" charset="0"/>
              </a:rPr>
              <a:t>Drøfting av endringer i studieprogramporteføljen med LOSAM 4.4</a:t>
            </a:r>
          </a:p>
          <a:p>
            <a:pPr marL="0" indent="0">
              <a:buNone/>
            </a:pPr>
            <a:endParaRPr lang="nb-NO" dirty="0">
              <a:latin typeface="+mn-lt"/>
              <a:ea typeface="Calibri" panose="020F0502020204030204" pitchFamily="34" charset="0"/>
              <a:cs typeface="Calibri" panose="020F0502020204030204" pitchFamily="34" charset="0"/>
            </a:endParaRPr>
          </a:p>
          <a:p>
            <a:pPr marL="0" indent="0">
              <a:buNone/>
            </a:pPr>
            <a:r>
              <a:rPr lang="nb-NO" dirty="0">
                <a:effectLst/>
                <a:latin typeface="+mn-lt"/>
                <a:ea typeface="Calibri" panose="020F0502020204030204" pitchFamily="34" charset="0"/>
                <a:cs typeface="Calibri" panose="020F0502020204030204" pitchFamily="34" charset="0"/>
              </a:rPr>
              <a:t>Gjeldende normer for forholdet mellom forskningstid, undervisningstid og administrativ tid:</a:t>
            </a:r>
          </a:p>
          <a:p>
            <a:pPr marL="0" indent="0">
              <a:buNone/>
            </a:pPr>
            <a:r>
              <a:rPr lang="nb-NO" dirty="0">
                <a:latin typeface="+mn-lt"/>
                <a:cs typeface="Calibri" panose="020F0502020204030204" pitchFamily="34" charset="0"/>
              </a:rPr>
              <a:t>Professor		</a:t>
            </a:r>
            <a:r>
              <a:rPr lang="nb-NO">
                <a:latin typeface="+mn-lt"/>
                <a:cs typeface="Calibri" panose="020F0502020204030204" pitchFamily="34" charset="0"/>
              </a:rPr>
              <a:t>	      45-45-10</a:t>
            </a:r>
            <a:r>
              <a:rPr lang="nb-NO" dirty="0">
                <a:latin typeface="+mn-lt"/>
                <a:cs typeface="Calibri" panose="020F0502020204030204" pitchFamily="34" charset="0"/>
              </a:rPr>
              <a:t>	</a:t>
            </a:r>
          </a:p>
          <a:p>
            <a:pPr marL="0" indent="0">
              <a:buNone/>
            </a:pPr>
            <a:r>
              <a:rPr lang="nb-NO" dirty="0">
                <a:latin typeface="+mn-lt"/>
                <a:cs typeface="Calibri" panose="020F0502020204030204" pitchFamily="34" charset="0"/>
              </a:rPr>
              <a:t>Førsteamanuensis	45-45-10</a:t>
            </a:r>
          </a:p>
          <a:p>
            <a:pPr marL="0" indent="0">
              <a:buNone/>
            </a:pPr>
            <a:r>
              <a:rPr lang="nb-NO" dirty="0">
                <a:latin typeface="+mn-lt"/>
                <a:cs typeface="Calibri" panose="020F0502020204030204" pitchFamily="34" charset="0"/>
              </a:rPr>
              <a:t>Dosent 				45-45-10</a:t>
            </a:r>
          </a:p>
          <a:p>
            <a:pPr marL="0" indent="0">
              <a:buNone/>
            </a:pPr>
            <a:r>
              <a:rPr lang="nb-NO" dirty="0">
                <a:latin typeface="+mn-lt"/>
                <a:cs typeface="Calibri" panose="020F0502020204030204" pitchFamily="34" charset="0"/>
              </a:rPr>
              <a:t>Førstelektor			80-20 </a:t>
            </a:r>
          </a:p>
          <a:p>
            <a:pPr marL="0" indent="0">
              <a:buNone/>
            </a:pPr>
            <a:r>
              <a:rPr lang="nb-NO" dirty="0">
                <a:latin typeface="+mn-lt"/>
                <a:cs typeface="Calibri" panose="020F0502020204030204" pitchFamily="34" charset="0"/>
              </a:rPr>
              <a:t>Universitetslektor	80-20</a:t>
            </a:r>
          </a:p>
          <a:p>
            <a:pPr marL="0" indent="0">
              <a:buNone/>
            </a:pPr>
            <a:endParaRPr lang="nb-NO" dirty="0">
              <a:latin typeface="+mn-lt"/>
              <a:cs typeface="Calibri" panose="020F0502020204030204" pitchFamily="34" charset="0"/>
            </a:endParaRPr>
          </a:p>
          <a:p>
            <a:pPr marL="0" indent="0">
              <a:buNone/>
            </a:pPr>
            <a:r>
              <a:rPr lang="nb-NO" dirty="0">
                <a:latin typeface="+mn-lt"/>
                <a:cs typeface="Calibri" panose="020F0502020204030204" pitchFamily="34" charset="0"/>
              </a:rPr>
              <a:t>Hentet fra </a:t>
            </a:r>
            <a:r>
              <a:rPr lang="nb-NO" dirty="0">
                <a:latin typeface="+mn-lt"/>
                <a:cs typeface="Calibri" panose="020F0502020204030204" pitchFamily="34" charset="0"/>
                <a:hlinkClick r:id="rId2"/>
              </a:rPr>
              <a:t>lokal lønnspolitikk for NTNU </a:t>
            </a:r>
            <a:endParaRPr lang="nb-NO" dirty="0">
              <a:latin typeface="+mn-lt"/>
              <a:cs typeface="Calibri" panose="020F0502020204030204" pitchFamily="34" charset="0"/>
            </a:endParaRPr>
          </a:p>
          <a:p>
            <a:pPr marL="0" indent="0">
              <a:buNone/>
            </a:pPr>
            <a:endParaRPr lang="nb-NO" dirty="0">
              <a:latin typeface="+mn-lt"/>
              <a:cs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340358767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7B35EC9-5AEA-1203-3C6C-0AECD630E4B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b-NO" dirty="0"/>
              <a:t>Forskning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6CFBA0-46BF-EFFB-D0CD-BC92186967E8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marL="0" marR="53975" lvl="0" indent="0">
              <a:spcAft>
                <a:spcPts val="100"/>
              </a:spcAft>
              <a:buNone/>
            </a:pPr>
            <a:r>
              <a:rPr lang="nb-NO" sz="1800" b="1" dirty="0">
                <a:effectLst/>
                <a:latin typeface="Arial" panose="020B0604020202020204" pitchFamily="34" charset="0"/>
                <a:ea typeface="Times New Roman" panose="02020603050405020304" pitchFamily="18" charset="0"/>
                <a:cs typeface="Times New Roman" panose="02020603050405020304" pitchFamily="18" charset="0"/>
              </a:rPr>
              <a:t>Forslag til kriterier:</a:t>
            </a:r>
          </a:p>
          <a:p>
            <a:pPr marL="342900" marR="53975" lvl="0" indent="-342900">
              <a:spcAft>
                <a:spcPts val="100"/>
              </a:spcAft>
              <a:buFont typeface="+mj-lt"/>
              <a:buAutoNum type="arabicPeriod"/>
            </a:pPr>
            <a:r>
              <a:rPr lang="nb-NO" sz="1800" dirty="0">
                <a:effectLst/>
                <a:latin typeface="Arial" panose="020B0604020202020204" pitchFamily="34" charset="0"/>
                <a:ea typeface="Times New Roman" panose="02020603050405020304" pitchFamily="18" charset="0"/>
                <a:cs typeface="Times New Roman" panose="02020603050405020304" pitchFamily="18" charset="0"/>
              </a:rPr>
              <a:t>Stillinger viktig for gjennomføring av eksternfinansierte prosjekter, dvs. kontraktfestede forpliktelser overfor bidrags-/oppdragsgiver</a:t>
            </a:r>
          </a:p>
          <a:p>
            <a:pPr marL="342900" marR="53975" lvl="0" indent="-342900">
              <a:spcAft>
                <a:spcPts val="100"/>
              </a:spcAft>
              <a:buFont typeface="+mj-lt"/>
              <a:buAutoNum type="arabicPeriod"/>
            </a:pPr>
            <a:r>
              <a:rPr lang="nb-NO" sz="1800" dirty="0">
                <a:effectLst/>
                <a:latin typeface="Arial" panose="020B0604020202020204" pitchFamily="34" charset="0"/>
                <a:ea typeface="Times New Roman" panose="02020603050405020304" pitchFamily="18" charset="0"/>
                <a:cs typeface="Times New Roman" panose="02020603050405020304" pitchFamily="18" charset="0"/>
              </a:rPr>
              <a:t>Stillinger viktig for veiledning av </a:t>
            </a:r>
            <a:r>
              <a:rPr lang="nb-NO" sz="1800" dirty="0" err="1">
                <a:effectLst/>
                <a:latin typeface="Arial" panose="020B0604020202020204" pitchFamily="34" charset="0"/>
                <a:ea typeface="Times New Roman" panose="02020603050405020304" pitchFamily="18" charset="0"/>
                <a:cs typeface="Times New Roman" panose="02020603050405020304" pitchFamily="18" charset="0"/>
              </a:rPr>
              <a:t>PhD</a:t>
            </a:r>
            <a:r>
              <a:rPr lang="nb-NO" sz="1800" dirty="0">
                <a:effectLst/>
                <a:latin typeface="Arial" panose="020B0604020202020204" pitchFamily="34" charset="0"/>
                <a:ea typeface="Times New Roman" panose="02020603050405020304" pitchFamily="18" charset="0"/>
                <a:cs typeface="Times New Roman" panose="02020603050405020304" pitchFamily="18" charset="0"/>
              </a:rPr>
              <a:t> og </a:t>
            </a:r>
            <a:r>
              <a:rPr lang="nb-NO" sz="1800" dirty="0" err="1">
                <a:effectLst/>
                <a:latin typeface="Arial" panose="020B0604020202020204" pitchFamily="34" charset="0"/>
                <a:ea typeface="Times New Roman" panose="02020603050405020304" pitchFamily="18" charset="0"/>
                <a:cs typeface="Times New Roman" panose="02020603050405020304" pitchFamily="18" charset="0"/>
              </a:rPr>
              <a:t>postdok</a:t>
            </a:r>
            <a:r>
              <a:rPr lang="nb-NO" sz="1800" dirty="0">
                <a:effectLst/>
                <a:latin typeface="Arial" panose="020B0604020202020204" pitchFamily="34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pPr marL="342900" marR="53975" lvl="0" indent="-342900">
              <a:spcAft>
                <a:spcPts val="100"/>
              </a:spcAft>
              <a:buFont typeface="+mj-lt"/>
              <a:buAutoNum type="arabicPeriod"/>
            </a:pPr>
            <a:r>
              <a:rPr lang="nb-NO" sz="1800" dirty="0">
                <a:effectLst/>
                <a:latin typeface="Arial" panose="020B0604020202020204" pitchFamily="34" charset="0"/>
                <a:ea typeface="Times New Roman" panose="02020603050405020304" pitchFamily="18" charset="0"/>
                <a:cs typeface="Times New Roman" panose="02020603050405020304" pitchFamily="18" charset="0"/>
              </a:rPr>
              <a:t>Stillinger av strategisk betydning for fakultetets forskning. Dette gjelder både forskningsgrupper som har vist evne til å innhente eksternfinansiering over tid, og forskningsgrupper som antas å ha en viktig strategisk betydning i tiden fremover, for eksempel ved å være i den internasjonale forskningsfronten innen sitt forskningsfelt, inngå i en klinisk-akademisk gruppe, eller ved å ha sendt søknader som nesten har oppnådd finansiering hos NFR eller EU.  </a:t>
            </a:r>
          </a:p>
          <a:p>
            <a:pPr marL="342900" marR="53975" lvl="0" indent="-342900">
              <a:spcAft>
                <a:spcPts val="100"/>
              </a:spcAft>
              <a:buFont typeface="+mj-lt"/>
              <a:buAutoNum type="arabicPeriod"/>
            </a:pPr>
            <a:r>
              <a:rPr lang="nb-NO" sz="1800" dirty="0">
                <a:effectLst/>
                <a:latin typeface="Arial" panose="020B0604020202020204" pitchFamily="34" charset="0"/>
                <a:ea typeface="Times New Roman" panose="02020603050405020304" pitchFamily="18" charset="0"/>
                <a:cs typeface="Times New Roman" panose="02020603050405020304" pitchFamily="18" charset="0"/>
              </a:rPr>
              <a:t>Stillinger som er viktige for å fylle NOKUT-krav for forskningsbasert utdanning innen et studieprogram.</a:t>
            </a:r>
            <a:endParaRPr lang="nb-NO" dirty="0"/>
          </a:p>
          <a:p>
            <a:pPr marL="0" indent="0">
              <a:buNone/>
            </a:pPr>
            <a:r>
              <a:rPr lang="nb-NO" dirty="0"/>
              <a:t>Kun unntaksvis skal stillinger legges inn uten at avsatt tid til undervisning fylles. For hver av disse stillingene skal det legges ved en egen begrunnelse </a:t>
            </a:r>
          </a:p>
        </p:txBody>
      </p:sp>
    </p:spTree>
    <p:extLst>
      <p:ext uri="{BB962C8B-B14F-4D97-AF65-F5344CB8AC3E}">
        <p14:creationId xmlns:p14="http://schemas.microsoft.com/office/powerpoint/2010/main" val="2110472805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90F2C9B-5820-0856-9F23-741D0F50D35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b-NO" dirty="0"/>
              <a:t>Ledelse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CE4153E-20A1-2E2E-732F-7D46BB5C4645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nb-NO" dirty="0"/>
              <a:t>Legg inn behov for ledelse vurdert ut i fra størrelse og kompleksitet </a:t>
            </a:r>
          </a:p>
          <a:p>
            <a:pPr lvl="1"/>
            <a:r>
              <a:rPr lang="nb-NO" dirty="0"/>
              <a:t>Nestleder</a:t>
            </a:r>
          </a:p>
          <a:p>
            <a:pPr lvl="1"/>
            <a:r>
              <a:rPr lang="nb-NO" dirty="0"/>
              <a:t>Fagenhetsleder</a:t>
            </a:r>
          </a:p>
          <a:p>
            <a:pPr lvl="1"/>
            <a:r>
              <a:rPr lang="nb-NO" dirty="0"/>
              <a:t>Studieprogramledelse </a:t>
            </a:r>
          </a:p>
          <a:p>
            <a:pPr lvl="1"/>
            <a:endParaRPr lang="nb-NO" dirty="0"/>
          </a:p>
          <a:p>
            <a:pPr marL="457200" lvl="1" indent="0">
              <a:buNone/>
            </a:pPr>
            <a:endParaRPr lang="nb-NO" dirty="0"/>
          </a:p>
          <a:p>
            <a:pPr lvl="1"/>
            <a:endParaRPr lang="nb-NO" dirty="0"/>
          </a:p>
        </p:txBody>
      </p:sp>
    </p:spTree>
    <p:extLst>
      <p:ext uri="{BB962C8B-B14F-4D97-AF65-F5344CB8AC3E}">
        <p14:creationId xmlns:p14="http://schemas.microsoft.com/office/powerpoint/2010/main" val="1059442836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F46CDC5-D664-8E01-C753-197865AE9B7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b-NO" dirty="0"/>
              <a:t>Administrasjon/tekniske stillinger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BC9E443-CE13-DC7F-4C14-2D82E89C8E7D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nb-NO" dirty="0"/>
              <a:t>Vurdering av teknisk/administrative stillinger gjøres på bakgrunn av dagens instituttstruktur</a:t>
            </a:r>
          </a:p>
          <a:p>
            <a:r>
              <a:rPr lang="nb-NO" dirty="0"/>
              <a:t>Ved endringer i instituttstrukturen må vi foreta en ny gjennomgang</a:t>
            </a:r>
          </a:p>
          <a:p>
            <a:pPr marL="0" indent="0">
              <a:buNone/>
            </a:pPr>
            <a:endParaRPr lang="nb-NO" dirty="0"/>
          </a:p>
        </p:txBody>
      </p:sp>
    </p:spTree>
    <p:extLst>
      <p:ext uri="{BB962C8B-B14F-4D97-AF65-F5344CB8AC3E}">
        <p14:creationId xmlns:p14="http://schemas.microsoft.com/office/powerpoint/2010/main" val="2965015491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-tema">
  <a:themeElements>
    <a:clrScheme name="NTNU FARGER UU">
      <a:dk1>
        <a:srgbClr val="000000"/>
      </a:dk1>
      <a:lt1>
        <a:srgbClr val="FFFFFF"/>
      </a:lt1>
      <a:dk2>
        <a:srgbClr val="014693"/>
      </a:dk2>
      <a:lt2>
        <a:srgbClr val="D6D7D6"/>
      </a:lt2>
      <a:accent1>
        <a:srgbClr val="B6C8E9"/>
      </a:accent1>
      <a:accent2>
        <a:srgbClr val="014693"/>
      </a:accent2>
      <a:accent3>
        <a:srgbClr val="BCD024"/>
      </a:accent3>
      <a:accent4>
        <a:srgbClr val="B01B81"/>
      </a:accent4>
      <a:accent5>
        <a:srgbClr val="F7D019"/>
      </a:accent5>
      <a:accent6>
        <a:srgbClr val="ED8013"/>
      </a:accent6>
      <a:hlink>
        <a:srgbClr val="3D2A68"/>
      </a:hlink>
      <a:folHlink>
        <a:srgbClr val="338C8F"/>
      </a:folHlink>
    </a:clrScheme>
    <a:fontScheme name="Arial">
      <a:majorFont>
        <a:latin typeface="Arial" panose="020B0604020202020204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ajorFont>
      <a:minorFont>
        <a:latin typeface="Arial" panose="020B0604020202020204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>
        <a:solidFill>
          <a:srgbClr val="43B7B0"/>
        </a:solidFill>
        <a:ln>
          <a:noFill/>
        </a:ln>
        <a:effectLst>
          <a:outerShdw blurRad="114300" dist="12700" dir="5400000" rotWithShape="0">
            <a:srgbClr val="000000">
              <a:alpha val="35000"/>
            </a:srgbClr>
          </a:outerShdw>
        </a:effectLst>
      </a:spPr>
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<a:prstTxWarp prst="textNoShape">
          <a:avLst/>
        </a:prstTxWarp>
        <a:noAutofit/>
      </a:bodyPr>
      <a:lstStyle>
        <a:defPPr algn="ctr">
          <a:defRPr/>
        </a:defPPr>
      </a:lstStyle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ntnu" id="{6D98CCF0-7271-2E46-BB2F-356B8018FF56}" vid="{A59936E1-C24B-F74D-8276-E89D85B1C7A3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item1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8712B8ECA5D3D54ABC726CC16E3FCD8A" ma:contentTypeVersion="6" ma:contentTypeDescription="Create a new document." ma:contentTypeScope="" ma:versionID="3e196674cbc6e2a16128b0b5b199d474">
  <xsd:schema xmlns:xsd="http://www.w3.org/2001/XMLSchema" xmlns:xs="http://www.w3.org/2001/XMLSchema" xmlns:p="http://schemas.microsoft.com/office/2006/metadata/properties" xmlns:ns2="174713d4-ce47-492d-baed-5011acf22725" xmlns:ns3="5344635a-d842-4505-8542-433f0f709855" targetNamespace="http://schemas.microsoft.com/office/2006/metadata/properties" ma:root="true" ma:fieldsID="2256ca9c2cf777d44e6bd52ab9f464cd" ns2:_="" ns3:_="">
    <xsd:import namespace="174713d4-ce47-492d-baed-5011acf22725"/>
    <xsd:import namespace="5344635a-d842-4505-8542-433f0f709855"/>
    <xsd:element name="properties">
      <xsd:complexType>
        <xsd:sequence>
          <xsd:element name="documentManagement">
            <xsd:complexType>
              <xsd:all>
                <xsd:element ref="ns2:MediaServiceMetadata" minOccurs="0"/>
                <xsd:element ref="ns2:MediaServiceFastMetadata" minOccurs="0"/>
                <xsd:element ref="ns3:SharedWithUsers" minOccurs="0"/>
                <xsd:element ref="ns3:SharedWithDetails" minOccurs="0"/>
                <xsd:element ref="ns2:MediaServiceObjectDetectorVersions" minOccurs="0"/>
                <xsd:element ref="ns2:MediaServiceSearchProperties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174713d4-ce47-492d-baed-5011acf22725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8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ObjectDetectorVersions" ma:index="12" nillable="true" ma:displayName="MediaServiceObjectDetectorVersions" ma:hidden="true" ma:indexed="true" ma:internalName="MediaServiceObjectDetectorVersions" ma:readOnly="true">
      <xsd:simpleType>
        <xsd:restriction base="dms:Text"/>
      </xsd:simpleType>
    </xsd:element>
    <xsd:element name="MediaServiceSearchProperties" ma:index="13" nillable="true" ma:displayName="MediaServiceSearchProperties" ma:hidden="true" ma:internalName="MediaServiceSearchProperties" ma:readOnly="true">
      <xsd:simpleType>
        <xsd:restriction base="dms:Note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5344635a-d842-4505-8542-433f0f709855" elementFormDefault="qualified">
    <xsd:import namespace="http://schemas.microsoft.com/office/2006/documentManagement/types"/>
    <xsd:import namespace="http://schemas.microsoft.com/office/infopath/2007/PartnerControls"/>
    <xsd:element name="SharedWithUsers" ma:index="10" nillable="true" ma:displayName="Shared With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11" nillable="true" ma:displayName="Shared With Details" ma:internalName="SharedWithDetails" ma:readOnly="true">
      <xsd:simpleType>
        <xsd:restriction base="dms:Note">
          <xsd:maxLength value="255"/>
        </xsd:restriction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2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Props1.xml><?xml version="1.0" encoding="utf-8"?>
<ds:datastoreItem xmlns:ds="http://schemas.openxmlformats.org/officeDocument/2006/customXml" ds:itemID="{96B09DE4-9E81-4450-93C5-9349D9A56A30}">
  <ds:schemaRefs>
    <ds:schemaRef ds:uri="http://schemas.microsoft.com/office/2006/metadata/contentType"/>
    <ds:schemaRef ds:uri="http://schemas.microsoft.com/office/2006/metadata/properties/metaAttributes"/>
    <ds:schemaRef ds:uri="http://www.w3.org/2001/XMLSchema"/>
    <ds:schemaRef ds:uri="http://schemas.microsoft.com/office/2006/metadata/properties"/>
    <ds:schemaRef ds:uri="174713d4-ce47-492d-baed-5011acf22725"/>
    <ds:schemaRef ds:uri="5344635a-d842-4505-8542-433f0f709855"/>
    <ds:schemaRef ds:uri="http://schemas.microsoft.com/office/2006/documentManagement/types"/>
    <ds:schemaRef ds:uri="http://schemas.microsoft.com/office/infopath/2007/PartnerControls"/>
    <ds:schemaRef ds:uri="http://schemas.openxmlformats.org/package/2006/metadata/core-properties"/>
    <ds:schemaRef ds:uri="http://purl.org/dc/elements/1.1/"/>
    <ds:schemaRef ds:uri="http://purl.org/dc/terms/"/>
    <ds:schemaRef ds:uri="http://schemas.microsoft.com/internal/obd"/>
  </ds:schemaRefs>
</ds:datastoreItem>
</file>

<file path=customXml/itemProps2.xml><?xml version="1.0" encoding="utf-8"?>
<ds:datastoreItem xmlns:ds="http://schemas.openxmlformats.org/officeDocument/2006/customXml" ds:itemID="{93CD4CFD-ECFC-4026-804D-9067ED886428}">
  <ds:schemaRefs>
    <ds:schemaRef ds:uri="http://schemas.microsoft.com/sharepoint/v3/contenttype/forms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emplate>ntnu</Template>
  <TotalTime>2</TotalTime>
  <Words>631</Words>
  <Application>Microsoft Macintosh PowerPoint</Application>
  <PresentationFormat>Skjermfremvisning (4:3)</PresentationFormat>
  <Paragraphs>57</Paragraphs>
  <Slides>9</Slides>
  <Notes>0</Notes>
  <HiddenSlides>0</HiddenSlides>
  <MMClips>0</MMClips>
  <ScaleCrop>false</ScaleCrop>
  <HeadingPairs>
    <vt:vector size="6" baseType="variant">
      <vt:variant>
        <vt:lpstr>Brukte skrifter</vt:lpstr>
      </vt:variant>
      <vt:variant>
        <vt:i4>1</vt:i4>
      </vt:variant>
      <vt:variant>
        <vt:lpstr>Tema</vt:lpstr>
      </vt:variant>
      <vt:variant>
        <vt:i4>1</vt:i4>
      </vt:variant>
      <vt:variant>
        <vt:lpstr>Lysbildetitler</vt:lpstr>
      </vt:variant>
      <vt:variant>
        <vt:i4>9</vt:i4>
      </vt:variant>
    </vt:vector>
  </HeadingPairs>
  <TitlesOfParts>
    <vt:vector size="11" baseType="lpstr">
      <vt:lpstr>Arial</vt:lpstr>
      <vt:lpstr>Office-tema</vt:lpstr>
      <vt:lpstr>Bemanningsplan MH</vt:lpstr>
      <vt:lpstr>Hvorfor lager vi en bemanningsplan?</vt:lpstr>
      <vt:lpstr>Hvordan gjør vi det?</vt:lpstr>
      <vt:lpstr>Flere prosesser, men vi må ta grep nå</vt:lpstr>
      <vt:lpstr>Utdanning</vt:lpstr>
      <vt:lpstr>Utdanning</vt:lpstr>
      <vt:lpstr>Forskning</vt:lpstr>
      <vt:lpstr>Ledelse</vt:lpstr>
      <vt:lpstr>Administrasjon/tekniske stillinger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Hovedavtalen</dc:title>
  <dc:creator>Grete Elverum</dc:creator>
  <cp:lastModifiedBy>Kari Bjerke Gjærde</cp:lastModifiedBy>
  <cp:revision>18</cp:revision>
  <dcterms:created xsi:type="dcterms:W3CDTF">2023-03-17T13:44:23Z</dcterms:created>
  <dcterms:modified xsi:type="dcterms:W3CDTF">2024-05-02T07:02:44Z</dcterms:modified>
</cp:coreProperties>
</file>