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6"/>
  </p:sldMasterIdLst>
  <p:notesMasterIdLst>
    <p:notesMasterId r:id="rId56"/>
  </p:notesMasterIdLst>
  <p:handoutMasterIdLst>
    <p:handoutMasterId r:id="rId57"/>
  </p:handoutMasterIdLst>
  <p:sldIdLst>
    <p:sldId id="256" r:id="rId27"/>
    <p:sldId id="3536" r:id="rId28"/>
    <p:sldId id="3506" r:id="rId29"/>
    <p:sldId id="5064" r:id="rId30"/>
    <p:sldId id="864" r:id="rId31"/>
    <p:sldId id="5065" r:id="rId32"/>
    <p:sldId id="3521" r:id="rId33"/>
    <p:sldId id="5066" r:id="rId34"/>
    <p:sldId id="5079" r:id="rId35"/>
    <p:sldId id="5127" r:id="rId36"/>
    <p:sldId id="5130" r:id="rId37"/>
    <p:sldId id="5110" r:id="rId38"/>
    <p:sldId id="5131" r:id="rId39"/>
    <p:sldId id="5132" r:id="rId40"/>
    <p:sldId id="5134" r:id="rId41"/>
    <p:sldId id="5070" r:id="rId42"/>
    <p:sldId id="5026" r:id="rId43"/>
    <p:sldId id="5068" r:id="rId44"/>
    <p:sldId id="3494" r:id="rId45"/>
    <p:sldId id="5069" r:id="rId46"/>
    <p:sldId id="5057" r:id="rId47"/>
    <p:sldId id="5078" r:id="rId48"/>
    <p:sldId id="5133" r:id="rId49"/>
    <p:sldId id="5025" r:id="rId50"/>
    <p:sldId id="5113" r:id="rId51"/>
    <p:sldId id="5019" r:id="rId52"/>
    <p:sldId id="5114" r:id="rId53"/>
    <p:sldId id="5094" r:id="rId54"/>
    <p:sldId id="5099" r:id="rId55"/>
  </p:sldIdLst>
  <p:sldSz cx="12192000" cy="6858000"/>
  <p:notesSz cx="7315200" cy="96012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3DD46-5058-4949-9AA0-F2BF950AB391}">
          <p14:sldIdLst>
            <p14:sldId id="256"/>
            <p14:sldId id="3536"/>
            <p14:sldId id="3506"/>
            <p14:sldId id="5064"/>
            <p14:sldId id="864"/>
            <p14:sldId id="5065"/>
            <p14:sldId id="3521"/>
            <p14:sldId id="5066"/>
            <p14:sldId id="5079"/>
            <p14:sldId id="5127"/>
            <p14:sldId id="5130"/>
            <p14:sldId id="5110"/>
            <p14:sldId id="5131"/>
            <p14:sldId id="5132"/>
            <p14:sldId id="5134"/>
            <p14:sldId id="5070"/>
          </p14:sldIdLst>
        </p14:section>
        <p14:section name="Default Section" id="{8947494E-A868-4968-9E33-99FE4EC708E8}">
          <p14:sldIdLst>
            <p14:sldId id="5026"/>
            <p14:sldId id="5068"/>
            <p14:sldId id="3494"/>
            <p14:sldId id="5069"/>
            <p14:sldId id="5057"/>
            <p14:sldId id="5078"/>
            <p14:sldId id="5133"/>
            <p14:sldId id="5025"/>
            <p14:sldId id="5113"/>
            <p14:sldId id="5019"/>
            <p14:sldId id="5114"/>
            <p14:sldId id="5094"/>
            <p14:sldId id="5099"/>
          </p14:sldIdLst>
        </p14:section>
      </p14:sectionLst>
    </p:ex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  <a:srgbClr val="014693"/>
    <a:srgbClr val="004F8B"/>
    <a:srgbClr val="000000"/>
    <a:srgbClr val="92D050"/>
    <a:srgbClr val="0166CB"/>
    <a:srgbClr val="ED8013"/>
    <a:srgbClr val="A3B3D0"/>
    <a:srgbClr val="DB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CB975-9BE9-47BF-B401-D8A0C948E7B3}" v="21" dt="2021-04-08T09:29:11.795"/>
    <p1510:client id="{9D96A01A-CCC6-4EAB-8A64-A381FC5C1F4F}" v="48" dt="2021-04-08T14:09:18.081"/>
    <p1510:client id="{CECAA917-0AC8-44E3-B45B-EDD0E151C685}" v="24" dt="2021-04-07T07:25:38.340"/>
    <p1510:client id="{DD2EF56A-8957-4FB9-BB95-701E1216C859}" vWet="54" dt="2021-04-07T08:33:20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4/8/2021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063"/>
    </inkml:context>
    <inkml:brush xml:id="br0">
      <inkml:brushProperty name="width" value="0.20285" units="cm"/>
      <inkml:brushProperty name="height" value="0.20285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0 596,'4'0,"5"-3,10-2,8-3,11-4,14-4,10-7,10-2,6-5,5-3,4 0,1-1,1 1,3 1,1 3,3 3,2 5,0 5,0 7,0 5,0 6,-2 8,-2 7,-2 7,-6 7,-5 3,-5 8,-7 2,-5 4,-6 2,-4 1,-3 0,-3-3,-1 0,-1-4,1 0,-2-4,-1-4,0-2,2-3,-1-4,0-5,1-4,0-9,0-5,-1-7,-1-7,-3-6,-5-6,-4-2,-4-4,-8-1,-6-2,-5-3,-8-5,-5-10,-8-13,-10-11,-8-10,-6-2,-5 1,-3 7,-1 6,-1 11,1 11,0 13,-1 8,2 13,2 11,0 11,1 9,4 6,5 9,6 5,6 4,7 3,8 3,9 8,10 6,10 5,14 4,10 1,10-6,10-6,7-8,4-9,5-8,2-7,4-9,2-5,2-5,1-6,2-2,2-3,1-3,1-1,-1 0,3 0,-2 0,1 0,-1 0,-1 1,0-2,-1 0,-1-5,1-3,-2-6,1-6,-4-6,0-5,-4-6,-3-2,-6-3,-3 0,-6 3,-6 3,-6 5,-5 7,-7 9,-5 6,-5 12,-2 10,0 14,-1 16,-3 14,-3 14,-3 12,-8 4,-4 8,-9 0,-5 2,-7-1,-1-6,-2-11,0-13,2-13,0-12,4-9,0-11,0-10,-1-8,-3-14,-7-18,-5-20,-12-20,-8-12,-12-9,-8 2,-8 7,-6 12,-4 12,1 16,-2 12,6 14,2 11,6 9,4 9,5 9,5 10,4 8,7 9,7 10,6 5,6 8,8 4,7 2,6 5,11 5,8 5,10 1,8-1,11-6,10-9,4-10,8-10,2-13,2-9,2-9,0-9,4-10,0-9,6-12,2-11,2-11,2-6,0-7,-1-2,-3 0,-5 6,-5 4,-4 8,-6 8,-7 8,-4 8,-6 4,-6 6,-5 4,-4 2,-4 0,-5 2,-4 1,-5-2,-3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5:30.24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5:30.24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9:55:56.92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801 1,'0'0,"10"7,18 10,1-1,2-1,-1-2,1-1,1-1,16 2,63 12,29 1,-56-13,60 14,0 6,-2 6,112 49,-178-56,0 4,-4 1,0 4,-2 5,-2 0,-2 5,31 32,-65-51,-1 1,-3 2,0-1,-3 4,-1-2,-1 4,6 16,0 9,-3 2,-4-1,-2 2,2 24,134 590,-140-609,-3 0,-2 1,-2 47,-8-84,-2 1,-2-2,-1 0,-2 0,-1 0,-2 0,-2-2,-6 14,5-18,0-2,-3-2,-1 1,-1 0,-1-3,0 1,-2-2,-2 1,-4 1,-4 2,0-3,-2 0,-3-2,2 0,-3-4,-32 14,-32 7,0-4,-86 17,-212 32,150-35,-8 14,130-25,0 6,-116 60,154-60,2 6,3 0,2 6,-27 26,72-50,0 2,4 2,0 2,1-1,3 2,1 2,2 2,2 1,-15 34,2 4,4 0,-20 85,44-131,1 1,2 1,1 6,1-23,-10 219,10 83,3-205,0-118,0 6,-1-6,-2-4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1,'18'3,"-34"-6,14 8,2 1,0-1,-1 2,2-3,-1 1,2 2,-2-3,1 2,24 94,5-2,3-1,12 15,-15-37,6 17,10 32,6-3,27 42,-78-161,1 0,-2 0,0 0,1-1,0 2,1-2,-1 2,0-3,1 2,-1 0,0-1,1 0,-1 1,2-1,-3 0,2 1,0-2,0 1,0 0,-1 1,2-2,-2 0,2 1,-2-1,2 1,-2-1,2 0,-1 0,0 0,0 0,0 0,0 0,5-4,0 2,1-2,-3 0,2 0,-1-2,0 1,0 0,2-3,-6 8,394-372,-327 312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20:00:25.97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12:24:39.30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7T12:24:39.306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2:51.447"/>
    </inkml:context>
    <inkml:brush xml:id="br0">
      <inkml:brushProperty name="width" value="0.1" units="cm"/>
      <inkml:brushProperty name="height" value="0.6" units="cm"/>
      <inkml:brushProperty name="color" value="#FF0000"/>
      <inkml:brushProperty name="ignorePressure" value="1"/>
      <inkml:brushProperty name="inkEffects" value="pencil"/>
    </inkml:brush>
  </inkml:definitions>
  <inkml:trace contextRef="#ctx0" brushRef="#br0">0 1,'0'0,"0"0,3 3,5 5,8 8,12 10,12 8,6 6,5 4,0 0,-7-2,-7-3,-8-4,-10-6,-7-2,-9 1,-9 4,-12 12,-18 16,-16 18,0-3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4T14:22:09.56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4T14:22:09.56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6T09:28:24.74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6T09:28:24.74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4.70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05.79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3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3:14.14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38:09.31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8T19:44:43.40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Hva er lønn og lønnsnær HR? (Eva)</a:t>
            </a:r>
            <a:br>
              <a:rPr lang="nb-NO"/>
            </a:br>
            <a:r>
              <a:rPr lang="nb-NO"/>
              <a:t>Hvem har deltatt (Eva)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B9380-F281-4D6C-8840-6EA95F8EE5C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0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982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42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85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*) Det finnes også andre navn som beskriver samme metodikk og også forskjellige tilnærminger i forhold til f.eks. antall dager for gjennomføring.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Kristin Overvik – prosessleder BTB, Økonomiavdelingen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Sentrale roller i BTB-prosessen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9.xml"/><Relationship Id="rId21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image" Target="../media/image23.pn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5E05C08-5923-41E0-B0F2-DE3C60CBE8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8596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5E05C08-5923-41E0-B0F2-DE3C60CB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A6D172-2F8C-4641-A06B-ABD78145BF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397785"/>
            <a:ext cx="1122499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0286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1586994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8674902" y="1801296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Prosjektøkonom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Systemansvarlig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Prosjektressurs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Søknadsregistrerer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43497" y="2906287"/>
            <a:ext cx="125412" cy="16052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10335245" y="1811419"/>
          <a:ext cx="1705872" cy="1920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Fakturaansvarlig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 err="1"/>
                        <a:t>Kunderegistrerer</a:t>
                      </a:r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Bilagsbehandler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49499" y="2431378"/>
            <a:ext cx="212555" cy="22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75514" y="2652066"/>
            <a:ext cx="160527" cy="19062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768181"/>
            <a:ext cx="216303" cy="2294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995802"/>
            <a:ext cx="216303" cy="229415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223423"/>
            <a:ext cx="216303" cy="22941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451045"/>
            <a:ext cx="216303" cy="22941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6" y="1761305"/>
            <a:ext cx="216303" cy="22941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0" y="2004702"/>
            <a:ext cx="173615" cy="184137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0" y="2183771"/>
            <a:ext cx="237933" cy="25235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678666"/>
            <a:ext cx="216303" cy="22941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065021"/>
            <a:ext cx="216303" cy="229415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292643"/>
            <a:ext cx="216303" cy="229415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177952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552418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9E4930C1-168A-4517-9B86-B90FA20F3CE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15768" y="3307143"/>
            <a:ext cx="3496472" cy="1437552"/>
          </a:xfrm>
          <a:prstGeom prst="rect">
            <a:avLst/>
          </a:prstGeom>
        </p:spPr>
        <p:txBody>
          <a:bodyPr>
            <a:noAutofit/>
          </a:bodyPr>
          <a:lstStyle>
            <a:lvl1pPr marL="0" indent="-179996">
              <a:spcBef>
                <a:spcPts val="0"/>
              </a:spcBef>
              <a:buFont typeface="+mj-lt"/>
              <a:buAutoNum type="arabicPeriod"/>
              <a:defRPr sz="800" b="0"/>
            </a:lvl1pPr>
            <a:lvl2pPr marL="0" indent="0">
              <a:buNone/>
              <a:defRPr sz="900"/>
            </a:lvl2pPr>
            <a:lvl3pPr marL="359991" indent="-179996">
              <a:buFont typeface="+mj-lt"/>
              <a:buAutoNum type="alphaLcParenR"/>
              <a:defRPr sz="700"/>
            </a:lvl3pPr>
            <a:lvl4pPr marL="539987" indent="-179996">
              <a:buFont typeface="+mj-lt"/>
              <a:buAutoNum type="romanLcPeriod"/>
              <a:defRPr sz="500"/>
            </a:lvl4pPr>
            <a:lvl5pPr>
              <a:defRPr sz="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792482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Behov til Betaling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B9F8B5-E0B8-4229-A3EE-C399414AAB39}"/>
              </a:ext>
            </a:extLst>
          </p:cNvPr>
          <p:cNvCxnSpPr/>
          <p:nvPr userDrawn="1"/>
        </p:nvCxnSpPr>
        <p:spPr>
          <a:xfrm>
            <a:off x="8372305" y="3063241"/>
            <a:ext cx="358001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98487032"/>
              </p:ext>
            </p:extLst>
          </p:nvPr>
        </p:nvGraphicFramePr>
        <p:xfrm>
          <a:off x="8674902" y="1006784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 Innkjøp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Fagrekvirent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Innkjøper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Anskaffelsesrådgiver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Leveransebekrefter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Fakturaflytoppfølger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Leverandørvedlikeholder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68613" y="2451106"/>
            <a:ext cx="125412" cy="1605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CEF3A5-8109-48F8-8EE3-9C8D183E44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6136" y="2849748"/>
            <a:ext cx="110363" cy="18209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59594022"/>
              </p:ext>
            </p:extLst>
          </p:nvPr>
        </p:nvGraphicFramePr>
        <p:xfrm>
          <a:off x="10335245" y="1016906"/>
          <a:ext cx="1705872" cy="2042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nb-NO" sz="800"/>
                        <a:t>Innførselsmerverdiavgifts- og tolloppfølger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Remitterer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Remitteringsgodkjenner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Katalogadministrator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Innkjøpskontroller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Systemadministrator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Brukeradministrator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sp>
        <p:nvSpPr>
          <p:cNvPr id="38" name="Tittel 1">
            <a:extLst>
              <a:ext uri="{FF2B5EF4-FFF2-40B4-BE49-F238E27FC236}">
                <a16:creationId xmlns:a16="http://schemas.microsoft.com/office/drawing/2014/main" id="{CD7A9D41-47A4-41DF-8F7C-2655BAF8573F}"/>
              </a:ext>
            </a:extLst>
          </p:cNvPr>
          <p:cNvSpPr txBox="1">
            <a:spLocks/>
          </p:cNvSpPr>
          <p:nvPr userDrawn="1"/>
        </p:nvSpPr>
        <p:spPr>
          <a:xfrm>
            <a:off x="8375688" y="3135265"/>
            <a:ext cx="1692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Fordeler:</a:t>
            </a:r>
          </a:p>
        </p:txBody>
      </p:sp>
      <p:sp>
        <p:nvSpPr>
          <p:cNvPr id="41" name="Tittel 1">
            <a:extLst>
              <a:ext uri="{FF2B5EF4-FFF2-40B4-BE49-F238E27FC236}">
                <a16:creationId xmlns:a16="http://schemas.microsoft.com/office/drawing/2014/main" id="{8E6C6851-462C-4FDF-8868-8AD4AFC4628C}"/>
              </a:ext>
            </a:extLst>
          </p:cNvPr>
          <p:cNvSpPr txBox="1">
            <a:spLocks/>
          </p:cNvSpPr>
          <p:nvPr userDrawn="1"/>
        </p:nvSpPr>
        <p:spPr>
          <a:xfrm>
            <a:off x="8415767" y="4829553"/>
            <a:ext cx="1692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Risiko:</a:t>
            </a:r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3D4CA0A7-73DD-477B-A170-78114B35E2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15767" y="4988595"/>
            <a:ext cx="3496473" cy="1437552"/>
          </a:xfrm>
          <a:prstGeom prst="rect">
            <a:avLst/>
          </a:prstGeom>
        </p:spPr>
        <p:txBody>
          <a:bodyPr>
            <a:noAutofit/>
          </a:bodyPr>
          <a:lstStyle>
            <a:lvl1pPr marL="0" indent="-179996">
              <a:spcBef>
                <a:spcPts val="0"/>
              </a:spcBef>
              <a:buFont typeface="+mj-lt"/>
              <a:buAutoNum type="arabicPeriod"/>
              <a:defRPr sz="800" b="0"/>
            </a:lvl1pPr>
            <a:lvl2pPr marL="0" indent="0">
              <a:buNone/>
              <a:defRPr sz="900"/>
            </a:lvl2pPr>
            <a:lvl3pPr marL="359991" indent="-179996">
              <a:buFont typeface="+mj-lt"/>
              <a:buAutoNum type="alphaLcParenR"/>
              <a:defRPr sz="700"/>
            </a:lvl3pPr>
            <a:lvl4pPr marL="539987" indent="-179996">
              <a:buFont typeface="+mj-lt"/>
              <a:buAutoNum type="romanLcPeriod"/>
              <a:defRPr sz="500"/>
            </a:lvl4pPr>
            <a:lvl5pPr>
              <a:defRPr sz="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Punktliste</a:t>
            </a:r>
          </a:p>
          <a:p>
            <a:pPr lvl="2"/>
            <a:r>
              <a:rPr lang="nb-NO"/>
              <a:t>Andre nivå</a:t>
            </a:r>
          </a:p>
          <a:p>
            <a:pPr lvl="3"/>
            <a:r>
              <a:rPr lang="nb-NO"/>
              <a:t>Tredje Nivå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63032" y="956694"/>
            <a:ext cx="212555" cy="2254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23741D4-B576-479C-9E12-60F95DA7084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63032" y="1198159"/>
            <a:ext cx="212555" cy="2254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F911982-8A96-4A65-876F-182FEB53A5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81476" y="1439624"/>
            <a:ext cx="175667" cy="1863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8FD6AF-158D-4C6D-8188-8921EDCE1C6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1478" y="1641964"/>
            <a:ext cx="175665" cy="1863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71ECFA-F7E9-4AE2-9A48-9D1E81835F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34701" y="1044845"/>
            <a:ext cx="193232" cy="2049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F21BB0-C5E9-40B0-9503-ABA8F359C6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81478" y="2301087"/>
            <a:ext cx="175665" cy="1863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C98A99-B77B-4CD1-AFE2-5646C02C54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63032" y="2503428"/>
            <a:ext cx="212555" cy="2254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1E512BE-5C18-4B05-BBCE-4B80167180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14412" y="1275687"/>
            <a:ext cx="233811" cy="2479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07D5BB-99F4-4CD2-9138-7DCEE5B9255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34701" y="1549569"/>
            <a:ext cx="193232" cy="20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D0AB1-80DE-4055-A9B8-D0BAA95C7BB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56829" y="1780411"/>
            <a:ext cx="148976" cy="194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0379C-0437-46B8-A2B8-6230A70F0A5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158075" y="2000890"/>
            <a:ext cx="146487" cy="193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89047" y="2094434"/>
            <a:ext cx="160527" cy="19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39F0B-8C47-4585-9EB8-8EC0BF14B55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162220" y="2630405"/>
            <a:ext cx="138195" cy="201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C69C1F-2CAE-4984-91E4-52ECB245F14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146039" y="2208075"/>
            <a:ext cx="170559" cy="2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1C2EB-A559-4E99-A2A5-40BDC5506B4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84803" y="1844304"/>
            <a:ext cx="177248" cy="234101"/>
          </a:xfrm>
          <a:prstGeom prst="rect">
            <a:avLst/>
          </a:prstGeom>
        </p:spPr>
      </p:pic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4DB05E92-4C7A-47AC-BC7B-25F9267060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3126695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0" imgW="592" imgH="591" progId="TCLayout.ActiveDocument.1">
                  <p:embed/>
                </p:oleObj>
              </mc:Choice>
              <mc:Fallback>
                <p:oleObj name="think-cell Slide" r:id="rId20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1.e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customXml" Target="../ink/ink5.xml"/><Relationship Id="rId26" Type="http://schemas.openxmlformats.org/officeDocument/2006/relationships/image" Target="../media/image61.png"/><Relationship Id="rId39" Type="http://schemas.openxmlformats.org/officeDocument/2006/relationships/image" Target="../media/image69.png"/><Relationship Id="rId21" Type="http://schemas.openxmlformats.org/officeDocument/2006/relationships/image" Target="../media/image58.png"/><Relationship Id="rId34" Type="http://schemas.openxmlformats.org/officeDocument/2006/relationships/customXml" Target="../ink/ink12.xml"/><Relationship Id="rId42" Type="http://schemas.openxmlformats.org/officeDocument/2006/relationships/image" Target="../media/image71.png"/><Relationship Id="rId47" Type="http://schemas.openxmlformats.org/officeDocument/2006/relationships/image" Target="../media/image74.png"/><Relationship Id="rId50" Type="http://schemas.openxmlformats.org/officeDocument/2006/relationships/customXml" Target="../ink/ink17.xml"/><Relationship Id="rId55" Type="http://schemas.openxmlformats.org/officeDocument/2006/relationships/image" Target="../media/image80.png"/><Relationship Id="rId63" Type="http://schemas.openxmlformats.org/officeDocument/2006/relationships/customXml" Target="../ink/ink22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3.png"/><Relationship Id="rId41" Type="http://schemas.openxmlformats.org/officeDocument/2006/relationships/image" Target="../media/image70.png"/><Relationship Id="rId54" Type="http://schemas.openxmlformats.org/officeDocument/2006/relationships/customXml" Target="../ink/ink18.xml"/><Relationship Id="rId62" Type="http://schemas.openxmlformats.org/officeDocument/2006/relationships/image" Target="../media/image84.png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2.png"/><Relationship Id="rId24" Type="http://schemas.openxmlformats.org/officeDocument/2006/relationships/customXml" Target="../ink/ink8.xml"/><Relationship Id="rId32" Type="http://schemas.openxmlformats.org/officeDocument/2006/relationships/customXml" Target="../ink/ink11.xml"/><Relationship Id="rId37" Type="http://schemas.openxmlformats.org/officeDocument/2006/relationships/image" Target="../media/image68.svg"/><Relationship Id="rId40" Type="http://schemas.openxmlformats.org/officeDocument/2006/relationships/customXml" Target="../ink/ink14.xml"/><Relationship Id="rId45" Type="http://schemas.openxmlformats.org/officeDocument/2006/relationships/image" Target="../media/image73.png"/><Relationship Id="rId53" Type="http://schemas.openxmlformats.org/officeDocument/2006/relationships/image" Target="../media/image79.svg"/><Relationship Id="rId58" Type="http://schemas.openxmlformats.org/officeDocument/2006/relationships/image" Target="../media/image82.svg"/><Relationship Id="rId66" Type="http://schemas.openxmlformats.org/officeDocument/2006/relationships/image" Target="../media/image86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9.xml"/><Relationship Id="rId36" Type="http://schemas.openxmlformats.org/officeDocument/2006/relationships/image" Target="../media/image67.png"/><Relationship Id="rId49" Type="http://schemas.openxmlformats.org/officeDocument/2006/relationships/image" Target="../media/image76.svg"/><Relationship Id="rId57" Type="http://schemas.openxmlformats.org/officeDocument/2006/relationships/image" Target="../media/image81.png"/><Relationship Id="rId61" Type="http://schemas.openxmlformats.org/officeDocument/2006/relationships/customXml" Target="../ink/ink21.xml"/><Relationship Id="rId10" Type="http://schemas.openxmlformats.org/officeDocument/2006/relationships/customXml" Target="../ink/ink2.xml"/><Relationship Id="rId19" Type="http://schemas.openxmlformats.org/officeDocument/2006/relationships/image" Target="../media/image57.png"/><Relationship Id="rId31" Type="http://schemas.openxmlformats.org/officeDocument/2006/relationships/image" Target="../media/image64.png"/><Relationship Id="rId44" Type="http://schemas.openxmlformats.org/officeDocument/2006/relationships/customXml" Target="../ink/ink15.xml"/><Relationship Id="rId52" Type="http://schemas.openxmlformats.org/officeDocument/2006/relationships/image" Target="../media/image78.png"/><Relationship Id="rId60" Type="http://schemas.openxmlformats.org/officeDocument/2006/relationships/image" Target="../media/image83.png"/><Relationship Id="rId65" Type="http://schemas.openxmlformats.org/officeDocument/2006/relationships/customXml" Target="../ink/ink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1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2.svg"/><Relationship Id="rId30" Type="http://schemas.openxmlformats.org/officeDocument/2006/relationships/customXml" Target="../ink/ink10.xml"/><Relationship Id="rId35" Type="http://schemas.openxmlformats.org/officeDocument/2006/relationships/image" Target="../media/image66.png"/><Relationship Id="rId43" Type="http://schemas.openxmlformats.org/officeDocument/2006/relationships/image" Target="../media/image72.svg"/><Relationship Id="rId48" Type="http://schemas.openxmlformats.org/officeDocument/2006/relationships/image" Target="../media/image75.png"/><Relationship Id="rId56" Type="http://schemas.openxmlformats.org/officeDocument/2006/relationships/customXml" Target="../ink/ink19.xml"/><Relationship Id="rId64" Type="http://schemas.openxmlformats.org/officeDocument/2006/relationships/image" Target="../media/image85.png"/><Relationship Id="rId8" Type="http://schemas.openxmlformats.org/officeDocument/2006/relationships/customXml" Target="../ink/ink1.xml"/><Relationship Id="rId51" Type="http://schemas.openxmlformats.org/officeDocument/2006/relationships/image" Target="../media/image77.png"/><Relationship Id="rId3" Type="http://schemas.openxmlformats.org/officeDocument/2006/relationships/tags" Target="../tags/tag35.xml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5.png"/><Relationship Id="rId38" Type="http://schemas.openxmlformats.org/officeDocument/2006/relationships/customXml" Target="../ink/ink13.xml"/><Relationship Id="rId46" Type="http://schemas.openxmlformats.org/officeDocument/2006/relationships/customXml" Target="../ink/ink16.xml"/><Relationship Id="rId59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tags" Target="../tags/tag13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4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1.e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1.e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medium.com/productmanagement101/design-sprints-at-google-85ff62fed5f8" TargetMode="Externa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1107996"/>
          </a:xfrm>
        </p:spPr>
        <p:txBody>
          <a:bodyPr/>
          <a:lstStyle/>
          <a:p>
            <a:pPr algn="ctr"/>
            <a:r>
              <a:rPr lang="nb-NO" sz="6600">
                <a:solidFill>
                  <a:schemeClr val="bg1"/>
                </a:solidFill>
              </a:rPr>
              <a:t>Behov til betaling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2400" b="1">
                <a:solidFill>
                  <a:schemeClr val="bg1"/>
                </a:solidFill>
              </a:rPr>
              <a:t>Presentasjon av løsningsforslag etter design sprint </a:t>
            </a:r>
            <a:br>
              <a:rPr lang="nb-NO" sz="2400" b="1">
                <a:solidFill>
                  <a:schemeClr val="bg1"/>
                </a:solidFill>
              </a:rPr>
            </a:br>
            <a:endParaRPr lang="nb-NO" sz="2400" b="1">
              <a:solidFill>
                <a:schemeClr val="bg1"/>
              </a:solidFill>
            </a:endParaRPr>
          </a:p>
          <a:p>
            <a:pPr algn="ctr"/>
            <a:r>
              <a:rPr lang="nb-NO" sz="2400" b="1">
                <a:solidFill>
                  <a:schemeClr val="bg1"/>
                </a:solidFill>
              </a:rPr>
              <a:t>BOTT ØL Innføring</a:t>
            </a:r>
            <a:endParaRPr lang="nb-NO" sz="24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000">
                <a:solidFill>
                  <a:srgbClr val="FFFFFF">
                    <a:lumMod val="85000"/>
                  </a:srgbClr>
                </a:solidFill>
                <a:latin typeface="Arial" panose="020B0604020202020204"/>
              </a:rPr>
              <a:t>Allmøte – 08.04.2021</a:t>
            </a:r>
            <a:endParaRPr lang="nb-NO" sz="20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DDB166-83B2-4666-9376-572CF6BBD65D}"/>
              </a:ext>
            </a:extLst>
          </p:cNvPr>
          <p:cNvSpPr/>
          <p:nvPr/>
        </p:nvSpPr>
        <p:spPr>
          <a:xfrm>
            <a:off x="1092965" y="1718419"/>
            <a:ext cx="4410000" cy="2463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F23C-324C-42B6-B7DF-3A26817EC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232" y="1718419"/>
            <a:ext cx="4411408" cy="24785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To alternative løsningsforslag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6C6D50-B0AC-4E8B-972C-BD466883A7F1}"/>
              </a:ext>
            </a:extLst>
          </p:cNvPr>
          <p:cNvSpPr txBox="1">
            <a:spLocks/>
          </p:cNvSpPr>
          <p:nvPr/>
        </p:nvSpPr>
        <p:spPr>
          <a:xfrm>
            <a:off x="887485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Fakultetene velger organisering selv, gitt at…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53D6858-DB69-4A7A-A815-5331A44B3C16}"/>
              </a:ext>
            </a:extLst>
          </p:cNvPr>
          <p:cNvSpPr txBox="1">
            <a:spLocks/>
          </p:cNvSpPr>
          <p:nvPr/>
        </p:nvSpPr>
        <p:spPr>
          <a:xfrm>
            <a:off x="6738674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Innkjøpere organiseres på nivå 1 og 2 (ikke nivå 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D3F4A7-DB74-4E9C-A4FA-0A4823A3451A}"/>
              </a:ext>
            </a:extLst>
          </p:cNvPr>
          <p:cNvCxnSpPr/>
          <p:nvPr/>
        </p:nvCxnSpPr>
        <p:spPr>
          <a:xfrm>
            <a:off x="887544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F52125-FEA4-4430-881A-7FA90C83430D}"/>
              </a:ext>
            </a:extLst>
          </p:cNvPr>
          <p:cNvCxnSpPr/>
          <p:nvPr/>
        </p:nvCxnSpPr>
        <p:spPr>
          <a:xfrm>
            <a:off x="6738733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BD43EF4-A64E-43C4-8771-F5F915950027}"/>
              </a:ext>
            </a:extLst>
          </p:cNvPr>
          <p:cNvSpPr/>
          <p:nvPr/>
        </p:nvSpPr>
        <p:spPr>
          <a:xfrm>
            <a:off x="499193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530703-B4C5-45C7-AF31-0224FA4D02EB}"/>
              </a:ext>
            </a:extLst>
          </p:cNvPr>
          <p:cNvSpPr/>
          <p:nvPr/>
        </p:nvSpPr>
        <p:spPr>
          <a:xfrm>
            <a:off x="6350478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AD68B-CCF4-45A1-8A3A-1EF0B32F8AEC}"/>
              </a:ext>
            </a:extLst>
          </p:cNvPr>
          <p:cNvSpPr/>
          <p:nvPr/>
        </p:nvSpPr>
        <p:spPr>
          <a:xfrm>
            <a:off x="1574509" y="1718419"/>
            <a:ext cx="3706405" cy="246397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Minimum 50% av stillingen dedikeres til innkjøpsfaglige arbeidsoppgaver (ref. rollebeskrivelse fra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opprettes innkjøpergrupper på nivå 1 og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Anskaffelsesrådgiver: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Rollen kan innehas av innkjøper i 100% innkjøpsfaglig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Vedkommende bør utføre minimum 10 anskaffelser under nasjonal terskelverdi per år (1,3 millioner kroner)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nødvendige sertifiseringer for å dekke kompetansekravene beskrevet i rollebeskrivelsen (ref.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Øvrige rammer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og anskaffelsesrådgivere inngår i faglig nettverk/forum for å ivareta kompetansekrav, fagmiljø og utveksling av kunnskap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A8E9F-1094-484D-93BA-733877EB1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719" y="1745471"/>
            <a:ext cx="344104" cy="3924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FEACB-B0EE-4625-B5E3-3A73EBD21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226" y="2422770"/>
            <a:ext cx="301090" cy="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69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48719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Løsningsforslag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C3F5B-9895-41CB-9B16-31574A3C7AC8}"/>
              </a:ext>
            </a:extLst>
          </p:cNvPr>
          <p:cNvGrpSpPr/>
          <p:nvPr/>
        </p:nvGrpSpPr>
        <p:grpSpPr>
          <a:xfrm>
            <a:off x="1369387" y="1153084"/>
            <a:ext cx="9453226" cy="4818956"/>
            <a:chOff x="1369387" y="1019522"/>
            <a:chExt cx="9453226" cy="481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F5DBEB4-E380-4F60-81AA-61BB5EF4FDE2}"/>
                </a:ext>
              </a:extLst>
            </p:cNvPr>
            <p:cNvGrpSpPr/>
            <p:nvPr/>
          </p:nvGrpSpPr>
          <p:grpSpPr>
            <a:xfrm>
              <a:off x="1369387" y="1209360"/>
              <a:ext cx="9453226" cy="4629118"/>
              <a:chOff x="1092965" y="1718419"/>
              <a:chExt cx="4410000" cy="21595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DDB166-83B2-4666-9376-572CF6BBD65D}"/>
                  </a:ext>
                </a:extLst>
              </p:cNvPr>
              <p:cNvSpPr/>
              <p:nvPr/>
            </p:nvSpPr>
            <p:spPr>
              <a:xfrm>
                <a:off x="1092965" y="1718419"/>
                <a:ext cx="4410000" cy="215951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5AD68B-CCF4-45A1-8A3A-1EF0B32F8AEC}"/>
                  </a:ext>
                </a:extLst>
              </p:cNvPr>
              <p:cNvSpPr/>
              <p:nvPr/>
            </p:nvSpPr>
            <p:spPr>
              <a:xfrm>
                <a:off x="1603267" y="1780728"/>
                <a:ext cx="3706405" cy="1961719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Innkjøpere: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Minimum 50% av stillingen dedikeres til innkjøpsfaglige arbeidsoppgaver (ref. rollebeskrivelse fra BOTT)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Det opprettes innkjøpergrupper på nivå 1 og 2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Anskaffelsesrådgiver: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Rollen kan innehas av innkjøper i 100% innkjøpsfaglig stilling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Vedkommende bør utføre minimum 10 anskaffelser under nasjonal terskelverdi per år (1,3 millioner kroner)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Må inneha nødvendige sertifiseringer for å dekke kompetansekravene beskrevet i rollebeskrivelsen (ref. BOTT)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Prosessansvarlig for anskaffelsesområdet avgjør hvorvidt kriteriene er oppfylt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Øvrige rammer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Innkjøpere og anskaffelsesrådgivere inngår i faglig nettverk/forum for å ivareta kompetansekrav, fagmiljø og utveksling av kunnskap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40A8E9F-1094-484D-93BA-733877EB1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477" y="1898847"/>
                <a:ext cx="344104" cy="39249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7FFEACB-B0EE-4625-B5E3-3A73EBD21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984" y="2576146"/>
                <a:ext cx="301090" cy="360234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9BF8AC-557A-4015-A886-A87BAF69726E}"/>
                </a:ext>
              </a:extLst>
            </p:cNvPr>
            <p:cNvSpPr/>
            <p:nvPr/>
          </p:nvSpPr>
          <p:spPr>
            <a:xfrm>
              <a:off x="1633109" y="1019522"/>
              <a:ext cx="5276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Fakultetene velger organisering selv, gitt at…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B21CD2-0954-4E63-BB6E-AA928EA5669E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05AC69-4A3A-4E11-B7ED-59F990583039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99D26C-FC59-4F9D-9AEC-A94AE3B7D77E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977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EE0EA05-2397-478B-94CB-E4CA7DEB9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168" y="1750219"/>
            <a:ext cx="3021163" cy="1688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A28867-9E1F-4024-AB67-07452502B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44" y="1750219"/>
            <a:ext cx="3010187" cy="16816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07623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Tre eksempler på hvordan løsningsforslag 1 vil kunne ta form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065F8-282E-47B6-BD18-75DCDE7C5D85}"/>
              </a:ext>
            </a:extLst>
          </p:cNvPr>
          <p:cNvGrpSpPr/>
          <p:nvPr/>
        </p:nvGrpSpPr>
        <p:grpSpPr>
          <a:xfrm>
            <a:off x="499193" y="1260270"/>
            <a:ext cx="3407487" cy="334099"/>
            <a:chOff x="499193" y="972597"/>
            <a:chExt cx="3407487" cy="334099"/>
          </a:xfrm>
        </p:grpSpPr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A56C6D50-B0AC-4E8B-972C-BD466883A7F1}"/>
                </a:ext>
              </a:extLst>
            </p:cNvPr>
            <p:cNvSpPr txBox="1">
              <a:spLocks/>
            </p:cNvSpPr>
            <p:nvPr/>
          </p:nvSpPr>
          <p:spPr>
            <a:xfrm>
              <a:off x="892785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3 (50%)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3F4A7-DB74-4E9C-A4FA-0A4823A3451A}"/>
                </a:ext>
              </a:extLst>
            </p:cNvPr>
            <p:cNvCxnSpPr/>
            <p:nvPr/>
          </p:nvCxnSpPr>
          <p:spPr>
            <a:xfrm>
              <a:off x="893066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D43EF4-A64E-43C4-8771-F5F915950027}"/>
                </a:ext>
              </a:extLst>
            </p:cNvPr>
            <p:cNvSpPr/>
            <p:nvPr/>
          </p:nvSpPr>
          <p:spPr>
            <a:xfrm>
              <a:off x="499193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ABDB1D-7B5C-4460-9E9D-B8273878A5F9}"/>
              </a:ext>
            </a:extLst>
          </p:cNvPr>
          <p:cNvGrpSpPr/>
          <p:nvPr/>
        </p:nvGrpSpPr>
        <p:grpSpPr>
          <a:xfrm>
            <a:off x="4375119" y="1260270"/>
            <a:ext cx="3407391" cy="334099"/>
            <a:chOff x="6350478" y="972597"/>
            <a:chExt cx="3407391" cy="334099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A53D6858-DB69-4A7A-A815-5331A44B3C16}"/>
                </a:ext>
              </a:extLst>
            </p:cNvPr>
            <p:cNvSpPr txBox="1">
              <a:spLocks/>
            </p:cNvSpPr>
            <p:nvPr/>
          </p:nvSpPr>
          <p:spPr>
            <a:xfrm>
              <a:off x="6743974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3 (100%)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F52125-FEA4-4430-881A-7FA90C83430D}"/>
                </a:ext>
              </a:extLst>
            </p:cNvPr>
            <p:cNvCxnSpPr/>
            <p:nvPr/>
          </p:nvCxnSpPr>
          <p:spPr>
            <a:xfrm>
              <a:off x="6744255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530703-B4C5-45C7-AF31-0224FA4D02EB}"/>
                </a:ext>
              </a:extLst>
            </p:cNvPr>
            <p:cNvSpPr/>
            <p:nvPr/>
          </p:nvSpPr>
          <p:spPr>
            <a:xfrm>
              <a:off x="6350478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60D52B-1279-42F0-8322-B0C0C6A8C660}"/>
              </a:ext>
            </a:extLst>
          </p:cNvPr>
          <p:cNvGrpSpPr/>
          <p:nvPr/>
        </p:nvGrpSpPr>
        <p:grpSpPr>
          <a:xfrm>
            <a:off x="8250949" y="1260270"/>
            <a:ext cx="3407391" cy="334099"/>
            <a:chOff x="6350478" y="972597"/>
            <a:chExt cx="3407391" cy="334099"/>
          </a:xfrm>
        </p:grpSpPr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B3CA0EB7-B40C-4EA5-B8B5-5CBA73AABCB5}"/>
                </a:ext>
              </a:extLst>
            </p:cNvPr>
            <p:cNvSpPr txBox="1">
              <a:spLocks/>
            </p:cNvSpPr>
            <p:nvPr/>
          </p:nvSpPr>
          <p:spPr>
            <a:xfrm>
              <a:off x="6743974" y="972597"/>
              <a:ext cx="3012886" cy="33409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09570" rtl="0" eaLnBrk="1" latinLnBrk="0" hangingPunct="1"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+mn-lt"/>
                  <a:ea typeface="+mj-ea"/>
                  <a:cs typeface="Arial"/>
                </a:defRPr>
              </a:lvl1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j-ea"/>
                  <a:cs typeface="Arial"/>
                </a:rPr>
                <a:t>Innkjøper nivå 2 (100%)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B9411B4-443F-4014-8585-656BB4B7871C}"/>
                </a:ext>
              </a:extLst>
            </p:cNvPr>
            <p:cNvCxnSpPr/>
            <p:nvPr/>
          </p:nvCxnSpPr>
          <p:spPr>
            <a:xfrm>
              <a:off x="6744255" y="1288969"/>
              <a:ext cx="301361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F5FB1E-4AFC-44C3-BC0B-E0450F1B046E}"/>
                </a:ext>
              </a:extLst>
            </p:cNvPr>
            <p:cNvSpPr/>
            <p:nvPr/>
          </p:nvSpPr>
          <p:spPr>
            <a:xfrm>
              <a:off x="6350478" y="1000772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217FC20-1D78-4987-8F8B-79EF8E72E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368" y="1750219"/>
            <a:ext cx="3021163" cy="16909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67734EA-E5AB-4E36-AB3F-3D0CA9E7A0A1}"/>
              </a:ext>
            </a:extLst>
          </p:cNvPr>
          <p:cNvSpPr/>
          <p:nvPr/>
        </p:nvSpPr>
        <p:spPr>
          <a:xfrm>
            <a:off x="884506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lokalisert på alle nivå og utfører rollen i minimum 50%-stilling, og utfører ikke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på nivå 2 har mulighet for å innta rollen som anskaffelsesrådgiver*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76320-7D96-4C28-8FEB-117CAE8A2D1C}"/>
              </a:ext>
            </a:extLst>
          </p:cNvPr>
          <p:cNvSpPr/>
          <p:nvPr/>
        </p:nvSpPr>
        <p:spPr>
          <a:xfrm>
            <a:off x="4768615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lokalisert på alle nivå  og utfører rollen i 100%-stilling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har mulighet for å innta rollen som anskaffelsesrådgiver*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CFEA08-729F-471B-B901-45F9C139D409}"/>
              </a:ext>
            </a:extLst>
          </p:cNvPr>
          <p:cNvSpPr/>
          <p:nvPr/>
        </p:nvSpPr>
        <p:spPr>
          <a:xfrm>
            <a:off x="8636168" y="3537579"/>
            <a:ext cx="30181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er lokalisert på nivå 1 og 2, men ikke nivå 3, og utfører rollen i 100%-stilling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har mulighet for å innta rollen som anskaffelsesrådgiver*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B7B320-0F3B-4279-8970-E0441D466B10}"/>
              </a:ext>
            </a:extLst>
          </p:cNvPr>
          <p:cNvSpPr/>
          <p:nvPr/>
        </p:nvSpPr>
        <p:spPr>
          <a:xfrm>
            <a:off x="879544" y="4447986"/>
            <a:ext cx="3260941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Lite fagmiljø lokalt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Lavere kvalitet på tjenesten pga. lavere grad av profesjonalisering (50%-rolle)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Personavhengig tjeneste, lav robusthet og ulik praksis på tvers av institutter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Små enheter klarer ikke fylle %-kravene til rollen alene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kan oppleve krysspress (kombinerte roller)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prosessansvarlig / flere personer å lære opp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D853A0-B8E4-433E-9976-E24F3CF7DE35}"/>
              </a:ext>
            </a:extLst>
          </p:cNvPr>
          <p:cNvSpPr/>
          <p:nvPr/>
        </p:nvSpPr>
        <p:spPr>
          <a:xfrm>
            <a:off x="4756369" y="4447986"/>
            <a:ext cx="32609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Lite fagmiljø lokalt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Personavhengig tjeneste, lav robusthet og ulik praksis på tvers av institutter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Små enheter klarer ikke fylle %-kravene til rollen alene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prosessansvarlig / flere personer å lære opp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68C26B-1708-443E-B1E8-CE91ACB2128B}"/>
              </a:ext>
            </a:extLst>
          </p:cNvPr>
          <p:cNvSpPr/>
          <p:nvPr/>
        </p:nvSpPr>
        <p:spPr>
          <a:xfrm>
            <a:off x="8644445" y="4447986"/>
            <a:ext cx="315028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 for: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Avstand til kjernevirksomheten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 like fysisk tilgjengelig for behovshaveren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Større avstand til «tverrfaglig miljø»</a:t>
            </a:r>
          </a:p>
          <a:p>
            <a:pPr marL="3600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Mindre kjennskap til særtrekk/budsjett v/ institutt</a:t>
            </a:r>
          </a:p>
          <a:p>
            <a:pPr marL="360000" marR="0" lvl="1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Kontorsjef må håndtere flere administrative oppgaver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anskaffelsesrådgiver: lite fagmiljø, lav robusthet, avstand til fag</a:t>
            </a:r>
          </a:p>
          <a:p>
            <a:pPr marL="171450" marR="0" lvl="0" indent="-17145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som er ansvarlig for økonomi på institutt får mindre påvirkningskraft over innkjøperen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436AD-BA68-4063-8806-68C5526890D6}"/>
              </a:ext>
            </a:extLst>
          </p:cNvPr>
          <p:cNvSpPr/>
          <p:nvPr/>
        </p:nvSpPr>
        <p:spPr>
          <a:xfrm>
            <a:off x="879544" y="6579518"/>
            <a:ext cx="301818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*Gitt kriteriene angitt i løsningsforslag 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47126F-40FB-4246-AA1D-349AE0D448A8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801019A-636C-4334-8343-2B3571716792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D4B6FD1-6CFC-41D7-AFA0-E3AA487246E6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2883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70EB15C-B551-4A1E-A2DA-DACBCA27EF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70EB15C-B551-4A1E-A2DA-DACBCA27E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8CD3AC-F241-4970-B06C-A72130BD7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3564944"/>
            <a:ext cx="345758" cy="3143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E8F532-3EB6-4C7D-B60C-3CA410559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1998686"/>
            <a:ext cx="345758" cy="3143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AAB9FD9-A794-4D5F-A1B1-A91868267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001" y="5224349"/>
            <a:ext cx="345758" cy="3143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444A22-6E6A-4815-B6F6-6ADE9E17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152252"/>
            <a:ext cx="6968437" cy="584775"/>
          </a:xfrm>
        </p:spPr>
        <p:txBody>
          <a:bodyPr vert="horz"/>
          <a:lstStyle/>
          <a:p>
            <a:r>
              <a:rPr lang="nb-NO"/>
              <a:t>Løsningsforslag 2: Innkjøper på nivå 2 for hele NTNU (100%)</a:t>
            </a:r>
            <a:br>
              <a:rPr lang="nb-NO"/>
            </a:br>
            <a:r>
              <a:rPr lang="nb-NO" sz="1100" b="0" i="1"/>
              <a:t>Innkjøpere er lokalisert på nivå 2 og 1 (ikke nivå 3). Innkjøper utfører rollen i 100%-stilling, med mulighet for å innta rollen som anskaffelsesrådgiver (gitt visse kriterier). Det etableres innkjøpergrupper på nivå 1 og nivå 2</a:t>
            </a:r>
            <a:endParaRPr lang="nb-NO" sz="1100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D1C4B-1455-47E6-A7BC-4750918CCD4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15768" y="3307143"/>
            <a:ext cx="3776232" cy="1437552"/>
          </a:xfrm>
        </p:spPr>
        <p:txBody>
          <a:bodyPr/>
          <a:lstStyle/>
          <a:p>
            <a:r>
              <a:rPr lang="nb-NO"/>
              <a:t>Sterkt fagmiljø</a:t>
            </a:r>
          </a:p>
          <a:p>
            <a:r>
              <a:rPr lang="nb-NO"/>
              <a:t>Profesjonalisert innkjøper-rolle (100%)</a:t>
            </a:r>
          </a:p>
          <a:p>
            <a:pPr marL="180000" fontAlgn="b"/>
            <a:r>
              <a:rPr lang="nb-NO"/>
              <a:t>Person-uavhengig tjeneste, høy robusthet og lik praksis på tvers av fakulteter (lik behandling, samme tjeneste) </a:t>
            </a:r>
          </a:p>
          <a:p>
            <a:pPr marL="180000" fontAlgn="b"/>
            <a:r>
              <a:rPr lang="nb-NO"/>
              <a:t>Fakultet/økonomisjef har større påvirkningskraft</a:t>
            </a:r>
          </a:p>
          <a:p>
            <a:pPr marL="180000" fontAlgn="b"/>
            <a:r>
              <a:rPr lang="nb-NO"/>
              <a:t>Kortere avstand til prosessansvarlig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3EF486-528E-4B86-9DB7-C6FF245C3C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5767" y="4988595"/>
            <a:ext cx="3776233" cy="1689608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Avstand til kjernevirksomheten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Ikke like fysisk tilgjengelig for behovshaveren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Større avstand til «tverrfaglig miljø»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Sterk kjennskap til særtrekk og budsjett ved institutt</a:t>
            </a:r>
          </a:p>
          <a:p>
            <a:pPr marL="180000" defTabSz="609585" fontAlgn="b"/>
            <a:r>
              <a:rPr lang="nb-NO"/>
              <a:t>Kontorsjef må håndtere flere administrative oppgaver</a:t>
            </a:r>
            <a:endParaRPr lang="nb-NO" i="1">
              <a:solidFill>
                <a:srgbClr val="FF0000"/>
              </a:solidFill>
            </a:endParaRPr>
          </a:p>
          <a:p>
            <a:pPr marL="180000" defTabSz="609585" fontAlgn="b"/>
            <a:r>
              <a:rPr lang="nb-NO"/>
              <a:t>For anskaffelsesrådgiver: lite fagmiljø og lav robusthet</a:t>
            </a:r>
          </a:p>
          <a:p>
            <a:pPr marL="180000" defTabSz="609585" fontAlgn="b"/>
            <a:r>
              <a:rPr lang="nb-NO"/>
              <a:t>Den som er ansvarlig for økonomi på institutt (kontorsjef) får mindre påvirkningskraft over innkjøperen</a:t>
            </a:r>
          </a:p>
          <a:p>
            <a:pPr marL="180000" defTabSz="609585" fontAlgn="b"/>
            <a:r>
              <a:rPr lang="nb-NO"/>
              <a:t>Ingen fleksibilitet til å organisere Innkjøpere og Anskaffelsesrådgivere på nivå 3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E22878-F828-43FE-A92F-20F2C5CB1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927" y="1957175"/>
            <a:ext cx="364319" cy="3903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E97199-FF13-4D7A-BC6F-6BECA5ED8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273" y="3524876"/>
            <a:ext cx="344104" cy="3924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9EA71A-491A-424F-BE96-D6A505CE6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3525951"/>
            <a:ext cx="354856" cy="3903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8F1D36-BDAE-4B5D-A2DE-3691A2379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5149945"/>
            <a:ext cx="354856" cy="3903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FBDAA1-4235-488A-AC6C-031ED997C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273" y="1956100"/>
            <a:ext cx="344104" cy="392493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686FB7-79C4-4798-88C7-624A9E8985E7}"/>
              </a:ext>
            </a:extLst>
          </p:cNvPr>
          <p:cNvSpPr/>
          <p:nvPr/>
        </p:nvSpPr>
        <p:spPr>
          <a:xfrm>
            <a:off x="4614041" y="1875492"/>
            <a:ext cx="1642155" cy="553416"/>
          </a:xfrm>
          <a:prstGeom prst="roundRect">
            <a:avLst/>
          </a:prstGeom>
          <a:noFill/>
          <a:ln w="28575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BE62F46-17AF-475D-A2F4-0FED03985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439" y="1998686"/>
            <a:ext cx="273718" cy="3274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EF20BE-CA6A-4DF1-B39A-4994FC72F4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7813" y="1995625"/>
            <a:ext cx="273718" cy="3274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5E8E13-9378-400C-9FFE-0970B38FE5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187" y="1992564"/>
            <a:ext cx="273718" cy="3274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825248A-AE4E-4139-9560-94BEBB8323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562" y="1989503"/>
            <a:ext cx="273718" cy="3274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E4062B8-5FF1-4F54-A66C-02C6BE7BD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70" y="1957175"/>
            <a:ext cx="354856" cy="39034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950677-A26A-46A1-AD2E-B4AE46D71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1958788"/>
            <a:ext cx="295714" cy="38711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3506D06-6F94-4FC3-840E-832DD85C6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3527564"/>
            <a:ext cx="295714" cy="3871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D9F9F18-D506-448E-9FF4-8D968F0AC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1504" y="5151558"/>
            <a:ext cx="295714" cy="3871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4AC9A7F-ABDB-4152-AE05-912CE9979A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7442" y="3526963"/>
            <a:ext cx="299262" cy="3773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93B0A1A-CD44-46B8-BD85-739E3D4E39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7442" y="1939657"/>
            <a:ext cx="299262" cy="37733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0C87FED-D7F4-4D37-ACA9-8103950B1112}"/>
              </a:ext>
            </a:extLst>
          </p:cNvPr>
          <p:cNvSpPr/>
          <p:nvPr/>
        </p:nvSpPr>
        <p:spPr>
          <a:xfrm>
            <a:off x="5191365" y="3490830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AB3783F-8ADD-484A-864F-371E5F690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573" y="3535511"/>
            <a:ext cx="301090" cy="36023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042A94-CA00-41A4-9F73-D7D8E1278F2E}"/>
              </a:ext>
            </a:extLst>
          </p:cNvPr>
          <p:cNvCxnSpPr>
            <a:cxnSpLocks/>
            <a:stCxn id="38" idx="3"/>
            <a:endCxn id="65" idx="1"/>
          </p:cNvCxnSpPr>
          <p:nvPr/>
        </p:nvCxnSpPr>
        <p:spPr>
          <a:xfrm>
            <a:off x="5678872" y="3723001"/>
            <a:ext cx="268734" cy="0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A21BAF-D257-4613-9245-C7EB9A39AECA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1EBA65B-ABDD-474C-B828-40C24FEDE3D4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520CA3D-87F8-4E61-88AA-75BEBE936B10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AE854B9-C505-4CB9-AD8B-C54D4313AD1A}"/>
              </a:ext>
            </a:extLst>
          </p:cNvPr>
          <p:cNvSpPr/>
          <p:nvPr/>
        </p:nvSpPr>
        <p:spPr>
          <a:xfrm>
            <a:off x="2364748" y="3929797"/>
            <a:ext cx="1734638" cy="516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Mulighet for anskaffelsesrådgiver gitt visse kriterier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E82765-5E8E-41E1-825E-AFA20010D0BB}"/>
              </a:ext>
            </a:extLst>
          </p:cNvPr>
          <p:cNvSpPr/>
          <p:nvPr/>
        </p:nvSpPr>
        <p:spPr>
          <a:xfrm>
            <a:off x="4922631" y="1776169"/>
            <a:ext cx="1024975" cy="18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3275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75F766-7FE9-484A-A5FD-19A3F44E2574}"/>
              </a:ext>
            </a:extLst>
          </p:cNvPr>
          <p:cNvSpPr/>
          <p:nvPr/>
        </p:nvSpPr>
        <p:spPr>
          <a:xfrm>
            <a:off x="6330402" y="1932011"/>
            <a:ext cx="1562296" cy="44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foreta alle anskaffelser, og støtter institutt/fakultet med anskaffelser under nasjonal terskelverdi ved behov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1EE339-2555-476E-87F8-C60704BE0F93}"/>
              </a:ext>
            </a:extLst>
          </p:cNvPr>
          <p:cNvSpPr/>
          <p:nvPr/>
        </p:nvSpPr>
        <p:spPr>
          <a:xfrm>
            <a:off x="5947606" y="3490830"/>
            <a:ext cx="2252254" cy="464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innehas av innkjøper i 100%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Bør utføre minimum 10 anskaffelser under nasjonal terskelverdi per år  (1,3 mill.)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sertifiseringer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ihht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kompetansekrav for rollen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</p:txBody>
      </p:sp>
    </p:spTree>
    <p:extLst>
      <p:ext uri="{BB962C8B-B14F-4D97-AF65-F5344CB8AC3E}">
        <p14:creationId xmlns:p14="http://schemas.microsoft.com/office/powerpoint/2010/main" val="184227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FB6676-D16B-4D04-8C3A-E84689337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FB6676-D16B-4D04-8C3A-E8468933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971F816-F5AE-4E5D-95B6-842C9CE7B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74BB709A-4FAF-4BC4-BA36-E98E189871F7}"/>
              </a:ext>
            </a:extLst>
          </p:cNvPr>
          <p:cNvGraphicFramePr>
            <a:graphicFrameLocks noGrp="1"/>
          </p:cNvGraphicFramePr>
          <p:nvPr/>
        </p:nvGraphicFramePr>
        <p:xfrm>
          <a:off x="898288" y="1091853"/>
          <a:ext cx="10803549" cy="303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1287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482262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Risiko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Mitigerende</a:t>
                      </a: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 tiltak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31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Avstand til kjernevirksomheten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Tjenesteavtaler/SLA for å sikre tilstrekkelig tilgjengelighet og responstid? Minimumskrav til fysisk tilstedeværelse? Dedikerte innkjøpere per institutt? Flere fagrekvirenter / delegert </a:t>
                      </a:r>
                      <a:r>
                        <a:rPr lang="nb-NO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leveransebekrefter</a:t>
                      </a: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970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Kontorsjef må håndtere flere administrative oppgaver</a:t>
                      </a:r>
                      <a:endParaRPr lang="nb-NO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Oppgaver må kartlegges og definere hvem som skal gjøre hva. Mer rendyrkede administrative støtteroller? </a:t>
                      </a:r>
                      <a:br>
                        <a:rPr lang="nb-NO" sz="1200"/>
                      </a:br>
                      <a:r>
                        <a:rPr lang="nb-NO" sz="1200"/>
                        <a:t>Benytte fagrekvirent-rollen til noe annet enn lab-innkjøp?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906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For anskaffelsesrådgiver: lite fagmiljø, lav robusthet, avstand til fag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Anskaffelsesrådgivere i Innkjøpergruppen? Nettverk av anskaffelsesrådgivere? «Anskaffelsesforum»?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0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Den som er ansvarlig for økonomi på institutt (kontorsjef) får mindre påvirkningskraft over innkjøperen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Etablere arenaer som sikrer god dialog mellom innkjøp og kontorsjef? Bruke mulighetene som ligger i system/e-handel?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064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Fakultet har ikke fleksibilitet til å velge andre alternativer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2815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354427D5-C896-42A3-AA01-162CA2BE70AD}"/>
              </a:ext>
            </a:extLst>
          </p:cNvPr>
          <p:cNvSpPr txBox="1">
            <a:spLocks/>
          </p:cNvSpPr>
          <p:nvPr/>
        </p:nvSpPr>
        <p:spPr>
          <a:xfrm>
            <a:off x="401847" y="152252"/>
            <a:ext cx="115139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Løsningsforslag 2: Innkjøper på nivå 2 for hele NTNU (100%)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Risiko og mitigerende tiltak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213DD7-24D6-45EF-8243-E70AEF5084BF}"/>
              </a:ext>
            </a:extLst>
          </p:cNvPr>
          <p:cNvSpPr/>
          <p:nvPr/>
        </p:nvSpPr>
        <p:spPr>
          <a:xfrm>
            <a:off x="469529" y="171296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BCABEC-2E55-4302-8365-57DEC24F77F7}"/>
              </a:ext>
            </a:extLst>
          </p:cNvPr>
          <p:cNvSpPr/>
          <p:nvPr/>
        </p:nvSpPr>
        <p:spPr>
          <a:xfrm>
            <a:off x="469529" y="2207800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1F90C5-EB0B-4E03-A3F6-7DCB74C5E53E}"/>
              </a:ext>
            </a:extLst>
          </p:cNvPr>
          <p:cNvSpPr/>
          <p:nvPr/>
        </p:nvSpPr>
        <p:spPr>
          <a:xfrm>
            <a:off x="469529" y="2702639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FA61CB-DD0B-45FE-9072-9E15FF663564}"/>
              </a:ext>
            </a:extLst>
          </p:cNvPr>
          <p:cNvSpPr/>
          <p:nvPr/>
        </p:nvSpPr>
        <p:spPr>
          <a:xfrm>
            <a:off x="469529" y="3197478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C33254-D321-4FEE-BD55-45AFF7C49B77}"/>
              </a:ext>
            </a:extLst>
          </p:cNvPr>
          <p:cNvSpPr/>
          <p:nvPr/>
        </p:nvSpPr>
        <p:spPr>
          <a:xfrm>
            <a:off x="469529" y="3692315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35AC1A-1416-4FB0-8881-EFBC1881B656}"/>
              </a:ext>
            </a:extLst>
          </p:cNvPr>
          <p:cNvGrpSpPr/>
          <p:nvPr/>
        </p:nvGrpSpPr>
        <p:grpSpPr>
          <a:xfrm>
            <a:off x="10621653" y="61642"/>
            <a:ext cx="1485870" cy="291259"/>
            <a:chOff x="6333841" y="2700384"/>
            <a:chExt cx="5642589" cy="8309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47DCD8-7F22-4295-AFB8-762412B5BA1E}"/>
                </a:ext>
              </a:extLst>
            </p:cNvPr>
            <p:cNvSpPr/>
            <p:nvPr/>
          </p:nvSpPr>
          <p:spPr>
            <a:xfrm>
              <a:off x="6333841" y="2700384"/>
              <a:ext cx="2734199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6896E40-513E-469D-9032-1F7AA4E35FD2}"/>
                </a:ext>
              </a:extLst>
            </p:cNvPr>
            <p:cNvSpPr/>
            <p:nvPr/>
          </p:nvSpPr>
          <p:spPr>
            <a:xfrm>
              <a:off x="9242231" y="2700384"/>
              <a:ext cx="2734199" cy="830997"/>
            </a:xfrm>
            <a:prstGeom prst="roundRect">
              <a:avLst/>
            </a:prstGeom>
            <a:solidFill>
              <a:schemeClr val="accent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322C601-8697-4F57-BDF6-12F5B92AFF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322C601-8697-4F57-BDF6-12F5B92AF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DDB166-83B2-4666-9376-572CF6BBD65D}"/>
              </a:ext>
            </a:extLst>
          </p:cNvPr>
          <p:cNvSpPr/>
          <p:nvPr/>
        </p:nvSpPr>
        <p:spPr>
          <a:xfrm>
            <a:off x="1092965" y="1718419"/>
            <a:ext cx="4410000" cy="2463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F23C-324C-42B6-B7DF-3A26817EC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232" y="1718419"/>
            <a:ext cx="4411408" cy="24785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0A7729-700A-41A9-A38C-BB22FE034749}"/>
              </a:ext>
            </a:extLst>
          </p:cNvPr>
          <p:cNvSpPr/>
          <p:nvPr/>
        </p:nvSpPr>
        <p:spPr>
          <a:xfrm>
            <a:off x="308471" y="6448719"/>
            <a:ext cx="2478795" cy="300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3AC9E-26A3-48C4-A1E3-FC38F4F2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00722"/>
            <a:ext cx="11188700" cy="334099"/>
          </a:xfrm>
        </p:spPr>
        <p:txBody>
          <a:bodyPr vert="horz"/>
          <a:lstStyle/>
          <a:p>
            <a:r>
              <a:rPr lang="nb-NO" sz="2400"/>
              <a:t>To alternative løsningsforslag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56C6D50-B0AC-4E8B-972C-BD466883A7F1}"/>
              </a:ext>
            </a:extLst>
          </p:cNvPr>
          <p:cNvSpPr txBox="1">
            <a:spLocks/>
          </p:cNvSpPr>
          <p:nvPr/>
        </p:nvSpPr>
        <p:spPr>
          <a:xfrm>
            <a:off x="887485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Fakultetene velger organisering selv, gitt at…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53D6858-DB69-4A7A-A815-5331A44B3C16}"/>
              </a:ext>
            </a:extLst>
          </p:cNvPr>
          <p:cNvSpPr txBox="1">
            <a:spLocks/>
          </p:cNvSpPr>
          <p:nvPr/>
        </p:nvSpPr>
        <p:spPr>
          <a:xfrm>
            <a:off x="6738674" y="1219174"/>
            <a:ext cx="4852283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Innkjøpere organiseres på nivå 1 og 2 (ikke nivå 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D3F4A7-DB74-4E9C-A4FA-0A4823A3451A}"/>
              </a:ext>
            </a:extLst>
          </p:cNvPr>
          <p:cNvCxnSpPr/>
          <p:nvPr/>
        </p:nvCxnSpPr>
        <p:spPr>
          <a:xfrm>
            <a:off x="887544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F52125-FEA4-4430-881A-7FA90C83430D}"/>
              </a:ext>
            </a:extLst>
          </p:cNvPr>
          <p:cNvCxnSpPr/>
          <p:nvPr/>
        </p:nvCxnSpPr>
        <p:spPr>
          <a:xfrm>
            <a:off x="6738733" y="1535546"/>
            <a:ext cx="485345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ADE18767-5CAA-4796-9C74-BB98E020F755}"/>
              </a:ext>
            </a:extLst>
          </p:cNvPr>
          <p:cNvSpPr txBox="1">
            <a:spLocks/>
          </p:cNvSpPr>
          <p:nvPr/>
        </p:nvSpPr>
        <p:spPr>
          <a:xfrm>
            <a:off x="1092964" y="4423242"/>
            <a:ext cx="5003035" cy="1469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Velg dette alternativet hvis: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Mulighet for organisatorisk nærhet til kjernevirksomheten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Mindre justeringer i dagens løsning gir tilstrekkelig kvalitetsløft for tjenesten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Det er viktig med mulighet for å kombinere innkjøperrollen med andre roller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Mulighet for innkjøper og anskaffelsesrådgiver på nivå 3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Man vil gi fakultetene handlingsrom til å velge organisering selv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5F87078-DAC0-4D82-ABCA-B8E70AF57EB2}"/>
              </a:ext>
            </a:extLst>
          </p:cNvPr>
          <p:cNvSpPr txBox="1">
            <a:spLocks/>
          </p:cNvSpPr>
          <p:nvPr/>
        </p:nvSpPr>
        <p:spPr>
          <a:xfrm>
            <a:off x="6960296" y="4423242"/>
            <a:ext cx="4852282" cy="1469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Velg dette alternativet hvis: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Sterkt innkjøpsfaglig miljø og nærhet til prosessansvarlig er viktig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Det er behov for kvalitetsløft på tjenestene som leveres i dag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Administrative oppgaver på instituttnivå kan dekkes gjennom andre roller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Mindre viktig med anskaffelsesrådgiver på nivå 3</a:t>
            </a:r>
          </a:p>
          <a:p>
            <a:pPr marL="285750" marR="0" lvl="0" indent="-28575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Felles praksis på tvers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D43EF4-A64E-43C4-8771-F5F915950027}"/>
              </a:ext>
            </a:extLst>
          </p:cNvPr>
          <p:cNvSpPr/>
          <p:nvPr/>
        </p:nvSpPr>
        <p:spPr>
          <a:xfrm>
            <a:off x="499193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530703-B4C5-45C7-AF31-0224FA4D02EB}"/>
              </a:ext>
            </a:extLst>
          </p:cNvPr>
          <p:cNvSpPr/>
          <p:nvPr/>
        </p:nvSpPr>
        <p:spPr>
          <a:xfrm>
            <a:off x="6350478" y="1247349"/>
            <a:ext cx="291356" cy="291356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AD68B-CCF4-45A1-8A3A-1EF0B32F8AEC}"/>
              </a:ext>
            </a:extLst>
          </p:cNvPr>
          <p:cNvSpPr/>
          <p:nvPr/>
        </p:nvSpPr>
        <p:spPr>
          <a:xfrm>
            <a:off x="1574509" y="1718419"/>
            <a:ext cx="3706405" cy="246397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Minimum 50% av stillingen dedikeres til innkjøpsfaglige arbeidsoppgaver (ref. rollebeskrivelse fra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opprettes innkjøpergrupper på nivå 1 og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Anskaffelsesrådgiver: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Rollen kan innehas av innkjøper i 100% innkjøpsfaglig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Vedkommende bør utføre minimum 10 anskaffelser under nasjonal terskelverdi per år (1,3 millioner kroner)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nødvendige sertifiseringer for å dekke kompetansekravene beskrevet i rollebeskrivelsen (ref. BOTT)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Øvrige rammer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Innkjøpere og anskaffelsesrådgivere inngår i faglig nettverk/forum for å ivareta kompetansekrav, fagmiljø og utveksling av kunnskap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A8E9F-1094-484D-93BA-733877EB1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719" y="1745471"/>
            <a:ext cx="344104" cy="3924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FEACB-B0EE-4625-B5E3-3A73EBD21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226" y="2422770"/>
            <a:ext cx="301090" cy="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220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69547"/>
              </p:ext>
            </p:extLst>
          </p:nvPr>
        </p:nvGraphicFramePr>
        <p:xfrm>
          <a:off x="401849" y="1211668"/>
          <a:ext cx="5813600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813600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2933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FAC92C-845D-43D8-811B-18EC22D95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9344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>
            <a:extLst>
              <a:ext uri="{FF2B5EF4-FFF2-40B4-BE49-F238E27FC236}">
                <a16:creationId xmlns:a16="http://schemas.microsoft.com/office/drawing/2014/main" id="{D1FE3844-6F06-4720-B7E0-C8A8CBD796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0" name="Object 59" hidden="1">
                        <a:extLst>
                          <a:ext uri="{FF2B5EF4-FFF2-40B4-BE49-F238E27FC236}">
                            <a16:creationId xmlns:a16="http://schemas.microsoft.com/office/drawing/2014/main" id="{D1FE3844-6F06-4720-B7E0-C8A8CBD79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B25AD72-CA4A-47ED-8551-52BB99ACFC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1DE5F2D-F349-4D9E-85E2-7BA18D5978F3}"/>
              </a:ext>
            </a:extLst>
          </p:cNvPr>
          <p:cNvSpPr/>
          <p:nvPr/>
        </p:nvSpPr>
        <p:spPr>
          <a:xfrm>
            <a:off x="2986049" y="5394083"/>
            <a:ext cx="8172000" cy="12871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EC59EA4B-F9DE-4B6C-8421-DF879988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1" y="85421"/>
            <a:ext cx="10972800" cy="646331"/>
          </a:xfrm>
        </p:spPr>
        <p:txBody>
          <a:bodyPr vert="horz"/>
          <a:lstStyle/>
          <a:p>
            <a:r>
              <a:rPr lang="nb-NO" sz="1800" b="0"/>
              <a:t>Tilbakemeldinger og forankring av forslag</a:t>
            </a:r>
            <a:br>
              <a:rPr lang="nb-NO" sz="1800"/>
            </a:br>
            <a:r>
              <a:rPr lang="nb-NO" sz="1800"/>
              <a:t>Behov til betaling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0AF7BB-2332-4C8C-B397-FEACBB635983}"/>
              </a:ext>
            </a:extLst>
          </p:cNvPr>
          <p:cNvSpPr/>
          <p:nvPr/>
        </p:nvSpPr>
        <p:spPr>
          <a:xfrm>
            <a:off x="10634015" y="34924"/>
            <a:ext cx="1531316" cy="2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23"/>
            <a:r>
              <a:rPr lang="nb-NO" sz="933" err="1">
                <a:solidFill>
                  <a:srgbClr val="000000"/>
                </a:solidFill>
                <a:latin typeface="Arial" panose="020B0604020202020204"/>
              </a:rPr>
              <a:t>Versj</a:t>
            </a:r>
            <a:r>
              <a:rPr lang="nb-NO" sz="933">
                <a:solidFill>
                  <a:srgbClr val="000000"/>
                </a:solidFill>
                <a:latin typeface="Arial" panose="020B0604020202020204"/>
              </a:rPr>
              <a:t>. dato: 26.03.2021 </a:t>
            </a:r>
          </a:p>
        </p:txBody>
      </p:sp>
      <p:sp>
        <p:nvSpPr>
          <p:cNvPr id="528" name="Isosceles Triangle 527">
            <a:extLst>
              <a:ext uri="{FF2B5EF4-FFF2-40B4-BE49-F238E27FC236}">
                <a16:creationId xmlns:a16="http://schemas.microsoft.com/office/drawing/2014/main" id="{303579D1-6E85-48AF-BC45-8418AE9BC778}"/>
              </a:ext>
            </a:extLst>
          </p:cNvPr>
          <p:cNvSpPr/>
          <p:nvPr/>
        </p:nvSpPr>
        <p:spPr>
          <a:xfrm>
            <a:off x="10064615" y="370652"/>
            <a:ext cx="18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71AC14BA-6DBE-4619-A37D-CDCCAE5B39FF}"/>
              </a:ext>
            </a:extLst>
          </p:cNvPr>
          <p:cNvSpPr txBox="1"/>
          <p:nvPr/>
        </p:nvSpPr>
        <p:spPr>
          <a:xfrm>
            <a:off x="10209533" y="341636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Frister</a:t>
            </a:r>
          </a:p>
        </p:txBody>
      </p:sp>
      <p:sp>
        <p:nvSpPr>
          <p:cNvPr id="530" name="Flowchart: Decision 529">
            <a:extLst>
              <a:ext uri="{FF2B5EF4-FFF2-40B4-BE49-F238E27FC236}">
                <a16:creationId xmlns:a16="http://schemas.microsoft.com/office/drawing/2014/main" id="{E5C7644E-4509-4D32-A68C-A508846FA618}"/>
              </a:ext>
            </a:extLst>
          </p:cNvPr>
          <p:cNvSpPr/>
          <p:nvPr/>
        </p:nvSpPr>
        <p:spPr>
          <a:xfrm>
            <a:off x="10718508" y="366715"/>
            <a:ext cx="180000" cy="18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AA4F6DE4-C2B6-4FAD-88F4-2475759EC2DE}"/>
              </a:ext>
            </a:extLst>
          </p:cNvPr>
          <p:cNvSpPr txBox="1"/>
          <p:nvPr/>
        </p:nvSpPr>
        <p:spPr>
          <a:xfrm>
            <a:off x="10863425" y="337699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Beslutning</a:t>
            </a:r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E0E95345-C6C5-452E-91FF-31AA1E4C4673}"/>
              </a:ext>
            </a:extLst>
          </p:cNvPr>
          <p:cNvSpPr/>
          <p:nvPr/>
        </p:nvSpPr>
        <p:spPr>
          <a:xfrm>
            <a:off x="11596240" y="363344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D7422C21-F177-4F17-9600-8F855E618DD9}"/>
              </a:ext>
            </a:extLst>
          </p:cNvPr>
          <p:cNvSpPr txBox="1"/>
          <p:nvPr/>
        </p:nvSpPr>
        <p:spPr>
          <a:xfrm>
            <a:off x="11741157" y="334328"/>
            <a:ext cx="1060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Møter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ACC86-6FAE-4D0B-A9E1-5EAAB3170ACF}"/>
              </a:ext>
            </a:extLst>
          </p:cNvPr>
          <p:cNvSpPr txBox="1"/>
          <p:nvPr/>
        </p:nvSpPr>
        <p:spPr>
          <a:xfrm>
            <a:off x="222191" y="1156787"/>
            <a:ext cx="221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1400" b="1">
                <a:solidFill>
                  <a:srgbClr val="000000"/>
                </a:solidFill>
                <a:latin typeface="Arial" panose="020B0604020202020204"/>
              </a:rPr>
              <a:t>Informasjonsdeling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4AEA53-314F-473A-8B47-6BCA306C35FB}"/>
              </a:ext>
            </a:extLst>
          </p:cNvPr>
          <p:cNvSpPr txBox="1"/>
          <p:nvPr/>
        </p:nvSpPr>
        <p:spPr>
          <a:xfrm>
            <a:off x="222191" y="2982724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Prosess på </a:t>
            </a:r>
            <a:b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hver enhet</a:t>
            </a:r>
            <a:endParaRPr lang="nb-NO" sz="1400" b="1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071A7C-5C5C-4692-BD59-0C1804EE2D4A}"/>
              </a:ext>
            </a:extLst>
          </p:cNvPr>
          <p:cNvSpPr txBox="1"/>
          <p:nvPr/>
        </p:nvSpPr>
        <p:spPr>
          <a:xfrm>
            <a:off x="222191" y="5138266"/>
            <a:ext cx="221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Formell behandling</a:t>
            </a:r>
            <a:b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400" b="1">
                <a:solidFill>
                  <a:srgbClr val="000000"/>
                </a:solidFill>
                <a:latin typeface="Arial" panose="020B0604020202020204"/>
              </a:rPr>
              <a:t>på nivå 1</a:t>
            </a:r>
            <a:endParaRPr lang="nb-NO" sz="1400" b="1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D100A-4A0A-4DA2-963A-1BEF2E158A27}"/>
              </a:ext>
            </a:extLst>
          </p:cNvPr>
          <p:cNvSpPr txBox="1"/>
          <p:nvPr/>
        </p:nvSpPr>
        <p:spPr>
          <a:xfrm>
            <a:off x="2789069" y="1584336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23.03</a:t>
            </a:r>
            <a:br>
              <a:rPr lang="nb-NO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Presentasjon for </a:t>
            </a:r>
            <a:b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innføringsledere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50D146-AA4E-4066-BDFB-F882A3EA97A7}"/>
              </a:ext>
            </a:extLst>
          </p:cNvPr>
          <p:cNvGrpSpPr/>
          <p:nvPr/>
        </p:nvGrpSpPr>
        <p:grpSpPr>
          <a:xfrm>
            <a:off x="4191623" y="981804"/>
            <a:ext cx="2610068" cy="555480"/>
            <a:chOff x="3744252" y="981804"/>
            <a:chExt cx="6143400" cy="555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14:cNvPr>
                <p14:cNvContentPartPr/>
                <p14:nvPr/>
              </p14:nvContentPartPr>
              <p14:xfrm>
                <a:off x="3744252" y="981804"/>
                <a:ext cx="5948640" cy="55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C69F96-95EB-439E-B47A-E62077017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8678" y="945420"/>
                  <a:ext cx="6119787" cy="628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14:cNvPr>
                <p14:cNvContentPartPr/>
                <p14:nvPr/>
              </p14:nvContentPartPr>
              <p14:xfrm>
                <a:off x="9559332" y="1210404"/>
                <a:ext cx="328320" cy="254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659C38-1AC3-41AC-8553-651049166F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023" y="1102251"/>
                  <a:ext cx="412092" cy="4701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2BA65E-6B64-41A6-9F52-8FE3A01E5472}"/>
              </a:ext>
            </a:extLst>
          </p:cNvPr>
          <p:cNvGrpSpPr/>
          <p:nvPr/>
        </p:nvGrpSpPr>
        <p:grpSpPr>
          <a:xfrm>
            <a:off x="3306260" y="867672"/>
            <a:ext cx="657685" cy="657685"/>
            <a:chOff x="4583320" y="867670"/>
            <a:chExt cx="657685" cy="6576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4A0825-B6CF-4E5C-887F-AB0A313C4667}"/>
                </a:ext>
              </a:extLst>
            </p:cNvPr>
            <p:cNvSpPr/>
            <p:nvPr/>
          </p:nvSpPr>
          <p:spPr>
            <a:xfrm>
              <a:off x="4583320" y="867670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1" name="Graphic 10" descr="Teacher">
              <a:extLst>
                <a:ext uri="{FF2B5EF4-FFF2-40B4-BE49-F238E27FC236}">
                  <a16:creationId xmlns:a16="http://schemas.microsoft.com/office/drawing/2014/main" id="{CA19850E-C9AF-4565-8EDE-D3851C66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18132" y="902483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14:cNvPr>
                <p14:cNvContentPartPr/>
                <p14:nvPr/>
              </p14:nvContentPartPr>
              <p14:xfrm>
                <a:off x="4880622" y="1085124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0453BD-C73D-45DC-B952-B807C9D00D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2622" y="97712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14:cNvPr>
                <p14:cNvContentPartPr/>
                <p14:nvPr/>
              </p14:nvContentPartPr>
              <p14:xfrm>
                <a:off x="4871982" y="922764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9D00D5-620E-4BBC-8B64-BEC5D517EA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53982" y="814764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E6AF9E3A-F7E8-4114-866F-CDE2E9160E5C}"/>
              </a:ext>
            </a:extLst>
          </p:cNvPr>
          <p:cNvSpPr txBox="1"/>
          <p:nvPr/>
        </p:nvSpPr>
        <p:spPr>
          <a:xfrm>
            <a:off x="6490837" y="1584335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08.04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Allmøte for alle</a:t>
            </a:r>
            <a:b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relevante aktører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118B18-9F01-440F-B799-455C07D8AA87}"/>
              </a:ext>
            </a:extLst>
          </p:cNvPr>
          <p:cNvGrpSpPr/>
          <p:nvPr/>
        </p:nvGrpSpPr>
        <p:grpSpPr>
          <a:xfrm>
            <a:off x="7008028" y="867672"/>
            <a:ext cx="657685" cy="657685"/>
            <a:chOff x="8741171" y="905839"/>
            <a:chExt cx="657685" cy="657685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097ABBC8-7175-4EF3-8131-F048FECBA699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234" name="Graphic 233" descr="Teacher">
              <a:extLst>
                <a:ext uri="{FF2B5EF4-FFF2-40B4-BE49-F238E27FC236}">
                  <a16:creationId xmlns:a16="http://schemas.microsoft.com/office/drawing/2014/main" id="{2212F159-57FE-41A6-86AA-CAC51B160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75983" y="940652"/>
              <a:ext cx="588058" cy="58805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BA0F63-C1F0-444D-B6EA-F438AD41A6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7B1AF7A-43C5-4211-BE6A-77A5DB021E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0783CF-1483-49B0-9323-0884F889BB4D}"/>
              </a:ext>
            </a:extLst>
          </p:cNvPr>
          <p:cNvSpPr txBox="1"/>
          <p:nvPr/>
        </p:nvSpPr>
        <p:spPr>
          <a:xfrm>
            <a:off x="4238045" y="1622501"/>
            <a:ext cx="2811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sz="1100" i="1">
                <a:solidFill>
                  <a:srgbClr val="000000"/>
                </a:solidFill>
                <a:latin typeface="Arial" panose="020B0604020202020204"/>
              </a:rPr>
              <a:t>Informasjonsdeling på hver enhet </a:t>
            </a:r>
            <a:br>
              <a:rPr lang="nb-NO" sz="1100" i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100" i="1">
                <a:solidFill>
                  <a:srgbClr val="000000"/>
                </a:solidFill>
                <a:latin typeface="Arial" panose="020B0604020202020204"/>
              </a:rPr>
              <a:t>tilpasset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366B66-BCE3-4FA4-BC1B-350F9D989633}"/>
              </a:ext>
            </a:extLst>
          </p:cNvPr>
          <p:cNvSpPr/>
          <p:nvPr/>
        </p:nvSpPr>
        <p:spPr>
          <a:xfrm>
            <a:off x="3594921" y="3216142"/>
            <a:ext cx="5220000" cy="1287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A9C7F68-FB13-4CA7-A0B9-000627F06EA7}"/>
              </a:ext>
            </a:extLst>
          </p:cNvPr>
          <p:cNvSpPr txBox="1"/>
          <p:nvPr/>
        </p:nvSpPr>
        <p:spPr>
          <a:xfrm>
            <a:off x="7691325" y="3590053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13.04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Frist for</a:t>
            </a:r>
            <a:b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Innspill og GAP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14:cNvPr>
              <p14:cNvContentPartPr/>
              <p14:nvPr/>
            </p14:nvContentPartPr>
            <p14:xfrm>
              <a:off x="8537359" y="3169109"/>
              <a:ext cx="360" cy="3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026F0BF-9373-40FE-8748-9AF74F2DE31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19359" y="30611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14:cNvPr>
              <p14:cNvContentPartPr/>
              <p14:nvPr/>
            </p14:nvContentPartPr>
            <p14:xfrm>
              <a:off x="8528719" y="3006749"/>
              <a:ext cx="360" cy="3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1D7C96D-9060-4BBB-9548-696353540CF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0719" y="2898749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43" name="Oval 242">
            <a:extLst>
              <a:ext uri="{FF2B5EF4-FFF2-40B4-BE49-F238E27FC236}">
                <a16:creationId xmlns:a16="http://schemas.microsoft.com/office/drawing/2014/main" id="{2DA0CF68-2560-423C-8C81-976983C08322}"/>
              </a:ext>
            </a:extLst>
          </p:cNvPr>
          <p:cNvSpPr/>
          <p:nvPr/>
        </p:nvSpPr>
        <p:spPr>
          <a:xfrm>
            <a:off x="3306260" y="2922895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5" name="Graphic 24" descr="Play">
            <a:extLst>
              <a:ext uri="{FF2B5EF4-FFF2-40B4-BE49-F238E27FC236}">
                <a16:creationId xmlns:a16="http://schemas.microsoft.com/office/drawing/2014/main" id="{3BD01020-E300-4676-95A8-6E075C4703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87787" y="2983429"/>
            <a:ext cx="541344" cy="5413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EEBF155-478B-49E3-960C-573F0BA64423}"/>
              </a:ext>
            </a:extLst>
          </p:cNvPr>
          <p:cNvSpPr/>
          <p:nvPr/>
        </p:nvSpPr>
        <p:spPr>
          <a:xfrm>
            <a:off x="4481135" y="3380399"/>
            <a:ext cx="3406703" cy="43088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000" i="1">
                <a:solidFill>
                  <a:srgbClr val="000000"/>
                </a:solidFill>
                <a:latin typeface="Arial" panose="020B0604020202020204"/>
                <a:sym typeface="+mn-lt"/>
              </a:rPr>
              <a:t>Foreløpig GAP-analyse samt innspill på fremlagt løsning </a:t>
            </a:r>
            <a:br>
              <a:rPr lang="nb-NO" altLang="en-US" sz="1000" i="1">
                <a:latin typeface="Arial" panose="020B0604020202020204"/>
              </a:rPr>
            </a:br>
            <a:r>
              <a:rPr lang="nb-NO" altLang="en-US" sz="1000" i="1">
                <a:solidFill>
                  <a:srgbClr val="000000"/>
                </a:solidFill>
                <a:latin typeface="Arial" panose="020B0604020202020204"/>
                <a:sym typeface="+mn-lt"/>
              </a:rPr>
              <a:t>gjennomføres på hver enhet.</a:t>
            </a:r>
            <a:endParaRPr lang="nb-NO" altLang="en-US" sz="1000" i="1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BB55570-535E-484F-93AA-CEE2C5D21CAB}"/>
              </a:ext>
            </a:extLst>
          </p:cNvPr>
          <p:cNvSpPr txBox="1"/>
          <p:nvPr/>
        </p:nvSpPr>
        <p:spPr>
          <a:xfrm>
            <a:off x="2789069" y="3590054"/>
            <a:ext cx="169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23.03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Oppstart arbeid med innspill og foreløpig gap-analyse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F23C3C0-B449-4C2D-A54A-952100173095}"/>
              </a:ext>
            </a:extLst>
          </p:cNvPr>
          <p:cNvGrpSpPr/>
          <p:nvPr/>
        </p:nvGrpSpPr>
        <p:grpSpPr>
          <a:xfrm>
            <a:off x="4480188" y="5144414"/>
            <a:ext cx="657685" cy="657685"/>
            <a:chOff x="8741171" y="905839"/>
            <a:chExt cx="657685" cy="657685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D1623C37-0E83-4EC3-A80D-C13A289B380E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59B0975-5150-4B14-996B-D6C5F509C6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151FC65-1AEB-4D4E-84FE-8025AE8C60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FB255929-7554-40DA-96C5-312197357A85}"/>
              </a:ext>
            </a:extLst>
          </p:cNvPr>
          <p:cNvSpPr txBox="1"/>
          <p:nvPr/>
        </p:nvSpPr>
        <p:spPr>
          <a:xfrm>
            <a:off x="3811803" y="5857354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08.04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Administrativt lederforum</a:t>
            </a:r>
            <a:endParaRPr lang="en-US" sz="2400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68634D5-2A02-4B14-8224-AE45AFC273A0}"/>
              </a:ext>
            </a:extLst>
          </p:cNvPr>
          <p:cNvGrpSpPr/>
          <p:nvPr/>
        </p:nvGrpSpPr>
        <p:grpSpPr>
          <a:xfrm>
            <a:off x="9381607" y="5096151"/>
            <a:ext cx="657685" cy="657685"/>
            <a:chOff x="8741171" y="905839"/>
            <a:chExt cx="657685" cy="657685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E0E404B-EEEF-4647-81DE-1DB0C437806C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51F20C-D76D-43D6-B3B7-80ADF997F29E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51F20C-D76D-43D6-B3B7-80ADF997F2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DDC2BEE-DD29-4CBD-82C0-2C1A7309A4E3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DDC2BEE-DD29-4CBD-82C0-2C1A7309A4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90036A12-10A3-43DF-837A-CAC5B0B1B80B}"/>
              </a:ext>
            </a:extLst>
          </p:cNvPr>
          <p:cNvSpPr txBox="1"/>
          <p:nvPr/>
        </p:nvSpPr>
        <p:spPr>
          <a:xfrm>
            <a:off x="8845165" y="5729462"/>
            <a:ext cx="16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20.04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Styringsgruppe tentativ behandling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6024E9BD-9F95-40C6-A319-6049447BDF15}"/>
              </a:ext>
            </a:extLst>
          </p:cNvPr>
          <p:cNvSpPr/>
          <p:nvPr/>
        </p:nvSpPr>
        <p:spPr>
          <a:xfrm>
            <a:off x="8173009" y="2319816"/>
            <a:ext cx="540000" cy="5400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8" name="Graphic 37" descr="Line arrow Clockwise curve">
            <a:extLst>
              <a:ext uri="{FF2B5EF4-FFF2-40B4-BE49-F238E27FC236}">
                <a16:creationId xmlns:a16="http://schemas.microsoft.com/office/drawing/2014/main" id="{95FAF6AE-7970-4153-AFBD-6657B0ADB68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3527850" flipV="1">
            <a:off x="8797767" y="2178356"/>
            <a:ext cx="623207" cy="9866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5E8DE7-542B-49DB-B0B3-FA7D7F3DF45E}"/>
              </a:ext>
            </a:extLst>
          </p:cNvPr>
          <p:cNvSpPr txBox="1"/>
          <p:nvPr/>
        </p:nvSpPr>
        <p:spPr>
          <a:xfrm>
            <a:off x="9589284" y="2166375"/>
            <a:ext cx="2243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Om formell behandling og innspill fører til store endringer i løsning vil det bli innhentet en oppdatert gap-analyse etter beslutningspunktet 27.04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C0523A-FA4C-439E-B1DB-399E8CA726BA}"/>
              </a:ext>
            </a:extLst>
          </p:cNvPr>
          <p:cNvSpPr txBox="1"/>
          <p:nvPr/>
        </p:nvSpPr>
        <p:spPr>
          <a:xfrm>
            <a:off x="4962396" y="2645895"/>
            <a:ext cx="2184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/>
            <a:r>
              <a:rPr lang="nb-NO" sz="1400" b="1">
                <a:solidFill>
                  <a:srgbClr val="000000"/>
                </a:solidFill>
                <a:latin typeface="Arial" panose="020B0604020202020204"/>
              </a:rPr>
              <a:t>Gap-analyse og innspill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380C2D-3334-4F96-9EDA-FF0E4CDF801B}"/>
              </a:ext>
            </a:extLst>
          </p:cNvPr>
          <p:cNvGrpSpPr/>
          <p:nvPr/>
        </p:nvGrpSpPr>
        <p:grpSpPr>
          <a:xfrm>
            <a:off x="10914952" y="5138268"/>
            <a:ext cx="657685" cy="657685"/>
            <a:chOff x="8741171" y="905839"/>
            <a:chExt cx="657685" cy="65768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C862CCA-D97A-4F26-B963-94EC3C9A6CDF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CBC360-5465-4519-B140-5D7078A04A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3BD009-F605-48F0-9002-58606AB998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1" name="Graphic 90" descr="Users">
            <a:extLst>
              <a:ext uri="{FF2B5EF4-FFF2-40B4-BE49-F238E27FC236}">
                <a16:creationId xmlns:a16="http://schemas.microsoft.com/office/drawing/2014/main" id="{E64BDAA3-B0F2-4DA3-A14A-EDE6CA6AD1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973123" y="5187375"/>
            <a:ext cx="541344" cy="5413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10C72F0-94CD-4481-B4FC-6494905DBB00}"/>
              </a:ext>
            </a:extLst>
          </p:cNvPr>
          <p:cNvSpPr txBox="1"/>
          <p:nvPr/>
        </p:nvSpPr>
        <p:spPr>
          <a:xfrm>
            <a:off x="10397761" y="5845062"/>
            <a:ext cx="16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27.04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Styringsgruppe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55BFD3AF-9CDA-4421-B456-38FEB4371708}"/>
              </a:ext>
            </a:extLst>
          </p:cNvPr>
          <p:cNvSpPr/>
          <p:nvPr/>
        </p:nvSpPr>
        <p:spPr>
          <a:xfrm>
            <a:off x="10977947" y="4500631"/>
            <a:ext cx="540000" cy="540000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68045-6FD3-412A-8061-A84C7E4BAD9D}"/>
              </a:ext>
            </a:extLst>
          </p:cNvPr>
          <p:cNvGrpSpPr/>
          <p:nvPr/>
        </p:nvGrpSpPr>
        <p:grpSpPr>
          <a:xfrm rot="20245120">
            <a:off x="8491988" y="3228631"/>
            <a:ext cx="1334520" cy="2124360"/>
            <a:chOff x="7328130" y="3229074"/>
            <a:chExt cx="1334520" cy="21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14:cNvPr>
                <p14:cNvContentPartPr/>
                <p14:nvPr/>
              </p14:nvContentPartPr>
              <p14:xfrm>
                <a:off x="7509930" y="3229074"/>
                <a:ext cx="1152720" cy="2010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F300C4-E1A4-4F62-AEEE-88F2A2ACFB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91930" y="3211074"/>
                  <a:ext cx="1188360" cy="20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14:cNvPr>
                <p14:cNvContentPartPr/>
                <p14:nvPr/>
              </p14:nvContentPartPr>
              <p14:xfrm>
                <a:off x="7328130" y="4969674"/>
                <a:ext cx="345960" cy="383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920693-B0E7-460C-996C-24D9792BB0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0130" y="4951674"/>
                  <a:ext cx="381600" cy="419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225A5BF2-8A52-490F-9F9B-EB70D62BAC0E}"/>
              </a:ext>
            </a:extLst>
          </p:cNvPr>
          <p:cNvSpPr/>
          <p:nvPr/>
        </p:nvSpPr>
        <p:spPr>
          <a:xfrm>
            <a:off x="9249923" y="3797961"/>
            <a:ext cx="743679" cy="743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8" name="Graphic 97" descr="Document">
            <a:extLst>
              <a:ext uri="{FF2B5EF4-FFF2-40B4-BE49-F238E27FC236}">
                <a16:creationId xmlns:a16="http://schemas.microsoft.com/office/drawing/2014/main" id="{CDEA96E2-B719-491E-B209-B5C2757095D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96104" y="3811903"/>
            <a:ext cx="684077" cy="6840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14:cNvPr>
              <p14:cNvContentPartPr/>
              <p14:nvPr/>
            </p14:nvContentPartPr>
            <p14:xfrm>
              <a:off x="11454703" y="4290812"/>
              <a:ext cx="360" cy="3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DF54AFE-10A7-4785-9748-FEC77107C61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436703" y="4182812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4AC4BA92-B875-415E-9E58-8C319A552790}"/>
              </a:ext>
            </a:extLst>
          </p:cNvPr>
          <p:cNvSpPr txBox="1"/>
          <p:nvPr/>
        </p:nvSpPr>
        <p:spPr>
          <a:xfrm>
            <a:off x="9796714" y="3458836"/>
            <a:ext cx="399212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Innspillene går inn i</a:t>
            </a:r>
            <a:br>
              <a:rPr lang="nb-NO" sz="1200">
                <a:latin typeface="Arial" panose="020B0604020202020204"/>
              </a:rPr>
            </a:b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den videre behandlingen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AF342B96-C718-436B-9E18-8DCD75315036}"/>
              </a:ext>
            </a:extLst>
          </p:cNvPr>
          <p:cNvSpPr/>
          <p:nvPr/>
        </p:nvSpPr>
        <p:spPr>
          <a:xfrm>
            <a:off x="8240056" y="2951656"/>
            <a:ext cx="657685" cy="6576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3" name="Graphic 22" descr="Flag">
            <a:extLst>
              <a:ext uri="{FF2B5EF4-FFF2-40B4-BE49-F238E27FC236}">
                <a16:creationId xmlns:a16="http://schemas.microsoft.com/office/drawing/2014/main" id="{09ADA1E3-3C5E-44CA-B21F-174EAF4B313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344683" y="3007824"/>
            <a:ext cx="545349" cy="545349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B1ABC4-77A8-40E0-8393-85C531C6D4E2}"/>
              </a:ext>
            </a:extLst>
          </p:cNvPr>
          <p:cNvGrpSpPr/>
          <p:nvPr/>
        </p:nvGrpSpPr>
        <p:grpSpPr>
          <a:xfrm>
            <a:off x="6000251" y="5139591"/>
            <a:ext cx="657685" cy="657685"/>
            <a:chOff x="8741171" y="905839"/>
            <a:chExt cx="657685" cy="65768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B45116C-E3B1-4E52-A267-6F15B5FC938F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E3C5B3-8E8C-40FF-A0E8-3ECB723D088E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E3C5B3-8E8C-40FF-A0E8-3ECB723D08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C064261-FB3D-4E32-BDF4-FDD3DB350B94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C064261-FB3D-4E32-BDF4-FDD3DB350B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" name="Graphic 106" descr="Users">
            <a:extLst>
              <a:ext uri="{FF2B5EF4-FFF2-40B4-BE49-F238E27FC236}">
                <a16:creationId xmlns:a16="http://schemas.microsoft.com/office/drawing/2014/main" id="{A1BD0597-9656-4ADC-9D48-8EE2513B278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042710" y="5181971"/>
            <a:ext cx="566861" cy="57832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5DB2A181-E364-4F61-A80A-B43D84CEEA79}"/>
              </a:ext>
            </a:extLst>
          </p:cNvPr>
          <p:cNvSpPr txBox="1"/>
          <p:nvPr/>
        </p:nvSpPr>
        <p:spPr>
          <a:xfrm>
            <a:off x="5455284" y="5858005"/>
            <a:ext cx="16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12.04</a:t>
            </a:r>
            <a:b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</a:br>
            <a:r>
              <a:rPr lang="nb-NO" altLang="en-US" sz="1200">
                <a:solidFill>
                  <a:srgbClr val="000000"/>
                </a:solidFill>
                <a:latin typeface="Arial" panose="020B0604020202020204"/>
              </a:rPr>
              <a:t>Styringsgruppe</a:t>
            </a:r>
            <a:endParaRPr lang="nb-NO" sz="120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9" name="Graphic 108" descr="Users">
            <a:extLst>
              <a:ext uri="{FF2B5EF4-FFF2-40B4-BE49-F238E27FC236}">
                <a16:creationId xmlns:a16="http://schemas.microsoft.com/office/drawing/2014/main" id="{1EB22E4A-843F-4BA9-B015-6B9D76CD18E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430487" y="5182404"/>
            <a:ext cx="566861" cy="509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0FE2D9-69FA-41A2-A783-57931A50FDCD}"/>
              </a:ext>
            </a:extLst>
          </p:cNvPr>
          <p:cNvSpPr/>
          <p:nvPr/>
        </p:nvSpPr>
        <p:spPr>
          <a:xfrm>
            <a:off x="10397762" y="4155072"/>
            <a:ext cx="1896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/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Forslag til prosjekteier</a:t>
            </a:r>
          </a:p>
        </p:txBody>
      </p:sp>
      <p:sp>
        <p:nvSpPr>
          <p:cNvPr id="101" name="TextBox 253">
            <a:extLst>
              <a:ext uri="{FF2B5EF4-FFF2-40B4-BE49-F238E27FC236}">
                <a16:creationId xmlns:a16="http://schemas.microsoft.com/office/drawing/2014/main" id="{6294C9B4-B667-4ABD-A4AD-B07E4B47D450}"/>
              </a:ext>
            </a:extLst>
          </p:cNvPr>
          <p:cNvSpPr txBox="1"/>
          <p:nvPr/>
        </p:nvSpPr>
        <p:spPr>
          <a:xfrm>
            <a:off x="2195626" y="5826626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26.03</a:t>
            </a:r>
            <a:br>
              <a:rPr lang="nb-NO" altLang="en-US" sz="1200" b="1">
                <a:latin typeface="Arial" panose="020B0604020202020204"/>
              </a:rPr>
            </a:br>
            <a:r>
              <a:rPr lang="nb-NO" altLang="en-US" sz="1200">
                <a:cs typeface="Arial"/>
              </a:rPr>
              <a:t>SESAM</a:t>
            </a:r>
          </a:p>
        </p:txBody>
      </p:sp>
      <p:grpSp>
        <p:nvGrpSpPr>
          <p:cNvPr id="102" name="Group 251">
            <a:extLst>
              <a:ext uri="{FF2B5EF4-FFF2-40B4-BE49-F238E27FC236}">
                <a16:creationId xmlns:a16="http://schemas.microsoft.com/office/drawing/2014/main" id="{A7CA930B-2C59-41EF-B4A4-2D5728F5DDB3}"/>
              </a:ext>
            </a:extLst>
          </p:cNvPr>
          <p:cNvGrpSpPr/>
          <p:nvPr/>
        </p:nvGrpSpPr>
        <p:grpSpPr>
          <a:xfrm>
            <a:off x="2907026" y="5125978"/>
            <a:ext cx="657685" cy="657685"/>
            <a:chOff x="8741171" y="905839"/>
            <a:chExt cx="657685" cy="657685"/>
          </a:xfrm>
        </p:grpSpPr>
        <p:sp>
          <p:nvSpPr>
            <p:cNvPr id="110" name="Oval 254">
              <a:extLst>
                <a:ext uri="{FF2B5EF4-FFF2-40B4-BE49-F238E27FC236}">
                  <a16:creationId xmlns:a16="http://schemas.microsoft.com/office/drawing/2014/main" id="{78431F9C-2B92-4DD2-9364-EACFE0788F03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">
              <p14:nvContentPartPr>
                <p14:cNvPr id="111" name="Ink 255">
                  <a:extLst>
                    <a:ext uri="{FF2B5EF4-FFF2-40B4-BE49-F238E27FC236}">
                      <a16:creationId xmlns:a16="http://schemas.microsoft.com/office/drawing/2014/main" id="{0123335E-5B60-46FB-81B5-D9107B86D84A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111" name="Ink 255">
                  <a:extLst>
                    <a:ext uri="{FF2B5EF4-FFF2-40B4-BE49-F238E27FC236}">
                      <a16:creationId xmlns:a16="http://schemas.microsoft.com/office/drawing/2014/main" id="{0123335E-5B60-46FB-81B5-D9107B86D8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1">
              <p14:nvContentPartPr>
                <p14:cNvPr id="112" name="Ink 256">
                  <a:extLst>
                    <a:ext uri="{FF2B5EF4-FFF2-40B4-BE49-F238E27FC236}">
                      <a16:creationId xmlns:a16="http://schemas.microsoft.com/office/drawing/2014/main" id="{77162592-2664-4292-994F-BF5AB259FB13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112" name="Ink 256">
                  <a:extLst>
                    <a:ext uri="{FF2B5EF4-FFF2-40B4-BE49-F238E27FC236}">
                      <a16:creationId xmlns:a16="http://schemas.microsoft.com/office/drawing/2014/main" id="{77162592-2664-4292-994F-BF5AB259FB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3" name="Graphic 252" descr="Users">
            <a:extLst>
              <a:ext uri="{FF2B5EF4-FFF2-40B4-BE49-F238E27FC236}">
                <a16:creationId xmlns:a16="http://schemas.microsoft.com/office/drawing/2014/main" id="{D043BF00-633C-4FDC-AC8C-2FE5855D6DB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65195" y="5168937"/>
            <a:ext cx="541344" cy="541344"/>
          </a:xfrm>
          <a:prstGeom prst="rect">
            <a:avLst/>
          </a:prstGeom>
        </p:spPr>
      </p:pic>
      <p:pic>
        <p:nvPicPr>
          <p:cNvPr id="114" name="Graphic 106" descr="Users">
            <a:extLst>
              <a:ext uri="{FF2B5EF4-FFF2-40B4-BE49-F238E27FC236}">
                <a16:creationId xmlns:a16="http://schemas.microsoft.com/office/drawing/2014/main" id="{DF34319F-F591-4091-B5DE-960EDEC3347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524854" y="5188116"/>
            <a:ext cx="566861" cy="578325"/>
          </a:xfrm>
          <a:prstGeom prst="rect">
            <a:avLst/>
          </a:prstGeom>
        </p:spPr>
      </p:pic>
      <p:grpSp>
        <p:nvGrpSpPr>
          <p:cNvPr id="115" name="Group 251">
            <a:extLst>
              <a:ext uri="{FF2B5EF4-FFF2-40B4-BE49-F238E27FC236}">
                <a16:creationId xmlns:a16="http://schemas.microsoft.com/office/drawing/2014/main" id="{5F93A8D6-0D3C-47B8-9DEF-89F981B99268}"/>
              </a:ext>
            </a:extLst>
          </p:cNvPr>
          <p:cNvGrpSpPr/>
          <p:nvPr/>
        </p:nvGrpSpPr>
        <p:grpSpPr>
          <a:xfrm>
            <a:off x="7583492" y="5187428"/>
            <a:ext cx="657685" cy="657685"/>
            <a:chOff x="8741171" y="905839"/>
            <a:chExt cx="657685" cy="657685"/>
          </a:xfrm>
        </p:grpSpPr>
        <p:sp>
          <p:nvSpPr>
            <p:cNvPr id="116" name="Oval 254">
              <a:extLst>
                <a:ext uri="{FF2B5EF4-FFF2-40B4-BE49-F238E27FC236}">
                  <a16:creationId xmlns:a16="http://schemas.microsoft.com/office/drawing/2014/main" id="{1DE7EB80-82E7-49AE-AB50-F2CD9205DC28}"/>
                </a:ext>
              </a:extLst>
            </p:cNvPr>
            <p:cNvSpPr/>
            <p:nvPr/>
          </p:nvSpPr>
          <p:spPr>
            <a:xfrm>
              <a:off x="8741171" y="905839"/>
              <a:ext cx="657685" cy="6576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70"/>
              <a:endParaRPr lang="nb-NO">
                <a:solidFill>
                  <a:srgbClr val="FFFFFF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">
              <p14:nvContentPartPr>
                <p14:cNvPr id="117" name="Ink 255">
                  <a:extLst>
                    <a:ext uri="{FF2B5EF4-FFF2-40B4-BE49-F238E27FC236}">
                      <a16:creationId xmlns:a16="http://schemas.microsoft.com/office/drawing/2014/main" id="{3BDF6E86-8970-4EDE-97AE-2B578BDEA3A1}"/>
                    </a:ext>
                  </a:extLst>
                </p14:cNvPr>
                <p14:cNvContentPartPr/>
                <p14:nvPr/>
              </p14:nvContentPartPr>
              <p14:xfrm>
                <a:off x="9038473" y="1123293"/>
                <a:ext cx="360" cy="360"/>
              </p14:xfrm>
            </p:contentPart>
          </mc:Choice>
          <mc:Fallback>
            <p:pic>
              <p:nvPicPr>
                <p:cNvPr id="117" name="Ink 255">
                  <a:extLst>
                    <a:ext uri="{FF2B5EF4-FFF2-40B4-BE49-F238E27FC236}">
                      <a16:creationId xmlns:a16="http://schemas.microsoft.com/office/drawing/2014/main" id="{3BDF6E86-8970-4EDE-97AE-2B578BDEA3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20473" y="10152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">
              <p14:nvContentPartPr>
                <p14:cNvPr id="118" name="Ink 256">
                  <a:extLst>
                    <a:ext uri="{FF2B5EF4-FFF2-40B4-BE49-F238E27FC236}">
                      <a16:creationId xmlns:a16="http://schemas.microsoft.com/office/drawing/2014/main" id="{3A622490-F820-4FEC-86D5-FBCA8CA8E145}"/>
                    </a:ext>
                  </a:extLst>
                </p14:cNvPr>
                <p14:cNvContentPartPr/>
                <p14:nvPr/>
              </p14:nvContentPartPr>
              <p14:xfrm>
                <a:off x="9029833" y="960933"/>
                <a:ext cx="360" cy="360"/>
              </p14:xfrm>
            </p:contentPart>
          </mc:Choice>
          <mc:Fallback>
            <p:pic>
              <p:nvPicPr>
                <p:cNvPr id="118" name="Ink 256">
                  <a:extLst>
                    <a:ext uri="{FF2B5EF4-FFF2-40B4-BE49-F238E27FC236}">
                      <a16:creationId xmlns:a16="http://schemas.microsoft.com/office/drawing/2014/main" id="{3A622490-F820-4FEC-86D5-FBCA8CA8E1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11833" y="85293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0" name="Graphic 106" descr="Users">
            <a:extLst>
              <a:ext uri="{FF2B5EF4-FFF2-40B4-BE49-F238E27FC236}">
                <a16:creationId xmlns:a16="http://schemas.microsoft.com/office/drawing/2014/main" id="{895BC91A-3ADE-40AE-9BD4-A8E790B775D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7628162" y="5237278"/>
            <a:ext cx="566861" cy="578325"/>
          </a:xfrm>
          <a:prstGeom prst="rect">
            <a:avLst/>
          </a:prstGeom>
        </p:spPr>
      </p:pic>
      <p:sp>
        <p:nvSpPr>
          <p:cNvPr id="121" name="TextBox 253">
            <a:extLst>
              <a:ext uri="{FF2B5EF4-FFF2-40B4-BE49-F238E27FC236}">
                <a16:creationId xmlns:a16="http://schemas.microsoft.com/office/drawing/2014/main" id="{4BB2045A-E214-4918-9FC2-EE57E2B1F60A}"/>
              </a:ext>
            </a:extLst>
          </p:cNvPr>
          <p:cNvSpPr txBox="1"/>
          <p:nvPr/>
        </p:nvSpPr>
        <p:spPr>
          <a:xfrm>
            <a:off x="6915109" y="5857351"/>
            <a:ext cx="199781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609570">
              <a:spcBef>
                <a:spcPct val="0"/>
              </a:spcBef>
              <a:spcAft>
                <a:spcPct val="0"/>
              </a:spcAft>
            </a:pPr>
            <a:r>
              <a:rPr lang="nb-NO" altLang="en-US" sz="1200" b="1">
                <a:solidFill>
                  <a:srgbClr val="000000"/>
                </a:solidFill>
                <a:latin typeface="Arial" panose="020B0604020202020204"/>
              </a:rPr>
              <a:t>16.04</a:t>
            </a:r>
            <a:br>
              <a:rPr lang="nb-NO" altLang="en-US" sz="1200" b="1">
                <a:latin typeface="Arial" panose="020B0604020202020204"/>
              </a:rPr>
            </a:br>
            <a:r>
              <a:rPr lang="nb-NO" altLang="en-US" sz="1200">
                <a:cs typeface="Arial"/>
              </a:rPr>
              <a:t>SESAM</a:t>
            </a:r>
          </a:p>
        </p:txBody>
      </p:sp>
    </p:spTree>
    <p:extLst>
      <p:ext uri="{BB962C8B-B14F-4D97-AF65-F5344CB8AC3E}">
        <p14:creationId xmlns:p14="http://schemas.microsoft.com/office/powerpoint/2010/main" val="274095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55108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075AD4-EA70-4A92-A2E1-68E3FE6CD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2580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C28DE4-487C-46C1-894E-EE4A898E68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C28DE4-487C-46C1-894E-EE4A898E6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FE63F45-8C16-427D-9237-E7552F1892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C26B-C0BD-40B7-8ACD-46FC653A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6" y="397785"/>
            <a:ext cx="11556473" cy="1571842"/>
          </a:xfrm>
        </p:spPr>
        <p:txBody>
          <a:bodyPr/>
          <a:lstStyle/>
          <a:p>
            <a:r>
              <a:rPr lang="nb-NO"/>
              <a:t>Spørsmål og svar til løsningsforslaget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70D1D-099B-4D95-BE9F-E047FA700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274" y="1528133"/>
            <a:ext cx="3746256" cy="43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Velkommen!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2682997"/>
            <a:chOff x="317191" y="1620719"/>
            <a:chExt cx="3580704" cy="2682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92333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Presentasjon blir lagt ut i etterkant.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3236995"/>
            <a:chOff x="8406858" y="1620719"/>
            <a:chExt cx="3580704" cy="3236995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147732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til gjøre opptak for å tilgjengeliggjøre den for alle i etterkant. Om du ikke vil være med på opptaket, må du skru av kameraet.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682995"/>
            <a:chOff x="4362024" y="1620719"/>
            <a:chExt cx="3580704" cy="2682996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Sett gjerne inn fullt navn i Zoom.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21839"/>
              </p:ext>
            </p:extLst>
          </p:nvPr>
        </p:nvGraphicFramePr>
        <p:xfrm>
          <a:off x="401849" y="1211668"/>
          <a:ext cx="5694151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4151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Prosess for tilbakemeldinger og forankring av 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u="none">
                          <a:solidFill>
                            <a:schemeClr val="tx1"/>
                          </a:solidFill>
                        </a:rPr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u="none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79C09F-F1E7-4596-A50E-FEE979DFB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2080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37E90-E84A-4830-AF6D-5D21F520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E0CC15-C0CB-4E71-A026-E145A1F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2" y="1719301"/>
            <a:ext cx="11224996" cy="864683"/>
          </a:xfrm>
        </p:spPr>
        <p:txBody>
          <a:bodyPr/>
          <a:lstStyle/>
          <a:p>
            <a:pPr algn="ctr"/>
            <a:r>
              <a:rPr lang="nb-NO">
                <a:solidFill>
                  <a:schemeClr val="bg1"/>
                </a:solidFill>
              </a:rPr>
              <a:t>Takk for deltakelsen!</a:t>
            </a:r>
          </a:p>
        </p:txBody>
      </p:sp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A0FDF1-7235-417E-BC0A-26169D68B7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A0FDF1-7235-417E-BC0A-26169D68B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170A0C0-E07F-4550-A35B-2922C63DBD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24F17-B347-4FED-A589-2AEA67BC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" y="2901876"/>
            <a:ext cx="11399520" cy="1663848"/>
          </a:xfrm>
        </p:spPr>
        <p:txBody>
          <a:bodyPr anchor="t">
            <a:normAutofit/>
          </a:bodyPr>
          <a:lstStyle/>
          <a:p>
            <a:r>
              <a:rPr lang="nb-NO" sz="4000" b="1"/>
              <a:t>Back-up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8739CA-200D-4013-9AAC-77E5B964FAC7}"/>
              </a:ext>
            </a:extLst>
          </p:cNvPr>
          <p:cNvSpPr txBox="1">
            <a:spLocks/>
          </p:cNvSpPr>
          <p:nvPr/>
        </p:nvSpPr>
        <p:spPr>
          <a:xfrm>
            <a:off x="1385455" y="3980857"/>
            <a:ext cx="9421091" cy="137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94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A0FDF1-7235-417E-BC0A-26169D68B7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A0FDF1-7235-417E-BC0A-26169D68B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170A0C0-E07F-4550-A35B-2922C63DBD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24F17-B347-4FED-A589-2AEA67BC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" y="2901876"/>
            <a:ext cx="11399520" cy="1663848"/>
          </a:xfrm>
        </p:spPr>
        <p:txBody>
          <a:bodyPr anchor="t">
            <a:normAutofit/>
          </a:bodyPr>
          <a:lstStyle/>
          <a:p>
            <a:r>
              <a:rPr lang="nb-NO" sz="4000" b="1"/>
              <a:t>Løsningsforslag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8739CA-200D-4013-9AAC-77E5B964FAC7}"/>
              </a:ext>
            </a:extLst>
          </p:cNvPr>
          <p:cNvSpPr txBox="1">
            <a:spLocks/>
          </p:cNvSpPr>
          <p:nvPr/>
        </p:nvSpPr>
        <p:spPr>
          <a:xfrm>
            <a:off x="1385455" y="3980857"/>
            <a:ext cx="9421091" cy="137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Eksempler på hvordan dette kan organiseres i praksis</a:t>
            </a:r>
          </a:p>
        </p:txBody>
      </p:sp>
    </p:spTree>
    <p:extLst>
      <p:ext uri="{BB962C8B-B14F-4D97-AF65-F5344CB8AC3E}">
        <p14:creationId xmlns:p14="http://schemas.microsoft.com/office/powerpoint/2010/main" val="199844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70EB15C-B551-4A1E-A2DA-DACBCA27EF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70EB15C-B551-4A1E-A2DA-DACBCA27E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1444A22-6E6A-4815-B6F6-6ADE9E17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152252"/>
            <a:ext cx="7365416" cy="754053"/>
          </a:xfrm>
        </p:spPr>
        <p:txBody>
          <a:bodyPr vert="horz"/>
          <a:lstStyle/>
          <a:p>
            <a:r>
              <a:rPr lang="nb-NO"/>
              <a:t>Alternativ A: Innkjøper på nivå 3 (50%)</a:t>
            </a:r>
            <a:br>
              <a:rPr lang="nb-NO"/>
            </a:br>
            <a:r>
              <a:rPr lang="nb-NO" sz="1100" b="0" i="1"/>
              <a:t>Innkjøpere er lokalisert på alle nivå (også nivå 3). Innkjøper på nivå 3 utfører rollen i minimum 50%-stilling, og utfører ikke-innkjøpsfaglige oppgaver i tillegg. Innkjøper på nivå 2 utfører rollen i minimum 50%-stilling, med mulighet for å innta rollen som anskaffelsesrådgiver (gitt visse kriterier). Det etableres innkjøpergrupper på nivå 1 og nivå 2</a:t>
            </a:r>
            <a:endParaRPr lang="nb-NO" sz="1200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D1C4B-1455-47E6-A7BC-4750918CCD4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nb-NO"/>
              <a:t>Nærhet til kjernevirksomheten</a:t>
            </a:r>
          </a:p>
          <a:p>
            <a:pPr marL="432000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Fysisk tilgjengelig for behovshaveren, personlig service</a:t>
            </a:r>
          </a:p>
          <a:p>
            <a:pPr marL="432000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Kontorsjef har større påvirkningskraft</a:t>
            </a:r>
          </a:p>
          <a:p>
            <a:pPr marL="432000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Tett på «tverrfaglig miljø»</a:t>
            </a:r>
          </a:p>
          <a:p>
            <a:pPr marL="432000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Sterk kjennskap til særtrekk og budsjett ved institutt</a:t>
            </a:r>
          </a:p>
          <a:p>
            <a:pPr marL="180000" defTabSz="609585" fontAlgn="b"/>
            <a:r>
              <a:rPr lang="nb-NO"/>
              <a:t>Kontorsjef får støtte til å håndtere administrative oppgaver pga. innkjøperen mulighet for å kombinere roller (50%-stilling)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3EF486-528E-4B86-9DB7-C6FF245C3C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5767" y="4988594"/>
            <a:ext cx="3496473" cy="1869405"/>
          </a:xfrm>
          <a:solidFill>
            <a:schemeClr val="bg1"/>
          </a:solidFill>
        </p:spPr>
        <p:txBody>
          <a:bodyPr/>
          <a:lstStyle/>
          <a:p>
            <a:pPr marL="180000" defTabSz="609585" fontAlgn="b"/>
            <a:r>
              <a:rPr lang="nb-NO"/>
              <a:t>Lite fagmiljø (lokalt?)</a:t>
            </a:r>
          </a:p>
          <a:p>
            <a:pPr marL="180000" defTabSz="609585" fontAlgn="b"/>
            <a:r>
              <a:rPr lang="nb-NO"/>
              <a:t>Lavere kvalitet på tjenesten pga. lavere grad av profesjonalisering (50%-rolle)</a:t>
            </a:r>
          </a:p>
          <a:p>
            <a:pPr marL="180000" defTabSz="609585" fontAlgn="b"/>
            <a:r>
              <a:rPr lang="nb-NO"/>
              <a:t>Personavhengig tjeneste, lav robusthet og ulik praksis på tvers av institutter (ulik behandling, differensiert tjeneste)</a:t>
            </a:r>
          </a:p>
          <a:p>
            <a:pPr marL="180000" defTabSz="609585" fontAlgn="b"/>
            <a:r>
              <a:rPr lang="nb-NO"/>
              <a:t>Små enheter vil ikke klare å fylle %-kravene til rollen alene</a:t>
            </a:r>
          </a:p>
          <a:p>
            <a:pPr marL="180000" defTabSz="609585" fontAlgn="b"/>
            <a:r>
              <a:rPr lang="nb-NO"/>
              <a:t>For anskaffelsesrådgiver: lite fagmiljø, lav robusthet, avstand til fag</a:t>
            </a:r>
          </a:p>
          <a:p>
            <a:pPr marL="180000" defTabSz="609585" fontAlgn="b"/>
            <a:r>
              <a:rPr lang="nb-NO"/>
              <a:t>Innkjøper kan oppleve krysspress (kombinerte roller)</a:t>
            </a:r>
          </a:p>
          <a:p>
            <a:pPr marL="180000" defTabSz="609585" fontAlgn="b"/>
            <a:r>
              <a:rPr lang="nb-NO"/>
              <a:t>Antall personer å lære opp ved «endringer» / avstand til prosessansvarlig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0DFC64-2FBD-4384-9749-DCD7D5CCF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668" y="1957175"/>
            <a:ext cx="364319" cy="3903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014BFC-1996-44B9-8C3C-10FF0038C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014" y="5148870"/>
            <a:ext cx="344104" cy="3924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330B88-9FF4-4A31-A262-762151DC1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014" y="3524876"/>
            <a:ext cx="344104" cy="3924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342274-E06B-4677-B6C6-98B3BC0EB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4411" y="3525951"/>
            <a:ext cx="354856" cy="3903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5EF3B21-CAE2-40C2-B592-D83DD6F22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4411" y="5149945"/>
            <a:ext cx="354856" cy="39034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D054810-8FC9-4104-AB31-742657BD4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014" y="1956100"/>
            <a:ext cx="344104" cy="39249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2943A57-2507-4429-8E20-5AFAA7C0A5DD}"/>
              </a:ext>
            </a:extLst>
          </p:cNvPr>
          <p:cNvSpPr/>
          <p:nvPr/>
        </p:nvSpPr>
        <p:spPr>
          <a:xfrm>
            <a:off x="4614041" y="1875492"/>
            <a:ext cx="1642155" cy="553416"/>
          </a:xfrm>
          <a:prstGeom prst="roundRect">
            <a:avLst/>
          </a:prstGeom>
          <a:noFill/>
          <a:ln w="28575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06E6BDF-97F6-4B77-BCF2-777FA2B7D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2439" y="1998686"/>
            <a:ext cx="273718" cy="3274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DF9A4F8-6A21-45D4-8A94-E851614AD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813" y="1995625"/>
            <a:ext cx="273718" cy="3274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7F13DE-1875-4FE8-8621-060F9E2A5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3187" y="1992564"/>
            <a:ext cx="273718" cy="32748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7EAB9E-160B-480A-8279-9C3E1AFF4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8562" y="1989503"/>
            <a:ext cx="273718" cy="3274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318717F-D65A-4981-9FA3-F1A84B5A2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4411" y="1957175"/>
            <a:ext cx="354856" cy="39034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288B600-48D5-4FDA-A66C-EA8CCA5B18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245" y="1958788"/>
            <a:ext cx="295714" cy="3871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4827F9B-928D-482D-910D-E1D1C20C4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245" y="3527564"/>
            <a:ext cx="295714" cy="38711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D416854-A3BD-403E-B132-D1688A0A8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245" y="5151558"/>
            <a:ext cx="295714" cy="38711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48836A6-52CB-4868-AD16-DF0934623E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0183" y="3526963"/>
            <a:ext cx="299262" cy="37733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23C2F9-E3CC-41A8-A0AE-06370E604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0183" y="1939657"/>
            <a:ext cx="299262" cy="37733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3ABEF06-82A0-4A94-9679-26F13CFF36A9}"/>
              </a:ext>
            </a:extLst>
          </p:cNvPr>
          <p:cNvCxnSpPr>
            <a:cxnSpLocks/>
            <a:stCxn id="57" idx="3"/>
            <a:endCxn id="46" idx="1"/>
          </p:cNvCxnSpPr>
          <p:nvPr/>
        </p:nvCxnSpPr>
        <p:spPr>
          <a:xfrm>
            <a:off x="5678872" y="3723001"/>
            <a:ext cx="268734" cy="0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9345C10-BE14-4504-922B-240A1C41AA1E}"/>
              </a:ext>
            </a:extLst>
          </p:cNvPr>
          <p:cNvSpPr/>
          <p:nvPr/>
        </p:nvSpPr>
        <p:spPr>
          <a:xfrm>
            <a:off x="5947606" y="3490830"/>
            <a:ext cx="2302542" cy="464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innehas av innkjøper i 100%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Bør utføre minimum 10 anskaffelser under nasjonal terskelverdi per år  (1,3 mill.)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sertifiseringer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ihht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kompetansekrav for rollen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3990F3-25B8-4591-BA00-51292A7123D8}"/>
              </a:ext>
            </a:extLst>
          </p:cNvPr>
          <p:cNvSpPr/>
          <p:nvPr/>
        </p:nvSpPr>
        <p:spPr>
          <a:xfrm>
            <a:off x="6330402" y="1932011"/>
            <a:ext cx="1562296" cy="44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foreta alle anskaffelser, og støtter institutt/fakultet med anskaffelser under nasjonal terskelverdi ved behov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8866C84-C677-4BD0-A90C-359A7D26D73A}"/>
              </a:ext>
            </a:extLst>
          </p:cNvPr>
          <p:cNvSpPr/>
          <p:nvPr/>
        </p:nvSpPr>
        <p:spPr>
          <a:xfrm>
            <a:off x="5191365" y="3490830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AFE16A6-590C-4734-9417-BC939833C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573" y="3535511"/>
            <a:ext cx="301090" cy="36023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518AD-56AB-4BE4-B372-838B2483A491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B777D32-A149-46D8-A37D-A29B936B741D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8C063A7-F11F-4CED-974B-785D2E222615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DBFC02-6CF2-41BE-AAD3-9F3A987E7B92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6D41DB9-C653-41F4-9B25-14E377808BE7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A6FD83D-0FBA-49EF-A498-1F80F0FE9C4D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E35BBFC-9EAF-4695-8B22-F0D1D1B41D54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3AA5C8B-27AD-4F16-98D7-E08983A6F580}"/>
              </a:ext>
            </a:extLst>
          </p:cNvPr>
          <p:cNvSpPr/>
          <p:nvPr/>
        </p:nvSpPr>
        <p:spPr>
          <a:xfrm>
            <a:off x="2189814" y="5569213"/>
            <a:ext cx="1776824" cy="516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 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 annet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16871C-D6CA-450B-9956-9A79E2136B6A}"/>
              </a:ext>
            </a:extLst>
          </p:cNvPr>
          <p:cNvSpPr/>
          <p:nvPr/>
        </p:nvSpPr>
        <p:spPr>
          <a:xfrm>
            <a:off x="4922631" y="1776169"/>
            <a:ext cx="1024975" cy="18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3275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6ECBAA8-07BA-40E1-8498-75198DCA6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3564944"/>
            <a:ext cx="345758" cy="3143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1D7F0DE-1BDF-485A-811B-CCF1A9CB1C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1998686"/>
            <a:ext cx="345758" cy="3143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69B57B2-5E86-487D-99F6-3022D8ACF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5224349"/>
            <a:ext cx="34575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FB6676-D16B-4D04-8C3A-E84689337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FB6676-D16B-4D04-8C3A-E8468933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971F816-F5AE-4E5D-95B6-842C9CE7B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74BB709A-4FAF-4BC4-BA36-E98E189871F7}"/>
              </a:ext>
            </a:extLst>
          </p:cNvPr>
          <p:cNvGraphicFramePr>
            <a:graphicFrameLocks noGrp="1"/>
          </p:cNvGraphicFramePr>
          <p:nvPr/>
        </p:nvGraphicFramePr>
        <p:xfrm>
          <a:off x="898288" y="1091853"/>
          <a:ext cx="10803549" cy="4039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1287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482262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Risiko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Mitigerende</a:t>
                      </a: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 tiltak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31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Lite fagmiljø (lokalt?)</a:t>
                      </a:r>
                      <a:endParaRPr lang="nb-NO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Matriseorganisering/sikre faglige møteplasser/Innkjøpergrupper? «</a:t>
                      </a:r>
                      <a:r>
                        <a:rPr lang="nb-NO" sz="1200" err="1"/>
                        <a:t>Innkjøpsforum</a:t>
                      </a:r>
                      <a:r>
                        <a:rPr lang="nb-NO" sz="1200"/>
                        <a:t>»? Digitale, uformelle møteplasser?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212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Lavere kvalitet på tjenesten pga. lavere grad av profesjonalisering (50%-rolle)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Støtte seg på innkjøpergruppen/</a:t>
                      </a:r>
                      <a:r>
                        <a:rPr lang="nb-NO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innkjøpsforum</a:t>
                      </a:r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390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Personavhengig tjeneste, lav robusthet og ulik praksis på tvers av institutter (ulik behandling, differensiert tjeneste)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err="1"/>
                        <a:t>Innkjøpsforum</a:t>
                      </a:r>
                      <a:r>
                        <a:rPr lang="nb-NO" sz="1200"/>
                        <a:t> og Innkjøpergrupper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2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Små enheter vil ikke klare å fylle %-kravene til rollen alene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Innkjøpergrupper. Flere enheter kan dele? 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32970"/>
                  </a:ext>
                </a:extLst>
              </a:tr>
              <a:tr h="546364">
                <a:tc>
                  <a:txBody>
                    <a:bodyPr/>
                    <a:lstStyle/>
                    <a:p>
                      <a:r>
                        <a:rPr lang="nb-NO" sz="1200"/>
                        <a:t>For anskaffelsesrådgiver: lite fagmiljø, lav robusthet, avstand til fag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Anskaffelsesrådgivere i Innkjøpergruppen? Nettverk av anskaffelsesrådgivere? «Anskaffelsesforum»?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79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/>
                        <a:t>Innkjøper kan oppleve krysspress (kombinerte roller)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Tett dialog med kontorsjef – innkjøpsoppgaver prioriteres?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477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/>
                        <a:t>Antall personer å lære opp ved «endringer» / avstand til prosessansvarlig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Instituttet sørger for rask «overlapp» ved avgang/tilsetting. </a:t>
                      </a:r>
                      <a:r>
                        <a:rPr lang="nb-NO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Innkjøpsforum</a:t>
                      </a: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 og Innkjøpergrupper kan avhjelpe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33582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15E9F4AD-950B-4200-BE5D-48FA6EFB3392}"/>
              </a:ext>
            </a:extLst>
          </p:cNvPr>
          <p:cNvSpPr txBox="1">
            <a:spLocks/>
          </p:cNvSpPr>
          <p:nvPr/>
        </p:nvSpPr>
        <p:spPr>
          <a:xfrm>
            <a:off x="401847" y="152252"/>
            <a:ext cx="11513928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Alternativ A: Innkjøper på nivå 3 (50%)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Risiko og mitigerende tiltak</a:t>
            </a:r>
            <a:endParaRPr kumimoji="0" lang="nb-NO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841AF1-CFA7-43C0-AE68-BE7AC0FDA5D3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4154669-5BA2-4E1B-BCCE-A8F3A11FD3B2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F45F81F-267D-42E0-8006-281B7648211A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BCF0FDA-20E5-4A8C-B80D-BF6FC5A50F6F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08B473-40B9-4DB9-A5C1-A6EB23F81F3A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642385-7952-40D9-9A56-BB127C70B0C3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FC3E5C-17C1-4E8A-A5F6-F7190750F712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EF412C2-6E23-42E3-973B-DCBA7B611E8C}"/>
              </a:ext>
            </a:extLst>
          </p:cNvPr>
          <p:cNvSpPr/>
          <p:nvPr/>
        </p:nvSpPr>
        <p:spPr>
          <a:xfrm>
            <a:off x="475107" y="171296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F04406-0499-4DC4-9F57-4FB7D197FC54}"/>
              </a:ext>
            </a:extLst>
          </p:cNvPr>
          <p:cNvSpPr/>
          <p:nvPr/>
        </p:nvSpPr>
        <p:spPr>
          <a:xfrm>
            <a:off x="475107" y="2199555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79A89B-AA05-4419-8724-55B799DBB273}"/>
              </a:ext>
            </a:extLst>
          </p:cNvPr>
          <p:cNvSpPr/>
          <p:nvPr/>
        </p:nvSpPr>
        <p:spPr>
          <a:xfrm>
            <a:off x="475107" y="3172743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9F100C-5BF6-4487-893C-C3A39770ADD4}"/>
              </a:ext>
            </a:extLst>
          </p:cNvPr>
          <p:cNvSpPr/>
          <p:nvPr/>
        </p:nvSpPr>
        <p:spPr>
          <a:xfrm>
            <a:off x="475107" y="2655327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AD7E23-5586-478A-A102-2D5541F80AE3}"/>
              </a:ext>
            </a:extLst>
          </p:cNvPr>
          <p:cNvSpPr/>
          <p:nvPr/>
        </p:nvSpPr>
        <p:spPr>
          <a:xfrm>
            <a:off x="475107" y="3659337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1596C7-97E8-4E3C-92E0-7017F70B5BE9}"/>
              </a:ext>
            </a:extLst>
          </p:cNvPr>
          <p:cNvSpPr/>
          <p:nvPr/>
        </p:nvSpPr>
        <p:spPr>
          <a:xfrm>
            <a:off x="475107" y="414593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5D2C2D-D181-497F-8B30-85A65BA4923C}"/>
              </a:ext>
            </a:extLst>
          </p:cNvPr>
          <p:cNvSpPr/>
          <p:nvPr/>
        </p:nvSpPr>
        <p:spPr>
          <a:xfrm>
            <a:off x="475107" y="4632525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06266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70EB15C-B551-4A1E-A2DA-DACBCA27EF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70EB15C-B551-4A1E-A2DA-DACBCA27E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46D0C6D-E3C9-487C-BA9B-21F68A10D029}"/>
              </a:ext>
            </a:extLst>
          </p:cNvPr>
          <p:cNvSpPr/>
          <p:nvPr/>
        </p:nvSpPr>
        <p:spPr>
          <a:xfrm>
            <a:off x="5191365" y="3490830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F68ED0-B3C3-4CF1-9708-952E9276C3C2}"/>
              </a:ext>
            </a:extLst>
          </p:cNvPr>
          <p:cNvCxnSpPr>
            <a:cxnSpLocks/>
            <a:stCxn id="55" idx="0"/>
            <a:endCxn id="62" idx="1"/>
          </p:cNvCxnSpPr>
          <p:nvPr/>
        </p:nvCxnSpPr>
        <p:spPr>
          <a:xfrm flipV="1">
            <a:off x="5435119" y="3723001"/>
            <a:ext cx="512487" cy="1401516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049712E-2DD7-4BD1-BB23-23CDD715AD4F}"/>
              </a:ext>
            </a:extLst>
          </p:cNvPr>
          <p:cNvSpPr/>
          <p:nvPr/>
        </p:nvSpPr>
        <p:spPr>
          <a:xfrm>
            <a:off x="5191365" y="5124517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444A22-6E6A-4815-B6F6-6ADE9E17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152252"/>
            <a:ext cx="7012505" cy="584775"/>
          </a:xfrm>
        </p:spPr>
        <p:txBody>
          <a:bodyPr vert="horz"/>
          <a:lstStyle/>
          <a:p>
            <a:r>
              <a:rPr lang="nb-NO"/>
              <a:t>Alternativ B: Innkjøper på nivå 3 (100%)</a:t>
            </a:r>
            <a:br>
              <a:rPr lang="nb-NO"/>
            </a:br>
            <a:r>
              <a:rPr lang="nb-NO" sz="1100" b="0" i="1"/>
              <a:t>Innkjøpere er lokalisert på alle nivå (også nivå 3). Innkjøper utfører rollen i 100%-stilling, med mulighet for å innta rollen som anskaffelsesrådgiver (gitt visse kriterier). Det etableres innkjøpergrupper på nivå 1 og nivå 2</a:t>
            </a:r>
            <a:endParaRPr lang="nb-NO" sz="1800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D1C4B-1455-47E6-A7BC-4750918CCD4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nb-NO"/>
              <a:t>Nærhet til kjernevirksomheten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Fysisk tilgjengelig for behovshaveren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Kontorsjef har større påvirkningskraft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Tett på «tverrfaglig miljø»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Sterk kjennskap til særtrekk og budsjett ved institutt</a:t>
            </a:r>
          </a:p>
          <a:p>
            <a:r>
              <a:rPr lang="nb-NO"/>
              <a:t>Profesjonalisert innkjøperrolle (100%-stilling)</a:t>
            </a:r>
          </a:p>
          <a:p>
            <a:r>
              <a:rPr lang="nb-NO"/>
              <a:t>Kan kombineres med anskaffelsesrådgiver på institutt-nivå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3EF486-528E-4B86-9DB7-C6FF245C3C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5767" y="4988595"/>
            <a:ext cx="3671130" cy="1437552"/>
          </a:xfrm>
        </p:spPr>
        <p:txBody>
          <a:bodyPr/>
          <a:lstStyle/>
          <a:p>
            <a:pPr marL="180000" defTabSz="609585" fontAlgn="b"/>
            <a:r>
              <a:rPr lang="nb-NO"/>
              <a:t>Lite fagmiljø (lokalt?)</a:t>
            </a:r>
          </a:p>
          <a:p>
            <a:pPr marL="180000" defTabSz="609585" fontAlgn="b"/>
            <a:r>
              <a:rPr lang="nb-NO"/>
              <a:t>Personavhengig tjeneste, lav robusthet og ulik praksis på tvers av institutter (ulik behandling, differensiert tjeneste)</a:t>
            </a:r>
          </a:p>
          <a:p>
            <a:r>
              <a:rPr lang="nb-NO"/>
              <a:t>Små enheter vil ikke klare å fylle %-kravene til rollen alene</a:t>
            </a:r>
          </a:p>
          <a:p>
            <a:r>
              <a:rPr lang="nb-NO"/>
              <a:t>For anskaffelsesrådgiver: lite fagmiljø, lav robusthet, avstand til fag</a:t>
            </a:r>
          </a:p>
          <a:p>
            <a:r>
              <a:rPr lang="nb-NO"/>
              <a:t>Antall personer å lære opp ved «endringer» / avstand til prosessansvarlig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9D08FB-2287-4DB8-BBCE-1A991ADCA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572" y="1957175"/>
            <a:ext cx="364319" cy="39034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676F294-7B25-4551-B9A1-8958648FB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573" y="5164999"/>
            <a:ext cx="301090" cy="3602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3BE9ABD-6E3F-452F-ACB0-E66AE68EC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918" y="5148870"/>
            <a:ext cx="344104" cy="39249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A40AB1E-1D30-4FD9-8138-B10D076C1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918" y="3524876"/>
            <a:ext cx="344104" cy="39249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D14E15D-4259-4CF6-9B2A-AEBE94A3C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573" y="3535511"/>
            <a:ext cx="301090" cy="36023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DCC3C-14FE-4396-8741-4F89718F7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15" y="3525951"/>
            <a:ext cx="354856" cy="39034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DA4B353-ED9A-43AF-8439-E207B420E7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15" y="5149945"/>
            <a:ext cx="354856" cy="39034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472BBAC-DD84-45C4-BE55-3B2BD250D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918" y="1956100"/>
            <a:ext cx="344104" cy="392493"/>
          </a:xfrm>
          <a:prstGeom prst="rect">
            <a:avLst/>
          </a:prstGeom>
        </p:spPr>
      </p:pic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DF9FB214-C1D8-4969-B86F-1202BCA9F96C}"/>
              </a:ext>
            </a:extLst>
          </p:cNvPr>
          <p:cNvSpPr/>
          <p:nvPr/>
        </p:nvSpPr>
        <p:spPr>
          <a:xfrm>
            <a:off x="4614041" y="1875492"/>
            <a:ext cx="1642155" cy="553416"/>
          </a:xfrm>
          <a:prstGeom prst="roundRect">
            <a:avLst/>
          </a:prstGeom>
          <a:noFill/>
          <a:ln w="28575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5040201-56FB-4FCF-8245-D9CA4DD59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439" y="1998686"/>
            <a:ext cx="273718" cy="32748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96E01A8-42C1-4E16-A207-6A14E94CF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813" y="1995625"/>
            <a:ext cx="273718" cy="32748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07F2996E-F819-4E76-B2B1-E49E8C553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187" y="1992564"/>
            <a:ext cx="273718" cy="32748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9F199E12-01DD-4591-9331-9209A2991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562" y="1989503"/>
            <a:ext cx="273718" cy="32748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218362-AF24-40A0-A336-0B88AE2B249E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>
          <a:xfrm>
            <a:off x="5678872" y="3723001"/>
            <a:ext cx="268734" cy="0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3AEB4B6-D419-4C6C-9AB4-A49588B00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315" y="1957175"/>
            <a:ext cx="354856" cy="3903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B1D897-0331-4967-97C5-CEEA72BDD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3149" y="1958788"/>
            <a:ext cx="295714" cy="3871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615B63-869D-4777-8886-90C0519CB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3149" y="3527564"/>
            <a:ext cx="295714" cy="3871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316FD9C-E3B3-426B-BABA-DDD35801C5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3149" y="5151558"/>
            <a:ext cx="295714" cy="3871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D001A22-EB39-438E-BBE5-70CA4E517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9087" y="3526963"/>
            <a:ext cx="299262" cy="3773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646FB35-FCE9-4344-8A22-FC6F198318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9087" y="1939657"/>
            <a:ext cx="299262" cy="377331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8EEC5B55-DC8E-485F-B914-991AB78D9586}"/>
              </a:ext>
            </a:extLst>
          </p:cNvPr>
          <p:cNvSpPr/>
          <p:nvPr/>
        </p:nvSpPr>
        <p:spPr>
          <a:xfrm>
            <a:off x="2148718" y="5569213"/>
            <a:ext cx="1776824" cy="516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Mulighet for anskaffelsesrådgiver gitt visse kriterier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D45FE1-AD91-4836-8119-AC432771D334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9E3FE19-7123-4405-857D-F83424400F65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5DB0D2-B6B0-4A07-8110-B150CFD1734E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A7B61E3-A8B4-4877-829B-E4580A1EB9EE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4DC1E51-0196-469F-B7F4-7CA2416A9D9B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A201202-8C22-47AF-B0D2-DD848750E52A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40B29AC-290E-4BBD-A825-650D68CA9E11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77A36-5FEC-4A54-9CD2-72A46BBF169A}"/>
              </a:ext>
            </a:extLst>
          </p:cNvPr>
          <p:cNvSpPr/>
          <p:nvPr/>
        </p:nvSpPr>
        <p:spPr>
          <a:xfrm>
            <a:off x="4922631" y="1776169"/>
            <a:ext cx="1024975" cy="18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3275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F8E515C-EC38-4209-90AD-224D27971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3564944"/>
            <a:ext cx="345758" cy="314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D7A336-802C-4620-936F-CDD39883F7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1998686"/>
            <a:ext cx="345758" cy="3143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85EBD49-7A2A-4542-A207-D01688AFBB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001" y="5224349"/>
            <a:ext cx="345758" cy="31432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67CEECE-CD1A-4578-A9CD-D246062E52D8}"/>
              </a:ext>
            </a:extLst>
          </p:cNvPr>
          <p:cNvSpPr/>
          <p:nvPr/>
        </p:nvSpPr>
        <p:spPr>
          <a:xfrm>
            <a:off x="5947606" y="3490830"/>
            <a:ext cx="2302542" cy="464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innehas av innkjøper i 100%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Bør utføre minimum 10 anskaffelser under nasjonal terskelverdi per år  (1,3 mill.)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sertifiseringer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ihht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kompetansekrav for rollen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55ED6B2-2ACC-4B25-AF53-F4DC3ED08F6B}"/>
              </a:ext>
            </a:extLst>
          </p:cNvPr>
          <p:cNvSpPr/>
          <p:nvPr/>
        </p:nvSpPr>
        <p:spPr>
          <a:xfrm>
            <a:off x="6330402" y="1932011"/>
            <a:ext cx="1562296" cy="44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foreta alle anskaffelser, og støtter institutt/fakultet med anskaffelser under nasjonal terskelverdi ved behov</a:t>
            </a:r>
          </a:p>
        </p:txBody>
      </p:sp>
    </p:spTree>
    <p:extLst>
      <p:ext uri="{BB962C8B-B14F-4D97-AF65-F5344CB8AC3E}">
        <p14:creationId xmlns:p14="http://schemas.microsoft.com/office/powerpoint/2010/main" val="145763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FB6676-D16B-4D04-8C3A-E84689337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FB6676-D16B-4D04-8C3A-E8468933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971F816-F5AE-4E5D-95B6-842C9CE7B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74BB709A-4FAF-4BC4-BA36-E98E189871F7}"/>
              </a:ext>
            </a:extLst>
          </p:cNvPr>
          <p:cNvGraphicFramePr>
            <a:graphicFrameLocks noGrp="1"/>
          </p:cNvGraphicFramePr>
          <p:nvPr/>
        </p:nvGraphicFramePr>
        <p:xfrm>
          <a:off x="898288" y="1091853"/>
          <a:ext cx="10803549" cy="303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1287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482262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Risiko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Mitigerende</a:t>
                      </a: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 tiltak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31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Lite fagmiljø (lokalt?)</a:t>
                      </a:r>
                      <a:endParaRPr lang="nb-NO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Matriseorganisering/sikre faglige møteplasser/Innkjøpergrupper? «</a:t>
                      </a:r>
                      <a:r>
                        <a:rPr lang="nb-NO" sz="1200" err="1"/>
                        <a:t>Innkjøpsforum</a:t>
                      </a:r>
                      <a:r>
                        <a:rPr lang="nb-NO" sz="1200"/>
                        <a:t>»? Digitale, uformelle møteplasser?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973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Personavhengig tjeneste, lav robusthet og ulik praksis på tvers av institutter (ulik behandling, differensiert tjeneste)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err="1"/>
                        <a:t>Innkjøpsforum</a:t>
                      </a:r>
                      <a:r>
                        <a:rPr lang="nb-NO" sz="1200"/>
                        <a:t> og Innkjøpergrupper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970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Små enheter vil ikke klare å fylle %-kravene til rollen alene?</a:t>
                      </a:r>
                      <a:endParaRPr lang="nb-NO" sz="1200" b="0" i="0" u="none" strike="noStrike">
                        <a:solidFill>
                          <a:schemeClr val="tx1"/>
                        </a:solidFill>
                        <a:effectLst/>
                        <a:latin typeface="Arial (body)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Innkjøpergrupper. Flere enheter kan dele? 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2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/>
                        <a:t>For anskaffelsesrådgiver: lite fagmiljø, lav robusthet, avstand til fag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Anskaffelsesrådgivere i Innkjøpergruppen? Nettverk av anskaffelsesrådgivere? «Anskaffelsesforum»?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679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/>
                        <a:t>Antall personer å lære opp ved «endringer» / Avstand til prosessansvarlig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Instituttet sørger for rask «overlapp» ved avgang/tilsetting. </a:t>
                      </a:r>
                      <a:r>
                        <a:rPr lang="nb-NO" sz="1200" b="0" i="0" u="none" strike="noStrike" err="1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Innkjøpsforum</a:t>
                      </a:r>
                      <a:r>
                        <a:rPr lang="nb-NO" sz="1200" b="0" i="0" u="none" strike="noStrike">
                          <a:solidFill>
                            <a:schemeClr val="tx1"/>
                          </a:solidFill>
                          <a:effectLst/>
                          <a:latin typeface="Arial (body)"/>
                        </a:rPr>
                        <a:t> og Innkjøpergrupper kan avhjelpe</a:t>
                      </a:r>
                      <a:endParaRPr lang="nb-NO" sz="1200"/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99949"/>
                  </a:ext>
                </a:extLst>
              </a:tr>
            </a:tbl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6F333A05-0990-4F51-968F-B9D6D37BCEF1}"/>
              </a:ext>
            </a:extLst>
          </p:cNvPr>
          <p:cNvSpPr txBox="1">
            <a:spLocks/>
          </p:cNvSpPr>
          <p:nvPr/>
        </p:nvSpPr>
        <p:spPr>
          <a:xfrm>
            <a:off x="401847" y="152252"/>
            <a:ext cx="11513928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Alternativ B: Innkjøper på nivå 3 (100%)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Risiko og mitigerende tiltak</a:t>
            </a:r>
            <a:endParaRPr kumimoji="0" lang="nb-NO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E9E64-F791-4021-9AFA-464DC6748CEE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CEA610D-116B-44FE-86FE-784A2592A2BE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B20EA1-A2BB-4BF3-9C7D-F24A4FCF15BA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DCB51F-BFCA-4597-ABED-4AF008CEC407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CB804D-B692-47F9-992B-E340E6971BCA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454147C-8CCE-44DF-8DD7-1534B169EECB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171F569-0C05-47C0-BF19-640B08FCB2CC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D281B36-5574-428B-BF88-E84ED22765DC}"/>
              </a:ext>
            </a:extLst>
          </p:cNvPr>
          <p:cNvSpPr/>
          <p:nvPr/>
        </p:nvSpPr>
        <p:spPr>
          <a:xfrm>
            <a:off x="469529" y="171296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763789-2A12-41FC-879C-9F89A4A47FB8}"/>
              </a:ext>
            </a:extLst>
          </p:cNvPr>
          <p:cNvSpPr/>
          <p:nvPr/>
        </p:nvSpPr>
        <p:spPr>
          <a:xfrm>
            <a:off x="469529" y="2221318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549BA9-A302-4FB6-B217-B83156312B73}"/>
              </a:ext>
            </a:extLst>
          </p:cNvPr>
          <p:cNvSpPr/>
          <p:nvPr/>
        </p:nvSpPr>
        <p:spPr>
          <a:xfrm>
            <a:off x="469529" y="2729675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C01834-0838-4A04-B8BE-D85E43CBAA0F}"/>
              </a:ext>
            </a:extLst>
          </p:cNvPr>
          <p:cNvSpPr/>
          <p:nvPr/>
        </p:nvSpPr>
        <p:spPr>
          <a:xfrm>
            <a:off x="469529" y="3222412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29E447-B23B-41D5-ADCD-157CB14825C5}"/>
              </a:ext>
            </a:extLst>
          </p:cNvPr>
          <p:cNvSpPr/>
          <p:nvPr/>
        </p:nvSpPr>
        <p:spPr>
          <a:xfrm>
            <a:off x="469529" y="3730769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05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70EB15C-B551-4A1E-A2DA-DACBCA27EF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70EB15C-B551-4A1E-A2DA-DACBCA27E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1444A22-6E6A-4815-B6F6-6ADE9E17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8" y="152252"/>
            <a:ext cx="6880302" cy="584775"/>
          </a:xfrm>
        </p:spPr>
        <p:txBody>
          <a:bodyPr vert="horz"/>
          <a:lstStyle/>
          <a:p>
            <a:r>
              <a:rPr lang="nb-NO"/>
              <a:t>Alternativ C: Innkjøper på nivå 2 (100%)</a:t>
            </a:r>
            <a:br>
              <a:rPr lang="nb-NO"/>
            </a:br>
            <a:r>
              <a:rPr lang="nb-NO" sz="1100" b="0" i="1"/>
              <a:t>Innkjøpere er lokalisert på nivå 2 og 1 (ikke nivå 3). Innkjøper utfører rollen i 100%-stilling, med mulighet for å innta rollen som anskaffelsesrådgiver (gitt visse kriterier). Det etableres innkjøpergrupper på nivå 1 og nivå 2</a:t>
            </a:r>
            <a:endParaRPr lang="nb-NO" sz="1100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4D1C4B-1455-47E6-A7BC-4750918CCD4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nb-NO"/>
              <a:t>Sterkt fagmiljø</a:t>
            </a:r>
          </a:p>
          <a:p>
            <a:r>
              <a:rPr lang="nb-NO"/>
              <a:t>Profesjonalisert innkjøper-rolle (100%)</a:t>
            </a:r>
          </a:p>
          <a:p>
            <a:pPr marL="180000" fontAlgn="b"/>
            <a:r>
              <a:rPr lang="nb-NO"/>
              <a:t>Person-uavhengig tjeneste, høy robusthet og lik praksis på tvers av institutter (lik behandling, samme tjeneste)</a:t>
            </a:r>
          </a:p>
          <a:p>
            <a:r>
              <a:rPr lang="nb-NO"/>
              <a:t>Fakultet/økonomisjef har større påvirkningskraft</a:t>
            </a:r>
          </a:p>
          <a:p>
            <a:r>
              <a:rPr lang="nb-NO"/>
              <a:t>Kortere avstand til prosessansvarlig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3EF486-528E-4B86-9DB7-C6FF245C3C6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nb-NO"/>
              <a:t>Avstand til kjernevirksomheten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Ikke like fysisk tilgjengelig for behovshaveren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Større avstand til «tverrfaglig miljø»</a:t>
            </a:r>
          </a:p>
          <a:p>
            <a:pPr marL="529208" lvl="1" indent="-228600">
              <a:spcBef>
                <a:spcPts val="0"/>
              </a:spcBef>
              <a:buFont typeface="+mj-lt"/>
              <a:buAutoNum type="alphaLcParenR"/>
            </a:pPr>
            <a:r>
              <a:rPr lang="nb-NO" sz="800"/>
              <a:t>Sterk kjennskap til særtrekk og budsjett ved institutt</a:t>
            </a:r>
          </a:p>
          <a:p>
            <a:pPr marL="180000" defTabSz="609585" fontAlgn="b"/>
            <a:r>
              <a:rPr lang="nb-NO"/>
              <a:t>Kontorsjef må håndtere flere administrative oppgaver</a:t>
            </a:r>
          </a:p>
          <a:p>
            <a:r>
              <a:rPr lang="nb-NO"/>
              <a:t>For anskaffelsesrådgiver: lite fagmiljø, lav robusthet, avstand til fag</a:t>
            </a:r>
          </a:p>
          <a:p>
            <a:pPr marL="180000" defTabSz="609585" fontAlgn="b"/>
            <a:r>
              <a:rPr lang="nb-NO"/>
              <a:t>Den som er ansvarlig for økonomi på institutt (kontorsjef) får mindre påvirkningskraft over innkjøperen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E22878-F828-43FE-A92F-20F2C5CB1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026" y="1957175"/>
            <a:ext cx="364319" cy="3903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FE97199-FF13-4D7A-BC6F-6BECA5ED8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372" y="3524876"/>
            <a:ext cx="344104" cy="3924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9EA71A-491A-424F-BE96-D6A505CE6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769" y="3525951"/>
            <a:ext cx="354856" cy="3903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8F1D36-BDAE-4B5D-A2DE-3691A2379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769" y="5149945"/>
            <a:ext cx="354856" cy="3903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FBDAA1-4235-488A-AC6C-031ED997C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372" y="1956100"/>
            <a:ext cx="344104" cy="392493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686FB7-79C4-4798-88C7-624A9E8985E7}"/>
              </a:ext>
            </a:extLst>
          </p:cNvPr>
          <p:cNvSpPr/>
          <p:nvPr/>
        </p:nvSpPr>
        <p:spPr>
          <a:xfrm>
            <a:off x="4614041" y="1875492"/>
            <a:ext cx="1642155" cy="553416"/>
          </a:xfrm>
          <a:prstGeom prst="roundRect">
            <a:avLst/>
          </a:prstGeom>
          <a:noFill/>
          <a:ln w="28575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69EAEA4-1E99-43B6-9D66-B6716EB22D10}"/>
              </a:ext>
            </a:extLst>
          </p:cNvPr>
          <p:cNvSpPr/>
          <p:nvPr/>
        </p:nvSpPr>
        <p:spPr>
          <a:xfrm>
            <a:off x="4922631" y="1776169"/>
            <a:ext cx="1024975" cy="18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3275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Anskaffelser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BE62F46-17AF-475D-A2F4-0FED03985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439" y="1998686"/>
            <a:ext cx="273718" cy="3274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EF20BE-CA6A-4DF1-B39A-4994FC72F4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7813" y="1995625"/>
            <a:ext cx="273718" cy="3274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5E8E13-9378-400C-9FFE-0970B38FE5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3187" y="1992564"/>
            <a:ext cx="273718" cy="3274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825248A-AE4E-4139-9560-94BEBB8323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562" y="1989503"/>
            <a:ext cx="273718" cy="3274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E4062B8-5FF1-4F54-A66C-02C6BE7BD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769" y="1957175"/>
            <a:ext cx="354856" cy="39034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950677-A26A-46A1-AD2E-B4AE46D71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603" y="1958788"/>
            <a:ext cx="295714" cy="38711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3506D06-6F94-4FC3-840E-832DD85C6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603" y="3527564"/>
            <a:ext cx="295714" cy="3871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D9F9F18-D506-448E-9FF4-8D968F0AC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603" y="5151558"/>
            <a:ext cx="295714" cy="38711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4AC9A7F-ABDB-4152-AE05-912CE9979A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541" y="3526963"/>
            <a:ext cx="299262" cy="3773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93B0A1A-CD44-46B8-BD85-739E3D4E39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541" y="1939657"/>
            <a:ext cx="299262" cy="37733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33C67F-E44B-42C7-9C47-077A2F725CA0}"/>
              </a:ext>
            </a:extLst>
          </p:cNvPr>
          <p:cNvSpPr/>
          <p:nvPr/>
        </p:nvSpPr>
        <p:spPr>
          <a:xfrm>
            <a:off x="6330402" y="1932011"/>
            <a:ext cx="1562296" cy="440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foreta alle anskaffelser, og støtter institutt/fakultet med anskaffelser under nasjonal terskelverdi ved behov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4BD28A0-9BAE-407A-B3B9-9BFFE8C0A777}"/>
              </a:ext>
            </a:extLst>
          </p:cNvPr>
          <p:cNvSpPr/>
          <p:nvPr/>
        </p:nvSpPr>
        <p:spPr>
          <a:xfrm>
            <a:off x="5191365" y="3490830"/>
            <a:ext cx="487507" cy="4643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275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64C17BD-07D0-4CA2-A270-C19D4D79F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573" y="3535511"/>
            <a:ext cx="301090" cy="36023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6E82C8-7BE2-43C3-B768-C58D96956CCC}"/>
              </a:ext>
            </a:extLst>
          </p:cNvPr>
          <p:cNvCxnSpPr>
            <a:cxnSpLocks/>
            <a:stCxn id="44" idx="3"/>
            <a:endCxn id="77" idx="1"/>
          </p:cNvCxnSpPr>
          <p:nvPr/>
        </p:nvCxnSpPr>
        <p:spPr>
          <a:xfrm>
            <a:off x="5678872" y="3723001"/>
            <a:ext cx="268734" cy="0"/>
          </a:xfrm>
          <a:prstGeom prst="line">
            <a:avLst/>
          </a:prstGeom>
          <a:ln w="12700">
            <a:solidFill>
              <a:srgbClr val="32756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7BFDD2-289E-4063-B3A5-B8C25211A01C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E9CCB8-7102-451B-8074-DEAD7D97584A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3944109-83AB-4DD1-AE8E-A4A301B01BE7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C7D1A8C-641A-4DC9-81BE-A63C22024E47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09BAB58-07CF-4CB2-AF92-6683ED680B38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807EEB0-41A0-4886-9515-50E5EF3A7DC0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F16D1963-25C0-469B-BACF-D7A1E2948A42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78F21C9-133E-41C6-9CD8-F07076C44B18}"/>
              </a:ext>
            </a:extLst>
          </p:cNvPr>
          <p:cNvSpPr/>
          <p:nvPr/>
        </p:nvSpPr>
        <p:spPr>
          <a:xfrm>
            <a:off x="2405847" y="3929797"/>
            <a:ext cx="1734638" cy="5168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sng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innkjøper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Mulighet for anskaffelsesrådgiver gitt visse kriterier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CB7A0E9-67CC-48D5-A534-51BB97523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001" y="3564944"/>
            <a:ext cx="345758" cy="3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1F1D1A7-972F-45AF-ACA2-D08B39B221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001" y="1998686"/>
            <a:ext cx="345758" cy="3143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75E52C-F4C9-44F5-BAC1-3861FBDBE5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001" y="5224349"/>
            <a:ext cx="345758" cy="314325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26EABCE-43C8-43A0-ACFA-CE6DB411831B}"/>
              </a:ext>
            </a:extLst>
          </p:cNvPr>
          <p:cNvSpPr/>
          <p:nvPr/>
        </p:nvSpPr>
        <p:spPr>
          <a:xfrm>
            <a:off x="5947606" y="3490830"/>
            <a:ext cx="2302542" cy="464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innehas av innkjøper i 100% stilling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Bør utføre minimum 10 anskaffelser under nasjonal terskelverdi per år  (1,3 mill.)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 inneha sertifiseringer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ihht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kompetansekrav for rollen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for anskaffelsesområdet avgjør hvorvidt kriteriene er oppfylt</a:t>
            </a:r>
          </a:p>
        </p:txBody>
      </p:sp>
    </p:spTree>
    <p:extLst>
      <p:ext uri="{BB962C8B-B14F-4D97-AF65-F5344CB8AC3E}">
        <p14:creationId xmlns:p14="http://schemas.microsoft.com/office/powerpoint/2010/main" val="19403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FB6676-D16B-4D04-8C3A-E846893372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FB6676-D16B-4D04-8C3A-E84689337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971F816-F5AE-4E5D-95B6-842C9CE7B4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74BB709A-4FAF-4BC4-BA36-E98E189871F7}"/>
              </a:ext>
            </a:extLst>
          </p:cNvPr>
          <p:cNvGraphicFramePr>
            <a:graphicFrameLocks noGrp="1"/>
          </p:cNvGraphicFramePr>
          <p:nvPr/>
        </p:nvGraphicFramePr>
        <p:xfrm>
          <a:off x="898288" y="1091853"/>
          <a:ext cx="10803549" cy="2569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1287">
                  <a:extLst>
                    <a:ext uri="{9D8B030D-6E8A-4147-A177-3AD203B41FA5}">
                      <a16:colId xmlns:a16="http://schemas.microsoft.com/office/drawing/2014/main" val="3499541297"/>
                    </a:ext>
                  </a:extLst>
                </a:gridCol>
                <a:gridCol w="7482262">
                  <a:extLst>
                    <a:ext uri="{9D8B030D-6E8A-4147-A177-3AD203B41FA5}">
                      <a16:colId xmlns:a16="http://schemas.microsoft.com/office/drawing/2014/main" val="11852223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Risiko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Mitigerende tiltak</a:t>
                      </a:r>
                    </a:p>
                  </a:txBody>
                  <a:tcPr marL="48000" marR="48000" marT="48000" marB="48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317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Avstand til kjernevirksomheten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Tjenesteavtaler/SLA for å sikre tilstrekkelig tilgjengelighet og responstid? Minimumskrav til fysisk tilstedeværelse? Dedikerte innkjøpere per institutt? Flere fagrekvirenter / delegert </a:t>
                      </a:r>
                      <a:r>
                        <a:rPr lang="nb-NO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leveransebekrefter</a:t>
                      </a:r>
                      <a:r>
                        <a:rPr lang="nb-NO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970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Kontorsjef må håndtere flere administrative oppgaver</a:t>
                      </a:r>
                      <a:endParaRPr lang="nb-NO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Oppgaver må kartlegges og definere hvem som skal gjøre hva. Mer rendyrkede administrative støtteroller? </a:t>
                      </a:r>
                      <a:br>
                        <a:rPr lang="nb-NO" sz="1200"/>
                      </a:br>
                      <a:r>
                        <a:rPr lang="nb-NO" sz="1200"/>
                        <a:t>Benytte fagrekvirent-rollen til noe annet enn lab-innkjøp?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906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For anskaffelsesrådgiver: lite fagmiljø, lav robusthet, avstand til fag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Anskaffelsesrådgivere i Innkjøpergruppen? Nettverk av anskaffelsesrådgivere? «Anskaffelsesforum»?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50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Den som er ansvarlig for økonomi på institutt (kontorsjef) får mindre påvirkningskraft over innkjøperen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200"/>
                        <a:t>Etablere arenaer som sikrer god dialog mellom innkjøp og kontorsjef? Bruke mulighetene som ligger i system/e-handel?</a:t>
                      </a:r>
                    </a:p>
                  </a:txBody>
                  <a:tcPr marL="48000" marR="48000" marT="48000" marB="4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26745"/>
                  </a:ext>
                </a:extLst>
              </a:tr>
            </a:tbl>
          </a:graphicData>
        </a:graphic>
      </p:graphicFrame>
      <p:sp>
        <p:nvSpPr>
          <p:cNvPr id="175" name="Oval 174">
            <a:extLst>
              <a:ext uri="{FF2B5EF4-FFF2-40B4-BE49-F238E27FC236}">
                <a16:creationId xmlns:a16="http://schemas.microsoft.com/office/drawing/2014/main" id="{042EF50C-F0E8-4B21-88B2-BA4047F146A9}"/>
              </a:ext>
            </a:extLst>
          </p:cNvPr>
          <p:cNvSpPr/>
          <p:nvPr/>
        </p:nvSpPr>
        <p:spPr>
          <a:xfrm>
            <a:off x="469529" y="1712961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99B5FB5-6681-4C6B-A58C-C91D561C9A28}"/>
              </a:ext>
            </a:extLst>
          </p:cNvPr>
          <p:cNvSpPr/>
          <p:nvPr/>
        </p:nvSpPr>
        <p:spPr>
          <a:xfrm>
            <a:off x="469529" y="2207800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3869B37-8D99-4F4C-BE02-A88D33A949C1}"/>
              </a:ext>
            </a:extLst>
          </p:cNvPr>
          <p:cNvSpPr/>
          <p:nvPr/>
        </p:nvSpPr>
        <p:spPr>
          <a:xfrm>
            <a:off x="469529" y="2702639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2F870C56-B897-44D4-B60F-3689CD922775}"/>
              </a:ext>
            </a:extLst>
          </p:cNvPr>
          <p:cNvSpPr/>
          <p:nvPr/>
        </p:nvSpPr>
        <p:spPr>
          <a:xfrm>
            <a:off x="469529" y="3197478"/>
            <a:ext cx="351383" cy="351383"/>
          </a:xfrm>
          <a:prstGeom prst="ellipse">
            <a:avLst/>
          </a:prstGeom>
          <a:solidFill>
            <a:schemeClr val="tx2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D7A9D16-EDB9-4FA3-8F34-4979B7924665}"/>
              </a:ext>
            </a:extLst>
          </p:cNvPr>
          <p:cNvSpPr txBox="1">
            <a:spLocks/>
          </p:cNvSpPr>
          <p:nvPr/>
        </p:nvSpPr>
        <p:spPr>
          <a:xfrm>
            <a:off x="401847" y="152252"/>
            <a:ext cx="11513928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Alternativ C: Innkjøper på nivå 2 (100%)</a:t>
            </a:r>
            <a:b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nb-NO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Risiko og mitigerende tiltak</a:t>
            </a:r>
            <a:endParaRPr kumimoji="0" lang="nb-NO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72AD7A-66FA-4757-89BA-9C995069C94D}"/>
              </a:ext>
            </a:extLst>
          </p:cNvPr>
          <p:cNvGrpSpPr/>
          <p:nvPr/>
        </p:nvGrpSpPr>
        <p:grpSpPr>
          <a:xfrm>
            <a:off x="9070259" y="61644"/>
            <a:ext cx="3060097" cy="533400"/>
            <a:chOff x="442423" y="2700384"/>
            <a:chExt cx="11620716" cy="152185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A1CA34-0701-4D45-8D65-45B86BD68788}"/>
                </a:ext>
              </a:extLst>
            </p:cNvPr>
            <p:cNvSpPr/>
            <p:nvPr/>
          </p:nvSpPr>
          <p:spPr>
            <a:xfrm>
              <a:off x="442424" y="2700384"/>
              <a:ext cx="8651674" cy="8309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1</a:t>
              </a:r>
              <a:endParaRPr kumimoji="0" lang="nb-NO" sz="7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D467CFD-ABA7-4C47-B7BE-E42351B14730}"/>
                </a:ext>
              </a:extLst>
            </p:cNvPr>
            <p:cNvSpPr/>
            <p:nvPr/>
          </p:nvSpPr>
          <p:spPr>
            <a:xfrm>
              <a:off x="9242231" y="2700384"/>
              <a:ext cx="2820725" cy="83099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Løsning 2</a:t>
              </a:r>
              <a:endPara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47DFC2-B1F7-4E8D-9ECA-C87A5E07BABC}"/>
                </a:ext>
              </a:extLst>
            </p:cNvPr>
            <p:cNvSpPr/>
            <p:nvPr/>
          </p:nvSpPr>
          <p:spPr>
            <a:xfrm>
              <a:off x="442423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A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7A2ED61-15BE-44EC-8A22-7B3A68811FA7}"/>
                </a:ext>
              </a:extLst>
            </p:cNvPr>
            <p:cNvSpPr/>
            <p:nvPr/>
          </p:nvSpPr>
          <p:spPr>
            <a:xfrm>
              <a:off x="3357714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B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4507E0-0595-4B21-96DC-1DAF31915E49}"/>
                </a:ext>
              </a:extLst>
            </p:cNvPr>
            <p:cNvSpPr/>
            <p:nvPr/>
          </p:nvSpPr>
          <p:spPr>
            <a:xfrm>
              <a:off x="6273008" y="3597894"/>
              <a:ext cx="2821090" cy="624342"/>
            </a:xfrm>
            <a:prstGeom prst="roundRect">
              <a:avLst/>
            </a:prstGeom>
            <a:solidFill>
              <a:schemeClr val="tx2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1E26333-7DCE-48B9-8631-1DC98C8D1317}"/>
                </a:ext>
              </a:extLst>
            </p:cNvPr>
            <p:cNvSpPr/>
            <p:nvPr/>
          </p:nvSpPr>
          <p:spPr>
            <a:xfrm>
              <a:off x="9242049" y="3597894"/>
              <a:ext cx="2821090" cy="6243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Alternativ C</a:t>
              </a:r>
              <a:endParaRPr kumimoji="0" lang="nb-NO" sz="6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3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71199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A02AB3-FB06-43F4-886D-71707DBDC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723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0955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26D478F-4401-41E6-AFB8-9390805FC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6414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Mål for dagen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90" indent="-380990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6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90" indent="-380990" defTabSz="609585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85" lvl="1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85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9" y="1075543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905756" y="1219200"/>
            <a:ext cx="6775731" cy="474732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4447766" y="2561789"/>
            <a:ext cx="6121108" cy="164154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nb-NO" sz="2667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Gi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informasjon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om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for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Behov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til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betaling</a:t>
            </a:r>
            <a:endParaRPr lang="en-US" sz="24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Svare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ut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spørsmål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til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Arial" panose="020B0604020202020204"/>
                <a:cs typeface="Arial"/>
              </a:rPr>
              <a:t>løsningsforslaget</a:t>
            </a:r>
            <a:endParaRPr lang="en-US" sz="240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97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2344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4CD25C5-D328-4BA5-AB2C-C11904CDB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721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ECB5CA-CF15-4658-9360-E501D923FD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7ECB5CA-CF15-4658-9360-E501D923F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9">
            <a:extLst>
              <a:ext uri="{FF2B5EF4-FFF2-40B4-BE49-F238E27FC236}">
                <a16:creationId xmlns:a16="http://schemas.microsoft.com/office/drawing/2014/main" id="{DFEE4284-E8AA-47E9-9AC9-0544BE08E79C}"/>
              </a:ext>
            </a:extLst>
          </p:cNvPr>
          <p:cNvGraphicFramePr>
            <a:graphicFrameLocks noGrp="1"/>
          </p:cNvGraphicFramePr>
          <p:nvPr/>
        </p:nvGraphicFramePr>
        <p:xfrm>
          <a:off x="480716" y="1288988"/>
          <a:ext cx="11154385" cy="541458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230877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2230877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Tirsdag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Torsdag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/>
                        <a:t>Fredag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160697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35725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Hypoteser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Test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Bearbeide innspill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200" b="1">
                          <a:solidFill>
                            <a:schemeClr val="tx2"/>
                          </a:solidFill>
                        </a:rPr>
                        <a:t>Løsningsforslag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143778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Belyse fokusområder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Kunnskapsgrunnlag og workshop med referanseteam</a:t>
                      </a: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nb-NO" sz="15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Konkrete løsningsforslag per fokusområde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Prioritere 2-3 forslag per fokusområde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og workshop med 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Innspill fra 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Bearbeide innspill med Kjerneteamet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Ferdigstille løsningsforslag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Presentere løsningsforslag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/>
                        <a:t>OK fra operativ prosesseier</a:t>
                      </a:r>
                      <a:endParaRPr lang="nb-NO" sz="15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  <a:tr h="163007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(Intervjuobjekter/</a:t>
                      </a:r>
                      <a:br>
                        <a:rPr lang="nb-NO" sz="1500" b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500" b="0">
                          <a:solidFill>
                            <a:schemeClr val="tx1"/>
                          </a:solidFill>
                        </a:rPr>
                        <a:t>fokusgrupper)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Referanseteam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Operativ prosesseier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500"/>
                        <a:t>(Intervjuobjekter/</a:t>
                      </a:r>
                      <a:br>
                        <a:rPr lang="nb-NO" sz="1500"/>
                      </a:br>
                      <a:r>
                        <a:rPr lang="nb-NO" sz="1500"/>
                        <a:t>fokusgrupper)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5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Kjerneteam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500" b="0"/>
                        <a:t>Operativ prosesseier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6620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EEFB180-BD44-4751-9480-146FF0D04EF8}"/>
              </a:ext>
            </a:extLst>
          </p:cNvPr>
          <p:cNvGrpSpPr/>
          <p:nvPr/>
        </p:nvGrpSpPr>
        <p:grpSpPr>
          <a:xfrm>
            <a:off x="556901" y="1729268"/>
            <a:ext cx="10773249" cy="1482557"/>
            <a:chOff x="-389322" y="2070835"/>
            <a:chExt cx="9846530" cy="1301430"/>
          </a:xfrm>
        </p:grpSpPr>
        <p:pic>
          <p:nvPicPr>
            <p:cNvPr id="20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E760B286-2E02-4004-8322-5CCF19042A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F6E211A6-6CA8-40C3-B362-49A35B5F3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A629F67-3E57-4725-A411-585B4E485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4F4B0431-A06E-4727-B2E9-3016B36918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1BEDF98D-D775-4D39-AEF5-8EA62DF6A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8D40CC-6DF6-42E2-A3EC-C37A9AABE627}"/>
              </a:ext>
            </a:extLst>
          </p:cNvPr>
          <p:cNvSpPr/>
          <p:nvPr/>
        </p:nvSpPr>
        <p:spPr>
          <a:xfrm rot="20869639">
            <a:off x="288470" y="4956180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Deltakere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127E93-8357-4D24-B91D-5B5386F4DEDB}"/>
              </a:ext>
            </a:extLst>
          </p:cNvPr>
          <p:cNvSpPr/>
          <p:nvPr/>
        </p:nvSpPr>
        <p:spPr>
          <a:xfrm rot="20973762">
            <a:off x="287858" y="3519394"/>
            <a:ext cx="555941" cy="1523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chemeClr val="tx1">
                    <a:lumMod val="75000"/>
                    <a:lumOff val="25000"/>
                  </a:schemeClr>
                </a:solidFill>
              </a:rPr>
              <a:t>Aktiviteter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5DBB257-29F1-4F8F-847F-A0C13E8F75C5}"/>
              </a:ext>
            </a:extLst>
          </p:cNvPr>
          <p:cNvSpPr txBox="1">
            <a:spLocks/>
          </p:cNvSpPr>
          <p:nvPr/>
        </p:nvSpPr>
        <p:spPr>
          <a:xfrm>
            <a:off x="2599304" y="6410084"/>
            <a:ext cx="6993395" cy="368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600" b="1"/>
              <a:t>Formål: utarbeide løsningsforslag til identifiserte </a:t>
            </a:r>
            <a:r>
              <a:rPr lang="nb-NO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fokusområder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EBFEDF6-A3E6-44F2-A1D2-8EC0C06F8FE9}"/>
              </a:ext>
            </a:extLst>
          </p:cNvPr>
          <p:cNvSpPr txBox="1">
            <a:spLocks/>
          </p:cNvSpPr>
          <p:nvPr/>
        </p:nvSpPr>
        <p:spPr>
          <a:xfrm>
            <a:off x="401847" y="397785"/>
            <a:ext cx="11224996" cy="492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3200"/>
              <a:t>Design Sprint</a:t>
            </a:r>
          </a:p>
        </p:txBody>
      </p:sp>
    </p:spTree>
    <p:extLst>
      <p:ext uri="{BB962C8B-B14F-4D97-AF65-F5344CB8AC3E}">
        <p14:creationId xmlns:p14="http://schemas.microsoft.com/office/powerpoint/2010/main" val="30896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60377"/>
              </p:ext>
            </p:extLst>
          </p:nvPr>
        </p:nvGraphicFramePr>
        <p:xfrm>
          <a:off x="401849" y="1211668"/>
          <a:ext cx="5414753" cy="2560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414753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Velkommen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/>
                        <a:t>Mål for dagen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tx1"/>
                          </a:solidFill>
                        </a:rPr>
                        <a:t>Om metodikk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59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Presentasjon av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63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 b="0"/>
                        <a:t>Prosess for tilbakemeldinger og forankring av forslag</a:t>
                      </a:r>
                      <a:endParaRPr lang="nb-NO" sz="1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13827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Spørsmål og svar til løsningsforslag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343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5182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FAC92C-845D-43D8-811B-18EC22D95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574800"/>
            <a:ext cx="4850123" cy="394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16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A0FDF1-7235-417E-BC0A-26169D68B7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A0FDF1-7235-417E-BC0A-26169D68B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170A0C0-E07F-4550-A35B-2922C63DBD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24F17-B347-4FED-A589-2AEA67BC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01876"/>
            <a:ext cx="10363200" cy="1663848"/>
          </a:xfrm>
        </p:spPr>
        <p:txBody>
          <a:bodyPr anchor="t">
            <a:normAutofit/>
          </a:bodyPr>
          <a:lstStyle/>
          <a:p>
            <a:r>
              <a:rPr lang="nb-NO" sz="2400" i="1">
                <a:solidFill>
                  <a:schemeClr val="tx1"/>
                </a:solidFill>
              </a:rPr>
              <a:t>Med utgangspunkt i rollebeskrivelsene fra BOTT, hvordan kan NTNU organisere rollene «Fagrekvirent», «Innkjøper» og «Anskaffelsesrådgiver» for å sikre best mulig understøttelse av kjernevirksomheten?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A4ED9-7A26-44E5-BE13-7412CAF85B3B}"/>
              </a:ext>
            </a:extLst>
          </p:cNvPr>
          <p:cNvSpPr txBox="1">
            <a:spLocks/>
          </p:cNvSpPr>
          <p:nvPr/>
        </p:nvSpPr>
        <p:spPr>
          <a:xfrm>
            <a:off x="1537855" y="3980857"/>
            <a:ext cx="9421091" cy="137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83C11-B3B0-4B12-8419-5EBB9DD3C6CE}"/>
              </a:ext>
            </a:extLst>
          </p:cNvPr>
          <p:cNvSpPr txBox="1"/>
          <p:nvPr/>
        </p:nvSpPr>
        <p:spPr>
          <a:xfrm>
            <a:off x="1057275" y="809625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/>
              <a:t>Fokusområder i designsprint</a:t>
            </a:r>
          </a:p>
        </p:txBody>
      </p:sp>
    </p:spTree>
    <p:extLst>
      <p:ext uri="{BB962C8B-B14F-4D97-AF65-F5344CB8AC3E}">
        <p14:creationId xmlns:p14="http://schemas.microsoft.com/office/powerpoint/2010/main" val="3542399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4mU37.knbaXVJcWwtx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yK9lns9TN8r5uoMow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tMPsl6POnMsz.2HJs8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shLOCLkTDtdFw8ApM_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4mU37.knbaXVJcWwtx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4mU37.knbaXVJcWwtxz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yK9lns9TN8r5uoMown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74lOg5DD8uSoG1oWe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yK9lns9TN8r5uoMow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yK9lns9TN8r5uoMow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12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Terje Ruud</DisplayName>
        <AccountId>65</AccountId>
        <AccountType/>
      </UserInfo>
    </SharedWithUsers>
  </documentManagement>
</p:properties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1" ma:contentTypeDescription="Create a new document." ma:contentTypeScope="" ma:versionID="e5cc35c2b93ef9b5cbd271e6acbabea2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f2ce806dfeefec15707a3ae1b2745845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7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6C87A078-5F40-4D7F-9BEF-6750FB94DC63}">
  <ds:schemaRefs/>
</ds:datastoreItem>
</file>

<file path=customXml/itemProps11.xml><?xml version="1.0" encoding="utf-8"?>
<ds:datastoreItem xmlns:ds="http://schemas.openxmlformats.org/officeDocument/2006/customXml" ds:itemID="{8F10D2E3-BD5E-41A7-9B58-448C4704E426}">
  <ds:schemaRefs/>
</ds:datastoreItem>
</file>

<file path=customXml/itemProps12.xml><?xml version="1.0" encoding="utf-8"?>
<ds:datastoreItem xmlns:ds="http://schemas.openxmlformats.org/officeDocument/2006/customXml" ds:itemID="{D49E55AD-80F4-4EC9-8430-FD8E8D9201DC}">
  <ds:schemaRefs/>
</ds:datastoreItem>
</file>

<file path=customXml/itemProps13.xml><?xml version="1.0" encoding="utf-8"?>
<ds:datastoreItem xmlns:ds="http://schemas.openxmlformats.org/officeDocument/2006/customXml" ds:itemID="{A010FBFC-ED9D-4776-849D-81EABF9D112A}">
  <ds:schemaRefs/>
</ds:datastoreItem>
</file>

<file path=customXml/itemProps14.xml><?xml version="1.0" encoding="utf-8"?>
<ds:datastoreItem xmlns:ds="http://schemas.openxmlformats.org/officeDocument/2006/customXml" ds:itemID="{4212848C-530B-4852-8730-679B69C20DA2}">
  <ds:schemaRefs/>
</ds:datastoreItem>
</file>

<file path=customXml/itemProps15.xml><?xml version="1.0" encoding="utf-8"?>
<ds:datastoreItem xmlns:ds="http://schemas.openxmlformats.org/officeDocument/2006/customXml" ds:itemID="{05CE1C0B-C62A-4B0F-9450-074B2157624B}">
  <ds:schemaRefs/>
</ds:datastoreItem>
</file>

<file path=customXml/itemProps16.xml><?xml version="1.0" encoding="utf-8"?>
<ds:datastoreItem xmlns:ds="http://schemas.openxmlformats.org/officeDocument/2006/customXml" ds:itemID="{8E03B1FE-5A29-4B9A-A972-F98BDD2B0EBD}">
  <ds:schemaRefs/>
</ds:datastoreItem>
</file>

<file path=customXml/itemProps17.xml><?xml version="1.0" encoding="utf-8"?>
<ds:datastoreItem xmlns:ds="http://schemas.openxmlformats.org/officeDocument/2006/customXml" ds:itemID="{B8637C36-4996-4BF0-9817-9AE4E45FB3C9}">
  <ds:schemaRefs/>
</ds:datastoreItem>
</file>

<file path=customXml/itemProps18.xml><?xml version="1.0" encoding="utf-8"?>
<ds:datastoreItem xmlns:ds="http://schemas.openxmlformats.org/officeDocument/2006/customXml" ds:itemID="{98A6CD30-0308-49AC-9087-7CF9A48AE377}">
  <ds:schemaRefs/>
</ds:datastoreItem>
</file>

<file path=customXml/itemProps19.xml><?xml version="1.0" encoding="utf-8"?>
<ds:datastoreItem xmlns:ds="http://schemas.openxmlformats.org/officeDocument/2006/customXml" ds:itemID="{33A9D2B1-910A-4890-A149-E85A43544B5D}">
  <ds:schemaRefs/>
</ds:datastoreItem>
</file>

<file path=customXml/itemProps2.xml><?xml version="1.0" encoding="utf-8"?>
<ds:datastoreItem xmlns:ds="http://schemas.openxmlformats.org/officeDocument/2006/customXml" ds:itemID="{BA05E49B-70B5-4FEC-89D5-F69F52BE5B8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http://schemas.openxmlformats.org/package/2006/metadata/core-properties"/>
    <ds:schemaRef ds:uri="5a015d52-1a8c-45a9-b108-712092158594"/>
    <ds:schemaRef ds:uri="http://www.w3.org/XML/1998/namespace"/>
    <ds:schemaRef ds:uri="http://purl.org/dc/dcmitype/"/>
  </ds:schemaRefs>
</ds:datastoreItem>
</file>

<file path=customXml/itemProps20.xml><?xml version="1.0" encoding="utf-8"?>
<ds:datastoreItem xmlns:ds="http://schemas.openxmlformats.org/officeDocument/2006/customXml" ds:itemID="{01E8759C-33B8-4AFE-B1FD-690677E2D93B}">
  <ds:schemaRefs/>
</ds:datastoreItem>
</file>

<file path=customXml/itemProps21.xml><?xml version="1.0" encoding="utf-8"?>
<ds:datastoreItem xmlns:ds="http://schemas.openxmlformats.org/officeDocument/2006/customXml" ds:itemID="{B25CBE9C-579C-4D62-9791-670FFEF0C740}">
  <ds:schemaRefs/>
</ds:datastoreItem>
</file>

<file path=customXml/itemProps22.xml><?xml version="1.0" encoding="utf-8"?>
<ds:datastoreItem xmlns:ds="http://schemas.openxmlformats.org/officeDocument/2006/customXml" ds:itemID="{73E560EA-D040-407D-89F2-11DBB1CFF549}">
  <ds:schemaRefs/>
</ds:datastoreItem>
</file>

<file path=customXml/itemProps23.xml><?xml version="1.0" encoding="utf-8"?>
<ds:datastoreItem xmlns:ds="http://schemas.openxmlformats.org/officeDocument/2006/customXml" ds:itemID="{4F0973CE-DD7E-41E5-9BA9-A6B1157D5082}">
  <ds:schemaRefs/>
</ds:datastoreItem>
</file>

<file path=customXml/itemProps24.xml><?xml version="1.0" encoding="utf-8"?>
<ds:datastoreItem xmlns:ds="http://schemas.openxmlformats.org/officeDocument/2006/customXml" ds:itemID="{6FF40517-EACA-4151-AD5E-9DA157F97D3E}">
  <ds:schemaRefs/>
</ds:datastoreItem>
</file>

<file path=customXml/itemProps25.xml><?xml version="1.0" encoding="utf-8"?>
<ds:datastoreItem xmlns:ds="http://schemas.openxmlformats.org/officeDocument/2006/customXml" ds:itemID="{48FCFEE4-2E78-40CD-A932-180CFC151F96}">
  <ds:schemaRefs/>
</ds:datastoreItem>
</file>

<file path=customXml/itemProps3.xml><?xml version="1.0" encoding="utf-8"?>
<ds:datastoreItem xmlns:ds="http://schemas.openxmlformats.org/officeDocument/2006/customXml" ds:itemID="{E3206C3F-9075-4ED1-A9D7-768CD599C06F}">
  <ds:schemaRefs/>
</ds:datastoreItem>
</file>

<file path=customXml/itemProps4.xml><?xml version="1.0" encoding="utf-8"?>
<ds:datastoreItem xmlns:ds="http://schemas.openxmlformats.org/officeDocument/2006/customXml" ds:itemID="{69833386-C3FC-491F-A8BC-A7290A9D5D57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74DD7968-5338-4A7C-9AB7-71E317FAD14A}">
  <ds:schemaRefs/>
</ds:datastoreItem>
</file>

<file path=customXml/itemProps6.xml><?xml version="1.0" encoding="utf-8"?>
<ds:datastoreItem xmlns:ds="http://schemas.openxmlformats.org/officeDocument/2006/customXml" ds:itemID="{D095A0A8-BBFC-46BD-B6C9-F9F771063A0C}">
  <ds:schemaRefs/>
</ds:datastoreItem>
</file>

<file path=customXml/itemProps7.xml><?xml version="1.0" encoding="utf-8"?>
<ds:datastoreItem xmlns:ds="http://schemas.openxmlformats.org/officeDocument/2006/customXml" ds:itemID="{EBD3D5FB-AEE0-46A7-8289-818A621CDF36}">
  <ds:schemaRefs/>
</ds:datastoreItem>
</file>

<file path=customXml/itemProps8.xml><?xml version="1.0" encoding="utf-8"?>
<ds:datastoreItem xmlns:ds="http://schemas.openxmlformats.org/officeDocument/2006/customXml" ds:itemID="{70F4ED2E-503E-45E3-825C-9B04A23593EA}">
  <ds:schemaRefs/>
</ds:datastoreItem>
</file>

<file path=customXml/itemProps9.xml><?xml version="1.0" encoding="utf-8"?>
<ds:datastoreItem xmlns:ds="http://schemas.openxmlformats.org/officeDocument/2006/customXml" ds:itemID="{EE03465F-F7D7-4591-B744-AA3FB7C5531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3007</Words>
  <Application>Microsoft Office PowerPoint</Application>
  <PresentationFormat>Widescreen</PresentationFormat>
  <Paragraphs>470</Paragraphs>
  <Slides>29</Slides>
  <Notes>17</Notes>
  <HiddenSlides>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(body)</vt:lpstr>
      <vt:lpstr>Arial,Sans-Serif</vt:lpstr>
      <vt:lpstr>Calibri</vt:lpstr>
      <vt:lpstr>Courier New</vt:lpstr>
      <vt:lpstr>Wingdings</vt:lpstr>
      <vt:lpstr>1_Office-tema</vt:lpstr>
      <vt:lpstr>think-cell Slide</vt:lpstr>
      <vt:lpstr>Behov til betaling</vt:lpstr>
      <vt:lpstr>Velkommen!</vt:lpstr>
      <vt:lpstr>Agenda</vt:lpstr>
      <vt:lpstr>Agenda</vt:lpstr>
      <vt:lpstr>Mål for dagen </vt:lpstr>
      <vt:lpstr>Agenda</vt:lpstr>
      <vt:lpstr>PowerPoint Presentation</vt:lpstr>
      <vt:lpstr>Agenda</vt:lpstr>
      <vt:lpstr>PowerPoint Presentation</vt:lpstr>
      <vt:lpstr>To alternative løsningsforslag</vt:lpstr>
      <vt:lpstr>Løsningsforslag 1</vt:lpstr>
      <vt:lpstr>Tre eksempler på hvordan løsningsforslag 1 vil kunne ta form</vt:lpstr>
      <vt:lpstr>Løsningsforslag 2: Innkjøper på nivå 2 for hele NTNU (100%) Innkjøpere er lokalisert på nivå 2 og 1 (ikke nivå 3). Innkjøper utfører rollen i 100%-stilling, med mulighet for å innta rollen som anskaffelsesrådgiver (gitt visse kriterier). Det etableres innkjøpergrupper på nivå 1 og nivå 2</vt:lpstr>
      <vt:lpstr>PowerPoint Presentation</vt:lpstr>
      <vt:lpstr>To alternative løsningsforslag</vt:lpstr>
      <vt:lpstr>Agenda</vt:lpstr>
      <vt:lpstr>Tilbakemeldinger og forankring av forslag Behov til betaling</vt:lpstr>
      <vt:lpstr>Agenda</vt:lpstr>
      <vt:lpstr>Spørsmål og svar til løsningsforslaget</vt:lpstr>
      <vt:lpstr>Agenda</vt:lpstr>
      <vt:lpstr>Takk for deltakelsen!</vt:lpstr>
      <vt:lpstr>PowerPoint Presentation</vt:lpstr>
      <vt:lpstr>PowerPoint Presentation</vt:lpstr>
      <vt:lpstr>Alternativ A: Innkjøper på nivå 3 (50%) Innkjøpere er lokalisert på alle nivå (også nivå 3). Innkjøper på nivå 3 utfører rollen i minimum 50%-stilling, og utfører ikke-innkjøpsfaglige oppgaver i tillegg. Innkjøper på nivå 2 utfører rollen i minimum 50%-stilling, med mulighet for å innta rollen som anskaffelsesrådgiver (gitt visse kriterier). Det etableres innkjøpergrupper på nivå 1 og nivå 2</vt:lpstr>
      <vt:lpstr>PowerPoint Presentation</vt:lpstr>
      <vt:lpstr>Alternativ B: Innkjøper på nivå 3 (100%) Innkjøpere er lokalisert på alle nivå (også nivå 3). Innkjøper utfører rollen i 100%-stilling, med mulighet for å innta rollen som anskaffelsesrådgiver (gitt visse kriterier). Det etableres innkjøpergrupper på nivå 1 og nivå 2</vt:lpstr>
      <vt:lpstr>PowerPoint Presentation</vt:lpstr>
      <vt:lpstr>Alternativ C: Innkjøper på nivå 2 (100%) Innkjøpere er lokalisert på nivå 2 og 1 (ikke nivå 3). Innkjøper utfører rollen i 100%-stilling, med mulighet for å innta rollen som anskaffelsesrådgiver (gitt visse kriterier). Det etableres innkjøpergrupper på nivå 1 og nivå 2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2</cp:revision>
  <cp:lastPrinted>2014-06-25T02:16:22Z</cp:lastPrinted>
  <dcterms:created xsi:type="dcterms:W3CDTF">2021-02-05T11:28:59Z</dcterms:created>
  <dcterms:modified xsi:type="dcterms:W3CDTF">2021-04-08T14:09:18Z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</Properties>
</file>