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6" r:id="rId26"/>
  </p:sldMasterIdLst>
  <p:notesMasterIdLst>
    <p:notesMasterId r:id="rId39"/>
  </p:notesMasterIdLst>
  <p:handoutMasterIdLst>
    <p:handoutMasterId r:id="rId40"/>
  </p:handoutMasterIdLst>
  <p:sldIdLst>
    <p:sldId id="3438" r:id="rId27"/>
    <p:sldId id="3437" r:id="rId28"/>
    <p:sldId id="257" r:id="rId29"/>
    <p:sldId id="230718031" r:id="rId30"/>
    <p:sldId id="230718034" r:id="rId31"/>
    <p:sldId id="230718035" r:id="rId32"/>
    <p:sldId id="230718028" r:id="rId33"/>
    <p:sldId id="3575" r:id="rId34"/>
    <p:sldId id="5170" r:id="rId35"/>
    <p:sldId id="5171" r:id="rId36"/>
    <p:sldId id="230718033" r:id="rId37"/>
    <p:sldId id="5173" r:id="rId38"/>
  </p:sldIdLst>
  <p:sldSz cx="12192000" cy="6858000"/>
  <p:notesSz cx="7315200" cy="96012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D3DD46-5058-4949-9AA0-F2BF950AB391}">
          <p14:sldIdLst>
            <p14:sldId id="3438"/>
            <p14:sldId id="3437"/>
            <p14:sldId id="257"/>
            <p14:sldId id="230718031"/>
            <p14:sldId id="230718034"/>
            <p14:sldId id="230718035"/>
            <p14:sldId id="230718028"/>
          </p14:sldIdLst>
        </p14:section>
        <p14:section name="Roller" id="{F2856B86-8664-486B-9983-393C27F0666A}">
          <p14:sldIdLst>
            <p14:sldId id="3575"/>
          </p14:sldIdLst>
        </p14:section>
        <p14:section name="Section 5" id="{E9172204-42ED-4635-9CE1-AB6883DF8C26}">
          <p14:sldIdLst>
            <p14:sldId id="5170"/>
            <p14:sldId id="5171"/>
            <p14:sldId id="230718033"/>
            <p14:sldId id="5173"/>
          </p14:sldIdLst>
        </p14:section>
        <p14:section name="Default Section" id="{8947494E-A868-4968-9E33-99FE4EC708E8}">
          <p14:sldIdLst/>
        </p14:section>
      </p14:sectionLst>
    </p:ext>
    <p:ext uri="{EFAFB233-063F-42B5-8137-9DF3F51BA10A}">
      <p15:sldGuideLst xmlns:p15="http://schemas.microsoft.com/office/powerpoint/2012/main">
        <p15:guide id="16" orient="horz" pos="1457" userDrawn="1">
          <p15:clr>
            <a:srgbClr val="A4A3A4"/>
          </p15:clr>
        </p15:guide>
        <p15:guide id="17" pos="38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FA1"/>
    <a:srgbClr val="660066"/>
    <a:srgbClr val="FFFFFF"/>
    <a:srgbClr val="014693"/>
    <a:srgbClr val="004F8B"/>
    <a:srgbClr val="000000"/>
    <a:srgbClr val="92D050"/>
    <a:srgbClr val="0166CB"/>
    <a:srgbClr val="ED8013"/>
    <a:srgbClr val="A3B3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2" autoAdjust="0"/>
    <p:restoredTop sz="93324" autoAdjust="0"/>
  </p:normalViewPr>
  <p:slideViewPr>
    <p:cSldViewPr snapToGrid="0">
      <p:cViewPr>
        <p:scale>
          <a:sx n="80" d="100"/>
          <a:sy n="80" d="100"/>
        </p:scale>
        <p:origin x="1770" y="498"/>
      </p:cViewPr>
      <p:guideLst>
        <p:guide orient="horz" pos="145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8.xml"/><Relationship Id="rId42"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7.xml"/><Relationship Id="rId38"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3.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2.xml"/><Relationship Id="rId36" Type="http://schemas.openxmlformats.org/officeDocument/2006/relationships/slide" Target="slides/slide10.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6/17/2021</a:t>
            </a:fld>
            <a:endParaRPr lang="en-US">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6/17/2021</a:t>
            </a:fld>
            <a:endParaRPr lang="en-US"/>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046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Alle </a:t>
            </a:r>
            <a:r>
              <a:rPr lang="en-US" err="1">
                <a:cs typeface="Calibri"/>
              </a:rPr>
              <a:t>ansatte</a:t>
            </a:r>
            <a:r>
              <a:rPr lang="en-US">
                <a:cs typeface="Calibri"/>
              </a:rPr>
              <a:t>: Ny </a:t>
            </a:r>
            <a:r>
              <a:rPr lang="en-US" err="1">
                <a:cs typeface="Calibri"/>
              </a:rPr>
              <a:t>selvbetjeningsportal</a:t>
            </a:r>
            <a:r>
              <a:rPr lang="en-US">
                <a:cs typeface="Calibri"/>
              </a:rPr>
              <a:t> for </a:t>
            </a:r>
            <a:r>
              <a:rPr lang="en-US" err="1">
                <a:cs typeface="Calibri"/>
              </a:rPr>
              <a:t>fravær</a:t>
            </a:r>
            <a:r>
              <a:rPr lang="en-US">
                <a:cs typeface="Calibri"/>
              </a:rPr>
              <a:t>, </a:t>
            </a:r>
            <a:r>
              <a:rPr lang="en-US" err="1">
                <a:cs typeface="Calibri"/>
              </a:rPr>
              <a:t>reise</a:t>
            </a:r>
            <a:r>
              <a:rPr lang="en-US">
                <a:cs typeface="Calibri"/>
              </a:rPr>
              <a:t> </a:t>
            </a:r>
            <a:r>
              <a:rPr lang="en-US" err="1">
                <a:cs typeface="Calibri"/>
              </a:rPr>
              <a:t>osv</a:t>
            </a:r>
            <a:r>
              <a:rPr lang="en-US">
                <a:cs typeface="Calibri"/>
              </a:rPr>
              <a:t>. Fra HR-</a:t>
            </a:r>
            <a:r>
              <a:rPr lang="en-US" err="1">
                <a:cs typeface="Calibri"/>
              </a:rPr>
              <a:t>portalen</a:t>
            </a:r>
            <a:r>
              <a:rPr lang="en-US">
                <a:cs typeface="Calibri"/>
              </a:rPr>
              <a:t> </a:t>
            </a:r>
            <a:r>
              <a:rPr lang="en-US" err="1">
                <a:cs typeface="Calibri"/>
              </a:rPr>
              <a:t>til</a:t>
            </a:r>
            <a:r>
              <a:rPr lang="en-US">
                <a:cs typeface="Calibri"/>
              </a:rPr>
              <a:t> SAP-app</a:t>
            </a:r>
          </a:p>
          <a:p>
            <a:endParaRPr lang="en-US">
              <a:cs typeface="Calibri"/>
            </a:endParaRPr>
          </a:p>
          <a:p>
            <a:r>
              <a:rPr lang="en-US" err="1">
                <a:cs typeface="Calibri"/>
              </a:rPr>
              <a:t>Ledere</a:t>
            </a:r>
            <a:r>
              <a:rPr lang="en-US">
                <a:cs typeface="Calibri"/>
              </a:rPr>
              <a:t> nye </a:t>
            </a:r>
            <a:r>
              <a:rPr lang="en-US" err="1">
                <a:cs typeface="Calibri"/>
              </a:rPr>
              <a:t>systemer</a:t>
            </a:r>
            <a:r>
              <a:rPr lang="en-US">
                <a:cs typeface="Calibri"/>
              </a:rPr>
              <a:t> for </a:t>
            </a:r>
            <a:r>
              <a:rPr lang="en-US" err="1">
                <a:cs typeface="Calibri"/>
              </a:rPr>
              <a:t>oppslag</a:t>
            </a:r>
            <a:r>
              <a:rPr lang="en-US">
                <a:cs typeface="Calibri"/>
              </a:rPr>
              <a:t> </a:t>
            </a:r>
            <a:r>
              <a:rPr lang="en-US" err="1">
                <a:cs typeface="Calibri"/>
              </a:rPr>
              <a:t>og</a:t>
            </a:r>
            <a:r>
              <a:rPr lang="en-US">
                <a:cs typeface="Calibri"/>
              </a:rPr>
              <a:t> </a:t>
            </a:r>
            <a:r>
              <a:rPr lang="en-US" err="1">
                <a:cs typeface="Calibri"/>
              </a:rPr>
              <a:t>godkjenningsløsning</a:t>
            </a:r>
            <a:r>
              <a:rPr lang="en-US">
                <a:cs typeface="Calibri"/>
              </a:rPr>
              <a:t> </a:t>
            </a:r>
          </a:p>
          <a:p>
            <a:endParaRPr lang="en-US">
              <a:cs typeface="Calibri"/>
            </a:endParaRPr>
          </a:p>
          <a:p>
            <a:r>
              <a:rPr lang="en-US" err="1">
                <a:cs typeface="Calibri"/>
              </a:rPr>
              <a:t>Saksbehandlere</a:t>
            </a:r>
            <a:r>
              <a:rPr lang="en-US">
                <a:cs typeface="Calibri"/>
              </a:rPr>
              <a:t> </a:t>
            </a:r>
            <a:r>
              <a:rPr lang="en-US" err="1">
                <a:cs typeface="Calibri"/>
              </a:rPr>
              <a:t>får</a:t>
            </a:r>
            <a:r>
              <a:rPr lang="en-US">
                <a:cs typeface="Calibri"/>
              </a:rPr>
              <a:t> nye </a:t>
            </a:r>
            <a:r>
              <a:rPr lang="en-US" err="1">
                <a:cs typeface="Calibri"/>
              </a:rPr>
              <a:t>systemer</a:t>
            </a:r>
            <a:r>
              <a:rPr lang="en-US">
                <a:cs typeface="Calibri"/>
              </a:rPr>
              <a:t>, </a:t>
            </a:r>
            <a:r>
              <a:rPr lang="en-US" err="1">
                <a:cs typeface="Calibri"/>
              </a:rPr>
              <a:t>prosesser</a:t>
            </a:r>
            <a:r>
              <a:rPr lang="en-US">
                <a:cs typeface="Calibri"/>
              </a:rPr>
              <a:t> </a:t>
            </a:r>
            <a:r>
              <a:rPr lang="en-US" err="1">
                <a:cs typeface="Calibri"/>
              </a:rPr>
              <a:t>og</a:t>
            </a:r>
            <a:r>
              <a:rPr lang="en-US">
                <a:cs typeface="Calibri"/>
              </a:rPr>
              <a:t> </a:t>
            </a:r>
            <a:r>
              <a:rPr lang="en-US" err="1">
                <a:cs typeface="Calibri"/>
              </a:rPr>
              <a:t>rutiner</a:t>
            </a:r>
            <a:r>
              <a:rPr lang="en-US">
                <a:cs typeface="Calibri"/>
              </a:rPr>
              <a:t> </a:t>
            </a:r>
            <a:r>
              <a:rPr lang="en-US" err="1">
                <a:cs typeface="Calibri"/>
              </a:rPr>
              <a:t>innen</a:t>
            </a:r>
            <a:r>
              <a:rPr lang="en-US">
                <a:cs typeface="Calibri"/>
              </a:rPr>
              <a:t> for </a:t>
            </a:r>
            <a:r>
              <a:rPr lang="en-US" err="1">
                <a:cs typeface="Calibri"/>
              </a:rPr>
              <a:t>økonomi</a:t>
            </a:r>
            <a:r>
              <a:rPr lang="en-US">
                <a:cs typeface="Calibri"/>
              </a:rPr>
              <a:t>, HR </a:t>
            </a:r>
            <a:r>
              <a:rPr lang="en-US" err="1">
                <a:cs typeface="Calibri"/>
              </a:rPr>
              <a:t>og</a:t>
            </a:r>
            <a:r>
              <a:rPr lang="en-US">
                <a:cs typeface="Calibri"/>
              </a:rPr>
              <a:t> </a:t>
            </a:r>
            <a:r>
              <a:rPr lang="en-US" err="1">
                <a:cs typeface="Calibri"/>
              </a:rPr>
              <a:t>lønnsområdet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8BC1E4-A79A-4C8C-B53E-9AFE230D9F6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18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00E4E41-5BF1-4C16-AB7B-D78B072DE2DD}" type="slidenum">
              <a:rPr lang="nb-NO" smtClean="0"/>
              <a:t>3</a:t>
            </a:fld>
            <a:endParaRPr lang="nb-NO"/>
          </a:p>
        </p:txBody>
      </p:sp>
    </p:spTree>
    <p:extLst>
      <p:ext uri="{BB962C8B-B14F-4D97-AF65-F5344CB8AC3E}">
        <p14:creationId xmlns:p14="http://schemas.microsoft.com/office/powerpoint/2010/main" val="403210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52B9380-F281-4D6C-8840-6EA95F8EE5CD}" type="slidenum">
              <a:rPr lang="nb-NO" smtClean="0"/>
              <a:t>8</a:t>
            </a:fld>
            <a:endParaRPr lang="nb-NO"/>
          </a:p>
        </p:txBody>
      </p:sp>
    </p:spTree>
    <p:extLst>
      <p:ext uri="{BB962C8B-B14F-4D97-AF65-F5344CB8AC3E}">
        <p14:creationId xmlns:p14="http://schemas.microsoft.com/office/powerpoint/2010/main" val="183361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tags" Target="../tags/tag5.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tags" Target="../tags/tag4.xml"/><Relationship Id="rId16" Type="http://schemas.openxmlformats.org/officeDocument/2006/relationships/image" Target="../media/image12.png"/><Relationship Id="rId1" Type="http://schemas.openxmlformats.org/officeDocument/2006/relationships/vmlDrawing" Target="../drawings/vmlDrawing2.vml"/><Relationship Id="rId6" Type="http://schemas.openxmlformats.org/officeDocument/2006/relationships/image" Target="../media/image1.emf"/><Relationship Id="rId11" Type="http://schemas.openxmlformats.org/officeDocument/2006/relationships/image" Target="../media/image7.png"/><Relationship Id="rId5" Type="http://schemas.openxmlformats.org/officeDocument/2006/relationships/oleObject" Target="../embeddings/oleObject2.bin"/><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slideMaster" Target="../slideMasters/slideMaster1.xml"/><Relationship Id="rId9" Type="http://schemas.openxmlformats.org/officeDocument/2006/relationships/image" Target="../media/image5.png"/><Relationship Id="rId1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830997"/>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68965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609600" y="1600201"/>
            <a:ext cx="10972800" cy="4525963"/>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8592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920407" y="274639"/>
            <a:ext cx="1661993" cy="585152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53528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tel og innho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54FDAE8-DF3E-44A6-923F-86A696327F85}"/>
              </a:ext>
            </a:extLst>
          </p:cNvPr>
          <p:cNvGraphicFramePr>
            <a:graphicFrameLocks noChangeAspect="1"/>
          </p:cNvGraphicFramePr>
          <p:nvPr userDrawn="1">
            <p:custDataLst>
              <p:tags r:id="rId2"/>
            </p:custDataLst>
            <p:extLst>
              <p:ext uri="{D42A27DB-BD31-4B8C-83A1-F6EECF244321}">
                <p14:modId xmlns:p14="http://schemas.microsoft.com/office/powerpoint/2010/main" val="3548656842"/>
              </p:ext>
            </p:extLst>
          </p:nvPr>
        </p:nvGraphicFramePr>
        <p:xfrm>
          <a:off x="2120" y="2120"/>
          <a:ext cx="2117" cy="2117"/>
        </p:xfrm>
        <a:graphic>
          <a:graphicData uri="http://schemas.openxmlformats.org/presentationml/2006/ole">
            <mc:AlternateContent xmlns:mc="http://schemas.openxmlformats.org/markup-compatibility/2006">
              <mc:Choice xmlns:v="urn:schemas-microsoft-com:vml" Requires="v">
                <p:oleObj spid="_x0000_s11267"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854FDAE8-DF3E-44A6-923F-86A696327F85}"/>
                          </a:ext>
                        </a:extLst>
                      </p:cNvPr>
                      <p:cNvPicPr/>
                      <p:nvPr/>
                    </p:nvPicPr>
                    <p:blipFill>
                      <a:blip r:embed="rId6"/>
                      <a:stretch>
                        <a:fillRect/>
                      </a:stretch>
                    </p:blipFill>
                    <p:spPr>
                      <a:xfrm>
                        <a:off x="2120" y="2120"/>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7488BDF-9175-4966-A647-FC041BAA931E}"/>
              </a:ext>
            </a:extLst>
          </p:cNvPr>
          <p:cNvSpPr/>
          <p:nvPr userDrawn="1">
            <p:custDataLst>
              <p:tags r:id="rId3"/>
            </p:custDataLst>
          </p:nvPr>
        </p:nvSpPr>
        <p:spPr>
          <a:xfrm>
            <a:off x="1" y="1"/>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1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A48C0102-FC34-45E7-8E35-623BE49293AE}"/>
              </a:ext>
            </a:extLst>
          </p:cNvPr>
          <p:cNvSpPr/>
          <p:nvPr userDrawn="1"/>
        </p:nvSpPr>
        <p:spPr>
          <a:xfrm>
            <a:off x="0" y="6303264"/>
            <a:ext cx="4742688" cy="554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nb-NO" sz="2400"/>
          </a:p>
        </p:txBody>
      </p:sp>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8" name="Tittel 1">
            <a:extLst>
              <a:ext uri="{FF2B5EF4-FFF2-40B4-BE49-F238E27FC236}">
                <a16:creationId xmlns:a16="http://schemas.microsoft.com/office/drawing/2014/main" id="{EE11B015-140A-4EE1-8811-57B5E1373A3E}"/>
              </a:ext>
            </a:extLst>
          </p:cNvPr>
          <p:cNvSpPr>
            <a:spLocks noGrp="1"/>
          </p:cNvSpPr>
          <p:nvPr>
            <p:ph type="title" hasCustomPrompt="1"/>
          </p:nvPr>
        </p:nvSpPr>
        <p:spPr>
          <a:xfrm>
            <a:off x="401847" y="152252"/>
            <a:ext cx="7844687" cy="246221"/>
          </a:xfrm>
          <a:prstGeom prst="rect">
            <a:avLst/>
          </a:prstGeom>
        </p:spPr>
        <p:txBody>
          <a:bodyPr wrap="square" lIns="0" tIns="0" rIns="0" bIns="0" anchor="t" anchorCtr="0">
            <a:spAutoFit/>
          </a:bodyPr>
          <a:lstStyle>
            <a:lvl1pPr>
              <a:defRPr sz="1600"/>
            </a:lvl1pPr>
          </a:lstStyle>
          <a:p>
            <a:r>
              <a:rPr lang="nb-NO"/>
              <a:t>Klikk for å redigere tittelstil</a:t>
            </a:r>
          </a:p>
        </p:txBody>
      </p:sp>
      <p:sp>
        <p:nvSpPr>
          <p:cNvPr id="12" name="Tittel 1">
            <a:extLst>
              <a:ext uri="{FF2B5EF4-FFF2-40B4-BE49-F238E27FC236}">
                <a16:creationId xmlns:a16="http://schemas.microsoft.com/office/drawing/2014/main" id="{C742E48F-4190-4404-AEDD-90284A200F72}"/>
              </a:ext>
            </a:extLst>
          </p:cNvPr>
          <p:cNvSpPr txBox="1">
            <a:spLocks/>
          </p:cNvSpPr>
          <p:nvPr userDrawn="1"/>
        </p:nvSpPr>
        <p:spPr>
          <a:xfrm>
            <a:off x="8375689" y="1586994"/>
            <a:ext cx="3576631" cy="138499"/>
          </a:xfrm>
          <a:prstGeom prst="rect">
            <a:avLst/>
          </a:prstGeom>
        </p:spPr>
        <p:txBody>
          <a:bodyPr vert="horz" wrap="square" lIns="0" tIns="0" rIns="0" bIns="0" rtlCol="0" anchor="t" anchorCtr="0">
            <a:spAutoFit/>
          </a:bodyPr>
          <a:lstStyle>
            <a:lvl1pPr algn="l" defTabSz="609585" rtl="0" eaLnBrk="1" latinLnBrk="0" hangingPunct="1">
              <a:spcBef>
                <a:spcPct val="0"/>
              </a:spcBef>
              <a:buNone/>
              <a:defRPr sz="1600" b="1" i="0" kern="1200">
                <a:solidFill>
                  <a:schemeClr val="tx1"/>
                </a:solidFill>
                <a:latin typeface="Arial"/>
                <a:ea typeface="+mj-ea"/>
                <a:cs typeface="Arial"/>
              </a:defRPr>
            </a:lvl1pPr>
          </a:lstStyle>
          <a:p>
            <a:r>
              <a:rPr lang="nb-NO" sz="900"/>
              <a:t>Roller: Prosjektidé til Prosjektavslutning</a:t>
            </a:r>
          </a:p>
        </p:txBody>
      </p:sp>
      <p:graphicFrame>
        <p:nvGraphicFramePr>
          <p:cNvPr id="20" name="Table 110">
            <a:extLst>
              <a:ext uri="{FF2B5EF4-FFF2-40B4-BE49-F238E27FC236}">
                <a16:creationId xmlns:a16="http://schemas.microsoft.com/office/drawing/2014/main" id="{632A8FB1-4961-4E60-AC48-25161350F02A}"/>
              </a:ext>
            </a:extLst>
          </p:cNvPr>
          <p:cNvGraphicFramePr>
            <a:graphicFrameLocks/>
          </p:cNvGraphicFramePr>
          <p:nvPr userDrawn="1">
            <p:extLst>
              <p:ext uri="{D42A27DB-BD31-4B8C-83A1-F6EECF244321}">
                <p14:modId xmlns:p14="http://schemas.microsoft.com/office/powerpoint/2010/main" val="103800323"/>
              </p:ext>
            </p:extLst>
          </p:nvPr>
        </p:nvGraphicFramePr>
        <p:xfrm>
          <a:off x="8674902" y="1801296"/>
          <a:ext cx="1324655" cy="1920240"/>
        </p:xfrm>
        <a:graphic>
          <a:graphicData uri="http://schemas.openxmlformats.org/drawingml/2006/table">
            <a:tbl>
              <a:tblPr>
                <a:tableStyleId>{2D5ABB26-0587-4C30-8999-92F81FD0307C}</a:tableStyleId>
              </a:tblPr>
              <a:tblGrid>
                <a:gridCol w="1324655">
                  <a:extLst>
                    <a:ext uri="{9D8B030D-6E8A-4147-A177-3AD203B41FA5}">
                      <a16:colId xmlns:a16="http://schemas.microsoft.com/office/drawing/2014/main" val="3063217908"/>
                    </a:ext>
                  </a:extLst>
                </a:gridCol>
              </a:tblGrid>
              <a:tr h="213360">
                <a:tc>
                  <a:txBody>
                    <a:bodyPr/>
                    <a:lstStyle/>
                    <a:p>
                      <a:r>
                        <a:rPr lang="nb-NO" sz="800"/>
                        <a:t>Prosjekteier</a:t>
                      </a:r>
                    </a:p>
                  </a:txBody>
                  <a:tcPr/>
                </a:tc>
                <a:extLst>
                  <a:ext uri="{0D108BD9-81ED-4DB2-BD59-A6C34878D82A}">
                    <a16:rowId xmlns:a16="http://schemas.microsoft.com/office/drawing/2014/main" val="501882745"/>
                  </a:ext>
                </a:extLst>
              </a:tr>
              <a:tr h="213360">
                <a:tc>
                  <a:txBody>
                    <a:bodyPr/>
                    <a:lstStyle/>
                    <a:p>
                      <a:r>
                        <a:rPr lang="nb-NO" sz="800"/>
                        <a:t>Prosessansvarlig</a:t>
                      </a:r>
                    </a:p>
                  </a:txBody>
                  <a:tcPr/>
                </a:tc>
                <a:extLst>
                  <a:ext uri="{0D108BD9-81ED-4DB2-BD59-A6C34878D82A}">
                    <a16:rowId xmlns:a16="http://schemas.microsoft.com/office/drawing/2014/main" val="3455330143"/>
                  </a:ext>
                </a:extLst>
              </a:tr>
              <a:tr h="213360">
                <a:tc>
                  <a:txBody>
                    <a:bodyPr/>
                    <a:lstStyle/>
                    <a:p>
                      <a:r>
                        <a:rPr lang="nb-NO" sz="800"/>
                        <a:t>Prosjektleder</a:t>
                      </a:r>
                    </a:p>
                  </a:txBody>
                  <a:tcPr/>
                </a:tc>
                <a:extLst>
                  <a:ext uri="{0D108BD9-81ED-4DB2-BD59-A6C34878D82A}">
                    <a16:rowId xmlns:a16="http://schemas.microsoft.com/office/drawing/2014/main" val="3007558929"/>
                  </a:ext>
                </a:extLst>
              </a:tr>
              <a:tr h="213360">
                <a:tc>
                  <a:txBody>
                    <a:bodyPr/>
                    <a:lstStyle/>
                    <a:p>
                      <a:r>
                        <a:rPr lang="nb-NO" sz="800"/>
                        <a:t>Prosjektøkonom</a:t>
                      </a:r>
                    </a:p>
                  </a:txBody>
                  <a:tcPr/>
                </a:tc>
                <a:extLst>
                  <a:ext uri="{0D108BD9-81ED-4DB2-BD59-A6C34878D82A}">
                    <a16:rowId xmlns:a16="http://schemas.microsoft.com/office/drawing/2014/main" val="1050330320"/>
                  </a:ext>
                </a:extLst>
              </a:tr>
              <a:tr h="213360">
                <a:tc>
                  <a:txBody>
                    <a:bodyPr/>
                    <a:lstStyle/>
                    <a:p>
                      <a:r>
                        <a:rPr lang="nb-NO" sz="800"/>
                        <a:t>Systemansvarlig</a:t>
                      </a:r>
                    </a:p>
                  </a:txBody>
                  <a:tcPr/>
                </a:tc>
                <a:extLst>
                  <a:ext uri="{0D108BD9-81ED-4DB2-BD59-A6C34878D82A}">
                    <a16:rowId xmlns:a16="http://schemas.microsoft.com/office/drawing/2014/main" val="1164514237"/>
                  </a:ext>
                </a:extLst>
              </a:tr>
              <a:tr h="213360">
                <a:tc>
                  <a:txBody>
                    <a:bodyPr/>
                    <a:lstStyle/>
                    <a:p>
                      <a:r>
                        <a:rPr lang="nb-NO" sz="800"/>
                        <a:t>Prosessrådgiver</a:t>
                      </a:r>
                    </a:p>
                  </a:txBody>
                  <a:tcPr/>
                </a:tc>
                <a:extLst>
                  <a:ext uri="{0D108BD9-81ED-4DB2-BD59-A6C34878D82A}">
                    <a16:rowId xmlns:a16="http://schemas.microsoft.com/office/drawing/2014/main" val="2931219657"/>
                  </a:ext>
                </a:extLst>
              </a:tr>
              <a:tr h="213360">
                <a:tc>
                  <a:txBody>
                    <a:bodyPr/>
                    <a:lstStyle/>
                    <a:p>
                      <a:r>
                        <a:rPr lang="nb-NO" sz="800"/>
                        <a:t>Prosjektressurs</a:t>
                      </a:r>
                    </a:p>
                  </a:txBody>
                  <a:tcPr/>
                </a:tc>
                <a:extLst>
                  <a:ext uri="{0D108BD9-81ED-4DB2-BD59-A6C34878D82A}">
                    <a16:rowId xmlns:a16="http://schemas.microsoft.com/office/drawing/2014/main" val="2563140890"/>
                  </a:ext>
                </a:extLst>
              </a:tr>
              <a:tr h="213360">
                <a:tc>
                  <a:txBody>
                    <a:bodyPr/>
                    <a:lstStyle/>
                    <a:p>
                      <a:r>
                        <a:rPr lang="nb-NO" sz="800"/>
                        <a:t>Søknadsregistrerer</a:t>
                      </a:r>
                    </a:p>
                  </a:txBody>
                  <a:tcPr/>
                </a:tc>
                <a:extLst>
                  <a:ext uri="{0D108BD9-81ED-4DB2-BD59-A6C34878D82A}">
                    <a16:rowId xmlns:a16="http://schemas.microsoft.com/office/drawing/2014/main" val="529777931"/>
                  </a:ext>
                </a:extLst>
              </a:tr>
              <a:tr h="213360">
                <a:tc>
                  <a:txBody>
                    <a:bodyPr/>
                    <a:lstStyle/>
                    <a:p>
                      <a:endParaRPr lang="nb-NO" sz="800"/>
                    </a:p>
                  </a:txBody>
                  <a:tcPr/>
                </a:tc>
                <a:extLst>
                  <a:ext uri="{0D108BD9-81ED-4DB2-BD59-A6C34878D82A}">
                    <a16:rowId xmlns:a16="http://schemas.microsoft.com/office/drawing/2014/main" val="1387904666"/>
                  </a:ext>
                </a:extLst>
              </a:tr>
            </a:tbl>
          </a:graphicData>
        </a:graphic>
      </p:graphicFrame>
      <p:pic>
        <p:nvPicPr>
          <p:cNvPr id="26" name="Picture 25">
            <a:extLst>
              <a:ext uri="{FF2B5EF4-FFF2-40B4-BE49-F238E27FC236}">
                <a16:creationId xmlns:a16="http://schemas.microsoft.com/office/drawing/2014/main" id="{092312DA-9D03-4025-B709-0D186BEDB0C0}"/>
              </a:ext>
            </a:extLst>
          </p:cNvPr>
          <p:cNvPicPr>
            <a:picLocks noChangeAspect="1"/>
          </p:cNvPicPr>
          <p:nvPr userDrawn="1"/>
        </p:nvPicPr>
        <p:blipFill>
          <a:blip r:embed="rId7"/>
          <a:stretch>
            <a:fillRect/>
          </a:stretch>
        </p:blipFill>
        <p:spPr>
          <a:xfrm>
            <a:off x="8543497" y="2906287"/>
            <a:ext cx="125412" cy="160527"/>
          </a:xfrm>
          <a:prstGeom prst="rect">
            <a:avLst/>
          </a:prstGeom>
        </p:spPr>
      </p:pic>
      <p:graphicFrame>
        <p:nvGraphicFramePr>
          <p:cNvPr id="28" name="Table 110">
            <a:extLst>
              <a:ext uri="{FF2B5EF4-FFF2-40B4-BE49-F238E27FC236}">
                <a16:creationId xmlns:a16="http://schemas.microsoft.com/office/drawing/2014/main" id="{FC287426-C61C-4E5A-BFC9-ABA3C884F236}"/>
              </a:ext>
            </a:extLst>
          </p:cNvPr>
          <p:cNvGraphicFramePr>
            <a:graphicFrameLocks/>
          </p:cNvGraphicFramePr>
          <p:nvPr userDrawn="1">
            <p:extLst>
              <p:ext uri="{D42A27DB-BD31-4B8C-83A1-F6EECF244321}">
                <p14:modId xmlns:p14="http://schemas.microsoft.com/office/powerpoint/2010/main" val="1760762284"/>
              </p:ext>
            </p:extLst>
          </p:nvPr>
        </p:nvGraphicFramePr>
        <p:xfrm>
          <a:off x="10335245" y="1811419"/>
          <a:ext cx="1705872" cy="1920630"/>
        </p:xfrm>
        <a:graphic>
          <a:graphicData uri="http://schemas.openxmlformats.org/drawingml/2006/table">
            <a:tbl>
              <a:tblPr>
                <a:tableStyleId>{2D5ABB26-0587-4C30-8999-92F81FD0307C}</a:tableStyleId>
              </a:tblPr>
              <a:tblGrid>
                <a:gridCol w="1705872">
                  <a:extLst>
                    <a:ext uri="{9D8B030D-6E8A-4147-A177-3AD203B41FA5}">
                      <a16:colId xmlns:a16="http://schemas.microsoft.com/office/drawing/2014/main" val="3063217908"/>
                    </a:ext>
                  </a:extLst>
                </a:gridCol>
              </a:tblGrid>
              <a:tr h="213555">
                <a:tc>
                  <a:txBody>
                    <a:bodyPr/>
                    <a:lstStyle/>
                    <a:p>
                      <a:r>
                        <a:rPr lang="nb-NO" sz="800"/>
                        <a:t>Fakturaansvarlig</a:t>
                      </a:r>
                    </a:p>
                  </a:txBody>
                  <a:tcPr/>
                </a:tc>
                <a:extLst>
                  <a:ext uri="{0D108BD9-81ED-4DB2-BD59-A6C34878D82A}">
                    <a16:rowId xmlns:a16="http://schemas.microsoft.com/office/drawing/2014/main" val="501882745"/>
                  </a:ext>
                </a:extLst>
              </a:tr>
              <a:tr h="213360">
                <a:tc>
                  <a:txBody>
                    <a:bodyPr/>
                    <a:lstStyle/>
                    <a:p>
                      <a:r>
                        <a:rPr lang="nb-NO" sz="800" err="1"/>
                        <a:t>Kunderegistrerer</a:t>
                      </a:r>
                      <a:endParaRPr lang="nb-NO" sz="800"/>
                    </a:p>
                  </a:txBody>
                  <a:tcPr/>
                </a:tc>
                <a:extLst>
                  <a:ext uri="{0D108BD9-81ED-4DB2-BD59-A6C34878D82A}">
                    <a16:rowId xmlns:a16="http://schemas.microsoft.com/office/drawing/2014/main" val="3455330143"/>
                  </a:ext>
                </a:extLst>
              </a:tr>
              <a:tr h="213360">
                <a:tc>
                  <a:txBody>
                    <a:bodyPr/>
                    <a:lstStyle/>
                    <a:p>
                      <a:r>
                        <a:rPr lang="nb-NO" sz="800"/>
                        <a:t>Bilagsbehandler</a:t>
                      </a:r>
                    </a:p>
                  </a:txBody>
                  <a:tcPr/>
                </a:tc>
                <a:extLst>
                  <a:ext uri="{0D108BD9-81ED-4DB2-BD59-A6C34878D82A}">
                    <a16:rowId xmlns:a16="http://schemas.microsoft.com/office/drawing/2014/main" val="3007558929"/>
                  </a:ext>
                </a:extLst>
              </a:tr>
              <a:tr h="213360">
                <a:tc>
                  <a:txBody>
                    <a:bodyPr/>
                    <a:lstStyle/>
                    <a:p>
                      <a:r>
                        <a:rPr lang="nb-NO" sz="800"/>
                        <a:t>Behovshaver</a:t>
                      </a:r>
                    </a:p>
                  </a:txBody>
                  <a:tcPr/>
                </a:tc>
                <a:extLst>
                  <a:ext uri="{0D108BD9-81ED-4DB2-BD59-A6C34878D82A}">
                    <a16:rowId xmlns:a16="http://schemas.microsoft.com/office/drawing/2014/main" val="1050330320"/>
                  </a:ext>
                </a:extLst>
              </a:tr>
              <a:tr h="213360">
                <a:tc>
                  <a:txBody>
                    <a:bodyPr/>
                    <a:lstStyle/>
                    <a:p>
                      <a:r>
                        <a:rPr lang="nb-NO" sz="800"/>
                        <a:t>Kostnadsgodkjenner</a:t>
                      </a:r>
                    </a:p>
                  </a:txBody>
                  <a:tcPr/>
                </a:tc>
                <a:extLst>
                  <a:ext uri="{0D108BD9-81ED-4DB2-BD59-A6C34878D82A}">
                    <a16:rowId xmlns:a16="http://schemas.microsoft.com/office/drawing/2014/main" val="1164514237"/>
                  </a:ext>
                </a:extLst>
              </a:tr>
              <a:tr h="213360">
                <a:tc>
                  <a:txBody>
                    <a:bodyPr/>
                    <a:lstStyle/>
                    <a:p>
                      <a:endParaRPr lang="nb-NO" sz="800"/>
                    </a:p>
                  </a:txBody>
                  <a:tcPr/>
                </a:tc>
                <a:extLst>
                  <a:ext uri="{0D108BD9-81ED-4DB2-BD59-A6C34878D82A}">
                    <a16:rowId xmlns:a16="http://schemas.microsoft.com/office/drawing/2014/main" val="2931219657"/>
                  </a:ext>
                </a:extLst>
              </a:tr>
              <a:tr h="213360">
                <a:tc>
                  <a:txBody>
                    <a:bodyPr/>
                    <a:lstStyle/>
                    <a:p>
                      <a:endParaRPr lang="nb-NO" sz="800"/>
                    </a:p>
                  </a:txBody>
                  <a:tcPr/>
                </a:tc>
                <a:extLst>
                  <a:ext uri="{0D108BD9-81ED-4DB2-BD59-A6C34878D82A}">
                    <a16:rowId xmlns:a16="http://schemas.microsoft.com/office/drawing/2014/main" val="2563140890"/>
                  </a:ext>
                </a:extLst>
              </a:tr>
              <a:tr h="213555">
                <a:tc>
                  <a:txBody>
                    <a:bodyPr/>
                    <a:lstStyle/>
                    <a:p>
                      <a:endParaRPr lang="nb-NO" sz="800"/>
                    </a:p>
                  </a:txBody>
                  <a:tcPr/>
                </a:tc>
                <a:extLst>
                  <a:ext uri="{0D108BD9-81ED-4DB2-BD59-A6C34878D82A}">
                    <a16:rowId xmlns:a16="http://schemas.microsoft.com/office/drawing/2014/main" val="529777931"/>
                  </a:ext>
                </a:extLst>
              </a:tr>
              <a:tr h="213360">
                <a:tc>
                  <a:txBody>
                    <a:bodyPr/>
                    <a:lstStyle/>
                    <a:p>
                      <a:endParaRPr lang="nb-NO" sz="800"/>
                    </a:p>
                  </a:txBody>
                  <a:tcPr/>
                </a:tc>
                <a:extLst>
                  <a:ext uri="{0D108BD9-81ED-4DB2-BD59-A6C34878D82A}">
                    <a16:rowId xmlns:a16="http://schemas.microsoft.com/office/drawing/2014/main" val="1387904666"/>
                  </a:ext>
                </a:extLst>
              </a:tr>
            </a:tbl>
          </a:graphicData>
        </a:graphic>
      </p:graphicFrame>
      <p:pic>
        <p:nvPicPr>
          <p:cNvPr id="44" name="Picture 43">
            <a:extLst>
              <a:ext uri="{FF2B5EF4-FFF2-40B4-BE49-F238E27FC236}">
                <a16:creationId xmlns:a16="http://schemas.microsoft.com/office/drawing/2014/main" id="{187526CE-92D3-4C58-A7C8-E69F20EE89C5}"/>
              </a:ext>
            </a:extLst>
          </p:cNvPr>
          <p:cNvPicPr>
            <a:picLocks noChangeAspect="1"/>
          </p:cNvPicPr>
          <p:nvPr userDrawn="1"/>
        </p:nvPicPr>
        <p:blipFill>
          <a:blip r:embed="rId8"/>
          <a:stretch>
            <a:fillRect/>
          </a:stretch>
        </p:blipFill>
        <p:spPr>
          <a:xfrm>
            <a:off x="10149499" y="2431378"/>
            <a:ext cx="212555" cy="225437"/>
          </a:xfrm>
          <a:prstGeom prst="rect">
            <a:avLst/>
          </a:prstGeom>
        </p:spPr>
      </p:pic>
      <p:pic>
        <p:nvPicPr>
          <p:cNvPr id="9" name="Picture 8">
            <a:extLst>
              <a:ext uri="{FF2B5EF4-FFF2-40B4-BE49-F238E27FC236}">
                <a16:creationId xmlns:a16="http://schemas.microsoft.com/office/drawing/2014/main" id="{DFAF08A5-E50E-4E92-8C8C-71DC2CF30DFC}"/>
              </a:ext>
            </a:extLst>
          </p:cNvPr>
          <p:cNvPicPr>
            <a:picLocks noChangeAspect="1"/>
          </p:cNvPicPr>
          <p:nvPr userDrawn="1"/>
        </p:nvPicPr>
        <p:blipFill>
          <a:blip r:embed="rId9"/>
          <a:stretch>
            <a:fillRect/>
          </a:stretch>
        </p:blipFill>
        <p:spPr>
          <a:xfrm>
            <a:off x="10175514" y="2652066"/>
            <a:ext cx="160527" cy="190625"/>
          </a:xfrm>
          <a:prstGeom prst="rect">
            <a:avLst/>
          </a:prstGeom>
        </p:spPr>
      </p:pic>
      <p:pic>
        <p:nvPicPr>
          <p:cNvPr id="37" name="Picture 36" descr="Icon&#10;&#10;Description automatically generated">
            <a:extLst>
              <a:ext uri="{FF2B5EF4-FFF2-40B4-BE49-F238E27FC236}">
                <a16:creationId xmlns:a16="http://schemas.microsoft.com/office/drawing/2014/main" id="{06A4408C-846E-4EC1-AB4B-B7115CE625FA}"/>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498051" y="1768181"/>
            <a:ext cx="216303" cy="229415"/>
          </a:xfrm>
          <a:prstGeom prst="rect">
            <a:avLst/>
          </a:prstGeom>
        </p:spPr>
      </p:pic>
      <p:pic>
        <p:nvPicPr>
          <p:cNvPr id="39" name="Picture 38" descr="Icon&#10;&#10;Description automatically generated">
            <a:extLst>
              <a:ext uri="{FF2B5EF4-FFF2-40B4-BE49-F238E27FC236}">
                <a16:creationId xmlns:a16="http://schemas.microsoft.com/office/drawing/2014/main" id="{DF0132DC-E209-48C1-9B43-2F2970CD7F16}"/>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8498051" y="1995802"/>
            <a:ext cx="216303" cy="229415"/>
          </a:xfrm>
          <a:prstGeom prst="rect">
            <a:avLst/>
          </a:prstGeom>
        </p:spPr>
      </p:pic>
      <p:pic>
        <p:nvPicPr>
          <p:cNvPr id="43" name="Picture 42" descr="A picture containing clock&#10;&#10;Description automatically generated">
            <a:extLst>
              <a:ext uri="{FF2B5EF4-FFF2-40B4-BE49-F238E27FC236}">
                <a16:creationId xmlns:a16="http://schemas.microsoft.com/office/drawing/2014/main" id="{8632E72F-7DA2-463A-9565-7AB5E2E2CA9C}"/>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8498051" y="2223423"/>
            <a:ext cx="216303" cy="229415"/>
          </a:xfrm>
          <a:prstGeom prst="rect">
            <a:avLst/>
          </a:prstGeom>
        </p:spPr>
      </p:pic>
      <p:pic>
        <p:nvPicPr>
          <p:cNvPr id="56" name="Picture 55" descr="Icon&#10;&#10;Description automatically generated">
            <a:extLst>
              <a:ext uri="{FF2B5EF4-FFF2-40B4-BE49-F238E27FC236}">
                <a16:creationId xmlns:a16="http://schemas.microsoft.com/office/drawing/2014/main" id="{3E62124C-8F35-445F-A124-3364652AC25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8498051" y="2451045"/>
            <a:ext cx="216303" cy="229415"/>
          </a:xfrm>
          <a:prstGeom prst="rect">
            <a:avLst/>
          </a:prstGeom>
        </p:spPr>
      </p:pic>
      <p:pic>
        <p:nvPicPr>
          <p:cNvPr id="57" name="Picture 56" descr="Icon&#10;&#10;Description automatically generated">
            <a:extLst>
              <a:ext uri="{FF2B5EF4-FFF2-40B4-BE49-F238E27FC236}">
                <a16:creationId xmlns:a16="http://schemas.microsoft.com/office/drawing/2014/main" id="{C69A7F78-771D-44AB-9F9E-4AA306585987}"/>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147626" y="1761305"/>
            <a:ext cx="216303" cy="229415"/>
          </a:xfrm>
          <a:prstGeom prst="rect">
            <a:avLst/>
          </a:prstGeom>
        </p:spPr>
      </p:pic>
      <p:pic>
        <p:nvPicPr>
          <p:cNvPr id="58" name="Picture 57" descr="Icon&#10;&#10;Description automatically generated">
            <a:extLst>
              <a:ext uri="{FF2B5EF4-FFF2-40B4-BE49-F238E27FC236}">
                <a16:creationId xmlns:a16="http://schemas.microsoft.com/office/drawing/2014/main" id="{019B735C-66AF-4DA9-84B5-CC3CD762E311}"/>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168970" y="2004702"/>
            <a:ext cx="173615" cy="184137"/>
          </a:xfrm>
          <a:prstGeom prst="rect">
            <a:avLst/>
          </a:prstGeom>
        </p:spPr>
      </p:pic>
      <p:pic>
        <p:nvPicPr>
          <p:cNvPr id="59" name="Picture 58" descr="Icon&#10;&#10;Description automatically generated">
            <a:extLst>
              <a:ext uri="{FF2B5EF4-FFF2-40B4-BE49-F238E27FC236}">
                <a16:creationId xmlns:a16="http://schemas.microsoft.com/office/drawing/2014/main" id="{81A8E31D-6295-4413-9863-671CE9402634}"/>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0136810" y="2183771"/>
            <a:ext cx="237933" cy="252356"/>
          </a:xfrm>
          <a:prstGeom prst="rect">
            <a:avLst/>
          </a:prstGeom>
        </p:spPr>
      </p:pic>
      <p:pic>
        <p:nvPicPr>
          <p:cNvPr id="60" name="Picture 59" descr="Icon&#10;&#10;Description automatically generated">
            <a:extLst>
              <a:ext uri="{FF2B5EF4-FFF2-40B4-BE49-F238E27FC236}">
                <a16:creationId xmlns:a16="http://schemas.microsoft.com/office/drawing/2014/main" id="{F20A5A48-F715-41FD-9262-B92CA326EE8E}"/>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8498051" y="2678666"/>
            <a:ext cx="216303" cy="229415"/>
          </a:xfrm>
          <a:prstGeom prst="rect">
            <a:avLst/>
          </a:prstGeom>
        </p:spPr>
      </p:pic>
      <p:pic>
        <p:nvPicPr>
          <p:cNvPr id="61" name="Picture 60" descr="A picture containing icon&#10;&#10;Description automatically generated">
            <a:extLst>
              <a:ext uri="{FF2B5EF4-FFF2-40B4-BE49-F238E27FC236}">
                <a16:creationId xmlns:a16="http://schemas.microsoft.com/office/drawing/2014/main" id="{7616EE9F-308B-49D8-B505-53F402B5F4DE}"/>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8498051" y="3065021"/>
            <a:ext cx="216303" cy="229415"/>
          </a:xfrm>
          <a:prstGeom prst="rect">
            <a:avLst/>
          </a:prstGeom>
        </p:spPr>
      </p:pic>
      <p:pic>
        <p:nvPicPr>
          <p:cNvPr id="62" name="Picture 61" descr="A picture containing shirt, clock&#10;&#10;Description automatically generated">
            <a:extLst>
              <a:ext uri="{FF2B5EF4-FFF2-40B4-BE49-F238E27FC236}">
                <a16:creationId xmlns:a16="http://schemas.microsoft.com/office/drawing/2014/main" id="{114CC527-A9EA-4F08-A6B6-8D0538D0776F}"/>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8498051" y="3292643"/>
            <a:ext cx="216303" cy="229415"/>
          </a:xfrm>
          <a:prstGeom prst="rect">
            <a:avLst/>
          </a:prstGeom>
        </p:spPr>
      </p:pic>
      <p:graphicFrame>
        <p:nvGraphicFramePr>
          <p:cNvPr id="33" name="Table 3">
            <a:extLst>
              <a:ext uri="{FF2B5EF4-FFF2-40B4-BE49-F238E27FC236}">
                <a16:creationId xmlns:a16="http://schemas.microsoft.com/office/drawing/2014/main" id="{719CF642-2603-4806-AF28-28757D4AE6A9}"/>
              </a:ext>
            </a:extLst>
          </p:cNvPr>
          <p:cNvGraphicFramePr>
            <a:graphicFrameLocks noGrp="1"/>
          </p:cNvGraphicFramePr>
          <p:nvPr userDrawn="1">
            <p:extLst>
              <p:ext uri="{D42A27DB-BD31-4B8C-83A1-F6EECF244321}">
                <p14:modId xmlns:p14="http://schemas.microsoft.com/office/powerpoint/2010/main" val="1953562456"/>
              </p:ext>
            </p:extLst>
          </p:nvPr>
        </p:nvGraphicFramePr>
        <p:xfrm>
          <a:off x="401847" y="1385235"/>
          <a:ext cx="7844687" cy="5036016"/>
        </p:xfrm>
        <a:graphic>
          <a:graphicData uri="http://schemas.openxmlformats.org/drawingml/2006/table">
            <a:tbl>
              <a:tblPr firstCol="1" bandRow="1">
                <a:tableStyleId>{21E4AEA4-8DFA-4A89-87EB-49C32662AFE0}</a:tableStyleId>
              </a:tblPr>
              <a:tblGrid>
                <a:gridCol w="716815">
                  <a:extLst>
                    <a:ext uri="{9D8B030D-6E8A-4147-A177-3AD203B41FA5}">
                      <a16:colId xmlns:a16="http://schemas.microsoft.com/office/drawing/2014/main" val="3468370360"/>
                    </a:ext>
                  </a:extLst>
                </a:gridCol>
                <a:gridCol w="7127872">
                  <a:extLst>
                    <a:ext uri="{9D8B030D-6E8A-4147-A177-3AD203B41FA5}">
                      <a16:colId xmlns:a16="http://schemas.microsoft.com/office/drawing/2014/main" val="1816011080"/>
                    </a:ext>
                  </a:extLst>
                </a:gridCol>
              </a:tblGrid>
              <a:tr h="1678672">
                <a:tc>
                  <a:txBody>
                    <a:bodyPr/>
                    <a:lstStyle/>
                    <a:p>
                      <a:r>
                        <a:rPr lang="nb-NO" sz="1200" b="0"/>
                        <a:t>Nivå 1</a:t>
                      </a:r>
                    </a:p>
                  </a:txBody>
                  <a:tcPr marL="121920" marR="121920" marT="60960" marB="60960"/>
                </a:tc>
                <a:tc>
                  <a:txBody>
                    <a:bodyPr/>
                    <a:lstStyle/>
                    <a:p>
                      <a:endParaRPr lang="nb-NO" sz="1300"/>
                    </a:p>
                  </a:txBody>
                  <a:tcPr marL="121920" marR="121920" marT="60960" marB="6096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7303592"/>
                  </a:ext>
                </a:extLst>
              </a:tr>
              <a:tr h="1678672">
                <a:tc>
                  <a:txBody>
                    <a:bodyPr/>
                    <a:lstStyle/>
                    <a:p>
                      <a:r>
                        <a:rPr lang="nb-NO" sz="1200" b="0"/>
                        <a:t>Nivå 2</a:t>
                      </a:r>
                    </a:p>
                  </a:txBody>
                  <a:tcPr marL="121920" marR="121920" marT="60960" marB="60960"/>
                </a:tc>
                <a:tc>
                  <a:txBody>
                    <a:bodyPr/>
                    <a:lstStyle/>
                    <a:p>
                      <a:endParaRPr lang="nb-NO" sz="1300"/>
                    </a:p>
                  </a:txBody>
                  <a:tcPr marL="121920" marR="121920" marT="60960" marB="6096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9064660"/>
                  </a:ext>
                </a:extLst>
              </a:tr>
              <a:tr h="1678672">
                <a:tc>
                  <a:txBody>
                    <a:bodyPr/>
                    <a:lstStyle/>
                    <a:p>
                      <a:r>
                        <a:rPr lang="nb-NO" sz="1200" b="0"/>
                        <a:t>Nivå 3</a:t>
                      </a:r>
                    </a:p>
                  </a:txBody>
                  <a:tcPr marL="121920" marR="121920" marT="60960" marB="60960"/>
                </a:tc>
                <a:tc>
                  <a:txBody>
                    <a:bodyPr/>
                    <a:lstStyle/>
                    <a:p>
                      <a:endParaRPr lang="nb-NO" sz="1300"/>
                    </a:p>
                  </a:txBody>
                  <a:tcPr marL="121920" marR="121920" marT="60960" marB="6096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258092339"/>
                  </a:ext>
                </a:extLst>
              </a:tr>
            </a:tbl>
          </a:graphicData>
        </a:graphic>
      </p:graphicFrame>
    </p:spTree>
    <p:extLst>
      <p:ext uri="{BB962C8B-B14F-4D97-AF65-F5344CB8AC3E}">
        <p14:creationId xmlns:p14="http://schemas.microsoft.com/office/powerpoint/2010/main" val="280812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7894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733680"/>
          </a:xfrm>
          <a:prstGeom prst="rect">
            <a:avLst/>
          </a:prstGeo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10988392" y="6421248"/>
            <a:ext cx="569288" cy="365125"/>
          </a:xfrm>
          <a:prstGeom prst="rect">
            <a:avLst/>
          </a:prstGeom>
        </p:spPr>
        <p:txBody>
          <a:bodyPr/>
          <a:lstStyle>
            <a:lvl1pPr>
              <a:defRPr sz="1333"/>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3403686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4809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373625" y="274639"/>
            <a:ext cx="10972800" cy="861775"/>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373626" y="1925790"/>
            <a:ext cx="5386917"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5957394" y="1286029"/>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5957394" y="1925790"/>
            <a:ext cx="5389033" cy="448484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373625" y="1286028"/>
            <a:ext cx="5389033"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a:t>Klikk for å redigere</a:t>
            </a:r>
          </a:p>
        </p:txBody>
      </p:sp>
    </p:spTree>
    <p:extLst>
      <p:ext uri="{BB962C8B-B14F-4D97-AF65-F5344CB8AC3E}">
        <p14:creationId xmlns:p14="http://schemas.microsoft.com/office/powerpoint/2010/main" val="26987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6441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90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521901"/>
            <a:ext cx="4011084" cy="913199"/>
          </a:xfrm>
          <a:prstGeom prst="rect">
            <a:avLst/>
          </a:prstGeo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81586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64573"/>
            <a:ext cx="7315200" cy="502766"/>
          </a:xfrm>
          <a:prstGeom prst="rect">
            <a:avLst/>
          </a:prstGeo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b-NO"/>
          </a:p>
        </p:txBody>
      </p:sp>
      <p:sp>
        <p:nvSpPr>
          <p:cNvPr id="4" name="Plassholder for tekst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a:t>Klikk for å redigere tekststiler i malen</a:t>
            </a:r>
          </a:p>
        </p:txBody>
      </p:sp>
    </p:spTree>
    <p:extLst>
      <p:ext uri="{BB962C8B-B14F-4D97-AF65-F5344CB8AC3E}">
        <p14:creationId xmlns:p14="http://schemas.microsoft.com/office/powerpoint/2010/main" val="176450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5"/>
            </p:custDataLst>
            <p:extLst>
              <p:ext uri="{D42A27DB-BD31-4B8C-83A1-F6EECF244321}">
                <p14:modId xmlns:p14="http://schemas.microsoft.com/office/powerpoint/2010/main" val="211253023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0243" name="think-cell Slide" r:id="rId17" imgW="592" imgH="591" progId="TCLayout.ActiveDocument.1">
                  <p:embed/>
                </p:oleObj>
              </mc:Choice>
              <mc:Fallback>
                <p:oleObj name="think-cell Slide" r:id="rId17"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8"/>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6"/>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431799" y="274639"/>
            <a:ext cx="11278420" cy="861775"/>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9"/>
          <a:stretch>
            <a:fillRect/>
          </a:stretch>
        </p:blipFill>
        <p:spPr>
          <a:xfrm>
            <a:off x="564241" y="6401225"/>
            <a:ext cx="3360060" cy="273079"/>
          </a:xfrm>
          <a:prstGeom prst="rect">
            <a:avLst/>
          </a:prstGeom>
        </p:spPr>
      </p:pic>
      <p:sp>
        <p:nvSpPr>
          <p:cNvPr id="7" name="Plassholder for lysbildenummer 5">
            <a:extLst>
              <a:ext uri="{FF2B5EF4-FFF2-40B4-BE49-F238E27FC236}">
                <a16:creationId xmlns:a16="http://schemas.microsoft.com/office/drawing/2014/main" id="{FE08F9A8-C6B7-4BAE-BD6C-8CDE0653CD72}"/>
              </a:ext>
            </a:extLst>
          </p:cNvPr>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Tree>
    <p:extLst>
      <p:ext uri="{BB962C8B-B14F-4D97-AF65-F5344CB8AC3E}">
        <p14:creationId xmlns:p14="http://schemas.microsoft.com/office/powerpoint/2010/main" val="119508855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9" r:id="rId12"/>
  </p:sldLayoutIdLst>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s://www.bott-samarbeidet.no/okonomi/opplering/index.html" TargetMode="Externa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F26029E-C611-41FA-9019-9F604A219766}"/>
              </a:ext>
            </a:extLst>
          </p:cNvPr>
          <p:cNvGraphicFramePr>
            <a:graphicFrameLocks noChangeAspect="1"/>
          </p:cNvGraphicFramePr>
          <p:nvPr>
            <p:custDataLst>
              <p:tags r:id="rId2"/>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12291" name="think-cell Slide" r:id="rId6" imgW="592" imgH="591" progId="TCLayout.ActiveDocument.1">
                  <p:embed/>
                </p:oleObj>
              </mc:Choice>
              <mc:Fallback>
                <p:oleObj name="think-cell Slide" r:id="rId6" imgW="592" imgH="591" progId="TCLayout.ActiveDocument.1">
                  <p:embed/>
                  <p:pic>
                    <p:nvPicPr>
                      <p:cNvPr id="4" name="Object 3" hidden="1">
                        <a:extLst>
                          <a:ext uri="{FF2B5EF4-FFF2-40B4-BE49-F238E27FC236}">
                            <a16:creationId xmlns:a16="http://schemas.microsoft.com/office/drawing/2014/main" id="{2F26029E-C611-41FA-9019-9F604A219766}"/>
                          </a:ext>
                        </a:extLst>
                      </p:cNvPr>
                      <p:cNvPicPr/>
                      <p:nvPr/>
                    </p:nvPicPr>
                    <p:blipFill>
                      <a:blip r:embed="rId7"/>
                      <a:stretch>
                        <a:fillRect/>
                      </a:stretch>
                    </p:blipFill>
                    <p:spPr>
                      <a:xfrm>
                        <a:off x="1590" y="1590"/>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F654825-8769-4EA3-B378-EADA0944C684}"/>
              </a:ext>
            </a:extLst>
          </p:cNvPr>
          <p:cNvSpPr/>
          <p:nvPr>
            <p:custDataLst>
              <p:tags r:id="rId3"/>
            </p:custDataLst>
          </p:nvPr>
        </p:nvSpPr>
        <p:spPr bwMode="auto">
          <a:xfrm>
            <a:off x="2" y="2"/>
            <a:ext cx="158751" cy="158751"/>
          </a:xfrm>
          <a:prstGeom prst="rect">
            <a:avLst/>
          </a:prstGeom>
          <a:solidFill>
            <a:srgbClr val="01509D"/>
          </a:solidFill>
          <a:ln>
            <a:noFill/>
          </a:ln>
        </p:spPr>
        <p:txBody>
          <a:bodyPr vert="horz" wrap="none" lIns="0" tIns="0" rIns="0" bIns="0" numCol="1" spcCol="0" rtlCol="0" anchor="t" anchorCtr="0" compatLnSpc="1">
            <a:prstTxWarp prst="textNoShape">
              <a:avLst/>
            </a:prstTxWarp>
            <a:noAutofit/>
          </a:bodyPr>
          <a:lstStyle/>
          <a:p>
            <a:pPr algn="ctr" defTabSz="1219110"/>
            <a:endParaRPr lang="nb-NO" sz="2667" b="1">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C9DE8F4E-91CE-4198-80E7-089DBBEC27D0}"/>
              </a:ext>
            </a:extLst>
          </p:cNvPr>
          <p:cNvSpPr>
            <a:spLocks noGrp="1"/>
          </p:cNvSpPr>
          <p:nvPr>
            <p:ph type="title" idx="4294967295"/>
          </p:nvPr>
        </p:nvSpPr>
        <p:spPr>
          <a:xfrm>
            <a:off x="435990" y="91016"/>
            <a:ext cx="10913653" cy="1077218"/>
          </a:xfrm>
        </p:spPr>
        <p:txBody>
          <a:bodyPr/>
          <a:lstStyle/>
          <a:p>
            <a:r>
              <a:rPr lang="nb-NO" sz="3200"/>
              <a:t>Hvordan ser systemene ut etter BOTT økonomi og lønn er innført 01.01.2022?</a:t>
            </a:r>
          </a:p>
        </p:txBody>
      </p:sp>
      <p:sp>
        <p:nvSpPr>
          <p:cNvPr id="44" name="Rektangel 21">
            <a:extLst>
              <a:ext uri="{FF2B5EF4-FFF2-40B4-BE49-F238E27FC236}">
                <a16:creationId xmlns:a16="http://schemas.microsoft.com/office/drawing/2014/main" id="{B257A21C-A005-4B9E-A4F6-D844B4D9A125}"/>
              </a:ext>
            </a:extLst>
          </p:cNvPr>
          <p:cNvSpPr/>
          <p:nvPr/>
        </p:nvSpPr>
        <p:spPr>
          <a:xfrm>
            <a:off x="4587757" y="1358168"/>
            <a:ext cx="4271407" cy="551173"/>
          </a:xfrm>
          <a:prstGeom prst="rect">
            <a:avLst/>
          </a:prstGeom>
          <a:gradFill flip="none" rotWithShape="1">
            <a:gsLst>
              <a:gs pos="50000">
                <a:schemeClr val="accent1"/>
              </a:gs>
              <a:gs pos="0">
                <a:schemeClr val="accent1"/>
              </a:gs>
              <a:gs pos="100000">
                <a:schemeClr val="accent3"/>
              </a:gs>
            </a:gsLst>
            <a:lin ang="0" scaled="1"/>
            <a:tileRect/>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39"/>
            <a:r>
              <a:rPr lang="nb-NO" sz="2400" b="1">
                <a:solidFill>
                  <a:prstClr val="white"/>
                </a:solidFill>
                <a:latin typeface="Calibri"/>
              </a:rPr>
              <a:t>System </a:t>
            </a:r>
            <a:r>
              <a:rPr lang="nb-NO" sz="2400" b="1" err="1">
                <a:solidFill>
                  <a:prstClr val="white"/>
                </a:solidFill>
                <a:latin typeface="Calibri"/>
              </a:rPr>
              <a:t>idag</a:t>
            </a:r>
            <a:endParaRPr lang="nb-NO" sz="2400" b="1">
              <a:solidFill>
                <a:prstClr val="white"/>
              </a:solidFill>
              <a:latin typeface="Calibri"/>
            </a:endParaRPr>
          </a:p>
        </p:txBody>
      </p:sp>
      <p:sp>
        <p:nvSpPr>
          <p:cNvPr id="45" name="Rektangel 22">
            <a:extLst>
              <a:ext uri="{FF2B5EF4-FFF2-40B4-BE49-F238E27FC236}">
                <a16:creationId xmlns:a16="http://schemas.microsoft.com/office/drawing/2014/main" id="{4C228A11-273B-49D5-B50F-DE91906B23B1}"/>
              </a:ext>
            </a:extLst>
          </p:cNvPr>
          <p:cNvSpPr/>
          <p:nvPr/>
        </p:nvSpPr>
        <p:spPr>
          <a:xfrm>
            <a:off x="8859165" y="1358170"/>
            <a:ext cx="2835713" cy="551175"/>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39"/>
            <a:r>
              <a:rPr lang="nb-NO" sz="2400" b="1">
                <a:solidFill>
                  <a:prstClr val="white"/>
                </a:solidFill>
                <a:latin typeface="Calibri"/>
              </a:rPr>
              <a:t>  System 2022</a:t>
            </a:r>
          </a:p>
        </p:txBody>
      </p:sp>
      <p:sp>
        <p:nvSpPr>
          <p:cNvPr id="46" name="Rektangel 23">
            <a:extLst>
              <a:ext uri="{FF2B5EF4-FFF2-40B4-BE49-F238E27FC236}">
                <a16:creationId xmlns:a16="http://schemas.microsoft.com/office/drawing/2014/main" id="{E09DA501-C388-45F9-B349-50770D777ED2}"/>
              </a:ext>
            </a:extLst>
          </p:cNvPr>
          <p:cNvSpPr/>
          <p:nvPr/>
        </p:nvSpPr>
        <p:spPr>
          <a:xfrm>
            <a:off x="419405" y="1358088"/>
            <a:ext cx="4178587" cy="551425"/>
          </a:xfrm>
          <a:prstGeom prst="rect">
            <a:avLst/>
          </a:prstGeom>
          <a:solidFill>
            <a:srgbClr val="01509D"/>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39"/>
            <a:r>
              <a:rPr lang="nb-NO" sz="2400" b="1">
                <a:solidFill>
                  <a:prstClr val="white"/>
                </a:solidFill>
                <a:latin typeface="Calibri"/>
              </a:rPr>
              <a:t>Våre oppgaver i dag</a:t>
            </a:r>
          </a:p>
        </p:txBody>
      </p:sp>
      <p:sp>
        <p:nvSpPr>
          <p:cNvPr id="34" name="Rektangel 8">
            <a:extLst>
              <a:ext uri="{FF2B5EF4-FFF2-40B4-BE49-F238E27FC236}">
                <a16:creationId xmlns:a16="http://schemas.microsoft.com/office/drawing/2014/main" id="{4BB5B19D-25BD-4DEB-B966-94CE1A9D3641}"/>
              </a:ext>
            </a:extLst>
          </p:cNvPr>
          <p:cNvSpPr/>
          <p:nvPr/>
        </p:nvSpPr>
        <p:spPr>
          <a:xfrm>
            <a:off x="4597996" y="2251760"/>
            <a:ext cx="4307779" cy="1116000"/>
          </a:xfrm>
          <a:prstGeom prst="rect">
            <a:avLst/>
          </a:prstGeom>
          <a:gradFill flip="none" rotWithShape="1">
            <a:gsLst>
              <a:gs pos="50000">
                <a:schemeClr val="accent1"/>
              </a:gs>
              <a:gs pos="0">
                <a:schemeClr val="accent1"/>
              </a:gs>
              <a:gs pos="100000">
                <a:srgbClr val="4F81BD"/>
              </a:gs>
            </a:gsLst>
            <a:lin ang="0" scaled="1"/>
            <a:tileRect/>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39"/>
            <a:r>
              <a:rPr lang="nb-NO">
                <a:solidFill>
                  <a:prstClr val="white"/>
                </a:solidFill>
                <a:latin typeface="Calibri"/>
              </a:rPr>
              <a:t>BEVISST plan</a:t>
            </a:r>
            <a:br>
              <a:rPr lang="nb-NO">
                <a:solidFill>
                  <a:prstClr val="white"/>
                </a:solidFill>
                <a:latin typeface="Calibri"/>
              </a:rPr>
            </a:br>
            <a:r>
              <a:rPr lang="nb-NO">
                <a:solidFill>
                  <a:prstClr val="white"/>
                </a:solidFill>
                <a:latin typeface="Calibri"/>
              </a:rPr>
              <a:t>BEVISST innsikt</a:t>
            </a:r>
          </a:p>
        </p:txBody>
      </p:sp>
      <p:sp>
        <p:nvSpPr>
          <p:cNvPr id="40" name="Rektangel 15">
            <a:extLst>
              <a:ext uri="{FF2B5EF4-FFF2-40B4-BE49-F238E27FC236}">
                <a16:creationId xmlns:a16="http://schemas.microsoft.com/office/drawing/2014/main" id="{2205FD27-F466-47EC-B421-E3C682CCF646}"/>
              </a:ext>
            </a:extLst>
          </p:cNvPr>
          <p:cNvSpPr/>
          <p:nvPr/>
        </p:nvSpPr>
        <p:spPr>
          <a:xfrm>
            <a:off x="8869403" y="2251760"/>
            <a:ext cx="2825477" cy="1116000"/>
          </a:xfrm>
          <a:prstGeom prst="rect">
            <a:avLst/>
          </a:prstGeom>
          <a:solidFill>
            <a:schemeClr val="accent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39"/>
            <a:r>
              <a:rPr lang="nb-NO">
                <a:solidFill>
                  <a:prstClr val="white"/>
                </a:solidFill>
                <a:latin typeface="Calibri"/>
              </a:rPr>
              <a:t>	BEVISST plan</a:t>
            </a:r>
            <a:br>
              <a:rPr lang="nb-NO">
                <a:solidFill>
                  <a:prstClr val="white"/>
                </a:solidFill>
                <a:latin typeface="Calibri"/>
              </a:rPr>
            </a:br>
            <a:r>
              <a:rPr lang="nb-NO">
                <a:solidFill>
                  <a:prstClr val="white"/>
                </a:solidFill>
                <a:latin typeface="Calibri"/>
              </a:rPr>
              <a:t>	BEVISST innsikt</a:t>
            </a:r>
          </a:p>
        </p:txBody>
      </p:sp>
      <p:sp>
        <p:nvSpPr>
          <p:cNvPr id="41" name="Rektangel 12">
            <a:extLst>
              <a:ext uri="{FF2B5EF4-FFF2-40B4-BE49-F238E27FC236}">
                <a16:creationId xmlns:a16="http://schemas.microsoft.com/office/drawing/2014/main" id="{B1483B8B-BD0C-42DB-9B30-4D3F03F2887E}"/>
              </a:ext>
            </a:extLst>
          </p:cNvPr>
          <p:cNvSpPr/>
          <p:nvPr/>
        </p:nvSpPr>
        <p:spPr>
          <a:xfrm>
            <a:off x="435989" y="2204136"/>
            <a:ext cx="4162003" cy="1116000"/>
          </a:xfrm>
          <a:prstGeom prst="rect">
            <a:avLst/>
          </a:prstGeom>
          <a:solidFill>
            <a:srgbClr val="01509D"/>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39"/>
            <a:r>
              <a:rPr lang="nb-NO">
                <a:solidFill>
                  <a:prstClr val="white"/>
                </a:solidFill>
                <a:latin typeface="Calibri"/>
              </a:rPr>
              <a:t>Budsjettering, </a:t>
            </a:r>
            <a:br>
              <a:rPr lang="nb-NO">
                <a:solidFill>
                  <a:prstClr val="white"/>
                </a:solidFill>
                <a:latin typeface="Calibri"/>
              </a:rPr>
            </a:br>
            <a:r>
              <a:rPr lang="nb-NO">
                <a:solidFill>
                  <a:prstClr val="white"/>
                </a:solidFill>
                <a:latin typeface="Calibri"/>
              </a:rPr>
              <a:t>bemanningsplan, </a:t>
            </a:r>
            <a:br>
              <a:rPr lang="nb-NO">
                <a:solidFill>
                  <a:prstClr val="white"/>
                </a:solidFill>
                <a:latin typeface="Calibri"/>
              </a:rPr>
            </a:br>
            <a:r>
              <a:rPr lang="nb-NO">
                <a:solidFill>
                  <a:prstClr val="white"/>
                </a:solidFill>
                <a:latin typeface="Calibri"/>
              </a:rPr>
              <a:t>virksomhetsrapporter</a:t>
            </a:r>
          </a:p>
        </p:txBody>
      </p:sp>
      <p:sp>
        <p:nvSpPr>
          <p:cNvPr id="8" name="Arrow: Right 7">
            <a:extLst>
              <a:ext uri="{FF2B5EF4-FFF2-40B4-BE49-F238E27FC236}">
                <a16:creationId xmlns:a16="http://schemas.microsoft.com/office/drawing/2014/main" id="{D0219A8E-A26A-4C77-A28C-3823EB3254BA}"/>
              </a:ext>
            </a:extLst>
          </p:cNvPr>
          <p:cNvSpPr/>
          <p:nvPr/>
        </p:nvSpPr>
        <p:spPr bwMode="auto">
          <a:xfrm>
            <a:off x="8184266" y="2559678"/>
            <a:ext cx="1269852" cy="464060"/>
          </a:xfrm>
          <a:prstGeom prst="rightArrow">
            <a:avLst/>
          </a:prstGeom>
          <a:pattFill prst="wdUpDiag">
            <a:fgClr>
              <a:srgbClr val="92D050"/>
            </a:fgClr>
            <a:bgClr>
              <a:schemeClr val="bg1"/>
            </a:bgClr>
          </a:pattFill>
          <a:ln>
            <a:solidFill>
              <a:schemeClr val="bg1"/>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39"/>
            <a:endParaRPr lang="nb-NO" sz="2400" b="1">
              <a:solidFill>
                <a:prstClr val="white"/>
              </a:solidFill>
              <a:latin typeface="Calibri"/>
            </a:endParaRPr>
          </a:p>
        </p:txBody>
      </p:sp>
      <p:sp>
        <p:nvSpPr>
          <p:cNvPr id="33" name="Rektangel 7">
            <a:extLst>
              <a:ext uri="{FF2B5EF4-FFF2-40B4-BE49-F238E27FC236}">
                <a16:creationId xmlns:a16="http://schemas.microsoft.com/office/drawing/2014/main" id="{1EFAC45C-EAC9-4514-9BAF-56B972A8DBA9}"/>
              </a:ext>
            </a:extLst>
          </p:cNvPr>
          <p:cNvSpPr/>
          <p:nvPr/>
        </p:nvSpPr>
        <p:spPr>
          <a:xfrm>
            <a:off x="4597997" y="5167352"/>
            <a:ext cx="4271401" cy="1116000"/>
          </a:xfrm>
          <a:prstGeom prst="rect">
            <a:avLst/>
          </a:prstGeom>
          <a:gradFill flip="none" rotWithShape="1">
            <a:gsLst>
              <a:gs pos="50000">
                <a:schemeClr val="accent1"/>
              </a:gs>
              <a:gs pos="0">
                <a:schemeClr val="accent1"/>
              </a:gs>
              <a:gs pos="100000">
                <a:schemeClr val="accent3"/>
              </a:gs>
            </a:gsLst>
            <a:lin ang="0" scaled="1"/>
            <a:tileRect/>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39"/>
            <a:r>
              <a:rPr lang="nb-NO">
                <a:solidFill>
                  <a:prstClr val="white"/>
                </a:solidFill>
                <a:latin typeface="Calibri"/>
              </a:rPr>
              <a:t>HR-portalen / PAGA</a:t>
            </a:r>
          </a:p>
        </p:txBody>
      </p:sp>
      <p:sp>
        <p:nvSpPr>
          <p:cNvPr id="39" name="Rektangel 14">
            <a:extLst>
              <a:ext uri="{FF2B5EF4-FFF2-40B4-BE49-F238E27FC236}">
                <a16:creationId xmlns:a16="http://schemas.microsoft.com/office/drawing/2014/main" id="{EA6742D3-FEC7-4478-A4D1-031B0C3938BE}"/>
              </a:ext>
            </a:extLst>
          </p:cNvPr>
          <p:cNvSpPr/>
          <p:nvPr/>
        </p:nvSpPr>
        <p:spPr>
          <a:xfrm>
            <a:off x="8869400" y="5167349"/>
            <a:ext cx="2825477" cy="1116000"/>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39"/>
            <a:r>
              <a:rPr lang="nb-NO">
                <a:solidFill>
                  <a:prstClr val="white"/>
                </a:solidFill>
                <a:latin typeface="Calibri"/>
              </a:rPr>
              <a:t>	SAP - DFØ</a:t>
            </a:r>
          </a:p>
        </p:txBody>
      </p:sp>
      <p:sp>
        <p:nvSpPr>
          <p:cNvPr id="43" name="Rektangel 17">
            <a:extLst>
              <a:ext uri="{FF2B5EF4-FFF2-40B4-BE49-F238E27FC236}">
                <a16:creationId xmlns:a16="http://schemas.microsoft.com/office/drawing/2014/main" id="{CB71C00E-70D4-4DB3-AA2B-0313C158BEC8}"/>
              </a:ext>
            </a:extLst>
          </p:cNvPr>
          <p:cNvSpPr/>
          <p:nvPr/>
        </p:nvSpPr>
        <p:spPr>
          <a:xfrm>
            <a:off x="435989" y="5119725"/>
            <a:ext cx="4162003" cy="1116000"/>
          </a:xfrm>
          <a:prstGeom prst="rect">
            <a:avLst/>
          </a:prstGeom>
          <a:solidFill>
            <a:srgbClr val="01509D"/>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39"/>
            <a:r>
              <a:rPr lang="nb-NO">
                <a:solidFill>
                  <a:prstClr val="white"/>
                </a:solidFill>
                <a:latin typeface="Calibri"/>
              </a:rPr>
              <a:t>Lønn, </a:t>
            </a:r>
            <a:br>
              <a:rPr lang="nb-NO">
                <a:solidFill>
                  <a:prstClr val="white"/>
                </a:solidFill>
                <a:latin typeface="Calibri"/>
              </a:rPr>
            </a:br>
            <a:r>
              <a:rPr lang="nb-NO">
                <a:solidFill>
                  <a:prstClr val="white"/>
                </a:solidFill>
                <a:latin typeface="Calibri"/>
              </a:rPr>
              <a:t>timeføring, </a:t>
            </a:r>
            <a:br>
              <a:rPr lang="nb-NO">
                <a:solidFill>
                  <a:prstClr val="white"/>
                </a:solidFill>
                <a:latin typeface="Calibri"/>
              </a:rPr>
            </a:br>
            <a:r>
              <a:rPr lang="nb-NO">
                <a:solidFill>
                  <a:prstClr val="white"/>
                </a:solidFill>
                <a:latin typeface="Calibri"/>
              </a:rPr>
              <a:t>fravær, </a:t>
            </a:r>
            <a:br>
              <a:rPr lang="nb-NO">
                <a:solidFill>
                  <a:prstClr val="white"/>
                </a:solidFill>
                <a:latin typeface="Calibri"/>
              </a:rPr>
            </a:br>
            <a:r>
              <a:rPr lang="nb-NO">
                <a:solidFill>
                  <a:prstClr val="white"/>
                </a:solidFill>
                <a:latin typeface="Calibri"/>
              </a:rPr>
              <a:t>ferie</a:t>
            </a:r>
          </a:p>
        </p:txBody>
      </p:sp>
      <p:sp>
        <p:nvSpPr>
          <p:cNvPr id="78" name="Arrow: Right 77">
            <a:extLst>
              <a:ext uri="{FF2B5EF4-FFF2-40B4-BE49-F238E27FC236}">
                <a16:creationId xmlns:a16="http://schemas.microsoft.com/office/drawing/2014/main" id="{7565877A-8937-4C6F-B6BE-D91C5E80C90C}"/>
              </a:ext>
            </a:extLst>
          </p:cNvPr>
          <p:cNvSpPr/>
          <p:nvPr/>
        </p:nvSpPr>
        <p:spPr bwMode="auto">
          <a:xfrm>
            <a:off x="8184266" y="5499655"/>
            <a:ext cx="1269852" cy="464060"/>
          </a:xfrm>
          <a:prstGeom prst="rightArrow">
            <a:avLst/>
          </a:prstGeom>
          <a:pattFill prst="wdUpDiag">
            <a:fgClr>
              <a:srgbClr val="92D050"/>
            </a:fgClr>
            <a:bgClr>
              <a:schemeClr val="bg1"/>
            </a:bgClr>
          </a:pattFill>
          <a:ln>
            <a:solidFill>
              <a:schemeClr val="bg1"/>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39"/>
            <a:endParaRPr lang="nb-NO" sz="2400" b="1">
              <a:solidFill>
                <a:prstClr val="white"/>
              </a:solidFill>
              <a:latin typeface="Calibri"/>
            </a:endParaRPr>
          </a:p>
        </p:txBody>
      </p:sp>
      <p:sp>
        <p:nvSpPr>
          <p:cNvPr id="32" name="Rektangel 4">
            <a:extLst>
              <a:ext uri="{FF2B5EF4-FFF2-40B4-BE49-F238E27FC236}">
                <a16:creationId xmlns:a16="http://schemas.microsoft.com/office/drawing/2014/main" id="{067053EE-2C4B-4F0A-AF5B-126AA5CEC0C2}"/>
              </a:ext>
            </a:extLst>
          </p:cNvPr>
          <p:cNvSpPr/>
          <p:nvPr/>
        </p:nvSpPr>
        <p:spPr>
          <a:xfrm>
            <a:off x="4597997" y="3709556"/>
            <a:ext cx="4271401" cy="1116000"/>
          </a:xfrm>
          <a:prstGeom prst="rect">
            <a:avLst/>
          </a:prstGeom>
          <a:gradFill flip="none" rotWithShape="1">
            <a:gsLst>
              <a:gs pos="50000">
                <a:schemeClr val="accent1"/>
              </a:gs>
              <a:gs pos="0">
                <a:schemeClr val="accent1"/>
              </a:gs>
              <a:gs pos="100000">
                <a:schemeClr val="accent3"/>
              </a:gs>
            </a:gsLst>
            <a:lin ang="0" scaled="1"/>
            <a:tileRect/>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39"/>
            <a:r>
              <a:rPr lang="nb-NO">
                <a:solidFill>
                  <a:prstClr val="white"/>
                </a:solidFill>
                <a:latin typeface="Calibri"/>
              </a:rPr>
              <a:t>Oracle</a:t>
            </a:r>
          </a:p>
          <a:p>
            <a:pPr defTabSz="609539"/>
            <a:r>
              <a:rPr lang="nb-NO" err="1">
                <a:solidFill>
                  <a:prstClr val="white"/>
                </a:solidFill>
                <a:latin typeface="Calibri"/>
              </a:rPr>
              <a:t>Basware</a:t>
            </a:r>
            <a:r>
              <a:rPr lang="nb-NO">
                <a:solidFill>
                  <a:prstClr val="white"/>
                </a:solidFill>
                <a:latin typeface="Calibri"/>
              </a:rPr>
              <a:t> PM/IP/CM</a:t>
            </a:r>
          </a:p>
          <a:p>
            <a:pPr defTabSz="609539"/>
            <a:r>
              <a:rPr lang="nb-NO" err="1">
                <a:solidFill>
                  <a:prstClr val="white"/>
                </a:solidFill>
                <a:latin typeface="Calibri"/>
              </a:rPr>
              <a:t>Maconomy</a:t>
            </a:r>
            <a:endParaRPr lang="nb-NO">
              <a:solidFill>
                <a:prstClr val="white"/>
              </a:solidFill>
              <a:latin typeface="Calibri"/>
            </a:endParaRPr>
          </a:p>
          <a:p>
            <a:pPr defTabSz="609539"/>
            <a:r>
              <a:rPr lang="nb-NO" err="1">
                <a:solidFill>
                  <a:prstClr val="white"/>
                </a:solidFill>
                <a:latin typeface="Calibri"/>
              </a:rPr>
              <a:t>ResearchPro</a:t>
            </a:r>
            <a:endParaRPr lang="nb-NO">
              <a:solidFill>
                <a:prstClr val="white"/>
              </a:solidFill>
              <a:latin typeface="Calibri"/>
            </a:endParaRPr>
          </a:p>
        </p:txBody>
      </p:sp>
      <p:sp>
        <p:nvSpPr>
          <p:cNvPr id="38" name="Rektangel 13">
            <a:extLst>
              <a:ext uri="{FF2B5EF4-FFF2-40B4-BE49-F238E27FC236}">
                <a16:creationId xmlns:a16="http://schemas.microsoft.com/office/drawing/2014/main" id="{92433074-3C90-4637-9376-358A48B0930F}"/>
              </a:ext>
            </a:extLst>
          </p:cNvPr>
          <p:cNvSpPr/>
          <p:nvPr/>
        </p:nvSpPr>
        <p:spPr>
          <a:xfrm>
            <a:off x="8869400" y="3709556"/>
            <a:ext cx="2825477" cy="1116000"/>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39"/>
            <a:r>
              <a:rPr lang="nb-NO">
                <a:solidFill>
                  <a:prstClr val="white"/>
                </a:solidFill>
                <a:latin typeface="Calibri"/>
              </a:rPr>
              <a:t>	Unit 4 ERP - DFØ</a:t>
            </a:r>
          </a:p>
        </p:txBody>
      </p:sp>
      <p:sp>
        <p:nvSpPr>
          <p:cNvPr id="42" name="Rektangel 16">
            <a:extLst>
              <a:ext uri="{FF2B5EF4-FFF2-40B4-BE49-F238E27FC236}">
                <a16:creationId xmlns:a16="http://schemas.microsoft.com/office/drawing/2014/main" id="{789E1960-7FBF-4205-A656-E2575931BA35}"/>
              </a:ext>
            </a:extLst>
          </p:cNvPr>
          <p:cNvSpPr/>
          <p:nvPr/>
        </p:nvSpPr>
        <p:spPr>
          <a:xfrm>
            <a:off x="435989" y="3661931"/>
            <a:ext cx="4162003" cy="1116000"/>
          </a:xfrm>
          <a:prstGeom prst="rect">
            <a:avLst/>
          </a:prstGeom>
          <a:solidFill>
            <a:srgbClr val="01509D"/>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39"/>
            <a:r>
              <a:rPr lang="nb-NO">
                <a:solidFill>
                  <a:prstClr val="white"/>
                </a:solidFill>
                <a:latin typeface="Calibri"/>
              </a:rPr>
              <a:t>Regnskap, </a:t>
            </a:r>
            <a:br>
              <a:rPr lang="nb-NO">
                <a:solidFill>
                  <a:prstClr val="white"/>
                </a:solidFill>
                <a:latin typeface="Calibri"/>
              </a:rPr>
            </a:br>
            <a:r>
              <a:rPr lang="nb-NO">
                <a:solidFill>
                  <a:prstClr val="white"/>
                </a:solidFill>
                <a:latin typeface="Calibri"/>
              </a:rPr>
              <a:t>bestilling, </a:t>
            </a:r>
            <a:br>
              <a:rPr lang="nb-NO">
                <a:solidFill>
                  <a:prstClr val="white"/>
                </a:solidFill>
                <a:latin typeface="Calibri"/>
              </a:rPr>
            </a:br>
            <a:r>
              <a:rPr lang="nb-NO">
                <a:solidFill>
                  <a:prstClr val="white"/>
                </a:solidFill>
                <a:latin typeface="Calibri"/>
              </a:rPr>
              <a:t>prosjekt,</a:t>
            </a:r>
          </a:p>
        </p:txBody>
      </p:sp>
      <p:sp>
        <p:nvSpPr>
          <p:cNvPr id="79" name="Arrow: Right 78">
            <a:extLst>
              <a:ext uri="{FF2B5EF4-FFF2-40B4-BE49-F238E27FC236}">
                <a16:creationId xmlns:a16="http://schemas.microsoft.com/office/drawing/2014/main" id="{4D04558B-79F1-44DD-83B6-14CD62C3C568}"/>
              </a:ext>
            </a:extLst>
          </p:cNvPr>
          <p:cNvSpPr/>
          <p:nvPr/>
        </p:nvSpPr>
        <p:spPr bwMode="auto">
          <a:xfrm>
            <a:off x="8184266" y="4055347"/>
            <a:ext cx="1269852" cy="464060"/>
          </a:xfrm>
          <a:prstGeom prst="rightArrow">
            <a:avLst/>
          </a:prstGeom>
          <a:pattFill prst="wdUpDiag">
            <a:fgClr>
              <a:srgbClr val="92D050"/>
            </a:fgClr>
            <a:bgClr>
              <a:schemeClr val="bg1"/>
            </a:bgClr>
          </a:pattFill>
          <a:ln>
            <a:solidFill>
              <a:schemeClr val="bg1"/>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609539"/>
            <a:endParaRPr lang="nb-NO" sz="2400" b="1">
              <a:solidFill>
                <a:prstClr val="white"/>
              </a:solidFill>
              <a:latin typeface="Calibri"/>
            </a:endParaRPr>
          </a:p>
        </p:txBody>
      </p:sp>
      <p:sp>
        <p:nvSpPr>
          <p:cNvPr id="21" name="Rectangle 20">
            <a:extLst>
              <a:ext uri="{FF2B5EF4-FFF2-40B4-BE49-F238E27FC236}">
                <a16:creationId xmlns:a16="http://schemas.microsoft.com/office/drawing/2014/main" id="{061C01C6-A1DA-4D3E-82F1-2CEC0CD3A0E0}"/>
              </a:ext>
            </a:extLst>
          </p:cNvPr>
          <p:cNvSpPr/>
          <p:nvPr/>
        </p:nvSpPr>
        <p:spPr>
          <a:xfrm>
            <a:off x="10599575" y="81357"/>
            <a:ext cx="1531316" cy="243840"/>
          </a:xfrm>
          <a:prstGeom prst="rect">
            <a:avLst/>
          </a:prstGeom>
          <a:solidFill>
            <a:schemeClr val="bg1">
              <a:lumMod val="95000"/>
            </a:schemeClr>
          </a:solidFill>
          <a:ln>
            <a:solidFill>
              <a:schemeClr val="tx2"/>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70"/>
            <a:r>
              <a:rPr lang="nb-NO" sz="933" err="1">
                <a:solidFill>
                  <a:srgbClr val="000000"/>
                </a:solidFill>
                <a:latin typeface="Arial" panose="020B0604020202020204"/>
              </a:rPr>
              <a:t>Versj</a:t>
            </a:r>
            <a:r>
              <a:rPr lang="nb-NO" sz="933">
                <a:solidFill>
                  <a:srgbClr val="000000"/>
                </a:solidFill>
                <a:latin typeface="Arial" panose="020B0604020202020204"/>
              </a:rPr>
              <a:t>. dato: 03.02.2022 </a:t>
            </a:r>
          </a:p>
        </p:txBody>
      </p:sp>
    </p:spTree>
    <p:extLst>
      <p:ext uri="{BB962C8B-B14F-4D97-AF65-F5344CB8AC3E}">
        <p14:creationId xmlns:p14="http://schemas.microsoft.com/office/powerpoint/2010/main" val="3293556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45724-31AC-4DE5-ABEA-52AC283EC775}"/>
              </a:ext>
            </a:extLst>
          </p:cNvPr>
          <p:cNvSpPr>
            <a:spLocks noGrp="1"/>
          </p:cNvSpPr>
          <p:nvPr>
            <p:ph type="title"/>
          </p:nvPr>
        </p:nvSpPr>
        <p:spPr/>
        <p:txBody>
          <a:bodyPr/>
          <a:lstStyle/>
          <a:p>
            <a:r>
              <a:rPr lang="nb-NO"/>
              <a:t>Spørsmål og svar</a:t>
            </a:r>
          </a:p>
        </p:txBody>
      </p:sp>
      <p:sp>
        <p:nvSpPr>
          <p:cNvPr id="3" name="Content Placeholder 2">
            <a:extLst>
              <a:ext uri="{FF2B5EF4-FFF2-40B4-BE49-F238E27FC236}">
                <a16:creationId xmlns:a16="http://schemas.microsoft.com/office/drawing/2014/main" id="{E32BC0D0-1EFD-4FA0-B0CE-CCD58FE95B19}"/>
              </a:ext>
            </a:extLst>
          </p:cNvPr>
          <p:cNvSpPr>
            <a:spLocks noGrp="1"/>
          </p:cNvSpPr>
          <p:nvPr>
            <p:ph idx="1"/>
          </p:nvPr>
        </p:nvSpPr>
        <p:spPr/>
        <p:txBody>
          <a:bodyPr/>
          <a:lstStyle/>
          <a:p>
            <a:r>
              <a:rPr lang="nb-NO" dirty="0"/>
              <a:t>Gå inn på menti.com</a:t>
            </a:r>
          </a:p>
          <a:p>
            <a:r>
              <a:rPr lang="nb-NO" dirty="0"/>
              <a:t>Skriv inn kode 84863820</a:t>
            </a:r>
          </a:p>
          <a:p>
            <a:endParaRPr lang="nb-NO" dirty="0"/>
          </a:p>
        </p:txBody>
      </p:sp>
    </p:spTree>
    <p:extLst>
      <p:ext uri="{BB962C8B-B14F-4D97-AF65-F5344CB8AC3E}">
        <p14:creationId xmlns:p14="http://schemas.microsoft.com/office/powerpoint/2010/main" val="149764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8C8E1-F15C-4773-B83C-8869BF308C5A}"/>
              </a:ext>
            </a:extLst>
          </p:cNvPr>
          <p:cNvSpPr>
            <a:spLocks noGrp="1"/>
          </p:cNvSpPr>
          <p:nvPr>
            <p:ph type="title"/>
          </p:nvPr>
        </p:nvSpPr>
        <p:spPr/>
        <p:txBody>
          <a:bodyPr/>
          <a:lstStyle/>
          <a:p>
            <a:endParaRPr lang="nb-NO" dirty="0"/>
          </a:p>
        </p:txBody>
      </p:sp>
      <p:pic>
        <p:nvPicPr>
          <p:cNvPr id="4" name="Content Placeholder 3">
            <a:extLst>
              <a:ext uri="{FF2B5EF4-FFF2-40B4-BE49-F238E27FC236}">
                <a16:creationId xmlns:a16="http://schemas.microsoft.com/office/drawing/2014/main" id="{0A3CC986-6C22-4FCA-8869-19A9AB216AC8}"/>
              </a:ext>
            </a:extLst>
          </p:cNvPr>
          <p:cNvPicPr>
            <a:picLocks noGrp="1" noChangeAspect="1"/>
          </p:cNvPicPr>
          <p:nvPr>
            <p:ph idx="1"/>
          </p:nvPr>
        </p:nvPicPr>
        <p:blipFill>
          <a:blip r:embed="rId2"/>
          <a:stretch>
            <a:fillRect/>
          </a:stretch>
        </p:blipFill>
        <p:spPr>
          <a:xfrm>
            <a:off x="6248328" y="1262468"/>
            <a:ext cx="5043394" cy="4868696"/>
          </a:xfrm>
          <a:prstGeom prst="rect">
            <a:avLst/>
          </a:prstGeom>
        </p:spPr>
      </p:pic>
      <p:sp>
        <p:nvSpPr>
          <p:cNvPr id="5" name="Rectangle 4">
            <a:extLst>
              <a:ext uri="{FF2B5EF4-FFF2-40B4-BE49-F238E27FC236}">
                <a16:creationId xmlns:a16="http://schemas.microsoft.com/office/drawing/2014/main" id="{BE52217B-AB88-4B38-88B6-541CB37CE5E5}"/>
              </a:ext>
            </a:extLst>
          </p:cNvPr>
          <p:cNvSpPr/>
          <p:nvPr/>
        </p:nvSpPr>
        <p:spPr>
          <a:xfrm>
            <a:off x="152328" y="2943788"/>
            <a:ext cx="6096000" cy="769441"/>
          </a:xfrm>
          <a:prstGeom prst="rect">
            <a:avLst/>
          </a:prstGeom>
        </p:spPr>
        <p:txBody>
          <a:bodyPr>
            <a:spAutoFit/>
          </a:bodyPr>
          <a:lstStyle/>
          <a:p>
            <a:pPr algn="ctr"/>
            <a:r>
              <a:rPr lang="nb-NO" sz="4400" b="1" dirty="0">
                <a:latin typeface="Abadi Extra Light" panose="020B0204020104020204" pitchFamily="34" charset="0"/>
              </a:rPr>
              <a:t>GOD SOMMER!</a:t>
            </a:r>
          </a:p>
        </p:txBody>
      </p:sp>
    </p:spTree>
    <p:extLst>
      <p:ext uri="{BB962C8B-B14F-4D97-AF65-F5344CB8AC3E}">
        <p14:creationId xmlns:p14="http://schemas.microsoft.com/office/powerpoint/2010/main" val="43449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25BC12-9B36-45DB-9FEE-38EE2EE12D33}"/>
              </a:ext>
            </a:extLst>
          </p:cNvPr>
          <p:cNvPicPr>
            <a:picLocks noChangeAspect="1"/>
          </p:cNvPicPr>
          <p:nvPr/>
        </p:nvPicPr>
        <p:blipFill>
          <a:blip r:embed="rId2"/>
          <a:stretch>
            <a:fillRect/>
          </a:stretch>
        </p:blipFill>
        <p:spPr>
          <a:xfrm>
            <a:off x="0" y="0"/>
            <a:ext cx="12192000" cy="6886575"/>
          </a:xfrm>
          <a:prstGeom prst="rect">
            <a:avLst/>
          </a:prstGeom>
        </p:spPr>
      </p:pic>
      <p:sp>
        <p:nvSpPr>
          <p:cNvPr id="9" name="Rectangle 8">
            <a:extLst>
              <a:ext uri="{FF2B5EF4-FFF2-40B4-BE49-F238E27FC236}">
                <a16:creationId xmlns:a16="http://schemas.microsoft.com/office/drawing/2014/main" id="{4600B1A9-1735-457B-959B-5F2ECF0FA075}"/>
              </a:ext>
            </a:extLst>
          </p:cNvPr>
          <p:cNvSpPr/>
          <p:nvPr/>
        </p:nvSpPr>
        <p:spPr>
          <a:xfrm>
            <a:off x="1851949" y="1956122"/>
            <a:ext cx="8629001" cy="2928394"/>
          </a:xfrm>
          <a:prstGeom prst="rect">
            <a:avLst/>
          </a:prstGeom>
          <a:solidFill>
            <a:srgbClr val="FFFF0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Content Placeholder 2">
            <a:extLst>
              <a:ext uri="{FF2B5EF4-FFF2-40B4-BE49-F238E27FC236}">
                <a16:creationId xmlns:a16="http://schemas.microsoft.com/office/drawing/2014/main" id="{252B41DE-570B-4156-BEFB-4F122C6635AD}"/>
              </a:ext>
            </a:extLst>
          </p:cNvPr>
          <p:cNvSpPr>
            <a:spLocks noGrp="1"/>
          </p:cNvSpPr>
          <p:nvPr>
            <p:ph idx="1"/>
          </p:nvPr>
        </p:nvSpPr>
        <p:spPr>
          <a:xfrm>
            <a:off x="-744047" y="2774073"/>
            <a:ext cx="11224996" cy="4818365"/>
          </a:xfrm>
        </p:spPr>
        <p:txBody>
          <a:bodyPr/>
          <a:lstStyle/>
          <a:p>
            <a:endParaRPr lang="nb-NO" dirty="0"/>
          </a:p>
        </p:txBody>
      </p:sp>
      <p:sp>
        <p:nvSpPr>
          <p:cNvPr id="4" name="TextBox 3">
            <a:extLst>
              <a:ext uri="{FF2B5EF4-FFF2-40B4-BE49-F238E27FC236}">
                <a16:creationId xmlns:a16="http://schemas.microsoft.com/office/drawing/2014/main" id="{A9034764-3071-48CF-98BD-F1DC1CB42D9F}"/>
              </a:ext>
            </a:extLst>
          </p:cNvPr>
          <p:cNvSpPr txBox="1"/>
          <p:nvPr/>
        </p:nvSpPr>
        <p:spPr>
          <a:xfrm>
            <a:off x="2627454" y="2599426"/>
            <a:ext cx="7333233" cy="1569660"/>
          </a:xfrm>
          <a:prstGeom prst="rect">
            <a:avLst/>
          </a:prstGeom>
          <a:noFill/>
        </p:spPr>
        <p:txBody>
          <a:bodyPr wrap="square" rtlCol="0">
            <a:spAutoFit/>
          </a:bodyPr>
          <a:lstStyle/>
          <a:p>
            <a:pPr algn="ctr"/>
            <a:r>
              <a:rPr lang="nb-NO" sz="4800" b="1" dirty="0">
                <a:latin typeface="Abadi Extra Light" panose="020B0204020104020204" pitchFamily="34" charset="0"/>
              </a:rPr>
              <a:t>GOD SOMMER FRA OSS I </a:t>
            </a:r>
          </a:p>
          <a:p>
            <a:pPr algn="ctr"/>
            <a:r>
              <a:rPr lang="nb-NO" sz="4800" b="1" dirty="0">
                <a:latin typeface="Abadi Extra Light" panose="020B0204020104020204" pitchFamily="34" charset="0"/>
              </a:rPr>
              <a:t>BOTT ØL INNFØRING</a:t>
            </a:r>
          </a:p>
        </p:txBody>
      </p:sp>
      <p:sp>
        <p:nvSpPr>
          <p:cNvPr id="5" name="Sun 4">
            <a:extLst>
              <a:ext uri="{FF2B5EF4-FFF2-40B4-BE49-F238E27FC236}">
                <a16:creationId xmlns:a16="http://schemas.microsoft.com/office/drawing/2014/main" id="{F02AED3D-3CB0-4C13-922E-8D2FE3857703}"/>
              </a:ext>
            </a:extLst>
          </p:cNvPr>
          <p:cNvSpPr/>
          <p:nvPr/>
        </p:nvSpPr>
        <p:spPr>
          <a:xfrm>
            <a:off x="177219" y="154802"/>
            <a:ext cx="2207751" cy="1937539"/>
          </a:xfrm>
          <a:prstGeom prst="sun">
            <a:avLst/>
          </a:prstGeom>
          <a:solidFill>
            <a:srgbClr val="FFFF0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205850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98AE03-D77D-4C7E-B114-7B55FD5AF2D7}"/>
              </a:ext>
            </a:extLst>
          </p:cNvPr>
          <p:cNvSpPr/>
          <p:nvPr/>
        </p:nvSpPr>
        <p:spPr>
          <a:xfrm>
            <a:off x="1086930" y="1697549"/>
            <a:ext cx="10090775" cy="1109916"/>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nb-NO" sz="2400">
              <a:solidFill>
                <a:srgbClr val="FFFFFF"/>
              </a:solidFill>
              <a:latin typeface="Arial" panose="020B0604020202020204"/>
            </a:endParaRPr>
          </a:p>
        </p:txBody>
      </p:sp>
      <p:sp>
        <p:nvSpPr>
          <p:cNvPr id="2" name="Title 1">
            <a:extLst>
              <a:ext uri="{FF2B5EF4-FFF2-40B4-BE49-F238E27FC236}">
                <a16:creationId xmlns:a16="http://schemas.microsoft.com/office/drawing/2014/main" id="{940266BC-7321-4CCA-A1CA-75A21B43C9BD}"/>
              </a:ext>
            </a:extLst>
          </p:cNvPr>
          <p:cNvSpPr>
            <a:spLocks noGrp="1"/>
          </p:cNvSpPr>
          <p:nvPr>
            <p:ph type="title"/>
          </p:nvPr>
        </p:nvSpPr>
        <p:spPr>
          <a:xfrm>
            <a:off x="956368" y="766047"/>
            <a:ext cx="10456699" cy="566739"/>
          </a:xfrm>
        </p:spPr>
        <p:txBody>
          <a:bodyPr anchor="b">
            <a:noAutofit/>
          </a:bodyPr>
          <a:lstStyle/>
          <a:p>
            <a:r>
              <a:rPr lang="nb-NO" sz="4267"/>
              <a:t>Hva det betyr for de ulike ansatte ?</a:t>
            </a:r>
          </a:p>
        </p:txBody>
      </p:sp>
      <p:sp>
        <p:nvSpPr>
          <p:cNvPr id="3" name="Content Placeholder 2">
            <a:extLst>
              <a:ext uri="{FF2B5EF4-FFF2-40B4-BE49-F238E27FC236}">
                <a16:creationId xmlns:a16="http://schemas.microsoft.com/office/drawing/2014/main" id="{C655880F-2D90-4784-B06C-CBC161ABCF7F}"/>
              </a:ext>
            </a:extLst>
          </p:cNvPr>
          <p:cNvSpPr>
            <a:spLocks noGrp="1"/>
          </p:cNvSpPr>
          <p:nvPr>
            <p:ph type="body" sz="half" idx="2"/>
          </p:nvPr>
        </p:nvSpPr>
        <p:spPr>
          <a:xfrm>
            <a:off x="1159569" y="1848151"/>
            <a:ext cx="10073415" cy="4243803"/>
          </a:xfrm>
          <a:noFill/>
          <a:ln>
            <a:noFill/>
          </a:ln>
        </p:spPr>
        <p:style>
          <a:lnRef idx="2">
            <a:schemeClr val="accent2"/>
          </a:lnRef>
          <a:fillRef idx="1">
            <a:schemeClr val="lt1"/>
          </a:fillRef>
          <a:effectRef idx="0">
            <a:schemeClr val="accent2"/>
          </a:effectRef>
          <a:fontRef idx="minor">
            <a:schemeClr val="dk1"/>
          </a:fontRef>
        </p:style>
        <p:txBody>
          <a:bodyPr vert="horz" lIns="121920" tIns="60960" rIns="121920" bIns="60960" rtlCol="0" anchor="t">
            <a:normAutofit fontScale="40000" lnSpcReduction="20000"/>
          </a:bodyPr>
          <a:lstStyle/>
          <a:p>
            <a:pPr>
              <a:lnSpc>
                <a:spcPct val="90000"/>
              </a:lnSpc>
            </a:pPr>
            <a:r>
              <a:rPr lang="nb-NO" sz="8000"/>
              <a:t>Det blir endringer på systemer og arbeidsprosesser innenfor lønns-, HR- og økonomiområdene</a:t>
            </a:r>
          </a:p>
          <a:p>
            <a:pPr>
              <a:lnSpc>
                <a:spcPct val="90000"/>
              </a:lnSpc>
            </a:pPr>
            <a:endParaRPr lang="nb-NO" sz="7333">
              <a:solidFill>
                <a:srgbClr val="FF0000"/>
              </a:solidFill>
              <a:cs typeface="Arial"/>
            </a:endParaRPr>
          </a:p>
          <a:p>
            <a:pPr>
              <a:lnSpc>
                <a:spcPct val="90000"/>
              </a:lnSpc>
            </a:pPr>
            <a:endParaRPr lang="nb-NO" sz="7333"/>
          </a:p>
          <a:p>
            <a:pPr>
              <a:lnSpc>
                <a:spcPct val="90000"/>
              </a:lnSpc>
            </a:pPr>
            <a:r>
              <a:rPr lang="nb-NO" sz="7333"/>
              <a:t>Alle ansatte: Ny selvbetjeningsportal</a:t>
            </a:r>
            <a:endParaRPr lang="nb-NO" sz="7333">
              <a:cs typeface="Arial"/>
            </a:endParaRPr>
          </a:p>
          <a:p>
            <a:pPr>
              <a:lnSpc>
                <a:spcPct val="90000"/>
              </a:lnSpc>
            </a:pPr>
            <a:endParaRPr lang="nb-NO" sz="7333"/>
          </a:p>
          <a:p>
            <a:pPr>
              <a:lnSpc>
                <a:spcPct val="90000"/>
              </a:lnSpc>
            </a:pPr>
            <a:r>
              <a:rPr lang="nb-NO" sz="7333"/>
              <a:t>Ledere: Nye godkjenningsløsninger </a:t>
            </a:r>
            <a:endParaRPr lang="nb-NO" sz="7333">
              <a:cs typeface="Arial"/>
            </a:endParaRPr>
          </a:p>
          <a:p>
            <a:pPr marL="1066773" lvl="1" indent="-457189">
              <a:lnSpc>
                <a:spcPct val="90000"/>
              </a:lnSpc>
              <a:buFontTx/>
              <a:buChar char="-"/>
            </a:pPr>
            <a:endParaRPr lang="nb-NO" sz="7333"/>
          </a:p>
          <a:p>
            <a:pPr>
              <a:lnSpc>
                <a:spcPct val="90000"/>
              </a:lnSpc>
            </a:pPr>
            <a:r>
              <a:rPr lang="nb-NO" sz="7333"/>
              <a:t>Saksbehandlere: Nye fagsystemer  </a:t>
            </a:r>
            <a:endParaRPr lang="nb-NO" sz="7333">
              <a:cs typeface="Arial"/>
            </a:endParaRPr>
          </a:p>
          <a:p>
            <a:pPr marL="1066773" lvl="1" indent="-457189" algn="ctr">
              <a:lnSpc>
                <a:spcPct val="120000"/>
              </a:lnSpc>
              <a:buFontTx/>
              <a:buChar char="-"/>
            </a:pPr>
            <a:endParaRPr lang="nb-NO" sz="8266"/>
          </a:p>
          <a:p>
            <a:pPr>
              <a:lnSpc>
                <a:spcPct val="120000"/>
              </a:lnSpc>
            </a:pPr>
            <a:endParaRPr lang="nb-NO" sz="8266">
              <a:cs typeface="Arial"/>
            </a:endParaRPr>
          </a:p>
          <a:p>
            <a:pPr>
              <a:lnSpc>
                <a:spcPct val="90000"/>
              </a:lnSpc>
            </a:pPr>
            <a:endParaRPr lang="nb-NO" sz="1600"/>
          </a:p>
        </p:txBody>
      </p:sp>
      <p:pic>
        <p:nvPicPr>
          <p:cNvPr id="12" name="Graphic 11" descr="Eye">
            <a:extLst>
              <a:ext uri="{FF2B5EF4-FFF2-40B4-BE49-F238E27FC236}">
                <a16:creationId xmlns:a16="http://schemas.microsoft.com/office/drawing/2014/main" id="{B3FD145D-C0F7-4EC2-A33A-97BA59E540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3179" y="4032746"/>
            <a:ext cx="833927" cy="833927"/>
          </a:xfrm>
          <a:prstGeom prst="rect">
            <a:avLst/>
          </a:prstGeom>
        </p:spPr>
      </p:pic>
      <p:pic>
        <p:nvPicPr>
          <p:cNvPr id="16" name="Graphic 15" descr="Smart Phone">
            <a:extLst>
              <a:ext uri="{FF2B5EF4-FFF2-40B4-BE49-F238E27FC236}">
                <a16:creationId xmlns:a16="http://schemas.microsoft.com/office/drawing/2014/main" id="{B57DDFE7-EC60-4D70-9246-2C144DD039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8673" y="3324744"/>
            <a:ext cx="609600" cy="609600"/>
          </a:xfrm>
          <a:prstGeom prst="rect">
            <a:avLst/>
          </a:prstGeom>
        </p:spPr>
      </p:pic>
      <p:pic>
        <p:nvPicPr>
          <p:cNvPr id="19" name="Graphic 18" descr="Group Success">
            <a:extLst>
              <a:ext uri="{FF2B5EF4-FFF2-40B4-BE49-F238E27FC236}">
                <a16:creationId xmlns:a16="http://schemas.microsoft.com/office/drawing/2014/main" id="{1B615063-667C-4930-A2F9-A871DC0FB2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432997" y="4866673"/>
            <a:ext cx="653935" cy="653935"/>
          </a:xfrm>
          <a:prstGeom prst="rect">
            <a:avLst/>
          </a:prstGeom>
        </p:spPr>
      </p:pic>
      <p:pic>
        <p:nvPicPr>
          <p:cNvPr id="5" name="Bilde 4">
            <a:extLst>
              <a:ext uri="{FF2B5EF4-FFF2-40B4-BE49-F238E27FC236}">
                <a16:creationId xmlns:a16="http://schemas.microsoft.com/office/drawing/2014/main" id="{C1B2BF5B-228E-4236-BF74-5DC4C45FE1D6}"/>
              </a:ext>
            </a:extLst>
          </p:cNvPr>
          <p:cNvPicPr>
            <a:picLocks noChangeAspect="1"/>
          </p:cNvPicPr>
          <p:nvPr/>
        </p:nvPicPr>
        <p:blipFill>
          <a:blip r:embed="rId9"/>
          <a:stretch>
            <a:fillRect/>
          </a:stretch>
        </p:blipFill>
        <p:spPr>
          <a:xfrm>
            <a:off x="7855579" y="2958067"/>
            <a:ext cx="1849432" cy="1372920"/>
          </a:xfrm>
          <a:prstGeom prst="rect">
            <a:avLst/>
          </a:prstGeom>
        </p:spPr>
      </p:pic>
    </p:spTree>
    <p:extLst>
      <p:ext uri="{BB962C8B-B14F-4D97-AF65-F5344CB8AC3E}">
        <p14:creationId xmlns:p14="http://schemas.microsoft.com/office/powerpoint/2010/main" val="32749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0" y="-127322"/>
            <a:ext cx="12192000" cy="703895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nb-NO" sz="3200"/>
          </a:p>
        </p:txBody>
      </p:sp>
      <p:sp>
        <p:nvSpPr>
          <p:cNvPr id="9" name="Tittel 1"/>
          <p:cNvSpPr>
            <a:spLocks noGrp="1"/>
          </p:cNvSpPr>
          <p:nvPr>
            <p:ph type="ctrTitle"/>
          </p:nvPr>
        </p:nvSpPr>
        <p:spPr>
          <a:xfrm>
            <a:off x="686608" y="2441789"/>
            <a:ext cx="10818784" cy="1631216"/>
          </a:xfrm>
        </p:spPr>
        <p:txBody>
          <a:bodyPr/>
          <a:lst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nb-NO" sz="4400">
                <a:solidFill>
                  <a:schemeClr val="bg1"/>
                </a:solidFill>
              </a:rPr>
              <a:t>Oppsummering våren 2021</a:t>
            </a:r>
            <a:br>
              <a:rPr lang="nb-NO" sz="2800">
                <a:solidFill>
                  <a:schemeClr val="bg1"/>
                </a:solidFill>
              </a:rPr>
            </a:br>
            <a:br>
              <a:rPr lang="nb-NO" sz="2800">
                <a:solidFill>
                  <a:schemeClr val="bg1"/>
                </a:solidFill>
              </a:rPr>
            </a:br>
            <a:r>
              <a:rPr lang="nb-NO" sz="2800">
                <a:solidFill>
                  <a:schemeClr val="bg1"/>
                </a:solidFill>
              </a:rPr>
              <a:t>Sentrale leveranser</a:t>
            </a:r>
          </a:p>
        </p:txBody>
      </p:sp>
    </p:spTree>
    <p:extLst>
      <p:ext uri="{BB962C8B-B14F-4D97-AF65-F5344CB8AC3E}">
        <p14:creationId xmlns:p14="http://schemas.microsoft.com/office/powerpoint/2010/main" val="324310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8AED35C-D4A5-4D15-B084-119D2B8FB973}"/>
              </a:ext>
            </a:extLst>
          </p:cNvPr>
          <p:cNvPicPr>
            <a:picLocks noGrp="1" noChangeAspect="1"/>
          </p:cNvPicPr>
          <p:nvPr>
            <p:ph idx="1"/>
          </p:nvPr>
        </p:nvPicPr>
        <p:blipFill>
          <a:blip r:embed="rId2"/>
          <a:stretch>
            <a:fillRect/>
          </a:stretch>
        </p:blipFill>
        <p:spPr>
          <a:xfrm>
            <a:off x="0" y="566288"/>
            <a:ext cx="7240156" cy="3860147"/>
          </a:xfrm>
          <a:prstGeom prst="rect">
            <a:avLst/>
          </a:prstGeom>
        </p:spPr>
      </p:pic>
      <p:pic>
        <p:nvPicPr>
          <p:cNvPr id="5" name="Picture 4">
            <a:extLst>
              <a:ext uri="{FF2B5EF4-FFF2-40B4-BE49-F238E27FC236}">
                <a16:creationId xmlns:a16="http://schemas.microsoft.com/office/drawing/2014/main" id="{F4966477-9CBC-4716-892C-F0D6A9842C11}"/>
              </a:ext>
            </a:extLst>
          </p:cNvPr>
          <p:cNvPicPr>
            <a:picLocks noChangeAspect="1"/>
          </p:cNvPicPr>
          <p:nvPr/>
        </p:nvPicPr>
        <p:blipFill>
          <a:blip r:embed="rId3"/>
          <a:stretch>
            <a:fillRect/>
          </a:stretch>
        </p:blipFill>
        <p:spPr>
          <a:xfrm>
            <a:off x="1329602" y="1138925"/>
            <a:ext cx="8327253" cy="4838115"/>
          </a:xfrm>
          <a:prstGeom prst="rect">
            <a:avLst/>
          </a:prstGeom>
        </p:spPr>
      </p:pic>
      <p:pic>
        <p:nvPicPr>
          <p:cNvPr id="4" name="Picture 3">
            <a:extLst>
              <a:ext uri="{FF2B5EF4-FFF2-40B4-BE49-F238E27FC236}">
                <a16:creationId xmlns:a16="http://schemas.microsoft.com/office/drawing/2014/main" id="{335245BC-195C-4AE7-BC70-E9C2574CCC16}"/>
              </a:ext>
            </a:extLst>
          </p:cNvPr>
          <p:cNvPicPr>
            <a:picLocks noChangeAspect="1"/>
          </p:cNvPicPr>
          <p:nvPr/>
        </p:nvPicPr>
        <p:blipFill>
          <a:blip r:embed="rId4"/>
          <a:stretch>
            <a:fillRect/>
          </a:stretch>
        </p:blipFill>
        <p:spPr>
          <a:xfrm>
            <a:off x="4125369" y="2241098"/>
            <a:ext cx="7705836" cy="4616902"/>
          </a:xfrm>
          <a:prstGeom prst="rect">
            <a:avLst/>
          </a:prstGeom>
        </p:spPr>
      </p:pic>
      <p:sp>
        <p:nvSpPr>
          <p:cNvPr id="3" name="TekstSylinder 2">
            <a:extLst>
              <a:ext uri="{FF2B5EF4-FFF2-40B4-BE49-F238E27FC236}">
                <a16:creationId xmlns:a16="http://schemas.microsoft.com/office/drawing/2014/main" id="{98D132B7-91BC-48B9-98EB-1E9173A70F79}"/>
              </a:ext>
            </a:extLst>
          </p:cNvPr>
          <p:cNvSpPr txBox="1"/>
          <p:nvPr/>
        </p:nvSpPr>
        <p:spPr>
          <a:xfrm>
            <a:off x="127590" y="73299"/>
            <a:ext cx="5941050" cy="523220"/>
          </a:xfrm>
          <a:prstGeom prst="rect">
            <a:avLst/>
          </a:prstGeom>
          <a:noFill/>
        </p:spPr>
        <p:txBody>
          <a:bodyPr wrap="none" rtlCol="0">
            <a:spAutoFit/>
          </a:bodyPr>
          <a:lstStyle/>
          <a:p>
            <a:r>
              <a:rPr lang="nb-NO" sz="2800" b="1"/>
              <a:t>Steg 1 – Fastsette ambisjonsnivå</a:t>
            </a:r>
          </a:p>
        </p:txBody>
      </p:sp>
    </p:spTree>
    <p:extLst>
      <p:ext uri="{BB962C8B-B14F-4D97-AF65-F5344CB8AC3E}">
        <p14:creationId xmlns:p14="http://schemas.microsoft.com/office/powerpoint/2010/main" val="147117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7D445B1-592C-4232-99E4-BC41EE4FD787}"/>
              </a:ext>
            </a:extLst>
          </p:cNvPr>
          <p:cNvPicPr>
            <a:picLocks noChangeAspect="1"/>
          </p:cNvPicPr>
          <p:nvPr/>
        </p:nvPicPr>
        <p:blipFill>
          <a:blip r:embed="rId2"/>
          <a:stretch>
            <a:fillRect/>
          </a:stretch>
        </p:blipFill>
        <p:spPr>
          <a:xfrm>
            <a:off x="368332" y="411267"/>
            <a:ext cx="6096528" cy="3429297"/>
          </a:xfrm>
          <a:prstGeom prst="rect">
            <a:avLst/>
          </a:prstGeom>
        </p:spPr>
      </p:pic>
      <p:pic>
        <p:nvPicPr>
          <p:cNvPr id="5" name="Bilde 4">
            <a:extLst>
              <a:ext uri="{FF2B5EF4-FFF2-40B4-BE49-F238E27FC236}">
                <a16:creationId xmlns:a16="http://schemas.microsoft.com/office/drawing/2014/main" id="{5A6B966E-A95A-4954-9473-8036BD362AA4}"/>
              </a:ext>
            </a:extLst>
          </p:cNvPr>
          <p:cNvPicPr>
            <a:picLocks noChangeAspect="1"/>
          </p:cNvPicPr>
          <p:nvPr/>
        </p:nvPicPr>
        <p:blipFill>
          <a:blip r:embed="rId3"/>
          <a:stretch>
            <a:fillRect/>
          </a:stretch>
        </p:blipFill>
        <p:spPr>
          <a:xfrm>
            <a:off x="1803726" y="1845046"/>
            <a:ext cx="6096528" cy="3429297"/>
          </a:xfrm>
          <a:prstGeom prst="rect">
            <a:avLst/>
          </a:prstGeom>
        </p:spPr>
      </p:pic>
      <p:pic>
        <p:nvPicPr>
          <p:cNvPr id="6" name="Bilde 5">
            <a:extLst>
              <a:ext uri="{FF2B5EF4-FFF2-40B4-BE49-F238E27FC236}">
                <a16:creationId xmlns:a16="http://schemas.microsoft.com/office/drawing/2014/main" id="{A531C75D-AC2E-4D77-9213-4231F700AC7B}"/>
              </a:ext>
            </a:extLst>
          </p:cNvPr>
          <p:cNvPicPr>
            <a:picLocks noChangeAspect="1"/>
          </p:cNvPicPr>
          <p:nvPr/>
        </p:nvPicPr>
        <p:blipFill>
          <a:blip r:embed="rId4"/>
          <a:stretch>
            <a:fillRect/>
          </a:stretch>
        </p:blipFill>
        <p:spPr>
          <a:xfrm>
            <a:off x="3643159" y="2820137"/>
            <a:ext cx="6096528" cy="3429297"/>
          </a:xfrm>
          <a:prstGeom prst="rect">
            <a:avLst/>
          </a:prstGeom>
        </p:spPr>
      </p:pic>
      <p:pic>
        <p:nvPicPr>
          <p:cNvPr id="7" name="Bilde 6">
            <a:extLst>
              <a:ext uri="{FF2B5EF4-FFF2-40B4-BE49-F238E27FC236}">
                <a16:creationId xmlns:a16="http://schemas.microsoft.com/office/drawing/2014/main" id="{F9A6F0BF-873B-455E-8F99-107D23CC233A}"/>
              </a:ext>
            </a:extLst>
          </p:cNvPr>
          <p:cNvPicPr>
            <a:picLocks noChangeAspect="1"/>
          </p:cNvPicPr>
          <p:nvPr/>
        </p:nvPicPr>
        <p:blipFill>
          <a:blip r:embed="rId5"/>
          <a:stretch>
            <a:fillRect/>
          </a:stretch>
        </p:blipFill>
        <p:spPr>
          <a:xfrm>
            <a:off x="5939792" y="3514358"/>
            <a:ext cx="6096528" cy="3429297"/>
          </a:xfrm>
          <a:prstGeom prst="rect">
            <a:avLst/>
          </a:prstGeom>
        </p:spPr>
      </p:pic>
      <p:sp>
        <p:nvSpPr>
          <p:cNvPr id="8" name="TekstSylinder 7">
            <a:extLst>
              <a:ext uri="{FF2B5EF4-FFF2-40B4-BE49-F238E27FC236}">
                <a16:creationId xmlns:a16="http://schemas.microsoft.com/office/drawing/2014/main" id="{0FD1C5B2-CAF8-469B-B632-8C5108EB3F41}"/>
              </a:ext>
            </a:extLst>
          </p:cNvPr>
          <p:cNvSpPr txBox="1"/>
          <p:nvPr/>
        </p:nvSpPr>
        <p:spPr>
          <a:xfrm>
            <a:off x="127590" y="73299"/>
            <a:ext cx="12070933" cy="523220"/>
          </a:xfrm>
          <a:prstGeom prst="rect">
            <a:avLst/>
          </a:prstGeom>
          <a:noFill/>
        </p:spPr>
        <p:txBody>
          <a:bodyPr wrap="none" rtlCol="0">
            <a:spAutoFit/>
          </a:bodyPr>
          <a:lstStyle/>
          <a:p>
            <a:r>
              <a:rPr lang="nb-NO" sz="2800" b="1"/>
              <a:t>Steg 2 – Fastsette rammer for arbeidsorganisering og arbeidsdeling</a:t>
            </a:r>
          </a:p>
        </p:txBody>
      </p:sp>
    </p:spTree>
    <p:extLst>
      <p:ext uri="{BB962C8B-B14F-4D97-AF65-F5344CB8AC3E}">
        <p14:creationId xmlns:p14="http://schemas.microsoft.com/office/powerpoint/2010/main" val="140130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6D86589-D48B-4865-B047-E3BBA57A6599}"/>
              </a:ext>
            </a:extLst>
          </p:cNvPr>
          <p:cNvPicPr>
            <a:picLocks noChangeAspect="1"/>
          </p:cNvPicPr>
          <p:nvPr/>
        </p:nvPicPr>
        <p:blipFill>
          <a:blip r:embed="rId2"/>
          <a:stretch>
            <a:fillRect/>
          </a:stretch>
        </p:blipFill>
        <p:spPr>
          <a:xfrm>
            <a:off x="446568" y="880504"/>
            <a:ext cx="6096528" cy="3429297"/>
          </a:xfrm>
          <a:prstGeom prst="rect">
            <a:avLst/>
          </a:prstGeom>
        </p:spPr>
      </p:pic>
      <p:pic>
        <p:nvPicPr>
          <p:cNvPr id="6" name="Bilde 5">
            <a:extLst>
              <a:ext uri="{FF2B5EF4-FFF2-40B4-BE49-F238E27FC236}">
                <a16:creationId xmlns:a16="http://schemas.microsoft.com/office/drawing/2014/main" id="{44D03E2D-767D-478E-9008-10B0B4663266}"/>
              </a:ext>
            </a:extLst>
          </p:cNvPr>
          <p:cNvPicPr>
            <a:picLocks noChangeAspect="1"/>
          </p:cNvPicPr>
          <p:nvPr/>
        </p:nvPicPr>
        <p:blipFill>
          <a:blip r:embed="rId3"/>
          <a:stretch>
            <a:fillRect/>
          </a:stretch>
        </p:blipFill>
        <p:spPr>
          <a:xfrm>
            <a:off x="1665504" y="1714351"/>
            <a:ext cx="6096528" cy="3429297"/>
          </a:xfrm>
          <a:prstGeom prst="rect">
            <a:avLst/>
          </a:prstGeom>
        </p:spPr>
      </p:pic>
      <p:pic>
        <p:nvPicPr>
          <p:cNvPr id="7" name="Bilde 6">
            <a:extLst>
              <a:ext uri="{FF2B5EF4-FFF2-40B4-BE49-F238E27FC236}">
                <a16:creationId xmlns:a16="http://schemas.microsoft.com/office/drawing/2014/main" id="{42337373-92D9-4DD3-81BB-7FE3E54C30D7}"/>
              </a:ext>
            </a:extLst>
          </p:cNvPr>
          <p:cNvPicPr>
            <a:picLocks noChangeAspect="1"/>
          </p:cNvPicPr>
          <p:nvPr/>
        </p:nvPicPr>
        <p:blipFill>
          <a:blip r:embed="rId4"/>
          <a:stretch>
            <a:fillRect/>
          </a:stretch>
        </p:blipFill>
        <p:spPr>
          <a:xfrm>
            <a:off x="3048264" y="2331039"/>
            <a:ext cx="6096528" cy="3429297"/>
          </a:xfrm>
          <a:prstGeom prst="rect">
            <a:avLst/>
          </a:prstGeom>
        </p:spPr>
      </p:pic>
      <p:pic>
        <p:nvPicPr>
          <p:cNvPr id="12" name="Bilde 11">
            <a:extLst>
              <a:ext uri="{FF2B5EF4-FFF2-40B4-BE49-F238E27FC236}">
                <a16:creationId xmlns:a16="http://schemas.microsoft.com/office/drawing/2014/main" id="{2E428180-2EA9-46C3-B87B-A29766D6EF5E}"/>
              </a:ext>
            </a:extLst>
          </p:cNvPr>
          <p:cNvPicPr>
            <a:picLocks noChangeAspect="1"/>
          </p:cNvPicPr>
          <p:nvPr/>
        </p:nvPicPr>
        <p:blipFill>
          <a:blip r:embed="rId5"/>
          <a:stretch>
            <a:fillRect/>
          </a:stretch>
        </p:blipFill>
        <p:spPr>
          <a:xfrm>
            <a:off x="4164418" y="2900179"/>
            <a:ext cx="6096528" cy="3429297"/>
          </a:xfrm>
          <a:prstGeom prst="rect">
            <a:avLst/>
          </a:prstGeom>
        </p:spPr>
      </p:pic>
      <p:pic>
        <p:nvPicPr>
          <p:cNvPr id="11" name="Bilde 10">
            <a:extLst>
              <a:ext uri="{FF2B5EF4-FFF2-40B4-BE49-F238E27FC236}">
                <a16:creationId xmlns:a16="http://schemas.microsoft.com/office/drawing/2014/main" id="{3166BDDC-AA6C-471A-B81E-A3C681071E92}"/>
              </a:ext>
            </a:extLst>
          </p:cNvPr>
          <p:cNvPicPr>
            <a:picLocks noChangeAspect="1"/>
          </p:cNvPicPr>
          <p:nvPr/>
        </p:nvPicPr>
        <p:blipFill>
          <a:blip r:embed="rId6"/>
          <a:stretch>
            <a:fillRect/>
          </a:stretch>
        </p:blipFill>
        <p:spPr>
          <a:xfrm>
            <a:off x="6096000" y="3429000"/>
            <a:ext cx="6096528" cy="3429297"/>
          </a:xfrm>
          <a:prstGeom prst="rect">
            <a:avLst/>
          </a:prstGeom>
        </p:spPr>
      </p:pic>
      <p:sp>
        <p:nvSpPr>
          <p:cNvPr id="13" name="TekstSylinder 12">
            <a:extLst>
              <a:ext uri="{FF2B5EF4-FFF2-40B4-BE49-F238E27FC236}">
                <a16:creationId xmlns:a16="http://schemas.microsoft.com/office/drawing/2014/main" id="{CBD3EEC0-5651-4207-8B38-75B9969DB0D6}"/>
              </a:ext>
            </a:extLst>
          </p:cNvPr>
          <p:cNvSpPr txBox="1"/>
          <p:nvPr/>
        </p:nvSpPr>
        <p:spPr>
          <a:xfrm>
            <a:off x="127590" y="73299"/>
            <a:ext cx="10014280" cy="523220"/>
          </a:xfrm>
          <a:prstGeom prst="rect">
            <a:avLst/>
          </a:prstGeom>
          <a:noFill/>
        </p:spPr>
        <p:txBody>
          <a:bodyPr wrap="none" rtlCol="0">
            <a:spAutoFit/>
          </a:bodyPr>
          <a:lstStyle/>
          <a:p>
            <a:r>
              <a:rPr lang="nb-NO" sz="2800" b="1"/>
              <a:t>Steg 3 – Fastsette arbeidsorganisering og arbeidsdeling</a:t>
            </a:r>
          </a:p>
        </p:txBody>
      </p:sp>
    </p:spTree>
    <p:extLst>
      <p:ext uri="{BB962C8B-B14F-4D97-AF65-F5344CB8AC3E}">
        <p14:creationId xmlns:p14="http://schemas.microsoft.com/office/powerpoint/2010/main" val="385793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3" name="Summary Zoom 2">
                <a:extLst>
                  <a:ext uri="{FF2B5EF4-FFF2-40B4-BE49-F238E27FC236}">
                    <a16:creationId xmlns:a16="http://schemas.microsoft.com/office/drawing/2014/main" id="{93798F55-B100-4BBA-9189-3283F2CA42C2}"/>
                  </a:ext>
                </a:extLst>
              </p:cNvPr>
              <p:cNvGraphicFramePr>
                <a:graphicFrameLocks noChangeAspect="1"/>
              </p:cNvGraphicFramePr>
              <p:nvPr>
                <p:extLst>
                  <p:ext uri="{D42A27DB-BD31-4B8C-83A1-F6EECF244321}">
                    <p14:modId xmlns:p14="http://schemas.microsoft.com/office/powerpoint/2010/main" val="3036201715"/>
                  </p:ext>
                </p:extLst>
              </p:nvPr>
            </p:nvGraphicFramePr>
            <p:xfrm>
              <a:off x="246184" y="163146"/>
              <a:ext cx="11945816" cy="6531707"/>
            </p:xfrm>
            <a:graphic>
              <a:graphicData uri="http://schemas.microsoft.com/office/powerpoint/2016/summaryzoom">
                <psuz:summaryZm>
                  <psuz:summaryZmObj sectionId="{9200B3B5-CC95-45C6-B4F6-433E994B8499}" offsetFactorX="10204" offsetFactorY="14858" scaleFactorX="145271" scaleFactorY="145271">
                    <psuz:zmPr id="{A7A02B5E-4DD5-4058-9C53-B7AF4307A957}" transitionDur="1000">
                      <p166:blipFill xmlns:p166="http://schemas.microsoft.com/office/powerpoint/2016/6/main">
                        <a:blip r:embed="rId2"/>
                        <a:stretch>
                          <a:fillRect/>
                        </a:stretch>
                      </p166:blipFill>
                      <p166:spPr xmlns:p166="http://schemas.microsoft.com/office/powerpoint/2016/6/main">
                        <a:xfrm>
                          <a:off x="0" y="8"/>
                          <a:ext cx="7590938" cy="4269904"/>
                        </a:xfrm>
                        <a:prstGeom prst="rect">
                          <a:avLst/>
                        </a:prstGeom>
                        <a:ln w="3175">
                          <a:solidFill>
                            <a:prstClr val="ltGray"/>
                          </a:solidFill>
                        </a:ln>
                      </p166:spPr>
                    </psuz:zmPr>
                  </psuz:summaryZmObj>
                  <psuz:summaryZmObj sectionId="{3D354B8A-1A60-43D6-A071-E3352C1E04DE}" offsetFactorX="-81165" offsetFactorY="67483" scaleFactorX="120615" scaleFactorY="120615">
                    <psuz:zmPr id="{82935026-942A-476C-B1CE-F80943EE7ED9}" transitionDur="1000">
                      <p166:blipFill xmlns:p166="http://schemas.microsoft.com/office/powerpoint/2016/6/main">
                        <a:blip r:embed="rId2"/>
                        <a:stretch>
                          <a:fillRect/>
                        </a:stretch>
                      </p166:blipFill>
                      <p166:spPr xmlns:p166="http://schemas.microsoft.com/office/powerpoint/2016/6/main">
                        <a:xfrm>
                          <a:off x="1291112" y="1909151"/>
                          <a:ext cx="6302572" cy="3545198"/>
                        </a:xfrm>
                        <a:prstGeom prst="rect">
                          <a:avLst/>
                        </a:prstGeom>
                        <a:ln w="3175">
                          <a:solidFill>
                            <a:prstClr val="ltGray"/>
                          </a:solidFill>
                        </a:ln>
                      </p166:spPr>
                    </psuz:zmPr>
                  </psuz:summaryZmObj>
                  <psuz:summaryZmObj sectionId="{FE8CC2B6-E7B4-4820-ADB9-6405FF492482}" offsetFactorX="104786" offsetFactorY="-99321">
                    <psuz:zmPr id="{A01B213F-AABC-44FD-B4E4-CB9D3784A272}" transitionDur="1000">
                      <p166:blipFill xmlns:p166="http://schemas.microsoft.com/office/powerpoint/2016/6/main">
                        <a:blip r:embed="rId2"/>
                        <a:stretch>
                          <a:fillRect/>
                        </a:stretch>
                      </p166:blipFill>
                      <p166:spPr xmlns:p166="http://schemas.microsoft.com/office/powerpoint/2016/6/main">
                        <a:xfrm>
                          <a:off x="6125018" y="444519"/>
                          <a:ext cx="5225364" cy="2939268"/>
                        </a:xfrm>
                        <a:prstGeom prst="rect">
                          <a:avLst/>
                        </a:prstGeom>
                        <a:ln w="3175">
                          <a:solidFill>
                            <a:prstClr val="ltGray"/>
                          </a:solidFill>
                        </a:ln>
                      </p166:spPr>
                    </psuz:zmPr>
                  </psuz:summaryZmObj>
                  <psuz:summaryZmObj sectionId="{AC8E0557-BA26-4581-ADFD-9EE15DBFD8DE}" offsetFactorX="-61229" offsetFactorY="-7522" scaleFactorX="122831" scaleFactorY="122831">
                    <psuz:zmPr id="{64632700-073A-4BAA-933B-7A376A97708E}" transitionDur="1000">
                      <p166:blipFill xmlns:p166="http://schemas.microsoft.com/office/powerpoint/2016/6/main">
                        <a:blip r:embed="rId2"/>
                        <a:stretch>
                          <a:fillRect/>
                        </a:stretch>
                      </p166:blipFill>
                      <p166:spPr xmlns:p166="http://schemas.microsoft.com/office/powerpoint/2016/6/main">
                        <a:xfrm>
                          <a:off x="2274944" y="2807205"/>
                          <a:ext cx="6418366" cy="3610332"/>
                        </a:xfrm>
                        <a:prstGeom prst="rect">
                          <a:avLst/>
                        </a:prstGeom>
                        <a:ln w="3175">
                          <a:solidFill>
                            <a:prstClr val="ltGray"/>
                          </a:solidFill>
                        </a:ln>
                      </p166:spPr>
                    </psuz:zmPr>
                  </psuz:summaryZmObj>
                  <psuz:gridLayout/>
                </psuz:summaryZm>
              </a:graphicData>
            </a:graphic>
          </p:graphicFrame>
        </mc:Choice>
        <mc:Fallback>
          <p:grpSp>
            <p:nvGrpSpPr>
              <p:cNvPr id="3" name="Summary Zoom 2">
                <a:extLst>
                  <a:ext uri="{FF2B5EF4-FFF2-40B4-BE49-F238E27FC236}">
                    <a16:creationId xmlns:a16="http://schemas.microsoft.com/office/drawing/2014/main" id="{93798F55-B100-4BBA-9189-3283F2CA42C2}"/>
                  </a:ext>
                </a:extLst>
              </p:cNvPr>
              <p:cNvGrpSpPr>
                <a:grpSpLocks noGrp="1" noUngrp="1" noRot="1" noChangeAspect="1" noMove="1" noResize="1"/>
              </p:cNvGrpSpPr>
              <p:nvPr/>
            </p:nvGrpSpPr>
            <p:grpSpPr>
              <a:xfrm>
                <a:off x="246184" y="163146"/>
                <a:ext cx="11945816" cy="6531707"/>
                <a:chOff x="246184" y="163146"/>
                <a:chExt cx="11945816" cy="6531707"/>
              </a:xfrm>
            </p:grpSpPr>
            <p:pic>
              <p:nvPicPr>
                <p:cNvPr id="5" name="Picture 5"/>
                <p:cNvPicPr>
                  <a:picLocks noSelect="1" noRot="1" noChangeAspect="1" noMove="1" noResize="1" noEditPoints="1" noAdjustHandles="1" noChangeArrowheads="1" noChangeShapeType="1"/>
                </p:cNvPicPr>
                <p:nvPr/>
              </p:nvPicPr>
              <p:blipFill>
                <a:blip r:embed="rId2"/>
                <a:stretch>
                  <a:fillRect/>
                </a:stretch>
              </p:blipFill>
              <p:spPr>
                <a:xfrm>
                  <a:off x="246184" y="163154"/>
                  <a:ext cx="7590938" cy="4269904"/>
                </a:xfrm>
                <a:prstGeom prst="rect">
                  <a:avLst/>
                </a:prstGeom>
                <a:ln w="3175">
                  <a:solidFill>
                    <a:prstClr val="ltGray"/>
                  </a:solidFill>
                </a:ln>
              </p:spPr>
            </p:pic>
            <p:pic>
              <p:nvPicPr>
                <p:cNvPr id="6" name="Picture 6"/>
                <p:cNvPicPr>
                  <a:picLocks noSelect="1" noRot="1" noChangeAspect="1" noMove="1" noResize="1" noEditPoints="1" noAdjustHandles="1" noChangeArrowheads="1" noChangeShapeType="1"/>
                </p:cNvPicPr>
                <p:nvPr/>
              </p:nvPicPr>
              <p:blipFill>
                <a:blip r:embed="rId2"/>
                <a:stretch>
                  <a:fillRect/>
                </a:stretch>
              </p:blipFill>
              <p:spPr>
                <a:xfrm>
                  <a:off x="1537296" y="2072297"/>
                  <a:ext cx="6302572" cy="3545198"/>
                </a:xfrm>
                <a:prstGeom prst="rect">
                  <a:avLst/>
                </a:prstGeom>
                <a:ln w="3175">
                  <a:solidFill>
                    <a:prstClr val="ltGray"/>
                  </a:solidFill>
                </a:ln>
              </p:spPr>
            </p:pic>
            <p:pic>
              <p:nvPicPr>
                <p:cNvPr id="7" name="Picture 7"/>
                <p:cNvPicPr>
                  <a:picLocks noSelect="1" noRot="1" noChangeAspect="1" noMove="1" noResize="1" noEditPoints="1" noAdjustHandles="1" noChangeArrowheads="1" noChangeShapeType="1"/>
                </p:cNvPicPr>
                <p:nvPr/>
              </p:nvPicPr>
              <p:blipFill>
                <a:blip r:embed="rId2"/>
                <a:stretch>
                  <a:fillRect/>
                </a:stretch>
              </p:blipFill>
              <p:spPr>
                <a:xfrm>
                  <a:off x="6371202" y="607665"/>
                  <a:ext cx="5225364" cy="2939268"/>
                </a:xfrm>
                <a:prstGeom prst="rect">
                  <a:avLst/>
                </a:prstGeom>
                <a:ln w="3175">
                  <a:solidFill>
                    <a:prstClr val="ltGray"/>
                  </a:solidFill>
                </a:ln>
              </p:spPr>
            </p:pic>
            <p:pic>
              <p:nvPicPr>
                <p:cNvPr id="8" name="Picture 8"/>
                <p:cNvPicPr>
                  <a:picLocks noSelect="1" noRot="1" noChangeAspect="1" noMove="1" noResize="1" noEditPoints="1" noAdjustHandles="1" noChangeArrowheads="1" noChangeShapeType="1"/>
                </p:cNvPicPr>
                <p:nvPr/>
              </p:nvPicPr>
              <p:blipFill>
                <a:blip r:embed="rId2"/>
                <a:stretch>
                  <a:fillRect/>
                </a:stretch>
              </p:blipFill>
              <p:spPr>
                <a:xfrm>
                  <a:off x="2521128" y="2970351"/>
                  <a:ext cx="6418366" cy="3610332"/>
                </a:xfrm>
                <a:prstGeom prst="rect">
                  <a:avLst/>
                </a:prstGeom>
                <a:ln w="3175">
                  <a:solidFill>
                    <a:prstClr val="ltGray"/>
                  </a:solidFill>
                </a:ln>
              </p:spPr>
            </p:pic>
          </p:grpSp>
        </mc:Fallback>
      </mc:AlternateContent>
      <p:pic>
        <p:nvPicPr>
          <p:cNvPr id="4" name="Bilde 3">
            <a:extLst>
              <a:ext uri="{FF2B5EF4-FFF2-40B4-BE49-F238E27FC236}">
                <a16:creationId xmlns:a16="http://schemas.microsoft.com/office/drawing/2014/main" id="{C77828B4-09E3-4237-BD5B-918F95C3BCF8}"/>
              </a:ext>
            </a:extLst>
          </p:cNvPr>
          <p:cNvPicPr>
            <a:picLocks noChangeAspect="1"/>
          </p:cNvPicPr>
          <p:nvPr/>
        </p:nvPicPr>
        <p:blipFill>
          <a:blip r:embed="rId3"/>
          <a:stretch>
            <a:fillRect/>
          </a:stretch>
        </p:blipFill>
        <p:spPr>
          <a:xfrm>
            <a:off x="-9476" y="322522"/>
            <a:ext cx="11955292" cy="6535478"/>
          </a:xfrm>
          <a:prstGeom prst="rect">
            <a:avLst/>
          </a:prstGeom>
        </p:spPr>
      </p:pic>
    </p:spTree>
    <p:extLst>
      <p:ext uri="{BB962C8B-B14F-4D97-AF65-F5344CB8AC3E}">
        <p14:creationId xmlns:p14="http://schemas.microsoft.com/office/powerpoint/2010/main" val="3542544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9A1FC1C-C757-40AF-B59F-26BF96615D71}"/>
              </a:ext>
            </a:extLst>
          </p:cNvPr>
          <p:cNvGraphicFramePr>
            <a:graphicFrameLocks noChangeAspect="1"/>
          </p:cNvGraphicFramePr>
          <p:nvPr>
            <p:custDataLst>
              <p:tags r:id="rId2"/>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spid="_x0000_s13315"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B9A1FC1C-C757-40AF-B59F-26BF96615D71}"/>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3B98B85-5C69-41CA-9F2A-5773F3E8117B}"/>
              </a:ext>
            </a:extLst>
          </p:cNvPr>
          <p:cNvSpPr txBox="1"/>
          <p:nvPr/>
        </p:nvSpPr>
        <p:spPr>
          <a:xfrm>
            <a:off x="9887251" y="243350"/>
            <a:ext cx="2175968" cy="297454"/>
          </a:xfrm>
          <a:prstGeom prst="rect">
            <a:avLst/>
          </a:prstGeom>
          <a:noFill/>
        </p:spPr>
        <p:txBody>
          <a:bodyPr wrap="square" rtlCol="0">
            <a:spAutoFit/>
          </a:bodyPr>
          <a:lstStyle/>
          <a:p>
            <a:pPr defTabSz="609555"/>
            <a:r>
              <a:rPr lang="nb-NO" sz="1333" b="1">
                <a:solidFill>
                  <a:srgbClr val="000000"/>
                </a:solidFill>
                <a:latin typeface="Arial" panose="020B0604020202020204"/>
              </a:rPr>
              <a:t>Organisatorisk</a:t>
            </a:r>
            <a:endParaRPr lang="nb-NO" sz="1333">
              <a:solidFill>
                <a:srgbClr val="000000"/>
              </a:solidFill>
              <a:latin typeface="Arial" panose="020B0604020202020204"/>
            </a:endParaRPr>
          </a:p>
        </p:txBody>
      </p:sp>
      <p:sp>
        <p:nvSpPr>
          <p:cNvPr id="9" name="Diamond 100">
            <a:extLst>
              <a:ext uri="{FF2B5EF4-FFF2-40B4-BE49-F238E27FC236}">
                <a16:creationId xmlns:a16="http://schemas.microsoft.com/office/drawing/2014/main" id="{893CE64F-01C3-4346-A86C-B647BD7E61CE}"/>
              </a:ext>
            </a:extLst>
          </p:cNvPr>
          <p:cNvSpPr/>
          <p:nvPr/>
        </p:nvSpPr>
        <p:spPr>
          <a:xfrm>
            <a:off x="11246096" y="282670"/>
            <a:ext cx="238277" cy="240000"/>
          </a:xfrm>
          <a:prstGeom prst="rect">
            <a:avLst/>
          </a:prstGeom>
          <a:solidFill>
            <a:srgbClr val="ED80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55"/>
            <a:endParaRPr lang="nb-NO" sz="2400" b="1">
              <a:solidFill>
                <a:srgbClr val="FFFFFF"/>
              </a:solidFill>
              <a:latin typeface="Arial" panose="020B0604020202020204"/>
            </a:endParaRPr>
          </a:p>
        </p:txBody>
      </p:sp>
      <p:sp>
        <p:nvSpPr>
          <p:cNvPr id="10" name="TextBox 9">
            <a:extLst>
              <a:ext uri="{FF2B5EF4-FFF2-40B4-BE49-F238E27FC236}">
                <a16:creationId xmlns:a16="http://schemas.microsoft.com/office/drawing/2014/main" id="{2DA0E95B-5FC2-49CA-A1E7-654473B7A078}"/>
              </a:ext>
            </a:extLst>
          </p:cNvPr>
          <p:cNvSpPr txBox="1"/>
          <p:nvPr/>
        </p:nvSpPr>
        <p:spPr>
          <a:xfrm>
            <a:off x="11429444" y="253983"/>
            <a:ext cx="1914908" cy="297454"/>
          </a:xfrm>
          <a:prstGeom prst="rect">
            <a:avLst/>
          </a:prstGeom>
          <a:noFill/>
        </p:spPr>
        <p:txBody>
          <a:bodyPr wrap="square" rtlCol="0">
            <a:spAutoFit/>
          </a:bodyPr>
          <a:lstStyle/>
          <a:p>
            <a:pPr defTabSz="609555"/>
            <a:r>
              <a:rPr lang="nb-NO" sz="1333" b="1">
                <a:solidFill>
                  <a:srgbClr val="000000"/>
                </a:solidFill>
                <a:latin typeface="Arial" panose="020B0604020202020204"/>
              </a:rPr>
              <a:t>Teknisk</a:t>
            </a:r>
            <a:endParaRPr lang="nb-NO" sz="1333">
              <a:solidFill>
                <a:srgbClr val="000000"/>
              </a:solidFill>
              <a:latin typeface="Arial" panose="020B0604020202020204"/>
            </a:endParaRPr>
          </a:p>
        </p:txBody>
      </p:sp>
      <p:sp>
        <p:nvSpPr>
          <p:cNvPr id="11" name="Tittel 1">
            <a:extLst>
              <a:ext uri="{FF2B5EF4-FFF2-40B4-BE49-F238E27FC236}">
                <a16:creationId xmlns:a16="http://schemas.microsoft.com/office/drawing/2014/main" id="{9D2955FA-09E0-4E47-BF27-DF4CEE2E0F06}"/>
              </a:ext>
            </a:extLst>
          </p:cNvPr>
          <p:cNvSpPr txBox="1">
            <a:spLocks/>
          </p:cNvSpPr>
          <p:nvPr/>
        </p:nvSpPr>
        <p:spPr>
          <a:xfrm>
            <a:off x="140239" y="30997"/>
            <a:ext cx="11224996" cy="504947"/>
          </a:xfrm>
          <a:prstGeom prst="rect">
            <a:avLst/>
          </a:prstGeom>
        </p:spPr>
        <p:txBody>
          <a:bodyPr vert="horz" wrap="square" lIns="90000" tIns="46800" rIns="90000" bIns="46800" rtlCol="0" anchor="t" anchorCtr="0">
            <a:spAutoFit/>
          </a:bodyPr>
          <a:lstStyle>
            <a:lvl1pPr algn="l" defTabSz="609585" rtl="0" eaLnBrk="1" latinLnBrk="0" hangingPunct="1">
              <a:spcBef>
                <a:spcPct val="0"/>
              </a:spcBef>
              <a:buNone/>
              <a:defRPr sz="4800" b="1" i="0" kern="1200">
                <a:solidFill>
                  <a:schemeClr val="tx1"/>
                </a:solidFill>
                <a:latin typeface="Arial"/>
                <a:ea typeface="+mj-ea"/>
                <a:cs typeface="Arial"/>
              </a:defRPr>
            </a:lvl1pPr>
          </a:lstStyle>
          <a:p>
            <a:pPr defTabSz="812720"/>
            <a:r>
              <a:rPr lang="nb-NO" sz="2667">
                <a:solidFill>
                  <a:srgbClr val="000000"/>
                </a:solidFill>
              </a:rPr>
              <a:t>2021 – Milepælsplan – Innføring BOTT Økonomi og Lønn</a:t>
            </a:r>
          </a:p>
        </p:txBody>
      </p:sp>
      <p:sp>
        <p:nvSpPr>
          <p:cNvPr id="12" name="Rectangle 11">
            <a:extLst>
              <a:ext uri="{FF2B5EF4-FFF2-40B4-BE49-F238E27FC236}">
                <a16:creationId xmlns:a16="http://schemas.microsoft.com/office/drawing/2014/main" id="{F2C78B91-4CE5-4402-B8C4-F77F989A325B}"/>
              </a:ext>
            </a:extLst>
          </p:cNvPr>
          <p:cNvSpPr/>
          <p:nvPr/>
        </p:nvSpPr>
        <p:spPr>
          <a:xfrm>
            <a:off x="9703905" y="295980"/>
            <a:ext cx="238277" cy="240000"/>
          </a:xfrm>
          <a:prstGeom prst="rect">
            <a:avLst/>
          </a:prstGeom>
          <a:solidFill>
            <a:srgbClr val="0166CB"/>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55"/>
            <a:endParaRPr lang="nb-NO" sz="2400">
              <a:solidFill>
                <a:srgbClr val="FFFFFF"/>
              </a:solidFill>
              <a:latin typeface="Arial" panose="020B0604020202020204"/>
            </a:endParaRPr>
          </a:p>
        </p:txBody>
      </p:sp>
      <p:sp>
        <p:nvSpPr>
          <p:cNvPr id="15" name="Rectangle 14">
            <a:extLst>
              <a:ext uri="{FF2B5EF4-FFF2-40B4-BE49-F238E27FC236}">
                <a16:creationId xmlns:a16="http://schemas.microsoft.com/office/drawing/2014/main" id="{8DFA8AEC-A5D4-4886-97CB-76413927E785}"/>
              </a:ext>
            </a:extLst>
          </p:cNvPr>
          <p:cNvSpPr/>
          <p:nvPr/>
        </p:nvSpPr>
        <p:spPr>
          <a:xfrm>
            <a:off x="10634747" y="0"/>
            <a:ext cx="1531316" cy="243840"/>
          </a:xfrm>
          <a:prstGeom prst="rect">
            <a:avLst/>
          </a:prstGeom>
          <a:solidFill>
            <a:schemeClr val="bg1">
              <a:lumMod val="95000"/>
            </a:schemeClr>
          </a:solidFill>
          <a:ln>
            <a:solidFill>
              <a:schemeClr val="tx2"/>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55"/>
            <a:r>
              <a:rPr lang="nb-NO" sz="933" dirty="0" err="1">
                <a:solidFill>
                  <a:srgbClr val="000000"/>
                </a:solidFill>
                <a:latin typeface="Arial" panose="020B0604020202020204"/>
              </a:rPr>
              <a:t>Versj</a:t>
            </a:r>
            <a:r>
              <a:rPr lang="nb-NO" sz="933" dirty="0">
                <a:solidFill>
                  <a:srgbClr val="000000"/>
                </a:solidFill>
                <a:latin typeface="Arial" panose="020B0604020202020204"/>
              </a:rPr>
              <a:t>. dato:17.06.2021</a:t>
            </a:r>
          </a:p>
        </p:txBody>
      </p:sp>
      <p:graphicFrame>
        <p:nvGraphicFramePr>
          <p:cNvPr id="4" name="Table 4">
            <a:extLst>
              <a:ext uri="{FF2B5EF4-FFF2-40B4-BE49-F238E27FC236}">
                <a16:creationId xmlns:a16="http://schemas.microsoft.com/office/drawing/2014/main" id="{834DEB8E-E04E-45F4-A30F-82FDE5A7BD48}"/>
              </a:ext>
            </a:extLst>
          </p:cNvPr>
          <p:cNvGraphicFramePr>
            <a:graphicFrameLocks noGrp="1"/>
          </p:cNvGraphicFramePr>
          <p:nvPr>
            <p:ph idx="4294967295"/>
          </p:nvPr>
        </p:nvGraphicFramePr>
        <p:xfrm>
          <a:off x="83088" y="546087"/>
          <a:ext cx="11980130" cy="6628984"/>
        </p:xfrm>
        <a:graphic>
          <a:graphicData uri="http://schemas.openxmlformats.org/drawingml/2006/table">
            <a:tbl>
              <a:tblPr firstRow="1" bandRow="1">
                <a:tableStyleId>{21E4AEA4-8DFA-4A89-87EB-49C32662AFE0}</a:tableStyleId>
              </a:tblPr>
              <a:tblGrid>
                <a:gridCol w="444722">
                  <a:extLst>
                    <a:ext uri="{9D8B030D-6E8A-4147-A177-3AD203B41FA5}">
                      <a16:colId xmlns:a16="http://schemas.microsoft.com/office/drawing/2014/main" val="3492394497"/>
                    </a:ext>
                  </a:extLst>
                </a:gridCol>
                <a:gridCol w="3025571">
                  <a:extLst>
                    <a:ext uri="{9D8B030D-6E8A-4147-A177-3AD203B41FA5}">
                      <a16:colId xmlns:a16="http://schemas.microsoft.com/office/drawing/2014/main" val="750337311"/>
                    </a:ext>
                  </a:extLst>
                </a:gridCol>
                <a:gridCol w="1284692">
                  <a:extLst>
                    <a:ext uri="{9D8B030D-6E8A-4147-A177-3AD203B41FA5}">
                      <a16:colId xmlns:a16="http://schemas.microsoft.com/office/drawing/2014/main" val="1741316658"/>
                    </a:ext>
                  </a:extLst>
                </a:gridCol>
                <a:gridCol w="893492">
                  <a:extLst>
                    <a:ext uri="{9D8B030D-6E8A-4147-A177-3AD203B41FA5}">
                      <a16:colId xmlns:a16="http://schemas.microsoft.com/office/drawing/2014/main" val="1130197467"/>
                    </a:ext>
                  </a:extLst>
                </a:gridCol>
                <a:gridCol w="6331653">
                  <a:extLst>
                    <a:ext uri="{9D8B030D-6E8A-4147-A177-3AD203B41FA5}">
                      <a16:colId xmlns:a16="http://schemas.microsoft.com/office/drawing/2014/main" val="686323059"/>
                    </a:ext>
                  </a:extLst>
                </a:gridCol>
              </a:tblGrid>
              <a:tr h="301964">
                <a:tc>
                  <a:txBody>
                    <a:bodyPr/>
                    <a:lstStyle/>
                    <a:p>
                      <a:endParaRPr lang="nb-NO" sz="1200"/>
                    </a:p>
                  </a:txBody>
                  <a:tcPr marL="121920" marR="121920" marT="60960" marB="60960" anchor="ctr"/>
                </a:tc>
                <a:tc>
                  <a:txBody>
                    <a:bodyPr/>
                    <a:lstStyle/>
                    <a:p>
                      <a:r>
                        <a:rPr lang="nb-NO" sz="1200"/>
                        <a:t>Milepel</a:t>
                      </a:r>
                    </a:p>
                  </a:txBody>
                  <a:tcPr marL="121920" marR="121920" marT="60960" marB="60960"/>
                </a:tc>
                <a:tc>
                  <a:txBody>
                    <a:bodyPr/>
                    <a:lstStyle/>
                    <a:p>
                      <a:pPr algn="ctr"/>
                      <a:r>
                        <a:rPr lang="nb-NO" sz="1200"/>
                        <a:t>Dato</a:t>
                      </a:r>
                    </a:p>
                  </a:txBody>
                  <a:tcPr marL="121920" marR="121920" marT="60960" marB="60960"/>
                </a:tc>
                <a:tc>
                  <a:txBody>
                    <a:bodyPr/>
                    <a:lstStyle/>
                    <a:p>
                      <a:pPr algn="ctr"/>
                      <a:r>
                        <a:rPr lang="nb-NO" sz="1200"/>
                        <a:t>Status</a:t>
                      </a:r>
                    </a:p>
                  </a:txBody>
                  <a:tcPr marL="121920" marR="121920" marT="60960" marB="60960"/>
                </a:tc>
                <a:tc>
                  <a:txBody>
                    <a:bodyPr/>
                    <a:lstStyle/>
                    <a:p>
                      <a:r>
                        <a:rPr lang="nb-NO" sz="1200"/>
                        <a:t>Kort beskrivelse</a:t>
                      </a:r>
                    </a:p>
                  </a:txBody>
                  <a:tcPr marL="121920" marR="121920" marT="60960" marB="60960"/>
                </a:tc>
                <a:extLst>
                  <a:ext uri="{0D108BD9-81ED-4DB2-BD59-A6C34878D82A}">
                    <a16:rowId xmlns:a16="http://schemas.microsoft.com/office/drawing/2014/main" val="1069913971"/>
                  </a:ext>
                </a:extLst>
              </a:tr>
              <a:tr h="286866">
                <a:tc>
                  <a:txBody>
                    <a:bodyPr/>
                    <a:lstStyle/>
                    <a:p>
                      <a:pPr algn="ctr"/>
                      <a:r>
                        <a:rPr lang="nb-NO" sz="700" b="1">
                          <a:solidFill>
                            <a:schemeClr val="bg1"/>
                          </a:solidFill>
                        </a:rPr>
                        <a:t>M1</a:t>
                      </a:r>
                    </a:p>
                  </a:txBody>
                  <a:tcPr marL="121920" marR="121920" marT="60960" marB="60960" anchor="ctr">
                    <a:gradFill>
                      <a:gsLst>
                        <a:gs pos="0">
                          <a:srgbClr val="ED8013"/>
                        </a:gs>
                        <a:gs pos="50000">
                          <a:srgbClr val="ED8013"/>
                        </a:gs>
                        <a:gs pos="50000">
                          <a:srgbClr val="0166CB"/>
                        </a:gs>
                        <a:gs pos="100000">
                          <a:srgbClr val="0166CB"/>
                        </a:gs>
                      </a:gsLst>
                      <a:lin ang="8700000" scaled="0"/>
                    </a:gradFill>
                  </a:tcPr>
                </a:tc>
                <a:tc>
                  <a:txBody>
                    <a:bodyPr/>
                    <a:lstStyle/>
                    <a:p>
                      <a:r>
                        <a:rPr lang="nb-NO" sz="1000" b="1"/>
                        <a:t>Felles oppstart</a:t>
                      </a:r>
                    </a:p>
                  </a:txBody>
                  <a:tcPr marL="121920" marR="121920" marT="60960" marB="60960" anchor="ctr"/>
                </a:tc>
                <a:tc>
                  <a:txBody>
                    <a:bodyPr/>
                    <a:lstStyle/>
                    <a:p>
                      <a:pPr algn="ctr"/>
                      <a:r>
                        <a:rPr lang="nb-NO" sz="1100"/>
                        <a:t>11.02.2021</a:t>
                      </a:r>
                    </a:p>
                  </a:txBody>
                  <a:tcPr marL="121920" marR="121920" marT="60960" marB="60960" anchor="ctr"/>
                </a:tc>
                <a:tc>
                  <a:txBody>
                    <a:bodyPr/>
                    <a:lstStyle/>
                    <a:p>
                      <a:pPr algn="ctr"/>
                      <a:r>
                        <a:rPr lang="nb-NO" sz="800"/>
                        <a:t>Gjennomført</a:t>
                      </a:r>
                      <a:endParaRPr lang="nb-NO" sz="1100"/>
                    </a:p>
                  </a:txBody>
                  <a:tcPr marL="121920" marR="121920" marT="60960" marB="60960" anchor="ctr">
                    <a:solidFill>
                      <a:srgbClr val="92D050"/>
                    </a:solidFill>
                  </a:tcPr>
                </a:tc>
                <a:tc>
                  <a:txBody>
                    <a:bodyPr/>
                    <a:lstStyle/>
                    <a:p>
                      <a:r>
                        <a:rPr lang="nb-NO" sz="700"/>
                        <a:t>Felles oppstart for alle relevante aktører i prosjektet</a:t>
                      </a:r>
                    </a:p>
                  </a:txBody>
                  <a:tcPr marL="121920" marR="121920" marT="60960" marB="60960"/>
                </a:tc>
                <a:extLst>
                  <a:ext uri="{0D108BD9-81ED-4DB2-BD59-A6C34878D82A}">
                    <a16:rowId xmlns:a16="http://schemas.microsoft.com/office/drawing/2014/main" val="183908873"/>
                  </a:ext>
                </a:extLst>
              </a:tr>
              <a:tr h="337107">
                <a:tc>
                  <a:txBody>
                    <a:bodyPr/>
                    <a:lstStyle/>
                    <a:p>
                      <a:pPr algn="ctr"/>
                      <a:r>
                        <a:rPr lang="nb-NO" sz="700" b="1">
                          <a:solidFill>
                            <a:schemeClr val="bg1"/>
                          </a:solidFill>
                        </a:rPr>
                        <a:t>M2</a:t>
                      </a:r>
                    </a:p>
                  </a:txBody>
                  <a:tcPr marL="121920" marR="121920" marT="60960" marB="60960" anchor="ctr">
                    <a:solidFill>
                      <a:srgbClr val="ED8013"/>
                    </a:solidFill>
                  </a:tcPr>
                </a:tc>
                <a:tc>
                  <a:txBody>
                    <a:bodyPr/>
                    <a:lstStyle/>
                    <a:p>
                      <a:r>
                        <a:rPr lang="nb-NO" sz="1000" b="1"/>
                        <a:t>Oppstart rydding i data</a:t>
                      </a:r>
                    </a:p>
                  </a:txBody>
                  <a:tcPr marL="121920" marR="121920" marT="60960" marB="60960" anchor="ctr"/>
                </a:tc>
                <a:tc>
                  <a:txBody>
                    <a:bodyPr/>
                    <a:lstStyle/>
                    <a:p>
                      <a:pPr algn="ctr"/>
                      <a:r>
                        <a:rPr lang="nb-NO" sz="1100"/>
                        <a:t>01.03.2021</a:t>
                      </a:r>
                    </a:p>
                  </a:txBody>
                  <a:tcPr marL="121920" marR="121920" marT="60960" marB="6096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000000"/>
                          </a:solidFill>
                          <a:effectLst/>
                          <a:uLnTx/>
                          <a:uFillTx/>
                          <a:latin typeface="+mn-lt"/>
                          <a:ea typeface="+mn-ea"/>
                          <a:cs typeface="+mn-cs"/>
                        </a:rPr>
                        <a:t>Gjennomført</a:t>
                      </a:r>
                      <a:endParaRPr kumimoji="0" lang="nb-NO" sz="1100" b="0" i="0" u="none" strike="noStrike" kern="1200" cap="none" spc="0" normalizeH="0" baseline="0" noProof="0">
                        <a:ln>
                          <a:noFill/>
                        </a:ln>
                        <a:solidFill>
                          <a:srgbClr val="000000"/>
                        </a:solidFill>
                        <a:effectLst/>
                        <a:uLnTx/>
                        <a:uFillTx/>
                        <a:latin typeface="+mn-lt"/>
                        <a:ea typeface="+mn-ea"/>
                        <a:cs typeface="+mn-cs"/>
                      </a:endParaRPr>
                    </a:p>
                  </a:txBody>
                  <a:tcPr marL="121920" marR="121920" marT="60960" marB="60960" anchor="ctr">
                    <a:solidFill>
                      <a:srgbClr val="92D050"/>
                    </a:solidFill>
                  </a:tcPr>
                </a:tc>
                <a:tc>
                  <a:txBody>
                    <a:bodyPr/>
                    <a:lstStyle/>
                    <a:p>
                      <a:r>
                        <a:rPr lang="nb-NO" sz="700">
                          <a:solidFill>
                            <a:schemeClr val="tx1"/>
                          </a:solidFill>
                        </a:rPr>
                        <a:t>Bestilling sendt til fakultetene med beskrivelse av hvordan enhetene må rydde i eksisterende data og prosjekter for å sikre at data som overføres til nytt system har god kvalitet. Frist for rydding er beskrevet i M13. Frist 15. mai for å rydda i interne prosjekter.</a:t>
                      </a:r>
                    </a:p>
                  </a:txBody>
                  <a:tcPr marL="121920" marR="121920" marT="60960" marB="60960"/>
                </a:tc>
                <a:extLst>
                  <a:ext uri="{0D108BD9-81ED-4DB2-BD59-A6C34878D82A}">
                    <a16:rowId xmlns:a16="http://schemas.microsoft.com/office/drawing/2014/main" val="1534994604"/>
                  </a:ext>
                </a:extLst>
              </a:tr>
              <a:tr h="337107">
                <a:tc>
                  <a:txBody>
                    <a:bodyPr/>
                    <a:lstStyle/>
                    <a:p>
                      <a:pPr algn="ctr"/>
                      <a:r>
                        <a:rPr lang="nb-NO" sz="700" b="1">
                          <a:solidFill>
                            <a:schemeClr val="bg1"/>
                          </a:solidFill>
                        </a:rPr>
                        <a:t>M3</a:t>
                      </a:r>
                    </a:p>
                  </a:txBody>
                  <a:tcPr marL="121920" marR="121920" marT="60960" marB="60960" anchor="ctr">
                    <a:solidFill>
                      <a:srgbClr val="0166CB"/>
                    </a:solidFill>
                  </a:tcPr>
                </a:tc>
                <a:tc>
                  <a:txBody>
                    <a:bodyPr/>
                    <a:lstStyle/>
                    <a:p>
                      <a:r>
                        <a:rPr lang="nb-NO" sz="1000" b="1">
                          <a:solidFill>
                            <a:schemeClr val="tx1"/>
                          </a:solidFill>
                        </a:rPr>
                        <a:t>Ny arbeidsorganisering besluttet</a:t>
                      </a:r>
                    </a:p>
                  </a:txBody>
                  <a:tcPr marL="121920" marR="121920" marT="60960" marB="60960" anchor="ctr"/>
                </a:tc>
                <a:tc>
                  <a:txBody>
                    <a:bodyPr/>
                    <a:lstStyle/>
                    <a:p>
                      <a:pPr algn="ctr"/>
                      <a:r>
                        <a:rPr lang="nb-NO" sz="1100">
                          <a:solidFill>
                            <a:schemeClr val="tx1"/>
                          </a:solidFill>
                        </a:rPr>
                        <a:t>10.05.21</a:t>
                      </a:r>
                    </a:p>
                  </a:txBody>
                  <a:tcPr marL="121920" marR="121920" marT="60960" marB="6096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000000"/>
                          </a:solidFill>
                          <a:effectLst/>
                          <a:uLnTx/>
                          <a:uFillTx/>
                          <a:latin typeface="+mn-lt"/>
                          <a:ea typeface="+mn-ea"/>
                          <a:cs typeface="+mn-cs"/>
                        </a:rPr>
                        <a:t>Gjennomført</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a:ln>
                          <a:noFill/>
                        </a:ln>
                        <a:solidFill>
                          <a:srgbClr val="000000"/>
                        </a:solidFill>
                        <a:effectLst/>
                        <a:uLnTx/>
                        <a:uFillTx/>
                        <a:latin typeface="+mn-lt"/>
                        <a:ea typeface="+mn-ea"/>
                        <a:cs typeface="+mn-cs"/>
                      </a:endParaRPr>
                    </a:p>
                  </a:txBody>
                  <a:tcPr marL="121920" marR="121920" marT="60960" marB="60960" anchor="ctr">
                    <a:solidFill>
                      <a:srgbClr val="92D050"/>
                    </a:solidFill>
                  </a:tcPr>
                </a:tc>
                <a:tc>
                  <a:txBody>
                    <a:bodyPr/>
                    <a:lstStyle/>
                    <a:p>
                      <a:r>
                        <a:rPr lang="nb-NO" sz="700">
                          <a:solidFill>
                            <a:schemeClr val="tx1"/>
                          </a:solidFill>
                        </a:rPr>
                        <a:t>Gjennom prosessgjennomgangene har man fått opp og levert forslag til hvordan NTNU bør organisere arbeidet innen lønn- og lønnsnær HR, prosjektøkonomi og behov til betaling. Dette handler om å ta roller og prosesser fra nasjonalprosjektet i BOTT og komme frem til organiseringen av disse.</a:t>
                      </a:r>
                    </a:p>
                  </a:txBody>
                  <a:tcPr marL="121920" marR="121920" marT="60960" marB="60960"/>
                </a:tc>
                <a:extLst>
                  <a:ext uri="{0D108BD9-81ED-4DB2-BD59-A6C34878D82A}">
                    <a16:rowId xmlns:a16="http://schemas.microsoft.com/office/drawing/2014/main" val="1126976411"/>
                  </a:ext>
                </a:extLst>
              </a:tr>
              <a:tr h="449476">
                <a:tc>
                  <a:txBody>
                    <a:bodyPr/>
                    <a:lstStyle/>
                    <a:p>
                      <a:pPr algn="ctr"/>
                      <a:r>
                        <a:rPr lang="nb-NO" sz="700" b="1">
                          <a:solidFill>
                            <a:schemeClr val="bg1"/>
                          </a:solidFill>
                        </a:rPr>
                        <a:t>M4</a:t>
                      </a:r>
                    </a:p>
                  </a:txBody>
                  <a:tcPr marL="121920" marR="121920" marT="60960" marB="60960" anchor="ctr">
                    <a:solidFill>
                      <a:srgbClr val="ED8013"/>
                    </a:solidFill>
                  </a:tcPr>
                </a:tc>
                <a:tc>
                  <a:txBody>
                    <a:bodyPr/>
                    <a:lstStyle/>
                    <a:p>
                      <a:r>
                        <a:rPr lang="nb-NO" sz="1000" b="1">
                          <a:solidFill>
                            <a:schemeClr val="tx1"/>
                          </a:solidFill>
                        </a:rPr>
                        <a:t>Data innhentet for oppretting av firma: SAP</a:t>
                      </a:r>
                    </a:p>
                  </a:txBody>
                  <a:tcPr marL="121920" marR="121920" marT="60960" marB="60960" anchor="ctr"/>
                </a:tc>
                <a:tc>
                  <a:txBody>
                    <a:bodyPr/>
                    <a:lstStyle/>
                    <a:p>
                      <a:pPr algn="ctr"/>
                      <a:r>
                        <a:rPr lang="nb-NO" sz="1100">
                          <a:solidFill>
                            <a:schemeClr val="tx1"/>
                          </a:solidFill>
                        </a:rPr>
                        <a:t>23.04.2021</a:t>
                      </a:r>
                    </a:p>
                  </a:txBody>
                  <a:tcPr marL="121920" marR="121920" marT="60960" marB="6096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000000"/>
                          </a:solidFill>
                          <a:effectLst/>
                          <a:uLnTx/>
                          <a:uFillTx/>
                          <a:latin typeface="+mn-lt"/>
                          <a:ea typeface="+mn-ea"/>
                          <a:cs typeface="+mn-cs"/>
                        </a:rPr>
                        <a:t>Gjennomført</a:t>
                      </a:r>
                    </a:p>
                    <a:p>
                      <a:pPr algn="ctr"/>
                      <a:endParaRPr lang="nb-NO" sz="1100">
                        <a:solidFill>
                          <a:schemeClr val="tx1"/>
                        </a:solidFill>
                      </a:endParaRPr>
                    </a:p>
                  </a:txBody>
                  <a:tcPr marL="121920" marR="121920" marT="60960" marB="60960" anchor="ctr">
                    <a:solidFill>
                      <a:srgbClr val="92D050"/>
                    </a:solidFill>
                  </a:tcPr>
                </a:tc>
                <a:tc>
                  <a:txBody>
                    <a:bodyPr/>
                    <a:lstStyle/>
                    <a:p>
                      <a:r>
                        <a:rPr lang="nb-NO" sz="700">
                          <a:solidFill>
                            <a:schemeClr val="tx1"/>
                          </a:solidFill>
                        </a:rPr>
                        <a:t>Oppstart for datainnhenting er 15. mars. Her skal vi innhente </a:t>
                      </a:r>
                      <a:r>
                        <a:rPr lang="nb-NO" sz="700" err="1">
                          <a:solidFill>
                            <a:schemeClr val="tx1"/>
                          </a:solidFill>
                        </a:rPr>
                        <a:t>datastukturer</a:t>
                      </a:r>
                      <a:r>
                        <a:rPr lang="nb-NO" sz="700">
                          <a:solidFill>
                            <a:schemeClr val="tx1"/>
                          </a:solidFill>
                        </a:rPr>
                        <a:t> for virksomheten (bank, konteringsstreng, </a:t>
                      </a:r>
                      <a:r>
                        <a:rPr lang="nb-NO" sz="700" err="1">
                          <a:solidFill>
                            <a:schemeClr val="tx1"/>
                          </a:solidFill>
                        </a:rPr>
                        <a:t>organisajonskart</a:t>
                      </a:r>
                      <a:r>
                        <a:rPr lang="nb-NO" sz="700">
                          <a:solidFill>
                            <a:schemeClr val="tx1"/>
                          </a:solidFill>
                        </a:rPr>
                        <a:t>, organisasjonsenheter, stillingskoder, betalingsmottakere, </a:t>
                      </a:r>
                      <a:r>
                        <a:rPr lang="nb-NO" sz="700" err="1">
                          <a:solidFill>
                            <a:schemeClr val="tx1"/>
                          </a:solidFill>
                        </a:rPr>
                        <a:t>lønnarter</a:t>
                      </a:r>
                      <a:r>
                        <a:rPr lang="nb-NO" sz="700">
                          <a:solidFill>
                            <a:schemeClr val="tx1"/>
                          </a:solidFill>
                        </a:rPr>
                        <a:t>, medarbeidergrupper og lignende data, som skal legges inn i nytt system (SAP DFØ) slik at firma kan opprettes.</a:t>
                      </a:r>
                    </a:p>
                  </a:txBody>
                  <a:tcPr marL="121920" marR="121920" marT="60960" marB="60960"/>
                </a:tc>
                <a:extLst>
                  <a:ext uri="{0D108BD9-81ED-4DB2-BD59-A6C34878D82A}">
                    <a16:rowId xmlns:a16="http://schemas.microsoft.com/office/drawing/2014/main" val="4049594140"/>
                  </a:ext>
                </a:extLst>
              </a:tr>
              <a:tr h="337107">
                <a:tc>
                  <a:txBody>
                    <a:bodyPr/>
                    <a:lstStyle/>
                    <a:p>
                      <a:pPr algn="ctr"/>
                      <a:r>
                        <a:rPr lang="nb-NO" sz="700" b="1">
                          <a:solidFill>
                            <a:schemeClr val="bg1"/>
                          </a:solidFill>
                        </a:rPr>
                        <a:t>M5</a:t>
                      </a:r>
                    </a:p>
                  </a:txBody>
                  <a:tcPr marL="121920" marR="121920" marT="60960" marB="60960" anchor="ctr">
                    <a:solidFill>
                      <a:srgbClr val="0166CB"/>
                    </a:solidFill>
                  </a:tcPr>
                </a:tc>
                <a:tc>
                  <a:txBody>
                    <a:bodyPr/>
                    <a:lstStyle/>
                    <a:p>
                      <a:r>
                        <a:rPr lang="nb-NO" sz="1000" b="1">
                          <a:solidFill>
                            <a:schemeClr val="tx1"/>
                          </a:solidFill>
                        </a:rPr>
                        <a:t>Implementeringsplan besluttet</a:t>
                      </a:r>
                    </a:p>
                  </a:txBody>
                  <a:tcPr marL="121920" marR="121920" marT="60960" marB="60960" anchor="ctr"/>
                </a:tc>
                <a:tc>
                  <a:txBody>
                    <a:bodyPr/>
                    <a:lstStyle/>
                    <a:p>
                      <a:pPr algn="ctr"/>
                      <a:r>
                        <a:rPr lang="nb-NO" sz="1100">
                          <a:solidFill>
                            <a:schemeClr val="tx1"/>
                          </a:solidFill>
                        </a:rPr>
                        <a:t>10.05.21</a:t>
                      </a:r>
                    </a:p>
                  </a:txBody>
                  <a:tcPr marL="121920" marR="121920" marT="60960" marB="6096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000000"/>
                          </a:solidFill>
                          <a:effectLst/>
                          <a:uLnTx/>
                          <a:uFillTx/>
                          <a:latin typeface="+mn-lt"/>
                          <a:ea typeface="+mn-ea"/>
                          <a:cs typeface="+mn-cs"/>
                        </a:rPr>
                        <a:t>Gjennomført</a:t>
                      </a:r>
                    </a:p>
                    <a:p>
                      <a:pPr algn="ctr"/>
                      <a:endParaRPr lang="nb-NO" sz="1100">
                        <a:solidFill>
                          <a:schemeClr val="tx1"/>
                        </a:solidFill>
                      </a:endParaRPr>
                    </a:p>
                  </a:txBody>
                  <a:tcPr marL="121920" marR="121920" marT="60960" marB="60960" anchor="ctr">
                    <a:solidFill>
                      <a:srgbClr val="92D050"/>
                    </a:solidFill>
                  </a:tcPr>
                </a:tc>
                <a:tc>
                  <a:txBody>
                    <a:bodyPr/>
                    <a:lstStyle/>
                    <a:p>
                      <a:r>
                        <a:rPr lang="nb-NO" sz="700">
                          <a:solidFill>
                            <a:schemeClr val="tx1"/>
                          </a:solidFill>
                        </a:rPr>
                        <a:t>Basert på GAP-analysen og endringsbehov ved ny arbeidsorganiseringen har vi fått frem et bilde av hvor vi står og hvor vi skal. Basert på dette tas det en beslutning på hvilke endringer vi har kapasitet til å gjennomføre i 2021 og hva som gjennomføres i 2022</a:t>
                      </a:r>
                    </a:p>
                  </a:txBody>
                  <a:tcPr marL="121920" marR="121920" marT="60960" marB="60960"/>
                </a:tc>
                <a:extLst>
                  <a:ext uri="{0D108BD9-81ED-4DB2-BD59-A6C34878D82A}">
                    <a16:rowId xmlns:a16="http://schemas.microsoft.com/office/drawing/2014/main" val="2045632434"/>
                  </a:ext>
                </a:extLst>
              </a:tr>
              <a:tr h="337107">
                <a:tc>
                  <a:txBody>
                    <a:bodyPr/>
                    <a:lstStyle/>
                    <a:p>
                      <a:pPr algn="ctr"/>
                      <a:r>
                        <a:rPr lang="nb-NO" sz="700" b="1">
                          <a:solidFill>
                            <a:schemeClr val="bg1"/>
                          </a:solidFill>
                        </a:rPr>
                        <a:t>M6</a:t>
                      </a:r>
                    </a:p>
                  </a:txBody>
                  <a:tcPr marL="121920" marR="121920" marT="60960" marB="60960" anchor="ctr">
                    <a:solidFill>
                      <a:srgbClr val="ED8013"/>
                    </a:solidFill>
                  </a:tcPr>
                </a:tc>
                <a:tc>
                  <a:txBody>
                    <a:bodyPr/>
                    <a:lstStyle/>
                    <a:p>
                      <a:r>
                        <a:rPr lang="nb-NO" sz="1000" b="1">
                          <a:solidFill>
                            <a:schemeClr val="tx1"/>
                          </a:solidFill>
                        </a:rPr>
                        <a:t>Data innhentet for oppretting av firma: UNIT4</a:t>
                      </a:r>
                    </a:p>
                  </a:txBody>
                  <a:tcPr marL="121920" marR="121920" marT="60960" marB="60960" anchor="ctr"/>
                </a:tc>
                <a:tc>
                  <a:txBody>
                    <a:bodyPr/>
                    <a:lstStyle/>
                    <a:p>
                      <a:pPr algn="ctr"/>
                      <a:r>
                        <a:rPr lang="nb-NO" sz="1100">
                          <a:solidFill>
                            <a:schemeClr val="tx1"/>
                          </a:solidFill>
                        </a:rPr>
                        <a:t>15.05.2021</a:t>
                      </a:r>
                    </a:p>
                  </a:txBody>
                  <a:tcPr marL="121920" marR="121920" marT="60960" marB="6096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000000"/>
                          </a:solidFill>
                          <a:effectLst/>
                          <a:uLnTx/>
                          <a:uFillTx/>
                          <a:latin typeface="+mn-lt"/>
                          <a:ea typeface="+mn-ea"/>
                          <a:cs typeface="+mn-cs"/>
                        </a:rPr>
                        <a:t>Gjennomført</a:t>
                      </a:r>
                    </a:p>
                    <a:p>
                      <a:pPr algn="ctr"/>
                      <a:endParaRPr lang="nb-NO" sz="1100">
                        <a:solidFill>
                          <a:schemeClr val="tx1"/>
                        </a:solidFill>
                      </a:endParaRPr>
                    </a:p>
                  </a:txBody>
                  <a:tcPr marL="121920" marR="121920" marT="60960" marB="60960" anchor="ctr">
                    <a:solidFill>
                      <a:srgbClr val="92D05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nb-NO" sz="700">
                          <a:solidFill>
                            <a:schemeClr val="tx1"/>
                          </a:solidFill>
                        </a:rPr>
                        <a:t>Oppstart for datainnhenting er 15.04. Vi skal innhente og legge inn datastruktur (NTNUs økonomimodell  og virksomhetsdata) i UNIT4-ERP slik at firma for NTNU kan opprettes.</a:t>
                      </a:r>
                    </a:p>
                  </a:txBody>
                  <a:tcPr marL="121920" marR="121920" marT="60960" marB="60960"/>
                </a:tc>
                <a:extLst>
                  <a:ext uri="{0D108BD9-81ED-4DB2-BD59-A6C34878D82A}">
                    <a16:rowId xmlns:a16="http://schemas.microsoft.com/office/drawing/2014/main" val="1152026938"/>
                  </a:ext>
                </a:extLst>
              </a:tr>
              <a:tr h="337107">
                <a:tc>
                  <a:txBody>
                    <a:bodyPr/>
                    <a:lstStyle/>
                    <a:p>
                      <a:pPr algn="ctr"/>
                      <a:r>
                        <a:rPr lang="nb-NO" sz="700" b="1">
                          <a:solidFill>
                            <a:schemeClr val="bg1"/>
                          </a:solidFill>
                        </a:rPr>
                        <a:t>M7</a:t>
                      </a:r>
                    </a:p>
                  </a:txBody>
                  <a:tcPr marL="121920" marR="121920" marT="60960" marB="60960" anchor="ctr">
                    <a:solidFill>
                      <a:srgbClr val="0166CB"/>
                    </a:solidFill>
                  </a:tcPr>
                </a:tc>
                <a:tc>
                  <a:txBody>
                    <a:bodyPr/>
                    <a:lstStyle/>
                    <a:p>
                      <a:r>
                        <a:rPr lang="nb-NO" sz="1000" b="1">
                          <a:solidFill>
                            <a:schemeClr val="tx1"/>
                          </a:solidFill>
                        </a:rPr>
                        <a:t>Avklart økonomimodell</a:t>
                      </a:r>
                    </a:p>
                  </a:txBody>
                  <a:tcPr marL="121920" marR="121920" marT="60960" marB="60960" anchor="ctr"/>
                </a:tc>
                <a:tc>
                  <a:txBody>
                    <a:bodyPr/>
                    <a:lstStyle/>
                    <a:p>
                      <a:pPr algn="ctr"/>
                      <a:r>
                        <a:rPr lang="nb-NO" sz="1100">
                          <a:solidFill>
                            <a:schemeClr val="tx1"/>
                          </a:solidFill>
                        </a:rPr>
                        <a:t>20.05.2021</a:t>
                      </a:r>
                    </a:p>
                  </a:txBody>
                  <a:tcPr marL="121920" marR="121920" marT="60960" marB="6096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000000"/>
                          </a:solidFill>
                          <a:effectLst/>
                          <a:uLnTx/>
                          <a:uFillTx/>
                          <a:latin typeface="+mn-lt"/>
                          <a:ea typeface="+mn-ea"/>
                          <a:cs typeface="+mn-cs"/>
                        </a:rPr>
                        <a:t>Gjennomført</a:t>
                      </a:r>
                      <a:endParaRPr kumimoji="0" lang="nb-NO" sz="1100" b="0" i="0" u="none" strike="noStrike" kern="1200" cap="none" spc="0" normalizeH="0" baseline="0" noProof="0">
                        <a:ln>
                          <a:noFill/>
                        </a:ln>
                        <a:solidFill>
                          <a:srgbClr val="000000"/>
                        </a:solidFill>
                        <a:effectLst/>
                        <a:uLnTx/>
                        <a:uFillTx/>
                        <a:latin typeface="+mn-lt"/>
                        <a:ea typeface="+mn-ea"/>
                        <a:cs typeface="+mn-cs"/>
                      </a:endParaRPr>
                    </a:p>
                    <a:p>
                      <a:pPr algn="ctr"/>
                      <a:endParaRPr kumimoji="0" lang="nb-NO" sz="800" b="0" i="0" u="none" strike="noStrike" kern="1200" cap="none" spc="0" normalizeH="0" baseline="0">
                        <a:ln>
                          <a:noFill/>
                        </a:ln>
                        <a:solidFill>
                          <a:srgbClr val="000000"/>
                        </a:solidFill>
                        <a:effectLst/>
                        <a:uLnTx/>
                        <a:uFillTx/>
                        <a:latin typeface="+mn-lt"/>
                        <a:ea typeface="+mn-ea"/>
                        <a:cs typeface="+mn-cs"/>
                      </a:endParaRPr>
                    </a:p>
                  </a:txBody>
                  <a:tcPr marL="121920" marR="121920" marT="60960" marB="60960" anchor="ctr">
                    <a:solidFill>
                      <a:srgbClr val="A4D76B"/>
                    </a:solidFill>
                  </a:tcPr>
                </a:tc>
                <a:tc>
                  <a:txBody>
                    <a:bodyPr/>
                    <a:lstStyle/>
                    <a:p>
                      <a:r>
                        <a:rPr lang="nb-NO" sz="700">
                          <a:solidFill>
                            <a:schemeClr val="tx1"/>
                          </a:solidFill>
                        </a:rPr>
                        <a:t>Vi har klargjort og bestemt økonomimodell for NTNU som grunnlag for å begynne konvertering av prosjekter og data, og gjøre de nødvendige endringene i BEVISST. Vi må ha modelleringsgrunnlag for BEVISST klar til 10. mai. </a:t>
                      </a:r>
                    </a:p>
                  </a:txBody>
                  <a:tcPr marL="121920" marR="121920" marT="60960" marB="60960"/>
                </a:tc>
                <a:extLst>
                  <a:ext uri="{0D108BD9-81ED-4DB2-BD59-A6C34878D82A}">
                    <a16:rowId xmlns:a16="http://schemas.microsoft.com/office/drawing/2014/main" val="4184947633"/>
                  </a:ext>
                </a:extLst>
              </a:tr>
              <a:tr h="0">
                <a:tc>
                  <a:txBody>
                    <a:bodyPr/>
                    <a:lstStyle/>
                    <a:p>
                      <a:pPr algn="ctr"/>
                      <a:r>
                        <a:rPr lang="nb-NO" sz="700" b="1">
                          <a:solidFill>
                            <a:schemeClr val="bg1"/>
                          </a:solidFill>
                        </a:rPr>
                        <a:t>M8</a:t>
                      </a:r>
                    </a:p>
                  </a:txBody>
                  <a:tcPr marL="121920" marR="121920" marT="60960" marB="60960" anchor="ctr">
                    <a:solidFill>
                      <a:srgbClr val="0166CB"/>
                    </a:solidFill>
                  </a:tcPr>
                </a:tc>
                <a:tc>
                  <a:txBody>
                    <a:bodyPr/>
                    <a:lstStyle/>
                    <a:p>
                      <a:r>
                        <a:rPr lang="nb-NO" sz="1000" b="1">
                          <a:solidFill>
                            <a:schemeClr val="tx1"/>
                          </a:solidFill>
                        </a:rPr>
                        <a:t>Arbeidsorganisering 01.01.2022 fastsatt</a:t>
                      </a:r>
                    </a:p>
                  </a:txBody>
                  <a:tcPr marL="121920" marR="121920" marT="60960" marB="60960" anchor="ctr"/>
                </a:tc>
                <a:tc>
                  <a:txBody>
                    <a:bodyPr/>
                    <a:lstStyle/>
                    <a:p>
                      <a:pPr algn="ctr"/>
                      <a:r>
                        <a:rPr lang="nb-NO" sz="1100">
                          <a:solidFill>
                            <a:schemeClr val="tx1"/>
                          </a:solidFill>
                        </a:rPr>
                        <a:t>07.06.2021</a:t>
                      </a:r>
                    </a:p>
                  </a:txBody>
                  <a:tcPr marL="121920" marR="121920" marT="60960" marB="60960"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mn-lt"/>
                          <a:ea typeface="+mn-ea"/>
                          <a:cs typeface="+mn-cs"/>
                        </a:rPr>
                        <a:t>Delvis gjennomført</a:t>
                      </a:r>
                      <a:endParaRPr kumimoji="0" lang="nb-NO" sz="1200" b="0" i="0" u="none" strike="noStrike" kern="1200" cap="none" spc="0" normalizeH="0" baseline="0" noProof="0">
                        <a:ln>
                          <a:noFill/>
                        </a:ln>
                        <a:solidFill>
                          <a:srgbClr val="000000"/>
                        </a:solidFill>
                        <a:effectLst/>
                        <a:uLnTx/>
                        <a:uFillTx/>
                        <a:latin typeface="+mn-lt"/>
                        <a:ea typeface="+mn-ea"/>
                        <a:cs typeface="+mn-cs"/>
                      </a:endParaRPr>
                    </a:p>
                    <a:p>
                      <a:pPr algn="ctr"/>
                      <a:endParaRPr lang="nb-NO" sz="1100">
                        <a:solidFill>
                          <a:schemeClr val="tx1"/>
                        </a:solidFill>
                      </a:endParaRPr>
                    </a:p>
                  </a:txBody>
                  <a:tcPr marL="121920" marR="121920" marT="60960" marB="60960" anchor="ctr">
                    <a:solidFill>
                      <a:srgbClr val="FFFF00"/>
                    </a:solidFill>
                  </a:tcPr>
                </a:tc>
                <a:tc>
                  <a:txBody>
                    <a:bodyPr/>
                    <a:lstStyle/>
                    <a:p>
                      <a:r>
                        <a:rPr lang="nb-NO" sz="700">
                          <a:solidFill>
                            <a:schemeClr val="tx1"/>
                          </a:solidFill>
                        </a:rPr>
                        <a:t>Basert på prosess gjennomgangene har vi fastsatt hvilke roller (se </a:t>
                      </a:r>
                      <a:r>
                        <a:rPr lang="nb-NO" sz="700">
                          <a:solidFill>
                            <a:schemeClr val="tx1"/>
                          </a:solidFill>
                          <a:hlinkClick r:id="rId7">
                            <a:extLst>
                              <a:ext uri="{A12FA001-AC4F-418D-AE19-62706E023703}">
                                <ahyp:hlinkClr xmlns:ahyp="http://schemas.microsoft.com/office/drawing/2018/hyperlinkcolor" val="tx"/>
                              </a:ext>
                            </a:extLst>
                          </a:hlinkClick>
                        </a:rPr>
                        <a:t>bott-samarbeidet.no</a:t>
                      </a:r>
                      <a:r>
                        <a:rPr lang="nb-NO" sz="700">
                          <a:solidFill>
                            <a:schemeClr val="tx1"/>
                          </a:solidFill>
                        </a:rPr>
                        <a:t>) og antall som skal være på hver enhet </a:t>
                      </a:r>
                      <a:r>
                        <a:rPr lang="nb-NO" sz="700" err="1">
                          <a:solidFill>
                            <a:schemeClr val="tx1"/>
                          </a:solidFill>
                        </a:rPr>
                        <a:t>ifbm</a:t>
                      </a:r>
                      <a:r>
                        <a:rPr lang="nb-NO" sz="700">
                          <a:solidFill>
                            <a:schemeClr val="tx1"/>
                          </a:solidFill>
                        </a:rPr>
                        <a:t>. innføringen av BOTT ØL. Dette vil starte en refordeling av oppgaver innenfor lønn- og lønnsnær HR, prosjektøkonomi og behov til betaling (og ev. andre tilstøtende oppgaver) og økonomi.</a:t>
                      </a:r>
                    </a:p>
                  </a:txBody>
                  <a:tcPr marL="121920" marR="121920" marT="60960" marB="60960"/>
                </a:tc>
                <a:extLst>
                  <a:ext uri="{0D108BD9-81ED-4DB2-BD59-A6C34878D82A}">
                    <a16:rowId xmlns:a16="http://schemas.microsoft.com/office/drawing/2014/main" val="4094341486"/>
                  </a:ext>
                </a:extLst>
              </a:tr>
              <a:tr h="337107">
                <a:tc>
                  <a:txBody>
                    <a:bodyPr/>
                    <a:lstStyle/>
                    <a:p>
                      <a:pPr algn="ctr"/>
                      <a:r>
                        <a:rPr lang="nb-NO" sz="700" b="1">
                          <a:solidFill>
                            <a:schemeClr val="bg1"/>
                          </a:solidFill>
                        </a:rPr>
                        <a:t>M9</a:t>
                      </a:r>
                    </a:p>
                  </a:txBody>
                  <a:tcPr marL="121920" marR="121920" marT="60960" marB="60960" anchor="ctr">
                    <a:solidFill>
                      <a:srgbClr val="ED8013"/>
                    </a:solidFill>
                  </a:tcPr>
                </a:tc>
                <a:tc>
                  <a:txBody>
                    <a:bodyPr/>
                    <a:lstStyle/>
                    <a:p>
                      <a:r>
                        <a:rPr lang="nb-NO" sz="1000" b="1">
                          <a:solidFill>
                            <a:schemeClr val="tx1"/>
                          </a:solidFill>
                        </a:rPr>
                        <a:t>Firma SAP etablert</a:t>
                      </a:r>
                    </a:p>
                  </a:txBody>
                  <a:tcPr marL="121920" marR="121920" marT="60960" marB="60960" anchor="ctr"/>
                </a:tc>
                <a:tc>
                  <a:txBody>
                    <a:bodyPr/>
                    <a:lstStyle/>
                    <a:p>
                      <a:pPr algn="ctr"/>
                      <a:r>
                        <a:rPr lang="nb-NO" sz="1100">
                          <a:solidFill>
                            <a:schemeClr val="tx1"/>
                          </a:solidFill>
                        </a:rPr>
                        <a:t>30.06.2021</a:t>
                      </a:r>
                    </a:p>
                  </a:txBody>
                  <a:tcPr marL="121920" marR="121920" marT="60960" marB="60960" anchor="ctr"/>
                </a:tc>
                <a:tc>
                  <a:txBody>
                    <a:bodyPr/>
                    <a:lstStyle/>
                    <a:p>
                      <a:pPr algn="ctr"/>
                      <a:endParaRPr lang="nb-NO" sz="1100">
                        <a:solidFill>
                          <a:schemeClr val="tx1"/>
                        </a:solidFill>
                      </a:endParaRPr>
                    </a:p>
                  </a:txBody>
                  <a:tcPr marL="121920" marR="121920" marT="60960" marB="60960" anchor="ctr"/>
                </a:tc>
                <a:tc>
                  <a:txBody>
                    <a:bodyPr/>
                    <a:lstStyle/>
                    <a:p>
                      <a:r>
                        <a:rPr lang="nb-NO" sz="700">
                          <a:solidFill>
                            <a:schemeClr val="tx1"/>
                          </a:solidFill>
                        </a:rPr>
                        <a:t>NTNU får tilgang til et oppsatt SAP-system. Her er datastrukturer vasket og systemet rigget for mottak av data og integrasjoner som skal inn i systemet.</a:t>
                      </a:r>
                    </a:p>
                  </a:txBody>
                  <a:tcPr marL="121920" marR="121920" marT="60960" marB="60960"/>
                </a:tc>
                <a:extLst>
                  <a:ext uri="{0D108BD9-81ED-4DB2-BD59-A6C34878D82A}">
                    <a16:rowId xmlns:a16="http://schemas.microsoft.com/office/drawing/2014/main" val="783968446"/>
                  </a:ext>
                </a:extLst>
              </a:tr>
              <a:tr h="337107">
                <a:tc>
                  <a:txBody>
                    <a:bodyPr/>
                    <a:lstStyle/>
                    <a:p>
                      <a:pPr algn="ctr"/>
                      <a:r>
                        <a:rPr lang="nb-NO" sz="700" b="1">
                          <a:solidFill>
                            <a:schemeClr val="bg1"/>
                          </a:solidFill>
                        </a:rPr>
                        <a:t>M10</a:t>
                      </a:r>
                    </a:p>
                  </a:txBody>
                  <a:tcPr marL="121920" marR="121920" marT="60960" marB="60960" anchor="ctr">
                    <a:solidFill>
                      <a:srgbClr val="0166CB"/>
                    </a:solidFill>
                  </a:tcPr>
                </a:tc>
                <a:tc>
                  <a:txBody>
                    <a:bodyPr/>
                    <a:lstStyle/>
                    <a:p>
                      <a:r>
                        <a:rPr lang="nb-NO" sz="1000" b="1">
                          <a:solidFill>
                            <a:schemeClr val="tx1"/>
                          </a:solidFill>
                        </a:rPr>
                        <a:t>Endring i arbeidsorganisering gjennomført</a:t>
                      </a:r>
                    </a:p>
                  </a:txBody>
                  <a:tcPr marL="121920" marR="121920" marT="60960" marB="60960" anchor="ctr"/>
                </a:tc>
                <a:tc>
                  <a:txBody>
                    <a:bodyPr/>
                    <a:lstStyle/>
                    <a:p>
                      <a:pPr algn="ctr"/>
                      <a:r>
                        <a:rPr lang="nb-NO" sz="1100">
                          <a:solidFill>
                            <a:schemeClr val="tx1"/>
                          </a:solidFill>
                        </a:rPr>
                        <a:t>31.09.2021</a:t>
                      </a:r>
                    </a:p>
                  </a:txBody>
                  <a:tcPr marL="121920" marR="121920" marT="60960" marB="60960" anchor="ctr"/>
                </a:tc>
                <a:tc>
                  <a:txBody>
                    <a:bodyPr/>
                    <a:lstStyle/>
                    <a:p>
                      <a:pPr algn="ctr"/>
                      <a:endParaRPr lang="nb-NO" sz="1100">
                        <a:solidFill>
                          <a:schemeClr val="tx1"/>
                        </a:solidFill>
                      </a:endParaRPr>
                    </a:p>
                  </a:txBody>
                  <a:tcPr marL="121920" marR="121920" marT="60960" marB="60960" anchor="ctr"/>
                </a:tc>
                <a:tc>
                  <a:txBody>
                    <a:bodyPr/>
                    <a:lstStyle/>
                    <a:p>
                      <a:r>
                        <a:rPr lang="nb-NO" sz="700">
                          <a:solidFill>
                            <a:schemeClr val="tx1"/>
                          </a:solidFill>
                        </a:rPr>
                        <a:t>Basert på prosess på enhetene og felles tilnærming har vi besatt nye og endrede roller som følge av BOTT ØL. På denne datoen skal  medarbeidere være klare til opplæring innen BOTT ØL. Ev. nye stillinger bemannet.</a:t>
                      </a:r>
                    </a:p>
                  </a:txBody>
                  <a:tcPr marL="121920" marR="121920" marT="60960" marB="60960"/>
                </a:tc>
                <a:extLst>
                  <a:ext uri="{0D108BD9-81ED-4DB2-BD59-A6C34878D82A}">
                    <a16:rowId xmlns:a16="http://schemas.microsoft.com/office/drawing/2014/main" val="3269286713"/>
                  </a:ext>
                </a:extLst>
              </a:tr>
              <a:tr h="286866">
                <a:tc>
                  <a:txBody>
                    <a:bodyPr/>
                    <a:lstStyle/>
                    <a:p>
                      <a:pPr algn="ctr"/>
                      <a:r>
                        <a:rPr lang="nb-NO" sz="700" b="1">
                          <a:solidFill>
                            <a:schemeClr val="bg1"/>
                          </a:solidFill>
                        </a:rPr>
                        <a:t>M11</a:t>
                      </a:r>
                    </a:p>
                  </a:txBody>
                  <a:tcPr marL="121920" marR="121920" marT="60960" marB="60960" anchor="ctr">
                    <a:solidFill>
                      <a:srgbClr val="ED8013"/>
                    </a:solidFill>
                  </a:tcPr>
                </a:tc>
                <a:tc>
                  <a:txBody>
                    <a:bodyPr/>
                    <a:lstStyle/>
                    <a:p>
                      <a:r>
                        <a:rPr lang="nb-NO" sz="1000" b="1">
                          <a:solidFill>
                            <a:schemeClr val="tx1"/>
                          </a:solidFill>
                        </a:rPr>
                        <a:t>Firma Unit4 etablert</a:t>
                      </a:r>
                    </a:p>
                  </a:txBody>
                  <a:tcPr marL="121920" marR="121920" marT="60960" marB="60960" anchor="ctr"/>
                </a:tc>
                <a:tc>
                  <a:txBody>
                    <a:bodyPr/>
                    <a:lstStyle/>
                    <a:p>
                      <a:pPr algn="ctr"/>
                      <a:r>
                        <a:rPr lang="nb-NO" sz="1100">
                          <a:solidFill>
                            <a:schemeClr val="tx1"/>
                          </a:solidFill>
                        </a:rPr>
                        <a:t>Medio sept.</a:t>
                      </a:r>
                    </a:p>
                  </a:txBody>
                  <a:tcPr marL="121920" marR="121920" marT="60960" marB="60960" anchor="ctr"/>
                </a:tc>
                <a:tc>
                  <a:txBody>
                    <a:bodyPr/>
                    <a:lstStyle/>
                    <a:p>
                      <a:pPr algn="ctr"/>
                      <a:endParaRPr lang="nb-NO" sz="1100">
                        <a:solidFill>
                          <a:schemeClr val="tx1"/>
                        </a:solidFill>
                      </a:endParaRPr>
                    </a:p>
                  </a:txBody>
                  <a:tcPr marL="121920" marR="121920" marT="60960" marB="609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700">
                          <a:solidFill>
                            <a:schemeClr val="tx1"/>
                          </a:solidFill>
                        </a:rPr>
                        <a:t>NTNU får tilgang til </a:t>
                      </a:r>
                      <a:r>
                        <a:rPr lang="nb-NO" sz="700" err="1">
                          <a:solidFill>
                            <a:schemeClr val="tx1"/>
                          </a:solidFill>
                        </a:rPr>
                        <a:t>oppstatt</a:t>
                      </a:r>
                      <a:r>
                        <a:rPr lang="nb-NO" sz="700">
                          <a:solidFill>
                            <a:schemeClr val="tx1"/>
                          </a:solidFill>
                        </a:rPr>
                        <a:t> Unit4-system inkludert vaskede datastrukturer. Systemet rigges for mottak av data og integrasjoner som skal inn i systemet.</a:t>
                      </a:r>
                    </a:p>
                  </a:txBody>
                  <a:tcPr marL="121920" marR="121920" marT="60960" marB="60960"/>
                </a:tc>
                <a:extLst>
                  <a:ext uri="{0D108BD9-81ED-4DB2-BD59-A6C34878D82A}">
                    <a16:rowId xmlns:a16="http://schemas.microsoft.com/office/drawing/2014/main" val="1073557116"/>
                  </a:ext>
                </a:extLst>
              </a:tr>
              <a:tr h="337107">
                <a:tc>
                  <a:txBody>
                    <a:bodyPr/>
                    <a:lstStyle/>
                    <a:p>
                      <a:pPr algn="ctr"/>
                      <a:r>
                        <a:rPr lang="nb-NO" sz="700" b="1">
                          <a:solidFill>
                            <a:schemeClr val="bg1"/>
                          </a:solidFill>
                        </a:rPr>
                        <a:t>M12</a:t>
                      </a:r>
                    </a:p>
                  </a:txBody>
                  <a:tcPr marL="121920" marR="121920" marT="60960" marB="60960" anchor="ctr">
                    <a:solidFill>
                      <a:srgbClr val="0166CB"/>
                    </a:solidFill>
                  </a:tcPr>
                </a:tc>
                <a:tc>
                  <a:txBody>
                    <a:bodyPr/>
                    <a:lstStyle/>
                    <a:p>
                      <a:r>
                        <a:rPr lang="nb-NO" sz="1000" b="1">
                          <a:solidFill>
                            <a:schemeClr val="tx1"/>
                          </a:solidFill>
                        </a:rPr>
                        <a:t>Opplæring startet</a:t>
                      </a:r>
                    </a:p>
                  </a:txBody>
                  <a:tcPr marL="121920" marR="121920" marT="60960" marB="60960" anchor="ctr"/>
                </a:tc>
                <a:tc>
                  <a:txBody>
                    <a:bodyPr/>
                    <a:lstStyle/>
                    <a:p>
                      <a:pPr algn="ctr"/>
                      <a:r>
                        <a:rPr lang="nb-NO" sz="1100">
                          <a:solidFill>
                            <a:schemeClr val="tx1"/>
                          </a:solidFill>
                        </a:rPr>
                        <a:t>01.10.2021</a:t>
                      </a:r>
                    </a:p>
                  </a:txBody>
                  <a:tcPr marL="121920" marR="121920" marT="60960" marB="60960" anchor="ctr"/>
                </a:tc>
                <a:tc>
                  <a:txBody>
                    <a:bodyPr/>
                    <a:lstStyle/>
                    <a:p>
                      <a:pPr algn="ctr"/>
                      <a:endParaRPr lang="nb-NO" sz="1100">
                        <a:solidFill>
                          <a:schemeClr val="tx1"/>
                        </a:solidFill>
                      </a:endParaRPr>
                    </a:p>
                  </a:txBody>
                  <a:tcPr marL="121920" marR="121920" marT="60960" marB="60960" anchor="ctr"/>
                </a:tc>
                <a:tc>
                  <a:txBody>
                    <a:bodyPr/>
                    <a:lstStyle/>
                    <a:p>
                      <a:r>
                        <a:rPr lang="nb-NO" sz="700">
                          <a:solidFill>
                            <a:schemeClr val="tx1"/>
                          </a:solidFill>
                        </a:rPr>
                        <a:t>Opplæringsplan klar 30.06 – det blir opplæring basert på roller i systemet. Opplæring i regi av prosjektet og BOTT begynner for alle som er identifisert som å inneha roller i nytt system. Kombinasjon av ulike opplæringsformer som sikrer at vi har tid til dialog og spørsmål.</a:t>
                      </a:r>
                    </a:p>
                  </a:txBody>
                  <a:tcPr marL="121920" marR="121920" marT="60960" marB="60960"/>
                </a:tc>
                <a:extLst>
                  <a:ext uri="{0D108BD9-81ED-4DB2-BD59-A6C34878D82A}">
                    <a16:rowId xmlns:a16="http://schemas.microsoft.com/office/drawing/2014/main" val="2351751013"/>
                  </a:ext>
                </a:extLst>
              </a:tr>
              <a:tr h="332161">
                <a:tc>
                  <a:txBody>
                    <a:bodyPr/>
                    <a:lstStyle/>
                    <a:p>
                      <a:pPr algn="ctr"/>
                      <a:r>
                        <a:rPr lang="nb-NO" sz="700" b="1">
                          <a:solidFill>
                            <a:schemeClr val="bg1"/>
                          </a:solidFill>
                        </a:rPr>
                        <a:t>M13</a:t>
                      </a:r>
                    </a:p>
                  </a:txBody>
                  <a:tcPr marL="121920" marR="121920" marT="60960" marB="60960" anchor="ctr">
                    <a:solidFill>
                      <a:srgbClr val="ED8013"/>
                    </a:solidFill>
                  </a:tcPr>
                </a:tc>
                <a:tc>
                  <a:txBody>
                    <a:bodyPr/>
                    <a:lstStyle/>
                    <a:p>
                      <a:r>
                        <a:rPr lang="nb-NO" sz="1000" b="1">
                          <a:solidFill>
                            <a:schemeClr val="tx1"/>
                          </a:solidFill>
                        </a:rPr>
                        <a:t>Rydding i data ferdig</a:t>
                      </a:r>
                    </a:p>
                  </a:txBody>
                  <a:tcPr marL="121920" marR="121920" marT="60960" marB="60960" anchor="ctr"/>
                </a:tc>
                <a:tc>
                  <a:txBody>
                    <a:bodyPr/>
                    <a:lstStyle/>
                    <a:p>
                      <a:pPr algn="ctr"/>
                      <a:r>
                        <a:rPr lang="nb-NO" sz="1100">
                          <a:solidFill>
                            <a:schemeClr val="tx1"/>
                          </a:solidFill>
                        </a:rPr>
                        <a:t>01.10.2021</a:t>
                      </a:r>
                    </a:p>
                  </a:txBody>
                  <a:tcPr marL="121920" marR="121920" marT="60960" marB="60960" anchor="ctr"/>
                </a:tc>
                <a:tc>
                  <a:txBody>
                    <a:bodyPr/>
                    <a:lstStyle/>
                    <a:p>
                      <a:pPr algn="ctr"/>
                      <a:endParaRPr lang="nb-NO" sz="1100">
                        <a:solidFill>
                          <a:schemeClr val="tx1"/>
                        </a:solidFill>
                      </a:endParaRPr>
                    </a:p>
                  </a:txBody>
                  <a:tcPr marL="121920" marR="121920" marT="60960" marB="60960" anchor="ctr"/>
                </a:tc>
                <a:tc>
                  <a:txBody>
                    <a:bodyPr/>
                    <a:lstStyle/>
                    <a:p>
                      <a:r>
                        <a:rPr lang="nb-NO" sz="700">
                          <a:solidFill>
                            <a:schemeClr val="tx1"/>
                          </a:solidFill>
                        </a:rPr>
                        <a:t>Alle våre relevante registre og data er ferdig «vasket» for å sikre god datakvalitet inn i nye system. I dette ligger det at data fra eksempelvis prosjekter og ressurser er gjennomgått og klargjort for overføring inn i </a:t>
                      </a:r>
                      <a:r>
                        <a:rPr lang="nb-NO" sz="700" err="1">
                          <a:solidFill>
                            <a:schemeClr val="tx1"/>
                          </a:solidFill>
                        </a:rPr>
                        <a:t>DFØs</a:t>
                      </a:r>
                      <a:r>
                        <a:rPr lang="nb-NO" sz="700">
                          <a:solidFill>
                            <a:schemeClr val="tx1"/>
                          </a:solidFill>
                        </a:rPr>
                        <a:t> systemer. </a:t>
                      </a:r>
                      <a:r>
                        <a:rPr lang="nb-NO" sz="700" err="1">
                          <a:solidFill>
                            <a:schemeClr val="tx1"/>
                          </a:solidFill>
                        </a:rPr>
                        <a:t>Innaktive</a:t>
                      </a:r>
                      <a:r>
                        <a:rPr lang="nb-NO" sz="700">
                          <a:solidFill>
                            <a:schemeClr val="tx1"/>
                          </a:solidFill>
                        </a:rPr>
                        <a:t>/passive data videreføres ikke (men behov for historikk skal ivaretas)</a:t>
                      </a:r>
                    </a:p>
                  </a:txBody>
                  <a:tcPr marL="121920" marR="121920" marT="60960" marB="60960"/>
                </a:tc>
                <a:extLst>
                  <a:ext uri="{0D108BD9-81ED-4DB2-BD59-A6C34878D82A}">
                    <a16:rowId xmlns:a16="http://schemas.microsoft.com/office/drawing/2014/main" val="4025384496"/>
                  </a:ext>
                </a:extLst>
              </a:tr>
              <a:tr h="286866">
                <a:tc>
                  <a:txBody>
                    <a:bodyPr/>
                    <a:lstStyle/>
                    <a:p>
                      <a:pPr algn="ctr"/>
                      <a:r>
                        <a:rPr lang="nb-NO" sz="700" b="1">
                          <a:solidFill>
                            <a:schemeClr val="bg1"/>
                          </a:solidFill>
                        </a:rPr>
                        <a:t>M14</a:t>
                      </a:r>
                    </a:p>
                  </a:txBody>
                  <a:tcPr marL="121920" marR="121920" marT="60960" marB="60960" anchor="ctr">
                    <a:solidFill>
                      <a:srgbClr val="ED8013"/>
                    </a:solidFill>
                  </a:tcPr>
                </a:tc>
                <a:tc>
                  <a:txBody>
                    <a:bodyPr/>
                    <a:lstStyle/>
                    <a:p>
                      <a:r>
                        <a:rPr lang="nb-NO" sz="1000" b="1" err="1">
                          <a:solidFill>
                            <a:schemeClr val="tx1"/>
                          </a:solidFill>
                        </a:rPr>
                        <a:t>Konverteringsfil</a:t>
                      </a:r>
                      <a:r>
                        <a:rPr lang="nb-NO" sz="1000" b="1">
                          <a:solidFill>
                            <a:schemeClr val="tx1"/>
                          </a:solidFill>
                        </a:rPr>
                        <a:t> levert til DFØ</a:t>
                      </a:r>
                    </a:p>
                  </a:txBody>
                  <a:tcPr marL="121920" marR="121920" marT="60960" marB="60960" anchor="ctr"/>
                </a:tc>
                <a:tc>
                  <a:txBody>
                    <a:bodyPr/>
                    <a:lstStyle/>
                    <a:p>
                      <a:pPr algn="ctr"/>
                      <a:r>
                        <a:rPr lang="nb-NO" sz="1100">
                          <a:solidFill>
                            <a:schemeClr val="tx1"/>
                          </a:solidFill>
                        </a:rPr>
                        <a:t>02.11.2021</a:t>
                      </a:r>
                    </a:p>
                  </a:txBody>
                  <a:tcPr marL="121920" marR="121920" marT="60960" marB="60960" anchor="ctr"/>
                </a:tc>
                <a:tc>
                  <a:txBody>
                    <a:bodyPr/>
                    <a:lstStyle/>
                    <a:p>
                      <a:pPr algn="ctr"/>
                      <a:endParaRPr lang="nb-NO" sz="1100">
                        <a:solidFill>
                          <a:schemeClr val="tx1"/>
                        </a:solidFill>
                      </a:endParaRPr>
                    </a:p>
                  </a:txBody>
                  <a:tcPr marL="121920" marR="121920" marT="60960" marB="60960" anchor="ctr"/>
                </a:tc>
                <a:tc>
                  <a:txBody>
                    <a:bodyPr/>
                    <a:lstStyle/>
                    <a:p>
                      <a:r>
                        <a:rPr lang="nb-NO" sz="700">
                          <a:solidFill>
                            <a:schemeClr val="tx1"/>
                          </a:solidFill>
                        </a:rPr>
                        <a:t>Alle data som må være tilgjengelig i nye systemer blir overlevert til </a:t>
                      </a:r>
                      <a:r>
                        <a:rPr lang="nb-NO" sz="700" err="1">
                          <a:solidFill>
                            <a:schemeClr val="tx1"/>
                          </a:solidFill>
                        </a:rPr>
                        <a:t>til</a:t>
                      </a:r>
                      <a:r>
                        <a:rPr lang="nb-NO" sz="700">
                          <a:solidFill>
                            <a:schemeClr val="tx1"/>
                          </a:solidFill>
                        </a:rPr>
                        <a:t> DFØ for innlastning i de nye systemene (SAP DFØ og UNIT4-ERP)</a:t>
                      </a:r>
                    </a:p>
                  </a:txBody>
                  <a:tcPr marL="121920" marR="121920" marT="60960" marB="60960"/>
                </a:tc>
                <a:extLst>
                  <a:ext uri="{0D108BD9-81ED-4DB2-BD59-A6C34878D82A}">
                    <a16:rowId xmlns:a16="http://schemas.microsoft.com/office/drawing/2014/main" val="2311244929"/>
                  </a:ext>
                </a:extLst>
              </a:tr>
              <a:tr h="286866">
                <a:tc>
                  <a:txBody>
                    <a:bodyPr/>
                    <a:lstStyle/>
                    <a:p>
                      <a:pPr algn="ctr"/>
                      <a:r>
                        <a:rPr lang="nb-NO" sz="700" b="1">
                          <a:solidFill>
                            <a:schemeClr val="bg1"/>
                          </a:solidFill>
                        </a:rPr>
                        <a:t>M15</a:t>
                      </a:r>
                    </a:p>
                  </a:txBody>
                  <a:tcPr marL="121920" marR="121920" marT="60960" marB="60960" anchor="ctr">
                    <a:solidFill>
                      <a:srgbClr val="ED8013"/>
                    </a:solidFill>
                  </a:tcPr>
                </a:tc>
                <a:tc>
                  <a:txBody>
                    <a:bodyPr/>
                    <a:lstStyle/>
                    <a:p>
                      <a:r>
                        <a:rPr lang="nb-NO" sz="1000" b="1">
                          <a:solidFill>
                            <a:schemeClr val="tx1"/>
                          </a:solidFill>
                        </a:rPr>
                        <a:t>Konvertering godkjent av DFØ</a:t>
                      </a:r>
                    </a:p>
                  </a:txBody>
                  <a:tcPr marL="121920" marR="121920" marT="60960" marB="60960" anchor="ctr"/>
                </a:tc>
                <a:tc>
                  <a:txBody>
                    <a:bodyPr/>
                    <a:lstStyle/>
                    <a:p>
                      <a:pPr algn="ctr"/>
                      <a:r>
                        <a:rPr lang="nb-NO" sz="1100">
                          <a:solidFill>
                            <a:schemeClr val="tx1"/>
                          </a:solidFill>
                        </a:rPr>
                        <a:t>15.12.2021</a:t>
                      </a:r>
                    </a:p>
                  </a:txBody>
                  <a:tcPr marL="121920" marR="121920" marT="60960" marB="60960" anchor="ctr"/>
                </a:tc>
                <a:tc>
                  <a:txBody>
                    <a:bodyPr/>
                    <a:lstStyle/>
                    <a:p>
                      <a:pPr algn="ctr"/>
                      <a:endParaRPr lang="nb-NO" sz="1100">
                        <a:solidFill>
                          <a:schemeClr val="tx1"/>
                        </a:solidFill>
                      </a:endParaRPr>
                    </a:p>
                  </a:txBody>
                  <a:tcPr marL="121920" marR="121920" marT="60960" marB="60960" anchor="ctr"/>
                </a:tc>
                <a:tc>
                  <a:txBody>
                    <a:bodyPr/>
                    <a:lstStyle/>
                    <a:p>
                      <a:r>
                        <a:rPr lang="nb-NO" sz="700">
                          <a:solidFill>
                            <a:schemeClr val="tx1"/>
                          </a:solidFill>
                        </a:rPr>
                        <a:t>DFØ har innlastet alle data som NTNU har overlevert og godkjent data slik at vi er klare for oppstart 1. januar.</a:t>
                      </a:r>
                    </a:p>
                  </a:txBody>
                  <a:tcPr marL="121920" marR="121920" marT="60960" marB="60960"/>
                </a:tc>
                <a:extLst>
                  <a:ext uri="{0D108BD9-81ED-4DB2-BD59-A6C34878D82A}">
                    <a16:rowId xmlns:a16="http://schemas.microsoft.com/office/drawing/2014/main" val="2759858448"/>
                  </a:ext>
                </a:extLst>
              </a:tr>
              <a:tr h="286866">
                <a:tc>
                  <a:txBody>
                    <a:bodyPr/>
                    <a:lstStyle/>
                    <a:p>
                      <a:pPr algn="ctr"/>
                      <a:r>
                        <a:rPr lang="nb-NO" sz="700" b="1">
                          <a:solidFill>
                            <a:schemeClr val="bg1"/>
                          </a:solidFill>
                        </a:rPr>
                        <a:t>M16</a:t>
                      </a:r>
                    </a:p>
                  </a:txBody>
                  <a:tcPr marL="121920" marR="121920" marT="60960" marB="60960" anchor="ctr">
                    <a:solidFill>
                      <a:srgbClr val="ED8013"/>
                    </a:solidFill>
                  </a:tcPr>
                </a:tc>
                <a:tc>
                  <a:txBody>
                    <a:bodyPr/>
                    <a:lstStyle/>
                    <a:p>
                      <a:r>
                        <a:rPr lang="nb-NO" sz="1000" b="1">
                          <a:solidFill>
                            <a:schemeClr val="tx1"/>
                          </a:solidFill>
                        </a:rPr>
                        <a:t>Systembytte gjennomført og «live»</a:t>
                      </a:r>
                    </a:p>
                  </a:txBody>
                  <a:tcPr marL="121920" marR="121920" marT="60960" marB="60960" anchor="ctr"/>
                </a:tc>
                <a:tc>
                  <a:txBody>
                    <a:bodyPr/>
                    <a:lstStyle/>
                    <a:p>
                      <a:pPr algn="ctr"/>
                      <a:r>
                        <a:rPr lang="nb-NO" sz="1100">
                          <a:solidFill>
                            <a:schemeClr val="tx1"/>
                          </a:solidFill>
                        </a:rPr>
                        <a:t>01.01.2022</a:t>
                      </a:r>
                    </a:p>
                  </a:txBody>
                  <a:tcPr marL="121920" marR="121920" marT="60960" marB="60960" anchor="ctr"/>
                </a:tc>
                <a:tc>
                  <a:txBody>
                    <a:bodyPr/>
                    <a:lstStyle/>
                    <a:p>
                      <a:pPr algn="ctr"/>
                      <a:endParaRPr lang="nb-NO" sz="1100">
                        <a:solidFill>
                          <a:schemeClr val="tx1"/>
                        </a:solidFill>
                      </a:endParaRPr>
                    </a:p>
                  </a:txBody>
                  <a:tcPr marL="121920" marR="121920" marT="60960" marB="60960" anchor="ctr"/>
                </a:tc>
                <a:tc>
                  <a:txBody>
                    <a:bodyPr/>
                    <a:lstStyle/>
                    <a:p>
                      <a:r>
                        <a:rPr lang="nb-NO" sz="700">
                          <a:solidFill>
                            <a:schemeClr val="tx1"/>
                          </a:solidFill>
                        </a:rPr>
                        <a:t>NTNU bytter fra denne datoen over til SAP-DFØ og UNIT4-ERP. Historiske data er tilgjengelige i gamle systemer i en overgangsfase.</a:t>
                      </a:r>
                    </a:p>
                  </a:txBody>
                  <a:tcPr marL="121920" marR="121920" marT="60960" marB="60960"/>
                </a:tc>
                <a:extLst>
                  <a:ext uri="{0D108BD9-81ED-4DB2-BD59-A6C34878D82A}">
                    <a16:rowId xmlns:a16="http://schemas.microsoft.com/office/drawing/2014/main" val="1314867811"/>
                  </a:ext>
                </a:extLst>
              </a:tr>
              <a:tr h="332161">
                <a:tc>
                  <a:txBody>
                    <a:bodyPr/>
                    <a:lstStyle/>
                    <a:p>
                      <a:pPr algn="ctr"/>
                      <a:r>
                        <a:rPr lang="nb-NO" sz="700" b="1">
                          <a:solidFill>
                            <a:schemeClr val="bg1"/>
                          </a:solidFill>
                        </a:rPr>
                        <a:t>M17</a:t>
                      </a:r>
                    </a:p>
                  </a:txBody>
                  <a:tcPr marL="121920" marR="121920" marT="60960" marB="60960" anchor="ctr">
                    <a:solidFill>
                      <a:srgbClr val="0166CB"/>
                    </a:solidFill>
                  </a:tcPr>
                </a:tc>
                <a:tc>
                  <a:txBody>
                    <a:bodyPr/>
                    <a:lstStyle/>
                    <a:p>
                      <a:r>
                        <a:rPr lang="nb-NO" sz="1000" b="1">
                          <a:solidFill>
                            <a:schemeClr val="tx1"/>
                          </a:solidFill>
                        </a:rPr>
                        <a:t>Ansatte operative i nytt system</a:t>
                      </a:r>
                    </a:p>
                  </a:txBody>
                  <a:tcPr marL="121920" marR="121920" marT="60960" marB="60960" anchor="ctr"/>
                </a:tc>
                <a:tc>
                  <a:txBody>
                    <a:bodyPr/>
                    <a:lstStyle/>
                    <a:p>
                      <a:pPr algn="ctr"/>
                      <a:r>
                        <a:rPr lang="nb-NO" sz="1100">
                          <a:solidFill>
                            <a:schemeClr val="tx1"/>
                          </a:solidFill>
                        </a:rPr>
                        <a:t>01.01.2022</a:t>
                      </a:r>
                    </a:p>
                  </a:txBody>
                  <a:tcPr marL="121920" marR="121920" marT="60960" marB="60960" anchor="ctr"/>
                </a:tc>
                <a:tc>
                  <a:txBody>
                    <a:bodyPr/>
                    <a:lstStyle/>
                    <a:p>
                      <a:pPr algn="ctr"/>
                      <a:endParaRPr lang="nb-NO" sz="1100">
                        <a:solidFill>
                          <a:schemeClr val="tx1"/>
                        </a:solidFill>
                      </a:endParaRPr>
                    </a:p>
                  </a:txBody>
                  <a:tcPr marL="121920" marR="121920" marT="60960" marB="60960" anchor="ctr"/>
                </a:tc>
                <a:tc>
                  <a:txBody>
                    <a:bodyPr/>
                    <a:lstStyle/>
                    <a:p>
                      <a:r>
                        <a:rPr lang="nb-NO" sz="700">
                          <a:solidFill>
                            <a:schemeClr val="tx1"/>
                          </a:solidFill>
                        </a:rPr>
                        <a:t>NTNUs bruker tar i bruk nytt system. Alle ansatte får fra denne datoen tilgang til nye systemer gjennom selvbetjeningsportal (reiseregning m.m.), og ansatte med roller skal benytte nye systemer til oppgaver innen lønn- og lønnsnær HR, prosjektøkonomi og behov til betaling.</a:t>
                      </a:r>
                    </a:p>
                  </a:txBody>
                  <a:tcPr marL="121920" marR="121920" marT="60960" marB="60960"/>
                </a:tc>
                <a:extLst>
                  <a:ext uri="{0D108BD9-81ED-4DB2-BD59-A6C34878D82A}">
                    <a16:rowId xmlns:a16="http://schemas.microsoft.com/office/drawing/2014/main" val="2691688811"/>
                  </a:ext>
                </a:extLst>
              </a:tr>
              <a:tr h="286866">
                <a:tc>
                  <a:txBody>
                    <a:bodyPr/>
                    <a:lstStyle/>
                    <a:p>
                      <a:pPr algn="ctr"/>
                      <a:r>
                        <a:rPr lang="nb-NO" sz="700" b="1">
                          <a:solidFill>
                            <a:schemeClr val="bg1"/>
                          </a:solidFill>
                        </a:rPr>
                        <a:t>M18</a:t>
                      </a:r>
                    </a:p>
                  </a:txBody>
                  <a:tcPr marL="121920" marR="121920" marT="60960" marB="60960" anchor="ctr">
                    <a:solidFill>
                      <a:srgbClr val="ED8013"/>
                    </a:solidFill>
                  </a:tcPr>
                </a:tc>
                <a:tc>
                  <a:txBody>
                    <a:bodyPr/>
                    <a:lstStyle/>
                    <a:p>
                      <a:r>
                        <a:rPr lang="nb-NO" sz="1000" b="1">
                          <a:solidFill>
                            <a:schemeClr val="tx1"/>
                          </a:solidFill>
                        </a:rPr>
                        <a:t>Første lønnsutbetaling i nytt system</a:t>
                      </a:r>
                    </a:p>
                  </a:txBody>
                  <a:tcPr marL="121920" marR="121920" marT="60960" marB="60960" anchor="ctr"/>
                </a:tc>
                <a:tc>
                  <a:txBody>
                    <a:bodyPr/>
                    <a:lstStyle/>
                    <a:p>
                      <a:pPr algn="ctr"/>
                      <a:r>
                        <a:rPr lang="nb-NO" sz="1100">
                          <a:solidFill>
                            <a:schemeClr val="tx1"/>
                          </a:solidFill>
                        </a:rPr>
                        <a:t>12.01.2022</a:t>
                      </a:r>
                    </a:p>
                  </a:txBody>
                  <a:tcPr marL="121920" marR="121920" marT="60960" marB="60960" anchor="ctr"/>
                </a:tc>
                <a:tc>
                  <a:txBody>
                    <a:bodyPr/>
                    <a:lstStyle/>
                    <a:p>
                      <a:pPr algn="ctr"/>
                      <a:endParaRPr lang="nb-NO" sz="1100">
                        <a:solidFill>
                          <a:schemeClr val="tx1"/>
                        </a:solidFill>
                      </a:endParaRPr>
                    </a:p>
                  </a:txBody>
                  <a:tcPr marL="121920" marR="121920" marT="60960" marB="60960" anchor="ctr"/>
                </a:tc>
                <a:tc>
                  <a:txBody>
                    <a:bodyPr/>
                    <a:lstStyle/>
                    <a:p>
                      <a:r>
                        <a:rPr lang="nb-NO" sz="700">
                          <a:solidFill>
                            <a:schemeClr val="tx1"/>
                          </a:solidFill>
                        </a:rPr>
                        <a:t>Alle ansatte mottar lønn kjørt gjennom nytt system (uten å merke forskjell).</a:t>
                      </a:r>
                    </a:p>
                  </a:txBody>
                  <a:tcPr marL="121920" marR="121920" marT="60960" marB="60960"/>
                </a:tc>
                <a:extLst>
                  <a:ext uri="{0D108BD9-81ED-4DB2-BD59-A6C34878D82A}">
                    <a16:rowId xmlns:a16="http://schemas.microsoft.com/office/drawing/2014/main" val="245656290"/>
                  </a:ext>
                </a:extLst>
              </a:tr>
            </a:tbl>
          </a:graphicData>
        </a:graphic>
      </p:graphicFrame>
    </p:spTree>
    <p:extLst>
      <p:ext uri="{BB962C8B-B14F-4D97-AF65-F5344CB8AC3E}">
        <p14:creationId xmlns:p14="http://schemas.microsoft.com/office/powerpoint/2010/main" val="1879265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88D35-20EA-41A8-A156-91031C48A803}"/>
              </a:ext>
            </a:extLst>
          </p:cNvPr>
          <p:cNvSpPr>
            <a:spLocks noGrp="1"/>
          </p:cNvSpPr>
          <p:nvPr>
            <p:ph type="title"/>
          </p:nvPr>
        </p:nvSpPr>
        <p:spPr/>
        <p:txBody>
          <a:bodyPr/>
          <a:lstStyle/>
          <a:p>
            <a:endParaRPr lang="nb-NO" dirty="0"/>
          </a:p>
        </p:txBody>
      </p:sp>
      <p:sp>
        <p:nvSpPr>
          <p:cNvPr id="3" name="Content Placeholder 2">
            <a:extLst>
              <a:ext uri="{FF2B5EF4-FFF2-40B4-BE49-F238E27FC236}">
                <a16:creationId xmlns:a16="http://schemas.microsoft.com/office/drawing/2014/main" id="{ECAA5A72-B661-4F46-8844-9F8083F795DD}"/>
              </a:ext>
            </a:extLst>
          </p:cNvPr>
          <p:cNvSpPr>
            <a:spLocks noGrp="1"/>
          </p:cNvSpPr>
          <p:nvPr>
            <p:ph idx="1"/>
          </p:nvPr>
        </p:nvSpPr>
        <p:spPr/>
        <p:txBody>
          <a:bodyPr/>
          <a:lstStyle/>
          <a:p>
            <a:pPr marL="0" indent="0">
              <a:buNone/>
            </a:pPr>
            <a:endParaRPr lang="nb-NO"/>
          </a:p>
        </p:txBody>
      </p:sp>
      <p:pic>
        <p:nvPicPr>
          <p:cNvPr id="6146" name="Picture 2">
            <a:extLst>
              <a:ext uri="{FF2B5EF4-FFF2-40B4-BE49-F238E27FC236}">
                <a16:creationId xmlns:a16="http://schemas.microsoft.com/office/drawing/2014/main" id="{6F98721C-D1DD-48FF-A0A6-19EF29801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424" y="1427011"/>
            <a:ext cx="5124222" cy="465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6881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7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WxDk624likt.gBdsneV2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7oceC9aenCddoR5plWKyu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documentContentValidatorConfiguration":{"enableDocumentContentValidator":false,"documentContentValidatorVersion":0},"elementsMetadata":[],"slideId":"637322233499976957","enableDocumentContentUpdater":true,"version":"1.1"}]]></TemplafySlideTemplate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TemplateConfiguration><![CDATA[{"documentContentValidatorConfiguration":{"enableDocumentContentValidator":false,"documentContentValidatorVersion":0},"elementsMetadata":[],"slideId":"637274689481801232","enableDocumentContentUpdater":true,"version":"1.1"}]]></TemplafySlideTemplateConfiguration>
</file>

<file path=customXml/item14.xml><?xml version="1.0" encoding="utf-8"?>
<TemplafySlideTemplateConfiguration><![CDATA[{"documentContentValidatorConfiguration":{"enableDocumentContentValidator":false,"documentContentValidatorVersion":0},"elementsMetadata":[],"slideId":"637322233499976957","enableDocumentContentUpdater":true,"version":"1.1"}]]></TemplafySlideTemplateConfiguration>
</file>

<file path=customXml/item15.xml><?xml version="1.0" encoding="utf-8"?>
<TemplafySlideFormConfiguration><![CDATA[{"formFields":[],"formDataEntries":[]}]]></TemplafySlideFormConfiguration>
</file>

<file path=customXml/item16.xml><?xml version="1.0" encoding="utf-8"?>
<TemplafySlideTemplateConfiguration><![CDATA[{"documentContentValidatorConfiguration":{"enableDocumentContentValidator":false,"documentContentValidatorVersion":0},"elementsMetadata":[],"slideId":"637274689482113909","enableDocumentContentUpdater":true,"version":"1.1"}]]></TemplafySlideTemplateConfiguration>
</file>

<file path=customXml/item17.xml><?xml version="1.0" encoding="utf-8"?>
<TemplafyTemplateConfiguration><![CDATA[{"elementsMetadata":[],"transformationConfigurations":[{"language":"{{UserProfile.DocumentLanguage.Iana}}","disableUpdates":false,"type":"proofingLanguage"}],"templateName":"Presentation screen (16-9)","templateDescription":"","enableDocumentContentUpdater":true,"version":"1.1"}]]></TemplafyTemplateConfiguration>
</file>

<file path=customXml/item18.xml><?xml version="1.0" encoding="utf-8"?>
<TemplafySlideTemplateConfiguration><![CDATA[{"documentContentValidatorConfiguration":{"enableDocumentContentValidator":false,"documentContentValidatorVersion":0},"elementsMetadata":[],"slideId":"637274689481644962","enableDocumentContentUpdater":true,"version":"1.1"}]]></TemplafySlideTemplateConfiguration>
</file>

<file path=customXml/item19.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20.xml><?xml version="1.0" encoding="utf-8"?>
<TemplafySlideTemplateConfiguration><![CDATA[{"documentContentValidatorConfiguration":{"enableDocumentContentValidator":false,"documentContentValidatorVersion":0},"elementsMetadata":[],"slideId":"637322233499976957","enableDocumentContentUpdater":true,"version":"1.1"}]]></TemplafySlideTemplateConfiguration>
</file>

<file path=customXml/item21.xml><?xml version="1.0" encoding="utf-8"?>
<TemplafySlideTemplateConfiguration><![CDATA[{"documentContentValidatorConfiguration":{"enableDocumentContentValidator":false,"documentContentValidatorVersion":0},"elementsMetadata":[],"slideId":"637274689481644963","enableDocumentContentUpdater":true,"version":"1.1"}]]></TemplafySlideTemplateConfiguration>
</file>

<file path=customXml/item22.xml><?xml version="1.0" encoding="utf-8"?>
<TemplafySlideFormConfiguration><![CDATA[{"formFields":[],"formDataEntries":[]}]]></TemplafySlideFormConfiguration>
</file>

<file path=customXml/item23.xml><?xml version="1.0" encoding="utf-8"?>
<TemplafySlideFormConfiguration><![CDATA[{"formFields":[],"formDataEntries":[]}]]></TemplafySlideFormConfiguration>
</file>

<file path=customXml/item24.xml><?xml version="1.0" encoding="utf-8"?>
<TemplafySlideTemplateConfiguration><![CDATA[{"documentContentValidatorConfiguration":{"enableDocumentContentValidator":false,"documentContentValidatorVersion":0},"elementsMetadata":[],"slideId":"637274689482285485","enableDocumentContentUpdater":true,"version":"1.1"}]]></TemplafySlideTemplateConfiguration>
</file>

<file path=customXml/item25.xml><?xml version="1.0" encoding="utf-8"?>
<p:properties xmlns:p="http://schemas.microsoft.com/office/2006/metadata/properties" xmlns:xsi="http://www.w3.org/2001/XMLSchema-instance" xmlns:pc="http://schemas.microsoft.com/office/infopath/2007/PartnerControls">
  <documentManagement>
    <SharedWithUsers xmlns="5a015d52-1a8c-45a9-b108-712092158594">
      <UserInfo>
        <DisplayName>Terje Ruud</DisplayName>
        <AccountId>65</AccountId>
        <AccountType/>
      </UserInfo>
    </SharedWithUsers>
  </documentManagement>
</p:properties>
</file>

<file path=customXml/item3.xml><?xml version="1.0" encoding="utf-8"?>
<TemplafySlideFormConfiguration><![CDATA[{"formFields":[],"formDataEntries":[]}]]></TemplafySlideForm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4DD5007D4960C04FABF7CEA7C1807523" ma:contentTypeVersion="13" ma:contentTypeDescription="Create a new document." ma:contentTypeScope="" ma:versionID="d6d1a50ddb30b71277bcab308986264b">
  <xsd:schema xmlns:xsd="http://www.w3.org/2001/XMLSchema" xmlns:xs="http://www.w3.org/2001/XMLSchema" xmlns:p="http://schemas.microsoft.com/office/2006/metadata/properties" xmlns:ns2="92f31348-0739-4467-8087-a9e650b26e61" xmlns:ns3="5a015d52-1a8c-45a9-b108-712092158594" targetNamespace="http://schemas.microsoft.com/office/2006/metadata/properties" ma:root="true" ma:fieldsID="e4add1f36e44dde7ab49792cded41a5c" ns2:_="" ns3:_="">
    <xsd:import namespace="92f31348-0739-4467-8087-a9e650b26e61"/>
    <xsd:import namespace="5a015d52-1a8c-45a9-b108-7120921585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f31348-0739-4467-8087-a9e650b2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015d52-1a8c-45a9-b108-7120921585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TemplafySlideTemplateConfiguration><![CDATA[{"documentContentValidatorConfiguration":{"enableDocumentContentValidator":false,"documentContentValidatorVersion":0},"elementsMetadata":[],"slideId":"637322233499976957","enableDocumentContentUpdater":true,"version":"1.1"}]]></TemplafySlideTemplateConfiguration>
</file>

<file path=customXml/item7.xml><?xml version="1.0" encoding="utf-8"?>
<TemplafySlideTemplateConfiguration><![CDATA[{"documentContentValidatorConfiguration":{"enableDocumentContentValidator":false,"documentContentValidatorVersion":0},"elementsMetadata":[],"slideId":"637274689481644961","enableDocumentContentUpdater":true,"version":"1.1"}]]></TemplafySlideTemplateConfiguration>
</file>

<file path=customXml/item8.xml><?xml version="1.0" encoding="utf-8"?>
<TemplafySlideFormConfiguration><![CDATA[{"formFields":[],"formDataEntries":[]}]]></TemplafySlideFormConfiguration>
</file>

<file path=customXml/item9.xml><?xml version="1.0" encoding="utf-8"?>
<TemplafyFormConfiguration><![CDATA[{"formFields":[{"dataSource":"Audience","displayColumn":"audience","hideIfNoUserInteractionRequired":false,"distinct":true,"required":true,"autoSelectFirstOption":false,"type":"dropDown","name":"Audience","label":"External/internal","helpTexts":{"prefix":"","postfix":""},"spacing":{},"fullyQualifiedName":"Audience"}],"formDataEntries":[]}]]></TemplafyFormConfiguration>
</file>

<file path=customXml/itemProps1.xml><?xml version="1.0" encoding="utf-8"?>
<ds:datastoreItem xmlns:ds="http://schemas.openxmlformats.org/officeDocument/2006/customXml" ds:itemID="{74DD7968-5338-4A7C-9AB7-71E317FAD14A}">
  <ds:schemaRefs/>
</ds:datastoreItem>
</file>

<file path=customXml/itemProps10.xml><?xml version="1.0" encoding="utf-8"?>
<ds:datastoreItem xmlns:ds="http://schemas.openxmlformats.org/officeDocument/2006/customXml" ds:itemID="{4F0973CE-DD7E-41E5-9BA9-A6B1157D5082}">
  <ds:schemaRefs/>
</ds:datastoreItem>
</file>

<file path=customXml/itemProps11.xml><?xml version="1.0" encoding="utf-8"?>
<ds:datastoreItem xmlns:ds="http://schemas.openxmlformats.org/officeDocument/2006/customXml" ds:itemID="{98A6CD30-0308-49AC-9087-7CF9A48AE377}">
  <ds:schemaRefs/>
</ds:datastoreItem>
</file>

<file path=customXml/itemProps12.xml><?xml version="1.0" encoding="utf-8"?>
<ds:datastoreItem xmlns:ds="http://schemas.openxmlformats.org/officeDocument/2006/customXml" ds:itemID="{E3206C3F-9075-4ED1-A9D7-768CD599C06F}">
  <ds:schemaRefs/>
</ds:datastoreItem>
</file>

<file path=customXml/itemProps13.xml><?xml version="1.0" encoding="utf-8"?>
<ds:datastoreItem xmlns:ds="http://schemas.openxmlformats.org/officeDocument/2006/customXml" ds:itemID="{48FCFEE4-2E78-40CD-A932-180CFC151F96}">
  <ds:schemaRefs/>
</ds:datastoreItem>
</file>

<file path=customXml/itemProps14.xml><?xml version="1.0" encoding="utf-8"?>
<ds:datastoreItem xmlns:ds="http://schemas.openxmlformats.org/officeDocument/2006/customXml" ds:itemID="{70F4ED2E-503E-45E3-825C-9B04A23593EA}">
  <ds:schemaRefs/>
</ds:datastoreItem>
</file>

<file path=customXml/itemProps15.xml><?xml version="1.0" encoding="utf-8"?>
<ds:datastoreItem xmlns:ds="http://schemas.openxmlformats.org/officeDocument/2006/customXml" ds:itemID="{B8637C36-4996-4BF0-9817-9AE4E45FB3C9}">
  <ds:schemaRefs/>
</ds:datastoreItem>
</file>

<file path=customXml/itemProps16.xml><?xml version="1.0" encoding="utf-8"?>
<ds:datastoreItem xmlns:ds="http://schemas.openxmlformats.org/officeDocument/2006/customXml" ds:itemID="{8F10D2E3-BD5E-41A7-9B58-448C4704E426}">
  <ds:schemaRefs/>
</ds:datastoreItem>
</file>

<file path=customXml/itemProps17.xml><?xml version="1.0" encoding="utf-8"?>
<ds:datastoreItem xmlns:ds="http://schemas.openxmlformats.org/officeDocument/2006/customXml" ds:itemID="{D49E55AD-80F4-4EC9-8430-FD8E8D9201DC}">
  <ds:schemaRefs/>
</ds:datastoreItem>
</file>

<file path=customXml/itemProps18.xml><?xml version="1.0" encoding="utf-8"?>
<ds:datastoreItem xmlns:ds="http://schemas.openxmlformats.org/officeDocument/2006/customXml" ds:itemID="{4212848C-530B-4852-8730-679B69C20DA2}">
  <ds:schemaRefs/>
</ds:datastoreItem>
</file>

<file path=customXml/itemProps19.xml><?xml version="1.0" encoding="utf-8"?>
<ds:datastoreItem xmlns:ds="http://schemas.openxmlformats.org/officeDocument/2006/customXml" ds:itemID="{6FF40517-EACA-4151-AD5E-9DA157F97D3E}">
  <ds:schemaRefs/>
</ds:datastoreItem>
</file>

<file path=customXml/itemProps2.xml><?xml version="1.0" encoding="utf-8"?>
<ds:datastoreItem xmlns:ds="http://schemas.openxmlformats.org/officeDocument/2006/customXml" ds:itemID="{A010FBFC-ED9D-4776-849D-81EABF9D112A}">
  <ds:schemaRefs/>
</ds:datastoreItem>
</file>

<file path=customXml/itemProps20.xml><?xml version="1.0" encoding="utf-8"?>
<ds:datastoreItem xmlns:ds="http://schemas.openxmlformats.org/officeDocument/2006/customXml" ds:itemID="{6C87A078-5F40-4D7F-9BEF-6750FB94DC63}">
  <ds:schemaRefs/>
</ds:datastoreItem>
</file>

<file path=customXml/itemProps21.xml><?xml version="1.0" encoding="utf-8"?>
<ds:datastoreItem xmlns:ds="http://schemas.openxmlformats.org/officeDocument/2006/customXml" ds:itemID="{33A9D2B1-910A-4890-A149-E85A43544B5D}">
  <ds:schemaRefs/>
</ds:datastoreItem>
</file>

<file path=customXml/itemProps22.xml><?xml version="1.0" encoding="utf-8"?>
<ds:datastoreItem xmlns:ds="http://schemas.openxmlformats.org/officeDocument/2006/customXml" ds:itemID="{8E03B1FE-5A29-4B9A-A972-F98BDD2B0EBD}">
  <ds:schemaRefs/>
</ds:datastoreItem>
</file>

<file path=customXml/itemProps23.xml><?xml version="1.0" encoding="utf-8"?>
<ds:datastoreItem xmlns:ds="http://schemas.openxmlformats.org/officeDocument/2006/customXml" ds:itemID="{B25CBE9C-579C-4D62-9791-670FFEF0C740}">
  <ds:schemaRefs/>
</ds:datastoreItem>
</file>

<file path=customXml/itemProps24.xml><?xml version="1.0" encoding="utf-8"?>
<ds:datastoreItem xmlns:ds="http://schemas.openxmlformats.org/officeDocument/2006/customXml" ds:itemID="{D095A0A8-BBFC-46BD-B6C9-F9F771063A0C}">
  <ds:schemaRefs/>
</ds:datastoreItem>
</file>

<file path=customXml/itemProps25.xml><?xml version="1.0" encoding="utf-8"?>
<ds:datastoreItem xmlns:ds="http://schemas.openxmlformats.org/officeDocument/2006/customXml" ds:itemID="{BA05E49B-70B5-4FEC-89D5-F69F52BE5B81}">
  <ds:schemaRefs>
    <ds:schemaRef ds:uri="5a015d52-1a8c-45a9-b108-712092158594"/>
    <ds:schemaRef ds:uri="92f31348-0739-4467-8087-a9e650b26e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E03465F-F7D7-4591-B744-AA3FB7C55319}">
  <ds:schemaRefs/>
</ds:datastoreItem>
</file>

<file path=customXml/itemProps4.xml><?xml version="1.0" encoding="utf-8"?>
<ds:datastoreItem xmlns:ds="http://schemas.openxmlformats.org/officeDocument/2006/customXml" ds:itemID="{512E9EB6-BE14-4E9B-B53A-6D95BDD731E5}">
  <ds:schemaRefs>
    <ds:schemaRef ds:uri="http://schemas.microsoft.com/sharepoint/v3/contenttype/forms"/>
  </ds:schemaRefs>
</ds:datastoreItem>
</file>

<file path=customXml/itemProps5.xml><?xml version="1.0" encoding="utf-8"?>
<ds:datastoreItem xmlns:ds="http://schemas.openxmlformats.org/officeDocument/2006/customXml" ds:itemID="{9C6ECC81-0C6C-48C4-A422-8ECE803700AF}">
  <ds:schemaRefs>
    <ds:schemaRef ds:uri="5a015d52-1a8c-45a9-b108-712092158594"/>
    <ds:schemaRef ds:uri="92f31348-0739-4467-8087-a9e650b2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6.xml><?xml version="1.0" encoding="utf-8"?>
<ds:datastoreItem xmlns:ds="http://schemas.openxmlformats.org/officeDocument/2006/customXml" ds:itemID="{05CE1C0B-C62A-4B0F-9450-074B2157624B}">
  <ds:schemaRefs/>
</ds:datastoreItem>
</file>

<file path=customXml/itemProps7.xml><?xml version="1.0" encoding="utf-8"?>
<ds:datastoreItem xmlns:ds="http://schemas.openxmlformats.org/officeDocument/2006/customXml" ds:itemID="{01E8759C-33B8-4AFE-B1FD-690677E2D93B}">
  <ds:schemaRefs/>
</ds:datastoreItem>
</file>

<file path=customXml/itemProps8.xml><?xml version="1.0" encoding="utf-8"?>
<ds:datastoreItem xmlns:ds="http://schemas.openxmlformats.org/officeDocument/2006/customXml" ds:itemID="{73E560EA-D040-407D-89F2-11DBB1CFF549}">
  <ds:schemaRefs/>
</ds:datastoreItem>
</file>

<file path=customXml/itemProps9.xml><?xml version="1.0" encoding="utf-8"?>
<ds:datastoreItem xmlns:ds="http://schemas.openxmlformats.org/officeDocument/2006/customXml" ds:itemID="{EBD3D5FB-AEE0-46A7-8289-818A621CDF36}">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1013</Words>
  <Application>Microsoft Office PowerPoint</Application>
  <PresentationFormat>Widescreen</PresentationFormat>
  <Paragraphs>135</Paragraphs>
  <Slides>12</Slides>
  <Notes>4</Notes>
  <HiddenSlides>2</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Abadi Extra Light</vt:lpstr>
      <vt:lpstr>Arial</vt:lpstr>
      <vt:lpstr>Calibri</vt:lpstr>
      <vt:lpstr>1_Office-tema</vt:lpstr>
      <vt:lpstr>think-cell Slide</vt:lpstr>
      <vt:lpstr>Hvordan ser systemene ut etter BOTT økonomi og lønn er innført 01.01.2022?</vt:lpstr>
      <vt:lpstr>Hva det betyr for de ulike ansatte ?</vt:lpstr>
      <vt:lpstr>Oppsummering våren 2021  Sentrale leveranser</vt:lpstr>
      <vt:lpstr>PowerPoint Presentation</vt:lpstr>
      <vt:lpstr>PowerPoint Presentation</vt:lpstr>
      <vt:lpstr>PowerPoint Presentation</vt:lpstr>
      <vt:lpstr>PowerPoint Presentation</vt:lpstr>
      <vt:lpstr>PowerPoint Presentation</vt:lpstr>
      <vt:lpstr>PowerPoint Presentation</vt:lpstr>
      <vt:lpstr>Spørsmål og svar</vt:lpstr>
      <vt:lpstr>PowerPoint Presentation</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BOTT ØL Innføring</dc:title>
  <dc:creator>Prestegard, Tor Sivertsen</dc:creator>
  <cp:lastModifiedBy>Merete Aagesen</cp:lastModifiedBy>
  <cp:revision>2</cp:revision>
  <cp:lastPrinted>2014-06-25T02:16:22Z</cp:lastPrinted>
  <dcterms:created xsi:type="dcterms:W3CDTF">2021-02-05T11:28:59Z</dcterms:created>
  <dcterms:modified xsi:type="dcterms:W3CDTF">2021-06-18T09:18:37Z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0x0101004DD5007D4960C04FABF7CEA7C1807523</vt:lpwstr>
  </property>
  <property fmtid="{D5CDD505-2E9C-101B-9397-08002B2CF9AE}" pid="3" name="TemplafyTimeStamp">
    <vt:lpwstr>2020-07-31T08:45:09.5009950Z</vt:lpwstr>
  </property>
</Properties>
</file>