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26"/>
  </p:sldMasterIdLst>
  <p:notesMasterIdLst>
    <p:notesMasterId r:id="rId57"/>
  </p:notesMasterIdLst>
  <p:handoutMasterIdLst>
    <p:handoutMasterId r:id="rId58"/>
  </p:handoutMasterIdLst>
  <p:sldIdLst>
    <p:sldId id="5071" r:id="rId27"/>
    <p:sldId id="3536" r:id="rId28"/>
    <p:sldId id="2147309169" r:id="rId29"/>
    <p:sldId id="2147309202" r:id="rId30"/>
    <p:sldId id="3428" r:id="rId31"/>
    <p:sldId id="5175" r:id="rId32"/>
    <p:sldId id="2147309179" r:id="rId33"/>
    <p:sldId id="2147309214" r:id="rId34"/>
    <p:sldId id="3467" r:id="rId35"/>
    <p:sldId id="2147309203" r:id="rId36"/>
    <p:sldId id="6905" r:id="rId37"/>
    <p:sldId id="6906" r:id="rId38"/>
    <p:sldId id="6907" r:id="rId39"/>
    <p:sldId id="6908" r:id="rId40"/>
    <p:sldId id="6909" r:id="rId41"/>
    <p:sldId id="6910" r:id="rId42"/>
    <p:sldId id="2147309204" r:id="rId43"/>
    <p:sldId id="2147309213" r:id="rId44"/>
    <p:sldId id="2147309193" r:id="rId45"/>
    <p:sldId id="2147309209" r:id="rId46"/>
    <p:sldId id="2147309205" r:id="rId47"/>
    <p:sldId id="2147309134" r:id="rId48"/>
    <p:sldId id="2147309207" r:id="rId49"/>
    <p:sldId id="256" r:id="rId50"/>
    <p:sldId id="259" r:id="rId51"/>
    <p:sldId id="2076136808" r:id="rId52"/>
    <p:sldId id="2076136809" r:id="rId53"/>
    <p:sldId id="2147309208" r:id="rId54"/>
    <p:sldId id="2147309201" r:id="rId55"/>
    <p:sldId id="5057" r:id="rId56"/>
  </p:sldIdLst>
  <p:sldSz cx="12192000" cy="6858000"/>
  <p:notesSz cx="7315200" cy="96012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6" orient="horz" pos="1457" userDrawn="1">
          <p15:clr>
            <a:srgbClr val="A4A3A4"/>
          </p15:clr>
        </p15:guide>
        <p15:guide id="1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FFA1"/>
    <a:srgbClr val="660066"/>
    <a:srgbClr val="014693"/>
    <a:srgbClr val="004F8B"/>
    <a:srgbClr val="000000"/>
    <a:srgbClr val="92D050"/>
    <a:srgbClr val="0166CB"/>
    <a:srgbClr val="ED8013"/>
    <a:srgbClr val="A3B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835AC-C541-4FDF-9F39-6AE468C6AEF1}" v="5" dt="2022-06-17T06:54:41.417"/>
    <p1510:client id="{5F0C6210-88EB-4A60-9B90-9C23467DF771}" v="33" dt="2022-06-17T08:41:27.931"/>
    <p1510:client id="{B3485618-5A71-47FB-B955-A60F096FD879}" v="1055" dt="2022-06-17T07:05:56.540"/>
    <p1510:client id="{CA68D21C-2144-480E-BC9A-6C73B8AD2AF2}" v="702" dt="2022-06-17T09:19:39.989"/>
    <p1510:client id="{F53EDCE8-899D-4EEA-975A-D4F7F706BDE5}" v="93" dt="2022-06-17T05:19:36.6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14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1.xml"/><Relationship Id="rId39" Type="http://schemas.openxmlformats.org/officeDocument/2006/relationships/slide" Target="slides/slide13.xml"/><Relationship Id="rId21" Type="http://schemas.openxmlformats.org/officeDocument/2006/relationships/customXml" Target="../customXml/item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microsoft.com/office/2015/10/relationships/revisionInfo" Target="revisionInfo.xml"/><Relationship Id="rId8" Type="http://schemas.openxmlformats.org/officeDocument/2006/relationships/customXml" Target="../customXml/item8.xml"/><Relationship Id="rId51" Type="http://schemas.openxmlformats.org/officeDocument/2006/relationships/slide" Target="slides/slide2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95B7D-F857-4701-B417-8CA96F6BFFDD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</dgm:pt>
    <dgm:pt modelId="{A53DFD9A-4278-42D6-A32D-23B9914C273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>
              <a:solidFill>
                <a:schemeClr val="bg1">
                  <a:lumMod val="75000"/>
                </a:schemeClr>
              </a:solidFill>
            </a:rPr>
            <a:t>Jan</a:t>
          </a:r>
        </a:p>
      </dgm:t>
    </dgm:pt>
    <dgm:pt modelId="{C30E3508-CF4C-4B17-87E1-A6BED450C84C}" type="parTrans" cxnId="{9568A93D-94F9-4966-83A3-C88683C6E04D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F913E39C-95FC-4BA4-ACCA-4E5091F2C97B}" type="sibTrans" cxnId="{9568A93D-94F9-4966-83A3-C88683C6E04D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63EB9005-20D6-42A4-8C4A-7C18913D652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 err="1">
              <a:solidFill>
                <a:schemeClr val="bg2">
                  <a:lumMod val="90000"/>
                </a:schemeClr>
              </a:solidFill>
            </a:rPr>
            <a:t>Feb</a:t>
          </a:r>
          <a:endParaRPr lang="nb-NO" sz="1600">
            <a:solidFill>
              <a:schemeClr val="bg2">
                <a:lumMod val="90000"/>
              </a:schemeClr>
            </a:solidFill>
          </a:endParaRPr>
        </a:p>
      </dgm:t>
    </dgm:pt>
    <dgm:pt modelId="{25DDDD1A-08A4-409F-999B-57C5FB8AB6CB}" type="parTrans" cxnId="{E8394DAF-9D12-4B0A-896C-47AF58C463CD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93C1E42E-ED5E-4F1D-A7CD-F9740C80DF3F}" type="sibTrans" cxnId="{E8394DAF-9D12-4B0A-896C-47AF58C463CD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8CE7B1C9-0BD2-4462-B32D-4D31702C3E7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nb-NO" sz="1600">
              <a:solidFill>
                <a:schemeClr val="tx1"/>
              </a:solidFill>
            </a:rPr>
            <a:t>Mars</a:t>
          </a:r>
        </a:p>
      </dgm:t>
    </dgm:pt>
    <dgm:pt modelId="{2AC01C37-0939-40DE-8923-1C6C6C2610E7}" type="parTrans" cxnId="{08293CC0-CF60-46A6-9A8B-B99354DEC368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B1939085-C2EE-49FB-A072-89E3A38B12AF}" type="sibTrans" cxnId="{08293CC0-CF60-46A6-9A8B-B99354DEC368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0D86B1FE-AC4F-4FD1-AA3C-F1D7B07E3891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nb-NO" sz="1600">
              <a:solidFill>
                <a:schemeClr val="tx1"/>
              </a:solidFill>
            </a:rPr>
            <a:t>April</a:t>
          </a:r>
        </a:p>
      </dgm:t>
    </dgm:pt>
    <dgm:pt modelId="{9786C803-8CC5-49F3-B443-4FD751F8C0F2}" type="parTrans" cxnId="{CF3A7C11-1D1F-4917-8C1E-F7A6905A066D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D0EB1B8E-3D62-436B-81AE-22CFF478D2F7}" type="sibTrans" cxnId="{CF3A7C11-1D1F-4917-8C1E-F7A6905A066D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97DD039A-6E5A-40AF-8817-8BECD499E1D2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nb-NO" sz="1600">
              <a:solidFill>
                <a:schemeClr val="tx1"/>
              </a:solidFill>
            </a:rPr>
            <a:t>Mai</a:t>
          </a:r>
        </a:p>
      </dgm:t>
    </dgm:pt>
    <dgm:pt modelId="{2DE9AB6D-5608-41E5-8EE2-B72BA286AE64}" type="parTrans" cxnId="{CF24E739-EC0D-440F-A384-F98ECBC87BE3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3E85B2B3-1759-4FE0-91CD-CCF04ACFDEA0}" type="sibTrans" cxnId="{CF24E739-EC0D-440F-A384-F98ECBC87BE3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C4109414-31C0-4083-AFBC-0DA7D9E02CA5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nb-NO" sz="1600" err="1">
              <a:solidFill>
                <a:schemeClr val="tx1"/>
              </a:solidFill>
            </a:rPr>
            <a:t>Jun</a:t>
          </a:r>
          <a:endParaRPr lang="nb-NO" sz="1600">
            <a:solidFill>
              <a:schemeClr val="tx1"/>
            </a:solidFill>
          </a:endParaRPr>
        </a:p>
      </dgm:t>
    </dgm:pt>
    <dgm:pt modelId="{306C2B99-300B-44C4-B366-86CC00129EE1}" type="parTrans" cxnId="{6668B6E7-1C13-4DC7-A4D8-4E774C5F79A0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D57F9888-59DD-4B8B-8001-885D841C0BC9}" type="sibTrans" cxnId="{6668B6E7-1C13-4DC7-A4D8-4E774C5F79A0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B901B503-3290-41FB-B3F8-0B587FC33E3B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>
              <a:solidFill>
                <a:schemeClr val="bg1">
                  <a:lumMod val="75000"/>
                </a:schemeClr>
              </a:solidFill>
            </a:rPr>
            <a:t>Jul</a:t>
          </a:r>
        </a:p>
      </dgm:t>
    </dgm:pt>
    <dgm:pt modelId="{6D4F6CFE-717B-46CE-9876-7C904312C07F}" type="parTrans" cxnId="{56B06ACF-81EE-47CE-909C-8309BA40628F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57454D4F-3791-4ABF-A2BC-076FD55B9CF3}" type="sibTrans" cxnId="{56B06ACF-81EE-47CE-909C-8309BA40628F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6ADA94F4-E964-464C-B81A-A5997DE1D7EE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 err="1">
              <a:solidFill>
                <a:schemeClr val="bg1">
                  <a:lumMod val="75000"/>
                </a:schemeClr>
              </a:solidFill>
            </a:rPr>
            <a:t>Aug</a:t>
          </a:r>
          <a:endParaRPr lang="nb-NO" sz="1600">
            <a:solidFill>
              <a:schemeClr val="bg1">
                <a:lumMod val="75000"/>
              </a:schemeClr>
            </a:solidFill>
          </a:endParaRPr>
        </a:p>
      </dgm:t>
    </dgm:pt>
    <dgm:pt modelId="{B8F8B226-D0E3-4D08-B384-255160124048}" type="parTrans" cxnId="{B2C53778-00A3-4ECB-B45E-D9A80FFF4430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75DFA3E5-F7D5-4357-B890-DAE32F1ECAD2}" type="sibTrans" cxnId="{B2C53778-00A3-4ECB-B45E-D9A80FFF4430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BBE09310-B4AE-4B0A-A01F-157614B446AF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 err="1">
              <a:solidFill>
                <a:schemeClr val="bg1">
                  <a:lumMod val="75000"/>
                </a:schemeClr>
              </a:solidFill>
            </a:rPr>
            <a:t>Sept</a:t>
          </a:r>
          <a:endParaRPr lang="nb-NO" sz="1600">
            <a:solidFill>
              <a:schemeClr val="bg1">
                <a:lumMod val="75000"/>
              </a:schemeClr>
            </a:solidFill>
          </a:endParaRPr>
        </a:p>
      </dgm:t>
    </dgm:pt>
    <dgm:pt modelId="{58093D7E-E63E-4895-8BC2-606D5BC6CEFF}" type="parTrans" cxnId="{06E96791-C78B-4A04-B271-120309917277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CDF7D30C-FA32-432A-953F-93CD0BF53FE5}" type="sibTrans" cxnId="{06E96791-C78B-4A04-B271-120309917277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59C00689-6E1F-4D4F-B61B-93E45C162884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 err="1">
              <a:solidFill>
                <a:schemeClr val="bg1">
                  <a:lumMod val="75000"/>
                </a:schemeClr>
              </a:solidFill>
            </a:rPr>
            <a:t>Okt</a:t>
          </a:r>
          <a:endParaRPr lang="nb-NO" sz="1600">
            <a:solidFill>
              <a:schemeClr val="bg1">
                <a:lumMod val="75000"/>
              </a:schemeClr>
            </a:solidFill>
          </a:endParaRPr>
        </a:p>
      </dgm:t>
    </dgm:pt>
    <dgm:pt modelId="{630BEF09-07F7-4558-A51F-C17A34876320}" type="parTrans" cxnId="{2575DBF3-3FAC-4B73-A1A1-483876B34AE7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A7649572-3E4D-4ECA-ADCC-1D212F68A805}" type="sibTrans" cxnId="{2575DBF3-3FAC-4B73-A1A1-483876B34AE7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12382D85-ACFD-490F-888C-2114F27C4BF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>
              <a:solidFill>
                <a:schemeClr val="bg1">
                  <a:lumMod val="75000"/>
                </a:schemeClr>
              </a:solidFill>
            </a:rPr>
            <a:t>Nov</a:t>
          </a:r>
        </a:p>
      </dgm:t>
    </dgm:pt>
    <dgm:pt modelId="{A7AB244B-E027-42E7-B6E3-5D858C1419CA}" type="parTrans" cxnId="{3A57C3D0-2FDA-4BF1-89DB-CD5741083A75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9922AC5B-B516-4927-B774-10F116070995}" type="sibTrans" cxnId="{3A57C3D0-2FDA-4BF1-89DB-CD5741083A75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8EC9E499-5048-4496-9520-D91A43C8118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>
              <a:solidFill>
                <a:schemeClr val="bg1">
                  <a:lumMod val="75000"/>
                </a:schemeClr>
              </a:solidFill>
            </a:rPr>
            <a:t>Des</a:t>
          </a:r>
        </a:p>
      </dgm:t>
    </dgm:pt>
    <dgm:pt modelId="{E076673E-F3DE-4CFA-A9E3-4364A71E63AB}" type="parTrans" cxnId="{4B114B18-FFCC-4E34-BC14-A8A8466BF32B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B36EEDC4-3639-4C95-9876-E0FE934E62ED}" type="sibTrans" cxnId="{4B114B18-FFCC-4E34-BC14-A8A8466BF32B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1BBE3D0C-6B6F-4B3A-A712-A0052675710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>
              <a:solidFill>
                <a:schemeClr val="bg1">
                  <a:lumMod val="75000"/>
                </a:schemeClr>
              </a:solidFill>
            </a:rPr>
            <a:t>Jan</a:t>
          </a:r>
        </a:p>
      </dgm:t>
    </dgm:pt>
    <dgm:pt modelId="{8CA4EF54-DC83-45BA-BB4F-43A94C1BA681}" type="parTrans" cxnId="{A585E6BB-D089-4675-89FE-67D979360D74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CAC54404-968E-47F7-A61A-1DA0B1A42840}" type="sibTrans" cxnId="{A585E6BB-D089-4675-89FE-67D979360D74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C7C767CE-B71D-44DD-9F07-1172A1A708BB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sz="1600" err="1">
              <a:solidFill>
                <a:schemeClr val="bg1">
                  <a:lumMod val="75000"/>
                </a:schemeClr>
              </a:solidFill>
            </a:rPr>
            <a:t>Feb</a:t>
          </a:r>
          <a:endParaRPr lang="nb-NO" sz="1600">
            <a:solidFill>
              <a:schemeClr val="bg1">
                <a:lumMod val="75000"/>
              </a:schemeClr>
            </a:solidFill>
          </a:endParaRPr>
        </a:p>
      </dgm:t>
    </dgm:pt>
    <dgm:pt modelId="{12F37BFB-21C4-4647-BE4A-FB4ADB1A7835}" type="parTrans" cxnId="{48224370-A21D-4159-8E3D-3AA4A5230E72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0DF525DA-6D96-4524-BFE8-E8A7C9CA5F2C}" type="sibTrans" cxnId="{48224370-A21D-4159-8E3D-3AA4A5230E72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EEF8DC9F-A7A5-4737-B6D7-71E40C66DD58}" type="pres">
      <dgm:prSet presAssocID="{FC295B7D-F857-4701-B417-8CA96F6BFFDD}" presName="Name0" presStyleCnt="0">
        <dgm:presLayoutVars>
          <dgm:dir/>
          <dgm:resizeHandles val="exact"/>
        </dgm:presLayoutVars>
      </dgm:prSet>
      <dgm:spPr/>
    </dgm:pt>
    <dgm:pt modelId="{1CA2016E-9240-4939-AC74-35F63662D3AC}" type="pres">
      <dgm:prSet presAssocID="{A53DFD9A-4278-42D6-A32D-23B9914C2737}" presName="parTxOnly" presStyleLbl="node1" presStyleIdx="0" presStyleCnt="14" custScaleY="72955">
        <dgm:presLayoutVars>
          <dgm:bulletEnabled val="1"/>
        </dgm:presLayoutVars>
      </dgm:prSet>
      <dgm:spPr/>
    </dgm:pt>
    <dgm:pt modelId="{7E86FA99-36AC-4EDE-8AA2-3C83B26A6D7D}" type="pres">
      <dgm:prSet presAssocID="{F913E39C-95FC-4BA4-ACCA-4E5091F2C97B}" presName="parSpace" presStyleCnt="0"/>
      <dgm:spPr/>
    </dgm:pt>
    <dgm:pt modelId="{8B79A64D-9D22-4A79-A270-B7ADD22155D2}" type="pres">
      <dgm:prSet presAssocID="{63EB9005-20D6-42A4-8C4A-7C18913D6523}" presName="parTxOnly" presStyleLbl="node1" presStyleIdx="1" presStyleCnt="14" custScaleY="72955">
        <dgm:presLayoutVars>
          <dgm:bulletEnabled val="1"/>
        </dgm:presLayoutVars>
      </dgm:prSet>
      <dgm:spPr/>
    </dgm:pt>
    <dgm:pt modelId="{67F152AC-FF39-4A5D-908E-235C1FA0FE5A}" type="pres">
      <dgm:prSet presAssocID="{93C1E42E-ED5E-4F1D-A7CD-F9740C80DF3F}" presName="parSpace" presStyleCnt="0"/>
      <dgm:spPr/>
    </dgm:pt>
    <dgm:pt modelId="{094020EB-3143-4343-84FC-A8D8663415FA}" type="pres">
      <dgm:prSet presAssocID="{8CE7B1C9-0BD2-4462-B32D-4D31702C3E76}" presName="parTxOnly" presStyleLbl="node1" presStyleIdx="2" presStyleCnt="14" custScaleY="72955">
        <dgm:presLayoutVars>
          <dgm:bulletEnabled val="1"/>
        </dgm:presLayoutVars>
      </dgm:prSet>
      <dgm:spPr/>
    </dgm:pt>
    <dgm:pt modelId="{2F21F380-3DEB-49B9-802E-D96C60D6DEC0}" type="pres">
      <dgm:prSet presAssocID="{B1939085-C2EE-49FB-A072-89E3A38B12AF}" presName="parSpace" presStyleCnt="0"/>
      <dgm:spPr/>
    </dgm:pt>
    <dgm:pt modelId="{ECD0462F-FC86-43EC-9EE1-F98A4E3685E5}" type="pres">
      <dgm:prSet presAssocID="{0D86B1FE-AC4F-4FD1-AA3C-F1D7B07E3891}" presName="parTxOnly" presStyleLbl="node1" presStyleIdx="3" presStyleCnt="14" custScaleY="72955">
        <dgm:presLayoutVars>
          <dgm:bulletEnabled val="1"/>
        </dgm:presLayoutVars>
      </dgm:prSet>
      <dgm:spPr/>
    </dgm:pt>
    <dgm:pt modelId="{14C6B0AC-EAE3-41F4-A78F-8BCEF6B2062C}" type="pres">
      <dgm:prSet presAssocID="{D0EB1B8E-3D62-436B-81AE-22CFF478D2F7}" presName="parSpace" presStyleCnt="0"/>
      <dgm:spPr/>
    </dgm:pt>
    <dgm:pt modelId="{D851844B-5F9B-474F-BF45-9F1571037C6B}" type="pres">
      <dgm:prSet presAssocID="{97DD039A-6E5A-40AF-8817-8BECD499E1D2}" presName="parTxOnly" presStyleLbl="node1" presStyleIdx="4" presStyleCnt="14" custScaleY="72955">
        <dgm:presLayoutVars>
          <dgm:bulletEnabled val="1"/>
        </dgm:presLayoutVars>
      </dgm:prSet>
      <dgm:spPr/>
    </dgm:pt>
    <dgm:pt modelId="{D6B97D54-86A1-4294-8AE2-BB16CFC89823}" type="pres">
      <dgm:prSet presAssocID="{3E85B2B3-1759-4FE0-91CD-CCF04ACFDEA0}" presName="parSpace" presStyleCnt="0"/>
      <dgm:spPr/>
    </dgm:pt>
    <dgm:pt modelId="{21EE003F-A6AE-47D0-8F30-7E500E2B43C5}" type="pres">
      <dgm:prSet presAssocID="{C4109414-31C0-4083-AFBC-0DA7D9E02CA5}" presName="parTxOnly" presStyleLbl="node1" presStyleIdx="5" presStyleCnt="14" custScaleY="72955">
        <dgm:presLayoutVars>
          <dgm:bulletEnabled val="1"/>
        </dgm:presLayoutVars>
      </dgm:prSet>
      <dgm:spPr/>
    </dgm:pt>
    <dgm:pt modelId="{73780782-3044-4E1D-80A1-2A421F143FCB}" type="pres">
      <dgm:prSet presAssocID="{D57F9888-59DD-4B8B-8001-885D841C0BC9}" presName="parSpace" presStyleCnt="0"/>
      <dgm:spPr/>
    </dgm:pt>
    <dgm:pt modelId="{6B98CBCD-E89E-4180-8377-1128BB900E75}" type="pres">
      <dgm:prSet presAssocID="{B901B503-3290-41FB-B3F8-0B587FC33E3B}" presName="parTxOnly" presStyleLbl="node1" presStyleIdx="6" presStyleCnt="14" custScaleY="72955">
        <dgm:presLayoutVars>
          <dgm:bulletEnabled val="1"/>
        </dgm:presLayoutVars>
      </dgm:prSet>
      <dgm:spPr/>
    </dgm:pt>
    <dgm:pt modelId="{7532E259-5AF4-4BE9-8827-7DA286DF1CEB}" type="pres">
      <dgm:prSet presAssocID="{57454D4F-3791-4ABF-A2BC-076FD55B9CF3}" presName="parSpace" presStyleCnt="0"/>
      <dgm:spPr/>
    </dgm:pt>
    <dgm:pt modelId="{AF814335-286D-4A63-9B4D-2D3466461DDB}" type="pres">
      <dgm:prSet presAssocID="{6ADA94F4-E964-464C-B81A-A5997DE1D7EE}" presName="parTxOnly" presStyleLbl="node1" presStyleIdx="7" presStyleCnt="14" custScaleY="72955">
        <dgm:presLayoutVars>
          <dgm:bulletEnabled val="1"/>
        </dgm:presLayoutVars>
      </dgm:prSet>
      <dgm:spPr/>
    </dgm:pt>
    <dgm:pt modelId="{9E772E0C-A598-4235-BC54-43B82487BE6B}" type="pres">
      <dgm:prSet presAssocID="{75DFA3E5-F7D5-4357-B890-DAE32F1ECAD2}" presName="parSpace" presStyleCnt="0"/>
      <dgm:spPr/>
    </dgm:pt>
    <dgm:pt modelId="{A10BF886-FB56-4505-A18A-A6E570242149}" type="pres">
      <dgm:prSet presAssocID="{BBE09310-B4AE-4B0A-A01F-157614B446AF}" presName="parTxOnly" presStyleLbl="node1" presStyleIdx="8" presStyleCnt="14" custScaleY="72955">
        <dgm:presLayoutVars>
          <dgm:bulletEnabled val="1"/>
        </dgm:presLayoutVars>
      </dgm:prSet>
      <dgm:spPr/>
    </dgm:pt>
    <dgm:pt modelId="{B1B1D131-C83B-45DF-87BB-551769A4FBC2}" type="pres">
      <dgm:prSet presAssocID="{CDF7D30C-FA32-432A-953F-93CD0BF53FE5}" presName="parSpace" presStyleCnt="0"/>
      <dgm:spPr/>
    </dgm:pt>
    <dgm:pt modelId="{395877A3-2998-45B1-8766-D05006EF8E29}" type="pres">
      <dgm:prSet presAssocID="{59C00689-6E1F-4D4F-B61B-93E45C162884}" presName="parTxOnly" presStyleLbl="node1" presStyleIdx="9" presStyleCnt="14" custScaleY="72955">
        <dgm:presLayoutVars>
          <dgm:bulletEnabled val="1"/>
        </dgm:presLayoutVars>
      </dgm:prSet>
      <dgm:spPr/>
    </dgm:pt>
    <dgm:pt modelId="{E51B4D1F-BE70-4027-A953-1181740A4BB8}" type="pres">
      <dgm:prSet presAssocID="{A7649572-3E4D-4ECA-ADCC-1D212F68A805}" presName="parSpace" presStyleCnt="0"/>
      <dgm:spPr/>
    </dgm:pt>
    <dgm:pt modelId="{A379D365-20DF-4073-A1AB-BA299F9B590E}" type="pres">
      <dgm:prSet presAssocID="{12382D85-ACFD-490F-888C-2114F27C4BF7}" presName="parTxOnly" presStyleLbl="node1" presStyleIdx="10" presStyleCnt="14" custScaleY="72955">
        <dgm:presLayoutVars>
          <dgm:bulletEnabled val="1"/>
        </dgm:presLayoutVars>
      </dgm:prSet>
      <dgm:spPr/>
    </dgm:pt>
    <dgm:pt modelId="{90BD7D04-31E3-477D-8AA8-26AD80BB62E0}" type="pres">
      <dgm:prSet presAssocID="{9922AC5B-B516-4927-B774-10F116070995}" presName="parSpace" presStyleCnt="0"/>
      <dgm:spPr/>
    </dgm:pt>
    <dgm:pt modelId="{3ED65369-217E-4D49-9F64-4471C6F48357}" type="pres">
      <dgm:prSet presAssocID="{8EC9E499-5048-4496-9520-D91A43C8118D}" presName="parTxOnly" presStyleLbl="node1" presStyleIdx="11" presStyleCnt="14" custScaleY="72955">
        <dgm:presLayoutVars>
          <dgm:bulletEnabled val="1"/>
        </dgm:presLayoutVars>
      </dgm:prSet>
      <dgm:spPr/>
    </dgm:pt>
    <dgm:pt modelId="{1E8306B6-1370-4444-B39B-692DFBDC6CFD}" type="pres">
      <dgm:prSet presAssocID="{B36EEDC4-3639-4C95-9876-E0FE934E62ED}" presName="parSpace" presStyleCnt="0"/>
      <dgm:spPr/>
    </dgm:pt>
    <dgm:pt modelId="{2D49D640-C7D1-4468-B187-B2874A901B0B}" type="pres">
      <dgm:prSet presAssocID="{1BBE3D0C-6B6F-4B3A-A712-A00526757103}" presName="parTxOnly" presStyleLbl="node1" presStyleIdx="12" presStyleCnt="14" custScaleY="72955">
        <dgm:presLayoutVars>
          <dgm:bulletEnabled val="1"/>
        </dgm:presLayoutVars>
      </dgm:prSet>
      <dgm:spPr/>
    </dgm:pt>
    <dgm:pt modelId="{BB666EE6-0491-4B9A-A011-5CC94620A38F}" type="pres">
      <dgm:prSet presAssocID="{CAC54404-968E-47F7-A61A-1DA0B1A42840}" presName="parSpace" presStyleCnt="0"/>
      <dgm:spPr/>
    </dgm:pt>
    <dgm:pt modelId="{FF492FC4-140E-4C27-B8F3-3E7AF3B20685}" type="pres">
      <dgm:prSet presAssocID="{C7C767CE-B71D-44DD-9F07-1172A1A708BB}" presName="parTxOnly" presStyleLbl="node1" presStyleIdx="13" presStyleCnt="14" custScaleY="72955">
        <dgm:presLayoutVars>
          <dgm:bulletEnabled val="1"/>
        </dgm:presLayoutVars>
      </dgm:prSet>
      <dgm:spPr/>
    </dgm:pt>
  </dgm:ptLst>
  <dgm:cxnLst>
    <dgm:cxn modelId="{FED5B103-1C66-4321-A002-4F6D451F46E1}" type="presOf" srcId="{97DD039A-6E5A-40AF-8817-8BECD499E1D2}" destId="{D851844B-5F9B-474F-BF45-9F1571037C6B}" srcOrd="0" destOrd="0" presId="urn:microsoft.com/office/officeart/2005/8/layout/hChevron3"/>
    <dgm:cxn modelId="{FDB73E04-4643-4051-B61F-32206937C126}" type="presOf" srcId="{1BBE3D0C-6B6F-4B3A-A712-A00526757103}" destId="{2D49D640-C7D1-4468-B187-B2874A901B0B}" srcOrd="0" destOrd="0" presId="urn:microsoft.com/office/officeart/2005/8/layout/hChevron3"/>
    <dgm:cxn modelId="{CF3A7C11-1D1F-4917-8C1E-F7A6905A066D}" srcId="{FC295B7D-F857-4701-B417-8CA96F6BFFDD}" destId="{0D86B1FE-AC4F-4FD1-AA3C-F1D7B07E3891}" srcOrd="3" destOrd="0" parTransId="{9786C803-8CC5-49F3-B443-4FD751F8C0F2}" sibTransId="{D0EB1B8E-3D62-436B-81AE-22CFF478D2F7}"/>
    <dgm:cxn modelId="{4B114B18-FFCC-4E34-BC14-A8A8466BF32B}" srcId="{FC295B7D-F857-4701-B417-8CA96F6BFFDD}" destId="{8EC9E499-5048-4496-9520-D91A43C8118D}" srcOrd="11" destOrd="0" parTransId="{E076673E-F3DE-4CFA-A9E3-4364A71E63AB}" sibTransId="{B36EEDC4-3639-4C95-9876-E0FE934E62ED}"/>
    <dgm:cxn modelId="{B0D30623-49E5-4E75-BDEE-C8BF368B313C}" type="presOf" srcId="{FC295B7D-F857-4701-B417-8CA96F6BFFDD}" destId="{EEF8DC9F-A7A5-4737-B6D7-71E40C66DD58}" srcOrd="0" destOrd="0" presId="urn:microsoft.com/office/officeart/2005/8/layout/hChevron3"/>
    <dgm:cxn modelId="{CF24E739-EC0D-440F-A384-F98ECBC87BE3}" srcId="{FC295B7D-F857-4701-B417-8CA96F6BFFDD}" destId="{97DD039A-6E5A-40AF-8817-8BECD499E1D2}" srcOrd="4" destOrd="0" parTransId="{2DE9AB6D-5608-41E5-8EE2-B72BA286AE64}" sibTransId="{3E85B2B3-1759-4FE0-91CD-CCF04ACFDEA0}"/>
    <dgm:cxn modelId="{9568A93D-94F9-4966-83A3-C88683C6E04D}" srcId="{FC295B7D-F857-4701-B417-8CA96F6BFFDD}" destId="{A53DFD9A-4278-42D6-A32D-23B9914C2737}" srcOrd="0" destOrd="0" parTransId="{C30E3508-CF4C-4B17-87E1-A6BED450C84C}" sibTransId="{F913E39C-95FC-4BA4-ACCA-4E5091F2C97B}"/>
    <dgm:cxn modelId="{06509E40-E1EE-451C-BA75-8C2693C07295}" type="presOf" srcId="{59C00689-6E1F-4D4F-B61B-93E45C162884}" destId="{395877A3-2998-45B1-8766-D05006EF8E29}" srcOrd="0" destOrd="0" presId="urn:microsoft.com/office/officeart/2005/8/layout/hChevron3"/>
    <dgm:cxn modelId="{614B1048-AD29-4587-A462-527E202C49A3}" type="presOf" srcId="{8CE7B1C9-0BD2-4462-B32D-4D31702C3E76}" destId="{094020EB-3143-4343-84FC-A8D8663415FA}" srcOrd="0" destOrd="0" presId="urn:microsoft.com/office/officeart/2005/8/layout/hChevron3"/>
    <dgm:cxn modelId="{0B37EC69-6685-4A2E-B930-CE41DCF5CB7B}" type="presOf" srcId="{0D86B1FE-AC4F-4FD1-AA3C-F1D7B07E3891}" destId="{ECD0462F-FC86-43EC-9EE1-F98A4E3685E5}" srcOrd="0" destOrd="0" presId="urn:microsoft.com/office/officeart/2005/8/layout/hChevron3"/>
    <dgm:cxn modelId="{48224370-A21D-4159-8E3D-3AA4A5230E72}" srcId="{FC295B7D-F857-4701-B417-8CA96F6BFFDD}" destId="{C7C767CE-B71D-44DD-9F07-1172A1A708BB}" srcOrd="13" destOrd="0" parTransId="{12F37BFB-21C4-4647-BE4A-FB4ADB1A7835}" sibTransId="{0DF525DA-6D96-4524-BFE8-E8A7C9CA5F2C}"/>
    <dgm:cxn modelId="{7CBD5952-274C-45EF-8FAF-9CBC6A0E51D6}" type="presOf" srcId="{A53DFD9A-4278-42D6-A32D-23B9914C2737}" destId="{1CA2016E-9240-4939-AC74-35F63662D3AC}" srcOrd="0" destOrd="0" presId="urn:microsoft.com/office/officeart/2005/8/layout/hChevron3"/>
    <dgm:cxn modelId="{B2C53778-00A3-4ECB-B45E-D9A80FFF4430}" srcId="{FC295B7D-F857-4701-B417-8CA96F6BFFDD}" destId="{6ADA94F4-E964-464C-B81A-A5997DE1D7EE}" srcOrd="7" destOrd="0" parTransId="{B8F8B226-D0E3-4D08-B384-255160124048}" sibTransId="{75DFA3E5-F7D5-4357-B890-DAE32F1ECAD2}"/>
    <dgm:cxn modelId="{755D1F8B-CC6E-4B2E-8499-00ED7E1B81E1}" type="presOf" srcId="{C4109414-31C0-4083-AFBC-0DA7D9E02CA5}" destId="{21EE003F-A6AE-47D0-8F30-7E500E2B43C5}" srcOrd="0" destOrd="0" presId="urn:microsoft.com/office/officeart/2005/8/layout/hChevron3"/>
    <dgm:cxn modelId="{06E96791-C78B-4A04-B271-120309917277}" srcId="{FC295B7D-F857-4701-B417-8CA96F6BFFDD}" destId="{BBE09310-B4AE-4B0A-A01F-157614B446AF}" srcOrd="8" destOrd="0" parTransId="{58093D7E-E63E-4895-8BC2-606D5BC6CEFF}" sibTransId="{CDF7D30C-FA32-432A-953F-93CD0BF53FE5}"/>
    <dgm:cxn modelId="{05DF6F9B-635A-466C-A3E4-29E6C351B3A5}" type="presOf" srcId="{6ADA94F4-E964-464C-B81A-A5997DE1D7EE}" destId="{AF814335-286D-4A63-9B4D-2D3466461DDB}" srcOrd="0" destOrd="0" presId="urn:microsoft.com/office/officeart/2005/8/layout/hChevron3"/>
    <dgm:cxn modelId="{05F482A7-E4D3-4CE5-BBB0-FEBDDA1A0715}" type="presOf" srcId="{8EC9E499-5048-4496-9520-D91A43C8118D}" destId="{3ED65369-217E-4D49-9F64-4471C6F48357}" srcOrd="0" destOrd="0" presId="urn:microsoft.com/office/officeart/2005/8/layout/hChevron3"/>
    <dgm:cxn modelId="{E8394DAF-9D12-4B0A-896C-47AF58C463CD}" srcId="{FC295B7D-F857-4701-B417-8CA96F6BFFDD}" destId="{63EB9005-20D6-42A4-8C4A-7C18913D6523}" srcOrd="1" destOrd="0" parTransId="{25DDDD1A-08A4-409F-999B-57C5FB8AB6CB}" sibTransId="{93C1E42E-ED5E-4F1D-A7CD-F9740C80DF3F}"/>
    <dgm:cxn modelId="{61989EB0-1C4B-4BDD-B79D-B201D4A1D2E4}" type="presOf" srcId="{63EB9005-20D6-42A4-8C4A-7C18913D6523}" destId="{8B79A64D-9D22-4A79-A270-B7ADD22155D2}" srcOrd="0" destOrd="0" presId="urn:microsoft.com/office/officeart/2005/8/layout/hChevron3"/>
    <dgm:cxn modelId="{6B7121B2-1FEC-4832-A47B-0A99E724AC73}" type="presOf" srcId="{BBE09310-B4AE-4B0A-A01F-157614B446AF}" destId="{A10BF886-FB56-4505-A18A-A6E570242149}" srcOrd="0" destOrd="0" presId="urn:microsoft.com/office/officeart/2005/8/layout/hChevron3"/>
    <dgm:cxn modelId="{A585E6BB-D089-4675-89FE-67D979360D74}" srcId="{FC295B7D-F857-4701-B417-8CA96F6BFFDD}" destId="{1BBE3D0C-6B6F-4B3A-A712-A00526757103}" srcOrd="12" destOrd="0" parTransId="{8CA4EF54-DC83-45BA-BB4F-43A94C1BA681}" sibTransId="{CAC54404-968E-47F7-A61A-1DA0B1A42840}"/>
    <dgm:cxn modelId="{08293CC0-CF60-46A6-9A8B-B99354DEC368}" srcId="{FC295B7D-F857-4701-B417-8CA96F6BFFDD}" destId="{8CE7B1C9-0BD2-4462-B32D-4D31702C3E76}" srcOrd="2" destOrd="0" parTransId="{2AC01C37-0939-40DE-8923-1C6C6C2610E7}" sibTransId="{B1939085-C2EE-49FB-A072-89E3A38B12AF}"/>
    <dgm:cxn modelId="{15F2F4C3-F0C7-4093-8B53-BC515EE11E5A}" type="presOf" srcId="{12382D85-ACFD-490F-888C-2114F27C4BF7}" destId="{A379D365-20DF-4073-A1AB-BA299F9B590E}" srcOrd="0" destOrd="0" presId="urn:microsoft.com/office/officeart/2005/8/layout/hChevron3"/>
    <dgm:cxn modelId="{091C0BCA-7C60-424B-BAAF-6E61323AF5C6}" type="presOf" srcId="{C7C767CE-B71D-44DD-9F07-1172A1A708BB}" destId="{FF492FC4-140E-4C27-B8F3-3E7AF3B20685}" srcOrd="0" destOrd="0" presId="urn:microsoft.com/office/officeart/2005/8/layout/hChevron3"/>
    <dgm:cxn modelId="{56B06ACF-81EE-47CE-909C-8309BA40628F}" srcId="{FC295B7D-F857-4701-B417-8CA96F6BFFDD}" destId="{B901B503-3290-41FB-B3F8-0B587FC33E3B}" srcOrd="6" destOrd="0" parTransId="{6D4F6CFE-717B-46CE-9876-7C904312C07F}" sibTransId="{57454D4F-3791-4ABF-A2BC-076FD55B9CF3}"/>
    <dgm:cxn modelId="{3A57C3D0-2FDA-4BF1-89DB-CD5741083A75}" srcId="{FC295B7D-F857-4701-B417-8CA96F6BFFDD}" destId="{12382D85-ACFD-490F-888C-2114F27C4BF7}" srcOrd="10" destOrd="0" parTransId="{A7AB244B-E027-42E7-B6E3-5D858C1419CA}" sibTransId="{9922AC5B-B516-4927-B774-10F116070995}"/>
    <dgm:cxn modelId="{60D978E0-411C-498F-B2BF-ED02726DC0B0}" type="presOf" srcId="{B901B503-3290-41FB-B3F8-0B587FC33E3B}" destId="{6B98CBCD-E89E-4180-8377-1128BB900E75}" srcOrd="0" destOrd="0" presId="urn:microsoft.com/office/officeart/2005/8/layout/hChevron3"/>
    <dgm:cxn modelId="{6668B6E7-1C13-4DC7-A4D8-4E774C5F79A0}" srcId="{FC295B7D-F857-4701-B417-8CA96F6BFFDD}" destId="{C4109414-31C0-4083-AFBC-0DA7D9E02CA5}" srcOrd="5" destOrd="0" parTransId="{306C2B99-300B-44C4-B366-86CC00129EE1}" sibTransId="{D57F9888-59DD-4B8B-8001-885D841C0BC9}"/>
    <dgm:cxn modelId="{2575DBF3-3FAC-4B73-A1A1-483876B34AE7}" srcId="{FC295B7D-F857-4701-B417-8CA96F6BFFDD}" destId="{59C00689-6E1F-4D4F-B61B-93E45C162884}" srcOrd="9" destOrd="0" parTransId="{630BEF09-07F7-4558-A51F-C17A34876320}" sibTransId="{A7649572-3E4D-4ECA-ADCC-1D212F68A805}"/>
    <dgm:cxn modelId="{BBC2CD05-BE99-4BE9-8B50-CF4D28022165}" type="presParOf" srcId="{EEF8DC9F-A7A5-4737-B6D7-71E40C66DD58}" destId="{1CA2016E-9240-4939-AC74-35F63662D3AC}" srcOrd="0" destOrd="0" presId="urn:microsoft.com/office/officeart/2005/8/layout/hChevron3"/>
    <dgm:cxn modelId="{F0203C37-E732-442F-AE19-E7F361B3A063}" type="presParOf" srcId="{EEF8DC9F-A7A5-4737-B6D7-71E40C66DD58}" destId="{7E86FA99-36AC-4EDE-8AA2-3C83B26A6D7D}" srcOrd="1" destOrd="0" presId="urn:microsoft.com/office/officeart/2005/8/layout/hChevron3"/>
    <dgm:cxn modelId="{51AD80D2-26AE-48FE-B3CE-1AF68A632878}" type="presParOf" srcId="{EEF8DC9F-A7A5-4737-B6D7-71E40C66DD58}" destId="{8B79A64D-9D22-4A79-A270-B7ADD22155D2}" srcOrd="2" destOrd="0" presId="urn:microsoft.com/office/officeart/2005/8/layout/hChevron3"/>
    <dgm:cxn modelId="{0E323538-6FB8-4338-A254-7DB778198979}" type="presParOf" srcId="{EEF8DC9F-A7A5-4737-B6D7-71E40C66DD58}" destId="{67F152AC-FF39-4A5D-908E-235C1FA0FE5A}" srcOrd="3" destOrd="0" presId="urn:microsoft.com/office/officeart/2005/8/layout/hChevron3"/>
    <dgm:cxn modelId="{CF604A35-25CE-41AE-8BBA-97D3100B12EB}" type="presParOf" srcId="{EEF8DC9F-A7A5-4737-B6D7-71E40C66DD58}" destId="{094020EB-3143-4343-84FC-A8D8663415FA}" srcOrd="4" destOrd="0" presId="urn:microsoft.com/office/officeart/2005/8/layout/hChevron3"/>
    <dgm:cxn modelId="{3691FD85-63F1-4177-A9A0-8F041A8F7F42}" type="presParOf" srcId="{EEF8DC9F-A7A5-4737-B6D7-71E40C66DD58}" destId="{2F21F380-3DEB-49B9-802E-D96C60D6DEC0}" srcOrd="5" destOrd="0" presId="urn:microsoft.com/office/officeart/2005/8/layout/hChevron3"/>
    <dgm:cxn modelId="{B825CE78-984A-4825-A9BC-67B4FC7FEDB7}" type="presParOf" srcId="{EEF8DC9F-A7A5-4737-B6D7-71E40C66DD58}" destId="{ECD0462F-FC86-43EC-9EE1-F98A4E3685E5}" srcOrd="6" destOrd="0" presId="urn:microsoft.com/office/officeart/2005/8/layout/hChevron3"/>
    <dgm:cxn modelId="{F0DEBCFF-B2C1-45D7-AE29-A6FEA349086B}" type="presParOf" srcId="{EEF8DC9F-A7A5-4737-B6D7-71E40C66DD58}" destId="{14C6B0AC-EAE3-41F4-A78F-8BCEF6B2062C}" srcOrd="7" destOrd="0" presId="urn:microsoft.com/office/officeart/2005/8/layout/hChevron3"/>
    <dgm:cxn modelId="{4F0B3AAF-122E-40B1-91AC-C866E6A33E0F}" type="presParOf" srcId="{EEF8DC9F-A7A5-4737-B6D7-71E40C66DD58}" destId="{D851844B-5F9B-474F-BF45-9F1571037C6B}" srcOrd="8" destOrd="0" presId="urn:microsoft.com/office/officeart/2005/8/layout/hChevron3"/>
    <dgm:cxn modelId="{7762C01C-8888-4205-940A-3890AEBAAD5A}" type="presParOf" srcId="{EEF8DC9F-A7A5-4737-B6D7-71E40C66DD58}" destId="{D6B97D54-86A1-4294-8AE2-BB16CFC89823}" srcOrd="9" destOrd="0" presId="urn:microsoft.com/office/officeart/2005/8/layout/hChevron3"/>
    <dgm:cxn modelId="{181D047A-7024-499E-8939-C89A8C16FF42}" type="presParOf" srcId="{EEF8DC9F-A7A5-4737-B6D7-71E40C66DD58}" destId="{21EE003F-A6AE-47D0-8F30-7E500E2B43C5}" srcOrd="10" destOrd="0" presId="urn:microsoft.com/office/officeart/2005/8/layout/hChevron3"/>
    <dgm:cxn modelId="{461D789A-B67E-46C0-B193-ED47E8316F31}" type="presParOf" srcId="{EEF8DC9F-A7A5-4737-B6D7-71E40C66DD58}" destId="{73780782-3044-4E1D-80A1-2A421F143FCB}" srcOrd="11" destOrd="0" presId="urn:microsoft.com/office/officeart/2005/8/layout/hChevron3"/>
    <dgm:cxn modelId="{C6BAF284-5307-41D5-A599-44957CD732B2}" type="presParOf" srcId="{EEF8DC9F-A7A5-4737-B6D7-71E40C66DD58}" destId="{6B98CBCD-E89E-4180-8377-1128BB900E75}" srcOrd="12" destOrd="0" presId="urn:microsoft.com/office/officeart/2005/8/layout/hChevron3"/>
    <dgm:cxn modelId="{352AE785-5171-4D3E-B6EF-3B22D2E2077E}" type="presParOf" srcId="{EEF8DC9F-A7A5-4737-B6D7-71E40C66DD58}" destId="{7532E259-5AF4-4BE9-8827-7DA286DF1CEB}" srcOrd="13" destOrd="0" presId="urn:microsoft.com/office/officeart/2005/8/layout/hChevron3"/>
    <dgm:cxn modelId="{10BA4780-6A9F-43FE-AF11-C848BCE0CC18}" type="presParOf" srcId="{EEF8DC9F-A7A5-4737-B6D7-71E40C66DD58}" destId="{AF814335-286D-4A63-9B4D-2D3466461DDB}" srcOrd="14" destOrd="0" presId="urn:microsoft.com/office/officeart/2005/8/layout/hChevron3"/>
    <dgm:cxn modelId="{D8EEA65A-A9AC-470F-8D3C-84D61D64504F}" type="presParOf" srcId="{EEF8DC9F-A7A5-4737-B6D7-71E40C66DD58}" destId="{9E772E0C-A598-4235-BC54-43B82487BE6B}" srcOrd="15" destOrd="0" presId="urn:microsoft.com/office/officeart/2005/8/layout/hChevron3"/>
    <dgm:cxn modelId="{2306827D-8A75-4C05-81CC-927CC5421D63}" type="presParOf" srcId="{EEF8DC9F-A7A5-4737-B6D7-71E40C66DD58}" destId="{A10BF886-FB56-4505-A18A-A6E570242149}" srcOrd="16" destOrd="0" presId="urn:microsoft.com/office/officeart/2005/8/layout/hChevron3"/>
    <dgm:cxn modelId="{8AC25B6D-A7AB-416B-934D-145C5A954D36}" type="presParOf" srcId="{EEF8DC9F-A7A5-4737-B6D7-71E40C66DD58}" destId="{B1B1D131-C83B-45DF-87BB-551769A4FBC2}" srcOrd="17" destOrd="0" presId="urn:microsoft.com/office/officeart/2005/8/layout/hChevron3"/>
    <dgm:cxn modelId="{45D29DDD-7576-4BF9-AA58-8D20A4231A26}" type="presParOf" srcId="{EEF8DC9F-A7A5-4737-B6D7-71E40C66DD58}" destId="{395877A3-2998-45B1-8766-D05006EF8E29}" srcOrd="18" destOrd="0" presId="urn:microsoft.com/office/officeart/2005/8/layout/hChevron3"/>
    <dgm:cxn modelId="{59D46CB9-123C-4B81-B0E3-37C9110DED65}" type="presParOf" srcId="{EEF8DC9F-A7A5-4737-B6D7-71E40C66DD58}" destId="{E51B4D1F-BE70-4027-A953-1181740A4BB8}" srcOrd="19" destOrd="0" presId="urn:microsoft.com/office/officeart/2005/8/layout/hChevron3"/>
    <dgm:cxn modelId="{16C2B860-76BD-4DAE-A2A2-8E257EB4D8BF}" type="presParOf" srcId="{EEF8DC9F-A7A5-4737-B6D7-71E40C66DD58}" destId="{A379D365-20DF-4073-A1AB-BA299F9B590E}" srcOrd="20" destOrd="0" presId="urn:microsoft.com/office/officeart/2005/8/layout/hChevron3"/>
    <dgm:cxn modelId="{DDE2C823-8978-4656-ACB5-1317E77F2F6D}" type="presParOf" srcId="{EEF8DC9F-A7A5-4737-B6D7-71E40C66DD58}" destId="{90BD7D04-31E3-477D-8AA8-26AD80BB62E0}" srcOrd="21" destOrd="0" presId="urn:microsoft.com/office/officeart/2005/8/layout/hChevron3"/>
    <dgm:cxn modelId="{F5824407-8719-47CE-91EF-DE0227EDDB67}" type="presParOf" srcId="{EEF8DC9F-A7A5-4737-B6D7-71E40C66DD58}" destId="{3ED65369-217E-4D49-9F64-4471C6F48357}" srcOrd="22" destOrd="0" presId="urn:microsoft.com/office/officeart/2005/8/layout/hChevron3"/>
    <dgm:cxn modelId="{338838B8-546A-42B9-9C18-CD34E31DC45C}" type="presParOf" srcId="{EEF8DC9F-A7A5-4737-B6D7-71E40C66DD58}" destId="{1E8306B6-1370-4444-B39B-692DFBDC6CFD}" srcOrd="23" destOrd="0" presId="urn:microsoft.com/office/officeart/2005/8/layout/hChevron3"/>
    <dgm:cxn modelId="{023BBC86-6F0B-428E-A7B9-E7A266696288}" type="presParOf" srcId="{EEF8DC9F-A7A5-4737-B6D7-71E40C66DD58}" destId="{2D49D640-C7D1-4468-B187-B2874A901B0B}" srcOrd="24" destOrd="0" presId="urn:microsoft.com/office/officeart/2005/8/layout/hChevron3"/>
    <dgm:cxn modelId="{9A79F27C-0D5C-463E-9C67-BC68518626B1}" type="presParOf" srcId="{EEF8DC9F-A7A5-4737-B6D7-71E40C66DD58}" destId="{BB666EE6-0491-4B9A-A011-5CC94620A38F}" srcOrd="25" destOrd="0" presId="urn:microsoft.com/office/officeart/2005/8/layout/hChevron3"/>
    <dgm:cxn modelId="{FA173660-D176-420D-95DA-9B24168CEBA5}" type="presParOf" srcId="{EEF8DC9F-A7A5-4737-B6D7-71E40C66DD58}" destId="{FF492FC4-140E-4C27-B8F3-3E7AF3B20685}" srcOrd="2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427F69-B6A1-4B11-AD20-0181FD3ADE63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b-NO"/>
        </a:p>
      </dgm:t>
    </dgm:pt>
    <dgm:pt modelId="{708419D6-0DA3-4245-805B-1CD091F798B0}">
      <dgm:prSet phldrT="[Tekst]" custT="1"/>
      <dgm:spPr>
        <a:solidFill>
          <a:srgbClr val="C7B98A"/>
        </a:solidFill>
        <a:ln>
          <a:solidFill>
            <a:srgbClr val="C7B98A"/>
          </a:solidFill>
        </a:ln>
      </dgm:spPr>
      <dgm:t>
        <a:bodyPr/>
        <a:lstStyle/>
        <a:p>
          <a:r>
            <a:rPr lang="nb-NO" sz="2000" i="0">
              <a:solidFill>
                <a:schemeClr val="tx1"/>
              </a:solidFill>
            </a:rPr>
            <a:t>Rollebasert opplæring</a:t>
          </a:r>
        </a:p>
      </dgm:t>
    </dgm:pt>
    <dgm:pt modelId="{F5C198DE-C369-439E-9968-18C9B7ECDBAE}" type="parTrans" cxnId="{8CA6ED63-51BF-4D87-A4E5-25978801D543}">
      <dgm:prSet/>
      <dgm:spPr/>
      <dgm:t>
        <a:bodyPr/>
        <a:lstStyle/>
        <a:p>
          <a:endParaRPr lang="nb-NO"/>
        </a:p>
      </dgm:t>
    </dgm:pt>
    <dgm:pt modelId="{D6E1D0B9-A608-4326-B8E8-070DEC3FCED2}" type="sibTrans" cxnId="{8CA6ED63-51BF-4D87-A4E5-25978801D543}">
      <dgm:prSet/>
      <dgm:spPr/>
      <dgm:t>
        <a:bodyPr/>
        <a:lstStyle/>
        <a:p>
          <a:endParaRPr lang="nb-NO"/>
        </a:p>
      </dgm:t>
    </dgm:pt>
    <dgm:pt modelId="{E3B26C3B-B59A-44FE-9B51-CADEA9C6FA3D}">
      <dgm:prSet phldrT="[Tekst]" custT="1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nb-NO" sz="800" b="1">
              <a:solidFill>
                <a:schemeClr val="bg1"/>
              </a:solidFill>
            </a:rPr>
            <a:t>BOTT</a:t>
          </a:r>
        </a:p>
        <a:p>
          <a:r>
            <a:rPr lang="nb-NO" sz="800" b="1">
              <a:solidFill>
                <a:schemeClr val="bg1"/>
              </a:solidFill>
            </a:rPr>
            <a:t>Rolle- og prosessforståelse</a:t>
          </a:r>
        </a:p>
        <a:p>
          <a:r>
            <a:rPr lang="nb-NO" sz="800" b="1">
              <a:solidFill>
                <a:schemeClr val="bg1"/>
              </a:solidFill>
            </a:rPr>
            <a:t>(Egenlæring)</a:t>
          </a:r>
        </a:p>
      </dgm:t>
    </dgm:pt>
    <dgm:pt modelId="{9DDEAA45-18DA-47DC-9CC2-338820356BB7}" type="parTrans" cxnId="{A70C47BB-D9F6-460B-95BD-B2D4A5611CC6}">
      <dgm:prSet/>
      <dgm:spPr/>
      <dgm:t>
        <a:bodyPr/>
        <a:lstStyle/>
        <a:p>
          <a:endParaRPr lang="nb-NO"/>
        </a:p>
      </dgm:t>
    </dgm:pt>
    <dgm:pt modelId="{31E525F4-E3A3-4652-BA03-938B8C937A9E}" type="sibTrans" cxnId="{A70C47BB-D9F6-460B-95BD-B2D4A5611CC6}">
      <dgm:prSet/>
      <dgm:spPr/>
      <dgm:t>
        <a:bodyPr/>
        <a:lstStyle/>
        <a:p>
          <a:endParaRPr lang="nb-NO"/>
        </a:p>
      </dgm:t>
    </dgm:pt>
    <dgm:pt modelId="{3A6F59BE-6A4D-4E53-A78F-F5D6B4640ECF}">
      <dgm:prSet phldrT="[Teks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nb-NO" sz="800" b="1"/>
            <a:t>DFØ</a:t>
          </a:r>
        </a:p>
        <a:p>
          <a:r>
            <a:rPr lang="nb-NO" sz="800" b="1"/>
            <a:t>Systemopplæring</a:t>
          </a:r>
        </a:p>
        <a:p>
          <a:r>
            <a:rPr lang="nb-NO" sz="800" b="1"/>
            <a:t>(DFØ)</a:t>
          </a:r>
        </a:p>
      </dgm:t>
    </dgm:pt>
    <dgm:pt modelId="{2E1DDAC1-37FF-4287-B0E5-04E8CC246606}" type="parTrans" cxnId="{C8BBDAD0-E652-422D-8FA8-D6FB8FBA1FDA}">
      <dgm:prSet/>
      <dgm:spPr/>
      <dgm:t>
        <a:bodyPr/>
        <a:lstStyle/>
        <a:p>
          <a:endParaRPr lang="nb-NO"/>
        </a:p>
      </dgm:t>
    </dgm:pt>
    <dgm:pt modelId="{1A9A963F-6182-4AC8-9B68-89B9666E25C3}" type="sibTrans" cxnId="{C8BBDAD0-E652-422D-8FA8-D6FB8FBA1FDA}">
      <dgm:prSet/>
      <dgm:spPr/>
      <dgm:t>
        <a:bodyPr/>
        <a:lstStyle/>
        <a:p>
          <a:endParaRPr lang="nb-NO"/>
        </a:p>
      </dgm:t>
    </dgm:pt>
    <dgm:pt modelId="{940BA125-6B8D-46CF-BD76-B375244E366A}">
      <dgm:prSet phldrT="[Tekst]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nb-NO"/>
            <a:t>DFØ kurs i </a:t>
          </a:r>
        </a:p>
        <a:p>
          <a:r>
            <a:rPr lang="nb-NO"/>
            <a:t>SAP og Unit4 </a:t>
          </a:r>
        </a:p>
      </dgm:t>
    </dgm:pt>
    <dgm:pt modelId="{84AD12F1-6CB0-48A4-BDA1-8BE677689A81}" type="parTrans" cxnId="{D20D9B55-B7AA-46C2-9D45-297334D2BFE7}">
      <dgm:prSet/>
      <dgm:spPr/>
      <dgm:t>
        <a:bodyPr/>
        <a:lstStyle/>
        <a:p>
          <a:endParaRPr lang="nb-NO"/>
        </a:p>
      </dgm:t>
    </dgm:pt>
    <dgm:pt modelId="{877D9568-4852-4684-88C7-F8521C5877D3}" type="sibTrans" cxnId="{D20D9B55-B7AA-46C2-9D45-297334D2BFE7}">
      <dgm:prSet/>
      <dgm:spPr/>
      <dgm:t>
        <a:bodyPr/>
        <a:lstStyle/>
        <a:p>
          <a:endParaRPr lang="nb-NO"/>
        </a:p>
      </dgm:t>
    </dgm:pt>
    <dgm:pt modelId="{5852166A-57AC-476C-99CA-6C48D057A6CB}">
      <dgm:prSet phldrT="[Tekst]" custT="1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nb-NO" sz="800" b="1">
              <a:solidFill>
                <a:schemeClr val="bg1"/>
              </a:solidFill>
            </a:rPr>
            <a:t>NTNU</a:t>
          </a:r>
        </a:p>
        <a:p>
          <a:r>
            <a:rPr lang="nb-NO" sz="800" b="1">
              <a:solidFill>
                <a:schemeClr val="bg1"/>
              </a:solidFill>
            </a:rPr>
            <a:t>Øvrig opplæring</a:t>
          </a:r>
        </a:p>
        <a:p>
          <a:r>
            <a:rPr lang="nb-NO" sz="800" b="1">
              <a:solidFill>
                <a:schemeClr val="bg1"/>
              </a:solidFill>
            </a:rPr>
            <a:t>(NTNU)</a:t>
          </a:r>
        </a:p>
      </dgm:t>
    </dgm:pt>
    <dgm:pt modelId="{78A58725-EDB4-465E-9565-6E9296F26B19}" type="parTrans" cxnId="{4CED68D3-1331-48AA-BCB6-C49F1E5045B8}">
      <dgm:prSet/>
      <dgm:spPr/>
      <dgm:t>
        <a:bodyPr/>
        <a:lstStyle/>
        <a:p>
          <a:endParaRPr lang="nb-NO"/>
        </a:p>
      </dgm:t>
    </dgm:pt>
    <dgm:pt modelId="{6007A9AD-0C94-474F-9A35-C40F045914EA}" type="sibTrans" cxnId="{4CED68D3-1331-48AA-BCB6-C49F1E5045B8}">
      <dgm:prSet/>
      <dgm:spPr/>
      <dgm:t>
        <a:bodyPr/>
        <a:lstStyle/>
        <a:p>
          <a:endParaRPr lang="nb-NO"/>
        </a:p>
      </dgm:t>
    </dgm:pt>
    <dgm:pt modelId="{3A6BDE56-B50D-48A4-931E-550F4A2D8923}">
      <dgm:prSet phldrT="[Tekst]"/>
      <dgm:spPr>
        <a:solidFill>
          <a:schemeClr val="bg2"/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nb-NO"/>
            <a:t>E-læring</a:t>
          </a:r>
        </a:p>
      </dgm:t>
    </dgm:pt>
    <dgm:pt modelId="{224A7819-D65D-4568-88E3-EF49AF8A75D7}" type="parTrans" cxnId="{1B6FD418-58B9-499D-811F-819D00196DD2}">
      <dgm:prSet/>
      <dgm:spPr/>
      <dgm:t>
        <a:bodyPr/>
        <a:lstStyle/>
        <a:p>
          <a:endParaRPr lang="nb-NO"/>
        </a:p>
      </dgm:t>
    </dgm:pt>
    <dgm:pt modelId="{3FF019D8-D476-4F23-A78D-083DF36CA739}" type="sibTrans" cxnId="{1B6FD418-58B9-499D-811F-819D00196DD2}">
      <dgm:prSet/>
      <dgm:spPr/>
      <dgm:t>
        <a:bodyPr/>
        <a:lstStyle/>
        <a:p>
          <a:endParaRPr lang="nb-NO"/>
        </a:p>
      </dgm:t>
    </dgm:pt>
    <dgm:pt modelId="{25DFE598-3A06-4D74-A633-719DD58F297D}">
      <dgm:prSet phldrT="[Teks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nb-NO" sz="700"/>
            <a:t>Brukerveiledninger/ skjemaer/ sjekklister</a:t>
          </a:r>
        </a:p>
      </dgm:t>
    </dgm:pt>
    <dgm:pt modelId="{562981C5-62E3-454B-88EC-2C1AAD2BFFF5}" type="parTrans" cxnId="{111B9A0D-262F-48F8-AFF0-84F4B66E33ED}">
      <dgm:prSet/>
      <dgm:spPr/>
      <dgm:t>
        <a:bodyPr/>
        <a:lstStyle/>
        <a:p>
          <a:endParaRPr lang="nb-NO"/>
        </a:p>
      </dgm:t>
    </dgm:pt>
    <dgm:pt modelId="{0C9A6489-B365-44E2-86C3-E4623AF6162E}" type="sibTrans" cxnId="{111B9A0D-262F-48F8-AFF0-84F4B66E33ED}">
      <dgm:prSet/>
      <dgm:spPr/>
      <dgm:t>
        <a:bodyPr/>
        <a:lstStyle/>
        <a:p>
          <a:endParaRPr lang="nb-NO"/>
        </a:p>
      </dgm:t>
    </dgm:pt>
    <dgm:pt modelId="{7C75F401-9198-48DF-A4C8-E6842E51FA3C}">
      <dgm:prSet phldrT="[Tekst]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nb-NO"/>
            <a:t>Rollebeskrivelser</a:t>
          </a:r>
        </a:p>
      </dgm:t>
    </dgm:pt>
    <dgm:pt modelId="{517E82F2-168C-4153-8F0C-9CE1F11FC5B5}" type="parTrans" cxnId="{21DF0F85-6231-4853-9C0A-52C70EFF894D}">
      <dgm:prSet/>
      <dgm:spPr/>
      <dgm:t>
        <a:bodyPr/>
        <a:lstStyle/>
        <a:p>
          <a:endParaRPr lang="nb-NO"/>
        </a:p>
      </dgm:t>
    </dgm:pt>
    <dgm:pt modelId="{0807B47A-F4BE-4538-8D27-8C2CEC71D859}" type="sibTrans" cxnId="{21DF0F85-6231-4853-9C0A-52C70EFF894D}">
      <dgm:prSet/>
      <dgm:spPr/>
      <dgm:t>
        <a:bodyPr/>
        <a:lstStyle/>
        <a:p>
          <a:endParaRPr lang="nb-NO"/>
        </a:p>
      </dgm:t>
    </dgm:pt>
    <dgm:pt modelId="{41FC1EC0-7C6C-4F75-9615-AADE30F672EE}">
      <dgm:prSet phldrT="[Teks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nb-NO" sz="600"/>
            <a:t>Prosessflyt/kart</a:t>
          </a:r>
        </a:p>
      </dgm:t>
    </dgm:pt>
    <dgm:pt modelId="{624EA7AF-A89B-4803-ADFB-DE907B0A3034}" type="parTrans" cxnId="{94BEE6B1-B045-4B5A-92D0-6E46CA94A68C}">
      <dgm:prSet/>
      <dgm:spPr/>
      <dgm:t>
        <a:bodyPr/>
        <a:lstStyle/>
        <a:p>
          <a:endParaRPr lang="nb-NO"/>
        </a:p>
      </dgm:t>
    </dgm:pt>
    <dgm:pt modelId="{313A9B85-5A73-47D5-8070-6A8A46D4C2F5}" type="sibTrans" cxnId="{94BEE6B1-B045-4B5A-92D0-6E46CA94A68C}">
      <dgm:prSet/>
      <dgm:spPr/>
      <dgm:t>
        <a:bodyPr/>
        <a:lstStyle/>
        <a:p>
          <a:endParaRPr lang="nb-NO"/>
        </a:p>
      </dgm:t>
    </dgm:pt>
    <dgm:pt modelId="{F6971A31-CD3B-42D4-8E3D-7015C1D79C92}">
      <dgm:prSet phldrT="[Tekst]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nb-NO"/>
            <a:t>Rutinebeskrivelser</a:t>
          </a:r>
        </a:p>
      </dgm:t>
    </dgm:pt>
    <dgm:pt modelId="{CA6285EA-E502-487C-880D-3ABBAE8521B4}" type="parTrans" cxnId="{FBDB8328-0975-4AB4-895B-E3B4245CA308}">
      <dgm:prSet/>
      <dgm:spPr/>
      <dgm:t>
        <a:bodyPr/>
        <a:lstStyle/>
        <a:p>
          <a:endParaRPr lang="nb-NO"/>
        </a:p>
      </dgm:t>
    </dgm:pt>
    <dgm:pt modelId="{B10E1D47-A9AA-405C-A13E-F8CAEB865A9B}" type="sibTrans" cxnId="{FBDB8328-0975-4AB4-895B-E3B4245CA308}">
      <dgm:prSet/>
      <dgm:spPr/>
      <dgm:t>
        <a:bodyPr/>
        <a:lstStyle/>
        <a:p>
          <a:endParaRPr lang="nb-NO"/>
        </a:p>
      </dgm:t>
    </dgm:pt>
    <dgm:pt modelId="{875D6331-7E86-471B-885A-94A8AF26018B}">
      <dgm:prSet phldrT="[Teks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nb-NO" sz="700"/>
            <a:t>BOTT ØL e-læring</a:t>
          </a:r>
        </a:p>
      </dgm:t>
    </dgm:pt>
    <dgm:pt modelId="{A9660868-E9AE-45F7-B256-F450FB981358}" type="parTrans" cxnId="{CED050C4-3CE8-4A2B-ABE6-BF0FC96404A7}">
      <dgm:prSet/>
      <dgm:spPr/>
      <dgm:t>
        <a:bodyPr/>
        <a:lstStyle/>
        <a:p>
          <a:endParaRPr lang="nb-NO"/>
        </a:p>
      </dgm:t>
    </dgm:pt>
    <dgm:pt modelId="{87022E3E-E3A1-4F9D-BACE-DD06AA1A2A08}" type="sibTrans" cxnId="{CED050C4-3CE8-4A2B-ABE6-BF0FC96404A7}">
      <dgm:prSet/>
      <dgm:spPr/>
      <dgm:t>
        <a:bodyPr/>
        <a:lstStyle/>
        <a:p>
          <a:endParaRPr lang="nb-NO"/>
        </a:p>
      </dgm:t>
    </dgm:pt>
    <dgm:pt modelId="{37F7AE8C-75C2-4C79-A112-CCDC9AAC5BE9}">
      <dgm:prSet phldrT="[Tekst]"/>
      <dgm:spPr>
        <a:solidFill>
          <a:schemeClr val="bg2"/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nb-NO"/>
            <a:t>Samlinger</a:t>
          </a:r>
        </a:p>
        <a:p>
          <a:r>
            <a:rPr lang="nb-NO"/>
            <a:t>(infomøter)</a:t>
          </a:r>
        </a:p>
      </dgm:t>
    </dgm:pt>
    <dgm:pt modelId="{4857194B-3C13-4992-A84B-B718BD4D16BD}" type="parTrans" cxnId="{726E00A0-EEA1-4BE4-87A1-4D5199B9F7CE}">
      <dgm:prSet/>
      <dgm:spPr/>
      <dgm:t>
        <a:bodyPr/>
        <a:lstStyle/>
        <a:p>
          <a:endParaRPr lang="nb-NO"/>
        </a:p>
      </dgm:t>
    </dgm:pt>
    <dgm:pt modelId="{06F3270E-D1AE-4BC2-81CB-5233418065F2}" type="sibTrans" cxnId="{726E00A0-EEA1-4BE4-87A1-4D5199B9F7CE}">
      <dgm:prSet/>
      <dgm:spPr/>
      <dgm:t>
        <a:bodyPr/>
        <a:lstStyle/>
        <a:p>
          <a:endParaRPr lang="nb-NO"/>
        </a:p>
      </dgm:t>
    </dgm:pt>
    <dgm:pt modelId="{97A879DA-CC80-4CF0-B01F-7482F1405718}">
      <dgm:prSet phldrT="[Tekst]"/>
      <dgm:spPr>
        <a:solidFill>
          <a:schemeClr val="bg2"/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nb-NO"/>
            <a:t>Kurs</a:t>
          </a:r>
        </a:p>
      </dgm:t>
    </dgm:pt>
    <dgm:pt modelId="{D68FD473-CA27-47A5-B31C-3924DC81D1FF}" type="parTrans" cxnId="{1C9CBD64-4AF4-4B10-B887-C22126278EC8}">
      <dgm:prSet/>
      <dgm:spPr/>
      <dgm:t>
        <a:bodyPr/>
        <a:lstStyle/>
        <a:p>
          <a:endParaRPr lang="nb-NO"/>
        </a:p>
      </dgm:t>
    </dgm:pt>
    <dgm:pt modelId="{0B31C91C-9795-4758-94C9-9378D5B8192F}" type="sibTrans" cxnId="{1C9CBD64-4AF4-4B10-B887-C22126278EC8}">
      <dgm:prSet/>
      <dgm:spPr/>
      <dgm:t>
        <a:bodyPr/>
        <a:lstStyle/>
        <a:p>
          <a:endParaRPr lang="nb-NO"/>
        </a:p>
      </dgm:t>
    </dgm:pt>
    <dgm:pt modelId="{50219D0B-C6CB-47DB-A3DB-2B86FEABD57E}" type="pres">
      <dgm:prSet presAssocID="{89427F69-B6A1-4B11-AD20-0181FD3ADE6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55631E-532C-4F9B-AFB3-DF032375C1EE}" type="pres">
      <dgm:prSet presAssocID="{708419D6-0DA3-4245-805B-1CD091F798B0}" presName="vertOne" presStyleCnt="0"/>
      <dgm:spPr/>
    </dgm:pt>
    <dgm:pt modelId="{D46E7FFA-ED9C-4726-8983-3C2871B6579D}" type="pres">
      <dgm:prSet presAssocID="{708419D6-0DA3-4245-805B-1CD091F798B0}" presName="txOne" presStyleLbl="node0" presStyleIdx="0" presStyleCnt="1" custScaleY="45110">
        <dgm:presLayoutVars>
          <dgm:chPref val="3"/>
        </dgm:presLayoutVars>
      </dgm:prSet>
      <dgm:spPr/>
    </dgm:pt>
    <dgm:pt modelId="{E37C18A6-8CD0-45A6-B5BE-F20C54D6723C}" type="pres">
      <dgm:prSet presAssocID="{708419D6-0DA3-4245-805B-1CD091F798B0}" presName="parTransOne" presStyleCnt="0"/>
      <dgm:spPr/>
    </dgm:pt>
    <dgm:pt modelId="{98C0FA1C-A338-47FB-A8FD-C48EF9DD7E25}" type="pres">
      <dgm:prSet presAssocID="{708419D6-0DA3-4245-805B-1CD091F798B0}" presName="horzOne" presStyleCnt="0"/>
      <dgm:spPr/>
    </dgm:pt>
    <dgm:pt modelId="{2CBC484B-8FD3-4A84-8EB4-953EDAE9B6C7}" type="pres">
      <dgm:prSet presAssocID="{E3B26C3B-B59A-44FE-9B51-CADEA9C6FA3D}" presName="vertTwo" presStyleCnt="0"/>
      <dgm:spPr/>
    </dgm:pt>
    <dgm:pt modelId="{D324DA13-639B-4557-A89D-3A7A5F19006E}" type="pres">
      <dgm:prSet presAssocID="{E3B26C3B-B59A-44FE-9B51-CADEA9C6FA3D}" presName="txTwo" presStyleLbl="node2" presStyleIdx="0" presStyleCnt="3" custScaleX="10363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77194730-3493-4D09-938A-F2E584E09452}" type="pres">
      <dgm:prSet presAssocID="{E3B26C3B-B59A-44FE-9B51-CADEA9C6FA3D}" presName="parTransTwo" presStyleCnt="0"/>
      <dgm:spPr/>
    </dgm:pt>
    <dgm:pt modelId="{8586C5C4-4F22-4753-808F-C2D80A2728F2}" type="pres">
      <dgm:prSet presAssocID="{E3B26C3B-B59A-44FE-9B51-CADEA9C6FA3D}" presName="horzTwo" presStyleCnt="0"/>
      <dgm:spPr/>
    </dgm:pt>
    <dgm:pt modelId="{F57AA4CC-4737-4FCF-8F56-157FAE5E3DA2}" type="pres">
      <dgm:prSet presAssocID="{41FC1EC0-7C6C-4F75-9615-AADE30F672EE}" presName="vertThree" presStyleCnt="0"/>
      <dgm:spPr/>
    </dgm:pt>
    <dgm:pt modelId="{05380F29-DC27-4C9B-A94F-C71FF581C3E5}" type="pres">
      <dgm:prSet presAssocID="{41FC1EC0-7C6C-4F75-9615-AADE30F672EE}" presName="txThree" presStyleLbl="node3" presStyleIdx="0" presStyleCnt="9">
        <dgm:presLayoutVars>
          <dgm:chPref val="3"/>
        </dgm:presLayoutVars>
      </dgm:prSet>
      <dgm:spPr/>
    </dgm:pt>
    <dgm:pt modelId="{0B228B8B-2B67-406E-8BDE-70DE69909309}" type="pres">
      <dgm:prSet presAssocID="{41FC1EC0-7C6C-4F75-9615-AADE30F672EE}" presName="horzThree" presStyleCnt="0"/>
      <dgm:spPr/>
    </dgm:pt>
    <dgm:pt modelId="{4623DCCA-EE4B-41E6-8A69-DCB2E3DB3AAF}" type="pres">
      <dgm:prSet presAssocID="{313A9B85-5A73-47D5-8070-6A8A46D4C2F5}" presName="sibSpaceThree" presStyleCnt="0"/>
      <dgm:spPr/>
    </dgm:pt>
    <dgm:pt modelId="{69615BCA-B061-4D4E-B397-0C8328081159}" type="pres">
      <dgm:prSet presAssocID="{7C75F401-9198-48DF-A4C8-E6842E51FA3C}" presName="vertThree" presStyleCnt="0"/>
      <dgm:spPr/>
    </dgm:pt>
    <dgm:pt modelId="{AFC75C2F-BDCC-403E-8F14-18292CB11656}" type="pres">
      <dgm:prSet presAssocID="{7C75F401-9198-48DF-A4C8-E6842E51FA3C}" presName="txThree" presStyleLbl="node3" presStyleIdx="1" presStyleCnt="9">
        <dgm:presLayoutVars>
          <dgm:chPref val="3"/>
        </dgm:presLayoutVars>
      </dgm:prSet>
      <dgm:spPr/>
    </dgm:pt>
    <dgm:pt modelId="{AA93D9CC-E000-4061-8416-DF0A94FCADAD}" type="pres">
      <dgm:prSet presAssocID="{7C75F401-9198-48DF-A4C8-E6842E51FA3C}" presName="horzThree" presStyleCnt="0"/>
      <dgm:spPr/>
    </dgm:pt>
    <dgm:pt modelId="{7EF9D1BD-615A-4701-AD48-0847C8E7F4B4}" type="pres">
      <dgm:prSet presAssocID="{0807B47A-F4BE-4538-8D27-8C2CEC71D859}" presName="sibSpaceThree" presStyleCnt="0"/>
      <dgm:spPr/>
    </dgm:pt>
    <dgm:pt modelId="{1C824CF5-9ED8-4AC4-9EE0-0D771E44ABD9}" type="pres">
      <dgm:prSet presAssocID="{F6971A31-CD3B-42D4-8E3D-7015C1D79C92}" presName="vertThree" presStyleCnt="0"/>
      <dgm:spPr/>
    </dgm:pt>
    <dgm:pt modelId="{9F7E84C4-921A-4A1A-ABD2-E66EC268645F}" type="pres">
      <dgm:prSet presAssocID="{F6971A31-CD3B-42D4-8E3D-7015C1D79C92}" presName="txThree" presStyleLbl="node3" presStyleIdx="2" presStyleCnt="9">
        <dgm:presLayoutVars>
          <dgm:chPref val="3"/>
        </dgm:presLayoutVars>
      </dgm:prSet>
      <dgm:spPr/>
    </dgm:pt>
    <dgm:pt modelId="{B876F599-38C3-45CA-B06F-04EEF5E538E4}" type="pres">
      <dgm:prSet presAssocID="{F6971A31-CD3B-42D4-8E3D-7015C1D79C92}" presName="horzThree" presStyleCnt="0"/>
      <dgm:spPr/>
    </dgm:pt>
    <dgm:pt modelId="{8EDE96D4-F732-426B-AC01-FBC73CBC0AAB}" type="pres">
      <dgm:prSet presAssocID="{B10E1D47-A9AA-405C-A13E-F8CAEB865A9B}" presName="sibSpaceThree" presStyleCnt="0"/>
      <dgm:spPr/>
    </dgm:pt>
    <dgm:pt modelId="{71933DF2-8788-4821-B52F-2D3CCC0BF4A0}" type="pres">
      <dgm:prSet presAssocID="{25DFE598-3A06-4D74-A633-719DD58F297D}" presName="vertThree" presStyleCnt="0"/>
      <dgm:spPr/>
    </dgm:pt>
    <dgm:pt modelId="{7195BA6F-44D4-43C4-8E50-B67A995F0AA3}" type="pres">
      <dgm:prSet presAssocID="{25DFE598-3A06-4D74-A633-719DD58F297D}" presName="txThree" presStyleLbl="node3" presStyleIdx="3" presStyleCnt="9">
        <dgm:presLayoutVars>
          <dgm:chPref val="3"/>
        </dgm:presLayoutVars>
      </dgm:prSet>
      <dgm:spPr/>
    </dgm:pt>
    <dgm:pt modelId="{BA445AF2-835C-4B6D-BA4A-C0C36DF4777B}" type="pres">
      <dgm:prSet presAssocID="{25DFE598-3A06-4D74-A633-719DD58F297D}" presName="horzThree" presStyleCnt="0"/>
      <dgm:spPr/>
    </dgm:pt>
    <dgm:pt modelId="{B3E5F379-2DA6-4B0E-B2B4-44830A050EE7}" type="pres">
      <dgm:prSet presAssocID="{0C9A6489-B365-44E2-86C3-E4623AF6162E}" presName="sibSpaceThree" presStyleCnt="0"/>
      <dgm:spPr/>
    </dgm:pt>
    <dgm:pt modelId="{BC406D2A-66B5-4306-941F-9FB1F1A4D33F}" type="pres">
      <dgm:prSet presAssocID="{875D6331-7E86-471B-885A-94A8AF26018B}" presName="vertThree" presStyleCnt="0"/>
      <dgm:spPr/>
    </dgm:pt>
    <dgm:pt modelId="{10A23417-F8CE-4434-BD6F-ACD67A0BB018}" type="pres">
      <dgm:prSet presAssocID="{875D6331-7E86-471B-885A-94A8AF26018B}" presName="txThree" presStyleLbl="node3" presStyleIdx="4" presStyleCnt="9">
        <dgm:presLayoutVars>
          <dgm:chPref val="3"/>
        </dgm:presLayoutVars>
      </dgm:prSet>
      <dgm:spPr/>
    </dgm:pt>
    <dgm:pt modelId="{37D61065-46D8-45B9-9DAD-0A4F899E0BC1}" type="pres">
      <dgm:prSet presAssocID="{875D6331-7E86-471B-885A-94A8AF26018B}" presName="horzThree" presStyleCnt="0"/>
      <dgm:spPr/>
    </dgm:pt>
    <dgm:pt modelId="{F726DDA7-D1D1-4BC5-A933-1D87DCAF973E}" type="pres">
      <dgm:prSet presAssocID="{31E525F4-E3A3-4652-BA03-938B8C937A9E}" presName="sibSpaceTwo" presStyleCnt="0"/>
      <dgm:spPr/>
    </dgm:pt>
    <dgm:pt modelId="{848B95F5-7568-435C-A645-81B484312609}" type="pres">
      <dgm:prSet presAssocID="{3A6F59BE-6A4D-4E53-A78F-F5D6B4640ECF}" presName="vertTwo" presStyleCnt="0"/>
      <dgm:spPr/>
    </dgm:pt>
    <dgm:pt modelId="{2157E58B-92C9-468D-8E1B-7B37C4DCC198}" type="pres">
      <dgm:prSet presAssocID="{3A6F59BE-6A4D-4E53-A78F-F5D6B4640ECF}" presName="txTwo" presStyleLbl="node2" presStyleIdx="1" presStyleCnt="3">
        <dgm:presLayoutVars>
          <dgm:chPref val="3"/>
        </dgm:presLayoutVars>
      </dgm:prSet>
      <dgm:spPr/>
    </dgm:pt>
    <dgm:pt modelId="{38AC0B45-D999-4276-9A2F-A69770671A30}" type="pres">
      <dgm:prSet presAssocID="{3A6F59BE-6A4D-4E53-A78F-F5D6B4640ECF}" presName="parTransTwo" presStyleCnt="0"/>
      <dgm:spPr/>
    </dgm:pt>
    <dgm:pt modelId="{29929C76-73D8-41BC-A635-1CA2DE7A94E1}" type="pres">
      <dgm:prSet presAssocID="{3A6F59BE-6A4D-4E53-A78F-F5D6B4640ECF}" presName="horzTwo" presStyleCnt="0"/>
      <dgm:spPr/>
    </dgm:pt>
    <dgm:pt modelId="{1740E086-4073-4100-9292-1B04DE09738C}" type="pres">
      <dgm:prSet presAssocID="{940BA125-6B8D-46CF-BD76-B375244E366A}" presName="vertThree" presStyleCnt="0"/>
      <dgm:spPr/>
    </dgm:pt>
    <dgm:pt modelId="{3B245C19-EE20-4B4B-AFFC-555FC9BF1B3B}" type="pres">
      <dgm:prSet presAssocID="{940BA125-6B8D-46CF-BD76-B375244E366A}" presName="txThree" presStyleLbl="node3" presStyleIdx="5" presStyleCnt="9">
        <dgm:presLayoutVars>
          <dgm:chPref val="3"/>
        </dgm:presLayoutVars>
      </dgm:prSet>
      <dgm:spPr/>
    </dgm:pt>
    <dgm:pt modelId="{C9677DAB-716C-4186-A269-CC7820F9FC06}" type="pres">
      <dgm:prSet presAssocID="{940BA125-6B8D-46CF-BD76-B375244E366A}" presName="horzThree" presStyleCnt="0"/>
      <dgm:spPr/>
    </dgm:pt>
    <dgm:pt modelId="{A6C8BC29-C22B-4DC0-9D0A-FA67AAF481E0}" type="pres">
      <dgm:prSet presAssocID="{1A9A963F-6182-4AC8-9B68-89B9666E25C3}" presName="sibSpaceTwo" presStyleCnt="0"/>
      <dgm:spPr/>
    </dgm:pt>
    <dgm:pt modelId="{D6784E9F-E6C4-423F-A91C-9DC573FBEA43}" type="pres">
      <dgm:prSet presAssocID="{5852166A-57AC-476C-99CA-6C48D057A6CB}" presName="vertTwo" presStyleCnt="0"/>
      <dgm:spPr/>
    </dgm:pt>
    <dgm:pt modelId="{2A6D5CC4-23DE-46CD-AFEA-E9DE37391BA7}" type="pres">
      <dgm:prSet presAssocID="{5852166A-57AC-476C-99CA-6C48D057A6CB}" presName="txTwo" presStyleLbl="node2" presStyleIdx="2" presStyleCnt="3">
        <dgm:presLayoutVars>
          <dgm:chPref val="3"/>
        </dgm:presLayoutVars>
      </dgm:prSet>
      <dgm:spPr/>
    </dgm:pt>
    <dgm:pt modelId="{DE51154B-0EDE-4532-B655-B2447296E11A}" type="pres">
      <dgm:prSet presAssocID="{5852166A-57AC-476C-99CA-6C48D057A6CB}" presName="parTransTwo" presStyleCnt="0"/>
      <dgm:spPr/>
    </dgm:pt>
    <dgm:pt modelId="{E0488597-36E1-4CAA-A0E5-88B4D115571F}" type="pres">
      <dgm:prSet presAssocID="{5852166A-57AC-476C-99CA-6C48D057A6CB}" presName="horzTwo" presStyleCnt="0"/>
      <dgm:spPr/>
    </dgm:pt>
    <dgm:pt modelId="{28548510-B415-47DB-8C14-3B0F6E3A3EC8}" type="pres">
      <dgm:prSet presAssocID="{3A6BDE56-B50D-48A4-931E-550F4A2D8923}" presName="vertThree" presStyleCnt="0"/>
      <dgm:spPr/>
    </dgm:pt>
    <dgm:pt modelId="{A23D64BB-71C7-4D33-8F32-47A21BF950CD}" type="pres">
      <dgm:prSet presAssocID="{3A6BDE56-B50D-48A4-931E-550F4A2D8923}" presName="txThree" presStyleLbl="node3" presStyleIdx="6" presStyleCnt="9">
        <dgm:presLayoutVars>
          <dgm:chPref val="3"/>
        </dgm:presLayoutVars>
      </dgm:prSet>
      <dgm:spPr/>
    </dgm:pt>
    <dgm:pt modelId="{B7343528-9FE8-4E79-A151-2839DFB7BD7A}" type="pres">
      <dgm:prSet presAssocID="{3A6BDE56-B50D-48A4-931E-550F4A2D8923}" presName="horzThree" presStyleCnt="0"/>
      <dgm:spPr/>
    </dgm:pt>
    <dgm:pt modelId="{8A39898F-1C1B-4918-8982-F50BEDFCD948}" type="pres">
      <dgm:prSet presAssocID="{3FF019D8-D476-4F23-A78D-083DF36CA739}" presName="sibSpaceThree" presStyleCnt="0"/>
      <dgm:spPr/>
    </dgm:pt>
    <dgm:pt modelId="{F288BBC5-6F6F-418E-B8C1-61A650338B8A}" type="pres">
      <dgm:prSet presAssocID="{37F7AE8C-75C2-4C79-A112-CCDC9AAC5BE9}" presName="vertThree" presStyleCnt="0"/>
      <dgm:spPr/>
    </dgm:pt>
    <dgm:pt modelId="{762A2DD5-E753-4CD0-A8EF-75A5FFF52864}" type="pres">
      <dgm:prSet presAssocID="{37F7AE8C-75C2-4C79-A112-CCDC9AAC5BE9}" presName="txThree" presStyleLbl="node3" presStyleIdx="7" presStyleCnt="9">
        <dgm:presLayoutVars>
          <dgm:chPref val="3"/>
        </dgm:presLayoutVars>
      </dgm:prSet>
      <dgm:spPr/>
    </dgm:pt>
    <dgm:pt modelId="{B26D5B9B-C29E-4ADA-BAD0-87CC67091C11}" type="pres">
      <dgm:prSet presAssocID="{37F7AE8C-75C2-4C79-A112-CCDC9AAC5BE9}" presName="horzThree" presStyleCnt="0"/>
      <dgm:spPr/>
    </dgm:pt>
    <dgm:pt modelId="{E5401BA4-8D9E-4423-AC17-E664960376CD}" type="pres">
      <dgm:prSet presAssocID="{06F3270E-D1AE-4BC2-81CB-5233418065F2}" presName="sibSpaceThree" presStyleCnt="0"/>
      <dgm:spPr/>
    </dgm:pt>
    <dgm:pt modelId="{3544F8C1-672E-4CC5-9852-B822B1368442}" type="pres">
      <dgm:prSet presAssocID="{97A879DA-CC80-4CF0-B01F-7482F1405718}" presName="vertThree" presStyleCnt="0"/>
      <dgm:spPr/>
    </dgm:pt>
    <dgm:pt modelId="{E623849A-451D-4909-B595-2002679FEBE2}" type="pres">
      <dgm:prSet presAssocID="{97A879DA-CC80-4CF0-B01F-7482F1405718}" presName="txThree" presStyleLbl="node3" presStyleIdx="8" presStyleCnt="9">
        <dgm:presLayoutVars>
          <dgm:chPref val="3"/>
        </dgm:presLayoutVars>
      </dgm:prSet>
      <dgm:spPr/>
    </dgm:pt>
    <dgm:pt modelId="{700CAEBE-556B-4D0D-9B44-BBA570C5BA30}" type="pres">
      <dgm:prSet presAssocID="{97A879DA-CC80-4CF0-B01F-7482F1405718}" presName="horzThree" presStyleCnt="0"/>
      <dgm:spPr/>
    </dgm:pt>
  </dgm:ptLst>
  <dgm:cxnLst>
    <dgm:cxn modelId="{8EC8AB03-D9BB-4448-9AB3-AA4019778633}" type="presOf" srcId="{25DFE598-3A06-4D74-A633-719DD58F297D}" destId="{7195BA6F-44D4-43C4-8E50-B67A995F0AA3}" srcOrd="0" destOrd="0" presId="urn:microsoft.com/office/officeart/2005/8/layout/hierarchy4"/>
    <dgm:cxn modelId="{03D3D50C-61A6-48F5-A6BD-E98C283521AB}" type="presOf" srcId="{3A6F59BE-6A4D-4E53-A78F-F5D6B4640ECF}" destId="{2157E58B-92C9-468D-8E1B-7B37C4DCC198}" srcOrd="0" destOrd="0" presId="urn:microsoft.com/office/officeart/2005/8/layout/hierarchy4"/>
    <dgm:cxn modelId="{111B9A0D-262F-48F8-AFF0-84F4B66E33ED}" srcId="{E3B26C3B-B59A-44FE-9B51-CADEA9C6FA3D}" destId="{25DFE598-3A06-4D74-A633-719DD58F297D}" srcOrd="3" destOrd="0" parTransId="{562981C5-62E3-454B-88EC-2C1AAD2BFFF5}" sibTransId="{0C9A6489-B365-44E2-86C3-E4623AF6162E}"/>
    <dgm:cxn modelId="{1FEF8211-260D-4162-B318-63FF35F486C7}" type="presOf" srcId="{F6971A31-CD3B-42D4-8E3D-7015C1D79C92}" destId="{9F7E84C4-921A-4A1A-ABD2-E66EC268645F}" srcOrd="0" destOrd="0" presId="urn:microsoft.com/office/officeart/2005/8/layout/hierarchy4"/>
    <dgm:cxn modelId="{1B6FD418-58B9-499D-811F-819D00196DD2}" srcId="{5852166A-57AC-476C-99CA-6C48D057A6CB}" destId="{3A6BDE56-B50D-48A4-931E-550F4A2D8923}" srcOrd="0" destOrd="0" parTransId="{224A7819-D65D-4568-88E3-EF49AF8A75D7}" sibTransId="{3FF019D8-D476-4F23-A78D-083DF36CA739}"/>
    <dgm:cxn modelId="{FBDB8328-0975-4AB4-895B-E3B4245CA308}" srcId="{E3B26C3B-B59A-44FE-9B51-CADEA9C6FA3D}" destId="{F6971A31-CD3B-42D4-8E3D-7015C1D79C92}" srcOrd="2" destOrd="0" parTransId="{CA6285EA-E502-487C-880D-3ABBAE8521B4}" sibTransId="{B10E1D47-A9AA-405C-A13E-F8CAEB865A9B}"/>
    <dgm:cxn modelId="{319AA33F-0B1D-423C-8942-57FA4EE3CD5C}" type="presOf" srcId="{940BA125-6B8D-46CF-BD76-B375244E366A}" destId="{3B245C19-EE20-4B4B-AFFC-555FC9BF1B3B}" srcOrd="0" destOrd="0" presId="urn:microsoft.com/office/officeart/2005/8/layout/hierarchy4"/>
    <dgm:cxn modelId="{FFE6755C-025D-4E1D-B99A-1A6CC788841A}" type="presOf" srcId="{41FC1EC0-7C6C-4F75-9615-AADE30F672EE}" destId="{05380F29-DC27-4C9B-A94F-C71FF581C3E5}" srcOrd="0" destOrd="0" presId="urn:microsoft.com/office/officeart/2005/8/layout/hierarchy4"/>
    <dgm:cxn modelId="{8CA6ED63-51BF-4D87-A4E5-25978801D543}" srcId="{89427F69-B6A1-4B11-AD20-0181FD3ADE63}" destId="{708419D6-0DA3-4245-805B-1CD091F798B0}" srcOrd="0" destOrd="0" parTransId="{F5C198DE-C369-439E-9968-18C9B7ECDBAE}" sibTransId="{D6E1D0B9-A608-4326-B8E8-070DEC3FCED2}"/>
    <dgm:cxn modelId="{1C9CBD64-4AF4-4B10-B887-C22126278EC8}" srcId="{5852166A-57AC-476C-99CA-6C48D057A6CB}" destId="{97A879DA-CC80-4CF0-B01F-7482F1405718}" srcOrd="2" destOrd="0" parTransId="{D68FD473-CA27-47A5-B31C-3924DC81D1FF}" sibTransId="{0B31C91C-9795-4758-94C9-9378D5B8192F}"/>
    <dgm:cxn modelId="{7A329D74-291D-4E75-ACB0-CE3B5561E95B}" type="presOf" srcId="{7C75F401-9198-48DF-A4C8-E6842E51FA3C}" destId="{AFC75C2F-BDCC-403E-8F14-18292CB11656}" srcOrd="0" destOrd="0" presId="urn:microsoft.com/office/officeart/2005/8/layout/hierarchy4"/>
    <dgm:cxn modelId="{D20D9B55-B7AA-46C2-9D45-297334D2BFE7}" srcId="{3A6F59BE-6A4D-4E53-A78F-F5D6B4640ECF}" destId="{940BA125-6B8D-46CF-BD76-B375244E366A}" srcOrd="0" destOrd="0" parTransId="{84AD12F1-6CB0-48A4-BDA1-8BE677689A81}" sibTransId="{877D9568-4852-4684-88C7-F8521C5877D3}"/>
    <dgm:cxn modelId="{B7B64257-CC02-48DE-8AFE-E5B06D0EC4B1}" type="presOf" srcId="{37F7AE8C-75C2-4C79-A112-CCDC9AAC5BE9}" destId="{762A2DD5-E753-4CD0-A8EF-75A5FFF52864}" srcOrd="0" destOrd="0" presId="urn:microsoft.com/office/officeart/2005/8/layout/hierarchy4"/>
    <dgm:cxn modelId="{2E7A2659-6729-4B3E-AB29-76EA3612C377}" type="presOf" srcId="{708419D6-0DA3-4245-805B-1CD091F798B0}" destId="{D46E7FFA-ED9C-4726-8983-3C2871B6579D}" srcOrd="0" destOrd="0" presId="urn:microsoft.com/office/officeart/2005/8/layout/hierarchy4"/>
    <dgm:cxn modelId="{21DF0F85-6231-4853-9C0A-52C70EFF894D}" srcId="{E3B26C3B-B59A-44FE-9B51-CADEA9C6FA3D}" destId="{7C75F401-9198-48DF-A4C8-E6842E51FA3C}" srcOrd="1" destOrd="0" parTransId="{517E82F2-168C-4153-8F0C-9CE1F11FC5B5}" sibTransId="{0807B47A-F4BE-4538-8D27-8C2CEC71D859}"/>
    <dgm:cxn modelId="{AAFBFA92-36F2-473D-A101-6C21204D2C25}" type="presOf" srcId="{E3B26C3B-B59A-44FE-9B51-CADEA9C6FA3D}" destId="{D324DA13-639B-4557-A89D-3A7A5F19006E}" srcOrd="0" destOrd="0" presId="urn:microsoft.com/office/officeart/2005/8/layout/hierarchy4"/>
    <dgm:cxn modelId="{726E00A0-EEA1-4BE4-87A1-4D5199B9F7CE}" srcId="{5852166A-57AC-476C-99CA-6C48D057A6CB}" destId="{37F7AE8C-75C2-4C79-A112-CCDC9AAC5BE9}" srcOrd="1" destOrd="0" parTransId="{4857194B-3C13-4992-A84B-B718BD4D16BD}" sibTransId="{06F3270E-D1AE-4BC2-81CB-5233418065F2}"/>
    <dgm:cxn modelId="{DB793FAB-F6BE-48F8-81FF-0AE263B606D2}" type="presOf" srcId="{89427F69-B6A1-4B11-AD20-0181FD3ADE63}" destId="{50219D0B-C6CB-47DB-A3DB-2B86FEABD57E}" srcOrd="0" destOrd="0" presId="urn:microsoft.com/office/officeart/2005/8/layout/hierarchy4"/>
    <dgm:cxn modelId="{94BEE6B1-B045-4B5A-92D0-6E46CA94A68C}" srcId="{E3B26C3B-B59A-44FE-9B51-CADEA9C6FA3D}" destId="{41FC1EC0-7C6C-4F75-9615-AADE30F672EE}" srcOrd="0" destOrd="0" parTransId="{624EA7AF-A89B-4803-ADFB-DE907B0A3034}" sibTransId="{313A9B85-5A73-47D5-8070-6A8A46D4C2F5}"/>
    <dgm:cxn modelId="{69CA49B8-AAD7-4D6E-A15F-55CBFB04ADA5}" type="presOf" srcId="{97A879DA-CC80-4CF0-B01F-7482F1405718}" destId="{E623849A-451D-4909-B595-2002679FEBE2}" srcOrd="0" destOrd="0" presId="urn:microsoft.com/office/officeart/2005/8/layout/hierarchy4"/>
    <dgm:cxn modelId="{6F71A5B9-8F7E-4086-BD58-9FF47F3479DE}" type="presOf" srcId="{3A6BDE56-B50D-48A4-931E-550F4A2D8923}" destId="{A23D64BB-71C7-4D33-8F32-47A21BF950CD}" srcOrd="0" destOrd="0" presId="urn:microsoft.com/office/officeart/2005/8/layout/hierarchy4"/>
    <dgm:cxn modelId="{A70C47BB-D9F6-460B-95BD-B2D4A5611CC6}" srcId="{708419D6-0DA3-4245-805B-1CD091F798B0}" destId="{E3B26C3B-B59A-44FE-9B51-CADEA9C6FA3D}" srcOrd="0" destOrd="0" parTransId="{9DDEAA45-18DA-47DC-9CC2-338820356BB7}" sibTransId="{31E525F4-E3A3-4652-BA03-938B8C937A9E}"/>
    <dgm:cxn modelId="{2141F4C3-61EA-46E7-B0D7-C09629F79C0F}" type="presOf" srcId="{875D6331-7E86-471B-885A-94A8AF26018B}" destId="{10A23417-F8CE-4434-BD6F-ACD67A0BB018}" srcOrd="0" destOrd="0" presId="urn:microsoft.com/office/officeart/2005/8/layout/hierarchy4"/>
    <dgm:cxn modelId="{CED050C4-3CE8-4A2B-ABE6-BF0FC96404A7}" srcId="{E3B26C3B-B59A-44FE-9B51-CADEA9C6FA3D}" destId="{875D6331-7E86-471B-885A-94A8AF26018B}" srcOrd="4" destOrd="0" parTransId="{A9660868-E9AE-45F7-B256-F450FB981358}" sibTransId="{87022E3E-E3A1-4F9D-BACE-DD06AA1A2A08}"/>
    <dgm:cxn modelId="{C8BBDAD0-E652-422D-8FA8-D6FB8FBA1FDA}" srcId="{708419D6-0DA3-4245-805B-1CD091F798B0}" destId="{3A6F59BE-6A4D-4E53-A78F-F5D6B4640ECF}" srcOrd="1" destOrd="0" parTransId="{2E1DDAC1-37FF-4287-B0E5-04E8CC246606}" sibTransId="{1A9A963F-6182-4AC8-9B68-89B9666E25C3}"/>
    <dgm:cxn modelId="{4CED68D3-1331-48AA-BCB6-C49F1E5045B8}" srcId="{708419D6-0DA3-4245-805B-1CD091F798B0}" destId="{5852166A-57AC-476C-99CA-6C48D057A6CB}" srcOrd="2" destOrd="0" parTransId="{78A58725-EDB4-465E-9565-6E9296F26B19}" sibTransId="{6007A9AD-0C94-474F-9A35-C40F045914EA}"/>
    <dgm:cxn modelId="{43D091FE-6D63-44E2-AB54-1B36EC7CA297}" type="presOf" srcId="{5852166A-57AC-476C-99CA-6C48D057A6CB}" destId="{2A6D5CC4-23DE-46CD-AFEA-E9DE37391BA7}" srcOrd="0" destOrd="0" presId="urn:microsoft.com/office/officeart/2005/8/layout/hierarchy4"/>
    <dgm:cxn modelId="{814DC5C7-B4EB-4EAE-AD46-1BBB83B560D2}" type="presParOf" srcId="{50219D0B-C6CB-47DB-A3DB-2B86FEABD57E}" destId="{C855631E-532C-4F9B-AFB3-DF032375C1EE}" srcOrd="0" destOrd="0" presId="urn:microsoft.com/office/officeart/2005/8/layout/hierarchy4"/>
    <dgm:cxn modelId="{2A46BD08-619B-4A1C-B67F-0878EA02D350}" type="presParOf" srcId="{C855631E-532C-4F9B-AFB3-DF032375C1EE}" destId="{D46E7FFA-ED9C-4726-8983-3C2871B6579D}" srcOrd="0" destOrd="0" presId="urn:microsoft.com/office/officeart/2005/8/layout/hierarchy4"/>
    <dgm:cxn modelId="{D4ADDD4B-159D-4241-AF0A-904C472E4AB1}" type="presParOf" srcId="{C855631E-532C-4F9B-AFB3-DF032375C1EE}" destId="{E37C18A6-8CD0-45A6-B5BE-F20C54D6723C}" srcOrd="1" destOrd="0" presId="urn:microsoft.com/office/officeart/2005/8/layout/hierarchy4"/>
    <dgm:cxn modelId="{520A5D9A-66CC-4AE8-B75D-B7920E174256}" type="presParOf" srcId="{C855631E-532C-4F9B-AFB3-DF032375C1EE}" destId="{98C0FA1C-A338-47FB-A8FD-C48EF9DD7E25}" srcOrd="2" destOrd="0" presId="urn:microsoft.com/office/officeart/2005/8/layout/hierarchy4"/>
    <dgm:cxn modelId="{1185D04D-DADB-440C-AD97-4D7150F98997}" type="presParOf" srcId="{98C0FA1C-A338-47FB-A8FD-C48EF9DD7E25}" destId="{2CBC484B-8FD3-4A84-8EB4-953EDAE9B6C7}" srcOrd="0" destOrd="0" presId="urn:microsoft.com/office/officeart/2005/8/layout/hierarchy4"/>
    <dgm:cxn modelId="{6C2C0C87-3FF9-4DAE-B550-03F0DEB01B05}" type="presParOf" srcId="{2CBC484B-8FD3-4A84-8EB4-953EDAE9B6C7}" destId="{D324DA13-639B-4557-A89D-3A7A5F19006E}" srcOrd="0" destOrd="0" presId="urn:microsoft.com/office/officeart/2005/8/layout/hierarchy4"/>
    <dgm:cxn modelId="{B449345C-7B2B-4BCE-9D18-0CFC97B6BEA9}" type="presParOf" srcId="{2CBC484B-8FD3-4A84-8EB4-953EDAE9B6C7}" destId="{77194730-3493-4D09-938A-F2E584E09452}" srcOrd="1" destOrd="0" presId="urn:microsoft.com/office/officeart/2005/8/layout/hierarchy4"/>
    <dgm:cxn modelId="{C177184D-DA68-40A1-BF9D-05A9152F77F2}" type="presParOf" srcId="{2CBC484B-8FD3-4A84-8EB4-953EDAE9B6C7}" destId="{8586C5C4-4F22-4753-808F-C2D80A2728F2}" srcOrd="2" destOrd="0" presId="urn:microsoft.com/office/officeart/2005/8/layout/hierarchy4"/>
    <dgm:cxn modelId="{34B01061-AF0D-4832-BB74-6FCE937D516E}" type="presParOf" srcId="{8586C5C4-4F22-4753-808F-C2D80A2728F2}" destId="{F57AA4CC-4737-4FCF-8F56-157FAE5E3DA2}" srcOrd="0" destOrd="0" presId="urn:microsoft.com/office/officeart/2005/8/layout/hierarchy4"/>
    <dgm:cxn modelId="{976A492E-7931-499D-B6B8-E1E62A50BCD5}" type="presParOf" srcId="{F57AA4CC-4737-4FCF-8F56-157FAE5E3DA2}" destId="{05380F29-DC27-4C9B-A94F-C71FF581C3E5}" srcOrd="0" destOrd="0" presId="urn:microsoft.com/office/officeart/2005/8/layout/hierarchy4"/>
    <dgm:cxn modelId="{A926BC30-240D-46E7-AC66-1EFF4A0B4937}" type="presParOf" srcId="{F57AA4CC-4737-4FCF-8F56-157FAE5E3DA2}" destId="{0B228B8B-2B67-406E-8BDE-70DE69909309}" srcOrd="1" destOrd="0" presId="urn:microsoft.com/office/officeart/2005/8/layout/hierarchy4"/>
    <dgm:cxn modelId="{9910036A-E26A-4419-B367-DAE812EC0F21}" type="presParOf" srcId="{8586C5C4-4F22-4753-808F-C2D80A2728F2}" destId="{4623DCCA-EE4B-41E6-8A69-DCB2E3DB3AAF}" srcOrd="1" destOrd="0" presId="urn:microsoft.com/office/officeart/2005/8/layout/hierarchy4"/>
    <dgm:cxn modelId="{7A2BE7E3-E494-47CC-A922-269239CC6A28}" type="presParOf" srcId="{8586C5C4-4F22-4753-808F-C2D80A2728F2}" destId="{69615BCA-B061-4D4E-B397-0C8328081159}" srcOrd="2" destOrd="0" presId="urn:microsoft.com/office/officeart/2005/8/layout/hierarchy4"/>
    <dgm:cxn modelId="{52E92F68-5A5F-4197-B556-DB8D10CDB760}" type="presParOf" srcId="{69615BCA-B061-4D4E-B397-0C8328081159}" destId="{AFC75C2F-BDCC-403E-8F14-18292CB11656}" srcOrd="0" destOrd="0" presId="urn:microsoft.com/office/officeart/2005/8/layout/hierarchy4"/>
    <dgm:cxn modelId="{ADAB1099-D6DD-4412-8FB4-5C1A22153F36}" type="presParOf" srcId="{69615BCA-B061-4D4E-B397-0C8328081159}" destId="{AA93D9CC-E000-4061-8416-DF0A94FCADAD}" srcOrd="1" destOrd="0" presId="urn:microsoft.com/office/officeart/2005/8/layout/hierarchy4"/>
    <dgm:cxn modelId="{68F78CD1-F8DC-4FE6-BB32-3CB4759DB7B6}" type="presParOf" srcId="{8586C5C4-4F22-4753-808F-C2D80A2728F2}" destId="{7EF9D1BD-615A-4701-AD48-0847C8E7F4B4}" srcOrd="3" destOrd="0" presId="urn:microsoft.com/office/officeart/2005/8/layout/hierarchy4"/>
    <dgm:cxn modelId="{15051334-11A0-4161-9F0F-FC62E4AC8E77}" type="presParOf" srcId="{8586C5C4-4F22-4753-808F-C2D80A2728F2}" destId="{1C824CF5-9ED8-4AC4-9EE0-0D771E44ABD9}" srcOrd="4" destOrd="0" presId="urn:microsoft.com/office/officeart/2005/8/layout/hierarchy4"/>
    <dgm:cxn modelId="{C99909B3-1378-4A4A-953D-083591D483B0}" type="presParOf" srcId="{1C824CF5-9ED8-4AC4-9EE0-0D771E44ABD9}" destId="{9F7E84C4-921A-4A1A-ABD2-E66EC268645F}" srcOrd="0" destOrd="0" presId="urn:microsoft.com/office/officeart/2005/8/layout/hierarchy4"/>
    <dgm:cxn modelId="{2972320B-A64A-4A9A-B7B4-5E0F905BFC23}" type="presParOf" srcId="{1C824CF5-9ED8-4AC4-9EE0-0D771E44ABD9}" destId="{B876F599-38C3-45CA-B06F-04EEF5E538E4}" srcOrd="1" destOrd="0" presId="urn:microsoft.com/office/officeart/2005/8/layout/hierarchy4"/>
    <dgm:cxn modelId="{0BB99BF9-6962-4DD4-97F2-2A8CF7703DD5}" type="presParOf" srcId="{8586C5C4-4F22-4753-808F-C2D80A2728F2}" destId="{8EDE96D4-F732-426B-AC01-FBC73CBC0AAB}" srcOrd="5" destOrd="0" presId="urn:microsoft.com/office/officeart/2005/8/layout/hierarchy4"/>
    <dgm:cxn modelId="{48639B02-45C5-4F8B-B791-0225741BA08C}" type="presParOf" srcId="{8586C5C4-4F22-4753-808F-C2D80A2728F2}" destId="{71933DF2-8788-4821-B52F-2D3CCC0BF4A0}" srcOrd="6" destOrd="0" presId="urn:microsoft.com/office/officeart/2005/8/layout/hierarchy4"/>
    <dgm:cxn modelId="{3F6ED4F0-E1B6-4C3A-85BF-F73128E9E586}" type="presParOf" srcId="{71933DF2-8788-4821-B52F-2D3CCC0BF4A0}" destId="{7195BA6F-44D4-43C4-8E50-B67A995F0AA3}" srcOrd="0" destOrd="0" presId="urn:microsoft.com/office/officeart/2005/8/layout/hierarchy4"/>
    <dgm:cxn modelId="{AB0494C9-8506-4679-A3F0-BEBC804BDE69}" type="presParOf" srcId="{71933DF2-8788-4821-B52F-2D3CCC0BF4A0}" destId="{BA445AF2-835C-4B6D-BA4A-C0C36DF4777B}" srcOrd="1" destOrd="0" presId="urn:microsoft.com/office/officeart/2005/8/layout/hierarchy4"/>
    <dgm:cxn modelId="{882F22FE-E229-4EA1-A67D-E6226001B498}" type="presParOf" srcId="{8586C5C4-4F22-4753-808F-C2D80A2728F2}" destId="{B3E5F379-2DA6-4B0E-B2B4-44830A050EE7}" srcOrd="7" destOrd="0" presId="urn:microsoft.com/office/officeart/2005/8/layout/hierarchy4"/>
    <dgm:cxn modelId="{21478494-0CD1-41E5-B5EF-1641096D6B5C}" type="presParOf" srcId="{8586C5C4-4F22-4753-808F-C2D80A2728F2}" destId="{BC406D2A-66B5-4306-941F-9FB1F1A4D33F}" srcOrd="8" destOrd="0" presId="urn:microsoft.com/office/officeart/2005/8/layout/hierarchy4"/>
    <dgm:cxn modelId="{BC0DAFB9-27AC-4115-9738-611FF70A4304}" type="presParOf" srcId="{BC406D2A-66B5-4306-941F-9FB1F1A4D33F}" destId="{10A23417-F8CE-4434-BD6F-ACD67A0BB018}" srcOrd="0" destOrd="0" presId="urn:microsoft.com/office/officeart/2005/8/layout/hierarchy4"/>
    <dgm:cxn modelId="{EF3CE11C-589A-4C58-AF0B-4E528ECF7FF6}" type="presParOf" srcId="{BC406D2A-66B5-4306-941F-9FB1F1A4D33F}" destId="{37D61065-46D8-45B9-9DAD-0A4F899E0BC1}" srcOrd="1" destOrd="0" presId="urn:microsoft.com/office/officeart/2005/8/layout/hierarchy4"/>
    <dgm:cxn modelId="{E353002F-A4F6-4AB8-8318-9EFCAD7046C9}" type="presParOf" srcId="{98C0FA1C-A338-47FB-A8FD-C48EF9DD7E25}" destId="{F726DDA7-D1D1-4BC5-A933-1D87DCAF973E}" srcOrd="1" destOrd="0" presId="urn:microsoft.com/office/officeart/2005/8/layout/hierarchy4"/>
    <dgm:cxn modelId="{A02CD5BB-E8F4-4D5E-9A2A-BB15481FE0FA}" type="presParOf" srcId="{98C0FA1C-A338-47FB-A8FD-C48EF9DD7E25}" destId="{848B95F5-7568-435C-A645-81B484312609}" srcOrd="2" destOrd="0" presId="urn:microsoft.com/office/officeart/2005/8/layout/hierarchy4"/>
    <dgm:cxn modelId="{A4C3D621-5BF5-4AA6-BFEA-10E4293179CA}" type="presParOf" srcId="{848B95F5-7568-435C-A645-81B484312609}" destId="{2157E58B-92C9-468D-8E1B-7B37C4DCC198}" srcOrd="0" destOrd="0" presId="urn:microsoft.com/office/officeart/2005/8/layout/hierarchy4"/>
    <dgm:cxn modelId="{5315CC2A-E1B3-47B6-9BC1-C9C64EB343EA}" type="presParOf" srcId="{848B95F5-7568-435C-A645-81B484312609}" destId="{38AC0B45-D999-4276-9A2F-A69770671A30}" srcOrd="1" destOrd="0" presId="urn:microsoft.com/office/officeart/2005/8/layout/hierarchy4"/>
    <dgm:cxn modelId="{D0562E3C-541B-4412-A218-9DABD568560B}" type="presParOf" srcId="{848B95F5-7568-435C-A645-81B484312609}" destId="{29929C76-73D8-41BC-A635-1CA2DE7A94E1}" srcOrd="2" destOrd="0" presId="urn:microsoft.com/office/officeart/2005/8/layout/hierarchy4"/>
    <dgm:cxn modelId="{456A6CE8-F7B0-44EE-B802-88314E38FEF8}" type="presParOf" srcId="{29929C76-73D8-41BC-A635-1CA2DE7A94E1}" destId="{1740E086-4073-4100-9292-1B04DE09738C}" srcOrd="0" destOrd="0" presId="urn:microsoft.com/office/officeart/2005/8/layout/hierarchy4"/>
    <dgm:cxn modelId="{DBAB4711-8DC6-4D76-9C90-3828B5916570}" type="presParOf" srcId="{1740E086-4073-4100-9292-1B04DE09738C}" destId="{3B245C19-EE20-4B4B-AFFC-555FC9BF1B3B}" srcOrd="0" destOrd="0" presId="urn:microsoft.com/office/officeart/2005/8/layout/hierarchy4"/>
    <dgm:cxn modelId="{09A36966-CE91-4DB0-9106-5676F68022AB}" type="presParOf" srcId="{1740E086-4073-4100-9292-1B04DE09738C}" destId="{C9677DAB-716C-4186-A269-CC7820F9FC06}" srcOrd="1" destOrd="0" presId="urn:microsoft.com/office/officeart/2005/8/layout/hierarchy4"/>
    <dgm:cxn modelId="{B35E49E3-DFEF-4654-B1A0-84F078E30FDF}" type="presParOf" srcId="{98C0FA1C-A338-47FB-A8FD-C48EF9DD7E25}" destId="{A6C8BC29-C22B-4DC0-9D0A-FA67AAF481E0}" srcOrd="3" destOrd="0" presId="urn:microsoft.com/office/officeart/2005/8/layout/hierarchy4"/>
    <dgm:cxn modelId="{3F3BC667-B7FA-4615-B76E-E584A4E6BCD2}" type="presParOf" srcId="{98C0FA1C-A338-47FB-A8FD-C48EF9DD7E25}" destId="{D6784E9F-E6C4-423F-A91C-9DC573FBEA43}" srcOrd="4" destOrd="0" presId="urn:microsoft.com/office/officeart/2005/8/layout/hierarchy4"/>
    <dgm:cxn modelId="{04DF17F1-B90F-45A4-9294-91CD0548F6CB}" type="presParOf" srcId="{D6784E9F-E6C4-423F-A91C-9DC573FBEA43}" destId="{2A6D5CC4-23DE-46CD-AFEA-E9DE37391BA7}" srcOrd="0" destOrd="0" presId="urn:microsoft.com/office/officeart/2005/8/layout/hierarchy4"/>
    <dgm:cxn modelId="{7E9F43A0-E6C1-4017-B1F1-F56A1A1A95DF}" type="presParOf" srcId="{D6784E9F-E6C4-423F-A91C-9DC573FBEA43}" destId="{DE51154B-0EDE-4532-B655-B2447296E11A}" srcOrd="1" destOrd="0" presId="urn:microsoft.com/office/officeart/2005/8/layout/hierarchy4"/>
    <dgm:cxn modelId="{3D84F2BF-17EB-4E7A-BAA1-1E5FC88E256F}" type="presParOf" srcId="{D6784E9F-E6C4-423F-A91C-9DC573FBEA43}" destId="{E0488597-36E1-4CAA-A0E5-88B4D115571F}" srcOrd="2" destOrd="0" presId="urn:microsoft.com/office/officeart/2005/8/layout/hierarchy4"/>
    <dgm:cxn modelId="{78BEE0B5-41CC-4CF5-9611-37D159C44A7D}" type="presParOf" srcId="{E0488597-36E1-4CAA-A0E5-88B4D115571F}" destId="{28548510-B415-47DB-8C14-3B0F6E3A3EC8}" srcOrd="0" destOrd="0" presId="urn:microsoft.com/office/officeart/2005/8/layout/hierarchy4"/>
    <dgm:cxn modelId="{0F4BC038-2E17-4186-9A08-4063D0358DE1}" type="presParOf" srcId="{28548510-B415-47DB-8C14-3B0F6E3A3EC8}" destId="{A23D64BB-71C7-4D33-8F32-47A21BF950CD}" srcOrd="0" destOrd="0" presId="urn:microsoft.com/office/officeart/2005/8/layout/hierarchy4"/>
    <dgm:cxn modelId="{4A5E5009-9D10-42C0-935B-DCA3F851D824}" type="presParOf" srcId="{28548510-B415-47DB-8C14-3B0F6E3A3EC8}" destId="{B7343528-9FE8-4E79-A151-2839DFB7BD7A}" srcOrd="1" destOrd="0" presId="urn:microsoft.com/office/officeart/2005/8/layout/hierarchy4"/>
    <dgm:cxn modelId="{3B5F80E4-B5BA-4D27-BAE4-E660DD17B488}" type="presParOf" srcId="{E0488597-36E1-4CAA-A0E5-88B4D115571F}" destId="{8A39898F-1C1B-4918-8982-F50BEDFCD948}" srcOrd="1" destOrd="0" presId="urn:microsoft.com/office/officeart/2005/8/layout/hierarchy4"/>
    <dgm:cxn modelId="{8EEDD95B-361D-4439-B543-136D4D64A9AD}" type="presParOf" srcId="{E0488597-36E1-4CAA-A0E5-88B4D115571F}" destId="{F288BBC5-6F6F-418E-B8C1-61A650338B8A}" srcOrd="2" destOrd="0" presId="urn:microsoft.com/office/officeart/2005/8/layout/hierarchy4"/>
    <dgm:cxn modelId="{0BC224F5-6FF6-4CA8-9E98-C56C8577FA85}" type="presParOf" srcId="{F288BBC5-6F6F-418E-B8C1-61A650338B8A}" destId="{762A2DD5-E753-4CD0-A8EF-75A5FFF52864}" srcOrd="0" destOrd="0" presId="urn:microsoft.com/office/officeart/2005/8/layout/hierarchy4"/>
    <dgm:cxn modelId="{6316E85A-6179-487D-9DF8-E3F087D832FF}" type="presParOf" srcId="{F288BBC5-6F6F-418E-B8C1-61A650338B8A}" destId="{B26D5B9B-C29E-4ADA-BAD0-87CC67091C11}" srcOrd="1" destOrd="0" presId="urn:microsoft.com/office/officeart/2005/8/layout/hierarchy4"/>
    <dgm:cxn modelId="{33A8433B-27B1-44FB-BA2C-E81D329295B9}" type="presParOf" srcId="{E0488597-36E1-4CAA-A0E5-88B4D115571F}" destId="{E5401BA4-8D9E-4423-AC17-E664960376CD}" srcOrd="3" destOrd="0" presId="urn:microsoft.com/office/officeart/2005/8/layout/hierarchy4"/>
    <dgm:cxn modelId="{5003FDC1-865B-41A9-BB88-4074E263866E}" type="presParOf" srcId="{E0488597-36E1-4CAA-A0E5-88B4D115571F}" destId="{3544F8C1-672E-4CC5-9852-B822B1368442}" srcOrd="4" destOrd="0" presId="urn:microsoft.com/office/officeart/2005/8/layout/hierarchy4"/>
    <dgm:cxn modelId="{6F6E20D0-1ECC-4C50-812C-D76871D76286}" type="presParOf" srcId="{3544F8C1-672E-4CC5-9852-B822B1368442}" destId="{E623849A-451D-4909-B595-2002679FEBE2}" srcOrd="0" destOrd="0" presId="urn:microsoft.com/office/officeart/2005/8/layout/hierarchy4"/>
    <dgm:cxn modelId="{1D67916A-0230-4A00-8949-B3FDF971A49D}" type="presParOf" srcId="{3544F8C1-672E-4CC5-9852-B822B1368442}" destId="{700CAEBE-556B-4D0D-9B44-BBA570C5BA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427F69-B6A1-4B11-AD20-0181FD3ADE63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b-NO"/>
        </a:p>
      </dgm:t>
    </dgm:pt>
    <dgm:pt modelId="{708419D6-0DA3-4245-805B-1CD091F798B0}">
      <dgm:prSet phldrT="[Tekst]" custT="1"/>
      <dgm:spPr>
        <a:solidFill>
          <a:srgbClr val="C7B98A"/>
        </a:solidFill>
        <a:ln>
          <a:solidFill>
            <a:srgbClr val="C7B98A"/>
          </a:solidFill>
        </a:ln>
      </dgm:spPr>
      <dgm:t>
        <a:bodyPr/>
        <a:lstStyle/>
        <a:p>
          <a:r>
            <a:rPr lang="nb-NO" sz="2000" i="0">
              <a:solidFill>
                <a:schemeClr val="tx1"/>
              </a:solidFill>
            </a:rPr>
            <a:t>Ansatt</a:t>
          </a:r>
        </a:p>
      </dgm:t>
    </dgm:pt>
    <dgm:pt modelId="{F5C198DE-C369-439E-9968-18C9B7ECDBAE}" type="parTrans" cxnId="{8CA6ED63-51BF-4D87-A4E5-25978801D543}">
      <dgm:prSet/>
      <dgm:spPr/>
      <dgm:t>
        <a:bodyPr/>
        <a:lstStyle/>
        <a:p>
          <a:endParaRPr lang="nb-NO"/>
        </a:p>
      </dgm:t>
    </dgm:pt>
    <dgm:pt modelId="{D6E1D0B9-A608-4326-B8E8-070DEC3FCED2}" type="sibTrans" cxnId="{8CA6ED63-51BF-4D87-A4E5-25978801D543}">
      <dgm:prSet/>
      <dgm:spPr/>
      <dgm:t>
        <a:bodyPr/>
        <a:lstStyle/>
        <a:p>
          <a:endParaRPr lang="nb-NO"/>
        </a:p>
      </dgm:t>
    </dgm:pt>
    <dgm:pt modelId="{3A6F59BE-6A4D-4E53-A78F-F5D6B4640ECF}">
      <dgm:prSet phldrT="[Teks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nb-NO" sz="800" b="1"/>
            <a:t>DFØ</a:t>
          </a:r>
        </a:p>
        <a:p>
          <a:r>
            <a:rPr lang="nb-NO" sz="800" b="1"/>
            <a:t>Systemopplæring</a:t>
          </a:r>
        </a:p>
        <a:p>
          <a:r>
            <a:rPr lang="nb-NO" sz="800" b="1"/>
            <a:t>(DFØ)</a:t>
          </a:r>
        </a:p>
      </dgm:t>
    </dgm:pt>
    <dgm:pt modelId="{2E1DDAC1-37FF-4287-B0E5-04E8CC246606}" type="parTrans" cxnId="{C8BBDAD0-E652-422D-8FA8-D6FB8FBA1FDA}">
      <dgm:prSet/>
      <dgm:spPr/>
      <dgm:t>
        <a:bodyPr/>
        <a:lstStyle/>
        <a:p>
          <a:endParaRPr lang="nb-NO"/>
        </a:p>
      </dgm:t>
    </dgm:pt>
    <dgm:pt modelId="{1A9A963F-6182-4AC8-9B68-89B9666E25C3}" type="sibTrans" cxnId="{C8BBDAD0-E652-422D-8FA8-D6FB8FBA1FDA}">
      <dgm:prSet/>
      <dgm:spPr/>
      <dgm:t>
        <a:bodyPr/>
        <a:lstStyle/>
        <a:p>
          <a:endParaRPr lang="nb-NO"/>
        </a:p>
      </dgm:t>
    </dgm:pt>
    <dgm:pt modelId="{940BA125-6B8D-46CF-BD76-B375244E366A}">
      <dgm:prSet phldrT="[Teks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nb-NO" sz="1100"/>
            <a:t>Ansattopplæring</a:t>
          </a:r>
        </a:p>
        <a:p>
          <a:r>
            <a:rPr lang="nb-NO" sz="900"/>
            <a:t>Teknisk/administrativt og vitenskapelig ansatt</a:t>
          </a:r>
        </a:p>
      </dgm:t>
    </dgm:pt>
    <dgm:pt modelId="{84AD12F1-6CB0-48A4-BDA1-8BE677689A81}" type="parTrans" cxnId="{D20D9B55-B7AA-46C2-9D45-297334D2BFE7}">
      <dgm:prSet/>
      <dgm:spPr/>
      <dgm:t>
        <a:bodyPr/>
        <a:lstStyle/>
        <a:p>
          <a:endParaRPr lang="nb-NO"/>
        </a:p>
      </dgm:t>
    </dgm:pt>
    <dgm:pt modelId="{877D9568-4852-4684-88C7-F8521C5877D3}" type="sibTrans" cxnId="{D20D9B55-B7AA-46C2-9D45-297334D2BFE7}">
      <dgm:prSet/>
      <dgm:spPr/>
      <dgm:t>
        <a:bodyPr/>
        <a:lstStyle/>
        <a:p>
          <a:endParaRPr lang="nb-NO"/>
        </a:p>
      </dgm:t>
    </dgm:pt>
    <dgm:pt modelId="{50219D0B-C6CB-47DB-A3DB-2B86FEABD57E}" type="pres">
      <dgm:prSet presAssocID="{89427F69-B6A1-4B11-AD20-0181FD3ADE6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55631E-532C-4F9B-AFB3-DF032375C1EE}" type="pres">
      <dgm:prSet presAssocID="{708419D6-0DA3-4245-805B-1CD091F798B0}" presName="vertOne" presStyleCnt="0"/>
      <dgm:spPr/>
    </dgm:pt>
    <dgm:pt modelId="{D46E7FFA-ED9C-4726-8983-3C2871B6579D}" type="pres">
      <dgm:prSet presAssocID="{708419D6-0DA3-4245-805B-1CD091F798B0}" presName="txOne" presStyleLbl="node0" presStyleIdx="0" presStyleCnt="1" custScaleY="45110">
        <dgm:presLayoutVars>
          <dgm:chPref val="3"/>
        </dgm:presLayoutVars>
      </dgm:prSet>
      <dgm:spPr/>
    </dgm:pt>
    <dgm:pt modelId="{E37C18A6-8CD0-45A6-B5BE-F20C54D6723C}" type="pres">
      <dgm:prSet presAssocID="{708419D6-0DA3-4245-805B-1CD091F798B0}" presName="parTransOne" presStyleCnt="0"/>
      <dgm:spPr/>
    </dgm:pt>
    <dgm:pt modelId="{98C0FA1C-A338-47FB-A8FD-C48EF9DD7E25}" type="pres">
      <dgm:prSet presAssocID="{708419D6-0DA3-4245-805B-1CD091F798B0}" presName="horzOne" presStyleCnt="0"/>
      <dgm:spPr/>
    </dgm:pt>
    <dgm:pt modelId="{848B95F5-7568-435C-A645-81B484312609}" type="pres">
      <dgm:prSet presAssocID="{3A6F59BE-6A4D-4E53-A78F-F5D6B4640ECF}" presName="vertTwo" presStyleCnt="0"/>
      <dgm:spPr/>
    </dgm:pt>
    <dgm:pt modelId="{2157E58B-92C9-468D-8E1B-7B37C4DCC198}" type="pres">
      <dgm:prSet presAssocID="{3A6F59BE-6A4D-4E53-A78F-F5D6B4640ECF}" presName="txTwo" presStyleLbl="node2" presStyleIdx="0" presStyleCnt="1">
        <dgm:presLayoutVars>
          <dgm:chPref val="3"/>
        </dgm:presLayoutVars>
      </dgm:prSet>
      <dgm:spPr/>
    </dgm:pt>
    <dgm:pt modelId="{38AC0B45-D999-4276-9A2F-A69770671A30}" type="pres">
      <dgm:prSet presAssocID="{3A6F59BE-6A4D-4E53-A78F-F5D6B4640ECF}" presName="parTransTwo" presStyleCnt="0"/>
      <dgm:spPr/>
    </dgm:pt>
    <dgm:pt modelId="{29929C76-73D8-41BC-A635-1CA2DE7A94E1}" type="pres">
      <dgm:prSet presAssocID="{3A6F59BE-6A4D-4E53-A78F-F5D6B4640ECF}" presName="horzTwo" presStyleCnt="0"/>
      <dgm:spPr/>
    </dgm:pt>
    <dgm:pt modelId="{1740E086-4073-4100-9292-1B04DE09738C}" type="pres">
      <dgm:prSet presAssocID="{940BA125-6B8D-46CF-BD76-B375244E366A}" presName="vertThree" presStyleCnt="0"/>
      <dgm:spPr/>
    </dgm:pt>
    <dgm:pt modelId="{3B245C19-EE20-4B4B-AFFC-555FC9BF1B3B}" type="pres">
      <dgm:prSet presAssocID="{940BA125-6B8D-46CF-BD76-B375244E366A}" presName="txThree" presStyleLbl="node3" presStyleIdx="0" presStyleCnt="1">
        <dgm:presLayoutVars>
          <dgm:chPref val="3"/>
        </dgm:presLayoutVars>
      </dgm:prSet>
      <dgm:spPr/>
    </dgm:pt>
    <dgm:pt modelId="{C9677DAB-716C-4186-A269-CC7820F9FC06}" type="pres">
      <dgm:prSet presAssocID="{940BA125-6B8D-46CF-BD76-B375244E366A}" presName="horzThree" presStyleCnt="0"/>
      <dgm:spPr/>
    </dgm:pt>
  </dgm:ptLst>
  <dgm:cxnLst>
    <dgm:cxn modelId="{03D3D50C-61A6-48F5-A6BD-E98C283521AB}" type="presOf" srcId="{3A6F59BE-6A4D-4E53-A78F-F5D6B4640ECF}" destId="{2157E58B-92C9-468D-8E1B-7B37C4DCC198}" srcOrd="0" destOrd="0" presId="urn:microsoft.com/office/officeart/2005/8/layout/hierarchy4"/>
    <dgm:cxn modelId="{319AA33F-0B1D-423C-8942-57FA4EE3CD5C}" type="presOf" srcId="{940BA125-6B8D-46CF-BD76-B375244E366A}" destId="{3B245C19-EE20-4B4B-AFFC-555FC9BF1B3B}" srcOrd="0" destOrd="0" presId="urn:microsoft.com/office/officeart/2005/8/layout/hierarchy4"/>
    <dgm:cxn modelId="{8CA6ED63-51BF-4D87-A4E5-25978801D543}" srcId="{89427F69-B6A1-4B11-AD20-0181FD3ADE63}" destId="{708419D6-0DA3-4245-805B-1CD091F798B0}" srcOrd="0" destOrd="0" parTransId="{F5C198DE-C369-439E-9968-18C9B7ECDBAE}" sibTransId="{D6E1D0B9-A608-4326-B8E8-070DEC3FCED2}"/>
    <dgm:cxn modelId="{D20D9B55-B7AA-46C2-9D45-297334D2BFE7}" srcId="{3A6F59BE-6A4D-4E53-A78F-F5D6B4640ECF}" destId="{940BA125-6B8D-46CF-BD76-B375244E366A}" srcOrd="0" destOrd="0" parTransId="{84AD12F1-6CB0-48A4-BDA1-8BE677689A81}" sibTransId="{877D9568-4852-4684-88C7-F8521C5877D3}"/>
    <dgm:cxn modelId="{2E7A2659-6729-4B3E-AB29-76EA3612C377}" type="presOf" srcId="{708419D6-0DA3-4245-805B-1CD091F798B0}" destId="{D46E7FFA-ED9C-4726-8983-3C2871B6579D}" srcOrd="0" destOrd="0" presId="urn:microsoft.com/office/officeart/2005/8/layout/hierarchy4"/>
    <dgm:cxn modelId="{DB793FAB-F6BE-48F8-81FF-0AE263B606D2}" type="presOf" srcId="{89427F69-B6A1-4B11-AD20-0181FD3ADE63}" destId="{50219D0B-C6CB-47DB-A3DB-2B86FEABD57E}" srcOrd="0" destOrd="0" presId="urn:microsoft.com/office/officeart/2005/8/layout/hierarchy4"/>
    <dgm:cxn modelId="{C8BBDAD0-E652-422D-8FA8-D6FB8FBA1FDA}" srcId="{708419D6-0DA3-4245-805B-1CD091F798B0}" destId="{3A6F59BE-6A4D-4E53-A78F-F5D6B4640ECF}" srcOrd="0" destOrd="0" parTransId="{2E1DDAC1-37FF-4287-B0E5-04E8CC246606}" sibTransId="{1A9A963F-6182-4AC8-9B68-89B9666E25C3}"/>
    <dgm:cxn modelId="{814DC5C7-B4EB-4EAE-AD46-1BBB83B560D2}" type="presParOf" srcId="{50219D0B-C6CB-47DB-A3DB-2B86FEABD57E}" destId="{C855631E-532C-4F9B-AFB3-DF032375C1EE}" srcOrd="0" destOrd="0" presId="urn:microsoft.com/office/officeart/2005/8/layout/hierarchy4"/>
    <dgm:cxn modelId="{2A46BD08-619B-4A1C-B67F-0878EA02D350}" type="presParOf" srcId="{C855631E-532C-4F9B-AFB3-DF032375C1EE}" destId="{D46E7FFA-ED9C-4726-8983-3C2871B6579D}" srcOrd="0" destOrd="0" presId="urn:microsoft.com/office/officeart/2005/8/layout/hierarchy4"/>
    <dgm:cxn modelId="{D4ADDD4B-159D-4241-AF0A-904C472E4AB1}" type="presParOf" srcId="{C855631E-532C-4F9B-AFB3-DF032375C1EE}" destId="{E37C18A6-8CD0-45A6-B5BE-F20C54D6723C}" srcOrd="1" destOrd="0" presId="urn:microsoft.com/office/officeart/2005/8/layout/hierarchy4"/>
    <dgm:cxn modelId="{520A5D9A-66CC-4AE8-B75D-B7920E174256}" type="presParOf" srcId="{C855631E-532C-4F9B-AFB3-DF032375C1EE}" destId="{98C0FA1C-A338-47FB-A8FD-C48EF9DD7E25}" srcOrd="2" destOrd="0" presId="urn:microsoft.com/office/officeart/2005/8/layout/hierarchy4"/>
    <dgm:cxn modelId="{A02CD5BB-E8F4-4D5E-9A2A-BB15481FE0FA}" type="presParOf" srcId="{98C0FA1C-A338-47FB-A8FD-C48EF9DD7E25}" destId="{848B95F5-7568-435C-A645-81B484312609}" srcOrd="0" destOrd="0" presId="urn:microsoft.com/office/officeart/2005/8/layout/hierarchy4"/>
    <dgm:cxn modelId="{A4C3D621-5BF5-4AA6-BFEA-10E4293179CA}" type="presParOf" srcId="{848B95F5-7568-435C-A645-81B484312609}" destId="{2157E58B-92C9-468D-8E1B-7B37C4DCC198}" srcOrd="0" destOrd="0" presId="urn:microsoft.com/office/officeart/2005/8/layout/hierarchy4"/>
    <dgm:cxn modelId="{5315CC2A-E1B3-47B6-9BC1-C9C64EB343EA}" type="presParOf" srcId="{848B95F5-7568-435C-A645-81B484312609}" destId="{38AC0B45-D999-4276-9A2F-A69770671A30}" srcOrd="1" destOrd="0" presId="urn:microsoft.com/office/officeart/2005/8/layout/hierarchy4"/>
    <dgm:cxn modelId="{D0562E3C-541B-4412-A218-9DABD568560B}" type="presParOf" srcId="{848B95F5-7568-435C-A645-81B484312609}" destId="{29929C76-73D8-41BC-A635-1CA2DE7A94E1}" srcOrd="2" destOrd="0" presId="urn:microsoft.com/office/officeart/2005/8/layout/hierarchy4"/>
    <dgm:cxn modelId="{456A6CE8-F7B0-44EE-B802-88314E38FEF8}" type="presParOf" srcId="{29929C76-73D8-41BC-A635-1CA2DE7A94E1}" destId="{1740E086-4073-4100-9292-1B04DE09738C}" srcOrd="0" destOrd="0" presId="urn:microsoft.com/office/officeart/2005/8/layout/hierarchy4"/>
    <dgm:cxn modelId="{DBAB4711-8DC6-4D76-9C90-3828B5916570}" type="presParOf" srcId="{1740E086-4073-4100-9292-1B04DE09738C}" destId="{3B245C19-EE20-4B4B-AFFC-555FC9BF1B3B}" srcOrd="0" destOrd="0" presId="urn:microsoft.com/office/officeart/2005/8/layout/hierarchy4"/>
    <dgm:cxn modelId="{09A36966-CE91-4DB0-9106-5676F68022AB}" type="presParOf" srcId="{1740E086-4073-4100-9292-1B04DE09738C}" destId="{C9677DAB-716C-4186-A269-CC7820F9FC0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2016E-9240-4939-AC74-35F63662D3AC}">
      <dsp:nvSpPr>
        <dsp:cNvPr id="0" name=""/>
        <dsp:cNvSpPr/>
      </dsp:nvSpPr>
      <dsp:spPr>
        <a:xfrm>
          <a:off x="5028" y="327040"/>
          <a:ext cx="1061904" cy="309884"/>
        </a:xfrm>
        <a:prstGeom prst="homePlat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>
                  <a:lumMod val="75000"/>
                </a:schemeClr>
              </a:solidFill>
            </a:rPr>
            <a:t>Jan</a:t>
          </a:r>
        </a:p>
      </dsp:txBody>
      <dsp:txXfrm>
        <a:off x="5028" y="327040"/>
        <a:ext cx="984433" cy="309884"/>
      </dsp:txXfrm>
    </dsp:sp>
    <dsp:sp modelId="{8B79A64D-9D22-4A79-A270-B7ADD22155D2}">
      <dsp:nvSpPr>
        <dsp:cNvPr id="0" name=""/>
        <dsp:cNvSpPr/>
      </dsp:nvSpPr>
      <dsp:spPr>
        <a:xfrm>
          <a:off x="854551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err="1">
              <a:solidFill>
                <a:schemeClr val="bg2">
                  <a:lumMod val="90000"/>
                </a:schemeClr>
              </a:solidFill>
            </a:rPr>
            <a:t>Feb</a:t>
          </a:r>
          <a:endParaRPr lang="nb-NO" sz="1600" kern="1200">
            <a:solidFill>
              <a:schemeClr val="bg2">
                <a:lumMod val="90000"/>
              </a:schemeClr>
            </a:solidFill>
          </a:endParaRPr>
        </a:p>
      </dsp:txBody>
      <dsp:txXfrm>
        <a:off x="1009493" y="327040"/>
        <a:ext cx="752020" cy="309884"/>
      </dsp:txXfrm>
    </dsp:sp>
    <dsp:sp modelId="{094020EB-3143-4343-84FC-A8D8663415FA}">
      <dsp:nvSpPr>
        <dsp:cNvPr id="0" name=""/>
        <dsp:cNvSpPr/>
      </dsp:nvSpPr>
      <dsp:spPr>
        <a:xfrm>
          <a:off x="1704074" y="327040"/>
          <a:ext cx="1061904" cy="309884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1"/>
              </a:solidFill>
            </a:rPr>
            <a:t>Mars</a:t>
          </a:r>
        </a:p>
      </dsp:txBody>
      <dsp:txXfrm>
        <a:off x="1859016" y="327040"/>
        <a:ext cx="752020" cy="309884"/>
      </dsp:txXfrm>
    </dsp:sp>
    <dsp:sp modelId="{ECD0462F-FC86-43EC-9EE1-F98A4E3685E5}">
      <dsp:nvSpPr>
        <dsp:cNvPr id="0" name=""/>
        <dsp:cNvSpPr/>
      </dsp:nvSpPr>
      <dsp:spPr>
        <a:xfrm>
          <a:off x="2553598" y="327040"/>
          <a:ext cx="1061904" cy="309884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1"/>
              </a:solidFill>
            </a:rPr>
            <a:t>April</a:t>
          </a:r>
        </a:p>
      </dsp:txBody>
      <dsp:txXfrm>
        <a:off x="2708540" y="327040"/>
        <a:ext cx="752020" cy="309884"/>
      </dsp:txXfrm>
    </dsp:sp>
    <dsp:sp modelId="{D851844B-5F9B-474F-BF45-9F1571037C6B}">
      <dsp:nvSpPr>
        <dsp:cNvPr id="0" name=""/>
        <dsp:cNvSpPr/>
      </dsp:nvSpPr>
      <dsp:spPr>
        <a:xfrm>
          <a:off x="3403121" y="327040"/>
          <a:ext cx="1061904" cy="309884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1"/>
              </a:solidFill>
            </a:rPr>
            <a:t>Mai</a:t>
          </a:r>
        </a:p>
      </dsp:txBody>
      <dsp:txXfrm>
        <a:off x="3558063" y="327040"/>
        <a:ext cx="752020" cy="309884"/>
      </dsp:txXfrm>
    </dsp:sp>
    <dsp:sp modelId="{21EE003F-A6AE-47D0-8F30-7E500E2B43C5}">
      <dsp:nvSpPr>
        <dsp:cNvPr id="0" name=""/>
        <dsp:cNvSpPr/>
      </dsp:nvSpPr>
      <dsp:spPr>
        <a:xfrm>
          <a:off x="4252644" y="327040"/>
          <a:ext cx="1061904" cy="309884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err="1">
              <a:solidFill>
                <a:schemeClr val="tx1"/>
              </a:solidFill>
            </a:rPr>
            <a:t>Jun</a:t>
          </a:r>
          <a:endParaRPr lang="nb-NO" sz="1600" kern="1200">
            <a:solidFill>
              <a:schemeClr val="tx1"/>
            </a:solidFill>
          </a:endParaRPr>
        </a:p>
      </dsp:txBody>
      <dsp:txXfrm>
        <a:off x="4407586" y="327040"/>
        <a:ext cx="752020" cy="309884"/>
      </dsp:txXfrm>
    </dsp:sp>
    <dsp:sp modelId="{6B98CBCD-E89E-4180-8377-1128BB900E75}">
      <dsp:nvSpPr>
        <dsp:cNvPr id="0" name=""/>
        <dsp:cNvSpPr/>
      </dsp:nvSpPr>
      <dsp:spPr>
        <a:xfrm>
          <a:off x="5102167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>
                  <a:lumMod val="75000"/>
                </a:schemeClr>
              </a:solidFill>
            </a:rPr>
            <a:t>Jul</a:t>
          </a:r>
        </a:p>
      </dsp:txBody>
      <dsp:txXfrm>
        <a:off x="5257109" y="327040"/>
        <a:ext cx="752020" cy="309884"/>
      </dsp:txXfrm>
    </dsp:sp>
    <dsp:sp modelId="{AF814335-286D-4A63-9B4D-2D3466461DDB}">
      <dsp:nvSpPr>
        <dsp:cNvPr id="0" name=""/>
        <dsp:cNvSpPr/>
      </dsp:nvSpPr>
      <dsp:spPr>
        <a:xfrm>
          <a:off x="5951691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err="1">
              <a:solidFill>
                <a:schemeClr val="bg1">
                  <a:lumMod val="75000"/>
                </a:schemeClr>
              </a:solidFill>
            </a:rPr>
            <a:t>Aug</a:t>
          </a:r>
          <a:endParaRPr lang="nb-NO" sz="1600" kern="1200">
            <a:solidFill>
              <a:schemeClr val="bg1">
                <a:lumMod val="75000"/>
              </a:schemeClr>
            </a:solidFill>
          </a:endParaRPr>
        </a:p>
      </dsp:txBody>
      <dsp:txXfrm>
        <a:off x="6106633" y="327040"/>
        <a:ext cx="752020" cy="309884"/>
      </dsp:txXfrm>
    </dsp:sp>
    <dsp:sp modelId="{A10BF886-FB56-4505-A18A-A6E570242149}">
      <dsp:nvSpPr>
        <dsp:cNvPr id="0" name=""/>
        <dsp:cNvSpPr/>
      </dsp:nvSpPr>
      <dsp:spPr>
        <a:xfrm>
          <a:off x="6801214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err="1">
              <a:solidFill>
                <a:schemeClr val="bg1">
                  <a:lumMod val="75000"/>
                </a:schemeClr>
              </a:solidFill>
            </a:rPr>
            <a:t>Sept</a:t>
          </a:r>
          <a:endParaRPr lang="nb-NO" sz="1600" kern="1200">
            <a:solidFill>
              <a:schemeClr val="bg1">
                <a:lumMod val="75000"/>
              </a:schemeClr>
            </a:solidFill>
          </a:endParaRPr>
        </a:p>
      </dsp:txBody>
      <dsp:txXfrm>
        <a:off x="6956156" y="327040"/>
        <a:ext cx="752020" cy="309884"/>
      </dsp:txXfrm>
    </dsp:sp>
    <dsp:sp modelId="{395877A3-2998-45B1-8766-D05006EF8E29}">
      <dsp:nvSpPr>
        <dsp:cNvPr id="0" name=""/>
        <dsp:cNvSpPr/>
      </dsp:nvSpPr>
      <dsp:spPr>
        <a:xfrm>
          <a:off x="7650737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err="1">
              <a:solidFill>
                <a:schemeClr val="bg1">
                  <a:lumMod val="75000"/>
                </a:schemeClr>
              </a:solidFill>
            </a:rPr>
            <a:t>Okt</a:t>
          </a:r>
          <a:endParaRPr lang="nb-NO" sz="1600" kern="1200">
            <a:solidFill>
              <a:schemeClr val="bg1">
                <a:lumMod val="75000"/>
              </a:schemeClr>
            </a:solidFill>
          </a:endParaRPr>
        </a:p>
      </dsp:txBody>
      <dsp:txXfrm>
        <a:off x="7805679" y="327040"/>
        <a:ext cx="752020" cy="309884"/>
      </dsp:txXfrm>
    </dsp:sp>
    <dsp:sp modelId="{A379D365-20DF-4073-A1AB-BA299F9B590E}">
      <dsp:nvSpPr>
        <dsp:cNvPr id="0" name=""/>
        <dsp:cNvSpPr/>
      </dsp:nvSpPr>
      <dsp:spPr>
        <a:xfrm>
          <a:off x="8500260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>
                  <a:lumMod val="75000"/>
                </a:schemeClr>
              </a:solidFill>
            </a:rPr>
            <a:t>Nov</a:t>
          </a:r>
        </a:p>
      </dsp:txBody>
      <dsp:txXfrm>
        <a:off x="8655202" y="327040"/>
        <a:ext cx="752020" cy="309884"/>
      </dsp:txXfrm>
    </dsp:sp>
    <dsp:sp modelId="{3ED65369-217E-4D49-9F64-4471C6F48357}">
      <dsp:nvSpPr>
        <dsp:cNvPr id="0" name=""/>
        <dsp:cNvSpPr/>
      </dsp:nvSpPr>
      <dsp:spPr>
        <a:xfrm>
          <a:off x="9349784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>
                  <a:lumMod val="75000"/>
                </a:schemeClr>
              </a:solidFill>
            </a:rPr>
            <a:t>Des</a:t>
          </a:r>
        </a:p>
      </dsp:txBody>
      <dsp:txXfrm>
        <a:off x="9504726" y="327040"/>
        <a:ext cx="752020" cy="309884"/>
      </dsp:txXfrm>
    </dsp:sp>
    <dsp:sp modelId="{2D49D640-C7D1-4468-B187-B2874A901B0B}">
      <dsp:nvSpPr>
        <dsp:cNvPr id="0" name=""/>
        <dsp:cNvSpPr/>
      </dsp:nvSpPr>
      <dsp:spPr>
        <a:xfrm>
          <a:off x="10199307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bg1">
                  <a:lumMod val="75000"/>
                </a:schemeClr>
              </a:solidFill>
            </a:rPr>
            <a:t>Jan</a:t>
          </a:r>
        </a:p>
      </dsp:txBody>
      <dsp:txXfrm>
        <a:off x="10354249" y="327040"/>
        <a:ext cx="752020" cy="309884"/>
      </dsp:txXfrm>
    </dsp:sp>
    <dsp:sp modelId="{FF492FC4-140E-4C27-B8F3-3E7AF3B20685}">
      <dsp:nvSpPr>
        <dsp:cNvPr id="0" name=""/>
        <dsp:cNvSpPr/>
      </dsp:nvSpPr>
      <dsp:spPr>
        <a:xfrm>
          <a:off x="11048830" y="327040"/>
          <a:ext cx="1061904" cy="309884"/>
        </a:xfrm>
        <a:prstGeom prst="chevr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err="1">
              <a:solidFill>
                <a:schemeClr val="bg1">
                  <a:lumMod val="75000"/>
                </a:schemeClr>
              </a:solidFill>
            </a:rPr>
            <a:t>Feb</a:t>
          </a:r>
          <a:endParaRPr lang="nb-NO" sz="1600" kern="1200">
            <a:solidFill>
              <a:schemeClr val="bg1">
                <a:lumMod val="75000"/>
              </a:schemeClr>
            </a:solidFill>
          </a:endParaRPr>
        </a:p>
      </dsp:txBody>
      <dsp:txXfrm>
        <a:off x="11203772" y="327040"/>
        <a:ext cx="752020" cy="309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E7FFA-ED9C-4726-8983-3C2871B6579D}">
      <dsp:nvSpPr>
        <dsp:cNvPr id="0" name=""/>
        <dsp:cNvSpPr/>
      </dsp:nvSpPr>
      <dsp:spPr>
        <a:xfrm>
          <a:off x="3088" y="1588"/>
          <a:ext cx="7992945" cy="611722"/>
        </a:xfrm>
        <a:prstGeom prst="roundRect">
          <a:avLst>
            <a:gd name="adj" fmla="val 10000"/>
          </a:avLst>
        </a:prstGeom>
        <a:solidFill>
          <a:srgbClr val="C7B98A"/>
        </a:solidFill>
        <a:ln w="25400" cap="flat" cmpd="sng" algn="ctr">
          <a:solidFill>
            <a:srgbClr val="C7B9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i="0" kern="1200">
              <a:solidFill>
                <a:schemeClr val="tx1"/>
              </a:solidFill>
            </a:rPr>
            <a:t>Rollebasert opplæring</a:t>
          </a:r>
        </a:p>
      </dsp:txBody>
      <dsp:txXfrm>
        <a:off x="21005" y="19505"/>
        <a:ext cx="7957111" cy="575888"/>
      </dsp:txXfrm>
    </dsp:sp>
    <dsp:sp modelId="{D324DA13-639B-4557-A89D-3A7A5F19006E}">
      <dsp:nvSpPr>
        <dsp:cNvPr id="0" name=""/>
        <dsp:cNvSpPr/>
      </dsp:nvSpPr>
      <dsp:spPr>
        <a:xfrm>
          <a:off x="10890" y="779323"/>
          <a:ext cx="4446838" cy="1356067"/>
        </a:xfrm>
        <a:prstGeom prst="flowChartAlternateProcess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>
              <a:solidFill>
                <a:schemeClr val="bg1"/>
              </a:solidFill>
            </a:rPr>
            <a:t>BOTT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>
              <a:solidFill>
                <a:schemeClr val="bg1"/>
              </a:solidFill>
            </a:rPr>
            <a:t>Rolle- og prosessforståelse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>
              <a:solidFill>
                <a:schemeClr val="bg1"/>
              </a:solidFill>
            </a:rPr>
            <a:t>(Egenlæring)</a:t>
          </a:r>
        </a:p>
      </dsp:txBody>
      <dsp:txXfrm>
        <a:off x="77086" y="845519"/>
        <a:ext cx="4314446" cy="1223675"/>
      </dsp:txXfrm>
    </dsp:sp>
    <dsp:sp modelId="{05380F29-DC27-4C9B-A94F-C71FF581C3E5}">
      <dsp:nvSpPr>
        <dsp:cNvPr id="0" name=""/>
        <dsp:cNvSpPr/>
      </dsp:nvSpPr>
      <dsp:spPr>
        <a:xfrm>
          <a:off x="88773" y="2301404"/>
          <a:ext cx="830315" cy="135606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" kern="1200"/>
            <a:t>Prosessflyt/kart</a:t>
          </a:r>
        </a:p>
      </dsp:txBody>
      <dsp:txXfrm>
        <a:off x="113092" y="2325723"/>
        <a:ext cx="781677" cy="1307429"/>
      </dsp:txXfrm>
    </dsp:sp>
    <dsp:sp modelId="{AFC75C2F-BDCC-403E-8F14-18292CB11656}">
      <dsp:nvSpPr>
        <dsp:cNvPr id="0" name=""/>
        <dsp:cNvSpPr/>
      </dsp:nvSpPr>
      <dsp:spPr>
        <a:xfrm>
          <a:off x="953962" y="2301404"/>
          <a:ext cx="830315" cy="135606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" kern="1200"/>
            <a:t>Rollebeskrivelser</a:t>
          </a:r>
        </a:p>
      </dsp:txBody>
      <dsp:txXfrm>
        <a:off x="978281" y="2325723"/>
        <a:ext cx="781677" cy="1307429"/>
      </dsp:txXfrm>
    </dsp:sp>
    <dsp:sp modelId="{9F7E84C4-921A-4A1A-ABD2-E66EC268645F}">
      <dsp:nvSpPr>
        <dsp:cNvPr id="0" name=""/>
        <dsp:cNvSpPr/>
      </dsp:nvSpPr>
      <dsp:spPr>
        <a:xfrm>
          <a:off x="1819151" y="2301404"/>
          <a:ext cx="830315" cy="135606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" kern="1200"/>
            <a:t>Rutinebeskrivelser</a:t>
          </a:r>
        </a:p>
      </dsp:txBody>
      <dsp:txXfrm>
        <a:off x="1843470" y="2325723"/>
        <a:ext cx="781677" cy="1307429"/>
      </dsp:txXfrm>
    </dsp:sp>
    <dsp:sp modelId="{7195BA6F-44D4-43C4-8E50-B67A995F0AA3}">
      <dsp:nvSpPr>
        <dsp:cNvPr id="0" name=""/>
        <dsp:cNvSpPr/>
      </dsp:nvSpPr>
      <dsp:spPr>
        <a:xfrm>
          <a:off x="2684341" y="2301404"/>
          <a:ext cx="830315" cy="135606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/>
            <a:t>Brukerveiledninger/ skjemaer/ sjekklister</a:t>
          </a:r>
        </a:p>
      </dsp:txBody>
      <dsp:txXfrm>
        <a:off x="2708660" y="2325723"/>
        <a:ext cx="781677" cy="1307429"/>
      </dsp:txXfrm>
    </dsp:sp>
    <dsp:sp modelId="{10A23417-F8CE-4434-BD6F-ACD67A0BB018}">
      <dsp:nvSpPr>
        <dsp:cNvPr id="0" name=""/>
        <dsp:cNvSpPr/>
      </dsp:nvSpPr>
      <dsp:spPr>
        <a:xfrm>
          <a:off x="3549530" y="2301404"/>
          <a:ext cx="830315" cy="135606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/>
            <a:t>BOTT ØL e-læring</a:t>
          </a:r>
        </a:p>
      </dsp:txBody>
      <dsp:txXfrm>
        <a:off x="3573849" y="2325723"/>
        <a:ext cx="781677" cy="1307429"/>
      </dsp:txXfrm>
    </dsp:sp>
    <dsp:sp modelId="{2157E58B-92C9-468D-8E1B-7B37C4DCC198}">
      <dsp:nvSpPr>
        <dsp:cNvPr id="0" name=""/>
        <dsp:cNvSpPr/>
      </dsp:nvSpPr>
      <dsp:spPr>
        <a:xfrm>
          <a:off x="4527475" y="779323"/>
          <a:ext cx="830315" cy="135606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DFØ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Systemopplæring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(DFØ)</a:t>
          </a:r>
        </a:p>
      </dsp:txBody>
      <dsp:txXfrm>
        <a:off x="4551794" y="803642"/>
        <a:ext cx="781677" cy="1307429"/>
      </dsp:txXfrm>
    </dsp:sp>
    <dsp:sp modelId="{3B245C19-EE20-4B4B-AFFC-555FC9BF1B3B}">
      <dsp:nvSpPr>
        <dsp:cNvPr id="0" name=""/>
        <dsp:cNvSpPr/>
      </dsp:nvSpPr>
      <dsp:spPr>
        <a:xfrm>
          <a:off x="4527475" y="2301404"/>
          <a:ext cx="830315" cy="135606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" kern="1200"/>
            <a:t>DFØ kurs i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" kern="1200"/>
            <a:t>SAP og Unit4 </a:t>
          </a:r>
        </a:p>
      </dsp:txBody>
      <dsp:txXfrm>
        <a:off x="4551794" y="2325723"/>
        <a:ext cx="781677" cy="1307429"/>
      </dsp:txXfrm>
    </dsp:sp>
    <dsp:sp modelId="{2A6D5CC4-23DE-46CD-AFEA-E9DE37391BA7}">
      <dsp:nvSpPr>
        <dsp:cNvPr id="0" name=""/>
        <dsp:cNvSpPr/>
      </dsp:nvSpPr>
      <dsp:spPr>
        <a:xfrm>
          <a:off x="5427538" y="779323"/>
          <a:ext cx="2560694" cy="135606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>
              <a:solidFill>
                <a:schemeClr val="bg1"/>
              </a:solidFill>
            </a:rPr>
            <a:t>NTNU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>
              <a:solidFill>
                <a:schemeClr val="bg1"/>
              </a:solidFill>
            </a:rPr>
            <a:t>Øvrig opplæring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>
              <a:solidFill>
                <a:schemeClr val="bg1"/>
              </a:solidFill>
            </a:rPr>
            <a:t>(NTNU)</a:t>
          </a:r>
        </a:p>
      </dsp:txBody>
      <dsp:txXfrm>
        <a:off x="5467256" y="819041"/>
        <a:ext cx="2481258" cy="1276631"/>
      </dsp:txXfrm>
    </dsp:sp>
    <dsp:sp modelId="{A23D64BB-71C7-4D33-8F32-47A21BF950CD}">
      <dsp:nvSpPr>
        <dsp:cNvPr id="0" name=""/>
        <dsp:cNvSpPr/>
      </dsp:nvSpPr>
      <dsp:spPr>
        <a:xfrm>
          <a:off x="5427538" y="2301404"/>
          <a:ext cx="830315" cy="1356067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" kern="1200"/>
            <a:t>E-læring</a:t>
          </a:r>
        </a:p>
      </dsp:txBody>
      <dsp:txXfrm>
        <a:off x="5451857" y="2325723"/>
        <a:ext cx="781677" cy="1307429"/>
      </dsp:txXfrm>
    </dsp:sp>
    <dsp:sp modelId="{762A2DD5-E753-4CD0-A8EF-75A5FFF52864}">
      <dsp:nvSpPr>
        <dsp:cNvPr id="0" name=""/>
        <dsp:cNvSpPr/>
      </dsp:nvSpPr>
      <dsp:spPr>
        <a:xfrm>
          <a:off x="6292727" y="2301404"/>
          <a:ext cx="830315" cy="1356067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" kern="1200"/>
            <a:t>Samlinger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" kern="1200"/>
            <a:t>(infomøter)</a:t>
          </a:r>
        </a:p>
      </dsp:txBody>
      <dsp:txXfrm>
        <a:off x="6317046" y="2325723"/>
        <a:ext cx="781677" cy="1307429"/>
      </dsp:txXfrm>
    </dsp:sp>
    <dsp:sp modelId="{E623849A-451D-4909-B595-2002679FEBE2}">
      <dsp:nvSpPr>
        <dsp:cNvPr id="0" name=""/>
        <dsp:cNvSpPr/>
      </dsp:nvSpPr>
      <dsp:spPr>
        <a:xfrm>
          <a:off x="7157916" y="2301404"/>
          <a:ext cx="830315" cy="1356067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" kern="1200"/>
            <a:t>Kurs</a:t>
          </a:r>
        </a:p>
      </dsp:txBody>
      <dsp:txXfrm>
        <a:off x="7182235" y="2325723"/>
        <a:ext cx="781677" cy="1307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E7FFA-ED9C-4726-8983-3C2871B6579D}">
      <dsp:nvSpPr>
        <dsp:cNvPr id="0" name=""/>
        <dsp:cNvSpPr/>
      </dsp:nvSpPr>
      <dsp:spPr>
        <a:xfrm>
          <a:off x="1363" y="1244"/>
          <a:ext cx="2790347" cy="654348"/>
        </a:xfrm>
        <a:prstGeom prst="roundRect">
          <a:avLst>
            <a:gd name="adj" fmla="val 10000"/>
          </a:avLst>
        </a:prstGeom>
        <a:solidFill>
          <a:srgbClr val="C7B98A"/>
        </a:solidFill>
        <a:ln w="25400" cap="flat" cmpd="sng" algn="ctr">
          <a:solidFill>
            <a:srgbClr val="C7B9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i="0" kern="1200">
              <a:solidFill>
                <a:schemeClr val="tx1"/>
              </a:solidFill>
            </a:rPr>
            <a:t>Ansatt</a:t>
          </a:r>
        </a:p>
      </dsp:txBody>
      <dsp:txXfrm>
        <a:off x="20528" y="20409"/>
        <a:ext cx="2752017" cy="616018"/>
      </dsp:txXfrm>
    </dsp:sp>
    <dsp:sp modelId="{2157E58B-92C9-468D-8E1B-7B37C4DCC198}">
      <dsp:nvSpPr>
        <dsp:cNvPr id="0" name=""/>
        <dsp:cNvSpPr/>
      </dsp:nvSpPr>
      <dsp:spPr>
        <a:xfrm>
          <a:off x="1363" y="717226"/>
          <a:ext cx="2790347" cy="1450561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DFØ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Systemopplæring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(DFØ)</a:t>
          </a:r>
        </a:p>
      </dsp:txBody>
      <dsp:txXfrm>
        <a:off x="43848" y="759711"/>
        <a:ext cx="2705377" cy="1365591"/>
      </dsp:txXfrm>
    </dsp:sp>
    <dsp:sp modelId="{3B245C19-EE20-4B4B-AFFC-555FC9BF1B3B}">
      <dsp:nvSpPr>
        <dsp:cNvPr id="0" name=""/>
        <dsp:cNvSpPr/>
      </dsp:nvSpPr>
      <dsp:spPr>
        <a:xfrm>
          <a:off x="1363" y="2229420"/>
          <a:ext cx="2790347" cy="145056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Ansattopplæring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Teknisk/administrativt og vitenskapelig ansatt</a:t>
          </a:r>
        </a:p>
      </dsp:txBody>
      <dsp:txXfrm>
        <a:off x="43848" y="2271905"/>
        <a:ext cx="2705377" cy="1365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6/17/2022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06:22:43.678"/>
    </inkml:context>
    <inkml:brush xml:id="br0">
      <inkml:brushProperty name="width" value="0.21167" units="cm"/>
      <inkml:brushProperty name="height" value="0.21167" units="cm"/>
      <inkml:brushProperty name="color" value="#0166CB"/>
      <inkml:brushProperty name="ignorePressure" value="1"/>
    </inkml:brush>
  </inkml:definitions>
  <inkml:trace contextRef="#ctx0" brushRef="#br0">1 2454,'5'4,"-1"0,0 0,0 0,2-1,-1 0,-1-2,1 3,1-4,-2 0,1 1,0 1,2-2,6 2,37 8,-2-4,0-4,1-2,0-3,25-10,76-19,16-16,42-11,693-121,-532 111,-77 17,71-15,265-98,-91-39,239-76,90 36,115-36,-458 121,435-46,1038 34,-1402 138,1695-86,-1209 59,-172 4,5 52,-809 8,1340 64,-5 69,-1067-83,-1 23,7 26,-196-42,-2 11,-6 9,0 13,-4 8,12 22,-105-66,-2 2,-1 8,-3 2,-3 5,0 4,25 47,-66-88,-2 3,1 2,-4 1,-2 1,0 0,-1 3,-2 0,-1 0,-2 4,-2-1,-3 0,2 1,-5 1,-2 0,3 46,-7-43,-1-1,-3 1,0-2,-3 1,-1-2,-3 2,1 0,-6 2,-4 11,-4-3,1 1,-4-5,-1 0,-32 53,0-18,-2-3,-5-4,-1-5,-4-2,-1-5,-82 62,35-43,-5-11,-2-5,-4-8,-95 32,-553 165,630-222,-1082 309,-10-93,801-193,-980 181,-652 249,1521-360,-1589 537,1052-246,520-200,-693 327,1181-519,-1267 685,1031-529,5 19,9 21,-38 57,205-164,2 9,7 9,2 7,8 7,-54 99,140-211,2 2,4 1,0 1,2 4,2-1,-15 53,30-87,-2 3,3-3,0 2,1-2,1 3,0 0,1-2,1 2,0-2,1 1,1 1,0-1,1-2,1 3,1-3,1 2,-1-2,2-1,1 0,0 2,6 8,2 1,2-3,0 0,1 0,0-4,2 1,0-3,1-1,20 15,18 12,4-3,2-5,10 2,53 22,2-11,1-8,2-5,128 10,82-14,128-22,762-59,5-68,-738 63,2062-240,-1174 60,-6-67,-959 204,1712-465,-1795 464,1742-440,-1588 416,1383-292,10 65,1431-86,-3316 431,709-36,-444 39,173 34,-397-29,-28-5,-23-3,6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4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6718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1D193-156D-49E0-8F8B-B7BDA735AEB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566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8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C4DA3-6165-49BD-8AC9-2D6780F7D3FA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7730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43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4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44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9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kern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Informasjon fra prosjektleder </a:t>
            </a:r>
            <a:endParaRPr lang="nb-NO" sz="18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kern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Opplæring plan høst 2022 </a:t>
            </a:r>
            <a:endParaRPr lang="nb-NO" sz="18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kern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Brukerhistorier – den vanlige ansatte</a:t>
            </a:r>
            <a:endParaRPr lang="nb-NO" sz="18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kern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Hvor kan jeg selv finne informasjon? </a:t>
            </a:r>
            <a:endParaRPr lang="nb-NO" sz="18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kern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Nytt tjenestesenter for lønn og HR </a:t>
            </a:r>
            <a:endParaRPr lang="nb-NO" sz="18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kern="12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Spørsmål/Innspill</a:t>
            </a:r>
            <a:endParaRPr lang="nb-NO" sz="1800" b="0" i="0" u="none" strike="noStrike">
              <a:effectLst/>
              <a:latin typeface="Arial" panose="020B0604020202020204" pitchFamily="34" charset="0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2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6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2E074-5176-4753-9A9B-4C8257B90D1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463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41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Hvorfor er fordelingen slik? Hvorfor har vi DFØ kursene så sent i løypen?</a:t>
            </a:r>
          </a:p>
          <a:p>
            <a:pPr marL="171450" indent="-171450">
              <a:buFontTx/>
              <a:buChar char="-"/>
            </a:pPr>
            <a:r>
              <a:rPr lang="nb-NO" sz="1200"/>
              <a:t>Noen kurs er trykkekurs – men de fleste er ikke trykkekurs </a:t>
            </a:r>
            <a:r>
              <a:rPr lang="nb-NO" sz="1200" err="1"/>
              <a:t>pga</a:t>
            </a:r>
            <a:r>
              <a:rPr lang="nb-NO" sz="1200"/>
              <a:t> praktikaliteter. Tanken er at der behov, skal prosessrådgivere ha lokal opplæringer med demoer, særlig rettet mot fagrekvirenter og prosjektøkonomer</a:t>
            </a:r>
          </a:p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B909B-D89E-4A43-BE3C-9E9EDBFF1D5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8673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- Det blir lagt ut informasjon om hvordan man melder seg på e læringskursene – det vil stå UIB – men det er de vi skal melde oss på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B909B-D89E-4A43-BE3C-9E9EDBFF1D5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023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8965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592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5352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54FDAE8-DF3E-44A6-923F-86A696327F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8656842"/>
              </p:ext>
            </p:extLst>
          </p:nvPr>
        </p:nvGraphicFramePr>
        <p:xfrm>
          <a:off x="2120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54FDAE8-DF3E-44A6-923F-86A696327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488BDF-9175-4966-A647-FC041BAA93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1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C0102-FC34-45E7-8E35-623BE49293AE}"/>
              </a:ext>
            </a:extLst>
          </p:cNvPr>
          <p:cNvSpPr/>
          <p:nvPr userDrawn="1"/>
        </p:nvSpPr>
        <p:spPr>
          <a:xfrm>
            <a:off x="0" y="6303264"/>
            <a:ext cx="4742688" cy="554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EE11B015-140A-4EE1-8811-57B5E1373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47" y="152252"/>
            <a:ext cx="7844687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1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742E48F-4190-4404-AEDD-90284A200F72}"/>
              </a:ext>
            </a:extLst>
          </p:cNvPr>
          <p:cNvSpPr txBox="1">
            <a:spLocks/>
          </p:cNvSpPr>
          <p:nvPr userDrawn="1"/>
        </p:nvSpPr>
        <p:spPr>
          <a:xfrm>
            <a:off x="8375689" y="1586994"/>
            <a:ext cx="3576631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900"/>
              <a:t>Roller: Prosjektidé til Prosjektavslutning</a:t>
            </a:r>
          </a:p>
        </p:txBody>
      </p:sp>
      <p:graphicFrame>
        <p:nvGraphicFramePr>
          <p:cNvPr id="20" name="Table 110">
            <a:extLst>
              <a:ext uri="{FF2B5EF4-FFF2-40B4-BE49-F238E27FC236}">
                <a16:creationId xmlns:a16="http://schemas.microsoft.com/office/drawing/2014/main" id="{632A8FB1-4961-4E60-AC48-25161350F02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3800323"/>
              </p:ext>
            </p:extLst>
          </p:nvPr>
        </p:nvGraphicFramePr>
        <p:xfrm>
          <a:off x="8674902" y="1801296"/>
          <a:ext cx="1324655" cy="1920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24655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Prosjektleder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Prosjektøkonom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Systemansvarlig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Prosessrådgiver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Prosjektressurs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Søknadsregistrerer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092312DA-9D03-4025-B709-0D186BEDB0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43497" y="2906287"/>
            <a:ext cx="125412" cy="160527"/>
          </a:xfrm>
          <a:prstGeom prst="rect">
            <a:avLst/>
          </a:prstGeom>
        </p:spPr>
      </p:pic>
      <p:graphicFrame>
        <p:nvGraphicFramePr>
          <p:cNvPr id="28" name="Table 110">
            <a:extLst>
              <a:ext uri="{FF2B5EF4-FFF2-40B4-BE49-F238E27FC236}">
                <a16:creationId xmlns:a16="http://schemas.microsoft.com/office/drawing/2014/main" id="{FC287426-C61C-4E5A-BFC9-ABA3C884F23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60762284"/>
              </p:ext>
            </p:extLst>
          </p:nvPr>
        </p:nvGraphicFramePr>
        <p:xfrm>
          <a:off x="10335245" y="1811419"/>
          <a:ext cx="1705872" cy="19206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5872">
                  <a:extLst>
                    <a:ext uri="{9D8B030D-6E8A-4147-A177-3AD203B41FA5}">
                      <a16:colId xmlns:a16="http://schemas.microsoft.com/office/drawing/2014/main" val="3063217908"/>
                    </a:ext>
                  </a:extLst>
                </a:gridCol>
              </a:tblGrid>
              <a:tr h="213555">
                <a:tc>
                  <a:txBody>
                    <a:bodyPr/>
                    <a:lstStyle/>
                    <a:p>
                      <a:r>
                        <a:rPr lang="nb-NO" sz="800"/>
                        <a:t>Fakturaansvarlig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8274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 err="1"/>
                        <a:t>Kunderegistrerer</a:t>
                      </a:r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0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Bilagsbehandler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5892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Behovshaver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3032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nb-NO" sz="800"/>
                        <a:t>Kostnadsgodkjenner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1423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2196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40890"/>
                  </a:ext>
                </a:extLst>
              </a:tr>
              <a:tr h="213555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77793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04666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187526CE-92D3-4C58-A7C8-E69F20EE89C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49499" y="2431378"/>
            <a:ext cx="212555" cy="225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F08A5-E50E-4E92-8C8C-71DC2CF30DF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75514" y="2652066"/>
            <a:ext cx="160527" cy="190625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06A4408C-846E-4EC1-AB4B-B7115CE625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1768181"/>
            <a:ext cx="216303" cy="229415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DF0132DC-E209-48C1-9B43-2F2970CD7F1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1995802"/>
            <a:ext cx="216303" cy="229415"/>
          </a:xfrm>
          <a:prstGeom prst="rect">
            <a:avLst/>
          </a:prstGeom>
        </p:spPr>
      </p:pic>
      <p:pic>
        <p:nvPicPr>
          <p:cNvPr id="43" name="Picture 42" descr="A picture containing clock&#10;&#10;Description automatically generated">
            <a:extLst>
              <a:ext uri="{FF2B5EF4-FFF2-40B4-BE49-F238E27FC236}">
                <a16:creationId xmlns:a16="http://schemas.microsoft.com/office/drawing/2014/main" id="{8632E72F-7DA2-463A-9565-7AB5E2E2CA9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223423"/>
            <a:ext cx="216303" cy="229415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3E62124C-8F35-445F-A124-3364652AC2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451045"/>
            <a:ext cx="216303" cy="229415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C69A7F78-771D-44AB-9F9E-4AA30658598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26" y="1761305"/>
            <a:ext cx="216303" cy="229415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019B735C-66AF-4DA9-84B5-CC3CD762E31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70" y="2004702"/>
            <a:ext cx="173615" cy="184137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81A8E31D-6295-4413-9863-671CE940263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10" y="2183771"/>
            <a:ext cx="237933" cy="252356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F20A5A48-F715-41FD-9262-B92CA326EE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2678666"/>
            <a:ext cx="216303" cy="229415"/>
          </a:xfrm>
          <a:prstGeom prst="rect">
            <a:avLst/>
          </a:prstGeom>
        </p:spPr>
      </p:pic>
      <p:pic>
        <p:nvPicPr>
          <p:cNvPr id="61" name="Picture 60" descr="A picture containing icon&#10;&#10;Description automatically generated">
            <a:extLst>
              <a:ext uri="{FF2B5EF4-FFF2-40B4-BE49-F238E27FC236}">
                <a16:creationId xmlns:a16="http://schemas.microsoft.com/office/drawing/2014/main" id="{7616EE9F-308B-49D8-B505-53F402B5F4D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3065021"/>
            <a:ext cx="216303" cy="229415"/>
          </a:xfrm>
          <a:prstGeom prst="rect">
            <a:avLst/>
          </a:prstGeom>
        </p:spPr>
      </p:pic>
      <p:pic>
        <p:nvPicPr>
          <p:cNvPr id="62" name="Picture 61" descr="A picture containing shirt, clock&#10;&#10;Description automatically generated">
            <a:extLst>
              <a:ext uri="{FF2B5EF4-FFF2-40B4-BE49-F238E27FC236}">
                <a16:creationId xmlns:a16="http://schemas.microsoft.com/office/drawing/2014/main" id="{114CC527-A9EA-4F08-A6B6-8D0538D0776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51" y="3292643"/>
            <a:ext cx="216303" cy="229415"/>
          </a:xfrm>
          <a:prstGeom prst="rect">
            <a:avLst/>
          </a:prstGeom>
        </p:spPr>
      </p:pic>
      <p:graphicFrame>
        <p:nvGraphicFramePr>
          <p:cNvPr id="33" name="Table 3">
            <a:extLst>
              <a:ext uri="{FF2B5EF4-FFF2-40B4-BE49-F238E27FC236}">
                <a16:creationId xmlns:a16="http://schemas.microsoft.com/office/drawing/2014/main" id="{719CF642-2603-4806-AF28-28757D4AE6A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3562456"/>
              </p:ext>
            </p:extLst>
          </p:nvPr>
        </p:nvGraphicFramePr>
        <p:xfrm>
          <a:off x="401847" y="1385235"/>
          <a:ext cx="7844687" cy="5036016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716815">
                  <a:extLst>
                    <a:ext uri="{9D8B030D-6E8A-4147-A177-3AD203B41FA5}">
                      <a16:colId xmlns:a16="http://schemas.microsoft.com/office/drawing/2014/main" val="3468370360"/>
                    </a:ext>
                  </a:extLst>
                </a:gridCol>
                <a:gridCol w="7127872">
                  <a:extLst>
                    <a:ext uri="{9D8B030D-6E8A-4147-A177-3AD203B41FA5}">
                      <a16:colId xmlns:a16="http://schemas.microsoft.com/office/drawing/2014/main" val="1816011080"/>
                    </a:ext>
                  </a:extLst>
                </a:gridCol>
              </a:tblGrid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03592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64660"/>
                  </a:ext>
                </a:extLst>
              </a:tr>
              <a:tr h="1678672">
                <a:tc>
                  <a:txBody>
                    <a:bodyPr/>
                    <a:lstStyle/>
                    <a:p>
                      <a:r>
                        <a:rPr lang="nb-NO" sz="1200" b="0"/>
                        <a:t>Nivå 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1300"/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9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12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7894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68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4809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6987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44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0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586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450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1125302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7" imgW="592" imgH="591" progId="TCLayout.ActiveDocument.1">
                  <p:embed/>
                </p:oleObj>
              </mc:Choice>
              <mc:Fallback>
                <p:oleObj name="think-cell Slide" r:id="rId17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0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9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18" Type="http://schemas.openxmlformats.org/officeDocument/2006/relationships/image" Target="../media/image59.svg"/><Relationship Id="rId26" Type="http://schemas.openxmlformats.org/officeDocument/2006/relationships/image" Target="../media/image65.svg"/><Relationship Id="rId3" Type="http://schemas.openxmlformats.org/officeDocument/2006/relationships/slideLayout" Target="../slideLayouts/slideLayout4.xml"/><Relationship Id="rId21" Type="http://schemas.openxmlformats.org/officeDocument/2006/relationships/slide" Target="slide3.xml"/><Relationship Id="rId34" Type="http://schemas.openxmlformats.org/officeDocument/2006/relationships/image" Target="../media/image73.sv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17" Type="http://schemas.openxmlformats.org/officeDocument/2006/relationships/image" Target="../media/image58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2" Type="http://schemas.openxmlformats.org/officeDocument/2006/relationships/tags" Target="../tags/tag21.xml"/><Relationship Id="rId16" Type="http://schemas.openxmlformats.org/officeDocument/2006/relationships/image" Target="../media/image57.svg"/><Relationship Id="rId20" Type="http://schemas.openxmlformats.org/officeDocument/2006/relationships/image" Target="../media/image61.svg"/><Relationship Id="rId29" Type="http://schemas.openxmlformats.org/officeDocument/2006/relationships/image" Target="../media/image68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emf"/><Relationship Id="rId11" Type="http://schemas.openxmlformats.org/officeDocument/2006/relationships/image" Target="../media/image52.png"/><Relationship Id="rId24" Type="http://schemas.openxmlformats.org/officeDocument/2006/relationships/slide" Target="slide20.xml"/><Relationship Id="rId32" Type="http://schemas.openxmlformats.org/officeDocument/2006/relationships/image" Target="../media/image71.sv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56.png"/><Relationship Id="rId23" Type="http://schemas.openxmlformats.org/officeDocument/2006/relationships/image" Target="../media/image63.svg"/><Relationship Id="rId28" Type="http://schemas.openxmlformats.org/officeDocument/2006/relationships/image" Target="../media/image67.svg"/><Relationship Id="rId10" Type="http://schemas.openxmlformats.org/officeDocument/2006/relationships/image" Target="../media/image51.svg"/><Relationship Id="rId19" Type="http://schemas.openxmlformats.org/officeDocument/2006/relationships/image" Target="../media/image60.png"/><Relationship Id="rId31" Type="http://schemas.openxmlformats.org/officeDocument/2006/relationships/image" Target="../media/image7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0.png"/><Relationship Id="rId14" Type="http://schemas.openxmlformats.org/officeDocument/2006/relationships/image" Target="../media/image55.svg"/><Relationship Id="rId22" Type="http://schemas.openxmlformats.org/officeDocument/2006/relationships/image" Target="../media/image62.png"/><Relationship Id="rId27" Type="http://schemas.openxmlformats.org/officeDocument/2006/relationships/image" Target="../media/image66.png"/><Relationship Id="rId30" Type="http://schemas.openxmlformats.org/officeDocument/2006/relationships/image" Target="../media/image6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4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12" Type="http://schemas.openxmlformats.org/officeDocument/2006/relationships/image" Target="../media/image22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sv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1kqsKwejv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hyperlink" Target="https://innsida.ntnu.no/start#/feed/610592a9-1fa5-3581-96bf-a1b92e13c58a" TargetMode="External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fo.no/kundesider/lonnstjenester/opplaeringsfilmer-om-lonn" TargetMode="External"/><Relationship Id="rId5" Type="http://schemas.openxmlformats.org/officeDocument/2006/relationships/hyperlink" Target="https://dfo.no/kundesider/lonn" TargetMode="External"/><Relationship Id="rId4" Type="http://schemas.openxmlformats.org/officeDocument/2006/relationships/hyperlink" Target="https://s.ntnu.no/bott-o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6.xml"/><Relationship Id="rId7" Type="http://schemas.openxmlformats.org/officeDocument/2006/relationships/image" Target="../media/image1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8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0.xml"/><Relationship Id="rId7" Type="http://schemas.openxmlformats.org/officeDocument/2006/relationships/image" Target="../media/image1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tags" Target="../tags/tag14.xml"/><Relationship Id="rId16" Type="http://schemas.openxmlformats.org/officeDocument/2006/relationships/image" Target="../media/image37.sv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tags" Target="../tags/tag16.xml"/><Relationship Id="rId16" Type="http://schemas.openxmlformats.org/officeDocument/2006/relationships/image" Target="../media/image44.svg"/><Relationship Id="rId1" Type="http://schemas.openxmlformats.org/officeDocument/2006/relationships/vmlDrawing" Target="../drawings/vmlDrawing9.vml"/><Relationship Id="rId6" Type="http://schemas.openxmlformats.org/officeDocument/2006/relationships/diagramData" Target="../diagrams/data1.xml"/><Relationship Id="rId11" Type="http://schemas.openxmlformats.org/officeDocument/2006/relationships/customXml" Target="../ink/ink1.xml"/><Relationship Id="rId5" Type="http://schemas.openxmlformats.org/officeDocument/2006/relationships/image" Target="../media/image1.emf"/><Relationship Id="rId15" Type="http://schemas.openxmlformats.org/officeDocument/2006/relationships/image" Target="../media/image43.png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8.bin"/><Relationship Id="rId9" Type="http://schemas.openxmlformats.org/officeDocument/2006/relationships/diagramColors" Target="../diagrams/colors1.xml"/><Relationship Id="rId1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1E1B-0E52-47F5-82BD-C6546B9A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4194-2745-4519-A883-CA549D15F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D8DA1-2378-4D27-8D21-B05A110F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24D3D-DFCC-438E-A3CB-57A0D0EBD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1605">
            <a:off x="1544345" y="1625620"/>
            <a:ext cx="1990534" cy="3222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0DDF3B-A6DA-4578-AD20-DF9E698987E2}"/>
              </a:ext>
            </a:extLst>
          </p:cNvPr>
          <p:cNvSpPr txBox="1"/>
          <p:nvPr/>
        </p:nvSpPr>
        <p:spPr>
          <a:xfrm>
            <a:off x="4156765" y="2309653"/>
            <a:ext cx="38072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/>
              <a:t>Velkommen til BOTT ØL-kafé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01D09-298D-402C-9EBF-B6A87E2CBF07}"/>
              </a:ext>
            </a:extLst>
          </p:cNvPr>
          <p:cNvSpPr txBox="1"/>
          <p:nvPr/>
        </p:nvSpPr>
        <p:spPr>
          <a:xfrm>
            <a:off x="4271058" y="5316576"/>
            <a:ext cx="3993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/>
              <a:t>BOTT ØL Innføring </a:t>
            </a:r>
          </a:p>
          <a:p>
            <a:pPr algn="ctr"/>
            <a:r>
              <a:rPr lang="nb-NO" sz="2800" b="1"/>
              <a:t>17.06.22</a:t>
            </a:r>
          </a:p>
        </p:txBody>
      </p:sp>
    </p:spTree>
    <p:extLst>
      <p:ext uri="{BB962C8B-B14F-4D97-AF65-F5344CB8AC3E}">
        <p14:creationId xmlns:p14="http://schemas.microsoft.com/office/powerpoint/2010/main" val="350950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12345"/>
              </p:ext>
            </p:extLst>
          </p:nvPr>
        </p:nvGraphicFramePr>
        <p:xfrm>
          <a:off x="470271" y="1600200"/>
          <a:ext cx="6146429" cy="4389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6429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2400"/>
                        <a:t>Informasjon fra prosjektleder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>
                          <a:solidFill>
                            <a:schemeClr val="bg1"/>
                          </a:solidFill>
                        </a:rPr>
                        <a:t>Opplæring plan høst 2022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Brukerhistorier – den vanlige ansatte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Hvor kan jeg selv finne informasjon?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Nytt tjenestesenter for lønn og HR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13581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/>
                        <a:t>Spørsmål/Innspill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2FC1983-88CA-4287-AE99-16D15F31AA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875" y="0"/>
            <a:ext cx="366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9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AC330B-2145-724B-93FA-3839B5D4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785"/>
            <a:ext cx="10153843" cy="864683"/>
          </a:xfrm>
        </p:spPr>
        <p:txBody>
          <a:bodyPr/>
          <a:lstStyle/>
          <a:p>
            <a:r>
              <a:rPr lang="nb-NO"/>
              <a:t>Opplæringskonsept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08450-882E-4163-A36F-84B9065AF0CB}"/>
              </a:ext>
            </a:extLst>
          </p:cNvPr>
          <p:cNvSpPr txBox="1"/>
          <p:nvPr/>
        </p:nvSpPr>
        <p:spPr>
          <a:xfrm>
            <a:off x="9948261" y="350630"/>
            <a:ext cx="224373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nb-NO" sz="2400"/>
          </a:p>
        </p:txBody>
      </p:sp>
      <p:graphicFrame>
        <p:nvGraphicFramePr>
          <p:cNvPr id="7" name="Plassholder for innhold 1">
            <a:extLst>
              <a:ext uri="{FF2B5EF4-FFF2-40B4-BE49-F238E27FC236}">
                <a16:creationId xmlns:a16="http://schemas.microsoft.com/office/drawing/2014/main" id="{9CEA5586-65DF-43CD-AD74-9D289748CB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01936" y="1856575"/>
          <a:ext cx="7999123" cy="365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Plassholder for innhold 1">
            <a:extLst>
              <a:ext uri="{FF2B5EF4-FFF2-40B4-BE49-F238E27FC236}">
                <a16:creationId xmlns:a16="http://schemas.microsoft.com/office/drawing/2014/main" id="{5C7E8FA8-935D-46D0-B1FB-49FA7546330C}"/>
              </a:ext>
            </a:extLst>
          </p:cNvPr>
          <p:cNvGraphicFramePr>
            <a:graphicFrameLocks/>
          </p:cNvGraphicFramePr>
          <p:nvPr/>
        </p:nvGraphicFramePr>
        <p:xfrm>
          <a:off x="609603" y="1834408"/>
          <a:ext cx="2793075" cy="368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1856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93A534D-4549-42CC-B483-A90E249B4312}"/>
              </a:ext>
            </a:extLst>
          </p:cNvPr>
          <p:cNvSpPr txBox="1"/>
          <p:nvPr/>
        </p:nvSpPr>
        <p:spPr>
          <a:xfrm>
            <a:off x="9948261" y="316284"/>
            <a:ext cx="224373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nb-NO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9006B-934E-4417-8F0B-C45D348FE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7786"/>
            <a:ext cx="10153843" cy="833178"/>
          </a:xfrm>
        </p:spPr>
        <p:txBody>
          <a:bodyPr/>
          <a:lstStyle/>
          <a:p>
            <a:r>
              <a:rPr lang="nb-NO"/>
              <a:t>Tidsplan for kurs </a:t>
            </a:r>
            <a:r>
              <a:rPr lang="nb-NO" sz="2667"/>
              <a:t>- og andre prosjektaktiviteter </a:t>
            </a:r>
            <a:endParaRPr lang="nb-NO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DE001DE-5B3A-44DD-B3A4-0DA07F078BB5}"/>
              </a:ext>
            </a:extLst>
          </p:cNvPr>
          <p:cNvGraphicFramePr>
            <a:graphicFrameLocks noGrp="1"/>
          </p:cNvGraphicFramePr>
          <p:nvPr/>
        </p:nvGraphicFramePr>
        <p:xfrm>
          <a:off x="799342" y="1613067"/>
          <a:ext cx="10572472" cy="2219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21559">
                  <a:extLst>
                    <a:ext uri="{9D8B030D-6E8A-4147-A177-3AD203B41FA5}">
                      <a16:colId xmlns:a16="http://schemas.microsoft.com/office/drawing/2014/main" val="1727095165"/>
                    </a:ext>
                  </a:extLst>
                </a:gridCol>
                <a:gridCol w="1321559">
                  <a:extLst>
                    <a:ext uri="{9D8B030D-6E8A-4147-A177-3AD203B41FA5}">
                      <a16:colId xmlns:a16="http://schemas.microsoft.com/office/drawing/2014/main" val="3083474056"/>
                    </a:ext>
                  </a:extLst>
                </a:gridCol>
                <a:gridCol w="1321559">
                  <a:extLst>
                    <a:ext uri="{9D8B030D-6E8A-4147-A177-3AD203B41FA5}">
                      <a16:colId xmlns:a16="http://schemas.microsoft.com/office/drawing/2014/main" val="3845693600"/>
                    </a:ext>
                  </a:extLst>
                </a:gridCol>
                <a:gridCol w="1321559">
                  <a:extLst>
                    <a:ext uri="{9D8B030D-6E8A-4147-A177-3AD203B41FA5}">
                      <a16:colId xmlns:a16="http://schemas.microsoft.com/office/drawing/2014/main" val="3976668336"/>
                    </a:ext>
                  </a:extLst>
                </a:gridCol>
                <a:gridCol w="1321559">
                  <a:extLst>
                    <a:ext uri="{9D8B030D-6E8A-4147-A177-3AD203B41FA5}">
                      <a16:colId xmlns:a16="http://schemas.microsoft.com/office/drawing/2014/main" val="1115254041"/>
                    </a:ext>
                  </a:extLst>
                </a:gridCol>
                <a:gridCol w="1321559">
                  <a:extLst>
                    <a:ext uri="{9D8B030D-6E8A-4147-A177-3AD203B41FA5}">
                      <a16:colId xmlns:a16="http://schemas.microsoft.com/office/drawing/2014/main" val="679177478"/>
                    </a:ext>
                  </a:extLst>
                </a:gridCol>
                <a:gridCol w="1321559">
                  <a:extLst>
                    <a:ext uri="{9D8B030D-6E8A-4147-A177-3AD203B41FA5}">
                      <a16:colId xmlns:a16="http://schemas.microsoft.com/office/drawing/2014/main" val="3669982925"/>
                    </a:ext>
                  </a:extLst>
                </a:gridCol>
                <a:gridCol w="1321559">
                  <a:extLst>
                    <a:ext uri="{9D8B030D-6E8A-4147-A177-3AD203B41FA5}">
                      <a16:colId xmlns:a16="http://schemas.microsoft.com/office/drawing/2014/main" val="642601463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nb-NO" sz="1500" b="1">
                          <a:solidFill>
                            <a:schemeClr val="tx1"/>
                          </a:solidFill>
                        </a:rPr>
                        <a:t>Juli 22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b="1">
                          <a:solidFill>
                            <a:schemeClr val="tx1"/>
                          </a:solidFill>
                        </a:rPr>
                        <a:t>August 22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b="1">
                          <a:solidFill>
                            <a:schemeClr val="tx1"/>
                          </a:solidFill>
                        </a:rPr>
                        <a:t>September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b="1">
                          <a:solidFill>
                            <a:schemeClr val="tx1"/>
                          </a:solidFill>
                        </a:rPr>
                        <a:t>Oktober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b="1">
                          <a:solidFill>
                            <a:schemeClr val="tx1"/>
                          </a:solidFill>
                        </a:rPr>
                        <a:t>November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b="1">
                          <a:solidFill>
                            <a:schemeClr val="tx1"/>
                          </a:solidFill>
                        </a:rPr>
                        <a:t>Desember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b="1">
                          <a:solidFill>
                            <a:schemeClr val="tx1"/>
                          </a:solidFill>
                        </a:rPr>
                        <a:t>Januar 23.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b="1">
                          <a:solidFill>
                            <a:schemeClr val="tx1"/>
                          </a:solidFill>
                        </a:rPr>
                        <a:t>Februar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6173962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algn="ctr"/>
                      <a:endParaRPr lang="nb-NO" sz="130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nb-NO" sz="1300">
                          <a:solidFill>
                            <a:schemeClr val="tx2"/>
                          </a:solidFill>
                        </a:rPr>
                        <a:t>BOTT kurs og </a:t>
                      </a:r>
                      <a:r>
                        <a:rPr lang="nb-NO" sz="1300" err="1">
                          <a:solidFill>
                            <a:schemeClr val="tx2"/>
                          </a:solidFill>
                        </a:rPr>
                        <a:t>rutinebeskr</a:t>
                      </a:r>
                      <a:endParaRPr lang="nb-NO" sz="130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30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nb-NO" sz="1300">
                          <a:solidFill>
                            <a:schemeClr val="tx2"/>
                          </a:solidFill>
                        </a:rPr>
                        <a:t>BOTT kurs og </a:t>
                      </a:r>
                      <a:r>
                        <a:rPr lang="nb-NO" sz="1300" err="1">
                          <a:solidFill>
                            <a:schemeClr val="tx2"/>
                          </a:solidFill>
                        </a:rPr>
                        <a:t>rutinebeskr</a:t>
                      </a:r>
                      <a:r>
                        <a:rPr lang="nb-NO" sz="13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30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nb-NO" sz="1300">
                          <a:solidFill>
                            <a:schemeClr val="tx2"/>
                          </a:solidFill>
                        </a:rPr>
                        <a:t>BOTT kurs og </a:t>
                      </a:r>
                      <a:r>
                        <a:rPr lang="nb-NO" sz="1300" err="1">
                          <a:solidFill>
                            <a:schemeClr val="tx2"/>
                          </a:solidFill>
                        </a:rPr>
                        <a:t>rutinebeskr</a:t>
                      </a:r>
                      <a:r>
                        <a:rPr lang="nb-NO" sz="13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  <a:p>
                      <a:pPr algn="ctr"/>
                      <a:endParaRPr lang="nb-NO" sz="130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30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nb-NO" sz="1300">
                          <a:solidFill>
                            <a:schemeClr val="tx2"/>
                          </a:solidFill>
                        </a:rPr>
                        <a:t>BOTT kurs og </a:t>
                      </a:r>
                      <a:r>
                        <a:rPr lang="nb-NO" sz="1300" err="1">
                          <a:solidFill>
                            <a:schemeClr val="tx2"/>
                          </a:solidFill>
                        </a:rPr>
                        <a:t>rutinebeskr</a:t>
                      </a:r>
                      <a:r>
                        <a:rPr lang="nb-NO" sz="13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  <a:p>
                      <a:pPr algn="ctr"/>
                      <a:endParaRPr lang="nb-NO" sz="130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30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nb-NO" sz="1300">
                          <a:solidFill>
                            <a:schemeClr val="tx2"/>
                          </a:solidFill>
                        </a:rPr>
                        <a:t>DFØ kurs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30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nb-NO" sz="1300">
                          <a:solidFill>
                            <a:schemeClr val="tx2"/>
                          </a:solidFill>
                        </a:rPr>
                        <a:t>DFØ kurs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30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nb-NO" sz="1300">
                          <a:solidFill>
                            <a:schemeClr val="tx2"/>
                          </a:solidFill>
                        </a:rPr>
                        <a:t>DFØ kurs</a:t>
                      </a:r>
                    </a:p>
                    <a:p>
                      <a:pPr algn="ctr"/>
                      <a:endParaRPr lang="nb-NO" sz="130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nb-NO" sz="130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Kurs ved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behov - kontinuerlig lokal oppfølgning</a:t>
                      </a:r>
                      <a:r>
                        <a:rPr lang="nb-NO" sz="1300" b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nb-NO" sz="1300" b="0" i="1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90836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>
                          <a:solidFill>
                            <a:schemeClr val="bg1"/>
                          </a:solidFill>
                        </a:rPr>
                        <a:t>NTNU opplæring</a:t>
                      </a:r>
                    </a:p>
                    <a:p>
                      <a:pPr algn="ctr"/>
                      <a:endParaRPr lang="nb-NO" sz="130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>
                          <a:solidFill>
                            <a:schemeClr val="bg1"/>
                          </a:solidFill>
                        </a:rPr>
                        <a:t>NTNU opplæring</a:t>
                      </a:r>
                    </a:p>
                    <a:p>
                      <a:pPr algn="ctr"/>
                      <a:endParaRPr lang="nb-NO" sz="130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>
                          <a:solidFill>
                            <a:schemeClr val="bg1"/>
                          </a:solidFill>
                        </a:rPr>
                        <a:t>NTNU opplæring</a:t>
                      </a:r>
                    </a:p>
                    <a:p>
                      <a:pPr algn="ctr"/>
                      <a:endParaRPr lang="nb-NO" sz="130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>
                          <a:solidFill>
                            <a:schemeClr val="bg1"/>
                          </a:solidFill>
                        </a:rPr>
                        <a:t>NTNU opplæring</a:t>
                      </a:r>
                    </a:p>
                    <a:p>
                      <a:pPr algn="ctr"/>
                      <a:endParaRPr lang="nb-NO" sz="130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>
                          <a:solidFill>
                            <a:schemeClr val="bg1"/>
                          </a:solidFill>
                        </a:rPr>
                        <a:t>NTNU opplæring</a:t>
                      </a:r>
                    </a:p>
                    <a:p>
                      <a:pPr algn="ctr"/>
                      <a:endParaRPr lang="nb-NO" sz="13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>
                          <a:solidFill>
                            <a:schemeClr val="bg1"/>
                          </a:solidFill>
                        </a:rPr>
                        <a:t>NTNU opplæring</a:t>
                      </a:r>
                    </a:p>
                    <a:p>
                      <a:pPr algn="ctr"/>
                      <a:endParaRPr lang="nb-NO" sz="13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3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>
                          <a:solidFill>
                            <a:schemeClr val="bg1"/>
                          </a:solidFill>
                        </a:rPr>
                        <a:t>NTNU opplæring</a:t>
                      </a:r>
                    </a:p>
                    <a:p>
                      <a:pPr algn="ctr"/>
                      <a:endParaRPr lang="nb-NO" sz="13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1274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A0767F0-A4EF-4840-8F19-D3832E0AE48D}"/>
              </a:ext>
            </a:extLst>
          </p:cNvPr>
          <p:cNvSpPr/>
          <p:nvPr/>
        </p:nvSpPr>
        <p:spPr>
          <a:xfrm>
            <a:off x="2189158" y="3908725"/>
            <a:ext cx="1215599" cy="315017"/>
          </a:xfrm>
          <a:prstGeom prst="rect">
            <a:avLst/>
          </a:prstGeom>
          <a:noFill/>
          <a:ln>
            <a:solidFill>
              <a:srgbClr val="00A8A4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33">
                <a:solidFill>
                  <a:schemeClr val="tx1"/>
                </a:solidFill>
              </a:rPr>
              <a:t>Fortsetter med tidligopplæring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F06A7A-220C-4FA9-9AEE-0DA3F0FB2D0E}"/>
              </a:ext>
            </a:extLst>
          </p:cNvPr>
          <p:cNvSpPr/>
          <p:nvPr/>
        </p:nvSpPr>
        <p:spPr>
          <a:xfrm>
            <a:off x="10708677" y="3477749"/>
            <a:ext cx="854961" cy="26182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7868A-E6A5-4E31-AA35-7989EBF756ED}"/>
              </a:ext>
            </a:extLst>
          </p:cNvPr>
          <p:cNvSpPr/>
          <p:nvPr/>
        </p:nvSpPr>
        <p:spPr>
          <a:xfrm>
            <a:off x="7462698" y="3933078"/>
            <a:ext cx="1215599" cy="341545"/>
          </a:xfrm>
          <a:prstGeom prst="rect">
            <a:avLst/>
          </a:prstGeom>
          <a:noFill/>
          <a:ln>
            <a:solidFill>
              <a:srgbClr val="00A8A4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33">
                <a:solidFill>
                  <a:schemeClr val="tx1"/>
                </a:solidFill>
              </a:rPr>
              <a:t>Brukerstøtte etablert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3D6A3C-5049-4D9C-ABBD-7BA1A1978882}"/>
              </a:ext>
            </a:extLst>
          </p:cNvPr>
          <p:cNvSpPr/>
          <p:nvPr/>
        </p:nvSpPr>
        <p:spPr>
          <a:xfrm>
            <a:off x="3443257" y="3908725"/>
            <a:ext cx="2652743" cy="341545"/>
          </a:xfrm>
          <a:prstGeom prst="rect">
            <a:avLst/>
          </a:prstGeom>
          <a:noFill/>
          <a:ln>
            <a:solidFill>
              <a:srgbClr val="00A8A4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33">
                <a:solidFill>
                  <a:schemeClr val="tx1"/>
                </a:solidFill>
              </a:rPr>
              <a:t>Teste konsept for brukerstøtte med prosessrådgiverne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5F6F2D0-D1CD-433B-8132-AF383E464063}"/>
              </a:ext>
            </a:extLst>
          </p:cNvPr>
          <p:cNvSpPr/>
          <p:nvPr/>
        </p:nvSpPr>
        <p:spPr>
          <a:xfrm>
            <a:off x="763466" y="4713921"/>
            <a:ext cx="10352772" cy="368833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9DEFC-0C2A-404C-BF44-2B70AA8A1A33}"/>
              </a:ext>
            </a:extLst>
          </p:cNvPr>
          <p:cNvSpPr/>
          <p:nvPr/>
        </p:nvSpPr>
        <p:spPr>
          <a:xfrm>
            <a:off x="4977122" y="4527950"/>
            <a:ext cx="1418799" cy="31501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33">
                <a:solidFill>
                  <a:schemeClr val="tx1"/>
                </a:solidFill>
              </a:rPr>
              <a:t>Prosjektaktiviteter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CA7C5C-DF5C-4F71-980C-655CE60EE3CF}"/>
              </a:ext>
            </a:extLst>
          </p:cNvPr>
          <p:cNvSpPr/>
          <p:nvPr/>
        </p:nvSpPr>
        <p:spPr>
          <a:xfrm>
            <a:off x="2024458" y="5100493"/>
            <a:ext cx="1418799" cy="15999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33">
                <a:solidFill>
                  <a:schemeClr val="tx1"/>
                </a:solidFill>
              </a:rPr>
              <a:t>1- Rolleinnmeldinger + datobekreftelser med DFØ/prosesser</a:t>
            </a:r>
          </a:p>
          <a:p>
            <a:pPr algn="ctr"/>
            <a:r>
              <a:rPr lang="nb-NO" sz="933">
                <a:solidFill>
                  <a:schemeClr val="tx1"/>
                </a:solidFill>
              </a:rPr>
              <a:t>2. Oversikt over hvem som skal gå på hvilke kurs og datoer satt</a:t>
            </a:r>
          </a:p>
          <a:p>
            <a:pPr algn="ctr"/>
            <a:r>
              <a:rPr lang="nb-NO" sz="933">
                <a:solidFill>
                  <a:schemeClr val="tx1"/>
                </a:solidFill>
              </a:rPr>
              <a:t>3. Endelig plan 22.aug</a:t>
            </a:r>
          </a:p>
          <a:p>
            <a:pPr algn="ctr"/>
            <a:r>
              <a:rPr lang="nb-NO" sz="933">
                <a:solidFill>
                  <a:schemeClr val="tx1"/>
                </a:solidFill>
              </a:rPr>
              <a:t>4. Innkallinger sendes etter dette – i uke 34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E505A7-A24F-469B-A4DB-1DD9A3F1A3C7}"/>
              </a:ext>
            </a:extLst>
          </p:cNvPr>
          <p:cNvSpPr/>
          <p:nvPr/>
        </p:nvSpPr>
        <p:spPr>
          <a:xfrm>
            <a:off x="3613680" y="5091755"/>
            <a:ext cx="5064616" cy="15999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792" indent="-304792" algn="ctr">
              <a:buAutoNum type="arabicPeriod"/>
            </a:pPr>
            <a:r>
              <a:rPr lang="nb-NO" sz="933">
                <a:solidFill>
                  <a:schemeClr val="tx1"/>
                </a:solidFill>
              </a:rPr>
              <a:t>Oppfølging av kurs</a:t>
            </a:r>
          </a:p>
          <a:p>
            <a:pPr marL="304792" indent="-304792" algn="ctr">
              <a:buAutoNum type="arabicPeriod"/>
            </a:pPr>
            <a:r>
              <a:rPr lang="nb-NO" sz="933">
                <a:solidFill>
                  <a:schemeClr val="tx1"/>
                </a:solidFill>
              </a:rPr>
              <a:t>Arbeid med brukerstøtte</a:t>
            </a:r>
          </a:p>
        </p:txBody>
      </p:sp>
    </p:spTree>
    <p:extLst>
      <p:ext uri="{BB962C8B-B14F-4D97-AF65-F5344CB8AC3E}">
        <p14:creationId xmlns:p14="http://schemas.microsoft.com/office/powerpoint/2010/main" val="31743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7" grpId="0" animBg="1"/>
      <p:bldP spid="8" grpId="0" animBg="1"/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106E-B423-4574-9D3B-3944877A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</p:spPr>
        <p:txBody>
          <a:bodyPr/>
          <a:lstStyle/>
          <a:p>
            <a:r>
              <a:rPr lang="nb-NO"/>
              <a:t>Eksempel: </a:t>
            </a:r>
            <a:r>
              <a:rPr lang="nb-NO" sz="4267"/>
              <a:t>Kursløpet for en Innkjøper</a:t>
            </a:r>
            <a:endParaRPr lang="nb-NO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0A8A1B-583F-4808-BB76-CA8599CDA697}"/>
              </a:ext>
            </a:extLst>
          </p:cNvPr>
          <p:cNvCxnSpPr/>
          <p:nvPr/>
        </p:nvCxnSpPr>
        <p:spPr>
          <a:xfrm>
            <a:off x="1065519" y="3964960"/>
            <a:ext cx="92925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F05D38-35A4-4D2B-869C-989D68114FCC}"/>
              </a:ext>
            </a:extLst>
          </p:cNvPr>
          <p:cNvCxnSpPr>
            <a:cxnSpLocks/>
          </p:cNvCxnSpPr>
          <p:nvPr/>
        </p:nvCxnSpPr>
        <p:spPr>
          <a:xfrm flipV="1">
            <a:off x="1731469" y="2906487"/>
            <a:ext cx="0" cy="1045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74DBF9-F339-4B81-8580-B2AA87E52601}"/>
              </a:ext>
            </a:extLst>
          </p:cNvPr>
          <p:cNvSpPr/>
          <p:nvPr/>
        </p:nvSpPr>
        <p:spPr>
          <a:xfrm>
            <a:off x="1086009" y="2004797"/>
            <a:ext cx="1403616" cy="7786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933" b="1">
                <a:solidFill>
                  <a:schemeClr val="bg1"/>
                </a:solidFill>
              </a:rPr>
              <a:t>Egenlæring</a:t>
            </a:r>
          </a:p>
          <a:p>
            <a:pPr algn="ctr"/>
            <a:r>
              <a:rPr lang="nb-NO" sz="933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933">
                <a:solidFill>
                  <a:schemeClr val="bg1"/>
                </a:solidFill>
              </a:rPr>
              <a:t>BOTT e-læringskurs </a:t>
            </a:r>
          </a:p>
          <a:p>
            <a:pPr algn="ctr"/>
            <a:r>
              <a:rPr lang="nb-NO" sz="933">
                <a:solidFill>
                  <a:schemeClr val="bg1"/>
                </a:solidFill>
              </a:rPr>
              <a:t>og rutinebeskrivelser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09A85-91E2-4030-8E03-57D2637CB8AD}"/>
              </a:ext>
            </a:extLst>
          </p:cNvPr>
          <p:cNvSpPr/>
          <p:nvPr/>
        </p:nvSpPr>
        <p:spPr>
          <a:xfrm>
            <a:off x="1193587" y="4150803"/>
            <a:ext cx="1075765" cy="368835"/>
          </a:xfrm>
          <a:prstGeom prst="rect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67" b="1">
                <a:solidFill>
                  <a:schemeClr val="tx1"/>
                </a:solidFill>
              </a:rPr>
              <a:t>Juli-Okt</a:t>
            </a:r>
            <a:r>
              <a:rPr lang="nb-NO" sz="1067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AC1C3C-B750-42F3-9528-781F683CADFB}"/>
              </a:ext>
            </a:extLst>
          </p:cNvPr>
          <p:cNvCxnSpPr>
            <a:cxnSpLocks/>
          </p:cNvCxnSpPr>
          <p:nvPr/>
        </p:nvCxnSpPr>
        <p:spPr>
          <a:xfrm flipV="1">
            <a:off x="4803376" y="2906487"/>
            <a:ext cx="0" cy="1045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E1486B-7170-48FF-9DE9-F9A16B1CAD24}"/>
              </a:ext>
            </a:extLst>
          </p:cNvPr>
          <p:cNvCxnSpPr>
            <a:cxnSpLocks/>
          </p:cNvCxnSpPr>
          <p:nvPr/>
        </p:nvCxnSpPr>
        <p:spPr>
          <a:xfrm flipV="1">
            <a:off x="6635593" y="2906487"/>
            <a:ext cx="0" cy="1045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9E9B1B-76B4-47F5-9B18-049FD2C81AA7}"/>
              </a:ext>
            </a:extLst>
          </p:cNvPr>
          <p:cNvCxnSpPr>
            <a:cxnSpLocks/>
          </p:cNvCxnSpPr>
          <p:nvPr/>
        </p:nvCxnSpPr>
        <p:spPr>
          <a:xfrm flipV="1">
            <a:off x="8560016" y="2906487"/>
            <a:ext cx="0" cy="1045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C7341EA-2AE0-4877-BE94-2B94A77F5491}"/>
              </a:ext>
            </a:extLst>
          </p:cNvPr>
          <p:cNvSpPr/>
          <p:nvPr/>
        </p:nvSpPr>
        <p:spPr>
          <a:xfrm>
            <a:off x="4016175" y="2004797"/>
            <a:ext cx="1403616" cy="7786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933" b="1">
                <a:solidFill>
                  <a:schemeClr val="bg1"/>
                </a:solidFill>
              </a:rPr>
              <a:t>NTNU samling for Innkjøpere </a:t>
            </a:r>
            <a:endParaRPr lang="nb-NO" sz="933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CA5027-708E-416F-B6C3-8F6F9E9436AC}"/>
              </a:ext>
            </a:extLst>
          </p:cNvPr>
          <p:cNvSpPr/>
          <p:nvPr/>
        </p:nvSpPr>
        <p:spPr>
          <a:xfrm>
            <a:off x="7817193" y="2004797"/>
            <a:ext cx="1403616" cy="7786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933" b="1">
                <a:solidFill>
                  <a:schemeClr val="bg1"/>
                </a:solidFill>
              </a:rPr>
              <a:t>NTNU samling for Innkjøpere </a:t>
            </a:r>
            <a:endParaRPr lang="nb-NO" sz="933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9D21B7-B52E-49C9-B42C-B7938AC7C8F3}"/>
              </a:ext>
            </a:extLst>
          </p:cNvPr>
          <p:cNvSpPr/>
          <p:nvPr/>
        </p:nvSpPr>
        <p:spPr>
          <a:xfrm>
            <a:off x="5911561" y="2004797"/>
            <a:ext cx="1403616" cy="778649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933" b="1">
                <a:solidFill>
                  <a:schemeClr val="tx1"/>
                </a:solidFill>
              </a:rPr>
              <a:t>Systemopplæring for Innkjøpere</a:t>
            </a:r>
          </a:p>
          <a:p>
            <a:pPr algn="ctr"/>
            <a:r>
              <a:rPr lang="nb-NO" sz="933" b="1">
                <a:solidFill>
                  <a:schemeClr val="tx1"/>
                </a:solidFill>
              </a:rPr>
              <a:t>(DFØ))</a:t>
            </a:r>
            <a:endParaRPr lang="nb-NO" sz="933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1655BC-F313-4EDA-9D76-E50220D4F915}"/>
              </a:ext>
            </a:extLst>
          </p:cNvPr>
          <p:cNvCxnSpPr>
            <a:cxnSpLocks/>
          </p:cNvCxnSpPr>
          <p:nvPr/>
        </p:nvCxnSpPr>
        <p:spPr>
          <a:xfrm>
            <a:off x="10450285" y="3951515"/>
            <a:ext cx="747913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EDB0084-7314-4B5C-8204-738612809A71}"/>
              </a:ext>
            </a:extLst>
          </p:cNvPr>
          <p:cNvSpPr txBox="1"/>
          <p:nvPr/>
        </p:nvSpPr>
        <p:spPr>
          <a:xfrm>
            <a:off x="10176221" y="3134048"/>
            <a:ext cx="20439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nb-NO" sz="1400"/>
              <a:t>Kontinuerlig lokal oppfølgning, lokale kurs ved behov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561846-9F4A-4F6E-B787-783793377450}"/>
              </a:ext>
            </a:extLst>
          </p:cNvPr>
          <p:cNvSpPr/>
          <p:nvPr/>
        </p:nvSpPr>
        <p:spPr>
          <a:xfrm>
            <a:off x="3836872" y="4122898"/>
            <a:ext cx="2043953" cy="424647"/>
          </a:xfrm>
          <a:prstGeom prst="rect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67" b="1">
                <a:solidFill>
                  <a:schemeClr val="tx1"/>
                </a:solidFill>
              </a:rPr>
              <a:t>Ca. en uke før DFØ kurs</a:t>
            </a:r>
            <a:r>
              <a:rPr lang="nb-NO" sz="1067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CD0432-D7CD-4CDB-81E2-A6BD7F736C06}"/>
              </a:ext>
            </a:extLst>
          </p:cNvPr>
          <p:cNvSpPr txBox="1"/>
          <p:nvPr/>
        </p:nvSpPr>
        <p:spPr>
          <a:xfrm>
            <a:off x="4016176" y="4705480"/>
            <a:ext cx="2213013" cy="173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33"/>
              <a:t>Eks på innhold:</a:t>
            </a:r>
          </a:p>
          <a:p>
            <a:pPr marL="380990" indent="-380990">
              <a:buFontTx/>
              <a:buChar char="-"/>
            </a:pPr>
            <a:r>
              <a:rPr lang="nb-NO" sz="1333"/>
              <a:t>Rolle/prosess </a:t>
            </a:r>
          </a:p>
          <a:p>
            <a:pPr marL="380990" indent="-380990">
              <a:buFontTx/>
              <a:buChar char="-"/>
            </a:pPr>
            <a:r>
              <a:rPr lang="nb-NO" sz="1333" err="1"/>
              <a:t>Økononomimodell</a:t>
            </a:r>
            <a:r>
              <a:rPr lang="nb-NO" sz="1333"/>
              <a:t> for innkjøpere</a:t>
            </a:r>
          </a:p>
          <a:p>
            <a:pPr marL="380990" indent="-380990">
              <a:buFontTx/>
              <a:buChar char="-"/>
            </a:pPr>
            <a:r>
              <a:rPr lang="nb-NO" sz="1333" err="1"/>
              <a:t>Mva</a:t>
            </a:r>
            <a:endParaRPr lang="nb-NO" sz="1333"/>
          </a:p>
          <a:p>
            <a:pPr marL="380990" indent="-380990">
              <a:buFontTx/>
              <a:buChar char="-"/>
            </a:pPr>
            <a:r>
              <a:rPr lang="nb-NO" sz="1333"/>
              <a:t>Kontoplan</a:t>
            </a:r>
          </a:p>
          <a:p>
            <a:pPr algn="ctr"/>
            <a:endParaRPr lang="nb-NO" sz="1333"/>
          </a:p>
          <a:p>
            <a:pPr marL="285744" indent="-285744" algn="ctr">
              <a:buFontTx/>
              <a:buChar char="-"/>
            </a:pPr>
            <a:endParaRPr lang="nb-NO" sz="1333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25FC9F-21AD-4EA2-9D5D-A9F566B1E6A6}"/>
              </a:ext>
            </a:extLst>
          </p:cNvPr>
          <p:cNvSpPr txBox="1"/>
          <p:nvPr/>
        </p:nvSpPr>
        <p:spPr>
          <a:xfrm>
            <a:off x="7817193" y="4848235"/>
            <a:ext cx="2359027" cy="11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33"/>
              <a:t>Eks på innhold</a:t>
            </a:r>
          </a:p>
          <a:p>
            <a:pPr marL="285744" indent="-285744">
              <a:buFontTx/>
              <a:buChar char="-"/>
            </a:pPr>
            <a:r>
              <a:rPr lang="nb-NO" sz="1333"/>
              <a:t>Spørsmål/ svar etter gjennomført opplæring</a:t>
            </a:r>
          </a:p>
          <a:p>
            <a:pPr marL="285744" indent="-285744">
              <a:buFontTx/>
              <a:buChar char="-"/>
            </a:pPr>
            <a:r>
              <a:rPr lang="nb-NO" sz="1333"/>
              <a:t>Informaformasjon om brukerstøtte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8B6DF1-4346-4C91-ABBA-133F28A9DD64}"/>
              </a:ext>
            </a:extLst>
          </p:cNvPr>
          <p:cNvSpPr/>
          <p:nvPr/>
        </p:nvSpPr>
        <p:spPr>
          <a:xfrm>
            <a:off x="7666920" y="4110946"/>
            <a:ext cx="2043953" cy="424647"/>
          </a:xfrm>
          <a:prstGeom prst="rect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67" b="1">
                <a:solidFill>
                  <a:schemeClr val="tx1"/>
                </a:solidFill>
              </a:rPr>
              <a:t>Ca. en uke etter siste DFØ kurs</a:t>
            </a:r>
            <a:r>
              <a:rPr lang="nb-NO" sz="1067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0F3D3B-8174-4DE8-9E58-8E77EA79A8DB}"/>
              </a:ext>
            </a:extLst>
          </p:cNvPr>
          <p:cNvSpPr/>
          <p:nvPr/>
        </p:nvSpPr>
        <p:spPr>
          <a:xfrm>
            <a:off x="6171112" y="4179832"/>
            <a:ext cx="1075765" cy="368835"/>
          </a:xfrm>
          <a:prstGeom prst="rect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67" b="1">
                <a:solidFill>
                  <a:schemeClr val="tx1"/>
                </a:solidFill>
              </a:rPr>
              <a:t>Nov-Jan.</a:t>
            </a:r>
            <a:endParaRPr lang="nb-NO" sz="10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4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CE0B-F17A-46D0-9523-A8F14AA4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61775"/>
          </a:xfrm>
        </p:spPr>
        <p:txBody>
          <a:bodyPr/>
          <a:lstStyle/>
          <a:p>
            <a:r>
              <a:rPr lang="nb-NO"/>
              <a:t>Omfang og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E8B3-934B-40E6-A2F8-97C16C3C3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9886605" cy="4525963"/>
          </a:xfrm>
        </p:spPr>
        <p:txBody>
          <a:bodyPr>
            <a:normAutofit/>
          </a:bodyPr>
          <a:lstStyle/>
          <a:p>
            <a:r>
              <a:rPr lang="nb-NO" sz="2667"/>
              <a:t>Varierer - avhengig av hvilke roller som er tildelt den enkelte og hvor mange kurs som er knyttet til den enkelte rolle</a:t>
            </a:r>
          </a:p>
          <a:p>
            <a:r>
              <a:rPr lang="nb-NO" sz="2667"/>
              <a:t>BOTT e-læringskurs: 1 - 8 timer</a:t>
            </a:r>
          </a:p>
          <a:p>
            <a:r>
              <a:rPr lang="nb-NO" sz="2667"/>
              <a:t>DFØ kurs: 2t - 1 dag</a:t>
            </a:r>
          </a:p>
          <a:p>
            <a:r>
              <a:rPr lang="nb-NO" sz="2667"/>
              <a:t>NTNU samlinger: 1.5 timer</a:t>
            </a:r>
          </a:p>
          <a:p>
            <a:r>
              <a:rPr lang="nb-NO" sz="2667"/>
              <a:t>Format – hovedsakelig digitalt + noen fysiske kurs</a:t>
            </a:r>
          </a:p>
          <a:p>
            <a:r>
              <a:rPr lang="nb-NO" sz="2667"/>
              <a:t>Endelig plan vil foreligge 22. august</a:t>
            </a:r>
          </a:p>
          <a:p>
            <a:endParaRPr lang="nb-NO" sz="2667"/>
          </a:p>
          <a:p>
            <a:pPr marL="0" indent="0">
              <a:buNone/>
            </a:pPr>
            <a:endParaRPr lang="nb-NO" sz="2667"/>
          </a:p>
        </p:txBody>
      </p:sp>
    </p:spTree>
    <p:extLst>
      <p:ext uri="{BB962C8B-B14F-4D97-AF65-F5344CB8AC3E}">
        <p14:creationId xmlns:p14="http://schemas.microsoft.com/office/powerpoint/2010/main" val="3929784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39DEC-0E5C-47A1-86B8-B01500F6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61775"/>
          </a:xfrm>
        </p:spPr>
        <p:txBody>
          <a:bodyPr/>
          <a:lstStyle/>
          <a:p>
            <a:r>
              <a:rPr lang="nb-NO"/>
              <a:t>Innkalling- og oppfølging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634B3-A652-44C7-8CB4-222070D1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789459" cy="4525963"/>
          </a:xfrm>
        </p:spPr>
        <p:txBody>
          <a:bodyPr>
            <a:normAutofit/>
          </a:bodyPr>
          <a:lstStyle/>
          <a:p>
            <a:r>
              <a:rPr lang="nb-NO" sz="3200"/>
              <a:t>Egen ressurs som sender innkallinger direkte og følger opp deltagelse</a:t>
            </a:r>
          </a:p>
          <a:p>
            <a:r>
              <a:rPr lang="nb-NO" sz="3200"/>
              <a:t>BOTT kursene vil følges opp via Canvas, slik at vi kan være trygge på at folk har satt seg inn i rollene før DFØ kurs</a:t>
            </a:r>
          </a:p>
          <a:p>
            <a:r>
              <a:rPr lang="nb-NO" sz="3200"/>
              <a:t>Alle endringer i roller skal kommuniseres til innføringsledere som tar dette med videre til opplæringsansvarlig</a:t>
            </a:r>
          </a:p>
        </p:txBody>
      </p:sp>
    </p:spTree>
    <p:extLst>
      <p:ext uri="{BB962C8B-B14F-4D97-AF65-F5344CB8AC3E}">
        <p14:creationId xmlns:p14="http://schemas.microsoft.com/office/powerpoint/2010/main" val="2196132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39DEC-0E5C-47A1-86B8-B01500F6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61775"/>
          </a:xfrm>
        </p:spPr>
        <p:txBody>
          <a:bodyPr/>
          <a:lstStyle/>
          <a:p>
            <a:r>
              <a:rPr lang="nb-NO"/>
              <a:t>Brukerstøtte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634B3-A652-44C7-8CB4-222070D1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544291" cy="4525963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nb-NO" sz="2667"/>
          </a:p>
          <a:p>
            <a:r>
              <a:rPr lang="nb-NO" sz="2667"/>
              <a:t>Strømlinjeformet på tvers av fakultetene</a:t>
            </a:r>
          </a:p>
          <a:p>
            <a:r>
              <a:rPr lang="nb-NO" sz="2667"/>
              <a:t>Tydelige kanaler for brukerne</a:t>
            </a:r>
          </a:p>
          <a:p>
            <a:r>
              <a:rPr lang="nb-NO" sz="2667"/>
              <a:t>Vil bestå av prosessrådgivere og fagressurser i </a:t>
            </a:r>
            <a:r>
              <a:rPr lang="nb-NO" sz="2667" err="1"/>
              <a:t>fellesadmin</a:t>
            </a:r>
            <a:endParaRPr lang="nb-NO" sz="2667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9A92F5-6D3E-41C9-9DBB-DF7E2A419743}"/>
              </a:ext>
            </a:extLst>
          </p:cNvPr>
          <p:cNvSpPr txBox="1">
            <a:spLocks/>
          </p:cNvSpPr>
          <p:nvPr/>
        </p:nvSpPr>
        <p:spPr>
          <a:xfrm>
            <a:off x="5490095" y="1604359"/>
            <a:ext cx="4817688" cy="4525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121920" tIns="60960" rIns="121920" bIns="6096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733">
                <a:solidFill>
                  <a:schemeClr val="bg1"/>
                </a:solidFill>
              </a:rPr>
              <a:t>Alle ansatte</a:t>
            </a:r>
          </a:p>
          <a:p>
            <a:pPr lvl="1"/>
            <a:r>
              <a:rPr lang="nb-NO" sz="3200">
                <a:solidFill>
                  <a:schemeClr val="bg1"/>
                </a:solidFill>
              </a:rPr>
              <a:t>Innsida, NTNU Hjelp, Telefon</a:t>
            </a:r>
          </a:p>
          <a:p>
            <a:pPr lvl="1"/>
            <a:r>
              <a:rPr lang="nb-NO" sz="3200">
                <a:solidFill>
                  <a:schemeClr val="bg1"/>
                </a:solidFill>
              </a:rPr>
              <a:t>Vurdere åpne møter </a:t>
            </a:r>
          </a:p>
          <a:p>
            <a:pPr marL="609585" lvl="1" indent="0">
              <a:buNone/>
            </a:pPr>
            <a:endParaRPr lang="nb-NO" sz="3200">
              <a:solidFill>
                <a:schemeClr val="bg1"/>
              </a:solidFill>
            </a:endParaRPr>
          </a:p>
          <a:p>
            <a:r>
              <a:rPr lang="nb-NO" sz="3733">
                <a:solidFill>
                  <a:schemeClr val="bg1"/>
                </a:solidFill>
              </a:rPr>
              <a:t>Ledere</a:t>
            </a:r>
          </a:p>
          <a:p>
            <a:pPr lvl="1"/>
            <a:r>
              <a:rPr lang="nb-NO" sz="3200">
                <a:solidFill>
                  <a:schemeClr val="bg1"/>
                </a:solidFill>
              </a:rPr>
              <a:t>Prosessrådgivere på PØ og </a:t>
            </a:r>
            <a:r>
              <a:rPr lang="nb-NO" sz="3200" err="1">
                <a:solidFill>
                  <a:schemeClr val="bg1"/>
                </a:solidFill>
              </a:rPr>
              <a:t>Btb</a:t>
            </a:r>
            <a:endParaRPr lang="nb-NO" sz="3200">
              <a:solidFill>
                <a:schemeClr val="bg1"/>
              </a:solidFill>
            </a:endParaRPr>
          </a:p>
          <a:p>
            <a:pPr lvl="1"/>
            <a:r>
              <a:rPr lang="nb-NO" sz="3200">
                <a:solidFill>
                  <a:schemeClr val="bg1"/>
                </a:solidFill>
              </a:rPr>
              <a:t>Prosessansvarlige</a:t>
            </a:r>
          </a:p>
          <a:p>
            <a:pPr lvl="1"/>
            <a:r>
              <a:rPr lang="nb-NO" sz="3200">
                <a:solidFill>
                  <a:schemeClr val="bg1"/>
                </a:solidFill>
              </a:rPr>
              <a:t>Åpne digitale møterom (Zoom/ Teams)</a:t>
            </a:r>
          </a:p>
          <a:p>
            <a:pPr lvl="1"/>
            <a:r>
              <a:rPr lang="nb-NO" sz="3200">
                <a:solidFill>
                  <a:schemeClr val="bg1"/>
                </a:solidFill>
              </a:rPr>
              <a:t>Innsida, NTNU Hjelp, Telefon (Tjenestesenteret)</a:t>
            </a:r>
          </a:p>
          <a:p>
            <a:pPr lvl="1"/>
            <a:endParaRPr lang="nb-NO" sz="3200">
              <a:solidFill>
                <a:schemeClr val="bg1"/>
              </a:solidFill>
            </a:endParaRPr>
          </a:p>
          <a:p>
            <a:r>
              <a:rPr lang="nb-NO" sz="3733">
                <a:solidFill>
                  <a:schemeClr val="bg1"/>
                </a:solidFill>
              </a:rPr>
              <a:t>Fagbrukere</a:t>
            </a:r>
          </a:p>
          <a:p>
            <a:pPr lvl="1"/>
            <a:r>
              <a:rPr lang="nb-NO" sz="3200">
                <a:solidFill>
                  <a:schemeClr val="bg1"/>
                </a:solidFill>
              </a:rPr>
              <a:t>Linjeressurser- og Prosessrådgiverne viktige!</a:t>
            </a:r>
          </a:p>
          <a:p>
            <a:pPr lvl="1"/>
            <a:r>
              <a:rPr lang="nb-NO" sz="3200">
                <a:solidFill>
                  <a:schemeClr val="bg1"/>
                </a:solidFill>
              </a:rPr>
              <a:t>Åpne digitale møterom for rollene </a:t>
            </a:r>
          </a:p>
          <a:p>
            <a:pPr lvl="1"/>
            <a:r>
              <a:rPr lang="nb-NO" sz="3200">
                <a:solidFill>
                  <a:schemeClr val="bg1"/>
                </a:solidFill>
              </a:rPr>
              <a:t>Overgangsartikler på Innsida, veiledere, konverteringstabeller etc.</a:t>
            </a:r>
          </a:p>
          <a:p>
            <a:pPr marL="609585" lvl="1" indent="0">
              <a:buNone/>
            </a:pPr>
            <a:endParaRPr lang="nb-NO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5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668553"/>
              </p:ext>
            </p:extLst>
          </p:nvPr>
        </p:nvGraphicFramePr>
        <p:xfrm>
          <a:off x="470271" y="1600200"/>
          <a:ext cx="6146429" cy="4389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6429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2400"/>
                        <a:t>Informasjon fra prosjektleder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Opplæring plan høst 2022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>
                          <a:solidFill>
                            <a:schemeClr val="bg1"/>
                          </a:solidFill>
                        </a:rPr>
                        <a:t>Brukerhistorier – den vanlige ansatte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Hvor kan jeg selv finne informasjon?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Nytt tjenestesenter for lønn og HR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13581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/>
                        <a:t>Spørsmål/Innspill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BADE66D-C8C7-46B6-A973-8D40A0DDEC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875" y="0"/>
            <a:ext cx="366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2AE09A1-1EC2-475E-90D9-BB70BC9D0F8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5" imgW="353" imgH="318" progId="TCLayout.ActiveDocument.1">
                  <p:embed/>
                </p:oleObj>
              </mc:Choice>
              <mc:Fallback>
                <p:oleObj name="think-cell Slide" r:id="rId5" imgW="353" imgH="31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2AE09A1-1EC2-475E-90D9-BB70BC9D0F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538EFDE9-5576-4CCF-A38A-CF34D121C017}"/>
              </a:ext>
            </a:extLst>
          </p:cNvPr>
          <p:cNvSpPr/>
          <p:nvPr/>
        </p:nvSpPr>
        <p:spPr>
          <a:xfrm>
            <a:off x="6344756" y="1983637"/>
            <a:ext cx="5170415" cy="396537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218447764">
                  <a:custGeom>
                    <a:avLst/>
                    <a:gdLst>
                      <a:gd name="connsiteX0" fmla="*/ 0 w 5170415"/>
                      <a:gd name="connsiteY0" fmla="*/ 0 h 3965370"/>
                      <a:gd name="connsiteX1" fmla="*/ 626195 w 5170415"/>
                      <a:gd name="connsiteY1" fmla="*/ 0 h 3965370"/>
                      <a:gd name="connsiteX2" fmla="*/ 1200685 w 5170415"/>
                      <a:gd name="connsiteY2" fmla="*/ 0 h 3965370"/>
                      <a:gd name="connsiteX3" fmla="*/ 1620063 w 5170415"/>
                      <a:gd name="connsiteY3" fmla="*/ 0 h 3965370"/>
                      <a:gd name="connsiteX4" fmla="*/ 2039441 w 5170415"/>
                      <a:gd name="connsiteY4" fmla="*/ 0 h 3965370"/>
                      <a:gd name="connsiteX5" fmla="*/ 2717340 w 5170415"/>
                      <a:gd name="connsiteY5" fmla="*/ 0 h 3965370"/>
                      <a:gd name="connsiteX6" fmla="*/ 3240127 w 5170415"/>
                      <a:gd name="connsiteY6" fmla="*/ 0 h 3965370"/>
                      <a:gd name="connsiteX7" fmla="*/ 3659505 w 5170415"/>
                      <a:gd name="connsiteY7" fmla="*/ 0 h 3965370"/>
                      <a:gd name="connsiteX8" fmla="*/ 4078883 w 5170415"/>
                      <a:gd name="connsiteY8" fmla="*/ 0 h 3965370"/>
                      <a:gd name="connsiteX9" fmla="*/ 4653374 w 5170415"/>
                      <a:gd name="connsiteY9" fmla="*/ 0 h 3965370"/>
                      <a:gd name="connsiteX10" fmla="*/ 5170415 w 5170415"/>
                      <a:gd name="connsiteY10" fmla="*/ 0 h 3965370"/>
                      <a:gd name="connsiteX11" fmla="*/ 5170415 w 5170415"/>
                      <a:gd name="connsiteY11" fmla="*/ 645789 h 3965370"/>
                      <a:gd name="connsiteX12" fmla="*/ 5170415 w 5170415"/>
                      <a:gd name="connsiteY12" fmla="*/ 1093309 h 3965370"/>
                      <a:gd name="connsiteX13" fmla="*/ 5170415 w 5170415"/>
                      <a:gd name="connsiteY13" fmla="*/ 1659791 h 3965370"/>
                      <a:gd name="connsiteX14" fmla="*/ 5170415 w 5170415"/>
                      <a:gd name="connsiteY14" fmla="*/ 2305579 h 3965370"/>
                      <a:gd name="connsiteX15" fmla="*/ 5170415 w 5170415"/>
                      <a:gd name="connsiteY15" fmla="*/ 2951368 h 3965370"/>
                      <a:gd name="connsiteX16" fmla="*/ 5170415 w 5170415"/>
                      <a:gd name="connsiteY16" fmla="*/ 3965370 h 3965370"/>
                      <a:gd name="connsiteX17" fmla="*/ 4595924 w 5170415"/>
                      <a:gd name="connsiteY17" fmla="*/ 3965370 h 3965370"/>
                      <a:gd name="connsiteX18" fmla="*/ 4176546 w 5170415"/>
                      <a:gd name="connsiteY18" fmla="*/ 3965370 h 3965370"/>
                      <a:gd name="connsiteX19" fmla="*/ 3653760 w 5170415"/>
                      <a:gd name="connsiteY19" fmla="*/ 3965370 h 3965370"/>
                      <a:gd name="connsiteX20" fmla="*/ 2975861 w 5170415"/>
                      <a:gd name="connsiteY20" fmla="*/ 3965370 h 3965370"/>
                      <a:gd name="connsiteX21" fmla="*/ 2401371 w 5170415"/>
                      <a:gd name="connsiteY21" fmla="*/ 3965370 h 3965370"/>
                      <a:gd name="connsiteX22" fmla="*/ 1981992 w 5170415"/>
                      <a:gd name="connsiteY22" fmla="*/ 3965370 h 3965370"/>
                      <a:gd name="connsiteX23" fmla="*/ 1355798 w 5170415"/>
                      <a:gd name="connsiteY23" fmla="*/ 3965370 h 3965370"/>
                      <a:gd name="connsiteX24" fmla="*/ 677899 w 5170415"/>
                      <a:gd name="connsiteY24" fmla="*/ 3965370 h 3965370"/>
                      <a:gd name="connsiteX25" fmla="*/ 0 w 5170415"/>
                      <a:gd name="connsiteY25" fmla="*/ 3965370 h 3965370"/>
                      <a:gd name="connsiteX26" fmla="*/ 0 w 5170415"/>
                      <a:gd name="connsiteY26" fmla="*/ 3438542 h 3965370"/>
                      <a:gd name="connsiteX27" fmla="*/ 0 w 5170415"/>
                      <a:gd name="connsiteY27" fmla="*/ 2911715 h 3965370"/>
                      <a:gd name="connsiteX28" fmla="*/ 0 w 5170415"/>
                      <a:gd name="connsiteY28" fmla="*/ 2265926 h 3965370"/>
                      <a:gd name="connsiteX29" fmla="*/ 0 w 5170415"/>
                      <a:gd name="connsiteY29" fmla="*/ 1659791 h 3965370"/>
                      <a:gd name="connsiteX30" fmla="*/ 0 w 5170415"/>
                      <a:gd name="connsiteY30" fmla="*/ 1212270 h 3965370"/>
                      <a:gd name="connsiteX31" fmla="*/ 0 w 5170415"/>
                      <a:gd name="connsiteY31" fmla="*/ 606135 h 3965370"/>
                      <a:gd name="connsiteX32" fmla="*/ 0 w 5170415"/>
                      <a:gd name="connsiteY32" fmla="*/ 0 h 3965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170415" h="3965370" fill="none" extrusionOk="0">
                        <a:moveTo>
                          <a:pt x="0" y="0"/>
                        </a:moveTo>
                        <a:cubicBezTo>
                          <a:pt x="217320" y="-42168"/>
                          <a:pt x="442506" y="41200"/>
                          <a:pt x="626195" y="0"/>
                        </a:cubicBezTo>
                        <a:cubicBezTo>
                          <a:pt x="809884" y="-41200"/>
                          <a:pt x="1039839" y="45321"/>
                          <a:pt x="1200685" y="0"/>
                        </a:cubicBezTo>
                        <a:cubicBezTo>
                          <a:pt x="1361531" y="-45321"/>
                          <a:pt x="1510729" y="48332"/>
                          <a:pt x="1620063" y="0"/>
                        </a:cubicBezTo>
                        <a:cubicBezTo>
                          <a:pt x="1729397" y="-48332"/>
                          <a:pt x="1870561" y="11321"/>
                          <a:pt x="2039441" y="0"/>
                        </a:cubicBezTo>
                        <a:cubicBezTo>
                          <a:pt x="2208321" y="-11321"/>
                          <a:pt x="2407100" y="66431"/>
                          <a:pt x="2717340" y="0"/>
                        </a:cubicBezTo>
                        <a:cubicBezTo>
                          <a:pt x="3027580" y="-66431"/>
                          <a:pt x="3128246" y="15263"/>
                          <a:pt x="3240127" y="0"/>
                        </a:cubicBezTo>
                        <a:cubicBezTo>
                          <a:pt x="3352008" y="-15263"/>
                          <a:pt x="3551959" y="44111"/>
                          <a:pt x="3659505" y="0"/>
                        </a:cubicBezTo>
                        <a:cubicBezTo>
                          <a:pt x="3767051" y="-44111"/>
                          <a:pt x="3988374" y="22743"/>
                          <a:pt x="4078883" y="0"/>
                        </a:cubicBezTo>
                        <a:cubicBezTo>
                          <a:pt x="4169392" y="-22743"/>
                          <a:pt x="4517600" y="36543"/>
                          <a:pt x="4653374" y="0"/>
                        </a:cubicBezTo>
                        <a:cubicBezTo>
                          <a:pt x="4789148" y="-36543"/>
                          <a:pt x="4914827" y="1424"/>
                          <a:pt x="5170415" y="0"/>
                        </a:cubicBezTo>
                        <a:cubicBezTo>
                          <a:pt x="5238056" y="293312"/>
                          <a:pt x="5127213" y="428944"/>
                          <a:pt x="5170415" y="645789"/>
                        </a:cubicBezTo>
                        <a:cubicBezTo>
                          <a:pt x="5213617" y="862634"/>
                          <a:pt x="5127085" y="988206"/>
                          <a:pt x="5170415" y="1093309"/>
                        </a:cubicBezTo>
                        <a:cubicBezTo>
                          <a:pt x="5213745" y="1198412"/>
                          <a:pt x="5160067" y="1542387"/>
                          <a:pt x="5170415" y="1659791"/>
                        </a:cubicBezTo>
                        <a:cubicBezTo>
                          <a:pt x="5180763" y="1777195"/>
                          <a:pt x="5138010" y="2174705"/>
                          <a:pt x="5170415" y="2305579"/>
                        </a:cubicBezTo>
                        <a:cubicBezTo>
                          <a:pt x="5202820" y="2436453"/>
                          <a:pt x="5113042" y="2764230"/>
                          <a:pt x="5170415" y="2951368"/>
                        </a:cubicBezTo>
                        <a:cubicBezTo>
                          <a:pt x="5227788" y="3138506"/>
                          <a:pt x="5098522" y="3500546"/>
                          <a:pt x="5170415" y="3965370"/>
                        </a:cubicBezTo>
                        <a:cubicBezTo>
                          <a:pt x="5021405" y="4023149"/>
                          <a:pt x="4783886" y="3930249"/>
                          <a:pt x="4595924" y="3965370"/>
                        </a:cubicBezTo>
                        <a:cubicBezTo>
                          <a:pt x="4407962" y="4000491"/>
                          <a:pt x="4313905" y="3959805"/>
                          <a:pt x="4176546" y="3965370"/>
                        </a:cubicBezTo>
                        <a:cubicBezTo>
                          <a:pt x="4039187" y="3970935"/>
                          <a:pt x="3881032" y="3947561"/>
                          <a:pt x="3653760" y="3965370"/>
                        </a:cubicBezTo>
                        <a:cubicBezTo>
                          <a:pt x="3426488" y="3983179"/>
                          <a:pt x="3168163" y="3902285"/>
                          <a:pt x="2975861" y="3965370"/>
                        </a:cubicBezTo>
                        <a:cubicBezTo>
                          <a:pt x="2783559" y="4028455"/>
                          <a:pt x="2618532" y="3934187"/>
                          <a:pt x="2401371" y="3965370"/>
                        </a:cubicBezTo>
                        <a:cubicBezTo>
                          <a:pt x="2184210" y="3996553"/>
                          <a:pt x="2163263" y="3941195"/>
                          <a:pt x="1981992" y="3965370"/>
                        </a:cubicBezTo>
                        <a:cubicBezTo>
                          <a:pt x="1800721" y="3989545"/>
                          <a:pt x="1505939" y="3954935"/>
                          <a:pt x="1355798" y="3965370"/>
                        </a:cubicBezTo>
                        <a:cubicBezTo>
                          <a:pt x="1205657" y="3975805"/>
                          <a:pt x="981788" y="3961392"/>
                          <a:pt x="677899" y="3965370"/>
                        </a:cubicBezTo>
                        <a:cubicBezTo>
                          <a:pt x="374010" y="3969348"/>
                          <a:pt x="239971" y="3930956"/>
                          <a:pt x="0" y="3965370"/>
                        </a:cubicBezTo>
                        <a:cubicBezTo>
                          <a:pt x="-42557" y="3815142"/>
                          <a:pt x="62468" y="3578317"/>
                          <a:pt x="0" y="3438542"/>
                        </a:cubicBezTo>
                        <a:cubicBezTo>
                          <a:pt x="-62468" y="3298767"/>
                          <a:pt x="24326" y="3037729"/>
                          <a:pt x="0" y="2911715"/>
                        </a:cubicBezTo>
                        <a:cubicBezTo>
                          <a:pt x="-24326" y="2785701"/>
                          <a:pt x="68817" y="2549031"/>
                          <a:pt x="0" y="2265926"/>
                        </a:cubicBezTo>
                        <a:cubicBezTo>
                          <a:pt x="-68817" y="1982821"/>
                          <a:pt x="28721" y="1863275"/>
                          <a:pt x="0" y="1659791"/>
                        </a:cubicBezTo>
                        <a:cubicBezTo>
                          <a:pt x="-28721" y="1456307"/>
                          <a:pt x="26827" y="1315092"/>
                          <a:pt x="0" y="1212270"/>
                        </a:cubicBezTo>
                        <a:cubicBezTo>
                          <a:pt x="-26827" y="1109448"/>
                          <a:pt x="62670" y="789540"/>
                          <a:pt x="0" y="606135"/>
                        </a:cubicBezTo>
                        <a:cubicBezTo>
                          <a:pt x="-62670" y="422731"/>
                          <a:pt x="58318" y="130412"/>
                          <a:pt x="0" y="0"/>
                        </a:cubicBezTo>
                        <a:close/>
                      </a:path>
                      <a:path w="5170415" h="3965370" stroke="0" extrusionOk="0">
                        <a:moveTo>
                          <a:pt x="0" y="0"/>
                        </a:moveTo>
                        <a:cubicBezTo>
                          <a:pt x="144375" y="-8976"/>
                          <a:pt x="303755" y="54547"/>
                          <a:pt x="522786" y="0"/>
                        </a:cubicBezTo>
                        <a:cubicBezTo>
                          <a:pt x="741817" y="-54547"/>
                          <a:pt x="905991" y="8665"/>
                          <a:pt x="1200685" y="0"/>
                        </a:cubicBezTo>
                        <a:cubicBezTo>
                          <a:pt x="1495379" y="-8665"/>
                          <a:pt x="1735121" y="15125"/>
                          <a:pt x="1878584" y="0"/>
                        </a:cubicBezTo>
                        <a:cubicBezTo>
                          <a:pt x="2022047" y="-15125"/>
                          <a:pt x="2184746" y="4009"/>
                          <a:pt x="2349666" y="0"/>
                        </a:cubicBezTo>
                        <a:cubicBezTo>
                          <a:pt x="2514586" y="-4009"/>
                          <a:pt x="2708516" y="28969"/>
                          <a:pt x="2820749" y="0"/>
                        </a:cubicBezTo>
                        <a:cubicBezTo>
                          <a:pt x="2932982" y="-28969"/>
                          <a:pt x="3338889" y="65530"/>
                          <a:pt x="3498647" y="0"/>
                        </a:cubicBezTo>
                        <a:cubicBezTo>
                          <a:pt x="3658405" y="-65530"/>
                          <a:pt x="3819176" y="44823"/>
                          <a:pt x="3918026" y="0"/>
                        </a:cubicBezTo>
                        <a:cubicBezTo>
                          <a:pt x="4016876" y="-44823"/>
                          <a:pt x="4360368" y="43811"/>
                          <a:pt x="4595924" y="0"/>
                        </a:cubicBezTo>
                        <a:cubicBezTo>
                          <a:pt x="4831480" y="-43811"/>
                          <a:pt x="5014988" y="38141"/>
                          <a:pt x="5170415" y="0"/>
                        </a:cubicBezTo>
                        <a:cubicBezTo>
                          <a:pt x="5193480" y="190007"/>
                          <a:pt x="5145695" y="410339"/>
                          <a:pt x="5170415" y="645789"/>
                        </a:cubicBezTo>
                        <a:cubicBezTo>
                          <a:pt x="5195135" y="881239"/>
                          <a:pt x="5115942" y="1060425"/>
                          <a:pt x="5170415" y="1251924"/>
                        </a:cubicBezTo>
                        <a:cubicBezTo>
                          <a:pt x="5224888" y="1443423"/>
                          <a:pt x="5132893" y="1598547"/>
                          <a:pt x="5170415" y="1699444"/>
                        </a:cubicBezTo>
                        <a:cubicBezTo>
                          <a:pt x="5207937" y="1800341"/>
                          <a:pt x="5160767" y="2063176"/>
                          <a:pt x="5170415" y="2186618"/>
                        </a:cubicBezTo>
                        <a:cubicBezTo>
                          <a:pt x="5180063" y="2310060"/>
                          <a:pt x="5163138" y="2548506"/>
                          <a:pt x="5170415" y="2753100"/>
                        </a:cubicBezTo>
                        <a:cubicBezTo>
                          <a:pt x="5177692" y="2957694"/>
                          <a:pt x="5104551" y="3115864"/>
                          <a:pt x="5170415" y="3398889"/>
                        </a:cubicBezTo>
                        <a:cubicBezTo>
                          <a:pt x="5236279" y="3681914"/>
                          <a:pt x="5119641" y="3738821"/>
                          <a:pt x="5170415" y="3965370"/>
                        </a:cubicBezTo>
                        <a:cubicBezTo>
                          <a:pt x="4962006" y="3986325"/>
                          <a:pt x="4826749" y="3965089"/>
                          <a:pt x="4699333" y="3965370"/>
                        </a:cubicBezTo>
                        <a:cubicBezTo>
                          <a:pt x="4571917" y="3965651"/>
                          <a:pt x="4328193" y="3895162"/>
                          <a:pt x="4021434" y="3965370"/>
                        </a:cubicBezTo>
                        <a:cubicBezTo>
                          <a:pt x="3714675" y="4035578"/>
                          <a:pt x="3539430" y="3964105"/>
                          <a:pt x="3343535" y="3965370"/>
                        </a:cubicBezTo>
                        <a:cubicBezTo>
                          <a:pt x="3147640" y="3966635"/>
                          <a:pt x="3031522" y="3937573"/>
                          <a:pt x="2924157" y="3965370"/>
                        </a:cubicBezTo>
                        <a:cubicBezTo>
                          <a:pt x="2816792" y="3993167"/>
                          <a:pt x="2521424" y="3939388"/>
                          <a:pt x="2349666" y="3965370"/>
                        </a:cubicBezTo>
                        <a:cubicBezTo>
                          <a:pt x="2177908" y="3991352"/>
                          <a:pt x="1982206" y="3914050"/>
                          <a:pt x="1826880" y="3965370"/>
                        </a:cubicBezTo>
                        <a:cubicBezTo>
                          <a:pt x="1671554" y="4016690"/>
                          <a:pt x="1588680" y="3937950"/>
                          <a:pt x="1355798" y="3965370"/>
                        </a:cubicBezTo>
                        <a:cubicBezTo>
                          <a:pt x="1122916" y="3992790"/>
                          <a:pt x="1028846" y="3938935"/>
                          <a:pt x="833011" y="3965370"/>
                        </a:cubicBezTo>
                        <a:cubicBezTo>
                          <a:pt x="637176" y="3991805"/>
                          <a:pt x="242908" y="3936561"/>
                          <a:pt x="0" y="3965370"/>
                        </a:cubicBezTo>
                        <a:cubicBezTo>
                          <a:pt x="-27766" y="3716812"/>
                          <a:pt x="44402" y="3612231"/>
                          <a:pt x="0" y="3398889"/>
                        </a:cubicBezTo>
                        <a:cubicBezTo>
                          <a:pt x="-44402" y="3185547"/>
                          <a:pt x="3279" y="2965171"/>
                          <a:pt x="0" y="2753100"/>
                        </a:cubicBezTo>
                        <a:cubicBezTo>
                          <a:pt x="-3279" y="2541029"/>
                          <a:pt x="43948" y="2317993"/>
                          <a:pt x="0" y="2146965"/>
                        </a:cubicBezTo>
                        <a:cubicBezTo>
                          <a:pt x="-43948" y="1975938"/>
                          <a:pt x="42953" y="1889357"/>
                          <a:pt x="0" y="1699444"/>
                        </a:cubicBezTo>
                        <a:cubicBezTo>
                          <a:pt x="-42953" y="1509531"/>
                          <a:pt x="48044" y="1298052"/>
                          <a:pt x="0" y="1132963"/>
                        </a:cubicBezTo>
                        <a:cubicBezTo>
                          <a:pt x="-48044" y="967874"/>
                          <a:pt x="46182" y="844228"/>
                          <a:pt x="0" y="566481"/>
                        </a:cubicBezTo>
                        <a:cubicBezTo>
                          <a:pt x="-46182" y="288734"/>
                          <a:pt x="58974" y="2423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937E1D-688A-4E70-B02E-F8002FD539EB}"/>
              </a:ext>
            </a:extLst>
          </p:cNvPr>
          <p:cNvSpPr/>
          <p:nvPr/>
        </p:nvSpPr>
        <p:spPr>
          <a:xfrm>
            <a:off x="649670" y="1983637"/>
            <a:ext cx="5170415" cy="396537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218447764">
                  <a:custGeom>
                    <a:avLst/>
                    <a:gdLst>
                      <a:gd name="connsiteX0" fmla="*/ 0 w 5170415"/>
                      <a:gd name="connsiteY0" fmla="*/ 0 h 3965370"/>
                      <a:gd name="connsiteX1" fmla="*/ 626195 w 5170415"/>
                      <a:gd name="connsiteY1" fmla="*/ 0 h 3965370"/>
                      <a:gd name="connsiteX2" fmla="*/ 1200685 w 5170415"/>
                      <a:gd name="connsiteY2" fmla="*/ 0 h 3965370"/>
                      <a:gd name="connsiteX3" fmla="*/ 1620063 w 5170415"/>
                      <a:gd name="connsiteY3" fmla="*/ 0 h 3965370"/>
                      <a:gd name="connsiteX4" fmla="*/ 2039441 w 5170415"/>
                      <a:gd name="connsiteY4" fmla="*/ 0 h 3965370"/>
                      <a:gd name="connsiteX5" fmla="*/ 2717340 w 5170415"/>
                      <a:gd name="connsiteY5" fmla="*/ 0 h 3965370"/>
                      <a:gd name="connsiteX6" fmla="*/ 3240127 w 5170415"/>
                      <a:gd name="connsiteY6" fmla="*/ 0 h 3965370"/>
                      <a:gd name="connsiteX7" fmla="*/ 3659505 w 5170415"/>
                      <a:gd name="connsiteY7" fmla="*/ 0 h 3965370"/>
                      <a:gd name="connsiteX8" fmla="*/ 4078883 w 5170415"/>
                      <a:gd name="connsiteY8" fmla="*/ 0 h 3965370"/>
                      <a:gd name="connsiteX9" fmla="*/ 4653374 w 5170415"/>
                      <a:gd name="connsiteY9" fmla="*/ 0 h 3965370"/>
                      <a:gd name="connsiteX10" fmla="*/ 5170415 w 5170415"/>
                      <a:gd name="connsiteY10" fmla="*/ 0 h 3965370"/>
                      <a:gd name="connsiteX11" fmla="*/ 5170415 w 5170415"/>
                      <a:gd name="connsiteY11" fmla="*/ 645789 h 3965370"/>
                      <a:gd name="connsiteX12" fmla="*/ 5170415 w 5170415"/>
                      <a:gd name="connsiteY12" fmla="*/ 1093309 h 3965370"/>
                      <a:gd name="connsiteX13" fmla="*/ 5170415 w 5170415"/>
                      <a:gd name="connsiteY13" fmla="*/ 1659791 h 3965370"/>
                      <a:gd name="connsiteX14" fmla="*/ 5170415 w 5170415"/>
                      <a:gd name="connsiteY14" fmla="*/ 2305579 h 3965370"/>
                      <a:gd name="connsiteX15" fmla="*/ 5170415 w 5170415"/>
                      <a:gd name="connsiteY15" fmla="*/ 2951368 h 3965370"/>
                      <a:gd name="connsiteX16" fmla="*/ 5170415 w 5170415"/>
                      <a:gd name="connsiteY16" fmla="*/ 3965370 h 3965370"/>
                      <a:gd name="connsiteX17" fmla="*/ 4595924 w 5170415"/>
                      <a:gd name="connsiteY17" fmla="*/ 3965370 h 3965370"/>
                      <a:gd name="connsiteX18" fmla="*/ 4176546 w 5170415"/>
                      <a:gd name="connsiteY18" fmla="*/ 3965370 h 3965370"/>
                      <a:gd name="connsiteX19" fmla="*/ 3653760 w 5170415"/>
                      <a:gd name="connsiteY19" fmla="*/ 3965370 h 3965370"/>
                      <a:gd name="connsiteX20" fmla="*/ 2975861 w 5170415"/>
                      <a:gd name="connsiteY20" fmla="*/ 3965370 h 3965370"/>
                      <a:gd name="connsiteX21" fmla="*/ 2401371 w 5170415"/>
                      <a:gd name="connsiteY21" fmla="*/ 3965370 h 3965370"/>
                      <a:gd name="connsiteX22" fmla="*/ 1981992 w 5170415"/>
                      <a:gd name="connsiteY22" fmla="*/ 3965370 h 3965370"/>
                      <a:gd name="connsiteX23" fmla="*/ 1355798 w 5170415"/>
                      <a:gd name="connsiteY23" fmla="*/ 3965370 h 3965370"/>
                      <a:gd name="connsiteX24" fmla="*/ 677899 w 5170415"/>
                      <a:gd name="connsiteY24" fmla="*/ 3965370 h 3965370"/>
                      <a:gd name="connsiteX25" fmla="*/ 0 w 5170415"/>
                      <a:gd name="connsiteY25" fmla="*/ 3965370 h 3965370"/>
                      <a:gd name="connsiteX26" fmla="*/ 0 w 5170415"/>
                      <a:gd name="connsiteY26" fmla="*/ 3438542 h 3965370"/>
                      <a:gd name="connsiteX27" fmla="*/ 0 w 5170415"/>
                      <a:gd name="connsiteY27" fmla="*/ 2911715 h 3965370"/>
                      <a:gd name="connsiteX28" fmla="*/ 0 w 5170415"/>
                      <a:gd name="connsiteY28" fmla="*/ 2265926 h 3965370"/>
                      <a:gd name="connsiteX29" fmla="*/ 0 w 5170415"/>
                      <a:gd name="connsiteY29" fmla="*/ 1659791 h 3965370"/>
                      <a:gd name="connsiteX30" fmla="*/ 0 w 5170415"/>
                      <a:gd name="connsiteY30" fmla="*/ 1212270 h 3965370"/>
                      <a:gd name="connsiteX31" fmla="*/ 0 w 5170415"/>
                      <a:gd name="connsiteY31" fmla="*/ 606135 h 3965370"/>
                      <a:gd name="connsiteX32" fmla="*/ 0 w 5170415"/>
                      <a:gd name="connsiteY32" fmla="*/ 0 h 3965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170415" h="3965370" fill="none" extrusionOk="0">
                        <a:moveTo>
                          <a:pt x="0" y="0"/>
                        </a:moveTo>
                        <a:cubicBezTo>
                          <a:pt x="217320" y="-42168"/>
                          <a:pt x="442506" y="41200"/>
                          <a:pt x="626195" y="0"/>
                        </a:cubicBezTo>
                        <a:cubicBezTo>
                          <a:pt x="809884" y="-41200"/>
                          <a:pt x="1039839" y="45321"/>
                          <a:pt x="1200685" y="0"/>
                        </a:cubicBezTo>
                        <a:cubicBezTo>
                          <a:pt x="1361531" y="-45321"/>
                          <a:pt x="1510729" y="48332"/>
                          <a:pt x="1620063" y="0"/>
                        </a:cubicBezTo>
                        <a:cubicBezTo>
                          <a:pt x="1729397" y="-48332"/>
                          <a:pt x="1870561" y="11321"/>
                          <a:pt x="2039441" y="0"/>
                        </a:cubicBezTo>
                        <a:cubicBezTo>
                          <a:pt x="2208321" y="-11321"/>
                          <a:pt x="2407100" y="66431"/>
                          <a:pt x="2717340" y="0"/>
                        </a:cubicBezTo>
                        <a:cubicBezTo>
                          <a:pt x="3027580" y="-66431"/>
                          <a:pt x="3128246" y="15263"/>
                          <a:pt x="3240127" y="0"/>
                        </a:cubicBezTo>
                        <a:cubicBezTo>
                          <a:pt x="3352008" y="-15263"/>
                          <a:pt x="3551959" y="44111"/>
                          <a:pt x="3659505" y="0"/>
                        </a:cubicBezTo>
                        <a:cubicBezTo>
                          <a:pt x="3767051" y="-44111"/>
                          <a:pt x="3988374" y="22743"/>
                          <a:pt x="4078883" y="0"/>
                        </a:cubicBezTo>
                        <a:cubicBezTo>
                          <a:pt x="4169392" y="-22743"/>
                          <a:pt x="4517600" y="36543"/>
                          <a:pt x="4653374" y="0"/>
                        </a:cubicBezTo>
                        <a:cubicBezTo>
                          <a:pt x="4789148" y="-36543"/>
                          <a:pt x="4914827" y="1424"/>
                          <a:pt x="5170415" y="0"/>
                        </a:cubicBezTo>
                        <a:cubicBezTo>
                          <a:pt x="5238056" y="293312"/>
                          <a:pt x="5127213" y="428944"/>
                          <a:pt x="5170415" y="645789"/>
                        </a:cubicBezTo>
                        <a:cubicBezTo>
                          <a:pt x="5213617" y="862634"/>
                          <a:pt x="5127085" y="988206"/>
                          <a:pt x="5170415" y="1093309"/>
                        </a:cubicBezTo>
                        <a:cubicBezTo>
                          <a:pt x="5213745" y="1198412"/>
                          <a:pt x="5160067" y="1542387"/>
                          <a:pt x="5170415" y="1659791"/>
                        </a:cubicBezTo>
                        <a:cubicBezTo>
                          <a:pt x="5180763" y="1777195"/>
                          <a:pt x="5138010" y="2174705"/>
                          <a:pt x="5170415" y="2305579"/>
                        </a:cubicBezTo>
                        <a:cubicBezTo>
                          <a:pt x="5202820" y="2436453"/>
                          <a:pt x="5113042" y="2764230"/>
                          <a:pt x="5170415" y="2951368"/>
                        </a:cubicBezTo>
                        <a:cubicBezTo>
                          <a:pt x="5227788" y="3138506"/>
                          <a:pt x="5098522" y="3500546"/>
                          <a:pt x="5170415" y="3965370"/>
                        </a:cubicBezTo>
                        <a:cubicBezTo>
                          <a:pt x="5021405" y="4023149"/>
                          <a:pt x="4783886" y="3930249"/>
                          <a:pt x="4595924" y="3965370"/>
                        </a:cubicBezTo>
                        <a:cubicBezTo>
                          <a:pt x="4407962" y="4000491"/>
                          <a:pt x="4313905" y="3959805"/>
                          <a:pt x="4176546" y="3965370"/>
                        </a:cubicBezTo>
                        <a:cubicBezTo>
                          <a:pt x="4039187" y="3970935"/>
                          <a:pt x="3881032" y="3947561"/>
                          <a:pt x="3653760" y="3965370"/>
                        </a:cubicBezTo>
                        <a:cubicBezTo>
                          <a:pt x="3426488" y="3983179"/>
                          <a:pt x="3168163" y="3902285"/>
                          <a:pt x="2975861" y="3965370"/>
                        </a:cubicBezTo>
                        <a:cubicBezTo>
                          <a:pt x="2783559" y="4028455"/>
                          <a:pt x="2618532" y="3934187"/>
                          <a:pt x="2401371" y="3965370"/>
                        </a:cubicBezTo>
                        <a:cubicBezTo>
                          <a:pt x="2184210" y="3996553"/>
                          <a:pt x="2163263" y="3941195"/>
                          <a:pt x="1981992" y="3965370"/>
                        </a:cubicBezTo>
                        <a:cubicBezTo>
                          <a:pt x="1800721" y="3989545"/>
                          <a:pt x="1505939" y="3954935"/>
                          <a:pt x="1355798" y="3965370"/>
                        </a:cubicBezTo>
                        <a:cubicBezTo>
                          <a:pt x="1205657" y="3975805"/>
                          <a:pt x="981788" y="3961392"/>
                          <a:pt x="677899" y="3965370"/>
                        </a:cubicBezTo>
                        <a:cubicBezTo>
                          <a:pt x="374010" y="3969348"/>
                          <a:pt x="239971" y="3930956"/>
                          <a:pt x="0" y="3965370"/>
                        </a:cubicBezTo>
                        <a:cubicBezTo>
                          <a:pt x="-42557" y="3815142"/>
                          <a:pt x="62468" y="3578317"/>
                          <a:pt x="0" y="3438542"/>
                        </a:cubicBezTo>
                        <a:cubicBezTo>
                          <a:pt x="-62468" y="3298767"/>
                          <a:pt x="24326" y="3037729"/>
                          <a:pt x="0" y="2911715"/>
                        </a:cubicBezTo>
                        <a:cubicBezTo>
                          <a:pt x="-24326" y="2785701"/>
                          <a:pt x="68817" y="2549031"/>
                          <a:pt x="0" y="2265926"/>
                        </a:cubicBezTo>
                        <a:cubicBezTo>
                          <a:pt x="-68817" y="1982821"/>
                          <a:pt x="28721" y="1863275"/>
                          <a:pt x="0" y="1659791"/>
                        </a:cubicBezTo>
                        <a:cubicBezTo>
                          <a:pt x="-28721" y="1456307"/>
                          <a:pt x="26827" y="1315092"/>
                          <a:pt x="0" y="1212270"/>
                        </a:cubicBezTo>
                        <a:cubicBezTo>
                          <a:pt x="-26827" y="1109448"/>
                          <a:pt x="62670" y="789540"/>
                          <a:pt x="0" y="606135"/>
                        </a:cubicBezTo>
                        <a:cubicBezTo>
                          <a:pt x="-62670" y="422731"/>
                          <a:pt x="58318" y="130412"/>
                          <a:pt x="0" y="0"/>
                        </a:cubicBezTo>
                        <a:close/>
                      </a:path>
                      <a:path w="5170415" h="3965370" stroke="0" extrusionOk="0">
                        <a:moveTo>
                          <a:pt x="0" y="0"/>
                        </a:moveTo>
                        <a:cubicBezTo>
                          <a:pt x="144375" y="-8976"/>
                          <a:pt x="303755" y="54547"/>
                          <a:pt x="522786" y="0"/>
                        </a:cubicBezTo>
                        <a:cubicBezTo>
                          <a:pt x="741817" y="-54547"/>
                          <a:pt x="905991" y="8665"/>
                          <a:pt x="1200685" y="0"/>
                        </a:cubicBezTo>
                        <a:cubicBezTo>
                          <a:pt x="1495379" y="-8665"/>
                          <a:pt x="1735121" y="15125"/>
                          <a:pt x="1878584" y="0"/>
                        </a:cubicBezTo>
                        <a:cubicBezTo>
                          <a:pt x="2022047" y="-15125"/>
                          <a:pt x="2184746" y="4009"/>
                          <a:pt x="2349666" y="0"/>
                        </a:cubicBezTo>
                        <a:cubicBezTo>
                          <a:pt x="2514586" y="-4009"/>
                          <a:pt x="2708516" y="28969"/>
                          <a:pt x="2820749" y="0"/>
                        </a:cubicBezTo>
                        <a:cubicBezTo>
                          <a:pt x="2932982" y="-28969"/>
                          <a:pt x="3338889" y="65530"/>
                          <a:pt x="3498647" y="0"/>
                        </a:cubicBezTo>
                        <a:cubicBezTo>
                          <a:pt x="3658405" y="-65530"/>
                          <a:pt x="3819176" y="44823"/>
                          <a:pt x="3918026" y="0"/>
                        </a:cubicBezTo>
                        <a:cubicBezTo>
                          <a:pt x="4016876" y="-44823"/>
                          <a:pt x="4360368" y="43811"/>
                          <a:pt x="4595924" y="0"/>
                        </a:cubicBezTo>
                        <a:cubicBezTo>
                          <a:pt x="4831480" y="-43811"/>
                          <a:pt x="5014988" y="38141"/>
                          <a:pt x="5170415" y="0"/>
                        </a:cubicBezTo>
                        <a:cubicBezTo>
                          <a:pt x="5193480" y="190007"/>
                          <a:pt x="5145695" y="410339"/>
                          <a:pt x="5170415" y="645789"/>
                        </a:cubicBezTo>
                        <a:cubicBezTo>
                          <a:pt x="5195135" y="881239"/>
                          <a:pt x="5115942" y="1060425"/>
                          <a:pt x="5170415" y="1251924"/>
                        </a:cubicBezTo>
                        <a:cubicBezTo>
                          <a:pt x="5224888" y="1443423"/>
                          <a:pt x="5132893" y="1598547"/>
                          <a:pt x="5170415" y="1699444"/>
                        </a:cubicBezTo>
                        <a:cubicBezTo>
                          <a:pt x="5207937" y="1800341"/>
                          <a:pt x="5160767" y="2063176"/>
                          <a:pt x="5170415" y="2186618"/>
                        </a:cubicBezTo>
                        <a:cubicBezTo>
                          <a:pt x="5180063" y="2310060"/>
                          <a:pt x="5163138" y="2548506"/>
                          <a:pt x="5170415" y="2753100"/>
                        </a:cubicBezTo>
                        <a:cubicBezTo>
                          <a:pt x="5177692" y="2957694"/>
                          <a:pt x="5104551" y="3115864"/>
                          <a:pt x="5170415" y="3398889"/>
                        </a:cubicBezTo>
                        <a:cubicBezTo>
                          <a:pt x="5236279" y="3681914"/>
                          <a:pt x="5119641" y="3738821"/>
                          <a:pt x="5170415" y="3965370"/>
                        </a:cubicBezTo>
                        <a:cubicBezTo>
                          <a:pt x="4962006" y="3986325"/>
                          <a:pt x="4826749" y="3965089"/>
                          <a:pt x="4699333" y="3965370"/>
                        </a:cubicBezTo>
                        <a:cubicBezTo>
                          <a:pt x="4571917" y="3965651"/>
                          <a:pt x="4328193" y="3895162"/>
                          <a:pt x="4021434" y="3965370"/>
                        </a:cubicBezTo>
                        <a:cubicBezTo>
                          <a:pt x="3714675" y="4035578"/>
                          <a:pt x="3539430" y="3964105"/>
                          <a:pt x="3343535" y="3965370"/>
                        </a:cubicBezTo>
                        <a:cubicBezTo>
                          <a:pt x="3147640" y="3966635"/>
                          <a:pt x="3031522" y="3937573"/>
                          <a:pt x="2924157" y="3965370"/>
                        </a:cubicBezTo>
                        <a:cubicBezTo>
                          <a:pt x="2816792" y="3993167"/>
                          <a:pt x="2521424" y="3939388"/>
                          <a:pt x="2349666" y="3965370"/>
                        </a:cubicBezTo>
                        <a:cubicBezTo>
                          <a:pt x="2177908" y="3991352"/>
                          <a:pt x="1982206" y="3914050"/>
                          <a:pt x="1826880" y="3965370"/>
                        </a:cubicBezTo>
                        <a:cubicBezTo>
                          <a:pt x="1671554" y="4016690"/>
                          <a:pt x="1588680" y="3937950"/>
                          <a:pt x="1355798" y="3965370"/>
                        </a:cubicBezTo>
                        <a:cubicBezTo>
                          <a:pt x="1122916" y="3992790"/>
                          <a:pt x="1028846" y="3938935"/>
                          <a:pt x="833011" y="3965370"/>
                        </a:cubicBezTo>
                        <a:cubicBezTo>
                          <a:pt x="637176" y="3991805"/>
                          <a:pt x="242908" y="3936561"/>
                          <a:pt x="0" y="3965370"/>
                        </a:cubicBezTo>
                        <a:cubicBezTo>
                          <a:pt x="-27766" y="3716812"/>
                          <a:pt x="44402" y="3612231"/>
                          <a:pt x="0" y="3398889"/>
                        </a:cubicBezTo>
                        <a:cubicBezTo>
                          <a:pt x="-44402" y="3185547"/>
                          <a:pt x="3279" y="2965171"/>
                          <a:pt x="0" y="2753100"/>
                        </a:cubicBezTo>
                        <a:cubicBezTo>
                          <a:pt x="-3279" y="2541029"/>
                          <a:pt x="43948" y="2317993"/>
                          <a:pt x="0" y="2146965"/>
                        </a:cubicBezTo>
                        <a:cubicBezTo>
                          <a:pt x="-43948" y="1975938"/>
                          <a:pt x="42953" y="1889357"/>
                          <a:pt x="0" y="1699444"/>
                        </a:cubicBezTo>
                        <a:cubicBezTo>
                          <a:pt x="-42953" y="1509531"/>
                          <a:pt x="48044" y="1298052"/>
                          <a:pt x="0" y="1132963"/>
                        </a:cubicBezTo>
                        <a:cubicBezTo>
                          <a:pt x="-48044" y="967874"/>
                          <a:pt x="46182" y="844228"/>
                          <a:pt x="0" y="566481"/>
                        </a:cubicBezTo>
                        <a:cubicBezTo>
                          <a:pt x="-46182" y="288734"/>
                          <a:pt x="58974" y="2423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2527D-169F-4884-A4DB-BE3CBAEF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077218"/>
          </a:xfrm>
        </p:spPr>
        <p:txBody>
          <a:bodyPr vert="horz"/>
          <a:lstStyle/>
          <a:p>
            <a:r>
              <a:rPr lang="nb-NO" sz="3200"/>
              <a:t>Vi har laget «brukere» som viser hvordan hverdagen blir for ansatte ved NTNU etter 01.01.23</a:t>
            </a:r>
          </a:p>
        </p:txBody>
      </p:sp>
      <p:pic>
        <p:nvPicPr>
          <p:cNvPr id="20" name="Grafikk 8" descr="Bearded man in a robe">
            <a:extLst>
              <a:ext uri="{FF2B5EF4-FFF2-40B4-BE49-F238E27FC236}">
                <a16:creationId xmlns:a16="http://schemas.microsoft.com/office/drawing/2014/main" id="{ED629625-7058-4D27-9E04-373D5A991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4947" y="4150199"/>
            <a:ext cx="850231" cy="10688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E31471-BE15-4F9D-9443-B4E27D0DCD9C}"/>
              </a:ext>
            </a:extLst>
          </p:cNvPr>
          <p:cNvSpPr txBox="1"/>
          <p:nvPr/>
        </p:nvSpPr>
        <p:spPr>
          <a:xfrm>
            <a:off x="603238" y="5346475"/>
            <a:ext cx="161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Kristian Kontorsjef</a:t>
            </a:r>
          </a:p>
        </p:txBody>
      </p:sp>
      <p:pic>
        <p:nvPicPr>
          <p:cNvPr id="23" name="Grafikk 9" descr="A woman with ponytail hair">
            <a:extLst>
              <a:ext uri="{FF2B5EF4-FFF2-40B4-BE49-F238E27FC236}">
                <a16:creationId xmlns:a16="http://schemas.microsoft.com/office/drawing/2014/main" id="{33ACAEE6-62E3-4CEF-A61B-67D13DB258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24418" y="2576745"/>
            <a:ext cx="662467" cy="997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C5B6708-53B5-4644-9ECC-B67571D83F23}"/>
              </a:ext>
            </a:extLst>
          </p:cNvPr>
          <p:cNvSpPr txBox="1"/>
          <p:nvPr/>
        </p:nvSpPr>
        <p:spPr>
          <a:xfrm>
            <a:off x="4178073" y="3607285"/>
            <a:ext cx="148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Pernille Professor</a:t>
            </a:r>
          </a:p>
        </p:txBody>
      </p:sp>
      <p:pic>
        <p:nvPicPr>
          <p:cNvPr id="26" name="Grafikk 7" descr="Man with facial hair">
            <a:extLst>
              <a:ext uri="{FF2B5EF4-FFF2-40B4-BE49-F238E27FC236}">
                <a16:creationId xmlns:a16="http://schemas.microsoft.com/office/drawing/2014/main" id="{39FD5737-AEF6-4418-AFB3-134D007A55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9776" y="4233562"/>
            <a:ext cx="735902" cy="997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E48B1C0-2FCC-404A-8AC5-230EF62F0EBD}"/>
              </a:ext>
            </a:extLst>
          </p:cNvPr>
          <p:cNvSpPr txBox="1"/>
          <p:nvPr/>
        </p:nvSpPr>
        <p:spPr>
          <a:xfrm>
            <a:off x="2551961" y="5219060"/>
            <a:ext cx="138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 Prosjektøkonom</a:t>
            </a:r>
          </a:p>
        </p:txBody>
      </p:sp>
      <p:pic>
        <p:nvPicPr>
          <p:cNvPr id="29" name="Graphic 28" descr="Man in business attire">
            <a:extLst>
              <a:ext uri="{FF2B5EF4-FFF2-40B4-BE49-F238E27FC236}">
                <a16:creationId xmlns:a16="http://schemas.microsoft.com/office/drawing/2014/main" id="{D67D839E-FC05-495F-8278-C3951DAA80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61816" y="4175565"/>
            <a:ext cx="720971" cy="97357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22E548E-2004-453A-A985-B8135ED72185}"/>
              </a:ext>
            </a:extLst>
          </p:cNvPr>
          <p:cNvSpPr txBox="1"/>
          <p:nvPr/>
        </p:nvSpPr>
        <p:spPr>
          <a:xfrm>
            <a:off x="4260328" y="5382896"/>
            <a:ext cx="1264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Ivar Innkjøper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B4B38F-BBE1-4C9A-817E-F7C9F3A701BE}"/>
              </a:ext>
            </a:extLst>
          </p:cNvPr>
          <p:cNvSpPr/>
          <p:nvPr/>
        </p:nvSpPr>
        <p:spPr>
          <a:xfrm>
            <a:off x="2139193" y="1679266"/>
            <a:ext cx="2157068" cy="628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>
                <a:solidFill>
                  <a:schemeClr val="tx1"/>
                </a:solidFill>
              </a:rPr>
              <a:t>Pakke 1</a:t>
            </a:r>
            <a:endParaRPr lang="nb-NO">
              <a:solidFill>
                <a:schemeClr val="tx1"/>
              </a:solidFill>
              <a:cs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AC2A6B-5B68-47E3-91A8-3B7B87B5B847}"/>
              </a:ext>
            </a:extLst>
          </p:cNvPr>
          <p:cNvSpPr/>
          <p:nvPr/>
        </p:nvSpPr>
        <p:spPr>
          <a:xfrm>
            <a:off x="7883308" y="1679266"/>
            <a:ext cx="2157068" cy="628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>
                <a:solidFill>
                  <a:schemeClr val="tx1"/>
                </a:solidFill>
              </a:rPr>
              <a:t>Pakke 2</a:t>
            </a:r>
          </a:p>
          <a:p>
            <a:pPr algn="ctr"/>
            <a:r>
              <a:rPr lang="nb-NO">
                <a:solidFill>
                  <a:srgbClr val="FF0000"/>
                </a:solidFill>
              </a:rPr>
              <a:t>Under arbeid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C4B18A-FF79-4B88-AB2C-DC6F83B8B04E}"/>
              </a:ext>
            </a:extLst>
          </p:cNvPr>
          <p:cNvSpPr txBox="1"/>
          <p:nvPr/>
        </p:nvSpPr>
        <p:spPr>
          <a:xfrm>
            <a:off x="6364137" y="3571045"/>
            <a:ext cx="146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Fredrikke Fagrekvirent</a:t>
            </a:r>
          </a:p>
        </p:txBody>
      </p:sp>
      <p:pic>
        <p:nvPicPr>
          <p:cNvPr id="35" name="Graphic 34" descr="Man wearing a hoodie">
            <a:extLst>
              <a:ext uri="{FF2B5EF4-FFF2-40B4-BE49-F238E27FC236}">
                <a16:creationId xmlns:a16="http://schemas.microsoft.com/office/drawing/2014/main" id="{0B469840-9CE5-4C58-8D26-308B521CC6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21120" y="2593862"/>
            <a:ext cx="739681" cy="9972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1FD645-B22D-43EA-9E76-221F02BEC671}"/>
              </a:ext>
            </a:extLst>
          </p:cNvPr>
          <p:cNvSpPr txBox="1"/>
          <p:nvPr/>
        </p:nvSpPr>
        <p:spPr>
          <a:xfrm>
            <a:off x="8157461" y="3562645"/>
            <a:ext cx="1466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Carl Controller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A899F9-8B36-40FF-8F1D-24BD1C8FB9E0}"/>
              </a:ext>
            </a:extLst>
          </p:cNvPr>
          <p:cNvSpPr txBox="1"/>
          <p:nvPr/>
        </p:nvSpPr>
        <p:spPr>
          <a:xfrm>
            <a:off x="9926555" y="3570403"/>
            <a:ext cx="161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Anton anskaffelsesrådgiver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528305-3839-4591-87CC-36BC928D176E}"/>
              </a:ext>
            </a:extLst>
          </p:cNvPr>
          <p:cNvSpPr txBox="1"/>
          <p:nvPr/>
        </p:nvSpPr>
        <p:spPr>
          <a:xfrm>
            <a:off x="9986498" y="5169757"/>
            <a:ext cx="161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solidFill>
                  <a:schemeClr val="bg1"/>
                </a:solidFill>
                <a:latin typeface="Arial" panose="020B0604020202020204"/>
              </a:rPr>
              <a:t>Inga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solidFill>
                  <a:schemeClr val="bg1"/>
                </a:solidFill>
                <a:latin typeface="Arial" panose="020B0604020202020204"/>
              </a:rPr>
              <a:t>Instituttleder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7" name="Graphic 46" descr="Man in pirate attire">
            <a:extLst>
              <a:ext uri="{FF2B5EF4-FFF2-40B4-BE49-F238E27FC236}">
                <a16:creationId xmlns:a16="http://schemas.microsoft.com/office/drawing/2014/main" id="{097F9059-84B3-4BAA-8376-106114D5ED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98505" y="4143155"/>
            <a:ext cx="711485" cy="997200"/>
          </a:xfrm>
          <a:prstGeom prst="rect">
            <a:avLst/>
          </a:prstGeom>
        </p:spPr>
      </p:pic>
      <p:pic>
        <p:nvPicPr>
          <p:cNvPr id="48" name="Graphic 47" descr="Woman holding a laptop">
            <a:extLst>
              <a:ext uri="{FF2B5EF4-FFF2-40B4-BE49-F238E27FC236}">
                <a16:creationId xmlns:a16="http://schemas.microsoft.com/office/drawing/2014/main" id="{1DF0B565-72B4-46CA-AFB1-300D14ABA0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426022" y="4124645"/>
            <a:ext cx="981454" cy="9972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4276E49-BDB9-4C59-93EF-917F616F743D}"/>
              </a:ext>
            </a:extLst>
          </p:cNvPr>
          <p:cNvSpPr txBox="1"/>
          <p:nvPr/>
        </p:nvSpPr>
        <p:spPr>
          <a:xfrm>
            <a:off x="6248927" y="5182833"/>
            <a:ext cx="161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solidFill>
                  <a:schemeClr val="bg1"/>
                </a:solidFill>
                <a:latin typeface="Arial" panose="020B0604020202020204"/>
              </a:rPr>
              <a:t>Patrik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solidFill>
                  <a:schemeClr val="bg1"/>
                </a:solidFill>
                <a:latin typeface="Arial" panose="020B0604020202020204"/>
              </a:rPr>
              <a:t>Prosjektleder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F2471E-44CA-4B42-BDFB-B82A8CF9BBEC}"/>
              </a:ext>
            </a:extLst>
          </p:cNvPr>
          <p:cNvGrpSpPr/>
          <p:nvPr/>
        </p:nvGrpSpPr>
        <p:grpSpPr>
          <a:xfrm>
            <a:off x="649670" y="2527285"/>
            <a:ext cx="1613650" cy="1541665"/>
            <a:chOff x="649670" y="2527285"/>
            <a:chExt cx="1613650" cy="154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4BAF52-BA3D-44E4-9207-2C5CB8288E03}"/>
                </a:ext>
              </a:extLst>
            </p:cNvPr>
            <p:cNvSpPr txBox="1"/>
            <p:nvPr/>
          </p:nvSpPr>
          <p:spPr>
            <a:xfrm>
              <a:off x="649670" y="3607285"/>
              <a:ext cx="1613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200">
                  <a:solidFill>
                    <a:schemeClr val="bg1"/>
                  </a:solidFill>
                  <a:latin typeface="Arial" panose="020B0604020202020204"/>
                </a:rPr>
                <a:t>Viktoria Vitenskapelig ansatt</a:t>
              </a:r>
              <a:endPara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0" name="Graphic 49" descr="Girl wearing necklace">
              <a:hlinkClick r:id="rId21" action="ppaction://hlinksldjump"/>
              <a:extLst>
                <a:ext uri="{FF2B5EF4-FFF2-40B4-BE49-F238E27FC236}">
                  <a16:creationId xmlns:a16="http://schemas.microsoft.com/office/drawing/2014/main" id="{9708424D-8127-4112-B6DB-B41D61A15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t="-1" b="66582"/>
            <a:stretch/>
          </p:blipFill>
          <p:spPr>
            <a:xfrm>
              <a:off x="973141" y="2527285"/>
              <a:ext cx="966709" cy="1080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52F817-9E64-4F14-AAE6-57BC5FC67D5A}"/>
              </a:ext>
            </a:extLst>
          </p:cNvPr>
          <p:cNvGrpSpPr/>
          <p:nvPr/>
        </p:nvGrpSpPr>
        <p:grpSpPr>
          <a:xfrm>
            <a:off x="2504592" y="2481996"/>
            <a:ext cx="1613650" cy="1586954"/>
            <a:chOff x="2504592" y="2481996"/>
            <a:chExt cx="1613650" cy="1586954"/>
          </a:xfrm>
        </p:grpSpPr>
        <p:pic>
          <p:nvPicPr>
            <p:cNvPr id="51" name="Graphic 50" descr="Man riding a scooter">
              <a:hlinkClick r:id="rId24" action="ppaction://hlinksldjump"/>
              <a:extLst>
                <a:ext uri="{FF2B5EF4-FFF2-40B4-BE49-F238E27FC236}">
                  <a16:creationId xmlns:a16="http://schemas.microsoft.com/office/drawing/2014/main" id="{94ED2614-E18B-4DB3-86B6-D273E9EF1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b="66015"/>
            <a:stretch/>
          </p:blipFill>
          <p:spPr>
            <a:xfrm>
              <a:off x="2690932" y="2481996"/>
              <a:ext cx="1160689" cy="10800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958FF8-A95E-4998-85B3-154ED22C0204}"/>
                </a:ext>
              </a:extLst>
            </p:cNvPr>
            <p:cNvSpPr txBox="1"/>
            <p:nvPr/>
          </p:nvSpPr>
          <p:spPr>
            <a:xfrm>
              <a:off x="2504592" y="3607285"/>
              <a:ext cx="1613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200">
                  <a:solidFill>
                    <a:schemeClr val="bg1"/>
                  </a:solidFill>
                  <a:latin typeface="Arial" panose="020B0604020202020204"/>
                </a:rPr>
                <a:t>Truls teknisk-vitenskapelig ansatt</a:t>
              </a:r>
              <a:endPara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45" name="Graphic 44" descr="Woman with prosthetic hand">
            <a:extLst>
              <a:ext uri="{FF2B5EF4-FFF2-40B4-BE49-F238E27FC236}">
                <a16:creationId xmlns:a16="http://schemas.microsoft.com/office/drawing/2014/main" id="{AEA1EBDD-2770-4476-8232-73BEF1C9D1E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 b="62471"/>
          <a:stretch/>
        </p:blipFill>
        <p:spPr>
          <a:xfrm>
            <a:off x="6741016" y="2564796"/>
            <a:ext cx="722118" cy="997200"/>
          </a:xfrm>
          <a:prstGeom prst="rect">
            <a:avLst/>
          </a:prstGeom>
        </p:spPr>
      </p:pic>
      <p:pic>
        <p:nvPicPr>
          <p:cNvPr id="46" name="Graphic 45" descr="Man wearing necklace">
            <a:extLst>
              <a:ext uri="{FF2B5EF4-FFF2-40B4-BE49-F238E27FC236}">
                <a16:creationId xmlns:a16="http://schemas.microsoft.com/office/drawing/2014/main" id="{6716E28A-4BE6-4CEF-BCAE-46F45CE604B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 b="58844"/>
          <a:stretch/>
        </p:blipFill>
        <p:spPr>
          <a:xfrm>
            <a:off x="10318786" y="2576486"/>
            <a:ext cx="1086357" cy="9972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43A045C-C5EE-4E73-BEC1-8EC8839EC687}"/>
              </a:ext>
            </a:extLst>
          </p:cNvPr>
          <p:cNvSpPr txBox="1"/>
          <p:nvPr/>
        </p:nvSpPr>
        <p:spPr>
          <a:xfrm>
            <a:off x="7618716" y="5179316"/>
            <a:ext cx="146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Hans HR-medarbeider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schemeClr val="bg1"/>
                </a:solidFill>
                <a:latin typeface="Arial" panose="020B0604020202020204"/>
              </a:rPr>
              <a:t>(i tjenestesenteret)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3" name="Graphic 52" descr="Man wearing hat and suit">
            <a:extLst>
              <a:ext uri="{FF2B5EF4-FFF2-40B4-BE49-F238E27FC236}">
                <a16:creationId xmlns:a16="http://schemas.microsoft.com/office/drawing/2014/main" id="{AD171CA2-830E-4643-B410-F4BA6D756EC0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 b="59987"/>
          <a:stretch/>
        </p:blipFill>
        <p:spPr>
          <a:xfrm>
            <a:off x="7849865" y="4125281"/>
            <a:ext cx="857371" cy="997200"/>
          </a:xfrm>
          <a:prstGeom prst="rect">
            <a:avLst/>
          </a:prstGeom>
        </p:spPr>
      </p:pic>
      <p:pic>
        <p:nvPicPr>
          <p:cNvPr id="36" name="Graphic 35" descr="Woman wearing blazer">
            <a:extLst>
              <a:ext uri="{FF2B5EF4-FFF2-40B4-BE49-F238E27FC236}">
                <a16:creationId xmlns:a16="http://schemas.microsoft.com/office/drawing/2014/main" id="{64BA4341-0F17-42F0-A661-5B2EDF3F775E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 b="60868"/>
          <a:stretch/>
        </p:blipFill>
        <p:spPr>
          <a:xfrm>
            <a:off x="9043828" y="4145631"/>
            <a:ext cx="978350" cy="99797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28822A4-5E97-4A20-9306-3F614FA2480C}"/>
              </a:ext>
            </a:extLst>
          </p:cNvPr>
          <p:cNvSpPr txBox="1"/>
          <p:nvPr/>
        </p:nvSpPr>
        <p:spPr>
          <a:xfrm>
            <a:off x="8911971" y="5170897"/>
            <a:ext cx="146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Hilde HR-medarbeider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(på fakultet)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B9EB6-C949-34C2-7024-8AE07B720D29}"/>
              </a:ext>
            </a:extLst>
          </p:cNvPr>
          <p:cNvSpPr/>
          <p:nvPr/>
        </p:nvSpPr>
        <p:spPr>
          <a:xfrm>
            <a:off x="6096000" y="1513013"/>
            <a:ext cx="5794827" cy="4742541"/>
          </a:xfrm>
          <a:prstGeom prst="rect">
            <a:avLst/>
          </a:prstGeom>
          <a:solidFill>
            <a:srgbClr val="000000">
              <a:alpha val="31000"/>
            </a:srgb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7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5CB456-B878-472C-A60A-33EF45B11A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5CB456-B878-472C-A60A-33EF45B11A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168CD55-CDE3-49F6-8410-4E6AEB7A9188}"/>
              </a:ext>
            </a:extLst>
          </p:cNvPr>
          <p:cNvSpPr/>
          <p:nvPr/>
        </p:nvSpPr>
        <p:spPr>
          <a:xfrm>
            <a:off x="193099" y="622043"/>
            <a:ext cx="4085546" cy="24623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7F0077F-5922-41AA-AEF4-71F8D5A337EE}"/>
              </a:ext>
            </a:extLst>
          </p:cNvPr>
          <p:cNvSpPr txBox="1"/>
          <p:nvPr/>
        </p:nvSpPr>
        <p:spPr>
          <a:xfrm>
            <a:off x="1050135" y="794730"/>
            <a:ext cx="3670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Truls teknisk-administrativ ansatt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CD4D47D-E9F0-438C-BFDC-7B47B830BB8C}"/>
              </a:ext>
            </a:extLst>
          </p:cNvPr>
          <p:cNvSpPr txBox="1"/>
          <p:nvPr/>
        </p:nvSpPr>
        <p:spPr>
          <a:xfrm>
            <a:off x="280197" y="1193366"/>
            <a:ext cx="392070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Truls er den teknisk-administrative ansatte på NTNU uten spesielle roller eller ansvar i de nye systemene. Dette kan være en administrativ ansatt uten økonomi- eller HR-oppgaver. </a:t>
            </a:r>
            <a:r>
              <a:rPr lang="nb-NO" sz="1050">
                <a:solidFill>
                  <a:schemeClr val="bg1"/>
                </a:solidFill>
              </a:rPr>
              <a:t>Mange på NTNU vil bare ha dette som endring.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3"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r>
              <a:rPr lang="nb-NO" sz="1050">
                <a:solidFill>
                  <a:schemeClr val="bg1"/>
                </a:solidFill>
                <a:latin typeface="Arial" panose="020B0604020202020204"/>
              </a:rPr>
              <a:t>Merk at alle teknisk-administrative ansatte på NTNU vil være «Truls teknisk- administrativ» i bunn og treffes av endringene beskrevet her. </a:t>
            </a:r>
            <a:endParaRPr kumimoji="0" lang="nb-NO" sz="105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33AE5DF-717E-495F-AD25-F0976E9C6116}"/>
              </a:ext>
            </a:extLst>
          </p:cNvPr>
          <p:cNvSpPr/>
          <p:nvPr/>
        </p:nvSpPr>
        <p:spPr>
          <a:xfrm>
            <a:off x="184436" y="3133049"/>
            <a:ext cx="4091443" cy="3171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200" b="1">
                <a:solidFill>
                  <a:schemeClr val="tx1"/>
                </a:solidFill>
              </a:rPr>
              <a:t>Mulige BOTT-roller og prosesser etter 01.01.23</a:t>
            </a:r>
          </a:p>
          <a:p>
            <a:endParaRPr lang="nb-NO" sz="1200" b="1">
              <a:solidFill>
                <a:schemeClr val="tx1"/>
              </a:solidFill>
            </a:endParaRPr>
          </a:p>
          <a:p>
            <a:endParaRPr lang="nb-NO" sz="1200" b="1">
              <a:solidFill>
                <a:schemeClr val="tx1"/>
              </a:solidFill>
            </a:endParaRPr>
          </a:p>
          <a:p>
            <a:endParaRPr lang="nb-NO" sz="1200" b="1">
              <a:solidFill>
                <a:schemeClr val="tx1"/>
              </a:solidFill>
            </a:endParaRPr>
          </a:p>
          <a:p>
            <a:endParaRPr lang="nb-NO" sz="1200" b="1">
              <a:solidFill>
                <a:schemeClr val="tx1"/>
              </a:solidFill>
            </a:endParaRPr>
          </a:p>
          <a:p>
            <a:endParaRPr lang="nb-NO" sz="1200" b="1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</a:rPr>
              <a:t>Ingen spesielle roller utover vanlig </a:t>
            </a:r>
            <a:r>
              <a:rPr lang="nb-NO" sz="1200" err="1">
                <a:solidFill>
                  <a:schemeClr val="tx1"/>
                </a:solidFill>
              </a:rPr>
              <a:t>ansattilgang</a:t>
            </a:r>
            <a:r>
              <a:rPr lang="nb-NO" sz="1200">
                <a:solidFill>
                  <a:schemeClr val="tx1"/>
                </a:solidFill>
              </a:rPr>
              <a:t> til SAP selvbetjeningsportal og DFØ app. </a:t>
            </a:r>
          </a:p>
          <a:p>
            <a:endParaRPr lang="nb-NO" sz="1200">
              <a:solidFill>
                <a:schemeClr val="tx1"/>
              </a:solidFill>
            </a:endParaRPr>
          </a:p>
          <a:p>
            <a:endParaRPr lang="nb-NO" sz="1200">
              <a:solidFill>
                <a:schemeClr val="tx1"/>
              </a:solidFill>
            </a:endParaRPr>
          </a:p>
          <a:p>
            <a:endParaRPr lang="nb-NO" sz="1200">
              <a:solidFill>
                <a:schemeClr val="tx1"/>
              </a:solidFill>
            </a:endParaRPr>
          </a:p>
          <a:p>
            <a:endParaRPr lang="nb-NO" sz="12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>
              <a:solidFill>
                <a:schemeClr val="tx1"/>
              </a:solidFill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D620E20C-4947-45B6-82F8-DE5C7F833DF3}"/>
              </a:ext>
            </a:extLst>
          </p:cNvPr>
          <p:cNvSpPr/>
          <p:nvPr/>
        </p:nvSpPr>
        <p:spPr>
          <a:xfrm>
            <a:off x="4345604" y="614442"/>
            <a:ext cx="3764949" cy="119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nb-NO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>
              <a:defRPr/>
            </a:pPr>
            <a:r>
              <a:rPr lang="nb-NO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</a:rPr>
              <a:t>Dagens systemer</a:t>
            </a:r>
          </a:p>
          <a:p>
            <a:pPr marL="113030">
              <a:defRPr/>
            </a:pPr>
            <a:endParaRPr lang="nb-NO" sz="1100" b="1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172800" indent="-171450">
              <a:buFont typeface="Arial" panose="020B0604020202020204" pitchFamily="34" charset="0"/>
              <a:buChar char="•"/>
              <a:defRPr/>
            </a:pPr>
            <a:r>
              <a:rPr lang="nb-NO" sz="110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HR-portal</a:t>
            </a:r>
          </a:p>
          <a:p>
            <a:pPr marL="113030">
              <a:defRPr/>
            </a:pPr>
            <a:endParaRPr lang="nb-NO" sz="11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113030">
              <a:defRPr/>
            </a:pPr>
            <a:endParaRPr lang="nb-NO" sz="110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113030">
              <a:defRPr/>
            </a:pPr>
            <a:endParaRPr lang="nb-NO" sz="11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22CB4BE-C58C-4AC8-BE9F-676731D31441}"/>
              </a:ext>
            </a:extLst>
          </p:cNvPr>
          <p:cNvGrpSpPr/>
          <p:nvPr/>
        </p:nvGrpSpPr>
        <p:grpSpPr>
          <a:xfrm>
            <a:off x="7580108" y="658864"/>
            <a:ext cx="510490" cy="488061"/>
            <a:chOff x="7650163" y="5060950"/>
            <a:chExt cx="565150" cy="541338"/>
          </a:xfrm>
          <a:solidFill>
            <a:srgbClr val="253A55"/>
          </a:solidFill>
        </p:grpSpPr>
        <p:sp>
          <p:nvSpPr>
            <p:cNvPr id="216" name="Freeform 460">
              <a:extLst>
                <a:ext uri="{FF2B5EF4-FFF2-40B4-BE49-F238E27FC236}">
                  <a16:creationId xmlns:a16="http://schemas.microsoft.com/office/drawing/2014/main" id="{71619537-AFCD-4987-8C71-4E28F15FF8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6388" y="5060950"/>
              <a:ext cx="288925" cy="288925"/>
            </a:xfrm>
            <a:custGeom>
              <a:avLst/>
              <a:gdLst>
                <a:gd name="T0" fmla="*/ 44 w 49"/>
                <a:gd name="T1" fmla="*/ 27 h 49"/>
                <a:gd name="T2" fmla="*/ 45 w 49"/>
                <a:gd name="T3" fmla="*/ 37 h 49"/>
                <a:gd name="T4" fmla="*/ 36 w 49"/>
                <a:gd name="T5" fmla="*/ 40 h 49"/>
                <a:gd name="T6" fmla="*/ 29 w 49"/>
                <a:gd name="T7" fmla="*/ 48 h 49"/>
                <a:gd name="T8" fmla="*/ 20 w 49"/>
                <a:gd name="T9" fmla="*/ 43 h 49"/>
                <a:gd name="T10" fmla="*/ 9 w 49"/>
                <a:gd name="T11" fmla="*/ 43 h 49"/>
                <a:gd name="T12" fmla="*/ 5 w 49"/>
                <a:gd name="T13" fmla="*/ 28 h 49"/>
                <a:gd name="T14" fmla="*/ 6 w 49"/>
                <a:gd name="T15" fmla="*/ 19 h 49"/>
                <a:gd name="T16" fmla="*/ 6 w 49"/>
                <a:gd name="T17" fmla="*/ 10 h 49"/>
                <a:gd name="T18" fmla="*/ 14 w 49"/>
                <a:gd name="T19" fmla="*/ 8 h 49"/>
                <a:gd name="T20" fmla="*/ 20 w 49"/>
                <a:gd name="T21" fmla="*/ 0 h 49"/>
                <a:gd name="T22" fmla="*/ 29 w 49"/>
                <a:gd name="T23" fmla="*/ 5 h 49"/>
                <a:gd name="T24" fmla="*/ 38 w 49"/>
                <a:gd name="T25" fmla="*/ 4 h 49"/>
                <a:gd name="T26" fmla="*/ 40 w 49"/>
                <a:gd name="T27" fmla="*/ 13 h 49"/>
                <a:gd name="T28" fmla="*/ 49 w 49"/>
                <a:gd name="T29" fmla="*/ 18 h 49"/>
                <a:gd name="T30" fmla="*/ 41 w 49"/>
                <a:gd name="T31" fmla="*/ 24 h 49"/>
                <a:gd name="T32" fmla="*/ 41 w 49"/>
                <a:gd name="T33" fmla="*/ 24 h 49"/>
                <a:gd name="T34" fmla="*/ 40 w 49"/>
                <a:gd name="T35" fmla="*/ 39 h 49"/>
                <a:gd name="T36" fmla="*/ 38 w 49"/>
                <a:gd name="T37" fmla="*/ 13 h 49"/>
                <a:gd name="T38" fmla="*/ 36 w 49"/>
                <a:gd name="T39" fmla="*/ 8 h 49"/>
                <a:gd name="T40" fmla="*/ 35 w 49"/>
                <a:gd name="T41" fmla="*/ 15 h 49"/>
                <a:gd name="T42" fmla="*/ 35 w 49"/>
                <a:gd name="T43" fmla="*/ 15 h 49"/>
                <a:gd name="T44" fmla="*/ 34 w 49"/>
                <a:gd name="T45" fmla="*/ 22 h 49"/>
                <a:gd name="T46" fmla="*/ 35 w 49"/>
                <a:gd name="T47" fmla="*/ 22 h 49"/>
                <a:gd name="T48" fmla="*/ 33 w 49"/>
                <a:gd name="T49" fmla="*/ 36 h 49"/>
                <a:gd name="T50" fmla="*/ 34 w 49"/>
                <a:gd name="T51" fmla="*/ 36 h 49"/>
                <a:gd name="T52" fmla="*/ 33 w 49"/>
                <a:gd name="T53" fmla="*/ 26 h 49"/>
                <a:gd name="T54" fmla="*/ 33 w 49"/>
                <a:gd name="T55" fmla="*/ 26 h 49"/>
                <a:gd name="T56" fmla="*/ 18 w 49"/>
                <a:gd name="T57" fmla="*/ 26 h 49"/>
                <a:gd name="T58" fmla="*/ 29 w 49"/>
                <a:gd name="T59" fmla="*/ 23 h 49"/>
                <a:gd name="T60" fmla="*/ 28 w 49"/>
                <a:gd name="T61" fmla="*/ 17 h 49"/>
                <a:gd name="T62" fmla="*/ 24 w 49"/>
                <a:gd name="T63" fmla="*/ 6 h 49"/>
                <a:gd name="T64" fmla="*/ 22 w 49"/>
                <a:gd name="T65" fmla="*/ 31 h 49"/>
                <a:gd name="T66" fmla="*/ 22 w 49"/>
                <a:gd name="T67" fmla="*/ 31 h 49"/>
                <a:gd name="T68" fmla="*/ 23 w 49"/>
                <a:gd name="T69" fmla="*/ 16 h 49"/>
                <a:gd name="T70" fmla="*/ 23 w 49"/>
                <a:gd name="T71" fmla="*/ 39 h 49"/>
                <a:gd name="T72" fmla="*/ 22 w 49"/>
                <a:gd name="T73" fmla="*/ 4 h 49"/>
                <a:gd name="T74" fmla="*/ 19 w 49"/>
                <a:gd name="T75" fmla="*/ 41 h 49"/>
                <a:gd name="T76" fmla="*/ 19 w 49"/>
                <a:gd name="T77" fmla="*/ 41 h 49"/>
                <a:gd name="T78" fmla="*/ 21 w 49"/>
                <a:gd name="T79" fmla="*/ 30 h 49"/>
                <a:gd name="T80" fmla="*/ 20 w 49"/>
                <a:gd name="T81" fmla="*/ 38 h 49"/>
                <a:gd name="T82" fmla="*/ 17 w 49"/>
                <a:gd name="T83" fmla="*/ 20 h 49"/>
                <a:gd name="T84" fmla="*/ 18 w 49"/>
                <a:gd name="T85" fmla="*/ 20 h 49"/>
                <a:gd name="T86" fmla="*/ 17 w 49"/>
                <a:gd name="T87" fmla="*/ 27 h 49"/>
                <a:gd name="T88" fmla="*/ 15 w 49"/>
                <a:gd name="T89" fmla="*/ 39 h 49"/>
                <a:gd name="T90" fmla="*/ 14 w 49"/>
                <a:gd name="T91" fmla="*/ 10 h 49"/>
                <a:gd name="T92" fmla="*/ 14 w 49"/>
                <a:gd name="T93" fmla="*/ 10 h 49"/>
                <a:gd name="T94" fmla="*/ 10 w 49"/>
                <a:gd name="T95" fmla="*/ 7 h 49"/>
                <a:gd name="T96" fmla="*/ 10 w 49"/>
                <a:gd name="T97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49">
                  <a:moveTo>
                    <a:pt x="48" y="28"/>
                  </a:moveTo>
                  <a:cubicBezTo>
                    <a:pt x="47" y="29"/>
                    <a:pt x="45" y="27"/>
                    <a:pt x="44" y="27"/>
                  </a:cubicBezTo>
                  <a:cubicBezTo>
                    <a:pt x="43" y="29"/>
                    <a:pt x="43" y="32"/>
                    <a:pt x="42" y="34"/>
                  </a:cubicBezTo>
                  <a:cubicBezTo>
                    <a:pt x="43" y="35"/>
                    <a:pt x="45" y="35"/>
                    <a:pt x="45" y="37"/>
                  </a:cubicBezTo>
                  <a:cubicBezTo>
                    <a:pt x="44" y="39"/>
                    <a:pt x="42" y="41"/>
                    <a:pt x="41" y="43"/>
                  </a:cubicBezTo>
                  <a:cubicBezTo>
                    <a:pt x="39" y="42"/>
                    <a:pt x="38" y="41"/>
                    <a:pt x="36" y="40"/>
                  </a:cubicBezTo>
                  <a:cubicBezTo>
                    <a:pt x="34" y="41"/>
                    <a:pt x="31" y="42"/>
                    <a:pt x="29" y="42"/>
                  </a:cubicBezTo>
                  <a:cubicBezTo>
                    <a:pt x="29" y="44"/>
                    <a:pt x="30" y="46"/>
                    <a:pt x="29" y="48"/>
                  </a:cubicBezTo>
                  <a:cubicBezTo>
                    <a:pt x="26" y="48"/>
                    <a:pt x="24" y="49"/>
                    <a:pt x="21" y="49"/>
                  </a:cubicBezTo>
                  <a:cubicBezTo>
                    <a:pt x="20" y="47"/>
                    <a:pt x="20" y="44"/>
                    <a:pt x="20" y="43"/>
                  </a:cubicBezTo>
                  <a:cubicBezTo>
                    <a:pt x="16" y="42"/>
                    <a:pt x="15" y="40"/>
                    <a:pt x="13" y="39"/>
                  </a:cubicBezTo>
                  <a:cubicBezTo>
                    <a:pt x="11" y="40"/>
                    <a:pt x="11" y="42"/>
                    <a:pt x="9" y="43"/>
                  </a:cubicBezTo>
                  <a:cubicBezTo>
                    <a:pt x="7" y="42"/>
                    <a:pt x="5" y="40"/>
                    <a:pt x="4" y="38"/>
                  </a:cubicBezTo>
                  <a:cubicBezTo>
                    <a:pt x="7" y="36"/>
                    <a:pt x="6" y="32"/>
                    <a:pt x="5" y="28"/>
                  </a:cubicBezTo>
                  <a:cubicBezTo>
                    <a:pt x="0" y="31"/>
                    <a:pt x="0" y="25"/>
                    <a:pt x="0" y="20"/>
                  </a:cubicBezTo>
                  <a:cubicBezTo>
                    <a:pt x="3" y="21"/>
                    <a:pt x="3" y="20"/>
                    <a:pt x="6" y="19"/>
                  </a:cubicBezTo>
                  <a:cubicBezTo>
                    <a:pt x="6" y="17"/>
                    <a:pt x="7" y="15"/>
                    <a:pt x="8" y="13"/>
                  </a:cubicBezTo>
                  <a:cubicBezTo>
                    <a:pt x="8" y="12"/>
                    <a:pt x="6" y="12"/>
                    <a:pt x="6" y="10"/>
                  </a:cubicBezTo>
                  <a:cubicBezTo>
                    <a:pt x="5" y="7"/>
                    <a:pt x="9" y="6"/>
                    <a:pt x="11" y="4"/>
                  </a:cubicBezTo>
                  <a:cubicBezTo>
                    <a:pt x="13" y="5"/>
                    <a:pt x="13" y="7"/>
                    <a:pt x="14" y="8"/>
                  </a:cubicBezTo>
                  <a:cubicBezTo>
                    <a:pt x="17" y="8"/>
                    <a:pt x="18" y="6"/>
                    <a:pt x="21" y="5"/>
                  </a:cubicBezTo>
                  <a:cubicBezTo>
                    <a:pt x="21" y="3"/>
                    <a:pt x="19" y="2"/>
                    <a:pt x="20" y="0"/>
                  </a:cubicBezTo>
                  <a:cubicBezTo>
                    <a:pt x="23" y="0"/>
                    <a:pt x="25" y="0"/>
                    <a:pt x="28" y="0"/>
                  </a:cubicBezTo>
                  <a:cubicBezTo>
                    <a:pt x="29" y="1"/>
                    <a:pt x="29" y="3"/>
                    <a:pt x="29" y="5"/>
                  </a:cubicBezTo>
                  <a:cubicBezTo>
                    <a:pt x="30" y="6"/>
                    <a:pt x="32" y="7"/>
                    <a:pt x="34" y="8"/>
                  </a:cubicBezTo>
                  <a:cubicBezTo>
                    <a:pt x="36" y="7"/>
                    <a:pt x="36" y="5"/>
                    <a:pt x="38" y="4"/>
                  </a:cubicBezTo>
                  <a:cubicBezTo>
                    <a:pt x="39" y="7"/>
                    <a:pt x="42" y="8"/>
                    <a:pt x="42" y="10"/>
                  </a:cubicBezTo>
                  <a:cubicBezTo>
                    <a:pt x="42" y="12"/>
                    <a:pt x="41" y="11"/>
                    <a:pt x="40" y="13"/>
                  </a:cubicBezTo>
                  <a:cubicBezTo>
                    <a:pt x="41" y="15"/>
                    <a:pt x="42" y="16"/>
                    <a:pt x="42" y="18"/>
                  </a:cubicBezTo>
                  <a:cubicBezTo>
                    <a:pt x="45" y="19"/>
                    <a:pt x="46" y="19"/>
                    <a:pt x="49" y="18"/>
                  </a:cubicBezTo>
                  <a:cubicBezTo>
                    <a:pt x="49" y="21"/>
                    <a:pt x="49" y="25"/>
                    <a:pt x="48" y="28"/>
                  </a:cubicBezTo>
                  <a:close/>
                  <a:moveTo>
                    <a:pt x="41" y="24"/>
                  </a:moveTo>
                  <a:cubicBezTo>
                    <a:pt x="40" y="25"/>
                    <a:pt x="42" y="25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lose/>
                  <a:moveTo>
                    <a:pt x="40" y="40"/>
                  </a:moveTo>
                  <a:cubicBezTo>
                    <a:pt x="40" y="40"/>
                    <a:pt x="41" y="39"/>
                    <a:pt x="40" y="39"/>
                  </a:cubicBezTo>
                  <a:cubicBezTo>
                    <a:pt x="40" y="40"/>
                    <a:pt x="40" y="40"/>
                    <a:pt x="40" y="40"/>
                  </a:cubicBezTo>
                  <a:close/>
                  <a:moveTo>
                    <a:pt x="38" y="13"/>
                  </a:moveTo>
                  <a:cubicBezTo>
                    <a:pt x="38" y="14"/>
                    <a:pt x="38" y="13"/>
                    <a:pt x="38" y="13"/>
                  </a:cubicBezTo>
                  <a:close/>
                  <a:moveTo>
                    <a:pt x="36" y="8"/>
                  </a:moveTo>
                  <a:cubicBezTo>
                    <a:pt x="36" y="8"/>
                    <a:pt x="36" y="8"/>
                    <a:pt x="36" y="8"/>
                  </a:cubicBezTo>
                  <a:close/>
                  <a:moveTo>
                    <a:pt x="35" y="15"/>
                  </a:moveTo>
                  <a:cubicBezTo>
                    <a:pt x="35" y="15"/>
                    <a:pt x="37" y="16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1"/>
                    <a:pt x="34" y="22"/>
                  </a:cubicBezTo>
                  <a:close/>
                  <a:moveTo>
                    <a:pt x="33" y="36"/>
                  </a:move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6"/>
                    <a:pt x="33" y="36"/>
                  </a:cubicBezTo>
                  <a:close/>
                  <a:moveTo>
                    <a:pt x="33" y="26"/>
                  </a:moveTo>
                  <a:cubicBezTo>
                    <a:pt x="33" y="26"/>
                    <a:pt x="33" y="25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lose/>
                  <a:moveTo>
                    <a:pt x="24" y="18"/>
                  </a:moveTo>
                  <a:cubicBezTo>
                    <a:pt x="21" y="18"/>
                    <a:pt x="17" y="22"/>
                    <a:pt x="18" y="26"/>
                  </a:cubicBezTo>
                  <a:cubicBezTo>
                    <a:pt x="19" y="28"/>
                    <a:pt x="23" y="30"/>
                    <a:pt x="25" y="30"/>
                  </a:cubicBezTo>
                  <a:cubicBezTo>
                    <a:pt x="28" y="30"/>
                    <a:pt x="30" y="27"/>
                    <a:pt x="29" y="23"/>
                  </a:cubicBezTo>
                  <a:cubicBezTo>
                    <a:pt x="28" y="20"/>
                    <a:pt x="27" y="18"/>
                    <a:pt x="24" y="18"/>
                  </a:cubicBezTo>
                  <a:close/>
                  <a:moveTo>
                    <a:pt x="28" y="17"/>
                  </a:moveTo>
                  <a:cubicBezTo>
                    <a:pt x="27" y="17"/>
                    <a:pt x="29" y="17"/>
                    <a:pt x="28" y="17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lose/>
                  <a:moveTo>
                    <a:pt x="22" y="31"/>
                  </a:moveTo>
                  <a:cubicBezTo>
                    <a:pt x="22" y="32"/>
                    <a:pt x="24" y="32"/>
                    <a:pt x="24" y="31"/>
                  </a:cubicBezTo>
                  <a:cubicBezTo>
                    <a:pt x="23" y="32"/>
                    <a:pt x="23" y="31"/>
                    <a:pt x="22" y="31"/>
                  </a:cubicBezTo>
                  <a:close/>
                  <a:moveTo>
                    <a:pt x="22" y="17"/>
                  </a:moveTo>
                  <a:cubicBezTo>
                    <a:pt x="23" y="17"/>
                    <a:pt x="23" y="17"/>
                    <a:pt x="23" y="16"/>
                  </a:cubicBezTo>
                  <a:cubicBezTo>
                    <a:pt x="23" y="16"/>
                    <a:pt x="22" y="16"/>
                    <a:pt x="22" y="17"/>
                  </a:cubicBezTo>
                  <a:close/>
                  <a:moveTo>
                    <a:pt x="23" y="39"/>
                  </a:move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2" y="4"/>
                  </a:moveTo>
                  <a:cubicBezTo>
                    <a:pt x="22" y="5"/>
                    <a:pt x="22" y="4"/>
                    <a:pt x="22" y="4"/>
                  </a:cubicBezTo>
                  <a:close/>
                  <a:moveTo>
                    <a:pt x="19" y="41"/>
                  </a:moveTo>
                  <a:cubicBezTo>
                    <a:pt x="21" y="41"/>
                    <a:pt x="21" y="42"/>
                    <a:pt x="22" y="41"/>
                  </a:cubicBezTo>
                  <a:cubicBezTo>
                    <a:pt x="22" y="41"/>
                    <a:pt x="19" y="40"/>
                    <a:pt x="19" y="41"/>
                  </a:cubicBezTo>
                  <a:close/>
                  <a:moveTo>
                    <a:pt x="21" y="30"/>
                  </a:moveTo>
                  <a:cubicBezTo>
                    <a:pt x="20" y="30"/>
                    <a:pt x="22" y="30"/>
                    <a:pt x="21" y="30"/>
                  </a:cubicBezTo>
                  <a:close/>
                  <a:moveTo>
                    <a:pt x="20" y="38"/>
                  </a:move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0"/>
                  </a:cubicBezTo>
                  <a:close/>
                  <a:moveTo>
                    <a:pt x="17" y="27"/>
                  </a:moveTo>
                  <a:cubicBezTo>
                    <a:pt x="17" y="27"/>
                    <a:pt x="18" y="27"/>
                    <a:pt x="17" y="27"/>
                  </a:cubicBezTo>
                  <a:close/>
                  <a:moveTo>
                    <a:pt x="15" y="39"/>
                  </a:moveTo>
                  <a:cubicBezTo>
                    <a:pt x="15" y="38"/>
                    <a:pt x="16" y="40"/>
                    <a:pt x="15" y="39"/>
                  </a:cubicBezTo>
                  <a:close/>
                  <a:moveTo>
                    <a:pt x="14" y="10"/>
                  </a:moveTo>
                  <a:cubicBezTo>
                    <a:pt x="15" y="10"/>
                    <a:pt x="16" y="9"/>
                    <a:pt x="15" y="9"/>
                  </a:cubicBezTo>
                  <a:cubicBezTo>
                    <a:pt x="15" y="10"/>
                    <a:pt x="14" y="10"/>
                    <a:pt x="14" y="10"/>
                  </a:cubicBezTo>
                  <a:close/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10" y="18"/>
                  </a:moveTo>
                  <a:cubicBezTo>
                    <a:pt x="9" y="19"/>
                    <a:pt x="11" y="19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461">
              <a:extLst>
                <a:ext uri="{FF2B5EF4-FFF2-40B4-BE49-F238E27FC236}">
                  <a16:creationId xmlns:a16="http://schemas.microsoft.com/office/drawing/2014/main" id="{FD130DF9-B842-4161-B60D-854DCF6F7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1638" y="5356225"/>
              <a:ext cx="152400" cy="134938"/>
            </a:xfrm>
            <a:custGeom>
              <a:avLst/>
              <a:gdLst>
                <a:gd name="T0" fmla="*/ 26 w 26"/>
                <a:gd name="T1" fmla="*/ 9 h 23"/>
                <a:gd name="T2" fmla="*/ 25 w 26"/>
                <a:gd name="T3" fmla="*/ 14 h 23"/>
                <a:gd name="T4" fmla="*/ 23 w 26"/>
                <a:gd name="T5" fmla="*/ 14 h 23"/>
                <a:gd name="T6" fmla="*/ 22 w 26"/>
                <a:gd name="T7" fmla="*/ 17 h 23"/>
                <a:gd name="T8" fmla="*/ 24 w 26"/>
                <a:gd name="T9" fmla="*/ 19 h 23"/>
                <a:gd name="T10" fmla="*/ 21 w 26"/>
                <a:gd name="T11" fmla="*/ 23 h 23"/>
                <a:gd name="T12" fmla="*/ 16 w 26"/>
                <a:gd name="T13" fmla="*/ 23 h 23"/>
                <a:gd name="T14" fmla="*/ 11 w 26"/>
                <a:gd name="T15" fmla="*/ 23 h 23"/>
                <a:gd name="T16" fmla="*/ 10 w 26"/>
                <a:gd name="T17" fmla="*/ 21 h 23"/>
                <a:gd name="T18" fmla="*/ 8 w 26"/>
                <a:gd name="T19" fmla="*/ 20 h 23"/>
                <a:gd name="T20" fmla="*/ 5 w 26"/>
                <a:gd name="T21" fmla="*/ 22 h 23"/>
                <a:gd name="T22" fmla="*/ 2 w 26"/>
                <a:gd name="T23" fmla="*/ 19 h 23"/>
                <a:gd name="T24" fmla="*/ 1 w 26"/>
                <a:gd name="T25" fmla="*/ 13 h 23"/>
                <a:gd name="T26" fmla="*/ 0 w 26"/>
                <a:gd name="T27" fmla="*/ 9 h 23"/>
                <a:gd name="T28" fmla="*/ 3 w 26"/>
                <a:gd name="T29" fmla="*/ 8 h 23"/>
                <a:gd name="T30" fmla="*/ 2 w 26"/>
                <a:gd name="T31" fmla="*/ 4 h 23"/>
                <a:gd name="T32" fmla="*/ 6 w 26"/>
                <a:gd name="T33" fmla="*/ 1 h 23"/>
                <a:gd name="T34" fmla="*/ 9 w 26"/>
                <a:gd name="T35" fmla="*/ 3 h 23"/>
                <a:gd name="T36" fmla="*/ 10 w 26"/>
                <a:gd name="T37" fmla="*/ 1 h 23"/>
                <a:gd name="T38" fmla="*/ 14 w 26"/>
                <a:gd name="T39" fmla="*/ 0 h 23"/>
                <a:gd name="T40" fmla="*/ 14 w 26"/>
                <a:gd name="T41" fmla="*/ 2 h 23"/>
                <a:gd name="T42" fmla="*/ 18 w 26"/>
                <a:gd name="T43" fmla="*/ 1 h 23"/>
                <a:gd name="T44" fmla="*/ 22 w 26"/>
                <a:gd name="T45" fmla="*/ 3 h 23"/>
                <a:gd name="T46" fmla="*/ 22 w 26"/>
                <a:gd name="T47" fmla="*/ 8 h 23"/>
                <a:gd name="T48" fmla="*/ 26 w 26"/>
                <a:gd name="T49" fmla="*/ 9 h 23"/>
                <a:gd name="T50" fmla="*/ 12 w 26"/>
                <a:gd name="T51" fmla="*/ 10 h 23"/>
                <a:gd name="T52" fmla="*/ 11 w 26"/>
                <a:gd name="T53" fmla="*/ 13 h 23"/>
                <a:gd name="T54" fmla="*/ 15 w 26"/>
                <a:gd name="T55" fmla="*/ 14 h 23"/>
                <a:gd name="T56" fmla="*/ 12 w 26"/>
                <a:gd name="T57" fmla="*/ 10 h 23"/>
                <a:gd name="T58" fmla="*/ 5 w 26"/>
                <a:gd name="T59" fmla="*/ 14 h 23"/>
                <a:gd name="T60" fmla="*/ 6 w 26"/>
                <a:gd name="T61" fmla="*/ 15 h 23"/>
                <a:gd name="T62" fmla="*/ 5 w 26"/>
                <a:gd name="T63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23">
                  <a:moveTo>
                    <a:pt x="26" y="9"/>
                  </a:moveTo>
                  <a:cubicBezTo>
                    <a:pt x="26" y="10"/>
                    <a:pt x="26" y="13"/>
                    <a:pt x="25" y="14"/>
                  </a:cubicBezTo>
                  <a:cubicBezTo>
                    <a:pt x="25" y="14"/>
                    <a:pt x="24" y="14"/>
                    <a:pt x="23" y="14"/>
                  </a:cubicBezTo>
                  <a:cubicBezTo>
                    <a:pt x="23" y="15"/>
                    <a:pt x="23" y="16"/>
                    <a:pt x="22" y="17"/>
                  </a:cubicBezTo>
                  <a:cubicBezTo>
                    <a:pt x="22" y="18"/>
                    <a:pt x="24" y="18"/>
                    <a:pt x="24" y="19"/>
                  </a:cubicBezTo>
                  <a:cubicBezTo>
                    <a:pt x="23" y="21"/>
                    <a:pt x="22" y="22"/>
                    <a:pt x="21" y="23"/>
                  </a:cubicBezTo>
                  <a:cubicBezTo>
                    <a:pt x="20" y="21"/>
                    <a:pt x="16" y="19"/>
                    <a:pt x="16" y="23"/>
                  </a:cubicBezTo>
                  <a:cubicBezTo>
                    <a:pt x="14" y="23"/>
                    <a:pt x="13" y="23"/>
                    <a:pt x="11" y="23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7" y="20"/>
                    <a:pt x="7" y="22"/>
                    <a:pt x="5" y="22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4" y="17"/>
                    <a:pt x="5" y="13"/>
                    <a:pt x="1" y="13"/>
                  </a:cubicBezTo>
                  <a:cubicBezTo>
                    <a:pt x="0" y="12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6"/>
                    <a:pt x="3" y="6"/>
                    <a:pt x="2" y="4"/>
                  </a:cubicBezTo>
                  <a:cubicBezTo>
                    <a:pt x="3" y="3"/>
                    <a:pt x="5" y="2"/>
                    <a:pt x="6" y="1"/>
                  </a:cubicBezTo>
                  <a:cubicBezTo>
                    <a:pt x="7" y="1"/>
                    <a:pt x="7" y="3"/>
                    <a:pt x="9" y="3"/>
                  </a:cubicBezTo>
                  <a:cubicBezTo>
                    <a:pt x="10" y="2"/>
                    <a:pt x="9" y="1"/>
                    <a:pt x="10" y="1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7" y="3"/>
                    <a:pt x="17" y="1"/>
                    <a:pt x="18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0" y="5"/>
                    <a:pt x="22" y="7"/>
                    <a:pt x="22" y="8"/>
                  </a:cubicBezTo>
                  <a:cubicBezTo>
                    <a:pt x="24" y="8"/>
                    <a:pt x="25" y="8"/>
                    <a:pt x="26" y="9"/>
                  </a:cubicBezTo>
                  <a:close/>
                  <a:moveTo>
                    <a:pt x="12" y="10"/>
                  </a:moveTo>
                  <a:cubicBezTo>
                    <a:pt x="11" y="10"/>
                    <a:pt x="11" y="11"/>
                    <a:pt x="11" y="13"/>
                  </a:cubicBezTo>
                  <a:cubicBezTo>
                    <a:pt x="12" y="13"/>
                    <a:pt x="14" y="13"/>
                    <a:pt x="15" y="14"/>
                  </a:cubicBezTo>
                  <a:cubicBezTo>
                    <a:pt x="17" y="12"/>
                    <a:pt x="15" y="9"/>
                    <a:pt x="12" y="10"/>
                  </a:cubicBezTo>
                  <a:close/>
                  <a:moveTo>
                    <a:pt x="5" y="14"/>
                  </a:move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462">
              <a:extLst>
                <a:ext uri="{FF2B5EF4-FFF2-40B4-BE49-F238E27FC236}">
                  <a16:creationId xmlns:a16="http://schemas.microsoft.com/office/drawing/2014/main" id="{F7AD16A8-F2E7-463B-A443-C4A721B34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0163" y="5256213"/>
              <a:ext cx="358775" cy="346075"/>
            </a:xfrm>
            <a:custGeom>
              <a:avLst/>
              <a:gdLst>
                <a:gd name="T0" fmla="*/ 53 w 61"/>
                <a:gd name="T1" fmla="*/ 33 h 59"/>
                <a:gd name="T2" fmla="*/ 54 w 61"/>
                <a:gd name="T3" fmla="*/ 47 h 59"/>
                <a:gd name="T4" fmla="*/ 42 w 61"/>
                <a:gd name="T5" fmla="*/ 49 h 59"/>
                <a:gd name="T6" fmla="*/ 35 w 61"/>
                <a:gd name="T7" fmla="*/ 58 h 59"/>
                <a:gd name="T8" fmla="*/ 25 w 61"/>
                <a:gd name="T9" fmla="*/ 53 h 59"/>
                <a:gd name="T10" fmla="*/ 13 w 61"/>
                <a:gd name="T11" fmla="*/ 53 h 59"/>
                <a:gd name="T12" fmla="*/ 5 w 61"/>
                <a:gd name="T13" fmla="*/ 46 h 59"/>
                <a:gd name="T14" fmla="*/ 6 w 61"/>
                <a:gd name="T15" fmla="*/ 35 h 59"/>
                <a:gd name="T16" fmla="*/ 1 w 61"/>
                <a:gd name="T17" fmla="*/ 25 h 59"/>
                <a:gd name="T18" fmla="*/ 9 w 61"/>
                <a:gd name="T19" fmla="*/ 18 h 59"/>
                <a:gd name="T20" fmla="*/ 12 w 61"/>
                <a:gd name="T21" fmla="*/ 6 h 59"/>
                <a:gd name="T22" fmla="*/ 25 w 61"/>
                <a:gd name="T23" fmla="*/ 7 h 59"/>
                <a:gd name="T24" fmla="*/ 25 w 61"/>
                <a:gd name="T25" fmla="*/ 1 h 59"/>
                <a:gd name="T26" fmla="*/ 35 w 61"/>
                <a:gd name="T27" fmla="*/ 7 h 59"/>
                <a:gd name="T28" fmla="*/ 53 w 61"/>
                <a:gd name="T29" fmla="*/ 12 h 59"/>
                <a:gd name="T30" fmla="*/ 58 w 61"/>
                <a:gd name="T31" fmla="*/ 23 h 59"/>
                <a:gd name="T32" fmla="*/ 51 w 61"/>
                <a:gd name="T33" fmla="*/ 23 h 59"/>
                <a:gd name="T34" fmla="*/ 51 w 61"/>
                <a:gd name="T35" fmla="*/ 23 h 59"/>
                <a:gd name="T36" fmla="*/ 49 w 61"/>
                <a:gd name="T37" fmla="*/ 41 h 59"/>
                <a:gd name="T38" fmla="*/ 46 w 61"/>
                <a:gd name="T39" fmla="*/ 37 h 59"/>
                <a:gd name="T40" fmla="*/ 44 w 61"/>
                <a:gd name="T41" fmla="*/ 48 h 59"/>
                <a:gd name="T42" fmla="*/ 45 w 61"/>
                <a:gd name="T43" fmla="*/ 48 h 59"/>
                <a:gd name="T44" fmla="*/ 44 w 61"/>
                <a:gd name="T45" fmla="*/ 48 h 59"/>
                <a:gd name="T46" fmla="*/ 44 w 61"/>
                <a:gd name="T47" fmla="*/ 46 h 59"/>
                <a:gd name="T48" fmla="*/ 43 w 61"/>
                <a:gd name="T49" fmla="*/ 13 h 59"/>
                <a:gd name="T50" fmla="*/ 37 w 61"/>
                <a:gd name="T51" fmla="*/ 22 h 59"/>
                <a:gd name="T52" fmla="*/ 37 w 61"/>
                <a:gd name="T53" fmla="*/ 22 h 59"/>
                <a:gd name="T54" fmla="*/ 37 w 61"/>
                <a:gd name="T55" fmla="*/ 34 h 59"/>
                <a:gd name="T56" fmla="*/ 23 w 61"/>
                <a:gd name="T57" fmla="*/ 36 h 59"/>
                <a:gd name="T58" fmla="*/ 34 w 61"/>
                <a:gd name="T59" fmla="*/ 39 h 59"/>
                <a:gd name="T60" fmla="*/ 34 w 61"/>
                <a:gd name="T61" fmla="*/ 39 h 59"/>
                <a:gd name="T62" fmla="*/ 35 w 61"/>
                <a:gd name="T63" fmla="*/ 51 h 59"/>
                <a:gd name="T64" fmla="*/ 34 w 61"/>
                <a:gd name="T65" fmla="*/ 56 h 59"/>
                <a:gd name="T66" fmla="*/ 29 w 61"/>
                <a:gd name="T67" fmla="*/ 44 h 59"/>
                <a:gd name="T68" fmla="*/ 30 w 61"/>
                <a:gd name="T69" fmla="*/ 45 h 59"/>
                <a:gd name="T70" fmla="*/ 29 w 61"/>
                <a:gd name="T71" fmla="*/ 44 h 59"/>
                <a:gd name="T72" fmla="*/ 28 w 61"/>
                <a:gd name="T73" fmla="*/ 16 h 59"/>
                <a:gd name="T74" fmla="*/ 28 w 61"/>
                <a:gd name="T75" fmla="*/ 45 h 59"/>
                <a:gd name="T76" fmla="*/ 27 w 61"/>
                <a:gd name="T77" fmla="*/ 17 h 59"/>
                <a:gd name="T78" fmla="*/ 26 w 61"/>
                <a:gd name="T79" fmla="*/ 3 h 59"/>
                <a:gd name="T80" fmla="*/ 26 w 61"/>
                <a:gd name="T81" fmla="*/ 3 h 59"/>
                <a:gd name="T82" fmla="*/ 26 w 61"/>
                <a:gd name="T83" fmla="*/ 38 h 59"/>
                <a:gd name="T84" fmla="*/ 25 w 61"/>
                <a:gd name="T85" fmla="*/ 51 h 59"/>
                <a:gd name="T86" fmla="*/ 26 w 61"/>
                <a:gd name="T87" fmla="*/ 50 h 59"/>
                <a:gd name="T88" fmla="*/ 21 w 61"/>
                <a:gd name="T89" fmla="*/ 25 h 59"/>
                <a:gd name="T90" fmla="*/ 21 w 61"/>
                <a:gd name="T91" fmla="*/ 25 h 59"/>
                <a:gd name="T92" fmla="*/ 20 w 61"/>
                <a:gd name="T93" fmla="*/ 48 h 59"/>
                <a:gd name="T94" fmla="*/ 15 w 61"/>
                <a:gd name="T95" fmla="*/ 41 h 59"/>
                <a:gd name="T96" fmla="*/ 15 w 61"/>
                <a:gd name="T97" fmla="*/ 41 h 59"/>
                <a:gd name="T98" fmla="*/ 10 w 61"/>
                <a:gd name="T99" fmla="*/ 43 h 59"/>
                <a:gd name="T100" fmla="*/ 10 w 61"/>
                <a:gd name="T101" fmla="*/ 42 h 59"/>
                <a:gd name="T102" fmla="*/ 6 w 61"/>
                <a:gd name="T103" fmla="*/ 26 h 59"/>
                <a:gd name="T104" fmla="*/ 6 w 61"/>
                <a:gd name="T105" fmla="*/ 26 h 59"/>
                <a:gd name="T106" fmla="*/ 5 w 61"/>
                <a:gd name="T10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59">
                  <a:moveTo>
                    <a:pt x="58" y="34"/>
                  </a:moveTo>
                  <a:cubicBezTo>
                    <a:pt x="56" y="34"/>
                    <a:pt x="55" y="33"/>
                    <a:pt x="53" y="33"/>
                  </a:cubicBezTo>
                  <a:cubicBezTo>
                    <a:pt x="52" y="36"/>
                    <a:pt x="52" y="39"/>
                    <a:pt x="50" y="42"/>
                  </a:cubicBezTo>
                  <a:cubicBezTo>
                    <a:pt x="52" y="43"/>
                    <a:pt x="53" y="45"/>
                    <a:pt x="54" y="47"/>
                  </a:cubicBezTo>
                  <a:cubicBezTo>
                    <a:pt x="52" y="50"/>
                    <a:pt x="50" y="52"/>
                    <a:pt x="47" y="54"/>
                  </a:cubicBezTo>
                  <a:cubicBezTo>
                    <a:pt x="45" y="53"/>
                    <a:pt x="44" y="51"/>
                    <a:pt x="42" y="49"/>
                  </a:cubicBezTo>
                  <a:cubicBezTo>
                    <a:pt x="40" y="50"/>
                    <a:pt x="39" y="52"/>
                    <a:pt x="36" y="52"/>
                  </a:cubicBezTo>
                  <a:cubicBezTo>
                    <a:pt x="35" y="54"/>
                    <a:pt x="36" y="57"/>
                    <a:pt x="35" y="58"/>
                  </a:cubicBezTo>
                  <a:cubicBezTo>
                    <a:pt x="32" y="59"/>
                    <a:pt x="27" y="59"/>
                    <a:pt x="25" y="57"/>
                  </a:cubicBezTo>
                  <a:cubicBezTo>
                    <a:pt x="25" y="56"/>
                    <a:pt x="25" y="54"/>
                    <a:pt x="25" y="53"/>
                  </a:cubicBezTo>
                  <a:cubicBezTo>
                    <a:pt x="22" y="52"/>
                    <a:pt x="18" y="51"/>
                    <a:pt x="16" y="49"/>
                  </a:cubicBezTo>
                  <a:cubicBezTo>
                    <a:pt x="14" y="50"/>
                    <a:pt x="14" y="52"/>
                    <a:pt x="13" y="53"/>
                  </a:cubicBezTo>
                  <a:cubicBezTo>
                    <a:pt x="11" y="53"/>
                    <a:pt x="10" y="51"/>
                    <a:pt x="9" y="50"/>
                  </a:cubicBezTo>
                  <a:cubicBezTo>
                    <a:pt x="8" y="50"/>
                    <a:pt x="5" y="48"/>
                    <a:pt x="5" y="46"/>
                  </a:cubicBezTo>
                  <a:cubicBezTo>
                    <a:pt x="5" y="44"/>
                    <a:pt x="8" y="43"/>
                    <a:pt x="8" y="42"/>
                  </a:cubicBezTo>
                  <a:cubicBezTo>
                    <a:pt x="9" y="39"/>
                    <a:pt x="6" y="38"/>
                    <a:pt x="6" y="35"/>
                  </a:cubicBezTo>
                  <a:cubicBezTo>
                    <a:pt x="4" y="34"/>
                    <a:pt x="3" y="35"/>
                    <a:pt x="0" y="35"/>
                  </a:cubicBezTo>
                  <a:cubicBezTo>
                    <a:pt x="0" y="32"/>
                    <a:pt x="0" y="27"/>
                    <a:pt x="1" y="25"/>
                  </a:cubicBezTo>
                  <a:cubicBezTo>
                    <a:pt x="3" y="24"/>
                    <a:pt x="5" y="25"/>
                    <a:pt x="6" y="24"/>
                  </a:cubicBezTo>
                  <a:cubicBezTo>
                    <a:pt x="7" y="22"/>
                    <a:pt x="7" y="19"/>
                    <a:pt x="9" y="18"/>
                  </a:cubicBezTo>
                  <a:cubicBezTo>
                    <a:pt x="8" y="16"/>
                    <a:pt x="6" y="15"/>
                    <a:pt x="5" y="14"/>
                  </a:cubicBezTo>
                  <a:cubicBezTo>
                    <a:pt x="6" y="10"/>
                    <a:pt x="9" y="8"/>
                    <a:pt x="12" y="6"/>
                  </a:cubicBezTo>
                  <a:cubicBezTo>
                    <a:pt x="13" y="8"/>
                    <a:pt x="14" y="9"/>
                    <a:pt x="15" y="10"/>
                  </a:cubicBezTo>
                  <a:cubicBezTo>
                    <a:pt x="19" y="10"/>
                    <a:pt x="21" y="7"/>
                    <a:pt x="25" y="7"/>
                  </a:cubicBezTo>
                  <a:cubicBezTo>
                    <a:pt x="25" y="5"/>
                    <a:pt x="24" y="3"/>
                    <a:pt x="24" y="1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7" y="1"/>
                    <a:pt x="31" y="1"/>
                    <a:pt x="34" y="0"/>
                  </a:cubicBezTo>
                  <a:cubicBezTo>
                    <a:pt x="34" y="3"/>
                    <a:pt x="34" y="5"/>
                    <a:pt x="35" y="7"/>
                  </a:cubicBezTo>
                  <a:cubicBezTo>
                    <a:pt x="38" y="8"/>
                    <a:pt x="42" y="10"/>
                    <a:pt x="44" y="6"/>
                  </a:cubicBezTo>
                  <a:cubicBezTo>
                    <a:pt x="48" y="5"/>
                    <a:pt x="53" y="8"/>
                    <a:pt x="53" y="12"/>
                  </a:cubicBezTo>
                  <a:cubicBezTo>
                    <a:pt x="48" y="15"/>
                    <a:pt x="50" y="20"/>
                    <a:pt x="53" y="23"/>
                  </a:cubicBezTo>
                  <a:cubicBezTo>
                    <a:pt x="54" y="23"/>
                    <a:pt x="56" y="24"/>
                    <a:pt x="58" y="23"/>
                  </a:cubicBezTo>
                  <a:cubicBezTo>
                    <a:pt x="61" y="24"/>
                    <a:pt x="59" y="31"/>
                    <a:pt x="58" y="34"/>
                  </a:cubicBezTo>
                  <a:close/>
                  <a:moveTo>
                    <a:pt x="51" y="23"/>
                  </a:moveTo>
                  <a:cubicBezTo>
                    <a:pt x="51" y="22"/>
                    <a:pt x="51" y="22"/>
                    <a:pt x="50" y="22"/>
                  </a:cubicBezTo>
                  <a:cubicBezTo>
                    <a:pt x="50" y="22"/>
                    <a:pt x="50" y="23"/>
                    <a:pt x="51" y="23"/>
                  </a:cubicBezTo>
                  <a:close/>
                  <a:moveTo>
                    <a:pt x="48" y="42"/>
                  </a:moveTo>
                  <a:cubicBezTo>
                    <a:pt x="49" y="42"/>
                    <a:pt x="49" y="42"/>
                    <a:pt x="49" y="41"/>
                  </a:cubicBezTo>
                  <a:cubicBezTo>
                    <a:pt x="48" y="41"/>
                    <a:pt x="48" y="42"/>
                    <a:pt x="48" y="42"/>
                  </a:cubicBezTo>
                  <a:close/>
                  <a:moveTo>
                    <a:pt x="46" y="37"/>
                  </a:moveTo>
                  <a:cubicBezTo>
                    <a:pt x="45" y="37"/>
                    <a:pt x="46" y="37"/>
                    <a:pt x="46" y="37"/>
                  </a:cubicBez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4" y="48"/>
                    <a:pt x="44" y="48"/>
                  </a:cubicBezTo>
                  <a:close/>
                  <a:moveTo>
                    <a:pt x="44" y="46"/>
                  </a:moveTo>
                  <a:cubicBezTo>
                    <a:pt x="43" y="47"/>
                    <a:pt x="45" y="47"/>
                    <a:pt x="44" y="46"/>
                  </a:cubicBezTo>
                  <a:close/>
                  <a:moveTo>
                    <a:pt x="43" y="12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2"/>
                    <a:pt x="43" y="12"/>
                  </a:cubicBezTo>
                  <a:close/>
                  <a:moveTo>
                    <a:pt x="37" y="22"/>
                  </a:moveTo>
                  <a:cubicBezTo>
                    <a:pt x="36" y="23"/>
                    <a:pt x="37" y="24"/>
                    <a:pt x="37" y="24"/>
                  </a:cubicBezTo>
                  <a:cubicBezTo>
                    <a:pt x="38" y="23"/>
                    <a:pt x="37" y="22"/>
                    <a:pt x="37" y="22"/>
                  </a:cubicBezTo>
                  <a:close/>
                  <a:moveTo>
                    <a:pt x="28" y="38"/>
                  </a:moveTo>
                  <a:cubicBezTo>
                    <a:pt x="32" y="37"/>
                    <a:pt x="36" y="37"/>
                    <a:pt x="37" y="34"/>
                  </a:cubicBezTo>
                  <a:cubicBezTo>
                    <a:pt x="41" y="24"/>
                    <a:pt x="29" y="17"/>
                    <a:pt x="23" y="24"/>
                  </a:cubicBezTo>
                  <a:cubicBezTo>
                    <a:pt x="20" y="27"/>
                    <a:pt x="20" y="32"/>
                    <a:pt x="23" y="36"/>
                  </a:cubicBezTo>
                  <a:cubicBezTo>
                    <a:pt x="25" y="36"/>
                    <a:pt x="26" y="38"/>
                    <a:pt x="28" y="38"/>
                  </a:cubicBezTo>
                  <a:close/>
                  <a:moveTo>
                    <a:pt x="34" y="39"/>
                  </a:moveTo>
                  <a:cubicBezTo>
                    <a:pt x="34" y="40"/>
                    <a:pt x="35" y="40"/>
                    <a:pt x="35" y="39"/>
                  </a:cubicBezTo>
                  <a:cubicBezTo>
                    <a:pt x="35" y="39"/>
                    <a:pt x="34" y="39"/>
                    <a:pt x="34" y="39"/>
                  </a:cubicBezTo>
                  <a:close/>
                  <a:moveTo>
                    <a:pt x="35" y="51"/>
                  </a:moveTo>
                  <a:cubicBezTo>
                    <a:pt x="34" y="51"/>
                    <a:pt x="35" y="50"/>
                    <a:pt x="35" y="51"/>
                  </a:cubicBezTo>
                  <a:close/>
                  <a:moveTo>
                    <a:pt x="33" y="57"/>
                  </a:moveTo>
                  <a:cubicBezTo>
                    <a:pt x="33" y="57"/>
                    <a:pt x="34" y="57"/>
                    <a:pt x="34" y="56"/>
                  </a:cubicBezTo>
                  <a:cubicBezTo>
                    <a:pt x="33" y="56"/>
                    <a:pt x="33" y="56"/>
                    <a:pt x="33" y="57"/>
                  </a:cubicBezTo>
                  <a:close/>
                  <a:moveTo>
                    <a:pt x="29" y="44"/>
                  </a:moveTo>
                  <a:cubicBezTo>
                    <a:pt x="29" y="44"/>
                    <a:pt x="29" y="45"/>
                    <a:pt x="29" y="45"/>
                  </a:cubicBezTo>
                  <a:cubicBezTo>
                    <a:pt x="29" y="45"/>
                    <a:pt x="30" y="45"/>
                    <a:pt x="30" y="45"/>
                  </a:cubicBezTo>
                  <a:cubicBezTo>
                    <a:pt x="30" y="45"/>
                    <a:pt x="30" y="44"/>
                    <a:pt x="30" y="44"/>
                  </a:cubicBezTo>
                  <a:cubicBezTo>
                    <a:pt x="30" y="44"/>
                    <a:pt x="29" y="44"/>
                    <a:pt x="29" y="44"/>
                  </a:cubicBezTo>
                  <a:close/>
                  <a:moveTo>
                    <a:pt x="28" y="16"/>
                  </a:moveTo>
                  <a:cubicBezTo>
                    <a:pt x="28" y="17"/>
                    <a:pt x="28" y="16"/>
                    <a:pt x="28" y="16"/>
                  </a:cubicBezTo>
                  <a:close/>
                  <a:moveTo>
                    <a:pt x="28" y="45"/>
                  </a:moveTo>
                  <a:cubicBezTo>
                    <a:pt x="28" y="43"/>
                    <a:pt x="27" y="45"/>
                    <a:pt x="28" y="45"/>
                  </a:cubicBezTo>
                  <a:close/>
                  <a:moveTo>
                    <a:pt x="27" y="17"/>
                  </a:moveTo>
                  <a:cubicBezTo>
                    <a:pt x="27" y="17"/>
                    <a:pt x="27" y="18"/>
                    <a:pt x="27" y="17"/>
                  </a:cubicBezTo>
                  <a:cubicBezTo>
                    <a:pt x="28" y="17"/>
                    <a:pt x="27" y="17"/>
                    <a:pt x="27" y="17"/>
                  </a:cubicBezTo>
                  <a:close/>
                  <a:moveTo>
                    <a:pt x="26" y="3"/>
                  </a:moveTo>
                  <a:cubicBezTo>
                    <a:pt x="26" y="4"/>
                    <a:pt x="25" y="5"/>
                    <a:pt x="26" y="5"/>
                  </a:cubicBezTo>
                  <a:cubicBezTo>
                    <a:pt x="26" y="4"/>
                    <a:pt x="26" y="3"/>
                    <a:pt x="26" y="3"/>
                  </a:cubicBezTo>
                  <a:close/>
                  <a:moveTo>
                    <a:pt x="26" y="38"/>
                  </a:moveTo>
                  <a:cubicBezTo>
                    <a:pt x="25" y="38"/>
                    <a:pt x="27" y="38"/>
                    <a:pt x="26" y="38"/>
                  </a:cubicBezTo>
                  <a:close/>
                  <a:moveTo>
                    <a:pt x="25" y="50"/>
                  </a:moveTo>
                  <a:cubicBezTo>
                    <a:pt x="25" y="50"/>
                    <a:pt x="25" y="51"/>
                    <a:pt x="25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0"/>
                    <a:pt x="26" y="50"/>
                  </a:cubicBezTo>
                  <a:cubicBezTo>
                    <a:pt x="26" y="50"/>
                    <a:pt x="26" y="50"/>
                    <a:pt x="25" y="50"/>
                  </a:cubicBezTo>
                  <a:close/>
                  <a:moveTo>
                    <a:pt x="21" y="25"/>
                  </a:moveTo>
                  <a:cubicBezTo>
                    <a:pt x="21" y="25"/>
                    <a:pt x="21" y="23"/>
                    <a:pt x="21" y="23"/>
                  </a:cubicBezTo>
                  <a:cubicBezTo>
                    <a:pt x="21" y="24"/>
                    <a:pt x="20" y="25"/>
                    <a:pt x="21" y="25"/>
                  </a:cubicBezTo>
                  <a:close/>
                  <a:moveTo>
                    <a:pt x="20" y="46"/>
                  </a:moveTo>
                  <a:cubicBezTo>
                    <a:pt x="20" y="46"/>
                    <a:pt x="20" y="47"/>
                    <a:pt x="20" y="48"/>
                  </a:cubicBezTo>
                  <a:cubicBezTo>
                    <a:pt x="21" y="48"/>
                    <a:pt x="21" y="45"/>
                    <a:pt x="20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42"/>
                  </a:move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lose/>
                  <a:moveTo>
                    <a:pt x="6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lose/>
                  <a:moveTo>
                    <a:pt x="5" y="32"/>
                  </a:moveTo>
                  <a:cubicBezTo>
                    <a:pt x="5" y="32"/>
                    <a:pt x="6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463">
              <a:extLst>
                <a:ext uri="{FF2B5EF4-FFF2-40B4-BE49-F238E27FC236}">
                  <a16:creationId xmlns:a16="http://schemas.microsoft.com/office/drawing/2014/main" id="{0EC820B5-E07D-446F-B77F-8D3EABEC52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2713" y="5067300"/>
              <a:ext cx="188913" cy="188913"/>
            </a:xfrm>
            <a:custGeom>
              <a:avLst/>
              <a:gdLst>
                <a:gd name="T0" fmla="*/ 31 w 32"/>
                <a:gd name="T1" fmla="*/ 19 h 32"/>
                <a:gd name="T2" fmla="*/ 26 w 32"/>
                <a:gd name="T3" fmla="*/ 22 h 32"/>
                <a:gd name="T4" fmla="*/ 28 w 32"/>
                <a:gd name="T5" fmla="*/ 24 h 32"/>
                <a:gd name="T6" fmla="*/ 24 w 32"/>
                <a:gd name="T7" fmla="*/ 28 h 32"/>
                <a:gd name="T8" fmla="*/ 21 w 32"/>
                <a:gd name="T9" fmla="*/ 26 h 32"/>
                <a:gd name="T10" fmla="*/ 18 w 32"/>
                <a:gd name="T11" fmla="*/ 27 h 32"/>
                <a:gd name="T12" fmla="*/ 18 w 32"/>
                <a:gd name="T13" fmla="*/ 31 h 32"/>
                <a:gd name="T14" fmla="*/ 12 w 32"/>
                <a:gd name="T15" fmla="*/ 32 h 32"/>
                <a:gd name="T16" fmla="*/ 11 w 32"/>
                <a:gd name="T17" fmla="*/ 26 h 32"/>
                <a:gd name="T18" fmla="*/ 7 w 32"/>
                <a:gd name="T19" fmla="*/ 28 h 32"/>
                <a:gd name="T20" fmla="*/ 4 w 32"/>
                <a:gd name="T21" fmla="*/ 25 h 32"/>
                <a:gd name="T22" fmla="*/ 1 w 32"/>
                <a:gd name="T23" fmla="*/ 19 h 32"/>
                <a:gd name="T24" fmla="*/ 1 w 32"/>
                <a:gd name="T25" fmla="*/ 13 h 32"/>
                <a:gd name="T26" fmla="*/ 4 w 32"/>
                <a:gd name="T27" fmla="*/ 13 h 32"/>
                <a:gd name="T28" fmla="*/ 3 w 32"/>
                <a:gd name="T29" fmla="*/ 8 h 32"/>
                <a:gd name="T30" fmla="*/ 6 w 32"/>
                <a:gd name="T31" fmla="*/ 4 h 32"/>
                <a:gd name="T32" fmla="*/ 9 w 32"/>
                <a:gd name="T33" fmla="*/ 6 h 32"/>
                <a:gd name="T34" fmla="*/ 13 w 32"/>
                <a:gd name="T35" fmla="*/ 4 h 32"/>
                <a:gd name="T36" fmla="*/ 13 w 32"/>
                <a:gd name="T37" fmla="*/ 0 h 32"/>
                <a:gd name="T38" fmla="*/ 18 w 32"/>
                <a:gd name="T39" fmla="*/ 1 h 32"/>
                <a:gd name="T40" fmla="*/ 18 w 32"/>
                <a:gd name="T41" fmla="*/ 4 h 32"/>
                <a:gd name="T42" fmla="*/ 23 w 32"/>
                <a:gd name="T43" fmla="*/ 3 h 32"/>
                <a:gd name="T44" fmla="*/ 27 w 32"/>
                <a:gd name="T45" fmla="*/ 9 h 32"/>
                <a:gd name="T46" fmla="*/ 28 w 32"/>
                <a:gd name="T47" fmla="*/ 13 h 32"/>
                <a:gd name="T48" fmla="*/ 31 w 32"/>
                <a:gd name="T49" fmla="*/ 19 h 32"/>
                <a:gd name="T50" fmla="*/ 22 w 32"/>
                <a:gd name="T51" fmla="*/ 8 h 32"/>
                <a:gd name="T52" fmla="*/ 21 w 32"/>
                <a:gd name="T53" fmla="*/ 7 h 32"/>
                <a:gd name="T54" fmla="*/ 22 w 32"/>
                <a:gd name="T55" fmla="*/ 8 h 32"/>
                <a:gd name="T56" fmla="*/ 20 w 32"/>
                <a:gd name="T57" fmla="*/ 25 h 32"/>
                <a:gd name="T58" fmla="*/ 20 w 32"/>
                <a:gd name="T59" fmla="*/ 25 h 32"/>
                <a:gd name="T60" fmla="*/ 14 w 32"/>
                <a:gd name="T61" fmla="*/ 13 h 32"/>
                <a:gd name="T62" fmla="*/ 13 w 32"/>
                <a:gd name="T63" fmla="*/ 18 h 32"/>
                <a:gd name="T64" fmla="*/ 14 w 32"/>
                <a:gd name="T65" fmla="*/ 13 h 32"/>
                <a:gd name="T66" fmla="*/ 16 w 32"/>
                <a:gd name="T67" fmla="*/ 28 h 32"/>
                <a:gd name="T68" fmla="*/ 16 w 32"/>
                <a:gd name="T69" fmla="*/ 28 h 32"/>
                <a:gd name="T70" fmla="*/ 13 w 32"/>
                <a:gd name="T71" fmla="*/ 28 h 32"/>
                <a:gd name="T72" fmla="*/ 14 w 32"/>
                <a:gd name="T73" fmla="*/ 29 h 32"/>
                <a:gd name="T74" fmla="*/ 13 w 32"/>
                <a:gd name="T75" fmla="*/ 28 h 32"/>
                <a:gd name="T76" fmla="*/ 6 w 32"/>
                <a:gd name="T77" fmla="*/ 19 h 32"/>
                <a:gd name="T78" fmla="*/ 6 w 32"/>
                <a:gd name="T7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32">
                  <a:moveTo>
                    <a:pt x="31" y="19"/>
                  </a:moveTo>
                  <a:cubicBezTo>
                    <a:pt x="29" y="18"/>
                    <a:pt x="27" y="20"/>
                    <a:pt x="26" y="22"/>
                  </a:cubicBezTo>
                  <a:cubicBezTo>
                    <a:pt x="26" y="23"/>
                    <a:pt x="28" y="23"/>
                    <a:pt x="28" y="24"/>
                  </a:cubicBezTo>
                  <a:cubicBezTo>
                    <a:pt x="27" y="26"/>
                    <a:pt x="26" y="27"/>
                    <a:pt x="24" y="28"/>
                  </a:cubicBezTo>
                  <a:cubicBezTo>
                    <a:pt x="23" y="28"/>
                    <a:pt x="22" y="27"/>
                    <a:pt x="21" y="26"/>
                  </a:cubicBezTo>
                  <a:cubicBezTo>
                    <a:pt x="20" y="27"/>
                    <a:pt x="19" y="27"/>
                    <a:pt x="18" y="27"/>
                  </a:cubicBezTo>
                  <a:cubicBezTo>
                    <a:pt x="18" y="28"/>
                    <a:pt x="18" y="30"/>
                    <a:pt x="18" y="31"/>
                  </a:cubicBezTo>
                  <a:cubicBezTo>
                    <a:pt x="16" y="32"/>
                    <a:pt x="14" y="31"/>
                    <a:pt x="12" y="32"/>
                  </a:cubicBezTo>
                  <a:cubicBezTo>
                    <a:pt x="11" y="30"/>
                    <a:pt x="13" y="26"/>
                    <a:pt x="11" y="26"/>
                  </a:cubicBezTo>
                  <a:cubicBezTo>
                    <a:pt x="9" y="26"/>
                    <a:pt x="9" y="28"/>
                    <a:pt x="7" y="28"/>
                  </a:cubicBezTo>
                  <a:cubicBezTo>
                    <a:pt x="7" y="26"/>
                    <a:pt x="5" y="26"/>
                    <a:pt x="4" y="25"/>
                  </a:cubicBezTo>
                  <a:cubicBezTo>
                    <a:pt x="5" y="22"/>
                    <a:pt x="5" y="18"/>
                    <a:pt x="1" y="19"/>
                  </a:cubicBezTo>
                  <a:cubicBezTo>
                    <a:pt x="0" y="18"/>
                    <a:pt x="1" y="15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2"/>
                    <a:pt x="4" y="9"/>
                    <a:pt x="3" y="8"/>
                  </a:cubicBezTo>
                  <a:cubicBezTo>
                    <a:pt x="3" y="6"/>
                    <a:pt x="5" y="6"/>
                    <a:pt x="6" y="4"/>
                  </a:cubicBezTo>
                  <a:cubicBezTo>
                    <a:pt x="8" y="4"/>
                    <a:pt x="8" y="5"/>
                    <a:pt x="9" y="6"/>
                  </a:cubicBezTo>
                  <a:cubicBezTo>
                    <a:pt x="10" y="5"/>
                    <a:pt x="11" y="4"/>
                    <a:pt x="13" y="4"/>
                  </a:cubicBezTo>
                  <a:cubicBezTo>
                    <a:pt x="13" y="3"/>
                    <a:pt x="11" y="1"/>
                    <a:pt x="13" y="0"/>
                  </a:cubicBezTo>
                  <a:cubicBezTo>
                    <a:pt x="15" y="1"/>
                    <a:pt x="17" y="0"/>
                    <a:pt x="18" y="1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20" y="6"/>
                    <a:pt x="22" y="4"/>
                    <a:pt x="23" y="3"/>
                  </a:cubicBezTo>
                  <a:cubicBezTo>
                    <a:pt x="26" y="4"/>
                    <a:pt x="30" y="6"/>
                    <a:pt x="27" y="9"/>
                  </a:cubicBezTo>
                  <a:cubicBezTo>
                    <a:pt x="27" y="10"/>
                    <a:pt x="27" y="12"/>
                    <a:pt x="28" y="13"/>
                  </a:cubicBezTo>
                  <a:cubicBezTo>
                    <a:pt x="32" y="12"/>
                    <a:pt x="32" y="16"/>
                    <a:pt x="31" y="19"/>
                  </a:cubicBezTo>
                  <a:close/>
                  <a:moveTo>
                    <a:pt x="22" y="8"/>
                  </a:moveTo>
                  <a:cubicBezTo>
                    <a:pt x="22" y="7"/>
                    <a:pt x="22" y="7"/>
                    <a:pt x="21" y="7"/>
                  </a:cubicBezTo>
                  <a:cubicBezTo>
                    <a:pt x="22" y="7"/>
                    <a:pt x="21" y="8"/>
                    <a:pt x="22" y="8"/>
                  </a:cubicBezTo>
                  <a:close/>
                  <a:moveTo>
                    <a:pt x="20" y="25"/>
                  </a:moveTo>
                  <a:cubicBezTo>
                    <a:pt x="19" y="25"/>
                    <a:pt x="20" y="25"/>
                    <a:pt x="20" y="25"/>
                  </a:cubicBezTo>
                  <a:close/>
                  <a:moveTo>
                    <a:pt x="14" y="13"/>
                  </a:moveTo>
                  <a:cubicBezTo>
                    <a:pt x="13" y="13"/>
                    <a:pt x="12" y="16"/>
                    <a:pt x="13" y="18"/>
                  </a:cubicBezTo>
                  <a:cubicBezTo>
                    <a:pt x="18" y="21"/>
                    <a:pt x="20" y="12"/>
                    <a:pt x="14" y="13"/>
                  </a:cubicBezTo>
                  <a:close/>
                  <a:moveTo>
                    <a:pt x="16" y="28"/>
                  </a:moveTo>
                  <a:cubicBezTo>
                    <a:pt x="16" y="29"/>
                    <a:pt x="16" y="28"/>
                    <a:pt x="16" y="28"/>
                  </a:cubicBezTo>
                  <a:close/>
                  <a:moveTo>
                    <a:pt x="13" y="28"/>
                  </a:moveTo>
                  <a:cubicBezTo>
                    <a:pt x="13" y="29"/>
                    <a:pt x="13" y="29"/>
                    <a:pt x="14" y="29"/>
                  </a:cubicBezTo>
                  <a:cubicBezTo>
                    <a:pt x="14" y="29"/>
                    <a:pt x="14" y="28"/>
                    <a:pt x="13" y="28"/>
                  </a:cubicBezTo>
                  <a:close/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6CDBE41-0CE0-4839-9F21-A35F23CA57A0}"/>
              </a:ext>
            </a:extLst>
          </p:cNvPr>
          <p:cNvSpPr/>
          <p:nvPr/>
        </p:nvSpPr>
        <p:spPr>
          <a:xfrm>
            <a:off x="4349498" y="1892957"/>
            <a:ext cx="3751724" cy="3156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endParaRPr lang="nb-NO" sz="1100" b="1">
              <a:solidFill>
                <a:srgbClr val="000000"/>
              </a:solidFill>
              <a:latin typeface="Arial" panose="020B0604020202020204"/>
            </a:endParaRPr>
          </a:p>
          <a:p>
            <a:pPr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Forventede fordeler </a:t>
            </a:r>
            <a:endParaRPr lang="nb-NO" sz="1100">
              <a:solidFill>
                <a:srgbClr val="000000"/>
              </a:solidFill>
              <a:latin typeface="Arial" panose="020B0604020202020204"/>
            </a:endParaRPr>
          </a:p>
          <a:p>
            <a:pPr>
              <a:defRPr/>
            </a:pPr>
            <a:endParaRPr lang="nb-NO" sz="1100">
              <a:solidFill>
                <a:srgbClr val="000000"/>
              </a:solidFill>
              <a:latin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Den største endringen for Truls vil være han nå forholder seg til 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SAP selvbetjeningsportal og DFØ-app og ikke Paga. En for</a:t>
            </a: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del for Truls er derfor at mye vil fungere likt som tidligere. </a:t>
            </a:r>
          </a:p>
          <a:p>
            <a:pPr>
              <a:defRPr/>
            </a:pPr>
            <a:endParaRPr lang="nb-NO" sz="1100">
              <a:solidFill>
                <a:srgbClr val="000000"/>
              </a:solidFill>
              <a:latin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Truls vil oppleve at SAP selvbetjeningsportal og DFØ-app vil være mer 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brukervennlig enn dagens løsninger. </a:t>
            </a: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For eksempel 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reiseregninger lages direkte i app.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Funksjoner i systemet gjør det lettere for Truls sine ledere å følge ham opp i det daglige med tanke på ferie, timeføring osv.  Systemet gjør det også enklere for Truls </a:t>
            </a:r>
            <a:r>
              <a:rPr lang="nb-NO" sz="1100">
                <a:solidFill>
                  <a:srgbClr val="000000"/>
                </a:solidFill>
              </a:rPr>
              <a:t>å handle i tråd med gjeldende lovverk.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nb-NO" sz="1100">
              <a:solidFill>
                <a:srgbClr val="000000"/>
              </a:solidFill>
              <a:latin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nb-NO" sz="1100">
              <a:solidFill>
                <a:srgbClr val="000000"/>
              </a:solidFill>
              <a:latin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Freeform 364">
            <a:extLst>
              <a:ext uri="{FF2B5EF4-FFF2-40B4-BE49-F238E27FC236}">
                <a16:creationId xmlns:a16="http://schemas.microsoft.com/office/drawing/2014/main" id="{53A89A28-FFD9-42E6-B27B-336EDAA339D7}"/>
              </a:ext>
            </a:extLst>
          </p:cNvPr>
          <p:cNvSpPr>
            <a:spLocks noEditPoints="1"/>
          </p:cNvSpPr>
          <p:nvPr/>
        </p:nvSpPr>
        <p:spPr bwMode="auto">
          <a:xfrm>
            <a:off x="7688084" y="1892957"/>
            <a:ext cx="384573" cy="422958"/>
          </a:xfrm>
          <a:custGeom>
            <a:avLst/>
            <a:gdLst>
              <a:gd name="T0" fmla="*/ 83 w 89"/>
              <a:gd name="T1" fmla="*/ 18 h 81"/>
              <a:gd name="T2" fmla="*/ 46 w 89"/>
              <a:gd name="T3" fmla="*/ 80 h 81"/>
              <a:gd name="T4" fmla="*/ 5 w 89"/>
              <a:gd name="T5" fmla="*/ 59 h 81"/>
              <a:gd name="T6" fmla="*/ 13 w 89"/>
              <a:gd name="T7" fmla="*/ 32 h 81"/>
              <a:gd name="T8" fmla="*/ 38 w 89"/>
              <a:gd name="T9" fmla="*/ 2 h 81"/>
              <a:gd name="T10" fmla="*/ 40 w 89"/>
              <a:gd name="T11" fmla="*/ 29 h 81"/>
              <a:gd name="T12" fmla="*/ 40 w 89"/>
              <a:gd name="T13" fmla="*/ 38 h 81"/>
              <a:gd name="T14" fmla="*/ 57 w 89"/>
              <a:gd name="T15" fmla="*/ 58 h 81"/>
              <a:gd name="T16" fmla="*/ 66 w 89"/>
              <a:gd name="T17" fmla="*/ 35 h 81"/>
              <a:gd name="T18" fmla="*/ 58 w 89"/>
              <a:gd name="T19" fmla="*/ 22 h 81"/>
              <a:gd name="T20" fmla="*/ 35 w 89"/>
              <a:gd name="T21" fmla="*/ 12 h 81"/>
              <a:gd name="T22" fmla="*/ 34 w 89"/>
              <a:gd name="T23" fmla="*/ 13 h 81"/>
              <a:gd name="T24" fmla="*/ 31 w 89"/>
              <a:gd name="T25" fmla="*/ 17 h 81"/>
              <a:gd name="T26" fmla="*/ 33 w 89"/>
              <a:gd name="T27" fmla="*/ 14 h 81"/>
              <a:gd name="T28" fmla="*/ 35 w 89"/>
              <a:gd name="T29" fmla="*/ 12 h 81"/>
              <a:gd name="T30" fmla="*/ 36 w 89"/>
              <a:gd name="T31" fmla="*/ 15 h 81"/>
              <a:gd name="T32" fmla="*/ 31 w 89"/>
              <a:gd name="T33" fmla="*/ 23 h 81"/>
              <a:gd name="T34" fmla="*/ 32 w 89"/>
              <a:gd name="T35" fmla="*/ 21 h 81"/>
              <a:gd name="T36" fmla="*/ 34 w 89"/>
              <a:gd name="T37" fmla="*/ 25 h 81"/>
              <a:gd name="T38" fmla="*/ 12 w 89"/>
              <a:gd name="T39" fmla="*/ 38 h 81"/>
              <a:gd name="T40" fmla="*/ 14 w 89"/>
              <a:gd name="T41" fmla="*/ 33 h 81"/>
              <a:gd name="T42" fmla="*/ 65 w 89"/>
              <a:gd name="T43" fmla="*/ 40 h 81"/>
              <a:gd name="T44" fmla="*/ 69 w 89"/>
              <a:gd name="T45" fmla="*/ 46 h 81"/>
              <a:gd name="T46" fmla="*/ 7 w 89"/>
              <a:gd name="T47" fmla="*/ 52 h 81"/>
              <a:gd name="T48" fmla="*/ 7 w 89"/>
              <a:gd name="T49" fmla="*/ 52 h 81"/>
              <a:gd name="T50" fmla="*/ 19 w 89"/>
              <a:gd name="T51" fmla="*/ 55 h 81"/>
              <a:gd name="T52" fmla="*/ 12 w 89"/>
              <a:gd name="T53" fmla="*/ 55 h 81"/>
              <a:gd name="T54" fmla="*/ 28 w 89"/>
              <a:gd name="T55" fmla="*/ 55 h 81"/>
              <a:gd name="T56" fmla="*/ 61 w 89"/>
              <a:gd name="T57" fmla="*/ 50 h 81"/>
              <a:gd name="T58" fmla="*/ 61 w 89"/>
              <a:gd name="T59" fmla="*/ 50 h 81"/>
              <a:gd name="T60" fmla="*/ 31 w 89"/>
              <a:gd name="T61" fmla="*/ 44 h 81"/>
              <a:gd name="T62" fmla="*/ 38 w 89"/>
              <a:gd name="T63" fmla="*/ 48 h 81"/>
              <a:gd name="T64" fmla="*/ 18 w 89"/>
              <a:gd name="T65" fmla="*/ 51 h 81"/>
              <a:gd name="T66" fmla="*/ 25 w 89"/>
              <a:gd name="T67" fmla="*/ 54 h 81"/>
              <a:gd name="T68" fmla="*/ 27 w 89"/>
              <a:gd name="T69" fmla="*/ 51 h 81"/>
              <a:gd name="T70" fmla="*/ 16 w 89"/>
              <a:gd name="T71" fmla="*/ 55 h 81"/>
              <a:gd name="T72" fmla="*/ 35 w 89"/>
              <a:gd name="T73" fmla="*/ 59 h 81"/>
              <a:gd name="T74" fmla="*/ 33 w 89"/>
              <a:gd name="T75" fmla="*/ 57 h 81"/>
              <a:gd name="T76" fmla="*/ 35 w 89"/>
              <a:gd name="T77" fmla="*/ 64 h 81"/>
              <a:gd name="T78" fmla="*/ 44 w 89"/>
              <a:gd name="T79" fmla="*/ 67 h 81"/>
              <a:gd name="T80" fmla="*/ 46 w 89"/>
              <a:gd name="T81" fmla="*/ 68 h 81"/>
              <a:gd name="T82" fmla="*/ 51 w 89"/>
              <a:gd name="T83" fmla="*/ 68 h 81"/>
              <a:gd name="T84" fmla="*/ 47 w 89"/>
              <a:gd name="T85" fmla="*/ 75 h 81"/>
              <a:gd name="T86" fmla="*/ 51 w 89"/>
              <a:gd name="T87" fmla="*/ 6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81">
                <a:moveTo>
                  <a:pt x="58" y="0"/>
                </a:moveTo>
                <a:cubicBezTo>
                  <a:pt x="59" y="6"/>
                  <a:pt x="58" y="14"/>
                  <a:pt x="61" y="19"/>
                </a:cubicBezTo>
                <a:cubicBezTo>
                  <a:pt x="70" y="20"/>
                  <a:pt x="75" y="19"/>
                  <a:pt x="83" y="18"/>
                </a:cubicBezTo>
                <a:cubicBezTo>
                  <a:pt x="89" y="36"/>
                  <a:pt x="73" y="48"/>
                  <a:pt x="64" y="57"/>
                </a:cubicBezTo>
                <a:cubicBezTo>
                  <a:pt x="62" y="57"/>
                  <a:pt x="63" y="55"/>
                  <a:pt x="60" y="56"/>
                </a:cubicBezTo>
                <a:cubicBezTo>
                  <a:pt x="59" y="67"/>
                  <a:pt x="51" y="72"/>
                  <a:pt x="46" y="80"/>
                </a:cubicBezTo>
                <a:cubicBezTo>
                  <a:pt x="41" y="79"/>
                  <a:pt x="37" y="81"/>
                  <a:pt x="32" y="78"/>
                </a:cubicBezTo>
                <a:cubicBezTo>
                  <a:pt x="34" y="72"/>
                  <a:pt x="31" y="64"/>
                  <a:pt x="30" y="58"/>
                </a:cubicBezTo>
                <a:cubicBezTo>
                  <a:pt x="22" y="57"/>
                  <a:pt x="13" y="59"/>
                  <a:pt x="5" y="59"/>
                </a:cubicBezTo>
                <a:cubicBezTo>
                  <a:pt x="3" y="57"/>
                  <a:pt x="4" y="51"/>
                  <a:pt x="1" y="50"/>
                </a:cubicBezTo>
                <a:cubicBezTo>
                  <a:pt x="0" y="42"/>
                  <a:pt x="7" y="39"/>
                  <a:pt x="9" y="32"/>
                </a:cubicBezTo>
                <a:cubicBezTo>
                  <a:pt x="11" y="31"/>
                  <a:pt x="12" y="31"/>
                  <a:pt x="13" y="32"/>
                </a:cubicBezTo>
                <a:cubicBezTo>
                  <a:pt x="13" y="30"/>
                  <a:pt x="13" y="27"/>
                  <a:pt x="15" y="27"/>
                </a:cubicBezTo>
                <a:cubicBezTo>
                  <a:pt x="18" y="27"/>
                  <a:pt x="21" y="26"/>
                  <a:pt x="24" y="25"/>
                </a:cubicBezTo>
                <a:cubicBezTo>
                  <a:pt x="23" y="13"/>
                  <a:pt x="33" y="10"/>
                  <a:pt x="38" y="2"/>
                </a:cubicBezTo>
                <a:cubicBezTo>
                  <a:pt x="45" y="2"/>
                  <a:pt x="51" y="1"/>
                  <a:pt x="58" y="0"/>
                </a:cubicBezTo>
                <a:close/>
                <a:moveTo>
                  <a:pt x="41" y="5"/>
                </a:moveTo>
                <a:cubicBezTo>
                  <a:pt x="39" y="12"/>
                  <a:pt x="43" y="22"/>
                  <a:pt x="40" y="29"/>
                </a:cubicBezTo>
                <a:cubicBezTo>
                  <a:pt x="33" y="26"/>
                  <a:pt x="26" y="30"/>
                  <a:pt x="17" y="29"/>
                </a:cubicBezTo>
                <a:cubicBezTo>
                  <a:pt x="16" y="31"/>
                  <a:pt x="17" y="36"/>
                  <a:pt x="18" y="39"/>
                </a:cubicBezTo>
                <a:cubicBezTo>
                  <a:pt x="26" y="39"/>
                  <a:pt x="32" y="38"/>
                  <a:pt x="40" y="38"/>
                </a:cubicBezTo>
                <a:cubicBezTo>
                  <a:pt x="44" y="41"/>
                  <a:pt x="40" y="49"/>
                  <a:pt x="42" y="55"/>
                </a:cubicBezTo>
                <a:cubicBezTo>
                  <a:pt x="42" y="57"/>
                  <a:pt x="46" y="57"/>
                  <a:pt x="43" y="59"/>
                </a:cubicBezTo>
                <a:cubicBezTo>
                  <a:pt x="47" y="57"/>
                  <a:pt x="54" y="63"/>
                  <a:pt x="57" y="58"/>
                </a:cubicBezTo>
                <a:cubicBezTo>
                  <a:pt x="57" y="56"/>
                  <a:pt x="54" y="57"/>
                  <a:pt x="54" y="55"/>
                </a:cubicBezTo>
                <a:cubicBezTo>
                  <a:pt x="60" y="52"/>
                  <a:pt x="54" y="40"/>
                  <a:pt x="58" y="36"/>
                </a:cubicBezTo>
                <a:cubicBezTo>
                  <a:pt x="61" y="37"/>
                  <a:pt x="64" y="36"/>
                  <a:pt x="66" y="35"/>
                </a:cubicBezTo>
                <a:cubicBezTo>
                  <a:pt x="70" y="38"/>
                  <a:pt x="75" y="37"/>
                  <a:pt x="79" y="36"/>
                </a:cubicBezTo>
                <a:cubicBezTo>
                  <a:pt x="81" y="32"/>
                  <a:pt x="81" y="28"/>
                  <a:pt x="81" y="22"/>
                </a:cubicBezTo>
                <a:cubicBezTo>
                  <a:pt x="74" y="21"/>
                  <a:pt x="65" y="22"/>
                  <a:pt x="58" y="22"/>
                </a:cubicBezTo>
                <a:cubicBezTo>
                  <a:pt x="57" y="17"/>
                  <a:pt x="56" y="10"/>
                  <a:pt x="56" y="4"/>
                </a:cubicBezTo>
                <a:cubicBezTo>
                  <a:pt x="51" y="3"/>
                  <a:pt x="45" y="4"/>
                  <a:pt x="41" y="5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4" y="12"/>
                  <a:pt x="34" y="12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4"/>
                  <a:pt x="33" y="14"/>
                  <a:pt x="32" y="14"/>
                </a:cubicBezTo>
                <a:cubicBezTo>
                  <a:pt x="32" y="16"/>
                  <a:pt x="30" y="15"/>
                  <a:pt x="31" y="17"/>
                </a:cubicBezTo>
                <a:cubicBezTo>
                  <a:pt x="29" y="18"/>
                  <a:pt x="26" y="21"/>
                  <a:pt x="28" y="23"/>
                </a:cubicBezTo>
                <a:cubicBezTo>
                  <a:pt x="28" y="21"/>
                  <a:pt x="30" y="20"/>
                  <a:pt x="31" y="17"/>
                </a:cubicBezTo>
                <a:cubicBezTo>
                  <a:pt x="32" y="16"/>
                  <a:pt x="33" y="16"/>
                  <a:pt x="33" y="14"/>
                </a:cubicBezTo>
                <a:cubicBezTo>
                  <a:pt x="34" y="14"/>
                  <a:pt x="34" y="14"/>
                  <a:pt x="34" y="13"/>
                </a:cubicBezTo>
                <a:cubicBezTo>
                  <a:pt x="35" y="13"/>
                  <a:pt x="35" y="13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1"/>
                  <a:pt x="35" y="11"/>
                  <a:pt x="35" y="12"/>
                </a:cubicBezTo>
                <a:close/>
                <a:moveTo>
                  <a:pt x="36" y="15"/>
                </a:moveTo>
                <a:cubicBezTo>
                  <a:pt x="37" y="15"/>
                  <a:pt x="36" y="15"/>
                  <a:pt x="36" y="15"/>
                </a:cubicBezTo>
                <a:close/>
                <a:moveTo>
                  <a:pt x="32" y="21"/>
                </a:moveTo>
                <a:cubicBezTo>
                  <a:pt x="32" y="21"/>
                  <a:pt x="31" y="21"/>
                  <a:pt x="31" y="21"/>
                </a:cubicBezTo>
                <a:cubicBezTo>
                  <a:pt x="31" y="21"/>
                  <a:pt x="30" y="23"/>
                  <a:pt x="31" y="23"/>
                </a:cubicBezTo>
                <a:cubicBezTo>
                  <a:pt x="32" y="22"/>
                  <a:pt x="32" y="22"/>
                  <a:pt x="32" y="21"/>
                </a:cubicBezTo>
                <a:cubicBezTo>
                  <a:pt x="33" y="21"/>
                  <a:pt x="34" y="19"/>
                  <a:pt x="34" y="18"/>
                </a:cubicBezTo>
                <a:cubicBezTo>
                  <a:pt x="33" y="18"/>
                  <a:pt x="32" y="20"/>
                  <a:pt x="32" y="21"/>
                </a:cubicBezTo>
                <a:close/>
                <a:moveTo>
                  <a:pt x="34" y="25"/>
                </a:moveTo>
                <a:cubicBezTo>
                  <a:pt x="34" y="23"/>
                  <a:pt x="39" y="22"/>
                  <a:pt x="37" y="19"/>
                </a:cubicBezTo>
                <a:cubicBezTo>
                  <a:pt x="36" y="21"/>
                  <a:pt x="32" y="23"/>
                  <a:pt x="34" y="25"/>
                </a:cubicBezTo>
                <a:close/>
                <a:moveTo>
                  <a:pt x="30" y="24"/>
                </a:moveTo>
                <a:cubicBezTo>
                  <a:pt x="30" y="25"/>
                  <a:pt x="29" y="24"/>
                  <a:pt x="30" y="24"/>
                </a:cubicBezTo>
                <a:close/>
                <a:moveTo>
                  <a:pt x="12" y="38"/>
                </a:moveTo>
                <a:cubicBezTo>
                  <a:pt x="9" y="40"/>
                  <a:pt x="5" y="44"/>
                  <a:pt x="6" y="48"/>
                </a:cubicBezTo>
                <a:cubicBezTo>
                  <a:pt x="7" y="45"/>
                  <a:pt x="11" y="42"/>
                  <a:pt x="12" y="38"/>
                </a:cubicBezTo>
                <a:cubicBezTo>
                  <a:pt x="14" y="37"/>
                  <a:pt x="14" y="35"/>
                  <a:pt x="14" y="33"/>
                </a:cubicBezTo>
                <a:cubicBezTo>
                  <a:pt x="11" y="34"/>
                  <a:pt x="13" y="37"/>
                  <a:pt x="12" y="38"/>
                </a:cubicBezTo>
                <a:close/>
                <a:moveTo>
                  <a:pt x="60" y="48"/>
                </a:moveTo>
                <a:cubicBezTo>
                  <a:pt x="61" y="45"/>
                  <a:pt x="64" y="43"/>
                  <a:pt x="65" y="40"/>
                </a:cubicBezTo>
                <a:cubicBezTo>
                  <a:pt x="61" y="40"/>
                  <a:pt x="58" y="45"/>
                  <a:pt x="60" y="48"/>
                </a:cubicBezTo>
                <a:close/>
                <a:moveTo>
                  <a:pt x="63" y="53"/>
                </a:moveTo>
                <a:cubicBezTo>
                  <a:pt x="66" y="52"/>
                  <a:pt x="67" y="49"/>
                  <a:pt x="69" y="46"/>
                </a:cubicBezTo>
                <a:cubicBezTo>
                  <a:pt x="71" y="44"/>
                  <a:pt x="74" y="42"/>
                  <a:pt x="73" y="40"/>
                </a:cubicBezTo>
                <a:cubicBezTo>
                  <a:pt x="70" y="44"/>
                  <a:pt x="65" y="48"/>
                  <a:pt x="63" y="53"/>
                </a:cubicBezTo>
                <a:close/>
                <a:moveTo>
                  <a:pt x="7" y="52"/>
                </a:moveTo>
                <a:cubicBezTo>
                  <a:pt x="11" y="50"/>
                  <a:pt x="13" y="44"/>
                  <a:pt x="15" y="41"/>
                </a:cubicBezTo>
                <a:cubicBezTo>
                  <a:pt x="15" y="40"/>
                  <a:pt x="15" y="40"/>
                  <a:pt x="14" y="40"/>
                </a:cubicBezTo>
                <a:cubicBezTo>
                  <a:pt x="12" y="45"/>
                  <a:pt x="8" y="47"/>
                  <a:pt x="7" y="52"/>
                </a:cubicBezTo>
                <a:close/>
                <a:moveTo>
                  <a:pt x="19" y="55"/>
                </a:moveTo>
                <a:cubicBezTo>
                  <a:pt x="23" y="54"/>
                  <a:pt x="27" y="45"/>
                  <a:pt x="28" y="41"/>
                </a:cubicBezTo>
                <a:cubicBezTo>
                  <a:pt x="25" y="46"/>
                  <a:pt x="21" y="50"/>
                  <a:pt x="19" y="55"/>
                </a:cubicBezTo>
                <a:close/>
                <a:moveTo>
                  <a:pt x="12" y="55"/>
                </a:moveTo>
                <a:cubicBezTo>
                  <a:pt x="14" y="51"/>
                  <a:pt x="20" y="45"/>
                  <a:pt x="20" y="42"/>
                </a:cubicBezTo>
                <a:cubicBezTo>
                  <a:pt x="17" y="46"/>
                  <a:pt x="11" y="50"/>
                  <a:pt x="12" y="55"/>
                </a:cubicBezTo>
                <a:close/>
                <a:moveTo>
                  <a:pt x="28" y="55"/>
                </a:moveTo>
                <a:cubicBezTo>
                  <a:pt x="32" y="51"/>
                  <a:pt x="35" y="47"/>
                  <a:pt x="38" y="42"/>
                </a:cubicBezTo>
                <a:cubicBezTo>
                  <a:pt x="32" y="44"/>
                  <a:pt x="30" y="49"/>
                  <a:pt x="28" y="55"/>
                </a:cubicBezTo>
                <a:close/>
                <a:moveTo>
                  <a:pt x="67" y="42"/>
                </a:moveTo>
                <a:cubicBezTo>
                  <a:pt x="67" y="42"/>
                  <a:pt x="67" y="42"/>
                  <a:pt x="66" y="42"/>
                </a:cubicBezTo>
                <a:cubicBezTo>
                  <a:pt x="65" y="45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1"/>
                  <a:pt x="59" y="52"/>
                  <a:pt x="60" y="53"/>
                </a:cubicBezTo>
                <a:cubicBezTo>
                  <a:pt x="60" y="52"/>
                  <a:pt x="61" y="52"/>
                  <a:pt x="61" y="50"/>
                </a:cubicBezTo>
                <a:cubicBezTo>
                  <a:pt x="64" y="48"/>
                  <a:pt x="65" y="45"/>
                  <a:pt x="67" y="42"/>
                </a:cubicBezTo>
                <a:cubicBezTo>
                  <a:pt x="68" y="42"/>
                  <a:pt x="67" y="42"/>
                  <a:pt x="67" y="42"/>
                </a:cubicBezTo>
                <a:close/>
                <a:moveTo>
                  <a:pt x="31" y="44"/>
                </a:moveTo>
                <a:cubicBezTo>
                  <a:pt x="32" y="46"/>
                  <a:pt x="32" y="41"/>
                  <a:pt x="31" y="44"/>
                </a:cubicBezTo>
                <a:close/>
                <a:moveTo>
                  <a:pt x="37" y="51"/>
                </a:moveTo>
                <a:cubicBezTo>
                  <a:pt x="37" y="50"/>
                  <a:pt x="38" y="49"/>
                  <a:pt x="38" y="48"/>
                </a:cubicBezTo>
                <a:cubicBezTo>
                  <a:pt x="37" y="48"/>
                  <a:pt x="36" y="51"/>
                  <a:pt x="37" y="51"/>
                </a:cubicBezTo>
                <a:close/>
                <a:moveTo>
                  <a:pt x="18" y="51"/>
                </a:moveTo>
                <a:cubicBezTo>
                  <a:pt x="18" y="51"/>
                  <a:pt x="18" y="50"/>
                  <a:pt x="18" y="51"/>
                </a:cubicBezTo>
                <a:close/>
                <a:moveTo>
                  <a:pt x="27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25" y="51"/>
                  <a:pt x="23" y="53"/>
                  <a:pt x="25" y="54"/>
                </a:cubicBezTo>
                <a:cubicBezTo>
                  <a:pt x="25" y="53"/>
                  <a:pt x="26" y="53"/>
                  <a:pt x="2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8" y="50"/>
                  <a:pt x="27" y="50"/>
                  <a:pt x="27" y="51"/>
                </a:cubicBezTo>
                <a:close/>
                <a:moveTo>
                  <a:pt x="16" y="55"/>
                </a:moveTo>
                <a:cubicBezTo>
                  <a:pt x="16" y="54"/>
                  <a:pt x="20" y="52"/>
                  <a:pt x="17" y="51"/>
                </a:cubicBezTo>
                <a:cubicBezTo>
                  <a:pt x="17" y="53"/>
                  <a:pt x="14" y="54"/>
                  <a:pt x="16" y="55"/>
                </a:cubicBezTo>
                <a:close/>
                <a:moveTo>
                  <a:pt x="35" y="59"/>
                </a:moveTo>
                <a:cubicBezTo>
                  <a:pt x="35" y="57"/>
                  <a:pt x="40" y="54"/>
                  <a:pt x="38" y="52"/>
                </a:cubicBezTo>
                <a:cubicBezTo>
                  <a:pt x="38" y="55"/>
                  <a:pt x="33" y="57"/>
                  <a:pt x="35" y="59"/>
                </a:cubicBezTo>
                <a:close/>
                <a:moveTo>
                  <a:pt x="33" y="57"/>
                </a:moveTo>
                <a:cubicBezTo>
                  <a:pt x="34" y="56"/>
                  <a:pt x="34" y="55"/>
                  <a:pt x="35" y="53"/>
                </a:cubicBezTo>
                <a:cubicBezTo>
                  <a:pt x="33" y="53"/>
                  <a:pt x="32" y="56"/>
                  <a:pt x="33" y="57"/>
                </a:cubicBezTo>
                <a:close/>
                <a:moveTo>
                  <a:pt x="35" y="64"/>
                </a:moveTo>
                <a:cubicBezTo>
                  <a:pt x="37" y="63"/>
                  <a:pt x="40" y="60"/>
                  <a:pt x="39" y="58"/>
                </a:cubicBezTo>
                <a:cubicBezTo>
                  <a:pt x="38" y="60"/>
                  <a:pt x="36" y="61"/>
                  <a:pt x="35" y="64"/>
                </a:cubicBezTo>
                <a:close/>
                <a:moveTo>
                  <a:pt x="44" y="67"/>
                </a:moveTo>
                <a:cubicBezTo>
                  <a:pt x="44" y="66"/>
                  <a:pt x="48" y="63"/>
                  <a:pt x="45" y="63"/>
                </a:cubicBezTo>
                <a:cubicBezTo>
                  <a:pt x="46" y="65"/>
                  <a:pt x="42" y="66"/>
                  <a:pt x="44" y="67"/>
                </a:cubicBezTo>
                <a:close/>
                <a:moveTo>
                  <a:pt x="46" y="68"/>
                </a:moveTo>
                <a:cubicBezTo>
                  <a:pt x="45" y="69"/>
                  <a:pt x="43" y="72"/>
                  <a:pt x="44" y="73"/>
                </a:cubicBezTo>
                <a:cubicBezTo>
                  <a:pt x="45" y="72"/>
                  <a:pt x="46" y="71"/>
                  <a:pt x="46" y="68"/>
                </a:cubicBezTo>
                <a:cubicBezTo>
                  <a:pt x="48" y="69"/>
                  <a:pt x="49" y="66"/>
                  <a:pt x="47" y="66"/>
                </a:cubicBezTo>
                <a:cubicBezTo>
                  <a:pt x="47" y="67"/>
                  <a:pt x="47" y="67"/>
                  <a:pt x="46" y="68"/>
                </a:cubicBezTo>
                <a:close/>
                <a:moveTo>
                  <a:pt x="51" y="68"/>
                </a:moveTo>
                <a:cubicBezTo>
                  <a:pt x="51" y="68"/>
                  <a:pt x="51" y="68"/>
                  <a:pt x="50" y="68"/>
                </a:cubicBezTo>
                <a:cubicBezTo>
                  <a:pt x="50" y="69"/>
                  <a:pt x="48" y="69"/>
                  <a:pt x="49" y="72"/>
                </a:cubicBezTo>
                <a:cubicBezTo>
                  <a:pt x="48" y="72"/>
                  <a:pt x="45" y="74"/>
                  <a:pt x="47" y="75"/>
                </a:cubicBezTo>
                <a:cubicBezTo>
                  <a:pt x="47" y="73"/>
                  <a:pt x="49" y="73"/>
                  <a:pt x="49" y="72"/>
                </a:cubicBezTo>
                <a:cubicBezTo>
                  <a:pt x="50" y="71"/>
                  <a:pt x="50" y="69"/>
                  <a:pt x="51" y="68"/>
                </a:cubicBezTo>
                <a:cubicBezTo>
                  <a:pt x="52" y="67"/>
                  <a:pt x="51" y="67"/>
                  <a:pt x="51" y="68"/>
                </a:cubicBezTo>
                <a:close/>
              </a:path>
            </a:pathLst>
          </a:custGeom>
          <a:solidFill>
            <a:srgbClr val="253A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3A88826-705D-466C-A203-459D9670C9C6}"/>
              </a:ext>
            </a:extLst>
          </p:cNvPr>
          <p:cNvGrpSpPr/>
          <p:nvPr/>
        </p:nvGrpSpPr>
        <p:grpSpPr>
          <a:xfrm>
            <a:off x="3864974" y="3190829"/>
            <a:ext cx="335925" cy="612450"/>
            <a:chOff x="1702451" y="3025396"/>
            <a:chExt cx="1902897" cy="3816252"/>
          </a:xfrm>
          <a:solidFill>
            <a:srgbClr val="253A55"/>
          </a:solidFill>
        </p:grpSpPr>
        <p:sp>
          <p:nvSpPr>
            <p:cNvPr id="267" name="Freeform 2619">
              <a:extLst>
                <a:ext uri="{FF2B5EF4-FFF2-40B4-BE49-F238E27FC236}">
                  <a16:creationId xmlns:a16="http://schemas.microsoft.com/office/drawing/2014/main" id="{4FD548FC-66AA-44F9-A39E-883EDA5E6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2451" y="3025396"/>
              <a:ext cx="1902897" cy="3816252"/>
            </a:xfrm>
            <a:custGeom>
              <a:avLst/>
              <a:gdLst>
                <a:gd name="T0" fmla="*/ 101 w 288"/>
                <a:gd name="T1" fmla="*/ 436 h 577"/>
                <a:gd name="T2" fmla="*/ 67 w 288"/>
                <a:gd name="T3" fmla="*/ 560 h 577"/>
                <a:gd name="T4" fmla="*/ 26 w 288"/>
                <a:gd name="T5" fmla="*/ 556 h 577"/>
                <a:gd name="T6" fmla="*/ 50 w 288"/>
                <a:gd name="T7" fmla="*/ 540 h 577"/>
                <a:gd name="T8" fmla="*/ 48 w 288"/>
                <a:gd name="T9" fmla="*/ 356 h 577"/>
                <a:gd name="T10" fmla="*/ 66 w 288"/>
                <a:gd name="T11" fmla="*/ 207 h 577"/>
                <a:gd name="T12" fmla="*/ 4 w 288"/>
                <a:gd name="T13" fmla="*/ 217 h 577"/>
                <a:gd name="T14" fmla="*/ 33 w 288"/>
                <a:gd name="T15" fmla="*/ 151 h 577"/>
                <a:gd name="T16" fmla="*/ 62 w 288"/>
                <a:gd name="T17" fmla="*/ 105 h 577"/>
                <a:gd name="T18" fmla="*/ 65 w 288"/>
                <a:gd name="T19" fmla="*/ 90 h 577"/>
                <a:gd name="T20" fmla="*/ 92 w 288"/>
                <a:gd name="T21" fmla="*/ 19 h 577"/>
                <a:gd name="T22" fmla="*/ 139 w 288"/>
                <a:gd name="T23" fmla="*/ 5 h 577"/>
                <a:gd name="T24" fmla="*/ 89 w 288"/>
                <a:gd name="T25" fmla="*/ 63 h 577"/>
                <a:gd name="T26" fmla="*/ 158 w 288"/>
                <a:gd name="T27" fmla="*/ 88 h 577"/>
                <a:gd name="T28" fmla="*/ 156 w 288"/>
                <a:gd name="T29" fmla="*/ 13 h 577"/>
                <a:gd name="T30" fmla="*/ 173 w 288"/>
                <a:gd name="T31" fmla="*/ 83 h 577"/>
                <a:gd name="T32" fmla="*/ 89 w 288"/>
                <a:gd name="T33" fmla="*/ 97 h 577"/>
                <a:gd name="T34" fmla="*/ 77 w 288"/>
                <a:gd name="T35" fmla="*/ 100 h 577"/>
                <a:gd name="T36" fmla="*/ 82 w 288"/>
                <a:gd name="T37" fmla="*/ 118 h 577"/>
                <a:gd name="T38" fmla="*/ 67 w 288"/>
                <a:gd name="T39" fmla="*/ 152 h 577"/>
                <a:gd name="T40" fmla="*/ 94 w 288"/>
                <a:gd name="T41" fmla="*/ 121 h 577"/>
                <a:gd name="T42" fmla="*/ 113 w 288"/>
                <a:gd name="T43" fmla="*/ 127 h 577"/>
                <a:gd name="T44" fmla="*/ 136 w 288"/>
                <a:gd name="T45" fmla="*/ 128 h 577"/>
                <a:gd name="T46" fmla="*/ 151 w 288"/>
                <a:gd name="T47" fmla="*/ 124 h 577"/>
                <a:gd name="T48" fmla="*/ 178 w 288"/>
                <a:gd name="T49" fmla="*/ 166 h 577"/>
                <a:gd name="T50" fmla="*/ 204 w 288"/>
                <a:gd name="T51" fmla="*/ 231 h 577"/>
                <a:gd name="T52" fmla="*/ 181 w 288"/>
                <a:gd name="T53" fmla="*/ 165 h 577"/>
                <a:gd name="T54" fmla="*/ 190 w 288"/>
                <a:gd name="T55" fmla="*/ 169 h 577"/>
                <a:gd name="T56" fmla="*/ 254 w 288"/>
                <a:gd name="T57" fmla="*/ 277 h 577"/>
                <a:gd name="T58" fmla="*/ 287 w 288"/>
                <a:gd name="T59" fmla="*/ 303 h 577"/>
                <a:gd name="T60" fmla="*/ 277 w 288"/>
                <a:gd name="T61" fmla="*/ 309 h 577"/>
                <a:gd name="T62" fmla="*/ 244 w 288"/>
                <a:gd name="T63" fmla="*/ 311 h 577"/>
                <a:gd name="T64" fmla="*/ 187 w 288"/>
                <a:gd name="T65" fmla="*/ 223 h 577"/>
                <a:gd name="T66" fmla="*/ 188 w 288"/>
                <a:gd name="T67" fmla="*/ 269 h 577"/>
                <a:gd name="T68" fmla="*/ 210 w 288"/>
                <a:gd name="T69" fmla="*/ 469 h 577"/>
                <a:gd name="T70" fmla="*/ 223 w 288"/>
                <a:gd name="T71" fmla="*/ 553 h 577"/>
                <a:gd name="T72" fmla="*/ 217 w 288"/>
                <a:gd name="T73" fmla="*/ 577 h 577"/>
                <a:gd name="T74" fmla="*/ 185 w 288"/>
                <a:gd name="T75" fmla="*/ 553 h 577"/>
                <a:gd name="T76" fmla="*/ 158 w 288"/>
                <a:gd name="T77" fmla="*/ 452 h 577"/>
                <a:gd name="T78" fmla="*/ 120 w 288"/>
                <a:gd name="T79" fmla="*/ 401 h 577"/>
                <a:gd name="T80" fmla="*/ 63 w 288"/>
                <a:gd name="T81" fmla="*/ 533 h 577"/>
                <a:gd name="T82" fmla="*/ 106 w 288"/>
                <a:gd name="T83" fmla="*/ 399 h 577"/>
                <a:gd name="T84" fmla="*/ 151 w 288"/>
                <a:gd name="T85" fmla="*/ 418 h 577"/>
                <a:gd name="T86" fmla="*/ 200 w 288"/>
                <a:gd name="T87" fmla="*/ 540 h 577"/>
                <a:gd name="T88" fmla="*/ 202 w 288"/>
                <a:gd name="T89" fmla="*/ 525 h 577"/>
                <a:gd name="T90" fmla="*/ 186 w 288"/>
                <a:gd name="T91" fmla="*/ 345 h 577"/>
                <a:gd name="T92" fmla="*/ 166 w 288"/>
                <a:gd name="T93" fmla="*/ 171 h 577"/>
                <a:gd name="T94" fmla="*/ 133 w 288"/>
                <a:gd name="T95" fmla="*/ 160 h 577"/>
                <a:gd name="T96" fmla="*/ 111 w 288"/>
                <a:gd name="T97" fmla="*/ 144 h 577"/>
                <a:gd name="T98" fmla="*/ 82 w 288"/>
                <a:gd name="T99" fmla="*/ 187 h 577"/>
                <a:gd name="T100" fmla="*/ 62 w 288"/>
                <a:gd name="T101" fmla="*/ 340 h 577"/>
                <a:gd name="T102" fmla="*/ 149 w 288"/>
                <a:gd name="T103" fmla="*/ 349 h 577"/>
                <a:gd name="T104" fmla="*/ 175 w 288"/>
                <a:gd name="T105" fmla="*/ 342 h 577"/>
                <a:gd name="T106" fmla="*/ 137 w 288"/>
                <a:gd name="T107" fmla="*/ 362 h 577"/>
                <a:gd name="T108" fmla="*/ 56 w 288"/>
                <a:gd name="T109" fmla="*/ 376 h 577"/>
                <a:gd name="T110" fmla="*/ 60 w 288"/>
                <a:gd name="T111" fmla="*/ 533 h 577"/>
                <a:gd name="T112" fmla="*/ 14 w 288"/>
                <a:gd name="T113" fmla="*/ 206 h 577"/>
                <a:gd name="T114" fmla="*/ 79 w 288"/>
                <a:gd name="T115" fmla="*/ 157 h 577"/>
                <a:gd name="T116" fmla="*/ 219 w 288"/>
                <a:gd name="T117" fmla="*/ 567 h 577"/>
                <a:gd name="T118" fmla="*/ 198 w 288"/>
                <a:gd name="T119" fmla="*/ 564 h 577"/>
                <a:gd name="T120" fmla="*/ 58 w 288"/>
                <a:gd name="T121" fmla="*/ 556 h 577"/>
                <a:gd name="T122" fmla="*/ 58 w 288"/>
                <a:gd name="T123" fmla="*/ 56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" h="577">
                  <a:moveTo>
                    <a:pt x="120" y="401"/>
                  </a:moveTo>
                  <a:cubicBezTo>
                    <a:pt x="106" y="410"/>
                    <a:pt x="105" y="424"/>
                    <a:pt x="101" y="436"/>
                  </a:cubicBezTo>
                  <a:cubicBezTo>
                    <a:pt x="91" y="464"/>
                    <a:pt x="84" y="493"/>
                    <a:pt x="77" y="521"/>
                  </a:cubicBezTo>
                  <a:cubicBezTo>
                    <a:pt x="73" y="534"/>
                    <a:pt x="71" y="547"/>
                    <a:pt x="67" y="560"/>
                  </a:cubicBezTo>
                  <a:cubicBezTo>
                    <a:pt x="64" y="571"/>
                    <a:pt x="39" y="577"/>
                    <a:pt x="31" y="569"/>
                  </a:cubicBezTo>
                  <a:cubicBezTo>
                    <a:pt x="28" y="566"/>
                    <a:pt x="24" y="559"/>
                    <a:pt x="26" y="556"/>
                  </a:cubicBezTo>
                  <a:cubicBezTo>
                    <a:pt x="28" y="550"/>
                    <a:pt x="34" y="546"/>
                    <a:pt x="39" y="542"/>
                  </a:cubicBezTo>
                  <a:cubicBezTo>
                    <a:pt x="41" y="540"/>
                    <a:pt x="45" y="541"/>
                    <a:pt x="50" y="540"/>
                  </a:cubicBezTo>
                  <a:cubicBezTo>
                    <a:pt x="49" y="522"/>
                    <a:pt x="47" y="504"/>
                    <a:pt x="47" y="486"/>
                  </a:cubicBezTo>
                  <a:cubicBezTo>
                    <a:pt x="47" y="443"/>
                    <a:pt x="47" y="399"/>
                    <a:pt x="48" y="356"/>
                  </a:cubicBezTo>
                  <a:cubicBezTo>
                    <a:pt x="48" y="332"/>
                    <a:pt x="56" y="310"/>
                    <a:pt x="58" y="286"/>
                  </a:cubicBezTo>
                  <a:cubicBezTo>
                    <a:pt x="61" y="260"/>
                    <a:pt x="63" y="233"/>
                    <a:pt x="66" y="207"/>
                  </a:cubicBezTo>
                  <a:cubicBezTo>
                    <a:pt x="49" y="211"/>
                    <a:pt x="33" y="216"/>
                    <a:pt x="16" y="220"/>
                  </a:cubicBezTo>
                  <a:cubicBezTo>
                    <a:pt x="12" y="221"/>
                    <a:pt x="6" y="219"/>
                    <a:pt x="4" y="217"/>
                  </a:cubicBezTo>
                  <a:cubicBezTo>
                    <a:pt x="1" y="213"/>
                    <a:pt x="0" y="207"/>
                    <a:pt x="2" y="203"/>
                  </a:cubicBezTo>
                  <a:cubicBezTo>
                    <a:pt x="8" y="183"/>
                    <a:pt x="19" y="166"/>
                    <a:pt x="33" y="151"/>
                  </a:cubicBezTo>
                  <a:cubicBezTo>
                    <a:pt x="43" y="140"/>
                    <a:pt x="53" y="129"/>
                    <a:pt x="63" y="118"/>
                  </a:cubicBezTo>
                  <a:cubicBezTo>
                    <a:pt x="68" y="113"/>
                    <a:pt x="69" y="110"/>
                    <a:pt x="62" y="105"/>
                  </a:cubicBezTo>
                  <a:cubicBezTo>
                    <a:pt x="60" y="104"/>
                    <a:pt x="58" y="99"/>
                    <a:pt x="58" y="97"/>
                  </a:cubicBezTo>
                  <a:cubicBezTo>
                    <a:pt x="59" y="94"/>
                    <a:pt x="62" y="91"/>
                    <a:pt x="65" y="90"/>
                  </a:cubicBezTo>
                  <a:cubicBezTo>
                    <a:pt x="70" y="88"/>
                    <a:pt x="76" y="87"/>
                    <a:pt x="81" y="86"/>
                  </a:cubicBezTo>
                  <a:cubicBezTo>
                    <a:pt x="72" y="62"/>
                    <a:pt x="77" y="40"/>
                    <a:pt x="92" y="19"/>
                  </a:cubicBezTo>
                  <a:cubicBezTo>
                    <a:pt x="100" y="8"/>
                    <a:pt x="107" y="0"/>
                    <a:pt x="120" y="0"/>
                  </a:cubicBezTo>
                  <a:cubicBezTo>
                    <a:pt x="126" y="0"/>
                    <a:pt x="132" y="3"/>
                    <a:pt x="139" y="5"/>
                  </a:cubicBezTo>
                  <a:cubicBezTo>
                    <a:pt x="137" y="8"/>
                    <a:pt x="137" y="9"/>
                    <a:pt x="137" y="9"/>
                  </a:cubicBezTo>
                  <a:cubicBezTo>
                    <a:pt x="102" y="9"/>
                    <a:pt x="89" y="38"/>
                    <a:pt x="89" y="63"/>
                  </a:cubicBezTo>
                  <a:cubicBezTo>
                    <a:pt x="88" y="82"/>
                    <a:pt x="97" y="94"/>
                    <a:pt x="113" y="100"/>
                  </a:cubicBezTo>
                  <a:cubicBezTo>
                    <a:pt x="129" y="105"/>
                    <a:pt x="147" y="100"/>
                    <a:pt x="158" y="88"/>
                  </a:cubicBezTo>
                  <a:cubicBezTo>
                    <a:pt x="180" y="64"/>
                    <a:pt x="167" y="30"/>
                    <a:pt x="143" y="18"/>
                  </a:cubicBezTo>
                  <a:cubicBezTo>
                    <a:pt x="145" y="10"/>
                    <a:pt x="151" y="10"/>
                    <a:pt x="156" y="13"/>
                  </a:cubicBezTo>
                  <a:cubicBezTo>
                    <a:pt x="161" y="16"/>
                    <a:pt x="165" y="21"/>
                    <a:pt x="168" y="26"/>
                  </a:cubicBezTo>
                  <a:cubicBezTo>
                    <a:pt x="182" y="44"/>
                    <a:pt x="181" y="63"/>
                    <a:pt x="173" y="83"/>
                  </a:cubicBezTo>
                  <a:cubicBezTo>
                    <a:pt x="165" y="102"/>
                    <a:pt x="143" y="115"/>
                    <a:pt x="122" y="112"/>
                  </a:cubicBezTo>
                  <a:cubicBezTo>
                    <a:pt x="109" y="111"/>
                    <a:pt x="98" y="107"/>
                    <a:pt x="89" y="97"/>
                  </a:cubicBezTo>
                  <a:cubicBezTo>
                    <a:pt x="87" y="95"/>
                    <a:pt x="81" y="97"/>
                    <a:pt x="77" y="98"/>
                  </a:cubicBezTo>
                  <a:cubicBezTo>
                    <a:pt x="77" y="99"/>
                    <a:pt x="77" y="99"/>
                    <a:pt x="77" y="100"/>
                  </a:cubicBezTo>
                  <a:cubicBezTo>
                    <a:pt x="79" y="101"/>
                    <a:pt x="80" y="103"/>
                    <a:pt x="81" y="103"/>
                  </a:cubicBezTo>
                  <a:cubicBezTo>
                    <a:pt x="89" y="108"/>
                    <a:pt x="90" y="113"/>
                    <a:pt x="82" y="118"/>
                  </a:cubicBezTo>
                  <a:cubicBezTo>
                    <a:pt x="62" y="132"/>
                    <a:pt x="45" y="149"/>
                    <a:pt x="35" y="173"/>
                  </a:cubicBezTo>
                  <a:cubicBezTo>
                    <a:pt x="46" y="166"/>
                    <a:pt x="57" y="159"/>
                    <a:pt x="67" y="152"/>
                  </a:cubicBezTo>
                  <a:cubicBezTo>
                    <a:pt x="65" y="142"/>
                    <a:pt x="74" y="143"/>
                    <a:pt x="79" y="138"/>
                  </a:cubicBezTo>
                  <a:cubicBezTo>
                    <a:pt x="84" y="133"/>
                    <a:pt x="90" y="127"/>
                    <a:pt x="94" y="121"/>
                  </a:cubicBezTo>
                  <a:cubicBezTo>
                    <a:pt x="100" y="114"/>
                    <a:pt x="106" y="114"/>
                    <a:pt x="110" y="123"/>
                  </a:cubicBezTo>
                  <a:cubicBezTo>
                    <a:pt x="111" y="124"/>
                    <a:pt x="112" y="126"/>
                    <a:pt x="113" y="127"/>
                  </a:cubicBezTo>
                  <a:cubicBezTo>
                    <a:pt x="117" y="133"/>
                    <a:pt x="122" y="140"/>
                    <a:pt x="126" y="147"/>
                  </a:cubicBezTo>
                  <a:cubicBezTo>
                    <a:pt x="134" y="142"/>
                    <a:pt x="135" y="135"/>
                    <a:pt x="136" y="128"/>
                  </a:cubicBezTo>
                  <a:cubicBezTo>
                    <a:pt x="137" y="125"/>
                    <a:pt x="140" y="121"/>
                    <a:pt x="142" y="121"/>
                  </a:cubicBezTo>
                  <a:cubicBezTo>
                    <a:pt x="145" y="120"/>
                    <a:pt x="149" y="122"/>
                    <a:pt x="151" y="124"/>
                  </a:cubicBezTo>
                  <a:cubicBezTo>
                    <a:pt x="159" y="132"/>
                    <a:pt x="167" y="141"/>
                    <a:pt x="175" y="150"/>
                  </a:cubicBezTo>
                  <a:cubicBezTo>
                    <a:pt x="179" y="154"/>
                    <a:pt x="183" y="157"/>
                    <a:pt x="178" y="166"/>
                  </a:cubicBezTo>
                  <a:cubicBezTo>
                    <a:pt x="174" y="171"/>
                    <a:pt x="178" y="182"/>
                    <a:pt x="177" y="190"/>
                  </a:cubicBezTo>
                  <a:cubicBezTo>
                    <a:pt x="176" y="210"/>
                    <a:pt x="192" y="219"/>
                    <a:pt x="204" y="231"/>
                  </a:cubicBezTo>
                  <a:cubicBezTo>
                    <a:pt x="214" y="240"/>
                    <a:pt x="224" y="249"/>
                    <a:pt x="234" y="258"/>
                  </a:cubicBezTo>
                  <a:cubicBezTo>
                    <a:pt x="218" y="226"/>
                    <a:pt x="193" y="199"/>
                    <a:pt x="181" y="165"/>
                  </a:cubicBezTo>
                  <a:cubicBezTo>
                    <a:pt x="182" y="164"/>
                    <a:pt x="183" y="164"/>
                    <a:pt x="184" y="163"/>
                  </a:cubicBezTo>
                  <a:cubicBezTo>
                    <a:pt x="186" y="165"/>
                    <a:pt x="189" y="167"/>
                    <a:pt x="190" y="169"/>
                  </a:cubicBezTo>
                  <a:cubicBezTo>
                    <a:pt x="208" y="198"/>
                    <a:pt x="225" y="227"/>
                    <a:pt x="242" y="255"/>
                  </a:cubicBezTo>
                  <a:cubicBezTo>
                    <a:pt x="246" y="262"/>
                    <a:pt x="251" y="269"/>
                    <a:pt x="254" y="277"/>
                  </a:cubicBezTo>
                  <a:cubicBezTo>
                    <a:pt x="259" y="291"/>
                    <a:pt x="270" y="295"/>
                    <a:pt x="283" y="296"/>
                  </a:cubicBezTo>
                  <a:cubicBezTo>
                    <a:pt x="284" y="298"/>
                    <a:pt x="286" y="300"/>
                    <a:pt x="287" y="303"/>
                  </a:cubicBezTo>
                  <a:cubicBezTo>
                    <a:pt x="288" y="308"/>
                    <a:pt x="286" y="311"/>
                    <a:pt x="281" y="310"/>
                  </a:cubicBezTo>
                  <a:cubicBezTo>
                    <a:pt x="279" y="310"/>
                    <a:pt x="278" y="309"/>
                    <a:pt x="277" y="309"/>
                  </a:cubicBezTo>
                  <a:cubicBezTo>
                    <a:pt x="266" y="305"/>
                    <a:pt x="255" y="297"/>
                    <a:pt x="246" y="314"/>
                  </a:cubicBezTo>
                  <a:cubicBezTo>
                    <a:pt x="245" y="313"/>
                    <a:pt x="245" y="312"/>
                    <a:pt x="244" y="311"/>
                  </a:cubicBezTo>
                  <a:cubicBezTo>
                    <a:pt x="245" y="305"/>
                    <a:pt x="246" y="298"/>
                    <a:pt x="248" y="289"/>
                  </a:cubicBezTo>
                  <a:cubicBezTo>
                    <a:pt x="229" y="268"/>
                    <a:pt x="208" y="246"/>
                    <a:pt x="187" y="223"/>
                  </a:cubicBezTo>
                  <a:cubicBezTo>
                    <a:pt x="186" y="224"/>
                    <a:pt x="185" y="224"/>
                    <a:pt x="184" y="225"/>
                  </a:cubicBezTo>
                  <a:cubicBezTo>
                    <a:pt x="185" y="240"/>
                    <a:pt x="187" y="254"/>
                    <a:pt x="188" y="269"/>
                  </a:cubicBezTo>
                  <a:cubicBezTo>
                    <a:pt x="192" y="310"/>
                    <a:pt x="195" y="352"/>
                    <a:pt x="200" y="393"/>
                  </a:cubicBezTo>
                  <a:cubicBezTo>
                    <a:pt x="202" y="419"/>
                    <a:pt x="208" y="443"/>
                    <a:pt x="210" y="469"/>
                  </a:cubicBezTo>
                  <a:cubicBezTo>
                    <a:pt x="212" y="490"/>
                    <a:pt x="212" y="512"/>
                    <a:pt x="211" y="534"/>
                  </a:cubicBezTo>
                  <a:cubicBezTo>
                    <a:pt x="211" y="544"/>
                    <a:pt x="213" y="550"/>
                    <a:pt x="223" y="553"/>
                  </a:cubicBezTo>
                  <a:cubicBezTo>
                    <a:pt x="230" y="555"/>
                    <a:pt x="236" y="561"/>
                    <a:pt x="232" y="568"/>
                  </a:cubicBezTo>
                  <a:cubicBezTo>
                    <a:pt x="229" y="573"/>
                    <a:pt x="222" y="577"/>
                    <a:pt x="217" y="577"/>
                  </a:cubicBezTo>
                  <a:cubicBezTo>
                    <a:pt x="208" y="577"/>
                    <a:pt x="198" y="575"/>
                    <a:pt x="190" y="572"/>
                  </a:cubicBezTo>
                  <a:cubicBezTo>
                    <a:pt x="180" y="569"/>
                    <a:pt x="180" y="562"/>
                    <a:pt x="185" y="553"/>
                  </a:cubicBezTo>
                  <a:cubicBezTo>
                    <a:pt x="188" y="549"/>
                    <a:pt x="190" y="542"/>
                    <a:pt x="189" y="537"/>
                  </a:cubicBezTo>
                  <a:cubicBezTo>
                    <a:pt x="179" y="508"/>
                    <a:pt x="170" y="480"/>
                    <a:pt x="158" y="452"/>
                  </a:cubicBezTo>
                  <a:cubicBezTo>
                    <a:pt x="152" y="438"/>
                    <a:pt x="143" y="426"/>
                    <a:pt x="134" y="414"/>
                  </a:cubicBezTo>
                  <a:cubicBezTo>
                    <a:pt x="131" y="409"/>
                    <a:pt x="124" y="405"/>
                    <a:pt x="120" y="401"/>
                  </a:cubicBezTo>
                  <a:moveTo>
                    <a:pt x="60" y="533"/>
                  </a:moveTo>
                  <a:cubicBezTo>
                    <a:pt x="61" y="533"/>
                    <a:pt x="62" y="533"/>
                    <a:pt x="63" y="533"/>
                  </a:cubicBezTo>
                  <a:cubicBezTo>
                    <a:pt x="69" y="507"/>
                    <a:pt x="75" y="482"/>
                    <a:pt x="83" y="457"/>
                  </a:cubicBezTo>
                  <a:cubicBezTo>
                    <a:pt x="89" y="437"/>
                    <a:pt x="97" y="418"/>
                    <a:pt x="106" y="399"/>
                  </a:cubicBezTo>
                  <a:cubicBezTo>
                    <a:pt x="110" y="389"/>
                    <a:pt x="118" y="388"/>
                    <a:pt x="127" y="394"/>
                  </a:cubicBezTo>
                  <a:cubicBezTo>
                    <a:pt x="136" y="401"/>
                    <a:pt x="145" y="409"/>
                    <a:pt x="151" y="418"/>
                  </a:cubicBezTo>
                  <a:cubicBezTo>
                    <a:pt x="167" y="445"/>
                    <a:pt x="180" y="472"/>
                    <a:pt x="188" y="502"/>
                  </a:cubicBezTo>
                  <a:cubicBezTo>
                    <a:pt x="191" y="514"/>
                    <a:pt x="195" y="526"/>
                    <a:pt x="200" y="540"/>
                  </a:cubicBezTo>
                  <a:cubicBezTo>
                    <a:pt x="201" y="537"/>
                    <a:pt x="201" y="535"/>
                    <a:pt x="201" y="534"/>
                  </a:cubicBezTo>
                  <a:cubicBezTo>
                    <a:pt x="202" y="531"/>
                    <a:pt x="202" y="528"/>
                    <a:pt x="202" y="525"/>
                  </a:cubicBezTo>
                  <a:cubicBezTo>
                    <a:pt x="201" y="499"/>
                    <a:pt x="199" y="473"/>
                    <a:pt x="197" y="446"/>
                  </a:cubicBezTo>
                  <a:cubicBezTo>
                    <a:pt x="194" y="413"/>
                    <a:pt x="189" y="379"/>
                    <a:pt x="186" y="345"/>
                  </a:cubicBezTo>
                  <a:cubicBezTo>
                    <a:pt x="183" y="321"/>
                    <a:pt x="181" y="296"/>
                    <a:pt x="178" y="272"/>
                  </a:cubicBezTo>
                  <a:cubicBezTo>
                    <a:pt x="174" y="238"/>
                    <a:pt x="170" y="205"/>
                    <a:pt x="166" y="171"/>
                  </a:cubicBezTo>
                  <a:cubicBezTo>
                    <a:pt x="164" y="157"/>
                    <a:pt x="159" y="145"/>
                    <a:pt x="145" y="139"/>
                  </a:cubicBezTo>
                  <a:cubicBezTo>
                    <a:pt x="141" y="146"/>
                    <a:pt x="138" y="153"/>
                    <a:pt x="133" y="160"/>
                  </a:cubicBezTo>
                  <a:cubicBezTo>
                    <a:pt x="128" y="167"/>
                    <a:pt x="124" y="166"/>
                    <a:pt x="119" y="159"/>
                  </a:cubicBezTo>
                  <a:cubicBezTo>
                    <a:pt x="117" y="153"/>
                    <a:pt x="114" y="148"/>
                    <a:pt x="111" y="144"/>
                  </a:cubicBezTo>
                  <a:cubicBezTo>
                    <a:pt x="108" y="140"/>
                    <a:pt x="104" y="136"/>
                    <a:pt x="100" y="131"/>
                  </a:cubicBezTo>
                  <a:cubicBezTo>
                    <a:pt x="93" y="152"/>
                    <a:pt x="85" y="169"/>
                    <a:pt x="82" y="187"/>
                  </a:cubicBezTo>
                  <a:cubicBezTo>
                    <a:pt x="73" y="235"/>
                    <a:pt x="67" y="284"/>
                    <a:pt x="60" y="333"/>
                  </a:cubicBezTo>
                  <a:cubicBezTo>
                    <a:pt x="60" y="335"/>
                    <a:pt x="61" y="339"/>
                    <a:pt x="62" y="340"/>
                  </a:cubicBezTo>
                  <a:cubicBezTo>
                    <a:pt x="71" y="345"/>
                    <a:pt x="80" y="350"/>
                    <a:pt x="90" y="352"/>
                  </a:cubicBezTo>
                  <a:cubicBezTo>
                    <a:pt x="110" y="358"/>
                    <a:pt x="130" y="354"/>
                    <a:pt x="149" y="349"/>
                  </a:cubicBezTo>
                  <a:cubicBezTo>
                    <a:pt x="155" y="348"/>
                    <a:pt x="160" y="346"/>
                    <a:pt x="166" y="345"/>
                  </a:cubicBezTo>
                  <a:cubicBezTo>
                    <a:pt x="169" y="344"/>
                    <a:pt x="174" y="341"/>
                    <a:pt x="175" y="342"/>
                  </a:cubicBezTo>
                  <a:cubicBezTo>
                    <a:pt x="178" y="345"/>
                    <a:pt x="179" y="350"/>
                    <a:pt x="181" y="353"/>
                  </a:cubicBezTo>
                  <a:cubicBezTo>
                    <a:pt x="165" y="356"/>
                    <a:pt x="151" y="360"/>
                    <a:pt x="137" y="362"/>
                  </a:cubicBezTo>
                  <a:cubicBezTo>
                    <a:pt x="118" y="365"/>
                    <a:pt x="99" y="368"/>
                    <a:pt x="80" y="360"/>
                  </a:cubicBezTo>
                  <a:cubicBezTo>
                    <a:pt x="54" y="350"/>
                    <a:pt x="57" y="347"/>
                    <a:pt x="56" y="376"/>
                  </a:cubicBezTo>
                  <a:cubicBezTo>
                    <a:pt x="54" y="408"/>
                    <a:pt x="54" y="439"/>
                    <a:pt x="55" y="470"/>
                  </a:cubicBezTo>
                  <a:cubicBezTo>
                    <a:pt x="55" y="491"/>
                    <a:pt x="58" y="512"/>
                    <a:pt x="60" y="533"/>
                  </a:cubicBezTo>
                  <a:moveTo>
                    <a:pt x="79" y="157"/>
                  </a:moveTo>
                  <a:cubicBezTo>
                    <a:pt x="59" y="175"/>
                    <a:pt x="31" y="181"/>
                    <a:pt x="14" y="206"/>
                  </a:cubicBezTo>
                  <a:cubicBezTo>
                    <a:pt x="32" y="209"/>
                    <a:pt x="45" y="203"/>
                    <a:pt x="58" y="197"/>
                  </a:cubicBezTo>
                  <a:cubicBezTo>
                    <a:pt x="75" y="189"/>
                    <a:pt x="73" y="171"/>
                    <a:pt x="79" y="157"/>
                  </a:cubicBezTo>
                  <a:moveTo>
                    <a:pt x="198" y="564"/>
                  </a:moveTo>
                  <a:cubicBezTo>
                    <a:pt x="205" y="565"/>
                    <a:pt x="212" y="566"/>
                    <a:pt x="219" y="567"/>
                  </a:cubicBezTo>
                  <a:cubicBezTo>
                    <a:pt x="219" y="566"/>
                    <a:pt x="219" y="565"/>
                    <a:pt x="220" y="563"/>
                  </a:cubicBezTo>
                  <a:cubicBezTo>
                    <a:pt x="213" y="559"/>
                    <a:pt x="206" y="556"/>
                    <a:pt x="198" y="564"/>
                  </a:cubicBezTo>
                  <a:moveTo>
                    <a:pt x="58" y="560"/>
                  </a:moveTo>
                  <a:cubicBezTo>
                    <a:pt x="58" y="558"/>
                    <a:pt x="58" y="557"/>
                    <a:pt x="58" y="556"/>
                  </a:cubicBezTo>
                  <a:cubicBezTo>
                    <a:pt x="51" y="558"/>
                    <a:pt x="44" y="547"/>
                    <a:pt x="37" y="560"/>
                  </a:cubicBezTo>
                  <a:lnTo>
                    <a:pt x="58" y="5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2620">
              <a:extLst>
                <a:ext uri="{FF2B5EF4-FFF2-40B4-BE49-F238E27FC236}">
                  <a16:creationId xmlns:a16="http://schemas.microsoft.com/office/drawing/2014/main" id="{901FD8A5-741D-44D1-89CA-3460FA33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245" y="3474978"/>
              <a:ext cx="219568" cy="125466"/>
            </a:xfrm>
            <a:custGeom>
              <a:avLst/>
              <a:gdLst>
                <a:gd name="T0" fmla="*/ 0 w 33"/>
                <a:gd name="T1" fmla="*/ 17 h 20"/>
                <a:gd name="T2" fmla="*/ 24 w 33"/>
                <a:gd name="T3" fmla="*/ 0 h 20"/>
                <a:gd name="T4" fmla="*/ 25 w 33"/>
                <a:gd name="T5" fmla="*/ 17 h 20"/>
                <a:gd name="T6" fmla="*/ 14 w 33"/>
                <a:gd name="T7" fmla="*/ 20 h 20"/>
                <a:gd name="T8" fmla="*/ 1 w 33"/>
                <a:gd name="T9" fmla="*/ 20 h 20"/>
                <a:gd name="T10" fmla="*/ 0 w 33"/>
                <a:gd name="T1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0">
                  <a:moveTo>
                    <a:pt x="0" y="17"/>
                  </a:moveTo>
                  <a:cubicBezTo>
                    <a:pt x="8" y="11"/>
                    <a:pt x="16" y="5"/>
                    <a:pt x="24" y="0"/>
                  </a:cubicBezTo>
                  <a:cubicBezTo>
                    <a:pt x="33" y="5"/>
                    <a:pt x="26" y="12"/>
                    <a:pt x="25" y="17"/>
                  </a:cubicBezTo>
                  <a:cubicBezTo>
                    <a:pt x="25" y="19"/>
                    <a:pt x="18" y="19"/>
                    <a:pt x="14" y="20"/>
                  </a:cubicBezTo>
                  <a:cubicBezTo>
                    <a:pt x="10" y="20"/>
                    <a:pt x="6" y="20"/>
                    <a:pt x="1" y="20"/>
                  </a:cubicBezTo>
                  <a:cubicBezTo>
                    <a:pt x="1" y="19"/>
                    <a:pt x="1" y="18"/>
                    <a:pt x="0" y="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2625">
              <a:extLst>
                <a:ext uri="{FF2B5EF4-FFF2-40B4-BE49-F238E27FC236}">
                  <a16:creationId xmlns:a16="http://schemas.microsoft.com/office/drawing/2014/main" id="{AFE084BF-7860-4950-83A7-F7281CED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608" y="4342786"/>
              <a:ext cx="94103" cy="794616"/>
            </a:xfrm>
            <a:custGeom>
              <a:avLst/>
              <a:gdLst>
                <a:gd name="T0" fmla="*/ 10 w 15"/>
                <a:gd name="T1" fmla="*/ 2 h 121"/>
                <a:gd name="T2" fmla="*/ 12 w 15"/>
                <a:gd name="T3" fmla="*/ 52 h 121"/>
                <a:gd name="T4" fmla="*/ 14 w 15"/>
                <a:gd name="T5" fmla="*/ 102 h 121"/>
                <a:gd name="T6" fmla="*/ 14 w 15"/>
                <a:gd name="T7" fmla="*/ 112 h 121"/>
                <a:gd name="T8" fmla="*/ 10 w 15"/>
                <a:gd name="T9" fmla="*/ 121 h 121"/>
                <a:gd name="T10" fmla="*/ 4 w 15"/>
                <a:gd name="T11" fmla="*/ 111 h 121"/>
                <a:gd name="T12" fmla="*/ 0 w 15"/>
                <a:gd name="T13" fmla="*/ 11 h 121"/>
                <a:gd name="T14" fmla="*/ 5 w 15"/>
                <a:gd name="T15" fmla="*/ 0 h 121"/>
                <a:gd name="T16" fmla="*/ 10 w 15"/>
                <a:gd name="T17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21">
                  <a:moveTo>
                    <a:pt x="10" y="2"/>
                  </a:moveTo>
                  <a:cubicBezTo>
                    <a:pt x="11" y="19"/>
                    <a:pt x="11" y="35"/>
                    <a:pt x="12" y="52"/>
                  </a:cubicBezTo>
                  <a:cubicBezTo>
                    <a:pt x="13" y="68"/>
                    <a:pt x="13" y="85"/>
                    <a:pt x="14" y="102"/>
                  </a:cubicBezTo>
                  <a:cubicBezTo>
                    <a:pt x="14" y="105"/>
                    <a:pt x="15" y="108"/>
                    <a:pt x="14" y="112"/>
                  </a:cubicBezTo>
                  <a:cubicBezTo>
                    <a:pt x="14" y="115"/>
                    <a:pt x="11" y="118"/>
                    <a:pt x="10" y="121"/>
                  </a:cubicBezTo>
                  <a:cubicBezTo>
                    <a:pt x="8" y="117"/>
                    <a:pt x="4" y="114"/>
                    <a:pt x="4" y="111"/>
                  </a:cubicBezTo>
                  <a:cubicBezTo>
                    <a:pt x="2" y="78"/>
                    <a:pt x="1" y="44"/>
                    <a:pt x="0" y="11"/>
                  </a:cubicBezTo>
                  <a:cubicBezTo>
                    <a:pt x="0" y="7"/>
                    <a:pt x="3" y="4"/>
                    <a:pt x="5" y="0"/>
                  </a:cubicBezTo>
                  <a:cubicBezTo>
                    <a:pt x="6" y="1"/>
                    <a:pt x="8" y="1"/>
                    <a:pt x="10" y="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46483B6E-7410-4382-B306-D3016A78A91F}"/>
              </a:ext>
            </a:extLst>
          </p:cNvPr>
          <p:cNvSpPr/>
          <p:nvPr/>
        </p:nvSpPr>
        <p:spPr>
          <a:xfrm>
            <a:off x="8172712" y="1882669"/>
            <a:ext cx="3751724" cy="44223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nb-NO" sz="1050" b="1">
                <a:solidFill>
                  <a:srgbClr val="000000"/>
                </a:solidFill>
                <a:latin typeface="Arial" panose="020B0604020202020204"/>
              </a:rPr>
              <a:t>Spesielt fokus i overgang</a:t>
            </a:r>
            <a:br>
              <a:rPr lang="nb-NO" sz="1050" b="1">
                <a:solidFill>
                  <a:srgbClr val="000000"/>
                </a:solidFill>
                <a:latin typeface="Arial" panose="020B0604020202020204"/>
              </a:rPr>
            </a:br>
            <a:endParaRPr lang="nb-NO" sz="1050" b="1">
              <a:solidFill>
                <a:srgbClr val="000000"/>
              </a:solidFill>
              <a:latin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</a:rPr>
              <a:t>Gjeldene avtaler og lover er bygget inn SAP </a:t>
            </a:r>
            <a:br>
              <a:rPr lang="nb-NO" sz="1050">
                <a:solidFill>
                  <a:srgbClr val="000000"/>
                </a:solidFill>
                <a:latin typeface="Arial" panose="020B0604020202020204"/>
              </a:rPr>
            </a:br>
            <a:r>
              <a:rPr lang="nb-NO" sz="1050">
                <a:solidFill>
                  <a:srgbClr val="000000"/>
                </a:solidFill>
                <a:latin typeface="Arial" panose="020B0604020202020204"/>
              </a:rPr>
              <a:t>noe som gjør at vi i større grad følger arbeidsmiljølov, </a:t>
            </a:r>
            <a:br>
              <a:rPr lang="nb-NO" sz="1050">
                <a:solidFill>
                  <a:srgbClr val="000000"/>
                </a:solidFill>
                <a:latin typeface="Arial" panose="020B0604020202020204"/>
              </a:rPr>
            </a:br>
            <a:r>
              <a:rPr lang="nb-NO" sz="1050">
                <a:solidFill>
                  <a:srgbClr val="000000"/>
                </a:solidFill>
                <a:latin typeface="Arial" panose="020B0604020202020204"/>
              </a:rPr>
              <a:t>hovedavtaler, ferielov m.m. Dagens system (PAGA) har ikke like gode kontroller og avgrensinger. Her vil noen nok oppleve det nye systemet som rigid eller vanskelig i en overgang. Noen eksempler:</a:t>
            </a:r>
            <a:endParaRPr lang="en-US" sz="160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</a:rPr>
              <a:t>Systemet har økt kontroll rundt søknad og uttak av ferie, dette er viktig for å sikre at medarbeidere tar ut ferie gjennom året.</a:t>
            </a:r>
            <a:endParaRPr lang="nb-NO" sz="105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</a:rPr>
              <a:t>Systemet har økt kontroll rundt arbeidstidsregistrering. Her er arbeidsmiljølovens bestemmelser om at man eksempelvis ikke kan jobbe både lørdag og søndag i samme uke bygget inn. En vil derfor ikke kunne registrere arbeidstid begge disse dagene.</a:t>
            </a:r>
            <a:br>
              <a:rPr lang="nb-NO" sz="1050">
                <a:solidFill>
                  <a:srgbClr val="000000"/>
                </a:solidFill>
                <a:latin typeface="Arial" panose="020B0604020202020204"/>
              </a:rPr>
            </a:br>
            <a:endParaRPr lang="nb-NO" sz="105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Bytte av gamle linker og bokmerker som fører feil sted</a:t>
            </a:r>
            <a:br>
              <a:rPr lang="nb-NO" sz="105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</a:br>
            <a:endParaRPr lang="nb-NO" sz="105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Det er viktig at Truls er </a:t>
            </a:r>
            <a:r>
              <a:rPr lang="nb-NO" sz="105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ajour</a:t>
            </a:r>
            <a:r>
              <a:rPr lang="nb-NO" sz="105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med reiseregninger etc. ved overgang. Det jobbes med en løsning for å få med historiske data i HR-portalen over til nytt system, men det er lurt at Truls laster ned innhold han ønsker å ha tilgjengelig etter overgang.</a:t>
            </a:r>
            <a:endParaRPr lang="nb-NO" sz="1050">
              <a:solidFill>
                <a:srgbClr val="000000"/>
              </a:solidFill>
              <a:latin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nb-NO" sz="1050" b="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2" name="Freeform 176">
            <a:extLst>
              <a:ext uri="{FF2B5EF4-FFF2-40B4-BE49-F238E27FC236}">
                <a16:creationId xmlns:a16="http://schemas.microsoft.com/office/drawing/2014/main" id="{F58B2346-2D28-4D11-BA8A-70169A2D7F4F}"/>
              </a:ext>
            </a:extLst>
          </p:cNvPr>
          <p:cNvSpPr>
            <a:spLocks noEditPoints="1"/>
          </p:cNvSpPr>
          <p:nvPr/>
        </p:nvSpPr>
        <p:spPr bwMode="auto">
          <a:xfrm>
            <a:off x="11464435" y="1833711"/>
            <a:ext cx="417513" cy="576263"/>
          </a:xfrm>
          <a:custGeom>
            <a:avLst/>
            <a:gdLst>
              <a:gd name="T0" fmla="*/ 10 w 71"/>
              <a:gd name="T1" fmla="*/ 83 h 98"/>
              <a:gd name="T2" fmla="*/ 22 w 71"/>
              <a:gd name="T3" fmla="*/ 85 h 98"/>
              <a:gd name="T4" fmla="*/ 36 w 71"/>
              <a:gd name="T5" fmla="*/ 84 h 98"/>
              <a:gd name="T6" fmla="*/ 56 w 71"/>
              <a:gd name="T7" fmla="*/ 82 h 98"/>
              <a:gd name="T8" fmla="*/ 60 w 71"/>
              <a:gd name="T9" fmla="*/ 21 h 98"/>
              <a:gd name="T10" fmla="*/ 31 w 71"/>
              <a:gd name="T11" fmla="*/ 33 h 98"/>
              <a:gd name="T12" fmla="*/ 31 w 71"/>
              <a:gd name="T13" fmla="*/ 36 h 98"/>
              <a:gd name="T14" fmla="*/ 28 w 71"/>
              <a:gd name="T15" fmla="*/ 34 h 98"/>
              <a:gd name="T16" fmla="*/ 4 w 71"/>
              <a:gd name="T17" fmla="*/ 33 h 98"/>
              <a:gd name="T18" fmla="*/ 4 w 71"/>
              <a:gd name="T19" fmla="*/ 78 h 98"/>
              <a:gd name="T20" fmla="*/ 10 w 71"/>
              <a:gd name="T21" fmla="*/ 83 h 98"/>
              <a:gd name="T22" fmla="*/ 1 w 71"/>
              <a:gd name="T23" fmla="*/ 80 h 98"/>
              <a:gd name="T24" fmla="*/ 2 w 71"/>
              <a:gd name="T25" fmla="*/ 55 h 98"/>
              <a:gd name="T26" fmla="*/ 3 w 71"/>
              <a:gd name="T27" fmla="*/ 36 h 98"/>
              <a:gd name="T28" fmla="*/ 2 w 71"/>
              <a:gd name="T29" fmla="*/ 31 h 98"/>
              <a:gd name="T30" fmla="*/ 25 w 71"/>
              <a:gd name="T31" fmla="*/ 32 h 98"/>
              <a:gd name="T32" fmla="*/ 24 w 71"/>
              <a:gd name="T33" fmla="*/ 28 h 98"/>
              <a:gd name="T34" fmla="*/ 11 w 71"/>
              <a:gd name="T35" fmla="*/ 23 h 98"/>
              <a:gd name="T36" fmla="*/ 10 w 71"/>
              <a:gd name="T37" fmla="*/ 14 h 98"/>
              <a:gd name="T38" fmla="*/ 8 w 71"/>
              <a:gd name="T39" fmla="*/ 15 h 98"/>
              <a:gd name="T40" fmla="*/ 3 w 71"/>
              <a:gd name="T41" fmla="*/ 12 h 98"/>
              <a:gd name="T42" fmla="*/ 14 w 71"/>
              <a:gd name="T43" fmla="*/ 0 h 98"/>
              <a:gd name="T44" fmla="*/ 17 w 71"/>
              <a:gd name="T45" fmla="*/ 8 h 98"/>
              <a:gd name="T46" fmla="*/ 21 w 71"/>
              <a:gd name="T47" fmla="*/ 13 h 98"/>
              <a:gd name="T48" fmla="*/ 28 w 71"/>
              <a:gd name="T49" fmla="*/ 24 h 98"/>
              <a:gd name="T50" fmla="*/ 30 w 71"/>
              <a:gd name="T51" fmla="*/ 30 h 98"/>
              <a:gd name="T52" fmla="*/ 63 w 71"/>
              <a:gd name="T53" fmla="*/ 18 h 98"/>
              <a:gd name="T54" fmla="*/ 62 w 71"/>
              <a:gd name="T55" fmla="*/ 27 h 98"/>
              <a:gd name="T56" fmla="*/ 70 w 71"/>
              <a:gd name="T57" fmla="*/ 28 h 98"/>
              <a:gd name="T58" fmla="*/ 66 w 71"/>
              <a:gd name="T59" fmla="*/ 53 h 98"/>
              <a:gd name="T60" fmla="*/ 69 w 71"/>
              <a:gd name="T61" fmla="*/ 89 h 98"/>
              <a:gd name="T62" fmla="*/ 70 w 71"/>
              <a:gd name="T63" fmla="*/ 98 h 98"/>
              <a:gd name="T64" fmla="*/ 41 w 71"/>
              <a:gd name="T65" fmla="*/ 94 h 98"/>
              <a:gd name="T66" fmla="*/ 41 w 71"/>
              <a:gd name="T67" fmla="*/ 93 h 98"/>
              <a:gd name="T68" fmla="*/ 40 w 71"/>
              <a:gd name="T69" fmla="*/ 94 h 98"/>
              <a:gd name="T70" fmla="*/ 14 w 71"/>
              <a:gd name="T71" fmla="*/ 95 h 98"/>
              <a:gd name="T72" fmla="*/ 10 w 71"/>
              <a:gd name="T73" fmla="*/ 83 h 98"/>
              <a:gd name="T74" fmla="*/ 7 w 71"/>
              <a:gd name="T75" fmla="*/ 13 h 98"/>
              <a:gd name="T76" fmla="*/ 7 w 71"/>
              <a:gd name="T77" fmla="*/ 13 h 98"/>
              <a:gd name="T78" fmla="*/ 17 w 71"/>
              <a:gd name="T79" fmla="*/ 4 h 98"/>
              <a:gd name="T80" fmla="*/ 5 w 71"/>
              <a:gd name="T81" fmla="*/ 12 h 98"/>
              <a:gd name="T82" fmla="*/ 7 w 71"/>
              <a:gd name="T83" fmla="*/ 13 h 98"/>
              <a:gd name="T84" fmla="*/ 13 w 71"/>
              <a:gd name="T85" fmla="*/ 13 h 98"/>
              <a:gd name="T86" fmla="*/ 21 w 71"/>
              <a:gd name="T87" fmla="*/ 16 h 98"/>
              <a:gd name="T88" fmla="*/ 13 w 71"/>
              <a:gd name="T89" fmla="*/ 13 h 98"/>
              <a:gd name="T90" fmla="*/ 22 w 71"/>
              <a:gd name="T91" fmla="*/ 15 h 98"/>
              <a:gd name="T92" fmla="*/ 23 w 71"/>
              <a:gd name="T93" fmla="*/ 17 h 98"/>
              <a:gd name="T94" fmla="*/ 17 w 71"/>
              <a:gd name="T95" fmla="*/ 22 h 98"/>
              <a:gd name="T96" fmla="*/ 14 w 71"/>
              <a:gd name="T97" fmla="*/ 20 h 98"/>
              <a:gd name="T98" fmla="*/ 16 w 71"/>
              <a:gd name="T99" fmla="*/ 27 h 98"/>
              <a:gd name="T100" fmla="*/ 22 w 71"/>
              <a:gd name="T101" fmla="*/ 15 h 98"/>
              <a:gd name="T102" fmla="*/ 16 w 71"/>
              <a:gd name="T103" fmla="*/ 87 h 98"/>
              <a:gd name="T104" fmla="*/ 16 w 71"/>
              <a:gd name="T105" fmla="*/ 87 h 98"/>
              <a:gd name="T106" fmla="*/ 67 w 71"/>
              <a:gd name="T107" fmla="*/ 91 h 98"/>
              <a:gd name="T108" fmla="*/ 67 w 71"/>
              <a:gd name="T109" fmla="*/ 89 h 98"/>
              <a:gd name="T110" fmla="*/ 67 w 71"/>
              <a:gd name="T111" fmla="*/ 91 h 98"/>
              <a:gd name="T112" fmla="*/ 37 w 71"/>
              <a:gd name="T113" fmla="*/ 93 h 98"/>
              <a:gd name="T114" fmla="*/ 37 w 71"/>
              <a:gd name="T115" fmla="*/ 93 h 98"/>
              <a:gd name="T116" fmla="*/ 56 w 71"/>
              <a:gd name="T117" fmla="*/ 93 h 98"/>
              <a:gd name="T118" fmla="*/ 55 w 71"/>
              <a:gd name="T119" fmla="*/ 93 h 98"/>
              <a:gd name="T120" fmla="*/ 56 w 71"/>
              <a:gd name="T121" fmla="*/ 9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" h="98">
                <a:moveTo>
                  <a:pt x="10" y="83"/>
                </a:moveTo>
                <a:cubicBezTo>
                  <a:pt x="14" y="83"/>
                  <a:pt x="17" y="85"/>
                  <a:pt x="22" y="85"/>
                </a:cubicBezTo>
                <a:cubicBezTo>
                  <a:pt x="27" y="86"/>
                  <a:pt x="31" y="85"/>
                  <a:pt x="36" y="84"/>
                </a:cubicBezTo>
                <a:cubicBezTo>
                  <a:pt x="43" y="84"/>
                  <a:pt x="50" y="84"/>
                  <a:pt x="56" y="82"/>
                </a:cubicBezTo>
                <a:cubicBezTo>
                  <a:pt x="67" y="67"/>
                  <a:pt x="59" y="41"/>
                  <a:pt x="60" y="21"/>
                </a:cubicBezTo>
                <a:cubicBezTo>
                  <a:pt x="51" y="25"/>
                  <a:pt x="43" y="31"/>
                  <a:pt x="31" y="33"/>
                </a:cubicBezTo>
                <a:cubicBezTo>
                  <a:pt x="30" y="33"/>
                  <a:pt x="32" y="35"/>
                  <a:pt x="31" y="36"/>
                </a:cubicBezTo>
                <a:cubicBezTo>
                  <a:pt x="29" y="37"/>
                  <a:pt x="29" y="34"/>
                  <a:pt x="28" y="34"/>
                </a:cubicBezTo>
                <a:cubicBezTo>
                  <a:pt x="21" y="35"/>
                  <a:pt x="10" y="36"/>
                  <a:pt x="4" y="33"/>
                </a:cubicBezTo>
                <a:cubicBezTo>
                  <a:pt x="0" y="48"/>
                  <a:pt x="7" y="63"/>
                  <a:pt x="4" y="78"/>
                </a:cubicBezTo>
                <a:cubicBezTo>
                  <a:pt x="6" y="80"/>
                  <a:pt x="8" y="82"/>
                  <a:pt x="10" y="83"/>
                </a:cubicBezTo>
                <a:cubicBezTo>
                  <a:pt x="6" y="84"/>
                  <a:pt x="4" y="81"/>
                  <a:pt x="1" y="80"/>
                </a:cubicBezTo>
                <a:cubicBezTo>
                  <a:pt x="5" y="73"/>
                  <a:pt x="3" y="64"/>
                  <a:pt x="2" y="55"/>
                </a:cubicBezTo>
                <a:cubicBezTo>
                  <a:pt x="1" y="48"/>
                  <a:pt x="3" y="42"/>
                  <a:pt x="3" y="36"/>
                </a:cubicBezTo>
                <a:cubicBezTo>
                  <a:pt x="3" y="34"/>
                  <a:pt x="1" y="32"/>
                  <a:pt x="2" y="31"/>
                </a:cubicBezTo>
                <a:cubicBezTo>
                  <a:pt x="8" y="33"/>
                  <a:pt x="17" y="34"/>
                  <a:pt x="25" y="32"/>
                </a:cubicBezTo>
                <a:cubicBezTo>
                  <a:pt x="26" y="30"/>
                  <a:pt x="24" y="29"/>
                  <a:pt x="24" y="28"/>
                </a:cubicBezTo>
                <a:cubicBezTo>
                  <a:pt x="18" y="31"/>
                  <a:pt x="11" y="29"/>
                  <a:pt x="11" y="23"/>
                </a:cubicBezTo>
                <a:cubicBezTo>
                  <a:pt x="11" y="19"/>
                  <a:pt x="14" y="16"/>
                  <a:pt x="10" y="14"/>
                </a:cubicBezTo>
                <a:cubicBezTo>
                  <a:pt x="9" y="14"/>
                  <a:pt x="8" y="15"/>
                  <a:pt x="8" y="15"/>
                </a:cubicBezTo>
                <a:cubicBezTo>
                  <a:pt x="7" y="15"/>
                  <a:pt x="5" y="13"/>
                  <a:pt x="3" y="12"/>
                </a:cubicBezTo>
                <a:cubicBezTo>
                  <a:pt x="4" y="5"/>
                  <a:pt x="9" y="3"/>
                  <a:pt x="14" y="0"/>
                </a:cubicBezTo>
                <a:cubicBezTo>
                  <a:pt x="18" y="1"/>
                  <a:pt x="20" y="5"/>
                  <a:pt x="17" y="8"/>
                </a:cubicBezTo>
                <a:cubicBezTo>
                  <a:pt x="18" y="10"/>
                  <a:pt x="20" y="12"/>
                  <a:pt x="21" y="13"/>
                </a:cubicBezTo>
                <a:cubicBezTo>
                  <a:pt x="30" y="10"/>
                  <a:pt x="33" y="20"/>
                  <a:pt x="28" y="24"/>
                </a:cubicBezTo>
                <a:cubicBezTo>
                  <a:pt x="28" y="27"/>
                  <a:pt x="30" y="28"/>
                  <a:pt x="30" y="30"/>
                </a:cubicBezTo>
                <a:cubicBezTo>
                  <a:pt x="44" y="30"/>
                  <a:pt x="51" y="21"/>
                  <a:pt x="63" y="18"/>
                </a:cubicBezTo>
                <a:cubicBezTo>
                  <a:pt x="64" y="21"/>
                  <a:pt x="62" y="24"/>
                  <a:pt x="62" y="27"/>
                </a:cubicBezTo>
                <a:cubicBezTo>
                  <a:pt x="64" y="28"/>
                  <a:pt x="67" y="28"/>
                  <a:pt x="70" y="28"/>
                </a:cubicBezTo>
                <a:cubicBezTo>
                  <a:pt x="69" y="36"/>
                  <a:pt x="65" y="44"/>
                  <a:pt x="66" y="53"/>
                </a:cubicBezTo>
                <a:cubicBezTo>
                  <a:pt x="67" y="65"/>
                  <a:pt x="68" y="77"/>
                  <a:pt x="69" y="89"/>
                </a:cubicBezTo>
                <a:cubicBezTo>
                  <a:pt x="70" y="92"/>
                  <a:pt x="71" y="95"/>
                  <a:pt x="70" y="98"/>
                </a:cubicBezTo>
                <a:cubicBezTo>
                  <a:pt x="62" y="95"/>
                  <a:pt x="53" y="94"/>
                  <a:pt x="41" y="94"/>
                </a:cubicBezTo>
                <a:cubicBezTo>
                  <a:pt x="40" y="94"/>
                  <a:pt x="42" y="93"/>
                  <a:pt x="41" y="93"/>
                </a:cubicBezTo>
                <a:cubicBezTo>
                  <a:pt x="39" y="93"/>
                  <a:pt x="41" y="94"/>
                  <a:pt x="40" y="94"/>
                </a:cubicBezTo>
                <a:cubicBezTo>
                  <a:pt x="31" y="95"/>
                  <a:pt x="24" y="95"/>
                  <a:pt x="14" y="95"/>
                </a:cubicBezTo>
                <a:cubicBezTo>
                  <a:pt x="11" y="92"/>
                  <a:pt x="15" y="84"/>
                  <a:pt x="10" y="83"/>
                </a:cubicBezTo>
                <a:close/>
                <a:moveTo>
                  <a:pt x="7" y="13"/>
                </a:moveTo>
                <a:cubicBezTo>
                  <a:pt x="7" y="14"/>
                  <a:pt x="7" y="13"/>
                  <a:pt x="7" y="13"/>
                </a:cubicBezTo>
                <a:cubicBezTo>
                  <a:pt x="10" y="10"/>
                  <a:pt x="18" y="11"/>
                  <a:pt x="17" y="4"/>
                </a:cubicBezTo>
                <a:cubicBezTo>
                  <a:pt x="11" y="1"/>
                  <a:pt x="5" y="7"/>
                  <a:pt x="5" y="12"/>
                </a:cubicBezTo>
                <a:cubicBezTo>
                  <a:pt x="5" y="13"/>
                  <a:pt x="6" y="13"/>
                  <a:pt x="7" y="13"/>
                </a:cubicBezTo>
                <a:close/>
                <a:moveTo>
                  <a:pt x="13" y="13"/>
                </a:moveTo>
                <a:cubicBezTo>
                  <a:pt x="12" y="16"/>
                  <a:pt x="19" y="21"/>
                  <a:pt x="21" y="16"/>
                </a:cubicBezTo>
                <a:cubicBezTo>
                  <a:pt x="20" y="14"/>
                  <a:pt x="13" y="7"/>
                  <a:pt x="13" y="13"/>
                </a:cubicBezTo>
                <a:close/>
                <a:moveTo>
                  <a:pt x="22" y="15"/>
                </a:moveTo>
                <a:cubicBezTo>
                  <a:pt x="22" y="15"/>
                  <a:pt x="24" y="16"/>
                  <a:pt x="23" y="17"/>
                </a:cubicBezTo>
                <a:cubicBezTo>
                  <a:pt x="22" y="19"/>
                  <a:pt x="19" y="20"/>
                  <a:pt x="17" y="22"/>
                </a:cubicBezTo>
                <a:cubicBezTo>
                  <a:pt x="15" y="22"/>
                  <a:pt x="16" y="20"/>
                  <a:pt x="14" y="20"/>
                </a:cubicBezTo>
                <a:cubicBezTo>
                  <a:pt x="12" y="22"/>
                  <a:pt x="14" y="26"/>
                  <a:pt x="16" y="27"/>
                </a:cubicBezTo>
                <a:cubicBezTo>
                  <a:pt x="25" y="29"/>
                  <a:pt x="35" y="14"/>
                  <a:pt x="22" y="15"/>
                </a:cubicBezTo>
                <a:close/>
                <a:moveTo>
                  <a:pt x="16" y="87"/>
                </a:moveTo>
                <a:cubicBezTo>
                  <a:pt x="17" y="87"/>
                  <a:pt x="16" y="86"/>
                  <a:pt x="16" y="87"/>
                </a:cubicBezTo>
                <a:close/>
                <a:moveTo>
                  <a:pt x="67" y="91"/>
                </a:moveTo>
                <a:cubicBezTo>
                  <a:pt x="67" y="90"/>
                  <a:pt x="68" y="89"/>
                  <a:pt x="67" y="89"/>
                </a:cubicBezTo>
                <a:cubicBezTo>
                  <a:pt x="67" y="90"/>
                  <a:pt x="67" y="91"/>
                  <a:pt x="67" y="91"/>
                </a:cubicBezTo>
                <a:close/>
                <a:moveTo>
                  <a:pt x="37" y="93"/>
                </a:moveTo>
                <a:cubicBezTo>
                  <a:pt x="36" y="92"/>
                  <a:pt x="36" y="95"/>
                  <a:pt x="37" y="93"/>
                </a:cubicBezTo>
                <a:close/>
                <a:moveTo>
                  <a:pt x="56" y="93"/>
                </a:moveTo>
                <a:cubicBezTo>
                  <a:pt x="55" y="93"/>
                  <a:pt x="55" y="93"/>
                  <a:pt x="55" y="93"/>
                </a:cubicBezTo>
                <a:cubicBezTo>
                  <a:pt x="55" y="93"/>
                  <a:pt x="56" y="93"/>
                  <a:pt x="56" y="93"/>
                </a:cubicBezTo>
                <a:close/>
              </a:path>
            </a:pathLst>
          </a:custGeom>
          <a:solidFill>
            <a:srgbClr val="253A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5160EB55-1128-44FE-8E83-AE5D460C8574}"/>
              </a:ext>
            </a:extLst>
          </p:cNvPr>
          <p:cNvSpPr/>
          <p:nvPr/>
        </p:nvSpPr>
        <p:spPr>
          <a:xfrm>
            <a:off x="8172712" y="619519"/>
            <a:ext cx="3780000" cy="11813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Systemer etter 01.01.23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SAP selvbetjeningsportal og DFØ- app</a:t>
            </a:r>
            <a:endParaRPr lang="en-US">
              <a:ea typeface="+mn-ea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172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0246D392-E73B-4843-9565-02554130AB00}"/>
              </a:ext>
            </a:extLst>
          </p:cNvPr>
          <p:cNvSpPr txBox="1"/>
          <p:nvPr/>
        </p:nvSpPr>
        <p:spPr>
          <a:xfrm>
            <a:off x="134351" y="3215449"/>
            <a:ext cx="375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32DF703-BB2B-44BA-9F46-9384802DFDAB}"/>
              </a:ext>
            </a:extLst>
          </p:cNvPr>
          <p:cNvGrpSpPr/>
          <p:nvPr/>
        </p:nvGrpSpPr>
        <p:grpSpPr>
          <a:xfrm flipV="1">
            <a:off x="1147127" y="1104141"/>
            <a:ext cx="2914289" cy="45719"/>
            <a:chOff x="814388" y="4745038"/>
            <a:chExt cx="7493000" cy="112713"/>
          </a:xfrm>
          <a:solidFill>
            <a:schemeClr val="bg1"/>
          </a:solidFill>
        </p:grpSpPr>
        <p:sp>
          <p:nvSpPr>
            <p:cNvPr id="221" name="Freeform 12">
              <a:extLst>
                <a:ext uri="{FF2B5EF4-FFF2-40B4-BE49-F238E27FC236}">
                  <a16:creationId xmlns:a16="http://schemas.microsoft.com/office/drawing/2014/main" id="{E6CB075B-E35F-43D8-8151-3A58FECA5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4813301"/>
              <a:ext cx="22225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79337003-7398-4FAB-80C4-F989A6220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788" y="4802188"/>
              <a:ext cx="79375" cy="22225"/>
            </a:xfrm>
            <a:custGeom>
              <a:avLst/>
              <a:gdLst>
                <a:gd name="T0" fmla="*/ 2 w 7"/>
                <a:gd name="T1" fmla="*/ 0 h 2"/>
                <a:gd name="T2" fmla="*/ 0 w 7"/>
                <a:gd name="T3" fmla="*/ 2 h 2"/>
                <a:gd name="T4" fmla="*/ 3 w 7"/>
                <a:gd name="T5" fmla="*/ 0 h 2"/>
                <a:gd name="T6" fmla="*/ 5 w 7"/>
                <a:gd name="T7" fmla="*/ 1 h 2"/>
                <a:gd name="T8" fmla="*/ 7 w 7"/>
                <a:gd name="T9" fmla="*/ 1 h 2"/>
                <a:gd name="T10" fmla="*/ 2 w 7"/>
                <a:gd name="T11" fmla="*/ 0 h 2"/>
                <a:gd name="T12" fmla="*/ 2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4">
              <a:extLst>
                <a:ext uri="{FF2B5EF4-FFF2-40B4-BE49-F238E27FC236}">
                  <a16:creationId xmlns:a16="http://schemas.microsoft.com/office/drawing/2014/main" id="{9E57F9C7-BB97-4B0A-8CAF-7CCE687D2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4778376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D410D98-262A-44BD-B55F-C9152BB5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0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6">
              <a:extLst>
                <a:ext uri="{FF2B5EF4-FFF2-40B4-BE49-F238E27FC236}">
                  <a16:creationId xmlns:a16="http://schemas.microsoft.com/office/drawing/2014/main" id="{03E9740D-7AFA-4E60-9304-F1E473D4A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4767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D038B893-5ED3-4979-9C1B-332E15A7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925" y="477837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8">
              <a:extLst>
                <a:ext uri="{FF2B5EF4-FFF2-40B4-BE49-F238E27FC236}">
                  <a16:creationId xmlns:a16="http://schemas.microsoft.com/office/drawing/2014/main" id="{4678F797-7B0C-46F9-B2FD-6C17D8C33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9">
              <a:extLst>
                <a:ext uri="{FF2B5EF4-FFF2-40B4-BE49-F238E27FC236}">
                  <a16:creationId xmlns:a16="http://schemas.microsoft.com/office/drawing/2014/main" id="{3B163707-BFE3-4DA0-9F12-6BB98FE88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838" y="4767263"/>
              <a:ext cx="11113" cy="1111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0">
              <a:extLst>
                <a:ext uri="{FF2B5EF4-FFF2-40B4-BE49-F238E27FC236}">
                  <a16:creationId xmlns:a16="http://schemas.microsoft.com/office/drawing/2014/main" id="{5EE37D9D-D2CA-434E-B8B9-143FB9A93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63" y="4778376"/>
              <a:ext cx="127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1">
              <a:extLst>
                <a:ext uri="{FF2B5EF4-FFF2-40B4-BE49-F238E27FC236}">
                  <a16:creationId xmlns:a16="http://schemas.microsoft.com/office/drawing/2014/main" id="{BAB0477E-F718-4C89-B40F-8E687FCA0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2">
              <a:extLst>
                <a:ext uri="{FF2B5EF4-FFF2-40B4-BE49-F238E27FC236}">
                  <a16:creationId xmlns:a16="http://schemas.microsoft.com/office/drawing/2014/main" id="{3E0C28DC-FDB2-46C5-B969-9027BBB12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3">
              <a:extLst>
                <a:ext uri="{FF2B5EF4-FFF2-40B4-BE49-F238E27FC236}">
                  <a16:creationId xmlns:a16="http://schemas.microsoft.com/office/drawing/2014/main" id="{CEFC8446-8F8F-43E6-B1D4-576085D03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26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4">
              <a:extLst>
                <a:ext uri="{FF2B5EF4-FFF2-40B4-BE49-F238E27FC236}">
                  <a16:creationId xmlns:a16="http://schemas.microsoft.com/office/drawing/2014/main" id="{9DCEF495-6647-4F8B-99B2-7DD285B0B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" y="4789488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">
              <a:extLst>
                <a:ext uri="{FF2B5EF4-FFF2-40B4-BE49-F238E27FC236}">
                  <a16:creationId xmlns:a16="http://schemas.microsoft.com/office/drawing/2014/main" id="{6D7B00B0-1017-450D-8A82-B04BC732B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756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6">
              <a:extLst>
                <a:ext uri="{FF2B5EF4-FFF2-40B4-BE49-F238E27FC236}">
                  <a16:creationId xmlns:a16="http://schemas.microsoft.com/office/drawing/2014/main" id="{A37FB4AE-6C71-49A8-AD60-FEB1F5625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550" y="4767263"/>
              <a:ext cx="66675" cy="11113"/>
            </a:xfrm>
            <a:custGeom>
              <a:avLst/>
              <a:gdLst>
                <a:gd name="T0" fmla="*/ 3 w 6"/>
                <a:gd name="T1" fmla="*/ 0 h 1"/>
                <a:gd name="T2" fmla="*/ 3 w 6"/>
                <a:gd name="T3" fmla="*/ 1 h 1"/>
                <a:gd name="T4" fmla="*/ 3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3" y="0"/>
                  </a:moveTo>
                  <a:cubicBezTo>
                    <a:pt x="5" y="0"/>
                    <a:pt x="0" y="0"/>
                    <a:pt x="3" y="1"/>
                  </a:cubicBezTo>
                  <a:cubicBezTo>
                    <a:pt x="3" y="1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7">
              <a:extLst>
                <a:ext uri="{FF2B5EF4-FFF2-40B4-BE49-F238E27FC236}">
                  <a16:creationId xmlns:a16="http://schemas.microsoft.com/office/drawing/2014/main" id="{3BEDAA0D-78A6-47B4-87DA-88856CC4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850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8">
              <a:extLst>
                <a:ext uri="{FF2B5EF4-FFF2-40B4-BE49-F238E27FC236}">
                  <a16:creationId xmlns:a16="http://schemas.microsoft.com/office/drawing/2014/main" id="{BDEFF951-9E9E-4F21-B720-DBD89C26B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9">
              <a:extLst>
                <a:ext uri="{FF2B5EF4-FFF2-40B4-BE49-F238E27FC236}">
                  <a16:creationId xmlns:a16="http://schemas.microsoft.com/office/drawing/2014/main" id="{E4A9F09F-C0FB-4AB1-A34C-66F576DBF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4756151"/>
              <a:ext cx="0" cy="1111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30">
              <a:extLst>
                <a:ext uri="{FF2B5EF4-FFF2-40B4-BE49-F238E27FC236}">
                  <a16:creationId xmlns:a16="http://schemas.microsoft.com/office/drawing/2014/main" id="{3939911D-C06E-49BF-AB75-1D7DCC8F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0" y="4767263"/>
              <a:ext cx="12700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31">
              <a:extLst>
                <a:ext uri="{FF2B5EF4-FFF2-40B4-BE49-F238E27FC236}">
                  <a16:creationId xmlns:a16="http://schemas.microsoft.com/office/drawing/2014/main" id="{DC7C2A5C-1FC8-4BBC-A44C-7065E9D33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32">
              <a:extLst>
                <a:ext uri="{FF2B5EF4-FFF2-40B4-BE49-F238E27FC236}">
                  <a16:creationId xmlns:a16="http://schemas.microsoft.com/office/drawing/2014/main" id="{6FE1DE7A-7E10-4617-A8B5-4C914B2B9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4778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33">
              <a:extLst>
                <a:ext uri="{FF2B5EF4-FFF2-40B4-BE49-F238E27FC236}">
                  <a16:creationId xmlns:a16="http://schemas.microsoft.com/office/drawing/2014/main" id="{B625D74B-22A3-49B0-9C2F-81347D245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0" y="4824413"/>
              <a:ext cx="33338" cy="1111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34">
              <a:extLst>
                <a:ext uri="{FF2B5EF4-FFF2-40B4-BE49-F238E27FC236}">
                  <a16:creationId xmlns:a16="http://schemas.microsoft.com/office/drawing/2014/main" id="{61391665-F860-4C60-9A9F-4C4D6B15A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35">
              <a:extLst>
                <a:ext uri="{FF2B5EF4-FFF2-40B4-BE49-F238E27FC236}">
                  <a16:creationId xmlns:a16="http://schemas.microsoft.com/office/drawing/2014/main" id="{ECD10460-6F88-43B7-A218-ECDF4AE2F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275" y="4835526"/>
              <a:ext cx="3333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36">
              <a:extLst>
                <a:ext uri="{FF2B5EF4-FFF2-40B4-BE49-F238E27FC236}">
                  <a16:creationId xmlns:a16="http://schemas.microsoft.com/office/drawing/2014/main" id="{51793603-4EFB-4707-B921-2C69C5374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0" y="4835526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37">
              <a:extLst>
                <a:ext uri="{FF2B5EF4-FFF2-40B4-BE49-F238E27FC236}">
                  <a16:creationId xmlns:a16="http://schemas.microsoft.com/office/drawing/2014/main" id="{6FD77EB1-AA6C-4A8C-92C8-E8CCE83D8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3" y="4835526"/>
              <a:ext cx="222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38">
              <a:extLst>
                <a:ext uri="{FF2B5EF4-FFF2-40B4-BE49-F238E27FC236}">
                  <a16:creationId xmlns:a16="http://schemas.microsoft.com/office/drawing/2014/main" id="{93148246-5DA1-4FA2-9EC6-1DD1483BC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938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9">
              <a:extLst>
                <a:ext uri="{FF2B5EF4-FFF2-40B4-BE49-F238E27FC236}">
                  <a16:creationId xmlns:a16="http://schemas.microsoft.com/office/drawing/2014/main" id="{75D8B2D7-2F50-49B8-AD3C-59AFE257D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388" y="4745038"/>
              <a:ext cx="7380288" cy="112713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40">
              <a:extLst>
                <a:ext uri="{FF2B5EF4-FFF2-40B4-BE49-F238E27FC236}">
                  <a16:creationId xmlns:a16="http://schemas.microsoft.com/office/drawing/2014/main" id="{18199453-E846-446F-AF9B-97C08389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4767263"/>
              <a:ext cx="11113" cy="11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41">
              <a:extLst>
                <a:ext uri="{FF2B5EF4-FFF2-40B4-BE49-F238E27FC236}">
                  <a16:creationId xmlns:a16="http://schemas.microsoft.com/office/drawing/2014/main" id="{D1CD8878-F223-4437-B64B-AD774C191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0263" y="478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6EDE89FD-644D-45C0-A100-66C36D81B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038" y="4835526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43">
              <a:extLst>
                <a:ext uri="{FF2B5EF4-FFF2-40B4-BE49-F238E27FC236}">
                  <a16:creationId xmlns:a16="http://schemas.microsoft.com/office/drawing/2014/main" id="{75B8585F-4196-44B0-BE6B-AF9490B39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063" y="4813301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44">
              <a:extLst>
                <a:ext uri="{FF2B5EF4-FFF2-40B4-BE49-F238E27FC236}">
                  <a16:creationId xmlns:a16="http://schemas.microsoft.com/office/drawing/2014/main" id="{6A418B69-F0B4-4A4F-A488-459C87F6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0" y="4813301"/>
              <a:ext cx="22225" cy="1111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45">
              <a:extLst>
                <a:ext uri="{FF2B5EF4-FFF2-40B4-BE49-F238E27FC236}">
                  <a16:creationId xmlns:a16="http://schemas.microsoft.com/office/drawing/2014/main" id="{271332AE-83AE-43A8-872E-A007CFA18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4813301"/>
              <a:ext cx="0" cy="1111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46">
              <a:extLst>
                <a:ext uri="{FF2B5EF4-FFF2-40B4-BE49-F238E27FC236}">
                  <a16:creationId xmlns:a16="http://schemas.microsoft.com/office/drawing/2014/main" id="{814FBB21-D565-43E4-B6E9-713C2E5F7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0" y="4835526"/>
              <a:ext cx="23813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47">
              <a:extLst>
                <a:ext uri="{FF2B5EF4-FFF2-40B4-BE49-F238E27FC236}">
                  <a16:creationId xmlns:a16="http://schemas.microsoft.com/office/drawing/2014/main" id="{CB74B830-5F56-48D8-A617-7386CE463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4813301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48">
              <a:extLst>
                <a:ext uri="{FF2B5EF4-FFF2-40B4-BE49-F238E27FC236}">
                  <a16:creationId xmlns:a16="http://schemas.microsoft.com/office/drawing/2014/main" id="{EF30C7B3-102B-482D-8883-F299962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4835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49">
              <a:extLst>
                <a:ext uri="{FF2B5EF4-FFF2-40B4-BE49-F238E27FC236}">
                  <a16:creationId xmlns:a16="http://schemas.microsoft.com/office/drawing/2014/main" id="{2C26A48B-88CC-44C9-A519-031A369F5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913" y="4813301"/>
              <a:ext cx="222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50">
              <a:extLst>
                <a:ext uri="{FF2B5EF4-FFF2-40B4-BE49-F238E27FC236}">
                  <a16:creationId xmlns:a16="http://schemas.microsoft.com/office/drawing/2014/main" id="{991C1D23-03B0-4749-92A2-BFDD4A46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450" y="4824413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51">
              <a:extLst>
                <a:ext uri="{FF2B5EF4-FFF2-40B4-BE49-F238E27FC236}">
                  <a16:creationId xmlns:a16="http://schemas.microsoft.com/office/drawing/2014/main" id="{C180BB0A-6AE3-4138-8DB6-6D3806B9F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52">
              <a:extLst>
                <a:ext uri="{FF2B5EF4-FFF2-40B4-BE49-F238E27FC236}">
                  <a16:creationId xmlns:a16="http://schemas.microsoft.com/office/drawing/2014/main" id="{1DB075AC-C95F-487C-B683-695DBD124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4824413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53">
              <a:extLst>
                <a:ext uri="{FF2B5EF4-FFF2-40B4-BE49-F238E27FC236}">
                  <a16:creationId xmlns:a16="http://schemas.microsoft.com/office/drawing/2014/main" id="{29149A05-ACE6-4B10-92AE-0939C079C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4824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54">
              <a:extLst>
                <a:ext uri="{FF2B5EF4-FFF2-40B4-BE49-F238E27FC236}">
                  <a16:creationId xmlns:a16="http://schemas.microsoft.com/office/drawing/2014/main" id="{177DCDC3-A3B2-4BFD-BD90-ECFF98940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588" y="4813301"/>
              <a:ext cx="34925" cy="1111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55">
              <a:extLst>
                <a:ext uri="{FF2B5EF4-FFF2-40B4-BE49-F238E27FC236}">
                  <a16:creationId xmlns:a16="http://schemas.microsoft.com/office/drawing/2014/main" id="{EC29BF16-6B01-4C63-A4D2-93BAC3BE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4767263"/>
              <a:ext cx="55563" cy="22225"/>
            </a:xfrm>
            <a:custGeom>
              <a:avLst/>
              <a:gdLst>
                <a:gd name="T0" fmla="*/ 1 w 5"/>
                <a:gd name="T1" fmla="*/ 1 h 2"/>
                <a:gd name="T2" fmla="*/ 4 w 5"/>
                <a:gd name="T3" fmla="*/ 2 h 2"/>
                <a:gd name="T4" fmla="*/ 4 w 5"/>
                <a:gd name="T5" fmla="*/ 1 h 2"/>
                <a:gd name="T6" fmla="*/ 1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4" y="1"/>
                  </a:cubicBezTo>
                  <a:cubicBezTo>
                    <a:pt x="0" y="0"/>
                    <a:pt x="5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56">
              <a:extLst>
                <a:ext uri="{FF2B5EF4-FFF2-40B4-BE49-F238E27FC236}">
                  <a16:creationId xmlns:a16="http://schemas.microsoft.com/office/drawing/2014/main" id="{666AD6F4-3AB0-410C-81BC-77D6F0023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4767263"/>
              <a:ext cx="33338" cy="1111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1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57">
              <a:extLst>
                <a:ext uri="{FF2B5EF4-FFF2-40B4-BE49-F238E27FC236}">
                  <a16:creationId xmlns:a16="http://schemas.microsoft.com/office/drawing/2014/main" id="{81B1D321-E6EA-4BEA-8D38-B1B3F7C1B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0" y="4767263"/>
              <a:ext cx="11113" cy="1111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58">
              <a:extLst>
                <a:ext uri="{FF2B5EF4-FFF2-40B4-BE49-F238E27FC236}">
                  <a16:creationId xmlns:a16="http://schemas.microsoft.com/office/drawing/2014/main" id="{52EECCDD-F1E6-4D43-A876-5FB49564C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813301"/>
              <a:ext cx="22225" cy="11113"/>
            </a:xfrm>
            <a:custGeom>
              <a:avLst/>
              <a:gdLst>
                <a:gd name="T0" fmla="*/ 0 w 14"/>
                <a:gd name="T1" fmla="*/ 7 h 7"/>
                <a:gd name="T2" fmla="*/ 7 w 14"/>
                <a:gd name="T3" fmla="*/ 7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7" y="7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59">
              <a:extLst>
                <a:ext uri="{FF2B5EF4-FFF2-40B4-BE49-F238E27FC236}">
                  <a16:creationId xmlns:a16="http://schemas.microsoft.com/office/drawing/2014/main" id="{32689E05-D8F2-4519-BB93-B574F29BA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0" y="4767263"/>
              <a:ext cx="33338" cy="0"/>
            </a:xfrm>
            <a:custGeom>
              <a:avLst/>
              <a:gdLst>
                <a:gd name="T0" fmla="*/ 14 w 21"/>
                <a:gd name="T1" fmla="*/ 21 w 21"/>
                <a:gd name="T2" fmla="*/ 0 w 21"/>
                <a:gd name="T3" fmla="*/ 14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">
                  <a:moveTo>
                    <a:pt x="14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60">
              <a:extLst>
                <a:ext uri="{FF2B5EF4-FFF2-40B4-BE49-F238E27FC236}">
                  <a16:creationId xmlns:a16="http://schemas.microsoft.com/office/drawing/2014/main" id="{5E3513F5-B9FB-456B-9A32-960295E04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3" y="4767263"/>
              <a:ext cx="11113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61">
              <a:extLst>
                <a:ext uri="{FF2B5EF4-FFF2-40B4-BE49-F238E27FC236}">
                  <a16:creationId xmlns:a16="http://schemas.microsoft.com/office/drawing/2014/main" id="{F6302304-0F99-41EE-A416-90B981398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4767263"/>
              <a:ext cx="34925" cy="1111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62">
              <a:extLst>
                <a:ext uri="{FF2B5EF4-FFF2-40B4-BE49-F238E27FC236}">
                  <a16:creationId xmlns:a16="http://schemas.microsoft.com/office/drawing/2014/main" id="{C98CD976-5DA4-4E5D-B75E-00F864E61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8" y="4756151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26D4404-220C-4371-B9C9-49C2B17244DC}"/>
              </a:ext>
            </a:extLst>
          </p:cNvPr>
          <p:cNvGrpSpPr/>
          <p:nvPr/>
        </p:nvGrpSpPr>
        <p:grpSpPr>
          <a:xfrm>
            <a:off x="11371508" y="664923"/>
            <a:ext cx="510491" cy="466621"/>
            <a:chOff x="7526338" y="5778500"/>
            <a:chExt cx="406400" cy="371475"/>
          </a:xfrm>
          <a:solidFill>
            <a:srgbClr val="253A55"/>
          </a:solidFill>
        </p:grpSpPr>
        <p:sp>
          <p:nvSpPr>
            <p:cNvPr id="225" name="Freeform 413">
              <a:extLst>
                <a:ext uri="{FF2B5EF4-FFF2-40B4-BE49-F238E27FC236}">
                  <a16:creationId xmlns:a16="http://schemas.microsoft.com/office/drawing/2014/main" id="{1A0A9889-F793-4F53-92EA-8C22FB5E9C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6338" y="5778500"/>
              <a:ext cx="406400" cy="371475"/>
            </a:xfrm>
            <a:custGeom>
              <a:avLst/>
              <a:gdLst>
                <a:gd name="T0" fmla="*/ 66 w 69"/>
                <a:gd name="T1" fmla="*/ 6 h 63"/>
                <a:gd name="T2" fmla="*/ 67 w 69"/>
                <a:gd name="T3" fmla="*/ 46 h 63"/>
                <a:gd name="T4" fmla="*/ 64 w 69"/>
                <a:gd name="T5" fmla="*/ 7 h 63"/>
                <a:gd name="T6" fmla="*/ 5 w 69"/>
                <a:gd name="T7" fmla="*/ 6 h 63"/>
                <a:gd name="T8" fmla="*/ 6 w 69"/>
                <a:gd name="T9" fmla="*/ 36 h 63"/>
                <a:gd name="T10" fmla="*/ 20 w 69"/>
                <a:gd name="T11" fmla="*/ 7 h 63"/>
                <a:gd name="T12" fmla="*/ 21 w 69"/>
                <a:gd name="T13" fmla="*/ 15 h 63"/>
                <a:gd name="T14" fmla="*/ 14 w 69"/>
                <a:gd name="T15" fmla="*/ 34 h 63"/>
                <a:gd name="T16" fmla="*/ 12 w 69"/>
                <a:gd name="T17" fmla="*/ 37 h 63"/>
                <a:gd name="T18" fmla="*/ 13 w 69"/>
                <a:gd name="T19" fmla="*/ 30 h 63"/>
                <a:gd name="T20" fmla="*/ 6 w 69"/>
                <a:gd name="T21" fmla="*/ 41 h 63"/>
                <a:gd name="T22" fmla="*/ 54 w 69"/>
                <a:gd name="T23" fmla="*/ 44 h 63"/>
                <a:gd name="T24" fmla="*/ 37 w 69"/>
                <a:gd name="T25" fmla="*/ 46 h 63"/>
                <a:gd name="T26" fmla="*/ 41 w 69"/>
                <a:gd name="T27" fmla="*/ 57 h 63"/>
                <a:gd name="T28" fmla="*/ 48 w 69"/>
                <a:gd name="T29" fmla="*/ 60 h 63"/>
                <a:gd name="T30" fmla="*/ 22 w 69"/>
                <a:gd name="T31" fmla="*/ 62 h 63"/>
                <a:gd name="T32" fmla="*/ 25 w 69"/>
                <a:gd name="T33" fmla="*/ 58 h 63"/>
                <a:gd name="T34" fmla="*/ 33 w 69"/>
                <a:gd name="T35" fmla="*/ 58 h 63"/>
                <a:gd name="T36" fmla="*/ 5 w 69"/>
                <a:gd name="T37" fmla="*/ 48 h 63"/>
                <a:gd name="T38" fmla="*/ 1 w 69"/>
                <a:gd name="T39" fmla="*/ 43 h 63"/>
                <a:gd name="T40" fmla="*/ 2 w 69"/>
                <a:gd name="T41" fmla="*/ 7 h 63"/>
                <a:gd name="T42" fmla="*/ 0 w 69"/>
                <a:gd name="T43" fmla="*/ 4 h 63"/>
                <a:gd name="T44" fmla="*/ 33 w 69"/>
                <a:gd name="T45" fmla="*/ 2 h 63"/>
                <a:gd name="T46" fmla="*/ 66 w 69"/>
                <a:gd name="T47" fmla="*/ 11 h 63"/>
                <a:gd name="T48" fmla="*/ 66 w 69"/>
                <a:gd name="T49" fmla="*/ 11 h 63"/>
                <a:gd name="T50" fmla="*/ 45 w 69"/>
                <a:gd name="T51" fmla="*/ 4 h 63"/>
                <a:gd name="T52" fmla="*/ 64 w 69"/>
                <a:gd name="T53" fmla="*/ 4 h 63"/>
                <a:gd name="T54" fmla="*/ 10 w 69"/>
                <a:gd name="T55" fmla="*/ 44 h 63"/>
                <a:gd name="T56" fmla="*/ 19 w 69"/>
                <a:gd name="T57" fmla="*/ 45 h 63"/>
                <a:gd name="T58" fmla="*/ 18 w 69"/>
                <a:gd name="T59" fmla="*/ 43 h 63"/>
                <a:gd name="T60" fmla="*/ 8 w 69"/>
                <a:gd name="T61" fmla="*/ 34 h 63"/>
                <a:gd name="T62" fmla="*/ 5 w 69"/>
                <a:gd name="T63" fmla="*/ 14 h 63"/>
                <a:gd name="T64" fmla="*/ 5 w 69"/>
                <a:gd name="T65" fmla="*/ 14 h 63"/>
                <a:gd name="T66" fmla="*/ 4 w 69"/>
                <a:gd name="T67" fmla="*/ 17 h 63"/>
                <a:gd name="T68" fmla="*/ 4 w 69"/>
                <a:gd name="T69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63">
                  <a:moveTo>
                    <a:pt x="68" y="4"/>
                  </a:moveTo>
                  <a:cubicBezTo>
                    <a:pt x="69" y="6"/>
                    <a:pt x="67" y="4"/>
                    <a:pt x="66" y="6"/>
                  </a:cubicBezTo>
                  <a:cubicBezTo>
                    <a:pt x="68" y="7"/>
                    <a:pt x="68" y="9"/>
                    <a:pt x="68" y="12"/>
                  </a:cubicBezTo>
                  <a:cubicBezTo>
                    <a:pt x="67" y="22"/>
                    <a:pt x="69" y="36"/>
                    <a:pt x="67" y="46"/>
                  </a:cubicBezTo>
                  <a:cubicBezTo>
                    <a:pt x="65" y="45"/>
                    <a:pt x="64" y="41"/>
                    <a:pt x="64" y="38"/>
                  </a:cubicBezTo>
                  <a:cubicBezTo>
                    <a:pt x="63" y="29"/>
                    <a:pt x="63" y="16"/>
                    <a:pt x="64" y="7"/>
                  </a:cubicBezTo>
                  <a:cubicBezTo>
                    <a:pt x="60" y="8"/>
                    <a:pt x="55" y="6"/>
                    <a:pt x="51" y="6"/>
                  </a:cubicBezTo>
                  <a:cubicBezTo>
                    <a:pt x="36" y="4"/>
                    <a:pt x="19" y="6"/>
                    <a:pt x="5" y="6"/>
                  </a:cubicBezTo>
                  <a:cubicBezTo>
                    <a:pt x="5" y="7"/>
                    <a:pt x="7" y="6"/>
                    <a:pt x="7" y="7"/>
                  </a:cubicBezTo>
                  <a:cubicBezTo>
                    <a:pt x="6" y="19"/>
                    <a:pt x="6" y="25"/>
                    <a:pt x="6" y="36"/>
                  </a:cubicBezTo>
                  <a:cubicBezTo>
                    <a:pt x="10" y="29"/>
                    <a:pt x="13" y="21"/>
                    <a:pt x="15" y="13"/>
                  </a:cubicBezTo>
                  <a:cubicBezTo>
                    <a:pt x="17" y="12"/>
                    <a:pt x="17" y="7"/>
                    <a:pt x="20" y="7"/>
                  </a:cubicBezTo>
                  <a:cubicBezTo>
                    <a:pt x="16" y="16"/>
                    <a:pt x="12" y="24"/>
                    <a:pt x="9" y="33"/>
                  </a:cubicBezTo>
                  <a:cubicBezTo>
                    <a:pt x="13" y="28"/>
                    <a:pt x="17" y="21"/>
                    <a:pt x="21" y="15"/>
                  </a:cubicBezTo>
                  <a:cubicBezTo>
                    <a:pt x="22" y="13"/>
                    <a:pt x="23" y="10"/>
                    <a:pt x="25" y="9"/>
                  </a:cubicBezTo>
                  <a:cubicBezTo>
                    <a:pt x="21" y="17"/>
                    <a:pt x="17" y="25"/>
                    <a:pt x="14" y="34"/>
                  </a:cubicBezTo>
                  <a:cubicBezTo>
                    <a:pt x="16" y="33"/>
                    <a:pt x="17" y="29"/>
                    <a:pt x="20" y="27"/>
                  </a:cubicBezTo>
                  <a:cubicBezTo>
                    <a:pt x="17" y="30"/>
                    <a:pt x="16" y="35"/>
                    <a:pt x="12" y="37"/>
                  </a:cubicBezTo>
                  <a:cubicBezTo>
                    <a:pt x="12" y="32"/>
                    <a:pt x="15" y="28"/>
                    <a:pt x="17" y="24"/>
                  </a:cubicBezTo>
                  <a:cubicBezTo>
                    <a:pt x="16" y="25"/>
                    <a:pt x="14" y="27"/>
                    <a:pt x="13" y="30"/>
                  </a:cubicBezTo>
                  <a:cubicBezTo>
                    <a:pt x="10" y="31"/>
                    <a:pt x="9" y="34"/>
                    <a:pt x="8" y="37"/>
                  </a:cubicBezTo>
                  <a:cubicBezTo>
                    <a:pt x="7" y="38"/>
                    <a:pt x="5" y="39"/>
                    <a:pt x="6" y="41"/>
                  </a:cubicBezTo>
                  <a:cubicBezTo>
                    <a:pt x="14" y="42"/>
                    <a:pt x="23" y="42"/>
                    <a:pt x="31" y="42"/>
                  </a:cubicBezTo>
                  <a:cubicBezTo>
                    <a:pt x="39" y="41"/>
                    <a:pt x="46" y="43"/>
                    <a:pt x="54" y="44"/>
                  </a:cubicBezTo>
                  <a:cubicBezTo>
                    <a:pt x="58" y="44"/>
                    <a:pt x="63" y="43"/>
                    <a:pt x="65" y="46"/>
                  </a:cubicBezTo>
                  <a:cubicBezTo>
                    <a:pt x="55" y="48"/>
                    <a:pt x="47" y="46"/>
                    <a:pt x="37" y="46"/>
                  </a:cubicBezTo>
                  <a:cubicBezTo>
                    <a:pt x="35" y="49"/>
                    <a:pt x="36" y="54"/>
                    <a:pt x="37" y="57"/>
                  </a:cubicBezTo>
                  <a:cubicBezTo>
                    <a:pt x="38" y="57"/>
                    <a:pt x="40" y="57"/>
                    <a:pt x="41" y="57"/>
                  </a:cubicBezTo>
                  <a:cubicBezTo>
                    <a:pt x="42" y="58"/>
                    <a:pt x="41" y="58"/>
                    <a:pt x="41" y="60"/>
                  </a:cubicBezTo>
                  <a:cubicBezTo>
                    <a:pt x="43" y="60"/>
                    <a:pt x="45" y="60"/>
                    <a:pt x="48" y="60"/>
                  </a:cubicBezTo>
                  <a:cubicBezTo>
                    <a:pt x="47" y="63"/>
                    <a:pt x="41" y="61"/>
                    <a:pt x="37" y="61"/>
                  </a:cubicBezTo>
                  <a:cubicBezTo>
                    <a:pt x="33" y="62"/>
                    <a:pt x="25" y="62"/>
                    <a:pt x="22" y="62"/>
                  </a:cubicBezTo>
                  <a:cubicBezTo>
                    <a:pt x="25" y="59"/>
                    <a:pt x="31" y="60"/>
                    <a:pt x="35" y="60"/>
                  </a:cubicBezTo>
                  <a:cubicBezTo>
                    <a:pt x="34" y="58"/>
                    <a:pt x="27" y="60"/>
                    <a:pt x="25" y="58"/>
                  </a:cubicBezTo>
                  <a:cubicBezTo>
                    <a:pt x="24" y="56"/>
                    <a:pt x="29" y="58"/>
                    <a:pt x="29" y="56"/>
                  </a:cubicBezTo>
                  <a:cubicBezTo>
                    <a:pt x="29" y="57"/>
                    <a:pt x="31" y="58"/>
                    <a:pt x="33" y="58"/>
                  </a:cubicBezTo>
                  <a:cubicBezTo>
                    <a:pt x="33" y="54"/>
                    <a:pt x="32" y="49"/>
                    <a:pt x="33" y="46"/>
                  </a:cubicBezTo>
                  <a:cubicBezTo>
                    <a:pt x="24" y="46"/>
                    <a:pt x="15" y="47"/>
                    <a:pt x="5" y="48"/>
                  </a:cubicBezTo>
                  <a:cubicBezTo>
                    <a:pt x="4" y="48"/>
                    <a:pt x="4" y="49"/>
                    <a:pt x="3" y="49"/>
                  </a:cubicBezTo>
                  <a:cubicBezTo>
                    <a:pt x="2" y="48"/>
                    <a:pt x="2" y="44"/>
                    <a:pt x="1" y="43"/>
                  </a:cubicBezTo>
                  <a:cubicBezTo>
                    <a:pt x="1" y="42"/>
                    <a:pt x="2" y="42"/>
                    <a:pt x="2" y="40"/>
                  </a:cubicBezTo>
                  <a:cubicBezTo>
                    <a:pt x="2" y="28"/>
                    <a:pt x="2" y="17"/>
                    <a:pt x="2" y="7"/>
                  </a:cubicBezTo>
                  <a:cubicBezTo>
                    <a:pt x="3" y="6"/>
                    <a:pt x="4" y="7"/>
                    <a:pt x="4" y="6"/>
                  </a:cubicBezTo>
                  <a:cubicBezTo>
                    <a:pt x="4" y="5"/>
                    <a:pt x="0" y="6"/>
                    <a:pt x="0" y="4"/>
                  </a:cubicBezTo>
                  <a:cubicBezTo>
                    <a:pt x="2" y="3"/>
                    <a:pt x="6" y="4"/>
                    <a:pt x="7" y="3"/>
                  </a:cubicBezTo>
                  <a:cubicBezTo>
                    <a:pt x="13" y="3"/>
                    <a:pt x="25" y="2"/>
                    <a:pt x="33" y="2"/>
                  </a:cubicBezTo>
                  <a:cubicBezTo>
                    <a:pt x="44" y="2"/>
                    <a:pt x="59" y="0"/>
                    <a:pt x="68" y="4"/>
                  </a:cubicBezTo>
                  <a:close/>
                  <a:moveTo>
                    <a:pt x="66" y="11"/>
                  </a:moveTo>
                  <a:cubicBezTo>
                    <a:pt x="65" y="14"/>
                    <a:pt x="64" y="19"/>
                    <a:pt x="66" y="21"/>
                  </a:cubicBezTo>
                  <a:cubicBezTo>
                    <a:pt x="66" y="18"/>
                    <a:pt x="66" y="14"/>
                    <a:pt x="66" y="11"/>
                  </a:cubicBezTo>
                  <a:close/>
                  <a:moveTo>
                    <a:pt x="64" y="4"/>
                  </a:moveTo>
                  <a:cubicBezTo>
                    <a:pt x="59" y="3"/>
                    <a:pt x="50" y="3"/>
                    <a:pt x="45" y="4"/>
                  </a:cubicBezTo>
                  <a:cubicBezTo>
                    <a:pt x="51" y="4"/>
                    <a:pt x="58" y="7"/>
                    <a:pt x="64" y="5"/>
                  </a:cubicBezTo>
                  <a:cubicBezTo>
                    <a:pt x="64" y="5"/>
                    <a:pt x="64" y="5"/>
                    <a:pt x="64" y="4"/>
                  </a:cubicBezTo>
                  <a:close/>
                  <a:moveTo>
                    <a:pt x="18" y="43"/>
                  </a:moveTo>
                  <a:cubicBezTo>
                    <a:pt x="15" y="43"/>
                    <a:pt x="12" y="43"/>
                    <a:pt x="10" y="44"/>
                  </a:cubicBezTo>
                  <a:cubicBezTo>
                    <a:pt x="8" y="44"/>
                    <a:pt x="5" y="44"/>
                    <a:pt x="4" y="45"/>
                  </a:cubicBezTo>
                  <a:cubicBezTo>
                    <a:pt x="8" y="48"/>
                    <a:pt x="14" y="45"/>
                    <a:pt x="19" y="45"/>
                  </a:cubicBezTo>
                  <a:cubicBezTo>
                    <a:pt x="28" y="44"/>
                    <a:pt x="37" y="44"/>
                    <a:pt x="44" y="44"/>
                  </a:cubicBezTo>
                  <a:cubicBezTo>
                    <a:pt x="36" y="43"/>
                    <a:pt x="27" y="43"/>
                    <a:pt x="18" y="43"/>
                  </a:cubicBezTo>
                  <a:close/>
                  <a:moveTo>
                    <a:pt x="8" y="35"/>
                  </a:moveTo>
                  <a:cubicBezTo>
                    <a:pt x="8" y="35"/>
                    <a:pt x="9" y="34"/>
                    <a:pt x="8" y="34"/>
                  </a:cubicBezTo>
                  <a:cubicBezTo>
                    <a:pt x="8" y="34"/>
                    <a:pt x="8" y="34"/>
                    <a:pt x="8" y="35"/>
                  </a:cubicBez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  <a:moveTo>
                    <a:pt x="4" y="16"/>
                  </a:moveTo>
                  <a:cubicBezTo>
                    <a:pt x="4" y="16"/>
                    <a:pt x="4" y="16"/>
                    <a:pt x="4" y="17"/>
                  </a:cubicBezTo>
                  <a:cubicBezTo>
                    <a:pt x="3" y="21"/>
                    <a:pt x="4" y="25"/>
                    <a:pt x="4" y="29"/>
                  </a:cubicBezTo>
                  <a:cubicBezTo>
                    <a:pt x="4" y="34"/>
                    <a:pt x="3" y="38"/>
                    <a:pt x="4" y="41"/>
                  </a:cubicBezTo>
                  <a:cubicBezTo>
                    <a:pt x="4" y="33"/>
                    <a:pt x="5" y="24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414">
              <a:extLst>
                <a:ext uri="{FF2B5EF4-FFF2-40B4-BE49-F238E27FC236}">
                  <a16:creationId xmlns:a16="http://schemas.microsoft.com/office/drawing/2014/main" id="{96EEA061-E31B-4E4A-883C-8004B1C68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873750"/>
              <a:ext cx="58738" cy="111125"/>
            </a:xfrm>
            <a:custGeom>
              <a:avLst/>
              <a:gdLst>
                <a:gd name="T0" fmla="*/ 7 w 10"/>
                <a:gd name="T1" fmla="*/ 2 h 19"/>
                <a:gd name="T2" fmla="*/ 10 w 10"/>
                <a:gd name="T3" fmla="*/ 0 h 19"/>
                <a:gd name="T4" fmla="*/ 4 w 10"/>
                <a:gd name="T5" fmla="*/ 13 h 19"/>
                <a:gd name="T6" fmla="*/ 8 w 10"/>
                <a:gd name="T7" fmla="*/ 9 h 19"/>
                <a:gd name="T8" fmla="*/ 7 w 10"/>
                <a:gd name="T9" fmla="*/ 17 h 19"/>
                <a:gd name="T10" fmla="*/ 5 w 10"/>
                <a:gd name="T11" fmla="*/ 15 h 19"/>
                <a:gd name="T12" fmla="*/ 2 w 10"/>
                <a:gd name="T13" fmla="*/ 19 h 19"/>
                <a:gd name="T14" fmla="*/ 2 w 10"/>
                <a:gd name="T15" fmla="*/ 13 h 19"/>
                <a:gd name="T16" fmla="*/ 9 w 10"/>
                <a:gd name="T17" fmla="*/ 2 h 19"/>
                <a:gd name="T18" fmla="*/ 7 w 10"/>
                <a:gd name="T1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9">
                  <a:moveTo>
                    <a:pt x="7" y="2"/>
                  </a:moveTo>
                  <a:cubicBezTo>
                    <a:pt x="8" y="1"/>
                    <a:pt x="9" y="0"/>
                    <a:pt x="10" y="0"/>
                  </a:cubicBezTo>
                  <a:cubicBezTo>
                    <a:pt x="10" y="5"/>
                    <a:pt x="5" y="8"/>
                    <a:pt x="4" y="13"/>
                  </a:cubicBezTo>
                  <a:cubicBezTo>
                    <a:pt x="5" y="13"/>
                    <a:pt x="6" y="10"/>
                    <a:pt x="8" y="9"/>
                  </a:cubicBezTo>
                  <a:cubicBezTo>
                    <a:pt x="10" y="11"/>
                    <a:pt x="4" y="14"/>
                    <a:pt x="7" y="17"/>
                  </a:cubicBezTo>
                  <a:cubicBezTo>
                    <a:pt x="5" y="18"/>
                    <a:pt x="4" y="17"/>
                    <a:pt x="5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0" y="17"/>
                    <a:pt x="2" y="14"/>
                    <a:pt x="2" y="13"/>
                  </a:cubicBezTo>
                  <a:cubicBezTo>
                    <a:pt x="4" y="9"/>
                    <a:pt x="8" y="5"/>
                    <a:pt x="9" y="2"/>
                  </a:cubicBezTo>
                  <a:cubicBezTo>
                    <a:pt x="9" y="1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415">
              <a:extLst>
                <a:ext uri="{FF2B5EF4-FFF2-40B4-BE49-F238E27FC236}">
                  <a16:creationId xmlns:a16="http://schemas.microsoft.com/office/drawing/2014/main" id="{BCF07BC6-62CF-491D-92C8-5162E71ED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5832475"/>
              <a:ext cx="76200" cy="134938"/>
            </a:xfrm>
            <a:custGeom>
              <a:avLst/>
              <a:gdLst>
                <a:gd name="T0" fmla="*/ 4 w 13"/>
                <a:gd name="T1" fmla="*/ 19 h 23"/>
                <a:gd name="T2" fmla="*/ 2 w 13"/>
                <a:gd name="T3" fmla="*/ 23 h 23"/>
                <a:gd name="T4" fmla="*/ 1 w 13"/>
                <a:gd name="T5" fmla="*/ 19 h 23"/>
                <a:gd name="T6" fmla="*/ 10 w 13"/>
                <a:gd name="T7" fmla="*/ 4 h 23"/>
                <a:gd name="T8" fmla="*/ 12 w 13"/>
                <a:gd name="T9" fmla="*/ 2 h 23"/>
                <a:gd name="T10" fmla="*/ 8 w 13"/>
                <a:gd name="T11" fmla="*/ 5 h 23"/>
                <a:gd name="T12" fmla="*/ 13 w 13"/>
                <a:gd name="T13" fmla="*/ 0 h 23"/>
                <a:gd name="T14" fmla="*/ 10 w 13"/>
                <a:gd name="T15" fmla="*/ 6 h 23"/>
                <a:gd name="T16" fmla="*/ 6 w 13"/>
                <a:gd name="T17" fmla="*/ 12 h 23"/>
                <a:gd name="T18" fmla="*/ 4 w 13"/>
                <a:gd name="T19" fmla="*/ 15 h 23"/>
                <a:gd name="T20" fmla="*/ 3 w 13"/>
                <a:gd name="T21" fmla="*/ 20 h 23"/>
                <a:gd name="T22" fmla="*/ 4 w 13"/>
                <a:gd name="T2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3">
                  <a:moveTo>
                    <a:pt x="4" y="19"/>
                  </a:moveTo>
                  <a:cubicBezTo>
                    <a:pt x="3" y="21"/>
                    <a:pt x="3" y="22"/>
                    <a:pt x="2" y="23"/>
                  </a:cubicBezTo>
                  <a:cubicBezTo>
                    <a:pt x="0" y="23"/>
                    <a:pt x="1" y="20"/>
                    <a:pt x="1" y="19"/>
                  </a:cubicBezTo>
                  <a:cubicBezTo>
                    <a:pt x="3" y="14"/>
                    <a:pt x="8" y="9"/>
                    <a:pt x="10" y="4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0" y="2"/>
                    <a:pt x="9" y="4"/>
                    <a:pt x="8" y="5"/>
                  </a:cubicBezTo>
                  <a:cubicBezTo>
                    <a:pt x="9" y="3"/>
                    <a:pt x="11" y="1"/>
                    <a:pt x="13" y="0"/>
                  </a:cubicBezTo>
                  <a:cubicBezTo>
                    <a:pt x="13" y="2"/>
                    <a:pt x="11" y="4"/>
                    <a:pt x="10" y="6"/>
                  </a:cubicBezTo>
                  <a:cubicBezTo>
                    <a:pt x="8" y="8"/>
                    <a:pt x="7" y="10"/>
                    <a:pt x="6" y="12"/>
                  </a:cubicBezTo>
                  <a:cubicBezTo>
                    <a:pt x="6" y="14"/>
                    <a:pt x="5" y="14"/>
                    <a:pt x="4" y="15"/>
                  </a:cubicBezTo>
                  <a:cubicBezTo>
                    <a:pt x="4" y="17"/>
                    <a:pt x="3" y="18"/>
                    <a:pt x="3" y="20"/>
                  </a:cubicBezTo>
                  <a:cubicBezTo>
                    <a:pt x="3" y="21"/>
                    <a:pt x="3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416">
              <a:extLst>
                <a:ext uri="{FF2B5EF4-FFF2-40B4-BE49-F238E27FC236}">
                  <a16:creationId xmlns:a16="http://schemas.microsoft.com/office/drawing/2014/main" id="{9F6EF9A7-0565-4725-9213-CCB71B135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8" y="5884863"/>
              <a:ext cx="0" cy="6350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417">
              <a:extLst>
                <a:ext uri="{FF2B5EF4-FFF2-40B4-BE49-F238E27FC236}">
                  <a16:creationId xmlns:a16="http://schemas.microsoft.com/office/drawing/2014/main" id="{01D752CA-7577-4D75-8B4E-9280DC8F0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861050"/>
              <a:ext cx="17463" cy="23813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3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418">
              <a:extLst>
                <a:ext uri="{FF2B5EF4-FFF2-40B4-BE49-F238E27FC236}">
                  <a16:creationId xmlns:a16="http://schemas.microsoft.com/office/drawing/2014/main" id="{B1D99CCB-15A8-4EE9-8F3B-7DC592C66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5826125"/>
              <a:ext cx="93663" cy="165100"/>
            </a:xfrm>
            <a:custGeom>
              <a:avLst/>
              <a:gdLst>
                <a:gd name="T0" fmla="*/ 12 w 16"/>
                <a:gd name="T1" fmla="*/ 13 h 28"/>
                <a:gd name="T2" fmla="*/ 1 w 16"/>
                <a:gd name="T3" fmla="*/ 28 h 28"/>
                <a:gd name="T4" fmla="*/ 6 w 16"/>
                <a:gd name="T5" fmla="*/ 15 h 28"/>
                <a:gd name="T6" fmla="*/ 0 w 16"/>
                <a:gd name="T7" fmla="*/ 22 h 28"/>
                <a:gd name="T8" fmla="*/ 16 w 16"/>
                <a:gd name="T9" fmla="*/ 0 h 28"/>
                <a:gd name="T10" fmla="*/ 2 w 16"/>
                <a:gd name="T11" fmla="*/ 25 h 28"/>
                <a:gd name="T12" fmla="*/ 12 w 16"/>
                <a:gd name="T13" fmla="*/ 13 h 28"/>
                <a:gd name="T14" fmla="*/ 12 w 16"/>
                <a:gd name="T15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8">
                  <a:moveTo>
                    <a:pt x="12" y="13"/>
                  </a:moveTo>
                  <a:cubicBezTo>
                    <a:pt x="8" y="17"/>
                    <a:pt x="5" y="25"/>
                    <a:pt x="1" y="28"/>
                  </a:cubicBezTo>
                  <a:cubicBezTo>
                    <a:pt x="1" y="23"/>
                    <a:pt x="4" y="19"/>
                    <a:pt x="6" y="15"/>
                  </a:cubicBezTo>
                  <a:cubicBezTo>
                    <a:pt x="3" y="17"/>
                    <a:pt x="2" y="21"/>
                    <a:pt x="0" y="22"/>
                  </a:cubicBezTo>
                  <a:cubicBezTo>
                    <a:pt x="5" y="15"/>
                    <a:pt x="10" y="7"/>
                    <a:pt x="16" y="0"/>
                  </a:cubicBezTo>
                  <a:cubicBezTo>
                    <a:pt x="11" y="8"/>
                    <a:pt x="6" y="16"/>
                    <a:pt x="2" y="25"/>
                  </a:cubicBezTo>
                  <a:cubicBezTo>
                    <a:pt x="5" y="22"/>
                    <a:pt x="9" y="16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419">
              <a:extLst>
                <a:ext uri="{FF2B5EF4-FFF2-40B4-BE49-F238E27FC236}">
                  <a16:creationId xmlns:a16="http://schemas.microsoft.com/office/drawing/2014/main" id="{AB2736A9-D2F6-4BBB-8258-064E59E17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4763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420">
              <a:extLst>
                <a:ext uri="{FF2B5EF4-FFF2-40B4-BE49-F238E27FC236}">
                  <a16:creationId xmlns:a16="http://schemas.microsoft.com/office/drawing/2014/main" id="{C9E5A20E-2244-4056-A56B-F816A2B10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421">
              <a:extLst>
                <a:ext uri="{FF2B5EF4-FFF2-40B4-BE49-F238E27FC236}">
                  <a16:creationId xmlns:a16="http://schemas.microsoft.com/office/drawing/2014/main" id="{3E5D57B4-D729-4924-B6E9-AEEB84924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593248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422">
              <a:extLst>
                <a:ext uri="{FF2B5EF4-FFF2-40B4-BE49-F238E27FC236}">
                  <a16:creationId xmlns:a16="http://schemas.microsoft.com/office/drawing/2014/main" id="{EAE014B4-09A3-412F-AF72-B2055493B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937250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423">
              <a:extLst>
                <a:ext uri="{FF2B5EF4-FFF2-40B4-BE49-F238E27FC236}">
                  <a16:creationId xmlns:a16="http://schemas.microsoft.com/office/drawing/2014/main" id="{1652846E-5F51-4453-9A7F-6E664695B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5884863"/>
              <a:ext cx="12700" cy="635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424">
              <a:extLst>
                <a:ext uri="{FF2B5EF4-FFF2-40B4-BE49-F238E27FC236}">
                  <a16:creationId xmlns:a16="http://schemas.microsoft.com/office/drawing/2014/main" id="{7FEEF828-DDA2-4D23-9440-1B3100414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937250"/>
              <a:ext cx="0" cy="635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425">
              <a:extLst>
                <a:ext uri="{FF2B5EF4-FFF2-40B4-BE49-F238E27FC236}">
                  <a16:creationId xmlns:a16="http://schemas.microsoft.com/office/drawing/2014/main" id="{AD6E027C-080E-4D97-A1DF-2883DAC8D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5891213"/>
              <a:ext cx="0" cy="6350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426">
              <a:extLst>
                <a:ext uri="{FF2B5EF4-FFF2-40B4-BE49-F238E27FC236}">
                  <a16:creationId xmlns:a16="http://schemas.microsoft.com/office/drawing/2014/main" id="{36DBC596-4333-412A-8FEB-42CA68A43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5897563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427">
              <a:extLst>
                <a:ext uri="{FF2B5EF4-FFF2-40B4-BE49-F238E27FC236}">
                  <a16:creationId xmlns:a16="http://schemas.microsoft.com/office/drawing/2014/main" id="{F79A58E8-D537-40B6-ABF6-3BDAE1F17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589756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428">
              <a:extLst>
                <a:ext uri="{FF2B5EF4-FFF2-40B4-BE49-F238E27FC236}">
                  <a16:creationId xmlns:a16="http://schemas.microsoft.com/office/drawing/2014/main" id="{19332B38-C60E-4715-92AC-D030701DA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837238"/>
              <a:ext cx="93663" cy="165100"/>
            </a:xfrm>
            <a:custGeom>
              <a:avLst/>
              <a:gdLst>
                <a:gd name="T0" fmla="*/ 7 w 16"/>
                <a:gd name="T1" fmla="*/ 20 h 28"/>
                <a:gd name="T2" fmla="*/ 0 w 16"/>
                <a:gd name="T3" fmla="*/ 28 h 28"/>
                <a:gd name="T4" fmla="*/ 6 w 16"/>
                <a:gd name="T5" fmla="*/ 14 h 28"/>
                <a:gd name="T6" fmla="*/ 6 w 16"/>
                <a:gd name="T7" fmla="*/ 14 h 28"/>
                <a:gd name="T8" fmla="*/ 6 w 16"/>
                <a:gd name="T9" fmla="*/ 14 h 28"/>
                <a:gd name="T10" fmla="*/ 5 w 16"/>
                <a:gd name="T11" fmla="*/ 14 h 28"/>
                <a:gd name="T12" fmla="*/ 10 w 16"/>
                <a:gd name="T13" fmla="*/ 6 h 28"/>
                <a:gd name="T14" fmla="*/ 16 w 16"/>
                <a:gd name="T15" fmla="*/ 0 h 28"/>
                <a:gd name="T16" fmla="*/ 2 w 16"/>
                <a:gd name="T17" fmla="*/ 26 h 28"/>
                <a:gd name="T18" fmla="*/ 6 w 16"/>
                <a:gd name="T19" fmla="*/ 20 h 28"/>
                <a:gd name="T20" fmla="*/ 7 w 16"/>
                <a:gd name="T21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8">
                  <a:moveTo>
                    <a:pt x="7" y="20"/>
                  </a:moveTo>
                  <a:cubicBezTo>
                    <a:pt x="5" y="23"/>
                    <a:pt x="3" y="27"/>
                    <a:pt x="0" y="28"/>
                  </a:cubicBezTo>
                  <a:cubicBezTo>
                    <a:pt x="0" y="23"/>
                    <a:pt x="4" y="19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7" y="11"/>
                    <a:pt x="8" y="9"/>
                    <a:pt x="10" y="6"/>
                  </a:cubicBezTo>
                  <a:cubicBezTo>
                    <a:pt x="12" y="4"/>
                    <a:pt x="13" y="1"/>
                    <a:pt x="16" y="0"/>
                  </a:cubicBezTo>
                  <a:cubicBezTo>
                    <a:pt x="11" y="8"/>
                    <a:pt x="5" y="15"/>
                    <a:pt x="2" y="26"/>
                  </a:cubicBezTo>
                  <a:cubicBezTo>
                    <a:pt x="4" y="24"/>
                    <a:pt x="5" y="22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429">
              <a:extLst>
                <a:ext uri="{FF2B5EF4-FFF2-40B4-BE49-F238E27FC236}">
                  <a16:creationId xmlns:a16="http://schemas.microsoft.com/office/drawing/2014/main" id="{0FAC0E21-FC2F-4FF8-AA33-71A9A18A9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5861050"/>
              <a:ext cx="69850" cy="136525"/>
            </a:xfrm>
            <a:custGeom>
              <a:avLst/>
              <a:gdLst>
                <a:gd name="T0" fmla="*/ 3 w 12"/>
                <a:gd name="T1" fmla="*/ 20 h 23"/>
                <a:gd name="T2" fmla="*/ 0 w 12"/>
                <a:gd name="T3" fmla="*/ 22 h 23"/>
                <a:gd name="T4" fmla="*/ 7 w 12"/>
                <a:gd name="T5" fmla="*/ 7 h 23"/>
                <a:gd name="T6" fmla="*/ 5 w 12"/>
                <a:gd name="T7" fmla="*/ 9 h 23"/>
                <a:gd name="T8" fmla="*/ 12 w 12"/>
                <a:gd name="T9" fmla="*/ 0 h 23"/>
                <a:gd name="T10" fmla="*/ 1 w 12"/>
                <a:gd name="T11" fmla="*/ 20 h 23"/>
                <a:gd name="T12" fmla="*/ 3 w 12"/>
                <a:gd name="T13" fmla="*/ 20 h 23"/>
                <a:gd name="T14" fmla="*/ 8 w 12"/>
                <a:gd name="T15" fmla="*/ 5 h 23"/>
                <a:gd name="T16" fmla="*/ 8 w 12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3">
                  <a:moveTo>
                    <a:pt x="3" y="20"/>
                  </a:moveTo>
                  <a:cubicBezTo>
                    <a:pt x="3" y="21"/>
                    <a:pt x="2" y="23"/>
                    <a:pt x="0" y="22"/>
                  </a:cubicBezTo>
                  <a:cubicBezTo>
                    <a:pt x="0" y="16"/>
                    <a:pt x="5" y="12"/>
                    <a:pt x="7" y="7"/>
                  </a:cubicBezTo>
                  <a:cubicBezTo>
                    <a:pt x="6" y="7"/>
                    <a:pt x="6" y="8"/>
                    <a:pt x="5" y="9"/>
                  </a:cubicBezTo>
                  <a:cubicBezTo>
                    <a:pt x="6" y="6"/>
                    <a:pt x="9" y="2"/>
                    <a:pt x="12" y="0"/>
                  </a:cubicBezTo>
                  <a:cubicBezTo>
                    <a:pt x="9" y="7"/>
                    <a:pt x="4" y="12"/>
                    <a:pt x="1" y="20"/>
                  </a:cubicBezTo>
                  <a:cubicBezTo>
                    <a:pt x="2" y="21"/>
                    <a:pt x="3" y="20"/>
                    <a:pt x="3" y="20"/>
                  </a:cubicBezTo>
                  <a:close/>
                  <a:moveTo>
                    <a:pt x="8" y="5"/>
                  </a:moveTo>
                  <a:cubicBezTo>
                    <a:pt x="7" y="6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430">
              <a:extLst>
                <a:ext uri="{FF2B5EF4-FFF2-40B4-BE49-F238E27FC236}">
                  <a16:creationId xmlns:a16="http://schemas.microsoft.com/office/drawing/2014/main" id="{A207AE4F-24F0-4954-90E5-436FE3143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5919788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431">
              <a:extLst>
                <a:ext uri="{FF2B5EF4-FFF2-40B4-BE49-F238E27FC236}">
                  <a16:creationId xmlns:a16="http://schemas.microsoft.com/office/drawing/2014/main" id="{83879562-C107-45DF-86B4-BC150DA2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5926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532CE893-ACF1-4ECE-A994-03EC02AA3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250" y="5926138"/>
              <a:ext cx="1588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433">
              <a:extLst>
                <a:ext uri="{FF2B5EF4-FFF2-40B4-BE49-F238E27FC236}">
                  <a16:creationId xmlns:a16="http://schemas.microsoft.com/office/drawing/2014/main" id="{913BD293-36AE-48D1-B538-21B8BE377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5943600"/>
              <a:ext cx="6350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434">
              <a:extLst>
                <a:ext uri="{FF2B5EF4-FFF2-40B4-BE49-F238E27FC236}">
                  <a16:creationId xmlns:a16="http://schemas.microsoft.com/office/drawing/2014/main" id="{80E54B46-5D1A-430A-B63E-3CFC9A51D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9050" y="5849938"/>
              <a:ext cx="63500" cy="123825"/>
            </a:xfrm>
            <a:custGeom>
              <a:avLst/>
              <a:gdLst>
                <a:gd name="T0" fmla="*/ 6 w 11"/>
                <a:gd name="T1" fmla="*/ 15 h 21"/>
                <a:gd name="T2" fmla="*/ 0 w 11"/>
                <a:gd name="T3" fmla="*/ 21 h 21"/>
                <a:gd name="T4" fmla="*/ 5 w 11"/>
                <a:gd name="T5" fmla="*/ 9 h 21"/>
                <a:gd name="T6" fmla="*/ 2 w 11"/>
                <a:gd name="T7" fmla="*/ 13 h 21"/>
                <a:gd name="T8" fmla="*/ 11 w 11"/>
                <a:gd name="T9" fmla="*/ 0 h 21"/>
                <a:gd name="T10" fmla="*/ 1 w 11"/>
                <a:gd name="T11" fmla="*/ 19 h 21"/>
                <a:gd name="T12" fmla="*/ 5 w 11"/>
                <a:gd name="T13" fmla="*/ 15 h 21"/>
                <a:gd name="T14" fmla="*/ 6 w 11"/>
                <a:gd name="T15" fmla="*/ 15 h 21"/>
                <a:gd name="T16" fmla="*/ 5 w 11"/>
                <a:gd name="T17" fmla="*/ 9 h 21"/>
                <a:gd name="T18" fmla="*/ 5 w 11"/>
                <a:gd name="T1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1">
                  <a:moveTo>
                    <a:pt x="6" y="15"/>
                  </a:moveTo>
                  <a:cubicBezTo>
                    <a:pt x="4" y="17"/>
                    <a:pt x="3" y="21"/>
                    <a:pt x="0" y="21"/>
                  </a:cubicBezTo>
                  <a:cubicBezTo>
                    <a:pt x="0" y="17"/>
                    <a:pt x="4" y="13"/>
                    <a:pt x="5" y="9"/>
                  </a:cubicBezTo>
                  <a:cubicBezTo>
                    <a:pt x="3" y="10"/>
                    <a:pt x="3" y="12"/>
                    <a:pt x="2" y="13"/>
                  </a:cubicBezTo>
                  <a:cubicBezTo>
                    <a:pt x="5" y="8"/>
                    <a:pt x="7" y="3"/>
                    <a:pt x="11" y="0"/>
                  </a:cubicBezTo>
                  <a:cubicBezTo>
                    <a:pt x="9" y="7"/>
                    <a:pt x="4" y="12"/>
                    <a:pt x="1" y="19"/>
                  </a:cubicBezTo>
                  <a:cubicBezTo>
                    <a:pt x="3" y="18"/>
                    <a:pt x="4" y="16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5" y="9"/>
                  </a:moveTo>
                  <a:cubicBezTo>
                    <a:pt x="5" y="9"/>
                    <a:pt x="5" y="8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435">
              <a:extLst>
                <a:ext uri="{FF2B5EF4-FFF2-40B4-BE49-F238E27FC236}">
                  <a16:creationId xmlns:a16="http://schemas.microsoft.com/office/drawing/2014/main" id="{0E5FD5CA-29D4-47B6-BDF9-5837CC61C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956300"/>
              <a:ext cx="6350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436">
              <a:extLst>
                <a:ext uri="{FF2B5EF4-FFF2-40B4-BE49-F238E27FC236}">
                  <a16:creationId xmlns:a16="http://schemas.microsoft.com/office/drawing/2014/main" id="{29E47EC4-546A-45B0-8892-97BD2F4B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961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437">
              <a:extLst>
                <a:ext uri="{FF2B5EF4-FFF2-40B4-BE49-F238E27FC236}">
                  <a16:creationId xmlns:a16="http://schemas.microsoft.com/office/drawing/2014/main" id="{C73AFDD6-BCA3-478D-9D2A-80D05443E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5961063"/>
              <a:ext cx="11113" cy="1746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438">
              <a:extLst>
                <a:ext uri="{FF2B5EF4-FFF2-40B4-BE49-F238E27FC236}">
                  <a16:creationId xmlns:a16="http://schemas.microsoft.com/office/drawing/2014/main" id="{E3A40923-3FE6-4DB6-BBE9-BC9F27A3A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5915025"/>
              <a:ext cx="6350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439">
              <a:extLst>
                <a:ext uri="{FF2B5EF4-FFF2-40B4-BE49-F238E27FC236}">
                  <a16:creationId xmlns:a16="http://schemas.microsoft.com/office/drawing/2014/main" id="{7907B1B4-C0ED-44AE-8FE2-465BE8B4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5919788"/>
              <a:ext cx="11113" cy="635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440">
              <a:extLst>
                <a:ext uri="{FF2B5EF4-FFF2-40B4-BE49-F238E27FC236}">
                  <a16:creationId xmlns:a16="http://schemas.microsoft.com/office/drawing/2014/main" id="{B8B17B24-ED08-4348-8595-44A5062A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597376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0CD372DB-684F-4B42-9AFC-F4AAE7126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975" y="5932488"/>
              <a:ext cx="158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442">
              <a:extLst>
                <a:ext uri="{FF2B5EF4-FFF2-40B4-BE49-F238E27FC236}">
                  <a16:creationId xmlns:a16="http://schemas.microsoft.com/office/drawing/2014/main" id="{BB3395A1-8136-4FCB-B1E7-331E6DEB1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813" y="5926138"/>
              <a:ext cx="6350" cy="63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443">
              <a:extLst>
                <a:ext uri="{FF2B5EF4-FFF2-40B4-BE49-F238E27FC236}">
                  <a16:creationId xmlns:a16="http://schemas.microsoft.com/office/drawing/2014/main" id="{2C2E1941-D38B-4F21-8C04-EC81CC35E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5932488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03" name="Freeform 220">
            <a:extLst>
              <a:ext uri="{FF2B5EF4-FFF2-40B4-BE49-F238E27FC236}">
                <a16:creationId xmlns:a16="http://schemas.microsoft.com/office/drawing/2014/main" id="{EDB93CF5-DAAF-4FDB-A881-07CA3A3AA8AD}"/>
              </a:ext>
            </a:extLst>
          </p:cNvPr>
          <p:cNvSpPr>
            <a:spLocks/>
          </p:cNvSpPr>
          <p:nvPr/>
        </p:nvSpPr>
        <p:spPr bwMode="auto">
          <a:xfrm>
            <a:off x="7567919" y="1439274"/>
            <a:ext cx="970792" cy="303747"/>
          </a:xfrm>
          <a:custGeom>
            <a:avLst/>
            <a:gdLst>
              <a:gd name="T0" fmla="*/ 77 w 162"/>
              <a:gd name="T1" fmla="*/ 36 h 51"/>
              <a:gd name="T2" fmla="*/ 61 w 162"/>
              <a:gd name="T3" fmla="*/ 36 h 51"/>
              <a:gd name="T4" fmla="*/ 50 w 162"/>
              <a:gd name="T5" fmla="*/ 35 h 51"/>
              <a:gd name="T6" fmla="*/ 41 w 162"/>
              <a:gd name="T7" fmla="*/ 35 h 51"/>
              <a:gd name="T8" fmla="*/ 14 w 162"/>
              <a:gd name="T9" fmla="*/ 29 h 51"/>
              <a:gd name="T10" fmla="*/ 14 w 162"/>
              <a:gd name="T11" fmla="*/ 29 h 51"/>
              <a:gd name="T12" fmla="*/ 6 w 162"/>
              <a:gd name="T13" fmla="*/ 19 h 51"/>
              <a:gd name="T14" fmla="*/ 11 w 162"/>
              <a:gd name="T15" fmla="*/ 19 h 51"/>
              <a:gd name="T16" fmla="*/ 15 w 162"/>
              <a:gd name="T17" fmla="*/ 21 h 51"/>
              <a:gd name="T18" fmla="*/ 26 w 162"/>
              <a:gd name="T19" fmla="*/ 23 h 51"/>
              <a:gd name="T20" fmla="*/ 41 w 162"/>
              <a:gd name="T21" fmla="*/ 25 h 51"/>
              <a:gd name="T22" fmla="*/ 43 w 162"/>
              <a:gd name="T23" fmla="*/ 26 h 51"/>
              <a:gd name="T24" fmla="*/ 62 w 162"/>
              <a:gd name="T25" fmla="*/ 27 h 51"/>
              <a:gd name="T26" fmla="*/ 63 w 162"/>
              <a:gd name="T27" fmla="*/ 27 h 51"/>
              <a:gd name="T28" fmla="*/ 81 w 162"/>
              <a:gd name="T29" fmla="*/ 27 h 51"/>
              <a:gd name="T30" fmla="*/ 81 w 162"/>
              <a:gd name="T31" fmla="*/ 27 h 51"/>
              <a:gd name="T32" fmla="*/ 105 w 162"/>
              <a:gd name="T33" fmla="*/ 23 h 51"/>
              <a:gd name="T34" fmla="*/ 106 w 162"/>
              <a:gd name="T35" fmla="*/ 23 h 51"/>
              <a:gd name="T36" fmla="*/ 126 w 162"/>
              <a:gd name="T37" fmla="*/ 18 h 51"/>
              <a:gd name="T38" fmla="*/ 108 w 162"/>
              <a:gd name="T39" fmla="*/ 10 h 51"/>
              <a:gd name="T40" fmla="*/ 107 w 162"/>
              <a:gd name="T41" fmla="*/ 8 h 51"/>
              <a:gd name="T42" fmla="*/ 107 w 162"/>
              <a:gd name="T43" fmla="*/ 7 h 51"/>
              <a:gd name="T44" fmla="*/ 113 w 162"/>
              <a:gd name="T45" fmla="*/ 0 h 51"/>
              <a:gd name="T46" fmla="*/ 126 w 162"/>
              <a:gd name="T47" fmla="*/ 4 h 51"/>
              <a:gd name="T48" fmla="*/ 126 w 162"/>
              <a:gd name="T49" fmla="*/ 4 h 51"/>
              <a:gd name="T50" fmla="*/ 137 w 162"/>
              <a:gd name="T51" fmla="*/ 6 h 51"/>
              <a:gd name="T52" fmla="*/ 138 w 162"/>
              <a:gd name="T53" fmla="*/ 6 h 51"/>
              <a:gd name="T54" fmla="*/ 138 w 162"/>
              <a:gd name="T55" fmla="*/ 7 h 51"/>
              <a:gd name="T56" fmla="*/ 156 w 162"/>
              <a:gd name="T57" fmla="*/ 4 h 51"/>
              <a:gd name="T58" fmla="*/ 157 w 162"/>
              <a:gd name="T59" fmla="*/ 4 h 51"/>
              <a:gd name="T60" fmla="*/ 160 w 162"/>
              <a:gd name="T61" fmla="*/ 17 h 51"/>
              <a:gd name="T62" fmla="*/ 160 w 162"/>
              <a:gd name="T63" fmla="*/ 18 h 51"/>
              <a:gd name="T64" fmla="*/ 150 w 162"/>
              <a:gd name="T65" fmla="*/ 24 h 51"/>
              <a:gd name="T66" fmla="*/ 149 w 162"/>
              <a:gd name="T67" fmla="*/ 24 h 51"/>
              <a:gd name="T68" fmla="*/ 127 w 162"/>
              <a:gd name="T69" fmla="*/ 51 h 51"/>
              <a:gd name="T70" fmla="*/ 123 w 162"/>
              <a:gd name="T71" fmla="*/ 46 h 51"/>
              <a:gd name="T72" fmla="*/ 123 w 162"/>
              <a:gd name="T73" fmla="*/ 45 h 51"/>
              <a:gd name="T74" fmla="*/ 124 w 162"/>
              <a:gd name="T75" fmla="*/ 45 h 51"/>
              <a:gd name="T76" fmla="*/ 133 w 162"/>
              <a:gd name="T77" fmla="*/ 26 h 51"/>
              <a:gd name="T78" fmla="*/ 126 w 162"/>
              <a:gd name="T79" fmla="*/ 28 h 51"/>
              <a:gd name="T80" fmla="*/ 126 w 162"/>
              <a:gd name="T81" fmla="*/ 28 h 51"/>
              <a:gd name="T82" fmla="*/ 77 w 162"/>
              <a:gd name="T83" fmla="*/ 3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51">
                <a:moveTo>
                  <a:pt x="77" y="36"/>
                </a:moveTo>
                <a:cubicBezTo>
                  <a:pt x="73" y="38"/>
                  <a:pt x="68" y="35"/>
                  <a:pt x="61" y="36"/>
                </a:cubicBezTo>
                <a:cubicBezTo>
                  <a:pt x="58" y="34"/>
                  <a:pt x="52" y="35"/>
                  <a:pt x="50" y="35"/>
                </a:cubicBezTo>
                <a:cubicBezTo>
                  <a:pt x="46" y="34"/>
                  <a:pt x="44" y="37"/>
                  <a:pt x="41" y="35"/>
                </a:cubicBezTo>
                <a:cubicBezTo>
                  <a:pt x="33" y="33"/>
                  <a:pt x="21" y="30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1" y="27"/>
                  <a:pt x="0" y="25"/>
                  <a:pt x="6" y="19"/>
                </a:cubicBezTo>
                <a:cubicBezTo>
                  <a:pt x="8" y="19"/>
                  <a:pt x="9" y="19"/>
                  <a:pt x="11" y="19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3"/>
                  <a:pt x="24" y="24"/>
                  <a:pt x="26" y="23"/>
                </a:cubicBezTo>
                <a:cubicBezTo>
                  <a:pt x="32" y="23"/>
                  <a:pt x="37" y="26"/>
                  <a:pt x="41" y="25"/>
                </a:cubicBezTo>
                <a:cubicBezTo>
                  <a:pt x="41" y="26"/>
                  <a:pt x="42" y="26"/>
                  <a:pt x="43" y="26"/>
                </a:cubicBezTo>
                <a:cubicBezTo>
                  <a:pt x="50" y="27"/>
                  <a:pt x="56" y="28"/>
                  <a:pt x="62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7" y="28"/>
                  <a:pt x="77" y="28"/>
                  <a:pt x="81" y="27"/>
                </a:cubicBezTo>
                <a:cubicBezTo>
                  <a:pt x="81" y="27"/>
                  <a:pt x="81" y="27"/>
                  <a:pt x="81" y="27"/>
                </a:cubicBezTo>
                <a:cubicBezTo>
                  <a:pt x="87" y="27"/>
                  <a:pt x="99" y="25"/>
                  <a:pt x="105" y="23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13" y="23"/>
                  <a:pt x="120" y="20"/>
                  <a:pt x="126" y="18"/>
                </a:cubicBezTo>
                <a:cubicBezTo>
                  <a:pt x="122" y="13"/>
                  <a:pt x="114" y="13"/>
                  <a:pt x="108" y="10"/>
                </a:cubicBezTo>
                <a:cubicBezTo>
                  <a:pt x="108" y="10"/>
                  <a:pt x="108" y="8"/>
                  <a:pt x="107" y="8"/>
                </a:cubicBezTo>
                <a:cubicBezTo>
                  <a:pt x="107" y="8"/>
                  <a:pt x="107" y="8"/>
                  <a:pt x="107" y="7"/>
                </a:cubicBezTo>
                <a:cubicBezTo>
                  <a:pt x="110" y="6"/>
                  <a:pt x="107" y="0"/>
                  <a:pt x="113" y="0"/>
                </a:cubicBezTo>
                <a:cubicBezTo>
                  <a:pt x="116" y="2"/>
                  <a:pt x="123" y="4"/>
                  <a:pt x="126" y="4"/>
                </a:cubicBezTo>
                <a:cubicBezTo>
                  <a:pt x="126" y="4"/>
                  <a:pt x="126" y="4"/>
                  <a:pt x="126" y="4"/>
                </a:cubicBezTo>
                <a:cubicBezTo>
                  <a:pt x="129" y="5"/>
                  <a:pt x="136" y="6"/>
                  <a:pt x="137" y="6"/>
                </a:cubicBezTo>
                <a:cubicBezTo>
                  <a:pt x="138" y="6"/>
                  <a:pt x="138" y="6"/>
                  <a:pt x="138" y="6"/>
                </a:cubicBezTo>
                <a:cubicBezTo>
                  <a:pt x="138" y="6"/>
                  <a:pt x="138" y="6"/>
                  <a:pt x="138" y="7"/>
                </a:cubicBezTo>
                <a:cubicBezTo>
                  <a:pt x="146" y="5"/>
                  <a:pt x="150" y="7"/>
                  <a:pt x="156" y="4"/>
                </a:cubicBezTo>
                <a:cubicBezTo>
                  <a:pt x="156" y="4"/>
                  <a:pt x="156" y="4"/>
                  <a:pt x="157" y="4"/>
                </a:cubicBezTo>
                <a:cubicBezTo>
                  <a:pt x="162" y="5"/>
                  <a:pt x="159" y="14"/>
                  <a:pt x="160" y="17"/>
                </a:cubicBezTo>
                <a:cubicBezTo>
                  <a:pt x="160" y="17"/>
                  <a:pt x="160" y="17"/>
                  <a:pt x="160" y="18"/>
                </a:cubicBezTo>
                <a:cubicBezTo>
                  <a:pt x="157" y="20"/>
                  <a:pt x="152" y="20"/>
                  <a:pt x="150" y="24"/>
                </a:cubicBezTo>
                <a:cubicBezTo>
                  <a:pt x="150" y="24"/>
                  <a:pt x="150" y="24"/>
                  <a:pt x="149" y="24"/>
                </a:cubicBezTo>
                <a:cubicBezTo>
                  <a:pt x="141" y="28"/>
                  <a:pt x="137" y="44"/>
                  <a:pt x="127" y="51"/>
                </a:cubicBezTo>
                <a:cubicBezTo>
                  <a:pt x="125" y="50"/>
                  <a:pt x="124" y="47"/>
                  <a:pt x="123" y="46"/>
                </a:cubicBezTo>
                <a:cubicBezTo>
                  <a:pt x="123" y="46"/>
                  <a:pt x="123" y="45"/>
                  <a:pt x="123" y="45"/>
                </a:cubicBezTo>
                <a:cubicBezTo>
                  <a:pt x="123" y="45"/>
                  <a:pt x="123" y="45"/>
                  <a:pt x="124" y="45"/>
                </a:cubicBezTo>
                <a:cubicBezTo>
                  <a:pt x="127" y="39"/>
                  <a:pt x="133" y="32"/>
                  <a:pt x="133" y="26"/>
                </a:cubicBezTo>
                <a:cubicBezTo>
                  <a:pt x="131" y="26"/>
                  <a:pt x="128" y="26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13" y="31"/>
                  <a:pt x="92" y="35"/>
                  <a:pt x="77" y="36"/>
                </a:cubicBezTo>
                <a:close/>
              </a:path>
            </a:pathLst>
          </a:custGeom>
          <a:solidFill>
            <a:srgbClr val="253A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phic 6" descr="Man riding a scooter">
            <a:extLst>
              <a:ext uri="{FF2B5EF4-FFF2-40B4-BE49-F238E27FC236}">
                <a16:creationId xmlns:a16="http://schemas.microsoft.com/office/drawing/2014/main" id="{0E818D9B-6EB9-460F-827F-378E2544FB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66015"/>
          <a:stretch/>
        </p:blipFill>
        <p:spPr>
          <a:xfrm>
            <a:off x="153852" y="58138"/>
            <a:ext cx="1160689" cy="1080000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F1C39484-8522-426B-9A40-2885A3EE374A}"/>
              </a:ext>
            </a:extLst>
          </p:cNvPr>
          <p:cNvSpPr/>
          <p:nvPr/>
        </p:nvSpPr>
        <p:spPr>
          <a:xfrm>
            <a:off x="4338874" y="5138852"/>
            <a:ext cx="3751724" cy="11661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100" b="1">
                <a:solidFill>
                  <a:srgbClr val="000000"/>
                </a:solidFill>
                <a:latin typeface="Arial" panose="020B0604020202020204"/>
              </a:rPr>
              <a:t>Anbefalte tiltak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100" b="1">
              <a:solidFill>
                <a:srgbClr val="000000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Prosjektet vil sørge for at gode rutinebeskrivelser og brukerveiledninger blir gjort lett tilgjengelig for Truls, samt sikre at han får god brukerstøtte ved behov</a:t>
            </a:r>
            <a:endParaRPr lang="nb-NO" sz="1100" b="1">
              <a:solidFill>
                <a:srgbClr val="000000"/>
              </a:solidFill>
              <a:latin typeface="Arial" panose="020B060402020202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100" b="1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745B975-AE55-4872-BE03-0A742A9344B2}"/>
              </a:ext>
            </a:extLst>
          </p:cNvPr>
          <p:cNvGrpSpPr/>
          <p:nvPr/>
        </p:nvGrpSpPr>
        <p:grpSpPr>
          <a:xfrm>
            <a:off x="7706069" y="5092891"/>
            <a:ext cx="337391" cy="348934"/>
            <a:chOff x="7307263" y="3144838"/>
            <a:chExt cx="550863" cy="609601"/>
          </a:xfrm>
          <a:solidFill>
            <a:schemeClr val="accent2">
              <a:lumMod val="50000"/>
            </a:schemeClr>
          </a:solidFill>
        </p:grpSpPr>
        <p:sp>
          <p:nvSpPr>
            <p:cNvPr id="111" name="Freeform 616">
              <a:extLst>
                <a:ext uri="{FF2B5EF4-FFF2-40B4-BE49-F238E27FC236}">
                  <a16:creationId xmlns:a16="http://schemas.microsoft.com/office/drawing/2014/main" id="{9477FAC4-FAF9-43F9-9F62-4D09A43A5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7263" y="3144838"/>
              <a:ext cx="550863" cy="579438"/>
            </a:xfrm>
            <a:custGeom>
              <a:avLst/>
              <a:gdLst>
                <a:gd name="T0" fmla="*/ 120 w 140"/>
                <a:gd name="T1" fmla="*/ 42 h 147"/>
                <a:gd name="T2" fmla="*/ 119 w 140"/>
                <a:gd name="T3" fmla="*/ 51 h 147"/>
                <a:gd name="T4" fmla="*/ 112 w 140"/>
                <a:gd name="T5" fmla="*/ 53 h 147"/>
                <a:gd name="T6" fmla="*/ 107 w 140"/>
                <a:gd name="T7" fmla="*/ 52 h 147"/>
                <a:gd name="T8" fmla="*/ 82 w 140"/>
                <a:gd name="T9" fmla="*/ 51 h 147"/>
                <a:gd name="T10" fmla="*/ 69 w 140"/>
                <a:gd name="T11" fmla="*/ 51 h 147"/>
                <a:gd name="T12" fmla="*/ 46 w 140"/>
                <a:gd name="T13" fmla="*/ 51 h 147"/>
                <a:gd name="T14" fmla="*/ 22 w 140"/>
                <a:gd name="T15" fmla="*/ 49 h 147"/>
                <a:gd name="T16" fmla="*/ 15 w 140"/>
                <a:gd name="T17" fmla="*/ 44 h 147"/>
                <a:gd name="T18" fmla="*/ 15 w 140"/>
                <a:gd name="T19" fmla="*/ 37 h 147"/>
                <a:gd name="T20" fmla="*/ 6 w 140"/>
                <a:gd name="T21" fmla="*/ 40 h 147"/>
                <a:gd name="T22" fmla="*/ 7 w 140"/>
                <a:gd name="T23" fmla="*/ 67 h 147"/>
                <a:gd name="T24" fmla="*/ 7 w 140"/>
                <a:gd name="T25" fmla="*/ 83 h 147"/>
                <a:gd name="T26" fmla="*/ 9 w 140"/>
                <a:gd name="T27" fmla="*/ 108 h 147"/>
                <a:gd name="T28" fmla="*/ 11 w 140"/>
                <a:gd name="T29" fmla="*/ 131 h 147"/>
                <a:gd name="T30" fmla="*/ 12 w 140"/>
                <a:gd name="T31" fmla="*/ 141 h 147"/>
                <a:gd name="T32" fmla="*/ 10 w 140"/>
                <a:gd name="T33" fmla="*/ 147 h 147"/>
                <a:gd name="T34" fmla="*/ 7 w 140"/>
                <a:gd name="T35" fmla="*/ 140 h 147"/>
                <a:gd name="T36" fmla="*/ 5 w 140"/>
                <a:gd name="T37" fmla="*/ 115 h 147"/>
                <a:gd name="T38" fmla="*/ 2 w 140"/>
                <a:gd name="T39" fmla="*/ 61 h 147"/>
                <a:gd name="T40" fmla="*/ 0 w 140"/>
                <a:gd name="T41" fmla="*/ 39 h 147"/>
                <a:gd name="T42" fmla="*/ 9 w 140"/>
                <a:gd name="T43" fmla="*/ 33 h 147"/>
                <a:gd name="T44" fmla="*/ 15 w 140"/>
                <a:gd name="T45" fmla="*/ 32 h 147"/>
                <a:gd name="T46" fmla="*/ 27 w 140"/>
                <a:gd name="T47" fmla="*/ 22 h 147"/>
                <a:gd name="T48" fmla="*/ 38 w 140"/>
                <a:gd name="T49" fmla="*/ 18 h 147"/>
                <a:gd name="T50" fmla="*/ 48 w 140"/>
                <a:gd name="T51" fmla="*/ 15 h 147"/>
                <a:gd name="T52" fmla="*/ 56 w 140"/>
                <a:gd name="T53" fmla="*/ 3 h 147"/>
                <a:gd name="T54" fmla="*/ 71 w 140"/>
                <a:gd name="T55" fmla="*/ 1 h 147"/>
                <a:gd name="T56" fmla="*/ 83 w 140"/>
                <a:gd name="T57" fmla="*/ 9 h 147"/>
                <a:gd name="T58" fmla="*/ 90 w 140"/>
                <a:gd name="T59" fmla="*/ 19 h 147"/>
                <a:gd name="T60" fmla="*/ 104 w 140"/>
                <a:gd name="T61" fmla="*/ 21 h 147"/>
                <a:gd name="T62" fmla="*/ 116 w 140"/>
                <a:gd name="T63" fmla="*/ 30 h 147"/>
                <a:gd name="T64" fmla="*/ 133 w 140"/>
                <a:gd name="T65" fmla="*/ 30 h 147"/>
                <a:gd name="T66" fmla="*/ 140 w 140"/>
                <a:gd name="T67" fmla="*/ 34 h 147"/>
                <a:gd name="T68" fmla="*/ 137 w 140"/>
                <a:gd name="T69" fmla="*/ 36 h 147"/>
                <a:gd name="T70" fmla="*/ 118 w 140"/>
                <a:gd name="T71" fmla="*/ 35 h 147"/>
                <a:gd name="T72" fmla="*/ 115 w 140"/>
                <a:gd name="T73" fmla="*/ 41 h 147"/>
                <a:gd name="T74" fmla="*/ 109 w 140"/>
                <a:gd name="T75" fmla="*/ 30 h 147"/>
                <a:gd name="T76" fmla="*/ 92 w 140"/>
                <a:gd name="T77" fmla="*/ 24 h 147"/>
                <a:gd name="T78" fmla="*/ 86 w 140"/>
                <a:gd name="T79" fmla="*/ 25 h 147"/>
                <a:gd name="T80" fmla="*/ 79 w 140"/>
                <a:gd name="T81" fmla="*/ 14 h 147"/>
                <a:gd name="T82" fmla="*/ 74 w 140"/>
                <a:gd name="T83" fmla="*/ 9 h 147"/>
                <a:gd name="T84" fmla="*/ 55 w 140"/>
                <a:gd name="T85" fmla="*/ 14 h 147"/>
                <a:gd name="T86" fmla="*/ 45 w 140"/>
                <a:gd name="T87" fmla="*/ 24 h 147"/>
                <a:gd name="T88" fmla="*/ 37 w 140"/>
                <a:gd name="T89" fmla="*/ 24 h 147"/>
                <a:gd name="T90" fmla="*/ 28 w 140"/>
                <a:gd name="T91" fmla="*/ 29 h 147"/>
                <a:gd name="T92" fmla="*/ 18 w 140"/>
                <a:gd name="T93" fmla="*/ 44 h 147"/>
                <a:gd name="T94" fmla="*/ 23 w 140"/>
                <a:gd name="T95" fmla="*/ 43 h 147"/>
                <a:gd name="T96" fmla="*/ 52 w 140"/>
                <a:gd name="T97" fmla="*/ 47 h 147"/>
                <a:gd name="T98" fmla="*/ 84 w 140"/>
                <a:gd name="T99" fmla="*/ 46 h 147"/>
                <a:gd name="T100" fmla="*/ 95 w 140"/>
                <a:gd name="T101" fmla="*/ 46 h 147"/>
                <a:gd name="T102" fmla="*/ 113 w 140"/>
                <a:gd name="T103" fmla="*/ 4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" h="147">
                  <a:moveTo>
                    <a:pt x="118" y="35"/>
                  </a:moveTo>
                  <a:cubicBezTo>
                    <a:pt x="119" y="38"/>
                    <a:pt x="119" y="40"/>
                    <a:pt x="120" y="42"/>
                  </a:cubicBezTo>
                  <a:cubicBezTo>
                    <a:pt x="121" y="44"/>
                    <a:pt x="121" y="46"/>
                    <a:pt x="121" y="48"/>
                  </a:cubicBezTo>
                  <a:cubicBezTo>
                    <a:pt x="121" y="49"/>
                    <a:pt x="120" y="50"/>
                    <a:pt x="119" y="51"/>
                  </a:cubicBezTo>
                  <a:cubicBezTo>
                    <a:pt x="118" y="50"/>
                    <a:pt x="117" y="51"/>
                    <a:pt x="116" y="52"/>
                  </a:cubicBezTo>
                  <a:cubicBezTo>
                    <a:pt x="115" y="53"/>
                    <a:pt x="114" y="54"/>
                    <a:pt x="112" y="53"/>
                  </a:cubicBezTo>
                  <a:cubicBezTo>
                    <a:pt x="111" y="52"/>
                    <a:pt x="110" y="52"/>
                    <a:pt x="109" y="52"/>
                  </a:cubicBezTo>
                  <a:cubicBezTo>
                    <a:pt x="109" y="52"/>
                    <a:pt x="108" y="52"/>
                    <a:pt x="107" y="52"/>
                  </a:cubicBezTo>
                  <a:cubicBezTo>
                    <a:pt x="105" y="51"/>
                    <a:pt x="102" y="51"/>
                    <a:pt x="99" y="51"/>
                  </a:cubicBezTo>
                  <a:cubicBezTo>
                    <a:pt x="94" y="52"/>
                    <a:pt x="88" y="52"/>
                    <a:pt x="82" y="51"/>
                  </a:cubicBezTo>
                  <a:cubicBezTo>
                    <a:pt x="80" y="51"/>
                    <a:pt x="78" y="51"/>
                    <a:pt x="76" y="51"/>
                  </a:cubicBezTo>
                  <a:cubicBezTo>
                    <a:pt x="74" y="51"/>
                    <a:pt x="71" y="51"/>
                    <a:pt x="69" y="51"/>
                  </a:cubicBezTo>
                  <a:cubicBezTo>
                    <a:pt x="66" y="52"/>
                    <a:pt x="63" y="52"/>
                    <a:pt x="60" y="52"/>
                  </a:cubicBezTo>
                  <a:cubicBezTo>
                    <a:pt x="55" y="51"/>
                    <a:pt x="51" y="51"/>
                    <a:pt x="46" y="51"/>
                  </a:cubicBezTo>
                  <a:cubicBezTo>
                    <a:pt x="41" y="51"/>
                    <a:pt x="37" y="50"/>
                    <a:pt x="32" y="50"/>
                  </a:cubicBezTo>
                  <a:cubicBezTo>
                    <a:pt x="29" y="50"/>
                    <a:pt x="26" y="49"/>
                    <a:pt x="22" y="49"/>
                  </a:cubicBezTo>
                  <a:cubicBezTo>
                    <a:pt x="21" y="49"/>
                    <a:pt x="20" y="49"/>
                    <a:pt x="19" y="49"/>
                  </a:cubicBezTo>
                  <a:cubicBezTo>
                    <a:pt x="16" y="49"/>
                    <a:pt x="15" y="47"/>
                    <a:pt x="15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9"/>
                    <a:pt x="15" y="38"/>
                    <a:pt x="15" y="37"/>
                  </a:cubicBezTo>
                  <a:cubicBezTo>
                    <a:pt x="12" y="38"/>
                    <a:pt x="9" y="39"/>
                    <a:pt x="7" y="39"/>
                  </a:cubicBezTo>
                  <a:cubicBezTo>
                    <a:pt x="6" y="39"/>
                    <a:pt x="6" y="40"/>
                    <a:pt x="6" y="40"/>
                  </a:cubicBezTo>
                  <a:cubicBezTo>
                    <a:pt x="6" y="43"/>
                    <a:pt x="5" y="46"/>
                    <a:pt x="6" y="49"/>
                  </a:cubicBezTo>
                  <a:cubicBezTo>
                    <a:pt x="6" y="55"/>
                    <a:pt x="6" y="61"/>
                    <a:pt x="7" y="67"/>
                  </a:cubicBezTo>
                  <a:cubicBezTo>
                    <a:pt x="7" y="70"/>
                    <a:pt x="7" y="73"/>
                    <a:pt x="7" y="77"/>
                  </a:cubicBezTo>
                  <a:cubicBezTo>
                    <a:pt x="7" y="79"/>
                    <a:pt x="7" y="81"/>
                    <a:pt x="7" y="83"/>
                  </a:cubicBezTo>
                  <a:cubicBezTo>
                    <a:pt x="7" y="88"/>
                    <a:pt x="8" y="93"/>
                    <a:pt x="8" y="98"/>
                  </a:cubicBezTo>
                  <a:cubicBezTo>
                    <a:pt x="8" y="101"/>
                    <a:pt x="9" y="105"/>
                    <a:pt x="9" y="108"/>
                  </a:cubicBezTo>
                  <a:cubicBezTo>
                    <a:pt x="9" y="111"/>
                    <a:pt x="9" y="115"/>
                    <a:pt x="10" y="118"/>
                  </a:cubicBezTo>
                  <a:cubicBezTo>
                    <a:pt x="10" y="122"/>
                    <a:pt x="10" y="127"/>
                    <a:pt x="11" y="131"/>
                  </a:cubicBezTo>
                  <a:cubicBezTo>
                    <a:pt x="11" y="133"/>
                    <a:pt x="11" y="135"/>
                    <a:pt x="11" y="137"/>
                  </a:cubicBezTo>
                  <a:cubicBezTo>
                    <a:pt x="11" y="138"/>
                    <a:pt x="12" y="139"/>
                    <a:pt x="12" y="141"/>
                  </a:cubicBezTo>
                  <a:cubicBezTo>
                    <a:pt x="12" y="142"/>
                    <a:pt x="12" y="144"/>
                    <a:pt x="12" y="145"/>
                  </a:cubicBezTo>
                  <a:cubicBezTo>
                    <a:pt x="12" y="146"/>
                    <a:pt x="11" y="147"/>
                    <a:pt x="10" y="147"/>
                  </a:cubicBezTo>
                  <a:cubicBezTo>
                    <a:pt x="9" y="147"/>
                    <a:pt x="8" y="146"/>
                    <a:pt x="7" y="145"/>
                  </a:cubicBezTo>
                  <a:cubicBezTo>
                    <a:pt x="7" y="144"/>
                    <a:pt x="7" y="142"/>
                    <a:pt x="7" y="140"/>
                  </a:cubicBezTo>
                  <a:cubicBezTo>
                    <a:pt x="7" y="136"/>
                    <a:pt x="6" y="131"/>
                    <a:pt x="6" y="127"/>
                  </a:cubicBezTo>
                  <a:cubicBezTo>
                    <a:pt x="6" y="123"/>
                    <a:pt x="6" y="119"/>
                    <a:pt x="5" y="115"/>
                  </a:cubicBezTo>
                  <a:cubicBezTo>
                    <a:pt x="5" y="103"/>
                    <a:pt x="4" y="91"/>
                    <a:pt x="3" y="79"/>
                  </a:cubicBezTo>
                  <a:cubicBezTo>
                    <a:pt x="3" y="73"/>
                    <a:pt x="2" y="67"/>
                    <a:pt x="2" y="61"/>
                  </a:cubicBezTo>
                  <a:cubicBezTo>
                    <a:pt x="2" y="55"/>
                    <a:pt x="1" y="49"/>
                    <a:pt x="1" y="42"/>
                  </a:cubicBezTo>
                  <a:cubicBezTo>
                    <a:pt x="1" y="41"/>
                    <a:pt x="1" y="40"/>
                    <a:pt x="0" y="39"/>
                  </a:cubicBezTo>
                  <a:cubicBezTo>
                    <a:pt x="0" y="36"/>
                    <a:pt x="0" y="36"/>
                    <a:pt x="3" y="35"/>
                  </a:cubicBezTo>
                  <a:cubicBezTo>
                    <a:pt x="5" y="34"/>
                    <a:pt x="7" y="34"/>
                    <a:pt x="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4" y="33"/>
                    <a:pt x="15" y="32"/>
                  </a:cubicBezTo>
                  <a:cubicBezTo>
                    <a:pt x="18" y="32"/>
                    <a:pt x="19" y="30"/>
                    <a:pt x="21" y="28"/>
                  </a:cubicBezTo>
                  <a:cubicBezTo>
                    <a:pt x="22" y="26"/>
                    <a:pt x="25" y="24"/>
                    <a:pt x="27" y="22"/>
                  </a:cubicBezTo>
                  <a:cubicBezTo>
                    <a:pt x="28" y="21"/>
                    <a:pt x="30" y="20"/>
                    <a:pt x="32" y="20"/>
                  </a:cubicBezTo>
                  <a:cubicBezTo>
                    <a:pt x="34" y="19"/>
                    <a:pt x="36" y="18"/>
                    <a:pt x="38" y="18"/>
                  </a:cubicBezTo>
                  <a:cubicBezTo>
                    <a:pt x="39" y="18"/>
                    <a:pt x="40" y="18"/>
                    <a:pt x="41" y="18"/>
                  </a:cubicBezTo>
                  <a:cubicBezTo>
                    <a:pt x="43" y="17"/>
                    <a:pt x="46" y="16"/>
                    <a:pt x="48" y="15"/>
                  </a:cubicBezTo>
                  <a:cubicBezTo>
                    <a:pt x="50" y="13"/>
                    <a:pt x="51" y="11"/>
                    <a:pt x="52" y="9"/>
                  </a:cubicBezTo>
                  <a:cubicBezTo>
                    <a:pt x="54" y="7"/>
                    <a:pt x="55" y="5"/>
                    <a:pt x="56" y="3"/>
                  </a:cubicBezTo>
                  <a:cubicBezTo>
                    <a:pt x="57" y="3"/>
                    <a:pt x="58" y="3"/>
                    <a:pt x="59" y="3"/>
                  </a:cubicBezTo>
                  <a:cubicBezTo>
                    <a:pt x="63" y="1"/>
                    <a:pt x="66" y="0"/>
                    <a:pt x="71" y="1"/>
                  </a:cubicBezTo>
                  <a:cubicBezTo>
                    <a:pt x="73" y="1"/>
                    <a:pt x="75" y="1"/>
                    <a:pt x="77" y="3"/>
                  </a:cubicBezTo>
                  <a:cubicBezTo>
                    <a:pt x="80" y="5"/>
                    <a:pt x="81" y="7"/>
                    <a:pt x="83" y="9"/>
                  </a:cubicBezTo>
                  <a:cubicBezTo>
                    <a:pt x="84" y="12"/>
                    <a:pt x="85" y="15"/>
                    <a:pt x="87" y="17"/>
                  </a:cubicBezTo>
                  <a:cubicBezTo>
                    <a:pt x="88" y="18"/>
                    <a:pt x="89" y="18"/>
                    <a:pt x="90" y="19"/>
                  </a:cubicBezTo>
                  <a:cubicBezTo>
                    <a:pt x="91" y="19"/>
                    <a:pt x="93" y="19"/>
                    <a:pt x="95" y="19"/>
                  </a:cubicBezTo>
                  <a:cubicBezTo>
                    <a:pt x="98" y="20"/>
                    <a:pt x="101" y="20"/>
                    <a:pt x="104" y="21"/>
                  </a:cubicBezTo>
                  <a:cubicBezTo>
                    <a:pt x="108" y="23"/>
                    <a:pt x="112" y="25"/>
                    <a:pt x="115" y="29"/>
                  </a:cubicBezTo>
                  <a:cubicBezTo>
                    <a:pt x="115" y="29"/>
                    <a:pt x="115" y="30"/>
                    <a:pt x="116" y="30"/>
                  </a:cubicBezTo>
                  <a:cubicBezTo>
                    <a:pt x="118" y="30"/>
                    <a:pt x="121" y="30"/>
                    <a:pt x="123" y="30"/>
                  </a:cubicBezTo>
                  <a:cubicBezTo>
                    <a:pt x="126" y="30"/>
                    <a:pt x="130" y="31"/>
                    <a:pt x="133" y="30"/>
                  </a:cubicBezTo>
                  <a:cubicBezTo>
                    <a:pt x="135" y="30"/>
                    <a:pt x="137" y="31"/>
                    <a:pt x="138" y="32"/>
                  </a:cubicBezTo>
                  <a:cubicBezTo>
                    <a:pt x="139" y="32"/>
                    <a:pt x="140" y="33"/>
                    <a:pt x="140" y="34"/>
                  </a:cubicBezTo>
                  <a:cubicBezTo>
                    <a:pt x="140" y="35"/>
                    <a:pt x="140" y="36"/>
                    <a:pt x="139" y="36"/>
                  </a:cubicBezTo>
                  <a:cubicBezTo>
                    <a:pt x="139" y="37"/>
                    <a:pt x="138" y="36"/>
                    <a:pt x="137" y="36"/>
                  </a:cubicBezTo>
                  <a:cubicBezTo>
                    <a:pt x="134" y="36"/>
                    <a:pt x="131" y="35"/>
                    <a:pt x="127" y="35"/>
                  </a:cubicBezTo>
                  <a:cubicBezTo>
                    <a:pt x="124" y="35"/>
                    <a:pt x="121" y="35"/>
                    <a:pt x="118" y="35"/>
                  </a:cubicBezTo>
                  <a:close/>
                  <a:moveTo>
                    <a:pt x="116" y="45"/>
                  </a:moveTo>
                  <a:cubicBezTo>
                    <a:pt x="116" y="44"/>
                    <a:pt x="115" y="43"/>
                    <a:pt x="115" y="41"/>
                  </a:cubicBezTo>
                  <a:cubicBezTo>
                    <a:pt x="115" y="41"/>
                    <a:pt x="114" y="40"/>
                    <a:pt x="114" y="39"/>
                  </a:cubicBezTo>
                  <a:cubicBezTo>
                    <a:pt x="113" y="36"/>
                    <a:pt x="112" y="33"/>
                    <a:pt x="109" y="30"/>
                  </a:cubicBezTo>
                  <a:cubicBezTo>
                    <a:pt x="108" y="29"/>
                    <a:pt x="106" y="29"/>
                    <a:pt x="104" y="28"/>
                  </a:cubicBezTo>
                  <a:cubicBezTo>
                    <a:pt x="100" y="25"/>
                    <a:pt x="96" y="25"/>
                    <a:pt x="92" y="24"/>
                  </a:cubicBezTo>
                  <a:cubicBezTo>
                    <a:pt x="91" y="24"/>
                    <a:pt x="90" y="25"/>
                    <a:pt x="90" y="25"/>
                  </a:cubicBezTo>
                  <a:cubicBezTo>
                    <a:pt x="88" y="25"/>
                    <a:pt x="87" y="25"/>
                    <a:pt x="86" y="25"/>
                  </a:cubicBezTo>
                  <a:cubicBezTo>
                    <a:pt x="83" y="25"/>
                    <a:pt x="81" y="24"/>
                    <a:pt x="81" y="21"/>
                  </a:cubicBezTo>
                  <a:cubicBezTo>
                    <a:pt x="80" y="18"/>
                    <a:pt x="80" y="16"/>
                    <a:pt x="79" y="14"/>
                  </a:cubicBezTo>
                  <a:cubicBezTo>
                    <a:pt x="79" y="12"/>
                    <a:pt x="77" y="10"/>
                    <a:pt x="76" y="10"/>
                  </a:cubicBezTo>
                  <a:cubicBezTo>
                    <a:pt x="75" y="9"/>
                    <a:pt x="75" y="9"/>
                    <a:pt x="74" y="9"/>
                  </a:cubicBezTo>
                  <a:cubicBezTo>
                    <a:pt x="70" y="6"/>
                    <a:pt x="65" y="5"/>
                    <a:pt x="60" y="8"/>
                  </a:cubicBezTo>
                  <a:cubicBezTo>
                    <a:pt x="58" y="9"/>
                    <a:pt x="56" y="11"/>
                    <a:pt x="55" y="14"/>
                  </a:cubicBezTo>
                  <a:cubicBezTo>
                    <a:pt x="54" y="17"/>
                    <a:pt x="52" y="20"/>
                    <a:pt x="49" y="23"/>
                  </a:cubicBezTo>
                  <a:cubicBezTo>
                    <a:pt x="48" y="25"/>
                    <a:pt x="47" y="25"/>
                    <a:pt x="45" y="24"/>
                  </a:cubicBezTo>
                  <a:cubicBezTo>
                    <a:pt x="44" y="23"/>
                    <a:pt x="43" y="23"/>
                    <a:pt x="43" y="23"/>
                  </a:cubicBezTo>
                  <a:cubicBezTo>
                    <a:pt x="41" y="23"/>
                    <a:pt x="39" y="23"/>
                    <a:pt x="37" y="24"/>
                  </a:cubicBezTo>
                  <a:cubicBezTo>
                    <a:pt x="35" y="24"/>
                    <a:pt x="33" y="24"/>
                    <a:pt x="31" y="26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4" y="31"/>
                    <a:pt x="21" y="35"/>
                    <a:pt x="20" y="39"/>
                  </a:cubicBezTo>
                  <a:cubicBezTo>
                    <a:pt x="19" y="41"/>
                    <a:pt x="19" y="43"/>
                    <a:pt x="18" y="44"/>
                  </a:cubicBezTo>
                  <a:cubicBezTo>
                    <a:pt x="18" y="44"/>
                    <a:pt x="19" y="44"/>
                    <a:pt x="19" y="45"/>
                  </a:cubicBezTo>
                  <a:cubicBezTo>
                    <a:pt x="20" y="43"/>
                    <a:pt x="21" y="43"/>
                    <a:pt x="23" y="43"/>
                  </a:cubicBezTo>
                  <a:cubicBezTo>
                    <a:pt x="27" y="44"/>
                    <a:pt x="32" y="45"/>
                    <a:pt x="37" y="45"/>
                  </a:cubicBezTo>
                  <a:cubicBezTo>
                    <a:pt x="42" y="46"/>
                    <a:pt x="47" y="46"/>
                    <a:pt x="52" y="47"/>
                  </a:cubicBezTo>
                  <a:cubicBezTo>
                    <a:pt x="56" y="47"/>
                    <a:pt x="60" y="47"/>
                    <a:pt x="64" y="47"/>
                  </a:cubicBezTo>
                  <a:cubicBezTo>
                    <a:pt x="71" y="46"/>
                    <a:pt x="78" y="46"/>
                    <a:pt x="84" y="46"/>
                  </a:cubicBezTo>
                  <a:cubicBezTo>
                    <a:pt x="85" y="46"/>
                    <a:pt x="86" y="46"/>
                    <a:pt x="87" y="46"/>
                  </a:cubicBezTo>
                  <a:cubicBezTo>
                    <a:pt x="90" y="46"/>
                    <a:pt x="92" y="47"/>
                    <a:pt x="95" y="46"/>
                  </a:cubicBezTo>
                  <a:cubicBezTo>
                    <a:pt x="98" y="46"/>
                    <a:pt x="100" y="46"/>
                    <a:pt x="103" y="46"/>
                  </a:cubicBezTo>
                  <a:cubicBezTo>
                    <a:pt x="107" y="46"/>
                    <a:pt x="110" y="46"/>
                    <a:pt x="113" y="45"/>
                  </a:cubicBezTo>
                  <a:cubicBezTo>
                    <a:pt x="114" y="45"/>
                    <a:pt x="115" y="45"/>
                    <a:pt x="11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17">
              <a:extLst>
                <a:ext uri="{FF2B5EF4-FFF2-40B4-BE49-F238E27FC236}">
                  <a16:creationId xmlns:a16="http://schemas.microsoft.com/office/drawing/2014/main" id="{CDEBAC01-7295-4A2F-9D6B-A7D09CB72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0" y="3314701"/>
              <a:ext cx="511175" cy="439738"/>
            </a:xfrm>
            <a:custGeom>
              <a:avLst/>
              <a:gdLst>
                <a:gd name="T0" fmla="*/ 3 w 130"/>
                <a:gd name="T1" fmla="*/ 111 h 112"/>
                <a:gd name="T2" fmla="*/ 3 w 130"/>
                <a:gd name="T3" fmla="*/ 111 h 112"/>
                <a:gd name="T4" fmla="*/ 2 w 130"/>
                <a:gd name="T5" fmla="*/ 106 h 112"/>
                <a:gd name="T6" fmla="*/ 4 w 130"/>
                <a:gd name="T7" fmla="*/ 106 h 112"/>
                <a:gd name="T8" fmla="*/ 15 w 130"/>
                <a:gd name="T9" fmla="*/ 107 h 112"/>
                <a:gd name="T10" fmla="*/ 25 w 130"/>
                <a:gd name="T11" fmla="*/ 107 h 112"/>
                <a:gd name="T12" fmla="*/ 34 w 130"/>
                <a:gd name="T13" fmla="*/ 107 h 112"/>
                <a:gd name="T14" fmla="*/ 45 w 130"/>
                <a:gd name="T15" fmla="*/ 108 h 112"/>
                <a:gd name="T16" fmla="*/ 54 w 130"/>
                <a:gd name="T17" fmla="*/ 108 h 112"/>
                <a:gd name="T18" fmla="*/ 59 w 130"/>
                <a:gd name="T19" fmla="*/ 107 h 112"/>
                <a:gd name="T20" fmla="*/ 75 w 130"/>
                <a:gd name="T21" fmla="*/ 106 h 112"/>
                <a:gd name="T22" fmla="*/ 83 w 130"/>
                <a:gd name="T23" fmla="*/ 105 h 112"/>
                <a:gd name="T24" fmla="*/ 94 w 130"/>
                <a:gd name="T25" fmla="*/ 104 h 112"/>
                <a:gd name="T26" fmla="*/ 110 w 130"/>
                <a:gd name="T27" fmla="*/ 104 h 112"/>
                <a:gd name="T28" fmla="*/ 118 w 130"/>
                <a:gd name="T29" fmla="*/ 104 h 112"/>
                <a:gd name="T30" fmla="*/ 121 w 130"/>
                <a:gd name="T31" fmla="*/ 102 h 112"/>
                <a:gd name="T32" fmla="*/ 123 w 130"/>
                <a:gd name="T33" fmla="*/ 87 h 112"/>
                <a:gd name="T34" fmla="*/ 124 w 130"/>
                <a:gd name="T35" fmla="*/ 81 h 112"/>
                <a:gd name="T36" fmla="*/ 125 w 130"/>
                <a:gd name="T37" fmla="*/ 68 h 112"/>
                <a:gd name="T38" fmla="*/ 126 w 130"/>
                <a:gd name="T39" fmla="*/ 55 h 112"/>
                <a:gd name="T40" fmla="*/ 126 w 130"/>
                <a:gd name="T41" fmla="*/ 37 h 112"/>
                <a:gd name="T42" fmla="*/ 126 w 130"/>
                <a:gd name="T43" fmla="*/ 27 h 112"/>
                <a:gd name="T44" fmla="*/ 126 w 130"/>
                <a:gd name="T45" fmla="*/ 16 h 112"/>
                <a:gd name="T46" fmla="*/ 127 w 130"/>
                <a:gd name="T47" fmla="*/ 1 h 112"/>
                <a:gd name="T48" fmla="*/ 128 w 130"/>
                <a:gd name="T49" fmla="*/ 0 h 112"/>
                <a:gd name="T50" fmla="*/ 129 w 130"/>
                <a:gd name="T51" fmla="*/ 1 h 112"/>
                <a:gd name="T52" fmla="*/ 130 w 130"/>
                <a:gd name="T53" fmla="*/ 3 h 112"/>
                <a:gd name="T54" fmla="*/ 130 w 130"/>
                <a:gd name="T55" fmla="*/ 12 h 112"/>
                <a:gd name="T56" fmla="*/ 130 w 130"/>
                <a:gd name="T57" fmla="*/ 23 h 112"/>
                <a:gd name="T58" fmla="*/ 130 w 130"/>
                <a:gd name="T59" fmla="*/ 34 h 112"/>
                <a:gd name="T60" fmla="*/ 130 w 130"/>
                <a:gd name="T61" fmla="*/ 46 h 112"/>
                <a:gd name="T62" fmla="*/ 129 w 130"/>
                <a:gd name="T63" fmla="*/ 63 h 112"/>
                <a:gd name="T64" fmla="*/ 127 w 130"/>
                <a:gd name="T65" fmla="*/ 82 h 112"/>
                <a:gd name="T66" fmla="*/ 127 w 130"/>
                <a:gd name="T67" fmla="*/ 92 h 112"/>
                <a:gd name="T68" fmla="*/ 127 w 130"/>
                <a:gd name="T69" fmla="*/ 96 h 112"/>
                <a:gd name="T70" fmla="*/ 127 w 130"/>
                <a:gd name="T71" fmla="*/ 102 h 112"/>
                <a:gd name="T72" fmla="*/ 125 w 130"/>
                <a:gd name="T73" fmla="*/ 108 h 112"/>
                <a:gd name="T74" fmla="*/ 123 w 130"/>
                <a:gd name="T75" fmla="*/ 110 h 112"/>
                <a:gd name="T76" fmla="*/ 112 w 130"/>
                <a:gd name="T77" fmla="*/ 108 h 112"/>
                <a:gd name="T78" fmla="*/ 100 w 130"/>
                <a:gd name="T79" fmla="*/ 108 h 112"/>
                <a:gd name="T80" fmla="*/ 85 w 130"/>
                <a:gd name="T81" fmla="*/ 109 h 112"/>
                <a:gd name="T82" fmla="*/ 76 w 130"/>
                <a:gd name="T83" fmla="*/ 109 h 112"/>
                <a:gd name="T84" fmla="*/ 58 w 130"/>
                <a:gd name="T85" fmla="*/ 111 h 112"/>
                <a:gd name="T86" fmla="*/ 38 w 130"/>
                <a:gd name="T87" fmla="*/ 111 h 112"/>
                <a:gd name="T88" fmla="*/ 28 w 130"/>
                <a:gd name="T89" fmla="*/ 112 h 112"/>
                <a:gd name="T90" fmla="*/ 17 w 130"/>
                <a:gd name="T91" fmla="*/ 111 h 112"/>
                <a:gd name="T92" fmla="*/ 8 w 130"/>
                <a:gd name="T93" fmla="*/ 112 h 112"/>
                <a:gd name="T94" fmla="*/ 6 w 130"/>
                <a:gd name="T95" fmla="*/ 112 h 112"/>
                <a:gd name="T96" fmla="*/ 3 w 130"/>
                <a:gd name="T97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12">
                  <a:moveTo>
                    <a:pt x="3" y="111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1" y="109"/>
                    <a:pt x="0" y="108"/>
                    <a:pt x="2" y="106"/>
                  </a:cubicBezTo>
                  <a:cubicBezTo>
                    <a:pt x="2" y="106"/>
                    <a:pt x="3" y="106"/>
                    <a:pt x="4" y="106"/>
                  </a:cubicBezTo>
                  <a:cubicBezTo>
                    <a:pt x="8" y="106"/>
                    <a:pt x="11" y="107"/>
                    <a:pt x="15" y="107"/>
                  </a:cubicBezTo>
                  <a:cubicBezTo>
                    <a:pt x="18" y="107"/>
                    <a:pt x="22" y="107"/>
                    <a:pt x="25" y="107"/>
                  </a:cubicBezTo>
                  <a:cubicBezTo>
                    <a:pt x="28" y="107"/>
                    <a:pt x="31" y="107"/>
                    <a:pt x="34" y="107"/>
                  </a:cubicBezTo>
                  <a:cubicBezTo>
                    <a:pt x="38" y="107"/>
                    <a:pt x="41" y="108"/>
                    <a:pt x="45" y="108"/>
                  </a:cubicBezTo>
                  <a:cubicBezTo>
                    <a:pt x="48" y="108"/>
                    <a:pt x="51" y="108"/>
                    <a:pt x="54" y="108"/>
                  </a:cubicBezTo>
                  <a:cubicBezTo>
                    <a:pt x="56" y="108"/>
                    <a:pt x="57" y="108"/>
                    <a:pt x="59" y="107"/>
                  </a:cubicBezTo>
                  <a:cubicBezTo>
                    <a:pt x="64" y="107"/>
                    <a:pt x="70" y="106"/>
                    <a:pt x="75" y="106"/>
                  </a:cubicBezTo>
                  <a:cubicBezTo>
                    <a:pt x="77" y="105"/>
                    <a:pt x="80" y="105"/>
                    <a:pt x="83" y="105"/>
                  </a:cubicBezTo>
                  <a:cubicBezTo>
                    <a:pt x="86" y="105"/>
                    <a:pt x="90" y="105"/>
                    <a:pt x="94" y="104"/>
                  </a:cubicBezTo>
                  <a:cubicBezTo>
                    <a:pt x="99" y="104"/>
                    <a:pt x="105" y="104"/>
                    <a:pt x="110" y="104"/>
                  </a:cubicBezTo>
                  <a:cubicBezTo>
                    <a:pt x="113" y="104"/>
                    <a:pt x="116" y="105"/>
                    <a:pt x="118" y="104"/>
                  </a:cubicBezTo>
                  <a:cubicBezTo>
                    <a:pt x="120" y="104"/>
                    <a:pt x="121" y="104"/>
                    <a:pt x="121" y="102"/>
                  </a:cubicBezTo>
                  <a:cubicBezTo>
                    <a:pt x="122" y="97"/>
                    <a:pt x="123" y="92"/>
                    <a:pt x="123" y="87"/>
                  </a:cubicBezTo>
                  <a:cubicBezTo>
                    <a:pt x="124" y="85"/>
                    <a:pt x="124" y="83"/>
                    <a:pt x="124" y="81"/>
                  </a:cubicBezTo>
                  <a:cubicBezTo>
                    <a:pt x="124" y="77"/>
                    <a:pt x="125" y="72"/>
                    <a:pt x="125" y="68"/>
                  </a:cubicBezTo>
                  <a:cubicBezTo>
                    <a:pt x="126" y="64"/>
                    <a:pt x="126" y="59"/>
                    <a:pt x="126" y="55"/>
                  </a:cubicBezTo>
                  <a:cubicBezTo>
                    <a:pt x="126" y="49"/>
                    <a:pt x="126" y="43"/>
                    <a:pt x="126" y="37"/>
                  </a:cubicBezTo>
                  <a:cubicBezTo>
                    <a:pt x="126" y="34"/>
                    <a:pt x="126" y="30"/>
                    <a:pt x="126" y="27"/>
                  </a:cubicBezTo>
                  <a:cubicBezTo>
                    <a:pt x="126" y="23"/>
                    <a:pt x="126" y="19"/>
                    <a:pt x="126" y="16"/>
                  </a:cubicBezTo>
                  <a:cubicBezTo>
                    <a:pt x="126" y="11"/>
                    <a:pt x="125" y="6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8" y="0"/>
                    <a:pt x="129" y="0"/>
                    <a:pt x="129" y="1"/>
                  </a:cubicBezTo>
                  <a:cubicBezTo>
                    <a:pt x="130" y="1"/>
                    <a:pt x="130" y="2"/>
                    <a:pt x="130" y="3"/>
                  </a:cubicBezTo>
                  <a:cubicBezTo>
                    <a:pt x="130" y="6"/>
                    <a:pt x="130" y="9"/>
                    <a:pt x="130" y="12"/>
                  </a:cubicBezTo>
                  <a:cubicBezTo>
                    <a:pt x="130" y="16"/>
                    <a:pt x="130" y="20"/>
                    <a:pt x="130" y="23"/>
                  </a:cubicBezTo>
                  <a:cubicBezTo>
                    <a:pt x="130" y="27"/>
                    <a:pt x="130" y="30"/>
                    <a:pt x="130" y="34"/>
                  </a:cubicBezTo>
                  <a:cubicBezTo>
                    <a:pt x="130" y="38"/>
                    <a:pt x="129" y="42"/>
                    <a:pt x="130" y="46"/>
                  </a:cubicBezTo>
                  <a:cubicBezTo>
                    <a:pt x="130" y="52"/>
                    <a:pt x="129" y="57"/>
                    <a:pt x="129" y="63"/>
                  </a:cubicBezTo>
                  <a:cubicBezTo>
                    <a:pt x="129" y="69"/>
                    <a:pt x="128" y="76"/>
                    <a:pt x="127" y="82"/>
                  </a:cubicBezTo>
                  <a:cubicBezTo>
                    <a:pt x="127" y="85"/>
                    <a:pt x="127" y="88"/>
                    <a:pt x="127" y="92"/>
                  </a:cubicBezTo>
                  <a:cubicBezTo>
                    <a:pt x="127" y="93"/>
                    <a:pt x="127" y="94"/>
                    <a:pt x="127" y="96"/>
                  </a:cubicBezTo>
                  <a:cubicBezTo>
                    <a:pt x="126" y="98"/>
                    <a:pt x="126" y="100"/>
                    <a:pt x="127" y="102"/>
                  </a:cubicBezTo>
                  <a:cubicBezTo>
                    <a:pt x="128" y="104"/>
                    <a:pt x="127" y="107"/>
                    <a:pt x="125" y="108"/>
                  </a:cubicBezTo>
                  <a:cubicBezTo>
                    <a:pt x="125" y="109"/>
                    <a:pt x="124" y="109"/>
                    <a:pt x="123" y="110"/>
                  </a:cubicBezTo>
                  <a:cubicBezTo>
                    <a:pt x="120" y="109"/>
                    <a:pt x="116" y="108"/>
                    <a:pt x="112" y="108"/>
                  </a:cubicBezTo>
                  <a:cubicBezTo>
                    <a:pt x="108" y="108"/>
                    <a:pt x="104" y="107"/>
                    <a:pt x="100" y="108"/>
                  </a:cubicBezTo>
                  <a:cubicBezTo>
                    <a:pt x="95" y="108"/>
                    <a:pt x="90" y="108"/>
                    <a:pt x="85" y="109"/>
                  </a:cubicBezTo>
                  <a:cubicBezTo>
                    <a:pt x="82" y="109"/>
                    <a:pt x="79" y="109"/>
                    <a:pt x="76" y="109"/>
                  </a:cubicBezTo>
                  <a:cubicBezTo>
                    <a:pt x="70" y="110"/>
                    <a:pt x="64" y="110"/>
                    <a:pt x="58" y="111"/>
                  </a:cubicBezTo>
                  <a:cubicBezTo>
                    <a:pt x="52" y="111"/>
                    <a:pt x="45" y="112"/>
                    <a:pt x="38" y="111"/>
                  </a:cubicBezTo>
                  <a:cubicBezTo>
                    <a:pt x="35" y="111"/>
                    <a:pt x="31" y="112"/>
                    <a:pt x="28" y="112"/>
                  </a:cubicBezTo>
                  <a:cubicBezTo>
                    <a:pt x="24" y="112"/>
                    <a:pt x="20" y="111"/>
                    <a:pt x="17" y="111"/>
                  </a:cubicBezTo>
                  <a:cubicBezTo>
                    <a:pt x="14" y="111"/>
                    <a:pt x="11" y="112"/>
                    <a:pt x="8" y="112"/>
                  </a:cubicBezTo>
                  <a:cubicBezTo>
                    <a:pt x="7" y="112"/>
                    <a:pt x="6" y="112"/>
                    <a:pt x="6" y="112"/>
                  </a:cubicBezTo>
                  <a:cubicBezTo>
                    <a:pt x="5" y="111"/>
                    <a:pt x="4" y="111"/>
                    <a:pt x="3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18">
              <a:extLst>
                <a:ext uri="{FF2B5EF4-FFF2-40B4-BE49-F238E27FC236}">
                  <a16:creationId xmlns:a16="http://schemas.microsoft.com/office/drawing/2014/main" id="{93614F6C-CC0F-4A3C-8935-B8DA43331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1875" y="3376613"/>
              <a:ext cx="169863" cy="130175"/>
            </a:xfrm>
            <a:custGeom>
              <a:avLst/>
              <a:gdLst>
                <a:gd name="T0" fmla="*/ 3 w 43"/>
                <a:gd name="T1" fmla="*/ 12 h 33"/>
                <a:gd name="T2" fmla="*/ 7 w 43"/>
                <a:gd name="T3" fmla="*/ 26 h 33"/>
                <a:gd name="T4" fmla="*/ 6 w 43"/>
                <a:gd name="T5" fmla="*/ 28 h 33"/>
                <a:gd name="T6" fmla="*/ 2 w 43"/>
                <a:gd name="T7" fmla="*/ 23 h 33"/>
                <a:gd name="T8" fmla="*/ 0 w 43"/>
                <a:gd name="T9" fmla="*/ 16 h 33"/>
                <a:gd name="T10" fmla="*/ 1 w 43"/>
                <a:gd name="T11" fmla="*/ 8 h 33"/>
                <a:gd name="T12" fmla="*/ 4 w 43"/>
                <a:gd name="T13" fmla="*/ 7 h 33"/>
                <a:gd name="T14" fmla="*/ 10 w 43"/>
                <a:gd name="T15" fmla="*/ 7 h 33"/>
                <a:gd name="T16" fmla="*/ 18 w 43"/>
                <a:gd name="T17" fmla="*/ 5 h 33"/>
                <a:gd name="T18" fmla="*/ 25 w 43"/>
                <a:gd name="T19" fmla="*/ 4 h 33"/>
                <a:gd name="T20" fmla="*/ 27 w 43"/>
                <a:gd name="T21" fmla="*/ 7 h 33"/>
                <a:gd name="T22" fmla="*/ 28 w 43"/>
                <a:gd name="T23" fmla="*/ 7 h 33"/>
                <a:gd name="T24" fmla="*/ 33 w 43"/>
                <a:gd name="T25" fmla="*/ 2 h 33"/>
                <a:gd name="T26" fmla="*/ 37 w 43"/>
                <a:gd name="T27" fmla="*/ 0 h 33"/>
                <a:gd name="T28" fmla="*/ 40 w 43"/>
                <a:gd name="T29" fmla="*/ 0 h 33"/>
                <a:gd name="T30" fmla="*/ 43 w 43"/>
                <a:gd name="T31" fmla="*/ 3 h 33"/>
                <a:gd name="T32" fmla="*/ 41 w 43"/>
                <a:gd name="T33" fmla="*/ 5 h 33"/>
                <a:gd name="T34" fmla="*/ 39 w 43"/>
                <a:gd name="T35" fmla="*/ 6 h 33"/>
                <a:gd name="T36" fmla="*/ 35 w 43"/>
                <a:gd name="T37" fmla="*/ 9 h 33"/>
                <a:gd name="T38" fmla="*/ 28 w 43"/>
                <a:gd name="T39" fmla="*/ 14 h 33"/>
                <a:gd name="T40" fmla="*/ 28 w 43"/>
                <a:gd name="T41" fmla="*/ 15 h 33"/>
                <a:gd name="T42" fmla="*/ 30 w 43"/>
                <a:gd name="T43" fmla="*/ 27 h 33"/>
                <a:gd name="T44" fmla="*/ 27 w 43"/>
                <a:gd name="T45" fmla="*/ 33 h 33"/>
                <a:gd name="T46" fmla="*/ 23 w 43"/>
                <a:gd name="T47" fmla="*/ 32 h 33"/>
                <a:gd name="T48" fmla="*/ 16 w 43"/>
                <a:gd name="T49" fmla="*/ 31 h 33"/>
                <a:gd name="T50" fmla="*/ 16 w 43"/>
                <a:gd name="T51" fmla="*/ 31 h 33"/>
                <a:gd name="T52" fmla="*/ 10 w 43"/>
                <a:gd name="T53" fmla="*/ 32 h 33"/>
                <a:gd name="T54" fmla="*/ 8 w 43"/>
                <a:gd name="T55" fmla="*/ 31 h 33"/>
                <a:gd name="T56" fmla="*/ 7 w 43"/>
                <a:gd name="T57" fmla="*/ 27 h 33"/>
                <a:gd name="T58" fmla="*/ 10 w 43"/>
                <a:gd name="T59" fmla="*/ 25 h 33"/>
                <a:gd name="T60" fmla="*/ 12 w 43"/>
                <a:gd name="T61" fmla="*/ 25 h 33"/>
                <a:gd name="T62" fmla="*/ 11 w 43"/>
                <a:gd name="T63" fmla="*/ 21 h 33"/>
                <a:gd name="T64" fmla="*/ 9 w 43"/>
                <a:gd name="T65" fmla="*/ 17 h 33"/>
                <a:gd name="T66" fmla="*/ 10 w 43"/>
                <a:gd name="T67" fmla="*/ 14 h 33"/>
                <a:gd name="T68" fmla="*/ 14 w 43"/>
                <a:gd name="T69" fmla="*/ 14 h 33"/>
                <a:gd name="T70" fmla="*/ 16 w 43"/>
                <a:gd name="T71" fmla="*/ 16 h 33"/>
                <a:gd name="T72" fmla="*/ 20 w 43"/>
                <a:gd name="T73" fmla="*/ 13 h 33"/>
                <a:gd name="T74" fmla="*/ 22 w 43"/>
                <a:gd name="T75" fmla="*/ 12 h 33"/>
                <a:gd name="T76" fmla="*/ 23 w 43"/>
                <a:gd name="T77" fmla="*/ 11 h 33"/>
                <a:gd name="T78" fmla="*/ 21 w 43"/>
                <a:gd name="T79" fmla="*/ 10 h 33"/>
                <a:gd name="T80" fmla="*/ 11 w 43"/>
                <a:gd name="T81" fmla="*/ 12 h 33"/>
                <a:gd name="T82" fmla="*/ 3 w 43"/>
                <a:gd name="T83" fmla="*/ 12 h 33"/>
                <a:gd name="T84" fmla="*/ 25 w 43"/>
                <a:gd name="T85" fmla="*/ 27 h 33"/>
                <a:gd name="T86" fmla="*/ 24 w 43"/>
                <a:gd name="T87" fmla="*/ 18 h 33"/>
                <a:gd name="T88" fmla="*/ 17 w 43"/>
                <a:gd name="T89" fmla="*/ 25 h 33"/>
                <a:gd name="T90" fmla="*/ 17 w 43"/>
                <a:gd name="T91" fmla="*/ 25 h 33"/>
                <a:gd name="T92" fmla="*/ 20 w 43"/>
                <a:gd name="T9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3">
                  <a:moveTo>
                    <a:pt x="3" y="12"/>
                  </a:moveTo>
                  <a:cubicBezTo>
                    <a:pt x="5" y="17"/>
                    <a:pt x="6" y="21"/>
                    <a:pt x="7" y="26"/>
                  </a:cubicBezTo>
                  <a:cubicBezTo>
                    <a:pt x="7" y="26"/>
                    <a:pt x="6" y="27"/>
                    <a:pt x="6" y="28"/>
                  </a:cubicBezTo>
                  <a:cubicBezTo>
                    <a:pt x="3" y="27"/>
                    <a:pt x="2" y="27"/>
                    <a:pt x="2" y="23"/>
                  </a:cubicBezTo>
                  <a:cubicBezTo>
                    <a:pt x="2" y="21"/>
                    <a:pt x="0" y="18"/>
                    <a:pt x="0" y="16"/>
                  </a:cubicBezTo>
                  <a:cubicBezTo>
                    <a:pt x="0" y="13"/>
                    <a:pt x="0" y="10"/>
                    <a:pt x="1" y="8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6" y="6"/>
                    <a:pt x="8" y="7"/>
                    <a:pt x="10" y="7"/>
                  </a:cubicBezTo>
                  <a:cubicBezTo>
                    <a:pt x="12" y="6"/>
                    <a:pt x="15" y="5"/>
                    <a:pt x="18" y="5"/>
                  </a:cubicBezTo>
                  <a:cubicBezTo>
                    <a:pt x="20" y="5"/>
                    <a:pt x="22" y="5"/>
                    <a:pt x="25" y="4"/>
                  </a:cubicBezTo>
                  <a:cubicBezTo>
                    <a:pt x="26" y="4"/>
                    <a:pt x="28" y="4"/>
                    <a:pt x="27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5"/>
                    <a:pt x="31" y="4"/>
                    <a:pt x="33" y="2"/>
                  </a:cubicBezTo>
                  <a:cubicBezTo>
                    <a:pt x="34" y="1"/>
                    <a:pt x="35" y="1"/>
                    <a:pt x="37" y="0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41" y="0"/>
                    <a:pt x="42" y="1"/>
                    <a:pt x="43" y="3"/>
                  </a:cubicBezTo>
                  <a:cubicBezTo>
                    <a:pt x="43" y="4"/>
                    <a:pt x="42" y="4"/>
                    <a:pt x="41" y="5"/>
                  </a:cubicBezTo>
                  <a:cubicBezTo>
                    <a:pt x="41" y="5"/>
                    <a:pt x="40" y="6"/>
                    <a:pt x="39" y="6"/>
                  </a:cubicBezTo>
                  <a:cubicBezTo>
                    <a:pt x="38" y="8"/>
                    <a:pt x="36" y="9"/>
                    <a:pt x="35" y="9"/>
                  </a:cubicBezTo>
                  <a:cubicBezTo>
                    <a:pt x="32" y="10"/>
                    <a:pt x="30" y="12"/>
                    <a:pt x="28" y="14"/>
                  </a:cubicBezTo>
                  <a:cubicBezTo>
                    <a:pt x="28" y="14"/>
                    <a:pt x="28" y="15"/>
                    <a:pt x="28" y="15"/>
                  </a:cubicBezTo>
                  <a:cubicBezTo>
                    <a:pt x="29" y="19"/>
                    <a:pt x="29" y="23"/>
                    <a:pt x="30" y="27"/>
                  </a:cubicBezTo>
                  <a:cubicBezTo>
                    <a:pt x="30" y="29"/>
                    <a:pt x="29" y="33"/>
                    <a:pt x="27" y="33"/>
                  </a:cubicBezTo>
                  <a:cubicBezTo>
                    <a:pt x="26" y="33"/>
                    <a:pt x="24" y="33"/>
                    <a:pt x="23" y="32"/>
                  </a:cubicBezTo>
                  <a:cubicBezTo>
                    <a:pt x="21" y="31"/>
                    <a:pt x="19" y="30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4" y="31"/>
                    <a:pt x="12" y="31"/>
                    <a:pt x="10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7" y="30"/>
                    <a:pt x="7" y="28"/>
                    <a:pt x="7" y="27"/>
                  </a:cubicBezTo>
                  <a:cubicBezTo>
                    <a:pt x="8" y="26"/>
                    <a:pt x="8" y="25"/>
                    <a:pt x="10" y="25"/>
                  </a:cubicBezTo>
                  <a:cubicBezTo>
                    <a:pt x="11" y="26"/>
                    <a:pt x="11" y="25"/>
                    <a:pt x="12" y="25"/>
                  </a:cubicBezTo>
                  <a:cubicBezTo>
                    <a:pt x="11" y="23"/>
                    <a:pt x="11" y="22"/>
                    <a:pt x="11" y="21"/>
                  </a:cubicBezTo>
                  <a:cubicBezTo>
                    <a:pt x="11" y="19"/>
                    <a:pt x="10" y="18"/>
                    <a:pt x="9" y="17"/>
                  </a:cubicBezTo>
                  <a:cubicBezTo>
                    <a:pt x="9" y="16"/>
                    <a:pt x="10" y="14"/>
                    <a:pt x="10" y="14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5" y="15"/>
                    <a:pt x="15" y="15"/>
                    <a:pt x="16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1" y="13"/>
                    <a:pt x="21" y="13"/>
                    <a:pt x="22" y="12"/>
                  </a:cubicBezTo>
                  <a:cubicBezTo>
                    <a:pt x="22" y="12"/>
                    <a:pt x="22" y="11"/>
                    <a:pt x="23" y="11"/>
                  </a:cubicBezTo>
                  <a:cubicBezTo>
                    <a:pt x="22" y="11"/>
                    <a:pt x="22" y="10"/>
                    <a:pt x="21" y="10"/>
                  </a:cubicBezTo>
                  <a:cubicBezTo>
                    <a:pt x="18" y="11"/>
                    <a:pt x="14" y="11"/>
                    <a:pt x="11" y="12"/>
                  </a:cubicBezTo>
                  <a:cubicBezTo>
                    <a:pt x="9" y="12"/>
                    <a:pt x="6" y="12"/>
                    <a:pt x="3" y="12"/>
                  </a:cubicBezTo>
                  <a:close/>
                  <a:moveTo>
                    <a:pt x="25" y="27"/>
                  </a:moveTo>
                  <a:cubicBezTo>
                    <a:pt x="24" y="24"/>
                    <a:pt x="24" y="21"/>
                    <a:pt x="24" y="18"/>
                  </a:cubicBezTo>
                  <a:cubicBezTo>
                    <a:pt x="21" y="20"/>
                    <a:pt x="19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5"/>
                    <a:pt x="2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19">
              <a:extLst>
                <a:ext uri="{FF2B5EF4-FFF2-40B4-BE49-F238E27FC236}">
                  <a16:creationId xmlns:a16="http://schemas.microsoft.com/office/drawing/2014/main" id="{43F41A5F-F5DE-4E34-8663-723A21AE3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9813" y="3538538"/>
              <a:ext cx="114300" cy="106363"/>
            </a:xfrm>
            <a:custGeom>
              <a:avLst/>
              <a:gdLst>
                <a:gd name="T0" fmla="*/ 28 w 29"/>
                <a:gd name="T1" fmla="*/ 25 h 27"/>
                <a:gd name="T2" fmla="*/ 20 w 29"/>
                <a:gd name="T3" fmla="*/ 26 h 27"/>
                <a:gd name="T4" fmla="*/ 11 w 29"/>
                <a:gd name="T5" fmla="*/ 27 h 27"/>
                <a:gd name="T6" fmla="*/ 7 w 29"/>
                <a:gd name="T7" fmla="*/ 23 h 27"/>
                <a:gd name="T8" fmla="*/ 3 w 29"/>
                <a:gd name="T9" fmla="*/ 19 h 27"/>
                <a:gd name="T10" fmla="*/ 1 w 29"/>
                <a:gd name="T11" fmla="*/ 9 h 27"/>
                <a:gd name="T12" fmla="*/ 3 w 29"/>
                <a:gd name="T13" fmla="*/ 0 h 27"/>
                <a:gd name="T14" fmla="*/ 5 w 29"/>
                <a:gd name="T15" fmla="*/ 2 h 27"/>
                <a:gd name="T16" fmla="*/ 5 w 29"/>
                <a:gd name="T17" fmla="*/ 1 h 27"/>
                <a:gd name="T18" fmla="*/ 8 w 29"/>
                <a:gd name="T19" fmla="*/ 1 h 27"/>
                <a:gd name="T20" fmla="*/ 21 w 29"/>
                <a:gd name="T21" fmla="*/ 0 h 27"/>
                <a:gd name="T22" fmla="*/ 26 w 29"/>
                <a:gd name="T23" fmla="*/ 4 h 27"/>
                <a:gd name="T24" fmla="*/ 29 w 29"/>
                <a:gd name="T25" fmla="*/ 18 h 27"/>
                <a:gd name="T26" fmla="*/ 28 w 29"/>
                <a:gd name="T27" fmla="*/ 25 h 27"/>
                <a:gd name="T28" fmla="*/ 5 w 29"/>
                <a:gd name="T29" fmla="*/ 6 h 27"/>
                <a:gd name="T30" fmla="*/ 9 w 29"/>
                <a:gd name="T31" fmla="*/ 20 h 27"/>
                <a:gd name="T32" fmla="*/ 23 w 29"/>
                <a:gd name="T33" fmla="*/ 21 h 27"/>
                <a:gd name="T34" fmla="*/ 25 w 29"/>
                <a:gd name="T35" fmla="*/ 21 h 27"/>
                <a:gd name="T36" fmla="*/ 25 w 29"/>
                <a:gd name="T37" fmla="*/ 19 h 27"/>
                <a:gd name="T38" fmla="*/ 24 w 29"/>
                <a:gd name="T39" fmla="*/ 18 h 27"/>
                <a:gd name="T40" fmla="*/ 23 w 29"/>
                <a:gd name="T41" fmla="*/ 10 h 27"/>
                <a:gd name="T42" fmla="*/ 19 w 29"/>
                <a:gd name="T43" fmla="*/ 7 h 27"/>
                <a:gd name="T44" fmla="*/ 12 w 29"/>
                <a:gd name="T45" fmla="*/ 7 h 27"/>
                <a:gd name="T46" fmla="*/ 5 w 29"/>
                <a:gd name="T4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7">
                  <a:moveTo>
                    <a:pt x="28" y="25"/>
                  </a:moveTo>
                  <a:cubicBezTo>
                    <a:pt x="25" y="26"/>
                    <a:pt x="22" y="26"/>
                    <a:pt x="20" y="26"/>
                  </a:cubicBezTo>
                  <a:cubicBezTo>
                    <a:pt x="17" y="26"/>
                    <a:pt x="14" y="27"/>
                    <a:pt x="11" y="27"/>
                  </a:cubicBezTo>
                  <a:cubicBezTo>
                    <a:pt x="8" y="27"/>
                    <a:pt x="7" y="25"/>
                    <a:pt x="7" y="23"/>
                  </a:cubicBezTo>
                  <a:cubicBezTo>
                    <a:pt x="4" y="23"/>
                    <a:pt x="4" y="22"/>
                    <a:pt x="3" y="19"/>
                  </a:cubicBezTo>
                  <a:cubicBezTo>
                    <a:pt x="3" y="16"/>
                    <a:pt x="1" y="12"/>
                    <a:pt x="1" y="9"/>
                  </a:cubicBezTo>
                  <a:cubicBezTo>
                    <a:pt x="1" y="6"/>
                    <a:pt x="0" y="3"/>
                    <a:pt x="3" y="0"/>
                  </a:cubicBezTo>
                  <a:cubicBezTo>
                    <a:pt x="4" y="1"/>
                    <a:pt x="4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12" y="1"/>
                    <a:pt x="17" y="2"/>
                    <a:pt x="21" y="0"/>
                  </a:cubicBezTo>
                  <a:cubicBezTo>
                    <a:pt x="23" y="0"/>
                    <a:pt x="26" y="1"/>
                    <a:pt x="26" y="4"/>
                  </a:cubicBezTo>
                  <a:cubicBezTo>
                    <a:pt x="27" y="9"/>
                    <a:pt x="28" y="14"/>
                    <a:pt x="29" y="18"/>
                  </a:cubicBezTo>
                  <a:cubicBezTo>
                    <a:pt x="29" y="21"/>
                    <a:pt x="29" y="23"/>
                    <a:pt x="28" y="25"/>
                  </a:cubicBezTo>
                  <a:close/>
                  <a:moveTo>
                    <a:pt x="5" y="6"/>
                  </a:moveTo>
                  <a:cubicBezTo>
                    <a:pt x="7" y="12"/>
                    <a:pt x="8" y="16"/>
                    <a:pt x="9" y="20"/>
                  </a:cubicBezTo>
                  <a:cubicBezTo>
                    <a:pt x="14" y="21"/>
                    <a:pt x="18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4" y="19"/>
                    <a:pt x="24" y="18"/>
                    <a:pt x="24" y="18"/>
                  </a:cubicBezTo>
                  <a:cubicBezTo>
                    <a:pt x="24" y="16"/>
                    <a:pt x="23" y="13"/>
                    <a:pt x="23" y="10"/>
                  </a:cubicBezTo>
                  <a:cubicBezTo>
                    <a:pt x="22" y="8"/>
                    <a:pt x="21" y="7"/>
                    <a:pt x="19" y="7"/>
                  </a:cubicBezTo>
                  <a:cubicBezTo>
                    <a:pt x="17" y="7"/>
                    <a:pt x="14" y="7"/>
                    <a:pt x="12" y="7"/>
                  </a:cubicBezTo>
                  <a:cubicBezTo>
                    <a:pt x="10" y="6"/>
                    <a:pt x="8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20">
              <a:extLst>
                <a:ext uri="{FF2B5EF4-FFF2-40B4-BE49-F238E27FC236}">
                  <a16:creationId xmlns:a16="http://schemas.microsoft.com/office/drawing/2014/main" id="{493EEC95-CBCE-4BAE-B3D6-DBE78F09F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038" y="3440113"/>
              <a:ext cx="188913" cy="34925"/>
            </a:xfrm>
            <a:custGeom>
              <a:avLst/>
              <a:gdLst>
                <a:gd name="T0" fmla="*/ 3 w 48"/>
                <a:gd name="T1" fmla="*/ 9 h 9"/>
                <a:gd name="T2" fmla="*/ 0 w 48"/>
                <a:gd name="T3" fmla="*/ 3 h 9"/>
                <a:gd name="T4" fmla="*/ 2 w 48"/>
                <a:gd name="T5" fmla="*/ 0 h 9"/>
                <a:gd name="T6" fmla="*/ 4 w 48"/>
                <a:gd name="T7" fmla="*/ 1 h 9"/>
                <a:gd name="T8" fmla="*/ 7 w 48"/>
                <a:gd name="T9" fmla="*/ 0 h 9"/>
                <a:gd name="T10" fmla="*/ 12 w 48"/>
                <a:gd name="T11" fmla="*/ 1 h 9"/>
                <a:gd name="T12" fmla="*/ 22 w 48"/>
                <a:gd name="T13" fmla="*/ 0 h 9"/>
                <a:gd name="T14" fmla="*/ 29 w 48"/>
                <a:gd name="T15" fmla="*/ 2 h 9"/>
                <a:gd name="T16" fmla="*/ 40 w 48"/>
                <a:gd name="T17" fmla="*/ 2 h 9"/>
                <a:gd name="T18" fmla="*/ 47 w 48"/>
                <a:gd name="T19" fmla="*/ 3 h 9"/>
                <a:gd name="T20" fmla="*/ 48 w 48"/>
                <a:gd name="T21" fmla="*/ 4 h 9"/>
                <a:gd name="T22" fmla="*/ 47 w 48"/>
                <a:gd name="T23" fmla="*/ 7 h 9"/>
                <a:gd name="T24" fmla="*/ 43 w 48"/>
                <a:gd name="T25" fmla="*/ 8 h 9"/>
                <a:gd name="T26" fmla="*/ 28 w 48"/>
                <a:gd name="T27" fmla="*/ 8 h 9"/>
                <a:gd name="T28" fmla="*/ 20 w 48"/>
                <a:gd name="T29" fmla="*/ 7 h 9"/>
                <a:gd name="T30" fmla="*/ 18 w 48"/>
                <a:gd name="T31" fmla="*/ 7 h 9"/>
                <a:gd name="T32" fmla="*/ 9 w 48"/>
                <a:gd name="T33" fmla="*/ 6 h 9"/>
                <a:gd name="T34" fmla="*/ 3 w 48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9">
                  <a:moveTo>
                    <a:pt x="3" y="9"/>
                  </a:moveTo>
                  <a:cubicBezTo>
                    <a:pt x="0" y="8"/>
                    <a:pt x="0" y="6"/>
                    <a:pt x="0" y="3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6" y="1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6" y="2"/>
                    <a:pt x="19" y="2"/>
                    <a:pt x="22" y="0"/>
                  </a:cubicBezTo>
                  <a:cubicBezTo>
                    <a:pt x="23" y="2"/>
                    <a:pt x="26" y="3"/>
                    <a:pt x="29" y="2"/>
                  </a:cubicBezTo>
                  <a:cubicBezTo>
                    <a:pt x="33" y="2"/>
                    <a:pt x="36" y="1"/>
                    <a:pt x="40" y="2"/>
                  </a:cubicBezTo>
                  <a:cubicBezTo>
                    <a:pt x="42" y="3"/>
                    <a:pt x="44" y="3"/>
                    <a:pt x="47" y="3"/>
                  </a:cubicBezTo>
                  <a:cubicBezTo>
                    <a:pt x="47" y="3"/>
                    <a:pt x="48" y="4"/>
                    <a:pt x="48" y="4"/>
                  </a:cubicBezTo>
                  <a:cubicBezTo>
                    <a:pt x="48" y="5"/>
                    <a:pt x="48" y="7"/>
                    <a:pt x="47" y="7"/>
                  </a:cubicBezTo>
                  <a:cubicBezTo>
                    <a:pt x="46" y="8"/>
                    <a:pt x="44" y="8"/>
                    <a:pt x="43" y="8"/>
                  </a:cubicBezTo>
                  <a:cubicBezTo>
                    <a:pt x="38" y="7"/>
                    <a:pt x="33" y="6"/>
                    <a:pt x="28" y="8"/>
                  </a:cubicBezTo>
                  <a:cubicBezTo>
                    <a:pt x="26" y="8"/>
                    <a:pt x="22" y="9"/>
                    <a:pt x="20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5" y="7"/>
                    <a:pt x="12" y="7"/>
                    <a:pt x="9" y="6"/>
                  </a:cubicBezTo>
                  <a:cubicBezTo>
                    <a:pt x="7" y="6"/>
                    <a:pt x="5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21">
              <a:extLst>
                <a:ext uri="{FF2B5EF4-FFF2-40B4-BE49-F238E27FC236}">
                  <a16:creationId xmlns:a16="http://schemas.microsoft.com/office/drawing/2014/main" id="{C7CB229C-11A5-464A-BBAC-20F63470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800" y="3570288"/>
              <a:ext cx="188913" cy="26988"/>
            </a:xfrm>
            <a:custGeom>
              <a:avLst/>
              <a:gdLst>
                <a:gd name="T0" fmla="*/ 10 w 48"/>
                <a:gd name="T1" fmla="*/ 1 h 7"/>
                <a:gd name="T2" fmla="*/ 20 w 48"/>
                <a:gd name="T3" fmla="*/ 0 h 7"/>
                <a:gd name="T4" fmla="*/ 27 w 48"/>
                <a:gd name="T5" fmla="*/ 1 h 7"/>
                <a:gd name="T6" fmla="*/ 33 w 48"/>
                <a:gd name="T7" fmla="*/ 2 h 7"/>
                <a:gd name="T8" fmla="*/ 44 w 48"/>
                <a:gd name="T9" fmla="*/ 2 h 7"/>
                <a:gd name="T10" fmla="*/ 48 w 48"/>
                <a:gd name="T11" fmla="*/ 3 h 7"/>
                <a:gd name="T12" fmla="*/ 48 w 48"/>
                <a:gd name="T13" fmla="*/ 5 h 7"/>
                <a:gd name="T14" fmla="*/ 46 w 48"/>
                <a:gd name="T15" fmla="*/ 6 h 7"/>
                <a:gd name="T16" fmla="*/ 34 w 48"/>
                <a:gd name="T17" fmla="*/ 7 h 7"/>
                <a:gd name="T18" fmla="*/ 27 w 48"/>
                <a:gd name="T19" fmla="*/ 7 h 7"/>
                <a:gd name="T20" fmla="*/ 21 w 48"/>
                <a:gd name="T21" fmla="*/ 6 h 7"/>
                <a:gd name="T22" fmla="*/ 16 w 48"/>
                <a:gd name="T23" fmla="*/ 7 h 7"/>
                <a:gd name="T24" fmla="*/ 13 w 48"/>
                <a:gd name="T25" fmla="*/ 6 h 7"/>
                <a:gd name="T26" fmla="*/ 4 w 48"/>
                <a:gd name="T27" fmla="*/ 7 h 7"/>
                <a:gd name="T28" fmla="*/ 1 w 48"/>
                <a:gd name="T29" fmla="*/ 6 h 7"/>
                <a:gd name="T30" fmla="*/ 2 w 48"/>
                <a:gd name="T31" fmla="*/ 3 h 7"/>
                <a:gd name="T32" fmla="*/ 9 w 48"/>
                <a:gd name="T33" fmla="*/ 0 h 7"/>
                <a:gd name="T34" fmla="*/ 10 w 48"/>
                <a:gd name="T3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7">
                  <a:moveTo>
                    <a:pt x="10" y="1"/>
                  </a:moveTo>
                  <a:cubicBezTo>
                    <a:pt x="13" y="0"/>
                    <a:pt x="17" y="0"/>
                    <a:pt x="20" y="0"/>
                  </a:cubicBezTo>
                  <a:cubicBezTo>
                    <a:pt x="22" y="0"/>
                    <a:pt x="25" y="1"/>
                    <a:pt x="27" y="1"/>
                  </a:cubicBezTo>
                  <a:cubicBezTo>
                    <a:pt x="29" y="1"/>
                    <a:pt x="31" y="1"/>
                    <a:pt x="33" y="2"/>
                  </a:cubicBezTo>
                  <a:cubicBezTo>
                    <a:pt x="37" y="3"/>
                    <a:pt x="41" y="1"/>
                    <a:pt x="44" y="2"/>
                  </a:cubicBezTo>
                  <a:cubicBezTo>
                    <a:pt x="46" y="2"/>
                    <a:pt x="47" y="2"/>
                    <a:pt x="48" y="3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"/>
                    <a:pt x="47" y="6"/>
                    <a:pt x="46" y="6"/>
                  </a:cubicBezTo>
                  <a:cubicBezTo>
                    <a:pt x="42" y="7"/>
                    <a:pt x="38" y="7"/>
                    <a:pt x="34" y="7"/>
                  </a:cubicBezTo>
                  <a:cubicBezTo>
                    <a:pt x="32" y="7"/>
                    <a:pt x="29" y="7"/>
                    <a:pt x="27" y="7"/>
                  </a:cubicBezTo>
                  <a:cubicBezTo>
                    <a:pt x="25" y="6"/>
                    <a:pt x="23" y="6"/>
                    <a:pt x="21" y="6"/>
                  </a:cubicBezTo>
                  <a:cubicBezTo>
                    <a:pt x="19" y="6"/>
                    <a:pt x="17" y="6"/>
                    <a:pt x="16" y="7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10" y="5"/>
                    <a:pt x="7" y="6"/>
                    <a:pt x="4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5"/>
                    <a:pt x="0" y="3"/>
                    <a:pt x="2" y="3"/>
                  </a:cubicBezTo>
                  <a:cubicBezTo>
                    <a:pt x="4" y="2"/>
                    <a:pt x="7" y="1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22">
              <a:extLst>
                <a:ext uri="{FF2B5EF4-FFF2-40B4-BE49-F238E27FC236}">
                  <a16:creationId xmlns:a16="http://schemas.microsoft.com/office/drawing/2014/main" id="{C104C0B2-220D-4AE1-A176-563DA0E66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5863" y="3192463"/>
              <a:ext cx="58738" cy="66675"/>
            </a:xfrm>
            <a:custGeom>
              <a:avLst/>
              <a:gdLst>
                <a:gd name="T0" fmla="*/ 10 w 15"/>
                <a:gd name="T1" fmla="*/ 0 h 17"/>
                <a:gd name="T2" fmla="*/ 14 w 15"/>
                <a:gd name="T3" fmla="*/ 2 h 17"/>
                <a:gd name="T4" fmla="*/ 15 w 15"/>
                <a:gd name="T5" fmla="*/ 7 h 17"/>
                <a:gd name="T6" fmla="*/ 7 w 15"/>
                <a:gd name="T7" fmla="*/ 16 h 17"/>
                <a:gd name="T8" fmla="*/ 0 w 15"/>
                <a:gd name="T9" fmla="*/ 12 h 17"/>
                <a:gd name="T10" fmla="*/ 5 w 15"/>
                <a:gd name="T11" fmla="*/ 1 h 17"/>
                <a:gd name="T12" fmla="*/ 10 w 15"/>
                <a:gd name="T13" fmla="*/ 0 h 17"/>
                <a:gd name="T14" fmla="*/ 10 w 15"/>
                <a:gd name="T15" fmla="*/ 7 h 17"/>
                <a:gd name="T16" fmla="*/ 5 w 15"/>
                <a:gd name="T17" fmla="*/ 9 h 17"/>
                <a:gd name="T18" fmla="*/ 8 w 15"/>
                <a:gd name="T19" fmla="*/ 11 h 17"/>
                <a:gd name="T20" fmla="*/ 10 w 15"/>
                <a:gd name="T21" fmla="*/ 8 h 17"/>
                <a:gd name="T22" fmla="*/ 10 w 15"/>
                <a:gd name="T2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cubicBezTo>
                    <a:pt x="11" y="1"/>
                    <a:pt x="13" y="1"/>
                    <a:pt x="14" y="2"/>
                  </a:cubicBezTo>
                  <a:cubicBezTo>
                    <a:pt x="15" y="3"/>
                    <a:pt x="15" y="5"/>
                    <a:pt x="15" y="7"/>
                  </a:cubicBezTo>
                  <a:cubicBezTo>
                    <a:pt x="15" y="11"/>
                    <a:pt x="11" y="16"/>
                    <a:pt x="7" y="16"/>
                  </a:cubicBezTo>
                  <a:cubicBezTo>
                    <a:pt x="5" y="17"/>
                    <a:pt x="1" y="15"/>
                    <a:pt x="0" y="12"/>
                  </a:cubicBezTo>
                  <a:cubicBezTo>
                    <a:pt x="0" y="8"/>
                    <a:pt x="2" y="3"/>
                    <a:pt x="5" y="1"/>
                  </a:cubicBezTo>
                  <a:cubicBezTo>
                    <a:pt x="6" y="1"/>
                    <a:pt x="8" y="1"/>
                    <a:pt x="10" y="0"/>
                  </a:cubicBezTo>
                  <a:close/>
                  <a:moveTo>
                    <a:pt x="10" y="7"/>
                  </a:moveTo>
                  <a:cubicBezTo>
                    <a:pt x="6" y="7"/>
                    <a:pt x="5" y="8"/>
                    <a:pt x="5" y="9"/>
                  </a:cubicBezTo>
                  <a:cubicBezTo>
                    <a:pt x="5" y="11"/>
                    <a:pt x="6" y="12"/>
                    <a:pt x="8" y="11"/>
                  </a:cubicBezTo>
                  <a:cubicBezTo>
                    <a:pt x="9" y="11"/>
                    <a:pt x="10" y="9"/>
                    <a:pt x="10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434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3F3D6-E0A0-4DBF-9DF4-5ECE52D6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484447" y="1921802"/>
            <a:ext cx="3580704" cy="2959996"/>
            <a:chOff x="317191" y="1620719"/>
            <a:chExt cx="3580704" cy="2959996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1200329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/>
                <a:t>Vi skal dele mye informasjon med dere i dag. Presentasjon blir lagt ut på prosjektes nettsider i etterkant.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8239603" y="1921801"/>
            <a:ext cx="3580704" cy="3790992"/>
            <a:chOff x="8406858" y="1620719"/>
            <a:chExt cx="3580704" cy="3790992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6"/>
              <a:ext cx="3580704" cy="203132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/>
                <a:t>Vi til gjøre opptak for å tilgjengeliggjøre den for alle i etterkant. Om du ikke vil være med på opptaket kan du skru av kameraet. Det blir mulighet til å stille spørsmål anonymt på slutten av møtet.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4362025" y="1921801"/>
            <a:ext cx="3580704" cy="2682995"/>
            <a:chOff x="4362024" y="1620719"/>
            <a:chExt cx="3580704" cy="2682996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/>
                <a:t>Vi er mange deltagere – husk å dempe mikrofonen. Sett gjerne inn fullt navn i Zoom.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484447" y="1292342"/>
            <a:ext cx="38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86D3-570E-4D98-975B-41C4851A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</p:spPr>
        <p:txBody>
          <a:bodyPr wrap="square" anchor="t">
            <a:normAutofit/>
          </a:bodyPr>
          <a:lstStyle/>
          <a:p>
            <a:r>
              <a:rPr lang="nb-NO"/>
              <a:t>Selvbetjeningsportalen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E49426B3-C208-44D1-B482-283B59E67B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02" r="-2" b="19653"/>
          <a:stretch/>
        </p:blipFill>
        <p:spPr>
          <a:xfrm>
            <a:off x="401847" y="1347021"/>
            <a:ext cx="11224996" cy="4818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44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92854"/>
              </p:ext>
            </p:extLst>
          </p:nvPr>
        </p:nvGraphicFramePr>
        <p:xfrm>
          <a:off x="470271" y="1600200"/>
          <a:ext cx="6146429" cy="4389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6429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2400"/>
                        <a:t>Informasjon fra prosjektleder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Opplæring plan høst 2022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Brukerhistorier – den vanlige ansatte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>
                          <a:solidFill>
                            <a:schemeClr val="bg1"/>
                          </a:solidFill>
                        </a:rPr>
                        <a:t>Hvor kan jeg selv finne informasjon?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Nytt </a:t>
                      </a:r>
                      <a:r>
                        <a:rPr lang="nb-NO" sz="2400" err="1"/>
                        <a:t>tjenestesenter</a:t>
                      </a:r>
                      <a:r>
                        <a:rPr lang="nb-NO" sz="2400"/>
                        <a:t> for lønn og HR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13581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/>
                        <a:t>Spørsmål/Innspill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77BB682-BD87-4497-AD94-D5C5339E98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875" y="0"/>
            <a:ext cx="366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05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A3120-1E09-4DB2-8D8F-57D73D27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t">
            <a:normAutofit/>
          </a:bodyPr>
          <a:lstStyle/>
          <a:p>
            <a:r>
              <a:rPr lang="nb-NO" sz="4800"/>
              <a:t>Hvor kan jeg selv finne informasjon?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0C417-A517-407F-BC39-5CE480EFC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nb-NO" sz="3200"/>
              <a:t>Følg kanalen </a:t>
            </a:r>
            <a:r>
              <a:rPr lang="nb-NO" sz="3200">
                <a:hlinkClick r:id="rId3"/>
              </a:rPr>
              <a:t>BOTT- og UH-samarbeidet på Innsida</a:t>
            </a:r>
            <a:endParaRPr lang="nb-NO" sz="3200"/>
          </a:p>
          <a:p>
            <a:pPr>
              <a:lnSpc>
                <a:spcPct val="90000"/>
              </a:lnSpc>
            </a:pPr>
            <a:r>
              <a:rPr lang="nb-NO" sz="3200"/>
              <a:t>Prosjektets nettside: </a:t>
            </a:r>
            <a:r>
              <a:rPr lang="nb-NO" sz="3200">
                <a:hlinkClick r:id="rId4"/>
              </a:rPr>
              <a:t>https://s.ntnu.no/bott-ol</a:t>
            </a:r>
            <a:endParaRPr lang="nb-NO" sz="3200"/>
          </a:p>
          <a:p>
            <a:pPr>
              <a:lnSpc>
                <a:spcPct val="90000"/>
              </a:lnSpc>
            </a:pPr>
            <a:r>
              <a:rPr lang="nb-NO" sz="3200"/>
              <a:t>DFØs nettside </a:t>
            </a:r>
          </a:p>
          <a:p>
            <a:pPr lvl="1">
              <a:lnSpc>
                <a:spcPct val="90000"/>
              </a:lnSpc>
            </a:pPr>
            <a:r>
              <a:rPr lang="nb-NO" sz="2667">
                <a:hlinkClick r:id="rId5"/>
              </a:rPr>
              <a:t>https://dfo.no/kundesider/lonn</a:t>
            </a:r>
            <a:endParaRPr lang="nb-NO" sz="2667"/>
          </a:p>
          <a:p>
            <a:pPr lvl="1">
              <a:lnSpc>
                <a:spcPct val="90000"/>
              </a:lnSpc>
            </a:pPr>
            <a:endParaRPr lang="nb-NO" sz="2667"/>
          </a:p>
          <a:p>
            <a:pPr>
              <a:lnSpc>
                <a:spcPct val="90000"/>
              </a:lnSpc>
            </a:pPr>
            <a:r>
              <a:rPr lang="nb-NO" sz="3200"/>
              <a:t>DFØ Opplæringsvideoer</a:t>
            </a:r>
          </a:p>
          <a:p>
            <a:pPr lvl="1">
              <a:lnSpc>
                <a:spcPct val="90000"/>
              </a:lnSpc>
            </a:pPr>
            <a:r>
              <a:rPr lang="nb-NO" sz="2667">
                <a:hlinkClick r:id="rId6"/>
              </a:rPr>
              <a:t>https://dfo.no/kundesider/lonnstjenester/opplaeringsfilmer-om-lonn</a:t>
            </a:r>
            <a:endParaRPr lang="nb-NO" sz="2667"/>
          </a:p>
          <a:p>
            <a:pPr>
              <a:lnSpc>
                <a:spcPct val="90000"/>
              </a:lnSpc>
            </a:pPr>
            <a:endParaRPr lang="nb-NO" sz="3200"/>
          </a:p>
        </p:txBody>
      </p:sp>
      <p:pic>
        <p:nvPicPr>
          <p:cNvPr id="5" name="Graphic 4" descr="Information with solid fill">
            <a:extLst>
              <a:ext uri="{FF2B5EF4-FFF2-40B4-BE49-F238E27FC236}">
                <a16:creationId xmlns:a16="http://schemas.microsoft.com/office/drawing/2014/main" id="{B5D405A9-796B-4BAC-981C-26C9389153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27019" y="16002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33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06856"/>
              </p:ext>
            </p:extLst>
          </p:nvPr>
        </p:nvGraphicFramePr>
        <p:xfrm>
          <a:off x="470271" y="1600200"/>
          <a:ext cx="6146429" cy="4389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6429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2400"/>
                        <a:t>Informasjon fra prosjektleder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Opplæring plan høst 2022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Brukerhistorier – den vanlige ansatte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Hvor kan jeg selv finne informasjon?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>
                          <a:solidFill>
                            <a:schemeClr val="bg1"/>
                          </a:solidFill>
                        </a:rPr>
                        <a:t>Nytt </a:t>
                      </a:r>
                      <a:r>
                        <a:rPr lang="nb-NO" sz="2400" b="1" err="1">
                          <a:solidFill>
                            <a:schemeClr val="bg1"/>
                          </a:solidFill>
                        </a:rPr>
                        <a:t>tjenestesenter</a:t>
                      </a:r>
                      <a:r>
                        <a:rPr lang="nb-NO" sz="2400" b="1">
                          <a:solidFill>
                            <a:schemeClr val="bg1"/>
                          </a:solidFill>
                        </a:rPr>
                        <a:t> for lønn og HR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581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/>
                        <a:t>Spørsmål/Innspill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786B6D6-401B-4E9C-A745-DFD02F1244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875" y="0"/>
            <a:ext cx="366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48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58EAA4-135E-436C-AB80-47536EFE1F9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3467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58EAA4-135E-436C-AB80-47536EFE1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8111A02-5DC5-2043-B18C-E2918446F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642FBE76-A0C0-9E40-9549-433895386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951" y="2422966"/>
            <a:ext cx="8114088" cy="1569660"/>
          </a:xfrm>
        </p:spPr>
        <p:txBody>
          <a:bodyPr vert="horz"/>
          <a:lstStyle/>
          <a:p>
            <a:pPr algn="ctr"/>
            <a:r>
              <a:rPr lang="nb-NO">
                <a:solidFill>
                  <a:schemeClr val="bg1"/>
                </a:solidFill>
                <a:latin typeface="Open Sans" panose="020B0606030504020204" pitchFamily="34" charset="0"/>
              </a:rPr>
              <a:t>T</a:t>
            </a:r>
            <a:r>
              <a:rPr lang="nb-NO" b="1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jenestesenteret for lønn og HR</a:t>
            </a:r>
            <a:endParaRPr lang="nb-NO">
              <a:solidFill>
                <a:schemeClr val="bg1"/>
              </a:solidFill>
            </a:endParaRP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602DC60D-4EDB-FA40-B334-CAC62B0B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957" y="4163568"/>
            <a:ext cx="8114089" cy="707136"/>
          </a:xfrm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chemeClr val="bg1">
                    <a:lumMod val="85000"/>
                  </a:schemeClr>
                </a:solidFill>
              </a:rPr>
              <a:t>Hvem er vi og hva skjer fremover?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8928ADE2-81E1-784E-8BA7-7A9A35BC7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816" y="1528524"/>
            <a:ext cx="5406359" cy="4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793EB4D-CBF2-4888-8BBE-37F18E6589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1850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793EB4D-CBF2-4888-8BBE-37F18E658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1A25D979-558D-114E-AAF4-D6AF0B58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06" y="583722"/>
            <a:ext cx="8229600" cy="646331"/>
          </a:xfrm>
        </p:spPr>
        <p:txBody>
          <a:bodyPr vert="horz" anchor="t">
            <a:normAutofit/>
          </a:bodyPr>
          <a:lstStyle/>
          <a:p>
            <a:r>
              <a:rPr lang="nb-NO" sz="3400"/>
              <a:t>Tjenestesenteret for lønn og HR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1DD2A0-BCD0-3547-96F5-6D7C7F959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090" y="1600201"/>
            <a:ext cx="7008487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800" b="1"/>
              <a:t>Hvem og hva  er vi:</a:t>
            </a:r>
            <a:br>
              <a:rPr lang="nb-NO" sz="1600" b="1"/>
            </a:br>
            <a:endParaRPr lang="nb-NO" sz="1600" b="1"/>
          </a:p>
          <a:p>
            <a:pPr>
              <a:lnSpc>
                <a:spcPct val="90000"/>
              </a:lnSpc>
            </a:pPr>
            <a:r>
              <a:rPr lang="nb-NO" sz="1600"/>
              <a:t>Etablert 01.01.2022 med </a:t>
            </a:r>
            <a:r>
              <a:rPr lang="nb-NO" sz="1600" err="1"/>
              <a:t>ca</a:t>
            </a:r>
            <a:r>
              <a:rPr lang="nb-NO" sz="1600"/>
              <a:t> 45 medarbeidere - et resultat av BOTT-ØL og et nytt lønnssystem fra 2023</a:t>
            </a:r>
            <a:br>
              <a:rPr lang="nb-NO" sz="1600"/>
            </a:br>
            <a:endParaRPr lang="nb-NO" sz="1600"/>
          </a:p>
          <a:p>
            <a:pPr>
              <a:lnSpc>
                <a:spcPct val="90000"/>
              </a:lnSpc>
            </a:pPr>
            <a:r>
              <a:rPr lang="nb-NO" sz="1600"/>
              <a:t> En samling av forvaltningsoppgaver innen lønn og HR</a:t>
            </a:r>
          </a:p>
          <a:p>
            <a:pPr lvl="1">
              <a:lnSpc>
                <a:spcPct val="90000"/>
              </a:lnSpc>
            </a:pPr>
            <a:r>
              <a:rPr lang="nb-NO" sz="1400"/>
              <a:t>Noen sentraliserte oppgaver videreføres + at en del HR-oppgaver flyttes fra fakultetene til tjenestesenteret</a:t>
            </a:r>
            <a:br>
              <a:rPr lang="nb-NO" sz="1600"/>
            </a:br>
            <a:endParaRPr lang="nb-NO" sz="1600"/>
          </a:p>
          <a:p>
            <a:pPr>
              <a:lnSpc>
                <a:spcPct val="90000"/>
              </a:lnSpc>
            </a:pPr>
            <a:r>
              <a:rPr lang="nb-NO" sz="1600"/>
              <a:t>Et tydelig kontaktpunkt for god brukerstøtte for ansatte og ledere </a:t>
            </a:r>
            <a:br>
              <a:rPr lang="nb-NO" sz="1600"/>
            </a:br>
            <a:endParaRPr lang="nb-NO" sz="1600"/>
          </a:p>
          <a:p>
            <a:pPr marL="0" indent="0">
              <a:lnSpc>
                <a:spcPct val="90000"/>
              </a:lnSpc>
              <a:buNone/>
            </a:pPr>
            <a:r>
              <a:rPr lang="nb-NO" sz="1800" b="1"/>
              <a:t>Prioriterte oppgaver våren 2022:</a:t>
            </a:r>
          </a:p>
          <a:p>
            <a:pPr>
              <a:lnSpc>
                <a:spcPct val="90000"/>
              </a:lnSpc>
            </a:pPr>
            <a:endParaRPr lang="nb-NO" sz="1600"/>
          </a:p>
          <a:p>
            <a:pPr>
              <a:lnSpc>
                <a:spcPct val="90000"/>
              </a:lnSpc>
            </a:pPr>
            <a:r>
              <a:rPr lang="nb-NO" sz="1600"/>
              <a:t>Etablere gode arbeidsprosesser og en god 1.linje brukerstøtte</a:t>
            </a:r>
          </a:p>
          <a:p>
            <a:pPr lvl="1">
              <a:lnSpc>
                <a:spcPct val="90000"/>
              </a:lnSpc>
            </a:pPr>
            <a:r>
              <a:rPr lang="nb-NO" sz="1400"/>
              <a:t>Piloterer og jobber sammen med fakultetene for å finne de gode løsningene. Alle fakulteter er tatt opp pr 01.06</a:t>
            </a:r>
            <a:br>
              <a:rPr lang="nb-NO" sz="1600"/>
            </a:br>
            <a:endParaRPr lang="nb-NO" sz="1600"/>
          </a:p>
          <a:p>
            <a:pPr>
              <a:lnSpc>
                <a:spcPct val="90000"/>
              </a:lnSpc>
            </a:pPr>
            <a:r>
              <a:rPr lang="nb-NO" sz="1600"/>
              <a:t>Bygge intern kultur med fokus på service, fleksibilitet, endringskapasitet, trygghet og arbeidsglede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392F17-9641-4B63-9C8C-EAD8B267A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17519" b="1"/>
          <a:stretch/>
        </p:blipFill>
        <p:spPr bwMode="auto">
          <a:xfrm>
            <a:off x="8144826" y="1987703"/>
            <a:ext cx="2940424" cy="375095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48256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D64F5A-11E3-475A-99A5-B84F2F4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22" y="597804"/>
            <a:ext cx="8448260" cy="646331"/>
          </a:xfrm>
        </p:spPr>
        <p:txBody>
          <a:bodyPr anchor="t">
            <a:normAutofit/>
          </a:bodyPr>
          <a:lstStyle/>
          <a:p>
            <a:r>
              <a:rPr lang="nb-SJ" sz="3400"/>
              <a:t>Erfaringer</a:t>
            </a:r>
            <a:r>
              <a:rPr lang="nb-NO" sz="3400"/>
              <a:t> så langt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80DFD2-93AE-4F8F-AA59-F2A162BF8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521" y="1600201"/>
            <a:ext cx="6797985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nb-SJ" sz="2400"/>
              <a:t>Godt samarbeid med </a:t>
            </a:r>
            <a:r>
              <a:rPr lang="nb-NO" sz="2400"/>
              <a:t>fakultetene om overføring av oppgaver og utvikling av arbeidsprosesser</a:t>
            </a:r>
          </a:p>
          <a:p>
            <a:pPr>
              <a:lnSpc>
                <a:spcPct val="90000"/>
              </a:lnSpc>
            </a:pPr>
            <a:endParaRPr lang="nb-NO" sz="2400"/>
          </a:p>
          <a:p>
            <a:pPr>
              <a:lnSpc>
                <a:spcPct val="90000"/>
              </a:lnSpc>
            </a:pPr>
            <a:r>
              <a:rPr lang="nb-SJ" sz="2400"/>
              <a:t>Standardisering av arbeidsprosesser - utvikling og modning</a:t>
            </a:r>
            <a:endParaRPr lang="nb-NO" sz="2400"/>
          </a:p>
          <a:p>
            <a:pPr>
              <a:lnSpc>
                <a:spcPct val="90000"/>
              </a:lnSpc>
            </a:pPr>
            <a:endParaRPr lang="nb-SJ" sz="2400"/>
          </a:p>
          <a:p>
            <a:pPr>
              <a:lnSpc>
                <a:spcPct val="90000"/>
              </a:lnSpc>
            </a:pPr>
            <a:r>
              <a:rPr lang="nb-SJ" sz="2400"/>
              <a:t>Opplever at vi </a:t>
            </a:r>
            <a:r>
              <a:rPr lang="nb-NO" sz="2400"/>
              <a:t>jevnt over få</a:t>
            </a:r>
            <a:r>
              <a:rPr lang="nb-SJ" sz="2400"/>
              <a:t>r gode tilbakemeldinger fra brukerne</a:t>
            </a:r>
            <a:r>
              <a:rPr lang="nb-NO" sz="2400"/>
              <a:t> – både på telefon og i NTNU Hjelp, men vi har fremdeles en vei å gå for å bli enda bedre</a:t>
            </a:r>
          </a:p>
          <a:p>
            <a:pPr>
              <a:lnSpc>
                <a:spcPct val="90000"/>
              </a:lnSpc>
            </a:pPr>
            <a:endParaRPr lang="nb-NO" sz="2400"/>
          </a:p>
          <a:p>
            <a:pPr>
              <a:lnSpc>
                <a:spcPct val="90000"/>
              </a:lnSpc>
            </a:pPr>
            <a:r>
              <a:rPr lang="nb-NO" sz="2400"/>
              <a:t>Vi har kapasitet og tar unna, men det er travelt</a:t>
            </a:r>
            <a:endParaRPr lang="nb-SJ" sz="24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C45BA2-C206-4BB9-9B21-52CCD21A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4042" y="770658"/>
            <a:ext cx="3753619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97224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D64F5A-11E3-475A-99A5-B84F2F4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87" y="567602"/>
            <a:ext cx="8448260" cy="646331"/>
          </a:xfrm>
        </p:spPr>
        <p:txBody>
          <a:bodyPr anchor="t">
            <a:normAutofit/>
          </a:bodyPr>
          <a:lstStyle/>
          <a:p>
            <a:r>
              <a:rPr lang="nb-NO" sz="2800"/>
              <a:t>Konvertering, opplæring og SAP for ansatte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80DFD2-93AE-4F8F-AA59-F2A162BF8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097" y="1600201"/>
            <a:ext cx="7062977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2800"/>
              <a:t>Konvertering til SAP:</a:t>
            </a:r>
          </a:p>
          <a:p>
            <a:pPr>
              <a:lnSpc>
                <a:spcPct val="90000"/>
              </a:lnSpc>
            </a:pPr>
            <a:r>
              <a:rPr lang="nb-NO" sz="2800"/>
              <a:t>Ansatte må rydde i egne saker i </a:t>
            </a:r>
            <a:r>
              <a:rPr lang="nb-NO" sz="2800" err="1"/>
              <a:t>Paga</a:t>
            </a:r>
            <a:r>
              <a:rPr lang="nb-NO" sz="2800"/>
              <a:t>; reiseregninger, godkjenning av timer/overtid, ferie mm</a:t>
            </a:r>
          </a:p>
          <a:p>
            <a:pPr>
              <a:lnSpc>
                <a:spcPct val="90000"/>
              </a:lnSpc>
            </a:pPr>
            <a:r>
              <a:rPr lang="nb-NO" sz="2800"/>
              <a:t>Tjenestesenteret vil stå for uttrekk av data fra </a:t>
            </a:r>
            <a:r>
              <a:rPr lang="nb-NO" sz="2800" err="1"/>
              <a:t>Paga</a:t>
            </a:r>
            <a:r>
              <a:rPr lang="nb-NO" sz="2800"/>
              <a:t> og innlesning i SAP</a:t>
            </a:r>
          </a:p>
          <a:p>
            <a:pPr marL="0" indent="0">
              <a:lnSpc>
                <a:spcPct val="90000"/>
              </a:lnSpc>
              <a:buNone/>
            </a:pPr>
            <a:endParaRPr lang="nb-NO" sz="2800"/>
          </a:p>
          <a:p>
            <a:pPr marL="0" indent="0">
              <a:lnSpc>
                <a:spcPct val="90000"/>
              </a:lnSpc>
              <a:buNone/>
            </a:pPr>
            <a:r>
              <a:rPr lang="nb-NO" sz="2800"/>
              <a:t>Opplæring i SAP:</a:t>
            </a:r>
          </a:p>
          <a:p>
            <a:pPr>
              <a:lnSpc>
                <a:spcPct val="90000"/>
              </a:lnSpc>
            </a:pPr>
            <a:r>
              <a:rPr lang="nb-NO" sz="2800"/>
              <a:t>Fagbrukerne får opplæring i systemet høsten 2022</a:t>
            </a:r>
          </a:p>
          <a:p>
            <a:pPr>
              <a:lnSpc>
                <a:spcPct val="90000"/>
              </a:lnSpc>
            </a:pPr>
            <a:r>
              <a:rPr lang="nb-NO" sz="2800"/>
              <a:t>Opplæring for ledere og ansatte skjer i januar 2023. </a:t>
            </a:r>
          </a:p>
          <a:p>
            <a:pPr>
              <a:lnSpc>
                <a:spcPct val="90000"/>
              </a:lnSpc>
            </a:pPr>
            <a:r>
              <a:rPr lang="nb-NO" sz="2800"/>
              <a:t>Opplæringsmateriell finnes også på </a:t>
            </a:r>
            <a:r>
              <a:rPr lang="nb-NO" sz="2800" err="1"/>
              <a:t>dfø</a:t>
            </a:r>
            <a:r>
              <a:rPr lang="nb-NO" sz="2800"/>
              <a:t> sine hjemmesider (videoer m.m.)</a:t>
            </a:r>
            <a:br>
              <a:rPr lang="nb-NO" sz="2800"/>
            </a:br>
            <a:r>
              <a:rPr lang="nb-NO" sz="2800"/>
              <a:t>Tjenestesenteret vil være tilgjengelig for opplæring</a:t>
            </a:r>
          </a:p>
          <a:p>
            <a:pPr marL="0" indent="0">
              <a:lnSpc>
                <a:spcPct val="90000"/>
              </a:lnSpc>
              <a:buNone/>
            </a:pPr>
            <a:endParaRPr lang="nb-NO" sz="2800"/>
          </a:p>
          <a:p>
            <a:pPr marL="0" indent="0">
              <a:lnSpc>
                <a:spcPct val="90000"/>
              </a:lnSpc>
              <a:buNone/>
            </a:pPr>
            <a:r>
              <a:rPr lang="nb-NO" sz="2800"/>
              <a:t>SAP for ansatte: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2800"/>
              <a:t>Selvbetjeningsportal, tilgjengelig via pc eller app.</a:t>
            </a:r>
            <a:br>
              <a:rPr lang="nb-NO" sz="2800"/>
            </a:br>
            <a:r>
              <a:rPr lang="nb-NO" sz="2800"/>
              <a:t>Her føres reise, timer/overtid, ferie, permisjoner mm</a:t>
            </a:r>
          </a:p>
          <a:p>
            <a:pPr marL="0" indent="0">
              <a:lnSpc>
                <a:spcPct val="90000"/>
              </a:lnSpc>
              <a:buNone/>
            </a:pPr>
            <a:endParaRPr lang="nb-NO" sz="1800"/>
          </a:p>
          <a:p>
            <a:pPr marL="0" indent="0">
              <a:lnSpc>
                <a:spcPct val="90000"/>
              </a:lnSpc>
              <a:buNone/>
            </a:pPr>
            <a:endParaRPr lang="nb-NO" sz="18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AFA0B3-2A7E-4F0F-A637-027AB6C95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8899" y="1600201"/>
            <a:ext cx="3395709" cy="28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15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95401"/>
              </p:ext>
            </p:extLst>
          </p:nvPr>
        </p:nvGraphicFramePr>
        <p:xfrm>
          <a:off x="470271" y="1600200"/>
          <a:ext cx="6146429" cy="4389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6429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2400"/>
                        <a:t>Informasjon fra prosjektleder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Opplæring plan høst 2022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Brukerhistorier – den vanlige ansatte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Hvor kan jeg selv finne informasjon?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Nytt </a:t>
                      </a:r>
                      <a:r>
                        <a:rPr lang="nb-NO" sz="2400" err="1"/>
                        <a:t>tjenestesenter</a:t>
                      </a:r>
                      <a:r>
                        <a:rPr lang="nb-NO" sz="2400"/>
                        <a:t> for lønn og HR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13581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>
                          <a:solidFill>
                            <a:schemeClr val="bg1"/>
                          </a:solidFill>
                        </a:rPr>
                        <a:t>Spørsmål/Innspill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F8AC256-A0C8-4180-B43D-B362BA2B7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875" y="0"/>
            <a:ext cx="366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6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77488E-8878-4D40-A802-53F036D0F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3557"/>
            <a:ext cx="12460078" cy="722155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97C9A1-E4B2-4CC2-9708-D4027341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</p:spPr>
        <p:txBody>
          <a:bodyPr anchor="t">
            <a:normAutofit fontScale="90000"/>
          </a:bodyPr>
          <a:lstStyle/>
          <a:p>
            <a:br>
              <a:rPr lang="nb-NO">
                <a:solidFill>
                  <a:schemeClr val="bg1"/>
                </a:solidFill>
              </a:rPr>
            </a:br>
            <a:r>
              <a:rPr lang="nb-NO">
                <a:solidFill>
                  <a:schemeClr val="bg1"/>
                </a:solidFill>
              </a:rPr>
              <a:t>Spørsmål eller innspill til BOTT ØL?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AF02-56B1-4576-B44C-4E8DBEB7E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207062" cy="4525963"/>
          </a:xfrm>
        </p:spPr>
        <p:txBody>
          <a:bodyPr>
            <a:normAutofit/>
          </a:bodyPr>
          <a:lstStyle/>
          <a:p>
            <a:endParaRPr lang="nb-NO"/>
          </a:p>
          <a:p>
            <a:r>
              <a:rPr lang="nb-NO" sz="4400">
                <a:solidFill>
                  <a:schemeClr val="bg1"/>
                </a:solidFill>
              </a:rPr>
              <a:t>Menti.com</a:t>
            </a:r>
          </a:p>
          <a:p>
            <a:r>
              <a:rPr lang="nb-NO" sz="4400">
                <a:solidFill>
                  <a:schemeClr val="bg1"/>
                </a:solidFill>
              </a:rPr>
              <a:t>Kode: </a:t>
            </a:r>
            <a:r>
              <a:rPr lang="nb-NO" sz="4000">
                <a:solidFill>
                  <a:schemeClr val="bg1"/>
                </a:solidFill>
              </a:rPr>
              <a:t>89686488</a:t>
            </a:r>
          </a:p>
          <a:p>
            <a:pPr marL="0" indent="0">
              <a:buNone/>
            </a:pPr>
            <a:endParaRPr lang="nb-NO" sz="4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sz="400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b-NO" sz="4000">
                <a:highlight>
                  <a:srgbClr val="FFFFFF"/>
                </a:highlight>
              </a:rPr>
              <a:t>Rekk gjerne opp hånda og ta ordet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210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86893"/>
              </p:ext>
            </p:extLst>
          </p:nvPr>
        </p:nvGraphicFramePr>
        <p:xfrm>
          <a:off x="470271" y="1600200"/>
          <a:ext cx="6146429" cy="4389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6429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2400"/>
                        <a:t>Informasjon fra prosjektleder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Opplæring plan høst 2022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Brukerhistorier – den vanlige ansatte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Hvor kan jeg selv finne informasjon?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Nytt tjenestesenter for lønn og HR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13581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/>
                        <a:t>Spørsmål/Innspill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7978AD0-B733-4B1F-B322-2ACAD37038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875" y="0"/>
            <a:ext cx="366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81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3907B3-84CD-4941-B02D-6E02A031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AE0CC15-C0CB-4E71-A026-E145A1F2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14" y="3174035"/>
            <a:ext cx="11215171" cy="864683"/>
          </a:xfrm>
        </p:spPr>
        <p:txBody>
          <a:bodyPr wrap="square" anchor="t">
            <a:normAutofit/>
          </a:bodyPr>
          <a:lstStyle/>
          <a:p>
            <a:r>
              <a:rPr lang="nb-NO" sz="4400">
                <a:solidFill>
                  <a:srgbClr val="FFFF00"/>
                </a:solidFill>
              </a:rPr>
              <a:t>Takk for deltakelsen og god sommer </a:t>
            </a:r>
          </a:p>
        </p:txBody>
      </p:sp>
      <p:pic>
        <p:nvPicPr>
          <p:cNvPr id="6" name="Graphic 5" descr="Sun with solid fill">
            <a:extLst>
              <a:ext uri="{FF2B5EF4-FFF2-40B4-BE49-F238E27FC236}">
                <a16:creationId xmlns:a16="http://schemas.microsoft.com/office/drawing/2014/main" id="{050F443F-6509-431E-B258-2CE822A35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3053" y="31243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6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606661"/>
              </p:ext>
            </p:extLst>
          </p:nvPr>
        </p:nvGraphicFramePr>
        <p:xfrm>
          <a:off x="470271" y="1600200"/>
          <a:ext cx="6146429" cy="4389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6429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2400" b="1">
                          <a:solidFill>
                            <a:schemeClr val="bg1"/>
                          </a:solidFill>
                        </a:rPr>
                        <a:t>Informasjon fra prosjektleder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Opplæring plan høst 2022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336944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Brukerhistorier – den vanlige ansatte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Hvor kan jeg selv finne informasjon?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6667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/>
                        <a:t>Nytt tjenestesenter for lønn og HR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13581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/>
                        <a:t>Spørsmål/Innspill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0B2CB52-330E-48AD-B0E1-C12280CFF9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875" y="0"/>
            <a:ext cx="366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7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F122-DEDE-4316-B7F2-97C08050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Nye </a:t>
            </a:r>
            <a:r>
              <a:rPr lang="en-US" err="1"/>
              <a:t>systemer</a:t>
            </a:r>
            <a:r>
              <a:rPr lang="en-US"/>
              <a:t> for </a:t>
            </a:r>
            <a:r>
              <a:rPr lang="en-US" err="1"/>
              <a:t>lønn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økonomi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4EA8-17E0-45C1-844E-4A0073D3B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0000" tIns="62400" rIns="120000" bIns="62400" rtlCol="0" anchor="t">
            <a:noAutofit/>
          </a:bodyPr>
          <a:lstStyle/>
          <a:p>
            <a:pPr marL="0" indent="0">
              <a:buNone/>
            </a:pPr>
            <a:r>
              <a:rPr lang="en-US" sz="2133"/>
              <a:t>NTNU </a:t>
            </a:r>
            <a:r>
              <a:rPr lang="en-US" sz="2133" err="1"/>
              <a:t>endrer</a:t>
            </a:r>
            <a:r>
              <a:rPr lang="en-US" sz="2133"/>
              <a:t> fra 1. </a:t>
            </a:r>
            <a:r>
              <a:rPr lang="en-US" sz="2133" err="1"/>
              <a:t>januar</a:t>
            </a:r>
            <a:r>
              <a:rPr lang="en-US" sz="2133"/>
              <a:t> 2023 </a:t>
            </a:r>
            <a:r>
              <a:rPr lang="en-US" sz="2133" err="1"/>
              <a:t>tjenesteleverandør</a:t>
            </a:r>
            <a:r>
              <a:rPr lang="en-US" sz="2133"/>
              <a:t> </a:t>
            </a:r>
            <a:r>
              <a:rPr lang="en-US" sz="2133" err="1"/>
              <a:t>på</a:t>
            </a:r>
            <a:r>
              <a:rPr lang="en-US" sz="2133"/>
              <a:t> </a:t>
            </a:r>
            <a:r>
              <a:rPr lang="en-US" sz="2133" err="1"/>
              <a:t>lønn</a:t>
            </a:r>
            <a:r>
              <a:rPr lang="en-US" sz="2133"/>
              <a:t> og </a:t>
            </a:r>
            <a:r>
              <a:rPr lang="en-US" sz="2133" err="1"/>
              <a:t>økonomi</a:t>
            </a:r>
            <a:r>
              <a:rPr lang="en-US" sz="2133"/>
              <a:t> til </a:t>
            </a:r>
            <a:r>
              <a:rPr lang="en-US" sz="2133" err="1"/>
              <a:t>Direktorat</a:t>
            </a:r>
            <a:r>
              <a:rPr lang="en-US" sz="2133"/>
              <a:t> for </a:t>
            </a:r>
            <a:r>
              <a:rPr lang="en-US" sz="2133" err="1"/>
              <a:t>forvaltning</a:t>
            </a:r>
            <a:r>
              <a:rPr lang="en-US" sz="2133"/>
              <a:t> og </a:t>
            </a:r>
            <a:r>
              <a:rPr lang="en-US" sz="2133" err="1"/>
              <a:t>økonomistyring</a:t>
            </a:r>
            <a:r>
              <a:rPr lang="en-US" sz="2133"/>
              <a:t> (DFØ)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z="2133"/>
          </a:p>
          <a:p>
            <a:pPr marL="0" indent="0">
              <a:buNone/>
            </a:pPr>
            <a:r>
              <a:rPr lang="en-US" sz="2133" err="1"/>
              <a:t>Selvbetjeningsportalen</a:t>
            </a:r>
            <a:r>
              <a:rPr lang="en-US" sz="2133"/>
              <a:t> </a:t>
            </a:r>
            <a:r>
              <a:rPr lang="en-US" sz="2133" err="1"/>
              <a:t>erstatter</a:t>
            </a:r>
            <a:r>
              <a:rPr lang="en-US" sz="2133"/>
              <a:t> HR-</a:t>
            </a:r>
            <a:r>
              <a:rPr lang="en-US" sz="2133" err="1"/>
              <a:t>portalen</a:t>
            </a:r>
            <a:r>
              <a:rPr lang="en-US" sz="2133"/>
              <a:t>.</a:t>
            </a:r>
          </a:p>
          <a:p>
            <a:pPr marL="0" indent="0">
              <a:buNone/>
            </a:pPr>
            <a:endParaRPr lang="en-US" sz="2133"/>
          </a:p>
          <a:p>
            <a:pPr marL="0" indent="0">
              <a:buNone/>
            </a:pPr>
            <a:r>
              <a:rPr lang="en-US" sz="2133" err="1"/>
              <a:t>Endringen</a:t>
            </a:r>
            <a:r>
              <a:rPr lang="en-US" sz="2133"/>
              <a:t> </a:t>
            </a:r>
            <a:r>
              <a:rPr lang="en-US" sz="2133" err="1"/>
              <a:t>innebærer</a:t>
            </a:r>
            <a:r>
              <a:rPr lang="en-US" sz="2133"/>
              <a:t> at alle </a:t>
            </a:r>
            <a:r>
              <a:rPr lang="en-US" sz="2133" err="1"/>
              <a:t>ansatte</a:t>
            </a:r>
            <a:r>
              <a:rPr lang="en-US" sz="2133"/>
              <a:t> </a:t>
            </a:r>
            <a:r>
              <a:rPr lang="en-US" sz="2133" err="1"/>
              <a:t>får</a:t>
            </a:r>
            <a:r>
              <a:rPr lang="en-US" sz="2133"/>
              <a:t> </a:t>
            </a:r>
            <a:r>
              <a:rPr lang="en-US" sz="2133" err="1"/>
              <a:t>tilgang</a:t>
            </a:r>
            <a:r>
              <a:rPr lang="en-US" sz="2133"/>
              <a:t> til DFØs </a:t>
            </a:r>
            <a:r>
              <a:rPr lang="en-US" sz="2133" err="1"/>
              <a:t>selvbetjeningsportal</a:t>
            </a:r>
            <a:r>
              <a:rPr lang="en-US" sz="2133"/>
              <a:t> og app fra 01.01.23. Her </a:t>
            </a:r>
            <a:r>
              <a:rPr lang="en-US" sz="2133" err="1"/>
              <a:t>kan</a:t>
            </a:r>
            <a:r>
              <a:rPr lang="en-US" sz="2133"/>
              <a:t> du </a:t>
            </a:r>
            <a:r>
              <a:rPr lang="en-US" sz="2133" err="1"/>
              <a:t>blant</a:t>
            </a:r>
            <a:r>
              <a:rPr lang="en-US" sz="2133"/>
              <a:t> </a:t>
            </a:r>
            <a:r>
              <a:rPr lang="en-US" sz="2133" err="1"/>
              <a:t>annet</a:t>
            </a:r>
            <a:r>
              <a:rPr lang="en-US" sz="2133"/>
              <a:t> </a:t>
            </a:r>
            <a:r>
              <a:rPr lang="en-US" sz="2133" err="1"/>
              <a:t>registrere</a:t>
            </a:r>
            <a:r>
              <a:rPr lang="en-US" sz="2133"/>
              <a:t> </a:t>
            </a:r>
            <a:r>
              <a:rPr lang="en-US" sz="2133" err="1"/>
              <a:t>tid</a:t>
            </a:r>
            <a:r>
              <a:rPr lang="en-US" sz="2133"/>
              <a:t>, </a:t>
            </a:r>
            <a:r>
              <a:rPr lang="en-US" sz="2133" err="1"/>
              <a:t>reiseregninger</a:t>
            </a:r>
            <a:r>
              <a:rPr lang="en-US" sz="2133"/>
              <a:t>, </a:t>
            </a:r>
            <a:r>
              <a:rPr lang="en-US" sz="2133" err="1"/>
              <a:t>utgiftsrefusjon</a:t>
            </a:r>
            <a:r>
              <a:rPr lang="en-US" sz="2133"/>
              <a:t>, </a:t>
            </a:r>
            <a:r>
              <a:rPr lang="en-US" sz="2133" err="1"/>
              <a:t>permisjonssøknader</a:t>
            </a:r>
            <a:r>
              <a:rPr lang="en-US" sz="2133"/>
              <a:t>, </a:t>
            </a:r>
            <a:r>
              <a:rPr lang="en-US" sz="2133" err="1"/>
              <a:t>ekstra</a:t>
            </a:r>
            <a:r>
              <a:rPr lang="en-US" sz="2133"/>
              <a:t> </a:t>
            </a:r>
            <a:r>
              <a:rPr lang="en-US" sz="2133" err="1"/>
              <a:t>skattetrekk</a:t>
            </a:r>
            <a:r>
              <a:rPr lang="en-US" sz="2133"/>
              <a:t>, </a:t>
            </a:r>
            <a:r>
              <a:rPr lang="en-US" sz="2133" err="1"/>
              <a:t>feriesøknad</a:t>
            </a:r>
            <a:r>
              <a:rPr lang="en-US" sz="2133"/>
              <a:t> og </a:t>
            </a:r>
            <a:r>
              <a:rPr lang="en-US" sz="2133" err="1"/>
              <a:t>overføring</a:t>
            </a:r>
            <a:r>
              <a:rPr lang="en-US" sz="2133"/>
              <a:t> av </a:t>
            </a:r>
            <a:r>
              <a:rPr lang="en-US" sz="2133" err="1"/>
              <a:t>feriedager</a:t>
            </a:r>
            <a:r>
              <a:rPr lang="en-US" sz="2133"/>
              <a:t>. 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B69D888-3C76-44E6-9E14-39A20D3E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41" y="2377453"/>
            <a:ext cx="2800349" cy="1979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EDAA163-C3D7-49BE-B774-857FFE714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41" y="2377453"/>
            <a:ext cx="886692" cy="696631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4EC2618C-06A4-403D-B284-E5CFFBF4F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405" y="2776615"/>
            <a:ext cx="3657600" cy="9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995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F26029E-C611-41FA-9019-9F604A21976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F26029E-C611-41FA-9019-9F604A21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F654825-8769-4EA3-B378-EADA0944C68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" y="2"/>
            <a:ext cx="158751" cy="158751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110"/>
            <a:endParaRPr lang="nb-NO" sz="2667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E8F4E-91CE-4198-80E7-089DBBEC27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5990" y="91016"/>
            <a:ext cx="10913653" cy="1077218"/>
          </a:xfrm>
        </p:spPr>
        <p:txBody>
          <a:bodyPr vert="horz"/>
          <a:lstStyle/>
          <a:p>
            <a:r>
              <a:rPr lang="nb-NO" sz="3200"/>
              <a:t>Reprise: Hvordan ser systemene </a:t>
            </a:r>
            <a:br>
              <a:rPr lang="nb-NO" sz="3200"/>
            </a:br>
            <a:r>
              <a:rPr lang="nb-NO" sz="3200"/>
              <a:t>ut etter BOTT økonomi og lønn er innført 01.01.2023?</a:t>
            </a:r>
          </a:p>
        </p:txBody>
      </p:sp>
      <p:sp>
        <p:nvSpPr>
          <p:cNvPr id="44" name="Rektangel 21">
            <a:extLst>
              <a:ext uri="{FF2B5EF4-FFF2-40B4-BE49-F238E27FC236}">
                <a16:creationId xmlns:a16="http://schemas.microsoft.com/office/drawing/2014/main" id="{B257A21C-A005-4B9E-A4F6-D844B4D9A125}"/>
              </a:ext>
            </a:extLst>
          </p:cNvPr>
          <p:cNvSpPr/>
          <p:nvPr/>
        </p:nvSpPr>
        <p:spPr>
          <a:xfrm>
            <a:off x="4587757" y="1358168"/>
            <a:ext cx="4271407" cy="551173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39"/>
            <a:r>
              <a:rPr lang="nb-NO" sz="2400" b="1">
                <a:solidFill>
                  <a:prstClr val="white"/>
                </a:solidFill>
                <a:latin typeface="Calibri"/>
              </a:rPr>
              <a:t>System </a:t>
            </a:r>
            <a:r>
              <a:rPr lang="nb-NO" sz="2400" b="1" err="1">
                <a:solidFill>
                  <a:prstClr val="white"/>
                </a:solidFill>
                <a:latin typeface="Calibri"/>
              </a:rPr>
              <a:t>idag</a:t>
            </a:r>
            <a:endParaRPr lang="nb-NO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ktangel 22">
            <a:extLst>
              <a:ext uri="{FF2B5EF4-FFF2-40B4-BE49-F238E27FC236}">
                <a16:creationId xmlns:a16="http://schemas.microsoft.com/office/drawing/2014/main" id="{4C228A11-273B-49D5-B50F-DE91906B23B1}"/>
              </a:ext>
            </a:extLst>
          </p:cNvPr>
          <p:cNvSpPr/>
          <p:nvPr/>
        </p:nvSpPr>
        <p:spPr>
          <a:xfrm>
            <a:off x="8859165" y="1358170"/>
            <a:ext cx="2835713" cy="5511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39"/>
            <a:r>
              <a:rPr lang="nb-NO" sz="2400" b="1">
                <a:solidFill>
                  <a:prstClr val="white"/>
                </a:solidFill>
                <a:latin typeface="Calibri"/>
              </a:rPr>
              <a:t>  System 2023</a:t>
            </a:r>
          </a:p>
        </p:txBody>
      </p:sp>
      <p:sp>
        <p:nvSpPr>
          <p:cNvPr id="46" name="Rektangel 23">
            <a:extLst>
              <a:ext uri="{FF2B5EF4-FFF2-40B4-BE49-F238E27FC236}">
                <a16:creationId xmlns:a16="http://schemas.microsoft.com/office/drawing/2014/main" id="{E09DA501-C388-45F9-B349-50770D777ED2}"/>
              </a:ext>
            </a:extLst>
          </p:cNvPr>
          <p:cNvSpPr/>
          <p:nvPr/>
        </p:nvSpPr>
        <p:spPr>
          <a:xfrm>
            <a:off x="419405" y="1358088"/>
            <a:ext cx="4178587" cy="551425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39"/>
            <a:r>
              <a:rPr lang="nb-NO" sz="2400" b="1">
                <a:solidFill>
                  <a:prstClr val="white"/>
                </a:solidFill>
                <a:latin typeface="Calibri"/>
              </a:rPr>
              <a:t>Våre oppgaver i dag</a:t>
            </a:r>
          </a:p>
        </p:txBody>
      </p:sp>
      <p:sp>
        <p:nvSpPr>
          <p:cNvPr id="34" name="Rektangel 8">
            <a:extLst>
              <a:ext uri="{FF2B5EF4-FFF2-40B4-BE49-F238E27FC236}">
                <a16:creationId xmlns:a16="http://schemas.microsoft.com/office/drawing/2014/main" id="{4BB5B19D-25BD-4DEB-B966-94CE1A9D3641}"/>
              </a:ext>
            </a:extLst>
          </p:cNvPr>
          <p:cNvSpPr/>
          <p:nvPr/>
        </p:nvSpPr>
        <p:spPr>
          <a:xfrm>
            <a:off x="4597996" y="2251760"/>
            <a:ext cx="4307779" cy="1116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rgbClr val="4F81BD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39"/>
            <a:r>
              <a:rPr lang="nb-NO">
                <a:solidFill>
                  <a:prstClr val="white"/>
                </a:solidFill>
                <a:latin typeface="Calibri"/>
              </a:rPr>
              <a:t>BEVISST plan</a:t>
            </a:r>
            <a:br>
              <a:rPr lang="nb-NO">
                <a:solidFill>
                  <a:prstClr val="white"/>
                </a:solidFill>
                <a:latin typeface="Calibri"/>
              </a:rPr>
            </a:br>
            <a:r>
              <a:rPr lang="nb-NO">
                <a:solidFill>
                  <a:prstClr val="white"/>
                </a:solidFill>
                <a:latin typeface="Calibri"/>
              </a:rPr>
              <a:t>BEVISST innsikt</a:t>
            </a:r>
          </a:p>
        </p:txBody>
      </p:sp>
      <p:sp>
        <p:nvSpPr>
          <p:cNvPr id="40" name="Rektangel 15">
            <a:extLst>
              <a:ext uri="{FF2B5EF4-FFF2-40B4-BE49-F238E27FC236}">
                <a16:creationId xmlns:a16="http://schemas.microsoft.com/office/drawing/2014/main" id="{2205FD27-F466-47EC-B421-E3C682CCF646}"/>
              </a:ext>
            </a:extLst>
          </p:cNvPr>
          <p:cNvSpPr/>
          <p:nvPr/>
        </p:nvSpPr>
        <p:spPr>
          <a:xfrm>
            <a:off x="8869403" y="2251760"/>
            <a:ext cx="2825477" cy="11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9539"/>
            <a:r>
              <a:rPr lang="nb-NO">
                <a:solidFill>
                  <a:prstClr val="white"/>
                </a:solidFill>
                <a:latin typeface="Calibri"/>
              </a:rPr>
              <a:t>	BEVISST plan</a:t>
            </a:r>
            <a:br>
              <a:rPr lang="nb-NO">
                <a:solidFill>
                  <a:prstClr val="white"/>
                </a:solidFill>
                <a:latin typeface="Calibri"/>
              </a:rPr>
            </a:br>
            <a:r>
              <a:rPr lang="nb-NO">
                <a:solidFill>
                  <a:prstClr val="white"/>
                </a:solidFill>
                <a:latin typeface="Calibri"/>
              </a:rPr>
              <a:t>	BEVISST innsikt</a:t>
            </a:r>
          </a:p>
        </p:txBody>
      </p:sp>
      <p:sp>
        <p:nvSpPr>
          <p:cNvPr id="41" name="Rektangel 12">
            <a:extLst>
              <a:ext uri="{FF2B5EF4-FFF2-40B4-BE49-F238E27FC236}">
                <a16:creationId xmlns:a16="http://schemas.microsoft.com/office/drawing/2014/main" id="{B1483B8B-BD0C-42DB-9B30-4D3F03F2887E}"/>
              </a:ext>
            </a:extLst>
          </p:cNvPr>
          <p:cNvSpPr/>
          <p:nvPr/>
        </p:nvSpPr>
        <p:spPr>
          <a:xfrm>
            <a:off x="435989" y="2204136"/>
            <a:ext cx="4162003" cy="1116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39"/>
            <a:r>
              <a:rPr lang="nb-NO">
                <a:solidFill>
                  <a:prstClr val="white"/>
                </a:solidFill>
                <a:latin typeface="Calibri"/>
              </a:rPr>
              <a:t>Budsjettering, </a:t>
            </a:r>
            <a:br>
              <a:rPr lang="nb-NO">
                <a:solidFill>
                  <a:prstClr val="white"/>
                </a:solidFill>
                <a:latin typeface="Calibri"/>
              </a:rPr>
            </a:br>
            <a:r>
              <a:rPr lang="nb-NO">
                <a:solidFill>
                  <a:prstClr val="white"/>
                </a:solidFill>
                <a:latin typeface="Calibri"/>
              </a:rPr>
              <a:t>bemanningsplan, </a:t>
            </a:r>
            <a:br>
              <a:rPr lang="nb-NO">
                <a:solidFill>
                  <a:prstClr val="white"/>
                </a:solidFill>
                <a:latin typeface="Calibri"/>
              </a:rPr>
            </a:br>
            <a:r>
              <a:rPr lang="nb-NO">
                <a:solidFill>
                  <a:prstClr val="white"/>
                </a:solidFill>
                <a:latin typeface="Calibri"/>
              </a:rPr>
              <a:t>virksomhetsrapporter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219A8E-A26A-4C77-A28C-3823EB3254BA}"/>
              </a:ext>
            </a:extLst>
          </p:cNvPr>
          <p:cNvSpPr/>
          <p:nvPr/>
        </p:nvSpPr>
        <p:spPr bwMode="auto">
          <a:xfrm>
            <a:off x="8184266" y="2559678"/>
            <a:ext cx="1269852" cy="464060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39"/>
            <a:endParaRPr lang="nb-NO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ktangel 7">
            <a:extLst>
              <a:ext uri="{FF2B5EF4-FFF2-40B4-BE49-F238E27FC236}">
                <a16:creationId xmlns:a16="http://schemas.microsoft.com/office/drawing/2014/main" id="{1EFAC45C-EAC9-4514-9BAF-56B972A8DBA9}"/>
              </a:ext>
            </a:extLst>
          </p:cNvPr>
          <p:cNvSpPr/>
          <p:nvPr/>
        </p:nvSpPr>
        <p:spPr>
          <a:xfrm>
            <a:off x="4597997" y="5167352"/>
            <a:ext cx="4271401" cy="1116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39"/>
            <a:r>
              <a:rPr lang="nb-NO">
                <a:solidFill>
                  <a:prstClr val="white"/>
                </a:solidFill>
                <a:latin typeface="Calibri"/>
              </a:rPr>
              <a:t>HR-portalen / PAGA</a:t>
            </a:r>
          </a:p>
        </p:txBody>
      </p:sp>
      <p:sp>
        <p:nvSpPr>
          <p:cNvPr id="39" name="Rektangel 14">
            <a:extLst>
              <a:ext uri="{FF2B5EF4-FFF2-40B4-BE49-F238E27FC236}">
                <a16:creationId xmlns:a16="http://schemas.microsoft.com/office/drawing/2014/main" id="{EA6742D3-FEC7-4478-A4D1-031B0C3938BE}"/>
              </a:ext>
            </a:extLst>
          </p:cNvPr>
          <p:cNvSpPr/>
          <p:nvPr/>
        </p:nvSpPr>
        <p:spPr>
          <a:xfrm>
            <a:off x="8869400" y="5167349"/>
            <a:ext cx="2825477" cy="111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9539"/>
            <a:r>
              <a:rPr lang="nb-NO">
                <a:solidFill>
                  <a:prstClr val="white"/>
                </a:solidFill>
                <a:latin typeface="Calibri"/>
              </a:rPr>
              <a:t>	SAP – DFØ + selvbetjeningsportal + </a:t>
            </a:r>
            <a:br>
              <a:rPr lang="nb-NO">
                <a:solidFill>
                  <a:prstClr val="white"/>
                </a:solidFill>
                <a:latin typeface="Calibri"/>
              </a:rPr>
            </a:br>
            <a:r>
              <a:rPr lang="nb-NO">
                <a:solidFill>
                  <a:prstClr val="white"/>
                </a:solidFill>
                <a:latin typeface="Calibri"/>
              </a:rPr>
              <a:t>DFØ-app</a:t>
            </a:r>
          </a:p>
        </p:txBody>
      </p:sp>
      <p:sp>
        <p:nvSpPr>
          <p:cNvPr id="43" name="Rektangel 17">
            <a:extLst>
              <a:ext uri="{FF2B5EF4-FFF2-40B4-BE49-F238E27FC236}">
                <a16:creationId xmlns:a16="http://schemas.microsoft.com/office/drawing/2014/main" id="{CB71C00E-70D4-4DB3-AA2B-0313C158BEC8}"/>
              </a:ext>
            </a:extLst>
          </p:cNvPr>
          <p:cNvSpPr/>
          <p:nvPr/>
        </p:nvSpPr>
        <p:spPr>
          <a:xfrm>
            <a:off x="435989" y="5119725"/>
            <a:ext cx="4162003" cy="1116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39"/>
            <a:r>
              <a:rPr lang="nb-NO">
                <a:solidFill>
                  <a:prstClr val="white"/>
                </a:solidFill>
                <a:latin typeface="Calibri"/>
              </a:rPr>
              <a:t>Lønn, </a:t>
            </a:r>
            <a:br>
              <a:rPr lang="nb-NO">
                <a:solidFill>
                  <a:prstClr val="white"/>
                </a:solidFill>
                <a:latin typeface="Calibri"/>
              </a:rPr>
            </a:br>
            <a:r>
              <a:rPr lang="nb-NO">
                <a:solidFill>
                  <a:prstClr val="white"/>
                </a:solidFill>
                <a:latin typeface="Calibri"/>
              </a:rPr>
              <a:t>timeføring, </a:t>
            </a:r>
            <a:br>
              <a:rPr lang="nb-NO">
                <a:solidFill>
                  <a:prstClr val="white"/>
                </a:solidFill>
                <a:latin typeface="Calibri"/>
              </a:rPr>
            </a:br>
            <a:r>
              <a:rPr lang="nb-NO">
                <a:solidFill>
                  <a:prstClr val="white"/>
                </a:solidFill>
                <a:latin typeface="Calibri"/>
              </a:rPr>
              <a:t>fravær, </a:t>
            </a:r>
            <a:br>
              <a:rPr lang="nb-NO">
                <a:solidFill>
                  <a:prstClr val="white"/>
                </a:solidFill>
                <a:latin typeface="Calibri"/>
              </a:rPr>
            </a:br>
            <a:r>
              <a:rPr lang="nb-NO">
                <a:solidFill>
                  <a:prstClr val="white"/>
                </a:solidFill>
                <a:latin typeface="Calibri"/>
              </a:rPr>
              <a:t>ferie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7565877A-8937-4C6F-B6BE-D91C5E80C90C}"/>
              </a:ext>
            </a:extLst>
          </p:cNvPr>
          <p:cNvSpPr/>
          <p:nvPr/>
        </p:nvSpPr>
        <p:spPr bwMode="auto">
          <a:xfrm>
            <a:off x="8184266" y="5499655"/>
            <a:ext cx="1269852" cy="464060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39"/>
            <a:endParaRPr lang="nb-NO" sz="2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ktangel 4">
            <a:extLst>
              <a:ext uri="{FF2B5EF4-FFF2-40B4-BE49-F238E27FC236}">
                <a16:creationId xmlns:a16="http://schemas.microsoft.com/office/drawing/2014/main" id="{067053EE-2C4B-4F0A-AF5B-126AA5CEC0C2}"/>
              </a:ext>
            </a:extLst>
          </p:cNvPr>
          <p:cNvSpPr/>
          <p:nvPr/>
        </p:nvSpPr>
        <p:spPr>
          <a:xfrm>
            <a:off x="4597997" y="3709556"/>
            <a:ext cx="4271401" cy="1116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39"/>
            <a:r>
              <a:rPr lang="nb-NO">
                <a:solidFill>
                  <a:prstClr val="white"/>
                </a:solidFill>
                <a:latin typeface="Calibri"/>
              </a:rPr>
              <a:t>Oracle</a:t>
            </a:r>
          </a:p>
          <a:p>
            <a:pPr defTabSz="609539"/>
            <a:r>
              <a:rPr lang="nb-NO" err="1">
                <a:solidFill>
                  <a:prstClr val="white"/>
                </a:solidFill>
                <a:latin typeface="Calibri"/>
              </a:rPr>
              <a:t>Basware</a:t>
            </a:r>
            <a:r>
              <a:rPr lang="nb-NO">
                <a:solidFill>
                  <a:prstClr val="white"/>
                </a:solidFill>
                <a:latin typeface="Calibri"/>
              </a:rPr>
              <a:t> PM/IP/CM</a:t>
            </a:r>
          </a:p>
          <a:p>
            <a:pPr defTabSz="609539"/>
            <a:r>
              <a:rPr lang="nb-NO" err="1">
                <a:solidFill>
                  <a:prstClr val="white"/>
                </a:solidFill>
                <a:latin typeface="Calibri"/>
              </a:rPr>
              <a:t>Maconomy</a:t>
            </a:r>
            <a:endParaRPr lang="nb-NO">
              <a:solidFill>
                <a:prstClr val="white"/>
              </a:solidFill>
              <a:latin typeface="Calibri"/>
            </a:endParaRPr>
          </a:p>
          <a:p>
            <a:pPr defTabSz="609539"/>
            <a:r>
              <a:rPr lang="nb-NO" err="1">
                <a:solidFill>
                  <a:prstClr val="white"/>
                </a:solidFill>
                <a:latin typeface="Calibri"/>
              </a:rPr>
              <a:t>ResearchPro</a:t>
            </a:r>
            <a:endParaRPr lang="nb-NO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ktangel 13">
            <a:extLst>
              <a:ext uri="{FF2B5EF4-FFF2-40B4-BE49-F238E27FC236}">
                <a16:creationId xmlns:a16="http://schemas.microsoft.com/office/drawing/2014/main" id="{92433074-3C90-4637-9376-358A48B0930F}"/>
              </a:ext>
            </a:extLst>
          </p:cNvPr>
          <p:cNvSpPr/>
          <p:nvPr/>
        </p:nvSpPr>
        <p:spPr>
          <a:xfrm>
            <a:off x="8869400" y="3709556"/>
            <a:ext cx="2825477" cy="111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9539"/>
            <a:r>
              <a:rPr lang="nb-NO">
                <a:solidFill>
                  <a:prstClr val="white"/>
                </a:solidFill>
                <a:latin typeface="Calibri"/>
              </a:rPr>
              <a:t>	Unit 4 ERP - DFØ</a:t>
            </a:r>
          </a:p>
        </p:txBody>
      </p:sp>
      <p:sp>
        <p:nvSpPr>
          <p:cNvPr id="42" name="Rektangel 16">
            <a:extLst>
              <a:ext uri="{FF2B5EF4-FFF2-40B4-BE49-F238E27FC236}">
                <a16:creationId xmlns:a16="http://schemas.microsoft.com/office/drawing/2014/main" id="{789E1960-7FBF-4205-A656-E2575931BA35}"/>
              </a:ext>
            </a:extLst>
          </p:cNvPr>
          <p:cNvSpPr/>
          <p:nvPr/>
        </p:nvSpPr>
        <p:spPr>
          <a:xfrm>
            <a:off x="435989" y="3661931"/>
            <a:ext cx="4162003" cy="1116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39"/>
            <a:r>
              <a:rPr lang="nb-NO">
                <a:solidFill>
                  <a:prstClr val="white"/>
                </a:solidFill>
                <a:latin typeface="Calibri"/>
              </a:rPr>
              <a:t>Regnskap, </a:t>
            </a:r>
            <a:br>
              <a:rPr lang="nb-NO">
                <a:solidFill>
                  <a:prstClr val="white"/>
                </a:solidFill>
                <a:latin typeface="Calibri"/>
              </a:rPr>
            </a:br>
            <a:r>
              <a:rPr lang="nb-NO">
                <a:solidFill>
                  <a:prstClr val="white"/>
                </a:solidFill>
                <a:latin typeface="Calibri"/>
              </a:rPr>
              <a:t>bestilling, </a:t>
            </a:r>
            <a:br>
              <a:rPr lang="nb-NO">
                <a:solidFill>
                  <a:prstClr val="white"/>
                </a:solidFill>
                <a:latin typeface="Calibri"/>
              </a:rPr>
            </a:br>
            <a:r>
              <a:rPr lang="nb-NO">
                <a:solidFill>
                  <a:prstClr val="white"/>
                </a:solidFill>
                <a:latin typeface="Calibri"/>
              </a:rPr>
              <a:t>prosjekt,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4D04558B-79F1-44DD-83B6-14CD62C3C568}"/>
              </a:ext>
            </a:extLst>
          </p:cNvPr>
          <p:cNvSpPr/>
          <p:nvPr/>
        </p:nvSpPr>
        <p:spPr bwMode="auto">
          <a:xfrm>
            <a:off x="8184266" y="4055347"/>
            <a:ext cx="1269852" cy="464060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39"/>
            <a:endParaRPr lang="nb-NO" sz="2400" b="1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99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6456CD-9A51-4369-B624-AB0324D6E7B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6456CD-9A51-4369-B624-AB0324D6E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297F30B-D24D-4EE9-AF1A-452C8D0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29" y="34103"/>
            <a:ext cx="11224996" cy="1448731"/>
          </a:xfrm>
        </p:spPr>
        <p:txBody>
          <a:bodyPr vert="horz"/>
          <a:lstStyle/>
          <a:p>
            <a:pPr algn="ctr">
              <a:spcBef>
                <a:spcPct val="20000"/>
              </a:spcBef>
            </a:pPr>
            <a:r>
              <a:rPr lang="nb-NO">
                <a:solidFill>
                  <a:schemeClr val="tx2"/>
                </a:solidFill>
              </a:rPr>
              <a:t>Hvorfor BOTT-ØL?</a:t>
            </a:r>
            <a:br>
              <a:rPr lang="nb-NO"/>
            </a:br>
            <a:r>
              <a:rPr lang="nb-NO" sz="2000" b="0" i="1">
                <a:solidFill>
                  <a:srgbClr val="000000"/>
                </a:solidFill>
              </a:rPr>
              <a:t>Innføringen av nye økonomi- og lønnssystemer vil gi NTNU mange fordeler både i et fagperspektiv og brukerperspektiv</a:t>
            </a:r>
            <a:endParaRPr lang="nb-NO" sz="20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5520E2-E70E-421E-853F-DFBEDAC60221}"/>
              </a:ext>
            </a:extLst>
          </p:cNvPr>
          <p:cNvGrpSpPr/>
          <p:nvPr/>
        </p:nvGrpSpPr>
        <p:grpSpPr>
          <a:xfrm>
            <a:off x="6032007" y="1807011"/>
            <a:ext cx="2520696" cy="1614173"/>
            <a:chOff x="3255959" y="1713774"/>
            <a:chExt cx="2520696" cy="16141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93DF72-A128-4DE5-8927-07C75A014018}"/>
                </a:ext>
              </a:extLst>
            </p:cNvPr>
            <p:cNvSpPr txBox="1"/>
            <p:nvPr/>
          </p:nvSpPr>
          <p:spPr>
            <a:xfrm>
              <a:off x="3255959" y="2589283"/>
              <a:ext cx="2520696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nb-NO" sz="1400"/>
                <a:t>Vi får roller, systemer og prosesser som er laget for å fungere i lag</a:t>
              </a:r>
            </a:p>
          </p:txBody>
        </p:sp>
        <p:pic>
          <p:nvPicPr>
            <p:cNvPr id="19" name="Graphic 18" descr="Rope Knot with solid fill">
              <a:extLst>
                <a:ext uri="{FF2B5EF4-FFF2-40B4-BE49-F238E27FC236}">
                  <a16:creationId xmlns:a16="http://schemas.microsoft.com/office/drawing/2014/main" id="{0E113155-786B-45E5-B000-32C7D82CF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36623" y="1713774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609F01-EA0B-4A82-84AE-4747634045FE}"/>
              </a:ext>
            </a:extLst>
          </p:cNvPr>
          <p:cNvGrpSpPr/>
          <p:nvPr/>
        </p:nvGrpSpPr>
        <p:grpSpPr>
          <a:xfrm>
            <a:off x="532600" y="1807011"/>
            <a:ext cx="2520696" cy="1643397"/>
            <a:chOff x="532600" y="1684550"/>
            <a:chExt cx="2520696" cy="16433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D253B3-4076-4EAB-AB1F-E800F4C61DFA}"/>
                </a:ext>
              </a:extLst>
            </p:cNvPr>
            <p:cNvSpPr txBox="1"/>
            <p:nvPr/>
          </p:nvSpPr>
          <p:spPr>
            <a:xfrm>
              <a:off x="532600" y="2589283"/>
              <a:ext cx="2520696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nb-NO" sz="1400"/>
                <a:t>Vi erstatter utdaterte systemer med nye som vil være i kontinuerlig forbedring</a:t>
              </a:r>
            </a:p>
          </p:txBody>
        </p:sp>
        <p:pic>
          <p:nvPicPr>
            <p:cNvPr id="23" name="Graphic 22" descr="Building Brick Wall with solid fill">
              <a:extLst>
                <a:ext uri="{FF2B5EF4-FFF2-40B4-BE49-F238E27FC236}">
                  <a16:creationId xmlns:a16="http://schemas.microsoft.com/office/drawing/2014/main" id="{FAE93033-7CDC-43DE-A92F-FE06CB68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35748" y="1684550"/>
              <a:ext cx="914400" cy="9144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B019A2-F5DB-4119-8012-AAF09EEF25AE}"/>
              </a:ext>
            </a:extLst>
          </p:cNvPr>
          <p:cNvGrpSpPr/>
          <p:nvPr/>
        </p:nvGrpSpPr>
        <p:grpSpPr>
          <a:xfrm>
            <a:off x="8888395" y="1807011"/>
            <a:ext cx="2815105" cy="1828533"/>
            <a:chOff x="8888395" y="1714857"/>
            <a:chExt cx="2815105" cy="18285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9CD5BA-9163-41DE-AB24-051B36CFE8EB}"/>
                </a:ext>
              </a:extLst>
            </p:cNvPr>
            <p:cNvSpPr txBox="1"/>
            <p:nvPr/>
          </p:nvSpPr>
          <p:spPr>
            <a:xfrm>
              <a:off x="8888395" y="2589283"/>
              <a:ext cx="2815105" cy="9541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nb-NO" sz="1400"/>
                <a:t>Vi får økt funksjonalitet innen flere områder som pre-</a:t>
              </a:r>
              <a:r>
                <a:rPr lang="nb-NO" sz="1400" err="1"/>
                <a:t>award</a:t>
              </a:r>
              <a:r>
                <a:rPr lang="nb-NO" sz="1400"/>
                <a:t> (prosjektøkonomi) og selvbetjeningsløsninger</a:t>
              </a:r>
              <a:endParaRPr lang="nb-NO" sz="1400">
                <a:cs typeface="Arial"/>
              </a:endParaRPr>
            </a:p>
          </p:txBody>
        </p:sp>
        <p:pic>
          <p:nvPicPr>
            <p:cNvPr id="31" name="Graphic 30" descr="Escalator Up with solid fill">
              <a:extLst>
                <a:ext uri="{FF2B5EF4-FFF2-40B4-BE49-F238E27FC236}">
                  <a16:creationId xmlns:a16="http://schemas.microsoft.com/office/drawing/2014/main" id="{1866CD66-A329-4B8E-89A1-15148274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899361" y="1714857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960AEB2-C9C3-442D-BFAF-E77D8CCBB632}"/>
              </a:ext>
            </a:extLst>
          </p:cNvPr>
          <p:cNvGrpSpPr/>
          <p:nvPr/>
        </p:nvGrpSpPr>
        <p:grpSpPr>
          <a:xfrm>
            <a:off x="429810" y="3931334"/>
            <a:ext cx="2520696" cy="2183895"/>
            <a:chOff x="429810" y="3931334"/>
            <a:chExt cx="2520696" cy="2183895"/>
          </a:xfrm>
        </p:grpSpPr>
        <p:pic>
          <p:nvPicPr>
            <p:cNvPr id="27" name="Graphic 26" descr="Blockchain with solid fill">
              <a:extLst>
                <a:ext uri="{FF2B5EF4-FFF2-40B4-BE49-F238E27FC236}">
                  <a16:creationId xmlns:a16="http://schemas.microsoft.com/office/drawing/2014/main" id="{12A2C270-3BD3-40B6-B20C-F29C81F2D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10098" y="3931334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ACB568-D257-4038-985A-54928EB38F51}"/>
                </a:ext>
              </a:extLst>
            </p:cNvPr>
            <p:cNvSpPr txBox="1"/>
            <p:nvPr/>
          </p:nvSpPr>
          <p:spPr>
            <a:xfrm>
              <a:off x="429810" y="4945678"/>
              <a:ext cx="2520696" cy="116955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nb-NO" sz="1400"/>
                <a:t>Vi får prosessansvarlige, prosessrådgivere og fagbrukere i tett samarbeid som gir bedre kvalitet i tjenestene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B7BBCF-A287-4B0B-888B-C318BD14F1BF}"/>
              </a:ext>
            </a:extLst>
          </p:cNvPr>
          <p:cNvGrpSpPr/>
          <p:nvPr/>
        </p:nvGrpSpPr>
        <p:grpSpPr>
          <a:xfrm>
            <a:off x="3261295" y="3940885"/>
            <a:ext cx="2520696" cy="2174344"/>
            <a:chOff x="3261295" y="3940885"/>
            <a:chExt cx="2520696" cy="217434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1D2489-C699-487F-BA98-BA32D112E53D}"/>
                </a:ext>
              </a:extLst>
            </p:cNvPr>
            <p:cNvSpPr txBox="1"/>
            <p:nvPr/>
          </p:nvSpPr>
          <p:spPr>
            <a:xfrm>
              <a:off x="3261295" y="4945678"/>
              <a:ext cx="2520696" cy="116955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nb-NO" sz="1400"/>
                <a:t>Vi vil følge lover, avtaler og regler da de er bygd inn i systemene (i delvis motsetning til dagens situasjon)</a:t>
              </a:r>
            </a:p>
          </p:txBody>
        </p:sp>
        <p:pic>
          <p:nvPicPr>
            <p:cNvPr id="38" name="Graphic 37" descr="Document with solid fill">
              <a:extLst>
                <a:ext uri="{FF2B5EF4-FFF2-40B4-BE49-F238E27FC236}">
                  <a16:creationId xmlns:a16="http://schemas.microsoft.com/office/drawing/2014/main" id="{1DB95787-A7AB-4B0C-822E-5CC753BDF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154789" y="3940885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B6FA6A-97F1-4D79-8D19-EF2F60D64CCE}"/>
              </a:ext>
            </a:extLst>
          </p:cNvPr>
          <p:cNvGrpSpPr/>
          <p:nvPr/>
        </p:nvGrpSpPr>
        <p:grpSpPr>
          <a:xfrm>
            <a:off x="9147961" y="3922484"/>
            <a:ext cx="2520696" cy="1761858"/>
            <a:chOff x="9147961" y="3922484"/>
            <a:chExt cx="2520696" cy="1761858"/>
          </a:xfrm>
        </p:grpSpPr>
        <p:sp>
          <p:nvSpPr>
            <p:cNvPr id="21" name="TextBox 35">
              <a:extLst>
                <a:ext uri="{FF2B5EF4-FFF2-40B4-BE49-F238E27FC236}">
                  <a16:creationId xmlns:a16="http://schemas.microsoft.com/office/drawing/2014/main" id="{032E671C-DFA4-8846-7F87-10E71B0CCBB5}"/>
                </a:ext>
              </a:extLst>
            </p:cNvPr>
            <p:cNvSpPr txBox="1"/>
            <p:nvPr/>
          </p:nvSpPr>
          <p:spPr>
            <a:xfrm>
              <a:off x="9147961" y="4945678"/>
              <a:ext cx="2520696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nb-NO" sz="1400"/>
                <a:t>Vi får systemer, prosesser og roller som bidrar til å realisere Ett NTNU</a:t>
              </a:r>
              <a:endParaRPr lang="nb-NO" sz="1600"/>
            </a:p>
          </p:txBody>
        </p:sp>
        <p:pic>
          <p:nvPicPr>
            <p:cNvPr id="22" name="Graphic 37" descr="Bank with solid fill">
              <a:extLst>
                <a:ext uri="{FF2B5EF4-FFF2-40B4-BE49-F238E27FC236}">
                  <a16:creationId xmlns:a16="http://schemas.microsoft.com/office/drawing/2014/main" id="{831D87C1-1ED9-16FC-D740-EEC5CCCF1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951109" y="3922484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Freeform 114">
            <a:extLst>
              <a:ext uri="{FF2B5EF4-FFF2-40B4-BE49-F238E27FC236}">
                <a16:creationId xmlns:a16="http://schemas.microsoft.com/office/drawing/2014/main" id="{91755F43-BBE2-4091-9123-99234591EB5F}"/>
              </a:ext>
            </a:extLst>
          </p:cNvPr>
          <p:cNvSpPr>
            <a:spLocks noEditPoints="1"/>
          </p:cNvSpPr>
          <p:nvPr/>
        </p:nvSpPr>
        <p:spPr bwMode="auto">
          <a:xfrm>
            <a:off x="7099480" y="4082700"/>
            <a:ext cx="821337" cy="699698"/>
          </a:xfrm>
          <a:custGeom>
            <a:avLst/>
            <a:gdLst>
              <a:gd name="T0" fmla="*/ 288 w 320"/>
              <a:gd name="T1" fmla="*/ 203 h 267"/>
              <a:gd name="T2" fmla="*/ 277 w 320"/>
              <a:gd name="T3" fmla="*/ 128 h 267"/>
              <a:gd name="T4" fmla="*/ 171 w 320"/>
              <a:gd name="T5" fmla="*/ 75 h 267"/>
              <a:gd name="T6" fmla="*/ 203 w 320"/>
              <a:gd name="T7" fmla="*/ 64 h 267"/>
              <a:gd name="T8" fmla="*/ 192 w 320"/>
              <a:gd name="T9" fmla="*/ 0 h 267"/>
              <a:gd name="T10" fmla="*/ 117 w 320"/>
              <a:gd name="T11" fmla="*/ 11 h 267"/>
              <a:gd name="T12" fmla="*/ 128 w 320"/>
              <a:gd name="T13" fmla="*/ 75 h 267"/>
              <a:gd name="T14" fmla="*/ 149 w 320"/>
              <a:gd name="T15" fmla="*/ 128 h 267"/>
              <a:gd name="T16" fmla="*/ 32 w 320"/>
              <a:gd name="T17" fmla="*/ 139 h 267"/>
              <a:gd name="T18" fmla="*/ 11 w 320"/>
              <a:gd name="T19" fmla="*/ 203 h 267"/>
              <a:gd name="T20" fmla="*/ 0 w 320"/>
              <a:gd name="T21" fmla="*/ 256 h 267"/>
              <a:gd name="T22" fmla="*/ 75 w 320"/>
              <a:gd name="T23" fmla="*/ 267 h 267"/>
              <a:gd name="T24" fmla="*/ 85 w 320"/>
              <a:gd name="T25" fmla="*/ 214 h 267"/>
              <a:gd name="T26" fmla="*/ 53 w 320"/>
              <a:gd name="T27" fmla="*/ 203 h 267"/>
              <a:gd name="T28" fmla="*/ 149 w 320"/>
              <a:gd name="T29" fmla="*/ 150 h 267"/>
              <a:gd name="T30" fmla="*/ 128 w 320"/>
              <a:gd name="T31" fmla="*/ 203 h 267"/>
              <a:gd name="T32" fmla="*/ 117 w 320"/>
              <a:gd name="T33" fmla="*/ 256 h 267"/>
              <a:gd name="T34" fmla="*/ 192 w 320"/>
              <a:gd name="T35" fmla="*/ 267 h 267"/>
              <a:gd name="T36" fmla="*/ 203 w 320"/>
              <a:gd name="T37" fmla="*/ 214 h 267"/>
              <a:gd name="T38" fmla="*/ 171 w 320"/>
              <a:gd name="T39" fmla="*/ 203 h 267"/>
              <a:gd name="T40" fmla="*/ 267 w 320"/>
              <a:gd name="T41" fmla="*/ 150 h 267"/>
              <a:gd name="T42" fmla="*/ 245 w 320"/>
              <a:gd name="T43" fmla="*/ 203 h 267"/>
              <a:gd name="T44" fmla="*/ 235 w 320"/>
              <a:gd name="T45" fmla="*/ 256 h 267"/>
              <a:gd name="T46" fmla="*/ 309 w 320"/>
              <a:gd name="T47" fmla="*/ 267 h 267"/>
              <a:gd name="T48" fmla="*/ 320 w 320"/>
              <a:gd name="T49" fmla="*/ 214 h 267"/>
              <a:gd name="T50" fmla="*/ 139 w 320"/>
              <a:gd name="T51" fmla="*/ 22 h 267"/>
              <a:gd name="T52" fmla="*/ 181 w 320"/>
              <a:gd name="T53" fmla="*/ 54 h 267"/>
              <a:gd name="T54" fmla="*/ 139 w 320"/>
              <a:gd name="T55" fmla="*/ 22 h 267"/>
              <a:gd name="T56" fmla="*/ 21 w 320"/>
              <a:gd name="T57" fmla="*/ 246 h 267"/>
              <a:gd name="T58" fmla="*/ 64 w 320"/>
              <a:gd name="T59" fmla="*/ 224 h 267"/>
              <a:gd name="T60" fmla="*/ 181 w 320"/>
              <a:gd name="T61" fmla="*/ 246 h 267"/>
              <a:gd name="T62" fmla="*/ 139 w 320"/>
              <a:gd name="T63" fmla="*/ 224 h 267"/>
              <a:gd name="T64" fmla="*/ 181 w 320"/>
              <a:gd name="T65" fmla="*/ 246 h 267"/>
              <a:gd name="T66" fmla="*/ 256 w 320"/>
              <a:gd name="T67" fmla="*/ 246 h 267"/>
              <a:gd name="T68" fmla="*/ 299 w 320"/>
              <a:gd name="T69" fmla="*/ 22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0" h="267">
                <a:moveTo>
                  <a:pt x="309" y="203"/>
                </a:moveTo>
                <a:cubicBezTo>
                  <a:pt x="288" y="203"/>
                  <a:pt x="288" y="203"/>
                  <a:pt x="288" y="203"/>
                </a:cubicBezTo>
                <a:cubicBezTo>
                  <a:pt x="288" y="139"/>
                  <a:pt x="288" y="139"/>
                  <a:pt x="288" y="139"/>
                </a:cubicBezTo>
                <a:cubicBezTo>
                  <a:pt x="288" y="133"/>
                  <a:pt x="283" y="128"/>
                  <a:pt x="277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92" y="75"/>
                  <a:pt x="192" y="75"/>
                  <a:pt x="192" y="75"/>
                </a:cubicBezTo>
                <a:cubicBezTo>
                  <a:pt x="198" y="75"/>
                  <a:pt x="203" y="70"/>
                  <a:pt x="203" y="64"/>
                </a:cubicBezTo>
                <a:cubicBezTo>
                  <a:pt x="203" y="11"/>
                  <a:pt x="203" y="11"/>
                  <a:pt x="203" y="11"/>
                </a:cubicBezTo>
                <a:cubicBezTo>
                  <a:pt x="203" y="5"/>
                  <a:pt x="198" y="0"/>
                  <a:pt x="192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2" y="0"/>
                  <a:pt x="117" y="5"/>
                  <a:pt x="117" y="11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70"/>
                  <a:pt x="122" y="75"/>
                  <a:pt x="128" y="75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37" y="128"/>
                  <a:pt x="32" y="133"/>
                  <a:pt x="32" y="139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11" y="203"/>
                  <a:pt x="11" y="203"/>
                  <a:pt x="11" y="203"/>
                </a:cubicBezTo>
                <a:cubicBezTo>
                  <a:pt x="5" y="203"/>
                  <a:pt x="0" y="208"/>
                  <a:pt x="0" y="21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62"/>
                  <a:pt x="5" y="267"/>
                  <a:pt x="11" y="267"/>
                </a:cubicBezTo>
                <a:cubicBezTo>
                  <a:pt x="75" y="267"/>
                  <a:pt x="75" y="267"/>
                  <a:pt x="75" y="267"/>
                </a:cubicBezTo>
                <a:cubicBezTo>
                  <a:pt x="81" y="267"/>
                  <a:pt x="85" y="262"/>
                  <a:pt x="85" y="256"/>
                </a:cubicBezTo>
                <a:cubicBezTo>
                  <a:pt x="85" y="214"/>
                  <a:pt x="85" y="214"/>
                  <a:pt x="85" y="214"/>
                </a:cubicBezTo>
                <a:cubicBezTo>
                  <a:pt x="85" y="208"/>
                  <a:pt x="81" y="203"/>
                  <a:pt x="75" y="203"/>
                </a:cubicBezTo>
                <a:cubicBezTo>
                  <a:pt x="53" y="203"/>
                  <a:pt x="53" y="203"/>
                  <a:pt x="53" y="203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49" y="203"/>
                  <a:pt x="149" y="203"/>
                  <a:pt x="149" y="203"/>
                </a:cubicBezTo>
                <a:cubicBezTo>
                  <a:pt x="128" y="203"/>
                  <a:pt x="128" y="203"/>
                  <a:pt x="128" y="203"/>
                </a:cubicBezTo>
                <a:cubicBezTo>
                  <a:pt x="122" y="203"/>
                  <a:pt x="117" y="208"/>
                  <a:pt x="117" y="214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62"/>
                  <a:pt x="122" y="267"/>
                  <a:pt x="128" y="267"/>
                </a:cubicBezTo>
                <a:cubicBezTo>
                  <a:pt x="192" y="267"/>
                  <a:pt x="192" y="267"/>
                  <a:pt x="192" y="267"/>
                </a:cubicBezTo>
                <a:cubicBezTo>
                  <a:pt x="198" y="267"/>
                  <a:pt x="203" y="262"/>
                  <a:pt x="203" y="256"/>
                </a:cubicBezTo>
                <a:cubicBezTo>
                  <a:pt x="203" y="214"/>
                  <a:pt x="203" y="214"/>
                  <a:pt x="203" y="214"/>
                </a:cubicBezTo>
                <a:cubicBezTo>
                  <a:pt x="203" y="208"/>
                  <a:pt x="198" y="203"/>
                  <a:pt x="192" y="203"/>
                </a:cubicBezTo>
                <a:cubicBezTo>
                  <a:pt x="171" y="203"/>
                  <a:pt x="171" y="203"/>
                  <a:pt x="171" y="203"/>
                </a:cubicBezTo>
                <a:cubicBezTo>
                  <a:pt x="171" y="150"/>
                  <a:pt x="171" y="150"/>
                  <a:pt x="171" y="150"/>
                </a:cubicBezTo>
                <a:cubicBezTo>
                  <a:pt x="267" y="150"/>
                  <a:pt x="267" y="150"/>
                  <a:pt x="267" y="150"/>
                </a:cubicBezTo>
                <a:cubicBezTo>
                  <a:pt x="267" y="203"/>
                  <a:pt x="267" y="203"/>
                  <a:pt x="267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39" y="203"/>
                  <a:pt x="235" y="208"/>
                  <a:pt x="235" y="214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62"/>
                  <a:pt x="239" y="267"/>
                  <a:pt x="245" y="267"/>
                </a:cubicBezTo>
                <a:cubicBezTo>
                  <a:pt x="309" y="267"/>
                  <a:pt x="309" y="267"/>
                  <a:pt x="309" y="267"/>
                </a:cubicBezTo>
                <a:cubicBezTo>
                  <a:pt x="315" y="267"/>
                  <a:pt x="320" y="262"/>
                  <a:pt x="320" y="256"/>
                </a:cubicBezTo>
                <a:cubicBezTo>
                  <a:pt x="320" y="214"/>
                  <a:pt x="320" y="214"/>
                  <a:pt x="320" y="214"/>
                </a:cubicBezTo>
                <a:cubicBezTo>
                  <a:pt x="320" y="208"/>
                  <a:pt x="315" y="203"/>
                  <a:pt x="309" y="203"/>
                </a:cubicBezTo>
                <a:close/>
                <a:moveTo>
                  <a:pt x="139" y="22"/>
                </a:moveTo>
                <a:cubicBezTo>
                  <a:pt x="181" y="22"/>
                  <a:pt x="181" y="22"/>
                  <a:pt x="181" y="22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39" y="54"/>
                  <a:pt x="139" y="54"/>
                  <a:pt x="139" y="54"/>
                </a:cubicBezTo>
                <a:lnTo>
                  <a:pt x="139" y="22"/>
                </a:lnTo>
                <a:close/>
                <a:moveTo>
                  <a:pt x="64" y="246"/>
                </a:moveTo>
                <a:cubicBezTo>
                  <a:pt x="21" y="246"/>
                  <a:pt x="21" y="246"/>
                  <a:pt x="21" y="246"/>
                </a:cubicBezTo>
                <a:cubicBezTo>
                  <a:pt x="21" y="224"/>
                  <a:pt x="21" y="224"/>
                  <a:pt x="21" y="224"/>
                </a:cubicBezTo>
                <a:cubicBezTo>
                  <a:pt x="64" y="224"/>
                  <a:pt x="64" y="224"/>
                  <a:pt x="64" y="224"/>
                </a:cubicBezTo>
                <a:lnTo>
                  <a:pt x="64" y="246"/>
                </a:lnTo>
                <a:close/>
                <a:moveTo>
                  <a:pt x="181" y="246"/>
                </a:moveTo>
                <a:cubicBezTo>
                  <a:pt x="139" y="246"/>
                  <a:pt x="139" y="246"/>
                  <a:pt x="139" y="246"/>
                </a:cubicBezTo>
                <a:cubicBezTo>
                  <a:pt x="139" y="224"/>
                  <a:pt x="139" y="224"/>
                  <a:pt x="139" y="224"/>
                </a:cubicBezTo>
                <a:cubicBezTo>
                  <a:pt x="181" y="224"/>
                  <a:pt x="181" y="224"/>
                  <a:pt x="181" y="224"/>
                </a:cubicBezTo>
                <a:lnTo>
                  <a:pt x="181" y="246"/>
                </a:lnTo>
                <a:close/>
                <a:moveTo>
                  <a:pt x="299" y="246"/>
                </a:moveTo>
                <a:cubicBezTo>
                  <a:pt x="256" y="246"/>
                  <a:pt x="256" y="246"/>
                  <a:pt x="256" y="246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99" y="224"/>
                  <a:pt x="299" y="224"/>
                  <a:pt x="299" y="224"/>
                </a:cubicBezTo>
                <a:lnTo>
                  <a:pt x="299" y="2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:mc="http://schemas.openxmlformats.org/markup-compatibility/2006" xmlns:p14="http://schemas.microsoft.com/office/powerpoint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endParaRPr lang="en-GB" sz="319"/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29D72AC3-89A2-4F29-8C7C-BD57342D100A}"/>
              </a:ext>
            </a:extLst>
          </p:cNvPr>
          <p:cNvSpPr txBox="1"/>
          <p:nvPr/>
        </p:nvSpPr>
        <p:spPr>
          <a:xfrm>
            <a:off x="6316476" y="4945678"/>
            <a:ext cx="252069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1400"/>
              <a:t>Vi få ny økonomimodell som gir muligheter for god økonomistyring</a:t>
            </a:r>
            <a:endParaRPr lang="nb-NO" sz="16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E0CF9A-CC3C-4C1E-AAFC-9ABC96A9F638}"/>
              </a:ext>
            </a:extLst>
          </p:cNvPr>
          <p:cNvGrpSpPr/>
          <p:nvPr/>
        </p:nvGrpSpPr>
        <p:grpSpPr>
          <a:xfrm>
            <a:off x="3175619" y="2000543"/>
            <a:ext cx="2520696" cy="1612087"/>
            <a:chOff x="6178994" y="2113353"/>
            <a:chExt cx="2520696" cy="1612087"/>
          </a:xfrm>
        </p:grpSpPr>
        <p:sp>
          <p:nvSpPr>
            <p:cNvPr id="39" name="Freeform 933">
              <a:extLst>
                <a:ext uri="{FF2B5EF4-FFF2-40B4-BE49-F238E27FC236}">
                  <a16:creationId xmlns:a16="http://schemas.microsoft.com/office/drawing/2014/main" id="{C80A5DF4-476F-4241-8534-0A2D1F007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5195" y="2113353"/>
              <a:ext cx="668293" cy="527335"/>
            </a:xfrm>
            <a:custGeom>
              <a:avLst/>
              <a:gdLst>
                <a:gd name="T0" fmla="*/ 313 w 320"/>
                <a:gd name="T1" fmla="*/ 54 h 224"/>
                <a:gd name="T2" fmla="*/ 163 w 320"/>
                <a:gd name="T3" fmla="*/ 1 h 224"/>
                <a:gd name="T4" fmla="*/ 156 w 320"/>
                <a:gd name="T5" fmla="*/ 1 h 224"/>
                <a:gd name="T6" fmla="*/ 7 w 320"/>
                <a:gd name="T7" fmla="*/ 54 h 224"/>
                <a:gd name="T8" fmla="*/ 0 w 320"/>
                <a:gd name="T9" fmla="*/ 64 h 224"/>
                <a:gd name="T10" fmla="*/ 6 w 320"/>
                <a:gd name="T11" fmla="*/ 74 h 224"/>
                <a:gd name="T12" fmla="*/ 63 w 320"/>
                <a:gd name="T13" fmla="*/ 98 h 224"/>
                <a:gd name="T14" fmla="*/ 53 w 320"/>
                <a:gd name="T15" fmla="*/ 170 h 224"/>
                <a:gd name="T16" fmla="*/ 54 w 320"/>
                <a:gd name="T17" fmla="*/ 176 h 224"/>
                <a:gd name="T18" fmla="*/ 160 w 320"/>
                <a:gd name="T19" fmla="*/ 224 h 224"/>
                <a:gd name="T20" fmla="*/ 264 w 320"/>
                <a:gd name="T21" fmla="*/ 178 h 224"/>
                <a:gd name="T22" fmla="*/ 266 w 320"/>
                <a:gd name="T23" fmla="*/ 170 h 224"/>
                <a:gd name="T24" fmla="*/ 257 w 320"/>
                <a:gd name="T25" fmla="*/ 98 h 224"/>
                <a:gd name="T26" fmla="*/ 288 w 320"/>
                <a:gd name="T27" fmla="*/ 85 h 224"/>
                <a:gd name="T28" fmla="*/ 288 w 320"/>
                <a:gd name="T29" fmla="*/ 214 h 224"/>
                <a:gd name="T30" fmla="*/ 298 w 320"/>
                <a:gd name="T31" fmla="*/ 224 h 224"/>
                <a:gd name="T32" fmla="*/ 309 w 320"/>
                <a:gd name="T33" fmla="*/ 214 h 224"/>
                <a:gd name="T34" fmla="*/ 309 w 320"/>
                <a:gd name="T35" fmla="*/ 76 h 224"/>
                <a:gd name="T36" fmla="*/ 313 w 320"/>
                <a:gd name="T37" fmla="*/ 74 h 224"/>
                <a:gd name="T38" fmla="*/ 320 w 320"/>
                <a:gd name="T39" fmla="*/ 64 h 224"/>
                <a:gd name="T40" fmla="*/ 313 w 320"/>
                <a:gd name="T41" fmla="*/ 54 h 224"/>
                <a:gd name="T42" fmla="*/ 244 w 320"/>
                <a:gd name="T43" fmla="*/ 167 h 224"/>
                <a:gd name="T44" fmla="*/ 160 w 320"/>
                <a:gd name="T45" fmla="*/ 203 h 224"/>
                <a:gd name="T46" fmla="*/ 75 w 320"/>
                <a:gd name="T47" fmla="*/ 168 h 224"/>
                <a:gd name="T48" fmla="*/ 83 w 320"/>
                <a:gd name="T49" fmla="*/ 107 h 224"/>
                <a:gd name="T50" fmla="*/ 155 w 320"/>
                <a:gd name="T51" fmla="*/ 138 h 224"/>
                <a:gd name="T52" fmla="*/ 160 w 320"/>
                <a:gd name="T53" fmla="*/ 139 h 224"/>
                <a:gd name="T54" fmla="*/ 164 w 320"/>
                <a:gd name="T55" fmla="*/ 138 h 224"/>
                <a:gd name="T56" fmla="*/ 236 w 320"/>
                <a:gd name="T57" fmla="*/ 107 h 224"/>
                <a:gd name="T58" fmla="*/ 244 w 320"/>
                <a:gd name="T59" fmla="*/ 167 h 224"/>
                <a:gd name="T60" fmla="*/ 160 w 320"/>
                <a:gd name="T61" fmla="*/ 117 h 224"/>
                <a:gd name="T62" fmla="*/ 40 w 320"/>
                <a:gd name="T63" fmla="*/ 65 h 224"/>
                <a:gd name="T64" fmla="*/ 160 w 320"/>
                <a:gd name="T65" fmla="*/ 22 h 224"/>
                <a:gd name="T66" fmla="*/ 280 w 320"/>
                <a:gd name="T67" fmla="*/ 65 h 224"/>
                <a:gd name="T68" fmla="*/ 160 w 320"/>
                <a:gd name="T69" fmla="*/ 1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24">
                  <a:moveTo>
                    <a:pt x="313" y="54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1" y="0"/>
                    <a:pt x="158" y="0"/>
                    <a:pt x="156" y="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6"/>
                    <a:pt x="0" y="60"/>
                    <a:pt x="0" y="64"/>
                  </a:cubicBezTo>
                  <a:cubicBezTo>
                    <a:pt x="0" y="68"/>
                    <a:pt x="2" y="72"/>
                    <a:pt x="6" y="74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2"/>
                    <a:pt x="53" y="174"/>
                    <a:pt x="54" y="176"/>
                  </a:cubicBezTo>
                  <a:cubicBezTo>
                    <a:pt x="56" y="178"/>
                    <a:pt x="83" y="224"/>
                    <a:pt x="160" y="224"/>
                  </a:cubicBezTo>
                  <a:cubicBezTo>
                    <a:pt x="223" y="224"/>
                    <a:pt x="262" y="180"/>
                    <a:pt x="264" y="178"/>
                  </a:cubicBezTo>
                  <a:cubicBezTo>
                    <a:pt x="266" y="176"/>
                    <a:pt x="267" y="173"/>
                    <a:pt x="266" y="170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20"/>
                    <a:pt x="292" y="224"/>
                    <a:pt x="298" y="224"/>
                  </a:cubicBezTo>
                  <a:cubicBezTo>
                    <a:pt x="304" y="224"/>
                    <a:pt x="309" y="220"/>
                    <a:pt x="309" y="214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7" y="72"/>
                    <a:pt x="320" y="68"/>
                    <a:pt x="320" y="64"/>
                  </a:cubicBezTo>
                  <a:cubicBezTo>
                    <a:pt x="320" y="60"/>
                    <a:pt x="317" y="56"/>
                    <a:pt x="313" y="54"/>
                  </a:cubicBezTo>
                  <a:close/>
                  <a:moveTo>
                    <a:pt x="244" y="167"/>
                  </a:moveTo>
                  <a:cubicBezTo>
                    <a:pt x="235" y="177"/>
                    <a:pt x="203" y="203"/>
                    <a:pt x="160" y="203"/>
                  </a:cubicBezTo>
                  <a:cubicBezTo>
                    <a:pt x="105" y="203"/>
                    <a:pt x="81" y="177"/>
                    <a:pt x="75" y="16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9"/>
                    <a:pt x="158" y="139"/>
                    <a:pt x="160" y="139"/>
                  </a:cubicBezTo>
                  <a:cubicBezTo>
                    <a:pt x="161" y="139"/>
                    <a:pt x="163" y="139"/>
                    <a:pt x="164" y="138"/>
                  </a:cubicBezTo>
                  <a:cubicBezTo>
                    <a:pt x="236" y="107"/>
                    <a:pt x="236" y="107"/>
                    <a:pt x="236" y="107"/>
                  </a:cubicBezTo>
                  <a:lnTo>
                    <a:pt x="244" y="167"/>
                  </a:lnTo>
                  <a:close/>
                  <a:moveTo>
                    <a:pt x="160" y="117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280" y="65"/>
                    <a:pt x="280" y="65"/>
                    <a:pt x="280" y="65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3688B7-FAE0-4969-BBCA-4A70A8828926}"/>
                </a:ext>
              </a:extLst>
            </p:cNvPr>
            <p:cNvSpPr txBox="1"/>
            <p:nvPr/>
          </p:nvSpPr>
          <p:spPr>
            <a:xfrm>
              <a:off x="6178994" y="2771333"/>
              <a:ext cx="2520696" cy="9541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nb-NO" sz="1400"/>
                <a:t>Samarbeid på tvers av UH-sektoren gir mulighet for å lære av hverandre og bli gode sammen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96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D208A51-219E-4700-B3F6-B16C64DB311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501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D208A51-219E-4700-B3F6-B16C64DB31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8B00318-8C4A-4297-80B7-4DE4FBEA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46331"/>
          </a:xfrm>
        </p:spPr>
        <p:txBody>
          <a:bodyPr vert="horz"/>
          <a:lstStyle/>
          <a:p>
            <a:r>
              <a:rPr lang="nb-NO" sz="3600"/>
              <a:t>Milepeler – omfattende planer/mange involvert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2F5973-CCD1-4CFC-B627-59A1151EE436}"/>
              </a:ext>
            </a:extLst>
          </p:cNvPr>
          <p:cNvGraphicFramePr>
            <a:graphicFrameLocks noGrp="1"/>
          </p:cNvGraphicFramePr>
          <p:nvPr/>
        </p:nvGraphicFramePr>
        <p:xfrm>
          <a:off x="1629101" y="1076535"/>
          <a:ext cx="8330147" cy="5280195"/>
        </p:xfrm>
        <a:graphic>
          <a:graphicData uri="http://schemas.openxmlformats.org/drawingml/2006/table">
            <a:tbl>
              <a:tblPr/>
              <a:tblGrid>
                <a:gridCol w="344821">
                  <a:extLst>
                    <a:ext uri="{9D8B030D-6E8A-4147-A177-3AD203B41FA5}">
                      <a16:colId xmlns:a16="http://schemas.microsoft.com/office/drawing/2014/main" val="1712661572"/>
                    </a:ext>
                  </a:extLst>
                </a:gridCol>
                <a:gridCol w="970943">
                  <a:extLst>
                    <a:ext uri="{9D8B030D-6E8A-4147-A177-3AD203B41FA5}">
                      <a16:colId xmlns:a16="http://schemas.microsoft.com/office/drawing/2014/main" val="2954395748"/>
                    </a:ext>
                  </a:extLst>
                </a:gridCol>
                <a:gridCol w="535380">
                  <a:extLst>
                    <a:ext uri="{9D8B030D-6E8A-4147-A177-3AD203B41FA5}">
                      <a16:colId xmlns:a16="http://schemas.microsoft.com/office/drawing/2014/main" val="1031909082"/>
                    </a:ext>
                  </a:extLst>
                </a:gridCol>
                <a:gridCol w="3203204">
                  <a:extLst>
                    <a:ext uri="{9D8B030D-6E8A-4147-A177-3AD203B41FA5}">
                      <a16:colId xmlns:a16="http://schemas.microsoft.com/office/drawing/2014/main" val="3678565759"/>
                    </a:ext>
                  </a:extLst>
                </a:gridCol>
                <a:gridCol w="499083">
                  <a:extLst>
                    <a:ext uri="{9D8B030D-6E8A-4147-A177-3AD203B41FA5}">
                      <a16:colId xmlns:a16="http://schemas.microsoft.com/office/drawing/2014/main" val="368623816"/>
                    </a:ext>
                  </a:extLst>
                </a:gridCol>
                <a:gridCol w="490009">
                  <a:extLst>
                    <a:ext uri="{9D8B030D-6E8A-4147-A177-3AD203B41FA5}">
                      <a16:colId xmlns:a16="http://schemas.microsoft.com/office/drawing/2014/main" val="4047229637"/>
                    </a:ext>
                  </a:extLst>
                </a:gridCol>
                <a:gridCol w="2286707">
                  <a:extLst>
                    <a:ext uri="{9D8B030D-6E8A-4147-A177-3AD203B41FA5}">
                      <a16:colId xmlns:a16="http://schemas.microsoft.com/office/drawing/2014/main" val="3580224831"/>
                    </a:ext>
                  </a:extLst>
                </a:gridCol>
              </a:tblGrid>
              <a:tr h="137366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Milepel</a:t>
                      </a:r>
                    </a:p>
                  </a:txBody>
                  <a:tcPr marL="4400" marR="4400" marT="4400" marB="3167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Fase/hovedaktivitet</a:t>
                      </a:r>
                    </a:p>
                  </a:txBody>
                  <a:tcPr marL="4400" marR="4400" marT="4400" marB="3167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Ansvar</a:t>
                      </a:r>
                    </a:p>
                  </a:txBody>
                  <a:tcPr marL="4400" marR="4400" marT="4400" marB="3167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Beskrivelse</a:t>
                      </a:r>
                    </a:p>
                  </a:txBody>
                  <a:tcPr marL="4400" marR="4400" marT="4400" marB="3167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Dato</a:t>
                      </a:r>
                    </a:p>
                  </a:txBody>
                  <a:tcPr marL="4400" marR="4400" marT="4400" marB="3167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Status</a:t>
                      </a:r>
                    </a:p>
                  </a:txBody>
                  <a:tcPr marL="4400" marR="4400" marT="4400" marB="3167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Kommentar</a:t>
                      </a:r>
                    </a:p>
                  </a:txBody>
                  <a:tcPr marL="4400" marR="4400" marT="4400" marB="3167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84721"/>
                  </a:ext>
                </a:extLst>
              </a:tr>
              <a:tr h="261329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Kontrollport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PL/PK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NTNU har avklart portefølje og prosjektet har tilstrekkelig ressurser til å gjennomføre i tråd med kvalitet og tid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01.mar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Prosjektet er rigget tilnærmet </a:t>
                      </a:r>
                      <a:r>
                        <a:rPr lang="nb-NO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ihht</a:t>
                      </a: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behov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43052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Prosess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P2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alle prosessrådgiverne er utpekt og aktive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31.mar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60282"/>
                  </a:ext>
                </a:extLst>
              </a:tr>
              <a:tr h="261329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Testmiljø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alle prosjektdata, koststed- og SAP-struktur er levert DFØ for innlesning i testmiljø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02.mai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Leveres 2 mai </a:t>
                      </a:r>
                      <a:r>
                        <a:rPr lang="nb-NO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ihht</a:t>
                      </a: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plan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01616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Testmiljø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alle transaksjoner er lagt inn i testmiljø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16.mai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Mindre forsinkelser, men god læring </a:t>
                      </a:r>
                      <a:r>
                        <a:rPr lang="nb-NO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ifht</a:t>
                      </a: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skarp konvertering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46345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Prosess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P2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innplassering i roller er innplassert, sertifisert og verifisert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15.jun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Anskaffelsesrådgivere med mer, frist forlenget noen dager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08396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BEVISST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SAP-data tatt inn og bygd i datavarehuset fra testmiljø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23.jun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Blir forsinket </a:t>
                      </a:r>
                      <a:r>
                        <a:rPr lang="nb-NO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pga</a:t>
                      </a: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kapasitet </a:t>
                      </a:r>
                      <a:r>
                        <a:rPr lang="nb-NO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og mangel på data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670240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BEVISST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UNIT4-data tatt inn og bygd i datavarehuset fra testmiljø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23.jun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16314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Kontrollport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PL/PK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kvalitetsmål og krav til DFØ/løsning er gjennomført og godkjent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01.09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Frist utsatt til 1 september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49339"/>
                  </a:ext>
                </a:extLst>
              </a:tr>
              <a:tr h="2350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Historiske data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P3 (DMI)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Avklart metode, løsning og omfang av historiske HR-data  som skal tas vare på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30.jun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og gjennomføring utføres av HR-innføring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67304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Opplæring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P2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helhetlig opplæringsplan er klar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22.aug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Utarbeides i tett dialog med DFØ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44025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Opplæring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introduksjonskurs justert økonomimodell BEVISST klar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22.aug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36371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Testmiljø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P3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dataflyt til andre NTNU er testet og verifisert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15.sep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Denne aktiviteten vil pågå hele våren og sommeren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10148"/>
                  </a:ext>
                </a:extLst>
              </a:tr>
              <a:tr h="2350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Konvertering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koststed- og SAP struktur er levert DFØ til innlesning i produksjonsmiljø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15.sep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899199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Kontrollport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PL/PK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dataflyt og integrasjoner andre BOTT prosjekter er sjekket ut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01.okt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209629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BEVISST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utforskning og justering av øk modell gjennomført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15.okt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24028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BEVISST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SAP-data tatt inn og bygd i datavarehuset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31.okt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45734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Konvertering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kunder og leverandører er klar for leveranse til DFØ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08.nov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66376"/>
                  </a:ext>
                </a:extLst>
              </a:tr>
              <a:tr h="261329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Integrasjoner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P3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dataflyt til alle bakenforliggende målsystemer/konsumenter er testet og verifisert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15.nov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27821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Konvertering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prosjekter er klar til innleggelse i </a:t>
                      </a:r>
                      <a:r>
                        <a:rPr lang="nb-NO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</a:t>
                      </a: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miljø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17.nov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029436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Konvertering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masseinnlesning person med </a:t>
                      </a:r>
                      <a:r>
                        <a:rPr lang="nb-NO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delprosjekt og koststed klar DFØ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09.des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40241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Konvertering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</a:t>
                      </a:r>
                      <a:r>
                        <a:rPr lang="nb-NO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PreAward</a:t>
                      </a: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data er klar for levering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01.nov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16409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BEVISST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tilpasninger i BEVISST er gjennomført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30.nov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rekke milepæler utover høsten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47524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Konvertering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NTNU er ferdig med kontroll av SAP i produksjonsmiljø </a:t>
                      </a:r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12.des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53229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Opplæring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P2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all opplæring er gjennomført i henhold til plan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11.des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 ikke satt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661810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Integrasjoner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P3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alle integrasjoner er klar for produksjon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15.des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896114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Produksjon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Produksjon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01.jan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39115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Produksjon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Go-live aktiviteter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01.jan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647365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Konvertering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lønnskjøring i produksjonsmiljø ferdig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</a:t>
                      </a:r>
                      <a:r>
                        <a:rPr lang="nb-NO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 ikke satt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185527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Konvertering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alle resterende data til SAP er levert (om noen)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</a:t>
                      </a:r>
                      <a:r>
                        <a:rPr lang="nb-NO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 ikke satt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94009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Konvertering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alle resterende data til UNIT4 er levert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</a:t>
                      </a:r>
                      <a:r>
                        <a:rPr lang="nb-NO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 ikke satt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26258"/>
                  </a:ext>
                </a:extLst>
              </a:tr>
              <a:tr h="149564"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BEVISST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budsjett med ny økonomimodell er lagt i BEVISST Plan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</a:t>
                      </a:r>
                      <a:r>
                        <a:rPr lang="nb-NO" sz="7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 ikke satt</a:t>
                      </a:r>
                    </a:p>
                  </a:txBody>
                  <a:tcPr marL="4400" marR="4400" marT="4400" marB="3167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184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93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75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E937DDF-BEA5-432A-A94B-2932BBA3E0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E937DDF-BEA5-432A-A94B-2932BBA3E0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Diagram 69">
            <a:extLst>
              <a:ext uri="{FF2B5EF4-FFF2-40B4-BE49-F238E27FC236}">
                <a16:creationId xmlns:a16="http://schemas.microsoft.com/office/drawing/2014/main" id="{24A0A3D9-AC06-4CD3-997F-3992696568AD}"/>
              </a:ext>
            </a:extLst>
          </p:cNvPr>
          <p:cNvGraphicFramePr/>
          <p:nvPr/>
        </p:nvGraphicFramePr>
        <p:xfrm>
          <a:off x="15129" y="439387"/>
          <a:ext cx="12115763" cy="96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7433510-A632-4AFF-A961-B9CBC14C438F}"/>
                  </a:ext>
                </a:extLst>
              </p14:cNvPr>
              <p14:cNvContentPartPr/>
              <p14:nvPr/>
            </p14:nvContentPartPr>
            <p14:xfrm>
              <a:off x="1344320" y="1516253"/>
              <a:ext cx="10134689" cy="4488328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7433510-A632-4AFF-A961-B9CBC14C43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06161" y="1478088"/>
                <a:ext cx="10210646" cy="4564298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8F11F3F-8737-4BDC-A119-01ED74126620}"/>
              </a:ext>
            </a:extLst>
          </p:cNvPr>
          <p:cNvSpPr/>
          <p:nvPr/>
        </p:nvSpPr>
        <p:spPr>
          <a:xfrm>
            <a:off x="905394" y="1622853"/>
            <a:ext cx="1743537" cy="12766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ittel 1">
            <a:extLst>
              <a:ext uri="{FF2B5EF4-FFF2-40B4-BE49-F238E27FC236}">
                <a16:creationId xmlns:a16="http://schemas.microsoft.com/office/drawing/2014/main" id="{DF0CE00B-1BE9-4657-875C-C4BC6D15F29F}"/>
              </a:ext>
            </a:extLst>
          </p:cNvPr>
          <p:cNvSpPr txBox="1">
            <a:spLocks/>
          </p:cNvSpPr>
          <p:nvPr/>
        </p:nvSpPr>
        <p:spPr>
          <a:xfrm>
            <a:off x="140239" y="81359"/>
            <a:ext cx="11224996" cy="504947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812740"/>
            <a:r>
              <a:rPr lang="nb-NO" sz="2667">
                <a:solidFill>
                  <a:srgbClr val="000000"/>
                </a:solidFill>
              </a:rPr>
              <a:t>Involvering av organisasjonen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B78359-BE81-4542-BFA2-27FD3C4F6859}"/>
              </a:ext>
            </a:extLst>
          </p:cNvPr>
          <p:cNvSpPr txBox="1"/>
          <p:nvPr/>
        </p:nvSpPr>
        <p:spPr>
          <a:xfrm>
            <a:off x="4946769" y="1913849"/>
            <a:ext cx="1702027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24.03:</a:t>
            </a:r>
          </a:p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Innføringsledermøte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BF2A6F-3144-4DC6-B99A-FEA975A895C6}"/>
              </a:ext>
            </a:extLst>
          </p:cNvPr>
          <p:cNvSpPr txBox="1"/>
          <p:nvPr/>
        </p:nvSpPr>
        <p:spPr>
          <a:xfrm>
            <a:off x="5178054" y="2633146"/>
            <a:ext cx="1771036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04.05: Informasjonsmøte for ledere med NTNU Sak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AD696A-09E0-4C18-B622-69B01471CFD9}"/>
              </a:ext>
            </a:extLst>
          </p:cNvPr>
          <p:cNvSpPr txBox="1"/>
          <p:nvPr/>
        </p:nvSpPr>
        <p:spPr>
          <a:xfrm>
            <a:off x="3920697" y="1915252"/>
            <a:ext cx="975388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10.03:</a:t>
            </a:r>
          </a:p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Innførings-ledermøte </a:t>
            </a:r>
            <a:endParaRPr lang="nb-NO" sz="1200" b="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" name="AutoShape 42">
            <a:extLst>
              <a:ext uri="{FF2B5EF4-FFF2-40B4-BE49-F238E27FC236}">
                <a16:creationId xmlns:a16="http://schemas.microsoft.com/office/drawing/2014/main" id="{5108459E-FF6B-4571-B8D8-A866AB2C9F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4451" y="3243511"/>
            <a:ext cx="388140" cy="3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nb-NO" sz="9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35C947-70D4-45C2-9B16-45E5F2670CBA}"/>
              </a:ext>
            </a:extLst>
          </p:cNvPr>
          <p:cNvSpPr txBox="1"/>
          <p:nvPr/>
        </p:nvSpPr>
        <p:spPr>
          <a:xfrm>
            <a:off x="1907328" y="2473730"/>
            <a:ext cx="938010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Mars: Besøk på ulike fakultet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ECAB1A-EBBD-4298-8DE9-2EC6176C6CF5}"/>
              </a:ext>
            </a:extLst>
          </p:cNvPr>
          <p:cNvSpPr txBox="1"/>
          <p:nvPr/>
        </p:nvSpPr>
        <p:spPr>
          <a:xfrm>
            <a:off x="9175710" y="1714479"/>
            <a:ext cx="1893917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06.04: Måneds-informasjon mars til ledere/LOSAM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03D495-E671-4D58-9110-5878C37AD6AB}"/>
              </a:ext>
            </a:extLst>
          </p:cNvPr>
          <p:cNvSpPr txBox="1"/>
          <p:nvPr/>
        </p:nvSpPr>
        <p:spPr>
          <a:xfrm>
            <a:off x="1629909" y="4446399"/>
            <a:ext cx="1293807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13.05: innførings- ledermøte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69F4808-126A-4939-942E-004A229A4315}"/>
              </a:ext>
            </a:extLst>
          </p:cNvPr>
          <p:cNvSpPr/>
          <p:nvPr/>
        </p:nvSpPr>
        <p:spPr>
          <a:xfrm>
            <a:off x="4062529" y="1324972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321B79F-9807-46C8-A245-E97857756C3F}"/>
              </a:ext>
            </a:extLst>
          </p:cNvPr>
          <p:cNvSpPr txBox="1"/>
          <p:nvPr/>
        </p:nvSpPr>
        <p:spPr>
          <a:xfrm>
            <a:off x="262458" y="5446082"/>
            <a:ext cx="2136385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18.05: Månedsinformasjon april til ledere/LOSAM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6BD26B7-BE5B-407E-92D9-8D13E85158FD}"/>
              </a:ext>
            </a:extLst>
          </p:cNvPr>
          <p:cNvSpPr txBox="1"/>
          <p:nvPr/>
        </p:nvSpPr>
        <p:spPr>
          <a:xfrm>
            <a:off x="7598732" y="4283645"/>
            <a:ext cx="2077320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10.06:Informasjonsmøte</a:t>
            </a:r>
          </a:p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 for ledere med BOTT ØL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82EB834-F45A-4DC6-9ACE-C98E7E6B6CD1}"/>
              </a:ext>
            </a:extLst>
          </p:cNvPr>
          <p:cNvSpPr txBox="1"/>
          <p:nvPr/>
        </p:nvSpPr>
        <p:spPr>
          <a:xfrm>
            <a:off x="7654627" y="1926943"/>
            <a:ext cx="1221068" cy="30777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4" name="AutoShape 42">
            <a:extLst>
              <a:ext uri="{FF2B5EF4-FFF2-40B4-BE49-F238E27FC236}">
                <a16:creationId xmlns:a16="http://schemas.microsoft.com/office/drawing/2014/main" id="{7A192D7E-1979-4B28-A947-DA1E4E0168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17347" y="2804115"/>
            <a:ext cx="388140" cy="3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nb-NO" sz="933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E8E39CE-3595-400F-A029-B0AAE42C9A75}"/>
              </a:ext>
            </a:extLst>
          </p:cNvPr>
          <p:cNvSpPr/>
          <p:nvPr/>
        </p:nvSpPr>
        <p:spPr>
          <a:xfrm>
            <a:off x="5525149" y="1292704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65C24A7-1A41-4520-A383-D3A4D788B6BA}"/>
              </a:ext>
            </a:extLst>
          </p:cNvPr>
          <p:cNvSpPr/>
          <p:nvPr/>
        </p:nvSpPr>
        <p:spPr>
          <a:xfrm>
            <a:off x="7287801" y="5066687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21BDE7-6362-4187-9422-CDF94AE08F14}"/>
              </a:ext>
            </a:extLst>
          </p:cNvPr>
          <p:cNvSpPr/>
          <p:nvPr/>
        </p:nvSpPr>
        <p:spPr>
          <a:xfrm>
            <a:off x="5095644" y="3608209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364E909-CA9B-45F7-BF15-25CA9C68E5D7}"/>
              </a:ext>
            </a:extLst>
          </p:cNvPr>
          <p:cNvSpPr/>
          <p:nvPr/>
        </p:nvSpPr>
        <p:spPr>
          <a:xfrm>
            <a:off x="2726111" y="4776651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076E454-902F-485E-BADD-676C7C944D17}"/>
              </a:ext>
            </a:extLst>
          </p:cNvPr>
          <p:cNvSpPr/>
          <p:nvPr/>
        </p:nvSpPr>
        <p:spPr>
          <a:xfrm>
            <a:off x="5861543" y="5431727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EFF69B2-CC84-4C70-886A-6207537DBD3E}"/>
              </a:ext>
            </a:extLst>
          </p:cNvPr>
          <p:cNvSpPr/>
          <p:nvPr/>
        </p:nvSpPr>
        <p:spPr>
          <a:xfrm>
            <a:off x="3427353" y="5701417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43DACE3-D923-4E19-B200-EDDD0EA356A2}"/>
              </a:ext>
            </a:extLst>
          </p:cNvPr>
          <p:cNvSpPr/>
          <p:nvPr/>
        </p:nvSpPr>
        <p:spPr>
          <a:xfrm>
            <a:off x="6208780" y="3251307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r>
              <a:rPr lang="nb-NO" sz="2667" b="1">
                <a:solidFill>
                  <a:srgbClr val="FFFFFF"/>
                </a:solidFill>
                <a:latin typeface="Arial" panose="020B0604020202020204"/>
              </a:rPr>
              <a:t>M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E82EC48-5BB2-44C7-8BAF-1FE898168D5F}"/>
              </a:ext>
            </a:extLst>
          </p:cNvPr>
          <p:cNvSpPr/>
          <p:nvPr/>
        </p:nvSpPr>
        <p:spPr>
          <a:xfrm>
            <a:off x="8380628" y="4751025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r>
              <a:rPr lang="nb-NO" sz="2667" b="1">
                <a:solidFill>
                  <a:srgbClr val="FFFFFF"/>
                </a:solidFill>
                <a:latin typeface="Arial" panose="020B0604020202020204"/>
              </a:rPr>
              <a:t>M</a:t>
            </a:r>
            <a:endParaRPr lang="nb-NO" sz="933" b="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2F8DAB8-9FE3-4F98-9C13-3B614D5E7CCC}"/>
              </a:ext>
            </a:extLst>
          </p:cNvPr>
          <p:cNvSpPr/>
          <p:nvPr/>
        </p:nvSpPr>
        <p:spPr>
          <a:xfrm>
            <a:off x="10304895" y="4410780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r>
              <a:rPr lang="nb-NO" sz="3733" b="1">
                <a:solidFill>
                  <a:srgbClr val="FFFFFF"/>
                </a:solidFill>
                <a:latin typeface="Arial" panose="020B0604020202020204"/>
              </a:rPr>
              <a:t>i</a:t>
            </a:r>
            <a:endParaRPr lang="nb-NO" sz="933" b="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545D82-3133-402F-A68F-5DADFD7D9A66}"/>
              </a:ext>
            </a:extLst>
          </p:cNvPr>
          <p:cNvSpPr txBox="1"/>
          <p:nvPr/>
        </p:nvSpPr>
        <p:spPr>
          <a:xfrm>
            <a:off x="8742475" y="3698558"/>
            <a:ext cx="3674959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12.06: Måneds-</a:t>
            </a:r>
          </a:p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informasjon</a:t>
            </a:r>
          </a:p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 mai til ledere/LOSAM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125ED41-C929-4801-8D27-74F79919C868}"/>
              </a:ext>
            </a:extLst>
          </p:cNvPr>
          <p:cNvSpPr/>
          <p:nvPr/>
        </p:nvSpPr>
        <p:spPr>
          <a:xfrm>
            <a:off x="11264180" y="4339125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r>
              <a:rPr lang="nb-NO" sz="2667" b="1">
                <a:solidFill>
                  <a:srgbClr val="FFFFFF"/>
                </a:solidFill>
                <a:latin typeface="Arial" panose="020B0604020202020204"/>
              </a:rPr>
              <a:t>M</a:t>
            </a:r>
            <a:endParaRPr lang="nb-NO" sz="933" b="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9502E5F-92B2-4B8D-A077-7769E3C08EBB}"/>
              </a:ext>
            </a:extLst>
          </p:cNvPr>
          <p:cNvSpPr txBox="1"/>
          <p:nvPr/>
        </p:nvSpPr>
        <p:spPr>
          <a:xfrm>
            <a:off x="10899803" y="4939554"/>
            <a:ext cx="1236311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17.06:</a:t>
            </a:r>
          </a:p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BOTT ØL </a:t>
            </a:r>
            <a:r>
              <a:rPr lang="nb-NO" sz="1200" err="1">
                <a:solidFill>
                  <a:srgbClr val="000000"/>
                </a:solidFill>
                <a:latin typeface="Arial" panose="020B0604020202020204"/>
                <a:cs typeface="Arial"/>
              </a:rPr>
              <a:t>Kafè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 for alle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6881CB9-853A-4E26-87FE-28922D537074}"/>
              </a:ext>
            </a:extLst>
          </p:cNvPr>
          <p:cNvSpPr/>
          <p:nvPr/>
        </p:nvSpPr>
        <p:spPr>
          <a:xfrm>
            <a:off x="8735775" y="1690082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r>
              <a:rPr lang="nb-NO" sz="3733" b="1">
                <a:solidFill>
                  <a:srgbClr val="FFFFFF"/>
                </a:solidFill>
                <a:latin typeface="Arial" panose="020B0604020202020204"/>
              </a:rPr>
              <a:t>i</a:t>
            </a:r>
            <a:endParaRPr lang="nb-NO" sz="933" b="1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6" name="Graphic 5" descr="Board Of Directors with solid fill">
            <a:extLst>
              <a:ext uri="{FF2B5EF4-FFF2-40B4-BE49-F238E27FC236}">
                <a16:creationId xmlns:a16="http://schemas.microsoft.com/office/drawing/2014/main" id="{3E24BF14-7E1D-48DA-8ABB-D70A163C16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96809" y="1349570"/>
            <a:ext cx="481561" cy="481561"/>
          </a:xfrm>
          <a:prstGeom prst="rect">
            <a:avLst/>
          </a:prstGeom>
        </p:spPr>
      </p:pic>
      <p:pic>
        <p:nvPicPr>
          <p:cNvPr id="73" name="Graphic 72" descr="Board Of Directors with solid fill">
            <a:extLst>
              <a:ext uri="{FF2B5EF4-FFF2-40B4-BE49-F238E27FC236}">
                <a16:creationId xmlns:a16="http://schemas.microsoft.com/office/drawing/2014/main" id="{287FC1A4-0C17-49D7-A05C-7434E774C0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60392" y="4783715"/>
            <a:ext cx="481561" cy="554868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E3400A22-5A88-4459-A0DB-AD10BCB421F9}"/>
              </a:ext>
            </a:extLst>
          </p:cNvPr>
          <p:cNvSpPr/>
          <p:nvPr/>
        </p:nvSpPr>
        <p:spPr>
          <a:xfrm>
            <a:off x="3070499" y="1607498"/>
            <a:ext cx="550120" cy="55012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F56A833-DF7F-4379-97A3-5AA798FB65C6}"/>
              </a:ext>
            </a:extLst>
          </p:cNvPr>
          <p:cNvSpPr txBox="1"/>
          <p:nvPr/>
        </p:nvSpPr>
        <p:spPr>
          <a:xfrm>
            <a:off x="8567692" y="5326771"/>
            <a:ext cx="2241995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16.06 </a:t>
            </a:r>
            <a:r>
              <a:rPr lang="nb-NO" sz="1200" err="1">
                <a:solidFill>
                  <a:srgbClr val="000000"/>
                </a:solidFill>
                <a:latin typeface="Arial" panose="020B0604020202020204"/>
              </a:rPr>
              <a:t>Prekickoff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 opplæring med fagspesialister</a:t>
            </a:r>
          </a:p>
        </p:txBody>
      </p:sp>
      <p:pic>
        <p:nvPicPr>
          <p:cNvPr id="78" name="Graphic 77" descr="Board Of Directors with solid fill">
            <a:extLst>
              <a:ext uri="{FF2B5EF4-FFF2-40B4-BE49-F238E27FC236}">
                <a16:creationId xmlns:a16="http://schemas.microsoft.com/office/drawing/2014/main" id="{CF0D610D-6342-4091-A916-291F216346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20901" y="5061939"/>
            <a:ext cx="481561" cy="554868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2E4349AA-0C70-4E72-8582-1E329B9C86FC}"/>
              </a:ext>
            </a:extLst>
          </p:cNvPr>
          <p:cNvSpPr/>
          <p:nvPr/>
        </p:nvSpPr>
        <p:spPr>
          <a:xfrm>
            <a:off x="8863872" y="2425657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0" name="Graphic 9" descr="Address Book with solid fill">
            <a:extLst>
              <a:ext uri="{FF2B5EF4-FFF2-40B4-BE49-F238E27FC236}">
                <a16:creationId xmlns:a16="http://schemas.microsoft.com/office/drawing/2014/main" id="{4C8EEC1A-965D-4D55-A610-AA82D1D0A9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3872" y="2480710"/>
            <a:ext cx="506069" cy="440013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C7B7D4B8-56E9-4BAD-9515-77E04870D379}"/>
              </a:ext>
            </a:extLst>
          </p:cNvPr>
          <p:cNvSpPr txBox="1"/>
          <p:nvPr/>
        </p:nvSpPr>
        <p:spPr>
          <a:xfrm>
            <a:off x="4824529" y="4225895"/>
            <a:ext cx="1655604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06.05: Workshop opplæring med fagspesialister</a:t>
            </a:r>
          </a:p>
        </p:txBody>
      </p:sp>
      <p:pic>
        <p:nvPicPr>
          <p:cNvPr id="92" name="Graphic 91" descr="Address Book with solid fill">
            <a:extLst>
              <a:ext uri="{FF2B5EF4-FFF2-40B4-BE49-F238E27FC236}">
                <a16:creationId xmlns:a16="http://schemas.microsoft.com/office/drawing/2014/main" id="{08FE029F-AB11-41E4-ADE2-7DC2353DB8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33080" y="3663263"/>
            <a:ext cx="440013" cy="440013"/>
          </a:xfrm>
          <a:prstGeom prst="rect">
            <a:avLst/>
          </a:prstGeom>
        </p:spPr>
      </p:pic>
      <p:sp>
        <p:nvSpPr>
          <p:cNvPr id="95" name="Oval 94">
            <a:extLst>
              <a:ext uri="{FF2B5EF4-FFF2-40B4-BE49-F238E27FC236}">
                <a16:creationId xmlns:a16="http://schemas.microsoft.com/office/drawing/2014/main" id="{164D47E6-0B24-49E5-AB6E-B47FFE254792}"/>
              </a:ext>
            </a:extLst>
          </p:cNvPr>
          <p:cNvSpPr/>
          <p:nvPr/>
        </p:nvSpPr>
        <p:spPr>
          <a:xfrm>
            <a:off x="2488928" y="5431727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r>
              <a:rPr lang="nb-NO" sz="3733" b="1">
                <a:solidFill>
                  <a:srgbClr val="FFFFFF"/>
                </a:solidFill>
                <a:latin typeface="Arial" panose="020B0604020202020204"/>
              </a:rPr>
              <a:t>i</a:t>
            </a:r>
            <a:endParaRPr lang="nb-NO" sz="933" b="1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96" name="Graphic 95" descr="Address Book with solid fill">
            <a:extLst>
              <a:ext uri="{FF2B5EF4-FFF2-40B4-BE49-F238E27FC236}">
                <a16:creationId xmlns:a16="http://schemas.microsoft.com/office/drawing/2014/main" id="{B30ED1D8-1F84-4FF5-8EC8-3B47B611E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77974" y="5786908"/>
            <a:ext cx="440013" cy="44001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73AED0C2-10EA-4485-B6FB-D7E840ED6322}"/>
              </a:ext>
            </a:extLst>
          </p:cNvPr>
          <p:cNvSpPr txBox="1"/>
          <p:nvPr/>
        </p:nvSpPr>
        <p:spPr>
          <a:xfrm>
            <a:off x="5280833" y="6157747"/>
            <a:ext cx="1630335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03.06:Workshop brukerstøtte med</a:t>
            </a:r>
          </a:p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  <a:cs typeface="Arial"/>
              </a:rPr>
              <a:t>fagspesialister</a:t>
            </a:r>
          </a:p>
        </p:txBody>
      </p:sp>
      <p:pic>
        <p:nvPicPr>
          <p:cNvPr id="98" name="Graphic 97" descr="Address Book with solid fill">
            <a:extLst>
              <a:ext uri="{FF2B5EF4-FFF2-40B4-BE49-F238E27FC236}">
                <a16:creationId xmlns:a16="http://schemas.microsoft.com/office/drawing/2014/main" id="{91A70ACB-2BC6-4F25-9662-F06F38C8A57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09363" y="5479534"/>
            <a:ext cx="440013" cy="440013"/>
          </a:xfrm>
          <a:prstGeom prst="rect">
            <a:avLst/>
          </a:prstGeom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E3F078BF-F948-413D-90FD-DA92C8714399}"/>
              </a:ext>
            </a:extLst>
          </p:cNvPr>
          <p:cNvSpPr/>
          <p:nvPr/>
        </p:nvSpPr>
        <p:spPr>
          <a:xfrm>
            <a:off x="9512345" y="4624505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AF68930-E0F6-4701-ADAC-8CC3A7200FE4}"/>
              </a:ext>
            </a:extLst>
          </p:cNvPr>
          <p:cNvSpPr txBox="1"/>
          <p:nvPr/>
        </p:nvSpPr>
        <p:spPr>
          <a:xfrm>
            <a:off x="6477735" y="5706028"/>
            <a:ext cx="2241995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09.06: </a:t>
            </a:r>
          </a:p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Innføringsledermøte</a:t>
            </a:r>
          </a:p>
        </p:txBody>
      </p:sp>
      <p:pic>
        <p:nvPicPr>
          <p:cNvPr id="102" name="Graphic 101" descr="Address Book with solid fill">
            <a:extLst>
              <a:ext uri="{FF2B5EF4-FFF2-40B4-BE49-F238E27FC236}">
                <a16:creationId xmlns:a16="http://schemas.microsoft.com/office/drawing/2014/main" id="{A7F5FD78-FA12-4B04-ABDC-FFC44C1E47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77260" y="4701390"/>
            <a:ext cx="440013" cy="440013"/>
          </a:xfrm>
          <a:prstGeom prst="rect">
            <a:avLst/>
          </a:prstGeom>
        </p:spPr>
      </p:pic>
      <p:pic>
        <p:nvPicPr>
          <p:cNvPr id="103" name="Graphic 102" descr="Board Of Directors with solid fill">
            <a:extLst>
              <a:ext uri="{FF2B5EF4-FFF2-40B4-BE49-F238E27FC236}">
                <a16:creationId xmlns:a16="http://schemas.microsoft.com/office/drawing/2014/main" id="{3001D86B-963A-4A1E-AF07-8A3CD7AC94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67516" y="1319706"/>
            <a:ext cx="481561" cy="481561"/>
          </a:xfrm>
          <a:prstGeom prst="rect">
            <a:avLst/>
          </a:prstGeom>
        </p:spPr>
      </p:pic>
      <p:sp>
        <p:nvSpPr>
          <p:cNvPr id="104" name="Oval 103">
            <a:extLst>
              <a:ext uri="{FF2B5EF4-FFF2-40B4-BE49-F238E27FC236}">
                <a16:creationId xmlns:a16="http://schemas.microsoft.com/office/drawing/2014/main" id="{5A074735-A4FF-45F5-B380-897F8071C187}"/>
              </a:ext>
            </a:extLst>
          </p:cNvPr>
          <p:cNvSpPr/>
          <p:nvPr/>
        </p:nvSpPr>
        <p:spPr>
          <a:xfrm>
            <a:off x="7629015" y="1318574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0CA8472-C60C-4A38-AD41-2BACE1C0317D}"/>
              </a:ext>
            </a:extLst>
          </p:cNvPr>
          <p:cNvSpPr/>
          <p:nvPr/>
        </p:nvSpPr>
        <p:spPr>
          <a:xfrm>
            <a:off x="4079768" y="3987121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06" name="Graphic 105" descr="Board Of Directors with solid fill">
            <a:extLst>
              <a:ext uri="{FF2B5EF4-FFF2-40B4-BE49-F238E27FC236}">
                <a16:creationId xmlns:a16="http://schemas.microsoft.com/office/drawing/2014/main" id="{73013906-D948-4F25-A5C1-C4D1BDDD10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63295" y="1359251"/>
            <a:ext cx="481561" cy="481561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2FA3E978-BA58-47A1-8FE3-25B829659F73}"/>
              </a:ext>
            </a:extLst>
          </p:cNvPr>
          <p:cNvSpPr txBox="1"/>
          <p:nvPr/>
        </p:nvSpPr>
        <p:spPr>
          <a:xfrm>
            <a:off x="7979890" y="1009907"/>
            <a:ext cx="1893917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05.04: Ledersamling ledere i </a:t>
            </a:r>
            <a:r>
              <a:rPr lang="nb-NO" sz="1200" err="1">
                <a:solidFill>
                  <a:srgbClr val="000000"/>
                </a:solidFill>
                <a:latin typeface="Arial" panose="020B0604020202020204"/>
              </a:rPr>
              <a:t>Fellesadm</a:t>
            </a: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.</a:t>
            </a:r>
          </a:p>
        </p:txBody>
      </p:sp>
      <p:pic>
        <p:nvPicPr>
          <p:cNvPr id="67" name="Graphic 66" descr="Board Of Directors with solid fill">
            <a:extLst>
              <a:ext uri="{FF2B5EF4-FFF2-40B4-BE49-F238E27FC236}">
                <a16:creationId xmlns:a16="http://schemas.microsoft.com/office/drawing/2014/main" id="{C759E1D7-4370-4B7A-919F-F3718DB99F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23505" y="4008733"/>
            <a:ext cx="481561" cy="481561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8AC1481-F180-40EE-85E8-50A3B1144225}"/>
              </a:ext>
            </a:extLst>
          </p:cNvPr>
          <p:cNvSpPr txBox="1"/>
          <p:nvPr/>
        </p:nvSpPr>
        <p:spPr>
          <a:xfrm>
            <a:off x="3268664" y="3275050"/>
            <a:ext cx="1745089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09.05: Lerkendalsamlingen ledere FA og fakultet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2E886EA-3A14-43F3-BEF4-D2108D51C740}"/>
              </a:ext>
            </a:extLst>
          </p:cNvPr>
          <p:cNvSpPr/>
          <p:nvPr/>
        </p:nvSpPr>
        <p:spPr>
          <a:xfrm>
            <a:off x="3511513" y="4216936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2667" b="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4737B8-741E-4C45-A351-CB234BFB3003}"/>
              </a:ext>
            </a:extLst>
          </p:cNvPr>
          <p:cNvSpPr txBox="1"/>
          <p:nvPr/>
        </p:nvSpPr>
        <p:spPr>
          <a:xfrm>
            <a:off x="1230069" y="3892923"/>
            <a:ext cx="2497617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12.05: BOTT ØL og NTNU Sak –samordning linje og prosjekt</a:t>
            </a:r>
          </a:p>
        </p:txBody>
      </p:sp>
      <p:pic>
        <p:nvPicPr>
          <p:cNvPr id="5" name="Graphic 4" descr="Cycle with people with solid fill">
            <a:extLst>
              <a:ext uri="{FF2B5EF4-FFF2-40B4-BE49-F238E27FC236}">
                <a16:creationId xmlns:a16="http://schemas.microsoft.com/office/drawing/2014/main" id="{BBA5250F-1874-48CE-8D53-1D7D4903B4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43006" y="4152807"/>
            <a:ext cx="531039" cy="646299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54A760ED-D181-42E7-AB5C-277E037EEBB8}"/>
              </a:ext>
            </a:extLst>
          </p:cNvPr>
          <p:cNvSpPr/>
          <p:nvPr/>
        </p:nvSpPr>
        <p:spPr>
          <a:xfrm>
            <a:off x="4597629" y="5644487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2667" b="1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84" name="Graphic 83" descr="Cycle with people with solid fill">
            <a:extLst>
              <a:ext uri="{FF2B5EF4-FFF2-40B4-BE49-F238E27FC236}">
                <a16:creationId xmlns:a16="http://schemas.microsoft.com/office/drawing/2014/main" id="{AAE74E1A-EF5B-4797-BDE3-9636FD5C58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96926" y="5614434"/>
            <a:ext cx="555004" cy="555004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78FE5149-B106-462D-84FD-8543AE03CA73}"/>
              </a:ext>
            </a:extLst>
          </p:cNvPr>
          <p:cNvSpPr txBox="1"/>
          <p:nvPr/>
        </p:nvSpPr>
        <p:spPr>
          <a:xfrm>
            <a:off x="3146833" y="6251542"/>
            <a:ext cx="2497617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02.06: BOTT ØL og </a:t>
            </a:r>
          </a:p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NTNU Sak –samordning linje og prosjekt</a:t>
            </a:r>
          </a:p>
        </p:txBody>
      </p:sp>
      <p:pic>
        <p:nvPicPr>
          <p:cNvPr id="76" name="Graphic 75" descr="Cycle with people with solid fill">
            <a:extLst>
              <a:ext uri="{FF2B5EF4-FFF2-40B4-BE49-F238E27FC236}">
                <a16:creationId xmlns:a16="http://schemas.microsoft.com/office/drawing/2014/main" id="{2192CCED-DE7B-4BEA-A192-C76D3855A2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79769" y="1546719"/>
            <a:ext cx="531039" cy="646299"/>
          </a:xfrm>
          <a:prstGeom prst="rect">
            <a:avLst/>
          </a:prstGeom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3039D567-980E-4578-A8DB-6AFBC3950F0D}"/>
              </a:ext>
            </a:extLst>
          </p:cNvPr>
          <p:cNvSpPr/>
          <p:nvPr/>
        </p:nvSpPr>
        <p:spPr>
          <a:xfrm>
            <a:off x="2176112" y="1930106"/>
            <a:ext cx="550120" cy="55012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99" name="Graphic 98" descr="Board Of Directors with solid fill">
            <a:extLst>
              <a:ext uri="{FF2B5EF4-FFF2-40B4-BE49-F238E27FC236}">
                <a16:creationId xmlns:a16="http://schemas.microsoft.com/office/drawing/2014/main" id="{16ABBFF9-24C5-41D4-8851-F8F38E0003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4846" y="1954240"/>
            <a:ext cx="481561" cy="481561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DC13D205-DA62-4972-93CC-AE46BF5CEF83}"/>
              </a:ext>
            </a:extLst>
          </p:cNvPr>
          <p:cNvSpPr txBox="1"/>
          <p:nvPr/>
        </p:nvSpPr>
        <p:spPr>
          <a:xfrm>
            <a:off x="2868327" y="2217634"/>
            <a:ext cx="1001686" cy="104644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BOTT ØL og NTNU Sak</a:t>
            </a:r>
          </a:p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Oppstart samarbeid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82B9507-AD8F-4920-95C0-DFD7FC345D2B}"/>
              </a:ext>
            </a:extLst>
          </p:cNvPr>
          <p:cNvSpPr/>
          <p:nvPr/>
        </p:nvSpPr>
        <p:spPr>
          <a:xfrm>
            <a:off x="8610838" y="190548"/>
            <a:ext cx="550120" cy="55012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32">
              <a:defRPr/>
            </a:pPr>
            <a:endParaRPr lang="nb-NO" sz="933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21E7164-0026-4869-B442-242CC277E711}"/>
              </a:ext>
            </a:extLst>
          </p:cNvPr>
          <p:cNvSpPr txBox="1"/>
          <p:nvPr/>
        </p:nvSpPr>
        <p:spPr>
          <a:xfrm>
            <a:off x="9060653" y="2664214"/>
            <a:ext cx="1893917" cy="67710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32">
              <a:defRPr/>
            </a:pPr>
            <a:r>
              <a:rPr lang="nb-NO" sz="1200">
                <a:solidFill>
                  <a:srgbClr val="000000"/>
                </a:solidFill>
                <a:latin typeface="Arial" panose="020B0604020202020204"/>
              </a:rPr>
              <a:t>07.04: Oppstart prosessrådgivernettverk BTB</a:t>
            </a:r>
          </a:p>
        </p:txBody>
      </p:sp>
    </p:spTree>
    <p:extLst>
      <p:ext uri="{BB962C8B-B14F-4D97-AF65-F5344CB8AC3E}">
        <p14:creationId xmlns:p14="http://schemas.microsoft.com/office/powerpoint/2010/main" val="1827014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7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ceC9aenCddoR5plWKy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xDk624likt.gBdsneV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heme/theme1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274689481644962","enableDocumentContentUpdater":true,"version":"1.1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TemplateConfiguration><![CDATA[{"elementsMetadata":[],"transformationConfigurations":[{"language":"{{UserProfile.DocumentLanguage.Iana}}","disableUpdates":false,"type":"proofingLanguage"}],"templateName":"Presentation screen (16-9)","templateDescription":"","enableDocumentContentUpdater":true,"version":"1.1"}]]></TemplafyTemplateConfiguration>
</file>

<file path=customXml/item1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6" ma:contentTypeDescription="Create a new document." ma:contentTypeScope="" ma:versionID="f7711a00746949029ea3f6b62c3a322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c07c2b81b0e02e0942fe9afb79631fc2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6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1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015d52-1a8c-45a9-b108-712092158594">
      <UserInfo>
        <DisplayName>Terje Ruud</DisplayName>
        <AccountId>65</AccountId>
        <AccountType/>
      </UserInfo>
    </SharedWithUsers>
    <lcf76f155ced4ddcb4097134ff3c332f xmlns="92f31348-0739-4467-8087-a9e650b26e61">
      <Terms xmlns="http://schemas.microsoft.com/office/infopath/2007/PartnerControls"/>
    </lcf76f155ced4ddcb4097134ff3c332f>
    <TaxCatchAll xmlns="5a015d52-1a8c-45a9-b108-712092158594" xsi:nil="true"/>
  </documentManagement>
</p:properties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documentContentValidatorConfiguration":{"enableDocumentContentValidator":false,"documentContentValidatorVersion":0},"elementsMetadata":[],"slideId":"637274689482285485","enableDocumentContentUpdater":true,"version":"1.1"}]]></TemplafySlideTemplate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274689481644961","enableDocumentContentUpdater":true,"version":"1.1"}]]></TemplafySlide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6.xml><?xml version="1.0" encoding="utf-8"?>
<TemplafyFormConfiguration><![CDATA[{"formFields":[{"dataSource":"Audience","displayColumn":"audience","hideIfNoUserInteractionRequired":false,"distinct":true,"required":true,"autoSelectFirstOption":false,"type":"dropDown","name":"Audience","label":"External/internal","helpTexts":{"prefix":"","postfix":""},"spacing":{},"fullyQualifiedName":"Audience"}],"formDataEntries":[]}]]></Templafy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274689481801232","enableDocumentContentUpdater":true,"version":"1.1"}]]></TemplafySlideTemplate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274689482113909","enableDocumentContentUpdater":true,"version":"1.1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4F0973CE-DD7E-41E5-9BA9-A6B1157D5082}">
  <ds:schemaRefs/>
</ds:datastoreItem>
</file>

<file path=customXml/itemProps10.xml><?xml version="1.0" encoding="utf-8"?>
<ds:datastoreItem xmlns:ds="http://schemas.openxmlformats.org/officeDocument/2006/customXml" ds:itemID="{4212848C-530B-4852-8730-679B69C20DA2}">
  <ds:schemaRefs/>
</ds:datastoreItem>
</file>

<file path=customXml/itemProps11.xml><?xml version="1.0" encoding="utf-8"?>
<ds:datastoreItem xmlns:ds="http://schemas.openxmlformats.org/officeDocument/2006/customXml" ds:itemID="{6FF40517-EACA-4151-AD5E-9DA157F97D3E}">
  <ds:schemaRefs/>
</ds:datastoreItem>
</file>

<file path=customXml/itemProps12.xml><?xml version="1.0" encoding="utf-8"?>
<ds:datastoreItem xmlns:ds="http://schemas.openxmlformats.org/officeDocument/2006/customXml" ds:itemID="{B8637C36-4996-4BF0-9817-9AE4E45FB3C9}">
  <ds:schemaRefs/>
</ds:datastoreItem>
</file>

<file path=customXml/itemProps13.xml><?xml version="1.0" encoding="utf-8"?>
<ds:datastoreItem xmlns:ds="http://schemas.openxmlformats.org/officeDocument/2006/customXml" ds:itemID="{8E03B1FE-5A29-4B9A-A972-F98BDD2B0EBD}">
  <ds:schemaRefs/>
</ds:datastoreItem>
</file>

<file path=customXml/itemProps14.xml><?xml version="1.0" encoding="utf-8"?>
<ds:datastoreItem xmlns:ds="http://schemas.openxmlformats.org/officeDocument/2006/customXml" ds:itemID="{D49E55AD-80F4-4EC9-8430-FD8E8D9201DC}">
  <ds:schemaRefs/>
</ds:datastoreItem>
</file>

<file path=customXml/itemProps15.xml><?xml version="1.0" encoding="utf-8"?>
<ds:datastoreItem xmlns:ds="http://schemas.openxmlformats.org/officeDocument/2006/customXml" ds:itemID="{3BB90C92-4E4A-43AA-892E-9ECCF120A79C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6C87A078-5F40-4D7F-9BEF-6750FB94DC63}">
  <ds:schemaRefs/>
</ds:datastoreItem>
</file>

<file path=customXml/itemProps17.xml><?xml version="1.0" encoding="utf-8"?>
<ds:datastoreItem xmlns:ds="http://schemas.openxmlformats.org/officeDocument/2006/customXml" ds:itemID="{512E9EB6-BE14-4E9B-B53A-6D95BDD731E5}">
  <ds:schemaRefs>
    <ds:schemaRef ds:uri="http://schemas.microsoft.com/sharepoint/v3/contenttype/forms"/>
  </ds:schemaRefs>
</ds:datastoreItem>
</file>

<file path=customXml/itemProps18.xml><?xml version="1.0" encoding="utf-8"?>
<ds:datastoreItem xmlns:ds="http://schemas.openxmlformats.org/officeDocument/2006/customXml" ds:itemID="{33A9D2B1-910A-4890-A149-E85A43544B5D}">
  <ds:schemaRefs/>
</ds:datastoreItem>
</file>

<file path=customXml/itemProps19.xml><?xml version="1.0" encoding="utf-8"?>
<ds:datastoreItem xmlns:ds="http://schemas.openxmlformats.org/officeDocument/2006/customXml" ds:itemID="{73E560EA-D040-407D-89F2-11DBB1CFF549}">
  <ds:schemaRefs/>
</ds:datastoreItem>
</file>

<file path=customXml/itemProps2.xml><?xml version="1.0" encoding="utf-8"?>
<ds:datastoreItem xmlns:ds="http://schemas.openxmlformats.org/officeDocument/2006/customXml" ds:itemID="{98A6CD30-0308-49AC-9087-7CF9A48AE377}">
  <ds:schemaRefs/>
</ds:datastoreItem>
</file>

<file path=customXml/itemProps20.xml><?xml version="1.0" encoding="utf-8"?>
<ds:datastoreItem xmlns:ds="http://schemas.openxmlformats.org/officeDocument/2006/customXml" ds:itemID="{A010FBFC-ED9D-4776-849D-81EABF9D112A}">
  <ds:schemaRefs/>
</ds:datastoreItem>
</file>

<file path=customXml/itemProps21.xml><?xml version="1.0" encoding="utf-8"?>
<ds:datastoreItem xmlns:ds="http://schemas.openxmlformats.org/officeDocument/2006/customXml" ds:itemID="{EE03465F-F7D7-4591-B744-AA3FB7C55319}">
  <ds:schemaRefs/>
</ds:datastoreItem>
</file>

<file path=customXml/itemProps22.xml><?xml version="1.0" encoding="utf-8"?>
<ds:datastoreItem xmlns:ds="http://schemas.openxmlformats.org/officeDocument/2006/customXml" ds:itemID="{BA05E49B-70B5-4FEC-89D5-F69F52BE5B81}">
  <ds:schemaRefs>
    <ds:schemaRef ds:uri="92f31348-0739-4467-8087-a9e650b26e6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a015d52-1a8c-45a9-b108-712092158594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3.xml><?xml version="1.0" encoding="utf-8"?>
<ds:datastoreItem xmlns:ds="http://schemas.openxmlformats.org/officeDocument/2006/customXml" ds:itemID="{74DD7968-5338-4A7C-9AB7-71E317FAD14A}">
  <ds:schemaRefs/>
</ds:datastoreItem>
</file>

<file path=customXml/itemProps24.xml><?xml version="1.0" encoding="utf-8"?>
<ds:datastoreItem xmlns:ds="http://schemas.openxmlformats.org/officeDocument/2006/customXml" ds:itemID="{B25CBE9C-579C-4D62-9791-670FFEF0C740}">
  <ds:schemaRefs/>
</ds:datastoreItem>
</file>

<file path=customXml/itemProps25.xml><?xml version="1.0" encoding="utf-8"?>
<ds:datastoreItem xmlns:ds="http://schemas.openxmlformats.org/officeDocument/2006/customXml" ds:itemID="{D095A0A8-BBFC-46BD-B6C9-F9F771063A0C}">
  <ds:schemaRefs/>
</ds:datastoreItem>
</file>

<file path=customXml/itemProps3.xml><?xml version="1.0" encoding="utf-8"?>
<ds:datastoreItem xmlns:ds="http://schemas.openxmlformats.org/officeDocument/2006/customXml" ds:itemID="{05CE1C0B-C62A-4B0F-9450-074B2157624B}">
  <ds:schemaRefs/>
</ds:datastoreItem>
</file>

<file path=customXml/itemProps4.xml><?xml version="1.0" encoding="utf-8"?>
<ds:datastoreItem xmlns:ds="http://schemas.openxmlformats.org/officeDocument/2006/customXml" ds:itemID="{01E8759C-33B8-4AFE-B1FD-690677E2D93B}">
  <ds:schemaRefs/>
</ds:datastoreItem>
</file>

<file path=customXml/itemProps5.xml><?xml version="1.0" encoding="utf-8"?>
<ds:datastoreItem xmlns:ds="http://schemas.openxmlformats.org/officeDocument/2006/customXml" ds:itemID="{70F4ED2E-503E-45E3-825C-9B04A23593EA}">
  <ds:schemaRefs/>
</ds:datastoreItem>
</file>

<file path=customXml/itemProps6.xml><?xml version="1.0" encoding="utf-8"?>
<ds:datastoreItem xmlns:ds="http://schemas.openxmlformats.org/officeDocument/2006/customXml" ds:itemID="{EBD3D5FB-AEE0-46A7-8289-818A621CDF36}">
  <ds:schemaRefs/>
</ds:datastoreItem>
</file>

<file path=customXml/itemProps7.xml><?xml version="1.0" encoding="utf-8"?>
<ds:datastoreItem xmlns:ds="http://schemas.openxmlformats.org/officeDocument/2006/customXml" ds:itemID="{48FCFEE4-2E78-40CD-A932-180CFC151F96}">
  <ds:schemaRefs/>
</ds:datastoreItem>
</file>

<file path=customXml/itemProps8.xml><?xml version="1.0" encoding="utf-8"?>
<ds:datastoreItem xmlns:ds="http://schemas.openxmlformats.org/officeDocument/2006/customXml" ds:itemID="{8F10D2E3-BD5E-41A7-9B58-448C4704E426}">
  <ds:schemaRefs/>
</ds:datastoreItem>
</file>

<file path=customXml/itemProps9.xml><?xml version="1.0" encoding="utf-8"?>
<ds:datastoreItem xmlns:ds="http://schemas.openxmlformats.org/officeDocument/2006/customXml" ds:itemID="{E3206C3F-9075-4ED1-A9D7-768CD599C06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2739</Words>
  <Application>Microsoft Office PowerPoint</Application>
  <PresentationFormat>Widescreen</PresentationFormat>
  <Paragraphs>598</Paragraphs>
  <Slides>30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Open Sans</vt:lpstr>
      <vt:lpstr>Verdana</vt:lpstr>
      <vt:lpstr>1_Office-tema</vt:lpstr>
      <vt:lpstr>think-cell Slide</vt:lpstr>
      <vt:lpstr>PowerPoint Presentation</vt:lpstr>
      <vt:lpstr>PowerPoint Presentation</vt:lpstr>
      <vt:lpstr>Agenda </vt:lpstr>
      <vt:lpstr>Agenda </vt:lpstr>
      <vt:lpstr>Nye systemer for lønn og økonomi</vt:lpstr>
      <vt:lpstr>Reprise: Hvordan ser systemene  ut etter BOTT økonomi og lønn er innført 01.01.2023?</vt:lpstr>
      <vt:lpstr>Hvorfor BOTT-ØL? Innføringen av nye økonomi- og lønnssystemer vil gi NTNU mange fordeler både i et fagperspektiv og brukerperspektiv</vt:lpstr>
      <vt:lpstr>Milepeler – omfattende planer/mange involvert</vt:lpstr>
      <vt:lpstr>PowerPoint Presentation</vt:lpstr>
      <vt:lpstr>Agenda </vt:lpstr>
      <vt:lpstr>Opplæringskonsept</vt:lpstr>
      <vt:lpstr>Tidsplan for kurs - og andre prosjektaktiviteter </vt:lpstr>
      <vt:lpstr>Eksempel: Kursløpet for en Innkjøper</vt:lpstr>
      <vt:lpstr>Omfang og format</vt:lpstr>
      <vt:lpstr>Innkalling- og oppfølging</vt:lpstr>
      <vt:lpstr>Brukerstøtte</vt:lpstr>
      <vt:lpstr>Agenda </vt:lpstr>
      <vt:lpstr>Vi har laget «brukere» som viser hvordan hverdagen blir for ansatte ved NTNU etter 01.01.23</vt:lpstr>
      <vt:lpstr>PowerPoint Presentation</vt:lpstr>
      <vt:lpstr>Selvbetjeningsportalen</vt:lpstr>
      <vt:lpstr>Agenda </vt:lpstr>
      <vt:lpstr>Hvor kan jeg selv finne informasjon?</vt:lpstr>
      <vt:lpstr>Agenda </vt:lpstr>
      <vt:lpstr>Tjenestesenteret for lønn og HR</vt:lpstr>
      <vt:lpstr>Tjenestesenteret for lønn og HR</vt:lpstr>
      <vt:lpstr>Erfaringer så langt</vt:lpstr>
      <vt:lpstr>Konvertering, opplæring og SAP for ansatte</vt:lpstr>
      <vt:lpstr>Agenda </vt:lpstr>
      <vt:lpstr> Spørsmål eller innspill til BOTT ØL?</vt:lpstr>
      <vt:lpstr>Takk for deltakelsen og god sommer 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 ØL Innføring</dc:title>
  <dc:creator>Prestegard, Tor Sivertsen</dc:creator>
  <cp:lastModifiedBy>Merete Aagesen</cp:lastModifiedBy>
  <cp:revision>1</cp:revision>
  <cp:lastPrinted>2014-06-25T02:16:22Z</cp:lastPrinted>
  <dcterms:created xsi:type="dcterms:W3CDTF">2021-02-05T11:28:59Z</dcterms:created>
  <dcterms:modified xsi:type="dcterms:W3CDTF">2022-06-17T12:46:10Z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TemplafyTimeStamp">
    <vt:lpwstr>2020-07-31T08:45:09.5009950Z</vt:lpwstr>
  </property>
  <property fmtid="{D5CDD505-2E9C-101B-9397-08002B2CF9AE}" pid="4" name="MediaServiceImageTags">
    <vt:lpwstr/>
  </property>
  <property fmtid="{D5CDD505-2E9C-101B-9397-08002B2CF9AE}" pid="5" name="MSIP_Label_ea60d57e-af5b-4752-ac57-3e4f28ca11dc_Enabled">
    <vt:lpwstr>true</vt:lpwstr>
  </property>
  <property fmtid="{D5CDD505-2E9C-101B-9397-08002B2CF9AE}" pid="6" name="MSIP_Label_ea60d57e-af5b-4752-ac57-3e4f28ca11dc_SetDate">
    <vt:lpwstr>2022-06-16T05:22:52Z</vt:lpwstr>
  </property>
  <property fmtid="{D5CDD505-2E9C-101B-9397-08002B2CF9AE}" pid="7" name="MSIP_Label_ea60d57e-af5b-4752-ac57-3e4f28ca11dc_Method">
    <vt:lpwstr>Standard</vt:lpwstr>
  </property>
  <property fmtid="{D5CDD505-2E9C-101B-9397-08002B2CF9AE}" pid="8" name="MSIP_Label_ea60d57e-af5b-4752-ac57-3e4f28ca11dc_Name">
    <vt:lpwstr>ea60d57e-af5b-4752-ac57-3e4f28ca11dc</vt:lpwstr>
  </property>
  <property fmtid="{D5CDD505-2E9C-101B-9397-08002B2CF9AE}" pid="9" name="MSIP_Label_ea60d57e-af5b-4752-ac57-3e4f28ca11dc_SiteId">
    <vt:lpwstr>36da45f1-dd2c-4d1f-af13-5abe46b99921</vt:lpwstr>
  </property>
  <property fmtid="{D5CDD505-2E9C-101B-9397-08002B2CF9AE}" pid="10" name="MSIP_Label_ea60d57e-af5b-4752-ac57-3e4f28ca11dc_ActionId">
    <vt:lpwstr>8e43473f-1677-494d-92f3-43d355642712</vt:lpwstr>
  </property>
  <property fmtid="{D5CDD505-2E9C-101B-9397-08002B2CF9AE}" pid="11" name="MSIP_Label_ea60d57e-af5b-4752-ac57-3e4f28ca11dc_ContentBits">
    <vt:lpwstr>0</vt:lpwstr>
  </property>
</Properties>
</file>