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6" r:id="rId26"/>
    <p:sldMasterId id="2147483678" r:id="rId27"/>
    <p:sldMasterId id="2147483743" r:id="rId28"/>
    <p:sldMasterId id="2147483660" r:id="rId29"/>
    <p:sldMasterId id="2147483854" r:id="rId30"/>
  </p:sldMasterIdLst>
  <p:notesMasterIdLst>
    <p:notesMasterId r:id="rId69"/>
  </p:notesMasterIdLst>
  <p:handoutMasterIdLst>
    <p:handoutMasterId r:id="rId70"/>
  </p:handoutMasterIdLst>
  <p:sldIdLst>
    <p:sldId id="5071" r:id="rId31"/>
    <p:sldId id="3536" r:id="rId32"/>
    <p:sldId id="2147309324" r:id="rId33"/>
    <p:sldId id="5196" r:id="rId34"/>
    <p:sldId id="2147309169" r:id="rId35"/>
    <p:sldId id="2147309325" r:id="rId36"/>
    <p:sldId id="2147309219" r:id="rId37"/>
    <p:sldId id="2147309323" r:id="rId38"/>
    <p:sldId id="2147309218" r:id="rId39"/>
    <p:sldId id="2147309316" r:id="rId40"/>
    <p:sldId id="2147309326" r:id="rId41"/>
    <p:sldId id="2147309166" r:id="rId42"/>
    <p:sldId id="2147309207" r:id="rId43"/>
    <p:sldId id="310" r:id="rId44"/>
    <p:sldId id="2147309328" r:id="rId45"/>
    <p:sldId id="2147309315" r:id="rId46"/>
    <p:sldId id="2147309232" r:id="rId47"/>
    <p:sldId id="2147309112" r:id="rId48"/>
    <p:sldId id="258" r:id="rId49"/>
    <p:sldId id="259" r:id="rId50"/>
    <p:sldId id="260" r:id="rId51"/>
    <p:sldId id="2147309327" r:id="rId52"/>
    <p:sldId id="2147309329" r:id="rId53"/>
    <p:sldId id="2147309228" r:id="rId54"/>
    <p:sldId id="2147309330" r:id="rId55"/>
    <p:sldId id="2147309224" r:id="rId56"/>
    <p:sldId id="2147309225" r:id="rId57"/>
    <p:sldId id="2147309331" r:id="rId58"/>
    <p:sldId id="312" r:id="rId59"/>
    <p:sldId id="2147309115" r:id="rId60"/>
    <p:sldId id="2147309312" r:id="rId61"/>
    <p:sldId id="2147309332" r:id="rId62"/>
    <p:sldId id="2147309170" r:id="rId63"/>
    <p:sldId id="2147309134" r:id="rId64"/>
    <p:sldId id="2147309229" r:id="rId65"/>
    <p:sldId id="2147309334" r:id="rId66"/>
    <p:sldId id="2147309226" r:id="rId67"/>
    <p:sldId id="2147309313" r:id="rId68"/>
  </p:sldIdLst>
  <p:sldSz cx="12192000" cy="6858000"/>
  <p:notesSz cx="7315200" cy="96012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6" orient="horz" pos="1457" userDrawn="1">
          <p15:clr>
            <a:srgbClr val="A4A3A4"/>
          </p15:clr>
        </p15:guide>
        <p15:guide id="1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FFA1"/>
    <a:srgbClr val="660066"/>
    <a:srgbClr val="014693"/>
    <a:srgbClr val="004F8B"/>
    <a:srgbClr val="000000"/>
    <a:srgbClr val="92D050"/>
    <a:srgbClr val="0166CB"/>
    <a:srgbClr val="ED8013"/>
    <a:srgbClr val="A3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811D7-551A-B516-392C-82DF158EA0AC}" v="614" dt="2022-10-19T18:23:38.043"/>
    <p1510:client id="{18700785-F943-4B49-B4F8-A75155492C41}" v="120" vWet="122" dt="2022-10-20T09:20:34.553"/>
    <p1510:client id="{2512B2A1-2D69-417F-9545-509589675CE1}" v="2733" vWet="2735" dt="2022-10-20T09:54:32.726"/>
    <p1510:client id="{4808EBC6-9846-47DB-8CAD-59A5E49B47E5}" vWet="2" dt="2022-10-20T09:59:20.479"/>
    <p1510:client id="{51F57075-885F-4DF2-8E8D-91006451F879}" v="2" dt="2022-10-20T09:54:27.454"/>
    <p1510:client id="{857E3ED1-7441-BF80-15EC-F200B939BB7D}" v="4" dt="2022-10-20T09:22:35.448"/>
    <p1510:client id="{883E19BA-8449-4F22-95CF-BE0772E50285}" v="15" dt="2022-10-19T14:44:22.696"/>
    <p1510:client id="{AACDCE5D-A620-4560-9BB9-ABC5F76BAF61}" v="9" dt="2022-10-20T11:49:22.917"/>
    <p1510:client id="{ACC5835E-06AD-4B0D-AA22-5708208B5A20}" v="17" dt="2022-10-19T19:03:44.817"/>
    <p1510:client id="{DA280483-6CB6-43D0-990B-41CEE5398E32}" vWet="2" dt="2022-10-20T09:47:04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>
        <p:scale>
          <a:sx n="70" d="100"/>
          <a:sy n="70" d="100"/>
        </p:scale>
        <p:origin x="652" y="32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Master" Target="slideMasters/slideMaster1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microsoft.com/office/2015/10/relationships/revisionInfo" Target="revisionInfo.xml"/><Relationship Id="rId7" Type="http://schemas.openxmlformats.org/officeDocument/2006/relationships/customXml" Target="../customXml/item7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4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Master" Target="slideMasters/slideMaster3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Master" Target="slideMasters/slideMaster2.xml"/><Relationship Id="rId30" Type="http://schemas.openxmlformats.org/officeDocument/2006/relationships/slideMaster" Target="slideMasters/slideMaster5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10/12/2022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6E55B-D4FE-4CDA-AC36-5BBAE7AC2DB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262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/>
              <a:t>Dette har vært en prosess – det har vært mye som jeg har lært meg etter hvert.</a:t>
            </a:r>
            <a:br>
              <a:rPr lang="nb-NO"/>
            </a:br>
            <a:br>
              <a:rPr lang="nb-NO"/>
            </a:br>
            <a:r>
              <a:rPr lang="nb-NO"/>
              <a:t>Startet kun BOTT ØL hver uke – forsøkte å fortelle det jeg visste og noen ganger hadde jeg lite, andre ganger kunne jeg pratet mye mer. Jeg har gjentatt meg selv til det kjedsommelige. Brukte litt </a:t>
            </a:r>
            <a:r>
              <a:rPr lang="nb-NO" err="1"/>
              <a:t>MENTI</a:t>
            </a:r>
            <a:r>
              <a:rPr lang="nb-NO"/>
              <a:t> og fikk ansatte til å delta. </a:t>
            </a:r>
          </a:p>
          <a:p>
            <a:r>
              <a:rPr lang="nb-NO"/>
              <a:t>SÅ slengte vi på litt NTNU SAK etter hvert som det ble et litt mer aktivt prosjekt</a:t>
            </a:r>
          </a:p>
          <a:p>
            <a:r>
              <a:rPr lang="nb-NO"/>
              <a:t>Nå - BOTT ØL hver 14.dag og NTNU SAK hver 14.dag</a:t>
            </a:r>
          </a:p>
          <a:p>
            <a:endParaRPr lang="nb-NO"/>
          </a:p>
          <a:p>
            <a:r>
              <a:rPr lang="nb-NO"/>
              <a:t>Laget først en </a:t>
            </a:r>
            <a:r>
              <a:rPr lang="nb-NO" err="1"/>
              <a:t>virituell</a:t>
            </a:r>
            <a:r>
              <a:rPr lang="nb-NO"/>
              <a:t> agent som vi kalte </a:t>
            </a:r>
            <a:r>
              <a:rPr lang="nb-NO" err="1"/>
              <a:t>BOTTOLF</a:t>
            </a:r>
            <a:r>
              <a:rPr lang="nb-NO"/>
              <a:t> – hen kunne svare på spørsmål og vise folk lenker, men hen logget av i høst, fordi hen kun var koblet opp mot en </a:t>
            </a:r>
            <a:r>
              <a:rPr lang="nb-NO" err="1"/>
              <a:t>teamsgruppe</a:t>
            </a:r>
            <a:r>
              <a:rPr lang="nb-NO"/>
              <a:t> på MH og det var ikke </a:t>
            </a:r>
          </a:p>
          <a:p>
            <a:endParaRPr lang="nb-NO"/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Instituttledermøter med lederfokus og </a:t>
            </a:r>
            <a:r>
              <a:rPr lang="nb-NO" err="1"/>
              <a:t>What’s</a:t>
            </a:r>
            <a:r>
              <a:rPr lang="nb-NO"/>
              <a:t> in it for </a:t>
            </a:r>
            <a:r>
              <a:rPr lang="nb-NO" err="1"/>
              <a:t>me</a:t>
            </a:r>
            <a:r>
              <a:rPr lang="nb-NO"/>
              <a:t> (for lederne) – rolleforståelse, hva skjer med rollen min?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err="1"/>
              <a:t>LOSAM</a:t>
            </a:r>
            <a:r>
              <a:rPr lang="nb-NO"/>
              <a:t> – har kontakt med sine medlemmer, viktig å være positiv og engasjert.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Prosjektet lager mye kommunikasjonsstoff som jeg må gjøre til mitt. Jeg må oversette til MH-språk.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17275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84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70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4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nb-NO" altLang="ja-JP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97CE1C3-1B9D-4BE7-86C2-705AB1756EF1}" type="slidenum">
              <a:rPr kumimoji="1" lang="nb-NO" altLang="ja-JP" smtClean="0"/>
              <a:t>26</a:t>
            </a:fld>
            <a:endParaRPr kumimoji="1" lang="nb-NO" altLang="ja-JP"/>
          </a:p>
        </p:txBody>
      </p:sp>
    </p:spTree>
    <p:extLst>
      <p:ext uri="{BB962C8B-B14F-4D97-AF65-F5344CB8AC3E}">
        <p14:creationId xmlns:p14="http://schemas.microsoft.com/office/powerpoint/2010/main" val="604280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183B9-F656-48B6-943E-5D1C1A77CD1E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185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0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NTNU Brukerstøtte er manifestering av konseptet Én Brukerstøtte – Ett NTNU.</a:t>
            </a:r>
          </a:p>
          <a:p>
            <a:endParaRPr lang="nb-NO"/>
          </a:p>
          <a:p>
            <a:r>
              <a:rPr lang="nb-NO"/>
              <a:t>Førstelinjen er ansvarlig for: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Praktisk støtte – hvor og hvordan noe gjøres, hvor mer informasjon finnes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Systemstøtte – hvordan det gjøres i et verktøy, de som brukes bredt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/>
          </a:p>
          <a:p>
            <a:pPr marL="0" indent="0">
              <a:buFont typeface="Arial" panose="020B0604020202020204" pitchFamily="34" charset="0"/>
              <a:buNone/>
            </a:pPr>
            <a:r>
              <a:rPr lang="nb-NO"/>
              <a:t>Andrelinjen er ansvarlig for: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Faglig rådgivning – vurderinger og betraktninger i anvendelse av lovverk, regler og utøvelse av arbeidet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Veiledning – steg-for-steg instruksjon i hvordan det arbeides i et spesifikt fagsystem</a:t>
            </a:r>
          </a:p>
          <a:p>
            <a:endParaRPr lang="nb-NO"/>
          </a:p>
          <a:p>
            <a:r>
              <a:rPr lang="nb-NO"/>
              <a:t>Tjenesten bygger på eksisterende ressurser og kompetanse, men en fornyelse av sammensettingen.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6AA99-71F7-49FD-B390-C767D52A4989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0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63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>
                <a:cs typeface="Calibri"/>
              </a:rPr>
              <a:t>Vi kobler oss godt til den eksisterende brukerstøtten ved NTNU</a:t>
            </a:r>
          </a:p>
          <a:p>
            <a:pPr marL="228600" indent="-228600">
              <a:buAutoNum type="arabicPeriod"/>
            </a:pPr>
            <a:r>
              <a:rPr lang="nb-NO">
                <a:cs typeface="Calibri"/>
              </a:rPr>
              <a:t>Vi ser for oss å fornye støtten til saksbehandlere, som skaleres kraftig opp</a:t>
            </a:r>
          </a:p>
          <a:p>
            <a:pPr marL="628650" lvl="1" indent="-171450">
              <a:buFont typeface="Arial"/>
              <a:buChar char="•"/>
            </a:pPr>
            <a:r>
              <a:rPr lang="nb-NO">
                <a:cs typeface="Calibri"/>
              </a:rPr>
              <a:t>Mer arkivfaglig, mindre systemstøtte, for flere brukere</a:t>
            </a:r>
          </a:p>
          <a:p>
            <a:pPr marL="228600" indent="-228600">
              <a:buAutoNum type="arabicPeriod"/>
            </a:pPr>
            <a:r>
              <a:rPr lang="nb-NO">
                <a:cs typeface="Calibri"/>
              </a:rPr>
              <a:t>Det spesielle blir innføringen av fire prosesser og basis saksbehandling</a:t>
            </a:r>
          </a:p>
          <a:p>
            <a:pPr marL="628650" lvl="1" indent="-171450">
              <a:buFont typeface="Arial"/>
              <a:buChar char="•"/>
            </a:pPr>
            <a:r>
              <a:rPr lang="nb-NO">
                <a:cs typeface="Calibri"/>
              </a:rPr>
              <a:t>Vi skal ha med oss fagmiljøene og fagspesialistene på en ny måte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6E55B-D4FE-4CDA-AC36-5BBAE7AC2DB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9785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99E8F-1874-4320-957D-3D9F7F89BEC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672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9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C4DA3-6165-49BD-8AC9-2D6780F7D3FA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730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C4DA3-6165-49BD-8AC9-2D6780F7D3FA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24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6644">
              <a:defRPr/>
            </a:pPr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5005">
              <a:defRPr/>
            </a:pPr>
            <a:fld id="{3EAA06FE-FD85-4F94-A508-555A8DF5A76A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455005">
                <a:defRPr/>
              </a:pPr>
              <a:t>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878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5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2E074-5176-4753-9A9B-4C8257B90D1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6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Forretningsbehov</a:t>
            </a:r>
          </a:p>
          <a:p>
            <a:r>
              <a:rPr lang="nb-NO"/>
              <a:t>Nytte</a:t>
            </a:r>
          </a:p>
          <a:p>
            <a:r>
              <a:rPr lang="nb-NO"/>
              <a:t>Anbefaling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6664-7021-E44E-ABF4-BC24DFF02CB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760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74E7E-FE77-4BF2-96AA-9D9621BE88F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56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5.xml"/><Relationship Id="rId16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8965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450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85929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3528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3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54FDAE8-DF3E-44A6-923F-86A696327F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8656842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54FDAE8-DF3E-44A6-923F-86A696327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488BDF-9175-4966-A647-FC041BAA931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1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C0102-FC34-45E7-8E35-623BE49293AE}"/>
              </a:ext>
            </a:extLst>
          </p:cNvPr>
          <p:cNvSpPr/>
          <p:nvPr userDrawn="1"/>
        </p:nvSpPr>
        <p:spPr>
          <a:xfrm>
            <a:off x="0" y="6303264"/>
            <a:ext cx="4742688" cy="554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E11B015-140A-4EE1-8811-57B5E1373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47" y="152252"/>
            <a:ext cx="78446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42E48F-4190-4404-AEDD-90284A200F72}"/>
              </a:ext>
            </a:extLst>
          </p:cNvPr>
          <p:cNvSpPr txBox="1">
            <a:spLocks/>
          </p:cNvSpPr>
          <p:nvPr userDrawn="1"/>
        </p:nvSpPr>
        <p:spPr>
          <a:xfrm>
            <a:off x="8375689" y="1586994"/>
            <a:ext cx="3576631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Roller: Prosjektidé til Prosjektavslutning</a:t>
            </a:r>
          </a:p>
        </p:txBody>
      </p:sp>
      <p:graphicFrame>
        <p:nvGraphicFramePr>
          <p:cNvPr id="20" name="Table 110">
            <a:extLst>
              <a:ext uri="{FF2B5EF4-FFF2-40B4-BE49-F238E27FC236}">
                <a16:creationId xmlns:a16="http://schemas.microsoft.com/office/drawing/2014/main" id="{632A8FB1-4961-4E60-AC48-25161350F02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3800323"/>
              </p:ext>
            </p:extLst>
          </p:nvPr>
        </p:nvGraphicFramePr>
        <p:xfrm>
          <a:off x="8674902" y="1801296"/>
          <a:ext cx="1324655" cy="1920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24655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Prosjekteier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Prosjektleder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Prosjektøkonom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Systemansvarlig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Prosessrådgiver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Prosjektressurs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Søknadsregistrerer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92312DA-9D03-4025-B709-0D186BEDB0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3497" y="2906287"/>
            <a:ext cx="125412" cy="160527"/>
          </a:xfrm>
          <a:prstGeom prst="rect">
            <a:avLst/>
          </a:prstGeom>
        </p:spPr>
      </p:pic>
      <p:graphicFrame>
        <p:nvGraphicFramePr>
          <p:cNvPr id="28" name="Table 110">
            <a:extLst>
              <a:ext uri="{FF2B5EF4-FFF2-40B4-BE49-F238E27FC236}">
                <a16:creationId xmlns:a16="http://schemas.microsoft.com/office/drawing/2014/main" id="{FC287426-C61C-4E5A-BFC9-ABA3C884F23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60762284"/>
              </p:ext>
            </p:extLst>
          </p:nvPr>
        </p:nvGraphicFramePr>
        <p:xfrm>
          <a:off x="10335245" y="1811419"/>
          <a:ext cx="1705872" cy="19206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05872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555">
                <a:tc>
                  <a:txBody>
                    <a:bodyPr/>
                    <a:lstStyle/>
                    <a:p>
                      <a:r>
                        <a:rPr lang="nb-NO" sz="800"/>
                        <a:t>Fakturaansvarlig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 err="1"/>
                        <a:t>Kunderegistrerer</a:t>
                      </a:r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Bilagsbehandler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Behovshaver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Kostnadsgodkjenner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213555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187526CE-92D3-4C58-A7C8-E69F20EE89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9499" y="2431378"/>
            <a:ext cx="212555" cy="225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F08A5-E50E-4E92-8C8C-71DC2CF30D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75514" y="2652066"/>
            <a:ext cx="160527" cy="190625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06A4408C-846E-4EC1-AB4B-B7115CE625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1768181"/>
            <a:ext cx="216303" cy="229415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DF0132DC-E209-48C1-9B43-2F2970CD7F1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1995802"/>
            <a:ext cx="216303" cy="229415"/>
          </a:xfrm>
          <a:prstGeom prst="rect">
            <a:avLst/>
          </a:prstGeom>
        </p:spPr>
      </p:pic>
      <p:pic>
        <p:nvPicPr>
          <p:cNvPr id="43" name="Picture 42" descr="A picture containing clock&#10;&#10;Description automatically generated">
            <a:extLst>
              <a:ext uri="{FF2B5EF4-FFF2-40B4-BE49-F238E27FC236}">
                <a16:creationId xmlns:a16="http://schemas.microsoft.com/office/drawing/2014/main" id="{8632E72F-7DA2-463A-9565-7AB5E2E2CA9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2223423"/>
            <a:ext cx="216303" cy="229415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E62124C-8F35-445F-A124-3364652AC2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2451045"/>
            <a:ext cx="216303" cy="229415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C69A7F78-771D-44AB-9F9E-4AA3065859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26" y="1761305"/>
            <a:ext cx="216303" cy="229415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019B735C-66AF-4DA9-84B5-CC3CD762E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70" y="2004702"/>
            <a:ext cx="173615" cy="184137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A8E31D-6295-4413-9863-671CE940263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10" y="2183771"/>
            <a:ext cx="237933" cy="25235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F20A5A48-F715-41FD-9262-B92CA326EE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2678666"/>
            <a:ext cx="216303" cy="229415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7616EE9F-308B-49D8-B505-53F402B5F4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3065021"/>
            <a:ext cx="216303" cy="229415"/>
          </a:xfrm>
          <a:prstGeom prst="rect">
            <a:avLst/>
          </a:prstGeom>
        </p:spPr>
      </p:pic>
      <p:pic>
        <p:nvPicPr>
          <p:cNvPr id="62" name="Picture 61" descr="A picture containing shirt, clock&#10;&#10;Description automatically generated">
            <a:extLst>
              <a:ext uri="{FF2B5EF4-FFF2-40B4-BE49-F238E27FC236}">
                <a16:creationId xmlns:a16="http://schemas.microsoft.com/office/drawing/2014/main" id="{114CC527-A9EA-4F08-A6B6-8D0538D0776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51" y="3292643"/>
            <a:ext cx="216303" cy="229415"/>
          </a:xfrm>
          <a:prstGeom prst="rect">
            <a:avLst/>
          </a:prstGeom>
        </p:spPr>
      </p:pic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719CF642-2603-4806-AF28-28757D4AE6A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3562456"/>
              </p:ext>
            </p:extLst>
          </p:nvPr>
        </p:nvGraphicFramePr>
        <p:xfrm>
          <a:off x="401847" y="1385235"/>
          <a:ext cx="7844687" cy="5036016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716815">
                  <a:extLst>
                    <a:ext uri="{9D8B030D-6E8A-4147-A177-3AD203B41FA5}">
                      <a16:colId xmlns:a16="http://schemas.microsoft.com/office/drawing/2014/main" val="3468370360"/>
                    </a:ext>
                  </a:extLst>
                </a:gridCol>
                <a:gridCol w="7127872">
                  <a:extLst>
                    <a:ext uri="{9D8B030D-6E8A-4147-A177-3AD203B41FA5}">
                      <a16:colId xmlns:a16="http://schemas.microsoft.com/office/drawing/2014/main" val="1816011080"/>
                    </a:ext>
                  </a:extLst>
                </a:gridCol>
              </a:tblGrid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03592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64660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92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12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p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847463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2732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24107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29961530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65561293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4CB4665C-96C9-4826-9680-96D3C10F7589}"/>
              </a:ext>
            </a:extLst>
          </p:cNvPr>
          <p:cNvSpPr/>
          <p:nvPr userDrawn="1"/>
        </p:nvSpPr>
        <p:spPr>
          <a:xfrm>
            <a:off x="0" y="1491639"/>
            <a:ext cx="12192000" cy="422404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733CB19-43D5-4BDF-BFC4-9F0FD2AFF5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9630" y="408674"/>
            <a:ext cx="7472740" cy="602377"/>
          </a:xfrm>
        </p:spPr>
        <p:txBody>
          <a:bodyPr rtlCol="0"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5B1859-BF60-436C-AE47-CDCA33B6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A139C7-CEE9-43A0-9F87-68E86B983923}" type="datetime1">
              <a:rPr lang="nb-NO" smtClean="0"/>
              <a:pPr/>
              <a:t>13.10.2022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5020DB4-3D79-4FC2-BEFF-27B06636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D4AE51-E9C8-4F5C-AB0C-CD40ED24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3EEA1D-F294-4872-A789-B0B343E9D0B7}" type="slidenum">
              <a:rPr lang="nb-NO" noProof="0" smtClean="0"/>
              <a:t>‹#›</a:t>
            </a:fld>
            <a:endParaRPr lang="nb-NO" noProof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88CF1267-4931-45F4-8CE7-0A164EC5D2A4}"/>
              </a:ext>
            </a:extLst>
          </p:cNvPr>
          <p:cNvGrpSpPr/>
          <p:nvPr userDrawn="1"/>
        </p:nvGrpSpPr>
        <p:grpSpPr>
          <a:xfrm>
            <a:off x="1602768" y="2537718"/>
            <a:ext cx="123290" cy="585626"/>
            <a:chOff x="1602768" y="2537718"/>
            <a:chExt cx="123290" cy="585626"/>
          </a:xfrm>
          <a:solidFill>
            <a:schemeClr val="tx2"/>
          </a:solidFill>
        </p:grpSpPr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D9593919-88D8-4B1C-9F23-B2DF8B6784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64413" y="2661007"/>
              <a:ext cx="0" cy="462337"/>
            </a:xfrm>
            <a:prstGeom prst="line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8BF71FD9-BB00-4C9D-824F-09198BBF74FA}"/>
                </a:ext>
              </a:extLst>
            </p:cNvPr>
            <p:cNvSpPr/>
            <p:nvPr userDrawn="1"/>
          </p:nvSpPr>
          <p:spPr>
            <a:xfrm>
              <a:off x="1602768" y="2537718"/>
              <a:ext cx="123290" cy="12329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F99B1172-2E36-48DA-92A9-BF06B06B5917}"/>
              </a:ext>
            </a:extLst>
          </p:cNvPr>
          <p:cNvGrpSpPr/>
          <p:nvPr userDrawn="1"/>
        </p:nvGrpSpPr>
        <p:grpSpPr>
          <a:xfrm>
            <a:off x="409252" y="3217095"/>
            <a:ext cx="11373494" cy="506002"/>
            <a:chOff x="406685" y="3175999"/>
            <a:chExt cx="11373494" cy="506002"/>
          </a:xfrm>
        </p:grpSpPr>
        <p:sp>
          <p:nvSpPr>
            <p:cNvPr id="18" name="Parallellogram 17">
              <a:extLst>
                <a:ext uri="{FF2B5EF4-FFF2-40B4-BE49-F238E27FC236}">
                  <a16:creationId xmlns:a16="http://schemas.microsoft.com/office/drawing/2014/main" id="{A699446E-101F-4020-B253-BAA59A10ED48}"/>
                </a:ext>
              </a:extLst>
            </p:cNvPr>
            <p:cNvSpPr/>
            <p:nvPr userDrawn="1"/>
          </p:nvSpPr>
          <p:spPr>
            <a:xfrm>
              <a:off x="406685" y="3175999"/>
              <a:ext cx="2322816" cy="506002"/>
            </a:xfrm>
            <a:prstGeom prst="parallelogram">
              <a:avLst>
                <a:gd name="adj" fmla="val 5951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nb-NO" noProof="0">
                  <a:solidFill>
                    <a:schemeClr val="tx2"/>
                  </a:solidFill>
                </a:rPr>
                <a:t>JANUAR</a:t>
              </a:r>
            </a:p>
          </p:txBody>
        </p:sp>
        <p:sp>
          <p:nvSpPr>
            <p:cNvPr id="19" name="Parallellogram 18">
              <a:extLst>
                <a:ext uri="{FF2B5EF4-FFF2-40B4-BE49-F238E27FC236}">
                  <a16:creationId xmlns:a16="http://schemas.microsoft.com/office/drawing/2014/main" id="{4546DEA4-99BF-4F38-AD25-66E535451EC7}"/>
                </a:ext>
              </a:extLst>
            </p:cNvPr>
            <p:cNvSpPr/>
            <p:nvPr userDrawn="1"/>
          </p:nvSpPr>
          <p:spPr>
            <a:xfrm>
              <a:off x="2669354" y="3175999"/>
              <a:ext cx="2322816" cy="506002"/>
            </a:xfrm>
            <a:prstGeom prst="parallelogram">
              <a:avLst>
                <a:gd name="adj" fmla="val 5951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nb-NO" noProof="0">
                  <a:solidFill>
                    <a:schemeClr val="tx2"/>
                  </a:solidFill>
                </a:rPr>
                <a:t>FEBRUAR</a:t>
              </a:r>
            </a:p>
          </p:txBody>
        </p:sp>
        <p:sp>
          <p:nvSpPr>
            <p:cNvPr id="20" name="Parallellogram 19">
              <a:extLst>
                <a:ext uri="{FF2B5EF4-FFF2-40B4-BE49-F238E27FC236}">
                  <a16:creationId xmlns:a16="http://schemas.microsoft.com/office/drawing/2014/main" id="{F7649109-A946-4122-A4F0-7AB3740318ED}"/>
                </a:ext>
              </a:extLst>
            </p:cNvPr>
            <p:cNvSpPr/>
            <p:nvPr userDrawn="1"/>
          </p:nvSpPr>
          <p:spPr>
            <a:xfrm>
              <a:off x="4932023" y="3175999"/>
              <a:ext cx="2322816" cy="506002"/>
            </a:xfrm>
            <a:prstGeom prst="parallelogram">
              <a:avLst>
                <a:gd name="adj" fmla="val 5951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nb-NO" noProof="0">
                  <a:solidFill>
                    <a:schemeClr val="tx2"/>
                  </a:solidFill>
                </a:rPr>
                <a:t>MARS</a:t>
              </a:r>
            </a:p>
          </p:txBody>
        </p:sp>
        <p:sp>
          <p:nvSpPr>
            <p:cNvPr id="21" name="Parallellogram 20">
              <a:extLst>
                <a:ext uri="{FF2B5EF4-FFF2-40B4-BE49-F238E27FC236}">
                  <a16:creationId xmlns:a16="http://schemas.microsoft.com/office/drawing/2014/main" id="{FF21E5CE-E72B-4E92-BD31-1687D038F53A}"/>
                </a:ext>
              </a:extLst>
            </p:cNvPr>
            <p:cNvSpPr/>
            <p:nvPr userDrawn="1"/>
          </p:nvSpPr>
          <p:spPr>
            <a:xfrm>
              <a:off x="7194693" y="3175999"/>
              <a:ext cx="2322816" cy="506002"/>
            </a:xfrm>
            <a:prstGeom prst="parallelogram">
              <a:avLst>
                <a:gd name="adj" fmla="val 5951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nb-NO" noProof="0">
                  <a:solidFill>
                    <a:schemeClr val="tx2"/>
                  </a:solidFill>
                </a:rPr>
                <a:t>APRIL</a:t>
              </a:r>
            </a:p>
          </p:txBody>
        </p:sp>
        <p:sp>
          <p:nvSpPr>
            <p:cNvPr id="22" name="Parallellogram 21">
              <a:extLst>
                <a:ext uri="{FF2B5EF4-FFF2-40B4-BE49-F238E27FC236}">
                  <a16:creationId xmlns:a16="http://schemas.microsoft.com/office/drawing/2014/main" id="{03427C2E-DFAB-4FB9-A611-F9B5E45F94C9}"/>
                </a:ext>
              </a:extLst>
            </p:cNvPr>
            <p:cNvSpPr/>
            <p:nvPr userDrawn="1"/>
          </p:nvSpPr>
          <p:spPr>
            <a:xfrm>
              <a:off x="9457363" y="3175999"/>
              <a:ext cx="2322816" cy="506002"/>
            </a:xfrm>
            <a:prstGeom prst="parallelogram">
              <a:avLst>
                <a:gd name="adj" fmla="val 5951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nb-NO" noProof="0">
                  <a:solidFill>
                    <a:schemeClr val="tx2"/>
                  </a:solidFill>
                </a:rPr>
                <a:t>MAI</a:t>
              </a:r>
            </a:p>
          </p:txBody>
        </p:sp>
      </p:grp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E98CF56-49D9-4EE0-8948-7B306B044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252" y="2014037"/>
            <a:ext cx="2541588" cy="41546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 adipiscing elit, 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eiusmod tempor incididunt.</a:t>
            </a: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836CD16-3EF1-4753-8B0C-05095A81A9EE}"/>
              </a:ext>
            </a:extLst>
          </p:cNvPr>
          <p:cNvGrpSpPr/>
          <p:nvPr userDrawn="1"/>
        </p:nvGrpSpPr>
        <p:grpSpPr>
          <a:xfrm rot="10800000">
            <a:off x="3690559" y="3840950"/>
            <a:ext cx="123290" cy="585626"/>
            <a:chOff x="1602768" y="2537718"/>
            <a:chExt cx="123290" cy="585626"/>
          </a:xfrm>
          <a:solidFill>
            <a:schemeClr val="tx2"/>
          </a:solidFill>
        </p:grpSpPr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7C07BB6C-738F-4079-841F-97F39F4D45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64413" y="2661007"/>
              <a:ext cx="0" cy="462337"/>
            </a:xfrm>
            <a:prstGeom prst="line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AF7367F-B016-4736-BD59-3AB55DA60F75}"/>
                </a:ext>
              </a:extLst>
            </p:cNvPr>
            <p:cNvSpPr/>
            <p:nvPr userDrawn="1"/>
          </p:nvSpPr>
          <p:spPr>
            <a:xfrm>
              <a:off x="1602768" y="2537718"/>
              <a:ext cx="123290" cy="12329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sp>
        <p:nvSpPr>
          <p:cNvPr id="32" name="Plassholder for tekst 23">
            <a:extLst>
              <a:ext uri="{FF2B5EF4-FFF2-40B4-BE49-F238E27FC236}">
                <a16:creationId xmlns:a16="http://schemas.microsoft.com/office/drawing/2014/main" id="{7F96BFBA-B6DC-4545-A84F-FC358D802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1409" y="4831273"/>
            <a:ext cx="2541588" cy="41546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 adipiscing elit, 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eiusmod tempor incididunt.</a:t>
            </a:r>
          </a:p>
        </p:txBody>
      </p:sp>
      <p:sp>
        <p:nvSpPr>
          <p:cNvPr id="33" name="Plassholder for tekst 23">
            <a:extLst>
              <a:ext uri="{FF2B5EF4-FFF2-40B4-BE49-F238E27FC236}">
                <a16:creationId xmlns:a16="http://schemas.microsoft.com/office/drawing/2014/main" id="{09F7AE02-7B72-41CA-BBBA-690477320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81409" y="4520326"/>
            <a:ext cx="2541588" cy="287509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</a:t>
            </a:r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4091BA52-5A79-4CAB-AA26-A5756F64F583}"/>
              </a:ext>
            </a:extLst>
          </p:cNvPr>
          <p:cNvGrpSpPr/>
          <p:nvPr userDrawn="1"/>
        </p:nvGrpSpPr>
        <p:grpSpPr>
          <a:xfrm>
            <a:off x="6034353" y="2537718"/>
            <a:ext cx="123290" cy="585626"/>
            <a:chOff x="1602768" y="2537718"/>
            <a:chExt cx="123290" cy="585626"/>
          </a:xfrm>
          <a:solidFill>
            <a:schemeClr val="tx2"/>
          </a:solidFill>
        </p:grpSpPr>
        <p:cxnSp>
          <p:nvCxnSpPr>
            <p:cNvPr id="35" name="Rett linje 34">
              <a:extLst>
                <a:ext uri="{FF2B5EF4-FFF2-40B4-BE49-F238E27FC236}">
                  <a16:creationId xmlns:a16="http://schemas.microsoft.com/office/drawing/2014/main" id="{25FF8A3A-6415-482C-8089-34FDE6C491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64413" y="2661007"/>
              <a:ext cx="0" cy="462337"/>
            </a:xfrm>
            <a:prstGeom prst="line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BE66E73-E607-49A1-B68F-EA52DE35CB07}"/>
                </a:ext>
              </a:extLst>
            </p:cNvPr>
            <p:cNvSpPr/>
            <p:nvPr userDrawn="1"/>
          </p:nvSpPr>
          <p:spPr>
            <a:xfrm>
              <a:off x="1602768" y="2537718"/>
              <a:ext cx="123290" cy="12329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sp>
        <p:nvSpPr>
          <p:cNvPr id="37" name="Plassholder for tekst 23">
            <a:extLst>
              <a:ext uri="{FF2B5EF4-FFF2-40B4-BE49-F238E27FC236}">
                <a16:creationId xmlns:a16="http://schemas.microsoft.com/office/drawing/2014/main" id="{FC353EB4-FA83-4005-9982-8EDF802098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6849" y="2014037"/>
            <a:ext cx="2541588" cy="41546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 adipiscing elit, 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eiusmod tempor incididunt.</a:t>
            </a:r>
          </a:p>
        </p:txBody>
      </p:sp>
      <p:sp>
        <p:nvSpPr>
          <p:cNvPr id="38" name="Plassholder for tekst 23">
            <a:extLst>
              <a:ext uri="{FF2B5EF4-FFF2-40B4-BE49-F238E27FC236}">
                <a16:creationId xmlns:a16="http://schemas.microsoft.com/office/drawing/2014/main" id="{F50F63B2-7BE2-458F-B8F4-C5D3402983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6849" y="1703090"/>
            <a:ext cx="2541588" cy="287509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</a:t>
            </a: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859E1E28-F81D-47AB-B89E-D20C3A12D0D5}"/>
              </a:ext>
            </a:extLst>
          </p:cNvPr>
          <p:cNvGrpSpPr/>
          <p:nvPr userDrawn="1"/>
        </p:nvGrpSpPr>
        <p:grpSpPr>
          <a:xfrm rot="10800000">
            <a:off x="8272833" y="3840950"/>
            <a:ext cx="123290" cy="585626"/>
            <a:chOff x="1602768" y="2537718"/>
            <a:chExt cx="123290" cy="585626"/>
          </a:xfrm>
          <a:solidFill>
            <a:schemeClr val="tx2"/>
          </a:solidFill>
        </p:grpSpPr>
        <p:cxnSp>
          <p:nvCxnSpPr>
            <p:cNvPr id="40" name="Rett linje 39">
              <a:extLst>
                <a:ext uri="{FF2B5EF4-FFF2-40B4-BE49-F238E27FC236}">
                  <a16:creationId xmlns:a16="http://schemas.microsoft.com/office/drawing/2014/main" id="{437426DB-4E59-460D-BA07-91C2AA7000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64413" y="2661007"/>
              <a:ext cx="0" cy="462337"/>
            </a:xfrm>
            <a:prstGeom prst="line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F18C1D25-F344-4CE1-876B-EB44E6EB37A8}"/>
                </a:ext>
              </a:extLst>
            </p:cNvPr>
            <p:cNvSpPr/>
            <p:nvPr userDrawn="1"/>
          </p:nvSpPr>
          <p:spPr>
            <a:xfrm>
              <a:off x="1602768" y="2537718"/>
              <a:ext cx="123290" cy="12329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sp>
        <p:nvSpPr>
          <p:cNvPr id="42" name="Plassholder for tekst 23">
            <a:extLst>
              <a:ext uri="{FF2B5EF4-FFF2-40B4-BE49-F238E27FC236}">
                <a16:creationId xmlns:a16="http://schemas.microsoft.com/office/drawing/2014/main" id="{FC4C199B-1DF3-4B6C-9044-FBE141DB7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3683" y="4831273"/>
            <a:ext cx="2541588" cy="41546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 adipiscing elit, 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eiusmod tempor incididunt.</a:t>
            </a:r>
          </a:p>
        </p:txBody>
      </p:sp>
      <p:sp>
        <p:nvSpPr>
          <p:cNvPr id="43" name="Plassholder for tekst 23">
            <a:extLst>
              <a:ext uri="{FF2B5EF4-FFF2-40B4-BE49-F238E27FC236}">
                <a16:creationId xmlns:a16="http://schemas.microsoft.com/office/drawing/2014/main" id="{2F14D7D9-4C8A-47B7-B803-E0E49F4918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3683" y="4520326"/>
            <a:ext cx="2541588" cy="287509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2040D7BD-F169-4920-BAF9-2345E09B5B24}"/>
              </a:ext>
            </a:extLst>
          </p:cNvPr>
          <p:cNvGrpSpPr/>
          <p:nvPr userDrawn="1"/>
        </p:nvGrpSpPr>
        <p:grpSpPr>
          <a:xfrm>
            <a:off x="10607434" y="2537718"/>
            <a:ext cx="123290" cy="585626"/>
            <a:chOff x="1602768" y="2537718"/>
            <a:chExt cx="123290" cy="585626"/>
          </a:xfrm>
          <a:solidFill>
            <a:schemeClr val="tx2"/>
          </a:solidFill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5845E547-4652-4580-AF15-6CA8B15BFE9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64413" y="2661007"/>
              <a:ext cx="0" cy="462337"/>
            </a:xfrm>
            <a:prstGeom prst="line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D0CC5E6-846A-47C4-BE82-A7C5C5E21E17}"/>
                </a:ext>
              </a:extLst>
            </p:cNvPr>
            <p:cNvSpPr/>
            <p:nvPr userDrawn="1"/>
          </p:nvSpPr>
          <p:spPr>
            <a:xfrm>
              <a:off x="1602768" y="2537718"/>
              <a:ext cx="123290" cy="12329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sp>
        <p:nvSpPr>
          <p:cNvPr id="47" name="Plassholder for tekst 23">
            <a:extLst>
              <a:ext uri="{FF2B5EF4-FFF2-40B4-BE49-F238E27FC236}">
                <a16:creationId xmlns:a16="http://schemas.microsoft.com/office/drawing/2014/main" id="{BA236539-C2F4-4FF6-8131-8834E1268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9930" y="2014037"/>
            <a:ext cx="2541588" cy="41546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 adipiscing elit, 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eiusmod tempor incididunt.</a:t>
            </a:r>
          </a:p>
        </p:txBody>
      </p:sp>
      <p:sp>
        <p:nvSpPr>
          <p:cNvPr id="48" name="Plassholder for tekst 23">
            <a:extLst>
              <a:ext uri="{FF2B5EF4-FFF2-40B4-BE49-F238E27FC236}">
                <a16:creationId xmlns:a16="http://schemas.microsoft.com/office/drawing/2014/main" id="{0AF894AB-DA10-4943-A121-DC10578813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59930" y="1703090"/>
            <a:ext cx="2541588" cy="287509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</a:t>
            </a:r>
          </a:p>
        </p:txBody>
      </p:sp>
      <p:sp>
        <p:nvSpPr>
          <p:cNvPr id="27" name="Plassholder for tekst 23">
            <a:extLst>
              <a:ext uri="{FF2B5EF4-FFF2-40B4-BE49-F238E27FC236}">
                <a16:creationId xmlns:a16="http://schemas.microsoft.com/office/drawing/2014/main" id="{6D1A5D58-B929-4B60-A518-F2EFDEE4C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252" y="1703090"/>
            <a:ext cx="2541588" cy="287509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</a:t>
            </a:r>
          </a:p>
        </p:txBody>
      </p:sp>
    </p:spTree>
    <p:extLst>
      <p:ext uri="{BB962C8B-B14F-4D97-AF65-F5344CB8AC3E}">
        <p14:creationId xmlns:p14="http://schemas.microsoft.com/office/powerpoint/2010/main" val="223784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8941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79812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03606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41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43631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290110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50606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534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1665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45044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4023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8941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8251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27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6506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732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32506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93918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5093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36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52517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844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686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6908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03292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8"/>
            <a:ext cx="10363200" cy="861775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268356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90384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408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0292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42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8" y="1925793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7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7" y="1925793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8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40107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27869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75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491252"/>
            <a:ext cx="4011084" cy="943848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368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8096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4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23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92502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8" y="274640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0883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6987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441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0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586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ags" Target="../tags/tag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ags" Target="../tags/tag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1125302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592" imgH="591" progId="TCLayout.ActiveDocument.1">
                  <p:embed/>
                </p:oleObj>
              </mc:Choice>
              <mc:Fallback>
                <p:oleObj name="think-cell Slide" r:id="rId22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0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43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53" r:id="rId13"/>
    <p:sldLayoutId id="2147483839" r:id="rId14"/>
    <p:sldLayoutId id="2147483840" r:id="rId15"/>
    <p:sldLayoutId id="2147483866" r:id="rId16"/>
    <p:sldLayoutId id="2147483867" r:id="rId17"/>
    <p:sldLayoutId id="2147483868" r:id="rId18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69BE005-C64D-4CAF-B906-EF572A20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83273B4-951E-489C-9DB9-6251A83CE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5EFA79-9173-4288-9018-90CDED0E1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381DA-6E50-46B1-9BBD-79085A4D8B60}" type="datetime1">
              <a:rPr lang="nb-NO" smtClean="0"/>
              <a:pPr/>
              <a:t>13.10.2022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0F6851-2A1F-46A1-8921-C56414057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b-NO" noProof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9B69840-E138-4A11-9AFA-D6C81316B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73EEA1D-F294-4872-A789-B0B343E9D0B7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2255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60361596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25275409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76889752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1" progId="TCLayout.ActiveDocument.1">
                  <p:embed/>
                </p:oleObj>
              </mc:Choice>
              <mc:Fallback>
                <p:oleObj name="think-cell Slide" r:id="rId1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42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4243" y="6401227"/>
            <a:ext cx="3360060" cy="2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60955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887" indent="-304776" algn="l" defTabSz="60955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440" indent="-304776" algn="l" defTabSz="60955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2994" indent="-304776" algn="l" defTabSz="60955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studntnu.sharepoint.com/sites/o365_BOTTSAInnforing/Lists/Kontaktpersoner/AllItems.aspx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66.jpeg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5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studntnu.sharepoint.com/sites/o365_MHkonomiprosesser/bott-mh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81.png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98.sv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3.svg"/><Relationship Id="rId20" Type="http://schemas.openxmlformats.org/officeDocument/2006/relationships/image" Target="../media/image97.png"/><Relationship Id="rId1" Type="http://schemas.openxmlformats.org/officeDocument/2006/relationships/tags" Target="../tags/tag35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1.emf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sv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6.svg"/><Relationship Id="rId14" Type="http://schemas.openxmlformats.org/officeDocument/2006/relationships/image" Target="../media/image9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.com/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teams.microsoft.com/l/channel/19%3A64e143d90cab4cfdade4096ed8c01525%40thread.tacv2/tab%3A%3Aefba7f61-d985-4c13-b2fe-220adcce7330?groupId=7aa7b996-7b2b-4b3f-8ca1-470d4a9295f1&amp;tenantId=09a10672-822f-4467-a5ba-5bb375967c05&amp;allowXTenantAccess=false" TargetMode="External"/><Relationship Id="rId3" Type="http://schemas.openxmlformats.org/officeDocument/2006/relationships/hyperlink" Target="https://i.ntnu.no/documents/portlet_file_entry/1305837853/BOTT+%C3%98L+Kommunikasjonspakke.pptx/d76499ff-0be9-25e8-b614-dbff64571266?status=0&amp;download=true" TargetMode="External"/><Relationship Id="rId7" Type="http://schemas.openxmlformats.org/officeDocument/2006/relationships/hyperlink" Target="https://i.ntnu.no/wiki/-/wiki/Norsk/Bott+%C3%B8konomi+og+l%C3%B8nn+-+Oppl%C3%A6r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.ntnu.no/bott-ol" TargetMode="External"/><Relationship Id="rId11" Type="http://schemas.openxmlformats.org/officeDocument/2006/relationships/image" Target="../media/image100.svg"/><Relationship Id="rId5" Type="http://schemas.openxmlformats.org/officeDocument/2006/relationships/hyperlink" Target="https://innsida.ntnu.no/start#/feed/tags:%23bott-%C3%B8l" TargetMode="External"/><Relationship Id="rId10" Type="http://schemas.openxmlformats.org/officeDocument/2006/relationships/image" Target="../media/image99.png"/><Relationship Id="rId4" Type="http://schemas.openxmlformats.org/officeDocument/2006/relationships/hyperlink" Target="https://innsida.ntnu.no/start#/feed/610592a9-1fa5-3581-96bf-a1b92e13c58a" TargetMode="External"/><Relationship Id="rId9" Type="http://schemas.openxmlformats.org/officeDocument/2006/relationships/hyperlink" Target="https://studntnu.sharepoint.com/:p:/r/sites/o365_BOTTLInnfringsledere/_layouts/15/Doc.aspx?action=edit&amp;sourcedoc=%7B1e627703-448b-49f8-b6d0-497ebbe332eb%7D&amp;wdOrigin=TEAMS-WEB.teamsSdk.openFilePreview&amp;wdExp=TEAMS-CONTROL&amp;cid=1ba2bf79-be9e-4f35-bf32-0320fe84bb09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hyperlink" Target="https://studntnu.sharepoint.com/:p:/r/sites/o365_BOTTSAInnforing/Delte%20dokumenter/General/Prosjektadministrasjon/NTNU%20Sak%20-%20Prosjektorganisering.pptx?d=w1eee19ee97cc419cb1bb3634ea10e7f0&amp;csf=1&amp;web=1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tudntnu.sharepoint.com/:p:/r/sites/o365_NTNUSak-Innfringsledelse/_layouts/15/Doc.aspx?sourcedoc=%7B662373D1-61D5-4EA1-BB92-546AD6A7DB65%7D&amp;file=2022-03-25%20NTNU_samling.pptx&amp;action=edit&amp;mobileredirect=true" TargetMode="External"/><Relationship Id="rId5" Type="http://schemas.openxmlformats.org/officeDocument/2006/relationships/hyperlink" Target="https://s.ntnu.no/ntnusak" TargetMode="External"/><Relationship Id="rId4" Type="http://schemas.openxmlformats.org/officeDocument/2006/relationships/hyperlink" Target="https://innsida.ntnu.no/start#/feed/610592a9-1fa5-3581-96bf-a1b92e13c58a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8.png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1.emf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1E1B-0E52-47F5-82BD-C6546B9A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4194-2745-4519-A883-CA549D15F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D8DA1-2378-4D27-8D21-B05A110F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0DDF3B-A6DA-4578-AD20-DF9E698987E2}"/>
              </a:ext>
            </a:extLst>
          </p:cNvPr>
          <p:cNvSpPr txBox="1"/>
          <p:nvPr/>
        </p:nvSpPr>
        <p:spPr>
          <a:xfrm>
            <a:off x="3635022" y="1993564"/>
            <a:ext cx="48993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/>
              <a:t>Velkommen til kommunikasjons-kafé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1D09-298D-402C-9EBF-B6A87E2CBF07}"/>
              </a:ext>
            </a:extLst>
          </p:cNvPr>
          <p:cNvSpPr txBox="1"/>
          <p:nvPr/>
        </p:nvSpPr>
        <p:spPr>
          <a:xfrm>
            <a:off x="4223924" y="4718835"/>
            <a:ext cx="4219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/>
              <a:t>BOTT ØL og NTNU Sak</a:t>
            </a:r>
          </a:p>
          <a:p>
            <a:pPr algn="ctr"/>
            <a:endParaRPr lang="nb-NO" sz="2800" b="1"/>
          </a:p>
          <a:p>
            <a:pPr algn="ctr"/>
            <a:r>
              <a:rPr lang="nb-NO" sz="2800" b="1"/>
              <a:t>20. oktober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72EA6-4480-99F4-EEC2-BE4CF448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2165">
            <a:off x="1505342" y="1266577"/>
            <a:ext cx="2188323" cy="33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3F7D-6DA9-E5DB-9619-7A1D7D29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Hva</a:t>
            </a:r>
            <a:r>
              <a:rPr lang="en-US"/>
              <a:t> </a:t>
            </a:r>
            <a:r>
              <a:rPr lang="en-US" err="1"/>
              <a:t>får</a:t>
            </a:r>
            <a:r>
              <a:rPr lang="en-US"/>
              <a:t> vi 01.01.2023?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25B0B-33E7-5D1E-6865-A29CAF4282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en-US" sz="2000" err="1"/>
              <a:t>testede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 </a:t>
            </a:r>
            <a:r>
              <a:rPr lang="en-US" sz="2000" err="1"/>
              <a:t>fungerende</a:t>
            </a:r>
            <a:r>
              <a:rPr lang="en-US" sz="2000"/>
              <a:t> </a:t>
            </a:r>
            <a:r>
              <a:rPr lang="en-US" sz="2000" err="1"/>
              <a:t>løsninger</a:t>
            </a:r>
            <a:r>
              <a:rPr lang="en-US" sz="2000"/>
              <a:t> </a:t>
            </a:r>
            <a:r>
              <a:rPr lang="en-US" sz="2000" err="1"/>
              <a:t>innen</a:t>
            </a:r>
            <a:r>
              <a:rPr lang="en-US" sz="2000"/>
              <a:t> </a:t>
            </a:r>
            <a:r>
              <a:rPr lang="en-US" sz="2000" err="1"/>
              <a:t>lønns</a:t>
            </a:r>
            <a:r>
              <a:rPr lang="en-US" sz="2000"/>
              <a:t> 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økonomiområdet</a:t>
            </a:r>
            <a:r>
              <a:rPr lang="en-US" sz="2000"/>
              <a:t> (Unit4 </a:t>
            </a:r>
            <a:r>
              <a:rPr lang="en-US" sz="2000" err="1"/>
              <a:t>og</a:t>
            </a:r>
            <a:r>
              <a:rPr lang="en-US" sz="2000"/>
              <a:t> SAP)</a:t>
            </a:r>
          </a:p>
          <a:p>
            <a:pPr marL="456565" indent="-456565"/>
            <a:r>
              <a:rPr lang="en-US" sz="2000" err="1"/>
              <a:t>bedre</a:t>
            </a:r>
            <a:r>
              <a:rPr lang="en-US" sz="2000"/>
              <a:t> </a:t>
            </a:r>
            <a:r>
              <a:rPr lang="en-US" sz="2000" err="1"/>
              <a:t>selvbetjeningsløsninger</a:t>
            </a:r>
            <a:endParaRPr lang="en-US" sz="2000"/>
          </a:p>
          <a:p>
            <a:pPr marL="456565" indent="-456565"/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err="1"/>
              <a:t>ny</a:t>
            </a:r>
            <a:r>
              <a:rPr lang="en-US" sz="2000"/>
              <a:t> </a:t>
            </a:r>
            <a:r>
              <a:rPr lang="en-US" sz="2000" err="1"/>
              <a:t>økonomimodell</a:t>
            </a:r>
            <a:r>
              <a:rPr lang="en-US" sz="2000"/>
              <a:t> med </a:t>
            </a:r>
            <a:r>
              <a:rPr lang="en-US" sz="2000" err="1"/>
              <a:t>flere</a:t>
            </a:r>
            <a:r>
              <a:rPr lang="en-US" sz="2000"/>
              <a:t> </a:t>
            </a:r>
            <a:r>
              <a:rPr lang="en-US" sz="2000" err="1"/>
              <a:t>muligheter</a:t>
            </a:r>
            <a:endParaRPr lang="en-US" sz="2000"/>
          </a:p>
          <a:p>
            <a:pPr marL="456565" indent="-456565"/>
            <a:r>
              <a:rPr lang="en-US" sz="2000" err="1"/>
              <a:t>sikker</a:t>
            </a:r>
            <a:r>
              <a:rPr lang="en-US" sz="2000"/>
              <a:t> drift </a:t>
            </a:r>
            <a:r>
              <a:rPr lang="en-US" sz="2000" err="1"/>
              <a:t>i</a:t>
            </a:r>
            <a:r>
              <a:rPr lang="en-US" sz="2000"/>
              <a:t> </a:t>
            </a:r>
            <a:r>
              <a:rPr lang="en-US" sz="2000" err="1"/>
              <a:t>overgang</a:t>
            </a:r>
            <a:endParaRPr lang="en-US" sz="2000"/>
          </a:p>
          <a:p>
            <a:pPr marL="456565" indent="-456565"/>
            <a:r>
              <a:rPr lang="en-US" sz="2000" err="1"/>
              <a:t>gode</a:t>
            </a:r>
            <a:r>
              <a:rPr lang="en-US" sz="2000"/>
              <a:t> planer for inn-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utfasing</a:t>
            </a:r>
            <a:endParaRPr lang="en-US" sz="2000"/>
          </a:p>
          <a:p>
            <a:pPr marL="456565" indent="-456565"/>
            <a:r>
              <a:rPr lang="en-US" sz="2000" err="1"/>
              <a:t>prosesser</a:t>
            </a:r>
            <a:r>
              <a:rPr lang="en-US" sz="2000"/>
              <a:t>, </a:t>
            </a:r>
            <a:r>
              <a:rPr lang="en-US" sz="2000" err="1"/>
              <a:t>systemer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roller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henger</a:t>
            </a:r>
            <a:r>
              <a:rPr lang="en-US" sz="2000"/>
              <a:t> </a:t>
            </a:r>
            <a:r>
              <a:rPr lang="en-US" sz="2000" err="1"/>
              <a:t>sammen</a:t>
            </a:r>
            <a:r>
              <a:rPr lang="en-US" sz="2000"/>
              <a:t> 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tvers</a:t>
            </a:r>
            <a:r>
              <a:rPr lang="en-US" sz="2000"/>
              <a:t> av BOTT</a:t>
            </a:r>
          </a:p>
          <a:p>
            <a:pPr marL="456565" indent="-456565"/>
            <a:r>
              <a:rPr lang="en-US" sz="2000" err="1"/>
              <a:t>en</a:t>
            </a:r>
            <a:r>
              <a:rPr lang="en-US" sz="2000"/>
              <a:t> god rigg </a:t>
            </a:r>
            <a:r>
              <a:rPr lang="en-US" sz="2000" err="1"/>
              <a:t>rundt</a:t>
            </a:r>
            <a:r>
              <a:rPr lang="en-US" sz="2000"/>
              <a:t> </a:t>
            </a:r>
            <a:r>
              <a:rPr lang="en-US" sz="2000" err="1"/>
              <a:t>byttetidspunktet</a:t>
            </a:r>
            <a:r>
              <a:rPr lang="en-US" sz="2000"/>
              <a:t> med </a:t>
            </a:r>
            <a:r>
              <a:rPr lang="en-US" sz="2000" err="1"/>
              <a:t>brukerstøtte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beredskap</a:t>
            </a:r>
            <a:endParaRPr lang="en-US" sz="2000"/>
          </a:p>
          <a:p>
            <a:pPr marL="456565" indent="-456565"/>
            <a:endParaRPr lang="en-US" sz="2000"/>
          </a:p>
          <a:p>
            <a:pPr marL="456565" indent="-456565"/>
            <a:endParaRPr lang="en-US" sz="2000"/>
          </a:p>
          <a:p>
            <a:pPr marL="456565" indent="-456565"/>
            <a:endParaRPr lang="en-US" sz="2000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38BDB191-7C72-8D02-7FAF-8BB87BCE8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499" y="1286029"/>
            <a:ext cx="6126969" cy="639763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n-NO" sz="2800" err="1"/>
              <a:t>Hva</a:t>
            </a:r>
            <a:r>
              <a:rPr lang="nn-NO" sz="2800"/>
              <a:t> </a:t>
            </a:r>
            <a:r>
              <a:rPr lang="nn-NO" sz="2800" err="1"/>
              <a:t>jobber</a:t>
            </a:r>
            <a:r>
              <a:rPr lang="nn-NO" sz="2800"/>
              <a:t> vi videre med i 2023:</a:t>
            </a:r>
            <a:endParaRPr lang="nb-NO" sz="2800"/>
          </a:p>
        </p:txBody>
      </p:sp>
      <p:sp>
        <p:nvSpPr>
          <p:cNvPr id="5" name="Plasshaldar for innhald 4">
            <a:extLst>
              <a:ext uri="{FF2B5EF4-FFF2-40B4-BE49-F238E27FC236}">
                <a16:creationId xmlns:a16="http://schemas.microsoft.com/office/drawing/2014/main" id="{895FAD13-FD15-31A9-7C2F-AFD88F781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34847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6565" indent="-456565"/>
            <a:r>
              <a:rPr lang="nn-NO" sz="2000"/>
              <a:t>permanent </a:t>
            </a:r>
            <a:r>
              <a:rPr lang="nn-NO" sz="2000" err="1"/>
              <a:t>løsning</a:t>
            </a:r>
            <a:r>
              <a:rPr lang="nn-NO" sz="2000"/>
              <a:t> for historiske data</a:t>
            </a:r>
          </a:p>
          <a:p>
            <a:pPr marL="456565" indent="-456565"/>
            <a:r>
              <a:rPr lang="nn-NO" sz="2000"/>
              <a:t>modul for EVU</a:t>
            </a:r>
          </a:p>
          <a:p>
            <a:pPr marL="456565" indent="-456565"/>
            <a:r>
              <a:rPr lang="nn-NO" sz="2000" err="1"/>
              <a:t>ombygginger</a:t>
            </a:r>
            <a:r>
              <a:rPr lang="nn-NO" sz="2000"/>
              <a:t> i BEVISST Plan,  Bemanningsplan og BEVISST HR Innsikt samt lansere ny </a:t>
            </a:r>
            <a:r>
              <a:rPr lang="nn-NO" sz="2000" err="1"/>
              <a:t>prosjektlederportal</a:t>
            </a:r>
            <a:r>
              <a:rPr lang="nn-NO" sz="2000"/>
              <a:t> i BEVISST Innsikt </a:t>
            </a:r>
          </a:p>
          <a:p>
            <a:pPr marL="456565" indent="-456565"/>
            <a:r>
              <a:rPr lang="nn-NO" sz="2000"/>
              <a:t>fokus på "behov" i </a:t>
            </a:r>
            <a:r>
              <a:rPr lang="nn-NO" sz="2000" err="1"/>
              <a:t>BtB</a:t>
            </a:r>
            <a:endParaRPr lang="nn-NO" sz="2000"/>
          </a:p>
          <a:p>
            <a:pPr marL="456565" indent="-456565"/>
            <a:r>
              <a:rPr lang="nn-NO" sz="2000"/>
              <a:t>ev. utvikling av enkelte </a:t>
            </a:r>
            <a:r>
              <a:rPr lang="nn-NO" sz="2000" err="1"/>
              <a:t>integrasjoner</a:t>
            </a:r>
            <a:endParaRPr lang="nn-NO" sz="2000"/>
          </a:p>
          <a:p>
            <a:pPr marL="456565" indent="-456565"/>
            <a:r>
              <a:rPr lang="nn-NO" sz="2000"/>
              <a:t>innsikt i HR-data</a:t>
            </a:r>
          </a:p>
          <a:p>
            <a:pPr marL="456565" indent="-456565"/>
            <a:r>
              <a:rPr lang="nn-NO" sz="2000"/>
              <a:t>ta i bruk </a:t>
            </a:r>
            <a:r>
              <a:rPr lang="nn-NO" sz="2000" err="1"/>
              <a:t>PreAward</a:t>
            </a:r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  <a:p>
            <a:pPr marL="456565" indent="-456565"/>
            <a:endParaRPr lang="nn-NO" sz="2000"/>
          </a:p>
        </p:txBody>
      </p:sp>
      <p:sp>
        <p:nvSpPr>
          <p:cNvPr id="6" name="Plasshaldar for tekst 5">
            <a:extLst>
              <a:ext uri="{FF2B5EF4-FFF2-40B4-BE49-F238E27FC236}">
                <a16:creationId xmlns:a16="http://schemas.microsoft.com/office/drawing/2014/main" id="{CB4CB093-725D-D208-3564-71C03F67A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n-NO" sz="2800"/>
              <a:t>BOTT ØL gir oss 01.01.23: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043E6A-AA61-83BE-5CA3-AFE73D2E0835}"/>
              </a:ext>
            </a:extLst>
          </p:cNvPr>
          <p:cNvSpPr/>
          <p:nvPr/>
        </p:nvSpPr>
        <p:spPr>
          <a:xfrm>
            <a:off x="586029" y="5838191"/>
            <a:ext cx="10972283" cy="39353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n-NO">
                <a:cs typeface="Arial"/>
              </a:rPr>
              <a:t>Og husk at BOTT-samarbeidet gir oss "</a:t>
            </a:r>
            <a:r>
              <a:rPr lang="nn-NO" err="1">
                <a:cs typeface="Arial"/>
              </a:rPr>
              <a:t>kontinuerlig</a:t>
            </a:r>
            <a:r>
              <a:rPr lang="nn-NO">
                <a:cs typeface="Arial"/>
              </a:rPr>
              <a:t> </a:t>
            </a:r>
            <a:r>
              <a:rPr lang="nn-NO" err="1">
                <a:cs typeface="Arial"/>
              </a:rPr>
              <a:t>forbedring</a:t>
            </a:r>
            <a:r>
              <a:rPr lang="nn-NO">
                <a:cs typeface="Arial"/>
              </a:rPr>
              <a:t>"! </a:t>
            </a:r>
            <a:r>
              <a:rPr lang="nn-NO" err="1">
                <a:cs typeface="Arial"/>
              </a:rPr>
              <a:t>Løsningene</a:t>
            </a:r>
            <a:r>
              <a:rPr lang="nn-NO">
                <a:cs typeface="Arial"/>
              </a:rPr>
              <a:t> vil bli litt og litt </a:t>
            </a:r>
            <a:r>
              <a:rPr lang="nn-NO" err="1">
                <a:cs typeface="Arial"/>
              </a:rPr>
              <a:t>bedre</a:t>
            </a:r>
            <a:r>
              <a:rPr lang="nn-NO">
                <a:cs typeface="Arial"/>
              </a:rPr>
              <a:t>!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2285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043A-F82C-7194-0FB1-B4B143B5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11" y="3532049"/>
            <a:ext cx="11224996" cy="710067"/>
          </a:xfrm>
        </p:spPr>
        <p:txBody>
          <a:bodyPr/>
          <a:lstStyle/>
          <a:p>
            <a:r>
              <a:rPr lang="nb-NO" sz="4000">
                <a:solidFill>
                  <a:schemeClr val="tx2"/>
                </a:solidFill>
              </a:rPr>
              <a:t>Nye sak- og arkivsystemer på NTNU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0CE4-D4B8-40C3-C95C-3AC2B0D18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sz="6000">
                <a:solidFill>
                  <a:schemeClr val="tx2"/>
                </a:solidFill>
              </a:rPr>
              <a:t>NTNU Sak</a:t>
            </a:r>
          </a:p>
        </p:txBody>
      </p:sp>
    </p:spTree>
    <p:extLst>
      <p:ext uri="{BB962C8B-B14F-4D97-AF65-F5344CB8AC3E}">
        <p14:creationId xmlns:p14="http://schemas.microsoft.com/office/powerpoint/2010/main" val="192551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e 8" descr="Et bilde som inneholder tekst, vektorgrafikk&#10;&#10;Automatisk generert beskrivelse">
            <a:extLst>
              <a:ext uri="{FF2B5EF4-FFF2-40B4-BE49-F238E27FC236}">
                <a16:creationId xmlns:a16="http://schemas.microsoft.com/office/drawing/2014/main" id="{5FEF730F-0FBF-E147-A2EF-4E61C995A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695" y="576814"/>
            <a:ext cx="5019324" cy="2964684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A892F12-01D4-3942-9B61-601BC797C98F}"/>
              </a:ext>
            </a:extLst>
          </p:cNvPr>
          <p:cNvSpPr/>
          <p:nvPr/>
        </p:nvSpPr>
        <p:spPr>
          <a:xfrm>
            <a:off x="578153" y="3502619"/>
            <a:ext cx="10890593" cy="2709260"/>
          </a:xfrm>
          <a:prstGeom prst="rect">
            <a:avLst/>
          </a:prstGeom>
          <a:solidFill>
            <a:schemeClr val="tx2">
              <a:lumMod val="20000"/>
              <a:lumOff val="80000"/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16" name="Rectangle 15" hidden="1"/>
          <p:cNvSpPr/>
          <p:nvPr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nb-NO" sz="1000">
              <a:sym typeface="+mn-lt"/>
            </a:endParaRPr>
          </a:p>
        </p:txBody>
      </p:sp>
      <p:sp>
        <p:nvSpPr>
          <p:cNvPr id="42" name="Title 19"/>
          <p:cNvSpPr txBox="1">
            <a:spLocks/>
          </p:cNvSpPr>
          <p:nvPr/>
        </p:nvSpPr>
        <p:spPr>
          <a:xfrm>
            <a:off x="657738" y="646124"/>
            <a:ext cx="5004601" cy="557755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 kern="1200" spc="0" baseline="0">
                <a:solidFill>
                  <a:srgbClr val="191919"/>
                </a:solidFill>
                <a:latin typeface="Cambria"/>
                <a:ea typeface="ＭＳ Ｐゴシック" charset="0"/>
                <a:cs typeface="Cambr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609539">
              <a:defRPr/>
            </a:pPr>
            <a:r>
              <a:rPr lang="nb-NO" sz="3200" b="1">
                <a:solidFill>
                  <a:srgbClr val="004F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NTNU Sak kvalitet i brukerorienterte tjenester</a:t>
            </a:r>
            <a:endParaRPr lang="en-US" sz="3200" b="1">
              <a:solidFill>
                <a:srgbClr val="004F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E4FB43D-7547-2246-8A72-9FB8DCE1B6AF}"/>
              </a:ext>
            </a:extLst>
          </p:cNvPr>
          <p:cNvSpPr/>
          <p:nvPr/>
        </p:nvSpPr>
        <p:spPr>
          <a:xfrm>
            <a:off x="3762470" y="949587"/>
            <a:ext cx="2294825" cy="2838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4640A8E-4791-2547-A76F-F6BD12234894}"/>
              </a:ext>
            </a:extLst>
          </p:cNvPr>
          <p:cNvSpPr/>
          <p:nvPr/>
        </p:nvSpPr>
        <p:spPr>
          <a:xfrm>
            <a:off x="578153" y="3940240"/>
            <a:ext cx="8922747" cy="23105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Bedre kvalitet i saksbehandling: 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rettigheter og likebehandling, behandlingstid og dokumentasjon</a:t>
            </a: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Sikker håndtering 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 personopplysninger og dokumentasjon</a:t>
            </a: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Forbedret hverdag for ansatte og studenter 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gjennom helhetlig bruker- og tjenesteorientering</a:t>
            </a: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Styrket </a:t>
            </a:r>
            <a:r>
              <a:rPr lang="nb-NO" sz="16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 NTNU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gjennom enighet om helhetlige tjenester, prosesser og teknologi</a:t>
            </a: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Hevet NTNUs kompetanse rundt saksbehandling og tjenesteutvikling</a:t>
            </a:r>
            <a:endParaRPr lang="nb-NO" sz="1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Redusert tidsbruk 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 saksbehandling</a:t>
            </a:r>
          </a:p>
          <a:p>
            <a:pPr marL="357699" lvl="1" indent="-17990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Større fleksibilitet i samarbeid</a:t>
            </a:r>
            <a:r>
              <a:rPr lang="nb-NO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 saksbehandling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7D36A263-0F2D-FF45-B075-52C9704D2E5A}"/>
              </a:ext>
            </a:extLst>
          </p:cNvPr>
          <p:cNvSpPr/>
          <p:nvPr/>
        </p:nvSpPr>
        <p:spPr>
          <a:xfrm>
            <a:off x="7325768" y="1065221"/>
            <a:ext cx="2294825" cy="2838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867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F4D1AF90-C61D-C548-BF91-5DE97E25294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593" y="4320412"/>
            <a:ext cx="1443193" cy="1490221"/>
          </a:xfrm>
          <a:prstGeom prst="rect">
            <a:avLst/>
          </a:prstGeom>
        </p:spPr>
      </p:pic>
      <p:sp>
        <p:nvSpPr>
          <p:cNvPr id="44" name="TekstSylinder 43">
            <a:extLst>
              <a:ext uri="{FF2B5EF4-FFF2-40B4-BE49-F238E27FC236}">
                <a16:creationId xmlns:a16="http://schemas.microsoft.com/office/drawing/2014/main" id="{BC67E954-CF31-6347-9318-A831FE977692}"/>
              </a:ext>
            </a:extLst>
          </p:cNvPr>
          <p:cNvSpPr txBox="1"/>
          <p:nvPr/>
        </p:nvSpPr>
        <p:spPr>
          <a:xfrm>
            <a:off x="657740" y="2466517"/>
            <a:ext cx="5071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>
                <a:latin typeface="Calibri" panose="020F0502020204030204" pitchFamily="34" charset="0"/>
                <a:cs typeface="Calibri" panose="020F0502020204030204" pitchFamily="34" charset="0"/>
              </a:rPr>
              <a:t>NTNU er en del av et nasjonalt initiativ som skal forbedre, fornye og forenkle prosesser, løsninger og tjenester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E39D1E76-9DFE-6747-B760-AA44545E8EB0}"/>
              </a:ext>
            </a:extLst>
          </p:cNvPr>
          <p:cNvSpPr/>
          <p:nvPr/>
        </p:nvSpPr>
        <p:spPr>
          <a:xfrm>
            <a:off x="675590" y="1617454"/>
            <a:ext cx="4763983" cy="8834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Forbedre, fornye og forenkle</a:t>
            </a:r>
          </a:p>
          <a:p>
            <a:r>
              <a:rPr lang="nb-NO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med fokus på brukeren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94E0BD0F-203F-E542-B4F2-0E113AF610D0}"/>
              </a:ext>
            </a:extLst>
          </p:cNvPr>
          <p:cNvSpPr txBox="1"/>
          <p:nvPr/>
        </p:nvSpPr>
        <p:spPr>
          <a:xfrm>
            <a:off x="657738" y="3541496"/>
            <a:ext cx="418206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133" b="1">
                <a:latin typeface="Calibri" panose="020F0502020204030204" pitchFamily="34" charset="0"/>
                <a:cs typeface="Calibri" panose="020F0502020204030204" pitchFamily="34" charset="0"/>
              </a:rPr>
              <a:t>Hva ønsker vi?</a:t>
            </a:r>
          </a:p>
        </p:txBody>
      </p:sp>
    </p:spTree>
    <p:extLst>
      <p:ext uri="{BB962C8B-B14F-4D97-AF65-F5344CB8AC3E}">
        <p14:creationId xmlns:p14="http://schemas.microsoft.com/office/powerpoint/2010/main" val="314548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10F1-B9E8-4FC7-BD5B-4FF2A77B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6"/>
            <a:ext cx="11224996" cy="771623"/>
          </a:xfrm>
        </p:spPr>
        <p:txBody>
          <a:bodyPr/>
          <a:lstStyle/>
          <a:p>
            <a:r>
              <a:rPr lang="nb-NO" sz="4400"/>
              <a:t>Hva betyr innføringen i 2023?</a:t>
            </a:r>
          </a:p>
        </p:txBody>
      </p:sp>
      <p:pic>
        <p:nvPicPr>
          <p:cNvPr id="6" name="Bilde 11">
            <a:extLst>
              <a:ext uri="{FF2B5EF4-FFF2-40B4-BE49-F238E27FC236}">
                <a16:creationId xmlns:a16="http://schemas.microsoft.com/office/drawing/2014/main" id="{8606D0A3-D249-4EDD-A73B-D94F29CD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397" y="1310794"/>
            <a:ext cx="1268585" cy="1360511"/>
          </a:xfrm>
          <a:prstGeom prst="rect">
            <a:avLst/>
          </a:prstGeom>
        </p:spPr>
      </p:pic>
      <p:pic>
        <p:nvPicPr>
          <p:cNvPr id="7" name="Bilde 15">
            <a:extLst>
              <a:ext uri="{FF2B5EF4-FFF2-40B4-BE49-F238E27FC236}">
                <a16:creationId xmlns:a16="http://schemas.microsoft.com/office/drawing/2014/main" id="{E827A3FD-81D6-41BB-BE16-9D18EA6F9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235" y="1307837"/>
            <a:ext cx="1274157" cy="1366487"/>
          </a:xfrm>
          <a:prstGeom prst="rect">
            <a:avLst/>
          </a:prstGeom>
        </p:spPr>
      </p:pic>
      <p:pic>
        <p:nvPicPr>
          <p:cNvPr id="10" name="Bilde 27">
            <a:extLst>
              <a:ext uri="{FF2B5EF4-FFF2-40B4-BE49-F238E27FC236}">
                <a16:creationId xmlns:a16="http://schemas.microsoft.com/office/drawing/2014/main" id="{BC24E90F-4520-4C69-B1E1-CA34D3BE9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61" y="1392145"/>
            <a:ext cx="1268585" cy="1268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08F13-E33F-47A8-8E49-FE6DA497BA7E}"/>
              </a:ext>
            </a:extLst>
          </p:cNvPr>
          <p:cNvSpPr txBox="1"/>
          <p:nvPr/>
        </p:nvSpPr>
        <p:spPr>
          <a:xfrm>
            <a:off x="77150" y="2681417"/>
            <a:ext cx="2814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Administrativt ansatt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896FF-88D3-4EB5-A564-F47A9E56B7A3}"/>
              </a:ext>
            </a:extLst>
          </p:cNvPr>
          <p:cNvSpPr txBox="1"/>
          <p:nvPr/>
        </p:nvSpPr>
        <p:spPr>
          <a:xfrm>
            <a:off x="3021337" y="2674323"/>
            <a:ext cx="2983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Leder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E6160-FF95-4F81-86F5-48A892320C05}"/>
              </a:ext>
            </a:extLst>
          </p:cNvPr>
          <p:cNvSpPr txBox="1"/>
          <p:nvPr/>
        </p:nvSpPr>
        <p:spPr>
          <a:xfrm>
            <a:off x="6128717" y="2674323"/>
            <a:ext cx="3041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Vitenskapelig ansatt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F6BE56-A0DF-44DF-8534-E7C21C5A2AA4}"/>
              </a:ext>
            </a:extLst>
          </p:cNvPr>
          <p:cNvSpPr/>
          <p:nvPr/>
        </p:nvSpPr>
        <p:spPr>
          <a:xfrm>
            <a:off x="77149" y="3108569"/>
            <a:ext cx="2844199" cy="2881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Nytt saksbehandlingsverktøy </a:t>
            </a:r>
            <a:r>
              <a:rPr lang="nb-NO" sz="1600">
                <a:solidFill>
                  <a:schemeClr val="tx1"/>
                </a:solidFill>
              </a:rPr>
              <a:t>med mulighet for mer støtte til arbeidet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Lesetilgang til saker</a:t>
            </a:r>
            <a:r>
              <a:rPr lang="nb-NO" sz="1600">
                <a:solidFill>
                  <a:schemeClr val="tx1"/>
                </a:solidFill>
              </a:rPr>
              <a:t> fra ePhorte i ny plattform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Prosess-støtte for noen prosesser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6D349B-3F54-4F2B-A306-442B1DD6CFC1}"/>
              </a:ext>
            </a:extLst>
          </p:cNvPr>
          <p:cNvSpPr/>
          <p:nvPr/>
        </p:nvSpPr>
        <p:spPr>
          <a:xfrm>
            <a:off x="3021337" y="3101475"/>
            <a:ext cx="2983524" cy="2881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Verktøy for samarbeid, koordinering, oversikt, fordeling, godkjenning og delegering kan gi rom for utvikling egen enhet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Må planlegge og ta ansvar for innføringen og bruk i sin enhet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Tilgangsbestilling</a:t>
            </a:r>
            <a:r>
              <a:rPr lang="nb-NO" sz="1600">
                <a:solidFill>
                  <a:schemeClr val="tx1"/>
                </a:solidFill>
              </a:rPr>
              <a:t> for sine ansatte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A120C0-8426-49BE-9E75-47D235D720F7}"/>
              </a:ext>
            </a:extLst>
          </p:cNvPr>
          <p:cNvSpPr/>
          <p:nvPr/>
        </p:nvSpPr>
        <p:spPr>
          <a:xfrm>
            <a:off x="6128717" y="3101477"/>
            <a:ext cx="3041948" cy="28818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Tilrettelagt bruk av løsningen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Eksempel på hva vitenskapelig ansatte fortsatt skal gjøre: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Gjennomføring av styre, råd og utvalg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Vurdering - Godkjenning av utdanning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Bidra til behandling av søknader om opprykk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38F913-1AF2-4FB2-84C1-218410B2D6D0}"/>
              </a:ext>
            </a:extLst>
          </p:cNvPr>
          <p:cNvSpPr/>
          <p:nvPr/>
        </p:nvSpPr>
        <p:spPr>
          <a:xfrm>
            <a:off x="77149" y="6116492"/>
            <a:ext cx="12037697" cy="662073"/>
          </a:xfrm>
          <a:prstGeom prst="rect">
            <a:avLst/>
          </a:prstGeom>
          <a:solidFill>
            <a:srgbClr val="C7B98A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3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Berører hele NTNU og etter hvert alle ansatte og studenter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Vi er pilot og er </a:t>
            </a:r>
            <a:r>
              <a:rPr lang="nb-NO" sz="1600" b="1">
                <a:solidFill>
                  <a:schemeClr val="tx1"/>
                </a:solidFill>
              </a:rPr>
              <a:t>først ut i sektoren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Vi får en </a:t>
            </a:r>
            <a:r>
              <a:rPr lang="nb-NO" sz="1600" b="1">
                <a:solidFill>
                  <a:schemeClr val="tx1"/>
                </a:solidFill>
              </a:rPr>
              <a:t>ny tilgangsstyring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Oppstartsfase</a:t>
            </a:r>
            <a:r>
              <a:rPr lang="nb-NO" sz="1600">
                <a:solidFill>
                  <a:schemeClr val="tx1"/>
                </a:solidFill>
              </a:rPr>
              <a:t> med fortsettelse av pågående saker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6E7B8-7EE6-082D-B9A1-40C1C336027C}"/>
              </a:ext>
            </a:extLst>
          </p:cNvPr>
          <p:cNvSpPr txBox="1"/>
          <p:nvPr/>
        </p:nvSpPr>
        <p:spPr>
          <a:xfrm>
            <a:off x="9270647" y="2674323"/>
            <a:ext cx="2844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Student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D628A-B216-5F83-5620-E94E5144362F}"/>
              </a:ext>
            </a:extLst>
          </p:cNvPr>
          <p:cNvSpPr/>
          <p:nvPr/>
        </p:nvSpPr>
        <p:spPr>
          <a:xfrm>
            <a:off x="9270653" y="3101475"/>
            <a:ext cx="2844199" cy="2881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Brukervennlig løsning for søknader, inkludert veiledning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Raskere og mer forutsigbar saksbehandling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Skal ivareta prinsippet: Opplysninger registreres bare en gang</a:t>
            </a:r>
          </a:p>
        </p:txBody>
      </p:sp>
      <p:pic>
        <p:nvPicPr>
          <p:cNvPr id="17" name="Graphic 8">
            <a:extLst>
              <a:ext uri="{FF2B5EF4-FFF2-40B4-BE49-F238E27FC236}">
                <a16:creationId xmlns:a16="http://schemas.microsoft.com/office/drawing/2014/main" id="{EFFD642A-45D8-6706-22C1-568EF2663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7279" y="1240373"/>
            <a:ext cx="1430932" cy="14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2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7324-52D6-4C58-BA44-596B169F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236118"/>
            <a:ext cx="11224996" cy="1079399"/>
          </a:xfrm>
        </p:spPr>
        <p:txBody>
          <a:bodyPr/>
          <a:lstStyle/>
          <a:p>
            <a:r>
              <a:rPr lang="nb-NO" sz="3200"/>
              <a:t>Innføringsledere på fakultet og i fellesadministrasjonen er bindeleddet mot linjen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70EC-FA20-4256-A040-045BB9DF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8" y="1347022"/>
            <a:ext cx="5694153" cy="4818365"/>
          </a:xfrm>
        </p:spPr>
        <p:txBody>
          <a:bodyPr/>
          <a:lstStyle/>
          <a:p>
            <a:r>
              <a:rPr lang="nb-NO" sz="2400"/>
              <a:t>Støtte NTNU Sak</a:t>
            </a:r>
          </a:p>
          <a:p>
            <a:r>
              <a:rPr lang="nb-NO" sz="2400"/>
              <a:t>Sikre rom for involvering</a:t>
            </a:r>
          </a:p>
          <a:p>
            <a:r>
              <a:rPr lang="nb-NO" sz="2400"/>
              <a:t>Følge opp egen organisasjon</a:t>
            </a:r>
          </a:p>
          <a:p>
            <a:pPr lvl="1"/>
            <a:r>
              <a:rPr lang="nb-NO" sz="2133"/>
              <a:t>Rydding og dokumentfangst</a:t>
            </a:r>
          </a:p>
          <a:p>
            <a:pPr lvl="1"/>
            <a:r>
              <a:rPr lang="nb-NO" sz="2133"/>
              <a:t>Kommunikasjon med ansatte</a:t>
            </a:r>
          </a:p>
          <a:p>
            <a:pPr lvl="1"/>
            <a:r>
              <a:rPr lang="nb-NO" sz="2133"/>
              <a:t>Gjennomføre opplæring</a:t>
            </a:r>
          </a:p>
          <a:p>
            <a:pPr lvl="1"/>
            <a:r>
              <a:rPr lang="nb-NO" sz="2133"/>
              <a:t>Innføring av felles prosesser</a:t>
            </a:r>
          </a:p>
          <a:p>
            <a:pPr lvl="1"/>
            <a:r>
              <a:rPr lang="nb-NO" sz="2133"/>
              <a:t>Ressursplanlegging</a:t>
            </a:r>
          </a:p>
          <a:p>
            <a:pPr lvl="1"/>
            <a:r>
              <a:rPr lang="nb-NO" sz="2133"/>
              <a:t>Andre oppgaver</a:t>
            </a:r>
            <a:endParaRPr lang="nb-NO"/>
          </a:p>
          <a:p>
            <a:r>
              <a:rPr lang="nb-NO" sz="2400"/>
              <a:t>Formidle behov og forventninger fra egen organisasjon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D07F2-3C1B-4E02-8CE5-0E8CAE644E12}"/>
              </a:ext>
            </a:extLst>
          </p:cNvPr>
          <p:cNvSpPr txBox="1"/>
          <p:nvPr/>
        </p:nvSpPr>
        <p:spPr>
          <a:xfrm>
            <a:off x="4494029" y="6460215"/>
            <a:ext cx="479173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>
                <a:hlinkClick r:id="rId2"/>
              </a:rPr>
              <a:t>Oversikt over innføringsledere og kontaktpersoner</a:t>
            </a:r>
            <a:endParaRPr lang="nb-NO" sz="1600"/>
          </a:p>
        </p:txBody>
      </p:sp>
      <p:pic>
        <p:nvPicPr>
          <p:cNvPr id="3074" name="Picture 2" descr="NTNU organisasjonskart 2021">
            <a:extLst>
              <a:ext uri="{FF2B5EF4-FFF2-40B4-BE49-F238E27FC236}">
                <a16:creationId xmlns:a16="http://schemas.microsoft.com/office/drawing/2014/main" id="{9BF8D435-F704-4E16-B590-B773E0AB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90" y="1347022"/>
            <a:ext cx="6419828" cy="38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7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832469"/>
              </p:ext>
            </p:extLst>
          </p:nvPr>
        </p:nvGraphicFramePr>
        <p:xfrm>
          <a:off x="475487" y="1600200"/>
          <a:ext cx="7336424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336424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089" y="0"/>
            <a:ext cx="476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1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9E5340-264B-5145-4367-4AA9A5BA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707886"/>
          </a:xfrm>
        </p:spPr>
        <p:txBody>
          <a:bodyPr/>
          <a:lstStyle/>
          <a:p>
            <a:r>
              <a:rPr lang="nn-NO" sz="4000"/>
              <a:t>BOTT </a:t>
            </a:r>
            <a:r>
              <a:rPr lang="nn-NO" sz="4000" err="1"/>
              <a:t>ØLs</a:t>
            </a:r>
            <a:r>
              <a:rPr lang="nn-NO" sz="4000"/>
              <a:t> </a:t>
            </a:r>
            <a:r>
              <a:rPr lang="nn-NO" sz="4000" err="1"/>
              <a:t>kanaler</a:t>
            </a:r>
            <a:r>
              <a:rPr lang="nn-NO" sz="4000"/>
              <a:t> og informasjonssider</a:t>
            </a:r>
            <a:endParaRPr lang="en-US" sz="4000"/>
          </a:p>
        </p:txBody>
      </p:sp>
      <p:pic>
        <p:nvPicPr>
          <p:cNvPr id="3" name="Bilete 3" descr="Eit bilete som inneheld tekst&#10;&#10;Skildring generert automatisk">
            <a:extLst>
              <a:ext uri="{FF2B5EF4-FFF2-40B4-BE49-F238E27FC236}">
                <a16:creationId xmlns:a16="http://schemas.microsoft.com/office/drawing/2014/main" id="{F190995E-9C6C-8FEC-F2D6-FF3D0A0B4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" b="12963"/>
          <a:stretch/>
        </p:blipFill>
        <p:spPr>
          <a:xfrm>
            <a:off x="834138" y="1372873"/>
            <a:ext cx="2785156" cy="230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3B5DAB8-EFC5-5E30-BB13-DE91214B64FD}"/>
              </a:ext>
            </a:extLst>
          </p:cNvPr>
          <p:cNvSpPr txBox="1"/>
          <p:nvPr/>
        </p:nvSpPr>
        <p:spPr>
          <a:xfrm>
            <a:off x="773874" y="3409682"/>
            <a:ext cx="2903990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s.ntnu.no/bott-</a:t>
            </a:r>
            <a:r>
              <a:rPr lang="en-US" b="1" err="1">
                <a:solidFill>
                  <a:srgbClr val="FFFFFF"/>
                </a:solidFill>
              </a:rPr>
              <a:t>ol</a:t>
            </a:r>
            <a:endParaRPr lang="en-US" b="1" err="1">
              <a:solidFill>
                <a:srgbClr val="FFFFFF"/>
              </a:solidFill>
              <a:cs typeface="Arial"/>
            </a:endParaRPr>
          </a:p>
        </p:txBody>
      </p:sp>
      <p:pic>
        <p:nvPicPr>
          <p:cNvPr id="7" name="Bilete 7">
            <a:extLst>
              <a:ext uri="{FF2B5EF4-FFF2-40B4-BE49-F238E27FC236}">
                <a16:creationId xmlns:a16="http://schemas.microsoft.com/office/drawing/2014/main" id="{AEC82E9C-2A7F-171E-DB78-8E3B45DEC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59" y="1372873"/>
            <a:ext cx="2931952" cy="235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04349CA-55A1-C2FA-BE55-6D6D5C407F50}"/>
              </a:ext>
            </a:extLst>
          </p:cNvPr>
          <p:cNvSpPr txBox="1"/>
          <p:nvPr/>
        </p:nvSpPr>
        <p:spPr>
          <a:xfrm>
            <a:off x="4360168" y="3409682"/>
            <a:ext cx="3043804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Bott-samarbeidet.no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8" name="Bilete 8" descr="Eit bilete som inneheld tekst&#10;&#10;Skildring generert automatisk">
            <a:extLst>
              <a:ext uri="{FF2B5EF4-FFF2-40B4-BE49-F238E27FC236}">
                <a16:creationId xmlns:a16="http://schemas.microsoft.com/office/drawing/2014/main" id="{B54D1F85-5635-6FD8-0650-2CCD6CF9B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" b="10128"/>
          <a:stretch/>
        </p:blipFill>
        <p:spPr>
          <a:xfrm>
            <a:off x="8160524" y="1372873"/>
            <a:ext cx="2638350" cy="236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8EE09CE-E3F8-7841-8C71-6884C62278BF}"/>
              </a:ext>
            </a:extLst>
          </p:cNvPr>
          <p:cNvSpPr txBox="1"/>
          <p:nvPr/>
        </p:nvSpPr>
        <p:spPr>
          <a:xfrm>
            <a:off x="8093267" y="3409682"/>
            <a:ext cx="2785146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DFØs opplæringssider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4" name="Bilete 5" descr="Eit bilete som inneheld tekst&#10;&#10;Skildring generert automatisk">
            <a:extLst>
              <a:ext uri="{FF2B5EF4-FFF2-40B4-BE49-F238E27FC236}">
                <a16:creationId xmlns:a16="http://schemas.microsoft.com/office/drawing/2014/main" id="{5B49BDC3-492B-82F0-C98B-14F74AD0B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6" y="4012404"/>
            <a:ext cx="2903988" cy="188057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C8A9B0D-47CC-988F-0758-833F398C1217}"/>
              </a:ext>
            </a:extLst>
          </p:cNvPr>
          <p:cNvSpPr txBox="1"/>
          <p:nvPr/>
        </p:nvSpPr>
        <p:spPr>
          <a:xfrm>
            <a:off x="773875" y="5593575"/>
            <a:ext cx="290398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Innførings</a:t>
            </a:r>
            <a:r>
              <a:rPr lang="en-US" b="1">
                <a:solidFill>
                  <a:srgbClr val="FFFFFF"/>
                </a:solidFill>
              </a:rPr>
              <a:t>-Teams</a:t>
            </a:r>
            <a:endParaRPr lang="nb-NO" b="1">
              <a:solidFill>
                <a:srgbClr val="FFFFFF"/>
              </a:solidFill>
            </a:endParaRPr>
          </a:p>
        </p:txBody>
      </p:sp>
      <p:pic>
        <p:nvPicPr>
          <p:cNvPr id="13" name="Bilete 13">
            <a:extLst>
              <a:ext uri="{FF2B5EF4-FFF2-40B4-BE49-F238E27FC236}">
                <a16:creationId xmlns:a16="http://schemas.microsoft.com/office/drawing/2014/main" id="{37DED074-D0CD-0927-4586-5A7053B65A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26" b="25878"/>
          <a:stretch/>
        </p:blipFill>
        <p:spPr>
          <a:xfrm>
            <a:off x="4395125" y="3988709"/>
            <a:ext cx="3003392" cy="192313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452B3CB-740D-73B1-2FB8-A1449D7F2FA7}"/>
              </a:ext>
            </a:extLst>
          </p:cNvPr>
          <p:cNvSpPr txBox="1"/>
          <p:nvPr/>
        </p:nvSpPr>
        <p:spPr>
          <a:xfrm>
            <a:off x="4395124" y="5593575"/>
            <a:ext cx="300185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NTNU </a:t>
            </a:r>
            <a:r>
              <a:rPr lang="en-US" b="1" err="1">
                <a:solidFill>
                  <a:srgbClr val="FFFFFF"/>
                </a:solidFill>
              </a:rPr>
              <a:t>Hjelp</a:t>
            </a:r>
            <a:endParaRPr lang="nb-NO" b="1" err="1"/>
          </a:p>
        </p:txBody>
      </p:sp>
      <p:pic>
        <p:nvPicPr>
          <p:cNvPr id="20" name="Bilete 20" descr="Eit bilete som inneheld tekst&#10;&#10;Skildring generert automatisk">
            <a:extLst>
              <a:ext uri="{FF2B5EF4-FFF2-40B4-BE49-F238E27FC236}">
                <a16:creationId xmlns:a16="http://schemas.microsoft.com/office/drawing/2014/main" id="{524248A2-C477-0913-A4AE-92126330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207" y="3856380"/>
            <a:ext cx="2806118" cy="1843079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9729EC4-9BD8-137C-91B8-E88D74A01630}"/>
              </a:ext>
            </a:extLst>
          </p:cNvPr>
          <p:cNvSpPr txBox="1"/>
          <p:nvPr/>
        </p:nvSpPr>
        <p:spPr>
          <a:xfrm>
            <a:off x="8140807" y="5600566"/>
            <a:ext cx="2806116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Innsida</a:t>
            </a:r>
            <a:endParaRPr lang="nb-NO" b="1" err="1"/>
          </a:p>
        </p:txBody>
      </p:sp>
    </p:spTree>
    <p:extLst>
      <p:ext uri="{BB962C8B-B14F-4D97-AF65-F5344CB8AC3E}">
        <p14:creationId xmlns:p14="http://schemas.microsoft.com/office/powerpoint/2010/main" val="131749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2D10-5449-A304-9944-5B4DB87A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NTNU Saks sider på Innsida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FDE91C-D377-BB67-4759-0C58F189C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695" y="1553256"/>
            <a:ext cx="6763098" cy="4407126"/>
          </a:xfrm>
        </p:spPr>
      </p:pic>
    </p:spTree>
    <p:extLst>
      <p:ext uri="{BB962C8B-B14F-4D97-AF65-F5344CB8AC3E}">
        <p14:creationId xmlns:p14="http://schemas.microsoft.com/office/powerpoint/2010/main" val="2046501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13CFD51-93B8-124D-A59A-AE7BE3B584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1636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13CFD51-93B8-124D-A59A-AE7BE3B58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1636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>
            <a:extLst>
              <a:ext uri="{FF2B5EF4-FFF2-40B4-BE49-F238E27FC236}">
                <a16:creationId xmlns:a16="http://schemas.microsoft.com/office/drawing/2014/main" id="{9CA698DD-709B-9B44-B1D6-5BE12257F948}"/>
              </a:ext>
            </a:extLst>
          </p:cNvPr>
          <p:cNvSpPr/>
          <p:nvPr/>
        </p:nvSpPr>
        <p:spPr>
          <a:xfrm>
            <a:off x="0" y="2"/>
            <a:ext cx="12192000" cy="1370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82921E-0FBD-6D4D-A1F7-E42175A62DA1}"/>
              </a:ext>
            </a:extLst>
          </p:cNvPr>
          <p:cNvSpPr/>
          <p:nvPr/>
        </p:nvSpPr>
        <p:spPr>
          <a:xfrm>
            <a:off x="358306" y="261125"/>
            <a:ext cx="874836" cy="87483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200" b="1">
              <a:cs typeface="Arial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FABC3FC-DEEA-AC43-A437-753F13E2347E}"/>
              </a:ext>
            </a:extLst>
          </p:cNvPr>
          <p:cNvSpPr/>
          <p:nvPr/>
        </p:nvSpPr>
        <p:spPr>
          <a:xfrm>
            <a:off x="1386953" y="375480"/>
            <a:ext cx="10377921" cy="618461"/>
          </a:xfrm>
          <a:prstGeom prst="rect">
            <a:avLst/>
          </a:prstGeom>
          <a:noFill/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3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Kommunikasjon fra NTNU Sak</a:t>
            </a:r>
            <a:endParaRPr lang="nb-NO" sz="240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64047EA-94A9-4349-BCA7-336F39AA2D30}"/>
              </a:ext>
            </a:extLst>
          </p:cNvPr>
          <p:cNvSpPr/>
          <p:nvPr/>
        </p:nvSpPr>
        <p:spPr>
          <a:xfrm>
            <a:off x="5949622" y="1632679"/>
            <a:ext cx="3758153" cy="12356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AEFE1-B231-BA5E-6BED-CA9360C41C65}"/>
              </a:ext>
            </a:extLst>
          </p:cNvPr>
          <p:cNvSpPr txBox="1"/>
          <p:nvPr/>
        </p:nvSpPr>
        <p:spPr>
          <a:xfrm>
            <a:off x="358305" y="1514078"/>
            <a:ext cx="6084376" cy="4838057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Kommunikasjon- og tiltaksplan oppdatert for 2022-2023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Rettet mot bred og snever kommunikasjon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Nettsider for delprosjektene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Påbegynt dialog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Tydelig behov for samlested for informasjon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Påbegynt plan for å formidle prosjektet som endringsarbeid og et organisasjonsutviklingsprosjekt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Vil skje over lengre tid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Jobbes med i prosjektledelsen og på tvers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ACDFD7-C547-B23C-9012-5A390BD3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575913" y="1375142"/>
            <a:ext cx="5482857" cy="548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7F6052-E8DC-24F3-CC88-6E8C44D26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999" y="337818"/>
            <a:ext cx="721450" cy="7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7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nb-NO" sz="2800"/>
              <a:t>Hvordan Fakultet for medisin og helsevitenskap har jobbet med kommunikasjon</a:t>
            </a:r>
          </a:p>
        </p:txBody>
      </p:sp>
    </p:spTree>
    <p:extLst>
      <p:ext uri="{BB962C8B-B14F-4D97-AF65-F5344CB8AC3E}">
        <p14:creationId xmlns:p14="http://schemas.microsoft.com/office/powerpoint/2010/main" val="384481384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D5E1B-33C2-438B-ADF1-B1B19A71D65F}"/>
              </a:ext>
            </a:extLst>
          </p:cNvPr>
          <p:cNvGrpSpPr/>
          <p:nvPr/>
        </p:nvGrpSpPr>
        <p:grpSpPr>
          <a:xfrm>
            <a:off x="484447" y="1921802"/>
            <a:ext cx="3580704" cy="2682997"/>
            <a:chOff x="317191" y="1620719"/>
            <a:chExt cx="3580704" cy="2682997"/>
          </a:xfrm>
        </p:grpSpPr>
        <p:pic>
          <p:nvPicPr>
            <p:cNvPr id="7" name="Graphic 6" descr="Information">
              <a:extLst>
                <a:ext uri="{FF2B5EF4-FFF2-40B4-BE49-F238E27FC236}">
                  <a16:creationId xmlns:a16="http://schemas.microsoft.com/office/drawing/2014/main" id="{C05648B7-7E93-4424-ADCA-A2A638BE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1577" y="1620719"/>
              <a:ext cx="1791442" cy="17914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4D2262-1BF8-41B7-A62B-C3953D60E089}"/>
                </a:ext>
              </a:extLst>
            </p:cNvPr>
            <p:cNvSpPr/>
            <p:nvPr/>
          </p:nvSpPr>
          <p:spPr>
            <a:xfrm>
              <a:off x="317191" y="3380386"/>
              <a:ext cx="358070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deler presentasjonen med dere i etterkant. Vi legger ved aktuelle lenker.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8239603" y="1921801"/>
            <a:ext cx="3580704" cy="3236995"/>
            <a:chOff x="8406858" y="1620719"/>
            <a:chExt cx="3580704" cy="3236995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6"/>
              <a:ext cx="3580704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vil gjøre opptak for å tilgjengeliggjøre den for alle i etterkant. Det blir mulighet til å stille spørsmål underveis og  anonymt på slutten av møtet.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4362025" y="1921801"/>
            <a:ext cx="3580704" cy="2405996"/>
            <a:chOff x="4362024" y="1620719"/>
            <a:chExt cx="3580704" cy="2405997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/>
                <a:t>Vi kan bli mange deltagere – husk å dempe mikrofonen.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BD5F5-1ABF-4FD6-B1DD-61505B400A76}"/>
              </a:ext>
            </a:extLst>
          </p:cNvPr>
          <p:cNvSpPr txBox="1"/>
          <p:nvPr/>
        </p:nvSpPr>
        <p:spPr>
          <a:xfrm>
            <a:off x="484447" y="1292342"/>
            <a:ext cx="387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Kort før vi begynner:</a:t>
            </a:r>
          </a:p>
        </p:txBody>
      </p: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firkant&#10;&#10;Automatisk generert beskrivelse">
            <a:extLst>
              <a:ext uri="{FF2B5EF4-FFF2-40B4-BE49-F238E27FC236}">
                <a16:creationId xmlns:a16="http://schemas.microsoft.com/office/drawing/2014/main" id="{756642D9-55CE-41B1-BC17-328BAEE4EC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195" r="19195"/>
          <a:stretch>
            <a:fillRect/>
          </a:stretch>
        </p:blipFill>
        <p:spPr>
          <a:xfrm>
            <a:off x="392082" y="487789"/>
            <a:ext cx="4617251" cy="5502141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E3C144-AC5A-7DE2-2830-1C219C25C2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>
                <a:solidFill>
                  <a:schemeClr val="tx1"/>
                </a:solidFill>
              </a:rPr>
              <a:t>BOTT – kommunikasjon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18E32B-2A12-5680-70CE-D4EFFEB455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0639" y="3038552"/>
            <a:ext cx="5563624" cy="295137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Allerede i april 2021 innførte vi BOTT-halvtimen, utvidet med noe NTNU SAK </a:t>
            </a:r>
          </a:p>
          <a:p>
            <a:pPr marL="342900" indent="-342900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Så laget vi en </a:t>
            </a:r>
            <a:r>
              <a:rPr lang="nb-NO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hjemmeside</a:t>
            </a:r>
            <a:r>
              <a:rPr lang="nb-NO">
                <a:solidFill>
                  <a:schemeClr val="tx1"/>
                </a:solidFill>
              </a:rPr>
              <a:t> for lokal informasjon</a:t>
            </a:r>
          </a:p>
          <a:p>
            <a:pPr marL="342900" indent="-342900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Tidlig på med løypemeldinger til </a:t>
            </a:r>
            <a:r>
              <a:rPr lang="nb-NO" err="1">
                <a:solidFill>
                  <a:schemeClr val="tx1"/>
                </a:solidFill>
              </a:rPr>
              <a:t>adm.ledermøter</a:t>
            </a:r>
            <a:r>
              <a:rPr lang="nb-NO">
                <a:solidFill>
                  <a:schemeClr val="tx1"/>
                </a:solidFill>
              </a:rPr>
              <a:t> og Instituttledermøte </a:t>
            </a:r>
          </a:p>
          <a:p>
            <a:pPr marL="342900" indent="-342900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Løypemeldinger hos </a:t>
            </a:r>
            <a:r>
              <a:rPr lang="nb-NO" err="1">
                <a:solidFill>
                  <a:schemeClr val="tx1"/>
                </a:solidFill>
              </a:rPr>
              <a:t>LOSAM</a:t>
            </a:r>
            <a:endParaRPr lang="nb-NO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nb-NO" err="1">
                <a:solidFill>
                  <a:schemeClr val="tx1"/>
                </a:solidFill>
              </a:rPr>
              <a:t>BOTTOLF</a:t>
            </a:r>
            <a:endParaRPr lang="nb-NO">
              <a:solidFill>
                <a:schemeClr val="tx1"/>
              </a:solidFill>
            </a:endParaRP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149947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87C6F82-7F12-02B1-9DD5-434FE95F67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nb-NO" b="0">
                <a:solidFill>
                  <a:schemeClr val="tx1"/>
                </a:solidFill>
              </a:rPr>
              <a:t>Hjemmeside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E09606-E3EA-9BF1-F378-B21C70491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9" y="2885129"/>
            <a:ext cx="5327556" cy="2529553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nb-NO" err="1">
                <a:solidFill>
                  <a:schemeClr val="tx1"/>
                </a:solidFill>
              </a:rPr>
              <a:t>Årshjul</a:t>
            </a:r>
            <a:r>
              <a:rPr lang="nb-NO">
                <a:solidFill>
                  <a:schemeClr val="tx1"/>
                </a:solidFill>
              </a:rPr>
              <a:t> - </a:t>
            </a:r>
            <a:r>
              <a:rPr lang="nb-NO" err="1">
                <a:solidFill>
                  <a:schemeClr val="tx1"/>
                </a:solidFill>
              </a:rPr>
              <a:t>plandisc</a:t>
            </a:r>
            <a:endParaRPr lang="nb-NO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Lenke til andre innføringsprosjekt (UiO, UiB og UiT, SAMT UH SAK og BOTT-samarbeidet)</a:t>
            </a:r>
          </a:p>
          <a:p>
            <a:pPr marL="342900" indent="-342900" algn="l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Dokumentlager</a:t>
            </a:r>
          </a:p>
          <a:p>
            <a:pPr marL="342900" indent="-342900" algn="l">
              <a:buFontTx/>
              <a:buChar char="-"/>
            </a:pPr>
            <a:r>
              <a:rPr lang="nb-NO">
                <a:solidFill>
                  <a:schemeClr val="tx1"/>
                </a:solidFill>
              </a:rPr>
              <a:t>Nedtellingskalender - NTNU SAK og BOTT ØL</a:t>
            </a:r>
          </a:p>
          <a:p>
            <a:pPr marL="342900" indent="-342900" algn="l">
              <a:buFontTx/>
              <a:buChar char="-"/>
            </a:pPr>
            <a:endParaRPr lang="nb-NO"/>
          </a:p>
        </p:txBody>
      </p:sp>
      <p:pic>
        <p:nvPicPr>
          <p:cNvPr id="6" name="Plassholder for bilde 5" descr="Businesswoman som holder seg med å smile">
            <a:extLst>
              <a:ext uri="{FF2B5EF4-FFF2-40B4-BE49-F238E27FC236}">
                <a16:creationId xmlns:a16="http://schemas.microsoft.com/office/drawing/2014/main" id="{E9E359E9-BAE3-80E4-F014-DF795FBA00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39401" t="-1468" r="1121" b="8149"/>
          <a:stretch/>
        </p:blipFill>
        <p:spPr>
          <a:xfrm>
            <a:off x="6773333" y="98613"/>
            <a:ext cx="5544172" cy="6836940"/>
          </a:xfr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F067CC5-837C-1525-4391-8DC6CA7E958E}"/>
              </a:ext>
            </a:extLst>
          </p:cNvPr>
          <p:cNvSpPr txBox="1"/>
          <p:nvPr/>
        </p:nvSpPr>
        <p:spPr>
          <a:xfrm rot="21447903">
            <a:off x="10052674" y="2287949"/>
            <a:ext cx="1597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Fornye</a:t>
            </a:r>
          </a:p>
          <a:p>
            <a:r>
              <a:rPr lang="nb-NO"/>
              <a:t>Forenkle</a:t>
            </a:r>
          </a:p>
          <a:p>
            <a:r>
              <a:rPr lang="nb-NO"/>
              <a:t>Forbedre </a:t>
            </a:r>
          </a:p>
        </p:txBody>
      </p:sp>
    </p:spTree>
    <p:extLst>
      <p:ext uri="{BB962C8B-B14F-4D97-AF65-F5344CB8AC3E}">
        <p14:creationId xmlns:p14="http://schemas.microsoft.com/office/powerpoint/2010/main" val="1128737414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546036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97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F31E-31A5-A395-5F48-33F6DD38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710067"/>
          </a:xfrm>
        </p:spPr>
        <p:txBody>
          <a:bodyPr/>
          <a:lstStyle/>
          <a:p>
            <a:r>
              <a:rPr lang="nb-NO" sz="4000"/>
              <a:t>Felles utfordringer BOTT ØL og NTNU Sak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87C7-9D7D-B934-0ABE-6670B387A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to store, komplekse innføringsprosjekter på kort tid (1. januar – 1. mai) på organisasjonsnivå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berører alle ansatte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medfører store endringer til både ansatte og ledere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opplæring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brukerstøtte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kommunikasjon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 sz="2000"/>
              <a:t>tilstrekkelig informasjon til ulike målgrupper (eks vitenskapelige)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fellesadministrasjonen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samspill mellom prosjekt og linje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2400"/>
              <a:t>daglig drift vs. utviklingsarbeid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437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BF47-254B-3411-E26E-D9ED8370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682" name="Picture 2" descr="image">
            <a:extLst>
              <a:ext uri="{FF2B5EF4-FFF2-40B4-BE49-F238E27FC236}">
                <a16:creationId xmlns:a16="http://schemas.microsoft.com/office/drawing/2014/main" id="{64F55F1D-EFC7-26AD-7C19-A4B00F5746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47" y="397785"/>
            <a:ext cx="11224996" cy="57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16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379358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27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D655583-B86A-C649-7D6A-F0F73B73A944}"/>
              </a:ext>
            </a:extLst>
          </p:cNvPr>
          <p:cNvSpPr txBox="1"/>
          <p:nvPr/>
        </p:nvSpPr>
        <p:spPr>
          <a:xfrm>
            <a:off x="-1" y="835262"/>
            <a:ext cx="12191999" cy="534443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65B8E6D4-AD50-29A1-D42B-00A49C470195}"/>
              </a:ext>
            </a:extLst>
          </p:cNvPr>
          <p:cNvSpPr/>
          <p:nvPr/>
        </p:nvSpPr>
        <p:spPr>
          <a:xfrm>
            <a:off x="9257589" y="3833356"/>
            <a:ext cx="1993234" cy="20927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7FF4CDAC-900B-1659-47AB-674581A4171C}"/>
              </a:ext>
            </a:extLst>
          </p:cNvPr>
          <p:cNvSpPr/>
          <p:nvPr/>
        </p:nvSpPr>
        <p:spPr>
          <a:xfrm>
            <a:off x="6522150" y="3824523"/>
            <a:ext cx="1993234" cy="2116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020E743A-8EE7-E70D-CF56-E78352E89379}"/>
              </a:ext>
            </a:extLst>
          </p:cNvPr>
          <p:cNvSpPr/>
          <p:nvPr/>
        </p:nvSpPr>
        <p:spPr>
          <a:xfrm>
            <a:off x="4292230" y="3811646"/>
            <a:ext cx="1970636" cy="2129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AD9523B1-6B14-24C1-212A-90C86532643F}"/>
              </a:ext>
            </a:extLst>
          </p:cNvPr>
          <p:cNvSpPr/>
          <p:nvPr/>
        </p:nvSpPr>
        <p:spPr>
          <a:xfrm>
            <a:off x="2075969" y="3773959"/>
            <a:ext cx="1970636" cy="2166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48156" y="102616"/>
            <a:ext cx="11483358" cy="602377"/>
          </a:xfrm>
        </p:spPr>
        <p:txBody>
          <a:bodyPr rtlCol="0">
            <a:normAutofit/>
          </a:bodyPr>
          <a:lstStyle/>
          <a:p>
            <a:pPr rtl="0"/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Kommunikasjonsplan og hovedbudskap BOTT ØL</a:t>
            </a:r>
            <a:endParaRPr lang="nb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642" y="1603714"/>
            <a:ext cx="2541588" cy="287509"/>
          </a:xfrm>
        </p:spPr>
        <p:txBody>
          <a:bodyPr lIns="0" rIns="0" rtlCol="0">
            <a:noAutofit/>
          </a:bodyPr>
          <a:lstStyle/>
          <a:p>
            <a:pPr rtl="0"/>
            <a:r>
              <a:rPr lang="nb-NO" sz="1600" b="1">
                <a:latin typeface="Arial" panose="020B0604020202020204" pitchFamily="34" charset="0"/>
                <a:cs typeface="Arial" panose="020B0604020202020204" pitchFamily="34" charset="0"/>
              </a:rPr>
              <a:t>Prosjekt-</a:t>
            </a:r>
            <a:br>
              <a:rPr lang="nb-NO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b="1">
                <a:latin typeface="Arial" panose="020B0604020202020204" pitchFamily="34" charset="0"/>
                <a:cs typeface="Arial" panose="020B0604020202020204" pitchFamily="34" charset="0"/>
              </a:rPr>
              <a:t>aktiviteter: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492FA010-F8EF-4898-BE8A-7D6F05BA73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933" y="4034882"/>
            <a:ext cx="2157006" cy="492857"/>
          </a:xfrm>
        </p:spPr>
        <p:txBody>
          <a:bodyPr lIns="0" tIns="0" rIns="0" bIns="0" rtlCol="0">
            <a:noAutofit/>
          </a:bodyPr>
          <a:lstStyle/>
          <a:p>
            <a:pPr rtl="0"/>
            <a:br>
              <a:rPr lang="nb-NO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ssholder for dato 3">
            <a:extLst>
              <a:ext uri="{FF2B5EF4-FFF2-40B4-BE49-F238E27FC236}">
                <a16:creationId xmlns:a16="http://schemas.microsoft.com/office/drawing/2014/main" id="{81A23BD9-8984-4E57-89B9-8BDC4944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418557"/>
            <a:ext cx="2743200" cy="365125"/>
          </a:xfrm>
        </p:spPr>
        <p:txBody>
          <a:bodyPr rtlCol="0"/>
          <a:lstStyle/>
          <a:p>
            <a:pPr algn="ctr" rtl="0"/>
            <a:fld id="{C2F85A79-2C22-4E6B-B909-98238213EFC1}" type="datetime1">
              <a:rPr lang="nb-NO" smtClean="0">
                <a:solidFill>
                  <a:schemeClr val="bg1"/>
                </a:solidFill>
              </a:rPr>
              <a:t>13.10.2022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E4958CD-D053-1A19-AE29-AEC75D0F040A}"/>
              </a:ext>
            </a:extLst>
          </p:cNvPr>
          <p:cNvSpPr txBox="1"/>
          <p:nvPr/>
        </p:nvSpPr>
        <p:spPr>
          <a:xfrm>
            <a:off x="2076975" y="2860636"/>
            <a:ext cx="2011143" cy="369332"/>
          </a:xfrm>
          <a:prstGeom prst="rect">
            <a:avLst/>
          </a:prstGeom>
          <a:solidFill>
            <a:srgbClr val="F3D569"/>
          </a:solidFill>
        </p:spPr>
        <p:txBody>
          <a:bodyPr wrap="square" rtlCol="0">
            <a:spAutoFit/>
          </a:bodyPr>
          <a:lstStyle/>
          <a:p>
            <a:r>
              <a:rPr lang="nb-NO"/>
              <a:t>OKTOBER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AE9335-0443-59D2-CF60-52F5ED838350}"/>
              </a:ext>
            </a:extLst>
          </p:cNvPr>
          <p:cNvSpPr txBox="1"/>
          <p:nvPr/>
        </p:nvSpPr>
        <p:spPr>
          <a:xfrm>
            <a:off x="6535642" y="2860636"/>
            <a:ext cx="1957144" cy="369332"/>
          </a:xfrm>
          <a:prstGeom prst="rect">
            <a:avLst/>
          </a:prstGeom>
          <a:solidFill>
            <a:srgbClr val="F3D569"/>
          </a:solidFill>
        </p:spPr>
        <p:txBody>
          <a:bodyPr wrap="square" rtlCol="0">
            <a:spAutoFit/>
          </a:bodyPr>
          <a:lstStyle/>
          <a:p>
            <a:r>
              <a:rPr lang="nb-NO"/>
              <a:t>DESEMBER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F262CC8-C7E6-2EA8-845F-756B715C72B0}"/>
              </a:ext>
            </a:extLst>
          </p:cNvPr>
          <p:cNvSpPr txBox="1"/>
          <p:nvPr/>
        </p:nvSpPr>
        <p:spPr>
          <a:xfrm>
            <a:off x="4337310" y="2863528"/>
            <a:ext cx="19255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/>
              <a:t>NOVEMBER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14D1D0C-6DD5-9205-19D2-249B714519D4}"/>
              </a:ext>
            </a:extLst>
          </p:cNvPr>
          <p:cNvSpPr txBox="1"/>
          <p:nvPr/>
        </p:nvSpPr>
        <p:spPr>
          <a:xfrm>
            <a:off x="9235931" y="2887502"/>
            <a:ext cx="199323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/>
              <a:t>JANUAR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F77470F0-90FB-6249-6D66-CD84BC869889}"/>
              </a:ext>
            </a:extLst>
          </p:cNvPr>
          <p:cNvCxnSpPr>
            <a:cxnSpLocks/>
          </p:cNvCxnSpPr>
          <p:nvPr/>
        </p:nvCxnSpPr>
        <p:spPr>
          <a:xfrm flipH="1">
            <a:off x="8769018" y="3429000"/>
            <a:ext cx="11299" cy="2511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8C0BB6C5-FBD1-F112-79A3-0476E29EB3A1}"/>
              </a:ext>
            </a:extLst>
          </p:cNvPr>
          <p:cNvSpPr txBox="1"/>
          <p:nvPr/>
        </p:nvSpPr>
        <p:spPr>
          <a:xfrm>
            <a:off x="2169534" y="3916597"/>
            <a:ext cx="17707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Rydd skjema</a:t>
            </a:r>
          </a:p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Se over din del av</a:t>
            </a:r>
            <a:b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HR-portalen.</a:t>
            </a:r>
            <a:b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Hold frister.</a:t>
            </a:r>
          </a:p>
        </p:txBody>
      </p:sp>
      <p:pic>
        <p:nvPicPr>
          <p:cNvPr id="28" name="Grafikk 27" descr="Lastebil med heldekkende fyll">
            <a:extLst>
              <a:ext uri="{FF2B5EF4-FFF2-40B4-BE49-F238E27FC236}">
                <a16:creationId xmlns:a16="http://schemas.microsoft.com/office/drawing/2014/main" id="{434EC671-0C00-FD0E-F51D-799F86F69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2060" y="2011923"/>
            <a:ext cx="604789" cy="604789"/>
          </a:xfrm>
          <a:prstGeom prst="rect">
            <a:avLst/>
          </a:prstGeom>
        </p:spPr>
      </p:pic>
      <p:sp>
        <p:nvSpPr>
          <p:cNvPr id="38" name="TekstSylinder 37">
            <a:extLst>
              <a:ext uri="{FF2B5EF4-FFF2-40B4-BE49-F238E27FC236}">
                <a16:creationId xmlns:a16="http://schemas.microsoft.com/office/drawing/2014/main" id="{C5C7211E-542E-2F07-78E3-7ED8D1B129E7}"/>
              </a:ext>
            </a:extLst>
          </p:cNvPr>
          <p:cNvSpPr txBox="1"/>
          <p:nvPr/>
        </p:nvSpPr>
        <p:spPr>
          <a:xfrm>
            <a:off x="1913249" y="1665111"/>
            <a:ext cx="229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Flytteprosessen starter </a:t>
            </a: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ved at data hentes fra dagens </a:t>
            </a:r>
            <a:b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systemer til nye. 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E4382CDC-027B-8FF3-A95F-28C1B3286FA4}"/>
              </a:ext>
            </a:extLst>
          </p:cNvPr>
          <p:cNvSpPr txBox="1"/>
          <p:nvPr/>
        </p:nvSpPr>
        <p:spPr>
          <a:xfrm>
            <a:off x="4287852" y="1677889"/>
            <a:ext cx="20591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Opplæring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for fagbrukere 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økonomi og lønn.</a:t>
            </a:r>
          </a:p>
        </p:txBody>
      </p:sp>
      <p:pic>
        <p:nvPicPr>
          <p:cNvPr id="37" name="Grafikk 36" descr="Klasserom med heldekkende fyll">
            <a:extLst>
              <a:ext uri="{FF2B5EF4-FFF2-40B4-BE49-F238E27FC236}">
                <a16:creationId xmlns:a16="http://schemas.microsoft.com/office/drawing/2014/main" id="{FDFC7164-2756-9DDC-AE04-B7FA7663E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6977" y="1987597"/>
            <a:ext cx="645716" cy="645716"/>
          </a:xfrm>
          <a:prstGeom prst="rect">
            <a:avLst/>
          </a:prstGeom>
        </p:spPr>
      </p:pic>
      <p:sp>
        <p:nvSpPr>
          <p:cNvPr id="43" name="TekstSylinder 42">
            <a:extLst>
              <a:ext uri="{FF2B5EF4-FFF2-40B4-BE49-F238E27FC236}">
                <a16:creationId xmlns:a16="http://schemas.microsoft.com/office/drawing/2014/main" id="{6D6BFBCC-5C74-2034-E43E-AB5AB91F1378}"/>
              </a:ext>
            </a:extLst>
          </p:cNvPr>
          <p:cNvSpPr txBox="1"/>
          <p:nvPr/>
        </p:nvSpPr>
        <p:spPr>
          <a:xfrm>
            <a:off x="6433617" y="1668736"/>
            <a:ext cx="20591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Veiledning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for sluttbrukere/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ansatte og ledere.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39C0F7ED-04E7-4BF8-3B30-A177814131E1}"/>
              </a:ext>
            </a:extLst>
          </p:cNvPr>
          <p:cNvSpPr txBox="1"/>
          <p:nvPr/>
        </p:nvSpPr>
        <p:spPr>
          <a:xfrm>
            <a:off x="8245370" y="1150554"/>
            <a:ext cx="1198005" cy="492443"/>
          </a:xfrm>
          <a:noFill/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I drift</a:t>
            </a:r>
          </a:p>
          <a:p>
            <a:pPr algn="ctr"/>
            <a:r>
              <a:rPr lang="nb-NO" sz="1200">
                <a:latin typeface="Arial"/>
                <a:cs typeface="Arial"/>
              </a:rPr>
              <a:t>1. januar 2023</a:t>
            </a:r>
          </a:p>
        </p:txBody>
      </p:sp>
      <p:pic>
        <p:nvPicPr>
          <p:cNvPr id="46" name="Grafikk 45" descr="Internett med heldekkende fyll">
            <a:extLst>
              <a:ext uri="{FF2B5EF4-FFF2-40B4-BE49-F238E27FC236}">
                <a16:creationId xmlns:a16="http://schemas.microsoft.com/office/drawing/2014/main" id="{07CB919D-0B25-659E-07E6-A260991D2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4684" y="2075501"/>
            <a:ext cx="540686" cy="54068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3324C6F-FF93-F61E-6D8E-8CDE5C31411B}"/>
              </a:ext>
            </a:extLst>
          </p:cNvPr>
          <p:cNvSpPr txBox="1"/>
          <p:nvPr/>
        </p:nvSpPr>
        <p:spPr>
          <a:xfrm>
            <a:off x="2047579" y="3943245"/>
            <a:ext cx="2024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DEAD78-C4D8-619C-8DA6-EEFEFE4189F3}"/>
              </a:ext>
            </a:extLst>
          </p:cNvPr>
          <p:cNvSpPr txBox="1"/>
          <p:nvPr/>
        </p:nvSpPr>
        <p:spPr>
          <a:xfrm>
            <a:off x="6535642" y="3894795"/>
            <a:ext cx="19932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Dette venter deg når du kommer på jobb i januar</a:t>
            </a:r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Her finner du innlogging, veiledning, opplæring og brukerstøtte. </a:t>
            </a: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Minne om siste frister.</a:t>
            </a:r>
          </a:p>
        </p:txBody>
      </p:sp>
      <p:sp>
        <p:nvSpPr>
          <p:cNvPr id="32" name="Likebent trekant 31">
            <a:extLst>
              <a:ext uri="{FF2B5EF4-FFF2-40B4-BE49-F238E27FC236}">
                <a16:creationId xmlns:a16="http://schemas.microsoft.com/office/drawing/2014/main" id="{51109497-0BD3-3E13-4219-5BFE8AEFE788}"/>
              </a:ext>
            </a:extLst>
          </p:cNvPr>
          <p:cNvSpPr/>
          <p:nvPr/>
        </p:nvSpPr>
        <p:spPr>
          <a:xfrm rot="5400000">
            <a:off x="8238701" y="1160937"/>
            <a:ext cx="285500" cy="28750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902BFF00-E692-4A98-71A0-2FCE0355FFC8}"/>
              </a:ext>
            </a:extLst>
          </p:cNvPr>
          <p:cNvCxnSpPr>
            <a:cxnSpLocks/>
          </p:cNvCxnSpPr>
          <p:nvPr/>
        </p:nvCxnSpPr>
        <p:spPr>
          <a:xfrm flipH="1">
            <a:off x="8774667" y="2860636"/>
            <a:ext cx="259284" cy="6044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tt linje 8">
            <a:extLst>
              <a:ext uri="{FF2B5EF4-FFF2-40B4-BE49-F238E27FC236}">
                <a16:creationId xmlns:a16="http://schemas.microsoft.com/office/drawing/2014/main" id="{6D6E3D6D-EDA9-911D-C158-A19E21C4D4BB}"/>
              </a:ext>
            </a:extLst>
          </p:cNvPr>
          <p:cNvCxnSpPr>
            <a:cxnSpLocks/>
          </p:cNvCxnSpPr>
          <p:nvPr/>
        </p:nvCxnSpPr>
        <p:spPr>
          <a:xfrm>
            <a:off x="9028763" y="1724968"/>
            <a:ext cx="0" cy="11625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F4E19E1D-AFE0-1C50-3135-42CB5333DD64}"/>
              </a:ext>
            </a:extLst>
          </p:cNvPr>
          <p:cNvSpPr txBox="1"/>
          <p:nvPr/>
        </p:nvSpPr>
        <p:spPr>
          <a:xfrm>
            <a:off x="9235931" y="3916597"/>
            <a:ext cx="20682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Nå har vi nytt system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Her logger du deg på.</a:t>
            </a: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Sjekk profilen din. </a:t>
            </a: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Slik bruker du tjenestene.</a:t>
            </a: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Her finner du hjelp. 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9C2E8E71-1883-C461-44FE-04DD52A5B100}"/>
              </a:ext>
            </a:extLst>
          </p:cNvPr>
          <p:cNvSpPr txBox="1"/>
          <p:nvPr/>
        </p:nvSpPr>
        <p:spPr>
          <a:xfrm>
            <a:off x="9276179" y="1691041"/>
            <a:ext cx="20591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Brukerstøtte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på Innsida, telefon,</a:t>
            </a: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e-læring. </a:t>
            </a:r>
          </a:p>
        </p:txBody>
      </p:sp>
      <p:pic>
        <p:nvPicPr>
          <p:cNvPr id="53" name="Grafikk 52" descr="Kundeservice med heldekkende fyll">
            <a:extLst>
              <a:ext uri="{FF2B5EF4-FFF2-40B4-BE49-F238E27FC236}">
                <a16:creationId xmlns:a16="http://schemas.microsoft.com/office/drawing/2014/main" id="{295E2473-12F1-FA5A-267E-94BE42574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7679" y="2027858"/>
            <a:ext cx="498046" cy="498046"/>
          </a:xfrm>
          <a:prstGeom prst="rect">
            <a:avLst/>
          </a:prstGeom>
        </p:spPr>
      </p:pic>
      <p:sp>
        <p:nvSpPr>
          <p:cNvPr id="57" name="TekstSylinder 56">
            <a:extLst>
              <a:ext uri="{FF2B5EF4-FFF2-40B4-BE49-F238E27FC236}">
                <a16:creationId xmlns:a16="http://schemas.microsoft.com/office/drawing/2014/main" id="{5F357B43-038B-7AB2-2007-C61D4DA44B4F}"/>
              </a:ext>
            </a:extLst>
          </p:cNvPr>
          <p:cNvSpPr txBox="1"/>
          <p:nvPr/>
        </p:nvSpPr>
        <p:spPr>
          <a:xfrm>
            <a:off x="4300239" y="3905564"/>
            <a:ext cx="17957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panose="020B0604020202020204" pitchFamily="34" charset="0"/>
                <a:cs typeface="Arial" panose="020B0604020202020204" pitchFamily="34" charset="0"/>
              </a:rPr>
              <a:t>Snart nytt system: Hva betyr det for deg?</a:t>
            </a:r>
          </a:p>
          <a:p>
            <a:pPr marL="171450" indent="-171450">
              <a:buFontTx/>
              <a:buChar char="-"/>
            </a:pPr>
            <a:endParaRPr lang="nb-NO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Oversikt over konkrete endringer og frister for ulike målgrupper.</a:t>
            </a:r>
          </a:p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Plassholder for tekst 15">
            <a:extLst>
              <a:ext uri="{FF2B5EF4-FFF2-40B4-BE49-F238E27FC236}">
                <a16:creationId xmlns:a16="http://schemas.microsoft.com/office/drawing/2014/main" id="{A89B3515-AB54-8E91-EC86-FAFEA33DB7C1}"/>
              </a:ext>
            </a:extLst>
          </p:cNvPr>
          <p:cNvSpPr txBox="1">
            <a:spLocks/>
          </p:cNvSpPr>
          <p:nvPr/>
        </p:nvSpPr>
        <p:spPr>
          <a:xfrm>
            <a:off x="274708" y="3955027"/>
            <a:ext cx="2541588" cy="2875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b="1">
                <a:latin typeface="Arial" panose="020B0604020202020204" pitchFamily="34" charset="0"/>
                <a:cs typeface="Arial" panose="020B0604020202020204" pitchFamily="34" charset="0"/>
              </a:rPr>
              <a:t>Budskap:</a:t>
            </a:r>
          </a:p>
        </p:txBody>
      </p:sp>
    </p:spTree>
    <p:extLst>
      <p:ext uri="{BB962C8B-B14F-4D97-AF65-F5344CB8AC3E}">
        <p14:creationId xmlns:p14="http://schemas.microsoft.com/office/powerpoint/2010/main" val="61013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08D432-A5A5-4864-8409-868C21F4BA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08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08D432-A5A5-4864-8409-868C21F4B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456E1B7-D2FA-4F6E-A56F-72EA01F0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97" y="265003"/>
            <a:ext cx="11224996" cy="586957"/>
          </a:xfrm>
        </p:spPr>
        <p:txBody>
          <a:bodyPr vert="horz"/>
          <a:lstStyle/>
          <a:p>
            <a:r>
              <a:rPr lang="nb-NO" sz="3200"/>
              <a:t>Lokalt kommunikasjonsansvar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03472-6035-4467-BD59-C64FCA0D015A}"/>
              </a:ext>
            </a:extLst>
          </p:cNvPr>
          <p:cNvSpPr txBox="1"/>
          <p:nvPr/>
        </p:nvSpPr>
        <p:spPr>
          <a:xfrm>
            <a:off x="220330" y="3342585"/>
            <a:ext cx="113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Hovedfokus/ interesser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63E01-2B63-4BFB-A4EE-85270CF8AD82}"/>
              </a:ext>
            </a:extLst>
          </p:cNvPr>
          <p:cNvSpPr txBox="1"/>
          <p:nvPr/>
        </p:nvSpPr>
        <p:spPr>
          <a:xfrm>
            <a:off x="261168" y="4764848"/>
            <a:ext cx="113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Hoved- kanal (er)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F8D0D-A793-4817-A8F1-658FCCA66265}"/>
              </a:ext>
            </a:extLst>
          </p:cNvPr>
          <p:cNvSpPr txBox="1"/>
          <p:nvPr/>
        </p:nvSpPr>
        <p:spPr>
          <a:xfrm>
            <a:off x="250563" y="5621711"/>
            <a:ext cx="1130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Hyppighet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44FB2-B1A2-416F-8CC0-B55FC04BBCA5}"/>
              </a:ext>
            </a:extLst>
          </p:cNvPr>
          <p:cNvSpPr txBox="1"/>
          <p:nvPr/>
        </p:nvSpPr>
        <p:spPr>
          <a:xfrm>
            <a:off x="261168" y="1474206"/>
            <a:ext cx="145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Målgruppe / interessent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17FBE-2BA2-4FBC-8313-EACEBE928C30}"/>
              </a:ext>
            </a:extLst>
          </p:cNvPr>
          <p:cNvSpPr/>
          <p:nvPr/>
        </p:nvSpPr>
        <p:spPr>
          <a:xfrm>
            <a:off x="1489884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65EE63-5509-4461-A289-6B0407359EF9}"/>
              </a:ext>
            </a:extLst>
          </p:cNvPr>
          <p:cNvSpPr/>
          <p:nvPr/>
        </p:nvSpPr>
        <p:spPr>
          <a:xfrm>
            <a:off x="3212207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94739A-609E-4332-9EDE-E4947153BFBE}"/>
              </a:ext>
            </a:extLst>
          </p:cNvPr>
          <p:cNvSpPr/>
          <p:nvPr/>
        </p:nvSpPr>
        <p:spPr>
          <a:xfrm>
            <a:off x="4934530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6AFAE2-A2DE-4BEB-9CF2-2B6B40F54665}"/>
              </a:ext>
            </a:extLst>
          </p:cNvPr>
          <p:cNvSpPr/>
          <p:nvPr/>
        </p:nvSpPr>
        <p:spPr>
          <a:xfrm>
            <a:off x="6656853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09240A-412E-47FB-9572-DF0950824965}"/>
              </a:ext>
            </a:extLst>
          </p:cNvPr>
          <p:cNvSpPr/>
          <p:nvPr/>
        </p:nvSpPr>
        <p:spPr>
          <a:xfrm>
            <a:off x="8379176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5CAED-DC6F-4A03-A9CA-51E1F9DEF2AE}"/>
              </a:ext>
            </a:extLst>
          </p:cNvPr>
          <p:cNvSpPr/>
          <p:nvPr/>
        </p:nvSpPr>
        <p:spPr>
          <a:xfrm>
            <a:off x="10101500" y="2501387"/>
            <a:ext cx="1444347" cy="362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D9432C-7EEA-4616-9079-3217DB9250DC}"/>
              </a:ext>
            </a:extLst>
          </p:cNvPr>
          <p:cNvSpPr/>
          <p:nvPr/>
        </p:nvSpPr>
        <p:spPr>
          <a:xfrm>
            <a:off x="1489880" y="3299962"/>
            <a:ext cx="10055965" cy="1122804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5B32D8-D784-4880-9BF8-20C0970DD5D4}"/>
              </a:ext>
            </a:extLst>
          </p:cNvPr>
          <p:cNvSpPr/>
          <p:nvPr/>
        </p:nvSpPr>
        <p:spPr>
          <a:xfrm>
            <a:off x="1489879" y="4613696"/>
            <a:ext cx="10055965" cy="723630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C49472-B39A-4F41-ACE7-A4CAA58EB663}"/>
              </a:ext>
            </a:extLst>
          </p:cNvPr>
          <p:cNvSpPr/>
          <p:nvPr/>
        </p:nvSpPr>
        <p:spPr>
          <a:xfrm>
            <a:off x="1489883" y="5521381"/>
            <a:ext cx="10055965" cy="584014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3" name="Group 550">
            <a:extLst>
              <a:ext uri="{FF2B5EF4-FFF2-40B4-BE49-F238E27FC236}">
                <a16:creationId xmlns:a16="http://schemas.microsoft.com/office/drawing/2014/main" id="{1A7F70B3-CCDF-47BD-B35E-F37CD571AC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6213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24" name="Freeform 551">
              <a:extLst>
                <a:ext uri="{FF2B5EF4-FFF2-40B4-BE49-F238E27FC236}">
                  <a16:creationId xmlns:a16="http://schemas.microsoft.com/office/drawing/2014/main" id="{DF54FA29-52C0-4637-92DA-E1A3C85C9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552">
              <a:extLst>
                <a:ext uri="{FF2B5EF4-FFF2-40B4-BE49-F238E27FC236}">
                  <a16:creationId xmlns:a16="http://schemas.microsoft.com/office/drawing/2014/main" id="{CC663C6A-D000-4D92-A394-DBE927EF72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1A9AAFC-5AA5-4A58-96B0-492FCD1B6FDE}"/>
              </a:ext>
            </a:extLst>
          </p:cNvPr>
          <p:cNvSpPr txBox="1"/>
          <p:nvPr/>
        </p:nvSpPr>
        <p:spPr>
          <a:xfrm>
            <a:off x="1545283" y="2089380"/>
            <a:ext cx="1148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>
                <a:solidFill>
                  <a:srgbClr val="014693"/>
                </a:solidFill>
                <a:latin typeface="Arial" panose="020B0604020202020204"/>
              </a:rPr>
              <a:t>LOSAM</a:t>
            </a: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01469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 550">
            <a:extLst>
              <a:ext uri="{FF2B5EF4-FFF2-40B4-BE49-F238E27FC236}">
                <a16:creationId xmlns:a16="http://schemas.microsoft.com/office/drawing/2014/main" id="{FD3BB967-EBF5-4C38-9E95-51C6FB24EB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74576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28" name="Freeform 551">
              <a:extLst>
                <a:ext uri="{FF2B5EF4-FFF2-40B4-BE49-F238E27FC236}">
                  <a16:creationId xmlns:a16="http://schemas.microsoft.com/office/drawing/2014/main" id="{C6D9BAD3-83FB-4ADB-8A31-D39942535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552">
              <a:extLst>
                <a:ext uri="{FF2B5EF4-FFF2-40B4-BE49-F238E27FC236}">
                  <a16:creationId xmlns:a16="http://schemas.microsoft.com/office/drawing/2014/main" id="{3AE0BE8A-6ABE-46BA-9E37-C1929B0D1F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 550">
            <a:extLst>
              <a:ext uri="{FF2B5EF4-FFF2-40B4-BE49-F238E27FC236}">
                <a16:creationId xmlns:a16="http://schemas.microsoft.com/office/drawing/2014/main" id="{F92EDA4E-4A98-4A95-8363-37F7125F93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22544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31" name="Freeform 551">
              <a:extLst>
                <a:ext uri="{FF2B5EF4-FFF2-40B4-BE49-F238E27FC236}">
                  <a16:creationId xmlns:a16="http://schemas.microsoft.com/office/drawing/2014/main" id="{DFB55CB9-0AB5-4AAA-B2AF-53997FA4C8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552">
              <a:extLst>
                <a:ext uri="{FF2B5EF4-FFF2-40B4-BE49-F238E27FC236}">
                  <a16:creationId xmlns:a16="http://schemas.microsoft.com/office/drawing/2014/main" id="{05F4A236-2DD0-4501-8F4A-01899C7BAB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550">
            <a:extLst>
              <a:ext uri="{FF2B5EF4-FFF2-40B4-BE49-F238E27FC236}">
                <a16:creationId xmlns:a16="http://schemas.microsoft.com/office/drawing/2014/main" id="{EEE172AB-9F90-4484-B863-6414B0DD64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77792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34" name="Freeform 551">
              <a:extLst>
                <a:ext uri="{FF2B5EF4-FFF2-40B4-BE49-F238E27FC236}">
                  <a16:creationId xmlns:a16="http://schemas.microsoft.com/office/drawing/2014/main" id="{FAEC3592-A433-4326-BC7A-13E1FBD424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552">
              <a:extLst>
                <a:ext uri="{FF2B5EF4-FFF2-40B4-BE49-F238E27FC236}">
                  <a16:creationId xmlns:a16="http://schemas.microsoft.com/office/drawing/2014/main" id="{E84CC24E-040F-43B3-9035-2EBD01C09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A80A463-3628-48AD-AD0C-11AABA66B6DF}"/>
              </a:ext>
            </a:extLst>
          </p:cNvPr>
          <p:cNvSpPr txBox="1"/>
          <p:nvPr/>
        </p:nvSpPr>
        <p:spPr>
          <a:xfrm>
            <a:off x="3296597" y="2093373"/>
            <a:ext cx="1266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>
                <a:solidFill>
                  <a:srgbClr val="014693"/>
                </a:solidFill>
                <a:latin typeface="Arial" panose="020B0604020202020204"/>
              </a:rPr>
              <a:t>Instituttleder</a:t>
            </a: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01469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7C3269-0FF8-446C-AD58-7A6C3A4F9D99}"/>
              </a:ext>
            </a:extLst>
          </p:cNvPr>
          <p:cNvSpPr txBox="1"/>
          <p:nvPr/>
        </p:nvSpPr>
        <p:spPr>
          <a:xfrm>
            <a:off x="5080728" y="1989289"/>
            <a:ext cx="12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>
                <a:solidFill>
                  <a:srgbClr val="014693"/>
                </a:solidFill>
                <a:latin typeface="Arial" panose="020B0604020202020204"/>
              </a:rPr>
              <a:t>Kontorsjef/</a:t>
            </a:r>
            <a:br>
              <a:rPr lang="nb-NO" sz="1200" b="1">
                <a:solidFill>
                  <a:srgbClr val="014693"/>
                </a:solidFill>
                <a:latin typeface="Arial" panose="020B0604020202020204"/>
              </a:rPr>
            </a:br>
            <a:r>
              <a:rPr lang="nb-NO" sz="1200" b="1">
                <a:solidFill>
                  <a:srgbClr val="014693"/>
                </a:solidFill>
                <a:latin typeface="Arial" panose="020B0604020202020204"/>
              </a:rPr>
              <a:t>seksjonssjef</a:t>
            </a: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01469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29570E-BBEC-46D2-8F61-51A6B97D7A43}"/>
              </a:ext>
            </a:extLst>
          </p:cNvPr>
          <p:cNvSpPr txBox="1"/>
          <p:nvPr/>
        </p:nvSpPr>
        <p:spPr>
          <a:xfrm>
            <a:off x="1531249" y="3385092"/>
            <a:ext cx="136161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Løpende prosjektstatus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Planer og prosesser som påvirker ansatte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5B1A8D-7BF1-4063-834B-F08D204B10FC}"/>
              </a:ext>
            </a:extLst>
          </p:cNvPr>
          <p:cNvSpPr txBox="1"/>
          <p:nvPr/>
        </p:nvSpPr>
        <p:spPr>
          <a:xfrm>
            <a:off x="6378877" y="1989289"/>
            <a:ext cx="206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>
                <a:solidFill>
                  <a:srgbClr val="014693"/>
                </a:solidFill>
                <a:latin typeface="Arial" panose="020B0604020202020204"/>
              </a:rPr>
              <a:t>Prosess-rådgiver/fagspesialist</a:t>
            </a: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01469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9" name="Group 550">
            <a:extLst>
              <a:ext uri="{FF2B5EF4-FFF2-40B4-BE49-F238E27FC236}">
                <a16:creationId xmlns:a16="http://schemas.microsoft.com/office/drawing/2014/main" id="{662318CC-6661-4F78-8CA1-5972AD432F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64625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40" name="Freeform 551">
              <a:extLst>
                <a:ext uri="{FF2B5EF4-FFF2-40B4-BE49-F238E27FC236}">
                  <a16:creationId xmlns:a16="http://schemas.microsoft.com/office/drawing/2014/main" id="{DC67A880-8236-41C2-892B-7B9477403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552">
              <a:extLst>
                <a:ext uri="{FF2B5EF4-FFF2-40B4-BE49-F238E27FC236}">
                  <a16:creationId xmlns:a16="http://schemas.microsoft.com/office/drawing/2014/main" id="{BDE5B47D-66AB-40B3-9EC1-22A4310B28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38B57C-734B-4479-9C75-1FD9C3D5FD04}"/>
              </a:ext>
            </a:extLst>
          </p:cNvPr>
          <p:cNvSpPr txBox="1"/>
          <p:nvPr/>
        </p:nvSpPr>
        <p:spPr>
          <a:xfrm>
            <a:off x="8399697" y="2004528"/>
            <a:ext cx="145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1469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Lokal fagressurs/</a:t>
            </a:r>
            <a:b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1469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1469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fagnettverk</a:t>
            </a:r>
          </a:p>
        </p:txBody>
      </p:sp>
      <p:grpSp>
        <p:nvGrpSpPr>
          <p:cNvPr id="49" name="Group 550">
            <a:extLst>
              <a:ext uri="{FF2B5EF4-FFF2-40B4-BE49-F238E27FC236}">
                <a16:creationId xmlns:a16="http://schemas.microsoft.com/office/drawing/2014/main" id="{AECD8308-1DAD-4A32-AFB0-C38A42C7C9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69606" y="1149246"/>
            <a:ext cx="802758" cy="802758"/>
            <a:chOff x="1520" y="1938"/>
            <a:chExt cx="340" cy="340"/>
          </a:xfrm>
          <a:solidFill>
            <a:schemeClr val="tx2"/>
          </a:solidFill>
        </p:grpSpPr>
        <p:sp>
          <p:nvSpPr>
            <p:cNvPr id="50" name="Freeform 551">
              <a:extLst>
                <a:ext uri="{FF2B5EF4-FFF2-40B4-BE49-F238E27FC236}">
                  <a16:creationId xmlns:a16="http://schemas.microsoft.com/office/drawing/2014/main" id="{88C89EF8-2A5F-449C-A198-7BF99BDD85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552">
              <a:extLst>
                <a:ext uri="{FF2B5EF4-FFF2-40B4-BE49-F238E27FC236}">
                  <a16:creationId xmlns:a16="http://schemas.microsoft.com/office/drawing/2014/main" id="{3953B5C1-E122-4281-9C07-E1FAB2802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1938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3 w 512"/>
                <a:gd name="T11" fmla="*/ 370 h 512"/>
                <a:gd name="T12" fmla="*/ 405 w 512"/>
                <a:gd name="T13" fmla="*/ 374 h 512"/>
                <a:gd name="T14" fmla="*/ 398 w 512"/>
                <a:gd name="T15" fmla="*/ 371 h 512"/>
                <a:gd name="T16" fmla="*/ 349 w 512"/>
                <a:gd name="T17" fmla="*/ 358 h 512"/>
                <a:gd name="T18" fmla="*/ 316 w 512"/>
                <a:gd name="T19" fmla="*/ 352 h 512"/>
                <a:gd name="T20" fmla="*/ 286 w 512"/>
                <a:gd name="T21" fmla="*/ 324 h 512"/>
                <a:gd name="T22" fmla="*/ 290 w 512"/>
                <a:gd name="T23" fmla="*/ 303 h 512"/>
                <a:gd name="T24" fmla="*/ 320 w 512"/>
                <a:gd name="T25" fmla="*/ 233 h 512"/>
                <a:gd name="T26" fmla="*/ 311 w 512"/>
                <a:gd name="T27" fmla="*/ 142 h 512"/>
                <a:gd name="T28" fmla="*/ 256 w 512"/>
                <a:gd name="T29" fmla="*/ 118 h 512"/>
                <a:gd name="T30" fmla="*/ 256 w 512"/>
                <a:gd name="T31" fmla="*/ 118 h 512"/>
                <a:gd name="T32" fmla="*/ 256 w 512"/>
                <a:gd name="T33" fmla="*/ 118 h 512"/>
                <a:gd name="T34" fmla="*/ 256 w 512"/>
                <a:gd name="T35" fmla="*/ 118 h 512"/>
                <a:gd name="T36" fmla="*/ 201 w 512"/>
                <a:gd name="T37" fmla="*/ 142 h 512"/>
                <a:gd name="T38" fmla="*/ 192 w 512"/>
                <a:gd name="T39" fmla="*/ 233 h 512"/>
                <a:gd name="T40" fmla="*/ 222 w 512"/>
                <a:gd name="T41" fmla="*/ 303 h 512"/>
                <a:gd name="T42" fmla="*/ 225 w 512"/>
                <a:gd name="T43" fmla="*/ 324 h 512"/>
                <a:gd name="T44" fmla="*/ 196 w 512"/>
                <a:gd name="T45" fmla="*/ 352 h 512"/>
                <a:gd name="T46" fmla="*/ 163 w 512"/>
                <a:gd name="T47" fmla="*/ 358 h 512"/>
                <a:gd name="T48" fmla="*/ 114 w 512"/>
                <a:gd name="T49" fmla="*/ 371 h 512"/>
                <a:gd name="T50" fmla="*/ 107 w 512"/>
                <a:gd name="T51" fmla="*/ 374 h 512"/>
                <a:gd name="T52" fmla="*/ 99 w 512"/>
                <a:gd name="T53" fmla="*/ 370 h 512"/>
                <a:gd name="T54" fmla="*/ 100 w 512"/>
                <a:gd name="T55" fmla="*/ 355 h 512"/>
                <a:gd name="T56" fmla="*/ 160 w 512"/>
                <a:gd name="T57" fmla="*/ 337 h 512"/>
                <a:gd name="T58" fmla="*/ 188 w 512"/>
                <a:gd name="T59" fmla="*/ 332 h 512"/>
                <a:gd name="T60" fmla="*/ 205 w 512"/>
                <a:gd name="T61" fmla="*/ 318 h 512"/>
                <a:gd name="T62" fmla="*/ 205 w 512"/>
                <a:gd name="T63" fmla="*/ 316 h 512"/>
                <a:gd name="T64" fmla="*/ 171 w 512"/>
                <a:gd name="T65" fmla="*/ 237 h 512"/>
                <a:gd name="T66" fmla="*/ 184 w 512"/>
                <a:gd name="T67" fmla="*/ 128 h 512"/>
                <a:gd name="T68" fmla="*/ 256 w 512"/>
                <a:gd name="T69" fmla="*/ 96 h 512"/>
                <a:gd name="T70" fmla="*/ 256 w 512"/>
                <a:gd name="T71" fmla="*/ 96 h 512"/>
                <a:gd name="T72" fmla="*/ 328 w 512"/>
                <a:gd name="T73" fmla="*/ 128 h 512"/>
                <a:gd name="T74" fmla="*/ 341 w 512"/>
                <a:gd name="T75" fmla="*/ 237 h 512"/>
                <a:gd name="T76" fmla="*/ 307 w 512"/>
                <a:gd name="T77" fmla="*/ 316 h 512"/>
                <a:gd name="T78" fmla="*/ 307 w 512"/>
                <a:gd name="T79" fmla="*/ 318 h 512"/>
                <a:gd name="T80" fmla="*/ 324 w 512"/>
                <a:gd name="T81" fmla="*/ 332 h 512"/>
                <a:gd name="T82" fmla="*/ 352 w 512"/>
                <a:gd name="T83" fmla="*/ 337 h 512"/>
                <a:gd name="T84" fmla="*/ 412 w 512"/>
                <a:gd name="T85" fmla="*/ 355 h 512"/>
                <a:gd name="T86" fmla="*/ 413 w 512"/>
                <a:gd name="T87" fmla="*/ 3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  <a:moveTo>
                    <a:pt x="413" y="370"/>
                  </a:moveTo>
                  <a:cubicBezTo>
                    <a:pt x="411" y="372"/>
                    <a:pt x="408" y="374"/>
                    <a:pt x="405" y="374"/>
                  </a:cubicBezTo>
                  <a:cubicBezTo>
                    <a:pt x="403" y="374"/>
                    <a:pt x="400" y="373"/>
                    <a:pt x="398" y="371"/>
                  </a:cubicBezTo>
                  <a:cubicBezTo>
                    <a:pt x="391" y="364"/>
                    <a:pt x="366" y="361"/>
                    <a:pt x="349" y="358"/>
                  </a:cubicBezTo>
                  <a:cubicBezTo>
                    <a:pt x="335" y="356"/>
                    <a:pt x="324" y="355"/>
                    <a:pt x="316" y="352"/>
                  </a:cubicBezTo>
                  <a:cubicBezTo>
                    <a:pt x="301" y="346"/>
                    <a:pt x="290" y="336"/>
                    <a:pt x="286" y="324"/>
                  </a:cubicBezTo>
                  <a:cubicBezTo>
                    <a:pt x="284" y="317"/>
                    <a:pt x="285" y="310"/>
                    <a:pt x="290" y="303"/>
                  </a:cubicBezTo>
                  <a:cubicBezTo>
                    <a:pt x="301" y="288"/>
                    <a:pt x="314" y="258"/>
                    <a:pt x="320" y="233"/>
                  </a:cubicBezTo>
                  <a:cubicBezTo>
                    <a:pt x="330" y="192"/>
                    <a:pt x="327" y="162"/>
                    <a:pt x="311" y="142"/>
                  </a:cubicBezTo>
                  <a:cubicBezTo>
                    <a:pt x="291" y="117"/>
                    <a:pt x="257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5" y="118"/>
                    <a:pt x="220" y="117"/>
                    <a:pt x="201" y="142"/>
                  </a:cubicBezTo>
                  <a:cubicBezTo>
                    <a:pt x="185" y="162"/>
                    <a:pt x="182" y="192"/>
                    <a:pt x="192" y="233"/>
                  </a:cubicBezTo>
                  <a:cubicBezTo>
                    <a:pt x="198" y="258"/>
                    <a:pt x="211" y="288"/>
                    <a:pt x="222" y="303"/>
                  </a:cubicBezTo>
                  <a:cubicBezTo>
                    <a:pt x="226" y="310"/>
                    <a:pt x="228" y="317"/>
                    <a:pt x="225" y="324"/>
                  </a:cubicBezTo>
                  <a:cubicBezTo>
                    <a:pt x="222" y="336"/>
                    <a:pt x="211" y="346"/>
                    <a:pt x="196" y="352"/>
                  </a:cubicBezTo>
                  <a:cubicBezTo>
                    <a:pt x="188" y="355"/>
                    <a:pt x="177" y="356"/>
                    <a:pt x="163" y="358"/>
                  </a:cubicBezTo>
                  <a:cubicBezTo>
                    <a:pt x="145" y="361"/>
                    <a:pt x="121" y="364"/>
                    <a:pt x="114" y="371"/>
                  </a:cubicBezTo>
                  <a:cubicBezTo>
                    <a:pt x="112" y="373"/>
                    <a:pt x="109" y="374"/>
                    <a:pt x="107" y="374"/>
                  </a:cubicBezTo>
                  <a:cubicBezTo>
                    <a:pt x="104" y="374"/>
                    <a:pt x="101" y="372"/>
                    <a:pt x="99" y="370"/>
                  </a:cubicBezTo>
                  <a:cubicBezTo>
                    <a:pt x="95" y="366"/>
                    <a:pt x="95" y="359"/>
                    <a:pt x="100" y="355"/>
                  </a:cubicBezTo>
                  <a:cubicBezTo>
                    <a:pt x="112" y="344"/>
                    <a:pt x="136" y="341"/>
                    <a:pt x="160" y="337"/>
                  </a:cubicBezTo>
                  <a:cubicBezTo>
                    <a:pt x="171" y="335"/>
                    <a:pt x="183" y="334"/>
                    <a:pt x="188" y="332"/>
                  </a:cubicBezTo>
                  <a:cubicBezTo>
                    <a:pt x="198" y="328"/>
                    <a:pt x="204" y="322"/>
                    <a:pt x="205" y="318"/>
                  </a:cubicBezTo>
                  <a:cubicBezTo>
                    <a:pt x="205" y="317"/>
                    <a:pt x="205" y="317"/>
                    <a:pt x="205" y="316"/>
                  </a:cubicBezTo>
                  <a:cubicBezTo>
                    <a:pt x="192" y="298"/>
                    <a:pt x="178" y="265"/>
                    <a:pt x="171" y="237"/>
                  </a:cubicBezTo>
                  <a:cubicBezTo>
                    <a:pt x="160" y="190"/>
                    <a:pt x="164" y="153"/>
                    <a:pt x="184" y="128"/>
                  </a:cubicBezTo>
                  <a:cubicBezTo>
                    <a:pt x="210" y="96"/>
                    <a:pt x="252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8" y="96"/>
                    <a:pt x="301" y="96"/>
                    <a:pt x="328" y="128"/>
                  </a:cubicBezTo>
                  <a:cubicBezTo>
                    <a:pt x="348" y="153"/>
                    <a:pt x="352" y="190"/>
                    <a:pt x="341" y="237"/>
                  </a:cubicBezTo>
                  <a:cubicBezTo>
                    <a:pt x="334" y="265"/>
                    <a:pt x="320" y="298"/>
                    <a:pt x="307" y="316"/>
                  </a:cubicBezTo>
                  <a:cubicBezTo>
                    <a:pt x="307" y="317"/>
                    <a:pt x="306" y="317"/>
                    <a:pt x="307" y="318"/>
                  </a:cubicBezTo>
                  <a:cubicBezTo>
                    <a:pt x="308" y="322"/>
                    <a:pt x="314" y="328"/>
                    <a:pt x="324" y="332"/>
                  </a:cubicBezTo>
                  <a:cubicBezTo>
                    <a:pt x="329" y="334"/>
                    <a:pt x="341" y="335"/>
                    <a:pt x="352" y="337"/>
                  </a:cubicBezTo>
                  <a:cubicBezTo>
                    <a:pt x="375" y="341"/>
                    <a:pt x="400" y="344"/>
                    <a:pt x="412" y="355"/>
                  </a:cubicBezTo>
                  <a:cubicBezTo>
                    <a:pt x="417" y="359"/>
                    <a:pt x="417" y="366"/>
                    <a:pt x="413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54BF7AE-15C0-483A-B53F-ED9530F819C2}"/>
              </a:ext>
            </a:extLst>
          </p:cNvPr>
          <p:cNvSpPr txBox="1"/>
          <p:nvPr/>
        </p:nvSpPr>
        <p:spPr>
          <a:xfrm>
            <a:off x="10267984" y="2091934"/>
            <a:ext cx="1148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1469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Ansatt*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4D8D1A-2F5B-4909-BFDB-02DF173DBCE0}"/>
              </a:ext>
            </a:extLst>
          </p:cNvPr>
          <p:cNvSpPr txBox="1"/>
          <p:nvPr/>
        </p:nvSpPr>
        <p:spPr>
          <a:xfrm>
            <a:off x="1572614" y="4689193"/>
            <a:ext cx="1361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Etablerte møteforum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A893F7-7F1E-42C5-9164-14B7B5FA9251}"/>
              </a:ext>
            </a:extLst>
          </p:cNvPr>
          <p:cNvSpPr txBox="1"/>
          <p:nvPr/>
        </p:nvSpPr>
        <p:spPr>
          <a:xfrm>
            <a:off x="1489882" y="5598341"/>
            <a:ext cx="1361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Iht. Etablerte møteforum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393380-72D5-4ED8-BCAE-CB7E589F1A60}"/>
              </a:ext>
            </a:extLst>
          </p:cNvPr>
          <p:cNvSpPr txBox="1"/>
          <p:nvPr/>
        </p:nvSpPr>
        <p:spPr>
          <a:xfrm>
            <a:off x="8455938" y="4689193"/>
            <a:ext cx="1361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Fagnettverks-møter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E0C4C17-52C7-4D9C-9B4F-85B247081008}"/>
              </a:ext>
            </a:extLst>
          </p:cNvPr>
          <p:cNvSpPr/>
          <p:nvPr/>
        </p:nvSpPr>
        <p:spPr>
          <a:xfrm>
            <a:off x="1489881" y="2496376"/>
            <a:ext cx="10055965" cy="468788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E8ADE8-4384-41FB-944E-9361E62DC3A5}"/>
              </a:ext>
            </a:extLst>
          </p:cNvPr>
          <p:cNvSpPr txBox="1"/>
          <p:nvPr/>
        </p:nvSpPr>
        <p:spPr>
          <a:xfrm>
            <a:off x="218624" y="2556111"/>
            <a:ext cx="11305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Tilnærming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2BE8CE-C48A-478D-B08F-F13AD46EF880}"/>
              </a:ext>
            </a:extLst>
          </p:cNvPr>
          <p:cNvSpPr txBox="1"/>
          <p:nvPr/>
        </p:nvSpPr>
        <p:spPr>
          <a:xfrm>
            <a:off x="1725956" y="2603438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1050" b="1">
                <a:solidFill>
                  <a:srgbClr val="000000"/>
                </a:solidFill>
                <a:latin typeface="Arial" panose="020B0604020202020204"/>
              </a:rPr>
              <a:t>Være involvert </a:t>
            </a:r>
            <a:endParaRPr kumimoji="0" lang="nb-NO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46BEFC-CAC2-4478-AED4-0A1AFB55048D}"/>
              </a:ext>
            </a:extLst>
          </p:cNvPr>
          <p:cNvSpPr txBox="1"/>
          <p:nvPr/>
        </p:nvSpPr>
        <p:spPr>
          <a:xfrm>
            <a:off x="10095531" y="4689193"/>
            <a:ext cx="1548462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Innsida</a:t>
            </a: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BOTT ØL kanal</a:t>
            </a: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 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månedsinformasjon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F0474-E375-4D29-B524-EAEFCE348136}"/>
              </a:ext>
            </a:extLst>
          </p:cNvPr>
          <p:cNvSpPr txBox="1"/>
          <p:nvPr/>
        </p:nvSpPr>
        <p:spPr>
          <a:xfrm>
            <a:off x="6606346" y="4640578"/>
            <a:ext cx="1456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Prosessrådgiver-/fagspesialistnett-verk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Lokale møteforum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80D22A-0294-4F18-A4EC-828E1116E2E5}"/>
              </a:ext>
            </a:extLst>
          </p:cNvPr>
          <p:cNvSpPr txBox="1"/>
          <p:nvPr/>
        </p:nvSpPr>
        <p:spPr>
          <a:xfrm>
            <a:off x="4903308" y="4699933"/>
            <a:ext cx="1456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Statusmøter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556465-33D2-4E79-85E9-FEC5C6949DFE}"/>
              </a:ext>
            </a:extLst>
          </p:cNvPr>
          <p:cNvSpPr txBox="1"/>
          <p:nvPr/>
        </p:nvSpPr>
        <p:spPr>
          <a:xfrm>
            <a:off x="4989519" y="5605639"/>
            <a:ext cx="1456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Ukentlig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7B7033-08B4-406C-B4F2-A8CF6D241062}"/>
              </a:ext>
            </a:extLst>
          </p:cNvPr>
          <p:cNvSpPr txBox="1"/>
          <p:nvPr/>
        </p:nvSpPr>
        <p:spPr>
          <a:xfrm>
            <a:off x="6656852" y="5648641"/>
            <a:ext cx="1456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Ukentlig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EA491F-E40D-49ED-A0FF-FEDB091E7547}"/>
              </a:ext>
            </a:extLst>
          </p:cNvPr>
          <p:cNvSpPr txBox="1"/>
          <p:nvPr/>
        </p:nvSpPr>
        <p:spPr>
          <a:xfrm>
            <a:off x="3228975" y="5613335"/>
            <a:ext cx="1456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Månedlig (ved særlig behov)</a:t>
            </a: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0DF9407-296A-4317-B86F-034D00C01DC3}"/>
              </a:ext>
            </a:extLst>
          </p:cNvPr>
          <p:cNvSpPr txBox="1"/>
          <p:nvPr/>
        </p:nvSpPr>
        <p:spPr>
          <a:xfrm>
            <a:off x="8298181" y="5581434"/>
            <a:ext cx="1556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900" err="1">
                <a:solidFill>
                  <a:srgbClr val="000000"/>
                </a:solidFill>
                <a:latin typeface="Arial" panose="020B0604020202020204"/>
              </a:rPr>
              <a:t>Iht</a:t>
            </a:r>
            <a:r>
              <a:rPr lang="nb-NO" sz="900">
                <a:solidFill>
                  <a:srgbClr val="000000"/>
                </a:solidFill>
                <a:latin typeface="Arial" panose="020B0604020202020204"/>
              </a:rPr>
              <a:t> etablerte møteforum (hyppigere utover høsten)</a:t>
            </a: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9A542E-5473-40C0-B82D-B0ACC958E11C}"/>
              </a:ext>
            </a:extLst>
          </p:cNvPr>
          <p:cNvSpPr txBox="1"/>
          <p:nvPr/>
        </p:nvSpPr>
        <p:spPr>
          <a:xfrm>
            <a:off x="10170559" y="5613335"/>
            <a:ext cx="1456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Ukentlig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6B76E2-D296-4BEA-AFBB-70076D6E81F7}"/>
              </a:ext>
            </a:extLst>
          </p:cNvPr>
          <p:cNvSpPr txBox="1"/>
          <p:nvPr/>
        </p:nvSpPr>
        <p:spPr>
          <a:xfrm>
            <a:off x="3228975" y="4721375"/>
            <a:ext cx="1361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Etablerte møteforum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11B051-95D6-425A-9545-C1AC68E08569}"/>
              </a:ext>
            </a:extLst>
          </p:cNvPr>
          <p:cNvSpPr txBox="1"/>
          <p:nvPr/>
        </p:nvSpPr>
        <p:spPr>
          <a:xfrm>
            <a:off x="10054166" y="3352876"/>
            <a:ext cx="144434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Forventnings-styring i </a:t>
            </a:r>
            <a:r>
              <a:rPr lang="nb-NO" sz="1050" err="1">
                <a:solidFill>
                  <a:srgbClr val="000000"/>
                </a:solidFill>
                <a:latin typeface="Arial" panose="020B0604020202020204"/>
              </a:rPr>
              <a:t>etableret</a:t>
            </a: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 kanaler og møteforum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Overordnet prosjektstatus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089BBB-CF66-42A1-AE0C-BC48CAB4D9EB}"/>
              </a:ext>
            </a:extLst>
          </p:cNvPr>
          <p:cNvSpPr txBox="1"/>
          <p:nvPr/>
        </p:nvSpPr>
        <p:spPr>
          <a:xfrm>
            <a:off x="4934528" y="3330449"/>
            <a:ext cx="15752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Hyppig info om prosjektstatus og oppgaver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Aktiv involvering i planlegging og informasjonsarbeid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AAF7AD2-8C76-48CD-B306-A7CE39CC021C}"/>
              </a:ext>
            </a:extLst>
          </p:cNvPr>
          <p:cNvSpPr txBox="1"/>
          <p:nvPr/>
        </p:nvSpPr>
        <p:spPr>
          <a:xfrm>
            <a:off x="3246996" y="3369909"/>
            <a:ext cx="13616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Løpende prosjektstatus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Beslutninger som påvirker ressursbruk på institutt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163409-56A9-4AAB-A266-98F0E9EA22B3}"/>
              </a:ext>
            </a:extLst>
          </p:cNvPr>
          <p:cNvSpPr txBox="1"/>
          <p:nvPr/>
        </p:nvSpPr>
        <p:spPr>
          <a:xfrm>
            <a:off x="6624699" y="3418058"/>
            <a:ext cx="13616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1050">
                <a:solidFill>
                  <a:srgbClr val="000000"/>
                </a:solidFill>
                <a:latin typeface="Arial" panose="020B0604020202020204"/>
              </a:rPr>
              <a:t>Løpende dialog og involvering i fagspørsmål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BFE718-068A-4519-ABDC-20B861141BB3}"/>
              </a:ext>
            </a:extLst>
          </p:cNvPr>
          <p:cNvSpPr txBox="1"/>
          <p:nvPr/>
        </p:nvSpPr>
        <p:spPr>
          <a:xfrm>
            <a:off x="8420541" y="3453719"/>
            <a:ext cx="136161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</a:rPr>
              <a:t>Løpende info om prosjektstatus og innsikt i prosesser, roller og system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722C60-FA38-4218-95B0-6BA23DC98290}"/>
              </a:ext>
            </a:extLst>
          </p:cNvPr>
          <p:cNvSpPr txBox="1"/>
          <p:nvPr/>
        </p:nvSpPr>
        <p:spPr>
          <a:xfrm>
            <a:off x="5233549" y="2619387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Mobiliseres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C69035-A3F9-46B4-B884-8DAFF15C1921}"/>
              </a:ext>
            </a:extLst>
          </p:cNvPr>
          <p:cNvSpPr txBox="1"/>
          <p:nvPr/>
        </p:nvSpPr>
        <p:spPr>
          <a:xfrm>
            <a:off x="6871089" y="2611066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Mobiliseres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6F532FB-2C6E-4F2B-B690-D4B90B8956A9}"/>
              </a:ext>
            </a:extLst>
          </p:cNvPr>
          <p:cNvSpPr txBox="1"/>
          <p:nvPr/>
        </p:nvSpPr>
        <p:spPr>
          <a:xfrm>
            <a:off x="10249983" y="2603812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Være informert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5C22BC8-9E25-46D2-ABCB-EB13E52C7DCB}"/>
              </a:ext>
            </a:extLst>
          </p:cNvPr>
          <p:cNvSpPr txBox="1"/>
          <p:nvPr/>
        </p:nvSpPr>
        <p:spPr>
          <a:xfrm>
            <a:off x="8567685" y="2611066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Være involvert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EAA4F22-E91D-4E58-9A99-3D045682C875}"/>
              </a:ext>
            </a:extLst>
          </p:cNvPr>
          <p:cNvSpPr txBox="1"/>
          <p:nvPr/>
        </p:nvSpPr>
        <p:spPr>
          <a:xfrm>
            <a:off x="3403082" y="2619387"/>
            <a:ext cx="1361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Være involvert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030BE-F490-4107-B107-A8F6159EAC21}"/>
              </a:ext>
            </a:extLst>
          </p:cNvPr>
          <p:cNvSpPr txBox="1"/>
          <p:nvPr/>
        </p:nvSpPr>
        <p:spPr>
          <a:xfrm>
            <a:off x="8440208" y="6434705"/>
            <a:ext cx="322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/>
              <a:t>*Ansatt som ikke er fagbruker av Unit 4 ERP, SAP eller Service </a:t>
            </a:r>
            <a:r>
              <a:rPr lang="nb-NO" sz="1000" i="1" err="1"/>
              <a:t>Now</a:t>
            </a:r>
            <a:endParaRPr lang="nb-NO" sz="1000" i="1"/>
          </a:p>
        </p:txBody>
      </p:sp>
    </p:spTree>
    <p:extLst>
      <p:ext uri="{BB962C8B-B14F-4D97-AF65-F5344CB8AC3E}">
        <p14:creationId xmlns:p14="http://schemas.microsoft.com/office/powerpoint/2010/main" val="249730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00920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3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A2247A8-58B6-46D3-A6CE-0C163BDBAC1A}"/>
              </a:ext>
            </a:extLst>
          </p:cNvPr>
          <p:cNvSpPr/>
          <p:nvPr/>
        </p:nvSpPr>
        <p:spPr>
          <a:xfrm>
            <a:off x="401847" y="1054100"/>
            <a:ext cx="11388306" cy="5072057"/>
          </a:xfrm>
          <a:prstGeom prst="rect">
            <a:avLst/>
          </a:prstGeom>
          <a:solidFill>
            <a:srgbClr val="ECF3FA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BA3F6-C693-4706-8391-7F4DF32F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Hva</a:t>
            </a:r>
            <a:r>
              <a:rPr lang="en-US"/>
              <a:t> er NTNU </a:t>
            </a:r>
            <a:r>
              <a:rPr lang="en-US" err="1"/>
              <a:t>Brukerstøtte</a:t>
            </a:r>
            <a:r>
              <a:rPr lang="en-US"/>
              <a:t>?</a:t>
            </a:r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45BED-59C9-4CEF-9C42-F0F6100B5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01847" y="1054094"/>
            <a:ext cx="5072063" cy="5072063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D48FFC-1FCB-419C-9EFF-40B119582C1A}"/>
              </a:ext>
            </a:extLst>
          </p:cNvPr>
          <p:cNvSpPr txBox="1"/>
          <p:nvPr/>
        </p:nvSpPr>
        <p:spPr>
          <a:xfrm>
            <a:off x="6095999" y="2270102"/>
            <a:ext cx="5072063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>
                <a:latin typeface="Open Sans" pitchFamily="2" charset="0"/>
                <a:ea typeface="Open Sans" pitchFamily="2" charset="0"/>
                <a:cs typeface="Open Sans" pitchFamily="2" charset="0"/>
              </a:rPr>
              <a:t>Nettverk utgjør grunnmuren i tjenesten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>
                <a:latin typeface="Open Sans" pitchFamily="2" charset="0"/>
                <a:ea typeface="Open Sans" pitchFamily="2" charset="0"/>
                <a:cs typeface="Open Sans" pitchFamily="2" charset="0"/>
              </a:rPr>
              <a:t>Er til for deltakerne, ikke en formell organisering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>
                <a:latin typeface="Open Sans" pitchFamily="2" charset="0"/>
                <a:ea typeface="Open Sans" pitchFamily="2" charset="0"/>
                <a:cs typeface="Open Sans" pitchFamily="2" charset="0"/>
              </a:rPr>
              <a:t>Ressursallokering, ikke omorganisering, for robust drift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>
                <a:latin typeface="Open Sans" pitchFamily="2" charset="0"/>
                <a:ea typeface="Open Sans" pitchFamily="2" charset="0"/>
                <a:cs typeface="Open Sans" pitchFamily="2" charset="0"/>
              </a:rPr>
              <a:t>Utvikles som tjeneste og prosess</a:t>
            </a:r>
          </a:p>
        </p:txBody>
      </p:sp>
    </p:spTree>
    <p:extLst>
      <p:ext uri="{BB962C8B-B14F-4D97-AF65-F5344CB8AC3E}">
        <p14:creationId xmlns:p14="http://schemas.microsoft.com/office/powerpoint/2010/main" val="80857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5AD0-0525-C78B-E15C-EF17289C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Hvem er vi?</a:t>
            </a:r>
          </a:p>
        </p:txBody>
      </p:sp>
      <p:pic>
        <p:nvPicPr>
          <p:cNvPr id="72710" name="Picture 6" descr="profileimage">
            <a:extLst>
              <a:ext uri="{FF2B5EF4-FFF2-40B4-BE49-F238E27FC236}">
                <a16:creationId xmlns:a16="http://schemas.microsoft.com/office/drawing/2014/main" id="{FB04CAA8-F060-E3A3-7F70-83A5BF698F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7" y="1441416"/>
            <a:ext cx="2270234" cy="22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profileimage">
            <a:extLst>
              <a:ext uri="{FF2B5EF4-FFF2-40B4-BE49-F238E27FC236}">
                <a16:creationId xmlns:a16="http://schemas.microsoft.com/office/drawing/2014/main" id="{C7B08971-6335-7D92-FE5E-8C495D48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12" y="3878892"/>
            <a:ext cx="2099732" cy="22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B3EE8-D723-F61A-E368-C2C38DEB2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565" y="1441416"/>
            <a:ext cx="2112191" cy="2270234"/>
          </a:xfrm>
          <a:prstGeom prst="rect">
            <a:avLst/>
          </a:prstGeom>
        </p:spPr>
      </p:pic>
      <p:pic>
        <p:nvPicPr>
          <p:cNvPr id="72716" name="Picture 12" descr="profileimage">
            <a:extLst>
              <a:ext uri="{FF2B5EF4-FFF2-40B4-BE49-F238E27FC236}">
                <a16:creationId xmlns:a16="http://schemas.microsoft.com/office/drawing/2014/main" id="{2264A5D4-CD0C-CBB2-B530-2201F17D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72" y="1430127"/>
            <a:ext cx="2105910" cy="22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profileimage">
            <a:extLst>
              <a:ext uri="{FF2B5EF4-FFF2-40B4-BE49-F238E27FC236}">
                <a16:creationId xmlns:a16="http://schemas.microsoft.com/office/drawing/2014/main" id="{92B8CF75-7FCE-D620-D5D2-95B334B3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5" y="3890599"/>
            <a:ext cx="2270234" cy="22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0" name="Picture 16" descr="profileimage">
            <a:extLst>
              <a:ext uri="{FF2B5EF4-FFF2-40B4-BE49-F238E27FC236}">
                <a16:creationId xmlns:a16="http://schemas.microsoft.com/office/drawing/2014/main" id="{AB2C2D8F-2247-7579-F252-FB563D41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65" y="3890599"/>
            <a:ext cx="2112191" cy="22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36B512ED-681F-4419-5B32-123DA327B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96" y="3872088"/>
            <a:ext cx="2046054" cy="224350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40DC077-DFB2-4A36-9D24-7313F4141D83}"/>
              </a:ext>
            </a:extLst>
          </p:cNvPr>
          <p:cNvSpPr/>
          <p:nvPr/>
        </p:nvSpPr>
        <p:spPr>
          <a:xfrm rot="10800000">
            <a:off x="7890931" y="2685731"/>
            <a:ext cx="1925994" cy="72567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37CAE9-D9E4-6527-B18A-FA6DE210C39C}"/>
              </a:ext>
            </a:extLst>
          </p:cNvPr>
          <p:cNvSpPr/>
          <p:nvPr/>
        </p:nvSpPr>
        <p:spPr>
          <a:xfrm rot="10800000">
            <a:off x="9776176" y="4978548"/>
            <a:ext cx="1095024" cy="72567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EA1D2-A777-391F-F4BE-E66CC5BD008B}"/>
              </a:ext>
            </a:extLst>
          </p:cNvPr>
          <p:cNvSpPr txBox="1"/>
          <p:nvPr/>
        </p:nvSpPr>
        <p:spPr>
          <a:xfrm>
            <a:off x="10137423" y="2844313"/>
            <a:ext cx="177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Fra prosjektene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910E4-C0A9-6133-DF78-741CD13EC47B}"/>
              </a:ext>
            </a:extLst>
          </p:cNvPr>
          <p:cNvSpPr txBox="1"/>
          <p:nvPr/>
        </p:nvSpPr>
        <p:spPr>
          <a:xfrm>
            <a:off x="11032779" y="5156720"/>
            <a:ext cx="192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Fra linja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C5BF4-A772-41A1-6FE6-588CEF97C5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4192" y="207947"/>
            <a:ext cx="4569022" cy="22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3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13CFD51-93B8-124D-A59A-AE7BE3B584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1636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13CFD51-93B8-124D-A59A-AE7BE3B58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1636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>
            <a:extLst>
              <a:ext uri="{FF2B5EF4-FFF2-40B4-BE49-F238E27FC236}">
                <a16:creationId xmlns:a16="http://schemas.microsoft.com/office/drawing/2014/main" id="{9CA698DD-709B-9B44-B1D6-5BE12257F948}"/>
              </a:ext>
            </a:extLst>
          </p:cNvPr>
          <p:cNvSpPr/>
          <p:nvPr/>
        </p:nvSpPr>
        <p:spPr>
          <a:xfrm>
            <a:off x="0" y="2"/>
            <a:ext cx="12192000" cy="1370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82921E-0FBD-6D4D-A1F7-E42175A62DA1}"/>
              </a:ext>
            </a:extLst>
          </p:cNvPr>
          <p:cNvSpPr/>
          <p:nvPr/>
        </p:nvSpPr>
        <p:spPr>
          <a:xfrm>
            <a:off x="358306" y="261125"/>
            <a:ext cx="874836" cy="87483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200" b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FABC3FC-DEEA-AC43-A437-753F13E2347E}"/>
              </a:ext>
            </a:extLst>
          </p:cNvPr>
          <p:cNvSpPr/>
          <p:nvPr/>
        </p:nvSpPr>
        <p:spPr>
          <a:xfrm>
            <a:off x="1386953" y="375480"/>
            <a:ext cx="10377921" cy="618461"/>
          </a:xfrm>
          <a:prstGeom prst="rect">
            <a:avLst/>
          </a:prstGeom>
          <a:noFill/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3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Brukerstøtte: Nivåer for tjenesten</a:t>
            </a:r>
            <a:endParaRPr lang="nb-NO" sz="240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64047EA-94A9-4349-BCA7-336F39AA2D30}"/>
              </a:ext>
            </a:extLst>
          </p:cNvPr>
          <p:cNvSpPr/>
          <p:nvPr/>
        </p:nvSpPr>
        <p:spPr>
          <a:xfrm>
            <a:off x="5949622" y="1632679"/>
            <a:ext cx="3758153" cy="12356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DC9BBAE-921C-8A0E-55CC-44E5138FD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046" y="382416"/>
            <a:ext cx="665356" cy="632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B5BEB4-1337-29CA-859B-10FDE6BC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06" y="1539622"/>
            <a:ext cx="11473183" cy="4812513"/>
          </a:xfrm>
        </p:spPr>
        <p:txBody>
          <a:bodyPr>
            <a:normAutofit/>
          </a:bodyPr>
          <a:lstStyle/>
          <a:p>
            <a:pPr marL="557199" indent="-385753">
              <a:buSzPct val="100000"/>
              <a:buFont typeface="+mj-lt"/>
              <a:buAutoNum type="arabicPeriod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NTNU Brukerstøtte – generelt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Overordnet nettverk forankret i Fellesadministrasjon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Kjennskap til eksisterende, og etablering av beste, praksis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Grunnlag for hvordan etablere brukerstøtte i nye prosesser</a:t>
            </a:r>
          </a:p>
          <a:p>
            <a:pPr marL="557199" indent="-385753">
              <a:buSzPct val="100000"/>
              <a:buFont typeface="+mj-lt"/>
              <a:buAutoNum type="arabicPeriod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NTNU Brukerstøtte Saksbehandling – spesifikt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Etablert og kartlagt i vår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Fornyelse av eksisterende støtte</a:t>
            </a:r>
          </a:p>
          <a:p>
            <a:pPr marL="557199" indent="-385753">
              <a:buSzPct val="100000"/>
              <a:buFont typeface="+mj-lt"/>
              <a:buAutoNum type="arabicPeriod"/>
            </a:pPr>
            <a:r>
              <a:rPr lang="nb-NO" sz="2400">
                <a:latin typeface="Open Sans" pitchFamily="2" charset="0"/>
                <a:ea typeface="Open Sans" pitchFamily="2" charset="0"/>
                <a:cs typeface="Open Sans" pitchFamily="2" charset="0"/>
              </a:rPr>
              <a:t>Brukerstøtte i nye prosesser – spesielt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Stor gruppe fagspesialister innenfor fire prosesser og basis saksbehandling</a:t>
            </a:r>
          </a:p>
          <a:p>
            <a:pPr lvl="1">
              <a:buClrTx/>
            </a:pPr>
            <a:r>
              <a:rPr lang="nb-NO" sz="2000">
                <a:latin typeface="Open Sans" pitchFamily="2" charset="0"/>
                <a:ea typeface="Open Sans" pitchFamily="2" charset="0"/>
                <a:cs typeface="Open Sans" pitchFamily="2" charset="0"/>
              </a:rPr>
              <a:t>Praktisk og faglig støtte</a:t>
            </a:r>
          </a:p>
        </p:txBody>
      </p:sp>
    </p:spTree>
    <p:extLst>
      <p:ext uri="{BB962C8B-B14F-4D97-AF65-F5344CB8AC3E}">
        <p14:creationId xmlns:p14="http://schemas.microsoft.com/office/powerpoint/2010/main" val="213419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FB2A83D-E3C3-4870-8303-BD37FF3CBE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FB2A83D-E3C3-4870-8303-BD37FF3CB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6D9379B-7E23-4514-AFCA-8A49B736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287877"/>
            <a:ext cx="11224996" cy="648512"/>
          </a:xfrm>
        </p:spPr>
        <p:txBody>
          <a:bodyPr vert="horz"/>
          <a:lstStyle/>
          <a:p>
            <a:r>
              <a:rPr lang="nb-NO" sz="3600"/>
              <a:t>Forslag til struktur for brukerstøtten BOTT ØL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A5F84-E3E1-4890-BCB4-8383871300D7}"/>
              </a:ext>
            </a:extLst>
          </p:cNvPr>
          <p:cNvSpPr txBox="1"/>
          <p:nvPr/>
        </p:nvSpPr>
        <p:spPr>
          <a:xfrm>
            <a:off x="1920161" y="1741422"/>
            <a:ext cx="2000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chemeClr val="tx2"/>
                </a:solidFill>
              </a:rPr>
              <a:t>Innsida - BOTT Innføring</a:t>
            </a:r>
          </a:p>
          <a:p>
            <a:pPr marL="171450" indent="-171450">
              <a:buFontTx/>
              <a:buChar char="-"/>
            </a:pPr>
            <a:r>
              <a:rPr lang="nb-NO" sz="1100"/>
              <a:t>Informasjon om roller, prosjekter  og Q&amp;A</a:t>
            </a:r>
          </a:p>
          <a:p>
            <a:pPr marL="171450" indent="-171450">
              <a:buFontTx/>
              <a:buChar char="-"/>
            </a:pPr>
            <a:r>
              <a:rPr lang="nb-NO" sz="1100"/>
              <a:t>Informasjon om opplæring</a:t>
            </a:r>
          </a:p>
          <a:p>
            <a:r>
              <a:rPr lang="nb-NO" sz="110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2B3E8-2959-4B58-9A44-756FD8D8CD41}"/>
              </a:ext>
            </a:extLst>
          </p:cNvPr>
          <p:cNvSpPr txBox="1"/>
          <p:nvPr/>
        </p:nvSpPr>
        <p:spPr>
          <a:xfrm>
            <a:off x="1856097" y="4202936"/>
            <a:ext cx="217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chemeClr val="tx2"/>
                </a:solidFill>
              </a:rPr>
              <a:t>BOTT-samarbeidet.no</a:t>
            </a:r>
          </a:p>
          <a:p>
            <a:pPr marL="171450" indent="-171450">
              <a:buFontTx/>
              <a:buChar char="-"/>
            </a:pPr>
            <a:r>
              <a:rPr lang="nb-NO" sz="1100"/>
              <a:t>Rutiner, brukerveiledning, systemvideoer</a:t>
            </a:r>
          </a:p>
          <a:p>
            <a:endParaRPr lang="nb-NO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6F2E9-63E4-4F22-B4A2-20AD0E0D4014}"/>
              </a:ext>
            </a:extLst>
          </p:cNvPr>
          <p:cNvSpPr txBox="1"/>
          <p:nvPr/>
        </p:nvSpPr>
        <p:spPr>
          <a:xfrm>
            <a:off x="5141020" y="2544243"/>
            <a:ext cx="1475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err="1"/>
              <a:t>Teamsrom</a:t>
            </a:r>
            <a:r>
              <a:rPr lang="nb-NO" sz="1100"/>
              <a:t> betjent av fagressurser*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19998-FAC0-457C-9B8D-060B29CCB6A7}"/>
              </a:ext>
            </a:extLst>
          </p:cNvPr>
          <p:cNvSpPr txBox="1"/>
          <p:nvPr/>
        </p:nvSpPr>
        <p:spPr>
          <a:xfrm>
            <a:off x="6999224" y="3101497"/>
            <a:ext cx="26394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/>
              <a:t>Prosessrådgivernettverk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Prosessansvarlige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NTNU nettverk av prosessrådgivere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085821-C28B-405F-BE94-CB8AAA62FAD6}"/>
              </a:ext>
            </a:extLst>
          </p:cNvPr>
          <p:cNvSpPr/>
          <p:nvPr/>
        </p:nvSpPr>
        <p:spPr>
          <a:xfrm>
            <a:off x="560088" y="1260683"/>
            <a:ext cx="3405545" cy="4983517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0E359-2A9D-4148-BFCB-3E0551BE2D91}"/>
              </a:ext>
            </a:extLst>
          </p:cNvPr>
          <p:cNvSpPr txBox="1"/>
          <p:nvPr/>
        </p:nvSpPr>
        <p:spPr>
          <a:xfrm>
            <a:off x="1863011" y="5161568"/>
            <a:ext cx="2057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chemeClr val="tx2"/>
                </a:solidFill>
              </a:rPr>
              <a:t>TEAMS – innføringsprosjekt / lokalt</a:t>
            </a:r>
          </a:p>
          <a:p>
            <a:pPr marL="171450" indent="-171450">
              <a:buFontTx/>
              <a:buChar char="-"/>
            </a:pPr>
            <a:r>
              <a:rPr lang="nb-NO" sz="1100"/>
              <a:t>Rutiner, brukerveiledning, systemvideoer</a:t>
            </a:r>
          </a:p>
          <a:p>
            <a:endParaRPr lang="nb-NO" sz="11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525B44-5F0D-46E5-A10E-A4BF0524D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07" t="17729" r="11654" b="16361"/>
          <a:stretch/>
        </p:blipFill>
        <p:spPr>
          <a:xfrm>
            <a:off x="820964" y="5040614"/>
            <a:ext cx="864209" cy="801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195A43-26E2-4AD0-A59A-9DAC7CC9C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96" y="4214097"/>
            <a:ext cx="1098951" cy="569489"/>
          </a:xfrm>
          <a:prstGeom prst="rect">
            <a:avLst/>
          </a:prstGeom>
        </p:spPr>
      </p:pic>
      <p:pic>
        <p:nvPicPr>
          <p:cNvPr id="37" name="Graphic 36" descr="Laptop outline">
            <a:extLst>
              <a:ext uri="{FF2B5EF4-FFF2-40B4-BE49-F238E27FC236}">
                <a16:creationId xmlns:a16="http://schemas.microsoft.com/office/drawing/2014/main" id="{FEEFBE91-8856-47B6-848D-55CBA3BF8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7208" y="2354364"/>
            <a:ext cx="747133" cy="7471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F21185-3056-4497-9E19-73312DED08C6}"/>
              </a:ext>
            </a:extLst>
          </p:cNvPr>
          <p:cNvSpPr txBox="1"/>
          <p:nvPr/>
        </p:nvSpPr>
        <p:spPr>
          <a:xfrm>
            <a:off x="1240140" y="1125580"/>
            <a:ext cx="22923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tx2"/>
                </a:solidFill>
              </a:rPr>
              <a:t>0. Linje - Selvbetjening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617FBB-8087-4F67-86B4-F8E6C9D7D663}"/>
              </a:ext>
            </a:extLst>
          </p:cNvPr>
          <p:cNvSpPr/>
          <p:nvPr/>
        </p:nvSpPr>
        <p:spPr>
          <a:xfrm>
            <a:off x="4272297" y="4126527"/>
            <a:ext cx="7354545" cy="871814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2DC64C-37AB-410F-81DF-825F2A959961}"/>
              </a:ext>
            </a:extLst>
          </p:cNvPr>
          <p:cNvSpPr txBox="1"/>
          <p:nvPr/>
        </p:nvSpPr>
        <p:spPr>
          <a:xfrm>
            <a:off x="4314258" y="4460523"/>
            <a:ext cx="182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Økonomiavdelingen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01A10-A22B-45DD-82A0-CE2E71B26B2A}"/>
              </a:ext>
            </a:extLst>
          </p:cNvPr>
          <p:cNvSpPr txBox="1"/>
          <p:nvPr/>
        </p:nvSpPr>
        <p:spPr>
          <a:xfrm>
            <a:off x="6772418" y="3989192"/>
            <a:ext cx="23328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tx2"/>
                </a:solidFill>
              </a:rPr>
              <a:t>3.Linje – Sentral fagstøtte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CA178F-6FD7-44AE-AF2A-37CA32973772}"/>
              </a:ext>
            </a:extLst>
          </p:cNvPr>
          <p:cNvSpPr txBox="1"/>
          <p:nvPr/>
        </p:nvSpPr>
        <p:spPr>
          <a:xfrm>
            <a:off x="9610452" y="4386852"/>
            <a:ext cx="18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Tjenestesenteret (HR og Lønn) 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1CF3A4CA-F053-4066-A177-270FE1E61C01}"/>
              </a:ext>
            </a:extLst>
          </p:cNvPr>
          <p:cNvSpPr/>
          <p:nvPr/>
        </p:nvSpPr>
        <p:spPr>
          <a:xfrm rot="5400000">
            <a:off x="9648279" y="3735109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B79347DC-8C6E-40E3-8A1F-5C44098FD39B}"/>
              </a:ext>
            </a:extLst>
          </p:cNvPr>
          <p:cNvSpPr/>
          <p:nvPr/>
        </p:nvSpPr>
        <p:spPr>
          <a:xfrm rot="5400000">
            <a:off x="5786851" y="3741610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5E60EA-494E-45BA-A37F-BD7FCEF230CE}"/>
              </a:ext>
            </a:extLst>
          </p:cNvPr>
          <p:cNvSpPr/>
          <p:nvPr/>
        </p:nvSpPr>
        <p:spPr>
          <a:xfrm>
            <a:off x="4272297" y="2350284"/>
            <a:ext cx="7377310" cy="1413823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2D0D31-0CEC-46E0-B827-85BC68A58FFE}"/>
              </a:ext>
            </a:extLst>
          </p:cNvPr>
          <p:cNvSpPr txBox="1"/>
          <p:nvPr/>
        </p:nvSpPr>
        <p:spPr>
          <a:xfrm>
            <a:off x="6751360" y="2215473"/>
            <a:ext cx="24305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tx2"/>
                </a:solidFill>
              </a:rPr>
              <a:t>2. Linje Sentral brukerstøtte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9796474-0BEB-42C8-9675-803A666C7E42}"/>
              </a:ext>
            </a:extLst>
          </p:cNvPr>
          <p:cNvSpPr/>
          <p:nvPr/>
        </p:nvSpPr>
        <p:spPr>
          <a:xfrm>
            <a:off x="4272298" y="5370177"/>
            <a:ext cx="7377310" cy="871814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9A96D3-CB14-41C5-A595-6315E8678EA2}"/>
              </a:ext>
            </a:extLst>
          </p:cNvPr>
          <p:cNvSpPr txBox="1"/>
          <p:nvPr/>
        </p:nvSpPr>
        <p:spPr>
          <a:xfrm>
            <a:off x="6698964" y="5202079"/>
            <a:ext cx="27864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tx2"/>
                </a:solidFill>
              </a:rPr>
              <a:t>4.Linje – Eskalering fra NTNU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EB38D2-12A0-42A9-9EE4-6AFBAB0A5076}"/>
              </a:ext>
            </a:extLst>
          </p:cNvPr>
          <p:cNvSpPr txBox="1"/>
          <p:nvPr/>
        </p:nvSpPr>
        <p:spPr>
          <a:xfrm>
            <a:off x="4773733" y="5707672"/>
            <a:ext cx="3387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BOTT Forvaltning: Nasjonale forbedringsteam</a:t>
            </a:r>
          </a:p>
        </p:txBody>
      </p:sp>
      <p:pic>
        <p:nvPicPr>
          <p:cNvPr id="6158" name="Picture 14" descr="Direktoratet for forvaltning og økonomistyring (DFØ), profil og ledige  stillinger | FINN jobb">
            <a:extLst>
              <a:ext uri="{FF2B5EF4-FFF2-40B4-BE49-F238E27FC236}">
                <a16:creationId xmlns:a16="http://schemas.microsoft.com/office/drawing/2014/main" id="{21E1B462-EEA5-44C1-9839-C190BD3AA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73" y="5621772"/>
            <a:ext cx="1406110" cy="3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E3FBF8F-96E1-4C7F-A454-E1B68F0426A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05" t="13490"/>
          <a:stretch/>
        </p:blipFill>
        <p:spPr>
          <a:xfrm>
            <a:off x="9719720" y="2496154"/>
            <a:ext cx="1848831" cy="11370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0A80C7-03D8-4237-87EA-041E943A20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122" y="1721225"/>
            <a:ext cx="1260958" cy="767769"/>
          </a:xfrm>
          <a:prstGeom prst="rect">
            <a:avLst/>
          </a:prstGeom>
        </p:spPr>
      </p:pic>
      <p:sp>
        <p:nvSpPr>
          <p:cNvPr id="60" name="Arrow: Right 59">
            <a:extLst>
              <a:ext uri="{FF2B5EF4-FFF2-40B4-BE49-F238E27FC236}">
                <a16:creationId xmlns:a16="http://schemas.microsoft.com/office/drawing/2014/main" id="{6986C6D6-60C5-4DDC-B976-DE76A6975B14}"/>
              </a:ext>
            </a:extLst>
          </p:cNvPr>
          <p:cNvSpPr/>
          <p:nvPr/>
        </p:nvSpPr>
        <p:spPr>
          <a:xfrm rot="5400000">
            <a:off x="9673802" y="4959990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1CC270C3-F27F-4F17-AD83-25A8795F710B}"/>
              </a:ext>
            </a:extLst>
          </p:cNvPr>
          <p:cNvSpPr/>
          <p:nvPr/>
        </p:nvSpPr>
        <p:spPr>
          <a:xfrm rot="5400000">
            <a:off x="5784134" y="4977134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6144" name="Graphic 6143" descr="Group of women with solid fill">
            <a:extLst>
              <a:ext uri="{FF2B5EF4-FFF2-40B4-BE49-F238E27FC236}">
                <a16:creationId xmlns:a16="http://schemas.microsoft.com/office/drawing/2014/main" id="{487189A5-35B1-4EE2-8CA1-7E68D5357D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35442" y="2496154"/>
            <a:ext cx="635150" cy="6351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641F411-40F1-4B32-B02D-B4D7A4E6F935}"/>
              </a:ext>
            </a:extLst>
          </p:cNvPr>
          <p:cNvSpPr txBox="1"/>
          <p:nvPr/>
        </p:nvSpPr>
        <p:spPr>
          <a:xfrm>
            <a:off x="1957101" y="2873200"/>
            <a:ext cx="2000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chemeClr val="tx2"/>
                </a:solidFill>
              </a:rPr>
              <a:t>DFØ – Kundesider: Selvbetjeningsportal og Unit4 ERP</a:t>
            </a:r>
          </a:p>
          <a:p>
            <a:pPr marL="171450" indent="-171450">
              <a:buFontTx/>
              <a:buChar char="-"/>
            </a:pPr>
            <a:r>
              <a:rPr lang="nb-NO" sz="1100"/>
              <a:t>Hjelp og veiledninger til hvordan du bruker systemene</a:t>
            </a:r>
          </a:p>
        </p:txBody>
      </p:sp>
      <p:sp>
        <p:nvSpPr>
          <p:cNvPr id="6147" name="TextBox 6146">
            <a:extLst>
              <a:ext uri="{FF2B5EF4-FFF2-40B4-BE49-F238E27FC236}">
                <a16:creationId xmlns:a16="http://schemas.microsoft.com/office/drawing/2014/main" id="{E1AEF4DB-D005-45E2-A1DC-A75BA0EC8EE9}"/>
              </a:ext>
            </a:extLst>
          </p:cNvPr>
          <p:cNvSpPr txBox="1"/>
          <p:nvPr/>
        </p:nvSpPr>
        <p:spPr>
          <a:xfrm>
            <a:off x="5183517" y="3145354"/>
            <a:ext cx="2092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/>
              <a:t>Betjent e-post og/eller telefon**</a:t>
            </a:r>
          </a:p>
        </p:txBody>
      </p:sp>
      <p:sp>
        <p:nvSpPr>
          <p:cNvPr id="6148" name="TextBox 6147">
            <a:extLst>
              <a:ext uri="{FF2B5EF4-FFF2-40B4-BE49-F238E27FC236}">
                <a16:creationId xmlns:a16="http://schemas.microsoft.com/office/drawing/2014/main" id="{5E7C7C3E-B677-4336-B396-072DE656B517}"/>
              </a:ext>
            </a:extLst>
          </p:cNvPr>
          <p:cNvSpPr txBox="1"/>
          <p:nvPr/>
        </p:nvSpPr>
        <p:spPr>
          <a:xfrm>
            <a:off x="8524643" y="6276070"/>
            <a:ext cx="32213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i="1"/>
              <a:t>*PT: Gjelder for </a:t>
            </a:r>
            <a:r>
              <a:rPr lang="nb-NO" sz="1050" i="1" err="1"/>
              <a:t>btb</a:t>
            </a:r>
            <a:r>
              <a:rPr lang="nb-NO" sz="1050" i="1"/>
              <a:t> og prosjektøkonomi</a:t>
            </a:r>
          </a:p>
          <a:p>
            <a:r>
              <a:rPr lang="nb-NO" sz="1050" i="1"/>
              <a:t>**Pt: Kun for spørsmål til tjenestesenteret og IT </a:t>
            </a:r>
          </a:p>
        </p:txBody>
      </p:sp>
      <p:pic>
        <p:nvPicPr>
          <p:cNvPr id="6150" name="Graphic 6149" descr="Envelope with solid fill">
            <a:extLst>
              <a:ext uri="{FF2B5EF4-FFF2-40B4-BE49-F238E27FC236}">
                <a16:creationId xmlns:a16="http://schemas.microsoft.com/office/drawing/2014/main" id="{D77FE7F9-75AC-4E98-971B-1C9D29CEAD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47121" y="3038799"/>
            <a:ext cx="730692" cy="73069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F0A348-DA59-45EC-B82D-D98384B69BF9}"/>
              </a:ext>
            </a:extLst>
          </p:cNvPr>
          <p:cNvSpPr txBox="1"/>
          <p:nvPr/>
        </p:nvSpPr>
        <p:spPr>
          <a:xfrm>
            <a:off x="6014345" y="4460523"/>
            <a:ext cx="16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IT (tilgangsstyring)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3FC5A9-6D90-422D-961B-8A5D66D1A18D}"/>
              </a:ext>
            </a:extLst>
          </p:cNvPr>
          <p:cNvSpPr txBox="1"/>
          <p:nvPr/>
        </p:nvSpPr>
        <p:spPr>
          <a:xfrm>
            <a:off x="7802263" y="4368189"/>
            <a:ext cx="16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Virksomhetsstyring (BEVISST, PBO)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DB4AF7-658C-47BA-AE60-7BF86FB7F3C8}"/>
              </a:ext>
            </a:extLst>
          </p:cNvPr>
          <p:cNvSpPr/>
          <p:nvPr/>
        </p:nvSpPr>
        <p:spPr>
          <a:xfrm>
            <a:off x="4272297" y="1260683"/>
            <a:ext cx="7377310" cy="741321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27DA4-630F-443C-9424-F8B73C511025}"/>
              </a:ext>
            </a:extLst>
          </p:cNvPr>
          <p:cNvSpPr txBox="1"/>
          <p:nvPr/>
        </p:nvSpPr>
        <p:spPr>
          <a:xfrm>
            <a:off x="6378238" y="1129060"/>
            <a:ext cx="31654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tx2"/>
                </a:solidFill>
              </a:rPr>
              <a:t>1. Linje – Lokal brukerstøtte (nivå 2/3)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7A5291-0107-4380-A888-12E38BFA11E9}"/>
              </a:ext>
            </a:extLst>
          </p:cNvPr>
          <p:cNvSpPr txBox="1"/>
          <p:nvPr/>
        </p:nvSpPr>
        <p:spPr>
          <a:xfrm>
            <a:off x="4982839" y="1544981"/>
            <a:ext cx="1475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/>
              <a:t>Faggruppenettverk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4609D71-DC96-43B4-9076-C388D6D879B5}"/>
              </a:ext>
            </a:extLst>
          </p:cNvPr>
          <p:cNvSpPr txBox="1"/>
          <p:nvPr/>
        </p:nvSpPr>
        <p:spPr>
          <a:xfrm>
            <a:off x="9699995" y="1464512"/>
            <a:ext cx="1783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err="1"/>
              <a:t>Teamskanal</a:t>
            </a:r>
            <a:r>
              <a:rPr lang="nb-NO" sz="1100"/>
              <a:t> for samarbeid og avklaringer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F49407-3C4B-47F9-BBF0-295126E007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063" y="2870900"/>
            <a:ext cx="1204266" cy="76776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5784ADC-71A3-46D8-8DF2-AD99B18A4241}"/>
              </a:ext>
            </a:extLst>
          </p:cNvPr>
          <p:cNvSpPr txBox="1"/>
          <p:nvPr/>
        </p:nvSpPr>
        <p:spPr>
          <a:xfrm>
            <a:off x="7169519" y="1523709"/>
            <a:ext cx="1869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/>
              <a:t>Lokale prosessrådgivere </a:t>
            </a:r>
          </a:p>
        </p:txBody>
      </p:sp>
      <p:pic>
        <p:nvPicPr>
          <p:cNvPr id="18" name="Graphic 17" descr="Gender outline">
            <a:extLst>
              <a:ext uri="{FF2B5EF4-FFF2-40B4-BE49-F238E27FC236}">
                <a16:creationId xmlns:a16="http://schemas.microsoft.com/office/drawing/2014/main" id="{A440E5D0-555D-4A02-B7F5-83432D4FC8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21400" y="1442884"/>
            <a:ext cx="448119" cy="4481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A6EFF76-2A2C-4CD1-9E3E-B28051B8F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07" t="17729" r="11654" b="16361"/>
          <a:stretch/>
        </p:blipFill>
        <p:spPr>
          <a:xfrm>
            <a:off x="9163193" y="1414235"/>
            <a:ext cx="509792" cy="472982"/>
          </a:xfrm>
          <a:prstGeom prst="rect">
            <a:avLst/>
          </a:prstGeom>
        </p:spPr>
      </p:pic>
      <p:pic>
        <p:nvPicPr>
          <p:cNvPr id="23" name="Graphic 22" descr="Group success with solid fill">
            <a:extLst>
              <a:ext uri="{FF2B5EF4-FFF2-40B4-BE49-F238E27FC236}">
                <a16:creationId xmlns:a16="http://schemas.microsoft.com/office/drawing/2014/main" id="{574D466F-9281-4A20-BBEF-9C2AAB177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23511" y="1348158"/>
            <a:ext cx="608417" cy="608417"/>
          </a:xfrm>
          <a:prstGeom prst="rect">
            <a:avLst/>
          </a:prstGeom>
        </p:spPr>
      </p:pic>
      <p:sp>
        <p:nvSpPr>
          <p:cNvPr id="63" name="Arrow: Right 62">
            <a:extLst>
              <a:ext uri="{FF2B5EF4-FFF2-40B4-BE49-F238E27FC236}">
                <a16:creationId xmlns:a16="http://schemas.microsoft.com/office/drawing/2014/main" id="{89457D3E-61ED-4C5F-AE85-0BDE3950C6F2}"/>
              </a:ext>
            </a:extLst>
          </p:cNvPr>
          <p:cNvSpPr/>
          <p:nvPr/>
        </p:nvSpPr>
        <p:spPr>
          <a:xfrm rot="5400000">
            <a:off x="9648279" y="1962914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FA10FA23-6C3D-4808-ADFD-26D5C4791C3C}"/>
              </a:ext>
            </a:extLst>
          </p:cNvPr>
          <p:cNvSpPr/>
          <p:nvPr/>
        </p:nvSpPr>
        <p:spPr>
          <a:xfrm rot="5400000">
            <a:off x="5786851" y="1969415"/>
            <a:ext cx="304438" cy="3693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130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79199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b-NO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4EAC-43EA-4A92-D5AD-2C795C4C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ønsker vi innspill på?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73D6D-436C-6EDA-4AAB-B15FDAB80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nb-NO" dirty="0"/>
              <a:t>Tips for å nå vitenskapelige ansatte</a:t>
            </a:r>
            <a:endParaRPr lang="en-US" dirty="0"/>
          </a:p>
          <a:p>
            <a:pPr marL="456565" indent="-456565"/>
            <a:r>
              <a:rPr lang="nb-NO" dirty="0"/>
              <a:t>Behov for info fra prosjektene</a:t>
            </a:r>
          </a:p>
          <a:p>
            <a:pPr marL="456565" indent="-456565"/>
            <a:r>
              <a:rPr lang="nb-NO" dirty="0"/>
              <a:t>Ideer om hvordan best innføre lokalt hos enhetene</a:t>
            </a:r>
          </a:p>
          <a:p>
            <a:pPr marL="456565" indent="-456565"/>
            <a:r>
              <a:rPr lang="nb-NO" dirty="0"/>
              <a:t>Åpne spørsmål om kommunikasjon</a:t>
            </a:r>
          </a:p>
          <a:p>
            <a:pPr marL="456565" indent="-456565"/>
            <a:endParaRPr lang="nb-NO" dirty="0"/>
          </a:p>
          <a:p>
            <a:pPr marL="0" indent="0">
              <a:buNone/>
            </a:pPr>
            <a:r>
              <a:rPr lang="nb-NO" dirty="0">
                <a:hlinkClick r:id="rId2"/>
              </a:rPr>
              <a:t>Menti.com</a:t>
            </a:r>
            <a:r>
              <a:rPr lang="nb-NO" dirty="0"/>
              <a:t> - 8198 4452</a:t>
            </a:r>
          </a:p>
          <a:p>
            <a:pPr marL="456565" indent="-45656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799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3120-1E09-4DB2-8D8F-57D73D27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t">
            <a:normAutofit/>
          </a:bodyPr>
          <a:lstStyle/>
          <a:p>
            <a:r>
              <a:rPr lang="nb-NO"/>
              <a:t>Informasjon om NTNU BOTT ØL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0C417-A517-407F-BC39-5CE480EFC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nb-NO" sz="2400">
                <a:hlinkClick r:id="rId3"/>
              </a:rPr>
              <a:t>Presentasjon med mer info om BOTT ØL</a:t>
            </a:r>
            <a:endParaRPr lang="nb-NO" sz="2400"/>
          </a:p>
          <a:p>
            <a:pPr>
              <a:lnSpc>
                <a:spcPct val="90000"/>
              </a:lnSpc>
            </a:pPr>
            <a:r>
              <a:rPr lang="nb-NO" sz="2400"/>
              <a:t>Følg kanalen </a:t>
            </a:r>
            <a:r>
              <a:rPr lang="nb-NO" sz="2400">
                <a:hlinkClick r:id="rId4"/>
              </a:rPr>
              <a:t>BOTT- og UH-samarbeidet på Innsida</a:t>
            </a:r>
            <a:endParaRPr lang="nb-NO" sz="2400"/>
          </a:p>
          <a:p>
            <a:pPr>
              <a:lnSpc>
                <a:spcPct val="90000"/>
              </a:lnSpc>
            </a:pPr>
            <a:r>
              <a:rPr lang="nb-NO" sz="2400"/>
              <a:t>Følg </a:t>
            </a:r>
            <a:r>
              <a:rPr lang="nb-NO" sz="2400">
                <a:hlinkClick r:id="rId5"/>
              </a:rPr>
              <a:t>taggen bott-øl </a:t>
            </a:r>
            <a:r>
              <a:rPr lang="nb-NO" sz="2400"/>
              <a:t>på Innsida </a:t>
            </a:r>
          </a:p>
          <a:p>
            <a:pPr>
              <a:lnSpc>
                <a:spcPct val="90000"/>
              </a:lnSpc>
            </a:pPr>
            <a:r>
              <a:rPr lang="nb-NO" sz="2400"/>
              <a:t>Prosjektets nettside: </a:t>
            </a:r>
            <a:r>
              <a:rPr lang="nb-NO" sz="2400">
                <a:hlinkClick r:id="rId6"/>
              </a:rPr>
              <a:t>https://s.ntnu.no/bott-ol</a:t>
            </a:r>
            <a:endParaRPr lang="nb-NO" sz="2400"/>
          </a:p>
          <a:p>
            <a:pPr lvl="1">
              <a:lnSpc>
                <a:spcPct val="90000"/>
              </a:lnSpc>
            </a:pPr>
            <a:r>
              <a:rPr lang="nb-NO" sz="2400">
                <a:hlinkClick r:id="rId7"/>
              </a:rPr>
              <a:t>Opplæring</a:t>
            </a:r>
            <a:endParaRPr lang="nb-NO" sz="2400"/>
          </a:p>
          <a:p>
            <a:pPr>
              <a:lnSpc>
                <a:spcPct val="90000"/>
              </a:lnSpc>
            </a:pPr>
            <a:r>
              <a:rPr lang="nb-NO" sz="2400">
                <a:hlinkClick r:id="rId8"/>
              </a:rPr>
              <a:t>Prosessbok</a:t>
            </a:r>
            <a:endParaRPr lang="nb-NO" sz="2400"/>
          </a:p>
          <a:p>
            <a:pPr>
              <a:lnSpc>
                <a:spcPct val="90000"/>
              </a:lnSpc>
            </a:pPr>
            <a:r>
              <a:rPr lang="nb-NO" sz="2400">
                <a:hlinkClick r:id="rId9"/>
              </a:rPr>
              <a:t>Brukerhistorier</a:t>
            </a:r>
            <a:endParaRPr lang="nb-NO" sz="2400"/>
          </a:p>
          <a:p>
            <a:pPr>
              <a:lnSpc>
                <a:spcPct val="90000"/>
              </a:lnSpc>
            </a:pPr>
            <a:r>
              <a:rPr lang="nb-NO" sz="2400"/>
              <a:t>Kommunikasjonspakker under arbeid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Instituttleder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Vitenskapelig ansatt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Prosjektleder</a:t>
            </a:r>
          </a:p>
        </p:txBody>
      </p:sp>
      <p:pic>
        <p:nvPicPr>
          <p:cNvPr id="5" name="Graphic 4" descr="Information with solid fill">
            <a:extLst>
              <a:ext uri="{FF2B5EF4-FFF2-40B4-BE49-F238E27FC236}">
                <a16:creationId xmlns:a16="http://schemas.microsoft.com/office/drawing/2014/main" id="{B5D405A9-796B-4BAC-981C-26C938915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27019" y="1600201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33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3120-1E09-4DB2-8D8F-57D73D27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t">
            <a:normAutofit/>
          </a:bodyPr>
          <a:lstStyle/>
          <a:p>
            <a:r>
              <a:rPr lang="nb-NO"/>
              <a:t>Informasjon om NTNU Sak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0C417-A517-407F-BC39-5CE480EFC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200">
                <a:hlinkClick r:id="rId3"/>
              </a:rPr>
              <a:t>Presentasjon med mer info om NTNU Sak</a:t>
            </a:r>
            <a:endParaRPr lang="nb-NO" sz="3200"/>
          </a:p>
          <a:p>
            <a:pPr>
              <a:lnSpc>
                <a:spcPct val="90000"/>
              </a:lnSpc>
            </a:pPr>
            <a:r>
              <a:rPr lang="nb-NO" sz="3200">
                <a:hlinkClick r:id="rId4"/>
              </a:rPr>
              <a:t>Følg kanalen BOTT- og UH-samarbeidet på Innsida</a:t>
            </a:r>
            <a:endParaRPr lang="nb-NO" sz="3200"/>
          </a:p>
          <a:p>
            <a:pPr>
              <a:lnSpc>
                <a:spcPct val="90000"/>
              </a:lnSpc>
            </a:pPr>
            <a:r>
              <a:rPr lang="nb-NO" sz="3200"/>
              <a:t>Prosjektets nettside: </a:t>
            </a:r>
            <a:r>
              <a:rPr lang="nb-NO" sz="3200" u="sng">
                <a:hlinkClick r:id="rId5"/>
              </a:rPr>
              <a:t>https://s.ntnu.no/ntnusak</a:t>
            </a:r>
            <a:endParaRPr lang="nb-NO" sz="3200" u="sng"/>
          </a:p>
          <a:p>
            <a:pPr>
              <a:lnSpc>
                <a:spcPct val="90000"/>
              </a:lnSpc>
            </a:pPr>
            <a:r>
              <a:rPr lang="nb-NO" sz="3200">
                <a:hlinkClick r:id="rId6"/>
              </a:rPr>
              <a:t>Informasjon fra UH Sak</a:t>
            </a:r>
            <a:endParaRPr lang="nb-NO" sz="3200"/>
          </a:p>
        </p:txBody>
      </p:sp>
      <p:pic>
        <p:nvPicPr>
          <p:cNvPr id="5" name="Graphic 4" descr="Information with solid fill">
            <a:extLst>
              <a:ext uri="{FF2B5EF4-FFF2-40B4-BE49-F238E27FC236}">
                <a16:creationId xmlns:a16="http://schemas.microsoft.com/office/drawing/2014/main" id="{B5D405A9-796B-4BAC-981C-26C938915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019" y="1600201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66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ree, plant, outdoor, leaf&#10;&#10;Description automatically generated">
            <a:extLst>
              <a:ext uri="{FF2B5EF4-FFF2-40B4-BE49-F238E27FC236}">
                <a16:creationId xmlns:a16="http://schemas.microsoft.com/office/drawing/2014/main" id="{6A60DDAF-CACA-5F94-F7D1-70E273840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68956"/>
            <a:ext cx="12192001" cy="69269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24CB6-1AA2-457E-CE55-F4C50B9B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759" y="1797959"/>
            <a:ext cx="11224996" cy="864683"/>
          </a:xfrm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Takk for at du deltok!</a:t>
            </a:r>
          </a:p>
        </p:txBody>
      </p:sp>
    </p:spTree>
    <p:extLst>
      <p:ext uri="{BB962C8B-B14F-4D97-AF65-F5344CB8AC3E}">
        <p14:creationId xmlns:p14="http://schemas.microsoft.com/office/powerpoint/2010/main" val="1333623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DD74-9A7F-60A3-5387-99AC9666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Utfordringer BOTT ØL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5954-8F60-3564-22A8-F5FDDC22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6207299" cy="4818365"/>
          </a:xfrm>
        </p:spPr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nb-NO" sz="1600"/>
              <a:t>Problemer hos de andre universitetene</a:t>
            </a:r>
            <a:endParaRPr lang="en-US" sz="1600"/>
          </a:p>
          <a:p>
            <a:pPr marL="989965" lvl="1" indent="-380365"/>
            <a:r>
              <a:rPr lang="nb-NO" sz="1400"/>
              <a:t>Bakgrunn for utsettelse 1 år</a:t>
            </a:r>
          </a:p>
          <a:p>
            <a:pPr marL="989965" lvl="1" indent="-380365"/>
            <a:r>
              <a:rPr lang="nb-NO" sz="1400"/>
              <a:t>Negative medieoppslag</a:t>
            </a:r>
          </a:p>
          <a:p>
            <a:pPr marL="989965" lvl="1" indent="-380365"/>
            <a:r>
              <a:rPr lang="nb-NO" sz="1400"/>
              <a:t>Fremdeles noen utfordringer innen noen områder</a:t>
            </a:r>
          </a:p>
          <a:p>
            <a:pPr marL="456565" indent="-456565"/>
            <a:r>
              <a:rPr lang="nb-NO" sz="1600"/>
              <a:t>Noen ting er ikke avklart/ferdig:</a:t>
            </a:r>
          </a:p>
          <a:p>
            <a:pPr marL="456565" indent="-456565"/>
            <a:r>
              <a:rPr lang="nb-NO" sz="1600"/>
              <a:t>Stort og komplisert prosjekt – med mange deler</a:t>
            </a:r>
          </a:p>
          <a:p>
            <a:pPr marL="989965" lvl="1" indent="-380365"/>
            <a:r>
              <a:rPr lang="nb-NO" sz="1400"/>
              <a:t>Endring både i system, roller og måte å jobbe på innenfor økonomi og lønn (Eks: TOA)</a:t>
            </a:r>
          </a:p>
          <a:p>
            <a:pPr marL="989965" lvl="1" indent="-380365"/>
            <a:r>
              <a:rPr lang="nb-NO" sz="1400"/>
              <a:t>Skjer nye og uforutsette ting ofte, planer endres</a:t>
            </a:r>
          </a:p>
          <a:p>
            <a:pPr marL="456565" indent="-456565"/>
            <a:r>
              <a:rPr lang="nb-NO" sz="1800"/>
              <a:t>Endrede arbeidsmetoder</a:t>
            </a:r>
          </a:p>
          <a:p>
            <a:pPr marL="989965" lvl="1" indent="-380365"/>
            <a:r>
              <a:rPr lang="nb-NO" sz="1400"/>
              <a:t>Ansatte får nye roller, mindre tilgang(er) og standardiserte arbeidsmetoder</a:t>
            </a:r>
          </a:p>
          <a:p>
            <a:pPr marL="456565" indent="-456565"/>
            <a:r>
              <a:rPr lang="nb-NO" sz="1800"/>
              <a:t>Avbrudd i tjenester og feil/mangler i overgang</a:t>
            </a:r>
          </a:p>
          <a:p>
            <a:pPr marL="989965" lvl="1" indent="-380365"/>
            <a:r>
              <a:rPr lang="nb-NO" sz="1400"/>
              <a:t>Vi jobber for at dette ikke skal skje, men det kan bli mindre avbrudd, folk som ikke kommer inn osv.</a:t>
            </a:r>
            <a:endParaRPr lang="nb-NO" sz="1400" b="1" i="1"/>
          </a:p>
          <a:p>
            <a:pPr marL="456565" indent="-456565"/>
            <a:r>
              <a:rPr lang="nb-NO" sz="1600"/>
              <a:t>Alle ansatte blir berørt</a:t>
            </a:r>
          </a:p>
          <a:p>
            <a:pPr marL="989965" lvl="1" indent="-380365"/>
            <a:r>
              <a:rPr lang="nb-NO" sz="1400"/>
              <a:t>Hvordan nå ut?</a:t>
            </a:r>
          </a:p>
          <a:p>
            <a:pPr marL="456565" indent="-456565"/>
            <a:endParaRPr lang="nb-NO" sz="2000"/>
          </a:p>
          <a:p>
            <a:pPr marL="456565" indent="-456565"/>
            <a:endParaRPr lang="nb-NO" sz="2000"/>
          </a:p>
          <a:p>
            <a:pPr marL="456565" indent="-456565"/>
            <a:endParaRPr lang="nb-NO" sz="2400"/>
          </a:p>
          <a:p>
            <a:pPr marL="989965" lvl="1" indent="-380365"/>
            <a:endParaRPr lang="nb-NO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B7115A-8B25-C1EC-0EF7-8F89B16D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6757190" y="1448872"/>
            <a:ext cx="5273615" cy="373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DCF0E4-D2DC-0EFB-CBE9-725BBEC69074}"/>
              </a:ext>
            </a:extLst>
          </p:cNvPr>
          <p:cNvCxnSpPr/>
          <p:nvPr/>
        </p:nvCxnSpPr>
        <p:spPr>
          <a:xfrm>
            <a:off x="4138143" y="2596467"/>
            <a:ext cx="2553418" cy="8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71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669B-3FA9-B50F-FB94-01924081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 </a:t>
            </a:r>
            <a:r>
              <a:rPr lang="nb-NO"/>
              <a:t>NTNU </a:t>
            </a:r>
            <a:r>
              <a:rPr lang="nb-NO" dirty="0"/>
              <a:t>Sak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20E84-1044-08C3-BC6C-77707485C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NTNU er pilot og vil få «barnesykdommene»</a:t>
            </a:r>
          </a:p>
          <a:p>
            <a:r>
              <a:rPr lang="nb-NO"/>
              <a:t>Utfordring å gå opp kort tid etter BOTT ØL</a:t>
            </a:r>
          </a:p>
          <a:p>
            <a:pPr lvl="1"/>
            <a:r>
              <a:rPr lang="nb-NO"/>
              <a:t>Endringstretthet i organisasjonen</a:t>
            </a:r>
          </a:p>
          <a:p>
            <a:pPr lvl="1"/>
            <a:r>
              <a:rPr lang="nb-NO"/>
              <a:t>Få nok oppmerksomhet </a:t>
            </a:r>
          </a:p>
          <a:p>
            <a:r>
              <a:rPr lang="nb-NO"/>
              <a:t>Mangelfull informasjon fra UH Sak (det nasjonale prosjektet)</a:t>
            </a:r>
          </a:p>
          <a:p>
            <a:r>
              <a:rPr lang="nb-NO"/>
              <a:t>Bredden i prosjektet utfordrer «siloene» på NTNU </a:t>
            </a:r>
          </a:p>
          <a:p>
            <a:pPr lvl="1"/>
            <a:r>
              <a:rPr lang="nb-NO"/>
              <a:t>Uavklarte prosesseierskap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844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2380-6CA1-492C-94DF-216A8AE3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600439"/>
          </a:xfrm>
        </p:spPr>
        <p:txBody>
          <a:bodyPr/>
          <a:lstStyle/>
          <a:p>
            <a:r>
              <a:rPr lang="nb-NO"/>
              <a:t>Mål for møtet</a:t>
            </a:r>
            <a:br>
              <a:rPr lang="nb-NO"/>
            </a:b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4E38-4997-4E30-B4BB-F092D3CC5C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pPr marL="380981" indent="-380981">
              <a:spcBef>
                <a:spcPts val="0"/>
              </a:spcBef>
              <a:buFont typeface="Arial,Sans-Serif"/>
              <a:buChar char="•"/>
            </a:pPr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C879B-C79A-4758-9213-30729E474039}"/>
              </a:ext>
            </a:extLst>
          </p:cNvPr>
          <p:cNvSpPr txBox="1"/>
          <p:nvPr/>
        </p:nvSpPr>
        <p:spPr>
          <a:xfrm>
            <a:off x="2487087" y="2813607"/>
            <a:ext cx="5486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Få en felles forståelse for BOTT ØL</a:t>
            </a:r>
          </a:p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Innspill til ambisjonsnivå</a:t>
            </a:r>
          </a:p>
          <a:p>
            <a:pPr marL="609570" lvl="1" defTabSz="609570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For 2021</a:t>
            </a:r>
          </a:p>
          <a:p>
            <a:pPr marL="609570" lvl="1" defTabSz="609570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Fram til 2025</a:t>
            </a:r>
          </a:p>
          <a:p>
            <a:pPr defTabSz="609570">
              <a:defRPr/>
            </a:pPr>
            <a:endParaRPr lang="nb-NO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A866E86E-CDF0-44EA-B7FB-B2DADCCC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4" y="1075545"/>
            <a:ext cx="10828636" cy="51405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CB3128-E062-42F9-8C82-A46881858251}"/>
              </a:ext>
            </a:extLst>
          </p:cNvPr>
          <p:cNvSpPr/>
          <p:nvPr/>
        </p:nvSpPr>
        <p:spPr>
          <a:xfrm>
            <a:off x="4038114" y="1172901"/>
            <a:ext cx="6916573" cy="474732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>
              <a:defRPr/>
            </a:pPr>
            <a:endParaRPr lang="en-US" sz="240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FEDE8-BA72-4241-B240-0F6E538EDC9C}"/>
              </a:ext>
            </a:extLst>
          </p:cNvPr>
          <p:cNvSpPr txBox="1"/>
          <p:nvPr/>
        </p:nvSpPr>
        <p:spPr>
          <a:xfrm>
            <a:off x="4694101" y="1697659"/>
            <a:ext cx="5604597" cy="67710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b-NO" sz="1900" b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b-NO" sz="1700" b="1">
              <a:solidFill>
                <a:srgbClr val="242424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F95AE-7E3C-93B1-AF1D-27CE4A66205D}"/>
              </a:ext>
            </a:extLst>
          </p:cNvPr>
          <p:cNvSpPr txBox="1"/>
          <p:nvPr/>
        </p:nvSpPr>
        <p:spPr>
          <a:xfrm>
            <a:off x="4730043" y="2163929"/>
            <a:ext cx="531706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sz="200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000"/>
              <a:t> vise hvordan dere kan finne relevant informasjon om BOTT ØL og NTNU Sak </a:t>
            </a:r>
          </a:p>
          <a:p>
            <a:pPr algn="ctr"/>
            <a:endParaRPr lang="nb-NO" sz="200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000"/>
              <a:t>dele utfordringer i prosjektene</a:t>
            </a:r>
          </a:p>
          <a:p>
            <a:pPr algn="ctr"/>
            <a:endParaRPr lang="nb-NO" sz="200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000"/>
              <a:t>få innspill og svare på spørsmål fra dere kommunikasjonsmedarbeidere 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87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639933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dirty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 dirty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26784"/>
              </p:ext>
            </p:extLst>
          </p:nvPr>
        </p:nvGraphicFramePr>
        <p:xfrm>
          <a:off x="475487" y="1600200"/>
          <a:ext cx="6335215" cy="32918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35215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og 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Kort om prosjektene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Hvor finner dere relevant og oppdatert informasjon fra prosjektene?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65429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Utfordringer med innføring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6666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Tidslinje for prosjektene og lokalt ansvar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1262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Kort om brukerstøtte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986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innspill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47374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5604843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8825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B0EEC1-81CC-62B0-016A-1E535FE4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425" y="0"/>
            <a:ext cx="515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1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043A-F82C-7194-0FB1-B4B143B5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11" y="3532049"/>
            <a:ext cx="11224996" cy="710067"/>
          </a:xfrm>
        </p:spPr>
        <p:txBody>
          <a:bodyPr/>
          <a:lstStyle/>
          <a:p>
            <a:r>
              <a:rPr lang="nb-NO" sz="4000">
                <a:solidFill>
                  <a:schemeClr val="tx2"/>
                </a:solidFill>
              </a:rPr>
              <a:t>Nye økonomi og lønnssystemer på NTNU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0CE4-D4B8-40C3-C95C-3AC2B0D18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sz="6000">
                <a:solidFill>
                  <a:schemeClr val="tx2"/>
                </a:solidFill>
              </a:rPr>
              <a:t>BOTT ØL</a:t>
            </a:r>
          </a:p>
        </p:txBody>
      </p:sp>
    </p:spTree>
    <p:extLst>
      <p:ext uri="{BB962C8B-B14F-4D97-AF65-F5344CB8AC3E}">
        <p14:creationId xmlns:p14="http://schemas.microsoft.com/office/powerpoint/2010/main" val="209161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F26029E-C611-41FA-9019-9F604A2197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0539558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F26029E-C611-41FA-9019-9F604A21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F654825-8769-4EA3-B378-EADA0944C68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" y="2"/>
            <a:ext cx="158751" cy="158751"/>
          </a:xfrm>
          <a:prstGeom prst="rect">
            <a:avLst/>
          </a:prstGeom>
          <a:solidFill>
            <a:srgbClr val="01509D"/>
          </a:solidFill>
          <a:ln>
            <a:noFill/>
          </a:ln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1219110"/>
            <a:endParaRPr lang="nb-NO" sz="2667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8F4E-91CE-4198-80E7-089DBBEC27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990" y="91016"/>
            <a:ext cx="10913653" cy="1077218"/>
          </a:xfrm>
        </p:spPr>
        <p:txBody>
          <a:bodyPr vert="horz"/>
          <a:lstStyle/>
          <a:p>
            <a:r>
              <a:rPr lang="nb-NO" sz="3200"/>
              <a:t>Hvordan ser systemene ut etter BOTT økonomi og lønn er innført 01.01.2023?</a:t>
            </a:r>
          </a:p>
        </p:txBody>
      </p:sp>
      <p:sp>
        <p:nvSpPr>
          <p:cNvPr id="44" name="Rektangel 21">
            <a:extLst>
              <a:ext uri="{FF2B5EF4-FFF2-40B4-BE49-F238E27FC236}">
                <a16:creationId xmlns:a16="http://schemas.microsoft.com/office/drawing/2014/main" id="{B257A21C-A005-4B9E-A4F6-D844B4D9A125}"/>
              </a:ext>
            </a:extLst>
          </p:cNvPr>
          <p:cNvSpPr/>
          <p:nvPr/>
        </p:nvSpPr>
        <p:spPr>
          <a:xfrm>
            <a:off x="4587757" y="1358168"/>
            <a:ext cx="4271407" cy="551173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 sz="2400" b="1">
                <a:solidFill>
                  <a:prstClr val="white"/>
                </a:solidFill>
                <a:latin typeface="Calibri"/>
              </a:rPr>
              <a:t>System </a:t>
            </a:r>
            <a:r>
              <a:rPr lang="nb-NO" sz="2400" b="1" err="1">
                <a:solidFill>
                  <a:prstClr val="white"/>
                </a:solidFill>
                <a:latin typeface="Calibri"/>
              </a:rPr>
              <a:t>idag</a:t>
            </a:r>
            <a:endParaRPr lang="nb-NO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ktangel 22">
            <a:extLst>
              <a:ext uri="{FF2B5EF4-FFF2-40B4-BE49-F238E27FC236}">
                <a16:creationId xmlns:a16="http://schemas.microsoft.com/office/drawing/2014/main" id="{4C228A11-273B-49D5-B50F-DE91906B23B1}"/>
              </a:ext>
            </a:extLst>
          </p:cNvPr>
          <p:cNvSpPr/>
          <p:nvPr/>
        </p:nvSpPr>
        <p:spPr>
          <a:xfrm>
            <a:off x="8859165" y="1358170"/>
            <a:ext cx="2835713" cy="55117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 sz="2400" b="1">
                <a:solidFill>
                  <a:prstClr val="white"/>
                </a:solidFill>
                <a:latin typeface="Calibri"/>
              </a:rPr>
              <a:t>  System 2023</a:t>
            </a:r>
          </a:p>
        </p:txBody>
      </p:sp>
      <p:sp>
        <p:nvSpPr>
          <p:cNvPr id="46" name="Rektangel 23">
            <a:extLst>
              <a:ext uri="{FF2B5EF4-FFF2-40B4-BE49-F238E27FC236}">
                <a16:creationId xmlns:a16="http://schemas.microsoft.com/office/drawing/2014/main" id="{E09DA501-C388-45F9-B349-50770D777ED2}"/>
              </a:ext>
            </a:extLst>
          </p:cNvPr>
          <p:cNvSpPr/>
          <p:nvPr/>
        </p:nvSpPr>
        <p:spPr>
          <a:xfrm>
            <a:off x="419405" y="1358088"/>
            <a:ext cx="4178587" cy="551425"/>
          </a:xfrm>
          <a:prstGeom prst="rect">
            <a:avLst/>
          </a:prstGeom>
          <a:solidFill>
            <a:srgbClr val="01509D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 sz="2400" b="1">
                <a:solidFill>
                  <a:prstClr val="white"/>
                </a:solidFill>
                <a:latin typeface="Calibri"/>
              </a:rPr>
              <a:t>Våre oppgaver i dag</a:t>
            </a:r>
          </a:p>
        </p:txBody>
      </p:sp>
      <p:sp>
        <p:nvSpPr>
          <p:cNvPr id="34" name="Rektangel 8">
            <a:extLst>
              <a:ext uri="{FF2B5EF4-FFF2-40B4-BE49-F238E27FC236}">
                <a16:creationId xmlns:a16="http://schemas.microsoft.com/office/drawing/2014/main" id="{4BB5B19D-25BD-4DEB-B966-94CE1A9D3641}"/>
              </a:ext>
            </a:extLst>
          </p:cNvPr>
          <p:cNvSpPr/>
          <p:nvPr/>
        </p:nvSpPr>
        <p:spPr>
          <a:xfrm>
            <a:off x="4597996" y="2251760"/>
            <a:ext cx="4307779" cy="1116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rgbClr val="4F81BD"/>
              </a:gs>
            </a:gsLst>
            <a:lin ang="0" scaled="1"/>
            <a:tileRect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BEVISST plan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BEVISST innsikt</a:t>
            </a:r>
          </a:p>
        </p:txBody>
      </p:sp>
      <p:sp>
        <p:nvSpPr>
          <p:cNvPr id="40" name="Rektangel 15">
            <a:extLst>
              <a:ext uri="{FF2B5EF4-FFF2-40B4-BE49-F238E27FC236}">
                <a16:creationId xmlns:a16="http://schemas.microsoft.com/office/drawing/2014/main" id="{2205FD27-F466-47EC-B421-E3C682CCF646}"/>
              </a:ext>
            </a:extLst>
          </p:cNvPr>
          <p:cNvSpPr/>
          <p:nvPr/>
        </p:nvSpPr>
        <p:spPr>
          <a:xfrm>
            <a:off x="8869403" y="2251760"/>
            <a:ext cx="2825477" cy="11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39"/>
            <a:r>
              <a:rPr lang="nb-NO">
                <a:solidFill>
                  <a:prstClr val="white"/>
                </a:solidFill>
                <a:latin typeface="Calibri"/>
              </a:rPr>
              <a:t>	BEVISST plan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	BEVISST innsikt</a:t>
            </a:r>
          </a:p>
        </p:txBody>
      </p:sp>
      <p:sp>
        <p:nvSpPr>
          <p:cNvPr id="41" name="Rektangel 12">
            <a:extLst>
              <a:ext uri="{FF2B5EF4-FFF2-40B4-BE49-F238E27FC236}">
                <a16:creationId xmlns:a16="http://schemas.microsoft.com/office/drawing/2014/main" id="{B1483B8B-BD0C-42DB-9B30-4D3F03F2887E}"/>
              </a:ext>
            </a:extLst>
          </p:cNvPr>
          <p:cNvSpPr/>
          <p:nvPr/>
        </p:nvSpPr>
        <p:spPr>
          <a:xfrm>
            <a:off x="435989" y="2204136"/>
            <a:ext cx="4162003" cy="1116000"/>
          </a:xfrm>
          <a:prstGeom prst="rect">
            <a:avLst/>
          </a:prstGeom>
          <a:solidFill>
            <a:srgbClr val="01509D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Budsjettering,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bemanningsplan,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virksomhetsrapporter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219A8E-A26A-4C77-A28C-3823EB3254BA}"/>
              </a:ext>
            </a:extLst>
          </p:cNvPr>
          <p:cNvSpPr/>
          <p:nvPr/>
        </p:nvSpPr>
        <p:spPr bwMode="auto">
          <a:xfrm>
            <a:off x="8184266" y="2559678"/>
            <a:ext cx="1269852" cy="464060"/>
          </a:xfrm>
          <a:prstGeom prst="rightArrow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endParaRPr lang="nb-NO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ktangel 7">
            <a:extLst>
              <a:ext uri="{FF2B5EF4-FFF2-40B4-BE49-F238E27FC236}">
                <a16:creationId xmlns:a16="http://schemas.microsoft.com/office/drawing/2014/main" id="{1EFAC45C-EAC9-4514-9BAF-56B972A8DBA9}"/>
              </a:ext>
            </a:extLst>
          </p:cNvPr>
          <p:cNvSpPr/>
          <p:nvPr/>
        </p:nvSpPr>
        <p:spPr>
          <a:xfrm>
            <a:off x="4597997" y="5167352"/>
            <a:ext cx="4271401" cy="1116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HR-portalen / PAGA</a:t>
            </a:r>
          </a:p>
        </p:txBody>
      </p:sp>
      <p:sp>
        <p:nvSpPr>
          <p:cNvPr id="39" name="Rektangel 14">
            <a:extLst>
              <a:ext uri="{FF2B5EF4-FFF2-40B4-BE49-F238E27FC236}">
                <a16:creationId xmlns:a16="http://schemas.microsoft.com/office/drawing/2014/main" id="{EA6742D3-FEC7-4478-A4D1-031B0C3938BE}"/>
              </a:ext>
            </a:extLst>
          </p:cNvPr>
          <p:cNvSpPr/>
          <p:nvPr/>
        </p:nvSpPr>
        <p:spPr>
          <a:xfrm>
            <a:off x="8869400" y="5167349"/>
            <a:ext cx="2825477" cy="111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39"/>
            <a:r>
              <a:rPr lang="nb-NO">
                <a:solidFill>
                  <a:prstClr val="white"/>
                </a:solidFill>
                <a:latin typeface="Calibri"/>
              </a:rPr>
              <a:t>	SAP – DFØ + selvbetjeningsportal</a:t>
            </a:r>
          </a:p>
        </p:txBody>
      </p:sp>
      <p:sp>
        <p:nvSpPr>
          <p:cNvPr id="43" name="Rektangel 17">
            <a:extLst>
              <a:ext uri="{FF2B5EF4-FFF2-40B4-BE49-F238E27FC236}">
                <a16:creationId xmlns:a16="http://schemas.microsoft.com/office/drawing/2014/main" id="{CB71C00E-70D4-4DB3-AA2B-0313C158BEC8}"/>
              </a:ext>
            </a:extLst>
          </p:cNvPr>
          <p:cNvSpPr/>
          <p:nvPr/>
        </p:nvSpPr>
        <p:spPr>
          <a:xfrm>
            <a:off x="435989" y="5119725"/>
            <a:ext cx="4162003" cy="1116000"/>
          </a:xfrm>
          <a:prstGeom prst="rect">
            <a:avLst/>
          </a:prstGeom>
          <a:solidFill>
            <a:srgbClr val="01509D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Lønn,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timeføring,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fravær,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ferie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7565877A-8937-4C6F-B6BE-D91C5E80C90C}"/>
              </a:ext>
            </a:extLst>
          </p:cNvPr>
          <p:cNvSpPr/>
          <p:nvPr/>
        </p:nvSpPr>
        <p:spPr bwMode="auto">
          <a:xfrm>
            <a:off x="8184266" y="5499655"/>
            <a:ext cx="1269852" cy="464060"/>
          </a:xfrm>
          <a:prstGeom prst="rightArrow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endParaRPr lang="nb-NO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ktangel 4">
            <a:extLst>
              <a:ext uri="{FF2B5EF4-FFF2-40B4-BE49-F238E27FC236}">
                <a16:creationId xmlns:a16="http://schemas.microsoft.com/office/drawing/2014/main" id="{067053EE-2C4B-4F0A-AF5B-126AA5CEC0C2}"/>
              </a:ext>
            </a:extLst>
          </p:cNvPr>
          <p:cNvSpPr/>
          <p:nvPr/>
        </p:nvSpPr>
        <p:spPr>
          <a:xfrm>
            <a:off x="4597997" y="3709556"/>
            <a:ext cx="4271401" cy="1116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Oracle</a:t>
            </a:r>
          </a:p>
          <a:p>
            <a:pPr defTabSz="609539"/>
            <a:r>
              <a:rPr lang="nb-NO" err="1">
                <a:solidFill>
                  <a:prstClr val="white"/>
                </a:solidFill>
                <a:latin typeface="Calibri"/>
              </a:rPr>
              <a:t>Basware</a:t>
            </a:r>
            <a:r>
              <a:rPr lang="nb-NO">
                <a:solidFill>
                  <a:prstClr val="white"/>
                </a:solidFill>
                <a:latin typeface="Calibri"/>
              </a:rPr>
              <a:t> PM/IP/CM</a:t>
            </a:r>
          </a:p>
          <a:p>
            <a:pPr defTabSz="609539"/>
            <a:r>
              <a:rPr lang="nb-NO" err="1">
                <a:solidFill>
                  <a:prstClr val="white"/>
                </a:solidFill>
                <a:latin typeface="Calibri"/>
              </a:rPr>
              <a:t>Maconomy</a:t>
            </a:r>
            <a:endParaRPr lang="nb-NO">
              <a:solidFill>
                <a:prstClr val="white"/>
              </a:solidFill>
              <a:latin typeface="Calibri"/>
            </a:endParaRPr>
          </a:p>
          <a:p>
            <a:pPr defTabSz="609539"/>
            <a:r>
              <a:rPr lang="nb-NO" err="1">
                <a:solidFill>
                  <a:prstClr val="white"/>
                </a:solidFill>
                <a:latin typeface="Calibri"/>
              </a:rPr>
              <a:t>ResearchPro</a:t>
            </a: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ktangel 13">
            <a:extLst>
              <a:ext uri="{FF2B5EF4-FFF2-40B4-BE49-F238E27FC236}">
                <a16:creationId xmlns:a16="http://schemas.microsoft.com/office/drawing/2014/main" id="{92433074-3C90-4637-9376-358A48B0930F}"/>
              </a:ext>
            </a:extLst>
          </p:cNvPr>
          <p:cNvSpPr/>
          <p:nvPr/>
        </p:nvSpPr>
        <p:spPr>
          <a:xfrm>
            <a:off x="8869400" y="3709556"/>
            <a:ext cx="2825477" cy="1116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39"/>
            <a:r>
              <a:rPr lang="nb-NO">
                <a:solidFill>
                  <a:prstClr val="white"/>
                </a:solidFill>
                <a:latin typeface="Calibri"/>
              </a:rPr>
              <a:t>	Unit 4 ERP - DFØ</a:t>
            </a:r>
          </a:p>
        </p:txBody>
      </p:sp>
      <p:sp>
        <p:nvSpPr>
          <p:cNvPr id="42" name="Rektangel 16">
            <a:extLst>
              <a:ext uri="{FF2B5EF4-FFF2-40B4-BE49-F238E27FC236}">
                <a16:creationId xmlns:a16="http://schemas.microsoft.com/office/drawing/2014/main" id="{789E1960-7FBF-4205-A656-E2575931BA35}"/>
              </a:ext>
            </a:extLst>
          </p:cNvPr>
          <p:cNvSpPr/>
          <p:nvPr/>
        </p:nvSpPr>
        <p:spPr>
          <a:xfrm>
            <a:off x="435989" y="3661931"/>
            <a:ext cx="4162003" cy="1116000"/>
          </a:xfrm>
          <a:prstGeom prst="rect">
            <a:avLst/>
          </a:prstGeom>
          <a:solidFill>
            <a:srgbClr val="01509D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r>
              <a:rPr lang="nb-NO">
                <a:solidFill>
                  <a:prstClr val="white"/>
                </a:solidFill>
                <a:latin typeface="Calibri"/>
              </a:rPr>
              <a:t>Regnskap,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bestilling, </a:t>
            </a:r>
            <a:br>
              <a:rPr lang="nb-NO">
                <a:solidFill>
                  <a:prstClr val="white"/>
                </a:solidFill>
                <a:latin typeface="Calibri"/>
              </a:rPr>
            </a:br>
            <a:r>
              <a:rPr lang="nb-NO">
                <a:solidFill>
                  <a:prstClr val="white"/>
                </a:solidFill>
                <a:latin typeface="Calibri"/>
              </a:rPr>
              <a:t>prosjekt,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4D04558B-79F1-44DD-83B6-14CD62C3C568}"/>
              </a:ext>
            </a:extLst>
          </p:cNvPr>
          <p:cNvSpPr/>
          <p:nvPr/>
        </p:nvSpPr>
        <p:spPr bwMode="auto">
          <a:xfrm>
            <a:off x="8184266" y="4055347"/>
            <a:ext cx="1269852" cy="464060"/>
          </a:xfrm>
          <a:prstGeom prst="rightArrow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39"/>
            <a:endParaRPr lang="nb-NO" sz="2400" b="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75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16456CD-9A51-4369-B624-AB0324D6E7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16456CD-9A51-4369-B624-AB0324D6E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297F30B-D24D-4EE9-AF1A-452C8D09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30" y="34104"/>
            <a:ext cx="11224996" cy="1448731"/>
          </a:xfrm>
        </p:spPr>
        <p:txBody>
          <a:bodyPr vert="horz"/>
          <a:lstStyle/>
          <a:p>
            <a:pPr algn="ctr">
              <a:spcBef>
                <a:spcPct val="20000"/>
              </a:spcBef>
            </a:pPr>
            <a:r>
              <a:rPr lang="nb-NO">
                <a:solidFill>
                  <a:schemeClr val="tx2"/>
                </a:solidFill>
              </a:rPr>
              <a:t>Hvorfor BOTT ØL?</a:t>
            </a:r>
            <a:br>
              <a:rPr lang="nb-NO"/>
            </a:br>
            <a:r>
              <a:rPr lang="nb-NO" sz="2000" b="0" i="1">
                <a:solidFill>
                  <a:srgbClr val="000000"/>
                </a:solidFill>
              </a:rPr>
              <a:t>Innføringen av nye økonomi- og lønnssystemer vil gi NTNU mange fordeler både i et fagperspektiv og brukerperspektiv</a:t>
            </a:r>
            <a:endParaRPr lang="nb-NO" sz="200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5520E2-E70E-421E-853F-DFBEDAC60221}"/>
              </a:ext>
            </a:extLst>
          </p:cNvPr>
          <p:cNvGrpSpPr/>
          <p:nvPr/>
        </p:nvGrpSpPr>
        <p:grpSpPr>
          <a:xfrm>
            <a:off x="6032007" y="1807013"/>
            <a:ext cx="2520696" cy="1614174"/>
            <a:chOff x="3255959" y="1713774"/>
            <a:chExt cx="2520696" cy="16141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93DF72-A128-4DE5-8927-07C75A014018}"/>
                </a:ext>
              </a:extLst>
            </p:cNvPr>
            <p:cNvSpPr txBox="1"/>
            <p:nvPr/>
          </p:nvSpPr>
          <p:spPr>
            <a:xfrm>
              <a:off x="3255959" y="2589284"/>
              <a:ext cx="2520696" cy="7386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får roller, systemer og prosesser som er laget for å fungere i lag.</a:t>
              </a:r>
            </a:p>
          </p:txBody>
        </p:sp>
        <p:pic>
          <p:nvPicPr>
            <p:cNvPr id="19" name="Graphic 18" descr="Rope Knot with solid fill">
              <a:extLst>
                <a:ext uri="{FF2B5EF4-FFF2-40B4-BE49-F238E27FC236}">
                  <a16:creationId xmlns:a16="http://schemas.microsoft.com/office/drawing/2014/main" id="{0E113155-786B-45E5-B000-32C7D82CF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36623" y="1713774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8609F01-EA0B-4A82-84AE-4747634045FE}"/>
              </a:ext>
            </a:extLst>
          </p:cNvPr>
          <p:cNvGrpSpPr/>
          <p:nvPr/>
        </p:nvGrpSpPr>
        <p:grpSpPr>
          <a:xfrm>
            <a:off x="532600" y="1807011"/>
            <a:ext cx="2520696" cy="1858840"/>
            <a:chOff x="532600" y="1684550"/>
            <a:chExt cx="2520696" cy="18588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D253B3-4076-4EAB-AB1F-E800F4C61DFA}"/>
                </a:ext>
              </a:extLst>
            </p:cNvPr>
            <p:cNvSpPr txBox="1"/>
            <p:nvPr/>
          </p:nvSpPr>
          <p:spPr>
            <a:xfrm>
              <a:off x="532600" y="2589284"/>
              <a:ext cx="2520696" cy="95410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erstatter utdaterte systemer med nye som vil være i kontinuerlig forbedring.</a:t>
              </a:r>
            </a:p>
          </p:txBody>
        </p:sp>
        <p:pic>
          <p:nvPicPr>
            <p:cNvPr id="23" name="Graphic 22" descr="Building Brick Wall with solid fill">
              <a:extLst>
                <a:ext uri="{FF2B5EF4-FFF2-40B4-BE49-F238E27FC236}">
                  <a16:creationId xmlns:a16="http://schemas.microsoft.com/office/drawing/2014/main" id="{FAE93033-7CDC-43DE-A92F-FE06CB68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35748" y="1684550"/>
              <a:ext cx="914400" cy="9144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B019A2-F5DB-4119-8012-AAF09EEF25AE}"/>
              </a:ext>
            </a:extLst>
          </p:cNvPr>
          <p:cNvGrpSpPr/>
          <p:nvPr/>
        </p:nvGrpSpPr>
        <p:grpSpPr>
          <a:xfrm>
            <a:off x="8888397" y="1807011"/>
            <a:ext cx="2815105" cy="1828531"/>
            <a:chOff x="8888395" y="1714857"/>
            <a:chExt cx="2815105" cy="18285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9CD5BA-9163-41DE-AB24-051B36CFE8EB}"/>
                </a:ext>
              </a:extLst>
            </p:cNvPr>
            <p:cNvSpPr txBox="1"/>
            <p:nvPr/>
          </p:nvSpPr>
          <p:spPr>
            <a:xfrm>
              <a:off x="8888395" y="2589283"/>
              <a:ext cx="2815105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får økt funksjonalitet innen flere områder som pre-</a:t>
              </a:r>
              <a:r>
                <a:rPr lang="nb-NO" sz="1400" err="1">
                  <a:solidFill>
                    <a:srgbClr val="000000"/>
                  </a:solidFill>
                  <a:latin typeface="Arial" panose="020B0604020202020204"/>
                </a:rPr>
                <a:t>award</a:t>
              </a: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 (prosjektøkonomi) og selvbetjeningsløsninger.</a:t>
              </a:r>
              <a:endParaRPr lang="nb-NO" sz="1400">
                <a:solidFill>
                  <a:srgbClr val="000000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31" name="Graphic 30" descr="Escalator Up with solid fill">
              <a:extLst>
                <a:ext uri="{FF2B5EF4-FFF2-40B4-BE49-F238E27FC236}">
                  <a16:creationId xmlns:a16="http://schemas.microsoft.com/office/drawing/2014/main" id="{1866CD66-A329-4B8E-89A1-15148274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99361" y="1714857"/>
              <a:ext cx="914400" cy="9144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60AEB2-C9C3-442D-BFAF-E77D8CCBB632}"/>
              </a:ext>
            </a:extLst>
          </p:cNvPr>
          <p:cNvGrpSpPr/>
          <p:nvPr/>
        </p:nvGrpSpPr>
        <p:grpSpPr>
          <a:xfrm>
            <a:off x="429811" y="3931335"/>
            <a:ext cx="2520696" cy="2183895"/>
            <a:chOff x="429810" y="3931334"/>
            <a:chExt cx="2520696" cy="2183895"/>
          </a:xfrm>
        </p:grpSpPr>
        <p:pic>
          <p:nvPicPr>
            <p:cNvPr id="27" name="Graphic 26" descr="Blockchain with solid fill">
              <a:extLst>
                <a:ext uri="{FF2B5EF4-FFF2-40B4-BE49-F238E27FC236}">
                  <a16:creationId xmlns:a16="http://schemas.microsoft.com/office/drawing/2014/main" id="{12A2C270-3BD3-40B6-B20C-F29C81F2D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10098" y="393133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ACB568-D257-4038-985A-54928EB38F51}"/>
                </a:ext>
              </a:extLst>
            </p:cNvPr>
            <p:cNvSpPr txBox="1"/>
            <p:nvPr/>
          </p:nvSpPr>
          <p:spPr>
            <a:xfrm>
              <a:off x="429810" y="4945678"/>
              <a:ext cx="2520696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får prosessansvarlige, prosessrådgivere og fagbrukere i tett samarbeid som gir bedre kvalitet i tjenestene.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B7BBCF-A287-4B0B-888B-C318BD14F1BF}"/>
              </a:ext>
            </a:extLst>
          </p:cNvPr>
          <p:cNvGrpSpPr/>
          <p:nvPr/>
        </p:nvGrpSpPr>
        <p:grpSpPr>
          <a:xfrm>
            <a:off x="3261295" y="3940886"/>
            <a:ext cx="2520696" cy="2174345"/>
            <a:chOff x="3261295" y="3940885"/>
            <a:chExt cx="2520696" cy="217434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1D2489-C699-487F-BA98-BA32D112E53D}"/>
                </a:ext>
              </a:extLst>
            </p:cNvPr>
            <p:cNvSpPr txBox="1"/>
            <p:nvPr/>
          </p:nvSpPr>
          <p:spPr>
            <a:xfrm>
              <a:off x="3261295" y="4945678"/>
              <a:ext cx="2520696" cy="11695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vil følge lover, avtaler og regler da de er bygd inn i systemene (i delvis motsetning til dagens situasjon).</a:t>
              </a:r>
            </a:p>
          </p:txBody>
        </p:sp>
        <p:pic>
          <p:nvPicPr>
            <p:cNvPr id="38" name="Graphic 37" descr="Document with solid fill">
              <a:extLst>
                <a:ext uri="{FF2B5EF4-FFF2-40B4-BE49-F238E27FC236}">
                  <a16:creationId xmlns:a16="http://schemas.microsoft.com/office/drawing/2014/main" id="{1DB95787-A7AB-4B0C-822E-5CC753BD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54789" y="3940885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B6FA6A-97F1-4D79-8D19-EF2F60D64CCE}"/>
              </a:ext>
            </a:extLst>
          </p:cNvPr>
          <p:cNvGrpSpPr/>
          <p:nvPr/>
        </p:nvGrpSpPr>
        <p:grpSpPr>
          <a:xfrm>
            <a:off x="9147961" y="3922483"/>
            <a:ext cx="2520696" cy="1761859"/>
            <a:chOff x="9147961" y="3922484"/>
            <a:chExt cx="2520696" cy="1761859"/>
          </a:xfrm>
        </p:grpSpPr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032E671C-DFA4-8846-7F87-10E71B0CCBB5}"/>
                </a:ext>
              </a:extLst>
            </p:cNvPr>
            <p:cNvSpPr txBox="1"/>
            <p:nvPr/>
          </p:nvSpPr>
          <p:spPr>
            <a:xfrm>
              <a:off x="9147961" y="4945679"/>
              <a:ext cx="2520696" cy="7386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Vi får systemer, prosesser og roller som bidrar til å realisere Ett NTNU.</a:t>
              </a:r>
              <a:endParaRPr lang="nb-NO" sz="16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pic>
          <p:nvPicPr>
            <p:cNvPr id="22" name="Graphic 37" descr="Bank with solid fill">
              <a:extLst>
                <a:ext uri="{FF2B5EF4-FFF2-40B4-BE49-F238E27FC236}">
                  <a16:creationId xmlns:a16="http://schemas.microsoft.com/office/drawing/2014/main" id="{831D87C1-1ED9-16FC-D740-EEC5CCCF1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951109" y="3922484"/>
              <a:ext cx="914400" cy="914400"/>
            </a:xfrm>
            <a:prstGeom prst="rect">
              <a:avLst/>
            </a:prstGeom>
          </p:spPr>
        </p:pic>
      </p:grpSp>
      <p:sp>
        <p:nvSpPr>
          <p:cNvPr id="28" name="Freeform 114">
            <a:extLst>
              <a:ext uri="{FF2B5EF4-FFF2-40B4-BE49-F238E27FC236}">
                <a16:creationId xmlns:a16="http://schemas.microsoft.com/office/drawing/2014/main" id="{91755F43-BBE2-4091-9123-99234591EB5F}"/>
              </a:ext>
            </a:extLst>
          </p:cNvPr>
          <p:cNvSpPr>
            <a:spLocks noEditPoints="1"/>
          </p:cNvSpPr>
          <p:nvPr/>
        </p:nvSpPr>
        <p:spPr bwMode="auto">
          <a:xfrm>
            <a:off x="7099481" y="4082700"/>
            <a:ext cx="821337" cy="699699"/>
          </a:xfrm>
          <a:custGeom>
            <a:avLst/>
            <a:gdLst>
              <a:gd name="T0" fmla="*/ 288 w 320"/>
              <a:gd name="T1" fmla="*/ 203 h 267"/>
              <a:gd name="T2" fmla="*/ 277 w 320"/>
              <a:gd name="T3" fmla="*/ 128 h 267"/>
              <a:gd name="T4" fmla="*/ 171 w 320"/>
              <a:gd name="T5" fmla="*/ 75 h 267"/>
              <a:gd name="T6" fmla="*/ 203 w 320"/>
              <a:gd name="T7" fmla="*/ 64 h 267"/>
              <a:gd name="T8" fmla="*/ 192 w 320"/>
              <a:gd name="T9" fmla="*/ 0 h 267"/>
              <a:gd name="T10" fmla="*/ 117 w 320"/>
              <a:gd name="T11" fmla="*/ 11 h 267"/>
              <a:gd name="T12" fmla="*/ 128 w 320"/>
              <a:gd name="T13" fmla="*/ 75 h 267"/>
              <a:gd name="T14" fmla="*/ 149 w 320"/>
              <a:gd name="T15" fmla="*/ 128 h 267"/>
              <a:gd name="T16" fmla="*/ 32 w 320"/>
              <a:gd name="T17" fmla="*/ 139 h 267"/>
              <a:gd name="T18" fmla="*/ 11 w 320"/>
              <a:gd name="T19" fmla="*/ 203 h 267"/>
              <a:gd name="T20" fmla="*/ 0 w 320"/>
              <a:gd name="T21" fmla="*/ 256 h 267"/>
              <a:gd name="T22" fmla="*/ 75 w 320"/>
              <a:gd name="T23" fmla="*/ 267 h 267"/>
              <a:gd name="T24" fmla="*/ 85 w 320"/>
              <a:gd name="T25" fmla="*/ 214 h 267"/>
              <a:gd name="T26" fmla="*/ 53 w 320"/>
              <a:gd name="T27" fmla="*/ 203 h 267"/>
              <a:gd name="T28" fmla="*/ 149 w 320"/>
              <a:gd name="T29" fmla="*/ 150 h 267"/>
              <a:gd name="T30" fmla="*/ 128 w 320"/>
              <a:gd name="T31" fmla="*/ 203 h 267"/>
              <a:gd name="T32" fmla="*/ 117 w 320"/>
              <a:gd name="T33" fmla="*/ 256 h 267"/>
              <a:gd name="T34" fmla="*/ 192 w 320"/>
              <a:gd name="T35" fmla="*/ 267 h 267"/>
              <a:gd name="T36" fmla="*/ 203 w 320"/>
              <a:gd name="T37" fmla="*/ 214 h 267"/>
              <a:gd name="T38" fmla="*/ 171 w 320"/>
              <a:gd name="T39" fmla="*/ 203 h 267"/>
              <a:gd name="T40" fmla="*/ 267 w 320"/>
              <a:gd name="T41" fmla="*/ 150 h 267"/>
              <a:gd name="T42" fmla="*/ 245 w 320"/>
              <a:gd name="T43" fmla="*/ 203 h 267"/>
              <a:gd name="T44" fmla="*/ 235 w 320"/>
              <a:gd name="T45" fmla="*/ 256 h 267"/>
              <a:gd name="T46" fmla="*/ 309 w 320"/>
              <a:gd name="T47" fmla="*/ 267 h 267"/>
              <a:gd name="T48" fmla="*/ 320 w 320"/>
              <a:gd name="T49" fmla="*/ 214 h 267"/>
              <a:gd name="T50" fmla="*/ 139 w 320"/>
              <a:gd name="T51" fmla="*/ 22 h 267"/>
              <a:gd name="T52" fmla="*/ 181 w 320"/>
              <a:gd name="T53" fmla="*/ 54 h 267"/>
              <a:gd name="T54" fmla="*/ 139 w 320"/>
              <a:gd name="T55" fmla="*/ 22 h 267"/>
              <a:gd name="T56" fmla="*/ 21 w 320"/>
              <a:gd name="T57" fmla="*/ 246 h 267"/>
              <a:gd name="T58" fmla="*/ 64 w 320"/>
              <a:gd name="T59" fmla="*/ 224 h 267"/>
              <a:gd name="T60" fmla="*/ 181 w 320"/>
              <a:gd name="T61" fmla="*/ 246 h 267"/>
              <a:gd name="T62" fmla="*/ 139 w 320"/>
              <a:gd name="T63" fmla="*/ 224 h 267"/>
              <a:gd name="T64" fmla="*/ 181 w 320"/>
              <a:gd name="T65" fmla="*/ 246 h 267"/>
              <a:gd name="T66" fmla="*/ 256 w 320"/>
              <a:gd name="T67" fmla="*/ 246 h 267"/>
              <a:gd name="T68" fmla="*/ 299 w 320"/>
              <a:gd name="T69" fmla="*/ 224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0" h="267">
                <a:moveTo>
                  <a:pt x="309" y="203"/>
                </a:moveTo>
                <a:cubicBezTo>
                  <a:pt x="288" y="203"/>
                  <a:pt x="288" y="203"/>
                  <a:pt x="288" y="203"/>
                </a:cubicBezTo>
                <a:cubicBezTo>
                  <a:pt x="288" y="139"/>
                  <a:pt x="288" y="139"/>
                  <a:pt x="288" y="139"/>
                </a:cubicBezTo>
                <a:cubicBezTo>
                  <a:pt x="288" y="133"/>
                  <a:pt x="283" y="128"/>
                  <a:pt x="277" y="128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171" y="75"/>
                  <a:pt x="171" y="75"/>
                  <a:pt x="171" y="75"/>
                </a:cubicBezTo>
                <a:cubicBezTo>
                  <a:pt x="192" y="75"/>
                  <a:pt x="192" y="75"/>
                  <a:pt x="192" y="75"/>
                </a:cubicBezTo>
                <a:cubicBezTo>
                  <a:pt x="198" y="75"/>
                  <a:pt x="203" y="70"/>
                  <a:pt x="203" y="64"/>
                </a:cubicBezTo>
                <a:cubicBezTo>
                  <a:pt x="203" y="11"/>
                  <a:pt x="203" y="11"/>
                  <a:pt x="203" y="11"/>
                </a:cubicBezTo>
                <a:cubicBezTo>
                  <a:pt x="203" y="5"/>
                  <a:pt x="198" y="0"/>
                  <a:pt x="192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2" y="0"/>
                  <a:pt x="117" y="5"/>
                  <a:pt x="117" y="11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70"/>
                  <a:pt x="122" y="75"/>
                  <a:pt x="128" y="75"/>
                </a:cubicBezTo>
                <a:cubicBezTo>
                  <a:pt x="149" y="75"/>
                  <a:pt x="149" y="75"/>
                  <a:pt x="149" y="75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37" y="128"/>
                  <a:pt x="32" y="133"/>
                  <a:pt x="32" y="139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11" y="203"/>
                  <a:pt x="11" y="203"/>
                  <a:pt x="11" y="203"/>
                </a:cubicBezTo>
                <a:cubicBezTo>
                  <a:pt x="5" y="203"/>
                  <a:pt x="0" y="208"/>
                  <a:pt x="0" y="214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62"/>
                  <a:pt x="5" y="267"/>
                  <a:pt x="11" y="267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81" y="267"/>
                  <a:pt x="85" y="262"/>
                  <a:pt x="85" y="256"/>
                </a:cubicBezTo>
                <a:cubicBezTo>
                  <a:pt x="85" y="214"/>
                  <a:pt x="85" y="214"/>
                  <a:pt x="85" y="214"/>
                </a:cubicBezTo>
                <a:cubicBezTo>
                  <a:pt x="85" y="208"/>
                  <a:pt x="81" y="203"/>
                  <a:pt x="75" y="203"/>
                </a:cubicBezTo>
                <a:cubicBezTo>
                  <a:pt x="53" y="203"/>
                  <a:pt x="53" y="203"/>
                  <a:pt x="53" y="203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49" y="203"/>
                  <a:pt x="149" y="203"/>
                  <a:pt x="149" y="203"/>
                </a:cubicBezTo>
                <a:cubicBezTo>
                  <a:pt x="128" y="203"/>
                  <a:pt x="128" y="203"/>
                  <a:pt x="128" y="203"/>
                </a:cubicBezTo>
                <a:cubicBezTo>
                  <a:pt x="122" y="203"/>
                  <a:pt x="117" y="208"/>
                  <a:pt x="117" y="214"/>
                </a:cubicBezTo>
                <a:cubicBezTo>
                  <a:pt x="117" y="256"/>
                  <a:pt x="117" y="256"/>
                  <a:pt x="117" y="256"/>
                </a:cubicBezTo>
                <a:cubicBezTo>
                  <a:pt x="117" y="262"/>
                  <a:pt x="122" y="267"/>
                  <a:pt x="128" y="267"/>
                </a:cubicBezTo>
                <a:cubicBezTo>
                  <a:pt x="192" y="267"/>
                  <a:pt x="192" y="267"/>
                  <a:pt x="192" y="267"/>
                </a:cubicBezTo>
                <a:cubicBezTo>
                  <a:pt x="198" y="267"/>
                  <a:pt x="203" y="262"/>
                  <a:pt x="203" y="256"/>
                </a:cubicBezTo>
                <a:cubicBezTo>
                  <a:pt x="203" y="214"/>
                  <a:pt x="203" y="214"/>
                  <a:pt x="203" y="214"/>
                </a:cubicBezTo>
                <a:cubicBezTo>
                  <a:pt x="203" y="208"/>
                  <a:pt x="198" y="203"/>
                  <a:pt x="192" y="203"/>
                </a:cubicBezTo>
                <a:cubicBezTo>
                  <a:pt x="171" y="203"/>
                  <a:pt x="171" y="203"/>
                  <a:pt x="171" y="203"/>
                </a:cubicBezTo>
                <a:cubicBezTo>
                  <a:pt x="171" y="150"/>
                  <a:pt x="171" y="150"/>
                  <a:pt x="171" y="150"/>
                </a:cubicBezTo>
                <a:cubicBezTo>
                  <a:pt x="267" y="150"/>
                  <a:pt x="267" y="150"/>
                  <a:pt x="267" y="150"/>
                </a:cubicBezTo>
                <a:cubicBezTo>
                  <a:pt x="267" y="203"/>
                  <a:pt x="267" y="203"/>
                  <a:pt x="267" y="203"/>
                </a:cubicBezTo>
                <a:cubicBezTo>
                  <a:pt x="245" y="203"/>
                  <a:pt x="245" y="203"/>
                  <a:pt x="245" y="203"/>
                </a:cubicBezTo>
                <a:cubicBezTo>
                  <a:pt x="239" y="203"/>
                  <a:pt x="235" y="208"/>
                  <a:pt x="235" y="214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62"/>
                  <a:pt x="239" y="267"/>
                  <a:pt x="245" y="267"/>
                </a:cubicBezTo>
                <a:cubicBezTo>
                  <a:pt x="309" y="267"/>
                  <a:pt x="309" y="267"/>
                  <a:pt x="309" y="267"/>
                </a:cubicBezTo>
                <a:cubicBezTo>
                  <a:pt x="315" y="267"/>
                  <a:pt x="320" y="262"/>
                  <a:pt x="320" y="256"/>
                </a:cubicBezTo>
                <a:cubicBezTo>
                  <a:pt x="320" y="214"/>
                  <a:pt x="320" y="214"/>
                  <a:pt x="320" y="214"/>
                </a:cubicBezTo>
                <a:cubicBezTo>
                  <a:pt x="320" y="208"/>
                  <a:pt x="315" y="203"/>
                  <a:pt x="309" y="203"/>
                </a:cubicBezTo>
                <a:close/>
                <a:moveTo>
                  <a:pt x="139" y="22"/>
                </a:moveTo>
                <a:cubicBezTo>
                  <a:pt x="181" y="22"/>
                  <a:pt x="181" y="22"/>
                  <a:pt x="181" y="22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139" y="54"/>
                  <a:pt x="139" y="54"/>
                  <a:pt x="139" y="54"/>
                </a:cubicBezTo>
                <a:lnTo>
                  <a:pt x="139" y="22"/>
                </a:lnTo>
                <a:close/>
                <a:moveTo>
                  <a:pt x="64" y="246"/>
                </a:moveTo>
                <a:cubicBezTo>
                  <a:pt x="21" y="246"/>
                  <a:pt x="21" y="246"/>
                  <a:pt x="21" y="246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64" y="224"/>
                  <a:pt x="64" y="224"/>
                  <a:pt x="64" y="224"/>
                </a:cubicBezTo>
                <a:lnTo>
                  <a:pt x="64" y="246"/>
                </a:lnTo>
                <a:close/>
                <a:moveTo>
                  <a:pt x="181" y="246"/>
                </a:moveTo>
                <a:cubicBezTo>
                  <a:pt x="139" y="246"/>
                  <a:pt x="139" y="246"/>
                  <a:pt x="139" y="246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81" y="224"/>
                  <a:pt x="181" y="224"/>
                  <a:pt x="181" y="224"/>
                </a:cubicBezTo>
                <a:lnTo>
                  <a:pt x="181" y="246"/>
                </a:lnTo>
                <a:close/>
                <a:moveTo>
                  <a:pt x="299" y="246"/>
                </a:moveTo>
                <a:cubicBezTo>
                  <a:pt x="256" y="246"/>
                  <a:pt x="256" y="246"/>
                  <a:pt x="256" y="246"/>
                </a:cubicBezTo>
                <a:cubicBezTo>
                  <a:pt x="256" y="224"/>
                  <a:pt x="256" y="224"/>
                  <a:pt x="256" y="224"/>
                </a:cubicBezTo>
                <a:cubicBezTo>
                  <a:pt x="299" y="224"/>
                  <a:pt x="299" y="224"/>
                  <a:pt x="299" y="224"/>
                </a:cubicBezTo>
                <a:lnTo>
                  <a:pt x="299" y="2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c="http://schemas.openxmlformats.org/markup-compatibility/2006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447" tIns="60723" rIns="121447" bIns="60723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GB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TextBox 35">
            <a:extLst>
              <a:ext uri="{FF2B5EF4-FFF2-40B4-BE49-F238E27FC236}">
                <a16:creationId xmlns:a16="http://schemas.microsoft.com/office/drawing/2014/main" id="{29D72AC3-89A2-4F29-8C7C-BD57342D100A}"/>
              </a:ext>
            </a:extLst>
          </p:cNvPr>
          <p:cNvSpPr txBox="1"/>
          <p:nvPr/>
        </p:nvSpPr>
        <p:spPr>
          <a:xfrm>
            <a:off x="6316476" y="4945678"/>
            <a:ext cx="252069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377">
              <a:defRPr/>
            </a:pPr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Vi få ny økonomimodell som gir muligheter for god økonomistyring.</a:t>
            </a:r>
            <a:endParaRPr lang="nb-NO" sz="160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2E0CF9A-CC3C-4C1E-AAFC-9ABC96A9F638}"/>
              </a:ext>
            </a:extLst>
          </p:cNvPr>
          <p:cNvGrpSpPr/>
          <p:nvPr/>
        </p:nvGrpSpPr>
        <p:grpSpPr>
          <a:xfrm>
            <a:off x="3175619" y="2000545"/>
            <a:ext cx="2520696" cy="1612087"/>
            <a:chOff x="6178994" y="2113353"/>
            <a:chExt cx="2520696" cy="1612087"/>
          </a:xfrm>
        </p:grpSpPr>
        <p:sp>
          <p:nvSpPr>
            <p:cNvPr id="39" name="Freeform 933">
              <a:extLst>
                <a:ext uri="{FF2B5EF4-FFF2-40B4-BE49-F238E27FC236}">
                  <a16:creationId xmlns:a16="http://schemas.microsoft.com/office/drawing/2014/main" id="{C80A5DF4-476F-4241-8534-0A2D1F007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195" y="2113353"/>
              <a:ext cx="668293" cy="527335"/>
            </a:xfrm>
            <a:custGeom>
              <a:avLst/>
              <a:gdLst>
                <a:gd name="T0" fmla="*/ 313 w 320"/>
                <a:gd name="T1" fmla="*/ 54 h 224"/>
                <a:gd name="T2" fmla="*/ 163 w 320"/>
                <a:gd name="T3" fmla="*/ 1 h 224"/>
                <a:gd name="T4" fmla="*/ 156 w 320"/>
                <a:gd name="T5" fmla="*/ 1 h 224"/>
                <a:gd name="T6" fmla="*/ 7 w 320"/>
                <a:gd name="T7" fmla="*/ 54 h 224"/>
                <a:gd name="T8" fmla="*/ 0 w 320"/>
                <a:gd name="T9" fmla="*/ 64 h 224"/>
                <a:gd name="T10" fmla="*/ 6 w 320"/>
                <a:gd name="T11" fmla="*/ 74 h 224"/>
                <a:gd name="T12" fmla="*/ 63 w 320"/>
                <a:gd name="T13" fmla="*/ 98 h 224"/>
                <a:gd name="T14" fmla="*/ 53 w 320"/>
                <a:gd name="T15" fmla="*/ 170 h 224"/>
                <a:gd name="T16" fmla="*/ 54 w 320"/>
                <a:gd name="T17" fmla="*/ 176 h 224"/>
                <a:gd name="T18" fmla="*/ 160 w 320"/>
                <a:gd name="T19" fmla="*/ 224 h 224"/>
                <a:gd name="T20" fmla="*/ 264 w 320"/>
                <a:gd name="T21" fmla="*/ 178 h 224"/>
                <a:gd name="T22" fmla="*/ 266 w 320"/>
                <a:gd name="T23" fmla="*/ 170 h 224"/>
                <a:gd name="T24" fmla="*/ 257 w 320"/>
                <a:gd name="T25" fmla="*/ 98 h 224"/>
                <a:gd name="T26" fmla="*/ 288 w 320"/>
                <a:gd name="T27" fmla="*/ 85 h 224"/>
                <a:gd name="T28" fmla="*/ 288 w 320"/>
                <a:gd name="T29" fmla="*/ 214 h 224"/>
                <a:gd name="T30" fmla="*/ 298 w 320"/>
                <a:gd name="T31" fmla="*/ 224 h 224"/>
                <a:gd name="T32" fmla="*/ 309 w 320"/>
                <a:gd name="T33" fmla="*/ 214 h 224"/>
                <a:gd name="T34" fmla="*/ 309 w 320"/>
                <a:gd name="T35" fmla="*/ 76 h 224"/>
                <a:gd name="T36" fmla="*/ 313 w 320"/>
                <a:gd name="T37" fmla="*/ 74 h 224"/>
                <a:gd name="T38" fmla="*/ 320 w 320"/>
                <a:gd name="T39" fmla="*/ 64 h 224"/>
                <a:gd name="T40" fmla="*/ 313 w 320"/>
                <a:gd name="T41" fmla="*/ 54 h 224"/>
                <a:gd name="T42" fmla="*/ 244 w 320"/>
                <a:gd name="T43" fmla="*/ 167 h 224"/>
                <a:gd name="T44" fmla="*/ 160 w 320"/>
                <a:gd name="T45" fmla="*/ 203 h 224"/>
                <a:gd name="T46" fmla="*/ 75 w 320"/>
                <a:gd name="T47" fmla="*/ 168 h 224"/>
                <a:gd name="T48" fmla="*/ 83 w 320"/>
                <a:gd name="T49" fmla="*/ 107 h 224"/>
                <a:gd name="T50" fmla="*/ 155 w 320"/>
                <a:gd name="T51" fmla="*/ 138 h 224"/>
                <a:gd name="T52" fmla="*/ 160 w 320"/>
                <a:gd name="T53" fmla="*/ 139 h 224"/>
                <a:gd name="T54" fmla="*/ 164 w 320"/>
                <a:gd name="T55" fmla="*/ 138 h 224"/>
                <a:gd name="T56" fmla="*/ 236 w 320"/>
                <a:gd name="T57" fmla="*/ 107 h 224"/>
                <a:gd name="T58" fmla="*/ 244 w 320"/>
                <a:gd name="T59" fmla="*/ 167 h 224"/>
                <a:gd name="T60" fmla="*/ 160 w 320"/>
                <a:gd name="T61" fmla="*/ 117 h 224"/>
                <a:gd name="T62" fmla="*/ 40 w 320"/>
                <a:gd name="T63" fmla="*/ 65 h 224"/>
                <a:gd name="T64" fmla="*/ 160 w 320"/>
                <a:gd name="T65" fmla="*/ 22 h 224"/>
                <a:gd name="T66" fmla="*/ 280 w 320"/>
                <a:gd name="T67" fmla="*/ 65 h 224"/>
                <a:gd name="T68" fmla="*/ 160 w 320"/>
                <a:gd name="T69" fmla="*/ 1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224">
                  <a:moveTo>
                    <a:pt x="313" y="54"/>
                  </a:moveTo>
                  <a:cubicBezTo>
                    <a:pt x="163" y="1"/>
                    <a:pt x="163" y="1"/>
                    <a:pt x="163" y="1"/>
                  </a:cubicBezTo>
                  <a:cubicBezTo>
                    <a:pt x="161" y="0"/>
                    <a:pt x="158" y="0"/>
                    <a:pt x="156" y="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3" y="56"/>
                    <a:pt x="0" y="60"/>
                    <a:pt x="0" y="64"/>
                  </a:cubicBezTo>
                  <a:cubicBezTo>
                    <a:pt x="0" y="68"/>
                    <a:pt x="2" y="72"/>
                    <a:pt x="6" y="74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2"/>
                    <a:pt x="53" y="174"/>
                    <a:pt x="54" y="176"/>
                  </a:cubicBezTo>
                  <a:cubicBezTo>
                    <a:pt x="56" y="178"/>
                    <a:pt x="83" y="224"/>
                    <a:pt x="160" y="224"/>
                  </a:cubicBezTo>
                  <a:cubicBezTo>
                    <a:pt x="223" y="224"/>
                    <a:pt x="262" y="180"/>
                    <a:pt x="264" y="178"/>
                  </a:cubicBezTo>
                  <a:cubicBezTo>
                    <a:pt x="266" y="176"/>
                    <a:pt x="267" y="173"/>
                    <a:pt x="266" y="170"/>
                  </a:cubicBezTo>
                  <a:cubicBezTo>
                    <a:pt x="257" y="98"/>
                    <a:pt x="257" y="98"/>
                    <a:pt x="257" y="98"/>
                  </a:cubicBezTo>
                  <a:cubicBezTo>
                    <a:pt x="288" y="85"/>
                    <a:pt x="288" y="85"/>
                    <a:pt x="288" y="85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88" y="220"/>
                    <a:pt x="292" y="224"/>
                    <a:pt x="298" y="224"/>
                  </a:cubicBezTo>
                  <a:cubicBezTo>
                    <a:pt x="304" y="224"/>
                    <a:pt x="309" y="220"/>
                    <a:pt x="309" y="214"/>
                  </a:cubicBezTo>
                  <a:cubicBezTo>
                    <a:pt x="309" y="76"/>
                    <a:pt x="309" y="76"/>
                    <a:pt x="309" y="76"/>
                  </a:cubicBezTo>
                  <a:cubicBezTo>
                    <a:pt x="313" y="74"/>
                    <a:pt x="313" y="74"/>
                    <a:pt x="313" y="74"/>
                  </a:cubicBezTo>
                  <a:cubicBezTo>
                    <a:pt x="317" y="72"/>
                    <a:pt x="320" y="68"/>
                    <a:pt x="320" y="64"/>
                  </a:cubicBezTo>
                  <a:cubicBezTo>
                    <a:pt x="320" y="60"/>
                    <a:pt x="317" y="56"/>
                    <a:pt x="313" y="54"/>
                  </a:cubicBezTo>
                  <a:close/>
                  <a:moveTo>
                    <a:pt x="244" y="167"/>
                  </a:moveTo>
                  <a:cubicBezTo>
                    <a:pt x="235" y="177"/>
                    <a:pt x="203" y="203"/>
                    <a:pt x="160" y="203"/>
                  </a:cubicBezTo>
                  <a:cubicBezTo>
                    <a:pt x="105" y="203"/>
                    <a:pt x="81" y="177"/>
                    <a:pt x="75" y="168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9"/>
                    <a:pt x="158" y="139"/>
                    <a:pt x="160" y="139"/>
                  </a:cubicBezTo>
                  <a:cubicBezTo>
                    <a:pt x="161" y="139"/>
                    <a:pt x="163" y="139"/>
                    <a:pt x="164" y="138"/>
                  </a:cubicBezTo>
                  <a:cubicBezTo>
                    <a:pt x="236" y="107"/>
                    <a:pt x="236" y="107"/>
                    <a:pt x="236" y="107"/>
                  </a:cubicBezTo>
                  <a:lnTo>
                    <a:pt x="244" y="167"/>
                  </a:lnTo>
                  <a:close/>
                  <a:moveTo>
                    <a:pt x="160" y="117"/>
                  </a:moveTo>
                  <a:cubicBezTo>
                    <a:pt x="40" y="65"/>
                    <a:pt x="40" y="65"/>
                    <a:pt x="40" y="65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280" y="65"/>
                    <a:pt x="280" y="65"/>
                    <a:pt x="280" y="65"/>
                  </a:cubicBezTo>
                  <a:lnTo>
                    <a:pt x="160" y="11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="" xmlns:p14="http://schemas.microsoft.com/office/powerpoint/2010/main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7" tIns="60723" rIns="121447" bIns="60723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sz="319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3688B7-FAE0-4969-BBCA-4A70A8828926}"/>
                </a:ext>
              </a:extLst>
            </p:cNvPr>
            <p:cNvSpPr txBox="1"/>
            <p:nvPr/>
          </p:nvSpPr>
          <p:spPr>
            <a:xfrm>
              <a:off x="6178994" y="2771333"/>
              <a:ext cx="2520696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defRPr/>
              </a:pPr>
              <a:r>
                <a:rPr lang="nb-NO" sz="1400">
                  <a:solidFill>
                    <a:srgbClr val="000000"/>
                  </a:solidFill>
                  <a:latin typeface="Arial" panose="020B0604020202020204"/>
                </a:rPr>
                <a:t>Samarbeid på tvers av UH-sektoren gir mulighet for å lære av hverandre og bli gode sammen.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90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7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oceC9aenCddoR5plWKyu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Id_6i.Q52OKC6C9VT7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xDk624likt.gBdsneV2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gendefinert utforming">
  <a:themeElements>
    <a:clrScheme name="Custom 1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473D6C"/>
      </a:accent5>
      <a:accent6>
        <a:srgbClr val="3F3F75"/>
      </a:accent6>
      <a:hlink>
        <a:srgbClr val="ECBE18"/>
      </a:hlink>
      <a:folHlink>
        <a:srgbClr val="ECBE18"/>
      </a:folHlink>
    </a:clrScheme>
    <a:fontScheme name="Custom 23">
      <a:majorFont>
        <a:latin typeface="Century Gothic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456670_TF04001531" id="{2D0E0B51-44B6-412F-B7B3-878B2692B4BD}" vid="{422353A9-E1C0-4D73-9B72-8368DAA9536B}"/>
    </a:ext>
  </a:extLst>
</a:theme>
</file>

<file path=ppt/theme/theme3.xml><?xml version="1.0" encoding="utf-8"?>
<a:theme xmlns:a="http://schemas.openxmlformats.org/drawingml/2006/main" name="3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8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7274689481644963","enableDocumentContentUpdater":true,"version":"1.1"}]]></TemplafySlideTemplateConfiguration>
</file>

<file path=customXml/item13.xml><?xml version="1.0" encoding="utf-8"?>
<TemplafySlideTemplateConfiguration><![CDATA[{"documentContentValidatorConfiguration":{"enableDocumentContentValidator":false,"documentContentValidatorVersion":0},"elementsMetadata":[],"slideId":"637274689482113909","enableDocumentContentUpdater":true,"version":"1.1"}]]></TemplafySlideTemplate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7274689482285485","enableDocumentContentUpdater":true,"version":"1.1"}]]></TemplafySlideTemplate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7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274689481644962","enableDocumentContentUpdater":true,"version":"1.1"}]]></TemplafySlideTemplateConfiguration>
</file>

<file path=customXml/item20.xml><?xml version="1.0" encoding="utf-8"?>
<TemplafyFormConfiguration><![CDATA[{"formFields":[{"dataSource":"Audience","displayColumn":"audience","hideIfNoUserInteractionRequired":false,"distinct":true,"required":true,"autoSelectFirstOption":false,"type":"dropDown","name":"Audience","label":"External/internal","helpTexts":{"prefix":"","postfix":""},"spacing":{},"fullyQualifiedName":"Audience"}],"formDataEntries":[]}]]></TemplafyFormConfiguration>
</file>

<file path=customXml/item21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CE46E25D1034469DF39C61F6015B30" ma:contentTypeVersion="4" ma:contentTypeDescription="Create a new document." ma:contentTypeScope="" ma:versionID="e738b338f9aab87512cbee4a804c9971">
  <xsd:schema xmlns:xsd="http://www.w3.org/2001/XMLSchema" xmlns:xs="http://www.w3.org/2001/XMLSchema" xmlns:p="http://schemas.microsoft.com/office/2006/metadata/properties" xmlns:ns2="f059856e-3793-4909-8aae-fbca8123916e" xmlns:ns3="bbb05b99-54b4-457a-bec9-44e9d8241014" targetNamespace="http://schemas.microsoft.com/office/2006/metadata/properties" ma:root="true" ma:fieldsID="821b8b2e10ab25e95e2eac4c1668587d" ns2:_="" ns3:_="">
    <xsd:import namespace="f059856e-3793-4909-8aae-fbca8123916e"/>
    <xsd:import namespace="bbb05b99-54b4-457a-bec9-44e9d8241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9856e-3793-4909-8aae-fbca812391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05b99-54b4-457a-bec9-44e9d8241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b05b99-54b4-457a-bec9-44e9d8241014">
      <UserInfo>
        <DisplayName>Øyvind Hauge</DisplayName>
        <AccountId>33</AccountId>
        <AccountType/>
      </UserInfo>
      <UserInfo>
        <DisplayName>Tor Prestegard</DisplayName>
        <AccountId>34</AccountId>
        <AccountType/>
      </UserInfo>
      <UserInfo>
        <DisplayName>Gry Jordet Kibsgaard</DisplayName>
        <AccountId>35</AccountId>
        <AccountType/>
      </UserInfo>
    </SharedWithUsers>
  </documentManagement>
</p:properties>
</file>

<file path=customXml/item3.xml><?xml version="1.0" encoding="utf-8"?>
<TemplafySlideFormConfiguration><![CDATA[{"formFields":[],"formDataEntries":[]}]]></TemplafySlideForm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274689481801232","enableDocumentContentUpdater":true,"version":"1.1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documentContentValidatorConfiguration":{"enableDocumentContentValidator":false,"documentContentValidatorVersion":0},"elementsMetadata":[],"slideId":"637274689481644961","enableDocumentContentUpdater":true,"version":"1.1"}]]></TemplafySlideTemplateConfiguration>
</file>

<file path=customXml/item9.xml><?xml version="1.0" encoding="utf-8"?>
<TemplafyTemplateConfiguration><![CDATA[{"elementsMetadata":[],"transformationConfigurations":[{"language":"{{UserProfile.DocumentLanguage.Iana}}","disableUpdates":false,"type":"proofingLanguage"}],"templateName":"Presentation screen (16-9)","templateDescription":"","enableDocumentContentUpdater":true,"version":"1.1"}]]></TemplafyTemplateConfiguration>
</file>

<file path=customXml/itemProps1.xml><?xml version="1.0" encoding="utf-8"?>
<ds:datastoreItem xmlns:ds="http://schemas.openxmlformats.org/officeDocument/2006/customXml" ds:itemID="{98A6CD30-0308-49AC-9087-7CF9A48AE377}">
  <ds:schemaRefs/>
</ds:datastoreItem>
</file>

<file path=customXml/itemProps10.xml><?xml version="1.0" encoding="utf-8"?>
<ds:datastoreItem xmlns:ds="http://schemas.openxmlformats.org/officeDocument/2006/customXml" ds:itemID="{74DD7968-5338-4A7C-9AB7-71E317FAD14A}">
  <ds:schemaRefs/>
</ds:datastoreItem>
</file>

<file path=customXml/itemProps11.xml><?xml version="1.0" encoding="utf-8"?>
<ds:datastoreItem xmlns:ds="http://schemas.openxmlformats.org/officeDocument/2006/customXml" ds:itemID="{E3206C3F-9075-4ED1-A9D7-768CD599C06F}">
  <ds:schemaRefs/>
</ds:datastoreItem>
</file>

<file path=customXml/itemProps12.xml><?xml version="1.0" encoding="utf-8"?>
<ds:datastoreItem xmlns:ds="http://schemas.openxmlformats.org/officeDocument/2006/customXml" ds:itemID="{33A9D2B1-910A-4890-A149-E85A43544B5D}">
  <ds:schemaRefs/>
</ds:datastoreItem>
</file>

<file path=customXml/itemProps13.xml><?xml version="1.0" encoding="utf-8"?>
<ds:datastoreItem xmlns:ds="http://schemas.openxmlformats.org/officeDocument/2006/customXml" ds:itemID="{8F10D2E3-BD5E-41A7-9B58-448C4704E426}">
  <ds:schemaRefs/>
</ds:datastoreItem>
</file>

<file path=customXml/itemProps14.xml><?xml version="1.0" encoding="utf-8"?>
<ds:datastoreItem xmlns:ds="http://schemas.openxmlformats.org/officeDocument/2006/customXml" ds:itemID="{D095A0A8-BBFC-46BD-B6C9-F9F771063A0C}">
  <ds:schemaRefs/>
</ds:datastoreItem>
</file>

<file path=customXml/itemProps15.xml><?xml version="1.0" encoding="utf-8"?>
<ds:datastoreItem xmlns:ds="http://schemas.openxmlformats.org/officeDocument/2006/customXml" ds:itemID="{B8637C36-4996-4BF0-9817-9AE4E45FB3C9}">
  <ds:schemaRefs/>
</ds:datastoreItem>
</file>

<file path=customXml/itemProps16.xml><?xml version="1.0" encoding="utf-8"?>
<ds:datastoreItem xmlns:ds="http://schemas.openxmlformats.org/officeDocument/2006/customXml" ds:itemID="{6C87A078-5F40-4D7F-9BEF-6750FB94DC63}">
  <ds:schemaRefs/>
</ds:datastoreItem>
</file>

<file path=customXml/itemProps17.xml><?xml version="1.0" encoding="utf-8"?>
<ds:datastoreItem xmlns:ds="http://schemas.openxmlformats.org/officeDocument/2006/customXml" ds:itemID="{4F0973CE-DD7E-41E5-9BA9-A6B1157D5082}">
  <ds:schemaRefs/>
</ds:datastoreItem>
</file>

<file path=customXml/itemProps18.xml><?xml version="1.0" encoding="utf-8"?>
<ds:datastoreItem xmlns:ds="http://schemas.openxmlformats.org/officeDocument/2006/customXml" ds:itemID="{B25CBE9C-579C-4D62-9791-670FFEF0C740}">
  <ds:schemaRefs/>
</ds:datastoreItem>
</file>

<file path=customXml/itemProps19.xml><?xml version="1.0" encoding="utf-8"?>
<ds:datastoreItem xmlns:ds="http://schemas.openxmlformats.org/officeDocument/2006/customXml" ds:itemID="{05CE1C0B-C62A-4B0F-9450-074B2157624B}">
  <ds:schemaRefs/>
</ds:datastoreItem>
</file>

<file path=customXml/itemProps2.xml><?xml version="1.0" encoding="utf-8"?>
<ds:datastoreItem xmlns:ds="http://schemas.openxmlformats.org/officeDocument/2006/customXml" ds:itemID="{4212848C-530B-4852-8730-679B69C20DA2}">
  <ds:schemaRefs/>
</ds:datastoreItem>
</file>

<file path=customXml/itemProps20.xml><?xml version="1.0" encoding="utf-8"?>
<ds:datastoreItem xmlns:ds="http://schemas.openxmlformats.org/officeDocument/2006/customXml" ds:itemID="{EBD3D5FB-AEE0-46A7-8289-818A621CDF36}">
  <ds:schemaRefs/>
</ds:datastoreItem>
</file>

<file path=customXml/itemProps21.xml><?xml version="1.0" encoding="utf-8"?>
<ds:datastoreItem xmlns:ds="http://schemas.openxmlformats.org/officeDocument/2006/customXml" ds:itemID="{70F4ED2E-503E-45E3-825C-9B04A23593EA}">
  <ds:schemaRefs/>
</ds:datastoreItem>
</file>

<file path=customXml/itemProps22.xml><?xml version="1.0" encoding="utf-8"?>
<ds:datastoreItem xmlns:ds="http://schemas.openxmlformats.org/officeDocument/2006/customXml" ds:itemID="{6FF40517-EACA-4151-AD5E-9DA157F97D3E}">
  <ds:schemaRefs/>
</ds:datastoreItem>
</file>

<file path=customXml/itemProps23.xml><?xml version="1.0" encoding="utf-8"?>
<ds:datastoreItem xmlns:ds="http://schemas.openxmlformats.org/officeDocument/2006/customXml" ds:itemID="{EE03465F-F7D7-4591-B744-AA3FB7C55319}">
  <ds:schemaRefs/>
</ds:datastoreItem>
</file>

<file path=customXml/itemProps24.xml><?xml version="1.0" encoding="utf-8"?>
<ds:datastoreItem xmlns:ds="http://schemas.openxmlformats.org/officeDocument/2006/customXml" ds:itemID="{F615AFDC-0668-45C1-996E-20544A30A290}">
  <ds:schemaRefs>
    <ds:schemaRef ds:uri="bbb05b99-54b4-457a-bec9-44e9d8241014"/>
    <ds:schemaRef ds:uri="f059856e-3793-4909-8aae-fbca812391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5.xml><?xml version="1.0" encoding="utf-8"?>
<ds:datastoreItem xmlns:ds="http://schemas.openxmlformats.org/officeDocument/2006/customXml" ds:itemID="{BA05E49B-70B5-4FEC-89D5-F69F52BE5B8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bb05b99-54b4-457a-bec9-44e9d8241014"/>
    <ds:schemaRef ds:uri="http://purl.org/dc/elements/1.1/"/>
    <ds:schemaRef ds:uri="f059856e-3793-4909-8aae-fbca812391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03B1FE-5A29-4B9A-A972-F98BDD2B0EBD}">
  <ds:schemaRefs/>
</ds:datastoreItem>
</file>

<file path=customXml/itemProps4.xml><?xml version="1.0" encoding="utf-8"?>
<ds:datastoreItem xmlns:ds="http://schemas.openxmlformats.org/officeDocument/2006/customXml" ds:itemID="{512E9EB6-BE14-4E9B-B53A-6D95BDD731E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3E560EA-D040-407D-89F2-11DBB1CFF549}">
  <ds:schemaRefs/>
</ds:datastoreItem>
</file>

<file path=customXml/itemProps6.xml><?xml version="1.0" encoding="utf-8"?>
<ds:datastoreItem xmlns:ds="http://schemas.openxmlformats.org/officeDocument/2006/customXml" ds:itemID="{48FCFEE4-2E78-40CD-A932-180CFC151F96}">
  <ds:schemaRefs/>
</ds:datastoreItem>
</file>

<file path=customXml/itemProps7.xml><?xml version="1.0" encoding="utf-8"?>
<ds:datastoreItem xmlns:ds="http://schemas.openxmlformats.org/officeDocument/2006/customXml" ds:itemID="{A010FBFC-ED9D-4776-849D-81EABF9D112A}">
  <ds:schemaRefs/>
</ds:datastoreItem>
</file>

<file path=customXml/itemProps8.xml><?xml version="1.0" encoding="utf-8"?>
<ds:datastoreItem xmlns:ds="http://schemas.openxmlformats.org/officeDocument/2006/customXml" ds:itemID="{01E8759C-33B8-4AFE-B1FD-690677E2D93B}">
  <ds:schemaRefs/>
</ds:datastoreItem>
</file>

<file path=customXml/itemProps9.xml><?xml version="1.0" encoding="utf-8"?>
<ds:datastoreItem xmlns:ds="http://schemas.openxmlformats.org/officeDocument/2006/customXml" ds:itemID="{D49E55AD-80F4-4EC9-8430-FD8E8D9201D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2457</Words>
  <Application>Microsoft Office PowerPoint</Application>
  <PresentationFormat>Widescreen</PresentationFormat>
  <Paragraphs>461</Paragraphs>
  <Slides>38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Arial,Sans-Serif</vt:lpstr>
      <vt:lpstr>Calibri</vt:lpstr>
      <vt:lpstr>Century Gothic</vt:lpstr>
      <vt:lpstr>Courier New</vt:lpstr>
      <vt:lpstr>Microsoft Sans Serif</vt:lpstr>
      <vt:lpstr>Open Sans</vt:lpstr>
      <vt:lpstr>Wingdings</vt:lpstr>
      <vt:lpstr>1_Office-tema</vt:lpstr>
      <vt:lpstr>Egendefinert utforming</vt:lpstr>
      <vt:lpstr>3_Office-tema</vt:lpstr>
      <vt:lpstr>1_Office-tema</vt:lpstr>
      <vt:lpstr>8_Office-tema</vt:lpstr>
      <vt:lpstr>think-cell Slide</vt:lpstr>
      <vt:lpstr>PowerPoint Presentation</vt:lpstr>
      <vt:lpstr>PowerPoint Presentation</vt:lpstr>
      <vt:lpstr>Hvem er vi?</vt:lpstr>
      <vt:lpstr>Mål for møtet </vt:lpstr>
      <vt:lpstr>Agenda </vt:lpstr>
      <vt:lpstr>Agenda </vt:lpstr>
      <vt:lpstr>Nye økonomi og lønnssystemer på NTNU</vt:lpstr>
      <vt:lpstr>Hvordan ser systemene ut etter BOTT økonomi og lønn er innført 01.01.2023?</vt:lpstr>
      <vt:lpstr>Hvorfor BOTT ØL? Innføringen av nye økonomi- og lønnssystemer vil gi NTNU mange fordeler både i et fagperspektiv og brukerperspektiv</vt:lpstr>
      <vt:lpstr>Hva får vi 01.01.2023?</vt:lpstr>
      <vt:lpstr>Nye sak- og arkivsystemer på NTNU</vt:lpstr>
      <vt:lpstr>PowerPoint Presentation</vt:lpstr>
      <vt:lpstr>Hva betyr innføringen i 2023?</vt:lpstr>
      <vt:lpstr>Innføringsledere på fakultet og i fellesadministrasjonen er bindeleddet mot linjen</vt:lpstr>
      <vt:lpstr>Agenda </vt:lpstr>
      <vt:lpstr>BOTT ØLs kanaler og informasjonssider</vt:lpstr>
      <vt:lpstr>NTNU Saks sider på Innsida</vt:lpstr>
      <vt:lpstr>PowerPoint Presentation</vt:lpstr>
      <vt:lpstr>PowerPoint Presentation</vt:lpstr>
      <vt:lpstr>PowerPoint Presentation</vt:lpstr>
      <vt:lpstr>PowerPoint Presentation</vt:lpstr>
      <vt:lpstr>Agenda </vt:lpstr>
      <vt:lpstr>Felles utfordringer BOTT ØL og NTNU Sak</vt:lpstr>
      <vt:lpstr>PowerPoint Presentation</vt:lpstr>
      <vt:lpstr>Agenda </vt:lpstr>
      <vt:lpstr>Kommunikasjonsplan og hovedbudskap BOTT ØL</vt:lpstr>
      <vt:lpstr>Lokalt kommunikasjonsansvar </vt:lpstr>
      <vt:lpstr>Agenda </vt:lpstr>
      <vt:lpstr>Hva er NTNU Brukerstøtte?</vt:lpstr>
      <vt:lpstr>PowerPoint Presentation</vt:lpstr>
      <vt:lpstr>Forslag til struktur for brukerstøtten BOTT ØL </vt:lpstr>
      <vt:lpstr>Agenda </vt:lpstr>
      <vt:lpstr>Hva ønsker vi innspill på?</vt:lpstr>
      <vt:lpstr>Informasjon om NTNU BOTT ØL</vt:lpstr>
      <vt:lpstr>Informasjon om NTNU Sak</vt:lpstr>
      <vt:lpstr>Takk for at du deltok!</vt:lpstr>
      <vt:lpstr>Utfordringer BOTT ØL</vt:lpstr>
      <vt:lpstr>Utfordringer NTNU Sak</vt:lpstr>
    </vt:vector>
  </TitlesOfParts>
  <Company>Deloitte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BOTT ØL Innføring</dc:title>
  <dc:creator>Prestegard, Tor Sivertsen</dc:creator>
  <cp:lastModifiedBy>Ingvild Oxaas Wie</cp:lastModifiedBy>
  <cp:revision>2</cp:revision>
  <cp:lastPrinted>2014-06-25T02:16:22Z</cp:lastPrinted>
  <dcterms:created xsi:type="dcterms:W3CDTF">2021-02-05T11:28:59Z</dcterms:created>
  <dcterms:modified xsi:type="dcterms:W3CDTF">2022-10-20T11:49:23Z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0x0101000ECE46E25D1034469DF39C61F6015B30</vt:lpwstr>
  </property>
  <property fmtid="{D5CDD505-2E9C-101B-9397-08002B2CF9AE}" pid="3" name="TemplafyTimeStamp">
    <vt:lpwstr>2020-07-31T08:45:09.5009950Z</vt:lpwstr>
  </property>
  <property fmtid="{D5CDD505-2E9C-101B-9397-08002B2CF9AE}" pid="4" name="MediaServiceImageTags">
    <vt:lpwstr/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SetDate">
    <vt:lpwstr>2022-06-16T05:22:52Z</vt:lpwstr>
  </property>
  <property fmtid="{D5CDD505-2E9C-101B-9397-08002B2CF9AE}" pid="7" name="MSIP_Label_ea60d57e-af5b-4752-ac57-3e4f28ca11dc_Method">
    <vt:lpwstr>Standard</vt:lpwstr>
  </property>
  <property fmtid="{D5CDD505-2E9C-101B-9397-08002B2CF9AE}" pid="8" name="MSIP_Label_ea60d57e-af5b-4752-ac57-3e4f28ca11dc_Name">
    <vt:lpwstr>ea60d57e-af5b-4752-ac57-3e4f28ca11dc</vt:lpwstr>
  </property>
  <property fmtid="{D5CDD505-2E9C-101B-9397-08002B2CF9AE}" pid="9" name="MSIP_Label_ea60d57e-af5b-4752-ac57-3e4f28ca11dc_SiteId">
    <vt:lpwstr>36da45f1-dd2c-4d1f-af13-5abe46b99921</vt:lpwstr>
  </property>
  <property fmtid="{D5CDD505-2E9C-101B-9397-08002B2CF9AE}" pid="10" name="MSIP_Label_ea60d57e-af5b-4752-ac57-3e4f28ca11dc_ActionId">
    <vt:lpwstr>8e43473f-1677-494d-92f3-43d355642712</vt:lpwstr>
  </property>
  <property fmtid="{D5CDD505-2E9C-101B-9397-08002B2CF9AE}" pid="11" name="MSIP_Label_ea60d57e-af5b-4752-ac57-3e4f28ca11dc_ContentBits">
    <vt:lpwstr>0</vt:lpwstr>
  </property>
</Properties>
</file>