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07_2BA9AF6A.xml" ContentType="application/vnd.ms-powerpoint.comment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3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72" r:id="rId6"/>
    <p:sldMasterId id="2147483684" r:id="rId7"/>
  </p:sldMasterIdLst>
  <p:notesMasterIdLst>
    <p:notesMasterId r:id="rId32"/>
  </p:notesMasterIdLst>
  <p:sldIdLst>
    <p:sldId id="5071" r:id="rId8"/>
    <p:sldId id="864" r:id="rId9"/>
    <p:sldId id="263" r:id="rId10"/>
    <p:sldId id="3536" r:id="rId11"/>
    <p:sldId id="667" r:id="rId12"/>
    <p:sldId id="2147309198" r:id="rId13"/>
    <p:sldId id="2147309196" r:id="rId14"/>
    <p:sldId id="2147309199" r:id="rId15"/>
    <p:sldId id="2147309174" r:id="rId16"/>
    <p:sldId id="2147309205" r:id="rId17"/>
    <p:sldId id="2147309197" r:id="rId18"/>
    <p:sldId id="2147309206" r:id="rId19"/>
    <p:sldId id="2147309181" r:id="rId20"/>
    <p:sldId id="2147309184" r:id="rId21"/>
    <p:sldId id="2147309207" r:id="rId22"/>
    <p:sldId id="2147309200" r:id="rId23"/>
    <p:sldId id="3764" r:id="rId24"/>
    <p:sldId id="3757" r:id="rId25"/>
    <p:sldId id="2147309177" r:id="rId26"/>
    <p:sldId id="2147309201" r:id="rId27"/>
    <p:sldId id="2147309204" r:id="rId28"/>
    <p:sldId id="2147309202" r:id="rId29"/>
    <p:sldId id="2147309178" r:id="rId30"/>
    <p:sldId id="2147309203" r:id="rId31"/>
  </p:sldIdLst>
  <p:sldSz cx="9144000" cy="5143500" type="screen16x9"/>
  <p:notesSz cx="6797675" cy="9926638"/>
  <p:custDataLst>
    <p:tags r:id="rId33"/>
  </p:custDataLst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5853D58-99FA-4507-9236-B4E7DAE36D88}">
          <p14:sldIdLst>
            <p14:sldId id="5071"/>
            <p14:sldId id="864"/>
            <p14:sldId id="263"/>
            <p14:sldId id="3536"/>
            <p14:sldId id="667"/>
          </p14:sldIdLst>
        </p14:section>
        <p14:section name="Info fra prosjektet" id="{CE8C999A-1A65-4EA7-A608-13574B95BC0B}">
          <p14:sldIdLst>
            <p14:sldId id="2147309198"/>
            <p14:sldId id="2147309196"/>
          </p14:sldIdLst>
        </p14:section>
        <p14:section name="Hovedendringer fra i dag" id="{E83F90E6-4ECF-4C7D-81B2-D505860AECBF}">
          <p14:sldIdLst>
            <p14:sldId id="2147309199"/>
            <p14:sldId id="2147309174"/>
            <p14:sldId id="2147309205"/>
            <p14:sldId id="2147309197"/>
            <p14:sldId id="2147309206"/>
            <p14:sldId id="2147309181"/>
            <p14:sldId id="2147309184"/>
            <p14:sldId id="2147309207"/>
          </p14:sldIdLst>
        </p14:section>
        <p14:section name="Mer info" id="{5B03B8E4-BD60-48B4-BD83-843D9E9E4A36}">
          <p14:sldIdLst>
            <p14:sldId id="2147309200"/>
            <p14:sldId id="3764"/>
            <p14:sldId id="3757"/>
            <p14:sldId id="2147309177"/>
          </p14:sldIdLst>
        </p14:section>
        <p14:section name="Demo DFØ" id="{36204250-4D2C-4B6C-998D-4261DDB5F7D2}">
          <p14:sldIdLst>
            <p14:sldId id="2147309201"/>
            <p14:sldId id="2147309204"/>
            <p14:sldId id="2147309202"/>
            <p14:sldId id="2147309178"/>
            <p14:sldId id="21473092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9CACE93-CEF5-77A5-8D84-19EED9A28FA3}" name="Christina Horvei" initials="CH" userId="Christina Horvei" providerId="None"/>
  <p188:author id="{8F6F75C1-6721-C487-7EAA-C8CB98A4F5C0}" name="Terje Ruud" initials="TR" userId="S::terjru@ntnu.no::80210fc6-dbb7-49cc-ba3b-9524c1a7b20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475"/>
    <a:srgbClr val="BBA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3DEBF0-2AC8-4312-98D3-3F04FEC7B677}" v="1379" dt="2022-06-10T07:36:44.996"/>
    <p1510:client id="{37987EE5-C2EA-467E-BE6D-2216C2FF5E3E}" v="23" dt="2022-06-10T07:56:38.148"/>
    <p1510:client id="{6B928B38-0D23-A6BB-A582-E84DADB0482D}" v="4" dt="2022-06-10T06:40:08.482"/>
    <p1510:client id="{F406B621-1777-B40A-FD6F-E9A5C068E792}" v="110" dt="2022-06-09T10:15:30.996"/>
    <p1510:client id="{F445FEEE-7899-40EC-A38D-D2F6D5E5A07F}" v="5127" dt="2022-06-10T07:53:55.7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gs" Target="tags/tag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/Relationships>
</file>

<file path=ppt/comments/modernComment_107_2BA9AF6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6B2A1DA-5320-4D3E-8EB3-95BC2DCE4698}" authorId="{8F6F75C1-6721-C487-7EAA-C8CB98A4F5C0}" created="2022-06-09T10:06:38.53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732540778" sldId="263"/>
      <ac:graphicFrameMk id="5" creationId="{9CEC64A9-177F-4F35-BFC9-924D07234396}"/>
      <ac:tblMk/>
      <ac:tcMk rowId="21271162" colId="3031343381"/>
      <ac:txMk cp="157" len="27">
        <ac:context len="258" hash="3623408170"/>
      </ac:txMk>
    </ac:txMkLst>
    <p188:pos x="5201195" y="1769825"/>
    <p188:replyLst>
      <p188:reply id="{22C62861-8D23-4283-9756-6629B0F43138}" authorId="{99CACE93-CEF5-77A5-8D84-19EED9A28FA3}" created="2022-06-10T06:41:42.283">
        <p188:txBody>
          <a:bodyPr/>
          <a:lstStyle/>
          <a:p>
            <a:r>
              <a:rPr lang="nb-NO"/>
              <a:t>Vet ikke helt om jeg skjønte den første setningen der - kan du utdype?
Ønsker du at vi endrer "hovedendringer for rollen" til noe mer som for eksempel "informasjon om rollen"?
</a:t>
            </a:r>
          </a:p>
        </p188:txBody>
      </p188:reply>
    </p188:replyLst>
    <p188:txBody>
      <a:bodyPr/>
      <a:lstStyle/>
      <a:p>
        <a:r>
          <a:rPr lang="nb-NO"/>
          <a:t>Dette er jo ikke roller innen prosjektøkonomi.
Jeg tenker vel egentlig ikke at vi skal si noe om endring i roller innen prosjektøkonomi, men tenker dere annerledes?</a:t>
        </a:r>
      </a:p>
    </p188:txBody>
  </p188:cm>
</p188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F8443-3C72-40AB-B7EA-888C701B667F}" type="datetimeFigureOut">
              <a:rPr lang="nb-NO" smtClean="0"/>
              <a:t>14.06.2022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073E2-DE77-4445-980F-3DE415846D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607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cs typeface="Calibri"/>
              </a:rPr>
              <a:t>Si noe om hvem er med på tråden: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>
                <a:cs typeface="Calibri"/>
              </a:rPr>
              <a:t>Terje Ruud, Prosessansvarlig Prosjektøkonomi og </a:t>
            </a:r>
            <a:r>
              <a:rPr lang="nb-NO" err="1">
                <a:cs typeface="Calibri"/>
              </a:rPr>
              <a:t>tidliggere</a:t>
            </a:r>
            <a:r>
              <a:rPr lang="nb-NO">
                <a:cs typeface="Calibri"/>
              </a:rPr>
              <a:t> leder av den </a:t>
            </a:r>
            <a:r>
              <a:rPr lang="nb-NO" err="1">
                <a:cs typeface="Calibri"/>
              </a:rPr>
              <a:t>nasjonle</a:t>
            </a:r>
            <a:r>
              <a:rPr lang="nb-NO">
                <a:cs typeface="Calibri"/>
              </a:rPr>
              <a:t> faggruppen for prosjektøkonomi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>
                <a:cs typeface="Calibri"/>
              </a:rPr>
              <a:t>Gry-Lene Johansen, Prosjektleder for Delprosjekt P2 (Prosessinnføring, brukerstøtte og opplæring)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>
                <a:cs typeface="Calibri"/>
              </a:rPr>
              <a:t>Meg – liten intro</a:t>
            </a: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3748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073E2-DE77-4445-980F-3DE415846DB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116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073E2-DE77-4445-980F-3DE415846DB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348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nb-NO" sz="12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C1D193-156D-49E0-8F8B-B7BDA735AEB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811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Christina</a:t>
            </a:r>
            <a:br>
              <a:rPr lang="nb-NO"/>
            </a:b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8955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I tillegg – mye nyttig på innsida (her bør de som prosessrådgivere også være aktive med å spille inn innspill til innhold både på nasjonalt nivå og inn mot sitt fakultet.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073E2-DE77-4445-980F-3DE415846DB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985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Christina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1CE02-016B-4607-B79A-B59DDB6195E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79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Kanskje også litt om </a:t>
            </a:r>
            <a:r>
              <a:rPr lang="nb-NO" err="1"/>
              <a:t>om</a:t>
            </a:r>
            <a:r>
              <a:rPr lang="nb-NO"/>
              <a:t> prosessrådgivers rolle – hva man kan forvente fra de og hva som er hovedformål med den rollen i lag med prosessansvarlig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- Bindeledd mellom prosessansvarlig og nivå 2/3 + sparringspartner lokalt og inn mot prosessansvarlig </a:t>
            </a:r>
            <a:br>
              <a:rPr lang="nb-NO"/>
            </a:br>
            <a:br>
              <a:rPr lang="nb-NO"/>
            </a:br>
            <a:r>
              <a:rPr lang="nb-NO"/>
              <a:t>Ekspert og kollegaveileder, bidra i forbedring av prosessen: </a:t>
            </a:r>
            <a:br>
              <a:rPr lang="nb-NO"/>
            </a:br>
            <a:r>
              <a:rPr lang="nb-NO" sz="1100"/>
              <a:t>Fange opp og kommunisere innspill, behov og utfordringer i den enkelte prosess til prosessansvarlig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/>
              <a:t>Være en rådgiver/sparringspartner for fakultetene i opplæring og innføring av roller og prosesser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/>
              <a:t>Lokal endringsagent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/>
              <a:t>Starte prosess- og rolleopplæring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100"/>
              <a:t>Sette seg inn i og forstå prosessdokumentasjon for din hovedprosess på BOTT-samarbeidet.no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100"/>
              <a:t>Ta eventuelle E-læringer for å forstå intensjonen med sentrale prosessroller for din hovedprosess </a:t>
            </a: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6012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nb-NO"/>
            </a:b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92855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073E2-DE77-4445-980F-3DE415846DB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8898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nb-NO"/>
            </a:b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7413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A06FE-FD85-4F94-A508-555A8DF5A76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781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46954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Kanskje også litt om </a:t>
            </a:r>
            <a:r>
              <a:rPr lang="nb-NO" err="1"/>
              <a:t>om</a:t>
            </a:r>
            <a:r>
              <a:rPr lang="nb-NO"/>
              <a:t> prosessrådgivers rolle – hva man kan forvente fra de og hva som er hovedformål med den rollen i lag med prosessansvarlig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- Bindeledd mellom prosessansvarlig og nivå 2/3 + sparringspartner lokalt og inn mot prosessansvarlig </a:t>
            </a:r>
            <a:br>
              <a:rPr lang="nb-NO"/>
            </a:br>
            <a:br>
              <a:rPr lang="nb-NO"/>
            </a:br>
            <a:r>
              <a:rPr lang="nb-NO"/>
              <a:t>Ekspert og kollegaveileder, bidra i forbedring av prosessen: </a:t>
            </a:r>
            <a:br>
              <a:rPr lang="nb-NO"/>
            </a:br>
            <a:r>
              <a:rPr lang="nb-NO" sz="1100"/>
              <a:t>Fange opp og kommunisere innspill, behov og utfordringer i den enkelte prosess til prosessansvarlig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/>
              <a:t>Være en rådgiver/sparringspartner for fakultetene i opplæring og innføring av roller og prosesser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/>
              <a:t>Lokal endringsagent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/>
              <a:t>Starte prosess- og rolleopplæring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100"/>
              <a:t>Sette seg inn i og forstå prosessdokumentasjon for din hovedprosess på BOTT-samarbeidet.no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100"/>
              <a:t>Ta eventuelle E-læringer for å forstå intensjonen med sentrale prosessroller for din hovedprosess </a:t>
            </a: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2450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nb-NO"/>
            </a:b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8881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Si at vi tar opptak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29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7745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nb-NO"/>
            </a:b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1076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nb-NO"/>
            </a:b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3107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073E2-DE77-4445-980F-3DE415846DB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980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073E2-DE77-4445-980F-3DE415846DB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93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436595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2344BB71-0781-BE4B-991A-D131BC6BE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64633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8AF6411C-65FD-A24C-9C3D-9E5091552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3" y="928914"/>
            <a:ext cx="8381997" cy="366570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02616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56057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81265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E56B820D-AB7F-5A44-8020-5D09944AA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E7B768E-548A-B44A-978C-328D3FD09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37E158BE-6530-394F-B377-3FE8EA1DC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9F076E42-9075-F143-9FC0-531C50D54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BF3EDB8E-E4B3-2B49-9493-A3FEF0A85B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16192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895244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423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334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2344BB71-0781-BE4B-991A-D131BC6BE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64633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8AF6411C-65FD-A24C-9C3D-9E5091552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3" y="928914"/>
            <a:ext cx="8381997" cy="366570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04351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2738933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186359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127018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00164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62236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95602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28361974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8108843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82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1166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427244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200894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2814438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2"/>
            <a:ext cx="7772400" cy="64633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025449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008426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32343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33748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925553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80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20" y="1444343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6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6" y="1444343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9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10742865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83454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7010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368439"/>
            <a:ext cx="3008313" cy="70788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707966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25395"/>
            <a:ext cx="5486400" cy="4001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428066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626937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94139" y="205980"/>
            <a:ext cx="1292662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53945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E56B820D-AB7F-5A44-8020-5D09944AA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E7B768E-548A-B44A-978C-328D3FD09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37E158BE-6530-394F-B377-3FE8EA1DC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9F076E42-9075-F143-9FC0-531C50D54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BF3EDB8E-E4B3-2B49-9493-A3FEF0A85B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4.xml"/><Relationship Id="rId16" Type="http://schemas.openxmlformats.org/officeDocument/2006/relationships/oleObject" Target="../embeddings/oleObject3.bin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35.xml"/><Relationship Id="rId16" Type="http://schemas.openxmlformats.org/officeDocument/2006/relationships/oleObject" Target="../embeddings/oleObject4.bin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ags" Target="../tags/tag7.xml"/><Relationship Id="rId10" Type="http://schemas.openxmlformats.org/officeDocument/2006/relationships/slideLayout" Target="../slideLayouts/slideLayout43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4394623-160E-4BDA-8166-722D8E8F92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8278734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5" imgW="395" imgH="394" progId="TCLayout.ActiveDocument.1">
                  <p:embed/>
                </p:oleObj>
              </mc:Choice>
              <mc:Fallback>
                <p:oleObj name="think-cell Slide" r:id="rId15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4394623-160E-4BDA-8166-722D8E8F92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304299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25501"/>
            <a:ext cx="8229600" cy="3813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 descr="sirkler.jpg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37917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3A59599-34AF-4416-9B68-E8C695306F0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833493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think-cell Slide" r:id="rId15" imgW="395" imgH="394" progId="TCLayout.ActiveDocument.1">
                  <p:embed/>
                </p:oleObj>
              </mc:Choice>
              <mc:Fallback>
                <p:oleObj name="think-cell Slide" r:id="rId15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3A59599-34AF-4416-9B68-E8C695306F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304299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25501"/>
            <a:ext cx="8229600" cy="3813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 descr="sirkler.jpg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37917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9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1165A2F-B939-4493-8B4B-472F2B934C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0558389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think-cell Slide" r:id="rId16" imgW="395" imgH="394" progId="TCLayout.ActiveDocument.1">
                  <p:embed/>
                </p:oleObj>
              </mc:Choice>
              <mc:Fallback>
                <p:oleObj name="think-cell Slide" r:id="rId16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1165A2F-B939-4493-8B4B-472F2B934C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AADCD85-0D95-4AE9-8C9D-6336B6FF112D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3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79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23180" y="4800918"/>
            <a:ext cx="2520045" cy="20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6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179451445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think-cell Slide" r:id="rId16" imgW="592" imgH="591" progId="TCLayout.ActiveDocument.1">
                  <p:embed/>
                </p:oleObj>
              </mc:Choice>
              <mc:Fallback>
                <p:oleObj name="think-cell Slide" r:id="rId1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3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80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23181" y="4800919"/>
            <a:ext cx="2520045" cy="204809"/>
          </a:xfrm>
          <a:prstGeom prst="rect">
            <a:avLst/>
          </a:prstGeom>
        </p:spPr>
      </p:pic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FE08F9A8-C6B7-4BAE-BD6C-8CDE0653CD72}"/>
              </a:ext>
            </a:extLst>
          </p:cNvPr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Arrow: Pentagon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F64A65D-DBE3-45A0-B220-920A9128E8E2}"/>
              </a:ext>
            </a:extLst>
          </p:cNvPr>
          <p:cNvSpPr/>
          <p:nvPr userDrawn="1"/>
        </p:nvSpPr>
        <p:spPr>
          <a:xfrm>
            <a:off x="8415756" y="97660"/>
            <a:ext cx="593661" cy="149228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900"/>
              <a:t>Frem</a:t>
            </a:r>
          </a:p>
        </p:txBody>
      </p:sp>
      <p:sp>
        <p:nvSpPr>
          <p:cNvPr id="9" name="Arrow: Pentagon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D848AF9-5415-435D-A009-F83A4F185669}"/>
              </a:ext>
            </a:extLst>
          </p:cNvPr>
          <p:cNvSpPr/>
          <p:nvPr userDrawn="1"/>
        </p:nvSpPr>
        <p:spPr>
          <a:xfrm flipH="1">
            <a:off x="7214618" y="95544"/>
            <a:ext cx="538105" cy="149228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900"/>
              <a:t>Tilbake</a:t>
            </a:r>
          </a:p>
        </p:txBody>
      </p:sp>
      <p:sp>
        <p:nvSpPr>
          <p:cNvPr id="10" name="Rectangle 9">
            <a:hlinkClick r:id="rId19" action="ppaction://hlinksldjump"/>
            <a:extLst>
              <a:ext uri="{FF2B5EF4-FFF2-40B4-BE49-F238E27FC236}">
                <a16:creationId xmlns:a16="http://schemas.microsoft.com/office/drawing/2014/main" id="{1DFF4362-C0AC-4D85-8AD5-1DBF54291986}"/>
              </a:ext>
            </a:extLst>
          </p:cNvPr>
          <p:cNvSpPr/>
          <p:nvPr userDrawn="1"/>
        </p:nvSpPr>
        <p:spPr>
          <a:xfrm>
            <a:off x="7860233" y="102473"/>
            <a:ext cx="460892" cy="14922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750"/>
              <a:t>Meny</a:t>
            </a:r>
          </a:p>
        </p:txBody>
      </p:sp>
    </p:spTree>
    <p:extLst>
      <p:ext uri="{BB962C8B-B14F-4D97-AF65-F5344CB8AC3E}">
        <p14:creationId xmlns:p14="http://schemas.microsoft.com/office/powerpoint/2010/main" val="258924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189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hyperlink" Target="https://universityofbergen.sharepoint.com/:b:/s/KvalitetsrammeverkokonomioglonnBOTT/EU-9b3pZUu9EkhguwR1jCkkBThhWTGCWKcqLLHyJpFPiTQ?e=KtkfEP" TargetMode="External"/><Relationship Id="rId18" Type="http://schemas.openxmlformats.org/officeDocument/2006/relationships/image" Target="../media/image24.png"/><Relationship Id="rId3" Type="http://schemas.openxmlformats.org/officeDocument/2006/relationships/slideLayout" Target="../slideLayouts/slideLayout34.xml"/><Relationship Id="rId21" Type="http://schemas.openxmlformats.org/officeDocument/2006/relationships/hyperlink" Target="https://universityofbergen.sharepoint.com/:b:/s/KvalitetsrammeverkokonomioglonnBOTT/Eeunwl9GWeBIl_XgNS6Q8eMBUozwH__NL0P5SNJyvRO2rw?e=tdaZNQ" TargetMode="External"/><Relationship Id="rId7" Type="http://schemas.openxmlformats.org/officeDocument/2006/relationships/hyperlink" Target="https://universityofbergen.sharepoint.com/:b:/s/KvalitetsrammeverkokonomioglonnBOTT/EaL-ByoTWHNEmB0Pg7amss4BramreBg53nXD9Vfe9TiZng?e=oHI9Se" TargetMode="External"/><Relationship Id="rId12" Type="http://schemas.openxmlformats.org/officeDocument/2006/relationships/image" Target="../media/image21.png"/><Relationship Id="rId17" Type="http://schemas.openxmlformats.org/officeDocument/2006/relationships/hyperlink" Target="https://universityofbergen.sharepoint.com/:b:/s/KvalitetsrammeverkokonomioglonnBOTT/Edf7o052jZ5LtUH7aXMozTMBgTRTXJGqw6DG65iXcy59aw?e=ZQsTIe" TargetMode="External"/><Relationship Id="rId2" Type="http://schemas.openxmlformats.org/officeDocument/2006/relationships/tags" Target="../tags/tag15.xml"/><Relationship Id="rId16" Type="http://schemas.openxmlformats.org/officeDocument/2006/relationships/hyperlink" Target="https://universityofbergen.sharepoint.com/:b:/s/KvalitetsrammeverkokonomioglonnBOTT/EQEPhUBZVU5LibGFYFdLJroBDuQx5K1epieDOzFlVbl6OQ?e=FreDrx" TargetMode="External"/><Relationship Id="rId20" Type="http://schemas.openxmlformats.org/officeDocument/2006/relationships/hyperlink" Target="https://universityofbergen.sharepoint.com/:b:/s/KvalitetsrammeverkokonomioglonnBOTT/EQT1-80PgMxMiGQtaIphM7YBQzVDgUmL93ItVSUyqqNTKQ?e=ecgMj0" TargetMode="Externa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11" Type="http://schemas.openxmlformats.org/officeDocument/2006/relationships/image" Target="../media/image20.png"/><Relationship Id="rId5" Type="http://schemas.openxmlformats.org/officeDocument/2006/relationships/oleObject" Target="../embeddings/oleObject11.bin"/><Relationship Id="rId15" Type="http://schemas.openxmlformats.org/officeDocument/2006/relationships/image" Target="../media/image23.png"/><Relationship Id="rId10" Type="http://schemas.openxmlformats.org/officeDocument/2006/relationships/image" Target="../media/image19.png"/><Relationship Id="rId19" Type="http://schemas.openxmlformats.org/officeDocument/2006/relationships/image" Target="../media/image25.sv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18.png"/><Relationship Id="rId14" Type="http://schemas.openxmlformats.org/officeDocument/2006/relationships/image" Target="../media/image22.png"/><Relationship Id="rId22" Type="http://schemas.openxmlformats.org/officeDocument/2006/relationships/hyperlink" Target="https://universityofbergen.sharepoint.com/:b:/s/KvalitetsrammeverkokonomioglonnBOTT/EQDuPops0DlDvkmK_x_KWs0BIlJaC0XF3XAF1vgCRy64Eg?e=sbXSPv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27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1.emf"/><Relationship Id="rId10" Type="http://schemas.openxmlformats.org/officeDocument/2006/relationships/image" Target="../media/image28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13.xml"/><Relationship Id="rId7" Type="http://schemas.openxmlformats.org/officeDocument/2006/relationships/hyperlink" Target="https://www.bott-samarbeidet.no/okonomi/" TargetMode="External"/><Relationship Id="rId2" Type="http://schemas.openxmlformats.org/officeDocument/2006/relationships/tags" Target="../tags/tag1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32.png"/><Relationship Id="rId4" Type="http://schemas.openxmlformats.org/officeDocument/2006/relationships/notesSlide" Target="../notesSlides/notesSlide14.xml"/><Relationship Id="rId9" Type="http://schemas.openxmlformats.org/officeDocument/2006/relationships/hyperlink" Target="https://i.ntnu.no/wiki/-/wiki/Norsk/BOTT+%C3%98konomi+og+l%C3%B8nn+innf%C3%B8ringsprosjekt?_com_liferay_wiki_web_portlet_WikiPortlet_redirect=https%3A%2F%2Fi.ntnu.no%2Fwiki%2F-%2Fwiki%2Ftag%2Fbott%3Fp_r_p_http%253A%252F%252Fwww.liferay.com%252Fpublic-render-parameters%252Fwiki_title%3DBOTT%2B%25C3%2598konomi%2Bog%2Bl%25C3%25B8nn%2Binnf%25C3%25B8ringsprosjekt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11" Type="http://schemas.openxmlformats.org/officeDocument/2006/relationships/image" Target="../media/image37.png"/><Relationship Id="rId5" Type="http://schemas.openxmlformats.org/officeDocument/2006/relationships/oleObject" Target="../embeddings/oleObject15.bin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png"/><Relationship Id="rId18" Type="http://schemas.openxmlformats.org/officeDocument/2006/relationships/image" Target="../media/image52.jpeg"/><Relationship Id="rId26" Type="http://schemas.openxmlformats.org/officeDocument/2006/relationships/image" Target="../media/image60.jpeg"/><Relationship Id="rId3" Type="http://schemas.openxmlformats.org/officeDocument/2006/relationships/tags" Target="../tags/tag21.xml"/><Relationship Id="rId21" Type="http://schemas.openxmlformats.org/officeDocument/2006/relationships/image" Target="../media/image55.png"/><Relationship Id="rId7" Type="http://schemas.openxmlformats.org/officeDocument/2006/relationships/image" Target="../media/image1.emf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9.jpeg"/><Relationship Id="rId2" Type="http://schemas.openxmlformats.org/officeDocument/2006/relationships/tags" Target="../tags/tag20.xml"/><Relationship Id="rId16" Type="http://schemas.openxmlformats.org/officeDocument/2006/relationships/image" Target="../media/image50.jpeg"/><Relationship Id="rId20" Type="http://schemas.openxmlformats.org/officeDocument/2006/relationships/image" Target="../media/image54.png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45.png"/><Relationship Id="rId24" Type="http://schemas.openxmlformats.org/officeDocument/2006/relationships/image" Target="../media/image58.jpeg"/><Relationship Id="rId5" Type="http://schemas.openxmlformats.org/officeDocument/2006/relationships/notesSlide" Target="../notesSlides/notesSlide16.xml"/><Relationship Id="rId15" Type="http://schemas.openxmlformats.org/officeDocument/2006/relationships/image" Target="../media/image49.jpeg"/><Relationship Id="rId23" Type="http://schemas.openxmlformats.org/officeDocument/2006/relationships/image" Target="../media/image57.jpeg"/><Relationship Id="rId10" Type="http://schemas.openxmlformats.org/officeDocument/2006/relationships/image" Target="../media/image44.jpeg"/><Relationship Id="rId19" Type="http://schemas.openxmlformats.org/officeDocument/2006/relationships/image" Target="../media/image53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43.jpeg"/><Relationship Id="rId14" Type="http://schemas.openxmlformats.org/officeDocument/2006/relationships/image" Target="../media/image48.jpeg"/><Relationship Id="rId22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innsida.ntnu.no/start#/feed/69950189-a7d0-3045-a23a-bdb678d769fd/49816c2e-ad60-35f4-a205-6f615fb114fc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ntnu.zoom.us/j/96284220168?pwd=blpJRUdNL2ozdDdnYlBpV09KKzJYZz09" TargetMode="External"/><Relationship Id="rId2" Type="http://schemas.openxmlformats.org/officeDocument/2006/relationships/tags" Target="../tags/tag2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tags" Target="../tags/tag2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notesSlide" Target="../notesSlides/notesSlide20.xml"/><Relationship Id="rId9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png"/><Relationship Id="rId18" Type="http://schemas.openxmlformats.org/officeDocument/2006/relationships/image" Target="../media/image52.jpeg"/><Relationship Id="rId26" Type="http://schemas.openxmlformats.org/officeDocument/2006/relationships/image" Target="../media/image60.jpeg"/><Relationship Id="rId3" Type="http://schemas.openxmlformats.org/officeDocument/2006/relationships/tags" Target="../tags/tag25.xml"/><Relationship Id="rId21" Type="http://schemas.openxmlformats.org/officeDocument/2006/relationships/image" Target="../media/image55.png"/><Relationship Id="rId7" Type="http://schemas.openxmlformats.org/officeDocument/2006/relationships/image" Target="../media/image1.emf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9.jpeg"/><Relationship Id="rId2" Type="http://schemas.openxmlformats.org/officeDocument/2006/relationships/tags" Target="../tags/tag24.xml"/><Relationship Id="rId16" Type="http://schemas.openxmlformats.org/officeDocument/2006/relationships/image" Target="../media/image50.jpeg"/><Relationship Id="rId20" Type="http://schemas.openxmlformats.org/officeDocument/2006/relationships/image" Target="../media/image54.png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45.png"/><Relationship Id="rId24" Type="http://schemas.openxmlformats.org/officeDocument/2006/relationships/image" Target="../media/image58.jpeg"/><Relationship Id="rId5" Type="http://schemas.openxmlformats.org/officeDocument/2006/relationships/notesSlide" Target="../notesSlides/notesSlide21.xml"/><Relationship Id="rId15" Type="http://schemas.openxmlformats.org/officeDocument/2006/relationships/image" Target="../media/image49.jpeg"/><Relationship Id="rId23" Type="http://schemas.openxmlformats.org/officeDocument/2006/relationships/image" Target="../media/image57.jpeg"/><Relationship Id="rId10" Type="http://schemas.openxmlformats.org/officeDocument/2006/relationships/image" Target="../media/image44.jpeg"/><Relationship Id="rId19" Type="http://schemas.openxmlformats.org/officeDocument/2006/relationships/image" Target="../media/image53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43.jpeg"/><Relationship Id="rId14" Type="http://schemas.openxmlformats.org/officeDocument/2006/relationships/image" Target="../media/image48.jpeg"/><Relationship Id="rId22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7_2BA9AF6A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tags" Target="../tags/tag9.xml"/><Relationship Id="rId7" Type="http://schemas.openxmlformats.org/officeDocument/2006/relationships/image" Target="../media/image1.emf"/><Relationship Id="rId12" Type="http://schemas.openxmlformats.org/officeDocument/2006/relationships/image" Target="../media/image12.png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1.sv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81E1B-0E52-47F5-82BD-C6546B9A5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94194-2745-4519-A883-CA549D15F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2D8DA1-2378-4D27-8D21-B05A110FC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824D3D-DFCC-438E-A3CB-57A0D0EBD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11605">
            <a:off x="1158259" y="1219215"/>
            <a:ext cx="1492901" cy="24166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0DDF3B-A6DA-4578-AD20-DF9E698987E2}"/>
              </a:ext>
            </a:extLst>
          </p:cNvPr>
          <p:cNvSpPr txBox="1"/>
          <p:nvPr/>
        </p:nvSpPr>
        <p:spPr>
          <a:xfrm>
            <a:off x="3203293" y="807065"/>
            <a:ext cx="285542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300"/>
              <a:t>Velkommen til BOTT ØL-kafé</a:t>
            </a:r>
          </a:p>
          <a:p>
            <a:pPr algn="ctr"/>
            <a:endParaRPr lang="nb-NO" sz="3300"/>
          </a:p>
          <a:p>
            <a:pPr algn="ctr"/>
            <a:r>
              <a:rPr lang="nb-NO" sz="2400"/>
              <a:t>Prosjektøkonomi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901D09-298D-402C-9EBF-B6A87E2CBF07}"/>
              </a:ext>
            </a:extLst>
          </p:cNvPr>
          <p:cNvSpPr txBox="1"/>
          <p:nvPr/>
        </p:nvSpPr>
        <p:spPr>
          <a:xfrm>
            <a:off x="3203293" y="3987432"/>
            <a:ext cx="2994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100" b="1"/>
              <a:t>BOTT ØL Innføring </a:t>
            </a:r>
          </a:p>
          <a:p>
            <a:pPr algn="ctr"/>
            <a:r>
              <a:rPr lang="nb-NO" sz="2100" b="1"/>
              <a:t>10.06.22</a:t>
            </a:r>
          </a:p>
        </p:txBody>
      </p:sp>
    </p:spTree>
    <p:extLst>
      <p:ext uri="{BB962C8B-B14F-4D97-AF65-F5344CB8AC3E}">
        <p14:creationId xmlns:p14="http://schemas.microsoft.com/office/powerpoint/2010/main" val="3509500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7B8EBA6-A4E8-4D12-8A2B-8E7E340207C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0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7B8EBA6-A4E8-4D12-8A2B-8E7E340207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7395ED3-BC73-4AC5-996F-BB403F708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400110"/>
          </a:xfrm>
        </p:spPr>
        <p:txBody>
          <a:bodyPr vert="horz"/>
          <a:lstStyle/>
          <a:p>
            <a:r>
              <a:rPr lang="nb-NO" sz="2000" err="1"/>
              <a:t>Hovedendringer</a:t>
            </a:r>
            <a:r>
              <a:rPr lang="nb-NO" sz="2000"/>
              <a:t> fra dagens prosjektøkonomiløsning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FAC4F33F-D6A9-4222-8DD7-36F3A078CC26}"/>
              </a:ext>
            </a:extLst>
          </p:cNvPr>
          <p:cNvSpPr/>
          <p:nvPr/>
        </p:nvSpPr>
        <p:spPr>
          <a:xfrm>
            <a:off x="426298" y="728293"/>
            <a:ext cx="493486" cy="312516"/>
          </a:xfrm>
          <a:prstGeom prst="wedgeRectCallout">
            <a:avLst/>
          </a:prstGeom>
          <a:solidFill>
            <a:srgbClr val="0D3475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A92C47-C09C-4389-94FA-36888DF3B63B}"/>
              </a:ext>
            </a:extLst>
          </p:cNvPr>
          <p:cNvSpPr txBox="1"/>
          <p:nvPr/>
        </p:nvSpPr>
        <p:spPr>
          <a:xfrm>
            <a:off x="1170497" y="671556"/>
            <a:ext cx="7375000" cy="29392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Områder med økt funksjonalitet </a:t>
            </a:r>
            <a:r>
              <a:rPr kumimoji="0" lang="nb-NO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ift</a:t>
            </a: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 dag - II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Individuelle timepriser og %-sats for indirekte kostnader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Indirekte kostnader blir «alltid» årsverkssats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Budsjettering på personnivå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Mulighet for å følge opp personalkostnader på individnivå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Inntektsføring stopper når «kontraktstaket» (delprosjekt) er nådd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Overforbruk vil belastes bevilgningsøkonomien når det inntrer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Men stiller krav til oppdatert informasjon om kontraktssum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nb-NO" sz="140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Kreditering av prosjektfakturaer</a:t>
            </a: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64295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7B8EBA6-A4E8-4D12-8A2B-8E7E340207C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8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7B8EBA6-A4E8-4D12-8A2B-8E7E340207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7395ED3-BC73-4AC5-996F-BB403F708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400110"/>
          </a:xfrm>
        </p:spPr>
        <p:txBody>
          <a:bodyPr vert="horz"/>
          <a:lstStyle/>
          <a:p>
            <a:r>
              <a:rPr lang="nb-NO" sz="2000" err="1"/>
              <a:t>Hovedendringer</a:t>
            </a:r>
            <a:r>
              <a:rPr lang="nb-NO" sz="2000"/>
              <a:t> fra dagens prosjektøkonomiløsning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FAC4F33F-D6A9-4222-8DD7-36F3A078CC26}"/>
              </a:ext>
            </a:extLst>
          </p:cNvPr>
          <p:cNvSpPr/>
          <p:nvPr/>
        </p:nvSpPr>
        <p:spPr>
          <a:xfrm>
            <a:off x="421486" y="829354"/>
            <a:ext cx="493486" cy="312516"/>
          </a:xfrm>
          <a:prstGeom prst="wedgeRectCallout">
            <a:avLst/>
          </a:prstGeom>
          <a:solidFill>
            <a:srgbClr val="0D3475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A92C47-C09C-4389-94FA-36888DF3B63B}"/>
              </a:ext>
            </a:extLst>
          </p:cNvPr>
          <p:cNvSpPr txBox="1"/>
          <p:nvPr/>
        </p:nvSpPr>
        <p:spPr>
          <a:xfrm>
            <a:off x="1165685" y="782243"/>
            <a:ext cx="4674220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Endred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 krav til prosjektøkonomer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Større krav til regnskapsforståelse (D/K)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0B138B6F-ADBA-4157-A0D5-EF8BD003DA72}"/>
              </a:ext>
            </a:extLst>
          </p:cNvPr>
          <p:cNvSpPr/>
          <p:nvPr/>
        </p:nvSpPr>
        <p:spPr>
          <a:xfrm>
            <a:off x="421486" y="2432317"/>
            <a:ext cx="493486" cy="312516"/>
          </a:xfrm>
          <a:prstGeom prst="wedgeRectCallout">
            <a:avLst/>
          </a:prstGeom>
          <a:solidFill>
            <a:srgbClr val="0D3475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73BF84-B477-4D35-9980-9DFD7E044296}"/>
              </a:ext>
            </a:extLst>
          </p:cNvPr>
          <p:cNvSpPr txBox="1"/>
          <p:nvPr/>
        </p:nvSpPr>
        <p:spPr>
          <a:xfrm>
            <a:off x="1165685" y="2385206"/>
            <a:ext cx="4674220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Budsjetter bygges opp fra detaljer og måneder/år =&gt; totalbudsjett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Tidligere måtte PØ «bryte ned» totalbudsjett til år</a:t>
            </a: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FDD492D8-A9A6-4ED5-BB43-CD17439CCC94}"/>
              </a:ext>
            </a:extLst>
          </p:cNvPr>
          <p:cNvSpPr/>
          <p:nvPr/>
        </p:nvSpPr>
        <p:spPr>
          <a:xfrm>
            <a:off x="421486" y="1561576"/>
            <a:ext cx="493486" cy="312516"/>
          </a:xfrm>
          <a:prstGeom prst="wedgeRectCallout">
            <a:avLst/>
          </a:prstGeom>
          <a:solidFill>
            <a:srgbClr val="0D3475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EE8397-E6EF-4125-9FEC-36EEED9B3A8E}"/>
              </a:ext>
            </a:extLst>
          </p:cNvPr>
          <p:cNvSpPr txBox="1"/>
          <p:nvPr/>
        </p:nvSpPr>
        <p:spPr>
          <a:xfrm>
            <a:off x="1165685" y="1514465"/>
            <a:ext cx="4674220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Kanskje mer fokus på prosjektet som helhet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Prosjektøkonom på prosjektnivå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>
                <a:solidFill>
                  <a:srgbClr val="000000"/>
                </a:solidFill>
                <a:latin typeface="Arial" panose="020B0604020202020204"/>
              </a:rPr>
              <a:t>Fristilt koststed (hvis det skulle bli brukt)</a:t>
            </a: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13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7B8EBA6-A4E8-4D12-8A2B-8E7E340207C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6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7B8EBA6-A4E8-4D12-8A2B-8E7E340207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7395ED3-BC73-4AC5-996F-BB403F708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400110"/>
          </a:xfrm>
        </p:spPr>
        <p:txBody>
          <a:bodyPr vert="horz"/>
          <a:lstStyle/>
          <a:p>
            <a:r>
              <a:rPr lang="nb-NO" sz="2000" err="1"/>
              <a:t>Hovedendringer</a:t>
            </a:r>
            <a:r>
              <a:rPr lang="nb-NO" sz="2000"/>
              <a:t> fra dagens prosjektøkonomiløsning</a:t>
            </a:r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B50CA045-F0DF-4A88-B2D4-8B3CA4BE0493}"/>
              </a:ext>
            </a:extLst>
          </p:cNvPr>
          <p:cNvSpPr/>
          <p:nvPr/>
        </p:nvSpPr>
        <p:spPr>
          <a:xfrm>
            <a:off x="421486" y="2015831"/>
            <a:ext cx="493486" cy="312516"/>
          </a:xfrm>
          <a:prstGeom prst="wedgeRectCallout">
            <a:avLst/>
          </a:prstGeom>
          <a:solidFill>
            <a:srgbClr val="0D3475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8D67A4F0-3A2B-49AD-8CAE-C6CE3CAD348D}"/>
              </a:ext>
            </a:extLst>
          </p:cNvPr>
          <p:cNvSpPr/>
          <p:nvPr/>
        </p:nvSpPr>
        <p:spPr>
          <a:xfrm>
            <a:off x="421486" y="1078028"/>
            <a:ext cx="493486" cy="312516"/>
          </a:xfrm>
          <a:prstGeom prst="wedgeRectCallout">
            <a:avLst/>
          </a:prstGeom>
          <a:solidFill>
            <a:srgbClr val="0D3475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F399EF-6C40-45B7-81F9-1A02D3AD6D08}"/>
              </a:ext>
            </a:extLst>
          </p:cNvPr>
          <p:cNvSpPr txBox="1"/>
          <p:nvPr/>
        </p:nvSpPr>
        <p:spPr>
          <a:xfrm>
            <a:off x="1165685" y="1021212"/>
            <a:ext cx="4674220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Brukergrensesnitt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Prosjektliste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med ulike filtreringsmuligheter er ikke inngangsporten </a:t>
            </a: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779364-5566-4167-AC15-29710E029933}"/>
              </a:ext>
            </a:extLst>
          </p:cNvPr>
          <p:cNvSpPr txBox="1"/>
          <p:nvPr/>
        </p:nvSpPr>
        <p:spPr>
          <a:xfrm>
            <a:off x="1165685" y="1975323"/>
            <a:ext cx="4674220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Rapporter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 info tilgjengelig – men krever at det kjøres rapporter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Standardiserte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nb-NO" sz="1400">
                <a:solidFill>
                  <a:srgbClr val="000000"/>
                </a:solidFill>
                <a:latin typeface="Arial" panose="020B0604020202020204"/>
              </a:rPr>
              <a:t>Evt. egendefinerte</a:t>
            </a: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05E0462C-7AFC-4461-B973-1D5531E16BA9}"/>
              </a:ext>
            </a:extLst>
          </p:cNvPr>
          <p:cNvSpPr/>
          <p:nvPr/>
        </p:nvSpPr>
        <p:spPr>
          <a:xfrm>
            <a:off x="421486" y="3521232"/>
            <a:ext cx="493486" cy="312516"/>
          </a:xfrm>
          <a:prstGeom prst="wedgeRectCallout">
            <a:avLst/>
          </a:prstGeom>
          <a:solidFill>
            <a:srgbClr val="0D3475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F454C9-0969-40A9-AFE2-31369A0D045D}"/>
              </a:ext>
            </a:extLst>
          </p:cNvPr>
          <p:cNvSpPr txBox="1"/>
          <p:nvPr/>
        </p:nvSpPr>
        <p:spPr>
          <a:xfrm>
            <a:off x="1165685" y="3464416"/>
            <a:ext cx="4674220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Timeføring (for prosjektøkonom </a:t>
            </a:r>
            <a:r>
              <a:rPr kumimoji="0" lang="nb-NO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pva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medarbeider)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 tungvint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nb-NO" sz="1400">
                <a:solidFill>
                  <a:srgbClr val="000000"/>
                </a:solidFill>
                <a:latin typeface="Arial" panose="020B0604020202020204"/>
              </a:rPr>
              <a:t>Prosjektmedarbeidere «må» gjøre dette selv</a:t>
            </a: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1646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85CB456-B878-472C-A60A-33EF45B11AB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4191331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4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85CB456-B878-472C-A60A-33EF45B11A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168CD55-CDE3-49F6-8410-4E6AEB7A9188}"/>
              </a:ext>
            </a:extLst>
          </p:cNvPr>
          <p:cNvSpPr/>
          <p:nvPr/>
        </p:nvSpPr>
        <p:spPr>
          <a:xfrm>
            <a:off x="144824" y="466533"/>
            <a:ext cx="3064160" cy="155957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nb-NO" sz="135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7F0077F-5922-41AA-AEF4-71F8D5A337EE}"/>
              </a:ext>
            </a:extLst>
          </p:cNvPr>
          <p:cNvSpPr txBox="1"/>
          <p:nvPr/>
        </p:nvSpPr>
        <p:spPr>
          <a:xfrm>
            <a:off x="793852" y="608609"/>
            <a:ext cx="1603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sz="1200">
                <a:solidFill>
                  <a:srgbClr val="FFFFFF"/>
                </a:solidFill>
                <a:latin typeface="Arial" panose="020B0604020202020204"/>
              </a:rPr>
              <a:t>Per Prosjektøkonom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3CD4D47D-E9F0-438C-BFDC-7B47B830BB8C}"/>
              </a:ext>
            </a:extLst>
          </p:cNvPr>
          <p:cNvSpPr txBox="1"/>
          <p:nvPr/>
        </p:nvSpPr>
        <p:spPr>
          <a:xfrm>
            <a:off x="210148" y="895025"/>
            <a:ext cx="2891894" cy="1200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sz="788">
                <a:solidFill>
                  <a:srgbClr val="FFFFFF"/>
                </a:solidFill>
                <a:latin typeface="Arial" panose="020B0604020202020204"/>
              </a:rPr>
              <a:t>Per er prosjektøkonom på IV-fakultetet. Han er den primære økonomiske støtteressursen for flere prosjektledere på fakultetet, og har ansvar for å bistå disse i økonomisk oppfølging av prosjektene.  </a:t>
            </a:r>
          </a:p>
          <a:p>
            <a:pPr defTabSz="685800">
              <a:defRPr/>
            </a:pPr>
            <a:endParaRPr lang="nb-NO" sz="788">
              <a:solidFill>
                <a:srgbClr val="FFFFFF"/>
              </a:solidFill>
              <a:latin typeface="Arial" panose="020B0604020202020204"/>
            </a:endParaRPr>
          </a:p>
          <a:p>
            <a:pPr defTabSz="685800">
              <a:defRPr/>
            </a:pPr>
            <a:r>
              <a:rPr lang="nb-NO" sz="788">
                <a:solidFill>
                  <a:srgbClr val="FFFFFF"/>
                </a:solidFill>
                <a:latin typeface="Arial" panose="020B0604020202020204"/>
              </a:rPr>
              <a:t>I tillegg til endringene beskrevet her, vil Per i kraft av å være administrativ ansatt på NTNU også treffes av endringene beskrevet for Truls teknisk-administrativ ansatt.</a:t>
            </a:r>
          </a:p>
          <a:p>
            <a:pPr defTabSz="685800">
              <a:defRPr/>
            </a:pPr>
            <a:r>
              <a:rPr lang="nb-NO" sz="900">
                <a:solidFill>
                  <a:srgbClr val="FFFFFF"/>
                </a:solidFill>
                <a:latin typeface="Arial" panose="020B0604020202020204"/>
              </a:rPr>
              <a:t>  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A33AE5DF-717E-495F-AD25-F0976E9C6116}"/>
              </a:ext>
            </a:extLst>
          </p:cNvPr>
          <p:cNvSpPr/>
          <p:nvPr/>
        </p:nvSpPr>
        <p:spPr>
          <a:xfrm>
            <a:off x="138328" y="2103097"/>
            <a:ext cx="3068582" cy="26256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88" indent="-128588" defTabSz="685800">
              <a:buFont typeface="Arial" panose="020B0604020202020204" pitchFamily="34" charset="0"/>
              <a:buChar char="•"/>
            </a:pPr>
            <a:endParaRPr lang="nb-NO" sz="90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D620E20C-4947-45B6-82F8-DE5C7F833DF3}"/>
              </a:ext>
            </a:extLst>
          </p:cNvPr>
          <p:cNvSpPr/>
          <p:nvPr/>
        </p:nvSpPr>
        <p:spPr>
          <a:xfrm>
            <a:off x="3259203" y="460832"/>
            <a:ext cx="2823712" cy="8959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defRPr/>
            </a:pPr>
            <a:endParaRPr lang="nb-NO" sz="825" b="1">
              <a:solidFill>
                <a:srgbClr val="000000"/>
              </a:solidFill>
              <a:latin typeface="Arial" panose="020B0604020202020204"/>
            </a:endParaRPr>
          </a:p>
          <a:p>
            <a:pPr defTabSz="685800">
              <a:defRPr/>
            </a:pPr>
            <a:endParaRPr lang="nb-NO" sz="825" b="1">
              <a:solidFill>
                <a:srgbClr val="000000"/>
              </a:solidFill>
              <a:latin typeface="Arial" panose="020B0604020202020204"/>
            </a:endParaRPr>
          </a:p>
          <a:p>
            <a:pPr defTabSz="685800">
              <a:defRPr/>
            </a:pPr>
            <a:r>
              <a:rPr lang="nb-NO" sz="825" b="1">
                <a:solidFill>
                  <a:srgbClr val="000000"/>
                </a:solidFill>
                <a:latin typeface="Arial" panose="020B0604020202020204"/>
              </a:rPr>
              <a:t>Dagens systemer</a:t>
            </a:r>
            <a:endParaRPr lang="nb-NO" sz="825" b="1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pPr marL="129540" indent="-129540" defTabSz="685800">
              <a:buFont typeface="Arial" panose="020B0604020202020204" pitchFamily="34" charset="0"/>
              <a:buChar char="•"/>
              <a:defRPr/>
            </a:pPr>
            <a:r>
              <a:rPr lang="nb-NO" sz="825">
                <a:solidFill>
                  <a:srgbClr val="000000"/>
                </a:solidFill>
                <a:latin typeface="Arial" panose="020B0604020202020204"/>
              </a:rPr>
              <a:t>Maconomy (Prosjektregnskap og timeføring)</a:t>
            </a:r>
            <a:endParaRPr lang="nb-NO" sz="825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pPr marL="129540" indent="-129540" defTabSz="685800">
              <a:buFont typeface="Arial" panose="020B0604020202020204" pitchFamily="34" charset="0"/>
              <a:buChar char="•"/>
              <a:defRPr/>
            </a:pPr>
            <a:r>
              <a:rPr lang="nb-NO" sz="825">
                <a:solidFill>
                  <a:srgbClr val="000000"/>
                </a:solidFill>
                <a:latin typeface="Arial" panose="020B0604020202020204"/>
              </a:rPr>
              <a:t>Bevisst (Virksomhetsstyring og bilagsrapporter mv)</a:t>
            </a:r>
            <a:endParaRPr lang="nb-NO" sz="825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pPr marL="129540" indent="-129540" defTabSz="685800">
              <a:buFont typeface="Arial" panose="020B0604020202020204" pitchFamily="34" charset="0"/>
              <a:buChar char="•"/>
              <a:defRPr/>
            </a:pPr>
            <a:r>
              <a:rPr lang="nb-NO" sz="825" err="1">
                <a:solidFill>
                  <a:srgbClr val="000000"/>
                </a:solidFill>
                <a:latin typeface="Arial" panose="020B0604020202020204"/>
              </a:rPr>
              <a:t>Paga</a:t>
            </a:r>
            <a:r>
              <a:rPr lang="nb-NO" sz="825">
                <a:solidFill>
                  <a:srgbClr val="000000"/>
                </a:solidFill>
                <a:latin typeface="Arial" panose="020B0604020202020204"/>
              </a:rPr>
              <a:t> (lønns-/HR-informasjon)</a:t>
            </a:r>
            <a:endParaRPr lang="nb-NO" sz="825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pPr marL="129540" indent="-129540" defTabSz="685800">
              <a:buFont typeface="Arial" panose="020B0604020202020204" pitchFamily="34" charset="0"/>
              <a:buChar char="•"/>
              <a:defRPr/>
            </a:pPr>
            <a:r>
              <a:rPr lang="nb-NO" sz="825" err="1">
                <a:solidFill>
                  <a:srgbClr val="000000"/>
                </a:solidFill>
                <a:latin typeface="Arial" panose="020B0604020202020204"/>
              </a:rPr>
              <a:t>ResearchPro</a:t>
            </a:r>
            <a:r>
              <a:rPr lang="nb-NO" sz="825">
                <a:solidFill>
                  <a:srgbClr val="000000"/>
                </a:solidFill>
                <a:latin typeface="Arial" panose="020B0604020202020204"/>
              </a:rPr>
              <a:t> (søknadsregistrering)</a:t>
            </a:r>
            <a:endParaRPr lang="nb-NO" sz="825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pPr marL="129540" indent="-129540" defTabSz="685800">
              <a:buFont typeface="Arial" panose="020B0604020202020204" pitchFamily="34" charset="0"/>
              <a:buChar char="•"/>
              <a:defRPr/>
            </a:pPr>
            <a:endParaRPr lang="nb-NO" sz="825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pPr marL="129540" indent="-129540" defTabSz="685800">
              <a:buFont typeface="Arial" panose="020B0604020202020204" pitchFamily="34" charset="0"/>
              <a:buChar char="•"/>
              <a:defRPr/>
            </a:pPr>
            <a:endParaRPr lang="nb-NO" sz="825">
              <a:solidFill>
                <a:srgbClr val="000000"/>
              </a:solidFill>
              <a:latin typeface="Arial" panose="020B0604020202020204"/>
              <a:cs typeface="Arial"/>
            </a:endParaRPr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E22CB4BE-C58C-4AC8-BE9F-676731D31441}"/>
              </a:ext>
            </a:extLst>
          </p:cNvPr>
          <p:cNvGrpSpPr/>
          <p:nvPr/>
        </p:nvGrpSpPr>
        <p:grpSpPr>
          <a:xfrm>
            <a:off x="5685081" y="494148"/>
            <a:ext cx="382868" cy="366046"/>
            <a:chOff x="7650163" y="5060950"/>
            <a:chExt cx="565150" cy="541338"/>
          </a:xfrm>
          <a:solidFill>
            <a:srgbClr val="253A55"/>
          </a:solidFill>
        </p:grpSpPr>
        <p:sp>
          <p:nvSpPr>
            <p:cNvPr id="216" name="Freeform 460">
              <a:extLst>
                <a:ext uri="{FF2B5EF4-FFF2-40B4-BE49-F238E27FC236}">
                  <a16:creationId xmlns:a16="http://schemas.microsoft.com/office/drawing/2014/main" id="{71619537-AFCD-4987-8C71-4E28F15FF8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26388" y="5060950"/>
              <a:ext cx="288925" cy="288925"/>
            </a:xfrm>
            <a:custGeom>
              <a:avLst/>
              <a:gdLst>
                <a:gd name="T0" fmla="*/ 44 w 49"/>
                <a:gd name="T1" fmla="*/ 27 h 49"/>
                <a:gd name="T2" fmla="*/ 45 w 49"/>
                <a:gd name="T3" fmla="*/ 37 h 49"/>
                <a:gd name="T4" fmla="*/ 36 w 49"/>
                <a:gd name="T5" fmla="*/ 40 h 49"/>
                <a:gd name="T6" fmla="*/ 29 w 49"/>
                <a:gd name="T7" fmla="*/ 48 h 49"/>
                <a:gd name="T8" fmla="*/ 20 w 49"/>
                <a:gd name="T9" fmla="*/ 43 h 49"/>
                <a:gd name="T10" fmla="*/ 9 w 49"/>
                <a:gd name="T11" fmla="*/ 43 h 49"/>
                <a:gd name="T12" fmla="*/ 5 w 49"/>
                <a:gd name="T13" fmla="*/ 28 h 49"/>
                <a:gd name="T14" fmla="*/ 6 w 49"/>
                <a:gd name="T15" fmla="*/ 19 h 49"/>
                <a:gd name="T16" fmla="*/ 6 w 49"/>
                <a:gd name="T17" fmla="*/ 10 h 49"/>
                <a:gd name="T18" fmla="*/ 14 w 49"/>
                <a:gd name="T19" fmla="*/ 8 h 49"/>
                <a:gd name="T20" fmla="*/ 20 w 49"/>
                <a:gd name="T21" fmla="*/ 0 h 49"/>
                <a:gd name="T22" fmla="*/ 29 w 49"/>
                <a:gd name="T23" fmla="*/ 5 h 49"/>
                <a:gd name="T24" fmla="*/ 38 w 49"/>
                <a:gd name="T25" fmla="*/ 4 h 49"/>
                <a:gd name="T26" fmla="*/ 40 w 49"/>
                <a:gd name="T27" fmla="*/ 13 h 49"/>
                <a:gd name="T28" fmla="*/ 49 w 49"/>
                <a:gd name="T29" fmla="*/ 18 h 49"/>
                <a:gd name="T30" fmla="*/ 41 w 49"/>
                <a:gd name="T31" fmla="*/ 24 h 49"/>
                <a:gd name="T32" fmla="*/ 41 w 49"/>
                <a:gd name="T33" fmla="*/ 24 h 49"/>
                <a:gd name="T34" fmla="*/ 40 w 49"/>
                <a:gd name="T35" fmla="*/ 39 h 49"/>
                <a:gd name="T36" fmla="*/ 38 w 49"/>
                <a:gd name="T37" fmla="*/ 13 h 49"/>
                <a:gd name="T38" fmla="*/ 36 w 49"/>
                <a:gd name="T39" fmla="*/ 8 h 49"/>
                <a:gd name="T40" fmla="*/ 35 w 49"/>
                <a:gd name="T41" fmla="*/ 15 h 49"/>
                <a:gd name="T42" fmla="*/ 35 w 49"/>
                <a:gd name="T43" fmla="*/ 15 h 49"/>
                <a:gd name="T44" fmla="*/ 34 w 49"/>
                <a:gd name="T45" fmla="*/ 22 h 49"/>
                <a:gd name="T46" fmla="*/ 35 w 49"/>
                <a:gd name="T47" fmla="*/ 22 h 49"/>
                <a:gd name="T48" fmla="*/ 33 w 49"/>
                <a:gd name="T49" fmla="*/ 36 h 49"/>
                <a:gd name="T50" fmla="*/ 34 w 49"/>
                <a:gd name="T51" fmla="*/ 36 h 49"/>
                <a:gd name="T52" fmla="*/ 33 w 49"/>
                <a:gd name="T53" fmla="*/ 26 h 49"/>
                <a:gd name="T54" fmla="*/ 33 w 49"/>
                <a:gd name="T55" fmla="*/ 26 h 49"/>
                <a:gd name="T56" fmla="*/ 18 w 49"/>
                <a:gd name="T57" fmla="*/ 26 h 49"/>
                <a:gd name="T58" fmla="*/ 29 w 49"/>
                <a:gd name="T59" fmla="*/ 23 h 49"/>
                <a:gd name="T60" fmla="*/ 28 w 49"/>
                <a:gd name="T61" fmla="*/ 17 h 49"/>
                <a:gd name="T62" fmla="*/ 24 w 49"/>
                <a:gd name="T63" fmla="*/ 6 h 49"/>
                <a:gd name="T64" fmla="*/ 22 w 49"/>
                <a:gd name="T65" fmla="*/ 31 h 49"/>
                <a:gd name="T66" fmla="*/ 22 w 49"/>
                <a:gd name="T67" fmla="*/ 31 h 49"/>
                <a:gd name="T68" fmla="*/ 23 w 49"/>
                <a:gd name="T69" fmla="*/ 16 h 49"/>
                <a:gd name="T70" fmla="*/ 23 w 49"/>
                <a:gd name="T71" fmla="*/ 39 h 49"/>
                <a:gd name="T72" fmla="*/ 22 w 49"/>
                <a:gd name="T73" fmla="*/ 4 h 49"/>
                <a:gd name="T74" fmla="*/ 19 w 49"/>
                <a:gd name="T75" fmla="*/ 41 h 49"/>
                <a:gd name="T76" fmla="*/ 19 w 49"/>
                <a:gd name="T77" fmla="*/ 41 h 49"/>
                <a:gd name="T78" fmla="*/ 21 w 49"/>
                <a:gd name="T79" fmla="*/ 30 h 49"/>
                <a:gd name="T80" fmla="*/ 20 w 49"/>
                <a:gd name="T81" fmla="*/ 38 h 49"/>
                <a:gd name="T82" fmla="*/ 17 w 49"/>
                <a:gd name="T83" fmla="*/ 20 h 49"/>
                <a:gd name="T84" fmla="*/ 18 w 49"/>
                <a:gd name="T85" fmla="*/ 20 h 49"/>
                <a:gd name="T86" fmla="*/ 17 w 49"/>
                <a:gd name="T87" fmla="*/ 27 h 49"/>
                <a:gd name="T88" fmla="*/ 15 w 49"/>
                <a:gd name="T89" fmla="*/ 39 h 49"/>
                <a:gd name="T90" fmla="*/ 14 w 49"/>
                <a:gd name="T91" fmla="*/ 10 h 49"/>
                <a:gd name="T92" fmla="*/ 14 w 49"/>
                <a:gd name="T93" fmla="*/ 10 h 49"/>
                <a:gd name="T94" fmla="*/ 10 w 49"/>
                <a:gd name="T95" fmla="*/ 7 h 49"/>
                <a:gd name="T96" fmla="*/ 10 w 49"/>
                <a:gd name="T97" fmla="*/ 1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49">
                  <a:moveTo>
                    <a:pt x="48" y="28"/>
                  </a:moveTo>
                  <a:cubicBezTo>
                    <a:pt x="47" y="29"/>
                    <a:pt x="45" y="27"/>
                    <a:pt x="44" y="27"/>
                  </a:cubicBezTo>
                  <a:cubicBezTo>
                    <a:pt x="43" y="29"/>
                    <a:pt x="43" y="32"/>
                    <a:pt x="42" y="34"/>
                  </a:cubicBezTo>
                  <a:cubicBezTo>
                    <a:pt x="43" y="35"/>
                    <a:pt x="45" y="35"/>
                    <a:pt x="45" y="37"/>
                  </a:cubicBezTo>
                  <a:cubicBezTo>
                    <a:pt x="44" y="39"/>
                    <a:pt x="42" y="41"/>
                    <a:pt x="41" y="43"/>
                  </a:cubicBezTo>
                  <a:cubicBezTo>
                    <a:pt x="39" y="42"/>
                    <a:pt x="38" y="41"/>
                    <a:pt x="36" y="40"/>
                  </a:cubicBezTo>
                  <a:cubicBezTo>
                    <a:pt x="34" y="41"/>
                    <a:pt x="31" y="42"/>
                    <a:pt x="29" y="42"/>
                  </a:cubicBezTo>
                  <a:cubicBezTo>
                    <a:pt x="29" y="44"/>
                    <a:pt x="30" y="46"/>
                    <a:pt x="29" y="48"/>
                  </a:cubicBezTo>
                  <a:cubicBezTo>
                    <a:pt x="26" y="48"/>
                    <a:pt x="24" y="49"/>
                    <a:pt x="21" y="49"/>
                  </a:cubicBezTo>
                  <a:cubicBezTo>
                    <a:pt x="20" y="47"/>
                    <a:pt x="20" y="44"/>
                    <a:pt x="20" y="43"/>
                  </a:cubicBezTo>
                  <a:cubicBezTo>
                    <a:pt x="16" y="42"/>
                    <a:pt x="15" y="40"/>
                    <a:pt x="13" y="39"/>
                  </a:cubicBezTo>
                  <a:cubicBezTo>
                    <a:pt x="11" y="40"/>
                    <a:pt x="11" y="42"/>
                    <a:pt x="9" y="43"/>
                  </a:cubicBezTo>
                  <a:cubicBezTo>
                    <a:pt x="7" y="42"/>
                    <a:pt x="5" y="40"/>
                    <a:pt x="4" y="38"/>
                  </a:cubicBezTo>
                  <a:cubicBezTo>
                    <a:pt x="7" y="36"/>
                    <a:pt x="6" y="32"/>
                    <a:pt x="5" y="28"/>
                  </a:cubicBezTo>
                  <a:cubicBezTo>
                    <a:pt x="0" y="31"/>
                    <a:pt x="0" y="25"/>
                    <a:pt x="0" y="20"/>
                  </a:cubicBezTo>
                  <a:cubicBezTo>
                    <a:pt x="3" y="21"/>
                    <a:pt x="3" y="20"/>
                    <a:pt x="6" y="19"/>
                  </a:cubicBezTo>
                  <a:cubicBezTo>
                    <a:pt x="6" y="17"/>
                    <a:pt x="7" y="15"/>
                    <a:pt x="8" y="13"/>
                  </a:cubicBezTo>
                  <a:cubicBezTo>
                    <a:pt x="8" y="12"/>
                    <a:pt x="6" y="12"/>
                    <a:pt x="6" y="10"/>
                  </a:cubicBezTo>
                  <a:cubicBezTo>
                    <a:pt x="5" y="7"/>
                    <a:pt x="9" y="6"/>
                    <a:pt x="11" y="4"/>
                  </a:cubicBezTo>
                  <a:cubicBezTo>
                    <a:pt x="13" y="5"/>
                    <a:pt x="13" y="7"/>
                    <a:pt x="14" y="8"/>
                  </a:cubicBezTo>
                  <a:cubicBezTo>
                    <a:pt x="17" y="8"/>
                    <a:pt x="18" y="6"/>
                    <a:pt x="21" y="5"/>
                  </a:cubicBezTo>
                  <a:cubicBezTo>
                    <a:pt x="21" y="3"/>
                    <a:pt x="19" y="2"/>
                    <a:pt x="20" y="0"/>
                  </a:cubicBezTo>
                  <a:cubicBezTo>
                    <a:pt x="23" y="0"/>
                    <a:pt x="25" y="0"/>
                    <a:pt x="28" y="0"/>
                  </a:cubicBezTo>
                  <a:cubicBezTo>
                    <a:pt x="29" y="1"/>
                    <a:pt x="29" y="3"/>
                    <a:pt x="29" y="5"/>
                  </a:cubicBezTo>
                  <a:cubicBezTo>
                    <a:pt x="30" y="6"/>
                    <a:pt x="32" y="7"/>
                    <a:pt x="34" y="8"/>
                  </a:cubicBezTo>
                  <a:cubicBezTo>
                    <a:pt x="36" y="7"/>
                    <a:pt x="36" y="5"/>
                    <a:pt x="38" y="4"/>
                  </a:cubicBezTo>
                  <a:cubicBezTo>
                    <a:pt x="39" y="7"/>
                    <a:pt x="42" y="8"/>
                    <a:pt x="42" y="10"/>
                  </a:cubicBezTo>
                  <a:cubicBezTo>
                    <a:pt x="42" y="12"/>
                    <a:pt x="41" y="11"/>
                    <a:pt x="40" y="13"/>
                  </a:cubicBezTo>
                  <a:cubicBezTo>
                    <a:pt x="41" y="15"/>
                    <a:pt x="42" y="16"/>
                    <a:pt x="42" y="18"/>
                  </a:cubicBezTo>
                  <a:cubicBezTo>
                    <a:pt x="45" y="19"/>
                    <a:pt x="46" y="19"/>
                    <a:pt x="49" y="18"/>
                  </a:cubicBezTo>
                  <a:cubicBezTo>
                    <a:pt x="49" y="21"/>
                    <a:pt x="49" y="25"/>
                    <a:pt x="48" y="28"/>
                  </a:cubicBezTo>
                  <a:close/>
                  <a:moveTo>
                    <a:pt x="41" y="24"/>
                  </a:moveTo>
                  <a:cubicBezTo>
                    <a:pt x="40" y="25"/>
                    <a:pt x="42" y="25"/>
                    <a:pt x="42" y="24"/>
                  </a:cubicBezTo>
                  <a:cubicBezTo>
                    <a:pt x="41" y="24"/>
                    <a:pt x="41" y="24"/>
                    <a:pt x="41" y="24"/>
                  </a:cubicBezTo>
                  <a:close/>
                  <a:moveTo>
                    <a:pt x="40" y="40"/>
                  </a:moveTo>
                  <a:cubicBezTo>
                    <a:pt x="40" y="40"/>
                    <a:pt x="41" y="39"/>
                    <a:pt x="40" y="39"/>
                  </a:cubicBezTo>
                  <a:cubicBezTo>
                    <a:pt x="40" y="40"/>
                    <a:pt x="40" y="40"/>
                    <a:pt x="40" y="40"/>
                  </a:cubicBezTo>
                  <a:close/>
                  <a:moveTo>
                    <a:pt x="38" y="13"/>
                  </a:moveTo>
                  <a:cubicBezTo>
                    <a:pt x="38" y="14"/>
                    <a:pt x="38" y="13"/>
                    <a:pt x="38" y="13"/>
                  </a:cubicBezTo>
                  <a:close/>
                  <a:moveTo>
                    <a:pt x="36" y="8"/>
                  </a:moveTo>
                  <a:cubicBezTo>
                    <a:pt x="36" y="8"/>
                    <a:pt x="36" y="8"/>
                    <a:pt x="36" y="8"/>
                  </a:cubicBezTo>
                  <a:close/>
                  <a:moveTo>
                    <a:pt x="35" y="15"/>
                  </a:moveTo>
                  <a:cubicBezTo>
                    <a:pt x="35" y="15"/>
                    <a:pt x="37" y="16"/>
                    <a:pt x="36" y="15"/>
                  </a:cubicBezTo>
                  <a:cubicBezTo>
                    <a:pt x="36" y="15"/>
                    <a:pt x="35" y="15"/>
                    <a:pt x="35" y="15"/>
                  </a:cubicBezTo>
                  <a:close/>
                  <a:moveTo>
                    <a:pt x="34" y="22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5" y="22"/>
                    <a:pt x="35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4" y="22"/>
                    <a:pt x="34" y="21"/>
                    <a:pt x="34" y="22"/>
                  </a:cubicBezTo>
                  <a:close/>
                  <a:moveTo>
                    <a:pt x="33" y="36"/>
                  </a:move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3" y="36"/>
                    <a:pt x="33" y="36"/>
                  </a:cubicBezTo>
                  <a:close/>
                  <a:moveTo>
                    <a:pt x="33" y="26"/>
                  </a:moveTo>
                  <a:cubicBezTo>
                    <a:pt x="33" y="26"/>
                    <a:pt x="33" y="25"/>
                    <a:pt x="33" y="25"/>
                  </a:cubicBezTo>
                  <a:cubicBezTo>
                    <a:pt x="33" y="26"/>
                    <a:pt x="33" y="26"/>
                    <a:pt x="33" y="26"/>
                  </a:cubicBezTo>
                  <a:close/>
                  <a:moveTo>
                    <a:pt x="24" y="18"/>
                  </a:moveTo>
                  <a:cubicBezTo>
                    <a:pt x="21" y="18"/>
                    <a:pt x="17" y="22"/>
                    <a:pt x="18" y="26"/>
                  </a:cubicBezTo>
                  <a:cubicBezTo>
                    <a:pt x="19" y="28"/>
                    <a:pt x="23" y="30"/>
                    <a:pt x="25" y="30"/>
                  </a:cubicBezTo>
                  <a:cubicBezTo>
                    <a:pt x="28" y="30"/>
                    <a:pt x="30" y="27"/>
                    <a:pt x="29" y="23"/>
                  </a:cubicBezTo>
                  <a:cubicBezTo>
                    <a:pt x="28" y="20"/>
                    <a:pt x="27" y="18"/>
                    <a:pt x="24" y="18"/>
                  </a:cubicBezTo>
                  <a:close/>
                  <a:moveTo>
                    <a:pt x="28" y="17"/>
                  </a:moveTo>
                  <a:cubicBezTo>
                    <a:pt x="27" y="17"/>
                    <a:pt x="29" y="17"/>
                    <a:pt x="28" y="17"/>
                  </a:cubicBezTo>
                  <a:close/>
                  <a:moveTo>
                    <a:pt x="24" y="6"/>
                  </a:moveTo>
                  <a:cubicBezTo>
                    <a:pt x="24" y="6"/>
                    <a:pt x="24" y="6"/>
                    <a:pt x="24" y="6"/>
                  </a:cubicBezTo>
                  <a:close/>
                  <a:moveTo>
                    <a:pt x="22" y="31"/>
                  </a:moveTo>
                  <a:cubicBezTo>
                    <a:pt x="22" y="32"/>
                    <a:pt x="24" y="32"/>
                    <a:pt x="24" y="31"/>
                  </a:cubicBezTo>
                  <a:cubicBezTo>
                    <a:pt x="23" y="32"/>
                    <a:pt x="23" y="31"/>
                    <a:pt x="22" y="31"/>
                  </a:cubicBezTo>
                  <a:close/>
                  <a:moveTo>
                    <a:pt x="22" y="17"/>
                  </a:moveTo>
                  <a:cubicBezTo>
                    <a:pt x="23" y="17"/>
                    <a:pt x="23" y="17"/>
                    <a:pt x="23" y="16"/>
                  </a:cubicBezTo>
                  <a:cubicBezTo>
                    <a:pt x="23" y="16"/>
                    <a:pt x="22" y="16"/>
                    <a:pt x="22" y="17"/>
                  </a:cubicBezTo>
                  <a:close/>
                  <a:moveTo>
                    <a:pt x="23" y="39"/>
                  </a:moveTo>
                  <a:cubicBezTo>
                    <a:pt x="23" y="39"/>
                    <a:pt x="23" y="39"/>
                    <a:pt x="23" y="39"/>
                  </a:cubicBezTo>
                  <a:close/>
                  <a:moveTo>
                    <a:pt x="22" y="4"/>
                  </a:moveTo>
                  <a:cubicBezTo>
                    <a:pt x="22" y="5"/>
                    <a:pt x="22" y="4"/>
                    <a:pt x="22" y="4"/>
                  </a:cubicBezTo>
                  <a:close/>
                  <a:moveTo>
                    <a:pt x="19" y="41"/>
                  </a:moveTo>
                  <a:cubicBezTo>
                    <a:pt x="21" y="41"/>
                    <a:pt x="21" y="42"/>
                    <a:pt x="22" y="41"/>
                  </a:cubicBezTo>
                  <a:cubicBezTo>
                    <a:pt x="22" y="41"/>
                    <a:pt x="19" y="40"/>
                    <a:pt x="19" y="41"/>
                  </a:cubicBezTo>
                  <a:close/>
                  <a:moveTo>
                    <a:pt x="21" y="30"/>
                  </a:moveTo>
                  <a:cubicBezTo>
                    <a:pt x="20" y="30"/>
                    <a:pt x="22" y="30"/>
                    <a:pt x="21" y="30"/>
                  </a:cubicBezTo>
                  <a:close/>
                  <a:moveTo>
                    <a:pt x="20" y="38"/>
                  </a:moveTo>
                  <a:cubicBezTo>
                    <a:pt x="20" y="38"/>
                    <a:pt x="20" y="38"/>
                    <a:pt x="20" y="38"/>
                  </a:cubicBezTo>
                  <a:close/>
                  <a:moveTo>
                    <a:pt x="17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7" y="20"/>
                    <a:pt x="17" y="20"/>
                  </a:cubicBezTo>
                  <a:close/>
                  <a:moveTo>
                    <a:pt x="17" y="27"/>
                  </a:moveTo>
                  <a:cubicBezTo>
                    <a:pt x="17" y="27"/>
                    <a:pt x="18" y="27"/>
                    <a:pt x="17" y="27"/>
                  </a:cubicBezTo>
                  <a:close/>
                  <a:moveTo>
                    <a:pt x="15" y="39"/>
                  </a:moveTo>
                  <a:cubicBezTo>
                    <a:pt x="15" y="38"/>
                    <a:pt x="16" y="40"/>
                    <a:pt x="15" y="39"/>
                  </a:cubicBezTo>
                  <a:close/>
                  <a:moveTo>
                    <a:pt x="14" y="10"/>
                  </a:moveTo>
                  <a:cubicBezTo>
                    <a:pt x="15" y="10"/>
                    <a:pt x="16" y="9"/>
                    <a:pt x="15" y="9"/>
                  </a:cubicBezTo>
                  <a:cubicBezTo>
                    <a:pt x="15" y="10"/>
                    <a:pt x="14" y="10"/>
                    <a:pt x="14" y="10"/>
                  </a:cubicBezTo>
                  <a:close/>
                  <a:moveTo>
                    <a:pt x="10" y="7"/>
                  </a:moveTo>
                  <a:cubicBezTo>
                    <a:pt x="10" y="7"/>
                    <a:pt x="10" y="7"/>
                    <a:pt x="10" y="7"/>
                  </a:cubicBezTo>
                  <a:close/>
                  <a:moveTo>
                    <a:pt x="10" y="18"/>
                  </a:moveTo>
                  <a:cubicBezTo>
                    <a:pt x="9" y="19"/>
                    <a:pt x="11" y="19"/>
                    <a:pt x="1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17" name="Freeform 461">
              <a:extLst>
                <a:ext uri="{FF2B5EF4-FFF2-40B4-BE49-F238E27FC236}">
                  <a16:creationId xmlns:a16="http://schemas.microsoft.com/office/drawing/2014/main" id="{FD130DF9-B842-4161-B60D-854DCF6F7B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21638" y="5356225"/>
              <a:ext cx="152400" cy="134938"/>
            </a:xfrm>
            <a:custGeom>
              <a:avLst/>
              <a:gdLst>
                <a:gd name="T0" fmla="*/ 26 w 26"/>
                <a:gd name="T1" fmla="*/ 9 h 23"/>
                <a:gd name="T2" fmla="*/ 25 w 26"/>
                <a:gd name="T3" fmla="*/ 14 h 23"/>
                <a:gd name="T4" fmla="*/ 23 w 26"/>
                <a:gd name="T5" fmla="*/ 14 h 23"/>
                <a:gd name="T6" fmla="*/ 22 w 26"/>
                <a:gd name="T7" fmla="*/ 17 h 23"/>
                <a:gd name="T8" fmla="*/ 24 w 26"/>
                <a:gd name="T9" fmla="*/ 19 h 23"/>
                <a:gd name="T10" fmla="*/ 21 w 26"/>
                <a:gd name="T11" fmla="*/ 23 h 23"/>
                <a:gd name="T12" fmla="*/ 16 w 26"/>
                <a:gd name="T13" fmla="*/ 23 h 23"/>
                <a:gd name="T14" fmla="*/ 11 w 26"/>
                <a:gd name="T15" fmla="*/ 23 h 23"/>
                <a:gd name="T16" fmla="*/ 10 w 26"/>
                <a:gd name="T17" fmla="*/ 21 h 23"/>
                <a:gd name="T18" fmla="*/ 8 w 26"/>
                <a:gd name="T19" fmla="*/ 20 h 23"/>
                <a:gd name="T20" fmla="*/ 5 w 26"/>
                <a:gd name="T21" fmla="*/ 22 h 23"/>
                <a:gd name="T22" fmla="*/ 2 w 26"/>
                <a:gd name="T23" fmla="*/ 19 h 23"/>
                <a:gd name="T24" fmla="*/ 1 w 26"/>
                <a:gd name="T25" fmla="*/ 13 h 23"/>
                <a:gd name="T26" fmla="*/ 0 w 26"/>
                <a:gd name="T27" fmla="*/ 9 h 23"/>
                <a:gd name="T28" fmla="*/ 3 w 26"/>
                <a:gd name="T29" fmla="*/ 8 h 23"/>
                <a:gd name="T30" fmla="*/ 2 w 26"/>
                <a:gd name="T31" fmla="*/ 4 h 23"/>
                <a:gd name="T32" fmla="*/ 6 w 26"/>
                <a:gd name="T33" fmla="*/ 1 h 23"/>
                <a:gd name="T34" fmla="*/ 9 w 26"/>
                <a:gd name="T35" fmla="*/ 3 h 23"/>
                <a:gd name="T36" fmla="*/ 10 w 26"/>
                <a:gd name="T37" fmla="*/ 1 h 23"/>
                <a:gd name="T38" fmla="*/ 14 w 26"/>
                <a:gd name="T39" fmla="*/ 0 h 23"/>
                <a:gd name="T40" fmla="*/ 14 w 26"/>
                <a:gd name="T41" fmla="*/ 2 h 23"/>
                <a:gd name="T42" fmla="*/ 18 w 26"/>
                <a:gd name="T43" fmla="*/ 1 h 23"/>
                <a:gd name="T44" fmla="*/ 22 w 26"/>
                <a:gd name="T45" fmla="*/ 3 h 23"/>
                <a:gd name="T46" fmla="*/ 22 w 26"/>
                <a:gd name="T47" fmla="*/ 8 h 23"/>
                <a:gd name="T48" fmla="*/ 26 w 26"/>
                <a:gd name="T49" fmla="*/ 9 h 23"/>
                <a:gd name="T50" fmla="*/ 12 w 26"/>
                <a:gd name="T51" fmla="*/ 10 h 23"/>
                <a:gd name="T52" fmla="*/ 11 w 26"/>
                <a:gd name="T53" fmla="*/ 13 h 23"/>
                <a:gd name="T54" fmla="*/ 15 w 26"/>
                <a:gd name="T55" fmla="*/ 14 h 23"/>
                <a:gd name="T56" fmla="*/ 12 w 26"/>
                <a:gd name="T57" fmla="*/ 10 h 23"/>
                <a:gd name="T58" fmla="*/ 5 w 26"/>
                <a:gd name="T59" fmla="*/ 14 h 23"/>
                <a:gd name="T60" fmla="*/ 6 w 26"/>
                <a:gd name="T61" fmla="*/ 15 h 23"/>
                <a:gd name="T62" fmla="*/ 5 w 26"/>
                <a:gd name="T63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" h="23">
                  <a:moveTo>
                    <a:pt x="26" y="9"/>
                  </a:moveTo>
                  <a:cubicBezTo>
                    <a:pt x="26" y="10"/>
                    <a:pt x="26" y="13"/>
                    <a:pt x="25" y="14"/>
                  </a:cubicBezTo>
                  <a:cubicBezTo>
                    <a:pt x="25" y="14"/>
                    <a:pt x="24" y="14"/>
                    <a:pt x="23" y="14"/>
                  </a:cubicBezTo>
                  <a:cubicBezTo>
                    <a:pt x="23" y="15"/>
                    <a:pt x="23" y="16"/>
                    <a:pt x="22" y="17"/>
                  </a:cubicBezTo>
                  <a:cubicBezTo>
                    <a:pt x="22" y="18"/>
                    <a:pt x="24" y="18"/>
                    <a:pt x="24" y="19"/>
                  </a:cubicBezTo>
                  <a:cubicBezTo>
                    <a:pt x="23" y="21"/>
                    <a:pt x="22" y="22"/>
                    <a:pt x="21" y="23"/>
                  </a:cubicBezTo>
                  <a:cubicBezTo>
                    <a:pt x="20" y="21"/>
                    <a:pt x="16" y="19"/>
                    <a:pt x="16" y="23"/>
                  </a:cubicBezTo>
                  <a:cubicBezTo>
                    <a:pt x="14" y="23"/>
                    <a:pt x="13" y="23"/>
                    <a:pt x="11" y="23"/>
                  </a:cubicBezTo>
                  <a:cubicBezTo>
                    <a:pt x="11" y="23"/>
                    <a:pt x="10" y="22"/>
                    <a:pt x="10" y="21"/>
                  </a:cubicBezTo>
                  <a:cubicBezTo>
                    <a:pt x="10" y="20"/>
                    <a:pt x="9" y="20"/>
                    <a:pt x="8" y="20"/>
                  </a:cubicBezTo>
                  <a:cubicBezTo>
                    <a:pt x="7" y="20"/>
                    <a:pt x="7" y="22"/>
                    <a:pt x="5" y="22"/>
                  </a:cubicBezTo>
                  <a:cubicBezTo>
                    <a:pt x="4" y="21"/>
                    <a:pt x="3" y="20"/>
                    <a:pt x="2" y="19"/>
                  </a:cubicBezTo>
                  <a:cubicBezTo>
                    <a:pt x="4" y="17"/>
                    <a:pt x="5" y="13"/>
                    <a:pt x="1" y="13"/>
                  </a:cubicBezTo>
                  <a:cubicBezTo>
                    <a:pt x="0" y="12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ubicBezTo>
                    <a:pt x="4" y="6"/>
                    <a:pt x="3" y="6"/>
                    <a:pt x="2" y="4"/>
                  </a:cubicBezTo>
                  <a:cubicBezTo>
                    <a:pt x="3" y="3"/>
                    <a:pt x="5" y="2"/>
                    <a:pt x="6" y="1"/>
                  </a:cubicBezTo>
                  <a:cubicBezTo>
                    <a:pt x="7" y="1"/>
                    <a:pt x="7" y="3"/>
                    <a:pt x="9" y="3"/>
                  </a:cubicBezTo>
                  <a:cubicBezTo>
                    <a:pt x="10" y="2"/>
                    <a:pt x="9" y="1"/>
                    <a:pt x="10" y="1"/>
                  </a:cubicBezTo>
                  <a:cubicBezTo>
                    <a:pt x="11" y="0"/>
                    <a:pt x="12" y="0"/>
                    <a:pt x="14" y="0"/>
                  </a:cubicBezTo>
                  <a:cubicBezTo>
                    <a:pt x="14" y="1"/>
                    <a:pt x="14" y="2"/>
                    <a:pt x="14" y="2"/>
                  </a:cubicBezTo>
                  <a:cubicBezTo>
                    <a:pt x="17" y="3"/>
                    <a:pt x="17" y="1"/>
                    <a:pt x="18" y="1"/>
                  </a:cubicBezTo>
                  <a:cubicBezTo>
                    <a:pt x="20" y="1"/>
                    <a:pt x="21" y="2"/>
                    <a:pt x="22" y="3"/>
                  </a:cubicBezTo>
                  <a:cubicBezTo>
                    <a:pt x="20" y="5"/>
                    <a:pt x="22" y="7"/>
                    <a:pt x="22" y="8"/>
                  </a:cubicBezTo>
                  <a:cubicBezTo>
                    <a:pt x="24" y="8"/>
                    <a:pt x="25" y="8"/>
                    <a:pt x="26" y="9"/>
                  </a:cubicBezTo>
                  <a:close/>
                  <a:moveTo>
                    <a:pt x="12" y="10"/>
                  </a:moveTo>
                  <a:cubicBezTo>
                    <a:pt x="11" y="10"/>
                    <a:pt x="11" y="11"/>
                    <a:pt x="11" y="13"/>
                  </a:cubicBezTo>
                  <a:cubicBezTo>
                    <a:pt x="12" y="13"/>
                    <a:pt x="14" y="13"/>
                    <a:pt x="15" y="14"/>
                  </a:cubicBezTo>
                  <a:cubicBezTo>
                    <a:pt x="17" y="12"/>
                    <a:pt x="15" y="9"/>
                    <a:pt x="12" y="10"/>
                  </a:cubicBezTo>
                  <a:close/>
                  <a:moveTo>
                    <a:pt x="5" y="14"/>
                  </a:moveTo>
                  <a:cubicBezTo>
                    <a:pt x="5" y="15"/>
                    <a:pt x="6" y="15"/>
                    <a:pt x="6" y="15"/>
                  </a:cubicBezTo>
                  <a:cubicBezTo>
                    <a:pt x="6" y="15"/>
                    <a:pt x="6" y="14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18" name="Freeform 462">
              <a:extLst>
                <a:ext uri="{FF2B5EF4-FFF2-40B4-BE49-F238E27FC236}">
                  <a16:creationId xmlns:a16="http://schemas.microsoft.com/office/drawing/2014/main" id="{F7AD16A8-F2E7-463B-A443-C4A721B349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50163" y="5256213"/>
              <a:ext cx="358775" cy="346075"/>
            </a:xfrm>
            <a:custGeom>
              <a:avLst/>
              <a:gdLst>
                <a:gd name="T0" fmla="*/ 53 w 61"/>
                <a:gd name="T1" fmla="*/ 33 h 59"/>
                <a:gd name="T2" fmla="*/ 54 w 61"/>
                <a:gd name="T3" fmla="*/ 47 h 59"/>
                <a:gd name="T4" fmla="*/ 42 w 61"/>
                <a:gd name="T5" fmla="*/ 49 h 59"/>
                <a:gd name="T6" fmla="*/ 35 w 61"/>
                <a:gd name="T7" fmla="*/ 58 h 59"/>
                <a:gd name="T8" fmla="*/ 25 w 61"/>
                <a:gd name="T9" fmla="*/ 53 h 59"/>
                <a:gd name="T10" fmla="*/ 13 w 61"/>
                <a:gd name="T11" fmla="*/ 53 h 59"/>
                <a:gd name="T12" fmla="*/ 5 w 61"/>
                <a:gd name="T13" fmla="*/ 46 h 59"/>
                <a:gd name="T14" fmla="*/ 6 w 61"/>
                <a:gd name="T15" fmla="*/ 35 h 59"/>
                <a:gd name="T16" fmla="*/ 1 w 61"/>
                <a:gd name="T17" fmla="*/ 25 h 59"/>
                <a:gd name="T18" fmla="*/ 9 w 61"/>
                <a:gd name="T19" fmla="*/ 18 h 59"/>
                <a:gd name="T20" fmla="*/ 12 w 61"/>
                <a:gd name="T21" fmla="*/ 6 h 59"/>
                <a:gd name="T22" fmla="*/ 25 w 61"/>
                <a:gd name="T23" fmla="*/ 7 h 59"/>
                <a:gd name="T24" fmla="*/ 25 w 61"/>
                <a:gd name="T25" fmla="*/ 1 h 59"/>
                <a:gd name="T26" fmla="*/ 35 w 61"/>
                <a:gd name="T27" fmla="*/ 7 h 59"/>
                <a:gd name="T28" fmla="*/ 53 w 61"/>
                <a:gd name="T29" fmla="*/ 12 h 59"/>
                <a:gd name="T30" fmla="*/ 58 w 61"/>
                <a:gd name="T31" fmla="*/ 23 h 59"/>
                <a:gd name="T32" fmla="*/ 51 w 61"/>
                <a:gd name="T33" fmla="*/ 23 h 59"/>
                <a:gd name="T34" fmla="*/ 51 w 61"/>
                <a:gd name="T35" fmla="*/ 23 h 59"/>
                <a:gd name="T36" fmla="*/ 49 w 61"/>
                <a:gd name="T37" fmla="*/ 41 h 59"/>
                <a:gd name="T38" fmla="*/ 46 w 61"/>
                <a:gd name="T39" fmla="*/ 37 h 59"/>
                <a:gd name="T40" fmla="*/ 44 w 61"/>
                <a:gd name="T41" fmla="*/ 48 h 59"/>
                <a:gd name="T42" fmla="*/ 45 w 61"/>
                <a:gd name="T43" fmla="*/ 48 h 59"/>
                <a:gd name="T44" fmla="*/ 44 w 61"/>
                <a:gd name="T45" fmla="*/ 48 h 59"/>
                <a:gd name="T46" fmla="*/ 44 w 61"/>
                <a:gd name="T47" fmla="*/ 46 h 59"/>
                <a:gd name="T48" fmla="*/ 43 w 61"/>
                <a:gd name="T49" fmla="*/ 13 h 59"/>
                <a:gd name="T50" fmla="*/ 37 w 61"/>
                <a:gd name="T51" fmla="*/ 22 h 59"/>
                <a:gd name="T52" fmla="*/ 37 w 61"/>
                <a:gd name="T53" fmla="*/ 22 h 59"/>
                <a:gd name="T54" fmla="*/ 37 w 61"/>
                <a:gd name="T55" fmla="*/ 34 h 59"/>
                <a:gd name="T56" fmla="*/ 23 w 61"/>
                <a:gd name="T57" fmla="*/ 36 h 59"/>
                <a:gd name="T58" fmla="*/ 34 w 61"/>
                <a:gd name="T59" fmla="*/ 39 h 59"/>
                <a:gd name="T60" fmla="*/ 34 w 61"/>
                <a:gd name="T61" fmla="*/ 39 h 59"/>
                <a:gd name="T62" fmla="*/ 35 w 61"/>
                <a:gd name="T63" fmla="*/ 51 h 59"/>
                <a:gd name="T64" fmla="*/ 34 w 61"/>
                <a:gd name="T65" fmla="*/ 56 h 59"/>
                <a:gd name="T66" fmla="*/ 29 w 61"/>
                <a:gd name="T67" fmla="*/ 44 h 59"/>
                <a:gd name="T68" fmla="*/ 30 w 61"/>
                <a:gd name="T69" fmla="*/ 45 h 59"/>
                <a:gd name="T70" fmla="*/ 29 w 61"/>
                <a:gd name="T71" fmla="*/ 44 h 59"/>
                <a:gd name="T72" fmla="*/ 28 w 61"/>
                <a:gd name="T73" fmla="*/ 16 h 59"/>
                <a:gd name="T74" fmla="*/ 28 w 61"/>
                <a:gd name="T75" fmla="*/ 45 h 59"/>
                <a:gd name="T76" fmla="*/ 27 w 61"/>
                <a:gd name="T77" fmla="*/ 17 h 59"/>
                <a:gd name="T78" fmla="*/ 26 w 61"/>
                <a:gd name="T79" fmla="*/ 3 h 59"/>
                <a:gd name="T80" fmla="*/ 26 w 61"/>
                <a:gd name="T81" fmla="*/ 3 h 59"/>
                <a:gd name="T82" fmla="*/ 26 w 61"/>
                <a:gd name="T83" fmla="*/ 38 h 59"/>
                <a:gd name="T84" fmla="*/ 25 w 61"/>
                <a:gd name="T85" fmla="*/ 51 h 59"/>
                <a:gd name="T86" fmla="*/ 26 w 61"/>
                <a:gd name="T87" fmla="*/ 50 h 59"/>
                <a:gd name="T88" fmla="*/ 21 w 61"/>
                <a:gd name="T89" fmla="*/ 25 h 59"/>
                <a:gd name="T90" fmla="*/ 21 w 61"/>
                <a:gd name="T91" fmla="*/ 25 h 59"/>
                <a:gd name="T92" fmla="*/ 20 w 61"/>
                <a:gd name="T93" fmla="*/ 48 h 59"/>
                <a:gd name="T94" fmla="*/ 15 w 61"/>
                <a:gd name="T95" fmla="*/ 41 h 59"/>
                <a:gd name="T96" fmla="*/ 15 w 61"/>
                <a:gd name="T97" fmla="*/ 41 h 59"/>
                <a:gd name="T98" fmla="*/ 10 w 61"/>
                <a:gd name="T99" fmla="*/ 43 h 59"/>
                <a:gd name="T100" fmla="*/ 10 w 61"/>
                <a:gd name="T101" fmla="*/ 42 h 59"/>
                <a:gd name="T102" fmla="*/ 6 w 61"/>
                <a:gd name="T103" fmla="*/ 26 h 59"/>
                <a:gd name="T104" fmla="*/ 6 w 61"/>
                <a:gd name="T105" fmla="*/ 26 h 59"/>
                <a:gd name="T106" fmla="*/ 5 w 61"/>
                <a:gd name="T107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" h="59">
                  <a:moveTo>
                    <a:pt x="58" y="34"/>
                  </a:moveTo>
                  <a:cubicBezTo>
                    <a:pt x="56" y="34"/>
                    <a:pt x="55" y="33"/>
                    <a:pt x="53" y="33"/>
                  </a:cubicBezTo>
                  <a:cubicBezTo>
                    <a:pt x="52" y="36"/>
                    <a:pt x="52" y="39"/>
                    <a:pt x="50" y="42"/>
                  </a:cubicBezTo>
                  <a:cubicBezTo>
                    <a:pt x="52" y="43"/>
                    <a:pt x="53" y="45"/>
                    <a:pt x="54" y="47"/>
                  </a:cubicBezTo>
                  <a:cubicBezTo>
                    <a:pt x="52" y="50"/>
                    <a:pt x="50" y="52"/>
                    <a:pt x="47" y="54"/>
                  </a:cubicBezTo>
                  <a:cubicBezTo>
                    <a:pt x="45" y="53"/>
                    <a:pt x="44" y="51"/>
                    <a:pt x="42" y="49"/>
                  </a:cubicBezTo>
                  <a:cubicBezTo>
                    <a:pt x="40" y="50"/>
                    <a:pt x="39" y="52"/>
                    <a:pt x="36" y="52"/>
                  </a:cubicBezTo>
                  <a:cubicBezTo>
                    <a:pt x="35" y="54"/>
                    <a:pt x="36" y="57"/>
                    <a:pt x="35" y="58"/>
                  </a:cubicBezTo>
                  <a:cubicBezTo>
                    <a:pt x="32" y="59"/>
                    <a:pt x="27" y="59"/>
                    <a:pt x="25" y="57"/>
                  </a:cubicBezTo>
                  <a:cubicBezTo>
                    <a:pt x="25" y="56"/>
                    <a:pt x="25" y="54"/>
                    <a:pt x="25" y="53"/>
                  </a:cubicBezTo>
                  <a:cubicBezTo>
                    <a:pt x="22" y="52"/>
                    <a:pt x="18" y="51"/>
                    <a:pt x="16" y="49"/>
                  </a:cubicBezTo>
                  <a:cubicBezTo>
                    <a:pt x="14" y="50"/>
                    <a:pt x="14" y="52"/>
                    <a:pt x="13" y="53"/>
                  </a:cubicBezTo>
                  <a:cubicBezTo>
                    <a:pt x="11" y="53"/>
                    <a:pt x="10" y="51"/>
                    <a:pt x="9" y="50"/>
                  </a:cubicBezTo>
                  <a:cubicBezTo>
                    <a:pt x="8" y="50"/>
                    <a:pt x="5" y="48"/>
                    <a:pt x="5" y="46"/>
                  </a:cubicBezTo>
                  <a:cubicBezTo>
                    <a:pt x="5" y="44"/>
                    <a:pt x="8" y="43"/>
                    <a:pt x="8" y="42"/>
                  </a:cubicBezTo>
                  <a:cubicBezTo>
                    <a:pt x="9" y="39"/>
                    <a:pt x="6" y="38"/>
                    <a:pt x="6" y="35"/>
                  </a:cubicBezTo>
                  <a:cubicBezTo>
                    <a:pt x="4" y="34"/>
                    <a:pt x="3" y="35"/>
                    <a:pt x="0" y="35"/>
                  </a:cubicBezTo>
                  <a:cubicBezTo>
                    <a:pt x="0" y="32"/>
                    <a:pt x="0" y="27"/>
                    <a:pt x="1" y="25"/>
                  </a:cubicBezTo>
                  <a:cubicBezTo>
                    <a:pt x="3" y="24"/>
                    <a:pt x="5" y="25"/>
                    <a:pt x="6" y="24"/>
                  </a:cubicBezTo>
                  <a:cubicBezTo>
                    <a:pt x="7" y="22"/>
                    <a:pt x="7" y="19"/>
                    <a:pt x="9" y="18"/>
                  </a:cubicBezTo>
                  <a:cubicBezTo>
                    <a:pt x="8" y="16"/>
                    <a:pt x="6" y="15"/>
                    <a:pt x="5" y="14"/>
                  </a:cubicBezTo>
                  <a:cubicBezTo>
                    <a:pt x="6" y="10"/>
                    <a:pt x="9" y="8"/>
                    <a:pt x="12" y="6"/>
                  </a:cubicBezTo>
                  <a:cubicBezTo>
                    <a:pt x="13" y="8"/>
                    <a:pt x="14" y="9"/>
                    <a:pt x="15" y="10"/>
                  </a:cubicBezTo>
                  <a:cubicBezTo>
                    <a:pt x="19" y="10"/>
                    <a:pt x="21" y="7"/>
                    <a:pt x="25" y="7"/>
                  </a:cubicBezTo>
                  <a:cubicBezTo>
                    <a:pt x="25" y="5"/>
                    <a:pt x="24" y="3"/>
                    <a:pt x="24" y="1"/>
                  </a:cubicBezTo>
                  <a:cubicBezTo>
                    <a:pt x="24" y="1"/>
                    <a:pt x="25" y="1"/>
                    <a:pt x="25" y="1"/>
                  </a:cubicBezTo>
                  <a:cubicBezTo>
                    <a:pt x="27" y="1"/>
                    <a:pt x="31" y="1"/>
                    <a:pt x="34" y="0"/>
                  </a:cubicBezTo>
                  <a:cubicBezTo>
                    <a:pt x="34" y="3"/>
                    <a:pt x="34" y="5"/>
                    <a:pt x="35" y="7"/>
                  </a:cubicBezTo>
                  <a:cubicBezTo>
                    <a:pt x="38" y="8"/>
                    <a:pt x="42" y="10"/>
                    <a:pt x="44" y="6"/>
                  </a:cubicBezTo>
                  <a:cubicBezTo>
                    <a:pt x="48" y="5"/>
                    <a:pt x="53" y="8"/>
                    <a:pt x="53" y="12"/>
                  </a:cubicBezTo>
                  <a:cubicBezTo>
                    <a:pt x="48" y="15"/>
                    <a:pt x="50" y="20"/>
                    <a:pt x="53" y="23"/>
                  </a:cubicBezTo>
                  <a:cubicBezTo>
                    <a:pt x="54" y="23"/>
                    <a:pt x="56" y="24"/>
                    <a:pt x="58" y="23"/>
                  </a:cubicBezTo>
                  <a:cubicBezTo>
                    <a:pt x="61" y="24"/>
                    <a:pt x="59" y="31"/>
                    <a:pt x="58" y="34"/>
                  </a:cubicBezTo>
                  <a:close/>
                  <a:moveTo>
                    <a:pt x="51" y="23"/>
                  </a:moveTo>
                  <a:cubicBezTo>
                    <a:pt x="51" y="22"/>
                    <a:pt x="51" y="22"/>
                    <a:pt x="50" y="22"/>
                  </a:cubicBezTo>
                  <a:cubicBezTo>
                    <a:pt x="50" y="22"/>
                    <a:pt x="50" y="23"/>
                    <a:pt x="51" y="23"/>
                  </a:cubicBezTo>
                  <a:close/>
                  <a:moveTo>
                    <a:pt x="48" y="42"/>
                  </a:moveTo>
                  <a:cubicBezTo>
                    <a:pt x="49" y="42"/>
                    <a:pt x="49" y="42"/>
                    <a:pt x="49" y="41"/>
                  </a:cubicBezTo>
                  <a:cubicBezTo>
                    <a:pt x="48" y="41"/>
                    <a:pt x="48" y="42"/>
                    <a:pt x="48" y="42"/>
                  </a:cubicBezTo>
                  <a:close/>
                  <a:moveTo>
                    <a:pt x="46" y="37"/>
                  </a:moveTo>
                  <a:cubicBezTo>
                    <a:pt x="45" y="37"/>
                    <a:pt x="46" y="37"/>
                    <a:pt x="46" y="37"/>
                  </a:cubicBezTo>
                  <a:close/>
                  <a:moveTo>
                    <a:pt x="44" y="48"/>
                  </a:move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4" y="48"/>
                    <a:pt x="44" y="48"/>
                  </a:cubicBezTo>
                  <a:close/>
                  <a:moveTo>
                    <a:pt x="44" y="46"/>
                  </a:moveTo>
                  <a:cubicBezTo>
                    <a:pt x="43" y="47"/>
                    <a:pt x="45" y="47"/>
                    <a:pt x="44" y="46"/>
                  </a:cubicBezTo>
                  <a:close/>
                  <a:moveTo>
                    <a:pt x="43" y="12"/>
                  </a:move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2"/>
                    <a:pt x="43" y="12"/>
                  </a:cubicBezTo>
                  <a:close/>
                  <a:moveTo>
                    <a:pt x="37" y="22"/>
                  </a:moveTo>
                  <a:cubicBezTo>
                    <a:pt x="36" y="23"/>
                    <a:pt x="37" y="24"/>
                    <a:pt x="37" y="24"/>
                  </a:cubicBezTo>
                  <a:cubicBezTo>
                    <a:pt x="38" y="23"/>
                    <a:pt x="37" y="22"/>
                    <a:pt x="37" y="22"/>
                  </a:cubicBezTo>
                  <a:close/>
                  <a:moveTo>
                    <a:pt x="28" y="38"/>
                  </a:moveTo>
                  <a:cubicBezTo>
                    <a:pt x="32" y="37"/>
                    <a:pt x="36" y="37"/>
                    <a:pt x="37" y="34"/>
                  </a:cubicBezTo>
                  <a:cubicBezTo>
                    <a:pt x="41" y="24"/>
                    <a:pt x="29" y="17"/>
                    <a:pt x="23" y="24"/>
                  </a:cubicBezTo>
                  <a:cubicBezTo>
                    <a:pt x="20" y="27"/>
                    <a:pt x="20" y="32"/>
                    <a:pt x="23" y="36"/>
                  </a:cubicBezTo>
                  <a:cubicBezTo>
                    <a:pt x="25" y="36"/>
                    <a:pt x="26" y="38"/>
                    <a:pt x="28" y="38"/>
                  </a:cubicBezTo>
                  <a:close/>
                  <a:moveTo>
                    <a:pt x="34" y="39"/>
                  </a:moveTo>
                  <a:cubicBezTo>
                    <a:pt x="34" y="40"/>
                    <a:pt x="35" y="40"/>
                    <a:pt x="35" y="39"/>
                  </a:cubicBezTo>
                  <a:cubicBezTo>
                    <a:pt x="35" y="39"/>
                    <a:pt x="34" y="39"/>
                    <a:pt x="34" y="39"/>
                  </a:cubicBezTo>
                  <a:close/>
                  <a:moveTo>
                    <a:pt x="35" y="51"/>
                  </a:moveTo>
                  <a:cubicBezTo>
                    <a:pt x="34" y="51"/>
                    <a:pt x="35" y="50"/>
                    <a:pt x="35" y="51"/>
                  </a:cubicBezTo>
                  <a:close/>
                  <a:moveTo>
                    <a:pt x="33" y="57"/>
                  </a:moveTo>
                  <a:cubicBezTo>
                    <a:pt x="33" y="57"/>
                    <a:pt x="34" y="57"/>
                    <a:pt x="34" y="56"/>
                  </a:cubicBezTo>
                  <a:cubicBezTo>
                    <a:pt x="33" y="56"/>
                    <a:pt x="33" y="56"/>
                    <a:pt x="33" y="57"/>
                  </a:cubicBezTo>
                  <a:close/>
                  <a:moveTo>
                    <a:pt x="29" y="44"/>
                  </a:moveTo>
                  <a:cubicBezTo>
                    <a:pt x="29" y="44"/>
                    <a:pt x="29" y="45"/>
                    <a:pt x="29" y="45"/>
                  </a:cubicBezTo>
                  <a:cubicBezTo>
                    <a:pt x="29" y="45"/>
                    <a:pt x="30" y="45"/>
                    <a:pt x="30" y="45"/>
                  </a:cubicBezTo>
                  <a:cubicBezTo>
                    <a:pt x="30" y="45"/>
                    <a:pt x="30" y="44"/>
                    <a:pt x="30" y="44"/>
                  </a:cubicBezTo>
                  <a:cubicBezTo>
                    <a:pt x="30" y="44"/>
                    <a:pt x="29" y="44"/>
                    <a:pt x="29" y="44"/>
                  </a:cubicBezTo>
                  <a:close/>
                  <a:moveTo>
                    <a:pt x="28" y="16"/>
                  </a:moveTo>
                  <a:cubicBezTo>
                    <a:pt x="28" y="17"/>
                    <a:pt x="28" y="16"/>
                    <a:pt x="28" y="16"/>
                  </a:cubicBezTo>
                  <a:close/>
                  <a:moveTo>
                    <a:pt x="28" y="45"/>
                  </a:moveTo>
                  <a:cubicBezTo>
                    <a:pt x="28" y="43"/>
                    <a:pt x="27" y="45"/>
                    <a:pt x="28" y="45"/>
                  </a:cubicBezTo>
                  <a:close/>
                  <a:moveTo>
                    <a:pt x="27" y="17"/>
                  </a:moveTo>
                  <a:cubicBezTo>
                    <a:pt x="27" y="17"/>
                    <a:pt x="27" y="18"/>
                    <a:pt x="27" y="17"/>
                  </a:cubicBezTo>
                  <a:cubicBezTo>
                    <a:pt x="28" y="17"/>
                    <a:pt x="27" y="17"/>
                    <a:pt x="27" y="17"/>
                  </a:cubicBezTo>
                  <a:close/>
                  <a:moveTo>
                    <a:pt x="26" y="3"/>
                  </a:moveTo>
                  <a:cubicBezTo>
                    <a:pt x="26" y="4"/>
                    <a:pt x="25" y="5"/>
                    <a:pt x="26" y="5"/>
                  </a:cubicBezTo>
                  <a:cubicBezTo>
                    <a:pt x="26" y="4"/>
                    <a:pt x="26" y="3"/>
                    <a:pt x="26" y="3"/>
                  </a:cubicBezTo>
                  <a:close/>
                  <a:moveTo>
                    <a:pt x="26" y="38"/>
                  </a:moveTo>
                  <a:cubicBezTo>
                    <a:pt x="25" y="38"/>
                    <a:pt x="27" y="38"/>
                    <a:pt x="26" y="38"/>
                  </a:cubicBezTo>
                  <a:close/>
                  <a:moveTo>
                    <a:pt x="25" y="50"/>
                  </a:moveTo>
                  <a:cubicBezTo>
                    <a:pt x="25" y="50"/>
                    <a:pt x="25" y="51"/>
                    <a:pt x="25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0"/>
                    <a:pt x="26" y="50"/>
                  </a:cubicBezTo>
                  <a:cubicBezTo>
                    <a:pt x="26" y="50"/>
                    <a:pt x="26" y="50"/>
                    <a:pt x="25" y="50"/>
                  </a:cubicBezTo>
                  <a:close/>
                  <a:moveTo>
                    <a:pt x="21" y="25"/>
                  </a:moveTo>
                  <a:cubicBezTo>
                    <a:pt x="21" y="25"/>
                    <a:pt x="21" y="23"/>
                    <a:pt x="21" y="23"/>
                  </a:cubicBezTo>
                  <a:cubicBezTo>
                    <a:pt x="21" y="24"/>
                    <a:pt x="20" y="25"/>
                    <a:pt x="21" y="25"/>
                  </a:cubicBezTo>
                  <a:close/>
                  <a:moveTo>
                    <a:pt x="20" y="46"/>
                  </a:moveTo>
                  <a:cubicBezTo>
                    <a:pt x="20" y="46"/>
                    <a:pt x="20" y="47"/>
                    <a:pt x="20" y="48"/>
                  </a:cubicBezTo>
                  <a:cubicBezTo>
                    <a:pt x="21" y="48"/>
                    <a:pt x="21" y="45"/>
                    <a:pt x="20" y="46"/>
                  </a:cubicBezTo>
                  <a:close/>
                  <a:moveTo>
                    <a:pt x="15" y="41"/>
                  </a:move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lose/>
                  <a:moveTo>
                    <a:pt x="10" y="42"/>
                  </a:moveTo>
                  <a:cubicBezTo>
                    <a:pt x="10" y="42"/>
                    <a:pt x="10" y="42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lose/>
                  <a:moveTo>
                    <a:pt x="6" y="26"/>
                  </a:move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lose/>
                  <a:moveTo>
                    <a:pt x="5" y="32"/>
                  </a:moveTo>
                  <a:cubicBezTo>
                    <a:pt x="5" y="32"/>
                    <a:pt x="6" y="32"/>
                    <a:pt x="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19" name="Freeform 463">
              <a:extLst>
                <a:ext uri="{FF2B5EF4-FFF2-40B4-BE49-F238E27FC236}">
                  <a16:creationId xmlns:a16="http://schemas.microsoft.com/office/drawing/2014/main" id="{0EC820B5-E07D-446F-B77F-8D3EABEC52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32713" y="5067300"/>
              <a:ext cx="188913" cy="188913"/>
            </a:xfrm>
            <a:custGeom>
              <a:avLst/>
              <a:gdLst>
                <a:gd name="T0" fmla="*/ 31 w 32"/>
                <a:gd name="T1" fmla="*/ 19 h 32"/>
                <a:gd name="T2" fmla="*/ 26 w 32"/>
                <a:gd name="T3" fmla="*/ 22 h 32"/>
                <a:gd name="T4" fmla="*/ 28 w 32"/>
                <a:gd name="T5" fmla="*/ 24 h 32"/>
                <a:gd name="T6" fmla="*/ 24 w 32"/>
                <a:gd name="T7" fmla="*/ 28 h 32"/>
                <a:gd name="T8" fmla="*/ 21 w 32"/>
                <a:gd name="T9" fmla="*/ 26 h 32"/>
                <a:gd name="T10" fmla="*/ 18 w 32"/>
                <a:gd name="T11" fmla="*/ 27 h 32"/>
                <a:gd name="T12" fmla="*/ 18 w 32"/>
                <a:gd name="T13" fmla="*/ 31 h 32"/>
                <a:gd name="T14" fmla="*/ 12 w 32"/>
                <a:gd name="T15" fmla="*/ 32 h 32"/>
                <a:gd name="T16" fmla="*/ 11 w 32"/>
                <a:gd name="T17" fmla="*/ 26 h 32"/>
                <a:gd name="T18" fmla="*/ 7 w 32"/>
                <a:gd name="T19" fmla="*/ 28 h 32"/>
                <a:gd name="T20" fmla="*/ 4 w 32"/>
                <a:gd name="T21" fmla="*/ 25 h 32"/>
                <a:gd name="T22" fmla="*/ 1 w 32"/>
                <a:gd name="T23" fmla="*/ 19 h 32"/>
                <a:gd name="T24" fmla="*/ 1 w 32"/>
                <a:gd name="T25" fmla="*/ 13 h 32"/>
                <a:gd name="T26" fmla="*/ 4 w 32"/>
                <a:gd name="T27" fmla="*/ 13 h 32"/>
                <a:gd name="T28" fmla="*/ 3 w 32"/>
                <a:gd name="T29" fmla="*/ 8 h 32"/>
                <a:gd name="T30" fmla="*/ 6 w 32"/>
                <a:gd name="T31" fmla="*/ 4 h 32"/>
                <a:gd name="T32" fmla="*/ 9 w 32"/>
                <a:gd name="T33" fmla="*/ 6 h 32"/>
                <a:gd name="T34" fmla="*/ 13 w 32"/>
                <a:gd name="T35" fmla="*/ 4 h 32"/>
                <a:gd name="T36" fmla="*/ 13 w 32"/>
                <a:gd name="T37" fmla="*/ 0 h 32"/>
                <a:gd name="T38" fmla="*/ 18 w 32"/>
                <a:gd name="T39" fmla="*/ 1 h 32"/>
                <a:gd name="T40" fmla="*/ 18 w 32"/>
                <a:gd name="T41" fmla="*/ 4 h 32"/>
                <a:gd name="T42" fmla="*/ 23 w 32"/>
                <a:gd name="T43" fmla="*/ 3 h 32"/>
                <a:gd name="T44" fmla="*/ 27 w 32"/>
                <a:gd name="T45" fmla="*/ 9 h 32"/>
                <a:gd name="T46" fmla="*/ 28 w 32"/>
                <a:gd name="T47" fmla="*/ 13 h 32"/>
                <a:gd name="T48" fmla="*/ 31 w 32"/>
                <a:gd name="T49" fmla="*/ 19 h 32"/>
                <a:gd name="T50" fmla="*/ 22 w 32"/>
                <a:gd name="T51" fmla="*/ 8 h 32"/>
                <a:gd name="T52" fmla="*/ 21 w 32"/>
                <a:gd name="T53" fmla="*/ 7 h 32"/>
                <a:gd name="T54" fmla="*/ 22 w 32"/>
                <a:gd name="T55" fmla="*/ 8 h 32"/>
                <a:gd name="T56" fmla="*/ 20 w 32"/>
                <a:gd name="T57" fmla="*/ 25 h 32"/>
                <a:gd name="T58" fmla="*/ 20 w 32"/>
                <a:gd name="T59" fmla="*/ 25 h 32"/>
                <a:gd name="T60" fmla="*/ 14 w 32"/>
                <a:gd name="T61" fmla="*/ 13 h 32"/>
                <a:gd name="T62" fmla="*/ 13 w 32"/>
                <a:gd name="T63" fmla="*/ 18 h 32"/>
                <a:gd name="T64" fmla="*/ 14 w 32"/>
                <a:gd name="T65" fmla="*/ 13 h 32"/>
                <a:gd name="T66" fmla="*/ 16 w 32"/>
                <a:gd name="T67" fmla="*/ 28 h 32"/>
                <a:gd name="T68" fmla="*/ 16 w 32"/>
                <a:gd name="T69" fmla="*/ 28 h 32"/>
                <a:gd name="T70" fmla="*/ 13 w 32"/>
                <a:gd name="T71" fmla="*/ 28 h 32"/>
                <a:gd name="T72" fmla="*/ 14 w 32"/>
                <a:gd name="T73" fmla="*/ 29 h 32"/>
                <a:gd name="T74" fmla="*/ 13 w 32"/>
                <a:gd name="T75" fmla="*/ 28 h 32"/>
                <a:gd name="T76" fmla="*/ 6 w 32"/>
                <a:gd name="T77" fmla="*/ 19 h 32"/>
                <a:gd name="T78" fmla="*/ 6 w 32"/>
                <a:gd name="T79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" h="32">
                  <a:moveTo>
                    <a:pt x="31" y="19"/>
                  </a:moveTo>
                  <a:cubicBezTo>
                    <a:pt x="29" y="18"/>
                    <a:pt x="27" y="20"/>
                    <a:pt x="26" y="22"/>
                  </a:cubicBezTo>
                  <a:cubicBezTo>
                    <a:pt x="26" y="23"/>
                    <a:pt x="28" y="23"/>
                    <a:pt x="28" y="24"/>
                  </a:cubicBezTo>
                  <a:cubicBezTo>
                    <a:pt x="27" y="26"/>
                    <a:pt x="26" y="27"/>
                    <a:pt x="24" y="28"/>
                  </a:cubicBezTo>
                  <a:cubicBezTo>
                    <a:pt x="23" y="28"/>
                    <a:pt x="22" y="27"/>
                    <a:pt x="21" y="26"/>
                  </a:cubicBezTo>
                  <a:cubicBezTo>
                    <a:pt x="20" y="27"/>
                    <a:pt x="19" y="27"/>
                    <a:pt x="18" y="27"/>
                  </a:cubicBezTo>
                  <a:cubicBezTo>
                    <a:pt x="18" y="28"/>
                    <a:pt x="18" y="30"/>
                    <a:pt x="18" y="31"/>
                  </a:cubicBezTo>
                  <a:cubicBezTo>
                    <a:pt x="16" y="32"/>
                    <a:pt x="14" y="31"/>
                    <a:pt x="12" y="32"/>
                  </a:cubicBezTo>
                  <a:cubicBezTo>
                    <a:pt x="11" y="30"/>
                    <a:pt x="13" y="26"/>
                    <a:pt x="11" y="26"/>
                  </a:cubicBezTo>
                  <a:cubicBezTo>
                    <a:pt x="9" y="26"/>
                    <a:pt x="9" y="28"/>
                    <a:pt x="7" y="28"/>
                  </a:cubicBezTo>
                  <a:cubicBezTo>
                    <a:pt x="7" y="26"/>
                    <a:pt x="5" y="26"/>
                    <a:pt x="4" y="25"/>
                  </a:cubicBezTo>
                  <a:cubicBezTo>
                    <a:pt x="5" y="22"/>
                    <a:pt x="5" y="18"/>
                    <a:pt x="1" y="19"/>
                  </a:cubicBezTo>
                  <a:cubicBezTo>
                    <a:pt x="0" y="18"/>
                    <a:pt x="1" y="15"/>
                    <a:pt x="1" y="13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2"/>
                    <a:pt x="4" y="9"/>
                    <a:pt x="3" y="8"/>
                  </a:cubicBezTo>
                  <a:cubicBezTo>
                    <a:pt x="3" y="6"/>
                    <a:pt x="5" y="6"/>
                    <a:pt x="6" y="4"/>
                  </a:cubicBezTo>
                  <a:cubicBezTo>
                    <a:pt x="8" y="4"/>
                    <a:pt x="8" y="5"/>
                    <a:pt x="9" y="6"/>
                  </a:cubicBezTo>
                  <a:cubicBezTo>
                    <a:pt x="10" y="5"/>
                    <a:pt x="11" y="4"/>
                    <a:pt x="13" y="4"/>
                  </a:cubicBezTo>
                  <a:cubicBezTo>
                    <a:pt x="13" y="3"/>
                    <a:pt x="11" y="1"/>
                    <a:pt x="13" y="0"/>
                  </a:cubicBezTo>
                  <a:cubicBezTo>
                    <a:pt x="15" y="1"/>
                    <a:pt x="17" y="0"/>
                    <a:pt x="18" y="1"/>
                  </a:cubicBezTo>
                  <a:cubicBezTo>
                    <a:pt x="18" y="3"/>
                    <a:pt x="18" y="3"/>
                    <a:pt x="18" y="4"/>
                  </a:cubicBezTo>
                  <a:cubicBezTo>
                    <a:pt x="20" y="6"/>
                    <a:pt x="22" y="4"/>
                    <a:pt x="23" y="3"/>
                  </a:cubicBezTo>
                  <a:cubicBezTo>
                    <a:pt x="26" y="4"/>
                    <a:pt x="30" y="6"/>
                    <a:pt x="27" y="9"/>
                  </a:cubicBezTo>
                  <a:cubicBezTo>
                    <a:pt x="27" y="10"/>
                    <a:pt x="27" y="12"/>
                    <a:pt x="28" y="13"/>
                  </a:cubicBezTo>
                  <a:cubicBezTo>
                    <a:pt x="32" y="12"/>
                    <a:pt x="32" y="16"/>
                    <a:pt x="31" y="19"/>
                  </a:cubicBezTo>
                  <a:close/>
                  <a:moveTo>
                    <a:pt x="22" y="8"/>
                  </a:moveTo>
                  <a:cubicBezTo>
                    <a:pt x="22" y="7"/>
                    <a:pt x="22" y="7"/>
                    <a:pt x="21" y="7"/>
                  </a:cubicBezTo>
                  <a:cubicBezTo>
                    <a:pt x="22" y="7"/>
                    <a:pt x="21" y="8"/>
                    <a:pt x="22" y="8"/>
                  </a:cubicBezTo>
                  <a:close/>
                  <a:moveTo>
                    <a:pt x="20" y="25"/>
                  </a:moveTo>
                  <a:cubicBezTo>
                    <a:pt x="19" y="25"/>
                    <a:pt x="20" y="25"/>
                    <a:pt x="20" y="25"/>
                  </a:cubicBezTo>
                  <a:close/>
                  <a:moveTo>
                    <a:pt x="14" y="13"/>
                  </a:moveTo>
                  <a:cubicBezTo>
                    <a:pt x="13" y="13"/>
                    <a:pt x="12" y="16"/>
                    <a:pt x="13" y="18"/>
                  </a:cubicBezTo>
                  <a:cubicBezTo>
                    <a:pt x="18" y="21"/>
                    <a:pt x="20" y="12"/>
                    <a:pt x="14" y="13"/>
                  </a:cubicBezTo>
                  <a:close/>
                  <a:moveTo>
                    <a:pt x="16" y="28"/>
                  </a:moveTo>
                  <a:cubicBezTo>
                    <a:pt x="16" y="29"/>
                    <a:pt x="16" y="28"/>
                    <a:pt x="16" y="28"/>
                  </a:cubicBezTo>
                  <a:close/>
                  <a:moveTo>
                    <a:pt x="13" y="28"/>
                  </a:moveTo>
                  <a:cubicBezTo>
                    <a:pt x="13" y="29"/>
                    <a:pt x="13" y="29"/>
                    <a:pt x="14" y="29"/>
                  </a:cubicBezTo>
                  <a:cubicBezTo>
                    <a:pt x="14" y="29"/>
                    <a:pt x="14" y="28"/>
                    <a:pt x="13" y="28"/>
                  </a:cubicBezTo>
                  <a:close/>
                  <a:moveTo>
                    <a:pt x="6" y="19"/>
                  </a:move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sp>
        <p:nvSpPr>
          <p:cNvPr id="263" name="Rectangle 262">
            <a:extLst>
              <a:ext uri="{FF2B5EF4-FFF2-40B4-BE49-F238E27FC236}">
                <a16:creationId xmlns:a16="http://schemas.microsoft.com/office/drawing/2014/main" id="{26CDBE41-0CE0-4839-9F21-A35F23CA57A0}"/>
              </a:ext>
            </a:extLst>
          </p:cNvPr>
          <p:cNvSpPr/>
          <p:nvPr/>
        </p:nvSpPr>
        <p:spPr>
          <a:xfrm>
            <a:off x="3262124" y="1419718"/>
            <a:ext cx="2813793" cy="23016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defRPr/>
            </a:pPr>
            <a:endParaRPr lang="nb-NO" sz="825">
              <a:solidFill>
                <a:srgbClr val="000000"/>
              </a:solidFill>
              <a:latin typeface="Arial" panose="020B0604020202020204"/>
            </a:endParaRP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endParaRPr lang="nb-NO" sz="825">
              <a:solidFill>
                <a:srgbClr val="000000"/>
              </a:solidFill>
              <a:latin typeface="Arial" panose="020B0604020202020204"/>
            </a:endParaRP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endParaRPr lang="nb-NO" sz="825">
              <a:solidFill>
                <a:srgbClr val="000000"/>
              </a:solidFill>
              <a:latin typeface="Arial" panose="020B0604020202020204"/>
            </a:endParaRPr>
          </a:p>
          <a:p>
            <a:pPr defTabSz="685800">
              <a:defRPr/>
            </a:pPr>
            <a:r>
              <a:rPr lang="nb-NO" sz="825" b="1">
                <a:solidFill>
                  <a:srgbClr val="000000"/>
                </a:solidFill>
                <a:latin typeface="Arial" panose="020B0604020202020204"/>
              </a:rPr>
              <a:t>Forventede fordeler</a:t>
            </a:r>
          </a:p>
          <a:p>
            <a:pPr defTabSz="685800">
              <a:defRPr/>
            </a:pPr>
            <a:endParaRPr lang="nb-NO" sz="825" b="1">
              <a:solidFill>
                <a:srgbClr val="000000"/>
              </a:solidFill>
              <a:latin typeface="Arial" panose="020B0604020202020204"/>
            </a:endParaRP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nb-NO" sz="825">
                <a:solidFill>
                  <a:srgbClr val="000000"/>
                </a:solidFill>
                <a:latin typeface="Arial" panose="020B0604020202020204"/>
              </a:rPr>
              <a:t>Per vil oppleve at prosessen knyttet til prosjektsøknader og porteføljestyring (Pre </a:t>
            </a:r>
            <a:r>
              <a:rPr lang="nb-NO" sz="825" err="1">
                <a:solidFill>
                  <a:srgbClr val="000000"/>
                </a:solidFill>
                <a:latin typeface="Arial" panose="020B0604020202020204"/>
              </a:rPr>
              <a:t>Award</a:t>
            </a:r>
            <a:r>
              <a:rPr lang="nb-NO" sz="825">
                <a:solidFill>
                  <a:srgbClr val="000000"/>
                </a:solidFill>
                <a:latin typeface="Arial" panose="020B0604020202020204"/>
              </a:rPr>
              <a:t>) vil være vesentlig forenklet. 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nb-NO" sz="825">
                <a:solidFill>
                  <a:srgbClr val="000000"/>
                </a:solidFill>
                <a:latin typeface="Arial" panose="020B0604020202020204"/>
              </a:rPr>
              <a:t>Mindre manuelt arbeid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nb-NO" sz="825">
                <a:solidFill>
                  <a:srgbClr val="000000"/>
                </a:solidFill>
                <a:latin typeface="Arial" panose="020B0604020202020204"/>
              </a:rPr>
              <a:t>Prosjektmodulen er integrert i Unit4 ERP, som gir bedre oppfølging av økonomien i prosjekter</a:t>
            </a:r>
          </a:p>
          <a:p>
            <a:pPr marL="471488" lvl="1" indent="-128588" defTabSz="685800">
              <a:buFont typeface="Arial" panose="020B0604020202020204" pitchFamily="34" charset="0"/>
              <a:buChar char="•"/>
              <a:defRPr/>
            </a:pPr>
            <a:r>
              <a:rPr lang="nb-NO" sz="825">
                <a:solidFill>
                  <a:srgbClr val="000000"/>
                </a:solidFill>
                <a:latin typeface="Arial" panose="020B0604020202020204"/>
              </a:rPr>
              <a:t>Forenklet faktureringsprosess</a:t>
            </a:r>
          </a:p>
          <a:p>
            <a:pPr marL="471488" lvl="1" indent="-128588" defTabSz="685800">
              <a:buFont typeface="Arial" panose="020B0604020202020204" pitchFamily="34" charset="0"/>
              <a:buChar char="•"/>
              <a:defRPr/>
            </a:pPr>
            <a:r>
              <a:rPr lang="nb-NO" sz="825">
                <a:solidFill>
                  <a:srgbClr val="000000"/>
                </a:solidFill>
                <a:latin typeface="Arial" panose="020B0604020202020204"/>
              </a:rPr>
              <a:t>Enklere å følge opp om støtten til prosjektet har kommet inn på prosjektet</a:t>
            </a:r>
          </a:p>
          <a:p>
            <a:pPr marL="471488" lvl="1" indent="-128588" defTabSz="685800">
              <a:buFont typeface="Arial" panose="020B0604020202020204" pitchFamily="34" charset="0"/>
              <a:buChar char="•"/>
              <a:defRPr/>
            </a:pPr>
            <a:r>
              <a:rPr lang="nb-NO" sz="825">
                <a:solidFill>
                  <a:srgbClr val="000000"/>
                </a:solidFill>
                <a:latin typeface="Arial" panose="020B0604020202020204"/>
              </a:rPr>
              <a:t>Forbedret prosess knyttet til kreditering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nb-NO" sz="825">
                <a:solidFill>
                  <a:srgbClr val="000000"/>
                </a:solidFill>
                <a:latin typeface="Arial" panose="020B0604020202020204"/>
              </a:rPr>
              <a:t>Færre systemer å forholde seg til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endParaRPr lang="nb-NO" sz="825">
              <a:solidFill>
                <a:srgbClr val="000000"/>
              </a:solidFill>
              <a:latin typeface="Arial" panose="020B0604020202020204"/>
            </a:endParaRP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endParaRPr lang="nb-NO" sz="825">
              <a:solidFill>
                <a:srgbClr val="000000"/>
              </a:solidFill>
              <a:latin typeface="Arial" panose="020B0604020202020204"/>
            </a:endParaRP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endParaRPr lang="nb-NO" sz="825">
              <a:solidFill>
                <a:srgbClr val="000000"/>
              </a:solidFill>
              <a:latin typeface="Arial" panose="020B0604020202020204"/>
            </a:endParaRP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endParaRPr lang="nb-NO" sz="825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64" name="Freeform 364">
            <a:extLst>
              <a:ext uri="{FF2B5EF4-FFF2-40B4-BE49-F238E27FC236}">
                <a16:creationId xmlns:a16="http://schemas.microsoft.com/office/drawing/2014/main" id="{53A89A28-FFD9-42E6-B27B-336EDAA339D7}"/>
              </a:ext>
            </a:extLst>
          </p:cNvPr>
          <p:cNvSpPr>
            <a:spLocks noEditPoints="1"/>
          </p:cNvSpPr>
          <p:nvPr/>
        </p:nvSpPr>
        <p:spPr bwMode="auto">
          <a:xfrm>
            <a:off x="5766063" y="1419718"/>
            <a:ext cx="288430" cy="317219"/>
          </a:xfrm>
          <a:custGeom>
            <a:avLst/>
            <a:gdLst>
              <a:gd name="T0" fmla="*/ 83 w 89"/>
              <a:gd name="T1" fmla="*/ 18 h 81"/>
              <a:gd name="T2" fmla="*/ 46 w 89"/>
              <a:gd name="T3" fmla="*/ 80 h 81"/>
              <a:gd name="T4" fmla="*/ 5 w 89"/>
              <a:gd name="T5" fmla="*/ 59 h 81"/>
              <a:gd name="T6" fmla="*/ 13 w 89"/>
              <a:gd name="T7" fmla="*/ 32 h 81"/>
              <a:gd name="T8" fmla="*/ 38 w 89"/>
              <a:gd name="T9" fmla="*/ 2 h 81"/>
              <a:gd name="T10" fmla="*/ 40 w 89"/>
              <a:gd name="T11" fmla="*/ 29 h 81"/>
              <a:gd name="T12" fmla="*/ 40 w 89"/>
              <a:gd name="T13" fmla="*/ 38 h 81"/>
              <a:gd name="T14" fmla="*/ 57 w 89"/>
              <a:gd name="T15" fmla="*/ 58 h 81"/>
              <a:gd name="T16" fmla="*/ 66 w 89"/>
              <a:gd name="T17" fmla="*/ 35 h 81"/>
              <a:gd name="T18" fmla="*/ 58 w 89"/>
              <a:gd name="T19" fmla="*/ 22 h 81"/>
              <a:gd name="T20" fmla="*/ 35 w 89"/>
              <a:gd name="T21" fmla="*/ 12 h 81"/>
              <a:gd name="T22" fmla="*/ 34 w 89"/>
              <a:gd name="T23" fmla="*/ 13 h 81"/>
              <a:gd name="T24" fmla="*/ 31 w 89"/>
              <a:gd name="T25" fmla="*/ 17 h 81"/>
              <a:gd name="T26" fmla="*/ 33 w 89"/>
              <a:gd name="T27" fmla="*/ 14 h 81"/>
              <a:gd name="T28" fmla="*/ 35 w 89"/>
              <a:gd name="T29" fmla="*/ 12 h 81"/>
              <a:gd name="T30" fmla="*/ 36 w 89"/>
              <a:gd name="T31" fmla="*/ 15 h 81"/>
              <a:gd name="T32" fmla="*/ 31 w 89"/>
              <a:gd name="T33" fmla="*/ 23 h 81"/>
              <a:gd name="T34" fmla="*/ 32 w 89"/>
              <a:gd name="T35" fmla="*/ 21 h 81"/>
              <a:gd name="T36" fmla="*/ 34 w 89"/>
              <a:gd name="T37" fmla="*/ 25 h 81"/>
              <a:gd name="T38" fmla="*/ 12 w 89"/>
              <a:gd name="T39" fmla="*/ 38 h 81"/>
              <a:gd name="T40" fmla="*/ 14 w 89"/>
              <a:gd name="T41" fmla="*/ 33 h 81"/>
              <a:gd name="T42" fmla="*/ 65 w 89"/>
              <a:gd name="T43" fmla="*/ 40 h 81"/>
              <a:gd name="T44" fmla="*/ 69 w 89"/>
              <a:gd name="T45" fmla="*/ 46 h 81"/>
              <a:gd name="T46" fmla="*/ 7 w 89"/>
              <a:gd name="T47" fmla="*/ 52 h 81"/>
              <a:gd name="T48" fmla="*/ 7 w 89"/>
              <a:gd name="T49" fmla="*/ 52 h 81"/>
              <a:gd name="T50" fmla="*/ 19 w 89"/>
              <a:gd name="T51" fmla="*/ 55 h 81"/>
              <a:gd name="T52" fmla="*/ 12 w 89"/>
              <a:gd name="T53" fmla="*/ 55 h 81"/>
              <a:gd name="T54" fmla="*/ 28 w 89"/>
              <a:gd name="T55" fmla="*/ 55 h 81"/>
              <a:gd name="T56" fmla="*/ 61 w 89"/>
              <a:gd name="T57" fmla="*/ 50 h 81"/>
              <a:gd name="T58" fmla="*/ 61 w 89"/>
              <a:gd name="T59" fmla="*/ 50 h 81"/>
              <a:gd name="T60" fmla="*/ 31 w 89"/>
              <a:gd name="T61" fmla="*/ 44 h 81"/>
              <a:gd name="T62" fmla="*/ 38 w 89"/>
              <a:gd name="T63" fmla="*/ 48 h 81"/>
              <a:gd name="T64" fmla="*/ 18 w 89"/>
              <a:gd name="T65" fmla="*/ 51 h 81"/>
              <a:gd name="T66" fmla="*/ 25 w 89"/>
              <a:gd name="T67" fmla="*/ 54 h 81"/>
              <a:gd name="T68" fmla="*/ 27 w 89"/>
              <a:gd name="T69" fmla="*/ 51 h 81"/>
              <a:gd name="T70" fmla="*/ 16 w 89"/>
              <a:gd name="T71" fmla="*/ 55 h 81"/>
              <a:gd name="T72" fmla="*/ 35 w 89"/>
              <a:gd name="T73" fmla="*/ 59 h 81"/>
              <a:gd name="T74" fmla="*/ 33 w 89"/>
              <a:gd name="T75" fmla="*/ 57 h 81"/>
              <a:gd name="T76" fmla="*/ 35 w 89"/>
              <a:gd name="T77" fmla="*/ 64 h 81"/>
              <a:gd name="T78" fmla="*/ 44 w 89"/>
              <a:gd name="T79" fmla="*/ 67 h 81"/>
              <a:gd name="T80" fmla="*/ 46 w 89"/>
              <a:gd name="T81" fmla="*/ 68 h 81"/>
              <a:gd name="T82" fmla="*/ 51 w 89"/>
              <a:gd name="T83" fmla="*/ 68 h 81"/>
              <a:gd name="T84" fmla="*/ 47 w 89"/>
              <a:gd name="T85" fmla="*/ 75 h 81"/>
              <a:gd name="T86" fmla="*/ 51 w 89"/>
              <a:gd name="T87" fmla="*/ 68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81">
                <a:moveTo>
                  <a:pt x="58" y="0"/>
                </a:moveTo>
                <a:cubicBezTo>
                  <a:pt x="59" y="6"/>
                  <a:pt x="58" y="14"/>
                  <a:pt x="61" y="19"/>
                </a:cubicBezTo>
                <a:cubicBezTo>
                  <a:pt x="70" y="20"/>
                  <a:pt x="75" y="19"/>
                  <a:pt x="83" y="18"/>
                </a:cubicBezTo>
                <a:cubicBezTo>
                  <a:pt x="89" y="36"/>
                  <a:pt x="73" y="48"/>
                  <a:pt x="64" y="57"/>
                </a:cubicBezTo>
                <a:cubicBezTo>
                  <a:pt x="62" y="57"/>
                  <a:pt x="63" y="55"/>
                  <a:pt x="60" y="56"/>
                </a:cubicBezTo>
                <a:cubicBezTo>
                  <a:pt x="59" y="67"/>
                  <a:pt x="51" y="72"/>
                  <a:pt x="46" y="80"/>
                </a:cubicBezTo>
                <a:cubicBezTo>
                  <a:pt x="41" y="79"/>
                  <a:pt x="37" y="81"/>
                  <a:pt x="32" y="78"/>
                </a:cubicBezTo>
                <a:cubicBezTo>
                  <a:pt x="34" y="72"/>
                  <a:pt x="31" y="64"/>
                  <a:pt x="30" y="58"/>
                </a:cubicBezTo>
                <a:cubicBezTo>
                  <a:pt x="22" y="57"/>
                  <a:pt x="13" y="59"/>
                  <a:pt x="5" y="59"/>
                </a:cubicBezTo>
                <a:cubicBezTo>
                  <a:pt x="3" y="57"/>
                  <a:pt x="4" y="51"/>
                  <a:pt x="1" y="50"/>
                </a:cubicBezTo>
                <a:cubicBezTo>
                  <a:pt x="0" y="42"/>
                  <a:pt x="7" y="39"/>
                  <a:pt x="9" y="32"/>
                </a:cubicBezTo>
                <a:cubicBezTo>
                  <a:pt x="11" y="31"/>
                  <a:pt x="12" y="31"/>
                  <a:pt x="13" y="32"/>
                </a:cubicBezTo>
                <a:cubicBezTo>
                  <a:pt x="13" y="30"/>
                  <a:pt x="13" y="27"/>
                  <a:pt x="15" y="27"/>
                </a:cubicBezTo>
                <a:cubicBezTo>
                  <a:pt x="18" y="27"/>
                  <a:pt x="21" y="26"/>
                  <a:pt x="24" y="25"/>
                </a:cubicBezTo>
                <a:cubicBezTo>
                  <a:pt x="23" y="13"/>
                  <a:pt x="33" y="10"/>
                  <a:pt x="38" y="2"/>
                </a:cubicBezTo>
                <a:cubicBezTo>
                  <a:pt x="45" y="2"/>
                  <a:pt x="51" y="1"/>
                  <a:pt x="58" y="0"/>
                </a:cubicBezTo>
                <a:close/>
                <a:moveTo>
                  <a:pt x="41" y="5"/>
                </a:moveTo>
                <a:cubicBezTo>
                  <a:pt x="39" y="12"/>
                  <a:pt x="43" y="22"/>
                  <a:pt x="40" y="29"/>
                </a:cubicBezTo>
                <a:cubicBezTo>
                  <a:pt x="33" y="26"/>
                  <a:pt x="26" y="30"/>
                  <a:pt x="17" y="29"/>
                </a:cubicBezTo>
                <a:cubicBezTo>
                  <a:pt x="16" y="31"/>
                  <a:pt x="17" y="36"/>
                  <a:pt x="18" y="39"/>
                </a:cubicBezTo>
                <a:cubicBezTo>
                  <a:pt x="26" y="39"/>
                  <a:pt x="32" y="38"/>
                  <a:pt x="40" y="38"/>
                </a:cubicBezTo>
                <a:cubicBezTo>
                  <a:pt x="44" y="41"/>
                  <a:pt x="40" y="49"/>
                  <a:pt x="42" y="55"/>
                </a:cubicBezTo>
                <a:cubicBezTo>
                  <a:pt x="42" y="57"/>
                  <a:pt x="46" y="57"/>
                  <a:pt x="43" y="59"/>
                </a:cubicBezTo>
                <a:cubicBezTo>
                  <a:pt x="47" y="57"/>
                  <a:pt x="54" y="63"/>
                  <a:pt x="57" y="58"/>
                </a:cubicBezTo>
                <a:cubicBezTo>
                  <a:pt x="57" y="56"/>
                  <a:pt x="54" y="57"/>
                  <a:pt x="54" y="55"/>
                </a:cubicBezTo>
                <a:cubicBezTo>
                  <a:pt x="60" y="52"/>
                  <a:pt x="54" y="40"/>
                  <a:pt x="58" y="36"/>
                </a:cubicBezTo>
                <a:cubicBezTo>
                  <a:pt x="61" y="37"/>
                  <a:pt x="64" y="36"/>
                  <a:pt x="66" y="35"/>
                </a:cubicBezTo>
                <a:cubicBezTo>
                  <a:pt x="70" y="38"/>
                  <a:pt x="75" y="37"/>
                  <a:pt x="79" y="36"/>
                </a:cubicBezTo>
                <a:cubicBezTo>
                  <a:pt x="81" y="32"/>
                  <a:pt x="81" y="28"/>
                  <a:pt x="81" y="22"/>
                </a:cubicBezTo>
                <a:cubicBezTo>
                  <a:pt x="74" y="21"/>
                  <a:pt x="65" y="22"/>
                  <a:pt x="58" y="22"/>
                </a:cubicBezTo>
                <a:cubicBezTo>
                  <a:pt x="57" y="17"/>
                  <a:pt x="56" y="10"/>
                  <a:pt x="56" y="4"/>
                </a:cubicBezTo>
                <a:cubicBezTo>
                  <a:pt x="51" y="3"/>
                  <a:pt x="45" y="4"/>
                  <a:pt x="41" y="5"/>
                </a:cubicBezTo>
                <a:close/>
                <a:moveTo>
                  <a:pt x="35" y="12"/>
                </a:moveTo>
                <a:cubicBezTo>
                  <a:pt x="35" y="12"/>
                  <a:pt x="35" y="12"/>
                  <a:pt x="35" y="12"/>
                </a:cubicBezTo>
                <a:cubicBezTo>
                  <a:pt x="34" y="12"/>
                  <a:pt x="34" y="12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3" y="13"/>
                  <a:pt x="33" y="14"/>
                  <a:pt x="33" y="14"/>
                </a:cubicBezTo>
                <a:cubicBezTo>
                  <a:pt x="33" y="14"/>
                  <a:pt x="33" y="14"/>
                  <a:pt x="32" y="14"/>
                </a:cubicBezTo>
                <a:cubicBezTo>
                  <a:pt x="32" y="16"/>
                  <a:pt x="30" y="15"/>
                  <a:pt x="31" y="17"/>
                </a:cubicBezTo>
                <a:cubicBezTo>
                  <a:pt x="29" y="18"/>
                  <a:pt x="26" y="21"/>
                  <a:pt x="28" y="23"/>
                </a:cubicBezTo>
                <a:cubicBezTo>
                  <a:pt x="28" y="21"/>
                  <a:pt x="30" y="20"/>
                  <a:pt x="31" y="17"/>
                </a:cubicBezTo>
                <a:cubicBezTo>
                  <a:pt x="32" y="16"/>
                  <a:pt x="33" y="16"/>
                  <a:pt x="33" y="14"/>
                </a:cubicBezTo>
                <a:cubicBezTo>
                  <a:pt x="34" y="14"/>
                  <a:pt x="34" y="14"/>
                  <a:pt x="34" y="13"/>
                </a:cubicBezTo>
                <a:cubicBezTo>
                  <a:pt x="35" y="13"/>
                  <a:pt x="35" y="13"/>
                  <a:pt x="35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1"/>
                  <a:pt x="35" y="11"/>
                  <a:pt x="35" y="12"/>
                </a:cubicBezTo>
                <a:close/>
                <a:moveTo>
                  <a:pt x="36" y="15"/>
                </a:moveTo>
                <a:cubicBezTo>
                  <a:pt x="37" y="15"/>
                  <a:pt x="36" y="15"/>
                  <a:pt x="36" y="15"/>
                </a:cubicBezTo>
                <a:close/>
                <a:moveTo>
                  <a:pt x="32" y="21"/>
                </a:moveTo>
                <a:cubicBezTo>
                  <a:pt x="32" y="21"/>
                  <a:pt x="31" y="21"/>
                  <a:pt x="31" y="21"/>
                </a:cubicBezTo>
                <a:cubicBezTo>
                  <a:pt x="31" y="21"/>
                  <a:pt x="30" y="23"/>
                  <a:pt x="31" y="23"/>
                </a:cubicBezTo>
                <a:cubicBezTo>
                  <a:pt x="32" y="22"/>
                  <a:pt x="32" y="22"/>
                  <a:pt x="32" y="21"/>
                </a:cubicBezTo>
                <a:cubicBezTo>
                  <a:pt x="33" y="21"/>
                  <a:pt x="34" y="19"/>
                  <a:pt x="34" y="18"/>
                </a:cubicBezTo>
                <a:cubicBezTo>
                  <a:pt x="33" y="18"/>
                  <a:pt x="32" y="20"/>
                  <a:pt x="32" y="21"/>
                </a:cubicBezTo>
                <a:close/>
                <a:moveTo>
                  <a:pt x="34" y="25"/>
                </a:moveTo>
                <a:cubicBezTo>
                  <a:pt x="34" y="23"/>
                  <a:pt x="39" y="22"/>
                  <a:pt x="37" y="19"/>
                </a:cubicBezTo>
                <a:cubicBezTo>
                  <a:pt x="36" y="21"/>
                  <a:pt x="32" y="23"/>
                  <a:pt x="34" y="25"/>
                </a:cubicBezTo>
                <a:close/>
                <a:moveTo>
                  <a:pt x="30" y="24"/>
                </a:moveTo>
                <a:cubicBezTo>
                  <a:pt x="30" y="25"/>
                  <a:pt x="29" y="24"/>
                  <a:pt x="30" y="24"/>
                </a:cubicBezTo>
                <a:close/>
                <a:moveTo>
                  <a:pt x="12" y="38"/>
                </a:moveTo>
                <a:cubicBezTo>
                  <a:pt x="9" y="40"/>
                  <a:pt x="5" y="44"/>
                  <a:pt x="6" y="48"/>
                </a:cubicBezTo>
                <a:cubicBezTo>
                  <a:pt x="7" y="45"/>
                  <a:pt x="11" y="42"/>
                  <a:pt x="12" y="38"/>
                </a:cubicBezTo>
                <a:cubicBezTo>
                  <a:pt x="14" y="37"/>
                  <a:pt x="14" y="35"/>
                  <a:pt x="14" y="33"/>
                </a:cubicBezTo>
                <a:cubicBezTo>
                  <a:pt x="11" y="34"/>
                  <a:pt x="13" y="37"/>
                  <a:pt x="12" y="38"/>
                </a:cubicBezTo>
                <a:close/>
                <a:moveTo>
                  <a:pt x="60" y="48"/>
                </a:moveTo>
                <a:cubicBezTo>
                  <a:pt x="61" y="45"/>
                  <a:pt x="64" y="43"/>
                  <a:pt x="65" y="40"/>
                </a:cubicBezTo>
                <a:cubicBezTo>
                  <a:pt x="61" y="40"/>
                  <a:pt x="58" y="45"/>
                  <a:pt x="60" y="48"/>
                </a:cubicBezTo>
                <a:close/>
                <a:moveTo>
                  <a:pt x="63" y="53"/>
                </a:moveTo>
                <a:cubicBezTo>
                  <a:pt x="66" y="52"/>
                  <a:pt x="67" y="49"/>
                  <a:pt x="69" y="46"/>
                </a:cubicBezTo>
                <a:cubicBezTo>
                  <a:pt x="71" y="44"/>
                  <a:pt x="74" y="42"/>
                  <a:pt x="73" y="40"/>
                </a:cubicBezTo>
                <a:cubicBezTo>
                  <a:pt x="70" y="44"/>
                  <a:pt x="65" y="48"/>
                  <a:pt x="63" y="53"/>
                </a:cubicBezTo>
                <a:close/>
                <a:moveTo>
                  <a:pt x="7" y="52"/>
                </a:moveTo>
                <a:cubicBezTo>
                  <a:pt x="11" y="50"/>
                  <a:pt x="13" y="44"/>
                  <a:pt x="15" y="41"/>
                </a:cubicBezTo>
                <a:cubicBezTo>
                  <a:pt x="15" y="40"/>
                  <a:pt x="15" y="40"/>
                  <a:pt x="14" y="40"/>
                </a:cubicBezTo>
                <a:cubicBezTo>
                  <a:pt x="12" y="45"/>
                  <a:pt x="8" y="47"/>
                  <a:pt x="7" y="52"/>
                </a:cubicBezTo>
                <a:close/>
                <a:moveTo>
                  <a:pt x="19" y="55"/>
                </a:moveTo>
                <a:cubicBezTo>
                  <a:pt x="23" y="54"/>
                  <a:pt x="27" y="45"/>
                  <a:pt x="28" y="41"/>
                </a:cubicBezTo>
                <a:cubicBezTo>
                  <a:pt x="25" y="46"/>
                  <a:pt x="21" y="50"/>
                  <a:pt x="19" y="55"/>
                </a:cubicBezTo>
                <a:close/>
                <a:moveTo>
                  <a:pt x="12" y="55"/>
                </a:moveTo>
                <a:cubicBezTo>
                  <a:pt x="14" y="51"/>
                  <a:pt x="20" y="45"/>
                  <a:pt x="20" y="42"/>
                </a:cubicBezTo>
                <a:cubicBezTo>
                  <a:pt x="17" y="46"/>
                  <a:pt x="11" y="50"/>
                  <a:pt x="12" y="55"/>
                </a:cubicBezTo>
                <a:close/>
                <a:moveTo>
                  <a:pt x="28" y="55"/>
                </a:moveTo>
                <a:cubicBezTo>
                  <a:pt x="32" y="51"/>
                  <a:pt x="35" y="47"/>
                  <a:pt x="38" y="42"/>
                </a:cubicBezTo>
                <a:cubicBezTo>
                  <a:pt x="32" y="44"/>
                  <a:pt x="30" y="49"/>
                  <a:pt x="28" y="55"/>
                </a:cubicBezTo>
                <a:close/>
                <a:moveTo>
                  <a:pt x="67" y="42"/>
                </a:moveTo>
                <a:cubicBezTo>
                  <a:pt x="67" y="42"/>
                  <a:pt x="67" y="42"/>
                  <a:pt x="66" y="42"/>
                </a:cubicBezTo>
                <a:cubicBezTo>
                  <a:pt x="65" y="45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1" y="51"/>
                  <a:pt x="59" y="52"/>
                  <a:pt x="60" y="53"/>
                </a:cubicBezTo>
                <a:cubicBezTo>
                  <a:pt x="60" y="52"/>
                  <a:pt x="61" y="52"/>
                  <a:pt x="61" y="50"/>
                </a:cubicBezTo>
                <a:cubicBezTo>
                  <a:pt x="64" y="48"/>
                  <a:pt x="65" y="45"/>
                  <a:pt x="67" y="42"/>
                </a:cubicBezTo>
                <a:cubicBezTo>
                  <a:pt x="68" y="42"/>
                  <a:pt x="67" y="42"/>
                  <a:pt x="67" y="42"/>
                </a:cubicBezTo>
                <a:close/>
                <a:moveTo>
                  <a:pt x="31" y="44"/>
                </a:moveTo>
                <a:cubicBezTo>
                  <a:pt x="32" y="46"/>
                  <a:pt x="32" y="41"/>
                  <a:pt x="31" y="44"/>
                </a:cubicBezTo>
                <a:close/>
                <a:moveTo>
                  <a:pt x="37" y="51"/>
                </a:moveTo>
                <a:cubicBezTo>
                  <a:pt x="37" y="50"/>
                  <a:pt x="38" y="49"/>
                  <a:pt x="38" y="48"/>
                </a:cubicBezTo>
                <a:cubicBezTo>
                  <a:pt x="37" y="48"/>
                  <a:pt x="36" y="51"/>
                  <a:pt x="37" y="51"/>
                </a:cubicBezTo>
                <a:close/>
                <a:moveTo>
                  <a:pt x="18" y="51"/>
                </a:moveTo>
                <a:cubicBezTo>
                  <a:pt x="18" y="51"/>
                  <a:pt x="18" y="50"/>
                  <a:pt x="18" y="51"/>
                </a:cubicBezTo>
                <a:close/>
                <a:moveTo>
                  <a:pt x="27" y="51"/>
                </a:moveTo>
                <a:cubicBezTo>
                  <a:pt x="26" y="51"/>
                  <a:pt x="26" y="51"/>
                  <a:pt x="26" y="51"/>
                </a:cubicBezTo>
                <a:cubicBezTo>
                  <a:pt x="25" y="51"/>
                  <a:pt x="23" y="53"/>
                  <a:pt x="25" y="54"/>
                </a:cubicBezTo>
                <a:cubicBezTo>
                  <a:pt x="25" y="53"/>
                  <a:pt x="26" y="53"/>
                  <a:pt x="26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8" y="50"/>
                  <a:pt x="27" y="50"/>
                  <a:pt x="27" y="51"/>
                </a:cubicBezTo>
                <a:close/>
                <a:moveTo>
                  <a:pt x="16" y="55"/>
                </a:moveTo>
                <a:cubicBezTo>
                  <a:pt x="16" y="54"/>
                  <a:pt x="20" y="52"/>
                  <a:pt x="17" y="51"/>
                </a:cubicBezTo>
                <a:cubicBezTo>
                  <a:pt x="17" y="53"/>
                  <a:pt x="14" y="54"/>
                  <a:pt x="16" y="55"/>
                </a:cubicBezTo>
                <a:close/>
                <a:moveTo>
                  <a:pt x="35" y="59"/>
                </a:moveTo>
                <a:cubicBezTo>
                  <a:pt x="35" y="57"/>
                  <a:pt x="40" y="54"/>
                  <a:pt x="38" y="52"/>
                </a:cubicBezTo>
                <a:cubicBezTo>
                  <a:pt x="38" y="55"/>
                  <a:pt x="33" y="57"/>
                  <a:pt x="35" y="59"/>
                </a:cubicBezTo>
                <a:close/>
                <a:moveTo>
                  <a:pt x="33" y="57"/>
                </a:moveTo>
                <a:cubicBezTo>
                  <a:pt x="34" y="56"/>
                  <a:pt x="34" y="55"/>
                  <a:pt x="35" y="53"/>
                </a:cubicBezTo>
                <a:cubicBezTo>
                  <a:pt x="33" y="53"/>
                  <a:pt x="32" y="56"/>
                  <a:pt x="33" y="57"/>
                </a:cubicBezTo>
                <a:close/>
                <a:moveTo>
                  <a:pt x="35" y="64"/>
                </a:moveTo>
                <a:cubicBezTo>
                  <a:pt x="37" y="63"/>
                  <a:pt x="40" y="60"/>
                  <a:pt x="39" y="58"/>
                </a:cubicBezTo>
                <a:cubicBezTo>
                  <a:pt x="38" y="60"/>
                  <a:pt x="36" y="61"/>
                  <a:pt x="35" y="64"/>
                </a:cubicBezTo>
                <a:close/>
                <a:moveTo>
                  <a:pt x="44" y="67"/>
                </a:moveTo>
                <a:cubicBezTo>
                  <a:pt x="44" y="66"/>
                  <a:pt x="48" y="63"/>
                  <a:pt x="45" y="63"/>
                </a:cubicBezTo>
                <a:cubicBezTo>
                  <a:pt x="46" y="65"/>
                  <a:pt x="42" y="66"/>
                  <a:pt x="44" y="67"/>
                </a:cubicBezTo>
                <a:close/>
                <a:moveTo>
                  <a:pt x="46" y="68"/>
                </a:moveTo>
                <a:cubicBezTo>
                  <a:pt x="45" y="69"/>
                  <a:pt x="43" y="72"/>
                  <a:pt x="44" y="73"/>
                </a:cubicBezTo>
                <a:cubicBezTo>
                  <a:pt x="45" y="72"/>
                  <a:pt x="46" y="71"/>
                  <a:pt x="46" y="68"/>
                </a:cubicBezTo>
                <a:cubicBezTo>
                  <a:pt x="48" y="69"/>
                  <a:pt x="49" y="66"/>
                  <a:pt x="47" y="66"/>
                </a:cubicBezTo>
                <a:cubicBezTo>
                  <a:pt x="47" y="67"/>
                  <a:pt x="47" y="67"/>
                  <a:pt x="46" y="68"/>
                </a:cubicBezTo>
                <a:close/>
                <a:moveTo>
                  <a:pt x="51" y="68"/>
                </a:moveTo>
                <a:cubicBezTo>
                  <a:pt x="51" y="68"/>
                  <a:pt x="51" y="68"/>
                  <a:pt x="50" y="68"/>
                </a:cubicBezTo>
                <a:cubicBezTo>
                  <a:pt x="50" y="69"/>
                  <a:pt x="48" y="69"/>
                  <a:pt x="49" y="72"/>
                </a:cubicBezTo>
                <a:cubicBezTo>
                  <a:pt x="48" y="72"/>
                  <a:pt x="45" y="74"/>
                  <a:pt x="47" y="75"/>
                </a:cubicBezTo>
                <a:cubicBezTo>
                  <a:pt x="47" y="73"/>
                  <a:pt x="49" y="73"/>
                  <a:pt x="49" y="72"/>
                </a:cubicBezTo>
                <a:cubicBezTo>
                  <a:pt x="50" y="71"/>
                  <a:pt x="50" y="69"/>
                  <a:pt x="51" y="68"/>
                </a:cubicBezTo>
                <a:cubicBezTo>
                  <a:pt x="52" y="67"/>
                  <a:pt x="51" y="67"/>
                  <a:pt x="51" y="68"/>
                </a:cubicBezTo>
                <a:close/>
              </a:path>
            </a:pathLst>
          </a:custGeom>
          <a:solidFill>
            <a:srgbClr val="253A5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endParaRPr lang="en-US" sz="1800">
              <a:solidFill>
                <a:srgbClr val="000000"/>
              </a:solidFill>
              <a:latin typeface="Arial" panose="020B0604020202020204"/>
            </a:endParaRPr>
          </a:p>
        </p:txBody>
      </p: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83A88826-705D-466C-A203-459D9670C9C6}"/>
              </a:ext>
            </a:extLst>
          </p:cNvPr>
          <p:cNvGrpSpPr/>
          <p:nvPr/>
        </p:nvGrpSpPr>
        <p:grpSpPr>
          <a:xfrm>
            <a:off x="2898731" y="2157378"/>
            <a:ext cx="251944" cy="459338"/>
            <a:chOff x="1702451" y="3025396"/>
            <a:chExt cx="1902897" cy="3816252"/>
          </a:xfrm>
          <a:solidFill>
            <a:srgbClr val="253A55"/>
          </a:solidFill>
        </p:grpSpPr>
        <p:sp>
          <p:nvSpPr>
            <p:cNvPr id="267" name="Freeform 2619">
              <a:extLst>
                <a:ext uri="{FF2B5EF4-FFF2-40B4-BE49-F238E27FC236}">
                  <a16:creationId xmlns:a16="http://schemas.microsoft.com/office/drawing/2014/main" id="{4FD548FC-66AA-44F9-A39E-883EDA5E6E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2451" y="3025396"/>
              <a:ext cx="1902897" cy="3816252"/>
            </a:xfrm>
            <a:custGeom>
              <a:avLst/>
              <a:gdLst>
                <a:gd name="T0" fmla="*/ 101 w 288"/>
                <a:gd name="T1" fmla="*/ 436 h 577"/>
                <a:gd name="T2" fmla="*/ 67 w 288"/>
                <a:gd name="T3" fmla="*/ 560 h 577"/>
                <a:gd name="T4" fmla="*/ 26 w 288"/>
                <a:gd name="T5" fmla="*/ 556 h 577"/>
                <a:gd name="T6" fmla="*/ 50 w 288"/>
                <a:gd name="T7" fmla="*/ 540 h 577"/>
                <a:gd name="T8" fmla="*/ 48 w 288"/>
                <a:gd name="T9" fmla="*/ 356 h 577"/>
                <a:gd name="T10" fmla="*/ 66 w 288"/>
                <a:gd name="T11" fmla="*/ 207 h 577"/>
                <a:gd name="T12" fmla="*/ 4 w 288"/>
                <a:gd name="T13" fmla="*/ 217 h 577"/>
                <a:gd name="T14" fmla="*/ 33 w 288"/>
                <a:gd name="T15" fmla="*/ 151 h 577"/>
                <a:gd name="T16" fmla="*/ 62 w 288"/>
                <a:gd name="T17" fmla="*/ 105 h 577"/>
                <a:gd name="T18" fmla="*/ 65 w 288"/>
                <a:gd name="T19" fmla="*/ 90 h 577"/>
                <a:gd name="T20" fmla="*/ 92 w 288"/>
                <a:gd name="T21" fmla="*/ 19 h 577"/>
                <a:gd name="T22" fmla="*/ 139 w 288"/>
                <a:gd name="T23" fmla="*/ 5 h 577"/>
                <a:gd name="T24" fmla="*/ 89 w 288"/>
                <a:gd name="T25" fmla="*/ 63 h 577"/>
                <a:gd name="T26" fmla="*/ 158 w 288"/>
                <a:gd name="T27" fmla="*/ 88 h 577"/>
                <a:gd name="T28" fmla="*/ 156 w 288"/>
                <a:gd name="T29" fmla="*/ 13 h 577"/>
                <a:gd name="T30" fmla="*/ 173 w 288"/>
                <a:gd name="T31" fmla="*/ 83 h 577"/>
                <a:gd name="T32" fmla="*/ 89 w 288"/>
                <a:gd name="T33" fmla="*/ 97 h 577"/>
                <a:gd name="T34" fmla="*/ 77 w 288"/>
                <a:gd name="T35" fmla="*/ 100 h 577"/>
                <a:gd name="T36" fmla="*/ 82 w 288"/>
                <a:gd name="T37" fmla="*/ 118 h 577"/>
                <a:gd name="T38" fmla="*/ 67 w 288"/>
                <a:gd name="T39" fmla="*/ 152 h 577"/>
                <a:gd name="T40" fmla="*/ 94 w 288"/>
                <a:gd name="T41" fmla="*/ 121 h 577"/>
                <a:gd name="T42" fmla="*/ 113 w 288"/>
                <a:gd name="T43" fmla="*/ 127 h 577"/>
                <a:gd name="T44" fmla="*/ 136 w 288"/>
                <a:gd name="T45" fmla="*/ 128 h 577"/>
                <a:gd name="T46" fmla="*/ 151 w 288"/>
                <a:gd name="T47" fmla="*/ 124 h 577"/>
                <a:gd name="T48" fmla="*/ 178 w 288"/>
                <a:gd name="T49" fmla="*/ 166 h 577"/>
                <a:gd name="T50" fmla="*/ 204 w 288"/>
                <a:gd name="T51" fmla="*/ 231 h 577"/>
                <a:gd name="T52" fmla="*/ 181 w 288"/>
                <a:gd name="T53" fmla="*/ 165 h 577"/>
                <a:gd name="T54" fmla="*/ 190 w 288"/>
                <a:gd name="T55" fmla="*/ 169 h 577"/>
                <a:gd name="T56" fmla="*/ 254 w 288"/>
                <a:gd name="T57" fmla="*/ 277 h 577"/>
                <a:gd name="T58" fmla="*/ 287 w 288"/>
                <a:gd name="T59" fmla="*/ 303 h 577"/>
                <a:gd name="T60" fmla="*/ 277 w 288"/>
                <a:gd name="T61" fmla="*/ 309 h 577"/>
                <a:gd name="T62" fmla="*/ 244 w 288"/>
                <a:gd name="T63" fmla="*/ 311 h 577"/>
                <a:gd name="T64" fmla="*/ 187 w 288"/>
                <a:gd name="T65" fmla="*/ 223 h 577"/>
                <a:gd name="T66" fmla="*/ 188 w 288"/>
                <a:gd name="T67" fmla="*/ 269 h 577"/>
                <a:gd name="T68" fmla="*/ 210 w 288"/>
                <a:gd name="T69" fmla="*/ 469 h 577"/>
                <a:gd name="T70" fmla="*/ 223 w 288"/>
                <a:gd name="T71" fmla="*/ 553 h 577"/>
                <a:gd name="T72" fmla="*/ 217 w 288"/>
                <a:gd name="T73" fmla="*/ 577 h 577"/>
                <a:gd name="T74" fmla="*/ 185 w 288"/>
                <a:gd name="T75" fmla="*/ 553 h 577"/>
                <a:gd name="T76" fmla="*/ 158 w 288"/>
                <a:gd name="T77" fmla="*/ 452 h 577"/>
                <a:gd name="T78" fmla="*/ 120 w 288"/>
                <a:gd name="T79" fmla="*/ 401 h 577"/>
                <a:gd name="T80" fmla="*/ 63 w 288"/>
                <a:gd name="T81" fmla="*/ 533 h 577"/>
                <a:gd name="T82" fmla="*/ 106 w 288"/>
                <a:gd name="T83" fmla="*/ 399 h 577"/>
                <a:gd name="T84" fmla="*/ 151 w 288"/>
                <a:gd name="T85" fmla="*/ 418 h 577"/>
                <a:gd name="T86" fmla="*/ 200 w 288"/>
                <a:gd name="T87" fmla="*/ 540 h 577"/>
                <a:gd name="T88" fmla="*/ 202 w 288"/>
                <a:gd name="T89" fmla="*/ 525 h 577"/>
                <a:gd name="T90" fmla="*/ 186 w 288"/>
                <a:gd name="T91" fmla="*/ 345 h 577"/>
                <a:gd name="T92" fmla="*/ 166 w 288"/>
                <a:gd name="T93" fmla="*/ 171 h 577"/>
                <a:gd name="T94" fmla="*/ 133 w 288"/>
                <a:gd name="T95" fmla="*/ 160 h 577"/>
                <a:gd name="T96" fmla="*/ 111 w 288"/>
                <a:gd name="T97" fmla="*/ 144 h 577"/>
                <a:gd name="T98" fmla="*/ 82 w 288"/>
                <a:gd name="T99" fmla="*/ 187 h 577"/>
                <a:gd name="T100" fmla="*/ 62 w 288"/>
                <a:gd name="T101" fmla="*/ 340 h 577"/>
                <a:gd name="T102" fmla="*/ 149 w 288"/>
                <a:gd name="T103" fmla="*/ 349 h 577"/>
                <a:gd name="T104" fmla="*/ 175 w 288"/>
                <a:gd name="T105" fmla="*/ 342 h 577"/>
                <a:gd name="T106" fmla="*/ 137 w 288"/>
                <a:gd name="T107" fmla="*/ 362 h 577"/>
                <a:gd name="T108" fmla="*/ 56 w 288"/>
                <a:gd name="T109" fmla="*/ 376 h 577"/>
                <a:gd name="T110" fmla="*/ 60 w 288"/>
                <a:gd name="T111" fmla="*/ 533 h 577"/>
                <a:gd name="T112" fmla="*/ 14 w 288"/>
                <a:gd name="T113" fmla="*/ 206 h 577"/>
                <a:gd name="T114" fmla="*/ 79 w 288"/>
                <a:gd name="T115" fmla="*/ 157 h 577"/>
                <a:gd name="T116" fmla="*/ 219 w 288"/>
                <a:gd name="T117" fmla="*/ 567 h 577"/>
                <a:gd name="T118" fmla="*/ 198 w 288"/>
                <a:gd name="T119" fmla="*/ 564 h 577"/>
                <a:gd name="T120" fmla="*/ 58 w 288"/>
                <a:gd name="T121" fmla="*/ 556 h 577"/>
                <a:gd name="T122" fmla="*/ 58 w 288"/>
                <a:gd name="T123" fmla="*/ 56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8" h="577">
                  <a:moveTo>
                    <a:pt x="120" y="401"/>
                  </a:moveTo>
                  <a:cubicBezTo>
                    <a:pt x="106" y="410"/>
                    <a:pt x="105" y="424"/>
                    <a:pt x="101" y="436"/>
                  </a:cubicBezTo>
                  <a:cubicBezTo>
                    <a:pt x="91" y="464"/>
                    <a:pt x="84" y="493"/>
                    <a:pt x="77" y="521"/>
                  </a:cubicBezTo>
                  <a:cubicBezTo>
                    <a:pt x="73" y="534"/>
                    <a:pt x="71" y="547"/>
                    <a:pt x="67" y="560"/>
                  </a:cubicBezTo>
                  <a:cubicBezTo>
                    <a:pt x="64" y="571"/>
                    <a:pt x="39" y="577"/>
                    <a:pt x="31" y="569"/>
                  </a:cubicBezTo>
                  <a:cubicBezTo>
                    <a:pt x="28" y="566"/>
                    <a:pt x="24" y="559"/>
                    <a:pt x="26" y="556"/>
                  </a:cubicBezTo>
                  <a:cubicBezTo>
                    <a:pt x="28" y="550"/>
                    <a:pt x="34" y="546"/>
                    <a:pt x="39" y="542"/>
                  </a:cubicBezTo>
                  <a:cubicBezTo>
                    <a:pt x="41" y="540"/>
                    <a:pt x="45" y="541"/>
                    <a:pt x="50" y="540"/>
                  </a:cubicBezTo>
                  <a:cubicBezTo>
                    <a:pt x="49" y="522"/>
                    <a:pt x="47" y="504"/>
                    <a:pt x="47" y="486"/>
                  </a:cubicBezTo>
                  <a:cubicBezTo>
                    <a:pt x="47" y="443"/>
                    <a:pt x="47" y="399"/>
                    <a:pt x="48" y="356"/>
                  </a:cubicBezTo>
                  <a:cubicBezTo>
                    <a:pt x="48" y="332"/>
                    <a:pt x="56" y="310"/>
                    <a:pt x="58" y="286"/>
                  </a:cubicBezTo>
                  <a:cubicBezTo>
                    <a:pt x="61" y="260"/>
                    <a:pt x="63" y="233"/>
                    <a:pt x="66" y="207"/>
                  </a:cubicBezTo>
                  <a:cubicBezTo>
                    <a:pt x="49" y="211"/>
                    <a:pt x="33" y="216"/>
                    <a:pt x="16" y="220"/>
                  </a:cubicBezTo>
                  <a:cubicBezTo>
                    <a:pt x="12" y="221"/>
                    <a:pt x="6" y="219"/>
                    <a:pt x="4" y="217"/>
                  </a:cubicBezTo>
                  <a:cubicBezTo>
                    <a:pt x="1" y="213"/>
                    <a:pt x="0" y="207"/>
                    <a:pt x="2" y="203"/>
                  </a:cubicBezTo>
                  <a:cubicBezTo>
                    <a:pt x="8" y="183"/>
                    <a:pt x="19" y="166"/>
                    <a:pt x="33" y="151"/>
                  </a:cubicBezTo>
                  <a:cubicBezTo>
                    <a:pt x="43" y="140"/>
                    <a:pt x="53" y="129"/>
                    <a:pt x="63" y="118"/>
                  </a:cubicBezTo>
                  <a:cubicBezTo>
                    <a:pt x="68" y="113"/>
                    <a:pt x="69" y="110"/>
                    <a:pt x="62" y="105"/>
                  </a:cubicBezTo>
                  <a:cubicBezTo>
                    <a:pt x="60" y="104"/>
                    <a:pt x="58" y="99"/>
                    <a:pt x="58" y="97"/>
                  </a:cubicBezTo>
                  <a:cubicBezTo>
                    <a:pt x="59" y="94"/>
                    <a:pt x="62" y="91"/>
                    <a:pt x="65" y="90"/>
                  </a:cubicBezTo>
                  <a:cubicBezTo>
                    <a:pt x="70" y="88"/>
                    <a:pt x="76" y="87"/>
                    <a:pt x="81" y="86"/>
                  </a:cubicBezTo>
                  <a:cubicBezTo>
                    <a:pt x="72" y="62"/>
                    <a:pt x="77" y="40"/>
                    <a:pt x="92" y="19"/>
                  </a:cubicBezTo>
                  <a:cubicBezTo>
                    <a:pt x="100" y="8"/>
                    <a:pt x="107" y="0"/>
                    <a:pt x="120" y="0"/>
                  </a:cubicBezTo>
                  <a:cubicBezTo>
                    <a:pt x="126" y="0"/>
                    <a:pt x="132" y="3"/>
                    <a:pt x="139" y="5"/>
                  </a:cubicBezTo>
                  <a:cubicBezTo>
                    <a:pt x="137" y="8"/>
                    <a:pt x="137" y="9"/>
                    <a:pt x="137" y="9"/>
                  </a:cubicBezTo>
                  <a:cubicBezTo>
                    <a:pt x="102" y="9"/>
                    <a:pt x="89" y="38"/>
                    <a:pt x="89" y="63"/>
                  </a:cubicBezTo>
                  <a:cubicBezTo>
                    <a:pt x="88" y="82"/>
                    <a:pt x="97" y="94"/>
                    <a:pt x="113" y="100"/>
                  </a:cubicBezTo>
                  <a:cubicBezTo>
                    <a:pt x="129" y="105"/>
                    <a:pt x="147" y="100"/>
                    <a:pt x="158" y="88"/>
                  </a:cubicBezTo>
                  <a:cubicBezTo>
                    <a:pt x="180" y="64"/>
                    <a:pt x="167" y="30"/>
                    <a:pt x="143" y="18"/>
                  </a:cubicBezTo>
                  <a:cubicBezTo>
                    <a:pt x="145" y="10"/>
                    <a:pt x="151" y="10"/>
                    <a:pt x="156" y="13"/>
                  </a:cubicBezTo>
                  <a:cubicBezTo>
                    <a:pt x="161" y="16"/>
                    <a:pt x="165" y="21"/>
                    <a:pt x="168" y="26"/>
                  </a:cubicBezTo>
                  <a:cubicBezTo>
                    <a:pt x="182" y="44"/>
                    <a:pt x="181" y="63"/>
                    <a:pt x="173" y="83"/>
                  </a:cubicBezTo>
                  <a:cubicBezTo>
                    <a:pt x="165" y="102"/>
                    <a:pt x="143" y="115"/>
                    <a:pt x="122" y="112"/>
                  </a:cubicBezTo>
                  <a:cubicBezTo>
                    <a:pt x="109" y="111"/>
                    <a:pt x="98" y="107"/>
                    <a:pt x="89" y="97"/>
                  </a:cubicBezTo>
                  <a:cubicBezTo>
                    <a:pt x="87" y="95"/>
                    <a:pt x="81" y="97"/>
                    <a:pt x="77" y="98"/>
                  </a:cubicBezTo>
                  <a:cubicBezTo>
                    <a:pt x="77" y="99"/>
                    <a:pt x="77" y="99"/>
                    <a:pt x="77" y="100"/>
                  </a:cubicBezTo>
                  <a:cubicBezTo>
                    <a:pt x="79" y="101"/>
                    <a:pt x="80" y="103"/>
                    <a:pt x="81" y="103"/>
                  </a:cubicBezTo>
                  <a:cubicBezTo>
                    <a:pt x="89" y="108"/>
                    <a:pt x="90" y="113"/>
                    <a:pt x="82" y="118"/>
                  </a:cubicBezTo>
                  <a:cubicBezTo>
                    <a:pt x="62" y="132"/>
                    <a:pt x="45" y="149"/>
                    <a:pt x="35" y="173"/>
                  </a:cubicBezTo>
                  <a:cubicBezTo>
                    <a:pt x="46" y="166"/>
                    <a:pt x="57" y="159"/>
                    <a:pt x="67" y="152"/>
                  </a:cubicBezTo>
                  <a:cubicBezTo>
                    <a:pt x="65" y="142"/>
                    <a:pt x="74" y="143"/>
                    <a:pt x="79" y="138"/>
                  </a:cubicBezTo>
                  <a:cubicBezTo>
                    <a:pt x="84" y="133"/>
                    <a:pt x="90" y="127"/>
                    <a:pt x="94" y="121"/>
                  </a:cubicBezTo>
                  <a:cubicBezTo>
                    <a:pt x="100" y="114"/>
                    <a:pt x="106" y="114"/>
                    <a:pt x="110" y="123"/>
                  </a:cubicBezTo>
                  <a:cubicBezTo>
                    <a:pt x="111" y="124"/>
                    <a:pt x="112" y="126"/>
                    <a:pt x="113" y="127"/>
                  </a:cubicBezTo>
                  <a:cubicBezTo>
                    <a:pt x="117" y="133"/>
                    <a:pt x="122" y="140"/>
                    <a:pt x="126" y="147"/>
                  </a:cubicBezTo>
                  <a:cubicBezTo>
                    <a:pt x="134" y="142"/>
                    <a:pt x="135" y="135"/>
                    <a:pt x="136" y="128"/>
                  </a:cubicBezTo>
                  <a:cubicBezTo>
                    <a:pt x="137" y="125"/>
                    <a:pt x="140" y="121"/>
                    <a:pt x="142" y="121"/>
                  </a:cubicBezTo>
                  <a:cubicBezTo>
                    <a:pt x="145" y="120"/>
                    <a:pt x="149" y="122"/>
                    <a:pt x="151" y="124"/>
                  </a:cubicBezTo>
                  <a:cubicBezTo>
                    <a:pt x="159" y="132"/>
                    <a:pt x="167" y="141"/>
                    <a:pt x="175" y="150"/>
                  </a:cubicBezTo>
                  <a:cubicBezTo>
                    <a:pt x="179" y="154"/>
                    <a:pt x="183" y="157"/>
                    <a:pt x="178" y="166"/>
                  </a:cubicBezTo>
                  <a:cubicBezTo>
                    <a:pt x="174" y="171"/>
                    <a:pt x="178" y="182"/>
                    <a:pt x="177" y="190"/>
                  </a:cubicBezTo>
                  <a:cubicBezTo>
                    <a:pt x="176" y="210"/>
                    <a:pt x="192" y="219"/>
                    <a:pt x="204" y="231"/>
                  </a:cubicBezTo>
                  <a:cubicBezTo>
                    <a:pt x="214" y="240"/>
                    <a:pt x="224" y="249"/>
                    <a:pt x="234" y="258"/>
                  </a:cubicBezTo>
                  <a:cubicBezTo>
                    <a:pt x="218" y="226"/>
                    <a:pt x="193" y="199"/>
                    <a:pt x="181" y="165"/>
                  </a:cubicBezTo>
                  <a:cubicBezTo>
                    <a:pt x="182" y="164"/>
                    <a:pt x="183" y="164"/>
                    <a:pt x="184" y="163"/>
                  </a:cubicBezTo>
                  <a:cubicBezTo>
                    <a:pt x="186" y="165"/>
                    <a:pt x="189" y="167"/>
                    <a:pt x="190" y="169"/>
                  </a:cubicBezTo>
                  <a:cubicBezTo>
                    <a:pt x="208" y="198"/>
                    <a:pt x="225" y="227"/>
                    <a:pt x="242" y="255"/>
                  </a:cubicBezTo>
                  <a:cubicBezTo>
                    <a:pt x="246" y="262"/>
                    <a:pt x="251" y="269"/>
                    <a:pt x="254" y="277"/>
                  </a:cubicBezTo>
                  <a:cubicBezTo>
                    <a:pt x="259" y="291"/>
                    <a:pt x="270" y="295"/>
                    <a:pt x="283" y="296"/>
                  </a:cubicBezTo>
                  <a:cubicBezTo>
                    <a:pt x="284" y="298"/>
                    <a:pt x="286" y="300"/>
                    <a:pt x="287" y="303"/>
                  </a:cubicBezTo>
                  <a:cubicBezTo>
                    <a:pt x="288" y="308"/>
                    <a:pt x="286" y="311"/>
                    <a:pt x="281" y="310"/>
                  </a:cubicBezTo>
                  <a:cubicBezTo>
                    <a:pt x="279" y="310"/>
                    <a:pt x="278" y="309"/>
                    <a:pt x="277" y="309"/>
                  </a:cubicBezTo>
                  <a:cubicBezTo>
                    <a:pt x="266" y="305"/>
                    <a:pt x="255" y="297"/>
                    <a:pt x="246" y="314"/>
                  </a:cubicBezTo>
                  <a:cubicBezTo>
                    <a:pt x="245" y="313"/>
                    <a:pt x="245" y="312"/>
                    <a:pt x="244" y="311"/>
                  </a:cubicBezTo>
                  <a:cubicBezTo>
                    <a:pt x="245" y="305"/>
                    <a:pt x="246" y="298"/>
                    <a:pt x="248" y="289"/>
                  </a:cubicBezTo>
                  <a:cubicBezTo>
                    <a:pt x="229" y="268"/>
                    <a:pt x="208" y="246"/>
                    <a:pt x="187" y="223"/>
                  </a:cubicBezTo>
                  <a:cubicBezTo>
                    <a:pt x="186" y="224"/>
                    <a:pt x="185" y="224"/>
                    <a:pt x="184" y="225"/>
                  </a:cubicBezTo>
                  <a:cubicBezTo>
                    <a:pt x="185" y="240"/>
                    <a:pt x="187" y="254"/>
                    <a:pt x="188" y="269"/>
                  </a:cubicBezTo>
                  <a:cubicBezTo>
                    <a:pt x="192" y="310"/>
                    <a:pt x="195" y="352"/>
                    <a:pt x="200" y="393"/>
                  </a:cubicBezTo>
                  <a:cubicBezTo>
                    <a:pt x="202" y="419"/>
                    <a:pt x="208" y="443"/>
                    <a:pt x="210" y="469"/>
                  </a:cubicBezTo>
                  <a:cubicBezTo>
                    <a:pt x="212" y="490"/>
                    <a:pt x="212" y="512"/>
                    <a:pt x="211" y="534"/>
                  </a:cubicBezTo>
                  <a:cubicBezTo>
                    <a:pt x="211" y="544"/>
                    <a:pt x="213" y="550"/>
                    <a:pt x="223" y="553"/>
                  </a:cubicBezTo>
                  <a:cubicBezTo>
                    <a:pt x="230" y="555"/>
                    <a:pt x="236" y="561"/>
                    <a:pt x="232" y="568"/>
                  </a:cubicBezTo>
                  <a:cubicBezTo>
                    <a:pt x="229" y="573"/>
                    <a:pt x="222" y="577"/>
                    <a:pt x="217" y="577"/>
                  </a:cubicBezTo>
                  <a:cubicBezTo>
                    <a:pt x="208" y="577"/>
                    <a:pt x="198" y="575"/>
                    <a:pt x="190" y="572"/>
                  </a:cubicBezTo>
                  <a:cubicBezTo>
                    <a:pt x="180" y="569"/>
                    <a:pt x="180" y="562"/>
                    <a:pt x="185" y="553"/>
                  </a:cubicBezTo>
                  <a:cubicBezTo>
                    <a:pt x="188" y="549"/>
                    <a:pt x="190" y="542"/>
                    <a:pt x="189" y="537"/>
                  </a:cubicBezTo>
                  <a:cubicBezTo>
                    <a:pt x="179" y="508"/>
                    <a:pt x="170" y="480"/>
                    <a:pt x="158" y="452"/>
                  </a:cubicBezTo>
                  <a:cubicBezTo>
                    <a:pt x="152" y="438"/>
                    <a:pt x="143" y="426"/>
                    <a:pt x="134" y="414"/>
                  </a:cubicBezTo>
                  <a:cubicBezTo>
                    <a:pt x="131" y="409"/>
                    <a:pt x="124" y="405"/>
                    <a:pt x="120" y="401"/>
                  </a:cubicBezTo>
                  <a:moveTo>
                    <a:pt x="60" y="533"/>
                  </a:moveTo>
                  <a:cubicBezTo>
                    <a:pt x="61" y="533"/>
                    <a:pt x="62" y="533"/>
                    <a:pt x="63" y="533"/>
                  </a:cubicBezTo>
                  <a:cubicBezTo>
                    <a:pt x="69" y="507"/>
                    <a:pt x="75" y="482"/>
                    <a:pt x="83" y="457"/>
                  </a:cubicBezTo>
                  <a:cubicBezTo>
                    <a:pt x="89" y="437"/>
                    <a:pt x="97" y="418"/>
                    <a:pt x="106" y="399"/>
                  </a:cubicBezTo>
                  <a:cubicBezTo>
                    <a:pt x="110" y="389"/>
                    <a:pt x="118" y="388"/>
                    <a:pt x="127" y="394"/>
                  </a:cubicBezTo>
                  <a:cubicBezTo>
                    <a:pt x="136" y="401"/>
                    <a:pt x="145" y="409"/>
                    <a:pt x="151" y="418"/>
                  </a:cubicBezTo>
                  <a:cubicBezTo>
                    <a:pt x="167" y="445"/>
                    <a:pt x="180" y="472"/>
                    <a:pt x="188" y="502"/>
                  </a:cubicBezTo>
                  <a:cubicBezTo>
                    <a:pt x="191" y="514"/>
                    <a:pt x="195" y="526"/>
                    <a:pt x="200" y="540"/>
                  </a:cubicBezTo>
                  <a:cubicBezTo>
                    <a:pt x="201" y="537"/>
                    <a:pt x="201" y="535"/>
                    <a:pt x="201" y="534"/>
                  </a:cubicBezTo>
                  <a:cubicBezTo>
                    <a:pt x="202" y="531"/>
                    <a:pt x="202" y="528"/>
                    <a:pt x="202" y="525"/>
                  </a:cubicBezTo>
                  <a:cubicBezTo>
                    <a:pt x="201" y="499"/>
                    <a:pt x="199" y="473"/>
                    <a:pt x="197" y="446"/>
                  </a:cubicBezTo>
                  <a:cubicBezTo>
                    <a:pt x="194" y="413"/>
                    <a:pt x="189" y="379"/>
                    <a:pt x="186" y="345"/>
                  </a:cubicBezTo>
                  <a:cubicBezTo>
                    <a:pt x="183" y="321"/>
                    <a:pt x="181" y="296"/>
                    <a:pt x="178" y="272"/>
                  </a:cubicBezTo>
                  <a:cubicBezTo>
                    <a:pt x="174" y="238"/>
                    <a:pt x="170" y="205"/>
                    <a:pt x="166" y="171"/>
                  </a:cubicBezTo>
                  <a:cubicBezTo>
                    <a:pt x="164" y="157"/>
                    <a:pt x="159" y="145"/>
                    <a:pt x="145" y="139"/>
                  </a:cubicBezTo>
                  <a:cubicBezTo>
                    <a:pt x="141" y="146"/>
                    <a:pt x="138" y="153"/>
                    <a:pt x="133" y="160"/>
                  </a:cubicBezTo>
                  <a:cubicBezTo>
                    <a:pt x="128" y="167"/>
                    <a:pt x="124" y="166"/>
                    <a:pt x="119" y="159"/>
                  </a:cubicBezTo>
                  <a:cubicBezTo>
                    <a:pt x="117" y="153"/>
                    <a:pt x="114" y="148"/>
                    <a:pt x="111" y="144"/>
                  </a:cubicBezTo>
                  <a:cubicBezTo>
                    <a:pt x="108" y="140"/>
                    <a:pt x="104" y="136"/>
                    <a:pt x="100" y="131"/>
                  </a:cubicBezTo>
                  <a:cubicBezTo>
                    <a:pt x="93" y="152"/>
                    <a:pt x="85" y="169"/>
                    <a:pt x="82" y="187"/>
                  </a:cubicBezTo>
                  <a:cubicBezTo>
                    <a:pt x="73" y="235"/>
                    <a:pt x="67" y="284"/>
                    <a:pt x="60" y="333"/>
                  </a:cubicBezTo>
                  <a:cubicBezTo>
                    <a:pt x="60" y="335"/>
                    <a:pt x="61" y="339"/>
                    <a:pt x="62" y="340"/>
                  </a:cubicBezTo>
                  <a:cubicBezTo>
                    <a:pt x="71" y="345"/>
                    <a:pt x="80" y="350"/>
                    <a:pt x="90" y="352"/>
                  </a:cubicBezTo>
                  <a:cubicBezTo>
                    <a:pt x="110" y="358"/>
                    <a:pt x="130" y="354"/>
                    <a:pt x="149" y="349"/>
                  </a:cubicBezTo>
                  <a:cubicBezTo>
                    <a:pt x="155" y="348"/>
                    <a:pt x="160" y="346"/>
                    <a:pt x="166" y="345"/>
                  </a:cubicBezTo>
                  <a:cubicBezTo>
                    <a:pt x="169" y="344"/>
                    <a:pt x="174" y="341"/>
                    <a:pt x="175" y="342"/>
                  </a:cubicBezTo>
                  <a:cubicBezTo>
                    <a:pt x="178" y="345"/>
                    <a:pt x="179" y="350"/>
                    <a:pt x="181" y="353"/>
                  </a:cubicBezTo>
                  <a:cubicBezTo>
                    <a:pt x="165" y="356"/>
                    <a:pt x="151" y="360"/>
                    <a:pt x="137" y="362"/>
                  </a:cubicBezTo>
                  <a:cubicBezTo>
                    <a:pt x="118" y="365"/>
                    <a:pt x="99" y="368"/>
                    <a:pt x="80" y="360"/>
                  </a:cubicBezTo>
                  <a:cubicBezTo>
                    <a:pt x="54" y="350"/>
                    <a:pt x="57" y="347"/>
                    <a:pt x="56" y="376"/>
                  </a:cubicBezTo>
                  <a:cubicBezTo>
                    <a:pt x="54" y="408"/>
                    <a:pt x="54" y="439"/>
                    <a:pt x="55" y="470"/>
                  </a:cubicBezTo>
                  <a:cubicBezTo>
                    <a:pt x="55" y="491"/>
                    <a:pt x="58" y="512"/>
                    <a:pt x="60" y="533"/>
                  </a:cubicBezTo>
                  <a:moveTo>
                    <a:pt x="79" y="157"/>
                  </a:moveTo>
                  <a:cubicBezTo>
                    <a:pt x="59" y="175"/>
                    <a:pt x="31" y="181"/>
                    <a:pt x="14" y="206"/>
                  </a:cubicBezTo>
                  <a:cubicBezTo>
                    <a:pt x="32" y="209"/>
                    <a:pt x="45" y="203"/>
                    <a:pt x="58" y="197"/>
                  </a:cubicBezTo>
                  <a:cubicBezTo>
                    <a:pt x="75" y="189"/>
                    <a:pt x="73" y="171"/>
                    <a:pt x="79" y="157"/>
                  </a:cubicBezTo>
                  <a:moveTo>
                    <a:pt x="198" y="564"/>
                  </a:moveTo>
                  <a:cubicBezTo>
                    <a:pt x="205" y="565"/>
                    <a:pt x="212" y="566"/>
                    <a:pt x="219" y="567"/>
                  </a:cubicBezTo>
                  <a:cubicBezTo>
                    <a:pt x="219" y="566"/>
                    <a:pt x="219" y="565"/>
                    <a:pt x="220" y="563"/>
                  </a:cubicBezTo>
                  <a:cubicBezTo>
                    <a:pt x="213" y="559"/>
                    <a:pt x="206" y="556"/>
                    <a:pt x="198" y="564"/>
                  </a:cubicBezTo>
                  <a:moveTo>
                    <a:pt x="58" y="560"/>
                  </a:moveTo>
                  <a:cubicBezTo>
                    <a:pt x="58" y="558"/>
                    <a:pt x="58" y="557"/>
                    <a:pt x="58" y="556"/>
                  </a:cubicBezTo>
                  <a:cubicBezTo>
                    <a:pt x="51" y="558"/>
                    <a:pt x="44" y="547"/>
                    <a:pt x="37" y="560"/>
                  </a:cubicBezTo>
                  <a:lnTo>
                    <a:pt x="58" y="5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68" name="Freeform 2620">
              <a:extLst>
                <a:ext uri="{FF2B5EF4-FFF2-40B4-BE49-F238E27FC236}">
                  <a16:creationId xmlns:a16="http://schemas.microsoft.com/office/drawing/2014/main" id="{901FD8A5-741D-44D1-89CA-3460FA338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245" y="3474978"/>
              <a:ext cx="219568" cy="125466"/>
            </a:xfrm>
            <a:custGeom>
              <a:avLst/>
              <a:gdLst>
                <a:gd name="T0" fmla="*/ 0 w 33"/>
                <a:gd name="T1" fmla="*/ 17 h 20"/>
                <a:gd name="T2" fmla="*/ 24 w 33"/>
                <a:gd name="T3" fmla="*/ 0 h 20"/>
                <a:gd name="T4" fmla="*/ 25 w 33"/>
                <a:gd name="T5" fmla="*/ 17 h 20"/>
                <a:gd name="T6" fmla="*/ 14 w 33"/>
                <a:gd name="T7" fmla="*/ 20 h 20"/>
                <a:gd name="T8" fmla="*/ 1 w 33"/>
                <a:gd name="T9" fmla="*/ 20 h 20"/>
                <a:gd name="T10" fmla="*/ 0 w 33"/>
                <a:gd name="T11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0">
                  <a:moveTo>
                    <a:pt x="0" y="17"/>
                  </a:moveTo>
                  <a:cubicBezTo>
                    <a:pt x="8" y="11"/>
                    <a:pt x="16" y="5"/>
                    <a:pt x="24" y="0"/>
                  </a:cubicBezTo>
                  <a:cubicBezTo>
                    <a:pt x="33" y="5"/>
                    <a:pt x="26" y="12"/>
                    <a:pt x="25" y="17"/>
                  </a:cubicBezTo>
                  <a:cubicBezTo>
                    <a:pt x="25" y="19"/>
                    <a:pt x="18" y="19"/>
                    <a:pt x="14" y="20"/>
                  </a:cubicBezTo>
                  <a:cubicBezTo>
                    <a:pt x="10" y="20"/>
                    <a:pt x="6" y="20"/>
                    <a:pt x="1" y="20"/>
                  </a:cubicBezTo>
                  <a:cubicBezTo>
                    <a:pt x="1" y="19"/>
                    <a:pt x="1" y="18"/>
                    <a:pt x="0" y="1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69" name="Freeform 2625">
              <a:extLst>
                <a:ext uri="{FF2B5EF4-FFF2-40B4-BE49-F238E27FC236}">
                  <a16:creationId xmlns:a16="http://schemas.microsoft.com/office/drawing/2014/main" id="{AFE084BF-7860-4950-83A7-F7281CEDC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608" y="4342786"/>
              <a:ext cx="94103" cy="794616"/>
            </a:xfrm>
            <a:custGeom>
              <a:avLst/>
              <a:gdLst>
                <a:gd name="T0" fmla="*/ 10 w 15"/>
                <a:gd name="T1" fmla="*/ 2 h 121"/>
                <a:gd name="T2" fmla="*/ 12 w 15"/>
                <a:gd name="T3" fmla="*/ 52 h 121"/>
                <a:gd name="T4" fmla="*/ 14 w 15"/>
                <a:gd name="T5" fmla="*/ 102 h 121"/>
                <a:gd name="T6" fmla="*/ 14 w 15"/>
                <a:gd name="T7" fmla="*/ 112 h 121"/>
                <a:gd name="T8" fmla="*/ 10 w 15"/>
                <a:gd name="T9" fmla="*/ 121 h 121"/>
                <a:gd name="T10" fmla="*/ 4 w 15"/>
                <a:gd name="T11" fmla="*/ 111 h 121"/>
                <a:gd name="T12" fmla="*/ 0 w 15"/>
                <a:gd name="T13" fmla="*/ 11 h 121"/>
                <a:gd name="T14" fmla="*/ 5 w 15"/>
                <a:gd name="T15" fmla="*/ 0 h 121"/>
                <a:gd name="T16" fmla="*/ 10 w 15"/>
                <a:gd name="T17" fmla="*/ 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21">
                  <a:moveTo>
                    <a:pt x="10" y="2"/>
                  </a:moveTo>
                  <a:cubicBezTo>
                    <a:pt x="11" y="19"/>
                    <a:pt x="11" y="35"/>
                    <a:pt x="12" y="52"/>
                  </a:cubicBezTo>
                  <a:cubicBezTo>
                    <a:pt x="13" y="68"/>
                    <a:pt x="13" y="85"/>
                    <a:pt x="14" y="102"/>
                  </a:cubicBezTo>
                  <a:cubicBezTo>
                    <a:pt x="14" y="105"/>
                    <a:pt x="15" y="108"/>
                    <a:pt x="14" y="112"/>
                  </a:cubicBezTo>
                  <a:cubicBezTo>
                    <a:pt x="14" y="115"/>
                    <a:pt x="11" y="118"/>
                    <a:pt x="10" y="121"/>
                  </a:cubicBezTo>
                  <a:cubicBezTo>
                    <a:pt x="8" y="117"/>
                    <a:pt x="4" y="114"/>
                    <a:pt x="4" y="111"/>
                  </a:cubicBezTo>
                  <a:cubicBezTo>
                    <a:pt x="2" y="78"/>
                    <a:pt x="1" y="44"/>
                    <a:pt x="0" y="11"/>
                  </a:cubicBezTo>
                  <a:cubicBezTo>
                    <a:pt x="0" y="7"/>
                    <a:pt x="3" y="4"/>
                    <a:pt x="5" y="0"/>
                  </a:cubicBezTo>
                  <a:cubicBezTo>
                    <a:pt x="6" y="1"/>
                    <a:pt x="8" y="1"/>
                    <a:pt x="10" y="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sp>
        <p:nvSpPr>
          <p:cNvPr id="271" name="Rectangle 270">
            <a:extLst>
              <a:ext uri="{FF2B5EF4-FFF2-40B4-BE49-F238E27FC236}">
                <a16:creationId xmlns:a16="http://schemas.microsoft.com/office/drawing/2014/main" id="{46483B6E-7410-4382-B306-D3016A78A91F}"/>
              </a:ext>
            </a:extLst>
          </p:cNvPr>
          <p:cNvSpPr/>
          <p:nvPr/>
        </p:nvSpPr>
        <p:spPr>
          <a:xfrm>
            <a:off x="6129534" y="1412001"/>
            <a:ext cx="2813793" cy="23116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endParaRPr lang="nb-NO" sz="788">
              <a:solidFill>
                <a:srgbClr val="000000"/>
              </a:solidFill>
              <a:latin typeface="Arial" panose="020B0604020202020204"/>
            </a:endParaRPr>
          </a:p>
          <a:p>
            <a:pPr defTabSz="685800">
              <a:defRPr/>
            </a:pPr>
            <a:endParaRPr lang="nb-NO" sz="788">
              <a:solidFill>
                <a:srgbClr val="000000"/>
              </a:solidFill>
              <a:latin typeface="Arial" panose="020B0604020202020204"/>
            </a:endParaRPr>
          </a:p>
          <a:p>
            <a:pPr defTabSz="685800">
              <a:defRPr/>
            </a:pPr>
            <a:endParaRPr lang="nb-NO" sz="788" b="1">
              <a:solidFill>
                <a:srgbClr val="000000"/>
              </a:solidFill>
              <a:latin typeface="Arial" panose="020B0604020202020204"/>
            </a:endParaRPr>
          </a:p>
          <a:p>
            <a:pPr defTabSz="685800">
              <a:defRPr/>
            </a:pPr>
            <a:endParaRPr lang="nb-NO" sz="788" b="1">
              <a:solidFill>
                <a:srgbClr val="000000"/>
              </a:solidFill>
              <a:latin typeface="Arial" panose="020B0604020202020204"/>
            </a:endParaRPr>
          </a:p>
          <a:p>
            <a:pPr defTabSz="685800">
              <a:defRPr/>
            </a:pPr>
            <a:r>
              <a:rPr lang="nb-NO" sz="788" b="1">
                <a:solidFill>
                  <a:srgbClr val="000000"/>
                </a:solidFill>
                <a:latin typeface="Arial" panose="020B0604020202020204"/>
              </a:rPr>
              <a:t>Spesielt fokus i overgang</a:t>
            </a:r>
          </a:p>
          <a:p>
            <a:pPr defTabSz="685800">
              <a:defRPr/>
            </a:pPr>
            <a:endParaRPr lang="nb-NO" sz="788" b="1">
              <a:solidFill>
                <a:srgbClr val="000000"/>
              </a:solidFill>
              <a:latin typeface="Arial" panose="020B0604020202020204"/>
            </a:endParaRP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nb-NO" sz="788">
                <a:solidFill>
                  <a:srgbClr val="000000"/>
                </a:solidFill>
                <a:latin typeface="Arial" panose="020B0604020202020204"/>
              </a:rPr>
              <a:t>Prosjektmodulen i Unit4 ERP er i dag (juni 22) fortsatt under utvikling. Enkelte rapporter gjenstår. Dette forventes imidlertid å være løst til oppgang for NTNU, men det kan bli noe oppmerksomhet rundt dette.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nb-NO" sz="788">
                <a:solidFill>
                  <a:srgbClr val="000000"/>
                </a:solidFill>
                <a:latin typeface="Arial" panose="020B0604020202020204"/>
              </a:rPr>
              <a:t>EVU-modulen vil mest sannsynlig ikke være klar til 01.01.23. Det kan derfor bli en mellomfase mellom eksisterende og ny EVU-løsning. Per vil følges opp særskilt på dette.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nb-NO" sz="788">
                <a:solidFill>
                  <a:srgbClr val="000000"/>
                </a:solidFill>
                <a:latin typeface="Arial" panose="020B0604020202020204"/>
              </a:rPr>
              <a:t>Med systemet følger nye prosesser og roller. Dersom en ikke har forståelse for disse, vil ikke systemet gi den støtten man ønsker. 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nb-NO" sz="788">
                <a:solidFill>
                  <a:srgbClr val="000000"/>
                </a:solidFill>
                <a:latin typeface="Arial" panose="020B0604020202020204"/>
              </a:rPr>
              <a:t>NTNU vil ha spesielt fokus på om organisasjon vil være i stand til å ta i bruk Pre </a:t>
            </a:r>
            <a:r>
              <a:rPr lang="nb-NO" sz="788" err="1">
                <a:solidFill>
                  <a:srgbClr val="000000"/>
                </a:solidFill>
                <a:latin typeface="Arial" panose="020B0604020202020204"/>
              </a:rPr>
              <a:t>Award</a:t>
            </a:r>
            <a:r>
              <a:rPr lang="nb-NO" sz="788">
                <a:solidFill>
                  <a:srgbClr val="000000"/>
                </a:solidFill>
                <a:latin typeface="Arial" panose="020B0604020202020204"/>
              </a:rPr>
              <a:t> fra 01.01.23, eller om det blir utsatt, eventuelt gradvis innført. 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endParaRPr lang="nb-NO" sz="788">
              <a:solidFill>
                <a:srgbClr val="000000"/>
              </a:solidFill>
              <a:latin typeface="Arial" panose="020B0604020202020204"/>
            </a:endParaRP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endParaRPr lang="nb-NO" sz="788">
              <a:solidFill>
                <a:srgbClr val="000000"/>
              </a:solidFill>
              <a:latin typeface="Arial" panose="020B0604020202020204"/>
            </a:endParaRPr>
          </a:p>
          <a:p>
            <a:pPr defTabSz="685800">
              <a:defRPr/>
            </a:pPr>
            <a:endParaRPr lang="nb-NO" sz="788">
              <a:solidFill>
                <a:srgbClr val="000000"/>
              </a:solidFill>
              <a:latin typeface="Arial" panose="020B0604020202020204"/>
            </a:endParaRPr>
          </a:p>
          <a:p>
            <a:pPr defTabSz="685800">
              <a:defRPr/>
            </a:pPr>
            <a:endParaRPr lang="nb-NO" sz="788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5160EB55-1128-44FE-8E83-AE5D460C8574}"/>
              </a:ext>
            </a:extLst>
          </p:cNvPr>
          <p:cNvSpPr/>
          <p:nvPr/>
        </p:nvSpPr>
        <p:spPr>
          <a:xfrm>
            <a:off x="6129534" y="464639"/>
            <a:ext cx="2835000" cy="8860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14313" indent="-129600" defTabSz="685800">
              <a:buFont typeface="Arial" panose="020B0604020202020204" pitchFamily="34" charset="0"/>
              <a:buChar char="•"/>
              <a:defRPr/>
            </a:pPr>
            <a:endParaRPr lang="nb-NO" sz="825">
              <a:solidFill>
                <a:srgbClr val="000000"/>
              </a:solidFill>
              <a:latin typeface="Arial" panose="020B0604020202020204"/>
            </a:endParaRPr>
          </a:p>
          <a:p>
            <a:pPr marL="214313" indent="-129600" defTabSz="685800">
              <a:buFont typeface="Arial" panose="020B0604020202020204" pitchFamily="34" charset="0"/>
              <a:buChar char="•"/>
              <a:defRPr/>
            </a:pPr>
            <a:endParaRPr lang="nb-NO" sz="825">
              <a:solidFill>
                <a:srgbClr val="000000"/>
              </a:solidFill>
              <a:latin typeface="Arial" panose="020B0604020202020204"/>
            </a:endParaRPr>
          </a:p>
          <a:p>
            <a:pPr marL="214313" indent="-129600" defTabSz="685800">
              <a:buFont typeface="Arial" panose="020B0604020202020204" pitchFamily="34" charset="0"/>
              <a:buChar char="•"/>
              <a:defRPr/>
            </a:pPr>
            <a:endParaRPr lang="nb-NO" sz="825">
              <a:solidFill>
                <a:srgbClr val="000000"/>
              </a:solidFill>
              <a:latin typeface="Arial" panose="020B0604020202020204"/>
            </a:endParaRPr>
          </a:p>
          <a:p>
            <a:pPr marL="84713" defTabSz="685800">
              <a:defRPr/>
            </a:pPr>
            <a:r>
              <a:rPr lang="nb-NO" sz="825" b="1">
                <a:solidFill>
                  <a:srgbClr val="000000"/>
                </a:solidFill>
                <a:latin typeface="Arial" panose="020B0604020202020204"/>
              </a:rPr>
              <a:t>Systemer etter 01.01.2023</a:t>
            </a:r>
          </a:p>
          <a:p>
            <a:pPr marL="84713" defTabSz="685800">
              <a:defRPr/>
            </a:pPr>
            <a:endParaRPr lang="nb-NO" sz="825" b="1">
              <a:solidFill>
                <a:srgbClr val="000000"/>
              </a:solidFill>
              <a:latin typeface="Arial" panose="020B0604020202020204"/>
            </a:endParaRPr>
          </a:p>
          <a:p>
            <a:pPr marL="214313" indent="-129600" defTabSz="685800">
              <a:buFont typeface="Arial" panose="020B0604020202020204" pitchFamily="34" charset="0"/>
              <a:buChar char="•"/>
              <a:defRPr/>
            </a:pPr>
            <a:r>
              <a:rPr lang="nb-NO" sz="825">
                <a:solidFill>
                  <a:srgbClr val="000000"/>
                </a:solidFill>
                <a:latin typeface="Arial" panose="020B0604020202020204"/>
              </a:rPr>
              <a:t>Unit4 ERP: Søknadsmodulen, Prosjektmodulen, Planlegger, Kunder- og salgsmodulen, Omposteringsløsning</a:t>
            </a:r>
          </a:p>
          <a:p>
            <a:pPr marL="214313" indent="-129600" defTabSz="685800">
              <a:buFont typeface="Arial" panose="020B0604020202020204" pitchFamily="34" charset="0"/>
              <a:buChar char="•"/>
              <a:defRPr/>
            </a:pPr>
            <a:r>
              <a:rPr lang="nb-NO" sz="825">
                <a:solidFill>
                  <a:srgbClr val="000000"/>
                </a:solidFill>
                <a:latin typeface="Arial" panose="020B0604020202020204"/>
              </a:rPr>
              <a:t>Bevisst(Virksomhetsstyring og bilagsrapporter mv)</a:t>
            </a:r>
          </a:p>
          <a:p>
            <a:pPr marL="427613" lvl="1" defTabSz="685800">
              <a:defRPr/>
            </a:pPr>
            <a:endParaRPr lang="nb-NO" sz="825">
              <a:solidFill>
                <a:srgbClr val="000000"/>
              </a:solidFill>
              <a:latin typeface="Arial" panose="020B0604020202020204"/>
            </a:endParaRPr>
          </a:p>
          <a:p>
            <a:pPr marL="214313" indent="-129600" algn="ctr" defTabSz="685800">
              <a:buFont typeface="Arial" panose="020B0604020202020204" pitchFamily="34" charset="0"/>
              <a:buChar char="•"/>
              <a:defRPr/>
            </a:pPr>
            <a:endParaRPr lang="nb-NO" sz="825">
              <a:solidFill>
                <a:srgbClr val="FFFFFF"/>
              </a:solidFill>
              <a:latin typeface="Arial" panose="020B0604020202020204"/>
            </a:endParaRPr>
          </a:p>
          <a:p>
            <a:pPr marL="214313" indent="-129600" algn="ctr" defTabSz="685800">
              <a:buFont typeface="Arial" panose="020B0604020202020204" pitchFamily="34" charset="0"/>
              <a:buChar char="•"/>
              <a:defRPr/>
            </a:pPr>
            <a:endParaRPr lang="nb-NO" sz="825">
              <a:solidFill>
                <a:srgbClr val="FFFFFF"/>
              </a:solidFill>
              <a:latin typeface="Arial" panose="020B0604020202020204"/>
            </a:endParaRPr>
          </a:p>
          <a:p>
            <a:pPr marL="84713" algn="ctr" defTabSz="685800">
              <a:defRPr/>
            </a:pPr>
            <a:endParaRPr lang="nb-NO" sz="825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0246D392-E73B-4843-9565-02554130AB00}"/>
              </a:ext>
            </a:extLst>
          </p:cNvPr>
          <p:cNvSpPr txBox="1"/>
          <p:nvPr/>
        </p:nvSpPr>
        <p:spPr>
          <a:xfrm>
            <a:off x="113409" y="2103096"/>
            <a:ext cx="28170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sz="900" b="1">
                <a:solidFill>
                  <a:srgbClr val="000000"/>
                </a:solidFill>
                <a:latin typeface="Arial" panose="020B0604020202020204"/>
              </a:rPr>
              <a:t>Mulige BOTT-roller og prosesser etter 01.01.23</a:t>
            </a:r>
            <a:endParaRPr lang="nb-NO" sz="1200" b="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56D2588D-56CE-44FD-8BD8-B8023FB16069}"/>
              </a:ext>
            </a:extLst>
          </p:cNvPr>
          <p:cNvSpPr txBox="1"/>
          <p:nvPr/>
        </p:nvSpPr>
        <p:spPr>
          <a:xfrm>
            <a:off x="993814" y="2788937"/>
            <a:ext cx="105621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sz="675">
                <a:solidFill>
                  <a:srgbClr val="000000"/>
                </a:solidFill>
                <a:latin typeface="Arial" panose="020B0604020202020204"/>
                <a:hlinkClick r:id="rId7"/>
              </a:rPr>
              <a:t>Prosjektøkonom</a:t>
            </a:r>
            <a:endParaRPr lang="nb-NO" sz="675">
              <a:solidFill>
                <a:srgbClr val="000000"/>
              </a:solidFill>
              <a:latin typeface="Arial" panose="020B0604020202020204"/>
            </a:endParaRPr>
          </a:p>
          <a:p>
            <a:pPr defTabSz="685800">
              <a:defRPr/>
            </a:pPr>
            <a:endParaRPr lang="nb-NO" sz="675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72E07ACF-8D1F-4B02-A813-74B0472B89A8}"/>
              </a:ext>
            </a:extLst>
          </p:cNvPr>
          <p:cNvSpPr txBox="1"/>
          <p:nvPr/>
        </p:nvSpPr>
        <p:spPr>
          <a:xfrm>
            <a:off x="274474" y="4383977"/>
            <a:ext cx="611051" cy="45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sz="788">
                <a:solidFill>
                  <a:srgbClr val="000000"/>
                </a:solidFill>
                <a:latin typeface="Arial" panose="020B0604020202020204"/>
              </a:rPr>
              <a:t>Faktura-</a:t>
            </a:r>
          </a:p>
          <a:p>
            <a:pPr defTabSz="685800">
              <a:defRPr/>
            </a:pPr>
            <a:r>
              <a:rPr lang="nb-NO" sz="788">
                <a:solidFill>
                  <a:srgbClr val="000000"/>
                </a:solidFill>
                <a:latin typeface="Arial" panose="020B0604020202020204"/>
              </a:rPr>
              <a:t>ansvarlig</a:t>
            </a:r>
          </a:p>
          <a:p>
            <a:pPr defTabSz="685800">
              <a:defRPr/>
            </a:pPr>
            <a:endParaRPr lang="nb-NO" sz="788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190" name="Picture 189" descr="Icon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10CAF0D7-5418-45B9-92D2-04C7C11B45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9345" y="2333168"/>
            <a:ext cx="463050" cy="491114"/>
          </a:xfrm>
          <a:prstGeom prst="rect">
            <a:avLst/>
          </a:prstGeom>
        </p:spPr>
      </p:pic>
      <p:pic>
        <p:nvPicPr>
          <p:cNvPr id="191" name="Picture 190" descr="Icon&#10;&#10;Description automatically generated">
            <a:extLst>
              <a:ext uri="{FF2B5EF4-FFF2-40B4-BE49-F238E27FC236}">
                <a16:creationId xmlns:a16="http://schemas.microsoft.com/office/drawing/2014/main" id="{F587CE1A-8D75-4D53-92D8-FE68AC500A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9050" y="3012275"/>
            <a:ext cx="432772" cy="459000"/>
          </a:xfrm>
          <a:prstGeom prst="rect">
            <a:avLst/>
          </a:prstGeom>
        </p:spPr>
      </p:pic>
      <p:pic>
        <p:nvPicPr>
          <p:cNvPr id="192" name="Picture 191" descr="Icon&#10;&#10;Description automatically generated">
            <a:extLst>
              <a:ext uri="{FF2B5EF4-FFF2-40B4-BE49-F238E27FC236}">
                <a16:creationId xmlns:a16="http://schemas.microsoft.com/office/drawing/2014/main" id="{2D7B6A0F-4A1F-483F-9EF4-49715A0696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42150" y="3011895"/>
            <a:ext cx="432772" cy="459000"/>
          </a:xfrm>
          <a:prstGeom prst="rect">
            <a:avLst/>
          </a:prstGeom>
        </p:spPr>
      </p:pic>
      <p:pic>
        <p:nvPicPr>
          <p:cNvPr id="193" name="Picture 19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001B260-8626-4546-8970-3893219C9B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62018" y="2352134"/>
            <a:ext cx="433063" cy="459309"/>
          </a:xfrm>
          <a:prstGeom prst="rect">
            <a:avLst/>
          </a:prstGeom>
        </p:spPr>
      </p:pic>
      <p:pic>
        <p:nvPicPr>
          <p:cNvPr id="195" name="Picture 194" descr="Icon&#10;&#10;Description automatically generated">
            <a:extLst>
              <a:ext uri="{FF2B5EF4-FFF2-40B4-BE49-F238E27FC236}">
                <a16:creationId xmlns:a16="http://schemas.microsoft.com/office/drawing/2014/main" id="{4EC23D3A-5F41-46D5-B1E5-8C1D024201D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75759" y="3033521"/>
            <a:ext cx="405340" cy="429906"/>
          </a:xfrm>
          <a:prstGeom prst="rect">
            <a:avLst/>
          </a:prstGeom>
        </p:spPr>
      </p:pic>
      <p:sp>
        <p:nvSpPr>
          <p:cNvPr id="196" name="TextBox 195">
            <a:extLst>
              <a:ext uri="{FF2B5EF4-FFF2-40B4-BE49-F238E27FC236}">
                <a16:creationId xmlns:a16="http://schemas.microsoft.com/office/drawing/2014/main" id="{70CF541A-9374-4040-B1C8-540C2F5E2C82}"/>
              </a:ext>
            </a:extLst>
          </p:cNvPr>
          <p:cNvSpPr txBox="1"/>
          <p:nvPr/>
        </p:nvSpPr>
        <p:spPr>
          <a:xfrm>
            <a:off x="2445762" y="3461394"/>
            <a:ext cx="8268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sz="675" err="1">
                <a:solidFill>
                  <a:srgbClr val="000000"/>
                </a:solidFill>
                <a:latin typeface="Arial" panose="020B0604020202020204"/>
                <a:hlinkClick r:id="rId13"/>
              </a:rPr>
              <a:t>Kunderegistrerer</a:t>
            </a:r>
            <a:endParaRPr lang="nb-NO" sz="675">
              <a:solidFill>
                <a:srgbClr val="000000"/>
              </a:solidFill>
              <a:latin typeface="Arial" panose="020B0604020202020204"/>
            </a:endParaRPr>
          </a:p>
          <a:p>
            <a:pPr defTabSz="685800">
              <a:defRPr/>
            </a:pPr>
            <a:endParaRPr lang="nb-NO" sz="675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197" name="Picture 196" descr="Icon&#10;&#10;Description automatically generated">
            <a:extLst>
              <a:ext uri="{FF2B5EF4-FFF2-40B4-BE49-F238E27FC236}">
                <a16:creationId xmlns:a16="http://schemas.microsoft.com/office/drawing/2014/main" id="{440DE80C-A514-4496-A21B-2E781D7B34D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34138" y="3599894"/>
            <a:ext cx="431024" cy="457565"/>
          </a:xfrm>
          <a:prstGeom prst="rect">
            <a:avLst/>
          </a:prstGeom>
        </p:spPr>
      </p:pic>
      <p:pic>
        <p:nvPicPr>
          <p:cNvPr id="198" name="Picture 197" descr="Icon&#10;&#10;Description automatically generated">
            <a:extLst>
              <a:ext uri="{FF2B5EF4-FFF2-40B4-BE49-F238E27FC236}">
                <a16:creationId xmlns:a16="http://schemas.microsoft.com/office/drawing/2014/main" id="{84C89780-7605-470E-AD31-F19D5C605F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29940" y="4141481"/>
            <a:ext cx="432772" cy="459000"/>
          </a:xfrm>
          <a:prstGeom prst="rect">
            <a:avLst/>
          </a:prstGeom>
        </p:spPr>
      </p:pic>
      <p:sp>
        <p:nvSpPr>
          <p:cNvPr id="199" name="TextBox 198">
            <a:extLst>
              <a:ext uri="{FF2B5EF4-FFF2-40B4-BE49-F238E27FC236}">
                <a16:creationId xmlns:a16="http://schemas.microsoft.com/office/drawing/2014/main" id="{CE74EBEB-89A2-44E5-A5ED-D033CCA4312A}"/>
              </a:ext>
            </a:extLst>
          </p:cNvPr>
          <p:cNvSpPr txBox="1"/>
          <p:nvPr/>
        </p:nvSpPr>
        <p:spPr>
          <a:xfrm>
            <a:off x="1010543" y="4019010"/>
            <a:ext cx="10394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sz="675">
                <a:solidFill>
                  <a:srgbClr val="000000"/>
                </a:solidFill>
                <a:latin typeface="Arial" panose="020B0604020202020204"/>
                <a:hlinkClick r:id="rId16"/>
              </a:rPr>
              <a:t>Behovshaver innkjøp</a:t>
            </a:r>
            <a:r>
              <a:rPr lang="nb-NO" sz="675">
                <a:solidFill>
                  <a:srgbClr val="000000"/>
                </a:solidFill>
                <a:latin typeface="Arial" panose="020B0604020202020204"/>
              </a:rPr>
              <a:t> </a:t>
            </a:r>
          </a:p>
          <a:p>
            <a:pPr defTabSz="685800">
              <a:defRPr/>
            </a:pPr>
            <a:endParaRPr lang="nb-NO" sz="675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87D729BD-A766-4C3A-BA63-ED9B0DA36969}"/>
              </a:ext>
            </a:extLst>
          </p:cNvPr>
          <p:cNvSpPr txBox="1"/>
          <p:nvPr/>
        </p:nvSpPr>
        <p:spPr>
          <a:xfrm>
            <a:off x="1073590" y="4571250"/>
            <a:ext cx="788519" cy="173124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>
              <a:defRPr/>
            </a:pPr>
            <a:r>
              <a:rPr lang="nb-NO" sz="675">
                <a:solidFill>
                  <a:srgbClr val="000000"/>
                </a:solidFill>
                <a:latin typeface="Arial" panose="020B0604020202020204"/>
                <a:hlinkClick r:id="rId17"/>
              </a:rPr>
              <a:t>Bilagsbehandler</a:t>
            </a:r>
            <a:endParaRPr lang="nb-NO" sz="675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174" name="Grafikk 7" descr="Man with facial hair">
            <a:extLst>
              <a:ext uri="{FF2B5EF4-FFF2-40B4-BE49-F238E27FC236}">
                <a16:creationId xmlns:a16="http://schemas.microsoft.com/office/drawing/2014/main" id="{CED58BC6-A4B9-436F-8E89-FE983BC214A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32501" y="39053"/>
            <a:ext cx="597754" cy="810000"/>
          </a:xfrm>
          <a:prstGeom prst="rect">
            <a:avLst/>
          </a:prstGeom>
        </p:spPr>
      </p:pic>
      <p:sp>
        <p:nvSpPr>
          <p:cNvPr id="205" name="Arrow: Pentagon 204">
            <a:extLst>
              <a:ext uri="{FF2B5EF4-FFF2-40B4-BE49-F238E27FC236}">
                <a16:creationId xmlns:a16="http://schemas.microsoft.com/office/drawing/2014/main" id="{B3D29656-3842-418D-8C2E-946A41E00497}"/>
              </a:ext>
            </a:extLst>
          </p:cNvPr>
          <p:cNvSpPr/>
          <p:nvPr/>
        </p:nvSpPr>
        <p:spPr>
          <a:xfrm>
            <a:off x="210149" y="2361748"/>
            <a:ext cx="955467" cy="492683"/>
          </a:xfrm>
          <a:prstGeom prst="homePlat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nb-NO" sz="750">
                <a:solidFill>
                  <a:srgbClr val="FFFFFF"/>
                </a:solidFill>
                <a:latin typeface="Arial" panose="020B0604020202020204"/>
                <a:cs typeface="Poppins" panose="00000500000000000000" pitchFamily="50" charset="0"/>
              </a:rPr>
              <a:t>Fra prosjektide til prosjekt-avslutning</a:t>
            </a:r>
          </a:p>
        </p:txBody>
      </p:sp>
      <p:sp>
        <p:nvSpPr>
          <p:cNvPr id="206" name="Arrow: Pentagon 205">
            <a:extLst>
              <a:ext uri="{FF2B5EF4-FFF2-40B4-BE49-F238E27FC236}">
                <a16:creationId xmlns:a16="http://schemas.microsoft.com/office/drawing/2014/main" id="{8F2960C7-88A6-49B2-BB0F-E941251CCFD6}"/>
              </a:ext>
            </a:extLst>
          </p:cNvPr>
          <p:cNvSpPr/>
          <p:nvPr/>
        </p:nvSpPr>
        <p:spPr>
          <a:xfrm>
            <a:off x="205189" y="2963849"/>
            <a:ext cx="955467" cy="492683"/>
          </a:xfrm>
          <a:prstGeom prst="homePlat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nb-NO" sz="750">
                <a:solidFill>
                  <a:srgbClr val="FFFFFF"/>
                </a:solidFill>
                <a:latin typeface="Arial" panose="020B0604020202020204"/>
                <a:cs typeface="Poppins" panose="00000500000000000000" pitchFamily="50" charset="0"/>
              </a:rPr>
              <a:t>Fordring til innbetaling</a:t>
            </a:r>
          </a:p>
        </p:txBody>
      </p:sp>
      <p:sp>
        <p:nvSpPr>
          <p:cNvPr id="208" name="Arrow: Pentagon 207">
            <a:extLst>
              <a:ext uri="{FF2B5EF4-FFF2-40B4-BE49-F238E27FC236}">
                <a16:creationId xmlns:a16="http://schemas.microsoft.com/office/drawing/2014/main" id="{E94D0324-C7E9-435C-8526-5FDF4EC57326}"/>
              </a:ext>
            </a:extLst>
          </p:cNvPr>
          <p:cNvSpPr/>
          <p:nvPr/>
        </p:nvSpPr>
        <p:spPr>
          <a:xfrm>
            <a:off x="208880" y="3565950"/>
            <a:ext cx="955467" cy="492683"/>
          </a:xfrm>
          <a:prstGeom prst="homePlat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nb-NO" sz="750">
                <a:solidFill>
                  <a:srgbClr val="FFFFFF"/>
                </a:solidFill>
                <a:latin typeface="Arial" panose="020B0604020202020204"/>
                <a:cs typeface="Poppins" panose="00000500000000000000" pitchFamily="50" charset="0"/>
              </a:rPr>
              <a:t>Behov til betaling</a:t>
            </a:r>
          </a:p>
        </p:txBody>
      </p:sp>
      <p:sp>
        <p:nvSpPr>
          <p:cNvPr id="209" name="Arrow: Pentagon 208">
            <a:extLst>
              <a:ext uri="{FF2B5EF4-FFF2-40B4-BE49-F238E27FC236}">
                <a16:creationId xmlns:a16="http://schemas.microsoft.com/office/drawing/2014/main" id="{44F8E1C7-155F-46B4-9D2B-3A1B6A11FACA}"/>
              </a:ext>
            </a:extLst>
          </p:cNvPr>
          <p:cNvSpPr/>
          <p:nvPr/>
        </p:nvSpPr>
        <p:spPr>
          <a:xfrm>
            <a:off x="212598" y="4168051"/>
            <a:ext cx="955467" cy="492683"/>
          </a:xfrm>
          <a:prstGeom prst="homePlat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nb-NO" sz="750">
                <a:solidFill>
                  <a:srgbClr val="FFFFFF"/>
                </a:solidFill>
                <a:latin typeface="Arial" panose="020B0604020202020204"/>
                <a:cs typeface="Poppins" panose="00000500000000000000" pitchFamily="50" charset="0"/>
              </a:rPr>
              <a:t>Andre økonomi-prosesser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1232C297-7A9A-4B0C-8E45-EEC7264B7183}"/>
              </a:ext>
            </a:extLst>
          </p:cNvPr>
          <p:cNvSpPr txBox="1"/>
          <p:nvPr/>
        </p:nvSpPr>
        <p:spPr>
          <a:xfrm>
            <a:off x="1767058" y="2785337"/>
            <a:ext cx="94951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sz="675">
                <a:solidFill>
                  <a:srgbClr val="000000"/>
                </a:solidFill>
                <a:latin typeface="Arial" panose="020B0604020202020204"/>
                <a:hlinkClick r:id="rId20"/>
              </a:rPr>
              <a:t>Søknadsregistrerer</a:t>
            </a:r>
            <a:endParaRPr lang="nb-NO" sz="675">
              <a:solidFill>
                <a:srgbClr val="000000"/>
              </a:solidFill>
              <a:latin typeface="Arial" panose="020B0604020202020204"/>
            </a:endParaRPr>
          </a:p>
        </p:txBody>
      </p: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E32DF703-BB2B-44BA-9F46-9384802DFDAB}"/>
              </a:ext>
            </a:extLst>
          </p:cNvPr>
          <p:cNvGrpSpPr/>
          <p:nvPr/>
        </p:nvGrpSpPr>
        <p:grpSpPr>
          <a:xfrm flipV="1">
            <a:off x="860346" y="828106"/>
            <a:ext cx="2185717" cy="34289"/>
            <a:chOff x="814388" y="4745038"/>
            <a:chExt cx="7493000" cy="112713"/>
          </a:xfrm>
          <a:solidFill>
            <a:schemeClr val="bg1"/>
          </a:solidFill>
        </p:grpSpPr>
        <p:sp>
          <p:nvSpPr>
            <p:cNvPr id="221" name="Freeform 12">
              <a:extLst>
                <a:ext uri="{FF2B5EF4-FFF2-40B4-BE49-F238E27FC236}">
                  <a16:creationId xmlns:a16="http://schemas.microsoft.com/office/drawing/2014/main" id="{E6CB075B-E35F-43D8-8151-3A58FECA5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63" y="4813301"/>
              <a:ext cx="22225" cy="11113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43" name="Freeform 13">
              <a:extLst>
                <a:ext uri="{FF2B5EF4-FFF2-40B4-BE49-F238E27FC236}">
                  <a16:creationId xmlns:a16="http://schemas.microsoft.com/office/drawing/2014/main" id="{79337003-7398-4FAB-80C4-F989A6220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5788" y="4802188"/>
              <a:ext cx="79375" cy="22225"/>
            </a:xfrm>
            <a:custGeom>
              <a:avLst/>
              <a:gdLst>
                <a:gd name="T0" fmla="*/ 2 w 7"/>
                <a:gd name="T1" fmla="*/ 0 h 2"/>
                <a:gd name="T2" fmla="*/ 0 w 7"/>
                <a:gd name="T3" fmla="*/ 2 h 2"/>
                <a:gd name="T4" fmla="*/ 3 w 7"/>
                <a:gd name="T5" fmla="*/ 0 h 2"/>
                <a:gd name="T6" fmla="*/ 5 w 7"/>
                <a:gd name="T7" fmla="*/ 1 h 2"/>
                <a:gd name="T8" fmla="*/ 7 w 7"/>
                <a:gd name="T9" fmla="*/ 1 h 2"/>
                <a:gd name="T10" fmla="*/ 2 w 7"/>
                <a:gd name="T11" fmla="*/ 0 h 2"/>
                <a:gd name="T12" fmla="*/ 2 w 7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5" y="0"/>
                    <a:pt x="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44" name="Freeform 14">
              <a:extLst>
                <a:ext uri="{FF2B5EF4-FFF2-40B4-BE49-F238E27FC236}">
                  <a16:creationId xmlns:a16="http://schemas.microsoft.com/office/drawing/2014/main" id="{9E57F9C7-BB97-4B0A-8CAF-7CCE687D2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9150" y="4778376"/>
              <a:ext cx="11113" cy="1111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45" name="Freeform 15">
              <a:extLst>
                <a:ext uri="{FF2B5EF4-FFF2-40B4-BE49-F238E27FC236}">
                  <a16:creationId xmlns:a16="http://schemas.microsoft.com/office/drawing/2014/main" id="{BD410D98-262A-44BD-B55F-C9152BB55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0" y="47783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59" name="Freeform 16">
              <a:extLst>
                <a:ext uri="{FF2B5EF4-FFF2-40B4-BE49-F238E27FC236}">
                  <a16:creationId xmlns:a16="http://schemas.microsoft.com/office/drawing/2014/main" id="{03E9740D-7AFA-4E60-9304-F1E473D4A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388" y="47672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60" name="Freeform 17">
              <a:extLst>
                <a:ext uri="{FF2B5EF4-FFF2-40B4-BE49-F238E27FC236}">
                  <a16:creationId xmlns:a16="http://schemas.microsoft.com/office/drawing/2014/main" id="{D038B893-5ED3-4979-9C1B-332E15A72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6925" y="4778376"/>
              <a:ext cx="22225" cy="0"/>
            </a:xfrm>
            <a:custGeom>
              <a:avLst/>
              <a:gdLst>
                <a:gd name="T0" fmla="*/ 2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61" name="Freeform 18">
              <a:extLst>
                <a:ext uri="{FF2B5EF4-FFF2-40B4-BE49-F238E27FC236}">
                  <a16:creationId xmlns:a16="http://schemas.microsoft.com/office/drawing/2014/main" id="{4678F797-7B0C-46F9-B2FD-6C17D8C33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1963" y="4824413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62" name="Freeform 19">
              <a:extLst>
                <a:ext uri="{FF2B5EF4-FFF2-40B4-BE49-F238E27FC236}">
                  <a16:creationId xmlns:a16="http://schemas.microsoft.com/office/drawing/2014/main" id="{3B163707-BFE3-4DA0-9F12-6BB98FE88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2838" y="4767263"/>
              <a:ext cx="11113" cy="1111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70" name="Freeform 20">
              <a:extLst>
                <a:ext uri="{FF2B5EF4-FFF2-40B4-BE49-F238E27FC236}">
                  <a16:creationId xmlns:a16="http://schemas.microsoft.com/office/drawing/2014/main" id="{5EE37D9D-D2CA-434E-B8B9-143FB9A93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563" y="4778376"/>
              <a:ext cx="12700" cy="1111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72" name="Freeform 21">
              <a:extLst>
                <a:ext uri="{FF2B5EF4-FFF2-40B4-BE49-F238E27FC236}">
                  <a16:creationId xmlns:a16="http://schemas.microsoft.com/office/drawing/2014/main" id="{BAB0477E-F718-4C89-B40F-8E687FCA0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7513" y="4789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73" name="Freeform 22">
              <a:extLst>
                <a:ext uri="{FF2B5EF4-FFF2-40B4-BE49-F238E27FC236}">
                  <a16:creationId xmlns:a16="http://schemas.microsoft.com/office/drawing/2014/main" id="{3E0C28DC-FDB2-46C5-B969-9027BBB12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4767263"/>
              <a:ext cx="11113" cy="1111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75" name="Freeform 23">
              <a:extLst>
                <a:ext uri="{FF2B5EF4-FFF2-40B4-BE49-F238E27FC236}">
                  <a16:creationId xmlns:a16="http://schemas.microsoft.com/office/drawing/2014/main" id="{CEFC8446-8F8F-43E6-B1D4-576085D03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263" y="48355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76" name="Freeform 24">
              <a:extLst>
                <a:ext uri="{FF2B5EF4-FFF2-40B4-BE49-F238E27FC236}">
                  <a16:creationId xmlns:a16="http://schemas.microsoft.com/office/drawing/2014/main" id="{9DCEF495-6647-4F8B-99B2-7DD285B0B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500" y="4789488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77" name="Freeform 25">
              <a:extLst>
                <a:ext uri="{FF2B5EF4-FFF2-40B4-BE49-F238E27FC236}">
                  <a16:creationId xmlns:a16="http://schemas.microsoft.com/office/drawing/2014/main" id="{6D7B00B0-1017-450D-8A82-B04BC732B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775" y="47561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78" name="Freeform 26">
              <a:extLst>
                <a:ext uri="{FF2B5EF4-FFF2-40B4-BE49-F238E27FC236}">
                  <a16:creationId xmlns:a16="http://schemas.microsoft.com/office/drawing/2014/main" id="{A37FB4AE-6C71-49A8-AD60-FEB1F5625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3550" y="4767263"/>
              <a:ext cx="66675" cy="11113"/>
            </a:xfrm>
            <a:custGeom>
              <a:avLst/>
              <a:gdLst>
                <a:gd name="T0" fmla="*/ 3 w 6"/>
                <a:gd name="T1" fmla="*/ 0 h 1"/>
                <a:gd name="T2" fmla="*/ 3 w 6"/>
                <a:gd name="T3" fmla="*/ 1 h 1"/>
                <a:gd name="T4" fmla="*/ 3 w 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3" y="0"/>
                  </a:moveTo>
                  <a:cubicBezTo>
                    <a:pt x="5" y="0"/>
                    <a:pt x="0" y="0"/>
                    <a:pt x="3" y="1"/>
                  </a:cubicBezTo>
                  <a:cubicBezTo>
                    <a:pt x="3" y="1"/>
                    <a:pt x="6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79" name="Freeform 27">
              <a:extLst>
                <a:ext uri="{FF2B5EF4-FFF2-40B4-BE49-F238E27FC236}">
                  <a16:creationId xmlns:a16="http://schemas.microsoft.com/office/drawing/2014/main" id="{3BEDAA0D-78A6-47B4-87DA-88856CC4D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0850" y="4824413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80" name="Freeform 28">
              <a:extLst>
                <a:ext uri="{FF2B5EF4-FFF2-40B4-BE49-F238E27FC236}">
                  <a16:creationId xmlns:a16="http://schemas.microsoft.com/office/drawing/2014/main" id="{BDEFF951-9E9E-4F21-B720-DBD89C26B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888" y="47783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81" name="Freeform 29">
              <a:extLst>
                <a:ext uri="{FF2B5EF4-FFF2-40B4-BE49-F238E27FC236}">
                  <a16:creationId xmlns:a16="http://schemas.microsoft.com/office/drawing/2014/main" id="{E4A9F09F-C0FB-4AB1-A34C-66F576DBF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7700" y="4756151"/>
              <a:ext cx="0" cy="1111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82" name="Freeform 30">
              <a:extLst>
                <a:ext uri="{FF2B5EF4-FFF2-40B4-BE49-F238E27FC236}">
                  <a16:creationId xmlns:a16="http://schemas.microsoft.com/office/drawing/2014/main" id="{3939911D-C06E-49BF-AB75-1D7DCC8F3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4250" y="4767263"/>
              <a:ext cx="12700" cy="1111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83" name="Freeform 31">
              <a:extLst>
                <a:ext uri="{FF2B5EF4-FFF2-40B4-BE49-F238E27FC236}">
                  <a16:creationId xmlns:a16="http://schemas.microsoft.com/office/drawing/2014/main" id="{DC7C2A5C-1FC8-4BBC-A44C-7065E9D33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500" y="4767263"/>
              <a:ext cx="11113" cy="1111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84" name="Freeform 32">
              <a:extLst>
                <a:ext uri="{FF2B5EF4-FFF2-40B4-BE49-F238E27FC236}">
                  <a16:creationId xmlns:a16="http://schemas.microsoft.com/office/drawing/2014/main" id="{6FE1DE7A-7E10-4617-A8B5-4C914B2B9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638" y="47783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85" name="Freeform 33">
              <a:extLst>
                <a:ext uri="{FF2B5EF4-FFF2-40B4-BE49-F238E27FC236}">
                  <a16:creationId xmlns:a16="http://schemas.microsoft.com/office/drawing/2014/main" id="{B625D74B-22A3-49B0-9C2F-81347D245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600" y="4824413"/>
              <a:ext cx="33338" cy="11113"/>
            </a:xfrm>
            <a:custGeom>
              <a:avLst/>
              <a:gdLst>
                <a:gd name="T0" fmla="*/ 3 w 3"/>
                <a:gd name="T1" fmla="*/ 1 h 1"/>
                <a:gd name="T2" fmla="*/ 3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1"/>
                    <a:pt x="0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86" name="Freeform 34">
              <a:extLst>
                <a:ext uri="{FF2B5EF4-FFF2-40B4-BE49-F238E27FC236}">
                  <a16:creationId xmlns:a16="http://schemas.microsoft.com/office/drawing/2014/main" id="{61391665-F860-4C60-9A9F-4C4D6B15A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1963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87" name="Freeform 35">
              <a:extLst>
                <a:ext uri="{FF2B5EF4-FFF2-40B4-BE49-F238E27FC236}">
                  <a16:creationId xmlns:a16="http://schemas.microsoft.com/office/drawing/2014/main" id="{ECD10460-6F88-43B7-A218-ECDF4AE2F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2275" y="4835526"/>
              <a:ext cx="33338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88" name="Freeform 36">
              <a:extLst>
                <a:ext uri="{FF2B5EF4-FFF2-40B4-BE49-F238E27FC236}">
                  <a16:creationId xmlns:a16="http://schemas.microsoft.com/office/drawing/2014/main" id="{51793603-4EFB-4707-B921-2C69C5374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600" y="4835526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89" name="Freeform 37">
              <a:extLst>
                <a:ext uri="{FF2B5EF4-FFF2-40B4-BE49-F238E27FC236}">
                  <a16:creationId xmlns:a16="http://schemas.microsoft.com/office/drawing/2014/main" id="{6FD77EB1-AA6C-4A8C-92C8-E8CCE83D8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9563" y="4835526"/>
              <a:ext cx="22225" cy="0"/>
            </a:xfrm>
            <a:custGeom>
              <a:avLst/>
              <a:gdLst>
                <a:gd name="T0" fmla="*/ 2 w 2"/>
                <a:gd name="T1" fmla="*/ 1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90" name="Freeform 38">
              <a:extLst>
                <a:ext uri="{FF2B5EF4-FFF2-40B4-BE49-F238E27FC236}">
                  <a16:creationId xmlns:a16="http://schemas.microsoft.com/office/drawing/2014/main" id="{93148246-5DA1-4FA2-9EC6-1DD1483BC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938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91" name="Freeform 39">
              <a:extLst>
                <a:ext uri="{FF2B5EF4-FFF2-40B4-BE49-F238E27FC236}">
                  <a16:creationId xmlns:a16="http://schemas.microsoft.com/office/drawing/2014/main" id="{75D8B2D7-2F50-49B8-AD3C-59AFE257D1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4388" y="4745038"/>
              <a:ext cx="7380288" cy="112713"/>
            </a:xfrm>
            <a:custGeom>
              <a:avLst/>
              <a:gdLst>
                <a:gd name="T0" fmla="*/ 75 w 655"/>
                <a:gd name="T1" fmla="*/ 7 h 10"/>
                <a:gd name="T2" fmla="*/ 80 w 655"/>
                <a:gd name="T3" fmla="*/ 7 h 10"/>
                <a:gd name="T4" fmla="*/ 97 w 655"/>
                <a:gd name="T5" fmla="*/ 8 h 10"/>
                <a:gd name="T6" fmla="*/ 133 w 655"/>
                <a:gd name="T7" fmla="*/ 8 h 10"/>
                <a:gd name="T8" fmla="*/ 156 w 655"/>
                <a:gd name="T9" fmla="*/ 7 h 10"/>
                <a:gd name="T10" fmla="*/ 193 w 655"/>
                <a:gd name="T11" fmla="*/ 7 h 10"/>
                <a:gd name="T12" fmla="*/ 208 w 655"/>
                <a:gd name="T13" fmla="*/ 8 h 10"/>
                <a:gd name="T14" fmla="*/ 229 w 655"/>
                <a:gd name="T15" fmla="*/ 7 h 10"/>
                <a:gd name="T16" fmla="*/ 250 w 655"/>
                <a:gd name="T17" fmla="*/ 7 h 10"/>
                <a:gd name="T18" fmla="*/ 274 w 655"/>
                <a:gd name="T19" fmla="*/ 7 h 10"/>
                <a:gd name="T20" fmla="*/ 326 w 655"/>
                <a:gd name="T21" fmla="*/ 8 h 10"/>
                <a:gd name="T22" fmla="*/ 385 w 655"/>
                <a:gd name="T23" fmla="*/ 8 h 10"/>
                <a:gd name="T24" fmla="*/ 412 w 655"/>
                <a:gd name="T25" fmla="*/ 7 h 10"/>
                <a:gd name="T26" fmla="*/ 456 w 655"/>
                <a:gd name="T27" fmla="*/ 7 h 10"/>
                <a:gd name="T28" fmla="*/ 474 w 655"/>
                <a:gd name="T29" fmla="*/ 8 h 10"/>
                <a:gd name="T30" fmla="*/ 496 w 655"/>
                <a:gd name="T31" fmla="*/ 6 h 10"/>
                <a:gd name="T32" fmla="*/ 505 w 655"/>
                <a:gd name="T33" fmla="*/ 6 h 10"/>
                <a:gd name="T34" fmla="*/ 521 w 655"/>
                <a:gd name="T35" fmla="*/ 6 h 10"/>
                <a:gd name="T36" fmla="*/ 547 w 655"/>
                <a:gd name="T37" fmla="*/ 6 h 10"/>
                <a:gd name="T38" fmla="*/ 569 w 655"/>
                <a:gd name="T39" fmla="*/ 6 h 10"/>
                <a:gd name="T40" fmla="*/ 593 w 655"/>
                <a:gd name="T41" fmla="*/ 6 h 10"/>
                <a:gd name="T42" fmla="*/ 604 w 655"/>
                <a:gd name="T43" fmla="*/ 6 h 10"/>
                <a:gd name="T44" fmla="*/ 620 w 655"/>
                <a:gd name="T45" fmla="*/ 7 h 10"/>
                <a:gd name="T46" fmla="*/ 645 w 655"/>
                <a:gd name="T47" fmla="*/ 6 h 10"/>
                <a:gd name="T48" fmla="*/ 654 w 655"/>
                <a:gd name="T49" fmla="*/ 6 h 10"/>
                <a:gd name="T50" fmla="*/ 641 w 655"/>
                <a:gd name="T51" fmla="*/ 4 h 10"/>
                <a:gd name="T52" fmla="*/ 628 w 655"/>
                <a:gd name="T53" fmla="*/ 3 h 10"/>
                <a:gd name="T54" fmla="*/ 615 w 655"/>
                <a:gd name="T55" fmla="*/ 3 h 10"/>
                <a:gd name="T56" fmla="*/ 590 w 655"/>
                <a:gd name="T57" fmla="*/ 3 h 10"/>
                <a:gd name="T58" fmla="*/ 580 w 655"/>
                <a:gd name="T59" fmla="*/ 4 h 10"/>
                <a:gd name="T60" fmla="*/ 570 w 655"/>
                <a:gd name="T61" fmla="*/ 3 h 10"/>
                <a:gd name="T62" fmla="*/ 552 w 655"/>
                <a:gd name="T63" fmla="*/ 4 h 10"/>
                <a:gd name="T64" fmla="*/ 532 w 655"/>
                <a:gd name="T65" fmla="*/ 2 h 10"/>
                <a:gd name="T66" fmla="*/ 509 w 655"/>
                <a:gd name="T67" fmla="*/ 3 h 10"/>
                <a:gd name="T68" fmla="*/ 504 w 655"/>
                <a:gd name="T69" fmla="*/ 2 h 10"/>
                <a:gd name="T70" fmla="*/ 485 w 655"/>
                <a:gd name="T71" fmla="*/ 1 h 10"/>
                <a:gd name="T72" fmla="*/ 477 w 655"/>
                <a:gd name="T73" fmla="*/ 1 h 10"/>
                <a:gd name="T74" fmla="*/ 465 w 655"/>
                <a:gd name="T75" fmla="*/ 3 h 10"/>
                <a:gd name="T76" fmla="*/ 453 w 655"/>
                <a:gd name="T77" fmla="*/ 3 h 10"/>
                <a:gd name="T78" fmla="*/ 437 w 655"/>
                <a:gd name="T79" fmla="*/ 3 h 10"/>
                <a:gd name="T80" fmla="*/ 418 w 655"/>
                <a:gd name="T81" fmla="*/ 3 h 10"/>
                <a:gd name="T82" fmla="*/ 390 w 655"/>
                <a:gd name="T83" fmla="*/ 4 h 10"/>
                <a:gd name="T84" fmla="*/ 369 w 655"/>
                <a:gd name="T85" fmla="*/ 3 h 10"/>
                <a:gd name="T86" fmla="*/ 355 w 655"/>
                <a:gd name="T87" fmla="*/ 4 h 10"/>
                <a:gd name="T88" fmla="*/ 339 w 655"/>
                <a:gd name="T89" fmla="*/ 4 h 10"/>
                <a:gd name="T90" fmla="*/ 304 w 655"/>
                <a:gd name="T91" fmla="*/ 0 h 10"/>
                <a:gd name="T92" fmla="*/ 272 w 655"/>
                <a:gd name="T93" fmla="*/ 2 h 10"/>
                <a:gd name="T94" fmla="*/ 249 w 655"/>
                <a:gd name="T95" fmla="*/ 1 h 10"/>
                <a:gd name="T96" fmla="*/ 207 w 655"/>
                <a:gd name="T97" fmla="*/ 1 h 10"/>
                <a:gd name="T98" fmla="*/ 172 w 655"/>
                <a:gd name="T99" fmla="*/ 3 h 10"/>
                <a:gd name="T100" fmla="*/ 141 w 655"/>
                <a:gd name="T101" fmla="*/ 3 h 10"/>
                <a:gd name="T102" fmla="*/ 128 w 655"/>
                <a:gd name="T103" fmla="*/ 3 h 10"/>
                <a:gd name="T104" fmla="*/ 116 w 655"/>
                <a:gd name="T105" fmla="*/ 2 h 10"/>
                <a:gd name="T106" fmla="*/ 110 w 655"/>
                <a:gd name="T107" fmla="*/ 2 h 10"/>
                <a:gd name="T108" fmla="*/ 92 w 655"/>
                <a:gd name="T109" fmla="*/ 2 h 10"/>
                <a:gd name="T110" fmla="*/ 34 w 655"/>
                <a:gd name="T111" fmla="*/ 4 h 10"/>
                <a:gd name="T112" fmla="*/ 14 w 655"/>
                <a:gd name="T113" fmla="*/ 3 h 10"/>
                <a:gd name="T114" fmla="*/ 7 w 655"/>
                <a:gd name="T115" fmla="*/ 7 h 10"/>
                <a:gd name="T116" fmla="*/ 14 w 655"/>
                <a:gd name="T117" fmla="*/ 7 h 10"/>
                <a:gd name="T118" fmla="*/ 41 w 655"/>
                <a:gd name="T119" fmla="*/ 7 h 10"/>
                <a:gd name="T120" fmla="*/ 55 w 655"/>
                <a:gd name="T121" fmla="*/ 7 h 10"/>
                <a:gd name="T122" fmla="*/ 122 w 655"/>
                <a:gd name="T123" fmla="*/ 7 h 10"/>
                <a:gd name="T124" fmla="*/ 111 w 655"/>
                <a:gd name="T12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5" h="10">
                  <a:moveTo>
                    <a:pt x="57" y="9"/>
                  </a:moveTo>
                  <a:cubicBezTo>
                    <a:pt x="60" y="9"/>
                    <a:pt x="58" y="8"/>
                    <a:pt x="59" y="7"/>
                  </a:cubicBezTo>
                  <a:cubicBezTo>
                    <a:pt x="62" y="7"/>
                    <a:pt x="60" y="8"/>
                    <a:pt x="61" y="9"/>
                  </a:cubicBezTo>
                  <a:cubicBezTo>
                    <a:pt x="63" y="8"/>
                    <a:pt x="65" y="7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8" y="7"/>
                    <a:pt x="72" y="8"/>
                    <a:pt x="74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4" y="7"/>
                    <a:pt x="74" y="6"/>
                    <a:pt x="74" y="6"/>
                  </a:cubicBezTo>
                  <a:cubicBezTo>
                    <a:pt x="75" y="6"/>
                    <a:pt x="76" y="5"/>
                    <a:pt x="77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8" y="7"/>
                    <a:pt x="75" y="6"/>
                    <a:pt x="75" y="7"/>
                  </a:cubicBezTo>
                  <a:cubicBezTo>
                    <a:pt x="78" y="7"/>
                    <a:pt x="80" y="6"/>
                    <a:pt x="82" y="6"/>
                  </a:cubicBezTo>
                  <a:cubicBezTo>
                    <a:pt x="83" y="7"/>
                    <a:pt x="78" y="7"/>
                    <a:pt x="80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0" y="8"/>
                    <a:pt x="76" y="7"/>
                    <a:pt x="78" y="8"/>
                  </a:cubicBezTo>
                  <a:cubicBezTo>
                    <a:pt x="82" y="9"/>
                    <a:pt x="82" y="8"/>
                    <a:pt x="86" y="8"/>
                  </a:cubicBezTo>
                  <a:cubicBezTo>
                    <a:pt x="86" y="8"/>
                    <a:pt x="85" y="7"/>
                    <a:pt x="86" y="7"/>
                  </a:cubicBezTo>
                  <a:cubicBezTo>
                    <a:pt x="91" y="6"/>
                    <a:pt x="90" y="9"/>
                    <a:pt x="94" y="8"/>
                  </a:cubicBezTo>
                  <a:cubicBezTo>
                    <a:pt x="95" y="7"/>
                    <a:pt x="95" y="6"/>
                    <a:pt x="98" y="7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101" y="8"/>
                    <a:pt x="99" y="6"/>
                    <a:pt x="103" y="7"/>
                  </a:cubicBezTo>
                  <a:cubicBezTo>
                    <a:pt x="102" y="8"/>
                    <a:pt x="100" y="7"/>
                    <a:pt x="101" y="8"/>
                  </a:cubicBezTo>
                  <a:cubicBezTo>
                    <a:pt x="103" y="8"/>
                    <a:pt x="102" y="7"/>
                    <a:pt x="104" y="7"/>
                  </a:cubicBezTo>
                  <a:cubicBezTo>
                    <a:pt x="105" y="8"/>
                    <a:pt x="105" y="8"/>
                    <a:pt x="105" y="8"/>
                  </a:cubicBezTo>
                  <a:cubicBezTo>
                    <a:pt x="108" y="8"/>
                    <a:pt x="113" y="7"/>
                    <a:pt x="117" y="7"/>
                  </a:cubicBezTo>
                  <a:cubicBezTo>
                    <a:pt x="116" y="7"/>
                    <a:pt x="116" y="7"/>
                    <a:pt x="117" y="8"/>
                  </a:cubicBezTo>
                  <a:cubicBezTo>
                    <a:pt x="122" y="7"/>
                    <a:pt x="128" y="8"/>
                    <a:pt x="133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5" y="8"/>
                    <a:pt x="136" y="8"/>
                    <a:pt x="135" y="8"/>
                  </a:cubicBezTo>
                  <a:cubicBezTo>
                    <a:pt x="137" y="8"/>
                    <a:pt x="135" y="8"/>
                    <a:pt x="136" y="7"/>
                  </a:cubicBezTo>
                  <a:cubicBezTo>
                    <a:pt x="138" y="7"/>
                    <a:pt x="138" y="8"/>
                    <a:pt x="137" y="8"/>
                  </a:cubicBezTo>
                  <a:cubicBezTo>
                    <a:pt x="141" y="7"/>
                    <a:pt x="147" y="7"/>
                    <a:pt x="151" y="7"/>
                  </a:cubicBezTo>
                  <a:cubicBezTo>
                    <a:pt x="150" y="8"/>
                    <a:pt x="150" y="8"/>
                    <a:pt x="150" y="8"/>
                  </a:cubicBezTo>
                  <a:cubicBezTo>
                    <a:pt x="153" y="8"/>
                    <a:pt x="153" y="6"/>
                    <a:pt x="156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62" y="7"/>
                    <a:pt x="169" y="7"/>
                    <a:pt x="173" y="8"/>
                  </a:cubicBezTo>
                  <a:cubicBezTo>
                    <a:pt x="174" y="7"/>
                    <a:pt x="179" y="8"/>
                    <a:pt x="180" y="7"/>
                  </a:cubicBezTo>
                  <a:cubicBezTo>
                    <a:pt x="183" y="7"/>
                    <a:pt x="182" y="8"/>
                    <a:pt x="187" y="8"/>
                  </a:cubicBezTo>
                  <a:cubicBezTo>
                    <a:pt x="189" y="8"/>
                    <a:pt x="189" y="7"/>
                    <a:pt x="191" y="7"/>
                  </a:cubicBezTo>
                  <a:cubicBezTo>
                    <a:pt x="191" y="8"/>
                    <a:pt x="191" y="8"/>
                    <a:pt x="191" y="8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4" y="8"/>
                    <a:pt x="194" y="8"/>
                    <a:pt x="194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5" y="8"/>
                    <a:pt x="195" y="7"/>
                    <a:pt x="195" y="7"/>
                  </a:cubicBezTo>
                  <a:cubicBezTo>
                    <a:pt x="197" y="7"/>
                    <a:pt x="201" y="8"/>
                    <a:pt x="201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6" y="8"/>
                    <a:pt x="205" y="8"/>
                    <a:pt x="205" y="8"/>
                  </a:cubicBezTo>
                  <a:cubicBezTo>
                    <a:pt x="208" y="7"/>
                    <a:pt x="205" y="9"/>
                    <a:pt x="208" y="8"/>
                  </a:cubicBezTo>
                  <a:cubicBezTo>
                    <a:pt x="208" y="8"/>
                    <a:pt x="208" y="8"/>
                    <a:pt x="208" y="8"/>
                  </a:cubicBezTo>
                  <a:cubicBezTo>
                    <a:pt x="210" y="8"/>
                    <a:pt x="213" y="8"/>
                    <a:pt x="215" y="8"/>
                  </a:cubicBezTo>
                  <a:cubicBezTo>
                    <a:pt x="215" y="8"/>
                    <a:pt x="215" y="8"/>
                    <a:pt x="215" y="8"/>
                  </a:cubicBezTo>
                  <a:cubicBezTo>
                    <a:pt x="219" y="9"/>
                    <a:pt x="224" y="8"/>
                    <a:pt x="228" y="8"/>
                  </a:cubicBezTo>
                  <a:cubicBezTo>
                    <a:pt x="227" y="8"/>
                    <a:pt x="227" y="7"/>
                    <a:pt x="229" y="7"/>
                  </a:cubicBezTo>
                  <a:cubicBezTo>
                    <a:pt x="229" y="8"/>
                    <a:pt x="229" y="8"/>
                    <a:pt x="229" y="8"/>
                  </a:cubicBezTo>
                  <a:cubicBezTo>
                    <a:pt x="230" y="7"/>
                    <a:pt x="228" y="7"/>
                    <a:pt x="229" y="7"/>
                  </a:cubicBezTo>
                  <a:cubicBezTo>
                    <a:pt x="231" y="7"/>
                    <a:pt x="231" y="8"/>
                    <a:pt x="230" y="8"/>
                  </a:cubicBezTo>
                  <a:cubicBezTo>
                    <a:pt x="232" y="8"/>
                    <a:pt x="232" y="8"/>
                    <a:pt x="232" y="8"/>
                  </a:cubicBezTo>
                  <a:cubicBezTo>
                    <a:pt x="232" y="8"/>
                    <a:pt x="231" y="8"/>
                    <a:pt x="231" y="8"/>
                  </a:cubicBezTo>
                  <a:cubicBezTo>
                    <a:pt x="232" y="8"/>
                    <a:pt x="235" y="9"/>
                    <a:pt x="236" y="8"/>
                  </a:cubicBezTo>
                  <a:cubicBezTo>
                    <a:pt x="236" y="9"/>
                    <a:pt x="236" y="9"/>
                    <a:pt x="236" y="9"/>
                  </a:cubicBezTo>
                  <a:cubicBezTo>
                    <a:pt x="241" y="9"/>
                    <a:pt x="243" y="8"/>
                    <a:pt x="247" y="8"/>
                  </a:cubicBezTo>
                  <a:cubicBezTo>
                    <a:pt x="247" y="8"/>
                    <a:pt x="249" y="8"/>
                    <a:pt x="250" y="7"/>
                  </a:cubicBezTo>
                  <a:cubicBezTo>
                    <a:pt x="253" y="7"/>
                    <a:pt x="256" y="8"/>
                    <a:pt x="259" y="8"/>
                  </a:cubicBezTo>
                  <a:cubicBezTo>
                    <a:pt x="262" y="8"/>
                    <a:pt x="260" y="7"/>
                    <a:pt x="261" y="7"/>
                  </a:cubicBezTo>
                  <a:cubicBezTo>
                    <a:pt x="261" y="7"/>
                    <a:pt x="265" y="7"/>
                    <a:pt x="263" y="8"/>
                  </a:cubicBezTo>
                  <a:cubicBezTo>
                    <a:pt x="267" y="8"/>
                    <a:pt x="268" y="8"/>
                    <a:pt x="274" y="7"/>
                  </a:cubicBezTo>
                  <a:cubicBezTo>
                    <a:pt x="273" y="7"/>
                    <a:pt x="272" y="7"/>
                    <a:pt x="273" y="7"/>
                  </a:cubicBezTo>
                  <a:cubicBezTo>
                    <a:pt x="274" y="6"/>
                    <a:pt x="275" y="7"/>
                    <a:pt x="275" y="7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80" y="6"/>
                    <a:pt x="288" y="9"/>
                    <a:pt x="293" y="8"/>
                  </a:cubicBezTo>
                  <a:cubicBezTo>
                    <a:pt x="292" y="8"/>
                    <a:pt x="292" y="8"/>
                    <a:pt x="292" y="8"/>
                  </a:cubicBezTo>
                  <a:cubicBezTo>
                    <a:pt x="297" y="7"/>
                    <a:pt x="297" y="7"/>
                    <a:pt x="297" y="7"/>
                  </a:cubicBezTo>
                  <a:cubicBezTo>
                    <a:pt x="299" y="7"/>
                    <a:pt x="296" y="8"/>
                    <a:pt x="297" y="8"/>
                  </a:cubicBezTo>
                  <a:cubicBezTo>
                    <a:pt x="303" y="7"/>
                    <a:pt x="306" y="8"/>
                    <a:pt x="310" y="8"/>
                  </a:cubicBezTo>
                  <a:cubicBezTo>
                    <a:pt x="313" y="10"/>
                    <a:pt x="322" y="7"/>
                    <a:pt x="326" y="9"/>
                  </a:cubicBezTo>
                  <a:cubicBezTo>
                    <a:pt x="326" y="8"/>
                    <a:pt x="326" y="8"/>
                    <a:pt x="326" y="8"/>
                  </a:cubicBezTo>
                  <a:cubicBezTo>
                    <a:pt x="327" y="8"/>
                    <a:pt x="327" y="8"/>
                    <a:pt x="328" y="9"/>
                  </a:cubicBezTo>
                  <a:cubicBezTo>
                    <a:pt x="328" y="8"/>
                    <a:pt x="327" y="8"/>
                    <a:pt x="328" y="8"/>
                  </a:cubicBezTo>
                  <a:cubicBezTo>
                    <a:pt x="338" y="7"/>
                    <a:pt x="348" y="9"/>
                    <a:pt x="358" y="9"/>
                  </a:cubicBezTo>
                  <a:cubicBezTo>
                    <a:pt x="362" y="9"/>
                    <a:pt x="360" y="7"/>
                    <a:pt x="365" y="8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71" y="8"/>
                    <a:pt x="379" y="9"/>
                    <a:pt x="386" y="8"/>
                  </a:cubicBezTo>
                  <a:cubicBezTo>
                    <a:pt x="386" y="8"/>
                    <a:pt x="386" y="8"/>
                    <a:pt x="385" y="8"/>
                  </a:cubicBezTo>
                  <a:cubicBezTo>
                    <a:pt x="386" y="9"/>
                    <a:pt x="390" y="8"/>
                    <a:pt x="391" y="8"/>
                  </a:cubicBezTo>
                  <a:cubicBezTo>
                    <a:pt x="392" y="8"/>
                    <a:pt x="391" y="8"/>
                    <a:pt x="391" y="8"/>
                  </a:cubicBezTo>
                  <a:cubicBezTo>
                    <a:pt x="393" y="9"/>
                    <a:pt x="395" y="8"/>
                    <a:pt x="396" y="8"/>
                  </a:cubicBezTo>
                  <a:cubicBezTo>
                    <a:pt x="396" y="8"/>
                    <a:pt x="396" y="8"/>
                    <a:pt x="395" y="8"/>
                  </a:cubicBezTo>
                  <a:cubicBezTo>
                    <a:pt x="396" y="8"/>
                    <a:pt x="400" y="9"/>
                    <a:pt x="399" y="8"/>
                  </a:cubicBezTo>
                  <a:cubicBezTo>
                    <a:pt x="402" y="8"/>
                    <a:pt x="404" y="8"/>
                    <a:pt x="407" y="8"/>
                  </a:cubicBezTo>
                  <a:cubicBezTo>
                    <a:pt x="408" y="7"/>
                    <a:pt x="411" y="8"/>
                    <a:pt x="412" y="7"/>
                  </a:cubicBezTo>
                  <a:cubicBezTo>
                    <a:pt x="412" y="8"/>
                    <a:pt x="416" y="8"/>
                    <a:pt x="418" y="8"/>
                  </a:cubicBezTo>
                  <a:cubicBezTo>
                    <a:pt x="418" y="8"/>
                    <a:pt x="420" y="8"/>
                    <a:pt x="419" y="8"/>
                  </a:cubicBezTo>
                  <a:cubicBezTo>
                    <a:pt x="421" y="8"/>
                    <a:pt x="423" y="8"/>
                    <a:pt x="422" y="8"/>
                  </a:cubicBezTo>
                  <a:cubicBezTo>
                    <a:pt x="426" y="9"/>
                    <a:pt x="430" y="6"/>
                    <a:pt x="432" y="8"/>
                  </a:cubicBezTo>
                  <a:cubicBezTo>
                    <a:pt x="438" y="8"/>
                    <a:pt x="443" y="7"/>
                    <a:pt x="448" y="7"/>
                  </a:cubicBezTo>
                  <a:cubicBezTo>
                    <a:pt x="448" y="8"/>
                    <a:pt x="443" y="7"/>
                    <a:pt x="443" y="8"/>
                  </a:cubicBezTo>
                  <a:cubicBezTo>
                    <a:pt x="448" y="8"/>
                    <a:pt x="451" y="7"/>
                    <a:pt x="456" y="7"/>
                  </a:cubicBezTo>
                  <a:cubicBezTo>
                    <a:pt x="457" y="7"/>
                    <a:pt x="455" y="8"/>
                    <a:pt x="454" y="8"/>
                  </a:cubicBezTo>
                  <a:cubicBezTo>
                    <a:pt x="459" y="7"/>
                    <a:pt x="464" y="8"/>
                    <a:pt x="468" y="7"/>
                  </a:cubicBezTo>
                  <a:cubicBezTo>
                    <a:pt x="468" y="7"/>
                    <a:pt x="468" y="7"/>
                    <a:pt x="468" y="8"/>
                  </a:cubicBezTo>
                  <a:cubicBezTo>
                    <a:pt x="468" y="8"/>
                    <a:pt x="470" y="8"/>
                    <a:pt x="469" y="7"/>
                  </a:cubicBezTo>
                  <a:cubicBezTo>
                    <a:pt x="469" y="7"/>
                    <a:pt x="469" y="7"/>
                    <a:pt x="469" y="7"/>
                  </a:cubicBezTo>
                  <a:cubicBezTo>
                    <a:pt x="467" y="7"/>
                    <a:pt x="472" y="6"/>
                    <a:pt x="472" y="5"/>
                  </a:cubicBezTo>
                  <a:cubicBezTo>
                    <a:pt x="471" y="7"/>
                    <a:pt x="477" y="6"/>
                    <a:pt x="474" y="8"/>
                  </a:cubicBezTo>
                  <a:cubicBezTo>
                    <a:pt x="475" y="8"/>
                    <a:pt x="476" y="7"/>
                    <a:pt x="475" y="7"/>
                  </a:cubicBezTo>
                  <a:cubicBezTo>
                    <a:pt x="476" y="7"/>
                    <a:pt x="477" y="7"/>
                    <a:pt x="476" y="8"/>
                  </a:cubicBezTo>
                  <a:cubicBezTo>
                    <a:pt x="479" y="7"/>
                    <a:pt x="478" y="7"/>
                    <a:pt x="481" y="7"/>
                  </a:cubicBezTo>
                  <a:cubicBezTo>
                    <a:pt x="481" y="7"/>
                    <a:pt x="480" y="7"/>
                    <a:pt x="480" y="7"/>
                  </a:cubicBezTo>
                  <a:cubicBezTo>
                    <a:pt x="481" y="7"/>
                    <a:pt x="483" y="6"/>
                    <a:pt x="485" y="7"/>
                  </a:cubicBezTo>
                  <a:cubicBezTo>
                    <a:pt x="485" y="7"/>
                    <a:pt x="485" y="7"/>
                    <a:pt x="484" y="7"/>
                  </a:cubicBezTo>
                  <a:cubicBezTo>
                    <a:pt x="489" y="7"/>
                    <a:pt x="491" y="6"/>
                    <a:pt x="496" y="6"/>
                  </a:cubicBezTo>
                  <a:cubicBezTo>
                    <a:pt x="495" y="7"/>
                    <a:pt x="497" y="7"/>
                    <a:pt x="498" y="8"/>
                  </a:cubicBezTo>
                  <a:cubicBezTo>
                    <a:pt x="500" y="7"/>
                    <a:pt x="500" y="7"/>
                    <a:pt x="500" y="7"/>
                  </a:cubicBezTo>
                  <a:cubicBezTo>
                    <a:pt x="499" y="7"/>
                    <a:pt x="499" y="7"/>
                    <a:pt x="499" y="7"/>
                  </a:cubicBezTo>
                  <a:cubicBezTo>
                    <a:pt x="501" y="7"/>
                    <a:pt x="503" y="6"/>
                    <a:pt x="505" y="6"/>
                  </a:cubicBezTo>
                  <a:cubicBezTo>
                    <a:pt x="503" y="7"/>
                    <a:pt x="503" y="7"/>
                    <a:pt x="503" y="7"/>
                  </a:cubicBezTo>
                  <a:cubicBezTo>
                    <a:pt x="507" y="7"/>
                    <a:pt x="507" y="7"/>
                    <a:pt x="507" y="7"/>
                  </a:cubicBezTo>
                  <a:cubicBezTo>
                    <a:pt x="505" y="6"/>
                    <a:pt x="505" y="6"/>
                    <a:pt x="505" y="6"/>
                  </a:cubicBezTo>
                  <a:cubicBezTo>
                    <a:pt x="507" y="6"/>
                    <a:pt x="505" y="5"/>
                    <a:pt x="508" y="5"/>
                  </a:cubicBezTo>
                  <a:cubicBezTo>
                    <a:pt x="507" y="5"/>
                    <a:pt x="510" y="5"/>
                    <a:pt x="511" y="6"/>
                  </a:cubicBezTo>
                  <a:cubicBezTo>
                    <a:pt x="511" y="6"/>
                    <a:pt x="511" y="6"/>
                    <a:pt x="511" y="6"/>
                  </a:cubicBezTo>
                  <a:cubicBezTo>
                    <a:pt x="512" y="5"/>
                    <a:pt x="513" y="5"/>
                    <a:pt x="515" y="5"/>
                  </a:cubicBezTo>
                  <a:cubicBezTo>
                    <a:pt x="515" y="6"/>
                    <a:pt x="514" y="7"/>
                    <a:pt x="515" y="7"/>
                  </a:cubicBezTo>
                  <a:cubicBezTo>
                    <a:pt x="516" y="6"/>
                    <a:pt x="520" y="6"/>
                    <a:pt x="521" y="6"/>
                  </a:cubicBezTo>
                  <a:cubicBezTo>
                    <a:pt x="521" y="6"/>
                    <a:pt x="520" y="6"/>
                    <a:pt x="521" y="6"/>
                  </a:cubicBezTo>
                  <a:cubicBezTo>
                    <a:pt x="522" y="6"/>
                    <a:pt x="522" y="6"/>
                    <a:pt x="522" y="6"/>
                  </a:cubicBezTo>
                  <a:cubicBezTo>
                    <a:pt x="522" y="6"/>
                    <a:pt x="523" y="6"/>
                    <a:pt x="522" y="7"/>
                  </a:cubicBezTo>
                  <a:cubicBezTo>
                    <a:pt x="525" y="7"/>
                    <a:pt x="522" y="5"/>
                    <a:pt x="525" y="6"/>
                  </a:cubicBezTo>
                  <a:cubicBezTo>
                    <a:pt x="525" y="6"/>
                    <a:pt x="525" y="6"/>
                    <a:pt x="524" y="6"/>
                  </a:cubicBezTo>
                  <a:cubicBezTo>
                    <a:pt x="528" y="6"/>
                    <a:pt x="531" y="6"/>
                    <a:pt x="534" y="6"/>
                  </a:cubicBezTo>
                  <a:cubicBezTo>
                    <a:pt x="535" y="7"/>
                    <a:pt x="532" y="6"/>
                    <a:pt x="533" y="7"/>
                  </a:cubicBezTo>
                  <a:cubicBezTo>
                    <a:pt x="537" y="7"/>
                    <a:pt x="542" y="6"/>
                    <a:pt x="547" y="6"/>
                  </a:cubicBezTo>
                  <a:cubicBezTo>
                    <a:pt x="546" y="6"/>
                    <a:pt x="546" y="6"/>
                    <a:pt x="546" y="6"/>
                  </a:cubicBezTo>
                  <a:cubicBezTo>
                    <a:pt x="547" y="5"/>
                    <a:pt x="549" y="7"/>
                    <a:pt x="552" y="6"/>
                  </a:cubicBezTo>
                  <a:cubicBezTo>
                    <a:pt x="551" y="6"/>
                    <a:pt x="551" y="7"/>
                    <a:pt x="551" y="7"/>
                  </a:cubicBezTo>
                  <a:cubicBezTo>
                    <a:pt x="554" y="7"/>
                    <a:pt x="558" y="6"/>
                    <a:pt x="562" y="6"/>
                  </a:cubicBezTo>
                  <a:cubicBezTo>
                    <a:pt x="562" y="6"/>
                    <a:pt x="562" y="6"/>
                    <a:pt x="562" y="6"/>
                  </a:cubicBezTo>
                  <a:cubicBezTo>
                    <a:pt x="563" y="7"/>
                    <a:pt x="566" y="6"/>
                    <a:pt x="568" y="7"/>
                  </a:cubicBezTo>
                  <a:cubicBezTo>
                    <a:pt x="569" y="6"/>
                    <a:pt x="570" y="6"/>
                    <a:pt x="569" y="6"/>
                  </a:cubicBezTo>
                  <a:cubicBezTo>
                    <a:pt x="576" y="8"/>
                    <a:pt x="581" y="5"/>
                    <a:pt x="586" y="6"/>
                  </a:cubicBezTo>
                  <a:cubicBezTo>
                    <a:pt x="586" y="6"/>
                    <a:pt x="585" y="7"/>
                    <a:pt x="585" y="7"/>
                  </a:cubicBezTo>
                  <a:cubicBezTo>
                    <a:pt x="590" y="6"/>
                    <a:pt x="590" y="6"/>
                    <a:pt x="590" y="6"/>
                  </a:cubicBezTo>
                  <a:cubicBezTo>
                    <a:pt x="590" y="6"/>
                    <a:pt x="589" y="6"/>
                    <a:pt x="588" y="5"/>
                  </a:cubicBezTo>
                  <a:cubicBezTo>
                    <a:pt x="589" y="5"/>
                    <a:pt x="590" y="5"/>
                    <a:pt x="592" y="5"/>
                  </a:cubicBezTo>
                  <a:cubicBezTo>
                    <a:pt x="589" y="5"/>
                    <a:pt x="592" y="6"/>
                    <a:pt x="592" y="6"/>
                  </a:cubicBezTo>
                  <a:cubicBezTo>
                    <a:pt x="592" y="6"/>
                    <a:pt x="593" y="6"/>
                    <a:pt x="593" y="6"/>
                  </a:cubicBezTo>
                  <a:cubicBezTo>
                    <a:pt x="595" y="7"/>
                    <a:pt x="593" y="4"/>
                    <a:pt x="596" y="5"/>
                  </a:cubicBezTo>
                  <a:cubicBezTo>
                    <a:pt x="596" y="5"/>
                    <a:pt x="596" y="5"/>
                    <a:pt x="596" y="5"/>
                  </a:cubicBezTo>
                  <a:cubicBezTo>
                    <a:pt x="597" y="5"/>
                    <a:pt x="598" y="5"/>
                    <a:pt x="600" y="5"/>
                  </a:cubicBezTo>
                  <a:cubicBezTo>
                    <a:pt x="600" y="6"/>
                    <a:pt x="598" y="5"/>
                    <a:pt x="598" y="6"/>
                  </a:cubicBezTo>
                  <a:cubicBezTo>
                    <a:pt x="600" y="6"/>
                    <a:pt x="602" y="4"/>
                    <a:pt x="604" y="5"/>
                  </a:cubicBezTo>
                  <a:cubicBezTo>
                    <a:pt x="603" y="5"/>
                    <a:pt x="602" y="5"/>
                    <a:pt x="601" y="6"/>
                  </a:cubicBezTo>
                  <a:cubicBezTo>
                    <a:pt x="603" y="6"/>
                    <a:pt x="603" y="6"/>
                    <a:pt x="604" y="6"/>
                  </a:cubicBezTo>
                  <a:cubicBezTo>
                    <a:pt x="604" y="6"/>
                    <a:pt x="604" y="6"/>
                    <a:pt x="604" y="6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9" y="5"/>
                    <a:pt x="611" y="6"/>
                    <a:pt x="614" y="5"/>
                  </a:cubicBezTo>
                  <a:cubicBezTo>
                    <a:pt x="611" y="6"/>
                    <a:pt x="614" y="6"/>
                    <a:pt x="614" y="6"/>
                  </a:cubicBezTo>
                  <a:cubicBezTo>
                    <a:pt x="615" y="7"/>
                    <a:pt x="616" y="7"/>
                    <a:pt x="615" y="7"/>
                  </a:cubicBezTo>
                  <a:cubicBezTo>
                    <a:pt x="617" y="6"/>
                    <a:pt x="618" y="8"/>
                    <a:pt x="620" y="7"/>
                  </a:cubicBezTo>
                  <a:cubicBezTo>
                    <a:pt x="620" y="7"/>
                    <a:pt x="622" y="7"/>
                    <a:pt x="621" y="7"/>
                  </a:cubicBezTo>
                  <a:cubicBezTo>
                    <a:pt x="623" y="7"/>
                    <a:pt x="621" y="7"/>
                    <a:pt x="621" y="7"/>
                  </a:cubicBezTo>
                  <a:cubicBezTo>
                    <a:pt x="624" y="6"/>
                    <a:pt x="628" y="8"/>
                    <a:pt x="632" y="6"/>
                  </a:cubicBezTo>
                  <a:cubicBezTo>
                    <a:pt x="636" y="6"/>
                    <a:pt x="637" y="5"/>
                    <a:pt x="640" y="5"/>
                  </a:cubicBezTo>
                  <a:cubicBezTo>
                    <a:pt x="641" y="5"/>
                    <a:pt x="639" y="6"/>
                    <a:pt x="639" y="6"/>
                  </a:cubicBezTo>
                  <a:cubicBezTo>
                    <a:pt x="641" y="6"/>
                    <a:pt x="642" y="6"/>
                    <a:pt x="644" y="6"/>
                  </a:cubicBezTo>
                  <a:cubicBezTo>
                    <a:pt x="644" y="6"/>
                    <a:pt x="644" y="6"/>
                    <a:pt x="645" y="6"/>
                  </a:cubicBezTo>
                  <a:cubicBezTo>
                    <a:pt x="646" y="6"/>
                    <a:pt x="646" y="5"/>
                    <a:pt x="647" y="6"/>
                  </a:cubicBezTo>
                  <a:cubicBezTo>
                    <a:pt x="647" y="6"/>
                    <a:pt x="647" y="6"/>
                    <a:pt x="646" y="7"/>
                  </a:cubicBezTo>
                  <a:cubicBezTo>
                    <a:pt x="648" y="6"/>
                    <a:pt x="649" y="6"/>
                    <a:pt x="651" y="6"/>
                  </a:cubicBezTo>
                  <a:cubicBezTo>
                    <a:pt x="651" y="6"/>
                    <a:pt x="650" y="6"/>
                    <a:pt x="649" y="7"/>
                  </a:cubicBezTo>
                  <a:cubicBezTo>
                    <a:pt x="651" y="7"/>
                    <a:pt x="654" y="6"/>
                    <a:pt x="655" y="6"/>
                  </a:cubicBezTo>
                  <a:cubicBezTo>
                    <a:pt x="654" y="5"/>
                    <a:pt x="654" y="5"/>
                    <a:pt x="654" y="5"/>
                  </a:cubicBezTo>
                  <a:cubicBezTo>
                    <a:pt x="654" y="5"/>
                    <a:pt x="654" y="6"/>
                    <a:pt x="654" y="6"/>
                  </a:cubicBezTo>
                  <a:cubicBezTo>
                    <a:pt x="652" y="7"/>
                    <a:pt x="651" y="6"/>
                    <a:pt x="651" y="6"/>
                  </a:cubicBezTo>
                  <a:cubicBezTo>
                    <a:pt x="652" y="5"/>
                    <a:pt x="652" y="5"/>
                    <a:pt x="652" y="5"/>
                  </a:cubicBezTo>
                  <a:cubicBezTo>
                    <a:pt x="651" y="4"/>
                    <a:pt x="647" y="6"/>
                    <a:pt x="645" y="6"/>
                  </a:cubicBezTo>
                  <a:cubicBezTo>
                    <a:pt x="646" y="4"/>
                    <a:pt x="646" y="4"/>
                    <a:pt x="646" y="4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43" y="5"/>
                    <a:pt x="643" y="4"/>
                    <a:pt x="644" y="4"/>
                  </a:cubicBezTo>
                  <a:cubicBezTo>
                    <a:pt x="642" y="4"/>
                    <a:pt x="642" y="5"/>
                    <a:pt x="641" y="4"/>
                  </a:cubicBezTo>
                  <a:cubicBezTo>
                    <a:pt x="641" y="4"/>
                    <a:pt x="641" y="4"/>
                    <a:pt x="641" y="4"/>
                  </a:cubicBezTo>
                  <a:cubicBezTo>
                    <a:pt x="639" y="4"/>
                    <a:pt x="639" y="4"/>
                    <a:pt x="639" y="4"/>
                  </a:cubicBezTo>
                  <a:cubicBezTo>
                    <a:pt x="639" y="4"/>
                    <a:pt x="639" y="3"/>
                    <a:pt x="640" y="4"/>
                  </a:cubicBezTo>
                  <a:cubicBezTo>
                    <a:pt x="637" y="3"/>
                    <a:pt x="635" y="4"/>
                    <a:pt x="634" y="4"/>
                  </a:cubicBezTo>
                  <a:cubicBezTo>
                    <a:pt x="634" y="4"/>
                    <a:pt x="634" y="4"/>
                    <a:pt x="634" y="4"/>
                  </a:cubicBezTo>
                  <a:cubicBezTo>
                    <a:pt x="630" y="4"/>
                    <a:pt x="633" y="4"/>
                    <a:pt x="630" y="5"/>
                  </a:cubicBezTo>
                  <a:cubicBezTo>
                    <a:pt x="628" y="3"/>
                    <a:pt x="628" y="3"/>
                    <a:pt x="628" y="3"/>
                  </a:cubicBezTo>
                  <a:cubicBezTo>
                    <a:pt x="628" y="4"/>
                    <a:pt x="628" y="4"/>
                    <a:pt x="628" y="4"/>
                  </a:cubicBezTo>
                  <a:cubicBezTo>
                    <a:pt x="627" y="4"/>
                    <a:pt x="626" y="4"/>
                    <a:pt x="627" y="4"/>
                  </a:cubicBezTo>
                  <a:cubicBezTo>
                    <a:pt x="625" y="4"/>
                    <a:pt x="627" y="4"/>
                    <a:pt x="626" y="5"/>
                  </a:cubicBezTo>
                  <a:cubicBezTo>
                    <a:pt x="624" y="4"/>
                    <a:pt x="620" y="5"/>
                    <a:pt x="619" y="4"/>
                  </a:cubicBezTo>
                  <a:cubicBezTo>
                    <a:pt x="619" y="4"/>
                    <a:pt x="622" y="4"/>
                    <a:pt x="619" y="5"/>
                  </a:cubicBezTo>
                  <a:cubicBezTo>
                    <a:pt x="619" y="3"/>
                    <a:pt x="617" y="5"/>
                    <a:pt x="615" y="4"/>
                  </a:cubicBezTo>
                  <a:cubicBezTo>
                    <a:pt x="615" y="3"/>
                    <a:pt x="617" y="4"/>
                    <a:pt x="615" y="3"/>
                  </a:cubicBezTo>
                  <a:cubicBezTo>
                    <a:pt x="614" y="4"/>
                    <a:pt x="611" y="3"/>
                    <a:pt x="610" y="3"/>
                  </a:cubicBezTo>
                  <a:cubicBezTo>
                    <a:pt x="610" y="4"/>
                    <a:pt x="606" y="4"/>
                    <a:pt x="603" y="4"/>
                  </a:cubicBezTo>
                  <a:cubicBezTo>
                    <a:pt x="604" y="4"/>
                    <a:pt x="598" y="3"/>
                    <a:pt x="596" y="3"/>
                  </a:cubicBezTo>
                  <a:cubicBezTo>
                    <a:pt x="596" y="3"/>
                    <a:pt x="596" y="3"/>
                    <a:pt x="596" y="3"/>
                  </a:cubicBezTo>
                  <a:cubicBezTo>
                    <a:pt x="595" y="4"/>
                    <a:pt x="593" y="4"/>
                    <a:pt x="591" y="4"/>
                  </a:cubicBezTo>
                  <a:cubicBezTo>
                    <a:pt x="591" y="3"/>
                    <a:pt x="591" y="3"/>
                    <a:pt x="592" y="3"/>
                  </a:cubicBezTo>
                  <a:cubicBezTo>
                    <a:pt x="590" y="3"/>
                    <a:pt x="590" y="3"/>
                    <a:pt x="590" y="3"/>
                  </a:cubicBezTo>
                  <a:cubicBezTo>
                    <a:pt x="590" y="3"/>
                    <a:pt x="589" y="3"/>
                    <a:pt x="588" y="3"/>
                  </a:cubicBezTo>
                  <a:cubicBezTo>
                    <a:pt x="589" y="3"/>
                    <a:pt x="589" y="3"/>
                    <a:pt x="589" y="3"/>
                  </a:cubicBezTo>
                  <a:cubicBezTo>
                    <a:pt x="586" y="3"/>
                    <a:pt x="584" y="3"/>
                    <a:pt x="581" y="3"/>
                  </a:cubicBezTo>
                  <a:cubicBezTo>
                    <a:pt x="580" y="4"/>
                    <a:pt x="583" y="5"/>
                    <a:pt x="580" y="5"/>
                  </a:cubicBezTo>
                  <a:cubicBezTo>
                    <a:pt x="580" y="5"/>
                    <a:pt x="580" y="4"/>
                    <a:pt x="580" y="4"/>
                  </a:cubicBezTo>
                  <a:cubicBezTo>
                    <a:pt x="580" y="4"/>
                    <a:pt x="579" y="4"/>
                    <a:pt x="579" y="4"/>
                  </a:cubicBezTo>
                  <a:cubicBezTo>
                    <a:pt x="580" y="4"/>
                    <a:pt x="580" y="4"/>
                    <a:pt x="580" y="4"/>
                  </a:cubicBezTo>
                  <a:cubicBezTo>
                    <a:pt x="579" y="3"/>
                    <a:pt x="579" y="4"/>
                    <a:pt x="578" y="4"/>
                  </a:cubicBezTo>
                  <a:cubicBezTo>
                    <a:pt x="578" y="4"/>
                    <a:pt x="577" y="4"/>
                    <a:pt x="578" y="3"/>
                  </a:cubicBezTo>
                  <a:cubicBezTo>
                    <a:pt x="578" y="3"/>
                    <a:pt x="579" y="4"/>
                    <a:pt x="579" y="3"/>
                  </a:cubicBezTo>
                  <a:cubicBezTo>
                    <a:pt x="578" y="3"/>
                    <a:pt x="576" y="3"/>
                    <a:pt x="576" y="3"/>
                  </a:cubicBezTo>
                  <a:cubicBezTo>
                    <a:pt x="576" y="3"/>
                    <a:pt x="576" y="3"/>
                    <a:pt x="575" y="3"/>
                  </a:cubicBezTo>
                  <a:cubicBezTo>
                    <a:pt x="572" y="3"/>
                    <a:pt x="574" y="3"/>
                    <a:pt x="572" y="2"/>
                  </a:cubicBezTo>
                  <a:cubicBezTo>
                    <a:pt x="572" y="3"/>
                    <a:pt x="570" y="2"/>
                    <a:pt x="570" y="3"/>
                  </a:cubicBezTo>
                  <a:cubicBezTo>
                    <a:pt x="570" y="3"/>
                    <a:pt x="569" y="3"/>
                    <a:pt x="569" y="3"/>
                  </a:cubicBezTo>
                  <a:cubicBezTo>
                    <a:pt x="568" y="3"/>
                    <a:pt x="563" y="3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1" y="4"/>
                    <a:pt x="556" y="3"/>
                    <a:pt x="552" y="4"/>
                  </a:cubicBezTo>
                  <a:cubicBezTo>
                    <a:pt x="552" y="3"/>
                    <a:pt x="552" y="3"/>
                    <a:pt x="552" y="3"/>
                  </a:cubicBezTo>
                  <a:cubicBezTo>
                    <a:pt x="550" y="4"/>
                    <a:pt x="547" y="3"/>
                    <a:pt x="545" y="4"/>
                  </a:cubicBezTo>
                  <a:cubicBezTo>
                    <a:pt x="544" y="4"/>
                    <a:pt x="544" y="4"/>
                    <a:pt x="544" y="3"/>
                  </a:cubicBezTo>
                  <a:cubicBezTo>
                    <a:pt x="542" y="3"/>
                    <a:pt x="542" y="4"/>
                    <a:pt x="539" y="3"/>
                  </a:cubicBezTo>
                  <a:cubicBezTo>
                    <a:pt x="541" y="3"/>
                    <a:pt x="538" y="3"/>
                    <a:pt x="541" y="3"/>
                  </a:cubicBezTo>
                  <a:cubicBezTo>
                    <a:pt x="539" y="3"/>
                    <a:pt x="538" y="2"/>
                    <a:pt x="535" y="3"/>
                  </a:cubicBezTo>
                  <a:cubicBezTo>
                    <a:pt x="536" y="2"/>
                    <a:pt x="534" y="2"/>
                    <a:pt x="532" y="2"/>
                  </a:cubicBezTo>
                  <a:cubicBezTo>
                    <a:pt x="534" y="3"/>
                    <a:pt x="534" y="3"/>
                    <a:pt x="534" y="3"/>
                  </a:cubicBezTo>
                  <a:cubicBezTo>
                    <a:pt x="533" y="3"/>
                    <a:pt x="532" y="3"/>
                    <a:pt x="531" y="3"/>
                  </a:cubicBezTo>
                  <a:cubicBezTo>
                    <a:pt x="531" y="2"/>
                    <a:pt x="531" y="2"/>
                    <a:pt x="531" y="2"/>
                  </a:cubicBezTo>
                  <a:cubicBezTo>
                    <a:pt x="526" y="1"/>
                    <a:pt x="522" y="4"/>
                    <a:pt x="519" y="2"/>
                  </a:cubicBezTo>
                  <a:cubicBezTo>
                    <a:pt x="517" y="3"/>
                    <a:pt x="521" y="2"/>
                    <a:pt x="520" y="3"/>
                  </a:cubicBezTo>
                  <a:cubicBezTo>
                    <a:pt x="518" y="3"/>
                    <a:pt x="515" y="2"/>
                    <a:pt x="515" y="2"/>
                  </a:cubicBezTo>
                  <a:cubicBezTo>
                    <a:pt x="512" y="1"/>
                    <a:pt x="512" y="3"/>
                    <a:pt x="509" y="3"/>
                  </a:cubicBezTo>
                  <a:cubicBezTo>
                    <a:pt x="509" y="3"/>
                    <a:pt x="509" y="4"/>
                    <a:pt x="507" y="4"/>
                  </a:cubicBezTo>
                  <a:cubicBezTo>
                    <a:pt x="505" y="4"/>
                    <a:pt x="504" y="3"/>
                    <a:pt x="506" y="3"/>
                  </a:cubicBezTo>
                  <a:cubicBezTo>
                    <a:pt x="506" y="3"/>
                    <a:pt x="506" y="3"/>
                    <a:pt x="506" y="3"/>
                  </a:cubicBezTo>
                  <a:cubicBezTo>
                    <a:pt x="507" y="3"/>
                    <a:pt x="508" y="3"/>
                    <a:pt x="507" y="2"/>
                  </a:cubicBezTo>
                  <a:cubicBezTo>
                    <a:pt x="507" y="3"/>
                    <a:pt x="507" y="3"/>
                    <a:pt x="507" y="3"/>
                  </a:cubicBezTo>
                  <a:cubicBezTo>
                    <a:pt x="506" y="2"/>
                    <a:pt x="503" y="2"/>
                    <a:pt x="503" y="2"/>
                  </a:cubicBezTo>
                  <a:cubicBezTo>
                    <a:pt x="502" y="2"/>
                    <a:pt x="503" y="2"/>
                    <a:pt x="504" y="2"/>
                  </a:cubicBezTo>
                  <a:cubicBezTo>
                    <a:pt x="501" y="2"/>
                    <a:pt x="499" y="2"/>
                    <a:pt x="496" y="2"/>
                  </a:cubicBezTo>
                  <a:cubicBezTo>
                    <a:pt x="497" y="2"/>
                    <a:pt x="497" y="3"/>
                    <a:pt x="497" y="3"/>
                  </a:cubicBezTo>
                  <a:cubicBezTo>
                    <a:pt x="492" y="2"/>
                    <a:pt x="495" y="3"/>
                    <a:pt x="492" y="3"/>
                  </a:cubicBezTo>
                  <a:cubicBezTo>
                    <a:pt x="490" y="3"/>
                    <a:pt x="493" y="2"/>
                    <a:pt x="490" y="3"/>
                  </a:cubicBezTo>
                  <a:cubicBezTo>
                    <a:pt x="488" y="2"/>
                    <a:pt x="489" y="2"/>
                    <a:pt x="490" y="1"/>
                  </a:cubicBezTo>
                  <a:cubicBezTo>
                    <a:pt x="487" y="2"/>
                    <a:pt x="485" y="1"/>
                    <a:pt x="483" y="1"/>
                  </a:cubicBezTo>
                  <a:cubicBezTo>
                    <a:pt x="485" y="1"/>
                    <a:pt x="485" y="1"/>
                    <a:pt x="485" y="1"/>
                  </a:cubicBezTo>
                  <a:cubicBezTo>
                    <a:pt x="484" y="1"/>
                    <a:pt x="483" y="1"/>
                    <a:pt x="482" y="1"/>
                  </a:cubicBezTo>
                  <a:cubicBezTo>
                    <a:pt x="483" y="2"/>
                    <a:pt x="483" y="2"/>
                    <a:pt x="483" y="2"/>
                  </a:cubicBezTo>
                  <a:cubicBezTo>
                    <a:pt x="482" y="1"/>
                    <a:pt x="482" y="1"/>
                    <a:pt x="482" y="1"/>
                  </a:cubicBezTo>
                  <a:cubicBezTo>
                    <a:pt x="481" y="2"/>
                    <a:pt x="482" y="2"/>
                    <a:pt x="481" y="3"/>
                  </a:cubicBezTo>
                  <a:cubicBezTo>
                    <a:pt x="479" y="2"/>
                    <a:pt x="477" y="3"/>
                    <a:pt x="477" y="2"/>
                  </a:cubicBezTo>
                  <a:cubicBezTo>
                    <a:pt x="480" y="3"/>
                    <a:pt x="476" y="1"/>
                    <a:pt x="479" y="1"/>
                  </a:cubicBezTo>
                  <a:cubicBezTo>
                    <a:pt x="479" y="1"/>
                    <a:pt x="478" y="1"/>
                    <a:pt x="477" y="1"/>
                  </a:cubicBezTo>
                  <a:cubicBezTo>
                    <a:pt x="477" y="1"/>
                    <a:pt x="477" y="1"/>
                    <a:pt x="478" y="1"/>
                  </a:cubicBezTo>
                  <a:cubicBezTo>
                    <a:pt x="474" y="0"/>
                    <a:pt x="476" y="2"/>
                    <a:pt x="473" y="2"/>
                  </a:cubicBezTo>
                  <a:cubicBezTo>
                    <a:pt x="473" y="1"/>
                    <a:pt x="472" y="1"/>
                    <a:pt x="471" y="1"/>
                  </a:cubicBezTo>
                  <a:cubicBezTo>
                    <a:pt x="473" y="1"/>
                    <a:pt x="472" y="2"/>
                    <a:pt x="471" y="2"/>
                  </a:cubicBezTo>
                  <a:cubicBezTo>
                    <a:pt x="468" y="2"/>
                    <a:pt x="468" y="3"/>
                    <a:pt x="467" y="3"/>
                  </a:cubicBezTo>
                  <a:cubicBezTo>
                    <a:pt x="468" y="3"/>
                    <a:pt x="468" y="3"/>
                    <a:pt x="468" y="3"/>
                  </a:cubicBezTo>
                  <a:cubicBezTo>
                    <a:pt x="468" y="3"/>
                    <a:pt x="467" y="3"/>
                    <a:pt x="465" y="3"/>
                  </a:cubicBezTo>
                  <a:cubicBezTo>
                    <a:pt x="465" y="3"/>
                    <a:pt x="467" y="3"/>
                    <a:pt x="466" y="3"/>
                  </a:cubicBezTo>
                  <a:cubicBezTo>
                    <a:pt x="464" y="4"/>
                    <a:pt x="462" y="2"/>
                    <a:pt x="460" y="3"/>
                  </a:cubicBezTo>
                  <a:cubicBezTo>
                    <a:pt x="458" y="2"/>
                    <a:pt x="460" y="2"/>
                    <a:pt x="459" y="1"/>
                  </a:cubicBezTo>
                  <a:cubicBezTo>
                    <a:pt x="456" y="2"/>
                    <a:pt x="456" y="1"/>
                    <a:pt x="453" y="1"/>
                  </a:cubicBezTo>
                  <a:cubicBezTo>
                    <a:pt x="454" y="2"/>
                    <a:pt x="454" y="2"/>
                    <a:pt x="452" y="2"/>
                  </a:cubicBezTo>
                  <a:cubicBezTo>
                    <a:pt x="456" y="2"/>
                    <a:pt x="456" y="2"/>
                    <a:pt x="456" y="2"/>
                  </a:cubicBezTo>
                  <a:cubicBezTo>
                    <a:pt x="453" y="3"/>
                    <a:pt x="453" y="3"/>
                    <a:pt x="453" y="3"/>
                  </a:cubicBezTo>
                  <a:cubicBezTo>
                    <a:pt x="455" y="3"/>
                    <a:pt x="456" y="2"/>
                    <a:pt x="457" y="3"/>
                  </a:cubicBezTo>
                  <a:cubicBezTo>
                    <a:pt x="456" y="3"/>
                    <a:pt x="456" y="3"/>
                    <a:pt x="457" y="3"/>
                  </a:cubicBezTo>
                  <a:cubicBezTo>
                    <a:pt x="455" y="3"/>
                    <a:pt x="453" y="4"/>
                    <a:pt x="450" y="3"/>
                  </a:cubicBezTo>
                  <a:cubicBezTo>
                    <a:pt x="451" y="2"/>
                    <a:pt x="451" y="2"/>
                    <a:pt x="451" y="2"/>
                  </a:cubicBezTo>
                  <a:cubicBezTo>
                    <a:pt x="447" y="1"/>
                    <a:pt x="445" y="3"/>
                    <a:pt x="440" y="2"/>
                  </a:cubicBezTo>
                  <a:cubicBezTo>
                    <a:pt x="442" y="3"/>
                    <a:pt x="442" y="3"/>
                    <a:pt x="442" y="3"/>
                  </a:cubicBezTo>
                  <a:cubicBezTo>
                    <a:pt x="441" y="3"/>
                    <a:pt x="439" y="3"/>
                    <a:pt x="437" y="3"/>
                  </a:cubicBezTo>
                  <a:cubicBezTo>
                    <a:pt x="438" y="2"/>
                    <a:pt x="437" y="2"/>
                    <a:pt x="436" y="2"/>
                  </a:cubicBezTo>
                  <a:cubicBezTo>
                    <a:pt x="436" y="2"/>
                    <a:pt x="433" y="2"/>
                    <a:pt x="432" y="3"/>
                  </a:cubicBezTo>
                  <a:cubicBezTo>
                    <a:pt x="431" y="2"/>
                    <a:pt x="431" y="2"/>
                    <a:pt x="431" y="2"/>
                  </a:cubicBezTo>
                  <a:cubicBezTo>
                    <a:pt x="427" y="2"/>
                    <a:pt x="426" y="4"/>
                    <a:pt x="423" y="3"/>
                  </a:cubicBezTo>
                  <a:cubicBezTo>
                    <a:pt x="424" y="3"/>
                    <a:pt x="423" y="3"/>
                    <a:pt x="425" y="2"/>
                  </a:cubicBezTo>
                  <a:cubicBezTo>
                    <a:pt x="424" y="2"/>
                    <a:pt x="423" y="2"/>
                    <a:pt x="423" y="2"/>
                  </a:cubicBezTo>
                  <a:cubicBezTo>
                    <a:pt x="422" y="2"/>
                    <a:pt x="420" y="3"/>
                    <a:pt x="418" y="3"/>
                  </a:cubicBezTo>
                  <a:cubicBezTo>
                    <a:pt x="418" y="3"/>
                    <a:pt x="418" y="3"/>
                    <a:pt x="417" y="3"/>
                  </a:cubicBezTo>
                  <a:cubicBezTo>
                    <a:pt x="416" y="3"/>
                    <a:pt x="417" y="3"/>
                    <a:pt x="417" y="3"/>
                  </a:cubicBezTo>
                  <a:cubicBezTo>
                    <a:pt x="417" y="3"/>
                    <a:pt x="415" y="3"/>
                    <a:pt x="416" y="4"/>
                  </a:cubicBezTo>
                  <a:cubicBezTo>
                    <a:pt x="412" y="2"/>
                    <a:pt x="406" y="4"/>
                    <a:pt x="403" y="3"/>
                  </a:cubicBezTo>
                  <a:cubicBezTo>
                    <a:pt x="400" y="3"/>
                    <a:pt x="397" y="3"/>
                    <a:pt x="395" y="3"/>
                  </a:cubicBezTo>
                  <a:cubicBezTo>
                    <a:pt x="395" y="3"/>
                    <a:pt x="395" y="3"/>
                    <a:pt x="396" y="3"/>
                  </a:cubicBezTo>
                  <a:cubicBezTo>
                    <a:pt x="392" y="2"/>
                    <a:pt x="394" y="4"/>
                    <a:pt x="390" y="4"/>
                  </a:cubicBezTo>
                  <a:cubicBezTo>
                    <a:pt x="388" y="3"/>
                    <a:pt x="392" y="3"/>
                    <a:pt x="391" y="3"/>
                  </a:cubicBezTo>
                  <a:cubicBezTo>
                    <a:pt x="390" y="1"/>
                    <a:pt x="387" y="3"/>
                    <a:pt x="384" y="2"/>
                  </a:cubicBezTo>
                  <a:cubicBezTo>
                    <a:pt x="385" y="2"/>
                    <a:pt x="385" y="2"/>
                    <a:pt x="385" y="2"/>
                  </a:cubicBezTo>
                  <a:cubicBezTo>
                    <a:pt x="383" y="2"/>
                    <a:pt x="380" y="3"/>
                    <a:pt x="377" y="3"/>
                  </a:cubicBezTo>
                  <a:cubicBezTo>
                    <a:pt x="377" y="3"/>
                    <a:pt x="378" y="3"/>
                    <a:pt x="377" y="2"/>
                  </a:cubicBezTo>
                  <a:cubicBezTo>
                    <a:pt x="375" y="3"/>
                    <a:pt x="372" y="4"/>
                    <a:pt x="369" y="4"/>
                  </a:cubicBezTo>
                  <a:cubicBezTo>
                    <a:pt x="370" y="3"/>
                    <a:pt x="370" y="4"/>
                    <a:pt x="369" y="3"/>
                  </a:cubicBezTo>
                  <a:cubicBezTo>
                    <a:pt x="368" y="3"/>
                    <a:pt x="370" y="4"/>
                    <a:pt x="367" y="4"/>
                  </a:cubicBezTo>
                  <a:cubicBezTo>
                    <a:pt x="366" y="4"/>
                    <a:pt x="365" y="3"/>
                    <a:pt x="364" y="3"/>
                  </a:cubicBezTo>
                  <a:cubicBezTo>
                    <a:pt x="367" y="3"/>
                    <a:pt x="367" y="3"/>
                    <a:pt x="367" y="3"/>
                  </a:cubicBezTo>
                  <a:cubicBezTo>
                    <a:pt x="366" y="2"/>
                    <a:pt x="364" y="3"/>
                    <a:pt x="362" y="3"/>
                  </a:cubicBezTo>
                  <a:cubicBezTo>
                    <a:pt x="363" y="2"/>
                    <a:pt x="363" y="2"/>
                    <a:pt x="363" y="2"/>
                  </a:cubicBezTo>
                  <a:cubicBezTo>
                    <a:pt x="359" y="2"/>
                    <a:pt x="359" y="3"/>
                    <a:pt x="355" y="3"/>
                  </a:cubicBezTo>
                  <a:cubicBezTo>
                    <a:pt x="355" y="4"/>
                    <a:pt x="355" y="4"/>
                    <a:pt x="355" y="4"/>
                  </a:cubicBezTo>
                  <a:cubicBezTo>
                    <a:pt x="353" y="5"/>
                    <a:pt x="353" y="3"/>
                    <a:pt x="351" y="4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49" y="3"/>
                    <a:pt x="346" y="4"/>
                    <a:pt x="343" y="4"/>
                  </a:cubicBezTo>
                  <a:cubicBezTo>
                    <a:pt x="344" y="3"/>
                    <a:pt x="347" y="3"/>
                    <a:pt x="349" y="2"/>
                  </a:cubicBezTo>
                  <a:cubicBezTo>
                    <a:pt x="348" y="2"/>
                    <a:pt x="344" y="2"/>
                    <a:pt x="344" y="3"/>
                  </a:cubicBezTo>
                  <a:cubicBezTo>
                    <a:pt x="344" y="3"/>
                    <a:pt x="345" y="2"/>
                    <a:pt x="346" y="3"/>
                  </a:cubicBezTo>
                  <a:cubicBezTo>
                    <a:pt x="344" y="3"/>
                    <a:pt x="342" y="4"/>
                    <a:pt x="339" y="4"/>
                  </a:cubicBezTo>
                  <a:cubicBezTo>
                    <a:pt x="339" y="2"/>
                    <a:pt x="331" y="3"/>
                    <a:pt x="329" y="2"/>
                  </a:cubicBezTo>
                  <a:cubicBezTo>
                    <a:pt x="324" y="3"/>
                    <a:pt x="319" y="1"/>
                    <a:pt x="314" y="2"/>
                  </a:cubicBezTo>
                  <a:cubicBezTo>
                    <a:pt x="316" y="3"/>
                    <a:pt x="312" y="2"/>
                    <a:pt x="312" y="3"/>
                  </a:cubicBezTo>
                  <a:cubicBezTo>
                    <a:pt x="311" y="3"/>
                    <a:pt x="310" y="3"/>
                    <a:pt x="310" y="3"/>
                  </a:cubicBezTo>
                  <a:cubicBezTo>
                    <a:pt x="306" y="2"/>
                    <a:pt x="306" y="2"/>
                    <a:pt x="306" y="2"/>
                  </a:cubicBezTo>
                  <a:cubicBezTo>
                    <a:pt x="305" y="2"/>
                    <a:pt x="307" y="2"/>
                    <a:pt x="307" y="1"/>
                  </a:cubicBezTo>
                  <a:cubicBezTo>
                    <a:pt x="304" y="1"/>
                    <a:pt x="306" y="1"/>
                    <a:pt x="304" y="0"/>
                  </a:cubicBezTo>
                  <a:cubicBezTo>
                    <a:pt x="304" y="1"/>
                    <a:pt x="303" y="1"/>
                    <a:pt x="301" y="1"/>
                  </a:cubicBezTo>
                  <a:cubicBezTo>
                    <a:pt x="304" y="2"/>
                    <a:pt x="304" y="2"/>
                    <a:pt x="304" y="2"/>
                  </a:cubicBezTo>
                  <a:cubicBezTo>
                    <a:pt x="300" y="3"/>
                    <a:pt x="300" y="0"/>
                    <a:pt x="296" y="1"/>
                  </a:cubicBezTo>
                  <a:cubicBezTo>
                    <a:pt x="297" y="1"/>
                    <a:pt x="297" y="1"/>
                    <a:pt x="297" y="1"/>
                  </a:cubicBezTo>
                  <a:cubicBezTo>
                    <a:pt x="295" y="1"/>
                    <a:pt x="289" y="1"/>
                    <a:pt x="287" y="2"/>
                  </a:cubicBezTo>
                  <a:cubicBezTo>
                    <a:pt x="287" y="2"/>
                    <a:pt x="286" y="1"/>
                    <a:pt x="287" y="1"/>
                  </a:cubicBezTo>
                  <a:cubicBezTo>
                    <a:pt x="282" y="1"/>
                    <a:pt x="276" y="3"/>
                    <a:pt x="272" y="2"/>
                  </a:cubicBezTo>
                  <a:cubicBezTo>
                    <a:pt x="272" y="1"/>
                    <a:pt x="272" y="1"/>
                    <a:pt x="272" y="1"/>
                  </a:cubicBezTo>
                  <a:cubicBezTo>
                    <a:pt x="271" y="2"/>
                    <a:pt x="271" y="2"/>
                    <a:pt x="269" y="2"/>
                  </a:cubicBezTo>
                  <a:cubicBezTo>
                    <a:pt x="269" y="2"/>
                    <a:pt x="270" y="1"/>
                    <a:pt x="269" y="1"/>
                  </a:cubicBezTo>
                  <a:cubicBezTo>
                    <a:pt x="269" y="2"/>
                    <a:pt x="267" y="2"/>
                    <a:pt x="265" y="2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62" y="1"/>
                    <a:pt x="259" y="2"/>
                    <a:pt x="255" y="3"/>
                  </a:cubicBezTo>
                  <a:cubicBezTo>
                    <a:pt x="255" y="2"/>
                    <a:pt x="251" y="1"/>
                    <a:pt x="249" y="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3" y="1"/>
                    <a:pt x="239" y="2"/>
                    <a:pt x="234" y="2"/>
                  </a:cubicBezTo>
                  <a:cubicBezTo>
                    <a:pt x="230" y="1"/>
                    <a:pt x="222" y="2"/>
                    <a:pt x="217" y="1"/>
                  </a:cubicBezTo>
                  <a:cubicBezTo>
                    <a:pt x="218" y="1"/>
                    <a:pt x="217" y="2"/>
                    <a:pt x="216" y="2"/>
                  </a:cubicBezTo>
                  <a:cubicBezTo>
                    <a:pt x="214" y="2"/>
                    <a:pt x="212" y="3"/>
                    <a:pt x="212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2" y="1"/>
                    <a:pt x="209" y="1"/>
                    <a:pt x="207" y="1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2" y="0"/>
                    <a:pt x="193" y="3"/>
                    <a:pt x="190" y="1"/>
                  </a:cubicBezTo>
                  <a:cubicBezTo>
                    <a:pt x="189" y="2"/>
                    <a:pt x="187" y="2"/>
                    <a:pt x="186" y="2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83" y="1"/>
                    <a:pt x="181" y="1"/>
                    <a:pt x="176" y="1"/>
                  </a:cubicBezTo>
                  <a:cubicBezTo>
                    <a:pt x="177" y="1"/>
                    <a:pt x="177" y="1"/>
                    <a:pt x="177" y="1"/>
                  </a:cubicBezTo>
                  <a:cubicBezTo>
                    <a:pt x="175" y="1"/>
                    <a:pt x="174" y="3"/>
                    <a:pt x="172" y="3"/>
                  </a:cubicBezTo>
                  <a:cubicBezTo>
                    <a:pt x="171" y="2"/>
                    <a:pt x="171" y="2"/>
                    <a:pt x="171" y="2"/>
                  </a:cubicBezTo>
                  <a:cubicBezTo>
                    <a:pt x="167" y="2"/>
                    <a:pt x="162" y="1"/>
                    <a:pt x="158" y="2"/>
                  </a:cubicBezTo>
                  <a:cubicBezTo>
                    <a:pt x="158" y="2"/>
                    <a:pt x="158" y="1"/>
                    <a:pt x="159" y="1"/>
                  </a:cubicBezTo>
                  <a:cubicBezTo>
                    <a:pt x="157" y="1"/>
                    <a:pt x="151" y="0"/>
                    <a:pt x="152" y="2"/>
                  </a:cubicBezTo>
                  <a:cubicBezTo>
                    <a:pt x="152" y="1"/>
                    <a:pt x="148" y="2"/>
                    <a:pt x="145" y="2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44" y="3"/>
                    <a:pt x="144" y="3"/>
                    <a:pt x="141" y="3"/>
                  </a:cubicBezTo>
                  <a:cubicBezTo>
                    <a:pt x="140" y="3"/>
                    <a:pt x="140" y="3"/>
                    <a:pt x="141" y="3"/>
                  </a:cubicBezTo>
                  <a:cubicBezTo>
                    <a:pt x="139" y="2"/>
                    <a:pt x="139" y="3"/>
                    <a:pt x="137" y="3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135" y="2"/>
                    <a:pt x="136" y="3"/>
                    <a:pt x="134" y="3"/>
                  </a:cubicBezTo>
                  <a:cubicBezTo>
                    <a:pt x="133" y="4"/>
                    <a:pt x="130" y="3"/>
                    <a:pt x="130" y="2"/>
                  </a:cubicBezTo>
                  <a:cubicBezTo>
                    <a:pt x="130" y="3"/>
                    <a:pt x="128" y="3"/>
                    <a:pt x="127" y="3"/>
                  </a:cubicBezTo>
                  <a:cubicBezTo>
                    <a:pt x="127" y="3"/>
                    <a:pt x="127" y="3"/>
                    <a:pt x="128" y="3"/>
                  </a:cubicBezTo>
                  <a:cubicBezTo>
                    <a:pt x="124" y="2"/>
                    <a:pt x="122" y="4"/>
                    <a:pt x="119" y="3"/>
                  </a:cubicBezTo>
                  <a:cubicBezTo>
                    <a:pt x="119" y="3"/>
                    <a:pt x="119" y="2"/>
                    <a:pt x="119" y="2"/>
                  </a:cubicBezTo>
                  <a:cubicBezTo>
                    <a:pt x="122" y="2"/>
                    <a:pt x="124" y="2"/>
                    <a:pt x="124" y="3"/>
                  </a:cubicBezTo>
                  <a:cubicBezTo>
                    <a:pt x="124" y="2"/>
                    <a:pt x="122" y="2"/>
                    <a:pt x="124" y="1"/>
                  </a:cubicBezTo>
                  <a:cubicBezTo>
                    <a:pt x="122" y="1"/>
                    <a:pt x="118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4" y="2"/>
                    <a:pt x="113" y="2"/>
                    <a:pt x="113" y="2"/>
                  </a:cubicBezTo>
                  <a:cubicBezTo>
                    <a:pt x="112" y="1"/>
                    <a:pt x="110" y="1"/>
                    <a:pt x="109" y="1"/>
                  </a:cubicBezTo>
                  <a:cubicBezTo>
                    <a:pt x="109" y="2"/>
                    <a:pt x="107" y="2"/>
                    <a:pt x="109" y="3"/>
                  </a:cubicBezTo>
                  <a:cubicBezTo>
                    <a:pt x="108" y="3"/>
                    <a:pt x="109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1" y="2"/>
                    <a:pt x="112" y="2"/>
                    <a:pt x="113" y="2"/>
                  </a:cubicBezTo>
                  <a:cubicBezTo>
                    <a:pt x="112" y="3"/>
                    <a:pt x="111" y="3"/>
                    <a:pt x="110" y="3"/>
                  </a:cubicBezTo>
                  <a:cubicBezTo>
                    <a:pt x="109" y="3"/>
                    <a:pt x="109" y="4"/>
                    <a:pt x="108" y="4"/>
                  </a:cubicBezTo>
                  <a:cubicBezTo>
                    <a:pt x="107" y="3"/>
                    <a:pt x="103" y="2"/>
                    <a:pt x="103" y="2"/>
                  </a:cubicBezTo>
                  <a:cubicBezTo>
                    <a:pt x="99" y="2"/>
                    <a:pt x="94" y="2"/>
                    <a:pt x="92" y="3"/>
                  </a:cubicBezTo>
                  <a:cubicBezTo>
                    <a:pt x="91" y="4"/>
                    <a:pt x="91" y="3"/>
                    <a:pt x="90" y="3"/>
                  </a:cubicBezTo>
                  <a:cubicBezTo>
                    <a:pt x="91" y="3"/>
                    <a:pt x="92" y="3"/>
                    <a:pt x="92" y="2"/>
                  </a:cubicBezTo>
                  <a:cubicBezTo>
                    <a:pt x="90" y="3"/>
                    <a:pt x="86" y="3"/>
                    <a:pt x="85" y="4"/>
                  </a:cubicBezTo>
                  <a:cubicBezTo>
                    <a:pt x="83" y="3"/>
                    <a:pt x="87" y="3"/>
                    <a:pt x="83" y="3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77" y="1"/>
                    <a:pt x="72" y="5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57" y="2"/>
                    <a:pt x="47" y="4"/>
                    <a:pt x="38" y="3"/>
                  </a:cubicBezTo>
                  <a:cubicBezTo>
                    <a:pt x="36" y="2"/>
                    <a:pt x="35" y="3"/>
                    <a:pt x="34" y="4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7" y="4"/>
                    <a:pt x="24" y="2"/>
                    <a:pt x="20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3"/>
                    <a:pt x="15" y="4"/>
                    <a:pt x="15" y="3"/>
                  </a:cubicBezTo>
                  <a:cubicBezTo>
                    <a:pt x="15" y="3"/>
                    <a:pt x="15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3"/>
                    <a:pt x="10" y="2"/>
                    <a:pt x="6" y="2"/>
                  </a:cubicBezTo>
                  <a:cubicBezTo>
                    <a:pt x="4" y="2"/>
                    <a:pt x="1" y="3"/>
                    <a:pt x="1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6"/>
                    <a:pt x="0" y="7"/>
                    <a:pt x="4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8"/>
                    <a:pt x="7" y="8"/>
                    <a:pt x="8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1" y="8"/>
                    <a:pt x="13" y="8"/>
                  </a:cubicBezTo>
                  <a:cubicBezTo>
                    <a:pt x="14" y="8"/>
                    <a:pt x="12" y="7"/>
                    <a:pt x="14" y="7"/>
                  </a:cubicBezTo>
                  <a:cubicBezTo>
                    <a:pt x="15" y="7"/>
                    <a:pt x="15" y="8"/>
                    <a:pt x="16" y="7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7" y="8"/>
                    <a:pt x="19" y="8"/>
                    <a:pt x="20" y="7"/>
                  </a:cubicBezTo>
                  <a:cubicBezTo>
                    <a:pt x="21" y="8"/>
                    <a:pt x="24" y="7"/>
                    <a:pt x="24" y="8"/>
                  </a:cubicBezTo>
                  <a:cubicBezTo>
                    <a:pt x="25" y="8"/>
                    <a:pt x="27" y="7"/>
                    <a:pt x="28" y="7"/>
                  </a:cubicBezTo>
                  <a:cubicBezTo>
                    <a:pt x="25" y="9"/>
                    <a:pt x="32" y="7"/>
                    <a:pt x="32" y="9"/>
                  </a:cubicBezTo>
                  <a:cubicBezTo>
                    <a:pt x="34" y="7"/>
                    <a:pt x="38" y="8"/>
                    <a:pt x="41" y="7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2" y="8"/>
                    <a:pt x="42" y="8"/>
                    <a:pt x="43" y="8"/>
                  </a:cubicBezTo>
                  <a:cubicBezTo>
                    <a:pt x="44" y="7"/>
                    <a:pt x="46" y="7"/>
                    <a:pt x="48" y="6"/>
                  </a:cubicBezTo>
                  <a:cubicBezTo>
                    <a:pt x="50" y="7"/>
                    <a:pt x="46" y="8"/>
                    <a:pt x="47" y="9"/>
                  </a:cubicBezTo>
                  <a:cubicBezTo>
                    <a:pt x="47" y="8"/>
                    <a:pt x="51" y="8"/>
                    <a:pt x="50" y="7"/>
                  </a:cubicBezTo>
                  <a:cubicBezTo>
                    <a:pt x="52" y="8"/>
                    <a:pt x="51" y="7"/>
                    <a:pt x="52" y="8"/>
                  </a:cubicBezTo>
                  <a:cubicBezTo>
                    <a:pt x="52" y="7"/>
                    <a:pt x="54" y="8"/>
                    <a:pt x="55" y="7"/>
                  </a:cubicBezTo>
                  <a:cubicBezTo>
                    <a:pt x="57" y="8"/>
                    <a:pt x="56" y="8"/>
                    <a:pt x="58" y="8"/>
                  </a:cubicBezTo>
                  <a:cubicBezTo>
                    <a:pt x="59" y="8"/>
                    <a:pt x="57" y="9"/>
                    <a:pt x="57" y="9"/>
                  </a:cubicBezTo>
                  <a:close/>
                  <a:moveTo>
                    <a:pt x="117" y="7"/>
                  </a:moveTo>
                  <a:cubicBezTo>
                    <a:pt x="117" y="7"/>
                    <a:pt x="117" y="7"/>
                    <a:pt x="117" y="7"/>
                  </a:cubicBezTo>
                  <a:cubicBezTo>
                    <a:pt x="116" y="7"/>
                    <a:pt x="116" y="7"/>
                    <a:pt x="115" y="7"/>
                  </a:cubicBezTo>
                  <a:cubicBezTo>
                    <a:pt x="116" y="7"/>
                    <a:pt x="116" y="7"/>
                    <a:pt x="117" y="7"/>
                  </a:cubicBezTo>
                  <a:close/>
                  <a:moveTo>
                    <a:pt x="122" y="7"/>
                  </a:moveTo>
                  <a:cubicBezTo>
                    <a:pt x="121" y="7"/>
                    <a:pt x="120" y="7"/>
                    <a:pt x="120" y="7"/>
                  </a:cubicBezTo>
                  <a:cubicBezTo>
                    <a:pt x="119" y="6"/>
                    <a:pt x="120" y="6"/>
                    <a:pt x="120" y="6"/>
                  </a:cubicBezTo>
                  <a:cubicBezTo>
                    <a:pt x="120" y="6"/>
                    <a:pt x="121" y="6"/>
                    <a:pt x="122" y="7"/>
                  </a:cubicBezTo>
                  <a:close/>
                  <a:moveTo>
                    <a:pt x="111" y="1"/>
                  </a:moveTo>
                  <a:cubicBezTo>
                    <a:pt x="112" y="1"/>
                    <a:pt x="112" y="2"/>
                    <a:pt x="112" y="2"/>
                  </a:cubicBezTo>
                  <a:cubicBezTo>
                    <a:pt x="112" y="2"/>
                    <a:pt x="111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11" y="2"/>
                    <a:pt x="111" y="2"/>
                    <a:pt x="1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92" name="Freeform 40">
              <a:extLst>
                <a:ext uri="{FF2B5EF4-FFF2-40B4-BE49-F238E27FC236}">
                  <a16:creationId xmlns:a16="http://schemas.microsoft.com/office/drawing/2014/main" id="{18199453-E846-446F-AF9B-97C08389A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113" y="4767263"/>
              <a:ext cx="11113" cy="1111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93" name="Freeform 41">
              <a:extLst>
                <a:ext uri="{FF2B5EF4-FFF2-40B4-BE49-F238E27FC236}">
                  <a16:creationId xmlns:a16="http://schemas.microsoft.com/office/drawing/2014/main" id="{D1CD8878-F223-4437-B64B-AD774C191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0263" y="4789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6EDE89FD-644D-45C0-A100-66C36D81B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7038" y="4835526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95" name="Freeform 43">
              <a:extLst>
                <a:ext uri="{FF2B5EF4-FFF2-40B4-BE49-F238E27FC236}">
                  <a16:creationId xmlns:a16="http://schemas.microsoft.com/office/drawing/2014/main" id="{75B8585F-4196-44B0-BE6B-AF9490B39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063" y="4813301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96" name="Freeform 44">
              <a:extLst>
                <a:ext uri="{FF2B5EF4-FFF2-40B4-BE49-F238E27FC236}">
                  <a16:creationId xmlns:a16="http://schemas.microsoft.com/office/drawing/2014/main" id="{6A418B69-F0B4-4A4F-A488-459C87F60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0000" y="4813301"/>
              <a:ext cx="22225" cy="1111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97" name="Freeform 45">
              <a:extLst>
                <a:ext uri="{FF2B5EF4-FFF2-40B4-BE49-F238E27FC236}">
                  <a16:creationId xmlns:a16="http://schemas.microsoft.com/office/drawing/2014/main" id="{271332AE-83AE-43A8-872E-A007CFA18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2713" y="4813301"/>
              <a:ext cx="0" cy="11113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98" name="Freeform 46">
              <a:extLst>
                <a:ext uri="{FF2B5EF4-FFF2-40B4-BE49-F238E27FC236}">
                  <a16:creationId xmlns:a16="http://schemas.microsoft.com/office/drawing/2014/main" id="{814FBB21-D565-43E4-B6E9-713C2E5F7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4250" y="4835526"/>
              <a:ext cx="23813" cy="0"/>
            </a:xfrm>
            <a:custGeom>
              <a:avLst/>
              <a:gdLst>
                <a:gd name="T0" fmla="*/ 2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99" name="Freeform 47">
              <a:extLst>
                <a:ext uri="{FF2B5EF4-FFF2-40B4-BE49-F238E27FC236}">
                  <a16:creationId xmlns:a16="http://schemas.microsoft.com/office/drawing/2014/main" id="{CB74B830-5F56-48D8-A617-7386CE463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138" y="4813301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00" name="Freeform 48">
              <a:extLst>
                <a:ext uri="{FF2B5EF4-FFF2-40B4-BE49-F238E27FC236}">
                  <a16:creationId xmlns:a16="http://schemas.microsoft.com/office/drawing/2014/main" id="{EF30C7B3-102B-482D-8883-F29996236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613" y="48355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01" name="Freeform 49">
              <a:extLst>
                <a:ext uri="{FF2B5EF4-FFF2-40B4-BE49-F238E27FC236}">
                  <a16:creationId xmlns:a16="http://schemas.microsoft.com/office/drawing/2014/main" id="{2C26A48B-88CC-44C9-A519-031A369F5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8913" y="4813301"/>
              <a:ext cx="2222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04" name="Freeform 50">
              <a:extLst>
                <a:ext uri="{FF2B5EF4-FFF2-40B4-BE49-F238E27FC236}">
                  <a16:creationId xmlns:a16="http://schemas.microsoft.com/office/drawing/2014/main" id="{991C1D23-03B0-4749-92A2-BFDD4A464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2450" y="4824413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05" name="Freeform 51">
              <a:extLst>
                <a:ext uri="{FF2B5EF4-FFF2-40B4-BE49-F238E27FC236}">
                  <a16:creationId xmlns:a16="http://schemas.microsoft.com/office/drawing/2014/main" id="{C180BB0A-6AE3-4138-8DB6-6D3806B9F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563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06" name="Freeform 52">
              <a:extLst>
                <a:ext uri="{FF2B5EF4-FFF2-40B4-BE49-F238E27FC236}">
                  <a16:creationId xmlns:a16="http://schemas.microsoft.com/office/drawing/2014/main" id="{1DB075AC-C95F-487C-B683-695DBD124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563" y="4824413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07" name="Freeform 53">
              <a:extLst>
                <a:ext uri="{FF2B5EF4-FFF2-40B4-BE49-F238E27FC236}">
                  <a16:creationId xmlns:a16="http://schemas.microsoft.com/office/drawing/2014/main" id="{29149A05-ACE6-4B10-92AE-0939C079C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7513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08" name="Freeform 54">
              <a:extLst>
                <a:ext uri="{FF2B5EF4-FFF2-40B4-BE49-F238E27FC236}">
                  <a16:creationId xmlns:a16="http://schemas.microsoft.com/office/drawing/2014/main" id="{177DCDC3-A3B2-4BFD-BD90-ECFF98940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2588" y="4813301"/>
              <a:ext cx="34925" cy="11113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1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09" name="Freeform 55">
              <a:extLst>
                <a:ext uri="{FF2B5EF4-FFF2-40B4-BE49-F238E27FC236}">
                  <a16:creationId xmlns:a16="http://schemas.microsoft.com/office/drawing/2014/main" id="{EC29BF16-6B01-4C63-A4D2-93BAC3BEB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2088" y="4767263"/>
              <a:ext cx="55563" cy="22225"/>
            </a:xfrm>
            <a:custGeom>
              <a:avLst/>
              <a:gdLst>
                <a:gd name="T0" fmla="*/ 1 w 5"/>
                <a:gd name="T1" fmla="*/ 1 h 2"/>
                <a:gd name="T2" fmla="*/ 4 w 5"/>
                <a:gd name="T3" fmla="*/ 2 h 2"/>
                <a:gd name="T4" fmla="*/ 4 w 5"/>
                <a:gd name="T5" fmla="*/ 1 h 2"/>
                <a:gd name="T6" fmla="*/ 1 w 5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1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1"/>
                    <a:pt x="4" y="1"/>
                  </a:cubicBezTo>
                  <a:cubicBezTo>
                    <a:pt x="0" y="0"/>
                    <a:pt x="5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10" name="Freeform 56">
              <a:extLst>
                <a:ext uri="{FF2B5EF4-FFF2-40B4-BE49-F238E27FC236}">
                  <a16:creationId xmlns:a16="http://schemas.microsoft.com/office/drawing/2014/main" id="{666AD6F4-3AB0-410C-81BC-77D6F0023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5" y="4767263"/>
              <a:ext cx="33338" cy="11113"/>
            </a:xfrm>
            <a:custGeom>
              <a:avLst/>
              <a:gdLst>
                <a:gd name="T0" fmla="*/ 1 w 3"/>
                <a:gd name="T1" fmla="*/ 1 h 1"/>
                <a:gd name="T2" fmla="*/ 2 w 3"/>
                <a:gd name="T3" fmla="*/ 0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3" y="1"/>
                    <a:pt x="1" y="1"/>
                    <a:pt x="2" y="0"/>
                  </a:cubicBezTo>
                  <a:cubicBezTo>
                    <a:pt x="1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11" name="Freeform 57">
              <a:extLst>
                <a:ext uri="{FF2B5EF4-FFF2-40B4-BE49-F238E27FC236}">
                  <a16:creationId xmlns:a16="http://schemas.microsoft.com/office/drawing/2014/main" id="{81B1D321-E6EA-4BEA-8D38-B1B3F7C1B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1500" y="4767263"/>
              <a:ext cx="11113" cy="1111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12" name="Freeform 58">
              <a:extLst>
                <a:ext uri="{FF2B5EF4-FFF2-40B4-BE49-F238E27FC236}">
                  <a16:creationId xmlns:a16="http://schemas.microsoft.com/office/drawing/2014/main" id="{52EECCDD-F1E6-4D43-A876-5FB49564C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813301"/>
              <a:ext cx="22225" cy="11113"/>
            </a:xfrm>
            <a:custGeom>
              <a:avLst/>
              <a:gdLst>
                <a:gd name="T0" fmla="*/ 0 w 14"/>
                <a:gd name="T1" fmla="*/ 7 h 7"/>
                <a:gd name="T2" fmla="*/ 7 w 14"/>
                <a:gd name="T3" fmla="*/ 7 h 7"/>
                <a:gd name="T4" fmla="*/ 14 w 14"/>
                <a:gd name="T5" fmla="*/ 0 h 7"/>
                <a:gd name="T6" fmla="*/ 0 w 1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7">
                  <a:moveTo>
                    <a:pt x="0" y="7"/>
                  </a:moveTo>
                  <a:lnTo>
                    <a:pt x="7" y="7"/>
                  </a:lnTo>
                  <a:lnTo>
                    <a:pt x="14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13" name="Freeform 59">
              <a:extLst>
                <a:ext uri="{FF2B5EF4-FFF2-40B4-BE49-F238E27FC236}">
                  <a16:creationId xmlns:a16="http://schemas.microsoft.com/office/drawing/2014/main" id="{32689E05-D8F2-4519-BB93-B574F29BA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3850" y="4767263"/>
              <a:ext cx="33338" cy="0"/>
            </a:xfrm>
            <a:custGeom>
              <a:avLst/>
              <a:gdLst>
                <a:gd name="T0" fmla="*/ 14 w 21"/>
                <a:gd name="T1" fmla="*/ 21 w 21"/>
                <a:gd name="T2" fmla="*/ 0 w 21"/>
                <a:gd name="T3" fmla="*/ 14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">
                  <a:moveTo>
                    <a:pt x="14" y="0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14" name="Freeform 60">
              <a:extLst>
                <a:ext uri="{FF2B5EF4-FFF2-40B4-BE49-F238E27FC236}">
                  <a16:creationId xmlns:a16="http://schemas.microsoft.com/office/drawing/2014/main" id="{5E3513F5-B9FB-456B-9A32-960295E04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9563" y="4767263"/>
              <a:ext cx="11113" cy="1111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15" name="Freeform 61">
              <a:extLst>
                <a:ext uri="{FF2B5EF4-FFF2-40B4-BE49-F238E27FC236}">
                  <a16:creationId xmlns:a16="http://schemas.microsoft.com/office/drawing/2014/main" id="{F6302304-0F99-41EE-A416-90B981398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963" y="4767263"/>
              <a:ext cx="34925" cy="11113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16" name="Freeform 62">
              <a:extLst>
                <a:ext uri="{FF2B5EF4-FFF2-40B4-BE49-F238E27FC236}">
                  <a16:creationId xmlns:a16="http://schemas.microsoft.com/office/drawing/2014/main" id="{C98CD976-5DA4-4E5D-B75E-00F864E61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088" y="4756151"/>
              <a:ext cx="11113" cy="0"/>
            </a:xfrm>
            <a:custGeom>
              <a:avLst/>
              <a:gdLst>
                <a:gd name="T0" fmla="*/ 0 w 7"/>
                <a:gd name="T1" fmla="*/ 7 w 7"/>
                <a:gd name="T2" fmla="*/ 0 w 7"/>
                <a:gd name="T3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F26D4404-220C-4371-B9C9-49C2B17244DC}"/>
              </a:ext>
            </a:extLst>
          </p:cNvPr>
          <p:cNvGrpSpPr/>
          <p:nvPr/>
        </p:nvGrpSpPr>
        <p:grpSpPr>
          <a:xfrm>
            <a:off x="8528632" y="498693"/>
            <a:ext cx="382868" cy="349966"/>
            <a:chOff x="7526338" y="5778500"/>
            <a:chExt cx="406400" cy="371475"/>
          </a:xfrm>
          <a:solidFill>
            <a:srgbClr val="253A55"/>
          </a:solidFill>
        </p:grpSpPr>
        <p:sp>
          <p:nvSpPr>
            <p:cNvPr id="225" name="Freeform 413">
              <a:extLst>
                <a:ext uri="{FF2B5EF4-FFF2-40B4-BE49-F238E27FC236}">
                  <a16:creationId xmlns:a16="http://schemas.microsoft.com/office/drawing/2014/main" id="{1A0A9889-F793-4F53-92EA-8C22FB5E9C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6338" y="5778500"/>
              <a:ext cx="406400" cy="371475"/>
            </a:xfrm>
            <a:custGeom>
              <a:avLst/>
              <a:gdLst>
                <a:gd name="T0" fmla="*/ 66 w 69"/>
                <a:gd name="T1" fmla="*/ 6 h 63"/>
                <a:gd name="T2" fmla="*/ 67 w 69"/>
                <a:gd name="T3" fmla="*/ 46 h 63"/>
                <a:gd name="T4" fmla="*/ 64 w 69"/>
                <a:gd name="T5" fmla="*/ 7 h 63"/>
                <a:gd name="T6" fmla="*/ 5 w 69"/>
                <a:gd name="T7" fmla="*/ 6 h 63"/>
                <a:gd name="T8" fmla="*/ 6 w 69"/>
                <a:gd name="T9" fmla="*/ 36 h 63"/>
                <a:gd name="T10" fmla="*/ 20 w 69"/>
                <a:gd name="T11" fmla="*/ 7 h 63"/>
                <a:gd name="T12" fmla="*/ 21 w 69"/>
                <a:gd name="T13" fmla="*/ 15 h 63"/>
                <a:gd name="T14" fmla="*/ 14 w 69"/>
                <a:gd name="T15" fmla="*/ 34 h 63"/>
                <a:gd name="T16" fmla="*/ 12 w 69"/>
                <a:gd name="T17" fmla="*/ 37 h 63"/>
                <a:gd name="T18" fmla="*/ 13 w 69"/>
                <a:gd name="T19" fmla="*/ 30 h 63"/>
                <a:gd name="T20" fmla="*/ 6 w 69"/>
                <a:gd name="T21" fmla="*/ 41 h 63"/>
                <a:gd name="T22" fmla="*/ 54 w 69"/>
                <a:gd name="T23" fmla="*/ 44 h 63"/>
                <a:gd name="T24" fmla="*/ 37 w 69"/>
                <a:gd name="T25" fmla="*/ 46 h 63"/>
                <a:gd name="T26" fmla="*/ 41 w 69"/>
                <a:gd name="T27" fmla="*/ 57 h 63"/>
                <a:gd name="T28" fmla="*/ 48 w 69"/>
                <a:gd name="T29" fmla="*/ 60 h 63"/>
                <a:gd name="T30" fmla="*/ 22 w 69"/>
                <a:gd name="T31" fmla="*/ 62 h 63"/>
                <a:gd name="T32" fmla="*/ 25 w 69"/>
                <a:gd name="T33" fmla="*/ 58 h 63"/>
                <a:gd name="T34" fmla="*/ 33 w 69"/>
                <a:gd name="T35" fmla="*/ 58 h 63"/>
                <a:gd name="T36" fmla="*/ 5 w 69"/>
                <a:gd name="T37" fmla="*/ 48 h 63"/>
                <a:gd name="T38" fmla="*/ 1 w 69"/>
                <a:gd name="T39" fmla="*/ 43 h 63"/>
                <a:gd name="T40" fmla="*/ 2 w 69"/>
                <a:gd name="T41" fmla="*/ 7 h 63"/>
                <a:gd name="T42" fmla="*/ 0 w 69"/>
                <a:gd name="T43" fmla="*/ 4 h 63"/>
                <a:gd name="T44" fmla="*/ 33 w 69"/>
                <a:gd name="T45" fmla="*/ 2 h 63"/>
                <a:gd name="T46" fmla="*/ 66 w 69"/>
                <a:gd name="T47" fmla="*/ 11 h 63"/>
                <a:gd name="T48" fmla="*/ 66 w 69"/>
                <a:gd name="T49" fmla="*/ 11 h 63"/>
                <a:gd name="T50" fmla="*/ 45 w 69"/>
                <a:gd name="T51" fmla="*/ 4 h 63"/>
                <a:gd name="T52" fmla="*/ 64 w 69"/>
                <a:gd name="T53" fmla="*/ 4 h 63"/>
                <a:gd name="T54" fmla="*/ 10 w 69"/>
                <a:gd name="T55" fmla="*/ 44 h 63"/>
                <a:gd name="T56" fmla="*/ 19 w 69"/>
                <a:gd name="T57" fmla="*/ 45 h 63"/>
                <a:gd name="T58" fmla="*/ 18 w 69"/>
                <a:gd name="T59" fmla="*/ 43 h 63"/>
                <a:gd name="T60" fmla="*/ 8 w 69"/>
                <a:gd name="T61" fmla="*/ 34 h 63"/>
                <a:gd name="T62" fmla="*/ 5 w 69"/>
                <a:gd name="T63" fmla="*/ 14 h 63"/>
                <a:gd name="T64" fmla="*/ 5 w 69"/>
                <a:gd name="T65" fmla="*/ 14 h 63"/>
                <a:gd name="T66" fmla="*/ 4 w 69"/>
                <a:gd name="T67" fmla="*/ 17 h 63"/>
                <a:gd name="T68" fmla="*/ 4 w 69"/>
                <a:gd name="T69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" h="63">
                  <a:moveTo>
                    <a:pt x="68" y="4"/>
                  </a:moveTo>
                  <a:cubicBezTo>
                    <a:pt x="69" y="6"/>
                    <a:pt x="67" y="4"/>
                    <a:pt x="66" y="6"/>
                  </a:cubicBezTo>
                  <a:cubicBezTo>
                    <a:pt x="68" y="7"/>
                    <a:pt x="68" y="9"/>
                    <a:pt x="68" y="12"/>
                  </a:cubicBezTo>
                  <a:cubicBezTo>
                    <a:pt x="67" y="22"/>
                    <a:pt x="69" y="36"/>
                    <a:pt x="67" y="46"/>
                  </a:cubicBezTo>
                  <a:cubicBezTo>
                    <a:pt x="65" y="45"/>
                    <a:pt x="64" y="41"/>
                    <a:pt x="64" y="38"/>
                  </a:cubicBezTo>
                  <a:cubicBezTo>
                    <a:pt x="63" y="29"/>
                    <a:pt x="63" y="16"/>
                    <a:pt x="64" y="7"/>
                  </a:cubicBezTo>
                  <a:cubicBezTo>
                    <a:pt x="60" y="8"/>
                    <a:pt x="55" y="6"/>
                    <a:pt x="51" y="6"/>
                  </a:cubicBezTo>
                  <a:cubicBezTo>
                    <a:pt x="36" y="4"/>
                    <a:pt x="19" y="6"/>
                    <a:pt x="5" y="6"/>
                  </a:cubicBezTo>
                  <a:cubicBezTo>
                    <a:pt x="5" y="7"/>
                    <a:pt x="7" y="6"/>
                    <a:pt x="7" y="7"/>
                  </a:cubicBezTo>
                  <a:cubicBezTo>
                    <a:pt x="6" y="19"/>
                    <a:pt x="6" y="25"/>
                    <a:pt x="6" y="36"/>
                  </a:cubicBezTo>
                  <a:cubicBezTo>
                    <a:pt x="10" y="29"/>
                    <a:pt x="13" y="21"/>
                    <a:pt x="15" y="13"/>
                  </a:cubicBezTo>
                  <a:cubicBezTo>
                    <a:pt x="17" y="12"/>
                    <a:pt x="17" y="7"/>
                    <a:pt x="20" y="7"/>
                  </a:cubicBezTo>
                  <a:cubicBezTo>
                    <a:pt x="16" y="16"/>
                    <a:pt x="12" y="24"/>
                    <a:pt x="9" y="33"/>
                  </a:cubicBezTo>
                  <a:cubicBezTo>
                    <a:pt x="13" y="28"/>
                    <a:pt x="17" y="21"/>
                    <a:pt x="21" y="15"/>
                  </a:cubicBezTo>
                  <a:cubicBezTo>
                    <a:pt x="22" y="13"/>
                    <a:pt x="23" y="10"/>
                    <a:pt x="25" y="9"/>
                  </a:cubicBezTo>
                  <a:cubicBezTo>
                    <a:pt x="21" y="17"/>
                    <a:pt x="17" y="25"/>
                    <a:pt x="14" y="34"/>
                  </a:cubicBezTo>
                  <a:cubicBezTo>
                    <a:pt x="16" y="33"/>
                    <a:pt x="17" y="29"/>
                    <a:pt x="20" y="27"/>
                  </a:cubicBezTo>
                  <a:cubicBezTo>
                    <a:pt x="17" y="30"/>
                    <a:pt x="16" y="35"/>
                    <a:pt x="12" y="37"/>
                  </a:cubicBezTo>
                  <a:cubicBezTo>
                    <a:pt x="12" y="32"/>
                    <a:pt x="15" y="28"/>
                    <a:pt x="17" y="24"/>
                  </a:cubicBezTo>
                  <a:cubicBezTo>
                    <a:pt x="16" y="25"/>
                    <a:pt x="14" y="27"/>
                    <a:pt x="13" y="30"/>
                  </a:cubicBezTo>
                  <a:cubicBezTo>
                    <a:pt x="10" y="31"/>
                    <a:pt x="9" y="34"/>
                    <a:pt x="8" y="37"/>
                  </a:cubicBezTo>
                  <a:cubicBezTo>
                    <a:pt x="7" y="38"/>
                    <a:pt x="5" y="39"/>
                    <a:pt x="6" y="41"/>
                  </a:cubicBezTo>
                  <a:cubicBezTo>
                    <a:pt x="14" y="42"/>
                    <a:pt x="23" y="42"/>
                    <a:pt x="31" y="42"/>
                  </a:cubicBezTo>
                  <a:cubicBezTo>
                    <a:pt x="39" y="41"/>
                    <a:pt x="46" y="43"/>
                    <a:pt x="54" y="44"/>
                  </a:cubicBezTo>
                  <a:cubicBezTo>
                    <a:pt x="58" y="44"/>
                    <a:pt x="63" y="43"/>
                    <a:pt x="65" y="46"/>
                  </a:cubicBezTo>
                  <a:cubicBezTo>
                    <a:pt x="55" y="48"/>
                    <a:pt x="47" y="46"/>
                    <a:pt x="37" y="46"/>
                  </a:cubicBezTo>
                  <a:cubicBezTo>
                    <a:pt x="35" y="49"/>
                    <a:pt x="36" y="54"/>
                    <a:pt x="37" y="57"/>
                  </a:cubicBezTo>
                  <a:cubicBezTo>
                    <a:pt x="38" y="57"/>
                    <a:pt x="40" y="57"/>
                    <a:pt x="41" y="57"/>
                  </a:cubicBezTo>
                  <a:cubicBezTo>
                    <a:pt x="42" y="58"/>
                    <a:pt x="41" y="58"/>
                    <a:pt x="41" y="60"/>
                  </a:cubicBezTo>
                  <a:cubicBezTo>
                    <a:pt x="43" y="60"/>
                    <a:pt x="45" y="60"/>
                    <a:pt x="48" y="60"/>
                  </a:cubicBezTo>
                  <a:cubicBezTo>
                    <a:pt x="47" y="63"/>
                    <a:pt x="41" y="61"/>
                    <a:pt x="37" y="61"/>
                  </a:cubicBezTo>
                  <a:cubicBezTo>
                    <a:pt x="33" y="62"/>
                    <a:pt x="25" y="62"/>
                    <a:pt x="22" y="62"/>
                  </a:cubicBezTo>
                  <a:cubicBezTo>
                    <a:pt x="25" y="59"/>
                    <a:pt x="31" y="60"/>
                    <a:pt x="35" y="60"/>
                  </a:cubicBezTo>
                  <a:cubicBezTo>
                    <a:pt x="34" y="58"/>
                    <a:pt x="27" y="60"/>
                    <a:pt x="25" y="58"/>
                  </a:cubicBezTo>
                  <a:cubicBezTo>
                    <a:pt x="24" y="56"/>
                    <a:pt x="29" y="58"/>
                    <a:pt x="29" y="56"/>
                  </a:cubicBezTo>
                  <a:cubicBezTo>
                    <a:pt x="29" y="57"/>
                    <a:pt x="31" y="58"/>
                    <a:pt x="33" y="58"/>
                  </a:cubicBezTo>
                  <a:cubicBezTo>
                    <a:pt x="33" y="54"/>
                    <a:pt x="32" y="49"/>
                    <a:pt x="33" y="46"/>
                  </a:cubicBezTo>
                  <a:cubicBezTo>
                    <a:pt x="24" y="46"/>
                    <a:pt x="15" y="47"/>
                    <a:pt x="5" y="48"/>
                  </a:cubicBezTo>
                  <a:cubicBezTo>
                    <a:pt x="4" y="48"/>
                    <a:pt x="4" y="49"/>
                    <a:pt x="3" y="49"/>
                  </a:cubicBezTo>
                  <a:cubicBezTo>
                    <a:pt x="2" y="48"/>
                    <a:pt x="2" y="44"/>
                    <a:pt x="1" y="43"/>
                  </a:cubicBezTo>
                  <a:cubicBezTo>
                    <a:pt x="1" y="42"/>
                    <a:pt x="2" y="42"/>
                    <a:pt x="2" y="40"/>
                  </a:cubicBezTo>
                  <a:cubicBezTo>
                    <a:pt x="2" y="28"/>
                    <a:pt x="2" y="17"/>
                    <a:pt x="2" y="7"/>
                  </a:cubicBezTo>
                  <a:cubicBezTo>
                    <a:pt x="3" y="6"/>
                    <a:pt x="4" y="7"/>
                    <a:pt x="4" y="6"/>
                  </a:cubicBezTo>
                  <a:cubicBezTo>
                    <a:pt x="4" y="5"/>
                    <a:pt x="0" y="6"/>
                    <a:pt x="0" y="4"/>
                  </a:cubicBezTo>
                  <a:cubicBezTo>
                    <a:pt x="2" y="3"/>
                    <a:pt x="6" y="4"/>
                    <a:pt x="7" y="3"/>
                  </a:cubicBezTo>
                  <a:cubicBezTo>
                    <a:pt x="13" y="3"/>
                    <a:pt x="25" y="2"/>
                    <a:pt x="33" y="2"/>
                  </a:cubicBezTo>
                  <a:cubicBezTo>
                    <a:pt x="44" y="2"/>
                    <a:pt x="59" y="0"/>
                    <a:pt x="68" y="4"/>
                  </a:cubicBezTo>
                  <a:close/>
                  <a:moveTo>
                    <a:pt x="66" y="11"/>
                  </a:moveTo>
                  <a:cubicBezTo>
                    <a:pt x="65" y="14"/>
                    <a:pt x="64" y="19"/>
                    <a:pt x="66" y="21"/>
                  </a:cubicBezTo>
                  <a:cubicBezTo>
                    <a:pt x="66" y="18"/>
                    <a:pt x="66" y="14"/>
                    <a:pt x="66" y="11"/>
                  </a:cubicBezTo>
                  <a:close/>
                  <a:moveTo>
                    <a:pt x="64" y="4"/>
                  </a:moveTo>
                  <a:cubicBezTo>
                    <a:pt x="59" y="3"/>
                    <a:pt x="50" y="3"/>
                    <a:pt x="45" y="4"/>
                  </a:cubicBezTo>
                  <a:cubicBezTo>
                    <a:pt x="51" y="4"/>
                    <a:pt x="58" y="7"/>
                    <a:pt x="64" y="5"/>
                  </a:cubicBezTo>
                  <a:cubicBezTo>
                    <a:pt x="64" y="5"/>
                    <a:pt x="64" y="5"/>
                    <a:pt x="64" y="4"/>
                  </a:cubicBezTo>
                  <a:close/>
                  <a:moveTo>
                    <a:pt x="18" y="43"/>
                  </a:moveTo>
                  <a:cubicBezTo>
                    <a:pt x="15" y="43"/>
                    <a:pt x="12" y="43"/>
                    <a:pt x="10" y="44"/>
                  </a:cubicBezTo>
                  <a:cubicBezTo>
                    <a:pt x="8" y="44"/>
                    <a:pt x="5" y="44"/>
                    <a:pt x="4" y="45"/>
                  </a:cubicBezTo>
                  <a:cubicBezTo>
                    <a:pt x="8" y="48"/>
                    <a:pt x="14" y="45"/>
                    <a:pt x="19" y="45"/>
                  </a:cubicBezTo>
                  <a:cubicBezTo>
                    <a:pt x="28" y="44"/>
                    <a:pt x="37" y="44"/>
                    <a:pt x="44" y="44"/>
                  </a:cubicBezTo>
                  <a:cubicBezTo>
                    <a:pt x="36" y="43"/>
                    <a:pt x="27" y="43"/>
                    <a:pt x="18" y="43"/>
                  </a:cubicBezTo>
                  <a:close/>
                  <a:moveTo>
                    <a:pt x="8" y="35"/>
                  </a:moveTo>
                  <a:cubicBezTo>
                    <a:pt x="8" y="35"/>
                    <a:pt x="9" y="34"/>
                    <a:pt x="8" y="34"/>
                  </a:cubicBezTo>
                  <a:cubicBezTo>
                    <a:pt x="8" y="34"/>
                    <a:pt x="8" y="34"/>
                    <a:pt x="8" y="35"/>
                  </a:cubicBezTo>
                  <a:close/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lose/>
                  <a:moveTo>
                    <a:pt x="4" y="16"/>
                  </a:moveTo>
                  <a:cubicBezTo>
                    <a:pt x="4" y="16"/>
                    <a:pt x="4" y="16"/>
                    <a:pt x="4" y="17"/>
                  </a:cubicBezTo>
                  <a:cubicBezTo>
                    <a:pt x="3" y="21"/>
                    <a:pt x="4" y="25"/>
                    <a:pt x="4" y="29"/>
                  </a:cubicBezTo>
                  <a:cubicBezTo>
                    <a:pt x="4" y="34"/>
                    <a:pt x="3" y="38"/>
                    <a:pt x="4" y="41"/>
                  </a:cubicBezTo>
                  <a:cubicBezTo>
                    <a:pt x="4" y="33"/>
                    <a:pt x="5" y="24"/>
                    <a:pt x="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26" name="Freeform 414">
              <a:extLst>
                <a:ext uri="{FF2B5EF4-FFF2-40B4-BE49-F238E27FC236}">
                  <a16:creationId xmlns:a16="http://schemas.microsoft.com/office/drawing/2014/main" id="{96EEA061-E31B-4E4A-883C-8004B1C68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5263" y="5873750"/>
              <a:ext cx="58738" cy="111125"/>
            </a:xfrm>
            <a:custGeom>
              <a:avLst/>
              <a:gdLst>
                <a:gd name="T0" fmla="*/ 7 w 10"/>
                <a:gd name="T1" fmla="*/ 2 h 19"/>
                <a:gd name="T2" fmla="*/ 10 w 10"/>
                <a:gd name="T3" fmla="*/ 0 h 19"/>
                <a:gd name="T4" fmla="*/ 4 w 10"/>
                <a:gd name="T5" fmla="*/ 13 h 19"/>
                <a:gd name="T6" fmla="*/ 8 w 10"/>
                <a:gd name="T7" fmla="*/ 9 h 19"/>
                <a:gd name="T8" fmla="*/ 7 w 10"/>
                <a:gd name="T9" fmla="*/ 17 h 19"/>
                <a:gd name="T10" fmla="*/ 5 w 10"/>
                <a:gd name="T11" fmla="*/ 15 h 19"/>
                <a:gd name="T12" fmla="*/ 2 w 10"/>
                <a:gd name="T13" fmla="*/ 19 h 19"/>
                <a:gd name="T14" fmla="*/ 2 w 10"/>
                <a:gd name="T15" fmla="*/ 13 h 19"/>
                <a:gd name="T16" fmla="*/ 9 w 10"/>
                <a:gd name="T17" fmla="*/ 2 h 19"/>
                <a:gd name="T18" fmla="*/ 7 w 10"/>
                <a:gd name="T1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9">
                  <a:moveTo>
                    <a:pt x="7" y="2"/>
                  </a:moveTo>
                  <a:cubicBezTo>
                    <a:pt x="8" y="1"/>
                    <a:pt x="9" y="0"/>
                    <a:pt x="10" y="0"/>
                  </a:cubicBezTo>
                  <a:cubicBezTo>
                    <a:pt x="10" y="5"/>
                    <a:pt x="5" y="8"/>
                    <a:pt x="4" y="13"/>
                  </a:cubicBezTo>
                  <a:cubicBezTo>
                    <a:pt x="5" y="13"/>
                    <a:pt x="6" y="10"/>
                    <a:pt x="8" y="9"/>
                  </a:cubicBezTo>
                  <a:cubicBezTo>
                    <a:pt x="10" y="11"/>
                    <a:pt x="4" y="14"/>
                    <a:pt x="7" y="17"/>
                  </a:cubicBezTo>
                  <a:cubicBezTo>
                    <a:pt x="5" y="18"/>
                    <a:pt x="4" y="17"/>
                    <a:pt x="5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0" y="17"/>
                    <a:pt x="2" y="14"/>
                    <a:pt x="2" y="13"/>
                  </a:cubicBezTo>
                  <a:cubicBezTo>
                    <a:pt x="4" y="9"/>
                    <a:pt x="8" y="5"/>
                    <a:pt x="9" y="2"/>
                  </a:cubicBezTo>
                  <a:cubicBezTo>
                    <a:pt x="9" y="1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27" name="Freeform 415">
              <a:extLst>
                <a:ext uri="{FF2B5EF4-FFF2-40B4-BE49-F238E27FC236}">
                  <a16:creationId xmlns:a16="http://schemas.microsoft.com/office/drawing/2014/main" id="{BCF07BC6-62CF-491D-92C8-5162E71ED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1450" y="5832475"/>
              <a:ext cx="76200" cy="134938"/>
            </a:xfrm>
            <a:custGeom>
              <a:avLst/>
              <a:gdLst>
                <a:gd name="T0" fmla="*/ 4 w 13"/>
                <a:gd name="T1" fmla="*/ 19 h 23"/>
                <a:gd name="T2" fmla="*/ 2 w 13"/>
                <a:gd name="T3" fmla="*/ 23 h 23"/>
                <a:gd name="T4" fmla="*/ 1 w 13"/>
                <a:gd name="T5" fmla="*/ 19 h 23"/>
                <a:gd name="T6" fmla="*/ 10 w 13"/>
                <a:gd name="T7" fmla="*/ 4 h 23"/>
                <a:gd name="T8" fmla="*/ 12 w 13"/>
                <a:gd name="T9" fmla="*/ 2 h 23"/>
                <a:gd name="T10" fmla="*/ 8 w 13"/>
                <a:gd name="T11" fmla="*/ 5 h 23"/>
                <a:gd name="T12" fmla="*/ 13 w 13"/>
                <a:gd name="T13" fmla="*/ 0 h 23"/>
                <a:gd name="T14" fmla="*/ 10 w 13"/>
                <a:gd name="T15" fmla="*/ 6 h 23"/>
                <a:gd name="T16" fmla="*/ 6 w 13"/>
                <a:gd name="T17" fmla="*/ 12 h 23"/>
                <a:gd name="T18" fmla="*/ 4 w 13"/>
                <a:gd name="T19" fmla="*/ 15 h 23"/>
                <a:gd name="T20" fmla="*/ 3 w 13"/>
                <a:gd name="T21" fmla="*/ 20 h 23"/>
                <a:gd name="T22" fmla="*/ 4 w 13"/>
                <a:gd name="T2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23">
                  <a:moveTo>
                    <a:pt x="4" y="19"/>
                  </a:moveTo>
                  <a:cubicBezTo>
                    <a:pt x="3" y="21"/>
                    <a:pt x="3" y="22"/>
                    <a:pt x="2" y="23"/>
                  </a:cubicBezTo>
                  <a:cubicBezTo>
                    <a:pt x="0" y="23"/>
                    <a:pt x="1" y="20"/>
                    <a:pt x="1" y="19"/>
                  </a:cubicBezTo>
                  <a:cubicBezTo>
                    <a:pt x="3" y="14"/>
                    <a:pt x="8" y="9"/>
                    <a:pt x="10" y="4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0" y="2"/>
                    <a:pt x="9" y="4"/>
                    <a:pt x="8" y="5"/>
                  </a:cubicBezTo>
                  <a:cubicBezTo>
                    <a:pt x="9" y="3"/>
                    <a:pt x="11" y="1"/>
                    <a:pt x="13" y="0"/>
                  </a:cubicBezTo>
                  <a:cubicBezTo>
                    <a:pt x="13" y="2"/>
                    <a:pt x="11" y="4"/>
                    <a:pt x="10" y="6"/>
                  </a:cubicBezTo>
                  <a:cubicBezTo>
                    <a:pt x="8" y="8"/>
                    <a:pt x="7" y="10"/>
                    <a:pt x="6" y="12"/>
                  </a:cubicBezTo>
                  <a:cubicBezTo>
                    <a:pt x="6" y="14"/>
                    <a:pt x="5" y="14"/>
                    <a:pt x="4" y="15"/>
                  </a:cubicBezTo>
                  <a:cubicBezTo>
                    <a:pt x="4" y="17"/>
                    <a:pt x="3" y="18"/>
                    <a:pt x="3" y="20"/>
                  </a:cubicBezTo>
                  <a:cubicBezTo>
                    <a:pt x="3" y="21"/>
                    <a:pt x="3" y="19"/>
                    <a:pt x="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28" name="Freeform 416">
              <a:extLst>
                <a:ext uri="{FF2B5EF4-FFF2-40B4-BE49-F238E27FC236}">
                  <a16:creationId xmlns:a16="http://schemas.microsoft.com/office/drawing/2014/main" id="{9F6EF9A7-0565-4725-9213-CCB71B135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6538" y="5884863"/>
              <a:ext cx="0" cy="6350"/>
            </a:xfrm>
            <a:custGeom>
              <a:avLst/>
              <a:gdLst>
                <a:gd name="T0" fmla="*/ 0 h 1"/>
                <a:gd name="T1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29" name="Freeform 417">
              <a:extLst>
                <a:ext uri="{FF2B5EF4-FFF2-40B4-BE49-F238E27FC236}">
                  <a16:creationId xmlns:a16="http://schemas.microsoft.com/office/drawing/2014/main" id="{01D752CA-7577-4D75-8B4E-9280DC8F0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5861050"/>
              <a:ext cx="17463" cy="23813"/>
            </a:xfrm>
            <a:custGeom>
              <a:avLst/>
              <a:gdLst>
                <a:gd name="T0" fmla="*/ 3 w 3"/>
                <a:gd name="T1" fmla="*/ 0 h 4"/>
                <a:gd name="T2" fmla="*/ 0 w 3"/>
                <a:gd name="T3" fmla="*/ 4 h 4"/>
                <a:gd name="T4" fmla="*/ 3 w 3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2"/>
                    <a:pt x="1" y="3"/>
                    <a:pt x="0" y="4"/>
                  </a:cubicBezTo>
                  <a:cubicBezTo>
                    <a:pt x="0" y="2"/>
                    <a:pt x="1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30" name="Freeform 418">
              <a:extLst>
                <a:ext uri="{FF2B5EF4-FFF2-40B4-BE49-F238E27FC236}">
                  <a16:creationId xmlns:a16="http://schemas.microsoft.com/office/drawing/2014/main" id="{B1D99CCB-15A8-4EE9-8F3B-7DC592C66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2713" y="5826125"/>
              <a:ext cx="93663" cy="165100"/>
            </a:xfrm>
            <a:custGeom>
              <a:avLst/>
              <a:gdLst>
                <a:gd name="T0" fmla="*/ 12 w 16"/>
                <a:gd name="T1" fmla="*/ 13 h 28"/>
                <a:gd name="T2" fmla="*/ 1 w 16"/>
                <a:gd name="T3" fmla="*/ 28 h 28"/>
                <a:gd name="T4" fmla="*/ 6 w 16"/>
                <a:gd name="T5" fmla="*/ 15 h 28"/>
                <a:gd name="T6" fmla="*/ 0 w 16"/>
                <a:gd name="T7" fmla="*/ 22 h 28"/>
                <a:gd name="T8" fmla="*/ 16 w 16"/>
                <a:gd name="T9" fmla="*/ 0 h 28"/>
                <a:gd name="T10" fmla="*/ 2 w 16"/>
                <a:gd name="T11" fmla="*/ 25 h 28"/>
                <a:gd name="T12" fmla="*/ 12 w 16"/>
                <a:gd name="T13" fmla="*/ 13 h 28"/>
                <a:gd name="T14" fmla="*/ 12 w 16"/>
                <a:gd name="T15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8">
                  <a:moveTo>
                    <a:pt x="12" y="13"/>
                  </a:moveTo>
                  <a:cubicBezTo>
                    <a:pt x="8" y="17"/>
                    <a:pt x="5" y="25"/>
                    <a:pt x="1" y="28"/>
                  </a:cubicBezTo>
                  <a:cubicBezTo>
                    <a:pt x="1" y="23"/>
                    <a:pt x="4" y="19"/>
                    <a:pt x="6" y="15"/>
                  </a:cubicBezTo>
                  <a:cubicBezTo>
                    <a:pt x="3" y="17"/>
                    <a:pt x="2" y="21"/>
                    <a:pt x="0" y="22"/>
                  </a:cubicBezTo>
                  <a:cubicBezTo>
                    <a:pt x="5" y="15"/>
                    <a:pt x="10" y="7"/>
                    <a:pt x="16" y="0"/>
                  </a:cubicBezTo>
                  <a:cubicBezTo>
                    <a:pt x="11" y="8"/>
                    <a:pt x="6" y="16"/>
                    <a:pt x="2" y="25"/>
                  </a:cubicBezTo>
                  <a:cubicBezTo>
                    <a:pt x="5" y="22"/>
                    <a:pt x="9" y="16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31" name="Freeform 419">
              <a:extLst>
                <a:ext uri="{FF2B5EF4-FFF2-40B4-BE49-F238E27FC236}">
                  <a16:creationId xmlns:a16="http://schemas.microsoft.com/office/drawing/2014/main" id="{AB2736A9-D2F6-4BBB-8258-064E59E17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5932488"/>
              <a:ext cx="4763" cy="0"/>
            </a:xfrm>
            <a:custGeom>
              <a:avLst/>
              <a:gdLst>
                <a:gd name="T0" fmla="*/ 0 w 1"/>
                <a:gd name="T1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32" name="Freeform 420">
              <a:extLst>
                <a:ext uri="{FF2B5EF4-FFF2-40B4-BE49-F238E27FC236}">
                  <a16:creationId xmlns:a16="http://schemas.microsoft.com/office/drawing/2014/main" id="{C9E5A20E-2244-4056-A56B-F816A2B10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5932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33" name="Freeform 421">
              <a:extLst>
                <a:ext uri="{FF2B5EF4-FFF2-40B4-BE49-F238E27FC236}">
                  <a16:creationId xmlns:a16="http://schemas.microsoft.com/office/drawing/2014/main" id="{3E5D57B4-D729-4924-B6E9-AEEB84924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5932488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34" name="Freeform 422">
              <a:extLst>
                <a:ext uri="{FF2B5EF4-FFF2-40B4-BE49-F238E27FC236}">
                  <a16:creationId xmlns:a16="http://schemas.microsoft.com/office/drawing/2014/main" id="{EAE014B4-09A3-412F-AF72-B2055493B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5263" y="5937250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35" name="Freeform 423">
              <a:extLst>
                <a:ext uri="{FF2B5EF4-FFF2-40B4-BE49-F238E27FC236}">
                  <a16:creationId xmlns:a16="http://schemas.microsoft.com/office/drawing/2014/main" id="{1652846E-5F51-4453-9A7F-6E664695B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913" y="5884863"/>
              <a:ext cx="12700" cy="6350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36" name="Freeform 424">
              <a:extLst>
                <a:ext uri="{FF2B5EF4-FFF2-40B4-BE49-F238E27FC236}">
                  <a16:creationId xmlns:a16="http://schemas.microsoft.com/office/drawing/2014/main" id="{7FEEF828-DDA2-4D23-9440-1B3100414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5263" y="5937250"/>
              <a:ext cx="0" cy="635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37" name="Freeform 425">
              <a:extLst>
                <a:ext uri="{FF2B5EF4-FFF2-40B4-BE49-F238E27FC236}">
                  <a16:creationId xmlns:a16="http://schemas.microsoft.com/office/drawing/2014/main" id="{AD6E027C-080E-4D97-A1DF-2883DAC8D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913" y="5891213"/>
              <a:ext cx="0" cy="6350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38" name="Freeform 426">
              <a:extLst>
                <a:ext uri="{FF2B5EF4-FFF2-40B4-BE49-F238E27FC236}">
                  <a16:creationId xmlns:a16="http://schemas.microsoft.com/office/drawing/2014/main" id="{36DBC596-4333-412A-8FEB-42CA68A43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2563" y="5897563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39" name="Freeform 427">
              <a:extLst>
                <a:ext uri="{FF2B5EF4-FFF2-40B4-BE49-F238E27FC236}">
                  <a16:creationId xmlns:a16="http://schemas.microsoft.com/office/drawing/2014/main" id="{F79A58E8-D537-40B6-ABF6-3BDAE1F17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2563" y="5897563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40" name="Freeform 428">
              <a:extLst>
                <a:ext uri="{FF2B5EF4-FFF2-40B4-BE49-F238E27FC236}">
                  <a16:creationId xmlns:a16="http://schemas.microsoft.com/office/drawing/2014/main" id="{19332B38-C60E-4715-92AC-D030701DA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1438" y="5837238"/>
              <a:ext cx="93663" cy="165100"/>
            </a:xfrm>
            <a:custGeom>
              <a:avLst/>
              <a:gdLst>
                <a:gd name="T0" fmla="*/ 7 w 16"/>
                <a:gd name="T1" fmla="*/ 20 h 28"/>
                <a:gd name="T2" fmla="*/ 0 w 16"/>
                <a:gd name="T3" fmla="*/ 28 h 28"/>
                <a:gd name="T4" fmla="*/ 6 w 16"/>
                <a:gd name="T5" fmla="*/ 14 h 28"/>
                <a:gd name="T6" fmla="*/ 6 w 16"/>
                <a:gd name="T7" fmla="*/ 14 h 28"/>
                <a:gd name="T8" fmla="*/ 6 w 16"/>
                <a:gd name="T9" fmla="*/ 14 h 28"/>
                <a:gd name="T10" fmla="*/ 5 w 16"/>
                <a:gd name="T11" fmla="*/ 14 h 28"/>
                <a:gd name="T12" fmla="*/ 10 w 16"/>
                <a:gd name="T13" fmla="*/ 6 h 28"/>
                <a:gd name="T14" fmla="*/ 16 w 16"/>
                <a:gd name="T15" fmla="*/ 0 h 28"/>
                <a:gd name="T16" fmla="*/ 2 w 16"/>
                <a:gd name="T17" fmla="*/ 26 h 28"/>
                <a:gd name="T18" fmla="*/ 6 w 16"/>
                <a:gd name="T19" fmla="*/ 20 h 28"/>
                <a:gd name="T20" fmla="*/ 7 w 16"/>
                <a:gd name="T21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8">
                  <a:moveTo>
                    <a:pt x="7" y="20"/>
                  </a:moveTo>
                  <a:cubicBezTo>
                    <a:pt x="5" y="23"/>
                    <a:pt x="3" y="27"/>
                    <a:pt x="0" y="28"/>
                  </a:cubicBezTo>
                  <a:cubicBezTo>
                    <a:pt x="0" y="23"/>
                    <a:pt x="4" y="19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4"/>
                    <a:pt x="6" y="14"/>
                  </a:cubicBezTo>
                  <a:cubicBezTo>
                    <a:pt x="6" y="14"/>
                    <a:pt x="5" y="14"/>
                    <a:pt x="5" y="14"/>
                  </a:cubicBezTo>
                  <a:cubicBezTo>
                    <a:pt x="7" y="11"/>
                    <a:pt x="8" y="9"/>
                    <a:pt x="10" y="6"/>
                  </a:cubicBezTo>
                  <a:cubicBezTo>
                    <a:pt x="12" y="4"/>
                    <a:pt x="13" y="1"/>
                    <a:pt x="16" y="0"/>
                  </a:cubicBezTo>
                  <a:cubicBezTo>
                    <a:pt x="11" y="8"/>
                    <a:pt x="5" y="15"/>
                    <a:pt x="2" y="26"/>
                  </a:cubicBezTo>
                  <a:cubicBezTo>
                    <a:pt x="4" y="24"/>
                    <a:pt x="5" y="22"/>
                    <a:pt x="6" y="20"/>
                  </a:cubicBezTo>
                  <a:cubicBezTo>
                    <a:pt x="6" y="20"/>
                    <a:pt x="7" y="20"/>
                    <a:pt x="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41" name="Freeform 429">
              <a:extLst>
                <a:ext uri="{FF2B5EF4-FFF2-40B4-BE49-F238E27FC236}">
                  <a16:creationId xmlns:a16="http://schemas.microsoft.com/office/drawing/2014/main" id="{0FAC0E21-FC2F-4FF8-AA33-71A9A18A97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2863" y="5861050"/>
              <a:ext cx="69850" cy="136525"/>
            </a:xfrm>
            <a:custGeom>
              <a:avLst/>
              <a:gdLst>
                <a:gd name="T0" fmla="*/ 3 w 12"/>
                <a:gd name="T1" fmla="*/ 20 h 23"/>
                <a:gd name="T2" fmla="*/ 0 w 12"/>
                <a:gd name="T3" fmla="*/ 22 h 23"/>
                <a:gd name="T4" fmla="*/ 7 w 12"/>
                <a:gd name="T5" fmla="*/ 7 h 23"/>
                <a:gd name="T6" fmla="*/ 5 w 12"/>
                <a:gd name="T7" fmla="*/ 9 h 23"/>
                <a:gd name="T8" fmla="*/ 12 w 12"/>
                <a:gd name="T9" fmla="*/ 0 h 23"/>
                <a:gd name="T10" fmla="*/ 1 w 12"/>
                <a:gd name="T11" fmla="*/ 20 h 23"/>
                <a:gd name="T12" fmla="*/ 3 w 12"/>
                <a:gd name="T13" fmla="*/ 20 h 23"/>
                <a:gd name="T14" fmla="*/ 8 w 12"/>
                <a:gd name="T15" fmla="*/ 5 h 23"/>
                <a:gd name="T16" fmla="*/ 8 w 12"/>
                <a:gd name="T1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3">
                  <a:moveTo>
                    <a:pt x="3" y="20"/>
                  </a:moveTo>
                  <a:cubicBezTo>
                    <a:pt x="3" y="21"/>
                    <a:pt x="2" y="23"/>
                    <a:pt x="0" y="22"/>
                  </a:cubicBezTo>
                  <a:cubicBezTo>
                    <a:pt x="0" y="16"/>
                    <a:pt x="5" y="12"/>
                    <a:pt x="7" y="7"/>
                  </a:cubicBezTo>
                  <a:cubicBezTo>
                    <a:pt x="6" y="7"/>
                    <a:pt x="6" y="8"/>
                    <a:pt x="5" y="9"/>
                  </a:cubicBezTo>
                  <a:cubicBezTo>
                    <a:pt x="6" y="6"/>
                    <a:pt x="9" y="2"/>
                    <a:pt x="12" y="0"/>
                  </a:cubicBezTo>
                  <a:cubicBezTo>
                    <a:pt x="9" y="7"/>
                    <a:pt x="4" y="12"/>
                    <a:pt x="1" y="20"/>
                  </a:cubicBezTo>
                  <a:cubicBezTo>
                    <a:pt x="2" y="21"/>
                    <a:pt x="3" y="20"/>
                    <a:pt x="3" y="20"/>
                  </a:cubicBezTo>
                  <a:close/>
                  <a:moveTo>
                    <a:pt x="8" y="5"/>
                  </a:moveTo>
                  <a:cubicBezTo>
                    <a:pt x="7" y="6"/>
                    <a:pt x="8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42" name="Freeform 430">
              <a:extLst>
                <a:ext uri="{FF2B5EF4-FFF2-40B4-BE49-F238E27FC236}">
                  <a16:creationId xmlns:a16="http://schemas.microsoft.com/office/drawing/2014/main" id="{A207AE4F-24F0-4954-90E5-436FE3143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5250" y="5919788"/>
              <a:ext cx="6350" cy="635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46" name="Freeform 431">
              <a:extLst>
                <a:ext uri="{FF2B5EF4-FFF2-40B4-BE49-F238E27FC236}">
                  <a16:creationId xmlns:a16="http://schemas.microsoft.com/office/drawing/2014/main" id="{83879562-C107-45DF-86B4-BC150DA2A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5250" y="59261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532CE893-ACF1-4ECE-A994-03EC02AA3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5250" y="5926138"/>
              <a:ext cx="158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48" name="Freeform 433">
              <a:extLst>
                <a:ext uri="{FF2B5EF4-FFF2-40B4-BE49-F238E27FC236}">
                  <a16:creationId xmlns:a16="http://schemas.microsoft.com/office/drawing/2014/main" id="{913BD293-36AE-48D1-B538-21B8BE377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2550" y="5943600"/>
              <a:ext cx="6350" cy="0"/>
            </a:xfrm>
            <a:custGeom>
              <a:avLst/>
              <a:gdLst>
                <a:gd name="T0" fmla="*/ 0 w 1"/>
                <a:gd name="T1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49" name="Freeform 434">
              <a:extLst>
                <a:ext uri="{FF2B5EF4-FFF2-40B4-BE49-F238E27FC236}">
                  <a16:creationId xmlns:a16="http://schemas.microsoft.com/office/drawing/2014/main" id="{80E54B46-5D1A-430A-B63E-3CFC9A51DE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39050" y="5849938"/>
              <a:ext cx="63500" cy="123825"/>
            </a:xfrm>
            <a:custGeom>
              <a:avLst/>
              <a:gdLst>
                <a:gd name="T0" fmla="*/ 6 w 11"/>
                <a:gd name="T1" fmla="*/ 15 h 21"/>
                <a:gd name="T2" fmla="*/ 0 w 11"/>
                <a:gd name="T3" fmla="*/ 21 h 21"/>
                <a:gd name="T4" fmla="*/ 5 w 11"/>
                <a:gd name="T5" fmla="*/ 9 h 21"/>
                <a:gd name="T6" fmla="*/ 2 w 11"/>
                <a:gd name="T7" fmla="*/ 13 h 21"/>
                <a:gd name="T8" fmla="*/ 11 w 11"/>
                <a:gd name="T9" fmla="*/ 0 h 21"/>
                <a:gd name="T10" fmla="*/ 1 w 11"/>
                <a:gd name="T11" fmla="*/ 19 h 21"/>
                <a:gd name="T12" fmla="*/ 5 w 11"/>
                <a:gd name="T13" fmla="*/ 15 h 21"/>
                <a:gd name="T14" fmla="*/ 6 w 11"/>
                <a:gd name="T15" fmla="*/ 15 h 21"/>
                <a:gd name="T16" fmla="*/ 5 w 11"/>
                <a:gd name="T17" fmla="*/ 9 h 21"/>
                <a:gd name="T18" fmla="*/ 5 w 11"/>
                <a:gd name="T1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1">
                  <a:moveTo>
                    <a:pt x="6" y="15"/>
                  </a:moveTo>
                  <a:cubicBezTo>
                    <a:pt x="4" y="17"/>
                    <a:pt x="3" y="21"/>
                    <a:pt x="0" y="21"/>
                  </a:cubicBezTo>
                  <a:cubicBezTo>
                    <a:pt x="0" y="17"/>
                    <a:pt x="4" y="13"/>
                    <a:pt x="5" y="9"/>
                  </a:cubicBezTo>
                  <a:cubicBezTo>
                    <a:pt x="3" y="10"/>
                    <a:pt x="3" y="12"/>
                    <a:pt x="2" y="13"/>
                  </a:cubicBezTo>
                  <a:cubicBezTo>
                    <a:pt x="5" y="8"/>
                    <a:pt x="7" y="3"/>
                    <a:pt x="11" y="0"/>
                  </a:cubicBezTo>
                  <a:cubicBezTo>
                    <a:pt x="9" y="7"/>
                    <a:pt x="4" y="12"/>
                    <a:pt x="1" y="19"/>
                  </a:cubicBezTo>
                  <a:cubicBezTo>
                    <a:pt x="3" y="18"/>
                    <a:pt x="4" y="16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lose/>
                  <a:moveTo>
                    <a:pt x="5" y="9"/>
                  </a:moveTo>
                  <a:cubicBezTo>
                    <a:pt x="5" y="9"/>
                    <a:pt x="5" y="8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50" name="Freeform 435">
              <a:extLst>
                <a:ext uri="{FF2B5EF4-FFF2-40B4-BE49-F238E27FC236}">
                  <a16:creationId xmlns:a16="http://schemas.microsoft.com/office/drawing/2014/main" id="{0E5FD5CA-29D4-47B6-BDF9-5837CC61C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1438" y="5956300"/>
              <a:ext cx="6350" cy="476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51" name="Freeform 436">
              <a:extLst>
                <a:ext uri="{FF2B5EF4-FFF2-40B4-BE49-F238E27FC236}">
                  <a16:creationId xmlns:a16="http://schemas.microsoft.com/office/drawing/2014/main" id="{29E47EC4-546A-45B0-8892-97BD2F4B2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1438" y="59610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52" name="Freeform 437">
              <a:extLst>
                <a:ext uri="{FF2B5EF4-FFF2-40B4-BE49-F238E27FC236}">
                  <a16:creationId xmlns:a16="http://schemas.microsoft.com/office/drawing/2014/main" id="{C73AFDD6-BCA3-478D-9D2A-80D05443E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0325" y="5961063"/>
              <a:ext cx="11113" cy="1746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0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53" name="Freeform 438">
              <a:extLst>
                <a:ext uri="{FF2B5EF4-FFF2-40B4-BE49-F238E27FC236}">
                  <a16:creationId xmlns:a16="http://schemas.microsoft.com/office/drawing/2014/main" id="{E3A40923-3FE6-4DB6-BBE9-BC9F27A3A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5088" y="5915025"/>
              <a:ext cx="6350" cy="476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54" name="Freeform 439">
              <a:extLst>
                <a:ext uri="{FF2B5EF4-FFF2-40B4-BE49-F238E27FC236}">
                  <a16:creationId xmlns:a16="http://schemas.microsoft.com/office/drawing/2014/main" id="{7907B1B4-C0ED-44AE-8FE2-465BE8B4C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3975" y="5919788"/>
              <a:ext cx="11113" cy="6350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0"/>
                    <a:pt x="1" y="1"/>
                  </a:cubicBezTo>
                  <a:cubicBezTo>
                    <a:pt x="0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55" name="Freeform 440">
              <a:extLst>
                <a:ext uri="{FF2B5EF4-FFF2-40B4-BE49-F238E27FC236}">
                  <a16:creationId xmlns:a16="http://schemas.microsoft.com/office/drawing/2014/main" id="{B8B17B24-ED08-4348-8595-44A5062A1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0325" y="5973763"/>
              <a:ext cx="0" cy="4763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0CD372DB-684F-4B42-9AFC-F4AAE7126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3975" y="5932488"/>
              <a:ext cx="158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57" name="Freeform 442">
              <a:extLst>
                <a:ext uri="{FF2B5EF4-FFF2-40B4-BE49-F238E27FC236}">
                  <a16:creationId xmlns:a16="http://schemas.microsoft.com/office/drawing/2014/main" id="{BB3395A1-8136-4FCB-B1E7-331E6DEB1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3813" y="5926138"/>
              <a:ext cx="6350" cy="635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58" name="Freeform 443">
              <a:extLst>
                <a:ext uri="{FF2B5EF4-FFF2-40B4-BE49-F238E27FC236}">
                  <a16:creationId xmlns:a16="http://schemas.microsoft.com/office/drawing/2014/main" id="{2C2E1941-D38B-4F21-8C04-EC81CC35E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9050" y="5932488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US" sz="180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sp>
        <p:nvSpPr>
          <p:cNvPr id="303" name="Freeform 220">
            <a:extLst>
              <a:ext uri="{FF2B5EF4-FFF2-40B4-BE49-F238E27FC236}">
                <a16:creationId xmlns:a16="http://schemas.microsoft.com/office/drawing/2014/main" id="{EDB93CF5-DAAF-4FDB-A881-07CA3A3AA8AD}"/>
              </a:ext>
            </a:extLst>
          </p:cNvPr>
          <p:cNvSpPr>
            <a:spLocks/>
          </p:cNvSpPr>
          <p:nvPr/>
        </p:nvSpPr>
        <p:spPr bwMode="auto">
          <a:xfrm>
            <a:off x="5502685" y="1079456"/>
            <a:ext cx="728094" cy="227810"/>
          </a:xfrm>
          <a:custGeom>
            <a:avLst/>
            <a:gdLst>
              <a:gd name="T0" fmla="*/ 77 w 162"/>
              <a:gd name="T1" fmla="*/ 36 h 51"/>
              <a:gd name="T2" fmla="*/ 61 w 162"/>
              <a:gd name="T3" fmla="*/ 36 h 51"/>
              <a:gd name="T4" fmla="*/ 50 w 162"/>
              <a:gd name="T5" fmla="*/ 35 h 51"/>
              <a:gd name="T6" fmla="*/ 41 w 162"/>
              <a:gd name="T7" fmla="*/ 35 h 51"/>
              <a:gd name="T8" fmla="*/ 14 w 162"/>
              <a:gd name="T9" fmla="*/ 29 h 51"/>
              <a:gd name="T10" fmla="*/ 14 w 162"/>
              <a:gd name="T11" fmla="*/ 29 h 51"/>
              <a:gd name="T12" fmla="*/ 6 w 162"/>
              <a:gd name="T13" fmla="*/ 19 h 51"/>
              <a:gd name="T14" fmla="*/ 11 w 162"/>
              <a:gd name="T15" fmla="*/ 19 h 51"/>
              <a:gd name="T16" fmla="*/ 15 w 162"/>
              <a:gd name="T17" fmla="*/ 21 h 51"/>
              <a:gd name="T18" fmla="*/ 26 w 162"/>
              <a:gd name="T19" fmla="*/ 23 h 51"/>
              <a:gd name="T20" fmla="*/ 41 w 162"/>
              <a:gd name="T21" fmla="*/ 25 h 51"/>
              <a:gd name="T22" fmla="*/ 43 w 162"/>
              <a:gd name="T23" fmla="*/ 26 h 51"/>
              <a:gd name="T24" fmla="*/ 62 w 162"/>
              <a:gd name="T25" fmla="*/ 27 h 51"/>
              <a:gd name="T26" fmla="*/ 63 w 162"/>
              <a:gd name="T27" fmla="*/ 27 h 51"/>
              <a:gd name="T28" fmla="*/ 81 w 162"/>
              <a:gd name="T29" fmla="*/ 27 h 51"/>
              <a:gd name="T30" fmla="*/ 81 w 162"/>
              <a:gd name="T31" fmla="*/ 27 h 51"/>
              <a:gd name="T32" fmla="*/ 105 w 162"/>
              <a:gd name="T33" fmla="*/ 23 h 51"/>
              <a:gd name="T34" fmla="*/ 106 w 162"/>
              <a:gd name="T35" fmla="*/ 23 h 51"/>
              <a:gd name="T36" fmla="*/ 126 w 162"/>
              <a:gd name="T37" fmla="*/ 18 h 51"/>
              <a:gd name="T38" fmla="*/ 108 w 162"/>
              <a:gd name="T39" fmla="*/ 10 h 51"/>
              <a:gd name="T40" fmla="*/ 107 w 162"/>
              <a:gd name="T41" fmla="*/ 8 h 51"/>
              <a:gd name="T42" fmla="*/ 107 w 162"/>
              <a:gd name="T43" fmla="*/ 7 h 51"/>
              <a:gd name="T44" fmla="*/ 113 w 162"/>
              <a:gd name="T45" fmla="*/ 0 h 51"/>
              <a:gd name="T46" fmla="*/ 126 w 162"/>
              <a:gd name="T47" fmla="*/ 4 h 51"/>
              <a:gd name="T48" fmla="*/ 126 w 162"/>
              <a:gd name="T49" fmla="*/ 4 h 51"/>
              <a:gd name="T50" fmla="*/ 137 w 162"/>
              <a:gd name="T51" fmla="*/ 6 h 51"/>
              <a:gd name="T52" fmla="*/ 138 w 162"/>
              <a:gd name="T53" fmla="*/ 6 h 51"/>
              <a:gd name="T54" fmla="*/ 138 w 162"/>
              <a:gd name="T55" fmla="*/ 7 h 51"/>
              <a:gd name="T56" fmla="*/ 156 w 162"/>
              <a:gd name="T57" fmla="*/ 4 h 51"/>
              <a:gd name="T58" fmla="*/ 157 w 162"/>
              <a:gd name="T59" fmla="*/ 4 h 51"/>
              <a:gd name="T60" fmla="*/ 160 w 162"/>
              <a:gd name="T61" fmla="*/ 17 h 51"/>
              <a:gd name="T62" fmla="*/ 160 w 162"/>
              <a:gd name="T63" fmla="*/ 18 h 51"/>
              <a:gd name="T64" fmla="*/ 150 w 162"/>
              <a:gd name="T65" fmla="*/ 24 h 51"/>
              <a:gd name="T66" fmla="*/ 149 w 162"/>
              <a:gd name="T67" fmla="*/ 24 h 51"/>
              <a:gd name="T68" fmla="*/ 127 w 162"/>
              <a:gd name="T69" fmla="*/ 51 h 51"/>
              <a:gd name="T70" fmla="*/ 123 w 162"/>
              <a:gd name="T71" fmla="*/ 46 h 51"/>
              <a:gd name="T72" fmla="*/ 123 w 162"/>
              <a:gd name="T73" fmla="*/ 45 h 51"/>
              <a:gd name="T74" fmla="*/ 124 w 162"/>
              <a:gd name="T75" fmla="*/ 45 h 51"/>
              <a:gd name="T76" fmla="*/ 133 w 162"/>
              <a:gd name="T77" fmla="*/ 26 h 51"/>
              <a:gd name="T78" fmla="*/ 126 w 162"/>
              <a:gd name="T79" fmla="*/ 28 h 51"/>
              <a:gd name="T80" fmla="*/ 126 w 162"/>
              <a:gd name="T81" fmla="*/ 28 h 51"/>
              <a:gd name="T82" fmla="*/ 77 w 162"/>
              <a:gd name="T83" fmla="*/ 36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2" h="51">
                <a:moveTo>
                  <a:pt x="77" y="36"/>
                </a:moveTo>
                <a:cubicBezTo>
                  <a:pt x="73" y="38"/>
                  <a:pt x="68" y="35"/>
                  <a:pt x="61" y="36"/>
                </a:cubicBezTo>
                <a:cubicBezTo>
                  <a:pt x="58" y="34"/>
                  <a:pt x="52" y="35"/>
                  <a:pt x="50" y="35"/>
                </a:cubicBezTo>
                <a:cubicBezTo>
                  <a:pt x="46" y="34"/>
                  <a:pt x="44" y="37"/>
                  <a:pt x="41" y="35"/>
                </a:cubicBezTo>
                <a:cubicBezTo>
                  <a:pt x="33" y="33"/>
                  <a:pt x="21" y="30"/>
                  <a:pt x="14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1" y="27"/>
                  <a:pt x="0" y="25"/>
                  <a:pt x="6" y="19"/>
                </a:cubicBezTo>
                <a:cubicBezTo>
                  <a:pt x="8" y="19"/>
                  <a:pt x="9" y="19"/>
                  <a:pt x="11" y="19"/>
                </a:cubicBezTo>
                <a:cubicBezTo>
                  <a:pt x="12" y="21"/>
                  <a:pt x="14" y="21"/>
                  <a:pt x="15" y="21"/>
                </a:cubicBezTo>
                <a:cubicBezTo>
                  <a:pt x="17" y="23"/>
                  <a:pt x="24" y="24"/>
                  <a:pt x="26" y="23"/>
                </a:cubicBezTo>
                <a:cubicBezTo>
                  <a:pt x="32" y="23"/>
                  <a:pt x="37" y="26"/>
                  <a:pt x="41" y="25"/>
                </a:cubicBezTo>
                <a:cubicBezTo>
                  <a:pt x="41" y="26"/>
                  <a:pt x="42" y="26"/>
                  <a:pt x="43" y="26"/>
                </a:cubicBezTo>
                <a:cubicBezTo>
                  <a:pt x="50" y="27"/>
                  <a:pt x="56" y="28"/>
                  <a:pt x="62" y="27"/>
                </a:cubicBezTo>
                <a:cubicBezTo>
                  <a:pt x="63" y="27"/>
                  <a:pt x="63" y="27"/>
                  <a:pt x="63" y="27"/>
                </a:cubicBezTo>
                <a:cubicBezTo>
                  <a:pt x="67" y="28"/>
                  <a:pt x="77" y="28"/>
                  <a:pt x="81" y="27"/>
                </a:cubicBezTo>
                <a:cubicBezTo>
                  <a:pt x="81" y="27"/>
                  <a:pt x="81" y="27"/>
                  <a:pt x="81" y="27"/>
                </a:cubicBezTo>
                <a:cubicBezTo>
                  <a:pt x="87" y="27"/>
                  <a:pt x="99" y="25"/>
                  <a:pt x="105" y="23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13" y="23"/>
                  <a:pt x="120" y="20"/>
                  <a:pt x="126" y="18"/>
                </a:cubicBezTo>
                <a:cubicBezTo>
                  <a:pt x="122" y="13"/>
                  <a:pt x="114" y="13"/>
                  <a:pt x="108" y="10"/>
                </a:cubicBezTo>
                <a:cubicBezTo>
                  <a:pt x="108" y="10"/>
                  <a:pt x="108" y="8"/>
                  <a:pt x="107" y="8"/>
                </a:cubicBezTo>
                <a:cubicBezTo>
                  <a:pt x="107" y="8"/>
                  <a:pt x="107" y="8"/>
                  <a:pt x="107" y="7"/>
                </a:cubicBezTo>
                <a:cubicBezTo>
                  <a:pt x="110" y="6"/>
                  <a:pt x="107" y="0"/>
                  <a:pt x="113" y="0"/>
                </a:cubicBezTo>
                <a:cubicBezTo>
                  <a:pt x="116" y="2"/>
                  <a:pt x="123" y="4"/>
                  <a:pt x="126" y="4"/>
                </a:cubicBezTo>
                <a:cubicBezTo>
                  <a:pt x="126" y="4"/>
                  <a:pt x="126" y="4"/>
                  <a:pt x="126" y="4"/>
                </a:cubicBezTo>
                <a:cubicBezTo>
                  <a:pt x="129" y="5"/>
                  <a:pt x="136" y="6"/>
                  <a:pt x="137" y="6"/>
                </a:cubicBezTo>
                <a:cubicBezTo>
                  <a:pt x="138" y="6"/>
                  <a:pt x="138" y="6"/>
                  <a:pt x="138" y="6"/>
                </a:cubicBezTo>
                <a:cubicBezTo>
                  <a:pt x="138" y="6"/>
                  <a:pt x="138" y="6"/>
                  <a:pt x="138" y="7"/>
                </a:cubicBezTo>
                <a:cubicBezTo>
                  <a:pt x="146" y="5"/>
                  <a:pt x="150" y="7"/>
                  <a:pt x="156" y="4"/>
                </a:cubicBezTo>
                <a:cubicBezTo>
                  <a:pt x="156" y="4"/>
                  <a:pt x="156" y="4"/>
                  <a:pt x="157" y="4"/>
                </a:cubicBezTo>
                <a:cubicBezTo>
                  <a:pt x="162" y="5"/>
                  <a:pt x="159" y="14"/>
                  <a:pt x="160" y="17"/>
                </a:cubicBezTo>
                <a:cubicBezTo>
                  <a:pt x="160" y="17"/>
                  <a:pt x="160" y="17"/>
                  <a:pt x="160" y="18"/>
                </a:cubicBezTo>
                <a:cubicBezTo>
                  <a:pt x="157" y="20"/>
                  <a:pt x="152" y="20"/>
                  <a:pt x="150" y="24"/>
                </a:cubicBezTo>
                <a:cubicBezTo>
                  <a:pt x="150" y="24"/>
                  <a:pt x="150" y="24"/>
                  <a:pt x="149" y="24"/>
                </a:cubicBezTo>
                <a:cubicBezTo>
                  <a:pt x="141" y="28"/>
                  <a:pt x="137" y="44"/>
                  <a:pt x="127" y="51"/>
                </a:cubicBezTo>
                <a:cubicBezTo>
                  <a:pt x="125" y="50"/>
                  <a:pt x="124" y="47"/>
                  <a:pt x="123" y="46"/>
                </a:cubicBezTo>
                <a:cubicBezTo>
                  <a:pt x="123" y="46"/>
                  <a:pt x="123" y="45"/>
                  <a:pt x="123" y="45"/>
                </a:cubicBezTo>
                <a:cubicBezTo>
                  <a:pt x="123" y="45"/>
                  <a:pt x="123" y="45"/>
                  <a:pt x="124" y="45"/>
                </a:cubicBezTo>
                <a:cubicBezTo>
                  <a:pt x="127" y="39"/>
                  <a:pt x="133" y="32"/>
                  <a:pt x="133" y="26"/>
                </a:cubicBezTo>
                <a:cubicBezTo>
                  <a:pt x="131" y="26"/>
                  <a:pt x="128" y="26"/>
                  <a:pt x="126" y="28"/>
                </a:cubicBezTo>
                <a:cubicBezTo>
                  <a:pt x="126" y="28"/>
                  <a:pt x="126" y="28"/>
                  <a:pt x="126" y="28"/>
                </a:cubicBezTo>
                <a:cubicBezTo>
                  <a:pt x="113" y="31"/>
                  <a:pt x="92" y="35"/>
                  <a:pt x="77" y="36"/>
                </a:cubicBezTo>
                <a:close/>
              </a:path>
            </a:pathLst>
          </a:custGeom>
          <a:solidFill>
            <a:srgbClr val="253A5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endParaRPr lang="en-US" sz="180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0BE669EC-E330-4BFD-A84F-DB7B338F9F73}"/>
              </a:ext>
            </a:extLst>
          </p:cNvPr>
          <p:cNvSpPr txBox="1"/>
          <p:nvPr/>
        </p:nvSpPr>
        <p:spPr>
          <a:xfrm>
            <a:off x="1044907" y="3446646"/>
            <a:ext cx="8172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sz="675">
                <a:solidFill>
                  <a:srgbClr val="000000"/>
                </a:solidFill>
                <a:latin typeface="Arial" panose="020B0604020202020204"/>
                <a:hlinkClick r:id="rId21"/>
              </a:rPr>
              <a:t>Fakturaansvarlig</a:t>
            </a:r>
            <a:endParaRPr lang="nb-NO" sz="675">
              <a:solidFill>
                <a:srgbClr val="000000"/>
              </a:solidFill>
              <a:latin typeface="Arial" panose="020B0604020202020204"/>
            </a:endParaRPr>
          </a:p>
          <a:p>
            <a:pPr defTabSz="685800">
              <a:defRPr/>
            </a:pPr>
            <a:endParaRPr lang="nb-NO" sz="675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57F0FB15-2DF8-4C8C-90B5-C4497332E54C}"/>
              </a:ext>
            </a:extLst>
          </p:cNvPr>
          <p:cNvSpPr txBox="1"/>
          <p:nvPr/>
        </p:nvSpPr>
        <p:spPr>
          <a:xfrm>
            <a:off x="1884963" y="3436105"/>
            <a:ext cx="8172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sz="675">
                <a:solidFill>
                  <a:srgbClr val="000000"/>
                </a:solidFill>
                <a:latin typeface="Arial" panose="020B0604020202020204"/>
                <a:hlinkClick r:id="rId22"/>
              </a:rPr>
              <a:t>Salgsordre-oppretter</a:t>
            </a:r>
            <a:endParaRPr lang="nb-NO" sz="675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9F689333-4239-471E-9818-A6D0E86ADB85}"/>
              </a:ext>
            </a:extLst>
          </p:cNvPr>
          <p:cNvSpPr/>
          <p:nvPr/>
        </p:nvSpPr>
        <p:spPr>
          <a:xfrm>
            <a:off x="3276700" y="3764792"/>
            <a:ext cx="5687834" cy="9639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endParaRPr lang="nb-NO" sz="825">
              <a:solidFill>
                <a:srgbClr val="000000"/>
              </a:solidFill>
              <a:latin typeface="Arial" panose="020B0604020202020204"/>
            </a:endParaRPr>
          </a:p>
          <a:p>
            <a:pPr defTabSz="685800">
              <a:defRPr/>
            </a:pPr>
            <a:endParaRPr lang="nb-NO" sz="825">
              <a:solidFill>
                <a:srgbClr val="000000"/>
              </a:solidFill>
              <a:latin typeface="Arial" panose="020B0604020202020204"/>
            </a:endParaRPr>
          </a:p>
          <a:p>
            <a:pPr defTabSz="685800">
              <a:defRPr/>
            </a:pPr>
            <a:endParaRPr lang="nb-NO" sz="825" b="1">
              <a:solidFill>
                <a:srgbClr val="000000"/>
              </a:solidFill>
              <a:latin typeface="Arial" panose="020B0604020202020204"/>
            </a:endParaRPr>
          </a:p>
          <a:p>
            <a:pPr defTabSz="685800">
              <a:defRPr/>
            </a:pPr>
            <a:endParaRPr lang="nb-NO" sz="825" b="1">
              <a:solidFill>
                <a:srgbClr val="000000"/>
              </a:solidFill>
              <a:latin typeface="Arial" panose="020B0604020202020204"/>
            </a:endParaRPr>
          </a:p>
          <a:p>
            <a:pPr defTabSz="685800">
              <a:defRPr/>
            </a:pPr>
            <a:r>
              <a:rPr lang="nb-NO" sz="825" b="1">
                <a:solidFill>
                  <a:srgbClr val="000000"/>
                </a:solidFill>
                <a:latin typeface="Arial" panose="020B0604020202020204"/>
              </a:rPr>
              <a:t>Anbefalte tiltak</a:t>
            </a:r>
            <a:endParaRPr lang="nb-NO" sz="825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nb-NO" sz="788">
                <a:solidFill>
                  <a:srgbClr val="000000"/>
                </a:solidFill>
                <a:latin typeface="Arial" panose="020B0604020202020204"/>
              </a:rPr>
              <a:t>Prosjektet vil sikre at det etableres: </a:t>
            </a:r>
          </a:p>
          <a:p>
            <a:pPr marL="471488" lvl="1" indent="-128588" defTabSz="685800">
              <a:buFont typeface="Arial" panose="020B0604020202020204" pitchFamily="34" charset="0"/>
              <a:buChar char="•"/>
              <a:defRPr/>
            </a:pPr>
            <a:r>
              <a:rPr lang="nb-NO" sz="788">
                <a:solidFill>
                  <a:srgbClr val="000000"/>
                </a:solidFill>
                <a:latin typeface="Arial" panose="020B0604020202020204"/>
              </a:rPr>
              <a:t>Faglig dyktige prosessrådgivere per fakultet som kan veilede andre prosjektøkonomer, inkl. tidligopplæring for disse.</a:t>
            </a:r>
            <a:endParaRPr lang="nb-NO" sz="788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pPr marL="471488" lvl="1" indent="-128588" defTabSz="685800">
              <a:buFont typeface="Arial" panose="020B0604020202020204" pitchFamily="34" charset="0"/>
              <a:buChar char="•"/>
              <a:defRPr/>
            </a:pPr>
            <a:r>
              <a:rPr lang="nb-NO" sz="788">
                <a:solidFill>
                  <a:srgbClr val="000000"/>
                </a:solidFill>
                <a:latin typeface="Arial" panose="020B0604020202020204"/>
              </a:rPr>
              <a:t>God brukerstøtte</a:t>
            </a:r>
          </a:p>
          <a:p>
            <a:pPr marL="471488" lvl="1" indent="-128588" defTabSz="685800">
              <a:buFont typeface="Arial" panose="020B0604020202020204" pitchFamily="34" charset="0"/>
              <a:buChar char="•"/>
              <a:defRPr/>
            </a:pPr>
            <a:r>
              <a:rPr lang="nb-NO" sz="788">
                <a:solidFill>
                  <a:srgbClr val="000000"/>
                </a:solidFill>
                <a:latin typeface="Arial" panose="020B0604020202020204"/>
              </a:rPr>
              <a:t>Prosjektøkonomen bør være en del av et økonomifaglig nettverk.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nb-NO" sz="788">
                <a:solidFill>
                  <a:srgbClr val="000000"/>
                </a:solidFill>
                <a:latin typeface="Arial" panose="020B0604020202020204"/>
              </a:rPr>
              <a:t>Det anbefales at Per Prosjektøkonom utøver rollen i 50-100 % av sin stilling, for å få den mengdetreningen som er nødvendig. </a:t>
            </a:r>
          </a:p>
          <a:p>
            <a:pPr defTabSz="685800">
              <a:defRPr/>
            </a:pPr>
            <a:endParaRPr lang="nb-NO" sz="825" b="1">
              <a:solidFill>
                <a:srgbClr val="000000"/>
              </a:solidFill>
              <a:latin typeface="Arial" panose="020B0604020202020204"/>
            </a:endParaRP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endParaRPr lang="nb-NO" sz="825">
              <a:solidFill>
                <a:srgbClr val="000000"/>
              </a:solidFill>
              <a:latin typeface="Arial" panose="020B0604020202020204"/>
            </a:endParaRPr>
          </a:p>
          <a:p>
            <a:pPr defTabSz="685800">
              <a:defRPr/>
            </a:pPr>
            <a:endParaRPr lang="nb-NO" sz="825">
              <a:solidFill>
                <a:srgbClr val="000000"/>
              </a:solidFill>
              <a:latin typeface="Arial" panose="020B0604020202020204"/>
            </a:endParaRPr>
          </a:p>
          <a:p>
            <a:pPr defTabSz="685800">
              <a:defRPr/>
            </a:pPr>
            <a:endParaRPr lang="nb-NO" sz="825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02" name="Freeform 176">
            <a:extLst>
              <a:ext uri="{FF2B5EF4-FFF2-40B4-BE49-F238E27FC236}">
                <a16:creationId xmlns:a16="http://schemas.microsoft.com/office/drawing/2014/main" id="{F58B2346-2D28-4D11-BA8A-70169A2D7F4F}"/>
              </a:ext>
            </a:extLst>
          </p:cNvPr>
          <p:cNvSpPr>
            <a:spLocks noEditPoints="1"/>
          </p:cNvSpPr>
          <p:nvPr/>
        </p:nvSpPr>
        <p:spPr bwMode="auto">
          <a:xfrm>
            <a:off x="8631664" y="1246696"/>
            <a:ext cx="313135" cy="432197"/>
          </a:xfrm>
          <a:custGeom>
            <a:avLst/>
            <a:gdLst>
              <a:gd name="T0" fmla="*/ 10 w 71"/>
              <a:gd name="T1" fmla="*/ 83 h 98"/>
              <a:gd name="T2" fmla="*/ 22 w 71"/>
              <a:gd name="T3" fmla="*/ 85 h 98"/>
              <a:gd name="T4" fmla="*/ 36 w 71"/>
              <a:gd name="T5" fmla="*/ 84 h 98"/>
              <a:gd name="T6" fmla="*/ 56 w 71"/>
              <a:gd name="T7" fmla="*/ 82 h 98"/>
              <a:gd name="T8" fmla="*/ 60 w 71"/>
              <a:gd name="T9" fmla="*/ 21 h 98"/>
              <a:gd name="T10" fmla="*/ 31 w 71"/>
              <a:gd name="T11" fmla="*/ 33 h 98"/>
              <a:gd name="T12" fmla="*/ 31 w 71"/>
              <a:gd name="T13" fmla="*/ 36 h 98"/>
              <a:gd name="T14" fmla="*/ 28 w 71"/>
              <a:gd name="T15" fmla="*/ 34 h 98"/>
              <a:gd name="T16" fmla="*/ 4 w 71"/>
              <a:gd name="T17" fmla="*/ 33 h 98"/>
              <a:gd name="T18" fmla="*/ 4 w 71"/>
              <a:gd name="T19" fmla="*/ 78 h 98"/>
              <a:gd name="T20" fmla="*/ 10 w 71"/>
              <a:gd name="T21" fmla="*/ 83 h 98"/>
              <a:gd name="T22" fmla="*/ 1 w 71"/>
              <a:gd name="T23" fmla="*/ 80 h 98"/>
              <a:gd name="T24" fmla="*/ 2 w 71"/>
              <a:gd name="T25" fmla="*/ 55 h 98"/>
              <a:gd name="T26" fmla="*/ 3 w 71"/>
              <a:gd name="T27" fmla="*/ 36 h 98"/>
              <a:gd name="T28" fmla="*/ 2 w 71"/>
              <a:gd name="T29" fmla="*/ 31 h 98"/>
              <a:gd name="T30" fmla="*/ 25 w 71"/>
              <a:gd name="T31" fmla="*/ 32 h 98"/>
              <a:gd name="T32" fmla="*/ 24 w 71"/>
              <a:gd name="T33" fmla="*/ 28 h 98"/>
              <a:gd name="T34" fmla="*/ 11 w 71"/>
              <a:gd name="T35" fmla="*/ 23 h 98"/>
              <a:gd name="T36" fmla="*/ 10 w 71"/>
              <a:gd name="T37" fmla="*/ 14 h 98"/>
              <a:gd name="T38" fmla="*/ 8 w 71"/>
              <a:gd name="T39" fmla="*/ 15 h 98"/>
              <a:gd name="T40" fmla="*/ 3 w 71"/>
              <a:gd name="T41" fmla="*/ 12 h 98"/>
              <a:gd name="T42" fmla="*/ 14 w 71"/>
              <a:gd name="T43" fmla="*/ 0 h 98"/>
              <a:gd name="T44" fmla="*/ 17 w 71"/>
              <a:gd name="T45" fmla="*/ 8 h 98"/>
              <a:gd name="T46" fmla="*/ 21 w 71"/>
              <a:gd name="T47" fmla="*/ 13 h 98"/>
              <a:gd name="T48" fmla="*/ 28 w 71"/>
              <a:gd name="T49" fmla="*/ 24 h 98"/>
              <a:gd name="T50" fmla="*/ 30 w 71"/>
              <a:gd name="T51" fmla="*/ 30 h 98"/>
              <a:gd name="T52" fmla="*/ 63 w 71"/>
              <a:gd name="T53" fmla="*/ 18 h 98"/>
              <a:gd name="T54" fmla="*/ 62 w 71"/>
              <a:gd name="T55" fmla="*/ 27 h 98"/>
              <a:gd name="T56" fmla="*/ 70 w 71"/>
              <a:gd name="T57" fmla="*/ 28 h 98"/>
              <a:gd name="T58" fmla="*/ 66 w 71"/>
              <a:gd name="T59" fmla="*/ 53 h 98"/>
              <a:gd name="T60" fmla="*/ 69 w 71"/>
              <a:gd name="T61" fmla="*/ 89 h 98"/>
              <a:gd name="T62" fmla="*/ 70 w 71"/>
              <a:gd name="T63" fmla="*/ 98 h 98"/>
              <a:gd name="T64" fmla="*/ 41 w 71"/>
              <a:gd name="T65" fmla="*/ 94 h 98"/>
              <a:gd name="T66" fmla="*/ 41 w 71"/>
              <a:gd name="T67" fmla="*/ 93 h 98"/>
              <a:gd name="T68" fmla="*/ 40 w 71"/>
              <a:gd name="T69" fmla="*/ 94 h 98"/>
              <a:gd name="T70" fmla="*/ 14 w 71"/>
              <a:gd name="T71" fmla="*/ 95 h 98"/>
              <a:gd name="T72" fmla="*/ 10 w 71"/>
              <a:gd name="T73" fmla="*/ 83 h 98"/>
              <a:gd name="T74" fmla="*/ 7 w 71"/>
              <a:gd name="T75" fmla="*/ 13 h 98"/>
              <a:gd name="T76" fmla="*/ 7 w 71"/>
              <a:gd name="T77" fmla="*/ 13 h 98"/>
              <a:gd name="T78" fmla="*/ 17 w 71"/>
              <a:gd name="T79" fmla="*/ 4 h 98"/>
              <a:gd name="T80" fmla="*/ 5 w 71"/>
              <a:gd name="T81" fmla="*/ 12 h 98"/>
              <a:gd name="T82" fmla="*/ 7 w 71"/>
              <a:gd name="T83" fmla="*/ 13 h 98"/>
              <a:gd name="T84" fmla="*/ 13 w 71"/>
              <a:gd name="T85" fmla="*/ 13 h 98"/>
              <a:gd name="T86" fmla="*/ 21 w 71"/>
              <a:gd name="T87" fmla="*/ 16 h 98"/>
              <a:gd name="T88" fmla="*/ 13 w 71"/>
              <a:gd name="T89" fmla="*/ 13 h 98"/>
              <a:gd name="T90" fmla="*/ 22 w 71"/>
              <a:gd name="T91" fmla="*/ 15 h 98"/>
              <a:gd name="T92" fmla="*/ 23 w 71"/>
              <a:gd name="T93" fmla="*/ 17 h 98"/>
              <a:gd name="T94" fmla="*/ 17 w 71"/>
              <a:gd name="T95" fmla="*/ 22 h 98"/>
              <a:gd name="T96" fmla="*/ 14 w 71"/>
              <a:gd name="T97" fmla="*/ 20 h 98"/>
              <a:gd name="T98" fmla="*/ 16 w 71"/>
              <a:gd name="T99" fmla="*/ 27 h 98"/>
              <a:gd name="T100" fmla="*/ 22 w 71"/>
              <a:gd name="T101" fmla="*/ 15 h 98"/>
              <a:gd name="T102" fmla="*/ 16 w 71"/>
              <a:gd name="T103" fmla="*/ 87 h 98"/>
              <a:gd name="T104" fmla="*/ 16 w 71"/>
              <a:gd name="T105" fmla="*/ 87 h 98"/>
              <a:gd name="T106" fmla="*/ 67 w 71"/>
              <a:gd name="T107" fmla="*/ 91 h 98"/>
              <a:gd name="T108" fmla="*/ 67 w 71"/>
              <a:gd name="T109" fmla="*/ 89 h 98"/>
              <a:gd name="T110" fmla="*/ 67 w 71"/>
              <a:gd name="T111" fmla="*/ 91 h 98"/>
              <a:gd name="T112" fmla="*/ 37 w 71"/>
              <a:gd name="T113" fmla="*/ 93 h 98"/>
              <a:gd name="T114" fmla="*/ 37 w 71"/>
              <a:gd name="T115" fmla="*/ 93 h 98"/>
              <a:gd name="T116" fmla="*/ 56 w 71"/>
              <a:gd name="T117" fmla="*/ 93 h 98"/>
              <a:gd name="T118" fmla="*/ 55 w 71"/>
              <a:gd name="T119" fmla="*/ 93 h 98"/>
              <a:gd name="T120" fmla="*/ 56 w 71"/>
              <a:gd name="T121" fmla="*/ 93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1" h="98">
                <a:moveTo>
                  <a:pt x="10" y="83"/>
                </a:moveTo>
                <a:cubicBezTo>
                  <a:pt x="14" y="83"/>
                  <a:pt x="17" y="85"/>
                  <a:pt x="22" y="85"/>
                </a:cubicBezTo>
                <a:cubicBezTo>
                  <a:pt x="27" y="86"/>
                  <a:pt x="31" y="85"/>
                  <a:pt x="36" y="84"/>
                </a:cubicBezTo>
                <a:cubicBezTo>
                  <a:pt x="43" y="84"/>
                  <a:pt x="50" y="84"/>
                  <a:pt x="56" y="82"/>
                </a:cubicBezTo>
                <a:cubicBezTo>
                  <a:pt x="67" y="67"/>
                  <a:pt x="59" y="41"/>
                  <a:pt x="60" y="21"/>
                </a:cubicBezTo>
                <a:cubicBezTo>
                  <a:pt x="51" y="25"/>
                  <a:pt x="43" y="31"/>
                  <a:pt x="31" y="33"/>
                </a:cubicBezTo>
                <a:cubicBezTo>
                  <a:pt x="30" y="33"/>
                  <a:pt x="32" y="35"/>
                  <a:pt x="31" y="36"/>
                </a:cubicBezTo>
                <a:cubicBezTo>
                  <a:pt x="29" y="37"/>
                  <a:pt x="29" y="34"/>
                  <a:pt x="28" y="34"/>
                </a:cubicBezTo>
                <a:cubicBezTo>
                  <a:pt x="21" y="35"/>
                  <a:pt x="10" y="36"/>
                  <a:pt x="4" y="33"/>
                </a:cubicBezTo>
                <a:cubicBezTo>
                  <a:pt x="0" y="48"/>
                  <a:pt x="7" y="63"/>
                  <a:pt x="4" y="78"/>
                </a:cubicBezTo>
                <a:cubicBezTo>
                  <a:pt x="6" y="80"/>
                  <a:pt x="8" y="82"/>
                  <a:pt x="10" y="83"/>
                </a:cubicBezTo>
                <a:cubicBezTo>
                  <a:pt x="6" y="84"/>
                  <a:pt x="4" y="81"/>
                  <a:pt x="1" y="80"/>
                </a:cubicBezTo>
                <a:cubicBezTo>
                  <a:pt x="5" y="73"/>
                  <a:pt x="3" y="64"/>
                  <a:pt x="2" y="55"/>
                </a:cubicBezTo>
                <a:cubicBezTo>
                  <a:pt x="1" y="48"/>
                  <a:pt x="3" y="42"/>
                  <a:pt x="3" y="36"/>
                </a:cubicBezTo>
                <a:cubicBezTo>
                  <a:pt x="3" y="34"/>
                  <a:pt x="1" y="32"/>
                  <a:pt x="2" y="31"/>
                </a:cubicBezTo>
                <a:cubicBezTo>
                  <a:pt x="8" y="33"/>
                  <a:pt x="17" y="34"/>
                  <a:pt x="25" y="32"/>
                </a:cubicBezTo>
                <a:cubicBezTo>
                  <a:pt x="26" y="30"/>
                  <a:pt x="24" y="29"/>
                  <a:pt x="24" y="28"/>
                </a:cubicBezTo>
                <a:cubicBezTo>
                  <a:pt x="18" y="31"/>
                  <a:pt x="11" y="29"/>
                  <a:pt x="11" y="23"/>
                </a:cubicBezTo>
                <a:cubicBezTo>
                  <a:pt x="11" y="19"/>
                  <a:pt x="14" y="16"/>
                  <a:pt x="10" y="14"/>
                </a:cubicBezTo>
                <a:cubicBezTo>
                  <a:pt x="9" y="14"/>
                  <a:pt x="8" y="15"/>
                  <a:pt x="8" y="15"/>
                </a:cubicBezTo>
                <a:cubicBezTo>
                  <a:pt x="7" y="15"/>
                  <a:pt x="5" y="13"/>
                  <a:pt x="3" y="12"/>
                </a:cubicBezTo>
                <a:cubicBezTo>
                  <a:pt x="4" y="5"/>
                  <a:pt x="9" y="3"/>
                  <a:pt x="14" y="0"/>
                </a:cubicBezTo>
                <a:cubicBezTo>
                  <a:pt x="18" y="1"/>
                  <a:pt x="20" y="5"/>
                  <a:pt x="17" y="8"/>
                </a:cubicBezTo>
                <a:cubicBezTo>
                  <a:pt x="18" y="10"/>
                  <a:pt x="20" y="12"/>
                  <a:pt x="21" y="13"/>
                </a:cubicBezTo>
                <a:cubicBezTo>
                  <a:pt x="30" y="10"/>
                  <a:pt x="33" y="20"/>
                  <a:pt x="28" y="24"/>
                </a:cubicBezTo>
                <a:cubicBezTo>
                  <a:pt x="28" y="27"/>
                  <a:pt x="30" y="28"/>
                  <a:pt x="30" y="30"/>
                </a:cubicBezTo>
                <a:cubicBezTo>
                  <a:pt x="44" y="30"/>
                  <a:pt x="51" y="21"/>
                  <a:pt x="63" y="18"/>
                </a:cubicBezTo>
                <a:cubicBezTo>
                  <a:pt x="64" y="21"/>
                  <a:pt x="62" y="24"/>
                  <a:pt x="62" y="27"/>
                </a:cubicBezTo>
                <a:cubicBezTo>
                  <a:pt x="64" y="28"/>
                  <a:pt x="67" y="28"/>
                  <a:pt x="70" y="28"/>
                </a:cubicBezTo>
                <a:cubicBezTo>
                  <a:pt x="69" y="36"/>
                  <a:pt x="65" y="44"/>
                  <a:pt x="66" y="53"/>
                </a:cubicBezTo>
                <a:cubicBezTo>
                  <a:pt x="67" y="65"/>
                  <a:pt x="68" y="77"/>
                  <a:pt x="69" y="89"/>
                </a:cubicBezTo>
                <a:cubicBezTo>
                  <a:pt x="70" y="92"/>
                  <a:pt x="71" y="95"/>
                  <a:pt x="70" y="98"/>
                </a:cubicBezTo>
                <a:cubicBezTo>
                  <a:pt x="62" y="95"/>
                  <a:pt x="53" y="94"/>
                  <a:pt x="41" y="94"/>
                </a:cubicBezTo>
                <a:cubicBezTo>
                  <a:pt x="40" y="94"/>
                  <a:pt x="42" y="93"/>
                  <a:pt x="41" y="93"/>
                </a:cubicBezTo>
                <a:cubicBezTo>
                  <a:pt x="39" y="93"/>
                  <a:pt x="41" y="94"/>
                  <a:pt x="40" y="94"/>
                </a:cubicBezTo>
                <a:cubicBezTo>
                  <a:pt x="31" y="95"/>
                  <a:pt x="24" y="95"/>
                  <a:pt x="14" y="95"/>
                </a:cubicBezTo>
                <a:cubicBezTo>
                  <a:pt x="11" y="92"/>
                  <a:pt x="15" y="84"/>
                  <a:pt x="10" y="83"/>
                </a:cubicBezTo>
                <a:close/>
                <a:moveTo>
                  <a:pt x="7" y="13"/>
                </a:moveTo>
                <a:cubicBezTo>
                  <a:pt x="7" y="14"/>
                  <a:pt x="7" y="13"/>
                  <a:pt x="7" y="13"/>
                </a:cubicBezTo>
                <a:cubicBezTo>
                  <a:pt x="10" y="10"/>
                  <a:pt x="18" y="11"/>
                  <a:pt x="17" y="4"/>
                </a:cubicBezTo>
                <a:cubicBezTo>
                  <a:pt x="11" y="1"/>
                  <a:pt x="5" y="7"/>
                  <a:pt x="5" y="12"/>
                </a:cubicBezTo>
                <a:cubicBezTo>
                  <a:pt x="5" y="13"/>
                  <a:pt x="6" y="13"/>
                  <a:pt x="7" y="13"/>
                </a:cubicBezTo>
                <a:close/>
                <a:moveTo>
                  <a:pt x="13" y="13"/>
                </a:moveTo>
                <a:cubicBezTo>
                  <a:pt x="12" y="16"/>
                  <a:pt x="19" y="21"/>
                  <a:pt x="21" y="16"/>
                </a:cubicBezTo>
                <a:cubicBezTo>
                  <a:pt x="20" y="14"/>
                  <a:pt x="13" y="7"/>
                  <a:pt x="13" y="13"/>
                </a:cubicBezTo>
                <a:close/>
                <a:moveTo>
                  <a:pt x="22" y="15"/>
                </a:moveTo>
                <a:cubicBezTo>
                  <a:pt x="22" y="15"/>
                  <a:pt x="24" y="16"/>
                  <a:pt x="23" y="17"/>
                </a:cubicBezTo>
                <a:cubicBezTo>
                  <a:pt x="22" y="19"/>
                  <a:pt x="19" y="20"/>
                  <a:pt x="17" y="22"/>
                </a:cubicBezTo>
                <a:cubicBezTo>
                  <a:pt x="15" y="22"/>
                  <a:pt x="16" y="20"/>
                  <a:pt x="14" y="20"/>
                </a:cubicBezTo>
                <a:cubicBezTo>
                  <a:pt x="12" y="22"/>
                  <a:pt x="14" y="26"/>
                  <a:pt x="16" y="27"/>
                </a:cubicBezTo>
                <a:cubicBezTo>
                  <a:pt x="25" y="29"/>
                  <a:pt x="35" y="14"/>
                  <a:pt x="22" y="15"/>
                </a:cubicBezTo>
                <a:close/>
                <a:moveTo>
                  <a:pt x="16" y="87"/>
                </a:moveTo>
                <a:cubicBezTo>
                  <a:pt x="17" y="87"/>
                  <a:pt x="16" y="86"/>
                  <a:pt x="16" y="87"/>
                </a:cubicBezTo>
                <a:close/>
                <a:moveTo>
                  <a:pt x="67" y="91"/>
                </a:moveTo>
                <a:cubicBezTo>
                  <a:pt x="67" y="90"/>
                  <a:pt x="68" y="89"/>
                  <a:pt x="67" y="89"/>
                </a:cubicBezTo>
                <a:cubicBezTo>
                  <a:pt x="67" y="90"/>
                  <a:pt x="67" y="91"/>
                  <a:pt x="67" y="91"/>
                </a:cubicBezTo>
                <a:close/>
                <a:moveTo>
                  <a:pt x="37" y="93"/>
                </a:moveTo>
                <a:cubicBezTo>
                  <a:pt x="36" y="92"/>
                  <a:pt x="36" y="95"/>
                  <a:pt x="37" y="93"/>
                </a:cubicBezTo>
                <a:close/>
                <a:moveTo>
                  <a:pt x="56" y="93"/>
                </a:moveTo>
                <a:cubicBezTo>
                  <a:pt x="55" y="93"/>
                  <a:pt x="55" y="93"/>
                  <a:pt x="55" y="93"/>
                </a:cubicBezTo>
                <a:cubicBezTo>
                  <a:pt x="55" y="93"/>
                  <a:pt x="56" y="93"/>
                  <a:pt x="56" y="93"/>
                </a:cubicBezTo>
                <a:close/>
              </a:path>
            </a:pathLst>
          </a:custGeom>
          <a:solidFill>
            <a:srgbClr val="253A5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srgbClr val="000000"/>
              </a:solidFill>
              <a:latin typeface="Arial" panose="020B0604020202020204"/>
            </a:endParaRP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D11ADEEC-FEC8-4695-A1C2-E56714D5F828}"/>
              </a:ext>
            </a:extLst>
          </p:cNvPr>
          <p:cNvGrpSpPr/>
          <p:nvPr/>
        </p:nvGrpSpPr>
        <p:grpSpPr>
          <a:xfrm>
            <a:off x="8711491" y="3750044"/>
            <a:ext cx="253043" cy="261701"/>
            <a:chOff x="7307263" y="3144838"/>
            <a:chExt cx="550863" cy="609601"/>
          </a:xfrm>
          <a:solidFill>
            <a:schemeClr val="accent2">
              <a:lumMod val="50000"/>
            </a:schemeClr>
          </a:solidFill>
        </p:grpSpPr>
        <p:sp>
          <p:nvSpPr>
            <p:cNvPr id="137" name="Freeform 616">
              <a:extLst>
                <a:ext uri="{FF2B5EF4-FFF2-40B4-BE49-F238E27FC236}">
                  <a16:creationId xmlns:a16="http://schemas.microsoft.com/office/drawing/2014/main" id="{7AE34874-348F-44D5-8D73-9588D61C39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07263" y="3144838"/>
              <a:ext cx="550863" cy="579438"/>
            </a:xfrm>
            <a:custGeom>
              <a:avLst/>
              <a:gdLst>
                <a:gd name="T0" fmla="*/ 120 w 140"/>
                <a:gd name="T1" fmla="*/ 42 h 147"/>
                <a:gd name="T2" fmla="*/ 119 w 140"/>
                <a:gd name="T3" fmla="*/ 51 h 147"/>
                <a:gd name="T4" fmla="*/ 112 w 140"/>
                <a:gd name="T5" fmla="*/ 53 h 147"/>
                <a:gd name="T6" fmla="*/ 107 w 140"/>
                <a:gd name="T7" fmla="*/ 52 h 147"/>
                <a:gd name="T8" fmla="*/ 82 w 140"/>
                <a:gd name="T9" fmla="*/ 51 h 147"/>
                <a:gd name="T10" fmla="*/ 69 w 140"/>
                <a:gd name="T11" fmla="*/ 51 h 147"/>
                <a:gd name="T12" fmla="*/ 46 w 140"/>
                <a:gd name="T13" fmla="*/ 51 h 147"/>
                <a:gd name="T14" fmla="*/ 22 w 140"/>
                <a:gd name="T15" fmla="*/ 49 h 147"/>
                <a:gd name="T16" fmla="*/ 15 w 140"/>
                <a:gd name="T17" fmla="*/ 44 h 147"/>
                <a:gd name="T18" fmla="*/ 15 w 140"/>
                <a:gd name="T19" fmla="*/ 37 h 147"/>
                <a:gd name="T20" fmla="*/ 6 w 140"/>
                <a:gd name="T21" fmla="*/ 40 h 147"/>
                <a:gd name="T22" fmla="*/ 7 w 140"/>
                <a:gd name="T23" fmla="*/ 67 h 147"/>
                <a:gd name="T24" fmla="*/ 7 w 140"/>
                <a:gd name="T25" fmla="*/ 83 h 147"/>
                <a:gd name="T26" fmla="*/ 9 w 140"/>
                <a:gd name="T27" fmla="*/ 108 h 147"/>
                <a:gd name="T28" fmla="*/ 11 w 140"/>
                <a:gd name="T29" fmla="*/ 131 h 147"/>
                <a:gd name="T30" fmla="*/ 12 w 140"/>
                <a:gd name="T31" fmla="*/ 141 h 147"/>
                <a:gd name="T32" fmla="*/ 10 w 140"/>
                <a:gd name="T33" fmla="*/ 147 h 147"/>
                <a:gd name="T34" fmla="*/ 7 w 140"/>
                <a:gd name="T35" fmla="*/ 140 h 147"/>
                <a:gd name="T36" fmla="*/ 5 w 140"/>
                <a:gd name="T37" fmla="*/ 115 h 147"/>
                <a:gd name="T38" fmla="*/ 2 w 140"/>
                <a:gd name="T39" fmla="*/ 61 h 147"/>
                <a:gd name="T40" fmla="*/ 0 w 140"/>
                <a:gd name="T41" fmla="*/ 39 h 147"/>
                <a:gd name="T42" fmla="*/ 9 w 140"/>
                <a:gd name="T43" fmla="*/ 33 h 147"/>
                <a:gd name="T44" fmla="*/ 15 w 140"/>
                <a:gd name="T45" fmla="*/ 32 h 147"/>
                <a:gd name="T46" fmla="*/ 27 w 140"/>
                <a:gd name="T47" fmla="*/ 22 h 147"/>
                <a:gd name="T48" fmla="*/ 38 w 140"/>
                <a:gd name="T49" fmla="*/ 18 h 147"/>
                <a:gd name="T50" fmla="*/ 48 w 140"/>
                <a:gd name="T51" fmla="*/ 15 h 147"/>
                <a:gd name="T52" fmla="*/ 56 w 140"/>
                <a:gd name="T53" fmla="*/ 3 h 147"/>
                <a:gd name="T54" fmla="*/ 71 w 140"/>
                <a:gd name="T55" fmla="*/ 1 h 147"/>
                <a:gd name="T56" fmla="*/ 83 w 140"/>
                <a:gd name="T57" fmla="*/ 9 h 147"/>
                <a:gd name="T58" fmla="*/ 90 w 140"/>
                <a:gd name="T59" fmla="*/ 19 h 147"/>
                <a:gd name="T60" fmla="*/ 104 w 140"/>
                <a:gd name="T61" fmla="*/ 21 h 147"/>
                <a:gd name="T62" fmla="*/ 116 w 140"/>
                <a:gd name="T63" fmla="*/ 30 h 147"/>
                <a:gd name="T64" fmla="*/ 133 w 140"/>
                <a:gd name="T65" fmla="*/ 30 h 147"/>
                <a:gd name="T66" fmla="*/ 140 w 140"/>
                <a:gd name="T67" fmla="*/ 34 h 147"/>
                <a:gd name="T68" fmla="*/ 137 w 140"/>
                <a:gd name="T69" fmla="*/ 36 h 147"/>
                <a:gd name="T70" fmla="*/ 118 w 140"/>
                <a:gd name="T71" fmla="*/ 35 h 147"/>
                <a:gd name="T72" fmla="*/ 115 w 140"/>
                <a:gd name="T73" fmla="*/ 41 h 147"/>
                <a:gd name="T74" fmla="*/ 109 w 140"/>
                <a:gd name="T75" fmla="*/ 30 h 147"/>
                <a:gd name="T76" fmla="*/ 92 w 140"/>
                <a:gd name="T77" fmla="*/ 24 h 147"/>
                <a:gd name="T78" fmla="*/ 86 w 140"/>
                <a:gd name="T79" fmla="*/ 25 h 147"/>
                <a:gd name="T80" fmla="*/ 79 w 140"/>
                <a:gd name="T81" fmla="*/ 14 h 147"/>
                <a:gd name="T82" fmla="*/ 74 w 140"/>
                <a:gd name="T83" fmla="*/ 9 h 147"/>
                <a:gd name="T84" fmla="*/ 55 w 140"/>
                <a:gd name="T85" fmla="*/ 14 h 147"/>
                <a:gd name="T86" fmla="*/ 45 w 140"/>
                <a:gd name="T87" fmla="*/ 24 h 147"/>
                <a:gd name="T88" fmla="*/ 37 w 140"/>
                <a:gd name="T89" fmla="*/ 24 h 147"/>
                <a:gd name="T90" fmla="*/ 28 w 140"/>
                <a:gd name="T91" fmla="*/ 29 h 147"/>
                <a:gd name="T92" fmla="*/ 18 w 140"/>
                <a:gd name="T93" fmla="*/ 44 h 147"/>
                <a:gd name="T94" fmla="*/ 23 w 140"/>
                <a:gd name="T95" fmla="*/ 43 h 147"/>
                <a:gd name="T96" fmla="*/ 52 w 140"/>
                <a:gd name="T97" fmla="*/ 47 h 147"/>
                <a:gd name="T98" fmla="*/ 84 w 140"/>
                <a:gd name="T99" fmla="*/ 46 h 147"/>
                <a:gd name="T100" fmla="*/ 95 w 140"/>
                <a:gd name="T101" fmla="*/ 46 h 147"/>
                <a:gd name="T102" fmla="*/ 113 w 140"/>
                <a:gd name="T103" fmla="*/ 4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0" h="147">
                  <a:moveTo>
                    <a:pt x="118" y="35"/>
                  </a:moveTo>
                  <a:cubicBezTo>
                    <a:pt x="119" y="38"/>
                    <a:pt x="119" y="40"/>
                    <a:pt x="120" y="42"/>
                  </a:cubicBezTo>
                  <a:cubicBezTo>
                    <a:pt x="121" y="44"/>
                    <a:pt x="121" y="46"/>
                    <a:pt x="121" y="48"/>
                  </a:cubicBezTo>
                  <a:cubicBezTo>
                    <a:pt x="121" y="49"/>
                    <a:pt x="120" y="50"/>
                    <a:pt x="119" y="51"/>
                  </a:cubicBezTo>
                  <a:cubicBezTo>
                    <a:pt x="118" y="50"/>
                    <a:pt x="117" y="51"/>
                    <a:pt x="116" y="52"/>
                  </a:cubicBezTo>
                  <a:cubicBezTo>
                    <a:pt x="115" y="53"/>
                    <a:pt x="114" y="54"/>
                    <a:pt x="112" y="53"/>
                  </a:cubicBezTo>
                  <a:cubicBezTo>
                    <a:pt x="111" y="52"/>
                    <a:pt x="110" y="52"/>
                    <a:pt x="109" y="52"/>
                  </a:cubicBezTo>
                  <a:cubicBezTo>
                    <a:pt x="109" y="52"/>
                    <a:pt x="108" y="52"/>
                    <a:pt x="107" y="52"/>
                  </a:cubicBezTo>
                  <a:cubicBezTo>
                    <a:pt x="105" y="51"/>
                    <a:pt x="102" y="51"/>
                    <a:pt x="99" y="51"/>
                  </a:cubicBezTo>
                  <a:cubicBezTo>
                    <a:pt x="94" y="52"/>
                    <a:pt x="88" y="52"/>
                    <a:pt x="82" y="51"/>
                  </a:cubicBezTo>
                  <a:cubicBezTo>
                    <a:pt x="80" y="51"/>
                    <a:pt x="78" y="51"/>
                    <a:pt x="76" y="51"/>
                  </a:cubicBezTo>
                  <a:cubicBezTo>
                    <a:pt x="74" y="51"/>
                    <a:pt x="71" y="51"/>
                    <a:pt x="69" y="51"/>
                  </a:cubicBezTo>
                  <a:cubicBezTo>
                    <a:pt x="66" y="52"/>
                    <a:pt x="63" y="52"/>
                    <a:pt x="60" y="52"/>
                  </a:cubicBezTo>
                  <a:cubicBezTo>
                    <a:pt x="55" y="51"/>
                    <a:pt x="51" y="51"/>
                    <a:pt x="46" y="51"/>
                  </a:cubicBezTo>
                  <a:cubicBezTo>
                    <a:pt x="41" y="51"/>
                    <a:pt x="37" y="50"/>
                    <a:pt x="32" y="50"/>
                  </a:cubicBezTo>
                  <a:cubicBezTo>
                    <a:pt x="29" y="50"/>
                    <a:pt x="26" y="49"/>
                    <a:pt x="22" y="49"/>
                  </a:cubicBezTo>
                  <a:cubicBezTo>
                    <a:pt x="21" y="49"/>
                    <a:pt x="20" y="49"/>
                    <a:pt x="19" y="49"/>
                  </a:cubicBezTo>
                  <a:cubicBezTo>
                    <a:pt x="16" y="49"/>
                    <a:pt x="15" y="47"/>
                    <a:pt x="15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9"/>
                    <a:pt x="15" y="38"/>
                    <a:pt x="15" y="37"/>
                  </a:cubicBezTo>
                  <a:cubicBezTo>
                    <a:pt x="12" y="38"/>
                    <a:pt x="9" y="39"/>
                    <a:pt x="7" y="39"/>
                  </a:cubicBezTo>
                  <a:cubicBezTo>
                    <a:pt x="6" y="39"/>
                    <a:pt x="6" y="40"/>
                    <a:pt x="6" y="40"/>
                  </a:cubicBezTo>
                  <a:cubicBezTo>
                    <a:pt x="6" y="43"/>
                    <a:pt x="5" y="46"/>
                    <a:pt x="6" y="49"/>
                  </a:cubicBezTo>
                  <a:cubicBezTo>
                    <a:pt x="6" y="55"/>
                    <a:pt x="6" y="61"/>
                    <a:pt x="7" y="67"/>
                  </a:cubicBezTo>
                  <a:cubicBezTo>
                    <a:pt x="7" y="70"/>
                    <a:pt x="7" y="73"/>
                    <a:pt x="7" y="77"/>
                  </a:cubicBezTo>
                  <a:cubicBezTo>
                    <a:pt x="7" y="79"/>
                    <a:pt x="7" y="81"/>
                    <a:pt x="7" y="83"/>
                  </a:cubicBezTo>
                  <a:cubicBezTo>
                    <a:pt x="7" y="88"/>
                    <a:pt x="8" y="93"/>
                    <a:pt x="8" y="98"/>
                  </a:cubicBezTo>
                  <a:cubicBezTo>
                    <a:pt x="8" y="101"/>
                    <a:pt x="9" y="105"/>
                    <a:pt x="9" y="108"/>
                  </a:cubicBezTo>
                  <a:cubicBezTo>
                    <a:pt x="9" y="111"/>
                    <a:pt x="9" y="115"/>
                    <a:pt x="10" y="118"/>
                  </a:cubicBezTo>
                  <a:cubicBezTo>
                    <a:pt x="10" y="122"/>
                    <a:pt x="10" y="127"/>
                    <a:pt x="11" y="131"/>
                  </a:cubicBezTo>
                  <a:cubicBezTo>
                    <a:pt x="11" y="133"/>
                    <a:pt x="11" y="135"/>
                    <a:pt x="11" y="137"/>
                  </a:cubicBezTo>
                  <a:cubicBezTo>
                    <a:pt x="11" y="138"/>
                    <a:pt x="12" y="139"/>
                    <a:pt x="12" y="141"/>
                  </a:cubicBezTo>
                  <a:cubicBezTo>
                    <a:pt x="12" y="142"/>
                    <a:pt x="12" y="144"/>
                    <a:pt x="12" y="145"/>
                  </a:cubicBezTo>
                  <a:cubicBezTo>
                    <a:pt x="12" y="146"/>
                    <a:pt x="11" y="147"/>
                    <a:pt x="10" y="147"/>
                  </a:cubicBezTo>
                  <a:cubicBezTo>
                    <a:pt x="9" y="147"/>
                    <a:pt x="8" y="146"/>
                    <a:pt x="7" y="145"/>
                  </a:cubicBezTo>
                  <a:cubicBezTo>
                    <a:pt x="7" y="144"/>
                    <a:pt x="7" y="142"/>
                    <a:pt x="7" y="140"/>
                  </a:cubicBezTo>
                  <a:cubicBezTo>
                    <a:pt x="7" y="136"/>
                    <a:pt x="6" y="131"/>
                    <a:pt x="6" y="127"/>
                  </a:cubicBezTo>
                  <a:cubicBezTo>
                    <a:pt x="6" y="123"/>
                    <a:pt x="6" y="119"/>
                    <a:pt x="5" y="115"/>
                  </a:cubicBezTo>
                  <a:cubicBezTo>
                    <a:pt x="5" y="103"/>
                    <a:pt x="4" y="91"/>
                    <a:pt x="3" y="79"/>
                  </a:cubicBezTo>
                  <a:cubicBezTo>
                    <a:pt x="3" y="73"/>
                    <a:pt x="2" y="67"/>
                    <a:pt x="2" y="61"/>
                  </a:cubicBezTo>
                  <a:cubicBezTo>
                    <a:pt x="2" y="55"/>
                    <a:pt x="1" y="49"/>
                    <a:pt x="1" y="42"/>
                  </a:cubicBezTo>
                  <a:cubicBezTo>
                    <a:pt x="1" y="41"/>
                    <a:pt x="1" y="40"/>
                    <a:pt x="0" y="39"/>
                  </a:cubicBezTo>
                  <a:cubicBezTo>
                    <a:pt x="0" y="36"/>
                    <a:pt x="0" y="36"/>
                    <a:pt x="3" y="35"/>
                  </a:cubicBezTo>
                  <a:cubicBezTo>
                    <a:pt x="5" y="34"/>
                    <a:pt x="7" y="34"/>
                    <a:pt x="9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2" y="33"/>
                    <a:pt x="14" y="33"/>
                    <a:pt x="15" y="32"/>
                  </a:cubicBezTo>
                  <a:cubicBezTo>
                    <a:pt x="18" y="32"/>
                    <a:pt x="19" y="30"/>
                    <a:pt x="21" y="28"/>
                  </a:cubicBezTo>
                  <a:cubicBezTo>
                    <a:pt x="22" y="26"/>
                    <a:pt x="25" y="24"/>
                    <a:pt x="27" y="22"/>
                  </a:cubicBezTo>
                  <a:cubicBezTo>
                    <a:pt x="28" y="21"/>
                    <a:pt x="30" y="20"/>
                    <a:pt x="32" y="20"/>
                  </a:cubicBezTo>
                  <a:cubicBezTo>
                    <a:pt x="34" y="19"/>
                    <a:pt x="36" y="18"/>
                    <a:pt x="38" y="18"/>
                  </a:cubicBezTo>
                  <a:cubicBezTo>
                    <a:pt x="39" y="18"/>
                    <a:pt x="40" y="18"/>
                    <a:pt x="41" y="18"/>
                  </a:cubicBezTo>
                  <a:cubicBezTo>
                    <a:pt x="43" y="17"/>
                    <a:pt x="46" y="16"/>
                    <a:pt x="48" y="15"/>
                  </a:cubicBezTo>
                  <a:cubicBezTo>
                    <a:pt x="50" y="13"/>
                    <a:pt x="51" y="11"/>
                    <a:pt x="52" y="9"/>
                  </a:cubicBezTo>
                  <a:cubicBezTo>
                    <a:pt x="54" y="7"/>
                    <a:pt x="55" y="5"/>
                    <a:pt x="56" y="3"/>
                  </a:cubicBezTo>
                  <a:cubicBezTo>
                    <a:pt x="57" y="3"/>
                    <a:pt x="58" y="3"/>
                    <a:pt x="59" y="3"/>
                  </a:cubicBezTo>
                  <a:cubicBezTo>
                    <a:pt x="63" y="1"/>
                    <a:pt x="66" y="0"/>
                    <a:pt x="71" y="1"/>
                  </a:cubicBezTo>
                  <a:cubicBezTo>
                    <a:pt x="73" y="1"/>
                    <a:pt x="75" y="1"/>
                    <a:pt x="77" y="3"/>
                  </a:cubicBezTo>
                  <a:cubicBezTo>
                    <a:pt x="80" y="5"/>
                    <a:pt x="81" y="7"/>
                    <a:pt x="83" y="9"/>
                  </a:cubicBezTo>
                  <a:cubicBezTo>
                    <a:pt x="84" y="12"/>
                    <a:pt x="85" y="15"/>
                    <a:pt x="87" y="17"/>
                  </a:cubicBezTo>
                  <a:cubicBezTo>
                    <a:pt x="88" y="18"/>
                    <a:pt x="89" y="18"/>
                    <a:pt x="90" y="19"/>
                  </a:cubicBezTo>
                  <a:cubicBezTo>
                    <a:pt x="91" y="19"/>
                    <a:pt x="93" y="19"/>
                    <a:pt x="95" y="19"/>
                  </a:cubicBezTo>
                  <a:cubicBezTo>
                    <a:pt x="98" y="20"/>
                    <a:pt x="101" y="20"/>
                    <a:pt x="104" y="21"/>
                  </a:cubicBezTo>
                  <a:cubicBezTo>
                    <a:pt x="108" y="23"/>
                    <a:pt x="112" y="25"/>
                    <a:pt x="115" y="29"/>
                  </a:cubicBezTo>
                  <a:cubicBezTo>
                    <a:pt x="115" y="29"/>
                    <a:pt x="115" y="30"/>
                    <a:pt x="116" y="30"/>
                  </a:cubicBezTo>
                  <a:cubicBezTo>
                    <a:pt x="118" y="30"/>
                    <a:pt x="121" y="30"/>
                    <a:pt x="123" y="30"/>
                  </a:cubicBezTo>
                  <a:cubicBezTo>
                    <a:pt x="126" y="30"/>
                    <a:pt x="130" y="31"/>
                    <a:pt x="133" y="30"/>
                  </a:cubicBezTo>
                  <a:cubicBezTo>
                    <a:pt x="135" y="30"/>
                    <a:pt x="137" y="31"/>
                    <a:pt x="138" y="32"/>
                  </a:cubicBezTo>
                  <a:cubicBezTo>
                    <a:pt x="139" y="32"/>
                    <a:pt x="140" y="33"/>
                    <a:pt x="140" y="34"/>
                  </a:cubicBezTo>
                  <a:cubicBezTo>
                    <a:pt x="140" y="35"/>
                    <a:pt x="140" y="36"/>
                    <a:pt x="139" y="36"/>
                  </a:cubicBezTo>
                  <a:cubicBezTo>
                    <a:pt x="139" y="37"/>
                    <a:pt x="138" y="36"/>
                    <a:pt x="137" y="36"/>
                  </a:cubicBezTo>
                  <a:cubicBezTo>
                    <a:pt x="134" y="36"/>
                    <a:pt x="131" y="35"/>
                    <a:pt x="127" y="35"/>
                  </a:cubicBezTo>
                  <a:cubicBezTo>
                    <a:pt x="124" y="35"/>
                    <a:pt x="121" y="35"/>
                    <a:pt x="118" y="35"/>
                  </a:cubicBezTo>
                  <a:close/>
                  <a:moveTo>
                    <a:pt x="116" y="45"/>
                  </a:moveTo>
                  <a:cubicBezTo>
                    <a:pt x="116" y="44"/>
                    <a:pt x="115" y="43"/>
                    <a:pt x="115" y="41"/>
                  </a:cubicBezTo>
                  <a:cubicBezTo>
                    <a:pt x="115" y="41"/>
                    <a:pt x="114" y="40"/>
                    <a:pt x="114" y="39"/>
                  </a:cubicBezTo>
                  <a:cubicBezTo>
                    <a:pt x="113" y="36"/>
                    <a:pt x="112" y="33"/>
                    <a:pt x="109" y="30"/>
                  </a:cubicBezTo>
                  <a:cubicBezTo>
                    <a:pt x="108" y="29"/>
                    <a:pt x="106" y="29"/>
                    <a:pt x="104" y="28"/>
                  </a:cubicBezTo>
                  <a:cubicBezTo>
                    <a:pt x="100" y="25"/>
                    <a:pt x="96" y="25"/>
                    <a:pt x="92" y="24"/>
                  </a:cubicBezTo>
                  <a:cubicBezTo>
                    <a:pt x="91" y="24"/>
                    <a:pt x="90" y="25"/>
                    <a:pt x="90" y="25"/>
                  </a:cubicBezTo>
                  <a:cubicBezTo>
                    <a:pt x="88" y="25"/>
                    <a:pt x="87" y="25"/>
                    <a:pt x="86" y="25"/>
                  </a:cubicBezTo>
                  <a:cubicBezTo>
                    <a:pt x="83" y="25"/>
                    <a:pt x="81" y="24"/>
                    <a:pt x="81" y="21"/>
                  </a:cubicBezTo>
                  <a:cubicBezTo>
                    <a:pt x="80" y="18"/>
                    <a:pt x="80" y="16"/>
                    <a:pt x="79" y="14"/>
                  </a:cubicBezTo>
                  <a:cubicBezTo>
                    <a:pt x="79" y="12"/>
                    <a:pt x="77" y="10"/>
                    <a:pt x="76" y="10"/>
                  </a:cubicBezTo>
                  <a:cubicBezTo>
                    <a:pt x="75" y="9"/>
                    <a:pt x="75" y="9"/>
                    <a:pt x="74" y="9"/>
                  </a:cubicBezTo>
                  <a:cubicBezTo>
                    <a:pt x="70" y="6"/>
                    <a:pt x="65" y="5"/>
                    <a:pt x="60" y="8"/>
                  </a:cubicBezTo>
                  <a:cubicBezTo>
                    <a:pt x="58" y="9"/>
                    <a:pt x="56" y="11"/>
                    <a:pt x="55" y="14"/>
                  </a:cubicBezTo>
                  <a:cubicBezTo>
                    <a:pt x="54" y="17"/>
                    <a:pt x="52" y="20"/>
                    <a:pt x="49" y="23"/>
                  </a:cubicBezTo>
                  <a:cubicBezTo>
                    <a:pt x="48" y="25"/>
                    <a:pt x="47" y="25"/>
                    <a:pt x="45" y="24"/>
                  </a:cubicBezTo>
                  <a:cubicBezTo>
                    <a:pt x="44" y="23"/>
                    <a:pt x="43" y="23"/>
                    <a:pt x="43" y="23"/>
                  </a:cubicBezTo>
                  <a:cubicBezTo>
                    <a:pt x="41" y="23"/>
                    <a:pt x="39" y="23"/>
                    <a:pt x="37" y="24"/>
                  </a:cubicBezTo>
                  <a:cubicBezTo>
                    <a:pt x="35" y="24"/>
                    <a:pt x="33" y="24"/>
                    <a:pt x="31" y="26"/>
                  </a:cubicBezTo>
                  <a:cubicBezTo>
                    <a:pt x="30" y="27"/>
                    <a:pt x="29" y="28"/>
                    <a:pt x="28" y="29"/>
                  </a:cubicBezTo>
                  <a:cubicBezTo>
                    <a:pt x="24" y="31"/>
                    <a:pt x="21" y="35"/>
                    <a:pt x="20" y="39"/>
                  </a:cubicBezTo>
                  <a:cubicBezTo>
                    <a:pt x="19" y="41"/>
                    <a:pt x="19" y="43"/>
                    <a:pt x="18" y="44"/>
                  </a:cubicBezTo>
                  <a:cubicBezTo>
                    <a:pt x="18" y="44"/>
                    <a:pt x="19" y="44"/>
                    <a:pt x="19" y="45"/>
                  </a:cubicBezTo>
                  <a:cubicBezTo>
                    <a:pt x="20" y="43"/>
                    <a:pt x="21" y="43"/>
                    <a:pt x="23" y="43"/>
                  </a:cubicBezTo>
                  <a:cubicBezTo>
                    <a:pt x="27" y="44"/>
                    <a:pt x="32" y="45"/>
                    <a:pt x="37" y="45"/>
                  </a:cubicBezTo>
                  <a:cubicBezTo>
                    <a:pt x="42" y="46"/>
                    <a:pt x="47" y="46"/>
                    <a:pt x="52" y="47"/>
                  </a:cubicBezTo>
                  <a:cubicBezTo>
                    <a:pt x="56" y="47"/>
                    <a:pt x="60" y="47"/>
                    <a:pt x="64" y="47"/>
                  </a:cubicBezTo>
                  <a:cubicBezTo>
                    <a:pt x="71" y="46"/>
                    <a:pt x="78" y="46"/>
                    <a:pt x="84" y="46"/>
                  </a:cubicBezTo>
                  <a:cubicBezTo>
                    <a:pt x="85" y="46"/>
                    <a:pt x="86" y="46"/>
                    <a:pt x="87" y="46"/>
                  </a:cubicBezTo>
                  <a:cubicBezTo>
                    <a:pt x="90" y="46"/>
                    <a:pt x="92" y="47"/>
                    <a:pt x="95" y="46"/>
                  </a:cubicBezTo>
                  <a:cubicBezTo>
                    <a:pt x="98" y="46"/>
                    <a:pt x="100" y="46"/>
                    <a:pt x="103" y="46"/>
                  </a:cubicBezTo>
                  <a:cubicBezTo>
                    <a:pt x="107" y="46"/>
                    <a:pt x="110" y="46"/>
                    <a:pt x="113" y="45"/>
                  </a:cubicBezTo>
                  <a:cubicBezTo>
                    <a:pt x="114" y="45"/>
                    <a:pt x="115" y="45"/>
                    <a:pt x="116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38" name="Freeform 617">
              <a:extLst>
                <a:ext uri="{FF2B5EF4-FFF2-40B4-BE49-F238E27FC236}">
                  <a16:creationId xmlns:a16="http://schemas.microsoft.com/office/drawing/2014/main" id="{4B6FA62C-6B30-4E87-A11C-5E7B51678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0" y="3314701"/>
              <a:ext cx="511175" cy="439738"/>
            </a:xfrm>
            <a:custGeom>
              <a:avLst/>
              <a:gdLst>
                <a:gd name="T0" fmla="*/ 3 w 130"/>
                <a:gd name="T1" fmla="*/ 111 h 112"/>
                <a:gd name="T2" fmla="*/ 3 w 130"/>
                <a:gd name="T3" fmla="*/ 111 h 112"/>
                <a:gd name="T4" fmla="*/ 2 w 130"/>
                <a:gd name="T5" fmla="*/ 106 h 112"/>
                <a:gd name="T6" fmla="*/ 4 w 130"/>
                <a:gd name="T7" fmla="*/ 106 h 112"/>
                <a:gd name="T8" fmla="*/ 15 w 130"/>
                <a:gd name="T9" fmla="*/ 107 h 112"/>
                <a:gd name="T10" fmla="*/ 25 w 130"/>
                <a:gd name="T11" fmla="*/ 107 h 112"/>
                <a:gd name="T12" fmla="*/ 34 w 130"/>
                <a:gd name="T13" fmla="*/ 107 h 112"/>
                <a:gd name="T14" fmla="*/ 45 w 130"/>
                <a:gd name="T15" fmla="*/ 108 h 112"/>
                <a:gd name="T16" fmla="*/ 54 w 130"/>
                <a:gd name="T17" fmla="*/ 108 h 112"/>
                <a:gd name="T18" fmla="*/ 59 w 130"/>
                <a:gd name="T19" fmla="*/ 107 h 112"/>
                <a:gd name="T20" fmla="*/ 75 w 130"/>
                <a:gd name="T21" fmla="*/ 106 h 112"/>
                <a:gd name="T22" fmla="*/ 83 w 130"/>
                <a:gd name="T23" fmla="*/ 105 h 112"/>
                <a:gd name="T24" fmla="*/ 94 w 130"/>
                <a:gd name="T25" fmla="*/ 104 h 112"/>
                <a:gd name="T26" fmla="*/ 110 w 130"/>
                <a:gd name="T27" fmla="*/ 104 h 112"/>
                <a:gd name="T28" fmla="*/ 118 w 130"/>
                <a:gd name="T29" fmla="*/ 104 h 112"/>
                <a:gd name="T30" fmla="*/ 121 w 130"/>
                <a:gd name="T31" fmla="*/ 102 h 112"/>
                <a:gd name="T32" fmla="*/ 123 w 130"/>
                <a:gd name="T33" fmla="*/ 87 h 112"/>
                <a:gd name="T34" fmla="*/ 124 w 130"/>
                <a:gd name="T35" fmla="*/ 81 h 112"/>
                <a:gd name="T36" fmla="*/ 125 w 130"/>
                <a:gd name="T37" fmla="*/ 68 h 112"/>
                <a:gd name="T38" fmla="*/ 126 w 130"/>
                <a:gd name="T39" fmla="*/ 55 h 112"/>
                <a:gd name="T40" fmla="*/ 126 w 130"/>
                <a:gd name="T41" fmla="*/ 37 h 112"/>
                <a:gd name="T42" fmla="*/ 126 w 130"/>
                <a:gd name="T43" fmla="*/ 27 h 112"/>
                <a:gd name="T44" fmla="*/ 126 w 130"/>
                <a:gd name="T45" fmla="*/ 16 h 112"/>
                <a:gd name="T46" fmla="*/ 127 w 130"/>
                <a:gd name="T47" fmla="*/ 1 h 112"/>
                <a:gd name="T48" fmla="*/ 128 w 130"/>
                <a:gd name="T49" fmla="*/ 0 h 112"/>
                <a:gd name="T50" fmla="*/ 129 w 130"/>
                <a:gd name="T51" fmla="*/ 1 h 112"/>
                <a:gd name="T52" fmla="*/ 130 w 130"/>
                <a:gd name="T53" fmla="*/ 3 h 112"/>
                <a:gd name="T54" fmla="*/ 130 w 130"/>
                <a:gd name="T55" fmla="*/ 12 h 112"/>
                <a:gd name="T56" fmla="*/ 130 w 130"/>
                <a:gd name="T57" fmla="*/ 23 h 112"/>
                <a:gd name="T58" fmla="*/ 130 w 130"/>
                <a:gd name="T59" fmla="*/ 34 h 112"/>
                <a:gd name="T60" fmla="*/ 130 w 130"/>
                <a:gd name="T61" fmla="*/ 46 h 112"/>
                <a:gd name="T62" fmla="*/ 129 w 130"/>
                <a:gd name="T63" fmla="*/ 63 h 112"/>
                <a:gd name="T64" fmla="*/ 127 w 130"/>
                <a:gd name="T65" fmla="*/ 82 h 112"/>
                <a:gd name="T66" fmla="*/ 127 w 130"/>
                <a:gd name="T67" fmla="*/ 92 h 112"/>
                <a:gd name="T68" fmla="*/ 127 w 130"/>
                <a:gd name="T69" fmla="*/ 96 h 112"/>
                <a:gd name="T70" fmla="*/ 127 w 130"/>
                <a:gd name="T71" fmla="*/ 102 h 112"/>
                <a:gd name="T72" fmla="*/ 125 w 130"/>
                <a:gd name="T73" fmla="*/ 108 h 112"/>
                <a:gd name="T74" fmla="*/ 123 w 130"/>
                <a:gd name="T75" fmla="*/ 110 h 112"/>
                <a:gd name="T76" fmla="*/ 112 w 130"/>
                <a:gd name="T77" fmla="*/ 108 h 112"/>
                <a:gd name="T78" fmla="*/ 100 w 130"/>
                <a:gd name="T79" fmla="*/ 108 h 112"/>
                <a:gd name="T80" fmla="*/ 85 w 130"/>
                <a:gd name="T81" fmla="*/ 109 h 112"/>
                <a:gd name="T82" fmla="*/ 76 w 130"/>
                <a:gd name="T83" fmla="*/ 109 h 112"/>
                <a:gd name="T84" fmla="*/ 58 w 130"/>
                <a:gd name="T85" fmla="*/ 111 h 112"/>
                <a:gd name="T86" fmla="*/ 38 w 130"/>
                <a:gd name="T87" fmla="*/ 111 h 112"/>
                <a:gd name="T88" fmla="*/ 28 w 130"/>
                <a:gd name="T89" fmla="*/ 112 h 112"/>
                <a:gd name="T90" fmla="*/ 17 w 130"/>
                <a:gd name="T91" fmla="*/ 111 h 112"/>
                <a:gd name="T92" fmla="*/ 8 w 130"/>
                <a:gd name="T93" fmla="*/ 112 h 112"/>
                <a:gd name="T94" fmla="*/ 6 w 130"/>
                <a:gd name="T95" fmla="*/ 112 h 112"/>
                <a:gd name="T96" fmla="*/ 3 w 130"/>
                <a:gd name="T97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" h="112">
                  <a:moveTo>
                    <a:pt x="3" y="111"/>
                  </a:moveTo>
                  <a:cubicBezTo>
                    <a:pt x="3" y="111"/>
                    <a:pt x="3" y="111"/>
                    <a:pt x="3" y="111"/>
                  </a:cubicBezTo>
                  <a:cubicBezTo>
                    <a:pt x="1" y="109"/>
                    <a:pt x="0" y="108"/>
                    <a:pt x="2" y="106"/>
                  </a:cubicBezTo>
                  <a:cubicBezTo>
                    <a:pt x="2" y="106"/>
                    <a:pt x="3" y="106"/>
                    <a:pt x="4" y="106"/>
                  </a:cubicBezTo>
                  <a:cubicBezTo>
                    <a:pt x="8" y="106"/>
                    <a:pt x="11" y="107"/>
                    <a:pt x="15" y="107"/>
                  </a:cubicBezTo>
                  <a:cubicBezTo>
                    <a:pt x="18" y="107"/>
                    <a:pt x="22" y="107"/>
                    <a:pt x="25" y="107"/>
                  </a:cubicBezTo>
                  <a:cubicBezTo>
                    <a:pt x="28" y="107"/>
                    <a:pt x="31" y="107"/>
                    <a:pt x="34" y="107"/>
                  </a:cubicBezTo>
                  <a:cubicBezTo>
                    <a:pt x="38" y="107"/>
                    <a:pt x="41" y="108"/>
                    <a:pt x="45" y="108"/>
                  </a:cubicBezTo>
                  <a:cubicBezTo>
                    <a:pt x="48" y="108"/>
                    <a:pt x="51" y="108"/>
                    <a:pt x="54" y="108"/>
                  </a:cubicBezTo>
                  <a:cubicBezTo>
                    <a:pt x="56" y="108"/>
                    <a:pt x="57" y="108"/>
                    <a:pt x="59" y="107"/>
                  </a:cubicBezTo>
                  <a:cubicBezTo>
                    <a:pt x="64" y="107"/>
                    <a:pt x="70" y="106"/>
                    <a:pt x="75" y="106"/>
                  </a:cubicBezTo>
                  <a:cubicBezTo>
                    <a:pt x="77" y="105"/>
                    <a:pt x="80" y="105"/>
                    <a:pt x="83" y="105"/>
                  </a:cubicBezTo>
                  <a:cubicBezTo>
                    <a:pt x="86" y="105"/>
                    <a:pt x="90" y="105"/>
                    <a:pt x="94" y="104"/>
                  </a:cubicBezTo>
                  <a:cubicBezTo>
                    <a:pt x="99" y="104"/>
                    <a:pt x="105" y="104"/>
                    <a:pt x="110" y="104"/>
                  </a:cubicBezTo>
                  <a:cubicBezTo>
                    <a:pt x="113" y="104"/>
                    <a:pt x="116" y="105"/>
                    <a:pt x="118" y="104"/>
                  </a:cubicBezTo>
                  <a:cubicBezTo>
                    <a:pt x="120" y="104"/>
                    <a:pt x="121" y="104"/>
                    <a:pt x="121" y="102"/>
                  </a:cubicBezTo>
                  <a:cubicBezTo>
                    <a:pt x="122" y="97"/>
                    <a:pt x="123" y="92"/>
                    <a:pt x="123" y="87"/>
                  </a:cubicBezTo>
                  <a:cubicBezTo>
                    <a:pt x="124" y="85"/>
                    <a:pt x="124" y="83"/>
                    <a:pt x="124" y="81"/>
                  </a:cubicBezTo>
                  <a:cubicBezTo>
                    <a:pt x="124" y="77"/>
                    <a:pt x="125" y="72"/>
                    <a:pt x="125" y="68"/>
                  </a:cubicBezTo>
                  <a:cubicBezTo>
                    <a:pt x="126" y="64"/>
                    <a:pt x="126" y="59"/>
                    <a:pt x="126" y="55"/>
                  </a:cubicBezTo>
                  <a:cubicBezTo>
                    <a:pt x="126" y="49"/>
                    <a:pt x="126" y="43"/>
                    <a:pt x="126" y="37"/>
                  </a:cubicBezTo>
                  <a:cubicBezTo>
                    <a:pt x="126" y="34"/>
                    <a:pt x="126" y="30"/>
                    <a:pt x="126" y="27"/>
                  </a:cubicBezTo>
                  <a:cubicBezTo>
                    <a:pt x="126" y="23"/>
                    <a:pt x="126" y="19"/>
                    <a:pt x="126" y="16"/>
                  </a:cubicBezTo>
                  <a:cubicBezTo>
                    <a:pt x="126" y="11"/>
                    <a:pt x="125" y="6"/>
                    <a:pt x="127" y="1"/>
                  </a:cubicBezTo>
                  <a:cubicBezTo>
                    <a:pt x="127" y="1"/>
                    <a:pt x="127" y="0"/>
                    <a:pt x="128" y="0"/>
                  </a:cubicBezTo>
                  <a:cubicBezTo>
                    <a:pt x="128" y="0"/>
                    <a:pt x="129" y="0"/>
                    <a:pt x="129" y="1"/>
                  </a:cubicBezTo>
                  <a:cubicBezTo>
                    <a:pt x="130" y="1"/>
                    <a:pt x="130" y="2"/>
                    <a:pt x="130" y="3"/>
                  </a:cubicBezTo>
                  <a:cubicBezTo>
                    <a:pt x="130" y="6"/>
                    <a:pt x="130" y="9"/>
                    <a:pt x="130" y="12"/>
                  </a:cubicBezTo>
                  <a:cubicBezTo>
                    <a:pt x="130" y="16"/>
                    <a:pt x="130" y="20"/>
                    <a:pt x="130" y="23"/>
                  </a:cubicBezTo>
                  <a:cubicBezTo>
                    <a:pt x="130" y="27"/>
                    <a:pt x="130" y="30"/>
                    <a:pt x="130" y="34"/>
                  </a:cubicBezTo>
                  <a:cubicBezTo>
                    <a:pt x="130" y="38"/>
                    <a:pt x="129" y="42"/>
                    <a:pt x="130" y="46"/>
                  </a:cubicBezTo>
                  <a:cubicBezTo>
                    <a:pt x="130" y="52"/>
                    <a:pt x="129" y="57"/>
                    <a:pt x="129" y="63"/>
                  </a:cubicBezTo>
                  <a:cubicBezTo>
                    <a:pt x="129" y="69"/>
                    <a:pt x="128" y="76"/>
                    <a:pt x="127" y="82"/>
                  </a:cubicBezTo>
                  <a:cubicBezTo>
                    <a:pt x="127" y="85"/>
                    <a:pt x="127" y="88"/>
                    <a:pt x="127" y="92"/>
                  </a:cubicBezTo>
                  <a:cubicBezTo>
                    <a:pt x="127" y="93"/>
                    <a:pt x="127" y="94"/>
                    <a:pt x="127" y="96"/>
                  </a:cubicBezTo>
                  <a:cubicBezTo>
                    <a:pt x="126" y="98"/>
                    <a:pt x="126" y="100"/>
                    <a:pt x="127" y="102"/>
                  </a:cubicBezTo>
                  <a:cubicBezTo>
                    <a:pt x="128" y="104"/>
                    <a:pt x="127" y="107"/>
                    <a:pt x="125" y="108"/>
                  </a:cubicBezTo>
                  <a:cubicBezTo>
                    <a:pt x="125" y="109"/>
                    <a:pt x="124" y="109"/>
                    <a:pt x="123" y="110"/>
                  </a:cubicBezTo>
                  <a:cubicBezTo>
                    <a:pt x="120" y="109"/>
                    <a:pt x="116" y="108"/>
                    <a:pt x="112" y="108"/>
                  </a:cubicBezTo>
                  <a:cubicBezTo>
                    <a:pt x="108" y="108"/>
                    <a:pt x="104" y="107"/>
                    <a:pt x="100" y="108"/>
                  </a:cubicBezTo>
                  <a:cubicBezTo>
                    <a:pt x="95" y="108"/>
                    <a:pt x="90" y="108"/>
                    <a:pt x="85" y="109"/>
                  </a:cubicBezTo>
                  <a:cubicBezTo>
                    <a:pt x="82" y="109"/>
                    <a:pt x="79" y="109"/>
                    <a:pt x="76" y="109"/>
                  </a:cubicBezTo>
                  <a:cubicBezTo>
                    <a:pt x="70" y="110"/>
                    <a:pt x="64" y="110"/>
                    <a:pt x="58" y="111"/>
                  </a:cubicBezTo>
                  <a:cubicBezTo>
                    <a:pt x="52" y="111"/>
                    <a:pt x="45" y="112"/>
                    <a:pt x="38" y="111"/>
                  </a:cubicBezTo>
                  <a:cubicBezTo>
                    <a:pt x="35" y="111"/>
                    <a:pt x="31" y="112"/>
                    <a:pt x="28" y="112"/>
                  </a:cubicBezTo>
                  <a:cubicBezTo>
                    <a:pt x="24" y="112"/>
                    <a:pt x="20" y="111"/>
                    <a:pt x="17" y="111"/>
                  </a:cubicBezTo>
                  <a:cubicBezTo>
                    <a:pt x="14" y="111"/>
                    <a:pt x="11" y="112"/>
                    <a:pt x="8" y="112"/>
                  </a:cubicBezTo>
                  <a:cubicBezTo>
                    <a:pt x="7" y="112"/>
                    <a:pt x="6" y="112"/>
                    <a:pt x="6" y="112"/>
                  </a:cubicBezTo>
                  <a:cubicBezTo>
                    <a:pt x="5" y="111"/>
                    <a:pt x="4" y="111"/>
                    <a:pt x="3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39" name="Freeform 618">
              <a:extLst>
                <a:ext uri="{FF2B5EF4-FFF2-40B4-BE49-F238E27FC236}">
                  <a16:creationId xmlns:a16="http://schemas.microsoft.com/office/drawing/2014/main" id="{9D6AC621-C672-4DC7-A7E0-1914CFE966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1875" y="3376613"/>
              <a:ext cx="169863" cy="130175"/>
            </a:xfrm>
            <a:custGeom>
              <a:avLst/>
              <a:gdLst>
                <a:gd name="T0" fmla="*/ 3 w 43"/>
                <a:gd name="T1" fmla="*/ 12 h 33"/>
                <a:gd name="T2" fmla="*/ 7 w 43"/>
                <a:gd name="T3" fmla="*/ 26 h 33"/>
                <a:gd name="T4" fmla="*/ 6 w 43"/>
                <a:gd name="T5" fmla="*/ 28 h 33"/>
                <a:gd name="T6" fmla="*/ 2 w 43"/>
                <a:gd name="T7" fmla="*/ 23 h 33"/>
                <a:gd name="T8" fmla="*/ 0 w 43"/>
                <a:gd name="T9" fmla="*/ 16 h 33"/>
                <a:gd name="T10" fmla="*/ 1 w 43"/>
                <a:gd name="T11" fmla="*/ 8 h 33"/>
                <a:gd name="T12" fmla="*/ 4 w 43"/>
                <a:gd name="T13" fmla="*/ 7 h 33"/>
                <a:gd name="T14" fmla="*/ 10 w 43"/>
                <a:gd name="T15" fmla="*/ 7 h 33"/>
                <a:gd name="T16" fmla="*/ 18 w 43"/>
                <a:gd name="T17" fmla="*/ 5 h 33"/>
                <a:gd name="T18" fmla="*/ 25 w 43"/>
                <a:gd name="T19" fmla="*/ 4 h 33"/>
                <a:gd name="T20" fmla="*/ 27 w 43"/>
                <a:gd name="T21" fmla="*/ 7 h 33"/>
                <a:gd name="T22" fmla="*/ 28 w 43"/>
                <a:gd name="T23" fmla="*/ 7 h 33"/>
                <a:gd name="T24" fmla="*/ 33 w 43"/>
                <a:gd name="T25" fmla="*/ 2 h 33"/>
                <a:gd name="T26" fmla="*/ 37 w 43"/>
                <a:gd name="T27" fmla="*/ 0 h 33"/>
                <a:gd name="T28" fmla="*/ 40 w 43"/>
                <a:gd name="T29" fmla="*/ 0 h 33"/>
                <a:gd name="T30" fmla="*/ 43 w 43"/>
                <a:gd name="T31" fmla="*/ 3 h 33"/>
                <a:gd name="T32" fmla="*/ 41 w 43"/>
                <a:gd name="T33" fmla="*/ 5 h 33"/>
                <a:gd name="T34" fmla="*/ 39 w 43"/>
                <a:gd name="T35" fmla="*/ 6 h 33"/>
                <a:gd name="T36" fmla="*/ 35 w 43"/>
                <a:gd name="T37" fmla="*/ 9 h 33"/>
                <a:gd name="T38" fmla="*/ 28 w 43"/>
                <a:gd name="T39" fmla="*/ 14 h 33"/>
                <a:gd name="T40" fmla="*/ 28 w 43"/>
                <a:gd name="T41" fmla="*/ 15 h 33"/>
                <a:gd name="T42" fmla="*/ 30 w 43"/>
                <a:gd name="T43" fmla="*/ 27 h 33"/>
                <a:gd name="T44" fmla="*/ 27 w 43"/>
                <a:gd name="T45" fmla="*/ 33 h 33"/>
                <a:gd name="T46" fmla="*/ 23 w 43"/>
                <a:gd name="T47" fmla="*/ 32 h 33"/>
                <a:gd name="T48" fmla="*/ 16 w 43"/>
                <a:gd name="T49" fmla="*/ 31 h 33"/>
                <a:gd name="T50" fmla="*/ 16 w 43"/>
                <a:gd name="T51" fmla="*/ 31 h 33"/>
                <a:gd name="T52" fmla="*/ 10 w 43"/>
                <a:gd name="T53" fmla="*/ 32 h 33"/>
                <a:gd name="T54" fmla="*/ 8 w 43"/>
                <a:gd name="T55" fmla="*/ 31 h 33"/>
                <a:gd name="T56" fmla="*/ 7 w 43"/>
                <a:gd name="T57" fmla="*/ 27 h 33"/>
                <a:gd name="T58" fmla="*/ 10 w 43"/>
                <a:gd name="T59" fmla="*/ 25 h 33"/>
                <a:gd name="T60" fmla="*/ 12 w 43"/>
                <a:gd name="T61" fmla="*/ 25 h 33"/>
                <a:gd name="T62" fmla="*/ 11 w 43"/>
                <a:gd name="T63" fmla="*/ 21 h 33"/>
                <a:gd name="T64" fmla="*/ 9 w 43"/>
                <a:gd name="T65" fmla="*/ 17 h 33"/>
                <a:gd name="T66" fmla="*/ 10 w 43"/>
                <a:gd name="T67" fmla="*/ 14 h 33"/>
                <a:gd name="T68" fmla="*/ 14 w 43"/>
                <a:gd name="T69" fmla="*/ 14 h 33"/>
                <a:gd name="T70" fmla="*/ 16 w 43"/>
                <a:gd name="T71" fmla="*/ 16 h 33"/>
                <a:gd name="T72" fmla="*/ 20 w 43"/>
                <a:gd name="T73" fmla="*/ 13 h 33"/>
                <a:gd name="T74" fmla="*/ 22 w 43"/>
                <a:gd name="T75" fmla="*/ 12 h 33"/>
                <a:gd name="T76" fmla="*/ 23 w 43"/>
                <a:gd name="T77" fmla="*/ 11 h 33"/>
                <a:gd name="T78" fmla="*/ 21 w 43"/>
                <a:gd name="T79" fmla="*/ 10 h 33"/>
                <a:gd name="T80" fmla="*/ 11 w 43"/>
                <a:gd name="T81" fmla="*/ 12 h 33"/>
                <a:gd name="T82" fmla="*/ 3 w 43"/>
                <a:gd name="T83" fmla="*/ 12 h 33"/>
                <a:gd name="T84" fmla="*/ 25 w 43"/>
                <a:gd name="T85" fmla="*/ 27 h 33"/>
                <a:gd name="T86" fmla="*/ 24 w 43"/>
                <a:gd name="T87" fmla="*/ 18 h 33"/>
                <a:gd name="T88" fmla="*/ 17 w 43"/>
                <a:gd name="T89" fmla="*/ 25 h 33"/>
                <a:gd name="T90" fmla="*/ 17 w 43"/>
                <a:gd name="T91" fmla="*/ 25 h 33"/>
                <a:gd name="T92" fmla="*/ 20 w 43"/>
                <a:gd name="T93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" h="33">
                  <a:moveTo>
                    <a:pt x="3" y="12"/>
                  </a:moveTo>
                  <a:cubicBezTo>
                    <a:pt x="5" y="17"/>
                    <a:pt x="6" y="21"/>
                    <a:pt x="7" y="26"/>
                  </a:cubicBezTo>
                  <a:cubicBezTo>
                    <a:pt x="7" y="26"/>
                    <a:pt x="6" y="27"/>
                    <a:pt x="6" y="28"/>
                  </a:cubicBezTo>
                  <a:cubicBezTo>
                    <a:pt x="3" y="27"/>
                    <a:pt x="2" y="27"/>
                    <a:pt x="2" y="23"/>
                  </a:cubicBezTo>
                  <a:cubicBezTo>
                    <a:pt x="2" y="21"/>
                    <a:pt x="0" y="18"/>
                    <a:pt x="0" y="16"/>
                  </a:cubicBezTo>
                  <a:cubicBezTo>
                    <a:pt x="0" y="13"/>
                    <a:pt x="0" y="10"/>
                    <a:pt x="1" y="8"/>
                  </a:cubicBezTo>
                  <a:cubicBezTo>
                    <a:pt x="1" y="7"/>
                    <a:pt x="3" y="7"/>
                    <a:pt x="4" y="7"/>
                  </a:cubicBezTo>
                  <a:cubicBezTo>
                    <a:pt x="6" y="6"/>
                    <a:pt x="8" y="7"/>
                    <a:pt x="10" y="7"/>
                  </a:cubicBezTo>
                  <a:cubicBezTo>
                    <a:pt x="12" y="6"/>
                    <a:pt x="15" y="5"/>
                    <a:pt x="18" y="5"/>
                  </a:cubicBezTo>
                  <a:cubicBezTo>
                    <a:pt x="20" y="5"/>
                    <a:pt x="22" y="5"/>
                    <a:pt x="25" y="4"/>
                  </a:cubicBezTo>
                  <a:cubicBezTo>
                    <a:pt x="26" y="4"/>
                    <a:pt x="28" y="4"/>
                    <a:pt x="27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0" y="5"/>
                    <a:pt x="31" y="4"/>
                    <a:pt x="33" y="2"/>
                  </a:cubicBezTo>
                  <a:cubicBezTo>
                    <a:pt x="34" y="1"/>
                    <a:pt x="35" y="1"/>
                    <a:pt x="37" y="0"/>
                  </a:cubicBezTo>
                  <a:cubicBezTo>
                    <a:pt x="38" y="0"/>
                    <a:pt x="39" y="0"/>
                    <a:pt x="40" y="0"/>
                  </a:cubicBezTo>
                  <a:cubicBezTo>
                    <a:pt x="41" y="0"/>
                    <a:pt x="42" y="1"/>
                    <a:pt x="43" y="3"/>
                  </a:cubicBezTo>
                  <a:cubicBezTo>
                    <a:pt x="43" y="4"/>
                    <a:pt x="42" y="4"/>
                    <a:pt x="41" y="5"/>
                  </a:cubicBezTo>
                  <a:cubicBezTo>
                    <a:pt x="41" y="5"/>
                    <a:pt x="40" y="6"/>
                    <a:pt x="39" y="6"/>
                  </a:cubicBezTo>
                  <a:cubicBezTo>
                    <a:pt x="38" y="8"/>
                    <a:pt x="36" y="9"/>
                    <a:pt x="35" y="9"/>
                  </a:cubicBezTo>
                  <a:cubicBezTo>
                    <a:pt x="32" y="10"/>
                    <a:pt x="30" y="12"/>
                    <a:pt x="28" y="14"/>
                  </a:cubicBezTo>
                  <a:cubicBezTo>
                    <a:pt x="28" y="14"/>
                    <a:pt x="28" y="15"/>
                    <a:pt x="28" y="15"/>
                  </a:cubicBezTo>
                  <a:cubicBezTo>
                    <a:pt x="29" y="19"/>
                    <a:pt x="29" y="23"/>
                    <a:pt x="30" y="27"/>
                  </a:cubicBezTo>
                  <a:cubicBezTo>
                    <a:pt x="30" y="29"/>
                    <a:pt x="29" y="33"/>
                    <a:pt x="27" y="33"/>
                  </a:cubicBezTo>
                  <a:cubicBezTo>
                    <a:pt x="26" y="33"/>
                    <a:pt x="24" y="33"/>
                    <a:pt x="23" y="32"/>
                  </a:cubicBezTo>
                  <a:cubicBezTo>
                    <a:pt x="21" y="31"/>
                    <a:pt x="19" y="30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4" y="31"/>
                    <a:pt x="12" y="31"/>
                    <a:pt x="10" y="32"/>
                  </a:cubicBezTo>
                  <a:cubicBezTo>
                    <a:pt x="9" y="32"/>
                    <a:pt x="8" y="31"/>
                    <a:pt x="8" y="31"/>
                  </a:cubicBezTo>
                  <a:cubicBezTo>
                    <a:pt x="7" y="30"/>
                    <a:pt x="7" y="28"/>
                    <a:pt x="7" y="27"/>
                  </a:cubicBezTo>
                  <a:cubicBezTo>
                    <a:pt x="8" y="26"/>
                    <a:pt x="8" y="25"/>
                    <a:pt x="10" y="25"/>
                  </a:cubicBezTo>
                  <a:cubicBezTo>
                    <a:pt x="11" y="26"/>
                    <a:pt x="11" y="25"/>
                    <a:pt x="12" y="25"/>
                  </a:cubicBezTo>
                  <a:cubicBezTo>
                    <a:pt x="11" y="23"/>
                    <a:pt x="11" y="22"/>
                    <a:pt x="11" y="21"/>
                  </a:cubicBezTo>
                  <a:cubicBezTo>
                    <a:pt x="11" y="19"/>
                    <a:pt x="10" y="18"/>
                    <a:pt x="9" y="17"/>
                  </a:cubicBezTo>
                  <a:cubicBezTo>
                    <a:pt x="9" y="16"/>
                    <a:pt x="10" y="14"/>
                    <a:pt x="10" y="14"/>
                  </a:cubicBezTo>
                  <a:cubicBezTo>
                    <a:pt x="11" y="13"/>
                    <a:pt x="13" y="13"/>
                    <a:pt x="14" y="14"/>
                  </a:cubicBezTo>
                  <a:cubicBezTo>
                    <a:pt x="15" y="15"/>
                    <a:pt x="15" y="15"/>
                    <a:pt x="16" y="16"/>
                  </a:cubicBezTo>
                  <a:cubicBezTo>
                    <a:pt x="18" y="15"/>
                    <a:pt x="19" y="14"/>
                    <a:pt x="20" y="13"/>
                  </a:cubicBezTo>
                  <a:cubicBezTo>
                    <a:pt x="21" y="13"/>
                    <a:pt x="21" y="13"/>
                    <a:pt x="22" y="12"/>
                  </a:cubicBezTo>
                  <a:cubicBezTo>
                    <a:pt x="22" y="12"/>
                    <a:pt x="22" y="11"/>
                    <a:pt x="23" y="11"/>
                  </a:cubicBezTo>
                  <a:cubicBezTo>
                    <a:pt x="22" y="11"/>
                    <a:pt x="22" y="10"/>
                    <a:pt x="21" y="10"/>
                  </a:cubicBezTo>
                  <a:cubicBezTo>
                    <a:pt x="18" y="11"/>
                    <a:pt x="14" y="11"/>
                    <a:pt x="11" y="12"/>
                  </a:cubicBezTo>
                  <a:cubicBezTo>
                    <a:pt x="9" y="12"/>
                    <a:pt x="6" y="12"/>
                    <a:pt x="3" y="12"/>
                  </a:cubicBezTo>
                  <a:close/>
                  <a:moveTo>
                    <a:pt x="25" y="27"/>
                  </a:moveTo>
                  <a:cubicBezTo>
                    <a:pt x="24" y="24"/>
                    <a:pt x="24" y="21"/>
                    <a:pt x="24" y="18"/>
                  </a:cubicBezTo>
                  <a:cubicBezTo>
                    <a:pt x="21" y="20"/>
                    <a:pt x="19" y="22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8" y="25"/>
                    <a:pt x="19" y="25"/>
                    <a:pt x="20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40" name="Freeform 619">
              <a:extLst>
                <a:ext uri="{FF2B5EF4-FFF2-40B4-BE49-F238E27FC236}">
                  <a16:creationId xmlns:a16="http://schemas.microsoft.com/office/drawing/2014/main" id="{97A4967E-B65E-46CF-A2F8-D2CB145DE3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9813" y="3538538"/>
              <a:ext cx="114300" cy="106363"/>
            </a:xfrm>
            <a:custGeom>
              <a:avLst/>
              <a:gdLst>
                <a:gd name="T0" fmla="*/ 28 w 29"/>
                <a:gd name="T1" fmla="*/ 25 h 27"/>
                <a:gd name="T2" fmla="*/ 20 w 29"/>
                <a:gd name="T3" fmla="*/ 26 h 27"/>
                <a:gd name="T4" fmla="*/ 11 w 29"/>
                <a:gd name="T5" fmla="*/ 27 h 27"/>
                <a:gd name="T6" fmla="*/ 7 w 29"/>
                <a:gd name="T7" fmla="*/ 23 h 27"/>
                <a:gd name="T8" fmla="*/ 3 w 29"/>
                <a:gd name="T9" fmla="*/ 19 h 27"/>
                <a:gd name="T10" fmla="*/ 1 w 29"/>
                <a:gd name="T11" fmla="*/ 9 h 27"/>
                <a:gd name="T12" fmla="*/ 3 w 29"/>
                <a:gd name="T13" fmla="*/ 0 h 27"/>
                <a:gd name="T14" fmla="*/ 5 w 29"/>
                <a:gd name="T15" fmla="*/ 2 h 27"/>
                <a:gd name="T16" fmla="*/ 5 w 29"/>
                <a:gd name="T17" fmla="*/ 1 h 27"/>
                <a:gd name="T18" fmla="*/ 8 w 29"/>
                <a:gd name="T19" fmla="*/ 1 h 27"/>
                <a:gd name="T20" fmla="*/ 21 w 29"/>
                <a:gd name="T21" fmla="*/ 0 h 27"/>
                <a:gd name="T22" fmla="*/ 26 w 29"/>
                <a:gd name="T23" fmla="*/ 4 h 27"/>
                <a:gd name="T24" fmla="*/ 29 w 29"/>
                <a:gd name="T25" fmla="*/ 18 h 27"/>
                <a:gd name="T26" fmla="*/ 28 w 29"/>
                <a:gd name="T27" fmla="*/ 25 h 27"/>
                <a:gd name="T28" fmla="*/ 5 w 29"/>
                <a:gd name="T29" fmla="*/ 6 h 27"/>
                <a:gd name="T30" fmla="*/ 9 w 29"/>
                <a:gd name="T31" fmla="*/ 20 h 27"/>
                <a:gd name="T32" fmla="*/ 23 w 29"/>
                <a:gd name="T33" fmla="*/ 21 h 27"/>
                <a:gd name="T34" fmla="*/ 25 w 29"/>
                <a:gd name="T35" fmla="*/ 21 h 27"/>
                <a:gd name="T36" fmla="*/ 25 w 29"/>
                <a:gd name="T37" fmla="*/ 19 h 27"/>
                <a:gd name="T38" fmla="*/ 24 w 29"/>
                <a:gd name="T39" fmla="*/ 18 h 27"/>
                <a:gd name="T40" fmla="*/ 23 w 29"/>
                <a:gd name="T41" fmla="*/ 10 h 27"/>
                <a:gd name="T42" fmla="*/ 19 w 29"/>
                <a:gd name="T43" fmla="*/ 7 h 27"/>
                <a:gd name="T44" fmla="*/ 12 w 29"/>
                <a:gd name="T45" fmla="*/ 7 h 27"/>
                <a:gd name="T46" fmla="*/ 5 w 29"/>
                <a:gd name="T47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27">
                  <a:moveTo>
                    <a:pt x="28" y="25"/>
                  </a:moveTo>
                  <a:cubicBezTo>
                    <a:pt x="25" y="26"/>
                    <a:pt x="22" y="26"/>
                    <a:pt x="20" y="26"/>
                  </a:cubicBezTo>
                  <a:cubicBezTo>
                    <a:pt x="17" y="26"/>
                    <a:pt x="14" y="27"/>
                    <a:pt x="11" y="27"/>
                  </a:cubicBezTo>
                  <a:cubicBezTo>
                    <a:pt x="8" y="27"/>
                    <a:pt x="7" y="25"/>
                    <a:pt x="7" y="23"/>
                  </a:cubicBezTo>
                  <a:cubicBezTo>
                    <a:pt x="4" y="23"/>
                    <a:pt x="4" y="22"/>
                    <a:pt x="3" y="19"/>
                  </a:cubicBezTo>
                  <a:cubicBezTo>
                    <a:pt x="3" y="16"/>
                    <a:pt x="1" y="12"/>
                    <a:pt x="1" y="9"/>
                  </a:cubicBezTo>
                  <a:cubicBezTo>
                    <a:pt x="1" y="6"/>
                    <a:pt x="0" y="3"/>
                    <a:pt x="3" y="0"/>
                  </a:cubicBezTo>
                  <a:cubicBezTo>
                    <a:pt x="4" y="1"/>
                    <a:pt x="4" y="1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7" y="1"/>
                    <a:pt x="8" y="1"/>
                  </a:cubicBezTo>
                  <a:cubicBezTo>
                    <a:pt x="12" y="1"/>
                    <a:pt x="17" y="2"/>
                    <a:pt x="21" y="0"/>
                  </a:cubicBezTo>
                  <a:cubicBezTo>
                    <a:pt x="23" y="0"/>
                    <a:pt x="26" y="1"/>
                    <a:pt x="26" y="4"/>
                  </a:cubicBezTo>
                  <a:cubicBezTo>
                    <a:pt x="27" y="9"/>
                    <a:pt x="28" y="14"/>
                    <a:pt x="29" y="18"/>
                  </a:cubicBezTo>
                  <a:cubicBezTo>
                    <a:pt x="29" y="21"/>
                    <a:pt x="29" y="23"/>
                    <a:pt x="28" y="25"/>
                  </a:cubicBezTo>
                  <a:close/>
                  <a:moveTo>
                    <a:pt x="5" y="6"/>
                  </a:moveTo>
                  <a:cubicBezTo>
                    <a:pt x="7" y="12"/>
                    <a:pt x="8" y="16"/>
                    <a:pt x="9" y="20"/>
                  </a:cubicBezTo>
                  <a:cubicBezTo>
                    <a:pt x="14" y="21"/>
                    <a:pt x="18" y="21"/>
                    <a:pt x="23" y="21"/>
                  </a:cubicBezTo>
                  <a:cubicBezTo>
                    <a:pt x="24" y="21"/>
                    <a:pt x="24" y="21"/>
                    <a:pt x="25" y="21"/>
                  </a:cubicBezTo>
                  <a:cubicBezTo>
                    <a:pt x="25" y="20"/>
                    <a:pt x="25" y="19"/>
                    <a:pt x="25" y="19"/>
                  </a:cubicBezTo>
                  <a:cubicBezTo>
                    <a:pt x="24" y="19"/>
                    <a:pt x="24" y="18"/>
                    <a:pt x="24" y="18"/>
                  </a:cubicBezTo>
                  <a:cubicBezTo>
                    <a:pt x="24" y="16"/>
                    <a:pt x="23" y="13"/>
                    <a:pt x="23" y="10"/>
                  </a:cubicBezTo>
                  <a:cubicBezTo>
                    <a:pt x="22" y="8"/>
                    <a:pt x="21" y="7"/>
                    <a:pt x="19" y="7"/>
                  </a:cubicBezTo>
                  <a:cubicBezTo>
                    <a:pt x="17" y="7"/>
                    <a:pt x="14" y="7"/>
                    <a:pt x="12" y="7"/>
                  </a:cubicBezTo>
                  <a:cubicBezTo>
                    <a:pt x="10" y="6"/>
                    <a:pt x="8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41" name="Freeform 620">
              <a:extLst>
                <a:ext uri="{FF2B5EF4-FFF2-40B4-BE49-F238E27FC236}">
                  <a16:creationId xmlns:a16="http://schemas.microsoft.com/office/drawing/2014/main" id="{A2901EC7-B6CF-4C3B-8EFC-B2DFAE06F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9038" y="3440113"/>
              <a:ext cx="188913" cy="34925"/>
            </a:xfrm>
            <a:custGeom>
              <a:avLst/>
              <a:gdLst>
                <a:gd name="T0" fmla="*/ 3 w 48"/>
                <a:gd name="T1" fmla="*/ 9 h 9"/>
                <a:gd name="T2" fmla="*/ 0 w 48"/>
                <a:gd name="T3" fmla="*/ 3 h 9"/>
                <a:gd name="T4" fmla="*/ 2 w 48"/>
                <a:gd name="T5" fmla="*/ 0 h 9"/>
                <a:gd name="T6" fmla="*/ 4 w 48"/>
                <a:gd name="T7" fmla="*/ 1 h 9"/>
                <a:gd name="T8" fmla="*/ 7 w 48"/>
                <a:gd name="T9" fmla="*/ 0 h 9"/>
                <a:gd name="T10" fmla="*/ 12 w 48"/>
                <a:gd name="T11" fmla="*/ 1 h 9"/>
                <a:gd name="T12" fmla="*/ 22 w 48"/>
                <a:gd name="T13" fmla="*/ 0 h 9"/>
                <a:gd name="T14" fmla="*/ 29 w 48"/>
                <a:gd name="T15" fmla="*/ 2 h 9"/>
                <a:gd name="T16" fmla="*/ 40 w 48"/>
                <a:gd name="T17" fmla="*/ 2 h 9"/>
                <a:gd name="T18" fmla="*/ 47 w 48"/>
                <a:gd name="T19" fmla="*/ 3 h 9"/>
                <a:gd name="T20" fmla="*/ 48 w 48"/>
                <a:gd name="T21" fmla="*/ 4 h 9"/>
                <a:gd name="T22" fmla="*/ 47 w 48"/>
                <a:gd name="T23" fmla="*/ 7 h 9"/>
                <a:gd name="T24" fmla="*/ 43 w 48"/>
                <a:gd name="T25" fmla="*/ 8 h 9"/>
                <a:gd name="T26" fmla="*/ 28 w 48"/>
                <a:gd name="T27" fmla="*/ 8 h 9"/>
                <a:gd name="T28" fmla="*/ 20 w 48"/>
                <a:gd name="T29" fmla="*/ 7 h 9"/>
                <a:gd name="T30" fmla="*/ 18 w 48"/>
                <a:gd name="T31" fmla="*/ 7 h 9"/>
                <a:gd name="T32" fmla="*/ 9 w 48"/>
                <a:gd name="T33" fmla="*/ 6 h 9"/>
                <a:gd name="T34" fmla="*/ 3 w 48"/>
                <a:gd name="T3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9">
                  <a:moveTo>
                    <a:pt x="3" y="9"/>
                  </a:moveTo>
                  <a:cubicBezTo>
                    <a:pt x="0" y="8"/>
                    <a:pt x="0" y="6"/>
                    <a:pt x="0" y="3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6" y="1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6" y="2"/>
                    <a:pt x="19" y="2"/>
                    <a:pt x="22" y="0"/>
                  </a:cubicBezTo>
                  <a:cubicBezTo>
                    <a:pt x="23" y="2"/>
                    <a:pt x="26" y="3"/>
                    <a:pt x="29" y="2"/>
                  </a:cubicBezTo>
                  <a:cubicBezTo>
                    <a:pt x="33" y="2"/>
                    <a:pt x="36" y="1"/>
                    <a:pt x="40" y="2"/>
                  </a:cubicBezTo>
                  <a:cubicBezTo>
                    <a:pt x="42" y="3"/>
                    <a:pt x="44" y="3"/>
                    <a:pt x="47" y="3"/>
                  </a:cubicBezTo>
                  <a:cubicBezTo>
                    <a:pt x="47" y="3"/>
                    <a:pt x="48" y="4"/>
                    <a:pt x="48" y="4"/>
                  </a:cubicBezTo>
                  <a:cubicBezTo>
                    <a:pt x="48" y="5"/>
                    <a:pt x="48" y="7"/>
                    <a:pt x="47" y="7"/>
                  </a:cubicBezTo>
                  <a:cubicBezTo>
                    <a:pt x="46" y="8"/>
                    <a:pt x="44" y="8"/>
                    <a:pt x="43" y="8"/>
                  </a:cubicBezTo>
                  <a:cubicBezTo>
                    <a:pt x="38" y="7"/>
                    <a:pt x="33" y="6"/>
                    <a:pt x="28" y="8"/>
                  </a:cubicBezTo>
                  <a:cubicBezTo>
                    <a:pt x="26" y="8"/>
                    <a:pt x="22" y="9"/>
                    <a:pt x="20" y="7"/>
                  </a:cubicBezTo>
                  <a:cubicBezTo>
                    <a:pt x="19" y="7"/>
                    <a:pt x="19" y="7"/>
                    <a:pt x="18" y="7"/>
                  </a:cubicBezTo>
                  <a:cubicBezTo>
                    <a:pt x="15" y="7"/>
                    <a:pt x="12" y="7"/>
                    <a:pt x="9" y="6"/>
                  </a:cubicBezTo>
                  <a:cubicBezTo>
                    <a:pt x="7" y="6"/>
                    <a:pt x="5" y="8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42" name="Freeform 621">
              <a:extLst>
                <a:ext uri="{FF2B5EF4-FFF2-40B4-BE49-F238E27FC236}">
                  <a16:creationId xmlns:a16="http://schemas.microsoft.com/office/drawing/2014/main" id="{023D18D9-81DF-4842-92C5-ED5C6805E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3800" y="3570288"/>
              <a:ext cx="188913" cy="26988"/>
            </a:xfrm>
            <a:custGeom>
              <a:avLst/>
              <a:gdLst>
                <a:gd name="T0" fmla="*/ 10 w 48"/>
                <a:gd name="T1" fmla="*/ 1 h 7"/>
                <a:gd name="T2" fmla="*/ 20 w 48"/>
                <a:gd name="T3" fmla="*/ 0 h 7"/>
                <a:gd name="T4" fmla="*/ 27 w 48"/>
                <a:gd name="T5" fmla="*/ 1 h 7"/>
                <a:gd name="T6" fmla="*/ 33 w 48"/>
                <a:gd name="T7" fmla="*/ 2 h 7"/>
                <a:gd name="T8" fmla="*/ 44 w 48"/>
                <a:gd name="T9" fmla="*/ 2 h 7"/>
                <a:gd name="T10" fmla="*/ 48 w 48"/>
                <a:gd name="T11" fmla="*/ 3 h 7"/>
                <a:gd name="T12" fmla="*/ 48 w 48"/>
                <a:gd name="T13" fmla="*/ 5 h 7"/>
                <a:gd name="T14" fmla="*/ 46 w 48"/>
                <a:gd name="T15" fmla="*/ 6 h 7"/>
                <a:gd name="T16" fmla="*/ 34 w 48"/>
                <a:gd name="T17" fmla="*/ 7 h 7"/>
                <a:gd name="T18" fmla="*/ 27 w 48"/>
                <a:gd name="T19" fmla="*/ 7 h 7"/>
                <a:gd name="T20" fmla="*/ 21 w 48"/>
                <a:gd name="T21" fmla="*/ 6 h 7"/>
                <a:gd name="T22" fmla="*/ 16 w 48"/>
                <a:gd name="T23" fmla="*/ 7 h 7"/>
                <a:gd name="T24" fmla="*/ 13 w 48"/>
                <a:gd name="T25" fmla="*/ 6 h 7"/>
                <a:gd name="T26" fmla="*/ 4 w 48"/>
                <a:gd name="T27" fmla="*/ 7 h 7"/>
                <a:gd name="T28" fmla="*/ 1 w 48"/>
                <a:gd name="T29" fmla="*/ 6 h 7"/>
                <a:gd name="T30" fmla="*/ 2 w 48"/>
                <a:gd name="T31" fmla="*/ 3 h 7"/>
                <a:gd name="T32" fmla="*/ 9 w 48"/>
                <a:gd name="T33" fmla="*/ 0 h 7"/>
                <a:gd name="T34" fmla="*/ 10 w 48"/>
                <a:gd name="T3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7">
                  <a:moveTo>
                    <a:pt x="10" y="1"/>
                  </a:moveTo>
                  <a:cubicBezTo>
                    <a:pt x="13" y="0"/>
                    <a:pt x="17" y="0"/>
                    <a:pt x="20" y="0"/>
                  </a:cubicBezTo>
                  <a:cubicBezTo>
                    <a:pt x="22" y="0"/>
                    <a:pt x="25" y="1"/>
                    <a:pt x="27" y="1"/>
                  </a:cubicBezTo>
                  <a:cubicBezTo>
                    <a:pt x="29" y="1"/>
                    <a:pt x="31" y="1"/>
                    <a:pt x="33" y="2"/>
                  </a:cubicBezTo>
                  <a:cubicBezTo>
                    <a:pt x="37" y="3"/>
                    <a:pt x="41" y="1"/>
                    <a:pt x="44" y="2"/>
                  </a:cubicBezTo>
                  <a:cubicBezTo>
                    <a:pt x="46" y="2"/>
                    <a:pt x="47" y="2"/>
                    <a:pt x="48" y="3"/>
                  </a:cubicBezTo>
                  <a:cubicBezTo>
                    <a:pt x="48" y="3"/>
                    <a:pt x="48" y="4"/>
                    <a:pt x="48" y="5"/>
                  </a:cubicBezTo>
                  <a:cubicBezTo>
                    <a:pt x="48" y="5"/>
                    <a:pt x="47" y="6"/>
                    <a:pt x="46" y="6"/>
                  </a:cubicBezTo>
                  <a:cubicBezTo>
                    <a:pt x="42" y="7"/>
                    <a:pt x="38" y="7"/>
                    <a:pt x="34" y="7"/>
                  </a:cubicBezTo>
                  <a:cubicBezTo>
                    <a:pt x="32" y="7"/>
                    <a:pt x="29" y="7"/>
                    <a:pt x="27" y="7"/>
                  </a:cubicBezTo>
                  <a:cubicBezTo>
                    <a:pt x="25" y="6"/>
                    <a:pt x="23" y="6"/>
                    <a:pt x="21" y="6"/>
                  </a:cubicBezTo>
                  <a:cubicBezTo>
                    <a:pt x="19" y="6"/>
                    <a:pt x="17" y="6"/>
                    <a:pt x="16" y="7"/>
                  </a:cubicBezTo>
                  <a:cubicBezTo>
                    <a:pt x="15" y="7"/>
                    <a:pt x="14" y="6"/>
                    <a:pt x="13" y="6"/>
                  </a:cubicBezTo>
                  <a:cubicBezTo>
                    <a:pt x="10" y="5"/>
                    <a:pt x="7" y="6"/>
                    <a:pt x="4" y="7"/>
                  </a:cubicBezTo>
                  <a:cubicBezTo>
                    <a:pt x="2" y="7"/>
                    <a:pt x="1" y="7"/>
                    <a:pt x="1" y="6"/>
                  </a:cubicBezTo>
                  <a:cubicBezTo>
                    <a:pt x="1" y="5"/>
                    <a:pt x="0" y="3"/>
                    <a:pt x="2" y="3"/>
                  </a:cubicBezTo>
                  <a:cubicBezTo>
                    <a:pt x="4" y="2"/>
                    <a:pt x="7" y="1"/>
                    <a:pt x="9" y="0"/>
                  </a:cubicBezTo>
                  <a:cubicBezTo>
                    <a:pt x="9" y="0"/>
                    <a:pt x="10" y="0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43" name="Freeform 622">
              <a:extLst>
                <a:ext uri="{FF2B5EF4-FFF2-40B4-BE49-F238E27FC236}">
                  <a16:creationId xmlns:a16="http://schemas.microsoft.com/office/drawing/2014/main" id="{08C10FB5-232B-44AC-8A3F-351B89A175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35863" y="3192463"/>
              <a:ext cx="58738" cy="66675"/>
            </a:xfrm>
            <a:custGeom>
              <a:avLst/>
              <a:gdLst>
                <a:gd name="T0" fmla="*/ 10 w 15"/>
                <a:gd name="T1" fmla="*/ 0 h 17"/>
                <a:gd name="T2" fmla="*/ 14 w 15"/>
                <a:gd name="T3" fmla="*/ 2 h 17"/>
                <a:gd name="T4" fmla="*/ 15 w 15"/>
                <a:gd name="T5" fmla="*/ 7 h 17"/>
                <a:gd name="T6" fmla="*/ 7 w 15"/>
                <a:gd name="T7" fmla="*/ 16 h 17"/>
                <a:gd name="T8" fmla="*/ 0 w 15"/>
                <a:gd name="T9" fmla="*/ 12 h 17"/>
                <a:gd name="T10" fmla="*/ 5 w 15"/>
                <a:gd name="T11" fmla="*/ 1 h 17"/>
                <a:gd name="T12" fmla="*/ 10 w 15"/>
                <a:gd name="T13" fmla="*/ 0 h 17"/>
                <a:gd name="T14" fmla="*/ 10 w 15"/>
                <a:gd name="T15" fmla="*/ 7 h 17"/>
                <a:gd name="T16" fmla="*/ 5 w 15"/>
                <a:gd name="T17" fmla="*/ 9 h 17"/>
                <a:gd name="T18" fmla="*/ 8 w 15"/>
                <a:gd name="T19" fmla="*/ 11 h 17"/>
                <a:gd name="T20" fmla="*/ 10 w 15"/>
                <a:gd name="T21" fmla="*/ 8 h 17"/>
                <a:gd name="T22" fmla="*/ 10 w 15"/>
                <a:gd name="T23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7">
                  <a:moveTo>
                    <a:pt x="10" y="0"/>
                  </a:moveTo>
                  <a:cubicBezTo>
                    <a:pt x="11" y="1"/>
                    <a:pt x="13" y="1"/>
                    <a:pt x="14" y="2"/>
                  </a:cubicBezTo>
                  <a:cubicBezTo>
                    <a:pt x="15" y="3"/>
                    <a:pt x="15" y="5"/>
                    <a:pt x="15" y="7"/>
                  </a:cubicBezTo>
                  <a:cubicBezTo>
                    <a:pt x="15" y="11"/>
                    <a:pt x="11" y="16"/>
                    <a:pt x="7" y="16"/>
                  </a:cubicBezTo>
                  <a:cubicBezTo>
                    <a:pt x="5" y="17"/>
                    <a:pt x="1" y="15"/>
                    <a:pt x="0" y="12"/>
                  </a:cubicBezTo>
                  <a:cubicBezTo>
                    <a:pt x="0" y="8"/>
                    <a:pt x="2" y="3"/>
                    <a:pt x="5" y="1"/>
                  </a:cubicBezTo>
                  <a:cubicBezTo>
                    <a:pt x="6" y="1"/>
                    <a:pt x="8" y="1"/>
                    <a:pt x="10" y="0"/>
                  </a:cubicBezTo>
                  <a:close/>
                  <a:moveTo>
                    <a:pt x="10" y="7"/>
                  </a:moveTo>
                  <a:cubicBezTo>
                    <a:pt x="6" y="7"/>
                    <a:pt x="5" y="8"/>
                    <a:pt x="5" y="9"/>
                  </a:cubicBezTo>
                  <a:cubicBezTo>
                    <a:pt x="5" y="11"/>
                    <a:pt x="6" y="12"/>
                    <a:pt x="8" y="11"/>
                  </a:cubicBezTo>
                  <a:cubicBezTo>
                    <a:pt x="9" y="11"/>
                    <a:pt x="10" y="9"/>
                    <a:pt x="10" y="8"/>
                  </a:cubicBezTo>
                  <a:cubicBezTo>
                    <a:pt x="11" y="8"/>
                    <a:pt x="10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5607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3B44A61-5FCC-4DC5-BD2A-71C5424A04D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64633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2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3B44A61-5FCC-4DC5-BD2A-71C5424A04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355EF286-0FE6-4A4D-A398-14E659C43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4643" y="1231079"/>
            <a:ext cx="2209734" cy="25506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73AE98F-2AFF-4224-AE1F-7B8F9DC1B2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160" y="1231080"/>
            <a:ext cx="2240280" cy="337689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5EF28CF1-1DFA-43FB-A38C-70B841A6BAC7}"/>
              </a:ext>
            </a:extLst>
          </p:cNvPr>
          <p:cNvSpPr/>
          <p:nvPr/>
        </p:nvSpPr>
        <p:spPr>
          <a:xfrm>
            <a:off x="189958" y="1162595"/>
            <a:ext cx="2252483" cy="3445377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nb-NO" sz="135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176997-04CD-440D-BFFF-70857DCE0E71}"/>
              </a:ext>
            </a:extLst>
          </p:cNvPr>
          <p:cNvSpPr/>
          <p:nvPr/>
        </p:nvSpPr>
        <p:spPr>
          <a:xfrm>
            <a:off x="1" y="496388"/>
            <a:ext cx="9144000" cy="53487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028700" lvl="3" defTabSz="685800"/>
            <a:r>
              <a:rPr lang="nb-NO" sz="1050">
                <a:solidFill>
                  <a:srgbClr val="FFFFFF"/>
                </a:solidFill>
                <a:latin typeface="Arial" panose="020B0604020202020204"/>
              </a:rPr>
              <a:t>Per Prosjektøkonom kan ha oppgaver og ansvar i prosessene Prosjektide til Prosjektavslutning, Fordring til Innbetaling, Behov til Betaling og Andre økonomiprosesser </a:t>
            </a:r>
          </a:p>
        </p:txBody>
      </p:sp>
      <p:pic>
        <p:nvPicPr>
          <p:cNvPr id="29" name="Grafikk 7" descr="Man with facial hair">
            <a:extLst>
              <a:ext uri="{FF2B5EF4-FFF2-40B4-BE49-F238E27FC236}">
                <a16:creationId xmlns:a16="http://schemas.microsoft.com/office/drawing/2014/main" id="{84607BC3-DC54-4C4C-B3A1-5FEA030A49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7788" y="81103"/>
            <a:ext cx="724989" cy="982412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60413E6D-7BE4-48DF-B62D-8D8F7E1BEEF2}"/>
              </a:ext>
            </a:extLst>
          </p:cNvPr>
          <p:cNvSpPr/>
          <p:nvPr/>
        </p:nvSpPr>
        <p:spPr>
          <a:xfrm>
            <a:off x="2501538" y="2610834"/>
            <a:ext cx="979715" cy="837761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nb-NO" sz="135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E21FB18-416A-41BD-B355-E9C29295C3FA}"/>
              </a:ext>
            </a:extLst>
          </p:cNvPr>
          <p:cNvSpPr/>
          <p:nvPr/>
        </p:nvSpPr>
        <p:spPr>
          <a:xfrm>
            <a:off x="2501538" y="1543001"/>
            <a:ext cx="979715" cy="520931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nb-NO" sz="1350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C7CE40B-D806-419F-A765-0663A9DB4F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74613" y="1215546"/>
            <a:ext cx="2166107" cy="98749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4E8F5E5-FC4A-4A8A-8490-9E6E7DCD1D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64377" y="1250675"/>
            <a:ext cx="2147903" cy="2997447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D5858D8D-BABE-4907-825E-4770A4318D18}"/>
              </a:ext>
            </a:extLst>
          </p:cNvPr>
          <p:cNvSpPr/>
          <p:nvPr/>
        </p:nvSpPr>
        <p:spPr>
          <a:xfrm>
            <a:off x="4652175" y="2847703"/>
            <a:ext cx="1031966" cy="300446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nb-NO" sz="135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BB5EFFE-6AF9-415A-8340-4DECD0A6F163}"/>
              </a:ext>
            </a:extLst>
          </p:cNvPr>
          <p:cNvSpPr/>
          <p:nvPr/>
        </p:nvSpPr>
        <p:spPr>
          <a:xfrm>
            <a:off x="6799217" y="1503020"/>
            <a:ext cx="1031966" cy="300446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nb-NO" sz="135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E56F6F-9EE7-4ACE-9AB7-6B9DE315FFD3}"/>
              </a:ext>
            </a:extLst>
          </p:cNvPr>
          <p:cNvSpPr/>
          <p:nvPr/>
        </p:nvSpPr>
        <p:spPr>
          <a:xfrm>
            <a:off x="3613018" y="3448594"/>
            <a:ext cx="979715" cy="254726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nb-NO" sz="135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53947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1E5C863-2DC6-466F-945E-22FDF4566E5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81649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6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1E5C863-2DC6-466F-945E-22FDF4566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B9CA965-6630-4D1E-88CE-CC1F13FEC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Førsteinntrykk av løsning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44F5C-24FC-4305-A326-8F64D242E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6799" y="1906732"/>
            <a:ext cx="3617354" cy="983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b="1"/>
              <a:t>Torill Foss Lundgren, </a:t>
            </a:r>
            <a:r>
              <a:rPr lang="nb-NO" sz="1800"/>
              <a:t>Prosessrådgiver MH</a:t>
            </a:r>
          </a:p>
        </p:txBody>
      </p:sp>
      <p:pic>
        <p:nvPicPr>
          <p:cNvPr id="93186" name="Picture 2" descr="profileimage">
            <a:extLst>
              <a:ext uri="{FF2B5EF4-FFF2-40B4-BE49-F238E27FC236}">
                <a16:creationId xmlns:a16="http://schemas.microsoft.com/office/drawing/2014/main" id="{0042549B-D8E2-4A07-B163-0E8765BA4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4" y="1755157"/>
            <a:ext cx="1633185" cy="163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545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D3C8-9491-4823-8333-44B69CC4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C2FC-6200-440B-85E5-FF627608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488" y="3602725"/>
            <a:ext cx="6435960" cy="1628238"/>
          </a:xfrm>
        </p:spPr>
        <p:txBody>
          <a:bodyPr>
            <a:normAutofit/>
          </a:bodyPr>
          <a:lstStyle/>
          <a:p>
            <a:pPr lvl="1"/>
            <a:endParaRPr lang="nb-NO"/>
          </a:p>
          <a:p>
            <a:endParaRPr lang="nb-NO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CEC64A9-177F-4F35-BFC9-924D07234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984909"/>
              </p:ext>
            </p:extLst>
          </p:nvPr>
        </p:nvGraphicFramePr>
        <p:xfrm>
          <a:off x="424771" y="963750"/>
          <a:ext cx="7517106" cy="4064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88229">
                  <a:extLst>
                    <a:ext uri="{9D8B030D-6E8A-4147-A177-3AD203B41FA5}">
                      <a16:colId xmlns:a16="http://schemas.microsoft.com/office/drawing/2014/main" val="3031343381"/>
                    </a:ext>
                  </a:extLst>
                </a:gridCol>
                <a:gridCol w="1428877">
                  <a:extLst>
                    <a:ext uri="{9D8B030D-6E8A-4147-A177-3AD203B41FA5}">
                      <a16:colId xmlns:a16="http://schemas.microsoft.com/office/drawing/2014/main" val="2136914587"/>
                    </a:ext>
                  </a:extLst>
                </a:gridCol>
              </a:tblGrid>
              <a:tr h="450271">
                <a:tc>
                  <a:txBody>
                    <a:bodyPr/>
                    <a:lstStyle/>
                    <a:p>
                      <a:r>
                        <a:rPr lang="nb-NO">
                          <a:solidFill>
                            <a:schemeClr val="tx1"/>
                          </a:solidFill>
                        </a:rPr>
                        <a:t>Velkommen og mål for møtet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>
                          <a:solidFill>
                            <a:schemeClr val="tx1"/>
                          </a:solidFill>
                        </a:rPr>
                        <a:t>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56267"/>
                  </a:ext>
                </a:extLst>
              </a:tr>
              <a:tr h="43140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Kort prosjektstatus v/ Harald Lie, Prosjektleder BOTT ØL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>
                          <a:solidFill>
                            <a:schemeClr val="tx1"/>
                          </a:solidFill>
                        </a:rPr>
                        <a:t>10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385281"/>
                  </a:ext>
                </a:extLst>
              </a:tr>
              <a:tr h="639571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Overordnet om prosjektøkonomiløsning i Unit4 ERP, v/ Terje Ruud, Prosessansvarlig Prosjektøkonomi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Hovedendringer i funksjonalitet fra dagens løsning på NTNU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Hovedendringer for rollen prosjektøkonom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Førsteinntrykk av løsning – fra en prosessrådgivers ståsted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>
                          <a:solidFill>
                            <a:schemeClr val="tx1"/>
                          </a:solidFill>
                        </a:rPr>
                        <a:t>30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116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bg1"/>
                          </a:solidFill>
                        </a:rPr>
                        <a:t>Hvor kan du finne mer informasjon v/ Christina Horvei, Prosjektstøtte P2</a:t>
                      </a:r>
                    </a:p>
                  </a:txBody>
                  <a:tcPr>
                    <a:solidFill>
                      <a:srgbClr val="0D347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>
                          <a:solidFill>
                            <a:schemeClr val="bg1"/>
                          </a:solidFill>
                        </a:rPr>
                        <a:t>10 min</a:t>
                      </a:r>
                    </a:p>
                  </a:txBody>
                  <a:tcPr>
                    <a:solidFill>
                      <a:srgbClr val="0D34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230289"/>
                  </a:ext>
                </a:extLst>
              </a:tr>
              <a:tr h="39756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b-NO" sz="1600" b="0"/>
                        <a:t>Mini-demo av Prosjektøkonomiløsning, Terje Ruud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10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57334"/>
                  </a:ext>
                </a:extLst>
              </a:tr>
              <a:tr h="421419">
                <a:tc>
                  <a:txBody>
                    <a:bodyPr/>
                    <a:lstStyle/>
                    <a:p>
                      <a:r>
                        <a:rPr lang="nb-NO" sz="1600"/>
                        <a:t>Spørsmål og svar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20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943815"/>
                  </a:ext>
                </a:extLst>
              </a:tr>
              <a:tr h="473589">
                <a:tc>
                  <a:txBody>
                    <a:bodyPr/>
                    <a:lstStyle/>
                    <a:p>
                      <a:r>
                        <a:rPr lang="nb-NO" sz="1600"/>
                        <a:t>Avslutning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303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191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486877C-8C65-4774-8636-38A31B55279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8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486877C-8C65-4774-8636-38A31B5527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5F30313-FBFC-4DAE-935F-FBAB7E13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Hvor kan du finne informasjon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233AB-ADBF-4521-AA60-4AA0A8175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30" y="2885435"/>
            <a:ext cx="3638154" cy="14151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b-NO"/>
          </a:p>
          <a:p>
            <a:r>
              <a:rPr lang="nb-NO">
                <a:hlinkClick r:id="rId7"/>
              </a:rPr>
              <a:t>BOTT-samarbeidet.no </a:t>
            </a:r>
            <a:br>
              <a:rPr lang="nb-NO"/>
            </a:br>
            <a:br>
              <a:rPr lang="nb-NO"/>
            </a:br>
            <a:endParaRPr lang="nb-NO"/>
          </a:p>
          <a:p>
            <a:pPr marL="0" indent="0">
              <a:buNone/>
            </a:pPr>
            <a:endParaRPr lang="nb-N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984374-49D7-4F3F-B5EE-1912620AA2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0418" y="3099106"/>
            <a:ext cx="3138858" cy="1733195"/>
          </a:xfrm>
          <a:prstGeom prst="rect">
            <a:avLst/>
          </a:prstGeom>
        </p:spPr>
      </p:pic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A129583C-D7C4-45FB-97EA-E317D8AA94B1}"/>
              </a:ext>
            </a:extLst>
          </p:cNvPr>
          <p:cNvCxnSpPr/>
          <p:nvPr/>
        </p:nvCxnSpPr>
        <p:spPr>
          <a:xfrm>
            <a:off x="2979256" y="3815631"/>
            <a:ext cx="1772959" cy="300147"/>
          </a:xfrm>
          <a:prstGeom prst="bentConnector3">
            <a:avLst>
              <a:gd name="adj1" fmla="val 394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AB1DCC7-76ED-42AD-A540-59DC1E9B7076}"/>
              </a:ext>
            </a:extLst>
          </p:cNvPr>
          <p:cNvSpPr txBox="1">
            <a:spLocks/>
          </p:cNvSpPr>
          <p:nvPr/>
        </p:nvSpPr>
        <p:spPr>
          <a:xfrm>
            <a:off x="326573" y="1034623"/>
            <a:ext cx="3638154" cy="14151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nb-NO"/>
          </a:p>
          <a:p>
            <a:r>
              <a:rPr lang="nb-NO">
                <a:hlinkClick r:id="rId9"/>
              </a:rPr>
              <a:t>Intranettsiden til NTNU om BOTT ØL</a:t>
            </a:r>
            <a:br>
              <a:rPr lang="nb-NO"/>
            </a:br>
            <a:br>
              <a:rPr lang="nb-NO"/>
            </a:br>
            <a:endParaRPr lang="nb-NO"/>
          </a:p>
          <a:p>
            <a:pPr marL="0" indent="0">
              <a:buFont typeface="Arial"/>
              <a:buNone/>
            </a:pPr>
            <a:endParaRPr lang="nb-NO"/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459AE9D8-3E31-4C53-AC90-E4A398A238A8}"/>
              </a:ext>
            </a:extLst>
          </p:cNvPr>
          <p:cNvCxnSpPr/>
          <p:nvPr/>
        </p:nvCxnSpPr>
        <p:spPr>
          <a:xfrm>
            <a:off x="2955446" y="1804154"/>
            <a:ext cx="1772959" cy="300147"/>
          </a:xfrm>
          <a:prstGeom prst="bentConnector3">
            <a:avLst>
              <a:gd name="adj1" fmla="val 394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EACA4B8-2376-42D9-954B-662AF8BBAA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4171" y="1573026"/>
            <a:ext cx="3138858" cy="87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9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7ED84A5-63D0-4CED-BE3E-B138F394944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6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7ED84A5-63D0-4CED-BE3E-B138F39494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Rectangle 92">
            <a:extLst>
              <a:ext uri="{FF2B5EF4-FFF2-40B4-BE49-F238E27FC236}">
                <a16:creationId xmlns:a16="http://schemas.microsoft.com/office/drawing/2014/main" id="{5C19770F-11B7-4DD3-B144-DA74E9E5EE28}"/>
              </a:ext>
            </a:extLst>
          </p:cNvPr>
          <p:cNvSpPr/>
          <p:nvPr/>
        </p:nvSpPr>
        <p:spPr>
          <a:xfrm>
            <a:off x="0" y="852310"/>
            <a:ext cx="9144000" cy="4291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6026A2-A005-4AC1-BD80-71EA47F32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23220"/>
          </a:xfrm>
        </p:spPr>
        <p:txBody>
          <a:bodyPr vert="horz"/>
          <a:lstStyle/>
          <a:p>
            <a:r>
              <a:rPr lang="nb-NO" sz="2800"/>
              <a:t>Prosessdokumentasjon i BOTT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E0E0E55-A693-4EAC-829E-EDFEE3E88777}"/>
              </a:ext>
            </a:extLst>
          </p:cNvPr>
          <p:cNvGrpSpPr/>
          <p:nvPr/>
        </p:nvGrpSpPr>
        <p:grpSpPr>
          <a:xfrm>
            <a:off x="700971" y="852310"/>
            <a:ext cx="2218427" cy="2105406"/>
            <a:chOff x="669206" y="1062022"/>
            <a:chExt cx="2957902" cy="2807208"/>
          </a:xfrm>
          <a:solidFill>
            <a:schemeClr val="bg1"/>
          </a:solidFill>
        </p:grpSpPr>
        <p:sp>
          <p:nvSpPr>
            <p:cNvPr id="72" name="Google Shape;952;p112">
              <a:extLst>
                <a:ext uri="{FF2B5EF4-FFF2-40B4-BE49-F238E27FC236}">
                  <a16:creationId xmlns:a16="http://schemas.microsoft.com/office/drawing/2014/main" id="{D482A5E4-9D08-4499-8867-147B422BFA1C}"/>
                </a:ext>
              </a:extLst>
            </p:cNvPr>
            <p:cNvSpPr/>
            <p:nvPr/>
          </p:nvSpPr>
          <p:spPr>
            <a:xfrm>
              <a:off x="669206" y="1349230"/>
              <a:ext cx="2957902" cy="252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1469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Title 1">
              <a:extLst>
                <a:ext uri="{FF2B5EF4-FFF2-40B4-BE49-F238E27FC236}">
                  <a16:creationId xmlns:a16="http://schemas.microsoft.com/office/drawing/2014/main" id="{6B05D364-1EA3-4D63-A3C2-ED47C2AD31D9}"/>
                </a:ext>
              </a:extLst>
            </p:cNvPr>
            <p:cNvSpPr txBox="1">
              <a:spLocks/>
            </p:cNvSpPr>
            <p:nvPr/>
          </p:nvSpPr>
          <p:spPr>
            <a:xfrm>
              <a:off x="1082370" y="1062022"/>
              <a:ext cx="2132767" cy="430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n-US"/>
              </a:defPPr>
              <a:lvl1pPr marR="0" lv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1200" b="1" i="0" u="none" strike="noStrike" cap="none">
                  <a:solidFill>
                    <a:srgbClr val="32756D"/>
                  </a:solidFill>
                  <a:latin typeface="Poppins" panose="00000500000000000000" pitchFamily="50" charset="0"/>
                  <a:ea typeface="Arial"/>
                  <a:cs typeface="Poppins" panose="00000500000000000000" pitchFamily="50" charset="0"/>
                </a:defRPr>
              </a:lvl1pPr>
              <a:lvl2pPr marR="0" lv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</a:defRPr>
              </a:lvl2pPr>
              <a:lvl3pPr marR="0" lvl="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</a:defRPr>
              </a:lvl3pPr>
              <a:lvl4pPr marR="0" lvl="3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</a:defRPr>
              </a:lvl4pPr>
              <a:lvl5pPr marR="0" lvl="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</a:defRPr>
              </a:lvl5pPr>
              <a:lvl6pPr marR="0" lvl="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</a:defRPr>
              </a:lvl6pPr>
              <a:lvl7pPr marR="0" lvl="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</a:defRPr>
              </a:lvl7pPr>
              <a:lvl8pPr marR="0" lvl="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</a:defRPr>
              </a:lvl8pPr>
              <a:lvl9pPr marR="0" lvl="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Arial"/>
                <a:buNone/>
                <a:tabLst/>
                <a:defRPr/>
              </a:pPr>
              <a:r>
                <a:rPr kumimoji="0" lang="nb-NO" sz="1050" b="1" i="0" u="none" strike="noStrike" kern="1200" cap="none" spc="0" normalizeH="0" baseline="0" noProof="0">
                  <a:ln>
                    <a:noFill/>
                  </a:ln>
                  <a:solidFill>
                    <a:srgbClr val="014693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Prosesskart og prosessoversikt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8626FA7-13B4-4573-8BCB-99DD0E2A7287}"/>
              </a:ext>
            </a:extLst>
          </p:cNvPr>
          <p:cNvGrpSpPr/>
          <p:nvPr/>
        </p:nvGrpSpPr>
        <p:grpSpPr>
          <a:xfrm>
            <a:off x="6331328" y="852310"/>
            <a:ext cx="2218427" cy="2105406"/>
            <a:chOff x="8176349" y="1062022"/>
            <a:chExt cx="2957902" cy="2807208"/>
          </a:xfrm>
        </p:grpSpPr>
        <p:sp>
          <p:nvSpPr>
            <p:cNvPr id="75" name="Google Shape;952;p112">
              <a:extLst>
                <a:ext uri="{FF2B5EF4-FFF2-40B4-BE49-F238E27FC236}">
                  <a16:creationId xmlns:a16="http://schemas.microsoft.com/office/drawing/2014/main" id="{194E7223-6F54-4218-9AB7-0B9AF0470B46}"/>
                </a:ext>
              </a:extLst>
            </p:cNvPr>
            <p:cNvSpPr/>
            <p:nvPr/>
          </p:nvSpPr>
          <p:spPr>
            <a:xfrm>
              <a:off x="8176349" y="1349230"/>
              <a:ext cx="2957902" cy="2520000"/>
            </a:xfrm>
            <a:prstGeom prst="rect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Title 1">
              <a:extLst>
                <a:ext uri="{FF2B5EF4-FFF2-40B4-BE49-F238E27FC236}">
                  <a16:creationId xmlns:a16="http://schemas.microsoft.com/office/drawing/2014/main" id="{87776C09-3A31-46D8-8F79-77B570C713AE}"/>
                </a:ext>
              </a:extLst>
            </p:cNvPr>
            <p:cNvSpPr txBox="1">
              <a:spLocks/>
            </p:cNvSpPr>
            <p:nvPr/>
          </p:nvSpPr>
          <p:spPr>
            <a:xfrm>
              <a:off x="8589513" y="1062022"/>
              <a:ext cx="2132767" cy="430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n-US"/>
              </a:defPPr>
              <a:lvl1pPr marR="0" lv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1200" b="1" i="0" u="none" strike="noStrike" cap="none">
                  <a:solidFill>
                    <a:srgbClr val="32756D"/>
                  </a:solidFill>
                  <a:latin typeface="Poppins" panose="00000500000000000000" pitchFamily="50" charset="0"/>
                  <a:ea typeface="Arial"/>
                  <a:cs typeface="Poppins" panose="00000500000000000000" pitchFamily="50" charset="0"/>
                </a:defRPr>
              </a:lvl1pPr>
              <a:lvl2pPr marR="0" lv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</a:defRPr>
              </a:lvl2pPr>
              <a:lvl3pPr marR="0" lvl="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</a:defRPr>
              </a:lvl3pPr>
              <a:lvl4pPr marR="0" lvl="3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</a:defRPr>
              </a:lvl4pPr>
              <a:lvl5pPr marR="0" lvl="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</a:defRPr>
              </a:lvl5pPr>
              <a:lvl6pPr marR="0" lvl="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</a:defRPr>
              </a:lvl6pPr>
              <a:lvl7pPr marR="0" lvl="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</a:defRPr>
              </a:lvl7pPr>
              <a:lvl8pPr marR="0" lvl="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</a:defRPr>
              </a:lvl8pPr>
              <a:lvl9pPr marR="0" lvl="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Arial"/>
                <a:buNone/>
                <a:tabLst/>
                <a:defRPr/>
              </a:pPr>
              <a:r>
                <a:rPr kumimoji="0" lang="nb-NO" sz="1050" b="1" i="0" u="none" strike="noStrike" kern="1200" cap="none" spc="0" normalizeH="0" baseline="0" noProof="0">
                  <a:ln>
                    <a:noFill/>
                  </a:ln>
                  <a:solidFill>
                    <a:srgbClr val="014693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Rollebeskrivelser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3648EE1-6C7E-437E-A76D-E010485B883E}"/>
              </a:ext>
            </a:extLst>
          </p:cNvPr>
          <p:cNvGrpSpPr/>
          <p:nvPr/>
        </p:nvGrpSpPr>
        <p:grpSpPr>
          <a:xfrm>
            <a:off x="3516149" y="854965"/>
            <a:ext cx="2218427" cy="2105406"/>
            <a:chOff x="4437223" y="1065562"/>
            <a:chExt cx="2957902" cy="2807208"/>
          </a:xfrm>
        </p:grpSpPr>
        <p:sp>
          <p:nvSpPr>
            <p:cNvPr id="78" name="Google Shape;952;p112">
              <a:extLst>
                <a:ext uri="{FF2B5EF4-FFF2-40B4-BE49-F238E27FC236}">
                  <a16:creationId xmlns:a16="http://schemas.microsoft.com/office/drawing/2014/main" id="{7A0F8D10-8ED3-460C-97BD-D57A1781FA08}"/>
                </a:ext>
              </a:extLst>
            </p:cNvPr>
            <p:cNvSpPr/>
            <p:nvPr/>
          </p:nvSpPr>
          <p:spPr>
            <a:xfrm>
              <a:off x="4437223" y="1352770"/>
              <a:ext cx="2957902" cy="2520000"/>
            </a:xfrm>
            <a:prstGeom prst="rect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Title 1">
              <a:extLst>
                <a:ext uri="{FF2B5EF4-FFF2-40B4-BE49-F238E27FC236}">
                  <a16:creationId xmlns:a16="http://schemas.microsoft.com/office/drawing/2014/main" id="{1C95F083-6AAC-4176-AAFB-BB6E883724DD}"/>
                </a:ext>
              </a:extLst>
            </p:cNvPr>
            <p:cNvSpPr txBox="1">
              <a:spLocks/>
            </p:cNvSpPr>
            <p:nvPr/>
          </p:nvSpPr>
          <p:spPr>
            <a:xfrm>
              <a:off x="4850387" y="1065562"/>
              <a:ext cx="2132767" cy="430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n-US"/>
              </a:defPPr>
              <a:lvl1pPr marR="0" lv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1200" b="1" i="0" u="none" strike="noStrike" cap="none">
                  <a:solidFill>
                    <a:srgbClr val="32756D"/>
                  </a:solidFill>
                  <a:latin typeface="Poppins" panose="00000500000000000000" pitchFamily="50" charset="0"/>
                  <a:ea typeface="Arial"/>
                  <a:cs typeface="Poppins" panose="00000500000000000000" pitchFamily="50" charset="0"/>
                </a:defRPr>
              </a:lvl1pPr>
              <a:lvl2pPr marR="0" lv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</a:defRPr>
              </a:lvl2pPr>
              <a:lvl3pPr marR="0" lvl="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</a:defRPr>
              </a:lvl3pPr>
              <a:lvl4pPr marR="0" lvl="3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</a:defRPr>
              </a:lvl4pPr>
              <a:lvl5pPr marR="0" lvl="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</a:defRPr>
              </a:lvl5pPr>
              <a:lvl6pPr marR="0" lvl="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</a:defRPr>
              </a:lvl6pPr>
              <a:lvl7pPr marR="0" lvl="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</a:defRPr>
              </a:lvl7pPr>
              <a:lvl8pPr marR="0" lvl="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</a:defRPr>
              </a:lvl8pPr>
              <a:lvl9pPr marR="0" lvl="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Arial"/>
                <a:buNone/>
                <a:tabLst/>
                <a:defRPr/>
              </a:pPr>
              <a:r>
                <a:rPr kumimoji="0" lang="nb-NO" sz="1050" b="1" i="0" u="none" strike="noStrike" kern="1200" cap="none" spc="0" normalizeH="0" baseline="0" noProof="0">
                  <a:ln>
                    <a:noFill/>
                  </a:ln>
                  <a:solidFill>
                    <a:srgbClr val="014693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  <a:sym typeface="Arial"/>
                </a:rPr>
                <a:t>Rolleoversikt</a:t>
              </a:r>
            </a:p>
          </p:txBody>
        </p:sp>
      </p:grpSp>
      <p:sp>
        <p:nvSpPr>
          <p:cNvPr id="80" name="Google Shape;952;p112">
            <a:extLst>
              <a:ext uri="{FF2B5EF4-FFF2-40B4-BE49-F238E27FC236}">
                <a16:creationId xmlns:a16="http://schemas.microsoft.com/office/drawing/2014/main" id="{3F8279CC-0E2B-4E3A-8818-716CE10C63C8}"/>
              </a:ext>
            </a:extLst>
          </p:cNvPr>
          <p:cNvSpPr/>
          <p:nvPr/>
        </p:nvSpPr>
        <p:spPr>
          <a:xfrm>
            <a:off x="5010456" y="3236719"/>
            <a:ext cx="2218427" cy="189000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Title 1">
            <a:extLst>
              <a:ext uri="{FF2B5EF4-FFF2-40B4-BE49-F238E27FC236}">
                <a16:creationId xmlns:a16="http://schemas.microsoft.com/office/drawing/2014/main" id="{8214F4B9-9243-45C0-AC62-AC4DCE9CBF44}"/>
              </a:ext>
            </a:extLst>
          </p:cNvPr>
          <p:cNvSpPr txBox="1">
            <a:spLocks/>
          </p:cNvSpPr>
          <p:nvPr/>
        </p:nvSpPr>
        <p:spPr>
          <a:xfrm>
            <a:off x="5320329" y="3021314"/>
            <a:ext cx="1599575" cy="3231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1" i="0" u="none" strike="noStrike" cap="none">
                <a:solidFill>
                  <a:srgbClr val="32756D"/>
                </a:solidFill>
                <a:latin typeface="Poppins" panose="00000500000000000000" pitchFamily="50" charset="0"/>
                <a:ea typeface="Arial"/>
                <a:cs typeface="Poppins" panose="00000500000000000000" pitchFamily="50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Arial"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srgbClr val="014693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Brukerveiledninger og sjekklister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97A52027-6CFF-4902-9543-B220C97CB7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084" y="1253905"/>
            <a:ext cx="1757700" cy="103347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72D2256E-817B-4931-A35D-51C9AE4CDB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8579" y="1921173"/>
            <a:ext cx="1655428" cy="966794"/>
          </a:xfrm>
          <a:prstGeom prst="rect">
            <a:avLst/>
          </a:prstGeom>
        </p:spPr>
      </p:pic>
      <p:sp>
        <p:nvSpPr>
          <p:cNvPr id="84" name="Google Shape;952;p112">
            <a:extLst>
              <a:ext uri="{FF2B5EF4-FFF2-40B4-BE49-F238E27FC236}">
                <a16:creationId xmlns:a16="http://schemas.microsoft.com/office/drawing/2014/main" id="{887D8AC7-15BE-4819-95FB-29FF5A45B35B}"/>
              </a:ext>
            </a:extLst>
          </p:cNvPr>
          <p:cNvSpPr/>
          <p:nvPr/>
        </p:nvSpPr>
        <p:spPr>
          <a:xfrm>
            <a:off x="2084420" y="3231409"/>
            <a:ext cx="2218427" cy="189000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Title 1">
            <a:extLst>
              <a:ext uri="{FF2B5EF4-FFF2-40B4-BE49-F238E27FC236}">
                <a16:creationId xmlns:a16="http://schemas.microsoft.com/office/drawing/2014/main" id="{FAE31922-7395-48EB-BAE2-36A1ADEB06A0}"/>
              </a:ext>
            </a:extLst>
          </p:cNvPr>
          <p:cNvSpPr txBox="1">
            <a:spLocks/>
          </p:cNvSpPr>
          <p:nvPr/>
        </p:nvSpPr>
        <p:spPr>
          <a:xfrm>
            <a:off x="2394294" y="3016004"/>
            <a:ext cx="1599575" cy="3231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1" i="0" u="none" strike="noStrike" cap="none">
                <a:solidFill>
                  <a:srgbClr val="32756D"/>
                </a:solidFill>
                <a:latin typeface="Poppins" panose="00000500000000000000" pitchFamily="50" charset="0"/>
                <a:ea typeface="Arial"/>
                <a:cs typeface="Poppins" panose="00000500000000000000" pitchFamily="50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Arial"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srgbClr val="014693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Rutinebeskrivelser med prosessflyt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524F9200-10A1-4FF9-9936-D949652B5F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4507" y="1443362"/>
            <a:ext cx="2001710" cy="1138707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48E6DFBF-CDA9-453D-825A-CC9D10D00D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4939" y="1253905"/>
            <a:ext cx="1885838" cy="1021607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E85AD0E2-4CAF-4CBE-9919-F5521F8FD1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40307" y="1850405"/>
            <a:ext cx="1882427" cy="104257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6265182D-A272-4F17-B540-75E3B804594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29869" y="3496403"/>
            <a:ext cx="1601006" cy="872969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C9AB79B8-367E-4DFC-804A-FC2DF331051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08548" y="3814075"/>
            <a:ext cx="1373231" cy="827109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3D6D4E73-B342-4FFE-98BF-D03CFDF9E2C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74875" y="4236743"/>
            <a:ext cx="1447852" cy="87297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3288577E-2E7D-47AF-9D29-2ED143A6EDBF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8682" t="8437" r="7551" b="4871"/>
          <a:stretch/>
        </p:blipFill>
        <p:spPr>
          <a:xfrm>
            <a:off x="5081940" y="3419784"/>
            <a:ext cx="2060927" cy="164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53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284B70B-4CD1-438D-93D1-3AE839CA04A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75675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4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284B70B-4CD1-438D-93D1-3AE839CA04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E06121E-CCC9-47B8-883C-1EB475ECD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Kontaktpersoner Prosjektøkonomi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530058-DF58-4DC2-B376-051632FBC83C}"/>
              </a:ext>
            </a:extLst>
          </p:cNvPr>
          <p:cNvSpPr txBox="1"/>
          <p:nvPr/>
        </p:nvSpPr>
        <p:spPr>
          <a:xfrm>
            <a:off x="2426934" y="1025198"/>
            <a:ext cx="1318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/>
              <a:t>Prosjektet: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11DD68-1936-47D3-BD18-D31D07349EDD}"/>
              </a:ext>
            </a:extLst>
          </p:cNvPr>
          <p:cNvSpPr txBox="1"/>
          <p:nvPr/>
        </p:nvSpPr>
        <p:spPr>
          <a:xfrm>
            <a:off x="326573" y="1025198"/>
            <a:ext cx="21601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/>
              <a:t>Prosessansvarlig: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290180-82C2-4316-BA04-E7060D533275}"/>
              </a:ext>
            </a:extLst>
          </p:cNvPr>
          <p:cNvSpPr txBox="1"/>
          <p:nvPr/>
        </p:nvSpPr>
        <p:spPr>
          <a:xfrm>
            <a:off x="326573" y="2070500"/>
            <a:ext cx="26882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/>
              <a:t>Prosessrådgivere: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E5F2DA-533E-47B1-ADB4-920AEC27EEF1}"/>
              </a:ext>
            </a:extLst>
          </p:cNvPr>
          <p:cNvSpPr txBox="1"/>
          <p:nvPr/>
        </p:nvSpPr>
        <p:spPr>
          <a:xfrm>
            <a:off x="1073426" y="1397295"/>
            <a:ext cx="1353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b="1"/>
              <a:t>Terje Ruud</a:t>
            </a:r>
            <a:br>
              <a:rPr lang="nb-NO" sz="900"/>
            </a:br>
            <a:r>
              <a:rPr lang="nb-NO" sz="900"/>
              <a:t>Prosessansvarlig Prosjektøkonomi </a:t>
            </a:r>
            <a:br>
              <a:rPr lang="nb-NO" sz="900"/>
            </a:br>
            <a:endParaRPr lang="nb-NO"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F9002D-993A-4378-9128-AAE005858092}"/>
              </a:ext>
            </a:extLst>
          </p:cNvPr>
          <p:cNvSpPr txBox="1"/>
          <p:nvPr/>
        </p:nvSpPr>
        <p:spPr>
          <a:xfrm>
            <a:off x="3099458" y="1328045"/>
            <a:ext cx="19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b="1"/>
              <a:t>Gry-Lene Johansen</a:t>
            </a:r>
            <a:r>
              <a:rPr lang="nb-NO" sz="900"/>
              <a:t> </a:t>
            </a:r>
          </a:p>
          <a:p>
            <a:r>
              <a:rPr lang="nb-NO" sz="900"/>
              <a:t>Prosjektleder P2 </a:t>
            </a:r>
          </a:p>
        </p:txBody>
      </p:sp>
      <p:pic>
        <p:nvPicPr>
          <p:cNvPr id="10244" name="Picture 4" descr="profileimage">
            <a:extLst>
              <a:ext uri="{FF2B5EF4-FFF2-40B4-BE49-F238E27FC236}">
                <a16:creationId xmlns:a16="http://schemas.microsoft.com/office/drawing/2014/main" id="{D9320971-8F30-4151-AFB2-27BEADA10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836" y="1335252"/>
            <a:ext cx="571394" cy="57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F8CF278-C86E-4535-B3F9-DF1C542E2A2F}"/>
              </a:ext>
            </a:extLst>
          </p:cNvPr>
          <p:cNvSpPr txBox="1"/>
          <p:nvPr/>
        </p:nvSpPr>
        <p:spPr>
          <a:xfrm>
            <a:off x="5461322" y="1313975"/>
            <a:ext cx="1270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b="1"/>
              <a:t>Christina Horvei (</a:t>
            </a:r>
            <a:r>
              <a:rPr lang="nb-NO" sz="900" b="1" err="1"/>
              <a:t>Deloitte</a:t>
            </a:r>
            <a:r>
              <a:rPr lang="nb-NO" sz="900" b="1"/>
              <a:t>) </a:t>
            </a:r>
          </a:p>
          <a:p>
            <a:r>
              <a:rPr lang="nb-NO" sz="900"/>
              <a:t>Prosjektressurs P2</a:t>
            </a:r>
          </a:p>
          <a:p>
            <a:r>
              <a:rPr lang="nb-NO" sz="900"/>
              <a:t>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C5EDDFB-1150-4801-84D4-65ECB4AB9ED2}"/>
              </a:ext>
            </a:extLst>
          </p:cNvPr>
          <p:cNvSpPr txBox="1"/>
          <p:nvPr/>
        </p:nvSpPr>
        <p:spPr>
          <a:xfrm>
            <a:off x="7472804" y="1313975"/>
            <a:ext cx="134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b="1"/>
              <a:t>Aina Ahmed (</a:t>
            </a:r>
            <a:r>
              <a:rPr lang="nb-NO" sz="900" b="1" err="1"/>
              <a:t>Deloitte</a:t>
            </a:r>
            <a:r>
              <a:rPr lang="nb-NO" sz="900" b="1"/>
              <a:t>) </a:t>
            </a:r>
          </a:p>
          <a:p>
            <a:r>
              <a:rPr lang="nb-NO" sz="900"/>
              <a:t>Opplæringsansvarlig </a:t>
            </a:r>
          </a:p>
          <a:p>
            <a:r>
              <a:rPr lang="nb-NO" sz="900"/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932574-B47A-4D5E-92F7-D18556BC197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9"/>
          <a:srcRect/>
          <a:stretch/>
        </p:blipFill>
        <p:spPr>
          <a:xfrm>
            <a:off x="4849935" y="1335252"/>
            <a:ext cx="576000" cy="576000"/>
          </a:xfrm>
          <a:prstGeom prst="rect">
            <a:avLst/>
          </a:prstGeom>
        </p:spPr>
      </p:pic>
      <p:pic>
        <p:nvPicPr>
          <p:cNvPr id="10268" name="Picture 28" descr="1400+ &quot;Ahmed&quot; profiles | LinkedIn">
            <a:extLst>
              <a:ext uri="{FF2B5EF4-FFF2-40B4-BE49-F238E27FC236}">
                <a16:creationId xmlns:a16="http://schemas.microsoft.com/office/drawing/2014/main" id="{629E2991-0AD0-4B6D-AC82-DD11F1162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957" y="1335252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67E133-A6B5-4B25-9434-4A0CAD588C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6823" y="1335252"/>
            <a:ext cx="572400" cy="5724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437EA4F8-BD21-45C2-B0F2-40F60C6FD3B5}"/>
              </a:ext>
            </a:extLst>
          </p:cNvPr>
          <p:cNvSpPr txBox="1"/>
          <p:nvPr/>
        </p:nvSpPr>
        <p:spPr>
          <a:xfrm>
            <a:off x="884563" y="2358984"/>
            <a:ext cx="22151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b="1"/>
              <a:t>Magnus </a:t>
            </a:r>
            <a:r>
              <a:rPr lang="nb-NO" sz="900" b="1" err="1"/>
              <a:t>Vrenne</a:t>
            </a:r>
            <a:r>
              <a:rPr lang="nb-NO" sz="900" b="1"/>
              <a:t> </a:t>
            </a:r>
            <a:r>
              <a:rPr lang="nb-NO" sz="900" b="1" err="1"/>
              <a:t>Domben</a:t>
            </a:r>
            <a:endParaRPr lang="nb-NO" sz="900"/>
          </a:p>
          <a:p>
            <a:r>
              <a:rPr lang="nb-NO" sz="900"/>
              <a:t>Prosessrådgiver ØK</a:t>
            </a:r>
            <a:br>
              <a:rPr lang="nb-NO" sz="900"/>
            </a:br>
            <a:endParaRPr lang="nb-NO" sz="900"/>
          </a:p>
          <a:p>
            <a:endParaRPr lang="nb-NO" sz="900"/>
          </a:p>
          <a:p>
            <a:r>
              <a:rPr lang="nb-NO" sz="900" b="1"/>
              <a:t>Åse </a:t>
            </a:r>
            <a:r>
              <a:rPr lang="nb-NO" sz="900" b="1" err="1"/>
              <a:t>Lereggen</a:t>
            </a:r>
            <a:endParaRPr lang="nb-NO" sz="900" b="1"/>
          </a:p>
          <a:p>
            <a:r>
              <a:rPr lang="nb-NO" sz="900"/>
              <a:t>Prosessrådgiver AD</a:t>
            </a:r>
            <a:br>
              <a:rPr lang="nb-NO" sz="900"/>
            </a:br>
            <a:endParaRPr lang="nb-NO" sz="900"/>
          </a:p>
          <a:p>
            <a:endParaRPr lang="nb-NO" sz="900"/>
          </a:p>
          <a:p>
            <a:r>
              <a:rPr lang="nb-NO" sz="900" b="1"/>
              <a:t>Siri Bjørnerud </a:t>
            </a:r>
          </a:p>
          <a:p>
            <a:r>
              <a:rPr lang="nb-NO" sz="900"/>
              <a:t>Prosessrådgiver HF</a:t>
            </a:r>
            <a:br>
              <a:rPr lang="nb-NO" sz="900"/>
            </a:br>
            <a:endParaRPr lang="nb-NO" sz="900"/>
          </a:p>
          <a:p>
            <a:endParaRPr lang="nb-NO" sz="900" b="1"/>
          </a:p>
          <a:p>
            <a:r>
              <a:rPr lang="nb-NO" sz="900" b="1"/>
              <a:t>Magnhild Tangvik</a:t>
            </a:r>
          </a:p>
          <a:p>
            <a:r>
              <a:rPr lang="nb-NO" sz="900"/>
              <a:t>Prosessrådgiver IE</a:t>
            </a:r>
            <a:br>
              <a:rPr lang="nb-NO" sz="900"/>
            </a:br>
            <a:endParaRPr lang="nb-NO" sz="900"/>
          </a:p>
          <a:p>
            <a:endParaRPr lang="nb-NO" sz="900"/>
          </a:p>
          <a:p>
            <a:r>
              <a:rPr lang="nb-NO" sz="900" b="1"/>
              <a:t>Anders </a:t>
            </a:r>
            <a:r>
              <a:rPr lang="nb-NO" sz="900" b="1" err="1"/>
              <a:t>Kongsli</a:t>
            </a:r>
            <a:r>
              <a:rPr lang="nb-NO" sz="900" b="1"/>
              <a:t> Kvernberg</a:t>
            </a:r>
            <a:endParaRPr lang="nb-NO" sz="900"/>
          </a:p>
          <a:p>
            <a:r>
              <a:rPr lang="nb-NO" sz="900"/>
              <a:t>Prosessrådgiver IE</a:t>
            </a:r>
          </a:p>
          <a:p>
            <a:endParaRPr lang="nb-NO" sz="900"/>
          </a:p>
          <a:p>
            <a:endParaRPr lang="nb-NO" sz="90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431A3D8-0AF8-4D91-BA35-DBDA093C5A4A}"/>
              </a:ext>
            </a:extLst>
          </p:cNvPr>
          <p:cNvSpPr txBox="1"/>
          <p:nvPr/>
        </p:nvSpPr>
        <p:spPr>
          <a:xfrm>
            <a:off x="3972411" y="2352327"/>
            <a:ext cx="2215195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b="1"/>
              <a:t>Maya Foss Sharma </a:t>
            </a:r>
          </a:p>
          <a:p>
            <a:r>
              <a:rPr lang="nb-NO" sz="900"/>
              <a:t>Prosessrådgiver IV</a:t>
            </a:r>
            <a:br>
              <a:rPr lang="nb-NO" sz="900"/>
            </a:br>
            <a:br>
              <a:rPr lang="nb-NO" sz="900"/>
            </a:br>
            <a:endParaRPr lang="nb-NO" sz="900"/>
          </a:p>
          <a:p>
            <a:r>
              <a:rPr lang="nb-NO" sz="900" b="1"/>
              <a:t>Jannike </a:t>
            </a:r>
            <a:r>
              <a:rPr lang="nb-NO" sz="900" b="1" err="1"/>
              <a:t>Vaag</a:t>
            </a:r>
            <a:r>
              <a:rPr lang="nb-NO" sz="900" b="1"/>
              <a:t> </a:t>
            </a:r>
            <a:r>
              <a:rPr lang="nb-NO" sz="900" b="1" err="1"/>
              <a:t>Kvendset</a:t>
            </a:r>
            <a:r>
              <a:rPr lang="nb-NO" sz="900" b="1"/>
              <a:t> </a:t>
            </a:r>
          </a:p>
          <a:p>
            <a:r>
              <a:rPr lang="nb-NO" sz="900"/>
              <a:t>Prosessrådgiver IV</a:t>
            </a:r>
            <a:br>
              <a:rPr lang="nb-NO" sz="900"/>
            </a:br>
            <a:endParaRPr lang="nb-NO" sz="900"/>
          </a:p>
          <a:p>
            <a:endParaRPr lang="nb-NO" sz="900" b="1"/>
          </a:p>
          <a:p>
            <a:r>
              <a:rPr lang="nb-NO" sz="900" b="1"/>
              <a:t>Torill Foss Lundgren</a:t>
            </a:r>
          </a:p>
          <a:p>
            <a:r>
              <a:rPr lang="nb-NO" sz="900"/>
              <a:t>Prosessrådgiver MH</a:t>
            </a:r>
            <a:br>
              <a:rPr lang="nb-NO" sz="900"/>
            </a:br>
            <a:endParaRPr lang="nb-NO" sz="900"/>
          </a:p>
          <a:p>
            <a:endParaRPr lang="nb-NO" sz="900"/>
          </a:p>
          <a:p>
            <a:r>
              <a:rPr lang="nb-NO" sz="900" b="1"/>
              <a:t>Hanne Stene </a:t>
            </a:r>
            <a:r>
              <a:rPr lang="nb-NO" sz="900" b="1" err="1"/>
              <a:t>Snerting</a:t>
            </a:r>
            <a:r>
              <a:rPr lang="nb-NO" sz="900" b="1"/>
              <a:t> </a:t>
            </a:r>
          </a:p>
          <a:p>
            <a:r>
              <a:rPr lang="nb-NO" sz="900"/>
              <a:t>Prosessrådgiver MH</a:t>
            </a:r>
            <a:br>
              <a:rPr lang="nb-NO" sz="900"/>
            </a:br>
            <a:endParaRPr lang="nb-NO" sz="900"/>
          </a:p>
          <a:p>
            <a:endParaRPr lang="nb-NO" sz="900"/>
          </a:p>
          <a:p>
            <a:r>
              <a:rPr lang="nb-NO" sz="900" b="1"/>
              <a:t>Tor Magne Volden</a:t>
            </a:r>
          </a:p>
          <a:p>
            <a:r>
              <a:rPr lang="nb-NO" sz="900"/>
              <a:t>Prosessrådgiver NV</a:t>
            </a:r>
          </a:p>
          <a:p>
            <a:endParaRPr lang="nb-NO" sz="9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ACF4489-C061-41A4-A531-5703258B19DB}"/>
              </a:ext>
            </a:extLst>
          </p:cNvPr>
          <p:cNvSpPr txBox="1"/>
          <p:nvPr/>
        </p:nvSpPr>
        <p:spPr>
          <a:xfrm>
            <a:off x="6823734" y="2322823"/>
            <a:ext cx="2215195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b="1"/>
              <a:t>Tomas Hermansen</a:t>
            </a:r>
          </a:p>
          <a:p>
            <a:r>
              <a:rPr lang="nb-NO" sz="900"/>
              <a:t>Prosessrådgiver NV</a:t>
            </a:r>
            <a:br>
              <a:rPr lang="nb-NO" sz="900"/>
            </a:br>
            <a:endParaRPr lang="nb-NO" sz="900"/>
          </a:p>
          <a:p>
            <a:endParaRPr lang="nb-NO" sz="900"/>
          </a:p>
          <a:p>
            <a:r>
              <a:rPr lang="nb-NO" sz="900" b="1"/>
              <a:t>Anniken Herje</a:t>
            </a:r>
          </a:p>
          <a:p>
            <a:r>
              <a:rPr lang="nb-NO" sz="900"/>
              <a:t>Prosessrådgiver SU</a:t>
            </a:r>
            <a:br>
              <a:rPr lang="nb-NO" sz="900"/>
            </a:br>
            <a:endParaRPr lang="nb-NO" sz="900"/>
          </a:p>
          <a:p>
            <a:endParaRPr lang="nb-NO" sz="900" b="1"/>
          </a:p>
          <a:p>
            <a:r>
              <a:rPr lang="nb-NO" sz="900" b="1"/>
              <a:t>Klaus Ramberg</a:t>
            </a:r>
          </a:p>
          <a:p>
            <a:r>
              <a:rPr lang="nb-NO" sz="900"/>
              <a:t>Prosessrådgiver VM</a:t>
            </a:r>
            <a:br>
              <a:rPr lang="nb-NO" sz="900"/>
            </a:br>
            <a:endParaRPr lang="nb-NO" sz="900"/>
          </a:p>
          <a:p>
            <a:endParaRPr lang="nb-NO" sz="900"/>
          </a:p>
          <a:p>
            <a:r>
              <a:rPr lang="nb-NO" sz="900" b="1"/>
              <a:t>Linda Kathrin Myren Vada</a:t>
            </a:r>
          </a:p>
          <a:p>
            <a:r>
              <a:rPr lang="nb-NO" sz="900"/>
              <a:t>Prosessrådgiver Felles adm.</a:t>
            </a:r>
            <a:br>
              <a:rPr lang="nb-NO" sz="900"/>
            </a:br>
            <a:endParaRPr lang="nb-NO" sz="900"/>
          </a:p>
          <a:p>
            <a:endParaRPr lang="nb-NO" sz="900"/>
          </a:p>
          <a:p>
            <a:r>
              <a:rPr lang="nb-NO" sz="900" b="1"/>
              <a:t>Vegard Hanssen Ekra</a:t>
            </a:r>
          </a:p>
          <a:p>
            <a:r>
              <a:rPr lang="nb-NO" sz="900"/>
              <a:t>Prosessrådgiver EU-gruppe</a:t>
            </a:r>
          </a:p>
          <a:p>
            <a:endParaRPr lang="nb-NO" sz="9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FE53BC-20EE-4D4B-9F86-02E8FACE26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5430" y="2391750"/>
            <a:ext cx="360000" cy="36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779F493-A07C-4FFC-9AF8-96D073F1E12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5430" y="2911156"/>
            <a:ext cx="360000" cy="360000"/>
          </a:xfrm>
          <a:prstGeom prst="rect">
            <a:avLst/>
          </a:prstGeom>
        </p:spPr>
      </p:pic>
      <p:pic>
        <p:nvPicPr>
          <p:cNvPr id="78851" name="Picture 3" descr="profileimage">
            <a:extLst>
              <a:ext uri="{FF2B5EF4-FFF2-40B4-BE49-F238E27FC236}">
                <a16:creationId xmlns:a16="http://schemas.microsoft.com/office/drawing/2014/main" id="{4A484581-3B61-43DE-8476-AC97E7119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0" y="3440799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3" name="Picture 5" descr="profileimage">
            <a:extLst>
              <a:ext uri="{FF2B5EF4-FFF2-40B4-BE49-F238E27FC236}">
                <a16:creationId xmlns:a16="http://schemas.microsoft.com/office/drawing/2014/main" id="{39A5ECF1-EF2A-47B1-B399-AA323BB58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0" y="400566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5" name="Picture 7" descr="profileimage">
            <a:extLst>
              <a:ext uri="{FF2B5EF4-FFF2-40B4-BE49-F238E27FC236}">
                <a16:creationId xmlns:a16="http://schemas.microsoft.com/office/drawing/2014/main" id="{E5DF0E86-4699-4A36-AED6-B1DB70531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0" y="4513129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B99261C-0BDC-45CB-861F-260A7B49D9D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30689" y="2384508"/>
            <a:ext cx="360000" cy="360000"/>
          </a:xfrm>
          <a:prstGeom prst="rect">
            <a:avLst/>
          </a:prstGeom>
        </p:spPr>
      </p:pic>
      <p:pic>
        <p:nvPicPr>
          <p:cNvPr id="78857" name="Picture 9" descr="profileimage">
            <a:extLst>
              <a:ext uri="{FF2B5EF4-FFF2-40B4-BE49-F238E27FC236}">
                <a16:creationId xmlns:a16="http://schemas.microsoft.com/office/drawing/2014/main" id="{F68841B1-307D-486F-803F-31CCBED47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284" y="291140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B21002E-475F-4E48-B858-A259BAF6E5B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30689" y="3449501"/>
            <a:ext cx="360000" cy="36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19D540E-F921-4A4D-8249-76ECF98BB92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36284" y="4005662"/>
            <a:ext cx="360000" cy="360000"/>
          </a:xfrm>
          <a:prstGeom prst="rect">
            <a:avLst/>
          </a:prstGeom>
        </p:spPr>
      </p:pic>
      <p:pic>
        <p:nvPicPr>
          <p:cNvPr id="78859" name="Picture 11" descr="profileimage">
            <a:extLst>
              <a:ext uri="{FF2B5EF4-FFF2-40B4-BE49-F238E27FC236}">
                <a16:creationId xmlns:a16="http://schemas.microsoft.com/office/drawing/2014/main" id="{ED3E3A02-C776-4D74-BB3F-A576CF767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284" y="4531963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61" name="Picture 13" descr="profileimage">
            <a:extLst>
              <a:ext uri="{FF2B5EF4-FFF2-40B4-BE49-F238E27FC236}">
                <a16:creationId xmlns:a16="http://schemas.microsoft.com/office/drawing/2014/main" id="{0186A3D1-F2F4-4C4C-9D62-ACB7D8E19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897" y="2348743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63" name="Picture 15" descr="profileimage">
            <a:extLst>
              <a:ext uri="{FF2B5EF4-FFF2-40B4-BE49-F238E27FC236}">
                <a16:creationId xmlns:a16="http://schemas.microsoft.com/office/drawing/2014/main" id="{F13D49CD-E0B1-498E-880C-CECACE7C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526" y="2911156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65" name="Picture 17" descr="profileimage">
            <a:extLst>
              <a:ext uri="{FF2B5EF4-FFF2-40B4-BE49-F238E27FC236}">
                <a16:creationId xmlns:a16="http://schemas.microsoft.com/office/drawing/2014/main" id="{58B2E84B-0F34-4DB4-BF48-E3A226811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897" y="3449501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67" name="Picture 19" descr="profileimage">
            <a:extLst>
              <a:ext uri="{FF2B5EF4-FFF2-40B4-BE49-F238E27FC236}">
                <a16:creationId xmlns:a16="http://schemas.microsoft.com/office/drawing/2014/main" id="{74000ADD-F4A4-4C75-B149-2DC61322A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526" y="3999979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69" name="Picture 21" descr="profileimage">
            <a:extLst>
              <a:ext uri="{FF2B5EF4-FFF2-40B4-BE49-F238E27FC236}">
                <a16:creationId xmlns:a16="http://schemas.microsoft.com/office/drawing/2014/main" id="{F5D504CD-F822-43F2-A02C-94851C878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897" y="4513129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751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22380-6CA1-492C-94DF-216A8AE32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1200329"/>
          </a:xfrm>
        </p:spPr>
        <p:txBody>
          <a:bodyPr/>
          <a:lstStyle/>
          <a:p>
            <a:r>
              <a:rPr lang="nb-NO"/>
              <a:t>Mål for møtet</a:t>
            </a:r>
            <a:br>
              <a:rPr lang="nb-NO"/>
            </a:br>
            <a:endParaRPr lang="nb-N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2C879B-C79A-4758-9213-30729E474039}"/>
              </a:ext>
            </a:extLst>
          </p:cNvPr>
          <p:cNvSpPr txBox="1"/>
          <p:nvPr/>
        </p:nvSpPr>
        <p:spPr>
          <a:xfrm>
            <a:off x="1865315" y="2110205"/>
            <a:ext cx="4114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3" indent="-285743" defTabSz="457189">
              <a:buFont typeface="Arial" panose="020B0604020202020204" pitchFamily="34" charset="0"/>
              <a:buChar char="•"/>
              <a:defRPr/>
            </a:pPr>
            <a:r>
              <a:rPr lang="nb-NO">
                <a:solidFill>
                  <a:srgbClr val="FFFFFF"/>
                </a:solidFill>
                <a:latin typeface="Arial" panose="020B0604020202020204"/>
              </a:rPr>
              <a:t>Få en felles forståelse for BOTT ØL</a:t>
            </a:r>
          </a:p>
          <a:p>
            <a:pPr marL="285743" indent="-285743" defTabSz="457189">
              <a:buFont typeface="Arial" panose="020B0604020202020204" pitchFamily="34" charset="0"/>
              <a:buChar char="•"/>
              <a:defRPr/>
            </a:pPr>
            <a:r>
              <a:rPr lang="nb-NO">
                <a:solidFill>
                  <a:srgbClr val="FFFFFF"/>
                </a:solidFill>
                <a:latin typeface="Arial" panose="020B0604020202020204"/>
              </a:rPr>
              <a:t>Innspill til ambisjonsnivå</a:t>
            </a:r>
          </a:p>
          <a:p>
            <a:pPr marL="457189" lvl="1" defTabSz="457189">
              <a:defRPr/>
            </a:pPr>
            <a:r>
              <a:rPr lang="nb-NO">
                <a:solidFill>
                  <a:srgbClr val="FFFFFF"/>
                </a:solidFill>
                <a:latin typeface="Arial" panose="020B0604020202020204"/>
              </a:rPr>
              <a:t>- For 2021</a:t>
            </a:r>
          </a:p>
          <a:p>
            <a:pPr marL="457189" lvl="1" defTabSz="457189">
              <a:defRPr/>
            </a:pPr>
            <a:r>
              <a:rPr lang="nb-NO">
                <a:solidFill>
                  <a:srgbClr val="FFFFFF"/>
                </a:solidFill>
                <a:latin typeface="Arial" panose="020B0604020202020204"/>
              </a:rPr>
              <a:t>- Fram til 2025</a:t>
            </a:r>
          </a:p>
          <a:p>
            <a:pPr defTabSz="457189">
              <a:defRPr/>
            </a:pPr>
            <a:endParaRPr lang="nb-NO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7" name="Picture 7" descr="A close up of a person&#10;&#10;Description automatically generated">
            <a:extLst>
              <a:ext uri="{FF2B5EF4-FFF2-40B4-BE49-F238E27FC236}">
                <a16:creationId xmlns:a16="http://schemas.microsoft.com/office/drawing/2014/main" id="{A866E86E-CDF0-44EA-B7FB-B2DADCCCD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95" y="806658"/>
            <a:ext cx="8121477" cy="385543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DCB3128-E062-42F9-8C82-A46881858251}"/>
              </a:ext>
            </a:extLst>
          </p:cNvPr>
          <p:cNvSpPr/>
          <p:nvPr/>
        </p:nvSpPr>
        <p:spPr>
          <a:xfrm>
            <a:off x="3028585" y="879676"/>
            <a:ext cx="5187430" cy="3560496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>
              <a:defRPr/>
            </a:pPr>
            <a:endParaRPr lang="en-US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4FEDE8-BA72-4241-B240-0F6E538EDC9C}"/>
              </a:ext>
            </a:extLst>
          </p:cNvPr>
          <p:cNvSpPr txBox="1"/>
          <p:nvPr/>
        </p:nvSpPr>
        <p:spPr>
          <a:xfrm>
            <a:off x="3222648" y="1955754"/>
            <a:ext cx="4872845" cy="109260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nb-NO" sz="2000">
              <a:solidFill>
                <a:srgbClr val="000000"/>
              </a:solidFill>
              <a:latin typeface="Arial" panose="020B0604020202020204"/>
              <a:ea typeface="+mn-lt"/>
              <a:cs typeface="Arial" panose="020B0604020202020204"/>
            </a:endParaRPr>
          </a:p>
          <a:p>
            <a:pPr algn="ctr" defTabSz="457189">
              <a:defRPr/>
            </a:pPr>
            <a:r>
              <a:rPr lang="en-US" sz="1500" err="1">
                <a:cs typeface="Arial"/>
              </a:rPr>
              <a:t>Informere</a:t>
            </a:r>
            <a:r>
              <a:rPr lang="en-US" sz="1500">
                <a:cs typeface="Arial"/>
              </a:rPr>
              <a:t> om </a:t>
            </a:r>
            <a:r>
              <a:rPr lang="en-US" sz="1500" err="1">
                <a:cs typeface="Arial"/>
              </a:rPr>
              <a:t>ny</a:t>
            </a:r>
            <a:r>
              <a:rPr lang="en-US" sz="1500">
                <a:cs typeface="Arial"/>
              </a:rPr>
              <a:t> </a:t>
            </a:r>
            <a:r>
              <a:rPr lang="en-US" sz="1500" err="1">
                <a:cs typeface="Arial"/>
              </a:rPr>
              <a:t>løsning</a:t>
            </a:r>
            <a:r>
              <a:rPr lang="en-US" sz="1500">
                <a:cs typeface="Arial"/>
              </a:rPr>
              <a:t> </a:t>
            </a:r>
            <a:r>
              <a:rPr lang="en-US" sz="1500" err="1">
                <a:cs typeface="Arial"/>
              </a:rPr>
              <a:t>innen</a:t>
            </a:r>
            <a:r>
              <a:rPr lang="en-US" sz="1500">
                <a:cs typeface="Arial"/>
              </a:rPr>
              <a:t> </a:t>
            </a:r>
            <a:r>
              <a:rPr lang="en-US" sz="1500" err="1">
                <a:cs typeface="Arial"/>
              </a:rPr>
              <a:t>Prosjektøkonomi</a:t>
            </a:r>
            <a:endParaRPr lang="en-US" sz="1500">
              <a:cs typeface="Arial"/>
            </a:endParaRPr>
          </a:p>
          <a:p>
            <a:pPr algn="ctr" defTabSz="457189">
              <a:defRPr/>
            </a:pPr>
            <a:endParaRPr lang="en-US" sz="1500">
              <a:cs typeface="Arial"/>
            </a:endParaRPr>
          </a:p>
          <a:p>
            <a:pPr algn="ctr" defTabSz="457189">
              <a:defRPr/>
            </a:pPr>
            <a:r>
              <a:rPr lang="en-US" sz="1500" err="1">
                <a:solidFill>
                  <a:srgbClr val="000000"/>
                </a:solidFill>
                <a:latin typeface="Arial" panose="020B0604020202020204"/>
                <a:cs typeface="Arial"/>
              </a:rPr>
              <a:t>Få</a:t>
            </a:r>
            <a:r>
              <a:rPr lang="en-US" sz="1500">
                <a:solidFill>
                  <a:srgbClr val="000000"/>
                </a:solidFill>
                <a:latin typeface="Arial" panose="020B0604020202020204"/>
                <a:cs typeface="Arial"/>
              </a:rPr>
              <a:t> </a:t>
            </a:r>
            <a:r>
              <a:rPr lang="en-US" sz="1500" err="1">
                <a:solidFill>
                  <a:srgbClr val="000000"/>
                </a:solidFill>
                <a:latin typeface="Arial" panose="020B0604020202020204"/>
                <a:cs typeface="Arial"/>
              </a:rPr>
              <a:t>råd</a:t>
            </a:r>
            <a:r>
              <a:rPr lang="en-US" sz="1500">
                <a:solidFill>
                  <a:srgbClr val="000000"/>
                </a:solidFill>
                <a:latin typeface="Arial" panose="020B0604020202020204"/>
                <a:cs typeface="Arial"/>
              </a:rPr>
              <a:t> </a:t>
            </a:r>
            <a:r>
              <a:rPr lang="en-US" sz="1500" err="1">
                <a:solidFill>
                  <a:srgbClr val="000000"/>
                </a:solidFill>
                <a:latin typeface="Arial" panose="020B0604020202020204"/>
                <a:cs typeface="Arial"/>
              </a:rPr>
              <a:t>og</a:t>
            </a:r>
            <a:r>
              <a:rPr lang="en-US" sz="1500">
                <a:solidFill>
                  <a:srgbClr val="000000"/>
                </a:solidFill>
                <a:latin typeface="Arial" panose="020B0604020202020204"/>
                <a:cs typeface="Arial"/>
              </a:rPr>
              <a:t> </a:t>
            </a:r>
            <a:r>
              <a:rPr lang="en-US" sz="1500" err="1">
                <a:solidFill>
                  <a:srgbClr val="000000"/>
                </a:solidFill>
                <a:latin typeface="Arial" panose="020B0604020202020204"/>
                <a:cs typeface="Arial"/>
              </a:rPr>
              <a:t>svare</a:t>
            </a:r>
            <a:r>
              <a:rPr lang="en-US" sz="1500">
                <a:solidFill>
                  <a:srgbClr val="000000"/>
                </a:solidFill>
                <a:latin typeface="Arial" panose="020B0604020202020204"/>
                <a:cs typeface="Arial"/>
              </a:rPr>
              <a:t> </a:t>
            </a:r>
            <a:r>
              <a:rPr lang="en-US" sz="1500" err="1">
                <a:solidFill>
                  <a:srgbClr val="000000"/>
                </a:solidFill>
                <a:latin typeface="Arial" panose="020B0604020202020204"/>
                <a:cs typeface="Arial"/>
              </a:rPr>
              <a:t>på</a:t>
            </a:r>
            <a:r>
              <a:rPr lang="en-US" sz="1500">
                <a:solidFill>
                  <a:srgbClr val="000000"/>
                </a:solidFill>
                <a:latin typeface="Arial" panose="020B0604020202020204"/>
                <a:cs typeface="Arial"/>
              </a:rPr>
              <a:t> </a:t>
            </a:r>
            <a:r>
              <a:rPr lang="en-US" sz="1500" err="1">
                <a:solidFill>
                  <a:srgbClr val="000000"/>
                </a:solidFill>
                <a:latin typeface="Arial" panose="020B0604020202020204"/>
                <a:cs typeface="Arial"/>
              </a:rPr>
              <a:t>spørsmål</a:t>
            </a:r>
            <a:endParaRPr lang="en-US" sz="1500">
              <a:solidFill>
                <a:srgbClr val="000000"/>
              </a:solidFill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9972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D3C8-9491-4823-8333-44B69CC4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C2FC-6200-440B-85E5-FF627608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488" y="3602725"/>
            <a:ext cx="6435960" cy="1628238"/>
          </a:xfrm>
        </p:spPr>
        <p:txBody>
          <a:bodyPr>
            <a:normAutofit/>
          </a:bodyPr>
          <a:lstStyle/>
          <a:p>
            <a:pPr lvl="1"/>
            <a:endParaRPr lang="nb-NO"/>
          </a:p>
          <a:p>
            <a:endParaRPr lang="nb-NO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CEC64A9-177F-4F35-BFC9-924D07234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202606"/>
              </p:ext>
            </p:extLst>
          </p:nvPr>
        </p:nvGraphicFramePr>
        <p:xfrm>
          <a:off x="424771" y="963750"/>
          <a:ext cx="7517106" cy="4064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88229">
                  <a:extLst>
                    <a:ext uri="{9D8B030D-6E8A-4147-A177-3AD203B41FA5}">
                      <a16:colId xmlns:a16="http://schemas.microsoft.com/office/drawing/2014/main" val="3031343381"/>
                    </a:ext>
                  </a:extLst>
                </a:gridCol>
                <a:gridCol w="1428877">
                  <a:extLst>
                    <a:ext uri="{9D8B030D-6E8A-4147-A177-3AD203B41FA5}">
                      <a16:colId xmlns:a16="http://schemas.microsoft.com/office/drawing/2014/main" val="2136914587"/>
                    </a:ext>
                  </a:extLst>
                </a:gridCol>
              </a:tblGrid>
              <a:tr h="450271">
                <a:tc>
                  <a:txBody>
                    <a:bodyPr/>
                    <a:lstStyle/>
                    <a:p>
                      <a:r>
                        <a:rPr lang="nb-NO">
                          <a:solidFill>
                            <a:schemeClr val="tx1"/>
                          </a:solidFill>
                        </a:rPr>
                        <a:t>Velkommen og mål for møtet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>
                          <a:solidFill>
                            <a:schemeClr val="tx1"/>
                          </a:solidFill>
                        </a:rPr>
                        <a:t>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56267"/>
                  </a:ext>
                </a:extLst>
              </a:tr>
              <a:tr h="43140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Kort prosjektstatus v/ Harald Lie, Prosjektleder BOTT ØL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>
                          <a:solidFill>
                            <a:schemeClr val="tx1"/>
                          </a:solidFill>
                        </a:rPr>
                        <a:t>10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385281"/>
                  </a:ext>
                </a:extLst>
              </a:tr>
              <a:tr h="639571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Overordnet om prosjektøkonomiløsning i Unit4 ERP, v/ Terje Ruud, Prosessansvarlig Prosjektøkonomi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Hovedendringer i funksjonalitet fra dagens løsning på NTNU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Hovedendringer for rollen prosjektøkonom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Førsteinntrykk av løsning – fra en prosessrådgivers ståsted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>
                          <a:solidFill>
                            <a:schemeClr val="tx1"/>
                          </a:solidFill>
                        </a:rPr>
                        <a:t>30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116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Hvor kan du finne mer informasjon v/ Christina Horvei, Prosjektstøtte P2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>
                          <a:solidFill>
                            <a:schemeClr val="tx1"/>
                          </a:solidFill>
                        </a:rPr>
                        <a:t>10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230289"/>
                  </a:ext>
                </a:extLst>
              </a:tr>
              <a:tr h="39756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b-NO" sz="1600" b="0">
                          <a:solidFill>
                            <a:schemeClr val="bg1"/>
                          </a:solidFill>
                        </a:rPr>
                        <a:t>Mini-demo av Prosjektøkonomiløsning, Terje Ruud </a:t>
                      </a:r>
                    </a:p>
                  </a:txBody>
                  <a:tcPr>
                    <a:solidFill>
                      <a:srgbClr val="0D347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>
                          <a:solidFill>
                            <a:schemeClr val="bg1"/>
                          </a:solidFill>
                        </a:rPr>
                        <a:t>10 min</a:t>
                      </a:r>
                    </a:p>
                  </a:txBody>
                  <a:tcPr>
                    <a:solidFill>
                      <a:srgbClr val="0D34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57334"/>
                  </a:ext>
                </a:extLst>
              </a:tr>
              <a:tr h="421419">
                <a:tc>
                  <a:txBody>
                    <a:bodyPr/>
                    <a:lstStyle/>
                    <a:p>
                      <a:r>
                        <a:rPr lang="nb-NO" sz="1600"/>
                        <a:t>Spørsmål og svar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20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943815"/>
                  </a:ext>
                </a:extLst>
              </a:tr>
              <a:tr h="473589">
                <a:tc>
                  <a:txBody>
                    <a:bodyPr/>
                    <a:lstStyle/>
                    <a:p>
                      <a:r>
                        <a:rPr lang="nb-NO" sz="1600"/>
                        <a:t>Avslutning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303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0004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486877C-8C65-4774-8636-38A31B55279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0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486877C-8C65-4774-8636-38A31B5527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5F30313-FBFC-4DAE-935F-FBAB7E13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Lyst til å se mer?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FEF7D0-966E-4B47-A146-78FF6F806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3" y="1092468"/>
            <a:ext cx="8381997" cy="2632510"/>
          </a:xfrm>
        </p:spPr>
        <p:txBody>
          <a:bodyPr>
            <a:normAutofit fontScale="92500" lnSpcReduction="20000"/>
          </a:bodyPr>
          <a:lstStyle/>
          <a:p>
            <a:r>
              <a:rPr lang="nb-NO"/>
              <a:t>Det blir arrangert 3 timers demonstrasjon</a:t>
            </a:r>
          </a:p>
          <a:p>
            <a:pPr lvl="1"/>
            <a:r>
              <a:rPr lang="nb-NO"/>
              <a:t>I Trondheim:	17.6. kl. 12.00 -15.00 </a:t>
            </a:r>
            <a:br>
              <a:rPr lang="nb-NO"/>
            </a:br>
            <a:r>
              <a:rPr lang="nb-NO" sz="1800"/>
              <a:t>(Auditorium A3 på Handelshøyskolen)</a:t>
            </a:r>
          </a:p>
          <a:p>
            <a:pPr lvl="1"/>
            <a:endParaRPr lang="nb-NO" sz="1800"/>
          </a:p>
          <a:p>
            <a:pPr lvl="1"/>
            <a:r>
              <a:rPr lang="nb-NO" sz="1800"/>
              <a:t>Digitalt (m/opptak): 23.6. kl. 08.30 – 11.30</a:t>
            </a:r>
            <a:br>
              <a:rPr lang="nb-NO" sz="1800"/>
            </a:br>
            <a:r>
              <a:rPr lang="nb-NO" sz="1800">
                <a:hlinkClick r:id="rId7"/>
              </a:rPr>
              <a:t>https://ntnu.zoom.us/j/96284220168?pwd=blpJRUdNL2ozdDdnYlBpV09KKzJYZz09</a:t>
            </a:r>
            <a:endParaRPr lang="nb-NO" sz="1800"/>
          </a:p>
          <a:p>
            <a:pPr lvl="1"/>
            <a:endParaRPr lang="nb-NO" sz="1800"/>
          </a:p>
          <a:p>
            <a:r>
              <a:rPr lang="nb-NO" sz="2200"/>
              <a:t>Det er ingen påmelding – det er bare å møte opp</a:t>
            </a:r>
          </a:p>
          <a:p>
            <a:pPr lvl="1"/>
            <a:r>
              <a:rPr lang="nb-NO" sz="1800"/>
              <a:t>Se også </a:t>
            </a:r>
            <a:r>
              <a:rPr lang="nb-NO" sz="1800">
                <a:hlinkClick r:id="rId8"/>
              </a:rPr>
              <a:t>melding på Innsida</a:t>
            </a:r>
            <a:endParaRPr lang="nb-NO" sz="1800"/>
          </a:p>
          <a:p>
            <a:pPr lvl="1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2476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D3C8-9491-4823-8333-44B69CC4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C2FC-6200-440B-85E5-FF627608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488" y="3602725"/>
            <a:ext cx="6435960" cy="1628238"/>
          </a:xfrm>
        </p:spPr>
        <p:txBody>
          <a:bodyPr>
            <a:normAutofit/>
          </a:bodyPr>
          <a:lstStyle/>
          <a:p>
            <a:pPr lvl="1"/>
            <a:endParaRPr lang="nb-NO"/>
          </a:p>
          <a:p>
            <a:endParaRPr lang="nb-NO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CEC64A9-177F-4F35-BFC9-924D07234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738123"/>
              </p:ext>
            </p:extLst>
          </p:nvPr>
        </p:nvGraphicFramePr>
        <p:xfrm>
          <a:off x="424771" y="963750"/>
          <a:ext cx="7517106" cy="4064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88229">
                  <a:extLst>
                    <a:ext uri="{9D8B030D-6E8A-4147-A177-3AD203B41FA5}">
                      <a16:colId xmlns:a16="http://schemas.microsoft.com/office/drawing/2014/main" val="3031343381"/>
                    </a:ext>
                  </a:extLst>
                </a:gridCol>
                <a:gridCol w="1428877">
                  <a:extLst>
                    <a:ext uri="{9D8B030D-6E8A-4147-A177-3AD203B41FA5}">
                      <a16:colId xmlns:a16="http://schemas.microsoft.com/office/drawing/2014/main" val="2136914587"/>
                    </a:ext>
                  </a:extLst>
                </a:gridCol>
              </a:tblGrid>
              <a:tr h="450271">
                <a:tc>
                  <a:txBody>
                    <a:bodyPr/>
                    <a:lstStyle/>
                    <a:p>
                      <a:r>
                        <a:rPr lang="nb-NO">
                          <a:solidFill>
                            <a:schemeClr val="tx1"/>
                          </a:solidFill>
                        </a:rPr>
                        <a:t>Velkommen og mål for møtet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>
                          <a:solidFill>
                            <a:schemeClr val="tx1"/>
                          </a:solidFill>
                        </a:rPr>
                        <a:t>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56267"/>
                  </a:ext>
                </a:extLst>
              </a:tr>
              <a:tr h="43140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Kort prosjektstatus v/ Harald Lie, Prosjektleder BOTT ØL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>
                          <a:solidFill>
                            <a:schemeClr val="tx1"/>
                          </a:solidFill>
                        </a:rPr>
                        <a:t>10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385281"/>
                  </a:ext>
                </a:extLst>
              </a:tr>
              <a:tr h="639571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Overordnet om prosjektøkonomiløsning i Unit4 ERP, v/ Terje Ruud, Prosessansvarlig Prosjektøkonomi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Hovedendringer i funksjonalitet fra dagens løsning på NTNU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Hovedendringer for rollen prosjektøkonom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Førsteinntrykk av løsning – fra en prosessrådgivers ståsted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>
                          <a:solidFill>
                            <a:schemeClr val="tx1"/>
                          </a:solidFill>
                        </a:rPr>
                        <a:t>30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116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Hvor kan du finne mer informasjon v/ Christina Horvei, Prosjektstøtte P2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>
                          <a:solidFill>
                            <a:schemeClr val="tx1"/>
                          </a:solidFill>
                        </a:rPr>
                        <a:t>10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230289"/>
                  </a:ext>
                </a:extLst>
              </a:tr>
              <a:tr h="39756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b-NO" sz="1600" b="0">
                          <a:solidFill>
                            <a:schemeClr val="tx1"/>
                          </a:solidFill>
                        </a:rPr>
                        <a:t>Mini-demo av Prosjektøkonomiløsning, Terje Ruud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>
                          <a:solidFill>
                            <a:schemeClr val="tx1"/>
                          </a:solidFill>
                        </a:rPr>
                        <a:t>10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57334"/>
                  </a:ext>
                </a:extLst>
              </a:tr>
              <a:tr h="421419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bg1"/>
                          </a:solidFill>
                        </a:rPr>
                        <a:t>Spørsmål og svar </a:t>
                      </a:r>
                    </a:p>
                  </a:txBody>
                  <a:tcPr>
                    <a:solidFill>
                      <a:srgbClr val="0D347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>
                          <a:solidFill>
                            <a:schemeClr val="bg1"/>
                          </a:solidFill>
                        </a:rPr>
                        <a:t>20 min</a:t>
                      </a:r>
                    </a:p>
                  </a:txBody>
                  <a:tcPr>
                    <a:solidFill>
                      <a:srgbClr val="0D34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943815"/>
                  </a:ext>
                </a:extLst>
              </a:tr>
              <a:tr h="473589">
                <a:tc>
                  <a:txBody>
                    <a:bodyPr/>
                    <a:lstStyle/>
                    <a:p>
                      <a:r>
                        <a:rPr lang="nb-NO" sz="1600"/>
                        <a:t>Avslutning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303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3646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05A046F-C2A3-4431-9059-86CB6D68D80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6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05A046F-C2A3-4431-9059-86CB6D68D8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9794632-94F0-451D-972B-025EC8E8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Spørsmål og svar - </a:t>
            </a:r>
            <a:r>
              <a:rPr lang="nb-NO" err="1"/>
              <a:t>menti</a:t>
            </a:r>
            <a:endParaRPr lang="nb-NO"/>
          </a:p>
        </p:txBody>
      </p:sp>
      <p:pic>
        <p:nvPicPr>
          <p:cNvPr id="4" name="Graphic 3" descr="Questions with solid fill">
            <a:extLst>
              <a:ext uri="{FF2B5EF4-FFF2-40B4-BE49-F238E27FC236}">
                <a16:creationId xmlns:a16="http://schemas.microsoft.com/office/drawing/2014/main" id="{E1926C42-1E95-42F2-92E2-23C6EC6EC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46394" y="967558"/>
            <a:ext cx="3322502" cy="33225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3A899C-E4F7-4C34-B56A-0914D5440D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2712" y="4080269"/>
            <a:ext cx="7590094" cy="65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21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284B70B-4CD1-438D-93D1-3AE839CA04A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4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284B70B-4CD1-438D-93D1-3AE839CA04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E06121E-CCC9-47B8-883C-1EB475ECD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Kontaktpersoner Prosjektøkonomi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530058-DF58-4DC2-B376-051632FBC83C}"/>
              </a:ext>
            </a:extLst>
          </p:cNvPr>
          <p:cNvSpPr txBox="1"/>
          <p:nvPr/>
        </p:nvSpPr>
        <p:spPr>
          <a:xfrm>
            <a:off x="2426934" y="1025198"/>
            <a:ext cx="1318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/>
              <a:t>Prosjektet: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11DD68-1936-47D3-BD18-D31D07349EDD}"/>
              </a:ext>
            </a:extLst>
          </p:cNvPr>
          <p:cNvSpPr txBox="1"/>
          <p:nvPr/>
        </p:nvSpPr>
        <p:spPr>
          <a:xfrm>
            <a:off x="326573" y="1025198"/>
            <a:ext cx="21601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/>
              <a:t>Prosessansvarlig: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290180-82C2-4316-BA04-E7060D533275}"/>
              </a:ext>
            </a:extLst>
          </p:cNvPr>
          <p:cNvSpPr txBox="1"/>
          <p:nvPr/>
        </p:nvSpPr>
        <p:spPr>
          <a:xfrm>
            <a:off x="326573" y="2070500"/>
            <a:ext cx="26882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/>
              <a:t>Prosessrådgivere: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E5F2DA-533E-47B1-ADB4-920AEC27EEF1}"/>
              </a:ext>
            </a:extLst>
          </p:cNvPr>
          <p:cNvSpPr txBox="1"/>
          <p:nvPr/>
        </p:nvSpPr>
        <p:spPr>
          <a:xfrm>
            <a:off x="1073426" y="1397295"/>
            <a:ext cx="1353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b="1"/>
              <a:t>Terje Ruud</a:t>
            </a:r>
            <a:br>
              <a:rPr lang="nb-NO" sz="900"/>
            </a:br>
            <a:r>
              <a:rPr lang="nb-NO" sz="900"/>
              <a:t>Prosessansvarlig Prosjektøkonomi </a:t>
            </a:r>
            <a:br>
              <a:rPr lang="nb-NO" sz="900"/>
            </a:br>
            <a:endParaRPr lang="nb-NO"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F9002D-993A-4378-9128-AAE005858092}"/>
              </a:ext>
            </a:extLst>
          </p:cNvPr>
          <p:cNvSpPr txBox="1"/>
          <p:nvPr/>
        </p:nvSpPr>
        <p:spPr>
          <a:xfrm>
            <a:off x="3099458" y="1328045"/>
            <a:ext cx="19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b="1"/>
              <a:t>Gry-Lene Johansen</a:t>
            </a:r>
            <a:r>
              <a:rPr lang="nb-NO" sz="900"/>
              <a:t> </a:t>
            </a:r>
          </a:p>
          <a:p>
            <a:r>
              <a:rPr lang="nb-NO" sz="900"/>
              <a:t>Prosjektleder P2 </a:t>
            </a:r>
          </a:p>
        </p:txBody>
      </p:sp>
      <p:pic>
        <p:nvPicPr>
          <p:cNvPr id="10244" name="Picture 4" descr="profileimage">
            <a:extLst>
              <a:ext uri="{FF2B5EF4-FFF2-40B4-BE49-F238E27FC236}">
                <a16:creationId xmlns:a16="http://schemas.microsoft.com/office/drawing/2014/main" id="{D9320971-8F30-4151-AFB2-27BEADA10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836" y="1335252"/>
            <a:ext cx="571394" cy="57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F8CF278-C86E-4535-B3F9-DF1C542E2A2F}"/>
              </a:ext>
            </a:extLst>
          </p:cNvPr>
          <p:cNvSpPr txBox="1"/>
          <p:nvPr/>
        </p:nvSpPr>
        <p:spPr>
          <a:xfrm>
            <a:off x="5461322" y="1313975"/>
            <a:ext cx="1270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b="1"/>
              <a:t>Christina Horvei (</a:t>
            </a:r>
            <a:r>
              <a:rPr lang="nb-NO" sz="900" b="1" err="1"/>
              <a:t>Deloitte</a:t>
            </a:r>
            <a:r>
              <a:rPr lang="nb-NO" sz="900" b="1"/>
              <a:t>) </a:t>
            </a:r>
          </a:p>
          <a:p>
            <a:r>
              <a:rPr lang="nb-NO" sz="900"/>
              <a:t>Prosjektressurs P2</a:t>
            </a:r>
          </a:p>
          <a:p>
            <a:r>
              <a:rPr lang="nb-NO" sz="900"/>
              <a:t>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C5EDDFB-1150-4801-84D4-65ECB4AB9ED2}"/>
              </a:ext>
            </a:extLst>
          </p:cNvPr>
          <p:cNvSpPr txBox="1"/>
          <p:nvPr/>
        </p:nvSpPr>
        <p:spPr>
          <a:xfrm>
            <a:off x="7472804" y="1313975"/>
            <a:ext cx="134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b="1"/>
              <a:t>Aina Ahmed (</a:t>
            </a:r>
            <a:r>
              <a:rPr lang="nb-NO" sz="900" b="1" err="1"/>
              <a:t>Deloitte</a:t>
            </a:r>
            <a:r>
              <a:rPr lang="nb-NO" sz="900" b="1"/>
              <a:t>) </a:t>
            </a:r>
          </a:p>
          <a:p>
            <a:r>
              <a:rPr lang="nb-NO" sz="900"/>
              <a:t>Opplæringsansvarlig </a:t>
            </a:r>
          </a:p>
          <a:p>
            <a:r>
              <a:rPr lang="nb-NO" sz="900"/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932574-B47A-4D5E-92F7-D18556BC197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9"/>
          <a:srcRect/>
          <a:stretch/>
        </p:blipFill>
        <p:spPr>
          <a:xfrm>
            <a:off x="4849935" y="1335252"/>
            <a:ext cx="576000" cy="576000"/>
          </a:xfrm>
          <a:prstGeom prst="rect">
            <a:avLst/>
          </a:prstGeom>
        </p:spPr>
      </p:pic>
      <p:pic>
        <p:nvPicPr>
          <p:cNvPr id="10268" name="Picture 28" descr="1400+ &quot;Ahmed&quot; profiles | LinkedIn">
            <a:extLst>
              <a:ext uri="{FF2B5EF4-FFF2-40B4-BE49-F238E27FC236}">
                <a16:creationId xmlns:a16="http://schemas.microsoft.com/office/drawing/2014/main" id="{629E2991-0AD0-4B6D-AC82-DD11F1162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957" y="1335252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67E133-A6B5-4B25-9434-4A0CAD588C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6823" y="1335252"/>
            <a:ext cx="572400" cy="5724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437EA4F8-BD21-45C2-B0F2-40F60C6FD3B5}"/>
              </a:ext>
            </a:extLst>
          </p:cNvPr>
          <p:cNvSpPr txBox="1"/>
          <p:nvPr/>
        </p:nvSpPr>
        <p:spPr>
          <a:xfrm>
            <a:off x="884563" y="2358984"/>
            <a:ext cx="22151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b="1"/>
              <a:t>Magnus </a:t>
            </a:r>
            <a:r>
              <a:rPr lang="nb-NO" sz="900" b="1" err="1"/>
              <a:t>Vrenne</a:t>
            </a:r>
            <a:r>
              <a:rPr lang="nb-NO" sz="900" b="1"/>
              <a:t> </a:t>
            </a:r>
            <a:r>
              <a:rPr lang="nb-NO" sz="900" b="1" err="1"/>
              <a:t>Domben</a:t>
            </a:r>
            <a:endParaRPr lang="nb-NO" sz="900"/>
          </a:p>
          <a:p>
            <a:r>
              <a:rPr lang="nb-NO" sz="900"/>
              <a:t>Prosessrådgiver ØK</a:t>
            </a:r>
            <a:br>
              <a:rPr lang="nb-NO" sz="900"/>
            </a:br>
            <a:endParaRPr lang="nb-NO" sz="900"/>
          </a:p>
          <a:p>
            <a:endParaRPr lang="nb-NO" sz="900"/>
          </a:p>
          <a:p>
            <a:r>
              <a:rPr lang="nb-NO" sz="900" b="1"/>
              <a:t>Åse </a:t>
            </a:r>
            <a:r>
              <a:rPr lang="nb-NO" sz="900" b="1" err="1"/>
              <a:t>Lereggen</a:t>
            </a:r>
            <a:endParaRPr lang="nb-NO" sz="900" b="1"/>
          </a:p>
          <a:p>
            <a:r>
              <a:rPr lang="nb-NO" sz="900"/>
              <a:t>Prosessrådgiver AD</a:t>
            </a:r>
            <a:br>
              <a:rPr lang="nb-NO" sz="900"/>
            </a:br>
            <a:endParaRPr lang="nb-NO" sz="900"/>
          </a:p>
          <a:p>
            <a:endParaRPr lang="nb-NO" sz="900"/>
          </a:p>
          <a:p>
            <a:r>
              <a:rPr lang="nb-NO" sz="900" b="1"/>
              <a:t>Siri Bjørnerud </a:t>
            </a:r>
          </a:p>
          <a:p>
            <a:r>
              <a:rPr lang="nb-NO" sz="900"/>
              <a:t>Prosessrådgiver HF</a:t>
            </a:r>
            <a:br>
              <a:rPr lang="nb-NO" sz="900"/>
            </a:br>
            <a:endParaRPr lang="nb-NO" sz="900"/>
          </a:p>
          <a:p>
            <a:endParaRPr lang="nb-NO" sz="900" b="1"/>
          </a:p>
          <a:p>
            <a:r>
              <a:rPr lang="nb-NO" sz="900" b="1"/>
              <a:t>Magnhild Tangvik</a:t>
            </a:r>
          </a:p>
          <a:p>
            <a:r>
              <a:rPr lang="nb-NO" sz="900"/>
              <a:t>Prosessrådgiver IE</a:t>
            </a:r>
            <a:br>
              <a:rPr lang="nb-NO" sz="900"/>
            </a:br>
            <a:endParaRPr lang="nb-NO" sz="900"/>
          </a:p>
          <a:p>
            <a:endParaRPr lang="nb-NO" sz="900"/>
          </a:p>
          <a:p>
            <a:r>
              <a:rPr lang="nb-NO" sz="900" b="1"/>
              <a:t>Anders </a:t>
            </a:r>
            <a:r>
              <a:rPr lang="nb-NO" sz="900" b="1" err="1"/>
              <a:t>Kongsli</a:t>
            </a:r>
            <a:r>
              <a:rPr lang="nb-NO" sz="900" b="1"/>
              <a:t> Kvernberg</a:t>
            </a:r>
            <a:endParaRPr lang="nb-NO" sz="900"/>
          </a:p>
          <a:p>
            <a:r>
              <a:rPr lang="nb-NO" sz="900"/>
              <a:t>Prosessrådgiver IE</a:t>
            </a:r>
          </a:p>
          <a:p>
            <a:endParaRPr lang="nb-NO" sz="900"/>
          </a:p>
          <a:p>
            <a:endParaRPr lang="nb-NO" sz="90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431A3D8-0AF8-4D91-BA35-DBDA093C5A4A}"/>
              </a:ext>
            </a:extLst>
          </p:cNvPr>
          <p:cNvSpPr txBox="1"/>
          <p:nvPr/>
        </p:nvSpPr>
        <p:spPr>
          <a:xfrm>
            <a:off x="3972411" y="2352327"/>
            <a:ext cx="2215195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b="1"/>
              <a:t>Maya Foss Sharma </a:t>
            </a:r>
          </a:p>
          <a:p>
            <a:r>
              <a:rPr lang="nb-NO" sz="900"/>
              <a:t>Prosessrådgiver IV</a:t>
            </a:r>
            <a:br>
              <a:rPr lang="nb-NO" sz="900"/>
            </a:br>
            <a:br>
              <a:rPr lang="nb-NO" sz="900"/>
            </a:br>
            <a:endParaRPr lang="nb-NO" sz="900"/>
          </a:p>
          <a:p>
            <a:r>
              <a:rPr lang="nb-NO" sz="900" b="1"/>
              <a:t>Jannike </a:t>
            </a:r>
            <a:r>
              <a:rPr lang="nb-NO" sz="900" b="1" err="1"/>
              <a:t>Vaag</a:t>
            </a:r>
            <a:r>
              <a:rPr lang="nb-NO" sz="900" b="1"/>
              <a:t> </a:t>
            </a:r>
            <a:r>
              <a:rPr lang="nb-NO" sz="900" b="1" err="1"/>
              <a:t>Kvendset</a:t>
            </a:r>
            <a:r>
              <a:rPr lang="nb-NO" sz="900" b="1"/>
              <a:t> </a:t>
            </a:r>
          </a:p>
          <a:p>
            <a:r>
              <a:rPr lang="nb-NO" sz="900"/>
              <a:t>Prosessrådgiver IV</a:t>
            </a:r>
            <a:br>
              <a:rPr lang="nb-NO" sz="900"/>
            </a:br>
            <a:endParaRPr lang="nb-NO" sz="900"/>
          </a:p>
          <a:p>
            <a:endParaRPr lang="nb-NO" sz="900" b="1"/>
          </a:p>
          <a:p>
            <a:r>
              <a:rPr lang="nb-NO" sz="900" b="1"/>
              <a:t>Torill Foss Lundgren</a:t>
            </a:r>
          </a:p>
          <a:p>
            <a:r>
              <a:rPr lang="nb-NO" sz="900"/>
              <a:t>Prosessrådgiver MH</a:t>
            </a:r>
            <a:br>
              <a:rPr lang="nb-NO" sz="900"/>
            </a:br>
            <a:endParaRPr lang="nb-NO" sz="900"/>
          </a:p>
          <a:p>
            <a:endParaRPr lang="nb-NO" sz="900"/>
          </a:p>
          <a:p>
            <a:r>
              <a:rPr lang="nb-NO" sz="900" b="1"/>
              <a:t>Hanne Stene </a:t>
            </a:r>
            <a:r>
              <a:rPr lang="nb-NO" sz="900" b="1" err="1"/>
              <a:t>Snerting</a:t>
            </a:r>
            <a:r>
              <a:rPr lang="nb-NO" sz="900" b="1"/>
              <a:t> </a:t>
            </a:r>
          </a:p>
          <a:p>
            <a:r>
              <a:rPr lang="nb-NO" sz="900"/>
              <a:t>Prosessrådgiver MH</a:t>
            </a:r>
            <a:br>
              <a:rPr lang="nb-NO" sz="900"/>
            </a:br>
            <a:endParaRPr lang="nb-NO" sz="900"/>
          </a:p>
          <a:p>
            <a:endParaRPr lang="nb-NO" sz="900"/>
          </a:p>
          <a:p>
            <a:r>
              <a:rPr lang="nb-NO" sz="900" b="1"/>
              <a:t>Tor Magne Volden</a:t>
            </a:r>
          </a:p>
          <a:p>
            <a:r>
              <a:rPr lang="nb-NO" sz="900"/>
              <a:t>Prosessrådgiver NV</a:t>
            </a:r>
          </a:p>
          <a:p>
            <a:endParaRPr lang="nb-NO" sz="9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ACF4489-C061-41A4-A531-5703258B19DB}"/>
              </a:ext>
            </a:extLst>
          </p:cNvPr>
          <p:cNvSpPr txBox="1"/>
          <p:nvPr/>
        </p:nvSpPr>
        <p:spPr>
          <a:xfrm>
            <a:off x="6823734" y="2322823"/>
            <a:ext cx="2215195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b="1"/>
              <a:t>Tomas Hermansen</a:t>
            </a:r>
          </a:p>
          <a:p>
            <a:r>
              <a:rPr lang="nb-NO" sz="900"/>
              <a:t>Prosessrådgiver NV</a:t>
            </a:r>
            <a:br>
              <a:rPr lang="nb-NO" sz="900"/>
            </a:br>
            <a:endParaRPr lang="nb-NO" sz="900"/>
          </a:p>
          <a:p>
            <a:endParaRPr lang="nb-NO" sz="900"/>
          </a:p>
          <a:p>
            <a:r>
              <a:rPr lang="nb-NO" sz="900" b="1"/>
              <a:t>Anniken Herje</a:t>
            </a:r>
          </a:p>
          <a:p>
            <a:r>
              <a:rPr lang="nb-NO" sz="900"/>
              <a:t>Prosessrådgiver SU</a:t>
            </a:r>
            <a:br>
              <a:rPr lang="nb-NO" sz="900"/>
            </a:br>
            <a:endParaRPr lang="nb-NO" sz="900"/>
          </a:p>
          <a:p>
            <a:endParaRPr lang="nb-NO" sz="900" b="1"/>
          </a:p>
          <a:p>
            <a:r>
              <a:rPr lang="nb-NO" sz="900" b="1"/>
              <a:t>Klaus Ramberg</a:t>
            </a:r>
          </a:p>
          <a:p>
            <a:r>
              <a:rPr lang="nb-NO" sz="900"/>
              <a:t>Prosessrådgiver VM</a:t>
            </a:r>
            <a:br>
              <a:rPr lang="nb-NO" sz="900"/>
            </a:br>
            <a:endParaRPr lang="nb-NO" sz="900"/>
          </a:p>
          <a:p>
            <a:endParaRPr lang="nb-NO" sz="900"/>
          </a:p>
          <a:p>
            <a:r>
              <a:rPr lang="nb-NO" sz="900" b="1"/>
              <a:t>Linda Kathrin Myren Vada</a:t>
            </a:r>
          </a:p>
          <a:p>
            <a:r>
              <a:rPr lang="nb-NO" sz="900"/>
              <a:t>Prosessrådgiver Felles adm.</a:t>
            </a:r>
            <a:br>
              <a:rPr lang="nb-NO" sz="900"/>
            </a:br>
            <a:endParaRPr lang="nb-NO" sz="900"/>
          </a:p>
          <a:p>
            <a:endParaRPr lang="nb-NO" sz="900"/>
          </a:p>
          <a:p>
            <a:r>
              <a:rPr lang="nb-NO" sz="900" b="1"/>
              <a:t>Vegard Hanssen Ekra</a:t>
            </a:r>
          </a:p>
          <a:p>
            <a:r>
              <a:rPr lang="nb-NO" sz="900"/>
              <a:t>Prosessrådgiver EU-gruppe</a:t>
            </a:r>
          </a:p>
          <a:p>
            <a:endParaRPr lang="nb-NO" sz="9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FE53BC-20EE-4D4B-9F86-02E8FACE26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5430" y="2391750"/>
            <a:ext cx="360000" cy="36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779F493-A07C-4FFC-9AF8-96D073F1E12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5430" y="2911156"/>
            <a:ext cx="360000" cy="360000"/>
          </a:xfrm>
          <a:prstGeom prst="rect">
            <a:avLst/>
          </a:prstGeom>
        </p:spPr>
      </p:pic>
      <p:pic>
        <p:nvPicPr>
          <p:cNvPr id="78851" name="Picture 3" descr="profileimage">
            <a:extLst>
              <a:ext uri="{FF2B5EF4-FFF2-40B4-BE49-F238E27FC236}">
                <a16:creationId xmlns:a16="http://schemas.microsoft.com/office/drawing/2014/main" id="{4A484581-3B61-43DE-8476-AC97E7119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0" y="3440799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3" name="Picture 5" descr="profileimage">
            <a:extLst>
              <a:ext uri="{FF2B5EF4-FFF2-40B4-BE49-F238E27FC236}">
                <a16:creationId xmlns:a16="http://schemas.microsoft.com/office/drawing/2014/main" id="{39A5ECF1-EF2A-47B1-B399-AA323BB58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0" y="400566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5" name="Picture 7" descr="profileimage">
            <a:extLst>
              <a:ext uri="{FF2B5EF4-FFF2-40B4-BE49-F238E27FC236}">
                <a16:creationId xmlns:a16="http://schemas.microsoft.com/office/drawing/2014/main" id="{E5DF0E86-4699-4A36-AED6-B1DB70531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0" y="4513129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B99261C-0BDC-45CB-861F-260A7B49D9D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30689" y="2384508"/>
            <a:ext cx="360000" cy="360000"/>
          </a:xfrm>
          <a:prstGeom prst="rect">
            <a:avLst/>
          </a:prstGeom>
        </p:spPr>
      </p:pic>
      <p:pic>
        <p:nvPicPr>
          <p:cNvPr id="78857" name="Picture 9" descr="profileimage">
            <a:extLst>
              <a:ext uri="{FF2B5EF4-FFF2-40B4-BE49-F238E27FC236}">
                <a16:creationId xmlns:a16="http://schemas.microsoft.com/office/drawing/2014/main" id="{F68841B1-307D-486F-803F-31CCBED47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284" y="291140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B21002E-475F-4E48-B858-A259BAF6E5B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30689" y="3449501"/>
            <a:ext cx="360000" cy="36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19D540E-F921-4A4D-8249-76ECF98BB92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36284" y="4005662"/>
            <a:ext cx="360000" cy="360000"/>
          </a:xfrm>
          <a:prstGeom prst="rect">
            <a:avLst/>
          </a:prstGeom>
        </p:spPr>
      </p:pic>
      <p:pic>
        <p:nvPicPr>
          <p:cNvPr id="78859" name="Picture 11" descr="profileimage">
            <a:extLst>
              <a:ext uri="{FF2B5EF4-FFF2-40B4-BE49-F238E27FC236}">
                <a16:creationId xmlns:a16="http://schemas.microsoft.com/office/drawing/2014/main" id="{ED3E3A02-C776-4D74-BB3F-A576CF767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284" y="4531963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61" name="Picture 13" descr="profileimage">
            <a:extLst>
              <a:ext uri="{FF2B5EF4-FFF2-40B4-BE49-F238E27FC236}">
                <a16:creationId xmlns:a16="http://schemas.microsoft.com/office/drawing/2014/main" id="{0186A3D1-F2F4-4C4C-9D62-ACB7D8E19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897" y="2348743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63" name="Picture 15" descr="profileimage">
            <a:extLst>
              <a:ext uri="{FF2B5EF4-FFF2-40B4-BE49-F238E27FC236}">
                <a16:creationId xmlns:a16="http://schemas.microsoft.com/office/drawing/2014/main" id="{F13D49CD-E0B1-498E-880C-CECACE7C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526" y="2911156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65" name="Picture 17" descr="profileimage">
            <a:extLst>
              <a:ext uri="{FF2B5EF4-FFF2-40B4-BE49-F238E27FC236}">
                <a16:creationId xmlns:a16="http://schemas.microsoft.com/office/drawing/2014/main" id="{58B2E84B-0F34-4DB4-BF48-E3A226811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897" y="3449501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67" name="Picture 19" descr="profileimage">
            <a:extLst>
              <a:ext uri="{FF2B5EF4-FFF2-40B4-BE49-F238E27FC236}">
                <a16:creationId xmlns:a16="http://schemas.microsoft.com/office/drawing/2014/main" id="{74000ADD-F4A4-4C75-B149-2DC61322A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526" y="3999979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69" name="Picture 21" descr="profileimage">
            <a:extLst>
              <a:ext uri="{FF2B5EF4-FFF2-40B4-BE49-F238E27FC236}">
                <a16:creationId xmlns:a16="http://schemas.microsoft.com/office/drawing/2014/main" id="{F5D504CD-F822-43F2-A02C-94851C878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897" y="4513129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068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D3C8-9491-4823-8333-44B69CC4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C2FC-6200-440B-85E5-FF627608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488" y="3602725"/>
            <a:ext cx="6435960" cy="1628238"/>
          </a:xfrm>
        </p:spPr>
        <p:txBody>
          <a:bodyPr>
            <a:normAutofit/>
          </a:bodyPr>
          <a:lstStyle/>
          <a:p>
            <a:pPr lvl="1"/>
            <a:endParaRPr lang="nb-NO"/>
          </a:p>
          <a:p>
            <a:endParaRPr lang="nb-NO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CEC64A9-177F-4F35-BFC9-924D07234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226511"/>
              </p:ext>
            </p:extLst>
          </p:nvPr>
        </p:nvGraphicFramePr>
        <p:xfrm>
          <a:off x="424771" y="963750"/>
          <a:ext cx="7517106" cy="4064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88229">
                  <a:extLst>
                    <a:ext uri="{9D8B030D-6E8A-4147-A177-3AD203B41FA5}">
                      <a16:colId xmlns:a16="http://schemas.microsoft.com/office/drawing/2014/main" val="3031343381"/>
                    </a:ext>
                  </a:extLst>
                </a:gridCol>
                <a:gridCol w="1428877">
                  <a:extLst>
                    <a:ext uri="{9D8B030D-6E8A-4147-A177-3AD203B41FA5}">
                      <a16:colId xmlns:a16="http://schemas.microsoft.com/office/drawing/2014/main" val="2136914587"/>
                    </a:ext>
                  </a:extLst>
                </a:gridCol>
              </a:tblGrid>
              <a:tr h="450271">
                <a:tc>
                  <a:txBody>
                    <a:bodyPr/>
                    <a:lstStyle/>
                    <a:p>
                      <a:r>
                        <a:rPr lang="nb-NO">
                          <a:solidFill>
                            <a:schemeClr val="bg1"/>
                          </a:solidFill>
                        </a:rPr>
                        <a:t>Velkommen og mål for møtet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>
                          <a:solidFill>
                            <a:schemeClr val="bg1"/>
                          </a:solidFill>
                        </a:rPr>
                        <a:t>5 min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56267"/>
                  </a:ext>
                </a:extLst>
              </a:tr>
              <a:tr h="43140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/>
                        <a:t>Kort prosjektstatus v/ Harald Lie, Prosjektleder BOTT ØL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10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385281"/>
                  </a:ext>
                </a:extLst>
              </a:tr>
              <a:tr h="639571">
                <a:tc>
                  <a:txBody>
                    <a:bodyPr/>
                    <a:lstStyle/>
                    <a:p>
                      <a:r>
                        <a:rPr lang="nb-NO" sz="1600"/>
                        <a:t>Overordnet om prosjektøkonomiløsning i Unit4 ERP, v/ Terje Ruud, Prosessansvarlig Prosjektøkonomi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600"/>
                        <a:t>Hovedendringer i funksjonalitet fra dagens løsning på NTNU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600"/>
                        <a:t>Hovedendringer for rollen prosjektøkonom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600"/>
                        <a:t>Førsteinntrykk av løsning – fra en prosessrådgivers ståsted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30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116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nb-NO" sz="1600"/>
                        <a:t>Hvor kan du finne mer informasjon v/ Christina Horvei, Prosjektstøtte 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10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230289"/>
                  </a:ext>
                </a:extLst>
              </a:tr>
              <a:tr h="39756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b-NO" sz="1600" b="0"/>
                        <a:t>Mini-demo av Prosjektøkonomiløsning, Terje Ruud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10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57334"/>
                  </a:ext>
                </a:extLst>
              </a:tr>
              <a:tr h="421419">
                <a:tc>
                  <a:txBody>
                    <a:bodyPr/>
                    <a:lstStyle/>
                    <a:p>
                      <a:r>
                        <a:rPr lang="nb-NO" sz="1600"/>
                        <a:t>Spørsmål og svar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20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943815"/>
                  </a:ext>
                </a:extLst>
              </a:tr>
              <a:tr h="473589">
                <a:tc>
                  <a:txBody>
                    <a:bodyPr/>
                    <a:lstStyle/>
                    <a:p>
                      <a:r>
                        <a:rPr lang="nb-NO" sz="1600"/>
                        <a:t>Avslutning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303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54077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7DBF71E-D659-4F0B-86F3-C11FE961E19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21380261"/>
              </p:ext>
            </p:extLst>
          </p:nvPr>
        </p:nvGraphicFramePr>
        <p:xfrm>
          <a:off x="1192" y="119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6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7DBF71E-D659-4F0B-86F3-C11FE961E1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EDC01C2-5FC1-4942-AAAD-071CC20A94C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119063" cy="119063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6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E3F3D6-E0A0-4DBF-9DF4-5ECE52D6A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BD5E1B-33C2-438B-ADF1-B1B19A71D65F}"/>
              </a:ext>
            </a:extLst>
          </p:cNvPr>
          <p:cNvGrpSpPr/>
          <p:nvPr/>
        </p:nvGrpSpPr>
        <p:grpSpPr>
          <a:xfrm>
            <a:off x="363335" y="1441351"/>
            <a:ext cx="2685528" cy="1804498"/>
            <a:chOff x="317191" y="1620719"/>
            <a:chExt cx="3580704" cy="2405997"/>
          </a:xfrm>
        </p:grpSpPr>
        <p:pic>
          <p:nvPicPr>
            <p:cNvPr id="7" name="Graphic 6" descr="Information">
              <a:extLst>
                <a:ext uri="{FF2B5EF4-FFF2-40B4-BE49-F238E27FC236}">
                  <a16:creationId xmlns:a16="http://schemas.microsoft.com/office/drawing/2014/main" id="{C05648B7-7E93-4424-ADCA-A2A638BE1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21577" y="1620719"/>
              <a:ext cx="1791442" cy="179144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4D2262-1BF8-41B7-A62B-C3953D60E089}"/>
                </a:ext>
              </a:extLst>
            </p:cNvPr>
            <p:cNvSpPr/>
            <p:nvPr/>
          </p:nvSpPr>
          <p:spPr>
            <a:xfrm>
              <a:off x="317191" y="3380386"/>
              <a:ext cx="3580704" cy="646330"/>
            </a:xfrm>
            <a:prstGeom prst="rect">
              <a:avLst/>
            </a:prstGeom>
          </p:spPr>
          <p:txBody>
            <a:bodyPr wrap="square" lIns="68580" tIns="34290" rIns="68580" bIns="34290" anchor="t">
              <a:spAutoFit/>
            </a:bodyPr>
            <a:lstStyle/>
            <a:p>
              <a:pPr algn="ctr"/>
              <a:r>
                <a:rPr lang="nb-NO" sz="1350"/>
                <a:t>Vi skal dele endel informasjon med dere i dag.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7D8ED19-9960-4B74-B005-A4B46ABE50F3}"/>
              </a:ext>
            </a:extLst>
          </p:cNvPr>
          <p:cNvGrpSpPr/>
          <p:nvPr/>
        </p:nvGrpSpPr>
        <p:grpSpPr>
          <a:xfrm>
            <a:off x="6179702" y="1441351"/>
            <a:ext cx="2685528" cy="1596749"/>
            <a:chOff x="8406858" y="1620719"/>
            <a:chExt cx="3580704" cy="2128998"/>
          </a:xfrm>
        </p:grpSpPr>
        <p:pic>
          <p:nvPicPr>
            <p:cNvPr id="9" name="Graphic 8" descr="Web cam">
              <a:extLst>
                <a:ext uri="{FF2B5EF4-FFF2-40B4-BE49-F238E27FC236}">
                  <a16:creationId xmlns:a16="http://schemas.microsoft.com/office/drawing/2014/main" id="{917E1E28-4D47-441C-BF02-80995E9F3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295479" y="1620719"/>
              <a:ext cx="1791442" cy="179144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C8B9C46-76B4-4278-89A2-5D0051F2489D}"/>
                </a:ext>
              </a:extLst>
            </p:cNvPr>
            <p:cNvSpPr/>
            <p:nvPr/>
          </p:nvSpPr>
          <p:spPr>
            <a:xfrm>
              <a:off x="8406858" y="3380385"/>
              <a:ext cx="3580704" cy="369332"/>
            </a:xfrm>
            <a:prstGeom prst="rect">
              <a:avLst/>
            </a:prstGeom>
          </p:spPr>
          <p:txBody>
            <a:bodyPr wrap="square" lIns="68580" tIns="34290" rIns="68580" bIns="34290" anchor="t">
              <a:spAutoFit/>
            </a:bodyPr>
            <a:lstStyle/>
            <a:p>
              <a:pPr algn="ctr"/>
              <a:r>
                <a:rPr lang="nb-NO" sz="1350"/>
                <a:t>Sett gjerne inn fullt navn i Zoom.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2BFAB41-6732-4893-AFB9-3D7DC5223560}"/>
              </a:ext>
            </a:extLst>
          </p:cNvPr>
          <p:cNvGrpSpPr/>
          <p:nvPr/>
        </p:nvGrpSpPr>
        <p:grpSpPr>
          <a:xfrm>
            <a:off x="3271519" y="1441351"/>
            <a:ext cx="2685528" cy="1827580"/>
            <a:chOff x="4362024" y="1620719"/>
            <a:chExt cx="3580704" cy="2436774"/>
          </a:xfrm>
        </p:grpSpPr>
        <p:pic>
          <p:nvPicPr>
            <p:cNvPr id="11" name="Graphic 10" descr="Radio microphone">
              <a:extLst>
                <a:ext uri="{FF2B5EF4-FFF2-40B4-BE49-F238E27FC236}">
                  <a16:creationId xmlns:a16="http://schemas.microsoft.com/office/drawing/2014/main" id="{72B72DDA-A44F-47A9-A947-702CD79AC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256655" y="1620719"/>
              <a:ext cx="1791442" cy="1791441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D2C2CD8-3CCB-46AC-8E7D-8FE36AD32298}"/>
                </a:ext>
              </a:extLst>
            </p:cNvPr>
            <p:cNvSpPr/>
            <p:nvPr/>
          </p:nvSpPr>
          <p:spPr>
            <a:xfrm>
              <a:off x="4362024" y="3380385"/>
              <a:ext cx="3580704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350"/>
                <a:t>Vi er mange deltagere – husk å dempe mikrofonen. 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4749654-D5E7-4FB6-B9BF-F35DC6D47528}"/>
                </a:ext>
              </a:extLst>
            </p:cNvPr>
            <p:cNvCxnSpPr/>
            <p:nvPr/>
          </p:nvCxnSpPr>
          <p:spPr>
            <a:xfrm flipV="1">
              <a:off x="5533251" y="1881427"/>
              <a:ext cx="1238250" cy="12382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C6BD5F5-1ABF-4FD6-B1DD-61505B400A76}"/>
              </a:ext>
            </a:extLst>
          </p:cNvPr>
          <p:cNvSpPr txBox="1"/>
          <p:nvPr/>
        </p:nvSpPr>
        <p:spPr>
          <a:xfrm>
            <a:off x="363335" y="969257"/>
            <a:ext cx="2903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Kort før vi begynner:</a:t>
            </a:r>
          </a:p>
        </p:txBody>
      </p:sp>
    </p:spTree>
    <p:extLst>
      <p:ext uri="{BB962C8B-B14F-4D97-AF65-F5344CB8AC3E}">
        <p14:creationId xmlns:p14="http://schemas.microsoft.com/office/powerpoint/2010/main" val="2572989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05A046F-C2A3-4431-9059-86CB6D68D80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54177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4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05A046F-C2A3-4431-9059-86CB6D68D8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9794632-94F0-451D-972B-025EC8E8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Spørsmål og svar - </a:t>
            </a:r>
            <a:r>
              <a:rPr lang="nb-NO" err="1"/>
              <a:t>menti</a:t>
            </a:r>
            <a:endParaRPr lang="nb-NO"/>
          </a:p>
        </p:txBody>
      </p:sp>
      <p:pic>
        <p:nvPicPr>
          <p:cNvPr id="4" name="Graphic 3" descr="Questions with solid fill">
            <a:extLst>
              <a:ext uri="{FF2B5EF4-FFF2-40B4-BE49-F238E27FC236}">
                <a16:creationId xmlns:a16="http://schemas.microsoft.com/office/drawing/2014/main" id="{E1926C42-1E95-42F2-92E2-23C6EC6EC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46394" y="967558"/>
            <a:ext cx="3322502" cy="33225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6ED5F9-EE41-45B6-9AB6-7F6CA56358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0036" y="4175942"/>
            <a:ext cx="7199396" cy="61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61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D3C8-9491-4823-8333-44B69CC4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C2FC-6200-440B-85E5-FF627608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488" y="3602725"/>
            <a:ext cx="6435960" cy="1628238"/>
          </a:xfrm>
        </p:spPr>
        <p:txBody>
          <a:bodyPr>
            <a:normAutofit/>
          </a:bodyPr>
          <a:lstStyle/>
          <a:p>
            <a:pPr lvl="1"/>
            <a:endParaRPr lang="nb-NO"/>
          </a:p>
          <a:p>
            <a:endParaRPr lang="nb-NO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CEC64A9-177F-4F35-BFC9-924D07234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442408"/>
              </p:ext>
            </p:extLst>
          </p:nvPr>
        </p:nvGraphicFramePr>
        <p:xfrm>
          <a:off x="424771" y="963750"/>
          <a:ext cx="7517106" cy="4064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88229">
                  <a:extLst>
                    <a:ext uri="{9D8B030D-6E8A-4147-A177-3AD203B41FA5}">
                      <a16:colId xmlns:a16="http://schemas.microsoft.com/office/drawing/2014/main" val="3031343381"/>
                    </a:ext>
                  </a:extLst>
                </a:gridCol>
                <a:gridCol w="1428877">
                  <a:extLst>
                    <a:ext uri="{9D8B030D-6E8A-4147-A177-3AD203B41FA5}">
                      <a16:colId xmlns:a16="http://schemas.microsoft.com/office/drawing/2014/main" val="2136914587"/>
                    </a:ext>
                  </a:extLst>
                </a:gridCol>
              </a:tblGrid>
              <a:tr h="450271">
                <a:tc>
                  <a:txBody>
                    <a:bodyPr/>
                    <a:lstStyle/>
                    <a:p>
                      <a:r>
                        <a:rPr lang="nb-NO">
                          <a:solidFill>
                            <a:schemeClr val="tx1"/>
                          </a:solidFill>
                        </a:rPr>
                        <a:t>Velkommen og mål for møtet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>
                          <a:solidFill>
                            <a:schemeClr val="tx1"/>
                          </a:solidFill>
                        </a:rPr>
                        <a:t>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56267"/>
                  </a:ext>
                </a:extLst>
              </a:tr>
              <a:tr h="43140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>
                          <a:solidFill>
                            <a:schemeClr val="bg1"/>
                          </a:solidFill>
                        </a:rPr>
                        <a:t>Kort prosjektstatus v/ Harald Lie, Prosjektleder BOTT ØL</a:t>
                      </a:r>
                    </a:p>
                  </a:txBody>
                  <a:tcPr>
                    <a:solidFill>
                      <a:srgbClr val="0D347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>
                          <a:solidFill>
                            <a:schemeClr val="bg1"/>
                          </a:solidFill>
                        </a:rPr>
                        <a:t>10 min</a:t>
                      </a:r>
                    </a:p>
                  </a:txBody>
                  <a:tcPr>
                    <a:solidFill>
                      <a:srgbClr val="0D34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385281"/>
                  </a:ext>
                </a:extLst>
              </a:tr>
              <a:tr h="639571">
                <a:tc>
                  <a:txBody>
                    <a:bodyPr/>
                    <a:lstStyle/>
                    <a:p>
                      <a:r>
                        <a:rPr lang="nb-NO" sz="1600"/>
                        <a:t>Overordnet om prosjektøkonomiløsning i Unit4 ERP, v/ Terje Ruud, Prosessansvarlig Prosjektøkonomi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600"/>
                        <a:t>Hovedendringer i funksjonalitet fra dagens løsning på NTNU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600"/>
                        <a:t>Hovedendringer for rollen prosjektøkonom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600"/>
                        <a:t>Førsteinntrykk av løsning – fra en prosessrådgivers ståsted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30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116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nb-NO" sz="1600"/>
                        <a:t>Hvor kan du finne mer informasjon v/ Christina Horvei, Prosjektstøtte 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10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230289"/>
                  </a:ext>
                </a:extLst>
              </a:tr>
              <a:tr h="39756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b-NO" sz="1600" b="0"/>
                        <a:t>Mini-demo av Prosjektøkonomiløsning, Terje Ruud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10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57334"/>
                  </a:ext>
                </a:extLst>
              </a:tr>
              <a:tr h="421419">
                <a:tc>
                  <a:txBody>
                    <a:bodyPr/>
                    <a:lstStyle/>
                    <a:p>
                      <a:r>
                        <a:rPr lang="nb-NO" sz="1600"/>
                        <a:t>Spørsmål og svar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20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943815"/>
                  </a:ext>
                </a:extLst>
              </a:tr>
              <a:tr h="473589">
                <a:tc>
                  <a:txBody>
                    <a:bodyPr/>
                    <a:lstStyle/>
                    <a:p>
                      <a:r>
                        <a:rPr lang="nb-NO" sz="1600"/>
                        <a:t>Avslutning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303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755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C2727-40A5-585C-D549-9B2F7D26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Innledning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AE1FD-D489-984F-5DE8-438A664F8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Kort om status </a:t>
            </a:r>
            <a:r>
              <a:rPr lang="en-US" err="1"/>
              <a:t>i</a:t>
            </a:r>
            <a:r>
              <a:rPr lang="en-US"/>
              <a:t> </a:t>
            </a:r>
            <a:r>
              <a:rPr lang="en-US" err="1"/>
              <a:t>prosjektet</a:t>
            </a:r>
            <a:endParaRPr lang="en-US"/>
          </a:p>
          <a:p>
            <a:pPr lvl="1"/>
            <a:r>
              <a:rPr lang="en-US" err="1"/>
              <a:t>Prosjektet</a:t>
            </a:r>
            <a:r>
              <a:rPr lang="en-US"/>
              <a:t> er bemannet opp</a:t>
            </a:r>
          </a:p>
          <a:p>
            <a:pPr lvl="1"/>
            <a:r>
              <a:rPr lang="en-US" err="1"/>
              <a:t>Samarbeid</a:t>
            </a:r>
            <a:r>
              <a:rPr lang="en-US"/>
              <a:t> med DFØ</a:t>
            </a:r>
          </a:p>
          <a:p>
            <a:pPr lvl="1"/>
            <a:r>
              <a:rPr lang="en-US" err="1"/>
              <a:t>Testmiljø</a:t>
            </a:r>
            <a:r>
              <a:rPr lang="en-US"/>
              <a:t> </a:t>
            </a:r>
            <a:r>
              <a:rPr lang="en-US" err="1"/>
              <a:t>på</a:t>
            </a:r>
            <a:r>
              <a:rPr lang="en-US"/>
              <a:t> </a:t>
            </a:r>
            <a:r>
              <a:rPr lang="en-US" err="1"/>
              <a:t>plass</a:t>
            </a:r>
            <a:endParaRPr lang="en-US"/>
          </a:p>
          <a:p>
            <a:pPr lvl="1"/>
            <a:r>
              <a:rPr lang="en-US" err="1"/>
              <a:t>Opplæringsplan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 </a:t>
            </a:r>
            <a:r>
              <a:rPr lang="en-US" err="1"/>
              <a:t>tidligopplæring</a:t>
            </a:r>
          </a:p>
          <a:p>
            <a:r>
              <a:rPr lang="en-US" err="1"/>
              <a:t>Prosjektøkonomi</a:t>
            </a:r>
          </a:p>
          <a:p>
            <a:pPr lvl="1"/>
            <a:r>
              <a:rPr lang="en-US"/>
              <a:t>"NTNU er prosjekter"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45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D3C8-9491-4823-8333-44B69CC4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C2FC-6200-440B-85E5-FF627608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488" y="3602725"/>
            <a:ext cx="6435960" cy="1628238"/>
          </a:xfrm>
        </p:spPr>
        <p:txBody>
          <a:bodyPr>
            <a:normAutofit/>
          </a:bodyPr>
          <a:lstStyle/>
          <a:p>
            <a:pPr lvl="1"/>
            <a:endParaRPr lang="nb-NO"/>
          </a:p>
          <a:p>
            <a:endParaRPr lang="nb-NO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CEC64A9-177F-4F35-BFC9-924D07234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210440"/>
              </p:ext>
            </p:extLst>
          </p:nvPr>
        </p:nvGraphicFramePr>
        <p:xfrm>
          <a:off x="424771" y="963750"/>
          <a:ext cx="7517106" cy="4064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88229">
                  <a:extLst>
                    <a:ext uri="{9D8B030D-6E8A-4147-A177-3AD203B41FA5}">
                      <a16:colId xmlns:a16="http://schemas.microsoft.com/office/drawing/2014/main" val="3031343381"/>
                    </a:ext>
                  </a:extLst>
                </a:gridCol>
                <a:gridCol w="1428877">
                  <a:extLst>
                    <a:ext uri="{9D8B030D-6E8A-4147-A177-3AD203B41FA5}">
                      <a16:colId xmlns:a16="http://schemas.microsoft.com/office/drawing/2014/main" val="2136914587"/>
                    </a:ext>
                  </a:extLst>
                </a:gridCol>
              </a:tblGrid>
              <a:tr h="450271">
                <a:tc>
                  <a:txBody>
                    <a:bodyPr/>
                    <a:lstStyle/>
                    <a:p>
                      <a:r>
                        <a:rPr lang="nb-NO">
                          <a:solidFill>
                            <a:schemeClr val="tx1"/>
                          </a:solidFill>
                        </a:rPr>
                        <a:t>Velkommen og mål for møtet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>
                          <a:solidFill>
                            <a:schemeClr val="tx1"/>
                          </a:solidFill>
                        </a:rPr>
                        <a:t>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56267"/>
                  </a:ext>
                </a:extLst>
              </a:tr>
              <a:tr h="43140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Kort prosjektstatus v/ Harald Lie, Prosjektleder BOTT ØL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>
                          <a:solidFill>
                            <a:schemeClr val="tx1"/>
                          </a:solidFill>
                        </a:rPr>
                        <a:t>10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385281"/>
                  </a:ext>
                </a:extLst>
              </a:tr>
              <a:tr h="639571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bg1"/>
                          </a:solidFill>
                        </a:rPr>
                        <a:t>Overordnet om prosjektøkonomiløsning i Unit4 ERP, v/ Terje Ruud, Prosessansvarlig Prosjektøkonomi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600">
                          <a:solidFill>
                            <a:schemeClr val="bg1"/>
                          </a:solidFill>
                        </a:rPr>
                        <a:t>Hovedendringer i funksjonalitet fra dagens løsning på NTNU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600">
                          <a:solidFill>
                            <a:schemeClr val="bg1"/>
                          </a:solidFill>
                        </a:rPr>
                        <a:t>Hovedendringer for rollen prosjektøkonom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600">
                          <a:solidFill>
                            <a:schemeClr val="bg1"/>
                          </a:solidFill>
                        </a:rPr>
                        <a:t>Førsteinntrykk av løsning – fra en prosessrådgivers ståsted</a:t>
                      </a:r>
                    </a:p>
                  </a:txBody>
                  <a:tcPr>
                    <a:solidFill>
                      <a:srgbClr val="0D347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>
                          <a:solidFill>
                            <a:schemeClr val="bg1"/>
                          </a:solidFill>
                        </a:rPr>
                        <a:t>30 min</a:t>
                      </a:r>
                    </a:p>
                  </a:txBody>
                  <a:tcPr>
                    <a:solidFill>
                      <a:srgbClr val="0D34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116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nb-NO" sz="1600"/>
                        <a:t>Hvor kan du finne mer informasjon v/ Christina Horvei, Prosjektstøtte 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10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230289"/>
                  </a:ext>
                </a:extLst>
              </a:tr>
              <a:tr h="39756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b-NO" sz="1600" b="0"/>
                        <a:t>Mini-demo av Prosjektøkonomiløsning, Terje Ruud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10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57334"/>
                  </a:ext>
                </a:extLst>
              </a:tr>
              <a:tr h="421419">
                <a:tc>
                  <a:txBody>
                    <a:bodyPr/>
                    <a:lstStyle/>
                    <a:p>
                      <a:r>
                        <a:rPr lang="nb-NO" sz="1600"/>
                        <a:t>Spørsmål og svar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20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943815"/>
                  </a:ext>
                </a:extLst>
              </a:tr>
              <a:tr h="473589">
                <a:tc>
                  <a:txBody>
                    <a:bodyPr/>
                    <a:lstStyle/>
                    <a:p>
                      <a:r>
                        <a:rPr lang="nb-NO" sz="1600"/>
                        <a:t>Avslutning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303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776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7B8EBA6-A4E8-4D12-8A2B-8E7E340207C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2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7B8EBA6-A4E8-4D12-8A2B-8E7E340207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7395ED3-BC73-4AC5-996F-BB403F708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400110"/>
          </a:xfrm>
        </p:spPr>
        <p:txBody>
          <a:bodyPr vert="horz"/>
          <a:lstStyle/>
          <a:p>
            <a:r>
              <a:rPr lang="nb-NO" sz="2000" err="1"/>
              <a:t>Hovedendringer</a:t>
            </a:r>
            <a:r>
              <a:rPr lang="nb-NO" sz="2000"/>
              <a:t> fra dagens prosjektøkonomiløsning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FAC4F33F-D6A9-4222-8DD7-36F3A078CC26}"/>
              </a:ext>
            </a:extLst>
          </p:cNvPr>
          <p:cNvSpPr/>
          <p:nvPr/>
        </p:nvSpPr>
        <p:spPr>
          <a:xfrm>
            <a:off x="426298" y="728293"/>
            <a:ext cx="493486" cy="312516"/>
          </a:xfrm>
          <a:prstGeom prst="wedgeRectCallout">
            <a:avLst/>
          </a:prstGeom>
          <a:solidFill>
            <a:srgbClr val="0D3475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A92C47-C09C-4389-94FA-36888DF3B63B}"/>
              </a:ext>
            </a:extLst>
          </p:cNvPr>
          <p:cNvSpPr txBox="1"/>
          <p:nvPr/>
        </p:nvSpPr>
        <p:spPr>
          <a:xfrm>
            <a:off x="1170497" y="676369"/>
            <a:ext cx="7375000" cy="34624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Områder med økt funksjonalitet </a:t>
            </a:r>
            <a:r>
              <a:rPr kumimoji="0" lang="nb-NO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ift</a:t>
            </a: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 dag - I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Frikjøp (ompostering av lønnskostnader fra BFV)</a:t>
            </a: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Rebudsjettering</a:t>
            </a: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Kostnadsomveltning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Forbedring uansett om det benyttes automatisk eller manuell kostnadsomveltning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Koordinator»prosjekt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» integrert i prosjektet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Utgående fakturaer kan skille på NTNUs inntekt og midler som skal videreformidles</a:t>
            </a: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Søknadsbudsjett overføres til prosjektmodul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Når Pre-</a:t>
            </a:r>
            <a:r>
              <a:rPr kumimoji="0" lang="nb-NO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Award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tas i bruk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Sjekkliste/bekreftelsesspørsmål inkludert i Pre-</a:t>
            </a:r>
            <a:r>
              <a:rPr kumimoji="0" lang="nb-NO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Award</a:t>
            </a: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865965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chorvei\AppData\Local\Temp\Templafy\PowerPointVsto\Assets\chorvei.jp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chorvei\AppData\Local\Temp\Templafy\PowerPointVsto\Assets\chorvei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uOrJMhjojhWkhTfzHKTG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IB77P0CxpZ68A1ZDQjTA"/>
</p:tagLst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nn_16_9" id="{4910B9C1-D771-E44C-AB7F-12A684D03AF5}" vid="{81D91624-0E0F-3E4C-94FB-A3058ED54ED7}"/>
    </a:ext>
  </a:extLst>
</a:theme>
</file>

<file path=ppt/theme/theme2.xml><?xml version="1.0" encoding="utf-8"?>
<a:theme xmlns:a="http://schemas.openxmlformats.org/drawingml/2006/main" name="1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nn_16_9" id="{4910B9C1-D771-E44C-AB7F-12A684D03AF5}" vid="{81D91624-0E0F-3E4C-94FB-A3058ED54ED7}"/>
    </a:ext>
  </a:extLst>
</a:theme>
</file>

<file path=ppt/theme/theme3.xml><?xml version="1.0" encoding="utf-8"?>
<a:theme xmlns:a="http://schemas.openxmlformats.org/drawingml/2006/main" name="2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03987837ADE74090AD97B0CCC60E48" ma:contentTypeVersion="2" ma:contentTypeDescription="Create a new document." ma:contentTypeScope="" ma:versionID="7ac83262105ef4022bec8cb9cb45b3b3">
  <xsd:schema xmlns:xsd="http://www.w3.org/2001/XMLSchema" xmlns:xs="http://www.w3.org/2001/XMLSchema" xmlns:p="http://schemas.microsoft.com/office/2006/metadata/properties" xmlns:ns2="a721d4ee-56ba-4602-b601-c0a6631817c5" targetNamespace="http://schemas.microsoft.com/office/2006/metadata/properties" ma:root="true" ma:fieldsID="936efd7d5cb81959b9e2a1febd2aba26" ns2:_="">
    <xsd:import namespace="a721d4ee-56ba-4602-b601-c0a6631817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21d4ee-56ba-4602-b601-c0a6631817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83F270-11ED-4F08-A7D9-D3F9906BA1B0}">
  <ds:schemaRefs>
    <ds:schemaRef ds:uri="a721d4ee-56ba-4602-b601-c0a6631817c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3D9C836-F99A-4B96-81F2-35EA25B4E1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DF6821-C8D2-4193-BB47-37084F2B7307}">
  <ds:schemaRefs>
    <ds:schemaRef ds:uri="a721d4ee-56ba-4602-b601-c0a6631817c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ntnu_nn_16_9</Template>
  <TotalTime>0</TotalTime>
  <Words>1977</Words>
  <Application>Microsoft Office PowerPoint</Application>
  <PresentationFormat>On-screen Show (16:9)</PresentationFormat>
  <Paragraphs>426</Paragraphs>
  <Slides>24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Poppins</vt:lpstr>
      <vt:lpstr>Wingdings</vt:lpstr>
      <vt:lpstr>Office-tema</vt:lpstr>
      <vt:lpstr>1_Office-tema</vt:lpstr>
      <vt:lpstr>2_Office-tema</vt:lpstr>
      <vt:lpstr>3_Office-tema</vt:lpstr>
      <vt:lpstr>think-cell Slide</vt:lpstr>
      <vt:lpstr>PowerPoint Presentation</vt:lpstr>
      <vt:lpstr>Mål for møtet </vt:lpstr>
      <vt:lpstr>Agenda</vt:lpstr>
      <vt:lpstr>PowerPoint Presentation</vt:lpstr>
      <vt:lpstr>Spørsmål og svar - menti</vt:lpstr>
      <vt:lpstr>Agenda</vt:lpstr>
      <vt:lpstr>Innledning</vt:lpstr>
      <vt:lpstr>Agenda</vt:lpstr>
      <vt:lpstr>Hovedendringer fra dagens prosjektøkonomiløsning</vt:lpstr>
      <vt:lpstr>Hovedendringer fra dagens prosjektøkonomiløsning</vt:lpstr>
      <vt:lpstr>Hovedendringer fra dagens prosjektøkonomiløsning</vt:lpstr>
      <vt:lpstr>Hovedendringer fra dagens prosjektøkonomiløsning</vt:lpstr>
      <vt:lpstr>PowerPoint Presentation</vt:lpstr>
      <vt:lpstr>PowerPoint Presentation</vt:lpstr>
      <vt:lpstr>Førsteinntrykk av løsning </vt:lpstr>
      <vt:lpstr>Agenda</vt:lpstr>
      <vt:lpstr>Hvor kan du finne informasjon</vt:lpstr>
      <vt:lpstr>Prosessdokumentasjon i BOTT</vt:lpstr>
      <vt:lpstr>Kontaktpersoner Prosjektøkonomi </vt:lpstr>
      <vt:lpstr>Agenda</vt:lpstr>
      <vt:lpstr>Lyst til å se mer?</vt:lpstr>
      <vt:lpstr>Agenda</vt:lpstr>
      <vt:lpstr>Spørsmål og svar - menti</vt:lpstr>
      <vt:lpstr>Kontaktpersoner Prosjektøkonomi 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Åpningsside</dc:title>
  <dc:creator>Gry-Lene Johansen</dc:creator>
  <cp:lastModifiedBy>Merete Aagesen</cp:lastModifiedBy>
  <cp:revision>2</cp:revision>
  <cp:lastPrinted>2022-04-05T07:41:04Z</cp:lastPrinted>
  <dcterms:created xsi:type="dcterms:W3CDTF">2022-03-25T07:38:29Z</dcterms:created>
  <dcterms:modified xsi:type="dcterms:W3CDTF">2022-06-14T14:05:53Z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0x0101002603987837ADE74090AD97B0CCC60E48</vt:lpwstr>
  </property>
  <property fmtid="{D5CDD505-2E9C-101B-9397-08002B2CF9AE}" pid="3" name="MSIP_Label_ea60d57e-af5b-4752-ac57-3e4f28ca11dc_Enabled">
    <vt:lpwstr>true</vt:lpwstr>
  </property>
  <property fmtid="{D5CDD505-2E9C-101B-9397-08002B2CF9AE}" pid="4" name="MSIP_Label_ea60d57e-af5b-4752-ac57-3e4f28ca11dc_SetDate">
    <vt:lpwstr>2022-04-27T09:36:24Z</vt:lpwstr>
  </property>
  <property fmtid="{D5CDD505-2E9C-101B-9397-08002B2CF9AE}" pid="5" name="MSIP_Label_ea60d57e-af5b-4752-ac57-3e4f28ca11dc_Method">
    <vt:lpwstr>Standard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iteId">
    <vt:lpwstr>36da45f1-dd2c-4d1f-af13-5abe46b99921</vt:lpwstr>
  </property>
  <property fmtid="{D5CDD505-2E9C-101B-9397-08002B2CF9AE}" pid="8" name="MSIP_Label_ea60d57e-af5b-4752-ac57-3e4f28ca11dc_ActionId">
    <vt:lpwstr>07bf267c-82bd-486a-8860-ea7de6759f39</vt:lpwstr>
  </property>
  <property fmtid="{D5CDD505-2E9C-101B-9397-08002B2CF9AE}" pid="9" name="MSIP_Label_ea60d57e-af5b-4752-ac57-3e4f28ca11dc_ContentBits">
    <vt:lpwstr>0</vt:lpwstr>
  </property>
  <property fmtid="{D5CDD505-2E9C-101B-9397-08002B2CF9AE}" pid="10" name="Order">
    <vt:r8>4000</vt:r8>
  </property>
  <property fmtid="{D5CDD505-2E9C-101B-9397-08002B2CF9AE}" pid="11" name="xd_Signature">
    <vt:bool>false</vt:bool>
  </property>
  <property fmtid="{D5CDD505-2E9C-101B-9397-08002B2CF9AE}" pid="12" name="xd_ProgID">
    <vt:lpwstr/>
  </property>
  <property fmtid="{D5CDD505-2E9C-101B-9397-08002B2CF9AE}" pid="13" name="_ExtendedDescription">
    <vt:lpwstr/>
  </property>
  <property fmtid="{D5CDD505-2E9C-101B-9397-08002B2CF9AE}" pid="14" name="TriggerFlowInfo">
    <vt:lpwstr/>
  </property>
  <property fmtid="{D5CDD505-2E9C-101B-9397-08002B2CF9AE}" pid="15" name="ComplianceAssetId">
    <vt:lpwstr/>
  </property>
  <property fmtid="{D5CDD505-2E9C-101B-9397-08002B2CF9AE}" pid="16" name="TemplateUrl">
    <vt:lpwstr/>
  </property>
</Properties>
</file>