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3428" r:id="rId6"/>
    <p:sldId id="2147309218" r:id="rId7"/>
    <p:sldId id="2147309220" r:id="rId8"/>
    <p:sldId id="775" r:id="rId9"/>
    <p:sldId id="3431" r:id="rId10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B98A"/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8D606C-6715-490C-B28A-769CF07D83DC}" v="4" dt="2022-09-01T20:29:52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714" autoAdjust="0"/>
  </p:normalViewPr>
  <p:slideViewPr>
    <p:cSldViewPr snapToGrid="0" snapToObjects="1">
      <p:cViewPr varScale="1">
        <p:scale>
          <a:sx n="105" d="100"/>
          <a:sy n="105" d="100"/>
        </p:scale>
        <p:origin x="830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A66C59-A048-4730-BE57-5E130E11CD85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nb-NO"/>
        </a:p>
      </dgm:t>
    </dgm:pt>
    <dgm:pt modelId="{5271768E-959C-41B1-9C0B-620D00C2C1B9}">
      <dgm:prSet phldrT="[Tekst]" custT="1"/>
      <dgm:spPr>
        <a:solidFill>
          <a:srgbClr val="FFC000"/>
        </a:solidFill>
      </dgm:spPr>
      <dgm:t>
        <a:bodyPr/>
        <a:lstStyle/>
        <a:p>
          <a:r>
            <a:rPr lang="nb-NO" sz="2500" err="1"/>
            <a:t>BtB</a:t>
          </a:r>
          <a:r>
            <a:rPr lang="nb-NO" sz="2500"/>
            <a:t> </a:t>
          </a:r>
        </a:p>
        <a:p>
          <a:r>
            <a:rPr lang="nb-NO" sz="1800"/>
            <a:t>(Behov til betaling)</a:t>
          </a:r>
        </a:p>
      </dgm:t>
    </dgm:pt>
    <dgm:pt modelId="{44CFE6B1-7EA9-47A8-BD69-8A08561A4587}" type="parTrans" cxnId="{EAAE3D94-839A-43C2-92D0-29D5CEC38344}">
      <dgm:prSet/>
      <dgm:spPr/>
      <dgm:t>
        <a:bodyPr/>
        <a:lstStyle/>
        <a:p>
          <a:endParaRPr lang="nb-NO"/>
        </a:p>
      </dgm:t>
    </dgm:pt>
    <dgm:pt modelId="{89801579-0F13-46F4-8737-608C7E45F0F8}" type="sibTrans" cxnId="{EAAE3D94-839A-43C2-92D0-29D5CEC38344}">
      <dgm:prSet/>
      <dgm:spPr/>
      <dgm:t>
        <a:bodyPr/>
        <a:lstStyle/>
        <a:p>
          <a:endParaRPr lang="nb-NO"/>
        </a:p>
      </dgm:t>
    </dgm:pt>
    <dgm:pt modelId="{AC10872C-3A89-4F85-A2FF-B58E03EC71F9}">
      <dgm:prSet phldrT="[Tekst]" custT="1"/>
      <dgm:spPr/>
      <dgm:t>
        <a:bodyPr/>
        <a:lstStyle/>
        <a:p>
          <a:r>
            <a:rPr lang="nb-NO" sz="2500"/>
            <a:t>FTI</a:t>
          </a:r>
        </a:p>
        <a:p>
          <a:r>
            <a:rPr lang="nb-NO" sz="1800"/>
            <a:t>(Fordring til innbetaling)</a:t>
          </a:r>
        </a:p>
      </dgm:t>
    </dgm:pt>
    <dgm:pt modelId="{EB327FC1-B1F6-4B05-B418-48ABFD686024}" type="parTrans" cxnId="{E259F8B2-BC96-4C2E-942D-6C815779E113}">
      <dgm:prSet/>
      <dgm:spPr/>
      <dgm:t>
        <a:bodyPr/>
        <a:lstStyle/>
        <a:p>
          <a:endParaRPr lang="nb-NO"/>
        </a:p>
      </dgm:t>
    </dgm:pt>
    <dgm:pt modelId="{905EA563-738F-42A3-A46C-78F4CA9C77D1}" type="sibTrans" cxnId="{E259F8B2-BC96-4C2E-942D-6C815779E113}">
      <dgm:prSet/>
      <dgm:spPr/>
      <dgm:t>
        <a:bodyPr/>
        <a:lstStyle/>
        <a:p>
          <a:endParaRPr lang="nb-NO"/>
        </a:p>
      </dgm:t>
    </dgm:pt>
    <dgm:pt modelId="{C58F0A51-288D-4BD2-A10B-88AB2BBBA6A9}">
      <dgm:prSet phldrT="[Tekst]" custT="1"/>
      <dgm:spPr>
        <a:solidFill>
          <a:srgbClr val="FFC000"/>
        </a:solidFill>
      </dgm:spPr>
      <dgm:t>
        <a:bodyPr/>
        <a:lstStyle/>
        <a:p>
          <a:r>
            <a:rPr lang="nb-NO" sz="2500"/>
            <a:t>TOA</a:t>
          </a:r>
        </a:p>
        <a:p>
          <a:r>
            <a:rPr lang="nb-NO" sz="1400"/>
            <a:t>(Tilsetting og arbeidskontrakt)</a:t>
          </a:r>
        </a:p>
      </dgm:t>
    </dgm:pt>
    <dgm:pt modelId="{75B6E2FE-99AF-4699-B423-419485DB0E3A}" type="parTrans" cxnId="{8FF392AE-D328-4B50-B38A-E84027F1BC37}">
      <dgm:prSet/>
      <dgm:spPr/>
      <dgm:t>
        <a:bodyPr/>
        <a:lstStyle/>
        <a:p>
          <a:endParaRPr lang="nb-NO"/>
        </a:p>
      </dgm:t>
    </dgm:pt>
    <dgm:pt modelId="{37FA4C6D-FFDD-478E-A399-8798DFBA010B}" type="sibTrans" cxnId="{8FF392AE-D328-4B50-B38A-E84027F1BC37}">
      <dgm:prSet/>
      <dgm:spPr/>
      <dgm:t>
        <a:bodyPr/>
        <a:lstStyle/>
        <a:p>
          <a:endParaRPr lang="nb-NO"/>
        </a:p>
      </dgm:t>
    </dgm:pt>
    <dgm:pt modelId="{5A911848-C264-4189-A1E5-DE209AB24FB0}">
      <dgm:prSet phldrT="[Tekst]"/>
      <dgm:spPr>
        <a:solidFill>
          <a:srgbClr val="FFC000"/>
        </a:solidFill>
      </dgm:spPr>
      <dgm:t>
        <a:bodyPr/>
        <a:lstStyle/>
        <a:p>
          <a:r>
            <a:rPr lang="nb-NO"/>
            <a:t>Lønn</a:t>
          </a:r>
        </a:p>
      </dgm:t>
    </dgm:pt>
    <dgm:pt modelId="{B9F3FCAB-7642-4669-B711-7C788831E941}" type="parTrans" cxnId="{9A33536B-807F-4FE3-98DC-4F83BBC40088}">
      <dgm:prSet/>
      <dgm:spPr/>
      <dgm:t>
        <a:bodyPr/>
        <a:lstStyle/>
        <a:p>
          <a:endParaRPr lang="nb-NO"/>
        </a:p>
      </dgm:t>
    </dgm:pt>
    <dgm:pt modelId="{D236DAC1-AAF4-4ED3-8441-71F9A9FE57E2}" type="sibTrans" cxnId="{9A33536B-807F-4FE3-98DC-4F83BBC40088}">
      <dgm:prSet/>
      <dgm:spPr/>
      <dgm:t>
        <a:bodyPr/>
        <a:lstStyle/>
        <a:p>
          <a:endParaRPr lang="nb-NO"/>
        </a:p>
      </dgm:t>
    </dgm:pt>
    <dgm:pt modelId="{2C82501F-8612-4754-B2BB-BCA9D3C3F70A}">
      <dgm:prSet phldrT="[Tekst]"/>
      <dgm:spPr/>
      <dgm:t>
        <a:bodyPr/>
        <a:lstStyle/>
        <a:p>
          <a:r>
            <a:rPr lang="nb-NO"/>
            <a:t>Budsjett</a:t>
          </a:r>
        </a:p>
      </dgm:t>
    </dgm:pt>
    <dgm:pt modelId="{C2A75F3A-CFC7-490A-931C-35CA8FC934F7}" type="parTrans" cxnId="{440256CC-74D1-4B37-9C6F-A4E93BAA6346}">
      <dgm:prSet/>
      <dgm:spPr/>
      <dgm:t>
        <a:bodyPr/>
        <a:lstStyle/>
        <a:p>
          <a:endParaRPr lang="nb-NO"/>
        </a:p>
      </dgm:t>
    </dgm:pt>
    <dgm:pt modelId="{A2ADA42E-620F-444D-992A-78D4E8C95B4F}" type="sibTrans" cxnId="{440256CC-74D1-4B37-9C6F-A4E93BAA6346}">
      <dgm:prSet/>
      <dgm:spPr/>
      <dgm:t>
        <a:bodyPr/>
        <a:lstStyle/>
        <a:p>
          <a:endParaRPr lang="nb-NO"/>
        </a:p>
      </dgm:t>
    </dgm:pt>
    <dgm:pt modelId="{A240247E-A06A-47C9-A969-6336A8755443}">
      <dgm:prSet phldrT="[Tekst]"/>
      <dgm:spPr/>
      <dgm:t>
        <a:bodyPr/>
        <a:lstStyle/>
        <a:p>
          <a:r>
            <a:rPr lang="nb-NO"/>
            <a:t>Regnskap</a:t>
          </a:r>
        </a:p>
      </dgm:t>
    </dgm:pt>
    <dgm:pt modelId="{36D3A28E-BD02-489E-A43F-88471445C372}" type="parTrans" cxnId="{C85123E0-4E4B-40C1-8D1D-AE54BEDFE8EE}">
      <dgm:prSet/>
      <dgm:spPr/>
      <dgm:t>
        <a:bodyPr/>
        <a:lstStyle/>
        <a:p>
          <a:endParaRPr lang="nb-NO"/>
        </a:p>
      </dgm:t>
    </dgm:pt>
    <dgm:pt modelId="{A477FAC8-477A-493A-9972-2779F6AB7662}" type="sibTrans" cxnId="{C85123E0-4E4B-40C1-8D1D-AE54BEDFE8EE}">
      <dgm:prSet/>
      <dgm:spPr/>
      <dgm:t>
        <a:bodyPr/>
        <a:lstStyle/>
        <a:p>
          <a:endParaRPr lang="nb-NO"/>
        </a:p>
      </dgm:t>
    </dgm:pt>
    <dgm:pt modelId="{F9A532E5-938F-4A1F-AE16-F55529CB72FB}">
      <dgm:prSet phldrT="[Tekst]"/>
      <dgm:spPr>
        <a:solidFill>
          <a:srgbClr val="00B050"/>
        </a:solidFill>
      </dgm:spPr>
      <dgm:t>
        <a:bodyPr/>
        <a:lstStyle/>
        <a:p>
          <a:r>
            <a:rPr lang="nb-NO"/>
            <a:t>Økonomimodell</a:t>
          </a:r>
        </a:p>
      </dgm:t>
    </dgm:pt>
    <dgm:pt modelId="{1C2EAA61-652E-4984-B7AF-1C5C4CD466BE}" type="parTrans" cxnId="{F912A816-AC0E-4DBA-9CEC-9FD5713D9D87}">
      <dgm:prSet/>
      <dgm:spPr/>
      <dgm:t>
        <a:bodyPr/>
        <a:lstStyle/>
        <a:p>
          <a:endParaRPr lang="nb-NO"/>
        </a:p>
      </dgm:t>
    </dgm:pt>
    <dgm:pt modelId="{875B638B-1593-447B-A161-6E1E903B0801}" type="sibTrans" cxnId="{F912A816-AC0E-4DBA-9CEC-9FD5713D9D87}">
      <dgm:prSet/>
      <dgm:spPr/>
      <dgm:t>
        <a:bodyPr/>
        <a:lstStyle/>
        <a:p>
          <a:endParaRPr lang="nb-NO"/>
        </a:p>
      </dgm:t>
    </dgm:pt>
    <dgm:pt modelId="{6472B202-FA95-425D-8138-EDF7BD53366E}">
      <dgm:prSet phldrT="[Tekst]"/>
      <dgm:spPr>
        <a:solidFill>
          <a:srgbClr val="FFC000"/>
        </a:solidFill>
      </dgm:spPr>
      <dgm:t>
        <a:bodyPr/>
        <a:lstStyle/>
        <a:p>
          <a:r>
            <a:rPr lang="nb-NO"/>
            <a:t>Prosjektøkonomi</a:t>
          </a:r>
        </a:p>
      </dgm:t>
    </dgm:pt>
    <dgm:pt modelId="{5CF13399-0E9B-4388-9B3F-1639FA4FF264}" type="parTrans" cxnId="{2D1050C0-A0BE-44FE-A92C-ADE64DF38A2B}">
      <dgm:prSet/>
      <dgm:spPr/>
      <dgm:t>
        <a:bodyPr/>
        <a:lstStyle/>
        <a:p>
          <a:endParaRPr lang="nb-NO"/>
        </a:p>
      </dgm:t>
    </dgm:pt>
    <dgm:pt modelId="{2E343FA5-1F18-4321-85E4-AF070EDC1090}" type="sibTrans" cxnId="{2D1050C0-A0BE-44FE-A92C-ADE64DF38A2B}">
      <dgm:prSet/>
      <dgm:spPr/>
      <dgm:t>
        <a:bodyPr/>
        <a:lstStyle/>
        <a:p>
          <a:endParaRPr lang="nb-NO"/>
        </a:p>
      </dgm:t>
    </dgm:pt>
    <dgm:pt modelId="{C6C609EE-34A2-4ECC-9207-D8BDD4AD728F}" type="pres">
      <dgm:prSet presAssocID="{A2A66C59-A048-4730-BE57-5E130E11CD85}" presName="diagram" presStyleCnt="0">
        <dgm:presLayoutVars>
          <dgm:dir/>
          <dgm:resizeHandles val="exact"/>
        </dgm:presLayoutVars>
      </dgm:prSet>
      <dgm:spPr/>
    </dgm:pt>
    <dgm:pt modelId="{D7C995BA-DF7C-4D35-8D85-5E47D510F4BE}" type="pres">
      <dgm:prSet presAssocID="{5271768E-959C-41B1-9C0B-620D00C2C1B9}" presName="node" presStyleLbl="node1" presStyleIdx="0" presStyleCnt="8">
        <dgm:presLayoutVars>
          <dgm:bulletEnabled val="1"/>
        </dgm:presLayoutVars>
      </dgm:prSet>
      <dgm:spPr/>
    </dgm:pt>
    <dgm:pt modelId="{2B7BD476-A916-470C-955A-FBF47EF62596}" type="pres">
      <dgm:prSet presAssocID="{89801579-0F13-46F4-8737-608C7E45F0F8}" presName="sibTrans" presStyleCnt="0"/>
      <dgm:spPr/>
    </dgm:pt>
    <dgm:pt modelId="{FEA742E9-B6D0-4DFE-B3BB-D87F7F7BE83B}" type="pres">
      <dgm:prSet presAssocID="{AC10872C-3A89-4F85-A2FF-B58E03EC71F9}" presName="node" presStyleLbl="node1" presStyleIdx="1" presStyleCnt="8">
        <dgm:presLayoutVars>
          <dgm:bulletEnabled val="1"/>
        </dgm:presLayoutVars>
      </dgm:prSet>
      <dgm:spPr/>
    </dgm:pt>
    <dgm:pt modelId="{D6613DE8-CBE0-4E52-8C2F-E058684CFE42}" type="pres">
      <dgm:prSet presAssocID="{905EA563-738F-42A3-A46C-78F4CA9C77D1}" presName="sibTrans" presStyleCnt="0"/>
      <dgm:spPr/>
    </dgm:pt>
    <dgm:pt modelId="{E8076F97-2B1D-4DA1-82B8-317DA5C9E87A}" type="pres">
      <dgm:prSet presAssocID="{C58F0A51-288D-4BD2-A10B-88AB2BBBA6A9}" presName="node" presStyleLbl="node1" presStyleIdx="2" presStyleCnt="8">
        <dgm:presLayoutVars>
          <dgm:bulletEnabled val="1"/>
        </dgm:presLayoutVars>
      </dgm:prSet>
      <dgm:spPr/>
    </dgm:pt>
    <dgm:pt modelId="{3D08EF8F-E971-4B45-92AC-4820D3A05FA9}" type="pres">
      <dgm:prSet presAssocID="{37FA4C6D-FFDD-478E-A399-8798DFBA010B}" presName="sibTrans" presStyleCnt="0"/>
      <dgm:spPr/>
    </dgm:pt>
    <dgm:pt modelId="{E684C44B-7AE3-46EC-80A2-496E3E58653F}" type="pres">
      <dgm:prSet presAssocID="{5A911848-C264-4189-A1E5-DE209AB24FB0}" presName="node" presStyleLbl="node1" presStyleIdx="3" presStyleCnt="8">
        <dgm:presLayoutVars>
          <dgm:bulletEnabled val="1"/>
        </dgm:presLayoutVars>
      </dgm:prSet>
      <dgm:spPr/>
    </dgm:pt>
    <dgm:pt modelId="{1CC0208A-9AF0-4917-BE61-88780621361A}" type="pres">
      <dgm:prSet presAssocID="{D236DAC1-AAF4-4ED3-8441-71F9A9FE57E2}" presName="sibTrans" presStyleCnt="0"/>
      <dgm:spPr/>
    </dgm:pt>
    <dgm:pt modelId="{7D8F72ED-370B-4472-8A8E-A56EAC1CD207}" type="pres">
      <dgm:prSet presAssocID="{2C82501F-8612-4754-B2BB-BCA9D3C3F70A}" presName="node" presStyleLbl="node1" presStyleIdx="4" presStyleCnt="8">
        <dgm:presLayoutVars>
          <dgm:bulletEnabled val="1"/>
        </dgm:presLayoutVars>
      </dgm:prSet>
      <dgm:spPr/>
    </dgm:pt>
    <dgm:pt modelId="{3DD3278D-086D-4B38-B23E-3CEECEBEEA33}" type="pres">
      <dgm:prSet presAssocID="{A2ADA42E-620F-444D-992A-78D4E8C95B4F}" presName="sibTrans" presStyleCnt="0"/>
      <dgm:spPr/>
    </dgm:pt>
    <dgm:pt modelId="{D9363277-63C3-45A1-8ACE-D0D3D0205956}" type="pres">
      <dgm:prSet presAssocID="{A240247E-A06A-47C9-A969-6336A8755443}" presName="node" presStyleLbl="node1" presStyleIdx="5" presStyleCnt="8">
        <dgm:presLayoutVars>
          <dgm:bulletEnabled val="1"/>
        </dgm:presLayoutVars>
      </dgm:prSet>
      <dgm:spPr/>
    </dgm:pt>
    <dgm:pt modelId="{959C663D-ACB8-4633-B3AB-D5EE743A5493}" type="pres">
      <dgm:prSet presAssocID="{A477FAC8-477A-493A-9972-2779F6AB7662}" presName="sibTrans" presStyleCnt="0"/>
      <dgm:spPr/>
    </dgm:pt>
    <dgm:pt modelId="{CB2B6D20-832C-4FFD-8C27-5F374649FD6D}" type="pres">
      <dgm:prSet presAssocID="{F9A532E5-938F-4A1F-AE16-F55529CB72FB}" presName="node" presStyleLbl="node1" presStyleIdx="6" presStyleCnt="8">
        <dgm:presLayoutVars>
          <dgm:bulletEnabled val="1"/>
        </dgm:presLayoutVars>
      </dgm:prSet>
      <dgm:spPr/>
    </dgm:pt>
    <dgm:pt modelId="{30FC0996-3EC6-4578-8A46-569CA4591F35}" type="pres">
      <dgm:prSet presAssocID="{875B638B-1593-447B-A161-6E1E903B0801}" presName="sibTrans" presStyleCnt="0"/>
      <dgm:spPr/>
    </dgm:pt>
    <dgm:pt modelId="{C05EA5CC-A1FF-48BD-9356-DB1B95AE1211}" type="pres">
      <dgm:prSet presAssocID="{6472B202-FA95-425D-8138-EDF7BD53366E}" presName="node" presStyleLbl="node1" presStyleIdx="7" presStyleCnt="8">
        <dgm:presLayoutVars>
          <dgm:bulletEnabled val="1"/>
        </dgm:presLayoutVars>
      </dgm:prSet>
      <dgm:spPr/>
    </dgm:pt>
  </dgm:ptLst>
  <dgm:cxnLst>
    <dgm:cxn modelId="{51905305-955A-4DCC-8F8F-535DFA9003FE}" type="presOf" srcId="{A2A66C59-A048-4730-BE57-5E130E11CD85}" destId="{C6C609EE-34A2-4ECC-9207-D8BDD4AD728F}" srcOrd="0" destOrd="0" presId="urn:microsoft.com/office/officeart/2005/8/layout/default"/>
    <dgm:cxn modelId="{F912A816-AC0E-4DBA-9CEC-9FD5713D9D87}" srcId="{A2A66C59-A048-4730-BE57-5E130E11CD85}" destId="{F9A532E5-938F-4A1F-AE16-F55529CB72FB}" srcOrd="6" destOrd="0" parTransId="{1C2EAA61-652E-4984-B7AF-1C5C4CD466BE}" sibTransId="{875B638B-1593-447B-A161-6E1E903B0801}"/>
    <dgm:cxn modelId="{19781F19-2209-430C-A7B0-8CDA4032DEB3}" type="presOf" srcId="{A240247E-A06A-47C9-A969-6336A8755443}" destId="{D9363277-63C3-45A1-8ACE-D0D3D0205956}" srcOrd="0" destOrd="0" presId="urn:microsoft.com/office/officeart/2005/8/layout/default"/>
    <dgm:cxn modelId="{E1CCB73F-CD54-4B8E-BB4C-354B8AF1FFE8}" type="presOf" srcId="{5A911848-C264-4189-A1E5-DE209AB24FB0}" destId="{E684C44B-7AE3-46EC-80A2-496E3E58653F}" srcOrd="0" destOrd="0" presId="urn:microsoft.com/office/officeart/2005/8/layout/default"/>
    <dgm:cxn modelId="{9A33536B-807F-4FE3-98DC-4F83BBC40088}" srcId="{A2A66C59-A048-4730-BE57-5E130E11CD85}" destId="{5A911848-C264-4189-A1E5-DE209AB24FB0}" srcOrd="3" destOrd="0" parTransId="{B9F3FCAB-7642-4669-B711-7C788831E941}" sibTransId="{D236DAC1-AAF4-4ED3-8441-71F9A9FE57E2}"/>
    <dgm:cxn modelId="{FCF7014D-CBC1-4797-A293-DCCEA254F84D}" type="presOf" srcId="{C58F0A51-288D-4BD2-A10B-88AB2BBBA6A9}" destId="{E8076F97-2B1D-4DA1-82B8-317DA5C9E87A}" srcOrd="0" destOrd="0" presId="urn:microsoft.com/office/officeart/2005/8/layout/default"/>
    <dgm:cxn modelId="{C347908B-2B4D-4B53-ADC3-A3CF1B29EDDA}" type="presOf" srcId="{5271768E-959C-41B1-9C0B-620D00C2C1B9}" destId="{D7C995BA-DF7C-4D35-8D85-5E47D510F4BE}" srcOrd="0" destOrd="0" presId="urn:microsoft.com/office/officeart/2005/8/layout/default"/>
    <dgm:cxn modelId="{9C8B318C-ECFF-46BC-A425-6DB95D204C46}" type="presOf" srcId="{2C82501F-8612-4754-B2BB-BCA9D3C3F70A}" destId="{7D8F72ED-370B-4472-8A8E-A56EAC1CD207}" srcOrd="0" destOrd="0" presId="urn:microsoft.com/office/officeart/2005/8/layout/default"/>
    <dgm:cxn modelId="{6F0FBC93-38E2-4344-B9D4-6BD692195594}" type="presOf" srcId="{AC10872C-3A89-4F85-A2FF-B58E03EC71F9}" destId="{FEA742E9-B6D0-4DFE-B3BB-D87F7F7BE83B}" srcOrd="0" destOrd="0" presId="urn:microsoft.com/office/officeart/2005/8/layout/default"/>
    <dgm:cxn modelId="{EAAE3D94-839A-43C2-92D0-29D5CEC38344}" srcId="{A2A66C59-A048-4730-BE57-5E130E11CD85}" destId="{5271768E-959C-41B1-9C0B-620D00C2C1B9}" srcOrd="0" destOrd="0" parTransId="{44CFE6B1-7EA9-47A8-BD69-8A08561A4587}" sibTransId="{89801579-0F13-46F4-8737-608C7E45F0F8}"/>
    <dgm:cxn modelId="{8FF392AE-D328-4B50-B38A-E84027F1BC37}" srcId="{A2A66C59-A048-4730-BE57-5E130E11CD85}" destId="{C58F0A51-288D-4BD2-A10B-88AB2BBBA6A9}" srcOrd="2" destOrd="0" parTransId="{75B6E2FE-99AF-4699-B423-419485DB0E3A}" sibTransId="{37FA4C6D-FFDD-478E-A399-8798DFBA010B}"/>
    <dgm:cxn modelId="{E259F8B2-BC96-4C2E-942D-6C815779E113}" srcId="{A2A66C59-A048-4730-BE57-5E130E11CD85}" destId="{AC10872C-3A89-4F85-A2FF-B58E03EC71F9}" srcOrd="1" destOrd="0" parTransId="{EB327FC1-B1F6-4B05-B418-48ABFD686024}" sibTransId="{905EA563-738F-42A3-A46C-78F4CA9C77D1}"/>
    <dgm:cxn modelId="{2D1050C0-A0BE-44FE-A92C-ADE64DF38A2B}" srcId="{A2A66C59-A048-4730-BE57-5E130E11CD85}" destId="{6472B202-FA95-425D-8138-EDF7BD53366E}" srcOrd="7" destOrd="0" parTransId="{5CF13399-0E9B-4388-9B3F-1639FA4FF264}" sibTransId="{2E343FA5-1F18-4321-85E4-AF070EDC1090}"/>
    <dgm:cxn modelId="{220E0DC4-887B-4ED3-AF36-89F4AD9EB422}" type="presOf" srcId="{F9A532E5-938F-4A1F-AE16-F55529CB72FB}" destId="{CB2B6D20-832C-4FFD-8C27-5F374649FD6D}" srcOrd="0" destOrd="0" presId="urn:microsoft.com/office/officeart/2005/8/layout/default"/>
    <dgm:cxn modelId="{CD424FCA-3555-4BD0-A455-1178F5B6F69C}" type="presOf" srcId="{6472B202-FA95-425D-8138-EDF7BD53366E}" destId="{C05EA5CC-A1FF-48BD-9356-DB1B95AE1211}" srcOrd="0" destOrd="0" presId="urn:microsoft.com/office/officeart/2005/8/layout/default"/>
    <dgm:cxn modelId="{440256CC-74D1-4B37-9C6F-A4E93BAA6346}" srcId="{A2A66C59-A048-4730-BE57-5E130E11CD85}" destId="{2C82501F-8612-4754-B2BB-BCA9D3C3F70A}" srcOrd="4" destOrd="0" parTransId="{C2A75F3A-CFC7-490A-931C-35CA8FC934F7}" sibTransId="{A2ADA42E-620F-444D-992A-78D4E8C95B4F}"/>
    <dgm:cxn modelId="{C85123E0-4E4B-40C1-8D1D-AE54BEDFE8EE}" srcId="{A2A66C59-A048-4730-BE57-5E130E11CD85}" destId="{A240247E-A06A-47C9-A969-6336A8755443}" srcOrd="5" destOrd="0" parTransId="{36D3A28E-BD02-489E-A43F-88471445C372}" sibTransId="{A477FAC8-477A-493A-9972-2779F6AB7662}"/>
    <dgm:cxn modelId="{9E432417-9B69-4CC8-9B32-99A8DA4BA345}" type="presParOf" srcId="{C6C609EE-34A2-4ECC-9207-D8BDD4AD728F}" destId="{D7C995BA-DF7C-4D35-8D85-5E47D510F4BE}" srcOrd="0" destOrd="0" presId="urn:microsoft.com/office/officeart/2005/8/layout/default"/>
    <dgm:cxn modelId="{6D6FFE37-D70B-4E05-A222-1533563F219A}" type="presParOf" srcId="{C6C609EE-34A2-4ECC-9207-D8BDD4AD728F}" destId="{2B7BD476-A916-470C-955A-FBF47EF62596}" srcOrd="1" destOrd="0" presId="urn:microsoft.com/office/officeart/2005/8/layout/default"/>
    <dgm:cxn modelId="{1F1E893A-70AF-4E76-87F8-E2F52762DA09}" type="presParOf" srcId="{C6C609EE-34A2-4ECC-9207-D8BDD4AD728F}" destId="{FEA742E9-B6D0-4DFE-B3BB-D87F7F7BE83B}" srcOrd="2" destOrd="0" presId="urn:microsoft.com/office/officeart/2005/8/layout/default"/>
    <dgm:cxn modelId="{21F1E5E5-77EC-473C-A699-0ED71395C6FC}" type="presParOf" srcId="{C6C609EE-34A2-4ECC-9207-D8BDD4AD728F}" destId="{D6613DE8-CBE0-4E52-8C2F-E058684CFE42}" srcOrd="3" destOrd="0" presId="urn:microsoft.com/office/officeart/2005/8/layout/default"/>
    <dgm:cxn modelId="{C3A90109-9D50-4A8B-B11F-4F4329298A8D}" type="presParOf" srcId="{C6C609EE-34A2-4ECC-9207-D8BDD4AD728F}" destId="{E8076F97-2B1D-4DA1-82B8-317DA5C9E87A}" srcOrd="4" destOrd="0" presId="urn:microsoft.com/office/officeart/2005/8/layout/default"/>
    <dgm:cxn modelId="{B2E780BA-5181-495A-9998-8EFE6B5BA451}" type="presParOf" srcId="{C6C609EE-34A2-4ECC-9207-D8BDD4AD728F}" destId="{3D08EF8F-E971-4B45-92AC-4820D3A05FA9}" srcOrd="5" destOrd="0" presId="urn:microsoft.com/office/officeart/2005/8/layout/default"/>
    <dgm:cxn modelId="{F91BCE6F-BFCE-462A-8DEE-27DFB860A040}" type="presParOf" srcId="{C6C609EE-34A2-4ECC-9207-D8BDD4AD728F}" destId="{E684C44B-7AE3-46EC-80A2-496E3E58653F}" srcOrd="6" destOrd="0" presId="urn:microsoft.com/office/officeart/2005/8/layout/default"/>
    <dgm:cxn modelId="{4980364F-11E6-4A2B-B91C-7AEDE604FF89}" type="presParOf" srcId="{C6C609EE-34A2-4ECC-9207-D8BDD4AD728F}" destId="{1CC0208A-9AF0-4917-BE61-88780621361A}" srcOrd="7" destOrd="0" presId="urn:microsoft.com/office/officeart/2005/8/layout/default"/>
    <dgm:cxn modelId="{DBBE38F8-927C-463A-86DA-5A499141ECC6}" type="presParOf" srcId="{C6C609EE-34A2-4ECC-9207-D8BDD4AD728F}" destId="{7D8F72ED-370B-4472-8A8E-A56EAC1CD207}" srcOrd="8" destOrd="0" presId="urn:microsoft.com/office/officeart/2005/8/layout/default"/>
    <dgm:cxn modelId="{CC8DB5C2-E797-4046-AEB4-A0FDDB16BD63}" type="presParOf" srcId="{C6C609EE-34A2-4ECC-9207-D8BDD4AD728F}" destId="{3DD3278D-086D-4B38-B23E-3CEECEBEEA33}" srcOrd="9" destOrd="0" presId="urn:microsoft.com/office/officeart/2005/8/layout/default"/>
    <dgm:cxn modelId="{72E53FA5-6A10-425F-AC2F-F54B5E660755}" type="presParOf" srcId="{C6C609EE-34A2-4ECC-9207-D8BDD4AD728F}" destId="{D9363277-63C3-45A1-8ACE-D0D3D0205956}" srcOrd="10" destOrd="0" presId="urn:microsoft.com/office/officeart/2005/8/layout/default"/>
    <dgm:cxn modelId="{0509DA9E-D0E3-45F9-9C66-B1C7DC87A0B8}" type="presParOf" srcId="{C6C609EE-34A2-4ECC-9207-D8BDD4AD728F}" destId="{959C663D-ACB8-4633-B3AB-D5EE743A5493}" srcOrd="11" destOrd="0" presId="urn:microsoft.com/office/officeart/2005/8/layout/default"/>
    <dgm:cxn modelId="{887A45EB-BC1F-4DD8-B45F-D95496C98773}" type="presParOf" srcId="{C6C609EE-34A2-4ECC-9207-D8BDD4AD728F}" destId="{CB2B6D20-832C-4FFD-8C27-5F374649FD6D}" srcOrd="12" destOrd="0" presId="urn:microsoft.com/office/officeart/2005/8/layout/default"/>
    <dgm:cxn modelId="{C2CEFF8B-65BF-4EB2-B2BC-EE27C6E5BFEA}" type="presParOf" srcId="{C6C609EE-34A2-4ECC-9207-D8BDD4AD728F}" destId="{30FC0996-3EC6-4578-8A46-569CA4591F35}" srcOrd="13" destOrd="0" presId="urn:microsoft.com/office/officeart/2005/8/layout/default"/>
    <dgm:cxn modelId="{393F3F6D-0BCF-4A94-9A6C-188ED1B6EA65}" type="presParOf" srcId="{C6C609EE-34A2-4ECC-9207-D8BDD4AD728F}" destId="{C05EA5CC-A1FF-48BD-9356-DB1B95AE121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995BA-DF7C-4D35-8D85-5E47D510F4BE}">
      <dsp:nvSpPr>
        <dsp:cNvPr id="0" name=""/>
        <dsp:cNvSpPr/>
      </dsp:nvSpPr>
      <dsp:spPr>
        <a:xfrm>
          <a:off x="2466" y="534893"/>
          <a:ext cx="1956738" cy="1174043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 err="1"/>
            <a:t>BtB</a:t>
          </a:r>
          <a:r>
            <a:rPr lang="nb-NO" sz="2500" kern="1200"/>
            <a:t>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(Behov til betaling)</a:t>
          </a:r>
        </a:p>
      </dsp:txBody>
      <dsp:txXfrm>
        <a:off x="2466" y="534893"/>
        <a:ext cx="1956738" cy="1174043"/>
      </dsp:txXfrm>
    </dsp:sp>
    <dsp:sp modelId="{FEA742E9-B6D0-4DFE-B3BB-D87F7F7BE83B}">
      <dsp:nvSpPr>
        <dsp:cNvPr id="0" name=""/>
        <dsp:cNvSpPr/>
      </dsp:nvSpPr>
      <dsp:spPr>
        <a:xfrm>
          <a:off x="2154878" y="534893"/>
          <a:ext cx="1956738" cy="11740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FTI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(Fordring til innbetaling)</a:t>
          </a:r>
        </a:p>
      </dsp:txBody>
      <dsp:txXfrm>
        <a:off x="2154878" y="534893"/>
        <a:ext cx="1956738" cy="1174043"/>
      </dsp:txXfrm>
    </dsp:sp>
    <dsp:sp modelId="{E8076F97-2B1D-4DA1-82B8-317DA5C9E87A}">
      <dsp:nvSpPr>
        <dsp:cNvPr id="0" name=""/>
        <dsp:cNvSpPr/>
      </dsp:nvSpPr>
      <dsp:spPr>
        <a:xfrm>
          <a:off x="4307291" y="534893"/>
          <a:ext cx="1956738" cy="1174043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TOA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/>
            <a:t>(Tilsetting og arbeidskontrakt)</a:t>
          </a:r>
        </a:p>
      </dsp:txBody>
      <dsp:txXfrm>
        <a:off x="4307291" y="534893"/>
        <a:ext cx="1956738" cy="1174043"/>
      </dsp:txXfrm>
    </dsp:sp>
    <dsp:sp modelId="{E684C44B-7AE3-46EC-80A2-496E3E58653F}">
      <dsp:nvSpPr>
        <dsp:cNvPr id="0" name=""/>
        <dsp:cNvSpPr/>
      </dsp:nvSpPr>
      <dsp:spPr>
        <a:xfrm>
          <a:off x="6459703" y="534893"/>
          <a:ext cx="1956738" cy="1174043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Lønn</a:t>
          </a:r>
        </a:p>
      </dsp:txBody>
      <dsp:txXfrm>
        <a:off x="6459703" y="534893"/>
        <a:ext cx="1956738" cy="1174043"/>
      </dsp:txXfrm>
    </dsp:sp>
    <dsp:sp modelId="{7D8F72ED-370B-4472-8A8E-A56EAC1CD207}">
      <dsp:nvSpPr>
        <dsp:cNvPr id="0" name=""/>
        <dsp:cNvSpPr/>
      </dsp:nvSpPr>
      <dsp:spPr>
        <a:xfrm>
          <a:off x="2466" y="1904610"/>
          <a:ext cx="1956738" cy="11740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Budsjett</a:t>
          </a:r>
        </a:p>
      </dsp:txBody>
      <dsp:txXfrm>
        <a:off x="2466" y="1904610"/>
        <a:ext cx="1956738" cy="1174043"/>
      </dsp:txXfrm>
    </dsp:sp>
    <dsp:sp modelId="{D9363277-63C3-45A1-8ACE-D0D3D0205956}">
      <dsp:nvSpPr>
        <dsp:cNvPr id="0" name=""/>
        <dsp:cNvSpPr/>
      </dsp:nvSpPr>
      <dsp:spPr>
        <a:xfrm>
          <a:off x="2154878" y="1904610"/>
          <a:ext cx="1956738" cy="11740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Regnskap</a:t>
          </a:r>
        </a:p>
      </dsp:txBody>
      <dsp:txXfrm>
        <a:off x="2154878" y="1904610"/>
        <a:ext cx="1956738" cy="1174043"/>
      </dsp:txXfrm>
    </dsp:sp>
    <dsp:sp modelId="{CB2B6D20-832C-4FFD-8C27-5F374649FD6D}">
      <dsp:nvSpPr>
        <dsp:cNvPr id="0" name=""/>
        <dsp:cNvSpPr/>
      </dsp:nvSpPr>
      <dsp:spPr>
        <a:xfrm>
          <a:off x="4307291" y="1904610"/>
          <a:ext cx="1956738" cy="1174043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Økonomimodell</a:t>
          </a:r>
        </a:p>
      </dsp:txBody>
      <dsp:txXfrm>
        <a:off x="4307291" y="1904610"/>
        <a:ext cx="1956738" cy="1174043"/>
      </dsp:txXfrm>
    </dsp:sp>
    <dsp:sp modelId="{C05EA5CC-A1FF-48BD-9356-DB1B95AE1211}">
      <dsp:nvSpPr>
        <dsp:cNvPr id="0" name=""/>
        <dsp:cNvSpPr/>
      </dsp:nvSpPr>
      <dsp:spPr>
        <a:xfrm>
          <a:off x="6459703" y="1904610"/>
          <a:ext cx="1956738" cy="1174043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/>
            <a:t>Prosjektøkonomi</a:t>
          </a:r>
        </a:p>
      </dsp:txBody>
      <dsp:txXfrm>
        <a:off x="6459703" y="1904610"/>
        <a:ext cx="1956738" cy="1174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C6D5-6D6F-4AD4-90E5-803204C9FA9F}" type="datetimeFigureOut">
              <a:rPr lang="nb-NO" smtClean="0"/>
              <a:t>02.09.2022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4DD4F-B7EE-4C70-88F7-0A2EDCFC78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7700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4DD4F-B7EE-4C70-88F7-0A2EDCFC781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2558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2E074-5176-4753-9A9B-4C8257B90D1B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463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BTB-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8377DC-32EF-4BDC-96FC-1F5F3D9B54AC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3716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4A2C8-6C88-4E71-83EE-698B9D4FE2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04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23849" y="205979"/>
            <a:ext cx="845881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3849" y="936523"/>
            <a:ext cx="8458815" cy="3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180" y="4800918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png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emf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EN5W6Y-brc?feature=oembed" TargetMode="External"/><Relationship Id="rId4" Type="http://schemas.openxmlformats.org/officeDocument/2006/relationships/hyperlink" Target="https://youtu.be/nEN5W6Y-br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4956" y="2429423"/>
            <a:ext cx="8114088" cy="646331"/>
          </a:xfrm>
        </p:spPr>
        <p:txBody>
          <a:bodyPr/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BOTT ØL</a:t>
            </a:r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514956" y="3069682"/>
            <a:ext cx="8114089" cy="598097"/>
          </a:xfrm>
        </p:spPr>
        <p:txBody>
          <a:bodyPr>
            <a:normAutofit/>
          </a:bodyPr>
          <a:lstStyle/>
          <a:p>
            <a:pPr algn="ctr"/>
            <a:r>
              <a:rPr lang="nb-NO" dirty="0">
                <a:solidFill>
                  <a:schemeClr val="bg1">
                    <a:lumMod val="85000"/>
                  </a:schemeClr>
                </a:solidFill>
              </a:rPr>
              <a:t>Informasjonspakke til ansatte 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89D61C2-2E0E-8541-A434-8E4817E38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15" y="1160664"/>
            <a:ext cx="5406359" cy="43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F122-DEDE-4316-B7F2-97C080509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Nye </a:t>
            </a:r>
            <a:r>
              <a:rPr lang="en-US" err="1"/>
              <a:t>systemer</a:t>
            </a:r>
            <a:r>
              <a:rPr lang="en-US"/>
              <a:t> for </a:t>
            </a:r>
            <a:r>
              <a:rPr lang="en-US" err="1"/>
              <a:t>lønn</a:t>
            </a:r>
            <a:r>
              <a:rPr lang="en-US"/>
              <a:t> </a:t>
            </a:r>
            <a:r>
              <a:rPr lang="en-US" err="1"/>
              <a:t>og</a:t>
            </a:r>
            <a:r>
              <a:rPr lang="en-US"/>
              <a:t> </a:t>
            </a:r>
            <a:r>
              <a:rPr lang="en-US" err="1"/>
              <a:t>økonomi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D4EA8-17E0-45C1-844E-4A0073D3B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0000" tIns="46800" rIns="90000" bIns="4680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NTNU </a:t>
            </a:r>
            <a:r>
              <a:rPr lang="en-US" sz="1600" dirty="0" err="1"/>
              <a:t>endrer</a:t>
            </a:r>
            <a:r>
              <a:rPr lang="en-US" sz="1600" dirty="0"/>
              <a:t> fra 1. </a:t>
            </a:r>
            <a:r>
              <a:rPr lang="en-US" sz="1600" dirty="0" err="1"/>
              <a:t>januar</a:t>
            </a:r>
            <a:r>
              <a:rPr lang="en-US" sz="1600" dirty="0"/>
              <a:t> 2023 </a:t>
            </a:r>
            <a:r>
              <a:rPr lang="en-US" sz="1600" dirty="0" err="1"/>
              <a:t>tjenesteleverandør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lønn</a:t>
            </a:r>
            <a:r>
              <a:rPr lang="en-US" sz="1600" dirty="0"/>
              <a:t> og </a:t>
            </a:r>
            <a:r>
              <a:rPr lang="en-US" sz="1600" dirty="0" err="1"/>
              <a:t>økonomi</a:t>
            </a:r>
            <a:r>
              <a:rPr lang="en-US" sz="1600" dirty="0"/>
              <a:t> til </a:t>
            </a:r>
            <a:r>
              <a:rPr lang="en-US" sz="1600" dirty="0" err="1"/>
              <a:t>Direktorat</a:t>
            </a:r>
            <a:r>
              <a:rPr lang="en-US" sz="1600" dirty="0"/>
              <a:t> for </a:t>
            </a:r>
            <a:r>
              <a:rPr lang="en-US" sz="1600" dirty="0" err="1"/>
              <a:t>forvaltning</a:t>
            </a:r>
            <a:r>
              <a:rPr lang="en-US" sz="1600" dirty="0"/>
              <a:t> og </a:t>
            </a:r>
            <a:r>
              <a:rPr lang="en-US" sz="1600" dirty="0" err="1"/>
              <a:t>økonomistyring</a:t>
            </a:r>
            <a:r>
              <a:rPr lang="en-US" sz="1600" dirty="0"/>
              <a:t> (DFØ)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9B69D888-3C76-44E6-9E14-39A20D3EE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1218" y="1675571"/>
            <a:ext cx="2100262" cy="148462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EDAA163-C3D7-49BE-B774-857FFE714B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460" y="1674660"/>
            <a:ext cx="665019" cy="522473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4EC2618C-06A4-403D-B284-E5CFFBF4F4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2304" y="2082461"/>
            <a:ext cx="2743200" cy="7289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88BAB9-1440-E768-95B1-8B6950FB70C8}"/>
              </a:ext>
            </a:extLst>
          </p:cNvPr>
          <p:cNvSpPr txBox="1"/>
          <p:nvPr/>
        </p:nvSpPr>
        <p:spPr>
          <a:xfrm>
            <a:off x="301385" y="3389424"/>
            <a:ext cx="801530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Endringen</a:t>
            </a:r>
            <a:r>
              <a:rPr lang="en-US" sz="1400" dirty="0"/>
              <a:t> </a:t>
            </a:r>
            <a:r>
              <a:rPr lang="en-US" sz="1400" dirty="0" err="1"/>
              <a:t>innebærer</a:t>
            </a:r>
            <a:r>
              <a:rPr lang="en-US" sz="1400" dirty="0"/>
              <a:t> at HR </a:t>
            </a:r>
            <a:r>
              <a:rPr lang="en-US" sz="1400" dirty="0" err="1"/>
              <a:t>portalen</a:t>
            </a:r>
            <a:r>
              <a:rPr lang="en-US" sz="1400" dirty="0"/>
              <a:t> </a:t>
            </a:r>
            <a:r>
              <a:rPr lang="en-US" sz="1400" dirty="0" err="1"/>
              <a:t>byttes</a:t>
            </a:r>
            <a:r>
              <a:rPr lang="en-US" sz="1400" dirty="0"/>
              <a:t> </a:t>
            </a:r>
            <a:r>
              <a:rPr lang="en-US" sz="1400" dirty="0" err="1"/>
              <a:t>ut.</a:t>
            </a:r>
            <a:r>
              <a:rPr lang="en-US" sz="1400" dirty="0"/>
              <a:t> Alle ansatte </a:t>
            </a:r>
            <a:r>
              <a:rPr lang="en-US" sz="1400" dirty="0" err="1"/>
              <a:t>får</a:t>
            </a:r>
            <a:r>
              <a:rPr lang="en-US" sz="1400" dirty="0"/>
              <a:t> </a:t>
            </a:r>
            <a:r>
              <a:rPr lang="en-US" sz="1400" dirty="0" err="1"/>
              <a:t>tilgang</a:t>
            </a:r>
            <a:r>
              <a:rPr lang="en-US" sz="1400" dirty="0"/>
              <a:t> til DFØs </a:t>
            </a:r>
            <a:r>
              <a:rPr lang="en-US" sz="1400" dirty="0" err="1"/>
              <a:t>selvbetjeningsportal</a:t>
            </a:r>
            <a:r>
              <a:rPr lang="en-US" sz="1400" dirty="0"/>
              <a:t> og app fra 01.01.23. Her </a:t>
            </a:r>
            <a:r>
              <a:rPr lang="en-US" sz="1400" dirty="0" err="1"/>
              <a:t>kan</a:t>
            </a:r>
            <a:r>
              <a:rPr lang="en-US" sz="1400" dirty="0"/>
              <a:t> du </a:t>
            </a:r>
            <a:r>
              <a:rPr lang="en-US" sz="1400" dirty="0" err="1"/>
              <a:t>blant</a:t>
            </a:r>
            <a:r>
              <a:rPr lang="en-US" sz="1400" dirty="0"/>
              <a:t> </a:t>
            </a:r>
            <a:r>
              <a:rPr lang="en-US" sz="1400" dirty="0" err="1"/>
              <a:t>annet</a:t>
            </a:r>
            <a:r>
              <a:rPr lang="en-US" sz="1400" dirty="0"/>
              <a:t> </a:t>
            </a:r>
            <a:r>
              <a:rPr lang="en-US" sz="1400" dirty="0" err="1"/>
              <a:t>registrere</a:t>
            </a:r>
            <a:r>
              <a:rPr lang="en-US" sz="1400" dirty="0"/>
              <a:t> </a:t>
            </a:r>
            <a:r>
              <a:rPr lang="en-US" sz="1400" dirty="0" err="1"/>
              <a:t>tid</a:t>
            </a:r>
            <a:r>
              <a:rPr lang="en-US" sz="1400" dirty="0"/>
              <a:t>, </a:t>
            </a:r>
            <a:r>
              <a:rPr lang="en-US" sz="1400" dirty="0" err="1"/>
              <a:t>reiseregninger</a:t>
            </a:r>
            <a:r>
              <a:rPr lang="en-US" sz="1400" dirty="0"/>
              <a:t>, </a:t>
            </a:r>
            <a:r>
              <a:rPr lang="en-US" sz="1400" dirty="0" err="1"/>
              <a:t>utgiftsrefusjon</a:t>
            </a:r>
            <a:r>
              <a:rPr lang="en-US" sz="1400" dirty="0"/>
              <a:t>, </a:t>
            </a:r>
            <a:r>
              <a:rPr lang="en-US" sz="1400" dirty="0" err="1"/>
              <a:t>permisjonssøknader</a:t>
            </a:r>
            <a:r>
              <a:rPr lang="en-US" sz="1400" dirty="0"/>
              <a:t>, </a:t>
            </a:r>
            <a:r>
              <a:rPr lang="en-US" sz="1400" dirty="0" err="1"/>
              <a:t>ekstra</a:t>
            </a:r>
            <a:r>
              <a:rPr lang="en-US" sz="1400" dirty="0"/>
              <a:t> </a:t>
            </a:r>
            <a:r>
              <a:rPr lang="en-US" sz="1400" dirty="0" err="1"/>
              <a:t>skattetrekk</a:t>
            </a:r>
            <a:r>
              <a:rPr lang="en-US" sz="1400" dirty="0"/>
              <a:t>, </a:t>
            </a:r>
            <a:r>
              <a:rPr lang="en-US" sz="1400" dirty="0" err="1"/>
              <a:t>feriesøknad</a:t>
            </a:r>
            <a:r>
              <a:rPr lang="en-US" sz="1400" dirty="0"/>
              <a:t> og </a:t>
            </a:r>
            <a:r>
              <a:rPr lang="en-US" sz="1400" dirty="0" err="1"/>
              <a:t>overføring</a:t>
            </a:r>
            <a:r>
              <a:rPr lang="en-US" sz="1400" dirty="0"/>
              <a:t> av </a:t>
            </a:r>
            <a:r>
              <a:rPr lang="en-US" sz="1400" dirty="0" err="1"/>
              <a:t>feriedager</a:t>
            </a:r>
            <a:r>
              <a:rPr lang="en-US" sz="1400" dirty="0"/>
              <a:t>. </a:t>
            </a:r>
          </a:p>
          <a:p>
            <a:endParaRPr lang="en-US" sz="1400" dirty="0"/>
          </a:p>
          <a:p>
            <a:r>
              <a:rPr lang="en-US" sz="1400" dirty="0" err="1"/>
              <a:t>Selvbetjeningsportalen</a:t>
            </a:r>
            <a:r>
              <a:rPr lang="en-US" sz="1400" dirty="0"/>
              <a:t> </a:t>
            </a:r>
            <a:r>
              <a:rPr lang="en-US" sz="1400" dirty="0" err="1"/>
              <a:t>erstatter</a:t>
            </a:r>
            <a:r>
              <a:rPr lang="en-US" sz="1400" dirty="0"/>
              <a:t> HR-</a:t>
            </a:r>
            <a:r>
              <a:rPr lang="en-US" sz="1400" dirty="0" err="1"/>
              <a:t>portalen</a:t>
            </a:r>
            <a:r>
              <a:rPr lang="en-US" sz="1400" dirty="0"/>
              <a:t> fra 01.01.23.</a:t>
            </a:r>
          </a:p>
          <a:p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125995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16456CD-9A51-4369-B624-AB0324D6E7B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16456CD-9A51-4369-B624-AB0324D6E7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3297F30B-D24D-4EE9-AF1A-452C8D09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397" y="25577"/>
            <a:ext cx="8418747" cy="1110177"/>
          </a:xfrm>
        </p:spPr>
        <p:txBody>
          <a:bodyPr vert="horz"/>
          <a:lstStyle/>
          <a:p>
            <a:pPr algn="ctr">
              <a:spcBef>
                <a:spcPct val="20000"/>
              </a:spcBef>
            </a:pPr>
            <a:r>
              <a:rPr lang="nb-NO" dirty="0">
                <a:solidFill>
                  <a:schemeClr val="tx2"/>
                </a:solidFill>
              </a:rPr>
              <a:t>Hvorfor BOTT ØL?</a:t>
            </a:r>
            <a:br>
              <a:rPr lang="nb-NO" dirty="0"/>
            </a:br>
            <a:r>
              <a:rPr lang="nb-NO" sz="1500" b="0" i="1" dirty="0">
                <a:solidFill>
                  <a:srgbClr val="000000"/>
                </a:solidFill>
              </a:rPr>
              <a:t>Innføringen av nye økonomi- og lønnssystemer vil gi NTNU mange fordeler både i et fagperspektiv og brukerperspektiv</a:t>
            </a:r>
            <a:endParaRPr lang="nb-NO" sz="1500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F5520E2-E70E-421E-853F-DFBEDAC60221}"/>
              </a:ext>
            </a:extLst>
          </p:cNvPr>
          <p:cNvGrpSpPr/>
          <p:nvPr/>
        </p:nvGrpSpPr>
        <p:grpSpPr>
          <a:xfrm>
            <a:off x="4524005" y="1355259"/>
            <a:ext cx="1890522" cy="1210630"/>
            <a:chOff x="3255959" y="1713774"/>
            <a:chExt cx="2520696" cy="161417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93DF72-A128-4DE5-8927-07C75A014018}"/>
                </a:ext>
              </a:extLst>
            </p:cNvPr>
            <p:cNvSpPr txBox="1"/>
            <p:nvPr/>
          </p:nvSpPr>
          <p:spPr>
            <a:xfrm>
              <a:off x="3255959" y="2589284"/>
              <a:ext cx="2520696" cy="738664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Vi får roller, systemer og prosesser som er laget for å fungere i lag</a:t>
              </a:r>
            </a:p>
          </p:txBody>
        </p:sp>
        <p:pic>
          <p:nvPicPr>
            <p:cNvPr id="19" name="Graphic 18" descr="Rope Knot with solid fill">
              <a:extLst>
                <a:ext uri="{FF2B5EF4-FFF2-40B4-BE49-F238E27FC236}">
                  <a16:creationId xmlns:a16="http://schemas.microsoft.com/office/drawing/2014/main" id="{0E113155-786B-45E5-B000-32C7D82CF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136623" y="1713774"/>
              <a:ext cx="914400" cy="914400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8609F01-EA0B-4A82-84AE-4747634045FE}"/>
              </a:ext>
            </a:extLst>
          </p:cNvPr>
          <p:cNvGrpSpPr/>
          <p:nvPr/>
        </p:nvGrpSpPr>
        <p:grpSpPr>
          <a:xfrm>
            <a:off x="399450" y="1355259"/>
            <a:ext cx="1890522" cy="1232548"/>
            <a:chOff x="532600" y="1684550"/>
            <a:chExt cx="2520696" cy="1643398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9D253B3-4076-4EAB-AB1F-E800F4C61DFA}"/>
                </a:ext>
              </a:extLst>
            </p:cNvPr>
            <p:cNvSpPr txBox="1"/>
            <p:nvPr/>
          </p:nvSpPr>
          <p:spPr>
            <a:xfrm>
              <a:off x="532600" y="2589284"/>
              <a:ext cx="2520696" cy="738664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Vi erstatter utdaterte systemer med nye som vil være i kontinuerlig forbedring</a:t>
              </a:r>
            </a:p>
          </p:txBody>
        </p:sp>
        <p:pic>
          <p:nvPicPr>
            <p:cNvPr id="23" name="Graphic 22" descr="Building Brick Wall with solid fill">
              <a:extLst>
                <a:ext uri="{FF2B5EF4-FFF2-40B4-BE49-F238E27FC236}">
                  <a16:creationId xmlns:a16="http://schemas.microsoft.com/office/drawing/2014/main" id="{FAE93033-7CDC-43DE-A92F-FE06CB68B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335748" y="1684550"/>
              <a:ext cx="914400" cy="914400"/>
            </a:xfrm>
            <a:prstGeom prst="rect">
              <a:avLst/>
            </a:prstGeom>
          </p:spPr>
        </p:pic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EB019A2-F5DB-4119-8012-AAF09EEF25AE}"/>
              </a:ext>
            </a:extLst>
          </p:cNvPr>
          <p:cNvGrpSpPr/>
          <p:nvPr/>
        </p:nvGrpSpPr>
        <p:grpSpPr>
          <a:xfrm>
            <a:off x="6666297" y="1355259"/>
            <a:ext cx="2111329" cy="1371400"/>
            <a:chOff x="8888395" y="1714857"/>
            <a:chExt cx="2815105" cy="182853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89CD5BA-9163-41DE-AB24-051B36CFE8EB}"/>
                </a:ext>
              </a:extLst>
            </p:cNvPr>
            <p:cNvSpPr txBox="1"/>
            <p:nvPr/>
          </p:nvSpPr>
          <p:spPr>
            <a:xfrm>
              <a:off x="8888395" y="2589283"/>
              <a:ext cx="2815105" cy="954108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Vi får økt funksjonalitet innen flere områder som pre-</a:t>
              </a:r>
              <a:r>
                <a:rPr lang="nb-NO" sz="1050" err="1">
                  <a:solidFill>
                    <a:srgbClr val="000000"/>
                  </a:solidFill>
                  <a:latin typeface="Arial" panose="020B0604020202020204"/>
                </a:rPr>
                <a:t>award</a:t>
              </a: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 (prosjektøkonomi) og selvbetjeningsløsninger</a:t>
              </a:r>
              <a:endParaRPr lang="nb-NO" sz="1050">
                <a:solidFill>
                  <a:srgbClr val="000000"/>
                </a:solidFill>
                <a:latin typeface="Arial" panose="020B0604020202020204"/>
                <a:cs typeface="Arial"/>
              </a:endParaRPr>
            </a:p>
          </p:txBody>
        </p:sp>
        <p:pic>
          <p:nvPicPr>
            <p:cNvPr id="31" name="Graphic 30" descr="Escalator Up with solid fill">
              <a:extLst>
                <a:ext uri="{FF2B5EF4-FFF2-40B4-BE49-F238E27FC236}">
                  <a16:creationId xmlns:a16="http://schemas.microsoft.com/office/drawing/2014/main" id="{1866CD66-A329-4B8E-89A1-151482746A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899361" y="1714857"/>
              <a:ext cx="914400" cy="914400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7960AEB2-C9C3-442D-BFAF-E77D8CCBB632}"/>
              </a:ext>
            </a:extLst>
          </p:cNvPr>
          <p:cNvGrpSpPr/>
          <p:nvPr/>
        </p:nvGrpSpPr>
        <p:grpSpPr>
          <a:xfrm>
            <a:off x="322358" y="2948501"/>
            <a:ext cx="1890522" cy="1637921"/>
            <a:chOff x="429810" y="3931334"/>
            <a:chExt cx="2520696" cy="2183895"/>
          </a:xfrm>
        </p:grpSpPr>
        <p:pic>
          <p:nvPicPr>
            <p:cNvPr id="27" name="Graphic 26" descr="Blockchain with solid fill">
              <a:extLst>
                <a:ext uri="{FF2B5EF4-FFF2-40B4-BE49-F238E27FC236}">
                  <a16:creationId xmlns:a16="http://schemas.microsoft.com/office/drawing/2014/main" id="{12A2C270-3BD3-40B6-B20C-F29C81F2DF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10098" y="3931334"/>
              <a:ext cx="914400" cy="91440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BACB568-D257-4038-985A-54928EB38F51}"/>
                </a:ext>
              </a:extLst>
            </p:cNvPr>
            <p:cNvSpPr txBox="1"/>
            <p:nvPr/>
          </p:nvSpPr>
          <p:spPr>
            <a:xfrm>
              <a:off x="429810" y="4945678"/>
              <a:ext cx="2520696" cy="1169551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Vi får prosessansvarlige, prosessrådgivere og fagbrukere i tett samarbeid som gir bedre kvalitet i tjenestene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9B7BBCF-A287-4B0B-888B-C318BD14F1BF}"/>
              </a:ext>
            </a:extLst>
          </p:cNvPr>
          <p:cNvGrpSpPr/>
          <p:nvPr/>
        </p:nvGrpSpPr>
        <p:grpSpPr>
          <a:xfrm>
            <a:off x="2445971" y="2955664"/>
            <a:ext cx="1890522" cy="1630758"/>
            <a:chOff x="3261295" y="3940885"/>
            <a:chExt cx="2520696" cy="217434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F1D2489-C699-487F-BA98-BA32D112E53D}"/>
                </a:ext>
              </a:extLst>
            </p:cNvPr>
            <p:cNvSpPr txBox="1"/>
            <p:nvPr/>
          </p:nvSpPr>
          <p:spPr>
            <a:xfrm>
              <a:off x="3261295" y="4945678"/>
              <a:ext cx="2520696" cy="1169550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Vi vil følge lover, avtaler og regler da de er bygd inn i systemene (i delvis motsetning til dagens situasjon)</a:t>
              </a:r>
            </a:p>
          </p:txBody>
        </p:sp>
        <p:pic>
          <p:nvPicPr>
            <p:cNvPr id="38" name="Graphic 37" descr="Document with solid fill">
              <a:extLst>
                <a:ext uri="{FF2B5EF4-FFF2-40B4-BE49-F238E27FC236}">
                  <a16:creationId xmlns:a16="http://schemas.microsoft.com/office/drawing/2014/main" id="{1DB95787-A7AB-4B0C-822E-5CC753BDF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154789" y="3940885"/>
              <a:ext cx="914400" cy="914400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1B6FA6A-97F1-4D79-8D19-EF2F60D64CCE}"/>
              </a:ext>
            </a:extLst>
          </p:cNvPr>
          <p:cNvGrpSpPr/>
          <p:nvPr/>
        </p:nvGrpSpPr>
        <p:grpSpPr>
          <a:xfrm>
            <a:off x="6860971" y="2941862"/>
            <a:ext cx="1890522" cy="1321394"/>
            <a:chOff x="9147961" y="3922484"/>
            <a:chExt cx="2520696" cy="1761859"/>
          </a:xfrm>
        </p:grpSpPr>
        <p:sp>
          <p:nvSpPr>
            <p:cNvPr id="21" name="TextBox 35">
              <a:extLst>
                <a:ext uri="{FF2B5EF4-FFF2-40B4-BE49-F238E27FC236}">
                  <a16:creationId xmlns:a16="http://schemas.microsoft.com/office/drawing/2014/main" id="{032E671C-DFA4-8846-7F87-10E71B0CCBB5}"/>
                </a:ext>
              </a:extLst>
            </p:cNvPr>
            <p:cNvSpPr txBox="1"/>
            <p:nvPr/>
          </p:nvSpPr>
          <p:spPr>
            <a:xfrm>
              <a:off x="9147961" y="4945679"/>
              <a:ext cx="2520696" cy="738664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Vi får systemer, prosesser og roller som bidrar til å realisere Ett NTNU</a:t>
              </a:r>
              <a:endParaRPr lang="nb-NO" sz="1200">
                <a:solidFill>
                  <a:srgbClr val="000000"/>
                </a:solidFill>
                <a:latin typeface="Arial" panose="020B0604020202020204"/>
              </a:endParaRPr>
            </a:p>
          </p:txBody>
        </p:sp>
        <p:pic>
          <p:nvPicPr>
            <p:cNvPr id="22" name="Graphic 37" descr="Bank with solid fill">
              <a:extLst>
                <a:ext uri="{FF2B5EF4-FFF2-40B4-BE49-F238E27FC236}">
                  <a16:creationId xmlns:a16="http://schemas.microsoft.com/office/drawing/2014/main" id="{831D87C1-1ED9-16FC-D740-EEC5CCCF1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9951109" y="3922484"/>
              <a:ext cx="914400" cy="914400"/>
            </a:xfrm>
            <a:prstGeom prst="rect">
              <a:avLst/>
            </a:prstGeom>
          </p:spPr>
        </p:pic>
      </p:grpSp>
      <p:sp>
        <p:nvSpPr>
          <p:cNvPr id="28" name="Freeform 114">
            <a:extLst>
              <a:ext uri="{FF2B5EF4-FFF2-40B4-BE49-F238E27FC236}">
                <a16:creationId xmlns:a16="http://schemas.microsoft.com/office/drawing/2014/main" id="{91755F43-BBE2-4091-9123-99234591EB5F}"/>
              </a:ext>
            </a:extLst>
          </p:cNvPr>
          <p:cNvSpPr>
            <a:spLocks noEditPoints="1"/>
          </p:cNvSpPr>
          <p:nvPr/>
        </p:nvSpPr>
        <p:spPr bwMode="auto">
          <a:xfrm>
            <a:off x="5324610" y="3062025"/>
            <a:ext cx="616003" cy="524774"/>
          </a:xfrm>
          <a:custGeom>
            <a:avLst/>
            <a:gdLst>
              <a:gd name="T0" fmla="*/ 288 w 320"/>
              <a:gd name="T1" fmla="*/ 203 h 267"/>
              <a:gd name="T2" fmla="*/ 277 w 320"/>
              <a:gd name="T3" fmla="*/ 128 h 267"/>
              <a:gd name="T4" fmla="*/ 171 w 320"/>
              <a:gd name="T5" fmla="*/ 75 h 267"/>
              <a:gd name="T6" fmla="*/ 203 w 320"/>
              <a:gd name="T7" fmla="*/ 64 h 267"/>
              <a:gd name="T8" fmla="*/ 192 w 320"/>
              <a:gd name="T9" fmla="*/ 0 h 267"/>
              <a:gd name="T10" fmla="*/ 117 w 320"/>
              <a:gd name="T11" fmla="*/ 11 h 267"/>
              <a:gd name="T12" fmla="*/ 128 w 320"/>
              <a:gd name="T13" fmla="*/ 75 h 267"/>
              <a:gd name="T14" fmla="*/ 149 w 320"/>
              <a:gd name="T15" fmla="*/ 128 h 267"/>
              <a:gd name="T16" fmla="*/ 32 w 320"/>
              <a:gd name="T17" fmla="*/ 139 h 267"/>
              <a:gd name="T18" fmla="*/ 11 w 320"/>
              <a:gd name="T19" fmla="*/ 203 h 267"/>
              <a:gd name="T20" fmla="*/ 0 w 320"/>
              <a:gd name="T21" fmla="*/ 256 h 267"/>
              <a:gd name="T22" fmla="*/ 75 w 320"/>
              <a:gd name="T23" fmla="*/ 267 h 267"/>
              <a:gd name="T24" fmla="*/ 85 w 320"/>
              <a:gd name="T25" fmla="*/ 214 h 267"/>
              <a:gd name="T26" fmla="*/ 53 w 320"/>
              <a:gd name="T27" fmla="*/ 203 h 267"/>
              <a:gd name="T28" fmla="*/ 149 w 320"/>
              <a:gd name="T29" fmla="*/ 150 h 267"/>
              <a:gd name="T30" fmla="*/ 128 w 320"/>
              <a:gd name="T31" fmla="*/ 203 h 267"/>
              <a:gd name="T32" fmla="*/ 117 w 320"/>
              <a:gd name="T33" fmla="*/ 256 h 267"/>
              <a:gd name="T34" fmla="*/ 192 w 320"/>
              <a:gd name="T35" fmla="*/ 267 h 267"/>
              <a:gd name="T36" fmla="*/ 203 w 320"/>
              <a:gd name="T37" fmla="*/ 214 h 267"/>
              <a:gd name="T38" fmla="*/ 171 w 320"/>
              <a:gd name="T39" fmla="*/ 203 h 267"/>
              <a:gd name="T40" fmla="*/ 267 w 320"/>
              <a:gd name="T41" fmla="*/ 150 h 267"/>
              <a:gd name="T42" fmla="*/ 245 w 320"/>
              <a:gd name="T43" fmla="*/ 203 h 267"/>
              <a:gd name="T44" fmla="*/ 235 w 320"/>
              <a:gd name="T45" fmla="*/ 256 h 267"/>
              <a:gd name="T46" fmla="*/ 309 w 320"/>
              <a:gd name="T47" fmla="*/ 267 h 267"/>
              <a:gd name="T48" fmla="*/ 320 w 320"/>
              <a:gd name="T49" fmla="*/ 214 h 267"/>
              <a:gd name="T50" fmla="*/ 139 w 320"/>
              <a:gd name="T51" fmla="*/ 22 h 267"/>
              <a:gd name="T52" fmla="*/ 181 w 320"/>
              <a:gd name="T53" fmla="*/ 54 h 267"/>
              <a:gd name="T54" fmla="*/ 139 w 320"/>
              <a:gd name="T55" fmla="*/ 22 h 267"/>
              <a:gd name="T56" fmla="*/ 21 w 320"/>
              <a:gd name="T57" fmla="*/ 246 h 267"/>
              <a:gd name="T58" fmla="*/ 64 w 320"/>
              <a:gd name="T59" fmla="*/ 224 h 267"/>
              <a:gd name="T60" fmla="*/ 181 w 320"/>
              <a:gd name="T61" fmla="*/ 246 h 267"/>
              <a:gd name="T62" fmla="*/ 139 w 320"/>
              <a:gd name="T63" fmla="*/ 224 h 267"/>
              <a:gd name="T64" fmla="*/ 181 w 320"/>
              <a:gd name="T65" fmla="*/ 246 h 267"/>
              <a:gd name="T66" fmla="*/ 256 w 320"/>
              <a:gd name="T67" fmla="*/ 246 h 267"/>
              <a:gd name="T68" fmla="*/ 299 w 320"/>
              <a:gd name="T69" fmla="*/ 224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20" h="267">
                <a:moveTo>
                  <a:pt x="309" y="203"/>
                </a:moveTo>
                <a:cubicBezTo>
                  <a:pt x="288" y="203"/>
                  <a:pt x="288" y="203"/>
                  <a:pt x="288" y="203"/>
                </a:cubicBezTo>
                <a:cubicBezTo>
                  <a:pt x="288" y="139"/>
                  <a:pt x="288" y="139"/>
                  <a:pt x="288" y="139"/>
                </a:cubicBezTo>
                <a:cubicBezTo>
                  <a:pt x="288" y="133"/>
                  <a:pt x="283" y="128"/>
                  <a:pt x="277" y="128"/>
                </a:cubicBezTo>
                <a:cubicBezTo>
                  <a:pt x="171" y="128"/>
                  <a:pt x="171" y="128"/>
                  <a:pt x="171" y="128"/>
                </a:cubicBezTo>
                <a:cubicBezTo>
                  <a:pt x="171" y="75"/>
                  <a:pt x="171" y="75"/>
                  <a:pt x="171" y="75"/>
                </a:cubicBezTo>
                <a:cubicBezTo>
                  <a:pt x="192" y="75"/>
                  <a:pt x="192" y="75"/>
                  <a:pt x="192" y="75"/>
                </a:cubicBezTo>
                <a:cubicBezTo>
                  <a:pt x="198" y="75"/>
                  <a:pt x="203" y="70"/>
                  <a:pt x="203" y="64"/>
                </a:cubicBezTo>
                <a:cubicBezTo>
                  <a:pt x="203" y="11"/>
                  <a:pt x="203" y="11"/>
                  <a:pt x="203" y="11"/>
                </a:cubicBezTo>
                <a:cubicBezTo>
                  <a:pt x="203" y="5"/>
                  <a:pt x="198" y="0"/>
                  <a:pt x="192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2" y="0"/>
                  <a:pt x="117" y="5"/>
                  <a:pt x="117" y="11"/>
                </a:cubicBezTo>
                <a:cubicBezTo>
                  <a:pt x="117" y="64"/>
                  <a:pt x="117" y="64"/>
                  <a:pt x="117" y="64"/>
                </a:cubicBezTo>
                <a:cubicBezTo>
                  <a:pt x="117" y="70"/>
                  <a:pt x="122" y="75"/>
                  <a:pt x="128" y="75"/>
                </a:cubicBezTo>
                <a:cubicBezTo>
                  <a:pt x="149" y="75"/>
                  <a:pt x="149" y="75"/>
                  <a:pt x="149" y="75"/>
                </a:cubicBezTo>
                <a:cubicBezTo>
                  <a:pt x="149" y="128"/>
                  <a:pt x="149" y="128"/>
                  <a:pt x="149" y="128"/>
                </a:cubicBezTo>
                <a:cubicBezTo>
                  <a:pt x="43" y="128"/>
                  <a:pt x="43" y="128"/>
                  <a:pt x="43" y="128"/>
                </a:cubicBezTo>
                <a:cubicBezTo>
                  <a:pt x="37" y="128"/>
                  <a:pt x="32" y="133"/>
                  <a:pt x="32" y="139"/>
                </a:cubicBezTo>
                <a:cubicBezTo>
                  <a:pt x="32" y="203"/>
                  <a:pt x="32" y="203"/>
                  <a:pt x="32" y="203"/>
                </a:cubicBezTo>
                <a:cubicBezTo>
                  <a:pt x="11" y="203"/>
                  <a:pt x="11" y="203"/>
                  <a:pt x="11" y="203"/>
                </a:cubicBezTo>
                <a:cubicBezTo>
                  <a:pt x="5" y="203"/>
                  <a:pt x="0" y="208"/>
                  <a:pt x="0" y="214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62"/>
                  <a:pt x="5" y="267"/>
                  <a:pt x="11" y="267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81" y="267"/>
                  <a:pt x="85" y="262"/>
                  <a:pt x="85" y="256"/>
                </a:cubicBezTo>
                <a:cubicBezTo>
                  <a:pt x="85" y="214"/>
                  <a:pt x="85" y="214"/>
                  <a:pt x="85" y="214"/>
                </a:cubicBezTo>
                <a:cubicBezTo>
                  <a:pt x="85" y="208"/>
                  <a:pt x="81" y="203"/>
                  <a:pt x="75" y="203"/>
                </a:cubicBezTo>
                <a:cubicBezTo>
                  <a:pt x="53" y="203"/>
                  <a:pt x="53" y="203"/>
                  <a:pt x="53" y="203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149" y="150"/>
                  <a:pt x="149" y="150"/>
                  <a:pt x="149" y="150"/>
                </a:cubicBezTo>
                <a:cubicBezTo>
                  <a:pt x="149" y="203"/>
                  <a:pt x="149" y="203"/>
                  <a:pt x="149" y="203"/>
                </a:cubicBezTo>
                <a:cubicBezTo>
                  <a:pt x="128" y="203"/>
                  <a:pt x="128" y="203"/>
                  <a:pt x="128" y="203"/>
                </a:cubicBezTo>
                <a:cubicBezTo>
                  <a:pt x="122" y="203"/>
                  <a:pt x="117" y="208"/>
                  <a:pt x="117" y="214"/>
                </a:cubicBezTo>
                <a:cubicBezTo>
                  <a:pt x="117" y="256"/>
                  <a:pt x="117" y="256"/>
                  <a:pt x="117" y="256"/>
                </a:cubicBezTo>
                <a:cubicBezTo>
                  <a:pt x="117" y="262"/>
                  <a:pt x="122" y="267"/>
                  <a:pt x="128" y="267"/>
                </a:cubicBezTo>
                <a:cubicBezTo>
                  <a:pt x="192" y="267"/>
                  <a:pt x="192" y="267"/>
                  <a:pt x="192" y="267"/>
                </a:cubicBezTo>
                <a:cubicBezTo>
                  <a:pt x="198" y="267"/>
                  <a:pt x="203" y="262"/>
                  <a:pt x="203" y="256"/>
                </a:cubicBezTo>
                <a:cubicBezTo>
                  <a:pt x="203" y="214"/>
                  <a:pt x="203" y="214"/>
                  <a:pt x="203" y="214"/>
                </a:cubicBezTo>
                <a:cubicBezTo>
                  <a:pt x="203" y="208"/>
                  <a:pt x="198" y="203"/>
                  <a:pt x="192" y="203"/>
                </a:cubicBezTo>
                <a:cubicBezTo>
                  <a:pt x="171" y="203"/>
                  <a:pt x="171" y="203"/>
                  <a:pt x="171" y="203"/>
                </a:cubicBezTo>
                <a:cubicBezTo>
                  <a:pt x="171" y="150"/>
                  <a:pt x="171" y="150"/>
                  <a:pt x="171" y="150"/>
                </a:cubicBezTo>
                <a:cubicBezTo>
                  <a:pt x="267" y="150"/>
                  <a:pt x="267" y="150"/>
                  <a:pt x="267" y="150"/>
                </a:cubicBezTo>
                <a:cubicBezTo>
                  <a:pt x="267" y="203"/>
                  <a:pt x="267" y="203"/>
                  <a:pt x="267" y="203"/>
                </a:cubicBezTo>
                <a:cubicBezTo>
                  <a:pt x="245" y="203"/>
                  <a:pt x="245" y="203"/>
                  <a:pt x="245" y="203"/>
                </a:cubicBezTo>
                <a:cubicBezTo>
                  <a:pt x="239" y="203"/>
                  <a:pt x="235" y="208"/>
                  <a:pt x="235" y="214"/>
                </a:cubicBezTo>
                <a:cubicBezTo>
                  <a:pt x="235" y="256"/>
                  <a:pt x="235" y="256"/>
                  <a:pt x="235" y="256"/>
                </a:cubicBezTo>
                <a:cubicBezTo>
                  <a:pt x="235" y="262"/>
                  <a:pt x="239" y="267"/>
                  <a:pt x="245" y="267"/>
                </a:cubicBezTo>
                <a:cubicBezTo>
                  <a:pt x="309" y="267"/>
                  <a:pt x="309" y="267"/>
                  <a:pt x="309" y="267"/>
                </a:cubicBezTo>
                <a:cubicBezTo>
                  <a:pt x="315" y="267"/>
                  <a:pt x="320" y="262"/>
                  <a:pt x="320" y="256"/>
                </a:cubicBezTo>
                <a:cubicBezTo>
                  <a:pt x="320" y="214"/>
                  <a:pt x="320" y="214"/>
                  <a:pt x="320" y="214"/>
                </a:cubicBezTo>
                <a:cubicBezTo>
                  <a:pt x="320" y="208"/>
                  <a:pt x="315" y="203"/>
                  <a:pt x="309" y="203"/>
                </a:cubicBezTo>
                <a:close/>
                <a:moveTo>
                  <a:pt x="139" y="22"/>
                </a:moveTo>
                <a:cubicBezTo>
                  <a:pt x="181" y="22"/>
                  <a:pt x="181" y="22"/>
                  <a:pt x="181" y="22"/>
                </a:cubicBezTo>
                <a:cubicBezTo>
                  <a:pt x="181" y="54"/>
                  <a:pt x="181" y="54"/>
                  <a:pt x="181" y="54"/>
                </a:cubicBezTo>
                <a:cubicBezTo>
                  <a:pt x="139" y="54"/>
                  <a:pt x="139" y="54"/>
                  <a:pt x="139" y="54"/>
                </a:cubicBezTo>
                <a:lnTo>
                  <a:pt x="139" y="22"/>
                </a:lnTo>
                <a:close/>
                <a:moveTo>
                  <a:pt x="64" y="246"/>
                </a:moveTo>
                <a:cubicBezTo>
                  <a:pt x="21" y="246"/>
                  <a:pt x="21" y="246"/>
                  <a:pt x="21" y="246"/>
                </a:cubicBezTo>
                <a:cubicBezTo>
                  <a:pt x="21" y="224"/>
                  <a:pt x="21" y="224"/>
                  <a:pt x="21" y="224"/>
                </a:cubicBezTo>
                <a:cubicBezTo>
                  <a:pt x="64" y="224"/>
                  <a:pt x="64" y="224"/>
                  <a:pt x="64" y="224"/>
                </a:cubicBezTo>
                <a:lnTo>
                  <a:pt x="64" y="246"/>
                </a:lnTo>
                <a:close/>
                <a:moveTo>
                  <a:pt x="181" y="246"/>
                </a:moveTo>
                <a:cubicBezTo>
                  <a:pt x="139" y="246"/>
                  <a:pt x="139" y="246"/>
                  <a:pt x="139" y="246"/>
                </a:cubicBezTo>
                <a:cubicBezTo>
                  <a:pt x="139" y="224"/>
                  <a:pt x="139" y="224"/>
                  <a:pt x="139" y="224"/>
                </a:cubicBezTo>
                <a:cubicBezTo>
                  <a:pt x="181" y="224"/>
                  <a:pt x="181" y="224"/>
                  <a:pt x="181" y="224"/>
                </a:cubicBezTo>
                <a:lnTo>
                  <a:pt x="181" y="246"/>
                </a:lnTo>
                <a:close/>
                <a:moveTo>
                  <a:pt x="299" y="246"/>
                </a:moveTo>
                <a:cubicBezTo>
                  <a:pt x="256" y="246"/>
                  <a:pt x="256" y="246"/>
                  <a:pt x="256" y="246"/>
                </a:cubicBezTo>
                <a:cubicBezTo>
                  <a:pt x="256" y="224"/>
                  <a:pt x="256" y="224"/>
                  <a:pt x="256" y="224"/>
                </a:cubicBezTo>
                <a:cubicBezTo>
                  <a:pt x="299" y="224"/>
                  <a:pt x="299" y="224"/>
                  <a:pt x="299" y="224"/>
                </a:cubicBezTo>
                <a:lnTo>
                  <a:pt x="299" y="24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:mc="http://schemas.openxmlformats.org/markup-compatibility/2006" xmlns:p14="http://schemas.microsoft.com/office/powerpoint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085" tIns="45542" rIns="91085" bIns="45542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endParaRPr lang="en-GB" sz="239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9" name="TextBox 35">
            <a:extLst>
              <a:ext uri="{FF2B5EF4-FFF2-40B4-BE49-F238E27FC236}">
                <a16:creationId xmlns:a16="http://schemas.microsoft.com/office/drawing/2014/main" id="{29D72AC3-89A2-4F29-8C7C-BD57342D100A}"/>
              </a:ext>
            </a:extLst>
          </p:cNvPr>
          <p:cNvSpPr txBox="1"/>
          <p:nvPr/>
        </p:nvSpPr>
        <p:spPr>
          <a:xfrm>
            <a:off x="4737357" y="3709258"/>
            <a:ext cx="1890522" cy="553998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 defTabSz="685800">
              <a:defRPr/>
            </a:pPr>
            <a:r>
              <a:rPr lang="nb-NO" sz="1050">
                <a:solidFill>
                  <a:srgbClr val="000000"/>
                </a:solidFill>
                <a:latin typeface="Arial" panose="020B0604020202020204"/>
              </a:rPr>
              <a:t>Vi få ny økonomimodell som gir muligheter for god økonomistyring</a:t>
            </a:r>
            <a:endParaRPr lang="nb-NO" sz="1200">
              <a:solidFill>
                <a:srgbClr val="000000"/>
              </a:solidFill>
              <a:latin typeface="Arial" panose="020B0604020202020204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2E0CF9A-CC3C-4C1E-AAFC-9ABC96A9F638}"/>
              </a:ext>
            </a:extLst>
          </p:cNvPr>
          <p:cNvGrpSpPr/>
          <p:nvPr/>
        </p:nvGrpSpPr>
        <p:grpSpPr>
          <a:xfrm>
            <a:off x="2381714" y="1500408"/>
            <a:ext cx="1890522" cy="1209066"/>
            <a:chOff x="6178994" y="2113353"/>
            <a:chExt cx="2520696" cy="1612088"/>
          </a:xfrm>
        </p:grpSpPr>
        <p:sp>
          <p:nvSpPr>
            <p:cNvPr id="39" name="Freeform 933">
              <a:extLst>
                <a:ext uri="{FF2B5EF4-FFF2-40B4-BE49-F238E27FC236}">
                  <a16:creationId xmlns:a16="http://schemas.microsoft.com/office/drawing/2014/main" id="{C80A5DF4-476F-4241-8534-0A2D1F007B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5195" y="2113353"/>
              <a:ext cx="668293" cy="527335"/>
            </a:xfrm>
            <a:custGeom>
              <a:avLst/>
              <a:gdLst>
                <a:gd name="T0" fmla="*/ 313 w 320"/>
                <a:gd name="T1" fmla="*/ 54 h 224"/>
                <a:gd name="T2" fmla="*/ 163 w 320"/>
                <a:gd name="T3" fmla="*/ 1 h 224"/>
                <a:gd name="T4" fmla="*/ 156 w 320"/>
                <a:gd name="T5" fmla="*/ 1 h 224"/>
                <a:gd name="T6" fmla="*/ 7 w 320"/>
                <a:gd name="T7" fmla="*/ 54 h 224"/>
                <a:gd name="T8" fmla="*/ 0 w 320"/>
                <a:gd name="T9" fmla="*/ 64 h 224"/>
                <a:gd name="T10" fmla="*/ 6 w 320"/>
                <a:gd name="T11" fmla="*/ 74 h 224"/>
                <a:gd name="T12" fmla="*/ 63 w 320"/>
                <a:gd name="T13" fmla="*/ 98 h 224"/>
                <a:gd name="T14" fmla="*/ 53 w 320"/>
                <a:gd name="T15" fmla="*/ 170 h 224"/>
                <a:gd name="T16" fmla="*/ 54 w 320"/>
                <a:gd name="T17" fmla="*/ 176 h 224"/>
                <a:gd name="T18" fmla="*/ 160 w 320"/>
                <a:gd name="T19" fmla="*/ 224 h 224"/>
                <a:gd name="T20" fmla="*/ 264 w 320"/>
                <a:gd name="T21" fmla="*/ 178 h 224"/>
                <a:gd name="T22" fmla="*/ 266 w 320"/>
                <a:gd name="T23" fmla="*/ 170 h 224"/>
                <a:gd name="T24" fmla="*/ 257 w 320"/>
                <a:gd name="T25" fmla="*/ 98 h 224"/>
                <a:gd name="T26" fmla="*/ 288 w 320"/>
                <a:gd name="T27" fmla="*/ 85 h 224"/>
                <a:gd name="T28" fmla="*/ 288 w 320"/>
                <a:gd name="T29" fmla="*/ 214 h 224"/>
                <a:gd name="T30" fmla="*/ 298 w 320"/>
                <a:gd name="T31" fmla="*/ 224 h 224"/>
                <a:gd name="T32" fmla="*/ 309 w 320"/>
                <a:gd name="T33" fmla="*/ 214 h 224"/>
                <a:gd name="T34" fmla="*/ 309 w 320"/>
                <a:gd name="T35" fmla="*/ 76 h 224"/>
                <a:gd name="T36" fmla="*/ 313 w 320"/>
                <a:gd name="T37" fmla="*/ 74 h 224"/>
                <a:gd name="T38" fmla="*/ 320 w 320"/>
                <a:gd name="T39" fmla="*/ 64 h 224"/>
                <a:gd name="T40" fmla="*/ 313 w 320"/>
                <a:gd name="T41" fmla="*/ 54 h 224"/>
                <a:gd name="T42" fmla="*/ 244 w 320"/>
                <a:gd name="T43" fmla="*/ 167 h 224"/>
                <a:gd name="T44" fmla="*/ 160 w 320"/>
                <a:gd name="T45" fmla="*/ 203 h 224"/>
                <a:gd name="T46" fmla="*/ 75 w 320"/>
                <a:gd name="T47" fmla="*/ 168 h 224"/>
                <a:gd name="T48" fmla="*/ 83 w 320"/>
                <a:gd name="T49" fmla="*/ 107 h 224"/>
                <a:gd name="T50" fmla="*/ 155 w 320"/>
                <a:gd name="T51" fmla="*/ 138 h 224"/>
                <a:gd name="T52" fmla="*/ 160 w 320"/>
                <a:gd name="T53" fmla="*/ 139 h 224"/>
                <a:gd name="T54" fmla="*/ 164 w 320"/>
                <a:gd name="T55" fmla="*/ 138 h 224"/>
                <a:gd name="T56" fmla="*/ 236 w 320"/>
                <a:gd name="T57" fmla="*/ 107 h 224"/>
                <a:gd name="T58" fmla="*/ 244 w 320"/>
                <a:gd name="T59" fmla="*/ 167 h 224"/>
                <a:gd name="T60" fmla="*/ 160 w 320"/>
                <a:gd name="T61" fmla="*/ 117 h 224"/>
                <a:gd name="T62" fmla="*/ 40 w 320"/>
                <a:gd name="T63" fmla="*/ 65 h 224"/>
                <a:gd name="T64" fmla="*/ 160 w 320"/>
                <a:gd name="T65" fmla="*/ 22 h 224"/>
                <a:gd name="T66" fmla="*/ 280 w 320"/>
                <a:gd name="T67" fmla="*/ 65 h 224"/>
                <a:gd name="T68" fmla="*/ 160 w 320"/>
                <a:gd name="T69" fmla="*/ 11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0" h="224">
                  <a:moveTo>
                    <a:pt x="313" y="54"/>
                  </a:moveTo>
                  <a:cubicBezTo>
                    <a:pt x="163" y="1"/>
                    <a:pt x="163" y="1"/>
                    <a:pt x="163" y="1"/>
                  </a:cubicBezTo>
                  <a:cubicBezTo>
                    <a:pt x="161" y="0"/>
                    <a:pt x="158" y="0"/>
                    <a:pt x="156" y="1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3" y="56"/>
                    <a:pt x="0" y="60"/>
                    <a:pt x="0" y="64"/>
                  </a:cubicBezTo>
                  <a:cubicBezTo>
                    <a:pt x="0" y="68"/>
                    <a:pt x="2" y="72"/>
                    <a:pt x="6" y="74"/>
                  </a:cubicBezTo>
                  <a:cubicBezTo>
                    <a:pt x="63" y="98"/>
                    <a:pt x="63" y="98"/>
                    <a:pt x="63" y="98"/>
                  </a:cubicBezTo>
                  <a:cubicBezTo>
                    <a:pt x="53" y="170"/>
                    <a:pt x="53" y="170"/>
                    <a:pt x="53" y="170"/>
                  </a:cubicBezTo>
                  <a:cubicBezTo>
                    <a:pt x="53" y="172"/>
                    <a:pt x="53" y="174"/>
                    <a:pt x="54" y="176"/>
                  </a:cubicBezTo>
                  <a:cubicBezTo>
                    <a:pt x="56" y="178"/>
                    <a:pt x="83" y="224"/>
                    <a:pt x="160" y="224"/>
                  </a:cubicBezTo>
                  <a:cubicBezTo>
                    <a:pt x="223" y="224"/>
                    <a:pt x="262" y="180"/>
                    <a:pt x="264" y="178"/>
                  </a:cubicBezTo>
                  <a:cubicBezTo>
                    <a:pt x="266" y="176"/>
                    <a:pt x="267" y="173"/>
                    <a:pt x="266" y="170"/>
                  </a:cubicBezTo>
                  <a:cubicBezTo>
                    <a:pt x="257" y="98"/>
                    <a:pt x="257" y="98"/>
                    <a:pt x="257" y="98"/>
                  </a:cubicBezTo>
                  <a:cubicBezTo>
                    <a:pt x="288" y="85"/>
                    <a:pt x="288" y="85"/>
                    <a:pt x="288" y="85"/>
                  </a:cubicBezTo>
                  <a:cubicBezTo>
                    <a:pt x="288" y="214"/>
                    <a:pt x="288" y="214"/>
                    <a:pt x="288" y="214"/>
                  </a:cubicBezTo>
                  <a:cubicBezTo>
                    <a:pt x="288" y="220"/>
                    <a:pt x="292" y="224"/>
                    <a:pt x="298" y="224"/>
                  </a:cubicBezTo>
                  <a:cubicBezTo>
                    <a:pt x="304" y="224"/>
                    <a:pt x="309" y="220"/>
                    <a:pt x="309" y="214"/>
                  </a:cubicBezTo>
                  <a:cubicBezTo>
                    <a:pt x="309" y="76"/>
                    <a:pt x="309" y="76"/>
                    <a:pt x="309" y="76"/>
                  </a:cubicBezTo>
                  <a:cubicBezTo>
                    <a:pt x="313" y="74"/>
                    <a:pt x="313" y="74"/>
                    <a:pt x="313" y="74"/>
                  </a:cubicBezTo>
                  <a:cubicBezTo>
                    <a:pt x="317" y="72"/>
                    <a:pt x="320" y="68"/>
                    <a:pt x="320" y="64"/>
                  </a:cubicBezTo>
                  <a:cubicBezTo>
                    <a:pt x="320" y="60"/>
                    <a:pt x="317" y="56"/>
                    <a:pt x="313" y="54"/>
                  </a:cubicBezTo>
                  <a:close/>
                  <a:moveTo>
                    <a:pt x="244" y="167"/>
                  </a:moveTo>
                  <a:cubicBezTo>
                    <a:pt x="235" y="177"/>
                    <a:pt x="203" y="203"/>
                    <a:pt x="160" y="203"/>
                  </a:cubicBezTo>
                  <a:cubicBezTo>
                    <a:pt x="105" y="203"/>
                    <a:pt x="81" y="177"/>
                    <a:pt x="75" y="168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55" y="138"/>
                    <a:pt x="155" y="138"/>
                    <a:pt x="155" y="138"/>
                  </a:cubicBezTo>
                  <a:cubicBezTo>
                    <a:pt x="157" y="139"/>
                    <a:pt x="158" y="139"/>
                    <a:pt x="160" y="139"/>
                  </a:cubicBezTo>
                  <a:cubicBezTo>
                    <a:pt x="161" y="139"/>
                    <a:pt x="163" y="139"/>
                    <a:pt x="164" y="138"/>
                  </a:cubicBezTo>
                  <a:cubicBezTo>
                    <a:pt x="236" y="107"/>
                    <a:pt x="236" y="107"/>
                    <a:pt x="236" y="107"/>
                  </a:cubicBezTo>
                  <a:lnTo>
                    <a:pt x="244" y="167"/>
                  </a:lnTo>
                  <a:close/>
                  <a:moveTo>
                    <a:pt x="160" y="117"/>
                  </a:moveTo>
                  <a:cubicBezTo>
                    <a:pt x="40" y="65"/>
                    <a:pt x="40" y="65"/>
                    <a:pt x="40" y="65"/>
                  </a:cubicBezTo>
                  <a:cubicBezTo>
                    <a:pt x="160" y="22"/>
                    <a:pt x="160" y="22"/>
                    <a:pt x="160" y="22"/>
                  </a:cubicBezTo>
                  <a:cubicBezTo>
                    <a:pt x="280" y="65"/>
                    <a:pt x="280" y="65"/>
                    <a:pt x="280" y="65"/>
                  </a:cubicBezTo>
                  <a:lnTo>
                    <a:pt x="160" y="117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  <a:extLst>
              <a:ext uri="{91240B29-F687-4f45-9708-019B960494DF}">
                <a14:hiddenLine xmlns:p14="http://schemas.microsoft.com/office/powerpoint/2010/main" xmlns:mc="http://schemas.openxmlformats.org/markup-compatibility/2006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085" tIns="45542" rIns="91085" bIns="45542" numCol="1" anchor="t" anchorCtr="0" compatLnSpc="1">
              <a:prstTxWarp prst="textNoShape">
                <a:avLst/>
              </a:prstTxWarp>
            </a:bodyPr>
            <a:lstStyle/>
            <a:p>
              <a:pPr defTabSz="685800">
                <a:defRPr/>
              </a:pPr>
              <a:endParaRPr lang="en-GB" sz="239">
                <a:solidFill>
                  <a:srgbClr val="000000"/>
                </a:solidFill>
                <a:latin typeface="Arial" panose="020B0604020202020204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B3688B7-FAE0-4969-BBCA-4A70A8828926}"/>
                </a:ext>
              </a:extLst>
            </p:cNvPr>
            <p:cNvSpPr txBox="1"/>
            <p:nvPr/>
          </p:nvSpPr>
          <p:spPr>
            <a:xfrm>
              <a:off x="6178994" y="2771333"/>
              <a:ext cx="2520696" cy="954108"/>
            </a:xfrm>
            <a:prstGeom prst="rect">
              <a:avLst/>
            </a:prstGeom>
            <a:noFill/>
          </p:spPr>
          <p:txBody>
            <a:bodyPr wrap="square" lIns="68580" tIns="34290" rIns="68580" bIns="34290" rtlCol="0" anchor="t">
              <a:spAutoFit/>
            </a:bodyPr>
            <a:lstStyle/>
            <a:p>
              <a:pPr algn="ctr" defTabSz="685800">
                <a:defRPr/>
              </a:pPr>
              <a:r>
                <a:rPr lang="nb-NO" sz="1050">
                  <a:solidFill>
                    <a:srgbClr val="000000"/>
                  </a:solidFill>
                  <a:latin typeface="Arial" panose="020B0604020202020204"/>
                </a:rPr>
                <a:t>Samarbeid på tvers av UH-sektoren gir mulighet for å lære av hverandre og bli gode sammen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19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9BD3B-5D7D-4B8B-F81B-D189DB667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314" y="298339"/>
            <a:ext cx="8146818" cy="648512"/>
          </a:xfrm>
        </p:spPr>
        <p:txBody>
          <a:bodyPr/>
          <a:lstStyle/>
          <a:p>
            <a:r>
              <a:rPr lang="nb-NO" dirty="0"/>
              <a:t>Video: Hvorfor BOTT</a:t>
            </a:r>
          </a:p>
        </p:txBody>
      </p:sp>
      <p:pic>
        <p:nvPicPr>
          <p:cNvPr id="4" name="Online Media 3" title="Hvorfor BOTT ØL?">
            <a:hlinkClick r:id="" action="ppaction://media"/>
            <a:extLst>
              <a:ext uri="{FF2B5EF4-FFF2-40B4-BE49-F238E27FC236}">
                <a16:creationId xmlns:a16="http://schemas.microsoft.com/office/drawing/2014/main" id="{F3ADE3E5-D516-4C9F-7861-286852D9D72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2173" y="946851"/>
            <a:ext cx="5662169" cy="31991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1C4C84-1C07-32CB-88F5-5062151C776F}"/>
              </a:ext>
            </a:extLst>
          </p:cNvPr>
          <p:cNvSpPr txBox="1"/>
          <p:nvPr/>
        </p:nvSpPr>
        <p:spPr>
          <a:xfrm>
            <a:off x="899887" y="4296229"/>
            <a:ext cx="482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Link: </a:t>
            </a:r>
            <a:r>
              <a:rPr lang="nb-NO" dirty="0">
                <a:hlinkClick r:id="rId4"/>
              </a:rPr>
              <a:t>https://youtu.be/nEN5W6Y-brc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9648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7F984A-8FB6-4167-860B-9153B0BB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229" y="298338"/>
            <a:ext cx="8418747" cy="648512"/>
          </a:xfrm>
        </p:spPr>
        <p:txBody>
          <a:bodyPr/>
          <a:lstStyle/>
          <a:p>
            <a:r>
              <a:rPr lang="nb-NO"/>
              <a:t>Prosesser i BOTT ØL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9180C3D4-44F6-4A03-8B8E-0DF3DB0BC5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229" y="1010841"/>
          <a:ext cx="8418909" cy="3613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8A697A04-9566-4611-BC50-618D106E3EEA}"/>
              </a:ext>
            </a:extLst>
          </p:cNvPr>
          <p:cNvSpPr/>
          <p:nvPr/>
        </p:nvSpPr>
        <p:spPr>
          <a:xfrm>
            <a:off x="301229" y="2119348"/>
            <a:ext cx="1963000" cy="117565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350"/>
              <a:t>Innkjøpere (bestiller), fagrekvirenter, anskaffelsesrådgiver, BDM, behovshaver.</a:t>
            </a:r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E298225B-3E48-4913-9DDA-60E60F987283}"/>
              </a:ext>
            </a:extLst>
          </p:cNvPr>
          <p:cNvSpPr/>
          <p:nvPr/>
        </p:nvSpPr>
        <p:spPr>
          <a:xfrm>
            <a:off x="6757128" y="3669505"/>
            <a:ext cx="1963000" cy="117565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350"/>
              <a:t>Prosjektøkonom, prosjektleder, prosessrådgiver, prosjekteier, prosjektressurs</a:t>
            </a:r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7D3C1091-7C4F-4C38-ADDC-1B8AE2E81178}"/>
              </a:ext>
            </a:extLst>
          </p:cNvPr>
          <p:cNvSpPr/>
          <p:nvPr/>
        </p:nvSpPr>
        <p:spPr>
          <a:xfrm>
            <a:off x="6757128" y="2229786"/>
            <a:ext cx="1963000" cy="53098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350" dirty="0"/>
              <a:t>HR-medarbeidere</a:t>
            </a:r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F65BF395-61D3-4DDF-AE18-1294CE26EF56}"/>
              </a:ext>
            </a:extLst>
          </p:cNvPr>
          <p:cNvSpPr/>
          <p:nvPr/>
        </p:nvSpPr>
        <p:spPr>
          <a:xfrm>
            <a:off x="4572000" y="2176192"/>
            <a:ext cx="1995657" cy="53098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350"/>
              <a:t>HR-medarbeidere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0C4D41-094B-4410-ACE1-C69F8CE64C90}"/>
              </a:ext>
            </a:extLst>
          </p:cNvPr>
          <p:cNvSpPr/>
          <p:nvPr/>
        </p:nvSpPr>
        <p:spPr>
          <a:xfrm>
            <a:off x="7815002" y="83463"/>
            <a:ext cx="1148487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nb-NO" sz="700" err="1">
                <a:solidFill>
                  <a:schemeClr val="tx1"/>
                </a:solidFill>
              </a:rPr>
              <a:t>Versj</a:t>
            </a:r>
            <a:r>
              <a:rPr lang="nb-NO" sz="700">
                <a:solidFill>
                  <a:schemeClr val="tx1"/>
                </a:solidFill>
              </a:rPr>
              <a:t>. dato: 18.02.2022 </a:t>
            </a:r>
          </a:p>
        </p:txBody>
      </p:sp>
      <p:sp>
        <p:nvSpPr>
          <p:cNvPr id="12" name="Rektangel: avrundede hjørner 9">
            <a:extLst>
              <a:ext uri="{FF2B5EF4-FFF2-40B4-BE49-F238E27FC236}">
                <a16:creationId xmlns:a16="http://schemas.microsoft.com/office/drawing/2014/main" id="{E89542FA-0ADA-1000-9725-CA2B28119736}"/>
              </a:ext>
            </a:extLst>
          </p:cNvPr>
          <p:cNvSpPr/>
          <p:nvPr/>
        </p:nvSpPr>
        <p:spPr>
          <a:xfrm>
            <a:off x="6757138" y="2647678"/>
            <a:ext cx="1963000" cy="530984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350" dirty="0"/>
              <a:t>Alle ansatte</a:t>
            </a:r>
          </a:p>
        </p:txBody>
      </p:sp>
    </p:spTree>
    <p:extLst>
      <p:ext uri="{BB962C8B-B14F-4D97-AF65-F5344CB8AC3E}">
        <p14:creationId xmlns:p14="http://schemas.microsoft.com/office/powerpoint/2010/main" val="394120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F26029E-C611-41FA-9019-9F604A21976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F26029E-C611-41FA-9019-9F604A2197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F654825-8769-4EA3-B378-EADA0944C684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19063" cy="119063"/>
          </a:xfrm>
          <a:prstGeom prst="rect">
            <a:avLst/>
          </a:prstGeom>
          <a:solidFill>
            <a:srgbClr val="01509D"/>
          </a:solidFill>
          <a:ln>
            <a:noFill/>
          </a:ln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14378"/>
            <a:endParaRPr lang="nb-NO" sz="2000" b="1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DE8F4E-91CE-4198-80E7-089DBBEC27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0498" y="252510"/>
            <a:ext cx="8877670" cy="400110"/>
          </a:xfrm>
        </p:spPr>
        <p:txBody>
          <a:bodyPr/>
          <a:lstStyle/>
          <a:p>
            <a:r>
              <a:rPr lang="nb-NO" sz="2000" dirty="0"/>
              <a:t>Endringer i systemer etter BOTT økonomi og lønn er innført 01.01.2023</a:t>
            </a:r>
          </a:p>
        </p:txBody>
      </p:sp>
      <p:sp>
        <p:nvSpPr>
          <p:cNvPr id="44" name="Rektangel 21">
            <a:extLst>
              <a:ext uri="{FF2B5EF4-FFF2-40B4-BE49-F238E27FC236}">
                <a16:creationId xmlns:a16="http://schemas.microsoft.com/office/drawing/2014/main" id="{B257A21C-A005-4B9E-A4F6-D844B4D9A125}"/>
              </a:ext>
            </a:extLst>
          </p:cNvPr>
          <p:cNvSpPr/>
          <p:nvPr/>
        </p:nvSpPr>
        <p:spPr>
          <a:xfrm>
            <a:off x="3440816" y="1018626"/>
            <a:ext cx="3203555" cy="413380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b="1">
                <a:solidFill>
                  <a:prstClr val="white"/>
                </a:solidFill>
                <a:latin typeface="Calibri"/>
              </a:rPr>
              <a:t>System </a:t>
            </a:r>
            <a:r>
              <a:rPr lang="nb-NO" b="1" err="1">
                <a:solidFill>
                  <a:prstClr val="white"/>
                </a:solidFill>
                <a:latin typeface="Calibri"/>
              </a:rPr>
              <a:t>idag</a:t>
            </a:r>
            <a:endParaRPr lang="nb-NO" b="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5" name="Rektangel 22">
            <a:extLst>
              <a:ext uri="{FF2B5EF4-FFF2-40B4-BE49-F238E27FC236}">
                <a16:creationId xmlns:a16="http://schemas.microsoft.com/office/drawing/2014/main" id="{4C228A11-273B-49D5-B50F-DE91906B23B1}"/>
              </a:ext>
            </a:extLst>
          </p:cNvPr>
          <p:cNvSpPr/>
          <p:nvPr/>
        </p:nvSpPr>
        <p:spPr>
          <a:xfrm>
            <a:off x="6644372" y="1018626"/>
            <a:ext cx="2126785" cy="41338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b="1">
                <a:solidFill>
                  <a:prstClr val="white"/>
                </a:solidFill>
                <a:latin typeface="Calibri"/>
              </a:rPr>
              <a:t>  System 2022</a:t>
            </a:r>
          </a:p>
        </p:txBody>
      </p:sp>
      <p:sp>
        <p:nvSpPr>
          <p:cNvPr id="46" name="Rektangel 23">
            <a:extLst>
              <a:ext uri="{FF2B5EF4-FFF2-40B4-BE49-F238E27FC236}">
                <a16:creationId xmlns:a16="http://schemas.microsoft.com/office/drawing/2014/main" id="{E09DA501-C388-45F9-B349-50770D777ED2}"/>
              </a:ext>
            </a:extLst>
          </p:cNvPr>
          <p:cNvSpPr/>
          <p:nvPr/>
        </p:nvSpPr>
        <p:spPr>
          <a:xfrm>
            <a:off x="314554" y="1018564"/>
            <a:ext cx="3133940" cy="413569"/>
          </a:xfrm>
          <a:prstGeom prst="rect">
            <a:avLst/>
          </a:prstGeom>
          <a:solidFill>
            <a:srgbClr val="01509D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b="1">
                <a:solidFill>
                  <a:prstClr val="white"/>
                </a:solidFill>
                <a:latin typeface="Calibri"/>
              </a:rPr>
              <a:t>Våre oppgaver i dag</a:t>
            </a:r>
          </a:p>
        </p:txBody>
      </p:sp>
      <p:sp>
        <p:nvSpPr>
          <p:cNvPr id="34" name="Rektangel 8">
            <a:extLst>
              <a:ext uri="{FF2B5EF4-FFF2-40B4-BE49-F238E27FC236}">
                <a16:creationId xmlns:a16="http://schemas.microsoft.com/office/drawing/2014/main" id="{4BB5B19D-25BD-4DEB-B966-94CE1A9D3641}"/>
              </a:ext>
            </a:extLst>
          </p:cNvPr>
          <p:cNvSpPr/>
          <p:nvPr/>
        </p:nvSpPr>
        <p:spPr>
          <a:xfrm>
            <a:off x="3448496" y="1688820"/>
            <a:ext cx="3230834" cy="837000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accent1"/>
              </a:gs>
              <a:gs pos="100000">
                <a:srgbClr val="4F81BD"/>
              </a:gs>
            </a:gsLst>
            <a:lin ang="0" scaled="1"/>
            <a:tileRect/>
          </a:gra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BEVISST plan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BEVISST innsikt</a:t>
            </a:r>
          </a:p>
        </p:txBody>
      </p:sp>
      <p:sp>
        <p:nvSpPr>
          <p:cNvPr id="40" name="Rektangel 15">
            <a:extLst>
              <a:ext uri="{FF2B5EF4-FFF2-40B4-BE49-F238E27FC236}">
                <a16:creationId xmlns:a16="http://schemas.microsoft.com/office/drawing/2014/main" id="{2205FD27-F466-47EC-B421-E3C682CCF646}"/>
              </a:ext>
            </a:extLst>
          </p:cNvPr>
          <p:cNvSpPr/>
          <p:nvPr/>
        </p:nvSpPr>
        <p:spPr>
          <a:xfrm>
            <a:off x="6652051" y="1688820"/>
            <a:ext cx="2119108" cy="837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	BEVISST plan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	BEVISST innsikt</a:t>
            </a:r>
          </a:p>
        </p:txBody>
      </p:sp>
      <p:sp>
        <p:nvSpPr>
          <p:cNvPr id="41" name="Rektangel 12">
            <a:extLst>
              <a:ext uri="{FF2B5EF4-FFF2-40B4-BE49-F238E27FC236}">
                <a16:creationId xmlns:a16="http://schemas.microsoft.com/office/drawing/2014/main" id="{B1483B8B-BD0C-42DB-9B30-4D3F03F2887E}"/>
              </a:ext>
            </a:extLst>
          </p:cNvPr>
          <p:cNvSpPr/>
          <p:nvPr/>
        </p:nvSpPr>
        <p:spPr>
          <a:xfrm>
            <a:off x="326992" y="1653102"/>
            <a:ext cx="3121502" cy="837000"/>
          </a:xfrm>
          <a:prstGeom prst="rect">
            <a:avLst/>
          </a:prstGeom>
          <a:solidFill>
            <a:srgbClr val="01509D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Budsjettering,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bemanningsplan,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virksomhetsrapporter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0219A8E-A26A-4C77-A28C-3823EB3254BA}"/>
              </a:ext>
            </a:extLst>
          </p:cNvPr>
          <p:cNvSpPr/>
          <p:nvPr/>
        </p:nvSpPr>
        <p:spPr bwMode="auto">
          <a:xfrm>
            <a:off x="6138198" y="1919757"/>
            <a:ext cx="952389" cy="348045"/>
          </a:xfrm>
          <a:prstGeom prst="rightArrow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>
            <a:solidFill>
              <a:schemeClr val="bg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endParaRPr lang="nb-NO" b="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3" name="Rektangel 7">
            <a:extLst>
              <a:ext uri="{FF2B5EF4-FFF2-40B4-BE49-F238E27FC236}">
                <a16:creationId xmlns:a16="http://schemas.microsoft.com/office/drawing/2014/main" id="{1EFAC45C-EAC9-4514-9BAF-56B972A8DBA9}"/>
              </a:ext>
            </a:extLst>
          </p:cNvPr>
          <p:cNvSpPr/>
          <p:nvPr/>
        </p:nvSpPr>
        <p:spPr>
          <a:xfrm>
            <a:off x="3448496" y="3875514"/>
            <a:ext cx="3203551" cy="837000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HR-portalen / PAGA</a:t>
            </a:r>
          </a:p>
        </p:txBody>
      </p:sp>
      <p:sp>
        <p:nvSpPr>
          <p:cNvPr id="39" name="Rektangel 14">
            <a:extLst>
              <a:ext uri="{FF2B5EF4-FFF2-40B4-BE49-F238E27FC236}">
                <a16:creationId xmlns:a16="http://schemas.microsoft.com/office/drawing/2014/main" id="{EA6742D3-FEC7-4478-A4D1-031B0C3938BE}"/>
              </a:ext>
            </a:extLst>
          </p:cNvPr>
          <p:cNvSpPr/>
          <p:nvPr/>
        </p:nvSpPr>
        <p:spPr>
          <a:xfrm>
            <a:off x="6652049" y="3875512"/>
            <a:ext cx="2119108" cy="837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 dirty="0">
                <a:solidFill>
                  <a:prstClr val="white"/>
                </a:solidFill>
                <a:latin typeface="Calibri"/>
              </a:rPr>
              <a:t>	SAP - DFØ</a:t>
            </a:r>
          </a:p>
        </p:txBody>
      </p:sp>
      <p:sp>
        <p:nvSpPr>
          <p:cNvPr id="43" name="Rektangel 17">
            <a:extLst>
              <a:ext uri="{FF2B5EF4-FFF2-40B4-BE49-F238E27FC236}">
                <a16:creationId xmlns:a16="http://schemas.microsoft.com/office/drawing/2014/main" id="{CB71C00E-70D4-4DB3-AA2B-0313C158BEC8}"/>
              </a:ext>
            </a:extLst>
          </p:cNvPr>
          <p:cNvSpPr/>
          <p:nvPr/>
        </p:nvSpPr>
        <p:spPr>
          <a:xfrm>
            <a:off x="326992" y="3839794"/>
            <a:ext cx="3121502" cy="837000"/>
          </a:xfrm>
          <a:prstGeom prst="rect">
            <a:avLst/>
          </a:prstGeom>
          <a:solidFill>
            <a:srgbClr val="01509D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Lønn,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timeføring,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fravær,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ferie</a:t>
            </a:r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7565877A-8937-4C6F-B6BE-D91C5E80C90C}"/>
              </a:ext>
            </a:extLst>
          </p:cNvPr>
          <p:cNvSpPr/>
          <p:nvPr/>
        </p:nvSpPr>
        <p:spPr bwMode="auto">
          <a:xfrm>
            <a:off x="6138198" y="4124740"/>
            <a:ext cx="952389" cy="348045"/>
          </a:xfrm>
          <a:prstGeom prst="rightArrow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>
            <a:solidFill>
              <a:schemeClr val="bg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endParaRPr lang="nb-NO" b="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Rektangel 4">
            <a:extLst>
              <a:ext uri="{FF2B5EF4-FFF2-40B4-BE49-F238E27FC236}">
                <a16:creationId xmlns:a16="http://schemas.microsoft.com/office/drawing/2014/main" id="{067053EE-2C4B-4F0A-AF5B-126AA5CEC0C2}"/>
              </a:ext>
            </a:extLst>
          </p:cNvPr>
          <p:cNvSpPr/>
          <p:nvPr/>
        </p:nvSpPr>
        <p:spPr>
          <a:xfrm>
            <a:off x="3448496" y="2782167"/>
            <a:ext cx="3203551" cy="837000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Oracle</a:t>
            </a:r>
          </a:p>
          <a:p>
            <a:pPr defTabSz="457178"/>
            <a:r>
              <a:rPr lang="nb-NO" sz="1350" err="1">
                <a:solidFill>
                  <a:prstClr val="white"/>
                </a:solidFill>
                <a:latin typeface="Calibri"/>
              </a:rPr>
              <a:t>Basware</a:t>
            </a:r>
            <a:r>
              <a:rPr lang="nb-NO" sz="1350">
                <a:solidFill>
                  <a:prstClr val="white"/>
                </a:solidFill>
                <a:latin typeface="Calibri"/>
              </a:rPr>
              <a:t> PM/IP/CM</a:t>
            </a:r>
          </a:p>
          <a:p>
            <a:pPr defTabSz="457178"/>
            <a:r>
              <a:rPr lang="nb-NO" sz="1350" err="1">
                <a:solidFill>
                  <a:prstClr val="white"/>
                </a:solidFill>
                <a:latin typeface="Calibri"/>
              </a:rPr>
              <a:t>Maconomy</a:t>
            </a:r>
            <a:endParaRPr lang="nb-NO" sz="1350">
              <a:solidFill>
                <a:prstClr val="white"/>
              </a:solidFill>
              <a:latin typeface="Calibri"/>
            </a:endParaRPr>
          </a:p>
          <a:p>
            <a:pPr defTabSz="457178"/>
            <a:r>
              <a:rPr lang="nb-NO" sz="1350" err="1">
                <a:solidFill>
                  <a:prstClr val="white"/>
                </a:solidFill>
                <a:latin typeface="Calibri"/>
              </a:rPr>
              <a:t>ResearchPro</a:t>
            </a:r>
            <a:endParaRPr lang="nb-NO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Rektangel 13">
            <a:extLst>
              <a:ext uri="{FF2B5EF4-FFF2-40B4-BE49-F238E27FC236}">
                <a16:creationId xmlns:a16="http://schemas.microsoft.com/office/drawing/2014/main" id="{92433074-3C90-4637-9376-358A48B0930F}"/>
              </a:ext>
            </a:extLst>
          </p:cNvPr>
          <p:cNvSpPr/>
          <p:nvPr/>
        </p:nvSpPr>
        <p:spPr>
          <a:xfrm>
            <a:off x="6652049" y="2782167"/>
            <a:ext cx="2119108" cy="837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	Unit 4 ERP - DFØ</a:t>
            </a:r>
          </a:p>
        </p:txBody>
      </p:sp>
      <p:sp>
        <p:nvSpPr>
          <p:cNvPr id="42" name="Rektangel 16">
            <a:extLst>
              <a:ext uri="{FF2B5EF4-FFF2-40B4-BE49-F238E27FC236}">
                <a16:creationId xmlns:a16="http://schemas.microsoft.com/office/drawing/2014/main" id="{789E1960-7FBF-4205-A656-E2575931BA35}"/>
              </a:ext>
            </a:extLst>
          </p:cNvPr>
          <p:cNvSpPr/>
          <p:nvPr/>
        </p:nvSpPr>
        <p:spPr>
          <a:xfrm>
            <a:off x="326992" y="2746448"/>
            <a:ext cx="3121502" cy="837000"/>
          </a:xfrm>
          <a:prstGeom prst="rect">
            <a:avLst/>
          </a:prstGeom>
          <a:solidFill>
            <a:srgbClr val="01509D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r>
              <a:rPr lang="nb-NO" sz="1350">
                <a:solidFill>
                  <a:prstClr val="white"/>
                </a:solidFill>
                <a:latin typeface="Calibri"/>
              </a:rPr>
              <a:t>Regnskap,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bestilling, </a:t>
            </a:r>
            <a:br>
              <a:rPr lang="nb-NO" sz="1350">
                <a:solidFill>
                  <a:prstClr val="white"/>
                </a:solidFill>
                <a:latin typeface="Calibri"/>
              </a:rPr>
            </a:br>
            <a:r>
              <a:rPr lang="nb-NO" sz="1350">
                <a:solidFill>
                  <a:prstClr val="white"/>
                </a:solidFill>
                <a:latin typeface="Calibri"/>
              </a:rPr>
              <a:t>prosjekt,</a:t>
            </a:r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4D04558B-79F1-44DD-83B6-14CD62C3C568}"/>
              </a:ext>
            </a:extLst>
          </p:cNvPr>
          <p:cNvSpPr/>
          <p:nvPr/>
        </p:nvSpPr>
        <p:spPr bwMode="auto">
          <a:xfrm>
            <a:off x="6138198" y="3041509"/>
            <a:ext cx="952389" cy="348045"/>
          </a:xfrm>
          <a:prstGeom prst="rightArrow">
            <a:avLst/>
          </a:prstGeom>
          <a:pattFill prst="wdUpDiag">
            <a:fgClr>
              <a:srgbClr val="92D050"/>
            </a:fgClr>
            <a:bgClr>
              <a:schemeClr val="bg1"/>
            </a:bgClr>
          </a:pattFill>
          <a:ln>
            <a:solidFill>
              <a:schemeClr val="bg1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178"/>
            <a:endParaRPr lang="nb-NO" b="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1C01C6-A1DA-4D3E-82F1-2CEC0CD3A0E0}"/>
              </a:ext>
            </a:extLst>
          </p:cNvPr>
          <p:cNvSpPr/>
          <p:nvPr/>
        </p:nvSpPr>
        <p:spPr>
          <a:xfrm>
            <a:off x="7949681" y="61018"/>
            <a:ext cx="1148487" cy="182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nb-NO" sz="700" dirty="0" err="1">
                <a:solidFill>
                  <a:schemeClr val="tx1"/>
                </a:solidFill>
              </a:rPr>
              <a:t>Versj</a:t>
            </a:r>
            <a:r>
              <a:rPr lang="nb-NO" sz="700" dirty="0">
                <a:solidFill>
                  <a:schemeClr val="tx1"/>
                </a:solidFill>
              </a:rPr>
              <a:t>. dato: 01.09.2022 </a:t>
            </a:r>
          </a:p>
        </p:txBody>
      </p:sp>
    </p:spTree>
    <p:extLst>
      <p:ext uri="{BB962C8B-B14F-4D97-AF65-F5344CB8AC3E}">
        <p14:creationId xmlns:p14="http://schemas.microsoft.com/office/powerpoint/2010/main" val="32935564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oceC9aenCddoR5plWKyuA"/>
</p:tagLst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enkel_16_9" id="{3C0BA782-5172-F642-A498-CA4BE8ACBC6B}" vid="{76C47D60-C956-264E-AE82-D07413210B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D5007D4960C04FABF7CEA7C1807523" ma:contentTypeVersion="16" ma:contentTypeDescription="Create a new document." ma:contentTypeScope="" ma:versionID="f7711a00746949029ea3f6b62c3a3221">
  <xsd:schema xmlns:xsd="http://www.w3.org/2001/XMLSchema" xmlns:xs="http://www.w3.org/2001/XMLSchema" xmlns:p="http://schemas.microsoft.com/office/2006/metadata/properties" xmlns:ns2="92f31348-0739-4467-8087-a9e650b26e61" xmlns:ns3="5a015d52-1a8c-45a9-b108-712092158594" targetNamespace="http://schemas.microsoft.com/office/2006/metadata/properties" ma:root="true" ma:fieldsID="c07c2b81b0e02e0942fe9afb79631fc2" ns2:_="" ns3:_="">
    <xsd:import namespace="92f31348-0739-4467-8087-a9e650b26e61"/>
    <xsd:import namespace="5a015d52-1a8c-45a9-b108-7120921585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31348-0739-4467-8087-a9e650b26e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15d52-1a8c-45a9-b108-712092158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9d8c2a-daee-47eb-bde9-bb910d7de7ac}" ma:internalName="TaxCatchAll" ma:showField="CatchAllData" ma:web="5a015d52-1a8c-45a9-b108-7120921585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f31348-0739-4467-8087-a9e650b26e61">
      <Terms xmlns="http://schemas.microsoft.com/office/infopath/2007/PartnerControls"/>
    </lcf76f155ced4ddcb4097134ff3c332f>
    <TaxCatchAll xmlns="5a015d52-1a8c-45a9-b108-712092158594" xsi:nil="true"/>
  </documentManagement>
</p:properties>
</file>

<file path=customXml/itemProps1.xml><?xml version="1.0" encoding="utf-8"?>
<ds:datastoreItem xmlns:ds="http://schemas.openxmlformats.org/officeDocument/2006/customXml" ds:itemID="{0B11B480-C0A7-4924-ACE3-2065F2A478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f31348-0739-4467-8087-a9e650b26e61"/>
    <ds:schemaRef ds:uri="5a015d52-1a8c-45a9-b108-7120921585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046070-6B3A-4E7B-9CD1-6BE4FD84A0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703D38-0296-40C3-9F8F-3D44426701B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2f31348-0739-4467-8087-a9e650b26e61"/>
    <ds:schemaRef ds:uri="http://purl.org/dc/terms/"/>
    <ds:schemaRef ds:uri="5a015d52-1a8c-45a9-b108-71209215859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ntnu_enkel_16_9</Template>
  <TotalTime>0</TotalTime>
  <Words>382</Words>
  <Application>Microsoft Office PowerPoint</Application>
  <PresentationFormat>On-screen Show (16:9)</PresentationFormat>
  <Paragraphs>61</Paragraphs>
  <Slides>6</Slides>
  <Notes>4</Notes>
  <HiddenSlides>0</HiddenSlides>
  <MMClips>1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Office-tema</vt:lpstr>
      <vt:lpstr>think-cell Slide</vt:lpstr>
      <vt:lpstr>BOTT ØL</vt:lpstr>
      <vt:lpstr>Nye systemer for lønn og økonomi</vt:lpstr>
      <vt:lpstr>Hvorfor BOTT ØL? Innføringen av nye økonomi- og lønnssystemer vil gi NTNU mange fordeler både i et fagperspektiv og brukerperspektiv</vt:lpstr>
      <vt:lpstr>Video: Hvorfor BOTT</vt:lpstr>
      <vt:lpstr>Prosesser i BOTT ØL</vt:lpstr>
      <vt:lpstr>Endringer i systemer etter BOTT økonomi og lønn er innført 01.01.2023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Prosesser i BOTT ØL</dc:title>
  <dc:creator>Merete Aagesen</dc:creator>
  <cp:lastModifiedBy>Merete Aagesen</cp:lastModifiedBy>
  <cp:revision>6</cp:revision>
  <dcterms:created xsi:type="dcterms:W3CDTF">2022-08-31T08:31:40Z</dcterms:created>
  <dcterms:modified xsi:type="dcterms:W3CDTF">2022-09-02T14:12:50Z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0x0101004DD5007D4960C04FABF7CEA7C1807523</vt:lpwstr>
  </property>
  <property fmtid="{D5CDD505-2E9C-101B-9397-08002B2CF9AE}" pid="3" name="MediaServiceImageTags">
    <vt:lpwstr/>
  </property>
</Properties>
</file>