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620" r:id="rId5"/>
    <p:sldId id="609" r:id="rId6"/>
    <p:sldId id="529" r:id="rId7"/>
    <p:sldId id="618" r:id="rId8"/>
    <p:sldId id="613" r:id="rId9"/>
    <p:sldId id="614" r:id="rId10"/>
    <p:sldId id="615" r:id="rId11"/>
    <p:sldId id="617" r:id="rId12"/>
    <p:sldId id="559" r:id="rId13"/>
    <p:sldId id="619" r:id="rId14"/>
  </p:sldIdLst>
  <p:sldSz cx="9144000" cy="5143500" type="screen16x9"/>
  <p:notesSz cx="6797675" cy="9926638"/>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Lysklett" initials="KL" lastIdx="16" clrIdx="0">
    <p:extLst>
      <p:ext uri="{19B8F6BF-5375-455C-9EA6-DF929625EA0E}">
        <p15:presenceInfo xmlns:p15="http://schemas.microsoft.com/office/powerpoint/2012/main" userId="S::kristly@ntnu.no::4adc7e50-f3a4-4e1e-a3e9-4039b9dcffd1" providerId="AD"/>
      </p:ext>
    </p:extLst>
  </p:cmAuthor>
  <p:cmAuthor id="2" name="Borgny Hedvig Wold" initials="BHW" lastIdx="5" clrIdx="1">
    <p:extLst>
      <p:ext uri="{19B8F6BF-5375-455C-9EA6-DF929625EA0E}">
        <p15:presenceInfo xmlns:p15="http://schemas.microsoft.com/office/powerpoint/2012/main" userId="S::borgnyhw@ntnu.no::5fbf0d81-12cd-4ce9-a2e5-b4afee7815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9F"/>
    <a:srgbClr val="4277B8"/>
    <a:srgbClr val="01509D"/>
    <a:srgbClr val="FBE481"/>
    <a:srgbClr val="FADF6A"/>
    <a:srgbClr val="F6EA04"/>
    <a:srgbClr val="0D4788"/>
    <a:srgbClr val="BBAC76"/>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9280" autoAdjust="0"/>
  </p:normalViewPr>
  <p:slideViewPr>
    <p:cSldViewPr snapToGrid="0">
      <p:cViewPr varScale="1">
        <p:scale>
          <a:sx n="98" d="100"/>
          <a:sy n="98" d="100"/>
        </p:scale>
        <p:origin x="5238" y="78"/>
      </p:cViewPr>
      <p:guideLst>
        <p:guide orient="horz" pos="1620"/>
        <p:guide pos="2880"/>
      </p:guideLst>
    </p:cSldViewPr>
  </p:slideViewPr>
  <p:notesTextViewPr>
    <p:cViewPr>
      <p:scale>
        <a:sx n="125" d="100"/>
        <a:sy n="125" d="100"/>
      </p:scale>
      <p:origin x="0" y="0"/>
    </p:cViewPr>
  </p:notesTextViewPr>
  <p:notesViewPr>
    <p:cSldViewPr snapToGrid="0">
      <p:cViewPr>
        <p:scale>
          <a:sx n="66" d="100"/>
          <a:sy n="66" d="100"/>
        </p:scale>
        <p:origin x="2270"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CA6AE1-68AF-4398-B199-37B0D3EE51F7}" type="doc">
      <dgm:prSet loTypeId="urn:microsoft.com/office/officeart/2005/8/layout/cycle1" loCatId="cycle" qsTypeId="urn:microsoft.com/office/officeart/2005/8/quickstyle/simple2" qsCatId="simple" csTypeId="urn:microsoft.com/office/officeart/2005/8/colors/accent1_2" csCatId="accent1" phldr="1"/>
      <dgm:spPr/>
      <dgm:t>
        <a:bodyPr/>
        <a:lstStyle/>
        <a:p>
          <a:endParaRPr lang="nb-NO"/>
        </a:p>
      </dgm:t>
    </dgm:pt>
    <dgm:pt modelId="{3D160528-164D-4206-982F-2E54103D2FE9}">
      <dgm:prSet phldrT="[Tekst]" custT="1"/>
      <dgm:spPr>
        <a:ln w="3175">
          <a:noFill/>
        </a:ln>
      </dgm:spPr>
      <dgm:t>
        <a:bodyPr/>
        <a:lstStyle/>
        <a:p>
          <a:r>
            <a:rPr lang="nb-NO" sz="1200" err="1">
              <a:solidFill>
                <a:schemeClr val="bg1"/>
              </a:solidFill>
            </a:rPr>
            <a:t>Aug</a:t>
          </a:r>
          <a:endParaRPr lang="nb-NO" sz="1800">
            <a:solidFill>
              <a:schemeClr val="bg1"/>
            </a:solidFill>
          </a:endParaRPr>
        </a:p>
      </dgm:t>
    </dgm:pt>
    <dgm:pt modelId="{64BF4F8C-CE5B-4C92-B687-BA50F5AC0E1B}" type="parTrans" cxnId="{A9AB44CA-E88F-4179-B47B-1FDE6EBD7088}">
      <dgm:prSet/>
      <dgm:spPr/>
      <dgm:t>
        <a:bodyPr/>
        <a:lstStyle/>
        <a:p>
          <a:endParaRPr lang="nb-NO"/>
        </a:p>
      </dgm:t>
    </dgm:pt>
    <dgm:pt modelId="{005454F1-49CA-4F7F-A664-95C97C070E0A}" type="sibTrans" cxnId="{A9AB44CA-E88F-4179-B47B-1FDE6EBD7088}">
      <dgm:prSet/>
      <dgm:spPr>
        <a:ln w="3175"/>
      </dgm:spPr>
      <dgm:t>
        <a:bodyPr/>
        <a:lstStyle/>
        <a:p>
          <a:endParaRPr lang="nb-NO"/>
        </a:p>
      </dgm:t>
    </dgm:pt>
    <dgm:pt modelId="{363B5FC0-3D8E-47CD-A6D6-0EB0BC74C175}">
      <dgm:prSet phldrT="[Tekst]" custT="1"/>
      <dgm:spPr>
        <a:ln w="3175">
          <a:noFill/>
        </a:ln>
      </dgm:spPr>
      <dgm:t>
        <a:bodyPr/>
        <a:lstStyle/>
        <a:p>
          <a:r>
            <a:rPr lang="nb-NO" sz="1200" err="1">
              <a:solidFill>
                <a:schemeClr val="bg1"/>
              </a:solidFill>
            </a:rPr>
            <a:t>Sep</a:t>
          </a:r>
          <a:endParaRPr lang="nb-NO" sz="1200">
            <a:solidFill>
              <a:schemeClr val="bg1"/>
            </a:solidFill>
          </a:endParaRPr>
        </a:p>
      </dgm:t>
    </dgm:pt>
    <dgm:pt modelId="{1A363DB2-C81D-44AD-9E1F-DFCE89DB7E77}" type="parTrans" cxnId="{8D89E537-DFD9-40B5-B9A5-38D4FBA61125}">
      <dgm:prSet/>
      <dgm:spPr/>
      <dgm:t>
        <a:bodyPr/>
        <a:lstStyle/>
        <a:p>
          <a:endParaRPr lang="nb-NO"/>
        </a:p>
      </dgm:t>
    </dgm:pt>
    <dgm:pt modelId="{32C66D64-9817-4A3F-B9C6-E509020BAFEF}" type="sibTrans" cxnId="{8D89E537-DFD9-40B5-B9A5-38D4FBA61125}">
      <dgm:prSet/>
      <dgm:spPr>
        <a:ln w="3175"/>
      </dgm:spPr>
      <dgm:t>
        <a:bodyPr/>
        <a:lstStyle/>
        <a:p>
          <a:endParaRPr lang="nb-NO"/>
        </a:p>
      </dgm:t>
    </dgm:pt>
    <dgm:pt modelId="{3E3F74FC-BCD5-4D49-A040-9732C22445F3}">
      <dgm:prSet phldrT="[Tekst]" custT="1"/>
      <dgm:spPr>
        <a:ln w="3175">
          <a:noFill/>
        </a:ln>
      </dgm:spPr>
      <dgm:t>
        <a:bodyPr/>
        <a:lstStyle/>
        <a:p>
          <a:r>
            <a:rPr lang="nb-NO" sz="1200" err="1">
              <a:solidFill>
                <a:schemeClr val="bg1"/>
              </a:solidFill>
            </a:rPr>
            <a:t>Okt</a:t>
          </a:r>
          <a:endParaRPr lang="nb-NO" sz="1200">
            <a:solidFill>
              <a:schemeClr val="bg1"/>
            </a:solidFill>
          </a:endParaRPr>
        </a:p>
      </dgm:t>
    </dgm:pt>
    <dgm:pt modelId="{40DFBFEB-32CB-4F1C-8689-699ED8C5EEA9}" type="parTrans" cxnId="{C535C650-EEE1-47C9-A14D-12B671B58008}">
      <dgm:prSet/>
      <dgm:spPr/>
      <dgm:t>
        <a:bodyPr/>
        <a:lstStyle/>
        <a:p>
          <a:endParaRPr lang="nb-NO"/>
        </a:p>
      </dgm:t>
    </dgm:pt>
    <dgm:pt modelId="{2E2D5D6C-EE87-498A-8DC9-E5AA2DDF2D1A}" type="sibTrans" cxnId="{C535C650-EEE1-47C9-A14D-12B671B58008}">
      <dgm:prSet/>
      <dgm:spPr>
        <a:ln w="3175">
          <a:solidFill>
            <a:schemeClr val="tx1"/>
          </a:solidFill>
        </a:ln>
      </dgm:spPr>
      <dgm:t>
        <a:bodyPr/>
        <a:lstStyle/>
        <a:p>
          <a:endParaRPr lang="nb-NO"/>
        </a:p>
      </dgm:t>
    </dgm:pt>
    <dgm:pt modelId="{E5B4B17C-F1C0-43A1-A086-6C67F4FCAB46}">
      <dgm:prSet phldrT="[Tekst]" custT="1"/>
      <dgm:spPr>
        <a:ln w="3175">
          <a:noFill/>
        </a:ln>
      </dgm:spPr>
      <dgm:t>
        <a:bodyPr/>
        <a:lstStyle/>
        <a:p>
          <a:r>
            <a:rPr lang="nb-NO" sz="1200">
              <a:solidFill>
                <a:schemeClr val="bg1"/>
              </a:solidFill>
            </a:rPr>
            <a:t>Nov</a:t>
          </a:r>
        </a:p>
      </dgm:t>
    </dgm:pt>
    <dgm:pt modelId="{23206057-DEDA-49C7-8CF5-46F1C1AB360A}" type="parTrans" cxnId="{B05E51B2-E202-41B1-94E2-54AAB4D45F0B}">
      <dgm:prSet/>
      <dgm:spPr/>
      <dgm:t>
        <a:bodyPr/>
        <a:lstStyle/>
        <a:p>
          <a:endParaRPr lang="nb-NO"/>
        </a:p>
      </dgm:t>
    </dgm:pt>
    <dgm:pt modelId="{ADEDC3B6-1E1B-499B-81C2-A9ED7B7BBE5B}" type="sibTrans" cxnId="{B05E51B2-E202-41B1-94E2-54AAB4D45F0B}">
      <dgm:prSet/>
      <dgm:spPr>
        <a:ln w="6350"/>
      </dgm:spPr>
      <dgm:t>
        <a:bodyPr/>
        <a:lstStyle/>
        <a:p>
          <a:endParaRPr lang="nb-NO"/>
        </a:p>
      </dgm:t>
    </dgm:pt>
    <dgm:pt modelId="{5C75FB63-3647-4E94-9956-D0FBFC45C643}">
      <dgm:prSet phldrT="[Tekst]" custT="1"/>
      <dgm:spPr>
        <a:ln w="3175">
          <a:noFill/>
        </a:ln>
      </dgm:spPr>
      <dgm:t>
        <a:bodyPr/>
        <a:lstStyle/>
        <a:p>
          <a:r>
            <a:rPr lang="nb-NO" sz="1200">
              <a:solidFill>
                <a:schemeClr val="bg1"/>
              </a:solidFill>
            </a:rPr>
            <a:t>Des</a:t>
          </a:r>
        </a:p>
      </dgm:t>
    </dgm:pt>
    <dgm:pt modelId="{D2C218DC-0E87-4ACF-AE44-3BE529945FD9}" type="parTrans" cxnId="{2F6AD87D-F3F3-4580-B29D-E44B69AAAE78}">
      <dgm:prSet/>
      <dgm:spPr/>
      <dgm:t>
        <a:bodyPr/>
        <a:lstStyle/>
        <a:p>
          <a:endParaRPr lang="nb-NO"/>
        </a:p>
      </dgm:t>
    </dgm:pt>
    <dgm:pt modelId="{3CF51FC6-37F9-4E91-96B8-2F8987AE2618}" type="sibTrans" cxnId="{2F6AD87D-F3F3-4580-B29D-E44B69AAAE78}">
      <dgm:prSet/>
      <dgm:spPr>
        <a:ln w="3175"/>
      </dgm:spPr>
      <dgm:t>
        <a:bodyPr/>
        <a:lstStyle/>
        <a:p>
          <a:endParaRPr lang="nb-NO"/>
        </a:p>
      </dgm:t>
    </dgm:pt>
    <dgm:pt modelId="{18BD3B4E-C145-423D-8B9D-6F979256946D}">
      <dgm:prSet phldrT="[Tekst]" custT="1"/>
      <dgm:spPr>
        <a:ln w="3175">
          <a:noFill/>
        </a:ln>
      </dgm:spPr>
      <dgm:t>
        <a:bodyPr/>
        <a:lstStyle/>
        <a:p>
          <a:r>
            <a:rPr lang="nb-NO" sz="1200">
              <a:solidFill>
                <a:schemeClr val="bg1"/>
              </a:solidFill>
            </a:rPr>
            <a:t>Jan</a:t>
          </a:r>
        </a:p>
      </dgm:t>
    </dgm:pt>
    <dgm:pt modelId="{E75B9CC8-8637-4079-AABB-38AED3D32A96}" type="parTrans" cxnId="{A8719260-78B9-43A7-86E6-E06D25C4635F}">
      <dgm:prSet/>
      <dgm:spPr/>
      <dgm:t>
        <a:bodyPr/>
        <a:lstStyle/>
        <a:p>
          <a:endParaRPr lang="nb-NO"/>
        </a:p>
      </dgm:t>
    </dgm:pt>
    <dgm:pt modelId="{3B702B44-B60F-46DD-A159-9B9AA0C6662A}" type="sibTrans" cxnId="{A8719260-78B9-43A7-86E6-E06D25C4635F}">
      <dgm:prSet/>
      <dgm:spPr>
        <a:ln w="3175"/>
      </dgm:spPr>
      <dgm:t>
        <a:bodyPr/>
        <a:lstStyle/>
        <a:p>
          <a:endParaRPr lang="nb-NO"/>
        </a:p>
      </dgm:t>
    </dgm:pt>
    <dgm:pt modelId="{009E9B9D-057B-46BA-BD7D-2B780A6A1FC5}">
      <dgm:prSet phldrT="[Tekst]" custT="1"/>
      <dgm:spPr>
        <a:ln w="3175">
          <a:noFill/>
        </a:ln>
      </dgm:spPr>
      <dgm:t>
        <a:bodyPr/>
        <a:lstStyle/>
        <a:p>
          <a:r>
            <a:rPr lang="nb-NO" sz="1200" err="1">
              <a:solidFill>
                <a:schemeClr val="bg1"/>
              </a:solidFill>
            </a:rPr>
            <a:t>Feb</a:t>
          </a:r>
          <a:endParaRPr lang="nb-NO" sz="1200">
            <a:solidFill>
              <a:schemeClr val="bg1"/>
            </a:solidFill>
          </a:endParaRPr>
        </a:p>
      </dgm:t>
    </dgm:pt>
    <dgm:pt modelId="{6C1A6C9D-A888-4F0B-8C5F-B769C0E298F4}" type="parTrans" cxnId="{CEE2ABB2-F71A-448E-9EC7-6030226B7B0A}">
      <dgm:prSet/>
      <dgm:spPr/>
      <dgm:t>
        <a:bodyPr/>
        <a:lstStyle/>
        <a:p>
          <a:endParaRPr lang="nb-NO"/>
        </a:p>
      </dgm:t>
    </dgm:pt>
    <dgm:pt modelId="{69975808-2F34-469C-BFD4-86BD95A936B5}" type="sibTrans" cxnId="{CEE2ABB2-F71A-448E-9EC7-6030226B7B0A}">
      <dgm:prSet/>
      <dgm:spPr>
        <a:ln w="3175"/>
      </dgm:spPr>
      <dgm:t>
        <a:bodyPr/>
        <a:lstStyle/>
        <a:p>
          <a:endParaRPr lang="nb-NO"/>
        </a:p>
      </dgm:t>
    </dgm:pt>
    <dgm:pt modelId="{A063F4D6-5255-4E4F-829A-014D51CC0E64}">
      <dgm:prSet phldrT="[Tekst]" custT="1"/>
      <dgm:spPr>
        <a:ln w="3175">
          <a:noFill/>
        </a:ln>
      </dgm:spPr>
      <dgm:t>
        <a:bodyPr/>
        <a:lstStyle/>
        <a:p>
          <a:r>
            <a:rPr lang="nb-NO" sz="1200">
              <a:solidFill>
                <a:schemeClr val="bg1"/>
              </a:solidFill>
            </a:rPr>
            <a:t>Mar</a:t>
          </a:r>
        </a:p>
      </dgm:t>
    </dgm:pt>
    <dgm:pt modelId="{01BB3756-4E5C-49E0-B6F9-02ACF2D75CE3}" type="parTrans" cxnId="{F9FE5D9E-6B11-4C99-934E-11D2709C5039}">
      <dgm:prSet/>
      <dgm:spPr/>
      <dgm:t>
        <a:bodyPr/>
        <a:lstStyle/>
        <a:p>
          <a:endParaRPr lang="nb-NO"/>
        </a:p>
      </dgm:t>
    </dgm:pt>
    <dgm:pt modelId="{12CA32B4-2082-4F86-9F1A-8D84F8D31613}" type="sibTrans" cxnId="{F9FE5D9E-6B11-4C99-934E-11D2709C5039}">
      <dgm:prSet/>
      <dgm:spPr>
        <a:ln w="3175"/>
      </dgm:spPr>
      <dgm:t>
        <a:bodyPr/>
        <a:lstStyle/>
        <a:p>
          <a:endParaRPr lang="nb-NO"/>
        </a:p>
      </dgm:t>
    </dgm:pt>
    <dgm:pt modelId="{61F69490-BF23-4542-8BA0-8A3539B28F2E}">
      <dgm:prSet phldrT="[Tekst]" custT="1"/>
      <dgm:spPr>
        <a:ln w="3175">
          <a:noFill/>
        </a:ln>
      </dgm:spPr>
      <dgm:t>
        <a:bodyPr/>
        <a:lstStyle/>
        <a:p>
          <a:r>
            <a:rPr lang="nb-NO" sz="1200" err="1">
              <a:solidFill>
                <a:schemeClr val="bg1"/>
              </a:solidFill>
            </a:rPr>
            <a:t>Apr</a:t>
          </a:r>
          <a:endParaRPr lang="nb-NO" sz="1200">
            <a:solidFill>
              <a:schemeClr val="bg1"/>
            </a:solidFill>
          </a:endParaRPr>
        </a:p>
      </dgm:t>
    </dgm:pt>
    <dgm:pt modelId="{0EED29B8-1F32-4AC2-8265-5CE188B930C0}" type="parTrans" cxnId="{1EB5644C-67B8-4569-A09F-3AAA142AFC64}">
      <dgm:prSet/>
      <dgm:spPr/>
      <dgm:t>
        <a:bodyPr/>
        <a:lstStyle/>
        <a:p>
          <a:endParaRPr lang="nb-NO"/>
        </a:p>
      </dgm:t>
    </dgm:pt>
    <dgm:pt modelId="{8BE62900-2D0C-44D1-BBC7-F5F6B8A3425B}" type="sibTrans" cxnId="{1EB5644C-67B8-4569-A09F-3AAA142AFC64}">
      <dgm:prSet/>
      <dgm:spPr>
        <a:ln w="3175"/>
      </dgm:spPr>
      <dgm:t>
        <a:bodyPr/>
        <a:lstStyle/>
        <a:p>
          <a:endParaRPr lang="nb-NO"/>
        </a:p>
      </dgm:t>
    </dgm:pt>
    <dgm:pt modelId="{93A5AF68-6788-4BDA-A753-BFB2B87193F3}">
      <dgm:prSet phldrT="[Tekst]" custT="1"/>
      <dgm:spPr>
        <a:ln w="3175">
          <a:noFill/>
        </a:ln>
      </dgm:spPr>
      <dgm:t>
        <a:bodyPr/>
        <a:lstStyle/>
        <a:p>
          <a:r>
            <a:rPr lang="nb-NO" sz="1200">
              <a:solidFill>
                <a:schemeClr val="bg1"/>
              </a:solidFill>
            </a:rPr>
            <a:t>Mai</a:t>
          </a:r>
        </a:p>
      </dgm:t>
    </dgm:pt>
    <dgm:pt modelId="{E065F272-612A-4F07-B881-663FC580537C}" type="parTrans" cxnId="{CC9FC27E-EE0E-4BFE-BBD2-446155E39387}">
      <dgm:prSet/>
      <dgm:spPr/>
      <dgm:t>
        <a:bodyPr/>
        <a:lstStyle/>
        <a:p>
          <a:endParaRPr lang="nb-NO"/>
        </a:p>
      </dgm:t>
    </dgm:pt>
    <dgm:pt modelId="{4B240C4F-27E5-4833-A0F7-57B738410057}" type="sibTrans" cxnId="{CC9FC27E-EE0E-4BFE-BBD2-446155E39387}">
      <dgm:prSet/>
      <dgm:spPr>
        <a:ln w="3175"/>
      </dgm:spPr>
      <dgm:t>
        <a:bodyPr/>
        <a:lstStyle/>
        <a:p>
          <a:endParaRPr lang="nb-NO"/>
        </a:p>
      </dgm:t>
    </dgm:pt>
    <dgm:pt modelId="{1E5BC351-14FA-486C-B957-49E35A624E93}">
      <dgm:prSet phldrT="[Tekst]" custT="1"/>
      <dgm:spPr>
        <a:ln w="3175">
          <a:noFill/>
        </a:ln>
      </dgm:spPr>
      <dgm:t>
        <a:bodyPr/>
        <a:lstStyle/>
        <a:p>
          <a:r>
            <a:rPr lang="nb-NO" sz="1200" err="1">
              <a:solidFill>
                <a:schemeClr val="bg1"/>
              </a:solidFill>
            </a:rPr>
            <a:t>Jun</a:t>
          </a:r>
          <a:endParaRPr lang="nb-NO" sz="1200">
            <a:solidFill>
              <a:schemeClr val="bg1"/>
            </a:solidFill>
          </a:endParaRPr>
        </a:p>
      </dgm:t>
    </dgm:pt>
    <dgm:pt modelId="{A71B06A5-36EE-4129-AC7A-52F0DD34E462}" type="parTrans" cxnId="{E5104C74-CA7C-4FAD-B63E-9127EB96E34C}">
      <dgm:prSet/>
      <dgm:spPr/>
      <dgm:t>
        <a:bodyPr/>
        <a:lstStyle/>
        <a:p>
          <a:endParaRPr lang="nb-NO"/>
        </a:p>
      </dgm:t>
    </dgm:pt>
    <dgm:pt modelId="{3FF73CAE-CFD6-4B79-8431-F1208BED65FD}" type="sibTrans" cxnId="{E5104C74-CA7C-4FAD-B63E-9127EB96E34C}">
      <dgm:prSet/>
      <dgm:spPr>
        <a:ln w="3175"/>
      </dgm:spPr>
      <dgm:t>
        <a:bodyPr/>
        <a:lstStyle/>
        <a:p>
          <a:endParaRPr lang="nb-NO">
            <a:solidFill>
              <a:schemeClr val="bg1"/>
            </a:solidFill>
          </a:endParaRPr>
        </a:p>
      </dgm:t>
    </dgm:pt>
    <dgm:pt modelId="{340FDE9B-C7BD-4718-B497-A34D096BC62E}" type="pres">
      <dgm:prSet presAssocID="{C6CA6AE1-68AF-4398-B199-37B0D3EE51F7}" presName="cycle" presStyleCnt="0">
        <dgm:presLayoutVars>
          <dgm:dir/>
          <dgm:resizeHandles val="exact"/>
        </dgm:presLayoutVars>
      </dgm:prSet>
      <dgm:spPr/>
    </dgm:pt>
    <dgm:pt modelId="{8B3AECBA-D1E9-4C6D-9155-B828A728F809}" type="pres">
      <dgm:prSet presAssocID="{3D160528-164D-4206-982F-2E54103D2FE9}" presName="dummy" presStyleCnt="0"/>
      <dgm:spPr/>
    </dgm:pt>
    <dgm:pt modelId="{3D10D1A6-0565-4541-8E66-235D1C14BC99}" type="pres">
      <dgm:prSet presAssocID="{3D160528-164D-4206-982F-2E54103D2FE9}" presName="node" presStyleLbl="revTx" presStyleIdx="0" presStyleCnt="11">
        <dgm:presLayoutVars>
          <dgm:bulletEnabled val="1"/>
        </dgm:presLayoutVars>
      </dgm:prSet>
      <dgm:spPr/>
    </dgm:pt>
    <dgm:pt modelId="{95AEEFF1-6E9D-4712-9BA0-7F41DE61CAF3}" type="pres">
      <dgm:prSet presAssocID="{005454F1-49CA-4F7F-A664-95C97C070E0A}" presName="sibTrans" presStyleLbl="node1" presStyleIdx="0" presStyleCnt="11"/>
      <dgm:spPr/>
    </dgm:pt>
    <dgm:pt modelId="{4EA5A296-A1E3-4B6C-B6AB-C5E033BA55A3}" type="pres">
      <dgm:prSet presAssocID="{363B5FC0-3D8E-47CD-A6D6-0EB0BC74C175}" presName="dummy" presStyleCnt="0"/>
      <dgm:spPr/>
    </dgm:pt>
    <dgm:pt modelId="{E7595587-114E-459F-A4F9-F84AD7397409}" type="pres">
      <dgm:prSet presAssocID="{363B5FC0-3D8E-47CD-A6D6-0EB0BC74C175}" presName="node" presStyleLbl="revTx" presStyleIdx="1" presStyleCnt="11">
        <dgm:presLayoutVars>
          <dgm:bulletEnabled val="1"/>
        </dgm:presLayoutVars>
      </dgm:prSet>
      <dgm:spPr/>
    </dgm:pt>
    <dgm:pt modelId="{1439F4FC-7F89-48FC-B4E5-6676961CF771}" type="pres">
      <dgm:prSet presAssocID="{32C66D64-9817-4A3F-B9C6-E509020BAFEF}" presName="sibTrans" presStyleLbl="node1" presStyleIdx="1" presStyleCnt="11"/>
      <dgm:spPr/>
    </dgm:pt>
    <dgm:pt modelId="{BE606B12-D80A-4694-B6F5-2C9AC7FDD1D0}" type="pres">
      <dgm:prSet presAssocID="{3E3F74FC-BCD5-4D49-A040-9732C22445F3}" presName="dummy" presStyleCnt="0"/>
      <dgm:spPr/>
    </dgm:pt>
    <dgm:pt modelId="{BB58DD2F-521C-4A83-A219-3E4219FB4FC9}" type="pres">
      <dgm:prSet presAssocID="{3E3F74FC-BCD5-4D49-A040-9732C22445F3}" presName="node" presStyleLbl="revTx" presStyleIdx="2" presStyleCnt="11">
        <dgm:presLayoutVars>
          <dgm:bulletEnabled val="1"/>
        </dgm:presLayoutVars>
      </dgm:prSet>
      <dgm:spPr/>
    </dgm:pt>
    <dgm:pt modelId="{66802738-DC6A-47CF-8403-318843DB0572}" type="pres">
      <dgm:prSet presAssocID="{2E2D5D6C-EE87-498A-8DC9-E5AA2DDF2D1A}" presName="sibTrans" presStyleLbl="node1" presStyleIdx="2" presStyleCnt="11"/>
      <dgm:spPr/>
    </dgm:pt>
    <dgm:pt modelId="{76C2E109-3A96-4A1F-AA77-F0BBFA2DB391}" type="pres">
      <dgm:prSet presAssocID="{E5B4B17C-F1C0-43A1-A086-6C67F4FCAB46}" presName="dummy" presStyleCnt="0"/>
      <dgm:spPr/>
    </dgm:pt>
    <dgm:pt modelId="{6647A5F3-AB62-4F18-87F9-F0A7338E5F86}" type="pres">
      <dgm:prSet presAssocID="{E5B4B17C-F1C0-43A1-A086-6C67F4FCAB46}" presName="node" presStyleLbl="revTx" presStyleIdx="3" presStyleCnt="11">
        <dgm:presLayoutVars>
          <dgm:bulletEnabled val="1"/>
        </dgm:presLayoutVars>
      </dgm:prSet>
      <dgm:spPr/>
    </dgm:pt>
    <dgm:pt modelId="{C0AA60DB-37A6-4DC8-ACCC-E1DD15C92BEE}" type="pres">
      <dgm:prSet presAssocID="{ADEDC3B6-1E1B-499B-81C2-A9ED7B7BBE5B}" presName="sibTrans" presStyleLbl="node1" presStyleIdx="3" presStyleCnt="11"/>
      <dgm:spPr/>
    </dgm:pt>
    <dgm:pt modelId="{ADD463D7-EB7D-4C99-A2AA-D14173631839}" type="pres">
      <dgm:prSet presAssocID="{5C75FB63-3647-4E94-9956-D0FBFC45C643}" presName="dummy" presStyleCnt="0"/>
      <dgm:spPr/>
    </dgm:pt>
    <dgm:pt modelId="{D0F64749-3B46-480D-AA21-E8556E500B8E}" type="pres">
      <dgm:prSet presAssocID="{5C75FB63-3647-4E94-9956-D0FBFC45C643}" presName="node" presStyleLbl="revTx" presStyleIdx="4" presStyleCnt="11">
        <dgm:presLayoutVars>
          <dgm:bulletEnabled val="1"/>
        </dgm:presLayoutVars>
      </dgm:prSet>
      <dgm:spPr/>
    </dgm:pt>
    <dgm:pt modelId="{C788F5C7-7A13-48BE-AAD1-933580C608FE}" type="pres">
      <dgm:prSet presAssocID="{3CF51FC6-37F9-4E91-96B8-2F8987AE2618}" presName="sibTrans" presStyleLbl="node1" presStyleIdx="4" presStyleCnt="11"/>
      <dgm:spPr/>
    </dgm:pt>
    <dgm:pt modelId="{C96F8648-0B09-40DE-A55B-41F493AFB26F}" type="pres">
      <dgm:prSet presAssocID="{18BD3B4E-C145-423D-8B9D-6F979256946D}" presName="dummy" presStyleCnt="0"/>
      <dgm:spPr/>
    </dgm:pt>
    <dgm:pt modelId="{AFDA4291-8C3B-4260-8562-20A372E9D8C5}" type="pres">
      <dgm:prSet presAssocID="{18BD3B4E-C145-423D-8B9D-6F979256946D}" presName="node" presStyleLbl="revTx" presStyleIdx="5" presStyleCnt="11">
        <dgm:presLayoutVars>
          <dgm:bulletEnabled val="1"/>
        </dgm:presLayoutVars>
      </dgm:prSet>
      <dgm:spPr/>
    </dgm:pt>
    <dgm:pt modelId="{F0D3ECFD-4C80-4A39-A71F-BF7BDC5E22E6}" type="pres">
      <dgm:prSet presAssocID="{3B702B44-B60F-46DD-A159-9B9AA0C6662A}" presName="sibTrans" presStyleLbl="node1" presStyleIdx="5" presStyleCnt="11"/>
      <dgm:spPr/>
    </dgm:pt>
    <dgm:pt modelId="{9B16C7B7-EB6A-4682-83AD-EFFBDC9DFF4E}" type="pres">
      <dgm:prSet presAssocID="{009E9B9D-057B-46BA-BD7D-2B780A6A1FC5}" presName="dummy" presStyleCnt="0"/>
      <dgm:spPr/>
    </dgm:pt>
    <dgm:pt modelId="{B133E88F-F31E-4842-9CC7-C13F42F9DF85}" type="pres">
      <dgm:prSet presAssocID="{009E9B9D-057B-46BA-BD7D-2B780A6A1FC5}" presName="node" presStyleLbl="revTx" presStyleIdx="6" presStyleCnt="11">
        <dgm:presLayoutVars>
          <dgm:bulletEnabled val="1"/>
        </dgm:presLayoutVars>
      </dgm:prSet>
      <dgm:spPr/>
    </dgm:pt>
    <dgm:pt modelId="{55E564C1-07FE-4230-B24E-6D910A738E78}" type="pres">
      <dgm:prSet presAssocID="{69975808-2F34-469C-BFD4-86BD95A936B5}" presName="sibTrans" presStyleLbl="node1" presStyleIdx="6" presStyleCnt="11"/>
      <dgm:spPr/>
    </dgm:pt>
    <dgm:pt modelId="{699975DB-33C6-4C60-A04F-145AAF6D1143}" type="pres">
      <dgm:prSet presAssocID="{A063F4D6-5255-4E4F-829A-014D51CC0E64}" presName="dummy" presStyleCnt="0"/>
      <dgm:spPr/>
    </dgm:pt>
    <dgm:pt modelId="{BAE400A8-161E-4F85-9EBC-BFC599DCA2D5}" type="pres">
      <dgm:prSet presAssocID="{A063F4D6-5255-4E4F-829A-014D51CC0E64}" presName="node" presStyleLbl="revTx" presStyleIdx="7" presStyleCnt="11">
        <dgm:presLayoutVars>
          <dgm:bulletEnabled val="1"/>
        </dgm:presLayoutVars>
      </dgm:prSet>
      <dgm:spPr/>
    </dgm:pt>
    <dgm:pt modelId="{7E4CAF2D-8DAB-4848-8007-EC6E6E03FF99}" type="pres">
      <dgm:prSet presAssocID="{12CA32B4-2082-4F86-9F1A-8D84F8D31613}" presName="sibTrans" presStyleLbl="node1" presStyleIdx="7" presStyleCnt="11"/>
      <dgm:spPr/>
    </dgm:pt>
    <dgm:pt modelId="{145D0135-1CB1-457D-9C85-951E020432C4}" type="pres">
      <dgm:prSet presAssocID="{61F69490-BF23-4542-8BA0-8A3539B28F2E}" presName="dummy" presStyleCnt="0"/>
      <dgm:spPr/>
    </dgm:pt>
    <dgm:pt modelId="{44D8A867-9679-454B-ABCF-813A99D2386A}" type="pres">
      <dgm:prSet presAssocID="{61F69490-BF23-4542-8BA0-8A3539B28F2E}" presName="node" presStyleLbl="revTx" presStyleIdx="8" presStyleCnt="11">
        <dgm:presLayoutVars>
          <dgm:bulletEnabled val="1"/>
        </dgm:presLayoutVars>
      </dgm:prSet>
      <dgm:spPr/>
    </dgm:pt>
    <dgm:pt modelId="{0C612310-A1FF-446A-97EF-1D288B9BA8F4}" type="pres">
      <dgm:prSet presAssocID="{8BE62900-2D0C-44D1-BBC7-F5F6B8A3425B}" presName="sibTrans" presStyleLbl="node1" presStyleIdx="8" presStyleCnt="11"/>
      <dgm:spPr/>
    </dgm:pt>
    <dgm:pt modelId="{C7679E4D-E447-4411-9381-CE367E889C48}" type="pres">
      <dgm:prSet presAssocID="{93A5AF68-6788-4BDA-A753-BFB2B87193F3}" presName="dummy" presStyleCnt="0"/>
      <dgm:spPr/>
    </dgm:pt>
    <dgm:pt modelId="{04F4C9A4-73FA-4925-934C-06CB9579F63E}" type="pres">
      <dgm:prSet presAssocID="{93A5AF68-6788-4BDA-A753-BFB2B87193F3}" presName="node" presStyleLbl="revTx" presStyleIdx="9" presStyleCnt="11">
        <dgm:presLayoutVars>
          <dgm:bulletEnabled val="1"/>
        </dgm:presLayoutVars>
      </dgm:prSet>
      <dgm:spPr/>
    </dgm:pt>
    <dgm:pt modelId="{C0CF3FD0-5205-423F-B560-C5510E85BCE2}" type="pres">
      <dgm:prSet presAssocID="{4B240C4F-27E5-4833-A0F7-57B738410057}" presName="sibTrans" presStyleLbl="node1" presStyleIdx="9" presStyleCnt="11"/>
      <dgm:spPr/>
    </dgm:pt>
    <dgm:pt modelId="{0B2B2DF5-B00D-4779-96FE-7E421B4F25DF}" type="pres">
      <dgm:prSet presAssocID="{1E5BC351-14FA-486C-B957-49E35A624E93}" presName="dummy" presStyleCnt="0"/>
      <dgm:spPr/>
    </dgm:pt>
    <dgm:pt modelId="{8A83BF21-6B57-49CD-A59B-BCA36366FFD0}" type="pres">
      <dgm:prSet presAssocID="{1E5BC351-14FA-486C-B957-49E35A624E93}" presName="node" presStyleLbl="revTx" presStyleIdx="10" presStyleCnt="11">
        <dgm:presLayoutVars>
          <dgm:bulletEnabled val="1"/>
        </dgm:presLayoutVars>
      </dgm:prSet>
      <dgm:spPr/>
    </dgm:pt>
    <dgm:pt modelId="{0B8ED0FC-D80B-4D02-B8E9-D77D2B3F7A15}" type="pres">
      <dgm:prSet presAssocID="{3FF73CAE-CFD6-4B79-8431-F1208BED65FD}" presName="sibTrans" presStyleLbl="node1" presStyleIdx="10" presStyleCnt="11"/>
      <dgm:spPr/>
    </dgm:pt>
  </dgm:ptLst>
  <dgm:cxnLst>
    <dgm:cxn modelId="{188F5615-6C4A-45F0-A1CA-E59C3F7474F8}" type="presOf" srcId="{C6CA6AE1-68AF-4398-B199-37B0D3EE51F7}" destId="{340FDE9B-C7BD-4718-B497-A34D096BC62E}" srcOrd="0" destOrd="0" presId="urn:microsoft.com/office/officeart/2005/8/layout/cycle1"/>
    <dgm:cxn modelId="{80024030-3EE3-4AD2-854E-99E2B4CC755E}" type="presOf" srcId="{2E2D5D6C-EE87-498A-8DC9-E5AA2DDF2D1A}" destId="{66802738-DC6A-47CF-8403-318843DB0572}" srcOrd="0" destOrd="0" presId="urn:microsoft.com/office/officeart/2005/8/layout/cycle1"/>
    <dgm:cxn modelId="{8D89E537-DFD9-40B5-B9A5-38D4FBA61125}" srcId="{C6CA6AE1-68AF-4398-B199-37B0D3EE51F7}" destId="{363B5FC0-3D8E-47CD-A6D6-0EB0BC74C175}" srcOrd="1" destOrd="0" parTransId="{1A363DB2-C81D-44AD-9E1F-DFCE89DB7E77}" sibTransId="{32C66D64-9817-4A3F-B9C6-E509020BAFEF}"/>
    <dgm:cxn modelId="{A58E705C-922D-45B5-AAAC-B310C7E5225D}" type="presOf" srcId="{009E9B9D-057B-46BA-BD7D-2B780A6A1FC5}" destId="{B133E88F-F31E-4842-9CC7-C13F42F9DF85}" srcOrd="0" destOrd="0" presId="urn:microsoft.com/office/officeart/2005/8/layout/cycle1"/>
    <dgm:cxn modelId="{A8719260-78B9-43A7-86E6-E06D25C4635F}" srcId="{C6CA6AE1-68AF-4398-B199-37B0D3EE51F7}" destId="{18BD3B4E-C145-423D-8B9D-6F979256946D}" srcOrd="5" destOrd="0" parTransId="{E75B9CC8-8637-4079-AABB-38AED3D32A96}" sibTransId="{3B702B44-B60F-46DD-A159-9B9AA0C6662A}"/>
    <dgm:cxn modelId="{993B0E63-0C00-4BE0-B842-F92EFD6D91D0}" type="presOf" srcId="{93A5AF68-6788-4BDA-A753-BFB2B87193F3}" destId="{04F4C9A4-73FA-4925-934C-06CB9579F63E}" srcOrd="0" destOrd="0" presId="urn:microsoft.com/office/officeart/2005/8/layout/cycle1"/>
    <dgm:cxn modelId="{58125F49-345A-4D55-AA3E-8AAFAC2FB4EB}" type="presOf" srcId="{3FF73CAE-CFD6-4B79-8431-F1208BED65FD}" destId="{0B8ED0FC-D80B-4D02-B8E9-D77D2B3F7A15}" srcOrd="0" destOrd="0" presId="urn:microsoft.com/office/officeart/2005/8/layout/cycle1"/>
    <dgm:cxn modelId="{7D74E149-65B2-47BC-A1A9-35AA709BC800}" type="presOf" srcId="{4B240C4F-27E5-4833-A0F7-57B738410057}" destId="{C0CF3FD0-5205-423F-B560-C5510E85BCE2}" srcOrd="0" destOrd="0" presId="urn:microsoft.com/office/officeart/2005/8/layout/cycle1"/>
    <dgm:cxn modelId="{1EB5644C-67B8-4569-A09F-3AAA142AFC64}" srcId="{C6CA6AE1-68AF-4398-B199-37B0D3EE51F7}" destId="{61F69490-BF23-4542-8BA0-8A3539B28F2E}" srcOrd="8" destOrd="0" parTransId="{0EED29B8-1F32-4AC2-8265-5CE188B930C0}" sibTransId="{8BE62900-2D0C-44D1-BBC7-F5F6B8A3425B}"/>
    <dgm:cxn modelId="{B6F0E36F-1480-4108-B8BB-60531B4FFD39}" type="presOf" srcId="{8BE62900-2D0C-44D1-BBC7-F5F6B8A3425B}" destId="{0C612310-A1FF-446A-97EF-1D288B9BA8F4}" srcOrd="0" destOrd="0" presId="urn:microsoft.com/office/officeart/2005/8/layout/cycle1"/>
    <dgm:cxn modelId="{B8CE0150-B051-4A4A-A199-CCD2ABD26C7D}" type="presOf" srcId="{61F69490-BF23-4542-8BA0-8A3539B28F2E}" destId="{44D8A867-9679-454B-ABCF-813A99D2386A}" srcOrd="0" destOrd="0" presId="urn:microsoft.com/office/officeart/2005/8/layout/cycle1"/>
    <dgm:cxn modelId="{C535C650-EEE1-47C9-A14D-12B671B58008}" srcId="{C6CA6AE1-68AF-4398-B199-37B0D3EE51F7}" destId="{3E3F74FC-BCD5-4D49-A040-9732C22445F3}" srcOrd="2" destOrd="0" parTransId="{40DFBFEB-32CB-4F1C-8689-699ED8C5EEA9}" sibTransId="{2E2D5D6C-EE87-498A-8DC9-E5AA2DDF2D1A}"/>
    <dgm:cxn modelId="{E5104C74-CA7C-4FAD-B63E-9127EB96E34C}" srcId="{C6CA6AE1-68AF-4398-B199-37B0D3EE51F7}" destId="{1E5BC351-14FA-486C-B957-49E35A624E93}" srcOrd="10" destOrd="0" parTransId="{A71B06A5-36EE-4129-AC7A-52F0DD34E462}" sibTransId="{3FF73CAE-CFD6-4B79-8431-F1208BED65FD}"/>
    <dgm:cxn modelId="{2F6AD87D-F3F3-4580-B29D-E44B69AAAE78}" srcId="{C6CA6AE1-68AF-4398-B199-37B0D3EE51F7}" destId="{5C75FB63-3647-4E94-9956-D0FBFC45C643}" srcOrd="4" destOrd="0" parTransId="{D2C218DC-0E87-4ACF-AE44-3BE529945FD9}" sibTransId="{3CF51FC6-37F9-4E91-96B8-2F8987AE2618}"/>
    <dgm:cxn modelId="{CC9FC27E-EE0E-4BFE-BBD2-446155E39387}" srcId="{C6CA6AE1-68AF-4398-B199-37B0D3EE51F7}" destId="{93A5AF68-6788-4BDA-A753-BFB2B87193F3}" srcOrd="9" destOrd="0" parTransId="{E065F272-612A-4F07-B881-663FC580537C}" sibTransId="{4B240C4F-27E5-4833-A0F7-57B738410057}"/>
    <dgm:cxn modelId="{A50B4195-2976-4927-90DF-61BA70DC3E6A}" type="presOf" srcId="{18BD3B4E-C145-423D-8B9D-6F979256946D}" destId="{AFDA4291-8C3B-4260-8562-20A372E9D8C5}" srcOrd="0" destOrd="0" presId="urn:microsoft.com/office/officeart/2005/8/layout/cycle1"/>
    <dgm:cxn modelId="{4A7DD097-E217-40D3-9F24-2AAFD5F5BBF8}" type="presOf" srcId="{3D160528-164D-4206-982F-2E54103D2FE9}" destId="{3D10D1A6-0565-4541-8E66-235D1C14BC99}" srcOrd="0" destOrd="0" presId="urn:microsoft.com/office/officeart/2005/8/layout/cycle1"/>
    <dgm:cxn modelId="{57DDA39C-C3B9-4A53-85CF-55732674419A}" type="presOf" srcId="{A063F4D6-5255-4E4F-829A-014D51CC0E64}" destId="{BAE400A8-161E-4F85-9EBC-BFC599DCA2D5}" srcOrd="0" destOrd="0" presId="urn:microsoft.com/office/officeart/2005/8/layout/cycle1"/>
    <dgm:cxn modelId="{A3C3FD9D-D5AB-483B-B0DC-C6FB7C1134E0}" type="presOf" srcId="{005454F1-49CA-4F7F-A664-95C97C070E0A}" destId="{95AEEFF1-6E9D-4712-9BA0-7F41DE61CAF3}" srcOrd="0" destOrd="0" presId="urn:microsoft.com/office/officeart/2005/8/layout/cycle1"/>
    <dgm:cxn modelId="{F9FE5D9E-6B11-4C99-934E-11D2709C5039}" srcId="{C6CA6AE1-68AF-4398-B199-37B0D3EE51F7}" destId="{A063F4D6-5255-4E4F-829A-014D51CC0E64}" srcOrd="7" destOrd="0" parTransId="{01BB3756-4E5C-49E0-B6F9-02ACF2D75CE3}" sibTransId="{12CA32B4-2082-4F86-9F1A-8D84F8D31613}"/>
    <dgm:cxn modelId="{8195A1A5-1349-46A1-9A93-3EA6471F172F}" type="presOf" srcId="{ADEDC3B6-1E1B-499B-81C2-A9ED7B7BBE5B}" destId="{C0AA60DB-37A6-4DC8-ACCC-E1DD15C92BEE}" srcOrd="0" destOrd="0" presId="urn:microsoft.com/office/officeart/2005/8/layout/cycle1"/>
    <dgm:cxn modelId="{574D18AF-5114-4FC3-B359-60EDFBBEE6D2}" type="presOf" srcId="{E5B4B17C-F1C0-43A1-A086-6C67F4FCAB46}" destId="{6647A5F3-AB62-4F18-87F9-F0A7338E5F86}" srcOrd="0" destOrd="0" presId="urn:microsoft.com/office/officeart/2005/8/layout/cycle1"/>
    <dgm:cxn modelId="{B05E51B2-E202-41B1-94E2-54AAB4D45F0B}" srcId="{C6CA6AE1-68AF-4398-B199-37B0D3EE51F7}" destId="{E5B4B17C-F1C0-43A1-A086-6C67F4FCAB46}" srcOrd="3" destOrd="0" parTransId="{23206057-DEDA-49C7-8CF5-46F1C1AB360A}" sibTransId="{ADEDC3B6-1E1B-499B-81C2-A9ED7B7BBE5B}"/>
    <dgm:cxn modelId="{CEE2ABB2-F71A-448E-9EC7-6030226B7B0A}" srcId="{C6CA6AE1-68AF-4398-B199-37B0D3EE51F7}" destId="{009E9B9D-057B-46BA-BD7D-2B780A6A1FC5}" srcOrd="6" destOrd="0" parTransId="{6C1A6C9D-A888-4F0B-8C5F-B769C0E298F4}" sibTransId="{69975808-2F34-469C-BFD4-86BD95A936B5}"/>
    <dgm:cxn modelId="{08CF0BB8-419A-493B-B882-3D7D74DF0E5D}" type="presOf" srcId="{12CA32B4-2082-4F86-9F1A-8D84F8D31613}" destId="{7E4CAF2D-8DAB-4848-8007-EC6E6E03FF99}" srcOrd="0" destOrd="0" presId="urn:microsoft.com/office/officeart/2005/8/layout/cycle1"/>
    <dgm:cxn modelId="{1F2ACBBD-40F6-43E7-B423-65A46D3EDA6A}" type="presOf" srcId="{69975808-2F34-469C-BFD4-86BD95A936B5}" destId="{55E564C1-07FE-4230-B24E-6D910A738E78}" srcOrd="0" destOrd="0" presId="urn:microsoft.com/office/officeart/2005/8/layout/cycle1"/>
    <dgm:cxn modelId="{4828CBC6-96EC-42A7-8767-6EA4846CD46D}" type="presOf" srcId="{3E3F74FC-BCD5-4D49-A040-9732C22445F3}" destId="{BB58DD2F-521C-4A83-A219-3E4219FB4FC9}" srcOrd="0" destOrd="0" presId="urn:microsoft.com/office/officeart/2005/8/layout/cycle1"/>
    <dgm:cxn modelId="{A9AB44CA-E88F-4179-B47B-1FDE6EBD7088}" srcId="{C6CA6AE1-68AF-4398-B199-37B0D3EE51F7}" destId="{3D160528-164D-4206-982F-2E54103D2FE9}" srcOrd="0" destOrd="0" parTransId="{64BF4F8C-CE5B-4C92-B687-BA50F5AC0E1B}" sibTransId="{005454F1-49CA-4F7F-A664-95C97C070E0A}"/>
    <dgm:cxn modelId="{28D12FD5-174A-454A-89A7-FF6E745E982F}" type="presOf" srcId="{1E5BC351-14FA-486C-B957-49E35A624E93}" destId="{8A83BF21-6B57-49CD-A59B-BCA36366FFD0}" srcOrd="0" destOrd="0" presId="urn:microsoft.com/office/officeart/2005/8/layout/cycle1"/>
    <dgm:cxn modelId="{892B11E8-7251-4848-B764-3FA4B9FABFB6}" type="presOf" srcId="{32C66D64-9817-4A3F-B9C6-E509020BAFEF}" destId="{1439F4FC-7F89-48FC-B4E5-6676961CF771}" srcOrd="0" destOrd="0" presId="urn:microsoft.com/office/officeart/2005/8/layout/cycle1"/>
    <dgm:cxn modelId="{7D1474F4-EDC6-455D-B8C6-15726CF05C0A}" type="presOf" srcId="{363B5FC0-3D8E-47CD-A6D6-0EB0BC74C175}" destId="{E7595587-114E-459F-A4F9-F84AD7397409}" srcOrd="0" destOrd="0" presId="urn:microsoft.com/office/officeart/2005/8/layout/cycle1"/>
    <dgm:cxn modelId="{02CC18F6-71FF-4198-A4C6-1E191C2A1250}" type="presOf" srcId="{3CF51FC6-37F9-4E91-96B8-2F8987AE2618}" destId="{C788F5C7-7A13-48BE-AAD1-933580C608FE}" srcOrd="0" destOrd="0" presId="urn:microsoft.com/office/officeart/2005/8/layout/cycle1"/>
    <dgm:cxn modelId="{8D9D0FF7-C17E-47B1-9278-E985770A410E}" type="presOf" srcId="{3B702B44-B60F-46DD-A159-9B9AA0C6662A}" destId="{F0D3ECFD-4C80-4A39-A71F-BF7BDC5E22E6}" srcOrd="0" destOrd="0" presId="urn:microsoft.com/office/officeart/2005/8/layout/cycle1"/>
    <dgm:cxn modelId="{2AD4F9F7-FA4F-45F7-9DD5-A14391DC1612}" type="presOf" srcId="{5C75FB63-3647-4E94-9956-D0FBFC45C643}" destId="{D0F64749-3B46-480D-AA21-E8556E500B8E}" srcOrd="0" destOrd="0" presId="urn:microsoft.com/office/officeart/2005/8/layout/cycle1"/>
    <dgm:cxn modelId="{E620634D-4560-4053-B3E5-F5D21FE26F99}" type="presParOf" srcId="{340FDE9B-C7BD-4718-B497-A34D096BC62E}" destId="{8B3AECBA-D1E9-4C6D-9155-B828A728F809}" srcOrd="0" destOrd="0" presId="urn:microsoft.com/office/officeart/2005/8/layout/cycle1"/>
    <dgm:cxn modelId="{0C9929F7-78EE-49DD-8892-2387ABB61918}" type="presParOf" srcId="{340FDE9B-C7BD-4718-B497-A34D096BC62E}" destId="{3D10D1A6-0565-4541-8E66-235D1C14BC99}" srcOrd="1" destOrd="0" presId="urn:microsoft.com/office/officeart/2005/8/layout/cycle1"/>
    <dgm:cxn modelId="{3FA5E044-D456-479B-B975-69FBA1F518CD}" type="presParOf" srcId="{340FDE9B-C7BD-4718-B497-A34D096BC62E}" destId="{95AEEFF1-6E9D-4712-9BA0-7F41DE61CAF3}" srcOrd="2" destOrd="0" presId="urn:microsoft.com/office/officeart/2005/8/layout/cycle1"/>
    <dgm:cxn modelId="{BAF41007-A987-49CF-B331-61A4DE0ED495}" type="presParOf" srcId="{340FDE9B-C7BD-4718-B497-A34D096BC62E}" destId="{4EA5A296-A1E3-4B6C-B6AB-C5E033BA55A3}" srcOrd="3" destOrd="0" presId="urn:microsoft.com/office/officeart/2005/8/layout/cycle1"/>
    <dgm:cxn modelId="{7A1CA9D8-2965-4160-911E-DFBD1A280046}" type="presParOf" srcId="{340FDE9B-C7BD-4718-B497-A34D096BC62E}" destId="{E7595587-114E-459F-A4F9-F84AD7397409}" srcOrd="4" destOrd="0" presId="urn:microsoft.com/office/officeart/2005/8/layout/cycle1"/>
    <dgm:cxn modelId="{79CB3E59-EE66-4FF2-AEA4-938ED81EF3BB}" type="presParOf" srcId="{340FDE9B-C7BD-4718-B497-A34D096BC62E}" destId="{1439F4FC-7F89-48FC-B4E5-6676961CF771}" srcOrd="5" destOrd="0" presId="urn:microsoft.com/office/officeart/2005/8/layout/cycle1"/>
    <dgm:cxn modelId="{11124AFC-1E24-4930-A5D2-9EE28BAE9BE0}" type="presParOf" srcId="{340FDE9B-C7BD-4718-B497-A34D096BC62E}" destId="{BE606B12-D80A-4694-B6F5-2C9AC7FDD1D0}" srcOrd="6" destOrd="0" presId="urn:microsoft.com/office/officeart/2005/8/layout/cycle1"/>
    <dgm:cxn modelId="{D19EA38B-2918-4941-9FCD-99E8EEDDA2A6}" type="presParOf" srcId="{340FDE9B-C7BD-4718-B497-A34D096BC62E}" destId="{BB58DD2F-521C-4A83-A219-3E4219FB4FC9}" srcOrd="7" destOrd="0" presId="urn:microsoft.com/office/officeart/2005/8/layout/cycle1"/>
    <dgm:cxn modelId="{ECEE979B-D831-4352-902A-FDABEC041FC5}" type="presParOf" srcId="{340FDE9B-C7BD-4718-B497-A34D096BC62E}" destId="{66802738-DC6A-47CF-8403-318843DB0572}" srcOrd="8" destOrd="0" presId="urn:microsoft.com/office/officeart/2005/8/layout/cycle1"/>
    <dgm:cxn modelId="{F3242918-A4FC-4370-B3D6-4667CC8DAD3E}" type="presParOf" srcId="{340FDE9B-C7BD-4718-B497-A34D096BC62E}" destId="{76C2E109-3A96-4A1F-AA77-F0BBFA2DB391}" srcOrd="9" destOrd="0" presId="urn:microsoft.com/office/officeart/2005/8/layout/cycle1"/>
    <dgm:cxn modelId="{6811BB91-B758-4A49-96EC-D96C8557A487}" type="presParOf" srcId="{340FDE9B-C7BD-4718-B497-A34D096BC62E}" destId="{6647A5F3-AB62-4F18-87F9-F0A7338E5F86}" srcOrd="10" destOrd="0" presId="urn:microsoft.com/office/officeart/2005/8/layout/cycle1"/>
    <dgm:cxn modelId="{BEA13CB8-B37E-4923-B7E9-2868F9602159}" type="presParOf" srcId="{340FDE9B-C7BD-4718-B497-A34D096BC62E}" destId="{C0AA60DB-37A6-4DC8-ACCC-E1DD15C92BEE}" srcOrd="11" destOrd="0" presId="urn:microsoft.com/office/officeart/2005/8/layout/cycle1"/>
    <dgm:cxn modelId="{F38F4CF4-C4DC-4BF5-90C7-F12879E00B01}" type="presParOf" srcId="{340FDE9B-C7BD-4718-B497-A34D096BC62E}" destId="{ADD463D7-EB7D-4C99-A2AA-D14173631839}" srcOrd="12" destOrd="0" presId="urn:microsoft.com/office/officeart/2005/8/layout/cycle1"/>
    <dgm:cxn modelId="{7F97C0F6-BB4B-451E-82EF-E9931FB6F4A2}" type="presParOf" srcId="{340FDE9B-C7BD-4718-B497-A34D096BC62E}" destId="{D0F64749-3B46-480D-AA21-E8556E500B8E}" srcOrd="13" destOrd="0" presId="urn:microsoft.com/office/officeart/2005/8/layout/cycle1"/>
    <dgm:cxn modelId="{398DD68B-56EE-48FA-836E-45F8B08D6F13}" type="presParOf" srcId="{340FDE9B-C7BD-4718-B497-A34D096BC62E}" destId="{C788F5C7-7A13-48BE-AAD1-933580C608FE}" srcOrd="14" destOrd="0" presId="urn:microsoft.com/office/officeart/2005/8/layout/cycle1"/>
    <dgm:cxn modelId="{825F927A-E8CB-4069-8000-84AAADBB7D70}" type="presParOf" srcId="{340FDE9B-C7BD-4718-B497-A34D096BC62E}" destId="{C96F8648-0B09-40DE-A55B-41F493AFB26F}" srcOrd="15" destOrd="0" presId="urn:microsoft.com/office/officeart/2005/8/layout/cycle1"/>
    <dgm:cxn modelId="{3ACEEE32-BDBA-46BC-BDE9-88FCF84DDB30}" type="presParOf" srcId="{340FDE9B-C7BD-4718-B497-A34D096BC62E}" destId="{AFDA4291-8C3B-4260-8562-20A372E9D8C5}" srcOrd="16" destOrd="0" presId="urn:microsoft.com/office/officeart/2005/8/layout/cycle1"/>
    <dgm:cxn modelId="{85A15963-1D35-4C6F-85BC-F8E6EF6C46FA}" type="presParOf" srcId="{340FDE9B-C7BD-4718-B497-A34D096BC62E}" destId="{F0D3ECFD-4C80-4A39-A71F-BF7BDC5E22E6}" srcOrd="17" destOrd="0" presId="urn:microsoft.com/office/officeart/2005/8/layout/cycle1"/>
    <dgm:cxn modelId="{A7CE2287-9A1E-4153-A77A-92E52C87218F}" type="presParOf" srcId="{340FDE9B-C7BD-4718-B497-A34D096BC62E}" destId="{9B16C7B7-EB6A-4682-83AD-EFFBDC9DFF4E}" srcOrd="18" destOrd="0" presId="urn:microsoft.com/office/officeart/2005/8/layout/cycle1"/>
    <dgm:cxn modelId="{4F679715-8A57-4B17-BD05-62562729A2EA}" type="presParOf" srcId="{340FDE9B-C7BD-4718-B497-A34D096BC62E}" destId="{B133E88F-F31E-4842-9CC7-C13F42F9DF85}" srcOrd="19" destOrd="0" presId="urn:microsoft.com/office/officeart/2005/8/layout/cycle1"/>
    <dgm:cxn modelId="{3D71F967-6391-4DDD-AEAA-FEE452715F17}" type="presParOf" srcId="{340FDE9B-C7BD-4718-B497-A34D096BC62E}" destId="{55E564C1-07FE-4230-B24E-6D910A738E78}" srcOrd="20" destOrd="0" presId="urn:microsoft.com/office/officeart/2005/8/layout/cycle1"/>
    <dgm:cxn modelId="{3403AEC3-3CC6-4E07-B618-F0868A394942}" type="presParOf" srcId="{340FDE9B-C7BD-4718-B497-A34D096BC62E}" destId="{699975DB-33C6-4C60-A04F-145AAF6D1143}" srcOrd="21" destOrd="0" presId="urn:microsoft.com/office/officeart/2005/8/layout/cycle1"/>
    <dgm:cxn modelId="{6BB85642-0870-4B17-B28B-3C092EDBC385}" type="presParOf" srcId="{340FDE9B-C7BD-4718-B497-A34D096BC62E}" destId="{BAE400A8-161E-4F85-9EBC-BFC599DCA2D5}" srcOrd="22" destOrd="0" presId="urn:microsoft.com/office/officeart/2005/8/layout/cycle1"/>
    <dgm:cxn modelId="{5E39EBDD-9A8E-427E-BAB9-1E65F8F74C44}" type="presParOf" srcId="{340FDE9B-C7BD-4718-B497-A34D096BC62E}" destId="{7E4CAF2D-8DAB-4848-8007-EC6E6E03FF99}" srcOrd="23" destOrd="0" presId="urn:microsoft.com/office/officeart/2005/8/layout/cycle1"/>
    <dgm:cxn modelId="{466CEEFB-4E73-42AD-8791-DA80DC4ED750}" type="presParOf" srcId="{340FDE9B-C7BD-4718-B497-A34D096BC62E}" destId="{145D0135-1CB1-457D-9C85-951E020432C4}" srcOrd="24" destOrd="0" presId="urn:microsoft.com/office/officeart/2005/8/layout/cycle1"/>
    <dgm:cxn modelId="{E5B34BF9-FE1F-49F6-BEE4-A45555D41783}" type="presParOf" srcId="{340FDE9B-C7BD-4718-B497-A34D096BC62E}" destId="{44D8A867-9679-454B-ABCF-813A99D2386A}" srcOrd="25" destOrd="0" presId="urn:microsoft.com/office/officeart/2005/8/layout/cycle1"/>
    <dgm:cxn modelId="{9A418F2E-395E-4AD8-9770-DD11A1C4DDE7}" type="presParOf" srcId="{340FDE9B-C7BD-4718-B497-A34D096BC62E}" destId="{0C612310-A1FF-446A-97EF-1D288B9BA8F4}" srcOrd="26" destOrd="0" presId="urn:microsoft.com/office/officeart/2005/8/layout/cycle1"/>
    <dgm:cxn modelId="{26904925-48F4-4AF2-B4AA-40B49D427CC9}" type="presParOf" srcId="{340FDE9B-C7BD-4718-B497-A34D096BC62E}" destId="{C7679E4D-E447-4411-9381-CE367E889C48}" srcOrd="27" destOrd="0" presId="urn:microsoft.com/office/officeart/2005/8/layout/cycle1"/>
    <dgm:cxn modelId="{592F9E55-91D2-4BF8-9383-E3A49F4C93AA}" type="presParOf" srcId="{340FDE9B-C7BD-4718-B497-A34D096BC62E}" destId="{04F4C9A4-73FA-4925-934C-06CB9579F63E}" srcOrd="28" destOrd="0" presId="urn:microsoft.com/office/officeart/2005/8/layout/cycle1"/>
    <dgm:cxn modelId="{0643F556-C772-4C44-A885-EE1409B32A23}" type="presParOf" srcId="{340FDE9B-C7BD-4718-B497-A34D096BC62E}" destId="{C0CF3FD0-5205-423F-B560-C5510E85BCE2}" srcOrd="29" destOrd="0" presId="urn:microsoft.com/office/officeart/2005/8/layout/cycle1"/>
    <dgm:cxn modelId="{B2258597-1F89-43FB-B814-9BA77E5D310C}" type="presParOf" srcId="{340FDE9B-C7BD-4718-B497-A34D096BC62E}" destId="{0B2B2DF5-B00D-4779-96FE-7E421B4F25DF}" srcOrd="30" destOrd="0" presId="urn:microsoft.com/office/officeart/2005/8/layout/cycle1"/>
    <dgm:cxn modelId="{DAD8EB62-B7C9-4942-841D-3ADDEC282DAF}" type="presParOf" srcId="{340FDE9B-C7BD-4718-B497-A34D096BC62E}" destId="{8A83BF21-6B57-49CD-A59B-BCA36366FFD0}" srcOrd="31" destOrd="0" presId="urn:microsoft.com/office/officeart/2005/8/layout/cycle1"/>
    <dgm:cxn modelId="{5D3650B0-3EED-4AD7-AEBF-38459B7AF064}" type="presParOf" srcId="{340FDE9B-C7BD-4718-B497-A34D096BC62E}" destId="{0B8ED0FC-D80B-4D02-B8E9-D77D2B3F7A15}" srcOrd="32" destOrd="0" presId="urn:microsoft.com/office/officeart/2005/8/layout/cycle1"/>
  </dgm:cxnLst>
  <dgm:bg/>
  <dgm:whole>
    <a:ln w="3175"/>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0D1A6-0565-4541-8E66-235D1C14BC99}">
      <dsp:nvSpPr>
        <dsp:cNvPr id="0" name=""/>
        <dsp:cNvSpPr/>
      </dsp:nvSpPr>
      <dsp:spPr>
        <a:xfrm>
          <a:off x="2949238" y="2309"/>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kern="1200" err="1">
              <a:solidFill>
                <a:schemeClr val="bg1"/>
              </a:solidFill>
            </a:rPr>
            <a:t>Aug</a:t>
          </a:r>
          <a:endParaRPr lang="nb-NO" sz="1800" kern="1200">
            <a:solidFill>
              <a:schemeClr val="bg1"/>
            </a:solidFill>
          </a:endParaRPr>
        </a:p>
      </dsp:txBody>
      <dsp:txXfrm>
        <a:off x="2949238" y="2309"/>
        <a:ext cx="423170" cy="423170"/>
      </dsp:txXfrm>
    </dsp:sp>
    <dsp:sp modelId="{95AEEFF1-6E9D-4712-9BA0-7F41DE61CAF3}">
      <dsp:nvSpPr>
        <dsp:cNvPr id="0" name=""/>
        <dsp:cNvSpPr/>
      </dsp:nvSpPr>
      <dsp:spPr>
        <a:xfrm>
          <a:off x="993413" y="58828"/>
          <a:ext cx="3421299" cy="3421299"/>
        </a:xfrm>
        <a:prstGeom prst="circularArrow">
          <a:avLst>
            <a:gd name="adj1" fmla="val 2412"/>
            <a:gd name="adj2" fmla="val 145822"/>
            <a:gd name="adj3" fmla="val 18376178"/>
            <a:gd name="adj4" fmla="val 17660736"/>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7595587-114E-459F-A4F9-F84AD7397409}">
      <dsp:nvSpPr>
        <dsp:cNvPr id="0" name=""/>
        <dsp:cNvSpPr/>
      </dsp:nvSpPr>
      <dsp:spPr>
        <a:xfrm>
          <a:off x="3717740" y="496196"/>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kern="1200" err="1">
              <a:solidFill>
                <a:schemeClr val="bg1"/>
              </a:solidFill>
            </a:rPr>
            <a:t>Sep</a:t>
          </a:r>
          <a:endParaRPr lang="nb-NO" sz="1200" kern="1200">
            <a:solidFill>
              <a:schemeClr val="bg1"/>
            </a:solidFill>
          </a:endParaRPr>
        </a:p>
      </dsp:txBody>
      <dsp:txXfrm>
        <a:off x="3717740" y="496196"/>
        <a:ext cx="423170" cy="423170"/>
      </dsp:txXfrm>
    </dsp:sp>
    <dsp:sp modelId="{1439F4FC-7F89-48FC-B4E5-6676961CF771}">
      <dsp:nvSpPr>
        <dsp:cNvPr id="0" name=""/>
        <dsp:cNvSpPr/>
      </dsp:nvSpPr>
      <dsp:spPr>
        <a:xfrm>
          <a:off x="993413" y="58828"/>
          <a:ext cx="3421299" cy="3421299"/>
        </a:xfrm>
        <a:prstGeom prst="circularArrow">
          <a:avLst>
            <a:gd name="adj1" fmla="val 2412"/>
            <a:gd name="adj2" fmla="val 145822"/>
            <a:gd name="adj3" fmla="val 20504243"/>
            <a:gd name="adj4" fmla="val 19702515"/>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B58DD2F-521C-4A83-A219-3E4219FB4FC9}">
      <dsp:nvSpPr>
        <dsp:cNvPr id="0" name=""/>
        <dsp:cNvSpPr/>
      </dsp:nvSpPr>
      <dsp:spPr>
        <a:xfrm>
          <a:off x="4097231" y="1327164"/>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kern="1200" err="1">
              <a:solidFill>
                <a:schemeClr val="bg1"/>
              </a:solidFill>
            </a:rPr>
            <a:t>Okt</a:t>
          </a:r>
          <a:endParaRPr lang="nb-NO" sz="1200" kern="1200">
            <a:solidFill>
              <a:schemeClr val="bg1"/>
            </a:solidFill>
          </a:endParaRPr>
        </a:p>
      </dsp:txBody>
      <dsp:txXfrm>
        <a:off x="4097231" y="1327164"/>
        <a:ext cx="423170" cy="423170"/>
      </dsp:txXfrm>
    </dsp:sp>
    <dsp:sp modelId="{66802738-DC6A-47CF-8403-318843DB0572}">
      <dsp:nvSpPr>
        <dsp:cNvPr id="0" name=""/>
        <dsp:cNvSpPr/>
      </dsp:nvSpPr>
      <dsp:spPr>
        <a:xfrm>
          <a:off x="993413" y="58828"/>
          <a:ext cx="3421299" cy="3421299"/>
        </a:xfrm>
        <a:prstGeom prst="circularArrow">
          <a:avLst>
            <a:gd name="adj1" fmla="val 2412"/>
            <a:gd name="adj2" fmla="val 145822"/>
            <a:gd name="adj3" fmla="val 847379"/>
            <a:gd name="adj4" fmla="val 21559406"/>
            <a:gd name="adj5" fmla="val 2814"/>
          </a:avLst>
        </a:prstGeom>
        <a:solidFill>
          <a:schemeClr val="accent1">
            <a:hueOff val="0"/>
            <a:satOff val="0"/>
            <a:lumOff val="0"/>
            <a:alphaOff val="0"/>
          </a:schemeClr>
        </a:solidFill>
        <a:ln w="3175" cap="flat" cmpd="sng" algn="ctr">
          <a:solidFill>
            <a:schemeClr val="tx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6647A5F3-AB62-4F18-87F9-F0A7338E5F86}">
      <dsp:nvSpPr>
        <dsp:cNvPr id="0" name=""/>
        <dsp:cNvSpPr/>
      </dsp:nvSpPr>
      <dsp:spPr>
        <a:xfrm>
          <a:off x="3967223" y="2231386"/>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kern="1200">
              <a:solidFill>
                <a:schemeClr val="bg1"/>
              </a:solidFill>
            </a:rPr>
            <a:t>Nov</a:t>
          </a:r>
        </a:p>
      </dsp:txBody>
      <dsp:txXfrm>
        <a:off x="3967223" y="2231386"/>
        <a:ext cx="423170" cy="423170"/>
      </dsp:txXfrm>
    </dsp:sp>
    <dsp:sp modelId="{C0AA60DB-37A6-4DC8-ACCC-E1DD15C92BEE}">
      <dsp:nvSpPr>
        <dsp:cNvPr id="0" name=""/>
        <dsp:cNvSpPr/>
      </dsp:nvSpPr>
      <dsp:spPr>
        <a:xfrm>
          <a:off x="993413" y="58828"/>
          <a:ext cx="3421299" cy="3421299"/>
        </a:xfrm>
        <a:prstGeom prst="circularArrow">
          <a:avLst>
            <a:gd name="adj1" fmla="val 2412"/>
            <a:gd name="adj2" fmla="val 145822"/>
            <a:gd name="adj3" fmla="val 2724835"/>
            <a:gd name="adj4" fmla="val 1985261"/>
            <a:gd name="adj5" fmla="val 2814"/>
          </a:avLst>
        </a:prstGeom>
        <a:solidFill>
          <a:schemeClr val="accent1">
            <a:hueOff val="0"/>
            <a:satOff val="0"/>
            <a:lumOff val="0"/>
            <a:alphaOff val="0"/>
          </a:schemeClr>
        </a:solidFill>
        <a:ln w="6350"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0F64749-3B46-480D-AA21-E8556E500B8E}">
      <dsp:nvSpPr>
        <dsp:cNvPr id="0" name=""/>
        <dsp:cNvSpPr/>
      </dsp:nvSpPr>
      <dsp:spPr>
        <a:xfrm>
          <a:off x="3368994" y="2921779"/>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kern="1200">
              <a:solidFill>
                <a:schemeClr val="bg1"/>
              </a:solidFill>
            </a:rPr>
            <a:t>Des</a:t>
          </a:r>
        </a:p>
      </dsp:txBody>
      <dsp:txXfrm>
        <a:off x="3368994" y="2921779"/>
        <a:ext cx="423170" cy="423170"/>
      </dsp:txXfrm>
    </dsp:sp>
    <dsp:sp modelId="{C788F5C7-7A13-48BE-AAD1-933580C608FE}">
      <dsp:nvSpPr>
        <dsp:cNvPr id="0" name=""/>
        <dsp:cNvSpPr/>
      </dsp:nvSpPr>
      <dsp:spPr>
        <a:xfrm>
          <a:off x="993413" y="58828"/>
          <a:ext cx="3421299" cy="3421299"/>
        </a:xfrm>
        <a:prstGeom prst="circularArrow">
          <a:avLst>
            <a:gd name="adj1" fmla="val 2412"/>
            <a:gd name="adj2" fmla="val 145822"/>
            <a:gd name="adj3" fmla="val 4804245"/>
            <a:gd name="adj4" fmla="val 3947205"/>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FDA4291-8C3B-4260-8562-20A372E9D8C5}">
      <dsp:nvSpPr>
        <dsp:cNvPr id="0" name=""/>
        <dsp:cNvSpPr/>
      </dsp:nvSpPr>
      <dsp:spPr>
        <a:xfrm>
          <a:off x="2492477" y="3179147"/>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kern="1200">
              <a:solidFill>
                <a:schemeClr val="bg1"/>
              </a:solidFill>
            </a:rPr>
            <a:t>Jan</a:t>
          </a:r>
        </a:p>
      </dsp:txBody>
      <dsp:txXfrm>
        <a:off x="2492477" y="3179147"/>
        <a:ext cx="423170" cy="423170"/>
      </dsp:txXfrm>
    </dsp:sp>
    <dsp:sp modelId="{F0D3ECFD-4C80-4A39-A71F-BF7BDC5E22E6}">
      <dsp:nvSpPr>
        <dsp:cNvPr id="0" name=""/>
        <dsp:cNvSpPr/>
      </dsp:nvSpPr>
      <dsp:spPr>
        <a:xfrm>
          <a:off x="993413" y="58828"/>
          <a:ext cx="3421299" cy="3421299"/>
        </a:xfrm>
        <a:prstGeom prst="circularArrow">
          <a:avLst>
            <a:gd name="adj1" fmla="val 2412"/>
            <a:gd name="adj2" fmla="val 145822"/>
            <a:gd name="adj3" fmla="val 6706973"/>
            <a:gd name="adj4" fmla="val 5849933"/>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133E88F-F31E-4842-9CC7-C13F42F9DF85}">
      <dsp:nvSpPr>
        <dsp:cNvPr id="0" name=""/>
        <dsp:cNvSpPr/>
      </dsp:nvSpPr>
      <dsp:spPr>
        <a:xfrm>
          <a:off x="1615961" y="2921779"/>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kern="1200" err="1">
              <a:solidFill>
                <a:schemeClr val="bg1"/>
              </a:solidFill>
            </a:rPr>
            <a:t>Feb</a:t>
          </a:r>
          <a:endParaRPr lang="nb-NO" sz="1200" kern="1200">
            <a:solidFill>
              <a:schemeClr val="bg1"/>
            </a:solidFill>
          </a:endParaRPr>
        </a:p>
      </dsp:txBody>
      <dsp:txXfrm>
        <a:off x="1615961" y="2921779"/>
        <a:ext cx="423170" cy="423170"/>
      </dsp:txXfrm>
    </dsp:sp>
    <dsp:sp modelId="{55E564C1-07FE-4230-B24E-6D910A738E78}">
      <dsp:nvSpPr>
        <dsp:cNvPr id="0" name=""/>
        <dsp:cNvSpPr/>
      </dsp:nvSpPr>
      <dsp:spPr>
        <a:xfrm>
          <a:off x="993413" y="58828"/>
          <a:ext cx="3421299" cy="3421299"/>
        </a:xfrm>
        <a:prstGeom prst="circularArrow">
          <a:avLst>
            <a:gd name="adj1" fmla="val 2412"/>
            <a:gd name="adj2" fmla="val 145822"/>
            <a:gd name="adj3" fmla="val 8668917"/>
            <a:gd name="adj4" fmla="val 7929343"/>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AE400A8-161E-4F85-9EBC-BFC599DCA2D5}">
      <dsp:nvSpPr>
        <dsp:cNvPr id="0" name=""/>
        <dsp:cNvSpPr/>
      </dsp:nvSpPr>
      <dsp:spPr>
        <a:xfrm>
          <a:off x="1017732" y="2231386"/>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kern="1200">
              <a:solidFill>
                <a:schemeClr val="bg1"/>
              </a:solidFill>
            </a:rPr>
            <a:t>Mar</a:t>
          </a:r>
        </a:p>
      </dsp:txBody>
      <dsp:txXfrm>
        <a:off x="1017732" y="2231386"/>
        <a:ext cx="423170" cy="423170"/>
      </dsp:txXfrm>
    </dsp:sp>
    <dsp:sp modelId="{7E4CAF2D-8DAB-4848-8007-EC6E6E03FF99}">
      <dsp:nvSpPr>
        <dsp:cNvPr id="0" name=""/>
        <dsp:cNvSpPr/>
      </dsp:nvSpPr>
      <dsp:spPr>
        <a:xfrm>
          <a:off x="993413" y="58828"/>
          <a:ext cx="3421299" cy="3421299"/>
        </a:xfrm>
        <a:prstGeom prst="circularArrow">
          <a:avLst>
            <a:gd name="adj1" fmla="val 2412"/>
            <a:gd name="adj2" fmla="val 145822"/>
            <a:gd name="adj3" fmla="val 10694771"/>
            <a:gd name="adj4" fmla="val 9806799"/>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4D8A867-9679-454B-ABCF-813A99D2386A}">
      <dsp:nvSpPr>
        <dsp:cNvPr id="0" name=""/>
        <dsp:cNvSpPr/>
      </dsp:nvSpPr>
      <dsp:spPr>
        <a:xfrm>
          <a:off x="887724" y="1327164"/>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kern="1200" err="1">
              <a:solidFill>
                <a:schemeClr val="bg1"/>
              </a:solidFill>
            </a:rPr>
            <a:t>Apr</a:t>
          </a:r>
          <a:endParaRPr lang="nb-NO" sz="1200" kern="1200">
            <a:solidFill>
              <a:schemeClr val="bg1"/>
            </a:solidFill>
          </a:endParaRPr>
        </a:p>
      </dsp:txBody>
      <dsp:txXfrm>
        <a:off x="887724" y="1327164"/>
        <a:ext cx="423170" cy="423170"/>
      </dsp:txXfrm>
    </dsp:sp>
    <dsp:sp modelId="{0C612310-A1FF-446A-97EF-1D288B9BA8F4}">
      <dsp:nvSpPr>
        <dsp:cNvPr id="0" name=""/>
        <dsp:cNvSpPr/>
      </dsp:nvSpPr>
      <dsp:spPr>
        <a:xfrm>
          <a:off x="993413" y="58828"/>
          <a:ext cx="3421299" cy="3421299"/>
        </a:xfrm>
        <a:prstGeom prst="circularArrow">
          <a:avLst>
            <a:gd name="adj1" fmla="val 2412"/>
            <a:gd name="adj2" fmla="val 145822"/>
            <a:gd name="adj3" fmla="val 12551663"/>
            <a:gd name="adj4" fmla="val 11749935"/>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4F4C9A4-73FA-4925-934C-06CB9579F63E}">
      <dsp:nvSpPr>
        <dsp:cNvPr id="0" name=""/>
        <dsp:cNvSpPr/>
      </dsp:nvSpPr>
      <dsp:spPr>
        <a:xfrm>
          <a:off x="1267215" y="496196"/>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kern="1200">
              <a:solidFill>
                <a:schemeClr val="bg1"/>
              </a:solidFill>
            </a:rPr>
            <a:t>Mai</a:t>
          </a:r>
        </a:p>
      </dsp:txBody>
      <dsp:txXfrm>
        <a:off x="1267215" y="496196"/>
        <a:ext cx="423170" cy="423170"/>
      </dsp:txXfrm>
    </dsp:sp>
    <dsp:sp modelId="{C0CF3FD0-5205-423F-B560-C5510E85BCE2}">
      <dsp:nvSpPr>
        <dsp:cNvPr id="0" name=""/>
        <dsp:cNvSpPr/>
      </dsp:nvSpPr>
      <dsp:spPr>
        <a:xfrm>
          <a:off x="993413" y="58828"/>
          <a:ext cx="3421299" cy="3421299"/>
        </a:xfrm>
        <a:prstGeom prst="circularArrow">
          <a:avLst>
            <a:gd name="adj1" fmla="val 2412"/>
            <a:gd name="adj2" fmla="val 145822"/>
            <a:gd name="adj3" fmla="val 14593442"/>
            <a:gd name="adj4" fmla="val 13878000"/>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A83BF21-6B57-49CD-A59B-BCA36366FFD0}">
      <dsp:nvSpPr>
        <dsp:cNvPr id="0" name=""/>
        <dsp:cNvSpPr/>
      </dsp:nvSpPr>
      <dsp:spPr>
        <a:xfrm>
          <a:off x="2035717" y="2309"/>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kern="1200" err="1">
              <a:solidFill>
                <a:schemeClr val="bg1"/>
              </a:solidFill>
            </a:rPr>
            <a:t>Jun</a:t>
          </a:r>
          <a:endParaRPr lang="nb-NO" sz="1200" kern="1200">
            <a:solidFill>
              <a:schemeClr val="bg1"/>
            </a:solidFill>
          </a:endParaRPr>
        </a:p>
      </dsp:txBody>
      <dsp:txXfrm>
        <a:off x="2035717" y="2309"/>
        <a:ext cx="423170" cy="423170"/>
      </dsp:txXfrm>
    </dsp:sp>
    <dsp:sp modelId="{0B8ED0FC-D80B-4D02-B8E9-D77D2B3F7A15}">
      <dsp:nvSpPr>
        <dsp:cNvPr id="0" name=""/>
        <dsp:cNvSpPr/>
      </dsp:nvSpPr>
      <dsp:spPr>
        <a:xfrm>
          <a:off x="993413" y="58828"/>
          <a:ext cx="3421299" cy="3421299"/>
        </a:xfrm>
        <a:prstGeom prst="circularArrow">
          <a:avLst>
            <a:gd name="adj1" fmla="val 2412"/>
            <a:gd name="adj2" fmla="val 145822"/>
            <a:gd name="adj3" fmla="val 16576056"/>
            <a:gd name="adj4" fmla="val 15678122"/>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75E55C1-7967-4111-AC12-046FBA04968E}" type="datetimeFigureOut">
              <a:rPr lang="nb-NO" smtClean="0"/>
              <a:t>21.08.2020</a:t>
            </a:fld>
            <a:endParaRPr lang="nb-NO"/>
          </a:p>
        </p:txBody>
      </p:sp>
      <p:sp>
        <p:nvSpPr>
          <p:cNvPr id="4" name="Plassholder for lysbil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74434A9-DF1E-479A-84B1-F099390BB6C4}" type="slidenum">
              <a:rPr lang="nb-NO" smtClean="0"/>
              <a:t>‹#›</a:t>
            </a:fld>
            <a:endParaRPr lang="nb-NO"/>
          </a:p>
        </p:txBody>
      </p:sp>
    </p:spTree>
    <p:extLst>
      <p:ext uri="{BB962C8B-B14F-4D97-AF65-F5344CB8AC3E}">
        <p14:creationId xmlns:p14="http://schemas.microsoft.com/office/powerpoint/2010/main" val="3245905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innsida.ntnu.no/wiki/-/wiki/Norsk/rapporter+om+mobbing+og+trakasserin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innsida.ntnu.no/wiki/-/wiki/Norsk/Arbeidsmilj%C3%B8unders%C3%B8kelse+-+for+leder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422275" y="403225"/>
            <a:ext cx="4713288" cy="2652713"/>
          </a:xfrm>
        </p:spPr>
      </p:sp>
      <p:sp>
        <p:nvSpPr>
          <p:cNvPr id="3" name="Plassholder for notater 2"/>
          <p:cNvSpPr>
            <a:spLocks noGrp="1"/>
          </p:cNvSpPr>
          <p:nvPr>
            <p:ph type="body" idx="1"/>
          </p:nvPr>
        </p:nvSpPr>
        <p:spPr>
          <a:xfrm>
            <a:off x="422275" y="3461284"/>
            <a:ext cx="5810461" cy="5787809"/>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b="1" dirty="0"/>
              <a:t>Bakgrunnsnotat til leder: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b-NO" b="1" dirty="0"/>
          </a:p>
          <a:p>
            <a:r>
              <a:rPr lang="nb-NO" sz="1200" kern="1200" dirty="0">
                <a:solidFill>
                  <a:schemeClr val="tx1"/>
                </a:solidFill>
                <a:effectLst/>
                <a:latin typeface="+mn-lt"/>
                <a:ea typeface="+mn-ea"/>
                <a:cs typeface="+mn-cs"/>
              </a:rPr>
              <a:t>Hensikten med «Arbeidsmiljø på dagsorden» ved NTNUs enheter i høst er todelt: </a:t>
            </a:r>
          </a:p>
          <a:p>
            <a:endParaRPr lang="nb-NO" sz="1200" kern="1200" dirty="0">
              <a:solidFill>
                <a:schemeClr val="tx1"/>
              </a:solidFill>
              <a:effectLst/>
              <a:latin typeface="+mn-lt"/>
              <a:ea typeface="+mn-ea"/>
              <a:cs typeface="+mn-cs"/>
            </a:endParaRPr>
          </a:p>
          <a:p>
            <a:pPr marL="228600" indent="-228600">
              <a:buAutoNum type="arabicParenR"/>
            </a:pPr>
            <a:r>
              <a:rPr lang="nb-NO" kern="1200" dirty="0">
                <a:solidFill>
                  <a:schemeClr val="tx1"/>
                </a:solidFill>
                <a:effectLst/>
                <a:latin typeface="+mn-lt"/>
                <a:ea typeface="+mn-ea"/>
                <a:cs typeface="+mn-cs"/>
              </a:rPr>
              <a:t>Ferdigstille den formelle prosessen med arbeidsmiljøundersøkelsen 2019 (ta opp tråden der vi slapp). Tiltaksplaner skal lastes opp i </a:t>
            </a:r>
            <a:r>
              <a:rPr lang="nb-NO" dirty="0" err="1"/>
              <a:t>eP</a:t>
            </a:r>
            <a:r>
              <a:rPr lang="nb-NO" kern="1200" dirty="0" err="1">
                <a:solidFill>
                  <a:schemeClr val="tx1"/>
                </a:solidFill>
                <a:effectLst/>
                <a:latin typeface="+mn-lt"/>
                <a:ea typeface="+mn-ea"/>
                <a:cs typeface="+mn-cs"/>
              </a:rPr>
              <a:t>horte</a:t>
            </a:r>
            <a:r>
              <a:rPr lang="nb-NO" kern="1200" dirty="0">
                <a:solidFill>
                  <a:schemeClr val="tx1"/>
                </a:solidFill>
                <a:effectLst/>
                <a:latin typeface="+mn-lt"/>
                <a:ea typeface="+mn-ea"/>
                <a:cs typeface="+mn-cs"/>
              </a:rPr>
              <a:t> innen 30. oktober (dersom dette ikke ble gjort i vår).</a:t>
            </a:r>
          </a:p>
          <a:p>
            <a:pPr marL="228600" indent="-228600">
              <a:buAutoNum type="arabicParenR"/>
            </a:pPr>
            <a:endParaRPr lang="nb-NO" kern="1200" dirty="0">
              <a:solidFill>
                <a:schemeClr val="tx1"/>
              </a:solidFill>
              <a:effectLst/>
              <a:latin typeface="+mn-lt"/>
              <a:ea typeface="+mn-ea"/>
              <a:cs typeface="+mn-cs"/>
            </a:endParaRPr>
          </a:p>
          <a:p>
            <a:pPr marL="228600" indent="-228600">
              <a:buAutoNum type="arabicParenR"/>
            </a:pPr>
            <a:r>
              <a:rPr lang="nb-NO" kern="1200" dirty="0">
                <a:solidFill>
                  <a:schemeClr val="tx1"/>
                </a:solidFill>
                <a:effectLst/>
                <a:latin typeface="+mn-lt"/>
                <a:ea typeface="+mn-ea"/>
                <a:cs typeface="+mn-cs"/>
              </a:rPr>
              <a:t>Hjelpe alle ledere/enheter til å sette arbeidsmiljø på agendaen i høst – fordi det er behov for det i organisasjonen. Arbeid og arbeidsmiljø blir påvirket av pandemien, vi står ovenfor problemstillinger og situasjoner som er helt nye – og det er </a:t>
            </a:r>
            <a:r>
              <a:rPr lang="nb-NO" i="1" kern="1200" dirty="0">
                <a:solidFill>
                  <a:schemeClr val="tx1"/>
                </a:solidFill>
                <a:effectLst/>
                <a:latin typeface="+mn-lt"/>
                <a:ea typeface="+mn-ea"/>
                <a:cs typeface="+mn-cs"/>
              </a:rPr>
              <a:t>behov</a:t>
            </a:r>
            <a:r>
              <a:rPr lang="nb-NO" kern="1200" dirty="0">
                <a:solidFill>
                  <a:schemeClr val="tx1"/>
                </a:solidFill>
                <a:effectLst/>
                <a:latin typeface="+mn-lt"/>
                <a:ea typeface="+mn-ea"/>
                <a:cs typeface="+mn-cs"/>
              </a:rPr>
              <a:t> for at lederne tar tempen arbeidsmiljøene og på hvordan medarbeiderne har det </a:t>
            </a:r>
            <a:r>
              <a:rPr lang="nb-NO" b="1" i="1" kern="1200" dirty="0">
                <a:solidFill>
                  <a:schemeClr val="tx1"/>
                </a:solidFill>
                <a:effectLst/>
                <a:latin typeface="+mn-lt"/>
                <a:ea typeface="+mn-ea"/>
                <a:cs typeface="+mn-cs"/>
              </a:rPr>
              <a:t>nå</a:t>
            </a:r>
            <a:r>
              <a:rPr lang="nb-NO" kern="1200" dirty="0">
                <a:solidFill>
                  <a:schemeClr val="tx1"/>
                </a:solidFill>
                <a:effectLst/>
                <a:latin typeface="+mn-lt"/>
                <a:ea typeface="+mn-ea"/>
                <a:cs typeface="+mn-cs"/>
              </a:rPr>
              <a:t> – i en annerledes og usikker situasjon. Benytt anledningen til å be om innspill fra dine medarbeidere når det gjelder både </a:t>
            </a:r>
            <a:r>
              <a:rPr lang="nb-NO" i="1" kern="1200" dirty="0">
                <a:solidFill>
                  <a:schemeClr val="tx1"/>
                </a:solidFill>
                <a:effectLst/>
                <a:latin typeface="+mn-lt"/>
                <a:ea typeface="+mn-ea"/>
                <a:cs typeface="+mn-cs"/>
              </a:rPr>
              <a:t>behov</a:t>
            </a:r>
            <a:r>
              <a:rPr lang="nb-NO" kern="1200" dirty="0">
                <a:solidFill>
                  <a:schemeClr val="tx1"/>
                </a:solidFill>
                <a:effectLst/>
                <a:latin typeface="+mn-lt"/>
                <a:ea typeface="+mn-ea"/>
                <a:cs typeface="+mn-cs"/>
              </a:rPr>
              <a:t> og </a:t>
            </a:r>
            <a:r>
              <a:rPr lang="nb-NO" i="1" kern="1200" dirty="0">
                <a:solidFill>
                  <a:schemeClr val="tx1"/>
                </a:solidFill>
                <a:effectLst/>
                <a:latin typeface="+mn-lt"/>
                <a:ea typeface="+mn-ea"/>
                <a:cs typeface="+mn-cs"/>
              </a:rPr>
              <a:t>tiltak</a:t>
            </a:r>
            <a:r>
              <a:rPr lang="nb-NO" kern="1200" dirty="0">
                <a:solidFill>
                  <a:schemeClr val="tx1"/>
                </a:solidFill>
                <a:effectLst/>
                <a:latin typeface="+mn-lt"/>
                <a:ea typeface="+mn-ea"/>
                <a:cs typeface="+mn-cs"/>
              </a:rPr>
              <a:t>. </a:t>
            </a:r>
            <a:endParaRPr lang="nb-NO" b="1" dirty="0"/>
          </a:p>
          <a:p>
            <a:pPr>
              <a:defRPr/>
            </a:pPr>
            <a:endParaRPr lang="nb-NO" dirty="0"/>
          </a:p>
          <a:p>
            <a:pPr>
              <a:defRPr/>
            </a:pPr>
            <a:r>
              <a:rPr lang="nb-NO" dirty="0"/>
              <a:t>Husk at arbeidsmiljøarbeid dreier seg om </a:t>
            </a:r>
            <a:r>
              <a:rPr lang="nb-NO" i="1" dirty="0"/>
              <a:t>arbeidet</a:t>
            </a:r>
            <a:r>
              <a:rPr lang="nb-NO" dirty="0"/>
              <a:t>, og hvordan dere organiserer, planlegger og gjennomfører arbeidet ved enheten. I en tid med mye endringer og usikkerhet er det spesielt viktig å skape arenaer for å snakke med medarbeiderne om dette, og finne gode løsninger sammen. </a:t>
            </a:r>
          </a:p>
          <a:p>
            <a:pPr>
              <a:defRPr/>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b="0" i="0" kern="1200" dirty="0">
                <a:solidFill>
                  <a:schemeClr val="tx1"/>
                </a:solidFill>
                <a:effectLst/>
                <a:latin typeface="+mn-lt"/>
                <a:ea typeface="+mn-ea"/>
                <a:cs typeface="+mn-cs"/>
              </a:rPr>
              <a:t>Det er laget et eget opplegg for høstens oppfølgingsprosess som er tilpasset hvor langt enhetene kom i oppfølgingen av arbeidsmiljøundersøkelsen i vår. </a:t>
            </a:r>
            <a:endParaRPr lang="nb-NO" dirty="0"/>
          </a:p>
          <a:p>
            <a:pPr>
              <a:defRPr/>
            </a:pPr>
            <a:endParaRPr lang="nb-NO" dirty="0"/>
          </a:p>
          <a:p>
            <a:pPr>
              <a:defRPr/>
            </a:pPr>
            <a:r>
              <a:rPr lang="nb-NO" dirty="0"/>
              <a:t>Når du innleder: </a:t>
            </a:r>
          </a:p>
          <a:p>
            <a:pPr marL="171450" indent="-171450">
              <a:buFont typeface="Arial" panose="020B0604020202020204" pitchFamily="34" charset="0"/>
              <a:buChar char="•"/>
              <a:defRPr/>
            </a:pPr>
            <a:r>
              <a:rPr lang="nb-NO" dirty="0"/>
              <a:t>Vær personlig  Hvorfor er arbeidsmiljøarbeidet viktig for deg som leder? </a:t>
            </a:r>
          </a:p>
          <a:p>
            <a:pPr marL="171450" indent="-171450">
              <a:buFont typeface="Arial" panose="020B0604020202020204" pitchFamily="34" charset="0"/>
              <a:buChar char="•"/>
              <a:defRPr/>
            </a:pPr>
            <a:r>
              <a:rPr lang="nb-NO" dirty="0"/>
              <a:t>Si noe om forhold som har påvirket deres arbeidsmiljø siden sist, relevante tiltak som er iverksatt under koronapandemien, og hvordan eventuelle tiltak dere utvikler i dag skal forstås i sammenheng med annet arbeidsmiljøarbeid som gjøres ved enheten.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nb-NO" dirty="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b-NO" dirty="0"/>
          </a:p>
          <a:p>
            <a:pPr marL="0" indent="0">
              <a:buFont typeface="Arial" panose="020B0604020202020204" pitchFamily="34" charset="0"/>
              <a:buNone/>
            </a:pPr>
            <a:endParaRPr lang="nb-NO" dirty="0"/>
          </a:p>
        </p:txBody>
      </p:sp>
      <p:sp>
        <p:nvSpPr>
          <p:cNvPr id="4" name="Plassholder for lysbildenummer 3"/>
          <p:cNvSpPr>
            <a:spLocks noGrp="1"/>
          </p:cNvSpPr>
          <p:nvPr>
            <p:ph type="sldNum" sz="quarter" idx="5"/>
          </p:nvPr>
        </p:nvSpPr>
        <p:spPr/>
        <p:txBody>
          <a:bodyPr/>
          <a:lstStyle/>
          <a:p>
            <a:fld id="{674434A9-DF1E-479A-84B1-F099390BB6C4}" type="slidenum">
              <a:rPr lang="nb-NO" smtClean="0"/>
              <a:t>1</a:t>
            </a:fld>
            <a:endParaRPr lang="nb-NO"/>
          </a:p>
        </p:txBody>
      </p:sp>
    </p:spTree>
    <p:extLst>
      <p:ext uri="{BB962C8B-B14F-4D97-AF65-F5344CB8AC3E}">
        <p14:creationId xmlns:p14="http://schemas.microsoft.com/office/powerpoint/2010/main" val="3094315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25425" y="469900"/>
            <a:ext cx="4405313" cy="2479675"/>
          </a:xfrm>
        </p:spPr>
      </p:sp>
      <p:sp>
        <p:nvSpPr>
          <p:cNvPr id="3" name="Plassholder for notater 2"/>
          <p:cNvSpPr>
            <a:spLocks noGrp="1"/>
          </p:cNvSpPr>
          <p:nvPr>
            <p:ph type="body" idx="1"/>
          </p:nvPr>
        </p:nvSpPr>
        <p:spPr>
          <a:xfrm>
            <a:off x="414879" y="3455052"/>
            <a:ext cx="5593581" cy="6976976"/>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dirty="0"/>
              <a:t>Bakgrunnsnotat til leder:</a:t>
            </a:r>
            <a:endParaRPr lang="nb-NO" dirty="0"/>
          </a:p>
          <a:p>
            <a:pPr marR="0" lvl="0" algn="l" defTabSz="914400" rtl="0" eaLnBrk="1" fontAlgn="auto" latinLnBrk="0" hangingPunct="1">
              <a:lnSpc>
                <a:spcPct val="100000"/>
              </a:lnSpc>
              <a:spcBef>
                <a:spcPts val="0"/>
              </a:spcBef>
              <a:spcAft>
                <a:spcPts val="0"/>
              </a:spcAft>
              <a:buClrTx/>
              <a:buSzTx/>
              <a:tabLst/>
              <a:defRPr/>
            </a:pPr>
            <a:endParaRPr lang="nb-NO" b="1" kern="1200" dirty="0">
              <a:solidFill>
                <a:schemeClr val="tx1"/>
              </a:solidFill>
              <a:effectLst/>
              <a:latin typeface="+mn-lt"/>
              <a:ea typeface="+mn-ea"/>
              <a:cs typeface="+mn-cs"/>
            </a:endParaRPr>
          </a:p>
          <a:p>
            <a:pPr marR="0" lvl="0" algn="l" defTabSz="914400" rtl="0" eaLnBrk="1" fontAlgn="auto" latinLnBrk="0" hangingPunct="1">
              <a:lnSpc>
                <a:spcPct val="100000"/>
              </a:lnSpc>
              <a:spcBef>
                <a:spcPts val="0"/>
              </a:spcBef>
              <a:spcAft>
                <a:spcPts val="0"/>
              </a:spcAft>
              <a:buClrTx/>
              <a:buSzTx/>
              <a:tabLst/>
              <a:defRPr/>
            </a:pPr>
            <a:r>
              <a:rPr lang="nb-NO" b="0" i="1" u="none" kern="1200" dirty="0">
                <a:solidFill>
                  <a:schemeClr val="tx1"/>
                </a:solidFill>
                <a:effectLst/>
                <a:latin typeface="+mn-lt"/>
                <a:ea typeface="+mn-ea"/>
                <a:cs typeface="+mn-cs"/>
              </a:rPr>
              <a:t>Bakgrunn for å vise dette lysbildet: </a:t>
            </a:r>
          </a:p>
          <a:p>
            <a:pPr marR="0" lvl="0" algn="l" defTabSz="914400" rtl="0" eaLnBrk="1" fontAlgn="auto" latinLnBrk="0" hangingPunct="1">
              <a:lnSpc>
                <a:spcPct val="100000"/>
              </a:lnSpc>
              <a:spcBef>
                <a:spcPts val="0"/>
              </a:spcBef>
              <a:spcAft>
                <a:spcPts val="0"/>
              </a:spcAft>
              <a:buClrTx/>
              <a:buSzTx/>
              <a:tabLst/>
              <a:defRPr/>
            </a:pPr>
            <a:r>
              <a:rPr lang="nb-NO" b="0" kern="1200" dirty="0">
                <a:solidFill>
                  <a:schemeClr val="tx1"/>
                </a:solidFill>
                <a:effectLst/>
                <a:latin typeface="+mn-lt"/>
                <a:ea typeface="+mn-ea"/>
                <a:cs typeface="+mn-cs"/>
              </a:rPr>
              <a:t>I mai 2019 ble det gjennomført en (nasjonal) kartlegging der </a:t>
            </a:r>
            <a:r>
              <a:rPr lang="nb-NO" kern="1200" dirty="0">
                <a:solidFill>
                  <a:schemeClr val="tx1"/>
                </a:solidFill>
                <a:effectLst/>
                <a:latin typeface="+mn-lt"/>
                <a:ea typeface="+mn-ea"/>
                <a:cs typeface="+mn-cs"/>
              </a:rPr>
              <a:t>ble det stilt spørsmål om temaene; mobbing og trakassering, seksuell trakassering, seksuelle overgrep og kjennskap til, og erfaring med, varslingssystem. Resultat fra kartleggingen ble kun fremstilt for hele NTNU samlet sett</a:t>
            </a:r>
            <a:r>
              <a:rPr lang="nb-NO" dirty="0"/>
              <a:t>. Rapportene ligger ute på Innsida, se her: </a:t>
            </a:r>
            <a:r>
              <a:rPr lang="nb-NO" dirty="0">
                <a:hlinkClick r:id="rId3"/>
              </a:rPr>
              <a:t>https://innsida.ntnu.no/wiki/-/wiki/Norsk/rapporter+om+mobbing+og+trakassering</a:t>
            </a:r>
            <a:endParaRPr lang="nb-NO" dirty="0"/>
          </a:p>
          <a:p>
            <a:endParaRPr lang="nb-NO" b="1"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latin typeface="Arial" panose="020B0604020202020204" pitchFamily="34" charset="0"/>
                <a:cs typeface="Arial" panose="020B0604020202020204" pitchFamily="34" charset="0"/>
              </a:rPr>
              <a:t>4 av 10 vet ikke hvor de finner varslings-/si ifra-systemet på NTNU. Dette er en vesentlig høyere andel enn landsgjennomsnittet (se rapport for NTNU s. 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latin typeface="Arial" panose="020B0604020202020204" pitchFamily="34" charset="0"/>
                <a:cs typeface="Arial" panose="020B0604020202020204" pitchFamily="34" charset="0"/>
              </a:rPr>
              <a:t>For at enkeltsaker skal kunne håndteres, må ansatte si i fra til arbeidsgiver om det de har opplevd eller observert.</a:t>
            </a:r>
            <a:endParaRPr lang="nb-NO" b="0" i="0" kern="1200" dirty="0">
              <a:solidFill>
                <a:schemeClr val="tx1"/>
              </a:solidFill>
              <a:effectLst/>
              <a:latin typeface="+mn-lt"/>
              <a:ea typeface="+mn-ea"/>
              <a:cs typeface="+mn-cs"/>
            </a:endParaRPr>
          </a:p>
          <a:p>
            <a:endParaRPr lang="nb-NO" b="0" i="0" kern="1200" dirty="0">
              <a:solidFill>
                <a:schemeClr val="tx1"/>
              </a:solidFill>
              <a:effectLst/>
              <a:latin typeface="+mn-lt"/>
              <a:ea typeface="+mn-ea"/>
              <a:cs typeface="+mn-cs"/>
            </a:endParaRPr>
          </a:p>
          <a:p>
            <a:r>
              <a:rPr lang="nb-NO" b="0" i="0" kern="1200" dirty="0">
                <a:solidFill>
                  <a:schemeClr val="tx1"/>
                </a:solidFill>
                <a:effectLst/>
                <a:latin typeface="+mn-lt"/>
                <a:ea typeface="+mn-ea"/>
                <a:cs typeface="+mn-cs"/>
              </a:rPr>
              <a:t>Hvis en ansatt sier ifra om trakassering eller annen uakseptabel adferd til </a:t>
            </a:r>
            <a:r>
              <a:rPr lang="nb-NO" b="1" i="0" kern="1200" dirty="0">
                <a:solidFill>
                  <a:schemeClr val="tx1"/>
                </a:solidFill>
                <a:effectLst/>
                <a:latin typeface="+mn-lt"/>
                <a:ea typeface="+mn-ea"/>
                <a:cs typeface="+mn-cs"/>
              </a:rPr>
              <a:t>arbeidsgiver</a:t>
            </a:r>
            <a:r>
              <a:rPr lang="nb-NO" b="0" i="0" kern="1200" dirty="0">
                <a:solidFill>
                  <a:schemeClr val="tx1"/>
                </a:solidFill>
                <a:effectLst/>
                <a:latin typeface="+mn-lt"/>
                <a:ea typeface="+mn-ea"/>
                <a:cs typeface="+mn-cs"/>
              </a:rPr>
              <a:t> (nærmeste leder, annen leder, HR- og HMS-sjef), må de ta saken videre. Dette er bestemt i arbeidsmiljøloven. Nærmeste leder får som regel ansvar for å håndtere saken formelt. </a:t>
            </a:r>
          </a:p>
          <a:p>
            <a:endParaRPr lang="nb-NO"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b="0" i="0" kern="1200" dirty="0">
                <a:solidFill>
                  <a:schemeClr val="tx1"/>
                </a:solidFill>
                <a:effectLst/>
                <a:latin typeface="+mn-lt"/>
                <a:ea typeface="+mn-ea"/>
                <a:cs typeface="+mn-cs"/>
              </a:rPr>
              <a:t>Dersom</a:t>
            </a:r>
            <a:r>
              <a:rPr lang="nb-NO" b="1" i="0" kern="1200" dirty="0">
                <a:solidFill>
                  <a:schemeClr val="tx1"/>
                </a:solidFill>
                <a:effectLst/>
                <a:latin typeface="+mn-lt"/>
                <a:ea typeface="+mn-ea"/>
                <a:cs typeface="+mn-cs"/>
              </a:rPr>
              <a:t> Verneombud</a:t>
            </a:r>
            <a:r>
              <a:rPr lang="nb-NO" i="0" kern="1200" dirty="0">
                <a:solidFill>
                  <a:schemeClr val="tx1"/>
                </a:solidFill>
                <a:effectLst/>
                <a:latin typeface="+mn-lt"/>
                <a:ea typeface="+mn-ea"/>
                <a:cs typeface="+mn-cs"/>
              </a:rPr>
              <a:t> blir kjent med at ansatte har opplevd trakassering eller annen uakseptabel adferd, så har verneombud</a:t>
            </a:r>
            <a:endParaRPr lang="nb-NO" b="1" i="0" kern="1200" dirty="0">
              <a:solidFill>
                <a:schemeClr val="tx1"/>
              </a:solidFill>
              <a:effectLst/>
              <a:latin typeface="+mn-lt"/>
              <a:ea typeface="+mn-ea"/>
              <a:cs typeface="+mn-cs"/>
            </a:endParaRPr>
          </a:p>
          <a:p>
            <a:r>
              <a:rPr lang="nb-NO" i="0" kern="1200" dirty="0">
                <a:solidFill>
                  <a:schemeClr val="tx1"/>
                </a:solidFill>
                <a:effectLst/>
                <a:latin typeface="+mn-lt"/>
                <a:ea typeface="+mn-ea"/>
                <a:cs typeface="+mn-cs"/>
              </a:rPr>
              <a:t>(i motsetning til tillitsvalgte) plikt til å underrette arbeidsgiver etter lovbestemt medvirkningsplikt. </a:t>
            </a:r>
            <a:endParaRPr lang="nb-NO" b="1"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i="0" u="non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i="0" u="none" kern="1200" dirty="0">
                <a:solidFill>
                  <a:schemeClr val="tx1"/>
                </a:solidFill>
                <a:effectLst/>
                <a:latin typeface="+mn-lt"/>
                <a:ea typeface="+mn-ea"/>
                <a:cs typeface="+mn-cs"/>
              </a:rPr>
              <a:t>Dersom man opplevd straffbare handlinger bør man melde dette til </a:t>
            </a:r>
            <a:r>
              <a:rPr lang="nb-NO" b="1" i="0" u="none" kern="1200" dirty="0">
                <a:solidFill>
                  <a:schemeClr val="tx1"/>
                </a:solidFill>
                <a:effectLst/>
                <a:latin typeface="+mn-lt"/>
                <a:ea typeface="+mn-ea"/>
                <a:cs typeface="+mn-cs"/>
              </a:rPr>
              <a:t>Politiet</a:t>
            </a:r>
            <a:r>
              <a:rPr lang="nb-NO" i="0" u="none" kern="1200" dirty="0">
                <a:solidFill>
                  <a:schemeClr val="tx1"/>
                </a:solidFill>
                <a:effectLst/>
                <a:latin typeface="+mn-lt"/>
                <a:ea typeface="+mn-ea"/>
                <a:cs typeface="+mn-cs"/>
              </a:rPr>
              <a:t>. </a:t>
            </a:r>
            <a:r>
              <a:rPr lang="nb-NO" dirty="0"/>
              <a:t> </a:t>
            </a:r>
          </a:p>
          <a:p>
            <a:endParaRPr lang="nb-NO" dirty="0"/>
          </a:p>
          <a:p>
            <a:r>
              <a:rPr lang="nb-NO" b="1" dirty="0"/>
              <a:t>Når er ansatte pliktig til å si fra til leder? </a:t>
            </a:r>
          </a:p>
          <a:p>
            <a:r>
              <a:rPr lang="nb-NO" dirty="0"/>
              <a:t>Alle ansatte ved NTNU har en </a:t>
            </a:r>
            <a:r>
              <a:rPr lang="nb-NO" u="sng" dirty="0"/>
              <a:t>varslingsplikt</a:t>
            </a:r>
            <a:r>
              <a:rPr lang="nb-NO" dirty="0"/>
              <a:t> dersom de observerer, eller blir gjort kjent med at trakassering (inkludert mobbing og seksuell trakassering) eller diskriminering, forekommer.</a:t>
            </a:r>
          </a:p>
          <a:p>
            <a:endParaRPr lang="nb-NO" b="0" dirty="0">
              <a:effectLst/>
            </a:endParaRPr>
          </a:p>
          <a:p>
            <a:endParaRPr lang="nb-NO" dirty="0"/>
          </a:p>
        </p:txBody>
      </p:sp>
      <p:sp>
        <p:nvSpPr>
          <p:cNvPr id="4" name="Plassholder for lysbildenummer 3"/>
          <p:cNvSpPr>
            <a:spLocks noGrp="1"/>
          </p:cNvSpPr>
          <p:nvPr>
            <p:ph type="sldNum" sz="quarter" idx="10"/>
          </p:nvPr>
        </p:nvSpPr>
        <p:spPr/>
        <p:txBody>
          <a:bodyPr/>
          <a:lstStyle/>
          <a:p>
            <a:fld id="{A6D932E0-4D7A-4082-89E1-8328E5D3DB3F}" type="slidenum">
              <a:rPr lang="nb-NO" smtClean="0"/>
              <a:t>10</a:t>
            </a:fld>
            <a:endParaRPr lang="nb-NO"/>
          </a:p>
        </p:txBody>
      </p:sp>
    </p:spTree>
    <p:extLst>
      <p:ext uri="{BB962C8B-B14F-4D97-AF65-F5344CB8AC3E}">
        <p14:creationId xmlns:p14="http://schemas.microsoft.com/office/powerpoint/2010/main" val="1050588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a:t>Bakgrunnsnotat til leder:</a:t>
            </a:r>
          </a:p>
          <a:p>
            <a:endParaRPr lang="nb-NO"/>
          </a:p>
          <a:p>
            <a:r>
              <a:rPr lang="nb-NO" b="1" u="none"/>
              <a:t>Frister å merke seg: </a:t>
            </a:r>
          </a:p>
          <a:p>
            <a:endParaRPr lang="nb-NO"/>
          </a:p>
          <a:p>
            <a:pPr marL="171450" indent="-171450">
              <a:buFont typeface="Arial" panose="020B0604020202020204" pitchFamily="34" charset="0"/>
              <a:buChar char="•"/>
            </a:pPr>
            <a:r>
              <a:rPr lang="nb-NO" b="1"/>
              <a:t>30. oktober – arkiver tiltaksplaner på enhetens sak i </a:t>
            </a:r>
            <a:r>
              <a:rPr lang="nb-NO" b="1" err="1"/>
              <a:t>ePhorte</a:t>
            </a:r>
            <a:r>
              <a:rPr lang="nb-NO" b="1"/>
              <a:t> </a:t>
            </a:r>
          </a:p>
          <a:p>
            <a:pPr marL="0" indent="0">
              <a:buFont typeface="Arial" panose="020B0604020202020204" pitchFamily="34" charset="0"/>
              <a:buNone/>
            </a:pPr>
            <a:r>
              <a:rPr lang="nb-NO"/>
              <a:t>    Få evt. hjelp fra koordinator for arbeidsmiljøundersøkelsen. Nederst på denne nettsiden (Innsida) finner du oversikt over koordinatorer: </a:t>
            </a:r>
            <a:r>
              <a:rPr lang="nb-NO">
                <a:hlinkClick r:id="rId3"/>
              </a:rPr>
              <a:t>https://innsida.ntnu.no/wiki/-/wiki/Norsk/Arbeidsmilj%C3%B8unders%C3%B8kelse+-+for+ledere</a:t>
            </a:r>
            <a:endParaRPr lang="nb-NO"/>
          </a:p>
          <a:p>
            <a:pPr marL="457200" lvl="1" indent="0">
              <a:buFontTx/>
              <a:buNone/>
            </a:pPr>
            <a:endParaRPr lang="nb-NO"/>
          </a:p>
          <a:p>
            <a:pPr marL="171450" indent="-171450">
              <a:buFontTx/>
              <a:buChar char="-"/>
            </a:pPr>
            <a:endParaRPr lang="nb-NO"/>
          </a:p>
          <a:p>
            <a:pPr marL="171450" indent="-171450">
              <a:buFont typeface="Arial" panose="020B0604020202020204" pitchFamily="34" charset="0"/>
              <a:buChar char="•"/>
            </a:pPr>
            <a:r>
              <a:rPr lang="nb-NO" b="1"/>
              <a:t>16. desember – besvare skjemaet </a:t>
            </a:r>
            <a:r>
              <a:rPr lang="nb-NO" sz="1200" b="1">
                <a:solidFill>
                  <a:schemeClr val="tx2"/>
                </a:solidFill>
              </a:rPr>
              <a:t>«Oppsummering og evaluering»</a:t>
            </a:r>
            <a:r>
              <a:rPr lang="nb-NO" b="1"/>
              <a:t> online</a:t>
            </a:r>
            <a:r>
              <a:rPr lang="nb-NO" sz="1200">
                <a:solidFill>
                  <a:schemeClr val="tx2"/>
                </a:solidFill>
              </a:rPr>
              <a:t>. </a:t>
            </a:r>
          </a:p>
          <a:p>
            <a:pPr marL="0" indent="0">
              <a:buFont typeface="Arial" panose="020B0604020202020204" pitchFamily="34" charset="0"/>
              <a:buNone/>
            </a:pPr>
            <a:r>
              <a:rPr lang="nb-NO" sz="1200">
                <a:solidFill>
                  <a:schemeClr val="tx2"/>
                </a:solidFill>
              </a:rPr>
              <a:t>     Leder får epost fra </a:t>
            </a:r>
            <a:r>
              <a:rPr lang="nb-NO" sz="1200" u="sng">
                <a:solidFill>
                  <a:schemeClr val="tx2"/>
                </a:solidFill>
              </a:rPr>
              <a:t>ark-kontakt@ntnu.no </a:t>
            </a:r>
            <a:r>
              <a:rPr lang="nb-NO" sz="1200">
                <a:solidFill>
                  <a:schemeClr val="tx2"/>
                </a:solidFill>
              </a:rPr>
              <a:t>med en lenke til skjemaet for sin enhet. Fylles ut og leveres digitalt. </a:t>
            </a:r>
            <a:endParaRPr lang="nb-NO"/>
          </a:p>
        </p:txBody>
      </p:sp>
      <p:sp>
        <p:nvSpPr>
          <p:cNvPr id="4" name="Plassholder for lysbildenummer 3"/>
          <p:cNvSpPr>
            <a:spLocks noGrp="1"/>
          </p:cNvSpPr>
          <p:nvPr>
            <p:ph type="sldNum" sz="quarter" idx="5"/>
          </p:nvPr>
        </p:nvSpPr>
        <p:spPr/>
        <p:txBody>
          <a:bodyPr/>
          <a:lstStyle/>
          <a:p>
            <a:fld id="{674434A9-DF1E-479A-84B1-F099390BB6C4}" type="slidenum">
              <a:rPr lang="nb-NO" smtClean="0"/>
              <a:t>2</a:t>
            </a:fld>
            <a:endParaRPr lang="nb-NO"/>
          </a:p>
        </p:txBody>
      </p:sp>
    </p:spTree>
    <p:extLst>
      <p:ext uri="{BB962C8B-B14F-4D97-AF65-F5344CB8AC3E}">
        <p14:creationId xmlns:p14="http://schemas.microsoft.com/office/powerpoint/2010/main" val="1302352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dirty="0"/>
              <a:t>Bakgrunnsnotat til leder: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Hovedfokus skal være på forhold dere kan gjøre noe med.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cs typeface="Arial" panose="020B0604020202020204" pitchFamily="34" charset="0"/>
              </a:rPr>
              <a:t>Forhold dere ikke kan påvirke direkte, men som er av betydning, kan tas med i diskusjonen og spilles inn, slik at de kan bringes videre til egnede fora. </a:t>
            </a:r>
            <a:r>
              <a:rPr lang="nb-NO" dirty="0"/>
              <a:t>Det kan være hensiktsmessig å samle disse innspillene på en egen tavle/</a:t>
            </a:r>
            <a:r>
              <a:rPr lang="nb-NO" dirty="0" err="1"/>
              <a:t>flip</a:t>
            </a:r>
            <a:r>
              <a:rPr lang="nb-NO"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r>
              <a:rPr lang="nb-NO" sz="1400" b="0" i="0" kern="1200" dirty="0">
                <a:solidFill>
                  <a:schemeClr val="tx1"/>
                </a:solidFill>
                <a:effectLst/>
                <a:latin typeface="+mn-lt"/>
                <a:ea typeface="+mn-ea"/>
                <a:cs typeface="+mn-cs"/>
              </a:rPr>
              <a:t> </a:t>
            </a:r>
            <a:endParaRPr lang="nb-NO" sz="1400" dirty="0"/>
          </a:p>
        </p:txBody>
      </p:sp>
      <p:sp>
        <p:nvSpPr>
          <p:cNvPr id="4" name="Plassholder for lysbildenummer 3"/>
          <p:cNvSpPr>
            <a:spLocks noGrp="1"/>
          </p:cNvSpPr>
          <p:nvPr>
            <p:ph type="sldNum" sz="quarter" idx="5"/>
          </p:nvPr>
        </p:nvSpPr>
        <p:spPr/>
        <p:txBody>
          <a:bodyPr/>
          <a:lstStyle/>
          <a:p>
            <a:fld id="{D485E713-3660-4A28-87B5-5ACC619D8F5B}" type="slidenum">
              <a:rPr lang="nb-NO" smtClean="0"/>
              <a:t>3</a:t>
            </a:fld>
            <a:endParaRPr lang="nb-NO"/>
          </a:p>
        </p:txBody>
      </p:sp>
    </p:spTree>
    <p:extLst>
      <p:ext uri="{BB962C8B-B14F-4D97-AF65-F5344CB8AC3E}">
        <p14:creationId xmlns:p14="http://schemas.microsoft.com/office/powerpoint/2010/main" val="2096654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dirty="0"/>
              <a:t>Bakgrunnsnotat til leder:</a:t>
            </a:r>
          </a:p>
          <a:p>
            <a:endParaRPr lang="nb-NO" dirty="0"/>
          </a:p>
          <a:p>
            <a:r>
              <a:rPr lang="nb-NO" dirty="0"/>
              <a:t>Ta med disse refleksjonsspørsmålene til gruppeoppgavene på side 6, 7, eller 8. Er det andre forhold som er spesielt viktig å diskutere i deres gruppe knyttet til hvordan koronapandemien har påvirket arbeidet og arbeidsmiljøet?</a:t>
            </a:r>
          </a:p>
        </p:txBody>
      </p:sp>
      <p:sp>
        <p:nvSpPr>
          <p:cNvPr id="4" name="Plassholder for lysbildenummer 3"/>
          <p:cNvSpPr>
            <a:spLocks noGrp="1"/>
          </p:cNvSpPr>
          <p:nvPr>
            <p:ph type="sldNum" sz="quarter" idx="5"/>
          </p:nvPr>
        </p:nvSpPr>
        <p:spPr/>
        <p:txBody>
          <a:bodyPr/>
          <a:lstStyle/>
          <a:p>
            <a:fld id="{674434A9-DF1E-479A-84B1-F099390BB6C4}" type="slidenum">
              <a:rPr lang="nb-NO" smtClean="0"/>
              <a:t>4</a:t>
            </a:fld>
            <a:endParaRPr lang="nb-NO"/>
          </a:p>
        </p:txBody>
      </p:sp>
    </p:spTree>
    <p:extLst>
      <p:ext uri="{BB962C8B-B14F-4D97-AF65-F5344CB8AC3E}">
        <p14:creationId xmlns:p14="http://schemas.microsoft.com/office/powerpoint/2010/main" val="1134209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552450" y="333375"/>
            <a:ext cx="2959100" cy="1665288"/>
          </a:xfrm>
        </p:spPr>
      </p:sp>
      <p:sp>
        <p:nvSpPr>
          <p:cNvPr id="3" name="Plassholder for notater 2"/>
          <p:cNvSpPr>
            <a:spLocks noGrp="1"/>
          </p:cNvSpPr>
          <p:nvPr>
            <p:ph type="body" idx="1"/>
          </p:nvPr>
        </p:nvSpPr>
        <p:spPr>
          <a:xfrm>
            <a:off x="665606" y="2413364"/>
            <a:ext cx="5438140" cy="6730636"/>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000" b="1" dirty="0"/>
              <a:t>Bakgrunnsnotat til leder: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z="1000" dirty="0"/>
              <a:t>Velg </a:t>
            </a:r>
            <a:r>
              <a:rPr lang="nb-NO" sz="1000" i="1" dirty="0"/>
              <a:t>ett</a:t>
            </a:r>
            <a:r>
              <a:rPr lang="nb-NO" sz="1000" dirty="0"/>
              <a:t> av de neste 3 lysbildene etter hvor langt dere kom i prosessen med oppfølging av arbeidsmiljøundersøkelsen i vår.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000" dirty="0"/>
          </a:p>
          <a:p>
            <a:pPr marL="0" lvl="0" indent="0">
              <a:buFont typeface="Arial" panose="020B0604020202020204" pitchFamily="34" charset="0"/>
              <a:buNone/>
            </a:pPr>
            <a:r>
              <a:rPr lang="nb-NO" sz="1000" b="1" kern="1200" dirty="0">
                <a:solidFill>
                  <a:schemeClr val="tx1"/>
                </a:solidFill>
                <a:effectLst/>
                <a:latin typeface="+mn-lt"/>
                <a:ea typeface="+mn-ea"/>
                <a:cs typeface="+mn-cs"/>
              </a:rPr>
              <a:t>De som ikke hadde oppfølgingsmøte i vår </a:t>
            </a:r>
            <a:r>
              <a:rPr lang="nb-NO" sz="1000" kern="1200" dirty="0">
                <a:solidFill>
                  <a:schemeClr val="tx1"/>
                </a:solidFill>
                <a:effectLst/>
                <a:latin typeface="+mn-lt"/>
                <a:ea typeface="+mn-ea"/>
                <a:cs typeface="+mn-cs"/>
              </a:rPr>
              <a:t>benytter gruppeprosess på side 6</a:t>
            </a:r>
          </a:p>
          <a:p>
            <a:pPr marL="0" lvl="0" indent="0">
              <a:buFont typeface="Arial" panose="020B0604020202020204" pitchFamily="34" charset="0"/>
              <a:buNone/>
            </a:pPr>
            <a:r>
              <a:rPr lang="nb-NO" sz="1000" b="1" kern="1200" dirty="0">
                <a:solidFill>
                  <a:schemeClr val="tx1"/>
                </a:solidFill>
                <a:effectLst/>
                <a:latin typeface="+mn-lt"/>
                <a:ea typeface="+mn-ea"/>
                <a:cs typeface="+mn-cs"/>
              </a:rPr>
              <a:t>De som ble avbrutt «midt i prosessen» i vår </a:t>
            </a:r>
            <a:r>
              <a:rPr lang="nb-NO" sz="1000" kern="1200" dirty="0">
                <a:solidFill>
                  <a:schemeClr val="tx1"/>
                </a:solidFill>
                <a:effectLst/>
                <a:latin typeface="+mn-lt"/>
                <a:ea typeface="+mn-ea"/>
                <a:cs typeface="+mn-cs"/>
              </a:rPr>
              <a:t>benytter gruppeprosess på side 7</a:t>
            </a:r>
          </a:p>
          <a:p>
            <a:pPr marL="0" lvl="0" indent="0">
              <a:buFont typeface="Arial" panose="020B0604020202020204" pitchFamily="34" charset="0"/>
              <a:buNone/>
            </a:pPr>
            <a:r>
              <a:rPr lang="nb-NO" sz="1000" b="1" kern="1200" dirty="0">
                <a:solidFill>
                  <a:schemeClr val="tx1"/>
                </a:solidFill>
                <a:effectLst/>
                <a:latin typeface="+mn-lt"/>
                <a:ea typeface="+mn-ea"/>
                <a:cs typeface="+mn-cs"/>
              </a:rPr>
              <a:t>De som laget en ferdig tiltaksplan i vår </a:t>
            </a:r>
            <a:r>
              <a:rPr lang="nb-NO" sz="1000" kern="1200" dirty="0">
                <a:solidFill>
                  <a:schemeClr val="tx1"/>
                </a:solidFill>
                <a:effectLst/>
                <a:latin typeface="+mn-lt"/>
                <a:ea typeface="+mn-ea"/>
                <a:cs typeface="+mn-cs"/>
              </a:rPr>
              <a:t>benytter gruppeprosess på side 8</a:t>
            </a:r>
          </a:p>
          <a:p>
            <a:endParaRPr lang="nb-NO" sz="10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z="1000" kern="1200" dirty="0">
                <a:solidFill>
                  <a:schemeClr val="tx1"/>
                </a:solidFill>
                <a:effectLst/>
                <a:latin typeface="+mn-lt"/>
                <a:ea typeface="+mn-ea"/>
                <a:cs typeface="+mn-cs"/>
              </a:rPr>
              <a:t>Involver </a:t>
            </a:r>
            <a:r>
              <a:rPr lang="nb-NO" sz="1000" b="1" kern="1200" dirty="0">
                <a:solidFill>
                  <a:schemeClr val="tx1"/>
                </a:solidFill>
                <a:effectLst/>
                <a:latin typeface="+mn-lt"/>
                <a:ea typeface="+mn-ea"/>
                <a:cs typeface="+mn-cs"/>
              </a:rPr>
              <a:t>verneombud</a:t>
            </a:r>
            <a:r>
              <a:rPr lang="nb-NO" sz="1000" kern="1200" dirty="0">
                <a:solidFill>
                  <a:schemeClr val="tx1"/>
                </a:solidFill>
                <a:effectLst/>
                <a:latin typeface="+mn-lt"/>
                <a:ea typeface="+mn-ea"/>
                <a:cs typeface="+mn-cs"/>
              </a:rPr>
              <a:t> og </a:t>
            </a:r>
            <a:r>
              <a:rPr lang="nb-NO" sz="1000" b="1" kern="1200" dirty="0">
                <a:solidFill>
                  <a:schemeClr val="tx1"/>
                </a:solidFill>
                <a:effectLst/>
                <a:latin typeface="+mn-lt"/>
                <a:ea typeface="+mn-ea"/>
                <a:cs typeface="+mn-cs"/>
              </a:rPr>
              <a:t>LOSAM</a:t>
            </a:r>
            <a:r>
              <a:rPr lang="nb-NO" sz="1000" kern="1200" dirty="0">
                <a:solidFill>
                  <a:schemeClr val="tx1"/>
                </a:solidFill>
                <a:effectLst/>
                <a:latin typeface="+mn-lt"/>
                <a:ea typeface="+mn-ea"/>
                <a:cs typeface="+mn-cs"/>
              </a:rPr>
              <a:t> gjennom hele prosessen. Enheter som ikke gjennomførte oppfølgingsmøte i vår </a:t>
            </a:r>
            <a:r>
              <a:rPr lang="nb-NO" sz="1000" i="1" kern="1200" dirty="0">
                <a:solidFill>
                  <a:schemeClr val="tx1"/>
                </a:solidFill>
                <a:effectLst/>
                <a:latin typeface="+mn-lt"/>
                <a:ea typeface="+mn-ea"/>
                <a:cs typeface="+mn-cs"/>
              </a:rPr>
              <a:t>skal</a:t>
            </a:r>
            <a:r>
              <a:rPr lang="nb-NO" sz="1000" kern="1200" dirty="0">
                <a:solidFill>
                  <a:schemeClr val="tx1"/>
                </a:solidFill>
                <a:effectLst/>
                <a:latin typeface="+mn-lt"/>
                <a:ea typeface="+mn-ea"/>
                <a:cs typeface="+mn-cs"/>
              </a:rPr>
              <a:t> planlegge høstens prosess i samråd med verneombud. Hvordan dette løses best i praksis må vurderes lokalt. Fordi vi har en spesiell og usikker situasjon vil det være behov for å </a:t>
            </a:r>
            <a:r>
              <a:rPr lang="nb-NO" sz="1000" kern="1200" dirty="0" err="1">
                <a:solidFill>
                  <a:schemeClr val="tx1"/>
                </a:solidFill>
                <a:effectLst/>
                <a:latin typeface="+mn-lt"/>
                <a:ea typeface="+mn-ea"/>
                <a:cs typeface="+mn-cs"/>
              </a:rPr>
              <a:t>risikovurdere</a:t>
            </a:r>
            <a:r>
              <a:rPr lang="nb-NO" sz="1000" kern="1200" dirty="0">
                <a:solidFill>
                  <a:schemeClr val="tx1"/>
                </a:solidFill>
                <a:effectLst/>
                <a:latin typeface="+mn-lt"/>
                <a:ea typeface="+mn-ea"/>
                <a:cs typeface="+mn-cs"/>
              </a:rPr>
              <a:t> arbeidsmiljøet og sette </a:t>
            </a:r>
            <a:r>
              <a:rPr lang="nb-NO" sz="1000" i="1" kern="1200" dirty="0">
                <a:solidFill>
                  <a:schemeClr val="tx1"/>
                </a:solidFill>
                <a:effectLst/>
                <a:latin typeface="+mn-lt"/>
                <a:ea typeface="+mn-ea"/>
                <a:cs typeface="+mn-cs"/>
              </a:rPr>
              <a:t>psykososialt og organisatorisk arbeidsmiljø </a:t>
            </a:r>
            <a:r>
              <a:rPr lang="nb-NO" sz="1000" kern="1200" dirty="0">
                <a:solidFill>
                  <a:schemeClr val="tx1"/>
                </a:solidFill>
                <a:effectLst/>
                <a:latin typeface="+mn-lt"/>
                <a:ea typeface="+mn-ea"/>
                <a:cs typeface="+mn-cs"/>
              </a:rPr>
              <a:t>på agendaen i ledermøter, uavhengig av hvor man er i prosessen.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000" kern="1200" dirty="0">
                <a:solidFill>
                  <a:schemeClr val="tx1"/>
                </a:solidFill>
                <a:effectLst/>
                <a:latin typeface="+mn-lt"/>
                <a:ea typeface="+mn-ea"/>
                <a:cs typeface="+mn-cs"/>
              </a:rPr>
              <a:t>Utover dette er det selvfølgelig viktig at dere som ledere tenker på hvordan det er klokt å følge opp den enkelte enhet ut fra medarbeidernes behov og andre omstendigheter. Vi oppfordrer derfor alle ledere til å ta personlig eierskap til prosessen.</a:t>
            </a:r>
          </a:p>
          <a:p>
            <a:endParaRPr lang="nb-NO" sz="10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z="1000" b="1" dirty="0"/>
              <a:t>Enheter som ikke gjennomførte oppfølgingsmøte i vår (prosess side 6) skal planlegge høstens prosess, «Arbeidsmiljø på dagsorden», sammen med verneombud. Sjekkliste for planleggingsmøte: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000" b="1" dirty="0"/>
          </a:p>
          <a:p>
            <a:pPr>
              <a:buFont typeface="Wingdings" panose="05000000000000000000" pitchFamily="2" charset="2"/>
              <a:buChar char="q"/>
            </a:pPr>
            <a:r>
              <a:rPr lang="nb-NO" altLang="nb-NO" sz="1000" dirty="0"/>
              <a:t>  Ta frem resultatrapporten for enheten fra 2019 dersom medarbeiderne ikke har sett denne.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nb-NO" altLang="nb-NO" sz="1000" dirty="0"/>
              <a:t>  </a:t>
            </a:r>
            <a:r>
              <a:rPr lang="nb-NO" altLang="nb-NO" sz="1000" dirty="0" err="1"/>
              <a:t>Risikovurder</a:t>
            </a:r>
            <a:r>
              <a:rPr lang="nb-NO" altLang="nb-NO" sz="1000" dirty="0"/>
              <a:t> det psykososiale arbeidsmiljøet –&gt; planlegg videre prosess ut i fra det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nb-NO" altLang="nb-NO" sz="1000" dirty="0"/>
              <a:t>  Vurder også risiko knyttet til forhold som kan innvirke på gjennomføringen av møtet. Hva gjør vi dersom det oppstår utfordringer underveis? </a:t>
            </a:r>
          </a:p>
          <a:p>
            <a:pPr>
              <a:buFont typeface="Wingdings" panose="05000000000000000000" pitchFamily="2" charset="2"/>
              <a:buChar char="q"/>
            </a:pPr>
            <a:r>
              <a:rPr lang="nb-NO" altLang="nb-NO" sz="1000" dirty="0"/>
              <a:t>  Rolleavklaring for møtet. Hvem gjør hva? </a:t>
            </a:r>
          </a:p>
          <a:p>
            <a:pPr eaLnBrk="1" hangingPunct="1">
              <a:buFont typeface="Wingdings" panose="05000000000000000000" pitchFamily="2" charset="2"/>
              <a:buChar char="q"/>
            </a:pPr>
            <a:r>
              <a:rPr lang="nb-NO" sz="1000" dirty="0"/>
              <a:t>  Hvordan skal vi legge opp prosessen (gruppeinndeling og metodikk)?</a:t>
            </a:r>
          </a:p>
          <a:p>
            <a:pPr>
              <a:buFont typeface="Wingdings" panose="05000000000000000000" pitchFamily="2" charset="2"/>
              <a:buChar char="q"/>
              <a:defRPr/>
            </a:pPr>
            <a:r>
              <a:rPr lang="nb-NO" altLang="nb-NO" sz="1000" dirty="0"/>
              <a:t>  Tidsramme </a:t>
            </a:r>
          </a:p>
          <a:p>
            <a:pPr>
              <a:buFont typeface="Wingdings" panose="05000000000000000000" pitchFamily="2" charset="2"/>
              <a:buChar char="q"/>
              <a:defRPr/>
            </a:pPr>
            <a:r>
              <a:rPr lang="nb-NO" altLang="nb-NO" sz="1000" dirty="0"/>
              <a:t>  Hvordan oppsummerer vi gruppearbeid i plenum? Hvordan prioriterer vi tiltak til slutt?</a:t>
            </a:r>
            <a:endParaRPr lang="nb-NO" sz="1000" dirty="0"/>
          </a:p>
          <a:p>
            <a:pPr>
              <a:buFont typeface="Wingdings" panose="05000000000000000000" pitchFamily="2" charset="2"/>
              <a:buNone/>
              <a:defRPr/>
            </a:pPr>
            <a:endParaRPr lang="nb-NO" altLang="nb-NO"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z="1000" b="1" dirty="0"/>
              <a:t>Ved behov kan du ta kontakt med koordinator for arbeidsmiljøundersøkelsen for støtte i planleggingen. Hvis</a:t>
            </a:r>
            <a:r>
              <a:rPr lang="nb-NO" sz="1000" b="1" baseline="0" dirty="0"/>
              <a:t> det er i</a:t>
            </a:r>
            <a:r>
              <a:rPr lang="nb-NO" sz="1000" b="1" dirty="0"/>
              <a:t>ndikasjoner på uforsvarlig arbeidsmiljø med fare for sykdom eller skade, bør man søke råd fra koordinatorer (HR-HMS på fakultet) eller HR-HMS sentralt i planleggingen. </a:t>
            </a:r>
          </a:p>
          <a:p>
            <a:endParaRPr lang="nb-NO" sz="1000" dirty="0"/>
          </a:p>
          <a:p>
            <a:r>
              <a:rPr lang="nb-NO" sz="1000" kern="1200" dirty="0">
                <a:solidFill>
                  <a:schemeClr val="tx1"/>
                </a:solidFill>
                <a:effectLst/>
                <a:latin typeface="+mn-lt"/>
                <a:ea typeface="+mn-ea"/>
                <a:cs typeface="+mn-cs"/>
              </a:rPr>
              <a:t>Involver verneombud og LOSAM gjennom hele prosessen. Enheter som ikke gjennomførte oppfølgingsmøte i vår skal planlegge høstens prosess i samråd med verneombud. Hvordan dette løses best i praksis må vurderes lokalt. </a:t>
            </a:r>
          </a:p>
          <a:p>
            <a:r>
              <a:rPr lang="nb-NO" sz="1000" kern="1200" dirty="0">
                <a:solidFill>
                  <a:schemeClr val="tx1"/>
                </a:solidFill>
                <a:effectLst/>
                <a:latin typeface="+mn-lt"/>
                <a:ea typeface="+mn-ea"/>
                <a:cs typeface="+mn-cs"/>
              </a:rPr>
              <a:t> </a:t>
            </a:r>
          </a:p>
          <a:p>
            <a:r>
              <a:rPr lang="nb-NO" sz="1000" kern="1200" dirty="0">
                <a:solidFill>
                  <a:schemeClr val="tx1"/>
                </a:solidFill>
                <a:effectLst/>
                <a:latin typeface="+mn-lt"/>
                <a:ea typeface="+mn-ea"/>
                <a:cs typeface="+mn-cs"/>
              </a:rPr>
              <a:t>Utover dette er det selvfølgelig viktig at dere som ledere tenker på hvordan det er klokt å følge opp den enkelte enhet ut fra medarbeidernes behov og andre omstendigheter. Vi oppfordrer derfor alle ledere til å ta personlig eierskap til prosessen.</a:t>
            </a:r>
          </a:p>
          <a:p>
            <a:endParaRPr lang="nb-NO" sz="1000" dirty="0"/>
          </a:p>
        </p:txBody>
      </p:sp>
      <p:sp>
        <p:nvSpPr>
          <p:cNvPr id="4" name="Plassholder for lysbildenummer 3"/>
          <p:cNvSpPr>
            <a:spLocks noGrp="1"/>
          </p:cNvSpPr>
          <p:nvPr>
            <p:ph type="sldNum" sz="quarter" idx="5"/>
          </p:nvPr>
        </p:nvSpPr>
        <p:spPr/>
        <p:txBody>
          <a:bodyPr/>
          <a:lstStyle/>
          <a:p>
            <a:fld id="{674434A9-DF1E-479A-84B1-F099390BB6C4}" type="slidenum">
              <a:rPr lang="nb-NO" smtClean="0"/>
              <a:t>5</a:t>
            </a:fld>
            <a:endParaRPr lang="nb-NO"/>
          </a:p>
        </p:txBody>
      </p:sp>
    </p:spTree>
    <p:extLst>
      <p:ext uri="{BB962C8B-B14F-4D97-AF65-F5344CB8AC3E}">
        <p14:creationId xmlns:p14="http://schemas.microsoft.com/office/powerpoint/2010/main" val="75016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a:t>Bakgrunnsnotat til leder: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b="1"/>
          </a:p>
          <a:p>
            <a:pPr marL="0" marR="0" lvl="0" indent="0" algn="l" defTabSz="914400" rtl="0" eaLnBrk="1" fontAlgn="auto" latinLnBrk="0" hangingPunct="1">
              <a:lnSpc>
                <a:spcPct val="100000"/>
              </a:lnSpc>
              <a:spcBef>
                <a:spcPts val="0"/>
              </a:spcBef>
              <a:spcAft>
                <a:spcPts val="0"/>
              </a:spcAft>
              <a:buClrTx/>
              <a:buSzTx/>
              <a:buFontTx/>
              <a:buNone/>
              <a:tabLst/>
              <a:defRPr/>
            </a:pPr>
            <a:r>
              <a:rPr lang="nb-NO" b="0"/>
              <a:t>Denne prosessen er tenkt som et alternativ til et ordinært oppfølgingsmøte etter arbeidsmiljøundersøkelsen. Disse møtene tar vanligvis minimum tre timer. Planlegg tiden godt, og </a:t>
            </a:r>
            <a:r>
              <a:rPr lang="nb-NO"/>
              <a:t>forsøk å hold tidsplan underveis.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a:p>
          <a:p>
            <a:pPr marL="171450" indent="-171450">
              <a:buFont typeface="Arial" panose="020B0604020202020204" pitchFamily="34" charset="0"/>
              <a:buChar char="•"/>
            </a:pPr>
            <a:r>
              <a:rPr lang="nb-NO"/>
              <a:t>Det anbefales å gjennomføre denne prosessen med en veksling mellom gruppearbeid og plenum.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a:t>Aktuelle tiltak kan være helt nye tiltak og/eller videreføring av eksisterende og nylig iverksatte tiltak.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a:t>Tidshorisonten for tiltaksplanen er det akademiske året 2020-2021.</a:t>
            </a:r>
          </a:p>
          <a:p>
            <a:endParaRPr lang="nb-NO"/>
          </a:p>
        </p:txBody>
      </p:sp>
      <p:sp>
        <p:nvSpPr>
          <p:cNvPr id="4" name="Plassholder for lysbildenummer 3"/>
          <p:cNvSpPr>
            <a:spLocks noGrp="1"/>
          </p:cNvSpPr>
          <p:nvPr>
            <p:ph type="sldNum" sz="quarter" idx="5"/>
          </p:nvPr>
        </p:nvSpPr>
        <p:spPr/>
        <p:txBody>
          <a:bodyPr/>
          <a:lstStyle/>
          <a:p>
            <a:fld id="{674434A9-DF1E-479A-84B1-F099390BB6C4}" type="slidenum">
              <a:rPr lang="nb-NO" smtClean="0"/>
              <a:t>6</a:t>
            </a:fld>
            <a:endParaRPr lang="nb-NO"/>
          </a:p>
        </p:txBody>
      </p:sp>
    </p:spTree>
    <p:extLst>
      <p:ext uri="{BB962C8B-B14F-4D97-AF65-F5344CB8AC3E}">
        <p14:creationId xmlns:p14="http://schemas.microsoft.com/office/powerpoint/2010/main" val="222700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a:t>Bakgrunnsnotat til leder: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b="1"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a:solidFill>
                  <a:schemeClr val="tx1"/>
                </a:solidFill>
                <a:effectLst/>
                <a:latin typeface="+mn-lt"/>
                <a:ea typeface="+mn-ea"/>
                <a:cs typeface="+mn-cs"/>
              </a:rPr>
              <a:t>Vurder hva som er hensiktsmessig tid og sted for denne prosessen for dere. Kanskje kan dere gjennomføre denne prosessen innenfor eksisterende møtestruktur?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a:p>
          <a:p>
            <a:pPr marL="171450" indent="-171450">
              <a:buFont typeface="Arial" panose="020B0604020202020204" pitchFamily="34" charset="0"/>
              <a:buChar char="•"/>
            </a:pPr>
            <a:r>
              <a:rPr lang="nb-NO"/>
              <a:t>Det anbefales å gjennomføre denne prosessen med en veksling mellom gruppearbeid og plenum.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a:t>Aktuelle tiltak kan være helt nye tiltak og/eller videreføring av eksisterende og nylig iverksatte tiltak.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a:t>Tidshorisonten for tiltaksplanen er det akademiske året 2020-2021.</a:t>
            </a:r>
          </a:p>
        </p:txBody>
      </p:sp>
      <p:sp>
        <p:nvSpPr>
          <p:cNvPr id="4" name="Plassholder for lysbildenummer 3"/>
          <p:cNvSpPr>
            <a:spLocks noGrp="1"/>
          </p:cNvSpPr>
          <p:nvPr>
            <p:ph type="sldNum" sz="quarter" idx="5"/>
          </p:nvPr>
        </p:nvSpPr>
        <p:spPr/>
        <p:txBody>
          <a:bodyPr/>
          <a:lstStyle/>
          <a:p>
            <a:fld id="{674434A9-DF1E-479A-84B1-F099390BB6C4}" type="slidenum">
              <a:rPr lang="nb-NO" smtClean="0"/>
              <a:t>7</a:t>
            </a:fld>
            <a:endParaRPr lang="nb-NO"/>
          </a:p>
        </p:txBody>
      </p:sp>
    </p:spTree>
    <p:extLst>
      <p:ext uri="{BB962C8B-B14F-4D97-AF65-F5344CB8AC3E}">
        <p14:creationId xmlns:p14="http://schemas.microsoft.com/office/powerpoint/2010/main" val="2769264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a:t>Bakgrunnsnotat til leder:</a:t>
            </a:r>
            <a:endParaRPr lang="nb-NO"/>
          </a:p>
          <a:p>
            <a:pPr marL="0" marR="0" lvl="0" indent="0" algn="l" defTabSz="914400" rtl="0" eaLnBrk="1" fontAlgn="auto" latinLnBrk="0" hangingPunct="1">
              <a:lnSpc>
                <a:spcPct val="100000"/>
              </a:lnSpc>
              <a:spcBef>
                <a:spcPts val="0"/>
              </a:spcBef>
              <a:spcAft>
                <a:spcPts val="0"/>
              </a:spcAft>
              <a:buClrTx/>
              <a:buSzTx/>
              <a:buFontTx/>
              <a:buNone/>
              <a:tabLst/>
              <a:defRPr/>
            </a:pPr>
            <a:endParaRPr lang="nb-NO"/>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a:solidFill>
                  <a:schemeClr val="tx1"/>
                </a:solidFill>
                <a:effectLst/>
                <a:latin typeface="+mn-lt"/>
                <a:ea typeface="+mn-ea"/>
                <a:cs typeface="+mn-cs"/>
              </a:rPr>
              <a:t>Vurder hva som er hensiktsmessig tid og sted for denne gruppeprosessen for dere. Denne prosessen skal kunne gjennomføres innenfor eksisterende møtestruktur. Det kan vurderes om det er tilstrekkelig at leder og VO (samt evt. andre nøkkelpersoner) kan foreslå svar på refleksjonsoppgavene, for deretter å forankre dette hos medarbeiderne ved å be om innspill og forslag til justeringer.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a:p>
          <a:p>
            <a:pPr marL="171450" indent="-171450">
              <a:buFont typeface="Arial" panose="020B0604020202020204" pitchFamily="34" charset="0"/>
              <a:buChar char="•"/>
            </a:pPr>
            <a:r>
              <a:rPr lang="nb-NO"/>
              <a:t>Det anbefales å gjennomføre denne prosessen med en veksling mellom gruppearbeid og plenum.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a:t>Aktuelle tiltak kan være helt nye tiltak og/eller videreføring av eksisterende og nylig iverksatte tiltak.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a:t>Tidshorisonten for tiltaksplanen er det akademiske året 2020-2021.</a:t>
            </a:r>
          </a:p>
          <a:p>
            <a:endParaRPr lang="nb-NO"/>
          </a:p>
          <a:p>
            <a:endParaRPr lang="nb-NO"/>
          </a:p>
          <a:p>
            <a:endParaRPr lang="nb-NO"/>
          </a:p>
        </p:txBody>
      </p:sp>
      <p:sp>
        <p:nvSpPr>
          <p:cNvPr id="4" name="Plassholder for lysbildenummer 3"/>
          <p:cNvSpPr>
            <a:spLocks noGrp="1"/>
          </p:cNvSpPr>
          <p:nvPr>
            <p:ph type="sldNum" sz="quarter" idx="5"/>
          </p:nvPr>
        </p:nvSpPr>
        <p:spPr/>
        <p:txBody>
          <a:bodyPr/>
          <a:lstStyle/>
          <a:p>
            <a:fld id="{674434A9-DF1E-479A-84B1-F099390BB6C4}" type="slidenum">
              <a:rPr lang="nb-NO" smtClean="0"/>
              <a:t>8</a:t>
            </a:fld>
            <a:endParaRPr lang="nb-NO"/>
          </a:p>
        </p:txBody>
      </p:sp>
    </p:spTree>
    <p:extLst>
      <p:ext uri="{BB962C8B-B14F-4D97-AF65-F5344CB8AC3E}">
        <p14:creationId xmlns:p14="http://schemas.microsoft.com/office/powerpoint/2010/main" val="4162064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422275" y="603250"/>
            <a:ext cx="5308600" cy="2986088"/>
          </a:xfrm>
        </p:spPr>
      </p:sp>
      <p:sp>
        <p:nvSpPr>
          <p:cNvPr id="3" name="Plassholder for notater 2"/>
          <p:cNvSpPr>
            <a:spLocks noGrp="1"/>
          </p:cNvSpPr>
          <p:nvPr>
            <p:ph type="body" idx="1"/>
          </p:nvPr>
        </p:nvSpPr>
        <p:spPr>
          <a:xfrm>
            <a:off x="542608" y="4008120"/>
            <a:ext cx="5438140" cy="4645026"/>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dirty="0"/>
              <a:t>Bakgrunnsnotat til leder:</a:t>
            </a:r>
            <a:endParaRPr lang="nb-NO" dirty="0"/>
          </a:p>
          <a:p>
            <a:endParaRPr lang="nb-NO" dirty="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dirty="0"/>
              <a:t>Tidshorisonten for tiltaksplanen er det akademiske året 2020-2021</a:t>
            </a:r>
            <a:endParaRPr lang="nb-NO" dirty="0">
              <a:cs typeface="Arial" panose="020B0604020202020204" pitchFamily="34" charset="0"/>
            </a:endParaRPr>
          </a:p>
          <a:p>
            <a:pPr marL="285750" indent="-285750">
              <a:buFont typeface="Arial" panose="020B0604020202020204" pitchFamily="34" charset="0"/>
              <a:buChar char="•"/>
            </a:pPr>
            <a:r>
              <a:rPr lang="nb-NO" dirty="0">
                <a:cs typeface="Arial" panose="020B0604020202020204" pitchFamily="34" charset="0"/>
              </a:rPr>
              <a:t>Det kan ta tid å konkretisere en tiltaksplan. Dersom man ikke blir ferdige i møtet, kan gruppene fortsette arbeidet på et senere tidspunkt. Et annet alternativ er at leder og verneombud samarbeider om å konkretisere tiltak for deretter å forankre dette hos gruppa senere. </a:t>
            </a:r>
          </a:p>
          <a:p>
            <a:pPr marL="285750" indent="-285750">
              <a:buFont typeface="Arial" panose="020B0604020202020204" pitchFamily="34" charset="0"/>
              <a:buChar char="•"/>
            </a:pPr>
            <a:r>
              <a:rPr lang="nb-NO" dirty="0">
                <a:cs typeface="Arial" panose="020B0604020202020204" pitchFamily="34" charset="0"/>
              </a:rPr>
              <a:t>I tilfeller der det er nødvendig med tilførsel av ressurser i form av folk eller penger, må ledelsen ved enheten kobles på. Noen tiltak må kanskje også settes inn i budsjettprosess. </a:t>
            </a:r>
          </a:p>
          <a:p>
            <a:pPr marL="285750" indent="-285750">
              <a:buFont typeface="Arial" panose="020B0604020202020204" pitchFamily="34" charset="0"/>
              <a:buChar char="•"/>
            </a:pPr>
            <a:r>
              <a:rPr lang="nb-NO" dirty="0">
                <a:cs typeface="Arial" panose="020B0604020202020204" pitchFamily="34" charset="0"/>
              </a:rPr>
              <a:t>De som får ansvar for å iverksette tiltak har også ansvar for å inkludere de øvrige i arbeidet og evalueringen av tiltaket. </a:t>
            </a:r>
          </a:p>
          <a:p>
            <a:pPr marL="285750" indent="-285750">
              <a:buFont typeface="Arial" panose="020B0604020202020204" pitchFamily="34" charset="0"/>
              <a:buChar char="•"/>
            </a:pPr>
            <a:r>
              <a:rPr lang="nb-NO" dirty="0">
                <a:cs typeface="Arial" panose="020B0604020202020204" pitchFamily="34" charset="0"/>
              </a:rPr>
              <a:t>Hvor mange tiltak skal man nedfelle i tiltaksplanen? Dette vurderes i hver enkelt prosess. Husk at det er bedre å ha få tiltak som blir gjennomført, enn mange som ikke blir det.</a:t>
            </a:r>
          </a:p>
          <a:p>
            <a:endParaRPr lang="nb-NO" dirty="0">
              <a:cs typeface="Arial" panose="020B0604020202020204" pitchFamily="34" charset="0"/>
            </a:endParaRPr>
          </a:p>
          <a:p>
            <a:r>
              <a:rPr lang="nb-NO" dirty="0">
                <a:cs typeface="Arial" panose="020B0604020202020204" pitchFamily="34" charset="0"/>
              </a:rPr>
              <a:t>Arbeidsmiljøarbeid skal være et kontinuerlig prosess. Derfor må tiltaksplanen må evalueres og revideres. Endringer i arbeidsomgivelsene kan kreve nye eller andre tiltak. </a:t>
            </a:r>
          </a:p>
          <a:p>
            <a:endParaRPr lang="nb-NO" dirty="0">
              <a:cs typeface="Arial" panose="020B0604020202020204" pitchFamily="34" charset="0"/>
            </a:endParaRPr>
          </a:p>
          <a:p>
            <a:r>
              <a:rPr lang="nb-NO" dirty="0">
                <a:cs typeface="Arial" panose="020B0604020202020204" pitchFamily="34" charset="0"/>
              </a:rPr>
              <a:t>Mange tiltak vil man ha behov for å jobbe med gjennom hele det akademiske året, 2020/2021, som er tidshorisonten for tiltaksplanen. </a:t>
            </a:r>
          </a:p>
          <a:p>
            <a:endParaRPr lang="nb-NO" dirty="0"/>
          </a:p>
        </p:txBody>
      </p:sp>
      <p:sp>
        <p:nvSpPr>
          <p:cNvPr id="4" name="Plassholder for lysbildenummer 3"/>
          <p:cNvSpPr>
            <a:spLocks noGrp="1"/>
          </p:cNvSpPr>
          <p:nvPr>
            <p:ph type="sldNum" sz="quarter" idx="5"/>
          </p:nvPr>
        </p:nvSpPr>
        <p:spPr>
          <a:xfrm>
            <a:off x="3844041" y="10235581"/>
            <a:ext cx="2919748" cy="540684"/>
          </a:xfrm>
        </p:spPr>
        <p:txBody>
          <a:bodyPr/>
          <a:lstStyle/>
          <a:p>
            <a:fld id="{D485E713-3660-4A28-87B5-5ACC619D8F5B}" type="slidenum">
              <a:rPr lang="nb-NO" smtClean="0"/>
              <a:t>9</a:t>
            </a:fld>
            <a:endParaRPr lang="nb-NO"/>
          </a:p>
        </p:txBody>
      </p:sp>
    </p:spTree>
    <p:extLst>
      <p:ext uri="{BB962C8B-B14F-4D97-AF65-F5344CB8AC3E}">
        <p14:creationId xmlns:p14="http://schemas.microsoft.com/office/powerpoint/2010/main" val="335446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008061"/>
            <a:ext cx="7772400" cy="675821"/>
          </a:xfrm>
        </p:spPr>
        <p:txBody>
          <a:bodyPr anchor="t" anchorCtr="0"/>
          <a:lstStyle/>
          <a:p>
            <a:r>
              <a:rPr lang="nb-NO"/>
              <a:t>Klikk for å redigere tittelstil</a:t>
            </a:r>
          </a:p>
        </p:txBody>
      </p:sp>
      <p:sp>
        <p:nvSpPr>
          <p:cNvPr id="3" name="Undertittel 2"/>
          <p:cNvSpPr>
            <a:spLocks noGrp="1"/>
          </p:cNvSpPr>
          <p:nvPr>
            <p:ph type="subTitle" idx="1"/>
          </p:nvPr>
        </p:nvSpPr>
        <p:spPr>
          <a:xfrm>
            <a:off x="368315" y="2733866"/>
            <a:ext cx="77724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Tree>
    <p:extLst>
      <p:ext uri="{BB962C8B-B14F-4D97-AF65-F5344CB8AC3E}">
        <p14:creationId xmlns:p14="http://schemas.microsoft.com/office/powerpoint/2010/main" val="100015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05979"/>
            <a:ext cx="2057400" cy="4388644"/>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05979"/>
            <a:ext cx="6019800"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4" name="Plassholder for lysbildenummer 5"/>
          <p:cNvSpPr txBox="1">
            <a:spLocks/>
          </p:cNvSpPr>
          <p:nvPr userDrawn="1"/>
        </p:nvSpPr>
        <p:spPr>
          <a:xfrm>
            <a:off x="115120" y="4838278"/>
            <a:ext cx="342081" cy="189077"/>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solidFill>
                  <a:schemeClr val="bg1"/>
                </a:solidFill>
                <a:latin typeface="Arial"/>
                <a:cs typeface="Arial"/>
              </a:rPr>
              <a:pPr algn="ctr"/>
              <a:t>‹#›</a:t>
            </a:fld>
            <a:endParaRPr lang="nb-NO" b="1" i="0">
              <a:solidFill>
                <a:schemeClr val="bg1"/>
              </a:solidFill>
              <a:latin typeface="Arial"/>
              <a:cs typeface="Arial"/>
            </a:endParaRPr>
          </a:p>
        </p:txBody>
      </p:sp>
      <p:sp>
        <p:nvSpPr>
          <p:cNvPr id="5" name="Tittel 1">
            <a:extLst>
              <a:ext uri="{FF2B5EF4-FFF2-40B4-BE49-F238E27FC236}">
                <a16:creationId xmlns:a16="http://schemas.microsoft.com/office/drawing/2014/main" id="{EDDF0375-0873-B843-9EC0-A06479A80FA9}"/>
              </a:ext>
            </a:extLst>
          </p:cNvPr>
          <p:cNvSpPr>
            <a:spLocks noGrp="1"/>
          </p:cNvSpPr>
          <p:nvPr>
            <p:ph type="title"/>
          </p:nvPr>
        </p:nvSpPr>
        <p:spPr>
          <a:xfrm>
            <a:off x="301385" y="298339"/>
            <a:ext cx="8418747" cy="648512"/>
          </a:xfrm>
          <a:prstGeom prst="rect">
            <a:avLst/>
          </a:prstGeom>
        </p:spPr>
        <p:txBody>
          <a:bodyPr wrap="square" lIns="90000" tIns="46800" rIns="90000" bIns="4680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DE8648CE-2671-CD47-B4B1-0ED8BB6803AF}"/>
              </a:ext>
            </a:extLst>
          </p:cNvPr>
          <p:cNvSpPr>
            <a:spLocks noGrp="1"/>
          </p:cNvSpPr>
          <p:nvPr>
            <p:ph idx="1"/>
          </p:nvPr>
        </p:nvSpPr>
        <p:spPr>
          <a:xfrm>
            <a:off x="301385" y="1010266"/>
            <a:ext cx="8418747" cy="3613774"/>
          </a:xfrm>
          <a:prstGeom prst="rect">
            <a:avLst/>
          </a:prstGeom>
        </p:spPr>
        <p:txBody>
          <a:bodyPr lIns="90000" tIns="46800" rIns="90000" bIns="4680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6001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3305176"/>
            <a:ext cx="7772400" cy="1021556"/>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8241294" y="4815936"/>
            <a:ext cx="426966" cy="273844"/>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a:latin typeface="Arial"/>
              <a:cs typeface="Arial"/>
            </a:endParaRPr>
          </a:p>
        </p:txBody>
      </p:sp>
    </p:spTree>
    <p:extLst>
      <p:ext uri="{BB962C8B-B14F-4D97-AF65-F5344CB8AC3E}">
        <p14:creationId xmlns:p14="http://schemas.microsoft.com/office/powerpoint/2010/main" val="29824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249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440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15AB0DDD-5101-CF40-8356-9C539FE928C5}"/>
              </a:ext>
            </a:extLst>
          </p:cNvPr>
          <p:cNvSpPr>
            <a:spLocks noGrp="1"/>
          </p:cNvSpPr>
          <p:nvPr>
            <p:ph type="title"/>
          </p:nvPr>
        </p:nvSpPr>
        <p:spPr>
          <a:xfrm>
            <a:off x="280219" y="205979"/>
            <a:ext cx="8229600" cy="646331"/>
          </a:xfrm>
        </p:spPr>
        <p:txBody>
          <a:bodyPr/>
          <a:lstStyle>
            <a:lvl1pPr>
              <a:defRPr/>
            </a:lvl1pPr>
          </a:lstStyle>
          <a:p>
            <a:r>
              <a:rPr lang="nb-NO"/>
              <a:t>Klikk for å redigere tittelstil</a:t>
            </a:r>
          </a:p>
        </p:txBody>
      </p:sp>
      <p:sp>
        <p:nvSpPr>
          <p:cNvPr id="8" name="Plassholder for innhold 3">
            <a:extLst>
              <a:ext uri="{FF2B5EF4-FFF2-40B4-BE49-F238E27FC236}">
                <a16:creationId xmlns:a16="http://schemas.microsoft.com/office/drawing/2014/main" id="{234AFF7B-7C34-7B47-812A-63DDBA93AB47}"/>
              </a:ext>
            </a:extLst>
          </p:cNvPr>
          <p:cNvSpPr>
            <a:spLocks noGrp="1"/>
          </p:cNvSpPr>
          <p:nvPr>
            <p:ph sz="half" idx="2"/>
          </p:nvPr>
        </p:nvSpPr>
        <p:spPr>
          <a:xfrm>
            <a:off x="280219" y="1444342"/>
            <a:ext cx="4040188"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9" name="Plassholder for tekst 4">
            <a:extLst>
              <a:ext uri="{FF2B5EF4-FFF2-40B4-BE49-F238E27FC236}">
                <a16:creationId xmlns:a16="http://schemas.microsoft.com/office/drawing/2014/main" id="{47B44B46-B0BE-A64D-8CD4-1109D4692A49}"/>
              </a:ext>
            </a:extLst>
          </p:cNvPr>
          <p:cNvSpPr>
            <a:spLocks noGrp="1"/>
          </p:cNvSpPr>
          <p:nvPr>
            <p:ph type="body" sz="quarter" idx="3"/>
          </p:nvPr>
        </p:nvSpPr>
        <p:spPr>
          <a:xfrm>
            <a:off x="4468045" y="964522"/>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0" name="Plassholder for innhold 5">
            <a:extLst>
              <a:ext uri="{FF2B5EF4-FFF2-40B4-BE49-F238E27FC236}">
                <a16:creationId xmlns:a16="http://schemas.microsoft.com/office/drawing/2014/main" id="{1C4D38D1-6ECD-794C-8B46-83AEE26790A5}"/>
              </a:ext>
            </a:extLst>
          </p:cNvPr>
          <p:cNvSpPr>
            <a:spLocks noGrp="1"/>
          </p:cNvSpPr>
          <p:nvPr>
            <p:ph sz="quarter" idx="4"/>
          </p:nvPr>
        </p:nvSpPr>
        <p:spPr>
          <a:xfrm>
            <a:off x="4468045" y="1444342"/>
            <a:ext cx="4041775"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4">
            <a:extLst>
              <a:ext uri="{FF2B5EF4-FFF2-40B4-BE49-F238E27FC236}">
                <a16:creationId xmlns:a16="http://schemas.microsoft.com/office/drawing/2014/main" id="{BD8E673F-9EC8-124B-9ACB-8BF4AAF39D9D}"/>
              </a:ext>
            </a:extLst>
          </p:cNvPr>
          <p:cNvSpPr>
            <a:spLocks noGrp="1"/>
          </p:cNvSpPr>
          <p:nvPr>
            <p:ph type="body" sz="quarter" idx="10"/>
          </p:nvPr>
        </p:nvSpPr>
        <p:spPr>
          <a:xfrm>
            <a:off x="280218" y="964521"/>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Tree>
    <p:extLst>
      <p:ext uri="{BB962C8B-B14F-4D97-AF65-F5344CB8AC3E}">
        <p14:creationId xmlns:p14="http://schemas.microsoft.com/office/powerpoint/2010/main" val="7022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04787"/>
            <a:ext cx="3008313" cy="8715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4" name="Plassholder f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249043" y="205979"/>
            <a:ext cx="8552985" cy="646331"/>
          </a:xfrm>
          <a:prstGeom prst="rect">
            <a:avLst/>
          </a:prstGeom>
        </p:spPr>
        <p:txBody>
          <a:bodyPr vert="horz" lIns="91440" tIns="45720" rIns="91440" bIns="45720" rtlCol="0" anchor="t" anchorCtr="0">
            <a:spAutoFit/>
          </a:bodyPr>
          <a:lstStyle/>
          <a:p>
            <a:r>
              <a:rPr lang="nb-NO"/>
              <a:t>Klikk for å redigere tittelstil</a:t>
            </a:r>
          </a:p>
        </p:txBody>
      </p:sp>
      <p:sp>
        <p:nvSpPr>
          <p:cNvPr id="3" name="Plassholder for tekst 2"/>
          <p:cNvSpPr>
            <a:spLocks noGrp="1"/>
          </p:cNvSpPr>
          <p:nvPr>
            <p:ph type="body" idx="1"/>
          </p:nvPr>
        </p:nvSpPr>
        <p:spPr>
          <a:xfrm>
            <a:off x="249043" y="952901"/>
            <a:ext cx="8552985" cy="364172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5" name="Bilde 4" descr="hor_blaa_stripe.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4783836"/>
            <a:ext cx="9144000" cy="359664"/>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nnsida.ntnu.no/wiki/-/wiki/Norsk/Uakseptabel+adferd+-+mobbing+og+konflikter+for+ansatt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tel 2"/>
          <p:cNvSpPr>
            <a:spLocks noGrp="1"/>
          </p:cNvSpPr>
          <p:nvPr>
            <p:ph type="subTitle" idx="1"/>
          </p:nvPr>
        </p:nvSpPr>
        <p:spPr>
          <a:xfrm>
            <a:off x="537031" y="2513694"/>
            <a:ext cx="7607355" cy="2217964"/>
          </a:xfrm>
        </p:spPr>
        <p:txBody>
          <a:bodyPr>
            <a:normAutofit fontScale="85000" lnSpcReduction="20000"/>
          </a:bodyPr>
          <a:lstStyle/>
          <a:p>
            <a:r>
              <a:rPr lang="nb-NO" b="1">
                <a:solidFill>
                  <a:schemeClr val="tx1"/>
                </a:solidFill>
              </a:rPr>
              <a:t>Hvorfor? </a:t>
            </a:r>
          </a:p>
          <a:p>
            <a:pPr marL="342900" indent="-342900">
              <a:buFont typeface="Arial" panose="020B0604020202020204" pitchFamily="34" charset="0"/>
              <a:buChar char="•"/>
            </a:pPr>
            <a:r>
              <a:rPr lang="nb-NO">
                <a:solidFill>
                  <a:schemeClr val="tx1"/>
                </a:solidFill>
              </a:rPr>
              <a:t>Følge opp arbeidsmiljøundersøkelsen 2019 </a:t>
            </a:r>
          </a:p>
          <a:p>
            <a:pPr marL="342900" indent="-342900">
              <a:buFont typeface="Arial" panose="020B0604020202020204" pitchFamily="34" charset="0"/>
              <a:buChar char="•"/>
            </a:pPr>
            <a:r>
              <a:rPr lang="nb-NO">
                <a:solidFill>
                  <a:schemeClr val="tx1"/>
                </a:solidFill>
                <a:latin typeface="Arial" panose="020B0604020202020204" pitchFamily="34" charset="0"/>
                <a:cs typeface="Arial" panose="020B0604020202020204" pitchFamily="34" charset="0"/>
              </a:rPr>
              <a:t>Sikre et forsvarlig arbeidsmiljø </a:t>
            </a:r>
          </a:p>
          <a:p>
            <a:pPr marL="342900" indent="-342900">
              <a:buFont typeface="Arial" panose="020B0604020202020204" pitchFamily="34" charset="0"/>
              <a:buChar char="•"/>
            </a:pPr>
            <a:r>
              <a:rPr lang="nb-NO">
                <a:solidFill>
                  <a:schemeClr val="tx1"/>
                </a:solidFill>
              </a:rPr>
              <a:t>Bli enige om relevante arbeidsmiljøtiltak</a:t>
            </a:r>
          </a:p>
          <a:p>
            <a:endParaRPr lang="nb-NO">
              <a:solidFill>
                <a:schemeClr val="tx1"/>
              </a:solidFill>
            </a:endParaRPr>
          </a:p>
          <a:p>
            <a:r>
              <a:rPr lang="nb-NO">
                <a:solidFill>
                  <a:schemeClr val="tx1"/>
                </a:solidFill>
              </a:rPr>
              <a:t>Ledere og medarbeidere har et felles ansvar for å utvikle et godt arbeidsmiljø. </a:t>
            </a:r>
          </a:p>
          <a:p>
            <a:pPr marL="342900" indent="-342900">
              <a:buFont typeface="Arial" panose="020B0604020202020204" pitchFamily="34" charset="0"/>
              <a:buChar char="•"/>
            </a:pPr>
            <a:endParaRPr lang="nb-NO">
              <a:solidFill>
                <a:schemeClr val="tx1"/>
              </a:solidFill>
            </a:endParaRPr>
          </a:p>
          <a:p>
            <a:endParaRPr lang="nb-NO"/>
          </a:p>
        </p:txBody>
      </p:sp>
      <p:sp>
        <p:nvSpPr>
          <p:cNvPr id="7" name="TekstSylinder 6">
            <a:extLst>
              <a:ext uri="{FF2B5EF4-FFF2-40B4-BE49-F238E27FC236}">
                <a16:creationId xmlns:a16="http://schemas.microsoft.com/office/drawing/2014/main" id="{02E93105-4AEF-5144-BDE5-9DB9B1670EF5}"/>
              </a:ext>
            </a:extLst>
          </p:cNvPr>
          <p:cNvSpPr txBox="1"/>
          <p:nvPr/>
        </p:nvSpPr>
        <p:spPr>
          <a:xfrm rot="16200000">
            <a:off x="7128750" y="1687862"/>
            <a:ext cx="3267983" cy="369332"/>
          </a:xfrm>
          <a:prstGeom prst="rect">
            <a:avLst/>
          </a:prstGeom>
          <a:noFill/>
        </p:spPr>
        <p:txBody>
          <a:bodyPr wrap="square" rtlCol="0">
            <a:spAutoFit/>
          </a:bodyPr>
          <a:lstStyle/>
          <a:p>
            <a:r>
              <a:rPr lang="nb-NO">
                <a:solidFill>
                  <a:srgbClr val="0D4788"/>
                </a:solidFill>
              </a:rPr>
              <a:t>Kunnskap for en bedre verden</a:t>
            </a:r>
          </a:p>
        </p:txBody>
      </p:sp>
      <p:pic>
        <p:nvPicPr>
          <p:cNvPr id="6" name="Bilde 5" descr="ny_logo.jpg">
            <a:extLst>
              <a:ext uri="{FF2B5EF4-FFF2-40B4-BE49-F238E27FC236}">
                <a16:creationId xmlns:a16="http://schemas.microsoft.com/office/drawing/2014/main" id="{F3AF6A65-F591-4B14-BE5C-4CD3AFA2AC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384" y="243195"/>
            <a:ext cx="2848216" cy="810221"/>
          </a:xfrm>
          <a:prstGeom prst="rect">
            <a:avLst/>
          </a:prstGeom>
        </p:spPr>
      </p:pic>
      <p:sp>
        <p:nvSpPr>
          <p:cNvPr id="8" name="Tittel 1">
            <a:extLst>
              <a:ext uri="{FF2B5EF4-FFF2-40B4-BE49-F238E27FC236}">
                <a16:creationId xmlns:a16="http://schemas.microsoft.com/office/drawing/2014/main" id="{4B6109F0-8B25-451E-B807-CD853D9E4031}"/>
              </a:ext>
            </a:extLst>
          </p:cNvPr>
          <p:cNvSpPr>
            <a:spLocks noGrp="1"/>
          </p:cNvSpPr>
          <p:nvPr>
            <p:ph type="ctrTitle"/>
          </p:nvPr>
        </p:nvSpPr>
        <p:spPr>
          <a:xfrm>
            <a:off x="368300" y="1317401"/>
            <a:ext cx="6525986" cy="676275"/>
          </a:xfrm>
        </p:spPr>
        <p:txBody>
          <a:bodyPr>
            <a:normAutofit fontScale="90000"/>
          </a:bodyPr>
          <a:lstStyle/>
          <a:p>
            <a:r>
              <a:rPr lang="nb-NO" dirty="0"/>
              <a:t>«Arbeidsmiljø på dagsorden» ved NTNUs enheter høsten 2020</a:t>
            </a:r>
          </a:p>
        </p:txBody>
      </p:sp>
    </p:spTree>
    <p:extLst>
      <p:ext uri="{BB962C8B-B14F-4D97-AF65-F5344CB8AC3E}">
        <p14:creationId xmlns:p14="http://schemas.microsoft.com/office/powerpoint/2010/main" val="1217567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35131" y="285251"/>
            <a:ext cx="8797110" cy="441131"/>
          </a:xfrm>
          <a:solidFill>
            <a:schemeClr val="bg1"/>
          </a:solidFill>
        </p:spPr>
        <p:txBody>
          <a:bodyPr>
            <a:noAutofit/>
          </a:bodyPr>
          <a:lstStyle/>
          <a:p>
            <a:r>
              <a:rPr lang="nb-NO" sz="2400">
                <a:solidFill>
                  <a:srgbClr val="004F9F"/>
                </a:solidFill>
                <a:latin typeface="Arial" panose="020B0604020202020204" pitchFamily="34" charset="0"/>
                <a:cs typeface="Arial" panose="020B0604020202020204" pitchFamily="34" charset="0"/>
              </a:rPr>
              <a:t>Det skal være trygt å jobbe og studere ved NTNU </a:t>
            </a:r>
          </a:p>
        </p:txBody>
      </p:sp>
      <p:sp>
        <p:nvSpPr>
          <p:cNvPr id="3" name="Plassholder for innhold 2"/>
          <p:cNvSpPr>
            <a:spLocks noGrp="1"/>
          </p:cNvSpPr>
          <p:nvPr>
            <p:ph idx="1"/>
          </p:nvPr>
        </p:nvSpPr>
        <p:spPr>
          <a:xfrm>
            <a:off x="311232" y="849802"/>
            <a:ext cx="7813593" cy="1472706"/>
          </a:xfrm>
        </p:spPr>
        <p:txBody>
          <a:bodyPr>
            <a:normAutofit fontScale="85000" lnSpcReduction="20000"/>
          </a:bodyPr>
          <a:lstStyle/>
          <a:p>
            <a:pPr>
              <a:spcAft>
                <a:spcPts val="900"/>
              </a:spcAft>
            </a:pPr>
            <a:r>
              <a:rPr lang="nb-NO" sz="1700">
                <a:latin typeface="Arial" panose="020B0604020202020204" pitchFamily="34" charset="0"/>
                <a:cs typeface="Arial" panose="020B0604020202020204" pitchFamily="34" charset="0"/>
              </a:rPr>
              <a:t>For at enkeltsaker skal kunne håndteres, må ansatte si i fra til arbeidsgiver om det de har opplevd eller observert</a:t>
            </a:r>
          </a:p>
          <a:p>
            <a:pPr>
              <a:lnSpc>
                <a:spcPct val="110000"/>
              </a:lnSpc>
              <a:spcAft>
                <a:spcPts val="900"/>
              </a:spcAft>
            </a:pPr>
            <a:r>
              <a:rPr lang="nb-NO" sz="1700" b="1">
                <a:latin typeface="Arial" panose="020B0604020202020204" pitchFamily="34" charset="0"/>
                <a:cs typeface="Arial" panose="020B0604020202020204" pitchFamily="34" charset="0"/>
              </a:rPr>
              <a:t>Å si fra til arbeidsgiver innebærer normalt at ansatte sier fra til nærmeste leder</a:t>
            </a:r>
          </a:p>
          <a:p>
            <a:pPr>
              <a:lnSpc>
                <a:spcPct val="110000"/>
              </a:lnSpc>
              <a:spcAft>
                <a:spcPts val="900"/>
              </a:spcAft>
            </a:pPr>
            <a:r>
              <a:rPr lang="nb-NO" sz="1700">
                <a:latin typeface="Arial" panose="020B0604020202020204" pitchFamily="34" charset="0"/>
                <a:cs typeface="Arial" panose="020B0604020202020204" pitchFamily="34" charset="0"/>
              </a:rPr>
              <a:t>Dersom man av ulike grunner ikke har tillit til nærmeste leder, kan man si fra til leder over i linjen, eller i noen unntakstilfeller til HR- og HMS-sjef. </a:t>
            </a:r>
          </a:p>
          <a:p>
            <a:pPr marL="0" indent="0">
              <a:lnSpc>
                <a:spcPct val="110000"/>
              </a:lnSpc>
              <a:spcAft>
                <a:spcPts val="900"/>
              </a:spcAft>
              <a:buNone/>
            </a:pPr>
            <a:endParaRPr lang="nb-NO">
              <a:solidFill>
                <a:schemeClr val="bg2">
                  <a:lumMod val="75000"/>
                </a:schemeClr>
              </a:solidFill>
              <a:latin typeface="Arial" panose="020B0604020202020204" pitchFamily="34" charset="0"/>
              <a:cs typeface="Arial" panose="020B0604020202020204" pitchFamily="34" charset="0"/>
            </a:endParaRPr>
          </a:p>
        </p:txBody>
      </p:sp>
      <p:sp>
        <p:nvSpPr>
          <p:cNvPr id="4" name="Plassholder for lysbildenummer 3">
            <a:extLst>
              <a:ext uri="{FF2B5EF4-FFF2-40B4-BE49-F238E27FC236}">
                <a16:creationId xmlns:a16="http://schemas.microsoft.com/office/drawing/2014/main" id="{8B7C36A4-C188-4BEE-923A-E2C2F0BB19A0}"/>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nb-NO"/>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F03E31A-22DC-4071-8E1C-4A431B9D4E0C}" type="slidenum">
              <a:rPr lang="nb-NO" smtClean="0"/>
              <a:pPr/>
              <a:t>10</a:t>
            </a:fld>
            <a:endParaRPr lang="nb-NO"/>
          </a:p>
        </p:txBody>
      </p:sp>
      <p:sp>
        <p:nvSpPr>
          <p:cNvPr id="8" name="Tittel 1">
            <a:extLst>
              <a:ext uri="{FF2B5EF4-FFF2-40B4-BE49-F238E27FC236}">
                <a16:creationId xmlns:a16="http://schemas.microsoft.com/office/drawing/2014/main" id="{66BF9259-95EA-427A-8682-6C404238CAA7}"/>
              </a:ext>
            </a:extLst>
          </p:cNvPr>
          <p:cNvSpPr txBox="1">
            <a:spLocks/>
          </p:cNvSpPr>
          <p:nvPr/>
        </p:nvSpPr>
        <p:spPr>
          <a:xfrm>
            <a:off x="311231" y="2254332"/>
            <a:ext cx="8299370" cy="566662"/>
          </a:xfrm>
          <a:prstGeom prst="rect">
            <a:avLst/>
          </a:prstGeom>
          <a:noFill/>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2000" b="1">
                <a:solidFill>
                  <a:srgbClr val="004F9F"/>
                </a:solidFill>
                <a:latin typeface="Arial" panose="020B0604020202020204" pitchFamily="34" charset="0"/>
                <a:cs typeface="Arial" panose="020B0604020202020204" pitchFamily="34" charset="0"/>
              </a:rPr>
              <a:t>Ønsker du en uformell og konfidensiell samtale kan du kontakte:</a:t>
            </a:r>
          </a:p>
        </p:txBody>
      </p:sp>
      <p:sp>
        <p:nvSpPr>
          <p:cNvPr id="9" name="TekstSylinder 8">
            <a:extLst>
              <a:ext uri="{FF2B5EF4-FFF2-40B4-BE49-F238E27FC236}">
                <a16:creationId xmlns:a16="http://schemas.microsoft.com/office/drawing/2014/main" id="{5F725F0C-299E-40FD-9DD8-F5F3233FC9EA}"/>
              </a:ext>
            </a:extLst>
          </p:cNvPr>
          <p:cNvSpPr txBox="1"/>
          <p:nvPr/>
        </p:nvSpPr>
        <p:spPr>
          <a:xfrm>
            <a:off x="311230" y="2820995"/>
            <a:ext cx="7169433" cy="1308050"/>
          </a:xfrm>
          <a:prstGeom prst="rect">
            <a:avLst/>
          </a:prstGeom>
          <a:noFill/>
        </p:spPr>
        <p:txBody>
          <a:bodyPr wrap="square" rtlCol="0">
            <a:spAutoFit/>
          </a:bodyPr>
          <a:lstStyle/>
          <a:p>
            <a:pPr marL="285750" indent="-285750">
              <a:spcAft>
                <a:spcPts val="900"/>
              </a:spcAft>
              <a:buFont typeface="Arial" panose="020B0604020202020204" pitchFamily="34" charset="0"/>
              <a:buChar char="•"/>
            </a:pPr>
            <a:r>
              <a:rPr lang="nb-NO" sz="1600">
                <a:latin typeface="Arial" panose="020B0604020202020204" pitchFamily="34" charset="0"/>
                <a:cs typeface="Arial" panose="020B0604020202020204" pitchFamily="34" charset="0"/>
              </a:rPr>
              <a:t>Bedriftshelsetjenesten (BHT)</a:t>
            </a:r>
          </a:p>
          <a:p>
            <a:pPr marL="285750" indent="-285750">
              <a:spcAft>
                <a:spcPts val="900"/>
              </a:spcAft>
              <a:buFont typeface="Arial" panose="020B0604020202020204" pitchFamily="34" charset="0"/>
              <a:buChar char="•"/>
            </a:pPr>
            <a:r>
              <a:rPr lang="nb-NO" sz="1600">
                <a:latin typeface="Arial" panose="020B0604020202020204" pitchFamily="34" charset="0"/>
                <a:cs typeface="Arial" panose="020B0604020202020204" pitchFamily="34" charset="0"/>
              </a:rPr>
              <a:t>Tillitsvalgte i fagforeningen din</a:t>
            </a:r>
          </a:p>
          <a:p>
            <a:pPr marL="285750" indent="-285750">
              <a:spcAft>
                <a:spcPts val="900"/>
              </a:spcAft>
              <a:buFont typeface="Arial" panose="020B0604020202020204" pitchFamily="34" charset="0"/>
              <a:buChar char="•"/>
            </a:pPr>
            <a:r>
              <a:rPr lang="nb-NO" sz="1600">
                <a:latin typeface="Arial" panose="020B0604020202020204" pitchFamily="34" charset="0"/>
                <a:cs typeface="Arial" panose="020B0604020202020204" pitchFamily="34" charset="0"/>
              </a:rPr>
              <a:t>Evt. en advokat, lege, psykolog eller andre profesjoner med lovpålagt taushetsplikt som man kan betro seg til</a:t>
            </a:r>
          </a:p>
        </p:txBody>
      </p:sp>
      <p:sp>
        <p:nvSpPr>
          <p:cNvPr id="10" name="TekstSylinder 9">
            <a:extLst>
              <a:ext uri="{FF2B5EF4-FFF2-40B4-BE49-F238E27FC236}">
                <a16:creationId xmlns:a16="http://schemas.microsoft.com/office/drawing/2014/main" id="{5162C4E8-85D4-4171-8484-FB8A5CDB2D63}"/>
              </a:ext>
            </a:extLst>
          </p:cNvPr>
          <p:cNvSpPr txBox="1"/>
          <p:nvPr/>
        </p:nvSpPr>
        <p:spPr>
          <a:xfrm>
            <a:off x="365761" y="4369955"/>
            <a:ext cx="8087360" cy="338554"/>
          </a:xfrm>
          <a:prstGeom prst="rect">
            <a:avLst/>
          </a:prstGeom>
          <a:noFill/>
        </p:spPr>
        <p:txBody>
          <a:bodyPr wrap="square" rtlCol="0">
            <a:spAutoFit/>
          </a:bodyPr>
          <a:lstStyle/>
          <a:p>
            <a:r>
              <a:rPr lang="nb-NO" sz="1600" i="1"/>
              <a:t>Les mer på Innsida: «</a:t>
            </a:r>
            <a:r>
              <a:rPr lang="nb-NO" sz="1600" i="1">
                <a:hlinkClick r:id="rId3"/>
              </a:rPr>
              <a:t>Uakseptabel adferd – mobbing og konflikter</a:t>
            </a:r>
            <a:r>
              <a:rPr lang="nb-NO" sz="1600" i="1"/>
              <a:t>»</a:t>
            </a:r>
          </a:p>
        </p:txBody>
      </p:sp>
      <p:sp>
        <p:nvSpPr>
          <p:cNvPr id="11" name="TekstSylinder 10">
            <a:extLst>
              <a:ext uri="{FF2B5EF4-FFF2-40B4-BE49-F238E27FC236}">
                <a16:creationId xmlns:a16="http://schemas.microsoft.com/office/drawing/2014/main" id="{5E9E8B73-D245-406D-98EF-80D72CA1D378}"/>
              </a:ext>
            </a:extLst>
          </p:cNvPr>
          <p:cNvSpPr txBox="1"/>
          <p:nvPr/>
        </p:nvSpPr>
        <p:spPr>
          <a:xfrm>
            <a:off x="6498782" y="2819989"/>
            <a:ext cx="1454593" cy="523220"/>
          </a:xfrm>
          <a:prstGeom prst="rect">
            <a:avLst/>
          </a:prstGeom>
          <a:noFill/>
          <a:ln>
            <a:solidFill>
              <a:schemeClr val="tx1"/>
            </a:solidFill>
          </a:ln>
        </p:spPr>
        <p:txBody>
          <a:bodyPr wrap="square" rtlCol="0">
            <a:spAutoFit/>
          </a:bodyPr>
          <a:lstStyle/>
          <a:p>
            <a:pPr algn="ctr"/>
            <a:r>
              <a:rPr lang="nb-NO" sz="1400" b="1">
                <a:solidFill>
                  <a:srgbClr val="C00000"/>
                </a:solidFill>
              </a:rPr>
              <a:t>Alle disse har taushetsplikt</a:t>
            </a:r>
          </a:p>
        </p:txBody>
      </p:sp>
    </p:spTree>
    <p:extLst>
      <p:ext uri="{BB962C8B-B14F-4D97-AF65-F5344CB8AC3E}">
        <p14:creationId xmlns:p14="http://schemas.microsoft.com/office/powerpoint/2010/main" val="356037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5DE522E2-FB25-4C82-BC8F-9A2A58989E51}"/>
              </a:ext>
            </a:extLst>
          </p:cNvPr>
          <p:cNvSpPr/>
          <p:nvPr/>
        </p:nvSpPr>
        <p:spPr>
          <a:xfrm>
            <a:off x="0" y="4563708"/>
            <a:ext cx="9144000" cy="57979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4" name="Delvis sirkel 13">
            <a:extLst>
              <a:ext uri="{FF2B5EF4-FFF2-40B4-BE49-F238E27FC236}">
                <a16:creationId xmlns:a16="http://schemas.microsoft.com/office/drawing/2014/main" id="{893630E8-1C2E-4C29-9AA9-3C2E97DFE38E}"/>
              </a:ext>
            </a:extLst>
          </p:cNvPr>
          <p:cNvSpPr/>
          <p:nvPr/>
        </p:nvSpPr>
        <p:spPr>
          <a:xfrm rot="16200000">
            <a:off x="2799538" y="2822169"/>
            <a:ext cx="1772462" cy="1772462"/>
          </a:xfrm>
          <a:prstGeom prst="pieWedge">
            <a:avLst/>
          </a:prstGeom>
          <a:solidFill>
            <a:srgbClr val="4277B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Delvis sirkel 14">
            <a:extLst>
              <a:ext uri="{FF2B5EF4-FFF2-40B4-BE49-F238E27FC236}">
                <a16:creationId xmlns:a16="http://schemas.microsoft.com/office/drawing/2014/main" id="{6541902D-1E59-48B1-8073-BC022BBDF01C}"/>
              </a:ext>
            </a:extLst>
          </p:cNvPr>
          <p:cNvSpPr/>
          <p:nvPr/>
        </p:nvSpPr>
        <p:spPr>
          <a:xfrm>
            <a:off x="2804093" y="980668"/>
            <a:ext cx="1772462" cy="1772462"/>
          </a:xfrm>
          <a:prstGeom prst="pieWedge">
            <a:avLst/>
          </a:prstGeom>
          <a:solidFill>
            <a:srgbClr val="4277B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Delvis sirkel 15">
            <a:extLst>
              <a:ext uri="{FF2B5EF4-FFF2-40B4-BE49-F238E27FC236}">
                <a16:creationId xmlns:a16="http://schemas.microsoft.com/office/drawing/2014/main" id="{D5278E4D-3B74-4B36-AC17-C21748A558F6}"/>
              </a:ext>
            </a:extLst>
          </p:cNvPr>
          <p:cNvSpPr/>
          <p:nvPr/>
        </p:nvSpPr>
        <p:spPr>
          <a:xfrm rot="5400000">
            <a:off x="4632892" y="980668"/>
            <a:ext cx="1772462" cy="1772462"/>
          </a:xfrm>
          <a:prstGeom prst="pieWedge">
            <a:avLst/>
          </a:prstGeom>
          <a:solidFill>
            <a:srgbClr val="4277B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Delvis sirkel 16">
            <a:extLst>
              <a:ext uri="{FF2B5EF4-FFF2-40B4-BE49-F238E27FC236}">
                <a16:creationId xmlns:a16="http://schemas.microsoft.com/office/drawing/2014/main" id="{CD28658E-71ED-4CE1-AE3F-B483B12FBEBC}"/>
              </a:ext>
            </a:extLst>
          </p:cNvPr>
          <p:cNvSpPr/>
          <p:nvPr/>
        </p:nvSpPr>
        <p:spPr>
          <a:xfrm rot="10800000">
            <a:off x="4632892" y="2820791"/>
            <a:ext cx="1772462" cy="1772462"/>
          </a:xfrm>
          <a:prstGeom prst="pieWedge">
            <a:avLst/>
          </a:prstGeom>
          <a:solidFill>
            <a:srgbClr val="4277B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pic>
        <p:nvPicPr>
          <p:cNvPr id="18" name="Bilde 17" descr="ny_logo.jpg">
            <a:extLst>
              <a:ext uri="{FF2B5EF4-FFF2-40B4-BE49-F238E27FC236}">
                <a16:creationId xmlns:a16="http://schemas.microsoft.com/office/drawing/2014/main" id="{1E450914-74E1-4A81-B0A6-F8C46B6356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677" y="4563708"/>
            <a:ext cx="1355012" cy="385455"/>
          </a:xfrm>
          <a:prstGeom prst="rect">
            <a:avLst/>
          </a:prstGeom>
        </p:spPr>
      </p:pic>
      <p:graphicFrame>
        <p:nvGraphicFramePr>
          <p:cNvPr id="19" name="Diagram 18">
            <a:extLst>
              <a:ext uri="{FF2B5EF4-FFF2-40B4-BE49-F238E27FC236}">
                <a16:creationId xmlns:a16="http://schemas.microsoft.com/office/drawing/2014/main" id="{7B8A9427-1682-43C5-A54B-D7BF0F3DBDCC}"/>
              </a:ext>
            </a:extLst>
          </p:cNvPr>
          <p:cNvGraphicFramePr/>
          <p:nvPr>
            <p:extLst>
              <p:ext uri="{D42A27DB-BD31-4B8C-83A1-F6EECF244321}">
                <p14:modId xmlns:p14="http://schemas.microsoft.com/office/powerpoint/2010/main" val="191878239"/>
              </p:ext>
            </p:extLst>
          </p:nvPr>
        </p:nvGraphicFramePr>
        <p:xfrm>
          <a:off x="1898365" y="1018903"/>
          <a:ext cx="5408126" cy="36046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0" name="TekstSylinder 19">
            <a:extLst>
              <a:ext uri="{FF2B5EF4-FFF2-40B4-BE49-F238E27FC236}">
                <a16:creationId xmlns:a16="http://schemas.microsoft.com/office/drawing/2014/main" id="{B53B9515-4CA2-4C5D-9B94-96DAB1064852}"/>
              </a:ext>
            </a:extLst>
          </p:cNvPr>
          <p:cNvSpPr txBox="1"/>
          <p:nvPr/>
        </p:nvSpPr>
        <p:spPr>
          <a:xfrm>
            <a:off x="4602428" y="1914027"/>
            <a:ext cx="1419498" cy="27699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nb-NO" sz="1200" b="1">
                <a:solidFill>
                  <a:schemeClr val="accent3">
                    <a:lumMod val="40000"/>
                    <a:lumOff val="60000"/>
                  </a:schemeClr>
                </a:solidFill>
              </a:rPr>
              <a:t>Utvikle tiltak</a:t>
            </a:r>
            <a:endParaRPr lang="nb-NO" sz="1400" b="1">
              <a:solidFill>
                <a:schemeClr val="accent3">
                  <a:lumMod val="40000"/>
                  <a:lumOff val="60000"/>
                </a:schemeClr>
              </a:solidFill>
            </a:endParaRPr>
          </a:p>
        </p:txBody>
      </p:sp>
      <p:sp>
        <p:nvSpPr>
          <p:cNvPr id="21" name="TekstSylinder 20">
            <a:extLst>
              <a:ext uri="{FF2B5EF4-FFF2-40B4-BE49-F238E27FC236}">
                <a16:creationId xmlns:a16="http://schemas.microsoft.com/office/drawing/2014/main" id="{6E281CB5-7716-49D8-B40E-6512B9BCADD4}"/>
              </a:ext>
            </a:extLst>
          </p:cNvPr>
          <p:cNvSpPr txBox="1"/>
          <p:nvPr/>
        </p:nvSpPr>
        <p:spPr>
          <a:xfrm>
            <a:off x="4632892" y="3218639"/>
            <a:ext cx="1419498" cy="461665"/>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nb-NO" sz="1200" b="1">
                <a:solidFill>
                  <a:schemeClr val="accent3">
                    <a:lumMod val="40000"/>
                    <a:lumOff val="60000"/>
                  </a:schemeClr>
                </a:solidFill>
              </a:rPr>
              <a:t>Iverksette og evaluere</a:t>
            </a:r>
            <a:endParaRPr lang="nb-NO" sz="1400" b="1">
              <a:solidFill>
                <a:schemeClr val="accent3">
                  <a:lumMod val="40000"/>
                  <a:lumOff val="60000"/>
                </a:schemeClr>
              </a:solidFill>
            </a:endParaRPr>
          </a:p>
        </p:txBody>
      </p:sp>
      <p:sp>
        <p:nvSpPr>
          <p:cNvPr id="22" name="TekstSylinder 21">
            <a:extLst>
              <a:ext uri="{FF2B5EF4-FFF2-40B4-BE49-F238E27FC236}">
                <a16:creationId xmlns:a16="http://schemas.microsoft.com/office/drawing/2014/main" id="{A8B11D9C-D097-4D9A-9603-7E57C6BFFC51}"/>
              </a:ext>
            </a:extLst>
          </p:cNvPr>
          <p:cNvSpPr txBox="1"/>
          <p:nvPr/>
        </p:nvSpPr>
        <p:spPr>
          <a:xfrm>
            <a:off x="3182930" y="3275085"/>
            <a:ext cx="1419498" cy="27699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nb-NO" sz="1200" b="1">
                <a:solidFill>
                  <a:schemeClr val="accent3">
                    <a:lumMod val="40000"/>
                    <a:lumOff val="60000"/>
                  </a:schemeClr>
                </a:solidFill>
              </a:rPr>
              <a:t>Oppfølging</a:t>
            </a:r>
            <a:endParaRPr lang="nb-NO" sz="1400" b="1">
              <a:solidFill>
                <a:schemeClr val="accent3">
                  <a:lumMod val="40000"/>
                  <a:lumOff val="60000"/>
                </a:schemeClr>
              </a:solidFill>
            </a:endParaRPr>
          </a:p>
        </p:txBody>
      </p:sp>
      <p:sp>
        <p:nvSpPr>
          <p:cNvPr id="23" name="TekstSylinder 22">
            <a:extLst>
              <a:ext uri="{FF2B5EF4-FFF2-40B4-BE49-F238E27FC236}">
                <a16:creationId xmlns:a16="http://schemas.microsoft.com/office/drawing/2014/main" id="{43575C37-AC68-4E90-809C-5F2E8428AC07}"/>
              </a:ext>
            </a:extLst>
          </p:cNvPr>
          <p:cNvSpPr txBox="1"/>
          <p:nvPr/>
        </p:nvSpPr>
        <p:spPr>
          <a:xfrm>
            <a:off x="3228538" y="1898624"/>
            <a:ext cx="1419498" cy="27699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nb-NO" sz="1200" b="1">
                <a:solidFill>
                  <a:schemeClr val="accent3">
                    <a:lumMod val="40000"/>
                    <a:lumOff val="60000"/>
                  </a:schemeClr>
                </a:solidFill>
              </a:rPr>
              <a:t>Oppfølging</a:t>
            </a:r>
            <a:endParaRPr lang="nb-NO" sz="1400" b="1">
              <a:solidFill>
                <a:schemeClr val="accent3">
                  <a:lumMod val="40000"/>
                  <a:lumOff val="60000"/>
                </a:schemeClr>
              </a:solidFill>
            </a:endParaRPr>
          </a:p>
        </p:txBody>
      </p:sp>
      <p:sp>
        <p:nvSpPr>
          <p:cNvPr id="24" name="Avrundet rektangel 16">
            <a:extLst>
              <a:ext uri="{FF2B5EF4-FFF2-40B4-BE49-F238E27FC236}">
                <a16:creationId xmlns:a16="http://schemas.microsoft.com/office/drawing/2014/main" id="{78329DEF-D4FE-43B6-B1FA-E4BD8C5053BB}"/>
              </a:ext>
            </a:extLst>
          </p:cNvPr>
          <p:cNvSpPr/>
          <p:nvPr/>
        </p:nvSpPr>
        <p:spPr>
          <a:xfrm>
            <a:off x="6057860" y="306234"/>
            <a:ext cx="2968980" cy="1726072"/>
          </a:xfrm>
          <a:prstGeom prst="round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endParaRPr lang="nb-NO" sz="1600">
              <a:solidFill>
                <a:schemeClr val="tx2"/>
              </a:solidFill>
            </a:endParaRPr>
          </a:p>
          <a:p>
            <a:endParaRPr lang="nb-NO" sz="500">
              <a:solidFill>
                <a:schemeClr val="tx2"/>
              </a:solidFill>
            </a:endParaRPr>
          </a:p>
          <a:p>
            <a:r>
              <a:rPr lang="nb-NO" sz="1600">
                <a:solidFill>
                  <a:schemeClr val="tx2"/>
                </a:solidFill>
              </a:rPr>
              <a:t>Arbeidsmiljø på dagsorden </a:t>
            </a:r>
          </a:p>
          <a:p>
            <a:pPr marL="171450" indent="-171450">
              <a:buFont typeface="Arial" panose="020B0604020202020204" pitchFamily="34" charset="0"/>
              <a:buChar char="•"/>
            </a:pPr>
            <a:r>
              <a:rPr lang="nb-NO" sz="1200">
                <a:solidFill>
                  <a:schemeClr val="tx2"/>
                </a:solidFill>
              </a:rPr>
              <a:t>Formøte leder og verneombud</a:t>
            </a:r>
          </a:p>
          <a:p>
            <a:pPr marL="171450" indent="-171450">
              <a:buFont typeface="Arial" panose="020B0604020202020204" pitchFamily="34" charset="0"/>
              <a:buChar char="•"/>
            </a:pPr>
            <a:r>
              <a:rPr lang="nb-NO" sz="1200">
                <a:solidFill>
                  <a:schemeClr val="tx2"/>
                </a:solidFill>
              </a:rPr>
              <a:t>I samråd med medarbeiderne: </a:t>
            </a:r>
          </a:p>
          <a:p>
            <a:pPr marL="628650" lvl="1" indent="-171450">
              <a:buFont typeface="Arial" panose="020B0604020202020204" pitchFamily="34" charset="0"/>
              <a:buChar char="•"/>
            </a:pPr>
            <a:r>
              <a:rPr lang="nb-NO" sz="1200">
                <a:solidFill>
                  <a:schemeClr val="tx2"/>
                </a:solidFill>
              </a:rPr>
              <a:t>Kartlegge (nye) utfordringer</a:t>
            </a:r>
          </a:p>
          <a:p>
            <a:pPr marL="628650" lvl="1" indent="-171450">
              <a:buFont typeface="Arial" panose="020B0604020202020204" pitchFamily="34" charset="0"/>
              <a:buChar char="•"/>
            </a:pPr>
            <a:r>
              <a:rPr lang="nb-NO" sz="1200">
                <a:solidFill>
                  <a:schemeClr val="tx2"/>
                </a:solidFill>
              </a:rPr>
              <a:t>Utvikle tiltak (ved behov)</a:t>
            </a:r>
          </a:p>
          <a:p>
            <a:pPr marL="171450" indent="-171450">
              <a:buFont typeface="Arial" panose="020B0604020202020204" pitchFamily="34" charset="0"/>
              <a:buChar char="•"/>
            </a:pPr>
            <a:r>
              <a:rPr lang="nb-NO" sz="1200">
                <a:solidFill>
                  <a:schemeClr val="tx2"/>
                </a:solidFill>
              </a:rPr>
              <a:t>Hovedtrekk rapporteres overordnet leder og tiltaksplaner dokumenteres i </a:t>
            </a:r>
            <a:r>
              <a:rPr lang="nb-NO" sz="1200" err="1">
                <a:solidFill>
                  <a:schemeClr val="tx2"/>
                </a:solidFill>
              </a:rPr>
              <a:t>ePhorte</a:t>
            </a:r>
            <a:r>
              <a:rPr lang="nb-NO" sz="1200">
                <a:solidFill>
                  <a:schemeClr val="tx2"/>
                </a:solidFill>
              </a:rPr>
              <a:t> (frist 30. oktober)</a:t>
            </a:r>
          </a:p>
          <a:p>
            <a:pPr marL="171450" indent="-171450">
              <a:buFont typeface="Arial" panose="020B0604020202020204" pitchFamily="34" charset="0"/>
              <a:buChar char="•"/>
            </a:pPr>
            <a:endParaRPr lang="nb-NO" sz="500"/>
          </a:p>
          <a:p>
            <a:pPr marL="285750" indent="-285750">
              <a:buFont typeface="Arial" panose="020B0604020202020204" pitchFamily="34" charset="0"/>
              <a:buChar char="•"/>
            </a:pPr>
            <a:endParaRPr lang="nb-NO"/>
          </a:p>
        </p:txBody>
      </p:sp>
      <p:sp>
        <p:nvSpPr>
          <p:cNvPr id="25" name="Avrundet rektangel 17">
            <a:extLst>
              <a:ext uri="{FF2B5EF4-FFF2-40B4-BE49-F238E27FC236}">
                <a16:creationId xmlns:a16="http://schemas.microsoft.com/office/drawing/2014/main" id="{3E4790D2-A079-4FEB-8D7E-2418CD2C67E9}"/>
              </a:ext>
            </a:extLst>
          </p:cNvPr>
          <p:cNvSpPr/>
          <p:nvPr/>
        </p:nvSpPr>
        <p:spPr>
          <a:xfrm>
            <a:off x="62856" y="2052526"/>
            <a:ext cx="2675789" cy="1288810"/>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r>
              <a:rPr lang="nb-NO" sz="1600">
                <a:solidFill>
                  <a:schemeClr val="tx2"/>
                </a:solidFill>
              </a:rPr>
              <a:t>Arbeidsmiljøoppfølging</a:t>
            </a:r>
          </a:p>
          <a:p>
            <a:pPr marL="171450" indent="-171450">
              <a:buFont typeface="Arial" panose="020B0604020202020204" pitchFamily="34" charset="0"/>
              <a:buChar char="•"/>
            </a:pPr>
            <a:r>
              <a:rPr lang="nb-NO" sz="1200">
                <a:solidFill>
                  <a:schemeClr val="tx2"/>
                </a:solidFill>
              </a:rPr>
              <a:t>Løpende oppfølging og justering av tiltak gjennom året ved enheten</a:t>
            </a:r>
          </a:p>
          <a:p>
            <a:pPr marL="171450" indent="-171450">
              <a:buFont typeface="Arial" panose="020B0604020202020204" pitchFamily="34" charset="0"/>
              <a:buChar char="•"/>
            </a:pPr>
            <a:r>
              <a:rPr lang="nb-NO" sz="1200">
                <a:solidFill>
                  <a:schemeClr val="tx2"/>
                </a:solidFill>
              </a:rPr>
              <a:t>Oppfølging i lederlinja</a:t>
            </a:r>
          </a:p>
          <a:p>
            <a:pPr marL="171450" indent="-171450">
              <a:buFont typeface="Arial" panose="020B0604020202020204" pitchFamily="34" charset="0"/>
              <a:buChar char="•"/>
            </a:pPr>
            <a:r>
              <a:rPr lang="nb-NO" sz="1200">
                <a:solidFill>
                  <a:schemeClr val="tx2"/>
                </a:solidFill>
              </a:rPr>
              <a:t>Oppfølging av den enkelte</a:t>
            </a:r>
          </a:p>
        </p:txBody>
      </p:sp>
      <p:sp>
        <p:nvSpPr>
          <p:cNvPr id="26" name="Avrundet rektangel 16">
            <a:extLst>
              <a:ext uri="{FF2B5EF4-FFF2-40B4-BE49-F238E27FC236}">
                <a16:creationId xmlns:a16="http://schemas.microsoft.com/office/drawing/2014/main" id="{2C8CAE98-EDE9-45C5-8BA3-6E994220CF3C}"/>
              </a:ext>
            </a:extLst>
          </p:cNvPr>
          <p:cNvSpPr/>
          <p:nvPr/>
        </p:nvSpPr>
        <p:spPr>
          <a:xfrm>
            <a:off x="6035730" y="3867366"/>
            <a:ext cx="2836593" cy="1035310"/>
          </a:xfrm>
          <a:prstGeom prst="round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endParaRPr lang="nb-NO" sz="1600">
              <a:solidFill>
                <a:schemeClr val="tx2"/>
              </a:solidFill>
            </a:endParaRPr>
          </a:p>
          <a:p>
            <a:pPr marL="171450" indent="-171450">
              <a:buFont typeface="Arial" panose="020B0604020202020204" pitchFamily="34" charset="0"/>
              <a:buChar char="•"/>
            </a:pPr>
            <a:r>
              <a:rPr lang="nb-NO" sz="1200">
                <a:solidFill>
                  <a:schemeClr val="tx2"/>
                </a:solidFill>
              </a:rPr>
              <a:t>Skjema «Oppsummering og evaluering» fylles ut av leder og verneombud (frist 16. desember). Leder får skjemaet på epost.</a:t>
            </a:r>
            <a:endParaRPr lang="nb-NO" sz="1200"/>
          </a:p>
          <a:p>
            <a:pPr marL="285750" indent="-285750">
              <a:buFont typeface="Arial" panose="020B0604020202020204" pitchFamily="34" charset="0"/>
              <a:buChar char="•"/>
            </a:pPr>
            <a:endParaRPr lang="nb-NO"/>
          </a:p>
        </p:txBody>
      </p:sp>
      <p:sp>
        <p:nvSpPr>
          <p:cNvPr id="2" name="TekstSylinder 1">
            <a:extLst>
              <a:ext uri="{FF2B5EF4-FFF2-40B4-BE49-F238E27FC236}">
                <a16:creationId xmlns:a16="http://schemas.microsoft.com/office/drawing/2014/main" id="{4BD291C4-4766-4289-AFDD-F63987A9FED6}"/>
              </a:ext>
            </a:extLst>
          </p:cNvPr>
          <p:cNvSpPr txBox="1"/>
          <p:nvPr/>
        </p:nvSpPr>
        <p:spPr>
          <a:xfrm>
            <a:off x="271675" y="267226"/>
            <a:ext cx="5946245" cy="400110"/>
          </a:xfrm>
          <a:prstGeom prst="rect">
            <a:avLst/>
          </a:prstGeom>
          <a:noFill/>
        </p:spPr>
        <p:txBody>
          <a:bodyPr wrap="square" rtlCol="0">
            <a:spAutoFit/>
          </a:bodyPr>
          <a:lstStyle/>
          <a:p>
            <a:r>
              <a:rPr lang="nb-NO" sz="2000" b="1" err="1">
                <a:solidFill>
                  <a:srgbClr val="004F9F"/>
                </a:solidFill>
              </a:rPr>
              <a:t>Årshjul</a:t>
            </a:r>
            <a:r>
              <a:rPr lang="nb-NO" sz="2000" b="1">
                <a:solidFill>
                  <a:srgbClr val="004F9F"/>
                </a:solidFill>
              </a:rPr>
              <a:t> for arbeidsmiljøarbeid 2020/21</a:t>
            </a:r>
          </a:p>
        </p:txBody>
      </p:sp>
    </p:spTree>
    <p:extLst>
      <p:ext uri="{BB962C8B-B14F-4D97-AF65-F5344CB8AC3E}">
        <p14:creationId xmlns:p14="http://schemas.microsoft.com/office/powerpoint/2010/main" val="3824833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35D163-720E-40A8-8CA7-72CA62AF5CA0}"/>
              </a:ext>
            </a:extLst>
          </p:cNvPr>
          <p:cNvSpPr>
            <a:spLocks noGrp="1"/>
          </p:cNvSpPr>
          <p:nvPr>
            <p:ph type="title"/>
          </p:nvPr>
        </p:nvSpPr>
        <p:spPr/>
        <p:txBody>
          <a:bodyPr>
            <a:normAutofit/>
          </a:bodyPr>
          <a:lstStyle/>
          <a:p>
            <a:r>
              <a:rPr lang="nb-NO" sz="2800" b="1">
                <a:solidFill>
                  <a:srgbClr val="01509D"/>
                </a:solidFill>
                <a:latin typeface="+mj-lt"/>
                <a:cs typeface="Arial" panose="020B0604020202020204" pitchFamily="34" charset="0"/>
              </a:rPr>
              <a:t>Lokalt</a:t>
            </a:r>
            <a:r>
              <a:rPr lang="nb-NO" b="1">
                <a:solidFill>
                  <a:srgbClr val="01509D"/>
                </a:solidFill>
                <a:latin typeface="+mj-lt"/>
                <a:cs typeface="Arial" panose="020B0604020202020204" pitchFamily="34" charset="0"/>
              </a:rPr>
              <a:t> </a:t>
            </a:r>
            <a:r>
              <a:rPr lang="nb-NO" sz="2800" b="1">
                <a:solidFill>
                  <a:srgbClr val="01509D"/>
                </a:solidFill>
                <a:latin typeface="+mj-lt"/>
                <a:cs typeface="Arial" panose="020B0604020202020204" pitchFamily="34" charset="0"/>
              </a:rPr>
              <a:t>fokus</a:t>
            </a:r>
            <a:endParaRPr lang="nb-NO">
              <a:solidFill>
                <a:srgbClr val="01509D"/>
              </a:solidFill>
              <a:latin typeface="+mj-lt"/>
              <a:cs typeface="Arial" panose="020B0604020202020204" pitchFamily="34" charset="0"/>
            </a:endParaRPr>
          </a:p>
        </p:txBody>
      </p:sp>
      <p:sp>
        <p:nvSpPr>
          <p:cNvPr id="3" name="Plassholder for innhold 2">
            <a:extLst>
              <a:ext uri="{FF2B5EF4-FFF2-40B4-BE49-F238E27FC236}">
                <a16:creationId xmlns:a16="http://schemas.microsoft.com/office/drawing/2014/main" id="{4CCBE0E9-1BAE-46CD-B5F3-58CCD4D59C52}"/>
              </a:ext>
            </a:extLst>
          </p:cNvPr>
          <p:cNvSpPr>
            <a:spLocks noGrp="1"/>
          </p:cNvSpPr>
          <p:nvPr>
            <p:ph idx="1"/>
          </p:nvPr>
        </p:nvSpPr>
        <p:spPr>
          <a:xfrm>
            <a:off x="206621" y="1504334"/>
            <a:ext cx="8159158" cy="2917373"/>
          </a:xfrm>
        </p:spPr>
        <p:txBody>
          <a:bodyPr>
            <a:noAutofit/>
          </a:bodyPr>
          <a:lstStyle/>
          <a:p>
            <a:pPr fontAlgn="base"/>
            <a:r>
              <a:rPr lang="nb-NO" sz="2000" dirty="0">
                <a:latin typeface="Arial" panose="020B0604020202020204" pitchFamily="34" charset="0"/>
                <a:cs typeface="Arial" panose="020B0604020202020204" pitchFamily="34" charset="0"/>
              </a:rPr>
              <a:t>Jobb med det dere kan gjøre noe med,</a:t>
            </a:r>
            <a:r>
              <a:rPr lang="en-US" sz="2000" dirty="0">
                <a:latin typeface="Arial" panose="020B0604020202020204" pitchFamily="34" charset="0"/>
                <a:cs typeface="Arial" panose="020B0604020202020204" pitchFamily="34" charset="0"/>
              </a:rPr>
              <a:t>​ </a:t>
            </a:r>
            <a:r>
              <a:rPr lang="nb-NO" sz="2000" dirty="0">
                <a:latin typeface="Arial" panose="020B0604020202020204" pitchFamily="34" charset="0"/>
                <a:cs typeface="Arial" panose="020B0604020202020204" pitchFamily="34" charset="0"/>
              </a:rPr>
              <a:t>på kort og lang sikt.</a:t>
            </a:r>
          </a:p>
          <a:p>
            <a:pPr fontAlgn="base"/>
            <a:endParaRPr lang="nb-NO" sz="2000" dirty="0">
              <a:latin typeface="Arial" panose="020B0604020202020204" pitchFamily="34" charset="0"/>
              <a:cs typeface="Arial" panose="020B0604020202020204" pitchFamily="34" charset="0"/>
            </a:endParaRPr>
          </a:p>
          <a:p>
            <a:pPr fontAlgn="base"/>
            <a:r>
              <a:rPr lang="nb-NO" sz="2000" dirty="0">
                <a:latin typeface="Arial" panose="020B0604020202020204" pitchFamily="34" charset="0"/>
                <a:cs typeface="Arial" panose="020B0604020202020204" pitchFamily="34" charset="0"/>
              </a:rPr>
              <a:t>Forhold som gruppa ikke kan påvirke direkte, men som er av betydning, spilles inn til leder, eller tas med til andre egnede fora.</a:t>
            </a:r>
          </a:p>
          <a:p>
            <a:pPr fontAlgn="base"/>
            <a:endParaRPr lang="nb-NO" sz="2000" dirty="0">
              <a:latin typeface="Arial" panose="020B0604020202020204" pitchFamily="34" charset="0"/>
              <a:cs typeface="Arial" panose="020B0604020202020204" pitchFamily="34" charset="0"/>
            </a:endParaRPr>
          </a:p>
          <a:p>
            <a:pPr fontAlgn="base"/>
            <a:r>
              <a:rPr lang="nb-NO" sz="2000" dirty="0"/>
              <a:t>Leder har ansvar for å ta dette videre. Verneombudet følger opp at dette gjøres</a:t>
            </a:r>
            <a:r>
              <a:rPr lang="nb-NO" sz="2000" dirty="0">
                <a:latin typeface="Arial" panose="020B0604020202020204" pitchFamily="34" charset="0"/>
                <a:cs typeface="Arial" panose="020B0604020202020204" pitchFamily="34" charset="0"/>
              </a:rPr>
              <a:t> </a:t>
            </a:r>
          </a:p>
          <a:p>
            <a:pPr fontAlgn="base">
              <a:lnSpc>
                <a:spcPct val="150000"/>
              </a:lnSpc>
            </a:pPr>
            <a:endParaRPr lang="nb-NO" sz="2325" dirty="0">
              <a:solidFill>
                <a:srgbClr val="0066CC"/>
              </a:solidFill>
              <a:latin typeface="Arial" panose="020B0604020202020204" pitchFamily="34" charset="0"/>
              <a:cs typeface="Arial" panose="020B0604020202020204" pitchFamily="34" charset="0"/>
            </a:endParaRPr>
          </a:p>
        </p:txBody>
      </p:sp>
      <p:sp>
        <p:nvSpPr>
          <p:cNvPr id="4" name="Plassholder for lysbildenummer 3">
            <a:extLst>
              <a:ext uri="{FF2B5EF4-FFF2-40B4-BE49-F238E27FC236}">
                <a16:creationId xmlns:a16="http://schemas.microsoft.com/office/drawing/2014/main" id="{0AC8BD36-7624-4FDC-9700-63903357155F}"/>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nb-NO"/>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F03E31A-22DC-4071-8E1C-4A431B9D4E0C}" type="slidenum">
              <a:rPr lang="nb-NO" smtClean="0"/>
              <a:pPr/>
              <a:t>3</a:t>
            </a:fld>
            <a:endParaRPr lang="nb-NO"/>
          </a:p>
        </p:txBody>
      </p:sp>
    </p:spTree>
    <p:extLst>
      <p:ext uri="{BB962C8B-B14F-4D97-AF65-F5344CB8AC3E}">
        <p14:creationId xmlns:p14="http://schemas.microsoft.com/office/powerpoint/2010/main" val="1767970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F61708-A728-416B-87CF-8DBC24B88498}"/>
              </a:ext>
            </a:extLst>
          </p:cNvPr>
          <p:cNvSpPr>
            <a:spLocks noGrp="1"/>
          </p:cNvSpPr>
          <p:nvPr>
            <p:ph type="title"/>
          </p:nvPr>
        </p:nvSpPr>
        <p:spPr>
          <a:xfrm>
            <a:off x="301387" y="298339"/>
            <a:ext cx="6820774" cy="951621"/>
          </a:xfrm>
        </p:spPr>
        <p:txBody>
          <a:bodyPr/>
          <a:lstStyle/>
          <a:p>
            <a:r>
              <a:rPr lang="nb-NO" sz="2400">
                <a:solidFill>
                  <a:srgbClr val="004F9F"/>
                </a:solidFill>
              </a:rPr>
              <a:t>Hvordan har koronapandemien påvirket arbeidet og arbeidsmiljøet vårt?</a:t>
            </a:r>
            <a:br>
              <a:rPr lang="nb-NO" sz="2800">
                <a:solidFill>
                  <a:srgbClr val="004F9F"/>
                </a:solidFill>
              </a:rPr>
            </a:br>
            <a:endParaRPr lang="nb-NO" sz="2800">
              <a:solidFill>
                <a:srgbClr val="004F9F"/>
              </a:solidFill>
            </a:endParaRPr>
          </a:p>
        </p:txBody>
      </p:sp>
      <p:sp>
        <p:nvSpPr>
          <p:cNvPr id="3" name="Plassholder for innhold 2">
            <a:extLst>
              <a:ext uri="{FF2B5EF4-FFF2-40B4-BE49-F238E27FC236}">
                <a16:creationId xmlns:a16="http://schemas.microsoft.com/office/drawing/2014/main" id="{5A30A88C-D1D5-42FC-9A6D-7E073AF06A69}"/>
              </a:ext>
            </a:extLst>
          </p:cNvPr>
          <p:cNvSpPr>
            <a:spLocks noGrp="1"/>
          </p:cNvSpPr>
          <p:nvPr>
            <p:ph idx="1"/>
          </p:nvPr>
        </p:nvSpPr>
        <p:spPr>
          <a:xfrm>
            <a:off x="301385" y="1498600"/>
            <a:ext cx="8418747" cy="3125440"/>
          </a:xfrm>
        </p:spPr>
        <p:txBody>
          <a:bodyPr vert="horz" lIns="90000" tIns="46800" rIns="90000" bIns="46800" rtlCol="0" anchor="t">
            <a:noAutofit/>
          </a:bodyPr>
          <a:lstStyle/>
          <a:p>
            <a:pPr marL="0" indent="0">
              <a:buNone/>
            </a:pPr>
            <a:r>
              <a:rPr lang="nb-NO" sz="1800" b="1" dirty="0">
                <a:solidFill>
                  <a:srgbClr val="004F9F"/>
                </a:solidFill>
              </a:rPr>
              <a:t> Eksempel på hva som kan være aktuelt å diskutere: </a:t>
            </a:r>
          </a:p>
          <a:p>
            <a:pPr lvl="0"/>
            <a:r>
              <a:rPr lang="nb-NO" sz="1800" dirty="0"/>
              <a:t>Har vi den kompetansen som trengs for å takle den nye digitale hverdagen?</a:t>
            </a:r>
          </a:p>
          <a:p>
            <a:r>
              <a:rPr lang="nb-NO" sz="1800" dirty="0"/>
              <a:t>Hvordan skal vi bruke arealene våre når vi har flere digitale møter enn før? </a:t>
            </a:r>
          </a:p>
          <a:p>
            <a:pPr lvl="0"/>
            <a:r>
              <a:rPr lang="nb-NO" sz="1800" dirty="0"/>
              <a:t>Er mer fleksible arbeidsformer (eks. å kunne jobbe hjemmefra) forenlig med arbeidet som skal utføres og arbeidsmiljøet hos oss?</a:t>
            </a:r>
          </a:p>
          <a:p>
            <a:r>
              <a:rPr lang="nb-NO" sz="1800" dirty="0"/>
              <a:t>Vi må ta smittevernhensyn. Hva innebærer det for hvordan vi skal organisere arbeidet utover høsten?</a:t>
            </a:r>
          </a:p>
          <a:p>
            <a:pPr lvl="0"/>
            <a:r>
              <a:rPr lang="nb-NO" sz="1800" dirty="0"/>
              <a:t>Hvordan skal vi ivareta ansatte som av ulike årsaker ikke kan være tilstede på campus?</a:t>
            </a:r>
          </a:p>
          <a:p>
            <a:endParaRPr lang="nb-NO" sz="1800" dirty="0"/>
          </a:p>
        </p:txBody>
      </p:sp>
    </p:spTree>
    <p:extLst>
      <p:ext uri="{BB962C8B-B14F-4D97-AF65-F5344CB8AC3E}">
        <p14:creationId xmlns:p14="http://schemas.microsoft.com/office/powerpoint/2010/main" val="1777268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3F9AF0-AB24-4105-9636-ECEB981B50E4}"/>
              </a:ext>
            </a:extLst>
          </p:cNvPr>
          <p:cNvSpPr>
            <a:spLocks noGrp="1"/>
          </p:cNvSpPr>
          <p:nvPr>
            <p:ph type="title"/>
          </p:nvPr>
        </p:nvSpPr>
        <p:spPr>
          <a:xfrm>
            <a:off x="301385" y="298339"/>
            <a:ext cx="8418747" cy="463846"/>
          </a:xfrm>
        </p:spPr>
        <p:txBody>
          <a:bodyPr/>
          <a:lstStyle/>
          <a:p>
            <a:r>
              <a:rPr lang="nb-NO" sz="2400">
                <a:solidFill>
                  <a:srgbClr val="004F9F"/>
                </a:solidFill>
              </a:rPr>
              <a:t>Planlegging av oppfølgingsprosessen</a:t>
            </a:r>
          </a:p>
        </p:txBody>
      </p:sp>
      <p:sp>
        <p:nvSpPr>
          <p:cNvPr id="3" name="Plassholder for innhold 2">
            <a:extLst>
              <a:ext uri="{FF2B5EF4-FFF2-40B4-BE49-F238E27FC236}">
                <a16:creationId xmlns:a16="http://schemas.microsoft.com/office/drawing/2014/main" id="{8EBD6EE9-407E-457C-BC53-3C291D74DE84}"/>
              </a:ext>
            </a:extLst>
          </p:cNvPr>
          <p:cNvSpPr>
            <a:spLocks noGrp="1"/>
          </p:cNvSpPr>
          <p:nvPr>
            <p:ph idx="1"/>
          </p:nvPr>
        </p:nvSpPr>
        <p:spPr/>
        <p:txBody>
          <a:bodyPr vert="horz" lIns="90000" tIns="46800" rIns="90000" bIns="46800" rtlCol="0" anchor="t">
            <a:noAutofit/>
          </a:bodyPr>
          <a:lstStyle/>
          <a:p>
            <a:pPr marL="0" indent="0">
              <a:buNone/>
            </a:pPr>
            <a:r>
              <a:rPr lang="nb-NO" sz="1800" b="1"/>
              <a:t>Velg rammer som ivaretar smittevernet</a:t>
            </a:r>
          </a:p>
          <a:p>
            <a:pPr marL="0" indent="0">
              <a:buNone/>
            </a:pPr>
            <a:r>
              <a:rPr lang="nb-NO" sz="1600"/>
              <a:t>Når vi skal ivareta smittevernhensyn og </a:t>
            </a:r>
            <a:r>
              <a:rPr lang="nb-NO" sz="1600" i="1"/>
              <a:t>overholde én meters regelen</a:t>
            </a:r>
            <a:r>
              <a:rPr lang="nb-NO" sz="1600"/>
              <a:t> vil det for mange enheter ikke være mulig å samle alle ansatte til et felles oppfølgingsmøte. </a:t>
            </a:r>
          </a:p>
          <a:p>
            <a:r>
              <a:rPr lang="nb-NO" sz="1600"/>
              <a:t>Tenk derfor på hvordan dere kan </a:t>
            </a:r>
            <a:r>
              <a:rPr lang="nb-NO" sz="1600" i="1"/>
              <a:t>dele inn ansatte i grupper / kohorter </a:t>
            </a:r>
            <a:br>
              <a:rPr lang="nb-NO" sz="1600" i="1"/>
            </a:br>
            <a:r>
              <a:rPr lang="nb-NO" sz="1600"/>
              <a:t>for å sikre medvirkning fra alle ansatte.  </a:t>
            </a:r>
          </a:p>
          <a:p>
            <a:r>
              <a:rPr lang="nb-NO" sz="1600"/>
              <a:t>Det er også mulig å gjennomføre oppfølgingsmøter eksempelvis på zoom med gjennomgang i plenum og diskusjon i mindre grupper. </a:t>
            </a:r>
          </a:p>
          <a:p>
            <a:pPr marL="0" indent="0">
              <a:buNone/>
            </a:pPr>
            <a:endParaRPr lang="nb-NO" sz="1800"/>
          </a:p>
          <a:p>
            <a:pPr marL="0" indent="0">
              <a:buNone/>
            </a:pPr>
            <a:r>
              <a:rPr lang="nb-NO" sz="1800" b="1"/>
              <a:t>Alternative oppfølgingsprosesser</a:t>
            </a:r>
            <a:br>
              <a:rPr lang="nb-NO" sz="1800"/>
            </a:br>
            <a:r>
              <a:rPr lang="nb-NO" sz="1600"/>
              <a:t>Velg </a:t>
            </a:r>
            <a:r>
              <a:rPr lang="nb-NO" sz="1600" i="1"/>
              <a:t>ett</a:t>
            </a:r>
            <a:r>
              <a:rPr lang="nb-NO" sz="1600"/>
              <a:t> av de neste 3 lysbildene etter hvor langt dere kom i prosessen med oppfølging av arbeidsmiljøundersøkelsen i vår.</a:t>
            </a:r>
          </a:p>
          <a:p>
            <a:pPr marL="0" indent="0">
              <a:buNone/>
            </a:pPr>
            <a:endParaRPr lang="nb-NO" sz="2000"/>
          </a:p>
          <a:p>
            <a:pPr marL="0" indent="0">
              <a:buNone/>
            </a:pPr>
            <a:endParaRPr lang="nb-NO" sz="2000"/>
          </a:p>
        </p:txBody>
      </p:sp>
    </p:spTree>
    <p:extLst>
      <p:ext uri="{BB962C8B-B14F-4D97-AF65-F5344CB8AC3E}">
        <p14:creationId xmlns:p14="http://schemas.microsoft.com/office/powerpoint/2010/main" val="95308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84D7F46-A390-4D17-8808-0CA5DFBBD1FF}"/>
              </a:ext>
            </a:extLst>
          </p:cNvPr>
          <p:cNvSpPr>
            <a:spLocks noGrp="1"/>
          </p:cNvSpPr>
          <p:nvPr>
            <p:ph type="title"/>
          </p:nvPr>
        </p:nvSpPr>
        <p:spPr>
          <a:xfrm>
            <a:off x="301385" y="218829"/>
            <a:ext cx="8923895" cy="771623"/>
          </a:xfrm>
        </p:spPr>
        <p:txBody>
          <a:bodyPr/>
          <a:lstStyle/>
          <a:p>
            <a:r>
              <a:rPr lang="nb-NO" sz="2400">
                <a:solidFill>
                  <a:srgbClr val="01509D"/>
                </a:solidFill>
              </a:rPr>
              <a:t>«</a:t>
            </a:r>
            <a:r>
              <a:rPr lang="nb-NO" sz="2400">
                <a:solidFill>
                  <a:srgbClr val="004F9F"/>
                </a:solidFill>
              </a:rPr>
              <a:t>Arbeidsmiljø</a:t>
            </a:r>
            <a:r>
              <a:rPr lang="nb-NO" sz="2400">
                <a:solidFill>
                  <a:srgbClr val="01509D"/>
                </a:solidFill>
              </a:rPr>
              <a:t> på dagsorden» </a:t>
            </a:r>
            <a:br>
              <a:rPr lang="nb-NO" sz="2400">
                <a:solidFill>
                  <a:srgbClr val="01509D"/>
                </a:solidFill>
              </a:rPr>
            </a:br>
            <a:r>
              <a:rPr lang="nb-NO" sz="2000" b="0">
                <a:solidFill>
                  <a:srgbClr val="01509D"/>
                </a:solidFill>
              </a:rPr>
              <a:t>Alternativt oppfølgingsmøte – for de som ikke hadde oppfølgingsmøte i vår</a:t>
            </a:r>
            <a:endParaRPr lang="nb-NO" sz="2400" b="0">
              <a:solidFill>
                <a:srgbClr val="01509D"/>
              </a:solidFill>
            </a:endParaRPr>
          </a:p>
        </p:txBody>
      </p:sp>
      <p:sp>
        <p:nvSpPr>
          <p:cNvPr id="3" name="Plassholder for innhold 2">
            <a:extLst>
              <a:ext uri="{FF2B5EF4-FFF2-40B4-BE49-F238E27FC236}">
                <a16:creationId xmlns:a16="http://schemas.microsoft.com/office/drawing/2014/main" id="{565B7F5D-50AF-4639-B75E-56AD9908B21C}"/>
              </a:ext>
            </a:extLst>
          </p:cNvPr>
          <p:cNvSpPr>
            <a:spLocks noGrp="1"/>
          </p:cNvSpPr>
          <p:nvPr>
            <p:ph idx="1"/>
          </p:nvPr>
        </p:nvSpPr>
        <p:spPr>
          <a:xfrm>
            <a:off x="301384" y="1152938"/>
            <a:ext cx="8418747" cy="3610447"/>
          </a:xfrm>
        </p:spPr>
        <p:txBody>
          <a:bodyPr/>
          <a:lstStyle/>
          <a:p>
            <a:pPr>
              <a:buAutoNum type="alphaLcParenR"/>
            </a:pPr>
            <a:r>
              <a:rPr lang="nb-NO" sz="1400" b="1"/>
              <a:t>Gå kort igjennom resultatene fra Arbeidsmiljøundersøkelsen 2019 </a:t>
            </a:r>
          </a:p>
          <a:p>
            <a:pPr marL="0" indent="0">
              <a:buNone/>
            </a:pPr>
            <a:r>
              <a:rPr lang="nb-NO" sz="1400"/>
              <a:t>Hva er det viktigste vi tar med oss fra arbeidsmiljøundersøkelsen? </a:t>
            </a:r>
          </a:p>
          <a:p>
            <a:pPr>
              <a:buAutoNum type="alphaLcParenR"/>
            </a:pPr>
            <a:endParaRPr lang="nb-NO" sz="800"/>
          </a:p>
          <a:p>
            <a:pPr marL="0" indent="0">
              <a:buNone/>
            </a:pPr>
            <a:r>
              <a:rPr lang="nb-NO" sz="1400" b="1"/>
              <a:t>b) Kartlegging - Hva har endret seg? </a:t>
            </a:r>
          </a:p>
          <a:p>
            <a:pPr marL="0" indent="0">
              <a:buNone/>
            </a:pPr>
            <a:r>
              <a:rPr lang="nb-NO" sz="1400"/>
              <a:t>Hvordan har koronapandemien påvirket arbeidet og arbeidsmiljøet vårt? </a:t>
            </a:r>
          </a:p>
          <a:p>
            <a:pPr marL="0" indent="0">
              <a:buNone/>
            </a:pPr>
            <a:endParaRPr lang="nb-NO" sz="800"/>
          </a:p>
          <a:p>
            <a:pPr marL="0" indent="0">
              <a:buNone/>
            </a:pPr>
            <a:r>
              <a:rPr lang="nb-NO" sz="1400" b="1"/>
              <a:t>Bli deretter enige om: </a:t>
            </a:r>
          </a:p>
          <a:p>
            <a:pPr marL="0" indent="0">
              <a:buNone/>
            </a:pPr>
            <a:r>
              <a:rPr lang="nb-NO" sz="1400"/>
              <a:t>Hva er de viktigste bevaringsområdene nå?</a:t>
            </a:r>
          </a:p>
          <a:p>
            <a:pPr marL="0" indent="0">
              <a:buNone/>
            </a:pPr>
            <a:r>
              <a:rPr lang="nb-NO" sz="1400"/>
              <a:t>Hva er de viktigste utviklingsområdene framover?</a:t>
            </a:r>
          </a:p>
          <a:p>
            <a:pPr marL="0" indent="0">
              <a:buNone/>
            </a:pPr>
            <a:endParaRPr lang="nb-NO" sz="800"/>
          </a:p>
          <a:p>
            <a:pPr marL="0" indent="0">
              <a:buNone/>
            </a:pPr>
            <a:r>
              <a:rPr lang="nb-NO" sz="1400" b="1"/>
              <a:t>c) Utvikle tiltak</a:t>
            </a:r>
          </a:p>
          <a:p>
            <a:pPr marL="0" indent="0">
              <a:buNone/>
            </a:pPr>
            <a:r>
              <a:rPr lang="nb-NO" sz="1400"/>
              <a:t>Hvilke tiltak vil bidra til å bevare/utvikle områdene dere har valgt ut? </a:t>
            </a:r>
          </a:p>
          <a:p>
            <a:pPr marL="0" indent="0">
              <a:buNone/>
            </a:pPr>
            <a:r>
              <a:rPr lang="nb-NO" sz="1400"/>
              <a:t>Prioriter tiltak og lag en tiltaksplan for enheten</a:t>
            </a:r>
          </a:p>
          <a:p>
            <a:pPr marL="0" indent="0">
              <a:buNone/>
            </a:pPr>
            <a:endParaRPr lang="nb-NO" sz="800" i="1"/>
          </a:p>
          <a:p>
            <a:pPr marL="0" indent="0">
              <a:buNone/>
            </a:pPr>
            <a:r>
              <a:rPr lang="nb-NO" sz="1400" i="1"/>
              <a:t>Aktuelle tiltak kan være helt nye tiltak og/eller videreføring av eksisterende og nylig iverksatte tiltak.</a:t>
            </a:r>
          </a:p>
          <a:p>
            <a:pPr marL="0" indent="0">
              <a:buNone/>
            </a:pPr>
            <a:endParaRPr lang="nb-NO"/>
          </a:p>
          <a:p>
            <a:endParaRPr lang="nb-NO"/>
          </a:p>
          <a:p>
            <a:pPr marL="0" indent="0">
              <a:buNone/>
            </a:pPr>
            <a:endParaRPr lang="nb-NO"/>
          </a:p>
          <a:p>
            <a:endParaRPr lang="nb-NO"/>
          </a:p>
          <a:p>
            <a:pPr lvl="1"/>
            <a:endParaRPr lang="nb-NO"/>
          </a:p>
          <a:p>
            <a:endParaRPr lang="nb-NO"/>
          </a:p>
        </p:txBody>
      </p:sp>
    </p:spTree>
    <p:extLst>
      <p:ext uri="{BB962C8B-B14F-4D97-AF65-F5344CB8AC3E}">
        <p14:creationId xmlns:p14="http://schemas.microsoft.com/office/powerpoint/2010/main" val="1731754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1">
            <a:extLst>
              <a:ext uri="{FF2B5EF4-FFF2-40B4-BE49-F238E27FC236}">
                <a16:creationId xmlns:a16="http://schemas.microsoft.com/office/drawing/2014/main" id="{689EA069-10E8-40E8-AEED-24B8A88AE953}"/>
              </a:ext>
            </a:extLst>
          </p:cNvPr>
          <p:cNvSpPr>
            <a:spLocks noGrp="1"/>
          </p:cNvSpPr>
          <p:nvPr>
            <p:ph type="title"/>
          </p:nvPr>
        </p:nvSpPr>
        <p:spPr>
          <a:xfrm>
            <a:off x="301385" y="218829"/>
            <a:ext cx="8909522" cy="771623"/>
          </a:xfrm>
        </p:spPr>
        <p:txBody>
          <a:bodyPr/>
          <a:lstStyle/>
          <a:p>
            <a:r>
              <a:rPr lang="nb-NO" sz="2400">
                <a:solidFill>
                  <a:srgbClr val="01509D"/>
                </a:solidFill>
              </a:rPr>
              <a:t>«Arbeidsmiljø på dagsorden» </a:t>
            </a:r>
            <a:br>
              <a:rPr lang="nb-NO" sz="2400">
                <a:solidFill>
                  <a:srgbClr val="01509D"/>
                </a:solidFill>
              </a:rPr>
            </a:br>
            <a:r>
              <a:rPr lang="nb-NO" sz="2000" b="0">
                <a:solidFill>
                  <a:srgbClr val="01509D"/>
                </a:solidFill>
              </a:rPr>
              <a:t>Utvikle og konkretisere tiltak – for de som ble avbrutt «midt i prosessen» i vår</a:t>
            </a:r>
            <a:endParaRPr lang="nb-NO" sz="2400" b="0">
              <a:solidFill>
                <a:srgbClr val="01509D"/>
              </a:solidFill>
            </a:endParaRPr>
          </a:p>
        </p:txBody>
      </p:sp>
      <p:sp>
        <p:nvSpPr>
          <p:cNvPr id="7" name="Plassholder for innhold 2">
            <a:extLst>
              <a:ext uri="{FF2B5EF4-FFF2-40B4-BE49-F238E27FC236}">
                <a16:creationId xmlns:a16="http://schemas.microsoft.com/office/drawing/2014/main" id="{EDC249E0-A4EE-48AC-B891-E0E29AEBD6B1}"/>
              </a:ext>
            </a:extLst>
          </p:cNvPr>
          <p:cNvSpPr>
            <a:spLocks noGrp="1"/>
          </p:cNvSpPr>
          <p:nvPr>
            <p:ph idx="1"/>
          </p:nvPr>
        </p:nvSpPr>
        <p:spPr>
          <a:xfrm>
            <a:off x="301385" y="1382751"/>
            <a:ext cx="8349634" cy="3100600"/>
          </a:xfrm>
        </p:spPr>
        <p:txBody>
          <a:bodyPr/>
          <a:lstStyle/>
          <a:p>
            <a:pPr marL="0" indent="0">
              <a:buNone/>
            </a:pPr>
            <a:r>
              <a:rPr lang="nb-NO" sz="1400" dirty="0"/>
              <a:t>Ta frem det gruppa kom fram til på oppfølgingsmøtet etter arbeidsmiljøundersøkelsen i vår.  </a:t>
            </a:r>
          </a:p>
          <a:p>
            <a:pPr marL="0" indent="0">
              <a:buNone/>
            </a:pPr>
            <a:endParaRPr lang="nb-NO" sz="1400" b="1" dirty="0"/>
          </a:p>
          <a:p>
            <a:pPr>
              <a:buAutoNum type="alphaLcParenR"/>
            </a:pPr>
            <a:r>
              <a:rPr lang="nb-NO" sz="1400" b="1" dirty="0"/>
              <a:t>Kartlegging - Hva har endret seg? </a:t>
            </a:r>
          </a:p>
          <a:p>
            <a:pPr marL="0" indent="0">
              <a:buNone/>
            </a:pPr>
            <a:r>
              <a:rPr lang="nb-NO" sz="1400" dirty="0"/>
              <a:t>Hvordan har koronapandemien påvirket arbeidet og arbeidsmiljøet vårt? </a:t>
            </a:r>
            <a:br>
              <a:rPr lang="nb-NO" sz="1400" dirty="0"/>
            </a:br>
            <a:r>
              <a:rPr lang="nb-NO" sz="1400" dirty="0"/>
              <a:t>Har det dukket opp andre, eller nye, forhold som er viktige å ta tak i (bevaring/utvikling)?</a:t>
            </a:r>
          </a:p>
          <a:p>
            <a:endParaRPr lang="nb-NO" sz="1400" b="1" dirty="0"/>
          </a:p>
          <a:p>
            <a:pPr>
              <a:buFont typeface="+mj-lt"/>
              <a:buAutoNum type="alphaLcParenR" startAt="2"/>
            </a:pPr>
            <a:r>
              <a:rPr lang="nb-NO" sz="1400" b="1" dirty="0"/>
              <a:t>Utvikle tiltak</a:t>
            </a:r>
          </a:p>
          <a:p>
            <a:pPr marL="0" indent="0" defTabSz="914400">
              <a:spcBef>
                <a:spcPts val="0"/>
              </a:spcBef>
              <a:buNone/>
              <a:defRPr/>
            </a:pPr>
            <a:r>
              <a:rPr lang="nb-NO" sz="1400" dirty="0"/>
              <a:t>Hvilke arbeidsmiljøtiltak er det behov for? Prioriter tiltak og lag/ferdigstill en tiltaksplan for enheten. </a:t>
            </a:r>
          </a:p>
          <a:p>
            <a:pPr marL="0" indent="0" defTabSz="914400">
              <a:spcBef>
                <a:spcPts val="0"/>
              </a:spcBef>
              <a:buNone/>
              <a:defRPr/>
            </a:pPr>
            <a:endParaRPr lang="nb-NO" sz="1400" dirty="0"/>
          </a:p>
          <a:p>
            <a:pPr marL="0" indent="0">
              <a:buNone/>
            </a:pPr>
            <a:r>
              <a:rPr lang="nb-NO" sz="1400" i="1" dirty="0"/>
              <a:t>Aktuelle tiltak kan være helt nye tiltak og/eller videreføring av eksisterende og nylig iverksatte tiltak.</a:t>
            </a:r>
          </a:p>
          <a:p>
            <a:pPr marL="0" indent="0" defTabSz="914400">
              <a:spcBef>
                <a:spcPts val="0"/>
              </a:spcBef>
              <a:buNone/>
              <a:defRPr/>
            </a:pPr>
            <a:endParaRPr lang="nb-NO" sz="1400" b="1" dirty="0"/>
          </a:p>
          <a:p>
            <a:pPr marL="0" indent="0">
              <a:buNone/>
            </a:pPr>
            <a:endParaRPr lang="nb-NO" sz="2000" dirty="0"/>
          </a:p>
          <a:p>
            <a:endParaRPr lang="nb-NO" dirty="0"/>
          </a:p>
          <a:p>
            <a:endParaRPr lang="nb-NO" dirty="0"/>
          </a:p>
          <a:p>
            <a:pPr marL="0" indent="0">
              <a:buNone/>
            </a:pPr>
            <a:endParaRPr lang="nb-NO" dirty="0"/>
          </a:p>
          <a:p>
            <a:endParaRPr lang="nb-NO" dirty="0"/>
          </a:p>
          <a:p>
            <a:pPr lvl="1"/>
            <a:endParaRPr lang="nb-NO" dirty="0"/>
          </a:p>
          <a:p>
            <a:endParaRPr lang="nb-NO" dirty="0"/>
          </a:p>
        </p:txBody>
      </p:sp>
    </p:spTree>
    <p:extLst>
      <p:ext uri="{BB962C8B-B14F-4D97-AF65-F5344CB8AC3E}">
        <p14:creationId xmlns:p14="http://schemas.microsoft.com/office/powerpoint/2010/main" val="3695382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8991CE98-A5CF-4FF9-9376-C63A9538D057}"/>
              </a:ext>
            </a:extLst>
          </p:cNvPr>
          <p:cNvSpPr>
            <a:spLocks noGrp="1"/>
          </p:cNvSpPr>
          <p:nvPr>
            <p:ph idx="1"/>
          </p:nvPr>
        </p:nvSpPr>
        <p:spPr>
          <a:xfrm>
            <a:off x="301385" y="990452"/>
            <a:ext cx="8418747" cy="3633588"/>
          </a:xfrm>
        </p:spPr>
        <p:txBody>
          <a:bodyPr/>
          <a:lstStyle/>
          <a:p>
            <a:pPr marL="0" indent="0">
              <a:buNone/>
            </a:pPr>
            <a:endParaRPr lang="nb-NO" sz="1400"/>
          </a:p>
          <a:p>
            <a:pPr marL="0" indent="0">
              <a:buNone/>
            </a:pPr>
            <a:r>
              <a:rPr lang="nb-NO" sz="1400"/>
              <a:t>Gå igjennom tiltaksplanen fra i vår. </a:t>
            </a:r>
          </a:p>
          <a:p>
            <a:pPr marL="0" indent="0">
              <a:buNone/>
            </a:pPr>
            <a:endParaRPr lang="nb-NO" sz="1400" b="1"/>
          </a:p>
          <a:p>
            <a:pPr>
              <a:buAutoNum type="alphaLcParenR"/>
            </a:pPr>
            <a:r>
              <a:rPr lang="nb-NO" sz="1400" b="1"/>
              <a:t>Kartlegging - Hva har endret seg? </a:t>
            </a:r>
          </a:p>
          <a:p>
            <a:pPr marL="0" indent="0">
              <a:buNone/>
            </a:pPr>
            <a:r>
              <a:rPr lang="nb-NO" sz="1400"/>
              <a:t>Hvordan har koronapandemien påvirket arbeidet og arbeidsmiljøet vårt? </a:t>
            </a:r>
            <a:br>
              <a:rPr lang="nb-NO" sz="1400"/>
            </a:br>
            <a:r>
              <a:rPr lang="nb-NO" sz="1400"/>
              <a:t>Har det dukket opp andre, eller nye, forhold som er viktige å ta tak i (bevaring/utvikling)?</a:t>
            </a:r>
          </a:p>
          <a:p>
            <a:endParaRPr lang="nb-NO" sz="1400" b="1"/>
          </a:p>
          <a:p>
            <a:pPr>
              <a:buFont typeface="+mj-lt"/>
              <a:buAutoNum type="alphaLcParenR" startAt="2"/>
            </a:pPr>
            <a:r>
              <a:rPr lang="nb-NO" sz="1400" b="1"/>
              <a:t>Utvikle tiltak</a:t>
            </a:r>
          </a:p>
          <a:p>
            <a:pPr marL="0" indent="0">
              <a:buNone/>
            </a:pPr>
            <a:r>
              <a:rPr lang="nb-NO" sz="1400"/>
              <a:t>Er eksisterende tiltak gode nok eller må nye tiltak iverksettes? Juster tiltaksplan ved behov. </a:t>
            </a:r>
          </a:p>
          <a:p>
            <a:pPr marL="0" indent="0">
              <a:buNone/>
            </a:pPr>
            <a:endParaRPr lang="nb-NO" sz="1400"/>
          </a:p>
          <a:p>
            <a:pPr marL="0" indent="0">
              <a:buNone/>
            </a:pPr>
            <a:r>
              <a:rPr lang="nb-NO" sz="1400" i="1"/>
              <a:t>Aktuelle tiltak kan være helt nye tiltak og/eller videreføring av eksisterende og nylig iverksatte tiltak.</a:t>
            </a:r>
          </a:p>
          <a:p>
            <a:pPr marL="0" indent="0">
              <a:buNone/>
            </a:pPr>
            <a:endParaRPr lang="nb-NO" sz="1400"/>
          </a:p>
          <a:p>
            <a:pPr marL="0" indent="0">
              <a:buNone/>
            </a:pPr>
            <a:endParaRPr lang="nb-NO" sz="1400"/>
          </a:p>
        </p:txBody>
      </p:sp>
      <p:sp>
        <p:nvSpPr>
          <p:cNvPr id="4" name="Tittel 1">
            <a:extLst>
              <a:ext uri="{FF2B5EF4-FFF2-40B4-BE49-F238E27FC236}">
                <a16:creationId xmlns:a16="http://schemas.microsoft.com/office/drawing/2014/main" id="{E273A9E7-681D-485B-91E7-17A7A576F790}"/>
              </a:ext>
            </a:extLst>
          </p:cNvPr>
          <p:cNvSpPr>
            <a:spLocks noGrp="1"/>
          </p:cNvSpPr>
          <p:nvPr>
            <p:ph type="title"/>
          </p:nvPr>
        </p:nvSpPr>
        <p:spPr>
          <a:xfrm>
            <a:off x="301385" y="218829"/>
            <a:ext cx="8418747" cy="771623"/>
          </a:xfrm>
        </p:spPr>
        <p:txBody>
          <a:bodyPr/>
          <a:lstStyle/>
          <a:p>
            <a:r>
              <a:rPr lang="nb-NO" sz="2400">
                <a:solidFill>
                  <a:srgbClr val="01509D"/>
                </a:solidFill>
              </a:rPr>
              <a:t>«Arbeidsmiljø på dagsorden» </a:t>
            </a:r>
            <a:br>
              <a:rPr lang="nb-NO" sz="2400">
                <a:solidFill>
                  <a:srgbClr val="01509D"/>
                </a:solidFill>
              </a:rPr>
            </a:br>
            <a:r>
              <a:rPr lang="nb-NO" sz="2000" b="0">
                <a:solidFill>
                  <a:srgbClr val="01509D"/>
                </a:solidFill>
              </a:rPr>
              <a:t>Evaluere tiltaksplan – for de som laget en ferdig tiltaksplan i vår </a:t>
            </a:r>
            <a:endParaRPr lang="nb-NO" sz="2400" b="0">
              <a:solidFill>
                <a:srgbClr val="01509D"/>
              </a:solidFill>
            </a:endParaRPr>
          </a:p>
        </p:txBody>
      </p:sp>
    </p:spTree>
    <p:extLst>
      <p:ext uri="{BB962C8B-B14F-4D97-AF65-F5344CB8AC3E}">
        <p14:creationId xmlns:p14="http://schemas.microsoft.com/office/powerpoint/2010/main" val="2463838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8EBF3E-7DE6-4B60-A270-D79FC0FA9327}"/>
              </a:ext>
            </a:extLst>
          </p:cNvPr>
          <p:cNvSpPr>
            <a:spLocks noGrp="1"/>
          </p:cNvSpPr>
          <p:nvPr>
            <p:ph type="title"/>
          </p:nvPr>
        </p:nvSpPr>
        <p:spPr>
          <a:xfrm>
            <a:off x="381000" y="0"/>
            <a:ext cx="8229600" cy="802894"/>
          </a:xfrm>
        </p:spPr>
        <p:txBody>
          <a:bodyPr>
            <a:normAutofit fontScale="90000"/>
          </a:bodyPr>
          <a:lstStyle/>
          <a:p>
            <a:r>
              <a:rPr lang="nb-NO" sz="2000" b="1">
                <a:solidFill>
                  <a:srgbClr val="0066CC"/>
                </a:solidFill>
                <a:latin typeface="Arial Narrow" panose="020B0606020202030204" pitchFamily="34" charset="0"/>
                <a:cs typeface="Arial" panose="020B0604020202020204" pitchFamily="34" charset="0"/>
              </a:rPr>
              <a:t>TILTAKSPLAN 2020-2021</a:t>
            </a:r>
            <a:br>
              <a:rPr lang="nb-NO" sz="2000" b="1">
                <a:solidFill>
                  <a:srgbClr val="0066CC"/>
                </a:solidFill>
                <a:latin typeface="Arial Narrow" panose="020B0606020202030204" pitchFamily="34" charset="0"/>
                <a:cs typeface="Arial" panose="020B0604020202020204" pitchFamily="34" charset="0"/>
              </a:rPr>
            </a:br>
            <a:r>
              <a:rPr lang="nb-NO" sz="1600"/>
              <a:t>Dato:…… Navn på enhet:………………………………………….</a:t>
            </a:r>
            <a:br>
              <a:rPr lang="nb-NO" sz="1600"/>
            </a:br>
            <a:r>
              <a:rPr lang="nb-NO" sz="1600" b="0"/>
              <a:t>(Sendes overordnet leder og dokumenteres i </a:t>
            </a:r>
            <a:r>
              <a:rPr lang="nb-NO" sz="1600" b="0" err="1"/>
              <a:t>ePhorte</a:t>
            </a:r>
            <a:r>
              <a:rPr lang="nb-NO" sz="1600" b="0"/>
              <a:t> innen 30. oktober 2020)</a:t>
            </a:r>
            <a:br>
              <a:rPr lang="nb-NO" sz="1600"/>
            </a:br>
            <a:br>
              <a:rPr lang="nb-NO" sz="1600"/>
            </a:br>
            <a:endParaRPr lang="nb-NO" sz="2000" b="1">
              <a:solidFill>
                <a:srgbClr val="0066CC"/>
              </a:solidFill>
              <a:latin typeface="Arial Narrow" panose="020B0606020202030204" pitchFamily="34" charset="0"/>
              <a:cs typeface="Arial" panose="020B0604020202020204" pitchFamily="34" charset="0"/>
            </a:endParaRPr>
          </a:p>
        </p:txBody>
      </p:sp>
      <p:graphicFrame>
        <p:nvGraphicFramePr>
          <p:cNvPr id="4" name="Tabell 3">
            <a:extLst>
              <a:ext uri="{FF2B5EF4-FFF2-40B4-BE49-F238E27FC236}">
                <a16:creationId xmlns:a16="http://schemas.microsoft.com/office/drawing/2014/main" id="{072F310D-A8CF-4398-9E6C-F7EEF42F2136}"/>
              </a:ext>
            </a:extLst>
          </p:cNvPr>
          <p:cNvGraphicFramePr>
            <a:graphicFrameLocks noGrp="1"/>
          </p:cNvGraphicFramePr>
          <p:nvPr>
            <p:extLst>
              <p:ext uri="{D42A27DB-BD31-4B8C-83A1-F6EECF244321}">
                <p14:modId xmlns:p14="http://schemas.microsoft.com/office/powerpoint/2010/main" val="641135893"/>
              </p:ext>
            </p:extLst>
          </p:nvPr>
        </p:nvGraphicFramePr>
        <p:xfrm>
          <a:off x="403859" y="802894"/>
          <a:ext cx="8336284" cy="3841224"/>
        </p:xfrm>
        <a:graphic>
          <a:graphicData uri="http://schemas.openxmlformats.org/drawingml/2006/table">
            <a:tbl>
              <a:tblPr firstRow="1" bandRow="1">
                <a:tableStyleId>{5C22544A-7EE6-4342-B048-85BDC9FD1C3A}</a:tableStyleId>
              </a:tblPr>
              <a:tblGrid>
                <a:gridCol w="1121765">
                  <a:extLst>
                    <a:ext uri="{9D8B030D-6E8A-4147-A177-3AD203B41FA5}">
                      <a16:colId xmlns:a16="http://schemas.microsoft.com/office/drawing/2014/main" val="20000"/>
                    </a:ext>
                  </a:extLst>
                </a:gridCol>
                <a:gridCol w="1169688">
                  <a:extLst>
                    <a:ext uri="{9D8B030D-6E8A-4147-A177-3AD203B41FA5}">
                      <a16:colId xmlns:a16="http://schemas.microsoft.com/office/drawing/2014/main" val="689903010"/>
                    </a:ext>
                  </a:extLst>
                </a:gridCol>
                <a:gridCol w="1821793">
                  <a:extLst>
                    <a:ext uri="{9D8B030D-6E8A-4147-A177-3AD203B41FA5}">
                      <a16:colId xmlns:a16="http://schemas.microsoft.com/office/drawing/2014/main" val="259058914"/>
                    </a:ext>
                  </a:extLst>
                </a:gridCol>
                <a:gridCol w="1615365">
                  <a:extLst>
                    <a:ext uri="{9D8B030D-6E8A-4147-A177-3AD203B41FA5}">
                      <a16:colId xmlns:a16="http://schemas.microsoft.com/office/drawing/2014/main" val="2556542556"/>
                    </a:ext>
                  </a:extLst>
                </a:gridCol>
                <a:gridCol w="1412490">
                  <a:extLst>
                    <a:ext uri="{9D8B030D-6E8A-4147-A177-3AD203B41FA5}">
                      <a16:colId xmlns:a16="http://schemas.microsoft.com/office/drawing/2014/main" val="20001"/>
                    </a:ext>
                  </a:extLst>
                </a:gridCol>
                <a:gridCol w="1195183">
                  <a:extLst>
                    <a:ext uri="{9D8B030D-6E8A-4147-A177-3AD203B41FA5}">
                      <a16:colId xmlns:a16="http://schemas.microsoft.com/office/drawing/2014/main" val="20002"/>
                    </a:ext>
                  </a:extLst>
                </a:gridCol>
              </a:tblGrid>
              <a:tr h="600077">
                <a:tc>
                  <a:txBody>
                    <a:bodyPr/>
                    <a:lstStyle/>
                    <a:p>
                      <a:r>
                        <a:rPr lang="nb-NO" sz="1200"/>
                        <a:t>Bevarings-/</a:t>
                      </a:r>
                    </a:p>
                    <a:p>
                      <a:r>
                        <a:rPr lang="nb-NO" sz="1200"/>
                        <a:t>Utviklings-område</a:t>
                      </a:r>
                      <a:endParaRPr lang="nb-NO" sz="1200" b="1">
                        <a:solidFill>
                          <a:schemeClr val="tx1"/>
                        </a:solidFill>
                      </a:endParaRPr>
                    </a:p>
                  </a:txBody>
                  <a:tcPr marL="51435" marR="51435" marT="25718" marB="25718"/>
                </a:tc>
                <a:tc>
                  <a:txBody>
                    <a:bodyPr/>
                    <a:lstStyle/>
                    <a:p>
                      <a:r>
                        <a:rPr lang="nb-NO" sz="1200"/>
                        <a:t>Tiltak</a:t>
                      </a:r>
                    </a:p>
                    <a:p>
                      <a:endParaRPr lang="nb-NO" sz="1200" b="1">
                        <a:solidFill>
                          <a:schemeClr val="tx1"/>
                        </a:solidFill>
                      </a:endParaRPr>
                    </a:p>
                  </a:txBody>
                  <a:tcPr marL="51435" marR="51435" marT="25718" marB="25718"/>
                </a:tc>
                <a:tc>
                  <a:txBody>
                    <a:bodyPr/>
                    <a:lstStyle/>
                    <a:p>
                      <a:r>
                        <a:rPr lang="nb-NO" sz="1200" baseline="0"/>
                        <a:t>Beskriv tiltaket </a:t>
                      </a:r>
                      <a:endParaRPr lang="nb-NO" sz="1200" b="1">
                        <a:solidFill>
                          <a:schemeClr val="tx1"/>
                        </a:solidFill>
                      </a:endParaRPr>
                    </a:p>
                  </a:txBody>
                  <a:tcPr marL="51435" marR="51435" marT="25718" marB="25718"/>
                </a:tc>
                <a:tc>
                  <a:txBody>
                    <a:bodyPr/>
                    <a:lstStyle/>
                    <a:p>
                      <a:r>
                        <a:rPr lang="nb-NO" sz="1200"/>
                        <a:t>MÅL</a:t>
                      </a:r>
                    </a:p>
                    <a:p>
                      <a:r>
                        <a:rPr lang="nb-NO" sz="1100" b="0"/>
                        <a:t>(så konkret som mulig)</a:t>
                      </a:r>
                      <a:endParaRPr lang="nb-NO" sz="1100" b="0">
                        <a:solidFill>
                          <a:schemeClr val="tx1"/>
                        </a:solidFill>
                      </a:endParaRPr>
                    </a:p>
                  </a:txBody>
                  <a:tcPr marL="51435" marR="51435" marT="25718" marB="25718"/>
                </a:tc>
                <a:tc>
                  <a:txBody>
                    <a:bodyPr/>
                    <a:lstStyle/>
                    <a:p>
                      <a:r>
                        <a:rPr lang="nb-NO" sz="1200"/>
                        <a:t>Ansvarlig</a:t>
                      </a:r>
                      <a:endParaRPr lang="nb-NO" sz="1200" b="1">
                        <a:solidFill>
                          <a:schemeClr val="tx1"/>
                        </a:solidFill>
                      </a:endParaRPr>
                    </a:p>
                  </a:txBody>
                  <a:tcPr marL="51435" marR="51435" marT="25718" marB="25718"/>
                </a:tc>
                <a:tc>
                  <a:txBody>
                    <a:bodyPr/>
                    <a:lstStyle/>
                    <a:p>
                      <a:r>
                        <a:rPr lang="nb-NO" sz="1200"/>
                        <a:t>Frist</a:t>
                      </a:r>
                    </a:p>
                    <a:p>
                      <a:r>
                        <a:rPr lang="nb-NO" sz="1200" b="0"/>
                        <a:t>(evaluert/</a:t>
                      </a:r>
                    </a:p>
                    <a:p>
                      <a:r>
                        <a:rPr lang="nb-NO" sz="1200" b="0"/>
                        <a:t>gjennomført)</a:t>
                      </a:r>
                      <a:endParaRPr lang="nb-NO" sz="1200" b="0">
                        <a:solidFill>
                          <a:schemeClr val="tx1"/>
                        </a:solidFill>
                      </a:endParaRPr>
                    </a:p>
                  </a:txBody>
                  <a:tcPr marL="51435" marR="51435" marT="25718" marB="25718"/>
                </a:tc>
                <a:extLst>
                  <a:ext uri="{0D108BD9-81ED-4DB2-BD59-A6C34878D82A}">
                    <a16:rowId xmlns:a16="http://schemas.microsoft.com/office/drawing/2014/main" val="10010"/>
                  </a:ext>
                </a:extLst>
              </a:tr>
              <a:tr h="1067277">
                <a:tc>
                  <a:txBody>
                    <a:bodyPr/>
                    <a:lstStyle/>
                    <a:p>
                      <a:r>
                        <a:rPr lang="nb-NO" sz="1100" i="0"/>
                        <a:t>Eks: Behov</a:t>
                      </a:r>
                      <a:r>
                        <a:rPr lang="nb-NO" sz="1100" i="0" baseline="0"/>
                        <a:t> for bedre samarbeid  om og utvikling av undervisningen</a:t>
                      </a:r>
                      <a:endParaRPr lang="nb-NO" sz="1100" b="0" i="0">
                        <a:latin typeface="+mj-lt"/>
                      </a:endParaRPr>
                    </a:p>
                  </a:txBody>
                  <a:tcPr marL="38576" marR="38576" marT="19289" marB="19289"/>
                </a:tc>
                <a:tc>
                  <a:txBody>
                    <a:bodyPr/>
                    <a:lstStyle/>
                    <a:p>
                      <a:r>
                        <a:rPr lang="nb-NO" sz="1100" i="0" baseline="0"/>
                        <a:t>Faste møter med faglig fokus</a:t>
                      </a:r>
                    </a:p>
                    <a:p>
                      <a:r>
                        <a:rPr lang="nb-NO" sz="1100" i="0" baseline="0"/>
                        <a:t>Bedre organisering</a:t>
                      </a:r>
                      <a:endParaRPr lang="nb-NO" sz="1100" b="0" i="0">
                        <a:latin typeface="+mj-lt"/>
                      </a:endParaRPr>
                    </a:p>
                  </a:txBody>
                  <a:tcPr marL="38576" marR="38576" marT="19289" marB="19289"/>
                </a:tc>
                <a:tc>
                  <a:txBody>
                    <a:bodyPr/>
                    <a:lstStyle/>
                    <a:p>
                      <a:r>
                        <a:rPr lang="nb-NO" sz="1100" i="0" baseline="0"/>
                        <a:t>Faste møter for alle som er delaktige i hvert av studieprogrammene</a:t>
                      </a:r>
                      <a:endParaRPr lang="nb-NO" sz="1100" b="0" i="0" baseline="0">
                        <a:latin typeface="+mj-lt"/>
                      </a:endParaRPr>
                    </a:p>
                  </a:txBody>
                  <a:tcPr marL="38576" marR="38576" marT="19289" marB="19289"/>
                </a:tc>
                <a:tc>
                  <a:txBody>
                    <a:bodyPr/>
                    <a:lstStyle/>
                    <a:p>
                      <a:r>
                        <a:rPr lang="nb-NO" sz="1100" i="0"/>
                        <a:t>Mer fornøyde studenter, bedre score i studentevalueringer</a:t>
                      </a:r>
                    </a:p>
                    <a:p>
                      <a:r>
                        <a:rPr lang="nb-NO" sz="1100" i="0"/>
                        <a:t>Studentene får bedre resultater</a:t>
                      </a:r>
                    </a:p>
                    <a:p>
                      <a:r>
                        <a:rPr lang="nb-NO" sz="1100" i="0"/>
                        <a:t>Mer faglig samhandling</a:t>
                      </a:r>
                      <a:endParaRPr lang="nb-NO" sz="1100" b="0" i="0">
                        <a:latin typeface="+mj-lt"/>
                      </a:endParaRPr>
                    </a:p>
                  </a:txBody>
                  <a:tcPr marL="38576" marR="38576" marT="19289" marB="19289"/>
                </a:tc>
                <a:tc>
                  <a:txBody>
                    <a:bodyPr/>
                    <a:lstStyle/>
                    <a:p>
                      <a:r>
                        <a:rPr lang="nb-NO" sz="1100" i="0"/>
                        <a:t>Studieprogramledere og alle som er delaktige i undervisningen</a:t>
                      </a:r>
                      <a:endParaRPr lang="nb-NO" sz="1100" b="0" i="0">
                        <a:latin typeface="+mj-lt"/>
                      </a:endParaRPr>
                    </a:p>
                  </a:txBody>
                  <a:tcPr marL="38576" marR="38576" marT="19289" marB="19289"/>
                </a:tc>
                <a:tc>
                  <a:txBody>
                    <a:bodyPr/>
                    <a:lstStyle/>
                    <a:p>
                      <a:r>
                        <a:rPr lang="nb-NO" sz="1100" i="0"/>
                        <a:t>Oppstart umiddelbart.</a:t>
                      </a:r>
                    </a:p>
                    <a:p>
                      <a:r>
                        <a:rPr lang="nb-NO" sz="1100" i="0" baseline="0"/>
                        <a:t>Evaluering etter ½ år.</a:t>
                      </a:r>
                      <a:endParaRPr lang="nb-NO" sz="1100" b="0" i="0">
                        <a:latin typeface="+mj-lt"/>
                      </a:endParaRPr>
                    </a:p>
                  </a:txBody>
                  <a:tcPr marL="38576" marR="38576" marT="19289" marB="19289"/>
                </a:tc>
                <a:extLst>
                  <a:ext uri="{0D108BD9-81ED-4DB2-BD59-A6C34878D82A}">
                    <a16:rowId xmlns:a16="http://schemas.microsoft.com/office/drawing/2014/main" val="10012"/>
                  </a:ext>
                </a:extLst>
              </a:tr>
              <a:tr h="434774">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extLst>
                  <a:ext uri="{0D108BD9-81ED-4DB2-BD59-A6C34878D82A}">
                    <a16:rowId xmlns:a16="http://schemas.microsoft.com/office/drawing/2014/main" val="10013"/>
                  </a:ext>
                </a:extLst>
              </a:tr>
              <a:tr h="434774">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extLst>
                  <a:ext uri="{0D108BD9-81ED-4DB2-BD59-A6C34878D82A}">
                    <a16:rowId xmlns:a16="http://schemas.microsoft.com/office/drawing/2014/main" val="1713258932"/>
                  </a:ext>
                </a:extLst>
              </a:tr>
              <a:tr h="434774">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extLst>
                  <a:ext uri="{0D108BD9-81ED-4DB2-BD59-A6C34878D82A}">
                    <a16:rowId xmlns:a16="http://schemas.microsoft.com/office/drawing/2014/main" val="10014"/>
                  </a:ext>
                </a:extLst>
              </a:tr>
              <a:tr h="434774">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extLst>
                  <a:ext uri="{0D108BD9-81ED-4DB2-BD59-A6C34878D82A}">
                    <a16:rowId xmlns:a16="http://schemas.microsoft.com/office/drawing/2014/main" val="338225580"/>
                  </a:ext>
                </a:extLst>
              </a:tr>
              <a:tr h="434774">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tc>
                  <a:txBody>
                    <a:bodyPr/>
                    <a:lstStyle/>
                    <a:p>
                      <a:endParaRPr lang="nb-NO" sz="1100"/>
                    </a:p>
                  </a:txBody>
                  <a:tcPr marL="51435" marR="51435" marT="25718" marB="25718"/>
                </a:tc>
                <a:extLst>
                  <a:ext uri="{0D108BD9-81ED-4DB2-BD59-A6C34878D82A}">
                    <a16:rowId xmlns:a16="http://schemas.microsoft.com/office/drawing/2014/main" val="2875622729"/>
                  </a:ext>
                </a:extLst>
              </a:tr>
            </a:tbl>
          </a:graphicData>
        </a:graphic>
      </p:graphicFrame>
      <p:sp>
        <p:nvSpPr>
          <p:cNvPr id="3" name="Plassholder for lysbildenummer 2">
            <a:extLst>
              <a:ext uri="{FF2B5EF4-FFF2-40B4-BE49-F238E27FC236}">
                <a16:creationId xmlns:a16="http://schemas.microsoft.com/office/drawing/2014/main" id="{BB0CA6D1-FAC7-4B9C-8EE4-23DAEC33DA2E}"/>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nb-NO"/>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F03E31A-22DC-4071-8E1C-4A431B9D4E0C}" type="slidenum">
              <a:rPr lang="nb-NO" smtClean="0"/>
              <a:pPr/>
              <a:t>9</a:t>
            </a:fld>
            <a:endParaRPr lang="nb-NO"/>
          </a:p>
        </p:txBody>
      </p:sp>
    </p:spTree>
    <p:extLst>
      <p:ext uri="{BB962C8B-B14F-4D97-AF65-F5344CB8AC3E}">
        <p14:creationId xmlns:p14="http://schemas.microsoft.com/office/powerpoint/2010/main" val="402890672"/>
      </p:ext>
    </p:extLst>
  </p:cSld>
  <p:clrMapOvr>
    <a:masterClrMapping/>
  </p:clrMapOvr>
</p:sld>
</file>

<file path=ppt/theme/theme1.xml><?xml version="1.0" encoding="utf-8"?>
<a:theme xmlns:a="http://schemas.openxmlformats.org/drawingml/2006/main" name="Office-tema">
  <a:themeElements>
    <a:clrScheme name="NTNU FARGER UU">
      <a:dk1>
        <a:srgbClr val="000000"/>
      </a:dk1>
      <a:lt1>
        <a:srgbClr val="FFFFFF"/>
      </a:lt1>
      <a:dk2>
        <a:srgbClr val="014693"/>
      </a:dk2>
      <a:lt2>
        <a:srgbClr val="D6D7D6"/>
      </a:lt2>
      <a:accent1>
        <a:srgbClr val="B6C8E9"/>
      </a:accent1>
      <a:accent2>
        <a:srgbClr val="014693"/>
      </a:accent2>
      <a:accent3>
        <a:srgbClr val="BCD024"/>
      </a:accent3>
      <a:accent4>
        <a:srgbClr val="B01B81"/>
      </a:accent4>
      <a:accent5>
        <a:srgbClr val="F7D019"/>
      </a:accent5>
      <a:accent6>
        <a:srgbClr val="ED8013"/>
      </a:accent6>
      <a:hlink>
        <a:srgbClr val="3D2A68"/>
      </a:hlink>
      <a:folHlink>
        <a:srgbClr val="338C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3B7B0"/>
        </a:solidFill>
        <a:ln>
          <a:noFill/>
        </a:ln>
        <a:effectLst>
          <a:outerShdw blurRad="114300" dist="12700" dir="5400000" rotWithShape="0">
            <a:srgbClr val="000000">
              <a:alpha val="35000"/>
            </a:srgb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tnu_blaa_stripe_bunn_16_9" id="{06CDA077-D319-284F-8119-D9CA2608E69B}" vid="{5E773DD7-F7CF-F243-90E7-78EC275BD66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c3871fb-4b76-4cdc-8510-ee9fb62e39a2">
      <UserInfo>
        <DisplayName>Camilla Juul</DisplayName>
        <AccountId>62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2BD10C2A4AA9B4CBAF975F5C33AE276" ma:contentTypeVersion="4" ma:contentTypeDescription="Create a new document." ma:contentTypeScope="" ma:versionID="9855d26de6c855100434eb5ee70e40e3">
  <xsd:schema xmlns:xsd="http://www.w3.org/2001/XMLSchema" xmlns:xs="http://www.w3.org/2001/XMLSchema" xmlns:p="http://schemas.microsoft.com/office/2006/metadata/properties" xmlns:ns2="3d4b5768-4650-4640-868f-c88b6ca3ffb8" xmlns:ns3="1c3871fb-4b76-4cdc-8510-ee9fb62e39a2" targetNamespace="http://schemas.microsoft.com/office/2006/metadata/properties" ma:root="true" ma:fieldsID="a576cc712de840111c6acd28b12f6220" ns2:_="" ns3:_="">
    <xsd:import namespace="3d4b5768-4650-4640-868f-c88b6ca3ffb8"/>
    <xsd:import namespace="1c3871fb-4b76-4cdc-8510-ee9fb62e39a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4b5768-4650-4640-868f-c88b6ca3ff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c3871fb-4b76-4cdc-8510-ee9fb62e39a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C23845-0ACC-4F92-81B2-A3F7604B18F3}">
  <ds:schemaRefs>
    <ds:schemaRef ds:uri="http://purl.org/dc/elements/1.1/"/>
    <ds:schemaRef ds:uri="http://schemas.microsoft.com/office/2006/metadata/properties"/>
    <ds:schemaRef ds:uri="http://schemas.microsoft.com/office/2006/documentManagement/types"/>
    <ds:schemaRef ds:uri="http://purl.org/dc/terms/"/>
    <ds:schemaRef ds:uri="http://purl.org/dc/dcmitype/"/>
    <ds:schemaRef ds:uri="3d4b5768-4650-4640-868f-c88b6ca3ffb8"/>
    <ds:schemaRef ds:uri="http://schemas.microsoft.com/office/infopath/2007/PartnerControls"/>
    <ds:schemaRef ds:uri="http://schemas.openxmlformats.org/package/2006/metadata/core-properties"/>
    <ds:schemaRef ds:uri="1c3871fb-4b76-4cdc-8510-ee9fb62e39a2"/>
    <ds:schemaRef ds:uri="http://www.w3.org/XML/1998/namespace"/>
  </ds:schemaRefs>
</ds:datastoreItem>
</file>

<file path=customXml/itemProps2.xml><?xml version="1.0" encoding="utf-8"?>
<ds:datastoreItem xmlns:ds="http://schemas.openxmlformats.org/officeDocument/2006/customXml" ds:itemID="{809557CE-34AF-4442-AA5B-3755C0362835}">
  <ds:schemaRefs>
    <ds:schemaRef ds:uri="1c3871fb-4b76-4cdc-8510-ee9fb62e39a2"/>
    <ds:schemaRef ds:uri="3d4b5768-4650-4640-868f-c88b6ca3ff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7AC25AC-3181-43B8-A209-0D1D48F671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ntnu_blaa_stripe_bunn_16_9</Template>
  <TotalTime>0</TotalTime>
  <Words>2634</Words>
  <Application>Microsoft Office PowerPoint</Application>
  <PresentationFormat>Skjermfremvisning (16:9)</PresentationFormat>
  <Paragraphs>264</Paragraphs>
  <Slides>10</Slides>
  <Notes>10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10</vt:i4>
      </vt:variant>
    </vt:vector>
  </HeadingPairs>
  <TitlesOfParts>
    <vt:vector size="15" baseType="lpstr">
      <vt:lpstr>Arial</vt:lpstr>
      <vt:lpstr>Arial Narrow</vt:lpstr>
      <vt:lpstr>Calibri</vt:lpstr>
      <vt:lpstr>Wingdings</vt:lpstr>
      <vt:lpstr>Office-tema</vt:lpstr>
      <vt:lpstr>«Arbeidsmiljø på dagsorden» ved NTNUs enheter høsten 2020</vt:lpstr>
      <vt:lpstr>PowerPoint-presentasjon</vt:lpstr>
      <vt:lpstr>Lokalt fokus</vt:lpstr>
      <vt:lpstr>Hvordan har koronapandemien påvirket arbeidet og arbeidsmiljøet vårt? </vt:lpstr>
      <vt:lpstr>Planlegging av oppfølgingsprosessen</vt:lpstr>
      <vt:lpstr>«Arbeidsmiljø på dagsorden»  Alternativt oppfølgingsmøte – for de som ikke hadde oppfølgingsmøte i vår</vt:lpstr>
      <vt:lpstr>«Arbeidsmiljø på dagsorden»  Utvikle og konkretisere tiltak – for de som ble avbrutt «midt i prosessen» i vår</vt:lpstr>
      <vt:lpstr>«Arbeidsmiljø på dagsorden»  Evaluere tiltaksplan – for de som laget en ferdig tiltaksplan i vår </vt:lpstr>
      <vt:lpstr>TILTAKSPLAN 2020-2021 Dato:…… Navn på enhet:…………………………………………. (Sendes overordnet leder og dokumenteres i ePhorte innen 30. oktober 2020)  </vt:lpstr>
      <vt:lpstr>Det skal være trygt å jobbe og studere ved NTNU </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«Arbeidsmiljø på dagsorden»</dc:title>
  <dc:creator>Kristin Lysklett</dc:creator>
  <cp:lastModifiedBy>Kristin Lysklett</cp:lastModifiedBy>
  <cp:revision>14</cp:revision>
  <cp:lastPrinted>2020-08-19T09:30:34Z</cp:lastPrinted>
  <dcterms:created xsi:type="dcterms:W3CDTF">2020-06-04T11:04:15Z</dcterms:created>
  <dcterms:modified xsi:type="dcterms:W3CDTF">2020-08-24T10:30:29Z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7c3c65-c754-49fd-9431-de67f4812c51_Enabled">
    <vt:lpwstr>True</vt:lpwstr>
  </property>
  <property fmtid="{D5CDD505-2E9C-101B-9397-08002B2CF9AE}" pid="3" name="MSIP_Label_6b7c3c65-c754-49fd-9431-de67f4812c51_SiteId">
    <vt:lpwstr>09a10672-822f-4467-a5ba-5bb375967c05</vt:lpwstr>
  </property>
  <property fmtid="{D5CDD505-2E9C-101B-9397-08002B2CF9AE}" pid="4" name="MSIP_Label_6b7c3c65-c754-49fd-9431-de67f4812c51_Owner">
    <vt:lpwstr>kristly@ntnu.no</vt:lpwstr>
  </property>
  <property fmtid="{D5CDD505-2E9C-101B-9397-08002B2CF9AE}" pid="5" name="MSIP_Label_6b7c3c65-c754-49fd-9431-de67f4812c51_SetDate">
    <vt:lpwstr>2020-06-15T18:47:31.2812640Z</vt:lpwstr>
  </property>
  <property fmtid="{D5CDD505-2E9C-101B-9397-08002B2CF9AE}" pid="6" name="MSIP_Label_6b7c3c65-c754-49fd-9431-de67f4812c51_Name">
    <vt:lpwstr>Private</vt:lpwstr>
  </property>
  <property fmtid="{D5CDD505-2E9C-101B-9397-08002B2CF9AE}" pid="7" name="MSIP_Label_6b7c3c65-c754-49fd-9431-de67f4812c51_Application">
    <vt:lpwstr>Microsoft Azure Information Protection</vt:lpwstr>
  </property>
  <property fmtid="{D5CDD505-2E9C-101B-9397-08002B2CF9AE}" pid="8" name="MSIP_Label_6b7c3c65-c754-49fd-9431-de67f4812c51_ActionId">
    <vt:lpwstr>7f260ad1-e156-4ee6-adcc-e59d783d2348</vt:lpwstr>
  </property>
  <property fmtid="{D5CDD505-2E9C-101B-9397-08002B2CF9AE}" pid="9" name="MSIP_Label_6b7c3c65-c754-49fd-9431-de67f4812c51_Extended_MSFT_Method">
    <vt:lpwstr>Manual</vt:lpwstr>
  </property>
  <property fmtid="{D5CDD505-2E9C-101B-9397-08002B2CF9AE}" pid="10" name="Sensitivity">
    <vt:lpwstr>Private</vt:lpwstr>
  </property>
  <property fmtid="{D5CDD505-2E9C-101B-9397-08002B2CF9AE}" pid="11" name="ContentTypeId">
    <vt:lpwstr>0x010100C2BD10C2A4AA9B4CBAF975F5C33AE276</vt:lpwstr>
  </property>
</Properties>
</file>