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6" r:id="rId5"/>
    <p:sldId id="350" r:id="rId6"/>
    <p:sldId id="2147309136" r:id="rId7"/>
    <p:sldId id="5148" r:id="rId8"/>
    <p:sldId id="2147309146" r:id="rId9"/>
    <p:sldId id="2147309148" r:id="rId10"/>
    <p:sldId id="259" r:id="rId11"/>
    <p:sldId id="2147309145" r:id="rId12"/>
    <p:sldId id="261" r:id="rId13"/>
    <p:sldId id="262" r:id="rId14"/>
    <p:sldId id="2147309138" r:id="rId15"/>
    <p:sldId id="2147309142" r:id="rId16"/>
    <p:sldId id="2147309139" r:id="rId17"/>
    <p:sldId id="2147309140" r:id="rId18"/>
    <p:sldId id="2147309141" r:id="rId19"/>
    <p:sldId id="2147309132" r:id="rId20"/>
    <p:sldId id="2147309149" r:id="rId21"/>
  </p:sldIdLst>
  <p:sldSz cx="9144000" cy="5143500" type="screen16x9"/>
  <p:notesSz cx="6858000" cy="9144000"/>
  <p:custDataLst>
    <p:tags r:id="rId23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BB3AD25-6746-36B8-DD50-CD9E23AAFC3E}" name="Trude Wictoria Bersvendsen" initials="TWB" userId="S::trudeber@ntnu.no::b0bd4654-ae9e-4d2a-ac5e-f9ef4df2258d" providerId="AD"/>
  <p188:author id="{2273F832-6C13-68EF-6B7B-ABA9C5EDE550}" name="Gry-Lene Johansen" initials="GLJ" userId="S::grylj@ntnu.no::acbf094c-51cb-4117-b367-2a5f9274475b" providerId="AD"/>
  <p188:author id="{FC6B578D-FEF2-E3CF-74BA-3633095E5231}" name="Kjersti Bliksås Winsnes" initials="KBW" userId="S::kjerstbw@ntnu.no::ec51a9c2-6b00-48db-9798-85d98926a4c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475"/>
    <a:srgbClr val="C7B98A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A368C-14DB-4DC7-AC63-A5F18BFE033F}" v="592" dt="2022-05-18T12:05:41.455"/>
    <p1510:client id="{CFD3ED40-A246-44F8-84D5-2CEF0985C18E}" v="206" dt="2022-05-18T10:58:18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58" autoAdjust="0"/>
    <p:restoredTop sz="74764" autoAdjust="0"/>
  </p:normalViewPr>
  <p:slideViewPr>
    <p:cSldViewPr snapToGrid="0">
      <p:cViewPr>
        <p:scale>
          <a:sx n="66" d="100"/>
          <a:sy n="66" d="100"/>
        </p:scale>
        <p:origin x="892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8CC36-20A9-4475-AD10-755A462C1802}" type="datetimeFigureOut">
              <a:rPr lang="nb-NO" smtClean="0"/>
              <a:t>18.05.2022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C4DA3-6165-49BD-8AC9-2D6780F7D3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669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ntnu.sharepoint.com/sites/o365_BOTTSAInnforing/Delte%20dokumenter/General/Prosjektadministrasjon/NTNU%20Sak%20-%20Prosjektorganisering.pptx?web=1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ntnu.sharepoint.com/sites/o365_BOTTSAInnforing/Delte%20dokumenter/General/Prosjektadministrasjon/NTNU%20Sak%20-%20Prosjektorganisering.pptx?web=1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11CE02-016B-4607-B79A-B59DDB6195E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0280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773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4094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F3C3AC-4638-4488-96B4-68FD54516EF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0117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31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/>
              <a:t>For flere detaljer om organisering, se </a:t>
            </a:r>
            <a:r>
              <a:rPr lang="nb-NO" sz="1200" dirty="0">
                <a:hlinkClick r:id="rId3"/>
              </a:rPr>
              <a:t>lenke</a:t>
            </a:r>
            <a:endParaRPr lang="nb-NO" sz="1200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92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298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/>
              <a:t>For flere detaljer om organisering, se </a:t>
            </a:r>
            <a:r>
              <a:rPr lang="nb-NO" sz="1200" dirty="0">
                <a:hlinkClick r:id="rId3"/>
              </a:rPr>
              <a:t>lenke</a:t>
            </a:r>
            <a:endParaRPr lang="nb-NO" sz="1200" dirty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6197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EC4DA3-6165-49BD-8AC9-2D6780F7D3FA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461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tel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-973"/>
            <a:ext cx="9139428" cy="4585734"/>
          </a:xfrm>
          <a:prstGeom prst="rect">
            <a:avLst/>
          </a:prstGeom>
          <a:solidFill>
            <a:srgbClr val="C7B98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 noProof="0">
              <a:solidFill>
                <a:schemeClr val="tx1"/>
              </a:solidFill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6522" y="2187057"/>
            <a:ext cx="3638746" cy="1350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noProof="0"/>
              <a:t>Sett inn kapitteloverskrift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522" y="3321057"/>
            <a:ext cx="3638746" cy="216000"/>
          </a:xfrm>
        </p:spPr>
        <p:txBody>
          <a:bodyPr>
            <a:no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noProof="0"/>
              <a:t>Sett inn undertittel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EB9C6A43-9882-44C2-9457-A2617A4138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521" y="619274"/>
            <a:ext cx="2160000" cy="1650452"/>
          </a:xfrm>
        </p:spPr>
        <p:txBody>
          <a:bodyPr anchor="ctr"/>
          <a:lstStyle>
            <a:lvl1pPr>
              <a:defRPr sz="10125" b="1">
                <a:solidFill>
                  <a:schemeClr val="bg1"/>
                </a:solidFill>
              </a:defRPr>
            </a:lvl1pPr>
          </a:lstStyle>
          <a:p>
            <a:r>
              <a:rPr lang="nb-NO" noProof="0"/>
              <a:t>NN</a:t>
            </a:r>
          </a:p>
        </p:txBody>
      </p:sp>
      <p:cxnSp>
        <p:nvCxnSpPr>
          <p:cNvPr id="6" name="Connecteur droit 13">
            <a:extLst>
              <a:ext uri="{FF2B5EF4-FFF2-40B4-BE49-F238E27FC236}">
                <a16:creationId xmlns:a16="http://schemas.microsoft.com/office/drawing/2014/main" id="{156CB738-4016-4654-8FC6-3D9653A3361F}"/>
              </a:ext>
            </a:extLst>
          </p:cNvPr>
          <p:cNvCxnSpPr>
            <a:cxnSpLocks/>
          </p:cNvCxnSpPr>
          <p:nvPr userDrawn="1"/>
        </p:nvCxnSpPr>
        <p:spPr>
          <a:xfrm>
            <a:off x="9349451" y="0"/>
            <a:ext cx="0" cy="311906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14">
            <a:extLst>
              <a:ext uri="{FF2B5EF4-FFF2-40B4-BE49-F238E27FC236}">
                <a16:creationId xmlns:a16="http://schemas.microsoft.com/office/drawing/2014/main" id="{BC841E41-B260-4AD9-A20A-BA7314B6E808}"/>
              </a:ext>
            </a:extLst>
          </p:cNvPr>
          <p:cNvSpPr txBox="1"/>
          <p:nvPr userDrawn="1"/>
        </p:nvSpPr>
        <p:spPr>
          <a:xfrm>
            <a:off x="9395171" y="-34343"/>
            <a:ext cx="212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noProof="0"/>
              <a:t>Rediger NN-boks for å endre kapittelnummer.</a:t>
            </a:r>
          </a:p>
        </p:txBody>
      </p:sp>
    </p:spTree>
    <p:extLst>
      <p:ext uri="{BB962C8B-B14F-4D97-AF65-F5344CB8AC3E}">
        <p14:creationId xmlns:p14="http://schemas.microsoft.com/office/powerpoint/2010/main" val="1465798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488701"/>
            <a:ext cx="8371762" cy="5679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35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238125"/>
            <a:ext cx="8371762" cy="5238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275160"/>
            <a:ext cx="8374062" cy="35092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3FFE4A-BC3E-4A6F-A2F7-DAF075A0450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A7409F-6336-4A34-BB77-9D5FCA08C53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3CCE21-0F43-465D-A95C-235E160BA0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15101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861B811-3D2A-4B1C-A4F3-90F0D0673E0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30361137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17" imgW="592" imgH="591" progId="TCLayout.ActiveDocument.1">
                  <p:embed/>
                </p:oleObj>
              </mc:Choice>
              <mc:Fallback>
                <p:oleObj name="think-cell Slide" r:id="rId17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861B811-3D2A-4B1C-A4F3-90F0D0673E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3849" y="205979"/>
            <a:ext cx="845881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3849" y="936523"/>
            <a:ext cx="8458815" cy="3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423180" y="4800918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6" r:id="rId12"/>
    <p:sldLayoutId id="2147483667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i.ntnu.no/wiki/-/wiki/Norsk/BOTT+-+%C3%98konomimodellen+-+Brukerst%C3%B8t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ntnu.sharepoint.com/:p:/r/sites/o365_BOTTkonomiogLnninnfringNTNU/Shared%20Documents/General/04%20Kommunikasjon/LOSAM/April%20BOTT%20%C3%98L.pptx?d=w666678bb73b045b0827596de3929a67d&amp;csf=1&amp;web=1&amp;e=A3syxw&amp;nav=eyJzSWQiOjIxNDczMDkxMzQsImNJZCI6ODEzNjMzMjAwfQ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hyperlink" Target="https://studntnu.sharepoint.com/:p:/s/o365_BOTTkonomiogLnninnfringNTNU/EbE06nLpkQxLphVK6c4dDcwB-OsaMQkjN9onU2uAo4zelg?e=bGhdUu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.ntnu.no/bott-ol" TargetMode="External"/><Relationship Id="rId11" Type="http://schemas.openxmlformats.org/officeDocument/2006/relationships/hyperlink" Target="https://innsida.ntnu.no/person/meretaag" TargetMode="External"/><Relationship Id="rId5" Type="http://schemas.openxmlformats.org/officeDocument/2006/relationships/hyperlink" Target="https://innsida.ntnu.no/start#/feed/tags:%23bott-%C3%B8l" TargetMode="External"/><Relationship Id="rId10" Type="http://schemas.openxmlformats.org/officeDocument/2006/relationships/hyperlink" Target="https://ntnu.cloud.panopto.eu/Panopto/Pages/Viewer.aspx?id=60e49720-db8f-4f1d-a868-ae8b0091368b" TargetMode="External"/><Relationship Id="rId4" Type="http://schemas.openxmlformats.org/officeDocument/2006/relationships/hyperlink" Target="https://innsida.ntnu.no/start#/feed/610592a9-1fa5-3581-96bf-a1b92e13c58a" TargetMode="External"/><Relationship Id="rId9" Type="http://schemas.openxmlformats.org/officeDocument/2006/relationships/hyperlink" Target="https://i.ntnu.no/documents/portlet_file_entry/1305837853/Informasjonsm%C3%B8te+ledere+04.05.2022.pptx/f5d1c756-496d-7c16-0f41-b218dee51294?status=0&amp;download=tru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sv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tt-samarbeidet.no/okonomi/opplerin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ntnu.sharepoint.com/:x:/s/o365_BOTTkonomiogLnninnfringNTNU/Ee4avfRsArRPi8qKPsOWQkQBLQkau-HyECjQidiXbSHhu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ntnu.sharepoint.com/:x:/s/o365_BOTTkonomiogLnninnfringNTNU/Ee4avfRsArRPi8qKPsOWQkQBS8VIMoc6FNbMepe-bM1d3A?e=kxmRK0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4956" y="2429423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April BOTT ØL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514956" y="3069682"/>
            <a:ext cx="8114089" cy="59809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ctr"/>
            <a:r>
              <a:rPr lang="nb-NO">
                <a:solidFill>
                  <a:schemeClr val="bg1">
                    <a:lumMod val="85000"/>
                  </a:schemeClr>
                </a:solidFill>
              </a:rPr>
              <a:t>Pakke til informasjonsbruk på enheter og i Fellesadministrasjonen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89D61C2-2E0E-8541-A434-8E4817E38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15" y="1160664"/>
            <a:ext cx="5406359" cy="433297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6D4352E3-D06E-4913-9799-0D05A1AB8454}"/>
              </a:ext>
            </a:extLst>
          </p:cNvPr>
          <p:cNvSpPr txBox="1"/>
          <p:nvPr/>
        </p:nvSpPr>
        <p:spPr>
          <a:xfrm>
            <a:off x="6723742" y="135082"/>
            <a:ext cx="2182091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dirty="0">
                <a:solidFill>
                  <a:schemeClr val="tx2"/>
                </a:solidFill>
              </a:rPr>
              <a:t>Dato: 18.05.2022</a:t>
            </a:r>
            <a:endParaRPr lang="nb-NO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C2770AC3-683B-822A-685C-1CC70EA964C9}"/>
              </a:ext>
            </a:extLst>
          </p:cNvPr>
          <p:cNvSpPr/>
          <p:nvPr/>
        </p:nvSpPr>
        <p:spPr>
          <a:xfrm>
            <a:off x="280555" y="1228726"/>
            <a:ext cx="8706282" cy="3510827"/>
          </a:xfrm>
          <a:prstGeom prst="rect">
            <a:avLst/>
          </a:prstGeom>
          <a:noFill/>
          <a:ln>
            <a:solidFill>
              <a:srgbClr val="4472C4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nn-NO" sz="1200" b="1">
                <a:solidFill>
                  <a:schemeClr val="tx1"/>
                </a:solidFill>
                <a:cs typeface="Arial"/>
              </a:rPr>
              <a:t>Bakgrunn</a:t>
            </a:r>
          </a:p>
          <a:p>
            <a:r>
              <a:rPr lang="nn-NO" sz="825">
                <a:solidFill>
                  <a:schemeClr val="tx1"/>
                </a:solidFill>
                <a:cs typeface="Arial"/>
              </a:rPr>
              <a:t>Opplæring: Det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innføres</a:t>
            </a:r>
            <a:r>
              <a:rPr lang="nn-NO" sz="825">
                <a:solidFill>
                  <a:schemeClr val="tx1"/>
                </a:solidFill>
                <a:cs typeface="Arial"/>
              </a:rPr>
              <a:t> nye roller,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arbeidsprosesser</a:t>
            </a:r>
            <a:r>
              <a:rPr lang="nn-NO" sz="825">
                <a:solidFill>
                  <a:schemeClr val="tx1"/>
                </a:solidFill>
                <a:cs typeface="Arial"/>
              </a:rPr>
              <a:t> og IT-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systemer</a:t>
            </a:r>
            <a:r>
              <a:rPr lang="nn-NO" sz="825">
                <a:solidFill>
                  <a:schemeClr val="tx1"/>
                </a:solidFill>
                <a:cs typeface="Arial"/>
              </a:rPr>
              <a:t>.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Noe</a:t>
            </a:r>
            <a:r>
              <a:rPr lang="nn-NO" sz="825">
                <a:solidFill>
                  <a:schemeClr val="tx1"/>
                </a:solidFill>
                <a:cs typeface="Arial"/>
              </a:rPr>
              <a:t> av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endrigen</a:t>
            </a:r>
            <a:r>
              <a:rPr lang="nn-NO" sz="825">
                <a:solidFill>
                  <a:schemeClr val="tx1"/>
                </a:solidFill>
                <a:cs typeface="Arial"/>
              </a:rPr>
              <a:t> er mindre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omfattende</a:t>
            </a:r>
            <a:r>
              <a:rPr lang="nn-NO" sz="825">
                <a:solidFill>
                  <a:schemeClr val="tx1"/>
                </a:solidFill>
                <a:cs typeface="Arial"/>
              </a:rPr>
              <a:t> og vil gjelde store grupper som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f.eks</a:t>
            </a:r>
            <a:r>
              <a:rPr lang="nn-NO" sz="825">
                <a:solidFill>
                  <a:schemeClr val="tx1"/>
                </a:solidFill>
                <a:cs typeface="Arial"/>
              </a:rPr>
              <a:t> alle ansatte, dette vil i hovudsak bli arrangert som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fellesmøter</a:t>
            </a:r>
            <a:r>
              <a:rPr lang="nn-NO" sz="825">
                <a:solidFill>
                  <a:schemeClr val="tx1"/>
                </a:solidFill>
                <a:cs typeface="Arial"/>
              </a:rPr>
              <a:t> nært innføringstidspunktet. For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fagpersoner</a:t>
            </a:r>
            <a:r>
              <a:rPr lang="nn-NO" sz="825">
                <a:solidFill>
                  <a:schemeClr val="tx1"/>
                </a:solidFill>
                <a:cs typeface="Arial"/>
              </a:rPr>
              <a:t>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innen</a:t>
            </a:r>
            <a:r>
              <a:rPr lang="nn-NO" sz="825">
                <a:solidFill>
                  <a:schemeClr val="tx1"/>
                </a:solidFill>
                <a:cs typeface="Arial"/>
              </a:rPr>
              <a:t> økonomi/ HR vil opplæringsbehovet være større, og det vil i periode oktober- desember være behov for å sette av tid til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deltakelse</a:t>
            </a:r>
            <a:r>
              <a:rPr lang="nn-NO" sz="825">
                <a:solidFill>
                  <a:schemeClr val="tx1"/>
                </a:solidFill>
                <a:cs typeface="Arial"/>
              </a:rPr>
              <a:t> i opplæring.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Opplæringen</a:t>
            </a:r>
            <a:r>
              <a:rPr lang="nn-NO" sz="825">
                <a:solidFill>
                  <a:schemeClr val="tx1"/>
                </a:solidFill>
                <a:cs typeface="Arial"/>
              </a:rPr>
              <a:t> vil være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spredt</a:t>
            </a:r>
            <a:r>
              <a:rPr lang="nn-NO" sz="825">
                <a:solidFill>
                  <a:schemeClr val="tx1"/>
                </a:solidFill>
                <a:cs typeface="Arial"/>
              </a:rPr>
              <a:t> utover perioden,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endelig</a:t>
            </a:r>
            <a:r>
              <a:rPr lang="nn-NO" sz="825">
                <a:solidFill>
                  <a:schemeClr val="tx1"/>
                </a:solidFill>
                <a:cs typeface="Arial"/>
              </a:rPr>
              <a:t> opplæringsplan er planlagt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ferdigstilt</a:t>
            </a:r>
            <a:r>
              <a:rPr lang="nn-NO" sz="825">
                <a:solidFill>
                  <a:schemeClr val="tx1"/>
                </a:solidFill>
                <a:cs typeface="Arial"/>
              </a:rPr>
              <a:t> 15.8</a:t>
            </a:r>
          </a:p>
          <a:p>
            <a:endParaRPr lang="nn-NO" sz="825">
              <a:solidFill>
                <a:schemeClr val="tx1"/>
              </a:solidFill>
              <a:cs typeface="Arial"/>
            </a:endParaRPr>
          </a:p>
          <a:p>
            <a:r>
              <a:rPr lang="nn-NO" sz="825">
                <a:solidFill>
                  <a:schemeClr val="tx1"/>
                </a:solidFill>
                <a:cs typeface="Arial"/>
              </a:rPr>
              <a:t>Konvertering: Data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fra</a:t>
            </a:r>
            <a:r>
              <a:rPr lang="nn-NO" sz="825">
                <a:solidFill>
                  <a:schemeClr val="tx1"/>
                </a:solidFill>
                <a:cs typeface="Arial"/>
              </a:rPr>
              <a:t>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nåværende</a:t>
            </a:r>
            <a:r>
              <a:rPr lang="nn-NO" sz="825">
                <a:solidFill>
                  <a:schemeClr val="tx1"/>
                </a:solidFill>
                <a:cs typeface="Arial"/>
              </a:rPr>
              <a:t> regnskaps- og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lønnssystem</a:t>
            </a:r>
            <a:r>
              <a:rPr lang="nn-NO" sz="825">
                <a:solidFill>
                  <a:schemeClr val="tx1"/>
                </a:solidFill>
                <a:cs typeface="Arial"/>
              </a:rPr>
              <a:t> skal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flyttes</a:t>
            </a:r>
            <a:r>
              <a:rPr lang="nn-NO" sz="825">
                <a:solidFill>
                  <a:schemeClr val="tx1"/>
                </a:solidFill>
                <a:cs typeface="Arial"/>
              </a:rPr>
              <a:t>/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konverteres</a:t>
            </a:r>
            <a:r>
              <a:rPr lang="nn-NO" sz="825">
                <a:solidFill>
                  <a:schemeClr val="tx1"/>
                </a:solidFill>
                <a:cs typeface="Arial"/>
              </a:rPr>
              <a:t> til nytt økonomi- og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lønnssystem</a:t>
            </a:r>
            <a:r>
              <a:rPr lang="nn-NO" sz="825">
                <a:solidFill>
                  <a:schemeClr val="tx1"/>
                </a:solidFill>
                <a:cs typeface="Arial"/>
              </a:rPr>
              <a:t>.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Dataene</a:t>
            </a:r>
            <a:r>
              <a:rPr lang="nn-NO" sz="825">
                <a:solidFill>
                  <a:schemeClr val="tx1"/>
                </a:solidFill>
                <a:cs typeface="Arial"/>
              </a:rPr>
              <a:t> skal i tillegg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tilpasses</a:t>
            </a:r>
            <a:r>
              <a:rPr lang="nn-NO" sz="825">
                <a:solidFill>
                  <a:schemeClr val="tx1"/>
                </a:solidFill>
                <a:cs typeface="Arial"/>
              </a:rPr>
              <a:t> ny økonomimodell. BEVISST må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tilpasses</a:t>
            </a:r>
            <a:r>
              <a:rPr lang="nn-NO" sz="825">
                <a:solidFill>
                  <a:schemeClr val="tx1"/>
                </a:solidFill>
                <a:cs typeface="Arial"/>
              </a:rPr>
              <a:t> ny økonomimodell og nytt økonomi- og </a:t>
            </a:r>
            <a:r>
              <a:rPr lang="nn-NO" sz="825" err="1">
                <a:solidFill>
                  <a:schemeClr val="tx1"/>
                </a:solidFill>
                <a:cs typeface="Arial"/>
              </a:rPr>
              <a:t>lønnssystem</a:t>
            </a:r>
            <a:r>
              <a:rPr lang="nn-NO" sz="825">
                <a:solidFill>
                  <a:schemeClr val="tx1"/>
                </a:solidFill>
                <a:cs typeface="Arial"/>
              </a:rPr>
              <a:t>. </a:t>
            </a:r>
          </a:p>
          <a:p>
            <a:br>
              <a:rPr lang="nn-NO" sz="1200" b="1">
                <a:cs typeface="Arial"/>
              </a:rPr>
            </a:br>
            <a:r>
              <a:rPr lang="nn-NO" sz="1200" b="1" err="1">
                <a:solidFill>
                  <a:schemeClr val="tx1"/>
                </a:solidFill>
                <a:cs typeface="Arial"/>
              </a:rPr>
              <a:t>Hvordan</a:t>
            </a:r>
            <a:r>
              <a:rPr lang="nn-NO" sz="1200" b="1">
                <a:solidFill>
                  <a:schemeClr val="tx1"/>
                </a:solidFill>
                <a:cs typeface="Arial"/>
              </a:rPr>
              <a:t> går vi frem?</a:t>
            </a:r>
          </a:p>
          <a:p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Opplæring: Vi legger opp til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rolletilpasset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opplæring og innmeldte i roller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brukes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som utgangspunkt for planlegging, dimensjonering og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innkallinger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.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Opplæringen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vil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foregå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som NTNU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samlinger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, 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egenlæring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(e-læring frå BOTT/ videomateriell frå DFØ) og for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utvalgte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roller også systemopplæring gitt av DFØ. </a:t>
            </a:r>
          </a:p>
          <a:p>
            <a:endParaRPr lang="nn-NO" sz="825">
              <a:solidFill>
                <a:schemeClr val="tx1"/>
              </a:solidFill>
              <a:cs typeface="Arial" panose="020B0604020202020204"/>
            </a:endParaRPr>
          </a:p>
          <a:p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Konvertering: I 2021 ble det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utarbeidet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ny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koststedstruktur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og ny SAP-struktur og alle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daværende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 prosjekter ble konvertert. Fjorårets arbeid og de oversiktene/datainnsamlingsarkene som da ble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utarbeidet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, vil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legges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til grunn for konverteringsarbeidet i år. Arbeidet med konvertering av prosjekter vil bli organisert på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samme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måte som i fjor, der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fakultetene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koordinerte arbeidet ved egen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enhet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(Kurs,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superbrukere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,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teamskanaler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,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superbrukerforum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). Arbeidet med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koststed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- og SAP-struktur og innplassering i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personalgodkjennerrollen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har alle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avhengigheter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til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hverandre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og prosjektet vil ha møter med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hvert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fakultet for å få gjennomført dette arbeidet. </a:t>
            </a:r>
          </a:p>
          <a:p>
            <a:br>
              <a:rPr lang="nn-NO" sz="1200" b="1">
                <a:cs typeface="Arial"/>
              </a:rPr>
            </a:br>
            <a:r>
              <a:rPr lang="nn-NO" sz="1200" b="1" err="1">
                <a:solidFill>
                  <a:schemeClr val="tx1"/>
                </a:solidFill>
                <a:cs typeface="Arial"/>
              </a:rPr>
              <a:t>Hvor</a:t>
            </a:r>
            <a:r>
              <a:rPr lang="nn-NO" sz="1200" b="1">
                <a:solidFill>
                  <a:schemeClr val="tx1"/>
                </a:solidFill>
                <a:cs typeface="Arial"/>
              </a:rPr>
              <a:t> finner vi </a:t>
            </a:r>
            <a:r>
              <a:rPr lang="nn-NO" sz="1200" b="1" err="1">
                <a:solidFill>
                  <a:schemeClr val="tx1"/>
                </a:solidFill>
                <a:cs typeface="Arial"/>
              </a:rPr>
              <a:t>mer</a:t>
            </a:r>
            <a:r>
              <a:rPr lang="nn-NO" sz="1200" b="1">
                <a:solidFill>
                  <a:schemeClr val="tx1"/>
                </a:solidFill>
                <a:cs typeface="Arial"/>
              </a:rPr>
              <a:t> informasjon?</a:t>
            </a:r>
          </a:p>
          <a:p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Det blir laget en egen opplæringsside som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snarlig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</a:t>
            </a:r>
            <a:r>
              <a:rPr lang="nn-NO" sz="825" err="1">
                <a:solidFill>
                  <a:schemeClr val="tx1"/>
                </a:solidFill>
                <a:cs typeface="Arial" panose="020B0604020202020204"/>
              </a:rPr>
              <a:t>legges</a:t>
            </a:r>
            <a:r>
              <a:rPr lang="nn-NO" sz="825">
                <a:solidFill>
                  <a:schemeClr val="tx1"/>
                </a:solidFill>
                <a:cs typeface="Arial" panose="020B0604020202020204"/>
              </a:rPr>
              <a:t> link til her:</a:t>
            </a:r>
          </a:p>
          <a:p>
            <a:r>
              <a:rPr lang="nn-NO" sz="825">
                <a:solidFill>
                  <a:schemeClr val="tx1"/>
                </a:solidFill>
                <a:ea typeface="+mn-lt"/>
                <a:cs typeface="+mn-lt"/>
              </a:rPr>
              <a:t>Informasjon om </a:t>
            </a:r>
            <a:r>
              <a:rPr lang="nn-NO" sz="825" err="1">
                <a:solidFill>
                  <a:schemeClr val="tx1"/>
                </a:solidFill>
                <a:ea typeface="+mn-lt"/>
                <a:cs typeface="+mn-lt"/>
              </a:rPr>
              <a:t>standarder</a:t>
            </a:r>
            <a:r>
              <a:rPr lang="nn-NO" sz="825">
                <a:solidFill>
                  <a:schemeClr val="tx1"/>
                </a:solidFill>
                <a:ea typeface="+mn-lt"/>
                <a:cs typeface="+mn-lt"/>
              </a:rPr>
              <a:t> og </a:t>
            </a:r>
            <a:r>
              <a:rPr lang="nn-NO" sz="825" err="1">
                <a:solidFill>
                  <a:schemeClr val="tx1"/>
                </a:solidFill>
                <a:ea typeface="+mn-lt"/>
                <a:cs typeface="+mn-lt"/>
              </a:rPr>
              <a:t>anbefalinger</a:t>
            </a:r>
            <a:r>
              <a:rPr lang="nn-NO" sz="825">
                <a:solidFill>
                  <a:schemeClr val="tx1"/>
                </a:solidFill>
                <a:ea typeface="+mn-lt"/>
                <a:cs typeface="+mn-lt"/>
              </a:rPr>
              <a:t> i bruk av ny økonomimodell, samt opptak av kurs og kursdokumentasjon er lagt ut på innsida </a:t>
            </a:r>
            <a:r>
              <a:rPr lang="nn-NO" sz="825">
                <a:solidFill>
                  <a:schemeClr val="tx1"/>
                </a:solidFill>
                <a:ea typeface="+mn-lt"/>
                <a:cs typeface="+mn-lt"/>
                <a:hlinkClick r:id="rId2"/>
              </a:rPr>
              <a:t>BOTT økonomimodell </a:t>
            </a:r>
            <a:r>
              <a:rPr lang="nn-NO" sz="825" err="1">
                <a:solidFill>
                  <a:schemeClr val="tx1"/>
                </a:solidFill>
                <a:ea typeface="+mn-lt"/>
                <a:cs typeface="+mn-lt"/>
                <a:hlinkClick r:id="rId2"/>
              </a:rPr>
              <a:t>brukerstøtte</a:t>
            </a:r>
            <a:r>
              <a:rPr lang="nn-NO" sz="825">
                <a:solidFill>
                  <a:schemeClr val="tx1"/>
                </a:solidFill>
                <a:ea typeface="+mn-lt"/>
                <a:cs typeface="+mn-lt"/>
              </a:rPr>
              <a:t>. </a:t>
            </a:r>
          </a:p>
          <a:p>
            <a:endParaRPr lang="nn-NO" sz="825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nn-NO" sz="1200" b="1" err="1">
                <a:solidFill>
                  <a:schemeClr val="tx1"/>
                </a:solidFill>
                <a:cs typeface="Arial"/>
              </a:rPr>
              <a:t>Hvem</a:t>
            </a:r>
            <a:r>
              <a:rPr lang="nn-NO" sz="1200" b="1">
                <a:solidFill>
                  <a:schemeClr val="tx1"/>
                </a:solidFill>
                <a:cs typeface="Arial"/>
              </a:rPr>
              <a:t> </a:t>
            </a:r>
            <a:r>
              <a:rPr lang="nn-NO" sz="1200" b="1" err="1">
                <a:solidFill>
                  <a:schemeClr val="tx1"/>
                </a:solidFill>
                <a:cs typeface="Arial"/>
              </a:rPr>
              <a:t>kontakter</a:t>
            </a:r>
            <a:r>
              <a:rPr lang="nn-NO" sz="1200" b="1">
                <a:solidFill>
                  <a:schemeClr val="tx1"/>
                </a:solidFill>
                <a:cs typeface="Arial"/>
              </a:rPr>
              <a:t> vi når vi har spørsmål eller vil ha </a:t>
            </a:r>
            <a:r>
              <a:rPr lang="nn-NO" sz="1200" b="1" err="1">
                <a:solidFill>
                  <a:schemeClr val="tx1"/>
                </a:solidFill>
                <a:cs typeface="Arial"/>
              </a:rPr>
              <a:t>veiledning</a:t>
            </a:r>
            <a:r>
              <a:rPr lang="nn-NO" sz="1200" b="1">
                <a:solidFill>
                  <a:schemeClr val="tx1"/>
                </a:solidFill>
                <a:cs typeface="Arial"/>
              </a:rPr>
              <a:t>?</a:t>
            </a:r>
            <a:endParaRPr lang="en-US" sz="1200" b="1">
              <a:solidFill>
                <a:schemeClr val="tx1"/>
              </a:solidFill>
              <a:cs typeface="Arial"/>
            </a:endParaRPr>
          </a:p>
          <a:p>
            <a:r>
              <a:rPr lang="nn-NO" sz="825">
                <a:solidFill>
                  <a:schemeClr val="tx1"/>
                </a:solidFill>
                <a:cs typeface="Arial"/>
              </a:rPr>
              <a:t>Opplæring: Gry-Lene Johansen</a:t>
            </a:r>
          </a:p>
          <a:p>
            <a:r>
              <a:rPr lang="nn-NO" sz="825">
                <a:solidFill>
                  <a:schemeClr val="tx1"/>
                </a:solidFill>
                <a:cs typeface="Arial"/>
              </a:rPr>
              <a:t>Konvertering: Trude Bersvendsen</a:t>
            </a:r>
          </a:p>
        </p:txBody>
      </p:sp>
      <p:pic>
        <p:nvPicPr>
          <p:cNvPr id="3" name="Graphic 27" descr="Toggle with solid fill">
            <a:extLst>
              <a:ext uri="{FF2B5EF4-FFF2-40B4-BE49-F238E27FC236}">
                <a16:creationId xmlns:a16="http://schemas.microsoft.com/office/drawing/2014/main" id="{FE110DAE-B636-755F-5BBF-2C57219DF8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007" y="373720"/>
            <a:ext cx="685800" cy="685800"/>
          </a:xfrm>
          <a:prstGeom prst="rect">
            <a:avLst/>
          </a:prstGeom>
        </p:spPr>
      </p:pic>
      <p:sp>
        <p:nvSpPr>
          <p:cNvPr id="4" name="TextBox 22">
            <a:extLst>
              <a:ext uri="{FF2B5EF4-FFF2-40B4-BE49-F238E27FC236}">
                <a16:creationId xmlns:a16="http://schemas.microsoft.com/office/drawing/2014/main" id="{5749385F-DB23-E082-5EB2-4286D606736D}"/>
              </a:ext>
            </a:extLst>
          </p:cNvPr>
          <p:cNvSpPr txBox="1"/>
          <p:nvPr/>
        </p:nvSpPr>
        <p:spPr>
          <a:xfrm>
            <a:off x="161007" y="141854"/>
            <a:ext cx="498249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Plan for tidligopplæring, planlegging og konvertering</a:t>
            </a: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90A58945-1E0D-97CD-F0BC-35753C5A1E14}"/>
              </a:ext>
            </a:extLst>
          </p:cNvPr>
          <p:cNvSpPr/>
          <p:nvPr/>
        </p:nvSpPr>
        <p:spPr>
          <a:xfrm>
            <a:off x="974822" y="389632"/>
            <a:ext cx="4030565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nb-NO" sz="900">
                <a:solidFill>
                  <a:srgbClr val="000000"/>
                </a:solidFill>
                <a:latin typeface="Arial" panose="020B0604020202020204"/>
              </a:rPr>
              <a:t>Fakulteter og enheter bør legge opp bemanning og planlegging rundt to hovedfaser – konvertering (august-september) og opplæring (oktober-november). Alle innmeldte i roller vil ha opplæring i denne perioden, og sentrale økonomiressurser vil måtte være tett på konverteringsarbeidet og må ha tid til dette </a:t>
            </a:r>
            <a:endParaRPr lang="nb-NO" sz="120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6" name="Rectangle 38">
            <a:extLst>
              <a:ext uri="{FF2B5EF4-FFF2-40B4-BE49-F238E27FC236}">
                <a16:creationId xmlns:a16="http://schemas.microsoft.com/office/drawing/2014/main" id="{ABAA94A1-0458-FF96-C9D1-042ECB574A5A}"/>
              </a:ext>
            </a:extLst>
          </p:cNvPr>
          <p:cNvSpPr/>
          <p:nvPr/>
        </p:nvSpPr>
        <p:spPr>
          <a:xfrm>
            <a:off x="5414186" y="147162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>
                <a:solidFill>
                  <a:srgbClr val="000000"/>
                </a:solidFill>
                <a:latin typeface="Arial" panose="020B0604020202020204"/>
              </a:rPr>
              <a:t>1. juni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5B809D6B-A6CD-8817-8D20-336AC4346F81}"/>
              </a:ext>
            </a:extLst>
          </p:cNvPr>
          <p:cNvSpPr/>
          <p:nvPr/>
        </p:nvSpPr>
        <p:spPr>
          <a:xfrm>
            <a:off x="6604049" y="147162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Planlegge bemanning i kritiske faser 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18" name="Rectangle 39">
            <a:extLst>
              <a:ext uri="{FF2B5EF4-FFF2-40B4-BE49-F238E27FC236}">
                <a16:creationId xmlns:a16="http://schemas.microsoft.com/office/drawing/2014/main" id="{60870A2D-AA9C-F2A9-668A-8BC3C4E09EAB}"/>
              </a:ext>
            </a:extLst>
          </p:cNvPr>
          <p:cNvSpPr/>
          <p:nvPr/>
        </p:nvSpPr>
        <p:spPr>
          <a:xfrm>
            <a:off x="7793912" y="14066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750">
                <a:solidFill>
                  <a:srgbClr val="000000"/>
                </a:solidFill>
                <a:latin typeface="Arial" panose="020B0604020202020204"/>
              </a:rPr>
              <a:t>Opplæring og konvertering krever kapasitet, og med mindre vi planlegger godt kan dette være utfordrende for sikker drift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027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A8B1D-C5E2-43CF-BB72-A32ADD3C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75092"/>
            <a:ext cx="8418747" cy="1079399"/>
          </a:xfrm>
        </p:spPr>
        <p:txBody>
          <a:bodyPr/>
          <a:lstStyle/>
          <a:p>
            <a:r>
              <a:rPr lang="nb-NO" sz="2800" u="sng" dirty="0"/>
              <a:t>Status data inn i testmiljø og inn i BEVISST</a:t>
            </a:r>
            <a:br>
              <a:rPr lang="nb-NO" u="sng" dirty="0"/>
            </a:b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5D41-DFB3-444F-B2EB-30375558A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4984"/>
            <a:ext cx="8418747" cy="3609055"/>
          </a:xfrm>
        </p:spPr>
        <p:txBody>
          <a:bodyPr/>
          <a:lstStyle/>
          <a:p>
            <a:pPr lvl="0"/>
            <a:r>
              <a:rPr lang="nb-NO" dirty="0"/>
              <a:t>Få </a:t>
            </a:r>
            <a:r>
              <a:rPr lang="nb-NO" sz="2400" dirty="0"/>
              <a:t>inn data i Unit4 testmiljø og SAP testmiljø (frist 2. mai)</a:t>
            </a:r>
          </a:p>
          <a:p>
            <a:pPr lvl="1"/>
            <a:r>
              <a:rPr lang="nb-NO" dirty="0">
                <a:latin typeface="+mn-lt"/>
                <a:cs typeface="Calibri"/>
              </a:rPr>
              <a:t>Det vil bli lagt til rette for utforsking i Unit4 i juni for prosessrådgivere</a:t>
            </a:r>
          </a:p>
          <a:p>
            <a:pPr lvl="0"/>
            <a:r>
              <a:rPr lang="nb-NO" dirty="0"/>
              <a:t>Jobber med å utarbeide tilganger til HR-data og HR-datamodell</a:t>
            </a:r>
          </a:p>
          <a:p>
            <a:pPr lvl="0"/>
            <a:r>
              <a:rPr lang="nb-NO" sz="2400" dirty="0"/>
              <a:t>Jobber med </a:t>
            </a:r>
            <a:r>
              <a:rPr lang="nb-NO" dirty="0"/>
              <a:t>å</a:t>
            </a:r>
            <a:r>
              <a:rPr lang="nb-NO" sz="2400" dirty="0"/>
              <a:t> tilpasse økonomirapporter i BEVISST</a:t>
            </a:r>
          </a:p>
          <a:p>
            <a:pPr lvl="1"/>
            <a:r>
              <a:rPr lang="nb-NO" dirty="0"/>
              <a:t>Det vil bli lagt til rette for utforsking av ny økonomimodell i BEVISST for fakultetene i august</a:t>
            </a:r>
          </a:p>
          <a:p>
            <a:pPr marL="0" indent="0">
              <a:buNone/>
            </a:pPr>
            <a:endParaRPr lang="nb-NO" u="sng" dirty="0"/>
          </a:p>
        </p:txBody>
      </p:sp>
    </p:spTree>
    <p:extLst>
      <p:ext uri="{BB962C8B-B14F-4D97-AF65-F5344CB8AC3E}">
        <p14:creationId xmlns:p14="http://schemas.microsoft.com/office/powerpoint/2010/main" val="2094791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F1653BB0-0990-4FD0-99DC-5D2DB5CD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521" y="2187057"/>
            <a:ext cx="7395061" cy="1350000"/>
          </a:xfrm>
        </p:spPr>
        <p:txBody>
          <a:bodyPr>
            <a:normAutofit/>
          </a:bodyPr>
          <a:lstStyle/>
          <a:p>
            <a:r>
              <a:rPr lang="nb-NO" dirty="0"/>
              <a:t>Hva har prosjektet fokus på?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91448D21-BB16-4FC2-A000-46D6923F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4008145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66D0-0AEB-47A2-9CF5-BAAC9D256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109653"/>
            <a:ext cx="8418747" cy="648512"/>
          </a:xfrm>
        </p:spPr>
        <p:txBody>
          <a:bodyPr/>
          <a:lstStyle/>
          <a:p>
            <a:r>
              <a:rPr lang="nb-NO" dirty="0"/>
              <a:t>Fokus i mai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C9B76-042F-43F2-B095-43CEAE795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661496"/>
            <a:ext cx="8659736" cy="4268984"/>
          </a:xfrm>
        </p:spPr>
        <p:txBody>
          <a:bodyPr/>
          <a:lstStyle/>
          <a:p>
            <a:r>
              <a:rPr lang="nb-NO" sz="1800" dirty="0"/>
              <a:t>Kurs og sertifisering av </a:t>
            </a:r>
            <a:r>
              <a:rPr lang="nb-NO" sz="1800" dirty="0" err="1"/>
              <a:t>anskaffelesrådgivere</a:t>
            </a:r>
            <a:endParaRPr lang="nb-NO" sz="1800" dirty="0"/>
          </a:p>
          <a:p>
            <a:r>
              <a:rPr lang="nb-NO" sz="1800" dirty="0"/>
              <a:t>Tidligopplæring for prosessrådgivere </a:t>
            </a:r>
            <a:r>
              <a:rPr lang="nb-NO" sz="1800" dirty="0" err="1"/>
              <a:t>Btb</a:t>
            </a:r>
            <a:r>
              <a:rPr lang="nb-NO" sz="1800" dirty="0"/>
              <a:t> og PØ</a:t>
            </a:r>
          </a:p>
          <a:p>
            <a:r>
              <a:rPr lang="nb-NO" sz="1800" dirty="0"/>
              <a:t>Tett oppfølging av BTB-området med DFØ</a:t>
            </a:r>
          </a:p>
          <a:p>
            <a:r>
              <a:rPr lang="nb-NO" sz="1800" dirty="0"/>
              <a:t>Arbeid med opplæringsplan, erfaringsdeling UiT og planleggingsmøter med DFØ</a:t>
            </a:r>
          </a:p>
          <a:p>
            <a:r>
              <a:rPr lang="nb-NO" sz="1800" dirty="0"/>
              <a:t>Styrke fokus på prosess</a:t>
            </a:r>
          </a:p>
          <a:p>
            <a:pPr lvl="1"/>
            <a:r>
              <a:rPr lang="nb-NO" sz="1600" dirty="0"/>
              <a:t>Involvering av prosessrådgivere</a:t>
            </a:r>
          </a:p>
          <a:p>
            <a:pPr lvl="1"/>
            <a:r>
              <a:rPr lang="nb-NO" sz="1600" dirty="0"/>
              <a:t>Forståelse av BOTT-roller</a:t>
            </a:r>
          </a:p>
          <a:p>
            <a:r>
              <a:rPr lang="nb-NO" sz="1800" dirty="0"/>
              <a:t>Testmiljø Unit4 og innlesing av </a:t>
            </a:r>
            <a:r>
              <a:rPr lang="nb-NO" sz="1800" dirty="0" err="1"/>
              <a:t>testdata</a:t>
            </a:r>
            <a:endParaRPr lang="nb-NO" sz="1800" dirty="0"/>
          </a:p>
          <a:p>
            <a:r>
              <a:rPr lang="nb-NO" sz="1800" dirty="0"/>
              <a:t>Utforskning av ny økonomimodell i Bevisst skjer etter sommeren</a:t>
            </a:r>
          </a:p>
          <a:p>
            <a:r>
              <a:rPr lang="nb-NO" sz="1800" dirty="0"/>
              <a:t>Arbeid med å legge hensiktsmessig SAP- og Koststedsstruktur sammen med fakultetene, VM og FA</a:t>
            </a:r>
          </a:p>
          <a:p>
            <a:r>
              <a:rPr lang="nb-NO" sz="1800" dirty="0" err="1"/>
              <a:t>Cutoffplaner</a:t>
            </a:r>
            <a:endParaRPr lang="nb-NO" sz="1800" dirty="0"/>
          </a:p>
          <a:p>
            <a:pPr marL="0" indent="0">
              <a:buNone/>
            </a:pP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616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F1653BB0-0990-4FD0-99DC-5D2DB5CD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521" y="2187057"/>
            <a:ext cx="7395061" cy="1350000"/>
          </a:xfrm>
        </p:spPr>
        <p:txBody>
          <a:bodyPr>
            <a:normAutofit/>
          </a:bodyPr>
          <a:lstStyle/>
          <a:p>
            <a:r>
              <a:rPr lang="nb-NO" dirty="0"/>
              <a:t>Hva bør du som leder ha fokus på framover?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91448D21-BB16-4FC2-A000-46D6923F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1549859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16D4-5D35-4F48-B4C1-F992CA75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/>
              <a:t>Hva bør du som leder ha fokus på framover?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11FCD-46C1-4126-ACA0-FDBDC428D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62108"/>
            <a:ext cx="8418747" cy="3538330"/>
          </a:xfrm>
        </p:spPr>
        <p:txBody>
          <a:bodyPr/>
          <a:lstStyle/>
          <a:p>
            <a:r>
              <a:rPr lang="nb-NO" sz="1400" dirty="0"/>
              <a:t>Innmelding av roller til de som skal ha det (frist for innmelding 15. juni)</a:t>
            </a:r>
          </a:p>
          <a:p>
            <a:r>
              <a:rPr lang="nb-NO" sz="1400" dirty="0"/>
              <a:t>Snakk om endringene som kommer i møte med dine ansatte</a:t>
            </a:r>
          </a:p>
          <a:p>
            <a:pPr lvl="1"/>
            <a:r>
              <a:rPr lang="nb-NO" sz="1100" dirty="0"/>
              <a:t>Følg opp fagbrukere som blir berørt ekstra tett</a:t>
            </a:r>
          </a:p>
          <a:p>
            <a:pPr lvl="1"/>
            <a:r>
              <a:rPr lang="nb-NO" sz="1100" dirty="0"/>
              <a:t>Del informasjonen du får med dine ansatte (skriftlig eller i møte med de)</a:t>
            </a:r>
          </a:p>
          <a:p>
            <a:pPr lvl="1"/>
            <a:r>
              <a:rPr lang="nb-NO" sz="1100" dirty="0"/>
              <a:t>Dere har ansvar for å holde LOSAM orientert jevnlig. </a:t>
            </a:r>
          </a:p>
          <a:p>
            <a:pPr lvl="1"/>
            <a:r>
              <a:rPr lang="nb-NO" sz="1100" dirty="0"/>
              <a:t>Prosjektet bidrar med materiell og støtte ved behov.</a:t>
            </a:r>
          </a:p>
          <a:p>
            <a:r>
              <a:rPr lang="nb-NO" sz="1400" dirty="0"/>
              <a:t>Informasjonsdeling – du som leder har et viktig ansvar i forberedelsene til endring. </a:t>
            </a:r>
            <a:r>
              <a:rPr lang="nb-NO" sz="1400" dirty="0">
                <a:hlinkClick r:id="rId3"/>
              </a:rPr>
              <a:t>Se egen slide om informasjon.</a:t>
            </a:r>
            <a:endParaRPr lang="nb-NO" sz="1400" dirty="0"/>
          </a:p>
          <a:p>
            <a:r>
              <a:rPr lang="nb-NO" sz="1400" dirty="0"/>
              <a:t>Delta og videresend innkalling til i informasjonsmøtet for ledere med BOTT ØL og NTNU Sak 10. juni til ledere med personalansvar (innkalling kommer)</a:t>
            </a:r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r>
              <a:rPr lang="nb-NO" sz="1400" b="1" dirty="0"/>
              <a:t>Holdningsarbeid til endring</a:t>
            </a:r>
          </a:p>
          <a:p>
            <a:r>
              <a:rPr lang="nb-NO" sz="1400" dirty="0"/>
              <a:t>Du som leder er prosjektets viktigste endringsagent ut mot organisasjonen. Det er endelig besluttet innføring av BOTT ØL 1. januar 2023 og tiden fram til da må brukes på å forberede deres ansatte på endringene.</a:t>
            </a:r>
          </a:p>
        </p:txBody>
      </p:sp>
    </p:spTree>
    <p:extLst>
      <p:ext uri="{BB962C8B-B14F-4D97-AF65-F5344CB8AC3E}">
        <p14:creationId xmlns:p14="http://schemas.microsoft.com/office/powerpoint/2010/main" val="1613164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F1653BB0-0990-4FD0-99DC-5D2DB5CD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522" y="2187057"/>
            <a:ext cx="5011126" cy="1350000"/>
          </a:xfrm>
        </p:spPr>
        <p:txBody>
          <a:bodyPr/>
          <a:lstStyle/>
          <a:p>
            <a:r>
              <a:rPr lang="nb-NO" dirty="0"/>
              <a:t>Kommunikasjon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91448D21-BB16-4FC2-A000-46D6923F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852759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3120-1E09-4DB2-8D8F-57D73D27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t">
            <a:normAutofit/>
          </a:bodyPr>
          <a:lstStyle/>
          <a:p>
            <a:r>
              <a:rPr lang="nb-NO" dirty="0"/>
              <a:t>Informasjon om BOTT ØL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0C417-A517-407F-BC39-5CE480EFC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b-NO" sz="2000" dirty="0">
                <a:hlinkClick r:id="rId3"/>
              </a:rPr>
              <a:t>Presentasjon med mer info om BOTT ØL</a:t>
            </a:r>
            <a:endParaRPr lang="nb-NO" sz="2000" dirty="0"/>
          </a:p>
          <a:p>
            <a:pPr>
              <a:lnSpc>
                <a:spcPct val="90000"/>
              </a:lnSpc>
            </a:pPr>
            <a:r>
              <a:rPr lang="nb-NO" sz="2000" dirty="0"/>
              <a:t>Følg kanalen </a:t>
            </a:r>
            <a:r>
              <a:rPr lang="nb-NO" sz="2000" dirty="0">
                <a:hlinkClick r:id="rId4"/>
              </a:rPr>
              <a:t>BOTT- og UH-samarbeidet på Innsida</a:t>
            </a:r>
            <a:endParaRPr lang="nb-NO" sz="2000" dirty="0"/>
          </a:p>
          <a:p>
            <a:pPr>
              <a:lnSpc>
                <a:spcPct val="90000"/>
              </a:lnSpc>
            </a:pPr>
            <a:r>
              <a:rPr lang="nb-NO" sz="2000" b="0" i="0" u="none" strike="noStrike" dirty="0">
                <a:effectLst/>
              </a:rPr>
              <a:t>Følg </a:t>
            </a:r>
            <a:r>
              <a:rPr lang="nb-NO" sz="2000" b="0" i="0" strike="noStrike" dirty="0">
                <a:effectLst/>
                <a:hlinkClick r:id="rId5"/>
              </a:rPr>
              <a:t>taggen </a:t>
            </a:r>
            <a:r>
              <a:rPr lang="nb-NO" sz="2000" dirty="0">
                <a:hlinkClick r:id="rId5"/>
              </a:rPr>
              <a:t>bott-øl </a:t>
            </a:r>
            <a:r>
              <a:rPr lang="nb-NO" sz="2000" b="0" i="0" u="none" strike="noStrike" dirty="0">
                <a:effectLst/>
              </a:rPr>
              <a:t>på Innsida </a:t>
            </a:r>
            <a:endParaRPr lang="nb-NO" sz="2000" dirty="0"/>
          </a:p>
          <a:p>
            <a:pPr>
              <a:lnSpc>
                <a:spcPct val="90000"/>
              </a:lnSpc>
            </a:pPr>
            <a:r>
              <a:rPr lang="nb-NO" sz="2000" dirty="0"/>
              <a:t>Prosjektets nettside: </a:t>
            </a:r>
            <a:r>
              <a:rPr lang="nb-NO" sz="2000" b="0" i="0" strike="noStrike" dirty="0">
                <a:effectLst/>
                <a:hlinkClick r:id="rId6"/>
              </a:rPr>
              <a:t>https://s.ntnu.no/bott-ol</a:t>
            </a:r>
            <a:endParaRPr lang="nb-NO" sz="2000" dirty="0"/>
          </a:p>
        </p:txBody>
      </p:sp>
      <p:pic>
        <p:nvPicPr>
          <p:cNvPr id="5" name="Graphic 4" descr="Information with solid fill">
            <a:extLst>
              <a:ext uri="{FF2B5EF4-FFF2-40B4-BE49-F238E27FC236}">
                <a16:creationId xmlns:a16="http://schemas.microsoft.com/office/drawing/2014/main" id="{B5D405A9-796B-4BAC-981C-26C9389153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30588" y="2794966"/>
            <a:ext cx="1282823" cy="12828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E11FF0-AEF2-4AD7-A07D-820D1A561F94}"/>
              </a:ext>
            </a:extLst>
          </p:cNvPr>
          <p:cNvSpPr txBox="1"/>
          <p:nvPr/>
        </p:nvSpPr>
        <p:spPr>
          <a:xfrm>
            <a:off x="5601660" y="1200151"/>
            <a:ext cx="2627939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nb-NO" b="0" i="0" dirty="0">
                <a:solidFill>
                  <a:srgbClr val="272833"/>
                </a:solidFill>
                <a:effectLst/>
                <a:latin typeface="+mj-lt"/>
              </a:rPr>
              <a:t>4. mai hadde vi felles informasjonsmøte for ledere for BOTT ØL og NTNU Sak:</a:t>
            </a:r>
          </a:p>
          <a:p>
            <a:pPr algn="l"/>
            <a:endParaRPr lang="nb-NO" b="0" i="0" dirty="0">
              <a:solidFill>
                <a:srgbClr val="272833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chemeClr val="tx1"/>
                </a:solidFill>
                <a:effectLst/>
                <a:latin typeface="+mj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Presentasjon fra møtet</a:t>
            </a:r>
            <a:endParaRPr lang="nb-NO" b="0" i="0" dirty="0">
              <a:solidFill>
                <a:schemeClr val="tx1"/>
              </a:solidFill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chemeClr val="tx1"/>
                </a:solidFill>
                <a:effectLst/>
                <a:latin typeface="+mj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Opptak fra møtet</a:t>
            </a:r>
            <a:endParaRPr lang="nb-NO" b="0" i="0" dirty="0">
              <a:solidFill>
                <a:schemeClr val="tx1"/>
              </a:solidFill>
              <a:effectLst/>
              <a:latin typeface="+mj-lt"/>
            </a:endParaRPr>
          </a:p>
          <a:p>
            <a:endParaRPr lang="nb-N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D6C5D-F157-4270-88F4-09A189D9165E}"/>
              </a:ext>
            </a:extLst>
          </p:cNvPr>
          <p:cNvSpPr txBox="1"/>
          <p:nvPr/>
        </p:nvSpPr>
        <p:spPr>
          <a:xfrm>
            <a:off x="755374" y="4214711"/>
            <a:ext cx="5406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Lurer du på noe? Ta kontakt med </a:t>
            </a:r>
            <a:r>
              <a:rPr lang="nb-NO" dirty="0">
                <a:hlinkClick r:id="rId11"/>
              </a:rPr>
              <a:t>Merete Aagesen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626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1B768-8D31-435A-9B2A-351C5A148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46331"/>
          </a:xfrm>
        </p:spPr>
        <p:txBody>
          <a:bodyPr/>
          <a:lstStyle/>
          <a:p>
            <a:r>
              <a:rPr lang="nb-NO"/>
              <a:t>Innhold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E4045AC-BDCC-4620-8280-DB13E4BB0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601907"/>
              </p:ext>
            </p:extLst>
          </p:nvPr>
        </p:nvGraphicFramePr>
        <p:xfrm>
          <a:off x="540000" y="1440000"/>
          <a:ext cx="8146800" cy="30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6800">
                  <a:extLst>
                    <a:ext uri="{9D8B030D-6E8A-4147-A177-3AD203B41FA5}">
                      <a16:colId xmlns:a16="http://schemas.microsoft.com/office/drawing/2014/main" val="104263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 Hva har skjedd i april?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288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 Hva har prosjektet fokus på?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92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03 Hva bør du som leder ha fokus på den neste måneden?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702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800" b="0" dirty="0"/>
                        <a:t>04 </a:t>
                      </a:r>
                      <a:r>
                        <a:rPr lang="en-US" sz="1800" b="0" dirty="0" err="1"/>
                        <a:t>Kommunikasjon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4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nb-NO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22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13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56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377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48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F1653BB0-0990-4FD0-99DC-5D2DB5CD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521" y="2187057"/>
            <a:ext cx="7395061" cy="1350000"/>
          </a:xfrm>
        </p:spPr>
        <p:txBody>
          <a:bodyPr>
            <a:normAutofit/>
          </a:bodyPr>
          <a:lstStyle/>
          <a:p>
            <a:r>
              <a:rPr lang="nb-NO" dirty="0"/>
              <a:t>Hva har skjedd i april?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91448D21-BB16-4FC2-A000-46D6923F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42759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A29102CE-CE1C-4F4A-A162-2B55C67B3E3C}"/>
              </a:ext>
            </a:extLst>
          </p:cNvPr>
          <p:cNvGraphicFramePr>
            <a:graphicFrameLocks noGrp="1"/>
          </p:cNvGraphicFramePr>
          <p:nvPr/>
        </p:nvGraphicFramePr>
        <p:xfrm>
          <a:off x="7065319" y="587255"/>
          <a:ext cx="1944000" cy="308610"/>
        </p:xfrm>
        <a:graphic>
          <a:graphicData uri="http://schemas.openxmlformats.org/drawingml/2006/table">
            <a:tbl>
              <a:tblPr/>
              <a:tblGrid>
                <a:gridCol w="1944000">
                  <a:extLst>
                    <a:ext uri="{9D8B030D-6E8A-4147-A177-3AD203B41FA5}">
                      <a16:colId xmlns:a16="http://schemas.microsoft.com/office/drawing/2014/main" val="3014484910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b-NO" sz="1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Overordnet status</a:t>
                      </a:r>
                    </a:p>
                  </a:txBody>
                  <a:tcPr marL="68580" marR="68580" marT="34290" marB="3429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311903"/>
                  </a:ext>
                </a:extLst>
              </a:tr>
            </a:tbl>
          </a:graphicData>
        </a:graphic>
      </p:graphicFrame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E14D96C9-0742-497F-8889-19409489A1E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E14D96C9-0742-497F-8889-19409489A1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ACDD7B-C24F-4389-BB65-A6F6FFE0B2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8444" y="488701"/>
            <a:ext cx="2803956" cy="567941"/>
          </a:xfrm>
        </p:spPr>
        <p:txBody>
          <a:bodyPr/>
          <a:lstStyle/>
          <a:p>
            <a:r>
              <a:rPr lang="nb-NO">
                <a:latin typeface="Arial" panose="020B0604020202020204" pitchFamily="34" charset="0"/>
                <a:cs typeface="Arial" panose="020B0604020202020204" pitchFamily="34" charset="0"/>
              </a:rPr>
              <a:t>BOTT ØL Hovedprosjektet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760E7EF-7A77-4973-9293-F010CA902A26}"/>
              </a:ext>
            </a:extLst>
          </p:cNvPr>
          <p:cNvGraphicFramePr>
            <a:graphicFrameLocks noGrp="1"/>
          </p:cNvGraphicFramePr>
          <p:nvPr/>
        </p:nvGraphicFramePr>
        <p:xfrm>
          <a:off x="4947789" y="587255"/>
          <a:ext cx="1944000" cy="308610"/>
        </p:xfrm>
        <a:graphic>
          <a:graphicData uri="http://schemas.openxmlformats.org/drawingml/2006/table">
            <a:tbl>
              <a:tblPr/>
              <a:tblGrid>
                <a:gridCol w="1944000">
                  <a:extLst>
                    <a:ext uri="{9D8B030D-6E8A-4147-A177-3AD203B41FA5}">
                      <a16:colId xmlns:a16="http://schemas.microsoft.com/office/drawing/2014/main" val="1973345947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b-NO" sz="1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Fremdrift</a:t>
                      </a:r>
                    </a:p>
                  </a:txBody>
                  <a:tcPr marL="68580" marR="68580" marT="68580" marB="6858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311903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C29950D2-642E-4512-8C38-5433238EB590}"/>
              </a:ext>
            </a:extLst>
          </p:cNvPr>
          <p:cNvGraphicFramePr>
            <a:graphicFrameLocks noGrp="1"/>
          </p:cNvGraphicFramePr>
          <p:nvPr/>
        </p:nvGraphicFramePr>
        <p:xfrm>
          <a:off x="795341" y="927848"/>
          <a:ext cx="4067439" cy="2556574"/>
        </p:xfrm>
        <a:graphic>
          <a:graphicData uri="http://schemas.openxmlformats.org/drawingml/2006/table">
            <a:tbl>
              <a:tblPr/>
              <a:tblGrid>
                <a:gridCol w="4067439">
                  <a:extLst>
                    <a:ext uri="{9D8B030D-6E8A-4147-A177-3AD203B41FA5}">
                      <a16:colId xmlns:a16="http://schemas.microsoft.com/office/drawing/2014/main" val="79375080"/>
                    </a:ext>
                  </a:extLst>
                </a:gridCol>
              </a:tblGrid>
              <a:tr h="260985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Aktiviteter inneværende periode </a:t>
                      </a: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21.03 - 20.04.2022</a:t>
                      </a:r>
                      <a:endParaRPr kumimoji="0" lang="nb-NO" sz="8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68580" marB="6858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150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0604"/>
                  </a:ext>
                </a:extLst>
              </a:tr>
              <a:tr h="2261902"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Mye arbeid med å finne og beholde prosjektressurser, viser seg utfordrende. Fremdeles mangler i prosjektbemanning, men kommet avklaringer som løser dette med mulighet for innhente eksternt.</a:t>
                      </a: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Bestilling om rolleinnmelding til fakulteter og oppstartsmøte med hvert fakultet (ikke alle ferdige enda)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Diskusjoner om ressurser og budsjett basert på styringsgruppens diskusjoner og vedtak forrige møte</a:t>
                      </a:r>
                      <a:endParaRPr lang="nb-NO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 med ferdigstilling av innføringsavtale </a:t>
                      </a:r>
                      <a:endParaRPr lang="nb-NO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Avklaringer om NTNUs </a:t>
                      </a:r>
                      <a:r>
                        <a:rPr lang="nb-NO" sz="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organisasjonsstuktur</a:t>
                      </a: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inn i </a:t>
                      </a:r>
                      <a:r>
                        <a:rPr lang="nb-NO" sz="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DFØs</a:t>
                      </a: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systemer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Detaljplanlegging av høstens arbeid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Oppfølging av integrasjoner og data-flyt i lag med DMI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Påskeferie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 panose="020B0604020202020204" pitchFamily="34" charset="0"/>
                        <a:buChar char="•"/>
                      </a:pPr>
                      <a:endParaRPr lang="nb-NO" sz="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68580" marB="68580" horzOverflow="overflow">
                    <a:lnL cap="flat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988859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5ED5296F-0ADE-4F0F-AE87-EEB57F166A67}"/>
              </a:ext>
            </a:extLst>
          </p:cNvPr>
          <p:cNvGraphicFramePr>
            <a:graphicFrameLocks noGrp="1"/>
          </p:cNvGraphicFramePr>
          <p:nvPr/>
        </p:nvGraphicFramePr>
        <p:xfrm>
          <a:off x="4947790" y="927849"/>
          <a:ext cx="4060295" cy="1553979"/>
        </p:xfrm>
        <a:graphic>
          <a:graphicData uri="http://schemas.openxmlformats.org/drawingml/2006/table">
            <a:tbl>
              <a:tblPr/>
              <a:tblGrid>
                <a:gridCol w="4060295">
                  <a:extLst>
                    <a:ext uri="{9D8B030D-6E8A-4147-A177-3AD203B41FA5}">
                      <a16:colId xmlns:a16="http://schemas.microsoft.com/office/drawing/2014/main" val="79375080"/>
                    </a:ext>
                  </a:extLst>
                </a:gridCol>
              </a:tblGrid>
              <a:tr h="272273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nb-NO" sz="9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Små seiere siden sist</a:t>
                      </a:r>
                      <a:endParaRPr kumimoji="0" lang="nb-NO" sz="9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68580" marB="6858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150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0604"/>
                  </a:ext>
                </a:extLst>
              </a:tr>
              <a:tr h="1281706"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Gode diskusjoner og dialoger om rollestørrelse og grunnen til </a:t>
                      </a:r>
                      <a:r>
                        <a:rPr lang="nb-NO" sz="800" b="0" i="0" u="none" strike="noStrike" cap="none" normalizeH="0" baseline="0" noProof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BOTTs</a:t>
                      </a: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anbefalinger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 med andre prosjekter og initiativ gjennom DMI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Godt samarbeid med DFØ inkludert bygging av testmiljø.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Første møte med prosessrådgivere!</a:t>
                      </a:r>
                    </a:p>
                  </a:txBody>
                  <a:tcPr marL="68580" marR="68580" marT="68580" marB="68580" horzOverflow="overflow">
                    <a:lnL cap="flat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988859"/>
                  </a:ext>
                </a:extLst>
              </a:tr>
            </a:tbl>
          </a:graphicData>
        </a:graphic>
      </p:graphicFrame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98C7C119-5689-4DE0-8254-EC0D6B9F4BF0}"/>
              </a:ext>
            </a:extLst>
          </p:cNvPr>
          <p:cNvGraphicFramePr>
            <a:graphicFrameLocks noGrp="1"/>
          </p:cNvGraphicFramePr>
          <p:nvPr/>
        </p:nvGraphicFramePr>
        <p:xfrm>
          <a:off x="802486" y="3299346"/>
          <a:ext cx="4060295" cy="1859969"/>
        </p:xfrm>
        <a:graphic>
          <a:graphicData uri="http://schemas.openxmlformats.org/drawingml/2006/table">
            <a:tbl>
              <a:tblPr/>
              <a:tblGrid>
                <a:gridCol w="4060295">
                  <a:extLst>
                    <a:ext uri="{9D8B030D-6E8A-4147-A177-3AD203B41FA5}">
                      <a16:colId xmlns:a16="http://schemas.microsoft.com/office/drawing/2014/main" val="79375080"/>
                    </a:ext>
                  </a:extLst>
                </a:gridCol>
              </a:tblGrid>
              <a:tr h="295658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Sentrale aktiviteter neste periode</a:t>
                      </a: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 20.04.2022 - 23.05.2022</a:t>
                      </a:r>
                      <a:endParaRPr kumimoji="0" lang="nb-NO" sz="8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68580" marR="68580" marT="68580" marB="6858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150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0604"/>
                  </a:ext>
                </a:extLst>
              </a:tr>
              <a:tr h="1564311"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Oppbemanning og økt aktivitet</a:t>
                      </a:r>
                      <a:endParaRPr lang="nb-NO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Felles informasjonsmøter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inn, og tilganger til ulike testmiljøer</a:t>
                      </a:r>
                      <a:endParaRPr lang="nb-NO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Starte å bygge modeller 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Sterkt fokus på kommunikasjon og involvering</a:t>
                      </a:r>
                      <a:endParaRPr lang="nb-NO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Møte om GAP-analyse og kunnskapsgrunnlag med DFØ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endParaRPr lang="nb-NO" sz="8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68580" marR="68580" marT="68580" marB="68580" horzOverflow="overflow">
                    <a:lnL cap="flat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988859"/>
                  </a:ext>
                </a:extLst>
              </a:tr>
            </a:tbl>
          </a:graphicData>
        </a:graphic>
      </p:graphicFrame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DEDFA25C-16FE-49F0-9563-24E9F533099A}"/>
              </a:ext>
            </a:extLst>
          </p:cNvPr>
          <p:cNvGraphicFramePr>
            <a:graphicFrameLocks noGrp="1"/>
          </p:cNvGraphicFramePr>
          <p:nvPr/>
        </p:nvGraphicFramePr>
        <p:xfrm>
          <a:off x="4954283" y="3306811"/>
          <a:ext cx="4060295" cy="1467994"/>
        </p:xfrm>
        <a:graphic>
          <a:graphicData uri="http://schemas.openxmlformats.org/drawingml/2006/table">
            <a:tbl>
              <a:tblPr/>
              <a:tblGrid>
                <a:gridCol w="4060295">
                  <a:extLst>
                    <a:ext uri="{9D8B030D-6E8A-4147-A177-3AD203B41FA5}">
                      <a16:colId xmlns:a16="http://schemas.microsoft.com/office/drawing/2014/main" val="79375080"/>
                    </a:ext>
                  </a:extLst>
                </a:gridCol>
              </a:tblGrid>
              <a:tr h="272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b-NO" sz="9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Bekymringer, risiko, nødvendige beslutninger</a:t>
                      </a:r>
                    </a:p>
                  </a:txBody>
                  <a:tcPr marL="68580" marR="68580" marT="68580" marB="68580" anchor="ctr" horzOverflow="overflow">
                    <a:lnL cap="flat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150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0604"/>
                  </a:ext>
                </a:extLst>
              </a:tr>
              <a:tr h="1195721">
                <a:tc>
                  <a:txBody>
                    <a:bodyPr/>
                    <a:lstStyle/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Rekruttere og bemanne opp prosjektet, og beholde kapasitet</a:t>
                      </a:r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 i å rette opp mangler og feil ved eksisterende løsninger fra DFØ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Kvalitet og brukervennlighet i løsningene</a:t>
                      </a:r>
                    </a:p>
                    <a:p>
                      <a:pPr marL="171450" marR="0" lvl="0" indent="-171450" algn="l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Bekymring om DFØ har tilstrekkelig kapasitet og kompetanse til å levere et produkt som møter våre ambisjoner over tid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</a:pPr>
                      <a:endParaRPr lang="nb-NO" sz="9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8580" marB="68580" horzOverflow="overflow">
                    <a:lnL cap="flat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988859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ADF530C2-9C70-49BF-9519-DEE31FEDBAEF}"/>
              </a:ext>
            </a:extLst>
          </p:cNvPr>
          <p:cNvGraphicFramePr>
            <a:graphicFrameLocks noGrp="1"/>
          </p:cNvGraphicFramePr>
          <p:nvPr/>
        </p:nvGraphicFramePr>
        <p:xfrm>
          <a:off x="4947789" y="236129"/>
          <a:ext cx="1944000" cy="308610"/>
        </p:xfrm>
        <a:graphic>
          <a:graphicData uri="http://schemas.openxmlformats.org/drawingml/2006/table">
            <a:tbl>
              <a:tblPr/>
              <a:tblGrid>
                <a:gridCol w="1944000">
                  <a:extLst>
                    <a:ext uri="{9D8B030D-6E8A-4147-A177-3AD203B41FA5}">
                      <a16:colId xmlns:a16="http://schemas.microsoft.com/office/drawing/2014/main" val="1244777604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b-NO" sz="1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Prosjektrisiko</a:t>
                      </a:r>
                    </a:p>
                  </a:txBody>
                  <a:tcPr marL="68580" marR="68580" marT="68580" marB="6858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311903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A156A9D6-4721-47D8-8A2F-88EB66FF09F3}"/>
              </a:ext>
            </a:extLst>
          </p:cNvPr>
          <p:cNvGraphicFramePr>
            <a:graphicFrameLocks noGrp="1"/>
          </p:cNvGraphicFramePr>
          <p:nvPr/>
        </p:nvGraphicFramePr>
        <p:xfrm>
          <a:off x="7065319" y="231025"/>
          <a:ext cx="1944000" cy="308610"/>
        </p:xfrm>
        <a:graphic>
          <a:graphicData uri="http://schemas.openxmlformats.org/drawingml/2006/table">
            <a:tbl>
              <a:tblPr/>
              <a:tblGrid>
                <a:gridCol w="1063762">
                  <a:extLst>
                    <a:ext uri="{9D8B030D-6E8A-4147-A177-3AD203B41FA5}">
                      <a16:colId xmlns:a16="http://schemas.microsoft.com/office/drawing/2014/main" val="1244777604"/>
                    </a:ext>
                  </a:extLst>
                </a:gridCol>
                <a:gridCol w="880238">
                  <a:extLst>
                    <a:ext uri="{9D8B030D-6E8A-4147-A177-3AD203B41FA5}">
                      <a16:colId xmlns:a16="http://schemas.microsoft.com/office/drawing/2014/main" val="1874488101"/>
                    </a:ext>
                  </a:extLst>
                </a:gridCol>
              </a:tblGrid>
              <a:tr h="308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nb-NO" sz="1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Dato</a:t>
                      </a:r>
                    </a:p>
                  </a:txBody>
                  <a:tcPr marL="68580" marR="68580" marT="68580" marB="6858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nb-NO" sz="10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20.04.2022</a:t>
                      </a:r>
                      <a:endParaRPr kumimoji="0" lang="nb-NO" sz="1000" b="0" i="0" u="none" strike="noStrike" kern="1200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68580" marB="68580" anchor="ctr" horzOverflow="overflow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311903"/>
                  </a:ext>
                </a:extLst>
              </a:tr>
            </a:tbl>
          </a:graphicData>
        </a:graphic>
      </p:graphicFrame>
      <p:sp>
        <p:nvSpPr>
          <p:cNvPr id="31" name="Title 13">
            <a:extLst>
              <a:ext uri="{FF2B5EF4-FFF2-40B4-BE49-F238E27FC236}">
                <a16:creationId xmlns:a16="http://schemas.microsoft.com/office/drawing/2014/main" id="{FB98550C-7E16-4BFA-84A7-B18FCCB03C22}"/>
              </a:ext>
            </a:extLst>
          </p:cNvPr>
          <p:cNvSpPr txBox="1">
            <a:spLocks/>
          </p:cNvSpPr>
          <p:nvPr/>
        </p:nvSpPr>
        <p:spPr>
          <a:xfrm>
            <a:off x="738963" y="67899"/>
            <a:ext cx="3177718" cy="32095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457189">
              <a:defRPr/>
            </a:pPr>
            <a:r>
              <a:rPr lang="nb-NO" sz="2700">
                <a:solidFill>
                  <a:sysClr val="windowText" lastClr="000000"/>
                </a:solidFill>
              </a:rPr>
              <a:t>Statusoppdatering</a:t>
            </a:r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1EBAC813-DB5D-45DF-B5FE-546058E28272}"/>
              </a:ext>
            </a:extLst>
          </p:cNvPr>
          <p:cNvSpPr>
            <a:spLocks noGrp="1"/>
          </p:cNvSpPr>
          <p:nvPr/>
        </p:nvSpPr>
        <p:spPr>
          <a:xfrm>
            <a:off x="8801126" y="327466"/>
            <a:ext cx="216161" cy="102683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endParaRPr lang="nb-NO" sz="675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2">
            <a:extLst>
              <a:ext uri="{FF2B5EF4-FFF2-40B4-BE49-F238E27FC236}">
                <a16:creationId xmlns:a16="http://schemas.microsoft.com/office/drawing/2014/main" id="{B5B6164F-A602-476D-A3CB-088F9A399C71}"/>
              </a:ext>
            </a:extLst>
          </p:cNvPr>
          <p:cNvSpPr txBox="1"/>
          <p:nvPr/>
        </p:nvSpPr>
        <p:spPr>
          <a:xfrm>
            <a:off x="5426345" y="19050"/>
            <a:ext cx="1362092" cy="196208"/>
          </a:xfrm>
          <a:prstGeom prst="rect">
            <a:avLst/>
          </a:prstGeom>
          <a:solidFill>
            <a:schemeClr val="bg1"/>
          </a:solidFill>
        </p:spPr>
        <p:txBody>
          <a:bodyPr wrap="square" lIns="27000" rIns="0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6398">
              <a:defRPr/>
            </a:pPr>
            <a:r>
              <a:rPr lang="nb-NO" sz="67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Kritiske avvik, tiltak må iverksettes</a:t>
            </a:r>
          </a:p>
        </p:txBody>
      </p:sp>
      <p:sp>
        <p:nvSpPr>
          <p:cNvPr id="38" name="TextBox 3">
            <a:extLst>
              <a:ext uri="{FF2B5EF4-FFF2-40B4-BE49-F238E27FC236}">
                <a16:creationId xmlns:a16="http://schemas.microsoft.com/office/drawing/2014/main" id="{D6C73D5C-2709-4F78-8AA6-7C52780AF6F1}"/>
              </a:ext>
            </a:extLst>
          </p:cNvPr>
          <p:cNvSpPr txBox="1"/>
          <p:nvPr/>
        </p:nvSpPr>
        <p:spPr>
          <a:xfrm>
            <a:off x="7021000" y="19050"/>
            <a:ext cx="708553" cy="196208"/>
          </a:xfrm>
          <a:prstGeom prst="rect">
            <a:avLst/>
          </a:prstGeom>
          <a:solidFill>
            <a:schemeClr val="bg1"/>
          </a:solidFill>
        </p:spPr>
        <p:txBody>
          <a:bodyPr wrap="none" lIns="27000" rIns="27000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6398">
              <a:defRPr/>
            </a:pPr>
            <a:r>
              <a:rPr lang="nb-NO" sz="67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Avvik, ikke kritisk</a:t>
            </a:r>
          </a:p>
        </p:txBody>
      </p:sp>
      <p:sp>
        <p:nvSpPr>
          <p:cNvPr id="40" name="TextBox 4">
            <a:extLst>
              <a:ext uri="{FF2B5EF4-FFF2-40B4-BE49-F238E27FC236}">
                <a16:creationId xmlns:a16="http://schemas.microsoft.com/office/drawing/2014/main" id="{DC218BD6-0642-4446-81EF-A2E901A66611}"/>
              </a:ext>
            </a:extLst>
          </p:cNvPr>
          <p:cNvSpPr txBox="1"/>
          <p:nvPr/>
        </p:nvSpPr>
        <p:spPr>
          <a:xfrm>
            <a:off x="8047050" y="0"/>
            <a:ext cx="684508" cy="196208"/>
          </a:xfrm>
          <a:prstGeom prst="rect">
            <a:avLst/>
          </a:prstGeom>
          <a:solidFill>
            <a:schemeClr val="bg1"/>
          </a:solidFill>
        </p:spPr>
        <p:txBody>
          <a:bodyPr wrap="none" lIns="27000" rIns="27000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6398">
              <a:defRPr/>
            </a:pPr>
            <a:r>
              <a:rPr lang="nb-NO" sz="67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henhold til plan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393FAFE-C915-41B7-986D-7FD2158BA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1345" y="38112"/>
            <a:ext cx="135000" cy="135000"/>
          </a:xfrm>
          <a:prstGeom prst="ellipse">
            <a:avLst/>
          </a:prstGeom>
          <a:solidFill>
            <a:srgbClr val="DA291C"/>
          </a:solidFill>
          <a:ln w="6350">
            <a:noFill/>
            <a:round/>
            <a:headEnd/>
            <a:tailEnd/>
          </a:ln>
        </p:spPr>
        <p:txBody>
          <a:bodyPr wrap="none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endParaRPr lang="nb-NO" sz="75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3C25739-0569-4C50-8411-F7E0FB63E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447" y="57162"/>
            <a:ext cx="135000" cy="135000"/>
          </a:xfrm>
          <a:prstGeom prst="ellipse">
            <a:avLst/>
          </a:prstGeom>
          <a:solidFill>
            <a:srgbClr val="ED8B00"/>
          </a:solidFill>
          <a:ln w="6350">
            <a:noFill/>
            <a:round/>
            <a:headEnd/>
            <a:tailEnd/>
          </a:ln>
        </p:spPr>
        <p:txBody>
          <a:bodyPr wrap="none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endParaRPr lang="nb-NO" sz="75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E83FD1C3-051A-4DAC-83A1-0242A30CD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656" y="19062"/>
            <a:ext cx="135000" cy="135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endParaRPr lang="nb-NO" sz="75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702F561-D9C9-43F1-A4DD-F0B6432B0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4616" y="279357"/>
            <a:ext cx="224202" cy="224202"/>
          </a:xfrm>
          <a:prstGeom prst="ellipse">
            <a:avLst/>
          </a:prstGeom>
          <a:solidFill>
            <a:srgbClr val="ED8B00"/>
          </a:solidFill>
          <a:ln w="6350">
            <a:noFill/>
            <a:round/>
            <a:headEnd/>
            <a:tailEnd/>
          </a:ln>
        </p:spPr>
        <p:txBody>
          <a:bodyPr wrap="none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endParaRPr lang="nb-NO" sz="75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2435665-5B01-438D-BA09-2289B904B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4615" y="630050"/>
            <a:ext cx="224202" cy="224202"/>
          </a:xfrm>
          <a:prstGeom prst="ellipse">
            <a:avLst/>
          </a:prstGeom>
          <a:solidFill>
            <a:srgbClr val="ED8B00"/>
          </a:solidFill>
          <a:ln w="6350">
            <a:noFill/>
            <a:round/>
            <a:headEnd/>
            <a:tailEnd/>
          </a:ln>
        </p:spPr>
        <p:txBody>
          <a:bodyPr wrap="none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endParaRPr lang="nb-NO" sz="75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C714FF2-D8A9-4894-86C8-2A231A011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57" y="630050"/>
            <a:ext cx="224202" cy="224202"/>
          </a:xfrm>
          <a:prstGeom prst="ellipse">
            <a:avLst/>
          </a:prstGeom>
          <a:solidFill>
            <a:srgbClr val="ED8B00"/>
          </a:solidFill>
          <a:ln w="6350">
            <a:noFill/>
            <a:round/>
            <a:headEnd/>
            <a:tailEnd/>
          </a:ln>
        </p:spPr>
        <p:txBody>
          <a:bodyPr wrap="none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defRPr/>
            </a:pPr>
            <a:endParaRPr lang="nb-NO" sz="75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9452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550B-3182-49F9-BD3D-70B98C20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</p:spPr>
        <p:txBody>
          <a:bodyPr/>
          <a:lstStyle/>
          <a:p>
            <a:r>
              <a:rPr lang="nb-NO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Saksliste for styringsgruppemøte 25.04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61036-4490-4552-A828-5CB60F45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29/22   Referat fra styringsgruppemøte 14.02.2022 (beslutningssak)  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30/22  Status i prosjektet (orienteringssak)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31/22   Risiko- og mulighetsmatrise inkl. kontrollport (beslutningssak)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32/22   Endeling plan for prosjektgjennomføring (beslutningssak</a:t>
            </a: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33/22   Kommunikasjon og informasjonsdeling BOTT ØL (diskusjonssak)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34/22   Forslag til møteplan høsten 2022 (beslutningssak)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35/22   Eventuelt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​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nb-NO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36/22   Saker til neste møte 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93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149C8-87F8-4402-94CC-946D806E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Aktiviteter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58B06-C333-4A69-A3BC-C1E38B192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Rolleinnmelding – møter med fakultetene</a:t>
            </a:r>
          </a:p>
          <a:p>
            <a:r>
              <a:rPr lang="nb-NO" dirty="0"/>
              <a:t>Rydding i eksisterende systemer – viktig så vi ikke tar med oss feil data inn i nye systemer</a:t>
            </a:r>
          </a:p>
          <a:p>
            <a:r>
              <a:rPr lang="nb-NO" dirty="0"/>
              <a:t>Planlegging tidligopplæring og opplæring høst 22</a:t>
            </a:r>
          </a:p>
          <a:p>
            <a:r>
              <a:rPr lang="nb-NO" dirty="0"/>
              <a:t>Involvering av prosessrådgivere BTB og Prosjektøkonomi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414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6A82701-C74B-4A18-B301-B44596A5E9E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6A82701-C74B-4A18-B301-B44596A5E9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Graphic 20" descr="Mop and bucket with solid fill">
            <a:extLst>
              <a:ext uri="{FF2B5EF4-FFF2-40B4-BE49-F238E27FC236}">
                <a16:creationId xmlns:a16="http://schemas.microsoft.com/office/drawing/2014/main" id="{080B8378-70C6-4518-8F2E-01AC7C217A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9456" y="1759628"/>
            <a:ext cx="685800" cy="6858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61AB78C-EE6B-462F-B961-E3F63EBD529E}"/>
              </a:ext>
            </a:extLst>
          </p:cNvPr>
          <p:cNvSpPr txBox="1"/>
          <p:nvPr/>
        </p:nvSpPr>
        <p:spPr>
          <a:xfrm>
            <a:off x="219456" y="1648726"/>
            <a:ext cx="2996946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Rydding av data og register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F6140B-B723-4347-B04F-55A01BFA44D2}"/>
              </a:ext>
            </a:extLst>
          </p:cNvPr>
          <p:cNvSpPr/>
          <p:nvPr/>
        </p:nvSpPr>
        <p:spPr>
          <a:xfrm>
            <a:off x="219456" y="2726507"/>
            <a:ext cx="8875291" cy="10765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nb-NO" sz="135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D090D6-01E0-473B-9A9B-0EF2E1DCE328}"/>
              </a:ext>
            </a:extLst>
          </p:cNvPr>
          <p:cNvSpPr/>
          <p:nvPr/>
        </p:nvSpPr>
        <p:spPr>
          <a:xfrm>
            <a:off x="219456" y="555745"/>
            <a:ext cx="8875291" cy="10765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>
              <a:defRPr/>
            </a:pPr>
            <a:endParaRPr lang="nb-NO" sz="1350">
              <a:solidFill>
                <a:srgbClr val="FFFFFF"/>
              </a:solidFill>
              <a:latin typeface="Arial" panose="020B0604020202020204"/>
            </a:endParaRPr>
          </a:p>
        </p:txBody>
      </p:sp>
      <p:pic>
        <p:nvPicPr>
          <p:cNvPr id="10" name="Graphic 9" descr="Social network outline">
            <a:extLst>
              <a:ext uri="{FF2B5EF4-FFF2-40B4-BE49-F238E27FC236}">
                <a16:creationId xmlns:a16="http://schemas.microsoft.com/office/drawing/2014/main" id="{D3783B67-5306-4287-9949-C29400579C3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9456" y="798153"/>
            <a:ext cx="685800" cy="685800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A7D96F02-B7F3-461F-B7D1-D1326B7025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268" y="41158"/>
            <a:ext cx="8418909" cy="48474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spcBef>
                <a:spcPts val="450"/>
              </a:spcBef>
              <a:buSzPct val="100000"/>
            </a:pPr>
            <a:r>
              <a:rPr lang="nb-NO" sz="1800">
                <a:solidFill>
                  <a:srgbClr val="313131"/>
                </a:solidFill>
              </a:rPr>
              <a:t>Hva bør vi gjøre alt nå?</a:t>
            </a:r>
            <a:br>
              <a:rPr lang="nb-NO" sz="1800">
                <a:solidFill>
                  <a:srgbClr val="313131"/>
                </a:solidFill>
              </a:rPr>
            </a:br>
            <a:r>
              <a:rPr lang="nb-NO" sz="1350" b="0" i="1">
                <a:solidFill>
                  <a:srgbClr val="313131"/>
                </a:solidFill>
              </a:rPr>
              <a:t>Fakultet/enheter vår/sommer 2022</a:t>
            </a:r>
            <a:endParaRPr lang="nb-NO" sz="1800" b="0" i="1">
              <a:solidFill>
                <a:srgbClr val="313131"/>
              </a:solidFill>
            </a:endParaRPr>
          </a:p>
        </p:txBody>
      </p:sp>
      <p:pic>
        <p:nvPicPr>
          <p:cNvPr id="28" name="Graphic 27" descr="Toggle with solid fill">
            <a:extLst>
              <a:ext uri="{FF2B5EF4-FFF2-40B4-BE49-F238E27FC236}">
                <a16:creationId xmlns:a16="http://schemas.microsoft.com/office/drawing/2014/main" id="{E9E5F62E-781F-49CC-A4D4-5C0F949DD47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9456" y="3010413"/>
            <a:ext cx="685800" cy="685800"/>
          </a:xfrm>
          <a:prstGeom prst="rect">
            <a:avLst/>
          </a:prstGeom>
        </p:spPr>
      </p:pic>
      <p:pic>
        <p:nvPicPr>
          <p:cNvPr id="30" name="Graphic 29" descr="Postit Notes with solid fill">
            <a:extLst>
              <a:ext uri="{FF2B5EF4-FFF2-40B4-BE49-F238E27FC236}">
                <a16:creationId xmlns:a16="http://schemas.microsoft.com/office/drawing/2014/main" id="{5F663E7F-1B19-42A5-A983-D2C9B04F8A8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19456" y="4010918"/>
            <a:ext cx="685800" cy="6858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2756134-496C-4C79-97BE-A30E0DA64D9E}"/>
              </a:ext>
            </a:extLst>
          </p:cNvPr>
          <p:cNvSpPr txBox="1"/>
          <p:nvPr/>
        </p:nvSpPr>
        <p:spPr>
          <a:xfrm>
            <a:off x="219456" y="545406"/>
            <a:ext cx="5774436" cy="276999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Melde inn roller og bygge forståelse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424515-67E0-4FC5-943D-7CE0BAED0341}"/>
              </a:ext>
            </a:extLst>
          </p:cNvPr>
          <p:cNvSpPr txBox="1"/>
          <p:nvPr/>
        </p:nvSpPr>
        <p:spPr>
          <a:xfrm>
            <a:off x="219456" y="2778547"/>
            <a:ext cx="4776242" cy="276999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Plan for tidligopplæring, planlegging og konvertering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EEF823-F926-41B0-B886-D43A57D44B59}"/>
              </a:ext>
            </a:extLst>
          </p:cNvPr>
          <p:cNvSpPr txBox="1"/>
          <p:nvPr/>
        </p:nvSpPr>
        <p:spPr>
          <a:xfrm>
            <a:off x="219456" y="3789398"/>
            <a:ext cx="22425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Informering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F87BDD3-3F95-4DCC-9422-1470F4778DDB}"/>
              </a:ext>
            </a:extLst>
          </p:cNvPr>
          <p:cNvSpPr/>
          <p:nvPr/>
        </p:nvSpPr>
        <p:spPr>
          <a:xfrm>
            <a:off x="1033272" y="798153"/>
            <a:ext cx="4030565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900">
                <a:solidFill>
                  <a:srgbClr val="000000"/>
                </a:solidFill>
                <a:latin typeface="Arial" panose="020B0604020202020204"/>
              </a:rPr>
              <a:t>Fakultet og enheter skal melde inn i roller 15. juni. Prosjektet anbefaler å kritisk gjennomgå de ulike rollene innmeldt i 2021, og ta med seg dokumenterte erfaringer fra de andre universitetene og som hovedregel følge anbefalingene som er gitt fra BOTT-samarbeidet.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5620B9C-C770-448F-9581-89C77B793638}"/>
              </a:ext>
            </a:extLst>
          </p:cNvPr>
          <p:cNvSpPr/>
          <p:nvPr/>
        </p:nvSpPr>
        <p:spPr>
          <a:xfrm>
            <a:off x="5466140" y="60814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>
                <a:solidFill>
                  <a:srgbClr val="000000"/>
                </a:solidFill>
                <a:latin typeface="Arial" panose="020B0604020202020204"/>
              </a:rPr>
              <a:t>15. juni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74BB8A8-E959-4243-B178-944479E540E5}"/>
              </a:ext>
            </a:extLst>
          </p:cNvPr>
          <p:cNvSpPr/>
          <p:nvPr/>
        </p:nvSpPr>
        <p:spPr>
          <a:xfrm>
            <a:off x="1033272" y="1896315"/>
            <a:ext cx="4030565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900">
                <a:solidFill>
                  <a:srgbClr val="000000"/>
                </a:solidFill>
                <a:latin typeface="Arial" panose="020B0604020202020204"/>
              </a:rPr>
              <a:t>Så snart som mulig bør fakulteter og enheter begynne arbeidet med å rydde i data og register. Dette gjelder feriesaldo, fleksitidssaldo, anleggsregister, prosjekter og annen økonomi- eller lønnsdata som blir overført til nye systemer. Økonomiavdelingen og tjenestesenteret bidrar med veiledning.</a:t>
            </a:r>
            <a:endParaRPr lang="nb-NO" sz="120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04EBA15-FA6B-4D21-8EC1-FCFEAA2840BE}"/>
              </a:ext>
            </a:extLst>
          </p:cNvPr>
          <p:cNvSpPr/>
          <p:nvPr/>
        </p:nvSpPr>
        <p:spPr>
          <a:xfrm>
            <a:off x="6656003" y="60814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Alle roller* meldt inn</a:t>
            </a:r>
            <a:endParaRPr lang="nb-NO" sz="1200" b="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E33A278-B268-4FBC-8813-11C5232CB821}"/>
              </a:ext>
            </a:extLst>
          </p:cNvPr>
          <p:cNvSpPr/>
          <p:nvPr/>
        </p:nvSpPr>
        <p:spPr>
          <a:xfrm>
            <a:off x="5466140" y="1679821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>
                <a:solidFill>
                  <a:srgbClr val="000000"/>
                </a:solidFill>
                <a:latin typeface="Arial" panose="020B0604020202020204"/>
              </a:rPr>
              <a:t>Se eget Excel-ark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B01645-582B-4594-B4A1-18F1A683C02A}"/>
              </a:ext>
            </a:extLst>
          </p:cNvPr>
          <p:cNvSpPr/>
          <p:nvPr/>
        </p:nvSpPr>
        <p:spPr>
          <a:xfrm>
            <a:off x="6656003" y="1679821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Rydde i alle data og register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24" name="Rectangle 36">
            <a:extLst>
              <a:ext uri="{FF2B5EF4-FFF2-40B4-BE49-F238E27FC236}">
                <a16:creationId xmlns:a16="http://schemas.microsoft.com/office/drawing/2014/main" id="{2A3DC1F1-3058-4490-8160-9E11470B87A5}"/>
              </a:ext>
            </a:extLst>
          </p:cNvPr>
          <p:cNvSpPr/>
          <p:nvPr/>
        </p:nvSpPr>
        <p:spPr>
          <a:xfrm>
            <a:off x="1033271" y="3026326"/>
            <a:ext cx="4145480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nb-NO" sz="900">
                <a:solidFill>
                  <a:srgbClr val="000000"/>
                </a:solidFill>
                <a:latin typeface="Arial" panose="020B0604020202020204"/>
              </a:rPr>
              <a:t>Fakulteter og enheter bør legge opp bemanning og planlegging rundt to hovedfaser – konvertering (august-september) og opplæring (ultimo oktober - </a:t>
            </a:r>
            <a:r>
              <a:rPr lang="nb-NO" sz="900">
                <a:solidFill>
                  <a:schemeClr val="tx1"/>
                </a:solidFill>
                <a:latin typeface="Arial" panose="020B0604020202020204"/>
              </a:rPr>
              <a:t>desember</a:t>
            </a:r>
            <a:r>
              <a:rPr lang="nb-NO" sz="900">
                <a:solidFill>
                  <a:srgbClr val="000000"/>
                </a:solidFill>
                <a:latin typeface="Arial" panose="020B0604020202020204"/>
              </a:rPr>
              <a:t>), og ekstra fokus på overgangsperioden. Alle innmeldte i roller vil ha opplæring i denne perioden, og sentrale økonomiressurser/prosessrådgivere vil måtte være tett på og må ha tid til å yte bistand i disse periodene. </a:t>
            </a:r>
            <a:endParaRPr lang="nb-NO" sz="120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6" name="Rectangle 36">
            <a:extLst>
              <a:ext uri="{FF2B5EF4-FFF2-40B4-BE49-F238E27FC236}">
                <a16:creationId xmlns:a16="http://schemas.microsoft.com/office/drawing/2014/main" id="{0716E2C6-D3FC-BC71-F371-45D3736AB9E8}"/>
              </a:ext>
            </a:extLst>
          </p:cNvPr>
          <p:cNvSpPr/>
          <p:nvPr/>
        </p:nvSpPr>
        <p:spPr>
          <a:xfrm>
            <a:off x="1033270" y="4013461"/>
            <a:ext cx="4030565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900">
                <a:solidFill>
                  <a:schemeClr val="tx1"/>
                </a:solidFill>
                <a:latin typeface="Arial" panose="020B0604020202020204"/>
              </a:rPr>
              <a:t>Så snart som mulig bør fakulteter og enheter lage egne strukturer for deling av informasjon med LOSAM, kontorsjefer og andre i nøkkelroller.  Prosessrådgivere bør etablere lokale fagnettverk med ansatte i aktuell prosess og faglige ledere bør etablere fast møtestruktur med prosessrådgivere. </a:t>
            </a:r>
            <a:endParaRPr lang="nb-NO" sz="1200">
              <a:solidFill>
                <a:schemeClr val="tx1"/>
              </a:solidFill>
              <a:latin typeface="Arial" panose="020B0604020202020204"/>
            </a:endParaRPr>
          </a:p>
        </p:txBody>
      </p:sp>
      <p:sp>
        <p:nvSpPr>
          <p:cNvPr id="27" name="Rectangle 38">
            <a:extLst>
              <a:ext uri="{FF2B5EF4-FFF2-40B4-BE49-F238E27FC236}">
                <a16:creationId xmlns:a16="http://schemas.microsoft.com/office/drawing/2014/main" id="{7950A6B6-DACE-311B-B34B-6647AE4C75A9}"/>
              </a:ext>
            </a:extLst>
          </p:cNvPr>
          <p:cNvSpPr/>
          <p:nvPr/>
        </p:nvSpPr>
        <p:spPr>
          <a:xfrm>
            <a:off x="5472635" y="2783855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>
                <a:solidFill>
                  <a:srgbClr val="000000"/>
                </a:solidFill>
                <a:latin typeface="Arial" panose="020B0604020202020204"/>
              </a:rPr>
              <a:t>1. juni</a:t>
            </a:r>
          </a:p>
        </p:txBody>
      </p:sp>
      <p:sp>
        <p:nvSpPr>
          <p:cNvPr id="29" name="Rectangle 39">
            <a:extLst>
              <a:ext uri="{FF2B5EF4-FFF2-40B4-BE49-F238E27FC236}">
                <a16:creationId xmlns:a16="http://schemas.microsoft.com/office/drawing/2014/main" id="{1CFB7F5F-FD24-D761-26D6-96FFF8A25C8F}"/>
              </a:ext>
            </a:extLst>
          </p:cNvPr>
          <p:cNvSpPr/>
          <p:nvPr/>
        </p:nvSpPr>
        <p:spPr>
          <a:xfrm>
            <a:off x="6662498" y="2783855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Planlegge bemanning i kritiske faser 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36" name="Rectangle 38">
            <a:extLst>
              <a:ext uri="{FF2B5EF4-FFF2-40B4-BE49-F238E27FC236}">
                <a16:creationId xmlns:a16="http://schemas.microsoft.com/office/drawing/2014/main" id="{769FA353-3083-8BB6-9FEE-B23E1EBE0564}"/>
              </a:ext>
            </a:extLst>
          </p:cNvPr>
          <p:cNvSpPr/>
          <p:nvPr/>
        </p:nvSpPr>
        <p:spPr>
          <a:xfrm>
            <a:off x="5492117" y="3887889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 dirty="0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 dirty="0">
                <a:solidFill>
                  <a:srgbClr val="000000"/>
                </a:solidFill>
                <a:latin typeface="Arial" panose="020B0604020202020204"/>
              </a:rPr>
              <a:t>Snarest</a:t>
            </a:r>
          </a:p>
        </p:txBody>
      </p:sp>
      <p:sp>
        <p:nvSpPr>
          <p:cNvPr id="41" name="Rectangle 39">
            <a:extLst>
              <a:ext uri="{FF2B5EF4-FFF2-40B4-BE49-F238E27FC236}">
                <a16:creationId xmlns:a16="http://schemas.microsoft.com/office/drawing/2014/main" id="{B6F158E8-42E6-3D05-2998-FCC224D71C1C}"/>
              </a:ext>
            </a:extLst>
          </p:cNvPr>
          <p:cNvSpPr/>
          <p:nvPr/>
        </p:nvSpPr>
        <p:spPr>
          <a:xfrm>
            <a:off x="6681980" y="3887889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Lage struktur og dele informasjon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B709648-D2DA-48FC-BC2B-267C2B9A8E3E}"/>
              </a:ext>
            </a:extLst>
          </p:cNvPr>
          <p:cNvSpPr/>
          <p:nvPr/>
        </p:nvSpPr>
        <p:spPr>
          <a:xfrm>
            <a:off x="7852361" y="60814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825">
                <a:solidFill>
                  <a:srgbClr val="000000"/>
                </a:solidFill>
                <a:latin typeface="Arial" panose="020B0604020202020204"/>
              </a:rPr>
              <a:t>Vi må ha meldt inn alle ansatte som skal ha opplæring og jobbe i systemene fra 01.01.23</a:t>
            </a:r>
            <a:endParaRPr lang="nb-NO" sz="1200" b="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4CF5166-E6E5-4CF8-AEFA-A8D7E8E656C2}"/>
              </a:ext>
            </a:extLst>
          </p:cNvPr>
          <p:cNvSpPr/>
          <p:nvPr/>
        </p:nvSpPr>
        <p:spPr>
          <a:xfrm>
            <a:off x="7852361" y="1679821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788">
                <a:solidFill>
                  <a:srgbClr val="000000"/>
                </a:solidFill>
                <a:latin typeface="Arial" panose="020B0604020202020204"/>
              </a:rPr>
              <a:t>Dataene vi tar med oss over i nye systemer må være rett, og feil data vil slå ut med økonomiske konsekvenser</a:t>
            </a:r>
            <a:br>
              <a:rPr lang="nb-NO" sz="1050" b="1">
                <a:solidFill>
                  <a:srgbClr val="000000"/>
                </a:solidFill>
                <a:latin typeface="Arial" panose="020B0604020202020204"/>
              </a:rPr>
            </a:b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8D694E95-A6D7-4F6A-BC00-A65D9403CEE7}"/>
              </a:ext>
            </a:extLst>
          </p:cNvPr>
          <p:cNvSpPr/>
          <p:nvPr/>
        </p:nvSpPr>
        <p:spPr>
          <a:xfrm>
            <a:off x="7858855" y="2783855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750">
                <a:solidFill>
                  <a:srgbClr val="000000"/>
                </a:solidFill>
                <a:latin typeface="Arial" panose="020B0604020202020204"/>
              </a:rPr>
              <a:t>Opplæring og konvertering krever kapasitet, og med mindre vi planlegger godt kan dette være utfordrende for drift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45" name="Rectangle 39">
            <a:extLst>
              <a:ext uri="{FF2B5EF4-FFF2-40B4-BE49-F238E27FC236}">
                <a16:creationId xmlns:a16="http://schemas.microsoft.com/office/drawing/2014/main" id="{4C90F9B1-BAAF-48E2-B04B-023E87C5AC47}"/>
              </a:ext>
            </a:extLst>
          </p:cNvPr>
          <p:cNvSpPr/>
          <p:nvPr/>
        </p:nvSpPr>
        <p:spPr>
          <a:xfrm>
            <a:off x="7878337" y="3887889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latin typeface="Arial" panose="020B0604020202020204"/>
              </a:rPr>
            </a:br>
            <a:r>
              <a:rPr lang="nb-NO" sz="788">
                <a:solidFill>
                  <a:srgbClr val="000000"/>
                </a:solidFill>
                <a:latin typeface="Arial" panose="020B0604020202020204"/>
              </a:rPr>
              <a:t>Det bør gjøres et godt arbeid med informasjon og involvering på fakultet/enhet for å sikre god innføring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716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c 9" descr="Social network outline">
            <a:extLst>
              <a:ext uri="{FF2B5EF4-FFF2-40B4-BE49-F238E27FC236}">
                <a16:creationId xmlns:a16="http://schemas.microsoft.com/office/drawing/2014/main" id="{21BF2D5F-7723-F4C6-A802-B2D09FA9B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973" y="369528"/>
            <a:ext cx="685800" cy="685800"/>
          </a:xfrm>
          <a:prstGeom prst="rect">
            <a:avLst/>
          </a:prstGeom>
        </p:spPr>
      </p:pic>
      <p:sp>
        <p:nvSpPr>
          <p:cNvPr id="19" name="TextBox 16">
            <a:extLst>
              <a:ext uri="{FF2B5EF4-FFF2-40B4-BE49-F238E27FC236}">
                <a16:creationId xmlns:a16="http://schemas.microsoft.com/office/drawing/2014/main" id="{B2B98589-9AA6-124A-A776-A685DB79CFFB}"/>
              </a:ext>
            </a:extLst>
          </p:cNvPr>
          <p:cNvSpPr txBox="1"/>
          <p:nvPr/>
        </p:nvSpPr>
        <p:spPr>
          <a:xfrm>
            <a:off x="199973" y="116781"/>
            <a:ext cx="57744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Melde inn rolleinnmelding og bygge forståelse</a:t>
            </a:r>
          </a:p>
        </p:txBody>
      </p:sp>
      <p:sp>
        <p:nvSpPr>
          <p:cNvPr id="21" name="Rectangle 33">
            <a:extLst>
              <a:ext uri="{FF2B5EF4-FFF2-40B4-BE49-F238E27FC236}">
                <a16:creationId xmlns:a16="http://schemas.microsoft.com/office/drawing/2014/main" id="{CFE3C2E3-985F-2A40-2333-5177661C404E}"/>
              </a:ext>
            </a:extLst>
          </p:cNvPr>
          <p:cNvSpPr/>
          <p:nvPr/>
        </p:nvSpPr>
        <p:spPr>
          <a:xfrm>
            <a:off x="964276" y="460119"/>
            <a:ext cx="4030565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900" dirty="0">
                <a:solidFill>
                  <a:srgbClr val="000000"/>
                </a:solidFill>
                <a:latin typeface="Arial" panose="020B0604020202020204"/>
              </a:rPr>
              <a:t>Fakultet og enheter skal melde inn i roller 15. juni. Prosjektet anbefaler å kritisk gjennomgå de ulike rollene innmeldt i 2021, og ta med seg dokumenterte erfaringer fra de andre universitetene og som hovedregel følge anbefalingene som er gitt fra BOTT-samarbeidet.</a:t>
            </a:r>
          </a:p>
        </p:txBody>
      </p:sp>
      <p:sp>
        <p:nvSpPr>
          <p:cNvPr id="23" name="Rectangle 34">
            <a:extLst>
              <a:ext uri="{FF2B5EF4-FFF2-40B4-BE49-F238E27FC236}">
                <a16:creationId xmlns:a16="http://schemas.microsoft.com/office/drawing/2014/main" id="{7541DBEC-93FC-D0CF-6888-755F5B7DC48D}"/>
              </a:ext>
            </a:extLst>
          </p:cNvPr>
          <p:cNvSpPr/>
          <p:nvPr/>
        </p:nvSpPr>
        <p:spPr>
          <a:xfrm>
            <a:off x="5446658" y="179523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>
                <a:solidFill>
                  <a:srgbClr val="000000"/>
                </a:solidFill>
                <a:latin typeface="Arial" panose="020B0604020202020204"/>
              </a:rPr>
              <a:t>15. juni</a:t>
            </a:r>
          </a:p>
        </p:txBody>
      </p:sp>
      <p:sp>
        <p:nvSpPr>
          <p:cNvPr id="25" name="Rectangle 37">
            <a:extLst>
              <a:ext uri="{FF2B5EF4-FFF2-40B4-BE49-F238E27FC236}">
                <a16:creationId xmlns:a16="http://schemas.microsoft.com/office/drawing/2014/main" id="{3A4B35A7-9A75-83EA-244B-3AC61BAF229C}"/>
              </a:ext>
            </a:extLst>
          </p:cNvPr>
          <p:cNvSpPr/>
          <p:nvPr/>
        </p:nvSpPr>
        <p:spPr>
          <a:xfrm>
            <a:off x="6636521" y="179523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Alle roller* meldt inn</a:t>
            </a:r>
            <a:endParaRPr lang="nb-NO" sz="1200" b="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7" name="Rectangle 41">
            <a:extLst>
              <a:ext uri="{FF2B5EF4-FFF2-40B4-BE49-F238E27FC236}">
                <a16:creationId xmlns:a16="http://schemas.microsoft.com/office/drawing/2014/main" id="{2D011564-860C-341E-45CA-A0B85609F197}"/>
              </a:ext>
            </a:extLst>
          </p:cNvPr>
          <p:cNvSpPr/>
          <p:nvPr/>
        </p:nvSpPr>
        <p:spPr>
          <a:xfrm>
            <a:off x="7832878" y="179523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825">
                <a:solidFill>
                  <a:srgbClr val="000000"/>
                </a:solidFill>
                <a:latin typeface="Arial" panose="020B0604020202020204"/>
              </a:rPr>
              <a:t>Vi må ha meldt inn alle ansatte som skal ha opplæring og jobbe i systemene fra 01.01.23</a:t>
            </a:r>
            <a:endParaRPr lang="nb-NO" sz="1200" b="1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C2770AC3-683B-822A-685C-1CC70EA964C9}"/>
              </a:ext>
            </a:extLst>
          </p:cNvPr>
          <p:cNvSpPr/>
          <p:nvPr/>
        </p:nvSpPr>
        <p:spPr>
          <a:xfrm>
            <a:off x="280555" y="1210529"/>
            <a:ext cx="8706282" cy="3529024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nb-NO" sz="1350" b="1" dirty="0">
                <a:solidFill>
                  <a:schemeClr val="tx1"/>
                </a:solidFill>
                <a:cs typeface="Arial"/>
              </a:rPr>
              <a:t>Bakgrunn</a:t>
            </a:r>
          </a:p>
          <a:p>
            <a:r>
              <a:rPr lang="nb-NO" sz="900" dirty="0">
                <a:solidFill>
                  <a:schemeClr val="tx1"/>
                </a:solidFill>
                <a:cs typeface="Arial"/>
              </a:rPr>
              <a:t>I BOTT ØL meldte man inn roller i 2021 med sikte på oppgang i 2022. Her har vi et godt utgangspunkt for arbeidet. Prosjektet har sendt ut en bestilling til fakultetene der vi vil ha innmelding i alle (med noen få unntak) roller den 15. juni. I tillegg må fakultet/enheter begynne arbeidet med å sette seg inn i prosesser og roller definert av BOTT, disse finnes på: </a:t>
            </a:r>
            <a:r>
              <a:rPr lang="nb-NO" sz="900" dirty="0">
                <a:solidFill>
                  <a:schemeClr val="tx1"/>
                </a:solidFill>
                <a:cs typeface="Arial"/>
                <a:hlinkClick r:id="rId4"/>
              </a:rPr>
              <a:t>BOTT-samarbeidet.no</a:t>
            </a:r>
            <a:endParaRPr lang="nb-NO" sz="900" dirty="0">
              <a:solidFill>
                <a:schemeClr val="tx1"/>
              </a:solidFill>
              <a:cs typeface="Arial"/>
            </a:endParaRPr>
          </a:p>
          <a:p>
            <a:br>
              <a:rPr lang="nb-NO" sz="1350" b="1" dirty="0">
                <a:cs typeface="Arial"/>
              </a:rPr>
            </a:br>
            <a:r>
              <a:rPr lang="nb-NO" sz="1350" b="1" dirty="0">
                <a:solidFill>
                  <a:schemeClr val="tx1"/>
                </a:solidFill>
                <a:cs typeface="Arial"/>
              </a:rPr>
              <a:t>Hvordan går vi frem?</a:t>
            </a:r>
          </a:p>
          <a:p>
            <a:r>
              <a:rPr lang="nb-NO" sz="900" dirty="0">
                <a:solidFill>
                  <a:schemeClr val="tx1"/>
                </a:solidFill>
                <a:ea typeface="+mn-lt"/>
                <a:cs typeface="+mn-lt"/>
              </a:rPr>
              <a:t>Fakultetene/enhetene følger opp bestillingen og melder inn i rollene basert på anbefalinger og vedtak på NTNU som skissert i bestillingen. Vi anbefaler at det gis ansvar til en person/gruppe som jobber med å gjennomgå innmelding fra i fjor, og sette seg inn i rollekrav og anbefalinger. Fakultet/enhet må forstå rollenes plassering i </a:t>
            </a:r>
            <a:r>
              <a:rPr lang="nb-NO" sz="900" dirty="0" err="1">
                <a:solidFill>
                  <a:schemeClr val="tx1"/>
                </a:solidFill>
                <a:ea typeface="+mn-lt"/>
                <a:cs typeface="+mn-lt"/>
              </a:rPr>
              <a:t>BOTTs</a:t>
            </a:r>
            <a:r>
              <a:rPr lang="nb-NO" sz="900" dirty="0">
                <a:solidFill>
                  <a:schemeClr val="tx1"/>
                </a:solidFill>
                <a:ea typeface="+mn-lt"/>
                <a:cs typeface="+mn-lt"/>
              </a:rPr>
              <a:t> prosesser, og ta stilling til hvem som bør inneha disse. Vært obs. på at erfaringer fra andre BOTT-universiteter er at størrelse i rollene er viktig og at vi kan lære av deres erfaringer i vår oppgang. </a:t>
            </a:r>
            <a:endParaRPr lang="nb-NO" sz="135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nb-NO" sz="900" dirty="0">
              <a:solidFill>
                <a:schemeClr val="tx1"/>
              </a:solidFill>
              <a:cs typeface="Arial"/>
            </a:endParaRPr>
          </a:p>
          <a:p>
            <a:r>
              <a:rPr lang="nb-NO" sz="900" dirty="0">
                <a:solidFill>
                  <a:schemeClr val="tx1"/>
                </a:solidFill>
                <a:cs typeface="Arial"/>
              </a:rPr>
              <a:t>Videre vil vi anbefale at man tar en helhetlig gjennomgang av alle roller og prosessbeskrivelser på bott-samarbeidet.no for å forstå rollenes og prosessenes faktiske funksjon. </a:t>
            </a:r>
          </a:p>
          <a:p>
            <a:br>
              <a:rPr lang="nb-NO" sz="1350" b="1" dirty="0">
                <a:cs typeface="Arial"/>
              </a:rPr>
            </a:br>
            <a:r>
              <a:rPr lang="nb-NO" sz="1350" b="1" dirty="0">
                <a:solidFill>
                  <a:schemeClr val="tx1"/>
                </a:solidFill>
                <a:cs typeface="Arial"/>
              </a:rPr>
              <a:t>Hvor finner vi mer informasjon?</a:t>
            </a:r>
            <a:endParaRPr lang="nb-NO" sz="1350" dirty="0">
              <a:solidFill>
                <a:schemeClr val="tx1"/>
              </a:solidFill>
            </a:endParaRPr>
          </a:p>
          <a:p>
            <a:r>
              <a:rPr lang="nb-NO" sz="900" dirty="0">
                <a:solidFill>
                  <a:schemeClr val="tx1"/>
                </a:solidFill>
                <a:ea typeface="+mn-lt"/>
                <a:cs typeface="+mn-lt"/>
              </a:rPr>
              <a:t>Se til bestillingen med vedlegg som er sendt ut til enhetene. Se på bott-samarbeidet.no for beskrivelse av alle roller og prosesser.</a:t>
            </a:r>
          </a:p>
          <a:p>
            <a:endParaRPr lang="nb-NO" sz="9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nb-NO" sz="1350" b="1" dirty="0">
                <a:solidFill>
                  <a:schemeClr val="tx1"/>
                </a:solidFill>
                <a:cs typeface="Arial"/>
              </a:rPr>
              <a:t>Hvem kontakter vi når vi har spørsmål eller vil ha veiledning?</a:t>
            </a:r>
          </a:p>
          <a:p>
            <a:r>
              <a:rPr lang="nb-NO" sz="900" dirty="0">
                <a:solidFill>
                  <a:schemeClr val="tx1"/>
                </a:solidFill>
                <a:ea typeface="+mn-lt"/>
                <a:cs typeface="+mn-lt"/>
              </a:rPr>
              <a:t>Ta kontakt med Gry-Lene Johansen om du har spørsmål eller ønsker veiledning.</a:t>
            </a:r>
            <a:endParaRPr lang="nb-NO" sz="135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76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C2770AC3-683B-822A-685C-1CC70EA964C9}"/>
              </a:ext>
            </a:extLst>
          </p:cNvPr>
          <p:cNvSpPr/>
          <p:nvPr/>
        </p:nvSpPr>
        <p:spPr>
          <a:xfrm>
            <a:off x="271695" y="1145770"/>
            <a:ext cx="8697422" cy="3794362"/>
          </a:xfrm>
          <a:prstGeom prst="rect">
            <a:avLst/>
          </a:prstGeom>
          <a:noFill/>
          <a:ln>
            <a:solidFill>
              <a:srgbClr val="4472C4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nn-NO" sz="1350" b="1" dirty="0">
                <a:solidFill>
                  <a:schemeClr val="tx1"/>
                </a:solidFill>
                <a:cs typeface="Arial"/>
              </a:rPr>
              <a:t>Bakgrunn</a:t>
            </a:r>
          </a:p>
          <a:p>
            <a:r>
              <a:rPr lang="nn-NO" sz="900" dirty="0">
                <a:solidFill>
                  <a:schemeClr val="tx1"/>
                </a:solidFill>
                <a:cs typeface="Arial"/>
              </a:rPr>
              <a:t>Å rydde i ulike deler av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regnskap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og register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sikrer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at vi har riktige data med oss over i de nye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systemene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. Mye ble gjort i fjor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høst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med konvertering av prosjekter og andre data. Det er to områder som vil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kreve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spesiell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oppmerksomhet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nå. Det er rydding i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paga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for ferie og fleksitidsregnskap og rydding i anleggsregister. I tillegg er det viktig at det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ryddes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 og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holdes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ajour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på andre områder av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regnskapene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. Dette er typisk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oppgaver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som er en del av ordinær drift, men som må ha spesiell </a:t>
            </a:r>
            <a:r>
              <a:rPr lang="nn-NO" sz="900" dirty="0" err="1">
                <a:solidFill>
                  <a:schemeClr val="tx1"/>
                </a:solidFill>
                <a:cs typeface="Arial"/>
              </a:rPr>
              <a:t>oppmerksomhet</a:t>
            </a:r>
            <a:r>
              <a:rPr lang="nn-NO" sz="900" dirty="0">
                <a:solidFill>
                  <a:schemeClr val="tx1"/>
                </a:solidFill>
                <a:cs typeface="Arial"/>
              </a:rPr>
              <a:t> i forbindelse med overgangen.</a:t>
            </a:r>
          </a:p>
          <a:p>
            <a:endParaRPr lang="nn-NO" sz="1350" b="1" dirty="0">
              <a:solidFill>
                <a:schemeClr val="tx1"/>
              </a:solidFill>
              <a:cs typeface="Arial"/>
            </a:endParaRPr>
          </a:p>
          <a:p>
            <a:r>
              <a:rPr lang="nn-NO" sz="1350" b="1" dirty="0" err="1">
                <a:solidFill>
                  <a:schemeClr val="tx1"/>
                </a:solidFill>
                <a:cs typeface="Arial"/>
              </a:rPr>
              <a:t>Hvordan</a:t>
            </a:r>
            <a:r>
              <a:rPr lang="nn-NO" sz="1350" b="1" dirty="0">
                <a:solidFill>
                  <a:schemeClr val="tx1"/>
                </a:solidFill>
                <a:cs typeface="Arial"/>
              </a:rPr>
              <a:t> går vi frem?</a:t>
            </a:r>
            <a:endParaRPr lang="nn-NO" sz="1350" dirty="0">
              <a:solidFill>
                <a:schemeClr val="tx1"/>
              </a:solidFill>
              <a:cs typeface="Arial"/>
            </a:endParaRPr>
          </a:p>
          <a:p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Anleggsregisterryddingen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er i gang og grunnlag er sendt 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økonomisjefene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som har 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igangsatt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jobben ved egen 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enhet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 Denne jobben blir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fulgt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opp fra sentral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regnskapsenhet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med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teamskafeer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og oppfølging av den enkelt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enhet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 Her vil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enhetene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få lister med status på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feriedager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ved sin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enhet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 De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øvrige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oppgavene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 bør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ajourholdes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fortløpende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i tråd med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rutinene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 Vi har satt de opp i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listen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med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frister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og ber om at de gis spesiell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oppmerksomhet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dette året.</a:t>
            </a:r>
          </a:p>
          <a:p>
            <a:br>
              <a:rPr lang="en-US" sz="900" dirty="0">
                <a:ea typeface="+mn-lt"/>
                <a:cs typeface="+mn-lt"/>
              </a:rPr>
            </a:br>
            <a:r>
              <a:rPr lang="nn-NO" sz="1350" b="1" dirty="0" err="1">
                <a:solidFill>
                  <a:schemeClr val="tx1"/>
                </a:solidFill>
                <a:cs typeface="Arial"/>
              </a:rPr>
              <a:t>Hvor</a:t>
            </a:r>
            <a:r>
              <a:rPr lang="nn-NO" sz="1350" b="1" dirty="0">
                <a:solidFill>
                  <a:schemeClr val="tx1"/>
                </a:solidFill>
                <a:cs typeface="Arial"/>
              </a:rPr>
              <a:t> finner vi </a:t>
            </a:r>
            <a:r>
              <a:rPr lang="nn-NO" sz="1350" b="1" dirty="0" err="1">
                <a:solidFill>
                  <a:schemeClr val="tx1"/>
                </a:solidFill>
                <a:cs typeface="Arial"/>
              </a:rPr>
              <a:t>mer</a:t>
            </a:r>
            <a:r>
              <a:rPr lang="nn-NO" sz="1350" b="1" dirty="0">
                <a:solidFill>
                  <a:schemeClr val="tx1"/>
                </a:solidFill>
                <a:cs typeface="Arial"/>
              </a:rPr>
              <a:t> informasjon?</a:t>
            </a:r>
            <a:endParaRPr lang="en-US" sz="900" dirty="0">
              <a:solidFill>
                <a:schemeClr val="tx1"/>
              </a:solidFill>
              <a:cs typeface="Arial"/>
            </a:endParaRPr>
          </a:p>
          <a:p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Det er laget et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eget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excel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-ark som detaljerer ut de ulike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ryddeoppgavene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med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frister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og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begrunnelse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 I tillegg til de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ryddingene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nevnt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over her ligger det i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listen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også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oppgaver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som vi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vanligvis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utfører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hvert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år som en del av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avslutningen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av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regnskapet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 Dette er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oppgaver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som i følge rutinen skal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utføres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fortløpende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 De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nevnes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sammen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med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ryddejobbene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fordi vi ønsker å ha et ekstra fokus på disse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oppgavene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i forbindelse med overgangen til nye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systemer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. </a:t>
            </a:r>
          </a:p>
          <a:p>
            <a:endParaRPr lang="nn-NO" sz="9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nn-NO" sz="1350" b="1" dirty="0" err="1">
                <a:solidFill>
                  <a:schemeClr val="tx1"/>
                </a:solidFill>
                <a:cs typeface="Arial"/>
              </a:rPr>
              <a:t>Hvem</a:t>
            </a:r>
            <a:r>
              <a:rPr lang="nn-NO" sz="1350" b="1" dirty="0">
                <a:solidFill>
                  <a:schemeClr val="tx1"/>
                </a:solidFill>
                <a:cs typeface="Arial"/>
              </a:rPr>
              <a:t> </a:t>
            </a:r>
            <a:r>
              <a:rPr lang="nn-NO" sz="1350" b="1" dirty="0" err="1">
                <a:solidFill>
                  <a:schemeClr val="tx1"/>
                </a:solidFill>
                <a:cs typeface="Arial"/>
              </a:rPr>
              <a:t>kontakter</a:t>
            </a:r>
            <a:r>
              <a:rPr lang="nn-NO" sz="1350" b="1" dirty="0">
                <a:solidFill>
                  <a:schemeClr val="tx1"/>
                </a:solidFill>
                <a:cs typeface="Arial"/>
              </a:rPr>
              <a:t> vi når vi har spørsmål eller vil ha </a:t>
            </a:r>
            <a:r>
              <a:rPr lang="nn-NO" sz="1350" b="1" dirty="0" err="1">
                <a:solidFill>
                  <a:schemeClr val="tx1"/>
                </a:solidFill>
                <a:cs typeface="Arial"/>
              </a:rPr>
              <a:t>veiledning</a:t>
            </a:r>
            <a:r>
              <a:rPr lang="nn-NO" sz="1350" b="1" dirty="0">
                <a:solidFill>
                  <a:schemeClr val="tx1"/>
                </a:solidFill>
                <a:cs typeface="Arial"/>
              </a:rPr>
              <a:t>?</a:t>
            </a:r>
            <a:endParaRPr lang="en-US" sz="1350" b="1" dirty="0">
              <a:solidFill>
                <a:schemeClr val="tx1"/>
              </a:solidFill>
              <a:cs typeface="Arial"/>
            </a:endParaRPr>
          </a:p>
          <a:p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Anlegg: Berit Sagosen og Laila Strypet</a:t>
            </a:r>
          </a:p>
          <a:p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Ferie og fleksitid: (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Paga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):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Tjenestesenteret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nn-NO" sz="900" dirty="0">
                <a:solidFill>
                  <a:srgbClr val="FF0000"/>
                </a:solidFill>
                <a:ea typeface="+mn-lt"/>
                <a:cs typeface="+mn-lt"/>
              </a:rPr>
              <a:t>v/ Gøril Wærum</a:t>
            </a:r>
          </a:p>
          <a:p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Regnskap: Berit Sagosen</a:t>
            </a:r>
          </a:p>
          <a:p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</a:rPr>
              <a:t>Øvrige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</a:rPr>
              <a:t>: 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  <a:hlinkClick r:id="rId3"/>
              </a:rPr>
              <a:t>Se </a:t>
            </a:r>
            <a:r>
              <a:rPr lang="nn-NO" sz="900" dirty="0" err="1">
                <a:solidFill>
                  <a:schemeClr val="tx1"/>
                </a:solidFill>
                <a:ea typeface="+mn-lt"/>
                <a:cs typeface="+mn-lt"/>
                <a:hlinkClick r:id="rId3"/>
              </a:rPr>
              <a:t>excel</a:t>
            </a:r>
            <a:r>
              <a:rPr lang="nn-NO" sz="900" dirty="0">
                <a:solidFill>
                  <a:schemeClr val="tx1"/>
                </a:solidFill>
                <a:ea typeface="+mn-lt"/>
                <a:cs typeface="+mn-lt"/>
                <a:hlinkClick r:id="rId3"/>
              </a:rPr>
              <a:t>-liste</a:t>
            </a:r>
            <a:endParaRPr lang="nn-NO" sz="9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nn-NO" sz="1350" dirty="0">
              <a:solidFill>
                <a:schemeClr val="tx1"/>
              </a:solidFill>
              <a:cs typeface="Arial"/>
            </a:endParaRPr>
          </a:p>
          <a:p>
            <a:endParaRPr lang="nn-NO" sz="1350" dirty="0">
              <a:solidFill>
                <a:schemeClr val="tx1"/>
              </a:solidFill>
              <a:cs typeface="Arial"/>
            </a:endParaRPr>
          </a:p>
          <a:p>
            <a:endParaRPr lang="nn-NO" sz="1350" b="1" dirty="0">
              <a:solidFill>
                <a:schemeClr val="tx1"/>
              </a:solidFill>
              <a:cs typeface="Arial"/>
            </a:endParaRPr>
          </a:p>
          <a:p>
            <a:endParaRPr lang="nn-NO" sz="900" dirty="0">
              <a:solidFill>
                <a:schemeClr val="tx1"/>
              </a:solidFill>
              <a:cs typeface="Arial"/>
            </a:endParaRPr>
          </a:p>
        </p:txBody>
      </p:sp>
      <p:pic>
        <p:nvPicPr>
          <p:cNvPr id="8" name="Graphic 20" descr="Mop and bucket with solid fill">
            <a:extLst>
              <a:ext uri="{FF2B5EF4-FFF2-40B4-BE49-F238E27FC236}">
                <a16:creationId xmlns:a16="http://schemas.microsoft.com/office/drawing/2014/main" id="{933FA9D4-38BE-39FE-19B5-4B0F690537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456" y="220475"/>
            <a:ext cx="685800" cy="685800"/>
          </a:xfrm>
          <a:prstGeom prst="rect">
            <a:avLst/>
          </a:prstGeom>
        </p:spPr>
      </p:pic>
      <p:sp>
        <p:nvSpPr>
          <p:cNvPr id="10" name="TextBox 18">
            <a:extLst>
              <a:ext uri="{FF2B5EF4-FFF2-40B4-BE49-F238E27FC236}">
                <a16:creationId xmlns:a16="http://schemas.microsoft.com/office/drawing/2014/main" id="{2A61481C-E449-0895-D2AE-1F7D4AC0DC60}"/>
              </a:ext>
            </a:extLst>
          </p:cNvPr>
          <p:cNvSpPr txBox="1"/>
          <p:nvPr/>
        </p:nvSpPr>
        <p:spPr>
          <a:xfrm>
            <a:off x="219456" y="109572"/>
            <a:ext cx="2996946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nb-NO" sz="1350" b="1">
                <a:solidFill>
                  <a:srgbClr val="000000"/>
                </a:solidFill>
                <a:latin typeface="Arial" panose="020B0604020202020204"/>
              </a:rPr>
              <a:t>Rydding av data og register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CA791813-928F-5985-D459-876FF430D5A3}"/>
              </a:ext>
            </a:extLst>
          </p:cNvPr>
          <p:cNvSpPr/>
          <p:nvPr/>
        </p:nvSpPr>
        <p:spPr>
          <a:xfrm>
            <a:off x="1033272" y="357161"/>
            <a:ext cx="4030565" cy="778259"/>
          </a:xfrm>
          <a:prstGeom prst="rect">
            <a:avLst/>
          </a:prstGeom>
          <a:noFill/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900" dirty="0">
                <a:solidFill>
                  <a:srgbClr val="000000"/>
                </a:solidFill>
                <a:latin typeface="Arial" panose="020B0604020202020204"/>
              </a:rPr>
              <a:t>Så snart som mulig bør fakulteter og enheter begynne arbeidet med å rydde i data og register. Dette gjelder feriesaldo, fleksitidssaldo, anleggsregister, prosjekter og annen økonomi- eller lønnsdata som blir overført til nye systemer. Økonomiavdelingen og tjenestesenteret bidrar med veiledning.</a:t>
            </a:r>
            <a:endParaRPr lang="nb-NO" sz="12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" name="Rectangle 38">
            <a:extLst>
              <a:ext uri="{FF2B5EF4-FFF2-40B4-BE49-F238E27FC236}">
                <a16:creationId xmlns:a16="http://schemas.microsoft.com/office/drawing/2014/main" id="{C0368B70-D4D1-946A-3CF5-B8FFC391CEAC}"/>
              </a:ext>
            </a:extLst>
          </p:cNvPr>
          <p:cNvSpPr/>
          <p:nvPr/>
        </p:nvSpPr>
        <p:spPr>
          <a:xfrm>
            <a:off x="5466140" y="14066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350" b="1" dirty="0">
                <a:solidFill>
                  <a:srgbClr val="000000"/>
                </a:solidFill>
                <a:latin typeface="Arial" panose="020B0604020202020204"/>
              </a:rPr>
              <a:t>Frist</a:t>
            </a:r>
            <a:br>
              <a:rPr lang="nb-NO" sz="1350" b="1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350" dirty="0">
                <a:solidFill>
                  <a:srgbClr val="000000"/>
                </a:solidFill>
                <a:latin typeface="Arial" panose="020B0604020202020204"/>
                <a:hlinkClick r:id="rId6"/>
              </a:rPr>
              <a:t>Se eget Excel-ark</a:t>
            </a:r>
            <a:endParaRPr lang="nb-NO" sz="135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6" name="Rectangle 39">
            <a:extLst>
              <a:ext uri="{FF2B5EF4-FFF2-40B4-BE49-F238E27FC236}">
                <a16:creationId xmlns:a16="http://schemas.microsoft.com/office/drawing/2014/main" id="{7A97D9FD-91AA-63B3-BE46-299E7424FB4A}"/>
              </a:ext>
            </a:extLst>
          </p:cNvPr>
          <p:cNvSpPr/>
          <p:nvPr/>
        </p:nvSpPr>
        <p:spPr>
          <a:xfrm>
            <a:off x="6656003" y="14066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Hva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1200">
                <a:solidFill>
                  <a:srgbClr val="000000"/>
                </a:solidFill>
                <a:latin typeface="Arial" panose="020B0604020202020204"/>
              </a:rPr>
              <a:t>Rydde i alle data og register</a:t>
            </a: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  <p:sp>
        <p:nvSpPr>
          <p:cNvPr id="32" name="Rectangle 42">
            <a:extLst>
              <a:ext uri="{FF2B5EF4-FFF2-40B4-BE49-F238E27FC236}">
                <a16:creationId xmlns:a16="http://schemas.microsoft.com/office/drawing/2014/main" id="{21A9DADB-2919-0915-E774-48983D093325}"/>
              </a:ext>
            </a:extLst>
          </p:cNvPr>
          <p:cNvSpPr/>
          <p:nvPr/>
        </p:nvSpPr>
        <p:spPr>
          <a:xfrm>
            <a:off x="7852361" y="140668"/>
            <a:ext cx="1117854" cy="96826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800">
              <a:defRPr/>
            </a:pPr>
            <a:r>
              <a:rPr lang="nb-NO" sz="1200" b="1">
                <a:solidFill>
                  <a:srgbClr val="000000"/>
                </a:solidFill>
                <a:latin typeface="Arial" panose="020B0604020202020204"/>
              </a:rPr>
              <a:t>Hvorfor</a:t>
            </a:r>
            <a:br>
              <a:rPr lang="nb-NO" sz="1200" b="1">
                <a:solidFill>
                  <a:srgbClr val="000000"/>
                </a:solidFill>
                <a:latin typeface="Arial" panose="020B0604020202020204"/>
              </a:rPr>
            </a:br>
            <a:r>
              <a:rPr lang="nb-NO" sz="788">
                <a:solidFill>
                  <a:srgbClr val="000000"/>
                </a:solidFill>
                <a:latin typeface="Arial" panose="020B0604020202020204"/>
              </a:rPr>
              <a:t>Dataene vi tar med oss over i nye systemer må være rett, og feil data vil slå ut med økonomiske konsekvenser</a:t>
            </a:r>
            <a:br>
              <a:rPr lang="nb-NO" sz="1050" b="1">
                <a:solidFill>
                  <a:srgbClr val="000000"/>
                </a:solidFill>
                <a:latin typeface="Arial" panose="020B0604020202020204"/>
              </a:rPr>
            </a:br>
            <a:endParaRPr lang="nb-NO" sz="1200">
              <a:solidFill>
                <a:srgbClr val="000000"/>
              </a:solidFill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2146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0902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enkel_16_9" id="{3C0BA782-5172-F642-A498-CA4BE8ACBC6B}" vid="{76C47D60-C956-264E-AE82-D07413210B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D5007D4960C04FABF7CEA7C1807523" ma:contentTypeVersion="13" ma:contentTypeDescription="Create a new document." ma:contentTypeScope="" ma:versionID="d6d1a50ddb30b71277bcab308986264b">
  <xsd:schema xmlns:xsd="http://www.w3.org/2001/XMLSchema" xmlns:xs="http://www.w3.org/2001/XMLSchema" xmlns:p="http://schemas.microsoft.com/office/2006/metadata/properties" xmlns:ns2="92f31348-0739-4467-8087-a9e650b26e61" xmlns:ns3="5a015d52-1a8c-45a9-b108-712092158594" targetNamespace="http://schemas.microsoft.com/office/2006/metadata/properties" ma:root="true" ma:fieldsID="e4add1f36e44dde7ab49792cded41a5c" ns2:_="" ns3:_="">
    <xsd:import namespace="92f31348-0739-4467-8087-a9e650b26e61"/>
    <xsd:import namespace="5a015d52-1a8c-45a9-b108-7120921585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31348-0739-4467-8087-a9e650b26e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15d52-1a8c-45a9-b108-712092158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07E016-80F8-4D01-8461-E552AD5BCF21}">
  <ds:schemaRefs>
    <ds:schemaRef ds:uri="5a015d52-1a8c-45a9-b108-712092158594"/>
    <ds:schemaRef ds:uri="92f31348-0739-4467-8087-a9e650b26e6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EF567C-D999-46EC-8279-3236C91AE63C}">
  <ds:schemaRefs>
    <ds:schemaRef ds:uri="5a015d52-1a8c-45a9-b108-712092158594"/>
    <ds:schemaRef ds:uri="92f31348-0739-4467-8087-a9e650b26e6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68A4069-ED5D-49DB-8916-A0E91E0AC0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Words>2367</Words>
  <Application>Microsoft Office PowerPoint</Application>
  <PresentationFormat>On-screen Show (16:9)</PresentationFormat>
  <Paragraphs>199</Paragraphs>
  <Slides>17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Arial,Sans-Serif</vt:lpstr>
      <vt:lpstr>Calibri</vt:lpstr>
      <vt:lpstr>Times New Roman</vt:lpstr>
      <vt:lpstr>Office-tema</vt:lpstr>
      <vt:lpstr>think-cell Slide</vt:lpstr>
      <vt:lpstr>April BOTT ØL</vt:lpstr>
      <vt:lpstr>Innhold</vt:lpstr>
      <vt:lpstr>01</vt:lpstr>
      <vt:lpstr>PowerPoint Presentation</vt:lpstr>
      <vt:lpstr>Saksliste for styringsgruppemøte 25.04</vt:lpstr>
      <vt:lpstr>Aktiviteter</vt:lpstr>
      <vt:lpstr>Hva bør vi gjøre alt nå? Fakultet/enheter vår/sommer 2022</vt:lpstr>
      <vt:lpstr>PowerPoint Presentation</vt:lpstr>
      <vt:lpstr>PowerPoint Presentation</vt:lpstr>
      <vt:lpstr>PowerPoint Presentation</vt:lpstr>
      <vt:lpstr>Status data inn i testmiljø og inn i BEVISST </vt:lpstr>
      <vt:lpstr>02</vt:lpstr>
      <vt:lpstr>Fokus i mai</vt:lpstr>
      <vt:lpstr>03</vt:lpstr>
      <vt:lpstr>Hva bør du som leder ha fokus på framover?</vt:lpstr>
      <vt:lpstr>04</vt:lpstr>
      <vt:lpstr>Informasjon om BOTT ØL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 BOTT ØL</dc:title>
  <dc:creator>Merete Aagesen</dc:creator>
  <cp:lastModifiedBy>Merete Aagesen</cp:lastModifiedBy>
  <cp:revision>13</cp:revision>
  <dcterms:created xsi:type="dcterms:W3CDTF">2022-02-01T11:24:20Z</dcterms:created>
  <dcterms:modified xsi:type="dcterms:W3CDTF">2022-05-18T15:15:45Z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0x0101004DD5007D4960C04FABF7CEA7C1807523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2022-02-03T13:03:54Z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eff410fd-fa36-4848-a9a8-dc3313366886</vt:lpwstr>
  </property>
  <property fmtid="{D5CDD505-2E9C-101B-9397-08002B2CF9AE}" pid="9" name="MSIP_Label_ea60d57e-af5b-4752-ac57-3e4f28ca11dc_ContentBits">
    <vt:lpwstr>0</vt:lpwstr>
  </property>
  <property fmtid="{D5CDD505-2E9C-101B-9397-08002B2CF9AE}" pid="10" name="GtProjectPhase">
    <vt:lpwstr/>
  </property>
</Properties>
</file>