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0.xml" ContentType="application/vnd.openxmlformats-officedocument.presentationml.tags+xml"/>
  <Override PartName="/ppt/notesSlides/notesSlide43.xml" ContentType="application/vnd.openxmlformats-officedocument.presentationml.notesSlide+xml"/>
  <Override PartName="/ppt/tags/tag31.xml" ContentType="application/vnd.openxmlformats-officedocument.presentationml.tags+xml"/>
  <Override PartName="/ppt/notesSlides/notesSlide44.xml" ContentType="application/vnd.openxmlformats-officedocument.presentationml.notesSlide+xml"/>
  <Override PartName="/ppt/tags/tag32.xml" ContentType="application/vnd.openxmlformats-officedocument.presentationml.tags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86" r:id="rId9"/>
    <p:sldMasterId id="2147483698" r:id="rId10"/>
    <p:sldMasterId id="2147483711" r:id="rId11"/>
    <p:sldMasterId id="2147483723" r:id="rId12"/>
  </p:sldMasterIdLst>
  <p:notesMasterIdLst>
    <p:notesMasterId r:id="rId62"/>
  </p:notesMasterIdLst>
  <p:sldIdLst>
    <p:sldId id="256" r:id="rId13"/>
    <p:sldId id="3536" r:id="rId14"/>
    <p:sldId id="2147309281" r:id="rId15"/>
    <p:sldId id="2147309318" r:id="rId16"/>
    <p:sldId id="2147309320" r:id="rId17"/>
    <p:sldId id="2147309405" r:id="rId18"/>
    <p:sldId id="2147309404" r:id="rId19"/>
    <p:sldId id="2147309394" r:id="rId20"/>
    <p:sldId id="2147309282" r:id="rId21"/>
    <p:sldId id="2147309321" r:id="rId22"/>
    <p:sldId id="2147309402" r:id="rId23"/>
    <p:sldId id="2147309403" r:id="rId24"/>
    <p:sldId id="2147309307" r:id="rId25"/>
    <p:sldId id="2147309396" r:id="rId26"/>
    <p:sldId id="2147309417" r:id="rId27"/>
    <p:sldId id="2147309322" r:id="rId28"/>
    <p:sldId id="2147309427" r:id="rId29"/>
    <p:sldId id="2147309319" r:id="rId30"/>
    <p:sldId id="2147309412" r:id="rId31"/>
    <p:sldId id="2147309408" r:id="rId32"/>
    <p:sldId id="2147309387" r:id="rId33"/>
    <p:sldId id="2147309311" r:id="rId34"/>
    <p:sldId id="2147309305" r:id="rId35"/>
    <p:sldId id="2147309375" r:id="rId36"/>
    <p:sldId id="2147309352" r:id="rId37"/>
    <p:sldId id="2147309337" r:id="rId38"/>
    <p:sldId id="2147309353" r:id="rId39"/>
    <p:sldId id="2147309323" r:id="rId40"/>
    <p:sldId id="2147309379" r:id="rId41"/>
    <p:sldId id="2147309380" r:id="rId42"/>
    <p:sldId id="2147309376" r:id="rId43"/>
    <p:sldId id="2147309324" r:id="rId44"/>
    <p:sldId id="2147309285" r:id="rId45"/>
    <p:sldId id="2147309416" r:id="rId46"/>
    <p:sldId id="2147309420" r:id="rId47"/>
    <p:sldId id="2147309377" r:id="rId48"/>
    <p:sldId id="2147309393" r:id="rId49"/>
    <p:sldId id="2147309410" r:id="rId50"/>
    <p:sldId id="2147309418" r:id="rId51"/>
    <p:sldId id="2147309419" r:id="rId52"/>
    <p:sldId id="2147309423" r:id="rId53"/>
    <p:sldId id="2147309421" r:id="rId54"/>
    <p:sldId id="2147309413" r:id="rId55"/>
    <p:sldId id="2147309382" r:id="rId56"/>
    <p:sldId id="2147309390" r:id="rId57"/>
    <p:sldId id="2147309383" r:id="rId58"/>
    <p:sldId id="2147309325" r:id="rId59"/>
    <p:sldId id="667" r:id="rId60"/>
    <p:sldId id="2147309179" r:id="rId61"/>
  </p:sldIdLst>
  <p:sldSz cx="9144000" cy="5143500" type="screen16x9"/>
  <p:notesSz cx="6797675" cy="9926638"/>
  <p:custDataLst>
    <p:tags r:id="rId63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0C4A53-7441-406F-BA9C-A7A7CBF0F43F}">
          <p14:sldIdLst>
            <p14:sldId id="256"/>
            <p14:sldId id="3536"/>
          </p14:sldIdLst>
        </p14:section>
        <p14:section name="Oppsummering fra E-læring" id="{5AA63AD1-4CD3-4BBE-A43C-AE68C074033B}">
          <p14:sldIdLst>
            <p14:sldId id="2147309281"/>
            <p14:sldId id="2147309318"/>
            <p14:sldId id="2147309320"/>
            <p14:sldId id="2147309405"/>
            <p14:sldId id="2147309404"/>
            <p14:sldId id="2147309394"/>
            <p14:sldId id="2147309282"/>
            <p14:sldId id="2147309321"/>
            <p14:sldId id="2147309402"/>
            <p14:sldId id="2147309403"/>
            <p14:sldId id="2147309307"/>
            <p14:sldId id="2147309396"/>
            <p14:sldId id="2147309417"/>
            <p14:sldId id="2147309322"/>
            <p14:sldId id="2147309427"/>
            <p14:sldId id="2147309319"/>
            <p14:sldId id="2147309412"/>
            <p14:sldId id="2147309408"/>
            <p14:sldId id="2147309387"/>
            <p14:sldId id="2147309311"/>
            <p14:sldId id="2147309305"/>
          </p14:sldIdLst>
        </p14:section>
        <p14:section name="Hovedendringer" id="{647DD0DF-BFE3-45C0-A3BE-D7A8F737A85D}">
          <p14:sldIdLst/>
        </p14:section>
        <p14:section name="Om ny økonomimodell" id="{CD0F8225-DE30-4470-BF18-AF7B17A311C3}">
          <p14:sldIdLst>
            <p14:sldId id="2147309375"/>
            <p14:sldId id="2147309352"/>
            <p14:sldId id="2147309337"/>
            <p14:sldId id="2147309353"/>
          </p14:sldIdLst>
        </p14:section>
        <p14:section name="Nye begreper" id="{5BAEE10F-10B2-48FA-86CB-CA001A24E03A}">
          <p14:sldIdLst/>
        </p14:section>
        <p14:section name="Kort demo" id="{4FE12F6D-3905-4B62-B46D-C482B5B2D15C}">
          <p14:sldIdLst>
            <p14:sldId id="2147309323"/>
            <p14:sldId id="2147309379"/>
            <p14:sldId id="2147309380"/>
            <p14:sldId id="2147309376"/>
            <p14:sldId id="2147309324"/>
            <p14:sldId id="2147309285"/>
            <p14:sldId id="2147309416"/>
            <p14:sldId id="2147309420"/>
            <p14:sldId id="2147309377"/>
            <p14:sldId id="2147309393"/>
            <p14:sldId id="2147309410"/>
            <p14:sldId id="2147309418"/>
            <p14:sldId id="2147309419"/>
            <p14:sldId id="2147309423"/>
            <p14:sldId id="2147309421"/>
            <p14:sldId id="2147309413"/>
            <p14:sldId id="2147309382"/>
            <p14:sldId id="2147309390"/>
            <p14:sldId id="2147309383"/>
          </p14:sldIdLst>
        </p14:section>
        <p14:section name="Spørsmål og svar" id="{3D2BF11A-BD61-4245-B0CC-F6B1CE4645A8}">
          <p14:sldIdLst>
            <p14:sldId id="2147309325"/>
            <p14:sldId id="667"/>
            <p14:sldId id="21473091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C89A3F-4397-C7E3-03F5-26A05213A5C8}" name="Gørild Lønvik Syrstad" initials="GS" userId="S::gorill@ntnu.no::8d7dc1d3-782d-452b-b43a-c092425cea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F3F6FB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FE72F-EEFD-49A2-9651-4DC580770CB0}" v="17" dt="2023-03-28T07:22:31.551"/>
    <p1510:client id="{B0AFE47C-773C-47B3-96D6-98238A0D1BFD}" v="129" dt="2023-03-28T07:17:05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4804" autoAdjust="0"/>
  </p:normalViewPr>
  <p:slideViewPr>
    <p:cSldViewPr snapToGrid="0">
      <p:cViewPr varScale="1">
        <p:scale>
          <a:sx n="39" d="100"/>
          <a:sy n="39" d="100"/>
        </p:scale>
        <p:origin x="2060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7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29.03.2023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52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32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24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68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2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11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20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29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67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15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71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92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44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538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2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790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760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19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590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766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kern="1200" dirty="0">
              <a:solidFill>
                <a:srgbClr val="2D3B45"/>
              </a:solidFill>
              <a:effectLst/>
              <a:latin typeface="Lato Extended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4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856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161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469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100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872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075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8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987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399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891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8592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063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81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25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30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01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38446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4474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52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524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369514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8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03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39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27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4282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8519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87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4429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66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7276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98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5693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9627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3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8436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8576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3755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09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74795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049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6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26759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487879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2083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43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581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9894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8712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106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2BEC-DFAD-5324-2FA5-161A4B75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7DD-C1A7-81BA-2CEC-41367166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50B3-C5A7-E159-7A4C-0E640B7F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FC51-FA83-4CAF-BF26-3B9E034D6950}" type="datetimeFigureOut">
              <a:rPr lang="nb-NO" smtClean="0"/>
              <a:t>29.03.2023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739F6-97A6-B375-1E57-4FEEDAD5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6CDC-93A5-8A6A-34D0-28C016A8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CF6-5186-4E4A-BFC5-2BB1521CCD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6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495376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no/fagomrader/statlige-regnskapsstandarder/praktiske-konteringseksempler-for-nettobudsjetterte-virksomheter/behandling-av-anleggsmidler-netto" TargetMode="External"/><Relationship Id="rId3" Type="http://schemas.openxmlformats.org/officeDocument/2006/relationships/hyperlink" Target="https://lovdata.no/dokument/INS/forskrift/2003-12-12-1938?q=reglement%20for%20%C3%B8konomistyring" TargetMode="External"/><Relationship Id="rId7" Type="http://schemas.openxmlformats.org/officeDocument/2006/relationships/hyperlink" Target="https://dfo.no/filer/SRS-17-Anleggsmidler-desember-2019_191219_080426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vdata.no/dokument/SF/forskrift/2016-08-12-974?q=forskrift%20om%20offentlige%20anskaffelser" TargetMode="External"/><Relationship Id="rId5" Type="http://schemas.openxmlformats.org/officeDocument/2006/relationships/hyperlink" Target="https://lovdata.no/dokument/NL/lov/2016-06-17-73?q=lov%20om%20offentlige%20anskaffelser" TargetMode="External"/><Relationship Id="rId4" Type="http://schemas.openxmlformats.org/officeDocument/2006/relationships/hyperlink" Target="https://lovdata.no/dokument/INS/forskrift/2003-12-12-1939?q=bestemmelser%20om%20%C3%B8konomistyring" TargetMode="Externa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9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fo.infocaption.com/137.guid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8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6" Type="http://schemas.openxmlformats.org/officeDocument/2006/relationships/image" Target="../media/image4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opplaering-bott-ol@ntnu.no" TargetMode="External"/><Relationship Id="rId3" Type="http://schemas.openxmlformats.org/officeDocument/2006/relationships/notesSlide" Target="../notesSlides/notesSlide45.xml"/><Relationship Id="rId7" Type="http://schemas.openxmlformats.org/officeDocument/2006/relationships/hyperlink" Target="https://i.ntnu.no/wiki/-/wiki/Norsk/Bott+%C3%B8konomi+og+l%C3%B8nn+-+Oppl%C3%A6ri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6" Type="http://schemas.openxmlformats.org/officeDocument/2006/relationships/hyperlink" Target="https://www.bott-samarbeidet.no/okonomi/opplering/index.html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50.sv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60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1878467"/>
            <a:ext cx="8114088" cy="1692771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– Andre økonomiprosesser</a:t>
            </a:r>
            <a:br>
              <a:rPr lang="nb-NO"/>
            </a:b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Anleggshåndterer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096546" y="4544295"/>
            <a:ext cx="9509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28.03.2023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4" y="301722"/>
            <a:ext cx="8418747" cy="648512"/>
          </a:xfrm>
        </p:spPr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53383"/>
              </p:ext>
            </p:extLst>
          </p:nvPr>
        </p:nvGraphicFramePr>
        <p:xfrm>
          <a:off x="268134" y="1077400"/>
          <a:ext cx="8247628" cy="267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7628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4496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8797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>
                          <a:solidFill>
                            <a:schemeClr val="bg1"/>
                          </a:solidFill>
                        </a:rPr>
                        <a:t>Aktivering  av løsøre</a:t>
                      </a:r>
                    </a:p>
                    <a:p>
                      <a:r>
                        <a:rPr lang="nb-NO" sz="1400" b="0" i="1">
                          <a:solidFill>
                            <a:schemeClr val="bg1"/>
                          </a:solidFill>
                        </a:rPr>
                        <a:t> - Aktivering av anlegg under utførelse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44090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50312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5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A4A64C-4A2F-1560-BE42-24C963DC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anlegg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FAADE88-1B95-2B17-496F-E246EDC3D8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973606"/>
            <a:ext cx="7581626" cy="10130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1EA5A18-E22D-BB70-7B11-BB521DA6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89" y="2225676"/>
            <a:ext cx="7714237" cy="22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16687D-459E-E699-7B5C-17DF53FF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byggnummer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189A35-79F2-BD87-657A-91ECA8CEAC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21668"/>
            <a:ext cx="8180388" cy="1226470"/>
          </a:xfrm>
        </p:spPr>
      </p:pic>
    </p:spTree>
    <p:extLst>
      <p:ext uri="{BB962C8B-B14F-4D97-AF65-F5344CB8AC3E}">
        <p14:creationId xmlns:p14="http://schemas.microsoft.com/office/powerpoint/2010/main" val="157890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hlinkClick r:id="" action="ppaction://noaction"/>
            <a:extLst>
              <a:ext uri="{FF2B5EF4-FFF2-40B4-BE49-F238E27FC236}">
                <a16:creationId xmlns:a16="http://schemas.microsoft.com/office/drawing/2014/main" id="{C80EB732-6333-4697-BD66-5C728FA72474}"/>
              </a:ext>
            </a:extLst>
          </p:cNvPr>
          <p:cNvSpPr/>
          <p:nvPr/>
        </p:nvSpPr>
        <p:spPr>
          <a:xfrm>
            <a:off x="691979" y="3657601"/>
            <a:ext cx="982362" cy="531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Konto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9600EE-785F-4791-94BB-BE7BF4CD8DA1}"/>
              </a:ext>
            </a:extLst>
          </p:cNvPr>
          <p:cNvSpPr/>
          <p:nvPr/>
        </p:nvSpPr>
        <p:spPr>
          <a:xfrm>
            <a:off x="2031451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Koststed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3AB20A-FCB3-47B3-9F2C-BCC2489B4CC5}"/>
              </a:ext>
            </a:extLst>
          </p:cNvPr>
          <p:cNvSpPr/>
          <p:nvPr/>
        </p:nvSpPr>
        <p:spPr>
          <a:xfrm>
            <a:off x="3370923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618604-FE91-4E3C-8C2A-EFCF9BDE8308}"/>
              </a:ext>
            </a:extLst>
          </p:cNvPr>
          <p:cNvSpPr/>
          <p:nvPr/>
        </p:nvSpPr>
        <p:spPr>
          <a:xfrm>
            <a:off x="7389341" y="3657601"/>
            <a:ext cx="982362" cy="531341"/>
          </a:xfrm>
          <a:prstGeom prst="rect">
            <a:avLst/>
          </a:prstGeom>
          <a:pattFill prst="pct50">
            <a:fgClr>
              <a:srgbClr val="7FCBD5"/>
            </a:fgClr>
            <a:bgClr>
              <a:schemeClr val="bg1"/>
            </a:bgClr>
          </a:pattFill>
          <a:ln>
            <a:solidFill>
              <a:srgbClr val="7FC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Bygg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B9E03B-D161-4FDB-975A-B00278454BEF}"/>
              </a:ext>
            </a:extLst>
          </p:cNvPr>
          <p:cNvSpPr/>
          <p:nvPr/>
        </p:nvSpPr>
        <p:spPr>
          <a:xfrm>
            <a:off x="4710395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Delprosjekt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343EA88-1E22-4C1B-AC18-E00D42C0BC42}"/>
              </a:ext>
            </a:extLst>
          </p:cNvPr>
          <p:cNvSpPr/>
          <p:nvPr/>
        </p:nvSpPr>
        <p:spPr>
          <a:xfrm>
            <a:off x="6049868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</a:t>
            </a:r>
          </a:p>
        </p:txBody>
      </p:sp>
      <p:sp>
        <p:nvSpPr>
          <p:cNvPr id="10" name="Rektangel 9">
            <a:hlinkClick r:id="" action="ppaction://noaction"/>
            <a:extLst>
              <a:ext uri="{FF2B5EF4-FFF2-40B4-BE49-F238E27FC236}">
                <a16:creationId xmlns:a16="http://schemas.microsoft.com/office/drawing/2014/main" id="{7B749B4D-605E-42F9-BEF0-EDB7F4297E6D}"/>
              </a:ext>
            </a:extLst>
          </p:cNvPr>
          <p:cNvSpPr/>
          <p:nvPr/>
        </p:nvSpPr>
        <p:spPr>
          <a:xfrm>
            <a:off x="6049868" y="912024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Plassering</a:t>
            </a:r>
          </a:p>
        </p:txBody>
      </p:sp>
      <p:sp>
        <p:nvSpPr>
          <p:cNvPr id="11" name="Rektangel 10">
            <a:hlinkClick r:id="" action="ppaction://noaction"/>
            <a:extLst>
              <a:ext uri="{FF2B5EF4-FFF2-40B4-BE49-F238E27FC236}">
                <a16:creationId xmlns:a16="http://schemas.microsoft.com/office/drawing/2014/main" id="{3FEEEA4E-C82C-4F0E-9DAC-66713247B11E}"/>
              </a:ext>
            </a:extLst>
          </p:cNvPr>
          <p:cNvSpPr/>
          <p:nvPr/>
        </p:nvSpPr>
        <p:spPr>
          <a:xfrm>
            <a:off x="6049868" y="1953701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Serienr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EFDBC49-9826-41B0-BC7A-5F3C1D70D020}"/>
              </a:ext>
            </a:extLst>
          </p:cNvPr>
          <p:cNvSpPr/>
          <p:nvPr/>
        </p:nvSpPr>
        <p:spPr>
          <a:xfrm>
            <a:off x="7241059" y="4429897"/>
            <a:ext cx="1902941" cy="7136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ktangel 11">
            <a:hlinkClick r:id="" action="ppaction://noaction"/>
            <a:extLst>
              <a:ext uri="{FF2B5EF4-FFF2-40B4-BE49-F238E27FC236}">
                <a16:creationId xmlns:a16="http://schemas.microsoft.com/office/drawing/2014/main" id="{EFED693F-6735-4D9C-B35A-3324E45B4F45}"/>
              </a:ext>
            </a:extLst>
          </p:cNvPr>
          <p:cNvSpPr/>
          <p:nvPr/>
        </p:nvSpPr>
        <p:spPr>
          <a:xfrm>
            <a:off x="6049868" y="1432863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Servicetag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12">
            <a:hlinkClick r:id="" action="ppaction://noaction"/>
            <a:extLst>
              <a:ext uri="{FF2B5EF4-FFF2-40B4-BE49-F238E27FC236}">
                <a16:creationId xmlns:a16="http://schemas.microsoft.com/office/drawing/2014/main" id="{67F9C9B3-088C-4AB2-8D60-BEC4154ED963}"/>
              </a:ext>
            </a:extLst>
          </p:cNvPr>
          <p:cNvSpPr/>
          <p:nvPr/>
        </p:nvSpPr>
        <p:spPr>
          <a:xfrm>
            <a:off x="6049868" y="2995377"/>
            <a:ext cx="982362" cy="355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Eiersted</a:t>
            </a:r>
          </a:p>
        </p:txBody>
      </p:sp>
      <p:sp>
        <p:nvSpPr>
          <p:cNvPr id="14" name="Rektangel 13">
            <a:hlinkClick r:id="" action="ppaction://noaction"/>
            <a:extLst>
              <a:ext uri="{FF2B5EF4-FFF2-40B4-BE49-F238E27FC236}">
                <a16:creationId xmlns:a16="http://schemas.microsoft.com/office/drawing/2014/main" id="{DB0E030D-E338-4F93-A332-5C10DEA83F84}"/>
              </a:ext>
            </a:extLst>
          </p:cNvPr>
          <p:cNvSpPr/>
          <p:nvPr/>
        </p:nvSpPr>
        <p:spPr>
          <a:xfrm>
            <a:off x="6049868" y="2474539"/>
            <a:ext cx="982362" cy="35525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Utstyrsgrp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5" name="Rektangel 14">
            <a:hlinkClick r:id="" action="ppaction://noaction"/>
            <a:extLst>
              <a:ext uri="{FF2B5EF4-FFF2-40B4-BE49-F238E27FC236}">
                <a16:creationId xmlns:a16="http://schemas.microsoft.com/office/drawing/2014/main" id="{9AC8E784-226A-4C53-8613-2FF465B33911}"/>
              </a:ext>
            </a:extLst>
          </p:cNvPr>
          <p:cNvSpPr/>
          <p:nvPr/>
        </p:nvSpPr>
        <p:spPr>
          <a:xfrm>
            <a:off x="6049868" y="4495908"/>
            <a:ext cx="982362" cy="3552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Anleggsgrp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09E8EB44-6F50-494F-AA69-A5CAB0691723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4353286" y="3923271"/>
            <a:ext cx="357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7" name="Kobling: vinkel 16">
            <a:extLst>
              <a:ext uri="{FF2B5EF4-FFF2-40B4-BE49-F238E27FC236}">
                <a16:creationId xmlns:a16="http://schemas.microsoft.com/office/drawing/2014/main" id="{F5392D95-2C55-4999-A418-E9BFAFC69A95}"/>
              </a:ext>
            </a:extLst>
          </p:cNvPr>
          <p:cNvCxnSpPr>
            <a:stCxn id="5" idx="0"/>
            <a:endCxn id="13" idx="1"/>
          </p:cNvCxnSpPr>
          <p:nvPr/>
        </p:nvCxnSpPr>
        <p:spPr>
          <a:xfrm rot="5400000" flipH="1" flipV="1">
            <a:off x="4043952" y="1651686"/>
            <a:ext cx="484595" cy="3527236"/>
          </a:xfrm>
          <a:prstGeom prst="bentConnector2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tel 1">
            <a:extLst>
              <a:ext uri="{FF2B5EF4-FFF2-40B4-BE49-F238E27FC236}">
                <a16:creationId xmlns:a16="http://schemas.microsoft.com/office/drawing/2014/main" id="{3B0C9016-14FC-4C92-9503-A5F3B606085A}"/>
              </a:ext>
            </a:extLst>
          </p:cNvPr>
          <p:cNvSpPr txBox="1">
            <a:spLocks/>
          </p:cNvSpPr>
          <p:nvPr/>
        </p:nvSpPr>
        <p:spPr>
          <a:xfrm>
            <a:off x="376246" y="927337"/>
            <a:ext cx="512485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Anleggsmodell BOTT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C4911B9-4D4B-44D7-85DB-1E142A5BD2C9}"/>
              </a:ext>
            </a:extLst>
          </p:cNvPr>
          <p:cNvSpPr txBox="1"/>
          <p:nvPr/>
        </p:nvSpPr>
        <p:spPr>
          <a:xfrm>
            <a:off x="2111771" y="4662510"/>
            <a:ext cx="2717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Én til én-forhold, der konto utleder anleggsgruppe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3A82361-80D3-42C0-957F-1ED52EE84809}"/>
              </a:ext>
            </a:extLst>
          </p:cNvPr>
          <p:cNvSpPr txBox="1"/>
          <p:nvPr/>
        </p:nvSpPr>
        <p:spPr>
          <a:xfrm>
            <a:off x="3132621" y="2963418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Forslag lik eiersted, kan overstyres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DC58A7C-BB76-4447-9DE7-EAAD57F1E5BD}"/>
              </a:ext>
            </a:extLst>
          </p:cNvPr>
          <p:cNvSpPr/>
          <p:nvPr/>
        </p:nvSpPr>
        <p:spPr>
          <a:xfrm>
            <a:off x="6049868" y="408487"/>
            <a:ext cx="982362" cy="355258"/>
          </a:xfrm>
          <a:prstGeom prst="rect">
            <a:avLst/>
          </a:prstGeom>
          <a:solidFill>
            <a:schemeClr val="bg1"/>
          </a:solidFill>
          <a:ln w="9525">
            <a:solidFill>
              <a:srgbClr val="FFCC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Overordnet anlegg</a:t>
            </a:r>
          </a:p>
        </p:txBody>
      </p:sp>
      <p:cxnSp>
        <p:nvCxnSpPr>
          <p:cNvPr id="22" name="Kobling: vinkel 21">
            <a:extLst>
              <a:ext uri="{FF2B5EF4-FFF2-40B4-BE49-F238E27FC236}">
                <a16:creationId xmlns:a16="http://schemas.microsoft.com/office/drawing/2014/main" id="{06949FEE-F13C-4638-B82E-4E6EBF6946EA}"/>
              </a:ext>
            </a:extLst>
          </p:cNvPr>
          <p:cNvCxnSpPr>
            <a:stCxn id="4" idx="2"/>
            <a:endCxn id="15" idx="1"/>
          </p:cNvCxnSpPr>
          <p:nvPr/>
        </p:nvCxnSpPr>
        <p:spPr>
          <a:xfrm rot="16200000" flipH="1">
            <a:off x="3374217" y="1997885"/>
            <a:ext cx="484595" cy="486670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8B28F2F1-0D15-480C-90E9-13ACBE604D65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4353286" y="3923271"/>
            <a:ext cx="357110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C9684-D1D6-9567-24EC-2F166D3C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6" y="298339"/>
            <a:ext cx="5829700" cy="463846"/>
          </a:xfrm>
        </p:spPr>
        <p:txBody>
          <a:bodyPr/>
          <a:lstStyle/>
          <a:p>
            <a:r>
              <a:rPr lang="nb-NO" sz="2400"/>
              <a:t>Beskrivelse av relasjonen på anlegg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6961654-4DEC-CD2D-826C-65B052F2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87" y="762185"/>
            <a:ext cx="6210176" cy="3862203"/>
          </a:xfrm>
        </p:spPr>
      </p:pic>
    </p:spTree>
    <p:extLst>
      <p:ext uri="{BB962C8B-B14F-4D97-AF65-F5344CB8AC3E}">
        <p14:creationId xmlns:p14="http://schemas.microsoft.com/office/powerpoint/2010/main" val="343628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0F4EC-E782-C72D-F448-F0B88316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Rapporter i Unit 4 - Relasjoner anlegg</a:t>
            </a:r>
          </a:p>
        </p:txBody>
      </p:sp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BF7C5342-A2B1-EB63-DE4A-B4F16C3AEDBE}"/>
              </a:ext>
            </a:extLst>
          </p:cNvPr>
          <p:cNvSpPr/>
          <p:nvPr/>
        </p:nvSpPr>
        <p:spPr>
          <a:xfrm>
            <a:off x="5600961" y="2895063"/>
            <a:ext cx="1444121" cy="648512"/>
          </a:xfrm>
          <a:prstGeom prst="wedgeRectCallout">
            <a:avLst>
              <a:gd name="adj1" fmla="val -120396"/>
              <a:gd name="adj2" fmla="val 78059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0">
                <a:solidFill>
                  <a:schemeClr val="tx1"/>
                </a:solidFill>
              </a:rPr>
              <a:t>Rapporter som viser relasjoner på anlegg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FAC4BC43-C31D-3EE3-E200-777473444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59" y="1324302"/>
            <a:ext cx="4067503" cy="2932388"/>
          </a:xfrm>
        </p:spPr>
      </p:pic>
    </p:spTree>
    <p:extLst>
      <p:ext uri="{BB962C8B-B14F-4D97-AF65-F5344CB8AC3E}">
        <p14:creationId xmlns:p14="http://schemas.microsoft.com/office/powerpoint/2010/main" val="312461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54093"/>
              </p:ext>
            </p:extLst>
          </p:nvPr>
        </p:nvGraphicFramePr>
        <p:xfrm>
          <a:off x="356362" y="1033563"/>
          <a:ext cx="8192651" cy="2946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265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Regelverk og retningslinjer for aktivering av anlegg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63791"/>
                  </a:ext>
                </a:extLst>
              </a:tr>
              <a:tr h="313883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5038"/>
                  </a:ext>
                </a:extLst>
              </a:tr>
              <a:tr h="3554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79795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5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E67FC-CEEF-82DD-CA12-9135EBCE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 b="0" i="0">
                <a:effectLst/>
                <a:latin typeface="Lato Extended"/>
              </a:rPr>
              <a:t>Sentrale regelverk</a:t>
            </a:r>
            <a:endParaRPr lang="nb-NO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F2A02D1-85E3-C23E-3746-97F055D1B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75515"/>
              </p:ext>
            </p:extLst>
          </p:nvPr>
        </p:nvGraphicFramePr>
        <p:xfrm>
          <a:off x="362743" y="1154833"/>
          <a:ext cx="8418513" cy="3137419"/>
        </p:xfrm>
        <a:graphic>
          <a:graphicData uri="http://schemas.openxmlformats.org/drawingml/2006/table">
            <a:tbl>
              <a:tblPr/>
              <a:tblGrid>
                <a:gridCol w="7072275">
                  <a:extLst>
                    <a:ext uri="{9D8B030D-6E8A-4147-A177-3AD203B41FA5}">
                      <a16:colId xmlns:a16="http://schemas.microsoft.com/office/drawing/2014/main" val="1303518462"/>
                    </a:ext>
                  </a:extLst>
                </a:gridCol>
                <a:gridCol w="1346238">
                  <a:extLst>
                    <a:ext uri="{9D8B030D-6E8A-4147-A177-3AD203B41FA5}">
                      <a16:colId xmlns:a16="http://schemas.microsoft.com/office/drawing/2014/main" val="1550161985"/>
                    </a:ext>
                  </a:extLst>
                </a:gridCol>
              </a:tblGrid>
              <a:tr h="3137419">
                <a:tc>
                  <a:txBody>
                    <a:bodyPr/>
                    <a:lstStyle/>
                    <a:p>
                      <a:pPr fontAlgn="t"/>
                      <a:r>
                        <a:rPr lang="nb-NO" sz="1600">
                          <a:effectLst/>
                        </a:rPr>
                        <a:t>For en anleggshåndterer er det viktig å kjenne til følgende regelverk:</a:t>
                      </a:r>
                    </a:p>
                    <a:p>
                      <a:pPr fontAlgn="t"/>
                      <a:endParaRPr lang="nb-NO" sz="1600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3"/>
                        </a:rPr>
                        <a:t>Reglement for økonomistyring i staten</a:t>
                      </a:r>
                      <a:endParaRPr lang="nb-NO" sz="1600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4"/>
                        </a:rPr>
                        <a:t>Bestemmelser om økonomistyring i staten</a:t>
                      </a:r>
                      <a:endParaRPr lang="nb-NO" sz="1600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5"/>
                        </a:rPr>
                        <a:t>Lov om offentlige anskaffelser</a:t>
                      </a:r>
                      <a:endParaRPr lang="nb-NO" sz="1600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6"/>
                        </a:rPr>
                        <a:t>Forskrift om offentlige anskaffelser ​ </a:t>
                      </a:r>
                      <a:endParaRPr lang="nb-NO" sz="1600" u="sng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7"/>
                        </a:rPr>
                        <a:t>Statlig </a:t>
                      </a:r>
                      <a:r>
                        <a:rPr lang="nb-NO" sz="1600" u="sng" err="1">
                          <a:effectLst/>
                          <a:hlinkClick r:id="rId7"/>
                        </a:rPr>
                        <a:t>regnskasstandard</a:t>
                      </a:r>
                      <a:r>
                        <a:rPr lang="nb-NO" sz="1600" u="sng">
                          <a:effectLst/>
                          <a:hlinkClick r:id="rId7"/>
                        </a:rPr>
                        <a:t> (SRS) 17 Anleggsmidler</a:t>
                      </a:r>
                      <a:endParaRPr lang="nb-NO" sz="1600">
                        <a:effectLst/>
                      </a:endParaRP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600" u="sng">
                          <a:effectLst/>
                          <a:hlinkClick r:id="rId8"/>
                        </a:rPr>
                        <a:t>Veileder SRS 17</a:t>
                      </a:r>
                      <a:endParaRPr lang="nb-NO" sz="1600">
                        <a:effectLst/>
                      </a:endParaRPr>
                    </a:p>
                  </a:txBody>
                  <a:tcPr marL="85816" marR="85816" marT="85816" marB="858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nb-NO" sz="1600">
                        <a:effectLst/>
                      </a:endParaRPr>
                    </a:p>
                  </a:txBody>
                  <a:tcPr marL="85816" marR="85816" marT="85816" marB="858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257993"/>
                  </a:ext>
                </a:extLst>
              </a:tr>
            </a:tbl>
          </a:graphicData>
        </a:graphic>
      </p:graphicFrame>
      <p:sp>
        <p:nvSpPr>
          <p:cNvPr id="10" name="AutoShape 3">
            <a:extLst>
              <a:ext uri="{FF2B5EF4-FFF2-40B4-BE49-F238E27FC236}">
                <a16:creationId xmlns:a16="http://schemas.microsoft.com/office/drawing/2014/main" id="{C24F6DFC-3A40-8C83-42C3-9EB7CE569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" y="-93476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3C70960-E73E-5868-68E4-9D510214A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1080" y="1500849"/>
            <a:ext cx="2719052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2A7EC7E-298C-476F-B7EE-4084DC7251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300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2A7EC7E-298C-476F-B7EE-4084DC725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D9E744-24B6-44E2-9211-EFCA3D5C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Begreper / terminologi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FC6A7B1-3FB2-4CF4-8D0E-2DA7A4935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8664" y="1036348"/>
            <a:ext cx="6722333" cy="3614738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649907-576C-407B-A6C4-B1E5797BE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997" y="1813765"/>
            <a:ext cx="2063353" cy="20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42A4F-7463-C0DA-939B-06B28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Typer anleggsmidler og levetid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AD5FA2-C68E-8869-6D95-D5744493C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Hver konto i kontoplanen har definert levetid. </a:t>
            </a:r>
          </a:p>
          <a:p>
            <a:pPr lvl="1"/>
            <a:r>
              <a:rPr lang="nb-NO"/>
              <a:t>Dette betyr at konto = anleggsgruppe i anleggsverdiregnskapet</a:t>
            </a:r>
          </a:p>
          <a:p>
            <a:pPr lvl="1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FB9D8E2-8257-1D37-63D8-7E340CB1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4" y="1999067"/>
            <a:ext cx="6331432" cy="25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41193-9D04-926E-FC0A-61431910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Kontoplan anlegg under utførelse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C6EECD-F7A0-1109-A653-CE816215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All påkostning på bygg skal bokføres via anlegg under utførelse konto gruppe 113x</a:t>
            </a:r>
          </a:p>
          <a:p>
            <a:pPr lvl="1"/>
            <a:r>
              <a:rPr lang="nb-NO"/>
              <a:t>Konteringsregel - Dim 7 </a:t>
            </a:r>
            <a:r>
              <a:rPr lang="nb-NO" err="1"/>
              <a:t>Byggnr</a:t>
            </a:r>
            <a:r>
              <a:rPr lang="nb-NO"/>
              <a:t> må fylles ut.</a:t>
            </a:r>
          </a:p>
          <a:p>
            <a:pPr lvl="1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D41B6E-BDA8-2C3C-E707-AC297F818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44" y="2213479"/>
            <a:ext cx="5732342" cy="24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1337F-42DD-5CFD-1743-D92E39C0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nb-NO"/>
              <a:t>Investeringer</a:t>
            </a:r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2714F8A9-07B3-2326-6A6E-6C6B74E1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Med Investering menes:</a:t>
            </a:r>
          </a:p>
          <a:p>
            <a:pPr lvl="1"/>
            <a:r>
              <a:rPr lang="nb-NO"/>
              <a:t>Utstyr med levetid &gt; 3 år</a:t>
            </a:r>
          </a:p>
          <a:p>
            <a:pPr lvl="1"/>
            <a:r>
              <a:rPr lang="nb-NO"/>
              <a:t>Anskaffelseskost &gt; NOK 50 000 </a:t>
            </a:r>
            <a:r>
              <a:rPr lang="nb-NO" err="1"/>
              <a:t>inkl.MVA</a:t>
            </a:r>
            <a:endParaRPr lang="nb-NO"/>
          </a:p>
          <a:p>
            <a:pPr lvl="1"/>
            <a:r>
              <a:rPr lang="nb-NO"/>
              <a:t>Unntak poolaktivering for pc og inventar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CDF31D78-FB8D-BBB9-94AD-D0A23B612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39684"/>
              </p:ext>
            </p:extLst>
          </p:nvPr>
        </p:nvGraphicFramePr>
        <p:xfrm>
          <a:off x="628650" y="3128415"/>
          <a:ext cx="7339114" cy="1092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9557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3669557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397309">
                <a:tc>
                  <a:txBody>
                    <a:bodyPr/>
                    <a:lstStyle/>
                    <a:p>
                      <a:r>
                        <a:rPr lang="nb-NO" sz="1400"/>
                        <a:t>Løsning i 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Løsning fra 01.01.2023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695290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4-konti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1-konti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5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868BCD2-FFC4-4D22-8846-CBCA869D31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047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868BCD2-FFC4-4D22-8846-CBCA869D3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352AAED9-6043-5382-DD84-9F97BAB6CB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039" y="226218"/>
            <a:ext cx="8229600" cy="646113"/>
          </a:xfrm>
        </p:spPr>
        <p:txBody>
          <a:bodyPr vert="horz"/>
          <a:lstStyle/>
          <a:p>
            <a:r>
              <a:rPr lang="nb-NO" err="1"/>
              <a:t>Kontobruk</a:t>
            </a:r>
            <a:r>
              <a:rPr lang="nb-NO"/>
              <a:t> – Investering i løsøre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87FB34-F4DD-9ADE-9DA2-499FEBB4A5C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70243" y="1212247"/>
            <a:ext cx="4038600" cy="3394075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Driftskostnader</a:t>
            </a:r>
          </a:p>
          <a:p>
            <a:r>
              <a:rPr lang="nb-NO" sz="2000"/>
              <a:t>Alle kostnader som tilhører den løpende driften</a:t>
            </a:r>
          </a:p>
          <a:p>
            <a:r>
              <a:rPr lang="nb-NO" sz="2000"/>
              <a:t>Kontoklasse 6xxx eller 7xxx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EE6A31-6276-0F1F-7725-1888C5DB734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05400" y="1200150"/>
            <a:ext cx="4038600" cy="3394075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Investering – løsøre</a:t>
            </a:r>
          </a:p>
          <a:p>
            <a:r>
              <a:rPr lang="nb-NO" sz="2000"/>
              <a:t>Utstyr med levetid &gt; 3 år</a:t>
            </a:r>
          </a:p>
          <a:p>
            <a:r>
              <a:rPr lang="nb-NO" sz="2000" err="1"/>
              <a:t>Anskaffelskost</a:t>
            </a:r>
            <a:r>
              <a:rPr lang="nb-NO" sz="2000"/>
              <a:t> &gt; NOK </a:t>
            </a:r>
            <a:br>
              <a:rPr lang="nb-NO" sz="2000"/>
            </a:br>
            <a:r>
              <a:rPr lang="nb-NO" sz="2000"/>
              <a:t>50 000 </a:t>
            </a:r>
            <a:r>
              <a:rPr lang="nb-NO" sz="2000" err="1"/>
              <a:t>inkl</a:t>
            </a:r>
            <a:r>
              <a:rPr lang="nb-NO" sz="2000"/>
              <a:t> </a:t>
            </a:r>
            <a:r>
              <a:rPr lang="nb-NO" sz="2000" err="1"/>
              <a:t>mva</a:t>
            </a:r>
            <a:endParaRPr lang="nb-NO" sz="2000"/>
          </a:p>
          <a:p>
            <a:r>
              <a:rPr lang="nb-NO" sz="2000"/>
              <a:t>Unntak poolaktivering for pc og inventar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822AFA-02CB-A02F-742D-B59781A08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80" y="3770271"/>
            <a:ext cx="3667327" cy="8754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286B42-90E7-9F05-76B3-2FFE820EFA4A}"/>
              </a:ext>
            </a:extLst>
          </p:cNvPr>
          <p:cNvSpPr/>
          <p:nvPr/>
        </p:nvSpPr>
        <p:spPr>
          <a:xfrm>
            <a:off x="358268" y="3612471"/>
            <a:ext cx="564205" cy="1105304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1DEADF-73E8-4FA6-7762-E13771C1E2CA}"/>
              </a:ext>
            </a:extLst>
          </p:cNvPr>
          <p:cNvSpPr/>
          <p:nvPr/>
        </p:nvSpPr>
        <p:spPr>
          <a:xfrm>
            <a:off x="1021405" y="3334755"/>
            <a:ext cx="982494" cy="217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Kontoklasse 6xxx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7CFEEB-5A0F-9379-50F2-6B7448864E3C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640371" y="3443584"/>
            <a:ext cx="381034" cy="1688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 3">
            <a:extLst>
              <a:ext uri="{FF2B5EF4-FFF2-40B4-BE49-F238E27FC236}">
                <a16:creationId xmlns:a16="http://schemas.microsoft.com/office/drawing/2014/main" id="{644B31A6-3686-3BA7-037B-D63448C90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73707"/>
              </p:ext>
            </p:extLst>
          </p:nvPr>
        </p:nvGraphicFramePr>
        <p:xfrm>
          <a:off x="4604241" y="3421621"/>
          <a:ext cx="4325110" cy="1572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25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1625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21773">
                <a:tc>
                  <a:txBody>
                    <a:bodyPr/>
                    <a:lstStyle/>
                    <a:p>
                      <a:r>
                        <a:rPr lang="nb-NO"/>
                        <a:t>Løsning 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932707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47xx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1xxx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1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73E55-3603-D086-E6E8-683E5CDA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3220"/>
          </a:xfrm>
        </p:spPr>
        <p:txBody>
          <a:bodyPr/>
          <a:lstStyle/>
          <a:p>
            <a:r>
              <a:rPr lang="nb-NO" sz="2800" err="1"/>
              <a:t>Kontobruk</a:t>
            </a:r>
            <a:r>
              <a:rPr lang="nb-NO" sz="2800"/>
              <a:t> - Anlegg under utførelse – bygg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EF8E7-EFDE-63CC-7358-942822AC6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33" y="1022107"/>
            <a:ext cx="4038600" cy="3394472"/>
          </a:xfrm>
        </p:spPr>
        <p:txBody>
          <a:bodyPr/>
          <a:lstStyle/>
          <a:p>
            <a:r>
              <a:rPr lang="nb-NO"/>
              <a:t>Vedlikehold</a:t>
            </a:r>
          </a:p>
          <a:p>
            <a:pPr lvl="1"/>
            <a:r>
              <a:rPr lang="nb-NO" sz="1600"/>
              <a:t>Kostnader som er nødvendig for å holde objektet i samme stand som da det var nytt </a:t>
            </a:r>
          </a:p>
          <a:p>
            <a:pPr lvl="1"/>
            <a:r>
              <a:rPr lang="nb-NO" sz="1600"/>
              <a:t>Kontoklasse 66xx Reparasjon og vedlikehold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07D405-6FA7-6A15-2A76-AB397C3F1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494" y="1022106"/>
            <a:ext cx="4038600" cy="3394472"/>
          </a:xfrm>
        </p:spPr>
        <p:txBody>
          <a:bodyPr/>
          <a:lstStyle/>
          <a:p>
            <a:r>
              <a:rPr lang="nb-NO"/>
              <a:t>Påkostning</a:t>
            </a:r>
          </a:p>
          <a:p>
            <a:pPr lvl="1"/>
            <a:r>
              <a:rPr lang="nb-NO" sz="1600"/>
              <a:t>Kostnader som hever standarden på eiendommen</a:t>
            </a:r>
          </a:p>
          <a:p>
            <a:pPr lvl="1"/>
            <a:r>
              <a:rPr lang="nb-NO" sz="1600"/>
              <a:t>Eiendomsavdelingen må godkjenne dersom det skal være påkostning av bygget</a:t>
            </a:r>
          </a:p>
          <a:p>
            <a:pPr lvl="2"/>
            <a:r>
              <a:rPr lang="nb-NO" sz="1200"/>
              <a:t>Dialog med arealkontakten ved fakultet</a:t>
            </a:r>
          </a:p>
        </p:txBody>
      </p:sp>
      <p:graphicFrame>
        <p:nvGraphicFramePr>
          <p:cNvPr id="6" name="Tabell 3">
            <a:extLst>
              <a:ext uri="{FF2B5EF4-FFF2-40B4-BE49-F238E27FC236}">
                <a16:creationId xmlns:a16="http://schemas.microsoft.com/office/drawing/2014/main" id="{3379CC1A-4B67-A325-D639-CC0C9CD58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66049"/>
              </p:ext>
            </p:extLst>
          </p:nvPr>
        </p:nvGraphicFramePr>
        <p:xfrm>
          <a:off x="4784480" y="3338106"/>
          <a:ext cx="4096510" cy="1433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2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0482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nb-NO" sz="1800"/>
                        <a:t>Løsning 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793882">
                <a:tc>
                  <a:txBody>
                    <a:bodyPr/>
                    <a:lstStyle/>
                    <a:p>
                      <a:r>
                        <a:rPr lang="nb-NO" sz="1200"/>
                        <a:t>Kontering av faktura på investering er i resultatet på 46xx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Kontering av faktura på investering er i balansen på 113x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C448EBCF-2CCF-4A47-F0D3-C5A99A3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8" y="2994043"/>
            <a:ext cx="3675991" cy="12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2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F0CD7B3-BBE5-42DA-9557-73206F87D6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3832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F0CD7B3-BBE5-42DA-9557-73206F87D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2AB9B1-7872-47C7-A664-C9FBF4F7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63846"/>
          </a:xfrm>
        </p:spPr>
        <p:txBody>
          <a:bodyPr vert="horz"/>
          <a:lstStyle/>
          <a:p>
            <a:r>
              <a:rPr lang="nb-NO" sz="2400"/>
              <a:t>Forpliktelsesmodellen for bokføring av anleggsmidler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0717A-9490-4A9D-9B7B-0739EC52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Alle tilganger av anleggsmidler (investeringer) skal balanseføres</a:t>
            </a:r>
          </a:p>
          <a:p>
            <a:pPr lvl="1"/>
            <a:r>
              <a:rPr lang="nb-NO"/>
              <a:t>Investeringer føres i balansen i kontoklasse 1.</a:t>
            </a:r>
          </a:p>
          <a:p>
            <a:pPr lvl="1"/>
            <a:r>
              <a:rPr lang="nb-NO"/>
              <a:t>Resultatet blir belastet med total investeringssum</a:t>
            </a:r>
          </a:p>
          <a:p>
            <a:pPr lvl="2"/>
            <a:r>
              <a:rPr lang="nb-NO"/>
              <a:t>Debet 3911/3912/3913 «Inntektsført bevilgning benyttet til investeringer»</a:t>
            </a:r>
          </a:p>
          <a:p>
            <a:pPr lvl="2"/>
            <a:r>
              <a:rPr lang="nb-NO"/>
              <a:t>Kredit 2150/2151/2152 «Ikke inntektsført bevilgning til investering»</a:t>
            </a:r>
          </a:p>
          <a:p>
            <a:pPr lvl="1"/>
            <a:r>
              <a:rPr lang="nb-NO"/>
              <a:t>Forpliktelsesmodellen skal være resultatnøytral.</a:t>
            </a:r>
          </a:p>
          <a:p>
            <a:pPr lvl="2"/>
            <a:r>
              <a:rPr lang="nb-NO"/>
              <a:t>For hver aktivering av et anleggsmiddel i balansen oppstår det dermed en forpliktelse på gjeldssiden i balansen</a:t>
            </a:r>
          </a:p>
          <a:p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D2A999-F25A-4E17-A06F-AF280CEAE063}"/>
              </a:ext>
            </a:extLst>
          </p:cNvPr>
          <p:cNvSpPr txBox="1">
            <a:spLocks/>
          </p:cNvSpPr>
          <p:nvPr/>
        </p:nvSpPr>
        <p:spPr>
          <a:xfrm>
            <a:off x="415685" y="412639"/>
            <a:ext cx="8418747" cy="624883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189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7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DF589B0-4491-9CCC-04B5-832D7C9139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523135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DF589B0-4491-9CCC-04B5-832D7C913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913E3A-9130-1796-F1C4-2EDA3255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Eksempel vitenskapelig utstyr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E919-C517-628F-7BD1-FBE9FF6E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58" y="1121957"/>
            <a:ext cx="7886700" cy="3263504"/>
          </a:xfrm>
        </p:spPr>
        <p:txBody>
          <a:bodyPr>
            <a:normAutofit/>
          </a:bodyPr>
          <a:lstStyle/>
          <a:p>
            <a:r>
              <a:rPr lang="nb-NO" sz="1500"/>
              <a:t>Føres av den enkelte enhet:</a:t>
            </a:r>
          </a:p>
          <a:p>
            <a:pPr lvl="1"/>
            <a:r>
              <a:rPr lang="nb-NO" sz="1050"/>
              <a:t>DB Konto 1206 Vitenskapelig utstyr</a:t>
            </a:r>
          </a:p>
          <a:p>
            <a:pPr lvl="1"/>
            <a:r>
              <a:rPr lang="nb-NO" sz="1050"/>
              <a:t>CR Konto 2400 Leverandørgjeld</a:t>
            </a:r>
          </a:p>
          <a:p>
            <a:r>
              <a:rPr lang="nb-NO" sz="1500"/>
              <a:t>Automatiske føringer (trigger)</a:t>
            </a:r>
          </a:p>
          <a:p>
            <a:pPr lvl="1"/>
            <a:r>
              <a:rPr lang="nb-NO" sz="1050"/>
              <a:t>DB 3913 Inntektsført bevilgning benyttet til investering</a:t>
            </a:r>
          </a:p>
          <a:p>
            <a:pPr lvl="1"/>
            <a:r>
              <a:rPr lang="nb-NO" sz="1050"/>
              <a:t>CR 2152 Ikke inntektsført bevilgning til investering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EDF8C325-2686-2A6B-BDD0-3809DC480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2775"/>
              </p:ext>
            </p:extLst>
          </p:nvPr>
        </p:nvGraphicFramePr>
        <p:xfrm>
          <a:off x="301386" y="2671286"/>
          <a:ext cx="7607300" cy="185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9751">
                  <a:extLst>
                    <a:ext uri="{9D8B030D-6E8A-4147-A177-3AD203B41FA5}">
                      <a16:colId xmlns:a16="http://schemas.microsoft.com/office/drawing/2014/main" val="2298185153"/>
                    </a:ext>
                  </a:extLst>
                </a:gridCol>
                <a:gridCol w="1879354">
                  <a:extLst>
                    <a:ext uri="{9D8B030D-6E8A-4147-A177-3AD203B41FA5}">
                      <a16:colId xmlns:a16="http://schemas.microsoft.com/office/drawing/2014/main" val="2829803381"/>
                    </a:ext>
                  </a:extLst>
                </a:gridCol>
                <a:gridCol w="1490909">
                  <a:extLst>
                    <a:ext uri="{9D8B030D-6E8A-4147-A177-3AD203B41FA5}">
                      <a16:colId xmlns:a16="http://schemas.microsoft.com/office/drawing/2014/main" val="4187573515"/>
                    </a:ext>
                  </a:extLst>
                </a:gridCol>
                <a:gridCol w="1143845">
                  <a:extLst>
                    <a:ext uri="{9D8B030D-6E8A-4147-A177-3AD203B41FA5}">
                      <a16:colId xmlns:a16="http://schemas.microsoft.com/office/drawing/2014/main" val="3756157544"/>
                    </a:ext>
                  </a:extLst>
                </a:gridCol>
                <a:gridCol w="772340">
                  <a:extLst>
                    <a:ext uri="{9D8B030D-6E8A-4147-A177-3AD203B41FA5}">
                      <a16:colId xmlns:a16="http://schemas.microsoft.com/office/drawing/2014/main" val="201104433"/>
                    </a:ext>
                  </a:extLst>
                </a:gridCol>
                <a:gridCol w="596363">
                  <a:extLst>
                    <a:ext uri="{9D8B030D-6E8A-4147-A177-3AD203B41FA5}">
                      <a16:colId xmlns:a16="http://schemas.microsoft.com/office/drawing/2014/main" val="953337448"/>
                    </a:ext>
                  </a:extLst>
                </a:gridCol>
                <a:gridCol w="1104738">
                  <a:extLst>
                    <a:ext uri="{9D8B030D-6E8A-4147-A177-3AD203B41FA5}">
                      <a16:colId xmlns:a16="http://schemas.microsoft.com/office/drawing/2014/main" val="234754294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Konto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Kontonavn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Enhet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Delprosjekt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Periode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DB/CR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+mj-lt"/>
                        </a:rPr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89979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Vitenskapelig utstyr 12 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46660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Leverandørgjeld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8965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Inntektsført bevilgning benyttet til investering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754322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 inntektsført bevilgning til investering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14 400 000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374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1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D06A4B-9DA8-D609-D701-C8264395D9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D06A4B-9DA8-D609-D701-C8264395D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BB8BAE-9D6B-1E1E-6B90-77D60C67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Ny håndtering av investeringer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0365-178E-BF83-3882-5565CFA25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Før</a:t>
            </a:r>
          </a:p>
          <a:p>
            <a:r>
              <a:rPr lang="nb-NO" sz="1800"/>
              <a:t>ble forpliktelsesmodellen håndtert på «topp»</a:t>
            </a:r>
          </a:p>
          <a:p>
            <a:r>
              <a:rPr lang="nb-NO" sz="1800"/>
              <a:t>konterte vi faktura på investering i resultatet på 4-art</a:t>
            </a:r>
          </a:p>
          <a:p>
            <a:r>
              <a:rPr lang="nb-NO" sz="1800"/>
              <a:t>hadde vi forholdsvis mye informasjon om hva vi hadde investert i på resultatkontoene</a:t>
            </a:r>
          </a:p>
          <a:p>
            <a:pPr marL="0" indent="0">
              <a:buNone/>
            </a:pPr>
            <a:endParaRPr lang="nb-NO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5B70C-A636-BCA8-9776-7F17D3530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2023-&gt;</a:t>
            </a:r>
          </a:p>
          <a:p>
            <a:r>
              <a:rPr lang="nb-NO" sz="1800"/>
              <a:t>forpliktelsesmodellen ut på laveste nivå</a:t>
            </a:r>
          </a:p>
          <a:p>
            <a:r>
              <a:rPr lang="nb-NO" sz="1800"/>
              <a:t>skal vi kontere faktura på investering i balansen på 1-art</a:t>
            </a:r>
          </a:p>
          <a:p>
            <a:pPr lvl="1"/>
            <a:r>
              <a:rPr lang="nb-NO" sz="1400"/>
              <a:t>og får effekt i resultatet gjennom triggerføring</a:t>
            </a:r>
          </a:p>
          <a:p>
            <a:r>
              <a:rPr lang="nb-NO" sz="1800"/>
              <a:t>vil vi ha forholdsvis lite informasjon om hva vi har investert i på resultatkontoene, og må finne detaljene i balansen</a:t>
            </a:r>
          </a:p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58379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B4A942-7110-B8EE-1FBD-910E9E084A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B4A942-7110-B8EE-1FBD-910E9E084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0AE6FF-EE97-DEF3-D548-C32C0E24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Eksempel-avskrivning vitenskapelig utstyr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A347-4FF9-51E1-A0B7-7BEFC75B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71" y="1268016"/>
            <a:ext cx="7886700" cy="3263504"/>
          </a:xfrm>
        </p:spPr>
        <p:txBody>
          <a:bodyPr/>
          <a:lstStyle/>
          <a:p>
            <a:r>
              <a:rPr lang="nb-NO" sz="1050"/>
              <a:t>På den enkelte enhet vil følgende fremkomme:</a:t>
            </a:r>
          </a:p>
          <a:p>
            <a:pPr marL="557213" lvl="1" indent="-214313"/>
            <a:r>
              <a:rPr lang="nb-NO" sz="1050"/>
              <a:t>CR konto 1209 Akkumulerte avskrivninger (periodens avskrivning)</a:t>
            </a:r>
          </a:p>
          <a:p>
            <a:pPr marL="557213" lvl="1" indent="-214313"/>
            <a:r>
              <a:rPr lang="nb-NO" sz="1050"/>
              <a:t>DB konto 6040 Avskrivning på maskin og transportmidler</a:t>
            </a:r>
          </a:p>
          <a:p>
            <a:pPr marL="557213" lvl="1" indent="-214313"/>
            <a:r>
              <a:rPr lang="nb-NO" sz="1050"/>
              <a:t>CR konto 3953 Inntektsføring av avsetning knyttet til anleggsmidler </a:t>
            </a:r>
          </a:p>
          <a:p>
            <a:pPr marL="557213" lvl="1" indent="-214313"/>
            <a:r>
              <a:rPr lang="nb-NO" sz="1050"/>
              <a:t>DB konto 2153 Ikke inntektsført bevilgning til investering</a:t>
            </a:r>
          </a:p>
          <a:p>
            <a:endParaRPr lang="nb-NO" sz="2700"/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891F65AB-7D95-BB04-8C5B-0B755BE1A2A4}"/>
              </a:ext>
            </a:extLst>
          </p:cNvPr>
          <p:cNvGraphicFramePr>
            <a:graphicFrameLocks noGrp="1"/>
          </p:cNvGraphicFramePr>
          <p:nvPr/>
        </p:nvGraphicFramePr>
        <p:xfrm>
          <a:off x="698630" y="2359820"/>
          <a:ext cx="6938476" cy="2171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8461">
                  <a:extLst>
                    <a:ext uri="{9D8B030D-6E8A-4147-A177-3AD203B41FA5}">
                      <a16:colId xmlns:a16="http://schemas.microsoft.com/office/drawing/2014/main" val="2298185153"/>
                    </a:ext>
                  </a:extLst>
                </a:gridCol>
                <a:gridCol w="1860486">
                  <a:extLst>
                    <a:ext uri="{9D8B030D-6E8A-4147-A177-3AD203B41FA5}">
                      <a16:colId xmlns:a16="http://schemas.microsoft.com/office/drawing/2014/main" val="2829803381"/>
                    </a:ext>
                  </a:extLst>
                </a:gridCol>
                <a:gridCol w="1439089">
                  <a:extLst>
                    <a:ext uri="{9D8B030D-6E8A-4147-A177-3AD203B41FA5}">
                      <a16:colId xmlns:a16="http://schemas.microsoft.com/office/drawing/2014/main" val="4187573515"/>
                    </a:ext>
                  </a:extLst>
                </a:gridCol>
                <a:gridCol w="1056167">
                  <a:extLst>
                    <a:ext uri="{9D8B030D-6E8A-4147-A177-3AD203B41FA5}">
                      <a16:colId xmlns:a16="http://schemas.microsoft.com/office/drawing/2014/main" val="3756157544"/>
                    </a:ext>
                  </a:extLst>
                </a:gridCol>
                <a:gridCol w="725980">
                  <a:extLst>
                    <a:ext uri="{9D8B030D-6E8A-4147-A177-3AD203B41FA5}">
                      <a16:colId xmlns:a16="http://schemas.microsoft.com/office/drawing/2014/main" val="201104433"/>
                    </a:ext>
                  </a:extLst>
                </a:gridCol>
                <a:gridCol w="419877">
                  <a:extLst>
                    <a:ext uri="{9D8B030D-6E8A-4147-A177-3AD203B41FA5}">
                      <a16:colId xmlns:a16="http://schemas.microsoft.com/office/drawing/2014/main" val="953337448"/>
                    </a:ext>
                  </a:extLst>
                </a:gridCol>
                <a:gridCol w="858416">
                  <a:extLst>
                    <a:ext uri="{9D8B030D-6E8A-4147-A177-3AD203B41FA5}">
                      <a16:colId xmlns:a16="http://schemas.microsoft.com/office/drawing/2014/main" val="234754294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nb-NO" sz="1200"/>
                        <a:t>Konto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Kontonavn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Enhet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Delsprosjekt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Periode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DB/CR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Beløp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899798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Akkumulert avskrivning – gruppe 120X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466607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Avskrivning på maskin og transportmidler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8965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Inntektsført bevilgning benyttet til investering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754322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 inntektsført bevilgning til investering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66150501 – NV IBT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976604105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202302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374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8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65954"/>
              </p:ext>
            </p:extLst>
          </p:nvPr>
        </p:nvGraphicFramePr>
        <p:xfrm>
          <a:off x="356362" y="1000312"/>
          <a:ext cx="8192651" cy="2946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265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Rapporter i Unit 4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69916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283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95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7FAB8-E0FB-63FE-8367-7CFC5B58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Anleggsrapporter i Unit 4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70B7D38-DCE9-DCD7-AE3F-402C2E276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67" y="851338"/>
            <a:ext cx="3605276" cy="4228427"/>
          </a:xfrm>
        </p:spPr>
      </p:pic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888B976B-484B-8C09-5DD0-4A15647CD06E}"/>
              </a:ext>
            </a:extLst>
          </p:cNvPr>
          <p:cNvSpPr/>
          <p:nvPr/>
        </p:nvSpPr>
        <p:spPr>
          <a:xfrm>
            <a:off x="4824248" y="2238703"/>
            <a:ext cx="1122505" cy="536028"/>
          </a:xfrm>
          <a:prstGeom prst="wedgeRectCallou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4" name="Snakkeboble: rektangel 13">
            <a:extLst>
              <a:ext uri="{FF2B5EF4-FFF2-40B4-BE49-F238E27FC236}">
                <a16:creationId xmlns:a16="http://schemas.microsoft.com/office/drawing/2014/main" id="{57CAA16A-2789-E0F9-9E7B-A5B953E7985C}"/>
              </a:ext>
            </a:extLst>
          </p:cNvPr>
          <p:cNvSpPr/>
          <p:nvPr/>
        </p:nvSpPr>
        <p:spPr>
          <a:xfrm>
            <a:off x="5449446" y="2571750"/>
            <a:ext cx="1608083" cy="567982"/>
          </a:xfrm>
          <a:prstGeom prst="wedgeRectCallout">
            <a:avLst>
              <a:gd name="adj1" fmla="val -171029"/>
              <a:gd name="adj2" fmla="val 1253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Rapporter til etterkontroll. Kontroll aktivering –utgiftsføring og visa versa</a:t>
            </a:r>
          </a:p>
        </p:txBody>
      </p:sp>
      <p:sp>
        <p:nvSpPr>
          <p:cNvPr id="21" name="Snakkeboble: rektangel 20">
            <a:extLst>
              <a:ext uri="{FF2B5EF4-FFF2-40B4-BE49-F238E27FC236}">
                <a16:creationId xmlns:a16="http://schemas.microsoft.com/office/drawing/2014/main" id="{CB2B6569-6B05-410C-53EC-6A6F69100BC2}"/>
              </a:ext>
            </a:extLst>
          </p:cNvPr>
          <p:cNvSpPr/>
          <p:nvPr/>
        </p:nvSpPr>
        <p:spPr>
          <a:xfrm>
            <a:off x="4510758" y="1745816"/>
            <a:ext cx="1551327" cy="536028"/>
          </a:xfrm>
          <a:prstGeom prst="wedgeRectCallout">
            <a:avLst>
              <a:gd name="adj1" fmla="val -100101"/>
              <a:gd name="adj2" fmla="val 74265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Rapporter for oppslag i anleggsverdiregnskapet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5373DDA0-9C3C-2685-A83F-45374E207B84}"/>
              </a:ext>
            </a:extLst>
          </p:cNvPr>
          <p:cNvSpPr/>
          <p:nvPr/>
        </p:nvSpPr>
        <p:spPr>
          <a:xfrm>
            <a:off x="5449446" y="3823297"/>
            <a:ext cx="1608083" cy="687333"/>
          </a:xfrm>
          <a:prstGeom prst="wedgeRectCallout">
            <a:avLst>
              <a:gd name="adj1" fmla="val -169615"/>
              <a:gd name="adj2" fmla="val 20572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Rapporter som DFØ har laget til BOTT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1922B6E-8630-DAA3-1295-2B93C4F84102}"/>
              </a:ext>
            </a:extLst>
          </p:cNvPr>
          <p:cNvSpPr txBox="1"/>
          <p:nvPr/>
        </p:nvSpPr>
        <p:spPr>
          <a:xfrm>
            <a:off x="1874827" y="4292162"/>
            <a:ext cx="191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2346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Mål for kurset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544548"/>
            <a:ext cx="5977971" cy="205440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Forstå hovedoppgavene til rollen anleggshåndterer, </a:t>
            </a:r>
            <a:r>
              <a:rPr lang="nb-NO" i="1" err="1"/>
              <a:t>hovedendringer</a:t>
            </a:r>
            <a:r>
              <a:rPr lang="nb-NO" i="1"/>
              <a:t> fra dagens rolle og systemløsning, samt få kunnskap om sentrale regler og retningslinjer anleggshåndterer må kunne anvende.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63D8D3-23F6-3413-16EA-C4ABE2FC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Oppslag på anleggsmiddel 1000521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A81A671-85DB-9918-A52D-BE42AE84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050862"/>
            <a:ext cx="3818373" cy="361473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231E4F4-8757-3366-C657-0E90A6B30A67}"/>
              </a:ext>
            </a:extLst>
          </p:cNvPr>
          <p:cNvSpPr/>
          <p:nvPr/>
        </p:nvSpPr>
        <p:spPr>
          <a:xfrm>
            <a:off x="3878664" y="3868615"/>
            <a:ext cx="1527349" cy="733923"/>
          </a:xfrm>
          <a:prstGeom prst="ellipse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B455D92C-5751-2FCD-CD95-6B80C1D8572E}"/>
              </a:ext>
            </a:extLst>
          </p:cNvPr>
          <p:cNvSpPr/>
          <p:nvPr/>
        </p:nvSpPr>
        <p:spPr>
          <a:xfrm>
            <a:off x="5406013" y="1445907"/>
            <a:ext cx="2087355" cy="733923"/>
          </a:xfrm>
          <a:prstGeom prst="wedgeRectCallout">
            <a:avLst>
              <a:gd name="adj1" fmla="val -176667"/>
              <a:gd name="adj2" fmla="val -3464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900">
                <a:solidFill>
                  <a:schemeClr val="tx1"/>
                </a:solidFill>
              </a:rPr>
              <a:t>I anleggsverdiregnskapet ligger det ulike faner som gir info om anleggsmiddelet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F0CFD6CB-500D-1913-92E1-52BA1012E3C4}"/>
              </a:ext>
            </a:extLst>
          </p:cNvPr>
          <p:cNvSpPr/>
          <p:nvPr/>
        </p:nvSpPr>
        <p:spPr>
          <a:xfrm>
            <a:off x="4005411" y="3273751"/>
            <a:ext cx="1273854" cy="755772"/>
          </a:xfrm>
          <a:prstGeom prst="wedgeRectCallout">
            <a:avLst>
              <a:gd name="adj1" fmla="val -215955"/>
              <a:gd name="adj2" fmla="val 7203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Informasjon om inngående balanse 01.01.23</a:t>
            </a:r>
          </a:p>
          <a:p>
            <a:r>
              <a:rPr lang="nb-NO" sz="800">
                <a:solidFill>
                  <a:schemeClr val="tx1"/>
                </a:solidFill>
              </a:rPr>
              <a:t>Fakturanummer, Leverandør og tidligere anleggsnummer</a:t>
            </a:r>
          </a:p>
        </p:txBody>
      </p:sp>
    </p:spTree>
    <p:extLst>
      <p:ext uri="{BB962C8B-B14F-4D97-AF65-F5344CB8AC3E}">
        <p14:creationId xmlns:p14="http://schemas.microsoft.com/office/powerpoint/2010/main" val="52444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2207CB8-7D94-471F-9AC0-269F65E2F8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858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2207CB8-7D94-471F-9AC0-269F65E2F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8A77FA-7ED9-4521-8703-F8E08502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Gjennomgang av rapporter</a:t>
            </a:r>
          </a:p>
        </p:txBody>
      </p:sp>
      <p:pic>
        <p:nvPicPr>
          <p:cNvPr id="5" name="Graphic 12" descr="Online meeting outline">
            <a:extLst>
              <a:ext uri="{FF2B5EF4-FFF2-40B4-BE49-F238E27FC236}">
                <a16:creationId xmlns:a16="http://schemas.microsoft.com/office/drawing/2014/main" id="{94C6C551-A039-4DDA-8378-856031A3F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7961" y="987711"/>
            <a:ext cx="3168077" cy="31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87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06654"/>
              </p:ext>
            </p:extLst>
          </p:nvPr>
        </p:nvGraphicFramePr>
        <p:xfrm>
          <a:off x="356362" y="1033563"/>
          <a:ext cx="8192651" cy="325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265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Anleggsskjema i Unit 4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56266"/>
                  </a:ext>
                </a:extLst>
              </a:tr>
              <a:tr h="4797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472183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616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751C6-19EA-4A04-A4E2-FF5A555DD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1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751C6-19EA-4A04-A4E2-FF5A555DD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54FCCBD3-86CF-437A-B617-1656590A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5252" y="849073"/>
            <a:ext cx="3793495" cy="3793495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9576242C-3290-543B-C877-E68C6882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Anleggskjema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8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F9403F-7A0D-0C93-5E4E-8105A60E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 av anlegg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4A7392A-AEF9-5C60-C989-B41C05093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368" y="909662"/>
            <a:ext cx="7449608" cy="3714725"/>
          </a:xfrm>
        </p:spPr>
      </p:pic>
    </p:spTree>
    <p:extLst>
      <p:ext uri="{BB962C8B-B14F-4D97-AF65-F5344CB8AC3E}">
        <p14:creationId xmlns:p14="http://schemas.microsoft.com/office/powerpoint/2010/main" val="3525524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6EA915-137E-E5F5-5DB8-42416F67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Avhending av anlegg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D4984E0-EB95-5C9B-DCD3-38D3A541D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99" y="876562"/>
            <a:ext cx="7479104" cy="3747825"/>
          </a:xfrm>
        </p:spPr>
      </p:pic>
    </p:spTree>
    <p:extLst>
      <p:ext uri="{BB962C8B-B14F-4D97-AF65-F5344CB8AC3E}">
        <p14:creationId xmlns:p14="http://schemas.microsoft.com/office/powerpoint/2010/main" val="237469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05D308-2219-C325-EB23-C3F37849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Anleggskjema</a:t>
            </a:r>
            <a:r>
              <a:rPr lang="nb-NO"/>
              <a:t> i Unit 4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DB8241-3E9C-D768-8479-97CC0B28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54" y="946851"/>
            <a:ext cx="5576257" cy="3614738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31F3A0E-8B3D-E6DC-8769-80EDF3B57A54}"/>
              </a:ext>
            </a:extLst>
          </p:cNvPr>
          <p:cNvSpPr/>
          <p:nvPr/>
        </p:nvSpPr>
        <p:spPr>
          <a:xfrm>
            <a:off x="2220686" y="1436914"/>
            <a:ext cx="1622809" cy="673240"/>
          </a:xfrm>
          <a:prstGeom prst="ellipse">
            <a:avLst/>
          </a:prstGeom>
          <a:noFill/>
          <a:ln>
            <a:solidFill>
              <a:schemeClr val="accent1">
                <a:lumMod val="9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Snakkeboble: rektangel 3">
            <a:extLst>
              <a:ext uri="{FF2B5EF4-FFF2-40B4-BE49-F238E27FC236}">
                <a16:creationId xmlns:a16="http://schemas.microsoft.com/office/drawing/2014/main" id="{A6F3BDC0-D5E2-4A40-88BF-1F31713CD14C}"/>
              </a:ext>
            </a:extLst>
          </p:cNvPr>
          <p:cNvSpPr/>
          <p:nvPr/>
        </p:nvSpPr>
        <p:spPr>
          <a:xfrm>
            <a:off x="4364036" y="1919786"/>
            <a:ext cx="1872942" cy="517109"/>
          </a:xfrm>
          <a:prstGeom prst="wedgeRectCallout">
            <a:avLst>
              <a:gd name="adj1" fmla="val -90194"/>
              <a:gd name="adj2" fmla="val -3140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 din ansettelse finner du </a:t>
            </a:r>
            <a:r>
              <a:rPr lang="nb-NO" sz="8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anleggskjema</a:t>
            </a:r>
            <a:endParaRPr lang="nb-NO" sz="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812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B65F20-680B-D21C-E900-3C27DFE1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/>
              <a:t>Ulike </a:t>
            </a:r>
            <a:r>
              <a:rPr lang="nb-NO" err="1"/>
              <a:t>anleggskjema</a:t>
            </a:r>
            <a:r>
              <a:rPr lang="nb-NO"/>
              <a:t> – bruk riktig skjema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9230F5F-93E4-0278-2EEA-BF6EA6796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358" y="1356073"/>
            <a:ext cx="6465776" cy="3289209"/>
          </a:xfrm>
        </p:spPr>
      </p:pic>
      <p:sp>
        <p:nvSpPr>
          <p:cNvPr id="5" name="Snakkeboble: rektangel 4">
            <a:extLst>
              <a:ext uri="{FF2B5EF4-FFF2-40B4-BE49-F238E27FC236}">
                <a16:creationId xmlns:a16="http://schemas.microsoft.com/office/drawing/2014/main" id="{74D28361-CB22-FBCD-41F1-093D0EB5BEBF}"/>
              </a:ext>
            </a:extLst>
          </p:cNvPr>
          <p:cNvSpPr/>
          <p:nvPr/>
        </p:nvSpPr>
        <p:spPr>
          <a:xfrm>
            <a:off x="5238077" y="2579998"/>
            <a:ext cx="1459115" cy="475569"/>
          </a:xfrm>
          <a:prstGeom prst="wedgeRectCallout">
            <a:avLst>
              <a:gd name="adj1" fmla="val -62142"/>
              <a:gd name="adj2" fmla="val 49165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Anleggskjema10 ulike maler</a:t>
            </a:r>
          </a:p>
        </p:txBody>
      </p:sp>
    </p:spTree>
    <p:extLst>
      <p:ext uri="{BB962C8B-B14F-4D97-AF65-F5344CB8AC3E}">
        <p14:creationId xmlns:p14="http://schemas.microsoft.com/office/powerpoint/2010/main" val="248533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3B78F-E39F-4C77-7BD1-EF86A2AE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247494"/>
            <a:ext cx="8418747" cy="648512"/>
          </a:xfrm>
        </p:spPr>
        <p:txBody>
          <a:bodyPr/>
          <a:lstStyle/>
          <a:p>
            <a:pPr algn="ctr"/>
            <a:r>
              <a:rPr lang="nb-NO" dirty="0">
                <a:hlinkClick r:id="rId2"/>
              </a:rPr>
              <a:t>Demo av </a:t>
            </a:r>
            <a:r>
              <a:rPr lang="nb-NO" dirty="0" err="1">
                <a:hlinkClick r:id="rId2"/>
              </a:rPr>
              <a:t>anleggskjema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097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D81032-7A1A-4F40-C712-149987B4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Anleggskjema</a:t>
            </a:r>
            <a:r>
              <a:rPr lang="nb-NO"/>
              <a:t> - Ny kontering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EBD0260-9A94-A32F-5CBE-15EA67B6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85" y="946850"/>
            <a:ext cx="6231845" cy="3677537"/>
          </a:xfrm>
        </p:spPr>
      </p:pic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C300B4DC-8385-19A8-9C31-A8FF6F8AD47D}"/>
              </a:ext>
            </a:extLst>
          </p:cNvPr>
          <p:cNvSpPr/>
          <p:nvPr/>
        </p:nvSpPr>
        <p:spPr>
          <a:xfrm>
            <a:off x="6962051" y="1362141"/>
            <a:ext cx="1431509" cy="788276"/>
          </a:xfrm>
          <a:prstGeom prst="wedgeRectCallout">
            <a:avLst>
              <a:gd name="adj1" fmla="val -89996"/>
              <a:gd name="adj2" fmla="val 119300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Det er viktig å merke seg hva skjema skal brukes til. Det vil ikke skje endring i resultatposteringer jfr. Forpliktelsesmodellen. Kun balanseposteringer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71B32208-81E3-87D9-8902-AF0A8512F824}"/>
              </a:ext>
            </a:extLst>
          </p:cNvPr>
          <p:cNvSpPr/>
          <p:nvPr/>
        </p:nvSpPr>
        <p:spPr>
          <a:xfrm>
            <a:off x="6728723" y="3872011"/>
            <a:ext cx="1387365" cy="542334"/>
          </a:xfrm>
          <a:prstGeom prst="wedgeRectCallout">
            <a:avLst>
              <a:gd name="adj1" fmla="val -120833"/>
              <a:gd name="adj2" fmla="val 57415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Du kan skrive kommentarer til anleggsregisteroppfølger ved Universitet</a:t>
            </a:r>
          </a:p>
        </p:txBody>
      </p:sp>
    </p:spTree>
    <p:extLst>
      <p:ext uri="{BB962C8B-B14F-4D97-AF65-F5344CB8AC3E}">
        <p14:creationId xmlns:p14="http://schemas.microsoft.com/office/powerpoint/2010/main" val="103152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66104"/>
              </p:ext>
            </p:extLst>
          </p:nvPr>
        </p:nvGraphicFramePr>
        <p:xfrm>
          <a:off x="301385" y="998030"/>
          <a:ext cx="7583664" cy="2593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3664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1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9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00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8FE70-BFF6-D955-1198-5BE2B26C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Anleggskjema</a:t>
            </a:r>
            <a:r>
              <a:rPr lang="nb-NO"/>
              <a:t> - Feil ved aktivering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E25F7E5-D8F9-57C2-5091-1BA2F3009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276" y="1009650"/>
            <a:ext cx="6536494" cy="3614738"/>
          </a:xfrm>
        </p:spPr>
      </p:pic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65622D60-9F7E-210A-B20C-85991F35661E}"/>
              </a:ext>
            </a:extLst>
          </p:cNvPr>
          <p:cNvSpPr/>
          <p:nvPr/>
        </p:nvSpPr>
        <p:spPr>
          <a:xfrm>
            <a:off x="7390875" y="1639614"/>
            <a:ext cx="1191873" cy="623132"/>
          </a:xfrm>
          <a:prstGeom prst="wedgeRectCallout">
            <a:avLst>
              <a:gd name="adj1" fmla="val -84854"/>
              <a:gd name="adj2" fmla="val 13131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800">
                <a:solidFill>
                  <a:schemeClr val="tx1"/>
                </a:solidFill>
              </a:rPr>
              <a:t>Ved bruk av dette skjema vil historiske resultatføringer bli tilbakeført</a:t>
            </a:r>
          </a:p>
        </p:txBody>
      </p:sp>
    </p:spTree>
    <p:extLst>
      <p:ext uri="{BB962C8B-B14F-4D97-AF65-F5344CB8AC3E}">
        <p14:creationId xmlns:p14="http://schemas.microsoft.com/office/powerpoint/2010/main" val="3500538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C68AC-1935-2CA6-1F33-51AEC8E6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Anleggsskjema – aktivere anlegg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8AB36BA0-6F56-42AF-31D8-3FC04EB38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85" y="1060099"/>
            <a:ext cx="6509318" cy="3614738"/>
          </a:xfrm>
        </p:spPr>
      </p:pic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30A6A8C7-78D5-01CD-ADAE-73A27BB101E0}"/>
              </a:ext>
            </a:extLst>
          </p:cNvPr>
          <p:cNvSpPr/>
          <p:nvPr/>
        </p:nvSpPr>
        <p:spPr>
          <a:xfrm>
            <a:off x="2850406" y="1923393"/>
            <a:ext cx="845031" cy="567559"/>
          </a:xfrm>
          <a:prstGeom prst="wedgeRectCallout">
            <a:avLst>
              <a:gd name="adj1" fmla="val -244714"/>
              <a:gd name="adj2" fmla="val 278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Her velger du riktig mal</a:t>
            </a:r>
          </a:p>
        </p:txBody>
      </p:sp>
    </p:spTree>
    <p:extLst>
      <p:ext uri="{BB962C8B-B14F-4D97-AF65-F5344CB8AC3E}">
        <p14:creationId xmlns:p14="http://schemas.microsoft.com/office/powerpoint/2010/main" val="1905250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A9F790-2F05-3F07-918C-2E1FE548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Anleggskjema</a:t>
            </a:r>
            <a:r>
              <a:rPr lang="nb-NO"/>
              <a:t> - overføring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ECF1B18-F88F-7087-6AED-786511E6B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869" y="946850"/>
            <a:ext cx="6936396" cy="3677537"/>
          </a:xfrm>
        </p:spPr>
      </p:pic>
    </p:spTree>
    <p:extLst>
      <p:ext uri="{BB962C8B-B14F-4D97-AF65-F5344CB8AC3E}">
        <p14:creationId xmlns:p14="http://schemas.microsoft.com/office/powerpoint/2010/main" val="2596176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3DEE-4A40-591D-1E11-BA7B909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01195D-F861-26A4-046C-4EADB659E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03085"/>
              </p:ext>
            </p:extLst>
          </p:nvPr>
        </p:nvGraphicFramePr>
        <p:xfrm>
          <a:off x="301625" y="1009650"/>
          <a:ext cx="8192651" cy="3125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2651">
                  <a:extLst>
                    <a:ext uri="{9D8B030D-6E8A-4147-A177-3AD203B41FA5}">
                      <a16:colId xmlns:a16="http://schemas.microsoft.com/office/drawing/2014/main" val="410107073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06155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6303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16110"/>
                  </a:ext>
                </a:extLst>
              </a:tr>
              <a:tr h="4376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5363"/>
                  </a:ext>
                </a:extLst>
              </a:tr>
              <a:tr h="405808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03436"/>
                  </a:ext>
                </a:extLst>
              </a:tr>
              <a:tr h="3837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93293"/>
                  </a:ext>
                </a:extLst>
              </a:tr>
              <a:tr h="472183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849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89732A-01C9-F46C-BF6B-CDE4B2D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833178"/>
          </a:xfrm>
        </p:spPr>
        <p:txBody>
          <a:bodyPr/>
          <a:lstStyle/>
          <a:p>
            <a:r>
              <a:rPr lang="nb-NO" sz="2400"/>
              <a:t>Bruk av omposteringsløsningen – i tillegg til digitalt 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8C1DEB-2A12-CEA3-3DA7-2DBB5125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Malen «aktivere anlegg i anleggsverdiregnskapet» finner du i omposteringsløsningen </a:t>
            </a:r>
          </a:p>
          <a:p>
            <a:r>
              <a:rPr lang="nb-NO"/>
              <a:t>Malen skal kun brukes:</a:t>
            </a:r>
          </a:p>
          <a:p>
            <a:pPr lvl="1"/>
            <a:r>
              <a:rPr lang="nb-NO"/>
              <a:t>Når et anlegg er feilaktig kostnadsført og skal aktiveres </a:t>
            </a:r>
          </a:p>
          <a:p>
            <a:pPr lvl="2"/>
            <a:r>
              <a:rPr lang="nb-NO"/>
              <a:t>Du må i tillegg sende inn </a:t>
            </a:r>
            <a:r>
              <a:rPr lang="nb-NO" err="1"/>
              <a:t>anleggskjema</a:t>
            </a:r>
            <a:r>
              <a:rPr lang="nb-NO"/>
              <a:t> – Aktivere anlegg</a:t>
            </a:r>
          </a:p>
          <a:p>
            <a:pPr lvl="2"/>
            <a:r>
              <a:rPr lang="nb-NO"/>
              <a:t>Totalbeløpet på faktura skal omposteres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988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8DD55-B736-A1FE-9C35-2F7DE1A4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Avhending av anlegg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9F7CDD-EA82-5B05-8D8E-0DB827F67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9F3C7F7-4EB6-9806-1906-C3E5A46F9EF3}"/>
              </a:ext>
            </a:extLst>
          </p:cNvPr>
          <p:cNvSpPr txBox="1">
            <a:spLocks/>
          </p:cNvSpPr>
          <p:nvPr/>
        </p:nvSpPr>
        <p:spPr>
          <a:xfrm>
            <a:off x="453785" y="1162666"/>
            <a:ext cx="8418747" cy="36137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Salg av anlegg: Starter ved fakturaansvarlig </a:t>
            </a:r>
          </a:p>
          <a:p>
            <a:pPr lvl="1"/>
            <a:r>
              <a:rPr lang="nb-NO"/>
              <a:t>Salgsfaktura opprettes  </a:t>
            </a:r>
          </a:p>
          <a:p>
            <a:pPr lvl="1"/>
            <a:r>
              <a:rPr lang="nb-NO"/>
              <a:t>Digitalt skjema for salg sendes til anleggsregisteroppfølger.</a:t>
            </a:r>
          </a:p>
          <a:p>
            <a:r>
              <a:rPr lang="nb-NO"/>
              <a:t>Utrangering av anlegg – enkeltvis: Anlegg fanges opp fortløpende og det meldes inn hvilket anlegg som skal kasseres.</a:t>
            </a:r>
          </a:p>
          <a:p>
            <a:r>
              <a:rPr lang="nb-NO"/>
              <a:t>Utrangering av anlegg – mange: 1 gang i året gjøres det en vurdering om hva som skal kasseres. Endelig oversikt sendes til DFØ for kassering.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351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0975C-35C8-A5B6-F901-173540B0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/>
              <a:t>Delt finansiering av utstyr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C287FD-3EE1-BE40-95DA-DBC92C90D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200"/>
              <a:t>Det skal kun være et k-sted og delprosjekt som er eier av </a:t>
            </a:r>
            <a:r>
              <a:rPr lang="nb-NO" sz="2200" b="1"/>
              <a:t>et</a:t>
            </a:r>
            <a:r>
              <a:rPr lang="nb-NO" sz="2200"/>
              <a:t> utstyr i anleggsregisteret.</a:t>
            </a:r>
          </a:p>
          <a:p>
            <a:pPr lvl="1">
              <a:lnSpc>
                <a:spcPct val="90000"/>
              </a:lnSpc>
            </a:pPr>
            <a:endParaRPr lang="nb-NO" sz="2200"/>
          </a:p>
          <a:p>
            <a:pPr lvl="1">
              <a:lnSpc>
                <a:spcPct val="90000"/>
              </a:lnSpc>
            </a:pPr>
            <a:r>
              <a:rPr lang="nb-NO" sz="2200"/>
              <a:t>Dersom det delt finansiering av et utstyr må du bruke konti for intern handel, se «Bott kontoplan» </a:t>
            </a:r>
          </a:p>
          <a:p>
            <a:pPr lvl="1">
              <a:lnSpc>
                <a:spcPct val="90000"/>
              </a:lnSpc>
            </a:pPr>
            <a:endParaRPr lang="nb-NO" sz="2200"/>
          </a:p>
          <a:p>
            <a:pPr lvl="1">
              <a:lnSpc>
                <a:spcPct val="90000"/>
              </a:lnSpc>
            </a:pPr>
            <a:endParaRPr lang="nb-NO" sz="22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74A94A-810E-237F-A9F2-CC3D6301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6043"/>
            <a:ext cx="4038600" cy="228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859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33288"/>
              </p:ext>
            </p:extLst>
          </p:nvPr>
        </p:nvGraphicFramePr>
        <p:xfrm>
          <a:off x="356362" y="1033563"/>
          <a:ext cx="8192651" cy="3000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2651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Forstå rollen Anleggshåndterer – hovedforskjeller fra dagens løsning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Anleggsmodellen </a:t>
                      </a:r>
                    </a:p>
                    <a:p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nb-NO" sz="1400" b="0" i="1"/>
                        <a:t>Aktivering  av løsøre</a:t>
                      </a:r>
                    </a:p>
                    <a:p>
                      <a:r>
                        <a:rPr lang="nb-NO" sz="1400" b="0" i="1"/>
                        <a:t> - Aktivering av anlegg under utførelse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9196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nb-NO" sz="1400" b="1" i="0"/>
                        <a:t>Regelverk og retningslinjer for aktivering av anlegg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3789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/>
                        <a:t>Rapporter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394364">
                <a:tc>
                  <a:txBody>
                    <a:bodyPr/>
                    <a:lstStyle/>
                    <a:p>
                      <a:r>
                        <a:rPr lang="nb-NO" sz="1400" b="1" i="0"/>
                        <a:t>Anleggsskjema i Unit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Annen informasjon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9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 menti.com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Kode: 3699 3965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BOTT-samarbeidet.no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3A9D59-8C08-417F-AA9E-217D93DF02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7801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3A9D59-8C08-417F-AA9E-217D93DF0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F48061-3623-4E0E-BBF2-D8D2CF71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63846"/>
          </a:xfrm>
        </p:spPr>
        <p:txBody>
          <a:bodyPr vert="horz"/>
          <a:lstStyle/>
          <a:p>
            <a:r>
              <a:rPr lang="nb-NO" sz="2400"/>
              <a:t>Prosesser – 3.2 Anleggsmidler – aktivering til avhending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43D101-DA65-4F1D-8729-E2E0E0BF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45" b="1707"/>
          <a:stretch/>
        </p:blipFill>
        <p:spPr>
          <a:xfrm>
            <a:off x="196935" y="713900"/>
            <a:ext cx="7972595" cy="44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600A5-1F4D-D6AA-BCA1-C049579C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DC83963-8B45-B9B6-EF15-87C68E5B5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" y="46049"/>
            <a:ext cx="8841392" cy="4578339"/>
          </a:xfrm>
        </p:spPr>
      </p:pic>
    </p:spTree>
    <p:extLst>
      <p:ext uri="{BB962C8B-B14F-4D97-AF65-F5344CB8AC3E}">
        <p14:creationId xmlns:p14="http://schemas.microsoft.com/office/powerpoint/2010/main" val="228248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F2221E-FDE8-3BBD-2FFE-4CFDA86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B19012-8BE7-6889-6ED8-8A2D5960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1C97A5-790B-EAD1-85CB-1182D57F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7" y="0"/>
            <a:ext cx="9036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4D9C38-C2A8-926B-74E8-B53B6BBB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Prosessroller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3516C01-B6CA-BAF5-FA82-9884FBAE7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133" y="1009650"/>
            <a:ext cx="8271497" cy="3614738"/>
          </a:xfrm>
        </p:spPr>
      </p:pic>
    </p:spTree>
    <p:extLst>
      <p:ext uri="{BB962C8B-B14F-4D97-AF65-F5344CB8AC3E}">
        <p14:creationId xmlns:p14="http://schemas.microsoft.com/office/powerpoint/2010/main" val="234277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97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700687" cy="525401"/>
          </a:xfrm>
        </p:spPr>
        <p:txBody>
          <a:bodyPr vert="horz"/>
          <a:lstStyle/>
          <a:p>
            <a:r>
              <a:rPr lang="nb-NO" sz="2800"/>
              <a:t>Hovedforskjeller fra dagens løsning</a:t>
            </a:r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09633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Anleggshåndterer er ny definert rolle på NTNU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4650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1205432"/>
            <a:ext cx="396697" cy="395531"/>
            <a:chOff x="5042" y="3019"/>
            <a:chExt cx="341" cy="340"/>
          </a:xfrm>
          <a:solidFill>
            <a:schemeClr val="accent2"/>
          </a:solidFill>
        </p:grpSpPr>
        <p:sp>
          <p:nvSpPr>
            <p:cNvPr id="16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64998" y="1784452"/>
            <a:ext cx="7520900" cy="121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Anleggsregister ligger i Unit 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Her finner du regnskaps rapporter som gir en oversikt over anleggsregisteret ved din enhet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Her finner du digitale </a:t>
            </a:r>
            <a:r>
              <a:rPr lang="nb-NO" sz="1100" err="1">
                <a:solidFill>
                  <a:srgbClr val="000000"/>
                </a:solidFill>
                <a:latin typeface="Arial" panose="020B0604020202020204"/>
              </a:rPr>
              <a:t>anleggskjema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 (ulike </a:t>
            </a:r>
            <a:r>
              <a:rPr lang="nb-NO" sz="1100" err="1">
                <a:solidFill>
                  <a:srgbClr val="000000"/>
                </a:solidFill>
                <a:latin typeface="Arial" panose="020B0604020202020204"/>
              </a:rPr>
              <a:t>anleggskjema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) som går på flyt dersom du har behov for endring i anleggsregisteret</a:t>
            </a:r>
          </a:p>
          <a:p>
            <a:pPr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Endring i økonomimodell og kontoplan for bokføring av anlegg både på løsøre og anlegg under utførelse</a:t>
            </a: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1797521"/>
            <a:ext cx="545584" cy="120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ktangel 7">
            <a:extLst>
              <a:ext uri="{FF2B5EF4-FFF2-40B4-BE49-F238E27FC236}">
                <a16:creationId xmlns:a16="http://schemas.microsoft.com/office/drawing/2014/main" id="{41E9B151-E721-48E4-84D7-6443808EC903}"/>
              </a:ext>
            </a:extLst>
          </p:cNvPr>
          <p:cNvSpPr/>
          <p:nvPr/>
        </p:nvSpPr>
        <p:spPr>
          <a:xfrm>
            <a:off x="1054762" y="3103910"/>
            <a:ext cx="7530147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  <a:cs typeface="Arial"/>
              </a:rPr>
              <a:t>Målet for prosessen «aktivering til avhending» Anleggsregisteret skal være </a:t>
            </a:r>
            <a:r>
              <a:rPr lang="nb-NO" sz="1100" err="1">
                <a:solidFill>
                  <a:srgbClr val="000000"/>
                </a:solidFill>
                <a:latin typeface="Arial" panose="020B0604020202020204"/>
                <a:cs typeface="Arial"/>
              </a:rPr>
              <a:t>ajour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  <a:cs typeface="Arial"/>
              </a:rPr>
              <a:t>  </a:t>
            </a:r>
          </a:p>
        </p:txBody>
      </p:sp>
      <p:sp>
        <p:nvSpPr>
          <p:cNvPr id="26" name="Rektangel 24">
            <a:extLst>
              <a:ext uri="{FF2B5EF4-FFF2-40B4-BE49-F238E27FC236}">
                <a16:creationId xmlns:a16="http://schemas.microsoft.com/office/drawing/2014/main" id="{B98A0BFA-C405-4204-A609-2A8D08CFB051}"/>
              </a:ext>
            </a:extLst>
          </p:cNvPr>
          <p:cNvSpPr/>
          <p:nvPr/>
        </p:nvSpPr>
        <p:spPr>
          <a:xfrm>
            <a:off x="410295" y="3108927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54762" y="3773368"/>
            <a:ext cx="7513599" cy="655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Fortløpende skal anleggshåndterer følge opp anleggsregisteret ved sin enhet og påse at dette er korrekt og oppdatert. Gjelder både: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Løsøre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 under utførelse</a:t>
            </a: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8269" y="3785656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55F31BD-9747-4E51-96F0-6060C3CBD75E}"/>
              </a:ext>
            </a:extLst>
          </p:cNvPr>
          <p:cNvGrpSpPr>
            <a:grpSpLocks/>
          </p:cNvGrpSpPr>
          <p:nvPr/>
        </p:nvGrpSpPr>
        <p:grpSpPr bwMode="auto">
          <a:xfrm>
            <a:off x="484769" y="2201746"/>
            <a:ext cx="396000" cy="396000"/>
            <a:chOff x="3987" y="1509"/>
            <a:chExt cx="340" cy="340"/>
          </a:xfrm>
          <a:solidFill>
            <a:schemeClr val="tx2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C0FE68C-E2CD-4F2E-9C76-99EA88845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D25A7180-D676-4C1C-A81E-42F92C939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432">
            <a:extLst>
              <a:ext uri="{FF2B5EF4-FFF2-40B4-BE49-F238E27FC236}">
                <a16:creationId xmlns:a16="http://schemas.microsoft.com/office/drawing/2014/main" id="{8CECF132-9619-436E-9A85-FF723DC7B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3208196"/>
            <a:ext cx="394838" cy="396000"/>
            <a:chOff x="3505" y="1546"/>
            <a:chExt cx="340" cy="341"/>
          </a:xfrm>
          <a:solidFill>
            <a:srgbClr val="014694"/>
          </a:solidFill>
        </p:grpSpPr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B1E1F99E-B855-4774-808F-22CD28DDD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" y="1610"/>
              <a:ext cx="212" cy="213"/>
            </a:xfrm>
            <a:custGeom>
              <a:avLst/>
              <a:gdLst>
                <a:gd name="T0" fmla="*/ 309 w 320"/>
                <a:gd name="T1" fmla="*/ 149 h 320"/>
                <a:gd name="T2" fmla="*/ 287 w 320"/>
                <a:gd name="T3" fmla="*/ 149 h 320"/>
                <a:gd name="T4" fmla="*/ 170 w 320"/>
                <a:gd name="T5" fmla="*/ 32 h 320"/>
                <a:gd name="T6" fmla="*/ 170 w 320"/>
                <a:gd name="T7" fmla="*/ 10 h 320"/>
                <a:gd name="T8" fmla="*/ 160 w 320"/>
                <a:gd name="T9" fmla="*/ 0 h 320"/>
                <a:gd name="T10" fmla="*/ 149 w 320"/>
                <a:gd name="T11" fmla="*/ 10 h 320"/>
                <a:gd name="T12" fmla="*/ 149 w 320"/>
                <a:gd name="T13" fmla="*/ 32 h 320"/>
                <a:gd name="T14" fmla="*/ 32 w 320"/>
                <a:gd name="T15" fmla="*/ 149 h 320"/>
                <a:gd name="T16" fmla="*/ 10 w 320"/>
                <a:gd name="T17" fmla="*/ 149 h 320"/>
                <a:gd name="T18" fmla="*/ 0 w 320"/>
                <a:gd name="T19" fmla="*/ 160 h 320"/>
                <a:gd name="T20" fmla="*/ 10 w 320"/>
                <a:gd name="T21" fmla="*/ 170 h 320"/>
                <a:gd name="T22" fmla="*/ 32 w 320"/>
                <a:gd name="T23" fmla="*/ 170 h 320"/>
                <a:gd name="T24" fmla="*/ 149 w 320"/>
                <a:gd name="T25" fmla="*/ 287 h 320"/>
                <a:gd name="T26" fmla="*/ 149 w 320"/>
                <a:gd name="T27" fmla="*/ 309 h 320"/>
                <a:gd name="T28" fmla="*/ 160 w 320"/>
                <a:gd name="T29" fmla="*/ 320 h 320"/>
                <a:gd name="T30" fmla="*/ 170 w 320"/>
                <a:gd name="T31" fmla="*/ 309 h 320"/>
                <a:gd name="T32" fmla="*/ 170 w 320"/>
                <a:gd name="T33" fmla="*/ 287 h 320"/>
                <a:gd name="T34" fmla="*/ 287 w 320"/>
                <a:gd name="T35" fmla="*/ 170 h 320"/>
                <a:gd name="T36" fmla="*/ 309 w 320"/>
                <a:gd name="T37" fmla="*/ 170 h 320"/>
                <a:gd name="T38" fmla="*/ 320 w 320"/>
                <a:gd name="T39" fmla="*/ 160 h 320"/>
                <a:gd name="T40" fmla="*/ 309 w 320"/>
                <a:gd name="T41" fmla="*/ 149 h 320"/>
                <a:gd name="T42" fmla="*/ 266 w 320"/>
                <a:gd name="T43" fmla="*/ 149 h 320"/>
                <a:gd name="T44" fmla="*/ 233 w 320"/>
                <a:gd name="T45" fmla="*/ 149 h 320"/>
                <a:gd name="T46" fmla="*/ 170 w 320"/>
                <a:gd name="T47" fmla="*/ 86 h 320"/>
                <a:gd name="T48" fmla="*/ 170 w 320"/>
                <a:gd name="T49" fmla="*/ 54 h 320"/>
                <a:gd name="T50" fmla="*/ 266 w 320"/>
                <a:gd name="T51" fmla="*/ 149 h 320"/>
                <a:gd name="T52" fmla="*/ 149 w 320"/>
                <a:gd name="T53" fmla="*/ 149 h 320"/>
                <a:gd name="T54" fmla="*/ 107 w 320"/>
                <a:gd name="T55" fmla="*/ 149 h 320"/>
                <a:gd name="T56" fmla="*/ 149 w 320"/>
                <a:gd name="T57" fmla="*/ 107 h 320"/>
                <a:gd name="T58" fmla="*/ 149 w 320"/>
                <a:gd name="T59" fmla="*/ 149 h 320"/>
                <a:gd name="T60" fmla="*/ 149 w 320"/>
                <a:gd name="T61" fmla="*/ 170 h 320"/>
                <a:gd name="T62" fmla="*/ 149 w 320"/>
                <a:gd name="T63" fmla="*/ 212 h 320"/>
                <a:gd name="T64" fmla="*/ 107 w 320"/>
                <a:gd name="T65" fmla="*/ 170 h 320"/>
                <a:gd name="T66" fmla="*/ 149 w 320"/>
                <a:gd name="T67" fmla="*/ 170 h 320"/>
                <a:gd name="T68" fmla="*/ 170 w 320"/>
                <a:gd name="T69" fmla="*/ 170 h 320"/>
                <a:gd name="T70" fmla="*/ 212 w 320"/>
                <a:gd name="T71" fmla="*/ 170 h 320"/>
                <a:gd name="T72" fmla="*/ 170 w 320"/>
                <a:gd name="T73" fmla="*/ 212 h 320"/>
                <a:gd name="T74" fmla="*/ 170 w 320"/>
                <a:gd name="T75" fmla="*/ 170 h 320"/>
                <a:gd name="T76" fmla="*/ 170 w 320"/>
                <a:gd name="T77" fmla="*/ 149 h 320"/>
                <a:gd name="T78" fmla="*/ 170 w 320"/>
                <a:gd name="T79" fmla="*/ 107 h 320"/>
                <a:gd name="T80" fmla="*/ 212 w 320"/>
                <a:gd name="T81" fmla="*/ 149 h 320"/>
                <a:gd name="T82" fmla="*/ 170 w 320"/>
                <a:gd name="T83" fmla="*/ 149 h 320"/>
                <a:gd name="T84" fmla="*/ 149 w 320"/>
                <a:gd name="T85" fmla="*/ 54 h 320"/>
                <a:gd name="T86" fmla="*/ 149 w 320"/>
                <a:gd name="T87" fmla="*/ 86 h 320"/>
                <a:gd name="T88" fmla="*/ 86 w 320"/>
                <a:gd name="T89" fmla="*/ 149 h 320"/>
                <a:gd name="T90" fmla="*/ 54 w 320"/>
                <a:gd name="T91" fmla="*/ 149 h 320"/>
                <a:gd name="T92" fmla="*/ 149 w 320"/>
                <a:gd name="T93" fmla="*/ 54 h 320"/>
                <a:gd name="T94" fmla="*/ 54 w 320"/>
                <a:gd name="T95" fmla="*/ 170 h 320"/>
                <a:gd name="T96" fmla="*/ 86 w 320"/>
                <a:gd name="T97" fmla="*/ 170 h 320"/>
                <a:gd name="T98" fmla="*/ 149 w 320"/>
                <a:gd name="T99" fmla="*/ 233 h 320"/>
                <a:gd name="T100" fmla="*/ 149 w 320"/>
                <a:gd name="T101" fmla="*/ 266 h 320"/>
                <a:gd name="T102" fmla="*/ 54 w 320"/>
                <a:gd name="T103" fmla="*/ 170 h 320"/>
                <a:gd name="T104" fmla="*/ 170 w 320"/>
                <a:gd name="T105" fmla="*/ 266 h 320"/>
                <a:gd name="T106" fmla="*/ 170 w 320"/>
                <a:gd name="T107" fmla="*/ 233 h 320"/>
                <a:gd name="T108" fmla="*/ 233 w 320"/>
                <a:gd name="T109" fmla="*/ 170 h 320"/>
                <a:gd name="T110" fmla="*/ 266 w 320"/>
                <a:gd name="T111" fmla="*/ 170 h 320"/>
                <a:gd name="T112" fmla="*/ 170 w 320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320">
                  <a:moveTo>
                    <a:pt x="309" y="149"/>
                  </a:moveTo>
                  <a:cubicBezTo>
                    <a:pt x="287" y="149"/>
                    <a:pt x="287" y="149"/>
                    <a:pt x="287" y="149"/>
                  </a:cubicBezTo>
                  <a:cubicBezTo>
                    <a:pt x="282" y="87"/>
                    <a:pt x="232" y="37"/>
                    <a:pt x="170" y="3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87" y="37"/>
                    <a:pt x="37" y="87"/>
                    <a:pt x="3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7" y="232"/>
                    <a:pt x="87" y="282"/>
                    <a:pt x="149" y="28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32" y="282"/>
                    <a:pt x="282" y="232"/>
                    <a:pt x="287" y="170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lose/>
                  <a:moveTo>
                    <a:pt x="266" y="149"/>
                  </a:moveTo>
                  <a:cubicBezTo>
                    <a:pt x="233" y="149"/>
                    <a:pt x="233" y="149"/>
                    <a:pt x="233" y="149"/>
                  </a:cubicBezTo>
                  <a:cubicBezTo>
                    <a:pt x="229" y="116"/>
                    <a:pt x="203" y="91"/>
                    <a:pt x="170" y="86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221" y="59"/>
                    <a:pt x="261" y="99"/>
                    <a:pt x="266" y="149"/>
                  </a:cubicBezTo>
                  <a:close/>
                  <a:moveTo>
                    <a:pt x="149" y="149"/>
                  </a:moveTo>
                  <a:cubicBezTo>
                    <a:pt x="107" y="149"/>
                    <a:pt x="107" y="149"/>
                    <a:pt x="107" y="149"/>
                  </a:cubicBezTo>
                  <a:cubicBezTo>
                    <a:pt x="112" y="128"/>
                    <a:pt x="128" y="112"/>
                    <a:pt x="149" y="107"/>
                  </a:cubicBezTo>
                  <a:lnTo>
                    <a:pt x="149" y="149"/>
                  </a:lnTo>
                  <a:close/>
                  <a:moveTo>
                    <a:pt x="149" y="170"/>
                  </a:moveTo>
                  <a:cubicBezTo>
                    <a:pt x="149" y="212"/>
                    <a:pt x="149" y="212"/>
                    <a:pt x="149" y="212"/>
                  </a:cubicBezTo>
                  <a:cubicBezTo>
                    <a:pt x="128" y="208"/>
                    <a:pt x="112" y="191"/>
                    <a:pt x="107" y="170"/>
                  </a:cubicBezTo>
                  <a:lnTo>
                    <a:pt x="149" y="170"/>
                  </a:lnTo>
                  <a:close/>
                  <a:moveTo>
                    <a:pt x="170" y="170"/>
                  </a:moveTo>
                  <a:cubicBezTo>
                    <a:pt x="212" y="170"/>
                    <a:pt x="212" y="170"/>
                    <a:pt x="212" y="170"/>
                  </a:cubicBezTo>
                  <a:cubicBezTo>
                    <a:pt x="208" y="191"/>
                    <a:pt x="191" y="208"/>
                    <a:pt x="170" y="212"/>
                  </a:cubicBezTo>
                  <a:lnTo>
                    <a:pt x="170" y="170"/>
                  </a:lnTo>
                  <a:close/>
                  <a:moveTo>
                    <a:pt x="170" y="149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91" y="112"/>
                    <a:pt x="208" y="128"/>
                    <a:pt x="212" y="149"/>
                  </a:cubicBezTo>
                  <a:lnTo>
                    <a:pt x="170" y="149"/>
                  </a:lnTo>
                  <a:close/>
                  <a:moveTo>
                    <a:pt x="149" y="54"/>
                  </a:moveTo>
                  <a:cubicBezTo>
                    <a:pt x="149" y="86"/>
                    <a:pt x="149" y="86"/>
                    <a:pt x="149" y="86"/>
                  </a:cubicBezTo>
                  <a:cubicBezTo>
                    <a:pt x="116" y="91"/>
                    <a:pt x="91" y="116"/>
                    <a:pt x="86" y="14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9" y="99"/>
                    <a:pt x="99" y="59"/>
                    <a:pt x="149" y="54"/>
                  </a:cubicBezTo>
                  <a:close/>
                  <a:moveTo>
                    <a:pt x="54" y="170"/>
                  </a:moveTo>
                  <a:cubicBezTo>
                    <a:pt x="86" y="170"/>
                    <a:pt x="86" y="170"/>
                    <a:pt x="86" y="170"/>
                  </a:cubicBezTo>
                  <a:cubicBezTo>
                    <a:pt x="91" y="203"/>
                    <a:pt x="116" y="229"/>
                    <a:pt x="149" y="233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99" y="261"/>
                    <a:pt x="59" y="221"/>
                    <a:pt x="54" y="170"/>
                  </a:cubicBezTo>
                  <a:close/>
                  <a:moveTo>
                    <a:pt x="170" y="266"/>
                  </a:moveTo>
                  <a:cubicBezTo>
                    <a:pt x="170" y="233"/>
                    <a:pt x="170" y="233"/>
                    <a:pt x="170" y="233"/>
                  </a:cubicBezTo>
                  <a:cubicBezTo>
                    <a:pt x="203" y="229"/>
                    <a:pt x="229" y="203"/>
                    <a:pt x="233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1" y="221"/>
                    <a:pt x="221" y="261"/>
                    <a:pt x="17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FDD5F1A3-5FB2-417D-AA03-77AB924AC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15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614">
            <a:extLst>
              <a:ext uri="{FF2B5EF4-FFF2-40B4-BE49-F238E27FC236}">
                <a16:creationId xmlns:a16="http://schemas.microsoft.com/office/drawing/2014/main" id="{0545338C-AFA0-423B-9A7D-8F01C456AD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91" y="3879185"/>
            <a:ext cx="396002" cy="396004"/>
            <a:chOff x="3780" y="2658"/>
            <a:chExt cx="340" cy="340"/>
          </a:xfrm>
          <a:solidFill>
            <a:srgbClr val="014694"/>
          </a:solidFill>
        </p:grpSpPr>
        <p:sp>
          <p:nvSpPr>
            <p:cNvPr id="34" name="Freeform 615">
              <a:extLst>
                <a:ext uri="{FF2B5EF4-FFF2-40B4-BE49-F238E27FC236}">
                  <a16:creationId xmlns:a16="http://schemas.microsoft.com/office/drawing/2014/main" id="{DAD7CCF8-E46F-4245-9434-74C88781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616">
              <a:extLst>
                <a:ext uri="{FF2B5EF4-FFF2-40B4-BE49-F238E27FC236}">
                  <a16:creationId xmlns:a16="http://schemas.microsoft.com/office/drawing/2014/main" id="{D4C0F9BF-FCFE-4F6B-8E9F-DFA453E8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617">
              <a:extLst>
                <a:ext uri="{FF2B5EF4-FFF2-40B4-BE49-F238E27FC236}">
                  <a16:creationId xmlns:a16="http://schemas.microsoft.com/office/drawing/2014/main" id="{91103113-953E-41ED-B59A-B3E87432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 618">
              <a:extLst>
                <a:ext uri="{FF2B5EF4-FFF2-40B4-BE49-F238E27FC236}">
                  <a16:creationId xmlns:a16="http://schemas.microsoft.com/office/drawing/2014/main" id="{5D35476D-9FBA-4899-9CAC-F43B97BF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619">
              <a:extLst>
                <a:ext uri="{FF2B5EF4-FFF2-40B4-BE49-F238E27FC236}">
                  <a16:creationId xmlns:a16="http://schemas.microsoft.com/office/drawing/2014/main" id="{85F9C14B-9E17-4A36-8E2B-DD1FFC19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620">
              <a:extLst>
                <a:ext uri="{FF2B5EF4-FFF2-40B4-BE49-F238E27FC236}">
                  <a16:creationId xmlns:a16="http://schemas.microsoft.com/office/drawing/2014/main" id="{602CFDBC-A5B0-4A1A-AEC2-DEC57CC3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621">
              <a:extLst>
                <a:ext uri="{FF2B5EF4-FFF2-40B4-BE49-F238E27FC236}">
                  <a16:creationId xmlns:a16="http://schemas.microsoft.com/office/drawing/2014/main" id="{83925D3E-BACB-41FD-95EB-9B429B82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622">
              <a:extLst>
                <a:ext uri="{FF2B5EF4-FFF2-40B4-BE49-F238E27FC236}">
                  <a16:creationId xmlns:a16="http://schemas.microsoft.com/office/drawing/2014/main" id="{FD6360BF-6166-4376-9427-B2D8FDA9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623">
              <a:extLst>
                <a:ext uri="{FF2B5EF4-FFF2-40B4-BE49-F238E27FC236}">
                  <a16:creationId xmlns:a16="http://schemas.microsoft.com/office/drawing/2014/main" id="{5771B5AB-8101-4A85-B29F-7116AAE85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19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5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9DC76CE3-B835-446A-A520-10DB5B6EF169}">
  <ds:schemaRefs/>
</ds:datastoreItem>
</file>

<file path=customXml/itemProps2.xml><?xml version="1.0" encoding="utf-8"?>
<ds:datastoreItem xmlns:ds="http://schemas.openxmlformats.org/officeDocument/2006/customXml" ds:itemID="{387519D4-11B9-441D-B88A-840D71859FC6}">
  <ds:schemaRefs/>
</ds:datastoreItem>
</file>

<file path=customXml/itemProps3.xml><?xml version="1.0" encoding="utf-8"?>
<ds:datastoreItem xmlns:ds="http://schemas.openxmlformats.org/officeDocument/2006/customXml" ds:itemID="{D13B9220-694F-4FA8-9552-2F59D8596BC2}">
  <ds:schemaRefs/>
</ds:datastoreItem>
</file>

<file path=customXml/itemProps4.xml><?xml version="1.0" encoding="utf-8"?>
<ds:datastoreItem xmlns:ds="http://schemas.openxmlformats.org/officeDocument/2006/customXml" ds:itemID="{B9CE0B93-D6CB-469D-A0AA-3C983EA3ED05}">
  <ds:schemaRefs/>
</ds:datastoreItem>
</file>

<file path=customXml/itemProps5.xml><?xml version="1.0" encoding="utf-8"?>
<ds:datastoreItem xmlns:ds="http://schemas.openxmlformats.org/officeDocument/2006/customXml" ds:itemID="{10F7F9CD-48EC-495E-8331-35A94440FF7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74342386-CCEB-4B03-80C6-C64950812FD5}">
  <ds:schemaRefs>
    <ds:schemaRef ds:uri="92f31348-0739-4467-8087-a9e650b26e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015d52-1a8c-45a9-b108-7120921585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On-screen Show (16:9)</PresentationFormat>
  <Paragraphs>364</Paragraphs>
  <Slides>49</Slides>
  <Notes>45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Lato Extended</vt:lpstr>
      <vt:lpstr>Office-tema</vt:lpstr>
      <vt:lpstr>1_Office-tema</vt:lpstr>
      <vt:lpstr>2_Office-tema</vt:lpstr>
      <vt:lpstr>3_Office-tema</vt:lpstr>
      <vt:lpstr>4_Office-tema</vt:lpstr>
      <vt:lpstr>think-cell Slide</vt:lpstr>
      <vt:lpstr>NTNU Kurs – Andre økonomiprosesser  Anleggshåndterer</vt:lpstr>
      <vt:lpstr>PowerPoint Presentation</vt:lpstr>
      <vt:lpstr>Mål for kurset </vt:lpstr>
      <vt:lpstr>Agenda</vt:lpstr>
      <vt:lpstr>Prosesser – 3.2 Anleggsmidler – aktivering til avhending</vt:lpstr>
      <vt:lpstr>PowerPoint Presentation</vt:lpstr>
      <vt:lpstr>PowerPoint Presentation</vt:lpstr>
      <vt:lpstr>Prosessroller</vt:lpstr>
      <vt:lpstr>Hovedforskjeller fra dagens løsning</vt:lpstr>
      <vt:lpstr>Agenda</vt:lpstr>
      <vt:lpstr>Kontering anlegg </vt:lpstr>
      <vt:lpstr>Kontering byggnummer</vt:lpstr>
      <vt:lpstr>PowerPoint Presentation</vt:lpstr>
      <vt:lpstr>Beskrivelse av relasjonen på anlegg</vt:lpstr>
      <vt:lpstr>Rapporter i Unit 4 - Relasjoner anlegg</vt:lpstr>
      <vt:lpstr>Agenda</vt:lpstr>
      <vt:lpstr>Sentrale regelverk</vt:lpstr>
      <vt:lpstr>Begreper / terminologi</vt:lpstr>
      <vt:lpstr>Typer anleggsmidler og levetid</vt:lpstr>
      <vt:lpstr>Kontoplan anlegg under utførelse</vt:lpstr>
      <vt:lpstr>Investeringer</vt:lpstr>
      <vt:lpstr>Kontobruk – Investering i løsøre</vt:lpstr>
      <vt:lpstr>Kontobruk - Anlegg under utførelse – bygg</vt:lpstr>
      <vt:lpstr>Forpliktelsesmodellen for bokføring av anleggsmidler</vt:lpstr>
      <vt:lpstr>Eksempel vitenskapelig utstyr</vt:lpstr>
      <vt:lpstr>Ny håndtering av investeringer</vt:lpstr>
      <vt:lpstr>Eksempel-avskrivning vitenskapelig utstyr</vt:lpstr>
      <vt:lpstr>Agenda</vt:lpstr>
      <vt:lpstr>Anleggsrapporter i Unit 4</vt:lpstr>
      <vt:lpstr>Oppslag på anleggsmiddel 1000521</vt:lpstr>
      <vt:lpstr>Gjennomgang av rapporter</vt:lpstr>
      <vt:lpstr>Agenda</vt:lpstr>
      <vt:lpstr>Anleggskjema</vt:lpstr>
      <vt:lpstr>Endring av anlegg</vt:lpstr>
      <vt:lpstr>Avhending av anlegg</vt:lpstr>
      <vt:lpstr>Anleggskjema i Unit 4</vt:lpstr>
      <vt:lpstr>Ulike anleggskjema – bruk riktig skjema</vt:lpstr>
      <vt:lpstr>Demo av anleggskjema</vt:lpstr>
      <vt:lpstr>Anleggskjema - Ny kontering</vt:lpstr>
      <vt:lpstr>Anleggskjema - Feil ved aktivering</vt:lpstr>
      <vt:lpstr>Anleggsskjema – aktivere anlegg</vt:lpstr>
      <vt:lpstr>Anleggskjema - overføring</vt:lpstr>
      <vt:lpstr>PowerPoint Presentation</vt:lpstr>
      <vt:lpstr>Bruk av omposteringsløsningen – i tillegg til digitalt skjema</vt:lpstr>
      <vt:lpstr>Avhending av anlegg</vt:lpstr>
      <vt:lpstr>Delt finansiering av utstyr</vt:lpstr>
      <vt:lpstr>Agenda</vt:lpstr>
      <vt:lpstr>Spørsmål og svar</vt:lpstr>
      <vt:lpstr>Hvor kan du finne mer informasjon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2</cp:revision>
  <cp:lastPrinted>2023-03-23T10:15:57Z</cp:lastPrinted>
  <dcterms:created xsi:type="dcterms:W3CDTF">2013-06-10T16:56:09Z</dcterms:created>
  <dcterms:modified xsi:type="dcterms:W3CDTF">2023-03-29T07:03:14Z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