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8" r:id="rId5"/>
    <p:sldId id="280" r:id="rId6"/>
    <p:sldId id="3832" r:id="rId7"/>
    <p:sldId id="305" r:id="rId8"/>
    <p:sldId id="3833" r:id="rId9"/>
    <p:sldId id="3834" r:id="rId10"/>
    <p:sldId id="3835" r:id="rId11"/>
    <p:sldId id="259" r:id="rId12"/>
    <p:sldId id="274" r:id="rId13"/>
    <p:sldId id="275" r:id="rId14"/>
    <p:sldId id="276" r:id="rId15"/>
    <p:sldId id="269" r:id="rId16"/>
    <p:sldId id="268" r:id="rId17"/>
    <p:sldId id="260" r:id="rId18"/>
    <p:sldId id="270" r:id="rId19"/>
    <p:sldId id="261" r:id="rId20"/>
    <p:sldId id="262" r:id="rId21"/>
    <p:sldId id="263" r:id="rId22"/>
    <p:sldId id="264" r:id="rId23"/>
    <p:sldId id="265" r:id="rId24"/>
    <p:sldId id="267" r:id="rId25"/>
    <p:sldId id="279" r:id="rId26"/>
    <p:sldId id="277" r:id="rId27"/>
    <p:sldId id="281" r:id="rId28"/>
    <p:sldId id="3830" r:id="rId29"/>
    <p:sldId id="3831" r:id="rId30"/>
    <p:sldId id="278" r:id="rId31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024"/>
    <a:srgbClr val="43B7B0"/>
    <a:srgbClr val="EBEBEB"/>
    <a:srgbClr val="E6E6E6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6327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8E4A57-0FE4-2D4C-A2A3-03B89BE22D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F375E-59A7-004D-9E35-DAEA249B13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2EF38-7CD7-2348-A742-408507303B09}" type="datetimeFigureOut">
              <a:rPr lang="en-NO" smtClean="0"/>
              <a:t>03/04/2024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C3FBC-6EEC-3B42-B638-71AE5045EE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C080F-DA8E-524A-A944-C2CD96DB21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A6532-9842-AB40-B4DB-5C382FE0FAE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36673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07A-55DD-B847-8376-306FC873B9BF}" type="datetimeFigureOut">
              <a:rPr lang="en-NO" smtClean="0"/>
              <a:t>03/04/2024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BB302-9660-F344-8E4C-44B4ECEB709A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302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Retningslinjen for omstilling er laget i samarbeid med SESAM. I retningslinjen skal ansiennitet vektlegges dersom de slår likt ut på grad av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gjenkjennbarhet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stillingen, og de slår likt ut på vurdering av utdanning, praksis og personlig egnethet. </a:t>
            </a:r>
          </a:p>
          <a:p>
            <a:endParaRPr lang="nb-NO" dirty="0"/>
          </a:p>
          <a:p>
            <a:r>
              <a:rPr lang="nb-NO" dirty="0"/>
              <a:t>Sosiale forhold: Alder, eneforsørger, sykdom/helse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F6B62-5E7F-41A8-9A0C-A55DF03F7EBC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518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tnu.no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720E-9728-9048-900E-3A6CB272C027}"/>
              </a:ext>
            </a:extLst>
          </p:cNvPr>
          <p:cNvSpPr/>
          <p:nvPr userDrawn="1"/>
        </p:nvSpPr>
        <p:spPr>
          <a:xfrm>
            <a:off x="9358411" y="0"/>
            <a:ext cx="2833589" cy="689353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46F71E2-D40A-B346-8644-1450E9BD33C2}"/>
              </a:ext>
            </a:extLst>
          </p:cNvPr>
          <p:cNvSpPr/>
          <p:nvPr userDrawn="1"/>
        </p:nvSpPr>
        <p:spPr>
          <a:xfrm>
            <a:off x="-5788" y="-11575"/>
            <a:ext cx="11182703" cy="6901254"/>
          </a:xfrm>
          <a:custGeom>
            <a:avLst/>
            <a:gdLst>
              <a:gd name="connsiteX0" fmla="*/ 0 w 12192000"/>
              <a:gd name="connsiteY0" fmla="*/ 0 h 6893538"/>
              <a:gd name="connsiteX1" fmla="*/ 12192000 w 12192000"/>
              <a:gd name="connsiteY1" fmla="*/ 0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2192000"/>
              <a:gd name="connsiteY0" fmla="*/ 0 h 6893538"/>
              <a:gd name="connsiteX1" fmla="*/ 11145170 w 12192000"/>
              <a:gd name="connsiteY1" fmla="*/ 6306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1145170"/>
              <a:gd name="connsiteY0" fmla="*/ 0 h 6893538"/>
              <a:gd name="connsiteX1" fmla="*/ 11145170 w 11145170"/>
              <a:gd name="connsiteY1" fmla="*/ 6306 h 6893538"/>
              <a:gd name="connsiteX2" fmla="*/ 9398350 w 11145170"/>
              <a:gd name="connsiteY2" fmla="*/ 6893538 h 6893538"/>
              <a:gd name="connsiteX3" fmla="*/ 0 w 11145170"/>
              <a:gd name="connsiteY3" fmla="*/ 6893538 h 6893538"/>
              <a:gd name="connsiteX4" fmla="*/ 0 w 11145170"/>
              <a:gd name="connsiteY4" fmla="*/ 0 h 68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5170" h="6893538">
                <a:moveTo>
                  <a:pt x="0" y="0"/>
                </a:moveTo>
                <a:lnTo>
                  <a:pt x="11145170" y="6306"/>
                </a:lnTo>
                <a:lnTo>
                  <a:pt x="9398350" y="6893538"/>
                </a:lnTo>
                <a:lnTo>
                  <a:pt x="0" y="6893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59000">
                <a:schemeClr val="tx2"/>
              </a:gs>
              <a:gs pos="99000">
                <a:schemeClr val="tx2">
                  <a:lumMod val="80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O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188A1F-4814-FE4E-AF70-22B66EFE7F43}"/>
              </a:ext>
            </a:extLst>
          </p:cNvPr>
          <p:cNvCxnSpPr/>
          <p:nvPr userDrawn="1"/>
        </p:nvCxnSpPr>
        <p:spPr>
          <a:xfrm>
            <a:off x="1753026" y="3427171"/>
            <a:ext cx="43395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C0CE6A-8767-8A41-8C5A-DE6C38FD5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5363" y="3741824"/>
            <a:ext cx="4339542" cy="1961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Tema/overskrift</a:t>
            </a:r>
          </a:p>
        </p:txBody>
      </p:sp>
      <p:grpSp>
        <p:nvGrpSpPr>
          <p:cNvPr id="17" name="Group 16" descr="Bilde av Hovedbygningen fra Trondheim, Gneis-bygget i Gjøvik og Ankeret i Ålesund">
            <a:extLst>
              <a:ext uri="{FF2B5EF4-FFF2-40B4-BE49-F238E27FC236}">
                <a16:creationId xmlns:a16="http://schemas.microsoft.com/office/drawing/2014/main" id="{EFE48AA9-33DE-0049-923F-811972B1BB9E}"/>
              </a:ext>
            </a:extLst>
          </p:cNvPr>
          <p:cNvGrpSpPr/>
          <p:nvPr userDrawn="1"/>
        </p:nvGrpSpPr>
        <p:grpSpPr>
          <a:xfrm>
            <a:off x="6823650" y="0"/>
            <a:ext cx="4353265" cy="6975914"/>
            <a:chOff x="6850553" y="-11576"/>
            <a:chExt cx="4353265" cy="69759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75F9CF-9BFC-D849-9DC7-B8C7E29891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6858340" y="4609"/>
              <a:ext cx="4345478" cy="6891507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889CAC-BCCA-2740-B035-B66AEC2C0D2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50553" y="-11576"/>
              <a:ext cx="1758320" cy="691668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110452-FD0F-2446-ACB3-A546FA77C17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426366" y="-1830"/>
              <a:ext cx="1758320" cy="696616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 descr="NTNU logo, kunnskap for en bedre verden">
            <a:extLst>
              <a:ext uri="{FF2B5EF4-FFF2-40B4-BE49-F238E27FC236}">
                <a16:creationId xmlns:a16="http://schemas.microsoft.com/office/drawing/2014/main" id="{8AEC5E4B-C24E-234D-8C52-2C6E356DD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198" y="1485259"/>
            <a:ext cx="5375802" cy="13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961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8023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E370CE-61A9-122D-2A41-4525E438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1" y="731154"/>
            <a:ext cx="11336616" cy="833178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B63191-1754-8E9D-DD03-F6F2EF881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61" y="1443082"/>
            <a:ext cx="11336615" cy="4866278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060761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>
            <a:extLst>
              <a:ext uri="{FF2B5EF4-FFF2-40B4-BE49-F238E27FC236}">
                <a16:creationId xmlns:a16="http://schemas.microsoft.com/office/drawing/2014/main" id="{D111164C-74E9-CD42-8B94-00226077207E}"/>
              </a:ext>
            </a:extLst>
          </p:cNvPr>
          <p:cNvSpPr/>
          <p:nvPr userDrawn="1"/>
        </p:nvSpPr>
        <p:spPr>
          <a:xfrm>
            <a:off x="4581993" y="569725"/>
            <a:ext cx="828749" cy="5800153"/>
          </a:xfrm>
          <a:custGeom>
            <a:avLst/>
            <a:gdLst>
              <a:gd name="connsiteX0" fmla="*/ 0 w 1244184"/>
              <a:gd name="connsiteY0" fmla="*/ 2885607 h 5771213"/>
              <a:gd name="connsiteX1" fmla="*/ 622092 w 1244184"/>
              <a:gd name="connsiteY1" fmla="*/ 0 h 5771213"/>
              <a:gd name="connsiteX2" fmla="*/ 1244184 w 1244184"/>
              <a:gd name="connsiteY2" fmla="*/ 2885607 h 5771213"/>
              <a:gd name="connsiteX3" fmla="*/ 622092 w 1244184"/>
              <a:gd name="connsiteY3" fmla="*/ 5771214 h 5771213"/>
              <a:gd name="connsiteX4" fmla="*/ 0 w 1244184"/>
              <a:gd name="connsiteY4" fmla="*/ 2885607 h 5771213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742865"/>
              <a:gd name="connsiteY0" fmla="*/ 2885607 h 5771214"/>
              <a:gd name="connsiteX1" fmla="*/ 622092 w 742865"/>
              <a:gd name="connsiteY1" fmla="*/ 0 h 5771214"/>
              <a:gd name="connsiteX2" fmla="*/ 639595 w 742865"/>
              <a:gd name="connsiteY2" fmla="*/ 2885607 h 5771214"/>
              <a:gd name="connsiteX3" fmla="*/ 622092 w 742865"/>
              <a:gd name="connsiteY3" fmla="*/ 5771214 h 5771214"/>
              <a:gd name="connsiteX4" fmla="*/ 0 w 742865"/>
              <a:gd name="connsiteY4" fmla="*/ 2885607 h 5771214"/>
              <a:gd name="connsiteX0" fmla="*/ 0 w 739540"/>
              <a:gd name="connsiteY0" fmla="*/ 2885607 h 5771214"/>
              <a:gd name="connsiteX1" fmla="*/ 622092 w 739540"/>
              <a:gd name="connsiteY1" fmla="*/ 0 h 5771214"/>
              <a:gd name="connsiteX2" fmla="*/ 639595 w 739540"/>
              <a:gd name="connsiteY2" fmla="*/ 2885607 h 5771214"/>
              <a:gd name="connsiteX3" fmla="*/ 622092 w 739540"/>
              <a:gd name="connsiteY3" fmla="*/ 5771214 h 5771214"/>
              <a:gd name="connsiteX4" fmla="*/ 0 w 739540"/>
              <a:gd name="connsiteY4" fmla="*/ 2885607 h 5771214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639839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134 w 936944"/>
              <a:gd name="connsiteY0" fmla="*/ 2829966 h 5708078"/>
              <a:gd name="connsiteX1" fmla="*/ 875174 w 936944"/>
              <a:gd name="connsiteY1" fmla="*/ 0 h 5708078"/>
              <a:gd name="connsiteX2" fmla="*/ 548626 w 936944"/>
              <a:gd name="connsiteY2" fmla="*/ 2829966 h 5708078"/>
              <a:gd name="connsiteX3" fmla="*/ 936944 w 936944"/>
              <a:gd name="connsiteY3" fmla="*/ 5708078 h 5708078"/>
              <a:gd name="connsiteX4" fmla="*/ 134 w 936944"/>
              <a:gd name="connsiteY4" fmla="*/ 2829966 h 5708078"/>
              <a:gd name="connsiteX0" fmla="*/ 133 w 936943"/>
              <a:gd name="connsiteY0" fmla="*/ 2829966 h 5708078"/>
              <a:gd name="connsiteX1" fmla="*/ 875173 w 936943"/>
              <a:gd name="connsiteY1" fmla="*/ 0 h 5708078"/>
              <a:gd name="connsiteX2" fmla="*/ 548625 w 936943"/>
              <a:gd name="connsiteY2" fmla="*/ 2829966 h 5708078"/>
              <a:gd name="connsiteX3" fmla="*/ 936943 w 936943"/>
              <a:gd name="connsiteY3" fmla="*/ 5708078 h 5708078"/>
              <a:gd name="connsiteX4" fmla="*/ 133 w 936943"/>
              <a:gd name="connsiteY4" fmla="*/ 2829966 h 5708078"/>
              <a:gd name="connsiteX0" fmla="*/ 39 w 936849"/>
              <a:gd name="connsiteY0" fmla="*/ 2912516 h 5790628"/>
              <a:gd name="connsiteX1" fmla="*/ 903145 w 936849"/>
              <a:gd name="connsiteY1" fmla="*/ 0 h 5790628"/>
              <a:gd name="connsiteX2" fmla="*/ 548531 w 936849"/>
              <a:gd name="connsiteY2" fmla="*/ 2912516 h 5790628"/>
              <a:gd name="connsiteX3" fmla="*/ 936849 w 936849"/>
              <a:gd name="connsiteY3" fmla="*/ 5790628 h 5790628"/>
              <a:gd name="connsiteX4" fmla="*/ 39 w 936849"/>
              <a:gd name="connsiteY4" fmla="*/ 2912516 h 5790628"/>
              <a:gd name="connsiteX0" fmla="*/ 39 w 936849"/>
              <a:gd name="connsiteY0" fmla="*/ 2912516 h 5790628"/>
              <a:gd name="connsiteX1" fmla="*/ 903145 w 936849"/>
              <a:gd name="connsiteY1" fmla="*/ 0 h 5790628"/>
              <a:gd name="connsiteX2" fmla="*/ 534497 w 936849"/>
              <a:gd name="connsiteY2" fmla="*/ 2868066 h 5790628"/>
              <a:gd name="connsiteX3" fmla="*/ 936849 w 936849"/>
              <a:gd name="connsiteY3" fmla="*/ 5790628 h 5790628"/>
              <a:gd name="connsiteX4" fmla="*/ 39 w 936849"/>
              <a:gd name="connsiteY4" fmla="*/ 2912516 h 5790628"/>
              <a:gd name="connsiteX0" fmla="*/ 6 w 915766"/>
              <a:gd name="connsiteY0" fmla="*/ 2912516 h 5800153"/>
              <a:gd name="connsiteX1" fmla="*/ 903112 w 915766"/>
              <a:gd name="connsiteY1" fmla="*/ 0 h 5800153"/>
              <a:gd name="connsiteX2" fmla="*/ 534464 w 915766"/>
              <a:gd name="connsiteY2" fmla="*/ 2868066 h 5800153"/>
              <a:gd name="connsiteX3" fmla="*/ 915766 w 915766"/>
              <a:gd name="connsiteY3" fmla="*/ 5800153 h 5800153"/>
              <a:gd name="connsiteX4" fmla="*/ 6 w 915766"/>
              <a:gd name="connsiteY4" fmla="*/ 2912516 h 5800153"/>
              <a:gd name="connsiteX0" fmla="*/ 6 w 915766"/>
              <a:gd name="connsiteY0" fmla="*/ 2912516 h 5800153"/>
              <a:gd name="connsiteX1" fmla="*/ 903112 w 915766"/>
              <a:gd name="connsiteY1" fmla="*/ 0 h 5800153"/>
              <a:gd name="connsiteX2" fmla="*/ 534464 w 915766"/>
              <a:gd name="connsiteY2" fmla="*/ 2868066 h 5800153"/>
              <a:gd name="connsiteX3" fmla="*/ 915766 w 915766"/>
              <a:gd name="connsiteY3" fmla="*/ 5800153 h 5800153"/>
              <a:gd name="connsiteX4" fmla="*/ 6 w 915766"/>
              <a:gd name="connsiteY4" fmla="*/ 2912516 h 5800153"/>
              <a:gd name="connsiteX0" fmla="*/ 6 w 915766"/>
              <a:gd name="connsiteY0" fmla="*/ 2912516 h 5800153"/>
              <a:gd name="connsiteX1" fmla="*/ 903112 w 915766"/>
              <a:gd name="connsiteY1" fmla="*/ 0 h 5800153"/>
              <a:gd name="connsiteX2" fmla="*/ 502889 w 915766"/>
              <a:gd name="connsiteY2" fmla="*/ 2858541 h 5800153"/>
              <a:gd name="connsiteX3" fmla="*/ 915766 w 915766"/>
              <a:gd name="connsiteY3" fmla="*/ 5800153 h 5800153"/>
              <a:gd name="connsiteX4" fmla="*/ 6 w 915766"/>
              <a:gd name="connsiteY4" fmla="*/ 2912516 h 580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6" h="5800153">
                <a:moveTo>
                  <a:pt x="6" y="2912516"/>
                </a:moveTo>
                <a:cubicBezTo>
                  <a:pt x="-2103" y="1945824"/>
                  <a:pt x="612006" y="434715"/>
                  <a:pt x="903112" y="0"/>
                </a:cubicBezTo>
                <a:cubicBezTo>
                  <a:pt x="826515" y="351019"/>
                  <a:pt x="502889" y="1264864"/>
                  <a:pt x="502889" y="2858541"/>
                </a:cubicBezTo>
                <a:cubicBezTo>
                  <a:pt x="502889" y="4452218"/>
                  <a:pt x="761623" y="5250982"/>
                  <a:pt x="915766" y="5800153"/>
                </a:cubicBezTo>
                <a:cubicBezTo>
                  <a:pt x="602175" y="5297982"/>
                  <a:pt x="2115" y="3879208"/>
                  <a:pt x="6" y="291251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FC2BC-32E9-144F-A493-1C7DD92781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175" y="93421"/>
            <a:ext cx="5563625" cy="6629886"/>
          </a:xfrm>
          <a:custGeom>
            <a:avLst/>
            <a:gdLst>
              <a:gd name="connsiteX0" fmla="*/ 0 w 5554663"/>
              <a:gd name="connsiteY0" fmla="*/ 0 h 4162425"/>
              <a:gd name="connsiteX1" fmla="*/ 5554663 w 5554663"/>
              <a:gd name="connsiteY1" fmla="*/ 0 h 4162425"/>
              <a:gd name="connsiteX2" fmla="*/ 5554663 w 5554663"/>
              <a:gd name="connsiteY2" fmla="*/ 4162425 h 4162425"/>
              <a:gd name="connsiteX3" fmla="*/ 0 w 5554663"/>
              <a:gd name="connsiteY3" fmla="*/ 4162425 h 4162425"/>
              <a:gd name="connsiteX4" fmla="*/ 0 w 5554663"/>
              <a:gd name="connsiteY4" fmla="*/ 0 h 4162425"/>
              <a:gd name="connsiteX0" fmla="*/ 0 w 5554663"/>
              <a:gd name="connsiteY0" fmla="*/ 0 h 6135909"/>
              <a:gd name="connsiteX1" fmla="*/ 5554663 w 5554663"/>
              <a:gd name="connsiteY1" fmla="*/ 0 h 6135909"/>
              <a:gd name="connsiteX2" fmla="*/ 5554663 w 5554663"/>
              <a:gd name="connsiteY2" fmla="*/ 4162425 h 6135909"/>
              <a:gd name="connsiteX3" fmla="*/ 0 w 5554663"/>
              <a:gd name="connsiteY3" fmla="*/ 6135909 h 6135909"/>
              <a:gd name="connsiteX4" fmla="*/ 0 w 5554663"/>
              <a:gd name="connsiteY4" fmla="*/ 0 h 6135909"/>
              <a:gd name="connsiteX0" fmla="*/ 0 w 5560450"/>
              <a:gd name="connsiteY0" fmla="*/ 231493 h 6367402"/>
              <a:gd name="connsiteX1" fmla="*/ 5560450 w 5560450"/>
              <a:gd name="connsiteY1" fmla="*/ 0 h 6367402"/>
              <a:gd name="connsiteX2" fmla="*/ 5554663 w 5560450"/>
              <a:gd name="connsiteY2" fmla="*/ 4393918 h 6367402"/>
              <a:gd name="connsiteX3" fmla="*/ 0 w 5560450"/>
              <a:gd name="connsiteY3" fmla="*/ 6367402 h 6367402"/>
              <a:gd name="connsiteX4" fmla="*/ 0 w 5560450"/>
              <a:gd name="connsiteY4" fmla="*/ 231493 h 6367402"/>
              <a:gd name="connsiteX0" fmla="*/ 0 w 5560450"/>
              <a:gd name="connsiteY0" fmla="*/ 244108 h 6380017"/>
              <a:gd name="connsiteX1" fmla="*/ 5560450 w 5560450"/>
              <a:gd name="connsiteY1" fmla="*/ 12615 h 6380017"/>
              <a:gd name="connsiteX2" fmla="*/ 5554663 w 5560450"/>
              <a:gd name="connsiteY2" fmla="*/ 4406533 h 6380017"/>
              <a:gd name="connsiteX3" fmla="*/ 0 w 5560450"/>
              <a:gd name="connsiteY3" fmla="*/ 6380017 h 6380017"/>
              <a:gd name="connsiteX4" fmla="*/ 0 w 5560450"/>
              <a:gd name="connsiteY4" fmla="*/ 244108 h 6380017"/>
              <a:gd name="connsiteX0" fmla="*/ 0 w 5560450"/>
              <a:gd name="connsiteY0" fmla="*/ 252469 h 6388378"/>
              <a:gd name="connsiteX1" fmla="*/ 5560450 w 5560450"/>
              <a:gd name="connsiteY1" fmla="*/ 20976 h 6388378"/>
              <a:gd name="connsiteX2" fmla="*/ 5554663 w 5560450"/>
              <a:gd name="connsiteY2" fmla="*/ 4414894 h 6388378"/>
              <a:gd name="connsiteX3" fmla="*/ 0 w 5560450"/>
              <a:gd name="connsiteY3" fmla="*/ 6388378 h 6388378"/>
              <a:gd name="connsiteX4" fmla="*/ 0 w 5560450"/>
              <a:gd name="connsiteY4" fmla="*/ 252469 h 6388378"/>
              <a:gd name="connsiteX0" fmla="*/ 0 w 5563625"/>
              <a:gd name="connsiteY0" fmla="*/ 189244 h 6401353"/>
              <a:gd name="connsiteX1" fmla="*/ 5563625 w 5563625"/>
              <a:gd name="connsiteY1" fmla="*/ 33951 h 6401353"/>
              <a:gd name="connsiteX2" fmla="*/ 5557838 w 5563625"/>
              <a:gd name="connsiteY2" fmla="*/ 4427869 h 6401353"/>
              <a:gd name="connsiteX3" fmla="*/ 3175 w 5563625"/>
              <a:gd name="connsiteY3" fmla="*/ 6401353 h 6401353"/>
              <a:gd name="connsiteX4" fmla="*/ 0 w 5563625"/>
              <a:gd name="connsiteY4" fmla="*/ 189244 h 6401353"/>
              <a:gd name="connsiteX0" fmla="*/ 0 w 5563625"/>
              <a:gd name="connsiteY0" fmla="*/ 249661 h 6461770"/>
              <a:gd name="connsiteX1" fmla="*/ 5563625 w 5563625"/>
              <a:gd name="connsiteY1" fmla="*/ 21343 h 6461770"/>
              <a:gd name="connsiteX2" fmla="*/ 5557838 w 5563625"/>
              <a:gd name="connsiteY2" fmla="*/ 4488286 h 6461770"/>
              <a:gd name="connsiteX3" fmla="*/ 3175 w 5563625"/>
              <a:gd name="connsiteY3" fmla="*/ 6461770 h 6461770"/>
              <a:gd name="connsiteX4" fmla="*/ 0 w 5563625"/>
              <a:gd name="connsiteY4" fmla="*/ 249661 h 6461770"/>
              <a:gd name="connsiteX0" fmla="*/ 0 w 5563625"/>
              <a:gd name="connsiteY0" fmla="*/ 228318 h 6440427"/>
              <a:gd name="connsiteX1" fmla="*/ 5563625 w 5563625"/>
              <a:gd name="connsiteY1" fmla="*/ 0 h 6440427"/>
              <a:gd name="connsiteX2" fmla="*/ 5557838 w 5563625"/>
              <a:gd name="connsiteY2" fmla="*/ 4466943 h 6440427"/>
              <a:gd name="connsiteX3" fmla="*/ 3175 w 5563625"/>
              <a:gd name="connsiteY3" fmla="*/ 6440427 h 6440427"/>
              <a:gd name="connsiteX4" fmla="*/ 0 w 5563625"/>
              <a:gd name="connsiteY4" fmla="*/ 228318 h 6440427"/>
              <a:gd name="connsiteX0" fmla="*/ 0 w 5563625"/>
              <a:gd name="connsiteY0" fmla="*/ 235436 h 6447545"/>
              <a:gd name="connsiteX1" fmla="*/ 5563625 w 5563625"/>
              <a:gd name="connsiteY1" fmla="*/ 7118 h 6447545"/>
              <a:gd name="connsiteX2" fmla="*/ 5557838 w 5563625"/>
              <a:gd name="connsiteY2" fmla="*/ 4474061 h 6447545"/>
              <a:gd name="connsiteX3" fmla="*/ 3175 w 5563625"/>
              <a:gd name="connsiteY3" fmla="*/ 6447545 h 6447545"/>
              <a:gd name="connsiteX4" fmla="*/ 0 w 5563625"/>
              <a:gd name="connsiteY4" fmla="*/ 235436 h 6447545"/>
              <a:gd name="connsiteX0" fmla="*/ 0 w 5563625"/>
              <a:gd name="connsiteY0" fmla="*/ 231804 h 6443913"/>
              <a:gd name="connsiteX1" fmla="*/ 5563625 w 5563625"/>
              <a:gd name="connsiteY1" fmla="*/ 3486 h 6443913"/>
              <a:gd name="connsiteX2" fmla="*/ 5557838 w 5563625"/>
              <a:gd name="connsiteY2" fmla="*/ 4470429 h 6443913"/>
              <a:gd name="connsiteX3" fmla="*/ 3175 w 5563625"/>
              <a:gd name="connsiteY3" fmla="*/ 6443913 h 6443913"/>
              <a:gd name="connsiteX4" fmla="*/ 0 w 5563625"/>
              <a:gd name="connsiteY4" fmla="*/ 231804 h 6443913"/>
              <a:gd name="connsiteX0" fmla="*/ 0 w 5563625"/>
              <a:gd name="connsiteY0" fmla="*/ 235436 h 6447545"/>
              <a:gd name="connsiteX1" fmla="*/ 5563625 w 5563625"/>
              <a:gd name="connsiteY1" fmla="*/ 7118 h 6447545"/>
              <a:gd name="connsiteX2" fmla="*/ 5557838 w 5563625"/>
              <a:gd name="connsiteY2" fmla="*/ 4474061 h 6447545"/>
              <a:gd name="connsiteX3" fmla="*/ 3175 w 5563625"/>
              <a:gd name="connsiteY3" fmla="*/ 6447545 h 6447545"/>
              <a:gd name="connsiteX4" fmla="*/ 0 w 5563625"/>
              <a:gd name="connsiteY4" fmla="*/ 235436 h 6447545"/>
              <a:gd name="connsiteX0" fmla="*/ 0 w 5563625"/>
              <a:gd name="connsiteY0" fmla="*/ 235436 h 6511045"/>
              <a:gd name="connsiteX1" fmla="*/ 5563625 w 5563625"/>
              <a:gd name="connsiteY1" fmla="*/ 7118 h 6511045"/>
              <a:gd name="connsiteX2" fmla="*/ 5557838 w 5563625"/>
              <a:gd name="connsiteY2" fmla="*/ 4474061 h 6511045"/>
              <a:gd name="connsiteX3" fmla="*/ 3175 w 5563625"/>
              <a:gd name="connsiteY3" fmla="*/ 6511045 h 6511045"/>
              <a:gd name="connsiteX4" fmla="*/ 0 w 5563625"/>
              <a:gd name="connsiteY4" fmla="*/ 235436 h 6511045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3625" h="6629886">
                <a:moveTo>
                  <a:pt x="0" y="235436"/>
                </a:moveTo>
                <a:cubicBezTo>
                  <a:pt x="1801879" y="36738"/>
                  <a:pt x="3376164" y="-22302"/>
                  <a:pt x="5563625" y="7118"/>
                </a:cubicBezTo>
                <a:cubicBezTo>
                  <a:pt x="4678334" y="2387094"/>
                  <a:pt x="4587523" y="4452277"/>
                  <a:pt x="5561013" y="6629886"/>
                </a:cubicBezTo>
                <a:cubicBezTo>
                  <a:pt x="3530600" y="6564872"/>
                  <a:pt x="1646238" y="6509384"/>
                  <a:pt x="3175" y="6511045"/>
                </a:cubicBezTo>
                <a:cubicBezTo>
                  <a:pt x="2117" y="4440342"/>
                  <a:pt x="1058" y="2306139"/>
                  <a:pt x="0" y="235436"/>
                </a:cubicBezTo>
                <a:close/>
              </a:path>
            </a:pathLst>
          </a:custGeom>
          <a:pattFill prst="lgCheck">
            <a:fgClr>
              <a:schemeClr val="bg2"/>
            </a:fgClr>
            <a:bgClr>
              <a:schemeClr val="bg1"/>
            </a:bgClr>
          </a:patt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   Trykk på ikonet</a:t>
            </a:r>
            <a:br>
              <a:rPr lang="nb-NO"/>
            </a:br>
            <a:r>
              <a:rPr lang="nb-NO"/>
              <a:t>   for å sette inn bilde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8AD7188-E77F-AE4D-97BE-DD42B6A83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0638" y="2148369"/>
            <a:ext cx="5563625" cy="8763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72A55-73BC-D24A-8AAD-88CEF13262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0638" y="3038552"/>
            <a:ext cx="5563625" cy="201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Mengde tekst bør begrenses. Brukt notatfeltet aktivt. Tenk på at mottaker skal lytte istedenfor å lese. Tenk også på lesbarheten, bruk helst ikke mindre skriftstørrelse enn 20.</a:t>
            </a:r>
            <a:br>
              <a:rPr lang="nb-NO"/>
            </a:br>
            <a:r>
              <a:rPr lang="nb-NO"/>
              <a:t>Husk alternativ tekst og fotokreditering på bildet.</a:t>
            </a:r>
          </a:p>
        </p:txBody>
      </p:sp>
    </p:spTree>
    <p:extLst>
      <p:ext uri="{BB962C8B-B14F-4D97-AF65-F5344CB8AC3E}">
        <p14:creationId xmlns:p14="http://schemas.microsoft.com/office/powerpoint/2010/main" val="256996286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,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>
            <a:extLst>
              <a:ext uri="{FF2B5EF4-FFF2-40B4-BE49-F238E27FC236}">
                <a16:creationId xmlns:a16="http://schemas.microsoft.com/office/drawing/2014/main" id="{D111164C-74E9-CD42-8B94-00226077207E}"/>
              </a:ext>
            </a:extLst>
          </p:cNvPr>
          <p:cNvSpPr/>
          <p:nvPr userDrawn="1"/>
        </p:nvSpPr>
        <p:spPr>
          <a:xfrm flipH="1">
            <a:off x="6698304" y="477498"/>
            <a:ext cx="902838" cy="5919734"/>
          </a:xfrm>
          <a:custGeom>
            <a:avLst/>
            <a:gdLst>
              <a:gd name="connsiteX0" fmla="*/ 0 w 1244184"/>
              <a:gd name="connsiteY0" fmla="*/ 2885607 h 5771213"/>
              <a:gd name="connsiteX1" fmla="*/ 622092 w 1244184"/>
              <a:gd name="connsiteY1" fmla="*/ 0 h 5771213"/>
              <a:gd name="connsiteX2" fmla="*/ 1244184 w 1244184"/>
              <a:gd name="connsiteY2" fmla="*/ 2885607 h 5771213"/>
              <a:gd name="connsiteX3" fmla="*/ 622092 w 1244184"/>
              <a:gd name="connsiteY3" fmla="*/ 5771214 h 5771213"/>
              <a:gd name="connsiteX4" fmla="*/ 0 w 1244184"/>
              <a:gd name="connsiteY4" fmla="*/ 2885607 h 5771213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742865"/>
              <a:gd name="connsiteY0" fmla="*/ 2885607 h 5771214"/>
              <a:gd name="connsiteX1" fmla="*/ 622092 w 742865"/>
              <a:gd name="connsiteY1" fmla="*/ 0 h 5771214"/>
              <a:gd name="connsiteX2" fmla="*/ 639595 w 742865"/>
              <a:gd name="connsiteY2" fmla="*/ 2885607 h 5771214"/>
              <a:gd name="connsiteX3" fmla="*/ 622092 w 742865"/>
              <a:gd name="connsiteY3" fmla="*/ 5771214 h 5771214"/>
              <a:gd name="connsiteX4" fmla="*/ 0 w 742865"/>
              <a:gd name="connsiteY4" fmla="*/ 2885607 h 5771214"/>
              <a:gd name="connsiteX0" fmla="*/ 0 w 739540"/>
              <a:gd name="connsiteY0" fmla="*/ 2885607 h 5771214"/>
              <a:gd name="connsiteX1" fmla="*/ 622092 w 739540"/>
              <a:gd name="connsiteY1" fmla="*/ 0 h 5771214"/>
              <a:gd name="connsiteX2" fmla="*/ 639595 w 739540"/>
              <a:gd name="connsiteY2" fmla="*/ 2885607 h 5771214"/>
              <a:gd name="connsiteX3" fmla="*/ 622092 w 739540"/>
              <a:gd name="connsiteY3" fmla="*/ 5771214 h 5771214"/>
              <a:gd name="connsiteX4" fmla="*/ 0 w 739540"/>
              <a:gd name="connsiteY4" fmla="*/ 2885607 h 5771214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639839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708 w 998143"/>
              <a:gd name="connsiteY0" fmla="*/ 2833141 h 5703937"/>
              <a:gd name="connsiteX1" fmla="*/ 854697 w 998143"/>
              <a:gd name="connsiteY1" fmla="*/ 0 h 5703937"/>
              <a:gd name="connsiteX2" fmla="*/ 549200 w 998143"/>
              <a:gd name="connsiteY2" fmla="*/ 2833141 h 5703937"/>
              <a:gd name="connsiteX3" fmla="*/ 998143 w 998143"/>
              <a:gd name="connsiteY3" fmla="*/ 5703937 h 5703937"/>
              <a:gd name="connsiteX4" fmla="*/ 708 w 998143"/>
              <a:gd name="connsiteY4" fmla="*/ 2833141 h 5703937"/>
              <a:gd name="connsiteX0" fmla="*/ 708 w 998143"/>
              <a:gd name="connsiteY0" fmla="*/ 2833141 h 5703937"/>
              <a:gd name="connsiteX1" fmla="*/ 854697 w 998143"/>
              <a:gd name="connsiteY1" fmla="*/ 0 h 5703937"/>
              <a:gd name="connsiteX2" fmla="*/ 549200 w 998143"/>
              <a:gd name="connsiteY2" fmla="*/ 2833141 h 5703937"/>
              <a:gd name="connsiteX3" fmla="*/ 998143 w 998143"/>
              <a:gd name="connsiteY3" fmla="*/ 5703937 h 5703937"/>
              <a:gd name="connsiteX4" fmla="*/ 708 w 998143"/>
              <a:gd name="connsiteY4" fmla="*/ 2833141 h 5703937"/>
              <a:gd name="connsiteX0" fmla="*/ 708 w 998143"/>
              <a:gd name="connsiteY0" fmla="*/ 2833141 h 5703937"/>
              <a:gd name="connsiteX1" fmla="*/ 854697 w 998143"/>
              <a:gd name="connsiteY1" fmla="*/ 0 h 5703937"/>
              <a:gd name="connsiteX2" fmla="*/ 516867 w 998143"/>
              <a:gd name="connsiteY2" fmla="*/ 2734386 h 5703937"/>
              <a:gd name="connsiteX3" fmla="*/ 998143 w 998143"/>
              <a:gd name="connsiteY3" fmla="*/ 5703937 h 5703937"/>
              <a:gd name="connsiteX4" fmla="*/ 708 w 998143"/>
              <a:gd name="connsiteY4" fmla="*/ 2833141 h 5703937"/>
              <a:gd name="connsiteX0" fmla="*/ 410 w 997845"/>
              <a:gd name="connsiteY0" fmla="*/ 2928238 h 5799034"/>
              <a:gd name="connsiteX1" fmla="*/ 886731 w 997845"/>
              <a:gd name="connsiteY1" fmla="*/ 0 h 5799034"/>
              <a:gd name="connsiteX2" fmla="*/ 516569 w 997845"/>
              <a:gd name="connsiteY2" fmla="*/ 2829483 h 5799034"/>
              <a:gd name="connsiteX3" fmla="*/ 997845 w 997845"/>
              <a:gd name="connsiteY3" fmla="*/ 5799034 h 5799034"/>
              <a:gd name="connsiteX4" fmla="*/ 410 w 997845"/>
              <a:gd name="connsiteY4" fmla="*/ 2928238 h 5799034"/>
              <a:gd name="connsiteX0" fmla="*/ 511 w 997946"/>
              <a:gd name="connsiteY0" fmla="*/ 2928238 h 5799034"/>
              <a:gd name="connsiteX1" fmla="*/ 874707 w 997946"/>
              <a:gd name="connsiteY1" fmla="*/ 0 h 5799034"/>
              <a:gd name="connsiteX2" fmla="*/ 516670 w 997946"/>
              <a:gd name="connsiteY2" fmla="*/ 2829483 h 5799034"/>
              <a:gd name="connsiteX3" fmla="*/ 997946 w 997946"/>
              <a:gd name="connsiteY3" fmla="*/ 5799034 h 5799034"/>
              <a:gd name="connsiteX4" fmla="*/ 511 w 997946"/>
              <a:gd name="connsiteY4" fmla="*/ 2928238 h 5799034"/>
              <a:gd name="connsiteX0" fmla="*/ 199 w 997634"/>
              <a:gd name="connsiteY0" fmla="*/ 3048938 h 5919734"/>
              <a:gd name="connsiteX1" fmla="*/ 918852 w 997634"/>
              <a:gd name="connsiteY1" fmla="*/ 0 h 5919734"/>
              <a:gd name="connsiteX2" fmla="*/ 516358 w 997634"/>
              <a:gd name="connsiteY2" fmla="*/ 2950183 h 5919734"/>
              <a:gd name="connsiteX3" fmla="*/ 997634 w 997634"/>
              <a:gd name="connsiteY3" fmla="*/ 5919734 h 5919734"/>
              <a:gd name="connsiteX4" fmla="*/ 199 w 997634"/>
              <a:gd name="connsiteY4" fmla="*/ 3048938 h 5919734"/>
              <a:gd name="connsiteX0" fmla="*/ 199 w 997634"/>
              <a:gd name="connsiteY0" fmla="*/ 3048938 h 5919734"/>
              <a:gd name="connsiteX1" fmla="*/ 918852 w 997634"/>
              <a:gd name="connsiteY1" fmla="*/ 0 h 5919734"/>
              <a:gd name="connsiteX2" fmla="*/ 516358 w 997634"/>
              <a:gd name="connsiteY2" fmla="*/ 2950183 h 5919734"/>
              <a:gd name="connsiteX3" fmla="*/ 997634 w 997634"/>
              <a:gd name="connsiteY3" fmla="*/ 5919734 h 5919734"/>
              <a:gd name="connsiteX4" fmla="*/ 199 w 997634"/>
              <a:gd name="connsiteY4" fmla="*/ 3048938 h 591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634" h="5919734">
                <a:moveTo>
                  <a:pt x="199" y="3048938"/>
                </a:moveTo>
                <a:cubicBezTo>
                  <a:pt x="-12931" y="2062316"/>
                  <a:pt x="627746" y="434715"/>
                  <a:pt x="918852" y="0"/>
                </a:cubicBezTo>
                <a:cubicBezTo>
                  <a:pt x="849889" y="324806"/>
                  <a:pt x="516358" y="1356506"/>
                  <a:pt x="516358" y="2950183"/>
                </a:cubicBezTo>
                <a:cubicBezTo>
                  <a:pt x="516358" y="4543860"/>
                  <a:pt x="838159" y="5413006"/>
                  <a:pt x="997634" y="5919734"/>
                </a:cubicBezTo>
                <a:cubicBezTo>
                  <a:pt x="684043" y="5417563"/>
                  <a:pt x="13329" y="4035560"/>
                  <a:pt x="199" y="304893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8AD7188-E77F-AE4D-97BE-DD42B6A83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1994946"/>
            <a:ext cx="5416241" cy="87637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5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72A55-73BC-D24A-8AAD-88CEF13262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2885129"/>
            <a:ext cx="5416241" cy="20176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Mengde tekst bør begrenses. Brukt notatfeltet aktivt. Tenk på at mottaker skal lytte istedenfor å lese. Tenk også på lesbarheten, bruk helst ikke mindre skriftstørrelse enn 20.</a:t>
            </a:r>
            <a:br>
              <a:rPr lang="nb-NO"/>
            </a:br>
            <a:r>
              <a:rPr lang="nb-NO"/>
              <a:t>Husk alternativ tekst og fotokreditering på bildet.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F7AC50-5F34-E246-B5AC-ECB2A589D2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4851" y="124588"/>
            <a:ext cx="5646674" cy="6631092"/>
          </a:xfrm>
          <a:custGeom>
            <a:avLst/>
            <a:gdLst>
              <a:gd name="connsiteX0" fmla="*/ 91440 w 5646674"/>
              <a:gd name="connsiteY0" fmla="*/ 0 h 6631092"/>
              <a:gd name="connsiteX1" fmla="*/ 4230624 w 5646674"/>
              <a:gd name="connsiteY1" fmla="*/ 81848 h 6631092"/>
              <a:gd name="connsiteX2" fmla="*/ 4230624 w 5646674"/>
              <a:gd name="connsiteY2" fmla="*/ 932104 h 6631092"/>
              <a:gd name="connsiteX3" fmla="*/ 4297548 w 5646674"/>
              <a:gd name="connsiteY3" fmla="*/ 999028 h 6631092"/>
              <a:gd name="connsiteX4" fmla="*/ 5079592 w 5646674"/>
              <a:gd name="connsiteY4" fmla="*/ 999028 h 6631092"/>
              <a:gd name="connsiteX5" fmla="*/ 5146516 w 5646674"/>
              <a:gd name="connsiteY5" fmla="*/ 932104 h 6631092"/>
              <a:gd name="connsiteX6" fmla="*/ 5146516 w 5646674"/>
              <a:gd name="connsiteY6" fmla="*/ 99959 h 6631092"/>
              <a:gd name="connsiteX7" fmla="*/ 5640578 w 5646674"/>
              <a:gd name="connsiteY7" fmla="*/ 109728 h 6631092"/>
              <a:gd name="connsiteX8" fmla="*/ 5646674 w 5646674"/>
              <a:gd name="connsiteY8" fmla="*/ 6407531 h 6631092"/>
              <a:gd name="connsiteX9" fmla="*/ 2930525 w 5646674"/>
              <a:gd name="connsiteY9" fmla="*/ 6611493 h 6631092"/>
              <a:gd name="connsiteX10" fmla="*/ 0 w 5646674"/>
              <a:gd name="connsiteY10" fmla="*/ 6620891 h 6631092"/>
              <a:gd name="connsiteX11" fmla="*/ 91440 w 5646674"/>
              <a:gd name="connsiteY11" fmla="*/ 0 h 663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46674" h="6631092">
                <a:moveTo>
                  <a:pt x="91440" y="0"/>
                </a:moveTo>
                <a:lnTo>
                  <a:pt x="4230624" y="81848"/>
                </a:lnTo>
                <a:lnTo>
                  <a:pt x="4230624" y="932104"/>
                </a:lnTo>
                <a:cubicBezTo>
                  <a:pt x="4230624" y="969065"/>
                  <a:pt x="4260587" y="999028"/>
                  <a:pt x="4297548" y="999028"/>
                </a:cubicBezTo>
                <a:lnTo>
                  <a:pt x="5079592" y="999028"/>
                </a:lnTo>
                <a:cubicBezTo>
                  <a:pt x="5116553" y="999028"/>
                  <a:pt x="5146516" y="969065"/>
                  <a:pt x="5146516" y="932104"/>
                </a:cubicBezTo>
                <a:lnTo>
                  <a:pt x="5146516" y="99959"/>
                </a:lnTo>
                <a:lnTo>
                  <a:pt x="5640578" y="109728"/>
                </a:lnTo>
                <a:lnTo>
                  <a:pt x="5646674" y="6407531"/>
                </a:lnTo>
                <a:cubicBezTo>
                  <a:pt x="4779899" y="6479582"/>
                  <a:pt x="4583684" y="6557730"/>
                  <a:pt x="2930525" y="6611493"/>
                </a:cubicBezTo>
                <a:cubicBezTo>
                  <a:pt x="1892723" y="6651202"/>
                  <a:pt x="976842" y="6617758"/>
                  <a:pt x="0" y="6620891"/>
                </a:cubicBezTo>
                <a:cubicBezTo>
                  <a:pt x="1048512" y="4176183"/>
                  <a:pt x="883920" y="2261828"/>
                  <a:pt x="91440" y="0"/>
                </a:cubicBezTo>
                <a:close/>
              </a:path>
            </a:pathLst>
          </a:custGeom>
          <a:pattFill prst="lgCheck">
            <a:fgClr>
              <a:schemeClr val="bg2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092690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F7113D-DE20-4946-8D6D-B9F333F05B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173" y="89536"/>
            <a:ext cx="12213430" cy="6668949"/>
          </a:xfrm>
          <a:custGeom>
            <a:avLst/>
            <a:gdLst>
              <a:gd name="connsiteX0" fmla="*/ 3846824 w 12206597"/>
              <a:gd name="connsiteY0" fmla="*/ 170 h 6647837"/>
              <a:gd name="connsiteX1" fmla="*/ 10334943 w 12206597"/>
              <a:gd name="connsiteY1" fmla="*/ 125535 h 6647837"/>
              <a:gd name="connsiteX2" fmla="*/ 10785474 w 12206597"/>
              <a:gd name="connsiteY2" fmla="*/ 131718 h 6647837"/>
              <a:gd name="connsiteX3" fmla="*/ 10785474 w 12206597"/>
              <a:gd name="connsiteY3" fmla="*/ 954097 h 6647837"/>
              <a:gd name="connsiteX4" fmla="*/ 10856104 w 12206597"/>
              <a:gd name="connsiteY4" fmla="*/ 1024727 h 6647837"/>
              <a:gd name="connsiteX5" fmla="*/ 11633911 w 12206597"/>
              <a:gd name="connsiteY5" fmla="*/ 1024727 h 6647837"/>
              <a:gd name="connsiteX6" fmla="*/ 11704541 w 12206597"/>
              <a:gd name="connsiteY6" fmla="*/ 954097 h 6647837"/>
              <a:gd name="connsiteX7" fmla="*/ 11704541 w 12206597"/>
              <a:gd name="connsiteY7" fmla="*/ 141117 h 6647837"/>
              <a:gd name="connsiteX8" fmla="*/ 12184919 w 12206597"/>
              <a:gd name="connsiteY8" fmla="*/ 144322 h 6647837"/>
              <a:gd name="connsiteX9" fmla="*/ 12200352 w 12206597"/>
              <a:gd name="connsiteY9" fmla="*/ 6417683 h 6647837"/>
              <a:gd name="connsiteX10" fmla="*/ 3175 w 12206597"/>
              <a:gd name="connsiteY10" fmla="*/ 6505576 h 6647837"/>
              <a:gd name="connsiteX11" fmla="*/ 0 w 12206597"/>
              <a:gd name="connsiteY11" fmla="*/ 229967 h 6647837"/>
              <a:gd name="connsiteX12" fmla="*/ 3846824 w 12206597"/>
              <a:gd name="connsiteY12" fmla="*/ 170 h 6647837"/>
              <a:gd name="connsiteX0" fmla="*/ 3846824 w 12207535"/>
              <a:gd name="connsiteY0" fmla="*/ 170 h 6647837"/>
              <a:gd name="connsiteX1" fmla="*/ 10334943 w 12207535"/>
              <a:gd name="connsiteY1" fmla="*/ 125535 h 6647837"/>
              <a:gd name="connsiteX2" fmla="*/ 10785474 w 12207535"/>
              <a:gd name="connsiteY2" fmla="*/ 131718 h 6647837"/>
              <a:gd name="connsiteX3" fmla="*/ 10785474 w 12207535"/>
              <a:gd name="connsiteY3" fmla="*/ 954097 h 6647837"/>
              <a:gd name="connsiteX4" fmla="*/ 10856104 w 12207535"/>
              <a:gd name="connsiteY4" fmla="*/ 1024727 h 6647837"/>
              <a:gd name="connsiteX5" fmla="*/ 11633911 w 12207535"/>
              <a:gd name="connsiteY5" fmla="*/ 1024727 h 6647837"/>
              <a:gd name="connsiteX6" fmla="*/ 11704541 w 12207535"/>
              <a:gd name="connsiteY6" fmla="*/ 954097 h 6647837"/>
              <a:gd name="connsiteX7" fmla="*/ 11704541 w 12207535"/>
              <a:gd name="connsiteY7" fmla="*/ 141117 h 6647837"/>
              <a:gd name="connsiteX8" fmla="*/ 12188094 w 12207535"/>
              <a:gd name="connsiteY8" fmla="*/ 147497 h 6647837"/>
              <a:gd name="connsiteX9" fmla="*/ 12200352 w 12207535"/>
              <a:gd name="connsiteY9" fmla="*/ 6417683 h 6647837"/>
              <a:gd name="connsiteX10" fmla="*/ 3175 w 12207535"/>
              <a:gd name="connsiteY10" fmla="*/ 6505576 h 6647837"/>
              <a:gd name="connsiteX11" fmla="*/ 0 w 12207535"/>
              <a:gd name="connsiteY11" fmla="*/ 229967 h 6647837"/>
              <a:gd name="connsiteX12" fmla="*/ 3846824 w 12207535"/>
              <a:gd name="connsiteY12" fmla="*/ 170 h 6647837"/>
              <a:gd name="connsiteX0" fmla="*/ 3846824 w 12213430"/>
              <a:gd name="connsiteY0" fmla="*/ 170 h 6647837"/>
              <a:gd name="connsiteX1" fmla="*/ 10334943 w 12213430"/>
              <a:gd name="connsiteY1" fmla="*/ 125535 h 6647837"/>
              <a:gd name="connsiteX2" fmla="*/ 10785474 w 12213430"/>
              <a:gd name="connsiteY2" fmla="*/ 131718 h 6647837"/>
              <a:gd name="connsiteX3" fmla="*/ 10785474 w 12213430"/>
              <a:gd name="connsiteY3" fmla="*/ 954097 h 6647837"/>
              <a:gd name="connsiteX4" fmla="*/ 10856104 w 12213430"/>
              <a:gd name="connsiteY4" fmla="*/ 1024727 h 6647837"/>
              <a:gd name="connsiteX5" fmla="*/ 11633911 w 12213430"/>
              <a:gd name="connsiteY5" fmla="*/ 1024727 h 6647837"/>
              <a:gd name="connsiteX6" fmla="*/ 11704541 w 12213430"/>
              <a:gd name="connsiteY6" fmla="*/ 954097 h 6647837"/>
              <a:gd name="connsiteX7" fmla="*/ 11704541 w 12213430"/>
              <a:gd name="connsiteY7" fmla="*/ 141117 h 6647837"/>
              <a:gd name="connsiteX8" fmla="*/ 12200794 w 12213430"/>
              <a:gd name="connsiteY8" fmla="*/ 141147 h 6647837"/>
              <a:gd name="connsiteX9" fmla="*/ 12200352 w 12213430"/>
              <a:gd name="connsiteY9" fmla="*/ 6417683 h 6647837"/>
              <a:gd name="connsiteX10" fmla="*/ 3175 w 12213430"/>
              <a:gd name="connsiteY10" fmla="*/ 6505576 h 6647837"/>
              <a:gd name="connsiteX11" fmla="*/ 0 w 12213430"/>
              <a:gd name="connsiteY11" fmla="*/ 229967 h 6647837"/>
              <a:gd name="connsiteX12" fmla="*/ 3846824 w 12213430"/>
              <a:gd name="connsiteY12" fmla="*/ 170 h 6647837"/>
              <a:gd name="connsiteX0" fmla="*/ 3846824 w 12213430"/>
              <a:gd name="connsiteY0" fmla="*/ 170 h 6656234"/>
              <a:gd name="connsiteX1" fmla="*/ 10334943 w 12213430"/>
              <a:gd name="connsiteY1" fmla="*/ 125535 h 6656234"/>
              <a:gd name="connsiteX2" fmla="*/ 10785474 w 12213430"/>
              <a:gd name="connsiteY2" fmla="*/ 131718 h 6656234"/>
              <a:gd name="connsiteX3" fmla="*/ 10785474 w 12213430"/>
              <a:gd name="connsiteY3" fmla="*/ 954097 h 6656234"/>
              <a:gd name="connsiteX4" fmla="*/ 10856104 w 12213430"/>
              <a:gd name="connsiteY4" fmla="*/ 1024727 h 6656234"/>
              <a:gd name="connsiteX5" fmla="*/ 11633911 w 12213430"/>
              <a:gd name="connsiteY5" fmla="*/ 1024727 h 6656234"/>
              <a:gd name="connsiteX6" fmla="*/ 11704541 w 12213430"/>
              <a:gd name="connsiteY6" fmla="*/ 954097 h 6656234"/>
              <a:gd name="connsiteX7" fmla="*/ 11704541 w 12213430"/>
              <a:gd name="connsiteY7" fmla="*/ 141117 h 6656234"/>
              <a:gd name="connsiteX8" fmla="*/ 12200794 w 12213430"/>
              <a:gd name="connsiteY8" fmla="*/ 141147 h 6656234"/>
              <a:gd name="connsiteX9" fmla="*/ 12200352 w 12213430"/>
              <a:gd name="connsiteY9" fmla="*/ 6417683 h 6656234"/>
              <a:gd name="connsiteX10" fmla="*/ 3175 w 12213430"/>
              <a:gd name="connsiteY10" fmla="*/ 6505576 h 6656234"/>
              <a:gd name="connsiteX11" fmla="*/ 0 w 12213430"/>
              <a:gd name="connsiteY11" fmla="*/ 229967 h 6656234"/>
              <a:gd name="connsiteX12" fmla="*/ 3846824 w 12213430"/>
              <a:gd name="connsiteY12" fmla="*/ 170 h 6656234"/>
              <a:gd name="connsiteX0" fmla="*/ 3846824 w 12213430"/>
              <a:gd name="connsiteY0" fmla="*/ 170 h 6657635"/>
              <a:gd name="connsiteX1" fmla="*/ 10334943 w 12213430"/>
              <a:gd name="connsiteY1" fmla="*/ 125535 h 6657635"/>
              <a:gd name="connsiteX2" fmla="*/ 10785474 w 12213430"/>
              <a:gd name="connsiteY2" fmla="*/ 131718 h 6657635"/>
              <a:gd name="connsiteX3" fmla="*/ 10785474 w 12213430"/>
              <a:gd name="connsiteY3" fmla="*/ 954097 h 6657635"/>
              <a:gd name="connsiteX4" fmla="*/ 10856104 w 12213430"/>
              <a:gd name="connsiteY4" fmla="*/ 1024727 h 6657635"/>
              <a:gd name="connsiteX5" fmla="*/ 11633911 w 12213430"/>
              <a:gd name="connsiteY5" fmla="*/ 1024727 h 6657635"/>
              <a:gd name="connsiteX6" fmla="*/ 11704541 w 12213430"/>
              <a:gd name="connsiteY6" fmla="*/ 954097 h 6657635"/>
              <a:gd name="connsiteX7" fmla="*/ 11704541 w 12213430"/>
              <a:gd name="connsiteY7" fmla="*/ 141117 h 6657635"/>
              <a:gd name="connsiteX8" fmla="*/ 12200794 w 12213430"/>
              <a:gd name="connsiteY8" fmla="*/ 141147 h 6657635"/>
              <a:gd name="connsiteX9" fmla="*/ 12200352 w 12213430"/>
              <a:gd name="connsiteY9" fmla="*/ 6417683 h 6657635"/>
              <a:gd name="connsiteX10" fmla="*/ 3175 w 12213430"/>
              <a:gd name="connsiteY10" fmla="*/ 6505576 h 6657635"/>
              <a:gd name="connsiteX11" fmla="*/ 0 w 12213430"/>
              <a:gd name="connsiteY11" fmla="*/ 229967 h 6657635"/>
              <a:gd name="connsiteX12" fmla="*/ 3846824 w 12213430"/>
              <a:gd name="connsiteY12" fmla="*/ 170 h 6657635"/>
              <a:gd name="connsiteX0" fmla="*/ 3846824 w 12213430"/>
              <a:gd name="connsiteY0" fmla="*/ 170 h 6659594"/>
              <a:gd name="connsiteX1" fmla="*/ 10334943 w 12213430"/>
              <a:gd name="connsiteY1" fmla="*/ 125535 h 6659594"/>
              <a:gd name="connsiteX2" fmla="*/ 10785474 w 12213430"/>
              <a:gd name="connsiteY2" fmla="*/ 131718 h 6659594"/>
              <a:gd name="connsiteX3" fmla="*/ 10785474 w 12213430"/>
              <a:gd name="connsiteY3" fmla="*/ 954097 h 6659594"/>
              <a:gd name="connsiteX4" fmla="*/ 10856104 w 12213430"/>
              <a:gd name="connsiteY4" fmla="*/ 1024727 h 6659594"/>
              <a:gd name="connsiteX5" fmla="*/ 11633911 w 12213430"/>
              <a:gd name="connsiteY5" fmla="*/ 1024727 h 6659594"/>
              <a:gd name="connsiteX6" fmla="*/ 11704541 w 12213430"/>
              <a:gd name="connsiteY6" fmla="*/ 954097 h 6659594"/>
              <a:gd name="connsiteX7" fmla="*/ 11704541 w 12213430"/>
              <a:gd name="connsiteY7" fmla="*/ 141117 h 6659594"/>
              <a:gd name="connsiteX8" fmla="*/ 12200794 w 12213430"/>
              <a:gd name="connsiteY8" fmla="*/ 141147 h 6659594"/>
              <a:gd name="connsiteX9" fmla="*/ 12200352 w 12213430"/>
              <a:gd name="connsiteY9" fmla="*/ 6417683 h 6659594"/>
              <a:gd name="connsiteX10" fmla="*/ 3175 w 12213430"/>
              <a:gd name="connsiteY10" fmla="*/ 6511926 h 6659594"/>
              <a:gd name="connsiteX11" fmla="*/ 0 w 12213430"/>
              <a:gd name="connsiteY11" fmla="*/ 229967 h 6659594"/>
              <a:gd name="connsiteX12" fmla="*/ 3846824 w 12213430"/>
              <a:gd name="connsiteY12" fmla="*/ 170 h 6659594"/>
              <a:gd name="connsiteX0" fmla="*/ 3846824 w 12213430"/>
              <a:gd name="connsiteY0" fmla="*/ 1364 h 6660788"/>
              <a:gd name="connsiteX1" fmla="*/ 10334943 w 12213430"/>
              <a:gd name="connsiteY1" fmla="*/ 126729 h 6660788"/>
              <a:gd name="connsiteX2" fmla="*/ 10785474 w 12213430"/>
              <a:gd name="connsiteY2" fmla="*/ 132912 h 6660788"/>
              <a:gd name="connsiteX3" fmla="*/ 10785474 w 12213430"/>
              <a:gd name="connsiteY3" fmla="*/ 955291 h 6660788"/>
              <a:gd name="connsiteX4" fmla="*/ 10856104 w 12213430"/>
              <a:gd name="connsiteY4" fmla="*/ 1025921 h 6660788"/>
              <a:gd name="connsiteX5" fmla="*/ 11633911 w 12213430"/>
              <a:gd name="connsiteY5" fmla="*/ 1025921 h 6660788"/>
              <a:gd name="connsiteX6" fmla="*/ 11704541 w 12213430"/>
              <a:gd name="connsiteY6" fmla="*/ 955291 h 6660788"/>
              <a:gd name="connsiteX7" fmla="*/ 11704541 w 12213430"/>
              <a:gd name="connsiteY7" fmla="*/ 142311 h 6660788"/>
              <a:gd name="connsiteX8" fmla="*/ 12200794 w 12213430"/>
              <a:gd name="connsiteY8" fmla="*/ 142341 h 6660788"/>
              <a:gd name="connsiteX9" fmla="*/ 12200352 w 12213430"/>
              <a:gd name="connsiteY9" fmla="*/ 6418877 h 6660788"/>
              <a:gd name="connsiteX10" fmla="*/ 3175 w 12213430"/>
              <a:gd name="connsiteY10" fmla="*/ 6513120 h 6660788"/>
              <a:gd name="connsiteX11" fmla="*/ 0 w 12213430"/>
              <a:gd name="connsiteY11" fmla="*/ 231161 h 6660788"/>
              <a:gd name="connsiteX12" fmla="*/ 3846824 w 12213430"/>
              <a:gd name="connsiteY12" fmla="*/ 1364 h 6660788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5864223 w 12213430"/>
              <a:gd name="connsiteY1" fmla="*/ 8888 h 6659424"/>
              <a:gd name="connsiteX2" fmla="*/ 10334943 w 12213430"/>
              <a:gd name="connsiteY2" fmla="*/ 125365 h 6659424"/>
              <a:gd name="connsiteX3" fmla="*/ 10785474 w 12213430"/>
              <a:gd name="connsiteY3" fmla="*/ 131548 h 6659424"/>
              <a:gd name="connsiteX4" fmla="*/ 10785474 w 12213430"/>
              <a:gd name="connsiteY4" fmla="*/ 953927 h 6659424"/>
              <a:gd name="connsiteX5" fmla="*/ 10856104 w 12213430"/>
              <a:gd name="connsiteY5" fmla="*/ 1024557 h 6659424"/>
              <a:gd name="connsiteX6" fmla="*/ 11633911 w 12213430"/>
              <a:gd name="connsiteY6" fmla="*/ 1024557 h 6659424"/>
              <a:gd name="connsiteX7" fmla="*/ 11704541 w 12213430"/>
              <a:gd name="connsiteY7" fmla="*/ 953927 h 6659424"/>
              <a:gd name="connsiteX8" fmla="*/ 11704541 w 12213430"/>
              <a:gd name="connsiteY8" fmla="*/ 140947 h 6659424"/>
              <a:gd name="connsiteX9" fmla="*/ 12200794 w 12213430"/>
              <a:gd name="connsiteY9" fmla="*/ 140977 h 6659424"/>
              <a:gd name="connsiteX10" fmla="*/ 12200352 w 12213430"/>
              <a:gd name="connsiteY10" fmla="*/ 6417513 h 6659424"/>
              <a:gd name="connsiteX11" fmla="*/ 3175 w 12213430"/>
              <a:gd name="connsiteY11" fmla="*/ 6511756 h 6659424"/>
              <a:gd name="connsiteX12" fmla="*/ 0 w 12213430"/>
              <a:gd name="connsiteY12" fmla="*/ 229797 h 6659424"/>
              <a:gd name="connsiteX13" fmla="*/ 3846824 w 12213430"/>
              <a:gd name="connsiteY13" fmla="*/ 0 h 6659424"/>
              <a:gd name="connsiteX0" fmla="*/ 4173849 w 12213430"/>
              <a:gd name="connsiteY0" fmla="*/ 0 h 6668949"/>
              <a:gd name="connsiteX1" fmla="*/ 5864223 w 12213430"/>
              <a:gd name="connsiteY1" fmla="*/ 18413 h 6668949"/>
              <a:gd name="connsiteX2" fmla="*/ 10334943 w 12213430"/>
              <a:gd name="connsiteY2" fmla="*/ 134890 h 6668949"/>
              <a:gd name="connsiteX3" fmla="*/ 10785474 w 12213430"/>
              <a:gd name="connsiteY3" fmla="*/ 141073 h 6668949"/>
              <a:gd name="connsiteX4" fmla="*/ 10785474 w 12213430"/>
              <a:gd name="connsiteY4" fmla="*/ 963452 h 6668949"/>
              <a:gd name="connsiteX5" fmla="*/ 10856104 w 12213430"/>
              <a:gd name="connsiteY5" fmla="*/ 1034082 h 6668949"/>
              <a:gd name="connsiteX6" fmla="*/ 11633911 w 12213430"/>
              <a:gd name="connsiteY6" fmla="*/ 1034082 h 6668949"/>
              <a:gd name="connsiteX7" fmla="*/ 11704541 w 12213430"/>
              <a:gd name="connsiteY7" fmla="*/ 963452 h 6668949"/>
              <a:gd name="connsiteX8" fmla="*/ 11704541 w 12213430"/>
              <a:gd name="connsiteY8" fmla="*/ 150472 h 6668949"/>
              <a:gd name="connsiteX9" fmla="*/ 12200794 w 12213430"/>
              <a:gd name="connsiteY9" fmla="*/ 150502 h 6668949"/>
              <a:gd name="connsiteX10" fmla="*/ 12200352 w 12213430"/>
              <a:gd name="connsiteY10" fmla="*/ 6427038 h 6668949"/>
              <a:gd name="connsiteX11" fmla="*/ 3175 w 12213430"/>
              <a:gd name="connsiteY11" fmla="*/ 6521281 h 6668949"/>
              <a:gd name="connsiteX12" fmla="*/ 0 w 12213430"/>
              <a:gd name="connsiteY12" fmla="*/ 239322 h 6668949"/>
              <a:gd name="connsiteX13" fmla="*/ 4173849 w 12213430"/>
              <a:gd name="connsiteY13" fmla="*/ 0 h 666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3430" h="6668949">
                <a:moveTo>
                  <a:pt x="4173849" y="0"/>
                </a:moveTo>
                <a:lnTo>
                  <a:pt x="5864223" y="18413"/>
                </a:lnTo>
                <a:lnTo>
                  <a:pt x="10334943" y="134890"/>
                </a:lnTo>
                <a:lnTo>
                  <a:pt x="10785474" y="141073"/>
                </a:lnTo>
                <a:lnTo>
                  <a:pt x="10785474" y="963452"/>
                </a:lnTo>
                <a:cubicBezTo>
                  <a:pt x="10785474" y="1002460"/>
                  <a:pt x="10817096" y="1034082"/>
                  <a:pt x="10856104" y="1034082"/>
                </a:cubicBezTo>
                <a:lnTo>
                  <a:pt x="11633911" y="1034082"/>
                </a:lnTo>
                <a:cubicBezTo>
                  <a:pt x="11672919" y="1034082"/>
                  <a:pt x="11704541" y="1002460"/>
                  <a:pt x="11704541" y="963452"/>
                </a:cubicBezTo>
                <a:lnTo>
                  <a:pt x="11704541" y="150472"/>
                </a:lnTo>
                <a:lnTo>
                  <a:pt x="12200794" y="150502"/>
                </a:lnTo>
                <a:cubicBezTo>
                  <a:pt x="12221951" y="2609991"/>
                  <a:pt x="12212824" y="4233526"/>
                  <a:pt x="12200352" y="6427038"/>
                </a:cubicBezTo>
                <a:cubicBezTo>
                  <a:pt x="8292381" y="6924937"/>
                  <a:pt x="3832847" y="6495765"/>
                  <a:pt x="3175" y="6521281"/>
                </a:cubicBezTo>
                <a:cubicBezTo>
                  <a:pt x="2117" y="4450578"/>
                  <a:pt x="1058" y="2310025"/>
                  <a:pt x="0" y="239322"/>
                </a:cubicBezTo>
                <a:cubicBezTo>
                  <a:pt x="1481354" y="69395"/>
                  <a:pt x="3313044" y="9793"/>
                  <a:pt x="4173849" y="0"/>
                </a:cubicBezTo>
                <a:close/>
              </a:path>
            </a:pathLst>
          </a:custGeom>
          <a:pattFill prst="lgCheck">
            <a:fgClr>
              <a:schemeClr val="bg2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br>
              <a:rPr lang="nb-NO"/>
            </a:br>
            <a:r>
              <a:rPr lang="nb-NO"/>
              <a:t>              Trykk på ikonet får å sette inn bilde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7B4EA86-E703-DC40-81E1-563572BAE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736" y="1623379"/>
            <a:ext cx="10296525" cy="8763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4B741-2AD2-8F4D-996C-F33E5B10A7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276" y="3872435"/>
            <a:ext cx="8593137" cy="198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err="1"/>
              <a:t>Mengde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bør</a:t>
            </a:r>
            <a:r>
              <a:rPr lang="en-GB"/>
              <a:t> </a:t>
            </a:r>
            <a:r>
              <a:rPr lang="en-GB" err="1"/>
              <a:t>begrenses</a:t>
            </a:r>
            <a:r>
              <a:rPr lang="en-GB"/>
              <a:t>. </a:t>
            </a:r>
            <a:r>
              <a:rPr lang="en-GB" err="1"/>
              <a:t>Brukt</a:t>
            </a:r>
            <a:r>
              <a:rPr lang="en-GB"/>
              <a:t> </a:t>
            </a:r>
            <a:r>
              <a:rPr lang="en-GB" err="1"/>
              <a:t>notatfeltet</a:t>
            </a:r>
            <a:r>
              <a:rPr lang="en-GB"/>
              <a:t> </a:t>
            </a:r>
            <a:r>
              <a:rPr lang="en-GB" err="1"/>
              <a:t>aktivt</a:t>
            </a:r>
            <a:r>
              <a:rPr lang="en-GB"/>
              <a:t>. </a:t>
            </a:r>
            <a:r>
              <a:rPr lang="en-GB" err="1"/>
              <a:t>Tenk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at </a:t>
            </a:r>
            <a:r>
              <a:rPr lang="en-GB" err="1"/>
              <a:t>mottaker</a:t>
            </a:r>
            <a:r>
              <a:rPr lang="en-GB"/>
              <a:t> </a:t>
            </a:r>
            <a:r>
              <a:rPr lang="en-GB" err="1"/>
              <a:t>skal</a:t>
            </a:r>
            <a:r>
              <a:rPr lang="en-GB"/>
              <a:t> </a:t>
            </a:r>
            <a:r>
              <a:rPr lang="en-GB" err="1"/>
              <a:t>lytte</a:t>
            </a:r>
            <a:r>
              <a:rPr lang="en-GB"/>
              <a:t> </a:t>
            </a:r>
            <a:r>
              <a:rPr lang="en-GB" err="1"/>
              <a:t>istedenfor</a:t>
            </a:r>
            <a:r>
              <a:rPr lang="en-GB"/>
              <a:t> </a:t>
            </a:r>
            <a:r>
              <a:rPr lang="en-GB" err="1"/>
              <a:t>å</a:t>
            </a:r>
            <a:r>
              <a:rPr lang="en-GB"/>
              <a:t> lese. </a:t>
            </a:r>
            <a:r>
              <a:rPr lang="en-GB" err="1"/>
              <a:t>Tenk</a:t>
            </a:r>
            <a:r>
              <a:rPr lang="en-GB"/>
              <a:t> </a:t>
            </a:r>
            <a:r>
              <a:rPr lang="en-GB" err="1"/>
              <a:t>også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lesbarheten</a:t>
            </a:r>
            <a:r>
              <a:rPr lang="en-GB"/>
              <a:t>, </a:t>
            </a:r>
            <a:r>
              <a:rPr lang="en-GB" err="1"/>
              <a:t>bruk</a:t>
            </a:r>
            <a:r>
              <a:rPr lang="en-GB"/>
              <a:t> </a:t>
            </a:r>
            <a:r>
              <a:rPr lang="en-GB" err="1"/>
              <a:t>helst</a:t>
            </a:r>
            <a:r>
              <a:rPr lang="en-GB"/>
              <a:t> </a:t>
            </a:r>
            <a:r>
              <a:rPr lang="en-GB" err="1"/>
              <a:t>ikke</a:t>
            </a:r>
            <a:r>
              <a:rPr lang="en-GB"/>
              <a:t> </a:t>
            </a:r>
            <a:r>
              <a:rPr lang="en-GB" err="1"/>
              <a:t>mindre</a:t>
            </a:r>
            <a:r>
              <a:rPr lang="en-GB"/>
              <a:t> </a:t>
            </a:r>
            <a:r>
              <a:rPr lang="en-GB" err="1"/>
              <a:t>skriftstørrelse</a:t>
            </a:r>
            <a:r>
              <a:rPr lang="en-GB"/>
              <a:t> </a:t>
            </a:r>
            <a:r>
              <a:rPr lang="en-GB" err="1"/>
              <a:t>enn</a:t>
            </a:r>
            <a:r>
              <a:rPr lang="en-GB"/>
              <a:t> 20. Husk at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påvirker</a:t>
            </a:r>
            <a:r>
              <a:rPr lang="en-GB"/>
              <a:t> </a:t>
            </a:r>
            <a:r>
              <a:rPr lang="en-GB" err="1"/>
              <a:t>kontrast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lesbarhet</a:t>
            </a:r>
            <a:r>
              <a:rPr lang="en-GB"/>
              <a:t>.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plasseres</a:t>
            </a:r>
            <a:r>
              <a:rPr lang="en-GB"/>
              <a:t> der det er </a:t>
            </a:r>
            <a:r>
              <a:rPr lang="en-GB" err="1"/>
              <a:t>hensiktsmessig</a:t>
            </a:r>
            <a:r>
              <a:rPr lang="en-GB"/>
              <a:t>. </a:t>
            </a:r>
            <a:r>
              <a:rPr lang="nb-NO"/>
              <a:t>Husk alternativ tekst og fotokreditering på bildet.</a:t>
            </a:r>
          </a:p>
        </p:txBody>
      </p:sp>
    </p:spTree>
    <p:extLst>
      <p:ext uri="{BB962C8B-B14F-4D97-AF65-F5344CB8AC3E}">
        <p14:creationId xmlns:p14="http://schemas.microsoft.com/office/powerpoint/2010/main" val="215566417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665E623C-94E5-8945-9866-E6D264106E59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-3173" y="89536"/>
            <a:ext cx="12213430" cy="6668949"/>
          </a:xfrm>
          <a:custGeom>
            <a:avLst/>
            <a:gdLst>
              <a:gd name="connsiteX0" fmla="*/ 4173849 w 12213430"/>
              <a:gd name="connsiteY0" fmla="*/ 0 h 6668949"/>
              <a:gd name="connsiteX1" fmla="*/ 5864223 w 12213430"/>
              <a:gd name="connsiteY1" fmla="*/ 18413 h 6668949"/>
              <a:gd name="connsiteX2" fmla="*/ 10334943 w 12213430"/>
              <a:gd name="connsiteY2" fmla="*/ 134890 h 6668949"/>
              <a:gd name="connsiteX3" fmla="*/ 10785474 w 12213430"/>
              <a:gd name="connsiteY3" fmla="*/ 141073 h 6668949"/>
              <a:gd name="connsiteX4" fmla="*/ 10785474 w 12213430"/>
              <a:gd name="connsiteY4" fmla="*/ 963452 h 6668949"/>
              <a:gd name="connsiteX5" fmla="*/ 10856104 w 12213430"/>
              <a:gd name="connsiteY5" fmla="*/ 1034082 h 6668949"/>
              <a:gd name="connsiteX6" fmla="*/ 11633911 w 12213430"/>
              <a:gd name="connsiteY6" fmla="*/ 1034082 h 6668949"/>
              <a:gd name="connsiteX7" fmla="*/ 11704541 w 12213430"/>
              <a:gd name="connsiteY7" fmla="*/ 963452 h 6668949"/>
              <a:gd name="connsiteX8" fmla="*/ 11704541 w 12213430"/>
              <a:gd name="connsiteY8" fmla="*/ 150472 h 6668949"/>
              <a:gd name="connsiteX9" fmla="*/ 12200794 w 12213430"/>
              <a:gd name="connsiteY9" fmla="*/ 150502 h 6668949"/>
              <a:gd name="connsiteX10" fmla="*/ 12200352 w 12213430"/>
              <a:gd name="connsiteY10" fmla="*/ 6427038 h 6668949"/>
              <a:gd name="connsiteX11" fmla="*/ 3175 w 12213430"/>
              <a:gd name="connsiteY11" fmla="*/ 6521281 h 6668949"/>
              <a:gd name="connsiteX12" fmla="*/ 0 w 12213430"/>
              <a:gd name="connsiteY12" fmla="*/ 239322 h 6668949"/>
              <a:gd name="connsiteX13" fmla="*/ 4173849 w 12213430"/>
              <a:gd name="connsiteY13" fmla="*/ 0 h 666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3430" h="6668949">
                <a:moveTo>
                  <a:pt x="4173849" y="0"/>
                </a:moveTo>
                <a:lnTo>
                  <a:pt x="5864223" y="18413"/>
                </a:lnTo>
                <a:lnTo>
                  <a:pt x="10334943" y="134890"/>
                </a:lnTo>
                <a:lnTo>
                  <a:pt x="10785474" y="141073"/>
                </a:lnTo>
                <a:lnTo>
                  <a:pt x="10785474" y="963452"/>
                </a:lnTo>
                <a:cubicBezTo>
                  <a:pt x="10785474" y="1002460"/>
                  <a:pt x="10817096" y="1034082"/>
                  <a:pt x="10856104" y="1034082"/>
                </a:cubicBezTo>
                <a:lnTo>
                  <a:pt x="11633911" y="1034082"/>
                </a:lnTo>
                <a:cubicBezTo>
                  <a:pt x="11672919" y="1034082"/>
                  <a:pt x="11704541" y="1002460"/>
                  <a:pt x="11704541" y="963452"/>
                </a:cubicBezTo>
                <a:lnTo>
                  <a:pt x="11704541" y="150472"/>
                </a:lnTo>
                <a:lnTo>
                  <a:pt x="12200794" y="150502"/>
                </a:lnTo>
                <a:cubicBezTo>
                  <a:pt x="12221951" y="2609991"/>
                  <a:pt x="12212824" y="4233526"/>
                  <a:pt x="12200352" y="6427038"/>
                </a:cubicBezTo>
                <a:cubicBezTo>
                  <a:pt x="8292381" y="6924937"/>
                  <a:pt x="3832847" y="6495765"/>
                  <a:pt x="3175" y="6521281"/>
                </a:cubicBezTo>
                <a:cubicBezTo>
                  <a:pt x="2117" y="4450578"/>
                  <a:pt x="1058" y="2310025"/>
                  <a:pt x="0" y="239322"/>
                </a:cubicBezTo>
                <a:cubicBezTo>
                  <a:pt x="1481354" y="69395"/>
                  <a:pt x="3313044" y="9793"/>
                  <a:pt x="4173849" y="0"/>
                </a:cubicBez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		</a:t>
            </a:r>
          </a:p>
          <a:p>
            <a:endParaRPr lang="nb-NO"/>
          </a:p>
          <a:p>
            <a:r>
              <a:rPr lang="nb-NO"/>
              <a:t>		</a:t>
            </a:r>
          </a:p>
          <a:p>
            <a:endParaRPr lang="nb-NO"/>
          </a:p>
          <a:p>
            <a:r>
              <a:rPr lang="nb-NO"/>
              <a:t>					Trykk på ikonet får å sette inn video</a:t>
            </a:r>
          </a:p>
        </p:txBody>
      </p:sp>
    </p:spTree>
    <p:extLst>
      <p:ext uri="{BB962C8B-B14F-4D97-AF65-F5344CB8AC3E}">
        <p14:creationId xmlns:p14="http://schemas.microsoft.com/office/powerpoint/2010/main" val="253994021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rå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76C7B2-1516-3E4F-A044-785CAEBB68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6762" y="206093"/>
            <a:ext cx="4008947" cy="6557775"/>
          </a:xfrm>
          <a:custGeom>
            <a:avLst/>
            <a:gdLst>
              <a:gd name="connsiteX0" fmla="*/ 1671904 w 4008947"/>
              <a:gd name="connsiteY0" fmla="*/ 0 h 6557775"/>
              <a:gd name="connsiteX1" fmla="*/ 3194878 w 4008947"/>
              <a:gd name="connsiteY1" fmla="*/ 36537 h 6557775"/>
              <a:gd name="connsiteX2" fmla="*/ 3342363 w 4008947"/>
              <a:gd name="connsiteY2" fmla="*/ 37168 h 6557775"/>
              <a:gd name="connsiteX3" fmla="*/ 3348713 w 4008947"/>
              <a:gd name="connsiteY3" fmla="*/ 850063 h 6557775"/>
              <a:gd name="connsiteX4" fmla="*/ 3416173 w 4008947"/>
              <a:gd name="connsiteY4" fmla="*/ 917523 h 6557775"/>
              <a:gd name="connsiteX5" fmla="*/ 4008947 w 4008947"/>
              <a:gd name="connsiteY5" fmla="*/ 917523 h 6557775"/>
              <a:gd name="connsiteX6" fmla="*/ 3700290 w 4008947"/>
              <a:gd name="connsiteY6" fmla="*/ 2138772 h 6557775"/>
              <a:gd name="connsiteX7" fmla="*/ 3696964 w 4008947"/>
              <a:gd name="connsiteY7" fmla="*/ 2138772 h 6557775"/>
              <a:gd name="connsiteX8" fmla="*/ 3142479 w 4008947"/>
              <a:gd name="connsiteY8" fmla="*/ 4349958 h 6557775"/>
              <a:gd name="connsiteX9" fmla="*/ 3143397 w 4008947"/>
              <a:gd name="connsiteY9" fmla="*/ 4349958 h 6557775"/>
              <a:gd name="connsiteX10" fmla="*/ 2610068 w 4008947"/>
              <a:gd name="connsiteY10" fmla="*/ 6495080 h 6557775"/>
              <a:gd name="connsiteX11" fmla="*/ 0 w 4008947"/>
              <a:gd name="connsiteY11" fmla="*/ 6549055 h 6557775"/>
              <a:gd name="connsiteX12" fmla="*/ 562632 w 4008947"/>
              <a:gd name="connsiteY12" fmla="*/ 4349958 h 6557775"/>
              <a:gd name="connsiteX13" fmla="*/ 560986 w 4008947"/>
              <a:gd name="connsiteY13" fmla="*/ 4349958 h 6557775"/>
              <a:gd name="connsiteX14" fmla="*/ 1117268 w 4008947"/>
              <a:gd name="connsiteY14" fmla="*/ 2134509 h 6557775"/>
              <a:gd name="connsiteX15" fmla="*/ 1119891 w 4008947"/>
              <a:gd name="connsiteY15" fmla="*/ 2134509 h 6557775"/>
              <a:gd name="connsiteX16" fmla="*/ 1257371 w 4008947"/>
              <a:gd name="connsiteY16" fmla="*/ 1598721 h 6557775"/>
              <a:gd name="connsiteX17" fmla="*/ 1671904 w 4008947"/>
              <a:gd name="connsiteY17" fmla="*/ 0 h 65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08947" h="6557775">
                <a:moveTo>
                  <a:pt x="1671904" y="0"/>
                </a:moveTo>
                <a:lnTo>
                  <a:pt x="3194878" y="36537"/>
                </a:lnTo>
                <a:lnTo>
                  <a:pt x="3342363" y="37168"/>
                </a:lnTo>
                <a:cubicBezTo>
                  <a:pt x="3343421" y="304958"/>
                  <a:pt x="3347655" y="582273"/>
                  <a:pt x="3348713" y="850063"/>
                </a:cubicBezTo>
                <a:cubicBezTo>
                  <a:pt x="3348713" y="887320"/>
                  <a:pt x="3378916" y="917523"/>
                  <a:pt x="3416173" y="917523"/>
                </a:cubicBezTo>
                <a:lnTo>
                  <a:pt x="4008947" y="917523"/>
                </a:lnTo>
                <a:lnTo>
                  <a:pt x="3700290" y="2138772"/>
                </a:lnTo>
                <a:lnTo>
                  <a:pt x="3696964" y="2138772"/>
                </a:lnTo>
                <a:lnTo>
                  <a:pt x="3142479" y="4349958"/>
                </a:lnTo>
                <a:lnTo>
                  <a:pt x="3143397" y="4349958"/>
                </a:lnTo>
                <a:lnTo>
                  <a:pt x="2610068" y="6495080"/>
                </a:lnTo>
                <a:cubicBezTo>
                  <a:pt x="1682895" y="6517305"/>
                  <a:pt x="1060523" y="6580805"/>
                  <a:pt x="0" y="6549055"/>
                </a:cubicBezTo>
                <a:lnTo>
                  <a:pt x="562632" y="4349958"/>
                </a:lnTo>
                <a:lnTo>
                  <a:pt x="560986" y="4349958"/>
                </a:lnTo>
                <a:lnTo>
                  <a:pt x="1117268" y="2134509"/>
                </a:lnTo>
                <a:lnTo>
                  <a:pt x="1119891" y="2134509"/>
                </a:lnTo>
                <a:lnTo>
                  <a:pt x="1257371" y="1598721"/>
                </a:lnTo>
                <a:cubicBezTo>
                  <a:pt x="1395549" y="1065814"/>
                  <a:pt x="1532834" y="548981"/>
                  <a:pt x="1671904" y="0"/>
                </a:cubicBezTo>
                <a:close/>
              </a:path>
            </a:pathLst>
          </a:custGeom>
          <a:pattFill prst="lgCheck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nb-NO"/>
              <a:t>		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		Trykk på ikonet</a:t>
            </a:r>
            <a:br>
              <a:rPr lang="nb-NO"/>
            </a:br>
            <a:r>
              <a:rPr lang="nb-NO"/>
              <a:t>		får å sette inn bilde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CB75A9EE-34F2-C04E-A6AA-1C79900F1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1906676"/>
            <a:ext cx="5563625" cy="8763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B413EE75-C434-F048-A403-D8E34533E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2796859"/>
            <a:ext cx="5563625" cy="201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Mengde tekst bør begrenses. Brukt notatfeltet aktivt. Tenk på at mottaker skal lytte istedenfor å lese. Tenk også på lesbarheten, bruk helst ikke mindre skriftstørrelse enn 20.</a:t>
            </a:r>
            <a:br>
              <a:rPr lang="nb-NO"/>
            </a:br>
            <a:r>
              <a:rPr lang="nb-NO"/>
              <a:t>Husk alternativ tekst og fotokreditering på bildet.</a:t>
            </a:r>
          </a:p>
        </p:txBody>
      </p:sp>
    </p:spTree>
    <p:extLst>
      <p:ext uri="{BB962C8B-B14F-4D97-AF65-F5344CB8AC3E}">
        <p14:creationId xmlns:p14="http://schemas.microsoft.com/office/powerpoint/2010/main" val="29355780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89266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720E-9728-9048-900E-3A6CB272C027}"/>
              </a:ext>
            </a:extLst>
          </p:cNvPr>
          <p:cNvSpPr/>
          <p:nvPr userDrawn="1"/>
        </p:nvSpPr>
        <p:spPr>
          <a:xfrm>
            <a:off x="9358411" y="0"/>
            <a:ext cx="2833589" cy="689353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46F71E2-D40A-B346-8644-1450E9BD33C2}"/>
              </a:ext>
            </a:extLst>
          </p:cNvPr>
          <p:cNvSpPr/>
          <p:nvPr userDrawn="1"/>
        </p:nvSpPr>
        <p:spPr>
          <a:xfrm>
            <a:off x="-5787" y="-11575"/>
            <a:ext cx="11145170" cy="6908972"/>
          </a:xfrm>
          <a:custGeom>
            <a:avLst/>
            <a:gdLst>
              <a:gd name="connsiteX0" fmla="*/ 0 w 12192000"/>
              <a:gd name="connsiteY0" fmla="*/ 0 h 6893538"/>
              <a:gd name="connsiteX1" fmla="*/ 12192000 w 12192000"/>
              <a:gd name="connsiteY1" fmla="*/ 0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2192000"/>
              <a:gd name="connsiteY0" fmla="*/ 0 h 6893538"/>
              <a:gd name="connsiteX1" fmla="*/ 11145170 w 12192000"/>
              <a:gd name="connsiteY1" fmla="*/ 6306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1145170"/>
              <a:gd name="connsiteY0" fmla="*/ 0 h 6893538"/>
              <a:gd name="connsiteX1" fmla="*/ 11145170 w 11145170"/>
              <a:gd name="connsiteY1" fmla="*/ 6306 h 6893538"/>
              <a:gd name="connsiteX2" fmla="*/ 9398350 w 11145170"/>
              <a:gd name="connsiteY2" fmla="*/ 6893538 h 6893538"/>
              <a:gd name="connsiteX3" fmla="*/ 0 w 11145170"/>
              <a:gd name="connsiteY3" fmla="*/ 6893538 h 6893538"/>
              <a:gd name="connsiteX4" fmla="*/ 0 w 11145170"/>
              <a:gd name="connsiteY4" fmla="*/ 0 h 68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5170" h="6893538">
                <a:moveTo>
                  <a:pt x="0" y="0"/>
                </a:moveTo>
                <a:lnTo>
                  <a:pt x="11145170" y="6306"/>
                </a:lnTo>
                <a:lnTo>
                  <a:pt x="9398350" y="6893538"/>
                </a:lnTo>
                <a:lnTo>
                  <a:pt x="0" y="6893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59000">
                <a:schemeClr val="tx2"/>
              </a:gs>
              <a:gs pos="99000">
                <a:schemeClr val="tx2">
                  <a:lumMod val="80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O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188A1F-4814-FE4E-AF70-22B66EFE7F43}"/>
              </a:ext>
            </a:extLst>
          </p:cNvPr>
          <p:cNvCxnSpPr>
            <a:cxnSpLocks/>
          </p:cNvCxnSpPr>
          <p:nvPr userDrawn="1"/>
        </p:nvCxnSpPr>
        <p:spPr>
          <a:xfrm>
            <a:off x="955119" y="3662651"/>
            <a:ext cx="615041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C0CE6A-8767-8A41-8C5A-DE6C38FD5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8" y="4003392"/>
            <a:ext cx="4339542" cy="9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Avsluttende tekst eller kanskje kontaktinformasjon.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F98765-4D04-A240-A1CA-4D22222578E7}"/>
              </a:ext>
            </a:extLst>
          </p:cNvPr>
          <p:cNvGrpSpPr/>
          <p:nvPr userDrawn="1"/>
        </p:nvGrpSpPr>
        <p:grpSpPr>
          <a:xfrm>
            <a:off x="707705" y="1520393"/>
            <a:ext cx="7666996" cy="2028014"/>
            <a:chOff x="600568" y="2449857"/>
            <a:chExt cx="7666996" cy="20280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17A3FE-1B85-044F-8601-1722B646A412}"/>
                </a:ext>
              </a:extLst>
            </p:cNvPr>
            <p:cNvSpPr txBox="1"/>
            <p:nvPr userDrawn="1"/>
          </p:nvSpPr>
          <p:spPr>
            <a:xfrm>
              <a:off x="2800701" y="2493760"/>
              <a:ext cx="5466863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O" sz="4400" b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For mer informasjon se:</a:t>
              </a:r>
              <a:br>
                <a:rPr lang="en-NO" sz="5400" b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NO" sz="280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www.ntnu.no</a:t>
              </a:r>
            </a:p>
          </p:txBody>
        </p:sp>
        <p:pic>
          <p:nvPicPr>
            <p:cNvPr id="15" name="Picture 14" descr="QR-kode med link til ntnu.no">
              <a:hlinkClick r:id="rId2"/>
              <a:extLst>
                <a:ext uri="{FF2B5EF4-FFF2-40B4-BE49-F238E27FC236}">
                  <a16:creationId xmlns:a16="http://schemas.microsoft.com/office/drawing/2014/main" id="{B3DD55C2-73F3-D64D-B847-73777262FB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00568" y="2449857"/>
              <a:ext cx="2028014" cy="2028014"/>
            </a:xfrm>
            <a:prstGeom prst="rect">
              <a:avLst/>
            </a:prstGeom>
          </p:spPr>
        </p:pic>
      </p:grpSp>
      <p:grpSp>
        <p:nvGrpSpPr>
          <p:cNvPr id="20" name="Group 19" descr="Bilde av Hovedbygningen fra Trondheim, Gneis-bygget i Gjøvik og Ankeret i Ålesund.">
            <a:extLst>
              <a:ext uri="{FF2B5EF4-FFF2-40B4-BE49-F238E27FC236}">
                <a16:creationId xmlns:a16="http://schemas.microsoft.com/office/drawing/2014/main" id="{EF2C9705-DF6A-E545-A00E-46A6E97CBDC9}"/>
              </a:ext>
            </a:extLst>
          </p:cNvPr>
          <p:cNvGrpSpPr/>
          <p:nvPr userDrawn="1"/>
        </p:nvGrpSpPr>
        <p:grpSpPr>
          <a:xfrm>
            <a:off x="6850553" y="-11576"/>
            <a:ext cx="4353265" cy="6975914"/>
            <a:chOff x="6850553" y="-11576"/>
            <a:chExt cx="4353265" cy="69759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19E9650-7725-144B-92F4-A214A47A4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6858340" y="4609"/>
              <a:ext cx="4345478" cy="6891507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CC2325E-003E-A548-9F83-98A116DD314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50553" y="-11576"/>
              <a:ext cx="1758320" cy="691668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FCDC42B-0307-5B46-94D7-F05DACB7C35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426366" y="-1830"/>
              <a:ext cx="1758320" cy="696616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202499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EE28842A-71EB-7348-B20C-4E2C6F14E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519"/>
            <a:ext cx="12192000" cy="337749"/>
          </a:xfrm>
          <a:custGeom>
            <a:avLst/>
            <a:gdLst>
              <a:gd name="connsiteX0" fmla="*/ 0 w 12192000"/>
              <a:gd name="connsiteY0" fmla="*/ 0 h 247133"/>
              <a:gd name="connsiteX1" fmla="*/ 12192000 w 12192000"/>
              <a:gd name="connsiteY1" fmla="*/ 0 h 247133"/>
              <a:gd name="connsiteX2" fmla="*/ 12192000 w 12192000"/>
              <a:gd name="connsiteY2" fmla="*/ 247133 h 247133"/>
              <a:gd name="connsiteX3" fmla="*/ 0 w 12192000"/>
              <a:gd name="connsiteY3" fmla="*/ 247133 h 247133"/>
              <a:gd name="connsiteX4" fmla="*/ 0 w 12192000"/>
              <a:gd name="connsiteY4" fmla="*/ 0 h 247133"/>
              <a:gd name="connsiteX0" fmla="*/ 0 w 12192000"/>
              <a:gd name="connsiteY0" fmla="*/ 0 h 247133"/>
              <a:gd name="connsiteX1" fmla="*/ 12192000 w 12192000"/>
              <a:gd name="connsiteY1" fmla="*/ 0 h 247133"/>
              <a:gd name="connsiteX2" fmla="*/ 12192000 w 12192000"/>
              <a:gd name="connsiteY2" fmla="*/ 247133 h 247133"/>
              <a:gd name="connsiteX3" fmla="*/ 0 w 12192000"/>
              <a:gd name="connsiteY3" fmla="*/ 247133 h 247133"/>
              <a:gd name="connsiteX4" fmla="*/ 0 w 12192000"/>
              <a:gd name="connsiteY4" fmla="*/ 0 h 247133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7749">
                <a:moveTo>
                  <a:pt x="0" y="0"/>
                </a:moveTo>
                <a:lnTo>
                  <a:pt x="12192000" y="0"/>
                </a:lnTo>
                <a:lnTo>
                  <a:pt x="12192000" y="247133"/>
                </a:lnTo>
                <a:cubicBezTo>
                  <a:pt x="7971481" y="304798"/>
                  <a:pt x="4599459" y="-172998"/>
                  <a:pt x="0" y="3377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accent3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D9E8-43B4-EF43-A770-91272F2CC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6520251"/>
            <a:ext cx="12192000" cy="337749"/>
          </a:xfrm>
          <a:custGeom>
            <a:avLst/>
            <a:gdLst>
              <a:gd name="connsiteX0" fmla="*/ 0 w 12192000"/>
              <a:gd name="connsiteY0" fmla="*/ 0 h 247133"/>
              <a:gd name="connsiteX1" fmla="*/ 12192000 w 12192000"/>
              <a:gd name="connsiteY1" fmla="*/ 0 h 247133"/>
              <a:gd name="connsiteX2" fmla="*/ 12192000 w 12192000"/>
              <a:gd name="connsiteY2" fmla="*/ 247133 h 247133"/>
              <a:gd name="connsiteX3" fmla="*/ 0 w 12192000"/>
              <a:gd name="connsiteY3" fmla="*/ 247133 h 247133"/>
              <a:gd name="connsiteX4" fmla="*/ 0 w 12192000"/>
              <a:gd name="connsiteY4" fmla="*/ 0 h 247133"/>
              <a:gd name="connsiteX0" fmla="*/ 0 w 12192000"/>
              <a:gd name="connsiteY0" fmla="*/ 0 h 247133"/>
              <a:gd name="connsiteX1" fmla="*/ 12192000 w 12192000"/>
              <a:gd name="connsiteY1" fmla="*/ 0 h 247133"/>
              <a:gd name="connsiteX2" fmla="*/ 12192000 w 12192000"/>
              <a:gd name="connsiteY2" fmla="*/ 247133 h 247133"/>
              <a:gd name="connsiteX3" fmla="*/ 0 w 12192000"/>
              <a:gd name="connsiteY3" fmla="*/ 247133 h 247133"/>
              <a:gd name="connsiteX4" fmla="*/ 0 w 12192000"/>
              <a:gd name="connsiteY4" fmla="*/ 0 h 247133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7749">
                <a:moveTo>
                  <a:pt x="0" y="0"/>
                </a:moveTo>
                <a:lnTo>
                  <a:pt x="12192000" y="0"/>
                </a:lnTo>
                <a:lnTo>
                  <a:pt x="12192000" y="247133"/>
                </a:lnTo>
                <a:cubicBezTo>
                  <a:pt x="7971481" y="304798"/>
                  <a:pt x="4599459" y="-172998"/>
                  <a:pt x="0" y="3377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accent3"/>
              </a:solidFill>
            </a:endParaRPr>
          </a:p>
        </p:txBody>
      </p:sp>
      <p:sp>
        <p:nvSpPr>
          <p:cNvPr id="4" name="TextBox 3" descr="Sidenummer">
            <a:extLst>
              <a:ext uri="{FF2B5EF4-FFF2-40B4-BE49-F238E27FC236}">
                <a16:creationId xmlns:a16="http://schemas.microsoft.com/office/drawing/2014/main" id="{FB94DF09-4857-DE42-8023-5A11DB4897A7}"/>
              </a:ext>
            </a:extLst>
          </p:cNvPr>
          <p:cNvSpPr txBox="1"/>
          <p:nvPr userDrawn="1"/>
        </p:nvSpPr>
        <p:spPr>
          <a:xfrm>
            <a:off x="10947083" y="6150919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24FCAE7-F3FB-8A47-8F25-E38F3A8BCB3B}" type="slidenum">
              <a:rPr lang="en-NO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NO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NTNU logo">
            <a:extLst>
              <a:ext uri="{FF2B5EF4-FFF2-40B4-BE49-F238E27FC236}">
                <a16:creationId xmlns:a16="http://schemas.microsoft.com/office/drawing/2014/main" id="{0B4324C8-2CD5-A04C-BEEC-EB40A21E85A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49432" y="101007"/>
            <a:ext cx="1051935" cy="1022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3093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53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662" r:id="rId3"/>
    <p:sldLayoutId id="2147483668" r:id="rId4"/>
    <p:sldLayoutId id="2147483664" r:id="rId5"/>
    <p:sldLayoutId id="2147483670" r:id="rId6"/>
    <p:sldLayoutId id="2147483669" r:id="rId7"/>
    <p:sldLayoutId id="2147483661" r:id="rId8"/>
    <p:sldLayoutId id="2147483667" r:id="rId9"/>
    <p:sldLayoutId id="2147483672" r:id="rId10"/>
  </p:sldLayoutIdLst>
  <p:transition spd="slow">
    <p:cover/>
  </p:transition>
  <p:hf hdr="0" ftr="0" dt="0"/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083" userDrawn="1">
          <p15:clr>
            <a:srgbClr val="F26B43"/>
          </p15:clr>
        </p15:guide>
        <p15:guide id="3" pos="597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55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2C9C60-20A1-D71E-66D2-EF8A376BCA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Allmøte ved NV 4/3 2024</a:t>
            </a:r>
          </a:p>
        </p:txBody>
      </p:sp>
    </p:spTree>
    <p:extLst>
      <p:ext uri="{BB962C8B-B14F-4D97-AF65-F5344CB8AC3E}">
        <p14:creationId xmlns:p14="http://schemas.microsoft.com/office/powerpoint/2010/main" val="384481384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76F6-74F7-4665-D52B-E998B3D3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Høringssvar forts.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3972-6FFE-4DE3-428A-C32035854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IKP </a:t>
            </a:r>
            <a:r>
              <a:rPr lang="nb-NO" sz="2800" b="1" dirty="0"/>
              <a:t>ønsker 6A for </a:t>
            </a:r>
            <a:r>
              <a:rPr lang="nb-NO" sz="2800" dirty="0"/>
              <a:t>å bevare teknologisk profil, eventuelt 5B som også bevarer dette </a:t>
            </a:r>
          </a:p>
          <a:p>
            <a:r>
              <a:rPr lang="nb-NO" sz="2800" dirty="0"/>
              <a:t>IKJ </a:t>
            </a:r>
            <a:r>
              <a:rPr lang="nb-NO" sz="2800" b="1" dirty="0"/>
              <a:t>ønsker 6A</a:t>
            </a:r>
            <a:r>
              <a:rPr lang="nb-NO" sz="2800" dirty="0"/>
              <a:t>, men uten undervisningsoverlapp, </a:t>
            </a:r>
            <a:r>
              <a:rPr lang="nb-NO" sz="2800" dirty="0" err="1"/>
              <a:t>evt</a:t>
            </a:r>
            <a:r>
              <a:rPr lang="nb-NO" sz="2800" dirty="0"/>
              <a:t> 5B (som tar hånd om undervisningsoverlapp, men utløser nivå 4 og svekker IKJ/IMA-identitet) </a:t>
            </a:r>
          </a:p>
          <a:p>
            <a:r>
              <a:rPr lang="nb-NO" sz="2800" dirty="0"/>
              <a:t>IFY </a:t>
            </a:r>
            <a:r>
              <a:rPr lang="nb-NO" sz="2800" b="1" dirty="0"/>
              <a:t>ønsker 5 institutt</a:t>
            </a:r>
            <a:r>
              <a:rPr lang="nb-NO" sz="2800" dirty="0"/>
              <a:t>, men ønsker ikke at biofysikk tas ut, dermed 5A </a:t>
            </a:r>
          </a:p>
          <a:p>
            <a:r>
              <a:rPr lang="nb-NO" sz="2800" dirty="0"/>
              <a:t>IBI </a:t>
            </a:r>
            <a:r>
              <a:rPr lang="nb-NO" sz="2800" b="1" dirty="0"/>
              <a:t>rangerer 5A som best </a:t>
            </a:r>
            <a:r>
              <a:rPr lang="nb-NO" sz="2800" dirty="0" err="1"/>
              <a:t>pga</a:t>
            </a:r>
            <a:r>
              <a:rPr lang="nb-NO" sz="2800" dirty="0"/>
              <a:t> økonomisk besparelse, tydelig faglig profil og jevnstore institutt ved at både hhv. kjemiområdet og fagområdene bioteknologi, matvitenskap og bioingeniørfag blir samlet, alternativt ønskes modell 6A.</a:t>
            </a:r>
          </a:p>
        </p:txBody>
      </p:sp>
    </p:spTree>
    <p:extLst>
      <p:ext uri="{BB962C8B-B14F-4D97-AF65-F5344CB8AC3E}">
        <p14:creationId xmlns:p14="http://schemas.microsoft.com/office/powerpoint/2010/main" val="110642593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4359-8027-9E30-E8C3-270F7BCC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Høringssvar forts.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2C738-194A-56C3-EF9F-F0D6AF126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IBF ønsker å være en del av Livsvitenskap/bioteknologi i 5B, men ser også muligheter i et større institutt med IBT og IBA (5A/6A)</a:t>
            </a:r>
          </a:p>
          <a:p>
            <a:r>
              <a:rPr lang="nb-NO" sz="2800" dirty="0"/>
              <a:t>Fakultetsadministrasjonen </a:t>
            </a:r>
            <a:r>
              <a:rPr lang="nb-NO" sz="2800" b="1" dirty="0"/>
              <a:t>ønsker 5 institutt </a:t>
            </a:r>
            <a:r>
              <a:rPr lang="nb-NO" sz="2800" dirty="0" err="1"/>
              <a:t>pga</a:t>
            </a:r>
            <a:r>
              <a:rPr lang="nb-NO" sz="2800" dirty="0"/>
              <a:t> større robusthet, færre delte stillinger og kvalitet i de administrative leveransene, fortrinnsvis 5A, ettersom 5B gir geografiske ekstrautfordringer </a:t>
            </a:r>
          </a:p>
          <a:p>
            <a:r>
              <a:rPr lang="nb-NO" sz="2800" dirty="0"/>
              <a:t>FTV/ITV ønsker ikke å anbefale spesifikke modeller, men begge instanser er bekymret for </a:t>
            </a:r>
            <a:r>
              <a:rPr lang="nb-NO" sz="2800" dirty="0" err="1"/>
              <a:t>evt</a:t>
            </a:r>
            <a:r>
              <a:rPr lang="nb-NO" sz="2800" dirty="0"/>
              <a:t> redusert læringsutbytte ved digital undervisning og endret studentrepresentasjon som konsekvens av strukturprosessen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251141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56CC-EFB0-99D0-9F67-C543C4A7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Anbefalinger </a:t>
            </a:r>
            <a:r>
              <a:rPr lang="nb-NO" dirty="0" err="1"/>
              <a:t>målbilde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83133-B88B-BEC9-6CDC-D1CC23CC1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61" y="1564332"/>
            <a:ext cx="11336615" cy="4866278"/>
          </a:xfrm>
        </p:spPr>
        <p:txBody>
          <a:bodyPr/>
          <a:lstStyle/>
          <a:p>
            <a:r>
              <a:rPr lang="nb-NO" dirty="0"/>
              <a:t>Bruk anledningen til å lage en logisk faglig struktur</a:t>
            </a:r>
          </a:p>
          <a:p>
            <a:r>
              <a:rPr lang="nb-NO" dirty="0"/>
              <a:t>Bruk overlappende undervisningsoppgaver som </a:t>
            </a:r>
            <a:r>
              <a:rPr lang="nb-NO" dirty="0" err="1"/>
              <a:t>hovedkriterie</a:t>
            </a:r>
            <a:endParaRPr lang="nb-NO" dirty="0"/>
          </a:p>
          <a:p>
            <a:r>
              <a:rPr lang="nb-NO" dirty="0"/>
              <a:t>Lag institutt som har en robust og mest mulig lik administrativ organisering</a:t>
            </a:r>
          </a:p>
          <a:p>
            <a:r>
              <a:rPr lang="nb-NO" dirty="0"/>
              <a:t>Ikke overvurder potensialet for direkte økonomisk besparelse, gevinsten vil heller ligge i bedre faglig struktur og administrativ/teknisk støtte.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713196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6A13-6CAD-239C-14F8-06BFBA8D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Anbefalinger antall institutt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7E480-051F-D2C1-2376-B85B214DC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Ingen ønsket 3 institutt fordi instituttene blir svært store, gir utydelig faglig profil og gjør formalisering av nivå 4 ledelse helt nødvendig.</a:t>
            </a:r>
          </a:p>
          <a:p>
            <a:r>
              <a:rPr lang="nb-NO" dirty="0"/>
              <a:t>5 enheter ønsket en modell med 5 institutt, mens 4 ønsket en med 6.</a:t>
            </a:r>
          </a:p>
          <a:p>
            <a:r>
              <a:rPr lang="nb-NO" dirty="0"/>
              <a:t>Det blir trukket fram at både 5A og 5B har svakheter og at andre 5 instituttløsninger er mulig.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704448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D883-082B-593B-AFDF-D5720E12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Anbefalinger Ålesund og Øya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35664-B7DF-6883-4765-620FF45BE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61" y="1564332"/>
            <a:ext cx="11336615" cy="4745028"/>
          </a:xfrm>
        </p:spPr>
        <p:txBody>
          <a:bodyPr/>
          <a:lstStyle/>
          <a:p>
            <a:r>
              <a:rPr lang="nb-NO" sz="2800" dirty="0"/>
              <a:t>Ta hensyn til fagmiljø som ligger fysisk separert fra Gløshaugen</a:t>
            </a:r>
          </a:p>
          <a:p>
            <a:r>
              <a:rPr lang="nb-NO" sz="2800" dirty="0"/>
              <a:t>Bør ha stedlig personalledelse</a:t>
            </a:r>
          </a:p>
          <a:p>
            <a:r>
              <a:rPr lang="nb-NO" sz="2800" dirty="0"/>
              <a:t>Bør ha stedlig verneombud og HMS-koordinator</a:t>
            </a:r>
          </a:p>
          <a:p>
            <a:r>
              <a:rPr lang="nb-NO" sz="2800" dirty="0"/>
              <a:t>Bør ha stedlig tillitsvalgt student</a:t>
            </a:r>
          </a:p>
          <a:p>
            <a:r>
              <a:rPr lang="nb-NO" sz="2800" dirty="0"/>
              <a:t>Bør ha stedlig studiekonsulent</a:t>
            </a:r>
          </a:p>
          <a:p>
            <a:r>
              <a:rPr lang="nb-NO" sz="2800" dirty="0"/>
              <a:t>Svært sterk motstand i Ålesund mot splitting av miljøet til to institutt</a:t>
            </a:r>
          </a:p>
          <a:p>
            <a:r>
              <a:rPr lang="nb-NO" sz="2800" dirty="0"/>
              <a:t>Uro for redusert undervisningskvalitet ved fjernundervisning av emner</a:t>
            </a:r>
          </a:p>
        </p:txBody>
      </p:sp>
    </p:spTree>
    <p:extLst>
      <p:ext uri="{BB962C8B-B14F-4D97-AF65-F5344CB8AC3E}">
        <p14:creationId xmlns:p14="http://schemas.microsoft.com/office/powerpoint/2010/main" val="94217820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48F8-9121-3C0F-0B67-CF7A1DCE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Dekanen og ledergruppas vurdering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834D-5D94-D190-BB7F-931035271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Basert på høringsinnspillene og rapporten fra arbeidsgruppen har dekanen og </a:t>
            </a:r>
            <a:r>
              <a:rPr lang="nb-NO" dirty="0" err="1"/>
              <a:t>lederguppa</a:t>
            </a:r>
            <a:r>
              <a:rPr lang="nb-NO" dirty="0"/>
              <a:t> utarbeidet et noe modifisert modell til en instituttstruktur med </a:t>
            </a:r>
            <a:r>
              <a:rPr lang="nb-NO" b="1" dirty="0"/>
              <a:t>5 institutt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104250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A94F-3D63-7C91-AEE1-999B01AE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Dekanens strukturmodell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03845-20DD-47CB-1233-3CD66B7D2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Ny struktur med 5 institutt med </a:t>
            </a:r>
            <a:r>
              <a:rPr lang="nb-NO" dirty="0" err="1"/>
              <a:t>hovedenehetene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b="1" dirty="0"/>
              <a:t>Dagens institutt	Årsverk?		Ansatte?</a:t>
            </a:r>
          </a:p>
          <a:p>
            <a:pPr lvl="1"/>
            <a:r>
              <a:rPr lang="nb-NO" dirty="0"/>
              <a:t>IMA + IKJ - </a:t>
            </a:r>
            <a:r>
              <a:rPr lang="nb-NO" dirty="0" err="1"/>
              <a:t>X</a:t>
            </a:r>
            <a:r>
              <a:rPr lang="nb-NO" dirty="0"/>
              <a:t>				220	 			242</a:t>
            </a:r>
          </a:p>
          <a:p>
            <a:pPr lvl="1"/>
            <a:r>
              <a:rPr lang="nb-NO" dirty="0"/>
              <a:t>IBT + IBF + IBA (hele)	177				198</a:t>
            </a:r>
          </a:p>
          <a:p>
            <a:pPr lvl="1"/>
            <a:r>
              <a:rPr lang="nb-NO" dirty="0"/>
              <a:t>IKP + </a:t>
            </a:r>
            <a:r>
              <a:rPr lang="nb-NO" dirty="0" err="1"/>
              <a:t>X</a:t>
            </a:r>
            <a:r>
              <a:rPr lang="nb-NO" dirty="0"/>
              <a:t>					119				132</a:t>
            </a:r>
          </a:p>
          <a:p>
            <a:pPr lvl="1"/>
            <a:r>
              <a:rPr lang="nb-NO" dirty="0"/>
              <a:t>IBI						157				170</a:t>
            </a:r>
          </a:p>
          <a:p>
            <a:pPr lvl="1"/>
            <a:r>
              <a:rPr lang="nb-NO" dirty="0"/>
              <a:t>IFY						171				187</a:t>
            </a:r>
          </a:p>
          <a:p>
            <a:pPr marL="609585" lvl="1" indent="0">
              <a:buNone/>
            </a:pPr>
            <a:endParaRPr lang="nb-NO" dirty="0"/>
          </a:p>
          <a:p>
            <a:r>
              <a:rPr lang="nb-NO" dirty="0"/>
              <a:t>Denne modellen vil blir fremmet for </a:t>
            </a:r>
            <a:r>
              <a:rPr lang="nb-NO" dirty="0" err="1"/>
              <a:t>fakultetstyret</a:t>
            </a:r>
            <a:r>
              <a:rPr lang="nb-NO" dirty="0"/>
              <a:t> 6/6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840718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4975-AA9B-D0F0-DE40-30DEBBB6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Hovedbegrunnelse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0EBF7-CD50-2FA2-98C4-5424100BA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IKJ og IMA har grunnundervisning innen kjemi og delvis overlappende fagmiljø. Generell kjemi, analytisk kjemi, organisk kjemi og uorganisk kjemi samles i et institutt</a:t>
            </a:r>
          </a:p>
          <a:p>
            <a:r>
              <a:rPr lang="nb-NO" dirty="0"/>
              <a:t>IBT og IBA har studieprogram innen bioteknologi</a:t>
            </a:r>
          </a:p>
          <a:p>
            <a:r>
              <a:rPr lang="nb-NO" dirty="0"/>
              <a:t>IBA og IBF har bioingeniørutdanning felles</a:t>
            </a:r>
          </a:p>
          <a:p>
            <a:r>
              <a:rPr lang="nb-NO" dirty="0"/>
              <a:t>Forslaget lager relativt jevnstore institutt (mindre enn 2x forskjell)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559197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9455-6AAA-EB50-FE5B-99ABDEA9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grep/avklaringer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06AA1-A669-33F4-1C48-B8AF206D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Beholder biofysikk innen IFY </a:t>
            </a:r>
            <a:r>
              <a:rPr lang="nb-NO" sz="2800" dirty="0" err="1"/>
              <a:t>pga</a:t>
            </a:r>
            <a:r>
              <a:rPr lang="nb-NO" sz="2800" dirty="0"/>
              <a:t> undervisningsfellesskap med resten av fysikk</a:t>
            </a:r>
          </a:p>
          <a:p>
            <a:r>
              <a:rPr lang="nb-NO" sz="2800" dirty="0"/>
              <a:t>IMA+IKJ avgir emner innen bioteknologi og eventuelt fagpersoner som jobber med bioteknologi til IBT+IBF+IBA</a:t>
            </a:r>
          </a:p>
          <a:p>
            <a:r>
              <a:rPr lang="nb-NO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b-NO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 skal diskuteres om IKP skal overta ansvaret for et eller flere </a:t>
            </a:r>
            <a:r>
              <a:rPr lang="nb-NO" sz="2800" dirty="0">
                <a:effectLst/>
                <a:latin typeface="+mn-lt"/>
                <a:ea typeface="Calibri" panose="020F0502020204030204" pitchFamily="34" charset="0"/>
              </a:rPr>
              <a:t>grunnleggende emner med lab innen termodynamikk</a:t>
            </a:r>
            <a:r>
              <a:rPr lang="nb-NO" sz="2800" dirty="0">
                <a:latin typeface="+mn-lt"/>
              </a:rPr>
              <a:t>. </a:t>
            </a:r>
            <a:r>
              <a:rPr lang="nb-NO" sz="2800" dirty="0"/>
              <a:t>IKP og IMA+IKJ vurderer balansen innen kjemiundervisning og eventuelle justeringer i faggruppe/enkeltpersoner mellom de to instituttene.</a:t>
            </a:r>
          </a:p>
          <a:p>
            <a:r>
              <a:rPr lang="nb-NO" sz="2800" dirty="0"/>
              <a:t>Molekylærbiologi/bioteknologi og marinbiologi ved IBI </a:t>
            </a:r>
            <a:r>
              <a:rPr lang="nb-NO" sz="2800" dirty="0" err="1"/>
              <a:t>vs</a:t>
            </a:r>
            <a:r>
              <a:rPr lang="nb-NO" sz="2800" dirty="0"/>
              <a:t> IBT+IBF+IBA og IKP. Etablere team med medlemmer fra flere institutt for samarbeid innen forskning og undervisning.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926729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06D6-C1D7-C95E-8959-17D40A64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Nivå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4D4E-41D2-9399-F486-472B3BBD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Skal diskuteres ved alle enheter</a:t>
            </a:r>
          </a:p>
          <a:p>
            <a:r>
              <a:rPr lang="nb-NO" dirty="0"/>
              <a:t>Inngang fra dekan – Vi bør ha stedlig personalleder i henholdsvis Ålesund, på Øya og Gløshaugen i konstellasjonen IBT+IBA+IBF. </a:t>
            </a:r>
          </a:p>
          <a:p>
            <a:pPr lvl="1"/>
            <a:r>
              <a:rPr lang="nb-NO" dirty="0"/>
              <a:t>Instituttleder kan sitte i Ålesund eller Trondheim. Stedlig personalleder der instituttleder ikke har hovedsete.</a:t>
            </a:r>
          </a:p>
        </p:txBody>
      </p:sp>
    </p:spTree>
    <p:extLst>
      <p:ext uri="{BB962C8B-B14F-4D97-AF65-F5344CB8AC3E}">
        <p14:creationId xmlns:p14="http://schemas.microsoft.com/office/powerpoint/2010/main" val="341609977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322-0F05-9CA4-FF69-6A46D6D7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Dagsorden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B07E-A617-F12D-8EE3-94255D73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Årsbudsjettet 2024, ansettelsesstopp og andre tiltak</a:t>
            </a:r>
          </a:p>
          <a:p>
            <a:r>
              <a:rPr lang="nb-NO" dirty="0"/>
              <a:t>Resultat fra høringen om instituttstruktur</a:t>
            </a:r>
          </a:p>
          <a:p>
            <a:r>
              <a:rPr lang="nb-NO" dirty="0"/>
              <a:t>Ny instituttstruktur fra august 2025</a:t>
            </a:r>
          </a:p>
          <a:p>
            <a:r>
              <a:rPr lang="nb-NO" dirty="0"/>
              <a:t>Plan for videre arbeid</a:t>
            </a:r>
          </a:p>
          <a:p>
            <a:r>
              <a:rPr lang="nb-NO" dirty="0"/>
              <a:t>Spørsmål og innspill</a:t>
            </a:r>
          </a:p>
        </p:txBody>
      </p:sp>
    </p:spTree>
    <p:extLst>
      <p:ext uri="{BB962C8B-B14F-4D97-AF65-F5344CB8AC3E}">
        <p14:creationId xmlns:p14="http://schemas.microsoft.com/office/powerpoint/2010/main" val="445518459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A615-C71E-3631-8A21-4EEF612B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Administrativ organisering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F995E-248D-31CC-1DEE-CCCFC0ACA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bør tilstrebe likest mulig modell mellom instituttene</a:t>
            </a:r>
          </a:p>
          <a:p>
            <a:r>
              <a:rPr lang="nb-NO" dirty="0"/>
              <a:t>Bemanning vurderes først etter en modell basert på aktivitet</a:t>
            </a:r>
          </a:p>
          <a:p>
            <a:r>
              <a:rPr lang="nb-NO" dirty="0"/>
              <a:t>Utgangspunktet fra denne øvelsen justeres ut fra ønsker ved hver enhet samt ønsket om å lage hele administrative stillinger</a:t>
            </a:r>
          </a:p>
          <a:p>
            <a:r>
              <a:rPr lang="nb-NO" dirty="0"/>
              <a:t>Vi skal fortsette å ha rammestyring – </a:t>
            </a:r>
            <a:r>
              <a:rPr lang="nb-NO" dirty="0" err="1"/>
              <a:t>dvs</a:t>
            </a:r>
            <a:r>
              <a:rPr lang="nb-NO" dirty="0"/>
              <a:t> hver enhet prioriterer selv mellom stillingstyper</a:t>
            </a:r>
          </a:p>
        </p:txBody>
      </p:sp>
    </p:spTree>
    <p:extLst>
      <p:ext uri="{BB962C8B-B14F-4D97-AF65-F5344CB8AC3E}">
        <p14:creationId xmlns:p14="http://schemas.microsoft.com/office/powerpoint/2010/main" val="319952218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9E12-3423-85F1-A04B-46E65200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F728B-1C45-2480-72F4-44152A417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711F8-82AF-E053-7FE3-F175C2CE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60" y="472711"/>
            <a:ext cx="10254965" cy="591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94503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122F-0A9B-F733-F749-7D96D5F5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Premisser i prosessen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FF5FF-89AE-4BEB-DA26-44B9BD2D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61" y="1564332"/>
            <a:ext cx="11336615" cy="4745028"/>
          </a:xfrm>
        </p:spPr>
        <p:txBody>
          <a:bodyPr/>
          <a:lstStyle/>
          <a:p>
            <a:r>
              <a:rPr lang="nb-NO" dirty="0"/>
              <a:t>Dialogmøter med alle institutt før påske</a:t>
            </a:r>
          </a:p>
          <a:p>
            <a:r>
              <a:rPr lang="nb-NO" dirty="0"/>
              <a:t>Ingen skal sies opp som følge av omorganiseringsprosessen</a:t>
            </a:r>
          </a:p>
          <a:p>
            <a:r>
              <a:rPr lang="nb-NO" dirty="0"/>
              <a:t>Ingen skal flyttes mellom Trondheim og Ålesund</a:t>
            </a:r>
          </a:p>
        </p:txBody>
      </p:sp>
    </p:spTree>
    <p:extLst>
      <p:ext uri="{BB962C8B-B14F-4D97-AF65-F5344CB8AC3E}">
        <p14:creationId xmlns:p14="http://schemas.microsoft.com/office/powerpoint/2010/main" val="3853803532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2967-9A35-9A31-5FD0-7FC3BAFA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12ADC-9439-5662-F4BB-8F74E5880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Dialogmøte med hvert institutt</a:t>
            </a:r>
          </a:p>
          <a:p>
            <a:r>
              <a:rPr lang="nb-NO" dirty="0"/>
              <a:t>Ledelsen ved institutt og fakultet jobber videre med detaljene i 5-instituttstrukturen</a:t>
            </a:r>
          </a:p>
          <a:p>
            <a:r>
              <a:rPr lang="nb-NO" dirty="0"/>
              <a:t>Vedtak i </a:t>
            </a:r>
            <a:r>
              <a:rPr lang="nb-NO" dirty="0" err="1"/>
              <a:t>fakultetstyret</a:t>
            </a:r>
            <a:r>
              <a:rPr lang="nb-NO" dirty="0"/>
              <a:t> 6/6</a:t>
            </a:r>
          </a:p>
          <a:p>
            <a:r>
              <a:rPr lang="nb-NO" dirty="0"/>
              <a:t>Vedtak i NTNU-styret 11-12/9</a:t>
            </a:r>
          </a:p>
          <a:p>
            <a:r>
              <a:rPr lang="nb-NO" dirty="0"/>
              <a:t>Bemanningsplan for hvert institutt (juni) og innplassering av ansatte i stillinger </a:t>
            </a:r>
            <a:r>
              <a:rPr lang="nb-NO" dirty="0" err="1"/>
              <a:t>fom</a:t>
            </a:r>
            <a:r>
              <a:rPr lang="nb-NO" dirty="0"/>
              <a:t> september 24</a:t>
            </a:r>
          </a:p>
          <a:p>
            <a:r>
              <a:rPr lang="nb-NO" dirty="0"/>
              <a:t>Ny struktur i virksomhet fra 1/8 2025</a:t>
            </a:r>
          </a:p>
          <a:p>
            <a:r>
              <a:rPr lang="nb-NO" dirty="0"/>
              <a:t>Ny strategi for fakultetet og hvert institutt 1/12 2025</a:t>
            </a:r>
          </a:p>
        </p:txBody>
      </p:sp>
    </p:spTree>
    <p:extLst>
      <p:ext uri="{BB962C8B-B14F-4D97-AF65-F5344CB8AC3E}">
        <p14:creationId xmlns:p14="http://schemas.microsoft.com/office/powerpoint/2010/main" val="3615535628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A16145-F928-86C0-BBE3-62596CED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Utvelgelseskrets</a:t>
            </a:r>
          </a:p>
        </p:txBody>
      </p:sp>
      <p:pic>
        <p:nvPicPr>
          <p:cNvPr id="6" name="Bilde 5" descr="Ett gult papirfly i en gruppe med hvitt">
            <a:extLst>
              <a:ext uri="{FF2B5EF4-FFF2-40B4-BE49-F238E27FC236}">
                <a16:creationId xmlns:a16="http://schemas.microsoft.com/office/drawing/2014/main" id="{F5F2B80A-D17C-3BB6-55C0-87B78C9EB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t="-158" r="7746"/>
          <a:stretch/>
        </p:blipFill>
        <p:spPr>
          <a:xfrm rot="16200000">
            <a:off x="6811274" y="715270"/>
            <a:ext cx="6858002" cy="542745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CD111B7-C2AD-8DC8-D6AD-9A459953207B}"/>
              </a:ext>
            </a:extLst>
          </p:cNvPr>
          <p:cNvSpPr/>
          <p:nvPr/>
        </p:nvSpPr>
        <p:spPr>
          <a:xfrm>
            <a:off x="4191001" y="3321047"/>
            <a:ext cx="1485900" cy="609600"/>
          </a:xfrm>
          <a:prstGeom prst="rect">
            <a:avLst/>
          </a:prstGeom>
          <a:solidFill>
            <a:srgbClr val="FDD933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95741E-3906-9BD0-3B06-567F9E6C592C}"/>
              </a:ext>
            </a:extLst>
          </p:cNvPr>
          <p:cNvSpPr/>
          <p:nvPr/>
        </p:nvSpPr>
        <p:spPr>
          <a:xfrm>
            <a:off x="5829300" y="4035650"/>
            <a:ext cx="990599" cy="609600"/>
          </a:xfrm>
          <a:prstGeom prst="rect">
            <a:avLst/>
          </a:prstGeom>
          <a:solidFill>
            <a:srgbClr val="FDD933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E728336-A9DD-EF21-7FB6-8637253BD7AB}"/>
              </a:ext>
            </a:extLst>
          </p:cNvPr>
          <p:cNvSpPr/>
          <p:nvPr/>
        </p:nvSpPr>
        <p:spPr>
          <a:xfrm>
            <a:off x="3314702" y="5429250"/>
            <a:ext cx="3505197" cy="609600"/>
          </a:xfrm>
          <a:prstGeom prst="rect">
            <a:avLst/>
          </a:prstGeom>
          <a:solidFill>
            <a:srgbClr val="FDD933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A9D4C6-C462-3486-640A-79DA05A7B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22" y="1860282"/>
            <a:ext cx="7124700" cy="450512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nb-NO" sz="3600" dirty="0"/>
              <a:t>Kartlegg hvilke enheter som blir berørt av omorganiseringen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Hvilke ansatte vil få endrede oppgaver? 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Hvilke ansatte står i fare for å miste oppgaver? 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Hvilke ansatte «fortsetter som før»?</a:t>
            </a:r>
          </a:p>
        </p:txBody>
      </p:sp>
    </p:spTree>
    <p:extLst>
      <p:ext uri="{BB962C8B-B14F-4D97-AF65-F5344CB8AC3E}">
        <p14:creationId xmlns:p14="http://schemas.microsoft.com/office/powerpoint/2010/main" val="2963237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4F14D0-8C06-A119-79F5-1BE938AA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789" y="548640"/>
            <a:ext cx="9571463" cy="1001380"/>
          </a:xfrm>
        </p:spPr>
        <p:txBody>
          <a:bodyPr anchor="ctr"/>
          <a:lstStyle/>
          <a:p>
            <a:r>
              <a:rPr lang="nb-NO" dirty="0"/>
              <a:t>Kriterier for innplassering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9E313C9-2DBB-A433-FA29-0260A4C2F73B}"/>
              </a:ext>
            </a:extLst>
          </p:cNvPr>
          <p:cNvSpPr/>
          <p:nvPr/>
        </p:nvSpPr>
        <p:spPr>
          <a:xfrm>
            <a:off x="1434788" y="1550020"/>
            <a:ext cx="10147612" cy="2074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658" tIns="107658" rIns="107658" bIns="107658" numCol="1" spcCol="1270" anchor="ctr" anchorCtr="0">
            <a:noAutofit/>
          </a:bodyPr>
          <a:lstStyle/>
          <a:p>
            <a:pPr>
              <a:lnSpc>
                <a:spcPts val="4268"/>
              </a:lnSpc>
            </a:pPr>
            <a:r>
              <a:rPr lang="nb-NO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må gjøres en vurdering ut fra (ikke rekkefølge)</a:t>
            </a:r>
          </a:p>
          <a:p>
            <a:pPr marL="761981" indent="-761981">
              <a:lnSpc>
                <a:spcPts val="4268"/>
              </a:lnSpc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utdanning </a:t>
            </a:r>
          </a:p>
          <a:p>
            <a:pPr marL="761981" indent="-761981">
              <a:lnSpc>
                <a:spcPts val="4268"/>
              </a:lnSpc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Erfaring/praksis </a:t>
            </a:r>
          </a:p>
          <a:p>
            <a:pPr marL="761981" indent="-761981">
              <a:lnSpc>
                <a:spcPts val="4268"/>
              </a:lnSpc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Personlig egnethet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EF58C92-C712-8D42-58B4-CBEC957F4F20}"/>
              </a:ext>
            </a:extLst>
          </p:cNvPr>
          <p:cNvSpPr/>
          <p:nvPr/>
        </p:nvSpPr>
        <p:spPr>
          <a:xfrm>
            <a:off x="1432928" y="3757962"/>
            <a:ext cx="10147612" cy="23480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658" tIns="107658" rIns="107658" bIns="107658" numCol="1" spcCol="1270" anchor="ctr" anchorCtr="0">
            <a:noAutofit/>
          </a:bodyPr>
          <a:lstStyle/>
          <a:p>
            <a:r>
              <a:rPr lang="nb-NO" sz="2400" dirty="0"/>
              <a:t>Dersom to eller flere ansatte etter denne vurderingen står </a:t>
            </a:r>
            <a:r>
              <a:rPr lang="nb-NO" sz="2400" u="sng" dirty="0"/>
              <a:t>likt</a:t>
            </a:r>
            <a:r>
              <a:rPr lang="nb-NO" sz="2400" dirty="0"/>
              <a:t>, skal følgende kriterier benyttes: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Tjenestetid i virksomheten (gjelder også ved evt. tidligere virksomheter som nå er en del av NTNU)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Sosiale forhold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Likestilling og mangfold</a:t>
            </a:r>
          </a:p>
        </p:txBody>
      </p:sp>
    </p:spTree>
    <p:extLst>
      <p:ext uri="{BB962C8B-B14F-4D97-AF65-F5344CB8AC3E}">
        <p14:creationId xmlns:p14="http://schemas.microsoft.com/office/powerpoint/2010/main" val="1009102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D1D6-D571-6816-958E-AA8A99E1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9414"/>
            <a:ext cx="10972800" cy="830997"/>
          </a:xfrm>
        </p:spPr>
        <p:txBody>
          <a:bodyPr/>
          <a:lstStyle/>
          <a:p>
            <a:r>
              <a:rPr lang="nb-NO" dirty="0"/>
              <a:t>Søknadsfrist rektorstilling i dag</a:t>
            </a:r>
          </a:p>
        </p:txBody>
      </p:sp>
    </p:spTree>
    <p:extLst>
      <p:ext uri="{BB962C8B-B14F-4D97-AF65-F5344CB8AC3E}">
        <p14:creationId xmlns:p14="http://schemas.microsoft.com/office/powerpoint/2010/main" val="2248077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F6E5-C4FB-A855-DA5F-C65F9257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22A3E-8F1E-2E0D-C320-5F638AF2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Snakk gjerne med instituttleder hvis du har spørsmål eller er urolig for noe</a:t>
            </a:r>
          </a:p>
          <a:p>
            <a:r>
              <a:rPr lang="nb-NO" dirty="0"/>
              <a:t>Verneombud eller fagforeningsrepresentant er også personer du kan kontakte i denne prosessen.</a:t>
            </a:r>
          </a:p>
        </p:txBody>
      </p:sp>
    </p:spTree>
    <p:extLst>
      <p:ext uri="{BB962C8B-B14F-4D97-AF65-F5344CB8AC3E}">
        <p14:creationId xmlns:p14="http://schemas.microsoft.com/office/powerpoint/2010/main" val="421053209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67877C-2BA9-B649-638B-C2749D8B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61" y="731154"/>
            <a:ext cx="11336616" cy="833178"/>
          </a:xfrm>
        </p:spPr>
        <p:txBody>
          <a:bodyPr wrap="square" lIns="90000" tIns="46800" rIns="90000" bIns="46800" anchor="t" anchorCtr="0">
            <a:normAutofit/>
          </a:bodyPr>
          <a:lstStyle/>
          <a:p>
            <a:r>
              <a:rPr lang="nb-NO" dirty="0"/>
              <a:t>Bakteppe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F407A-55D5-32B7-32BC-7587992D9BF2}"/>
              </a:ext>
            </a:extLst>
          </p:cNvPr>
          <p:cNvSpPr txBox="1"/>
          <p:nvPr/>
        </p:nvSpPr>
        <p:spPr>
          <a:xfrm>
            <a:off x="337961" y="1443082"/>
            <a:ext cx="5573057" cy="4866278"/>
          </a:xfrm>
          <a:prstGeom prst="rect">
            <a:avLst/>
          </a:prstGeom>
        </p:spPr>
        <p:txBody>
          <a:bodyPr lIns="90000" tIns="46800" rIns="90000" bIns="46800" rtlCol="0">
            <a:normAutofit/>
          </a:bodyPr>
          <a:lstStyle/>
          <a:p>
            <a:pPr marL="457189" indent="-457189" defTabSz="609585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kern="1200"/>
              <a:t>Nedbygging i tråd med føringer</a:t>
            </a:r>
          </a:p>
          <a:p>
            <a:pPr marL="457189" indent="-457189" defTabSz="609585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2200" kern="1200"/>
          </a:p>
          <a:p>
            <a:pPr marL="457189" indent="-457189" defTabSz="609585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kern="1200"/>
              <a:t>Utgående balanse 2023 dårligere enn forutsatt i budsjett og prognoser.</a:t>
            </a:r>
          </a:p>
          <a:p>
            <a:pPr marL="457189" indent="-457189" defTabSz="609585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2200" kern="1200"/>
          </a:p>
          <a:p>
            <a:pPr marL="457189" indent="-457189" defTabSz="609585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kern="1200"/>
              <a:t>«Bunnen» i 2024 blir lavere enn tidligere forutsatt. </a:t>
            </a:r>
          </a:p>
          <a:p>
            <a:pPr marL="457189" indent="-457189" defTabSz="609585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2200" kern="1200"/>
          </a:p>
          <a:p>
            <a:pPr marL="457189" indent="-457189" defTabSz="609585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kern="1200"/>
              <a:t>Resultatkrav fra rektor: balanse i bevilgningsøkonomien.   </a:t>
            </a:r>
          </a:p>
          <a:p>
            <a:pPr marL="457189" indent="-457189" defTabSz="609585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2200" kern="1200"/>
          </a:p>
          <a:p>
            <a:pPr marL="457189" indent="-457189" defTabSz="609585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kern="1200"/>
              <a:t>Går mot historisk høy BOA-aktivitet i 2024. </a:t>
            </a:r>
          </a:p>
          <a:p>
            <a:pPr marL="457189" indent="-457189" defTabSz="609585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2200" kern="1200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E035A70D-9825-535A-BA2D-4EA7D1654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1122" y="1656442"/>
            <a:ext cx="6543351" cy="40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104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751CA-018B-516D-7D6E-EFA58573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4B7D4-AF7D-9841-92F5-EFC0423229D1}"/>
              </a:ext>
            </a:extLst>
          </p:cNvPr>
          <p:cNvSpPr txBox="1"/>
          <p:nvPr/>
        </p:nvSpPr>
        <p:spPr>
          <a:xfrm>
            <a:off x="7410450" y="2002630"/>
            <a:ext cx="47815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Enhetene leverer et budsjett med underskudd på 31,6 mill.</a:t>
            </a:r>
          </a:p>
          <a:p>
            <a:endParaRPr lang="nb-NO" sz="2000" dirty="0"/>
          </a:p>
          <a:p>
            <a:r>
              <a:rPr lang="nb-NO" sz="2000" b="1" dirty="0"/>
              <a:t>Rektors resultatkrav: </a:t>
            </a:r>
            <a:r>
              <a:rPr lang="nb-NO" sz="2000" dirty="0"/>
              <a:t>Positivt resultat</a:t>
            </a:r>
          </a:p>
          <a:p>
            <a:endParaRPr lang="nb-NO" sz="2000" dirty="0"/>
          </a:p>
          <a:p>
            <a:r>
              <a:rPr lang="nb-NO" sz="2000" b="1" dirty="0"/>
              <a:t>Tiltak: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Bedre samspill med eksternfinansierte prosjekt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Bruk av virksomhetskapital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Ansettelsesstopp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Kutt i strategitiltak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Kutt i studieportefølje og emner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36A496-58E2-266F-4F9A-4A25E6C9A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85" y="1866105"/>
            <a:ext cx="6880523" cy="382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341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306F5-6AB3-804D-0545-4334B618D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Ansettelsesstopp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48771-3171-8323-560B-D582BFE1C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Ansettelsesstoppen gjelder for alle enheter ved fakultetet. </a:t>
            </a:r>
          </a:p>
          <a:p>
            <a:pPr algn="l"/>
            <a:r>
              <a:rPr lang="nb-NO" dirty="0">
                <a:solidFill>
                  <a:srgbClr val="333333"/>
                </a:solidFill>
                <a:latin typeface="Open Sans" panose="020B0606030504020204" pitchFamily="34" charset="0"/>
              </a:rPr>
              <a:t>A</a:t>
            </a:r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nsettelsesstoppen kan medføre ekstra arbeidsbelastning for enkelte enheter/grupper. Jeg oppfordrer derfor til samarbeid og fleksibilitet og forståelse for at noe må prioriteres bort.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150445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9FC8-C461-19FB-FEAB-FF1033CD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Unntak fra ansettelsesstopp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FE80-274F-1B43-60F6-64C7F2B29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eksternfinansierte stillinger</a:t>
            </a: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rekrutteringsstillinger stipendiater/postdoktorer</a:t>
            </a: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allerede utlyste stillinger (publisert pr 1/3)</a:t>
            </a: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lederstillinger (med personalansvar)</a:t>
            </a:r>
          </a:p>
          <a:p>
            <a:pPr marL="0" indent="0" algn="l">
              <a:buNone/>
            </a:pPr>
            <a:endParaRPr lang="nb-NO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Dersom ansettelsesstoppen medfører at kritiske funksjoner (som kan true liv og helse eller gi store økonomiske tap) ved fakultetet bortfaller, vil unntak bli vurdert. Alle unntak må godkjennes av dekanen.</a:t>
            </a:r>
          </a:p>
          <a:p>
            <a:pPr marL="0" indent="0" algn="l">
              <a:buNone/>
            </a:pPr>
            <a:endParaRPr lang="nb-NO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138728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3956-2DA3-1F81-0D46-D8637318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Høringen om instituttstruktur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19C90-DBEF-C45E-55C4-8795B260D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009523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409434-92B8-86DC-41EA-5B82B927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Sammenfatning av høringssvar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D93F93-BC9B-2848-2DE5-DF65BED52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Gode høringssvar</a:t>
            </a:r>
          </a:p>
          <a:p>
            <a:r>
              <a:rPr lang="nb-NO" dirty="0"/>
              <a:t>8 institutt, fakultetsadministrasjonen, FTV og ITV IBA har levert svar</a:t>
            </a:r>
          </a:p>
          <a:p>
            <a:r>
              <a:rPr lang="nb-NO" dirty="0"/>
              <a:t>Ikke alle høringsinstanser har utalt seg om alle spørsmål</a:t>
            </a:r>
          </a:p>
          <a:p>
            <a:r>
              <a:rPr lang="nb-NO" b="0" i="0" dirty="0">
                <a:solidFill>
                  <a:srgbClr val="000000"/>
                </a:solidFill>
                <a:effectLst/>
                <a:latin typeface="+mn-lt"/>
              </a:rPr>
              <a:t>Det har ikke kommet forslag/kombinasjoner til nye strukturmodeller, men noen få justeringer er foreslått.</a:t>
            </a:r>
            <a:endParaRPr lang="nb-NO" dirty="0">
              <a:latin typeface="+mn-lt"/>
            </a:endParaRPr>
          </a:p>
          <a:p>
            <a:r>
              <a:rPr lang="nb-NO" dirty="0"/>
              <a:t>De fleste institutt ønsker modeller der de selv er lite berørt. Dette bidrar til at høringssvarene spriker </a:t>
            </a:r>
            <a:r>
              <a:rPr lang="nb-NO" dirty="0" err="1"/>
              <a:t>mht</a:t>
            </a:r>
            <a:r>
              <a:rPr lang="nb-NO" dirty="0"/>
              <a:t> valg av modell.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773439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78F3-9DDE-82C2-5DFF-69D17313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Kortversjon høringssvar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5C978-35FA-90F8-6F8A-C214F6B7A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IBA </a:t>
            </a:r>
            <a:r>
              <a:rPr lang="nb-NO" b="1" dirty="0"/>
              <a:t>ønsker ikke sammenslåing</a:t>
            </a:r>
            <a:r>
              <a:rPr lang="nb-NO" dirty="0"/>
              <a:t>, men ettersom en slik modell ikke finnes, kan de vurdere en alternativ 6B-løsning bestående av IBA, IBF og miljø som er knyttet til akvakultur</a:t>
            </a:r>
          </a:p>
          <a:p>
            <a:r>
              <a:rPr lang="nb-NO" dirty="0"/>
              <a:t>IBT </a:t>
            </a:r>
            <a:r>
              <a:rPr lang="nb-NO" b="1" dirty="0"/>
              <a:t>ønsker 6B </a:t>
            </a:r>
            <a:r>
              <a:rPr lang="nb-NO" dirty="0"/>
              <a:t>for å bevare teknologisk profil ved å synliggjøre bioteknologi og matvitenskap i fremtiden. Alternativt noe justert 5B </a:t>
            </a:r>
          </a:p>
          <a:p>
            <a:r>
              <a:rPr lang="nb-NO" dirty="0"/>
              <a:t>IMA ønsker </a:t>
            </a:r>
            <a:r>
              <a:rPr lang="nb-NO" b="1" dirty="0"/>
              <a:t>5 institutt </a:t>
            </a:r>
            <a:r>
              <a:rPr lang="nb-NO" dirty="0"/>
              <a:t>og ønsker å være som i dag, noe som innebærer 5A, eventuelt 6A (6B nevnes også, men da med uønsket nivå 4)</a:t>
            </a:r>
          </a:p>
        </p:txBody>
      </p:sp>
    </p:spTree>
    <p:extLst>
      <p:ext uri="{BB962C8B-B14F-4D97-AF65-F5344CB8AC3E}">
        <p14:creationId xmlns:p14="http://schemas.microsoft.com/office/powerpoint/2010/main" val="144678660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NTNU Mal - 2021">
  <a:themeElements>
    <a:clrScheme name="NTNU farger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59595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kmålmal.pptx" id="{EC071237-0CD5-4256-8352-F3268C457FDA}" vid="{EC63358C-A31B-41CC-A272-3412BF83E7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28648A522184EA36A2635563BFE17" ma:contentTypeVersion="11" ma:contentTypeDescription="Create a new document." ma:contentTypeScope="" ma:versionID="d1534136fceb264713be298793b8324a">
  <xsd:schema xmlns:xsd="http://www.w3.org/2001/XMLSchema" xmlns:xs="http://www.w3.org/2001/XMLSchema" xmlns:p="http://schemas.microsoft.com/office/2006/metadata/properties" xmlns:ns3="a610463c-cf77-4be4-9cab-a37d6e5b2b79" xmlns:ns4="70404a6c-3db2-4fe3-97dd-ea7ac57d8e39" targetNamespace="http://schemas.microsoft.com/office/2006/metadata/properties" ma:root="true" ma:fieldsID="c67445ad124704675ca10f52264fc10a" ns3:_="" ns4:_="">
    <xsd:import namespace="a610463c-cf77-4be4-9cab-a37d6e5b2b79"/>
    <xsd:import namespace="70404a6c-3db2-4fe3-97dd-ea7ac57d8e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0463c-cf77-4be4-9cab-a37d6e5b2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04a6c-3db2-4fe3-97dd-ea7ac57d8e3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917193-5E94-4372-AFDE-0330C61FFB00}">
  <ds:schemaRefs>
    <ds:schemaRef ds:uri="70404a6c-3db2-4fe3-97dd-ea7ac57d8e39"/>
    <ds:schemaRef ds:uri="a610463c-cf77-4be4-9cab-a37d6e5b2b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2730278-8214-41FD-8701-84B09B6881A4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70404a6c-3db2-4fe3-97dd-ea7ac57d8e39"/>
    <ds:schemaRef ds:uri="a610463c-cf77-4be4-9cab-a37d6e5b2b7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969B56-9208-48E2-BAB9-367A2E0B80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NTNU_mal_widescreen_16_9_bokm</Template>
  <TotalTime>0</TotalTime>
  <Words>1348</Words>
  <Application>Microsoft Office PowerPoint</Application>
  <PresentationFormat>Widescreen</PresentationFormat>
  <Paragraphs>140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Open Sans</vt:lpstr>
      <vt:lpstr>NTNU Mal - 2021</vt:lpstr>
      <vt:lpstr>PowerPoint Presentation</vt:lpstr>
      <vt:lpstr>Dagsorden</vt:lpstr>
      <vt:lpstr>Bakteppe</vt:lpstr>
      <vt:lpstr>Økonomi 2024</vt:lpstr>
      <vt:lpstr>Ansettelsesstopp</vt:lpstr>
      <vt:lpstr>Unntak fra ansettelsesstopp</vt:lpstr>
      <vt:lpstr>Høringen om instituttstruktur</vt:lpstr>
      <vt:lpstr>Sammenfatning av høringssvar</vt:lpstr>
      <vt:lpstr>Kortversjon høringssvar</vt:lpstr>
      <vt:lpstr>Høringssvar forts.</vt:lpstr>
      <vt:lpstr>Høringssvar forts.</vt:lpstr>
      <vt:lpstr>Anbefalinger målbilde</vt:lpstr>
      <vt:lpstr>Anbefalinger antall institutt</vt:lpstr>
      <vt:lpstr>Anbefalinger Ålesund og Øya</vt:lpstr>
      <vt:lpstr>Dekanen og ledergruppas vurdering</vt:lpstr>
      <vt:lpstr>Dekanens strukturmodell</vt:lpstr>
      <vt:lpstr>Hovedbegrunnelse</vt:lpstr>
      <vt:lpstr>Andre grep/avklaringer</vt:lpstr>
      <vt:lpstr>Nivå 4</vt:lpstr>
      <vt:lpstr>Administrativ organisering</vt:lpstr>
      <vt:lpstr>PowerPoint Presentation</vt:lpstr>
      <vt:lpstr>Premisser i prosessen</vt:lpstr>
      <vt:lpstr>Veien videre</vt:lpstr>
      <vt:lpstr>Utvelgelseskrets</vt:lpstr>
      <vt:lpstr>Kriterier for innplassering</vt:lpstr>
      <vt:lpstr>Søknadsfrist rektorstilling i dag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Øyvind Weiby Gregersen</dc:creator>
  <cp:lastModifiedBy>Øyvind Weiby Gregersen</cp:lastModifiedBy>
  <cp:revision>25</cp:revision>
  <dcterms:created xsi:type="dcterms:W3CDTF">2024-02-16T09:58:01Z</dcterms:created>
  <dcterms:modified xsi:type="dcterms:W3CDTF">2024-03-04T12:25:36Z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0x010100AAC28648A522184EA36A2635563BFE17</vt:lpwstr>
  </property>
</Properties>
</file>