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61" r:id="rId5"/>
    <p:sldId id="267" r:id="rId6"/>
    <p:sldId id="1598" r:id="rId7"/>
    <p:sldId id="1600" r:id="rId8"/>
    <p:sldId id="1601" r:id="rId9"/>
    <p:sldId id="259" r:id="rId10"/>
    <p:sldId id="260" r:id="rId11"/>
    <p:sldId id="2147196011" r:id="rId12"/>
    <p:sldId id="263" r:id="rId13"/>
    <p:sldId id="2147196010" r:id="rId14"/>
    <p:sldId id="2147196009" r:id="rId15"/>
    <p:sldId id="1602" r:id="rId16"/>
    <p:sldId id="1603" r:id="rId17"/>
    <p:sldId id="1604" r:id="rId18"/>
    <p:sldId id="3849" r:id="rId19"/>
    <p:sldId id="277" r:id="rId20"/>
    <p:sldId id="3852" r:id="rId21"/>
    <p:sldId id="3853" r:id="rId22"/>
    <p:sldId id="3838" r:id="rId23"/>
    <p:sldId id="3839" r:id="rId24"/>
    <p:sldId id="3840" r:id="rId25"/>
    <p:sldId id="2147196004" r:id="rId26"/>
    <p:sldId id="2147196005" r:id="rId27"/>
    <p:sldId id="2147196006" r:id="rId28"/>
    <p:sldId id="2147196012" r:id="rId29"/>
    <p:sldId id="1595" r:id="rId30"/>
    <p:sldId id="256" r:id="rId31"/>
    <p:sldId id="2147196007" r:id="rId32"/>
    <p:sldId id="1596" r:id="rId33"/>
    <p:sldId id="2147196008" r:id="rId34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D024"/>
    <a:srgbClr val="43B7B0"/>
    <a:srgbClr val="EBEBEB"/>
    <a:srgbClr val="E6E6E6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94"/>
  </p:normalViewPr>
  <p:slideViewPr>
    <p:cSldViewPr snapToGrid="0">
      <p:cViewPr varScale="1">
        <p:scale>
          <a:sx n="67" d="100"/>
          <a:sy n="67" d="100"/>
        </p:scale>
        <p:origin x="752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DD29E-CEEA-478A-87D7-346C54C8C267}" type="doc">
      <dgm:prSet loTypeId="urn:microsoft.com/office/officeart/2005/8/layout/chevron1" loCatId="process" qsTypeId="urn:microsoft.com/office/officeart/2005/8/quickstyle/simple4" qsCatId="simple" csTypeId="urn:microsoft.com/office/officeart/2005/8/colors/accent2_1" csCatId="accent2" phldr="1"/>
      <dgm:spPr/>
    </dgm:pt>
    <dgm:pt modelId="{F6C68BDD-8AAB-4085-88F0-508A0156AF24}">
      <dgm:prSet phldrT="[Tekst]" custT="1"/>
      <dgm:spPr/>
      <dgm:t>
        <a:bodyPr/>
        <a:lstStyle/>
        <a:p>
          <a:r>
            <a:rPr lang="nb-NO" sz="1100" dirty="0">
              <a:latin typeface="Corbel Light" panose="020B0303020204020204" pitchFamily="34" charset="0"/>
            </a:rPr>
            <a:t>April</a:t>
          </a:r>
        </a:p>
      </dgm:t>
    </dgm:pt>
    <dgm:pt modelId="{0BF77846-097E-49F5-87E9-C7DA9E3AB102}" type="parTrans" cxnId="{E2C98EC0-032F-4419-A6EB-F9B126F7701C}">
      <dgm:prSet/>
      <dgm:spPr/>
      <dgm:t>
        <a:bodyPr/>
        <a:lstStyle/>
        <a:p>
          <a:endParaRPr lang="nb-NO"/>
        </a:p>
      </dgm:t>
    </dgm:pt>
    <dgm:pt modelId="{8143208C-C211-4BB9-A545-072ECC2FFCE4}" type="sibTrans" cxnId="{E2C98EC0-032F-4419-A6EB-F9B126F7701C}">
      <dgm:prSet/>
      <dgm:spPr/>
      <dgm:t>
        <a:bodyPr/>
        <a:lstStyle/>
        <a:p>
          <a:endParaRPr lang="nb-NO"/>
        </a:p>
      </dgm:t>
    </dgm:pt>
    <dgm:pt modelId="{376A4E29-CCC1-4762-BD02-B06970FBE524}">
      <dgm:prSet phldrT="[Tekst]" custT="1"/>
      <dgm:spPr/>
      <dgm:t>
        <a:bodyPr/>
        <a:lstStyle/>
        <a:p>
          <a:r>
            <a:rPr lang="nb-NO" sz="1100" dirty="0">
              <a:latin typeface="Corbel Light" panose="020B0303020204020204" pitchFamily="34" charset="0"/>
            </a:rPr>
            <a:t>Mai</a:t>
          </a:r>
        </a:p>
      </dgm:t>
    </dgm:pt>
    <dgm:pt modelId="{0194762F-FE51-4A24-AA74-F3E0EE9B7AF3}" type="parTrans" cxnId="{0ACEBD1A-52FA-49B2-A868-6F983672EA17}">
      <dgm:prSet/>
      <dgm:spPr/>
      <dgm:t>
        <a:bodyPr/>
        <a:lstStyle/>
        <a:p>
          <a:endParaRPr lang="nb-NO"/>
        </a:p>
      </dgm:t>
    </dgm:pt>
    <dgm:pt modelId="{7C1A6E9C-64B8-41D5-8EBA-DB29AC2C6656}" type="sibTrans" cxnId="{0ACEBD1A-52FA-49B2-A868-6F983672EA17}">
      <dgm:prSet/>
      <dgm:spPr/>
      <dgm:t>
        <a:bodyPr/>
        <a:lstStyle/>
        <a:p>
          <a:endParaRPr lang="nb-NO"/>
        </a:p>
      </dgm:t>
    </dgm:pt>
    <dgm:pt modelId="{7886C6D2-4EC7-4CF4-BFB2-3895AC1427B7}">
      <dgm:prSet phldrT="[Tekst]" custT="1"/>
      <dgm:spPr/>
      <dgm:t>
        <a:bodyPr/>
        <a:lstStyle/>
        <a:p>
          <a:r>
            <a:rPr lang="nb-NO" sz="1100" dirty="0">
              <a:latin typeface="Corbel Light" panose="020B0303020204020204" pitchFamily="34" charset="0"/>
            </a:rPr>
            <a:t>Juni</a:t>
          </a:r>
        </a:p>
      </dgm:t>
    </dgm:pt>
    <dgm:pt modelId="{C523A26C-F52C-44F2-A73F-3C5208DB24FA}" type="parTrans" cxnId="{00DB155F-25F4-474B-817A-283089CD2664}">
      <dgm:prSet/>
      <dgm:spPr/>
      <dgm:t>
        <a:bodyPr/>
        <a:lstStyle/>
        <a:p>
          <a:endParaRPr lang="nb-NO"/>
        </a:p>
      </dgm:t>
    </dgm:pt>
    <dgm:pt modelId="{A15EC9D9-E110-41DC-B8E6-DE14339408BA}" type="sibTrans" cxnId="{00DB155F-25F4-474B-817A-283089CD2664}">
      <dgm:prSet/>
      <dgm:spPr/>
      <dgm:t>
        <a:bodyPr/>
        <a:lstStyle/>
        <a:p>
          <a:endParaRPr lang="nb-NO"/>
        </a:p>
      </dgm:t>
    </dgm:pt>
    <dgm:pt modelId="{D7374846-3872-43D0-937B-1867002A7388}">
      <dgm:prSet phldrT="[Tekst]" custT="1"/>
      <dgm:spPr/>
      <dgm:t>
        <a:bodyPr/>
        <a:lstStyle/>
        <a:p>
          <a:r>
            <a:rPr lang="nb-NO" sz="1100" dirty="0">
              <a:latin typeface="Corbel Light" panose="020B0303020204020204" pitchFamily="34" charset="0"/>
            </a:rPr>
            <a:t>August</a:t>
          </a:r>
        </a:p>
      </dgm:t>
    </dgm:pt>
    <dgm:pt modelId="{366ED087-F574-4DDD-8637-0D179E07B517}" type="parTrans" cxnId="{37E083D9-6458-49F1-9613-C24C27FB80AA}">
      <dgm:prSet/>
      <dgm:spPr/>
      <dgm:t>
        <a:bodyPr/>
        <a:lstStyle/>
        <a:p>
          <a:endParaRPr lang="nb-NO"/>
        </a:p>
      </dgm:t>
    </dgm:pt>
    <dgm:pt modelId="{B555B5AC-C3E8-4F87-9EA4-4BFD4CF69BDB}" type="sibTrans" cxnId="{37E083D9-6458-49F1-9613-C24C27FB80AA}">
      <dgm:prSet/>
      <dgm:spPr/>
      <dgm:t>
        <a:bodyPr/>
        <a:lstStyle/>
        <a:p>
          <a:endParaRPr lang="nb-NO"/>
        </a:p>
      </dgm:t>
    </dgm:pt>
    <dgm:pt modelId="{1648E7D5-C8D6-448A-913C-7CCFA3914DB7}">
      <dgm:prSet phldrT="[Tekst]"/>
      <dgm:spPr/>
      <dgm:t>
        <a:bodyPr/>
        <a:lstStyle/>
        <a:p>
          <a:r>
            <a:rPr lang="nb-NO" dirty="0">
              <a:latin typeface="Corbel Light" panose="020B0303020204020204" pitchFamily="34" charset="0"/>
            </a:rPr>
            <a:t>September</a:t>
          </a:r>
        </a:p>
      </dgm:t>
    </dgm:pt>
    <dgm:pt modelId="{D69DAE4C-E501-46E2-BA7B-B2ED02BDE50A}" type="parTrans" cxnId="{EA520458-647F-4212-8356-2F72B88808A7}">
      <dgm:prSet/>
      <dgm:spPr/>
      <dgm:t>
        <a:bodyPr/>
        <a:lstStyle/>
        <a:p>
          <a:endParaRPr lang="nb-NO"/>
        </a:p>
      </dgm:t>
    </dgm:pt>
    <dgm:pt modelId="{11FD0DF2-30E3-4FF7-9C39-10AE1E4B2E97}" type="sibTrans" cxnId="{EA520458-647F-4212-8356-2F72B88808A7}">
      <dgm:prSet/>
      <dgm:spPr/>
      <dgm:t>
        <a:bodyPr/>
        <a:lstStyle/>
        <a:p>
          <a:endParaRPr lang="nb-NO"/>
        </a:p>
      </dgm:t>
    </dgm:pt>
    <dgm:pt modelId="{359C9EB8-1630-4229-9BC1-25831B6DCD25}">
      <dgm:prSet phldrT="[Tekst]"/>
      <dgm:spPr/>
      <dgm:t>
        <a:bodyPr/>
        <a:lstStyle/>
        <a:p>
          <a:r>
            <a:rPr lang="nb-NO" dirty="0">
              <a:latin typeface="Corbel Light" panose="020B0303020204020204" pitchFamily="34" charset="0"/>
            </a:rPr>
            <a:t>Oktober</a:t>
          </a:r>
        </a:p>
      </dgm:t>
    </dgm:pt>
    <dgm:pt modelId="{6C59DF46-6CE7-4A02-9D72-DAE2A10949C7}" type="parTrans" cxnId="{085F9C99-42D1-4B9E-9669-4806040CAA4C}">
      <dgm:prSet/>
      <dgm:spPr/>
      <dgm:t>
        <a:bodyPr/>
        <a:lstStyle/>
        <a:p>
          <a:endParaRPr lang="nb-NO"/>
        </a:p>
      </dgm:t>
    </dgm:pt>
    <dgm:pt modelId="{3A6196D3-F7B4-4A5E-AA92-F88A1BA9B4D6}" type="sibTrans" cxnId="{085F9C99-42D1-4B9E-9669-4806040CAA4C}">
      <dgm:prSet/>
      <dgm:spPr/>
      <dgm:t>
        <a:bodyPr/>
        <a:lstStyle/>
        <a:p>
          <a:endParaRPr lang="nb-NO"/>
        </a:p>
      </dgm:t>
    </dgm:pt>
    <dgm:pt modelId="{27D66116-21A5-4FBF-A5BA-52627FA880CE}">
      <dgm:prSet phldrT="[Tekst]"/>
      <dgm:spPr/>
      <dgm:t>
        <a:bodyPr/>
        <a:lstStyle/>
        <a:p>
          <a:r>
            <a:rPr lang="nb-NO" dirty="0">
              <a:latin typeface="Corbel Light" panose="020B0303020204020204" pitchFamily="34" charset="0"/>
            </a:rPr>
            <a:t>November</a:t>
          </a:r>
        </a:p>
      </dgm:t>
    </dgm:pt>
    <dgm:pt modelId="{479105A3-41B8-4404-8C52-E09B7338F6C3}" type="parTrans" cxnId="{878642D1-1073-4322-84FF-D938F32EDFCF}">
      <dgm:prSet/>
      <dgm:spPr/>
      <dgm:t>
        <a:bodyPr/>
        <a:lstStyle/>
        <a:p>
          <a:endParaRPr lang="nb-NO"/>
        </a:p>
      </dgm:t>
    </dgm:pt>
    <dgm:pt modelId="{CE38C0E2-F89B-4047-9C71-59FF14CC95E1}" type="sibTrans" cxnId="{878642D1-1073-4322-84FF-D938F32EDFCF}">
      <dgm:prSet/>
      <dgm:spPr/>
      <dgm:t>
        <a:bodyPr/>
        <a:lstStyle/>
        <a:p>
          <a:endParaRPr lang="nb-NO"/>
        </a:p>
      </dgm:t>
    </dgm:pt>
    <dgm:pt modelId="{BE7625E5-4E0C-4206-B3F1-D2C361EE79C9}">
      <dgm:prSet phldrT="[Tekst]"/>
      <dgm:spPr/>
      <dgm:t>
        <a:bodyPr/>
        <a:lstStyle/>
        <a:p>
          <a:r>
            <a:rPr lang="nb-NO" dirty="0">
              <a:latin typeface="Corbel Light" panose="020B0303020204020204" pitchFamily="34" charset="0"/>
            </a:rPr>
            <a:t>Desember</a:t>
          </a:r>
        </a:p>
      </dgm:t>
    </dgm:pt>
    <dgm:pt modelId="{D8DE5F50-BF02-4A9B-B433-3478671E10D7}" type="parTrans" cxnId="{CD98E43E-130C-449A-A19E-EAD826BC93B4}">
      <dgm:prSet/>
      <dgm:spPr/>
      <dgm:t>
        <a:bodyPr/>
        <a:lstStyle/>
        <a:p>
          <a:endParaRPr lang="nb-NO"/>
        </a:p>
      </dgm:t>
    </dgm:pt>
    <dgm:pt modelId="{1800E85F-DD88-4013-8043-E45203DB245E}" type="sibTrans" cxnId="{CD98E43E-130C-449A-A19E-EAD826BC93B4}">
      <dgm:prSet/>
      <dgm:spPr/>
      <dgm:t>
        <a:bodyPr/>
        <a:lstStyle/>
        <a:p>
          <a:endParaRPr lang="nb-NO"/>
        </a:p>
      </dgm:t>
    </dgm:pt>
    <dgm:pt modelId="{9DBDCD1B-30A3-419D-B0D6-BB676A368DDD}" type="pres">
      <dgm:prSet presAssocID="{1F3DD29E-CEEA-478A-87D7-346C54C8C267}" presName="Name0" presStyleCnt="0">
        <dgm:presLayoutVars>
          <dgm:dir/>
          <dgm:animLvl val="lvl"/>
          <dgm:resizeHandles val="exact"/>
        </dgm:presLayoutVars>
      </dgm:prSet>
      <dgm:spPr/>
    </dgm:pt>
    <dgm:pt modelId="{DEEEE981-464F-4EE1-A8C9-603E96E3C924}" type="pres">
      <dgm:prSet presAssocID="{F6C68BDD-8AAB-4085-88F0-508A0156AF24}" presName="parTxOnly" presStyleLbl="node1" presStyleIdx="0" presStyleCnt="8" custLinFactNeighborX="4737" custLinFactNeighborY="126">
        <dgm:presLayoutVars>
          <dgm:chMax val="0"/>
          <dgm:chPref val="0"/>
          <dgm:bulletEnabled val="1"/>
        </dgm:presLayoutVars>
      </dgm:prSet>
      <dgm:spPr/>
    </dgm:pt>
    <dgm:pt modelId="{C975CDE9-085B-447F-8021-704801D6E263}" type="pres">
      <dgm:prSet presAssocID="{8143208C-C211-4BB9-A545-072ECC2FFCE4}" presName="parTxOnlySpace" presStyleCnt="0"/>
      <dgm:spPr/>
    </dgm:pt>
    <dgm:pt modelId="{9C912B1F-6FCD-40DE-A135-98A74BB3E542}" type="pres">
      <dgm:prSet presAssocID="{376A4E29-CCC1-4762-BD02-B06970FBE524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FE89E12-282C-4DA4-A729-CE998EAD8309}" type="pres">
      <dgm:prSet presAssocID="{7C1A6E9C-64B8-41D5-8EBA-DB29AC2C6656}" presName="parTxOnlySpace" presStyleCnt="0"/>
      <dgm:spPr/>
    </dgm:pt>
    <dgm:pt modelId="{7A2A8BDD-59FF-42C6-935B-638FED171634}" type="pres">
      <dgm:prSet presAssocID="{7886C6D2-4EC7-4CF4-BFB2-3895AC1427B7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378FC0A8-5EBD-459B-B3E4-C76AE95D89CA}" type="pres">
      <dgm:prSet presAssocID="{A15EC9D9-E110-41DC-B8E6-DE14339408BA}" presName="parTxOnlySpace" presStyleCnt="0"/>
      <dgm:spPr/>
    </dgm:pt>
    <dgm:pt modelId="{FA5AD534-8DFE-4C3D-8BCB-231DCBAE066B}" type="pres">
      <dgm:prSet presAssocID="{D7374846-3872-43D0-937B-1867002A7388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78FCBEA3-2337-46AB-B6DE-6D16D743DD32}" type="pres">
      <dgm:prSet presAssocID="{B555B5AC-C3E8-4F87-9EA4-4BFD4CF69BDB}" presName="parTxOnlySpace" presStyleCnt="0"/>
      <dgm:spPr/>
    </dgm:pt>
    <dgm:pt modelId="{5CB68B82-3C6D-49AB-909D-E9CA15F1CFE1}" type="pres">
      <dgm:prSet presAssocID="{1648E7D5-C8D6-448A-913C-7CCFA3914DB7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F7B210A2-5C5F-4AC2-95E9-566EC31DC6A5}" type="pres">
      <dgm:prSet presAssocID="{11FD0DF2-30E3-4FF7-9C39-10AE1E4B2E97}" presName="parTxOnlySpace" presStyleCnt="0"/>
      <dgm:spPr/>
    </dgm:pt>
    <dgm:pt modelId="{D6A02E31-D0DB-4941-93E9-658FD2B2478F}" type="pres">
      <dgm:prSet presAssocID="{359C9EB8-1630-4229-9BC1-25831B6DCD25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576AC02F-1D77-4137-B732-43A2E1C94FDE}" type="pres">
      <dgm:prSet presAssocID="{3A6196D3-F7B4-4A5E-AA92-F88A1BA9B4D6}" presName="parTxOnlySpace" presStyleCnt="0"/>
      <dgm:spPr/>
    </dgm:pt>
    <dgm:pt modelId="{EB03F5F9-5B2E-4E70-831E-9E6C696B5D64}" type="pres">
      <dgm:prSet presAssocID="{27D66116-21A5-4FBF-A5BA-52627FA880CE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140E274E-1656-45AA-9B72-D167410C5A2E}" type="pres">
      <dgm:prSet presAssocID="{CE38C0E2-F89B-4047-9C71-59FF14CC95E1}" presName="parTxOnlySpace" presStyleCnt="0"/>
      <dgm:spPr/>
    </dgm:pt>
    <dgm:pt modelId="{68176658-3F8F-4EC3-AFAE-8B85A38CBE29}" type="pres">
      <dgm:prSet presAssocID="{BE7625E5-4E0C-4206-B3F1-D2C361EE79C9}" presName="parTxOnly" presStyleLbl="node1" presStyleIdx="7" presStyleCnt="8" custLinFactX="80052" custLinFactNeighborX="100000">
        <dgm:presLayoutVars>
          <dgm:chMax val="0"/>
          <dgm:chPref val="0"/>
          <dgm:bulletEnabled val="1"/>
        </dgm:presLayoutVars>
      </dgm:prSet>
      <dgm:spPr/>
    </dgm:pt>
  </dgm:ptLst>
  <dgm:cxnLst>
    <dgm:cxn modelId="{3F3CBD1A-2391-4116-952B-5FF1A4D3DB8E}" type="presOf" srcId="{27D66116-21A5-4FBF-A5BA-52627FA880CE}" destId="{EB03F5F9-5B2E-4E70-831E-9E6C696B5D64}" srcOrd="0" destOrd="0" presId="urn:microsoft.com/office/officeart/2005/8/layout/chevron1"/>
    <dgm:cxn modelId="{0ACEBD1A-52FA-49B2-A868-6F983672EA17}" srcId="{1F3DD29E-CEEA-478A-87D7-346C54C8C267}" destId="{376A4E29-CCC1-4762-BD02-B06970FBE524}" srcOrd="1" destOrd="0" parTransId="{0194762F-FE51-4A24-AA74-F3E0EE9B7AF3}" sibTransId="{7C1A6E9C-64B8-41D5-8EBA-DB29AC2C6656}"/>
    <dgm:cxn modelId="{768D393B-9995-4C6B-9A78-3B3AB57DB55A}" type="presOf" srcId="{376A4E29-CCC1-4762-BD02-B06970FBE524}" destId="{9C912B1F-6FCD-40DE-A135-98A74BB3E542}" srcOrd="0" destOrd="0" presId="urn:microsoft.com/office/officeart/2005/8/layout/chevron1"/>
    <dgm:cxn modelId="{CD98E43E-130C-449A-A19E-EAD826BC93B4}" srcId="{1F3DD29E-CEEA-478A-87D7-346C54C8C267}" destId="{BE7625E5-4E0C-4206-B3F1-D2C361EE79C9}" srcOrd="7" destOrd="0" parTransId="{D8DE5F50-BF02-4A9B-B433-3478671E10D7}" sibTransId="{1800E85F-DD88-4013-8043-E45203DB245E}"/>
    <dgm:cxn modelId="{00DB155F-25F4-474B-817A-283089CD2664}" srcId="{1F3DD29E-CEEA-478A-87D7-346C54C8C267}" destId="{7886C6D2-4EC7-4CF4-BFB2-3895AC1427B7}" srcOrd="2" destOrd="0" parTransId="{C523A26C-F52C-44F2-A73F-3C5208DB24FA}" sibTransId="{A15EC9D9-E110-41DC-B8E6-DE14339408BA}"/>
    <dgm:cxn modelId="{EA520458-647F-4212-8356-2F72B88808A7}" srcId="{1F3DD29E-CEEA-478A-87D7-346C54C8C267}" destId="{1648E7D5-C8D6-448A-913C-7CCFA3914DB7}" srcOrd="4" destOrd="0" parTransId="{D69DAE4C-E501-46E2-BA7B-B2ED02BDE50A}" sibTransId="{11FD0DF2-30E3-4FF7-9C39-10AE1E4B2E97}"/>
    <dgm:cxn modelId="{EECA3089-E5EF-4525-9A52-3853895C860A}" type="presOf" srcId="{359C9EB8-1630-4229-9BC1-25831B6DCD25}" destId="{D6A02E31-D0DB-4941-93E9-658FD2B2478F}" srcOrd="0" destOrd="0" presId="urn:microsoft.com/office/officeart/2005/8/layout/chevron1"/>
    <dgm:cxn modelId="{085F9C99-42D1-4B9E-9669-4806040CAA4C}" srcId="{1F3DD29E-CEEA-478A-87D7-346C54C8C267}" destId="{359C9EB8-1630-4229-9BC1-25831B6DCD25}" srcOrd="5" destOrd="0" parTransId="{6C59DF46-6CE7-4A02-9D72-DAE2A10949C7}" sibTransId="{3A6196D3-F7B4-4A5E-AA92-F88A1BA9B4D6}"/>
    <dgm:cxn modelId="{E8AF6EB2-5E29-456D-B111-8241CD99493E}" type="presOf" srcId="{BE7625E5-4E0C-4206-B3F1-D2C361EE79C9}" destId="{68176658-3F8F-4EC3-AFAE-8B85A38CBE29}" srcOrd="0" destOrd="0" presId="urn:microsoft.com/office/officeart/2005/8/layout/chevron1"/>
    <dgm:cxn modelId="{A33711B9-669B-452D-84F4-3CC5A4D39FB5}" type="presOf" srcId="{1F3DD29E-CEEA-478A-87D7-346C54C8C267}" destId="{9DBDCD1B-30A3-419D-B0D6-BB676A368DDD}" srcOrd="0" destOrd="0" presId="urn:microsoft.com/office/officeart/2005/8/layout/chevron1"/>
    <dgm:cxn modelId="{20CEF0BE-A67E-4B16-A011-DE05F0AF0441}" type="presOf" srcId="{D7374846-3872-43D0-937B-1867002A7388}" destId="{FA5AD534-8DFE-4C3D-8BCB-231DCBAE066B}" srcOrd="0" destOrd="0" presId="urn:microsoft.com/office/officeart/2005/8/layout/chevron1"/>
    <dgm:cxn modelId="{E2C98EC0-032F-4419-A6EB-F9B126F7701C}" srcId="{1F3DD29E-CEEA-478A-87D7-346C54C8C267}" destId="{F6C68BDD-8AAB-4085-88F0-508A0156AF24}" srcOrd="0" destOrd="0" parTransId="{0BF77846-097E-49F5-87E9-C7DA9E3AB102}" sibTransId="{8143208C-C211-4BB9-A545-072ECC2FFCE4}"/>
    <dgm:cxn modelId="{A9485DC4-279D-4F86-B111-CDE3E229D8FD}" type="presOf" srcId="{7886C6D2-4EC7-4CF4-BFB2-3895AC1427B7}" destId="{7A2A8BDD-59FF-42C6-935B-638FED171634}" srcOrd="0" destOrd="0" presId="urn:microsoft.com/office/officeart/2005/8/layout/chevron1"/>
    <dgm:cxn modelId="{878642D1-1073-4322-84FF-D938F32EDFCF}" srcId="{1F3DD29E-CEEA-478A-87D7-346C54C8C267}" destId="{27D66116-21A5-4FBF-A5BA-52627FA880CE}" srcOrd="6" destOrd="0" parTransId="{479105A3-41B8-4404-8C52-E09B7338F6C3}" sibTransId="{CE38C0E2-F89B-4047-9C71-59FF14CC95E1}"/>
    <dgm:cxn modelId="{37E083D9-6458-49F1-9613-C24C27FB80AA}" srcId="{1F3DD29E-CEEA-478A-87D7-346C54C8C267}" destId="{D7374846-3872-43D0-937B-1867002A7388}" srcOrd="3" destOrd="0" parTransId="{366ED087-F574-4DDD-8637-0D179E07B517}" sibTransId="{B555B5AC-C3E8-4F87-9EA4-4BFD4CF69BDB}"/>
    <dgm:cxn modelId="{24315DE7-054E-4C8F-AA86-5E1B6BDC5F62}" type="presOf" srcId="{F6C68BDD-8AAB-4085-88F0-508A0156AF24}" destId="{DEEEE981-464F-4EE1-A8C9-603E96E3C924}" srcOrd="0" destOrd="0" presId="urn:microsoft.com/office/officeart/2005/8/layout/chevron1"/>
    <dgm:cxn modelId="{948695F2-349B-4D98-8FBF-C43E869B1962}" type="presOf" srcId="{1648E7D5-C8D6-448A-913C-7CCFA3914DB7}" destId="{5CB68B82-3C6D-49AB-909D-E9CA15F1CFE1}" srcOrd="0" destOrd="0" presId="urn:microsoft.com/office/officeart/2005/8/layout/chevron1"/>
    <dgm:cxn modelId="{33DBBA48-A808-47D9-84FF-496E9CEAB27C}" type="presParOf" srcId="{9DBDCD1B-30A3-419D-B0D6-BB676A368DDD}" destId="{DEEEE981-464F-4EE1-A8C9-603E96E3C924}" srcOrd="0" destOrd="0" presId="urn:microsoft.com/office/officeart/2005/8/layout/chevron1"/>
    <dgm:cxn modelId="{57492D34-0525-44B0-AE48-41122A3A3455}" type="presParOf" srcId="{9DBDCD1B-30A3-419D-B0D6-BB676A368DDD}" destId="{C975CDE9-085B-447F-8021-704801D6E263}" srcOrd="1" destOrd="0" presId="urn:microsoft.com/office/officeart/2005/8/layout/chevron1"/>
    <dgm:cxn modelId="{14E6DF60-3468-4188-880A-A5EC37D600CA}" type="presParOf" srcId="{9DBDCD1B-30A3-419D-B0D6-BB676A368DDD}" destId="{9C912B1F-6FCD-40DE-A135-98A74BB3E542}" srcOrd="2" destOrd="0" presId="urn:microsoft.com/office/officeart/2005/8/layout/chevron1"/>
    <dgm:cxn modelId="{A896F701-32BA-4812-A209-92154C0A5AB0}" type="presParOf" srcId="{9DBDCD1B-30A3-419D-B0D6-BB676A368DDD}" destId="{8FE89E12-282C-4DA4-A729-CE998EAD8309}" srcOrd="3" destOrd="0" presId="urn:microsoft.com/office/officeart/2005/8/layout/chevron1"/>
    <dgm:cxn modelId="{BD132526-A413-414D-B2C9-931DEA1DCD7B}" type="presParOf" srcId="{9DBDCD1B-30A3-419D-B0D6-BB676A368DDD}" destId="{7A2A8BDD-59FF-42C6-935B-638FED171634}" srcOrd="4" destOrd="0" presId="urn:microsoft.com/office/officeart/2005/8/layout/chevron1"/>
    <dgm:cxn modelId="{09FDCCC5-98AB-4B18-A8D5-D863AEB145BE}" type="presParOf" srcId="{9DBDCD1B-30A3-419D-B0D6-BB676A368DDD}" destId="{378FC0A8-5EBD-459B-B3E4-C76AE95D89CA}" srcOrd="5" destOrd="0" presId="urn:microsoft.com/office/officeart/2005/8/layout/chevron1"/>
    <dgm:cxn modelId="{923C9BEA-E076-478D-9D39-F6B3F4FF3CC5}" type="presParOf" srcId="{9DBDCD1B-30A3-419D-B0D6-BB676A368DDD}" destId="{FA5AD534-8DFE-4C3D-8BCB-231DCBAE066B}" srcOrd="6" destOrd="0" presId="urn:microsoft.com/office/officeart/2005/8/layout/chevron1"/>
    <dgm:cxn modelId="{661AFD9C-1D57-4FCC-938B-DF5C1BB271EE}" type="presParOf" srcId="{9DBDCD1B-30A3-419D-B0D6-BB676A368DDD}" destId="{78FCBEA3-2337-46AB-B6DE-6D16D743DD32}" srcOrd="7" destOrd="0" presId="urn:microsoft.com/office/officeart/2005/8/layout/chevron1"/>
    <dgm:cxn modelId="{3CC217FD-D28E-44CE-8935-BE107287A78A}" type="presParOf" srcId="{9DBDCD1B-30A3-419D-B0D6-BB676A368DDD}" destId="{5CB68B82-3C6D-49AB-909D-E9CA15F1CFE1}" srcOrd="8" destOrd="0" presId="urn:microsoft.com/office/officeart/2005/8/layout/chevron1"/>
    <dgm:cxn modelId="{CE41867F-10CF-4199-8CBC-15506BF8F5CD}" type="presParOf" srcId="{9DBDCD1B-30A3-419D-B0D6-BB676A368DDD}" destId="{F7B210A2-5C5F-4AC2-95E9-566EC31DC6A5}" srcOrd="9" destOrd="0" presId="urn:microsoft.com/office/officeart/2005/8/layout/chevron1"/>
    <dgm:cxn modelId="{37B30488-B9C7-451F-A4EE-92C983745402}" type="presParOf" srcId="{9DBDCD1B-30A3-419D-B0D6-BB676A368DDD}" destId="{D6A02E31-D0DB-4941-93E9-658FD2B2478F}" srcOrd="10" destOrd="0" presId="urn:microsoft.com/office/officeart/2005/8/layout/chevron1"/>
    <dgm:cxn modelId="{1E90D0C9-F23A-430C-A2E6-F3C17EAF5468}" type="presParOf" srcId="{9DBDCD1B-30A3-419D-B0D6-BB676A368DDD}" destId="{576AC02F-1D77-4137-B732-43A2E1C94FDE}" srcOrd="11" destOrd="0" presId="urn:microsoft.com/office/officeart/2005/8/layout/chevron1"/>
    <dgm:cxn modelId="{6A8B4D4C-1537-410F-B402-0E592F2100C3}" type="presParOf" srcId="{9DBDCD1B-30A3-419D-B0D6-BB676A368DDD}" destId="{EB03F5F9-5B2E-4E70-831E-9E6C696B5D64}" srcOrd="12" destOrd="0" presId="urn:microsoft.com/office/officeart/2005/8/layout/chevron1"/>
    <dgm:cxn modelId="{77A9D269-1E2C-4CE8-A122-79E5B0A26605}" type="presParOf" srcId="{9DBDCD1B-30A3-419D-B0D6-BB676A368DDD}" destId="{140E274E-1656-45AA-9B72-D167410C5A2E}" srcOrd="13" destOrd="0" presId="urn:microsoft.com/office/officeart/2005/8/layout/chevron1"/>
    <dgm:cxn modelId="{76AC6B80-0834-4150-B4B6-18D2B48494D1}" type="presParOf" srcId="{9DBDCD1B-30A3-419D-B0D6-BB676A368DDD}" destId="{68176658-3F8F-4EC3-AFAE-8B85A38CBE29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EE981-464F-4EE1-A8C9-603E96E3C924}">
      <dsp:nvSpPr>
        <dsp:cNvPr id="0" name=""/>
        <dsp:cNvSpPr/>
      </dsp:nvSpPr>
      <dsp:spPr>
        <a:xfrm>
          <a:off x="6533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latin typeface="Corbel Light" panose="020B0303020204020204" pitchFamily="34" charset="0"/>
            </a:rPr>
            <a:t>April</a:t>
          </a:r>
        </a:p>
      </dsp:txBody>
      <dsp:txXfrm>
        <a:off x="171004" y="0"/>
        <a:ext cx="889768" cy="328942"/>
      </dsp:txXfrm>
    </dsp:sp>
    <dsp:sp modelId="{9C912B1F-6FCD-40DE-A135-98A74BB3E542}">
      <dsp:nvSpPr>
        <dsp:cNvPr id="0" name=""/>
        <dsp:cNvSpPr/>
      </dsp:nvSpPr>
      <dsp:spPr>
        <a:xfrm>
          <a:off x="1097599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latin typeface="Corbel Light" panose="020B0303020204020204" pitchFamily="34" charset="0"/>
            </a:rPr>
            <a:t>Mai</a:t>
          </a:r>
        </a:p>
      </dsp:txBody>
      <dsp:txXfrm>
        <a:off x="1262070" y="0"/>
        <a:ext cx="889768" cy="328942"/>
      </dsp:txXfrm>
    </dsp:sp>
    <dsp:sp modelId="{7A2A8BDD-59FF-42C6-935B-638FED171634}">
      <dsp:nvSpPr>
        <dsp:cNvPr id="0" name=""/>
        <dsp:cNvSpPr/>
      </dsp:nvSpPr>
      <dsp:spPr>
        <a:xfrm>
          <a:off x="2194438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latin typeface="Corbel Light" panose="020B0303020204020204" pitchFamily="34" charset="0"/>
            </a:rPr>
            <a:t>Juni</a:t>
          </a:r>
        </a:p>
      </dsp:txBody>
      <dsp:txXfrm>
        <a:off x="2358909" y="0"/>
        <a:ext cx="889768" cy="328942"/>
      </dsp:txXfrm>
    </dsp:sp>
    <dsp:sp modelId="{FA5AD534-8DFE-4C3D-8BCB-231DCBAE066B}">
      <dsp:nvSpPr>
        <dsp:cNvPr id="0" name=""/>
        <dsp:cNvSpPr/>
      </dsp:nvSpPr>
      <dsp:spPr>
        <a:xfrm>
          <a:off x="3291277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latin typeface="Corbel Light" panose="020B0303020204020204" pitchFamily="34" charset="0"/>
            </a:rPr>
            <a:t>August</a:t>
          </a:r>
        </a:p>
      </dsp:txBody>
      <dsp:txXfrm>
        <a:off x="3455748" y="0"/>
        <a:ext cx="889768" cy="328942"/>
      </dsp:txXfrm>
    </dsp:sp>
    <dsp:sp modelId="{5CB68B82-3C6D-49AB-909D-E9CA15F1CFE1}">
      <dsp:nvSpPr>
        <dsp:cNvPr id="0" name=""/>
        <dsp:cNvSpPr/>
      </dsp:nvSpPr>
      <dsp:spPr>
        <a:xfrm>
          <a:off x="4388116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orbel Light" panose="020B0303020204020204" pitchFamily="34" charset="0"/>
            </a:rPr>
            <a:t>September</a:t>
          </a:r>
        </a:p>
      </dsp:txBody>
      <dsp:txXfrm>
        <a:off x="4552587" y="0"/>
        <a:ext cx="889768" cy="328942"/>
      </dsp:txXfrm>
    </dsp:sp>
    <dsp:sp modelId="{D6A02E31-D0DB-4941-93E9-658FD2B2478F}">
      <dsp:nvSpPr>
        <dsp:cNvPr id="0" name=""/>
        <dsp:cNvSpPr/>
      </dsp:nvSpPr>
      <dsp:spPr>
        <a:xfrm>
          <a:off x="5484955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orbel Light" panose="020B0303020204020204" pitchFamily="34" charset="0"/>
            </a:rPr>
            <a:t>Oktober</a:t>
          </a:r>
        </a:p>
      </dsp:txBody>
      <dsp:txXfrm>
        <a:off x="5649426" y="0"/>
        <a:ext cx="889768" cy="328942"/>
      </dsp:txXfrm>
    </dsp:sp>
    <dsp:sp modelId="{EB03F5F9-5B2E-4E70-831E-9E6C696B5D64}">
      <dsp:nvSpPr>
        <dsp:cNvPr id="0" name=""/>
        <dsp:cNvSpPr/>
      </dsp:nvSpPr>
      <dsp:spPr>
        <a:xfrm>
          <a:off x="6581794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orbel Light" panose="020B0303020204020204" pitchFamily="34" charset="0"/>
            </a:rPr>
            <a:t>November</a:t>
          </a:r>
        </a:p>
      </dsp:txBody>
      <dsp:txXfrm>
        <a:off x="6746265" y="0"/>
        <a:ext cx="889768" cy="328942"/>
      </dsp:txXfrm>
    </dsp:sp>
    <dsp:sp modelId="{68176658-3F8F-4EC3-AFAE-8B85A38CBE29}">
      <dsp:nvSpPr>
        <dsp:cNvPr id="0" name=""/>
        <dsp:cNvSpPr/>
      </dsp:nvSpPr>
      <dsp:spPr>
        <a:xfrm>
          <a:off x="7679393" y="0"/>
          <a:ext cx="1218710" cy="328942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latin typeface="Corbel Light" panose="020B0303020204020204" pitchFamily="34" charset="0"/>
            </a:rPr>
            <a:t>Desember</a:t>
          </a:r>
        </a:p>
      </dsp:txBody>
      <dsp:txXfrm>
        <a:off x="7843864" y="0"/>
        <a:ext cx="889768" cy="328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E4A57-0FE4-2D4C-A2A3-03B89BE22D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F375E-59A7-004D-9E35-DAEA249B1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2EF38-7CD7-2348-A742-408507303B09}" type="datetimeFigureOut">
              <a:rPr lang="en-NO" smtClean="0"/>
              <a:t>04/03/2024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0C3FBC-6EEC-3B42-B638-71AE5045E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C080F-DA8E-524A-A944-C2CD96DB21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6532-9842-AB40-B4DB-5C382FE0FAE6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36673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AF07A-55DD-B847-8376-306FC873B9BF}" type="datetimeFigureOut">
              <a:rPr lang="en-NO" smtClean="0"/>
              <a:t>04/03/2024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BB302-9660-F344-8E4C-44B4ECEB709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98302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450"/>
              </a:spcAft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A6835-89E5-45F3-9313-4F47405EE7E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59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er grunnlaget for både rett- og plikt, og annen passende stilling. </a:t>
            </a:r>
          </a:p>
          <a:p>
            <a:endParaRPr lang="nb-NO" dirty="0"/>
          </a:p>
          <a:p>
            <a:r>
              <a:rPr lang="nb-NO" dirty="0"/>
              <a:t>Ansatte som ikke blir berørt skal ikke fylle ut skjema.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652C2-0C07-4526-908D-FAA01391F9E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3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Ansatte som kun ser igjen deler av sin stilling må sammenligne ny og gammel stilling.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b-NO" sz="1800" b="0" i="1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 stillingens grunnpreg og en vesentlig del av arbeidsoppgavene videreført?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Må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være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minst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50 %. 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Dette er en helhetsvurdering!</a:t>
            </a:r>
          </a:p>
          <a:p>
            <a:pPr algn="l" rtl="0" fontAlgn="base"/>
            <a:endParaRPr lang="nb-NO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 rtl="0" fontAlgn="base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Kartleggingsskjemaet og stillingsbeskrivelse for ny stilling blir sammenligningsgrunnlaget. </a:t>
            </a:r>
          </a:p>
          <a:p>
            <a:pPr algn="l" rtl="0" fontAlgn="base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Sammenligning: hvor store likheter ved ansvarsområder, arbeidsoppgaver, nivå i organisasjonen. </a:t>
            </a:r>
          </a:p>
          <a:p>
            <a:pPr algn="l" rtl="0" fontAlgn="base"/>
            <a:endParaRPr lang="nb-NO" sz="1800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 rtl="0" fontAlgn="base"/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Hvis to eller flere: først konkurranse, altså kompetanse kommer først. Hvis man også der er helt likt, er det ansiennitet, sosiale forhold. 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DFBD8-F0FD-4F12-9DE9-C90FE8805AC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Hvis du ikke har rett- og plikt, står den ansatte i en overtallighetssituasjon. Det medfører en del rettigheter for den ansatte.</a:t>
            </a:r>
          </a:p>
          <a:p>
            <a:endParaRPr lang="nb-NO" dirty="0"/>
          </a:p>
          <a:p>
            <a:r>
              <a:rPr lang="nb-NO" sz="1200" dirty="0"/>
              <a:t>Ikke samme krav til at stillingen skal være sammenlignbar, men den skal ikke adskille seg vesentlig fra opprinnelig stilling. </a:t>
            </a:r>
          </a:p>
          <a:p>
            <a:endParaRPr lang="nb-NO" sz="1200" dirty="0"/>
          </a:p>
          <a:p>
            <a:r>
              <a:rPr lang="nb-NO" sz="1200" dirty="0"/>
              <a:t>Blir i praksis konkurranse etter kvalifikasjonsprinsippet der hvor samme stilling kan være passende for flere. </a:t>
            </a:r>
          </a:p>
          <a:p>
            <a:endParaRPr lang="nb-NO" sz="1200" dirty="0"/>
          </a:p>
          <a:p>
            <a:r>
              <a:rPr lang="nb-NO" sz="1200" dirty="0"/>
              <a:t>Leting etter annen passende stilling må starte ved instituttet, deretter fakultet (og SAO. 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DFBD8-F0FD-4F12-9DE9-C90FE8805AC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07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DFBD8-F0FD-4F12-9DE9-C90FE8805AC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5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3C4B9-4FA1-2833-E1BA-ACE4E259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0BEAA-A38A-5322-3807-7F6CDF62A9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24B96-1FFA-34D8-F08B-B79C7D0A1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4013A-A70C-8270-3A02-167C1F575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071AE2-2E78-4EBB-82EA-B65F5FC70D9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223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Even</a:t>
            </a:r>
          </a:p>
          <a:p>
            <a:r>
              <a:rPr lang="nb-NO"/>
              <a:t>Følger av retningslinjen for omstilling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A6835-89E5-45F3-9313-4F47405EE7E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167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7A6835-89E5-45F3-9313-4F47405EE7E3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48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tnu.no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8" y="-11575"/>
            <a:ext cx="11182703" cy="6901254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/>
          <p:nvPr userDrawn="1"/>
        </p:nvCxnSpPr>
        <p:spPr>
          <a:xfrm>
            <a:off x="1753026" y="3427171"/>
            <a:ext cx="43395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363" y="3741824"/>
            <a:ext cx="4339542" cy="1961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Tema/overskrift</a:t>
            </a:r>
          </a:p>
        </p:txBody>
      </p:sp>
      <p:grpSp>
        <p:nvGrpSpPr>
          <p:cNvPr id="17" name="Group 16" descr="Bilde av Hovedbygningen fra Trondheim, Gneis-bygget i Gjøvik og Ankeret i Ålesund">
            <a:extLst>
              <a:ext uri="{FF2B5EF4-FFF2-40B4-BE49-F238E27FC236}">
                <a16:creationId xmlns:a16="http://schemas.microsoft.com/office/drawing/2014/main" id="{EFE48AA9-33DE-0049-923F-811972B1BB9E}"/>
              </a:ext>
            </a:extLst>
          </p:cNvPr>
          <p:cNvGrpSpPr/>
          <p:nvPr userDrawn="1"/>
        </p:nvGrpSpPr>
        <p:grpSpPr>
          <a:xfrm>
            <a:off x="6823650" y="0"/>
            <a:ext cx="4353265" cy="6975914"/>
            <a:chOff x="6850553" y="-11576"/>
            <a:chExt cx="4353265" cy="6975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75F9CF-9BFC-D849-9DC7-B8C7E29891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2889CAC-BCCA-2740-B035-B66AEC2C0D2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E110452-FD0F-2446-ACB3-A546FA77C1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 descr="NTNU logo, kunnskap for en bedre verden">
            <a:extLst>
              <a:ext uri="{FF2B5EF4-FFF2-40B4-BE49-F238E27FC236}">
                <a16:creationId xmlns:a16="http://schemas.microsoft.com/office/drawing/2014/main" id="{8AEC5E4B-C24E-234D-8C52-2C6E356DDF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98" y="1485259"/>
            <a:ext cx="5375802" cy="139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961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3205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920057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65856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5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8740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8617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2513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23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89266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>
            <a:off x="4581993" y="569725"/>
            <a:ext cx="828749" cy="5800153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134 w 936944"/>
              <a:gd name="connsiteY0" fmla="*/ 2829966 h 5708078"/>
              <a:gd name="connsiteX1" fmla="*/ 875174 w 936944"/>
              <a:gd name="connsiteY1" fmla="*/ 0 h 5708078"/>
              <a:gd name="connsiteX2" fmla="*/ 548626 w 936944"/>
              <a:gd name="connsiteY2" fmla="*/ 2829966 h 5708078"/>
              <a:gd name="connsiteX3" fmla="*/ 936944 w 936944"/>
              <a:gd name="connsiteY3" fmla="*/ 5708078 h 5708078"/>
              <a:gd name="connsiteX4" fmla="*/ 134 w 936944"/>
              <a:gd name="connsiteY4" fmla="*/ 2829966 h 5708078"/>
              <a:gd name="connsiteX0" fmla="*/ 133 w 936943"/>
              <a:gd name="connsiteY0" fmla="*/ 2829966 h 5708078"/>
              <a:gd name="connsiteX1" fmla="*/ 875173 w 936943"/>
              <a:gd name="connsiteY1" fmla="*/ 0 h 5708078"/>
              <a:gd name="connsiteX2" fmla="*/ 548625 w 936943"/>
              <a:gd name="connsiteY2" fmla="*/ 2829966 h 5708078"/>
              <a:gd name="connsiteX3" fmla="*/ 936943 w 936943"/>
              <a:gd name="connsiteY3" fmla="*/ 5708078 h 5708078"/>
              <a:gd name="connsiteX4" fmla="*/ 133 w 936943"/>
              <a:gd name="connsiteY4" fmla="*/ 2829966 h 570807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48531 w 936849"/>
              <a:gd name="connsiteY2" fmla="*/ 291251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39 w 936849"/>
              <a:gd name="connsiteY0" fmla="*/ 2912516 h 5790628"/>
              <a:gd name="connsiteX1" fmla="*/ 903145 w 936849"/>
              <a:gd name="connsiteY1" fmla="*/ 0 h 5790628"/>
              <a:gd name="connsiteX2" fmla="*/ 534497 w 936849"/>
              <a:gd name="connsiteY2" fmla="*/ 2868066 h 5790628"/>
              <a:gd name="connsiteX3" fmla="*/ 936849 w 936849"/>
              <a:gd name="connsiteY3" fmla="*/ 5790628 h 5790628"/>
              <a:gd name="connsiteX4" fmla="*/ 39 w 936849"/>
              <a:gd name="connsiteY4" fmla="*/ 2912516 h 5790628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34464 w 915766"/>
              <a:gd name="connsiteY2" fmla="*/ 2868066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  <a:gd name="connsiteX0" fmla="*/ 6 w 915766"/>
              <a:gd name="connsiteY0" fmla="*/ 2912516 h 5800153"/>
              <a:gd name="connsiteX1" fmla="*/ 903112 w 915766"/>
              <a:gd name="connsiteY1" fmla="*/ 0 h 5800153"/>
              <a:gd name="connsiteX2" fmla="*/ 502889 w 915766"/>
              <a:gd name="connsiteY2" fmla="*/ 2858541 h 5800153"/>
              <a:gd name="connsiteX3" fmla="*/ 915766 w 915766"/>
              <a:gd name="connsiteY3" fmla="*/ 5800153 h 5800153"/>
              <a:gd name="connsiteX4" fmla="*/ 6 w 915766"/>
              <a:gd name="connsiteY4" fmla="*/ 2912516 h 580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66" h="5800153">
                <a:moveTo>
                  <a:pt x="6" y="2912516"/>
                </a:moveTo>
                <a:cubicBezTo>
                  <a:pt x="-2103" y="1945824"/>
                  <a:pt x="612006" y="434715"/>
                  <a:pt x="903112" y="0"/>
                </a:cubicBezTo>
                <a:cubicBezTo>
                  <a:pt x="826515" y="351019"/>
                  <a:pt x="502889" y="1264864"/>
                  <a:pt x="502889" y="2858541"/>
                </a:cubicBezTo>
                <a:cubicBezTo>
                  <a:pt x="502889" y="4452218"/>
                  <a:pt x="761623" y="5250982"/>
                  <a:pt x="915766" y="5800153"/>
                </a:cubicBezTo>
                <a:cubicBezTo>
                  <a:pt x="602175" y="5297982"/>
                  <a:pt x="2115" y="3879208"/>
                  <a:pt x="6" y="291251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FC2BC-32E9-144F-A493-1C7DD92781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5" y="93421"/>
            <a:ext cx="5563625" cy="6629886"/>
          </a:xfrm>
          <a:custGeom>
            <a:avLst/>
            <a:gdLst>
              <a:gd name="connsiteX0" fmla="*/ 0 w 5554663"/>
              <a:gd name="connsiteY0" fmla="*/ 0 h 4162425"/>
              <a:gd name="connsiteX1" fmla="*/ 5554663 w 5554663"/>
              <a:gd name="connsiteY1" fmla="*/ 0 h 4162425"/>
              <a:gd name="connsiteX2" fmla="*/ 5554663 w 5554663"/>
              <a:gd name="connsiteY2" fmla="*/ 4162425 h 4162425"/>
              <a:gd name="connsiteX3" fmla="*/ 0 w 5554663"/>
              <a:gd name="connsiteY3" fmla="*/ 4162425 h 4162425"/>
              <a:gd name="connsiteX4" fmla="*/ 0 w 5554663"/>
              <a:gd name="connsiteY4" fmla="*/ 0 h 4162425"/>
              <a:gd name="connsiteX0" fmla="*/ 0 w 5554663"/>
              <a:gd name="connsiteY0" fmla="*/ 0 h 6135909"/>
              <a:gd name="connsiteX1" fmla="*/ 5554663 w 5554663"/>
              <a:gd name="connsiteY1" fmla="*/ 0 h 6135909"/>
              <a:gd name="connsiteX2" fmla="*/ 5554663 w 5554663"/>
              <a:gd name="connsiteY2" fmla="*/ 4162425 h 6135909"/>
              <a:gd name="connsiteX3" fmla="*/ 0 w 5554663"/>
              <a:gd name="connsiteY3" fmla="*/ 6135909 h 6135909"/>
              <a:gd name="connsiteX4" fmla="*/ 0 w 5554663"/>
              <a:gd name="connsiteY4" fmla="*/ 0 h 6135909"/>
              <a:gd name="connsiteX0" fmla="*/ 0 w 5560450"/>
              <a:gd name="connsiteY0" fmla="*/ 231493 h 6367402"/>
              <a:gd name="connsiteX1" fmla="*/ 5560450 w 5560450"/>
              <a:gd name="connsiteY1" fmla="*/ 0 h 6367402"/>
              <a:gd name="connsiteX2" fmla="*/ 5554663 w 5560450"/>
              <a:gd name="connsiteY2" fmla="*/ 4393918 h 6367402"/>
              <a:gd name="connsiteX3" fmla="*/ 0 w 5560450"/>
              <a:gd name="connsiteY3" fmla="*/ 6367402 h 6367402"/>
              <a:gd name="connsiteX4" fmla="*/ 0 w 5560450"/>
              <a:gd name="connsiteY4" fmla="*/ 231493 h 6367402"/>
              <a:gd name="connsiteX0" fmla="*/ 0 w 5560450"/>
              <a:gd name="connsiteY0" fmla="*/ 244108 h 6380017"/>
              <a:gd name="connsiteX1" fmla="*/ 5560450 w 5560450"/>
              <a:gd name="connsiteY1" fmla="*/ 12615 h 6380017"/>
              <a:gd name="connsiteX2" fmla="*/ 5554663 w 5560450"/>
              <a:gd name="connsiteY2" fmla="*/ 4406533 h 6380017"/>
              <a:gd name="connsiteX3" fmla="*/ 0 w 5560450"/>
              <a:gd name="connsiteY3" fmla="*/ 6380017 h 6380017"/>
              <a:gd name="connsiteX4" fmla="*/ 0 w 5560450"/>
              <a:gd name="connsiteY4" fmla="*/ 244108 h 6380017"/>
              <a:gd name="connsiteX0" fmla="*/ 0 w 5560450"/>
              <a:gd name="connsiteY0" fmla="*/ 252469 h 6388378"/>
              <a:gd name="connsiteX1" fmla="*/ 5560450 w 5560450"/>
              <a:gd name="connsiteY1" fmla="*/ 20976 h 6388378"/>
              <a:gd name="connsiteX2" fmla="*/ 5554663 w 5560450"/>
              <a:gd name="connsiteY2" fmla="*/ 4414894 h 6388378"/>
              <a:gd name="connsiteX3" fmla="*/ 0 w 5560450"/>
              <a:gd name="connsiteY3" fmla="*/ 6388378 h 6388378"/>
              <a:gd name="connsiteX4" fmla="*/ 0 w 5560450"/>
              <a:gd name="connsiteY4" fmla="*/ 252469 h 6388378"/>
              <a:gd name="connsiteX0" fmla="*/ 0 w 5563625"/>
              <a:gd name="connsiteY0" fmla="*/ 189244 h 6401353"/>
              <a:gd name="connsiteX1" fmla="*/ 5563625 w 5563625"/>
              <a:gd name="connsiteY1" fmla="*/ 33951 h 6401353"/>
              <a:gd name="connsiteX2" fmla="*/ 5557838 w 5563625"/>
              <a:gd name="connsiteY2" fmla="*/ 4427869 h 6401353"/>
              <a:gd name="connsiteX3" fmla="*/ 3175 w 5563625"/>
              <a:gd name="connsiteY3" fmla="*/ 6401353 h 6401353"/>
              <a:gd name="connsiteX4" fmla="*/ 0 w 5563625"/>
              <a:gd name="connsiteY4" fmla="*/ 189244 h 6401353"/>
              <a:gd name="connsiteX0" fmla="*/ 0 w 5563625"/>
              <a:gd name="connsiteY0" fmla="*/ 249661 h 6461770"/>
              <a:gd name="connsiteX1" fmla="*/ 5563625 w 5563625"/>
              <a:gd name="connsiteY1" fmla="*/ 21343 h 6461770"/>
              <a:gd name="connsiteX2" fmla="*/ 5557838 w 5563625"/>
              <a:gd name="connsiteY2" fmla="*/ 4488286 h 6461770"/>
              <a:gd name="connsiteX3" fmla="*/ 3175 w 5563625"/>
              <a:gd name="connsiteY3" fmla="*/ 6461770 h 6461770"/>
              <a:gd name="connsiteX4" fmla="*/ 0 w 5563625"/>
              <a:gd name="connsiteY4" fmla="*/ 249661 h 6461770"/>
              <a:gd name="connsiteX0" fmla="*/ 0 w 5563625"/>
              <a:gd name="connsiteY0" fmla="*/ 228318 h 6440427"/>
              <a:gd name="connsiteX1" fmla="*/ 5563625 w 5563625"/>
              <a:gd name="connsiteY1" fmla="*/ 0 h 6440427"/>
              <a:gd name="connsiteX2" fmla="*/ 5557838 w 5563625"/>
              <a:gd name="connsiteY2" fmla="*/ 4466943 h 6440427"/>
              <a:gd name="connsiteX3" fmla="*/ 3175 w 5563625"/>
              <a:gd name="connsiteY3" fmla="*/ 6440427 h 6440427"/>
              <a:gd name="connsiteX4" fmla="*/ 0 w 5563625"/>
              <a:gd name="connsiteY4" fmla="*/ 228318 h 6440427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1804 h 6443913"/>
              <a:gd name="connsiteX1" fmla="*/ 5563625 w 5563625"/>
              <a:gd name="connsiteY1" fmla="*/ 3486 h 6443913"/>
              <a:gd name="connsiteX2" fmla="*/ 5557838 w 5563625"/>
              <a:gd name="connsiteY2" fmla="*/ 4470429 h 6443913"/>
              <a:gd name="connsiteX3" fmla="*/ 3175 w 5563625"/>
              <a:gd name="connsiteY3" fmla="*/ 6443913 h 6443913"/>
              <a:gd name="connsiteX4" fmla="*/ 0 w 5563625"/>
              <a:gd name="connsiteY4" fmla="*/ 231804 h 6443913"/>
              <a:gd name="connsiteX0" fmla="*/ 0 w 5563625"/>
              <a:gd name="connsiteY0" fmla="*/ 235436 h 6447545"/>
              <a:gd name="connsiteX1" fmla="*/ 5563625 w 5563625"/>
              <a:gd name="connsiteY1" fmla="*/ 7118 h 6447545"/>
              <a:gd name="connsiteX2" fmla="*/ 5557838 w 5563625"/>
              <a:gd name="connsiteY2" fmla="*/ 4474061 h 6447545"/>
              <a:gd name="connsiteX3" fmla="*/ 3175 w 5563625"/>
              <a:gd name="connsiteY3" fmla="*/ 6447545 h 6447545"/>
              <a:gd name="connsiteX4" fmla="*/ 0 w 5563625"/>
              <a:gd name="connsiteY4" fmla="*/ 235436 h 6447545"/>
              <a:gd name="connsiteX0" fmla="*/ 0 w 5563625"/>
              <a:gd name="connsiteY0" fmla="*/ 235436 h 6511045"/>
              <a:gd name="connsiteX1" fmla="*/ 5563625 w 5563625"/>
              <a:gd name="connsiteY1" fmla="*/ 7118 h 6511045"/>
              <a:gd name="connsiteX2" fmla="*/ 5557838 w 5563625"/>
              <a:gd name="connsiteY2" fmla="*/ 4474061 h 6511045"/>
              <a:gd name="connsiteX3" fmla="*/ 3175 w 5563625"/>
              <a:gd name="connsiteY3" fmla="*/ 6511045 h 6511045"/>
              <a:gd name="connsiteX4" fmla="*/ 0 w 5563625"/>
              <a:gd name="connsiteY4" fmla="*/ 235436 h 6511045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  <a:gd name="connsiteX0" fmla="*/ 0 w 5563625"/>
              <a:gd name="connsiteY0" fmla="*/ 235436 h 6629886"/>
              <a:gd name="connsiteX1" fmla="*/ 5563625 w 5563625"/>
              <a:gd name="connsiteY1" fmla="*/ 7118 h 6629886"/>
              <a:gd name="connsiteX2" fmla="*/ 5561013 w 5563625"/>
              <a:gd name="connsiteY2" fmla="*/ 6629886 h 6629886"/>
              <a:gd name="connsiteX3" fmla="*/ 3175 w 5563625"/>
              <a:gd name="connsiteY3" fmla="*/ 6511045 h 6629886"/>
              <a:gd name="connsiteX4" fmla="*/ 0 w 5563625"/>
              <a:gd name="connsiteY4" fmla="*/ 235436 h 662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3625" h="6629886">
                <a:moveTo>
                  <a:pt x="0" y="235436"/>
                </a:moveTo>
                <a:cubicBezTo>
                  <a:pt x="1801879" y="36738"/>
                  <a:pt x="3376164" y="-22302"/>
                  <a:pt x="5563625" y="7118"/>
                </a:cubicBezTo>
                <a:cubicBezTo>
                  <a:pt x="4678334" y="2387094"/>
                  <a:pt x="4587523" y="4452277"/>
                  <a:pt x="5561013" y="6629886"/>
                </a:cubicBezTo>
                <a:cubicBezTo>
                  <a:pt x="3530600" y="6564872"/>
                  <a:pt x="1646238" y="6509384"/>
                  <a:pt x="3175" y="6511045"/>
                </a:cubicBezTo>
                <a:cubicBezTo>
                  <a:pt x="2117" y="4440342"/>
                  <a:pt x="1058" y="2306139"/>
                  <a:pt x="0" y="235436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/>
          <a:lstStyle>
            <a:lvl1pPr marL="0" indent="0">
              <a:buNone/>
              <a:defRPr/>
            </a:lvl1pPr>
          </a:lstStyle>
          <a:p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   Trykk på ikonet</a:t>
            </a:r>
            <a:br>
              <a:rPr lang="nb-NO"/>
            </a:br>
            <a:r>
              <a:rPr lang="nb-NO"/>
              <a:t>   for å sette inn bilde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0638" y="2148369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0638" y="3038552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56996286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venstre, overskrif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111164C-74E9-CD42-8B94-00226077207E}"/>
              </a:ext>
            </a:extLst>
          </p:cNvPr>
          <p:cNvSpPr/>
          <p:nvPr userDrawn="1"/>
        </p:nvSpPr>
        <p:spPr>
          <a:xfrm flipH="1">
            <a:off x="6698304" y="477498"/>
            <a:ext cx="902838" cy="5919734"/>
          </a:xfrm>
          <a:custGeom>
            <a:avLst/>
            <a:gdLst>
              <a:gd name="connsiteX0" fmla="*/ 0 w 1244184"/>
              <a:gd name="connsiteY0" fmla="*/ 2885607 h 5771213"/>
              <a:gd name="connsiteX1" fmla="*/ 622092 w 1244184"/>
              <a:gd name="connsiteY1" fmla="*/ 0 h 5771213"/>
              <a:gd name="connsiteX2" fmla="*/ 1244184 w 1244184"/>
              <a:gd name="connsiteY2" fmla="*/ 2885607 h 5771213"/>
              <a:gd name="connsiteX3" fmla="*/ 622092 w 1244184"/>
              <a:gd name="connsiteY3" fmla="*/ 5771214 h 5771213"/>
              <a:gd name="connsiteX4" fmla="*/ 0 w 1244184"/>
              <a:gd name="connsiteY4" fmla="*/ 2885607 h 5771213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39 h 5771246"/>
              <a:gd name="connsiteX1" fmla="*/ 622092 w 1244184"/>
              <a:gd name="connsiteY1" fmla="*/ 32 h 5771246"/>
              <a:gd name="connsiteX2" fmla="*/ 1244184 w 1244184"/>
              <a:gd name="connsiteY2" fmla="*/ 2885639 h 5771246"/>
              <a:gd name="connsiteX3" fmla="*/ 622092 w 1244184"/>
              <a:gd name="connsiteY3" fmla="*/ 5771246 h 5771246"/>
              <a:gd name="connsiteX4" fmla="*/ 0 w 1244184"/>
              <a:gd name="connsiteY4" fmla="*/ 2885639 h 5771246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1244184"/>
              <a:gd name="connsiteY0" fmla="*/ 2885607 h 5771214"/>
              <a:gd name="connsiteX1" fmla="*/ 622092 w 1244184"/>
              <a:gd name="connsiteY1" fmla="*/ 0 h 5771214"/>
              <a:gd name="connsiteX2" fmla="*/ 1244184 w 1244184"/>
              <a:gd name="connsiteY2" fmla="*/ 2885607 h 5771214"/>
              <a:gd name="connsiteX3" fmla="*/ 622092 w 1244184"/>
              <a:gd name="connsiteY3" fmla="*/ 5771214 h 5771214"/>
              <a:gd name="connsiteX4" fmla="*/ 0 w 1244184"/>
              <a:gd name="connsiteY4" fmla="*/ 2885607 h 5771214"/>
              <a:gd name="connsiteX0" fmla="*/ 0 w 742865"/>
              <a:gd name="connsiteY0" fmla="*/ 2885607 h 5771214"/>
              <a:gd name="connsiteX1" fmla="*/ 622092 w 742865"/>
              <a:gd name="connsiteY1" fmla="*/ 0 h 5771214"/>
              <a:gd name="connsiteX2" fmla="*/ 639595 w 742865"/>
              <a:gd name="connsiteY2" fmla="*/ 2885607 h 5771214"/>
              <a:gd name="connsiteX3" fmla="*/ 622092 w 742865"/>
              <a:gd name="connsiteY3" fmla="*/ 5771214 h 5771214"/>
              <a:gd name="connsiteX4" fmla="*/ 0 w 742865"/>
              <a:gd name="connsiteY4" fmla="*/ 2885607 h 5771214"/>
              <a:gd name="connsiteX0" fmla="*/ 0 w 739540"/>
              <a:gd name="connsiteY0" fmla="*/ 2885607 h 5771214"/>
              <a:gd name="connsiteX1" fmla="*/ 622092 w 739540"/>
              <a:gd name="connsiteY1" fmla="*/ 0 h 5771214"/>
              <a:gd name="connsiteX2" fmla="*/ 639595 w 739540"/>
              <a:gd name="connsiteY2" fmla="*/ 2885607 h 5771214"/>
              <a:gd name="connsiteX3" fmla="*/ 622092 w 739540"/>
              <a:gd name="connsiteY3" fmla="*/ 5771214 h 5771214"/>
              <a:gd name="connsiteX4" fmla="*/ 0 w 739540"/>
              <a:gd name="connsiteY4" fmla="*/ 2885607 h 5771214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958 w 856947"/>
              <a:gd name="connsiteY0" fmla="*/ 2833141 h 5718748"/>
              <a:gd name="connsiteX1" fmla="*/ 856947 w 856947"/>
              <a:gd name="connsiteY1" fmla="*/ 0 h 5718748"/>
              <a:gd name="connsiteX2" fmla="*/ 642553 w 856947"/>
              <a:gd name="connsiteY2" fmla="*/ 2833141 h 5718748"/>
              <a:gd name="connsiteX3" fmla="*/ 625050 w 856947"/>
              <a:gd name="connsiteY3" fmla="*/ 5718748 h 5718748"/>
              <a:gd name="connsiteX4" fmla="*/ 2958 w 856947"/>
              <a:gd name="connsiteY4" fmla="*/ 2833141 h 5718748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639839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244 w 937054"/>
              <a:gd name="connsiteY0" fmla="*/ 2833141 h 5711253"/>
              <a:gd name="connsiteX1" fmla="*/ 854233 w 937054"/>
              <a:gd name="connsiteY1" fmla="*/ 0 h 5711253"/>
              <a:gd name="connsiteX2" fmla="*/ 548736 w 937054"/>
              <a:gd name="connsiteY2" fmla="*/ 2833141 h 5711253"/>
              <a:gd name="connsiteX3" fmla="*/ 937054 w 937054"/>
              <a:gd name="connsiteY3" fmla="*/ 5711253 h 5711253"/>
              <a:gd name="connsiteX4" fmla="*/ 244 w 937054"/>
              <a:gd name="connsiteY4" fmla="*/ 2833141 h 5711253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49200 w 998143"/>
              <a:gd name="connsiteY2" fmla="*/ 2833141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708 w 998143"/>
              <a:gd name="connsiteY0" fmla="*/ 2833141 h 5703937"/>
              <a:gd name="connsiteX1" fmla="*/ 854697 w 998143"/>
              <a:gd name="connsiteY1" fmla="*/ 0 h 5703937"/>
              <a:gd name="connsiteX2" fmla="*/ 516867 w 998143"/>
              <a:gd name="connsiteY2" fmla="*/ 2734386 h 5703937"/>
              <a:gd name="connsiteX3" fmla="*/ 998143 w 998143"/>
              <a:gd name="connsiteY3" fmla="*/ 5703937 h 5703937"/>
              <a:gd name="connsiteX4" fmla="*/ 708 w 998143"/>
              <a:gd name="connsiteY4" fmla="*/ 2833141 h 5703937"/>
              <a:gd name="connsiteX0" fmla="*/ 410 w 997845"/>
              <a:gd name="connsiteY0" fmla="*/ 2928238 h 5799034"/>
              <a:gd name="connsiteX1" fmla="*/ 886731 w 997845"/>
              <a:gd name="connsiteY1" fmla="*/ 0 h 5799034"/>
              <a:gd name="connsiteX2" fmla="*/ 516569 w 997845"/>
              <a:gd name="connsiteY2" fmla="*/ 2829483 h 5799034"/>
              <a:gd name="connsiteX3" fmla="*/ 997845 w 997845"/>
              <a:gd name="connsiteY3" fmla="*/ 5799034 h 5799034"/>
              <a:gd name="connsiteX4" fmla="*/ 410 w 997845"/>
              <a:gd name="connsiteY4" fmla="*/ 2928238 h 5799034"/>
              <a:gd name="connsiteX0" fmla="*/ 511 w 997946"/>
              <a:gd name="connsiteY0" fmla="*/ 2928238 h 5799034"/>
              <a:gd name="connsiteX1" fmla="*/ 874707 w 997946"/>
              <a:gd name="connsiteY1" fmla="*/ 0 h 5799034"/>
              <a:gd name="connsiteX2" fmla="*/ 516670 w 997946"/>
              <a:gd name="connsiteY2" fmla="*/ 2829483 h 5799034"/>
              <a:gd name="connsiteX3" fmla="*/ 997946 w 997946"/>
              <a:gd name="connsiteY3" fmla="*/ 5799034 h 5799034"/>
              <a:gd name="connsiteX4" fmla="*/ 511 w 997946"/>
              <a:gd name="connsiteY4" fmla="*/ 2928238 h 57990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  <a:gd name="connsiteX0" fmla="*/ 199 w 997634"/>
              <a:gd name="connsiteY0" fmla="*/ 3048938 h 5919734"/>
              <a:gd name="connsiteX1" fmla="*/ 918852 w 997634"/>
              <a:gd name="connsiteY1" fmla="*/ 0 h 5919734"/>
              <a:gd name="connsiteX2" fmla="*/ 516358 w 997634"/>
              <a:gd name="connsiteY2" fmla="*/ 2950183 h 5919734"/>
              <a:gd name="connsiteX3" fmla="*/ 997634 w 997634"/>
              <a:gd name="connsiteY3" fmla="*/ 5919734 h 5919734"/>
              <a:gd name="connsiteX4" fmla="*/ 199 w 997634"/>
              <a:gd name="connsiteY4" fmla="*/ 3048938 h 591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634" h="5919734">
                <a:moveTo>
                  <a:pt x="199" y="3048938"/>
                </a:moveTo>
                <a:cubicBezTo>
                  <a:pt x="-12931" y="2062316"/>
                  <a:pt x="627746" y="434715"/>
                  <a:pt x="918852" y="0"/>
                </a:cubicBezTo>
                <a:cubicBezTo>
                  <a:pt x="849889" y="324806"/>
                  <a:pt x="516358" y="1356506"/>
                  <a:pt x="516358" y="2950183"/>
                </a:cubicBezTo>
                <a:cubicBezTo>
                  <a:pt x="516358" y="4543860"/>
                  <a:pt x="838159" y="5413006"/>
                  <a:pt x="997634" y="5919734"/>
                </a:cubicBezTo>
                <a:cubicBezTo>
                  <a:pt x="684043" y="5417563"/>
                  <a:pt x="13329" y="4035560"/>
                  <a:pt x="199" y="304893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8AD7188-E77F-AE4D-97BE-DD42B6A838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94946"/>
            <a:ext cx="5416241" cy="87637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72A55-73BC-D24A-8AAD-88CEF13262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885129"/>
            <a:ext cx="5416241" cy="201769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F7AC50-5F34-E246-B5AC-ECB2A589D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0926908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tekst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BF7113D-DE20-4946-8D6D-B9F333F05B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3846824 w 12206597"/>
              <a:gd name="connsiteY0" fmla="*/ 170 h 6647837"/>
              <a:gd name="connsiteX1" fmla="*/ 10334943 w 12206597"/>
              <a:gd name="connsiteY1" fmla="*/ 125535 h 6647837"/>
              <a:gd name="connsiteX2" fmla="*/ 10785474 w 12206597"/>
              <a:gd name="connsiteY2" fmla="*/ 131718 h 6647837"/>
              <a:gd name="connsiteX3" fmla="*/ 10785474 w 12206597"/>
              <a:gd name="connsiteY3" fmla="*/ 954097 h 6647837"/>
              <a:gd name="connsiteX4" fmla="*/ 10856104 w 12206597"/>
              <a:gd name="connsiteY4" fmla="*/ 1024727 h 6647837"/>
              <a:gd name="connsiteX5" fmla="*/ 11633911 w 12206597"/>
              <a:gd name="connsiteY5" fmla="*/ 1024727 h 6647837"/>
              <a:gd name="connsiteX6" fmla="*/ 11704541 w 12206597"/>
              <a:gd name="connsiteY6" fmla="*/ 954097 h 6647837"/>
              <a:gd name="connsiteX7" fmla="*/ 11704541 w 12206597"/>
              <a:gd name="connsiteY7" fmla="*/ 141117 h 6647837"/>
              <a:gd name="connsiteX8" fmla="*/ 12184919 w 12206597"/>
              <a:gd name="connsiteY8" fmla="*/ 144322 h 6647837"/>
              <a:gd name="connsiteX9" fmla="*/ 12200352 w 12206597"/>
              <a:gd name="connsiteY9" fmla="*/ 6417683 h 6647837"/>
              <a:gd name="connsiteX10" fmla="*/ 3175 w 12206597"/>
              <a:gd name="connsiteY10" fmla="*/ 6505576 h 6647837"/>
              <a:gd name="connsiteX11" fmla="*/ 0 w 12206597"/>
              <a:gd name="connsiteY11" fmla="*/ 229967 h 6647837"/>
              <a:gd name="connsiteX12" fmla="*/ 3846824 w 12206597"/>
              <a:gd name="connsiteY12" fmla="*/ 170 h 6647837"/>
              <a:gd name="connsiteX0" fmla="*/ 3846824 w 12207535"/>
              <a:gd name="connsiteY0" fmla="*/ 170 h 6647837"/>
              <a:gd name="connsiteX1" fmla="*/ 10334943 w 12207535"/>
              <a:gd name="connsiteY1" fmla="*/ 125535 h 6647837"/>
              <a:gd name="connsiteX2" fmla="*/ 10785474 w 12207535"/>
              <a:gd name="connsiteY2" fmla="*/ 131718 h 6647837"/>
              <a:gd name="connsiteX3" fmla="*/ 10785474 w 12207535"/>
              <a:gd name="connsiteY3" fmla="*/ 954097 h 6647837"/>
              <a:gd name="connsiteX4" fmla="*/ 10856104 w 12207535"/>
              <a:gd name="connsiteY4" fmla="*/ 1024727 h 6647837"/>
              <a:gd name="connsiteX5" fmla="*/ 11633911 w 12207535"/>
              <a:gd name="connsiteY5" fmla="*/ 1024727 h 6647837"/>
              <a:gd name="connsiteX6" fmla="*/ 11704541 w 12207535"/>
              <a:gd name="connsiteY6" fmla="*/ 954097 h 6647837"/>
              <a:gd name="connsiteX7" fmla="*/ 11704541 w 12207535"/>
              <a:gd name="connsiteY7" fmla="*/ 141117 h 6647837"/>
              <a:gd name="connsiteX8" fmla="*/ 12188094 w 12207535"/>
              <a:gd name="connsiteY8" fmla="*/ 147497 h 6647837"/>
              <a:gd name="connsiteX9" fmla="*/ 12200352 w 12207535"/>
              <a:gd name="connsiteY9" fmla="*/ 6417683 h 6647837"/>
              <a:gd name="connsiteX10" fmla="*/ 3175 w 12207535"/>
              <a:gd name="connsiteY10" fmla="*/ 6505576 h 6647837"/>
              <a:gd name="connsiteX11" fmla="*/ 0 w 12207535"/>
              <a:gd name="connsiteY11" fmla="*/ 229967 h 6647837"/>
              <a:gd name="connsiteX12" fmla="*/ 3846824 w 12207535"/>
              <a:gd name="connsiteY12" fmla="*/ 170 h 6647837"/>
              <a:gd name="connsiteX0" fmla="*/ 3846824 w 12213430"/>
              <a:gd name="connsiteY0" fmla="*/ 170 h 6647837"/>
              <a:gd name="connsiteX1" fmla="*/ 10334943 w 12213430"/>
              <a:gd name="connsiteY1" fmla="*/ 125535 h 6647837"/>
              <a:gd name="connsiteX2" fmla="*/ 10785474 w 12213430"/>
              <a:gd name="connsiteY2" fmla="*/ 131718 h 6647837"/>
              <a:gd name="connsiteX3" fmla="*/ 10785474 w 12213430"/>
              <a:gd name="connsiteY3" fmla="*/ 954097 h 6647837"/>
              <a:gd name="connsiteX4" fmla="*/ 10856104 w 12213430"/>
              <a:gd name="connsiteY4" fmla="*/ 1024727 h 6647837"/>
              <a:gd name="connsiteX5" fmla="*/ 11633911 w 12213430"/>
              <a:gd name="connsiteY5" fmla="*/ 1024727 h 6647837"/>
              <a:gd name="connsiteX6" fmla="*/ 11704541 w 12213430"/>
              <a:gd name="connsiteY6" fmla="*/ 954097 h 6647837"/>
              <a:gd name="connsiteX7" fmla="*/ 11704541 w 12213430"/>
              <a:gd name="connsiteY7" fmla="*/ 141117 h 6647837"/>
              <a:gd name="connsiteX8" fmla="*/ 12200794 w 12213430"/>
              <a:gd name="connsiteY8" fmla="*/ 141147 h 6647837"/>
              <a:gd name="connsiteX9" fmla="*/ 12200352 w 12213430"/>
              <a:gd name="connsiteY9" fmla="*/ 6417683 h 6647837"/>
              <a:gd name="connsiteX10" fmla="*/ 3175 w 12213430"/>
              <a:gd name="connsiteY10" fmla="*/ 6505576 h 6647837"/>
              <a:gd name="connsiteX11" fmla="*/ 0 w 12213430"/>
              <a:gd name="connsiteY11" fmla="*/ 229967 h 6647837"/>
              <a:gd name="connsiteX12" fmla="*/ 3846824 w 12213430"/>
              <a:gd name="connsiteY12" fmla="*/ 170 h 6647837"/>
              <a:gd name="connsiteX0" fmla="*/ 3846824 w 12213430"/>
              <a:gd name="connsiteY0" fmla="*/ 170 h 6656234"/>
              <a:gd name="connsiteX1" fmla="*/ 10334943 w 12213430"/>
              <a:gd name="connsiteY1" fmla="*/ 125535 h 6656234"/>
              <a:gd name="connsiteX2" fmla="*/ 10785474 w 12213430"/>
              <a:gd name="connsiteY2" fmla="*/ 131718 h 6656234"/>
              <a:gd name="connsiteX3" fmla="*/ 10785474 w 12213430"/>
              <a:gd name="connsiteY3" fmla="*/ 954097 h 6656234"/>
              <a:gd name="connsiteX4" fmla="*/ 10856104 w 12213430"/>
              <a:gd name="connsiteY4" fmla="*/ 1024727 h 6656234"/>
              <a:gd name="connsiteX5" fmla="*/ 11633911 w 12213430"/>
              <a:gd name="connsiteY5" fmla="*/ 1024727 h 6656234"/>
              <a:gd name="connsiteX6" fmla="*/ 11704541 w 12213430"/>
              <a:gd name="connsiteY6" fmla="*/ 954097 h 6656234"/>
              <a:gd name="connsiteX7" fmla="*/ 11704541 w 12213430"/>
              <a:gd name="connsiteY7" fmla="*/ 141117 h 6656234"/>
              <a:gd name="connsiteX8" fmla="*/ 12200794 w 12213430"/>
              <a:gd name="connsiteY8" fmla="*/ 141147 h 6656234"/>
              <a:gd name="connsiteX9" fmla="*/ 12200352 w 12213430"/>
              <a:gd name="connsiteY9" fmla="*/ 6417683 h 6656234"/>
              <a:gd name="connsiteX10" fmla="*/ 3175 w 12213430"/>
              <a:gd name="connsiteY10" fmla="*/ 6505576 h 6656234"/>
              <a:gd name="connsiteX11" fmla="*/ 0 w 12213430"/>
              <a:gd name="connsiteY11" fmla="*/ 229967 h 6656234"/>
              <a:gd name="connsiteX12" fmla="*/ 3846824 w 12213430"/>
              <a:gd name="connsiteY12" fmla="*/ 170 h 6656234"/>
              <a:gd name="connsiteX0" fmla="*/ 3846824 w 12213430"/>
              <a:gd name="connsiteY0" fmla="*/ 170 h 6657635"/>
              <a:gd name="connsiteX1" fmla="*/ 10334943 w 12213430"/>
              <a:gd name="connsiteY1" fmla="*/ 125535 h 6657635"/>
              <a:gd name="connsiteX2" fmla="*/ 10785474 w 12213430"/>
              <a:gd name="connsiteY2" fmla="*/ 131718 h 6657635"/>
              <a:gd name="connsiteX3" fmla="*/ 10785474 w 12213430"/>
              <a:gd name="connsiteY3" fmla="*/ 954097 h 6657635"/>
              <a:gd name="connsiteX4" fmla="*/ 10856104 w 12213430"/>
              <a:gd name="connsiteY4" fmla="*/ 1024727 h 6657635"/>
              <a:gd name="connsiteX5" fmla="*/ 11633911 w 12213430"/>
              <a:gd name="connsiteY5" fmla="*/ 1024727 h 6657635"/>
              <a:gd name="connsiteX6" fmla="*/ 11704541 w 12213430"/>
              <a:gd name="connsiteY6" fmla="*/ 954097 h 6657635"/>
              <a:gd name="connsiteX7" fmla="*/ 11704541 w 12213430"/>
              <a:gd name="connsiteY7" fmla="*/ 141117 h 6657635"/>
              <a:gd name="connsiteX8" fmla="*/ 12200794 w 12213430"/>
              <a:gd name="connsiteY8" fmla="*/ 141147 h 6657635"/>
              <a:gd name="connsiteX9" fmla="*/ 12200352 w 12213430"/>
              <a:gd name="connsiteY9" fmla="*/ 6417683 h 6657635"/>
              <a:gd name="connsiteX10" fmla="*/ 3175 w 12213430"/>
              <a:gd name="connsiteY10" fmla="*/ 6505576 h 6657635"/>
              <a:gd name="connsiteX11" fmla="*/ 0 w 12213430"/>
              <a:gd name="connsiteY11" fmla="*/ 229967 h 6657635"/>
              <a:gd name="connsiteX12" fmla="*/ 3846824 w 12213430"/>
              <a:gd name="connsiteY12" fmla="*/ 170 h 6657635"/>
              <a:gd name="connsiteX0" fmla="*/ 3846824 w 12213430"/>
              <a:gd name="connsiteY0" fmla="*/ 170 h 6659594"/>
              <a:gd name="connsiteX1" fmla="*/ 10334943 w 12213430"/>
              <a:gd name="connsiteY1" fmla="*/ 125535 h 6659594"/>
              <a:gd name="connsiteX2" fmla="*/ 10785474 w 12213430"/>
              <a:gd name="connsiteY2" fmla="*/ 131718 h 6659594"/>
              <a:gd name="connsiteX3" fmla="*/ 10785474 w 12213430"/>
              <a:gd name="connsiteY3" fmla="*/ 954097 h 6659594"/>
              <a:gd name="connsiteX4" fmla="*/ 10856104 w 12213430"/>
              <a:gd name="connsiteY4" fmla="*/ 1024727 h 6659594"/>
              <a:gd name="connsiteX5" fmla="*/ 11633911 w 12213430"/>
              <a:gd name="connsiteY5" fmla="*/ 1024727 h 6659594"/>
              <a:gd name="connsiteX6" fmla="*/ 11704541 w 12213430"/>
              <a:gd name="connsiteY6" fmla="*/ 954097 h 6659594"/>
              <a:gd name="connsiteX7" fmla="*/ 11704541 w 12213430"/>
              <a:gd name="connsiteY7" fmla="*/ 141117 h 6659594"/>
              <a:gd name="connsiteX8" fmla="*/ 12200794 w 12213430"/>
              <a:gd name="connsiteY8" fmla="*/ 141147 h 6659594"/>
              <a:gd name="connsiteX9" fmla="*/ 12200352 w 12213430"/>
              <a:gd name="connsiteY9" fmla="*/ 6417683 h 6659594"/>
              <a:gd name="connsiteX10" fmla="*/ 3175 w 12213430"/>
              <a:gd name="connsiteY10" fmla="*/ 6511926 h 6659594"/>
              <a:gd name="connsiteX11" fmla="*/ 0 w 12213430"/>
              <a:gd name="connsiteY11" fmla="*/ 229967 h 6659594"/>
              <a:gd name="connsiteX12" fmla="*/ 3846824 w 12213430"/>
              <a:gd name="connsiteY12" fmla="*/ 170 h 6659594"/>
              <a:gd name="connsiteX0" fmla="*/ 3846824 w 12213430"/>
              <a:gd name="connsiteY0" fmla="*/ 1364 h 6660788"/>
              <a:gd name="connsiteX1" fmla="*/ 10334943 w 12213430"/>
              <a:gd name="connsiteY1" fmla="*/ 126729 h 6660788"/>
              <a:gd name="connsiteX2" fmla="*/ 10785474 w 12213430"/>
              <a:gd name="connsiteY2" fmla="*/ 132912 h 6660788"/>
              <a:gd name="connsiteX3" fmla="*/ 10785474 w 12213430"/>
              <a:gd name="connsiteY3" fmla="*/ 955291 h 6660788"/>
              <a:gd name="connsiteX4" fmla="*/ 10856104 w 12213430"/>
              <a:gd name="connsiteY4" fmla="*/ 1025921 h 6660788"/>
              <a:gd name="connsiteX5" fmla="*/ 11633911 w 12213430"/>
              <a:gd name="connsiteY5" fmla="*/ 1025921 h 6660788"/>
              <a:gd name="connsiteX6" fmla="*/ 11704541 w 12213430"/>
              <a:gd name="connsiteY6" fmla="*/ 955291 h 6660788"/>
              <a:gd name="connsiteX7" fmla="*/ 11704541 w 12213430"/>
              <a:gd name="connsiteY7" fmla="*/ 142311 h 6660788"/>
              <a:gd name="connsiteX8" fmla="*/ 12200794 w 12213430"/>
              <a:gd name="connsiteY8" fmla="*/ 142341 h 6660788"/>
              <a:gd name="connsiteX9" fmla="*/ 12200352 w 12213430"/>
              <a:gd name="connsiteY9" fmla="*/ 6418877 h 6660788"/>
              <a:gd name="connsiteX10" fmla="*/ 3175 w 12213430"/>
              <a:gd name="connsiteY10" fmla="*/ 6513120 h 6660788"/>
              <a:gd name="connsiteX11" fmla="*/ 0 w 12213430"/>
              <a:gd name="connsiteY11" fmla="*/ 231161 h 6660788"/>
              <a:gd name="connsiteX12" fmla="*/ 3846824 w 12213430"/>
              <a:gd name="connsiteY12" fmla="*/ 1364 h 6660788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10334943 w 12213430"/>
              <a:gd name="connsiteY1" fmla="*/ 125365 h 6659424"/>
              <a:gd name="connsiteX2" fmla="*/ 10785474 w 12213430"/>
              <a:gd name="connsiteY2" fmla="*/ 131548 h 6659424"/>
              <a:gd name="connsiteX3" fmla="*/ 10785474 w 12213430"/>
              <a:gd name="connsiteY3" fmla="*/ 953927 h 6659424"/>
              <a:gd name="connsiteX4" fmla="*/ 10856104 w 12213430"/>
              <a:gd name="connsiteY4" fmla="*/ 1024557 h 6659424"/>
              <a:gd name="connsiteX5" fmla="*/ 11633911 w 12213430"/>
              <a:gd name="connsiteY5" fmla="*/ 1024557 h 6659424"/>
              <a:gd name="connsiteX6" fmla="*/ 11704541 w 12213430"/>
              <a:gd name="connsiteY6" fmla="*/ 953927 h 6659424"/>
              <a:gd name="connsiteX7" fmla="*/ 11704541 w 12213430"/>
              <a:gd name="connsiteY7" fmla="*/ 140947 h 6659424"/>
              <a:gd name="connsiteX8" fmla="*/ 12200794 w 12213430"/>
              <a:gd name="connsiteY8" fmla="*/ 140977 h 6659424"/>
              <a:gd name="connsiteX9" fmla="*/ 12200352 w 12213430"/>
              <a:gd name="connsiteY9" fmla="*/ 6417513 h 6659424"/>
              <a:gd name="connsiteX10" fmla="*/ 3175 w 12213430"/>
              <a:gd name="connsiteY10" fmla="*/ 6511756 h 6659424"/>
              <a:gd name="connsiteX11" fmla="*/ 0 w 12213430"/>
              <a:gd name="connsiteY11" fmla="*/ 229797 h 6659424"/>
              <a:gd name="connsiteX12" fmla="*/ 3846824 w 12213430"/>
              <a:gd name="connsiteY12" fmla="*/ 0 h 6659424"/>
              <a:gd name="connsiteX0" fmla="*/ 3846824 w 12213430"/>
              <a:gd name="connsiteY0" fmla="*/ 0 h 6659424"/>
              <a:gd name="connsiteX1" fmla="*/ 5864223 w 12213430"/>
              <a:gd name="connsiteY1" fmla="*/ 8888 h 6659424"/>
              <a:gd name="connsiteX2" fmla="*/ 10334943 w 12213430"/>
              <a:gd name="connsiteY2" fmla="*/ 125365 h 6659424"/>
              <a:gd name="connsiteX3" fmla="*/ 10785474 w 12213430"/>
              <a:gd name="connsiteY3" fmla="*/ 131548 h 6659424"/>
              <a:gd name="connsiteX4" fmla="*/ 10785474 w 12213430"/>
              <a:gd name="connsiteY4" fmla="*/ 953927 h 6659424"/>
              <a:gd name="connsiteX5" fmla="*/ 10856104 w 12213430"/>
              <a:gd name="connsiteY5" fmla="*/ 1024557 h 6659424"/>
              <a:gd name="connsiteX6" fmla="*/ 11633911 w 12213430"/>
              <a:gd name="connsiteY6" fmla="*/ 1024557 h 6659424"/>
              <a:gd name="connsiteX7" fmla="*/ 11704541 w 12213430"/>
              <a:gd name="connsiteY7" fmla="*/ 953927 h 6659424"/>
              <a:gd name="connsiteX8" fmla="*/ 11704541 w 12213430"/>
              <a:gd name="connsiteY8" fmla="*/ 140947 h 6659424"/>
              <a:gd name="connsiteX9" fmla="*/ 12200794 w 12213430"/>
              <a:gd name="connsiteY9" fmla="*/ 140977 h 6659424"/>
              <a:gd name="connsiteX10" fmla="*/ 12200352 w 12213430"/>
              <a:gd name="connsiteY10" fmla="*/ 6417513 h 6659424"/>
              <a:gd name="connsiteX11" fmla="*/ 3175 w 12213430"/>
              <a:gd name="connsiteY11" fmla="*/ 6511756 h 6659424"/>
              <a:gd name="connsiteX12" fmla="*/ 0 w 12213430"/>
              <a:gd name="connsiteY12" fmla="*/ 229797 h 6659424"/>
              <a:gd name="connsiteX13" fmla="*/ 3846824 w 12213430"/>
              <a:gd name="connsiteY13" fmla="*/ 0 h 6659424"/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  <a:effectLst/>
        </p:spPr>
        <p:txBody>
          <a:bodyPr wrap="square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br>
              <a:rPr lang="nb-NO" dirty="0"/>
            </a:br>
            <a:r>
              <a:rPr lang="nb-NO" dirty="0"/>
              <a:t>              Trykk på ikonet for å sette inn bilde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B4EA86-E703-DC40-81E1-563572BAE5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736" y="1623379"/>
            <a:ext cx="10296525" cy="87637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4B741-2AD2-8F4D-996C-F33E5B10A7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276" y="3872435"/>
            <a:ext cx="8593137" cy="1984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err="1"/>
              <a:t>Mengde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bør</a:t>
            </a:r>
            <a:r>
              <a:rPr lang="en-GB"/>
              <a:t> </a:t>
            </a:r>
            <a:r>
              <a:rPr lang="en-GB" err="1"/>
              <a:t>begrenses</a:t>
            </a:r>
            <a:r>
              <a:rPr lang="en-GB"/>
              <a:t>. </a:t>
            </a:r>
            <a:r>
              <a:rPr lang="en-GB" err="1"/>
              <a:t>Brukt</a:t>
            </a:r>
            <a:r>
              <a:rPr lang="en-GB"/>
              <a:t> </a:t>
            </a:r>
            <a:r>
              <a:rPr lang="en-GB" err="1"/>
              <a:t>notatfeltet</a:t>
            </a:r>
            <a:r>
              <a:rPr lang="en-GB"/>
              <a:t> </a:t>
            </a:r>
            <a:r>
              <a:rPr lang="en-GB" err="1"/>
              <a:t>aktivt</a:t>
            </a:r>
            <a:r>
              <a:rPr lang="en-GB"/>
              <a:t>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at </a:t>
            </a:r>
            <a:r>
              <a:rPr lang="en-GB" err="1"/>
              <a:t>mottaker</a:t>
            </a:r>
            <a:r>
              <a:rPr lang="en-GB"/>
              <a:t> </a:t>
            </a:r>
            <a:r>
              <a:rPr lang="en-GB" err="1"/>
              <a:t>skal</a:t>
            </a:r>
            <a:r>
              <a:rPr lang="en-GB"/>
              <a:t> </a:t>
            </a:r>
            <a:r>
              <a:rPr lang="en-GB" err="1"/>
              <a:t>lytte</a:t>
            </a:r>
            <a:r>
              <a:rPr lang="en-GB"/>
              <a:t> </a:t>
            </a:r>
            <a:r>
              <a:rPr lang="en-GB" err="1"/>
              <a:t>istedenfor</a:t>
            </a:r>
            <a:r>
              <a:rPr lang="en-GB"/>
              <a:t> </a:t>
            </a:r>
            <a:r>
              <a:rPr lang="en-GB" err="1"/>
              <a:t>å</a:t>
            </a:r>
            <a:r>
              <a:rPr lang="en-GB"/>
              <a:t> lese. </a:t>
            </a:r>
            <a:r>
              <a:rPr lang="en-GB" err="1"/>
              <a:t>Tenk</a:t>
            </a:r>
            <a:r>
              <a:rPr lang="en-GB"/>
              <a:t> </a:t>
            </a:r>
            <a:r>
              <a:rPr lang="en-GB" err="1"/>
              <a:t>også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lesbarheten</a:t>
            </a:r>
            <a:r>
              <a:rPr lang="en-GB"/>
              <a:t>, </a:t>
            </a:r>
            <a:r>
              <a:rPr lang="en-GB" err="1"/>
              <a:t>bruk</a:t>
            </a:r>
            <a:r>
              <a:rPr lang="en-GB"/>
              <a:t> </a:t>
            </a:r>
            <a:r>
              <a:rPr lang="en-GB" err="1"/>
              <a:t>helst</a:t>
            </a:r>
            <a:r>
              <a:rPr lang="en-GB"/>
              <a:t> </a:t>
            </a:r>
            <a:r>
              <a:rPr lang="en-GB" err="1"/>
              <a:t>ikke</a:t>
            </a:r>
            <a:r>
              <a:rPr lang="en-GB"/>
              <a:t> </a:t>
            </a:r>
            <a:r>
              <a:rPr lang="en-GB" err="1"/>
              <a:t>mindre</a:t>
            </a:r>
            <a:r>
              <a:rPr lang="en-GB"/>
              <a:t> </a:t>
            </a:r>
            <a:r>
              <a:rPr lang="en-GB" err="1"/>
              <a:t>skriftstørrelse</a:t>
            </a:r>
            <a:r>
              <a:rPr lang="en-GB"/>
              <a:t> </a:t>
            </a:r>
            <a:r>
              <a:rPr lang="en-GB" err="1"/>
              <a:t>enn</a:t>
            </a:r>
            <a:r>
              <a:rPr lang="en-GB"/>
              <a:t> 20. Husk at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bilder</a:t>
            </a:r>
            <a:r>
              <a:rPr lang="en-GB"/>
              <a:t> </a:t>
            </a:r>
            <a:r>
              <a:rPr lang="en-GB" err="1"/>
              <a:t>påvirker</a:t>
            </a:r>
            <a:r>
              <a:rPr lang="en-GB"/>
              <a:t> </a:t>
            </a:r>
            <a:r>
              <a:rPr lang="en-GB" err="1"/>
              <a:t>kontrast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lesbarhet</a:t>
            </a:r>
            <a:r>
              <a:rPr lang="en-GB"/>
              <a:t>. </a:t>
            </a:r>
            <a:r>
              <a:rPr lang="en-GB" err="1"/>
              <a:t>Tekst</a:t>
            </a:r>
            <a:r>
              <a:rPr lang="en-GB"/>
              <a:t> </a:t>
            </a:r>
            <a:r>
              <a:rPr lang="en-GB" err="1"/>
              <a:t>plasseres</a:t>
            </a:r>
            <a:r>
              <a:rPr lang="en-GB"/>
              <a:t> der det er </a:t>
            </a:r>
            <a:r>
              <a:rPr lang="en-GB" err="1"/>
              <a:t>hensiktsmessig</a:t>
            </a:r>
            <a:r>
              <a:rPr lang="en-GB"/>
              <a:t>. </a:t>
            </a: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15566417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skj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665E623C-94E5-8945-9866-E6D264106E59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-3173" y="89536"/>
            <a:ext cx="12213430" cy="6668949"/>
          </a:xfrm>
          <a:custGeom>
            <a:avLst/>
            <a:gdLst>
              <a:gd name="connsiteX0" fmla="*/ 4173849 w 12213430"/>
              <a:gd name="connsiteY0" fmla="*/ 0 h 6668949"/>
              <a:gd name="connsiteX1" fmla="*/ 5864223 w 12213430"/>
              <a:gd name="connsiteY1" fmla="*/ 18413 h 6668949"/>
              <a:gd name="connsiteX2" fmla="*/ 10334943 w 12213430"/>
              <a:gd name="connsiteY2" fmla="*/ 134890 h 6668949"/>
              <a:gd name="connsiteX3" fmla="*/ 10785474 w 12213430"/>
              <a:gd name="connsiteY3" fmla="*/ 141073 h 6668949"/>
              <a:gd name="connsiteX4" fmla="*/ 10785474 w 12213430"/>
              <a:gd name="connsiteY4" fmla="*/ 963452 h 6668949"/>
              <a:gd name="connsiteX5" fmla="*/ 10856104 w 12213430"/>
              <a:gd name="connsiteY5" fmla="*/ 1034082 h 6668949"/>
              <a:gd name="connsiteX6" fmla="*/ 11633911 w 12213430"/>
              <a:gd name="connsiteY6" fmla="*/ 1034082 h 6668949"/>
              <a:gd name="connsiteX7" fmla="*/ 11704541 w 12213430"/>
              <a:gd name="connsiteY7" fmla="*/ 963452 h 6668949"/>
              <a:gd name="connsiteX8" fmla="*/ 11704541 w 12213430"/>
              <a:gd name="connsiteY8" fmla="*/ 150472 h 6668949"/>
              <a:gd name="connsiteX9" fmla="*/ 12200794 w 12213430"/>
              <a:gd name="connsiteY9" fmla="*/ 150502 h 6668949"/>
              <a:gd name="connsiteX10" fmla="*/ 12200352 w 12213430"/>
              <a:gd name="connsiteY10" fmla="*/ 6427038 h 6668949"/>
              <a:gd name="connsiteX11" fmla="*/ 3175 w 12213430"/>
              <a:gd name="connsiteY11" fmla="*/ 6521281 h 6668949"/>
              <a:gd name="connsiteX12" fmla="*/ 0 w 12213430"/>
              <a:gd name="connsiteY12" fmla="*/ 239322 h 6668949"/>
              <a:gd name="connsiteX13" fmla="*/ 4173849 w 12213430"/>
              <a:gd name="connsiteY13" fmla="*/ 0 h 666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13430" h="6668949">
                <a:moveTo>
                  <a:pt x="4173849" y="0"/>
                </a:moveTo>
                <a:lnTo>
                  <a:pt x="5864223" y="18413"/>
                </a:lnTo>
                <a:lnTo>
                  <a:pt x="10334943" y="134890"/>
                </a:lnTo>
                <a:lnTo>
                  <a:pt x="10785474" y="141073"/>
                </a:lnTo>
                <a:lnTo>
                  <a:pt x="10785474" y="963452"/>
                </a:lnTo>
                <a:cubicBezTo>
                  <a:pt x="10785474" y="1002460"/>
                  <a:pt x="10817096" y="1034082"/>
                  <a:pt x="10856104" y="1034082"/>
                </a:cubicBezTo>
                <a:lnTo>
                  <a:pt x="11633911" y="1034082"/>
                </a:lnTo>
                <a:cubicBezTo>
                  <a:pt x="11672919" y="1034082"/>
                  <a:pt x="11704541" y="1002460"/>
                  <a:pt x="11704541" y="963452"/>
                </a:cubicBezTo>
                <a:lnTo>
                  <a:pt x="11704541" y="150472"/>
                </a:lnTo>
                <a:lnTo>
                  <a:pt x="12200794" y="150502"/>
                </a:lnTo>
                <a:cubicBezTo>
                  <a:pt x="12221951" y="2609991"/>
                  <a:pt x="12212824" y="4233526"/>
                  <a:pt x="12200352" y="6427038"/>
                </a:cubicBezTo>
                <a:cubicBezTo>
                  <a:pt x="8292381" y="6924937"/>
                  <a:pt x="3832847" y="6495765"/>
                  <a:pt x="3175" y="6521281"/>
                </a:cubicBezTo>
                <a:cubicBezTo>
                  <a:pt x="2117" y="4450578"/>
                  <a:pt x="1058" y="2310025"/>
                  <a:pt x="0" y="239322"/>
                </a:cubicBezTo>
                <a:cubicBezTo>
                  <a:pt x="1481354" y="69395"/>
                  <a:pt x="3313044" y="9793"/>
                  <a:pt x="4173849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dirty="0"/>
              <a:t>		</a:t>
            </a:r>
          </a:p>
          <a:p>
            <a:endParaRPr lang="nb-NO" dirty="0"/>
          </a:p>
          <a:p>
            <a:r>
              <a:rPr lang="nb-NO" dirty="0"/>
              <a:t>		</a:t>
            </a:r>
          </a:p>
          <a:p>
            <a:endParaRPr lang="nb-NO" dirty="0"/>
          </a:p>
          <a:p>
            <a:r>
              <a:rPr lang="nb-NO" dirty="0"/>
              <a:t>					Trykk på ikonet for å sette inn video</a:t>
            </a:r>
          </a:p>
        </p:txBody>
      </p:sp>
    </p:spTree>
    <p:extLst>
      <p:ext uri="{BB962C8B-B14F-4D97-AF65-F5344CB8AC3E}">
        <p14:creationId xmlns:p14="http://schemas.microsoft.com/office/powerpoint/2010/main" val="253994021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rå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76C7B2-1516-3E4F-A044-785CAEBB68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6762" y="206093"/>
            <a:ext cx="4008947" cy="6557775"/>
          </a:xfrm>
          <a:custGeom>
            <a:avLst/>
            <a:gdLst>
              <a:gd name="connsiteX0" fmla="*/ 1671904 w 4008947"/>
              <a:gd name="connsiteY0" fmla="*/ 0 h 6557775"/>
              <a:gd name="connsiteX1" fmla="*/ 3194878 w 4008947"/>
              <a:gd name="connsiteY1" fmla="*/ 36537 h 6557775"/>
              <a:gd name="connsiteX2" fmla="*/ 3342363 w 4008947"/>
              <a:gd name="connsiteY2" fmla="*/ 37168 h 6557775"/>
              <a:gd name="connsiteX3" fmla="*/ 3348713 w 4008947"/>
              <a:gd name="connsiteY3" fmla="*/ 850063 h 6557775"/>
              <a:gd name="connsiteX4" fmla="*/ 3416173 w 4008947"/>
              <a:gd name="connsiteY4" fmla="*/ 917523 h 6557775"/>
              <a:gd name="connsiteX5" fmla="*/ 4008947 w 4008947"/>
              <a:gd name="connsiteY5" fmla="*/ 917523 h 6557775"/>
              <a:gd name="connsiteX6" fmla="*/ 3700290 w 4008947"/>
              <a:gd name="connsiteY6" fmla="*/ 2138772 h 6557775"/>
              <a:gd name="connsiteX7" fmla="*/ 3696964 w 4008947"/>
              <a:gd name="connsiteY7" fmla="*/ 2138772 h 6557775"/>
              <a:gd name="connsiteX8" fmla="*/ 3142479 w 4008947"/>
              <a:gd name="connsiteY8" fmla="*/ 4349958 h 6557775"/>
              <a:gd name="connsiteX9" fmla="*/ 3143397 w 4008947"/>
              <a:gd name="connsiteY9" fmla="*/ 4349958 h 6557775"/>
              <a:gd name="connsiteX10" fmla="*/ 2610068 w 4008947"/>
              <a:gd name="connsiteY10" fmla="*/ 6495080 h 6557775"/>
              <a:gd name="connsiteX11" fmla="*/ 0 w 4008947"/>
              <a:gd name="connsiteY11" fmla="*/ 6549055 h 6557775"/>
              <a:gd name="connsiteX12" fmla="*/ 562632 w 4008947"/>
              <a:gd name="connsiteY12" fmla="*/ 4349958 h 6557775"/>
              <a:gd name="connsiteX13" fmla="*/ 560986 w 4008947"/>
              <a:gd name="connsiteY13" fmla="*/ 4349958 h 6557775"/>
              <a:gd name="connsiteX14" fmla="*/ 1117268 w 4008947"/>
              <a:gd name="connsiteY14" fmla="*/ 2134509 h 6557775"/>
              <a:gd name="connsiteX15" fmla="*/ 1119891 w 4008947"/>
              <a:gd name="connsiteY15" fmla="*/ 2134509 h 6557775"/>
              <a:gd name="connsiteX16" fmla="*/ 1257371 w 4008947"/>
              <a:gd name="connsiteY16" fmla="*/ 1598721 h 6557775"/>
              <a:gd name="connsiteX17" fmla="*/ 1671904 w 4008947"/>
              <a:gd name="connsiteY17" fmla="*/ 0 h 655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08947" h="6557775">
                <a:moveTo>
                  <a:pt x="1671904" y="0"/>
                </a:moveTo>
                <a:lnTo>
                  <a:pt x="3194878" y="36537"/>
                </a:lnTo>
                <a:lnTo>
                  <a:pt x="3342363" y="37168"/>
                </a:lnTo>
                <a:cubicBezTo>
                  <a:pt x="3343421" y="304958"/>
                  <a:pt x="3347655" y="582273"/>
                  <a:pt x="3348713" y="850063"/>
                </a:cubicBezTo>
                <a:cubicBezTo>
                  <a:pt x="3348713" y="887320"/>
                  <a:pt x="3378916" y="917523"/>
                  <a:pt x="3416173" y="917523"/>
                </a:cubicBezTo>
                <a:lnTo>
                  <a:pt x="4008947" y="917523"/>
                </a:lnTo>
                <a:lnTo>
                  <a:pt x="3700290" y="2138772"/>
                </a:lnTo>
                <a:lnTo>
                  <a:pt x="3696964" y="2138772"/>
                </a:lnTo>
                <a:lnTo>
                  <a:pt x="3142479" y="4349958"/>
                </a:lnTo>
                <a:lnTo>
                  <a:pt x="3143397" y="4349958"/>
                </a:lnTo>
                <a:lnTo>
                  <a:pt x="2610068" y="6495080"/>
                </a:lnTo>
                <a:cubicBezTo>
                  <a:pt x="1682895" y="6517305"/>
                  <a:pt x="1060523" y="6580805"/>
                  <a:pt x="0" y="6549055"/>
                </a:cubicBezTo>
                <a:lnTo>
                  <a:pt x="562632" y="4349958"/>
                </a:lnTo>
                <a:lnTo>
                  <a:pt x="560986" y="4349958"/>
                </a:lnTo>
                <a:lnTo>
                  <a:pt x="1117268" y="2134509"/>
                </a:lnTo>
                <a:lnTo>
                  <a:pt x="1119891" y="2134509"/>
                </a:lnTo>
                <a:lnTo>
                  <a:pt x="1257371" y="1598721"/>
                </a:lnTo>
                <a:cubicBezTo>
                  <a:pt x="1395549" y="1065814"/>
                  <a:pt x="1532834" y="548981"/>
                  <a:pt x="1671904" y="0"/>
                </a:cubicBezTo>
                <a:close/>
              </a:path>
            </a:pathLst>
          </a:custGeo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nb-NO" dirty="0"/>
              <a:t>		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		Trykk på ikonet</a:t>
            </a:r>
            <a:br>
              <a:rPr lang="nb-NO" dirty="0"/>
            </a:br>
            <a:r>
              <a:rPr lang="nb-NO" dirty="0"/>
              <a:t>		for å sette inn bilde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CB75A9EE-34F2-C04E-A6AA-1C79900F1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7738" y="1906676"/>
            <a:ext cx="5563625" cy="87637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Overskrift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413EE75-C434-F048-A403-D8E34533E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7738" y="2796859"/>
            <a:ext cx="5563625" cy="20176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Mengde tekst bør begrenses. Brukt notatfeltet aktivt. Tenk på at mottaker skal lytte istedenfor å lese. Tenk også på lesbarheten, bruk helst ikke mindre skriftstørrelse enn 20.</a:t>
            </a:r>
            <a:br>
              <a:rPr lang="nb-NO"/>
            </a:br>
            <a:r>
              <a:rPr lang="nb-NO"/>
              <a:t>Husk alternativ tekst og fotokreditering på bildet.</a:t>
            </a:r>
          </a:p>
        </p:txBody>
      </p:sp>
    </p:spTree>
    <p:extLst>
      <p:ext uri="{BB962C8B-B14F-4D97-AF65-F5344CB8AC3E}">
        <p14:creationId xmlns:p14="http://schemas.microsoft.com/office/powerpoint/2010/main" val="293557806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8D720E-9728-9048-900E-3A6CB272C027}"/>
              </a:ext>
            </a:extLst>
          </p:cNvPr>
          <p:cNvSpPr/>
          <p:nvPr userDrawn="1"/>
        </p:nvSpPr>
        <p:spPr>
          <a:xfrm>
            <a:off x="9358411" y="0"/>
            <a:ext cx="2833589" cy="689353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46F71E2-D40A-B346-8644-1450E9BD33C2}"/>
              </a:ext>
            </a:extLst>
          </p:cNvPr>
          <p:cNvSpPr/>
          <p:nvPr userDrawn="1"/>
        </p:nvSpPr>
        <p:spPr>
          <a:xfrm>
            <a:off x="-5787" y="-11575"/>
            <a:ext cx="11145170" cy="6908972"/>
          </a:xfrm>
          <a:custGeom>
            <a:avLst/>
            <a:gdLst>
              <a:gd name="connsiteX0" fmla="*/ 0 w 12192000"/>
              <a:gd name="connsiteY0" fmla="*/ 0 h 6893538"/>
              <a:gd name="connsiteX1" fmla="*/ 12192000 w 12192000"/>
              <a:gd name="connsiteY1" fmla="*/ 0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2192000"/>
              <a:gd name="connsiteY0" fmla="*/ 0 h 6893538"/>
              <a:gd name="connsiteX1" fmla="*/ 11145170 w 12192000"/>
              <a:gd name="connsiteY1" fmla="*/ 6306 h 6893538"/>
              <a:gd name="connsiteX2" fmla="*/ 12192000 w 12192000"/>
              <a:gd name="connsiteY2" fmla="*/ 6893538 h 6893538"/>
              <a:gd name="connsiteX3" fmla="*/ 0 w 12192000"/>
              <a:gd name="connsiteY3" fmla="*/ 6893538 h 6893538"/>
              <a:gd name="connsiteX4" fmla="*/ 0 w 12192000"/>
              <a:gd name="connsiteY4" fmla="*/ 0 h 6893538"/>
              <a:gd name="connsiteX0" fmla="*/ 0 w 11145170"/>
              <a:gd name="connsiteY0" fmla="*/ 0 h 6893538"/>
              <a:gd name="connsiteX1" fmla="*/ 11145170 w 11145170"/>
              <a:gd name="connsiteY1" fmla="*/ 6306 h 6893538"/>
              <a:gd name="connsiteX2" fmla="*/ 9398350 w 11145170"/>
              <a:gd name="connsiteY2" fmla="*/ 6893538 h 6893538"/>
              <a:gd name="connsiteX3" fmla="*/ 0 w 11145170"/>
              <a:gd name="connsiteY3" fmla="*/ 6893538 h 6893538"/>
              <a:gd name="connsiteX4" fmla="*/ 0 w 11145170"/>
              <a:gd name="connsiteY4" fmla="*/ 0 h 689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5170" h="6893538">
                <a:moveTo>
                  <a:pt x="0" y="0"/>
                </a:moveTo>
                <a:lnTo>
                  <a:pt x="11145170" y="6306"/>
                </a:lnTo>
                <a:lnTo>
                  <a:pt x="9398350" y="6893538"/>
                </a:lnTo>
                <a:lnTo>
                  <a:pt x="0" y="6893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59000">
                <a:schemeClr val="tx2"/>
              </a:gs>
              <a:gs pos="99000">
                <a:schemeClr val="tx2">
                  <a:lumMod val="80000"/>
                </a:schemeClr>
              </a:gs>
            </a:gsLst>
            <a:lin ang="5400000" scaled="1"/>
          </a:gra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O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188A1F-4814-FE4E-AF70-22B66EFE7F43}"/>
              </a:ext>
            </a:extLst>
          </p:cNvPr>
          <p:cNvCxnSpPr>
            <a:cxnSpLocks/>
          </p:cNvCxnSpPr>
          <p:nvPr userDrawn="1"/>
        </p:nvCxnSpPr>
        <p:spPr>
          <a:xfrm>
            <a:off x="955119" y="3662651"/>
            <a:ext cx="615041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C0CE6A-8767-8A41-8C5A-DE6C38FD5F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7738" y="4003392"/>
            <a:ext cx="4339542" cy="949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Avsluttende tekst eller kanskje kontaktinformasjon.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98765-4D04-A240-A1CA-4D22222578E7}"/>
              </a:ext>
            </a:extLst>
          </p:cNvPr>
          <p:cNvGrpSpPr/>
          <p:nvPr userDrawn="1"/>
        </p:nvGrpSpPr>
        <p:grpSpPr>
          <a:xfrm>
            <a:off x="707705" y="1520393"/>
            <a:ext cx="7666996" cy="2028014"/>
            <a:chOff x="600568" y="2449857"/>
            <a:chExt cx="7666996" cy="202801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17A3FE-1B85-044F-8601-1722B646A412}"/>
                </a:ext>
              </a:extLst>
            </p:cNvPr>
            <p:cNvSpPr txBox="1"/>
            <p:nvPr userDrawn="1"/>
          </p:nvSpPr>
          <p:spPr>
            <a:xfrm>
              <a:off x="2800701" y="2493760"/>
              <a:ext cx="546686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O" sz="4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For mer informasjon se:</a:t>
              </a:r>
              <a:br>
                <a:rPr lang="en-NO" sz="5400" b="1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NO" sz="2800">
                  <a:solidFill>
                    <a:schemeClr val="bg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www.ntnu.no</a:t>
              </a:r>
            </a:p>
          </p:txBody>
        </p:sp>
        <p:pic>
          <p:nvPicPr>
            <p:cNvPr id="15" name="Picture 14" descr="QR-kode med link til ntnu.no">
              <a:hlinkClick r:id="rId2"/>
              <a:extLst>
                <a:ext uri="{FF2B5EF4-FFF2-40B4-BE49-F238E27FC236}">
                  <a16:creationId xmlns:a16="http://schemas.microsoft.com/office/drawing/2014/main" id="{B3DD55C2-73F3-D64D-B847-73777262F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0568" y="2449857"/>
              <a:ext cx="2028014" cy="2028014"/>
            </a:xfrm>
            <a:prstGeom prst="rect">
              <a:avLst/>
            </a:prstGeom>
          </p:spPr>
        </p:pic>
      </p:grpSp>
      <p:grpSp>
        <p:nvGrpSpPr>
          <p:cNvPr id="20" name="Group 19" descr="Bilde av Hovedbygningen fra Trondheim, Gneis-bygget i Gjøvik og Ankeret i Ålesund.">
            <a:extLst>
              <a:ext uri="{FF2B5EF4-FFF2-40B4-BE49-F238E27FC236}">
                <a16:creationId xmlns:a16="http://schemas.microsoft.com/office/drawing/2014/main" id="{EF2C9705-DF6A-E545-A00E-46A6E97CBDC9}"/>
              </a:ext>
            </a:extLst>
          </p:cNvPr>
          <p:cNvGrpSpPr/>
          <p:nvPr userDrawn="1"/>
        </p:nvGrpSpPr>
        <p:grpSpPr>
          <a:xfrm>
            <a:off x="6850553" y="-11576"/>
            <a:ext cx="4353265" cy="6975914"/>
            <a:chOff x="6850553" y="-11576"/>
            <a:chExt cx="4353265" cy="69759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9E9650-7725-144B-92F4-A214A47A4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6858340" y="4609"/>
              <a:ext cx="4345478" cy="689150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C2325E-003E-A548-9F83-98A116DD314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850553" y="-11576"/>
              <a:ext cx="1758320" cy="691668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CDC42B-0307-5B46-94D7-F05DACB7C35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426366" y="-1830"/>
              <a:ext cx="1758320" cy="6966168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02499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E370CE-61A9-122D-2A41-4525E438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61" y="731154"/>
            <a:ext cx="11336616" cy="833178"/>
          </a:xfrm>
          <a:prstGeom prst="rect">
            <a:avLst/>
          </a:prstGeom>
        </p:spPr>
        <p:txBody>
          <a:bodyPr wrap="square" lIns="90000" tIns="46800" rIns="90000" bIns="4680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63191-1754-8E9D-DD03-F6F2EF88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05167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EE28842A-71EB-7348-B20C-4E2C6F14E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519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BD9E8-43B4-EF43-A770-91272F2CC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6520251"/>
            <a:ext cx="12192000" cy="337749"/>
          </a:xfrm>
          <a:custGeom>
            <a:avLst/>
            <a:gdLst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247133"/>
              <a:gd name="connsiteX1" fmla="*/ 12192000 w 12192000"/>
              <a:gd name="connsiteY1" fmla="*/ 0 h 247133"/>
              <a:gd name="connsiteX2" fmla="*/ 12192000 w 12192000"/>
              <a:gd name="connsiteY2" fmla="*/ 247133 h 247133"/>
              <a:gd name="connsiteX3" fmla="*/ 0 w 12192000"/>
              <a:gd name="connsiteY3" fmla="*/ 247133 h 247133"/>
              <a:gd name="connsiteX4" fmla="*/ 0 w 12192000"/>
              <a:gd name="connsiteY4" fmla="*/ 0 h 247133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  <a:gd name="connsiteX0" fmla="*/ 0 w 12192000"/>
              <a:gd name="connsiteY0" fmla="*/ 0 h 337749"/>
              <a:gd name="connsiteX1" fmla="*/ 12192000 w 12192000"/>
              <a:gd name="connsiteY1" fmla="*/ 0 h 337749"/>
              <a:gd name="connsiteX2" fmla="*/ 12192000 w 12192000"/>
              <a:gd name="connsiteY2" fmla="*/ 247133 h 337749"/>
              <a:gd name="connsiteX3" fmla="*/ 0 w 12192000"/>
              <a:gd name="connsiteY3" fmla="*/ 337749 h 337749"/>
              <a:gd name="connsiteX4" fmla="*/ 0 w 12192000"/>
              <a:gd name="connsiteY4" fmla="*/ 0 h 337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7749">
                <a:moveTo>
                  <a:pt x="0" y="0"/>
                </a:moveTo>
                <a:lnTo>
                  <a:pt x="12192000" y="0"/>
                </a:lnTo>
                <a:lnTo>
                  <a:pt x="12192000" y="247133"/>
                </a:lnTo>
                <a:cubicBezTo>
                  <a:pt x="7971481" y="304798"/>
                  <a:pt x="4599459" y="-172998"/>
                  <a:pt x="0" y="33774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>
              <a:solidFill>
                <a:schemeClr val="accent3"/>
              </a:solidFill>
            </a:endParaRPr>
          </a:p>
        </p:txBody>
      </p:sp>
      <p:sp>
        <p:nvSpPr>
          <p:cNvPr id="4" name="TextBox 3" descr="Sidenummer">
            <a:extLst>
              <a:ext uri="{FF2B5EF4-FFF2-40B4-BE49-F238E27FC236}">
                <a16:creationId xmlns:a16="http://schemas.microsoft.com/office/drawing/2014/main" id="{FB94DF09-4857-DE42-8023-5A11DB4897A7}"/>
              </a:ext>
            </a:extLst>
          </p:cNvPr>
          <p:cNvSpPr txBox="1"/>
          <p:nvPr userDrawn="1"/>
        </p:nvSpPr>
        <p:spPr>
          <a:xfrm>
            <a:off x="10947083" y="6150919"/>
            <a:ext cx="5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4FCAE7-F3FB-8A47-8F25-E38F3A8BCB3B}" type="slidenum">
              <a:rPr lang="en-NO" smtClean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en-NO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NTNU logo">
            <a:extLst>
              <a:ext uri="{FF2B5EF4-FFF2-40B4-BE49-F238E27FC236}">
                <a16:creationId xmlns:a16="http://schemas.microsoft.com/office/drawing/2014/main" id="{0B4324C8-2CD5-A04C-BEEC-EB40A21E85A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649432" y="101007"/>
            <a:ext cx="1051935" cy="10226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5309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153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  <p:sldLayoutId id="2147483662" r:id="rId3"/>
    <p:sldLayoutId id="2147483668" r:id="rId4"/>
    <p:sldLayoutId id="2147483664" r:id="rId5"/>
    <p:sldLayoutId id="2147483670" r:id="rId6"/>
    <p:sldLayoutId id="2147483669" r:id="rId7"/>
    <p:sldLayoutId id="2147483667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 spd="slow">
    <p:cover/>
  </p:transition>
  <p:hf hdr="0" ftr="0" dt="0"/>
  <p:txStyles>
    <p:titleStyle>
      <a:lvl1pPr algn="l" defTabSz="609585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083" userDrawn="1">
          <p15:clr>
            <a:srgbClr val="F26B43"/>
          </p15:clr>
        </p15:guide>
        <p15:guide id="3" pos="597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55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86BC85D-C904-FB1F-A795-F0499F2EE9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Allmøte NV</a:t>
            </a:r>
          </a:p>
          <a:p>
            <a:r>
              <a:rPr lang="nb-NO" dirty="0"/>
              <a:t>12/4 2024</a:t>
            </a:r>
          </a:p>
        </p:txBody>
      </p:sp>
    </p:spTree>
    <p:extLst>
      <p:ext uri="{BB962C8B-B14F-4D97-AF65-F5344CB8AC3E}">
        <p14:creationId xmlns:p14="http://schemas.microsoft.com/office/powerpoint/2010/main" val="2263864331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2A87-8EB4-4D0D-66EA-4EA92965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økonomi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904D8-61C8-F06C-76E5-EF66F6B2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Svært stramt budsjett i år</a:t>
            </a:r>
          </a:p>
          <a:p>
            <a:r>
              <a:rPr lang="nb-NO" dirty="0"/>
              <a:t>Ansettelsesstopp</a:t>
            </a:r>
          </a:p>
          <a:p>
            <a:r>
              <a:rPr lang="nb-NO" dirty="0"/>
              <a:t>Viktig at timer og leiestedsinntekter føres rett i BOA-prosjekt</a:t>
            </a:r>
          </a:p>
          <a:p>
            <a:r>
              <a:rPr lang="nb-NO" dirty="0"/>
              <a:t>Viktig at vi er nøktern med alle utgifter</a:t>
            </a:r>
          </a:p>
          <a:p>
            <a:r>
              <a:rPr lang="nb-NO" dirty="0"/>
              <a:t>Regnskapstall pr mars viser at vi ligger </a:t>
            </a:r>
            <a:r>
              <a:rPr lang="nb-NO" b="1" dirty="0"/>
              <a:t>dårligere</a:t>
            </a:r>
            <a:r>
              <a:rPr lang="nb-NO" dirty="0"/>
              <a:t> enn budsjettert.</a:t>
            </a:r>
          </a:p>
        </p:txBody>
      </p:sp>
    </p:spTree>
    <p:extLst>
      <p:ext uri="{BB962C8B-B14F-4D97-AF65-F5344CB8AC3E}">
        <p14:creationId xmlns:p14="http://schemas.microsoft.com/office/powerpoint/2010/main" val="612327903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BAC4-A0A6-3E2E-4A77-C80A68A7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endrer vi instituttstrukturen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A1BA8-AEFE-E6F5-9788-083DD8CF0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Bidra til </a:t>
            </a:r>
            <a:r>
              <a:rPr lang="nb-NO" b="1" dirty="0"/>
              <a:t>jevnere kvalitet i teknisk og administrativ </a:t>
            </a:r>
            <a:r>
              <a:rPr lang="nb-NO" dirty="0"/>
              <a:t>støtte mellom instituttene og mindre bruk av delte stillinger</a:t>
            </a:r>
          </a:p>
          <a:p>
            <a:r>
              <a:rPr lang="nb-NO" dirty="0"/>
              <a:t>Samle faggrupper med </a:t>
            </a:r>
            <a:r>
              <a:rPr lang="nb-NO" b="1" dirty="0"/>
              <a:t>overlappende kompetanse og undervisningsoppgaver </a:t>
            </a:r>
            <a:r>
              <a:rPr lang="nb-NO" dirty="0"/>
              <a:t>ved samme institutt.</a:t>
            </a:r>
          </a:p>
          <a:p>
            <a:r>
              <a:rPr lang="nb-NO" b="1" dirty="0"/>
              <a:t>Redusere kostnader </a:t>
            </a:r>
            <a:r>
              <a:rPr lang="nb-NO" dirty="0"/>
              <a:t>til ledelse</a:t>
            </a:r>
          </a:p>
          <a:p>
            <a:r>
              <a:rPr lang="nb-NO" dirty="0"/>
              <a:t>Sørge for at hvert institutt har tilstrekkelig størrelse til at det er mulig å drive faglig utvikling og gjøre strategiske prioriteringer.</a:t>
            </a:r>
          </a:p>
        </p:txBody>
      </p:sp>
    </p:spTree>
    <p:extLst>
      <p:ext uri="{BB962C8B-B14F-4D97-AF65-F5344CB8AC3E}">
        <p14:creationId xmlns:p14="http://schemas.microsoft.com/office/powerpoint/2010/main" val="4041842348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90547-43C3-8290-3380-810A50CFE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E4D40-A7BE-C758-B15D-6FDBD6EC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Instituttstruktur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ECD1-6AFF-34DC-C1C7-77A290C91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695450"/>
            <a:ext cx="11336615" cy="4613910"/>
          </a:xfrm>
        </p:spPr>
        <p:txBody>
          <a:bodyPr/>
          <a:lstStyle/>
          <a:p>
            <a:r>
              <a:rPr lang="nb-NO" dirty="0"/>
              <a:t>Gjennomført dialogmøter med alle enheter</a:t>
            </a:r>
          </a:p>
          <a:p>
            <a:r>
              <a:rPr lang="nb-NO" dirty="0"/>
              <a:t>Det har kommet muntlige og skriftlige innspill</a:t>
            </a:r>
          </a:p>
          <a:p>
            <a:r>
              <a:rPr lang="nb-NO" dirty="0"/>
              <a:t>Alle innspill ble delt med og diskutert i ledergruppa 9/4</a:t>
            </a:r>
          </a:p>
          <a:p>
            <a:r>
              <a:rPr lang="nb-NO" b="1" dirty="0"/>
              <a:t>Konklusjon: </a:t>
            </a:r>
            <a:r>
              <a:rPr lang="nb-NO" dirty="0"/>
              <a:t>Vi legger frem en modell med 5 institutt for </a:t>
            </a:r>
            <a:r>
              <a:rPr lang="nb-NO" dirty="0" err="1"/>
              <a:t>fakultetstyremøtet</a:t>
            </a:r>
            <a:r>
              <a:rPr lang="nb-NO" dirty="0"/>
              <a:t> 6/6 </a:t>
            </a:r>
          </a:p>
          <a:p>
            <a:r>
              <a:rPr lang="nb-NO" dirty="0"/>
              <a:t>To arbeidsgrupper er nedsatt for å vurdere fordeling av undervisningsoppgaver mellom instituttene</a:t>
            </a:r>
          </a:p>
        </p:txBody>
      </p:sp>
    </p:spTree>
    <p:extLst>
      <p:ext uri="{BB962C8B-B14F-4D97-AF65-F5344CB8AC3E}">
        <p14:creationId xmlns:p14="http://schemas.microsoft.com/office/powerpoint/2010/main" val="215710459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CA94F-3D63-7C91-AEE1-999B01AE5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Strukturmodellen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03845-20DD-47CB-1233-3CD66B7D2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Ny struktur med 5 institutt med </a:t>
            </a:r>
            <a:r>
              <a:rPr lang="nb-NO" dirty="0" err="1"/>
              <a:t>hovedenehetene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b="1" dirty="0"/>
              <a:t>Dagens institutt	Årsverk?		Ansatte?</a:t>
            </a:r>
          </a:p>
          <a:p>
            <a:pPr lvl="1"/>
            <a:r>
              <a:rPr lang="nb-NO" dirty="0"/>
              <a:t>IMA + IKJ - </a:t>
            </a:r>
            <a:r>
              <a:rPr lang="nb-NO" dirty="0" err="1"/>
              <a:t>X</a:t>
            </a:r>
            <a:r>
              <a:rPr lang="nb-NO" dirty="0"/>
              <a:t>				220	 			242</a:t>
            </a:r>
          </a:p>
          <a:p>
            <a:pPr lvl="1"/>
            <a:r>
              <a:rPr lang="nb-NO" dirty="0"/>
              <a:t>IBT + IBF + IBA (hele)	177				198</a:t>
            </a:r>
          </a:p>
          <a:p>
            <a:pPr lvl="1"/>
            <a:r>
              <a:rPr lang="nb-NO" dirty="0"/>
              <a:t>IKP + </a:t>
            </a:r>
            <a:r>
              <a:rPr lang="nb-NO" dirty="0" err="1"/>
              <a:t>X</a:t>
            </a:r>
            <a:r>
              <a:rPr lang="nb-NO" dirty="0"/>
              <a:t>					119				132</a:t>
            </a:r>
          </a:p>
          <a:p>
            <a:pPr lvl="1"/>
            <a:r>
              <a:rPr lang="nb-NO" dirty="0"/>
              <a:t>IBI						157				170</a:t>
            </a:r>
          </a:p>
          <a:p>
            <a:pPr lvl="1"/>
            <a:r>
              <a:rPr lang="nb-NO" dirty="0"/>
              <a:t>IFY						171				187</a:t>
            </a:r>
          </a:p>
          <a:p>
            <a:pPr marL="609585" lvl="1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840718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AF65-AC7F-6FF9-3744-AB59FCED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</a:t>
            </a:r>
            <a:r>
              <a:rPr lang="nb-NO" dirty="0" err="1"/>
              <a:t>mht</a:t>
            </a:r>
            <a:r>
              <a:rPr lang="nb-NO" dirty="0"/>
              <a:t> </a:t>
            </a:r>
            <a:r>
              <a:rPr lang="nb-NO" dirty="0" err="1"/>
              <a:t>X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0A787-0556-DDC9-FE5F-63A3E53DF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Satt med en arbeidsgruppe som vurderer fordeling av undervisning mellom IMA+IKJ og IKP</a:t>
            </a:r>
          </a:p>
          <a:p>
            <a:r>
              <a:rPr lang="nb-NO" dirty="0">
                <a:effectLst/>
                <a:latin typeface="+mn-lt"/>
                <a:ea typeface="Times New Roman" panose="02020603050405020304" pitchFamily="18" charset="0"/>
              </a:rPr>
              <a:t>Fra mandatet:</a:t>
            </a:r>
          </a:p>
          <a:p>
            <a:pPr lvl="1"/>
            <a:r>
              <a:rPr lang="nb-NO" sz="2400" dirty="0">
                <a:effectLst/>
                <a:latin typeface="+mn-lt"/>
                <a:ea typeface="Times New Roman" panose="02020603050405020304" pitchFamily="18" charset="0"/>
              </a:rPr>
              <a:t>Vurder hensiktsmessig fordeling av grunnundervisning kjemi mellom de to foreslåtte instituttene IMA+IKJ og IKP. Dekanen ønsker at dette gjøres på en måte som jevner ut fordeling av grunnundervisning i kjemi og bidrar til disiplinfaglig samling av faggrupper. </a:t>
            </a:r>
          </a:p>
          <a:p>
            <a:r>
              <a:rPr lang="nb-NO" sz="2933" dirty="0">
                <a:latin typeface="+mn-lt"/>
              </a:rPr>
              <a:t>Eventuelle følger </a:t>
            </a:r>
            <a:r>
              <a:rPr lang="nb-NO" sz="2933" dirty="0" err="1">
                <a:latin typeface="+mn-lt"/>
              </a:rPr>
              <a:t>mht</a:t>
            </a:r>
            <a:r>
              <a:rPr lang="nb-NO" sz="2933" dirty="0">
                <a:latin typeface="+mn-lt"/>
              </a:rPr>
              <a:t> flytting av personer mellom institutt vurderes av instituttledere og dekan i etterkant av at vedtak om flytting av emner.</a:t>
            </a:r>
          </a:p>
        </p:txBody>
      </p:sp>
    </p:spTree>
    <p:extLst>
      <p:ext uri="{BB962C8B-B14F-4D97-AF65-F5344CB8AC3E}">
        <p14:creationId xmlns:p14="http://schemas.microsoft.com/office/powerpoint/2010/main" val="368915716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87EF-0474-C0D1-F3DF-FBA4F7F9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Forventet direkte økonomisk effekt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46FD7AF-CBCA-98F5-7485-E1F31DA6C1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1844" y="3356501"/>
          <a:ext cx="9848850" cy="2770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5119">
                  <a:extLst>
                    <a:ext uri="{9D8B030D-6E8A-4147-A177-3AD203B41FA5}">
                      <a16:colId xmlns:a16="http://schemas.microsoft.com/office/drawing/2014/main" val="1845395623"/>
                    </a:ext>
                  </a:extLst>
                </a:gridCol>
                <a:gridCol w="1519238">
                  <a:extLst>
                    <a:ext uri="{9D8B030D-6E8A-4147-A177-3AD203B41FA5}">
                      <a16:colId xmlns:a16="http://schemas.microsoft.com/office/drawing/2014/main" val="3904583836"/>
                    </a:ext>
                  </a:extLst>
                </a:gridCol>
                <a:gridCol w="1833563">
                  <a:extLst>
                    <a:ext uri="{9D8B030D-6E8A-4147-A177-3AD203B41FA5}">
                      <a16:colId xmlns:a16="http://schemas.microsoft.com/office/drawing/2014/main" val="3135516301"/>
                    </a:ext>
                  </a:extLst>
                </a:gridCol>
                <a:gridCol w="1885949">
                  <a:extLst>
                    <a:ext uri="{9D8B030D-6E8A-4147-A177-3AD203B41FA5}">
                      <a16:colId xmlns:a16="http://schemas.microsoft.com/office/drawing/2014/main" val="309165736"/>
                    </a:ext>
                  </a:extLst>
                </a:gridCol>
                <a:gridCol w="1754981">
                  <a:extLst>
                    <a:ext uri="{9D8B030D-6E8A-4147-A177-3AD203B41FA5}">
                      <a16:colId xmlns:a16="http://schemas.microsoft.com/office/drawing/2014/main" val="4058031625"/>
                    </a:ext>
                  </a:extLst>
                </a:gridCol>
              </a:tblGrid>
              <a:tr h="421954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Nedbryting av effekter</a:t>
                      </a:r>
                      <a:endParaRPr lang="nb-NO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 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Før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Etter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Diff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34421235"/>
                  </a:ext>
                </a:extLst>
              </a:tr>
              <a:tr h="782797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IMA-IKJ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 dirty="0">
                          <a:effectLst/>
                        </a:rPr>
                        <a:t>        7 638 808 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        4 904 639 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      2 734 168 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9260029"/>
                  </a:ext>
                </a:extLst>
              </a:tr>
              <a:tr h="782797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IBT/IBF/IBA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        7 180 904 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        3 923 712 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      3 257 192 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95400335"/>
                  </a:ext>
                </a:extLst>
              </a:tr>
              <a:tr h="782797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Besparelse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 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 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>
                          <a:effectLst/>
                        </a:rPr>
                        <a:t> </a:t>
                      </a:r>
                      <a:endParaRPr lang="nb-NO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u="none" strike="noStrike" dirty="0">
                          <a:effectLst/>
                        </a:rPr>
                        <a:t>      5 991 361 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55543771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60A377-354A-58F3-2465-6A9432F53A34}"/>
              </a:ext>
            </a:extLst>
          </p:cNvPr>
          <p:cNvSpPr txBox="1">
            <a:spLocks/>
          </p:cNvSpPr>
          <p:nvPr/>
        </p:nvSpPr>
        <p:spPr>
          <a:xfrm>
            <a:off x="337961" y="1443082"/>
            <a:ext cx="11336615" cy="4866278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Tar utgangspunkt i kostnader rollene kontorsjef, instituttleder og teknisk leder. Formalisering av nivå 4 er regnet inn for IBT/IBA/IBF</a:t>
            </a:r>
          </a:p>
        </p:txBody>
      </p:sp>
    </p:spTree>
    <p:extLst>
      <p:ext uri="{BB962C8B-B14F-4D97-AF65-F5344CB8AC3E}">
        <p14:creationId xmlns:p14="http://schemas.microsoft.com/office/powerpoint/2010/main" val="3823387211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A2967-9A35-9A31-5FD0-7FC3BAFA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12ADC-9439-5662-F4BB-8F74E5880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/>
              <a:t>Vi jobber videre med detaljene i 5-instituttstrukturen og innstillingen til </a:t>
            </a:r>
            <a:r>
              <a:rPr lang="nb-NO" sz="2800" dirty="0" err="1"/>
              <a:t>fakultetstyret</a:t>
            </a:r>
            <a:endParaRPr lang="nb-NO" sz="2800" dirty="0"/>
          </a:p>
          <a:p>
            <a:r>
              <a:rPr lang="nb-NO" sz="2800" dirty="0"/>
              <a:t>Instituttstrukturen forhandles i LOSAM</a:t>
            </a:r>
          </a:p>
          <a:p>
            <a:r>
              <a:rPr lang="nb-NO" sz="2800" dirty="0"/>
              <a:t>Vedtak i </a:t>
            </a:r>
            <a:r>
              <a:rPr lang="nb-NO" sz="2800" dirty="0" err="1"/>
              <a:t>fakultetstyret</a:t>
            </a:r>
            <a:r>
              <a:rPr lang="nb-NO" sz="2800" dirty="0"/>
              <a:t> 6/6</a:t>
            </a:r>
          </a:p>
          <a:p>
            <a:r>
              <a:rPr lang="nb-NO" sz="2800" dirty="0"/>
              <a:t>Vedtak i NTNU-styret 11-12/9</a:t>
            </a:r>
          </a:p>
          <a:p>
            <a:r>
              <a:rPr lang="nb-NO" sz="2800" dirty="0"/>
              <a:t>Bemanningsplan for hvert institutt (juni) og innplassering av ansatte i stillinger </a:t>
            </a:r>
            <a:r>
              <a:rPr lang="nb-NO" sz="2800" dirty="0" err="1"/>
              <a:t>fom</a:t>
            </a:r>
            <a:r>
              <a:rPr lang="nb-NO" sz="2800" dirty="0"/>
              <a:t> september 24</a:t>
            </a:r>
          </a:p>
          <a:p>
            <a:r>
              <a:rPr lang="nb-NO" sz="2800" dirty="0"/>
              <a:t>Formalisering av nivå 4 og intern organisering høst 24</a:t>
            </a:r>
          </a:p>
          <a:p>
            <a:r>
              <a:rPr lang="nb-NO" sz="2800" dirty="0"/>
              <a:t>Ny struktur i virksomhet fra 1/8 2025</a:t>
            </a:r>
          </a:p>
          <a:p>
            <a:r>
              <a:rPr lang="nb-NO" sz="2800" dirty="0"/>
              <a:t>Ny strategi for fakultetet og hvert institutt 1/12 2025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553562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13B511-627D-63EF-F158-EACB7FA8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+mj-lt"/>
              </a:rPr>
              <a:t>Hvem er i utvalgskretsen?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BF710E-DF8B-87CA-A4F7-625769CA9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+mn-lt"/>
              </a:rPr>
              <a:t>Først må bemanningsplan inkludert stillingsbeskrivelser for ny instituttstruktur være på plass</a:t>
            </a:r>
          </a:p>
          <a:p>
            <a:pPr marL="0" indent="0">
              <a:buNone/>
            </a:pPr>
            <a:endParaRPr lang="nb-NO" dirty="0">
              <a:latin typeface="+mn-lt"/>
            </a:endParaRPr>
          </a:p>
          <a:p>
            <a:r>
              <a:rPr lang="nb-NO" dirty="0">
                <a:latin typeface="+mn-lt"/>
              </a:rPr>
              <a:t>Utvalgskrets = De ansatte som ikke ser igjen stillingen sin eller kun deler av stillingen i den nye bemanningsplanen er de som er direkte berørt</a:t>
            </a:r>
          </a:p>
          <a:p>
            <a:pPr marL="1219140" lvl="2" indent="0" defTabSz="457189">
              <a:buNone/>
            </a:pPr>
            <a:endParaRPr lang="nb-NO" sz="3200" dirty="0">
              <a:solidFill>
                <a:sysClr val="windowText" lastClr="00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dirty="0">
                <a:latin typeface="+mn-lt"/>
              </a:rPr>
              <a:t>Ansatte som ikke blir berørt er ikke en del av utvalgskretsen</a:t>
            </a:r>
          </a:p>
          <a:p>
            <a:endParaRPr lang="nb-NO" dirty="0"/>
          </a:p>
          <a:p>
            <a:endParaRPr lang="nb-NO" sz="2667" dirty="0"/>
          </a:p>
          <a:p>
            <a:endParaRPr lang="nb-NO" dirty="0">
              <a:solidFill>
                <a:sysClr val="windowText" lastClr="000000"/>
              </a:solidFill>
            </a:endParaRP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001722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1FC4B2-CD28-567A-912D-D468519D7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7033260" cy="1386939"/>
          </a:xfrm>
        </p:spPr>
        <p:txBody>
          <a:bodyPr anchor="ctr">
            <a:normAutofit/>
          </a:bodyPr>
          <a:lstStyle/>
          <a:p>
            <a:r>
              <a:rPr lang="nb-NO" sz="2400"/>
              <a:t>Ansatte i utvalgskretsen må gjennomføre en Kartleggingssamtale</a:t>
            </a:r>
          </a:p>
        </p:txBody>
      </p:sp>
      <p:pic>
        <p:nvPicPr>
          <p:cNvPr id="5" name="Plassholder for innhold 4" descr="Et bilde som inneholder tekst, skjermbilde, nummer, Parallell&#10;&#10;Automatisk generert beskrivelse">
            <a:extLst>
              <a:ext uri="{FF2B5EF4-FFF2-40B4-BE49-F238E27FC236}">
                <a16:creationId xmlns:a16="http://schemas.microsoft.com/office/drawing/2014/main" id="{3FCB3279-B454-C044-A9D3-F205067159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2620"/>
          <a:stretch/>
        </p:blipFill>
        <p:spPr>
          <a:xfrm rot="269363">
            <a:off x="7378721" y="930375"/>
            <a:ext cx="4000500" cy="534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rihåndsform: figur 15">
            <a:extLst>
              <a:ext uri="{FF2B5EF4-FFF2-40B4-BE49-F238E27FC236}">
                <a16:creationId xmlns:a16="http://schemas.microsoft.com/office/drawing/2014/main" id="{AD92E7E4-51EA-F19E-A9F3-DC10CA1A78CF}"/>
              </a:ext>
            </a:extLst>
          </p:cNvPr>
          <p:cNvSpPr/>
          <p:nvPr/>
        </p:nvSpPr>
        <p:spPr>
          <a:xfrm>
            <a:off x="1048175" y="1687509"/>
            <a:ext cx="1968752" cy="1113811"/>
          </a:xfrm>
          <a:custGeom>
            <a:avLst/>
            <a:gdLst>
              <a:gd name="connsiteX0" fmla="*/ 0 w 1968752"/>
              <a:gd name="connsiteY0" fmla="*/ 229723 h 1378062"/>
              <a:gd name="connsiteX1" fmla="*/ 229723 w 1968752"/>
              <a:gd name="connsiteY1" fmla="*/ 0 h 1378062"/>
              <a:gd name="connsiteX2" fmla="*/ 1739029 w 1968752"/>
              <a:gd name="connsiteY2" fmla="*/ 0 h 1378062"/>
              <a:gd name="connsiteX3" fmla="*/ 1968752 w 1968752"/>
              <a:gd name="connsiteY3" fmla="*/ 229723 h 1378062"/>
              <a:gd name="connsiteX4" fmla="*/ 1968752 w 1968752"/>
              <a:gd name="connsiteY4" fmla="*/ 1148339 h 1378062"/>
              <a:gd name="connsiteX5" fmla="*/ 1739029 w 1968752"/>
              <a:gd name="connsiteY5" fmla="*/ 1378062 h 1378062"/>
              <a:gd name="connsiteX6" fmla="*/ 229723 w 1968752"/>
              <a:gd name="connsiteY6" fmla="*/ 1378062 h 1378062"/>
              <a:gd name="connsiteX7" fmla="*/ 0 w 1968752"/>
              <a:gd name="connsiteY7" fmla="*/ 1148339 h 1378062"/>
              <a:gd name="connsiteX8" fmla="*/ 0 w 1968752"/>
              <a:gd name="connsiteY8" fmla="*/ 229723 h 137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752" h="1378062">
                <a:moveTo>
                  <a:pt x="0" y="229723"/>
                </a:moveTo>
                <a:cubicBezTo>
                  <a:pt x="0" y="102850"/>
                  <a:pt x="102850" y="0"/>
                  <a:pt x="229723" y="0"/>
                </a:cubicBezTo>
                <a:lnTo>
                  <a:pt x="1739029" y="0"/>
                </a:lnTo>
                <a:cubicBezTo>
                  <a:pt x="1865902" y="0"/>
                  <a:pt x="1968752" y="102850"/>
                  <a:pt x="1968752" y="229723"/>
                </a:cubicBezTo>
                <a:lnTo>
                  <a:pt x="1968752" y="1148339"/>
                </a:lnTo>
                <a:cubicBezTo>
                  <a:pt x="1968752" y="1275212"/>
                  <a:pt x="1865902" y="1378062"/>
                  <a:pt x="1739029" y="1378062"/>
                </a:cubicBezTo>
                <a:lnTo>
                  <a:pt x="229723" y="1378062"/>
                </a:lnTo>
                <a:cubicBezTo>
                  <a:pt x="102850" y="1378062"/>
                  <a:pt x="0" y="1275212"/>
                  <a:pt x="0" y="1148339"/>
                </a:cubicBezTo>
                <a:lnTo>
                  <a:pt x="0" y="229723"/>
                </a:lnTo>
                <a:close/>
              </a:path>
            </a:pathLst>
          </a:cu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24" tIns="120624" rIns="120624" bIns="120624" numCol="1" spcCol="1270" anchor="ctr" anchorCtr="0">
            <a:noAutofit/>
          </a:bodyPr>
          <a:lstStyle/>
          <a:p>
            <a:pPr algn="ctr" defTabSz="62228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b-NO" sz="140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Informasjon om prosessen gis først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444BD85-2EE6-104C-6779-7157DEBD3520}"/>
              </a:ext>
            </a:extLst>
          </p:cNvPr>
          <p:cNvSpPr/>
          <p:nvPr/>
        </p:nvSpPr>
        <p:spPr>
          <a:xfrm>
            <a:off x="3016928" y="1818939"/>
            <a:ext cx="1431883" cy="111381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457189"/>
            <a:endParaRPr lang="nb-NO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91CC43-D6A6-291B-7F1A-712A05A58668}"/>
              </a:ext>
            </a:extLst>
          </p:cNvPr>
          <p:cNvSpPr/>
          <p:nvPr/>
        </p:nvSpPr>
        <p:spPr>
          <a:xfrm>
            <a:off x="4649233" y="3366957"/>
            <a:ext cx="1431883" cy="111381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defTabSz="457189"/>
            <a:endParaRPr lang="nb-NO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</a:endParaRP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C0E8763A-AEC5-A702-4C04-2086BBD7F390}"/>
              </a:ext>
            </a:extLst>
          </p:cNvPr>
          <p:cNvGrpSpPr/>
          <p:nvPr/>
        </p:nvGrpSpPr>
        <p:grpSpPr>
          <a:xfrm>
            <a:off x="2032549" y="2801319"/>
            <a:ext cx="2837515" cy="1800653"/>
            <a:chOff x="2032550" y="2801318"/>
            <a:chExt cx="2837514" cy="1800653"/>
          </a:xfrm>
        </p:grpSpPr>
        <p:sp>
          <p:nvSpPr>
            <p:cNvPr id="19" name="Frihåndsform: figur 18">
              <a:extLst>
                <a:ext uri="{FF2B5EF4-FFF2-40B4-BE49-F238E27FC236}">
                  <a16:creationId xmlns:a16="http://schemas.microsoft.com/office/drawing/2014/main" id="{0E101DD4-92CE-785E-31C9-E74C32FE393E}"/>
                </a:ext>
              </a:extLst>
            </p:cNvPr>
            <p:cNvSpPr/>
            <p:nvPr/>
          </p:nvSpPr>
          <p:spPr>
            <a:xfrm>
              <a:off x="2459650" y="3223909"/>
              <a:ext cx="2410414" cy="1378062"/>
            </a:xfrm>
            <a:custGeom>
              <a:avLst/>
              <a:gdLst>
                <a:gd name="connsiteX0" fmla="*/ 0 w 1968752"/>
                <a:gd name="connsiteY0" fmla="*/ 229723 h 1378062"/>
                <a:gd name="connsiteX1" fmla="*/ 229723 w 1968752"/>
                <a:gd name="connsiteY1" fmla="*/ 0 h 1378062"/>
                <a:gd name="connsiteX2" fmla="*/ 1739029 w 1968752"/>
                <a:gd name="connsiteY2" fmla="*/ 0 h 1378062"/>
                <a:gd name="connsiteX3" fmla="*/ 1968752 w 1968752"/>
                <a:gd name="connsiteY3" fmla="*/ 229723 h 1378062"/>
                <a:gd name="connsiteX4" fmla="*/ 1968752 w 1968752"/>
                <a:gd name="connsiteY4" fmla="*/ 1148339 h 1378062"/>
                <a:gd name="connsiteX5" fmla="*/ 1739029 w 1968752"/>
                <a:gd name="connsiteY5" fmla="*/ 1378062 h 1378062"/>
                <a:gd name="connsiteX6" fmla="*/ 229723 w 1968752"/>
                <a:gd name="connsiteY6" fmla="*/ 1378062 h 1378062"/>
                <a:gd name="connsiteX7" fmla="*/ 0 w 1968752"/>
                <a:gd name="connsiteY7" fmla="*/ 1148339 h 1378062"/>
                <a:gd name="connsiteX8" fmla="*/ 0 w 1968752"/>
                <a:gd name="connsiteY8" fmla="*/ 229723 h 137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752" h="1378062">
                  <a:moveTo>
                    <a:pt x="0" y="229723"/>
                  </a:moveTo>
                  <a:cubicBezTo>
                    <a:pt x="0" y="102850"/>
                    <a:pt x="102850" y="0"/>
                    <a:pt x="229723" y="0"/>
                  </a:cubicBezTo>
                  <a:lnTo>
                    <a:pt x="1739029" y="0"/>
                  </a:lnTo>
                  <a:cubicBezTo>
                    <a:pt x="1865902" y="0"/>
                    <a:pt x="1968752" y="102850"/>
                    <a:pt x="1968752" y="229723"/>
                  </a:cubicBezTo>
                  <a:lnTo>
                    <a:pt x="1968752" y="1148339"/>
                  </a:lnTo>
                  <a:cubicBezTo>
                    <a:pt x="1968752" y="1275212"/>
                    <a:pt x="1865902" y="1378062"/>
                    <a:pt x="1739029" y="1378062"/>
                  </a:cubicBezTo>
                  <a:lnTo>
                    <a:pt x="229723" y="1378062"/>
                  </a:lnTo>
                  <a:cubicBezTo>
                    <a:pt x="102850" y="1378062"/>
                    <a:pt x="0" y="1275212"/>
                    <a:pt x="0" y="1148339"/>
                  </a:cubicBezTo>
                  <a:lnTo>
                    <a:pt x="0" y="229723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4" tIns="120624" rIns="120624" bIns="120624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40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Kartleggingsskjema sendes ut til ansatte som blir berørt og det må kalles inn til en samtale</a:t>
              </a:r>
            </a:p>
          </p:txBody>
        </p:sp>
        <p:cxnSp>
          <p:nvCxnSpPr>
            <p:cNvPr id="23" name="Kobling: vinkel 22">
              <a:extLst>
                <a:ext uri="{FF2B5EF4-FFF2-40B4-BE49-F238E27FC236}">
                  <a16:creationId xmlns:a16="http://schemas.microsoft.com/office/drawing/2014/main" id="{2FF806EE-44A5-5DFD-1F50-B1E6A0D446F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84828" y="3149040"/>
              <a:ext cx="1122544" cy="427100"/>
            </a:xfrm>
            <a:prstGeom prst="bentConnector3">
              <a:avLst>
                <a:gd name="adj1" fmla="val 100232"/>
              </a:avLst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7937159D-3474-F201-3C95-9285B6308957}"/>
              </a:ext>
            </a:extLst>
          </p:cNvPr>
          <p:cNvGrpSpPr/>
          <p:nvPr/>
        </p:nvGrpSpPr>
        <p:grpSpPr>
          <a:xfrm>
            <a:off x="3594612" y="4601971"/>
            <a:ext cx="2763081" cy="1825056"/>
            <a:chOff x="3594610" y="4601971"/>
            <a:chExt cx="2763081" cy="1825056"/>
          </a:xfrm>
        </p:grpSpPr>
        <p:sp>
          <p:nvSpPr>
            <p:cNvPr id="21" name="Frihåndsform: figur 20">
              <a:extLst>
                <a:ext uri="{FF2B5EF4-FFF2-40B4-BE49-F238E27FC236}">
                  <a16:creationId xmlns:a16="http://schemas.microsoft.com/office/drawing/2014/main" id="{476B9571-B93A-9D4B-F86C-D8580F33C833}"/>
                </a:ext>
              </a:extLst>
            </p:cNvPr>
            <p:cNvSpPr/>
            <p:nvPr/>
          </p:nvSpPr>
          <p:spPr>
            <a:xfrm>
              <a:off x="4021710" y="5048965"/>
              <a:ext cx="2335981" cy="1378062"/>
            </a:xfrm>
            <a:custGeom>
              <a:avLst/>
              <a:gdLst>
                <a:gd name="connsiteX0" fmla="*/ 0 w 1968752"/>
                <a:gd name="connsiteY0" fmla="*/ 229723 h 1378062"/>
                <a:gd name="connsiteX1" fmla="*/ 229723 w 1968752"/>
                <a:gd name="connsiteY1" fmla="*/ 0 h 1378062"/>
                <a:gd name="connsiteX2" fmla="*/ 1739029 w 1968752"/>
                <a:gd name="connsiteY2" fmla="*/ 0 h 1378062"/>
                <a:gd name="connsiteX3" fmla="*/ 1968752 w 1968752"/>
                <a:gd name="connsiteY3" fmla="*/ 229723 h 1378062"/>
                <a:gd name="connsiteX4" fmla="*/ 1968752 w 1968752"/>
                <a:gd name="connsiteY4" fmla="*/ 1148339 h 1378062"/>
                <a:gd name="connsiteX5" fmla="*/ 1739029 w 1968752"/>
                <a:gd name="connsiteY5" fmla="*/ 1378062 h 1378062"/>
                <a:gd name="connsiteX6" fmla="*/ 229723 w 1968752"/>
                <a:gd name="connsiteY6" fmla="*/ 1378062 h 1378062"/>
                <a:gd name="connsiteX7" fmla="*/ 0 w 1968752"/>
                <a:gd name="connsiteY7" fmla="*/ 1148339 h 1378062"/>
                <a:gd name="connsiteX8" fmla="*/ 0 w 1968752"/>
                <a:gd name="connsiteY8" fmla="*/ 229723 h 137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8752" h="1378062">
                  <a:moveTo>
                    <a:pt x="0" y="229723"/>
                  </a:moveTo>
                  <a:cubicBezTo>
                    <a:pt x="0" y="102850"/>
                    <a:pt x="102850" y="0"/>
                    <a:pt x="229723" y="0"/>
                  </a:cubicBezTo>
                  <a:lnTo>
                    <a:pt x="1739029" y="0"/>
                  </a:lnTo>
                  <a:cubicBezTo>
                    <a:pt x="1865902" y="0"/>
                    <a:pt x="1968752" y="102850"/>
                    <a:pt x="1968752" y="229723"/>
                  </a:cubicBezTo>
                  <a:lnTo>
                    <a:pt x="1968752" y="1148339"/>
                  </a:lnTo>
                  <a:cubicBezTo>
                    <a:pt x="1968752" y="1275212"/>
                    <a:pt x="1865902" y="1378062"/>
                    <a:pt x="1739029" y="1378062"/>
                  </a:cubicBezTo>
                  <a:lnTo>
                    <a:pt x="229723" y="1378062"/>
                  </a:lnTo>
                  <a:cubicBezTo>
                    <a:pt x="102850" y="1378062"/>
                    <a:pt x="0" y="1275212"/>
                    <a:pt x="0" y="1148339"/>
                  </a:cubicBezTo>
                  <a:lnTo>
                    <a:pt x="0" y="229723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4" tIns="120624" rIns="120624" bIns="120624" numCol="1" spcCol="1270" anchor="ctr" anchorCtr="0">
              <a:noAutofit/>
            </a:bodyPr>
            <a:lstStyle/>
            <a:p>
              <a:pPr algn="ctr" defTabSz="62228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400">
                  <a:solidFill>
                    <a:prstClr val="white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Skjema fylles ut sammen med nærmeste leder, som kan «gå god» for innholdet</a:t>
              </a:r>
            </a:p>
          </p:txBody>
        </p:sp>
        <p:cxnSp>
          <p:nvCxnSpPr>
            <p:cNvPr id="27" name="Kobling: vinkel 26">
              <a:extLst>
                <a:ext uri="{FF2B5EF4-FFF2-40B4-BE49-F238E27FC236}">
                  <a16:creationId xmlns:a16="http://schemas.microsoft.com/office/drawing/2014/main" id="{4103DB07-F70D-38FB-49DF-A3E705CDF3D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246888" y="4949693"/>
              <a:ext cx="1122544" cy="427100"/>
            </a:xfrm>
            <a:prstGeom prst="bentConnector3">
              <a:avLst>
                <a:gd name="adj1" fmla="val 100232"/>
              </a:avLst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6204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e 9"/>
          <p:cNvGrpSpPr/>
          <p:nvPr/>
        </p:nvGrpSpPr>
        <p:grpSpPr>
          <a:xfrm>
            <a:off x="2490697" y="2033141"/>
            <a:ext cx="2316151" cy="3346089"/>
            <a:chOff x="966696" y="833982"/>
            <a:chExt cx="2316150" cy="3346088"/>
          </a:xfrm>
        </p:grpSpPr>
        <p:sp>
          <p:nvSpPr>
            <p:cNvPr id="9" name="TekstSylinder 8"/>
            <p:cNvSpPr txBox="1"/>
            <p:nvPr/>
          </p:nvSpPr>
          <p:spPr>
            <a:xfrm>
              <a:off x="966697" y="3102852"/>
              <a:ext cx="23161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Ansatte som ser igjen sin stilling/oppgaver i ny organisasjon, har rett og plikt på stillingen</a:t>
              </a:r>
            </a:p>
          </p:txBody>
        </p:sp>
        <p:grpSp>
          <p:nvGrpSpPr>
            <p:cNvPr id="2" name="Gruppe 1"/>
            <p:cNvGrpSpPr/>
            <p:nvPr/>
          </p:nvGrpSpPr>
          <p:grpSpPr>
            <a:xfrm>
              <a:off x="1138864" y="833982"/>
              <a:ext cx="1677716" cy="1677716"/>
              <a:chOff x="6296327" y="2077313"/>
              <a:chExt cx="1022580" cy="1022580"/>
            </a:xfrm>
          </p:grpSpPr>
          <p:sp>
            <p:nvSpPr>
              <p:cNvPr id="123" name="Ellipse 122"/>
              <p:cNvSpPr/>
              <p:nvPr/>
            </p:nvSpPr>
            <p:spPr>
              <a:xfrm>
                <a:off x="6296327" y="2077313"/>
                <a:ext cx="1022580" cy="102258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nb-NO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4" name="Gruppe 123"/>
              <p:cNvGrpSpPr/>
              <p:nvPr/>
            </p:nvGrpSpPr>
            <p:grpSpPr>
              <a:xfrm>
                <a:off x="6717931" y="2636583"/>
                <a:ext cx="176245" cy="372714"/>
                <a:chOff x="1828798" y="1022620"/>
                <a:chExt cx="244441" cy="516931"/>
              </a:xfrm>
            </p:grpSpPr>
            <p:sp>
              <p:nvSpPr>
                <p:cNvPr id="125" name="Ellipse 124"/>
                <p:cNvSpPr/>
                <p:nvPr/>
              </p:nvSpPr>
              <p:spPr>
                <a:xfrm>
                  <a:off x="1853668" y="1022620"/>
                  <a:ext cx="188886" cy="188886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6" name="Avrundet rektangel 125"/>
                <p:cNvSpPr/>
                <p:nvPr/>
              </p:nvSpPr>
              <p:spPr>
                <a:xfrm>
                  <a:off x="1828798" y="1228444"/>
                  <a:ext cx="244441" cy="311107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" name="Gruppe 126"/>
              <p:cNvGrpSpPr/>
              <p:nvPr/>
            </p:nvGrpSpPr>
            <p:grpSpPr>
              <a:xfrm rot="20688157">
                <a:off x="6953008" y="2285495"/>
                <a:ext cx="176890" cy="268384"/>
                <a:chOff x="3064443" y="1713743"/>
                <a:chExt cx="351226" cy="532895"/>
              </a:xfrm>
            </p:grpSpPr>
            <p:sp>
              <p:nvSpPr>
                <p:cNvPr id="128" name="Rektangel 127"/>
                <p:cNvSpPr/>
                <p:nvPr/>
              </p:nvSpPr>
              <p:spPr>
                <a:xfrm>
                  <a:off x="3064443" y="1713743"/>
                  <a:ext cx="351226" cy="532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29" name="Rett linje 128"/>
                <p:cNvCxnSpPr/>
                <p:nvPr/>
              </p:nvCxnSpPr>
              <p:spPr>
                <a:xfrm>
                  <a:off x="3124705" y="1800808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tt linje 129"/>
                <p:cNvCxnSpPr/>
                <p:nvPr/>
              </p:nvCxnSpPr>
              <p:spPr>
                <a:xfrm>
                  <a:off x="3124705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tt linje 130"/>
                <p:cNvCxnSpPr/>
                <p:nvPr/>
              </p:nvCxnSpPr>
              <p:spPr>
                <a:xfrm>
                  <a:off x="3254646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tt linje 131"/>
                <p:cNvCxnSpPr/>
                <p:nvPr/>
              </p:nvCxnSpPr>
              <p:spPr>
                <a:xfrm>
                  <a:off x="3129580" y="1948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tt linje 132"/>
                <p:cNvCxnSpPr/>
                <p:nvPr/>
              </p:nvCxnSpPr>
              <p:spPr>
                <a:xfrm>
                  <a:off x="3129580" y="2011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tt linje 133"/>
                <p:cNvCxnSpPr/>
                <p:nvPr/>
              </p:nvCxnSpPr>
              <p:spPr>
                <a:xfrm>
                  <a:off x="3129580" y="2075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Rett linje 134"/>
                <p:cNvCxnSpPr/>
                <p:nvPr/>
              </p:nvCxnSpPr>
              <p:spPr>
                <a:xfrm>
                  <a:off x="3129580" y="2138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uppe 135"/>
              <p:cNvGrpSpPr/>
              <p:nvPr/>
            </p:nvGrpSpPr>
            <p:grpSpPr>
              <a:xfrm>
                <a:off x="6480343" y="2303088"/>
                <a:ext cx="176890" cy="268384"/>
                <a:chOff x="2478982" y="2439683"/>
                <a:chExt cx="245335" cy="372232"/>
              </a:xfrm>
            </p:grpSpPr>
            <p:sp>
              <p:nvSpPr>
                <p:cNvPr id="137" name="Rektangel 136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38" name="Rett linje 137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Rett linje 138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Rett linje 139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Rett linje 140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Rett linje 141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ett linje 142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ett linje 143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5" name="Rett pil 144"/>
              <p:cNvCxnSpPr/>
              <p:nvPr/>
            </p:nvCxnSpPr>
            <p:spPr>
              <a:xfrm>
                <a:off x="6803485" y="2418665"/>
                <a:ext cx="0" cy="1791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Rett pil 145"/>
              <p:cNvCxnSpPr/>
              <p:nvPr/>
            </p:nvCxnSpPr>
            <p:spPr>
              <a:xfrm>
                <a:off x="6657233" y="2406954"/>
                <a:ext cx="2837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kstSylinder 3"/>
            <p:cNvSpPr txBox="1"/>
            <p:nvPr/>
          </p:nvSpPr>
          <p:spPr>
            <a:xfrm>
              <a:off x="966696" y="267410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nb-NO" b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</a:t>
              </a:r>
              <a:endParaRPr lang="nb-NO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5" name="Rett linje 14"/>
            <p:cNvCxnSpPr/>
            <p:nvPr/>
          </p:nvCxnSpPr>
          <p:spPr>
            <a:xfrm>
              <a:off x="1071797" y="3043436"/>
              <a:ext cx="90592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kstSylinder 171"/>
          <p:cNvSpPr txBox="1"/>
          <p:nvPr/>
        </p:nvSpPr>
        <p:spPr>
          <a:xfrm>
            <a:off x="5172662" y="4302012"/>
            <a:ext cx="2316149" cy="257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 sz="1467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to eller flere ansatte ser igjen sin stilling, gjøres en vurdering av: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467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Relevant utdanning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467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Erfaring/praksis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467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Personlig egnethet</a:t>
            </a:r>
          </a:p>
          <a:p>
            <a:pPr defTabSz="457189"/>
            <a:r>
              <a:rPr lang="nb-NO" sz="1467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to eller flere kommer likt ut vurderes ansiennitet, sosiale forhold og likestilling/mangfold</a:t>
            </a:r>
          </a:p>
        </p:txBody>
      </p:sp>
      <p:sp>
        <p:nvSpPr>
          <p:cNvPr id="174" name="TekstSylinder 173"/>
          <p:cNvSpPr txBox="1"/>
          <p:nvPr/>
        </p:nvSpPr>
        <p:spPr>
          <a:xfrm>
            <a:off x="5172659" y="38732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2.</a:t>
            </a:r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Ellipse 174"/>
          <p:cNvSpPr/>
          <p:nvPr/>
        </p:nvSpPr>
        <p:spPr>
          <a:xfrm>
            <a:off x="5344827" y="2006511"/>
            <a:ext cx="1677716" cy="16777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nb-N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6" name="Gruppe 175"/>
          <p:cNvGrpSpPr/>
          <p:nvPr/>
        </p:nvGrpSpPr>
        <p:grpSpPr>
          <a:xfrm>
            <a:off x="5834239" y="2950719"/>
            <a:ext cx="689115" cy="611501"/>
            <a:chOff x="1657789" y="1022620"/>
            <a:chExt cx="582544" cy="516931"/>
          </a:xfrm>
        </p:grpSpPr>
        <p:sp>
          <p:nvSpPr>
            <p:cNvPr id="197" name="Ellipse 196"/>
            <p:cNvSpPr/>
            <p:nvPr/>
          </p:nvSpPr>
          <p:spPr>
            <a:xfrm>
              <a:off x="1682659" y="1022620"/>
              <a:ext cx="188886" cy="18888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Avrundet rektangel 197"/>
            <p:cNvSpPr/>
            <p:nvPr/>
          </p:nvSpPr>
          <p:spPr>
            <a:xfrm>
              <a:off x="1657789" y="1228444"/>
              <a:ext cx="244441" cy="31110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7" name="Ellipse 226"/>
            <p:cNvSpPr/>
            <p:nvPr/>
          </p:nvSpPr>
          <p:spPr>
            <a:xfrm>
              <a:off x="2020761" y="1022620"/>
              <a:ext cx="188886" cy="18888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8" name="Avrundet rektangel 227"/>
            <p:cNvSpPr/>
            <p:nvPr/>
          </p:nvSpPr>
          <p:spPr>
            <a:xfrm>
              <a:off x="1995892" y="1228444"/>
              <a:ext cx="244441" cy="31110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77" name="Gruppe 176"/>
          <p:cNvGrpSpPr/>
          <p:nvPr/>
        </p:nvGrpSpPr>
        <p:grpSpPr>
          <a:xfrm rot="20688157">
            <a:off x="6422224" y="2374701"/>
            <a:ext cx="290219" cy="440329"/>
            <a:chOff x="3064443" y="1713743"/>
            <a:chExt cx="351226" cy="532895"/>
          </a:xfrm>
        </p:grpSpPr>
        <p:sp>
          <p:nvSpPr>
            <p:cNvPr id="189" name="Rektangel 188"/>
            <p:cNvSpPr/>
            <p:nvPr/>
          </p:nvSpPr>
          <p:spPr>
            <a:xfrm>
              <a:off x="3064443" y="1713743"/>
              <a:ext cx="351226" cy="532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0" name="Rett linje 189"/>
            <p:cNvCxnSpPr/>
            <p:nvPr/>
          </p:nvCxnSpPr>
          <p:spPr>
            <a:xfrm>
              <a:off x="3124705" y="1800808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Rett linje 190"/>
            <p:cNvCxnSpPr/>
            <p:nvPr/>
          </p:nvCxnSpPr>
          <p:spPr>
            <a:xfrm>
              <a:off x="3124705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Rett linje 191"/>
            <p:cNvCxnSpPr/>
            <p:nvPr/>
          </p:nvCxnSpPr>
          <p:spPr>
            <a:xfrm>
              <a:off x="3254646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Rett linje 192"/>
            <p:cNvCxnSpPr/>
            <p:nvPr/>
          </p:nvCxnSpPr>
          <p:spPr>
            <a:xfrm>
              <a:off x="3129580" y="1948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Rett linje 193"/>
            <p:cNvCxnSpPr/>
            <p:nvPr/>
          </p:nvCxnSpPr>
          <p:spPr>
            <a:xfrm>
              <a:off x="3129580" y="2011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Rett linje 194"/>
            <p:cNvCxnSpPr/>
            <p:nvPr/>
          </p:nvCxnSpPr>
          <p:spPr>
            <a:xfrm>
              <a:off x="3129580" y="2075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Rett linje 195"/>
            <p:cNvCxnSpPr/>
            <p:nvPr/>
          </p:nvCxnSpPr>
          <p:spPr>
            <a:xfrm>
              <a:off x="3129580" y="2138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uppe 177"/>
          <p:cNvGrpSpPr/>
          <p:nvPr/>
        </p:nvGrpSpPr>
        <p:grpSpPr>
          <a:xfrm>
            <a:off x="5646736" y="2403565"/>
            <a:ext cx="290219" cy="440329"/>
            <a:chOff x="2478982" y="2439683"/>
            <a:chExt cx="245335" cy="372232"/>
          </a:xfrm>
        </p:grpSpPr>
        <p:sp>
          <p:nvSpPr>
            <p:cNvPr id="181" name="Rektangel 180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2" name="Rett linje 181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Rett linje 182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Rett linje 183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Rett linje 184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Rett linje 185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Rett linje 186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Rett linje 187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0" name="Rett pil 179"/>
          <p:cNvCxnSpPr/>
          <p:nvPr/>
        </p:nvCxnSpPr>
        <p:spPr>
          <a:xfrm>
            <a:off x="5936955" y="2573972"/>
            <a:ext cx="4655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6042572" y="25785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grpSp>
        <p:nvGrpSpPr>
          <p:cNvPr id="229" name="Gruppe 228"/>
          <p:cNvGrpSpPr/>
          <p:nvPr/>
        </p:nvGrpSpPr>
        <p:grpSpPr>
          <a:xfrm>
            <a:off x="5523643" y="2500876"/>
            <a:ext cx="290219" cy="440329"/>
            <a:chOff x="2478982" y="2439683"/>
            <a:chExt cx="245335" cy="372232"/>
          </a:xfrm>
        </p:grpSpPr>
        <p:sp>
          <p:nvSpPr>
            <p:cNvPr id="230" name="Rektangel 229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1" name="Rett linje 230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Rett linje 231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Rett linje 232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Rett linje 233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Rett linje 234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Rett linje 235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Rett linje 236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7" name="Rett linje 246"/>
          <p:cNvCxnSpPr/>
          <p:nvPr/>
        </p:nvCxnSpPr>
        <p:spPr>
          <a:xfrm>
            <a:off x="5243570" y="4242595"/>
            <a:ext cx="9059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kstSylinder 199"/>
          <p:cNvSpPr txBox="1"/>
          <p:nvPr/>
        </p:nvSpPr>
        <p:spPr>
          <a:xfrm>
            <a:off x="7858755" y="4302014"/>
            <a:ext cx="224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Ansatte som ikke ser igjen sin stilling/oppgaver i ny bemanningsplan vil få vurdert annen passende stilling.</a:t>
            </a:r>
          </a:p>
        </p:txBody>
      </p:sp>
      <p:sp>
        <p:nvSpPr>
          <p:cNvPr id="203" name="Ellipse 202"/>
          <p:cNvSpPr/>
          <p:nvPr/>
        </p:nvSpPr>
        <p:spPr>
          <a:xfrm>
            <a:off x="8030922" y="2033141"/>
            <a:ext cx="1677716" cy="16777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nb-N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4" name="Gruppe 203"/>
          <p:cNvGrpSpPr/>
          <p:nvPr/>
        </p:nvGrpSpPr>
        <p:grpSpPr>
          <a:xfrm>
            <a:off x="8722635" y="2950719"/>
            <a:ext cx="289160" cy="611501"/>
            <a:chOff x="1828798" y="1022620"/>
            <a:chExt cx="244441" cy="516931"/>
          </a:xfrm>
        </p:grpSpPr>
        <p:sp>
          <p:nvSpPr>
            <p:cNvPr id="225" name="Ellipse 224"/>
            <p:cNvSpPr/>
            <p:nvPr/>
          </p:nvSpPr>
          <p:spPr>
            <a:xfrm>
              <a:off x="1853668" y="1022620"/>
              <a:ext cx="188886" cy="18888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6" name="Avrundet rektangel 225"/>
            <p:cNvSpPr/>
            <p:nvPr/>
          </p:nvSpPr>
          <p:spPr>
            <a:xfrm>
              <a:off x="1828798" y="1228444"/>
              <a:ext cx="244441" cy="31110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2" name="TekstSylinder 201"/>
          <p:cNvSpPr txBox="1"/>
          <p:nvPr/>
        </p:nvSpPr>
        <p:spPr>
          <a:xfrm>
            <a:off x="7858754" y="3873261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3.</a:t>
            </a:r>
            <a:endParaRPr lang="nb-NO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48" name="Rett linje 247"/>
          <p:cNvCxnSpPr/>
          <p:nvPr/>
        </p:nvCxnSpPr>
        <p:spPr>
          <a:xfrm>
            <a:off x="7929664" y="4242595"/>
            <a:ext cx="9059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kstSylinder 2"/>
          <p:cNvSpPr txBox="1"/>
          <p:nvPr/>
        </p:nvSpPr>
        <p:spPr>
          <a:xfrm>
            <a:off x="2470392" y="711592"/>
            <a:ext cx="334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sz="2400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TRINN 1: Rett og plikt</a:t>
            </a:r>
          </a:p>
        </p:txBody>
      </p:sp>
      <p:grpSp>
        <p:nvGrpSpPr>
          <p:cNvPr id="91" name="Gruppe 90"/>
          <p:cNvGrpSpPr/>
          <p:nvPr/>
        </p:nvGrpSpPr>
        <p:grpSpPr>
          <a:xfrm rot="20532295">
            <a:off x="8690477" y="2263646"/>
            <a:ext cx="290219" cy="440329"/>
            <a:chOff x="2478982" y="2439683"/>
            <a:chExt cx="245335" cy="372232"/>
          </a:xfrm>
        </p:grpSpPr>
        <p:sp>
          <p:nvSpPr>
            <p:cNvPr id="92" name="Rektangel 91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3" name="Rett linje 92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Rett linje 93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Rett linje 94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Rett linje 95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Rett linje 96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ett linje 97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ett linje 98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023486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D71D-BC9B-0D4F-B484-D091401F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319BF-B94A-DE08-5FC4-750F1501F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695450"/>
            <a:ext cx="11336615" cy="4613910"/>
          </a:xfrm>
        </p:spPr>
        <p:txBody>
          <a:bodyPr/>
          <a:lstStyle/>
          <a:p>
            <a:r>
              <a:rPr lang="nb-NO" dirty="0"/>
              <a:t>ERC og FME</a:t>
            </a:r>
          </a:p>
          <a:p>
            <a:r>
              <a:rPr lang="nb-NO" dirty="0"/>
              <a:t>EVALNAT og EVALBIO</a:t>
            </a:r>
          </a:p>
          <a:p>
            <a:r>
              <a:rPr lang="nb-NO" dirty="0"/>
              <a:t>Status økonomi</a:t>
            </a:r>
          </a:p>
          <a:p>
            <a:r>
              <a:rPr lang="nb-NO" dirty="0"/>
              <a:t>Instituttstruktur NV</a:t>
            </a:r>
          </a:p>
          <a:p>
            <a:r>
              <a:rPr lang="nb-NO" dirty="0"/>
              <a:t>Campus og KV</a:t>
            </a:r>
          </a:p>
          <a:p>
            <a:r>
              <a:rPr lang="nb-NO" dirty="0"/>
              <a:t>Spørsmål og innspill</a:t>
            </a:r>
          </a:p>
        </p:txBody>
      </p:sp>
    </p:spTree>
    <p:extLst>
      <p:ext uri="{BB962C8B-B14F-4D97-AF65-F5344CB8AC3E}">
        <p14:creationId xmlns:p14="http://schemas.microsoft.com/office/powerpoint/2010/main" val="3762322994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kstSylinder 84"/>
          <p:cNvSpPr txBox="1"/>
          <p:nvPr/>
        </p:nvSpPr>
        <p:spPr>
          <a:xfrm>
            <a:off x="2527853" y="575943"/>
            <a:ext cx="529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TRINN 2: Annen passende stilling på fakultetet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2699455" y="1862682"/>
            <a:ext cx="2144844" cy="4736214"/>
            <a:chOff x="3635171" y="674962"/>
            <a:chExt cx="2144844" cy="4736215"/>
          </a:xfrm>
        </p:grpSpPr>
        <p:sp>
          <p:nvSpPr>
            <p:cNvPr id="172" name="TekstSylinder 171"/>
            <p:cNvSpPr txBox="1"/>
            <p:nvPr/>
          </p:nvSpPr>
          <p:spPr>
            <a:xfrm>
              <a:off x="3648660" y="3102853"/>
              <a:ext cx="213135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Vurderingsmomenter: 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Arbeidsoppgaver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Lønn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Geografisk plassering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Kvalifikasjoner</a:t>
              </a: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" name="TekstSylinder 173"/>
            <p:cNvSpPr txBox="1"/>
            <p:nvPr/>
          </p:nvSpPr>
          <p:spPr>
            <a:xfrm>
              <a:off x="3648659" y="267410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nb-NO" b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</a:t>
              </a:r>
              <a:endParaRPr lang="nb-NO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47" name="Rett linje 246"/>
            <p:cNvCxnSpPr/>
            <p:nvPr/>
          </p:nvCxnSpPr>
          <p:spPr>
            <a:xfrm>
              <a:off x="3719568" y="3043436"/>
              <a:ext cx="90592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e 11"/>
            <p:cNvGrpSpPr/>
            <p:nvPr/>
          </p:nvGrpSpPr>
          <p:grpSpPr>
            <a:xfrm>
              <a:off x="3635171" y="674962"/>
              <a:ext cx="1931182" cy="1941689"/>
              <a:chOff x="3635171" y="674962"/>
              <a:chExt cx="1931182" cy="1941689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3820827" y="833982"/>
                <a:ext cx="1677716" cy="1677716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nb-NO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" name="Gruppe 2"/>
              <p:cNvGrpSpPr/>
              <p:nvPr/>
            </p:nvGrpSpPr>
            <p:grpSpPr>
              <a:xfrm>
                <a:off x="4293533" y="1751559"/>
                <a:ext cx="289159" cy="611501"/>
                <a:chOff x="4310239" y="1751559"/>
                <a:chExt cx="289159" cy="611501"/>
              </a:xfrm>
            </p:grpSpPr>
            <p:sp>
              <p:nvSpPr>
                <p:cNvPr id="197" name="Ellipse 196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Avrundet rektangel 197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" name="Gruppe 4"/>
              <p:cNvGrpSpPr/>
              <p:nvPr/>
            </p:nvGrpSpPr>
            <p:grpSpPr>
              <a:xfrm>
                <a:off x="4942622" y="1751559"/>
                <a:ext cx="289159" cy="611501"/>
                <a:chOff x="4833153" y="1751559"/>
                <a:chExt cx="289159" cy="611501"/>
              </a:xfrm>
            </p:grpSpPr>
            <p:sp>
              <p:nvSpPr>
                <p:cNvPr id="227" name="Ellipse 226"/>
                <p:cNvSpPr/>
                <p:nvPr/>
              </p:nvSpPr>
              <p:spPr>
                <a:xfrm>
                  <a:off x="4862572" y="1751559"/>
                  <a:ext cx="223441" cy="2234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8" name="Avrundet rektangel 227"/>
                <p:cNvSpPr/>
                <p:nvPr/>
              </p:nvSpPr>
              <p:spPr>
                <a:xfrm>
                  <a:off x="4833153" y="1995037"/>
                  <a:ext cx="289159" cy="36802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7" name="Gruppe 176"/>
              <p:cNvGrpSpPr/>
              <p:nvPr/>
            </p:nvGrpSpPr>
            <p:grpSpPr>
              <a:xfrm rot="20688157">
                <a:off x="4898224" y="1082456"/>
                <a:ext cx="290218" cy="440329"/>
                <a:chOff x="3064443" y="1713743"/>
                <a:chExt cx="351226" cy="532895"/>
              </a:xfrm>
            </p:grpSpPr>
            <p:sp>
              <p:nvSpPr>
                <p:cNvPr id="189" name="Rektangel 188"/>
                <p:cNvSpPr/>
                <p:nvPr/>
              </p:nvSpPr>
              <p:spPr>
                <a:xfrm>
                  <a:off x="3064443" y="1713743"/>
                  <a:ext cx="351226" cy="532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Rett linje 189"/>
                <p:cNvCxnSpPr/>
                <p:nvPr/>
              </p:nvCxnSpPr>
              <p:spPr>
                <a:xfrm>
                  <a:off x="3124705" y="1800808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Rett linje 190"/>
                <p:cNvCxnSpPr/>
                <p:nvPr/>
              </p:nvCxnSpPr>
              <p:spPr>
                <a:xfrm>
                  <a:off x="3124705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ett linje 191"/>
                <p:cNvCxnSpPr/>
                <p:nvPr/>
              </p:nvCxnSpPr>
              <p:spPr>
                <a:xfrm>
                  <a:off x="3254646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ett linje 192"/>
                <p:cNvCxnSpPr/>
                <p:nvPr/>
              </p:nvCxnSpPr>
              <p:spPr>
                <a:xfrm>
                  <a:off x="3129580" y="1948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ett linje 193"/>
                <p:cNvCxnSpPr/>
                <p:nvPr/>
              </p:nvCxnSpPr>
              <p:spPr>
                <a:xfrm>
                  <a:off x="3129580" y="2011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ett linje 194"/>
                <p:cNvCxnSpPr/>
                <p:nvPr/>
              </p:nvCxnSpPr>
              <p:spPr>
                <a:xfrm>
                  <a:off x="3129580" y="2075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ett linje 195"/>
                <p:cNvCxnSpPr/>
                <p:nvPr/>
              </p:nvCxnSpPr>
              <p:spPr>
                <a:xfrm>
                  <a:off x="3129580" y="2138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uppe 177"/>
              <p:cNvGrpSpPr/>
              <p:nvPr/>
            </p:nvGrpSpPr>
            <p:grpSpPr>
              <a:xfrm>
                <a:off x="4122736" y="1204404"/>
                <a:ext cx="290218" cy="440329"/>
                <a:chOff x="2478982" y="2439683"/>
                <a:chExt cx="245335" cy="372232"/>
              </a:xfrm>
            </p:grpSpPr>
            <p:sp>
              <p:nvSpPr>
                <p:cNvPr id="181" name="Rektangel 180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2" name="Rett linje 181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Rett linje 182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Rett linje 183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Rett linje 184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Rett linje 185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tt linje 186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tt linje 187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Rett pil 179"/>
              <p:cNvCxnSpPr/>
              <p:nvPr/>
            </p:nvCxnSpPr>
            <p:spPr>
              <a:xfrm>
                <a:off x="4477102" y="1677365"/>
                <a:ext cx="4655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uppe 86"/>
              <p:cNvGrpSpPr/>
              <p:nvPr/>
            </p:nvGrpSpPr>
            <p:grpSpPr>
              <a:xfrm>
                <a:off x="3635171" y="1751559"/>
                <a:ext cx="289159" cy="611501"/>
                <a:chOff x="4310239" y="1751559"/>
                <a:chExt cx="289159" cy="611501"/>
              </a:xfrm>
            </p:grpSpPr>
            <p:sp>
              <p:nvSpPr>
                <p:cNvPr id="88" name="Ellipse 87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9" name="Avrundet rektangel 88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0" name="Gruppe 89"/>
              <p:cNvGrpSpPr/>
              <p:nvPr/>
            </p:nvGrpSpPr>
            <p:grpSpPr>
              <a:xfrm>
                <a:off x="3959164" y="1287838"/>
                <a:ext cx="289159" cy="611501"/>
                <a:chOff x="4310239" y="1751559"/>
                <a:chExt cx="289159" cy="611501"/>
              </a:xfrm>
            </p:grpSpPr>
            <p:sp>
              <p:nvSpPr>
                <p:cNvPr id="91" name="Ellipse 90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2" name="Avrundet rektangel 91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3" name="Gruppe 92"/>
              <p:cNvGrpSpPr/>
              <p:nvPr/>
            </p:nvGrpSpPr>
            <p:grpSpPr>
              <a:xfrm>
                <a:off x="3966387" y="2005150"/>
                <a:ext cx="289159" cy="611501"/>
                <a:chOff x="4310239" y="1751559"/>
                <a:chExt cx="289159" cy="611501"/>
              </a:xfrm>
            </p:grpSpPr>
            <p:sp>
              <p:nvSpPr>
                <p:cNvPr id="94" name="Ellipse 93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5" name="Avrundet rektangel 94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6" name="Gruppe 95"/>
              <p:cNvGrpSpPr/>
              <p:nvPr/>
            </p:nvGrpSpPr>
            <p:grpSpPr>
              <a:xfrm>
                <a:off x="4358787" y="876790"/>
                <a:ext cx="290218" cy="440329"/>
                <a:chOff x="2478982" y="2439683"/>
                <a:chExt cx="245335" cy="372232"/>
              </a:xfrm>
            </p:grpSpPr>
            <p:sp>
              <p:nvSpPr>
                <p:cNvPr id="97" name="Rektangel 96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8" name="Rett linje 97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Rett linje 98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Rett linje 99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tt linje 100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ett linje 101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Rett linje 102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Rett linje 103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uppe 104"/>
              <p:cNvGrpSpPr/>
              <p:nvPr/>
            </p:nvGrpSpPr>
            <p:grpSpPr>
              <a:xfrm>
                <a:off x="4029716" y="674962"/>
                <a:ext cx="290218" cy="440329"/>
                <a:chOff x="2478982" y="2439683"/>
                <a:chExt cx="245335" cy="372232"/>
              </a:xfrm>
            </p:grpSpPr>
            <p:sp>
              <p:nvSpPr>
                <p:cNvPr id="106" name="Rektangel 105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7" name="Rett linje 106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Rett linje 107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ett linje 108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ett linje 109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tt linje 110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Rett linje 111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Rett linje 112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uppe 113"/>
              <p:cNvGrpSpPr/>
              <p:nvPr/>
            </p:nvGrpSpPr>
            <p:grpSpPr>
              <a:xfrm rot="20688157">
                <a:off x="5276135" y="1082456"/>
                <a:ext cx="290218" cy="440329"/>
                <a:chOff x="3064443" y="1713743"/>
                <a:chExt cx="351226" cy="532895"/>
              </a:xfrm>
            </p:grpSpPr>
            <p:sp>
              <p:nvSpPr>
                <p:cNvPr id="115" name="Rektangel 114"/>
                <p:cNvSpPr/>
                <p:nvPr/>
              </p:nvSpPr>
              <p:spPr>
                <a:xfrm>
                  <a:off x="3064443" y="1713743"/>
                  <a:ext cx="351226" cy="532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Rett linje 115"/>
                <p:cNvCxnSpPr/>
                <p:nvPr/>
              </p:nvCxnSpPr>
              <p:spPr>
                <a:xfrm>
                  <a:off x="3124705" y="1800808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116"/>
                <p:cNvCxnSpPr/>
                <p:nvPr/>
              </p:nvCxnSpPr>
              <p:spPr>
                <a:xfrm>
                  <a:off x="3124705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117"/>
                <p:cNvCxnSpPr/>
                <p:nvPr/>
              </p:nvCxnSpPr>
              <p:spPr>
                <a:xfrm>
                  <a:off x="3254646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ett linje 118"/>
                <p:cNvCxnSpPr/>
                <p:nvPr/>
              </p:nvCxnSpPr>
              <p:spPr>
                <a:xfrm>
                  <a:off x="3129580" y="1948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Rett linje 119"/>
                <p:cNvCxnSpPr/>
                <p:nvPr/>
              </p:nvCxnSpPr>
              <p:spPr>
                <a:xfrm>
                  <a:off x="3129580" y="2011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tt linje 120"/>
                <p:cNvCxnSpPr/>
                <p:nvPr/>
              </p:nvCxnSpPr>
              <p:spPr>
                <a:xfrm>
                  <a:off x="3129580" y="2075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Rett linje 121"/>
                <p:cNvCxnSpPr/>
                <p:nvPr/>
              </p:nvCxnSpPr>
              <p:spPr>
                <a:xfrm>
                  <a:off x="3129580" y="2138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uppe 146"/>
              <p:cNvGrpSpPr/>
              <p:nvPr/>
            </p:nvGrpSpPr>
            <p:grpSpPr>
              <a:xfrm>
                <a:off x="3666353" y="1075824"/>
                <a:ext cx="290218" cy="440329"/>
                <a:chOff x="2478982" y="2439683"/>
                <a:chExt cx="245335" cy="372232"/>
              </a:xfrm>
            </p:grpSpPr>
            <p:sp>
              <p:nvSpPr>
                <p:cNvPr id="148" name="Rektangel 147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9" name="Rett linje 148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Rett linje 149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Rett linje 150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Rett linje 151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Rett linje 152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Rett linje 153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Rett linje 154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" name="TekstSylinder 8"/>
          <p:cNvSpPr txBox="1"/>
          <p:nvPr/>
        </p:nvSpPr>
        <p:spPr>
          <a:xfrm>
            <a:off x="5566160" y="4309963"/>
            <a:ext cx="2316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nb-NO" sz="10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6158" y="38812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2.</a:t>
            </a:r>
            <a:endParaRPr lang="nb-NO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Rett linje 14"/>
          <p:cNvCxnSpPr/>
          <p:nvPr/>
        </p:nvCxnSpPr>
        <p:spPr>
          <a:xfrm>
            <a:off x="5671260" y="4250544"/>
            <a:ext cx="9059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Ellipse 122"/>
          <p:cNvSpPr/>
          <p:nvPr/>
        </p:nvSpPr>
        <p:spPr>
          <a:xfrm>
            <a:off x="5591479" y="2041091"/>
            <a:ext cx="1677716" cy="16777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nb-N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7" name="Gruppe 126"/>
          <p:cNvGrpSpPr/>
          <p:nvPr/>
        </p:nvGrpSpPr>
        <p:grpSpPr>
          <a:xfrm rot="20688157">
            <a:off x="6668876" y="2382650"/>
            <a:ext cx="290219" cy="440329"/>
            <a:chOff x="3064443" y="1713743"/>
            <a:chExt cx="351226" cy="532895"/>
          </a:xfrm>
        </p:grpSpPr>
        <p:sp>
          <p:nvSpPr>
            <p:cNvPr id="128" name="Rektangel 127"/>
            <p:cNvSpPr/>
            <p:nvPr/>
          </p:nvSpPr>
          <p:spPr>
            <a:xfrm>
              <a:off x="3064443" y="1713743"/>
              <a:ext cx="351226" cy="532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9" name="Rett linje 128"/>
            <p:cNvCxnSpPr/>
            <p:nvPr/>
          </p:nvCxnSpPr>
          <p:spPr>
            <a:xfrm>
              <a:off x="3124705" y="1800808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/>
            <p:cNvCxnSpPr/>
            <p:nvPr/>
          </p:nvCxnSpPr>
          <p:spPr>
            <a:xfrm>
              <a:off x="3124705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/>
            <p:cNvCxnSpPr/>
            <p:nvPr/>
          </p:nvCxnSpPr>
          <p:spPr>
            <a:xfrm>
              <a:off x="3254646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/>
            <p:cNvCxnSpPr/>
            <p:nvPr/>
          </p:nvCxnSpPr>
          <p:spPr>
            <a:xfrm>
              <a:off x="3129580" y="1948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/>
            <p:cNvCxnSpPr/>
            <p:nvPr/>
          </p:nvCxnSpPr>
          <p:spPr>
            <a:xfrm>
              <a:off x="3129580" y="2011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/>
            <p:cNvCxnSpPr/>
            <p:nvPr/>
          </p:nvCxnSpPr>
          <p:spPr>
            <a:xfrm>
              <a:off x="3129580" y="2075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/>
            <p:cNvCxnSpPr/>
            <p:nvPr/>
          </p:nvCxnSpPr>
          <p:spPr>
            <a:xfrm>
              <a:off x="3129580" y="2138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pe 135"/>
          <p:cNvGrpSpPr/>
          <p:nvPr/>
        </p:nvGrpSpPr>
        <p:grpSpPr>
          <a:xfrm>
            <a:off x="5893388" y="2411514"/>
            <a:ext cx="290219" cy="440329"/>
            <a:chOff x="2478982" y="2439683"/>
            <a:chExt cx="245335" cy="372232"/>
          </a:xfrm>
        </p:grpSpPr>
        <p:sp>
          <p:nvSpPr>
            <p:cNvPr id="137" name="Rektangel 136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8" name="Rett linje 137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6" name="Rett pil 145"/>
          <p:cNvCxnSpPr/>
          <p:nvPr/>
        </p:nvCxnSpPr>
        <p:spPr>
          <a:xfrm>
            <a:off x="6183607" y="2581923"/>
            <a:ext cx="4655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1" name="Gruppe 320"/>
          <p:cNvGrpSpPr/>
          <p:nvPr/>
        </p:nvGrpSpPr>
        <p:grpSpPr>
          <a:xfrm>
            <a:off x="6122989" y="2958668"/>
            <a:ext cx="289159" cy="611501"/>
            <a:chOff x="4833153" y="1751559"/>
            <a:chExt cx="289159" cy="611501"/>
          </a:xfrm>
        </p:grpSpPr>
        <p:sp>
          <p:nvSpPr>
            <p:cNvPr id="322" name="Ellipse 321"/>
            <p:cNvSpPr/>
            <p:nvPr/>
          </p:nvSpPr>
          <p:spPr>
            <a:xfrm>
              <a:off x="4862572" y="1751559"/>
              <a:ext cx="223441" cy="22344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3" name="Avrundet rektangel 322"/>
            <p:cNvSpPr/>
            <p:nvPr/>
          </p:nvSpPr>
          <p:spPr>
            <a:xfrm>
              <a:off x="4833153" y="1995037"/>
              <a:ext cx="289159" cy="36802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4" name="Gruppe 323"/>
          <p:cNvGrpSpPr/>
          <p:nvPr/>
        </p:nvGrpSpPr>
        <p:grpSpPr>
          <a:xfrm>
            <a:off x="6373531" y="2958668"/>
            <a:ext cx="289159" cy="611501"/>
            <a:chOff x="4310239" y="1751559"/>
            <a:chExt cx="289159" cy="611501"/>
          </a:xfrm>
        </p:grpSpPr>
        <p:sp>
          <p:nvSpPr>
            <p:cNvPr id="325" name="Ellipse 324"/>
            <p:cNvSpPr/>
            <p:nvPr/>
          </p:nvSpPr>
          <p:spPr>
            <a:xfrm>
              <a:off x="4339659" y="1751559"/>
              <a:ext cx="223441" cy="2234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6" name="Avrundet rektangel 325"/>
            <p:cNvSpPr/>
            <p:nvPr/>
          </p:nvSpPr>
          <p:spPr>
            <a:xfrm>
              <a:off x="4310239" y="1995037"/>
              <a:ext cx="289159" cy="36802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ekstSylinder 1"/>
          <p:cNvSpPr txBox="1"/>
          <p:nvPr/>
        </p:nvSpPr>
        <p:spPr>
          <a:xfrm>
            <a:off x="5583393" y="4306689"/>
            <a:ext cx="19868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samme stilling kan være passende for flere ansatte, gjøres en vurdering av: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Relevant utdanning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Erfaring/praksis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Personlig egnethet</a:t>
            </a:r>
          </a:p>
          <a:p>
            <a:pPr defTabSz="457189"/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to eller flere kommer likt ut vurderes ansiennitet, sosiale forhold og likestilling/mangfold (interesseavveiningen)</a:t>
            </a:r>
          </a:p>
          <a:p>
            <a:pPr defTabSz="457189"/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6319026" y="2594776"/>
            <a:ext cx="2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pSp>
        <p:nvGrpSpPr>
          <p:cNvPr id="176" name="Gruppe 175"/>
          <p:cNvGrpSpPr/>
          <p:nvPr/>
        </p:nvGrpSpPr>
        <p:grpSpPr>
          <a:xfrm>
            <a:off x="5718793" y="2597914"/>
            <a:ext cx="290219" cy="440329"/>
            <a:chOff x="2478982" y="2439683"/>
            <a:chExt cx="245335" cy="372232"/>
          </a:xfrm>
        </p:grpSpPr>
        <p:sp>
          <p:nvSpPr>
            <p:cNvPr id="201" name="Rektangel 200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06" name="Rett linje 205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Rett linje 206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Rett linje 207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Rett linje 208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Rett linje 209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Rett linje 210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Rett linje 211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uppe 212"/>
          <p:cNvGrpSpPr/>
          <p:nvPr/>
        </p:nvGrpSpPr>
        <p:grpSpPr>
          <a:xfrm>
            <a:off x="5533597" y="2092410"/>
            <a:ext cx="290219" cy="440329"/>
            <a:chOff x="2478982" y="2439683"/>
            <a:chExt cx="245335" cy="372232"/>
          </a:xfrm>
        </p:grpSpPr>
        <p:sp>
          <p:nvSpPr>
            <p:cNvPr id="214" name="Rektangel 213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5" name="Rett linje 214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Rett linje 215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tt linje 228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tt linje 229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tt linje 230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Rett linje 231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Rett linje 232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uppe 233"/>
          <p:cNvGrpSpPr/>
          <p:nvPr/>
        </p:nvGrpSpPr>
        <p:grpSpPr>
          <a:xfrm>
            <a:off x="5540271" y="2912417"/>
            <a:ext cx="290219" cy="440329"/>
            <a:chOff x="2478982" y="2439683"/>
            <a:chExt cx="245335" cy="372232"/>
          </a:xfrm>
        </p:grpSpPr>
        <p:sp>
          <p:nvSpPr>
            <p:cNvPr id="235" name="Rektangel 234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6" name="Rett linje 235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Rett linje 236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Rett linje 237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Rett linje 238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Rett linje 239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Rett linje 240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Rett linje 241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2195152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kstSylinder 84"/>
          <p:cNvSpPr txBox="1"/>
          <p:nvPr/>
        </p:nvSpPr>
        <p:spPr>
          <a:xfrm>
            <a:off x="2364234" y="559596"/>
            <a:ext cx="506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TRINN 3: </a:t>
            </a:r>
            <a:r>
              <a:rPr lang="nb-NO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Evt</a:t>
            </a:r>
            <a:r>
              <a:rPr lang="nb-NO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Annen passende stilling NTNU </a:t>
            </a:r>
          </a:p>
        </p:txBody>
      </p:sp>
      <p:grpSp>
        <p:nvGrpSpPr>
          <p:cNvPr id="17" name="Gruppe 16"/>
          <p:cNvGrpSpPr/>
          <p:nvPr/>
        </p:nvGrpSpPr>
        <p:grpSpPr>
          <a:xfrm>
            <a:off x="2699453" y="1862682"/>
            <a:ext cx="2144844" cy="4575013"/>
            <a:chOff x="3635171" y="674962"/>
            <a:chExt cx="2144845" cy="4900377"/>
          </a:xfrm>
        </p:grpSpPr>
        <p:sp>
          <p:nvSpPr>
            <p:cNvPr id="172" name="TekstSylinder 171"/>
            <p:cNvSpPr txBox="1"/>
            <p:nvPr/>
          </p:nvSpPr>
          <p:spPr>
            <a:xfrm>
              <a:off x="3648660" y="3102853"/>
              <a:ext cx="2131356" cy="247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Vurderingsmomenter: 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Arbeidsoppgaver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Lønn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Geografisk plassering</a:t>
              </a:r>
            </a:p>
            <a:p>
              <a:pPr marL="171446" indent="-171446" defTabSz="457189">
                <a:buFont typeface="Arial" panose="020B0604020202020204" pitchFamily="34" charset="0"/>
                <a:buChar char="•"/>
              </a:pPr>
              <a:r>
                <a:rPr lang="nb-NO" sz="160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Kvalifikasjoner</a:t>
              </a: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defTabSz="457189"/>
              <a:endPara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4" name="TekstSylinder 173"/>
            <p:cNvSpPr txBox="1"/>
            <p:nvPr/>
          </p:nvSpPr>
          <p:spPr>
            <a:xfrm>
              <a:off x="3648659" y="2674103"/>
              <a:ext cx="377026" cy="395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nb-NO" b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1.</a:t>
              </a:r>
              <a:endParaRPr lang="nb-NO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47" name="Rett linje 246"/>
            <p:cNvCxnSpPr/>
            <p:nvPr/>
          </p:nvCxnSpPr>
          <p:spPr>
            <a:xfrm>
              <a:off x="3719568" y="3043436"/>
              <a:ext cx="905925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uppe 11"/>
            <p:cNvGrpSpPr/>
            <p:nvPr/>
          </p:nvGrpSpPr>
          <p:grpSpPr>
            <a:xfrm>
              <a:off x="3635171" y="674962"/>
              <a:ext cx="1931182" cy="1941689"/>
              <a:chOff x="3635171" y="674962"/>
              <a:chExt cx="1931182" cy="1941689"/>
            </a:xfrm>
          </p:grpSpPr>
          <p:sp>
            <p:nvSpPr>
              <p:cNvPr id="175" name="Ellipse 174"/>
              <p:cNvSpPr/>
              <p:nvPr/>
            </p:nvSpPr>
            <p:spPr>
              <a:xfrm>
                <a:off x="3820827" y="833982"/>
                <a:ext cx="1677716" cy="1677716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nb-NO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3" name="Gruppe 2"/>
              <p:cNvGrpSpPr/>
              <p:nvPr/>
            </p:nvGrpSpPr>
            <p:grpSpPr>
              <a:xfrm>
                <a:off x="4293533" y="1751559"/>
                <a:ext cx="289159" cy="611501"/>
                <a:chOff x="4310239" y="1751559"/>
                <a:chExt cx="289159" cy="611501"/>
              </a:xfrm>
            </p:grpSpPr>
            <p:sp>
              <p:nvSpPr>
                <p:cNvPr id="197" name="Ellipse 196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Avrundet rektangel 197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" name="Gruppe 4"/>
              <p:cNvGrpSpPr/>
              <p:nvPr/>
            </p:nvGrpSpPr>
            <p:grpSpPr>
              <a:xfrm>
                <a:off x="4942622" y="1751559"/>
                <a:ext cx="289159" cy="611501"/>
                <a:chOff x="4833153" y="1751559"/>
                <a:chExt cx="289159" cy="611501"/>
              </a:xfrm>
            </p:grpSpPr>
            <p:sp>
              <p:nvSpPr>
                <p:cNvPr id="227" name="Ellipse 226"/>
                <p:cNvSpPr/>
                <p:nvPr/>
              </p:nvSpPr>
              <p:spPr>
                <a:xfrm>
                  <a:off x="4862572" y="1751559"/>
                  <a:ext cx="223441" cy="22344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8" name="Avrundet rektangel 227"/>
                <p:cNvSpPr/>
                <p:nvPr/>
              </p:nvSpPr>
              <p:spPr>
                <a:xfrm>
                  <a:off x="4833153" y="1995037"/>
                  <a:ext cx="289159" cy="36802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lumMod val="0"/>
                        <a:lumOff val="100000"/>
                      </a:schemeClr>
                    </a:gs>
                    <a:gs pos="35000">
                      <a:schemeClr val="accent1">
                        <a:lumMod val="0"/>
                        <a:lumOff val="100000"/>
                      </a:schemeClr>
                    </a:gs>
                    <a:gs pos="100000">
                      <a:schemeClr val="accent1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77" name="Gruppe 176"/>
              <p:cNvGrpSpPr/>
              <p:nvPr/>
            </p:nvGrpSpPr>
            <p:grpSpPr>
              <a:xfrm rot="20688157">
                <a:off x="4898224" y="1082456"/>
                <a:ext cx="290218" cy="440329"/>
                <a:chOff x="3064443" y="1713743"/>
                <a:chExt cx="351226" cy="532895"/>
              </a:xfrm>
            </p:grpSpPr>
            <p:sp>
              <p:nvSpPr>
                <p:cNvPr id="189" name="Rektangel 188"/>
                <p:cNvSpPr/>
                <p:nvPr/>
              </p:nvSpPr>
              <p:spPr>
                <a:xfrm>
                  <a:off x="3064443" y="1713743"/>
                  <a:ext cx="351226" cy="532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90" name="Rett linje 189"/>
                <p:cNvCxnSpPr/>
                <p:nvPr/>
              </p:nvCxnSpPr>
              <p:spPr>
                <a:xfrm>
                  <a:off x="3124705" y="1800808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Rett linje 190"/>
                <p:cNvCxnSpPr/>
                <p:nvPr/>
              </p:nvCxnSpPr>
              <p:spPr>
                <a:xfrm>
                  <a:off x="3124705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ett linje 191"/>
                <p:cNvCxnSpPr/>
                <p:nvPr/>
              </p:nvCxnSpPr>
              <p:spPr>
                <a:xfrm>
                  <a:off x="3254646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ett linje 192"/>
                <p:cNvCxnSpPr/>
                <p:nvPr/>
              </p:nvCxnSpPr>
              <p:spPr>
                <a:xfrm>
                  <a:off x="3129580" y="1948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ett linje 193"/>
                <p:cNvCxnSpPr/>
                <p:nvPr/>
              </p:nvCxnSpPr>
              <p:spPr>
                <a:xfrm>
                  <a:off x="3129580" y="2011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ett linje 194"/>
                <p:cNvCxnSpPr/>
                <p:nvPr/>
              </p:nvCxnSpPr>
              <p:spPr>
                <a:xfrm>
                  <a:off x="3129580" y="2075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ett linje 195"/>
                <p:cNvCxnSpPr/>
                <p:nvPr/>
              </p:nvCxnSpPr>
              <p:spPr>
                <a:xfrm>
                  <a:off x="3129580" y="2138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uppe 177"/>
              <p:cNvGrpSpPr/>
              <p:nvPr/>
            </p:nvGrpSpPr>
            <p:grpSpPr>
              <a:xfrm>
                <a:off x="4122736" y="1204404"/>
                <a:ext cx="290218" cy="440329"/>
                <a:chOff x="2478982" y="2439683"/>
                <a:chExt cx="245335" cy="372232"/>
              </a:xfrm>
            </p:grpSpPr>
            <p:sp>
              <p:nvSpPr>
                <p:cNvPr id="181" name="Rektangel 180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82" name="Rett linje 181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Rett linje 182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Rett linje 183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Rett linje 184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Rett linje 185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tt linje 186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tt linje 187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0" name="Rett pil 179"/>
              <p:cNvCxnSpPr/>
              <p:nvPr/>
            </p:nvCxnSpPr>
            <p:spPr>
              <a:xfrm>
                <a:off x="4477102" y="1677365"/>
                <a:ext cx="4655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Gruppe 86"/>
              <p:cNvGrpSpPr/>
              <p:nvPr/>
            </p:nvGrpSpPr>
            <p:grpSpPr>
              <a:xfrm>
                <a:off x="3635171" y="1751559"/>
                <a:ext cx="289159" cy="611501"/>
                <a:chOff x="4310239" y="1751559"/>
                <a:chExt cx="289159" cy="611501"/>
              </a:xfrm>
            </p:grpSpPr>
            <p:sp>
              <p:nvSpPr>
                <p:cNvPr id="88" name="Ellipse 87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89" name="Avrundet rektangel 88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0" name="Gruppe 89"/>
              <p:cNvGrpSpPr/>
              <p:nvPr/>
            </p:nvGrpSpPr>
            <p:grpSpPr>
              <a:xfrm>
                <a:off x="3959164" y="1287838"/>
                <a:ext cx="289159" cy="611501"/>
                <a:chOff x="4310239" y="1751559"/>
                <a:chExt cx="289159" cy="611501"/>
              </a:xfrm>
            </p:grpSpPr>
            <p:sp>
              <p:nvSpPr>
                <p:cNvPr id="91" name="Ellipse 90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2" name="Avrundet rektangel 91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3" name="Gruppe 92"/>
              <p:cNvGrpSpPr/>
              <p:nvPr/>
            </p:nvGrpSpPr>
            <p:grpSpPr>
              <a:xfrm>
                <a:off x="3966387" y="2005150"/>
                <a:ext cx="289159" cy="611501"/>
                <a:chOff x="4310239" y="1751559"/>
                <a:chExt cx="289159" cy="611501"/>
              </a:xfrm>
            </p:grpSpPr>
            <p:sp>
              <p:nvSpPr>
                <p:cNvPr id="94" name="Ellipse 93"/>
                <p:cNvSpPr/>
                <p:nvPr/>
              </p:nvSpPr>
              <p:spPr>
                <a:xfrm>
                  <a:off x="4339659" y="1751559"/>
                  <a:ext cx="223441" cy="22344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5" name="Avrundet rektangel 94"/>
                <p:cNvSpPr/>
                <p:nvPr/>
              </p:nvSpPr>
              <p:spPr>
                <a:xfrm>
                  <a:off x="4310239" y="1995037"/>
                  <a:ext cx="289159" cy="368023"/>
                </a:xfrm>
                <a:prstGeom prst="round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96" name="Gruppe 95"/>
              <p:cNvGrpSpPr/>
              <p:nvPr/>
            </p:nvGrpSpPr>
            <p:grpSpPr>
              <a:xfrm>
                <a:off x="4358787" y="876790"/>
                <a:ext cx="290218" cy="440329"/>
                <a:chOff x="2478982" y="2439683"/>
                <a:chExt cx="245335" cy="372232"/>
              </a:xfrm>
            </p:grpSpPr>
            <p:sp>
              <p:nvSpPr>
                <p:cNvPr id="97" name="Rektangel 96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98" name="Rett linje 97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Rett linje 98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Rett linje 99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Rett linje 100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Rett linje 101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Rett linje 102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Rett linje 103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Gruppe 104"/>
              <p:cNvGrpSpPr/>
              <p:nvPr/>
            </p:nvGrpSpPr>
            <p:grpSpPr>
              <a:xfrm>
                <a:off x="4029716" y="674962"/>
                <a:ext cx="290218" cy="440329"/>
                <a:chOff x="2478982" y="2439683"/>
                <a:chExt cx="245335" cy="372232"/>
              </a:xfrm>
            </p:grpSpPr>
            <p:sp>
              <p:nvSpPr>
                <p:cNvPr id="106" name="Rektangel 105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07" name="Rett linje 106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Rett linje 107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Rett linje 108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Rett linje 109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Rett linje 110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Rett linje 111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Rett linje 112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uppe 113"/>
              <p:cNvGrpSpPr/>
              <p:nvPr/>
            </p:nvGrpSpPr>
            <p:grpSpPr>
              <a:xfrm rot="20688157">
                <a:off x="5276135" y="1082456"/>
                <a:ext cx="290218" cy="440329"/>
                <a:chOff x="3064443" y="1713743"/>
                <a:chExt cx="351226" cy="532895"/>
              </a:xfrm>
            </p:grpSpPr>
            <p:sp>
              <p:nvSpPr>
                <p:cNvPr id="115" name="Rektangel 114"/>
                <p:cNvSpPr/>
                <p:nvPr/>
              </p:nvSpPr>
              <p:spPr>
                <a:xfrm>
                  <a:off x="3064443" y="1713743"/>
                  <a:ext cx="351226" cy="532895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16" name="Rett linje 115"/>
                <p:cNvCxnSpPr/>
                <p:nvPr/>
              </p:nvCxnSpPr>
              <p:spPr>
                <a:xfrm>
                  <a:off x="3124705" y="1800808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116"/>
                <p:cNvCxnSpPr/>
                <p:nvPr/>
              </p:nvCxnSpPr>
              <p:spPr>
                <a:xfrm>
                  <a:off x="3124705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117"/>
                <p:cNvCxnSpPr/>
                <p:nvPr/>
              </p:nvCxnSpPr>
              <p:spPr>
                <a:xfrm>
                  <a:off x="3254646" y="1867420"/>
                  <a:ext cx="9083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ett linje 118"/>
                <p:cNvCxnSpPr/>
                <p:nvPr/>
              </p:nvCxnSpPr>
              <p:spPr>
                <a:xfrm>
                  <a:off x="3129580" y="1948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Rett linje 119"/>
                <p:cNvCxnSpPr/>
                <p:nvPr/>
              </p:nvCxnSpPr>
              <p:spPr>
                <a:xfrm>
                  <a:off x="3129580" y="2011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tt linje 120"/>
                <p:cNvCxnSpPr/>
                <p:nvPr/>
              </p:nvCxnSpPr>
              <p:spPr>
                <a:xfrm>
                  <a:off x="3129580" y="20754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Rett linje 121"/>
                <p:cNvCxnSpPr/>
                <p:nvPr/>
              </p:nvCxnSpPr>
              <p:spPr>
                <a:xfrm>
                  <a:off x="3129580" y="2138940"/>
                  <a:ext cx="212725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7" name="Gruppe 146"/>
              <p:cNvGrpSpPr/>
              <p:nvPr/>
            </p:nvGrpSpPr>
            <p:grpSpPr>
              <a:xfrm>
                <a:off x="3666353" y="1075824"/>
                <a:ext cx="290218" cy="440329"/>
                <a:chOff x="2478982" y="2439683"/>
                <a:chExt cx="245335" cy="372232"/>
              </a:xfrm>
            </p:grpSpPr>
            <p:sp>
              <p:nvSpPr>
                <p:cNvPr id="148" name="Rektangel 147"/>
                <p:cNvSpPr/>
                <p:nvPr/>
              </p:nvSpPr>
              <p:spPr>
                <a:xfrm>
                  <a:off x="2478982" y="2439683"/>
                  <a:ext cx="245335" cy="37223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189"/>
                  <a:endParaRPr lang="nb-NO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9" name="Rett linje 148"/>
                <p:cNvCxnSpPr/>
                <p:nvPr/>
              </p:nvCxnSpPr>
              <p:spPr>
                <a:xfrm>
                  <a:off x="2521076" y="2500499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Rett linje 149"/>
                <p:cNvCxnSpPr/>
                <p:nvPr/>
              </p:nvCxnSpPr>
              <p:spPr>
                <a:xfrm>
                  <a:off x="2521076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Rett linje 150"/>
                <p:cNvCxnSpPr/>
                <p:nvPr/>
              </p:nvCxnSpPr>
              <p:spPr>
                <a:xfrm>
                  <a:off x="2611841" y="2547028"/>
                  <a:ext cx="63448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Rett linje 151"/>
                <p:cNvCxnSpPr/>
                <p:nvPr/>
              </p:nvCxnSpPr>
              <p:spPr>
                <a:xfrm>
                  <a:off x="2524481" y="2603621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Rett linje 152"/>
                <p:cNvCxnSpPr/>
                <p:nvPr/>
              </p:nvCxnSpPr>
              <p:spPr>
                <a:xfrm>
                  <a:off x="2524481" y="2647976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Rett linje 153"/>
                <p:cNvCxnSpPr/>
                <p:nvPr/>
              </p:nvCxnSpPr>
              <p:spPr>
                <a:xfrm>
                  <a:off x="2524481" y="2692332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Rett linje 154"/>
                <p:cNvCxnSpPr/>
                <p:nvPr/>
              </p:nvCxnSpPr>
              <p:spPr>
                <a:xfrm>
                  <a:off x="2524481" y="2736687"/>
                  <a:ext cx="148591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" name="TekstSylinder 8"/>
          <p:cNvSpPr txBox="1"/>
          <p:nvPr/>
        </p:nvSpPr>
        <p:spPr>
          <a:xfrm>
            <a:off x="5566160" y="4309963"/>
            <a:ext cx="2316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nb-NO" sz="10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6158" y="388121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nb-NO" b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2.</a:t>
            </a:r>
            <a:endParaRPr lang="nb-NO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5" name="Rett linje 14"/>
          <p:cNvCxnSpPr/>
          <p:nvPr/>
        </p:nvCxnSpPr>
        <p:spPr>
          <a:xfrm>
            <a:off x="5671260" y="4250544"/>
            <a:ext cx="9059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Ellipse 122"/>
          <p:cNvSpPr/>
          <p:nvPr/>
        </p:nvSpPr>
        <p:spPr>
          <a:xfrm>
            <a:off x="5591479" y="2041091"/>
            <a:ext cx="1677716" cy="167771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nb-NO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7" name="Gruppe 126"/>
          <p:cNvGrpSpPr/>
          <p:nvPr/>
        </p:nvGrpSpPr>
        <p:grpSpPr>
          <a:xfrm rot="20688157">
            <a:off x="6668876" y="2382650"/>
            <a:ext cx="290219" cy="440329"/>
            <a:chOff x="3064443" y="1713743"/>
            <a:chExt cx="351226" cy="532895"/>
          </a:xfrm>
        </p:grpSpPr>
        <p:sp>
          <p:nvSpPr>
            <p:cNvPr id="128" name="Rektangel 127"/>
            <p:cNvSpPr/>
            <p:nvPr/>
          </p:nvSpPr>
          <p:spPr>
            <a:xfrm>
              <a:off x="3064443" y="1713743"/>
              <a:ext cx="351226" cy="5328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29" name="Rett linje 128"/>
            <p:cNvCxnSpPr/>
            <p:nvPr/>
          </p:nvCxnSpPr>
          <p:spPr>
            <a:xfrm>
              <a:off x="3124705" y="1800808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/>
            <p:cNvCxnSpPr/>
            <p:nvPr/>
          </p:nvCxnSpPr>
          <p:spPr>
            <a:xfrm>
              <a:off x="3124705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/>
            <p:cNvCxnSpPr/>
            <p:nvPr/>
          </p:nvCxnSpPr>
          <p:spPr>
            <a:xfrm>
              <a:off x="3254646" y="1867420"/>
              <a:ext cx="908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/>
            <p:cNvCxnSpPr/>
            <p:nvPr/>
          </p:nvCxnSpPr>
          <p:spPr>
            <a:xfrm>
              <a:off x="3129580" y="1948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/>
            <p:cNvCxnSpPr/>
            <p:nvPr/>
          </p:nvCxnSpPr>
          <p:spPr>
            <a:xfrm>
              <a:off x="3129580" y="2011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/>
            <p:cNvCxnSpPr/>
            <p:nvPr/>
          </p:nvCxnSpPr>
          <p:spPr>
            <a:xfrm>
              <a:off x="3129580" y="20754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/>
            <p:cNvCxnSpPr/>
            <p:nvPr/>
          </p:nvCxnSpPr>
          <p:spPr>
            <a:xfrm>
              <a:off x="3129580" y="2138940"/>
              <a:ext cx="2127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uppe 135"/>
          <p:cNvGrpSpPr/>
          <p:nvPr/>
        </p:nvGrpSpPr>
        <p:grpSpPr>
          <a:xfrm>
            <a:off x="5893388" y="2411514"/>
            <a:ext cx="290219" cy="440329"/>
            <a:chOff x="2478982" y="2439683"/>
            <a:chExt cx="245335" cy="372232"/>
          </a:xfrm>
        </p:grpSpPr>
        <p:sp>
          <p:nvSpPr>
            <p:cNvPr id="137" name="Rektangel 136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38" name="Rett linje 137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ett linje 138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Rett linje 139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Rett linje 140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Rett linje 141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Rett linje 142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Rett linje 143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6" name="Rett pil 145"/>
          <p:cNvCxnSpPr/>
          <p:nvPr/>
        </p:nvCxnSpPr>
        <p:spPr>
          <a:xfrm>
            <a:off x="6183607" y="2581923"/>
            <a:ext cx="4655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1" name="Gruppe 320"/>
          <p:cNvGrpSpPr/>
          <p:nvPr/>
        </p:nvGrpSpPr>
        <p:grpSpPr>
          <a:xfrm>
            <a:off x="6122989" y="2958668"/>
            <a:ext cx="289159" cy="611501"/>
            <a:chOff x="4833153" y="1751559"/>
            <a:chExt cx="289159" cy="611501"/>
          </a:xfrm>
        </p:grpSpPr>
        <p:sp>
          <p:nvSpPr>
            <p:cNvPr id="322" name="Ellipse 321"/>
            <p:cNvSpPr/>
            <p:nvPr/>
          </p:nvSpPr>
          <p:spPr>
            <a:xfrm>
              <a:off x="4862572" y="1751559"/>
              <a:ext cx="223441" cy="22344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3" name="Avrundet rektangel 322"/>
            <p:cNvSpPr/>
            <p:nvPr/>
          </p:nvSpPr>
          <p:spPr>
            <a:xfrm>
              <a:off x="4833153" y="1995037"/>
              <a:ext cx="289159" cy="36802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4" name="Gruppe 323"/>
          <p:cNvGrpSpPr/>
          <p:nvPr/>
        </p:nvGrpSpPr>
        <p:grpSpPr>
          <a:xfrm>
            <a:off x="6373531" y="2958668"/>
            <a:ext cx="289159" cy="611501"/>
            <a:chOff x="4310239" y="1751559"/>
            <a:chExt cx="289159" cy="611501"/>
          </a:xfrm>
        </p:grpSpPr>
        <p:sp>
          <p:nvSpPr>
            <p:cNvPr id="325" name="Ellipse 324"/>
            <p:cNvSpPr/>
            <p:nvPr/>
          </p:nvSpPr>
          <p:spPr>
            <a:xfrm>
              <a:off x="4339659" y="1751559"/>
              <a:ext cx="223441" cy="2234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6" name="Avrundet rektangel 325"/>
            <p:cNvSpPr/>
            <p:nvPr/>
          </p:nvSpPr>
          <p:spPr>
            <a:xfrm>
              <a:off x="4310239" y="1995037"/>
              <a:ext cx="289159" cy="36802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TekstSylinder 1"/>
          <p:cNvSpPr txBox="1"/>
          <p:nvPr/>
        </p:nvSpPr>
        <p:spPr>
          <a:xfrm>
            <a:off x="5583393" y="4306689"/>
            <a:ext cx="198686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samme stilling kan være passende for flere ansatte, gjøres en vurdering av: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Relevant utdanning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Erfaring/praksis</a:t>
            </a:r>
          </a:p>
          <a:p>
            <a:pPr marL="171446" indent="-171446" defTabSz="457189">
              <a:buFont typeface="Arial" panose="020B0604020202020204" pitchFamily="34" charset="0"/>
              <a:buChar char="•"/>
            </a:pPr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Personlig egnethet</a:t>
            </a:r>
          </a:p>
          <a:p>
            <a:pPr defTabSz="457189"/>
            <a:r>
              <a:rPr lang="nb-NO" sz="12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Hvis to eller flere kommer likt ut vurderes ansiennitet, sosiale forhold og likestilling/mangfold (interesseavveiningen)</a:t>
            </a:r>
          </a:p>
          <a:p>
            <a:pPr defTabSz="457189"/>
            <a:endParaRPr lang="nb-NO" sz="12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57189"/>
            <a:endParaRPr lang="nb-NO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6319026" y="2594776"/>
            <a:ext cx="2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nb-NO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pSp>
        <p:nvGrpSpPr>
          <p:cNvPr id="176" name="Gruppe 175"/>
          <p:cNvGrpSpPr/>
          <p:nvPr/>
        </p:nvGrpSpPr>
        <p:grpSpPr>
          <a:xfrm>
            <a:off x="5718793" y="2597914"/>
            <a:ext cx="290219" cy="440329"/>
            <a:chOff x="2478982" y="2439683"/>
            <a:chExt cx="245335" cy="372232"/>
          </a:xfrm>
        </p:grpSpPr>
        <p:sp>
          <p:nvSpPr>
            <p:cNvPr id="201" name="Rektangel 200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06" name="Rett linje 205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Rett linje 206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Rett linje 207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Rett linje 208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Rett linje 209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Rett linje 210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Rett linje 211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uppe 212"/>
          <p:cNvGrpSpPr/>
          <p:nvPr/>
        </p:nvGrpSpPr>
        <p:grpSpPr>
          <a:xfrm>
            <a:off x="5533597" y="2092410"/>
            <a:ext cx="290219" cy="440329"/>
            <a:chOff x="2478982" y="2439683"/>
            <a:chExt cx="245335" cy="372232"/>
          </a:xfrm>
        </p:grpSpPr>
        <p:sp>
          <p:nvSpPr>
            <p:cNvPr id="214" name="Rektangel 213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5" name="Rett linje 214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Rett linje 215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Rett linje 228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Rett linje 229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Rett linje 230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Rett linje 231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Rett linje 232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4" name="Gruppe 233"/>
          <p:cNvGrpSpPr/>
          <p:nvPr/>
        </p:nvGrpSpPr>
        <p:grpSpPr>
          <a:xfrm>
            <a:off x="5540271" y="2912417"/>
            <a:ext cx="290219" cy="440329"/>
            <a:chOff x="2478982" y="2439683"/>
            <a:chExt cx="245335" cy="372232"/>
          </a:xfrm>
        </p:grpSpPr>
        <p:sp>
          <p:nvSpPr>
            <p:cNvPr id="235" name="Rektangel 234"/>
            <p:cNvSpPr/>
            <p:nvPr/>
          </p:nvSpPr>
          <p:spPr>
            <a:xfrm>
              <a:off x="2478982" y="2439683"/>
              <a:ext cx="245335" cy="3722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nb-NO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6" name="Rett linje 235"/>
            <p:cNvCxnSpPr/>
            <p:nvPr/>
          </p:nvCxnSpPr>
          <p:spPr>
            <a:xfrm>
              <a:off x="2521076" y="2500499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Rett linje 236"/>
            <p:cNvCxnSpPr/>
            <p:nvPr/>
          </p:nvCxnSpPr>
          <p:spPr>
            <a:xfrm>
              <a:off x="2521076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Rett linje 237"/>
            <p:cNvCxnSpPr/>
            <p:nvPr/>
          </p:nvCxnSpPr>
          <p:spPr>
            <a:xfrm>
              <a:off x="2611841" y="2547028"/>
              <a:ext cx="6344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Rett linje 238"/>
            <p:cNvCxnSpPr/>
            <p:nvPr/>
          </p:nvCxnSpPr>
          <p:spPr>
            <a:xfrm>
              <a:off x="2524481" y="2603621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Rett linje 239"/>
            <p:cNvCxnSpPr/>
            <p:nvPr/>
          </p:nvCxnSpPr>
          <p:spPr>
            <a:xfrm>
              <a:off x="2524481" y="2647976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Rett linje 240"/>
            <p:cNvCxnSpPr/>
            <p:nvPr/>
          </p:nvCxnSpPr>
          <p:spPr>
            <a:xfrm>
              <a:off x="2524481" y="2692332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Rett linje 241"/>
            <p:cNvCxnSpPr/>
            <p:nvPr/>
          </p:nvCxnSpPr>
          <p:spPr>
            <a:xfrm>
              <a:off x="2524481" y="2736687"/>
              <a:ext cx="14859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26496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A6FD5-D836-028F-A9EE-FEDDF2B1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CF35F24-5523-614C-F92E-B54EBC28DDD7}"/>
              </a:ext>
            </a:extLst>
          </p:cNvPr>
          <p:cNvGrpSpPr/>
          <p:nvPr/>
        </p:nvGrpSpPr>
        <p:grpSpPr>
          <a:xfrm>
            <a:off x="1" y="0"/>
            <a:ext cx="2523196" cy="6858000"/>
            <a:chOff x="0" y="0"/>
            <a:chExt cx="575799" cy="15650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96C2F61-246D-AAB1-B7ED-EB75D4CBAAD1}"/>
                </a:ext>
              </a:extLst>
            </p:cNvPr>
            <p:cNvSpPr/>
            <p:nvPr/>
          </p:nvSpPr>
          <p:spPr>
            <a:xfrm>
              <a:off x="0" y="0"/>
              <a:ext cx="575799" cy="1565011"/>
            </a:xfrm>
            <a:custGeom>
              <a:avLst/>
              <a:gdLst/>
              <a:ahLst/>
              <a:cxnLst/>
              <a:rect l="l" t="t" r="r" b="b"/>
              <a:pathLst>
                <a:path w="575799" h="1565011">
                  <a:moveTo>
                    <a:pt x="0" y="0"/>
                  </a:moveTo>
                  <a:lnTo>
                    <a:pt x="575799" y="0"/>
                  </a:lnTo>
                  <a:lnTo>
                    <a:pt x="575799" y="1565011"/>
                  </a:lnTo>
                  <a:lnTo>
                    <a:pt x="0" y="1565011"/>
                  </a:lnTo>
                  <a:close/>
                </a:path>
              </a:pathLst>
            </a:custGeom>
            <a:solidFill>
              <a:srgbClr val="00509E"/>
            </a:solidFill>
          </p:spPr>
          <p:txBody>
            <a:bodyPr/>
            <a:lstStyle/>
            <a:p>
              <a:endParaRPr lang="nb-NO" sz="240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6864AB4-77BA-8B62-2982-027E252EB246}"/>
                </a:ext>
              </a:extLst>
            </p:cNvPr>
            <p:cNvSpPr txBox="1"/>
            <p:nvPr/>
          </p:nvSpPr>
          <p:spPr>
            <a:xfrm>
              <a:off x="0" y="85725"/>
              <a:ext cx="812800" cy="727075"/>
            </a:xfrm>
            <a:prstGeom prst="rect">
              <a:avLst/>
            </a:prstGeom>
          </p:spPr>
          <p:txBody>
            <a:bodyPr lIns="56409" tIns="56409" rIns="56409" bIns="56409" rtlCol="0" anchor="ctr"/>
            <a:lstStyle/>
            <a:p>
              <a:pPr algn="ctr">
                <a:lnSpc>
                  <a:spcPts val="2665"/>
                </a:lnSpc>
              </a:pPr>
              <a:endParaRPr sz="800"/>
            </a:p>
          </p:txBody>
        </p:sp>
      </p:grpSp>
      <p:sp>
        <p:nvSpPr>
          <p:cNvPr id="153" name="Freeform 153">
            <a:extLst>
              <a:ext uri="{FF2B5EF4-FFF2-40B4-BE49-F238E27FC236}">
                <a16:creationId xmlns:a16="http://schemas.microsoft.com/office/drawing/2014/main" id="{05687D17-4D49-F8B6-BF99-F6C8D55EFD48}"/>
              </a:ext>
            </a:extLst>
          </p:cNvPr>
          <p:cNvSpPr/>
          <p:nvPr/>
        </p:nvSpPr>
        <p:spPr>
          <a:xfrm>
            <a:off x="213747" y="5750810"/>
            <a:ext cx="1614780" cy="275316"/>
          </a:xfrm>
          <a:custGeom>
            <a:avLst/>
            <a:gdLst/>
            <a:ahLst/>
            <a:cxnLst/>
            <a:rect l="l" t="t" r="r" b="b"/>
            <a:pathLst>
              <a:path w="2422168" h="412972">
                <a:moveTo>
                  <a:pt x="0" y="0"/>
                </a:moveTo>
                <a:lnTo>
                  <a:pt x="2422168" y="0"/>
                </a:lnTo>
                <a:lnTo>
                  <a:pt x="2422168" y="412972"/>
                </a:lnTo>
                <a:lnTo>
                  <a:pt x="0" y="412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9729"/>
            </a:stretch>
          </a:blipFill>
        </p:spPr>
        <p:txBody>
          <a:bodyPr/>
          <a:lstStyle/>
          <a:p>
            <a:endParaRPr lang="nb-NO" sz="2400"/>
          </a:p>
        </p:txBody>
      </p:sp>
      <p:sp>
        <p:nvSpPr>
          <p:cNvPr id="154" name="TextBox 154">
            <a:extLst>
              <a:ext uri="{FF2B5EF4-FFF2-40B4-BE49-F238E27FC236}">
                <a16:creationId xmlns:a16="http://schemas.microsoft.com/office/drawing/2014/main" id="{D28A346F-DEA6-ADD2-EC34-4ED00FE29B2F}"/>
              </a:ext>
            </a:extLst>
          </p:cNvPr>
          <p:cNvSpPr txBox="1"/>
          <p:nvPr/>
        </p:nvSpPr>
        <p:spPr>
          <a:xfrm>
            <a:off x="213744" y="1827370"/>
            <a:ext cx="2309432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7"/>
              </a:lnSpc>
            </a:pPr>
            <a:r>
              <a:rPr lang="en-US" sz="1087" dirty="0">
                <a:solidFill>
                  <a:srgbClr val="FFFFFF"/>
                </a:solidFill>
                <a:latin typeface="Open Sans Semi-Bold"/>
              </a:rPr>
              <a:t>Det nye NV-</a:t>
            </a:r>
            <a:r>
              <a:rPr lang="en-US" sz="1087" dirty="0" err="1">
                <a:solidFill>
                  <a:srgbClr val="FFFFFF"/>
                </a:solidFill>
                <a:latin typeface="Open Sans Semi-Bold"/>
              </a:rPr>
              <a:t>fakultetet</a:t>
            </a:r>
            <a:endParaRPr lang="en-US" sz="1087" dirty="0">
              <a:solidFill>
                <a:srgbClr val="FFFFFF"/>
              </a:solidFill>
              <a:latin typeface="Open Sans Semi-Bold"/>
            </a:endParaRPr>
          </a:p>
        </p:txBody>
      </p:sp>
      <p:sp>
        <p:nvSpPr>
          <p:cNvPr id="155" name="TextBox 155">
            <a:extLst>
              <a:ext uri="{FF2B5EF4-FFF2-40B4-BE49-F238E27FC236}">
                <a16:creationId xmlns:a16="http://schemas.microsoft.com/office/drawing/2014/main" id="{03D94842-2228-0C0F-123C-D98276C89CD6}"/>
              </a:ext>
            </a:extLst>
          </p:cNvPr>
          <p:cNvSpPr txBox="1"/>
          <p:nvPr/>
        </p:nvSpPr>
        <p:spPr>
          <a:xfrm>
            <a:off x="205098" y="1314628"/>
            <a:ext cx="2560460" cy="43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61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MEDVIRKNING OG</a:t>
            </a:r>
          </a:p>
          <a:p>
            <a:pPr>
              <a:lnSpc>
                <a:spcPts val="1661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MEDBESTEMMELSE</a:t>
            </a:r>
          </a:p>
        </p:txBody>
      </p:sp>
      <p:sp>
        <p:nvSpPr>
          <p:cNvPr id="156" name="TextBox 156">
            <a:extLst>
              <a:ext uri="{FF2B5EF4-FFF2-40B4-BE49-F238E27FC236}">
                <a16:creationId xmlns:a16="http://schemas.microsoft.com/office/drawing/2014/main" id="{C8EAC336-1432-C2A2-54E8-D2CFDE6A3E6C}"/>
              </a:ext>
            </a:extLst>
          </p:cNvPr>
          <p:cNvSpPr txBox="1"/>
          <p:nvPr/>
        </p:nvSpPr>
        <p:spPr>
          <a:xfrm>
            <a:off x="213746" y="2222761"/>
            <a:ext cx="1869615" cy="341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12"/>
              </a:lnSpc>
            </a:pPr>
            <a:r>
              <a:rPr lang="en-US" sz="1177" err="1">
                <a:solidFill>
                  <a:srgbClr val="FFFFFF"/>
                </a:solidFill>
                <a:latin typeface="Open Sans Semi-Bold"/>
              </a:rPr>
              <a:t>Medvirkning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betyr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at du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har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muligheten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til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å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si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din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mening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om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noe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og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at din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mening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blir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lyttet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til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. Som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ansatt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ved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NTNU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betyr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det for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eksempel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at du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skal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kunne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si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din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mening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om saker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som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angår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NTNU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og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ditt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eget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arbeidsmiljø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.</a:t>
            </a:r>
          </a:p>
          <a:p>
            <a:pPr>
              <a:lnSpc>
                <a:spcPts val="1412"/>
              </a:lnSpc>
            </a:pPr>
            <a:endParaRPr lang="en-US" sz="1177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1412"/>
              </a:lnSpc>
            </a:pPr>
            <a:r>
              <a:rPr lang="en-US" sz="1177" err="1">
                <a:solidFill>
                  <a:srgbClr val="FFFFFF"/>
                </a:solidFill>
                <a:latin typeface="Open Sans Semi-Bold"/>
              </a:rPr>
              <a:t>Medbestemmelse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er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deltakelse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i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avgjørelser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som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angår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din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arbeidssituasjon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. Den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ivaretas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gjennom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tillitsvalgte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og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andre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valgte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representanter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 for de </a:t>
            </a:r>
            <a:r>
              <a:rPr lang="en-US" sz="1177" err="1">
                <a:solidFill>
                  <a:srgbClr val="FFFFFF"/>
                </a:solidFill>
                <a:latin typeface="Open Sans"/>
              </a:rPr>
              <a:t>ansatte</a:t>
            </a:r>
            <a:r>
              <a:rPr lang="en-US" sz="1177">
                <a:solidFill>
                  <a:srgbClr val="FFFFFF"/>
                </a:solidFill>
                <a:latin typeface="Open Sans"/>
              </a:rPr>
              <a:t>.</a:t>
            </a:r>
          </a:p>
          <a:p>
            <a:pPr>
              <a:lnSpc>
                <a:spcPts val="1412"/>
              </a:lnSpc>
            </a:pPr>
            <a:endParaRPr lang="en-US" sz="1177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257" name="TextBox 20">
            <a:extLst>
              <a:ext uri="{FF2B5EF4-FFF2-40B4-BE49-F238E27FC236}">
                <a16:creationId xmlns:a16="http://schemas.microsoft.com/office/drawing/2014/main" id="{8BF2B088-5EB9-DAA3-CE7B-1EB7F348605D}"/>
              </a:ext>
            </a:extLst>
          </p:cNvPr>
          <p:cNvSpPr txBox="1"/>
          <p:nvPr/>
        </p:nvSpPr>
        <p:spPr>
          <a:xfrm>
            <a:off x="9598856" y="1333305"/>
            <a:ext cx="513677" cy="238779"/>
          </a:xfrm>
          <a:prstGeom prst="rect">
            <a:avLst/>
          </a:prstGeom>
        </p:spPr>
        <p:txBody>
          <a:bodyPr lIns="98311" tIns="98311" rIns="98311" bIns="98311" rtlCol="0" anchor="ctr"/>
          <a:lstStyle/>
          <a:p>
            <a:pPr algn="ctr">
              <a:lnSpc>
                <a:spcPts val="1320"/>
              </a:lnSpc>
            </a:pPr>
            <a:endParaRPr sz="800"/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5713F4C8-091E-F658-6F72-D62DDDD3CF5F}"/>
              </a:ext>
            </a:extLst>
          </p:cNvPr>
          <p:cNvGraphicFramePr/>
          <p:nvPr/>
        </p:nvGraphicFramePr>
        <p:xfrm>
          <a:off x="3176357" y="369815"/>
          <a:ext cx="8898104" cy="32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4" name="Pil: høyre 53">
            <a:extLst>
              <a:ext uri="{FF2B5EF4-FFF2-40B4-BE49-F238E27FC236}">
                <a16:creationId xmlns:a16="http://schemas.microsoft.com/office/drawing/2014/main" id="{7481331E-339C-8718-39ED-C284755521DF}"/>
              </a:ext>
            </a:extLst>
          </p:cNvPr>
          <p:cNvSpPr/>
          <p:nvPr/>
        </p:nvSpPr>
        <p:spPr>
          <a:xfrm>
            <a:off x="3232307" y="2372095"/>
            <a:ext cx="8838349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nb-NO" sz="1467" dirty="0">
                <a:solidFill>
                  <a:schemeClr val="tx1"/>
                </a:solidFill>
              </a:rPr>
              <a:t>Månedlige LOSAM-møter</a:t>
            </a:r>
          </a:p>
        </p:txBody>
      </p:sp>
      <p:sp>
        <p:nvSpPr>
          <p:cNvPr id="55" name="Pil: høyre 54">
            <a:extLst>
              <a:ext uri="{FF2B5EF4-FFF2-40B4-BE49-F238E27FC236}">
                <a16:creationId xmlns:a16="http://schemas.microsoft.com/office/drawing/2014/main" id="{6911DAFE-C1A2-D806-BE53-90EA3750DE1F}"/>
              </a:ext>
            </a:extLst>
          </p:cNvPr>
          <p:cNvSpPr/>
          <p:nvPr/>
        </p:nvSpPr>
        <p:spPr>
          <a:xfrm>
            <a:off x="3232307" y="1648003"/>
            <a:ext cx="8838349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nb-NO" sz="1467" dirty="0">
                <a:solidFill>
                  <a:schemeClr val="tx1"/>
                </a:solidFill>
              </a:rPr>
              <a:t>Månedlige allmøter</a:t>
            </a:r>
          </a:p>
        </p:txBody>
      </p:sp>
      <p:sp>
        <p:nvSpPr>
          <p:cNvPr id="57" name="Pil: høyre 56">
            <a:extLst>
              <a:ext uri="{FF2B5EF4-FFF2-40B4-BE49-F238E27FC236}">
                <a16:creationId xmlns:a16="http://schemas.microsoft.com/office/drawing/2014/main" id="{C4A58B14-BF27-0399-F3E1-44B393E372A3}"/>
              </a:ext>
            </a:extLst>
          </p:cNvPr>
          <p:cNvSpPr/>
          <p:nvPr/>
        </p:nvSpPr>
        <p:spPr>
          <a:xfrm>
            <a:off x="3206235" y="906365"/>
            <a:ext cx="8838349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nb-NO" sz="1467" dirty="0">
                <a:solidFill>
                  <a:schemeClr val="tx1"/>
                </a:solidFill>
              </a:rPr>
              <a:t>Ukentlige ledermøter </a:t>
            </a:r>
          </a:p>
        </p:txBody>
      </p:sp>
      <p:cxnSp>
        <p:nvCxnSpPr>
          <p:cNvPr id="62" name="Rett linje 61">
            <a:extLst>
              <a:ext uri="{FF2B5EF4-FFF2-40B4-BE49-F238E27FC236}">
                <a16:creationId xmlns:a16="http://schemas.microsoft.com/office/drawing/2014/main" id="{77DE92F5-951E-A4A8-D04F-5187A7828E07}"/>
              </a:ext>
            </a:extLst>
          </p:cNvPr>
          <p:cNvCxnSpPr>
            <a:cxnSpLocks/>
          </p:cNvCxnSpPr>
          <p:nvPr/>
        </p:nvCxnSpPr>
        <p:spPr>
          <a:xfrm>
            <a:off x="4959348" y="2865993"/>
            <a:ext cx="0" cy="178103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Pil: høyre 62">
            <a:extLst>
              <a:ext uri="{FF2B5EF4-FFF2-40B4-BE49-F238E27FC236}">
                <a16:creationId xmlns:a16="http://schemas.microsoft.com/office/drawing/2014/main" id="{60D82B8F-C2D8-06F3-99D6-C71DD99964BF}"/>
              </a:ext>
            </a:extLst>
          </p:cNvPr>
          <p:cNvSpPr/>
          <p:nvPr/>
        </p:nvSpPr>
        <p:spPr>
          <a:xfrm>
            <a:off x="6096001" y="5354125"/>
            <a:ext cx="5901924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nb-NO" sz="1467" dirty="0">
                <a:solidFill>
                  <a:schemeClr val="tx1"/>
                </a:solidFill>
              </a:rPr>
              <a:t>Workshops berørte enheter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56C7194-D4E3-97F8-FD8C-67BA11467D23}"/>
              </a:ext>
            </a:extLst>
          </p:cNvPr>
          <p:cNvSpPr/>
          <p:nvPr/>
        </p:nvSpPr>
        <p:spPr>
          <a:xfrm>
            <a:off x="2523177" y="97536"/>
            <a:ext cx="805239" cy="414045"/>
          </a:xfrm>
          <a:prstGeom prst="ellipse">
            <a:avLst/>
          </a:prstGeom>
          <a:solidFill>
            <a:srgbClr val="00509E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67" dirty="0"/>
              <a:t>2024</a:t>
            </a:r>
          </a:p>
        </p:txBody>
      </p:sp>
      <p:sp>
        <p:nvSpPr>
          <p:cNvPr id="72" name="Pil: høyre 71">
            <a:extLst>
              <a:ext uri="{FF2B5EF4-FFF2-40B4-BE49-F238E27FC236}">
                <a16:creationId xmlns:a16="http://schemas.microsoft.com/office/drawing/2014/main" id="{ACAC8E08-4546-3918-4F62-5D62F66AFF96}"/>
              </a:ext>
            </a:extLst>
          </p:cNvPr>
          <p:cNvSpPr/>
          <p:nvPr/>
        </p:nvSpPr>
        <p:spPr>
          <a:xfrm>
            <a:off x="2523176" y="3529757"/>
            <a:ext cx="1506280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nb-NO" sz="933" dirty="0">
                <a:solidFill>
                  <a:schemeClr val="tx1"/>
                </a:solidFill>
              </a:rPr>
              <a:t>Dialogmøter mellom Dekan og institutt</a:t>
            </a:r>
          </a:p>
        </p:txBody>
      </p:sp>
      <p:sp>
        <p:nvSpPr>
          <p:cNvPr id="73" name="Pil: høyre 72">
            <a:extLst>
              <a:ext uri="{FF2B5EF4-FFF2-40B4-BE49-F238E27FC236}">
                <a16:creationId xmlns:a16="http://schemas.microsoft.com/office/drawing/2014/main" id="{FDC245E1-DA97-42FC-67B6-BEFA26B90058}"/>
              </a:ext>
            </a:extLst>
          </p:cNvPr>
          <p:cNvSpPr/>
          <p:nvPr/>
        </p:nvSpPr>
        <p:spPr>
          <a:xfrm>
            <a:off x="8975564" y="6087677"/>
            <a:ext cx="3022360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nb-NO" sz="1467" dirty="0">
                <a:solidFill>
                  <a:schemeClr val="tx1"/>
                </a:solidFill>
              </a:rPr>
              <a:t>Innplassering</a:t>
            </a:r>
          </a:p>
        </p:txBody>
      </p:sp>
      <p:sp>
        <p:nvSpPr>
          <p:cNvPr id="76" name="Bildeforklaring: linje 75">
            <a:extLst>
              <a:ext uri="{FF2B5EF4-FFF2-40B4-BE49-F238E27FC236}">
                <a16:creationId xmlns:a16="http://schemas.microsoft.com/office/drawing/2014/main" id="{6270E2D8-C75C-B47E-93AB-40E6B86413E9}"/>
              </a:ext>
            </a:extLst>
          </p:cNvPr>
          <p:cNvSpPr/>
          <p:nvPr/>
        </p:nvSpPr>
        <p:spPr>
          <a:xfrm>
            <a:off x="4514211" y="3039859"/>
            <a:ext cx="890275" cy="487251"/>
          </a:xfrm>
          <a:prstGeom prst="borderCallout1">
            <a:avLst>
              <a:gd name="adj1" fmla="val 120693"/>
              <a:gd name="adj2" fmla="val -37091"/>
              <a:gd name="adj3" fmla="val 120007"/>
              <a:gd name="adj4" fmla="val -37648"/>
            </a:avLst>
          </a:prstGeom>
          <a:solidFill>
            <a:srgbClr val="6096D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67" dirty="0">
                <a:solidFill>
                  <a:schemeClr val="tx1"/>
                </a:solidFill>
              </a:rPr>
              <a:t>Ny modell forhandles </a:t>
            </a:r>
            <a:r>
              <a:rPr lang="nb-NO" sz="1067" dirty="0">
                <a:solidFill>
                  <a:schemeClr val="bg1"/>
                </a:solidFill>
              </a:rPr>
              <a:t>24.mai</a:t>
            </a:r>
          </a:p>
        </p:txBody>
      </p:sp>
      <p:sp>
        <p:nvSpPr>
          <p:cNvPr id="77" name="Bildeforklaring: linje 76">
            <a:extLst>
              <a:ext uri="{FF2B5EF4-FFF2-40B4-BE49-F238E27FC236}">
                <a16:creationId xmlns:a16="http://schemas.microsoft.com/office/drawing/2014/main" id="{5005AB0A-BCFD-255E-EA97-104B9B527345}"/>
              </a:ext>
            </a:extLst>
          </p:cNvPr>
          <p:cNvSpPr/>
          <p:nvPr/>
        </p:nvSpPr>
        <p:spPr>
          <a:xfrm>
            <a:off x="7711772" y="3069038"/>
            <a:ext cx="1263792" cy="458777"/>
          </a:xfrm>
          <a:prstGeom prst="borderCallout1">
            <a:avLst>
              <a:gd name="adj1" fmla="val 110434"/>
              <a:gd name="adj2" fmla="val -36792"/>
              <a:gd name="adj3" fmla="val 112500"/>
              <a:gd name="adj4" fmla="val -37851"/>
            </a:avLst>
          </a:prstGeom>
          <a:solidFill>
            <a:srgbClr val="6096D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67" dirty="0">
                <a:solidFill>
                  <a:schemeClr val="tx1"/>
                </a:solidFill>
              </a:rPr>
              <a:t>Drøfting bemanningsplan</a:t>
            </a:r>
          </a:p>
        </p:txBody>
      </p:sp>
      <p:cxnSp>
        <p:nvCxnSpPr>
          <p:cNvPr id="78" name="Rett linje 77">
            <a:extLst>
              <a:ext uri="{FF2B5EF4-FFF2-40B4-BE49-F238E27FC236}">
                <a16:creationId xmlns:a16="http://schemas.microsoft.com/office/drawing/2014/main" id="{290E59A8-5381-110D-89A5-B1C5ABDA3A3F}"/>
              </a:ext>
            </a:extLst>
          </p:cNvPr>
          <p:cNvCxnSpPr>
            <a:cxnSpLocks/>
          </p:cNvCxnSpPr>
          <p:nvPr/>
        </p:nvCxnSpPr>
        <p:spPr>
          <a:xfrm>
            <a:off x="8321038" y="2874513"/>
            <a:ext cx="1" cy="178103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Pil: høyre 83">
            <a:extLst>
              <a:ext uri="{FF2B5EF4-FFF2-40B4-BE49-F238E27FC236}">
                <a16:creationId xmlns:a16="http://schemas.microsoft.com/office/drawing/2014/main" id="{DCF053C0-C0ED-BC11-A201-E1415F50C60C}"/>
              </a:ext>
            </a:extLst>
          </p:cNvPr>
          <p:cNvSpPr/>
          <p:nvPr/>
        </p:nvSpPr>
        <p:spPr>
          <a:xfrm>
            <a:off x="4029456" y="3521288"/>
            <a:ext cx="1748517" cy="672000"/>
          </a:xfrm>
          <a:prstGeom prst="rightArrow">
            <a:avLst/>
          </a:prstGeom>
          <a:solidFill>
            <a:srgbClr val="CFB887"/>
          </a:solidFill>
          <a:ln w="3175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nb-NO" sz="933" dirty="0">
                <a:solidFill>
                  <a:schemeClr val="tx1"/>
                </a:solidFill>
              </a:rPr>
              <a:t>Intern beslutningsprosess</a:t>
            </a:r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1D1E634F-9F55-78AD-6664-A191EB7B6BFD}"/>
              </a:ext>
            </a:extLst>
          </p:cNvPr>
          <p:cNvSpPr/>
          <p:nvPr/>
        </p:nvSpPr>
        <p:spPr>
          <a:xfrm>
            <a:off x="5404486" y="4461792"/>
            <a:ext cx="1188719" cy="678347"/>
          </a:xfrm>
          <a:prstGeom prst="rect">
            <a:avLst/>
          </a:prstGeom>
          <a:solidFill>
            <a:srgbClr val="6096D0"/>
          </a:solidFill>
          <a:ln>
            <a:solidFill>
              <a:schemeClr val="tx1"/>
            </a:solidFill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968"/>
              </a:lnSpc>
            </a:pPr>
            <a:r>
              <a:rPr lang="en-US" sz="1067" dirty="0" err="1">
                <a:solidFill>
                  <a:schemeClr val="tx1"/>
                </a:solidFill>
              </a:rPr>
              <a:t>Fakultets-styremøte</a:t>
            </a:r>
            <a:endParaRPr lang="en-US" sz="1067" dirty="0">
              <a:solidFill>
                <a:schemeClr val="tx1"/>
              </a:solidFill>
            </a:endParaRPr>
          </a:p>
          <a:p>
            <a:pPr algn="ctr">
              <a:lnSpc>
                <a:spcPts val="968"/>
              </a:lnSpc>
            </a:pPr>
            <a:r>
              <a:rPr lang="en-US" sz="1067" dirty="0" err="1"/>
              <a:t>Vedtak</a:t>
            </a:r>
            <a:r>
              <a:rPr lang="en-US" sz="1067" dirty="0"/>
              <a:t> 6.juni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21EC7DAF-9D85-575B-145A-D1ADBB2FA522}"/>
              </a:ext>
            </a:extLst>
          </p:cNvPr>
          <p:cNvSpPr/>
          <p:nvPr/>
        </p:nvSpPr>
        <p:spPr>
          <a:xfrm>
            <a:off x="7662651" y="4096513"/>
            <a:ext cx="1584980" cy="1341119"/>
          </a:xfrm>
          <a:prstGeom prst="ellipse">
            <a:avLst/>
          </a:prstGeom>
          <a:solidFill>
            <a:srgbClr val="6096D0"/>
          </a:solidFill>
          <a:ln w="28575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968"/>
              </a:lnSpc>
            </a:pPr>
            <a:r>
              <a:rPr lang="en-US" sz="1067" dirty="0">
                <a:solidFill>
                  <a:schemeClr val="tx1"/>
                </a:solidFill>
              </a:rPr>
              <a:t>NTNU-</a:t>
            </a:r>
            <a:r>
              <a:rPr lang="en-US" sz="1067" dirty="0" err="1">
                <a:solidFill>
                  <a:schemeClr val="tx1"/>
                </a:solidFill>
              </a:rPr>
              <a:t>styret</a:t>
            </a:r>
            <a:endParaRPr lang="en-US" sz="1067" dirty="0">
              <a:solidFill>
                <a:schemeClr val="tx1"/>
              </a:solidFill>
            </a:endParaRPr>
          </a:p>
          <a:p>
            <a:pPr algn="ctr">
              <a:lnSpc>
                <a:spcPts val="968"/>
              </a:lnSpc>
            </a:pPr>
            <a:r>
              <a:rPr lang="en-US" sz="1067" dirty="0" err="1">
                <a:solidFill>
                  <a:schemeClr val="bg1"/>
                </a:solidFill>
              </a:rPr>
              <a:t>Endelig</a:t>
            </a:r>
            <a:r>
              <a:rPr lang="en-US" sz="1067" dirty="0">
                <a:solidFill>
                  <a:schemeClr val="bg1"/>
                </a:solidFill>
              </a:rPr>
              <a:t> </a:t>
            </a:r>
            <a:r>
              <a:rPr lang="en-US" sz="1067" dirty="0" err="1">
                <a:solidFill>
                  <a:schemeClr val="bg1"/>
                </a:solidFill>
              </a:rPr>
              <a:t>vedtak</a:t>
            </a:r>
            <a:endParaRPr lang="en-US" sz="1067" dirty="0">
              <a:solidFill>
                <a:schemeClr val="bg1"/>
              </a:solidFill>
            </a:endParaRPr>
          </a:p>
          <a:p>
            <a:pPr algn="ctr">
              <a:lnSpc>
                <a:spcPts val="968"/>
              </a:lnSpc>
            </a:pPr>
            <a:r>
              <a:rPr lang="en-US" sz="1067" dirty="0">
                <a:solidFill>
                  <a:schemeClr val="bg1"/>
                </a:solidFill>
              </a:rPr>
              <a:t>11-12/9</a:t>
            </a:r>
          </a:p>
        </p:txBody>
      </p:sp>
    </p:spTree>
    <p:extLst>
      <p:ext uri="{BB962C8B-B14F-4D97-AF65-F5344CB8AC3E}">
        <p14:creationId xmlns:p14="http://schemas.microsoft.com/office/powerpoint/2010/main" val="28491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l: femkant 7">
            <a:extLst>
              <a:ext uri="{FF2B5EF4-FFF2-40B4-BE49-F238E27FC236}">
                <a16:creationId xmlns:a16="http://schemas.microsoft.com/office/drawing/2014/main" id="{9CB1216D-1B36-199E-EA65-A6D9252B050F}"/>
              </a:ext>
            </a:extLst>
          </p:cNvPr>
          <p:cNvSpPr/>
          <p:nvPr/>
        </p:nvSpPr>
        <p:spPr>
          <a:xfrm>
            <a:off x="779250" y="284164"/>
            <a:ext cx="6505009" cy="5974963"/>
          </a:xfrm>
          <a:prstGeom prst="homePlate">
            <a:avLst/>
          </a:prstGeom>
          <a:solidFill>
            <a:srgbClr val="C7B98A"/>
          </a:solidFill>
          <a:ln>
            <a:noFill/>
          </a:ln>
          <a:effectLst>
            <a:outerShdw blurRad="114300" dist="127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>
              <a:solidFill>
                <a:schemeClr val="tx1"/>
              </a:solidFill>
            </a:endParaRP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0BEB1BF-D965-971C-7A0A-08A30E021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13871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nb-NO" sz="2667"/>
          </a:p>
          <a:p>
            <a:pPr marL="0" indent="0" algn="ctr">
              <a:buNone/>
            </a:pPr>
            <a:endParaRPr lang="nb-NO" sz="2667"/>
          </a:p>
          <a:p>
            <a:pPr marL="0" indent="0" algn="ctr">
              <a:buNone/>
            </a:pPr>
            <a:r>
              <a:rPr lang="nb-NO" sz="2667"/>
              <a:t> Beslutninger som vil kunne føre til vesentlig endring i den enkeltes arbeidssituasjon og/eller virksomhetens organisering utløser informasjons- og drøftingsplikt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80C6543-3E5E-7354-14A5-DA1045F8A1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nb-NO"/>
          </a:p>
          <a:p>
            <a:pPr marL="0" indent="0">
              <a:buNone/>
            </a:pPr>
            <a:r>
              <a:rPr lang="nb-NO"/>
              <a:t>		</a:t>
            </a:r>
          </a:p>
          <a:p>
            <a:pPr marL="0" indent="0">
              <a:buNone/>
            </a:pPr>
            <a:r>
              <a:rPr lang="nb-NO"/>
              <a:t>			«Så tidlig som 					mulig»</a:t>
            </a:r>
          </a:p>
        </p:txBody>
      </p:sp>
    </p:spTree>
    <p:extLst>
      <p:ext uri="{BB962C8B-B14F-4D97-AF65-F5344CB8AC3E}">
        <p14:creationId xmlns:p14="http://schemas.microsoft.com/office/powerpoint/2010/main" val="11658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8790A60-04B1-5901-3984-AC507265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Når er det så tidlig som mulig?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D83471B-8A6C-03B7-AD4A-38CBD1CF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Informasjon skal gis i møter og/eller skriftlig. De tillitsvalgte skal bli gjort kjent med de dokumenter som har betydning for den aktuelle saken</a:t>
            </a:r>
          </a:p>
          <a:p>
            <a:endParaRPr lang="nb-NO" dirty="0"/>
          </a:p>
          <a:p>
            <a:r>
              <a:rPr lang="nb-NO" dirty="0"/>
              <a:t>Informasjon skal gis før arbeidsgiver «har bestemt seg» slik at de tillitsvalgte sikres reell medbestemmelse</a:t>
            </a:r>
          </a:p>
          <a:p>
            <a:endParaRPr lang="nb-NO" dirty="0"/>
          </a:p>
          <a:p>
            <a:r>
              <a:rPr lang="nb-NO" dirty="0"/>
              <a:t>Informasjonen skal gis uten spesialuttrykk. </a:t>
            </a:r>
          </a:p>
        </p:txBody>
      </p:sp>
    </p:spTree>
    <p:extLst>
      <p:ext uri="{BB962C8B-B14F-4D97-AF65-F5344CB8AC3E}">
        <p14:creationId xmlns:p14="http://schemas.microsoft.com/office/powerpoint/2010/main" val="35470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7725-F773-2559-0125-1181D7266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137E0-DEE7-1FD7-1292-CF358833E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DBA68-B569-9B52-30B6-2AE1F51B7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" y="0"/>
            <a:ext cx="1216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6595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56AD8-8844-627B-6CDC-0AD546529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2FE4E-EC1E-A568-D267-702BF6E4C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31D09-C9C3-A30B-3B66-B154ABA3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5" y="0"/>
            <a:ext cx="11968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9059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bicycle&#10;&#10;Description automatically generated">
            <a:extLst>
              <a:ext uri="{FF2B5EF4-FFF2-40B4-BE49-F238E27FC236}">
                <a16:creationId xmlns:a16="http://schemas.microsoft.com/office/drawing/2014/main" id="{90474A33-BBEF-5CE4-896C-9F64C2BF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6" cy="68579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9501" y="5430189"/>
            <a:ext cx="10363200" cy="861775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K5 </a:t>
            </a:r>
            <a:r>
              <a:rPr lang="nb-NO" b="0" dirty="0">
                <a:solidFill>
                  <a:schemeClr val="bg1"/>
                </a:solidFill>
              </a:rPr>
              <a:t>I</a:t>
            </a:r>
            <a:r>
              <a:rPr lang="nb-NO" dirty="0">
                <a:solidFill>
                  <a:schemeClr val="bg1"/>
                </a:solidFill>
              </a:rPr>
              <a:t> Kjemiblokk 5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60555" y="6352213"/>
            <a:ext cx="10363200" cy="1752600"/>
          </a:xfrm>
        </p:spPr>
        <p:txBody>
          <a:bodyPr>
            <a:normAutofit/>
          </a:bodyPr>
          <a:lstStyle/>
          <a:p>
            <a:r>
              <a:rPr lang="nb-NO" sz="2400" dirty="0">
                <a:solidFill>
                  <a:schemeClr val="bg1"/>
                </a:solidFill>
              </a:rPr>
              <a:t>Samlokalisering av institutt IKP og IBT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2E93105-4AEF-5144-BDE5-9DB9B1670EF5}"/>
              </a:ext>
            </a:extLst>
          </p:cNvPr>
          <p:cNvSpPr txBox="1"/>
          <p:nvPr/>
        </p:nvSpPr>
        <p:spPr>
          <a:xfrm rot="16200000">
            <a:off x="9505001" y="2265872"/>
            <a:ext cx="435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0D4788"/>
                </a:solidFill>
              </a:rPr>
              <a:t>Kunnskap for en bedre verden</a:t>
            </a:r>
          </a:p>
        </p:txBody>
      </p:sp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3457-B25C-1D35-348C-E2B96C855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FBD5A-E559-5BB2-ADD6-E7F741945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 descr="A person standing on a ledge of a building&#10;&#10;Description automatically generated">
            <a:extLst>
              <a:ext uri="{FF2B5EF4-FFF2-40B4-BE49-F238E27FC236}">
                <a16:creationId xmlns:a16="http://schemas.microsoft.com/office/drawing/2014/main" id="{1256A194-89A4-26ED-60CC-699BA97EE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02924" y="857250"/>
            <a:ext cx="6858000" cy="5143500"/>
          </a:xfrm>
          <a:prstGeom prst="rect">
            <a:avLst/>
          </a:prstGeom>
        </p:spPr>
      </p:pic>
      <p:pic>
        <p:nvPicPr>
          <p:cNvPr id="7" name="Picture 6" descr="A group of men in yellow jackets&#10;&#10;Description automatically generated">
            <a:extLst>
              <a:ext uri="{FF2B5EF4-FFF2-40B4-BE49-F238E27FC236}">
                <a16:creationId xmlns:a16="http://schemas.microsoft.com/office/drawing/2014/main" id="{6566AF84-3C3F-7382-4B15-7BFDCC21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3692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2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9A4D61-6493-B0DF-02B6-3C26A9E0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1" y="2254303"/>
            <a:ext cx="11397549" cy="864820"/>
          </a:xfrm>
          <a:prstGeom prst="rect">
            <a:avLst/>
          </a:pr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10C514-EF45-4E45-AC21-B580BE9D8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47" y="397786"/>
            <a:ext cx="4207324" cy="5767601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/>
              <a:t>7. Fremdrift</a:t>
            </a:r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endParaRPr lang="nb-NO" sz="2133" dirty="0"/>
          </a:p>
          <a:p>
            <a:pPr marL="0" indent="0">
              <a:buNone/>
            </a:pPr>
            <a:r>
              <a:rPr lang="nb-NO" sz="2133" b="1" dirty="0"/>
              <a:t>Fremdrift fase 5 (forventet) </a:t>
            </a:r>
          </a:p>
          <a:p>
            <a:r>
              <a:rPr lang="nb-NO" sz="2133" dirty="0"/>
              <a:t>Påtenkt oppstart jan 2024</a:t>
            </a:r>
          </a:p>
          <a:p>
            <a:r>
              <a:rPr lang="nb-NO" sz="2133" dirty="0"/>
              <a:t>Målsetting om ferdigstillelse mai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BAF76-C404-88AA-4738-222B057AF7D3}"/>
              </a:ext>
            </a:extLst>
          </p:cNvPr>
          <p:cNvSpPr txBox="1"/>
          <p:nvPr/>
        </p:nvSpPr>
        <p:spPr>
          <a:xfrm>
            <a:off x="484412" y="6450965"/>
            <a:ext cx="1020917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b="1" dirty="0">
                <a:solidFill>
                  <a:schemeClr val="bg1"/>
                </a:solidFill>
              </a:rPr>
              <a:t>    Mandat   Organisasjon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Omfang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Kommunikasjon</a:t>
            </a:r>
            <a:r>
              <a:rPr lang="nb-NO" sz="1333" b="1" dirty="0"/>
              <a:t>   </a:t>
            </a:r>
            <a:r>
              <a:rPr lang="nb-NO" sz="1333" b="1" dirty="0">
                <a:solidFill>
                  <a:schemeClr val="bg1"/>
                </a:solidFill>
              </a:rPr>
              <a:t>Status </a:t>
            </a:r>
            <a:r>
              <a:rPr lang="nb-NO" sz="1333" b="1" dirty="0"/>
              <a:t>  Fremdrift   </a:t>
            </a:r>
            <a:r>
              <a:rPr lang="nb-NO" sz="1333" b="1" dirty="0">
                <a:solidFill>
                  <a:schemeClr val="bg1"/>
                </a:solidFill>
              </a:rPr>
              <a:t>Brukerprosess   intern involvering   midl. areal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6DC8EF4-17C1-F220-2588-AFB71FFA2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19"/>
          <a:stretch/>
        </p:blipFill>
        <p:spPr>
          <a:xfrm>
            <a:off x="4450577" y="321585"/>
            <a:ext cx="3232679" cy="4631416"/>
          </a:xfrm>
          <a:prstGeom prst="rect">
            <a:avLst/>
          </a:prstGeom>
        </p:spPr>
      </p:pic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525C853C-FBAB-1211-4522-863E84FDF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93" b="14546"/>
          <a:stretch/>
        </p:blipFill>
        <p:spPr>
          <a:xfrm>
            <a:off x="400750" y="4748057"/>
            <a:ext cx="11226092" cy="14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64579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8F5D-2894-1AEA-D33D-7FE8C41F9B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738" y="1994946"/>
            <a:ext cx="5416241" cy="87637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900"/>
              <a:t>ERC </a:t>
            </a:r>
            <a:r>
              <a:rPr lang="nb-NO" sz="3900" err="1"/>
              <a:t>advanced</a:t>
            </a:r>
            <a:r>
              <a:rPr lang="nb-NO" sz="3900"/>
              <a:t> grant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5C23B-9605-2632-615C-CAFF267392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7738" y="2885129"/>
            <a:ext cx="5416241" cy="2017695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400" dirty="0"/>
              <a:t>Prof. Jane M. Reid, IBI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400" b="1" dirty="0" err="1">
                <a:latin typeface="+mn-lt"/>
              </a:rPr>
              <a:t>EcoEvoMove</a:t>
            </a:r>
            <a:r>
              <a:rPr lang="nb-NO" sz="2400" dirty="0">
                <a:latin typeface="+mn-lt"/>
              </a:rPr>
              <a:t> </a:t>
            </a:r>
            <a:r>
              <a:rPr lang="nb-NO" sz="2400" b="0" i="0" dirty="0" err="1">
                <a:solidFill>
                  <a:srgbClr val="333333"/>
                </a:solidFill>
                <a:effectLst/>
                <a:latin typeface="+mn-lt"/>
              </a:rPr>
              <a:t>Spatio-Seasonal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+mn-lt"/>
              </a:rPr>
              <a:t> Eco-</a:t>
            </a:r>
            <a:r>
              <a:rPr lang="nb-NO" sz="2400" b="0" i="0" dirty="0" err="1">
                <a:solidFill>
                  <a:srgbClr val="333333"/>
                </a:solidFill>
                <a:effectLst/>
                <a:latin typeface="+mn-lt"/>
              </a:rPr>
              <a:t>Evolutionary</a:t>
            </a:r>
            <a:r>
              <a:rPr lang="nb-NO" sz="2400" b="0" i="0" dirty="0">
                <a:solidFill>
                  <a:srgbClr val="333333"/>
                </a:solidFill>
                <a:effectLst/>
                <a:latin typeface="+mn-lt"/>
              </a:rPr>
              <a:t> Dynamics 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Målet er å forstå hvordan ville populasjoner reagerer på klimaendringer</a:t>
            </a:r>
            <a:endParaRPr lang="nb-NO" sz="24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254CA6-6DCA-A721-9F4D-CE7EF2629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r="13737" b="2"/>
          <a:stretch/>
        </p:blipFill>
        <p:spPr bwMode="auto">
          <a:xfrm>
            <a:off x="6554851" y="124588"/>
            <a:ext cx="5646674" cy="6631092"/>
          </a:xfrm>
          <a:custGeom>
            <a:avLst/>
            <a:gdLst>
              <a:gd name="connsiteX0" fmla="*/ 91440 w 5646674"/>
              <a:gd name="connsiteY0" fmla="*/ 0 h 6631092"/>
              <a:gd name="connsiteX1" fmla="*/ 4230624 w 5646674"/>
              <a:gd name="connsiteY1" fmla="*/ 81848 h 6631092"/>
              <a:gd name="connsiteX2" fmla="*/ 4230624 w 5646674"/>
              <a:gd name="connsiteY2" fmla="*/ 932104 h 6631092"/>
              <a:gd name="connsiteX3" fmla="*/ 4297548 w 5646674"/>
              <a:gd name="connsiteY3" fmla="*/ 999028 h 6631092"/>
              <a:gd name="connsiteX4" fmla="*/ 5079592 w 5646674"/>
              <a:gd name="connsiteY4" fmla="*/ 999028 h 6631092"/>
              <a:gd name="connsiteX5" fmla="*/ 5146516 w 5646674"/>
              <a:gd name="connsiteY5" fmla="*/ 932104 h 6631092"/>
              <a:gd name="connsiteX6" fmla="*/ 5146516 w 5646674"/>
              <a:gd name="connsiteY6" fmla="*/ 99959 h 6631092"/>
              <a:gd name="connsiteX7" fmla="*/ 5640578 w 5646674"/>
              <a:gd name="connsiteY7" fmla="*/ 109728 h 6631092"/>
              <a:gd name="connsiteX8" fmla="*/ 5646674 w 5646674"/>
              <a:gd name="connsiteY8" fmla="*/ 6407531 h 6631092"/>
              <a:gd name="connsiteX9" fmla="*/ 2930525 w 5646674"/>
              <a:gd name="connsiteY9" fmla="*/ 6611493 h 6631092"/>
              <a:gd name="connsiteX10" fmla="*/ 0 w 5646674"/>
              <a:gd name="connsiteY10" fmla="*/ 6620891 h 6631092"/>
              <a:gd name="connsiteX11" fmla="*/ 91440 w 5646674"/>
              <a:gd name="connsiteY11" fmla="*/ 0 h 663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46674" h="6631092">
                <a:moveTo>
                  <a:pt x="91440" y="0"/>
                </a:moveTo>
                <a:lnTo>
                  <a:pt x="4230624" y="81848"/>
                </a:lnTo>
                <a:lnTo>
                  <a:pt x="4230624" y="932104"/>
                </a:lnTo>
                <a:cubicBezTo>
                  <a:pt x="4230624" y="969065"/>
                  <a:pt x="4260587" y="999028"/>
                  <a:pt x="4297548" y="999028"/>
                </a:cubicBezTo>
                <a:lnTo>
                  <a:pt x="5079592" y="999028"/>
                </a:lnTo>
                <a:cubicBezTo>
                  <a:pt x="5116553" y="999028"/>
                  <a:pt x="5146516" y="969065"/>
                  <a:pt x="5146516" y="932104"/>
                </a:cubicBezTo>
                <a:lnTo>
                  <a:pt x="5146516" y="99959"/>
                </a:lnTo>
                <a:lnTo>
                  <a:pt x="5640578" y="109728"/>
                </a:lnTo>
                <a:lnTo>
                  <a:pt x="5646674" y="6407531"/>
                </a:lnTo>
                <a:cubicBezTo>
                  <a:pt x="4779899" y="6479582"/>
                  <a:pt x="4583684" y="6557730"/>
                  <a:pt x="2930525" y="6611493"/>
                </a:cubicBezTo>
                <a:cubicBezTo>
                  <a:pt x="1892723" y="6651202"/>
                  <a:pt x="976842" y="6617758"/>
                  <a:pt x="0" y="6620891"/>
                </a:cubicBezTo>
                <a:cubicBezTo>
                  <a:pt x="1048512" y="4176183"/>
                  <a:pt x="883920" y="2261828"/>
                  <a:pt x="91440" y="0"/>
                </a:cubicBezTo>
                <a:close/>
              </a:path>
            </a:pathLst>
          </a:custGeom>
          <a:solidFill>
            <a:srgbClr val="FFFFFF"/>
          </a:solidFill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58479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FB0E-FDFE-038C-2A51-B1D1BF63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 eller innspill?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3761C-D961-D702-62B3-5074365F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848154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B6ED7C-6A91-949B-791D-B235337E18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7738" y="1994946"/>
            <a:ext cx="5416241" cy="876378"/>
          </a:xfrm>
        </p:spPr>
        <p:txBody>
          <a:bodyPr anchor="b">
            <a:normAutofit/>
          </a:bodyPr>
          <a:lstStyle/>
          <a:p>
            <a:pPr algn="l"/>
            <a:r>
              <a:rPr lang="nb-NO" dirty="0"/>
              <a:t>FME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86C45-C36D-4BE0-EB15-6C99D260A1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450" y="2885129"/>
            <a:ext cx="5811529" cy="2734621"/>
          </a:xfrm>
        </p:spPr>
        <p:txBody>
          <a:bodyPr>
            <a:normAutofit fontScale="47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3800" dirty="0">
                <a:latin typeface="+mn-lt"/>
              </a:rPr>
              <a:t>8 nye sentre tildelt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3800" dirty="0">
                <a:latin typeface="+mn-lt"/>
              </a:rPr>
              <a:t>NTNU er partner i alle!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3800" dirty="0">
                <a:latin typeface="+mn-lt"/>
              </a:rPr>
              <a:t>NV deltar i: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967" dirty="0">
                <a:latin typeface="+mn-lt"/>
              </a:rPr>
              <a:t>FME </a:t>
            </a: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Zero </a:t>
            </a:r>
            <a:r>
              <a:rPr lang="nb-NO" sz="2967" b="0" i="0" dirty="0" err="1">
                <a:solidFill>
                  <a:srgbClr val="1F1F1F"/>
                </a:solidFill>
                <a:effectLst/>
                <a:latin typeface="+mn-lt"/>
              </a:rPr>
              <a:t>Emission</a:t>
            </a: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 Metal Production (</a:t>
            </a:r>
            <a:r>
              <a:rPr lang="nb-NO" sz="2967" b="0" i="0" dirty="0" err="1">
                <a:solidFill>
                  <a:srgbClr val="1F1F1F"/>
                </a:solidFill>
                <a:effectLst/>
                <a:latin typeface="+mn-lt"/>
              </a:rPr>
              <a:t>ZeMe</a:t>
            </a: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)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967" dirty="0">
                <a:solidFill>
                  <a:srgbClr val="1F1F1F"/>
                </a:solidFill>
                <a:latin typeface="+mn-lt"/>
              </a:rPr>
              <a:t>FME </a:t>
            </a:r>
            <a:r>
              <a:rPr lang="en-US" sz="2967" b="0" i="0" dirty="0">
                <a:solidFill>
                  <a:srgbClr val="1F1F1F"/>
                </a:solidFill>
                <a:effectLst/>
                <a:latin typeface="+mn-lt"/>
              </a:rPr>
              <a:t>Next-generation and improved circular sustainable battery technology value chain (Battery) </a:t>
            </a:r>
            <a:r>
              <a:rPr lang="nb-NO" sz="2967" dirty="0">
                <a:latin typeface="+mn-lt"/>
              </a:rPr>
              <a:t> 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967" i="0" dirty="0">
                <a:solidFill>
                  <a:srgbClr val="333333"/>
                </a:solidFill>
                <a:effectLst/>
                <a:latin typeface="+mn-lt"/>
              </a:rPr>
              <a:t>FME </a:t>
            </a:r>
            <a:r>
              <a:rPr lang="nb-NO" sz="2967" i="0" dirty="0" err="1">
                <a:solidFill>
                  <a:srgbClr val="333333"/>
                </a:solidFill>
                <a:effectLst/>
                <a:latin typeface="+mn-lt"/>
              </a:rPr>
              <a:t>gigaCCS</a:t>
            </a:r>
            <a:endParaRPr lang="nb-NO" sz="2967" i="0" dirty="0">
              <a:solidFill>
                <a:srgbClr val="333333"/>
              </a:solidFill>
              <a:effectLst/>
              <a:latin typeface="+mn-lt"/>
            </a:endParaRP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967" i="0" dirty="0">
                <a:solidFill>
                  <a:srgbClr val="333333"/>
                </a:solidFill>
                <a:effectLst/>
                <a:latin typeface="+mn-lt"/>
              </a:rPr>
              <a:t>FME Solar</a:t>
            </a:r>
          </a:p>
          <a:p>
            <a:pPr marL="1333475" lvl="1" indent="-342900">
              <a:buFont typeface="Arial" panose="020B0604020202020204" pitchFamily="34" charset="0"/>
              <a:buChar char="•"/>
            </a:pP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Integrated </a:t>
            </a:r>
            <a:r>
              <a:rPr lang="nb-NO" sz="2967" b="0" i="0" dirty="0" err="1">
                <a:solidFill>
                  <a:srgbClr val="1F1F1F"/>
                </a:solidFill>
                <a:effectLst/>
                <a:latin typeface="+mn-lt"/>
              </a:rPr>
              <a:t>Hub</a:t>
            </a: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 for Energy System Analyses (</a:t>
            </a:r>
            <a:r>
              <a:rPr lang="nb-NO" sz="2967" b="0" i="0" dirty="0" err="1">
                <a:solidFill>
                  <a:srgbClr val="1F1F1F"/>
                </a:solidFill>
                <a:effectLst/>
                <a:latin typeface="+mn-lt"/>
              </a:rPr>
              <a:t>InterPlay</a:t>
            </a:r>
            <a:r>
              <a:rPr lang="nb-NO" sz="2967" b="0" i="0" dirty="0">
                <a:solidFill>
                  <a:srgbClr val="1F1F1F"/>
                </a:solidFill>
                <a:effectLst/>
                <a:latin typeface="+mn-lt"/>
              </a:rPr>
              <a:t>)</a:t>
            </a:r>
            <a:endParaRPr lang="nb-NO" sz="2967" b="1" i="0" dirty="0">
              <a:solidFill>
                <a:srgbClr val="333333"/>
              </a:solidFill>
              <a:effectLst/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FB0598-FCC8-9954-51A9-4F8AB47664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1579" r="21581" b="2"/>
          <a:stretch/>
        </p:blipFill>
        <p:spPr>
          <a:xfrm>
            <a:off x="6554851" y="124588"/>
            <a:ext cx="5646674" cy="6631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93221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7C93CC-1F97-22CC-87F6-62A23984B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 err="1"/>
              <a:t>Fripro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D8C8C-B088-8540-CDA1-C0AE94201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Få søknader til NFR etter omlegging til løpende søknadsfrist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 err="1"/>
              <a:t>Dvs</a:t>
            </a:r>
            <a:r>
              <a:rPr lang="nb-NO" dirty="0"/>
              <a:t> Det har aldri vært større sannsynlighet for tilslag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dirty="0"/>
              <a:t>NÅ ER ET BRA TIDSPUNKT Å SØKE</a:t>
            </a:r>
          </a:p>
        </p:txBody>
      </p:sp>
      <p:pic>
        <p:nvPicPr>
          <p:cNvPr id="2050" name="Picture 2" descr="Logo og verktøykasse | Forskningsrådet Brandguide">
            <a:extLst>
              <a:ext uri="{FF2B5EF4-FFF2-40B4-BE49-F238E27FC236}">
                <a16:creationId xmlns:a16="http://schemas.microsoft.com/office/drawing/2014/main" id="{03FB898C-4AAA-78DF-BE9E-0AEBB67154D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r="2604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2631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409434-92B8-86DC-41EA-5B82B927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Fagevalueringene er tilgjengelig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87D3B-75B1-F58E-6D86-082EBCF97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67" y="1795546"/>
            <a:ext cx="3423338" cy="47588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00929-37A9-3E0D-48E8-A6026BDD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755" y="1795546"/>
            <a:ext cx="3329225" cy="47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4396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3F90-FE9A-A3BB-9B71-88F1CD759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Biovitenskap (IBI og IBT)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66644-AE13-F09F-C888-B0C013D82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672974"/>
            <a:ext cx="11775576" cy="1305616"/>
          </a:xfrm>
        </p:spPr>
        <p:txBody>
          <a:bodyPr/>
          <a:lstStyle/>
          <a:p>
            <a:r>
              <a:rPr lang="nb-NO" sz="2400" dirty="0"/>
              <a:t>Norsk forskning innen biovitenskap holder generelt høy kvalitet</a:t>
            </a:r>
          </a:p>
          <a:p>
            <a:r>
              <a:rPr lang="nb-NO" sz="2400" dirty="0"/>
              <a:t>Noen faggrupper på svært høyt internasjonalt nivå</a:t>
            </a:r>
          </a:p>
          <a:p>
            <a:r>
              <a:rPr lang="nb-NO" sz="2400" dirty="0"/>
              <a:t>Anbefaling: Utarbeide en tydelig nasjonal strategi innen biovitenskap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B981A9-7B86-1085-3999-0BD0E5ACCF88}"/>
              </a:ext>
            </a:extLst>
          </p:cNvPr>
          <p:cNvSpPr txBox="1">
            <a:spLocks/>
          </p:cNvSpPr>
          <p:nvPr/>
        </p:nvSpPr>
        <p:spPr>
          <a:xfrm>
            <a:off x="347015" y="3284740"/>
            <a:ext cx="5365722" cy="3034569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Styrker</a:t>
            </a:r>
            <a:r>
              <a:rPr lang="nb-NO" sz="2400" dirty="0"/>
              <a:t>: </a:t>
            </a:r>
          </a:p>
          <a:p>
            <a:r>
              <a:rPr lang="nb-NO" sz="2400" dirty="0"/>
              <a:t>God basisfinansiering</a:t>
            </a:r>
          </a:p>
          <a:p>
            <a:r>
              <a:rPr lang="nb-NO" sz="2400" dirty="0"/>
              <a:t>Utmerket forskningsinfrastruktur og langsiktige datasett </a:t>
            </a:r>
          </a:p>
          <a:p>
            <a:r>
              <a:rPr lang="nb-NO" sz="2400" dirty="0"/>
              <a:t>Bidrar til viktige endringer i samfunnet.</a:t>
            </a:r>
          </a:p>
          <a:p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15B3AD-E9B2-0899-1223-7A3CDD444EC4}"/>
              </a:ext>
            </a:extLst>
          </p:cNvPr>
          <p:cNvSpPr txBox="1">
            <a:spLocks/>
          </p:cNvSpPr>
          <p:nvPr/>
        </p:nvSpPr>
        <p:spPr>
          <a:xfrm>
            <a:off x="5949601" y="3284740"/>
            <a:ext cx="5365722" cy="2842106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Svakheter</a:t>
            </a:r>
            <a:r>
              <a:rPr lang="nb-NO" sz="2400" dirty="0"/>
              <a:t>: </a:t>
            </a:r>
          </a:p>
          <a:p>
            <a:r>
              <a:rPr lang="nb-NO" sz="2400" dirty="0"/>
              <a:t>Mangel på strategi på alle nivå </a:t>
            </a:r>
          </a:p>
          <a:p>
            <a:r>
              <a:rPr lang="nb-NO" sz="2400" dirty="0"/>
              <a:t>Lav internasjonal synlighet</a:t>
            </a:r>
          </a:p>
          <a:p>
            <a:r>
              <a:rPr lang="nb-NO" sz="2400" dirty="0"/>
              <a:t>Aldrende forskerstab</a:t>
            </a:r>
          </a:p>
          <a:p>
            <a:r>
              <a:rPr lang="nb-NO" sz="2400" dirty="0"/>
              <a:t>Manglende tverrfaglig samarbeid</a:t>
            </a:r>
          </a:p>
          <a:p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11330519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5BC6-BC95-B451-BD55-AD1F126A0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77863-7E05-D8D7-8BCE-1A7370C3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Kjemi (IKJ, IKP og IMA)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2B970-CC0A-DFA3-87E5-9807605BF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564332"/>
            <a:ext cx="11775576" cy="1495739"/>
          </a:xfrm>
        </p:spPr>
        <p:txBody>
          <a:bodyPr/>
          <a:lstStyle/>
          <a:p>
            <a:r>
              <a:rPr lang="nb-NO" sz="2400" dirty="0"/>
              <a:t>NTNU klart største aktør innen kjemi i Norge</a:t>
            </a:r>
          </a:p>
          <a:p>
            <a:r>
              <a:rPr lang="nb-NO" sz="2400" dirty="0"/>
              <a:t>Nivået på kjemiforskningen i Norge er under gjennomsnittet</a:t>
            </a:r>
          </a:p>
          <a:p>
            <a:r>
              <a:rPr lang="nb-NO" sz="2400" dirty="0"/>
              <a:t>Anbefaling: Utvikle en nasjonal plan for å støtte utviklingen av norsk kjemi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4BFA0E-1F53-821D-43BF-EC99F1CEF54A}"/>
              </a:ext>
            </a:extLst>
          </p:cNvPr>
          <p:cNvSpPr txBox="1">
            <a:spLocks/>
          </p:cNvSpPr>
          <p:nvPr/>
        </p:nvSpPr>
        <p:spPr>
          <a:xfrm>
            <a:off x="337961" y="3130841"/>
            <a:ext cx="5365722" cy="315226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Styrker</a:t>
            </a:r>
            <a:r>
              <a:rPr lang="nb-NO" sz="2400" dirty="0"/>
              <a:t>: </a:t>
            </a:r>
          </a:p>
          <a:p>
            <a:r>
              <a:rPr lang="nb-NO" sz="2400" dirty="0"/>
              <a:t>En del veldig sterke faggrupper</a:t>
            </a:r>
          </a:p>
          <a:p>
            <a:r>
              <a:rPr lang="nb-NO" sz="2400" dirty="0"/>
              <a:t>Utmerket forskningsinfrastruktur</a:t>
            </a:r>
          </a:p>
          <a:p>
            <a:r>
              <a:rPr lang="nb-NO" sz="2400" dirty="0"/>
              <a:t>Bidrar til viktige endringer i samfunnet</a:t>
            </a:r>
          </a:p>
          <a:p>
            <a:r>
              <a:rPr lang="nb-NO" sz="2400" dirty="0"/>
              <a:t>God deltagelse i Europeiske prosjekt</a:t>
            </a:r>
          </a:p>
          <a:p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56AFFD-2823-3B9E-A3AB-F534401C9942}"/>
              </a:ext>
            </a:extLst>
          </p:cNvPr>
          <p:cNvSpPr txBox="1">
            <a:spLocks/>
          </p:cNvSpPr>
          <p:nvPr/>
        </p:nvSpPr>
        <p:spPr>
          <a:xfrm>
            <a:off x="5868120" y="3130841"/>
            <a:ext cx="5365722" cy="2545682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Svakheter</a:t>
            </a:r>
            <a:r>
              <a:rPr lang="nb-NO" sz="2400" dirty="0"/>
              <a:t>: </a:t>
            </a:r>
          </a:p>
          <a:p>
            <a:r>
              <a:rPr lang="nb-NO" sz="2400" dirty="0"/>
              <a:t>For mange små, fragmenterte faggrupper</a:t>
            </a:r>
          </a:p>
          <a:p>
            <a:r>
              <a:rPr lang="nb-NO" sz="2400" dirty="0"/>
              <a:t>Uklar strategi</a:t>
            </a:r>
          </a:p>
          <a:p>
            <a:r>
              <a:rPr lang="nb-NO" sz="2400" dirty="0"/>
              <a:t>Lav vitenskapelig produksjon</a:t>
            </a:r>
          </a:p>
          <a:p>
            <a:r>
              <a:rPr lang="nb-NO" sz="2400" dirty="0"/>
              <a:t>For lite formidling til samfunnet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5498977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6295-B303-A771-9357-B57E6201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9C03-7010-4940-F9F7-C781C995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Fysikk (IFY)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A45D2-B584-7138-676C-4432EEA78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1" y="1564332"/>
            <a:ext cx="11775576" cy="1368991"/>
          </a:xfrm>
        </p:spPr>
        <p:txBody>
          <a:bodyPr/>
          <a:lstStyle/>
          <a:p>
            <a:r>
              <a:rPr lang="nb-NO" sz="2400" dirty="0"/>
              <a:t>Fysikk har et akseptabelt nivå av kvalitet og ytelse</a:t>
            </a:r>
          </a:p>
          <a:p>
            <a:r>
              <a:rPr lang="nb-NO" sz="2400" dirty="0"/>
              <a:t>NTNU sterk innen anvendt fysikk</a:t>
            </a:r>
          </a:p>
          <a:p>
            <a:r>
              <a:rPr lang="nb-NO" sz="2400" dirty="0"/>
              <a:t>Anbefaling: Iverksette tiltak for å bedre </a:t>
            </a:r>
            <a:r>
              <a:rPr lang="nb-NO" sz="2400"/>
              <a:t>kvinners karrierevilkår</a:t>
            </a:r>
            <a:endParaRPr lang="nb-NO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C54AED-3CCB-7F13-4573-4B03AA5807AB}"/>
              </a:ext>
            </a:extLst>
          </p:cNvPr>
          <p:cNvSpPr txBox="1">
            <a:spLocks/>
          </p:cNvSpPr>
          <p:nvPr/>
        </p:nvSpPr>
        <p:spPr>
          <a:xfrm>
            <a:off x="337961" y="3130841"/>
            <a:ext cx="5365722" cy="3152264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Styrker</a:t>
            </a:r>
            <a:r>
              <a:rPr lang="nb-NO" sz="2400" dirty="0"/>
              <a:t>: </a:t>
            </a:r>
          </a:p>
          <a:p>
            <a:r>
              <a:rPr lang="nb-NO" sz="2400" dirty="0"/>
              <a:t>En del veldig sterke faggrupper</a:t>
            </a:r>
          </a:p>
          <a:p>
            <a:r>
              <a:rPr lang="nb-NO" sz="2400" dirty="0"/>
              <a:t>Utmerket forskningsinfrastruktur</a:t>
            </a:r>
          </a:p>
          <a:p>
            <a:r>
              <a:rPr lang="nb-NO" sz="2400" dirty="0"/>
              <a:t>Utnytter internasjonal infrastruktur </a:t>
            </a:r>
          </a:p>
          <a:p>
            <a:r>
              <a:rPr lang="nb-NO" sz="2400" dirty="0"/>
              <a:t>God deltagelse i Europeiske prosjekt og nettverk</a:t>
            </a:r>
          </a:p>
          <a:p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5D324C-F7A9-1B03-9837-A814803ED131}"/>
              </a:ext>
            </a:extLst>
          </p:cNvPr>
          <p:cNvSpPr txBox="1">
            <a:spLocks/>
          </p:cNvSpPr>
          <p:nvPr/>
        </p:nvSpPr>
        <p:spPr>
          <a:xfrm>
            <a:off x="5868120" y="3130841"/>
            <a:ext cx="5365722" cy="2545682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18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400" b="1" dirty="0"/>
              <a:t>Svakheter</a:t>
            </a:r>
            <a:r>
              <a:rPr lang="nb-NO" sz="2400" dirty="0"/>
              <a:t>: </a:t>
            </a:r>
          </a:p>
          <a:p>
            <a:r>
              <a:rPr lang="nb-NO" sz="2400" dirty="0"/>
              <a:t>For mange små, fragmenterte faggrupper</a:t>
            </a:r>
          </a:p>
          <a:p>
            <a:r>
              <a:rPr lang="nb-NO" sz="2400" dirty="0"/>
              <a:t>Ekstern finansiering er utfordrende</a:t>
            </a:r>
          </a:p>
          <a:p>
            <a:r>
              <a:rPr lang="nb-NO" sz="2400" dirty="0"/>
              <a:t>Mangel på strategi</a:t>
            </a:r>
          </a:p>
          <a:p>
            <a:r>
              <a:rPr lang="nb-NO" sz="2400" dirty="0"/>
              <a:t>Dårlig kjønnsbalanse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88875524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NTNU Mal - 2021">
  <a:themeElements>
    <a:clrScheme name="NTNU farger">
      <a:dk1>
        <a:srgbClr val="000000"/>
      </a:dk1>
      <a:lt1>
        <a:srgbClr val="FFFFFF"/>
      </a:lt1>
      <a:dk2>
        <a:srgbClr val="014693"/>
      </a:dk2>
      <a:lt2>
        <a:srgbClr val="D6D7D6"/>
      </a:lt2>
      <a:accent1>
        <a:srgbClr val="595959"/>
      </a:accent1>
      <a:accent2>
        <a:srgbClr val="014693"/>
      </a:accent2>
      <a:accent3>
        <a:srgbClr val="BCD024"/>
      </a:accent3>
      <a:accent4>
        <a:srgbClr val="B01B81"/>
      </a:accent4>
      <a:accent5>
        <a:srgbClr val="F7D019"/>
      </a:accent5>
      <a:accent6>
        <a:srgbClr val="ED8013"/>
      </a:accent6>
      <a:hlink>
        <a:srgbClr val="3D2A68"/>
      </a:hlink>
      <a:folHlink>
        <a:srgbClr val="338C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3B7B0"/>
        </a:solidFill>
        <a:ln>
          <a:noFill/>
        </a:ln>
        <a:effectLst>
          <a:outerShdw blurRad="114300" dist="12700" dir="5400000" rotWithShape="0">
            <a:srgbClr val="000000">
              <a:alpha val="35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NU_mal_widescreen_16_9_norsk" id="{CFE3722F-20DB-9F42-B3FE-5FD5660D692F}" vid="{800ADD52-020E-C04A-8F8F-73DF93B83B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28648A522184EA36A2635563BFE17" ma:contentTypeVersion="11" ma:contentTypeDescription="Create a new document." ma:contentTypeScope="" ma:versionID="d1534136fceb264713be298793b8324a">
  <xsd:schema xmlns:xsd="http://www.w3.org/2001/XMLSchema" xmlns:xs="http://www.w3.org/2001/XMLSchema" xmlns:p="http://schemas.microsoft.com/office/2006/metadata/properties" xmlns:ns3="a610463c-cf77-4be4-9cab-a37d6e5b2b79" xmlns:ns4="70404a6c-3db2-4fe3-97dd-ea7ac57d8e39" targetNamespace="http://schemas.microsoft.com/office/2006/metadata/properties" ma:root="true" ma:fieldsID="c67445ad124704675ca10f52264fc10a" ns3:_="" ns4:_="">
    <xsd:import namespace="a610463c-cf77-4be4-9cab-a37d6e5b2b79"/>
    <xsd:import namespace="70404a6c-3db2-4fe3-97dd-ea7ac57d8e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0463c-cf77-4be4-9cab-a37d6e5b2b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04a6c-3db2-4fe3-97dd-ea7ac57d8e3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969B56-9208-48E2-BAB9-367A2E0B8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917193-5E94-4372-AFDE-0330C61FFB00}">
  <ds:schemaRefs>
    <ds:schemaRef ds:uri="70404a6c-3db2-4fe3-97dd-ea7ac57d8e39"/>
    <ds:schemaRef ds:uri="a610463c-cf77-4be4-9cab-a37d6e5b2b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730278-8214-41FD-8701-84B09B6881A4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a610463c-cf77-4be4-9cab-a37d6e5b2b79"/>
    <ds:schemaRef ds:uri="http://purl.org/dc/dcmitype/"/>
    <ds:schemaRef ds:uri="70404a6c-3db2-4fe3-97dd-ea7ac57d8e39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NTNU_mal_widescreen_16_9_norsk</Template>
  <TotalTime>0</TotalTime>
  <Words>1556</Words>
  <Application>Microsoft Office PowerPoint</Application>
  <PresentationFormat>Widescreen</PresentationFormat>
  <Paragraphs>269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Corbel Light</vt:lpstr>
      <vt:lpstr>Open Sans</vt:lpstr>
      <vt:lpstr>Open Sans Bold</vt:lpstr>
      <vt:lpstr>Open Sans Semi-Bold</vt:lpstr>
      <vt:lpstr>Segoe UI</vt:lpstr>
      <vt:lpstr>NTNU Mal - 2021</vt:lpstr>
      <vt:lpstr>PowerPoint Presentation</vt:lpstr>
      <vt:lpstr>Agenda</vt:lpstr>
      <vt:lpstr>PowerPoint Presentation</vt:lpstr>
      <vt:lpstr>PowerPoint Presentation</vt:lpstr>
      <vt:lpstr>PowerPoint Presentation</vt:lpstr>
      <vt:lpstr>Fagevalueringene er tilgjengelig</vt:lpstr>
      <vt:lpstr>Biovitenskap (IBI og IBT)</vt:lpstr>
      <vt:lpstr>Kjemi (IKJ, IKP og IMA)</vt:lpstr>
      <vt:lpstr>Fysikk (IFY)</vt:lpstr>
      <vt:lpstr>Status økonomi</vt:lpstr>
      <vt:lpstr>Hvorfor endrer vi instituttstrukturen</vt:lpstr>
      <vt:lpstr>Instituttstruktur</vt:lpstr>
      <vt:lpstr>Strukturmodellen</vt:lpstr>
      <vt:lpstr>Status mht X</vt:lpstr>
      <vt:lpstr>Forventet direkte økonomisk effekt</vt:lpstr>
      <vt:lpstr>Veien videre</vt:lpstr>
      <vt:lpstr>Hvem er i utvalgskretsen? </vt:lpstr>
      <vt:lpstr>Ansatte i utvalgskretsen må gjennomføre en Kartleggingssamtale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Når er det så tidlig som mulig?</vt:lpstr>
      <vt:lpstr>PowerPoint Presentation</vt:lpstr>
      <vt:lpstr>PowerPoint Presentation</vt:lpstr>
      <vt:lpstr>K5 I Kjemiblokk 5</vt:lpstr>
      <vt:lpstr>PowerPoint Presentation</vt:lpstr>
      <vt:lpstr>PowerPoint Presentation</vt:lpstr>
      <vt:lpstr>Spørsmål eller innspill?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Øyvind Toldnes</dc:creator>
  <cp:lastModifiedBy>Øyvind Weiby Gregersen</cp:lastModifiedBy>
  <cp:revision>13</cp:revision>
  <dcterms:created xsi:type="dcterms:W3CDTF">2023-09-05T07:55:06Z</dcterms:created>
  <dcterms:modified xsi:type="dcterms:W3CDTF">2024-04-12T07:15:30Z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0x010100AAC28648A522184EA36A2635563BFE17</vt:lpwstr>
  </property>
</Properties>
</file>