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308" r:id="rId2"/>
    <p:sldId id="1619" r:id="rId3"/>
    <p:sldId id="259" r:id="rId4"/>
    <p:sldId id="260" r:id="rId5"/>
    <p:sldId id="1620" r:id="rId6"/>
    <p:sldId id="257" r:id="rId7"/>
    <p:sldId id="256" r:id="rId8"/>
    <p:sldId id="1535" r:id="rId9"/>
    <p:sldId id="1617" r:id="rId10"/>
    <p:sldId id="1616" r:id="rId11"/>
    <p:sldId id="262" r:id="rId12"/>
    <p:sldId id="1536" r:id="rId13"/>
    <p:sldId id="1615" r:id="rId14"/>
    <p:sldId id="1621" r:id="rId15"/>
    <p:sldId id="1622" r:id="rId16"/>
    <p:sldId id="1623" r:id="rId17"/>
    <p:sldId id="264" r:id="rId18"/>
    <p:sldId id="265" r:id="rId19"/>
    <p:sldId id="1628" r:id="rId20"/>
    <p:sldId id="1629" r:id="rId21"/>
    <p:sldId id="1624" r:id="rId22"/>
    <p:sldId id="1625" r:id="rId23"/>
    <p:sldId id="1626" r:id="rId24"/>
    <p:sldId id="1627" r:id="rId25"/>
  </p:sldIdLst>
  <p:sldSz cx="9144000" cy="5143500" type="screen16x9"/>
  <p:notesSz cx="6858000" cy="9144000"/>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AC76"/>
    <a:srgbClr val="0D347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4" autoAdjust="0"/>
    <p:restoredTop sz="94694"/>
  </p:normalViewPr>
  <p:slideViewPr>
    <p:cSldViewPr snapToGrid="0" snapToObjects="1">
      <p:cViewPr varScale="1">
        <p:scale>
          <a:sx n="88" d="100"/>
          <a:sy n="88" d="100"/>
        </p:scale>
        <p:origin x="528" y="6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DD701A-6504-4537-ABA3-394EDE257038}" type="datetimeFigureOut">
              <a:rPr lang="nb-NO" smtClean="0"/>
              <a:t>26.05.2024</a:t>
            </a:fld>
            <a:endParaRPr lang="nb-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F326D8-109F-4F29-86B3-5BCC12825E3E}" type="slidenum">
              <a:rPr lang="nb-NO" smtClean="0"/>
              <a:t>‹#›</a:t>
            </a:fld>
            <a:endParaRPr lang="nb-NO"/>
          </a:p>
        </p:txBody>
      </p:sp>
    </p:spTree>
    <p:extLst>
      <p:ext uri="{BB962C8B-B14F-4D97-AF65-F5344CB8AC3E}">
        <p14:creationId xmlns:p14="http://schemas.microsoft.com/office/powerpoint/2010/main" val="2186756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b-NO" dirty="0"/>
              <a:t>Andre effekter her er både feilbudsjettering (eks. stillinger IKJ) og manglende budsjettering av faste tillegg (B-tillegg). </a:t>
            </a:r>
          </a:p>
        </p:txBody>
      </p:sp>
      <p:sp>
        <p:nvSpPr>
          <p:cNvPr id="4" name="Plassholder for lysbildenummer 3"/>
          <p:cNvSpPr>
            <a:spLocks noGrp="1"/>
          </p:cNvSpPr>
          <p:nvPr>
            <p:ph type="sldNum" sz="quarter" idx="5"/>
          </p:nvPr>
        </p:nvSpPr>
        <p:spPr/>
        <p:txBody>
          <a:bodyPr/>
          <a:lstStyle/>
          <a:p>
            <a:fld id="{DF96DC65-E76A-4C84-B2AD-B00DBA836458}" type="slidenum">
              <a:rPr lang="nb-NO" smtClean="0"/>
              <a:t>6</a:t>
            </a:fld>
            <a:endParaRPr lang="nb-NO"/>
          </a:p>
        </p:txBody>
      </p:sp>
    </p:spTree>
    <p:extLst>
      <p:ext uri="{BB962C8B-B14F-4D97-AF65-F5344CB8AC3E}">
        <p14:creationId xmlns:p14="http://schemas.microsoft.com/office/powerpoint/2010/main" val="2849003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368315" y="2008061"/>
            <a:ext cx="7772400" cy="675821"/>
          </a:xfrm>
        </p:spPr>
        <p:txBody>
          <a:bodyPr anchor="t" anchorCtr="0"/>
          <a:lstStyle/>
          <a:p>
            <a:r>
              <a:rPr lang="en-US"/>
              <a:t>Click to edit Master title style</a:t>
            </a:r>
            <a:endParaRPr lang="nb-NO" dirty="0"/>
          </a:p>
        </p:txBody>
      </p:sp>
      <p:sp>
        <p:nvSpPr>
          <p:cNvPr id="3" name="Undertittel 2"/>
          <p:cNvSpPr>
            <a:spLocks noGrp="1"/>
          </p:cNvSpPr>
          <p:nvPr>
            <p:ph type="subTitle" idx="1"/>
          </p:nvPr>
        </p:nvSpPr>
        <p:spPr>
          <a:xfrm>
            <a:off x="368315" y="2733866"/>
            <a:ext cx="7772400" cy="131445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b-NO" dirty="0"/>
          </a:p>
        </p:txBody>
      </p:sp>
    </p:spTree>
    <p:extLst>
      <p:ext uri="{BB962C8B-B14F-4D97-AF65-F5344CB8AC3E}">
        <p14:creationId xmlns:p14="http://schemas.microsoft.com/office/powerpoint/2010/main" val="1000159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a:t>Click to edit Master title style</a:t>
            </a:r>
            <a:endParaRPr lang="nb-NO"/>
          </a:p>
        </p:txBody>
      </p:sp>
      <p:sp>
        <p:nvSpPr>
          <p:cNvPr id="3" name="Plassholder for loddrett tekst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extLst>
      <p:ext uri="{BB962C8B-B14F-4D97-AF65-F5344CB8AC3E}">
        <p14:creationId xmlns:p14="http://schemas.microsoft.com/office/powerpoint/2010/main" val="1983850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05979"/>
            <a:ext cx="2057400" cy="4388644"/>
          </a:xfrm>
        </p:spPr>
        <p:txBody>
          <a:bodyPr vert="eaVert"/>
          <a:lstStyle/>
          <a:p>
            <a:r>
              <a:rPr lang="en-US"/>
              <a:t>Click to edit Master title style</a:t>
            </a:r>
            <a:endParaRPr lang="nb-NO"/>
          </a:p>
        </p:txBody>
      </p:sp>
      <p:sp>
        <p:nvSpPr>
          <p:cNvPr id="3" name="Plassholder for loddrett tekst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extLst>
      <p:ext uri="{BB962C8B-B14F-4D97-AF65-F5344CB8AC3E}">
        <p14:creationId xmlns:p14="http://schemas.microsoft.com/office/powerpoint/2010/main" val="3031831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4040214"/>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14" name="Plassholder for lysbildenummer 5"/>
          <p:cNvSpPr txBox="1">
            <a:spLocks/>
          </p:cNvSpPr>
          <p:nvPr userDrawn="1"/>
        </p:nvSpPr>
        <p:spPr>
          <a:xfrm>
            <a:off x="115120" y="4838278"/>
            <a:ext cx="342081" cy="189077"/>
          </a:xfrm>
          <a:prstGeom prst="rect">
            <a:avLst/>
          </a:prstGeom>
        </p:spPr>
        <p:txBody>
          <a:bodyPr/>
          <a:lstStyle>
            <a:defPPr>
              <a:defRPr lang="nb-NO"/>
            </a:defPPr>
            <a:lvl1pPr marL="0" algn="l" defTabSz="457200" rtl="0" eaLnBrk="1" latinLnBrk="0" hangingPunct="1">
              <a:defRPr sz="1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1853A39-49B3-554A-AE82-85611CEBD8E3}" type="slidenum">
              <a:rPr lang="nb-NO" b="1" i="0" smtClean="0">
                <a:solidFill>
                  <a:schemeClr val="bg1"/>
                </a:solidFill>
                <a:latin typeface="Arial"/>
                <a:cs typeface="Arial"/>
              </a:rPr>
              <a:pPr algn="ctr"/>
              <a:t>‹#›</a:t>
            </a:fld>
            <a:endParaRPr lang="nb-NO" b="1" i="0" dirty="0">
              <a:solidFill>
                <a:schemeClr val="bg1"/>
              </a:solidFill>
              <a:latin typeface="Arial"/>
              <a:cs typeface="Arial"/>
            </a:endParaRPr>
          </a:p>
        </p:txBody>
      </p:sp>
      <p:sp>
        <p:nvSpPr>
          <p:cNvPr id="5" name="Tittel 1">
            <a:extLst>
              <a:ext uri="{FF2B5EF4-FFF2-40B4-BE49-F238E27FC236}">
                <a16:creationId xmlns:a16="http://schemas.microsoft.com/office/drawing/2014/main" id="{05EC2AE0-B44F-054E-BFCD-76CABF1DC18B}"/>
              </a:ext>
            </a:extLst>
          </p:cNvPr>
          <p:cNvSpPr>
            <a:spLocks noGrp="1"/>
          </p:cNvSpPr>
          <p:nvPr>
            <p:ph type="title"/>
          </p:nvPr>
        </p:nvSpPr>
        <p:spPr>
          <a:xfrm>
            <a:off x="301385" y="298339"/>
            <a:ext cx="8418747" cy="648512"/>
          </a:xfrm>
          <a:prstGeom prst="rect">
            <a:avLst/>
          </a:prstGeom>
        </p:spPr>
        <p:txBody>
          <a:bodyPr wrap="square" lIns="90000" tIns="46800" rIns="90000" bIns="46800" anchor="t" anchorCtr="0">
            <a:spAutoFit/>
          </a:bodyPr>
          <a:lstStyle/>
          <a:p>
            <a:r>
              <a:rPr lang="en-US"/>
              <a:t>Click to edit Master title style</a:t>
            </a:r>
            <a:endParaRPr lang="nb-NO" dirty="0"/>
          </a:p>
        </p:txBody>
      </p:sp>
      <p:sp>
        <p:nvSpPr>
          <p:cNvPr id="6" name="Plassholder for innhold 2">
            <a:extLst>
              <a:ext uri="{FF2B5EF4-FFF2-40B4-BE49-F238E27FC236}">
                <a16:creationId xmlns:a16="http://schemas.microsoft.com/office/drawing/2014/main" id="{D71B43E3-0CFC-1744-898D-8BFB6751AEAF}"/>
              </a:ext>
            </a:extLst>
          </p:cNvPr>
          <p:cNvSpPr>
            <a:spLocks noGrp="1"/>
          </p:cNvSpPr>
          <p:nvPr>
            <p:ph idx="1"/>
          </p:nvPr>
        </p:nvSpPr>
        <p:spPr>
          <a:xfrm>
            <a:off x="301385" y="1010266"/>
            <a:ext cx="8418747" cy="3613774"/>
          </a:xfrm>
          <a:prstGeom prst="rect">
            <a:avLst/>
          </a:prstGeom>
        </p:spPr>
        <p:txBody>
          <a:bodyPr lIns="90000" tIns="46800" rIns="90000" bIns="4680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dirty="0"/>
          </a:p>
        </p:txBody>
      </p:sp>
    </p:spTree>
    <p:extLst>
      <p:ext uri="{BB962C8B-B14F-4D97-AF65-F5344CB8AC3E}">
        <p14:creationId xmlns:p14="http://schemas.microsoft.com/office/powerpoint/2010/main" val="2060019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nb-NO"/>
          </a:p>
        </p:txBody>
      </p:sp>
      <p:sp>
        <p:nvSpPr>
          <p:cNvPr id="3" name="Plassholder for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98246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a:t>Click to edit Master title style</a:t>
            </a:r>
            <a:endParaRPr lang="nb-NO"/>
          </a:p>
        </p:txBody>
      </p:sp>
      <p:sp>
        <p:nvSpPr>
          <p:cNvPr id="3" name="Plassholder for innhold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Plassholder for innhold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extLst>
      <p:ext uri="{BB962C8B-B14F-4D97-AF65-F5344CB8AC3E}">
        <p14:creationId xmlns:p14="http://schemas.microsoft.com/office/powerpoint/2010/main" val="137291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7" name="Tittel 1">
            <a:extLst>
              <a:ext uri="{FF2B5EF4-FFF2-40B4-BE49-F238E27FC236}">
                <a16:creationId xmlns:a16="http://schemas.microsoft.com/office/drawing/2014/main" id="{CB60B315-8747-3D4A-B631-78885B903E7F}"/>
              </a:ext>
            </a:extLst>
          </p:cNvPr>
          <p:cNvSpPr>
            <a:spLocks noGrp="1"/>
          </p:cNvSpPr>
          <p:nvPr>
            <p:ph type="title"/>
          </p:nvPr>
        </p:nvSpPr>
        <p:spPr>
          <a:xfrm>
            <a:off x="280219" y="205979"/>
            <a:ext cx="8229600" cy="646331"/>
          </a:xfrm>
        </p:spPr>
        <p:txBody>
          <a:bodyPr/>
          <a:lstStyle>
            <a:lvl1pPr>
              <a:defRPr/>
            </a:lvl1pPr>
          </a:lstStyle>
          <a:p>
            <a:r>
              <a:rPr lang="en-US"/>
              <a:t>Click to edit Master title style</a:t>
            </a:r>
            <a:endParaRPr lang="nb-NO"/>
          </a:p>
        </p:txBody>
      </p:sp>
      <p:sp>
        <p:nvSpPr>
          <p:cNvPr id="8" name="Plassholder for innhold 3">
            <a:extLst>
              <a:ext uri="{FF2B5EF4-FFF2-40B4-BE49-F238E27FC236}">
                <a16:creationId xmlns:a16="http://schemas.microsoft.com/office/drawing/2014/main" id="{B542A489-F3D2-C548-950A-36FB292BF394}"/>
              </a:ext>
            </a:extLst>
          </p:cNvPr>
          <p:cNvSpPr>
            <a:spLocks noGrp="1"/>
          </p:cNvSpPr>
          <p:nvPr>
            <p:ph sz="half" idx="2"/>
          </p:nvPr>
        </p:nvSpPr>
        <p:spPr>
          <a:xfrm>
            <a:off x="280219" y="1444342"/>
            <a:ext cx="4040188" cy="33636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9" name="Plassholder for tekst 4">
            <a:extLst>
              <a:ext uri="{FF2B5EF4-FFF2-40B4-BE49-F238E27FC236}">
                <a16:creationId xmlns:a16="http://schemas.microsoft.com/office/drawing/2014/main" id="{42C5FD02-ABC7-DC40-AB2C-6439D5A58398}"/>
              </a:ext>
            </a:extLst>
          </p:cNvPr>
          <p:cNvSpPr>
            <a:spLocks noGrp="1"/>
          </p:cNvSpPr>
          <p:nvPr>
            <p:ph type="body" sz="quarter" idx="3"/>
          </p:nvPr>
        </p:nvSpPr>
        <p:spPr>
          <a:xfrm>
            <a:off x="4468045" y="964522"/>
            <a:ext cx="4041775"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Plassholder for innhold 5">
            <a:extLst>
              <a:ext uri="{FF2B5EF4-FFF2-40B4-BE49-F238E27FC236}">
                <a16:creationId xmlns:a16="http://schemas.microsoft.com/office/drawing/2014/main" id="{1F31E274-9051-D14F-8975-C186AEDC0A51}"/>
              </a:ext>
            </a:extLst>
          </p:cNvPr>
          <p:cNvSpPr>
            <a:spLocks noGrp="1"/>
          </p:cNvSpPr>
          <p:nvPr>
            <p:ph sz="quarter" idx="4"/>
          </p:nvPr>
        </p:nvSpPr>
        <p:spPr>
          <a:xfrm>
            <a:off x="4468045" y="1444342"/>
            <a:ext cx="4041775" cy="33636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1" name="Plassholder for tekst 4">
            <a:extLst>
              <a:ext uri="{FF2B5EF4-FFF2-40B4-BE49-F238E27FC236}">
                <a16:creationId xmlns:a16="http://schemas.microsoft.com/office/drawing/2014/main" id="{434436D4-0315-0747-8EE7-1FEDFC66B248}"/>
              </a:ext>
            </a:extLst>
          </p:cNvPr>
          <p:cNvSpPr>
            <a:spLocks noGrp="1"/>
          </p:cNvSpPr>
          <p:nvPr>
            <p:ph type="body" sz="quarter" idx="10"/>
          </p:nvPr>
        </p:nvSpPr>
        <p:spPr>
          <a:xfrm>
            <a:off x="280218" y="964521"/>
            <a:ext cx="4041775"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70223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a:t>Click to edit Master title style</a:t>
            </a:r>
            <a:endParaRPr lang="nb-NO"/>
          </a:p>
        </p:txBody>
      </p:sp>
    </p:spTree>
    <p:extLst>
      <p:ext uri="{BB962C8B-B14F-4D97-AF65-F5344CB8AC3E}">
        <p14:creationId xmlns:p14="http://schemas.microsoft.com/office/powerpoint/2010/main" val="3172249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9718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nb-NO"/>
          </a:p>
        </p:txBody>
      </p:sp>
      <p:sp>
        <p:nvSpPr>
          <p:cNvPr id="3" name="Plassholder for innhol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Plassholder for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9648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nb-NO"/>
          </a:p>
        </p:txBody>
      </p:sp>
      <p:sp>
        <p:nvSpPr>
          <p:cNvPr id="3" name="Plassholder for bild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nb-NO"/>
          </a:p>
        </p:txBody>
      </p:sp>
      <p:sp>
        <p:nvSpPr>
          <p:cNvPr id="4" name="Plassholder for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3223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303196" y="205979"/>
            <a:ext cx="8523170" cy="646331"/>
          </a:xfrm>
          <a:prstGeom prst="rect">
            <a:avLst/>
          </a:prstGeom>
        </p:spPr>
        <p:txBody>
          <a:bodyPr vert="horz" wrap="square" lIns="91440" tIns="45720" rIns="91440" bIns="45720" rtlCol="0" anchor="t" anchorCtr="0">
            <a:spAutoFit/>
          </a:bodyPr>
          <a:lstStyle/>
          <a:p>
            <a:r>
              <a:rPr lang="nb-NO" dirty="0"/>
              <a:t>Klikk for å redigere tittelstil</a:t>
            </a:r>
          </a:p>
        </p:txBody>
      </p:sp>
      <p:sp>
        <p:nvSpPr>
          <p:cNvPr id="3" name="Plassholder for tekst 2"/>
          <p:cNvSpPr>
            <a:spLocks noGrp="1"/>
          </p:cNvSpPr>
          <p:nvPr>
            <p:ph type="body" idx="1"/>
          </p:nvPr>
        </p:nvSpPr>
        <p:spPr>
          <a:xfrm>
            <a:off x="303196" y="943276"/>
            <a:ext cx="8523170" cy="3651347"/>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Bilde 5" descr="hor_blaa_stripe.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4783836"/>
            <a:ext cx="9144000" cy="359664"/>
          </a:xfrm>
          <a:prstGeom prst="rect">
            <a:avLst/>
          </a:prstGeom>
        </p:spPr>
      </p:pic>
    </p:spTree>
    <p:extLst>
      <p:ext uri="{BB962C8B-B14F-4D97-AF65-F5344CB8AC3E}">
        <p14:creationId xmlns:p14="http://schemas.microsoft.com/office/powerpoint/2010/main" val="5777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2.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tel 1">
            <a:extLst>
              <a:ext uri="{FF2B5EF4-FFF2-40B4-BE49-F238E27FC236}">
                <a16:creationId xmlns:a16="http://schemas.microsoft.com/office/drawing/2014/main" id="{4BC7B8F4-5178-2CCE-A184-9D2C75EB7D2A}"/>
              </a:ext>
            </a:extLst>
          </p:cNvPr>
          <p:cNvSpPr txBox="1">
            <a:spLocks/>
          </p:cNvSpPr>
          <p:nvPr/>
        </p:nvSpPr>
        <p:spPr>
          <a:xfrm>
            <a:off x="1223615" y="230943"/>
            <a:ext cx="6172200" cy="561377"/>
          </a:xfrm>
          <a:prstGeom prst="rect">
            <a:avLst/>
          </a:prstGeom>
        </p:spPr>
        <p:txBody>
          <a:bodyPr vert="horz" lIns="68580" tIns="34290" rIns="68580" bIns="34290" rtlCol="0" anchor="ctr">
            <a:normAutofit/>
          </a:bodyPr>
          <a:lstStyle>
            <a:lvl1pPr algn="l" defTabSz="457200" rtl="0" eaLnBrk="1" latinLnBrk="0" hangingPunct="1">
              <a:spcBef>
                <a:spcPct val="0"/>
              </a:spcBef>
              <a:buNone/>
              <a:defRPr sz="3600" b="1" i="0" kern="1200">
                <a:solidFill>
                  <a:schemeClr val="tx1"/>
                </a:solidFill>
                <a:latin typeface="Arial"/>
                <a:ea typeface="+mj-ea"/>
                <a:cs typeface="Arial"/>
              </a:defRPr>
            </a:lvl1pPr>
          </a:lstStyle>
          <a:p>
            <a:pPr algn="ctr"/>
            <a:r>
              <a:rPr lang="nb-NO" sz="2400" dirty="0">
                <a:latin typeface="Open Sans" panose="020B0606030504020204" pitchFamily="34" charset="0"/>
                <a:ea typeface="Open Sans" panose="020B0606030504020204" pitchFamily="34" charset="0"/>
                <a:cs typeface="Open Sans" panose="020B0606030504020204" pitchFamily="34" charset="0"/>
              </a:rPr>
              <a:t>Allmøte ved NV 27/5 2024</a:t>
            </a:r>
          </a:p>
        </p:txBody>
      </p:sp>
      <p:pic>
        <p:nvPicPr>
          <p:cNvPr id="18" name="Picture 17" descr="A blue and white boat&#10;&#10;Description automatically generated with medium confidence">
            <a:extLst>
              <a:ext uri="{FF2B5EF4-FFF2-40B4-BE49-F238E27FC236}">
                <a16:creationId xmlns:a16="http://schemas.microsoft.com/office/drawing/2014/main" id="{768CEF10-0412-6412-5404-AE1AFC302CA1}"/>
              </a:ext>
            </a:extLst>
          </p:cNvPr>
          <p:cNvPicPr>
            <a:picLocks noChangeAspect="1"/>
          </p:cNvPicPr>
          <p:nvPr/>
        </p:nvPicPr>
        <p:blipFill>
          <a:blip r:embed="rId2"/>
          <a:stretch>
            <a:fillRect/>
          </a:stretch>
        </p:blipFill>
        <p:spPr>
          <a:xfrm>
            <a:off x="203876" y="2167058"/>
            <a:ext cx="8728410" cy="1369971"/>
          </a:xfrm>
          <a:prstGeom prst="rect">
            <a:avLst/>
          </a:prstGeom>
        </p:spPr>
      </p:pic>
      <p:pic>
        <p:nvPicPr>
          <p:cNvPr id="19" name="Picture 18" descr="A picture containing collage, clothing, person, photomontage&#10;&#10;Description automatically generated">
            <a:extLst>
              <a:ext uri="{FF2B5EF4-FFF2-40B4-BE49-F238E27FC236}">
                <a16:creationId xmlns:a16="http://schemas.microsoft.com/office/drawing/2014/main" id="{32898111-5FAB-2ADF-4B58-EB467FEB7B95}"/>
              </a:ext>
            </a:extLst>
          </p:cNvPr>
          <p:cNvPicPr>
            <a:picLocks noChangeAspect="1"/>
          </p:cNvPicPr>
          <p:nvPr/>
        </p:nvPicPr>
        <p:blipFill>
          <a:blip r:embed="rId3"/>
          <a:stretch>
            <a:fillRect/>
          </a:stretch>
        </p:blipFill>
        <p:spPr>
          <a:xfrm>
            <a:off x="215386" y="838637"/>
            <a:ext cx="8708287" cy="1366813"/>
          </a:xfrm>
          <a:prstGeom prst="rect">
            <a:avLst/>
          </a:prstGeom>
        </p:spPr>
      </p:pic>
      <p:pic>
        <p:nvPicPr>
          <p:cNvPr id="20" name="Picture 19" descr="A picture containing person, smile, screenshot, person&#10;&#10;Description automatically generated">
            <a:extLst>
              <a:ext uri="{FF2B5EF4-FFF2-40B4-BE49-F238E27FC236}">
                <a16:creationId xmlns:a16="http://schemas.microsoft.com/office/drawing/2014/main" id="{452AA6EE-AC12-290F-007F-969CB5257636}"/>
              </a:ext>
            </a:extLst>
          </p:cNvPr>
          <p:cNvPicPr>
            <a:picLocks noChangeAspect="1"/>
          </p:cNvPicPr>
          <p:nvPr/>
        </p:nvPicPr>
        <p:blipFill>
          <a:blip r:embed="rId4"/>
          <a:stretch>
            <a:fillRect/>
          </a:stretch>
        </p:blipFill>
        <p:spPr>
          <a:xfrm>
            <a:off x="210296" y="3507634"/>
            <a:ext cx="8708287" cy="1366812"/>
          </a:xfrm>
          <a:prstGeom prst="rect">
            <a:avLst/>
          </a:prstGeom>
        </p:spPr>
      </p:pic>
    </p:spTree>
    <p:extLst>
      <p:ext uri="{BB962C8B-B14F-4D97-AF65-F5344CB8AC3E}">
        <p14:creationId xmlns:p14="http://schemas.microsoft.com/office/powerpoint/2010/main" val="95081271"/>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D72B-B89E-6C05-919A-3A0DB2A5D750}"/>
              </a:ext>
            </a:extLst>
          </p:cNvPr>
          <p:cNvSpPr>
            <a:spLocks noGrp="1"/>
          </p:cNvSpPr>
          <p:nvPr>
            <p:ph type="title"/>
          </p:nvPr>
        </p:nvSpPr>
        <p:spPr>
          <a:xfrm>
            <a:off x="164225" y="16399"/>
            <a:ext cx="8418747" cy="1202510"/>
          </a:xfrm>
        </p:spPr>
        <p:txBody>
          <a:bodyPr/>
          <a:lstStyle/>
          <a:p>
            <a:r>
              <a:rPr lang="nb-NO" dirty="0"/>
              <a:t>Ingeniør og siv,-</a:t>
            </a:r>
            <a:r>
              <a:rPr lang="nb-NO" dirty="0" err="1"/>
              <a:t>ing.</a:t>
            </a:r>
            <a:r>
              <a:rPr lang="nb-NO" dirty="0"/>
              <a:t> programmene i kjemi og materialteknologi</a:t>
            </a:r>
          </a:p>
        </p:txBody>
      </p:sp>
      <p:sp>
        <p:nvSpPr>
          <p:cNvPr id="3" name="Content Placeholder 2">
            <a:extLst>
              <a:ext uri="{FF2B5EF4-FFF2-40B4-BE49-F238E27FC236}">
                <a16:creationId xmlns:a16="http://schemas.microsoft.com/office/drawing/2014/main" id="{4A9A2C1C-35BA-C2C2-0B07-CCE46269E73E}"/>
              </a:ext>
            </a:extLst>
          </p:cNvPr>
          <p:cNvSpPr>
            <a:spLocks noGrp="1"/>
          </p:cNvSpPr>
          <p:nvPr>
            <p:ph idx="1"/>
          </p:nvPr>
        </p:nvSpPr>
        <p:spPr>
          <a:xfrm>
            <a:off x="164225" y="1661160"/>
            <a:ext cx="8796895" cy="2910840"/>
          </a:xfrm>
        </p:spPr>
        <p:txBody>
          <a:bodyPr/>
          <a:lstStyle/>
          <a:p>
            <a:r>
              <a:rPr lang="nb-NO" sz="2000" dirty="0"/>
              <a:t>MTKJ+MTMT = </a:t>
            </a:r>
            <a:r>
              <a:rPr lang="nb-NO" sz="2000" b="1" dirty="0">
                <a:solidFill>
                  <a:schemeClr val="accent2">
                    <a:lumMod val="60000"/>
                    <a:lumOff val="40000"/>
                  </a:schemeClr>
                </a:solidFill>
              </a:rPr>
              <a:t>Industriell kjemi, materialer og bioteknologi</a:t>
            </a:r>
          </a:p>
          <a:p>
            <a:pPr lvl="1"/>
            <a:r>
              <a:rPr lang="nb-NO" sz="1800" dirty="0"/>
              <a:t>Sammenslåing </a:t>
            </a:r>
            <a:r>
              <a:rPr lang="nb-NO" sz="1800"/>
              <a:t>og foreslått </a:t>
            </a:r>
            <a:r>
              <a:rPr lang="nb-NO" sz="1800" dirty="0"/>
              <a:t>navn støttes i </a:t>
            </a:r>
            <a:r>
              <a:rPr lang="nb-NO" sz="1800"/>
              <a:t>FUS.</a:t>
            </a:r>
          </a:p>
          <a:p>
            <a:pPr lvl="1"/>
            <a:endParaRPr lang="nb-NO" sz="2000" dirty="0"/>
          </a:p>
          <a:p>
            <a:r>
              <a:rPr lang="nb-NO" sz="2000" dirty="0"/>
              <a:t>FTHINGKJ + FTHINGMAT = </a:t>
            </a:r>
            <a:r>
              <a:rPr lang="nb-NO" sz="2000" b="1" dirty="0">
                <a:solidFill>
                  <a:schemeClr val="accent2">
                    <a:lumMod val="60000"/>
                    <a:lumOff val="40000"/>
                  </a:schemeClr>
                </a:solidFill>
              </a:rPr>
              <a:t>Kjemi og Materialteknologi</a:t>
            </a:r>
            <a:r>
              <a:rPr lang="nb-NO" sz="2000" dirty="0"/>
              <a:t>, bachelor i ingeniørfag</a:t>
            </a:r>
          </a:p>
          <a:p>
            <a:pPr lvl="1"/>
            <a:r>
              <a:rPr lang="nb-NO" sz="1800" dirty="0"/>
              <a:t>Sammenslåing og foreslått navn støttes i FUI</a:t>
            </a:r>
          </a:p>
          <a:p>
            <a:pPr marL="857250" lvl="1" indent="-457200">
              <a:buFont typeface="+mj-lt"/>
              <a:buAutoNum type="arabicPeriod"/>
            </a:pPr>
            <a:endParaRPr lang="nb-NO" sz="1800" dirty="0"/>
          </a:p>
          <a:p>
            <a:endParaRPr lang="nb-NO" sz="2000" dirty="0"/>
          </a:p>
        </p:txBody>
      </p:sp>
    </p:spTree>
    <p:extLst>
      <p:ext uri="{BB962C8B-B14F-4D97-AF65-F5344CB8AC3E}">
        <p14:creationId xmlns:p14="http://schemas.microsoft.com/office/powerpoint/2010/main" val="3997017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EFAD2-69AD-CD3E-BA48-BFB297D7A16D}"/>
              </a:ext>
            </a:extLst>
          </p:cNvPr>
          <p:cNvSpPr>
            <a:spLocks noGrp="1"/>
          </p:cNvSpPr>
          <p:nvPr>
            <p:ph type="title"/>
          </p:nvPr>
        </p:nvSpPr>
        <p:spPr>
          <a:xfrm>
            <a:off x="209945" y="131858"/>
            <a:ext cx="8418747" cy="1079399"/>
          </a:xfrm>
        </p:spPr>
        <p:txBody>
          <a:bodyPr/>
          <a:lstStyle/>
          <a:p>
            <a:r>
              <a:rPr lang="nb-NO" sz="3200" dirty="0"/>
              <a:t>Retningslinjer for bachelorprogrammene i biologi, fysikk og kjemi ved NV</a:t>
            </a:r>
          </a:p>
        </p:txBody>
      </p:sp>
      <p:sp>
        <p:nvSpPr>
          <p:cNvPr id="3" name="Content Placeholder 2">
            <a:extLst>
              <a:ext uri="{FF2B5EF4-FFF2-40B4-BE49-F238E27FC236}">
                <a16:creationId xmlns:a16="http://schemas.microsoft.com/office/drawing/2014/main" id="{16204400-C08A-0524-BDE6-51C852BA872E}"/>
              </a:ext>
            </a:extLst>
          </p:cNvPr>
          <p:cNvSpPr>
            <a:spLocks noGrp="1"/>
          </p:cNvSpPr>
          <p:nvPr>
            <p:ph idx="1"/>
          </p:nvPr>
        </p:nvSpPr>
        <p:spPr>
          <a:xfrm>
            <a:off x="301385" y="1254336"/>
            <a:ext cx="8644495" cy="3645324"/>
          </a:xfrm>
        </p:spPr>
        <p:txBody>
          <a:bodyPr/>
          <a:lstStyle/>
          <a:p>
            <a:pPr>
              <a:buFont typeface="+mj-lt"/>
              <a:buAutoNum type="arabicPeriod"/>
            </a:pPr>
            <a:r>
              <a:rPr lang="nb-NO" sz="1400" dirty="0"/>
              <a:t>Det skal tilbys minimum ett </a:t>
            </a:r>
            <a:r>
              <a:rPr lang="nb-NO" sz="1400" b="1" dirty="0"/>
              <a:t>Fag 2 </a:t>
            </a:r>
            <a:r>
              <a:rPr lang="nb-NO" sz="1400" dirty="0"/>
              <a:t>i programmet bestående av en </a:t>
            </a:r>
            <a:r>
              <a:rPr lang="nb-NO" sz="1400" b="1" dirty="0"/>
              <a:t>emnepakke på minst 30 studiepoeng</a:t>
            </a:r>
            <a:r>
              <a:rPr lang="nb-NO" sz="1400" dirty="0"/>
              <a:t>. Emnene i et Fag 2 skal alle være innen samme fagområde/disiplin og kan ikke være i faglig overlapp med Fag 1 (hoved-disiplinen). Programmet kan tilby flere Fag 2 og det skal komme frem av studieplanen hvordan de forskjellige studieløpene kan legges opp. </a:t>
            </a:r>
          </a:p>
          <a:p>
            <a:pPr>
              <a:buFont typeface="+mj-lt"/>
              <a:buAutoNum type="arabicPeriod"/>
            </a:pPr>
            <a:endParaRPr lang="nb-NO" sz="1400" dirty="0"/>
          </a:p>
          <a:p>
            <a:pPr>
              <a:buFont typeface="+mj-lt"/>
              <a:buAutoNum type="arabicPeriod"/>
            </a:pPr>
            <a:r>
              <a:rPr lang="nb-NO" sz="1400" dirty="0"/>
              <a:t>Programrådet gis ansvar for å velge </a:t>
            </a:r>
            <a:r>
              <a:rPr lang="nb-NO" sz="1400" b="1" dirty="0"/>
              <a:t>naturfaglige støtteemner etter programmets behov </a:t>
            </a:r>
            <a:r>
              <a:rPr lang="nb-NO" sz="1400" dirty="0"/>
              <a:t>og kompetanseprofil. I henhold til FTS prinsipp VI skal disse være programtilpasset og bidra helhetlig til den overordnede kompetansen.</a:t>
            </a:r>
          </a:p>
          <a:p>
            <a:pPr>
              <a:buFont typeface="+mj-lt"/>
              <a:buAutoNum type="arabicPeriod"/>
            </a:pPr>
            <a:endParaRPr lang="nb-NO" sz="1400" dirty="0"/>
          </a:p>
          <a:p>
            <a:pPr>
              <a:buFont typeface="+mj-lt"/>
              <a:buAutoNum type="arabicPeriod"/>
            </a:pPr>
            <a:r>
              <a:rPr lang="nb-NO" sz="1400" dirty="0"/>
              <a:t>Bachelorprogrammene i biologi, fysikk og kjemi ved NV skal innføre en obligatorisk </a:t>
            </a:r>
            <a:r>
              <a:rPr lang="nb-NO" sz="1400" b="1" dirty="0"/>
              <a:t>Bacheloroppgave </a:t>
            </a:r>
            <a:r>
              <a:rPr lang="nb-NO" sz="1400" dirty="0"/>
              <a:t>på minimum 7,5 studiepoeng. Bacheloroppgaven skal gi studentene innføring i vitenskapelig metode og rapportering. Det er opp til programrådet å velge om bacheloroppgaven skal </a:t>
            </a:r>
            <a:r>
              <a:rPr lang="nb-NO" sz="1400" b="1" dirty="0"/>
              <a:t>gjennomføres individuelt eller som del av en gruppe</a:t>
            </a:r>
            <a:r>
              <a:rPr lang="nb-NO" sz="1400" dirty="0"/>
              <a:t>. Programrådet velger også vurderingsform og eventuelle andre krav  i tilknytning til oppgaven. </a:t>
            </a:r>
          </a:p>
          <a:p>
            <a:endParaRPr lang="nb-NO" sz="1600" dirty="0"/>
          </a:p>
        </p:txBody>
      </p:sp>
    </p:spTree>
    <p:extLst>
      <p:ext uri="{BB962C8B-B14F-4D97-AF65-F5344CB8AC3E}">
        <p14:creationId xmlns:p14="http://schemas.microsoft.com/office/powerpoint/2010/main" val="2540468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21D8E-3FED-4E2F-8166-90EA8201278B}"/>
              </a:ext>
            </a:extLst>
          </p:cNvPr>
          <p:cNvSpPr>
            <a:spLocks noGrp="1"/>
          </p:cNvSpPr>
          <p:nvPr>
            <p:ph type="title"/>
          </p:nvPr>
        </p:nvSpPr>
        <p:spPr>
          <a:xfrm>
            <a:off x="162288" y="21693"/>
            <a:ext cx="7897879" cy="586957"/>
          </a:xfrm>
        </p:spPr>
        <p:txBody>
          <a:bodyPr/>
          <a:lstStyle/>
          <a:p>
            <a:r>
              <a:rPr lang="nb-NO" sz="3200" dirty="0"/>
              <a:t>NVs portefølje – etter 2024 (25 program)</a:t>
            </a:r>
          </a:p>
        </p:txBody>
      </p:sp>
      <p:sp>
        <p:nvSpPr>
          <p:cNvPr id="4" name="Rectangle 3">
            <a:extLst>
              <a:ext uri="{FF2B5EF4-FFF2-40B4-BE49-F238E27FC236}">
                <a16:creationId xmlns:a16="http://schemas.microsoft.com/office/drawing/2014/main" id="{9809F8BB-6B0D-4FC3-B0A6-B8C19C471406}"/>
              </a:ext>
            </a:extLst>
          </p:cNvPr>
          <p:cNvSpPr/>
          <p:nvPr/>
        </p:nvSpPr>
        <p:spPr>
          <a:xfrm>
            <a:off x="3649014" y="2733022"/>
            <a:ext cx="437990" cy="1750006"/>
          </a:xfrm>
          <a:prstGeom prst="rect">
            <a:avLst/>
          </a:prstGeom>
          <a:solidFill>
            <a:srgbClr val="00B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BKJ</a:t>
            </a:r>
          </a:p>
        </p:txBody>
      </p:sp>
      <p:sp>
        <p:nvSpPr>
          <p:cNvPr id="6" name="Rectangle 5">
            <a:extLst>
              <a:ext uri="{FF2B5EF4-FFF2-40B4-BE49-F238E27FC236}">
                <a16:creationId xmlns:a16="http://schemas.microsoft.com/office/drawing/2014/main" id="{E37CA525-E985-4C9F-A98C-16E3BEFBABC6}"/>
              </a:ext>
            </a:extLst>
          </p:cNvPr>
          <p:cNvSpPr/>
          <p:nvPr/>
        </p:nvSpPr>
        <p:spPr>
          <a:xfrm>
            <a:off x="2924843" y="2733022"/>
            <a:ext cx="437990" cy="1750006"/>
          </a:xfrm>
          <a:prstGeom prst="rect">
            <a:avLst/>
          </a:prstGeom>
          <a:solidFill>
            <a:srgbClr val="C0000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FTHING</a:t>
            </a:r>
          </a:p>
        </p:txBody>
      </p:sp>
      <p:sp>
        <p:nvSpPr>
          <p:cNvPr id="8" name="Rectangle 7">
            <a:extLst>
              <a:ext uri="{FF2B5EF4-FFF2-40B4-BE49-F238E27FC236}">
                <a16:creationId xmlns:a16="http://schemas.microsoft.com/office/drawing/2014/main" id="{69053004-634E-441E-9F51-D60CE0F2873F}"/>
              </a:ext>
            </a:extLst>
          </p:cNvPr>
          <p:cNvSpPr/>
          <p:nvPr/>
        </p:nvSpPr>
        <p:spPr>
          <a:xfrm>
            <a:off x="2057290" y="1889909"/>
            <a:ext cx="437990" cy="2633669"/>
          </a:xfrm>
          <a:prstGeom prst="rect">
            <a:avLst/>
          </a:prstGeom>
          <a:solidFill>
            <a:schemeClr val="accent2"/>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MTKJ+ MTMT</a:t>
            </a:r>
          </a:p>
        </p:txBody>
      </p:sp>
      <p:sp>
        <p:nvSpPr>
          <p:cNvPr id="10" name="Rectangle 9">
            <a:extLst>
              <a:ext uri="{FF2B5EF4-FFF2-40B4-BE49-F238E27FC236}">
                <a16:creationId xmlns:a16="http://schemas.microsoft.com/office/drawing/2014/main" id="{571A0653-1EBB-4DAC-843B-BEA7780E449C}"/>
              </a:ext>
            </a:extLst>
          </p:cNvPr>
          <p:cNvSpPr/>
          <p:nvPr/>
        </p:nvSpPr>
        <p:spPr>
          <a:xfrm>
            <a:off x="3955802" y="1871310"/>
            <a:ext cx="437990" cy="770308"/>
          </a:xfrm>
          <a:prstGeom prst="rect">
            <a:avLst/>
          </a:prstGeom>
          <a:solidFill>
            <a:srgbClr val="92D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sz="1200" dirty="0"/>
              <a:t>MSCHEM</a:t>
            </a:r>
          </a:p>
        </p:txBody>
      </p:sp>
      <p:sp>
        <p:nvSpPr>
          <p:cNvPr id="12" name="Rectangle 11">
            <a:extLst>
              <a:ext uri="{FF2B5EF4-FFF2-40B4-BE49-F238E27FC236}">
                <a16:creationId xmlns:a16="http://schemas.microsoft.com/office/drawing/2014/main" id="{CFC57A36-3397-49C1-AC62-5CDBD10B49A0}"/>
              </a:ext>
            </a:extLst>
          </p:cNvPr>
          <p:cNvSpPr/>
          <p:nvPr/>
        </p:nvSpPr>
        <p:spPr>
          <a:xfrm>
            <a:off x="4265701" y="1879916"/>
            <a:ext cx="437990" cy="770308"/>
          </a:xfrm>
          <a:prstGeom prst="rect">
            <a:avLst/>
          </a:prstGeom>
          <a:solidFill>
            <a:srgbClr val="92D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sz="900" dirty="0"/>
              <a:t>MSENVITOX</a:t>
            </a:r>
          </a:p>
        </p:txBody>
      </p:sp>
      <p:sp>
        <p:nvSpPr>
          <p:cNvPr id="14" name="Rectangle 13">
            <a:extLst>
              <a:ext uri="{FF2B5EF4-FFF2-40B4-BE49-F238E27FC236}">
                <a16:creationId xmlns:a16="http://schemas.microsoft.com/office/drawing/2014/main" id="{2E2E9853-7B2F-47D5-B8D5-A7C0716F10A2}"/>
              </a:ext>
            </a:extLst>
          </p:cNvPr>
          <p:cNvSpPr/>
          <p:nvPr/>
        </p:nvSpPr>
        <p:spPr>
          <a:xfrm>
            <a:off x="3077121" y="1873711"/>
            <a:ext cx="437990" cy="770308"/>
          </a:xfrm>
          <a:prstGeom prst="rect">
            <a:avLst/>
          </a:prstGeom>
          <a:solidFill>
            <a:schemeClr val="accent1">
              <a:lumMod val="90000"/>
            </a:schemeClr>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sz="900" dirty="0"/>
              <a:t>MSCHEMBI</a:t>
            </a:r>
          </a:p>
        </p:txBody>
      </p:sp>
      <p:sp>
        <p:nvSpPr>
          <p:cNvPr id="16" name="Rectangle 15">
            <a:extLst>
              <a:ext uri="{FF2B5EF4-FFF2-40B4-BE49-F238E27FC236}">
                <a16:creationId xmlns:a16="http://schemas.microsoft.com/office/drawing/2014/main" id="{226DEF8E-E275-4C58-A072-61F4811F2F70}"/>
              </a:ext>
            </a:extLst>
          </p:cNvPr>
          <p:cNvSpPr/>
          <p:nvPr/>
        </p:nvSpPr>
        <p:spPr>
          <a:xfrm>
            <a:off x="743526" y="2751275"/>
            <a:ext cx="437990" cy="1750006"/>
          </a:xfrm>
          <a:prstGeom prst="rect">
            <a:avLst/>
          </a:prstGeom>
          <a:solidFill>
            <a:srgbClr val="00B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BFY</a:t>
            </a:r>
          </a:p>
        </p:txBody>
      </p:sp>
      <p:sp>
        <p:nvSpPr>
          <p:cNvPr id="20" name="Rectangle 19">
            <a:extLst>
              <a:ext uri="{FF2B5EF4-FFF2-40B4-BE49-F238E27FC236}">
                <a16:creationId xmlns:a16="http://schemas.microsoft.com/office/drawing/2014/main" id="{71B264E0-3B78-41E6-BD8A-8A8548B5225B}"/>
              </a:ext>
            </a:extLst>
          </p:cNvPr>
          <p:cNvSpPr/>
          <p:nvPr/>
        </p:nvSpPr>
        <p:spPr>
          <a:xfrm>
            <a:off x="154784" y="1879916"/>
            <a:ext cx="437990" cy="2633669"/>
          </a:xfrm>
          <a:prstGeom prst="rect">
            <a:avLst/>
          </a:prstGeom>
          <a:solidFill>
            <a:schemeClr val="accent2"/>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MTFYMA</a:t>
            </a:r>
          </a:p>
        </p:txBody>
      </p:sp>
      <p:sp>
        <p:nvSpPr>
          <p:cNvPr id="24" name="Rectangle 23">
            <a:extLst>
              <a:ext uri="{FF2B5EF4-FFF2-40B4-BE49-F238E27FC236}">
                <a16:creationId xmlns:a16="http://schemas.microsoft.com/office/drawing/2014/main" id="{895D2202-42BE-4E03-829B-FAD02EA285E5}"/>
              </a:ext>
            </a:extLst>
          </p:cNvPr>
          <p:cNvSpPr/>
          <p:nvPr/>
        </p:nvSpPr>
        <p:spPr>
          <a:xfrm>
            <a:off x="733984" y="1889909"/>
            <a:ext cx="437990" cy="770308"/>
          </a:xfrm>
          <a:prstGeom prst="rect">
            <a:avLst/>
          </a:prstGeom>
          <a:solidFill>
            <a:srgbClr val="92D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sz="1050" dirty="0"/>
              <a:t>MSPFYS</a:t>
            </a:r>
          </a:p>
        </p:txBody>
      </p:sp>
      <p:sp>
        <p:nvSpPr>
          <p:cNvPr id="28" name="Rectangle 27">
            <a:extLst>
              <a:ext uri="{FF2B5EF4-FFF2-40B4-BE49-F238E27FC236}">
                <a16:creationId xmlns:a16="http://schemas.microsoft.com/office/drawing/2014/main" id="{39CFF829-74F3-4470-8899-0A6EEFC67C0B}"/>
              </a:ext>
            </a:extLst>
          </p:cNvPr>
          <p:cNvSpPr/>
          <p:nvPr/>
        </p:nvSpPr>
        <p:spPr>
          <a:xfrm>
            <a:off x="4544324" y="2739416"/>
            <a:ext cx="437990" cy="1750006"/>
          </a:xfrm>
          <a:prstGeom prst="rect">
            <a:avLst/>
          </a:prstGeom>
          <a:solidFill>
            <a:srgbClr val="00B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BBI</a:t>
            </a:r>
          </a:p>
        </p:txBody>
      </p:sp>
      <p:sp>
        <p:nvSpPr>
          <p:cNvPr id="30" name="Rectangle 29">
            <a:extLst>
              <a:ext uri="{FF2B5EF4-FFF2-40B4-BE49-F238E27FC236}">
                <a16:creationId xmlns:a16="http://schemas.microsoft.com/office/drawing/2014/main" id="{5ADC236C-CEE8-4C66-BBEA-24BD10C66015}"/>
              </a:ext>
            </a:extLst>
          </p:cNvPr>
          <p:cNvSpPr/>
          <p:nvPr/>
        </p:nvSpPr>
        <p:spPr>
          <a:xfrm>
            <a:off x="5685135" y="2751275"/>
            <a:ext cx="437990" cy="1750006"/>
          </a:xfrm>
          <a:prstGeom prst="rect">
            <a:avLst/>
          </a:prstGeom>
          <a:solidFill>
            <a:srgbClr val="C0000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BIHAV</a:t>
            </a:r>
          </a:p>
        </p:txBody>
      </p:sp>
      <p:sp>
        <p:nvSpPr>
          <p:cNvPr id="32" name="Rectangle 31">
            <a:extLst>
              <a:ext uri="{FF2B5EF4-FFF2-40B4-BE49-F238E27FC236}">
                <a16:creationId xmlns:a16="http://schemas.microsoft.com/office/drawing/2014/main" id="{528A80DE-8677-4F0C-B266-E4B2DC2E5190}"/>
              </a:ext>
            </a:extLst>
          </p:cNvPr>
          <p:cNvSpPr/>
          <p:nvPr/>
        </p:nvSpPr>
        <p:spPr>
          <a:xfrm>
            <a:off x="1349242" y="1905432"/>
            <a:ext cx="437990" cy="2633669"/>
          </a:xfrm>
          <a:prstGeom prst="rect">
            <a:avLst/>
          </a:prstGeom>
          <a:solidFill>
            <a:schemeClr val="accent2"/>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MTNANO</a:t>
            </a:r>
          </a:p>
        </p:txBody>
      </p:sp>
      <p:sp>
        <p:nvSpPr>
          <p:cNvPr id="34" name="Rectangle 33">
            <a:extLst>
              <a:ext uri="{FF2B5EF4-FFF2-40B4-BE49-F238E27FC236}">
                <a16:creationId xmlns:a16="http://schemas.microsoft.com/office/drawing/2014/main" id="{F120FAEE-AE42-4D34-8F5E-B22E53E0DD34}"/>
              </a:ext>
            </a:extLst>
          </p:cNvPr>
          <p:cNvSpPr/>
          <p:nvPr/>
        </p:nvSpPr>
        <p:spPr>
          <a:xfrm>
            <a:off x="5595993" y="1889909"/>
            <a:ext cx="437990" cy="770308"/>
          </a:xfrm>
          <a:prstGeom prst="rect">
            <a:avLst/>
          </a:prstGeom>
          <a:solidFill>
            <a:srgbClr val="92D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sz="1200" dirty="0"/>
              <a:t>MSBIO</a:t>
            </a:r>
          </a:p>
        </p:txBody>
      </p:sp>
      <p:sp>
        <p:nvSpPr>
          <p:cNvPr id="36" name="Rectangle 35">
            <a:extLst>
              <a:ext uri="{FF2B5EF4-FFF2-40B4-BE49-F238E27FC236}">
                <a16:creationId xmlns:a16="http://schemas.microsoft.com/office/drawing/2014/main" id="{4D47B930-97D4-4C07-B7DA-FFE965A3A29E}"/>
              </a:ext>
            </a:extLst>
          </p:cNvPr>
          <p:cNvSpPr/>
          <p:nvPr/>
        </p:nvSpPr>
        <p:spPr>
          <a:xfrm>
            <a:off x="5990799" y="1879916"/>
            <a:ext cx="437990" cy="770308"/>
          </a:xfrm>
          <a:prstGeom prst="rect">
            <a:avLst/>
          </a:prstGeom>
          <a:solidFill>
            <a:srgbClr val="92D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sz="1000" dirty="0"/>
              <a:t>MSNARM</a:t>
            </a:r>
          </a:p>
        </p:txBody>
      </p:sp>
      <p:sp>
        <p:nvSpPr>
          <p:cNvPr id="40" name="Rectangle 39">
            <a:extLst>
              <a:ext uri="{FF2B5EF4-FFF2-40B4-BE49-F238E27FC236}">
                <a16:creationId xmlns:a16="http://schemas.microsoft.com/office/drawing/2014/main" id="{243D327A-D750-4BBD-9569-DE861A7D93C8}"/>
              </a:ext>
            </a:extLst>
          </p:cNvPr>
          <p:cNvSpPr/>
          <p:nvPr/>
        </p:nvSpPr>
        <p:spPr>
          <a:xfrm>
            <a:off x="7386661" y="2757374"/>
            <a:ext cx="437990" cy="1750006"/>
          </a:xfrm>
          <a:prstGeom prst="rect">
            <a:avLst/>
          </a:prstGeom>
          <a:solidFill>
            <a:srgbClr val="00B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427BT</a:t>
            </a:r>
          </a:p>
        </p:txBody>
      </p:sp>
      <p:sp>
        <p:nvSpPr>
          <p:cNvPr id="42" name="Rectangle 41">
            <a:extLst>
              <a:ext uri="{FF2B5EF4-FFF2-40B4-BE49-F238E27FC236}">
                <a16:creationId xmlns:a16="http://schemas.microsoft.com/office/drawing/2014/main" id="{41079395-1520-48A6-AA10-831AD923CEF6}"/>
              </a:ext>
            </a:extLst>
          </p:cNvPr>
          <p:cNvSpPr/>
          <p:nvPr/>
        </p:nvSpPr>
        <p:spPr>
          <a:xfrm>
            <a:off x="6848447" y="2751275"/>
            <a:ext cx="437990" cy="1750006"/>
          </a:xfrm>
          <a:prstGeom prst="rect">
            <a:avLst/>
          </a:prstGeom>
          <a:solidFill>
            <a:schemeClr val="accent6"/>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MTMAT</a:t>
            </a:r>
          </a:p>
        </p:txBody>
      </p:sp>
      <p:sp>
        <p:nvSpPr>
          <p:cNvPr id="46" name="Rectangle 45">
            <a:extLst>
              <a:ext uri="{FF2B5EF4-FFF2-40B4-BE49-F238E27FC236}">
                <a16:creationId xmlns:a16="http://schemas.microsoft.com/office/drawing/2014/main" id="{2FDCEE36-9389-4DFC-B435-94FCA7E38905}"/>
              </a:ext>
            </a:extLst>
          </p:cNvPr>
          <p:cNvSpPr/>
          <p:nvPr/>
        </p:nvSpPr>
        <p:spPr>
          <a:xfrm>
            <a:off x="7377790" y="1879916"/>
            <a:ext cx="437990" cy="770308"/>
          </a:xfrm>
          <a:prstGeom prst="rect">
            <a:avLst/>
          </a:prstGeom>
          <a:solidFill>
            <a:srgbClr val="92D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sz="800" dirty="0"/>
              <a:t>MSBIOTECH</a:t>
            </a:r>
          </a:p>
        </p:txBody>
      </p:sp>
      <p:sp>
        <p:nvSpPr>
          <p:cNvPr id="50" name="Rectangle 49">
            <a:extLst>
              <a:ext uri="{FF2B5EF4-FFF2-40B4-BE49-F238E27FC236}">
                <a16:creationId xmlns:a16="http://schemas.microsoft.com/office/drawing/2014/main" id="{6F4DE03A-D93A-45C7-987D-A3E7B1E060FC}"/>
              </a:ext>
            </a:extLst>
          </p:cNvPr>
          <p:cNvSpPr/>
          <p:nvPr/>
        </p:nvSpPr>
        <p:spPr>
          <a:xfrm>
            <a:off x="6662313" y="1871310"/>
            <a:ext cx="437990" cy="770308"/>
          </a:xfrm>
          <a:prstGeom prst="rect">
            <a:avLst/>
          </a:prstGeom>
          <a:solidFill>
            <a:schemeClr val="accent6">
              <a:lumMod val="60000"/>
              <a:lumOff val="40000"/>
            </a:schemeClr>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sz="900" dirty="0"/>
              <a:t>FTMAMAT</a:t>
            </a:r>
          </a:p>
        </p:txBody>
      </p:sp>
      <p:sp>
        <p:nvSpPr>
          <p:cNvPr id="52" name="Rectangle 51">
            <a:extLst>
              <a:ext uri="{FF2B5EF4-FFF2-40B4-BE49-F238E27FC236}">
                <a16:creationId xmlns:a16="http://schemas.microsoft.com/office/drawing/2014/main" id="{29086E98-CB3B-4457-915C-88A57A59C0AA}"/>
              </a:ext>
            </a:extLst>
          </p:cNvPr>
          <p:cNvSpPr/>
          <p:nvPr/>
        </p:nvSpPr>
        <p:spPr>
          <a:xfrm>
            <a:off x="4609893" y="1889909"/>
            <a:ext cx="437990" cy="770308"/>
          </a:xfrm>
          <a:prstGeom prst="rect">
            <a:avLst/>
          </a:prstGeom>
          <a:solidFill>
            <a:srgbClr val="92D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sz="900" dirty="0"/>
              <a:t>MSOCEAN</a:t>
            </a:r>
          </a:p>
        </p:txBody>
      </p:sp>
      <p:sp>
        <p:nvSpPr>
          <p:cNvPr id="58" name="Rectangle 57">
            <a:extLst>
              <a:ext uri="{FF2B5EF4-FFF2-40B4-BE49-F238E27FC236}">
                <a16:creationId xmlns:a16="http://schemas.microsoft.com/office/drawing/2014/main" id="{97ADA999-C5E3-4C45-9DF1-A8755F0A4C42}"/>
              </a:ext>
            </a:extLst>
          </p:cNvPr>
          <p:cNvSpPr/>
          <p:nvPr/>
        </p:nvSpPr>
        <p:spPr>
          <a:xfrm>
            <a:off x="2572373" y="1879916"/>
            <a:ext cx="437990" cy="770308"/>
          </a:xfrm>
          <a:prstGeom prst="rect">
            <a:avLst/>
          </a:prstGeom>
          <a:solidFill>
            <a:schemeClr val="accent1">
              <a:lumMod val="90000"/>
            </a:schemeClr>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sz="1200" dirty="0"/>
              <a:t>MSMT</a:t>
            </a:r>
          </a:p>
        </p:txBody>
      </p:sp>
      <p:sp>
        <p:nvSpPr>
          <p:cNvPr id="60" name="Rectangle 59">
            <a:extLst>
              <a:ext uri="{FF2B5EF4-FFF2-40B4-BE49-F238E27FC236}">
                <a16:creationId xmlns:a16="http://schemas.microsoft.com/office/drawing/2014/main" id="{BC099F3F-730B-41B8-93D6-203FB71448B5}"/>
              </a:ext>
            </a:extLst>
          </p:cNvPr>
          <p:cNvSpPr/>
          <p:nvPr/>
        </p:nvSpPr>
        <p:spPr>
          <a:xfrm>
            <a:off x="7940528" y="1879916"/>
            <a:ext cx="437990" cy="2633669"/>
          </a:xfrm>
          <a:prstGeom prst="rect">
            <a:avLst/>
          </a:prstGeom>
          <a:solidFill>
            <a:srgbClr val="00B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MBIOT5</a:t>
            </a:r>
          </a:p>
        </p:txBody>
      </p:sp>
      <p:sp>
        <p:nvSpPr>
          <p:cNvPr id="62" name="Rectangle 61">
            <a:extLst>
              <a:ext uri="{FF2B5EF4-FFF2-40B4-BE49-F238E27FC236}">
                <a16:creationId xmlns:a16="http://schemas.microsoft.com/office/drawing/2014/main" id="{0BA64311-9F11-4FB8-8437-33BCDDA58E05}"/>
              </a:ext>
            </a:extLst>
          </p:cNvPr>
          <p:cNvSpPr/>
          <p:nvPr/>
        </p:nvSpPr>
        <p:spPr>
          <a:xfrm>
            <a:off x="6229446" y="2757374"/>
            <a:ext cx="437990" cy="1750006"/>
          </a:xfrm>
          <a:prstGeom prst="rect">
            <a:avLst/>
          </a:prstGeom>
          <a:solidFill>
            <a:schemeClr val="accent6"/>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298BI</a:t>
            </a:r>
          </a:p>
        </p:txBody>
      </p:sp>
      <p:sp>
        <p:nvSpPr>
          <p:cNvPr id="64" name="Rectangle 63">
            <a:extLst>
              <a:ext uri="{FF2B5EF4-FFF2-40B4-BE49-F238E27FC236}">
                <a16:creationId xmlns:a16="http://schemas.microsoft.com/office/drawing/2014/main" id="{D669C2C8-FAC1-44FC-B28C-81B2A74B161B}"/>
              </a:ext>
            </a:extLst>
          </p:cNvPr>
          <p:cNvSpPr/>
          <p:nvPr/>
        </p:nvSpPr>
        <p:spPr>
          <a:xfrm>
            <a:off x="8525060" y="2751275"/>
            <a:ext cx="437990" cy="1750006"/>
          </a:xfrm>
          <a:prstGeom prst="rect">
            <a:avLst/>
          </a:prstGeom>
          <a:solidFill>
            <a:schemeClr val="accent6"/>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BBIOING</a:t>
            </a:r>
          </a:p>
        </p:txBody>
      </p:sp>
      <p:sp>
        <p:nvSpPr>
          <p:cNvPr id="3" name="Rectangle: Rounded Corners 2">
            <a:extLst>
              <a:ext uri="{FF2B5EF4-FFF2-40B4-BE49-F238E27FC236}">
                <a16:creationId xmlns:a16="http://schemas.microsoft.com/office/drawing/2014/main" id="{FF6B76EE-0BAC-43A3-8215-BBE3FEEA5D7E}"/>
              </a:ext>
            </a:extLst>
          </p:cNvPr>
          <p:cNvSpPr/>
          <p:nvPr/>
        </p:nvSpPr>
        <p:spPr>
          <a:xfrm>
            <a:off x="8487457" y="754231"/>
            <a:ext cx="529433" cy="3962549"/>
          </a:xfrm>
          <a:prstGeom prst="roundRect">
            <a:avLst/>
          </a:prstGeom>
          <a:noFill/>
          <a:ln>
            <a:solidFill>
              <a:srgbClr val="0070C0"/>
            </a:solid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5" name="TextBox 4">
            <a:extLst>
              <a:ext uri="{FF2B5EF4-FFF2-40B4-BE49-F238E27FC236}">
                <a16:creationId xmlns:a16="http://schemas.microsoft.com/office/drawing/2014/main" id="{3F20394F-22F8-4823-B8B7-51A9A6B2B41A}"/>
              </a:ext>
            </a:extLst>
          </p:cNvPr>
          <p:cNvSpPr txBox="1"/>
          <p:nvPr/>
        </p:nvSpPr>
        <p:spPr>
          <a:xfrm>
            <a:off x="8501385" y="754232"/>
            <a:ext cx="461665" cy="1801271"/>
          </a:xfrm>
          <a:prstGeom prst="rect">
            <a:avLst/>
          </a:prstGeom>
          <a:noFill/>
        </p:spPr>
        <p:txBody>
          <a:bodyPr vert="vert270" wrap="square" rtlCol="0">
            <a:spAutoFit/>
          </a:bodyPr>
          <a:lstStyle/>
          <a:p>
            <a:r>
              <a:rPr lang="nb-NO" dirty="0"/>
              <a:t>Helse/teknologi</a:t>
            </a:r>
          </a:p>
        </p:txBody>
      </p:sp>
      <p:sp>
        <p:nvSpPr>
          <p:cNvPr id="7" name="Rectangle: Rounded Corners 6">
            <a:extLst>
              <a:ext uri="{FF2B5EF4-FFF2-40B4-BE49-F238E27FC236}">
                <a16:creationId xmlns:a16="http://schemas.microsoft.com/office/drawing/2014/main" id="{25805368-6C86-4876-A8FF-71872E3B7F1F}"/>
              </a:ext>
            </a:extLst>
          </p:cNvPr>
          <p:cNvSpPr/>
          <p:nvPr/>
        </p:nvSpPr>
        <p:spPr>
          <a:xfrm>
            <a:off x="102858" y="754232"/>
            <a:ext cx="1795193" cy="3962548"/>
          </a:xfrm>
          <a:prstGeom prst="roundRect">
            <a:avLst/>
          </a:prstGeom>
          <a:noFill/>
          <a:ln>
            <a:solidFill>
              <a:srgbClr val="0070C0"/>
            </a:solid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9" name="TextBox 8">
            <a:extLst>
              <a:ext uri="{FF2B5EF4-FFF2-40B4-BE49-F238E27FC236}">
                <a16:creationId xmlns:a16="http://schemas.microsoft.com/office/drawing/2014/main" id="{556C3E36-6440-4EF8-8967-B19AA5E0B160}"/>
              </a:ext>
            </a:extLst>
          </p:cNvPr>
          <p:cNvSpPr txBox="1"/>
          <p:nvPr/>
        </p:nvSpPr>
        <p:spPr>
          <a:xfrm>
            <a:off x="-26467" y="990600"/>
            <a:ext cx="1975145" cy="646331"/>
          </a:xfrm>
          <a:prstGeom prst="rect">
            <a:avLst/>
          </a:prstGeom>
          <a:noFill/>
        </p:spPr>
        <p:txBody>
          <a:bodyPr vert="horz" wrap="square" rtlCol="0">
            <a:spAutoFit/>
          </a:bodyPr>
          <a:lstStyle/>
          <a:p>
            <a:pPr algn="ctr"/>
            <a:r>
              <a:rPr lang="nb-NO" dirty="0"/>
              <a:t>Fysikk Materialfysikk</a:t>
            </a:r>
          </a:p>
        </p:txBody>
      </p:sp>
      <p:sp>
        <p:nvSpPr>
          <p:cNvPr id="11" name="Rectangle: Rounded Corners 10">
            <a:extLst>
              <a:ext uri="{FF2B5EF4-FFF2-40B4-BE49-F238E27FC236}">
                <a16:creationId xmlns:a16="http://schemas.microsoft.com/office/drawing/2014/main" id="{D36D9507-AFC2-4C81-8B5C-9C12E26F91A4}"/>
              </a:ext>
            </a:extLst>
          </p:cNvPr>
          <p:cNvSpPr/>
          <p:nvPr/>
        </p:nvSpPr>
        <p:spPr>
          <a:xfrm>
            <a:off x="1960383" y="754230"/>
            <a:ext cx="2409738" cy="3962550"/>
          </a:xfrm>
          <a:prstGeom prst="roundRect">
            <a:avLst/>
          </a:prstGeom>
          <a:noFill/>
          <a:ln>
            <a:solidFill>
              <a:srgbClr val="0070C0"/>
            </a:solid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3" name="TextBox 12">
            <a:extLst>
              <a:ext uri="{FF2B5EF4-FFF2-40B4-BE49-F238E27FC236}">
                <a16:creationId xmlns:a16="http://schemas.microsoft.com/office/drawing/2014/main" id="{BEE9F1B8-0E4D-40FC-ADAC-24D285BD97E0}"/>
              </a:ext>
            </a:extLst>
          </p:cNvPr>
          <p:cNvSpPr txBox="1"/>
          <p:nvPr/>
        </p:nvSpPr>
        <p:spPr>
          <a:xfrm>
            <a:off x="6700060" y="969253"/>
            <a:ext cx="1975145" cy="646331"/>
          </a:xfrm>
          <a:prstGeom prst="rect">
            <a:avLst/>
          </a:prstGeom>
          <a:noFill/>
        </p:spPr>
        <p:txBody>
          <a:bodyPr vert="horz" wrap="square" rtlCol="0">
            <a:spAutoFit/>
          </a:bodyPr>
          <a:lstStyle/>
          <a:p>
            <a:pPr algn="ctr"/>
            <a:r>
              <a:rPr lang="nb-NO" dirty="0"/>
              <a:t>Mat  </a:t>
            </a:r>
          </a:p>
          <a:p>
            <a:pPr algn="ctr"/>
            <a:r>
              <a:rPr lang="nb-NO" dirty="0"/>
              <a:t>Bioteknologi</a:t>
            </a:r>
          </a:p>
        </p:txBody>
      </p:sp>
      <p:sp>
        <p:nvSpPr>
          <p:cNvPr id="15" name="Rectangle: Rounded Corners 14">
            <a:extLst>
              <a:ext uri="{FF2B5EF4-FFF2-40B4-BE49-F238E27FC236}">
                <a16:creationId xmlns:a16="http://schemas.microsoft.com/office/drawing/2014/main" id="{85D52DC1-7019-4A17-AB68-E6E110DC5E6A}"/>
              </a:ext>
            </a:extLst>
          </p:cNvPr>
          <p:cNvSpPr/>
          <p:nvPr/>
        </p:nvSpPr>
        <p:spPr>
          <a:xfrm>
            <a:off x="6780411" y="754231"/>
            <a:ext cx="1650491" cy="3962549"/>
          </a:xfrm>
          <a:prstGeom prst="roundRect">
            <a:avLst/>
          </a:prstGeom>
          <a:noFill/>
          <a:ln>
            <a:solidFill>
              <a:srgbClr val="0070C0"/>
            </a:solid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7" name="TextBox 16">
            <a:extLst>
              <a:ext uri="{FF2B5EF4-FFF2-40B4-BE49-F238E27FC236}">
                <a16:creationId xmlns:a16="http://schemas.microsoft.com/office/drawing/2014/main" id="{B5E38193-89F1-46B4-A751-FDA91FE2EB56}"/>
              </a:ext>
            </a:extLst>
          </p:cNvPr>
          <p:cNvSpPr txBox="1"/>
          <p:nvPr/>
        </p:nvSpPr>
        <p:spPr>
          <a:xfrm>
            <a:off x="2287114" y="861189"/>
            <a:ext cx="1975145" cy="923330"/>
          </a:xfrm>
          <a:prstGeom prst="rect">
            <a:avLst/>
          </a:prstGeom>
          <a:noFill/>
        </p:spPr>
        <p:txBody>
          <a:bodyPr vert="horz" wrap="square" rtlCol="0">
            <a:spAutoFit/>
          </a:bodyPr>
          <a:lstStyle/>
          <a:p>
            <a:pPr algn="ctr"/>
            <a:r>
              <a:rPr lang="nb-NO" dirty="0"/>
              <a:t>Kjemi </a:t>
            </a:r>
            <a:r>
              <a:rPr lang="nb-NO" dirty="0" err="1"/>
              <a:t>Prosesskjemi</a:t>
            </a:r>
            <a:endParaRPr lang="nb-NO" dirty="0"/>
          </a:p>
          <a:p>
            <a:pPr algn="ctr"/>
            <a:r>
              <a:rPr lang="nb-NO" dirty="0"/>
              <a:t>Materialteknologi</a:t>
            </a:r>
          </a:p>
        </p:txBody>
      </p:sp>
      <p:sp>
        <p:nvSpPr>
          <p:cNvPr id="18" name="Rectangle: Rounded Corners 17">
            <a:extLst>
              <a:ext uri="{FF2B5EF4-FFF2-40B4-BE49-F238E27FC236}">
                <a16:creationId xmlns:a16="http://schemas.microsoft.com/office/drawing/2014/main" id="{E902D4C9-EE5F-4773-97B4-107857C9A33C}"/>
              </a:ext>
            </a:extLst>
          </p:cNvPr>
          <p:cNvSpPr/>
          <p:nvPr/>
        </p:nvSpPr>
        <p:spPr>
          <a:xfrm>
            <a:off x="4393531" y="754232"/>
            <a:ext cx="2386880" cy="3962548"/>
          </a:xfrm>
          <a:prstGeom prst="roundRect">
            <a:avLst/>
          </a:prstGeom>
          <a:noFill/>
          <a:ln>
            <a:solidFill>
              <a:srgbClr val="0070C0"/>
            </a:solid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9" name="TextBox 18">
            <a:extLst>
              <a:ext uri="{FF2B5EF4-FFF2-40B4-BE49-F238E27FC236}">
                <a16:creationId xmlns:a16="http://schemas.microsoft.com/office/drawing/2014/main" id="{FCE5BE1F-2550-4582-928D-20732481771C}"/>
              </a:ext>
            </a:extLst>
          </p:cNvPr>
          <p:cNvSpPr txBox="1"/>
          <p:nvPr/>
        </p:nvSpPr>
        <p:spPr>
          <a:xfrm>
            <a:off x="4529722" y="959588"/>
            <a:ext cx="1975145" cy="646331"/>
          </a:xfrm>
          <a:prstGeom prst="rect">
            <a:avLst/>
          </a:prstGeom>
          <a:noFill/>
        </p:spPr>
        <p:txBody>
          <a:bodyPr vert="horz" wrap="square" rtlCol="0">
            <a:spAutoFit/>
          </a:bodyPr>
          <a:lstStyle/>
          <a:p>
            <a:pPr algn="ctr"/>
            <a:r>
              <a:rPr lang="nb-NO" dirty="0"/>
              <a:t>Biologi </a:t>
            </a:r>
          </a:p>
          <a:p>
            <a:pPr algn="ctr"/>
            <a:r>
              <a:rPr lang="nb-NO" dirty="0"/>
              <a:t>Hav</a:t>
            </a:r>
          </a:p>
        </p:txBody>
      </p:sp>
      <p:sp>
        <p:nvSpPr>
          <p:cNvPr id="21" name="TextBox 20">
            <a:extLst>
              <a:ext uri="{FF2B5EF4-FFF2-40B4-BE49-F238E27FC236}">
                <a16:creationId xmlns:a16="http://schemas.microsoft.com/office/drawing/2014/main" id="{78A770F0-1CE3-351D-E566-21BC80D029DF}"/>
              </a:ext>
            </a:extLst>
          </p:cNvPr>
          <p:cNvSpPr txBox="1"/>
          <p:nvPr/>
        </p:nvSpPr>
        <p:spPr>
          <a:xfrm>
            <a:off x="1822157" y="4792079"/>
            <a:ext cx="4880204" cy="369332"/>
          </a:xfrm>
          <a:prstGeom prst="rect">
            <a:avLst/>
          </a:prstGeom>
          <a:noFill/>
        </p:spPr>
        <p:txBody>
          <a:bodyPr wrap="square" rtlCol="0">
            <a:spAutoFit/>
          </a:bodyPr>
          <a:lstStyle/>
          <a:p>
            <a:pPr algn="ctr"/>
            <a:r>
              <a:rPr lang="nb-NO" dirty="0">
                <a:solidFill>
                  <a:schemeClr val="bg1"/>
                </a:solidFill>
              </a:rPr>
              <a:t>+To årsstudier</a:t>
            </a:r>
          </a:p>
        </p:txBody>
      </p:sp>
      <p:sp>
        <p:nvSpPr>
          <p:cNvPr id="22" name="Oval 21">
            <a:extLst>
              <a:ext uri="{FF2B5EF4-FFF2-40B4-BE49-F238E27FC236}">
                <a16:creationId xmlns:a16="http://schemas.microsoft.com/office/drawing/2014/main" id="{33B825E8-7ACB-20D9-4A98-D75E01F1024F}"/>
              </a:ext>
            </a:extLst>
          </p:cNvPr>
          <p:cNvSpPr/>
          <p:nvPr/>
        </p:nvSpPr>
        <p:spPr>
          <a:xfrm>
            <a:off x="5403358" y="1636931"/>
            <a:ext cx="1249941" cy="1130108"/>
          </a:xfrm>
          <a:prstGeom prst="ellipse">
            <a:avLst/>
          </a:prstGeom>
          <a:noFill/>
          <a:ln w="28575">
            <a:solidFill>
              <a:srgbClr val="C00000"/>
            </a:solid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23" name="Oval 22">
            <a:extLst>
              <a:ext uri="{FF2B5EF4-FFF2-40B4-BE49-F238E27FC236}">
                <a16:creationId xmlns:a16="http://schemas.microsoft.com/office/drawing/2014/main" id="{FDA20308-A23C-808C-717A-B222ED490EF9}"/>
              </a:ext>
            </a:extLst>
          </p:cNvPr>
          <p:cNvSpPr/>
          <p:nvPr/>
        </p:nvSpPr>
        <p:spPr>
          <a:xfrm>
            <a:off x="3765159" y="1681218"/>
            <a:ext cx="1531878" cy="1131547"/>
          </a:xfrm>
          <a:prstGeom prst="ellipse">
            <a:avLst/>
          </a:prstGeom>
          <a:noFill/>
          <a:ln w="28575">
            <a:solidFill>
              <a:srgbClr val="C00000"/>
            </a:solid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Tree>
    <p:extLst>
      <p:ext uri="{BB962C8B-B14F-4D97-AF65-F5344CB8AC3E}">
        <p14:creationId xmlns:p14="http://schemas.microsoft.com/office/powerpoint/2010/main" val="522427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B6DC35-FCC7-B5CB-9917-CC0AD88246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EFFF10-FA7F-BB87-8B05-BB71F1459226}"/>
              </a:ext>
            </a:extLst>
          </p:cNvPr>
          <p:cNvSpPr>
            <a:spLocks noGrp="1"/>
          </p:cNvSpPr>
          <p:nvPr>
            <p:ph type="title"/>
          </p:nvPr>
        </p:nvSpPr>
        <p:spPr>
          <a:xfrm>
            <a:off x="83226" y="-55305"/>
            <a:ext cx="8418747" cy="463846"/>
          </a:xfrm>
        </p:spPr>
        <p:txBody>
          <a:bodyPr/>
          <a:lstStyle/>
          <a:p>
            <a:r>
              <a:rPr lang="nb-NO" sz="2400" dirty="0"/>
              <a:t>Tidslinje prosesser</a:t>
            </a:r>
          </a:p>
        </p:txBody>
      </p:sp>
      <p:sp>
        <p:nvSpPr>
          <p:cNvPr id="4" name="Arrow: Right 3">
            <a:extLst>
              <a:ext uri="{FF2B5EF4-FFF2-40B4-BE49-F238E27FC236}">
                <a16:creationId xmlns:a16="http://schemas.microsoft.com/office/drawing/2014/main" id="{05157C0F-61E4-0E07-4721-5BD472405BE7}"/>
              </a:ext>
            </a:extLst>
          </p:cNvPr>
          <p:cNvSpPr/>
          <p:nvPr/>
        </p:nvSpPr>
        <p:spPr>
          <a:xfrm>
            <a:off x="101598" y="1111866"/>
            <a:ext cx="6779197" cy="241300"/>
          </a:xfrm>
          <a:prstGeom prst="rightArrow">
            <a:avLst/>
          </a:prstGeom>
          <a:solidFill>
            <a:srgbClr val="0070C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5" name="Arrow: Right 4">
            <a:extLst>
              <a:ext uri="{FF2B5EF4-FFF2-40B4-BE49-F238E27FC236}">
                <a16:creationId xmlns:a16="http://schemas.microsoft.com/office/drawing/2014/main" id="{D765422A-6E58-30AD-ABC0-085369A7C0AE}"/>
              </a:ext>
            </a:extLst>
          </p:cNvPr>
          <p:cNvSpPr/>
          <p:nvPr/>
        </p:nvSpPr>
        <p:spPr>
          <a:xfrm>
            <a:off x="7078979" y="1092078"/>
            <a:ext cx="1753869" cy="293454"/>
          </a:xfrm>
          <a:prstGeom prst="rightArrow">
            <a:avLst/>
          </a:prstGeom>
          <a:solidFill>
            <a:srgbClr val="0070C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6" name="TextBox 5">
            <a:extLst>
              <a:ext uri="{FF2B5EF4-FFF2-40B4-BE49-F238E27FC236}">
                <a16:creationId xmlns:a16="http://schemas.microsoft.com/office/drawing/2014/main" id="{5B867F3A-A641-0C60-A571-A7A381ACFD8C}"/>
              </a:ext>
            </a:extLst>
          </p:cNvPr>
          <p:cNvSpPr txBox="1"/>
          <p:nvPr/>
        </p:nvSpPr>
        <p:spPr>
          <a:xfrm>
            <a:off x="6662967" y="802501"/>
            <a:ext cx="584200" cy="276999"/>
          </a:xfrm>
          <a:prstGeom prst="rect">
            <a:avLst/>
          </a:prstGeom>
          <a:noFill/>
        </p:spPr>
        <p:txBody>
          <a:bodyPr wrap="square" rtlCol="0">
            <a:spAutoFit/>
          </a:bodyPr>
          <a:lstStyle/>
          <a:p>
            <a:r>
              <a:rPr lang="nb-NO" sz="1200" dirty="0"/>
              <a:t>2025</a:t>
            </a:r>
          </a:p>
        </p:txBody>
      </p:sp>
      <p:sp>
        <p:nvSpPr>
          <p:cNvPr id="7" name="TextBox 6">
            <a:extLst>
              <a:ext uri="{FF2B5EF4-FFF2-40B4-BE49-F238E27FC236}">
                <a16:creationId xmlns:a16="http://schemas.microsoft.com/office/drawing/2014/main" id="{D4171963-7103-528D-B1D2-8D730A660AD1}"/>
              </a:ext>
            </a:extLst>
          </p:cNvPr>
          <p:cNvSpPr txBox="1"/>
          <p:nvPr/>
        </p:nvSpPr>
        <p:spPr>
          <a:xfrm>
            <a:off x="6880796" y="1443298"/>
            <a:ext cx="1809750" cy="738664"/>
          </a:xfrm>
          <a:prstGeom prst="rect">
            <a:avLst/>
          </a:prstGeom>
          <a:noFill/>
          <a:ln>
            <a:solidFill>
              <a:schemeClr val="accent1"/>
            </a:solidFill>
          </a:ln>
        </p:spPr>
        <p:txBody>
          <a:bodyPr wrap="square" rtlCol="0">
            <a:spAutoFit/>
          </a:bodyPr>
          <a:lstStyle/>
          <a:p>
            <a:pPr algn="ctr"/>
            <a:r>
              <a:rPr lang="nb-NO" sz="1050" dirty="0"/>
              <a:t>15.jan </a:t>
            </a:r>
          </a:p>
          <a:p>
            <a:pPr algn="ctr"/>
            <a:r>
              <a:rPr lang="nb-NO" sz="1050" dirty="0"/>
              <a:t>NTNU forhåndsinnmelding nedleggelse/opprettelse studieprogram 26/27</a:t>
            </a:r>
          </a:p>
        </p:txBody>
      </p:sp>
      <p:cxnSp>
        <p:nvCxnSpPr>
          <p:cNvPr id="9" name="Straight Connector 8">
            <a:extLst>
              <a:ext uri="{FF2B5EF4-FFF2-40B4-BE49-F238E27FC236}">
                <a16:creationId xmlns:a16="http://schemas.microsoft.com/office/drawing/2014/main" id="{6A96B88B-B7DE-029D-E59E-7988E762A200}"/>
              </a:ext>
            </a:extLst>
          </p:cNvPr>
          <p:cNvCxnSpPr/>
          <p:nvPr/>
        </p:nvCxnSpPr>
        <p:spPr>
          <a:xfrm>
            <a:off x="7636446" y="1125182"/>
            <a:ext cx="0" cy="30480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ABFB1F7C-973D-F1D3-377F-5C2A79F50C01}"/>
              </a:ext>
            </a:extLst>
          </p:cNvPr>
          <p:cNvSpPr txBox="1"/>
          <p:nvPr/>
        </p:nvSpPr>
        <p:spPr>
          <a:xfrm>
            <a:off x="4954817" y="308158"/>
            <a:ext cx="1708150" cy="738664"/>
          </a:xfrm>
          <a:prstGeom prst="rect">
            <a:avLst/>
          </a:prstGeom>
          <a:noFill/>
          <a:ln>
            <a:solidFill>
              <a:schemeClr val="accent1"/>
            </a:solidFill>
          </a:ln>
        </p:spPr>
        <p:txBody>
          <a:bodyPr wrap="square" rtlCol="0">
            <a:spAutoFit/>
          </a:bodyPr>
          <a:lstStyle/>
          <a:p>
            <a:pPr algn="ctr"/>
            <a:r>
              <a:rPr lang="nb-NO" sz="1050" dirty="0"/>
              <a:t>1.des </a:t>
            </a:r>
          </a:p>
          <a:p>
            <a:pPr algn="ctr"/>
            <a:r>
              <a:rPr lang="nb-NO" sz="1050" dirty="0"/>
              <a:t>FUX forhåndsinnmelding nedleggelse/opprettelse studieprogram 26/27</a:t>
            </a:r>
          </a:p>
        </p:txBody>
      </p:sp>
      <p:cxnSp>
        <p:nvCxnSpPr>
          <p:cNvPr id="11" name="Straight Connector 10">
            <a:extLst>
              <a:ext uri="{FF2B5EF4-FFF2-40B4-BE49-F238E27FC236}">
                <a16:creationId xmlns:a16="http://schemas.microsoft.com/office/drawing/2014/main" id="{57EA9308-585A-F0BD-3614-FAD32D22037E}"/>
              </a:ext>
            </a:extLst>
          </p:cNvPr>
          <p:cNvCxnSpPr/>
          <p:nvPr/>
        </p:nvCxnSpPr>
        <p:spPr>
          <a:xfrm>
            <a:off x="5808892" y="1125376"/>
            <a:ext cx="0" cy="30480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F574A491-A949-FC00-7AD7-7D0F06669C33}"/>
              </a:ext>
            </a:extLst>
          </p:cNvPr>
          <p:cNvSpPr txBox="1"/>
          <p:nvPr/>
        </p:nvSpPr>
        <p:spPr>
          <a:xfrm>
            <a:off x="0" y="861132"/>
            <a:ext cx="584200" cy="276999"/>
          </a:xfrm>
          <a:prstGeom prst="rect">
            <a:avLst/>
          </a:prstGeom>
          <a:noFill/>
        </p:spPr>
        <p:txBody>
          <a:bodyPr wrap="square" rtlCol="0">
            <a:spAutoFit/>
          </a:bodyPr>
          <a:lstStyle/>
          <a:p>
            <a:r>
              <a:rPr lang="nb-NO" sz="1200" dirty="0"/>
              <a:t>2024</a:t>
            </a:r>
          </a:p>
        </p:txBody>
      </p:sp>
      <p:sp>
        <p:nvSpPr>
          <p:cNvPr id="17" name="Arrow: Right 16">
            <a:extLst>
              <a:ext uri="{FF2B5EF4-FFF2-40B4-BE49-F238E27FC236}">
                <a16:creationId xmlns:a16="http://schemas.microsoft.com/office/drawing/2014/main" id="{03BA5581-4447-38AC-1F5A-EF5DDFE49DC3}"/>
              </a:ext>
            </a:extLst>
          </p:cNvPr>
          <p:cNvSpPr/>
          <p:nvPr/>
        </p:nvSpPr>
        <p:spPr>
          <a:xfrm>
            <a:off x="1" y="1734498"/>
            <a:ext cx="2357442" cy="386003"/>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b-NO" sz="1100" dirty="0"/>
              <a:t>Nedleggelse ÅMEDBIO</a:t>
            </a:r>
          </a:p>
        </p:txBody>
      </p:sp>
      <p:sp>
        <p:nvSpPr>
          <p:cNvPr id="19" name="Arrow: Right 18">
            <a:extLst>
              <a:ext uri="{FF2B5EF4-FFF2-40B4-BE49-F238E27FC236}">
                <a16:creationId xmlns:a16="http://schemas.microsoft.com/office/drawing/2014/main" id="{12AF2D9F-2C51-288C-D56E-EAC0C889E7CF}"/>
              </a:ext>
            </a:extLst>
          </p:cNvPr>
          <p:cNvSpPr/>
          <p:nvPr/>
        </p:nvSpPr>
        <p:spPr>
          <a:xfrm>
            <a:off x="0" y="4763024"/>
            <a:ext cx="5898682" cy="397921"/>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b-NO" sz="1100" dirty="0"/>
              <a:t>Utrede </a:t>
            </a:r>
            <a:r>
              <a:rPr lang="nb-NO" sz="1100" dirty="0" err="1"/>
              <a:t>MSc</a:t>
            </a:r>
            <a:r>
              <a:rPr lang="nb-NO" sz="1100" dirty="0"/>
              <a:t> IBA + nedleggelse </a:t>
            </a:r>
            <a:r>
              <a:rPr lang="nb-NO" sz="1100" dirty="0" err="1"/>
              <a:t>BSc</a:t>
            </a:r>
            <a:r>
              <a:rPr lang="nb-NO" sz="1100" dirty="0"/>
              <a:t> bioteknologi</a:t>
            </a:r>
          </a:p>
        </p:txBody>
      </p:sp>
      <p:sp>
        <p:nvSpPr>
          <p:cNvPr id="21" name="Arrow: Right 20">
            <a:extLst>
              <a:ext uri="{FF2B5EF4-FFF2-40B4-BE49-F238E27FC236}">
                <a16:creationId xmlns:a16="http://schemas.microsoft.com/office/drawing/2014/main" id="{98F5E433-E9E1-3DB8-5EA8-A70972B76C32}"/>
              </a:ext>
            </a:extLst>
          </p:cNvPr>
          <p:cNvSpPr/>
          <p:nvPr/>
        </p:nvSpPr>
        <p:spPr>
          <a:xfrm>
            <a:off x="2504" y="2055297"/>
            <a:ext cx="2397450" cy="413249"/>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b-NO" sz="1100" dirty="0"/>
              <a:t>Sammenslåing MTKJ + MTMT</a:t>
            </a:r>
          </a:p>
        </p:txBody>
      </p:sp>
      <p:sp>
        <p:nvSpPr>
          <p:cNvPr id="22" name="Arrow: Right 21">
            <a:extLst>
              <a:ext uri="{FF2B5EF4-FFF2-40B4-BE49-F238E27FC236}">
                <a16:creationId xmlns:a16="http://schemas.microsoft.com/office/drawing/2014/main" id="{F4DC2ED3-57BA-4703-2D5E-30799A23AB3F}"/>
              </a:ext>
            </a:extLst>
          </p:cNvPr>
          <p:cNvSpPr/>
          <p:nvPr/>
        </p:nvSpPr>
        <p:spPr>
          <a:xfrm>
            <a:off x="0" y="4375226"/>
            <a:ext cx="2357442" cy="440769"/>
          </a:xfrm>
          <a:prstGeom prst="rightArrow">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b-NO" sz="1100" dirty="0"/>
              <a:t>Økonomisk vurdering MTNANO</a:t>
            </a:r>
          </a:p>
        </p:txBody>
      </p:sp>
      <p:sp>
        <p:nvSpPr>
          <p:cNvPr id="23" name="Arrow: Right 22">
            <a:extLst>
              <a:ext uri="{FF2B5EF4-FFF2-40B4-BE49-F238E27FC236}">
                <a16:creationId xmlns:a16="http://schemas.microsoft.com/office/drawing/2014/main" id="{99AD052E-353F-1ED8-EE2B-0FFA8C758B3E}"/>
              </a:ext>
            </a:extLst>
          </p:cNvPr>
          <p:cNvSpPr/>
          <p:nvPr/>
        </p:nvSpPr>
        <p:spPr>
          <a:xfrm>
            <a:off x="0" y="4081630"/>
            <a:ext cx="1706361" cy="397921"/>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b-NO" sz="1100" dirty="0"/>
              <a:t>Fag 2:  BBI/BFY/BKJ</a:t>
            </a:r>
          </a:p>
        </p:txBody>
      </p:sp>
      <p:sp>
        <p:nvSpPr>
          <p:cNvPr id="3" name="Arrow: Right 2">
            <a:extLst>
              <a:ext uri="{FF2B5EF4-FFF2-40B4-BE49-F238E27FC236}">
                <a16:creationId xmlns:a16="http://schemas.microsoft.com/office/drawing/2014/main" id="{1EDE4272-96C4-8669-BD03-1F5E01DFEB46}"/>
              </a:ext>
            </a:extLst>
          </p:cNvPr>
          <p:cNvSpPr/>
          <p:nvPr/>
        </p:nvSpPr>
        <p:spPr>
          <a:xfrm>
            <a:off x="0" y="3082646"/>
            <a:ext cx="3380742" cy="473924"/>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b-NO" sz="1100" dirty="0"/>
              <a:t>Utrede MSCHEM+MSENVITOX+MSOCEAN</a:t>
            </a:r>
          </a:p>
        </p:txBody>
      </p:sp>
      <p:sp>
        <p:nvSpPr>
          <p:cNvPr id="8" name="Arrow: Right 7">
            <a:extLst>
              <a:ext uri="{FF2B5EF4-FFF2-40B4-BE49-F238E27FC236}">
                <a16:creationId xmlns:a16="http://schemas.microsoft.com/office/drawing/2014/main" id="{C96B14AC-7C6A-C26E-CE64-23F2DBA50957}"/>
              </a:ext>
            </a:extLst>
          </p:cNvPr>
          <p:cNvSpPr/>
          <p:nvPr/>
        </p:nvSpPr>
        <p:spPr>
          <a:xfrm>
            <a:off x="2503" y="2403975"/>
            <a:ext cx="2537460" cy="692164"/>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b-NO" sz="1100" dirty="0"/>
              <a:t>Sammenslåing FTHINGKJ +FTHINGMAT</a:t>
            </a:r>
          </a:p>
        </p:txBody>
      </p:sp>
      <p:cxnSp>
        <p:nvCxnSpPr>
          <p:cNvPr id="20" name="Straight Connector 19">
            <a:extLst>
              <a:ext uri="{FF2B5EF4-FFF2-40B4-BE49-F238E27FC236}">
                <a16:creationId xmlns:a16="http://schemas.microsoft.com/office/drawing/2014/main" id="{D5568A36-BFE6-4BE9-D297-CF5912E15494}"/>
              </a:ext>
            </a:extLst>
          </p:cNvPr>
          <p:cNvCxnSpPr/>
          <p:nvPr/>
        </p:nvCxnSpPr>
        <p:spPr>
          <a:xfrm>
            <a:off x="2440668" y="1028392"/>
            <a:ext cx="0" cy="30480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4D47BFA1-B313-2F08-0F59-107C7A7F7DC8}"/>
              </a:ext>
            </a:extLst>
          </p:cNvPr>
          <p:cNvSpPr txBox="1"/>
          <p:nvPr/>
        </p:nvSpPr>
        <p:spPr>
          <a:xfrm>
            <a:off x="2101224" y="1443492"/>
            <a:ext cx="614812" cy="253916"/>
          </a:xfrm>
          <a:prstGeom prst="rect">
            <a:avLst/>
          </a:prstGeom>
          <a:noFill/>
          <a:ln>
            <a:solidFill>
              <a:schemeClr val="accent1"/>
            </a:solidFill>
          </a:ln>
        </p:spPr>
        <p:txBody>
          <a:bodyPr wrap="square" rtlCol="0">
            <a:spAutoFit/>
          </a:bodyPr>
          <a:lstStyle/>
          <a:p>
            <a:pPr algn="ctr"/>
            <a:r>
              <a:rPr lang="nb-NO" sz="1050" dirty="0"/>
              <a:t>1.juni</a:t>
            </a:r>
          </a:p>
        </p:txBody>
      </p:sp>
      <p:sp>
        <p:nvSpPr>
          <p:cNvPr id="31" name="TextBox 30">
            <a:extLst>
              <a:ext uri="{FF2B5EF4-FFF2-40B4-BE49-F238E27FC236}">
                <a16:creationId xmlns:a16="http://schemas.microsoft.com/office/drawing/2014/main" id="{6D4808BD-1D85-102A-C58B-5C4DF86CCE50}"/>
              </a:ext>
            </a:extLst>
          </p:cNvPr>
          <p:cNvSpPr txBox="1"/>
          <p:nvPr/>
        </p:nvSpPr>
        <p:spPr>
          <a:xfrm>
            <a:off x="1465601" y="404696"/>
            <a:ext cx="2076225" cy="577081"/>
          </a:xfrm>
          <a:prstGeom prst="rect">
            <a:avLst/>
          </a:prstGeom>
          <a:noFill/>
          <a:ln>
            <a:solidFill>
              <a:schemeClr val="accent1"/>
            </a:solidFill>
          </a:ln>
        </p:spPr>
        <p:txBody>
          <a:bodyPr wrap="square" rtlCol="0">
            <a:spAutoFit/>
          </a:bodyPr>
          <a:lstStyle/>
          <a:p>
            <a:pPr algn="ctr"/>
            <a:r>
              <a:rPr lang="nb-NO" sz="1050" dirty="0"/>
              <a:t>1.juni</a:t>
            </a:r>
          </a:p>
          <a:p>
            <a:pPr algn="ctr"/>
            <a:r>
              <a:rPr lang="nb-NO" sz="1050" dirty="0"/>
              <a:t>NTNU Full søknad om opprettelse/nedleggelse 25/26</a:t>
            </a:r>
          </a:p>
        </p:txBody>
      </p:sp>
      <p:sp>
        <p:nvSpPr>
          <p:cNvPr id="32" name="TextBox 31">
            <a:extLst>
              <a:ext uri="{FF2B5EF4-FFF2-40B4-BE49-F238E27FC236}">
                <a16:creationId xmlns:a16="http://schemas.microsoft.com/office/drawing/2014/main" id="{19A56DFA-526E-3935-ED42-EDCA1737309F}"/>
              </a:ext>
            </a:extLst>
          </p:cNvPr>
          <p:cNvSpPr txBox="1"/>
          <p:nvPr/>
        </p:nvSpPr>
        <p:spPr>
          <a:xfrm>
            <a:off x="3844869" y="1378069"/>
            <a:ext cx="1708150" cy="577081"/>
          </a:xfrm>
          <a:prstGeom prst="rect">
            <a:avLst/>
          </a:prstGeom>
          <a:noFill/>
          <a:ln>
            <a:solidFill>
              <a:schemeClr val="accent1"/>
            </a:solidFill>
          </a:ln>
        </p:spPr>
        <p:txBody>
          <a:bodyPr wrap="square" rtlCol="0">
            <a:spAutoFit/>
          </a:bodyPr>
          <a:lstStyle/>
          <a:p>
            <a:pPr algn="ctr"/>
            <a:r>
              <a:rPr lang="nb-NO" sz="1050" dirty="0"/>
              <a:t>15.nov </a:t>
            </a:r>
          </a:p>
          <a:p>
            <a:pPr algn="ctr"/>
            <a:r>
              <a:rPr lang="nb-NO" sz="1050" dirty="0"/>
              <a:t>Vesentlige emneendringer</a:t>
            </a:r>
          </a:p>
        </p:txBody>
      </p:sp>
      <p:cxnSp>
        <p:nvCxnSpPr>
          <p:cNvPr id="33" name="Straight Connector 32">
            <a:extLst>
              <a:ext uri="{FF2B5EF4-FFF2-40B4-BE49-F238E27FC236}">
                <a16:creationId xmlns:a16="http://schemas.microsoft.com/office/drawing/2014/main" id="{CC9B4534-58E1-3685-8B09-0851B9906B89}"/>
              </a:ext>
            </a:extLst>
          </p:cNvPr>
          <p:cNvCxnSpPr/>
          <p:nvPr/>
        </p:nvCxnSpPr>
        <p:spPr>
          <a:xfrm>
            <a:off x="4735786" y="1111866"/>
            <a:ext cx="0" cy="30480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12" name="Arrow: Right 11">
            <a:extLst>
              <a:ext uri="{FF2B5EF4-FFF2-40B4-BE49-F238E27FC236}">
                <a16:creationId xmlns:a16="http://schemas.microsoft.com/office/drawing/2014/main" id="{488DA925-AF4C-6DD9-3D17-7AF270953522}"/>
              </a:ext>
            </a:extLst>
          </p:cNvPr>
          <p:cNvSpPr/>
          <p:nvPr/>
        </p:nvSpPr>
        <p:spPr>
          <a:xfrm>
            <a:off x="2399953" y="2053722"/>
            <a:ext cx="2316727" cy="386003"/>
          </a:xfrm>
          <a:prstGeom prst="rightArrow">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b-NO" sz="1100" dirty="0"/>
              <a:t>Nytt sammenslått MTKJMTMT</a:t>
            </a:r>
          </a:p>
        </p:txBody>
      </p:sp>
      <p:sp>
        <p:nvSpPr>
          <p:cNvPr id="13" name="Arrow: Right 12">
            <a:extLst>
              <a:ext uri="{FF2B5EF4-FFF2-40B4-BE49-F238E27FC236}">
                <a16:creationId xmlns:a16="http://schemas.microsoft.com/office/drawing/2014/main" id="{8222DE99-058C-C7BC-7DE5-3FC297CC1FE2}"/>
              </a:ext>
            </a:extLst>
          </p:cNvPr>
          <p:cNvSpPr/>
          <p:nvPr/>
        </p:nvSpPr>
        <p:spPr>
          <a:xfrm>
            <a:off x="2503712" y="2548675"/>
            <a:ext cx="2232073" cy="404695"/>
          </a:xfrm>
          <a:prstGeom prst="rightArrow">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b-NO" sz="1100" dirty="0"/>
              <a:t>Nytt sammenslått FTHING</a:t>
            </a:r>
          </a:p>
        </p:txBody>
      </p:sp>
      <p:sp>
        <p:nvSpPr>
          <p:cNvPr id="14" name="Arrow: Right 13">
            <a:extLst>
              <a:ext uri="{FF2B5EF4-FFF2-40B4-BE49-F238E27FC236}">
                <a16:creationId xmlns:a16="http://schemas.microsoft.com/office/drawing/2014/main" id="{ED570B8B-DF13-FEEF-590E-0A6453E66854}"/>
              </a:ext>
            </a:extLst>
          </p:cNvPr>
          <p:cNvSpPr/>
          <p:nvPr/>
        </p:nvSpPr>
        <p:spPr>
          <a:xfrm>
            <a:off x="2332832" y="4408728"/>
            <a:ext cx="2383848" cy="390955"/>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b-NO" sz="1100" dirty="0"/>
              <a:t>Veien videre for MTNANO</a:t>
            </a:r>
          </a:p>
        </p:txBody>
      </p:sp>
      <p:sp>
        <p:nvSpPr>
          <p:cNvPr id="15" name="Arrow: Right 14">
            <a:extLst>
              <a:ext uri="{FF2B5EF4-FFF2-40B4-BE49-F238E27FC236}">
                <a16:creationId xmlns:a16="http://schemas.microsoft.com/office/drawing/2014/main" id="{ABFCB89E-EDE6-DDBE-FB71-47B2C145D3F8}"/>
              </a:ext>
            </a:extLst>
          </p:cNvPr>
          <p:cNvSpPr/>
          <p:nvPr/>
        </p:nvSpPr>
        <p:spPr>
          <a:xfrm>
            <a:off x="2502" y="3446245"/>
            <a:ext cx="3380742" cy="473924"/>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b-NO" sz="1100" dirty="0"/>
              <a:t>Utrede MSNARM + MSBIO</a:t>
            </a:r>
          </a:p>
        </p:txBody>
      </p:sp>
      <p:sp>
        <p:nvSpPr>
          <p:cNvPr id="18" name="Arrow: Right 17">
            <a:extLst>
              <a:ext uri="{FF2B5EF4-FFF2-40B4-BE49-F238E27FC236}">
                <a16:creationId xmlns:a16="http://schemas.microsoft.com/office/drawing/2014/main" id="{75D4CDA8-45AA-83C5-FCAF-83D383B8D110}"/>
              </a:ext>
            </a:extLst>
          </p:cNvPr>
          <p:cNvSpPr/>
          <p:nvPr/>
        </p:nvSpPr>
        <p:spPr>
          <a:xfrm>
            <a:off x="0" y="3785388"/>
            <a:ext cx="3380742" cy="440770"/>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b-NO" sz="1100" dirty="0"/>
              <a:t>Profil og navn MSCHEMBI</a:t>
            </a:r>
          </a:p>
        </p:txBody>
      </p:sp>
      <p:sp>
        <p:nvSpPr>
          <p:cNvPr id="25" name="Arrow: Right 24">
            <a:extLst>
              <a:ext uri="{FF2B5EF4-FFF2-40B4-BE49-F238E27FC236}">
                <a16:creationId xmlns:a16="http://schemas.microsoft.com/office/drawing/2014/main" id="{C224AF52-0798-ECF3-1F90-8C6CFC8A2B39}"/>
              </a:ext>
            </a:extLst>
          </p:cNvPr>
          <p:cNvSpPr/>
          <p:nvPr/>
        </p:nvSpPr>
        <p:spPr>
          <a:xfrm>
            <a:off x="3416090" y="3081012"/>
            <a:ext cx="4036269" cy="431597"/>
          </a:xfrm>
          <a:prstGeom prst="rightArrow">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b-NO" sz="1100" dirty="0"/>
              <a:t>Eventuell bunting kjemi/biologi</a:t>
            </a:r>
          </a:p>
        </p:txBody>
      </p:sp>
      <p:sp>
        <p:nvSpPr>
          <p:cNvPr id="26" name="Arrow: Right 25">
            <a:extLst>
              <a:ext uri="{FF2B5EF4-FFF2-40B4-BE49-F238E27FC236}">
                <a16:creationId xmlns:a16="http://schemas.microsoft.com/office/drawing/2014/main" id="{A9D1E96C-9C09-7DAD-5C61-38D355424B89}"/>
              </a:ext>
            </a:extLst>
          </p:cNvPr>
          <p:cNvSpPr/>
          <p:nvPr/>
        </p:nvSpPr>
        <p:spPr>
          <a:xfrm>
            <a:off x="3384925" y="3485348"/>
            <a:ext cx="4067434" cy="416172"/>
          </a:xfrm>
          <a:prstGeom prst="rightArrow">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b-NO" sz="1100" dirty="0"/>
              <a:t>Eventuell bunting </a:t>
            </a:r>
            <a:r>
              <a:rPr lang="nb-NO" sz="1100" dirty="0" err="1"/>
              <a:t>narm</a:t>
            </a:r>
            <a:r>
              <a:rPr lang="nb-NO" sz="1100" dirty="0"/>
              <a:t>/biologi</a:t>
            </a:r>
          </a:p>
        </p:txBody>
      </p:sp>
      <p:sp>
        <p:nvSpPr>
          <p:cNvPr id="29" name="Arrow: Right 28">
            <a:extLst>
              <a:ext uri="{FF2B5EF4-FFF2-40B4-BE49-F238E27FC236}">
                <a16:creationId xmlns:a16="http://schemas.microsoft.com/office/drawing/2014/main" id="{F1A9D7A5-F09F-9347-DF57-804D10AF9647}"/>
              </a:ext>
            </a:extLst>
          </p:cNvPr>
          <p:cNvSpPr/>
          <p:nvPr/>
        </p:nvSpPr>
        <p:spPr>
          <a:xfrm>
            <a:off x="1709729" y="4110452"/>
            <a:ext cx="3026057" cy="390955"/>
          </a:xfrm>
          <a:prstGeom prst="rightArrow">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b-NO" sz="1100" dirty="0"/>
              <a:t>Programrevisjon:  BBI/BFY/BKJ</a:t>
            </a:r>
          </a:p>
        </p:txBody>
      </p:sp>
    </p:spTree>
    <p:extLst>
      <p:ext uri="{BB962C8B-B14F-4D97-AF65-F5344CB8AC3E}">
        <p14:creationId xmlns:p14="http://schemas.microsoft.com/office/powerpoint/2010/main" val="4027634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6A37A-03D0-2236-D0BD-02C00A579692}"/>
              </a:ext>
            </a:extLst>
          </p:cNvPr>
          <p:cNvSpPr>
            <a:spLocks noGrp="1"/>
          </p:cNvSpPr>
          <p:nvPr>
            <p:ph type="title"/>
          </p:nvPr>
        </p:nvSpPr>
        <p:spPr>
          <a:xfrm>
            <a:off x="253471" y="548365"/>
            <a:ext cx="8502462" cy="624884"/>
          </a:xfrm>
        </p:spPr>
        <p:txBody>
          <a:bodyPr wrap="square" anchor="t">
            <a:normAutofit fontScale="90000"/>
          </a:bodyPr>
          <a:lstStyle/>
          <a:p>
            <a:r>
              <a:rPr lang="nb-NO" dirty="0"/>
              <a:t>Faser i instituttstrukturprosessen</a:t>
            </a:r>
          </a:p>
        </p:txBody>
      </p:sp>
      <p:pic>
        <p:nvPicPr>
          <p:cNvPr id="5" name="Content Placeholder 4" descr="A blue square with white text&#10;&#10;Description automatically generated">
            <a:extLst>
              <a:ext uri="{FF2B5EF4-FFF2-40B4-BE49-F238E27FC236}">
                <a16:creationId xmlns:a16="http://schemas.microsoft.com/office/drawing/2014/main" id="{7A8017D3-ED13-E1DA-6FF8-C649AF2EF4C4}"/>
              </a:ext>
            </a:extLst>
          </p:cNvPr>
          <p:cNvPicPr>
            <a:picLocks noGrp="1" noChangeAspect="1"/>
          </p:cNvPicPr>
          <p:nvPr>
            <p:ph idx="1"/>
          </p:nvPr>
        </p:nvPicPr>
        <p:blipFill>
          <a:blip r:embed="rId2"/>
          <a:stretch>
            <a:fillRect/>
          </a:stretch>
        </p:blipFill>
        <p:spPr>
          <a:xfrm>
            <a:off x="253471" y="1780590"/>
            <a:ext cx="8502461" cy="2253152"/>
          </a:xfrm>
          <a:noFill/>
        </p:spPr>
      </p:pic>
    </p:spTree>
    <p:extLst>
      <p:ext uri="{BB962C8B-B14F-4D97-AF65-F5344CB8AC3E}">
        <p14:creationId xmlns:p14="http://schemas.microsoft.com/office/powerpoint/2010/main" val="40637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6409434-92B8-86DC-41EA-5B82B927858B}"/>
              </a:ext>
            </a:extLst>
          </p:cNvPr>
          <p:cNvSpPr>
            <a:spLocks noGrp="1"/>
          </p:cNvSpPr>
          <p:nvPr>
            <p:ph type="title"/>
          </p:nvPr>
        </p:nvSpPr>
        <p:spPr/>
        <p:txBody>
          <a:bodyPr/>
          <a:lstStyle/>
          <a:p>
            <a:r>
              <a:rPr lang="nb-NO" dirty="0"/>
              <a:t>Forslag til vedtak</a:t>
            </a:r>
          </a:p>
        </p:txBody>
      </p:sp>
      <p:sp>
        <p:nvSpPr>
          <p:cNvPr id="3" name="Plassholder for innhold 2">
            <a:extLst>
              <a:ext uri="{FF2B5EF4-FFF2-40B4-BE49-F238E27FC236}">
                <a16:creationId xmlns:a16="http://schemas.microsoft.com/office/drawing/2014/main" id="{F2D93F93-BC9B-2848-2DE5-DF65BED52C71}"/>
              </a:ext>
            </a:extLst>
          </p:cNvPr>
          <p:cNvSpPr>
            <a:spLocks noGrp="1"/>
          </p:cNvSpPr>
          <p:nvPr>
            <p:ph idx="1"/>
          </p:nvPr>
        </p:nvSpPr>
        <p:spPr/>
        <p:txBody>
          <a:bodyPr/>
          <a:lstStyle/>
          <a:p>
            <a:r>
              <a:rPr lang="nb-NO" sz="2100" dirty="0" err="1"/>
              <a:t>Fakultetstyret</a:t>
            </a:r>
            <a:r>
              <a:rPr lang="nb-NO" sz="2100" dirty="0"/>
              <a:t> vedtar en instituttstruktur ved Fakultet for naturvitenskap (NV), der antall institutt reduseres fra 8 til 5. Institutt for materialteknologi og Institutt for kjemi slås sammen til ett institutt og Institutt for bioteknologi og matvitenskap, Institutt for bioingeniørfag og Institutt for biologiske fag, Ålesund slås sammen til ett institutt. De øvrige tre instituttene består som i dag. Den nye instituttstrukturen med 5 institutt skal ha virkning fra og med 1. august 2025. </a:t>
            </a:r>
            <a:r>
              <a:rPr lang="nb-NO" sz="2100" dirty="0" err="1"/>
              <a:t>Fakultetstyret</a:t>
            </a:r>
            <a:r>
              <a:rPr lang="nb-NO" sz="2100" dirty="0"/>
              <a:t> ber dekanen om å jobbe videre med eventuell formalisering av nivå 4 ledelse og navn på de nye instituttene i tett samarbeid med organisasjonen.</a:t>
            </a:r>
            <a:r>
              <a:rPr lang="nb-NO" dirty="0"/>
              <a:t> </a:t>
            </a:r>
          </a:p>
        </p:txBody>
      </p:sp>
    </p:spTree>
    <p:extLst>
      <p:ext uri="{BB962C8B-B14F-4D97-AF65-F5344CB8AC3E}">
        <p14:creationId xmlns:p14="http://schemas.microsoft.com/office/powerpoint/2010/main" val="787440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E6606-0F68-2BF8-2785-63B6754897E1}"/>
              </a:ext>
            </a:extLst>
          </p:cNvPr>
          <p:cNvSpPr>
            <a:spLocks noGrp="1"/>
          </p:cNvSpPr>
          <p:nvPr>
            <p:ph type="title"/>
          </p:nvPr>
        </p:nvSpPr>
        <p:spPr/>
        <p:txBody>
          <a:bodyPr/>
          <a:lstStyle/>
          <a:p>
            <a:r>
              <a:rPr lang="nb-NO" dirty="0"/>
              <a:t>Forslag til vedtak, forts.</a:t>
            </a:r>
          </a:p>
        </p:txBody>
      </p:sp>
      <p:sp>
        <p:nvSpPr>
          <p:cNvPr id="3" name="Content Placeholder 2">
            <a:extLst>
              <a:ext uri="{FF2B5EF4-FFF2-40B4-BE49-F238E27FC236}">
                <a16:creationId xmlns:a16="http://schemas.microsoft.com/office/drawing/2014/main" id="{8AA7B11D-E4DC-1E4B-DC61-2872AE29CEA6}"/>
              </a:ext>
            </a:extLst>
          </p:cNvPr>
          <p:cNvSpPr>
            <a:spLocks noGrp="1"/>
          </p:cNvSpPr>
          <p:nvPr>
            <p:ph idx="1"/>
          </p:nvPr>
        </p:nvSpPr>
        <p:spPr/>
        <p:txBody>
          <a:bodyPr/>
          <a:lstStyle/>
          <a:p>
            <a:pPr marL="0" indent="0">
              <a:buNone/>
            </a:pPr>
            <a:r>
              <a:rPr lang="nb-NO" sz="2100" dirty="0"/>
              <a:t>Fakultetsstyret ber om at det blir forberedt en sak til NTNU-styret om å foreta følgende endring i instituttstruktur ved Fakultet for naturvitenskap: </a:t>
            </a:r>
          </a:p>
          <a:p>
            <a:pPr marL="0" indent="0">
              <a:buNone/>
            </a:pPr>
            <a:r>
              <a:rPr lang="nb-NO" sz="2100" dirty="0"/>
              <a:t>	1. Institutt for materialteknologi (IMA) + Institutt for kjemi (IKJ) </a:t>
            </a:r>
          </a:p>
          <a:p>
            <a:pPr marL="0" indent="0">
              <a:buNone/>
            </a:pPr>
            <a:r>
              <a:rPr lang="nb-NO" sz="2100" dirty="0"/>
              <a:t>	2. Institutt for bioteknologi og matvitenskap (IBT) + Institutt for 	biologiske fag, Ålesund (IBA)+ Institutt for bioingeniørfag (IBF) </a:t>
            </a:r>
          </a:p>
          <a:p>
            <a:pPr marL="0" indent="0">
              <a:buNone/>
            </a:pPr>
            <a:r>
              <a:rPr lang="nb-NO" sz="2100" dirty="0"/>
              <a:t>	3. Institutt for kjemisk prosessteknologi (IKP) </a:t>
            </a:r>
          </a:p>
          <a:p>
            <a:pPr marL="0" indent="0">
              <a:buNone/>
            </a:pPr>
            <a:r>
              <a:rPr lang="nb-NO" sz="2100" dirty="0"/>
              <a:t>	4. Institutt for fysikk (IFY) </a:t>
            </a:r>
          </a:p>
          <a:p>
            <a:pPr marL="0" indent="0">
              <a:buNone/>
            </a:pPr>
            <a:r>
              <a:rPr lang="nb-NO" sz="2100" dirty="0"/>
              <a:t>	5. Institutt for biologi (IBI) </a:t>
            </a:r>
          </a:p>
        </p:txBody>
      </p:sp>
    </p:spTree>
    <p:extLst>
      <p:ext uri="{BB962C8B-B14F-4D97-AF65-F5344CB8AC3E}">
        <p14:creationId xmlns:p14="http://schemas.microsoft.com/office/powerpoint/2010/main" val="1007205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3B522-5F44-2834-CB94-CE5EE8D9CA62}"/>
              </a:ext>
            </a:extLst>
          </p:cNvPr>
          <p:cNvSpPr>
            <a:spLocks noGrp="1"/>
          </p:cNvSpPr>
          <p:nvPr>
            <p:ph type="title"/>
          </p:nvPr>
        </p:nvSpPr>
        <p:spPr/>
        <p:txBody>
          <a:bodyPr/>
          <a:lstStyle/>
          <a:p>
            <a:r>
              <a:rPr lang="nb-NO" dirty="0"/>
              <a:t>Begrunnelse for valgt modell</a:t>
            </a:r>
          </a:p>
        </p:txBody>
      </p:sp>
      <p:sp>
        <p:nvSpPr>
          <p:cNvPr id="3" name="Content Placeholder 2">
            <a:extLst>
              <a:ext uri="{FF2B5EF4-FFF2-40B4-BE49-F238E27FC236}">
                <a16:creationId xmlns:a16="http://schemas.microsoft.com/office/drawing/2014/main" id="{39BE0455-4057-3D91-1237-DD32B1BD9A3D}"/>
              </a:ext>
            </a:extLst>
          </p:cNvPr>
          <p:cNvSpPr>
            <a:spLocks noGrp="1"/>
          </p:cNvSpPr>
          <p:nvPr>
            <p:ph idx="1"/>
          </p:nvPr>
        </p:nvSpPr>
        <p:spPr/>
        <p:txBody>
          <a:bodyPr/>
          <a:lstStyle/>
          <a:p>
            <a:pPr>
              <a:buFontTx/>
              <a:buChar char="-"/>
            </a:pPr>
            <a:r>
              <a:rPr lang="nb-NO" sz="2000" dirty="0"/>
              <a:t>Den nye instituttstrukturen skal gi institutt med </a:t>
            </a:r>
            <a:r>
              <a:rPr lang="nb-NO" sz="2000" b="1" dirty="0"/>
              <a:t>tilstrekkelig størrelse og inntekt</a:t>
            </a:r>
            <a:r>
              <a:rPr lang="nb-NO" sz="2000" dirty="0"/>
              <a:t> til at instituttet kan gjøre </a:t>
            </a:r>
            <a:r>
              <a:rPr lang="nb-NO" sz="2000" b="1" dirty="0"/>
              <a:t>strategiske ansettelser og satsinger </a:t>
            </a:r>
            <a:r>
              <a:rPr lang="nb-NO" sz="2000" dirty="0"/>
              <a:t>innen sitt område for å svare på behov i samfunnet og faglige utviklingstrekk.</a:t>
            </a:r>
          </a:p>
          <a:p>
            <a:pPr>
              <a:buFontTx/>
              <a:buChar char="-"/>
            </a:pPr>
            <a:r>
              <a:rPr lang="nb-NO" sz="2000" dirty="0"/>
              <a:t>Fakultetet må tilpasse seg betydelig lavere inntekter og bør derfor ha en </a:t>
            </a:r>
            <a:r>
              <a:rPr lang="nb-NO" sz="2000" b="1" dirty="0"/>
              <a:t>struktur med lavere kostnader </a:t>
            </a:r>
            <a:r>
              <a:rPr lang="nb-NO" sz="2000" dirty="0"/>
              <a:t>til ledelse enn dagens struktur.</a:t>
            </a:r>
          </a:p>
          <a:p>
            <a:pPr>
              <a:buFontTx/>
              <a:buChar char="-"/>
            </a:pPr>
            <a:r>
              <a:rPr lang="nb-NO" sz="2000" dirty="0"/>
              <a:t>Fakultetet bør ha institutt som i </a:t>
            </a:r>
            <a:r>
              <a:rPr lang="nb-NO" sz="2000" b="1" dirty="0"/>
              <a:t>minst mulig grad har overlappende fagområder</a:t>
            </a:r>
            <a:r>
              <a:rPr lang="nb-NO" sz="2000" dirty="0"/>
              <a:t>. </a:t>
            </a:r>
          </a:p>
          <a:p>
            <a:pPr>
              <a:buFontTx/>
              <a:buChar char="-"/>
            </a:pPr>
            <a:r>
              <a:rPr lang="nb-NO" sz="2000" dirty="0"/>
              <a:t>Fakultetet bør ha </a:t>
            </a:r>
            <a:r>
              <a:rPr lang="nb-NO" sz="2000" b="1" dirty="0"/>
              <a:t>noenlunde jevnstore institutt </a:t>
            </a:r>
            <a:r>
              <a:rPr lang="nb-NO" sz="2000" dirty="0"/>
              <a:t>for å bedre kunne ha like rutiner, lik administrativ og teknisk støtte og unngå delte stillinger.</a:t>
            </a:r>
          </a:p>
        </p:txBody>
      </p:sp>
    </p:spTree>
    <p:extLst>
      <p:ext uri="{BB962C8B-B14F-4D97-AF65-F5344CB8AC3E}">
        <p14:creationId xmlns:p14="http://schemas.microsoft.com/office/powerpoint/2010/main" val="1297334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9865C-546F-A4A2-224F-33A10E3197D2}"/>
              </a:ext>
            </a:extLst>
          </p:cNvPr>
          <p:cNvSpPr>
            <a:spLocks noGrp="1"/>
          </p:cNvSpPr>
          <p:nvPr>
            <p:ph type="title"/>
          </p:nvPr>
        </p:nvSpPr>
        <p:spPr/>
        <p:txBody>
          <a:bodyPr/>
          <a:lstStyle/>
          <a:p>
            <a:r>
              <a:rPr lang="nb-NO" dirty="0"/>
              <a:t>Faglige gevinster</a:t>
            </a:r>
          </a:p>
        </p:txBody>
      </p:sp>
      <p:sp>
        <p:nvSpPr>
          <p:cNvPr id="3" name="Content Placeholder 2">
            <a:extLst>
              <a:ext uri="{FF2B5EF4-FFF2-40B4-BE49-F238E27FC236}">
                <a16:creationId xmlns:a16="http://schemas.microsoft.com/office/drawing/2014/main" id="{AB45225C-4CEF-8746-8284-6985C9DC012A}"/>
              </a:ext>
            </a:extLst>
          </p:cNvPr>
          <p:cNvSpPr>
            <a:spLocks noGrp="1"/>
          </p:cNvSpPr>
          <p:nvPr>
            <p:ph idx="1"/>
          </p:nvPr>
        </p:nvSpPr>
        <p:spPr/>
        <p:txBody>
          <a:bodyPr/>
          <a:lstStyle/>
          <a:p>
            <a:r>
              <a:rPr lang="nb-NO" dirty="0"/>
              <a:t>Det blir </a:t>
            </a:r>
            <a:r>
              <a:rPr lang="nb-NO" b="1" dirty="0"/>
              <a:t>mindre faglig </a:t>
            </a:r>
            <a:r>
              <a:rPr lang="nb-NO" dirty="0"/>
              <a:t>overlapp innen kjemi der undervisning innen uorganisk kjemi, organisk kjemi, fysikalsk kjemi og analytisk kjemi blir samlet ved et institutt (IKJ+IMA). </a:t>
            </a:r>
          </a:p>
          <a:p>
            <a:r>
              <a:rPr lang="nb-NO" dirty="0"/>
              <a:t>Undervisning innen </a:t>
            </a:r>
            <a:r>
              <a:rPr lang="nb-NO" b="1" dirty="0"/>
              <a:t>bioingeniørfag og bioteknologi </a:t>
            </a:r>
            <a:r>
              <a:rPr lang="nb-NO" dirty="0"/>
              <a:t>vil bli samlet i samme institutt. Det er i dag to studieprogram i bioteknologi ved IBT (5 -og 2-årig master) og et 3-årig </a:t>
            </a:r>
            <a:r>
              <a:rPr lang="nb-NO" dirty="0" err="1"/>
              <a:t>BSc</a:t>
            </a:r>
            <a:r>
              <a:rPr lang="nb-NO" dirty="0"/>
              <a:t>-program ved IBA. IBF og IBA har et felles studieprogram i bioingeniørfag.</a:t>
            </a:r>
          </a:p>
        </p:txBody>
      </p:sp>
    </p:spTree>
    <p:extLst>
      <p:ext uri="{BB962C8B-B14F-4D97-AF65-F5344CB8AC3E}">
        <p14:creationId xmlns:p14="http://schemas.microsoft.com/office/powerpoint/2010/main" val="98521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6409434-92B8-86DC-41EA-5B82B927858B}"/>
              </a:ext>
            </a:extLst>
          </p:cNvPr>
          <p:cNvSpPr>
            <a:spLocks noGrp="1"/>
          </p:cNvSpPr>
          <p:nvPr>
            <p:ph type="title"/>
          </p:nvPr>
        </p:nvSpPr>
        <p:spPr>
          <a:xfrm>
            <a:off x="253471" y="548365"/>
            <a:ext cx="8502462" cy="1202510"/>
          </a:xfrm>
        </p:spPr>
        <p:txBody>
          <a:bodyPr/>
          <a:lstStyle/>
          <a:p>
            <a:r>
              <a:rPr lang="nb-NO" dirty="0"/>
              <a:t>Emner: Bioteknologi for ingeniører. </a:t>
            </a:r>
            <a:br>
              <a:rPr lang="nb-NO" dirty="0"/>
            </a:br>
            <a:endParaRPr lang="nb-NO" dirty="0"/>
          </a:p>
        </p:txBody>
      </p:sp>
      <p:sp>
        <p:nvSpPr>
          <p:cNvPr id="3" name="Plassholder for innhold 2">
            <a:extLst>
              <a:ext uri="{FF2B5EF4-FFF2-40B4-BE49-F238E27FC236}">
                <a16:creationId xmlns:a16="http://schemas.microsoft.com/office/drawing/2014/main" id="{F2D93F93-BC9B-2848-2DE5-DF65BED52C71}"/>
              </a:ext>
            </a:extLst>
          </p:cNvPr>
          <p:cNvSpPr>
            <a:spLocks noGrp="1"/>
          </p:cNvSpPr>
          <p:nvPr>
            <p:ph idx="1"/>
          </p:nvPr>
        </p:nvSpPr>
        <p:spPr>
          <a:xfrm>
            <a:off x="301385" y="1320800"/>
            <a:ext cx="8418747" cy="3303240"/>
          </a:xfrm>
        </p:spPr>
        <p:txBody>
          <a:bodyPr/>
          <a:lstStyle/>
          <a:p>
            <a:pPr lvl="1"/>
            <a:r>
              <a:rPr lang="nb-NO" dirty="0"/>
              <a:t>Emner innen bioteknologi undervises av instituttet som har størst forskningsaktivitet og næringslivskontakt. </a:t>
            </a:r>
          </a:p>
          <a:p>
            <a:pPr lvl="1"/>
            <a:r>
              <a:rPr lang="nb-NO" dirty="0" err="1"/>
              <a:t>Dvs</a:t>
            </a:r>
            <a:r>
              <a:rPr lang="nb-NO" dirty="0"/>
              <a:t> </a:t>
            </a:r>
            <a:r>
              <a:rPr lang="nb-NO" b="1" dirty="0" err="1"/>
              <a:t>emneansvar</a:t>
            </a:r>
            <a:r>
              <a:rPr lang="nb-NO" b="1" dirty="0"/>
              <a:t> flyttes til IBT </a:t>
            </a:r>
            <a:r>
              <a:rPr lang="nb-NO" dirty="0"/>
              <a:t>ved innføring av nytt program.</a:t>
            </a:r>
          </a:p>
          <a:p>
            <a:pPr lvl="1"/>
            <a:r>
              <a:rPr lang="nb-NO" dirty="0"/>
              <a:t> Ennå ikke helt klart hvor mye bioteknologi det fremtidige ingeniørprogrammet skal ha.</a:t>
            </a:r>
          </a:p>
        </p:txBody>
      </p:sp>
    </p:spTree>
    <p:extLst>
      <p:ext uri="{BB962C8B-B14F-4D97-AF65-F5344CB8AC3E}">
        <p14:creationId xmlns:p14="http://schemas.microsoft.com/office/powerpoint/2010/main" val="650249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48410-46D5-7A0B-DBA0-5A8D901DFACC}"/>
              </a:ext>
            </a:extLst>
          </p:cNvPr>
          <p:cNvSpPr>
            <a:spLocks noGrp="1"/>
          </p:cNvSpPr>
          <p:nvPr>
            <p:ph type="title"/>
          </p:nvPr>
        </p:nvSpPr>
        <p:spPr/>
        <p:txBody>
          <a:bodyPr/>
          <a:lstStyle/>
          <a:p>
            <a:r>
              <a:rPr lang="nb-NO" dirty="0"/>
              <a:t>Dagens tema</a:t>
            </a:r>
          </a:p>
        </p:txBody>
      </p:sp>
      <p:sp>
        <p:nvSpPr>
          <p:cNvPr id="3" name="Content Placeholder 2">
            <a:extLst>
              <a:ext uri="{FF2B5EF4-FFF2-40B4-BE49-F238E27FC236}">
                <a16:creationId xmlns:a16="http://schemas.microsoft.com/office/drawing/2014/main" id="{3DEB59B5-5F66-E8E3-3CD1-23A7B419F0DD}"/>
              </a:ext>
            </a:extLst>
          </p:cNvPr>
          <p:cNvSpPr>
            <a:spLocks noGrp="1"/>
          </p:cNvSpPr>
          <p:nvPr>
            <p:ph idx="1"/>
          </p:nvPr>
        </p:nvSpPr>
        <p:spPr/>
        <p:txBody>
          <a:bodyPr/>
          <a:lstStyle/>
          <a:p>
            <a:r>
              <a:rPr lang="nb-NO" dirty="0"/>
              <a:t>Lønnsforhandling og streik</a:t>
            </a:r>
          </a:p>
          <a:p>
            <a:r>
              <a:rPr lang="nb-NO" dirty="0"/>
              <a:t>Økonomi etter 1. tertial og </a:t>
            </a:r>
            <a:r>
              <a:rPr lang="nb-NO" dirty="0" err="1"/>
              <a:t>årsprognose</a:t>
            </a:r>
            <a:endParaRPr lang="nb-NO" dirty="0"/>
          </a:p>
          <a:p>
            <a:r>
              <a:rPr lang="nb-NO" dirty="0"/>
              <a:t>Status i endringer i studieporteføljen</a:t>
            </a:r>
          </a:p>
          <a:p>
            <a:r>
              <a:rPr lang="nb-NO" dirty="0"/>
              <a:t>Status i arbeidet med ny instituttstruktur</a:t>
            </a:r>
          </a:p>
        </p:txBody>
      </p:sp>
    </p:spTree>
    <p:extLst>
      <p:ext uri="{BB962C8B-B14F-4D97-AF65-F5344CB8AC3E}">
        <p14:creationId xmlns:p14="http://schemas.microsoft.com/office/powerpoint/2010/main" val="34820973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5F736-2C99-7822-0FDB-0F7C984EF7AF}"/>
              </a:ext>
            </a:extLst>
          </p:cNvPr>
          <p:cNvSpPr>
            <a:spLocks noGrp="1"/>
          </p:cNvSpPr>
          <p:nvPr>
            <p:ph type="title"/>
          </p:nvPr>
        </p:nvSpPr>
        <p:spPr/>
        <p:txBody>
          <a:bodyPr/>
          <a:lstStyle/>
          <a:p>
            <a:r>
              <a:rPr lang="nb-NO" dirty="0"/>
              <a:t>Emner: Grunnundervisning i kjemi</a:t>
            </a:r>
          </a:p>
        </p:txBody>
      </p:sp>
      <p:sp>
        <p:nvSpPr>
          <p:cNvPr id="3" name="Content Placeholder 2">
            <a:extLst>
              <a:ext uri="{FF2B5EF4-FFF2-40B4-BE49-F238E27FC236}">
                <a16:creationId xmlns:a16="http://schemas.microsoft.com/office/drawing/2014/main" id="{DACBEB10-62C9-606D-C11C-AFC4AC289B60}"/>
              </a:ext>
            </a:extLst>
          </p:cNvPr>
          <p:cNvSpPr>
            <a:spLocks noGrp="1"/>
          </p:cNvSpPr>
          <p:nvPr>
            <p:ph idx="1"/>
          </p:nvPr>
        </p:nvSpPr>
        <p:spPr/>
        <p:txBody>
          <a:bodyPr/>
          <a:lstStyle/>
          <a:p>
            <a:r>
              <a:rPr lang="nb-NO" sz="1800" dirty="0">
                <a:latin typeface="+mn-lt"/>
              </a:rPr>
              <a:t>IKP overtar undervisningsansvar tilsvarende tre emner i </a:t>
            </a:r>
            <a:r>
              <a:rPr lang="nb-NO" sz="1800" b="1" dirty="0">
                <a:latin typeface="+mn-lt"/>
              </a:rPr>
              <a:t>generell kjemi uten lab </a:t>
            </a:r>
            <a:r>
              <a:rPr lang="nb-NO" sz="1800" dirty="0">
                <a:latin typeface="+mn-lt"/>
              </a:rPr>
              <a:t>- TMT4100, TMT4106, TMT4112</a:t>
            </a:r>
          </a:p>
          <a:p>
            <a:r>
              <a:rPr lang="nb-NO" sz="1800" dirty="0">
                <a:latin typeface="+mn-lt"/>
              </a:rPr>
              <a:t>Vi oppretter et </a:t>
            </a:r>
            <a:r>
              <a:rPr lang="nb-NO" sz="1800" b="1" dirty="0">
                <a:latin typeface="+mn-lt"/>
              </a:rPr>
              <a:t>Generell kjemi team </a:t>
            </a:r>
            <a:r>
              <a:rPr lang="nb-NO" sz="1800" dirty="0">
                <a:latin typeface="+mn-lt"/>
              </a:rPr>
              <a:t>med faglærerne som underviser generell kjemi</a:t>
            </a:r>
          </a:p>
          <a:p>
            <a:r>
              <a:rPr lang="nb-NO" sz="1800" dirty="0">
                <a:effectLst/>
                <a:latin typeface="+mn-lt"/>
                <a:ea typeface="Times New Roman" panose="02020603050405020304" pitchFamily="18" charset="0"/>
              </a:rPr>
              <a:t>Trolig vil alle emnene og variantene ved NV i dag på sikt kunne effektiviseres ved å tydeliggjøre hva ulike program kan ha felles og hva som må være programspesifikt (Siv.-</a:t>
            </a:r>
            <a:r>
              <a:rPr lang="nb-NO" sz="1800" dirty="0" err="1">
                <a:effectLst/>
                <a:latin typeface="+mn-lt"/>
                <a:ea typeface="Times New Roman" panose="02020603050405020304" pitchFamily="18" charset="0"/>
              </a:rPr>
              <a:t>ing</a:t>
            </a:r>
            <a:r>
              <a:rPr lang="nb-NO" sz="1800" dirty="0">
                <a:effectLst/>
                <a:latin typeface="+mn-lt"/>
                <a:ea typeface="Times New Roman" panose="02020603050405020304" pitchFamily="18" charset="0"/>
              </a:rPr>
              <a:t>/realfag/ingeniør)</a:t>
            </a:r>
          </a:p>
          <a:p>
            <a:r>
              <a:rPr lang="nb-NO" sz="1800" dirty="0">
                <a:latin typeface="+mn-lt"/>
              </a:rPr>
              <a:t>Lab drift koordineres fra IMA/IKJ, men </a:t>
            </a:r>
            <a:r>
              <a:rPr lang="nb-NO" sz="1800" dirty="0" err="1">
                <a:latin typeface="+mn-lt"/>
              </a:rPr>
              <a:t>labledere</a:t>
            </a:r>
            <a:r>
              <a:rPr lang="nb-NO" sz="1800" dirty="0">
                <a:latin typeface="+mn-lt"/>
              </a:rPr>
              <a:t> (</a:t>
            </a:r>
            <a:r>
              <a:rPr lang="nb-NO" sz="1800" dirty="0" err="1">
                <a:latin typeface="+mn-lt"/>
              </a:rPr>
              <a:t>phd</a:t>
            </a:r>
            <a:r>
              <a:rPr lang="nb-NO" sz="1800" dirty="0">
                <a:latin typeface="+mn-lt"/>
              </a:rPr>
              <a:t>) rekrutteres fra IMA/IKJ og IKP.</a:t>
            </a:r>
          </a:p>
          <a:p>
            <a:r>
              <a:rPr lang="nb-NO" sz="1800" dirty="0">
                <a:latin typeface="+mn-lt"/>
              </a:rPr>
              <a:t>Vi beregner kostnader ved å undervise emnene og inntekter fra undervisningen og justerer deretter basistildeling slik at endringen </a:t>
            </a:r>
            <a:r>
              <a:rPr lang="nb-NO" sz="1800" b="1" dirty="0">
                <a:latin typeface="+mn-lt"/>
              </a:rPr>
              <a:t>ikke representerer en økonomisk fordel eller ulempe</a:t>
            </a:r>
            <a:r>
              <a:rPr lang="nb-NO" sz="1800" dirty="0">
                <a:latin typeface="+mn-lt"/>
              </a:rPr>
              <a:t> for noen institutt</a:t>
            </a:r>
          </a:p>
        </p:txBody>
      </p:sp>
    </p:spTree>
    <p:extLst>
      <p:ext uri="{BB962C8B-B14F-4D97-AF65-F5344CB8AC3E}">
        <p14:creationId xmlns:p14="http://schemas.microsoft.com/office/powerpoint/2010/main" val="2551700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4BB59-8235-AE66-4CB0-615EAEBEAD49}"/>
              </a:ext>
            </a:extLst>
          </p:cNvPr>
          <p:cNvSpPr>
            <a:spLocks noGrp="1"/>
          </p:cNvSpPr>
          <p:nvPr>
            <p:ph type="title"/>
          </p:nvPr>
        </p:nvSpPr>
        <p:spPr>
          <a:xfrm>
            <a:off x="280219" y="205979"/>
            <a:ext cx="8229600" cy="646331"/>
          </a:xfrm>
        </p:spPr>
        <p:txBody>
          <a:bodyPr wrap="square" anchor="t">
            <a:normAutofit/>
          </a:bodyPr>
          <a:lstStyle/>
          <a:p>
            <a:r>
              <a:rPr lang="nb-NO" dirty="0"/>
              <a:t>Økonomisk effekt besparelse pr år</a:t>
            </a:r>
          </a:p>
        </p:txBody>
      </p:sp>
      <p:graphicFrame>
        <p:nvGraphicFramePr>
          <p:cNvPr id="4" name="Content Placeholder 3">
            <a:extLst>
              <a:ext uri="{FF2B5EF4-FFF2-40B4-BE49-F238E27FC236}">
                <a16:creationId xmlns:a16="http://schemas.microsoft.com/office/drawing/2014/main" id="{6B39F359-102A-F5DB-7987-4E5A39F945A0}"/>
              </a:ext>
            </a:extLst>
          </p:cNvPr>
          <p:cNvGraphicFramePr>
            <a:graphicFrameLocks noGrp="1"/>
          </p:cNvGraphicFramePr>
          <p:nvPr>
            <p:ph sz="half" idx="2"/>
            <p:extLst>
              <p:ext uri="{D42A27DB-BD31-4B8C-83A1-F6EECF244321}">
                <p14:modId xmlns:p14="http://schemas.microsoft.com/office/powerpoint/2010/main" val="3330604083"/>
              </p:ext>
            </p:extLst>
          </p:nvPr>
        </p:nvGraphicFramePr>
        <p:xfrm>
          <a:off x="634179" y="852311"/>
          <a:ext cx="5788393" cy="1738451"/>
        </p:xfrm>
        <a:graphic>
          <a:graphicData uri="http://schemas.openxmlformats.org/drawingml/2006/table">
            <a:tbl>
              <a:tblPr/>
              <a:tblGrid>
                <a:gridCol w="2012637">
                  <a:extLst>
                    <a:ext uri="{9D8B030D-6E8A-4147-A177-3AD203B41FA5}">
                      <a16:colId xmlns:a16="http://schemas.microsoft.com/office/drawing/2014/main" val="1722320876"/>
                    </a:ext>
                  </a:extLst>
                </a:gridCol>
                <a:gridCol w="1135194">
                  <a:extLst>
                    <a:ext uri="{9D8B030D-6E8A-4147-A177-3AD203B41FA5}">
                      <a16:colId xmlns:a16="http://schemas.microsoft.com/office/drawing/2014/main" val="2742645165"/>
                    </a:ext>
                  </a:extLst>
                </a:gridCol>
                <a:gridCol w="1320281">
                  <a:extLst>
                    <a:ext uri="{9D8B030D-6E8A-4147-A177-3AD203B41FA5}">
                      <a16:colId xmlns:a16="http://schemas.microsoft.com/office/drawing/2014/main" val="3619497321"/>
                    </a:ext>
                  </a:extLst>
                </a:gridCol>
                <a:gridCol w="1320281">
                  <a:extLst>
                    <a:ext uri="{9D8B030D-6E8A-4147-A177-3AD203B41FA5}">
                      <a16:colId xmlns:a16="http://schemas.microsoft.com/office/drawing/2014/main" val="3476420437"/>
                    </a:ext>
                  </a:extLst>
                </a:gridCol>
              </a:tblGrid>
              <a:tr h="508717">
                <a:tc>
                  <a:txBody>
                    <a:bodyPr/>
                    <a:lstStyle/>
                    <a:p>
                      <a:pPr algn="l" fontAlgn="b">
                        <a:spcBef>
                          <a:spcPts val="0"/>
                        </a:spcBef>
                        <a:spcAft>
                          <a:spcPts val="0"/>
                        </a:spcAft>
                      </a:pPr>
                      <a:r>
                        <a:rPr lang="nb-NO" sz="1700" b="1" i="0" u="none" strike="noStrike">
                          <a:solidFill>
                            <a:srgbClr val="000000"/>
                          </a:solidFill>
                          <a:effectLst/>
                          <a:latin typeface="Calibri" panose="020F0502020204030204" pitchFamily="34" charset="0"/>
                        </a:rPr>
                        <a:t>Nedbryting av effekter</a:t>
                      </a:r>
                      <a:endParaRPr lang="nb-NO" sz="2700" b="0" i="0" u="none" strike="noStrike">
                        <a:effectLst/>
                        <a:latin typeface="Arial" panose="020B0604020202020204" pitchFamily="34" charset="0"/>
                      </a:endParaRPr>
                    </a:p>
                  </a:txBody>
                  <a:tcPr marL="9569" marR="9569" marT="956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nb-NO" sz="1700" b="1" i="0" u="none" strike="noStrike">
                          <a:solidFill>
                            <a:srgbClr val="000000"/>
                          </a:solidFill>
                          <a:effectLst/>
                          <a:highlight>
                            <a:srgbClr val="D9D9D9"/>
                          </a:highlight>
                          <a:latin typeface="Calibri" panose="020F0502020204030204" pitchFamily="34" charset="0"/>
                        </a:rPr>
                        <a:t>Før</a:t>
                      </a:r>
                      <a:endParaRPr lang="nb-NO" sz="2700" b="0" i="0" u="none" strike="noStrike">
                        <a:effectLst/>
                        <a:highlight>
                          <a:srgbClr val="D9D9D9"/>
                        </a:highlight>
                        <a:latin typeface="Arial" panose="020B0604020202020204" pitchFamily="34" charset="0"/>
                      </a:endParaRPr>
                    </a:p>
                  </a:txBody>
                  <a:tcPr marL="9569" marR="9569" marT="956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spcBef>
                          <a:spcPts val="0"/>
                        </a:spcBef>
                        <a:spcAft>
                          <a:spcPts val="0"/>
                        </a:spcAft>
                      </a:pPr>
                      <a:r>
                        <a:rPr lang="nb-NO" sz="1700" b="1" i="0" u="none" strike="noStrike">
                          <a:solidFill>
                            <a:srgbClr val="000000"/>
                          </a:solidFill>
                          <a:effectLst/>
                          <a:highlight>
                            <a:srgbClr val="D9D9D9"/>
                          </a:highlight>
                          <a:latin typeface="Calibri" panose="020F0502020204030204" pitchFamily="34" charset="0"/>
                        </a:rPr>
                        <a:t>Etter</a:t>
                      </a:r>
                      <a:endParaRPr lang="nb-NO" sz="2700" b="0" i="0" u="none" strike="noStrike">
                        <a:effectLst/>
                        <a:highlight>
                          <a:srgbClr val="D9D9D9"/>
                        </a:highlight>
                        <a:latin typeface="Arial" panose="020B0604020202020204" pitchFamily="34" charset="0"/>
                      </a:endParaRPr>
                    </a:p>
                  </a:txBody>
                  <a:tcPr marL="9569" marR="9569" marT="956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spcBef>
                          <a:spcPts val="0"/>
                        </a:spcBef>
                        <a:spcAft>
                          <a:spcPts val="0"/>
                        </a:spcAft>
                      </a:pPr>
                      <a:r>
                        <a:rPr lang="nb-NO" sz="1700" b="1" i="0" u="none" strike="noStrike">
                          <a:solidFill>
                            <a:srgbClr val="000000"/>
                          </a:solidFill>
                          <a:effectLst/>
                          <a:highlight>
                            <a:srgbClr val="D9D9D9"/>
                          </a:highlight>
                          <a:latin typeface="Calibri" panose="020F0502020204030204" pitchFamily="34" charset="0"/>
                        </a:rPr>
                        <a:t>Diff</a:t>
                      </a:r>
                      <a:endParaRPr lang="nb-NO" sz="2700" b="0" i="0" u="none" strike="noStrike">
                        <a:effectLst/>
                        <a:highlight>
                          <a:srgbClr val="D9D9D9"/>
                        </a:highlight>
                        <a:latin typeface="Arial" panose="020B0604020202020204" pitchFamily="34" charset="0"/>
                      </a:endParaRPr>
                    </a:p>
                  </a:txBody>
                  <a:tcPr marL="9569" marR="9569" marT="956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836776405"/>
                  </a:ext>
                </a:extLst>
              </a:tr>
              <a:tr h="403574">
                <a:tc>
                  <a:txBody>
                    <a:bodyPr/>
                    <a:lstStyle/>
                    <a:p>
                      <a:pPr algn="l" fontAlgn="b">
                        <a:spcBef>
                          <a:spcPts val="0"/>
                        </a:spcBef>
                        <a:spcAft>
                          <a:spcPts val="0"/>
                        </a:spcAft>
                      </a:pPr>
                      <a:r>
                        <a:rPr lang="nb-NO" sz="1700" b="0" i="0" u="none" strike="noStrike">
                          <a:solidFill>
                            <a:srgbClr val="000000"/>
                          </a:solidFill>
                          <a:effectLst/>
                          <a:latin typeface="Calibri" panose="020F0502020204030204" pitchFamily="34" charset="0"/>
                        </a:rPr>
                        <a:t>IMA-IKJ</a:t>
                      </a:r>
                      <a:endParaRPr lang="nb-NO" sz="2700" b="0" i="0" u="none" strike="noStrike">
                        <a:effectLst/>
                        <a:latin typeface="Arial" panose="020B0604020202020204" pitchFamily="34" charset="0"/>
                      </a:endParaRPr>
                    </a:p>
                  </a:txBody>
                  <a:tcPr marL="9569" marR="9569" marT="956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l" fontAlgn="b">
                        <a:spcBef>
                          <a:spcPts val="0"/>
                        </a:spcBef>
                        <a:spcAft>
                          <a:spcPts val="0"/>
                        </a:spcAft>
                      </a:pPr>
                      <a:r>
                        <a:rPr lang="nb-NO" sz="1700" b="0" i="0" u="none" strike="noStrike">
                          <a:solidFill>
                            <a:srgbClr val="000000"/>
                          </a:solidFill>
                          <a:effectLst/>
                          <a:highlight>
                            <a:srgbClr val="D9D9D9"/>
                          </a:highlight>
                          <a:latin typeface="Calibri" panose="020F0502020204030204" pitchFamily="34" charset="0"/>
                        </a:rPr>
                        <a:t>   7 974 354 </a:t>
                      </a:r>
                      <a:endParaRPr lang="nb-NO" sz="2700" b="0" i="0" u="none" strike="noStrike">
                        <a:effectLst/>
                        <a:highlight>
                          <a:srgbClr val="D9D9D9"/>
                        </a:highlight>
                        <a:latin typeface="Arial" panose="020B0604020202020204" pitchFamily="34" charset="0"/>
                      </a:endParaRPr>
                    </a:p>
                  </a:txBody>
                  <a:tcPr marL="9569" marR="9569" marT="956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b">
                        <a:spcBef>
                          <a:spcPts val="0"/>
                        </a:spcBef>
                        <a:spcAft>
                          <a:spcPts val="0"/>
                        </a:spcAft>
                      </a:pPr>
                      <a:r>
                        <a:rPr lang="nb-NO" sz="1700" b="0" i="0" u="none" strike="noStrike">
                          <a:solidFill>
                            <a:srgbClr val="000000"/>
                          </a:solidFill>
                          <a:effectLst/>
                          <a:highlight>
                            <a:srgbClr val="D9D9D9"/>
                          </a:highlight>
                          <a:latin typeface="Calibri" panose="020F0502020204030204" pitchFamily="34" charset="0"/>
                        </a:rPr>
                        <a:t>        4 107 008 </a:t>
                      </a:r>
                      <a:endParaRPr lang="nb-NO" sz="2700" b="0" i="0" u="none" strike="noStrike">
                        <a:effectLst/>
                        <a:highlight>
                          <a:srgbClr val="D9D9D9"/>
                        </a:highlight>
                        <a:latin typeface="Arial" panose="020B0604020202020204" pitchFamily="34" charset="0"/>
                      </a:endParaRPr>
                    </a:p>
                  </a:txBody>
                  <a:tcPr marL="9569" marR="9569" marT="9569"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b">
                        <a:spcBef>
                          <a:spcPts val="0"/>
                        </a:spcBef>
                        <a:spcAft>
                          <a:spcPts val="0"/>
                        </a:spcAft>
                      </a:pPr>
                      <a:r>
                        <a:rPr lang="nb-NO" sz="1700" b="1" i="0" u="none" strike="noStrike">
                          <a:solidFill>
                            <a:srgbClr val="000000"/>
                          </a:solidFill>
                          <a:effectLst/>
                          <a:highlight>
                            <a:srgbClr val="D9D9D9"/>
                          </a:highlight>
                          <a:latin typeface="Calibri" panose="020F0502020204030204" pitchFamily="34" charset="0"/>
                        </a:rPr>
                        <a:t>        3 867 346 </a:t>
                      </a:r>
                      <a:endParaRPr lang="nb-NO" sz="2700" b="0" i="0" u="none" strike="noStrike">
                        <a:effectLst/>
                        <a:highlight>
                          <a:srgbClr val="D9D9D9"/>
                        </a:highlight>
                        <a:latin typeface="Arial" panose="020B0604020202020204" pitchFamily="34" charset="0"/>
                      </a:endParaRPr>
                    </a:p>
                  </a:txBody>
                  <a:tcPr marL="9569" marR="9569" marT="956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937670285"/>
                  </a:ext>
                </a:extLst>
              </a:tr>
              <a:tr h="403574">
                <a:tc>
                  <a:txBody>
                    <a:bodyPr/>
                    <a:lstStyle/>
                    <a:p>
                      <a:pPr algn="l" fontAlgn="b">
                        <a:spcBef>
                          <a:spcPts val="0"/>
                        </a:spcBef>
                        <a:spcAft>
                          <a:spcPts val="0"/>
                        </a:spcAft>
                      </a:pPr>
                      <a:r>
                        <a:rPr lang="nb-NO" sz="1700" b="0" i="0" u="none" strike="noStrike">
                          <a:solidFill>
                            <a:srgbClr val="000000"/>
                          </a:solidFill>
                          <a:effectLst/>
                          <a:latin typeface="Calibri" panose="020F0502020204030204" pitchFamily="34" charset="0"/>
                        </a:rPr>
                        <a:t>IBT/IBF/IBA</a:t>
                      </a:r>
                      <a:endParaRPr lang="nb-NO" sz="2700" b="0" i="0" u="none" strike="noStrike">
                        <a:effectLst/>
                        <a:latin typeface="Arial" panose="020B0604020202020204" pitchFamily="34" charset="0"/>
                      </a:endParaRPr>
                    </a:p>
                  </a:txBody>
                  <a:tcPr marL="9569" marR="9569" marT="956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nb-NO" sz="1700" b="0" i="0" u="none" strike="noStrike">
                          <a:solidFill>
                            <a:srgbClr val="000000"/>
                          </a:solidFill>
                          <a:effectLst/>
                          <a:highlight>
                            <a:srgbClr val="D9D9D9"/>
                          </a:highlight>
                          <a:latin typeface="Calibri" panose="020F0502020204030204" pitchFamily="34" charset="0"/>
                        </a:rPr>
                        <a:t>   8 763 223 </a:t>
                      </a:r>
                      <a:endParaRPr lang="nb-NO" sz="2700" b="0" i="0" u="none" strike="noStrike">
                        <a:effectLst/>
                        <a:highlight>
                          <a:srgbClr val="D9D9D9"/>
                        </a:highlight>
                        <a:latin typeface="Arial" panose="020B0604020202020204" pitchFamily="34" charset="0"/>
                      </a:endParaRPr>
                    </a:p>
                  </a:txBody>
                  <a:tcPr marL="9569" marR="9569" marT="956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b">
                        <a:spcBef>
                          <a:spcPts val="0"/>
                        </a:spcBef>
                        <a:spcAft>
                          <a:spcPts val="0"/>
                        </a:spcAft>
                      </a:pPr>
                      <a:r>
                        <a:rPr lang="nb-NO" sz="1700" b="0" i="0" u="none" strike="noStrike">
                          <a:solidFill>
                            <a:srgbClr val="000000"/>
                          </a:solidFill>
                          <a:effectLst/>
                          <a:highlight>
                            <a:srgbClr val="D9D9D9"/>
                          </a:highlight>
                          <a:latin typeface="Calibri" panose="020F0502020204030204" pitchFamily="34" charset="0"/>
                        </a:rPr>
                        <a:t>        5 087 936 </a:t>
                      </a:r>
                      <a:endParaRPr lang="nb-NO" sz="2700" b="0" i="0" u="none" strike="noStrike">
                        <a:effectLst/>
                        <a:highlight>
                          <a:srgbClr val="D9D9D9"/>
                        </a:highlight>
                        <a:latin typeface="Arial" panose="020B0604020202020204" pitchFamily="34" charset="0"/>
                      </a:endParaRPr>
                    </a:p>
                  </a:txBody>
                  <a:tcPr marL="9569" marR="9569" marT="9569" marB="0" anchor="b">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b">
                        <a:spcBef>
                          <a:spcPts val="0"/>
                        </a:spcBef>
                        <a:spcAft>
                          <a:spcPts val="0"/>
                        </a:spcAft>
                      </a:pPr>
                      <a:r>
                        <a:rPr lang="nb-NO" sz="1700" b="1" i="0" u="none" strike="noStrike">
                          <a:solidFill>
                            <a:srgbClr val="000000"/>
                          </a:solidFill>
                          <a:effectLst/>
                          <a:highlight>
                            <a:srgbClr val="D9D9D9"/>
                          </a:highlight>
                          <a:latin typeface="Calibri" panose="020F0502020204030204" pitchFamily="34" charset="0"/>
                        </a:rPr>
                        <a:t>        3 675 288 </a:t>
                      </a:r>
                      <a:endParaRPr lang="nb-NO" sz="2700" b="0" i="0" u="none" strike="noStrike">
                        <a:effectLst/>
                        <a:highlight>
                          <a:srgbClr val="D9D9D9"/>
                        </a:highlight>
                        <a:latin typeface="Arial" panose="020B0604020202020204" pitchFamily="34" charset="0"/>
                      </a:endParaRPr>
                    </a:p>
                  </a:txBody>
                  <a:tcPr marL="9569" marR="9569" marT="9569"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80644577"/>
                  </a:ext>
                </a:extLst>
              </a:tr>
              <a:tr h="403574">
                <a:tc>
                  <a:txBody>
                    <a:bodyPr/>
                    <a:lstStyle/>
                    <a:p>
                      <a:pPr algn="l" fontAlgn="b">
                        <a:spcBef>
                          <a:spcPts val="0"/>
                        </a:spcBef>
                        <a:spcAft>
                          <a:spcPts val="0"/>
                        </a:spcAft>
                      </a:pPr>
                      <a:r>
                        <a:rPr lang="nb-NO" sz="1700" b="0" i="0" u="none" strike="noStrike">
                          <a:solidFill>
                            <a:srgbClr val="000000"/>
                          </a:solidFill>
                          <a:effectLst/>
                          <a:latin typeface="Calibri" panose="020F0502020204030204" pitchFamily="34" charset="0"/>
                        </a:rPr>
                        <a:t>Besparelse</a:t>
                      </a:r>
                      <a:endParaRPr lang="nb-NO" sz="2700" b="0" i="0" u="none" strike="noStrike">
                        <a:effectLst/>
                        <a:latin typeface="Arial" panose="020B0604020202020204" pitchFamily="34" charset="0"/>
                      </a:endParaRPr>
                    </a:p>
                  </a:txBody>
                  <a:tcPr marL="9569" marR="9569" marT="956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nb-NO" sz="1700" b="0" i="0" u="none" strike="noStrike">
                          <a:solidFill>
                            <a:srgbClr val="000000"/>
                          </a:solidFill>
                          <a:effectLst/>
                          <a:highlight>
                            <a:srgbClr val="D9D9D9"/>
                          </a:highlight>
                          <a:latin typeface="Calibri" panose="020F0502020204030204" pitchFamily="34" charset="0"/>
                        </a:rPr>
                        <a:t> </a:t>
                      </a:r>
                      <a:endParaRPr lang="nb-NO" sz="2700" b="0" i="0" u="none" strike="noStrike">
                        <a:effectLst/>
                        <a:highlight>
                          <a:srgbClr val="D9D9D9"/>
                        </a:highlight>
                        <a:latin typeface="Arial" panose="020B0604020202020204" pitchFamily="34" charset="0"/>
                      </a:endParaRPr>
                    </a:p>
                  </a:txBody>
                  <a:tcPr marL="9569" marR="9569" marT="956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l" fontAlgn="b">
                        <a:spcBef>
                          <a:spcPts val="0"/>
                        </a:spcBef>
                        <a:spcAft>
                          <a:spcPts val="0"/>
                        </a:spcAft>
                      </a:pPr>
                      <a:r>
                        <a:rPr lang="nb-NO" sz="1700" b="0" i="0" u="none" strike="noStrike" dirty="0">
                          <a:solidFill>
                            <a:srgbClr val="000000"/>
                          </a:solidFill>
                          <a:effectLst/>
                          <a:highlight>
                            <a:srgbClr val="D9D9D9"/>
                          </a:highlight>
                          <a:latin typeface="Calibri" panose="020F0502020204030204" pitchFamily="34" charset="0"/>
                        </a:rPr>
                        <a:t> </a:t>
                      </a:r>
                      <a:endParaRPr lang="nb-NO" sz="2700" b="0" i="0" u="none" strike="noStrike" dirty="0">
                        <a:effectLst/>
                        <a:highlight>
                          <a:srgbClr val="D9D9D9"/>
                        </a:highlight>
                        <a:latin typeface="Arial" panose="020B0604020202020204" pitchFamily="34" charset="0"/>
                      </a:endParaRPr>
                    </a:p>
                  </a:txBody>
                  <a:tcPr marL="9569" marR="9569" marT="9569"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l" fontAlgn="b">
                        <a:spcBef>
                          <a:spcPts val="0"/>
                        </a:spcBef>
                        <a:spcAft>
                          <a:spcPts val="0"/>
                        </a:spcAft>
                      </a:pPr>
                      <a:r>
                        <a:rPr lang="nb-NO" sz="1700" b="1" i="0" u="none" strike="noStrike" dirty="0">
                          <a:solidFill>
                            <a:srgbClr val="000000"/>
                          </a:solidFill>
                          <a:effectLst/>
                          <a:highlight>
                            <a:srgbClr val="D9D9D9"/>
                          </a:highlight>
                          <a:latin typeface="Calibri" panose="020F0502020204030204" pitchFamily="34" charset="0"/>
                        </a:rPr>
                        <a:t>        7 542 634 </a:t>
                      </a:r>
                      <a:endParaRPr lang="nb-NO" sz="2700" b="0" i="0" u="none" strike="noStrike" dirty="0">
                        <a:effectLst/>
                        <a:highlight>
                          <a:srgbClr val="D9D9D9"/>
                        </a:highlight>
                        <a:latin typeface="Arial" panose="020B0604020202020204" pitchFamily="34" charset="0"/>
                      </a:endParaRPr>
                    </a:p>
                  </a:txBody>
                  <a:tcPr marL="9569" marR="9569" marT="956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059424504"/>
                  </a:ext>
                </a:extLst>
              </a:tr>
            </a:tbl>
          </a:graphicData>
        </a:graphic>
      </p:graphicFrame>
      <p:graphicFrame>
        <p:nvGraphicFramePr>
          <p:cNvPr id="8" name="Content Placeholder 7">
            <a:extLst>
              <a:ext uri="{FF2B5EF4-FFF2-40B4-BE49-F238E27FC236}">
                <a16:creationId xmlns:a16="http://schemas.microsoft.com/office/drawing/2014/main" id="{36242368-2418-E547-01CF-50C7AD78BCB5}"/>
              </a:ext>
            </a:extLst>
          </p:cNvPr>
          <p:cNvGraphicFramePr>
            <a:graphicFrameLocks/>
          </p:cNvGraphicFramePr>
          <p:nvPr>
            <p:extLst>
              <p:ext uri="{D42A27DB-BD31-4B8C-83A1-F6EECF244321}">
                <p14:modId xmlns:p14="http://schemas.microsoft.com/office/powerpoint/2010/main" val="2061391152"/>
              </p:ext>
            </p:extLst>
          </p:nvPr>
        </p:nvGraphicFramePr>
        <p:xfrm>
          <a:off x="634180" y="2817764"/>
          <a:ext cx="5788391" cy="1906792"/>
        </p:xfrm>
        <a:graphic>
          <a:graphicData uri="http://schemas.openxmlformats.org/drawingml/2006/table">
            <a:tbl>
              <a:tblPr/>
              <a:tblGrid>
                <a:gridCol w="2053990">
                  <a:extLst>
                    <a:ext uri="{9D8B030D-6E8A-4147-A177-3AD203B41FA5}">
                      <a16:colId xmlns:a16="http://schemas.microsoft.com/office/drawing/2014/main" val="2738221580"/>
                    </a:ext>
                  </a:extLst>
                </a:gridCol>
                <a:gridCol w="1298436">
                  <a:extLst>
                    <a:ext uri="{9D8B030D-6E8A-4147-A177-3AD203B41FA5}">
                      <a16:colId xmlns:a16="http://schemas.microsoft.com/office/drawing/2014/main" val="2477334830"/>
                    </a:ext>
                  </a:extLst>
                </a:gridCol>
                <a:gridCol w="1347406">
                  <a:extLst>
                    <a:ext uri="{9D8B030D-6E8A-4147-A177-3AD203B41FA5}">
                      <a16:colId xmlns:a16="http://schemas.microsoft.com/office/drawing/2014/main" val="357645383"/>
                    </a:ext>
                  </a:extLst>
                </a:gridCol>
                <a:gridCol w="1088559">
                  <a:extLst>
                    <a:ext uri="{9D8B030D-6E8A-4147-A177-3AD203B41FA5}">
                      <a16:colId xmlns:a16="http://schemas.microsoft.com/office/drawing/2014/main" val="3649544679"/>
                    </a:ext>
                  </a:extLst>
                </a:gridCol>
              </a:tblGrid>
              <a:tr h="476698">
                <a:tc>
                  <a:txBody>
                    <a:bodyPr/>
                    <a:lstStyle/>
                    <a:p>
                      <a:pPr algn="l" fontAlgn="b">
                        <a:spcBef>
                          <a:spcPts val="0"/>
                        </a:spcBef>
                        <a:spcAft>
                          <a:spcPts val="0"/>
                        </a:spcAft>
                      </a:pPr>
                      <a:r>
                        <a:rPr lang="nb-NO" sz="1700" b="1" i="0" u="none" strike="noStrike">
                          <a:solidFill>
                            <a:srgbClr val="000000"/>
                          </a:solidFill>
                          <a:effectLst/>
                          <a:latin typeface="Calibri" panose="020F0502020204030204" pitchFamily="34" charset="0"/>
                        </a:rPr>
                        <a:t>Nedbryting av effekter</a:t>
                      </a:r>
                      <a:endParaRPr lang="nb-NO" sz="2800" b="0" i="0" u="none" strike="noStrike">
                        <a:effectLst/>
                        <a:latin typeface="Arial" panose="020B0604020202020204" pitchFamily="34" charset="0"/>
                      </a:endParaRPr>
                    </a:p>
                  </a:txBody>
                  <a:tcPr marL="9762" marR="9762" marT="976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nb-NO" sz="1700" b="1" i="0" u="none" strike="noStrike">
                          <a:solidFill>
                            <a:srgbClr val="000000"/>
                          </a:solidFill>
                          <a:effectLst/>
                          <a:highlight>
                            <a:srgbClr val="D9D9D9"/>
                          </a:highlight>
                          <a:latin typeface="Calibri" panose="020F0502020204030204" pitchFamily="34" charset="0"/>
                        </a:rPr>
                        <a:t>Før</a:t>
                      </a:r>
                      <a:endParaRPr lang="nb-NO" sz="2800" b="0" i="0" u="none" strike="noStrike">
                        <a:effectLst/>
                        <a:highlight>
                          <a:srgbClr val="D9D9D9"/>
                        </a:highlight>
                        <a:latin typeface="Arial" panose="020B0604020202020204" pitchFamily="34" charset="0"/>
                      </a:endParaRPr>
                    </a:p>
                  </a:txBody>
                  <a:tcPr marL="9762" marR="9762" marT="976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spcBef>
                          <a:spcPts val="0"/>
                        </a:spcBef>
                        <a:spcAft>
                          <a:spcPts val="0"/>
                        </a:spcAft>
                      </a:pPr>
                      <a:r>
                        <a:rPr lang="nb-NO" sz="1700" b="1" i="0" u="none" strike="noStrike">
                          <a:solidFill>
                            <a:srgbClr val="000000"/>
                          </a:solidFill>
                          <a:effectLst/>
                          <a:highlight>
                            <a:srgbClr val="D9D9D9"/>
                          </a:highlight>
                          <a:latin typeface="Calibri" panose="020F0502020204030204" pitchFamily="34" charset="0"/>
                        </a:rPr>
                        <a:t>Etter</a:t>
                      </a:r>
                      <a:endParaRPr lang="nb-NO" sz="2800" b="0" i="0" u="none" strike="noStrike">
                        <a:effectLst/>
                        <a:highlight>
                          <a:srgbClr val="D9D9D9"/>
                        </a:highlight>
                        <a:latin typeface="Arial" panose="020B0604020202020204" pitchFamily="34" charset="0"/>
                      </a:endParaRPr>
                    </a:p>
                  </a:txBody>
                  <a:tcPr marL="9762" marR="9762" marT="976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spcBef>
                          <a:spcPts val="0"/>
                        </a:spcBef>
                        <a:spcAft>
                          <a:spcPts val="0"/>
                        </a:spcAft>
                      </a:pPr>
                      <a:r>
                        <a:rPr lang="nb-NO" sz="1700" b="1" i="0" u="none" strike="noStrike">
                          <a:solidFill>
                            <a:srgbClr val="000000"/>
                          </a:solidFill>
                          <a:effectLst/>
                          <a:highlight>
                            <a:srgbClr val="D9D9D9"/>
                          </a:highlight>
                          <a:latin typeface="Calibri" panose="020F0502020204030204" pitchFamily="34" charset="0"/>
                        </a:rPr>
                        <a:t>Diff</a:t>
                      </a:r>
                      <a:endParaRPr lang="nb-NO" sz="2800" b="0" i="0" u="none" strike="noStrike">
                        <a:effectLst/>
                        <a:highlight>
                          <a:srgbClr val="D9D9D9"/>
                        </a:highlight>
                        <a:latin typeface="Arial" panose="020B0604020202020204" pitchFamily="34" charset="0"/>
                      </a:endParaRPr>
                    </a:p>
                  </a:txBody>
                  <a:tcPr marL="9762" marR="9762" marT="976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764651194"/>
                  </a:ext>
                </a:extLst>
              </a:tr>
              <a:tr h="476698">
                <a:tc>
                  <a:txBody>
                    <a:bodyPr/>
                    <a:lstStyle/>
                    <a:p>
                      <a:pPr algn="l" fontAlgn="b">
                        <a:spcBef>
                          <a:spcPts val="0"/>
                        </a:spcBef>
                        <a:spcAft>
                          <a:spcPts val="0"/>
                        </a:spcAft>
                      </a:pPr>
                      <a:r>
                        <a:rPr lang="nb-NO" sz="1700" b="0" i="0" u="none" strike="noStrike">
                          <a:solidFill>
                            <a:srgbClr val="000000"/>
                          </a:solidFill>
                          <a:effectLst/>
                          <a:latin typeface="Calibri" panose="020F0502020204030204" pitchFamily="34" charset="0"/>
                        </a:rPr>
                        <a:t>IMA-IKJ</a:t>
                      </a:r>
                      <a:endParaRPr lang="nb-NO" sz="2800" b="0" i="0" u="none" strike="noStrike">
                        <a:effectLst/>
                        <a:latin typeface="Arial" panose="020B0604020202020204" pitchFamily="34" charset="0"/>
                      </a:endParaRPr>
                    </a:p>
                  </a:txBody>
                  <a:tcPr marL="9762" marR="9762" marT="976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l" fontAlgn="b">
                        <a:spcBef>
                          <a:spcPts val="0"/>
                        </a:spcBef>
                        <a:spcAft>
                          <a:spcPts val="0"/>
                        </a:spcAft>
                      </a:pPr>
                      <a:r>
                        <a:rPr lang="nb-NO" sz="1700" b="0" i="0" u="none" strike="noStrike">
                          <a:solidFill>
                            <a:srgbClr val="000000"/>
                          </a:solidFill>
                          <a:effectLst/>
                          <a:highlight>
                            <a:srgbClr val="D9D9D9"/>
                          </a:highlight>
                          <a:latin typeface="Calibri" panose="020F0502020204030204" pitchFamily="34" charset="0"/>
                        </a:rPr>
                        <a:t>     7 974 354 </a:t>
                      </a:r>
                      <a:endParaRPr lang="nb-NO" sz="2800" b="0" i="0" u="none" strike="noStrike">
                        <a:effectLst/>
                        <a:highlight>
                          <a:srgbClr val="D9D9D9"/>
                        </a:highlight>
                        <a:latin typeface="Arial" panose="020B0604020202020204" pitchFamily="34" charset="0"/>
                      </a:endParaRPr>
                    </a:p>
                  </a:txBody>
                  <a:tcPr marL="9762" marR="9762" marT="976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b">
                        <a:spcBef>
                          <a:spcPts val="0"/>
                        </a:spcBef>
                        <a:spcAft>
                          <a:spcPts val="0"/>
                        </a:spcAft>
                      </a:pPr>
                      <a:r>
                        <a:rPr lang="nb-NO" sz="1700" b="0" i="0" u="none" strike="noStrike">
                          <a:solidFill>
                            <a:srgbClr val="000000"/>
                          </a:solidFill>
                          <a:effectLst/>
                          <a:highlight>
                            <a:srgbClr val="D9D9D9"/>
                          </a:highlight>
                          <a:latin typeface="Calibri" panose="020F0502020204030204" pitchFamily="34" charset="0"/>
                        </a:rPr>
                        <a:t>         5 414 912 </a:t>
                      </a:r>
                      <a:endParaRPr lang="nb-NO" sz="2800" b="0" i="0" u="none" strike="noStrike">
                        <a:effectLst/>
                        <a:highlight>
                          <a:srgbClr val="D9D9D9"/>
                        </a:highlight>
                        <a:latin typeface="Arial" panose="020B0604020202020204" pitchFamily="34" charset="0"/>
                      </a:endParaRPr>
                    </a:p>
                  </a:txBody>
                  <a:tcPr marL="9762" marR="9762" marT="9762" marB="0" anchor="b">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b">
                        <a:spcBef>
                          <a:spcPts val="0"/>
                        </a:spcBef>
                        <a:spcAft>
                          <a:spcPts val="0"/>
                        </a:spcAft>
                      </a:pPr>
                      <a:r>
                        <a:rPr lang="nb-NO" sz="1700" b="1" i="0" u="none" strike="noStrike">
                          <a:solidFill>
                            <a:srgbClr val="000000"/>
                          </a:solidFill>
                          <a:effectLst/>
                          <a:highlight>
                            <a:srgbClr val="D9D9D9"/>
                          </a:highlight>
                          <a:latin typeface="Calibri" panose="020F0502020204030204" pitchFamily="34" charset="0"/>
                        </a:rPr>
                        <a:t>  2 559 442 </a:t>
                      </a:r>
                      <a:endParaRPr lang="nb-NO" sz="2800" b="0" i="0" u="none" strike="noStrike">
                        <a:effectLst/>
                        <a:highlight>
                          <a:srgbClr val="D9D9D9"/>
                        </a:highlight>
                        <a:latin typeface="Arial" panose="020B0604020202020204" pitchFamily="34" charset="0"/>
                      </a:endParaRPr>
                    </a:p>
                  </a:txBody>
                  <a:tcPr marL="9762" marR="9762" marT="976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2119491941"/>
                  </a:ext>
                </a:extLst>
              </a:tr>
              <a:tr h="476698">
                <a:tc>
                  <a:txBody>
                    <a:bodyPr/>
                    <a:lstStyle/>
                    <a:p>
                      <a:pPr algn="l" fontAlgn="b">
                        <a:spcBef>
                          <a:spcPts val="0"/>
                        </a:spcBef>
                        <a:spcAft>
                          <a:spcPts val="0"/>
                        </a:spcAft>
                      </a:pPr>
                      <a:r>
                        <a:rPr lang="nb-NO" sz="1700" b="0" i="0" u="none" strike="noStrike">
                          <a:solidFill>
                            <a:srgbClr val="000000"/>
                          </a:solidFill>
                          <a:effectLst/>
                          <a:latin typeface="Calibri" panose="020F0502020204030204" pitchFamily="34" charset="0"/>
                        </a:rPr>
                        <a:t>IBT/IBF/IBA</a:t>
                      </a:r>
                      <a:endParaRPr lang="nb-NO" sz="2800" b="0" i="0" u="none" strike="noStrike">
                        <a:effectLst/>
                        <a:latin typeface="Arial" panose="020B0604020202020204" pitchFamily="34" charset="0"/>
                      </a:endParaRPr>
                    </a:p>
                  </a:txBody>
                  <a:tcPr marL="9762" marR="9762" marT="976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nb-NO" sz="1700" b="0" i="0" u="none" strike="noStrike">
                          <a:solidFill>
                            <a:srgbClr val="000000"/>
                          </a:solidFill>
                          <a:effectLst/>
                          <a:highlight>
                            <a:srgbClr val="D9D9D9"/>
                          </a:highlight>
                          <a:latin typeface="Calibri" panose="020F0502020204030204" pitchFamily="34" charset="0"/>
                        </a:rPr>
                        <a:t>     8 763 223 </a:t>
                      </a:r>
                      <a:endParaRPr lang="nb-NO" sz="2800" b="0" i="0" u="none" strike="noStrike">
                        <a:effectLst/>
                        <a:highlight>
                          <a:srgbClr val="D9D9D9"/>
                        </a:highlight>
                        <a:latin typeface="Arial" panose="020B0604020202020204" pitchFamily="34" charset="0"/>
                      </a:endParaRPr>
                    </a:p>
                  </a:txBody>
                  <a:tcPr marL="9762" marR="9762" marT="9762"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b">
                        <a:spcBef>
                          <a:spcPts val="0"/>
                        </a:spcBef>
                        <a:spcAft>
                          <a:spcPts val="0"/>
                        </a:spcAft>
                      </a:pPr>
                      <a:r>
                        <a:rPr lang="nb-NO" sz="1700" b="0" i="0" u="none" strike="noStrike">
                          <a:solidFill>
                            <a:srgbClr val="000000"/>
                          </a:solidFill>
                          <a:effectLst/>
                          <a:highlight>
                            <a:srgbClr val="D9D9D9"/>
                          </a:highlight>
                          <a:latin typeface="Calibri" panose="020F0502020204030204" pitchFamily="34" charset="0"/>
                        </a:rPr>
                        <a:t>         5 741 888 </a:t>
                      </a:r>
                      <a:endParaRPr lang="nb-NO" sz="2800" b="0" i="0" u="none" strike="noStrike">
                        <a:effectLst/>
                        <a:highlight>
                          <a:srgbClr val="D9D9D9"/>
                        </a:highlight>
                        <a:latin typeface="Arial" panose="020B0604020202020204" pitchFamily="34" charset="0"/>
                      </a:endParaRPr>
                    </a:p>
                  </a:txBody>
                  <a:tcPr marL="9762" marR="9762" marT="9762" marB="0" anchor="b">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b">
                        <a:spcBef>
                          <a:spcPts val="0"/>
                        </a:spcBef>
                        <a:spcAft>
                          <a:spcPts val="0"/>
                        </a:spcAft>
                      </a:pPr>
                      <a:r>
                        <a:rPr lang="nb-NO" sz="1700" b="1" i="0" u="none" strike="noStrike">
                          <a:solidFill>
                            <a:srgbClr val="000000"/>
                          </a:solidFill>
                          <a:effectLst/>
                          <a:highlight>
                            <a:srgbClr val="D9D9D9"/>
                          </a:highlight>
                          <a:latin typeface="Calibri" panose="020F0502020204030204" pitchFamily="34" charset="0"/>
                        </a:rPr>
                        <a:t>  3 021 336 </a:t>
                      </a:r>
                      <a:endParaRPr lang="nb-NO" sz="2800" b="0" i="0" u="none" strike="noStrike">
                        <a:effectLst/>
                        <a:highlight>
                          <a:srgbClr val="D9D9D9"/>
                        </a:highlight>
                        <a:latin typeface="Arial" panose="020B0604020202020204" pitchFamily="34" charset="0"/>
                      </a:endParaRPr>
                    </a:p>
                  </a:txBody>
                  <a:tcPr marL="9762" marR="9762" marT="9762"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643108697"/>
                  </a:ext>
                </a:extLst>
              </a:tr>
              <a:tr h="476698">
                <a:tc>
                  <a:txBody>
                    <a:bodyPr/>
                    <a:lstStyle/>
                    <a:p>
                      <a:pPr algn="l" fontAlgn="b">
                        <a:spcBef>
                          <a:spcPts val="0"/>
                        </a:spcBef>
                        <a:spcAft>
                          <a:spcPts val="0"/>
                        </a:spcAft>
                      </a:pPr>
                      <a:r>
                        <a:rPr lang="nb-NO" sz="1700" b="0" i="0" u="none" strike="noStrike">
                          <a:solidFill>
                            <a:srgbClr val="000000"/>
                          </a:solidFill>
                          <a:effectLst/>
                          <a:latin typeface="Calibri" panose="020F0502020204030204" pitchFamily="34" charset="0"/>
                        </a:rPr>
                        <a:t>Besparelse</a:t>
                      </a:r>
                      <a:endParaRPr lang="nb-NO" sz="2800" b="0" i="0" u="none" strike="noStrike">
                        <a:effectLst/>
                        <a:latin typeface="Arial" panose="020B0604020202020204" pitchFamily="34" charset="0"/>
                      </a:endParaRPr>
                    </a:p>
                  </a:txBody>
                  <a:tcPr marL="9762" marR="9762" marT="976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noFill/>
                  </a:tcPr>
                </a:tc>
                <a:tc>
                  <a:txBody>
                    <a:bodyPr/>
                    <a:lstStyle/>
                    <a:p>
                      <a:pPr algn="l" fontAlgn="b">
                        <a:spcBef>
                          <a:spcPts val="0"/>
                        </a:spcBef>
                        <a:spcAft>
                          <a:spcPts val="0"/>
                        </a:spcAft>
                      </a:pPr>
                      <a:r>
                        <a:rPr lang="nb-NO" sz="1700" b="0" i="0" u="none" strike="noStrike">
                          <a:solidFill>
                            <a:srgbClr val="000000"/>
                          </a:solidFill>
                          <a:effectLst/>
                          <a:highlight>
                            <a:srgbClr val="D9D9D9"/>
                          </a:highlight>
                          <a:latin typeface="Calibri" panose="020F0502020204030204" pitchFamily="34" charset="0"/>
                        </a:rPr>
                        <a:t> </a:t>
                      </a:r>
                      <a:endParaRPr lang="nb-NO" sz="2800" b="0" i="0" u="none" strike="noStrike">
                        <a:effectLst/>
                        <a:highlight>
                          <a:srgbClr val="D9D9D9"/>
                        </a:highlight>
                        <a:latin typeface="Arial" panose="020B0604020202020204" pitchFamily="34" charset="0"/>
                      </a:endParaRPr>
                    </a:p>
                  </a:txBody>
                  <a:tcPr marL="9762" marR="9762" marT="976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l" fontAlgn="b">
                        <a:spcBef>
                          <a:spcPts val="0"/>
                        </a:spcBef>
                        <a:spcAft>
                          <a:spcPts val="0"/>
                        </a:spcAft>
                      </a:pPr>
                      <a:r>
                        <a:rPr lang="nb-NO" sz="1700" b="0" i="0" u="none" strike="noStrike">
                          <a:solidFill>
                            <a:srgbClr val="000000"/>
                          </a:solidFill>
                          <a:effectLst/>
                          <a:highlight>
                            <a:srgbClr val="D9D9D9"/>
                          </a:highlight>
                          <a:latin typeface="Calibri" panose="020F0502020204030204" pitchFamily="34" charset="0"/>
                        </a:rPr>
                        <a:t> </a:t>
                      </a:r>
                      <a:endParaRPr lang="nb-NO" sz="2800" b="0" i="0" u="none" strike="noStrike">
                        <a:effectLst/>
                        <a:highlight>
                          <a:srgbClr val="D9D9D9"/>
                        </a:highlight>
                        <a:latin typeface="Arial" panose="020B0604020202020204" pitchFamily="34" charset="0"/>
                      </a:endParaRPr>
                    </a:p>
                  </a:txBody>
                  <a:tcPr marL="9762" marR="9762" marT="9762"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tc>
                  <a:txBody>
                    <a:bodyPr/>
                    <a:lstStyle/>
                    <a:p>
                      <a:pPr algn="l" fontAlgn="b">
                        <a:spcBef>
                          <a:spcPts val="0"/>
                        </a:spcBef>
                        <a:spcAft>
                          <a:spcPts val="0"/>
                        </a:spcAft>
                      </a:pPr>
                      <a:r>
                        <a:rPr lang="nb-NO" sz="1700" b="1" i="0" u="none" strike="noStrike" dirty="0">
                          <a:solidFill>
                            <a:srgbClr val="000000"/>
                          </a:solidFill>
                          <a:effectLst/>
                          <a:highlight>
                            <a:srgbClr val="D9D9D9"/>
                          </a:highlight>
                          <a:latin typeface="Calibri" panose="020F0502020204030204" pitchFamily="34" charset="0"/>
                        </a:rPr>
                        <a:t>  5 580 778 </a:t>
                      </a:r>
                      <a:endParaRPr lang="nb-NO" sz="2800" b="0" i="0" u="none" strike="noStrike" dirty="0">
                        <a:effectLst/>
                        <a:highlight>
                          <a:srgbClr val="D9D9D9"/>
                        </a:highlight>
                        <a:latin typeface="Arial" panose="020B0604020202020204" pitchFamily="34" charset="0"/>
                      </a:endParaRPr>
                    </a:p>
                  </a:txBody>
                  <a:tcPr marL="9762" marR="9762" marT="976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647659225"/>
                  </a:ext>
                </a:extLst>
              </a:tr>
            </a:tbl>
          </a:graphicData>
        </a:graphic>
      </p:graphicFrame>
      <p:sp>
        <p:nvSpPr>
          <p:cNvPr id="6" name="Content Placeholder 2">
            <a:extLst>
              <a:ext uri="{FF2B5EF4-FFF2-40B4-BE49-F238E27FC236}">
                <a16:creationId xmlns:a16="http://schemas.microsoft.com/office/drawing/2014/main" id="{2D988B95-C870-4495-30DE-B2EF66FD4188}"/>
              </a:ext>
            </a:extLst>
          </p:cNvPr>
          <p:cNvSpPr txBox="1">
            <a:spLocks/>
          </p:cNvSpPr>
          <p:nvPr/>
        </p:nvSpPr>
        <p:spPr>
          <a:xfrm>
            <a:off x="6545942" y="852311"/>
            <a:ext cx="2452915" cy="3771729"/>
          </a:xfrm>
          <a:prstGeom prst="rect">
            <a:avLst/>
          </a:prstGeom>
        </p:spPr>
        <p:txBody>
          <a:bodyPr/>
          <a:lst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nb-NO" dirty="0"/>
              <a:t>Med stedlig leder på Øya og Ålesund</a:t>
            </a:r>
          </a:p>
          <a:p>
            <a:endParaRPr lang="nb-NO" dirty="0"/>
          </a:p>
          <a:p>
            <a:endParaRPr lang="nb-NO" dirty="0"/>
          </a:p>
          <a:p>
            <a:r>
              <a:rPr lang="nb-NO" dirty="0"/>
              <a:t>Med formell nivå 4 ledelse av alle faggrupper</a:t>
            </a:r>
          </a:p>
        </p:txBody>
      </p:sp>
    </p:spTree>
    <p:extLst>
      <p:ext uri="{BB962C8B-B14F-4D97-AF65-F5344CB8AC3E}">
        <p14:creationId xmlns:p14="http://schemas.microsoft.com/office/powerpoint/2010/main" val="623255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818C177E-61EB-9C37-51EF-FE85B7133B7E}"/>
              </a:ext>
            </a:extLst>
          </p:cNvPr>
          <p:cNvSpPr>
            <a:spLocks noGrp="1"/>
          </p:cNvSpPr>
          <p:nvPr>
            <p:ph type="title"/>
          </p:nvPr>
        </p:nvSpPr>
        <p:spPr>
          <a:xfrm>
            <a:off x="303196" y="205979"/>
            <a:ext cx="8523170" cy="646331"/>
          </a:xfrm>
        </p:spPr>
        <p:txBody>
          <a:bodyPr/>
          <a:lstStyle/>
          <a:p>
            <a:r>
              <a:rPr lang="en-US" dirty="0" err="1"/>
              <a:t>Pukkelkostnader</a:t>
            </a:r>
            <a:r>
              <a:rPr lang="en-US" dirty="0"/>
              <a:t> </a:t>
            </a:r>
            <a:r>
              <a:rPr lang="en-US" dirty="0" err="1"/>
              <a:t>grovanslag</a:t>
            </a:r>
            <a:endParaRPr lang="en-US" dirty="0"/>
          </a:p>
        </p:txBody>
      </p:sp>
      <p:sp>
        <p:nvSpPr>
          <p:cNvPr id="10" name="Content Placeholder 9">
            <a:extLst>
              <a:ext uri="{FF2B5EF4-FFF2-40B4-BE49-F238E27FC236}">
                <a16:creationId xmlns:a16="http://schemas.microsoft.com/office/drawing/2014/main" id="{92168F6C-1A76-F226-2E20-B3794F76DA73}"/>
              </a:ext>
            </a:extLst>
          </p:cNvPr>
          <p:cNvSpPr>
            <a:spLocks noGrp="1"/>
          </p:cNvSpPr>
          <p:nvPr>
            <p:ph sz="half" idx="1"/>
          </p:nvPr>
        </p:nvSpPr>
        <p:spPr>
          <a:xfrm>
            <a:off x="457199" y="1200151"/>
            <a:ext cx="7641771" cy="3394472"/>
          </a:xfrm>
        </p:spPr>
        <p:txBody>
          <a:bodyPr/>
          <a:lstStyle/>
          <a:p>
            <a:r>
              <a:rPr lang="nb-NO" dirty="0"/>
              <a:t>Direkte </a:t>
            </a:r>
            <a:r>
              <a:rPr lang="nb-NO" dirty="0" err="1"/>
              <a:t>kostnarer</a:t>
            </a:r>
            <a:r>
              <a:rPr lang="nb-NO" dirty="0"/>
              <a:t> i form av reiser, bli kjent seminarer ol </a:t>
            </a:r>
            <a:r>
              <a:rPr lang="nb-NO" b="1" dirty="0" err="1"/>
              <a:t>ca</a:t>
            </a:r>
            <a:r>
              <a:rPr lang="nb-NO" b="1" dirty="0"/>
              <a:t> 1,5 </a:t>
            </a:r>
            <a:r>
              <a:rPr lang="nb-NO" b="1" dirty="0" err="1"/>
              <a:t>mill</a:t>
            </a:r>
            <a:r>
              <a:rPr lang="nb-NO" b="1" dirty="0"/>
              <a:t> nok</a:t>
            </a:r>
          </a:p>
          <a:p>
            <a:r>
              <a:rPr lang="nb-NO" dirty="0"/>
              <a:t>Kostnad i form av tidsbruk fra ansatte til omstilling, seminarer, sammenslåing av økonomi og HR+++ </a:t>
            </a:r>
            <a:r>
              <a:rPr lang="nb-NO" b="1" dirty="0" err="1"/>
              <a:t>ca</a:t>
            </a:r>
            <a:r>
              <a:rPr lang="nb-NO" b="1" dirty="0"/>
              <a:t> 6 </a:t>
            </a:r>
            <a:r>
              <a:rPr lang="nb-NO" b="1" dirty="0" err="1"/>
              <a:t>mill</a:t>
            </a:r>
            <a:r>
              <a:rPr lang="nb-NO" b="1" dirty="0"/>
              <a:t> nok</a:t>
            </a:r>
          </a:p>
        </p:txBody>
      </p:sp>
    </p:spTree>
    <p:extLst>
      <p:ext uri="{BB962C8B-B14F-4D97-AF65-F5344CB8AC3E}">
        <p14:creationId xmlns:p14="http://schemas.microsoft.com/office/powerpoint/2010/main" val="2996763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BCD62-1D1C-14AC-1425-FA83C041A25B}"/>
              </a:ext>
            </a:extLst>
          </p:cNvPr>
          <p:cNvSpPr>
            <a:spLocks noGrp="1"/>
          </p:cNvSpPr>
          <p:nvPr>
            <p:ph type="title"/>
          </p:nvPr>
        </p:nvSpPr>
        <p:spPr/>
        <p:txBody>
          <a:bodyPr/>
          <a:lstStyle/>
          <a:p>
            <a:r>
              <a:rPr lang="nb-NO" dirty="0"/>
              <a:t>Status forhandling i LOSAM</a:t>
            </a:r>
          </a:p>
        </p:txBody>
      </p:sp>
      <p:sp>
        <p:nvSpPr>
          <p:cNvPr id="3" name="Content Placeholder 2">
            <a:extLst>
              <a:ext uri="{FF2B5EF4-FFF2-40B4-BE49-F238E27FC236}">
                <a16:creationId xmlns:a16="http://schemas.microsoft.com/office/drawing/2014/main" id="{9C79611F-340F-BFB7-0C32-8D83DC94DA73}"/>
              </a:ext>
            </a:extLst>
          </p:cNvPr>
          <p:cNvSpPr>
            <a:spLocks noGrp="1"/>
          </p:cNvSpPr>
          <p:nvPr>
            <p:ph sz="half" idx="1"/>
          </p:nvPr>
        </p:nvSpPr>
        <p:spPr>
          <a:xfrm>
            <a:off x="457200" y="1200151"/>
            <a:ext cx="7503886" cy="3394472"/>
          </a:xfrm>
        </p:spPr>
        <p:txBody>
          <a:bodyPr/>
          <a:lstStyle/>
          <a:p>
            <a:r>
              <a:rPr lang="nb-NO" dirty="0"/>
              <a:t>LOSAM har kommet med en </a:t>
            </a:r>
            <a:r>
              <a:rPr lang="nb-NO" b="1" dirty="0"/>
              <a:t>liste med ønskede forbedringer av sakunderlaget </a:t>
            </a:r>
            <a:r>
              <a:rPr lang="nb-NO" dirty="0"/>
              <a:t>før vi kan underskrive forhandlingsprotokoll om ny instituttstruktur.</a:t>
            </a:r>
          </a:p>
          <a:p>
            <a:r>
              <a:rPr lang="nb-NO" dirty="0"/>
              <a:t>Saken skulle vært fulgt opp i dag, med er </a:t>
            </a:r>
            <a:r>
              <a:rPr lang="nb-NO" b="1" dirty="0"/>
              <a:t>utsatt til streiken er over </a:t>
            </a:r>
            <a:r>
              <a:rPr lang="nb-NO" dirty="0"/>
              <a:t>fordi alt formelt samarbeid i LOSAM opphører ved </a:t>
            </a:r>
            <a:r>
              <a:rPr lang="nb-NO" dirty="0" err="1"/>
              <a:t>konfilkt</a:t>
            </a:r>
            <a:endParaRPr lang="nb-NO" dirty="0"/>
          </a:p>
        </p:txBody>
      </p:sp>
    </p:spTree>
    <p:extLst>
      <p:ext uri="{BB962C8B-B14F-4D97-AF65-F5344CB8AC3E}">
        <p14:creationId xmlns:p14="http://schemas.microsoft.com/office/powerpoint/2010/main" val="4126857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6FA25-05E0-41B8-ABED-138FB5469406}"/>
              </a:ext>
            </a:extLst>
          </p:cNvPr>
          <p:cNvSpPr>
            <a:spLocks noGrp="1"/>
          </p:cNvSpPr>
          <p:nvPr>
            <p:ph type="title"/>
          </p:nvPr>
        </p:nvSpPr>
        <p:spPr/>
        <p:txBody>
          <a:bodyPr/>
          <a:lstStyle/>
          <a:p>
            <a:r>
              <a:rPr lang="nb-NO" dirty="0"/>
              <a:t>Veien videre</a:t>
            </a:r>
          </a:p>
        </p:txBody>
      </p:sp>
      <p:sp>
        <p:nvSpPr>
          <p:cNvPr id="3" name="Content Placeholder 2">
            <a:extLst>
              <a:ext uri="{FF2B5EF4-FFF2-40B4-BE49-F238E27FC236}">
                <a16:creationId xmlns:a16="http://schemas.microsoft.com/office/drawing/2014/main" id="{B26DA369-E715-782B-E098-0D6777AEF3DB}"/>
              </a:ext>
            </a:extLst>
          </p:cNvPr>
          <p:cNvSpPr>
            <a:spLocks noGrp="1"/>
          </p:cNvSpPr>
          <p:nvPr>
            <p:ph sz="half" idx="1"/>
          </p:nvPr>
        </p:nvSpPr>
        <p:spPr>
          <a:xfrm>
            <a:off x="457199" y="1200151"/>
            <a:ext cx="7395029" cy="3394472"/>
          </a:xfrm>
        </p:spPr>
        <p:txBody>
          <a:bodyPr>
            <a:normAutofit fontScale="92500"/>
          </a:bodyPr>
          <a:lstStyle/>
          <a:p>
            <a:r>
              <a:rPr lang="nb-NO" dirty="0"/>
              <a:t>6/6 Behandling og beslutning om struktur i </a:t>
            </a:r>
            <a:r>
              <a:rPr lang="nb-NO" dirty="0" err="1"/>
              <a:t>fakultetstyret</a:t>
            </a:r>
            <a:endParaRPr lang="nb-NO" dirty="0"/>
          </a:p>
          <a:p>
            <a:r>
              <a:rPr lang="nb-NO" dirty="0"/>
              <a:t>?/? Forhandling i LOSAM når streiken er over</a:t>
            </a:r>
          </a:p>
          <a:p>
            <a:r>
              <a:rPr lang="nb-NO" dirty="0"/>
              <a:t>Juni Utarbeide bemanningsplan</a:t>
            </a:r>
          </a:p>
          <a:p>
            <a:r>
              <a:rPr lang="nb-NO" dirty="0"/>
              <a:t>11-12/9 Vedtak i </a:t>
            </a:r>
            <a:r>
              <a:rPr lang="nb-NO" dirty="0" err="1"/>
              <a:t>NTNU’s</a:t>
            </a:r>
            <a:r>
              <a:rPr lang="nb-NO" dirty="0"/>
              <a:t> styre </a:t>
            </a:r>
          </a:p>
          <a:p>
            <a:r>
              <a:rPr lang="nb-NO" dirty="0"/>
              <a:t>September – desember Innplassering i stillinger</a:t>
            </a:r>
          </a:p>
        </p:txBody>
      </p:sp>
    </p:spTree>
    <p:extLst>
      <p:ext uri="{BB962C8B-B14F-4D97-AF65-F5344CB8AC3E}">
        <p14:creationId xmlns:p14="http://schemas.microsoft.com/office/powerpoint/2010/main" val="4269661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6409434-92B8-86DC-41EA-5B82B927858B}"/>
              </a:ext>
            </a:extLst>
          </p:cNvPr>
          <p:cNvSpPr>
            <a:spLocks noGrp="1"/>
          </p:cNvSpPr>
          <p:nvPr>
            <p:ph type="title"/>
          </p:nvPr>
        </p:nvSpPr>
        <p:spPr/>
        <p:txBody>
          <a:bodyPr/>
          <a:lstStyle/>
          <a:p>
            <a:r>
              <a:rPr lang="nb-NO" dirty="0"/>
              <a:t>Enighet med LO/YS</a:t>
            </a:r>
          </a:p>
        </p:txBody>
      </p:sp>
      <p:sp>
        <p:nvSpPr>
          <p:cNvPr id="3" name="Plassholder for innhold 2">
            <a:extLst>
              <a:ext uri="{FF2B5EF4-FFF2-40B4-BE49-F238E27FC236}">
                <a16:creationId xmlns:a16="http://schemas.microsoft.com/office/drawing/2014/main" id="{F2D93F93-BC9B-2848-2DE5-DF65BED52C71}"/>
              </a:ext>
            </a:extLst>
          </p:cNvPr>
          <p:cNvSpPr>
            <a:spLocks noGrp="1"/>
          </p:cNvSpPr>
          <p:nvPr>
            <p:ph idx="1"/>
          </p:nvPr>
        </p:nvSpPr>
        <p:spPr/>
        <p:txBody>
          <a:bodyPr/>
          <a:lstStyle/>
          <a:p>
            <a:r>
              <a:rPr lang="nb-NO" dirty="0"/>
              <a:t>Det vi vet så langt:</a:t>
            </a:r>
          </a:p>
          <a:p>
            <a:pPr lvl="1"/>
            <a:r>
              <a:rPr lang="nb-NO" dirty="0"/>
              <a:t>Innenfor frontfaget på 5,2 %</a:t>
            </a:r>
          </a:p>
          <a:p>
            <a:pPr lvl="1"/>
            <a:r>
              <a:rPr lang="nb-NO" dirty="0"/>
              <a:t>25 % sentral pott – 75 % lokal pott</a:t>
            </a:r>
          </a:p>
          <a:p>
            <a:pPr lvl="1"/>
            <a:r>
              <a:rPr lang="nb-NO" dirty="0"/>
              <a:t>Minstelønn og godskriving inn i avtalen</a:t>
            </a:r>
          </a:p>
          <a:p>
            <a:pPr lvl="1"/>
            <a:r>
              <a:rPr lang="nb-NO" dirty="0"/>
              <a:t>Staten ønsker </a:t>
            </a:r>
            <a:r>
              <a:rPr lang="nb-NO" dirty="0" err="1"/>
              <a:t>Akad</a:t>
            </a:r>
            <a:r>
              <a:rPr lang="nb-NO" dirty="0"/>
              <a:t> og </a:t>
            </a:r>
            <a:r>
              <a:rPr lang="nb-NO" dirty="0" err="1"/>
              <a:t>Unio</a:t>
            </a:r>
            <a:r>
              <a:rPr lang="nb-NO" dirty="0"/>
              <a:t> inn i samme avtale</a:t>
            </a:r>
          </a:p>
          <a:p>
            <a:pPr lvl="1"/>
            <a:r>
              <a:rPr lang="nb-NO" dirty="0"/>
              <a:t>Men, avtalen skal til uravstemning….</a:t>
            </a:r>
          </a:p>
        </p:txBody>
      </p:sp>
    </p:spTree>
    <p:extLst>
      <p:ext uri="{BB962C8B-B14F-4D97-AF65-F5344CB8AC3E}">
        <p14:creationId xmlns:p14="http://schemas.microsoft.com/office/powerpoint/2010/main" val="3777734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5B622A7-DEFB-F8DA-3C7B-FFCBC689F7EE}"/>
              </a:ext>
            </a:extLst>
          </p:cNvPr>
          <p:cNvSpPr>
            <a:spLocks noGrp="1"/>
          </p:cNvSpPr>
          <p:nvPr>
            <p:ph type="title"/>
          </p:nvPr>
        </p:nvSpPr>
        <p:spPr/>
        <p:txBody>
          <a:bodyPr/>
          <a:lstStyle/>
          <a:p>
            <a:r>
              <a:rPr lang="nb-NO" dirty="0"/>
              <a:t>Streik</a:t>
            </a:r>
          </a:p>
        </p:txBody>
      </p:sp>
      <p:sp>
        <p:nvSpPr>
          <p:cNvPr id="3" name="Plassholder for innhold 2">
            <a:extLst>
              <a:ext uri="{FF2B5EF4-FFF2-40B4-BE49-F238E27FC236}">
                <a16:creationId xmlns:a16="http://schemas.microsoft.com/office/drawing/2014/main" id="{CC9D150B-CBEF-F3D9-65E5-071B26D44DF9}"/>
              </a:ext>
            </a:extLst>
          </p:cNvPr>
          <p:cNvSpPr>
            <a:spLocks noGrp="1"/>
          </p:cNvSpPr>
          <p:nvPr>
            <p:ph idx="1"/>
          </p:nvPr>
        </p:nvSpPr>
        <p:spPr/>
        <p:txBody>
          <a:bodyPr/>
          <a:lstStyle/>
          <a:p>
            <a:r>
              <a:rPr lang="nb-NO" dirty="0" err="1"/>
              <a:t>Unio</a:t>
            </a:r>
            <a:r>
              <a:rPr lang="nb-NO" dirty="0"/>
              <a:t> og Akademikerne ønsker egen avtale</a:t>
            </a:r>
          </a:p>
          <a:p>
            <a:pPr lvl="1"/>
            <a:r>
              <a:rPr lang="nb-NO" dirty="0"/>
              <a:t>Betent sak, kan bli langvarig hvis staten ikke gir seg</a:t>
            </a:r>
          </a:p>
          <a:p>
            <a:pPr lvl="1"/>
            <a:r>
              <a:rPr lang="nb-NO" dirty="0"/>
              <a:t>Politisk styrt, jf. media</a:t>
            </a:r>
          </a:p>
          <a:p>
            <a:r>
              <a:rPr lang="nb-NO" dirty="0" err="1"/>
              <a:t>Hoveduttaket</a:t>
            </a:r>
            <a:r>
              <a:rPr lang="nb-NO" dirty="0"/>
              <a:t> NTNU vil være fra mandag 27/5</a:t>
            </a:r>
          </a:p>
          <a:p>
            <a:r>
              <a:rPr lang="nb-NO" dirty="0"/>
              <a:t>Jeg har ikke fått beskjed om at noen ved NV er tatt ut i streik til nå</a:t>
            </a:r>
          </a:p>
          <a:p>
            <a:r>
              <a:rPr lang="nb-NO" dirty="0"/>
              <a:t>Formelt samarbeid mellom arbeidsgiver og arbeidstager settes på pause unders streiken, e.g. LOSAM og SESAM</a:t>
            </a:r>
          </a:p>
        </p:txBody>
      </p:sp>
    </p:spTree>
    <p:extLst>
      <p:ext uri="{BB962C8B-B14F-4D97-AF65-F5344CB8AC3E}">
        <p14:creationId xmlns:p14="http://schemas.microsoft.com/office/powerpoint/2010/main" val="222036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28B20-616A-F8E5-F406-282EA9748EB4}"/>
              </a:ext>
            </a:extLst>
          </p:cNvPr>
          <p:cNvSpPr>
            <a:spLocks noGrp="1"/>
          </p:cNvSpPr>
          <p:nvPr>
            <p:ph type="title"/>
          </p:nvPr>
        </p:nvSpPr>
        <p:spPr/>
        <p:txBody>
          <a:bodyPr/>
          <a:lstStyle/>
          <a:p>
            <a:r>
              <a:rPr lang="nb-NO" dirty="0"/>
              <a:t>Utvikling i bevilgning til NV over tid</a:t>
            </a:r>
          </a:p>
        </p:txBody>
      </p:sp>
      <p:sp>
        <p:nvSpPr>
          <p:cNvPr id="3" name="Content Placeholder 2">
            <a:extLst>
              <a:ext uri="{FF2B5EF4-FFF2-40B4-BE49-F238E27FC236}">
                <a16:creationId xmlns:a16="http://schemas.microsoft.com/office/drawing/2014/main" id="{B9D01205-7085-85F7-1C9E-B53FCC8B0929}"/>
              </a:ext>
            </a:extLst>
          </p:cNvPr>
          <p:cNvSpPr>
            <a:spLocks noGrp="1"/>
          </p:cNvSpPr>
          <p:nvPr>
            <p:ph idx="1"/>
          </p:nvPr>
        </p:nvSpPr>
        <p:spPr/>
        <p:txBody>
          <a:bodyPr/>
          <a:lstStyle/>
          <a:p>
            <a:endParaRPr lang="nb-NO" dirty="0"/>
          </a:p>
        </p:txBody>
      </p:sp>
      <p:pic>
        <p:nvPicPr>
          <p:cNvPr id="1026" name="Picture 3">
            <a:extLst>
              <a:ext uri="{FF2B5EF4-FFF2-40B4-BE49-F238E27FC236}">
                <a16:creationId xmlns:a16="http://schemas.microsoft.com/office/drawing/2014/main" id="{7B8ADADE-99B4-11EB-11B7-B45E52C96B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7430" y="946850"/>
            <a:ext cx="6359015" cy="4196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2030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B6F7FE-1C5B-314E-9EB6-C3D6F936303D}"/>
              </a:ext>
            </a:extLst>
          </p:cNvPr>
          <p:cNvSpPr>
            <a:spLocks noGrp="1"/>
          </p:cNvSpPr>
          <p:nvPr>
            <p:ph type="title"/>
          </p:nvPr>
        </p:nvSpPr>
        <p:spPr>
          <a:xfrm>
            <a:off x="303196" y="205979"/>
            <a:ext cx="8523170" cy="646331"/>
          </a:xfrm>
        </p:spPr>
        <p:txBody>
          <a:bodyPr vert="horz" wrap="square" lIns="91440" tIns="45720" rIns="91440" bIns="45720" rtlCol="0" anchor="t" anchorCtr="0">
            <a:normAutofit/>
          </a:bodyPr>
          <a:lstStyle/>
          <a:p>
            <a:r>
              <a:rPr lang="nb-NO"/>
              <a:t>Ramme drift (RD)</a:t>
            </a:r>
          </a:p>
        </p:txBody>
      </p:sp>
      <p:pic>
        <p:nvPicPr>
          <p:cNvPr id="6" name="Picture 5">
            <a:extLst>
              <a:ext uri="{FF2B5EF4-FFF2-40B4-BE49-F238E27FC236}">
                <a16:creationId xmlns:a16="http://schemas.microsoft.com/office/drawing/2014/main" id="{D3D7D61D-0DA0-09BA-CAC6-6BF659B389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35611" y="1017767"/>
            <a:ext cx="6056014" cy="3148715"/>
          </a:xfrm>
          <a:prstGeom prst="rect">
            <a:avLst/>
          </a:prstGeom>
          <a:noFill/>
          <a:ln>
            <a:noFill/>
          </a:ln>
        </p:spPr>
      </p:pic>
      <p:sp>
        <p:nvSpPr>
          <p:cNvPr id="3" name="TekstSylinder 2">
            <a:extLst>
              <a:ext uri="{FF2B5EF4-FFF2-40B4-BE49-F238E27FC236}">
                <a16:creationId xmlns:a16="http://schemas.microsoft.com/office/drawing/2014/main" id="{5EDE3819-C4C4-DBFE-04CF-FFBC9FCA0667}"/>
              </a:ext>
            </a:extLst>
          </p:cNvPr>
          <p:cNvSpPr txBox="1"/>
          <p:nvPr/>
        </p:nvSpPr>
        <p:spPr>
          <a:xfrm>
            <a:off x="5911545" y="1200151"/>
            <a:ext cx="3196843" cy="3394472"/>
          </a:xfrm>
          <a:prstGeom prst="rect">
            <a:avLst/>
          </a:prstGeom>
        </p:spPr>
        <p:txBody>
          <a:bodyPr vert="horz" lIns="91440" tIns="45720" rIns="91440" bIns="45720" rtlCol="0">
            <a:normAutofit/>
          </a:bodyPr>
          <a:lstStyle/>
          <a:p>
            <a:pPr marL="342900" indent="-342900">
              <a:lnSpc>
                <a:spcPct val="90000"/>
              </a:lnSpc>
              <a:spcBef>
                <a:spcPct val="20000"/>
              </a:spcBef>
              <a:buFont typeface="Arial"/>
              <a:buChar char="•"/>
            </a:pPr>
            <a:r>
              <a:rPr lang="en-US" sz="1100" dirty="0" err="1">
                <a:latin typeface="Arial"/>
                <a:cs typeface="Arial"/>
              </a:rPr>
              <a:t>Overordnet</a:t>
            </a:r>
            <a:r>
              <a:rPr lang="en-US" sz="1100" dirty="0">
                <a:latin typeface="Arial"/>
                <a:cs typeface="Arial"/>
              </a:rPr>
              <a:t> status per 1.T – </a:t>
            </a:r>
            <a:r>
              <a:rPr lang="en-US" sz="1100" dirty="0" err="1">
                <a:latin typeface="Arial"/>
                <a:cs typeface="Arial"/>
              </a:rPr>
              <a:t>litt</a:t>
            </a:r>
            <a:r>
              <a:rPr lang="en-US" sz="1100" dirty="0">
                <a:latin typeface="Arial"/>
                <a:cs typeface="Arial"/>
              </a:rPr>
              <a:t> </a:t>
            </a:r>
            <a:r>
              <a:rPr lang="en-US" sz="1100" dirty="0" err="1">
                <a:latin typeface="Arial"/>
                <a:cs typeface="Arial"/>
              </a:rPr>
              <a:t>bak</a:t>
            </a:r>
            <a:r>
              <a:rPr lang="en-US" sz="1100" dirty="0">
                <a:latin typeface="Arial"/>
                <a:cs typeface="Arial"/>
              </a:rPr>
              <a:t> </a:t>
            </a:r>
            <a:r>
              <a:rPr lang="en-US" sz="1100" dirty="0" err="1">
                <a:latin typeface="Arial"/>
                <a:cs typeface="Arial"/>
              </a:rPr>
              <a:t>budsjett</a:t>
            </a:r>
            <a:r>
              <a:rPr lang="en-US" sz="1100" dirty="0">
                <a:latin typeface="Arial"/>
                <a:cs typeface="Arial"/>
              </a:rPr>
              <a:t>. </a:t>
            </a:r>
          </a:p>
          <a:p>
            <a:pPr marL="342900" lvl="1" indent="-342900">
              <a:lnSpc>
                <a:spcPct val="90000"/>
              </a:lnSpc>
              <a:spcBef>
                <a:spcPct val="20000"/>
              </a:spcBef>
              <a:buFont typeface="Arial"/>
              <a:buChar char="•"/>
            </a:pPr>
            <a:r>
              <a:rPr lang="en-US" sz="1100" dirty="0" err="1">
                <a:latin typeface="Arial"/>
                <a:cs typeface="Arial"/>
              </a:rPr>
              <a:t>Omfordelt</a:t>
            </a:r>
            <a:r>
              <a:rPr lang="en-US" sz="1100" dirty="0">
                <a:latin typeface="Arial"/>
                <a:cs typeface="Arial"/>
              </a:rPr>
              <a:t> </a:t>
            </a:r>
            <a:r>
              <a:rPr lang="en-US" sz="1100" dirty="0" err="1">
                <a:latin typeface="Arial"/>
                <a:cs typeface="Arial"/>
              </a:rPr>
              <a:t>bevilgning</a:t>
            </a:r>
            <a:r>
              <a:rPr lang="en-US" sz="1100" dirty="0">
                <a:latin typeface="Arial"/>
                <a:cs typeface="Arial"/>
              </a:rPr>
              <a:t> </a:t>
            </a:r>
            <a:r>
              <a:rPr lang="en-US" sz="1100" dirty="0" err="1">
                <a:latin typeface="Arial"/>
                <a:cs typeface="Arial"/>
              </a:rPr>
              <a:t>gir</a:t>
            </a:r>
            <a:r>
              <a:rPr lang="en-US" sz="1100" dirty="0">
                <a:latin typeface="Arial"/>
                <a:cs typeface="Arial"/>
              </a:rPr>
              <a:t> et </a:t>
            </a:r>
            <a:r>
              <a:rPr lang="en-US" sz="1100" dirty="0" err="1">
                <a:latin typeface="Arial"/>
                <a:cs typeface="Arial"/>
              </a:rPr>
              <a:t>kunstig</a:t>
            </a:r>
            <a:r>
              <a:rPr lang="en-US" sz="1100" dirty="0">
                <a:latin typeface="Arial"/>
                <a:cs typeface="Arial"/>
              </a:rPr>
              <a:t> </a:t>
            </a:r>
            <a:r>
              <a:rPr lang="en-US" sz="1100" dirty="0" err="1">
                <a:latin typeface="Arial"/>
                <a:cs typeface="Arial"/>
              </a:rPr>
              <a:t>godt</a:t>
            </a:r>
            <a:r>
              <a:rPr lang="en-US" sz="1100" dirty="0">
                <a:latin typeface="Arial"/>
                <a:cs typeface="Arial"/>
              </a:rPr>
              <a:t> </a:t>
            </a:r>
            <a:r>
              <a:rPr lang="en-US" sz="1100" dirty="0" err="1">
                <a:latin typeface="Arial"/>
                <a:cs typeface="Arial"/>
              </a:rPr>
              <a:t>bilde</a:t>
            </a:r>
            <a:r>
              <a:rPr lang="en-US" sz="1100" dirty="0">
                <a:latin typeface="Arial"/>
                <a:cs typeface="Arial"/>
              </a:rPr>
              <a:t>. </a:t>
            </a:r>
          </a:p>
          <a:p>
            <a:pPr marL="342900" lvl="1" indent="-342900">
              <a:lnSpc>
                <a:spcPct val="90000"/>
              </a:lnSpc>
              <a:spcBef>
                <a:spcPct val="20000"/>
              </a:spcBef>
              <a:buFont typeface="Arial"/>
              <a:buChar char="•"/>
            </a:pPr>
            <a:r>
              <a:rPr lang="en-US" sz="1100" dirty="0" err="1">
                <a:latin typeface="Arial"/>
                <a:cs typeface="Arial"/>
              </a:rPr>
              <a:t>Lavere</a:t>
            </a:r>
            <a:r>
              <a:rPr lang="en-US" sz="1100" dirty="0">
                <a:latin typeface="Arial"/>
                <a:cs typeface="Arial"/>
              </a:rPr>
              <a:t> </a:t>
            </a:r>
            <a:r>
              <a:rPr lang="en-US" sz="1100" dirty="0" err="1">
                <a:latin typeface="Arial"/>
                <a:cs typeface="Arial"/>
              </a:rPr>
              <a:t>overføring</a:t>
            </a:r>
            <a:r>
              <a:rPr lang="en-US" sz="1100" dirty="0">
                <a:latin typeface="Arial"/>
                <a:cs typeface="Arial"/>
              </a:rPr>
              <a:t> fra BOA </a:t>
            </a:r>
            <a:r>
              <a:rPr lang="en-US" sz="1100" dirty="0" err="1">
                <a:latin typeface="Arial"/>
                <a:cs typeface="Arial"/>
              </a:rPr>
              <a:t>enn</a:t>
            </a:r>
            <a:r>
              <a:rPr lang="en-US" sz="1100" dirty="0">
                <a:latin typeface="Arial"/>
                <a:cs typeface="Arial"/>
              </a:rPr>
              <a:t> </a:t>
            </a:r>
            <a:r>
              <a:rPr lang="en-US" sz="1100" dirty="0" err="1">
                <a:latin typeface="Arial"/>
                <a:cs typeface="Arial"/>
              </a:rPr>
              <a:t>budsjett</a:t>
            </a:r>
            <a:r>
              <a:rPr lang="en-US" sz="1100" dirty="0">
                <a:latin typeface="Arial"/>
                <a:cs typeface="Arial"/>
              </a:rPr>
              <a:t>. </a:t>
            </a:r>
          </a:p>
          <a:p>
            <a:pPr marL="342900" lvl="1" indent="-342900">
              <a:lnSpc>
                <a:spcPct val="90000"/>
              </a:lnSpc>
              <a:spcBef>
                <a:spcPct val="20000"/>
              </a:spcBef>
              <a:buFont typeface="Arial"/>
              <a:buChar char="•"/>
            </a:pPr>
            <a:r>
              <a:rPr lang="en-US" sz="1100" dirty="0" err="1">
                <a:latin typeface="Arial"/>
                <a:cs typeface="Arial"/>
              </a:rPr>
              <a:t>Høye</a:t>
            </a:r>
            <a:r>
              <a:rPr lang="en-US" sz="1100" dirty="0">
                <a:latin typeface="Arial"/>
                <a:cs typeface="Arial"/>
              </a:rPr>
              <a:t> </a:t>
            </a:r>
            <a:r>
              <a:rPr lang="en-US" sz="1100" dirty="0" err="1">
                <a:latin typeface="Arial"/>
                <a:cs typeface="Arial"/>
              </a:rPr>
              <a:t>lønnskostnader</a:t>
            </a:r>
            <a:r>
              <a:rPr lang="en-US" sz="1100" dirty="0">
                <a:latin typeface="Arial"/>
                <a:cs typeface="Arial"/>
              </a:rPr>
              <a:t> </a:t>
            </a:r>
          </a:p>
          <a:p>
            <a:pPr marL="800100" lvl="3" indent="-342900">
              <a:lnSpc>
                <a:spcPct val="90000"/>
              </a:lnSpc>
              <a:spcBef>
                <a:spcPct val="20000"/>
              </a:spcBef>
              <a:buFont typeface="Arial"/>
              <a:buChar char="•"/>
            </a:pPr>
            <a:r>
              <a:rPr lang="en-US" sz="1100" dirty="0" err="1">
                <a:latin typeface="Arial"/>
                <a:cs typeface="Arial"/>
              </a:rPr>
              <a:t>Konsolidering</a:t>
            </a:r>
            <a:r>
              <a:rPr lang="en-US" sz="1100" dirty="0">
                <a:latin typeface="Arial"/>
                <a:cs typeface="Arial"/>
              </a:rPr>
              <a:t> 3,3 mill. </a:t>
            </a:r>
          </a:p>
          <a:p>
            <a:pPr marL="800100" lvl="3" indent="-342900">
              <a:lnSpc>
                <a:spcPct val="90000"/>
              </a:lnSpc>
              <a:spcBef>
                <a:spcPct val="20000"/>
              </a:spcBef>
              <a:buFont typeface="Arial"/>
              <a:buChar char="•"/>
            </a:pPr>
            <a:r>
              <a:rPr lang="en-US" sz="1100" dirty="0" err="1">
                <a:latin typeface="Arial"/>
                <a:cs typeface="Arial"/>
              </a:rPr>
              <a:t>Pensjon</a:t>
            </a:r>
            <a:r>
              <a:rPr lang="en-US" sz="1100" dirty="0">
                <a:latin typeface="Arial"/>
                <a:cs typeface="Arial"/>
              </a:rPr>
              <a:t> 3,6 mill. </a:t>
            </a:r>
          </a:p>
          <a:p>
            <a:pPr marL="800100" lvl="3" indent="-342900">
              <a:lnSpc>
                <a:spcPct val="90000"/>
              </a:lnSpc>
              <a:spcBef>
                <a:spcPct val="20000"/>
              </a:spcBef>
              <a:buFont typeface="Arial"/>
              <a:buChar char="•"/>
            </a:pPr>
            <a:r>
              <a:rPr lang="en-US" sz="1100" dirty="0">
                <a:latin typeface="Arial"/>
                <a:cs typeface="Arial"/>
              </a:rPr>
              <a:t>Andre </a:t>
            </a:r>
            <a:r>
              <a:rPr lang="en-US" sz="1100" dirty="0" err="1">
                <a:latin typeface="Arial"/>
                <a:cs typeface="Arial"/>
              </a:rPr>
              <a:t>effekter</a:t>
            </a:r>
            <a:r>
              <a:rPr lang="en-US" sz="1100" dirty="0">
                <a:latin typeface="Arial"/>
                <a:cs typeface="Arial"/>
              </a:rPr>
              <a:t> 5,2 mill. </a:t>
            </a:r>
          </a:p>
          <a:p>
            <a:pPr marL="800100" lvl="3" indent="-342900">
              <a:lnSpc>
                <a:spcPct val="90000"/>
              </a:lnSpc>
              <a:spcBef>
                <a:spcPct val="20000"/>
              </a:spcBef>
              <a:buFont typeface="Arial"/>
              <a:buChar char="•"/>
            </a:pPr>
            <a:r>
              <a:rPr lang="en-US" sz="1100" dirty="0" err="1">
                <a:latin typeface="Arial"/>
                <a:cs typeface="Arial"/>
              </a:rPr>
              <a:t>Ferieeffekt</a:t>
            </a:r>
            <a:r>
              <a:rPr lang="en-US" sz="1100" dirty="0">
                <a:latin typeface="Arial"/>
                <a:cs typeface="Arial"/>
              </a:rPr>
              <a:t> </a:t>
            </a:r>
            <a:r>
              <a:rPr lang="en-US" sz="1100" dirty="0" err="1">
                <a:latin typeface="Arial"/>
                <a:cs typeface="Arial"/>
              </a:rPr>
              <a:t>forventes</a:t>
            </a:r>
            <a:r>
              <a:rPr lang="en-US" sz="1100" dirty="0">
                <a:latin typeface="Arial"/>
                <a:cs typeface="Arial"/>
              </a:rPr>
              <a:t> </a:t>
            </a:r>
            <a:r>
              <a:rPr lang="en-US" sz="1100" dirty="0" err="1">
                <a:latin typeface="Arial"/>
                <a:cs typeface="Arial"/>
              </a:rPr>
              <a:t>desember</a:t>
            </a:r>
            <a:endParaRPr lang="en-US" sz="1100" dirty="0">
              <a:latin typeface="Arial"/>
              <a:cs typeface="Arial"/>
            </a:endParaRPr>
          </a:p>
          <a:p>
            <a:pPr marL="800100" lvl="3" indent="-342900">
              <a:lnSpc>
                <a:spcPct val="90000"/>
              </a:lnSpc>
              <a:spcBef>
                <a:spcPct val="20000"/>
              </a:spcBef>
              <a:buFont typeface="Arial"/>
              <a:buChar char="•"/>
            </a:pPr>
            <a:r>
              <a:rPr lang="en-US" sz="1100" dirty="0" err="1">
                <a:latin typeface="Arial"/>
                <a:cs typeface="Arial"/>
              </a:rPr>
              <a:t>Synliggjøring</a:t>
            </a:r>
            <a:r>
              <a:rPr lang="en-US" sz="1100" dirty="0">
                <a:latin typeface="Arial"/>
                <a:cs typeface="Arial"/>
              </a:rPr>
              <a:t> av </a:t>
            </a:r>
            <a:r>
              <a:rPr lang="en-US" sz="1100" dirty="0" err="1">
                <a:latin typeface="Arial"/>
                <a:cs typeface="Arial"/>
              </a:rPr>
              <a:t>effekter</a:t>
            </a:r>
            <a:r>
              <a:rPr lang="en-US" sz="1100" dirty="0">
                <a:latin typeface="Arial"/>
                <a:cs typeface="Arial"/>
              </a:rPr>
              <a:t> </a:t>
            </a:r>
            <a:r>
              <a:rPr lang="en-US" sz="1100" dirty="0" err="1">
                <a:latin typeface="Arial"/>
                <a:cs typeface="Arial"/>
              </a:rPr>
              <a:t>bemanningsstopp</a:t>
            </a:r>
            <a:r>
              <a:rPr lang="en-US" sz="1100" dirty="0">
                <a:latin typeface="Arial"/>
                <a:cs typeface="Arial"/>
              </a:rPr>
              <a:t> </a:t>
            </a:r>
            <a:r>
              <a:rPr lang="en-US" sz="1100" dirty="0" err="1">
                <a:latin typeface="Arial"/>
                <a:cs typeface="Arial"/>
              </a:rPr>
              <a:t>forventes</a:t>
            </a:r>
            <a:r>
              <a:rPr lang="en-US" sz="1100" dirty="0">
                <a:latin typeface="Arial"/>
                <a:cs typeface="Arial"/>
              </a:rPr>
              <a:t> </a:t>
            </a:r>
            <a:r>
              <a:rPr lang="en-US" sz="1100" dirty="0" err="1">
                <a:latin typeface="Arial"/>
                <a:cs typeface="Arial"/>
              </a:rPr>
              <a:t>fremover</a:t>
            </a:r>
            <a:r>
              <a:rPr lang="en-US" sz="1100" dirty="0">
                <a:latin typeface="Arial"/>
                <a:cs typeface="Arial"/>
              </a:rPr>
              <a:t>.</a:t>
            </a:r>
          </a:p>
          <a:p>
            <a:pPr marL="342900" lvl="1" indent="-342900">
              <a:lnSpc>
                <a:spcPct val="90000"/>
              </a:lnSpc>
              <a:spcBef>
                <a:spcPct val="20000"/>
              </a:spcBef>
              <a:buFont typeface="Arial"/>
              <a:buChar char="•"/>
            </a:pPr>
            <a:endParaRPr lang="en-US" sz="1100" dirty="0">
              <a:latin typeface="Arial"/>
              <a:cs typeface="Arial"/>
            </a:endParaRPr>
          </a:p>
          <a:p>
            <a:pPr marL="342900" lvl="1" indent="-342900">
              <a:lnSpc>
                <a:spcPct val="90000"/>
              </a:lnSpc>
              <a:spcBef>
                <a:spcPct val="20000"/>
              </a:spcBef>
              <a:buFont typeface="Arial"/>
              <a:buChar char="•"/>
            </a:pPr>
            <a:r>
              <a:rPr lang="en-US" sz="1100" dirty="0" err="1">
                <a:latin typeface="Arial"/>
                <a:cs typeface="Arial"/>
              </a:rPr>
              <a:t>Høy</a:t>
            </a:r>
            <a:r>
              <a:rPr lang="en-US" sz="1100" dirty="0">
                <a:latin typeface="Arial"/>
                <a:cs typeface="Arial"/>
              </a:rPr>
              <a:t> </a:t>
            </a:r>
            <a:r>
              <a:rPr lang="en-US" sz="1100" dirty="0" err="1">
                <a:latin typeface="Arial"/>
                <a:cs typeface="Arial"/>
              </a:rPr>
              <a:t>egenfinansiering</a:t>
            </a:r>
            <a:r>
              <a:rPr lang="en-US" sz="1100" dirty="0">
                <a:latin typeface="Arial"/>
                <a:cs typeface="Arial"/>
              </a:rPr>
              <a:t>. </a:t>
            </a:r>
            <a:r>
              <a:rPr lang="en-US" sz="1100" dirty="0" err="1">
                <a:latin typeface="Arial"/>
                <a:cs typeface="Arial"/>
              </a:rPr>
              <a:t>Deler</a:t>
            </a:r>
            <a:r>
              <a:rPr lang="en-US" sz="1100" dirty="0">
                <a:latin typeface="Arial"/>
                <a:cs typeface="Arial"/>
              </a:rPr>
              <a:t> </a:t>
            </a:r>
            <a:r>
              <a:rPr lang="en-US" sz="1100" dirty="0" err="1">
                <a:latin typeface="Arial"/>
                <a:cs typeface="Arial"/>
              </a:rPr>
              <a:t>har</a:t>
            </a:r>
            <a:r>
              <a:rPr lang="en-US" sz="1100" dirty="0">
                <a:latin typeface="Arial"/>
                <a:cs typeface="Arial"/>
              </a:rPr>
              <a:t> </a:t>
            </a:r>
            <a:r>
              <a:rPr lang="en-US" sz="1100" dirty="0" err="1">
                <a:latin typeface="Arial"/>
                <a:cs typeface="Arial"/>
              </a:rPr>
              <a:t>motpost</a:t>
            </a:r>
            <a:r>
              <a:rPr lang="en-US" sz="1100" dirty="0">
                <a:latin typeface="Arial"/>
                <a:cs typeface="Arial"/>
              </a:rPr>
              <a:t> i </a:t>
            </a:r>
            <a:r>
              <a:rPr lang="en-US" sz="1100" dirty="0" err="1">
                <a:latin typeface="Arial"/>
                <a:cs typeface="Arial"/>
              </a:rPr>
              <a:t>utbetaling</a:t>
            </a:r>
            <a:r>
              <a:rPr lang="en-US" sz="1100" dirty="0">
                <a:latin typeface="Arial"/>
                <a:cs typeface="Arial"/>
              </a:rPr>
              <a:t> av EU-</a:t>
            </a:r>
            <a:r>
              <a:rPr lang="en-US" sz="1100" dirty="0" err="1">
                <a:latin typeface="Arial"/>
                <a:cs typeface="Arial"/>
              </a:rPr>
              <a:t>insentiv</a:t>
            </a:r>
            <a:r>
              <a:rPr lang="en-US" sz="1100" dirty="0">
                <a:latin typeface="Arial"/>
                <a:cs typeface="Arial"/>
              </a:rPr>
              <a:t> </a:t>
            </a:r>
            <a:r>
              <a:rPr lang="en-US" sz="1100" dirty="0" err="1">
                <a:latin typeface="Arial"/>
                <a:cs typeface="Arial"/>
              </a:rPr>
              <a:t>som</a:t>
            </a:r>
            <a:r>
              <a:rPr lang="en-US" sz="1100" dirty="0">
                <a:latin typeface="Arial"/>
                <a:cs typeface="Arial"/>
              </a:rPr>
              <a:t> </a:t>
            </a:r>
            <a:r>
              <a:rPr lang="en-US" sz="1100" dirty="0" err="1">
                <a:latin typeface="Arial"/>
                <a:cs typeface="Arial"/>
              </a:rPr>
              <a:t>benyttes</a:t>
            </a:r>
            <a:r>
              <a:rPr lang="en-US" sz="1100" dirty="0">
                <a:latin typeface="Arial"/>
                <a:cs typeface="Arial"/>
              </a:rPr>
              <a:t> </a:t>
            </a:r>
            <a:r>
              <a:rPr lang="en-US" sz="1100" dirty="0" err="1">
                <a:latin typeface="Arial"/>
                <a:cs typeface="Arial"/>
              </a:rPr>
              <a:t>som</a:t>
            </a:r>
            <a:r>
              <a:rPr lang="en-US" sz="1100" dirty="0">
                <a:latin typeface="Arial"/>
                <a:cs typeface="Arial"/>
              </a:rPr>
              <a:t> </a:t>
            </a:r>
            <a:r>
              <a:rPr lang="en-US" sz="1100" dirty="0" err="1">
                <a:latin typeface="Arial"/>
                <a:cs typeface="Arial"/>
              </a:rPr>
              <a:t>manuell</a:t>
            </a:r>
            <a:r>
              <a:rPr lang="en-US" sz="1100" dirty="0">
                <a:latin typeface="Arial"/>
                <a:cs typeface="Arial"/>
              </a:rPr>
              <a:t> </a:t>
            </a:r>
            <a:r>
              <a:rPr lang="en-US" sz="1100" dirty="0" err="1">
                <a:latin typeface="Arial"/>
                <a:cs typeface="Arial"/>
              </a:rPr>
              <a:t>egenfinansiering</a:t>
            </a:r>
            <a:r>
              <a:rPr lang="en-US" sz="1100" dirty="0">
                <a:latin typeface="Arial"/>
                <a:cs typeface="Arial"/>
              </a:rPr>
              <a:t>. </a:t>
            </a:r>
          </a:p>
        </p:txBody>
      </p:sp>
      <p:sp>
        <p:nvSpPr>
          <p:cNvPr id="7" name="Oval 6">
            <a:extLst>
              <a:ext uri="{FF2B5EF4-FFF2-40B4-BE49-F238E27FC236}">
                <a16:creationId xmlns:a16="http://schemas.microsoft.com/office/drawing/2014/main" id="{172948F3-C1E6-36E7-DC49-57A46CF44E29}"/>
              </a:ext>
            </a:extLst>
          </p:cNvPr>
          <p:cNvSpPr/>
          <p:nvPr/>
        </p:nvSpPr>
        <p:spPr>
          <a:xfrm>
            <a:off x="4071068" y="2798859"/>
            <a:ext cx="612250" cy="198783"/>
          </a:xfrm>
          <a:prstGeom prst="ellipse">
            <a:avLst/>
          </a:prstGeom>
          <a:noFill/>
          <a:ln>
            <a:solidFill>
              <a:srgbClr val="FF0000"/>
            </a:solid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8" name="Oval 7">
            <a:extLst>
              <a:ext uri="{FF2B5EF4-FFF2-40B4-BE49-F238E27FC236}">
                <a16:creationId xmlns:a16="http://schemas.microsoft.com/office/drawing/2014/main" id="{61022084-872E-6061-026A-4C2F0234A937}"/>
              </a:ext>
            </a:extLst>
          </p:cNvPr>
          <p:cNvSpPr/>
          <p:nvPr/>
        </p:nvSpPr>
        <p:spPr>
          <a:xfrm>
            <a:off x="5544268" y="3669716"/>
            <a:ext cx="612250" cy="198783"/>
          </a:xfrm>
          <a:prstGeom prst="ellipse">
            <a:avLst/>
          </a:prstGeom>
          <a:noFill/>
          <a:ln>
            <a:solidFill>
              <a:srgbClr val="FF0000"/>
            </a:solid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Tree>
    <p:extLst>
      <p:ext uri="{BB962C8B-B14F-4D97-AF65-F5344CB8AC3E}">
        <p14:creationId xmlns:p14="http://schemas.microsoft.com/office/powerpoint/2010/main" val="3580893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517126" y="1001374"/>
            <a:ext cx="7772400" cy="646331"/>
          </a:xfrm>
        </p:spPr>
        <p:txBody>
          <a:bodyPr/>
          <a:lstStyle/>
          <a:p>
            <a:r>
              <a:rPr lang="nb-NO" dirty="0"/>
              <a:t>Programportefølje NV mai 2024</a:t>
            </a:r>
          </a:p>
        </p:txBody>
      </p:sp>
      <p:sp>
        <p:nvSpPr>
          <p:cNvPr id="3" name="Undertittel 2"/>
          <p:cNvSpPr>
            <a:spLocks noGrp="1"/>
          </p:cNvSpPr>
          <p:nvPr>
            <p:ph type="subTitle" idx="1"/>
          </p:nvPr>
        </p:nvSpPr>
        <p:spPr>
          <a:xfrm>
            <a:off x="495416" y="1672721"/>
            <a:ext cx="7772400" cy="1314450"/>
          </a:xfrm>
        </p:spPr>
        <p:txBody>
          <a:bodyPr>
            <a:normAutofit/>
          </a:bodyPr>
          <a:lstStyle/>
          <a:p>
            <a:r>
              <a:rPr lang="nb-NO" dirty="0"/>
              <a:t>Karina Mathisen Prodekan utdanning</a:t>
            </a:r>
            <a:endParaRPr lang="nb-NO" sz="2400" dirty="0"/>
          </a:p>
        </p:txBody>
      </p:sp>
      <p:sp>
        <p:nvSpPr>
          <p:cNvPr id="7" name="TekstSylinder 6">
            <a:extLst>
              <a:ext uri="{FF2B5EF4-FFF2-40B4-BE49-F238E27FC236}">
                <a16:creationId xmlns:a16="http://schemas.microsoft.com/office/drawing/2014/main" id="{B9070A41-1D3B-014A-A244-E11745070860}"/>
              </a:ext>
            </a:extLst>
          </p:cNvPr>
          <p:cNvSpPr txBox="1"/>
          <p:nvPr/>
        </p:nvSpPr>
        <p:spPr>
          <a:xfrm rot="16200000">
            <a:off x="7295730" y="1528836"/>
            <a:ext cx="2934026" cy="369332"/>
          </a:xfrm>
          <a:prstGeom prst="rect">
            <a:avLst/>
          </a:prstGeom>
          <a:noFill/>
        </p:spPr>
        <p:txBody>
          <a:bodyPr wrap="square" rtlCol="0">
            <a:spAutoFit/>
          </a:bodyPr>
          <a:lstStyle/>
          <a:p>
            <a:r>
              <a:rPr lang="nb-NO" dirty="0">
                <a:solidFill>
                  <a:srgbClr val="0D4788"/>
                </a:solidFill>
              </a:rPr>
              <a:t>Kunnskap for ei betre verd</a:t>
            </a:r>
          </a:p>
        </p:txBody>
      </p:sp>
    </p:spTree>
    <p:extLst>
      <p:ext uri="{BB962C8B-B14F-4D97-AF65-F5344CB8AC3E}">
        <p14:creationId xmlns:p14="http://schemas.microsoft.com/office/powerpoint/2010/main" val="3243102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21D8E-3FED-4E2F-8166-90EA8201278B}"/>
              </a:ext>
            </a:extLst>
          </p:cNvPr>
          <p:cNvSpPr>
            <a:spLocks noGrp="1"/>
          </p:cNvSpPr>
          <p:nvPr>
            <p:ph type="title"/>
          </p:nvPr>
        </p:nvSpPr>
        <p:spPr>
          <a:xfrm>
            <a:off x="162288" y="21693"/>
            <a:ext cx="7897879" cy="648512"/>
          </a:xfrm>
        </p:spPr>
        <p:txBody>
          <a:bodyPr/>
          <a:lstStyle/>
          <a:p>
            <a:r>
              <a:rPr lang="nb-NO" dirty="0"/>
              <a:t>NVs portefølje – før (28 program)</a:t>
            </a:r>
          </a:p>
        </p:txBody>
      </p:sp>
      <p:sp>
        <p:nvSpPr>
          <p:cNvPr id="4" name="Rectangle 3">
            <a:extLst>
              <a:ext uri="{FF2B5EF4-FFF2-40B4-BE49-F238E27FC236}">
                <a16:creationId xmlns:a16="http://schemas.microsoft.com/office/drawing/2014/main" id="{9809F8BB-6B0D-4FC3-B0A6-B8C19C471406}"/>
              </a:ext>
            </a:extLst>
          </p:cNvPr>
          <p:cNvSpPr/>
          <p:nvPr/>
        </p:nvSpPr>
        <p:spPr>
          <a:xfrm>
            <a:off x="3937187" y="2805726"/>
            <a:ext cx="437990" cy="1750006"/>
          </a:xfrm>
          <a:prstGeom prst="rect">
            <a:avLst/>
          </a:prstGeom>
          <a:solidFill>
            <a:srgbClr val="00B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BKJ</a:t>
            </a:r>
          </a:p>
        </p:txBody>
      </p:sp>
      <p:sp>
        <p:nvSpPr>
          <p:cNvPr id="6" name="Rectangle 5">
            <a:extLst>
              <a:ext uri="{FF2B5EF4-FFF2-40B4-BE49-F238E27FC236}">
                <a16:creationId xmlns:a16="http://schemas.microsoft.com/office/drawing/2014/main" id="{E37CA525-E985-4C9F-A98C-16E3BEFBABC6}"/>
              </a:ext>
            </a:extLst>
          </p:cNvPr>
          <p:cNvSpPr/>
          <p:nvPr/>
        </p:nvSpPr>
        <p:spPr>
          <a:xfrm>
            <a:off x="3256813" y="2805726"/>
            <a:ext cx="437990" cy="1750006"/>
          </a:xfrm>
          <a:prstGeom prst="rect">
            <a:avLst/>
          </a:prstGeom>
          <a:solidFill>
            <a:srgbClr val="C0000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FTINGKJ</a:t>
            </a:r>
          </a:p>
        </p:txBody>
      </p:sp>
      <p:sp>
        <p:nvSpPr>
          <p:cNvPr id="8" name="Rectangle 7">
            <a:extLst>
              <a:ext uri="{FF2B5EF4-FFF2-40B4-BE49-F238E27FC236}">
                <a16:creationId xmlns:a16="http://schemas.microsoft.com/office/drawing/2014/main" id="{69053004-634E-441E-9F51-D60CE0F2873F}"/>
              </a:ext>
            </a:extLst>
          </p:cNvPr>
          <p:cNvSpPr/>
          <p:nvPr/>
        </p:nvSpPr>
        <p:spPr>
          <a:xfrm>
            <a:off x="2673040" y="1928457"/>
            <a:ext cx="437990" cy="2633669"/>
          </a:xfrm>
          <a:prstGeom prst="rect">
            <a:avLst/>
          </a:prstGeom>
          <a:solidFill>
            <a:schemeClr val="accent2"/>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MTKJ</a:t>
            </a:r>
          </a:p>
        </p:txBody>
      </p:sp>
      <p:sp>
        <p:nvSpPr>
          <p:cNvPr id="10" name="Rectangle 9">
            <a:extLst>
              <a:ext uri="{FF2B5EF4-FFF2-40B4-BE49-F238E27FC236}">
                <a16:creationId xmlns:a16="http://schemas.microsoft.com/office/drawing/2014/main" id="{571A0653-1EBB-4DAC-843B-BEA7780E449C}"/>
              </a:ext>
            </a:extLst>
          </p:cNvPr>
          <p:cNvSpPr/>
          <p:nvPr/>
        </p:nvSpPr>
        <p:spPr>
          <a:xfrm>
            <a:off x="3782531" y="1952620"/>
            <a:ext cx="437990" cy="770308"/>
          </a:xfrm>
          <a:prstGeom prst="rect">
            <a:avLst/>
          </a:prstGeom>
          <a:solidFill>
            <a:srgbClr val="92D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sz="1200" dirty="0"/>
              <a:t>MSCHEM</a:t>
            </a:r>
          </a:p>
        </p:txBody>
      </p:sp>
      <p:sp>
        <p:nvSpPr>
          <p:cNvPr id="12" name="Rectangle 11">
            <a:extLst>
              <a:ext uri="{FF2B5EF4-FFF2-40B4-BE49-F238E27FC236}">
                <a16:creationId xmlns:a16="http://schemas.microsoft.com/office/drawing/2014/main" id="{CFC57A36-3397-49C1-AC62-5CDBD10B49A0}"/>
              </a:ext>
            </a:extLst>
          </p:cNvPr>
          <p:cNvSpPr/>
          <p:nvPr/>
        </p:nvSpPr>
        <p:spPr>
          <a:xfrm>
            <a:off x="4317081" y="1952620"/>
            <a:ext cx="437990" cy="770308"/>
          </a:xfrm>
          <a:prstGeom prst="rect">
            <a:avLst/>
          </a:prstGeom>
          <a:solidFill>
            <a:srgbClr val="92D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sz="900" dirty="0"/>
              <a:t>MSENVITOX</a:t>
            </a:r>
          </a:p>
        </p:txBody>
      </p:sp>
      <p:sp>
        <p:nvSpPr>
          <p:cNvPr id="14" name="Rectangle 13">
            <a:extLst>
              <a:ext uri="{FF2B5EF4-FFF2-40B4-BE49-F238E27FC236}">
                <a16:creationId xmlns:a16="http://schemas.microsoft.com/office/drawing/2014/main" id="{2E2E9853-7B2F-47D5-B8D5-A7C0716F10A2}"/>
              </a:ext>
            </a:extLst>
          </p:cNvPr>
          <p:cNvSpPr/>
          <p:nvPr/>
        </p:nvSpPr>
        <p:spPr>
          <a:xfrm>
            <a:off x="3243614" y="1946415"/>
            <a:ext cx="437990" cy="770308"/>
          </a:xfrm>
          <a:prstGeom prst="rect">
            <a:avLst/>
          </a:prstGeom>
          <a:solidFill>
            <a:schemeClr val="accent1">
              <a:lumMod val="90000"/>
            </a:schemeClr>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sz="900" dirty="0"/>
              <a:t>MSCHEMBI</a:t>
            </a:r>
          </a:p>
        </p:txBody>
      </p:sp>
      <p:sp>
        <p:nvSpPr>
          <p:cNvPr id="16" name="Rectangle 15">
            <a:extLst>
              <a:ext uri="{FF2B5EF4-FFF2-40B4-BE49-F238E27FC236}">
                <a16:creationId xmlns:a16="http://schemas.microsoft.com/office/drawing/2014/main" id="{226DEF8E-E275-4C58-A072-61F4811F2F70}"/>
              </a:ext>
            </a:extLst>
          </p:cNvPr>
          <p:cNvSpPr/>
          <p:nvPr/>
        </p:nvSpPr>
        <p:spPr>
          <a:xfrm>
            <a:off x="571742" y="2812119"/>
            <a:ext cx="437990" cy="1750006"/>
          </a:xfrm>
          <a:prstGeom prst="rect">
            <a:avLst/>
          </a:prstGeom>
          <a:solidFill>
            <a:srgbClr val="00B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BFY</a:t>
            </a:r>
          </a:p>
        </p:txBody>
      </p:sp>
      <p:sp>
        <p:nvSpPr>
          <p:cNvPr id="20" name="Rectangle 19">
            <a:extLst>
              <a:ext uri="{FF2B5EF4-FFF2-40B4-BE49-F238E27FC236}">
                <a16:creationId xmlns:a16="http://schemas.microsoft.com/office/drawing/2014/main" id="{71B264E0-3B78-41E6-BD8A-8A8548B5225B}"/>
              </a:ext>
            </a:extLst>
          </p:cNvPr>
          <p:cNvSpPr/>
          <p:nvPr/>
        </p:nvSpPr>
        <p:spPr>
          <a:xfrm>
            <a:off x="1081832" y="1940316"/>
            <a:ext cx="437990" cy="2633669"/>
          </a:xfrm>
          <a:prstGeom prst="rect">
            <a:avLst/>
          </a:prstGeom>
          <a:solidFill>
            <a:schemeClr val="accent2"/>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MTFYMA</a:t>
            </a:r>
          </a:p>
        </p:txBody>
      </p:sp>
      <p:sp>
        <p:nvSpPr>
          <p:cNvPr id="24" name="Rectangle 23">
            <a:extLst>
              <a:ext uri="{FF2B5EF4-FFF2-40B4-BE49-F238E27FC236}">
                <a16:creationId xmlns:a16="http://schemas.microsoft.com/office/drawing/2014/main" id="{895D2202-42BE-4E03-829B-FAD02EA285E5}"/>
              </a:ext>
            </a:extLst>
          </p:cNvPr>
          <p:cNvSpPr/>
          <p:nvPr/>
        </p:nvSpPr>
        <p:spPr>
          <a:xfrm>
            <a:off x="562200" y="1946415"/>
            <a:ext cx="437990" cy="770308"/>
          </a:xfrm>
          <a:prstGeom prst="rect">
            <a:avLst/>
          </a:prstGeom>
          <a:solidFill>
            <a:srgbClr val="92D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sz="1050" dirty="0"/>
              <a:t>MSPFYS</a:t>
            </a:r>
          </a:p>
        </p:txBody>
      </p:sp>
      <p:sp>
        <p:nvSpPr>
          <p:cNvPr id="28" name="Rectangle 27">
            <a:extLst>
              <a:ext uri="{FF2B5EF4-FFF2-40B4-BE49-F238E27FC236}">
                <a16:creationId xmlns:a16="http://schemas.microsoft.com/office/drawing/2014/main" id="{39CFF829-74F3-4470-8899-0A6EEFC67C0B}"/>
              </a:ext>
            </a:extLst>
          </p:cNvPr>
          <p:cNvSpPr/>
          <p:nvPr/>
        </p:nvSpPr>
        <p:spPr>
          <a:xfrm>
            <a:off x="4657299" y="2812120"/>
            <a:ext cx="437990" cy="1750006"/>
          </a:xfrm>
          <a:prstGeom prst="rect">
            <a:avLst/>
          </a:prstGeom>
          <a:solidFill>
            <a:srgbClr val="00B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BBI</a:t>
            </a:r>
          </a:p>
        </p:txBody>
      </p:sp>
      <p:sp>
        <p:nvSpPr>
          <p:cNvPr id="30" name="Rectangle 29">
            <a:extLst>
              <a:ext uri="{FF2B5EF4-FFF2-40B4-BE49-F238E27FC236}">
                <a16:creationId xmlns:a16="http://schemas.microsoft.com/office/drawing/2014/main" id="{5ADC236C-CEE8-4C66-BBEA-24BD10C66015}"/>
              </a:ext>
            </a:extLst>
          </p:cNvPr>
          <p:cNvSpPr/>
          <p:nvPr/>
        </p:nvSpPr>
        <p:spPr>
          <a:xfrm>
            <a:off x="5960944" y="2830078"/>
            <a:ext cx="437990" cy="1750006"/>
          </a:xfrm>
          <a:prstGeom prst="rect">
            <a:avLst/>
          </a:prstGeom>
          <a:solidFill>
            <a:srgbClr val="C0000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BIHAV</a:t>
            </a:r>
          </a:p>
        </p:txBody>
      </p:sp>
      <p:sp>
        <p:nvSpPr>
          <p:cNvPr id="32" name="Rectangle 31">
            <a:extLst>
              <a:ext uri="{FF2B5EF4-FFF2-40B4-BE49-F238E27FC236}">
                <a16:creationId xmlns:a16="http://schemas.microsoft.com/office/drawing/2014/main" id="{528A80DE-8677-4F0C-B266-E4B2DC2E5190}"/>
              </a:ext>
            </a:extLst>
          </p:cNvPr>
          <p:cNvSpPr/>
          <p:nvPr/>
        </p:nvSpPr>
        <p:spPr>
          <a:xfrm>
            <a:off x="50678" y="1946415"/>
            <a:ext cx="437990" cy="2633669"/>
          </a:xfrm>
          <a:prstGeom prst="rect">
            <a:avLst/>
          </a:prstGeom>
          <a:solidFill>
            <a:schemeClr val="accent2"/>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MTNANO</a:t>
            </a:r>
          </a:p>
        </p:txBody>
      </p:sp>
      <p:sp>
        <p:nvSpPr>
          <p:cNvPr id="34" name="Rectangle 33">
            <a:extLst>
              <a:ext uri="{FF2B5EF4-FFF2-40B4-BE49-F238E27FC236}">
                <a16:creationId xmlns:a16="http://schemas.microsoft.com/office/drawing/2014/main" id="{F120FAEE-AE42-4D34-8F5E-B22E53E0DD34}"/>
              </a:ext>
            </a:extLst>
          </p:cNvPr>
          <p:cNvSpPr/>
          <p:nvPr/>
        </p:nvSpPr>
        <p:spPr>
          <a:xfrm>
            <a:off x="4855998" y="1952620"/>
            <a:ext cx="437990" cy="770308"/>
          </a:xfrm>
          <a:prstGeom prst="rect">
            <a:avLst/>
          </a:prstGeom>
          <a:solidFill>
            <a:srgbClr val="92D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sz="1200" dirty="0"/>
              <a:t>MSBIO</a:t>
            </a:r>
          </a:p>
        </p:txBody>
      </p:sp>
      <p:sp>
        <p:nvSpPr>
          <p:cNvPr id="36" name="Rectangle 35">
            <a:extLst>
              <a:ext uri="{FF2B5EF4-FFF2-40B4-BE49-F238E27FC236}">
                <a16:creationId xmlns:a16="http://schemas.microsoft.com/office/drawing/2014/main" id="{4D47B930-97D4-4C07-B7DA-FFE965A3A29E}"/>
              </a:ext>
            </a:extLst>
          </p:cNvPr>
          <p:cNvSpPr/>
          <p:nvPr/>
        </p:nvSpPr>
        <p:spPr>
          <a:xfrm>
            <a:off x="5394915" y="1952620"/>
            <a:ext cx="437990" cy="770308"/>
          </a:xfrm>
          <a:prstGeom prst="rect">
            <a:avLst/>
          </a:prstGeom>
          <a:solidFill>
            <a:srgbClr val="92D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sz="1000" dirty="0"/>
              <a:t>MSNARM</a:t>
            </a:r>
          </a:p>
        </p:txBody>
      </p:sp>
      <p:sp>
        <p:nvSpPr>
          <p:cNvPr id="40" name="Rectangle 39">
            <a:extLst>
              <a:ext uri="{FF2B5EF4-FFF2-40B4-BE49-F238E27FC236}">
                <a16:creationId xmlns:a16="http://schemas.microsoft.com/office/drawing/2014/main" id="{243D327A-D750-4BBD-9569-DE861A7D93C8}"/>
              </a:ext>
            </a:extLst>
          </p:cNvPr>
          <p:cNvSpPr/>
          <p:nvPr/>
        </p:nvSpPr>
        <p:spPr>
          <a:xfrm>
            <a:off x="7622177" y="2830078"/>
            <a:ext cx="437990" cy="1750006"/>
          </a:xfrm>
          <a:prstGeom prst="rect">
            <a:avLst/>
          </a:prstGeom>
          <a:solidFill>
            <a:srgbClr val="00B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427BT</a:t>
            </a:r>
          </a:p>
        </p:txBody>
      </p:sp>
      <p:sp>
        <p:nvSpPr>
          <p:cNvPr id="42" name="Rectangle 41">
            <a:extLst>
              <a:ext uri="{FF2B5EF4-FFF2-40B4-BE49-F238E27FC236}">
                <a16:creationId xmlns:a16="http://schemas.microsoft.com/office/drawing/2014/main" id="{41079395-1520-48A6-AA10-831AD923CEF6}"/>
              </a:ext>
            </a:extLst>
          </p:cNvPr>
          <p:cNvSpPr/>
          <p:nvPr/>
        </p:nvSpPr>
        <p:spPr>
          <a:xfrm>
            <a:off x="7065072" y="2823979"/>
            <a:ext cx="437990" cy="1750006"/>
          </a:xfrm>
          <a:prstGeom prst="rect">
            <a:avLst/>
          </a:prstGeom>
          <a:solidFill>
            <a:schemeClr val="accent6"/>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MTMAT</a:t>
            </a:r>
          </a:p>
        </p:txBody>
      </p:sp>
      <p:sp>
        <p:nvSpPr>
          <p:cNvPr id="46" name="Rectangle 45">
            <a:extLst>
              <a:ext uri="{FF2B5EF4-FFF2-40B4-BE49-F238E27FC236}">
                <a16:creationId xmlns:a16="http://schemas.microsoft.com/office/drawing/2014/main" id="{2FDCEE36-9389-4DFC-B435-94FCA7E38905}"/>
              </a:ext>
            </a:extLst>
          </p:cNvPr>
          <p:cNvSpPr/>
          <p:nvPr/>
        </p:nvSpPr>
        <p:spPr>
          <a:xfrm>
            <a:off x="7606963" y="1952620"/>
            <a:ext cx="437990" cy="770308"/>
          </a:xfrm>
          <a:prstGeom prst="rect">
            <a:avLst/>
          </a:prstGeom>
          <a:solidFill>
            <a:srgbClr val="92D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sz="800" dirty="0"/>
              <a:t>MSBIOTECH</a:t>
            </a:r>
          </a:p>
        </p:txBody>
      </p:sp>
      <p:sp>
        <p:nvSpPr>
          <p:cNvPr id="50" name="Rectangle 49">
            <a:extLst>
              <a:ext uri="{FF2B5EF4-FFF2-40B4-BE49-F238E27FC236}">
                <a16:creationId xmlns:a16="http://schemas.microsoft.com/office/drawing/2014/main" id="{6F4DE03A-D93A-45C7-987D-A3E7B1E060FC}"/>
              </a:ext>
            </a:extLst>
          </p:cNvPr>
          <p:cNvSpPr/>
          <p:nvPr/>
        </p:nvSpPr>
        <p:spPr>
          <a:xfrm>
            <a:off x="6927591" y="1944014"/>
            <a:ext cx="437990" cy="770308"/>
          </a:xfrm>
          <a:prstGeom prst="rect">
            <a:avLst/>
          </a:prstGeom>
          <a:solidFill>
            <a:schemeClr val="accent6">
              <a:lumMod val="60000"/>
              <a:lumOff val="40000"/>
            </a:schemeClr>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sz="900" dirty="0"/>
              <a:t>FTMAMAT</a:t>
            </a:r>
          </a:p>
        </p:txBody>
      </p:sp>
      <p:sp>
        <p:nvSpPr>
          <p:cNvPr id="52" name="Rectangle 51">
            <a:extLst>
              <a:ext uri="{FF2B5EF4-FFF2-40B4-BE49-F238E27FC236}">
                <a16:creationId xmlns:a16="http://schemas.microsoft.com/office/drawing/2014/main" id="{29086E98-CB3B-4457-915C-88A57A59C0AA}"/>
              </a:ext>
            </a:extLst>
          </p:cNvPr>
          <p:cNvSpPr/>
          <p:nvPr/>
        </p:nvSpPr>
        <p:spPr>
          <a:xfrm>
            <a:off x="6183075" y="1944014"/>
            <a:ext cx="437990" cy="770308"/>
          </a:xfrm>
          <a:prstGeom prst="rect">
            <a:avLst/>
          </a:prstGeom>
          <a:solidFill>
            <a:srgbClr val="92D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sz="900" dirty="0"/>
              <a:t>MSOCEAN</a:t>
            </a:r>
          </a:p>
        </p:txBody>
      </p:sp>
      <p:sp>
        <p:nvSpPr>
          <p:cNvPr id="54" name="Rectangle 53">
            <a:extLst>
              <a:ext uri="{FF2B5EF4-FFF2-40B4-BE49-F238E27FC236}">
                <a16:creationId xmlns:a16="http://schemas.microsoft.com/office/drawing/2014/main" id="{4C59C6D6-20CD-45A4-8118-B61476D8AB96}"/>
              </a:ext>
            </a:extLst>
          </p:cNvPr>
          <p:cNvSpPr/>
          <p:nvPr/>
        </p:nvSpPr>
        <p:spPr>
          <a:xfrm>
            <a:off x="2121096" y="1928457"/>
            <a:ext cx="437990" cy="2633669"/>
          </a:xfrm>
          <a:prstGeom prst="rect">
            <a:avLst/>
          </a:prstGeom>
          <a:solidFill>
            <a:schemeClr val="accent2"/>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MTMT</a:t>
            </a:r>
          </a:p>
        </p:txBody>
      </p:sp>
      <p:sp>
        <p:nvSpPr>
          <p:cNvPr id="56" name="Rectangle 55">
            <a:extLst>
              <a:ext uri="{FF2B5EF4-FFF2-40B4-BE49-F238E27FC236}">
                <a16:creationId xmlns:a16="http://schemas.microsoft.com/office/drawing/2014/main" id="{15EEAF20-0BD9-4143-9031-517A19A2A826}"/>
              </a:ext>
            </a:extLst>
          </p:cNvPr>
          <p:cNvSpPr/>
          <p:nvPr/>
        </p:nvSpPr>
        <p:spPr>
          <a:xfrm>
            <a:off x="1601464" y="2805726"/>
            <a:ext cx="437990" cy="1750006"/>
          </a:xfrm>
          <a:prstGeom prst="rect">
            <a:avLst/>
          </a:prstGeom>
          <a:solidFill>
            <a:srgbClr val="C0000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FTINGMAT</a:t>
            </a:r>
          </a:p>
        </p:txBody>
      </p:sp>
      <p:sp>
        <p:nvSpPr>
          <p:cNvPr id="58" name="Rectangle 57">
            <a:extLst>
              <a:ext uri="{FF2B5EF4-FFF2-40B4-BE49-F238E27FC236}">
                <a16:creationId xmlns:a16="http://schemas.microsoft.com/office/drawing/2014/main" id="{97ADA999-C5E3-4C45-9DF1-A8755F0A4C42}"/>
              </a:ext>
            </a:extLst>
          </p:cNvPr>
          <p:cNvSpPr/>
          <p:nvPr/>
        </p:nvSpPr>
        <p:spPr>
          <a:xfrm>
            <a:off x="1601464" y="1944014"/>
            <a:ext cx="437990" cy="770308"/>
          </a:xfrm>
          <a:prstGeom prst="rect">
            <a:avLst/>
          </a:prstGeom>
          <a:solidFill>
            <a:schemeClr val="accent1">
              <a:lumMod val="90000"/>
            </a:schemeClr>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sz="1200" dirty="0"/>
              <a:t>MSMT</a:t>
            </a:r>
          </a:p>
        </p:txBody>
      </p:sp>
      <p:sp>
        <p:nvSpPr>
          <p:cNvPr id="60" name="Rectangle 59">
            <a:extLst>
              <a:ext uri="{FF2B5EF4-FFF2-40B4-BE49-F238E27FC236}">
                <a16:creationId xmlns:a16="http://schemas.microsoft.com/office/drawing/2014/main" id="{BC099F3F-730B-41B8-93D6-203FB71448B5}"/>
              </a:ext>
            </a:extLst>
          </p:cNvPr>
          <p:cNvSpPr/>
          <p:nvPr/>
        </p:nvSpPr>
        <p:spPr>
          <a:xfrm>
            <a:off x="8122499" y="1952620"/>
            <a:ext cx="437990" cy="2633669"/>
          </a:xfrm>
          <a:prstGeom prst="rect">
            <a:avLst/>
          </a:prstGeom>
          <a:solidFill>
            <a:srgbClr val="00B050"/>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MBIOT5</a:t>
            </a:r>
          </a:p>
        </p:txBody>
      </p:sp>
      <p:sp>
        <p:nvSpPr>
          <p:cNvPr id="62" name="Rectangle 61">
            <a:extLst>
              <a:ext uri="{FF2B5EF4-FFF2-40B4-BE49-F238E27FC236}">
                <a16:creationId xmlns:a16="http://schemas.microsoft.com/office/drawing/2014/main" id="{0BA64311-9F11-4FB8-8437-33BCDDA58E05}"/>
              </a:ext>
            </a:extLst>
          </p:cNvPr>
          <p:cNvSpPr/>
          <p:nvPr/>
        </p:nvSpPr>
        <p:spPr>
          <a:xfrm>
            <a:off x="6506325" y="2823979"/>
            <a:ext cx="437990" cy="1750006"/>
          </a:xfrm>
          <a:prstGeom prst="rect">
            <a:avLst/>
          </a:prstGeom>
          <a:solidFill>
            <a:schemeClr val="accent6"/>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298BI</a:t>
            </a:r>
          </a:p>
        </p:txBody>
      </p:sp>
      <p:sp>
        <p:nvSpPr>
          <p:cNvPr id="64" name="Rectangle 63">
            <a:extLst>
              <a:ext uri="{FF2B5EF4-FFF2-40B4-BE49-F238E27FC236}">
                <a16:creationId xmlns:a16="http://schemas.microsoft.com/office/drawing/2014/main" id="{D669C2C8-FAC1-44FC-B28C-81B2A74B161B}"/>
              </a:ext>
            </a:extLst>
          </p:cNvPr>
          <p:cNvSpPr/>
          <p:nvPr/>
        </p:nvSpPr>
        <p:spPr>
          <a:xfrm>
            <a:off x="8638035" y="2823979"/>
            <a:ext cx="437990" cy="1750006"/>
          </a:xfrm>
          <a:prstGeom prst="rect">
            <a:avLst/>
          </a:prstGeom>
          <a:solidFill>
            <a:schemeClr val="accent6"/>
          </a:solidFill>
          <a:ln>
            <a:no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nb-NO" dirty="0"/>
              <a:t>BBIOING</a:t>
            </a:r>
          </a:p>
        </p:txBody>
      </p:sp>
      <p:sp>
        <p:nvSpPr>
          <p:cNvPr id="3" name="Rectangle: Rounded Corners 2">
            <a:extLst>
              <a:ext uri="{FF2B5EF4-FFF2-40B4-BE49-F238E27FC236}">
                <a16:creationId xmlns:a16="http://schemas.microsoft.com/office/drawing/2014/main" id="{FF6B76EE-0BAC-43A3-8215-BBE3FEEA5D7E}"/>
              </a:ext>
            </a:extLst>
          </p:cNvPr>
          <p:cNvSpPr/>
          <p:nvPr/>
        </p:nvSpPr>
        <p:spPr>
          <a:xfrm>
            <a:off x="8600432" y="826935"/>
            <a:ext cx="529433" cy="3905085"/>
          </a:xfrm>
          <a:prstGeom prst="roundRect">
            <a:avLst/>
          </a:prstGeom>
          <a:noFill/>
          <a:ln>
            <a:solidFill>
              <a:srgbClr val="0070C0"/>
            </a:solid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5" name="TextBox 4">
            <a:extLst>
              <a:ext uri="{FF2B5EF4-FFF2-40B4-BE49-F238E27FC236}">
                <a16:creationId xmlns:a16="http://schemas.microsoft.com/office/drawing/2014/main" id="{3F20394F-22F8-4823-B8B7-51A9A6B2B41A}"/>
              </a:ext>
            </a:extLst>
          </p:cNvPr>
          <p:cNvSpPr txBox="1"/>
          <p:nvPr/>
        </p:nvSpPr>
        <p:spPr>
          <a:xfrm>
            <a:off x="8614360" y="826936"/>
            <a:ext cx="461665" cy="1801271"/>
          </a:xfrm>
          <a:prstGeom prst="rect">
            <a:avLst/>
          </a:prstGeom>
          <a:noFill/>
        </p:spPr>
        <p:txBody>
          <a:bodyPr vert="vert270" wrap="square" rtlCol="0">
            <a:spAutoFit/>
          </a:bodyPr>
          <a:lstStyle/>
          <a:p>
            <a:r>
              <a:rPr lang="nb-NO" dirty="0"/>
              <a:t>Helse/teknologi</a:t>
            </a:r>
          </a:p>
        </p:txBody>
      </p:sp>
      <p:sp>
        <p:nvSpPr>
          <p:cNvPr id="7" name="Rectangle: Rounded Corners 6">
            <a:extLst>
              <a:ext uri="{FF2B5EF4-FFF2-40B4-BE49-F238E27FC236}">
                <a16:creationId xmlns:a16="http://schemas.microsoft.com/office/drawing/2014/main" id="{25805368-6C86-4876-A8FF-71872E3B7F1F}"/>
              </a:ext>
            </a:extLst>
          </p:cNvPr>
          <p:cNvSpPr/>
          <p:nvPr/>
        </p:nvSpPr>
        <p:spPr>
          <a:xfrm>
            <a:off x="12736" y="826936"/>
            <a:ext cx="2577939" cy="3905084"/>
          </a:xfrm>
          <a:prstGeom prst="roundRect">
            <a:avLst/>
          </a:prstGeom>
          <a:noFill/>
          <a:ln>
            <a:solidFill>
              <a:srgbClr val="0070C0"/>
            </a:solid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9" name="TextBox 8">
            <a:extLst>
              <a:ext uri="{FF2B5EF4-FFF2-40B4-BE49-F238E27FC236}">
                <a16:creationId xmlns:a16="http://schemas.microsoft.com/office/drawing/2014/main" id="{556C3E36-6440-4EF8-8967-B19AA5E0B160}"/>
              </a:ext>
            </a:extLst>
          </p:cNvPr>
          <p:cNvSpPr txBox="1"/>
          <p:nvPr/>
        </p:nvSpPr>
        <p:spPr>
          <a:xfrm>
            <a:off x="269673" y="1071609"/>
            <a:ext cx="1975145" cy="646331"/>
          </a:xfrm>
          <a:prstGeom prst="rect">
            <a:avLst/>
          </a:prstGeom>
          <a:noFill/>
        </p:spPr>
        <p:txBody>
          <a:bodyPr vert="horz" wrap="square" rtlCol="0">
            <a:spAutoFit/>
          </a:bodyPr>
          <a:lstStyle/>
          <a:p>
            <a:pPr algn="ctr"/>
            <a:r>
              <a:rPr lang="nb-NO" dirty="0"/>
              <a:t>Fysikk Materialteknologi</a:t>
            </a:r>
          </a:p>
        </p:txBody>
      </p:sp>
      <p:sp>
        <p:nvSpPr>
          <p:cNvPr id="11" name="Rectangle: Rounded Corners 10">
            <a:extLst>
              <a:ext uri="{FF2B5EF4-FFF2-40B4-BE49-F238E27FC236}">
                <a16:creationId xmlns:a16="http://schemas.microsoft.com/office/drawing/2014/main" id="{D36D9507-AFC2-4C81-8B5C-9C12E26F91A4}"/>
              </a:ext>
            </a:extLst>
          </p:cNvPr>
          <p:cNvSpPr/>
          <p:nvPr/>
        </p:nvSpPr>
        <p:spPr>
          <a:xfrm>
            <a:off x="2631517" y="826934"/>
            <a:ext cx="1995416" cy="3905086"/>
          </a:xfrm>
          <a:prstGeom prst="roundRect">
            <a:avLst/>
          </a:prstGeom>
          <a:noFill/>
          <a:ln>
            <a:solidFill>
              <a:srgbClr val="0070C0"/>
            </a:solid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3" name="TextBox 12">
            <a:extLst>
              <a:ext uri="{FF2B5EF4-FFF2-40B4-BE49-F238E27FC236}">
                <a16:creationId xmlns:a16="http://schemas.microsoft.com/office/drawing/2014/main" id="{BEE9F1B8-0E4D-40FC-ADAC-24D285BD97E0}"/>
              </a:ext>
            </a:extLst>
          </p:cNvPr>
          <p:cNvSpPr txBox="1"/>
          <p:nvPr/>
        </p:nvSpPr>
        <p:spPr>
          <a:xfrm>
            <a:off x="6813035" y="1041957"/>
            <a:ext cx="1975145" cy="646331"/>
          </a:xfrm>
          <a:prstGeom prst="rect">
            <a:avLst/>
          </a:prstGeom>
          <a:noFill/>
        </p:spPr>
        <p:txBody>
          <a:bodyPr vert="horz" wrap="square" rtlCol="0">
            <a:spAutoFit/>
          </a:bodyPr>
          <a:lstStyle/>
          <a:p>
            <a:pPr algn="ctr"/>
            <a:r>
              <a:rPr lang="nb-NO" dirty="0"/>
              <a:t>Mat  </a:t>
            </a:r>
          </a:p>
          <a:p>
            <a:pPr algn="ctr"/>
            <a:r>
              <a:rPr lang="nb-NO" dirty="0"/>
              <a:t>Bioteknologi</a:t>
            </a:r>
          </a:p>
        </p:txBody>
      </p:sp>
      <p:sp>
        <p:nvSpPr>
          <p:cNvPr id="15" name="Rectangle: Rounded Corners 14">
            <a:extLst>
              <a:ext uri="{FF2B5EF4-FFF2-40B4-BE49-F238E27FC236}">
                <a16:creationId xmlns:a16="http://schemas.microsoft.com/office/drawing/2014/main" id="{85D52DC1-7019-4A17-AB68-E6E110DC5E6A}"/>
              </a:ext>
            </a:extLst>
          </p:cNvPr>
          <p:cNvSpPr/>
          <p:nvPr/>
        </p:nvSpPr>
        <p:spPr>
          <a:xfrm>
            <a:off x="7001247" y="826935"/>
            <a:ext cx="1542630" cy="3905085"/>
          </a:xfrm>
          <a:prstGeom prst="roundRect">
            <a:avLst/>
          </a:prstGeom>
          <a:noFill/>
          <a:ln>
            <a:solidFill>
              <a:srgbClr val="0070C0"/>
            </a:solid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7" name="TextBox 16">
            <a:extLst>
              <a:ext uri="{FF2B5EF4-FFF2-40B4-BE49-F238E27FC236}">
                <a16:creationId xmlns:a16="http://schemas.microsoft.com/office/drawing/2014/main" id="{B5E38193-89F1-46B4-A751-FDA91FE2EB56}"/>
              </a:ext>
            </a:extLst>
          </p:cNvPr>
          <p:cNvSpPr txBox="1"/>
          <p:nvPr/>
        </p:nvSpPr>
        <p:spPr>
          <a:xfrm>
            <a:off x="2603912" y="1078338"/>
            <a:ext cx="1975145" cy="646331"/>
          </a:xfrm>
          <a:prstGeom prst="rect">
            <a:avLst/>
          </a:prstGeom>
          <a:noFill/>
        </p:spPr>
        <p:txBody>
          <a:bodyPr vert="horz" wrap="square" rtlCol="0">
            <a:spAutoFit/>
          </a:bodyPr>
          <a:lstStyle/>
          <a:p>
            <a:pPr algn="ctr"/>
            <a:r>
              <a:rPr lang="nb-NO" dirty="0"/>
              <a:t>Kjemi </a:t>
            </a:r>
            <a:r>
              <a:rPr lang="nb-NO" dirty="0" err="1"/>
              <a:t>Prosesskjemi</a:t>
            </a:r>
            <a:endParaRPr lang="nb-NO" dirty="0"/>
          </a:p>
        </p:txBody>
      </p:sp>
      <p:sp>
        <p:nvSpPr>
          <p:cNvPr id="18" name="Rectangle: Rounded Corners 17">
            <a:extLst>
              <a:ext uri="{FF2B5EF4-FFF2-40B4-BE49-F238E27FC236}">
                <a16:creationId xmlns:a16="http://schemas.microsoft.com/office/drawing/2014/main" id="{E902D4C9-EE5F-4773-97B4-107857C9A33C}"/>
              </a:ext>
            </a:extLst>
          </p:cNvPr>
          <p:cNvSpPr/>
          <p:nvPr/>
        </p:nvSpPr>
        <p:spPr>
          <a:xfrm>
            <a:off x="4391155" y="826936"/>
            <a:ext cx="2592217" cy="3905084"/>
          </a:xfrm>
          <a:prstGeom prst="roundRect">
            <a:avLst/>
          </a:prstGeom>
          <a:noFill/>
          <a:ln>
            <a:solidFill>
              <a:srgbClr val="0070C0"/>
            </a:solidFill>
          </a:ln>
          <a:effectLst>
            <a:outerShdw blurRad="114300" dist="127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9" name="TextBox 18">
            <a:extLst>
              <a:ext uri="{FF2B5EF4-FFF2-40B4-BE49-F238E27FC236}">
                <a16:creationId xmlns:a16="http://schemas.microsoft.com/office/drawing/2014/main" id="{FCE5BE1F-2550-4582-928D-20732481771C}"/>
              </a:ext>
            </a:extLst>
          </p:cNvPr>
          <p:cNvSpPr txBox="1"/>
          <p:nvPr/>
        </p:nvSpPr>
        <p:spPr>
          <a:xfrm>
            <a:off x="4642697" y="1032292"/>
            <a:ext cx="1975145" cy="646331"/>
          </a:xfrm>
          <a:prstGeom prst="rect">
            <a:avLst/>
          </a:prstGeom>
          <a:noFill/>
        </p:spPr>
        <p:txBody>
          <a:bodyPr vert="horz" wrap="square" rtlCol="0">
            <a:spAutoFit/>
          </a:bodyPr>
          <a:lstStyle/>
          <a:p>
            <a:pPr algn="ctr"/>
            <a:r>
              <a:rPr lang="nb-NO" dirty="0"/>
              <a:t>Biologi </a:t>
            </a:r>
          </a:p>
          <a:p>
            <a:pPr algn="ctr"/>
            <a:r>
              <a:rPr lang="nb-NO" dirty="0"/>
              <a:t>Hav</a:t>
            </a:r>
          </a:p>
        </p:txBody>
      </p:sp>
      <p:sp>
        <p:nvSpPr>
          <p:cNvPr id="21" name="TextBox 20">
            <a:extLst>
              <a:ext uri="{FF2B5EF4-FFF2-40B4-BE49-F238E27FC236}">
                <a16:creationId xmlns:a16="http://schemas.microsoft.com/office/drawing/2014/main" id="{3A3FE6A4-7E36-8648-461B-A5429785C28B}"/>
              </a:ext>
            </a:extLst>
          </p:cNvPr>
          <p:cNvSpPr txBox="1"/>
          <p:nvPr/>
        </p:nvSpPr>
        <p:spPr>
          <a:xfrm>
            <a:off x="1822157" y="4792079"/>
            <a:ext cx="4880204" cy="369332"/>
          </a:xfrm>
          <a:prstGeom prst="rect">
            <a:avLst/>
          </a:prstGeom>
          <a:noFill/>
        </p:spPr>
        <p:txBody>
          <a:bodyPr wrap="square" rtlCol="0">
            <a:spAutoFit/>
          </a:bodyPr>
          <a:lstStyle/>
          <a:p>
            <a:pPr algn="ctr"/>
            <a:r>
              <a:rPr lang="nb-NO" dirty="0">
                <a:solidFill>
                  <a:schemeClr val="bg1"/>
                </a:solidFill>
              </a:rPr>
              <a:t>+Tre årsstudier</a:t>
            </a:r>
          </a:p>
        </p:txBody>
      </p:sp>
    </p:spTree>
    <p:extLst>
      <p:ext uri="{BB962C8B-B14F-4D97-AF65-F5344CB8AC3E}">
        <p14:creationId xmlns:p14="http://schemas.microsoft.com/office/powerpoint/2010/main" val="615714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1B3CC-503F-9C44-BE5D-EA54C03E794A}"/>
              </a:ext>
            </a:extLst>
          </p:cNvPr>
          <p:cNvSpPr>
            <a:spLocks noGrp="1"/>
          </p:cNvSpPr>
          <p:nvPr>
            <p:ph type="title"/>
          </p:nvPr>
        </p:nvSpPr>
        <p:spPr>
          <a:xfrm>
            <a:off x="187085" y="138319"/>
            <a:ext cx="8418747" cy="648512"/>
          </a:xfrm>
        </p:spPr>
        <p:txBody>
          <a:bodyPr/>
          <a:lstStyle/>
          <a:p>
            <a:r>
              <a:rPr lang="nb-NO" dirty="0"/>
              <a:t>Pågående prosesser</a:t>
            </a:r>
          </a:p>
        </p:txBody>
      </p:sp>
      <p:sp>
        <p:nvSpPr>
          <p:cNvPr id="3" name="Content Placeholder 2">
            <a:extLst>
              <a:ext uri="{FF2B5EF4-FFF2-40B4-BE49-F238E27FC236}">
                <a16:creationId xmlns:a16="http://schemas.microsoft.com/office/drawing/2014/main" id="{D30D7E53-35FA-1EE4-CBB4-31877866C3FA}"/>
              </a:ext>
            </a:extLst>
          </p:cNvPr>
          <p:cNvSpPr>
            <a:spLocks noGrp="1"/>
          </p:cNvSpPr>
          <p:nvPr>
            <p:ph idx="1"/>
          </p:nvPr>
        </p:nvSpPr>
        <p:spPr>
          <a:xfrm>
            <a:off x="301385" y="1010265"/>
            <a:ext cx="8418747" cy="3834895"/>
          </a:xfrm>
        </p:spPr>
        <p:txBody>
          <a:bodyPr/>
          <a:lstStyle/>
          <a:p>
            <a:r>
              <a:rPr lang="nb-NO" sz="1800" dirty="0">
                <a:solidFill>
                  <a:srgbClr val="00B050"/>
                </a:solidFill>
              </a:rPr>
              <a:t>Redusere antall årstudier i kjemi/biologi fra tre til to</a:t>
            </a:r>
          </a:p>
          <a:p>
            <a:r>
              <a:rPr lang="nb-NO" sz="1800" dirty="0">
                <a:solidFill>
                  <a:srgbClr val="00B050"/>
                </a:solidFill>
              </a:rPr>
              <a:t>Slå sammen siv.-</a:t>
            </a:r>
            <a:r>
              <a:rPr lang="nb-NO" sz="1800" dirty="0" err="1">
                <a:solidFill>
                  <a:srgbClr val="00B050"/>
                </a:solidFill>
              </a:rPr>
              <a:t>ing.</a:t>
            </a:r>
            <a:r>
              <a:rPr lang="nb-NO" sz="1800" dirty="0">
                <a:solidFill>
                  <a:srgbClr val="00B050"/>
                </a:solidFill>
              </a:rPr>
              <a:t> og ingeniør programmene i kjemi og materialteknologi</a:t>
            </a:r>
          </a:p>
          <a:p>
            <a:r>
              <a:rPr lang="nb-NO" sz="1800" dirty="0">
                <a:solidFill>
                  <a:srgbClr val="00B050"/>
                </a:solidFill>
              </a:rPr>
              <a:t>Revisjon av bachelor i biologi, fysikk og kjemi i henhold til FTS </a:t>
            </a:r>
          </a:p>
          <a:p>
            <a:pPr lvl="1"/>
            <a:r>
              <a:rPr lang="nb-NO" sz="1400" dirty="0">
                <a:solidFill>
                  <a:srgbClr val="00B050"/>
                </a:solidFill>
              </a:rPr>
              <a:t>Innføring av Fag 2 og bacheloroppgave</a:t>
            </a:r>
            <a:endParaRPr lang="nb-NO" sz="1400" dirty="0">
              <a:solidFill>
                <a:schemeClr val="accent6"/>
              </a:solidFill>
            </a:endParaRPr>
          </a:p>
          <a:p>
            <a:pPr lvl="1"/>
            <a:r>
              <a:rPr lang="nb-NO" sz="1400" dirty="0">
                <a:solidFill>
                  <a:schemeClr val="accent6"/>
                </a:solidFill>
              </a:rPr>
              <a:t>Nye kompetanseprofiler og programtilpasning av emner</a:t>
            </a:r>
          </a:p>
          <a:p>
            <a:r>
              <a:rPr lang="nb-NO" sz="1800" dirty="0">
                <a:solidFill>
                  <a:schemeClr val="accent6"/>
                </a:solidFill>
              </a:rPr>
              <a:t>Utrede bunting av 2-årige masterprogrammer i biologi og kjemi </a:t>
            </a:r>
          </a:p>
          <a:p>
            <a:pPr lvl="1"/>
            <a:r>
              <a:rPr lang="nb-NO" sz="1600" dirty="0">
                <a:solidFill>
                  <a:schemeClr val="accent6"/>
                </a:solidFill>
              </a:rPr>
              <a:t>MSCHEM+MSENVITOX+MSOCEAN</a:t>
            </a:r>
          </a:p>
          <a:p>
            <a:pPr lvl="1"/>
            <a:r>
              <a:rPr lang="nb-NO" sz="1600" dirty="0">
                <a:solidFill>
                  <a:schemeClr val="accent6"/>
                </a:solidFill>
              </a:rPr>
              <a:t>MSBIO+MSNARM</a:t>
            </a:r>
          </a:p>
          <a:p>
            <a:r>
              <a:rPr lang="nb-NO" sz="1800" dirty="0">
                <a:solidFill>
                  <a:schemeClr val="accent6"/>
                </a:solidFill>
              </a:rPr>
              <a:t>Revidere navn og faglig profil MSCHEMBI</a:t>
            </a:r>
            <a:endParaRPr lang="nb-NO" sz="1400" dirty="0">
              <a:solidFill>
                <a:schemeClr val="accent6"/>
              </a:solidFill>
            </a:endParaRPr>
          </a:p>
          <a:p>
            <a:r>
              <a:rPr lang="nb-NO" sz="1800" dirty="0">
                <a:solidFill>
                  <a:schemeClr val="accent6"/>
                </a:solidFill>
              </a:rPr>
              <a:t>Utredning økonomisk bærekraft MTNANO</a:t>
            </a:r>
          </a:p>
          <a:p>
            <a:r>
              <a:rPr lang="nb-NO" sz="1800" dirty="0">
                <a:solidFill>
                  <a:schemeClr val="accent6"/>
                </a:solidFill>
              </a:rPr>
              <a:t>Vurdere veien videre for bachelor i bioteknologi i Ålesund</a:t>
            </a:r>
          </a:p>
        </p:txBody>
      </p:sp>
      <p:sp>
        <p:nvSpPr>
          <p:cNvPr id="4" name="Rectangle 3">
            <a:extLst>
              <a:ext uri="{FF2B5EF4-FFF2-40B4-BE49-F238E27FC236}">
                <a16:creationId xmlns:a16="http://schemas.microsoft.com/office/drawing/2014/main" id="{2B7C63A8-C6D3-2A2A-D180-64F09AE59902}"/>
              </a:ext>
            </a:extLst>
          </p:cNvPr>
          <p:cNvSpPr/>
          <p:nvPr/>
        </p:nvSpPr>
        <p:spPr>
          <a:xfrm>
            <a:off x="5478780" y="138319"/>
            <a:ext cx="342900" cy="326501"/>
          </a:xfrm>
          <a:prstGeom prst="rect">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5" name="TextBox 4">
            <a:extLst>
              <a:ext uri="{FF2B5EF4-FFF2-40B4-BE49-F238E27FC236}">
                <a16:creationId xmlns:a16="http://schemas.microsoft.com/office/drawing/2014/main" id="{7C0F9AAB-9A93-90CD-1175-B4B27C17BEAB}"/>
              </a:ext>
            </a:extLst>
          </p:cNvPr>
          <p:cNvSpPr txBox="1"/>
          <p:nvPr/>
        </p:nvSpPr>
        <p:spPr>
          <a:xfrm>
            <a:off x="5913120" y="138319"/>
            <a:ext cx="2476500" cy="379841"/>
          </a:xfrm>
          <a:prstGeom prst="rect">
            <a:avLst/>
          </a:prstGeom>
          <a:noFill/>
        </p:spPr>
        <p:txBody>
          <a:bodyPr wrap="square" rtlCol="0">
            <a:spAutoFit/>
          </a:bodyPr>
          <a:lstStyle/>
          <a:p>
            <a:r>
              <a:rPr lang="nb-NO" dirty="0"/>
              <a:t>Vedtatt</a:t>
            </a:r>
          </a:p>
        </p:txBody>
      </p:sp>
      <p:sp>
        <p:nvSpPr>
          <p:cNvPr id="6" name="Rectangle 5">
            <a:extLst>
              <a:ext uri="{FF2B5EF4-FFF2-40B4-BE49-F238E27FC236}">
                <a16:creationId xmlns:a16="http://schemas.microsoft.com/office/drawing/2014/main" id="{E3DAFB38-B2AF-03D5-E63B-06804F02275E}"/>
              </a:ext>
            </a:extLst>
          </p:cNvPr>
          <p:cNvSpPr/>
          <p:nvPr/>
        </p:nvSpPr>
        <p:spPr>
          <a:xfrm>
            <a:off x="5478780" y="534965"/>
            <a:ext cx="342900" cy="326501"/>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7" name="TextBox 6">
            <a:extLst>
              <a:ext uri="{FF2B5EF4-FFF2-40B4-BE49-F238E27FC236}">
                <a16:creationId xmlns:a16="http://schemas.microsoft.com/office/drawing/2014/main" id="{AF61A4A7-E7BC-C085-C678-32DFC1AFE9C5}"/>
              </a:ext>
            </a:extLst>
          </p:cNvPr>
          <p:cNvSpPr txBox="1"/>
          <p:nvPr/>
        </p:nvSpPr>
        <p:spPr>
          <a:xfrm>
            <a:off x="5913120" y="534965"/>
            <a:ext cx="2476500" cy="379841"/>
          </a:xfrm>
          <a:prstGeom prst="rect">
            <a:avLst/>
          </a:prstGeom>
          <a:noFill/>
        </p:spPr>
        <p:txBody>
          <a:bodyPr wrap="square" rtlCol="0">
            <a:spAutoFit/>
          </a:bodyPr>
          <a:lstStyle/>
          <a:p>
            <a:r>
              <a:rPr lang="nb-NO" dirty="0"/>
              <a:t>Igangsatt</a:t>
            </a:r>
          </a:p>
        </p:txBody>
      </p:sp>
    </p:spTree>
    <p:extLst>
      <p:ext uri="{BB962C8B-B14F-4D97-AF65-F5344CB8AC3E}">
        <p14:creationId xmlns:p14="http://schemas.microsoft.com/office/powerpoint/2010/main" val="187214568"/>
      </p:ext>
    </p:extLst>
  </p:cSld>
  <p:clrMapOvr>
    <a:masterClrMapping/>
  </p:clrMapOvr>
</p:sld>
</file>

<file path=ppt/theme/theme1.xml><?xml version="1.0" encoding="utf-8"?>
<a:theme xmlns:a="http://schemas.openxmlformats.org/drawingml/2006/main" name="Office-tema">
  <a:themeElements>
    <a:clrScheme name="NTNU FARGER UU">
      <a:dk1>
        <a:srgbClr val="000000"/>
      </a:dk1>
      <a:lt1>
        <a:srgbClr val="FFFFFF"/>
      </a:lt1>
      <a:dk2>
        <a:srgbClr val="014693"/>
      </a:dk2>
      <a:lt2>
        <a:srgbClr val="D6D7D6"/>
      </a:lt2>
      <a:accent1>
        <a:srgbClr val="B6C8E9"/>
      </a:accent1>
      <a:accent2>
        <a:srgbClr val="014693"/>
      </a:accent2>
      <a:accent3>
        <a:srgbClr val="BCD024"/>
      </a:accent3>
      <a:accent4>
        <a:srgbClr val="B01B81"/>
      </a:accent4>
      <a:accent5>
        <a:srgbClr val="F7D019"/>
      </a:accent5>
      <a:accent6>
        <a:srgbClr val="ED8013"/>
      </a:accent6>
      <a:hlink>
        <a:srgbClr val="3D2A68"/>
      </a:hlink>
      <a:folHlink>
        <a:srgbClr val="338C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3B7B0"/>
        </a:solidFill>
        <a:ln>
          <a:noFill/>
        </a:ln>
        <a:effectLst>
          <a:outerShdw blurRad="114300" dist="12700" dir="5400000" rotWithShape="0">
            <a:srgbClr val="000000">
              <a:alpha val="35000"/>
            </a:srgbClr>
          </a:outerShdw>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tnu_blaa_stripe_bunn_nn_16_9" id="{EBE1AC35-47D0-344B-B7C3-CDF8C77E45F0}" vid="{9DE0281C-E8E9-B248-856D-8D0634A25C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ntnu_blaa_stripe_bunn_nn_16_9</Template>
  <TotalTime>0</TotalTime>
  <Words>1551</Words>
  <Application>Microsoft Office PowerPoint</Application>
  <PresentationFormat>On-screen Show (16:9)</PresentationFormat>
  <Paragraphs>235</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Aptos</vt:lpstr>
      <vt:lpstr>Arial</vt:lpstr>
      <vt:lpstr>Calibri</vt:lpstr>
      <vt:lpstr>Open Sans</vt:lpstr>
      <vt:lpstr>Office-tema</vt:lpstr>
      <vt:lpstr>PowerPoint Presentation</vt:lpstr>
      <vt:lpstr>Dagens tema</vt:lpstr>
      <vt:lpstr>Enighet med LO/YS</vt:lpstr>
      <vt:lpstr>Streik</vt:lpstr>
      <vt:lpstr>Utvikling i bevilgning til NV over tid</vt:lpstr>
      <vt:lpstr>Ramme drift (RD)</vt:lpstr>
      <vt:lpstr>Programportefølje NV mai 2024</vt:lpstr>
      <vt:lpstr>NVs portefølje – før (28 program)</vt:lpstr>
      <vt:lpstr>Pågående prosesser</vt:lpstr>
      <vt:lpstr>Ingeniør og siv,-ing. programmene i kjemi og materialteknologi</vt:lpstr>
      <vt:lpstr>Retningslinjer for bachelorprogrammene i biologi, fysikk og kjemi ved NV</vt:lpstr>
      <vt:lpstr>NVs portefølje – etter 2024 (25 program)</vt:lpstr>
      <vt:lpstr>Tidslinje prosesser</vt:lpstr>
      <vt:lpstr>Faser i instituttstrukturprosessen</vt:lpstr>
      <vt:lpstr>Forslag til vedtak</vt:lpstr>
      <vt:lpstr>Forslag til vedtak, forts.</vt:lpstr>
      <vt:lpstr>Begrunnelse for valgt modell</vt:lpstr>
      <vt:lpstr>Faglige gevinster</vt:lpstr>
      <vt:lpstr>Emner: Bioteknologi for ingeniører.  </vt:lpstr>
      <vt:lpstr>Emner: Grunnundervisning i kjemi</vt:lpstr>
      <vt:lpstr>Økonomisk effekt besparelse pr år</vt:lpstr>
      <vt:lpstr>Pukkelkostnader grovanslag</vt:lpstr>
      <vt:lpstr>Status forhandling i LOSAM</vt:lpstr>
      <vt:lpstr>Veien videre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Åpningsside</dc:title>
  <dc:creator>Karina Mathisen</dc:creator>
  <cp:lastModifiedBy>Øyvind Weiby Gregersen</cp:lastModifiedBy>
  <cp:revision>48</cp:revision>
  <dcterms:created xsi:type="dcterms:W3CDTF">2024-01-12T09:45:09Z</dcterms:created>
  <dcterms:modified xsi:type="dcterms:W3CDTF">2024-05-27T08:44:15Z</dcterms:modified>
</cp:coreProperties>
</file>