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308" r:id="rId2"/>
    <p:sldId id="1619" r:id="rId3"/>
    <p:sldId id="1635" r:id="rId4"/>
    <p:sldId id="1620" r:id="rId5"/>
    <p:sldId id="1642" r:id="rId6"/>
    <p:sldId id="1646" r:id="rId7"/>
    <p:sldId id="1634" r:id="rId8"/>
    <p:sldId id="1636" r:id="rId9"/>
    <p:sldId id="1643" r:id="rId10"/>
    <p:sldId id="1644" r:id="rId11"/>
    <p:sldId id="1638" r:id="rId12"/>
    <p:sldId id="1639" r:id="rId13"/>
    <p:sldId id="1640" r:id="rId14"/>
    <p:sldId id="1641" r:id="rId15"/>
    <p:sldId id="1618" r:id="rId16"/>
    <p:sldId id="299" r:id="rId17"/>
    <p:sldId id="298" r:id="rId18"/>
    <p:sldId id="305" r:id="rId19"/>
    <p:sldId id="285" r:id="rId20"/>
    <p:sldId id="300" r:id="rId21"/>
    <p:sldId id="1645" r:id="rId22"/>
  </p:sldIdLst>
  <p:sldSz cx="9144000" cy="5143500" type="screen16x9"/>
  <p:notesSz cx="6858000" cy="9144000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BAC76"/>
    <a:srgbClr val="0D34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04" autoAdjust="0"/>
    <p:restoredTop sz="94694"/>
  </p:normalViewPr>
  <p:slideViewPr>
    <p:cSldViewPr snapToGrid="0" snapToObjects="1">
      <p:cViewPr varScale="1">
        <p:scale>
          <a:sx n="88" d="100"/>
          <a:sy n="88" d="100"/>
        </p:scale>
        <p:origin x="528" y="6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\\felles.ansatt.ntnu.no\ntnu\nv\adm\&#216;konomiseksjonen\2%20REGNSKAP\2024\2%20-%20RD\Juli\Grafer%20l&#248;nn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1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'Ark1'!$A$62:$A$66</c:f>
              <c:strCache>
                <c:ptCount val="5"/>
                <c:pt idx="0">
                  <c:v>Inntekter </c:v>
                </c:pt>
                <c:pt idx="1">
                  <c:v>Lønn</c:v>
                </c:pt>
                <c:pt idx="2">
                  <c:v>Investeringer</c:v>
                </c:pt>
                <c:pt idx="3">
                  <c:v>Drift</c:v>
                </c:pt>
                <c:pt idx="4">
                  <c:v>Egenfinansiering</c:v>
                </c:pt>
              </c:strCache>
            </c:strRef>
          </c:cat>
          <c:val>
            <c:numRef>
              <c:f>'Ark1'!$B$62:$B$66</c:f>
              <c:numCache>
                <c:formatCode>General</c:formatCode>
                <c:ptCount val="5"/>
                <c:pt idx="0">
                  <c:v>-4520</c:v>
                </c:pt>
                <c:pt idx="1">
                  <c:v>-14100</c:v>
                </c:pt>
                <c:pt idx="2">
                  <c:v>5907</c:v>
                </c:pt>
                <c:pt idx="3">
                  <c:v>2876</c:v>
                </c:pt>
                <c:pt idx="4">
                  <c:v>-13029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4B-434A-8417-CC393AA9B7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11997784"/>
        <c:axId val="2111995984"/>
      </c:barChart>
      <c:catAx>
        <c:axId val="2111997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111995984"/>
        <c:crosses val="autoZero"/>
        <c:auto val="1"/>
        <c:lblAlgn val="ctr"/>
        <c:lblOffset val="100"/>
        <c:noMultiLvlLbl val="0"/>
      </c:catAx>
      <c:valAx>
        <c:axId val="2111995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111997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/>
              <a:t># tilbud, ja-svar, møtt: 2023 vs. 2024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'3 og 5 årig 20 21 22 23 24'!$AD$36</c:f>
              <c:strCache>
                <c:ptCount val="1"/>
                <c:pt idx="0">
                  <c:v>Tilbud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'3 og 5 årig 20 21 22 23 24'!$AE$34:$AF$34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'3 og 5 årig 20 21 22 23 24'!$AE$36:$AF$36</c:f>
              <c:numCache>
                <c:formatCode>General</c:formatCode>
                <c:ptCount val="2"/>
                <c:pt idx="0">
                  <c:v>1692</c:v>
                </c:pt>
                <c:pt idx="1">
                  <c:v>1674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C2-46B0-8FEA-2FEB43B464E8}"/>
            </c:ext>
          </c:extLst>
        </c:ser>
        <c:ser>
          <c:idx val="1"/>
          <c:order val="1"/>
          <c:tx>
            <c:strRef>
              <c:f>'3 og 5 årig 20 21 22 23 24'!$AD$37</c:f>
              <c:strCache>
                <c:ptCount val="1"/>
                <c:pt idx="0">
                  <c:v>Ja-svar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'3 og 5 årig 20 21 22 23 24'!$AE$34:$AF$34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'3 og 5 årig 20 21 22 23 24'!$AE$37:$AF$37</c:f>
              <c:numCache>
                <c:formatCode>General</c:formatCode>
                <c:ptCount val="2"/>
                <c:pt idx="0">
                  <c:v>1114</c:v>
                </c:pt>
                <c:pt idx="1">
                  <c:v>1081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2C2-46B0-8FEA-2FEB43B464E8}"/>
            </c:ext>
          </c:extLst>
        </c:ser>
        <c:ser>
          <c:idx val="2"/>
          <c:order val="2"/>
          <c:tx>
            <c:strRef>
              <c:f>'3 og 5 årig 20 21 22 23 24'!$AD$38</c:f>
              <c:strCache>
                <c:ptCount val="1"/>
                <c:pt idx="0">
                  <c:v>Møtt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'3 og 5 årig 20 21 22 23 24'!$AE$34:$AF$34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'3 og 5 årig 20 21 22 23 24'!$AE$38:$AF$38</c:f>
              <c:numCache>
                <c:formatCode>General</c:formatCode>
                <c:ptCount val="2"/>
                <c:pt idx="0">
                  <c:v>929</c:v>
                </c:pt>
                <c:pt idx="1">
                  <c:v>906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2C2-46B0-8FEA-2FEB43B464E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97528408"/>
        <c:axId val="797524808"/>
      </c:barChart>
      <c:catAx>
        <c:axId val="797528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797524808"/>
        <c:crosses val="autoZero"/>
        <c:auto val="1"/>
        <c:lblAlgn val="ctr"/>
        <c:lblOffset val="100"/>
        <c:noMultiLvlLbl val="0"/>
      </c:catAx>
      <c:valAx>
        <c:axId val="797524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7975284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'3 og 5 årig 20 21 22 23 24'!$AD$35</c:f>
              <c:strCache>
                <c:ptCount val="1"/>
                <c:pt idx="0">
                  <c:v>Ramme</c:v>
                </c:pt>
              </c:strCache>
            </c:strRef>
          </c:tx>
          <c:spPr>
            <a:solidFill>
              <a:srgbClr val="70AD47">
                <a:alpha val="50196"/>
              </a:srgbClr>
            </a:solidFill>
            <a:ln>
              <a:noFill/>
            </a:ln>
            <a:effectLst/>
          </c:spPr>
          <c:invertIfNegative val="0"/>
          <c:dLbls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'3 og 5 årig 20 21 22 23 24'!$AE$34:$AF$34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'3 og 5 årig 20 21 22 23 24'!$AE$35:$AF$35</c:f>
              <c:numCache>
                <c:formatCode>General</c:formatCode>
                <c:ptCount val="2"/>
                <c:pt idx="0">
                  <c:v>884</c:v>
                </c:pt>
                <c:pt idx="1">
                  <c:v>896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DA-461C-9EEE-10D7DA60B5E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806674952"/>
        <c:axId val="806675312"/>
      </c:barChart>
      <c:catAx>
        <c:axId val="80667495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806675312"/>
        <c:crosses val="autoZero"/>
        <c:auto val="1"/>
        <c:lblAlgn val="ctr"/>
        <c:lblOffset val="100"/>
        <c:noMultiLvlLbl val="0"/>
      </c:catAx>
      <c:valAx>
        <c:axId val="806675312"/>
        <c:scaling>
          <c:orientation val="minMax"/>
          <c:max val="1800"/>
          <c:min val="0"/>
        </c:scaling>
        <c:delete val="1"/>
        <c:axPos val="l"/>
        <c:numFmt formatCode="General" sourceLinked="1"/>
        <c:majorTickMark val="none"/>
        <c:minorTickMark val="none"/>
        <c:tickLblPos val="nextTo"/>
        <c:crossAx val="8066749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/>
              <a:t>% tilbud, ja-svar,</a:t>
            </a:r>
            <a:r>
              <a:rPr lang="nb-NO" baseline="0"/>
              <a:t> møtt: 2023 vs. 2024</a:t>
            </a:r>
            <a:endParaRPr lang="nb-NO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'3 og 5 årig 20 21 22 23 24'!$AI$35</c:f>
              <c:strCache>
                <c:ptCount val="1"/>
                <c:pt idx="0">
                  <c:v>Tilbud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'3 og 5 årig 20 21 22 23 24'!$AJ$34:$AK$34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'3 og 5 årig 20 21 22 23 24'!$AJ$35:$AK$35</c:f>
              <c:numCache>
                <c:formatCode>0%</c:formatCode>
                <c:ptCount val="2"/>
                <c:pt idx="0">
                  <c:v>1.9140271493212671</c:v>
                </c:pt>
                <c:pt idx="1">
                  <c:v>1.8683035714285714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AE-4BFA-8E3D-A42F5B9FE36C}"/>
            </c:ext>
          </c:extLst>
        </c:ser>
        <c:ser>
          <c:idx val="1"/>
          <c:order val="1"/>
          <c:tx>
            <c:strRef>
              <c:f>'3 og 5 årig 20 21 22 23 24'!$AI$36</c:f>
              <c:strCache>
                <c:ptCount val="1"/>
                <c:pt idx="0">
                  <c:v>Ja-svar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'3 og 5 årig 20 21 22 23 24'!$AJ$34:$AK$34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'3 og 5 årig 20 21 22 23 24'!$AJ$36:$AK$36</c:f>
              <c:numCache>
                <c:formatCode>0%</c:formatCode>
                <c:ptCount val="2"/>
                <c:pt idx="0">
                  <c:v>1.2601809954751131</c:v>
                </c:pt>
                <c:pt idx="1">
                  <c:v>1.2064732142857142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3AE-4BFA-8E3D-A42F5B9FE36C}"/>
            </c:ext>
          </c:extLst>
        </c:ser>
        <c:ser>
          <c:idx val="2"/>
          <c:order val="2"/>
          <c:tx>
            <c:strRef>
              <c:f>'3 og 5 årig 20 21 22 23 24'!$AI$37</c:f>
              <c:strCache>
                <c:ptCount val="1"/>
                <c:pt idx="0">
                  <c:v>Møtt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'3 og 5 årig 20 21 22 23 24'!$AJ$34:$AK$34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'3 og 5 årig 20 21 22 23 24'!$AJ$37:$AK$37</c:f>
              <c:numCache>
                <c:formatCode>0%</c:formatCode>
                <c:ptCount val="2"/>
                <c:pt idx="0">
                  <c:v>1.0509049773755657</c:v>
                </c:pt>
                <c:pt idx="1">
                  <c:v>1.0111607142857142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3AE-4BFA-8E3D-A42F5B9FE36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840978112"/>
        <c:axId val="840978472"/>
      </c:barChart>
      <c:catAx>
        <c:axId val="840978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840978472"/>
        <c:crosses val="autoZero"/>
        <c:auto val="1"/>
        <c:lblAlgn val="ctr"/>
        <c:lblOffset val="100"/>
        <c:noMultiLvlLbl val="0"/>
      </c:catAx>
      <c:valAx>
        <c:axId val="840978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840978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DD701A-6504-4537-ABA3-394EDE257038}" type="datetimeFigureOut">
              <a:rPr lang="nb-NO" smtClean="0"/>
              <a:t>15.08.2024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F326D8-109F-4F29-86B3-5BCC12825E3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86756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0C9791-AF7E-46B4-AD33-7B8A9BB61E52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61008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368315" y="2008061"/>
            <a:ext cx="7772400" cy="675821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368315" y="2733866"/>
            <a:ext cx="7772400" cy="131445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00159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83850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318319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4040214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ssholder for lysbildenummer 5"/>
          <p:cNvSpPr txBox="1">
            <a:spLocks/>
          </p:cNvSpPr>
          <p:nvPr userDrawn="1"/>
        </p:nvSpPr>
        <p:spPr>
          <a:xfrm>
            <a:off x="115120" y="4838278"/>
            <a:ext cx="342081" cy="189077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853A39-49B3-554A-AE82-85611CEBD8E3}" type="slidenum">
              <a:rPr lang="nb-NO" b="1" i="0" smtClean="0">
                <a:solidFill>
                  <a:schemeClr val="bg1"/>
                </a:solidFill>
                <a:latin typeface="Arial"/>
                <a:cs typeface="Arial"/>
              </a:rPr>
              <a:pPr algn="ctr"/>
              <a:t>‹#›</a:t>
            </a:fld>
            <a:endParaRPr lang="nb-NO" b="1" i="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05EC2AE0-B44F-054E-BFCD-76CABF1DC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385" y="298339"/>
            <a:ext cx="8418747" cy="648512"/>
          </a:xfrm>
          <a:prstGeom prst="rect">
            <a:avLst/>
          </a:prstGeom>
        </p:spPr>
        <p:txBody>
          <a:bodyPr wrap="square" lIns="90000" tIns="46800" rIns="90000" bIns="46800" anchor="t" anchorCtr="0">
            <a:spAutoFit/>
          </a:bodyPr>
          <a:lstStyle/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D71B43E3-0CFC-1744-898D-8BFB6751AE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385" y="1010266"/>
            <a:ext cx="8418747" cy="3613774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60019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82460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72914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1">
            <a:extLst>
              <a:ext uri="{FF2B5EF4-FFF2-40B4-BE49-F238E27FC236}">
                <a16:creationId xmlns:a16="http://schemas.microsoft.com/office/drawing/2014/main" id="{CB60B315-8747-3D4A-B631-78885B903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219" y="205979"/>
            <a:ext cx="8229600" cy="64633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B542A489-F3D2-C548-950A-36FB292BF3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80219" y="1444342"/>
            <a:ext cx="4040188" cy="33636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9" name="Plassholder for tekst 4">
            <a:extLst>
              <a:ext uri="{FF2B5EF4-FFF2-40B4-BE49-F238E27FC236}">
                <a16:creationId xmlns:a16="http://schemas.microsoft.com/office/drawing/2014/main" id="{42C5FD02-ABC7-DC40-AB2C-6439D5A583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68045" y="964522"/>
            <a:ext cx="4041775" cy="47982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lassholder for innhold 5">
            <a:extLst>
              <a:ext uri="{FF2B5EF4-FFF2-40B4-BE49-F238E27FC236}">
                <a16:creationId xmlns:a16="http://schemas.microsoft.com/office/drawing/2014/main" id="{1F31E274-9051-D14F-8975-C186AEDC0A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68045" y="1444342"/>
            <a:ext cx="4041775" cy="33636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11" name="Plassholder for tekst 4">
            <a:extLst>
              <a:ext uri="{FF2B5EF4-FFF2-40B4-BE49-F238E27FC236}">
                <a16:creationId xmlns:a16="http://schemas.microsoft.com/office/drawing/2014/main" id="{434436D4-0315-0747-8EE7-1FEDFC66B24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0218" y="964521"/>
            <a:ext cx="4041775" cy="47982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2236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72249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9718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6486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32236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303196" y="205979"/>
            <a:ext cx="8523170" cy="6463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303196" y="943276"/>
            <a:ext cx="8523170" cy="36513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6" name="Bilde 5" descr="hor_blaa_stripe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83836"/>
            <a:ext cx="9144000" cy="359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7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tel 1">
            <a:extLst>
              <a:ext uri="{FF2B5EF4-FFF2-40B4-BE49-F238E27FC236}">
                <a16:creationId xmlns:a16="http://schemas.microsoft.com/office/drawing/2014/main" id="{4BC7B8F4-5178-2CCE-A184-9D2C75EB7D2A}"/>
              </a:ext>
            </a:extLst>
          </p:cNvPr>
          <p:cNvSpPr txBox="1">
            <a:spLocks/>
          </p:cNvSpPr>
          <p:nvPr/>
        </p:nvSpPr>
        <p:spPr>
          <a:xfrm>
            <a:off x="1223615" y="230943"/>
            <a:ext cx="6172200" cy="561377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nb-NO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Allmøte ved NV 15/8 2024</a:t>
            </a:r>
          </a:p>
        </p:txBody>
      </p:sp>
      <p:pic>
        <p:nvPicPr>
          <p:cNvPr id="18" name="Picture 17" descr="A blue and white boat&#10;&#10;Description automatically generated with medium confidence">
            <a:extLst>
              <a:ext uri="{FF2B5EF4-FFF2-40B4-BE49-F238E27FC236}">
                <a16:creationId xmlns:a16="http://schemas.microsoft.com/office/drawing/2014/main" id="{768CEF10-0412-6412-5404-AE1AFC302C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876" y="2167058"/>
            <a:ext cx="8728410" cy="1369971"/>
          </a:xfrm>
          <a:prstGeom prst="rect">
            <a:avLst/>
          </a:prstGeom>
        </p:spPr>
      </p:pic>
      <p:pic>
        <p:nvPicPr>
          <p:cNvPr id="19" name="Picture 18" descr="A picture containing collage, clothing, person, photomontage&#10;&#10;Description automatically generated">
            <a:extLst>
              <a:ext uri="{FF2B5EF4-FFF2-40B4-BE49-F238E27FC236}">
                <a16:creationId xmlns:a16="http://schemas.microsoft.com/office/drawing/2014/main" id="{32898111-5FAB-2ADF-4B58-EB467FEB7B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386" y="838637"/>
            <a:ext cx="8708287" cy="1366813"/>
          </a:xfrm>
          <a:prstGeom prst="rect">
            <a:avLst/>
          </a:prstGeom>
        </p:spPr>
      </p:pic>
      <p:pic>
        <p:nvPicPr>
          <p:cNvPr id="20" name="Picture 19" descr="A picture containing person, smile, screenshot, person&#10;&#10;Description automatically generated">
            <a:extLst>
              <a:ext uri="{FF2B5EF4-FFF2-40B4-BE49-F238E27FC236}">
                <a16:creationId xmlns:a16="http://schemas.microsoft.com/office/drawing/2014/main" id="{452AA6EE-AC12-290F-007F-969CB52576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296" y="3507634"/>
            <a:ext cx="8708287" cy="136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81271"/>
      </p:ext>
    </p:extLst>
  </p:cSld>
  <p:clrMapOvr>
    <a:masterClrMapping/>
  </p:clrMapOvr>
  <p:transition spd="slow"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328FF-E779-495B-36D3-59415F853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Saken til </a:t>
            </a:r>
            <a:r>
              <a:rPr lang="nb-NO" dirty="0" err="1"/>
              <a:t>fakultetstyret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627E05-5373-80E2-2BA9-A0E142DA11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199" y="1200151"/>
            <a:ext cx="7815943" cy="3394472"/>
          </a:xfrm>
        </p:spPr>
        <p:txBody>
          <a:bodyPr/>
          <a:lstStyle/>
          <a:p>
            <a:r>
              <a:rPr lang="nb-NO" dirty="0"/>
              <a:t>Samme format som sak til NTNU-styret</a:t>
            </a:r>
          </a:p>
          <a:p>
            <a:r>
              <a:rPr lang="nb-NO" dirty="0"/>
              <a:t>0-alternativ (ingen endring) og 5-institutt alternativ legges frem der dekanen vil anbefale 5-institutt alternativet</a:t>
            </a:r>
          </a:p>
          <a:p>
            <a:r>
              <a:rPr lang="nb-NO" dirty="0"/>
              <a:t>Alle dokumenter (brev fra ansatte ol vil følge saken)</a:t>
            </a:r>
          </a:p>
        </p:txBody>
      </p:sp>
    </p:spTree>
    <p:extLst>
      <p:ext uri="{BB962C8B-B14F-4D97-AF65-F5344CB8AC3E}">
        <p14:creationId xmlns:p14="http://schemas.microsoft.com/office/powerpoint/2010/main" val="29377189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17126" y="1001374"/>
            <a:ext cx="7772400" cy="1200329"/>
          </a:xfrm>
        </p:spPr>
        <p:txBody>
          <a:bodyPr/>
          <a:lstStyle/>
          <a:p>
            <a:r>
              <a:rPr lang="nb-NO" dirty="0"/>
              <a:t>Status programportefølje NV august 2024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17126" y="2329946"/>
            <a:ext cx="7772400" cy="1314450"/>
          </a:xfrm>
        </p:spPr>
        <p:txBody>
          <a:bodyPr>
            <a:normAutofit/>
          </a:bodyPr>
          <a:lstStyle/>
          <a:p>
            <a:r>
              <a:rPr lang="nb-NO" dirty="0"/>
              <a:t>Karina Mathisen Prodekan utdanning</a:t>
            </a:r>
            <a:endParaRPr lang="nb-NO" sz="2400" dirty="0"/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B9070A41-1D3B-014A-A244-E11745070860}"/>
              </a:ext>
            </a:extLst>
          </p:cNvPr>
          <p:cNvSpPr txBox="1"/>
          <p:nvPr/>
        </p:nvSpPr>
        <p:spPr>
          <a:xfrm rot="16200000">
            <a:off x="7295730" y="1528836"/>
            <a:ext cx="2934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rgbClr val="0D4788"/>
                </a:solidFill>
              </a:rPr>
              <a:t>Kunnskap for ei betre verd</a:t>
            </a:r>
          </a:p>
        </p:txBody>
      </p:sp>
    </p:spTree>
    <p:extLst>
      <p:ext uri="{BB962C8B-B14F-4D97-AF65-F5344CB8AC3E}">
        <p14:creationId xmlns:p14="http://schemas.microsoft.com/office/powerpoint/2010/main" val="38358602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1B3CC-503F-9C44-BE5D-EA54C03E7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085" y="138319"/>
            <a:ext cx="8418747" cy="648512"/>
          </a:xfrm>
        </p:spPr>
        <p:txBody>
          <a:bodyPr/>
          <a:lstStyle/>
          <a:p>
            <a:r>
              <a:rPr lang="nb-NO" dirty="0"/>
              <a:t>Pågående prosesser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0D7E53-35FA-1EE4-CBB4-31877866C3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385" y="1010265"/>
            <a:ext cx="8597916" cy="3834895"/>
          </a:xfrm>
        </p:spPr>
        <p:txBody>
          <a:bodyPr/>
          <a:lstStyle/>
          <a:p>
            <a:r>
              <a:rPr lang="nb-NO" sz="1800" dirty="0">
                <a:solidFill>
                  <a:srgbClr val="00B050"/>
                </a:solidFill>
              </a:rPr>
              <a:t>H24: redusere antall årstudier i kjemi/biologi fra tre til to</a:t>
            </a:r>
          </a:p>
          <a:p>
            <a:r>
              <a:rPr lang="nb-NO" sz="1800" dirty="0">
                <a:solidFill>
                  <a:srgbClr val="00B050"/>
                </a:solidFill>
              </a:rPr>
              <a:t>Fra H25: sammenslått siv.-</a:t>
            </a:r>
            <a:r>
              <a:rPr lang="nb-NO" sz="1800" dirty="0" err="1">
                <a:solidFill>
                  <a:srgbClr val="00B050"/>
                </a:solidFill>
              </a:rPr>
              <a:t>ing.</a:t>
            </a:r>
            <a:r>
              <a:rPr lang="nb-NO" sz="1800" dirty="0">
                <a:solidFill>
                  <a:srgbClr val="00B050"/>
                </a:solidFill>
              </a:rPr>
              <a:t> og ingeniør program i kjemi og materialteknologi</a:t>
            </a:r>
          </a:p>
          <a:p>
            <a:r>
              <a:rPr lang="nb-NO" sz="1800" dirty="0">
                <a:solidFill>
                  <a:srgbClr val="00B050"/>
                </a:solidFill>
              </a:rPr>
              <a:t>Fra H25: Revisjon av bachelorprogram i biologi, fysikk og kjemi </a:t>
            </a:r>
            <a:r>
              <a:rPr lang="nb-NO" sz="1800" dirty="0" err="1">
                <a:solidFill>
                  <a:srgbClr val="00B050"/>
                </a:solidFill>
              </a:rPr>
              <a:t>ihht</a:t>
            </a:r>
            <a:r>
              <a:rPr lang="nb-NO" sz="1800" dirty="0">
                <a:solidFill>
                  <a:srgbClr val="00B050"/>
                </a:solidFill>
              </a:rPr>
              <a:t> FTS </a:t>
            </a:r>
          </a:p>
          <a:p>
            <a:pPr lvl="1"/>
            <a:r>
              <a:rPr lang="nb-NO" sz="1400" dirty="0">
                <a:solidFill>
                  <a:srgbClr val="00B050"/>
                </a:solidFill>
              </a:rPr>
              <a:t>Innføring av Fag 2 og bacheloroppgave</a:t>
            </a:r>
            <a:endParaRPr lang="nb-NO" sz="1400" dirty="0">
              <a:solidFill>
                <a:schemeClr val="accent6"/>
              </a:solidFill>
            </a:endParaRPr>
          </a:p>
          <a:p>
            <a:pPr lvl="1"/>
            <a:r>
              <a:rPr lang="nb-NO" sz="1400" dirty="0">
                <a:solidFill>
                  <a:schemeClr val="accent6"/>
                </a:solidFill>
              </a:rPr>
              <a:t>Nye kompetanseprofiler og programtilpasning av emner</a:t>
            </a:r>
          </a:p>
          <a:p>
            <a:r>
              <a:rPr lang="nb-NO" sz="1800" dirty="0">
                <a:solidFill>
                  <a:schemeClr val="accent6"/>
                </a:solidFill>
              </a:rPr>
              <a:t>Tidligst H26: Eventuell bunting av 2-årige masterprogrammer</a:t>
            </a:r>
          </a:p>
          <a:p>
            <a:pPr lvl="1"/>
            <a:r>
              <a:rPr lang="nb-NO" sz="1600" dirty="0">
                <a:solidFill>
                  <a:schemeClr val="accent6"/>
                </a:solidFill>
              </a:rPr>
              <a:t>MSCHEM + MSENVITOX + MSOCEAN</a:t>
            </a:r>
          </a:p>
          <a:p>
            <a:pPr lvl="1"/>
            <a:r>
              <a:rPr lang="nb-NO" sz="1600" dirty="0">
                <a:solidFill>
                  <a:schemeClr val="accent6"/>
                </a:solidFill>
              </a:rPr>
              <a:t>MSBIO + MSNARM</a:t>
            </a:r>
          </a:p>
          <a:p>
            <a:pPr lvl="1"/>
            <a:r>
              <a:rPr lang="nb-NO" sz="1600" dirty="0">
                <a:solidFill>
                  <a:schemeClr val="accent6"/>
                </a:solidFill>
              </a:rPr>
              <a:t>MSCHEMBI + MSMT</a:t>
            </a:r>
            <a:endParaRPr lang="nb-NO" sz="1200" dirty="0">
              <a:solidFill>
                <a:schemeClr val="accent6"/>
              </a:solidFill>
            </a:endParaRPr>
          </a:p>
          <a:p>
            <a:r>
              <a:rPr lang="nb-NO" sz="1800" dirty="0" err="1">
                <a:solidFill>
                  <a:schemeClr val="accent6"/>
                </a:solidFill>
              </a:rPr>
              <a:t>Aug</a:t>
            </a:r>
            <a:r>
              <a:rPr lang="nb-NO" sz="1800" dirty="0">
                <a:solidFill>
                  <a:schemeClr val="accent6"/>
                </a:solidFill>
              </a:rPr>
              <a:t> 24: Utredning økonomisk bærekraft MTNANO</a:t>
            </a:r>
          </a:p>
          <a:p>
            <a:r>
              <a:rPr lang="nb-NO" sz="1800" dirty="0">
                <a:solidFill>
                  <a:schemeClr val="accent6"/>
                </a:solidFill>
              </a:rPr>
              <a:t>Des 24: Vurdere veien videre for bachelor i bioteknologi i Ålesund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B7C63A8-C6D3-2A2A-D180-64F09AE59902}"/>
              </a:ext>
            </a:extLst>
          </p:cNvPr>
          <p:cNvSpPr/>
          <p:nvPr/>
        </p:nvSpPr>
        <p:spPr>
          <a:xfrm>
            <a:off x="5478780" y="138319"/>
            <a:ext cx="342900" cy="326501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0F9AAB-9A93-90CD-1175-B4B27C17BEAB}"/>
              </a:ext>
            </a:extLst>
          </p:cNvPr>
          <p:cNvSpPr txBox="1"/>
          <p:nvPr/>
        </p:nvSpPr>
        <p:spPr>
          <a:xfrm>
            <a:off x="5913120" y="138319"/>
            <a:ext cx="2476500" cy="379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Vedtatt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DAFB38-B2AF-03D5-E63B-06804F02275E}"/>
              </a:ext>
            </a:extLst>
          </p:cNvPr>
          <p:cNvSpPr/>
          <p:nvPr/>
        </p:nvSpPr>
        <p:spPr>
          <a:xfrm>
            <a:off x="5478780" y="534965"/>
            <a:ext cx="342900" cy="326501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61A4A7-E7BC-C085-C678-32DFC1AFE9C5}"/>
              </a:ext>
            </a:extLst>
          </p:cNvPr>
          <p:cNvSpPr txBox="1"/>
          <p:nvPr/>
        </p:nvSpPr>
        <p:spPr>
          <a:xfrm>
            <a:off x="5913120" y="534965"/>
            <a:ext cx="2476500" cy="379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Igangsatt</a:t>
            </a:r>
          </a:p>
        </p:txBody>
      </p:sp>
    </p:spTree>
    <p:extLst>
      <p:ext uri="{BB962C8B-B14F-4D97-AF65-F5344CB8AC3E}">
        <p14:creationId xmlns:p14="http://schemas.microsoft.com/office/powerpoint/2010/main" val="41003658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B6DC35-FCC7-B5CB-9917-CC0AD88246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FFF10-FA7F-BB87-8B05-BB71F1459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008" y="-55305"/>
            <a:ext cx="8299965" cy="443511"/>
          </a:xfrm>
        </p:spPr>
        <p:txBody>
          <a:bodyPr/>
          <a:lstStyle/>
          <a:p>
            <a:r>
              <a:rPr lang="nb-NO" sz="2400" dirty="0"/>
              <a:t>Tidslinje prosesser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05157C0F-61E4-0E07-4721-5BD472405BE7}"/>
              </a:ext>
            </a:extLst>
          </p:cNvPr>
          <p:cNvSpPr/>
          <p:nvPr/>
        </p:nvSpPr>
        <p:spPr>
          <a:xfrm>
            <a:off x="197247" y="1111866"/>
            <a:ext cx="6683548" cy="230721"/>
          </a:xfrm>
          <a:prstGeom prst="rightArrow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D765422A-6E58-30AD-ABC0-085369A7C0AE}"/>
              </a:ext>
            </a:extLst>
          </p:cNvPr>
          <p:cNvSpPr/>
          <p:nvPr/>
        </p:nvSpPr>
        <p:spPr>
          <a:xfrm>
            <a:off x="7103725" y="1092078"/>
            <a:ext cx="1729123" cy="280589"/>
          </a:xfrm>
          <a:prstGeom prst="rightArrow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867F3A-A641-0C60-A571-A7A381ACFD8C}"/>
              </a:ext>
            </a:extLst>
          </p:cNvPr>
          <p:cNvSpPr txBox="1"/>
          <p:nvPr/>
        </p:nvSpPr>
        <p:spPr>
          <a:xfrm>
            <a:off x="6671209" y="802501"/>
            <a:ext cx="5759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/>
              <a:t>2025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171963-7103-528D-B1D2-8D730A660AD1}"/>
              </a:ext>
            </a:extLst>
          </p:cNvPr>
          <p:cNvSpPr txBox="1"/>
          <p:nvPr/>
        </p:nvSpPr>
        <p:spPr>
          <a:xfrm>
            <a:off x="6906330" y="1443298"/>
            <a:ext cx="1784216" cy="73866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1050" dirty="0"/>
              <a:t>15.jan </a:t>
            </a:r>
          </a:p>
          <a:p>
            <a:pPr algn="ctr"/>
            <a:r>
              <a:rPr lang="nb-NO" sz="1050" dirty="0"/>
              <a:t>NTNU forhåndsinnmelding nedleggelse/opprettelse studieprogram 26/27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A96B88B-B7DE-029D-E59E-7988E762A200}"/>
              </a:ext>
            </a:extLst>
          </p:cNvPr>
          <p:cNvCxnSpPr>
            <a:cxnSpLocks/>
          </p:cNvCxnSpPr>
          <p:nvPr/>
        </p:nvCxnSpPr>
        <p:spPr>
          <a:xfrm>
            <a:off x="7636446" y="1125182"/>
            <a:ext cx="0" cy="29143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BFB1F7C-973D-F1D3-377F-5C2A79F50C01}"/>
              </a:ext>
            </a:extLst>
          </p:cNvPr>
          <p:cNvSpPr txBox="1"/>
          <p:nvPr/>
        </p:nvSpPr>
        <p:spPr>
          <a:xfrm>
            <a:off x="4978917" y="308158"/>
            <a:ext cx="1684049" cy="73866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1050" dirty="0"/>
              <a:t>1.des </a:t>
            </a:r>
          </a:p>
          <a:p>
            <a:pPr algn="ctr"/>
            <a:r>
              <a:rPr lang="nb-NO" sz="1050" dirty="0"/>
              <a:t>FUX forhåndsinnmelding nedleggelse/opprettelse studieprogram 26/27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7EA9308-585A-F0BD-3614-FAD32D22037E}"/>
              </a:ext>
            </a:extLst>
          </p:cNvPr>
          <p:cNvCxnSpPr>
            <a:cxnSpLocks/>
          </p:cNvCxnSpPr>
          <p:nvPr/>
        </p:nvCxnSpPr>
        <p:spPr>
          <a:xfrm>
            <a:off x="5808892" y="1125376"/>
            <a:ext cx="0" cy="29143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F574A491-A949-FC00-7AD7-7D0F06669C33}"/>
              </a:ext>
            </a:extLst>
          </p:cNvPr>
          <p:cNvSpPr txBox="1"/>
          <p:nvPr/>
        </p:nvSpPr>
        <p:spPr>
          <a:xfrm>
            <a:off x="8242" y="861132"/>
            <a:ext cx="5759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/>
              <a:t>2024</a:t>
            </a: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03BA5581-4447-38AC-1F5A-EF5DDFE49DC3}"/>
              </a:ext>
            </a:extLst>
          </p:cNvPr>
          <p:cNvSpPr/>
          <p:nvPr/>
        </p:nvSpPr>
        <p:spPr>
          <a:xfrm>
            <a:off x="33263" y="1734499"/>
            <a:ext cx="2324180" cy="369080"/>
          </a:xfrm>
          <a:prstGeom prst="rightArrow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1100" dirty="0"/>
              <a:t>Nedleggelse ÅMEDBIO</a:t>
            </a: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12AF2D9F-2C51-288C-D56E-EAC0C889E7CF}"/>
              </a:ext>
            </a:extLst>
          </p:cNvPr>
          <p:cNvSpPr/>
          <p:nvPr/>
        </p:nvSpPr>
        <p:spPr>
          <a:xfrm>
            <a:off x="83226" y="4763025"/>
            <a:ext cx="5815456" cy="380476"/>
          </a:xfrm>
          <a:prstGeom prst="rightArrow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1100" dirty="0"/>
              <a:t>Utrede </a:t>
            </a:r>
            <a:r>
              <a:rPr lang="nb-NO" sz="1100" dirty="0" err="1"/>
              <a:t>MSc</a:t>
            </a:r>
            <a:r>
              <a:rPr lang="nb-NO" sz="1100" dirty="0"/>
              <a:t> IBA + nedleggelse </a:t>
            </a:r>
            <a:r>
              <a:rPr lang="nb-NO" sz="1100" dirty="0" err="1"/>
              <a:t>BSc</a:t>
            </a:r>
            <a:r>
              <a:rPr lang="nb-NO" sz="1100" dirty="0"/>
              <a:t> bioteknologi</a:t>
            </a:r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98F5E433-E9E1-3DB8-5EA8-A70972B76C32}"/>
              </a:ext>
            </a:extLst>
          </p:cNvPr>
          <p:cNvSpPr/>
          <p:nvPr/>
        </p:nvSpPr>
        <p:spPr>
          <a:xfrm>
            <a:off x="36330" y="2055298"/>
            <a:ext cx="2363624" cy="395132"/>
          </a:xfrm>
          <a:prstGeom prst="rightArrow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1100" dirty="0"/>
              <a:t>Sammenslåing MTKJ + MTMT</a:t>
            </a:r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F4DC2ED3-57BA-4703-2D5E-30799A23AB3F}"/>
              </a:ext>
            </a:extLst>
          </p:cNvPr>
          <p:cNvSpPr/>
          <p:nvPr/>
        </p:nvSpPr>
        <p:spPr>
          <a:xfrm>
            <a:off x="49972" y="4441237"/>
            <a:ext cx="3491853" cy="358328"/>
          </a:xfrm>
          <a:prstGeom prst="rightArrow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1100" dirty="0"/>
              <a:t>Økonomisk vurdering MTNANO</a:t>
            </a:r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99AD052E-353F-1ED8-EE2B-0FFA8C758B3E}"/>
              </a:ext>
            </a:extLst>
          </p:cNvPr>
          <p:cNvSpPr/>
          <p:nvPr/>
        </p:nvSpPr>
        <p:spPr>
          <a:xfrm>
            <a:off x="24075" y="4081631"/>
            <a:ext cx="1682286" cy="380476"/>
          </a:xfrm>
          <a:prstGeom prst="rightArrow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1100" dirty="0"/>
              <a:t>Fag 2:  BBI/BFY/BKJ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1EDE4272-96C4-8669-BD03-1F5E01DFEB46}"/>
              </a:ext>
            </a:extLst>
          </p:cNvPr>
          <p:cNvSpPr/>
          <p:nvPr/>
        </p:nvSpPr>
        <p:spPr>
          <a:xfrm>
            <a:off x="47700" y="3082646"/>
            <a:ext cx="3333042" cy="453147"/>
          </a:xfrm>
          <a:prstGeom prst="rightArrow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1100" dirty="0"/>
              <a:t>Utrede MSCHEM+MSENVITOX+MSOCEAN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C96B14AC-7C6A-C26E-CE64-23F2DBA50957}"/>
              </a:ext>
            </a:extLst>
          </p:cNvPr>
          <p:cNvSpPr/>
          <p:nvPr/>
        </p:nvSpPr>
        <p:spPr>
          <a:xfrm>
            <a:off x="38305" y="2403975"/>
            <a:ext cx="2501658" cy="661819"/>
          </a:xfrm>
          <a:prstGeom prst="rightArrow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1100" dirty="0"/>
              <a:t>Sammenslåing FTHINGKJ +FTHINGMAT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5568A36-BFE6-4BE9-D297-CF5912E15494}"/>
              </a:ext>
            </a:extLst>
          </p:cNvPr>
          <p:cNvCxnSpPr>
            <a:cxnSpLocks/>
          </p:cNvCxnSpPr>
          <p:nvPr/>
        </p:nvCxnSpPr>
        <p:spPr>
          <a:xfrm>
            <a:off x="2440668" y="1028392"/>
            <a:ext cx="0" cy="29143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4D47BFA1-B313-2F08-0F59-107C7A7F7DC8}"/>
              </a:ext>
            </a:extLst>
          </p:cNvPr>
          <p:cNvSpPr txBox="1"/>
          <p:nvPr/>
        </p:nvSpPr>
        <p:spPr>
          <a:xfrm>
            <a:off x="2109898" y="1443492"/>
            <a:ext cx="606137" cy="25391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1050" dirty="0"/>
              <a:t>1.juni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D4808BD-1D85-102A-C58B-5C4DF86CCE50}"/>
              </a:ext>
            </a:extLst>
          </p:cNvPr>
          <p:cNvSpPr txBox="1"/>
          <p:nvPr/>
        </p:nvSpPr>
        <p:spPr>
          <a:xfrm>
            <a:off x="1494895" y="404697"/>
            <a:ext cx="2046931" cy="57708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1050" dirty="0"/>
              <a:t>1.juni</a:t>
            </a:r>
          </a:p>
          <a:p>
            <a:pPr algn="ctr"/>
            <a:r>
              <a:rPr lang="nb-NO" sz="1050" dirty="0"/>
              <a:t>NTNU Full søknad om opprettelse/nedleggelse 25/26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9A56DFA-526E-3935-ED42-EDCA1737309F}"/>
              </a:ext>
            </a:extLst>
          </p:cNvPr>
          <p:cNvSpPr txBox="1"/>
          <p:nvPr/>
        </p:nvSpPr>
        <p:spPr>
          <a:xfrm>
            <a:off x="3868969" y="1378070"/>
            <a:ext cx="1684049" cy="57708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1050" dirty="0"/>
              <a:t>15.nov </a:t>
            </a:r>
          </a:p>
          <a:p>
            <a:pPr algn="ctr"/>
            <a:r>
              <a:rPr lang="nb-NO" sz="1050" dirty="0"/>
              <a:t>Vesentlige emneendringer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C9B4534-58E1-3685-8B09-0851B9906B89}"/>
              </a:ext>
            </a:extLst>
          </p:cNvPr>
          <p:cNvCxnSpPr>
            <a:cxnSpLocks/>
          </p:cNvCxnSpPr>
          <p:nvPr/>
        </p:nvCxnSpPr>
        <p:spPr>
          <a:xfrm>
            <a:off x="4735786" y="1111866"/>
            <a:ext cx="0" cy="29143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488DA925-AF4C-6DD9-3D17-7AF270953522}"/>
              </a:ext>
            </a:extLst>
          </p:cNvPr>
          <p:cNvSpPr/>
          <p:nvPr/>
        </p:nvSpPr>
        <p:spPr>
          <a:xfrm>
            <a:off x="2432640" y="2053723"/>
            <a:ext cx="2284040" cy="369080"/>
          </a:xfrm>
          <a:prstGeom prst="rightArrow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1100" dirty="0"/>
              <a:t>Nytt sammenslått MTKMB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8222DE99-058C-C7BC-7DE5-3FC297CC1FE2}"/>
              </a:ext>
            </a:extLst>
          </p:cNvPr>
          <p:cNvSpPr/>
          <p:nvPr/>
        </p:nvSpPr>
        <p:spPr>
          <a:xfrm>
            <a:off x="2535205" y="2548675"/>
            <a:ext cx="2200580" cy="386953"/>
          </a:xfrm>
          <a:prstGeom prst="rightArrow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1100" dirty="0"/>
              <a:t>Nytt sammenslått BIKOM</a:t>
            </a: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ED570B8B-DF13-FEEF-590E-0A6453E66854}"/>
              </a:ext>
            </a:extLst>
          </p:cNvPr>
          <p:cNvSpPr/>
          <p:nvPr/>
        </p:nvSpPr>
        <p:spPr>
          <a:xfrm>
            <a:off x="3572209" y="4424925"/>
            <a:ext cx="1980810" cy="358328"/>
          </a:xfrm>
          <a:prstGeom prst="rightArrow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1100" dirty="0"/>
              <a:t>Veien videre for MTNANO</a:t>
            </a: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ABFCB89E-EDE6-DDBE-FB71-47B2C145D3F8}"/>
              </a:ext>
            </a:extLst>
          </p:cNvPr>
          <p:cNvSpPr/>
          <p:nvPr/>
        </p:nvSpPr>
        <p:spPr>
          <a:xfrm>
            <a:off x="50202" y="3446245"/>
            <a:ext cx="3333042" cy="453147"/>
          </a:xfrm>
          <a:prstGeom prst="rightArrow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1100" dirty="0"/>
              <a:t>Utrede MSNARM + MSBIO</a:t>
            </a: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75D4CDA8-45AA-83C5-FCAF-83D383B8D110}"/>
              </a:ext>
            </a:extLst>
          </p:cNvPr>
          <p:cNvSpPr/>
          <p:nvPr/>
        </p:nvSpPr>
        <p:spPr>
          <a:xfrm>
            <a:off x="47700" y="3785388"/>
            <a:ext cx="3333042" cy="421446"/>
          </a:xfrm>
          <a:prstGeom prst="rightArrow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1100" dirty="0"/>
              <a:t>Utrede MSCHEMBI + MSMT</a:t>
            </a:r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C224AF52-0798-ECF3-1F90-8C6CFC8A2B39}"/>
              </a:ext>
            </a:extLst>
          </p:cNvPr>
          <p:cNvSpPr/>
          <p:nvPr/>
        </p:nvSpPr>
        <p:spPr>
          <a:xfrm>
            <a:off x="3473039" y="3081013"/>
            <a:ext cx="3979320" cy="412676"/>
          </a:xfrm>
          <a:prstGeom prst="rightArrow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1100" dirty="0"/>
              <a:t>Eventuell bunting kjemi/biologi realfag</a:t>
            </a:r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A9D1E96C-9C09-7DAD-5C61-38D355424B89}"/>
              </a:ext>
            </a:extLst>
          </p:cNvPr>
          <p:cNvSpPr/>
          <p:nvPr/>
        </p:nvSpPr>
        <p:spPr>
          <a:xfrm>
            <a:off x="3438130" y="3468162"/>
            <a:ext cx="4010046" cy="397927"/>
          </a:xfrm>
          <a:prstGeom prst="rightArrow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1100" dirty="0"/>
              <a:t>Eventuell bunting </a:t>
            </a:r>
            <a:r>
              <a:rPr lang="nb-NO" sz="1100" dirty="0" err="1"/>
              <a:t>narm</a:t>
            </a:r>
            <a:r>
              <a:rPr lang="nb-NO" sz="1100" dirty="0"/>
              <a:t>/biologi realfag</a:t>
            </a:r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F1A9D7A5-F09F-9347-DF57-804D10AF9647}"/>
              </a:ext>
            </a:extLst>
          </p:cNvPr>
          <p:cNvSpPr/>
          <p:nvPr/>
        </p:nvSpPr>
        <p:spPr>
          <a:xfrm>
            <a:off x="1752424" y="4110452"/>
            <a:ext cx="2983362" cy="373815"/>
          </a:xfrm>
          <a:prstGeom prst="rightArrow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1100" dirty="0"/>
              <a:t>Programrevisjon:  BBI/BFY/BKJ</a:t>
            </a:r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942CF670-F8BC-4BC6-7B32-726D5A144073}"/>
              </a:ext>
            </a:extLst>
          </p:cNvPr>
          <p:cNvSpPr/>
          <p:nvPr/>
        </p:nvSpPr>
        <p:spPr>
          <a:xfrm>
            <a:off x="3473478" y="3798947"/>
            <a:ext cx="4010046" cy="397927"/>
          </a:xfrm>
          <a:prstGeom prst="rightArrow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1100" dirty="0"/>
              <a:t>Eventuell bunting +2 siv.-</a:t>
            </a:r>
            <a:r>
              <a:rPr lang="nb-NO" sz="1100" dirty="0" err="1"/>
              <a:t>ing</a:t>
            </a:r>
            <a:r>
              <a:rPr lang="nb-NO" sz="1100" dirty="0"/>
              <a:t> master</a:t>
            </a:r>
          </a:p>
        </p:txBody>
      </p:sp>
    </p:spTree>
    <p:extLst>
      <p:ext uri="{BB962C8B-B14F-4D97-AF65-F5344CB8AC3E}">
        <p14:creationId xmlns:p14="http://schemas.microsoft.com/office/powerpoint/2010/main" val="13702472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BD72B-B89E-6C05-919A-3A0DB2A5D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225" y="16399"/>
            <a:ext cx="8418747" cy="956288"/>
          </a:xfrm>
        </p:spPr>
        <p:txBody>
          <a:bodyPr/>
          <a:lstStyle/>
          <a:p>
            <a:r>
              <a:rPr lang="nb-NO" sz="2800" dirty="0"/>
              <a:t>Nye sammenslåtte ingeniør og siv,-</a:t>
            </a:r>
            <a:r>
              <a:rPr lang="nb-NO" sz="2800" dirty="0" err="1"/>
              <a:t>ing.</a:t>
            </a:r>
            <a:r>
              <a:rPr lang="nb-NO" sz="2800" dirty="0"/>
              <a:t> program i kjemi og materialteknologi fra 2025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9A2C1C-35BA-C2C2-0B07-CCE46269E7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552" y="1287083"/>
            <a:ext cx="8796895" cy="3200400"/>
          </a:xfrm>
        </p:spPr>
        <p:txBody>
          <a:bodyPr/>
          <a:lstStyle/>
          <a:p>
            <a:r>
              <a:rPr lang="nb-NO" sz="1800" dirty="0"/>
              <a:t>MTKJ+MTMT = </a:t>
            </a:r>
            <a:r>
              <a:rPr lang="nb-NO" sz="1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Industriell kjemi, materialer og bioteknologi, </a:t>
            </a:r>
            <a:r>
              <a:rPr lang="nb-NO" sz="1800" dirty="0"/>
              <a:t>siv.-</a:t>
            </a:r>
            <a:r>
              <a:rPr lang="nb-NO" sz="1800" dirty="0" err="1"/>
              <a:t>ing.</a:t>
            </a:r>
            <a:endParaRPr lang="nb-NO" sz="1800" dirty="0"/>
          </a:p>
          <a:p>
            <a:pPr lvl="1"/>
            <a:r>
              <a:rPr lang="nb-NO" sz="1600" dirty="0"/>
              <a:t>5 studieretninger</a:t>
            </a:r>
          </a:p>
          <a:p>
            <a:pPr lvl="2"/>
            <a:r>
              <a:rPr lang="nb-NO" sz="1400" dirty="0"/>
              <a:t>Industriell bioteknologi</a:t>
            </a:r>
          </a:p>
          <a:p>
            <a:pPr lvl="2"/>
            <a:r>
              <a:rPr lang="nb-NO" sz="1400" dirty="0"/>
              <a:t>Kjemisk prosessteknologi</a:t>
            </a:r>
          </a:p>
          <a:p>
            <a:pPr lvl="2"/>
            <a:r>
              <a:rPr lang="nb-NO" sz="1400" dirty="0"/>
              <a:t>Materialvitenskap og prosessering</a:t>
            </a:r>
          </a:p>
          <a:p>
            <a:pPr lvl="2"/>
            <a:r>
              <a:rPr lang="nb-NO" sz="1400" dirty="0"/>
              <a:t>Funksjonelle og nanostrukturerte materialer</a:t>
            </a:r>
          </a:p>
          <a:p>
            <a:pPr lvl="2"/>
            <a:r>
              <a:rPr lang="nb-NO" sz="1400" dirty="0"/>
              <a:t>Kjemiteknologi</a:t>
            </a:r>
          </a:p>
          <a:p>
            <a:pPr lvl="2"/>
            <a:endParaRPr lang="nb-NO" sz="1400" dirty="0"/>
          </a:p>
          <a:p>
            <a:r>
              <a:rPr lang="nb-NO" sz="1800" dirty="0"/>
              <a:t>FTHINGKJ + FTHINGMAT = </a:t>
            </a:r>
            <a:r>
              <a:rPr lang="nb-NO" sz="1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Kjemi og Materialteknologi</a:t>
            </a:r>
            <a:r>
              <a:rPr lang="nb-NO" sz="1800" dirty="0"/>
              <a:t>, bachelor i ingeniørfag</a:t>
            </a:r>
          </a:p>
          <a:p>
            <a:pPr lvl="1"/>
            <a:r>
              <a:rPr lang="nb-NO" sz="1600" dirty="0"/>
              <a:t>2 studieretninger</a:t>
            </a:r>
          </a:p>
          <a:p>
            <a:pPr lvl="2"/>
            <a:r>
              <a:rPr lang="nb-NO" sz="1400" dirty="0"/>
              <a:t>Kjemi</a:t>
            </a:r>
          </a:p>
          <a:p>
            <a:pPr lvl="2"/>
            <a:r>
              <a:rPr lang="nb-NO" sz="1400" dirty="0"/>
              <a:t>Materialteknologi</a:t>
            </a:r>
          </a:p>
          <a:p>
            <a:pPr marL="857250" lvl="1" indent="-457200">
              <a:buFont typeface="+mj-lt"/>
              <a:buAutoNum type="arabicPeriod"/>
            </a:pPr>
            <a:endParaRPr lang="nb-NO" sz="1600" dirty="0"/>
          </a:p>
          <a:p>
            <a:endParaRPr lang="nb-NO" sz="1800" dirty="0"/>
          </a:p>
        </p:txBody>
      </p:sp>
    </p:spTree>
    <p:extLst>
      <p:ext uri="{BB962C8B-B14F-4D97-AF65-F5344CB8AC3E}">
        <p14:creationId xmlns:p14="http://schemas.microsoft.com/office/powerpoint/2010/main" val="13310402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17126" y="1001374"/>
            <a:ext cx="7772400" cy="646331"/>
          </a:xfrm>
        </p:spPr>
        <p:txBody>
          <a:bodyPr/>
          <a:lstStyle/>
          <a:p>
            <a:r>
              <a:rPr lang="nb-NO"/>
              <a:t>Opptak 2024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17126" y="2329946"/>
            <a:ext cx="7772400" cy="1314450"/>
          </a:xfrm>
        </p:spPr>
        <p:txBody>
          <a:bodyPr>
            <a:normAutofit/>
          </a:bodyPr>
          <a:lstStyle/>
          <a:p>
            <a:r>
              <a:rPr lang="nb-NO" sz="2400"/>
              <a:t>Prodekan Karina Mathisen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B9070A41-1D3B-014A-A244-E11745070860}"/>
              </a:ext>
            </a:extLst>
          </p:cNvPr>
          <p:cNvSpPr txBox="1"/>
          <p:nvPr/>
        </p:nvSpPr>
        <p:spPr>
          <a:xfrm rot="16200000">
            <a:off x="7295730" y="1528836"/>
            <a:ext cx="2934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>
                <a:solidFill>
                  <a:srgbClr val="0D4788"/>
                </a:solidFill>
              </a:rPr>
              <a:t>Kunnskap for ei betre verd</a:t>
            </a:r>
          </a:p>
        </p:txBody>
      </p:sp>
    </p:spTree>
    <p:extLst>
      <p:ext uri="{BB962C8B-B14F-4D97-AF65-F5344CB8AC3E}">
        <p14:creationId xmlns:p14="http://schemas.microsoft.com/office/powerpoint/2010/main" val="18026348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906F7-2AD5-E6A2-BA94-71B44966F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418747" cy="648512"/>
          </a:xfrm>
        </p:spPr>
        <p:txBody>
          <a:bodyPr/>
          <a:lstStyle/>
          <a:p>
            <a:r>
              <a:rPr lang="nb-NO"/>
              <a:t>Topp 20 NTNU: Poenggrenser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70D1D7B-E645-577D-8E5E-448BD2AF146E}"/>
              </a:ext>
            </a:extLst>
          </p:cNvPr>
          <p:cNvGraphicFramePr>
            <a:graphicFrameLocks noGrp="1"/>
          </p:cNvGraphicFramePr>
          <p:nvPr/>
        </p:nvGraphicFramePr>
        <p:xfrm>
          <a:off x="116878" y="648512"/>
          <a:ext cx="8862117" cy="3834600"/>
        </p:xfrm>
        <a:graphic>
          <a:graphicData uri="http://schemas.openxmlformats.org/drawingml/2006/table">
            <a:tbl>
              <a:tblPr/>
              <a:tblGrid>
                <a:gridCol w="330622">
                  <a:extLst>
                    <a:ext uri="{9D8B030D-6E8A-4147-A177-3AD203B41FA5}">
                      <a16:colId xmlns:a16="http://schemas.microsoft.com/office/drawing/2014/main" val="2521134614"/>
                    </a:ext>
                  </a:extLst>
                </a:gridCol>
                <a:gridCol w="2719318">
                  <a:extLst>
                    <a:ext uri="{9D8B030D-6E8A-4147-A177-3AD203B41FA5}">
                      <a16:colId xmlns:a16="http://schemas.microsoft.com/office/drawing/2014/main" val="1512067221"/>
                    </a:ext>
                  </a:extLst>
                </a:gridCol>
                <a:gridCol w="453688">
                  <a:extLst>
                    <a:ext uri="{9D8B030D-6E8A-4147-A177-3AD203B41FA5}">
                      <a16:colId xmlns:a16="http://schemas.microsoft.com/office/drawing/2014/main" val="3031385247"/>
                    </a:ext>
                  </a:extLst>
                </a:gridCol>
                <a:gridCol w="1455551">
                  <a:extLst>
                    <a:ext uri="{9D8B030D-6E8A-4147-A177-3AD203B41FA5}">
                      <a16:colId xmlns:a16="http://schemas.microsoft.com/office/drawing/2014/main" val="589564815"/>
                    </a:ext>
                  </a:extLst>
                </a:gridCol>
                <a:gridCol w="1249455">
                  <a:extLst>
                    <a:ext uri="{9D8B030D-6E8A-4147-A177-3AD203B41FA5}">
                      <a16:colId xmlns:a16="http://schemas.microsoft.com/office/drawing/2014/main" val="415530048"/>
                    </a:ext>
                  </a:extLst>
                </a:gridCol>
                <a:gridCol w="1455551">
                  <a:extLst>
                    <a:ext uri="{9D8B030D-6E8A-4147-A177-3AD203B41FA5}">
                      <a16:colId xmlns:a16="http://schemas.microsoft.com/office/drawing/2014/main" val="2951787445"/>
                    </a:ext>
                  </a:extLst>
                </a:gridCol>
                <a:gridCol w="1197932">
                  <a:extLst>
                    <a:ext uri="{9D8B030D-6E8A-4147-A177-3AD203B41FA5}">
                      <a16:colId xmlns:a16="http://schemas.microsoft.com/office/drawing/2014/main" val="3716963479"/>
                    </a:ext>
                  </a:extLst>
                </a:gridCol>
              </a:tblGrid>
              <a:tr h="334640"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#</a:t>
                      </a:r>
                    </a:p>
                  </a:txBody>
                  <a:tcPr marL="7358" marR="7358" marT="7358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Program</a:t>
                      </a:r>
                    </a:p>
                  </a:txBody>
                  <a:tcPr marL="7358" marR="7358" marT="7358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1" i="0" u="none" strike="noStrike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Fak</a:t>
                      </a:r>
                    </a:p>
                  </a:txBody>
                  <a:tcPr marL="7358" marR="7358" marT="7358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Førstegangskvote 24</a:t>
                      </a:r>
                    </a:p>
                  </a:txBody>
                  <a:tcPr marL="7358" marR="7358" marT="7358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Ordinær kvote 24</a:t>
                      </a:r>
                    </a:p>
                  </a:txBody>
                  <a:tcPr marL="7358" marR="7358" marT="7358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Førstegangskvote 23</a:t>
                      </a:r>
                    </a:p>
                  </a:txBody>
                  <a:tcPr marL="7358" marR="7358" marT="7358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Endring 24 vs. 23</a:t>
                      </a:r>
                    </a:p>
                  </a:txBody>
                  <a:tcPr marL="7358" marR="7358" marT="7358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83902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7358" marR="7358" marT="7358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Industriell økonomi og teknologiledelse</a:t>
                      </a:r>
                    </a:p>
                  </a:txBody>
                  <a:tcPr marL="7358" marR="7358" marT="7358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ØK</a:t>
                      </a:r>
                    </a:p>
                  </a:txBody>
                  <a:tcPr marL="7358" marR="7358" marT="7358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62,1</a:t>
                      </a:r>
                    </a:p>
                  </a:txBody>
                  <a:tcPr marL="7358" marR="7358" marT="7358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68,0</a:t>
                      </a:r>
                    </a:p>
                  </a:txBody>
                  <a:tcPr marL="7358" marR="7358" marT="7358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63</a:t>
                      </a:r>
                    </a:p>
                  </a:txBody>
                  <a:tcPr marL="7358" marR="7358" marT="7358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-0,9</a:t>
                      </a:r>
                    </a:p>
                  </a:txBody>
                  <a:tcPr marL="7358" marR="7358" marT="7358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3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12174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7358" marR="7358" marT="7358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Medisin, Trondheim</a:t>
                      </a:r>
                    </a:p>
                  </a:txBody>
                  <a:tcPr marL="7358" marR="7358" marT="7358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MH</a:t>
                      </a:r>
                    </a:p>
                  </a:txBody>
                  <a:tcPr marL="7358" marR="7358" marT="7358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61,7</a:t>
                      </a:r>
                    </a:p>
                  </a:txBody>
                  <a:tcPr marL="7358" marR="7358" marT="7358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69,4</a:t>
                      </a:r>
                    </a:p>
                  </a:txBody>
                  <a:tcPr marL="7358" marR="7358" marT="7358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62,2</a:t>
                      </a:r>
                    </a:p>
                  </a:txBody>
                  <a:tcPr marL="7358" marR="7358" marT="7358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-0,5</a:t>
                      </a:r>
                    </a:p>
                  </a:txBody>
                  <a:tcPr marL="7358" marR="7358" marT="7358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7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28716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7358" marR="7358" marT="7358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Medisin, Trondheim/Ålesund</a:t>
                      </a:r>
                    </a:p>
                  </a:txBody>
                  <a:tcPr marL="7358" marR="7358" marT="7358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MH</a:t>
                      </a:r>
                    </a:p>
                  </a:txBody>
                  <a:tcPr marL="7358" marR="7358" marT="7358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59,8</a:t>
                      </a:r>
                    </a:p>
                  </a:txBody>
                  <a:tcPr marL="7358" marR="7358" marT="7358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68,2</a:t>
                      </a:r>
                    </a:p>
                  </a:txBody>
                  <a:tcPr marL="7358" marR="7358" marT="7358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61,5</a:t>
                      </a:r>
                    </a:p>
                  </a:txBody>
                  <a:tcPr marL="7358" marR="7358" marT="7358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-1,7</a:t>
                      </a:r>
                    </a:p>
                  </a:txBody>
                  <a:tcPr marL="7358" marR="7358" marT="7358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74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16553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7358" marR="7358" marT="7358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Nanoteknologi</a:t>
                      </a:r>
                    </a:p>
                  </a:txBody>
                  <a:tcPr marL="7358" marR="7358" marT="7358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NV</a:t>
                      </a:r>
                    </a:p>
                  </a:txBody>
                  <a:tcPr marL="7358" marR="7358" marT="7358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59,7</a:t>
                      </a:r>
                    </a:p>
                  </a:txBody>
                  <a:tcPr marL="7358" marR="7358" marT="7358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60,2</a:t>
                      </a:r>
                    </a:p>
                  </a:txBody>
                  <a:tcPr marL="7358" marR="7358" marT="7358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</a:t>
                      </a:r>
                    </a:p>
                  </a:txBody>
                  <a:tcPr marL="7358" marR="7358" marT="7358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-0,3</a:t>
                      </a:r>
                    </a:p>
                  </a:txBody>
                  <a:tcPr marL="7358" marR="7358" marT="7358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3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0963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7358" marR="7358" marT="7358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Medisin, Trondheim/Levanger</a:t>
                      </a:r>
                    </a:p>
                  </a:txBody>
                  <a:tcPr marL="7358" marR="7358" marT="7358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MH</a:t>
                      </a:r>
                    </a:p>
                  </a:txBody>
                  <a:tcPr marL="7358" marR="7358" marT="7358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59,3</a:t>
                      </a:r>
                    </a:p>
                  </a:txBody>
                  <a:tcPr marL="7358" marR="7358" marT="7358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67,5</a:t>
                      </a:r>
                    </a:p>
                  </a:txBody>
                  <a:tcPr marL="7358" marR="7358" marT="7358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60,8</a:t>
                      </a:r>
                    </a:p>
                  </a:txBody>
                  <a:tcPr marL="7358" marR="7358" marT="7358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-1,5</a:t>
                      </a:r>
                    </a:p>
                  </a:txBody>
                  <a:tcPr marL="7358" marR="7358" marT="7358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8C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28743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7358" marR="7358" marT="7358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Kybernetikk og robotikk</a:t>
                      </a:r>
                    </a:p>
                  </a:txBody>
                  <a:tcPr marL="7358" marR="7358" marT="7358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IE</a:t>
                      </a:r>
                    </a:p>
                  </a:txBody>
                  <a:tcPr marL="7358" marR="7358" marT="7358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59,2</a:t>
                      </a:r>
                    </a:p>
                  </a:txBody>
                  <a:tcPr marL="7358" marR="7358" marT="7358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63,0</a:t>
                      </a:r>
                    </a:p>
                  </a:txBody>
                  <a:tcPr marL="7358" marR="7358" marT="7358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60,7</a:t>
                      </a:r>
                    </a:p>
                  </a:txBody>
                  <a:tcPr marL="7358" marR="7358" marT="7358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-1,5</a:t>
                      </a:r>
                    </a:p>
                  </a:txBody>
                  <a:tcPr marL="7358" marR="7358" marT="7358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8C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32208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7358" marR="7358" marT="7358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Ingeniør, </a:t>
                      </a:r>
                      <a:r>
                        <a:rPr lang="nb-NO" sz="1100" b="0" i="0" u="none" strike="noStrike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flyingeniør</a:t>
                      </a:r>
                    </a:p>
                  </a:txBody>
                  <a:tcPr marL="7358" marR="7358" marT="7358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IV</a:t>
                      </a:r>
                    </a:p>
                  </a:txBody>
                  <a:tcPr marL="7358" marR="7358" marT="7358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58,9</a:t>
                      </a:r>
                    </a:p>
                  </a:txBody>
                  <a:tcPr marL="7358" marR="7358" marT="7358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65,5</a:t>
                      </a:r>
                    </a:p>
                  </a:txBody>
                  <a:tcPr marL="7358" marR="7358" marT="7358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58" marR="7358" marT="7358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ny</a:t>
                      </a:r>
                    </a:p>
                  </a:txBody>
                  <a:tcPr marL="7358" marR="7358" marT="7358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20426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7358" marR="7358" marT="7358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Medisin, Trondheim/Gjøvik</a:t>
                      </a:r>
                    </a:p>
                  </a:txBody>
                  <a:tcPr marL="7358" marR="7358" marT="7358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MH</a:t>
                      </a:r>
                    </a:p>
                  </a:txBody>
                  <a:tcPr marL="7358" marR="7358" marT="7358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58,7</a:t>
                      </a:r>
                    </a:p>
                  </a:txBody>
                  <a:tcPr marL="7358" marR="7358" marT="7358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67,3</a:t>
                      </a:r>
                    </a:p>
                  </a:txBody>
                  <a:tcPr marL="7358" marR="7358" marT="7358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58" marR="7358" marT="7358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ny</a:t>
                      </a:r>
                    </a:p>
                  </a:txBody>
                  <a:tcPr marL="7358" marR="7358" marT="7358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84579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7358" marR="7358" marT="7358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Datateknologi</a:t>
                      </a:r>
                    </a:p>
                  </a:txBody>
                  <a:tcPr marL="7358" marR="7358" marT="7358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IE</a:t>
                      </a:r>
                    </a:p>
                  </a:txBody>
                  <a:tcPr marL="7358" marR="7358" marT="7358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58,7</a:t>
                      </a:r>
                    </a:p>
                  </a:txBody>
                  <a:tcPr marL="7358" marR="7358" marT="7358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63,8</a:t>
                      </a:r>
                    </a:p>
                  </a:txBody>
                  <a:tcPr marL="7358" marR="7358" marT="7358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60,1</a:t>
                      </a:r>
                    </a:p>
                  </a:txBody>
                  <a:tcPr marL="7358" marR="7358" marT="7358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-1,4</a:t>
                      </a:r>
                    </a:p>
                  </a:txBody>
                  <a:tcPr marL="7358" marR="7358" marT="7358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87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69558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7358" marR="7358" marT="7358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Fysikk og matematikk</a:t>
                      </a:r>
                    </a:p>
                  </a:txBody>
                  <a:tcPr marL="7358" marR="7358" marT="7358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NV</a:t>
                      </a:r>
                    </a:p>
                  </a:txBody>
                  <a:tcPr marL="7358" marR="7358" marT="7358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58,6</a:t>
                      </a:r>
                    </a:p>
                  </a:txBody>
                  <a:tcPr marL="7358" marR="7358" marT="7358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59,5</a:t>
                      </a:r>
                    </a:p>
                  </a:txBody>
                  <a:tcPr marL="7358" marR="7358" marT="7358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58,7</a:t>
                      </a:r>
                    </a:p>
                  </a:txBody>
                  <a:tcPr marL="7358" marR="7358" marT="7358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-0,1</a:t>
                      </a:r>
                    </a:p>
                  </a:txBody>
                  <a:tcPr marL="7358" marR="7358" marT="7358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E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17871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7358" marR="7358" marT="7358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Psykolog</a:t>
                      </a:r>
                    </a:p>
                  </a:txBody>
                  <a:tcPr marL="7358" marR="7358" marT="7358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</a:t>
                      </a:r>
                    </a:p>
                  </a:txBody>
                  <a:tcPr marL="7358" marR="7358" marT="7358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58,3</a:t>
                      </a:r>
                    </a:p>
                  </a:txBody>
                  <a:tcPr marL="7358" marR="7358" marT="7358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66,5</a:t>
                      </a:r>
                    </a:p>
                  </a:txBody>
                  <a:tcPr marL="7358" marR="7358" marT="7358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58,5</a:t>
                      </a:r>
                    </a:p>
                  </a:txBody>
                  <a:tcPr marL="7358" marR="7358" marT="7358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-0,2</a:t>
                      </a:r>
                    </a:p>
                  </a:txBody>
                  <a:tcPr marL="7358" marR="7358" marT="7358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0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98749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7358" marR="7358" marT="7358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Industriell design</a:t>
                      </a:r>
                    </a:p>
                  </a:txBody>
                  <a:tcPr marL="7358" marR="7358" marT="7358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AD</a:t>
                      </a:r>
                    </a:p>
                  </a:txBody>
                  <a:tcPr marL="7358" marR="7358" marT="7358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57,2</a:t>
                      </a:r>
                    </a:p>
                  </a:txBody>
                  <a:tcPr marL="7358" marR="7358" marT="7358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61,7</a:t>
                      </a:r>
                    </a:p>
                  </a:txBody>
                  <a:tcPr marL="7358" marR="7358" marT="7358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57,9</a:t>
                      </a:r>
                    </a:p>
                  </a:txBody>
                  <a:tcPr marL="7358" marR="7358" marT="7358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-0,7</a:t>
                      </a:r>
                    </a:p>
                  </a:txBody>
                  <a:tcPr marL="7358" marR="7358" marT="7358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04025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7358" marR="7358" marT="7358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Bioteknologi, Trondheim</a:t>
                      </a:r>
                    </a:p>
                  </a:txBody>
                  <a:tcPr marL="7358" marR="7358" marT="7358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NV</a:t>
                      </a:r>
                    </a:p>
                  </a:txBody>
                  <a:tcPr marL="7358" marR="7358" marT="7358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57,0</a:t>
                      </a:r>
                    </a:p>
                  </a:txBody>
                  <a:tcPr marL="7358" marR="7358" marT="7358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60,5</a:t>
                      </a:r>
                    </a:p>
                  </a:txBody>
                  <a:tcPr marL="7358" marR="7358" marT="7358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57,7</a:t>
                      </a:r>
                    </a:p>
                  </a:txBody>
                  <a:tcPr marL="7358" marR="7358" marT="7358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-0,7</a:t>
                      </a:r>
                    </a:p>
                  </a:txBody>
                  <a:tcPr marL="7358" marR="7358" marT="7358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A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80758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marL="7358" marR="7358" marT="7358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Cybersikkerhet og datakommunikasjon</a:t>
                      </a:r>
                    </a:p>
                  </a:txBody>
                  <a:tcPr marL="7358" marR="7358" marT="7358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IE</a:t>
                      </a:r>
                    </a:p>
                  </a:txBody>
                  <a:tcPr marL="7358" marR="7358" marT="7358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56,5</a:t>
                      </a:r>
                    </a:p>
                  </a:txBody>
                  <a:tcPr marL="7358" marR="7358" marT="7358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60,2</a:t>
                      </a:r>
                    </a:p>
                  </a:txBody>
                  <a:tcPr marL="7358" marR="7358" marT="7358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56,1</a:t>
                      </a:r>
                    </a:p>
                  </a:txBody>
                  <a:tcPr marL="7358" marR="7358" marT="7358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0,4</a:t>
                      </a:r>
                    </a:p>
                  </a:txBody>
                  <a:tcPr marL="7358" marR="7358" marT="7358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D3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61266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L="7358" marR="7358" marT="7358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Maskin- og energiteknologi</a:t>
                      </a:r>
                    </a:p>
                  </a:txBody>
                  <a:tcPr marL="7358" marR="7358" marT="7358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IV</a:t>
                      </a:r>
                    </a:p>
                  </a:txBody>
                  <a:tcPr marL="7358" marR="7358" marT="7358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56,3</a:t>
                      </a:r>
                    </a:p>
                  </a:txBody>
                  <a:tcPr marL="7358" marR="7358" marT="7358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58,9</a:t>
                      </a:r>
                    </a:p>
                  </a:txBody>
                  <a:tcPr marL="7358" marR="7358" marT="7358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55,5</a:t>
                      </a:r>
                    </a:p>
                  </a:txBody>
                  <a:tcPr marL="7358" marR="7358" marT="7358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0,8</a:t>
                      </a:r>
                    </a:p>
                  </a:txBody>
                  <a:tcPr marL="7358" marR="7358" marT="7358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BCA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68442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marL="7358" marR="7358" marT="7358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Georessurser og geoteknologi</a:t>
                      </a:r>
                    </a:p>
                  </a:txBody>
                  <a:tcPr marL="7358" marR="7358" marT="7358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IV</a:t>
                      </a:r>
                    </a:p>
                  </a:txBody>
                  <a:tcPr marL="7358" marR="7358" marT="7358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55,7</a:t>
                      </a:r>
                    </a:p>
                  </a:txBody>
                  <a:tcPr marL="7358" marR="7358" marT="7358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56,0</a:t>
                      </a:r>
                    </a:p>
                  </a:txBody>
                  <a:tcPr marL="7358" marR="7358" marT="7358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54,4</a:t>
                      </a:r>
                    </a:p>
                  </a:txBody>
                  <a:tcPr marL="7358" marR="7358" marT="7358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1,3</a:t>
                      </a:r>
                    </a:p>
                  </a:txBody>
                  <a:tcPr marL="7358" marR="7358" marT="7358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72713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7358" marR="7358" marT="7358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Marin teknikk</a:t>
                      </a:r>
                    </a:p>
                  </a:txBody>
                  <a:tcPr marL="7358" marR="7358" marT="7358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IV</a:t>
                      </a:r>
                    </a:p>
                  </a:txBody>
                  <a:tcPr marL="7358" marR="7358" marT="7358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55,5</a:t>
                      </a:r>
                    </a:p>
                  </a:txBody>
                  <a:tcPr marL="7358" marR="7358" marT="7358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57,9</a:t>
                      </a:r>
                    </a:p>
                  </a:txBody>
                  <a:tcPr marL="7358" marR="7358" marT="7358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55,5</a:t>
                      </a:r>
                    </a:p>
                  </a:txBody>
                  <a:tcPr marL="7358" marR="7358" marT="7358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</a:p>
                  </a:txBody>
                  <a:tcPr marL="7358" marR="7358" marT="7358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C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39033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</a:t>
                      </a:r>
                    </a:p>
                  </a:txBody>
                  <a:tcPr marL="7358" marR="7358" marT="7358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Elektronisk systemdesign og innovasjon</a:t>
                      </a:r>
                    </a:p>
                  </a:txBody>
                  <a:tcPr marL="7358" marR="7358" marT="7358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IE</a:t>
                      </a:r>
                    </a:p>
                  </a:txBody>
                  <a:tcPr marL="7358" marR="7358" marT="7358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55,4</a:t>
                      </a:r>
                    </a:p>
                  </a:txBody>
                  <a:tcPr marL="7358" marR="7358" marT="7358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56,9</a:t>
                      </a:r>
                    </a:p>
                  </a:txBody>
                  <a:tcPr marL="7358" marR="7358" marT="7358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57,2</a:t>
                      </a:r>
                    </a:p>
                  </a:txBody>
                  <a:tcPr marL="7358" marR="7358" marT="7358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-1,8</a:t>
                      </a:r>
                    </a:p>
                  </a:txBody>
                  <a:tcPr marL="7358" marR="7358" marT="7358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47907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</a:t>
                      </a:r>
                    </a:p>
                  </a:txBody>
                  <a:tcPr marL="7358" marR="7358" marT="7358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Ingeniørvitenskap og IKT</a:t>
                      </a:r>
                    </a:p>
                  </a:txBody>
                  <a:tcPr marL="7358" marR="7358" marT="7358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IV</a:t>
                      </a:r>
                    </a:p>
                  </a:txBody>
                  <a:tcPr marL="7358" marR="7358" marT="7358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55,3</a:t>
                      </a:r>
                    </a:p>
                  </a:txBody>
                  <a:tcPr marL="7358" marR="7358" marT="7358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59,0</a:t>
                      </a:r>
                    </a:p>
                  </a:txBody>
                  <a:tcPr marL="7358" marR="7358" marT="7358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56</a:t>
                      </a:r>
                    </a:p>
                  </a:txBody>
                  <a:tcPr marL="7358" marR="7358" marT="7358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-0,7</a:t>
                      </a:r>
                    </a:p>
                  </a:txBody>
                  <a:tcPr marL="7358" marR="7358" marT="7358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A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23596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7358" marR="7358" marT="7358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Arkitekt</a:t>
                      </a:r>
                    </a:p>
                  </a:txBody>
                  <a:tcPr marL="7358" marR="7358" marT="7358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AD</a:t>
                      </a:r>
                    </a:p>
                  </a:txBody>
                  <a:tcPr marL="7358" marR="7358" marT="7358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55,2</a:t>
                      </a:r>
                    </a:p>
                  </a:txBody>
                  <a:tcPr marL="7358" marR="7358" marT="7358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60,5</a:t>
                      </a:r>
                    </a:p>
                  </a:txBody>
                  <a:tcPr marL="7358" marR="7358" marT="7358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55,9</a:t>
                      </a:r>
                    </a:p>
                  </a:txBody>
                  <a:tcPr marL="7358" marR="7358" marT="7358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-0,7</a:t>
                      </a:r>
                    </a:p>
                  </a:txBody>
                  <a:tcPr marL="7358" marR="7358" marT="7358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73086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64258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6B863-5DE6-0723-FA49-6F04DF612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52" y="0"/>
            <a:ext cx="8523170" cy="646331"/>
          </a:xfrm>
        </p:spPr>
        <p:txBody>
          <a:bodyPr/>
          <a:lstStyle/>
          <a:p>
            <a:r>
              <a:rPr lang="nb-NO" dirty="0"/>
              <a:t>Endring karaktergrense 2023 vs. 2024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13B2231-06AE-1ECE-4286-FAA37850AD35}"/>
              </a:ext>
            </a:extLst>
          </p:cNvPr>
          <p:cNvGraphicFramePr>
            <a:graphicFrameLocks noGrp="1"/>
          </p:cNvGraphicFramePr>
          <p:nvPr/>
        </p:nvGraphicFramePr>
        <p:xfrm>
          <a:off x="120317" y="584454"/>
          <a:ext cx="8903365" cy="3970310"/>
        </p:xfrm>
        <a:graphic>
          <a:graphicData uri="http://schemas.openxmlformats.org/drawingml/2006/table">
            <a:tbl>
              <a:tblPr/>
              <a:tblGrid>
                <a:gridCol w="2684760">
                  <a:extLst>
                    <a:ext uri="{9D8B030D-6E8A-4147-A177-3AD203B41FA5}">
                      <a16:colId xmlns:a16="http://schemas.microsoft.com/office/drawing/2014/main" val="2912579958"/>
                    </a:ext>
                  </a:extLst>
                </a:gridCol>
                <a:gridCol w="753093">
                  <a:extLst>
                    <a:ext uri="{9D8B030D-6E8A-4147-A177-3AD203B41FA5}">
                      <a16:colId xmlns:a16="http://schemas.microsoft.com/office/drawing/2014/main" val="2064363115"/>
                    </a:ext>
                  </a:extLst>
                </a:gridCol>
                <a:gridCol w="883959">
                  <a:extLst>
                    <a:ext uri="{9D8B030D-6E8A-4147-A177-3AD203B41FA5}">
                      <a16:colId xmlns:a16="http://schemas.microsoft.com/office/drawing/2014/main" val="3450667153"/>
                    </a:ext>
                  </a:extLst>
                </a:gridCol>
                <a:gridCol w="691026">
                  <a:extLst>
                    <a:ext uri="{9D8B030D-6E8A-4147-A177-3AD203B41FA5}">
                      <a16:colId xmlns:a16="http://schemas.microsoft.com/office/drawing/2014/main" val="2654392279"/>
                    </a:ext>
                  </a:extLst>
                </a:gridCol>
                <a:gridCol w="866598">
                  <a:extLst>
                    <a:ext uri="{9D8B030D-6E8A-4147-A177-3AD203B41FA5}">
                      <a16:colId xmlns:a16="http://schemas.microsoft.com/office/drawing/2014/main" val="2675282545"/>
                    </a:ext>
                  </a:extLst>
                </a:gridCol>
                <a:gridCol w="1164193">
                  <a:extLst>
                    <a:ext uri="{9D8B030D-6E8A-4147-A177-3AD203B41FA5}">
                      <a16:colId xmlns:a16="http://schemas.microsoft.com/office/drawing/2014/main" val="2180738963"/>
                    </a:ext>
                  </a:extLst>
                </a:gridCol>
                <a:gridCol w="1859736">
                  <a:extLst>
                    <a:ext uri="{9D8B030D-6E8A-4147-A177-3AD203B41FA5}">
                      <a16:colId xmlns:a16="http://schemas.microsoft.com/office/drawing/2014/main" val="3445458743"/>
                    </a:ext>
                  </a:extLst>
                </a:gridCol>
              </a:tblGrid>
              <a:tr h="283183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1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4472C4"/>
                          </a:highlight>
                          <a:latin typeface="+mn-lt"/>
                        </a:rPr>
                        <a:t> </a:t>
                      </a:r>
                    </a:p>
                  </a:txBody>
                  <a:tcPr marL="8773" marR="8773" marT="8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b-NO" sz="1100" b="1" i="0" u="none" strike="noStrike">
                        <a:solidFill>
                          <a:srgbClr val="FFFFFF"/>
                        </a:solidFill>
                        <a:effectLst/>
                        <a:highlight>
                          <a:srgbClr val="4472C4"/>
                        </a:highlight>
                        <a:latin typeface="+mn-lt"/>
                      </a:endParaRPr>
                    </a:p>
                  </a:txBody>
                  <a:tcPr marL="8773" marR="8773" marT="8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nb-NO" sz="1100" b="1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4472C4"/>
                          </a:highlight>
                          <a:latin typeface="+mn-lt"/>
                        </a:rPr>
                        <a:t>2023</a:t>
                      </a:r>
                    </a:p>
                  </a:txBody>
                  <a:tcPr marL="8773" marR="8773" marT="8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nb-NO" sz="1100" b="1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4472C4"/>
                          </a:highlight>
                          <a:latin typeface="+mn-lt"/>
                        </a:rPr>
                        <a:t>2024</a:t>
                      </a:r>
                    </a:p>
                  </a:txBody>
                  <a:tcPr marL="8773" marR="8773" marT="8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4472C4"/>
                          </a:highlight>
                          <a:latin typeface="+mn-lt"/>
                        </a:rPr>
                        <a:t> </a:t>
                      </a:r>
                    </a:p>
                  </a:txBody>
                  <a:tcPr marL="8773" marR="8773" marT="8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8159013"/>
                  </a:ext>
                </a:extLst>
              </a:tr>
              <a:tr h="147303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Program</a:t>
                      </a:r>
                    </a:p>
                  </a:txBody>
                  <a:tcPr marL="8773" marR="8773" marT="8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Studie-plasser 24 (vs. 23)</a:t>
                      </a:r>
                    </a:p>
                  </a:txBody>
                  <a:tcPr marL="8773" marR="8773" marT="8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Førstegang</a:t>
                      </a:r>
                    </a:p>
                  </a:txBody>
                  <a:tcPr marL="8773" marR="8773" marT="8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Ordinær</a:t>
                      </a:r>
                    </a:p>
                  </a:txBody>
                  <a:tcPr marL="8773" marR="8773" marT="8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Førstegang</a:t>
                      </a:r>
                    </a:p>
                  </a:txBody>
                  <a:tcPr marL="8773" marR="8773" marT="8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Ordinær</a:t>
                      </a:r>
                    </a:p>
                  </a:txBody>
                  <a:tcPr marL="8773" marR="8773" marT="8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Endring førstegangskvote</a:t>
                      </a:r>
                    </a:p>
                  </a:txBody>
                  <a:tcPr marL="8773" marR="8773" marT="8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358727"/>
                  </a:ext>
                </a:extLst>
              </a:tr>
              <a:tr h="175457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Nanoteknologi</a:t>
                      </a:r>
                    </a:p>
                  </a:txBody>
                  <a:tcPr marL="8773" marR="8773" marT="8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 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(=)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73" marR="8773" marT="8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</a:t>
                      </a:r>
                    </a:p>
                  </a:txBody>
                  <a:tcPr marL="8773" marR="8773" marT="8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C1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60,3</a:t>
                      </a:r>
                    </a:p>
                  </a:txBody>
                  <a:tcPr marL="8773" marR="8773" marT="8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7C0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59,7</a:t>
                      </a:r>
                    </a:p>
                  </a:txBody>
                  <a:tcPr marL="8773" marR="8773" marT="8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C3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60,2</a:t>
                      </a:r>
                    </a:p>
                  </a:txBody>
                  <a:tcPr marL="8773" marR="8773" marT="8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C0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-0,3</a:t>
                      </a:r>
                    </a:p>
                  </a:txBody>
                  <a:tcPr marL="8773" marR="8773" marT="8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9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9739695"/>
                  </a:ext>
                </a:extLst>
              </a:tr>
              <a:tr h="175457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Fysikk og matematikk</a:t>
                      </a:r>
                    </a:p>
                  </a:txBody>
                  <a:tcPr marL="8773" marR="8773" marT="8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125 (+10)</a:t>
                      </a:r>
                    </a:p>
                  </a:txBody>
                  <a:tcPr marL="8773" marR="8773" marT="8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58,7</a:t>
                      </a:r>
                    </a:p>
                  </a:txBody>
                  <a:tcPr marL="8773" marR="8773" marT="8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C9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58,4</a:t>
                      </a:r>
                    </a:p>
                  </a:txBody>
                  <a:tcPr marL="8773" marR="8773" marT="8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CA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58,6</a:t>
                      </a:r>
                    </a:p>
                  </a:txBody>
                  <a:tcPr marL="8773" marR="8773" marT="8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C9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59,5</a:t>
                      </a:r>
                    </a:p>
                  </a:txBody>
                  <a:tcPr marL="8773" marR="8773" marT="8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C4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-0,1</a:t>
                      </a:r>
                    </a:p>
                  </a:txBody>
                  <a:tcPr marL="8773" marR="8773" marT="8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7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7376052"/>
                  </a:ext>
                </a:extLst>
              </a:tr>
              <a:tr h="175457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Bioteknologi, Trondheim</a:t>
                      </a:r>
                    </a:p>
                  </a:txBody>
                  <a:tcPr marL="8773" marR="8773" marT="8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 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(=)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73" marR="8773" marT="8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57,7</a:t>
                      </a:r>
                    </a:p>
                  </a:txBody>
                  <a:tcPr marL="8773" marR="8773" marT="8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ACE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59,3</a:t>
                      </a:r>
                    </a:p>
                  </a:txBody>
                  <a:tcPr marL="8773" marR="8773" marT="8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C5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57</a:t>
                      </a:r>
                    </a:p>
                  </a:txBody>
                  <a:tcPr marL="8773" marR="8773" marT="8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D2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60,5</a:t>
                      </a:r>
                    </a:p>
                  </a:txBody>
                  <a:tcPr marL="8773" marR="8773" marT="8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-0,7</a:t>
                      </a:r>
                    </a:p>
                  </a:txBody>
                  <a:tcPr marL="8773" marR="8773" marT="8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8772696"/>
                  </a:ext>
                </a:extLst>
              </a:tr>
              <a:tr h="175457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Industriell kjemi og bioteknologi</a:t>
                      </a:r>
                    </a:p>
                  </a:txBody>
                  <a:tcPr marL="8773" marR="8773" marT="8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120 (+9)</a:t>
                      </a:r>
                    </a:p>
                  </a:txBody>
                  <a:tcPr marL="8773" marR="8773" marT="8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56,1</a:t>
                      </a:r>
                    </a:p>
                  </a:txBody>
                  <a:tcPr marL="8773" marR="8773" marT="8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7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55,4</a:t>
                      </a:r>
                    </a:p>
                  </a:txBody>
                  <a:tcPr marL="8773" marR="8773" marT="8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B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54,4</a:t>
                      </a:r>
                    </a:p>
                  </a:txBody>
                  <a:tcPr marL="8773" marR="8773" marT="8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1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52,7</a:t>
                      </a:r>
                    </a:p>
                  </a:txBody>
                  <a:tcPr marL="8773" marR="8773" marT="8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A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-1,7</a:t>
                      </a:r>
                    </a:p>
                  </a:txBody>
                  <a:tcPr marL="8773" marR="8773" marT="8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9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720444"/>
                  </a:ext>
                </a:extLst>
              </a:tr>
              <a:tr h="175457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Biologi og kjemi, </a:t>
                      </a:r>
                      <a:r>
                        <a:rPr lang="nb-NO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årsst</a:t>
                      </a:r>
                      <a:r>
                        <a:rPr lang="nb-N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</a:t>
                      </a:r>
                    </a:p>
                  </a:txBody>
                  <a:tcPr marL="8773" marR="8773" marT="8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 (-5)</a:t>
                      </a:r>
                    </a:p>
                  </a:txBody>
                  <a:tcPr marL="8773" marR="8773" marT="8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53,5</a:t>
                      </a:r>
                    </a:p>
                  </a:txBody>
                  <a:tcPr marL="8773" marR="8773" marT="8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6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53,3</a:t>
                      </a:r>
                    </a:p>
                  </a:txBody>
                  <a:tcPr marL="8773" marR="8773" marT="8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7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53,9</a:t>
                      </a:r>
                    </a:p>
                  </a:txBody>
                  <a:tcPr marL="8773" marR="8773" marT="8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3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56,2</a:t>
                      </a:r>
                    </a:p>
                  </a:txBody>
                  <a:tcPr marL="8773" marR="8773" marT="8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7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0,4</a:t>
                      </a:r>
                    </a:p>
                  </a:txBody>
                  <a:tcPr marL="8773" marR="8773" marT="8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5677387"/>
                  </a:ext>
                </a:extLst>
              </a:tr>
              <a:tr h="175457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Fysikk</a:t>
                      </a:r>
                    </a:p>
                  </a:txBody>
                  <a:tcPr marL="8773" marR="8773" marT="8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(=)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73" marR="8773" marT="8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54</a:t>
                      </a:r>
                    </a:p>
                  </a:txBody>
                  <a:tcPr marL="8773" marR="8773" marT="8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3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51,7</a:t>
                      </a:r>
                    </a:p>
                  </a:txBody>
                  <a:tcPr marL="8773" marR="8773" marT="8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6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53,1</a:t>
                      </a:r>
                    </a:p>
                  </a:txBody>
                  <a:tcPr marL="8773" marR="8773" marT="8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8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52,7</a:t>
                      </a:r>
                    </a:p>
                  </a:txBody>
                  <a:tcPr marL="8773" marR="8773" marT="8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A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-0,9</a:t>
                      </a:r>
                    </a:p>
                  </a:txBody>
                  <a:tcPr marL="8773" marR="8773" marT="8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7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0875723"/>
                  </a:ext>
                </a:extLst>
              </a:tr>
              <a:tr h="175457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Materialteknologi</a:t>
                      </a:r>
                    </a:p>
                  </a:txBody>
                  <a:tcPr marL="8773" marR="8773" marT="8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(=)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73" marR="8773" marT="8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52,4</a:t>
                      </a:r>
                    </a:p>
                  </a:txBody>
                  <a:tcPr marL="8773" marR="8773" marT="8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A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52,8</a:t>
                      </a:r>
                    </a:p>
                  </a:txBody>
                  <a:tcPr marL="8773" marR="8773" marT="8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A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52,8</a:t>
                      </a:r>
                    </a:p>
                  </a:txBody>
                  <a:tcPr marL="8773" marR="8773" marT="8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A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53,7</a:t>
                      </a:r>
                    </a:p>
                  </a:txBody>
                  <a:tcPr marL="8773" marR="8773" marT="8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0,4</a:t>
                      </a:r>
                    </a:p>
                  </a:txBody>
                  <a:tcPr marL="8773" marR="8773" marT="8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2971912"/>
                  </a:ext>
                </a:extLst>
              </a:tr>
              <a:tr h="175457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Bioingeniør, Trondheim</a:t>
                      </a:r>
                    </a:p>
                  </a:txBody>
                  <a:tcPr marL="8773" marR="8773" marT="8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85 (+5)</a:t>
                      </a:r>
                    </a:p>
                  </a:txBody>
                  <a:tcPr marL="8773" marR="8773" marT="8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53,2</a:t>
                      </a:r>
                    </a:p>
                  </a:txBody>
                  <a:tcPr marL="8773" marR="8773" marT="8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7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54,7</a:t>
                      </a:r>
                    </a:p>
                  </a:txBody>
                  <a:tcPr marL="8773" marR="8773" marT="8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F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52,5</a:t>
                      </a:r>
                    </a:p>
                  </a:txBody>
                  <a:tcPr marL="8773" marR="8773" marT="8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54,6</a:t>
                      </a:r>
                    </a:p>
                  </a:txBody>
                  <a:tcPr marL="8773" marR="8773" marT="8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F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-0,7</a:t>
                      </a:r>
                    </a:p>
                  </a:txBody>
                  <a:tcPr marL="8773" marR="8773" marT="8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2954078"/>
                  </a:ext>
                </a:extLst>
              </a:tr>
              <a:tr h="175457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Biologi</a:t>
                      </a:r>
                    </a:p>
                  </a:txBody>
                  <a:tcPr marL="8773" marR="8773" marT="8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 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(=)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73" marR="8773" marT="8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52,4</a:t>
                      </a:r>
                    </a:p>
                  </a:txBody>
                  <a:tcPr marL="8773" marR="8773" marT="8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A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52,7</a:t>
                      </a:r>
                    </a:p>
                  </a:txBody>
                  <a:tcPr marL="8773" marR="8773" marT="8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A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51,5</a:t>
                      </a:r>
                    </a:p>
                  </a:txBody>
                  <a:tcPr marL="8773" marR="8773" marT="8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5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53,7</a:t>
                      </a:r>
                    </a:p>
                  </a:txBody>
                  <a:tcPr marL="8773" marR="8773" marT="8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-0,9</a:t>
                      </a:r>
                    </a:p>
                  </a:txBody>
                  <a:tcPr marL="8773" marR="8773" marT="8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7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1122419"/>
                  </a:ext>
                </a:extLst>
              </a:tr>
              <a:tr h="175457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Ingeniør, kjemi</a:t>
                      </a:r>
                    </a:p>
                  </a:txBody>
                  <a:tcPr marL="8773" marR="8773" marT="8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 (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+5)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73" marR="8773" marT="8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52,5</a:t>
                      </a:r>
                    </a:p>
                  </a:txBody>
                  <a:tcPr marL="8773" marR="8773" marT="8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51,8</a:t>
                      </a:r>
                    </a:p>
                  </a:txBody>
                  <a:tcPr marL="8773" marR="8773" marT="8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6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51,3</a:t>
                      </a:r>
                    </a:p>
                  </a:txBody>
                  <a:tcPr marL="8773" marR="8773" marT="8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3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52,1</a:t>
                      </a:r>
                    </a:p>
                  </a:txBody>
                  <a:tcPr marL="8773" marR="8773" marT="8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8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-1,2</a:t>
                      </a:r>
                    </a:p>
                  </a:txBody>
                  <a:tcPr marL="8773" marR="8773" marT="8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2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7200557"/>
                  </a:ext>
                </a:extLst>
              </a:tr>
              <a:tr h="175457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Kjemi</a:t>
                      </a:r>
                    </a:p>
                  </a:txBody>
                  <a:tcPr marL="8773" marR="8773" marT="8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 (-5)</a:t>
                      </a:r>
                    </a:p>
                  </a:txBody>
                  <a:tcPr marL="8773" marR="8773" marT="8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47,2</a:t>
                      </a:r>
                    </a:p>
                  </a:txBody>
                  <a:tcPr marL="8773" marR="8773" marT="8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A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46,4</a:t>
                      </a:r>
                    </a:p>
                  </a:txBody>
                  <a:tcPr marL="8773" marR="8773" marT="8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5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50,2</a:t>
                      </a:r>
                    </a:p>
                  </a:txBody>
                  <a:tcPr marL="8773" marR="8773" marT="8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C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47,9</a:t>
                      </a:r>
                    </a:p>
                  </a:txBody>
                  <a:tcPr marL="8773" marR="8773" marT="8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E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8773" marR="8773" marT="8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D1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967066"/>
                  </a:ext>
                </a:extLst>
              </a:tr>
              <a:tr h="175457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Ingeniør, materialteknologi</a:t>
                      </a:r>
                    </a:p>
                  </a:txBody>
                  <a:tcPr marL="8773" marR="8773" marT="8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 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(=)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73" marR="8773" marT="8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49,5</a:t>
                      </a:r>
                    </a:p>
                  </a:txBody>
                  <a:tcPr marL="8773" marR="8773" marT="8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8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51,1</a:t>
                      </a:r>
                    </a:p>
                  </a:txBody>
                  <a:tcPr marL="8773" marR="8773" marT="8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2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49,6</a:t>
                      </a:r>
                    </a:p>
                  </a:txBody>
                  <a:tcPr marL="8773" marR="8773" marT="8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53</a:t>
                      </a:r>
                    </a:p>
                  </a:txBody>
                  <a:tcPr marL="8773" marR="8773" marT="8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8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0,1</a:t>
                      </a:r>
                    </a:p>
                  </a:txBody>
                  <a:tcPr marL="8773" marR="8773" marT="8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6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5739519"/>
                  </a:ext>
                </a:extLst>
              </a:tr>
              <a:tr h="175457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Ingeniør, havbruk</a:t>
                      </a:r>
                    </a:p>
                  </a:txBody>
                  <a:tcPr marL="8773" marR="8773" marT="8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 (+10)</a:t>
                      </a:r>
                    </a:p>
                  </a:txBody>
                  <a:tcPr marL="8773" marR="8773" marT="8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49,8</a:t>
                      </a:r>
                    </a:p>
                  </a:txBody>
                  <a:tcPr marL="8773" marR="8773" marT="8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A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53,2</a:t>
                      </a:r>
                    </a:p>
                  </a:txBody>
                  <a:tcPr marL="8773" marR="8773" marT="8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7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49,3</a:t>
                      </a:r>
                    </a:p>
                  </a:txBody>
                  <a:tcPr marL="8773" marR="8773" marT="8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7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53</a:t>
                      </a:r>
                    </a:p>
                  </a:txBody>
                  <a:tcPr marL="8773" marR="8773" marT="8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8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-0,5</a:t>
                      </a:r>
                    </a:p>
                  </a:txBody>
                  <a:tcPr marL="8773" marR="8773" marT="8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A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632701"/>
                  </a:ext>
                </a:extLst>
              </a:tr>
              <a:tr h="175457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Matvitenskap teknologi og bærekraft</a:t>
                      </a:r>
                    </a:p>
                  </a:txBody>
                  <a:tcPr marL="8773" marR="8773" marT="8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 (-7)</a:t>
                      </a:r>
                    </a:p>
                  </a:txBody>
                  <a:tcPr marL="8773" marR="8773" marT="8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</a:t>
                      </a:r>
                    </a:p>
                  </a:txBody>
                  <a:tcPr marL="8773" marR="8773" marT="8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F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48,5</a:t>
                      </a:r>
                    </a:p>
                  </a:txBody>
                  <a:tcPr marL="8773" marR="8773" marT="8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2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48,5</a:t>
                      </a:r>
                    </a:p>
                  </a:txBody>
                  <a:tcPr marL="8773" marR="8773" marT="8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2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49,4</a:t>
                      </a:r>
                    </a:p>
                  </a:txBody>
                  <a:tcPr marL="8773" marR="8773" marT="8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7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5,5</a:t>
                      </a:r>
                    </a:p>
                  </a:txBody>
                  <a:tcPr marL="8773" marR="8773" marT="8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2945214"/>
                  </a:ext>
                </a:extLst>
              </a:tr>
              <a:tr h="175457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Biomarin innovasjon, Ålesund</a:t>
                      </a:r>
                    </a:p>
                  </a:txBody>
                  <a:tcPr marL="8773" marR="8773" marT="8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 (+5)</a:t>
                      </a:r>
                    </a:p>
                  </a:txBody>
                  <a:tcPr marL="8773" marR="8773" marT="8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48,1</a:t>
                      </a:r>
                    </a:p>
                  </a:txBody>
                  <a:tcPr marL="8773" marR="8773" marT="8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F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49,9</a:t>
                      </a:r>
                    </a:p>
                  </a:txBody>
                  <a:tcPr marL="8773" marR="8773" marT="8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46,8</a:t>
                      </a:r>
                    </a:p>
                  </a:txBody>
                  <a:tcPr marL="8773" marR="8773" marT="8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7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48</a:t>
                      </a:r>
                    </a:p>
                  </a:txBody>
                  <a:tcPr marL="8773" marR="8773" marT="8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F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-1,3</a:t>
                      </a:r>
                    </a:p>
                  </a:txBody>
                  <a:tcPr marL="8773" marR="8773" marT="8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0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3909511"/>
                  </a:ext>
                </a:extLst>
              </a:tr>
              <a:tr h="175457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Bioteknologi, Ålesund</a:t>
                      </a:r>
                    </a:p>
                  </a:txBody>
                  <a:tcPr marL="8773" marR="8773" marT="8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(=)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73" marR="8773" marT="8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49,6</a:t>
                      </a:r>
                    </a:p>
                  </a:txBody>
                  <a:tcPr marL="8773" marR="8773" marT="8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</a:t>
                      </a:r>
                    </a:p>
                  </a:txBody>
                  <a:tcPr marL="8773" marR="8773" marT="8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2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43,4</a:t>
                      </a:r>
                    </a:p>
                  </a:txBody>
                  <a:tcPr marL="8773" marR="8773" marT="8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B27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37,8*</a:t>
                      </a:r>
                    </a:p>
                  </a:txBody>
                  <a:tcPr marL="8773" marR="8773" marT="8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8F7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-6,2</a:t>
                      </a:r>
                    </a:p>
                  </a:txBody>
                  <a:tcPr marL="8773" marR="8773" marT="8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8C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9451479"/>
                  </a:ext>
                </a:extLst>
              </a:tr>
              <a:tr h="175457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Bioingeniør, Ålesund</a:t>
                      </a:r>
                    </a:p>
                  </a:txBody>
                  <a:tcPr marL="8773" marR="8773" marT="8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 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(=)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73" marR="8773" marT="8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44,5</a:t>
                      </a:r>
                    </a:p>
                  </a:txBody>
                  <a:tcPr marL="8773" marR="8773" marT="8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97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</a:t>
                      </a:r>
                    </a:p>
                  </a:txBody>
                  <a:tcPr marL="8773" marR="8773" marT="8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C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41,3</a:t>
                      </a:r>
                    </a:p>
                  </a:txBody>
                  <a:tcPr marL="8773" marR="8773" marT="8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57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41,2</a:t>
                      </a:r>
                    </a:p>
                  </a:txBody>
                  <a:tcPr marL="8773" marR="8773" marT="8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47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-3,2</a:t>
                      </a:r>
                    </a:p>
                  </a:txBody>
                  <a:tcPr marL="8773" marR="8773" marT="8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0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7775520"/>
                  </a:ext>
                </a:extLst>
              </a:tr>
              <a:tr h="175457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Medisinske og biologiske fag, årsst, Å</a:t>
                      </a:r>
                    </a:p>
                  </a:txBody>
                  <a:tcPr marL="8773" marR="8773" marT="8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 (-5)</a:t>
                      </a:r>
                    </a:p>
                  </a:txBody>
                  <a:tcPr marL="8773" marR="8773" marT="8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</a:t>
                      </a:r>
                    </a:p>
                  </a:txBody>
                  <a:tcPr marL="8773" marR="8773" marT="8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C7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40,1</a:t>
                      </a:r>
                    </a:p>
                  </a:txBody>
                  <a:tcPr marL="8773" marR="8773" marT="8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D7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31,7*</a:t>
                      </a:r>
                    </a:p>
                  </a:txBody>
                  <a:tcPr marL="8773" marR="8773" marT="8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42,1*</a:t>
                      </a:r>
                    </a:p>
                  </a:txBody>
                  <a:tcPr marL="8773" marR="8773" marT="8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-8,3</a:t>
                      </a:r>
                    </a:p>
                  </a:txBody>
                  <a:tcPr marL="8773" marR="8773" marT="8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410446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2655D8C-FA09-FBC0-10D2-D43C2D5A7698}"/>
              </a:ext>
            </a:extLst>
          </p:cNvPr>
          <p:cNvSpPr txBox="1"/>
          <p:nvPr/>
        </p:nvSpPr>
        <p:spPr>
          <a:xfrm>
            <a:off x="3245090" y="4766971"/>
            <a:ext cx="1581293" cy="307777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nb-NO" sz="1400" dirty="0"/>
              <a:t>*Tømt venteliste</a:t>
            </a:r>
          </a:p>
        </p:txBody>
      </p:sp>
    </p:spTree>
    <p:extLst>
      <p:ext uri="{BB962C8B-B14F-4D97-AF65-F5344CB8AC3E}">
        <p14:creationId xmlns:p14="http://schemas.microsoft.com/office/powerpoint/2010/main" val="26606201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>
            <a:extLst>
              <a:ext uri="{FF2B5EF4-FFF2-40B4-BE49-F238E27FC236}">
                <a16:creationId xmlns:a16="http://schemas.microsoft.com/office/drawing/2014/main" id="{A1DF2792-3D32-63CA-873F-93C739961332}"/>
              </a:ext>
            </a:extLst>
          </p:cNvPr>
          <p:cNvSpPr txBox="1">
            <a:spLocks/>
          </p:cNvSpPr>
          <p:nvPr/>
        </p:nvSpPr>
        <p:spPr>
          <a:xfrm>
            <a:off x="303196" y="43017"/>
            <a:ext cx="8523170" cy="584775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nb-NO" sz="3200"/>
              <a:t>% Tilbud- Ja – Møtt, 2024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A675AC-7B84-0420-AC5B-CED3E7532B53}"/>
              </a:ext>
            </a:extLst>
          </p:cNvPr>
          <p:cNvSpPr txBox="1"/>
          <p:nvPr/>
        </p:nvSpPr>
        <p:spPr>
          <a:xfrm>
            <a:off x="452787" y="4748127"/>
            <a:ext cx="7866545" cy="27699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1200" b="1">
                <a:sym typeface="Wingdings" panose="05000000000000000000" pitchFamily="2" charset="2"/>
              </a:rPr>
              <a:t>Økte antall studieplasser </a:t>
            </a:r>
            <a:r>
              <a:rPr lang="en-US" sz="1200" b="1">
                <a:sym typeface="Wingdings" panose="05000000000000000000" pitchFamily="2" charset="2"/>
              </a:rPr>
              <a:t>men fortsatt </a:t>
            </a:r>
            <a:r>
              <a:rPr lang="nb-NO" sz="1200" b="1">
                <a:sym typeface="Wingdings" panose="05000000000000000000" pitchFamily="2" charset="2"/>
              </a:rPr>
              <a:t>minst 100% møtt: </a:t>
            </a:r>
            <a:r>
              <a:rPr lang="nb-NO" sz="1200">
                <a:sym typeface="Wingdings" panose="05000000000000000000" pitchFamily="2" charset="2"/>
              </a:rPr>
              <a:t>BIHAV, 298BMI, MTKJ, MTFYMA og FTHINGKJ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7A1593CB-6297-B61F-E056-1EAC9DE01BBA}"/>
              </a:ext>
            </a:extLst>
          </p:cNvPr>
          <p:cNvGraphicFramePr>
            <a:graphicFrameLocks noGrp="1"/>
          </p:cNvGraphicFramePr>
          <p:nvPr/>
        </p:nvGraphicFramePr>
        <p:xfrm>
          <a:off x="303196" y="653143"/>
          <a:ext cx="7866545" cy="3907660"/>
        </p:xfrm>
        <a:graphic>
          <a:graphicData uri="http://schemas.openxmlformats.org/drawingml/2006/table">
            <a:tbl>
              <a:tblPr/>
              <a:tblGrid>
                <a:gridCol w="2052625">
                  <a:extLst>
                    <a:ext uri="{9D8B030D-6E8A-4147-A177-3AD203B41FA5}">
                      <a16:colId xmlns:a16="http://schemas.microsoft.com/office/drawing/2014/main" val="1334135451"/>
                    </a:ext>
                  </a:extLst>
                </a:gridCol>
                <a:gridCol w="1031860">
                  <a:extLst>
                    <a:ext uri="{9D8B030D-6E8A-4147-A177-3AD203B41FA5}">
                      <a16:colId xmlns:a16="http://schemas.microsoft.com/office/drawing/2014/main" val="2844380925"/>
                    </a:ext>
                  </a:extLst>
                </a:gridCol>
                <a:gridCol w="1475671">
                  <a:extLst>
                    <a:ext uri="{9D8B030D-6E8A-4147-A177-3AD203B41FA5}">
                      <a16:colId xmlns:a16="http://schemas.microsoft.com/office/drawing/2014/main" val="897419915"/>
                    </a:ext>
                  </a:extLst>
                </a:gridCol>
                <a:gridCol w="1375813">
                  <a:extLst>
                    <a:ext uri="{9D8B030D-6E8A-4147-A177-3AD203B41FA5}">
                      <a16:colId xmlns:a16="http://schemas.microsoft.com/office/drawing/2014/main" val="1825303285"/>
                    </a:ext>
                  </a:extLst>
                </a:gridCol>
                <a:gridCol w="965288">
                  <a:extLst>
                    <a:ext uri="{9D8B030D-6E8A-4147-A177-3AD203B41FA5}">
                      <a16:colId xmlns:a16="http://schemas.microsoft.com/office/drawing/2014/main" val="2308689692"/>
                    </a:ext>
                  </a:extLst>
                </a:gridCol>
                <a:gridCol w="965288">
                  <a:extLst>
                    <a:ext uri="{9D8B030D-6E8A-4147-A177-3AD203B41FA5}">
                      <a16:colId xmlns:a16="http://schemas.microsoft.com/office/drawing/2014/main" val="3230183814"/>
                    </a:ext>
                  </a:extLst>
                </a:gridCol>
              </a:tblGrid>
              <a:tr h="322387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Studieprogram</a:t>
                      </a:r>
                    </a:p>
                  </a:txBody>
                  <a:tcPr marL="8693" marR="8693" marT="8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Studieplasser 2024 (vs. 2023)</a:t>
                      </a:r>
                    </a:p>
                  </a:txBody>
                  <a:tcPr marL="8693" marR="8693" marT="8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tilbud av plasser</a:t>
                      </a:r>
                    </a:p>
                  </a:txBody>
                  <a:tcPr marL="8693" marR="8693" marT="8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ja av plasser</a:t>
                      </a:r>
                    </a:p>
                  </a:txBody>
                  <a:tcPr marL="8693" marR="8693" marT="8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møtt av plasser</a:t>
                      </a:r>
                    </a:p>
                  </a:txBody>
                  <a:tcPr marL="8693" marR="8693" marT="8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Møtt 12/8</a:t>
                      </a:r>
                    </a:p>
                  </a:txBody>
                  <a:tcPr marL="8693" marR="8693" marT="8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3345246"/>
                  </a:ext>
                </a:extLst>
              </a:tr>
              <a:tr h="173869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Kjemi</a:t>
                      </a:r>
                    </a:p>
                  </a:txBody>
                  <a:tcPr marL="8693" marR="8693" marT="8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 (-5)</a:t>
                      </a:r>
                    </a:p>
                  </a:txBody>
                  <a:tcPr marL="8693" marR="8693" marT="8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154 %</a:t>
                      </a:r>
                    </a:p>
                  </a:txBody>
                  <a:tcPr marL="8693" marR="8693" marT="8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123 %</a:t>
                      </a:r>
                    </a:p>
                  </a:txBody>
                  <a:tcPr marL="8693" marR="8693" marT="8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8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120 %</a:t>
                      </a:r>
                    </a:p>
                  </a:txBody>
                  <a:tcPr marL="8693" marR="8693" marT="8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8693" marR="8693" marT="8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913550"/>
                  </a:ext>
                </a:extLst>
              </a:tr>
              <a:tr h="173869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Fysikk</a:t>
                      </a:r>
                    </a:p>
                  </a:txBody>
                  <a:tcPr marL="8693" marR="8693" marT="8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 (=)</a:t>
                      </a:r>
                    </a:p>
                  </a:txBody>
                  <a:tcPr marL="8693" marR="8693" marT="8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184 %</a:t>
                      </a:r>
                    </a:p>
                  </a:txBody>
                  <a:tcPr marL="8693" marR="8693" marT="8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9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146 %</a:t>
                      </a:r>
                    </a:p>
                  </a:txBody>
                  <a:tcPr marL="8693" marR="8693" marT="8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118 %</a:t>
                      </a:r>
                    </a:p>
                  </a:txBody>
                  <a:tcPr marL="8693" marR="8693" marT="8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C4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8693" marR="8693" marT="8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0580604"/>
                  </a:ext>
                </a:extLst>
              </a:tr>
              <a:tr h="173869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Bioteknologi, Ålesund</a:t>
                      </a:r>
                    </a:p>
                  </a:txBody>
                  <a:tcPr marL="8693" marR="8693" marT="8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(=)</a:t>
                      </a:r>
                    </a:p>
                  </a:txBody>
                  <a:tcPr marL="8693" marR="8693" marT="8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260 %</a:t>
                      </a:r>
                    </a:p>
                  </a:txBody>
                  <a:tcPr marL="8693" marR="8693" marT="8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CD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145 %</a:t>
                      </a:r>
                    </a:p>
                  </a:txBody>
                  <a:tcPr marL="8693" marR="8693" marT="8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AC0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115 %</a:t>
                      </a:r>
                    </a:p>
                  </a:txBody>
                  <a:tcPr marL="8693" marR="8693" marT="8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CB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8693" marR="8693" marT="8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2046889"/>
                  </a:ext>
                </a:extLst>
              </a:tr>
              <a:tr h="173869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Biomarin innovasjon</a:t>
                      </a:r>
                    </a:p>
                  </a:txBody>
                  <a:tcPr marL="8693" marR="8693" marT="8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 (+5)</a:t>
                      </a:r>
                    </a:p>
                  </a:txBody>
                  <a:tcPr marL="8693" marR="8693" marT="8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300 %</a:t>
                      </a:r>
                    </a:p>
                  </a:txBody>
                  <a:tcPr marL="8693" marR="8693" marT="8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138 %</a:t>
                      </a:r>
                    </a:p>
                  </a:txBody>
                  <a:tcPr marL="8693" marR="8693" marT="8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CE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110 %</a:t>
                      </a:r>
                    </a:p>
                  </a:txBody>
                  <a:tcPr marL="8693" marR="8693" marT="8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8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8693" marR="8693" marT="8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8491517"/>
                  </a:ext>
                </a:extLst>
              </a:tr>
              <a:tr h="173869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Ingeniør, havbruk</a:t>
                      </a:r>
                    </a:p>
                  </a:txBody>
                  <a:tcPr marL="8693" marR="8693" marT="8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 (+10)</a:t>
                      </a:r>
                    </a:p>
                  </a:txBody>
                  <a:tcPr marL="8693" marR="8693" marT="8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171 %</a:t>
                      </a:r>
                    </a:p>
                  </a:txBody>
                  <a:tcPr marL="8693" marR="8693" marT="8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7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120 %</a:t>
                      </a:r>
                    </a:p>
                  </a:txBody>
                  <a:tcPr marL="8693" marR="8693" marT="8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9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109 %</a:t>
                      </a:r>
                    </a:p>
                  </a:txBody>
                  <a:tcPr marL="8693" marR="8693" marT="8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B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8693" marR="8693" marT="8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0567483"/>
                  </a:ext>
                </a:extLst>
              </a:tr>
              <a:tr h="173869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Industriell kjemi og bioteknologi</a:t>
                      </a:r>
                    </a:p>
                  </a:txBody>
                  <a:tcPr marL="8693" marR="8693" marT="8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 (+9)</a:t>
                      </a:r>
                    </a:p>
                  </a:txBody>
                  <a:tcPr marL="8693" marR="8693" marT="8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175 %</a:t>
                      </a:r>
                    </a:p>
                  </a:txBody>
                  <a:tcPr marL="8693" marR="8693" marT="8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D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117 %</a:t>
                      </a:r>
                    </a:p>
                  </a:txBody>
                  <a:tcPr marL="8693" marR="8693" marT="8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2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107 %</a:t>
                      </a:r>
                    </a:p>
                  </a:txBody>
                  <a:tcPr marL="8693" marR="8693" marT="8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1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</a:t>
                      </a:r>
                    </a:p>
                  </a:txBody>
                  <a:tcPr marL="8693" marR="8693" marT="8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7919302"/>
                  </a:ext>
                </a:extLst>
              </a:tr>
              <a:tr h="173869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Bioteknologi, Trondheim </a:t>
                      </a:r>
                    </a:p>
                  </a:txBody>
                  <a:tcPr marL="8693" marR="8693" marT="8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 (=)</a:t>
                      </a:r>
                    </a:p>
                  </a:txBody>
                  <a:tcPr marL="8693" marR="8693" marT="8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223 %</a:t>
                      </a:r>
                    </a:p>
                  </a:txBody>
                  <a:tcPr marL="8693" marR="8693" marT="8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B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129 %</a:t>
                      </a:r>
                    </a:p>
                  </a:txBody>
                  <a:tcPr marL="8693" marR="8693" marT="8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D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106 %</a:t>
                      </a:r>
                    </a:p>
                  </a:txBody>
                  <a:tcPr marL="8693" marR="8693" marT="8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3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8693" marR="8693" marT="8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6414861"/>
                  </a:ext>
                </a:extLst>
              </a:tr>
              <a:tr h="173869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Fysikk og matematikk</a:t>
                      </a:r>
                    </a:p>
                  </a:txBody>
                  <a:tcPr marL="8693" marR="8693" marT="8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 (+10)</a:t>
                      </a:r>
                    </a:p>
                  </a:txBody>
                  <a:tcPr marL="8693" marR="8693" marT="8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171 %</a:t>
                      </a:r>
                    </a:p>
                  </a:txBody>
                  <a:tcPr marL="8693" marR="8693" marT="8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7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129 %</a:t>
                      </a:r>
                    </a:p>
                  </a:txBody>
                  <a:tcPr marL="8693" marR="8693" marT="8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106 %</a:t>
                      </a:r>
                    </a:p>
                  </a:txBody>
                  <a:tcPr marL="8693" marR="8693" marT="8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8693" marR="8693" marT="8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6953483"/>
                  </a:ext>
                </a:extLst>
              </a:tr>
              <a:tr h="173869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Nanoteknologi</a:t>
                      </a:r>
                    </a:p>
                  </a:txBody>
                  <a:tcPr marL="8693" marR="8693" marT="8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 (=)</a:t>
                      </a:r>
                    </a:p>
                  </a:txBody>
                  <a:tcPr marL="8693" marR="8693" marT="8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180 %</a:t>
                      </a:r>
                    </a:p>
                  </a:txBody>
                  <a:tcPr marL="8693" marR="8693" marT="8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128 %</a:t>
                      </a:r>
                    </a:p>
                  </a:txBody>
                  <a:tcPr marL="8693" marR="8693" marT="8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F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105 %</a:t>
                      </a:r>
                    </a:p>
                  </a:txBody>
                  <a:tcPr marL="8693" marR="8693" marT="8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5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8693" marR="8693" marT="8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063519"/>
                  </a:ext>
                </a:extLst>
              </a:tr>
              <a:tr h="173869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Ingeniør, kjemi</a:t>
                      </a:r>
                    </a:p>
                  </a:txBody>
                  <a:tcPr marL="8693" marR="8693" marT="8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 (+5)</a:t>
                      </a:r>
                    </a:p>
                  </a:txBody>
                  <a:tcPr marL="8693" marR="8693" marT="8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178 %</a:t>
                      </a:r>
                    </a:p>
                  </a:txBody>
                  <a:tcPr marL="8693" marR="8693" marT="8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123 %</a:t>
                      </a:r>
                    </a:p>
                  </a:txBody>
                  <a:tcPr marL="8693" marR="8693" marT="8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103 %</a:t>
                      </a:r>
                    </a:p>
                  </a:txBody>
                  <a:tcPr marL="8693" marR="8693" marT="8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8693" marR="8693" marT="8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962700"/>
                  </a:ext>
                </a:extLst>
              </a:tr>
              <a:tr h="173869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Ingeniør, materialteknologi</a:t>
                      </a:r>
                    </a:p>
                  </a:txBody>
                  <a:tcPr marL="8693" marR="8693" marT="8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 (=)</a:t>
                      </a:r>
                    </a:p>
                  </a:txBody>
                  <a:tcPr marL="8693" marR="8693" marT="8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155 %</a:t>
                      </a:r>
                    </a:p>
                  </a:txBody>
                  <a:tcPr marL="8693" marR="8693" marT="8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E6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121 %</a:t>
                      </a:r>
                    </a:p>
                  </a:txBody>
                  <a:tcPr marL="8693" marR="8693" marT="8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100 %</a:t>
                      </a:r>
                    </a:p>
                  </a:txBody>
                  <a:tcPr marL="8693" marR="8693" marT="8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5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8693" marR="8693" marT="8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9349817"/>
                  </a:ext>
                </a:extLst>
              </a:tr>
              <a:tr h="173869"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NV</a:t>
                      </a:r>
                    </a:p>
                  </a:txBody>
                  <a:tcPr marL="8693" marR="8693" marT="8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896</a:t>
                      </a:r>
                    </a:p>
                  </a:txBody>
                  <a:tcPr marL="8693" marR="8693" marT="8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187 %</a:t>
                      </a:r>
                    </a:p>
                  </a:txBody>
                  <a:tcPr marL="8693" marR="8693" marT="8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121 %</a:t>
                      </a:r>
                    </a:p>
                  </a:txBody>
                  <a:tcPr marL="8693" marR="8693" marT="8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101 %</a:t>
                      </a:r>
                    </a:p>
                  </a:txBody>
                  <a:tcPr marL="8693" marR="8693" marT="8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4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b-N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93" marR="8693" marT="8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834095"/>
                  </a:ext>
                </a:extLst>
              </a:tr>
              <a:tr h="173869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Bioingeniør, Trondheim</a:t>
                      </a:r>
                    </a:p>
                  </a:txBody>
                  <a:tcPr marL="8693" marR="8693" marT="8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 (+5)</a:t>
                      </a:r>
                    </a:p>
                  </a:txBody>
                  <a:tcPr marL="8693" marR="8693" marT="8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200 %</a:t>
                      </a:r>
                    </a:p>
                  </a:txBody>
                  <a:tcPr marL="8693" marR="8693" marT="8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3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114 %</a:t>
                      </a:r>
                    </a:p>
                  </a:txBody>
                  <a:tcPr marL="8693" marR="8693" marT="8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D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96 %</a:t>
                      </a:r>
                    </a:p>
                  </a:txBody>
                  <a:tcPr marL="8693" marR="8693" marT="8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E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8693" marR="8693" marT="8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8588497"/>
                  </a:ext>
                </a:extLst>
              </a:tr>
              <a:tr h="173869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Bioingeniør, Ålesund</a:t>
                      </a:r>
                    </a:p>
                  </a:txBody>
                  <a:tcPr marL="8693" marR="8693" marT="8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 (=)</a:t>
                      </a:r>
                    </a:p>
                  </a:txBody>
                  <a:tcPr marL="8693" marR="8693" marT="8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217 %</a:t>
                      </a:r>
                    </a:p>
                  </a:txBody>
                  <a:tcPr marL="8693" marR="8693" marT="8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109 %</a:t>
                      </a:r>
                    </a:p>
                  </a:txBody>
                  <a:tcPr marL="8693" marR="8693" marT="8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1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91 %</a:t>
                      </a:r>
                    </a:p>
                  </a:txBody>
                  <a:tcPr marL="8693" marR="8693" marT="8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3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8693" marR="8693" marT="8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5798950"/>
                  </a:ext>
                </a:extLst>
              </a:tr>
              <a:tr h="173869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Matvitenskap, teknologi og bærekraft</a:t>
                      </a:r>
                    </a:p>
                  </a:txBody>
                  <a:tcPr marL="8693" marR="8693" marT="8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 (-7)</a:t>
                      </a:r>
                    </a:p>
                  </a:txBody>
                  <a:tcPr marL="8693" marR="8693" marT="8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163 %</a:t>
                      </a:r>
                    </a:p>
                  </a:txBody>
                  <a:tcPr marL="8693" marR="8693" marT="8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A7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105 %</a:t>
                      </a:r>
                    </a:p>
                  </a:txBody>
                  <a:tcPr marL="8693" marR="8693" marT="8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A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89 %</a:t>
                      </a:r>
                    </a:p>
                  </a:txBody>
                  <a:tcPr marL="8693" marR="8693" marT="8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F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8693" marR="8693" marT="8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2142862"/>
                  </a:ext>
                </a:extLst>
              </a:tr>
              <a:tr h="173869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Biologi</a:t>
                      </a:r>
                    </a:p>
                  </a:txBody>
                  <a:tcPr marL="8693" marR="8693" marT="8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 (=)</a:t>
                      </a:r>
                    </a:p>
                  </a:txBody>
                  <a:tcPr marL="8693" marR="8693" marT="8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165 %</a:t>
                      </a:r>
                    </a:p>
                  </a:txBody>
                  <a:tcPr marL="8693" marR="8693" marT="8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67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108 %</a:t>
                      </a:r>
                    </a:p>
                  </a:txBody>
                  <a:tcPr marL="8693" marR="8693" marT="8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F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87 %</a:t>
                      </a:r>
                    </a:p>
                  </a:txBody>
                  <a:tcPr marL="8693" marR="8693" marT="8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7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8693" marR="8693" marT="8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4300594"/>
                  </a:ext>
                </a:extLst>
              </a:tr>
              <a:tr h="173869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Biologi og kjemi, realfag</a:t>
                      </a:r>
                    </a:p>
                  </a:txBody>
                  <a:tcPr marL="8693" marR="8693" marT="8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(-5)</a:t>
                      </a:r>
                    </a:p>
                  </a:txBody>
                  <a:tcPr marL="8693" marR="8693" marT="8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220 %</a:t>
                      </a:r>
                    </a:p>
                  </a:txBody>
                  <a:tcPr marL="8693" marR="8693" marT="8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C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110 %</a:t>
                      </a:r>
                    </a:p>
                  </a:txBody>
                  <a:tcPr marL="8693" marR="8693" marT="8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4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85 %</a:t>
                      </a:r>
                    </a:p>
                  </a:txBody>
                  <a:tcPr marL="8693" marR="8693" marT="8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6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8693" marR="8693" marT="8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3311185"/>
                  </a:ext>
                </a:extLst>
              </a:tr>
              <a:tr h="173869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Materialteknologi</a:t>
                      </a:r>
                    </a:p>
                  </a:txBody>
                  <a:tcPr marL="8693" marR="8693" marT="8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 (=)</a:t>
                      </a:r>
                    </a:p>
                  </a:txBody>
                  <a:tcPr marL="8693" marR="8693" marT="8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165 %</a:t>
                      </a:r>
                    </a:p>
                  </a:txBody>
                  <a:tcPr marL="8693" marR="8693" marT="8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47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120 %</a:t>
                      </a:r>
                    </a:p>
                  </a:txBody>
                  <a:tcPr marL="8693" marR="8693" marT="8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9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85 %</a:t>
                      </a:r>
                    </a:p>
                  </a:txBody>
                  <a:tcPr marL="8693" marR="8693" marT="8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6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8693" marR="8693" marT="8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655288"/>
                  </a:ext>
                </a:extLst>
              </a:tr>
              <a:tr h="173869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Medisinske og biologiske fag</a:t>
                      </a:r>
                    </a:p>
                  </a:txBody>
                  <a:tcPr marL="8693" marR="8693" marT="8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(-5)</a:t>
                      </a:r>
                    </a:p>
                  </a:txBody>
                  <a:tcPr marL="8693" marR="8693" marT="8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167 %</a:t>
                      </a:r>
                    </a:p>
                  </a:txBody>
                  <a:tcPr marL="8693" marR="8693" marT="8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E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60 %</a:t>
                      </a:r>
                    </a:p>
                  </a:txBody>
                  <a:tcPr marL="8693" marR="8693" marT="8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40 %</a:t>
                      </a:r>
                    </a:p>
                  </a:txBody>
                  <a:tcPr marL="8693" marR="8693" marT="8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8693" marR="8693" marT="8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67513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89512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963A29CB-141D-BF8F-9A59-400BE3C77271}"/>
              </a:ext>
            </a:extLst>
          </p:cNvPr>
          <p:cNvGraphicFramePr>
            <a:graphicFrameLocks/>
          </p:cNvGraphicFramePr>
          <p:nvPr/>
        </p:nvGraphicFramePr>
        <p:xfrm>
          <a:off x="161251" y="1453910"/>
          <a:ext cx="4706697" cy="30799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85425237-9391-FD7C-AF42-0B7ED9A4C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196" y="205979"/>
            <a:ext cx="8523170" cy="584775"/>
          </a:xfrm>
        </p:spPr>
        <p:txBody>
          <a:bodyPr/>
          <a:lstStyle/>
          <a:p>
            <a:r>
              <a:rPr lang="nb-NO" sz="3200" dirty="0"/>
              <a:t>NV: Tilbud- Ja – Møtt: 2023 vs. 2024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8A5D2263-04CD-92CE-E7C5-5C17FCFCD23B}"/>
              </a:ext>
            </a:extLst>
          </p:cNvPr>
          <p:cNvGraphicFramePr>
            <a:graphicFrameLocks/>
          </p:cNvGraphicFramePr>
          <p:nvPr/>
        </p:nvGraphicFramePr>
        <p:xfrm>
          <a:off x="319484" y="1798944"/>
          <a:ext cx="4590106" cy="23076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2" name="Group 11">
            <a:extLst>
              <a:ext uri="{FF2B5EF4-FFF2-40B4-BE49-F238E27FC236}">
                <a16:creationId xmlns:a16="http://schemas.microsoft.com/office/drawing/2014/main" id="{0C7ECC06-6525-CDF9-E7A0-EEED3A85B78E}"/>
              </a:ext>
            </a:extLst>
          </p:cNvPr>
          <p:cNvGrpSpPr/>
          <p:nvPr/>
        </p:nvGrpSpPr>
        <p:grpSpPr>
          <a:xfrm>
            <a:off x="2082599" y="4355043"/>
            <a:ext cx="1018610" cy="230832"/>
            <a:chOff x="1747319" y="4171145"/>
            <a:chExt cx="1018610" cy="230832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E716B1F-5DF1-C2EE-5AD1-9191BC12D3D5}"/>
                </a:ext>
              </a:extLst>
            </p:cNvPr>
            <p:cNvSpPr/>
            <p:nvPr/>
          </p:nvSpPr>
          <p:spPr>
            <a:xfrm>
              <a:off x="1747319" y="4254270"/>
              <a:ext cx="90534" cy="74418"/>
            </a:xfrm>
            <a:prstGeom prst="rect">
              <a:avLst/>
            </a:prstGeom>
            <a:solidFill>
              <a:srgbClr val="B7D6A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b-NO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71DD507-FEAF-AAF1-E663-55E107830323}"/>
                </a:ext>
              </a:extLst>
            </p:cNvPr>
            <p:cNvSpPr txBox="1"/>
            <p:nvPr/>
          </p:nvSpPr>
          <p:spPr>
            <a:xfrm>
              <a:off x="1792586" y="4171145"/>
              <a:ext cx="97334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900"/>
                <a:t>Opptaksramme</a:t>
              </a:r>
            </a:p>
          </p:txBody>
        </p:sp>
      </p:grpSp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ECF7F674-3CB0-D7D9-8829-BCB21DD9033D}"/>
              </a:ext>
            </a:extLst>
          </p:cNvPr>
          <p:cNvGraphicFramePr>
            <a:graphicFrameLocks/>
          </p:cNvGraphicFramePr>
          <p:nvPr/>
        </p:nvGraphicFramePr>
        <p:xfrm>
          <a:off x="4648200" y="1432596"/>
          <a:ext cx="4572000" cy="30799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036028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48410-46D5-7A0B-DBA0-5A8D901DF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Dagens tema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EB59B5-5F66-E8E3-3CD1-23A7B419F0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000" dirty="0">
                <a:latin typeface="+mn-lt"/>
              </a:rPr>
              <a:t>Velkommen til nytt studieår</a:t>
            </a:r>
          </a:p>
          <a:p>
            <a:r>
              <a:rPr lang="nb-NO" sz="2000" dirty="0">
                <a:latin typeface="+mn-lt"/>
              </a:rPr>
              <a:t>Økonomi pr 1/8</a:t>
            </a:r>
          </a:p>
          <a:p>
            <a:r>
              <a:rPr lang="nb-NO" sz="2000" dirty="0">
                <a:effectLst/>
                <a:latin typeface="+mn-lt"/>
                <a:ea typeface="Aptos" panose="020B0004020202020204" pitchFamily="34" charset="0"/>
                <a:cs typeface="Aptos" panose="020B0004020202020204" pitchFamily="34" charset="0"/>
              </a:rPr>
              <a:t>Status sak til </a:t>
            </a:r>
            <a:r>
              <a:rPr lang="nb-NO" sz="2000" dirty="0" err="1">
                <a:effectLst/>
                <a:latin typeface="+mn-lt"/>
                <a:ea typeface="Aptos" panose="020B0004020202020204" pitchFamily="34" charset="0"/>
                <a:cs typeface="Aptos" panose="020B0004020202020204" pitchFamily="34" charset="0"/>
              </a:rPr>
              <a:t>fakultetstyret</a:t>
            </a:r>
            <a:r>
              <a:rPr lang="nb-NO" sz="2000" dirty="0">
                <a:effectLst/>
                <a:latin typeface="+mn-lt"/>
                <a:ea typeface="Aptos" panose="020B0004020202020204" pitchFamily="34" charset="0"/>
                <a:cs typeface="Aptos" panose="020B0004020202020204" pitchFamily="34" charset="0"/>
              </a:rPr>
              <a:t> 27/9 om endring i instituttstruktur</a:t>
            </a:r>
          </a:p>
          <a:p>
            <a:r>
              <a:rPr lang="nb-NO" sz="2000" dirty="0">
                <a:effectLst/>
                <a:latin typeface="+mn-lt"/>
                <a:ea typeface="Aptos" panose="020B0004020202020204" pitchFamily="34" charset="0"/>
                <a:cs typeface="Aptos" panose="020B0004020202020204" pitchFamily="34" charset="0"/>
              </a:rPr>
              <a:t>Status revisjon av studieprogram og reduksjon i antall emner</a:t>
            </a:r>
          </a:p>
          <a:p>
            <a:r>
              <a:rPr lang="nb-NO" sz="2000" dirty="0">
                <a:latin typeface="+mn-lt"/>
                <a:ea typeface="Aptos" panose="020B0004020202020204" pitchFamily="34" charset="0"/>
                <a:cs typeface="Aptos" panose="020B0004020202020204" pitchFamily="34" charset="0"/>
              </a:rPr>
              <a:t>Status opptak av studenter</a:t>
            </a:r>
            <a:endParaRPr lang="nb-NO" sz="2000" dirty="0">
              <a:latin typeface="+mn-lt"/>
            </a:endParaRPr>
          </a:p>
          <a:p>
            <a:endParaRPr lang="nb-NO" sz="2000" dirty="0">
              <a:effectLst/>
              <a:latin typeface="+mn-lt"/>
              <a:ea typeface="Aptos" panose="020B0004020202020204" pitchFamily="34" charset="0"/>
              <a:cs typeface="Aptos" panose="020B0004020202020204" pitchFamily="34" charset="0"/>
            </a:endParaRP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820973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C273E-F362-2B6F-2919-3BB1C588B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144" y="83630"/>
            <a:ext cx="4449856" cy="646331"/>
          </a:xfrm>
        </p:spPr>
        <p:txBody>
          <a:bodyPr/>
          <a:lstStyle/>
          <a:p>
            <a:r>
              <a:rPr lang="nb-NO" dirty="0"/>
              <a:t>Masteropptak 2024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18E2122-6EA3-43F9-A7CF-6F4797848529}"/>
              </a:ext>
            </a:extLst>
          </p:cNvPr>
          <p:cNvGraphicFramePr>
            <a:graphicFrameLocks noGrp="1"/>
          </p:cNvGraphicFramePr>
          <p:nvPr/>
        </p:nvGraphicFramePr>
        <p:xfrm>
          <a:off x="122144" y="852310"/>
          <a:ext cx="8959981" cy="4131594"/>
        </p:xfrm>
        <a:graphic>
          <a:graphicData uri="http://schemas.openxmlformats.org/drawingml/2006/table">
            <a:tbl>
              <a:tblPr/>
              <a:tblGrid>
                <a:gridCol w="3011040">
                  <a:extLst>
                    <a:ext uri="{9D8B030D-6E8A-4147-A177-3AD203B41FA5}">
                      <a16:colId xmlns:a16="http://schemas.microsoft.com/office/drawing/2014/main" val="4137088111"/>
                    </a:ext>
                  </a:extLst>
                </a:gridCol>
                <a:gridCol w="585142">
                  <a:extLst>
                    <a:ext uri="{9D8B030D-6E8A-4147-A177-3AD203B41FA5}">
                      <a16:colId xmlns:a16="http://schemas.microsoft.com/office/drawing/2014/main" val="449060297"/>
                    </a:ext>
                  </a:extLst>
                </a:gridCol>
                <a:gridCol w="585142">
                  <a:extLst>
                    <a:ext uri="{9D8B030D-6E8A-4147-A177-3AD203B41FA5}">
                      <a16:colId xmlns:a16="http://schemas.microsoft.com/office/drawing/2014/main" val="2581873336"/>
                    </a:ext>
                  </a:extLst>
                </a:gridCol>
                <a:gridCol w="585142">
                  <a:extLst>
                    <a:ext uri="{9D8B030D-6E8A-4147-A177-3AD203B41FA5}">
                      <a16:colId xmlns:a16="http://schemas.microsoft.com/office/drawing/2014/main" val="2704593249"/>
                    </a:ext>
                  </a:extLst>
                </a:gridCol>
                <a:gridCol w="841141">
                  <a:extLst>
                    <a:ext uri="{9D8B030D-6E8A-4147-A177-3AD203B41FA5}">
                      <a16:colId xmlns:a16="http://schemas.microsoft.com/office/drawing/2014/main" val="4135629801"/>
                    </a:ext>
                  </a:extLst>
                </a:gridCol>
                <a:gridCol w="451046">
                  <a:extLst>
                    <a:ext uri="{9D8B030D-6E8A-4147-A177-3AD203B41FA5}">
                      <a16:colId xmlns:a16="http://schemas.microsoft.com/office/drawing/2014/main" val="4115194497"/>
                    </a:ext>
                  </a:extLst>
                </a:gridCol>
                <a:gridCol w="585142">
                  <a:extLst>
                    <a:ext uri="{9D8B030D-6E8A-4147-A177-3AD203B41FA5}">
                      <a16:colId xmlns:a16="http://schemas.microsoft.com/office/drawing/2014/main" val="1098308244"/>
                    </a:ext>
                  </a:extLst>
                </a:gridCol>
                <a:gridCol w="585142">
                  <a:extLst>
                    <a:ext uri="{9D8B030D-6E8A-4147-A177-3AD203B41FA5}">
                      <a16:colId xmlns:a16="http://schemas.microsoft.com/office/drawing/2014/main" val="3906032920"/>
                    </a:ext>
                  </a:extLst>
                </a:gridCol>
                <a:gridCol w="585142">
                  <a:extLst>
                    <a:ext uri="{9D8B030D-6E8A-4147-A177-3AD203B41FA5}">
                      <a16:colId xmlns:a16="http://schemas.microsoft.com/office/drawing/2014/main" val="2675036200"/>
                    </a:ext>
                  </a:extLst>
                </a:gridCol>
                <a:gridCol w="560760">
                  <a:extLst>
                    <a:ext uri="{9D8B030D-6E8A-4147-A177-3AD203B41FA5}">
                      <a16:colId xmlns:a16="http://schemas.microsoft.com/office/drawing/2014/main" val="1772469652"/>
                    </a:ext>
                  </a:extLst>
                </a:gridCol>
                <a:gridCol w="585142">
                  <a:extLst>
                    <a:ext uri="{9D8B030D-6E8A-4147-A177-3AD203B41FA5}">
                      <a16:colId xmlns:a16="http://schemas.microsoft.com/office/drawing/2014/main" val="579241621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4472C4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Studieprogramnavn 2024</a:t>
                      </a:r>
                    </a:p>
                  </a:txBody>
                  <a:tcPr marL="8697" marR="8697" marT="8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4472C4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Ramme (total)</a:t>
                      </a:r>
                    </a:p>
                  </a:txBody>
                  <a:tcPr marL="8697" marR="8697" marT="8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4472C4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Tilbud  Int %</a:t>
                      </a:r>
                    </a:p>
                  </a:txBody>
                  <a:tcPr marL="8697" marR="8697" marT="8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4472C4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Ja-svar Int %</a:t>
                      </a:r>
                    </a:p>
                  </a:txBody>
                  <a:tcPr marL="8697" marR="8697" marT="8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4472C4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Tilbud EU %</a:t>
                      </a:r>
                    </a:p>
                  </a:txBody>
                  <a:tcPr marL="8697" marR="8697" marT="8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4472C4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Ja-svar EU %</a:t>
                      </a:r>
                    </a:p>
                  </a:txBody>
                  <a:tcPr marL="8697" marR="8697" marT="8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4472C4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Tilbud N/No %</a:t>
                      </a:r>
                    </a:p>
                  </a:txBody>
                  <a:tcPr marL="8697" marR="8697" marT="8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4472C4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Ja-svar N/No %</a:t>
                      </a:r>
                    </a:p>
                  </a:txBody>
                  <a:tcPr marL="8697" marR="8697" marT="8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4472C4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Ja-svar total %</a:t>
                      </a:r>
                    </a:p>
                  </a:txBody>
                  <a:tcPr marL="8697" marR="8697" marT="8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1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4472C4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 svar total #</a:t>
                      </a:r>
                    </a:p>
                  </a:txBody>
                  <a:tcPr marL="8697" marR="8697" marT="8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1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4472C4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Møtt total  #</a:t>
                      </a:r>
                    </a:p>
                  </a:txBody>
                  <a:tcPr marL="8697" marR="8697" marT="8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9878875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Biology</a:t>
                      </a:r>
                      <a:r>
                        <a:rPr lang="nb-N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NABIS</a:t>
                      </a:r>
                    </a:p>
                  </a:txBody>
                  <a:tcPr marL="8697" marR="8697" marT="8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8697" marR="8697" marT="8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8697" marR="8697" marT="8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8697" marR="8697" marT="8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8697" marR="8697" marT="8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8697" marR="8697" marT="8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9867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100 %</a:t>
                      </a:r>
                    </a:p>
                  </a:txBody>
                  <a:tcPr marL="8697" marR="8697" marT="8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86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8696B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20 %</a:t>
                      </a:r>
                    </a:p>
                  </a:txBody>
                  <a:tcPr marL="8697" marR="8697" marT="8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8696B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20 %</a:t>
                      </a:r>
                    </a:p>
                  </a:txBody>
                  <a:tcPr marL="8697" marR="8697" marT="8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1</a:t>
                      </a:r>
                    </a:p>
                  </a:txBody>
                  <a:tcPr marL="8697" marR="8697" marT="8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8697" marR="8697" marT="8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61408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Biology</a:t>
                      </a:r>
                    </a:p>
                  </a:txBody>
                  <a:tcPr marL="8697" marR="8697" marT="8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marL="8697" marR="8697" marT="8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63BE7B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63 %</a:t>
                      </a:r>
                    </a:p>
                  </a:txBody>
                  <a:tcPr marL="8697" marR="8697" marT="8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63BE7B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38 %</a:t>
                      </a:r>
                    </a:p>
                  </a:txBody>
                  <a:tcPr marL="8697" marR="8697" marT="8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BDC81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133 %</a:t>
                      </a:r>
                    </a:p>
                  </a:txBody>
                  <a:tcPr marL="8697" marR="8697" marT="8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C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CE182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50 %</a:t>
                      </a:r>
                    </a:p>
                  </a:txBody>
                  <a:tcPr marL="8697" marR="8697" marT="8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1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83C87D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325 %</a:t>
                      </a:r>
                    </a:p>
                  </a:txBody>
                  <a:tcPr marL="8697" marR="8697" marT="8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C8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AEA84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108 %</a:t>
                      </a:r>
                    </a:p>
                  </a:txBody>
                  <a:tcPr marL="8697" marR="8697" marT="8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A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EB84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86 %</a:t>
                      </a:r>
                    </a:p>
                  </a:txBody>
                  <a:tcPr marL="8697" marR="8697" marT="8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19</a:t>
                      </a:r>
                    </a:p>
                  </a:txBody>
                  <a:tcPr marL="8697" marR="8697" marT="8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8697" marR="8697" marT="8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502148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Biotechnology</a:t>
                      </a:r>
                    </a:p>
                  </a:txBody>
                  <a:tcPr marL="8697" marR="8697" marT="8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8697" marR="8697" marT="8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8697" marR="8697" marT="8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8697" marR="8697" marT="8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8697" marR="8697" marT="8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63BE7B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120 %</a:t>
                      </a:r>
                    </a:p>
                  </a:txBody>
                  <a:tcPr marL="8697" marR="8697" marT="8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8697" marR="8697" marT="8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8697" marR="8697" marT="8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7DB81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120 %</a:t>
                      </a:r>
                    </a:p>
                  </a:txBody>
                  <a:tcPr marL="8697" marR="8697" marT="8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B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24</a:t>
                      </a:r>
                    </a:p>
                  </a:txBody>
                  <a:tcPr marL="8697" marR="8697" marT="8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8697" marR="8697" marT="8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461946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Chemistry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97" marR="8697" marT="8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8697" marR="8697" marT="8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8697" marR="8697" marT="8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8697" marR="8697" marT="8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8697" marR="8697" marT="8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ED88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25 %</a:t>
                      </a:r>
                    </a:p>
                  </a:txBody>
                  <a:tcPr marL="8697" marR="8697" marT="8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8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8697" marR="8697" marT="8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8697" marR="8697" marT="8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CC57C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67 %</a:t>
                      </a:r>
                    </a:p>
                  </a:txBody>
                  <a:tcPr marL="8697" marR="8697" marT="8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5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8</a:t>
                      </a:r>
                    </a:p>
                  </a:txBody>
                  <a:tcPr marL="8697" marR="8697" marT="8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8697" marR="8697" marT="8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1855337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Environmental Toxicology and Chemistry</a:t>
                      </a:r>
                    </a:p>
                  </a:txBody>
                  <a:tcPr marL="8697" marR="8697" marT="8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L="8697" marR="8697" marT="8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8697" marR="8697" marT="8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8697" marR="8697" marT="8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4E483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117 %</a:t>
                      </a:r>
                    </a:p>
                  </a:txBody>
                  <a:tcPr marL="8697" marR="8697" marT="8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8E984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33 %</a:t>
                      </a:r>
                    </a:p>
                  </a:txBody>
                  <a:tcPr marL="8697" marR="8697" marT="8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9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A9573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118 %</a:t>
                      </a:r>
                    </a:p>
                  </a:txBody>
                  <a:tcPr marL="8697" marR="8697" marT="8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5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DCD7E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82 %</a:t>
                      </a:r>
                    </a:p>
                  </a:txBody>
                  <a:tcPr marL="8697" marR="8697" marT="8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D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CC17B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65 %</a:t>
                      </a:r>
                    </a:p>
                  </a:txBody>
                  <a:tcPr marL="8697" marR="8697" marT="8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1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11</a:t>
                      </a:r>
                    </a:p>
                  </a:txBody>
                  <a:tcPr marL="8697" marR="8697" marT="8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8697" marR="8697" marT="8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6655647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Materials </a:t>
                      </a:r>
                      <a:r>
                        <a:rPr lang="nb-NO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Sci</a:t>
                      </a:r>
                      <a:r>
                        <a:rPr lang="nb-N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&amp; </a:t>
                      </a:r>
                      <a:r>
                        <a:rPr lang="nb-NO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Engin</a:t>
                      </a:r>
                      <a:r>
                        <a:rPr lang="nb-N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.- Energy Storage</a:t>
                      </a:r>
                    </a:p>
                  </a:txBody>
                  <a:tcPr marL="8697" marR="8697" marT="8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marL="8697" marR="8697" marT="8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8697" marR="8697" marT="8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8697" marR="8697" marT="8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8696B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0 %</a:t>
                      </a:r>
                    </a:p>
                  </a:txBody>
                  <a:tcPr marL="8697" marR="8697" marT="8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8696B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0 %</a:t>
                      </a:r>
                    </a:p>
                  </a:txBody>
                  <a:tcPr marL="8697" marR="8697" marT="8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8696B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63 %</a:t>
                      </a:r>
                    </a:p>
                  </a:txBody>
                  <a:tcPr marL="8697" marR="8697" marT="8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A9974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50 %</a:t>
                      </a:r>
                    </a:p>
                  </a:txBody>
                  <a:tcPr marL="8697" marR="8697" marT="8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97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98971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36 %</a:t>
                      </a:r>
                    </a:p>
                  </a:txBody>
                  <a:tcPr marL="8697" marR="8697" marT="8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89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8</a:t>
                      </a:r>
                    </a:p>
                  </a:txBody>
                  <a:tcPr marL="8697" marR="8697" marT="8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8697" marR="8697" marT="8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1731422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Materials Science and Engineering - Materials</a:t>
                      </a:r>
                    </a:p>
                  </a:txBody>
                  <a:tcPr marL="8697" marR="8697" marT="8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8697" marR="8697" marT="8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8697" marR="8697" marT="8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8697" marR="8697" marT="8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8696B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0 %</a:t>
                      </a:r>
                    </a:p>
                  </a:txBody>
                  <a:tcPr marL="8697" marR="8697" marT="8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8696B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0 %</a:t>
                      </a:r>
                    </a:p>
                  </a:txBody>
                  <a:tcPr marL="8697" marR="8697" marT="8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8ECB7E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317 %</a:t>
                      </a:r>
                    </a:p>
                  </a:txBody>
                  <a:tcPr marL="8697" marR="8697" marT="8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CB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63BE7B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333 %</a:t>
                      </a:r>
                    </a:p>
                  </a:txBody>
                  <a:tcPr marL="8697" marR="8697" marT="8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63BE7B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180 %</a:t>
                      </a:r>
                    </a:p>
                  </a:txBody>
                  <a:tcPr marL="8697" marR="8697" marT="8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18</a:t>
                      </a:r>
                    </a:p>
                  </a:txBody>
                  <a:tcPr marL="8697" marR="8697" marT="8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8697" marR="8697" marT="8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627992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Natural Resources Management - Biology</a:t>
                      </a:r>
                    </a:p>
                  </a:txBody>
                  <a:tcPr marL="8697" marR="8697" marT="8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8697" marR="8697" marT="8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8696B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0 %</a:t>
                      </a:r>
                    </a:p>
                  </a:txBody>
                  <a:tcPr marL="8697" marR="8697" marT="8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8696B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0 %</a:t>
                      </a:r>
                    </a:p>
                  </a:txBody>
                  <a:tcPr marL="8697" marR="8697" marT="8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98971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25 %</a:t>
                      </a:r>
                    </a:p>
                  </a:txBody>
                  <a:tcPr marL="8697" marR="8697" marT="8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89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8696B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0 %</a:t>
                      </a:r>
                    </a:p>
                  </a:txBody>
                  <a:tcPr marL="8697" marR="8697" marT="8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63BE7B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350 %</a:t>
                      </a:r>
                    </a:p>
                  </a:txBody>
                  <a:tcPr marL="8697" marR="8697" marT="8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BDD881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200 %</a:t>
                      </a:r>
                    </a:p>
                  </a:txBody>
                  <a:tcPr marL="8697" marR="8697" marT="8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8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9E583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100 %</a:t>
                      </a:r>
                    </a:p>
                  </a:txBody>
                  <a:tcPr marL="8697" marR="8697" marT="8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5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8</a:t>
                      </a:r>
                    </a:p>
                  </a:txBody>
                  <a:tcPr marL="8697" marR="8697" marT="8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8697" marR="8697" marT="8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281167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Natural Resources Management - </a:t>
                      </a:r>
                      <a:r>
                        <a:rPr lang="nb-NO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Geography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97" marR="8697" marT="8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8697" marR="8697" marT="8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EB84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13 %</a:t>
                      </a:r>
                    </a:p>
                  </a:txBody>
                  <a:tcPr marL="8697" marR="8697" marT="8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8696B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0 %</a:t>
                      </a:r>
                    </a:p>
                  </a:txBody>
                  <a:tcPr marL="8697" marR="8697" marT="8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EEB84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100 %</a:t>
                      </a:r>
                    </a:p>
                  </a:txBody>
                  <a:tcPr marL="8697" marR="8697" marT="8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CE182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50 %</a:t>
                      </a:r>
                    </a:p>
                  </a:txBody>
                  <a:tcPr marL="8697" marR="8697" marT="8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1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2DA81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275 %</a:t>
                      </a:r>
                    </a:p>
                  </a:txBody>
                  <a:tcPr marL="8697" marR="8697" marT="8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A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EB84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100 %</a:t>
                      </a:r>
                    </a:p>
                  </a:txBody>
                  <a:tcPr marL="8697" marR="8697" marT="8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DD47F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75 %</a:t>
                      </a:r>
                    </a:p>
                  </a:txBody>
                  <a:tcPr marL="8697" marR="8697" marT="8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4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6</a:t>
                      </a:r>
                    </a:p>
                  </a:txBody>
                  <a:tcPr marL="8697" marR="8697" marT="8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8697" marR="8697" marT="8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419471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Ocean Resources</a:t>
                      </a:r>
                    </a:p>
                  </a:txBody>
                  <a:tcPr marL="8697" marR="8697" marT="8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</a:p>
                  </a:txBody>
                  <a:tcPr marL="8697" marR="8697" marT="8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8696B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0 %</a:t>
                      </a:r>
                    </a:p>
                  </a:txBody>
                  <a:tcPr marL="8697" marR="8697" marT="8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8696B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0 %</a:t>
                      </a:r>
                    </a:p>
                  </a:txBody>
                  <a:tcPr marL="8697" marR="8697" marT="8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8E583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114 %</a:t>
                      </a:r>
                    </a:p>
                  </a:txBody>
                  <a:tcPr marL="8697" marR="8697" marT="8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5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BA877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14 %</a:t>
                      </a:r>
                    </a:p>
                  </a:txBody>
                  <a:tcPr marL="8697" marR="8697" marT="8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8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EDF81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213 %</a:t>
                      </a:r>
                    </a:p>
                  </a:txBody>
                  <a:tcPr marL="8697" marR="8697" marT="8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F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6E483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138 %</a:t>
                      </a:r>
                    </a:p>
                  </a:txBody>
                  <a:tcPr marL="8697" marR="8697" marT="8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4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FE283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106 %</a:t>
                      </a:r>
                    </a:p>
                  </a:txBody>
                  <a:tcPr marL="8697" marR="8697" marT="8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2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33</a:t>
                      </a:r>
                    </a:p>
                  </a:txBody>
                  <a:tcPr marL="8697" marR="8697" marT="8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8697" marR="8697" marT="8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251611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Physics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97" marR="8697" marT="8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marL="8697" marR="8697" marT="8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8697" marR="8697" marT="8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8697" marR="8697" marT="8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7AC57D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186 %</a:t>
                      </a:r>
                    </a:p>
                  </a:txBody>
                  <a:tcPr marL="8697" marR="8697" marT="8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C5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FDE82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57 %</a:t>
                      </a:r>
                    </a:p>
                  </a:txBody>
                  <a:tcPr marL="8697" marR="8697" marT="8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E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97F6F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90 %</a:t>
                      </a:r>
                    </a:p>
                  </a:txBody>
                  <a:tcPr marL="8697" marR="8697" marT="8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7F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BAD78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62 %</a:t>
                      </a:r>
                    </a:p>
                  </a:txBody>
                  <a:tcPr marL="8697" marR="8697" marT="8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D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CB97A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61 %</a:t>
                      </a:r>
                    </a:p>
                  </a:txBody>
                  <a:tcPr marL="8697" marR="8697" marT="8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97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17</a:t>
                      </a:r>
                    </a:p>
                  </a:txBody>
                  <a:tcPr marL="8697" marR="8697" marT="8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8697" marR="8697" marT="8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1034677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Sustainable Chemical and Biochemical Engineering</a:t>
                      </a:r>
                    </a:p>
                  </a:txBody>
                  <a:tcPr marL="8697" marR="8697" marT="8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8697" marR="8697" marT="8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EB84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13 %</a:t>
                      </a:r>
                    </a:p>
                  </a:txBody>
                  <a:tcPr marL="8697" marR="8697" marT="8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8696B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0 %</a:t>
                      </a:r>
                    </a:p>
                  </a:txBody>
                  <a:tcPr marL="8697" marR="8697" marT="8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BAA77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50 %</a:t>
                      </a:r>
                    </a:p>
                  </a:txBody>
                  <a:tcPr marL="8697" marR="8697" marT="8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8696B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0 %</a:t>
                      </a:r>
                    </a:p>
                  </a:txBody>
                  <a:tcPr marL="8697" marR="8697" marT="8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FE784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240 %</a:t>
                      </a:r>
                    </a:p>
                  </a:txBody>
                  <a:tcPr marL="8697" marR="8697" marT="8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7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7E082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160 %</a:t>
                      </a:r>
                    </a:p>
                  </a:txBody>
                  <a:tcPr marL="8697" marR="8697" marT="8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0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1DE82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114 %</a:t>
                      </a:r>
                    </a:p>
                  </a:txBody>
                  <a:tcPr marL="8697" marR="8697" marT="8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E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16</a:t>
                      </a:r>
                    </a:p>
                  </a:txBody>
                  <a:tcPr marL="8697" marR="8697" marT="8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8697" marR="8697" marT="8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3831509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Matvitenskap, teknologi og bærekraft</a:t>
                      </a:r>
                    </a:p>
                  </a:txBody>
                  <a:tcPr marL="8697" marR="8697" marT="8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8697" marR="8697" marT="8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8697" marR="8697" marT="8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8697" marR="8697" marT="8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8697" marR="8697" marT="8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8697" marR="8697" marT="8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EB84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227 %</a:t>
                      </a:r>
                    </a:p>
                  </a:txBody>
                  <a:tcPr marL="8697" marR="8697" marT="8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EE683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127 %</a:t>
                      </a:r>
                    </a:p>
                  </a:txBody>
                  <a:tcPr marL="8697" marR="8697" marT="8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6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A6D27F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140 %</a:t>
                      </a:r>
                    </a:p>
                  </a:txBody>
                  <a:tcPr marL="8697" marR="8697" marT="8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D2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21</a:t>
                      </a:r>
                    </a:p>
                  </a:txBody>
                  <a:tcPr marL="8697" marR="8697" marT="8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8697" marR="8697" marT="8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695058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NV TOTAL</a:t>
                      </a:r>
                    </a:p>
                  </a:txBody>
                  <a:tcPr marL="8697" marR="8697" marT="8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247</a:t>
                      </a:r>
                    </a:p>
                  </a:txBody>
                  <a:tcPr marL="8697" marR="8697" marT="8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0E784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18 %</a:t>
                      </a:r>
                    </a:p>
                  </a:txBody>
                  <a:tcPr marL="8697" marR="8697" marT="8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7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0E383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8 %</a:t>
                      </a:r>
                    </a:p>
                  </a:txBody>
                  <a:tcPr marL="8697" marR="8697" marT="8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3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EE983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98 %</a:t>
                      </a:r>
                    </a:p>
                  </a:txBody>
                  <a:tcPr marL="8697" marR="8697" marT="8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9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8E984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33 %</a:t>
                      </a:r>
                    </a:p>
                  </a:txBody>
                  <a:tcPr marL="8697" marR="8697" marT="8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9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DD57F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194 %</a:t>
                      </a:r>
                    </a:p>
                  </a:txBody>
                  <a:tcPr marL="8697" marR="8697" marT="8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5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CEA84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110 %</a:t>
                      </a:r>
                    </a:p>
                  </a:txBody>
                  <a:tcPr marL="8697" marR="8697" marT="8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A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CEB84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90 %</a:t>
                      </a:r>
                    </a:p>
                  </a:txBody>
                  <a:tcPr marL="8697" marR="8697" marT="8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222 </a:t>
                      </a:r>
                    </a:p>
                  </a:txBody>
                  <a:tcPr marL="8697" marR="8697" marT="8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8697" marR="8697" marT="8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8849239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E2B568B-DDF8-A3E4-C481-4D00C92C1789}"/>
              </a:ext>
            </a:extLst>
          </p:cNvPr>
          <p:cNvSpPr txBox="1"/>
          <p:nvPr/>
        </p:nvSpPr>
        <p:spPr>
          <a:xfrm>
            <a:off x="5229941" y="52472"/>
            <a:ext cx="3852184" cy="738664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nb-NO" sz="1400" dirty="0"/>
              <a:t>90% ja svar på NV. Alle ventelister tomme.</a:t>
            </a:r>
          </a:p>
          <a:p>
            <a:r>
              <a:rPr lang="nb-NO" sz="1400" dirty="0"/>
              <a:t>Kun MSBIOTECH, MSOCEAN og FTMAMAT kan fylle plassene</a:t>
            </a:r>
          </a:p>
        </p:txBody>
      </p:sp>
    </p:spTree>
    <p:extLst>
      <p:ext uri="{BB962C8B-B14F-4D97-AF65-F5344CB8AC3E}">
        <p14:creationId xmlns:p14="http://schemas.microsoft.com/office/powerpoint/2010/main" val="22207990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F9E9B-5EF9-C53D-001F-01D2DC550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Spørsmål eller kommentarer?</a:t>
            </a:r>
          </a:p>
        </p:txBody>
      </p:sp>
    </p:spTree>
    <p:extLst>
      <p:ext uri="{BB962C8B-B14F-4D97-AF65-F5344CB8AC3E}">
        <p14:creationId xmlns:p14="http://schemas.microsoft.com/office/powerpoint/2010/main" val="3011940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BBA7B-DC20-2CC1-50BC-9A7E96038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Nytt studieår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9548-2432-B237-B988-58F9078E26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000" dirty="0"/>
              <a:t>906 studenter har møtt opp (101% av ramme)</a:t>
            </a:r>
          </a:p>
          <a:p>
            <a:r>
              <a:rPr lang="nb-NO" sz="2000" dirty="0"/>
              <a:t>Ny strategi skal utarbeides</a:t>
            </a:r>
          </a:p>
          <a:p>
            <a:r>
              <a:rPr lang="nb-NO" sz="2000" dirty="0"/>
              <a:t>Lederstillinger lyses ut (søknadsfrist 20/8 dekan)</a:t>
            </a:r>
          </a:p>
          <a:p>
            <a:r>
              <a:rPr lang="nb-NO" sz="2000" dirty="0"/>
              <a:t>Høy aktivitet innen forskning, arbeid med søknader er viktig</a:t>
            </a:r>
          </a:p>
          <a:p>
            <a:r>
              <a:rPr lang="nb-NO" sz="2000" dirty="0" err="1"/>
              <a:t>EvalBio</a:t>
            </a:r>
            <a:r>
              <a:rPr lang="nb-NO" sz="2000" dirty="0"/>
              <a:t> og </a:t>
            </a:r>
            <a:r>
              <a:rPr lang="nb-NO" sz="2000" dirty="0" err="1"/>
              <a:t>EvalNat</a:t>
            </a:r>
            <a:r>
              <a:rPr lang="nb-NO" sz="2000" dirty="0"/>
              <a:t> viser at vi bidrar godt innen forskning </a:t>
            </a:r>
            <a:r>
              <a:rPr lang="nb-NO" sz="2000"/>
              <a:t>og at Norge </a:t>
            </a:r>
            <a:r>
              <a:rPr lang="nb-NO" sz="2000" dirty="0"/>
              <a:t>og verden trenger vår kompetanse i arbeidet med grønn omstilling</a:t>
            </a:r>
          </a:p>
          <a:p>
            <a:r>
              <a:rPr lang="nb-NO" sz="2000" dirty="0"/>
              <a:t>Vi fortsetter arbeidet med reduserte utgifter og bedre inntekter</a:t>
            </a:r>
          </a:p>
          <a:p>
            <a:r>
              <a:rPr lang="nb-NO" sz="2000" dirty="0"/>
              <a:t>Periodisk evaluering av </a:t>
            </a:r>
            <a:r>
              <a:rPr lang="nb-NO" sz="2000" dirty="0" err="1"/>
              <a:t>phd</a:t>
            </a:r>
            <a:r>
              <a:rPr lang="nb-NO" sz="2000" dirty="0"/>
              <a:t>-programmene er klar</a:t>
            </a: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02434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28B20-616A-F8E5-F406-282EA9748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Utvikling i bevilgning til NV over tid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D01205-7085-85F7-1C9E-B53FCC8B09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1026" name="Picture 3">
            <a:extLst>
              <a:ext uri="{FF2B5EF4-FFF2-40B4-BE49-F238E27FC236}">
                <a16:creationId xmlns:a16="http://schemas.microsoft.com/office/drawing/2014/main" id="{7B8ADADE-99B4-11EB-11B7-B45E52C96B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430" y="946850"/>
            <a:ext cx="6359015" cy="4196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20309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01385" y="298339"/>
            <a:ext cx="8418747" cy="1571842"/>
          </a:xfrm>
        </p:spPr>
        <p:txBody>
          <a:bodyPr/>
          <a:lstStyle/>
          <a:p>
            <a:r>
              <a:rPr lang="nb-NO" dirty="0"/>
              <a:t>Økonomistatus NV juli </a:t>
            </a:r>
            <a:br>
              <a:rPr lang="nb-NO" dirty="0"/>
            </a:br>
            <a:endParaRPr lang="nb-NO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139DBB-D789-1D6B-4C3D-4459671AD4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  <a:p>
            <a:endParaRPr lang="nb-NO" dirty="0"/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02E93105-4AEF-5144-BDE5-9DB9B1670EF5}"/>
              </a:ext>
            </a:extLst>
          </p:cNvPr>
          <p:cNvSpPr txBox="1"/>
          <p:nvPr/>
        </p:nvSpPr>
        <p:spPr>
          <a:xfrm rot="16200000">
            <a:off x="7128750" y="1687862"/>
            <a:ext cx="3267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>
                <a:solidFill>
                  <a:srgbClr val="0D4788"/>
                </a:solidFill>
              </a:rPr>
              <a:t>Kunnskap for en bedre verden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43F4B1-642E-4AD0-7B4D-2E57974E9F62}"/>
              </a:ext>
            </a:extLst>
          </p:cNvPr>
          <p:cNvSpPr txBox="1"/>
          <p:nvPr/>
        </p:nvSpPr>
        <p:spPr>
          <a:xfrm>
            <a:off x="229944" y="1010266"/>
            <a:ext cx="4989755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1" dirty="0"/>
              <a:t>Enhetenes budsjett 2024: </a:t>
            </a:r>
            <a:r>
              <a:rPr lang="nb-NO" sz="1400" dirty="0">
                <a:solidFill>
                  <a:srgbClr val="FF0000"/>
                </a:solidFill>
              </a:rPr>
              <a:t>Negativt resultat 29 mill. </a:t>
            </a:r>
          </a:p>
          <a:p>
            <a:r>
              <a:rPr lang="nb-NO" sz="1400" b="1" dirty="0"/>
              <a:t>Rektors resultatkrav 2024: </a:t>
            </a:r>
            <a:r>
              <a:rPr lang="nb-NO" sz="1400" dirty="0">
                <a:solidFill>
                  <a:srgbClr val="00B050"/>
                </a:solidFill>
              </a:rPr>
              <a:t>Positivt resultat</a:t>
            </a:r>
          </a:p>
          <a:p>
            <a:r>
              <a:rPr lang="nb-NO" sz="1200" dirty="0"/>
              <a:t>Budsjettene ble strammet inn med 29 mill. og tiltak ble iverksatt. </a:t>
            </a:r>
          </a:p>
          <a:p>
            <a:endParaRPr lang="nb-NO" sz="1400" b="1" dirty="0"/>
          </a:p>
          <a:p>
            <a:r>
              <a:rPr lang="nb-NO" sz="1400" b="1" dirty="0"/>
              <a:t>Tiltak: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dirty="0"/>
              <a:t>Bemanningsstopp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dirty="0"/>
              <a:t>Tettere fokus på BOA-samspillet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dirty="0"/>
              <a:t>Økt bruk av virksomhetskapital. </a:t>
            </a:r>
          </a:p>
          <a:p>
            <a:endParaRPr lang="nb-NO" dirty="0"/>
          </a:p>
          <a:p>
            <a:r>
              <a:rPr lang="nb-NO" sz="1400" b="1" dirty="0"/>
              <a:t>Budsjettavvik pr. juli: </a:t>
            </a:r>
            <a:r>
              <a:rPr lang="nb-NO" sz="1400" b="1" dirty="0">
                <a:solidFill>
                  <a:srgbClr val="FF0000"/>
                </a:solidFill>
              </a:rPr>
              <a:t>Negativt resultat 22,9 mill.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  <a:p>
            <a:r>
              <a:rPr lang="nb-NO" sz="1400" b="1" dirty="0"/>
              <a:t>Hovedårsaker budsjettavvik: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dirty="0"/>
              <a:t>Etterslep i BOA-samspillet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dirty="0"/>
              <a:t>Høyere lønnskostnader enn budsjettert</a:t>
            </a:r>
            <a:endParaRPr lang="nb-NO" sz="105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dirty="0"/>
              <a:t>Lavere investeringer og drift </a:t>
            </a:r>
          </a:p>
          <a:p>
            <a:endParaRPr lang="nb-NO" sz="1200" dirty="0"/>
          </a:p>
          <a:p>
            <a:r>
              <a:rPr lang="nb-NO" sz="1400" b="1" dirty="0"/>
              <a:t>Effekter av tiltak forventes økende mot slutten av året. </a:t>
            </a:r>
          </a:p>
          <a:p>
            <a:endParaRPr lang="nb-NO" sz="1200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1A380ED2-2603-10D7-05AB-D7F9F156F293}"/>
              </a:ext>
            </a:extLst>
          </p:cNvPr>
          <p:cNvGraphicFramePr>
            <a:graphicFrameLocks/>
          </p:cNvGraphicFramePr>
          <p:nvPr/>
        </p:nvGraphicFramePr>
        <p:xfrm>
          <a:off x="4991491" y="1371601"/>
          <a:ext cx="3414322" cy="32323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042330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F488D-46C1-0372-B299-2C9E4162F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196" y="205979"/>
            <a:ext cx="8523170" cy="646331"/>
          </a:xfrm>
        </p:spPr>
        <p:txBody>
          <a:bodyPr wrap="square" anchor="t">
            <a:normAutofit/>
          </a:bodyPr>
          <a:lstStyle/>
          <a:p>
            <a:r>
              <a:rPr lang="nb-NO" dirty="0"/>
              <a:t>Utsikter fremover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68C14B-BE1B-4848-E816-8DEB50E378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nb-NO" sz="1800" b="0" i="0" dirty="0">
                <a:effectLst/>
                <a:highlight>
                  <a:srgbClr val="FFFFFF"/>
                </a:highlight>
              </a:rPr>
              <a:t>«Hele regjeringskollegiet deler oppfatningen om en ny økonomisk virkelighet, der vi har et skrikende behov for å prioritere </a:t>
            </a:r>
            <a:r>
              <a:rPr lang="nb-NO" sz="1800" b="1" i="0" dirty="0">
                <a:effectLst/>
                <a:highlight>
                  <a:srgbClr val="FFFFFF"/>
                </a:highlight>
              </a:rPr>
              <a:t>forsvaret</a:t>
            </a:r>
            <a:r>
              <a:rPr lang="nb-NO" sz="1800" b="0" i="0" dirty="0">
                <a:effectLst/>
                <a:highlight>
                  <a:srgbClr val="FFFFFF"/>
                </a:highlight>
              </a:rPr>
              <a:t>, galopperende </a:t>
            </a:r>
            <a:r>
              <a:rPr lang="nb-NO" sz="1800" b="1" i="0" dirty="0">
                <a:effectLst/>
                <a:highlight>
                  <a:srgbClr val="FFFFFF"/>
                </a:highlight>
              </a:rPr>
              <a:t>helseutgifter</a:t>
            </a:r>
            <a:r>
              <a:rPr lang="nb-NO" sz="1800" b="0" i="0" dirty="0">
                <a:effectLst/>
                <a:highlight>
                  <a:srgbClr val="FFFFFF"/>
                </a:highlight>
              </a:rPr>
              <a:t> på grunn av demografien med stadig flere eldre, og </a:t>
            </a:r>
            <a:r>
              <a:rPr lang="nb-NO" sz="1800" b="1" i="0" dirty="0">
                <a:effectLst/>
                <a:highlight>
                  <a:srgbClr val="FFFFFF"/>
                </a:highlight>
              </a:rPr>
              <a:t>politiet</a:t>
            </a:r>
            <a:r>
              <a:rPr lang="nb-NO" sz="1800" b="0" i="0" dirty="0">
                <a:effectLst/>
                <a:highlight>
                  <a:srgbClr val="FFFFFF"/>
                </a:highlight>
              </a:rPr>
              <a:t>. Det kan man se når man leser avisene hver dag»</a:t>
            </a:r>
          </a:p>
          <a:p>
            <a:pPr>
              <a:lnSpc>
                <a:spcPct val="90000"/>
              </a:lnSpc>
            </a:pPr>
            <a:r>
              <a:rPr lang="nb-NO" sz="1800" b="0" i="0" dirty="0">
                <a:effectLst/>
                <a:highlight>
                  <a:srgbClr val="FFFFFF"/>
                </a:highlight>
              </a:rPr>
              <a:t>«Universiteter og høgskoler </a:t>
            </a:r>
            <a:r>
              <a:rPr lang="nb-NO" sz="1800" b="1" i="0" dirty="0">
                <a:effectLst/>
                <a:highlight>
                  <a:srgbClr val="FFFFFF"/>
                </a:highlight>
              </a:rPr>
              <a:t>står ikke på lista</a:t>
            </a:r>
            <a:r>
              <a:rPr lang="nb-NO" sz="1800" b="0" i="0" dirty="0">
                <a:effectLst/>
                <a:highlight>
                  <a:srgbClr val="FFFFFF"/>
                </a:highlight>
              </a:rPr>
              <a:t> over prioriterte vekstområder.»</a:t>
            </a:r>
          </a:p>
          <a:p>
            <a:pPr>
              <a:lnSpc>
                <a:spcPct val="90000"/>
              </a:lnSpc>
            </a:pPr>
            <a:r>
              <a:rPr lang="nb-NO" sz="18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+mn-lt"/>
              </a:rPr>
              <a:t>«I regjeringen er det enighet om at </a:t>
            </a:r>
            <a:r>
              <a:rPr lang="nb-NO" sz="1800" b="1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+mn-lt"/>
              </a:rPr>
              <a:t>nivået i 2019</a:t>
            </a:r>
            <a:r>
              <a:rPr lang="nb-NO" sz="18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+mn-lt"/>
              </a:rPr>
              <a:t> er et normalnivå for universiteter og høgskoler.»</a:t>
            </a:r>
            <a:endParaRPr lang="nb-NO" sz="1800" b="0" i="0" dirty="0">
              <a:effectLst/>
              <a:highlight>
                <a:srgbClr val="FFFFFF"/>
              </a:highlight>
              <a:latin typeface="+mn-lt"/>
            </a:endParaRPr>
          </a:p>
          <a:p>
            <a:pPr>
              <a:lnSpc>
                <a:spcPct val="90000"/>
              </a:lnSpc>
            </a:pPr>
            <a:endParaRPr lang="nb-NO" sz="18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2381DA6-1770-D00C-9224-D23EC7416F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42" r="18842"/>
          <a:stretch/>
        </p:blipFill>
        <p:spPr bwMode="auto">
          <a:xfrm>
            <a:off x="4648200" y="1200151"/>
            <a:ext cx="4038600" cy="3394472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940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6FA25-05E0-41B8-ABED-138FB5469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196" y="205979"/>
            <a:ext cx="8523170" cy="584775"/>
          </a:xfrm>
        </p:spPr>
        <p:txBody>
          <a:bodyPr/>
          <a:lstStyle/>
          <a:p>
            <a:r>
              <a:rPr lang="nb-NO" sz="3200" dirty="0"/>
              <a:t>Tidslinje instituttstruktur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6DA369-E715-782B-E098-0D6777AEF3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199" y="732971"/>
            <a:ext cx="7395029" cy="3998685"/>
          </a:xfrm>
        </p:spPr>
        <p:txBody>
          <a:bodyPr>
            <a:noAutofit/>
          </a:bodyPr>
          <a:lstStyle/>
          <a:p>
            <a:r>
              <a:rPr lang="nb-NO" sz="1200" dirty="0"/>
              <a:t>13/8 Ledermøte lande om 3 </a:t>
            </a:r>
            <a:r>
              <a:rPr lang="nb-NO" sz="1200" dirty="0" err="1"/>
              <a:t>inst</a:t>
            </a:r>
            <a:r>
              <a:rPr lang="nb-NO" sz="1200" dirty="0"/>
              <a:t> skal være med</a:t>
            </a:r>
          </a:p>
          <a:p>
            <a:r>
              <a:rPr lang="nb-NO" sz="1200" dirty="0"/>
              <a:t>15/8 Allmøte NV</a:t>
            </a:r>
          </a:p>
          <a:p>
            <a:r>
              <a:rPr lang="nb-NO" sz="1200" dirty="0"/>
              <a:t>22/8 Frist risikovurdering institutt</a:t>
            </a:r>
          </a:p>
          <a:p>
            <a:r>
              <a:rPr lang="nb-NO" sz="1200" dirty="0"/>
              <a:t>27/8 Gjennomgang av risikovurderinger i Ledermøtet</a:t>
            </a:r>
          </a:p>
          <a:p>
            <a:r>
              <a:rPr lang="nb-NO" sz="1200" dirty="0"/>
              <a:t>27/8 Frist instituttene tilbakemelding bemanningsplan</a:t>
            </a:r>
          </a:p>
          <a:p>
            <a:r>
              <a:rPr lang="nb-NO" sz="1200" dirty="0"/>
              <a:t>29/8 Uformelt LOSAM-møte, risikovurderingene og andre avklaringer i forkant av forhandling</a:t>
            </a:r>
          </a:p>
          <a:p>
            <a:r>
              <a:rPr lang="nb-NO" sz="1200" dirty="0"/>
              <a:t>3/9 Gjennomgang bemanningsplan i ledermøtet</a:t>
            </a:r>
          </a:p>
          <a:p>
            <a:r>
              <a:rPr lang="nb-NO" sz="1200" dirty="0"/>
              <a:t>5/9 Forhandling LOSAM og status bemanningsplan i LOSAM?</a:t>
            </a:r>
          </a:p>
          <a:p>
            <a:r>
              <a:rPr lang="nb-NO" sz="1200" dirty="0"/>
              <a:t>16/9 Ledersamling NV</a:t>
            </a:r>
          </a:p>
          <a:p>
            <a:r>
              <a:rPr lang="nb-NO" sz="1200" dirty="0"/>
              <a:t>23/9 Gjennomgang av styresak i LOSAM</a:t>
            </a:r>
          </a:p>
          <a:p>
            <a:r>
              <a:rPr lang="nb-NO" sz="1200" dirty="0"/>
              <a:t>27/9 Vedtak i </a:t>
            </a:r>
            <a:r>
              <a:rPr lang="nb-NO" sz="1200" dirty="0" err="1"/>
              <a:t>fakultetstyret</a:t>
            </a:r>
            <a:endParaRPr lang="nb-NO" sz="1200" dirty="0"/>
          </a:p>
          <a:p>
            <a:r>
              <a:rPr lang="nb-NO" sz="1200" dirty="0"/>
              <a:t>29/10 Vedtak i </a:t>
            </a:r>
            <a:r>
              <a:rPr lang="nb-NO" sz="1200" dirty="0" err="1"/>
              <a:t>NTNU’s</a:t>
            </a:r>
            <a:r>
              <a:rPr lang="nb-NO" sz="1200" dirty="0"/>
              <a:t> styre </a:t>
            </a:r>
          </a:p>
          <a:p>
            <a:r>
              <a:rPr lang="nb-NO" sz="1200" dirty="0"/>
              <a:t>November – Mars Innplassering i stillinger</a:t>
            </a:r>
          </a:p>
          <a:p>
            <a:r>
              <a:rPr lang="nb-NO" sz="1200" dirty="0"/>
              <a:t>November – Mars Prosess for navn til nye institutt</a:t>
            </a:r>
          </a:p>
          <a:p>
            <a:r>
              <a:rPr lang="nb-NO" sz="1200" dirty="0"/>
              <a:t>November – Mars Vurdere formelt nivå 4 organisering</a:t>
            </a:r>
          </a:p>
          <a:p>
            <a:r>
              <a:rPr lang="nb-NO" sz="1200" dirty="0"/>
              <a:t>1/8 2025 Instituttledere for nye institutt tiltrer</a:t>
            </a:r>
          </a:p>
          <a:p>
            <a:r>
              <a:rPr lang="nb-NO" sz="1200" dirty="0"/>
              <a:t>1/1 2026 Økonomi og HR-system for nye institutt slått sammen.</a:t>
            </a:r>
          </a:p>
        </p:txBody>
      </p:sp>
    </p:spTree>
    <p:extLst>
      <p:ext uri="{BB962C8B-B14F-4D97-AF65-F5344CB8AC3E}">
        <p14:creationId xmlns:p14="http://schemas.microsoft.com/office/powerpoint/2010/main" val="15542700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8EB8A-EC97-EAD6-5D90-25AD94341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3 institutt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5EBEE8-60DC-37BF-98CD-F6BC11825E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199" y="1200151"/>
            <a:ext cx="6799943" cy="3394472"/>
          </a:xfrm>
        </p:spPr>
        <p:txBody>
          <a:bodyPr/>
          <a:lstStyle/>
          <a:p>
            <a:pPr marL="0" indent="0">
              <a:buNone/>
            </a:pPr>
            <a:r>
              <a:rPr lang="nb-NO" dirty="0"/>
              <a:t>Institutt							Årsverk</a:t>
            </a:r>
          </a:p>
          <a:p>
            <a:r>
              <a:rPr lang="nb-NO" dirty="0"/>
              <a:t>IBI + IBT + IBA + IBF		334</a:t>
            </a:r>
          </a:p>
          <a:p>
            <a:r>
              <a:rPr lang="nb-NO" dirty="0"/>
              <a:t>IKJ + IMA + IKP			338</a:t>
            </a:r>
          </a:p>
          <a:p>
            <a:r>
              <a:rPr lang="nb-NO" dirty="0"/>
              <a:t>IFY								171</a:t>
            </a:r>
          </a:p>
          <a:p>
            <a:endParaRPr lang="nb-NO" dirty="0"/>
          </a:p>
          <a:p>
            <a:pPr marL="0" indent="0">
              <a:buNone/>
            </a:pPr>
            <a:r>
              <a:rPr lang="nb-NO" sz="2000" dirty="0"/>
              <a:t>Størst nå på NTNU: ILU 414, IDI 319, ISS 261, IKOM 267, IEP 242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594036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5D6E02-C2D6-EED8-CED9-E459A763C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3-institutt: vurdering i ledermøtet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EA0483-EDB2-7DF7-086C-FDC894E3B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972457"/>
            <a:ext cx="8091714" cy="362216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nb-NO" sz="19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Argumentene for:</a:t>
            </a:r>
          </a:p>
          <a:p>
            <a:r>
              <a:rPr lang="nb-NO" sz="1900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S</a:t>
            </a:r>
            <a:r>
              <a:rPr lang="nb-NO" sz="19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amle alle overlappende områder i samme institutt. </a:t>
            </a:r>
          </a:p>
          <a:p>
            <a:r>
              <a:rPr lang="nb-NO" sz="19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Styret bør få en valgmulighet</a:t>
            </a:r>
          </a:p>
          <a:p>
            <a:r>
              <a:rPr lang="nb-NO" sz="1900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D</a:t>
            </a:r>
            <a:r>
              <a:rPr lang="nb-NO" sz="19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irekte økonomisk innsparing kan bli noe større (tvil om dette). </a:t>
            </a:r>
          </a:p>
          <a:p>
            <a:pPr marL="0" indent="0">
              <a:buNone/>
            </a:pPr>
            <a:endParaRPr lang="nb-NO" sz="19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indent="0">
              <a:buNone/>
            </a:pPr>
            <a:r>
              <a:rPr lang="nb-NO" sz="19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Argumenter mot:</a:t>
            </a:r>
            <a:endParaRPr lang="nb-NO" sz="1900" b="1" dirty="0"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nb-NO" sz="1900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S</a:t>
            </a:r>
            <a:r>
              <a:rPr lang="nb-NO" sz="19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tørre risiko og pukkelkostnader ved en større omlegging. </a:t>
            </a:r>
          </a:p>
          <a:p>
            <a:r>
              <a:rPr lang="nb-NO" sz="19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Mange flere blir berørt av omorganiseringen.</a:t>
            </a:r>
          </a:p>
          <a:p>
            <a:r>
              <a:rPr lang="nb-NO" sz="19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Mer utydelig faglig identitet i de store instituttene.</a:t>
            </a:r>
          </a:p>
          <a:p>
            <a:r>
              <a:rPr lang="nb-NO" sz="19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Store institutt gir mer konsentrasjon av makt. </a:t>
            </a:r>
          </a:p>
          <a:p>
            <a:r>
              <a:rPr lang="nb-NO" sz="1900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U</a:t>
            </a:r>
            <a:r>
              <a:rPr lang="nb-NO" sz="19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ryddig </a:t>
            </a:r>
            <a:r>
              <a:rPr lang="nb-NO" sz="19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prosessmessig</a:t>
            </a:r>
            <a:r>
              <a:rPr lang="nb-NO" sz="19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å legge frem et alternativ etter at </a:t>
            </a:r>
            <a:r>
              <a:rPr lang="nb-NO" sz="19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lederguppen</a:t>
            </a:r>
            <a:r>
              <a:rPr lang="nb-NO" sz="19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siden mars har hatt enighet om at vi legger frem det forslaget ledergruppa står bak til styret.</a:t>
            </a:r>
          </a:p>
          <a:p>
            <a:r>
              <a:rPr lang="nb-NO" sz="19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At det er lite logisk å legge fram det forslaget som fikk aller minst tilslutning i høringen av alternativer. </a:t>
            </a:r>
          </a:p>
          <a:p>
            <a:pPr marL="0" indent="0">
              <a:buNone/>
            </a:pPr>
            <a:r>
              <a:rPr lang="nb-NO" sz="19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 </a:t>
            </a:r>
          </a:p>
          <a:p>
            <a:pPr marL="0" indent="0">
              <a:buNone/>
            </a:pPr>
            <a:r>
              <a:rPr lang="nb-NO" sz="19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Konklusjon fra behandling i ledermøtet</a:t>
            </a:r>
            <a:endParaRPr lang="nb-NO" sz="19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nb-NO" sz="19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Alternativet med 3 institutt tas </a:t>
            </a:r>
            <a:r>
              <a:rPr lang="nb-NO" sz="19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ikke </a:t>
            </a:r>
            <a:r>
              <a:rPr lang="nb-NO" sz="19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med i vedtaksforslaget til </a:t>
            </a:r>
            <a:r>
              <a:rPr lang="nb-NO" sz="19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fakultetstyret</a:t>
            </a:r>
            <a:r>
              <a:rPr lang="nb-NO" sz="19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fordi risikoen er for høy ved denne modellen og fordi denne modellen har for liten støtte i ledergruppen.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773192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NTNU FARGER UU">
      <a:dk1>
        <a:srgbClr val="000000"/>
      </a:dk1>
      <a:lt1>
        <a:srgbClr val="FFFFFF"/>
      </a:lt1>
      <a:dk2>
        <a:srgbClr val="014693"/>
      </a:dk2>
      <a:lt2>
        <a:srgbClr val="D6D7D6"/>
      </a:lt2>
      <a:accent1>
        <a:srgbClr val="B6C8E9"/>
      </a:accent1>
      <a:accent2>
        <a:srgbClr val="014693"/>
      </a:accent2>
      <a:accent3>
        <a:srgbClr val="BCD024"/>
      </a:accent3>
      <a:accent4>
        <a:srgbClr val="B01B81"/>
      </a:accent4>
      <a:accent5>
        <a:srgbClr val="F7D019"/>
      </a:accent5>
      <a:accent6>
        <a:srgbClr val="ED8013"/>
      </a:accent6>
      <a:hlink>
        <a:srgbClr val="3D2A68"/>
      </a:hlink>
      <a:folHlink>
        <a:srgbClr val="338C8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43B7B0"/>
        </a:solidFill>
        <a:ln>
          <a:noFill/>
        </a:ln>
        <a:effectLst>
          <a:outerShdw blurRad="114300" dist="12700" dir="5400000" rotWithShape="0">
            <a:srgbClr val="000000">
              <a:alpha val="35000"/>
            </a:srgbClr>
          </a:outerShdw>
        </a:effectLst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ntnu_blaa_stripe_bunn_nn_16_9" id="{EBE1AC35-47D0-344B-B7C3-CDF8C77E45F0}" vid="{9DE0281C-E8E9-B248-856D-8D0634A25C4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40000"/>
              <a:satMod val="155000"/>
            </a:schemeClr>
          </a:gs>
          <a:gs pos="65000">
            <a:schemeClr val="phClr">
              <a:shade val="85000"/>
              <a:satMod val="155000"/>
            </a:schemeClr>
          </a:gs>
          <a:gs pos="100000">
            <a:schemeClr val="phClr">
              <a:shade val="95000"/>
              <a:satMod val="155000"/>
            </a:schemeClr>
          </a:gs>
        </a:gsLst>
        <a:lin ang="16200000" scaled="0"/>
      </a:gradFill>
    </a:fillStyleLst>
    <a:lnStyleLst>
      <a:ln w="6350" cap="rnd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4925" cap="rnd" cmpd="sng" algn="ctr">
        <a:solidFill>
          <a:schemeClr val="phClr"/>
        </a:solidFill>
        <a:prstDash val="solid"/>
      </a:ln>
    </a:lnStyleLst>
    <a:effectStyleLst>
      <a:effectStyle>
        <a:effectLst>
          <a:outerShdw blurRad="50800" algn="tl" rotWithShape="0">
            <a:srgbClr val="000000">
              <a:alpha val="64000"/>
            </a:srgbClr>
          </a:outerShdw>
        </a:effectLst>
      </a:effectStyle>
      <a:effectStyle>
        <a:effectLst>
          <a:outerShdw blurRad="39000" dist="25400" dir="5400000">
            <a:srgbClr val="000000">
              <a:alpha val="35000"/>
            </a:srgbClr>
          </a:outerShdw>
        </a:effectLst>
      </a:effectStyle>
      <a:effectStyle>
        <a:effectLst>
          <a:outerShdw blurRad="39000" dist="25400" dir="5400000">
            <a:srgbClr val="000000">
              <a:alpha val="3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prstMaterial="matte">
          <a:bevelT h="22225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shade val="50000"/>
              <a:satMod val="155000"/>
            </a:schemeClr>
          </a:gs>
          <a:gs pos="35000">
            <a:schemeClr val="phClr">
              <a:shade val="75000"/>
              <a:satMod val="155000"/>
            </a:schemeClr>
          </a:gs>
          <a:gs pos="100000">
            <a:schemeClr val="phClr">
              <a:tint val="80000"/>
              <a:satMod val="255000"/>
            </a:schemeClr>
          </a:gs>
        </a:gsLst>
        <a:lin ang="16200000" scaled="0"/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 2013 -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- 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-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 2013 -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- 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-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 2013 -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- 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-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ntnu_blaa_stripe_bunn_nn_16_9</Template>
  <TotalTime>0</TotalTime>
  <Words>2057</Words>
  <Application>Microsoft Office PowerPoint</Application>
  <PresentationFormat>On-screen Show (16:9)</PresentationFormat>
  <Paragraphs>725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Aptos</vt:lpstr>
      <vt:lpstr>Arial</vt:lpstr>
      <vt:lpstr>Calibri</vt:lpstr>
      <vt:lpstr>Open Sans</vt:lpstr>
      <vt:lpstr>Wingdings</vt:lpstr>
      <vt:lpstr>Office-tema</vt:lpstr>
      <vt:lpstr>PowerPoint Presentation</vt:lpstr>
      <vt:lpstr>Dagens tema</vt:lpstr>
      <vt:lpstr>Nytt studieår</vt:lpstr>
      <vt:lpstr>Utvikling i bevilgning til NV over tid</vt:lpstr>
      <vt:lpstr>Økonomistatus NV juli  </vt:lpstr>
      <vt:lpstr>Utsikter fremover</vt:lpstr>
      <vt:lpstr>Tidslinje instituttstruktur</vt:lpstr>
      <vt:lpstr>3 institutt</vt:lpstr>
      <vt:lpstr>3-institutt: vurdering i ledermøtet</vt:lpstr>
      <vt:lpstr>Saken til fakultetstyret</vt:lpstr>
      <vt:lpstr>Status programportefølje NV august 2024</vt:lpstr>
      <vt:lpstr>Pågående prosesser</vt:lpstr>
      <vt:lpstr>Tidslinje prosesser</vt:lpstr>
      <vt:lpstr>Nye sammenslåtte ingeniør og siv,-ing. program i kjemi og materialteknologi fra 2025</vt:lpstr>
      <vt:lpstr>Opptak 2024</vt:lpstr>
      <vt:lpstr>Topp 20 NTNU: Poenggrenser</vt:lpstr>
      <vt:lpstr>Endring karaktergrense 2023 vs. 2024</vt:lpstr>
      <vt:lpstr>PowerPoint Presentation</vt:lpstr>
      <vt:lpstr>NV: Tilbud- Ja – Møtt: 2023 vs. 2024</vt:lpstr>
      <vt:lpstr>Masteropptak 2024</vt:lpstr>
      <vt:lpstr>Spørsmål eller kommentarer?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Åpningsside</dc:title>
  <dc:creator>Karina Mathisen</dc:creator>
  <cp:lastModifiedBy>Øyvind Weiby Gregersen</cp:lastModifiedBy>
  <cp:revision>60</cp:revision>
  <dcterms:created xsi:type="dcterms:W3CDTF">2024-01-12T09:45:09Z</dcterms:created>
  <dcterms:modified xsi:type="dcterms:W3CDTF">2024-08-15T10:32:18Z</dcterms:modified>
</cp:coreProperties>
</file>