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08" r:id="rId2"/>
    <p:sldId id="1619" r:id="rId3"/>
    <p:sldId id="1653" r:id="rId4"/>
    <p:sldId id="259" r:id="rId5"/>
    <p:sldId id="2147479157" r:id="rId6"/>
    <p:sldId id="261" r:id="rId7"/>
    <p:sldId id="349" r:id="rId8"/>
    <p:sldId id="1646" r:id="rId9"/>
    <p:sldId id="258" r:id="rId10"/>
    <p:sldId id="1651" r:id="rId11"/>
    <p:sldId id="278" r:id="rId12"/>
    <p:sldId id="270" r:id="rId13"/>
    <p:sldId id="1635" r:id="rId14"/>
    <p:sldId id="1621" r:id="rId15"/>
    <p:sldId id="1647" r:id="rId16"/>
    <p:sldId id="1652" r:id="rId17"/>
    <p:sldId id="341" r:id="rId18"/>
    <p:sldId id="358" r:id="rId19"/>
    <p:sldId id="342" r:id="rId20"/>
    <p:sldId id="359" r:id="rId21"/>
    <p:sldId id="2147479156" r:id="rId22"/>
    <p:sldId id="1649" r:id="rId23"/>
    <p:sldId id="337" r:id="rId24"/>
    <p:sldId id="2147479154" r:id="rId25"/>
    <p:sldId id="334" r:id="rId26"/>
    <p:sldId id="338" r:id="rId27"/>
    <p:sldId id="339" r:id="rId28"/>
    <p:sldId id="340" r:id="rId29"/>
    <p:sldId id="2147479155" r:id="rId30"/>
    <p:sldId id="1645" r:id="rId31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60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Tomashe\AppData\Local\Microsoft\Windows\INetCache\Content.Outlook\MCD9DL3K\Avvik%20prognose%202T%20vs%20Avvik%20Ok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ansatt.ntnu.no\karinam\Desktop\NV%20&#197;V%20UV-2023_2027%20_til%20Dek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89491032942034E-2"/>
          <c:y val="5.5980488459892064E-2"/>
          <c:w val="0.91470957752396842"/>
          <c:h val="0.84126753922416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'Unnamed view'!$B$26</c:f>
              <c:strCache>
                <c:ptCount val="1"/>
                <c:pt idx="0">
                  <c:v>Prognoseavvik 2T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'Unnamed view'!$A$27:$A$30</c:f>
              <c:strCache>
                <c:ptCount val="4"/>
                <c:pt idx="0">
                  <c:v>BOA inntekter</c:v>
                </c:pt>
                <c:pt idx="1">
                  <c:v>Lønn</c:v>
                </c:pt>
                <c:pt idx="2">
                  <c:v>Drift og Investering</c:v>
                </c:pt>
                <c:pt idx="3">
                  <c:v>Egenfinansiering</c:v>
                </c:pt>
              </c:strCache>
            </c:strRef>
          </c:cat>
          <c:val>
            <c:numRef>
              <c:f>'Unnamed view'!$B$27:$B$30</c:f>
              <c:numCache>
                <c:formatCode>#,##0_);\(#,##0\)</c:formatCode>
                <c:ptCount val="4"/>
                <c:pt idx="0">
                  <c:v>-10424.000003999914</c:v>
                </c:pt>
                <c:pt idx="1">
                  <c:v>-12999.813507815008</c:v>
                </c:pt>
                <c:pt idx="2">
                  <c:v>11799.999992000001</c:v>
                </c:pt>
                <c:pt idx="3">
                  <c:v>-7024.8401799999992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C-471E-9CA2-8B13DBEF1FDA}"/>
            </c:ext>
          </c:extLst>
        </c:ser>
        <c:ser>
          <c:idx val="1"/>
          <c:order val="1"/>
          <c:tx>
            <c:strRef>
              <c:f>'Unnamed view'!$C$26</c:f>
              <c:strCache>
                <c:ptCount val="1"/>
                <c:pt idx="0">
                  <c:v>Avvik pr oktober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'Unnamed view'!$A$27:$A$30</c:f>
              <c:strCache>
                <c:ptCount val="4"/>
                <c:pt idx="0">
                  <c:v>BOA inntekter</c:v>
                </c:pt>
                <c:pt idx="1">
                  <c:v>Lønn</c:v>
                </c:pt>
                <c:pt idx="2">
                  <c:v>Drift og Investering</c:v>
                </c:pt>
                <c:pt idx="3">
                  <c:v>Egenfinansiering</c:v>
                </c:pt>
              </c:strCache>
            </c:strRef>
          </c:cat>
          <c:val>
            <c:numRef>
              <c:f>'Unnamed view'!$C$27:$C$30</c:f>
              <c:numCache>
                <c:formatCode>#,##0_);\(#,##0\)</c:formatCode>
                <c:ptCount val="4"/>
                <c:pt idx="0">
                  <c:v>-17623</c:v>
                </c:pt>
                <c:pt idx="1">
                  <c:v>-22789</c:v>
                </c:pt>
                <c:pt idx="2">
                  <c:v>8366</c:v>
                </c:pt>
                <c:pt idx="3">
                  <c:v>-10023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C-471E-9CA2-8B13DBEF1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196040"/>
        <c:axId val="1144204680"/>
      </c:barChart>
      <c:catAx>
        <c:axId val="114419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44204680"/>
        <c:crosses val="autoZero"/>
        <c:auto val="1"/>
        <c:lblAlgn val="ctr"/>
        <c:lblOffset val="100"/>
        <c:noMultiLvlLbl val="0"/>
      </c:catAx>
      <c:valAx>
        <c:axId val="114420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4419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'innmeldt institutt okt 24'!$A$40</c:f>
              <c:strCache>
                <c:ptCount val="1"/>
                <c:pt idx="0">
                  <c:v>emner/UÅV juni 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'innmeldt institutt okt 24'!$B$32:$J$32</c:f>
              <c:strCache>
                <c:ptCount val="9"/>
                <c:pt idx="0">
                  <c:v>IMA</c:v>
                </c:pt>
                <c:pt idx="1">
                  <c:v>IKP</c:v>
                </c:pt>
                <c:pt idx="2">
                  <c:v>IKJ</c:v>
                </c:pt>
                <c:pt idx="3">
                  <c:v>IBA</c:v>
                </c:pt>
                <c:pt idx="4">
                  <c:v>IBF</c:v>
                </c:pt>
                <c:pt idx="5">
                  <c:v>IBT</c:v>
                </c:pt>
                <c:pt idx="6">
                  <c:v>IFY</c:v>
                </c:pt>
                <c:pt idx="7">
                  <c:v>IBI</c:v>
                </c:pt>
                <c:pt idx="8">
                  <c:v>Sum</c:v>
                </c:pt>
              </c:strCache>
            </c:strRef>
          </c:cat>
          <c:val>
            <c:numRef>
              <c:f>'innmeldt institutt okt 24'!$B$40:$J$40</c:f>
              <c:numCache>
                <c:formatCode>0.00</c:formatCode>
                <c:ptCount val="9"/>
                <c:pt idx="0">
                  <c:v>3.8</c:v>
                </c:pt>
                <c:pt idx="1">
                  <c:v>3.4489795918367347</c:v>
                </c:pt>
                <c:pt idx="2">
                  <c:v>4.166666666666667</c:v>
                </c:pt>
                <c:pt idx="3">
                  <c:v>3.0741410488245933</c:v>
                </c:pt>
                <c:pt idx="4">
                  <c:v>2.2246941045606228</c:v>
                </c:pt>
                <c:pt idx="5">
                  <c:v>3.2423208191126278</c:v>
                </c:pt>
                <c:pt idx="6">
                  <c:v>2.5177304964539009</c:v>
                </c:pt>
                <c:pt idx="7">
                  <c:v>3.9830028328611902</c:v>
                </c:pt>
                <c:pt idx="8">
                  <c:v>3.261106454316848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5-4270-BAD3-9AE55893AD69}"/>
            </c:ext>
          </c:extLst>
        </c:ser>
        <c:ser>
          <c:idx val="1"/>
          <c:order val="1"/>
          <c:tx>
            <c:strRef>
              <c:f>'innmeldt institutt okt 24'!$A$43</c:f>
              <c:strCache>
                <c:ptCount val="1"/>
                <c:pt idx="0">
                  <c:v>emner/UÅV okt 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'innmeldt institutt okt 24'!$B$32:$J$32</c:f>
              <c:strCache>
                <c:ptCount val="9"/>
                <c:pt idx="0">
                  <c:v>IMA</c:v>
                </c:pt>
                <c:pt idx="1">
                  <c:v>IKP</c:v>
                </c:pt>
                <c:pt idx="2">
                  <c:v>IKJ</c:v>
                </c:pt>
                <c:pt idx="3">
                  <c:v>IBA</c:v>
                </c:pt>
                <c:pt idx="4">
                  <c:v>IBF</c:v>
                </c:pt>
                <c:pt idx="5">
                  <c:v>IBT</c:v>
                </c:pt>
                <c:pt idx="6">
                  <c:v>IFY</c:v>
                </c:pt>
                <c:pt idx="7">
                  <c:v>IBI</c:v>
                </c:pt>
                <c:pt idx="8">
                  <c:v>Sum</c:v>
                </c:pt>
              </c:strCache>
            </c:strRef>
          </c:cat>
          <c:val>
            <c:numRef>
              <c:f>'innmeldt institutt okt 24'!$B$43:$J$43</c:f>
              <c:numCache>
                <c:formatCode>0.00</c:formatCode>
                <c:ptCount val="9"/>
                <c:pt idx="0">
                  <c:v>3</c:v>
                </c:pt>
                <c:pt idx="1">
                  <c:v>2.7142857142857144</c:v>
                </c:pt>
                <c:pt idx="2">
                  <c:v>3.8333333333333335</c:v>
                </c:pt>
                <c:pt idx="3">
                  <c:v>3.0741410488245933</c:v>
                </c:pt>
                <c:pt idx="4">
                  <c:v>2.2246941045606228</c:v>
                </c:pt>
                <c:pt idx="5">
                  <c:v>2.7645051194539247</c:v>
                </c:pt>
                <c:pt idx="6">
                  <c:v>2.5177304964539009</c:v>
                </c:pt>
                <c:pt idx="7">
                  <c:v>3.643059490084986</c:v>
                </c:pt>
                <c:pt idx="8">
                  <c:v>2.9341994970662193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5-4270-BAD3-9AE55893A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3456"/>
        <c:axId val="7991536"/>
      </c:barChart>
      <c:catAx>
        <c:axId val="799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91536"/>
        <c:crosses val="autoZero"/>
        <c:auto val="1"/>
        <c:lblAlgn val="ctr"/>
        <c:lblOffset val="100"/>
        <c:noMultiLvlLbl val="0"/>
      </c:catAx>
      <c:valAx>
        <c:axId val="799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Emner/UÅV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9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D701A-6504-4537-ABA3-394EDE257038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26D8-109F-4F29-86B3-5BCC12825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75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0402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720E-9728-9048-900E-3A6CB272C027}"/>
              </a:ext>
            </a:extLst>
          </p:cNvPr>
          <p:cNvSpPr/>
          <p:nvPr userDrawn="1"/>
        </p:nvSpPr>
        <p:spPr>
          <a:xfrm>
            <a:off x="7018809" y="0"/>
            <a:ext cx="2125192" cy="517015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6F71E2-D40A-B346-8644-1450E9BD33C2}"/>
              </a:ext>
            </a:extLst>
          </p:cNvPr>
          <p:cNvSpPr/>
          <p:nvPr userDrawn="1"/>
        </p:nvSpPr>
        <p:spPr>
          <a:xfrm>
            <a:off x="-4341" y="-8682"/>
            <a:ext cx="8387027" cy="5175941"/>
          </a:xfrm>
          <a:custGeom>
            <a:avLst/>
            <a:gdLst>
              <a:gd name="connsiteX0" fmla="*/ 0 w 12192000"/>
              <a:gd name="connsiteY0" fmla="*/ 0 h 6893538"/>
              <a:gd name="connsiteX1" fmla="*/ 12192000 w 12192000"/>
              <a:gd name="connsiteY1" fmla="*/ 0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2192000"/>
              <a:gd name="connsiteY0" fmla="*/ 0 h 6893538"/>
              <a:gd name="connsiteX1" fmla="*/ 11145170 w 12192000"/>
              <a:gd name="connsiteY1" fmla="*/ 6306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1145170"/>
              <a:gd name="connsiteY0" fmla="*/ 0 h 6893538"/>
              <a:gd name="connsiteX1" fmla="*/ 11145170 w 11145170"/>
              <a:gd name="connsiteY1" fmla="*/ 6306 h 6893538"/>
              <a:gd name="connsiteX2" fmla="*/ 9398350 w 11145170"/>
              <a:gd name="connsiteY2" fmla="*/ 6893538 h 6893538"/>
              <a:gd name="connsiteX3" fmla="*/ 0 w 11145170"/>
              <a:gd name="connsiteY3" fmla="*/ 6893538 h 6893538"/>
              <a:gd name="connsiteX4" fmla="*/ 0 w 11145170"/>
              <a:gd name="connsiteY4" fmla="*/ 0 h 68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170" h="6893538">
                <a:moveTo>
                  <a:pt x="0" y="0"/>
                </a:moveTo>
                <a:lnTo>
                  <a:pt x="11145170" y="6306"/>
                </a:lnTo>
                <a:lnTo>
                  <a:pt x="9398350" y="6893538"/>
                </a:lnTo>
                <a:lnTo>
                  <a:pt x="0" y="6893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59000">
                <a:schemeClr val="tx2"/>
              </a:gs>
              <a:gs pos="99000">
                <a:schemeClr val="tx2">
                  <a:lumMod val="80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 sz="13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/>
          <p:nvPr userDrawn="1"/>
        </p:nvCxnSpPr>
        <p:spPr>
          <a:xfrm>
            <a:off x="1314769" y="2570378"/>
            <a:ext cx="325465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22" y="2806369"/>
            <a:ext cx="3254657" cy="1470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Tema/overskrift</a:t>
            </a:r>
          </a:p>
        </p:txBody>
      </p:sp>
      <p:grpSp>
        <p:nvGrpSpPr>
          <p:cNvPr id="17" name="Group 16" descr="Bilde av Hovedbygningen fra Trondheim, Gneis-bygget i Gjøvik og Ankeret i Ålesund">
            <a:extLst>
              <a:ext uri="{FF2B5EF4-FFF2-40B4-BE49-F238E27FC236}">
                <a16:creationId xmlns:a16="http://schemas.microsoft.com/office/drawing/2014/main" id="{EFE48AA9-33DE-0049-923F-811972B1BB9E}"/>
              </a:ext>
            </a:extLst>
          </p:cNvPr>
          <p:cNvGrpSpPr/>
          <p:nvPr userDrawn="1"/>
        </p:nvGrpSpPr>
        <p:grpSpPr>
          <a:xfrm>
            <a:off x="5117738" y="0"/>
            <a:ext cx="3264949" cy="5231936"/>
            <a:chOff x="6850553" y="-11576"/>
            <a:chExt cx="4353265" cy="69759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75F9CF-9BFC-D849-9DC7-B8C7E29891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858340" y="4609"/>
              <a:ext cx="4345478" cy="689150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889CAC-BCCA-2740-B035-B66AEC2C0D2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50553" y="-11576"/>
              <a:ext cx="1758320" cy="691668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110452-FD0F-2446-ACB3-A546FA77C1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426366" y="-1830"/>
              <a:ext cx="1758320" cy="696616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 descr="NTNU logo, kunnskap for en bedre verden">
            <a:extLst>
              <a:ext uri="{FF2B5EF4-FFF2-40B4-BE49-F238E27FC236}">
                <a16:creationId xmlns:a16="http://schemas.microsoft.com/office/drawing/2014/main" id="{8AEC5E4B-C24E-234D-8C52-2C6E356DD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148" y="1113945"/>
            <a:ext cx="4031852" cy="10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5EC2AE0-B44F-054E-BFCD-76CABF1D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71B43E3-0CFC-1744-898D-8BFB6751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CB60B315-8747-3D4A-B631-78885B90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B542A489-F3D2-C548-950A-36FB292BF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2C5FD02-ABC7-DC40-AB2C-6439D5A58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1F31E274-9051-D14F-8975-C186AEDC0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434436D4-0315-0747-8EE7-1FEDFC66B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03196" y="205979"/>
            <a:ext cx="852317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03196" y="943276"/>
            <a:ext cx="8523170" cy="365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hor_blaa_strip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4BC7B8F4-5178-2CCE-A184-9D2C75EB7D2A}"/>
              </a:ext>
            </a:extLst>
          </p:cNvPr>
          <p:cNvSpPr txBox="1">
            <a:spLocks/>
          </p:cNvSpPr>
          <p:nvPr/>
        </p:nvSpPr>
        <p:spPr>
          <a:xfrm>
            <a:off x="1223615" y="230943"/>
            <a:ext cx="6172200" cy="5613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Allmøte ved NV 13/11 2024</a:t>
            </a:r>
          </a:p>
        </p:txBody>
      </p:sp>
      <p:pic>
        <p:nvPicPr>
          <p:cNvPr id="18" name="Picture 17" descr="A blue and white boat&#10;&#10;Description automatically generated with medium confidence">
            <a:extLst>
              <a:ext uri="{FF2B5EF4-FFF2-40B4-BE49-F238E27FC236}">
                <a16:creationId xmlns:a16="http://schemas.microsoft.com/office/drawing/2014/main" id="{768CEF10-0412-6412-5404-AE1AFC30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76" y="2167058"/>
            <a:ext cx="8728410" cy="1369971"/>
          </a:xfrm>
          <a:prstGeom prst="rect">
            <a:avLst/>
          </a:prstGeom>
        </p:spPr>
      </p:pic>
      <p:pic>
        <p:nvPicPr>
          <p:cNvPr id="19" name="Picture 18" descr="A picture containing collage, clothing, person, photomontage&#10;&#10;Description automatically generated">
            <a:extLst>
              <a:ext uri="{FF2B5EF4-FFF2-40B4-BE49-F238E27FC236}">
                <a16:creationId xmlns:a16="http://schemas.microsoft.com/office/drawing/2014/main" id="{32898111-5FAB-2ADF-4B58-EB467FEB7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6" y="838637"/>
            <a:ext cx="8708287" cy="1366813"/>
          </a:xfrm>
          <a:prstGeom prst="rect">
            <a:avLst/>
          </a:prstGeom>
        </p:spPr>
      </p:pic>
      <p:pic>
        <p:nvPicPr>
          <p:cNvPr id="20" name="Picture 19" descr="A picture containing person, smile, screenshot, person&#10;&#10;Description automatically generated">
            <a:extLst>
              <a:ext uri="{FF2B5EF4-FFF2-40B4-BE49-F238E27FC236}">
                <a16:creationId xmlns:a16="http://schemas.microsoft.com/office/drawing/2014/main" id="{452AA6EE-AC12-290F-007F-969CB525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96" y="3507634"/>
            <a:ext cx="8708287" cy="13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127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D298-FA8B-F442-74D6-2902A00B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95" y="382733"/>
            <a:ext cx="8502462" cy="50680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nb-NO" sz="27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Ønsket nivå på undervisningsbelastning</a:t>
            </a:r>
            <a:endParaRPr lang="nb-NO" sz="27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50BE5-C5D4-3933-4E19-CD0905B8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75" y="844244"/>
            <a:ext cx="8502461" cy="3455013"/>
          </a:xfrm>
        </p:spPr>
        <p:txBody>
          <a:bodyPr/>
          <a:lstStyle/>
          <a:p>
            <a:r>
              <a:rPr lang="nb-NO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 å skape et handlingsrom til utviklingsarbeid i våre emner og studieprogram, samt ha slingringsrom til at våre ansatte kan ha verv og forskningstermin </a:t>
            </a:r>
            <a:r>
              <a:rPr lang="nb-NO" sz="21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bør undervisningsbelastningen ved NV, i snitt, reduseres til </a:t>
            </a:r>
            <a:r>
              <a:rPr lang="nb-NO" sz="21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nb-NO" sz="21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 emner per UÅV. </a:t>
            </a:r>
          </a:p>
          <a:p>
            <a:endParaRPr lang="nb-NO" sz="21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1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Emneporteføljen må ta hensyn til de pågående programporteføljeprosessene – for flere institutt betyr det at dette blir et langsiktig arbeid</a:t>
            </a:r>
          </a:p>
          <a:p>
            <a:endParaRPr lang="nb-NO" sz="2100" kern="1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1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Emneportefølje må også tilpasses den til enhver tid gjeldende bemanning</a:t>
            </a:r>
            <a:endParaRPr lang="nb-NO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41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A57F-B620-A6F2-7D03-17F951A3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5" y="225172"/>
            <a:ext cx="8502462" cy="648512"/>
          </a:xfrm>
        </p:spPr>
        <p:txBody>
          <a:bodyPr/>
          <a:lstStyle/>
          <a:p>
            <a:r>
              <a:rPr lang="nb-NO" dirty="0"/>
              <a:t>Oppsummert fra instituttene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AD225F-9E91-C2D7-5DEF-8A0DA0A70D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4071" y="1339264"/>
          <a:ext cx="8615855" cy="216776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514134">
                  <a:extLst>
                    <a:ext uri="{9D8B030D-6E8A-4147-A177-3AD203B41FA5}">
                      <a16:colId xmlns:a16="http://schemas.microsoft.com/office/drawing/2014/main" val="2914955363"/>
                    </a:ext>
                  </a:extLst>
                </a:gridCol>
                <a:gridCol w="677969">
                  <a:extLst>
                    <a:ext uri="{9D8B030D-6E8A-4147-A177-3AD203B41FA5}">
                      <a16:colId xmlns:a16="http://schemas.microsoft.com/office/drawing/2014/main" val="622714289"/>
                    </a:ext>
                  </a:extLst>
                </a:gridCol>
                <a:gridCol w="677969">
                  <a:extLst>
                    <a:ext uri="{9D8B030D-6E8A-4147-A177-3AD203B41FA5}">
                      <a16:colId xmlns:a16="http://schemas.microsoft.com/office/drawing/2014/main" val="2829647912"/>
                    </a:ext>
                  </a:extLst>
                </a:gridCol>
                <a:gridCol w="677969">
                  <a:extLst>
                    <a:ext uri="{9D8B030D-6E8A-4147-A177-3AD203B41FA5}">
                      <a16:colId xmlns:a16="http://schemas.microsoft.com/office/drawing/2014/main" val="3032097412"/>
                    </a:ext>
                  </a:extLst>
                </a:gridCol>
                <a:gridCol w="677969">
                  <a:extLst>
                    <a:ext uri="{9D8B030D-6E8A-4147-A177-3AD203B41FA5}">
                      <a16:colId xmlns:a16="http://schemas.microsoft.com/office/drawing/2014/main" val="1080716805"/>
                    </a:ext>
                  </a:extLst>
                </a:gridCol>
                <a:gridCol w="677969">
                  <a:extLst>
                    <a:ext uri="{9D8B030D-6E8A-4147-A177-3AD203B41FA5}">
                      <a16:colId xmlns:a16="http://schemas.microsoft.com/office/drawing/2014/main" val="1603713508"/>
                    </a:ext>
                  </a:extLst>
                </a:gridCol>
                <a:gridCol w="677969">
                  <a:extLst>
                    <a:ext uri="{9D8B030D-6E8A-4147-A177-3AD203B41FA5}">
                      <a16:colId xmlns:a16="http://schemas.microsoft.com/office/drawing/2014/main" val="1081158441"/>
                    </a:ext>
                  </a:extLst>
                </a:gridCol>
                <a:gridCol w="677969">
                  <a:extLst>
                    <a:ext uri="{9D8B030D-6E8A-4147-A177-3AD203B41FA5}">
                      <a16:colId xmlns:a16="http://schemas.microsoft.com/office/drawing/2014/main" val="2953449215"/>
                    </a:ext>
                  </a:extLst>
                </a:gridCol>
                <a:gridCol w="677969">
                  <a:extLst>
                    <a:ext uri="{9D8B030D-6E8A-4147-A177-3AD203B41FA5}">
                      <a16:colId xmlns:a16="http://schemas.microsoft.com/office/drawing/2014/main" val="4190921447"/>
                    </a:ext>
                  </a:extLst>
                </a:gridCol>
                <a:gridCol w="677969">
                  <a:extLst>
                    <a:ext uri="{9D8B030D-6E8A-4147-A177-3AD203B41FA5}">
                      <a16:colId xmlns:a16="http://schemas.microsoft.com/office/drawing/2014/main" val="3116577630"/>
                    </a:ext>
                  </a:extLst>
                </a:gridCol>
              </a:tblGrid>
              <a:tr h="43355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Emnebestilling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IMA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IKP</a:t>
                      </a:r>
                      <a:endParaRPr lang="nb-NO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IKJ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IBA</a:t>
                      </a:r>
                      <a:endParaRPr lang="nb-NO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IBF</a:t>
                      </a:r>
                      <a:endParaRPr lang="nb-NO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IBT</a:t>
                      </a:r>
                      <a:endParaRPr lang="nb-NO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IFY</a:t>
                      </a:r>
                      <a:endParaRPr lang="nb-NO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IBI</a:t>
                      </a:r>
                      <a:endParaRPr lang="nb-NO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Sum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26697965"/>
                  </a:ext>
                </a:extLst>
              </a:tr>
              <a:tr h="43355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UÅV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17,5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12,23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9,0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11,01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14,7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28,2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17,7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119,3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35173020"/>
                  </a:ext>
                </a:extLst>
              </a:tr>
              <a:tr h="43355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Antall emner (vektet)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  <a:latin typeface="+mj-lt"/>
                        </a:rPr>
                        <a:t>66,5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42,3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37,5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34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47,5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71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70,3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389,1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84276489"/>
                  </a:ext>
                </a:extLst>
              </a:tr>
              <a:tr h="43355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Innmeldt nedlagt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14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  <a:latin typeface="+mj-lt"/>
                        </a:rPr>
                        <a:t>9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  <a:latin typeface="+mj-lt"/>
                        </a:rPr>
                        <a:t>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  <a:latin typeface="+mj-lt"/>
                        </a:rPr>
                        <a:t>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  <a:latin typeface="+mj-lt"/>
                        </a:rPr>
                        <a:t>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  <a:latin typeface="+mj-lt"/>
                        </a:rPr>
                        <a:t>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  <a:latin typeface="+mj-lt"/>
                        </a:rPr>
                        <a:t>6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39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05652"/>
                  </a:ext>
                </a:extLst>
              </a:tr>
              <a:tr h="43355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Emner/UÅV </a:t>
                      </a:r>
                      <a:r>
                        <a:rPr lang="nb-NO" sz="1400" u="none" strike="noStrike" dirty="0" err="1">
                          <a:effectLst/>
                          <a:latin typeface="+mj-lt"/>
                        </a:rPr>
                        <a:t>okt</a:t>
                      </a:r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 24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3,0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2,7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3,8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3,1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2,2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2,8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2,5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3,6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  <a:latin typeface="+mj-lt"/>
                        </a:rPr>
                        <a:t>2,9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7216005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6C04BF-CAD8-6212-96C5-B6EDA0863D12}"/>
              </a:ext>
            </a:extLst>
          </p:cNvPr>
          <p:cNvSpPr txBox="1">
            <a:spLocks/>
          </p:cNvSpPr>
          <p:nvPr/>
        </p:nvSpPr>
        <p:spPr>
          <a:xfrm>
            <a:off x="982528" y="3747854"/>
            <a:ext cx="7345043" cy="1346660"/>
          </a:xfrm>
          <a:prstGeom prst="rect">
            <a:avLst/>
          </a:prstGeom>
          <a:solidFill>
            <a:schemeClr val="accent6"/>
          </a:solidFill>
        </p:spPr>
        <p:txBody>
          <a:bodyPr lIns="67500" tIns="35100" rIns="67500" bIns="3510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Er jobbet godt ved flere institutt for å nå målet om å tilpasse aktiviteten til bemanningen, samt nå målet om 3 emner/UÅV i snitt. </a:t>
            </a:r>
          </a:p>
          <a:p>
            <a:r>
              <a:rPr lang="nb-NO" sz="1800" b="1" u="sng" dirty="0"/>
              <a:t>Totalt 39 emner innmeldt nedlagt!</a:t>
            </a:r>
          </a:p>
          <a:p>
            <a:r>
              <a:rPr lang="nb-NO" sz="1800" dirty="0"/>
              <a:t>Underestimering </a:t>
            </a:r>
            <a:r>
              <a:rPr lang="nb-NO" sz="1800" dirty="0" err="1"/>
              <a:t>pga</a:t>
            </a:r>
            <a:r>
              <a:rPr lang="nb-NO" sz="1800" dirty="0"/>
              <a:t> dobbeltkoding emner i tabell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13086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6A76-B5B9-82E8-76C3-45623B1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60" y="411956"/>
            <a:ext cx="8502462" cy="648512"/>
          </a:xfrm>
        </p:spPr>
        <p:txBody>
          <a:bodyPr/>
          <a:lstStyle/>
          <a:p>
            <a:r>
              <a:rPr lang="nb-NO" dirty="0"/>
              <a:t>Status emner/UÅV juni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okt</a:t>
            </a:r>
            <a:r>
              <a:rPr lang="nb-NO" dirty="0"/>
              <a:t>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DDA7D-0698-66C3-D78E-62132EEAAF70}"/>
              </a:ext>
            </a:extLst>
          </p:cNvPr>
          <p:cNvSpPr txBox="1"/>
          <p:nvPr/>
        </p:nvSpPr>
        <p:spPr>
          <a:xfrm>
            <a:off x="6613635" y="4493173"/>
            <a:ext cx="2530366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For IBI er 6 emner til </a:t>
            </a:r>
            <a:r>
              <a:rPr lang="nb-NO" sz="1200" dirty="0" err="1"/>
              <a:t>til</a:t>
            </a:r>
            <a:r>
              <a:rPr lang="nb-NO" sz="1200" dirty="0"/>
              <a:t> vurdering. Ytterligere 6 (Totalt 12) må ned for å nå 3 emner/UÅV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6C00B-A8A6-807C-B4AC-9F4BB4DBE9C0}"/>
              </a:ext>
            </a:extLst>
          </p:cNvPr>
          <p:cNvSpPr txBox="1"/>
          <p:nvPr/>
        </p:nvSpPr>
        <p:spPr>
          <a:xfrm>
            <a:off x="143113" y="4677840"/>
            <a:ext cx="253036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For IKJ må 9 emner reduseres for å nå 3 emner/UÅV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6D54D49-59C4-0D7F-3AFC-E40C4C04DF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7838" y="1058327"/>
          <a:ext cx="8502253" cy="364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7F1F81-1588-588B-685F-AB5EA862837E}"/>
              </a:ext>
            </a:extLst>
          </p:cNvPr>
          <p:cNvCxnSpPr/>
          <p:nvPr/>
        </p:nvCxnSpPr>
        <p:spPr>
          <a:xfrm>
            <a:off x="846834" y="2162168"/>
            <a:ext cx="8166538" cy="0"/>
          </a:xfrm>
          <a:prstGeom prst="line">
            <a:avLst/>
          </a:prstGeom>
          <a:ln w="3810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3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DC35-FCC7-B5CB-9917-CC0AD8824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FF10-FA7F-BB87-8B05-BB71F145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942"/>
            <a:ext cx="5444412" cy="463846"/>
          </a:xfrm>
          <a:solidFill>
            <a:schemeClr val="bg1"/>
          </a:solidFill>
        </p:spPr>
        <p:txBody>
          <a:bodyPr/>
          <a:lstStyle/>
          <a:p>
            <a:r>
              <a:rPr lang="nb-NO" sz="2400" dirty="0"/>
              <a:t>Tidslinje porteføljeprosesser NV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5157C0F-61E4-0E07-4721-5BD472405BE7}"/>
              </a:ext>
            </a:extLst>
          </p:cNvPr>
          <p:cNvSpPr/>
          <p:nvPr/>
        </p:nvSpPr>
        <p:spPr>
          <a:xfrm>
            <a:off x="101600" y="1069765"/>
            <a:ext cx="4058490" cy="283403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765422A-6E58-30AD-ABC0-085369A7C0AE}"/>
              </a:ext>
            </a:extLst>
          </p:cNvPr>
          <p:cNvSpPr/>
          <p:nvPr/>
        </p:nvSpPr>
        <p:spPr>
          <a:xfrm>
            <a:off x="4211853" y="1092078"/>
            <a:ext cx="4620997" cy="27749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67F3A-A641-0C60-A571-A7A381ACFD8C}"/>
              </a:ext>
            </a:extLst>
          </p:cNvPr>
          <p:cNvSpPr txBox="1"/>
          <p:nvPr/>
        </p:nvSpPr>
        <p:spPr>
          <a:xfrm>
            <a:off x="4138956" y="1298078"/>
            <a:ext cx="5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4A491-A949-FC00-7AD7-7D0F06669C33}"/>
              </a:ext>
            </a:extLst>
          </p:cNvPr>
          <p:cNvSpPr txBox="1"/>
          <p:nvPr/>
        </p:nvSpPr>
        <p:spPr>
          <a:xfrm>
            <a:off x="0" y="861134"/>
            <a:ext cx="5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2024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8F5E433-E9E1-3DB8-5EA8-A70972B76C32}"/>
              </a:ext>
            </a:extLst>
          </p:cNvPr>
          <p:cNvSpPr/>
          <p:nvPr/>
        </p:nvSpPr>
        <p:spPr>
          <a:xfrm>
            <a:off x="-4692" y="1382841"/>
            <a:ext cx="2430263" cy="357585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Sammenslåing MTKJ + MTMT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9AD052E-353F-1ED8-EE2B-0FFA8C758B3E}"/>
              </a:ext>
            </a:extLst>
          </p:cNvPr>
          <p:cNvSpPr/>
          <p:nvPr/>
        </p:nvSpPr>
        <p:spPr>
          <a:xfrm>
            <a:off x="64776" y="2506565"/>
            <a:ext cx="1706361" cy="397921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FTS revisjon BFY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6B14AC-7C6A-C26E-CE64-23F2DBA50957}"/>
              </a:ext>
            </a:extLst>
          </p:cNvPr>
          <p:cNvSpPr/>
          <p:nvPr/>
        </p:nvSpPr>
        <p:spPr>
          <a:xfrm>
            <a:off x="1843" y="1728461"/>
            <a:ext cx="2477930" cy="397922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 dirty="0"/>
              <a:t>Sammenslåing FTHINGKJ +FTHINGMAT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A56DFA-526E-3935-ED42-EDCA1737309F}"/>
              </a:ext>
            </a:extLst>
          </p:cNvPr>
          <p:cNvSpPr txBox="1"/>
          <p:nvPr/>
        </p:nvSpPr>
        <p:spPr>
          <a:xfrm>
            <a:off x="1637344" y="499650"/>
            <a:ext cx="2958617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/>
              <a:t>15.nov </a:t>
            </a:r>
          </a:p>
          <a:p>
            <a:pPr algn="ctr"/>
            <a:r>
              <a:rPr lang="nb-NO" sz="1350" b="1" dirty="0"/>
              <a:t>Vesentlige emneendringer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9B4534-58E1-3685-8B09-0851B9906B89}"/>
              </a:ext>
            </a:extLst>
          </p:cNvPr>
          <p:cNvCxnSpPr/>
          <p:nvPr/>
        </p:nvCxnSpPr>
        <p:spPr>
          <a:xfrm>
            <a:off x="3019632" y="1048367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8DA925-AF4C-6DD9-3D17-7AF270953522}"/>
              </a:ext>
            </a:extLst>
          </p:cNvPr>
          <p:cNvSpPr/>
          <p:nvPr/>
        </p:nvSpPr>
        <p:spPr>
          <a:xfrm>
            <a:off x="7183650" y="1332070"/>
            <a:ext cx="1960351" cy="49731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Nytt sammenslått MTKMB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22DE99-058C-C7BC-7DE5-3FC297CC1FE2}"/>
              </a:ext>
            </a:extLst>
          </p:cNvPr>
          <p:cNvSpPr/>
          <p:nvPr/>
        </p:nvSpPr>
        <p:spPr>
          <a:xfrm>
            <a:off x="7196139" y="1695509"/>
            <a:ext cx="1967048" cy="49176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Nytt sammenslått BIKOM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1A9D7A5-F09F-9347-DF57-804D10AF9647}"/>
              </a:ext>
            </a:extLst>
          </p:cNvPr>
          <p:cNvSpPr/>
          <p:nvPr/>
        </p:nvSpPr>
        <p:spPr>
          <a:xfrm>
            <a:off x="7200978" y="2546597"/>
            <a:ext cx="1961635" cy="39792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Revidert  BFY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5A7B67-7DCC-19E7-111A-DBB9EA1984E0}"/>
              </a:ext>
            </a:extLst>
          </p:cNvPr>
          <p:cNvSpPr txBox="1"/>
          <p:nvPr/>
        </p:nvSpPr>
        <p:spPr>
          <a:xfrm>
            <a:off x="6106521" y="667956"/>
            <a:ext cx="1968446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/>
              <a:t>Studieår 25/26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FC63E0-3F58-0700-B211-2BCEB85D8042}"/>
              </a:ext>
            </a:extLst>
          </p:cNvPr>
          <p:cNvCxnSpPr/>
          <p:nvPr/>
        </p:nvCxnSpPr>
        <p:spPr>
          <a:xfrm>
            <a:off x="7263529" y="1076183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9881596-0EA2-69FB-93BC-0926D4A166C1}"/>
              </a:ext>
            </a:extLst>
          </p:cNvPr>
          <p:cNvSpPr/>
          <p:nvPr/>
        </p:nvSpPr>
        <p:spPr>
          <a:xfrm>
            <a:off x="64776" y="2148677"/>
            <a:ext cx="1706361" cy="397921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FTS revisjon BBI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F2C32D1-95A2-41FB-F51A-0ECC92435E1E}"/>
              </a:ext>
            </a:extLst>
          </p:cNvPr>
          <p:cNvSpPr/>
          <p:nvPr/>
        </p:nvSpPr>
        <p:spPr>
          <a:xfrm>
            <a:off x="64776" y="2846666"/>
            <a:ext cx="1706361" cy="397921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FTS revisjon BKJ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8AEC2E1-7BCF-9FC5-4CAD-CCEF48888370}"/>
              </a:ext>
            </a:extLst>
          </p:cNvPr>
          <p:cNvSpPr/>
          <p:nvPr/>
        </p:nvSpPr>
        <p:spPr>
          <a:xfrm>
            <a:off x="7200978" y="2148677"/>
            <a:ext cx="1961635" cy="39095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Revidert  BBI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7D3DEBE8-06A1-4381-B09D-6816193CC803}"/>
              </a:ext>
            </a:extLst>
          </p:cNvPr>
          <p:cNvSpPr/>
          <p:nvPr/>
        </p:nvSpPr>
        <p:spPr>
          <a:xfrm>
            <a:off x="7200978" y="2904486"/>
            <a:ext cx="1961635" cy="39792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Revidert  BKJ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78AB35F-3D8F-B422-5A44-3BA93EB9FAEB}"/>
              </a:ext>
            </a:extLst>
          </p:cNvPr>
          <p:cNvSpPr/>
          <p:nvPr/>
        </p:nvSpPr>
        <p:spPr>
          <a:xfrm>
            <a:off x="20623" y="4859072"/>
            <a:ext cx="8401604" cy="34249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FTS revisjon MTNANO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D3A356C-1B6B-8833-D5EC-4C359FBE96CC}"/>
              </a:ext>
            </a:extLst>
          </p:cNvPr>
          <p:cNvSpPr/>
          <p:nvPr/>
        </p:nvSpPr>
        <p:spPr>
          <a:xfrm>
            <a:off x="20622" y="3176475"/>
            <a:ext cx="1961635" cy="58504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 dirty="0"/>
              <a:t>Utreding + høring MSCHEM+MSENVITOX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0EE4E76-B903-9BE0-FC53-AB3873AF8C95}"/>
              </a:ext>
            </a:extLst>
          </p:cNvPr>
          <p:cNvSpPr/>
          <p:nvPr/>
        </p:nvSpPr>
        <p:spPr>
          <a:xfrm>
            <a:off x="20622" y="3709560"/>
            <a:ext cx="1961636" cy="556738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 dirty="0"/>
              <a:t>Utredning + høring MSMT + MSCHEMBI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93A7B1C-BEA7-CE10-EC83-83CD706A674C}"/>
              </a:ext>
            </a:extLst>
          </p:cNvPr>
          <p:cNvSpPr/>
          <p:nvPr/>
        </p:nvSpPr>
        <p:spPr>
          <a:xfrm>
            <a:off x="2100825" y="3768620"/>
            <a:ext cx="4421698" cy="43861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 dirty="0"/>
              <a:t>Sammenslåing MSMT+MSCHEMBI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FD218F0-B662-7C4D-7E03-4B8F89A918C7}"/>
              </a:ext>
            </a:extLst>
          </p:cNvPr>
          <p:cNvSpPr/>
          <p:nvPr/>
        </p:nvSpPr>
        <p:spPr>
          <a:xfrm>
            <a:off x="2100825" y="3249687"/>
            <a:ext cx="4421698" cy="43861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 dirty="0"/>
              <a:t>Sammenslåing MSCHEM + MSENVITOX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1890574-DAFB-0E87-CCAE-9DB5C3B306D4}"/>
              </a:ext>
            </a:extLst>
          </p:cNvPr>
          <p:cNvSpPr/>
          <p:nvPr/>
        </p:nvSpPr>
        <p:spPr>
          <a:xfrm>
            <a:off x="2100825" y="4193098"/>
            <a:ext cx="4421698" cy="412744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Revidering bachelor bioteknologi til profesjonsprogram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AF095BB-59D4-EAA1-47CB-66EFB4925C4E}"/>
              </a:ext>
            </a:extLst>
          </p:cNvPr>
          <p:cNvSpPr/>
          <p:nvPr/>
        </p:nvSpPr>
        <p:spPr>
          <a:xfrm>
            <a:off x="6662345" y="3249687"/>
            <a:ext cx="359546" cy="13084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29D18-CBA3-EA7D-3268-7B85E9E25533}"/>
              </a:ext>
            </a:extLst>
          </p:cNvPr>
          <p:cNvSpPr txBox="1"/>
          <p:nvPr/>
        </p:nvSpPr>
        <p:spPr>
          <a:xfrm>
            <a:off x="7361463" y="3688305"/>
            <a:ext cx="1697854" cy="3000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sz="1350" dirty="0"/>
              <a:t>Oppstart 26/27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23DBAA7-B488-5280-7598-732D243BF471}"/>
              </a:ext>
            </a:extLst>
          </p:cNvPr>
          <p:cNvSpPr/>
          <p:nvPr/>
        </p:nvSpPr>
        <p:spPr>
          <a:xfrm>
            <a:off x="2100825" y="4516097"/>
            <a:ext cx="3871628" cy="448039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Utrede MSNARM + MSBIO + Gjærevoll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1AF6C-D6F0-29A2-5C80-AF2BB97C51A1}"/>
              </a:ext>
            </a:extLst>
          </p:cNvPr>
          <p:cNvSpPr txBox="1"/>
          <p:nvPr/>
        </p:nvSpPr>
        <p:spPr>
          <a:xfrm>
            <a:off x="3093099" y="1875453"/>
            <a:ext cx="2780522" cy="738664"/>
          </a:xfrm>
          <a:prstGeom prst="rect">
            <a:avLst/>
          </a:prstGeom>
          <a:solidFill>
            <a:srgbClr val="BCD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100" dirty="0"/>
              <a:t>10 pågående prosesser ved NV!</a:t>
            </a:r>
          </a:p>
        </p:txBody>
      </p:sp>
    </p:spTree>
    <p:extLst>
      <p:ext uri="{BB962C8B-B14F-4D97-AF65-F5344CB8AC3E}">
        <p14:creationId xmlns:p14="http://schemas.microsoft.com/office/powerpoint/2010/main" val="41681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CC0E-E92F-0FF8-E6AE-AF778A2D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5" y="99038"/>
            <a:ext cx="8502462" cy="648512"/>
          </a:xfrm>
        </p:spPr>
        <p:txBody>
          <a:bodyPr/>
          <a:lstStyle/>
          <a:p>
            <a:r>
              <a:rPr lang="nb-NO" dirty="0"/>
              <a:t>Oppsummering portefølje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D7261-BD47-5B61-82EC-43EE08003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75" y="797640"/>
            <a:ext cx="4349954" cy="3550426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nb-NO" sz="1800" dirty="0"/>
              <a:t>Fusjoner/nedleggelser</a:t>
            </a:r>
          </a:p>
          <a:p>
            <a:pPr lvl="1"/>
            <a:r>
              <a:rPr lang="nb-NO" sz="1500" dirty="0">
                <a:solidFill>
                  <a:srgbClr val="00B050"/>
                </a:solidFill>
              </a:rPr>
              <a:t>Ett årstudium nedlagt</a:t>
            </a:r>
          </a:p>
          <a:p>
            <a:pPr lvl="1"/>
            <a:r>
              <a:rPr lang="nb-NO" sz="1500" dirty="0">
                <a:solidFill>
                  <a:srgbClr val="00B050"/>
                </a:solidFill>
              </a:rPr>
              <a:t>To store programfusjoner kjemi/material-området vedtatt – oppstart 25/26</a:t>
            </a:r>
          </a:p>
          <a:p>
            <a:pPr lvl="1"/>
            <a:r>
              <a:rPr lang="nb-NO" sz="1500" dirty="0">
                <a:solidFill>
                  <a:srgbClr val="00B050"/>
                </a:solidFill>
              </a:rPr>
              <a:t>To programfusjoner 2-årig master vedtatt (KJEMI/ENVITOX) og (MSMT/CHEMBI) – oppstart 26/27</a:t>
            </a:r>
          </a:p>
          <a:p>
            <a:pPr lvl="1"/>
            <a:r>
              <a:rPr lang="nb-NO" sz="1500" dirty="0">
                <a:solidFill>
                  <a:srgbClr val="00B050"/>
                </a:solidFill>
              </a:rPr>
              <a:t>Nedleggelse og opprettelse av revidert bachelor bioteknologi (Ålesund) - profesjonsretta program med justert opptakskrav</a:t>
            </a:r>
          </a:p>
          <a:p>
            <a:pPr lvl="1"/>
            <a:r>
              <a:rPr lang="nb-NO" sz="1500" dirty="0">
                <a:solidFill>
                  <a:schemeClr val="accent6"/>
                </a:solidFill>
              </a:rPr>
              <a:t>En programfusjon 2-årig master (BIO/NARM) utredes – mulig oppstart 26/27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1AEE6A-73A8-2FA1-F869-0589A26C4F7A}"/>
              </a:ext>
            </a:extLst>
          </p:cNvPr>
          <p:cNvSpPr txBox="1">
            <a:spLocks/>
          </p:cNvSpPr>
          <p:nvPr/>
        </p:nvSpPr>
        <p:spPr>
          <a:xfrm>
            <a:off x="4903237" y="797639"/>
            <a:ext cx="3979506" cy="355042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67500" tIns="35100" rIns="67500" bIns="3510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Revisjoner</a:t>
            </a:r>
          </a:p>
          <a:p>
            <a:pPr lvl="1"/>
            <a:r>
              <a:rPr lang="nb-NO" sz="1500" dirty="0">
                <a:solidFill>
                  <a:srgbClr val="00B050"/>
                </a:solidFill>
              </a:rPr>
              <a:t>Tre revisjoner disiplinbachelorprogram (</a:t>
            </a:r>
            <a:r>
              <a:rPr lang="nb-NO" sz="1500" dirty="0" err="1">
                <a:solidFill>
                  <a:srgbClr val="00B050"/>
                </a:solidFill>
              </a:rPr>
              <a:t>bio</a:t>
            </a:r>
            <a:r>
              <a:rPr lang="nb-NO" sz="1500" dirty="0">
                <a:solidFill>
                  <a:srgbClr val="00B050"/>
                </a:solidFill>
              </a:rPr>
              <a:t>, fysikk, kjemi) – oppstart 25/26</a:t>
            </a:r>
          </a:p>
          <a:p>
            <a:pPr lvl="1"/>
            <a:r>
              <a:rPr lang="nb-NO" sz="1500" dirty="0">
                <a:solidFill>
                  <a:srgbClr val="00B050"/>
                </a:solidFill>
              </a:rPr>
              <a:t>MTNANO revideres frem til H25</a:t>
            </a:r>
          </a:p>
          <a:p>
            <a:pPr lvl="1"/>
            <a:r>
              <a:rPr lang="nb-NO" sz="1500" dirty="0">
                <a:solidFill>
                  <a:srgbClr val="00B050"/>
                </a:solidFill>
              </a:rPr>
              <a:t>Initiert av IFY: FTS revisjon MTFYMA/BFY/MSPHYS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04567-B0D0-248F-D4F9-923D5231B128}"/>
              </a:ext>
            </a:extLst>
          </p:cNvPr>
          <p:cNvSpPr txBox="1"/>
          <p:nvPr/>
        </p:nvSpPr>
        <p:spPr>
          <a:xfrm>
            <a:off x="2651227" y="4500095"/>
            <a:ext cx="377423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Viktig: alle prosesser i tråd med FTS prinsippene</a:t>
            </a:r>
          </a:p>
        </p:txBody>
      </p:sp>
    </p:spTree>
    <p:extLst>
      <p:ext uri="{BB962C8B-B14F-4D97-AF65-F5344CB8AC3E}">
        <p14:creationId xmlns:p14="http://schemas.microsoft.com/office/powerpoint/2010/main" val="244981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3AE6-717A-8855-E571-3B19E5EA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/>
          <a:lstStyle/>
          <a:p>
            <a:r>
              <a:rPr lang="nb-NO" sz="2800" dirty="0"/>
              <a:t>Sammenheng bemanning og emneportefølje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4F99-CCBA-3097-544D-C0BE91F84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Emneportefølje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 </a:t>
            </a:r>
          </a:p>
          <a:p>
            <a:pPr marL="0" indent="0">
              <a:buNone/>
            </a:pPr>
            <a:r>
              <a:rPr lang="nb-NO" dirty="0"/>
              <a:t>	   I dag				om to år					om fire år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C47E7D-B6B0-027E-8B3D-9B1BE7479C63}"/>
              </a:ext>
            </a:extLst>
          </p:cNvPr>
          <p:cNvSpPr/>
          <p:nvPr/>
        </p:nvSpPr>
        <p:spPr>
          <a:xfrm>
            <a:off x="1543987" y="1971207"/>
            <a:ext cx="1708879" cy="1528996"/>
          </a:xfrm>
          <a:prstGeom prst="ellipse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384978-748B-8261-94C7-D091B0083384}"/>
              </a:ext>
            </a:extLst>
          </p:cNvPr>
          <p:cNvSpPr/>
          <p:nvPr/>
        </p:nvSpPr>
        <p:spPr>
          <a:xfrm>
            <a:off x="749508" y="1888761"/>
            <a:ext cx="1581462" cy="140907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024EAB-8AF7-C9EA-62E5-67B0D3373FFB}"/>
              </a:ext>
            </a:extLst>
          </p:cNvPr>
          <p:cNvSpPr/>
          <p:nvPr/>
        </p:nvSpPr>
        <p:spPr>
          <a:xfrm>
            <a:off x="3515194" y="1971207"/>
            <a:ext cx="1479028" cy="132912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A3EAB3-2C1F-ED2D-EB8B-93B31AA8FFD6}"/>
              </a:ext>
            </a:extLst>
          </p:cNvPr>
          <p:cNvSpPr/>
          <p:nvPr/>
        </p:nvSpPr>
        <p:spPr>
          <a:xfrm>
            <a:off x="6475750" y="2188564"/>
            <a:ext cx="1344117" cy="121670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771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3AE6-717A-8855-E571-3B19E5EA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/>
          <a:lstStyle/>
          <a:p>
            <a:r>
              <a:rPr lang="nb-NO" sz="2800" dirty="0"/>
              <a:t>Sammenheng bemanning og emneportefølje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4F99-CCBA-3097-544D-C0BE91F84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Emneportefølje + ansatte (kapasitet og kompetanse)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 </a:t>
            </a:r>
          </a:p>
          <a:p>
            <a:pPr marL="0" indent="0">
              <a:buNone/>
            </a:pPr>
            <a:r>
              <a:rPr lang="nb-NO" dirty="0"/>
              <a:t>	   I dag				om to år					om fire år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1600" dirty="0"/>
              <a:t>Kutt i ansatte og emner…..Bemanningsplan og kompetanseutvikling for å lage balanse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C47E7D-B6B0-027E-8B3D-9B1BE7479C63}"/>
              </a:ext>
            </a:extLst>
          </p:cNvPr>
          <p:cNvSpPr/>
          <p:nvPr/>
        </p:nvSpPr>
        <p:spPr>
          <a:xfrm>
            <a:off x="1543987" y="1971207"/>
            <a:ext cx="1708879" cy="1528996"/>
          </a:xfrm>
          <a:prstGeom prst="ellipse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384978-748B-8261-94C7-D091B0083384}"/>
              </a:ext>
            </a:extLst>
          </p:cNvPr>
          <p:cNvSpPr/>
          <p:nvPr/>
        </p:nvSpPr>
        <p:spPr>
          <a:xfrm>
            <a:off x="749508" y="1888761"/>
            <a:ext cx="1581462" cy="140907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024EAB-8AF7-C9EA-62E5-67B0D3373FFB}"/>
              </a:ext>
            </a:extLst>
          </p:cNvPr>
          <p:cNvSpPr/>
          <p:nvPr/>
        </p:nvSpPr>
        <p:spPr>
          <a:xfrm>
            <a:off x="3515194" y="1971207"/>
            <a:ext cx="1479028" cy="132912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A3EAB3-2C1F-ED2D-EB8B-93B31AA8FFD6}"/>
              </a:ext>
            </a:extLst>
          </p:cNvPr>
          <p:cNvSpPr/>
          <p:nvPr/>
        </p:nvSpPr>
        <p:spPr>
          <a:xfrm>
            <a:off x="6475750" y="2188564"/>
            <a:ext cx="1344117" cy="121670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6A18C4-C484-7E27-F78B-625A6397F8A8}"/>
              </a:ext>
            </a:extLst>
          </p:cNvPr>
          <p:cNvSpPr/>
          <p:nvPr/>
        </p:nvSpPr>
        <p:spPr>
          <a:xfrm>
            <a:off x="801974" y="1963711"/>
            <a:ext cx="1484026" cy="1259174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4EC362-7B1D-5A4D-775A-F8EE3D4D4C7A}"/>
              </a:ext>
            </a:extLst>
          </p:cNvPr>
          <p:cNvSpPr/>
          <p:nvPr/>
        </p:nvSpPr>
        <p:spPr>
          <a:xfrm>
            <a:off x="6444519" y="2188564"/>
            <a:ext cx="1365353" cy="121670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181AF4-3650-F3FB-DFBE-5E1ACE30E510}"/>
              </a:ext>
            </a:extLst>
          </p:cNvPr>
          <p:cNvSpPr/>
          <p:nvPr/>
        </p:nvSpPr>
        <p:spPr>
          <a:xfrm>
            <a:off x="3791261" y="2006184"/>
            <a:ext cx="1365353" cy="1259174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75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7F67-AF24-4298-D8DB-8D8B26C9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50" y="185494"/>
            <a:ext cx="5608208" cy="667931"/>
          </a:xfrm>
        </p:spPr>
        <p:txBody>
          <a:bodyPr/>
          <a:lstStyle/>
          <a:p>
            <a:r>
              <a:rPr lang="nb-NO" dirty="0"/>
              <a:t>Fokus på forskning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CF99-6517-C829-9125-4DB403CE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5703773" cy="2201470"/>
          </a:xfrm>
        </p:spPr>
        <p:txBody>
          <a:bodyPr/>
          <a:lstStyle/>
          <a:p>
            <a:r>
              <a:rPr lang="nb-NO" dirty="0"/>
              <a:t>Eksternfinansiering viktig for instituttøkonomien</a:t>
            </a:r>
          </a:p>
          <a:p>
            <a:r>
              <a:rPr lang="nb-NO" dirty="0"/>
              <a:t>Budsjettering og kostnadskontroll avgjørende (riktig prising, timeføring, </a:t>
            </a:r>
            <a:r>
              <a:rPr lang="nb-NO" dirty="0" err="1"/>
              <a:t>BookitLab</a:t>
            </a:r>
            <a:r>
              <a:rPr lang="nb-NO" dirty="0"/>
              <a:t>) </a:t>
            </a:r>
            <a:endParaRPr lang="en-GB" dirty="0"/>
          </a:p>
        </p:txBody>
      </p:sp>
      <p:pic>
        <p:nvPicPr>
          <p:cNvPr id="1026" name="Picture 2" descr="Researcher in the physics lab. Photo">
            <a:extLst>
              <a:ext uri="{FF2B5EF4-FFF2-40B4-BE49-F238E27FC236}">
                <a16:creationId xmlns:a16="http://schemas.microsoft.com/office/drawing/2014/main" id="{9B7FEB1B-05B9-1F14-AAF9-7C0B1B98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03" y="222512"/>
            <a:ext cx="2241084" cy="13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unnerus Research Vessel outside of Munkholmen. Photo">
            <a:extLst>
              <a:ext uri="{FF2B5EF4-FFF2-40B4-BE49-F238E27FC236}">
                <a16:creationId xmlns:a16="http://schemas.microsoft.com/office/drawing/2014/main" id="{E94AEFA4-67CC-EBBB-CECC-C00CC597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03" y="1877014"/>
            <a:ext cx="2241084" cy="13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periment in the lab. Photo">
            <a:extLst>
              <a:ext uri="{FF2B5EF4-FFF2-40B4-BE49-F238E27FC236}">
                <a16:creationId xmlns:a16="http://schemas.microsoft.com/office/drawing/2014/main" id="{C122E60E-8BE2-57F9-38B8-CFB7DE2F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03" y="3520656"/>
            <a:ext cx="2241084" cy="13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1C5AA-976E-2ACA-AFD5-FE76CD6DB11C}"/>
              </a:ext>
            </a:extLst>
          </p:cNvPr>
          <p:cNvSpPr txBox="1"/>
          <p:nvPr/>
        </p:nvSpPr>
        <p:spPr>
          <a:xfrm>
            <a:off x="198567" y="3206030"/>
            <a:ext cx="5909407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Rektor: </a:t>
            </a:r>
          </a:p>
          <a:p>
            <a:r>
              <a:rPr lang="nb-N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-Alle prosjektbudsjett til NFR skal inneholder kostnader for </a:t>
            </a:r>
            <a:r>
              <a:rPr lang="nb-NO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reelt forbruk </a:t>
            </a:r>
            <a:r>
              <a:rPr lang="nb-N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 leiested med </a:t>
            </a:r>
            <a:r>
              <a:rPr lang="nb-NO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TDI-priser</a:t>
            </a:r>
            <a:r>
              <a:rPr lang="nb-N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b-N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-Normalt skal leiestedskostnadene dekkes i sin helhet av </a:t>
            </a:r>
            <a:r>
              <a:rPr lang="nb-NO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eksterne midler</a:t>
            </a:r>
            <a:r>
              <a:rPr lang="nb-N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b-N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-Instituttleder/dekan kan beslutte avvik fra dette ut fra </a:t>
            </a:r>
            <a:r>
              <a:rPr lang="nb-NO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strategisk viktighet</a:t>
            </a:r>
            <a:endParaRPr lang="nb-N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D2AD-9A23-893A-553E-1279BF35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/>
          <a:lstStyle/>
          <a:p>
            <a:r>
              <a:rPr lang="nb-NO" sz="3200" dirty="0"/>
              <a:t>Søknader til Horisont Europa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4A8D-52E2-4981-B94F-88AA5423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9" y="1133554"/>
            <a:ext cx="3506459" cy="3370433"/>
          </a:xfrm>
        </p:spPr>
        <p:txBody>
          <a:bodyPr/>
          <a:lstStyle/>
          <a:p>
            <a:r>
              <a:rPr lang="nb-NO" sz="2000" dirty="0"/>
              <a:t>EU-finansiering utgjør en økende andel av forskningsfinansieringen</a:t>
            </a:r>
          </a:p>
          <a:p>
            <a:endParaRPr lang="nb-NO" sz="2000" dirty="0"/>
          </a:p>
          <a:p>
            <a:r>
              <a:rPr lang="nb-NO" sz="2000" dirty="0"/>
              <a:t>Økende antall søknader fra NV</a:t>
            </a:r>
          </a:p>
          <a:p>
            <a:endParaRPr lang="nb-NO" sz="2000" dirty="0"/>
          </a:p>
          <a:p>
            <a:r>
              <a:rPr lang="nb-NO" sz="2000" dirty="0"/>
              <a:t>Vi kan utnytte hele bredden av virkemiddel-apparatet bedre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26EF6-6C20-CF86-185A-75E224D3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58" y="1231388"/>
            <a:ext cx="5399472" cy="361377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3F9663F-6F35-7317-0BBE-93C92E36DFBB}"/>
              </a:ext>
            </a:extLst>
          </p:cNvPr>
          <p:cNvSpPr/>
          <p:nvPr/>
        </p:nvSpPr>
        <p:spPr>
          <a:xfrm>
            <a:off x="6650511" y="2257748"/>
            <a:ext cx="885611" cy="184853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85032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1EA6-FE6D-2794-6ECA-C8EB5551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/>
          <a:lstStyle/>
          <a:p>
            <a:r>
              <a:rPr lang="nb-NO" sz="3200" dirty="0"/>
              <a:t>Viktig å holde fokus på prosjektsøknader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E282A-B768-CBB2-7EE4-19DDA9626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46" y="1292251"/>
            <a:ext cx="6049054" cy="322346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BC7039-AABB-C7C4-1032-68571C65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921"/>
            <a:ext cx="3257077" cy="3802991"/>
          </a:xfrm>
        </p:spPr>
        <p:txBody>
          <a:bodyPr/>
          <a:lstStyle/>
          <a:p>
            <a:r>
              <a:rPr lang="nb-NO" sz="1800" dirty="0"/>
              <a:t>Vi sender inn færre søknader om forskerprosjekt til NFR</a:t>
            </a:r>
          </a:p>
          <a:p>
            <a:endParaRPr lang="nb-NO" sz="1800" dirty="0"/>
          </a:p>
          <a:p>
            <a:r>
              <a:rPr lang="nb-NO" sz="1800" dirty="0"/>
              <a:t>FRIPRO: uttellingsprosent var </a:t>
            </a:r>
            <a:r>
              <a:rPr lang="nb-NO" sz="1800" b="1" dirty="0"/>
              <a:t>38%</a:t>
            </a:r>
            <a:r>
              <a:rPr lang="nb-NO" sz="1800" dirty="0"/>
              <a:t> på MNT-området ved siste tildeling</a:t>
            </a:r>
          </a:p>
          <a:p>
            <a:endParaRPr lang="nb-NO" sz="1800" dirty="0"/>
          </a:p>
          <a:p>
            <a:r>
              <a:rPr lang="nb-NO" sz="1800" dirty="0"/>
              <a:t>NFR: 78% av avslåtte FRIPRO-søknader med karakter 6 og 7 i årene før omlegging har ikke søkt på nytt </a:t>
            </a:r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EA31B2-17FD-C4F6-7995-13FABCA1903D}"/>
              </a:ext>
            </a:extLst>
          </p:cNvPr>
          <p:cNvSpPr/>
          <p:nvPr/>
        </p:nvSpPr>
        <p:spPr>
          <a:xfrm>
            <a:off x="6514484" y="1728756"/>
            <a:ext cx="885611" cy="184853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05F960-1F96-0D28-9E00-B1F536C1F59B}"/>
              </a:ext>
            </a:extLst>
          </p:cNvPr>
          <p:cNvCxnSpPr>
            <a:cxnSpLocks/>
          </p:cNvCxnSpPr>
          <p:nvPr/>
        </p:nvCxnSpPr>
        <p:spPr>
          <a:xfrm>
            <a:off x="6748423" y="2153752"/>
            <a:ext cx="513878" cy="66563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C3238C-AF60-6E5C-0ED0-657C2F0EA715}"/>
              </a:ext>
            </a:extLst>
          </p:cNvPr>
          <p:cNvSpPr txBox="1"/>
          <p:nvPr/>
        </p:nvSpPr>
        <p:spPr>
          <a:xfrm>
            <a:off x="4005223" y="4660495"/>
            <a:ext cx="3506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Nå er tiden inne for å søke!</a:t>
            </a:r>
          </a:p>
        </p:txBody>
      </p:sp>
    </p:spTree>
    <p:extLst>
      <p:ext uri="{BB962C8B-B14F-4D97-AF65-F5344CB8AC3E}">
        <p14:creationId xmlns:p14="http://schemas.microsoft.com/office/powerpoint/2010/main" val="5195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8410-46D5-7A0B-DBA0-5A8D901D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59B5-5F66-E8E3-3CD1-23A7B419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Økonomi, ansettelsesstopp og faglig integrasjon mellom 8 institutt</a:t>
            </a:r>
          </a:p>
          <a:p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Emner og studieportefølje</a:t>
            </a:r>
          </a:p>
          <a:p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Sammenheng bemanning og emneportefølje</a:t>
            </a:r>
          </a:p>
          <a:p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Forskning og innovasjon i trangere tider. </a:t>
            </a:r>
            <a:r>
              <a:rPr lang="nb-NO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Fripro</a:t>
            </a:r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SFF-oppfølging og EU</a:t>
            </a:r>
          </a:p>
          <a:p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Utlysning av nye instituttlederstillinger. Viktig at vi finner gode søkere.</a:t>
            </a:r>
          </a:p>
          <a:p>
            <a:r>
              <a:rPr lang="nb-NO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Strategiprosessen for fakultet og institutt</a:t>
            </a:r>
            <a:endParaRPr lang="nb-NO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Eventuelt og spørsmål</a:t>
            </a:r>
          </a:p>
          <a:p>
            <a:endParaRPr lang="nb-NO" sz="20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2097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CE0D-A8D3-7888-2CC0-E2332801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/>
          <a:lstStyle/>
          <a:p>
            <a:r>
              <a:rPr lang="nb-NO" sz="3200" dirty="0"/>
              <a:t>Senter for Fremragende forskning (SFF)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986A-BD19-F052-AF1F-022F6ADB3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5048989" cy="229425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sz="2000" dirty="0"/>
              <a:t>Utlysning fra Forskningsrådet i 2025</a:t>
            </a:r>
          </a:p>
          <a:p>
            <a:r>
              <a:rPr lang="nb-NO" sz="2000" dirty="0"/>
              <a:t>Rektor støtter økonomisk 20 nominerte søker-miljøer</a:t>
            </a:r>
          </a:p>
          <a:p>
            <a:r>
              <a:rPr lang="nb-NO" sz="2000" dirty="0"/>
              <a:t>5 søkermiljøer fra vårt fakultet</a:t>
            </a:r>
          </a:p>
          <a:p>
            <a:r>
              <a:rPr lang="nb-NO" sz="2000" dirty="0"/>
              <a:t>Også andre initiativ som ikke er blant disse står fritt til å søke SFF-utlysningen</a:t>
            </a:r>
          </a:p>
          <a:p>
            <a:pPr lvl="1"/>
            <a:endParaRPr lang="nb-NO" sz="1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2428B-3C79-A724-40D7-4C6BEF44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734" b="27366"/>
          <a:stretch/>
        </p:blipFill>
        <p:spPr>
          <a:xfrm>
            <a:off x="6000279" y="1199950"/>
            <a:ext cx="2934450" cy="3054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D2177-1D37-2D10-7EB2-0CEB3457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5" y="3619175"/>
            <a:ext cx="8478982" cy="15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2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C87F-B143-2945-C4E4-670A8E54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/>
          <a:lstStyle/>
          <a:p>
            <a:r>
              <a:rPr lang="nb-NO" sz="2800" dirty="0"/>
              <a:t>SFF-søkere fra NV som tilbys støtte fra Rektor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B3760-F00D-2C6E-0CFD-DEABB0012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600790" cy="36137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Center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Polaritonic and Plasmonic Chemistry,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Senterleder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Henrik Koch (IKJ)</a:t>
            </a:r>
            <a:endParaRPr lang="en-GB" sz="18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 for Eco-Evolutionary Resilience (CEER),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Senterleder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Jane M. Reid (IBI)</a:t>
            </a:r>
            <a:endParaRPr lang="en-GB" sz="18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nb-NO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Center for Quantum Materials, Senterleder </a:t>
            </a:r>
            <a:r>
              <a:rPr lang="nb-NO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Jacob Linder (IFY)</a:t>
            </a:r>
            <a:endParaRPr lang="en-GB" sz="18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Center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Capillary Actions in Porous Media Flows (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CapFlow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Senterleder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Erika </a:t>
            </a:r>
            <a:r>
              <a:rPr lang="en-GB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Eiser</a:t>
            </a:r>
            <a:r>
              <a:rPr lang="en-GB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(IFY)</a:t>
            </a:r>
            <a:endParaRPr lang="en-GB" sz="18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nb-NO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SafeBioMat</a:t>
            </a:r>
            <a:r>
              <a:rPr lang="nb-NO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Centre for Safe </a:t>
            </a:r>
            <a:r>
              <a:rPr lang="nb-NO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Biomedical</a:t>
            </a:r>
            <a:r>
              <a:rPr lang="nb-NO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Materials, Senterleder </a:t>
            </a:r>
            <a:r>
              <a:rPr lang="nb-NO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Julia Glaum (IMA)</a:t>
            </a:r>
            <a:endParaRPr lang="en-GB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39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8550-F6F2-7531-9E4E-33FA571A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4" y="131361"/>
            <a:ext cx="8418747" cy="648512"/>
          </a:xfrm>
        </p:spPr>
        <p:txBody>
          <a:bodyPr/>
          <a:lstStyle/>
          <a:p>
            <a:r>
              <a:rPr lang="nb-NO" dirty="0"/>
              <a:t>Ansettelse av instituttledere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236F83-5F7D-8CBD-ED8C-5C25985E5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27898"/>
              </p:ext>
            </p:extLst>
          </p:nvPr>
        </p:nvGraphicFramePr>
        <p:xfrm>
          <a:off x="0" y="779874"/>
          <a:ext cx="9143999" cy="4477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379">
                  <a:extLst>
                    <a:ext uri="{9D8B030D-6E8A-4147-A177-3AD203B41FA5}">
                      <a16:colId xmlns:a16="http://schemas.microsoft.com/office/drawing/2014/main" val="1841950408"/>
                    </a:ext>
                  </a:extLst>
                </a:gridCol>
                <a:gridCol w="5532818">
                  <a:extLst>
                    <a:ext uri="{9D8B030D-6E8A-4147-A177-3AD203B41FA5}">
                      <a16:colId xmlns:a16="http://schemas.microsoft.com/office/drawing/2014/main" val="3778828517"/>
                    </a:ext>
                  </a:extLst>
                </a:gridCol>
                <a:gridCol w="2154802">
                  <a:extLst>
                    <a:ext uri="{9D8B030D-6E8A-4147-A177-3AD203B41FA5}">
                      <a16:colId xmlns:a16="http://schemas.microsoft.com/office/drawing/2014/main" val="3385255978"/>
                    </a:ext>
                  </a:extLst>
                </a:gridCol>
              </a:tblGrid>
              <a:tr h="188576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Tid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Aktivitet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Ansvarlig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971063677"/>
                  </a:ext>
                </a:extLst>
              </a:tr>
              <a:tr h="646557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 dirty="0">
                          <a:effectLst/>
                        </a:rPr>
                        <a:t>29.10.2024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 dirty="0">
                          <a:effectLst/>
                        </a:rPr>
                        <a:t>Styrebehandling: </a:t>
                      </a:r>
                    </a:p>
                    <a:p>
                      <a:pPr marL="342900" marR="53975" lvl="0" indent="-342900"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200" dirty="0">
                          <a:effectLst/>
                        </a:rPr>
                        <a:t>Sammensetning av innstillingsutvalg</a:t>
                      </a:r>
                    </a:p>
                    <a:p>
                      <a:pPr marL="342900" marR="53975" lvl="0" indent="-342900"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200" dirty="0">
                          <a:effectLst/>
                        </a:rPr>
                        <a:t>Felles utgangspunkt for utlysningstekst.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NTNU-styret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1498206482"/>
                  </a:ext>
                </a:extLst>
              </a:tr>
              <a:tr h="1301854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November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 dirty="0">
                          <a:effectLst/>
                        </a:rPr>
                        <a:t>Administrative forberedelser på fakultetene/museet etter styrebehandling: </a:t>
                      </a:r>
                    </a:p>
                    <a:p>
                      <a:pPr marL="342900" marR="53975" lvl="0" indent="-342900"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200" dirty="0">
                          <a:effectLst/>
                        </a:rPr>
                        <a:t>Medbestemmelse/ferdigstillelse av utlysningstekstene (Enhetene, LOSAM, Dekanat, Ledermøtet)</a:t>
                      </a:r>
                    </a:p>
                    <a:p>
                      <a:pPr marL="342900" marR="53975" lvl="0" indent="-342900"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200" dirty="0">
                          <a:effectLst/>
                        </a:rPr>
                        <a:t>Oppnevning av innstillingsutvalg</a:t>
                      </a:r>
                    </a:p>
                    <a:p>
                      <a:pPr marL="342900" marR="53975" lvl="0" indent="-342900"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200" dirty="0">
                          <a:effectLst/>
                        </a:rPr>
                        <a:t>Oppnevning av Lete-finne-komiteer</a:t>
                      </a: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HR fakultet/Enhetene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3494151090"/>
                  </a:ext>
                </a:extLst>
              </a:tr>
              <a:tr h="591919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12.12.2024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Behandling i fakultetsstyret</a:t>
                      </a:r>
                    </a:p>
                    <a:p>
                      <a:pPr marL="342900" marR="53975" lvl="0" indent="-342900"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200">
                          <a:effectLst/>
                        </a:rPr>
                        <a:t>Innstillingsutvalg</a:t>
                      </a:r>
                    </a:p>
                    <a:p>
                      <a:pPr marL="342900" marR="53975" lvl="0" indent="-342900"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200">
                          <a:effectLst/>
                        </a:rPr>
                        <a:t>Utlysningstekster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Fakultetsstyret NV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2050423848"/>
                  </a:ext>
                </a:extLst>
              </a:tr>
              <a:tr h="377151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16.12.2024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Godkjente utlysningstekster publiseres, og letekomiteer settes i gang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HR Fakultet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2815152056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23.01.2025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Styrebehandling – Ansettelse av dekaner og direktør VM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NTNU Styret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2084732281"/>
                  </a:ext>
                </a:extLst>
              </a:tr>
              <a:tr h="188576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28.01.2025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Søknadsfrist instituttleder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HR Fakultet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1418309265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Februar-april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Påtroppende dekaner følger sine rekrutteringsprosesser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HR Fakultet/ Påtroppende dekan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3151082690"/>
                  </a:ext>
                </a:extLst>
              </a:tr>
              <a:tr h="188576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24.04.2025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Ansettelse av instituttledere i fakultetsstyret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Fakultetsstyret NV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1251691270"/>
                  </a:ext>
                </a:extLst>
              </a:tr>
              <a:tr h="188576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Tilbud og svarfrist nye instituttledere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HR/Påtroppende dekan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2187629864"/>
                  </a:ext>
                </a:extLst>
              </a:tr>
              <a:tr h="188576"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01.08.2025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>
                          <a:effectLst/>
                        </a:rPr>
                        <a:t>Tiltredelse – instituttledere 2025-29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tc>
                  <a:txBody>
                    <a:bodyPr/>
                    <a:lstStyle/>
                    <a:p>
                      <a:pPr marL="53975" marR="53975">
                        <a:spcAft>
                          <a:spcPts val="1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56" marR="45756" marT="0" marB="0"/>
                </a:tc>
                <a:extLst>
                  <a:ext uri="{0D108BD9-81ED-4DB2-BD59-A6C34878D82A}">
                    <a16:rowId xmlns:a16="http://schemas.microsoft.com/office/drawing/2014/main" val="337037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82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8390F5-CC81-E48F-3B4B-9E67AD2B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strategi 2026 – 2035 </a:t>
            </a:r>
          </a:p>
        </p:txBody>
      </p:sp>
      <p:pic>
        <p:nvPicPr>
          <p:cNvPr id="7" name="Bilde 6" descr="Forretningsmann som trekker en blokk ut fra et jengatårn">
            <a:extLst>
              <a:ext uri="{FF2B5EF4-FFF2-40B4-BE49-F238E27FC236}">
                <a16:creationId xmlns:a16="http://schemas.microsoft.com/office/drawing/2014/main" id="{19A19845-0B14-2174-B615-A9AD43D6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1917821"/>
            <a:ext cx="2734968" cy="18228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4FBBF-A725-D834-C276-C7A3B177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5"/>
            <a:ext cx="5441953" cy="3834895"/>
          </a:xfrm>
        </p:spPr>
        <p:txBody>
          <a:bodyPr/>
          <a:lstStyle/>
          <a:p>
            <a:r>
              <a:rPr lang="nb-NO" sz="2000" dirty="0"/>
              <a:t>Ny strategi for NTNU</a:t>
            </a:r>
          </a:p>
          <a:p>
            <a:endParaRPr lang="en-GB" sz="2000" dirty="0"/>
          </a:p>
          <a:p>
            <a:r>
              <a:rPr lang="en-GB" sz="2000" dirty="0" err="1"/>
              <a:t>Også</a:t>
            </a:r>
            <a:r>
              <a:rPr lang="en-GB" sz="2000" dirty="0"/>
              <a:t> </a:t>
            </a:r>
            <a:r>
              <a:rPr lang="en-GB" sz="2000" dirty="0" err="1"/>
              <a:t>ny</a:t>
            </a:r>
            <a:r>
              <a:rPr lang="en-GB" sz="2000" dirty="0"/>
              <a:t> strategi for </a:t>
            </a:r>
            <a:r>
              <a:rPr lang="en-GB" sz="2000" dirty="0" err="1"/>
              <a:t>fakultet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institutt</a:t>
            </a:r>
            <a:endParaRPr lang="en-GB" sz="2000" dirty="0"/>
          </a:p>
          <a:p>
            <a:endParaRPr lang="en-GB" sz="2000" dirty="0"/>
          </a:p>
          <a:p>
            <a:r>
              <a:rPr lang="nb-NO" sz="2000" dirty="0"/>
              <a:t>Tidshorisont på 10 år</a:t>
            </a:r>
          </a:p>
          <a:p>
            <a:endParaRPr lang="nb-NO" sz="2000" dirty="0"/>
          </a:p>
          <a:p>
            <a:r>
              <a:rPr lang="nb-NO" sz="2000" dirty="0"/>
              <a:t>Innspill til fakultetsstrategien ønskes innen 22.11.2024</a:t>
            </a:r>
          </a:p>
          <a:p>
            <a:endParaRPr lang="nb-NO" sz="2000" dirty="0"/>
          </a:p>
          <a:p>
            <a:r>
              <a:rPr lang="nb-NO" sz="2000" dirty="0"/>
              <a:t>Bestilling er sendt til instituttene</a:t>
            </a:r>
          </a:p>
          <a:p>
            <a:pPr marL="0" indent="0">
              <a:buNone/>
            </a:pPr>
            <a:endParaRPr lang="en-GB" sz="2000" dirty="0"/>
          </a:p>
          <a:p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A5188-ED62-D275-4E28-C1E27C65DC04}"/>
              </a:ext>
            </a:extLst>
          </p:cNvPr>
          <p:cNvSpPr txBox="1"/>
          <p:nvPr/>
        </p:nvSpPr>
        <p:spPr>
          <a:xfrm>
            <a:off x="5592197" y="3854640"/>
            <a:ext cx="349822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https://www.ntnu.no/ntnus-strategi/strategi-2026</a:t>
            </a:r>
          </a:p>
        </p:txBody>
      </p:sp>
    </p:spTree>
    <p:extLst>
      <p:ext uri="{BB962C8B-B14F-4D97-AF65-F5344CB8AC3E}">
        <p14:creationId xmlns:p14="http://schemas.microsoft.com/office/powerpoint/2010/main" val="15692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6D7BA4-20D8-CFBD-338D-6015A544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Styrevedtak NTNU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BD7C70-8440-7E4F-1B3E-1790D422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4324" indent="-257175">
              <a:buFont typeface="Wingdings" panose="05000000000000000000" pitchFamily="2" charset="2"/>
              <a:buChar char="§"/>
            </a:pPr>
            <a:r>
              <a:rPr lang="nb-NO" sz="1800" dirty="0"/>
              <a:t>NTNUs nye strategi skal gjelde for perioden 2026-2035</a:t>
            </a:r>
          </a:p>
          <a:p>
            <a:pPr marL="400049"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14324" indent="-257175">
              <a:buFont typeface="Wingdings" panose="05000000000000000000" pitchFamily="2" charset="2"/>
              <a:buChar char="§"/>
            </a:pPr>
            <a:r>
              <a:rPr lang="nb-NO" sz="1800" dirty="0"/>
              <a:t>NTNUs visjon «Kunnskap for en bedre verden» og verdiene, kreativ, konstruktiv kritisk og respektfull videreføres</a:t>
            </a:r>
          </a:p>
          <a:p>
            <a:pPr marL="714374" lvl="1" indent="-257175">
              <a:buFont typeface="Wingdings" panose="05000000000000000000" pitchFamily="2" charset="2"/>
              <a:buChar char="§"/>
            </a:pPr>
            <a:r>
              <a:rPr lang="nb-NO" sz="1400" dirty="0"/>
              <a:t>Styret forventer at visjonen og verdigrunnlaget gjøres kjent og brukes blant studenter og ansatte i organisasjonen</a:t>
            </a:r>
          </a:p>
          <a:p>
            <a:pPr marL="314324" indent="-257175"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14324" indent="-257175">
              <a:buFont typeface="Wingdings" panose="05000000000000000000" pitchFamily="2" charset="2"/>
              <a:buChar char="§"/>
            </a:pPr>
            <a:r>
              <a:rPr lang="nb-NO" sz="1800" dirty="0"/>
              <a:t>NTNUs strategi skal være kortfattet og tydelig </a:t>
            </a:r>
          </a:p>
          <a:p>
            <a:pPr marL="714374" lvl="1" indent="-257175">
              <a:buFont typeface="Wingdings" panose="05000000000000000000" pitchFamily="2" charset="2"/>
              <a:buChar char="§"/>
            </a:pPr>
            <a:r>
              <a:rPr lang="nb-NO" sz="1400" dirty="0"/>
              <a:t>Strategien struktureres etter to-tre ambisjoner som skal være retningsgivende for NTNU de neste ti årene og fire-fem premisser/forutsetninger som må på plass for å lykkes med å nå ambisjonene</a:t>
            </a:r>
          </a:p>
        </p:txBody>
      </p:sp>
    </p:spTree>
    <p:extLst>
      <p:ext uri="{BB962C8B-B14F-4D97-AF65-F5344CB8AC3E}">
        <p14:creationId xmlns:p14="http://schemas.microsoft.com/office/powerpoint/2010/main" val="104227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23F9-AE31-9571-FDB1-C054B3E0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202510"/>
          </a:xfrm>
        </p:spPr>
        <p:txBody>
          <a:bodyPr/>
          <a:lstStyle/>
          <a:p>
            <a:r>
              <a:rPr lang="nb-NO" dirty="0"/>
              <a:t>Arbeidsgruppe for ny strategi ved Fakultet for naturvitenskap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B0D6-E4BA-88F1-4AD4-D1DF3738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500848"/>
            <a:ext cx="8418747" cy="312319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Sammensetning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Magnus Rønning (leder)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Karina Mathisen, Elin C. Balstad, Erik Wahlström, Jens-Petter Andreassen, Lars Gansel, Berit L. Strand</a:t>
            </a:r>
            <a:endParaRPr lang="nb-NO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Tidslinje og leveranser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Utarbeide et utkast til ny fakultetsstrategi som innspill til prosessen med å lage en ny strategi for NTNU til desember 24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Utarbeide en endelig versjon som legges frem for vedtak i fakultetsstyret på siste møte høsten 2025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04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7B70-BB01-866A-4A5A-663C39B7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Føringer fra NTNU Styre og Rektor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415F9-7E35-8453-945F-0E4A2DD5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946851"/>
            <a:ext cx="5763513" cy="383489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Mal for strategidokumentene:</a:t>
            </a:r>
          </a:p>
          <a:p>
            <a:pPr marL="0" indent="0">
              <a:buNone/>
            </a:pPr>
            <a:endParaRPr lang="nb-NO" sz="1100" dirty="0"/>
          </a:p>
          <a:p>
            <a:pPr marL="0" marR="53975" indent="0">
              <a:spcAft>
                <a:spcPts val="100"/>
              </a:spcAft>
              <a:buNone/>
            </a:pPr>
            <a:r>
              <a:rPr lang="nb-NO" sz="1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Inntil 3</a:t>
            </a:r>
            <a:r>
              <a:rPr lang="nb-NO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hovedambisjoner</a:t>
            </a:r>
            <a:r>
              <a:rPr lang="nb-NO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marR="53975">
              <a:spcAft>
                <a:spcPts val="100"/>
              </a:spcAft>
            </a:pPr>
            <a:r>
              <a:rPr lang="nb-NO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Ambisjon 1 (inntil 400 ord)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3975" indent="0">
              <a:spcAft>
                <a:spcPts val="100"/>
              </a:spcAft>
              <a:buNone/>
            </a:pPr>
            <a:r>
              <a:rPr lang="nb-NO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marR="53975">
              <a:spcAft>
                <a:spcPts val="100"/>
              </a:spcAft>
            </a:pPr>
            <a:r>
              <a:rPr lang="nb-NO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Ambisjon 2 (inntil 400 ord)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3975" indent="0">
              <a:spcAft>
                <a:spcPts val="100"/>
              </a:spcAft>
              <a:buNone/>
            </a:pPr>
            <a:r>
              <a:rPr lang="nb-N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marR="53975">
              <a:spcAft>
                <a:spcPts val="100"/>
              </a:spcAft>
            </a:pPr>
            <a:r>
              <a:rPr lang="nb-NO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b-NO" sz="18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Evt</a:t>
            </a:r>
            <a:r>
              <a:rPr lang="nb-NO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ambisjon 3) (inntil 400 ord)</a:t>
            </a:r>
          </a:p>
          <a:p>
            <a:pPr marL="53975" marR="53975">
              <a:spcAft>
                <a:spcPts val="100"/>
              </a:spcAft>
            </a:pPr>
            <a:endParaRPr lang="nb-NO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3975" indent="0">
              <a:spcAft>
                <a:spcPts val="100"/>
              </a:spcAft>
              <a:buNone/>
            </a:pPr>
            <a:r>
              <a:rPr lang="nb-NO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Premisser/forutsetninger for å lykkes: </a:t>
            </a:r>
          </a:p>
          <a:p>
            <a:pPr marL="0" marR="53975" indent="0">
              <a:spcAft>
                <a:spcPts val="100"/>
              </a:spcAft>
              <a:buNone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 kan foreslås inntil 5 premisser/forutsetninger (inntil 250 ord på hver)</a:t>
            </a:r>
            <a:r>
              <a:rPr lang="nb-NO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marR="53975">
              <a:spcAft>
                <a:spcPts val="100"/>
              </a:spcAft>
            </a:pPr>
            <a:endParaRPr lang="nb-NO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708CE-E717-1041-E1EC-A8459823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564" y="1285913"/>
            <a:ext cx="3136018" cy="27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91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EF7F-E34A-796A-BF0D-B89BD23D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NTNU sin strategi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727C-2CFA-E013-F5B0-8F443D66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3975" indent="0">
              <a:spcAft>
                <a:spcPts val="100"/>
              </a:spcAft>
              <a:buNone/>
            </a:pPr>
            <a:r>
              <a:rPr lang="nb-NO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Ambisjon 1 </a:t>
            </a:r>
            <a:r>
              <a:rPr lang="nb-NO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(inntil 400 ord)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marR="53975">
              <a:spcAft>
                <a:spcPts val="3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skal utvikle oss som et ledende, internasjonalt universitet med høye kvalitetsstandarder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3975" indent="0">
              <a:spcAft>
                <a:spcPts val="100"/>
              </a:spcAft>
              <a:buNone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3975" indent="0">
              <a:spcAft>
                <a:spcPts val="100"/>
              </a:spcAft>
              <a:buNone/>
            </a:pPr>
            <a:r>
              <a:rPr lang="nb-NO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Ambisjon 2 </a:t>
            </a:r>
            <a:r>
              <a:rPr lang="nb-NO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(inntil 400 ord)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marR="53975">
              <a:spcAft>
                <a:spcPts val="3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skal utvikle rollen vår for at kunnskap kommer i bruk og som pådriver for bærekraftig utvikling.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3975" indent="0">
              <a:spcAft>
                <a:spcPts val="100"/>
              </a:spcAft>
              <a:buNone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3975" indent="0">
              <a:spcAft>
                <a:spcPts val="100"/>
              </a:spcAft>
              <a:buNone/>
            </a:pPr>
            <a:r>
              <a:rPr lang="nb-NO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b-NO" sz="18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Evt</a:t>
            </a:r>
            <a:r>
              <a:rPr lang="nb-NO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ambisjon 3) </a:t>
            </a:r>
            <a:r>
              <a:rPr lang="nb-NO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(inntil 400 ord)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986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1C28-3B40-BED0-051D-238F0505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Premisser/forutsetninger for å lykkes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F9F2-A127-7E32-3FB5-7EFB5CD1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201566"/>
            <a:ext cx="6031402" cy="3476231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Følgende forslag ble framhevet av NTNU styret:</a:t>
            </a:r>
          </a:p>
          <a:p>
            <a:endParaRPr lang="nb-NO" dirty="0"/>
          </a:p>
          <a:p>
            <a:pPr marL="342900" marR="5397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nb-NO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Akademisk frihet</a:t>
            </a:r>
          </a:p>
          <a:p>
            <a:pPr marL="342900" marR="5397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nb-NO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godt lærings- og arbeidsmiljø for alle</a:t>
            </a:r>
          </a:p>
          <a:p>
            <a:pPr marL="342900" marR="5397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nb-NO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Bærekraftig infrastruktur og drift</a:t>
            </a:r>
          </a:p>
          <a:p>
            <a:pPr marL="342900" marR="5397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nb-NO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kompetent og dynamisk administrasjon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105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409434-92B8-86DC-41EA-5B82B927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71" y="548366"/>
            <a:ext cx="8502462" cy="602345"/>
          </a:xfrm>
        </p:spPr>
        <p:txBody>
          <a:bodyPr/>
          <a:lstStyle/>
          <a:p>
            <a:r>
              <a:rPr lang="nb-NO" sz="3300" dirty="0"/>
              <a:t>Innspill til ny strategi for NV-fakultetet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D93F93-BC9B-2848-2DE5-DF65BED52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71" y="1267865"/>
            <a:ext cx="8502461" cy="3464155"/>
          </a:xfrm>
        </p:spPr>
        <p:txBody>
          <a:bodyPr/>
          <a:lstStyle/>
          <a:p>
            <a:endParaRPr lang="nb-NO" sz="1800" dirty="0"/>
          </a:p>
          <a:p>
            <a:r>
              <a:rPr lang="nb-NO" sz="1800" dirty="0"/>
              <a:t>Arbeidsgruppa ønsker innspill fra </a:t>
            </a:r>
            <a:r>
              <a:rPr lang="nb-NO" sz="1800" b="1" dirty="0"/>
              <a:t>hele fakultetet </a:t>
            </a:r>
            <a:r>
              <a:rPr lang="nb-NO" sz="1800" dirty="0"/>
              <a:t>på hva som bør være våre ambisjoner frem mot 2035</a:t>
            </a:r>
          </a:p>
          <a:p>
            <a:endParaRPr lang="nb-NO" sz="1800" dirty="0"/>
          </a:p>
          <a:p>
            <a:r>
              <a:rPr lang="nb-NO" sz="1800" dirty="0"/>
              <a:t>Innspillene bør være så </a:t>
            </a:r>
            <a:r>
              <a:rPr lang="nb-NO" sz="1800" b="1" dirty="0"/>
              <a:t>tydelige</a:t>
            </a:r>
            <a:r>
              <a:rPr lang="nb-NO" sz="1800" dirty="0"/>
              <a:t> og </a:t>
            </a:r>
            <a:r>
              <a:rPr lang="nb-NO" sz="1800" b="1" dirty="0"/>
              <a:t>konkrete</a:t>
            </a:r>
            <a:r>
              <a:rPr lang="nb-NO" sz="1800" dirty="0"/>
              <a:t> at de gjenspeiler NVs egenart og setter NTNU sin hovedprofil på agendaen</a:t>
            </a:r>
          </a:p>
          <a:p>
            <a:endParaRPr lang="nb-NO" sz="1800" dirty="0"/>
          </a:p>
          <a:p>
            <a:r>
              <a:rPr lang="nb-NO" sz="1800" dirty="0"/>
              <a:t>Vi ønsker en </a:t>
            </a:r>
            <a:r>
              <a:rPr lang="nb-NO" sz="1800" b="1" dirty="0"/>
              <a:t>bred </a:t>
            </a:r>
            <a:r>
              <a:rPr lang="nb-NO" sz="1800" dirty="0"/>
              <a:t>og </a:t>
            </a:r>
            <a:r>
              <a:rPr lang="nb-NO" sz="1800" b="1" dirty="0"/>
              <a:t>inkluderende involvering </a:t>
            </a:r>
            <a:r>
              <a:rPr lang="nb-NO" sz="1800" dirty="0"/>
              <a:t>av </a:t>
            </a:r>
            <a:r>
              <a:rPr lang="nb-NO" sz="1800" b="1" dirty="0"/>
              <a:t>alle</a:t>
            </a:r>
            <a:r>
              <a:rPr lang="nb-NO" sz="1800" dirty="0"/>
              <a:t> ansatte i denne prosessen</a:t>
            </a:r>
          </a:p>
          <a:p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377773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788E-9F15-C16A-C35C-49E791FF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 i år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55067-2743-CB77-C2F5-0A8EAB90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824" y="1122050"/>
            <a:ext cx="4309619" cy="3649709"/>
          </a:xfrm>
        </p:spPr>
        <p:txBody>
          <a:bodyPr/>
          <a:lstStyle/>
          <a:p>
            <a:r>
              <a:rPr lang="nb-NO" sz="2100" dirty="0"/>
              <a:t>Årets 2T prognose </a:t>
            </a:r>
            <a:r>
              <a:rPr lang="nb-NO" sz="2100" dirty="0">
                <a:solidFill>
                  <a:srgbClr val="FF0000"/>
                </a:solidFill>
              </a:rPr>
              <a:t>-15 mill. </a:t>
            </a:r>
          </a:p>
          <a:p>
            <a:pPr marL="0" indent="0">
              <a:buNone/>
            </a:pPr>
            <a:r>
              <a:rPr lang="nb-NO" sz="1500" dirty="0"/>
              <a:t>	</a:t>
            </a:r>
            <a:r>
              <a:rPr lang="nb-NO" sz="1500" i="1" dirty="0"/>
              <a:t>Rektors resultatkrav: balanse</a:t>
            </a:r>
          </a:p>
          <a:p>
            <a:pPr marL="0" indent="0">
              <a:buNone/>
            </a:pPr>
            <a:endParaRPr lang="nb-NO" sz="1500" i="1" dirty="0"/>
          </a:p>
          <a:p>
            <a:r>
              <a:rPr lang="nb-NO" sz="2100" dirty="0"/>
              <a:t>Status pr. oktober </a:t>
            </a:r>
            <a:r>
              <a:rPr lang="nb-NO" sz="2100" dirty="0">
                <a:solidFill>
                  <a:srgbClr val="FF0000"/>
                </a:solidFill>
              </a:rPr>
              <a:t>– 27,6 mill.</a:t>
            </a:r>
          </a:p>
          <a:p>
            <a:pPr lvl="1"/>
            <a:r>
              <a:rPr lang="nb-NO" sz="1500" dirty="0"/>
              <a:t>Lavere effekt av ansettelsesstopp</a:t>
            </a:r>
          </a:p>
          <a:p>
            <a:pPr lvl="1"/>
            <a:r>
              <a:rPr lang="nb-NO" sz="1500" dirty="0"/>
              <a:t>Mangler det fortsatt lønnskostnader mot eksterne prosjekt? </a:t>
            </a:r>
            <a:r>
              <a:rPr lang="nb-NO" sz="1500" dirty="0">
                <a:solidFill>
                  <a:srgbClr val="FF0000"/>
                </a:solidFill>
              </a:rPr>
              <a:t>(!)</a:t>
            </a:r>
          </a:p>
          <a:p>
            <a:pPr lvl="1"/>
            <a:r>
              <a:rPr lang="nb-NO" sz="1500" dirty="0"/>
              <a:t>Mangler det fortsatt registrert ferie planlagt brukt i 2024?</a:t>
            </a:r>
          </a:p>
          <a:p>
            <a:pPr lvl="1"/>
            <a:r>
              <a:rPr lang="nb-NO" sz="1500" dirty="0"/>
              <a:t>Hvilke investeringer blir levert i 2024?</a:t>
            </a:r>
          </a:p>
          <a:p>
            <a:pPr lvl="1"/>
            <a:r>
              <a:rPr lang="nb-NO" sz="1500" dirty="0"/>
              <a:t>Tilførsel av virksomhetskapital 31.12.24  </a:t>
            </a:r>
            <a:r>
              <a:rPr lang="nb-NO" sz="1500" dirty="0">
                <a:solidFill>
                  <a:srgbClr val="00B050"/>
                </a:solidFill>
              </a:rPr>
              <a:t>(+10 mill.)</a:t>
            </a:r>
          </a:p>
        </p:txBody>
      </p:sp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9DAD4C83-F754-E6C8-762B-CBA2B13777CC}"/>
              </a:ext>
            </a:extLst>
          </p:cNvPr>
          <p:cNvGraphicFramePr>
            <a:graphicFrameLocks/>
          </p:cNvGraphicFramePr>
          <p:nvPr/>
        </p:nvGraphicFramePr>
        <p:xfrm>
          <a:off x="253471" y="1283748"/>
          <a:ext cx="4587002" cy="3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1155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9E9B-5EF9-C53D-001F-01D2DC55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eller kommentarer?</a:t>
            </a:r>
          </a:p>
        </p:txBody>
      </p:sp>
    </p:spTree>
    <p:extLst>
      <p:ext uri="{BB962C8B-B14F-4D97-AF65-F5344CB8AC3E}">
        <p14:creationId xmlns:p14="http://schemas.microsoft.com/office/powerpoint/2010/main" val="301194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360D-5069-4214-A753-FCC25D96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NV langtidsbudsjett 2025-2028, 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6CB9-27DA-68DA-55CB-FE89B6032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3D2E7-0634-0279-31DC-21D48ED7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47" y="1471612"/>
            <a:ext cx="4892950" cy="2669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FBECD-0107-CEDD-2D4F-774AD0ACFF60}"/>
              </a:ext>
            </a:extLst>
          </p:cNvPr>
          <p:cNvSpPr txBox="1"/>
          <p:nvPr/>
        </p:nvSpPr>
        <p:spPr>
          <a:xfrm>
            <a:off x="5263144" y="1419146"/>
            <a:ext cx="381476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/>
              <a:t>Underskudd i 2025 - balanse i 2028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/>
              <a:t>Forutsetter betydelig bemanningsreduksjon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/>
              <a:t>Forutsetter internt tilsatte ledere høsten 2025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/>
              <a:t>Er konsolidert med tanke på uplanlagt avgang og lederskiftet + muligheter/tiltak IBA og IBF.  </a:t>
            </a:r>
          </a:p>
          <a:p>
            <a:endParaRPr lang="nb-NO" sz="1350" dirty="0"/>
          </a:p>
          <a:p>
            <a:r>
              <a:rPr lang="nb-NO" sz="1350" b="1" dirty="0"/>
              <a:t>Mål mot detaljbudsjettering: </a:t>
            </a:r>
            <a:r>
              <a:rPr lang="nb-NO" sz="1350" dirty="0"/>
              <a:t>Få fordelt mer av konsolidert effekt ut på tilhørende institutt. </a:t>
            </a:r>
          </a:p>
          <a:p>
            <a:endParaRPr lang="nb-NO" sz="1350" dirty="0"/>
          </a:p>
          <a:p>
            <a:r>
              <a:rPr lang="nb-NO" sz="1350" dirty="0"/>
              <a:t>Per nå er LTB for bevilgningsøkonomien «reddet» av positive effekter RSO og RRS. Levert LTB er til vurdering rektor.</a:t>
            </a:r>
          </a:p>
        </p:txBody>
      </p:sp>
    </p:spTree>
    <p:extLst>
      <p:ext uri="{BB962C8B-B14F-4D97-AF65-F5344CB8AC3E}">
        <p14:creationId xmlns:p14="http://schemas.microsoft.com/office/powerpoint/2010/main" val="265321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F70F-750C-114F-D4F1-C7054244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av langtidsbudsjett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3CA3-2322-FACC-712F-30374C56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Dekanen har satt ned en arbeidsgruppe som skal gå gjennom budsjettall og vurdere ytterligere tiltak for å få en bedre og jevnere utvikling mellom instituttene neste år og i langtidsperioden.</a:t>
            </a:r>
          </a:p>
        </p:txBody>
      </p:sp>
    </p:spTree>
    <p:extLst>
      <p:ext uri="{BB962C8B-B14F-4D97-AF65-F5344CB8AC3E}">
        <p14:creationId xmlns:p14="http://schemas.microsoft.com/office/powerpoint/2010/main" val="66697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7121-8861-D8E3-CB2C-F15062A1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103" y="402139"/>
            <a:ext cx="6376847" cy="468663"/>
          </a:xfrm>
        </p:spPr>
        <p:txBody>
          <a:bodyPr>
            <a:normAutofit fontScale="90000"/>
          </a:bodyPr>
          <a:lstStyle/>
          <a:p>
            <a:r>
              <a:rPr lang="nb-NO" dirty="0"/>
              <a:t>Effekter av ansettelsesstopp?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E3A2D5-6A8F-FB1F-1914-8C0082DCE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30" y="1169233"/>
            <a:ext cx="4518824" cy="2719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664F79-6DCB-F048-4168-0E7EFA6FCBEC}"/>
              </a:ext>
            </a:extLst>
          </p:cNvPr>
          <p:cNvSpPr txBox="1"/>
          <p:nvPr/>
        </p:nvSpPr>
        <p:spPr>
          <a:xfrm>
            <a:off x="5191770" y="1169234"/>
            <a:ext cx="343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Per 2 tertial: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nb-NO" sz="1200" dirty="0"/>
              <a:t>Totalt 54,8 månedsverk (4,57 årsverk)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nb-NO" sz="1200" dirty="0"/>
          </a:p>
          <a:p>
            <a:r>
              <a:rPr lang="nb-NO" sz="1200" b="1" dirty="0"/>
              <a:t>Hva er ekskludert;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nb-NO" sz="1200" dirty="0"/>
              <a:t>Effekter som var hensyntatt i bemanningsplaner før ansettelsesstopp ble innført.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nb-NO" sz="1200" dirty="0"/>
              <a:t>Tilsetning med motpost i utfasing av ekstern konsulent (EU-økonom).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nb-NO" sz="1200" dirty="0"/>
              <a:t>De som er erstattet med vikarer (ca. 9,4 personer herav 2 med faste rettigheter). I hovedsak vikarer for langtidssykemeldte.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nb-NO" sz="1200" dirty="0"/>
          </a:p>
          <a:p>
            <a:r>
              <a:rPr lang="nb-NO" sz="1200" b="1" dirty="0"/>
              <a:t>Bør vi være strengere </a:t>
            </a:r>
            <a:r>
              <a:rPr lang="nb-NO" sz="1200" b="1" dirty="0" err="1"/>
              <a:t>mht</a:t>
            </a:r>
            <a:r>
              <a:rPr lang="nb-NO" sz="1200" b="1" dirty="0"/>
              <a:t> unntak fra ansettelsesstoppen?</a:t>
            </a:r>
          </a:p>
          <a:p>
            <a:endParaRPr lang="nb-NO" sz="900" dirty="0"/>
          </a:p>
          <a:p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309236643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AADD-9A3C-A9BC-C2E0-72B851DD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AA11-E208-4252-8054-CA3335BE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 err="1"/>
              <a:t>Reduksjon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antall</a:t>
            </a:r>
            <a:r>
              <a:rPr lang="en-US" dirty="0"/>
              <a:t> </a:t>
            </a:r>
            <a:r>
              <a:rPr lang="en-US" dirty="0" err="1"/>
              <a:t>emner</a:t>
            </a:r>
            <a:endParaRPr lang="en-US" dirty="0"/>
          </a:p>
          <a:p>
            <a:r>
              <a:rPr lang="en-US" dirty="0" err="1"/>
              <a:t>Revidering</a:t>
            </a:r>
            <a:r>
              <a:rPr lang="en-US" dirty="0"/>
              <a:t> av </a:t>
            </a:r>
            <a:r>
              <a:rPr lang="en-US" dirty="0" err="1"/>
              <a:t>studieprogram</a:t>
            </a:r>
            <a:endParaRPr lang="en-US" dirty="0"/>
          </a:p>
          <a:p>
            <a:r>
              <a:rPr lang="en-US" dirty="0" err="1"/>
              <a:t>Forlengelse</a:t>
            </a:r>
            <a:r>
              <a:rPr lang="en-US" dirty="0"/>
              <a:t> av </a:t>
            </a:r>
            <a:r>
              <a:rPr lang="en-US" dirty="0" err="1"/>
              <a:t>ansettelsesstopp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1/8 2025</a:t>
            </a:r>
          </a:p>
          <a:p>
            <a:r>
              <a:rPr lang="en-US" dirty="0" err="1"/>
              <a:t>Vurdere</a:t>
            </a:r>
            <a:r>
              <a:rPr lang="en-US" dirty="0"/>
              <a:t> </a:t>
            </a:r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administrasjon</a:t>
            </a:r>
            <a:r>
              <a:rPr lang="en-US" dirty="0"/>
              <a:t> IBF og IKJ/IBT</a:t>
            </a:r>
          </a:p>
          <a:p>
            <a:r>
              <a:rPr lang="en-US" dirty="0" err="1"/>
              <a:t>Faglig</a:t>
            </a:r>
            <a:r>
              <a:rPr lang="en-US" dirty="0"/>
              <a:t> </a:t>
            </a:r>
            <a:r>
              <a:rPr lang="en-US" dirty="0" err="1"/>
              <a:t>integrasjon</a:t>
            </a:r>
            <a:r>
              <a:rPr lang="en-US" dirty="0"/>
              <a:t> </a:t>
            </a:r>
            <a:r>
              <a:rPr lang="en-US" dirty="0" err="1"/>
              <a:t>innen</a:t>
            </a:r>
            <a:r>
              <a:rPr lang="en-US" dirty="0"/>
              <a:t> </a:t>
            </a:r>
            <a:r>
              <a:rPr lang="en-US" dirty="0" err="1"/>
              <a:t>kjemifag</a:t>
            </a:r>
            <a:r>
              <a:rPr lang="en-US" dirty="0"/>
              <a:t> og </a:t>
            </a:r>
            <a:r>
              <a:rPr lang="en-US" dirty="0" err="1"/>
              <a:t>biokjemifag</a:t>
            </a:r>
            <a:endParaRPr lang="en-US" dirty="0"/>
          </a:p>
          <a:p>
            <a:r>
              <a:rPr lang="en-US" dirty="0"/>
              <a:t>Holde </a:t>
            </a:r>
            <a:r>
              <a:rPr lang="en-US" dirty="0" err="1"/>
              <a:t>kostnader</a:t>
            </a:r>
            <a:r>
              <a:rPr lang="en-US" dirty="0"/>
              <a:t> </a:t>
            </a:r>
            <a:r>
              <a:rPr lang="en-US" dirty="0" err="1"/>
              <a:t>nede</a:t>
            </a:r>
            <a:r>
              <a:rPr lang="en-US" dirty="0"/>
              <a:t> (</a:t>
            </a:r>
            <a:r>
              <a:rPr lang="en-US" dirty="0" err="1"/>
              <a:t>reiser</a:t>
            </a:r>
            <a:r>
              <a:rPr lang="en-US" dirty="0"/>
              <a:t>, drift, </a:t>
            </a:r>
            <a:r>
              <a:rPr lang="en-US" dirty="0" err="1"/>
              <a:t>investering</a:t>
            </a:r>
            <a:r>
              <a:rPr lang="en-US" dirty="0"/>
              <a:t>)</a:t>
            </a:r>
          </a:p>
          <a:p>
            <a:r>
              <a:rPr lang="en-US" dirty="0" err="1"/>
              <a:t>Vurdere</a:t>
            </a:r>
            <a:r>
              <a:rPr lang="en-US" dirty="0"/>
              <a:t> </a:t>
            </a:r>
            <a:r>
              <a:rPr lang="en-US" dirty="0" err="1"/>
              <a:t>sluttpakker</a:t>
            </a:r>
            <a:r>
              <a:rPr lang="en-US" dirty="0"/>
              <a:t>/</a:t>
            </a:r>
            <a:r>
              <a:rPr lang="en-US" dirty="0" err="1"/>
              <a:t>oppsigelser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årsskiftet</a:t>
            </a:r>
          </a:p>
        </p:txBody>
      </p:sp>
    </p:spTree>
    <p:extLst>
      <p:ext uri="{BB962C8B-B14F-4D97-AF65-F5344CB8AC3E}">
        <p14:creationId xmlns:p14="http://schemas.microsoft.com/office/powerpoint/2010/main" val="81803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7FEC-7DFE-4A57-066E-4E126A64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3" y="278396"/>
            <a:ext cx="10374707" cy="287222"/>
          </a:xfrm>
        </p:spPr>
        <p:txBody>
          <a:bodyPr/>
          <a:lstStyle/>
          <a:p>
            <a:r>
              <a:rPr lang="en-US" sz="2400" dirty="0" err="1"/>
              <a:t>Faglig</a:t>
            </a:r>
            <a:r>
              <a:rPr lang="en-US" sz="2400" dirty="0"/>
              <a:t> </a:t>
            </a:r>
            <a:r>
              <a:rPr lang="en-US" sz="2400" dirty="0" err="1"/>
              <a:t>integrasjon</a:t>
            </a:r>
            <a:r>
              <a:rPr lang="en-US" sz="2400" dirty="0"/>
              <a:t> </a:t>
            </a:r>
            <a:r>
              <a:rPr lang="en-US" sz="2400" dirty="0" err="1"/>
              <a:t>innen</a:t>
            </a:r>
            <a:r>
              <a:rPr lang="en-US" sz="2400" dirty="0"/>
              <a:t> </a:t>
            </a:r>
            <a:r>
              <a:rPr lang="en-US" sz="2400" dirty="0" err="1"/>
              <a:t>kjemifag</a:t>
            </a:r>
            <a:r>
              <a:rPr lang="en-US" sz="2400" dirty="0"/>
              <a:t> og </a:t>
            </a:r>
            <a:r>
              <a:rPr lang="en-US" sz="2400" dirty="0" err="1"/>
              <a:t>biokjemifag</a:t>
            </a:r>
            <a:br>
              <a:rPr lang="en-US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E4FA-60CA-EA89-43C0-327215BE3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6" y="1010266"/>
            <a:ext cx="6174366" cy="361377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Vurder hvordan </a:t>
            </a:r>
            <a:r>
              <a:rPr lang="nb-NO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undervisningsansvar for emner innen kjemi og bioteknologi/biokjemi bør refordeles </a:t>
            </a:r>
            <a:r>
              <a:rPr lang="nb-NO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ved NV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Vurder hvordan ansvaret for </a:t>
            </a:r>
            <a:r>
              <a:rPr lang="nb-NO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serviceundervisning i generell kjemi og biokjemi </a:t>
            </a:r>
            <a:r>
              <a:rPr lang="nb-NO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bør fordeles ved NV.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latin typeface="+mn-lt"/>
              </a:rPr>
              <a:t>Fra når? </a:t>
            </a:r>
          </a:p>
          <a:p>
            <a:r>
              <a:rPr lang="nb-NO" sz="1800" dirty="0">
                <a:latin typeface="+mn-lt"/>
              </a:rPr>
              <a:t>Vurder forslaget om deling av INPUT</a:t>
            </a:r>
          </a:p>
          <a:p>
            <a:r>
              <a:rPr lang="nb-NO" sz="1800" dirty="0">
                <a:latin typeface="+mn-lt"/>
              </a:rPr>
              <a:t>Gi råd om hvordan endringene bør påvirke hvilket institutt berørte ansatte er tilknyttet.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9FCD86-F15F-CE1B-AFDB-E8DBCA9E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861" y="2248023"/>
            <a:ext cx="1149378" cy="13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ens-petter andreassen">
            <a:extLst>
              <a:ext uri="{FF2B5EF4-FFF2-40B4-BE49-F238E27FC236}">
                <a16:creationId xmlns:a16="http://schemas.microsoft.com/office/drawing/2014/main" id="{CDA016ED-74F5-2EA0-9937-6716C910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37" y="3167191"/>
            <a:ext cx="1150424" cy="11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32DF832-66E8-E451-A5B3-588A40A87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861" y="3517954"/>
            <a:ext cx="1229139" cy="12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DAF68C4-23C7-1E24-568F-48F99A48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37" y="1919451"/>
            <a:ext cx="1150424" cy="12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B12CAE6-392B-0F59-EA3D-A4D99FE4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861" y="1018883"/>
            <a:ext cx="1229140" cy="12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5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C9C60-20A1-D71E-66D2-EF8A376BC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705" y="2764380"/>
            <a:ext cx="4098247" cy="2185510"/>
          </a:xfrm>
        </p:spPr>
        <p:txBody>
          <a:bodyPr/>
          <a:lstStyle/>
          <a:p>
            <a:r>
              <a:rPr lang="nb-NO" dirty="0"/>
              <a:t>Effektivisering av NVs emne- og programportefølje</a:t>
            </a:r>
          </a:p>
          <a:p>
            <a:endParaRPr lang="nb-NO" dirty="0"/>
          </a:p>
          <a:p>
            <a:r>
              <a:rPr lang="nb-NO" sz="1500" dirty="0"/>
              <a:t>Prodekan Karina Mathisen</a:t>
            </a:r>
          </a:p>
        </p:txBody>
      </p:sp>
    </p:spTree>
    <p:extLst>
      <p:ext uri="{BB962C8B-B14F-4D97-AF65-F5344CB8AC3E}">
        <p14:creationId xmlns:p14="http://schemas.microsoft.com/office/powerpoint/2010/main" val="384481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_nn_16_9" id="{EBE1AC35-47D0-344B-B7C3-CDF8C77E45F0}" vid="{9DE0281C-E8E9-B248-856D-8D0634A25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ntnu_blaa_stripe_bunn_nn_16_9</Template>
  <TotalTime>0</TotalTime>
  <Words>1691</Words>
  <Application>Microsoft Office PowerPoint</Application>
  <PresentationFormat>On-screen Show (16:9)</PresentationFormat>
  <Paragraphs>307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Open Sans</vt:lpstr>
      <vt:lpstr>Symbol</vt:lpstr>
      <vt:lpstr>Wingdings</vt:lpstr>
      <vt:lpstr>Office-tema</vt:lpstr>
      <vt:lpstr>PowerPoint Presentation</vt:lpstr>
      <vt:lpstr>Dagens tema</vt:lpstr>
      <vt:lpstr>Økonomi i år </vt:lpstr>
      <vt:lpstr>NV langtidsbudsjett 2025-2028, RD</vt:lpstr>
      <vt:lpstr>Oppfølging av langtidsbudsjett</vt:lpstr>
      <vt:lpstr>Effekter av ansettelsesstopp?</vt:lpstr>
      <vt:lpstr>Tiltak</vt:lpstr>
      <vt:lpstr>Faglig integrasjon innen kjemifag og biokjemifag </vt:lpstr>
      <vt:lpstr>PowerPoint Presentation</vt:lpstr>
      <vt:lpstr>Ønsket nivå på undervisningsbelastning</vt:lpstr>
      <vt:lpstr>Oppsummert fra instituttene</vt:lpstr>
      <vt:lpstr>Status emner/UÅV juni vs okt 2024</vt:lpstr>
      <vt:lpstr>Tidslinje porteføljeprosesser NV</vt:lpstr>
      <vt:lpstr>Oppsummering portefølje</vt:lpstr>
      <vt:lpstr>Sammenheng bemanning og emneportefølje </vt:lpstr>
      <vt:lpstr>Sammenheng bemanning og emneportefølje </vt:lpstr>
      <vt:lpstr>Fokus på forskning</vt:lpstr>
      <vt:lpstr>Søknader til Horisont Europa</vt:lpstr>
      <vt:lpstr>Viktig å holde fokus på prosjektsøknader</vt:lpstr>
      <vt:lpstr>Senter for Fremragende forskning (SFF)</vt:lpstr>
      <vt:lpstr>SFF-søkere fra NV som tilbys støtte fra Rektor</vt:lpstr>
      <vt:lpstr>Ansettelse av instituttledere</vt:lpstr>
      <vt:lpstr>Ny strategi 2026 – 2035 </vt:lpstr>
      <vt:lpstr>Styrevedtak NTNU</vt:lpstr>
      <vt:lpstr>Arbeidsgruppe for ny strategi ved Fakultet for naturvitenskap</vt:lpstr>
      <vt:lpstr>Føringer fra NTNU Styre og Rektor</vt:lpstr>
      <vt:lpstr>NTNU sin strategi</vt:lpstr>
      <vt:lpstr>Premisser/forutsetninger for å lykkes </vt:lpstr>
      <vt:lpstr>Innspill til ny strategi for NV-fakultetet </vt:lpstr>
      <vt:lpstr>Spørsmål eller kommentarer?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Karina Mathisen</dc:creator>
  <cp:lastModifiedBy>Øyvind Weiby Gregersen</cp:lastModifiedBy>
  <cp:revision>67</cp:revision>
  <dcterms:created xsi:type="dcterms:W3CDTF">2024-01-12T09:45:09Z</dcterms:created>
  <dcterms:modified xsi:type="dcterms:W3CDTF">2024-11-13T14:07:58Z</dcterms:modified>
</cp:coreProperties>
</file>