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56" r:id="rId5"/>
    <p:sldId id="781" r:id="rId6"/>
    <p:sldId id="782" r:id="rId7"/>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B98A"/>
    <a:srgbClr val="43B7B0"/>
    <a:srgbClr val="229BCB"/>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4528"/>
  </p:normalViewPr>
  <p:slideViewPr>
    <p:cSldViewPr snapToGrid="0" snapToObjects="1">
      <p:cViewPr varScale="1">
        <p:scale>
          <a:sx n="124" d="100"/>
          <a:sy n="124" d="100"/>
        </p:scale>
        <p:origin x="3052" y="8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0303C-55F1-A948-B47A-5F79C469B10F}" type="datetimeFigureOut">
              <a:rPr lang="nb-NO" smtClean="0"/>
              <a:t>23.01.2023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0D557-1B47-AE4A-99F1-5461FBD38612}" type="slidenum">
              <a:rPr lang="nb-NO" smtClean="0"/>
              <a:t>‹#›</a:t>
            </a:fld>
            <a:endParaRPr lang="nb-NO"/>
          </a:p>
        </p:txBody>
      </p:sp>
    </p:spTree>
    <p:extLst>
      <p:ext uri="{BB962C8B-B14F-4D97-AF65-F5344CB8AC3E}">
        <p14:creationId xmlns:p14="http://schemas.microsoft.com/office/powerpoint/2010/main" val="81158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9F0D557-1B47-AE4A-99F1-5461FBD38612}" type="slidenum">
              <a:rPr lang="nb-NO" smtClean="0"/>
              <a:t>2</a:t>
            </a:fld>
            <a:endParaRPr lang="nb-NO"/>
          </a:p>
        </p:txBody>
      </p:sp>
    </p:spTree>
    <p:extLst>
      <p:ext uri="{BB962C8B-B14F-4D97-AF65-F5344CB8AC3E}">
        <p14:creationId xmlns:p14="http://schemas.microsoft.com/office/powerpoint/2010/main" val="179296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nb-NO" dirty="0"/>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7492314" cy="3394472"/>
          </a:xfrm>
          <a:prstGeom prst="rect">
            <a:avLst/>
          </a:prstGeom>
        </p:spPr>
        <p:txBody>
          <a:bodyPr vert="eaVert"/>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489354" y="205979"/>
            <a:ext cx="1254211" cy="4388644"/>
          </a:xfrm>
          <a:prstGeom prst="rect">
            <a:avLst/>
          </a:prstGeom>
        </p:spPr>
        <p:txBody>
          <a:bodyPr vert="eaVert"/>
          <a:lstStyle/>
          <a:p>
            <a:r>
              <a:rPr lang="nb-NO" dirty="0"/>
              <a:t>Klikk for å redigere tittelstil</a:t>
            </a:r>
          </a:p>
        </p:txBody>
      </p:sp>
      <p:sp>
        <p:nvSpPr>
          <p:cNvPr id="3" name="Plassholder for loddrett tekst 2"/>
          <p:cNvSpPr>
            <a:spLocks noGrp="1"/>
          </p:cNvSpPr>
          <p:nvPr>
            <p:ph type="body" orient="vert" idx="1"/>
          </p:nvPr>
        </p:nvSpPr>
        <p:spPr>
          <a:xfrm>
            <a:off x="457200" y="205979"/>
            <a:ext cx="5844746" cy="4388644"/>
          </a:xfrm>
          <a:prstGeom prst="rect">
            <a:avLst/>
          </a:prstGeom>
        </p:spPr>
        <p:txBody>
          <a:bodyPr vert="eaVert"/>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1C054B-9499-F840-91BC-A627CD5C3BA8}"/>
              </a:ext>
            </a:extLst>
          </p:cNvPr>
          <p:cNvSpPr>
            <a:spLocks noGrp="1"/>
          </p:cNvSpPr>
          <p:nvPr>
            <p:ph type="title"/>
          </p:nvPr>
        </p:nvSpPr>
        <p:spPr/>
        <p:txBody>
          <a:bodyPr/>
          <a:lstStyle/>
          <a:p>
            <a:r>
              <a:rPr lang="nb-NO" dirty="0"/>
              <a:t>Klikk for å redigere tittelstil</a:t>
            </a:r>
          </a:p>
        </p:txBody>
      </p:sp>
      <p:sp>
        <p:nvSpPr>
          <p:cNvPr id="7" name="Plassholder for innhold 6">
            <a:extLst>
              <a:ext uri="{FF2B5EF4-FFF2-40B4-BE49-F238E27FC236}">
                <a16:creationId xmlns:a16="http://schemas.microsoft.com/office/drawing/2014/main" id="{B1C57EBF-285E-9D48-967B-DD1FC8429A8A}"/>
              </a:ext>
            </a:extLst>
          </p:cNvPr>
          <p:cNvSpPr>
            <a:spLocks noGrp="1"/>
          </p:cNvSpPr>
          <p:nvPr>
            <p:ph sz="quarter" idx="13"/>
          </p:nvPr>
        </p:nvSpPr>
        <p:spPr>
          <a:xfrm>
            <a:off x="628650" y="1391841"/>
            <a:ext cx="7886700" cy="3289697"/>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10168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4AF561-F223-8041-9BE8-C4CE2E5F03A8}"/>
              </a:ext>
            </a:extLst>
          </p:cNvPr>
          <p:cNvSpPr/>
          <p:nvPr userDrawn="1"/>
        </p:nvSpPr>
        <p:spPr>
          <a:xfrm>
            <a:off x="161925" y="143034"/>
            <a:ext cx="8820150" cy="4857434"/>
          </a:xfrm>
          <a:prstGeom prst="rect">
            <a:avLst/>
          </a:prstGeom>
          <a:solidFill>
            <a:schemeClr val="accent3"/>
          </a:solidFill>
        </p:spPr>
        <p:txBody>
          <a:bodyPr wrap="none" rtlCol="0" anchor="ctr">
            <a:noAutofit/>
          </a:bodyPr>
          <a:lstStyle/>
          <a:p>
            <a:pPr algn="ctr"/>
            <a:endParaRPr lang="en-US" sz="1200" dirty="0">
              <a:solidFill>
                <a:srgbClr val="FFFFFF"/>
              </a:solidFill>
              <a:latin typeface="Helvetica Neue Light"/>
              <a:cs typeface="Helvetica Neue Light"/>
            </a:endParaRPr>
          </a:p>
        </p:txBody>
      </p:sp>
      <p:pic>
        <p:nvPicPr>
          <p:cNvPr id="8" name="Picture 7">
            <a:extLst>
              <a:ext uri="{FF2B5EF4-FFF2-40B4-BE49-F238E27FC236}">
                <a16:creationId xmlns:a16="http://schemas.microsoft.com/office/drawing/2014/main" id="{688625A8-C320-3E4F-B696-65E20028BC0D}"/>
              </a:ext>
            </a:extLst>
          </p:cNvPr>
          <p:cNvPicPr>
            <a:picLocks noChangeAspect="1"/>
          </p:cNvPicPr>
          <p:nvPr userDrawn="1"/>
        </p:nvPicPr>
        <p:blipFill>
          <a:blip r:embed="rId2"/>
          <a:stretch>
            <a:fillRect/>
          </a:stretch>
        </p:blipFill>
        <p:spPr>
          <a:xfrm>
            <a:off x="2491881" y="1548246"/>
            <a:ext cx="4039672" cy="1679864"/>
          </a:xfrm>
          <a:prstGeom prst="rect">
            <a:avLst/>
          </a:prstGeom>
        </p:spPr>
      </p:pic>
    </p:spTree>
    <p:extLst>
      <p:ext uri="{BB962C8B-B14F-4D97-AF65-F5344CB8AC3E}">
        <p14:creationId xmlns:p14="http://schemas.microsoft.com/office/powerpoint/2010/main" val="321202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98339"/>
            <a:ext cx="7615382" cy="648512"/>
          </a:xfrm>
          <a:prstGeom prst="rect">
            <a:avLst/>
          </a:prstGeom>
        </p:spPr>
        <p:txBody>
          <a:bodyPr lIns="90000" tIns="46800" rIns="90000" bIns="46800" anchor="t" anchorCtr="0">
            <a:spAutoFit/>
          </a:bodyPr>
          <a:lstStyle/>
          <a:p>
            <a:r>
              <a:rPr lang="nb-NO" dirty="0"/>
              <a:t>Klikk for å redigere tittelstil</a:t>
            </a:r>
          </a:p>
        </p:txBody>
      </p:sp>
      <p:sp>
        <p:nvSpPr>
          <p:cNvPr id="3" name="Plassholder for innhold 2"/>
          <p:cNvSpPr>
            <a:spLocks noGrp="1"/>
          </p:cNvSpPr>
          <p:nvPr>
            <p:ph idx="1"/>
          </p:nvPr>
        </p:nvSpPr>
        <p:spPr>
          <a:xfrm>
            <a:off x="457200" y="1021492"/>
            <a:ext cx="8229600" cy="3794443"/>
          </a:xfrm>
          <a:prstGeom prst="rect">
            <a:avLst/>
          </a:prstGeom>
        </p:spPr>
        <p:txBody>
          <a:bodyPr lIns="90000" tIns="46800" rIns="90000" bIns="4680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7" name="Bilde 6"/>
          <p:cNvPicPr>
            <a:picLocks noChangeAspect="1"/>
          </p:cNvPicPr>
          <p:nvPr userDrawn="1"/>
        </p:nvPicPr>
        <p:blipFill>
          <a:blip r:embed="rId2"/>
          <a:stretch>
            <a:fillRect/>
          </a:stretch>
        </p:blipFill>
        <p:spPr>
          <a:xfrm>
            <a:off x="4241800" y="2305050"/>
            <a:ext cx="647700" cy="523875"/>
          </a:xfrm>
          <a:prstGeom prst="rect">
            <a:avLst/>
          </a:prstGeom>
        </p:spPr>
      </p:pic>
      <p:pic>
        <p:nvPicPr>
          <p:cNvPr id="8" name="Bilde 7"/>
          <p:cNvPicPr>
            <a:picLocks noChangeAspect="1"/>
          </p:cNvPicPr>
          <p:nvPr userDrawn="1"/>
        </p:nvPicPr>
        <p:blipFill>
          <a:blip r:embed="rId2"/>
          <a:stretch>
            <a:fillRect/>
          </a:stretch>
        </p:blipFill>
        <p:spPr>
          <a:xfrm>
            <a:off x="4241800" y="2305050"/>
            <a:ext cx="647700" cy="523875"/>
          </a:xfrm>
          <a:prstGeom prst="rect">
            <a:avLst/>
          </a:prstGeom>
        </p:spPr>
      </p:pic>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5"/>
            <a:ext cx="7772400" cy="1431581"/>
          </a:xfrm>
          <a:prstGeom prst="rect">
            <a:avLst/>
          </a:prstGeom>
        </p:spPr>
        <p:txBody>
          <a:bodyPr anchor="t"/>
          <a:lstStyle>
            <a:lvl1pPr algn="l">
              <a:defRPr sz="4000" b="1" cap="all"/>
            </a:lvl1pPr>
          </a:lstStyle>
          <a:p>
            <a:r>
              <a:rPr lang="nb-NO" dirty="0"/>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F029CD80-4653-1D40-8828-D130A1CE83E8}"/>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A2198496-915B-0544-B4C5-2520C5B26EFF}"/>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7EDE4B5C-3CB2-3941-8546-1481B2148F3B}"/>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
        <p:nvSpPr>
          <p:cNvPr id="10" name="Plassholder for innhold 5">
            <a:extLst>
              <a:ext uri="{FF2B5EF4-FFF2-40B4-BE49-F238E27FC236}">
                <a16:creationId xmlns:a16="http://schemas.microsoft.com/office/drawing/2014/main" id="{0E4E6626-5F8B-9E4F-A2AA-C9120194290F}"/>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1D073737-7B80-A24C-AB05-449F5027836D}"/>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307575"/>
            <a:ext cx="7643091"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457200" y="1096834"/>
            <a:ext cx="8229600" cy="365826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sirkler.jpg"/>
          <p:cNvPicPr>
            <a:picLocks noChangeAspect="1"/>
          </p:cNvPicPr>
          <p:nvPr userDrawn="1"/>
        </p:nvPicPr>
        <p:blipFill rotWithShape="1">
          <a:blip r:embed="rId15">
            <a:extLst>
              <a:ext uri="{28A0092B-C50C-407E-A947-70E740481C1C}">
                <a14:useLocalDpi xmlns:a14="http://schemas.microsoft.com/office/drawing/2010/main" val="0"/>
              </a:ext>
            </a:extLst>
          </a:blip>
          <a:srcRect r="18451"/>
          <a:stretch/>
        </p:blipFill>
        <p:spPr>
          <a:xfrm>
            <a:off x="7993703" y="37917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284283"/>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grpSp>
        <p:nvGrpSpPr>
          <p:cNvPr id="13" name="Gruppe 12"/>
          <p:cNvGrpSpPr/>
          <p:nvPr/>
        </p:nvGrpSpPr>
        <p:grpSpPr>
          <a:xfrm>
            <a:off x="6517094" y="359678"/>
            <a:ext cx="2155389" cy="1751325"/>
            <a:chOff x="6429510" y="337780"/>
            <a:chExt cx="2155389" cy="1751325"/>
          </a:xfrm>
        </p:grpSpPr>
        <p:sp>
          <p:nvSpPr>
            <p:cNvPr id="17" name="Ellipse 16"/>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Ellipse 17"/>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 name="Ellipse 18"/>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Ellipse 19"/>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15" name="Bilde 14">
            <a:extLst>
              <a:ext uri="{FF2B5EF4-FFF2-40B4-BE49-F238E27FC236}">
                <a16:creationId xmlns:a16="http://schemas.microsoft.com/office/drawing/2014/main" id="{8FA13D59-2894-5240-81B4-A3D7DAE8F5DA}"/>
              </a:ext>
            </a:extLst>
          </p:cNvPr>
          <p:cNvPicPr>
            <a:picLocks noChangeAspect="1"/>
          </p:cNvPicPr>
          <p:nvPr/>
        </p:nvPicPr>
        <p:blipFill>
          <a:blip r:embed="rId2"/>
          <a:stretch>
            <a:fillRect/>
          </a:stretch>
        </p:blipFill>
        <p:spPr>
          <a:xfrm>
            <a:off x="585679" y="625995"/>
            <a:ext cx="3214264" cy="829121"/>
          </a:xfrm>
          <a:prstGeom prst="rect">
            <a:avLst/>
          </a:prstGeom>
        </p:spPr>
      </p:pic>
      <p:sp>
        <p:nvSpPr>
          <p:cNvPr id="16" name="Tittel 1">
            <a:extLst>
              <a:ext uri="{FF2B5EF4-FFF2-40B4-BE49-F238E27FC236}">
                <a16:creationId xmlns:a16="http://schemas.microsoft.com/office/drawing/2014/main" id="{C395BF84-5C65-4A47-871C-0A6ECBC425FB}"/>
              </a:ext>
            </a:extLst>
          </p:cNvPr>
          <p:cNvSpPr>
            <a:spLocks noGrp="1"/>
          </p:cNvSpPr>
          <p:nvPr>
            <p:ph type="ctrTitle"/>
          </p:nvPr>
        </p:nvSpPr>
        <p:spPr>
          <a:xfrm>
            <a:off x="585679" y="2200558"/>
            <a:ext cx="8445642" cy="646331"/>
          </a:xfrm>
        </p:spPr>
        <p:txBody>
          <a:bodyPr/>
          <a:lstStyle/>
          <a:p>
            <a:r>
              <a:rPr lang="nb-NO" b="0" dirty="0">
                <a:solidFill>
                  <a:schemeClr val="tx1">
                    <a:lumMod val="95000"/>
                    <a:lumOff val="5000"/>
                  </a:schemeClr>
                </a:solidFill>
                <a:latin typeface="Calibri Light" panose="020F0302020204030204" pitchFamily="34" charset="0"/>
                <a:ea typeface="Lato" panose="020F0502020204030203" pitchFamily="34" charset="0"/>
                <a:cs typeface="Calibri Light" panose="020F0302020204030204" pitchFamily="34" charset="0"/>
              </a:rPr>
              <a:t>Utvida ledermøte </a:t>
            </a:r>
            <a:r>
              <a:rPr lang="nb-NO" b="0">
                <a:solidFill>
                  <a:schemeClr val="tx1">
                    <a:lumMod val="95000"/>
                    <a:lumOff val="5000"/>
                  </a:schemeClr>
                </a:solidFill>
                <a:latin typeface="Calibri Light" panose="020F0302020204030204" pitchFamily="34" charset="0"/>
                <a:ea typeface="Lato" panose="020F0502020204030203" pitchFamily="34" charset="0"/>
                <a:cs typeface="Calibri Light" panose="020F0302020204030204" pitchFamily="34" charset="0"/>
              </a:rPr>
              <a:t>- Gjenoppretting</a:t>
            </a:r>
            <a:endParaRPr lang="nb-NO" b="0" dirty="0">
              <a:solidFill>
                <a:schemeClr val="tx1">
                  <a:lumMod val="95000"/>
                  <a:lumOff val="5000"/>
                </a:schemeClr>
              </a:solidFill>
              <a:latin typeface="Calibri Light" panose="020F0302020204030204" pitchFamily="34" charset="0"/>
              <a:ea typeface="Lato" panose="020F0502020204030203" pitchFamily="34" charset="0"/>
              <a:cs typeface="Calibri Light" panose="020F0302020204030204" pitchFamily="34" charset="0"/>
            </a:endParaRPr>
          </a:p>
        </p:txBody>
      </p:sp>
      <p:sp>
        <p:nvSpPr>
          <p:cNvPr id="21" name="Undertittel 2">
            <a:extLst>
              <a:ext uri="{FF2B5EF4-FFF2-40B4-BE49-F238E27FC236}">
                <a16:creationId xmlns:a16="http://schemas.microsoft.com/office/drawing/2014/main" id="{0002CA4D-DD89-8346-AFC9-AA7B44CAE3C3}"/>
              </a:ext>
            </a:extLst>
          </p:cNvPr>
          <p:cNvSpPr>
            <a:spLocks noGrp="1"/>
          </p:cNvSpPr>
          <p:nvPr>
            <p:ph type="subTitle" idx="1"/>
          </p:nvPr>
        </p:nvSpPr>
        <p:spPr>
          <a:xfrm>
            <a:off x="585679" y="2810072"/>
            <a:ext cx="7772400" cy="1314450"/>
          </a:xfrm>
        </p:spPr>
        <p:txBody>
          <a:bodyPr>
            <a:normAutofit/>
          </a:bodyPr>
          <a:lstStyle/>
          <a:p>
            <a:r>
              <a:rPr lang="nb-NO" dirty="0">
                <a:solidFill>
                  <a:schemeClr val="tx1">
                    <a:lumMod val="95000"/>
                    <a:lumOff val="5000"/>
                  </a:schemeClr>
                </a:solidFill>
                <a:latin typeface="Calibri Light" panose="020F0302020204030204" pitchFamily="34" charset="0"/>
                <a:cs typeface="Calibri Light" panose="020F0302020204030204" pitchFamily="34" charset="0"/>
              </a:rPr>
              <a:t>23. januar 2023 13.00-14.00 </a:t>
            </a:r>
          </a:p>
          <a:p>
            <a:r>
              <a:rPr lang="nb-NO" dirty="0">
                <a:solidFill>
                  <a:schemeClr val="tx1">
                    <a:lumMod val="95000"/>
                    <a:lumOff val="5000"/>
                  </a:schemeClr>
                </a:solidFill>
                <a:latin typeface="Calibri Light" panose="020F0302020204030204" pitchFamily="34" charset="0"/>
                <a:cs typeface="Calibri Light" panose="020F0302020204030204" pitchFamily="34" charset="0"/>
              </a:rPr>
              <a:t>Agenda</a:t>
            </a:r>
          </a:p>
          <a:p>
            <a:endParaRPr lang="nb-NO" dirty="0">
              <a:solidFill>
                <a:schemeClr val="tx1">
                  <a:lumMod val="95000"/>
                  <a:lumOff val="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4310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54A2F3-2E33-F648-B958-694FB9925156}"/>
              </a:ext>
            </a:extLst>
          </p:cNvPr>
          <p:cNvSpPr>
            <a:spLocks noGrp="1"/>
          </p:cNvSpPr>
          <p:nvPr>
            <p:ph type="title"/>
          </p:nvPr>
        </p:nvSpPr>
        <p:spPr>
          <a:xfrm>
            <a:off x="457200" y="299337"/>
            <a:ext cx="7643091" cy="584775"/>
          </a:xfrm>
        </p:spPr>
        <p:txBody>
          <a:bodyPr/>
          <a:lstStyle/>
          <a:p>
            <a:r>
              <a:rPr lang="nb-NO" sz="3200" b="0" dirty="0">
                <a:latin typeface="Calibri Light" panose="020F0302020204030204" pitchFamily="34" charset="0"/>
                <a:ea typeface="Lato" panose="020F0502020204030203" pitchFamily="34" charset="0"/>
                <a:cs typeface="Calibri Light" panose="020F0302020204030204" pitchFamily="34" charset="0"/>
              </a:rPr>
              <a:t>Agenda</a:t>
            </a:r>
          </a:p>
        </p:txBody>
      </p:sp>
      <p:sp>
        <p:nvSpPr>
          <p:cNvPr id="4" name="Plassholder for innhold 2">
            <a:extLst>
              <a:ext uri="{FF2B5EF4-FFF2-40B4-BE49-F238E27FC236}">
                <a16:creationId xmlns:a16="http://schemas.microsoft.com/office/drawing/2014/main" id="{959F1B54-4D07-F444-BA3A-C0135F35E33E}"/>
              </a:ext>
            </a:extLst>
          </p:cNvPr>
          <p:cNvSpPr txBox="1">
            <a:spLocks/>
          </p:cNvSpPr>
          <p:nvPr/>
        </p:nvSpPr>
        <p:spPr>
          <a:xfrm>
            <a:off x="457199" y="988295"/>
            <a:ext cx="7478785" cy="39926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nb-NO" sz="1100" dirty="0">
              <a:latin typeface="Calibri" panose="020F0502020204030204" pitchFamily="34" charset="0"/>
              <a:ea typeface="Lato" panose="020F0502020204030203" pitchFamily="34" charset="0"/>
              <a:cs typeface="Calibri" panose="020F0502020204030204" pitchFamily="34" charset="0"/>
            </a:endParaRPr>
          </a:p>
          <a:p>
            <a:pPr marL="0" indent="0">
              <a:buFont typeface="Arial"/>
              <a:buNone/>
            </a:pPr>
            <a:endParaRPr lang="nb-NO" sz="1100" dirty="0">
              <a:latin typeface="Calibri" panose="020F0502020204030204" pitchFamily="34" charset="0"/>
              <a:ea typeface="Lato" panose="020F0502020204030203" pitchFamily="34" charset="0"/>
              <a:cs typeface="Calibri" panose="020F0502020204030204" pitchFamily="34" charset="0"/>
            </a:endParaRPr>
          </a:p>
          <a:p>
            <a:pPr marL="0"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13.00	Innledning ved Anne Kristine</a:t>
            </a:r>
          </a:p>
          <a:p>
            <a:pPr marL="0" lvl="0" indent="0">
              <a:buNone/>
            </a:pPr>
            <a:r>
              <a:rPr lang="nb-NO" sz="1100" dirty="0">
                <a:latin typeface="Calibri" panose="020F0502020204030204" pitchFamily="34" charset="0"/>
                <a:ea typeface="Lato" panose="020F0502020204030203" pitchFamily="34" charset="0"/>
                <a:cs typeface="Calibri" panose="020F0502020204030204" pitchFamily="34" charset="0"/>
              </a:rPr>
              <a:t>13.05	</a:t>
            </a:r>
            <a:r>
              <a:rPr lang="nb-NO" sz="1100" dirty="0">
                <a:effectLst/>
                <a:latin typeface="Calibri" panose="020F0502020204030204" pitchFamily="34" charset="0"/>
                <a:ea typeface="Times New Roman" panose="02020603050405020304" pitchFamily="18" charset="0"/>
                <a:cs typeface="Calibri" panose="020F0502020204030204" pitchFamily="34" charset="0"/>
              </a:rPr>
              <a:t>Status for evalueringen av gjenopprettingsarbeidet</a:t>
            </a: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nb-NO" sz="1100" dirty="0">
                <a:effectLst/>
                <a:latin typeface="Calibri" panose="020F0502020204030204" pitchFamily="34" charset="0"/>
                <a:ea typeface="Times New Roman" panose="02020603050405020304" pitchFamily="18" charset="0"/>
                <a:cs typeface="Calibri" panose="020F0502020204030204" pitchFamily="34" charset="0"/>
              </a:rPr>
              <a:t>13.15	O-sak i NTNUs styre om gjenopprettingsarbeidet og evalueringen av dette 6. mars</a:t>
            </a: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nb-NO" sz="1100" dirty="0">
                <a:effectLst/>
                <a:latin typeface="Calibri" panose="020F0502020204030204" pitchFamily="34" charset="0"/>
                <a:ea typeface="Times New Roman" panose="02020603050405020304" pitchFamily="18" charset="0"/>
                <a:cs typeface="Calibri" panose="020F0502020204030204" pitchFamily="34" charset="0"/>
              </a:rPr>
              <a:t>13.20	Status på arbeidet med å følge opp periodisk evaluering v/Jan Frode og Karl Erik</a:t>
            </a: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lphaLcPeriod"/>
            </a:pPr>
            <a:r>
              <a:rPr lang="nb-NO" sz="1100" dirty="0">
                <a:effectLst/>
                <a:latin typeface="Calibri" panose="020F0502020204030204" pitchFamily="34" charset="0"/>
                <a:ea typeface="Times New Roman" panose="02020603050405020304" pitchFamily="18" charset="0"/>
                <a:cs typeface="Calibri" panose="020F0502020204030204" pitchFamily="34" charset="0"/>
              </a:rPr>
              <a:t>Arbeidsgruppe</a:t>
            </a: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lphaLcPeriod"/>
            </a:pPr>
            <a:r>
              <a:rPr lang="nb-NO" sz="1100" dirty="0">
                <a:effectLst/>
                <a:latin typeface="Calibri" panose="020F0502020204030204" pitchFamily="34" charset="0"/>
                <a:ea typeface="Times New Roman" panose="02020603050405020304" pitchFamily="18" charset="0"/>
                <a:cs typeface="Calibri" panose="020F0502020204030204" pitchFamily="34" charset="0"/>
              </a:rPr>
              <a:t>Felles studietur</a:t>
            </a:r>
          </a:p>
          <a:p>
            <a:pPr marL="742950" lvl="1" indent="-285750">
              <a:buFont typeface="+mj-lt"/>
              <a:buAutoNum type="alphaLcPeriod"/>
            </a:pPr>
            <a:r>
              <a:rPr lang="nb-NO" sz="1100" dirty="0">
                <a:latin typeface="Calibri" panose="020F0502020204030204" pitchFamily="34" charset="0"/>
                <a:ea typeface="Times New Roman" panose="02020603050405020304" pitchFamily="18" charset="0"/>
                <a:cs typeface="Calibri" panose="020F0502020204030204" pitchFamily="34" charset="0"/>
              </a:rPr>
              <a:t>Fase II, oppfølging etter periodisk evaluering</a:t>
            </a:r>
            <a:endParaRPr lang="nb-NO" sz="11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mj-lt"/>
              <a:buAutoNum type="alphaLcPeriod"/>
            </a:pPr>
            <a:endParaRPr lang="nb-NO" sz="1100" dirty="0">
              <a:latin typeface="Calibri" panose="020F0502020204030204" pitchFamily="34" charset="0"/>
              <a:ea typeface="Lato" panose="020F0502020204030203" pitchFamily="34" charset="0"/>
              <a:cs typeface="Calibri" panose="020F0502020204030204" pitchFamily="34" charset="0"/>
            </a:endParaRPr>
          </a:p>
          <a:p>
            <a:pPr marL="0"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15.45 	Noen </a:t>
            </a:r>
            <a:r>
              <a:rPr lang="nb-NO" sz="1100" i="1" dirty="0">
                <a:latin typeface="Calibri" panose="020F0502020204030204" pitchFamily="34" charset="0"/>
                <a:ea typeface="Lato" panose="020F0502020204030203" pitchFamily="34" charset="0"/>
                <a:cs typeface="Calibri" panose="020F0502020204030204" pitchFamily="34" charset="0"/>
              </a:rPr>
              <a:t>nye saker </a:t>
            </a:r>
            <a:r>
              <a:rPr lang="nb-NO" sz="1100" dirty="0">
                <a:latin typeface="Calibri" panose="020F0502020204030204" pitchFamily="34" charset="0"/>
                <a:ea typeface="Lato" panose="020F0502020204030203" pitchFamily="34" charset="0"/>
                <a:cs typeface="Calibri" panose="020F0502020204030204" pitchFamily="34" charset="0"/>
              </a:rPr>
              <a:t>vi bør snakke om, ta tak i?</a:t>
            </a:r>
          </a:p>
          <a:p>
            <a:pPr marL="0"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	a. Framtidig organisering av historieinstituttene</a:t>
            </a:r>
          </a:p>
          <a:p>
            <a:pPr marL="0" indent="0">
              <a:buFont typeface="Arial"/>
              <a:buNone/>
            </a:pPr>
            <a:endParaRPr lang="nb-NO" sz="1100" dirty="0">
              <a:latin typeface="Calibri" panose="020F0502020204030204" pitchFamily="34" charset="0"/>
              <a:ea typeface="Lato" panose="020F0502020204030203" pitchFamily="34" charset="0"/>
              <a:cs typeface="Calibri" panose="020F0502020204030204" pitchFamily="34" charset="0"/>
            </a:endParaRPr>
          </a:p>
          <a:p>
            <a:pPr marL="0"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13.50 	Noen </a:t>
            </a:r>
            <a:r>
              <a:rPr lang="nb-NO" sz="1100" i="1" dirty="0">
                <a:latin typeface="Calibri" panose="020F0502020204030204" pitchFamily="34" charset="0"/>
                <a:ea typeface="Lato" panose="020F0502020204030203" pitchFamily="34" charset="0"/>
                <a:cs typeface="Calibri" panose="020F0502020204030204" pitchFamily="34" charset="0"/>
              </a:rPr>
              <a:t>nye saker </a:t>
            </a:r>
            <a:r>
              <a:rPr lang="nb-NO" sz="1100" dirty="0">
                <a:latin typeface="Calibri" panose="020F0502020204030204" pitchFamily="34" charset="0"/>
                <a:ea typeface="Lato" panose="020F0502020204030203" pitchFamily="34" charset="0"/>
                <a:cs typeface="Calibri" panose="020F0502020204030204" pitchFamily="34" charset="0"/>
              </a:rPr>
              <a:t>vi bør snakke om, ta tak i?</a:t>
            </a:r>
          </a:p>
          <a:p>
            <a:pPr marL="23812"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13.55 	Oppsummering</a:t>
            </a:r>
          </a:p>
          <a:p>
            <a:pPr marL="23812"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14.00 	Slutt</a:t>
            </a:r>
          </a:p>
        </p:txBody>
      </p:sp>
    </p:spTree>
    <p:extLst>
      <p:ext uri="{BB962C8B-B14F-4D97-AF65-F5344CB8AC3E}">
        <p14:creationId xmlns:p14="http://schemas.microsoft.com/office/powerpoint/2010/main" val="356273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22E5-A177-5560-B141-EDA067A011C0}"/>
              </a:ext>
            </a:extLst>
          </p:cNvPr>
          <p:cNvSpPr>
            <a:spLocks noGrp="1"/>
          </p:cNvSpPr>
          <p:nvPr>
            <p:ph type="title"/>
          </p:nvPr>
        </p:nvSpPr>
        <p:spPr/>
        <p:txBody>
          <a:bodyPr/>
          <a:lstStyle/>
          <a:p>
            <a:r>
              <a:rPr lang="nb-NO" dirty="0"/>
              <a:t>Oppsummering</a:t>
            </a:r>
          </a:p>
        </p:txBody>
      </p:sp>
      <p:sp>
        <p:nvSpPr>
          <p:cNvPr id="3" name="Content Placeholder 2">
            <a:extLst>
              <a:ext uri="{FF2B5EF4-FFF2-40B4-BE49-F238E27FC236}">
                <a16:creationId xmlns:a16="http://schemas.microsoft.com/office/drawing/2014/main" id="{66909845-ECD9-41A8-2E45-757EFA0B1297}"/>
              </a:ext>
            </a:extLst>
          </p:cNvPr>
          <p:cNvSpPr>
            <a:spLocks noGrp="1"/>
          </p:cNvSpPr>
          <p:nvPr>
            <p:ph sz="quarter" idx="13"/>
          </p:nvPr>
        </p:nvSpPr>
        <p:spPr/>
        <p:txBody>
          <a:bodyPr>
            <a:normAutofit fontScale="85000" lnSpcReduction="20000"/>
          </a:bodyPr>
          <a:lstStyle/>
          <a:p>
            <a:pPr marL="0"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13.00	Innledning ved Anne Kristine</a:t>
            </a:r>
          </a:p>
          <a:p>
            <a:pPr marL="0" lvl="0" indent="0">
              <a:buNone/>
            </a:pPr>
            <a:r>
              <a:rPr lang="nb-NO" sz="1100" dirty="0">
                <a:latin typeface="Calibri" panose="020F0502020204030204" pitchFamily="34" charset="0"/>
                <a:ea typeface="Lato" panose="020F0502020204030203" pitchFamily="34" charset="0"/>
                <a:cs typeface="Calibri" panose="020F0502020204030204" pitchFamily="34" charset="0"/>
              </a:rPr>
              <a:t>13.05	</a:t>
            </a:r>
            <a:r>
              <a:rPr lang="nb-NO" sz="1100" dirty="0">
                <a:effectLst/>
                <a:latin typeface="Calibri" panose="020F0502020204030204" pitchFamily="34" charset="0"/>
                <a:ea typeface="Times New Roman" panose="02020603050405020304" pitchFamily="18" charset="0"/>
                <a:cs typeface="Calibri" panose="020F0502020204030204" pitchFamily="34" charset="0"/>
              </a:rPr>
              <a:t>Status for evalueringen av gjenopprettingsarbeidet</a:t>
            </a: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nb-NO" sz="1100" dirty="0">
                <a:effectLst/>
                <a:latin typeface="Calibri" panose="020F0502020204030204" pitchFamily="34" charset="0"/>
                <a:ea typeface="Times New Roman" panose="02020603050405020304" pitchFamily="18" charset="0"/>
                <a:cs typeface="Calibri" panose="020F0502020204030204" pitchFamily="34" charset="0"/>
              </a:rPr>
              <a:t>13.15	O-sak i NTNUs styre om gjenopprettingsarbeidet og evalueringen av dette 6. mars</a:t>
            </a:r>
          </a:p>
          <a:p>
            <a:pPr marL="0" lvl="0" indent="0">
              <a:buNone/>
            </a:pPr>
            <a:r>
              <a:rPr lang="nb-NO" sz="1100" dirty="0">
                <a:latin typeface="Calibri" panose="020F0502020204030204" pitchFamily="34" charset="0"/>
                <a:ea typeface="Calibri" panose="020F0502020204030204" pitchFamily="34" charset="0"/>
                <a:cs typeface="Calibri" panose="020F0502020204030204" pitchFamily="34" charset="0"/>
              </a:rPr>
              <a:t>	Rektor skal orientere om status for gjenopprettingsarbeidet i NTNUs styremøte i mars. Før møtet skal det foreligge en skriftlig redegjørelse. Det jobbes med utkast til dette og alle i gjenopprettingsarbeidet vil få anledning til å medvirke til de før dokumentet går til rektorat og deretter til styret.</a:t>
            </a: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nb-NO" sz="1100" dirty="0">
                <a:effectLst/>
                <a:latin typeface="Calibri" panose="020F0502020204030204" pitchFamily="34" charset="0"/>
                <a:ea typeface="Times New Roman" panose="02020603050405020304" pitchFamily="18" charset="0"/>
                <a:cs typeface="Calibri" panose="020F0502020204030204" pitchFamily="34" charset="0"/>
              </a:rPr>
              <a:t>13.20	Status på arbeidet med å følge opp periodisk evaluering v/Jan Frode og Karl Erik</a:t>
            </a: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lphaLcPeriod"/>
            </a:pPr>
            <a:r>
              <a:rPr lang="nb-NO" sz="1100" dirty="0">
                <a:effectLst/>
                <a:latin typeface="Calibri" panose="020F0502020204030204" pitchFamily="34" charset="0"/>
                <a:ea typeface="Times New Roman" panose="02020603050405020304" pitchFamily="18" charset="0"/>
                <a:cs typeface="Calibri" panose="020F0502020204030204" pitchFamily="34" charset="0"/>
              </a:rPr>
              <a:t>Arbeidsgruppe</a:t>
            </a:r>
          </a:p>
          <a:p>
            <a:pPr lvl="1">
              <a:buFont typeface="+mj-lt"/>
              <a:buAutoNum type="alphaLcPeriod"/>
            </a:pPr>
            <a:r>
              <a:rPr lang="nb-NO" sz="1100" dirty="0">
                <a:latin typeface="Calibri" panose="020F0502020204030204" pitchFamily="34" charset="0"/>
                <a:ea typeface="Times New Roman" panose="02020603050405020304" pitchFamily="18" charset="0"/>
                <a:cs typeface="Calibri" panose="020F0502020204030204" pitchFamily="34" charset="0"/>
              </a:rPr>
              <a:t>Fase II, oppfølging etter periodisk evaluering</a:t>
            </a:r>
          </a:p>
          <a:p>
            <a:pPr marL="457200" lvl="1" indent="0">
              <a:buNone/>
            </a:pPr>
            <a:r>
              <a:rPr lang="nb-NO" sz="1100" dirty="0">
                <a:effectLst/>
                <a:latin typeface="Calibri" panose="020F0502020204030204" pitchFamily="34" charset="0"/>
                <a:ea typeface="Calibri" panose="020F0502020204030204" pitchFamily="34" charset="0"/>
                <a:cs typeface="Calibri" panose="020F0502020204030204" pitchFamily="34" charset="0"/>
              </a:rPr>
              <a:t>Det skal opprettes flere arbeidsgrupper i forbindelse med oppfølgingen av periodisk evaluering. Arbeidsgruppa foreslår at det opprettes flere tematiske arbeidsgrupper (se neste ark). Sammensetningene av disse gruppene, som kan få ulikt antall medlemmer, ønsker arbeidsgruppa at instituttlederne står for. </a:t>
            </a:r>
            <a:r>
              <a:rPr lang="nb-NO" sz="1100" dirty="0">
                <a:latin typeface="Calibri" panose="020F0502020204030204" pitchFamily="34" charset="0"/>
                <a:ea typeface="Calibri" panose="020F0502020204030204" pitchFamily="34" charset="0"/>
                <a:cs typeface="Calibri" panose="020F0502020204030204" pitchFamily="34" charset="0"/>
              </a:rPr>
              <a:t>Når forslag til sammensetninger foreligger, tar Karl Erik og Jan Frode en runde med arbeidsgruppa. For å forankre sammensetningen av arbeidsgruppene, prosjektgruppa til et ekstra prosjektgruppemøte før medio februar.</a:t>
            </a: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lphaLcPeriod"/>
            </a:pPr>
            <a:r>
              <a:rPr lang="nb-NO" sz="1100" dirty="0">
                <a:effectLst/>
                <a:latin typeface="Calibri" panose="020F0502020204030204" pitchFamily="34" charset="0"/>
                <a:ea typeface="Times New Roman" panose="02020603050405020304" pitchFamily="18" charset="0"/>
                <a:cs typeface="Calibri" panose="020F0502020204030204" pitchFamily="34" charset="0"/>
              </a:rPr>
              <a:t>Felles studietur</a:t>
            </a:r>
          </a:p>
          <a:p>
            <a:pPr marL="457200" lvl="1" indent="0">
              <a:buNone/>
            </a:pPr>
            <a:r>
              <a:rPr lang="nb-NO" sz="1100" dirty="0">
                <a:effectLst/>
                <a:latin typeface="Calibri" panose="020F0502020204030204" pitchFamily="34" charset="0"/>
                <a:ea typeface="Times New Roman" panose="02020603050405020304" pitchFamily="18" charset="0"/>
                <a:cs typeface="Calibri" panose="020F0502020204030204" pitchFamily="34" charset="0"/>
              </a:rPr>
              <a:t>Det er ønske om en </a:t>
            </a:r>
            <a:r>
              <a:rPr lang="nb-NO" sz="1100" dirty="0">
                <a:latin typeface="Calibri" panose="020F0502020204030204" pitchFamily="34" charset="0"/>
                <a:ea typeface="Times New Roman" panose="02020603050405020304" pitchFamily="18" charset="0"/>
                <a:cs typeface="Calibri" panose="020F0502020204030204" pitchFamily="34" charset="0"/>
              </a:rPr>
              <a:t>studietur mellom utvida ledermøte og arbeidsgruppa som følger opp etter periodisk evaluering. Instituttlederne får ansvaret for å presentere et forslag i februarmøtet.</a:t>
            </a:r>
            <a:endParaRPr lang="nb-NO" sz="9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mj-lt"/>
              <a:buAutoNum type="alphaLcPeriod"/>
            </a:pPr>
            <a:endParaRPr lang="nb-NO" sz="1100" dirty="0">
              <a:latin typeface="Calibri" panose="020F0502020204030204" pitchFamily="34" charset="0"/>
              <a:ea typeface="Lato" panose="020F0502020204030203" pitchFamily="34" charset="0"/>
              <a:cs typeface="Calibri" panose="020F0502020204030204" pitchFamily="34" charset="0"/>
            </a:endParaRPr>
          </a:p>
          <a:p>
            <a:pPr marL="0"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15.45 	Noen </a:t>
            </a:r>
            <a:r>
              <a:rPr lang="nb-NO" sz="1100" i="1" dirty="0">
                <a:latin typeface="Calibri" panose="020F0502020204030204" pitchFamily="34" charset="0"/>
                <a:ea typeface="Lato" panose="020F0502020204030203" pitchFamily="34" charset="0"/>
                <a:cs typeface="Calibri" panose="020F0502020204030204" pitchFamily="34" charset="0"/>
              </a:rPr>
              <a:t>nye saker </a:t>
            </a:r>
            <a:r>
              <a:rPr lang="nb-NO" sz="1100" dirty="0">
                <a:latin typeface="Calibri" panose="020F0502020204030204" pitchFamily="34" charset="0"/>
                <a:ea typeface="Lato" panose="020F0502020204030203" pitchFamily="34" charset="0"/>
                <a:cs typeface="Calibri" panose="020F0502020204030204" pitchFamily="34" charset="0"/>
              </a:rPr>
              <a:t>vi bør snakke om, ta tak i?</a:t>
            </a:r>
          </a:p>
          <a:p>
            <a:pPr marL="0"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	a. Framtidig organisering av historieinstituttene</a:t>
            </a:r>
          </a:p>
          <a:p>
            <a:pPr marL="0"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	Mats har fanget opp at noen på HF mener at de to historieinstituttene skal tvangssammenslås. Dekan avviste at så er tilfellet. Det som derimot er tilfellet</a:t>
            </a:r>
            <a:r>
              <a:rPr lang="nb-NO" sz="1100">
                <a:latin typeface="Calibri" panose="020F0502020204030204" pitchFamily="34" charset="0"/>
                <a:ea typeface="Lato" panose="020F0502020204030203" pitchFamily="34" charset="0"/>
                <a:cs typeface="Calibri" panose="020F0502020204030204" pitchFamily="34" charset="0"/>
              </a:rPr>
              <a:t>, 	er </a:t>
            </a:r>
            <a:r>
              <a:rPr lang="nb-NO" sz="1100" dirty="0">
                <a:latin typeface="Calibri" panose="020F0502020204030204" pitchFamily="34" charset="0"/>
                <a:ea typeface="Lato" panose="020F0502020204030203" pitchFamily="34" charset="0"/>
                <a:cs typeface="Calibri" panose="020F0502020204030204" pitchFamily="34" charset="0"/>
              </a:rPr>
              <a:t>at HFs ledergruppe både på ledersamling og på noen andre møter har diskutert om dagens organisering på fakultetet er det rette for framtida</a:t>
            </a:r>
            <a:r>
              <a:rPr lang="nb-NO" sz="1100">
                <a:latin typeface="Calibri" panose="020F0502020204030204" pitchFamily="34" charset="0"/>
                <a:ea typeface="Lato" panose="020F0502020204030203" pitchFamily="34" charset="0"/>
                <a:cs typeface="Calibri" panose="020F0502020204030204" pitchFamily="34" charset="0"/>
              </a:rPr>
              <a:t>. </a:t>
            </a:r>
            <a:endParaRPr lang="nb-NO" sz="1100" dirty="0">
              <a:latin typeface="Calibri" panose="020F0502020204030204" pitchFamily="34" charset="0"/>
              <a:ea typeface="Lato" panose="020F0502020204030203" pitchFamily="34" charset="0"/>
              <a:cs typeface="Calibri" panose="020F0502020204030204" pitchFamily="34" charset="0"/>
            </a:endParaRPr>
          </a:p>
          <a:p>
            <a:pPr marL="0" indent="0">
              <a:buFont typeface="Arial"/>
              <a:buNone/>
            </a:pPr>
            <a:endParaRPr lang="nb-NO" sz="1100" dirty="0">
              <a:latin typeface="Calibri" panose="020F0502020204030204" pitchFamily="34" charset="0"/>
              <a:ea typeface="Lato" panose="020F0502020204030203" pitchFamily="34" charset="0"/>
              <a:cs typeface="Calibri" panose="020F0502020204030204" pitchFamily="34" charset="0"/>
            </a:endParaRPr>
          </a:p>
          <a:p>
            <a:pPr marL="0"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13.50 	Noen </a:t>
            </a:r>
            <a:r>
              <a:rPr lang="nb-NO" sz="1100" i="1" dirty="0">
                <a:latin typeface="Calibri" panose="020F0502020204030204" pitchFamily="34" charset="0"/>
                <a:ea typeface="Lato" panose="020F0502020204030203" pitchFamily="34" charset="0"/>
                <a:cs typeface="Calibri" panose="020F0502020204030204" pitchFamily="34" charset="0"/>
              </a:rPr>
              <a:t>nye saker </a:t>
            </a:r>
            <a:r>
              <a:rPr lang="nb-NO" sz="1100" dirty="0">
                <a:latin typeface="Calibri" panose="020F0502020204030204" pitchFamily="34" charset="0"/>
                <a:ea typeface="Lato" panose="020F0502020204030203" pitchFamily="34" charset="0"/>
                <a:cs typeface="Calibri" panose="020F0502020204030204" pitchFamily="34" charset="0"/>
              </a:rPr>
              <a:t>vi bør snakke om, ta tak i?</a:t>
            </a:r>
          </a:p>
          <a:p>
            <a:pPr marL="23812"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13.55 	Oppsummering</a:t>
            </a:r>
          </a:p>
          <a:p>
            <a:pPr marL="23812" indent="0">
              <a:buFont typeface="Arial"/>
              <a:buNone/>
            </a:pPr>
            <a:r>
              <a:rPr lang="nb-NO" sz="1100" dirty="0">
                <a:latin typeface="Calibri" panose="020F0502020204030204" pitchFamily="34" charset="0"/>
                <a:ea typeface="Lato" panose="020F0502020204030203" pitchFamily="34" charset="0"/>
                <a:cs typeface="Calibri" panose="020F0502020204030204" pitchFamily="34" charset="0"/>
              </a:rPr>
              <a:t>14.00 	Slutt</a:t>
            </a:r>
            <a:endParaRPr lang="nb-NO" dirty="0"/>
          </a:p>
        </p:txBody>
      </p:sp>
    </p:spTree>
    <p:extLst>
      <p:ext uri="{BB962C8B-B14F-4D97-AF65-F5344CB8AC3E}">
        <p14:creationId xmlns:p14="http://schemas.microsoft.com/office/powerpoint/2010/main" val="3618866659"/>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454134DF7DF44A99DC3213360F4BA9" ma:contentTypeVersion="5" ma:contentTypeDescription="Create a new document." ma:contentTypeScope="" ma:versionID="972ddf4c5efbae11998dbe9de98a62ce">
  <xsd:schema xmlns:xsd="http://www.w3.org/2001/XMLSchema" xmlns:xs="http://www.w3.org/2001/XMLSchema" xmlns:p="http://schemas.microsoft.com/office/2006/metadata/properties" xmlns:ns3="784cc11c-033e-4192-bf4b-2248d9faee96" xmlns:ns4="0d7712f1-8126-4997-8d67-7c029a5e6805" targetNamespace="http://schemas.microsoft.com/office/2006/metadata/properties" ma:root="true" ma:fieldsID="85ab3e67a07b6749f848a6ad3174640e" ns3:_="" ns4:_="">
    <xsd:import namespace="784cc11c-033e-4192-bf4b-2248d9faee96"/>
    <xsd:import namespace="0d7712f1-8126-4997-8d67-7c029a5e68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cc11c-033e-4192-bf4b-2248d9fae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7712f1-8126-4997-8d67-7c029a5e68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7E06B1-EB73-483C-B5C9-146B52CF7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cc11c-033e-4192-bf4b-2248d9faee96"/>
    <ds:schemaRef ds:uri="0d7712f1-8126-4997-8d67-7c029a5e68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4E6499-DF2E-420B-8B4B-5638CA60ECCA}">
  <ds:schemaRefs>
    <ds:schemaRef ds:uri="http://schemas.microsoft.com/sharepoint/v3/contenttype/forms"/>
  </ds:schemaRefs>
</ds:datastoreItem>
</file>

<file path=customXml/itemProps3.xml><?xml version="1.0" encoding="utf-8"?>
<ds:datastoreItem xmlns:ds="http://schemas.openxmlformats.org/officeDocument/2006/customXml" ds:itemID="{B8DE0111-2954-4313-8BE4-F520EF90631D}">
  <ds:schemaRefs>
    <ds:schemaRef ds:uri="http://purl.org/dc/elements/1.1/"/>
    <ds:schemaRef ds:uri="http://www.w3.org/XML/1998/namespace"/>
    <ds:schemaRef ds:uri="http://schemas.microsoft.com/office/infopath/2007/PartnerControls"/>
    <ds:schemaRef ds:uri="http://purl.org/dc/dcmitype/"/>
    <ds:schemaRef ds:uri="0d7712f1-8126-4997-8d67-7c029a5e6805"/>
    <ds:schemaRef ds:uri="http://purl.org/dc/terms/"/>
    <ds:schemaRef ds:uri="http://schemas.microsoft.com/office/2006/documentManagement/types"/>
    <ds:schemaRef ds:uri="http://schemas.openxmlformats.org/package/2006/metadata/core-properties"/>
    <ds:schemaRef ds:uri="784cc11c-033e-4192-bf4b-2248d9faee9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421</Words>
  <Application>Microsoft Office PowerPoint</Application>
  <PresentationFormat>On-screen Show (16:9)</PresentationFormat>
  <Paragraphs>40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Helvetica Neue Light</vt:lpstr>
      <vt:lpstr>Office-tema</vt:lpstr>
      <vt:lpstr>Utvida ledermøte - Gjenoppretting</vt:lpstr>
      <vt:lpstr>Agenda</vt:lpstr>
      <vt:lpstr>Oppsummering</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Anne Kristine Børresen</cp:lastModifiedBy>
  <cp:revision>161</cp:revision>
  <dcterms:created xsi:type="dcterms:W3CDTF">2013-06-10T16:56:09Z</dcterms:created>
  <dcterms:modified xsi:type="dcterms:W3CDTF">2023-01-24T08:18:13Z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0x01010051454134DF7DF44A99DC3213360F4BA9</vt:lpwstr>
  </property>
</Properties>
</file>