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58" r:id="rId6"/>
    <p:sldId id="304" r:id="rId7"/>
    <p:sldId id="337" r:id="rId8"/>
    <p:sldId id="305" r:id="rId9"/>
    <p:sldId id="309" r:id="rId10"/>
    <p:sldId id="308" r:id="rId11"/>
    <p:sldId id="338" r:id="rId12"/>
    <p:sldId id="310" r:id="rId13"/>
    <p:sldId id="313" r:id="rId14"/>
    <p:sldId id="314" r:id="rId15"/>
    <p:sldId id="336" r:id="rId16"/>
    <p:sldId id="315" r:id="rId17"/>
    <p:sldId id="316" r:id="rId18"/>
    <p:sldId id="317" r:id="rId19"/>
    <p:sldId id="333" r:id="rId20"/>
    <p:sldId id="335" r:id="rId21"/>
    <p:sldId id="312" r:id="rId22"/>
    <p:sldId id="339" r:id="rId23"/>
    <p:sldId id="322" r:id="rId24"/>
    <p:sldId id="323" r:id="rId25"/>
    <p:sldId id="334" r:id="rId26"/>
    <p:sldId id="324" r:id="rId27"/>
    <p:sldId id="341" r:id="rId28"/>
    <p:sldId id="342" r:id="rId29"/>
    <p:sldId id="343" r:id="rId30"/>
    <p:sldId id="319" r:id="rId31"/>
    <p:sldId id="340" r:id="rId32"/>
    <p:sldId id="329" r:id="rId33"/>
    <p:sldId id="330" r:id="rId34"/>
    <p:sldId id="331" r:id="rId35"/>
    <p:sldId id="332" r:id="rId36"/>
    <p:sldId id="270" r:id="rId37"/>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ina Autio" initials="PA" lastIdx="25" clrIdx="0">
    <p:extLst>
      <p:ext uri="{19B8F6BF-5375-455C-9EA6-DF929625EA0E}">
        <p15:presenceInfo xmlns:p15="http://schemas.microsoft.com/office/powerpoint/2012/main" userId="S::pauliia@ntnu.no::d65178a4-e043-4d47-9fd1-08565b64eb6c" providerId="AD"/>
      </p:ext>
    </p:extLst>
  </p:cmAuthor>
  <p:cmAuthor id="2" name="Wanjing Huang Smedsrud" initials="WHS" lastIdx="21" clrIdx="1">
    <p:extLst>
      <p:ext uri="{19B8F6BF-5375-455C-9EA6-DF929625EA0E}">
        <p15:presenceInfo xmlns:p15="http://schemas.microsoft.com/office/powerpoint/2012/main" userId="S::wanjingl@ntnu.no::186fc0a2-2c74-4355-b27c-d54f1e15a4b5" providerId="AD"/>
      </p:ext>
    </p:extLst>
  </p:cmAuthor>
  <p:cmAuthor id="3" name="Kristian V. Kvamsøe" initials="KVK" lastIdx="1" clrIdx="2">
    <p:extLst>
      <p:ext uri="{19B8F6BF-5375-455C-9EA6-DF929625EA0E}">
        <p15:presenceInfo xmlns:p15="http://schemas.microsoft.com/office/powerpoint/2012/main" userId="S::kvamsoe@ntnu.no::3b27b4c0-30f5-4286-b662-2163ce8c47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EC230-5083-4AE3-BD12-57063D6BE3AE}" v="176" dt="2022-05-10T12:21:39.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4" autoAdjust="0"/>
    <p:restoredTop sz="69404" autoAdjust="0"/>
  </p:normalViewPr>
  <p:slideViewPr>
    <p:cSldViewPr snapToGrid="0">
      <p:cViewPr varScale="1">
        <p:scale>
          <a:sx n="109" d="100"/>
          <a:sy n="109" d="100"/>
        </p:scale>
        <p:origin x="678" y="96"/>
      </p:cViewPr>
      <p:guideLst>
        <p:guide orient="horz" pos="1620"/>
        <p:guide pos="2880"/>
      </p:guideLst>
    </p:cSldViewPr>
  </p:slideViewPr>
  <p:outlineViewPr>
    <p:cViewPr>
      <p:scale>
        <a:sx n="33" d="100"/>
        <a:sy n="33" d="100"/>
      </p:scale>
      <p:origin x="0" y="-281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A5FAE-893B-4AB0-9436-E8565E945E60}" type="datetimeFigureOut">
              <a:rPr lang="nb-NO" smtClean="0"/>
              <a:t>10.05.2022</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6146-480B-4E41-AFDC-829936D5282F}" type="slidenum">
              <a:rPr lang="nb-NO" smtClean="0"/>
              <a:t>‹#›</a:t>
            </a:fld>
            <a:endParaRPr lang="nb-NO" dirty="0"/>
          </a:p>
        </p:txBody>
      </p:sp>
    </p:spTree>
    <p:extLst>
      <p:ext uri="{BB962C8B-B14F-4D97-AF65-F5344CB8AC3E}">
        <p14:creationId xmlns:p14="http://schemas.microsoft.com/office/powerpoint/2010/main" val="401049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tnu.no/wiki/-/wiki/Norsk/Lede+studieprogr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nu.no/wiki/-/wiki/Norsk/KASPER+-+Studieplanverkt&#248;ye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Hei mitt namn er «…» og eg jobbar ved «…». Velkommen til kurset: KASPER for administratorar. Er det nokon av dykk som har erfaring med bruk av KASPER? </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 Er svaret nei; «Det er greitt, då håper vi dette vil være informativt og gjere deg komfortabel i bruk av KASPER.» </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 Er svaret ja; «Så bra, då håper eg at dette kurset vil bygge på erfaringa du allereie har og at du lærer noko nytt.»</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 Her er målet å bryte isen og legge opp til at deltakarane medverkar.</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a:t>
            </a:fld>
            <a:endParaRPr lang="nb-NO" dirty="0"/>
          </a:p>
        </p:txBody>
      </p:sp>
    </p:spTree>
    <p:extLst>
      <p:ext uri="{BB962C8B-B14F-4D97-AF65-F5344CB8AC3E}">
        <p14:creationId xmlns:p14="http://schemas.microsoft.com/office/powerpoint/2010/main" val="173846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Ved fyrste gjennomføring av studieprogramevaluering er det nødvendig at rollene programadministrator, studieprogramleder og studieprogramråd er lagt inn i KASPER. Desse tre er minimumskravet fordi dei vert brukt i opprettinga av Teamet for studieprogramevaluering. Ved seinare studieår vil tidlegare sette roller bli ståande, og det vil berre vere nødvendig å oppdatere dei dersom nye personar har tatt over.</a:t>
            </a:r>
          </a:p>
          <a:p>
            <a:pPr marL="0" marR="0" lvl="0" indent="0" algn="l" defTabSz="914400" rtl="0" eaLnBrk="1" fontAlgn="auto" latinLnBrk="0" hangingPunct="1">
              <a:lnSpc>
                <a:spcPct val="100000"/>
              </a:lnSpc>
              <a:spcBef>
                <a:spcPts val="0"/>
              </a:spcBef>
              <a:spcAft>
                <a:spcPts val="0"/>
              </a:spcAft>
              <a:buClrTx/>
              <a:buSzTx/>
              <a:buFontTx/>
              <a:buNone/>
              <a:tabLst/>
              <a:defRPr/>
            </a:pPr>
            <a:b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b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Under «Liste» (1) vel du studieprogram ved å søke etter studieprogrammet eller programkoden i søkefeltet (2). Du kan òg velje studieprogrammet direkte frå lista (3). Dette vil opne ein meny til høgre på sida.</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b-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10</a:t>
            </a:fld>
            <a:endParaRPr lang="nb-NO" dirty="0"/>
          </a:p>
        </p:txBody>
      </p:sp>
    </p:spTree>
    <p:extLst>
      <p:ext uri="{BB962C8B-B14F-4D97-AF65-F5344CB8AC3E}">
        <p14:creationId xmlns:p14="http://schemas.microsoft.com/office/powerpoint/2010/main" val="164267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Her må dei fylgjande rollene fyllast inn eller oppdaterast:</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Programadministrator (4): Dette er studieprogrammets administrative ressurs. Denne ressursen har ansvar for å bidra med administrativ støtte i studieplanrevisjonen. Programadministrator blir eigar av teamet for studieprogramevaluering som vert oppretta i Teams, saman med studieprogramleiar.</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Studieprogramleder (5): Leder for studieprogrammet og ansvarleg for at evalueringa blir gjennomført. Studieprogramleiar står som sagt òg som eigar av evalueringsteamet, og har soleis administratorrettigheiter i det.</a:t>
            </a: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Studieprogramråd (6): Bruk nedtrekksmenyen for å legge til eit eksisterande råd, eller klikk på «Opprett nytt studieprogramråd». Viss du opprettar eit nytt råd er det anbefalt å gje det ein tittel som startar med fakultetsforkortelsen (ØK, HF, osv.), då det gjer namnet lettare å finne igjen i nedtrekksmenyen ved seinare bruk. Studieprogramrådet blir lagt til evalueringsteamet som medlemmer.</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For å legge til eller fjerne medlem i programrådet, trykker du på lenka under «Administrer medlemmer i rådet» (sjå pil). </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Trykk «Lagre» (7) når du er ferdig. Merk at her går det an å gå tilbake og gjere endringar i rollelista for inneverande prosess heilt fram til studieplanen blir vedtatt.</a:t>
            </a:r>
          </a:p>
          <a:p>
            <a:pPr>
              <a:lnSpc>
                <a:spcPct val="150000"/>
              </a:lnSpc>
              <a:spcAft>
                <a:spcPts val="800"/>
              </a:spcAft>
            </a:pPr>
            <a:endParaRPr lang="nn-NO" sz="1800" noProof="0" dirty="0">
              <a:effectLst/>
              <a:latin typeface="Times New Roman" panose="02020603050405020304" pitchFamily="18" charset="0"/>
              <a:cs typeface="Times New Roman" panose="02020603050405020304" pitchFamily="18" charset="0"/>
            </a:endParaRPr>
          </a:p>
          <a:p>
            <a:pPr>
              <a:lnSpc>
                <a:spcPct val="150000"/>
              </a:lnSpc>
              <a:spcAft>
                <a:spcPts val="800"/>
              </a:spcAft>
            </a:pPr>
            <a:r>
              <a:rPr lang="nn-NO" noProof="0" dirty="0"/>
              <a:t>Nokon spørsmål so langt?</a:t>
            </a:r>
          </a:p>
        </p:txBody>
      </p:sp>
      <p:sp>
        <p:nvSpPr>
          <p:cNvPr id="4" name="Plassholder for lysbildenummer 3"/>
          <p:cNvSpPr>
            <a:spLocks noGrp="1"/>
          </p:cNvSpPr>
          <p:nvPr>
            <p:ph type="sldNum" sz="quarter" idx="5"/>
          </p:nvPr>
        </p:nvSpPr>
        <p:spPr/>
        <p:txBody>
          <a:bodyPr/>
          <a:lstStyle/>
          <a:p>
            <a:fld id="{177C6146-480B-4E41-AFDC-829936D5282F}" type="slidenum">
              <a:rPr lang="nb-NO" smtClean="0"/>
              <a:t>11</a:t>
            </a:fld>
            <a:endParaRPr lang="nb-NO" dirty="0"/>
          </a:p>
        </p:txBody>
      </p:sp>
    </p:spTree>
    <p:extLst>
      <p:ext uri="{BB962C8B-B14F-4D97-AF65-F5344CB8AC3E}">
        <p14:creationId xmlns:p14="http://schemas.microsoft.com/office/powerpoint/2010/main" val="338835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Nedst i menyen er det to faner, kalla «Revisjon av program» og «Programrapport».  I den sistnemnde får du opp rapportstatusen til evalueringar frå tidlegare år, og har moglegheita til å frita studieprogrammet frå evaluering om det skulle trengast. </a:t>
            </a:r>
          </a:p>
          <a:p>
            <a:endParaRPr lang="nn-NO" sz="1200" noProof="0" dirty="0">
              <a:effectLst/>
              <a:latin typeface="Times New Roman" panose="02020603050405020304" pitchFamily="18" charset="0"/>
              <a:cs typeface="Times New Roman" panose="02020603050405020304" pitchFamily="18" charset="0"/>
            </a:endParaRPr>
          </a:p>
          <a:p>
            <a:r>
              <a:rPr lang="nn-NO" sz="1200" noProof="0" dirty="0">
                <a:effectLst/>
                <a:latin typeface="Times New Roman" panose="02020603050405020304" pitchFamily="18" charset="0"/>
                <a:cs typeface="Times New Roman" panose="02020603050405020304" pitchFamily="18" charset="0"/>
              </a:rPr>
              <a:t>Byrj med å velje for kva studieår du vil frita programmet (1). Du må deretter skrive ei kort forklaring (min. 20 teikn) kvifor programmet ikkje skal evaluerast (2).</a:t>
            </a:r>
          </a:p>
          <a:p>
            <a:r>
              <a:rPr lang="nn-NO" sz="1200" noProof="0" dirty="0">
                <a:effectLst/>
                <a:latin typeface="Times New Roman" panose="02020603050405020304" pitchFamily="18" charset="0"/>
                <a:cs typeface="Times New Roman" panose="02020603050405020304" pitchFamily="18" charset="0"/>
              </a:rPr>
              <a:t>Huk av boksen under dersom du ynskjer at denne forklaringa skal publiserast til Studiekvalitetsportalen (3), og klikk til slutt «Ta programmet ut av evaluering» (4).</a:t>
            </a: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12</a:t>
            </a:fld>
            <a:endParaRPr lang="nb-NO" dirty="0"/>
          </a:p>
        </p:txBody>
      </p:sp>
    </p:spTree>
    <p:extLst>
      <p:ext uri="{BB962C8B-B14F-4D97-AF65-F5344CB8AC3E}">
        <p14:creationId xmlns:p14="http://schemas.microsoft.com/office/powerpoint/2010/main" val="212069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No skal me sjå på resten av felta som må fyllast ut for at studieprogramleder og/eller programadministrator skal kunne starte studieplanrevisjonen. Desse felta kan sjølvsagt oppdaterast samtidig som dei rollene me nett snakka om, men fristen for å gjere det er seinare i studieåret.</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Vel eit studieprogram, slik at du får opp same meny som tidlegare. Felta som er merka med asterisk er nødvendig å fylle inn å kunne starte revisjon.</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Bruk nedtrekksfeltet i å velje «Planleggingsmodell» (1). Du kan velje mellom</a:t>
            </a:r>
            <a:r>
              <a:rPr lang="nn-NO" sz="1800" b="1"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«Planlegg alle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kommende</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år for alle kull» og «Planlegge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kun</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neste år for alle kull».</a:t>
            </a: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buFont typeface="Arial" panose="020B0604020202020204" pitchFamily="34" charset="0"/>
              <a:buNone/>
              <a:tabLst>
                <a:tab pos="457200" algn="l"/>
              </a:tabLs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Deretter vel du mellom «Fakultetsinternt», «Instituttinternt»,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Tverrfakultært</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eller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Forvaltningsutvalg</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i menyen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Ledelsesmodell</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(2).</a:t>
            </a:r>
          </a:p>
          <a:p>
            <a:pPr marL="0" lvl="0" indent="0">
              <a:lnSpc>
                <a:spcPct val="150000"/>
              </a:lnSpc>
              <a:spcAft>
                <a:spcPts val="800"/>
              </a:spcAft>
              <a:buFont typeface="Arial" panose="020B0604020202020204" pitchFamily="34" charset="0"/>
              <a:buNone/>
              <a:tabLst>
                <a:tab pos="457200" algn="l"/>
              </a:tabLst>
            </a:pP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Aft>
                <a:spcPts val="800"/>
              </a:spcAft>
              <a:buFont typeface="Arial" panose="020B0604020202020204" pitchFamily="34" charset="0"/>
              <a:buNone/>
              <a:tabLst>
                <a:tab pos="457200" algn="l"/>
              </a:tabLst>
            </a:pPr>
            <a:r>
              <a:rPr lang="nn-NO" sz="1800" b="1" noProof="0" dirty="0">
                <a:effectLst/>
                <a:latin typeface="Times New Roman" panose="02020603050405020304" pitchFamily="18" charset="0"/>
                <a:ea typeface="Calibri" panose="020F0502020204030204" pitchFamily="34" charset="0"/>
                <a:cs typeface="Times New Roman" panose="02020603050405020304" pitchFamily="18" charset="0"/>
              </a:rPr>
              <a:t>Merk</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om du vel forvaltingsutval må du òg velje kva for eit forvaltingsutval (FUS/FUL/FUI) som skal brukast. Vedtaksmyndigheten for studieplanen vil då bli sekretæren i det aktuelle utvalet. Les meir om leiingsmodellane i kvalitetssystem for utdanning sin wiki </a:t>
            </a:r>
            <a:r>
              <a:rPr lang="nn-NO" dirty="0">
                <a:hlinkClick r:id="rId3"/>
              </a:rPr>
              <a:t>https://i.ntnu.no/wiki/-/wiki/Norsk/Lede+studieprogram</a:t>
            </a:r>
            <a:endParaRPr lang="nb-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13</a:t>
            </a:fld>
            <a:endParaRPr lang="nb-NO" dirty="0"/>
          </a:p>
        </p:txBody>
      </p:sp>
    </p:spTree>
    <p:extLst>
      <p:ext uri="{BB962C8B-B14F-4D97-AF65-F5344CB8AC3E}">
        <p14:creationId xmlns:p14="http://schemas.microsoft.com/office/powerpoint/2010/main" val="11154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Videre nede i sidemenyen kan du legge til </a:t>
            </a:r>
            <a:r>
              <a:rPr lang="nn-NO" sz="1800" b="0" noProof="0" dirty="0">
                <a:effectLst/>
                <a:latin typeface="Times New Roman" panose="02020603050405020304" pitchFamily="18" charset="0"/>
                <a:ea typeface="Calibri" panose="020F0502020204030204" pitchFamily="34" charset="0"/>
                <a:cs typeface="Times New Roman" panose="02020603050405020304" pitchFamily="18" charset="0"/>
              </a:rPr>
              <a:t>«</a:t>
            </a:r>
            <a:r>
              <a:rPr lang="nn-NO" sz="1800" b="0" noProof="0" dirty="0" err="1">
                <a:effectLst/>
                <a:latin typeface="Times New Roman" panose="02020603050405020304" pitchFamily="18" charset="0"/>
                <a:ea typeface="Calibri" panose="020F0502020204030204" pitchFamily="34" charset="0"/>
                <a:cs typeface="Times New Roman" panose="02020603050405020304" pitchFamily="18" charset="0"/>
              </a:rPr>
              <a:t>Bidragsytere</a:t>
            </a:r>
            <a:r>
              <a:rPr lang="nn-NO" sz="1800" b="0" noProof="0" dirty="0">
                <a:effectLst/>
                <a:latin typeface="Times New Roman" panose="02020603050405020304" pitchFamily="18" charset="0"/>
                <a:ea typeface="Calibri" panose="020F0502020204030204" pitchFamily="34" charset="0"/>
                <a:cs typeface="Times New Roman" panose="02020603050405020304" pitchFamily="18" charset="0"/>
              </a:rPr>
              <a:t>»</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(3). Dette kan vere ein eller fleire personar som skal bidra til studieplanrevisjonen. Det kan til dømes være faglege ressursar som har ansvaret for de ulike vegvala i programmet, eller andre administrative ressursar. Der er mogleg å legge til fleire bidragsytarar etter at studieplanen er sendt til revisjon.</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b="0" noProof="0" dirty="0">
                <a:effectLst/>
                <a:latin typeface="Times New Roman" panose="02020603050405020304" pitchFamily="18" charset="0"/>
                <a:ea typeface="Calibri" panose="020F0502020204030204" pitchFamily="34" charset="0"/>
                <a:cs typeface="Times New Roman" panose="02020603050405020304" pitchFamily="18" charset="0"/>
              </a:rPr>
              <a:t>«Godkjenner» </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(4) er den som skal godkjenne studieplanen før den sendes til vedtak. Dette kan t.d. vere ein instituttleder, dekan på samarbeidande fakultet, eller sekretær i forvaltingsutval, alt etter kva leiingsmodell som er vald. </a:t>
            </a: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b="0" noProof="0" dirty="0">
                <a:effectLst/>
                <a:latin typeface="Times New Roman" panose="02020603050405020304" pitchFamily="18" charset="0"/>
                <a:ea typeface="Calibri" panose="020F0502020204030204" pitchFamily="34" charset="0"/>
                <a:cs typeface="Times New Roman" panose="02020603050405020304" pitchFamily="18" charset="0"/>
              </a:rPr>
              <a:t>«Saksnummer i arkiv» </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(5) må fyllast inn for studieplanar som vedtakast i ePhorte. Saksnummeret vert brukt til å eksportere planen ut av KASPER og inn i ePhorte. Me kjem tilbake til kva ein gjer dersom vedtakssløyfa i KASPER vert brukt i staden.</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14</a:t>
            </a:fld>
            <a:endParaRPr lang="nb-NO" dirty="0"/>
          </a:p>
        </p:txBody>
      </p:sp>
    </p:spTree>
    <p:extLst>
      <p:ext uri="{BB962C8B-B14F-4D97-AF65-F5344CB8AC3E}">
        <p14:creationId xmlns:p14="http://schemas.microsoft.com/office/powerpoint/2010/main" val="270574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Du fullfører klargjeringa i fana «Revisjon av program» nedst i menyen. </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Set ein «Frist for å fullføre revisjon» ved å opne kalendermenyen (6). </a:t>
            </a:r>
            <a:r>
              <a:rPr lang="nn-NO" sz="1800" u="none" noProof="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Fristen må vere innafor det som er gjeve av NTNU sine retningslinjer. </a:t>
            </a:r>
            <a:r>
              <a:rPr lang="nn-NO" sz="1800" noProof="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Når alle nødvendige felt er fylt inn, huker du av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Jeg</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bekrefter</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at planen er klar for å sendes til [Studieprogramleder] for revisjon» og klikkar «Send til revisjon» (7). Eit e-postvarsel vil gå ut til studieprogramleder. </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Dersom studieplanen av noko grunn ikkje skal til revisjon i inneverande periode kan du frita studieprogrammet frå det her. Skriv ei kort forklaring i tekstfeltet, og klikk «Ta programmet ut av revisjon» (8).</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15</a:t>
            </a:fld>
            <a:endParaRPr lang="nb-NO" dirty="0"/>
          </a:p>
        </p:txBody>
      </p:sp>
    </p:spTree>
    <p:extLst>
      <p:ext uri="{BB962C8B-B14F-4D97-AF65-F5344CB8AC3E}">
        <p14:creationId xmlns:p14="http://schemas.microsoft.com/office/powerpoint/2010/main" val="6062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b="0" i="0" dirty="0">
                <a:solidFill>
                  <a:srgbClr val="333333"/>
                </a:solidFill>
                <a:effectLst/>
                <a:latin typeface="Open Sans" panose="020B0606030504020204" pitchFamily="34" charset="0"/>
              </a:rPr>
              <a:t>Alle studieplanar ligg i utgangspunktet inne med vedtak i ePhorte, so dette feltet er berre naudsynt å gjere nok med dersom ein skal byte til vedtak i KASPER.  </a:t>
            </a:r>
          </a:p>
          <a:p>
            <a:endParaRPr lang="nn-NO" b="0" i="0" dirty="0">
              <a:solidFill>
                <a:srgbClr val="333333"/>
              </a:solidFill>
              <a:effectLst/>
              <a:latin typeface="Open Sans" panose="020B0606030504020204" pitchFamily="34" charset="0"/>
            </a:endParaRPr>
          </a:p>
          <a:p>
            <a:r>
              <a:rPr lang="nn-NO" b="0" i="0" dirty="0">
                <a:solidFill>
                  <a:srgbClr val="333333"/>
                </a:solidFill>
                <a:effectLst/>
                <a:latin typeface="Open Sans" panose="020B0606030504020204" pitchFamily="34" charset="0"/>
              </a:rPr>
              <a:t>Bruk nedtrekksmenyen «Vedtakssløyfe» til å velje «Vedtak i KASPER».  Når du har gjort valet vil feltet «Vedtaksmyndighet» dukke opp lengre nede i menyen. Der fyller du inn den som skal ha myndigheita for dette studieprogrammet. For studieprogram med «Forvaltingsutvalg» som leiarmodell vil sekretæren for FUS/FUI automatisk verte lagt til.</a:t>
            </a:r>
          </a:p>
          <a:p>
            <a:endParaRPr lang="nn-NO"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Nokon spørsmål til denne delen av kurset? </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7C6146-480B-4E41-AFDC-829936D5282F}" type="slidenum">
              <a:rPr lang="nb-NO" smtClean="0"/>
              <a:t>16</a:t>
            </a:fld>
            <a:endParaRPr lang="nb-NO" dirty="0"/>
          </a:p>
        </p:txBody>
      </p:sp>
    </p:spTree>
    <p:extLst>
      <p:ext uri="{BB962C8B-B14F-4D97-AF65-F5344CB8AC3E}">
        <p14:creationId xmlns:p14="http://schemas.microsoft.com/office/powerpoint/2010/main" val="185581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«Hurtigrediger»-fana blir brukt til å samtidig setje i gong studieplanrevisjonen for fleire program, i dei tilfella du veit at ingen endringar i rollelista er nødvendig.</a:t>
            </a:r>
          </a:p>
          <a:p>
            <a:endParaRPr lang="nn-NO" noProof="0" dirty="0"/>
          </a:p>
          <a:p>
            <a:r>
              <a:rPr lang="nn-NO" noProof="0" dirty="0"/>
              <a:t>Naviger til fana, og vel eit eller fleire av studieprogramma (1). Dette opnar ein meny til høgre på sida. </a:t>
            </a:r>
          </a:p>
          <a:p>
            <a:r>
              <a:rPr lang="nn-NO" noProof="0" dirty="0"/>
              <a:t>Her set du ein frist for fullføring av revisjon (2), bekreftar at du har vald dei rette programma, og set i gong revisjonen av studieplanane (3). </a:t>
            </a:r>
          </a:p>
          <a:p>
            <a:endParaRPr lang="nn-NO" noProof="0" dirty="0"/>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17</a:t>
            </a:fld>
            <a:endParaRPr lang="nb-NO" dirty="0"/>
          </a:p>
        </p:txBody>
      </p:sp>
    </p:spTree>
    <p:extLst>
      <p:ext uri="{BB962C8B-B14F-4D97-AF65-F5344CB8AC3E}">
        <p14:creationId xmlns:p14="http://schemas.microsoft.com/office/powerpoint/2010/main" val="356846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Du kan sende påminning til studieprogramleiarar om at studieplanen skal reviderast ved å velje «Purring»-fana (1).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Vel deretter eit eller fleire studieprogram du vil sende til. Du kan bruke søkefeltet (2) til å leite etter spesifikke program ved hjelp av namn eller programkode. Elles kan du velje studieprogrammet direkte frå lista (3).</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Etter du har vald studieprogram trykkar du på «Send påminnelse» (4). </a:t>
            </a:r>
            <a:r>
              <a:rPr lang="nn-NO" sz="2800" b="0" i="0" dirty="0">
                <a:solidFill>
                  <a:srgbClr val="272833"/>
                </a:solidFill>
                <a:effectLst/>
                <a:latin typeface="Open Sans" panose="020B0606030504020204" pitchFamily="34" charset="0"/>
              </a:rPr>
              <a:t>Då vert det oppretta ein e-post i det som er standard e-post-program på din PC/Mac. Merk at det er berre adressene som vert lagt til automatisk i denne e-posten. Du må sjølv skrive teksten du vil sende ut.</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18</a:t>
            </a:fld>
            <a:endParaRPr lang="nb-NO" dirty="0"/>
          </a:p>
        </p:txBody>
      </p:sp>
    </p:spTree>
    <p:extLst>
      <p:ext uri="{BB962C8B-B14F-4D97-AF65-F5344CB8AC3E}">
        <p14:creationId xmlns:p14="http://schemas.microsoft.com/office/powerpoint/2010/main" val="39660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[Sjekk om det trengs ein pause før me går videre.]</a:t>
            </a:r>
          </a:p>
          <a:p>
            <a:endParaRPr lang="nn-NO" sz="1200" noProof="0" dirty="0">
              <a:effectLst/>
              <a:latin typeface="Times New Roman" panose="02020603050405020304" pitchFamily="18" charset="0"/>
              <a:cs typeface="Times New Roman" panose="02020603050405020304" pitchFamily="18" charset="0"/>
            </a:endParaRPr>
          </a:p>
          <a:p>
            <a:r>
              <a:rPr lang="nn-NO" sz="1200" noProof="0" dirty="0">
                <a:effectLst/>
                <a:latin typeface="Times New Roman" panose="02020603050405020304" pitchFamily="18" charset="0"/>
                <a:cs typeface="Times New Roman" panose="02020603050405020304" pitchFamily="18" charset="0"/>
              </a:rPr>
              <a:t>Me skal no kikke på modulane for administrasjon på emnenivå.</a:t>
            </a:r>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19</a:t>
            </a:fld>
            <a:endParaRPr lang="nb-NO" dirty="0"/>
          </a:p>
        </p:txBody>
      </p:sp>
    </p:spTree>
    <p:extLst>
      <p:ext uri="{BB962C8B-B14F-4D97-AF65-F5344CB8AC3E}">
        <p14:creationId xmlns:p14="http://schemas.microsoft.com/office/powerpoint/2010/main" val="737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Her er planen for i dag. Me byrjar med å vise korleis ein gjev og fjernar tilgang til administrative ressursar. Deretter går me gjennom alt ein brukar verktøysmodulen «Studieprogramadministrasjon» til, deriblant den administrative klargjeringa til studieprogramevaluering og studieplanrevisjon.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 Videre skal me kikke på korleis ein administrerer emne og held oversikt over evalueringsprosessen, før me avsluttar med å vise korleis ein skriv ut stadfesting til studentar som har deltatt i referansegrupper.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Dersom det trengs tek me ein pause midt i.</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177C6146-480B-4E41-AFDC-829936D5282F}" type="slidenum">
              <a:rPr lang="nb-NO" smtClean="0"/>
              <a:t>2</a:t>
            </a:fld>
            <a:endParaRPr lang="nb-NO" dirty="0"/>
          </a:p>
        </p:txBody>
      </p:sp>
    </p:spTree>
    <p:extLst>
      <p:ext uri="{BB962C8B-B14F-4D97-AF65-F5344CB8AC3E}">
        <p14:creationId xmlns:p14="http://schemas.microsoft.com/office/powerpoint/2010/main" val="3589048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lnSpc>
                <a:spcPct val="150000"/>
              </a:lnSpc>
            </a:pPr>
            <a:r>
              <a:rPr lang="nn-NO" sz="1800" noProof="0" dirty="0">
                <a:effectLst/>
                <a:latin typeface="Times New Roman" panose="02020603050405020304" pitchFamily="18" charset="0"/>
                <a:ea typeface="Times New Roman" panose="02020603050405020304" pitchFamily="18" charset="0"/>
              </a:rPr>
              <a:t>Me byrjar med å gå til verktøymodulen «Emneadministrasjon». Når ein klikkar seg inn her vil instituttadministratorar bli sendt direkte til oversikta for sitt institutt, medan fakultetsadministratorar vil kunne velje kva institutt dei vil sjå på.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Sida de kjem til har alle emna til instituttet sortert i faner etter startsemester (1).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I tabellen du får opp er emna lista alfabetisk etter emnekode. Felta under «Emneansvarlig» og «</a:t>
            </a:r>
            <a:r>
              <a:rPr lang="nn-NO" sz="1800" noProof="0" dirty="0" err="1">
                <a:effectLst/>
                <a:latin typeface="Times New Roman" panose="02020603050405020304" pitchFamily="18" charset="0"/>
                <a:ea typeface="Times New Roman" panose="02020603050405020304" pitchFamily="18" charset="0"/>
              </a:rPr>
              <a:t>Bidragsyter</a:t>
            </a:r>
            <a:r>
              <a:rPr lang="nn-NO" sz="1800" noProof="0" dirty="0">
                <a:effectLst/>
                <a:latin typeface="Times New Roman" panose="02020603050405020304" pitchFamily="18" charset="0"/>
                <a:ea typeface="Times New Roman" panose="02020603050405020304" pitchFamily="18" charset="0"/>
              </a:rPr>
              <a:t>» er søkefelt du bruker til å legge til personar om nødvendig. Under «Administrativ støtte»  kan du klikke for å gjeve deg sjølv alle tilgangar til emnet (2). Dette inkludera eigarskap av referansegrupper i Teams og moglegheit til å publisere emnerapport. Når du klikkar «Gi Støtte» vil du bli bedt om å skrive ei kort forklaring om kvifor.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Kolonnen lengst til høgre, «Unntatt frå evaluering», lar deg velje å ta emne ut av evaluering. Når du hukar av boksen «Ta ut av evaluering» (3) vil du bli bedt om å skrive ei kort forklaring om kvifor emnet er unntatt, og velje om den forklaringa skal offentleggjerast i Studiekvalitetsportalen.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b="1" noProof="0" dirty="0">
                <a:effectLst/>
                <a:latin typeface="Times New Roman" panose="02020603050405020304" pitchFamily="18" charset="0"/>
                <a:ea typeface="Times New Roman" panose="02020603050405020304" pitchFamily="18" charset="0"/>
              </a:rPr>
              <a:t>NB: </a:t>
            </a:r>
            <a:r>
              <a:rPr lang="nn-NO" sz="1800" b="0" noProof="0" dirty="0">
                <a:effectLst/>
                <a:latin typeface="Times New Roman" panose="02020603050405020304" pitchFamily="18" charset="0"/>
                <a:ea typeface="Times New Roman" panose="02020603050405020304" pitchFamily="18" charset="0"/>
              </a:rPr>
              <a:t>F</a:t>
            </a:r>
            <a:r>
              <a:rPr lang="nn-NO" sz="1800" noProof="0" dirty="0">
                <a:effectLst/>
                <a:latin typeface="Times New Roman" panose="02020603050405020304" pitchFamily="18" charset="0"/>
                <a:ea typeface="Times New Roman" panose="02020603050405020304" pitchFamily="18" charset="0"/>
              </a:rPr>
              <a:t>or å kunne sjå alle kolonnane må du scrolle mot høgre. Det vil vere eit horisontalt rullefelt på botn av sida (4), men for institutt med mange emne kan det vere litt tungvint å navigere på den måten. Ein enklare måte er å klikke inn i tabellen og bruke piltastane, eller holde inne </a:t>
            </a:r>
            <a:r>
              <a:rPr lang="nn-NO" sz="1800" noProof="0" dirty="0" err="1">
                <a:effectLst/>
                <a:latin typeface="Times New Roman" panose="02020603050405020304" pitchFamily="18" charset="0"/>
                <a:ea typeface="Times New Roman" panose="02020603050405020304" pitchFamily="18" charset="0"/>
              </a:rPr>
              <a:t>shift</a:t>
            </a:r>
            <a:r>
              <a:rPr lang="nn-NO" sz="1800" noProof="0" dirty="0">
                <a:effectLst/>
                <a:latin typeface="Times New Roman" panose="02020603050405020304" pitchFamily="18" charset="0"/>
                <a:ea typeface="Times New Roman" panose="02020603050405020304" pitchFamily="18" charset="0"/>
              </a:rPr>
              <a:t>-tasten medan du bruker musehjulet.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nn-NO" sz="1800" noProof="0" dirty="0">
                <a:effectLst/>
                <a:latin typeface="Times New Roman" panose="02020603050405020304" pitchFamily="18" charset="0"/>
                <a:ea typeface="Times New Roman" panose="02020603050405020304" pitchFamily="18" charset="0"/>
              </a:rPr>
              <a:t>Du kan trykke på den underlinja emnetittelen (5) for å kome til rapportsida til emnet.</a:t>
            </a:r>
          </a:p>
          <a:p>
            <a:pPr marL="0" marR="0" lvl="0" indent="0" algn="l" defTabSz="914400" rtl="0" eaLnBrk="1" fontAlgn="base" latinLnBrk="0" hangingPunct="1">
              <a:lnSpc>
                <a:spcPct val="150000"/>
              </a:lnSpc>
              <a:spcBef>
                <a:spcPts val="0"/>
              </a:spcBef>
              <a:spcAft>
                <a:spcPts val="0"/>
              </a:spcAft>
              <a:buClrTx/>
              <a:buSzTx/>
              <a:buFontTx/>
              <a:buNone/>
              <a:tabLst/>
              <a:defRPr/>
            </a:pPr>
            <a:endParaRPr lang="nn-NO" sz="1800" noProof="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nn-NO" sz="1800" noProof="0" dirty="0">
                <a:effectLst/>
                <a:latin typeface="Times New Roman" panose="02020603050405020304" pitchFamily="18" charset="0"/>
                <a:ea typeface="Times New Roman" panose="02020603050405020304" pitchFamily="18" charset="0"/>
              </a:rPr>
              <a:t>Me skal no kikke på alle funksjonane i litt nærmare detalj.  </a:t>
            </a:r>
          </a:p>
        </p:txBody>
      </p:sp>
      <p:sp>
        <p:nvSpPr>
          <p:cNvPr id="4" name="Plassholder for lysbildenummer 3"/>
          <p:cNvSpPr>
            <a:spLocks noGrp="1"/>
          </p:cNvSpPr>
          <p:nvPr>
            <p:ph type="sldNum" sz="quarter" idx="5"/>
          </p:nvPr>
        </p:nvSpPr>
        <p:spPr/>
        <p:txBody>
          <a:bodyPr/>
          <a:lstStyle/>
          <a:p>
            <a:fld id="{665CC8F9-465D-4C51-91D2-8F7B75241B07}" type="slidenum">
              <a:rPr lang="nb-NO" smtClean="0"/>
              <a:t>20</a:t>
            </a:fld>
            <a:endParaRPr lang="nb-NO" dirty="0"/>
          </a:p>
        </p:txBody>
      </p:sp>
    </p:spTree>
    <p:extLst>
      <p:ext uri="{BB962C8B-B14F-4D97-AF65-F5344CB8AC3E}">
        <p14:creationId xmlns:p14="http://schemas.microsoft.com/office/powerpoint/2010/main" val="293233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lnSpc>
                <a:spcPct val="150000"/>
              </a:lnSpc>
            </a:pPr>
            <a:r>
              <a:rPr lang="nn-NO" sz="1800" noProof="0" dirty="0">
                <a:effectLst/>
                <a:latin typeface="Times New Roman" panose="02020603050405020304" pitchFamily="18" charset="0"/>
                <a:ea typeface="Times New Roman" panose="02020603050405020304" pitchFamily="18" charset="0"/>
              </a:rPr>
              <a:t>De kan som nemnt bruke denne menyen til å legge til og fjerne emneansvarlege og bidragsytarar. Rolla som emneansvarleg skal som regel vere oppdatert frå FS ved starten av semesteret, men det hender jo at det blir behov for å gjere manuelle endringar. «Bidragsytar» er i denne samanhengen ei rolle som berre finst i KASPER. Dei kan vere andre emneansvarlege, faglærarar, vitskapelege assistentar, og andre faglege ressursar, som på ein eller anna måte treng å kunne bidra i emneevalueringsprosessen.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For å fjerne folk frå lista klikkar du som vanleg på x-en til høgre for namna deira (1). Bruk deretter det tomme feltet til å søke etter dei du vil legge til (2). Du kan søke etter folk ved hjelp av namn, NTNU-brukarnamn, eller e-postadresse. Ver obs på at å søke etter folk på førenamn ofte kan gje veldig mange svar, og viss brukaren har mellomnamn eller –initial, må det ofte vere med for å få nøyaktig treff.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2800" dirty="0"/>
              <a:t>Berre ein person kan være emneansvarleg, medan du kan legge til so mange bidragsytarar som trengs. Dersom det skulle vere behov for ein ekstra emneansvarleg må dei leggast til som  «Rapportansvarleg» i emnerapporten</a:t>
            </a:r>
            <a:endParaRPr lang="nn-NO" noProof="0"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21</a:t>
            </a:fld>
            <a:endParaRPr lang="nb-NO" dirty="0"/>
          </a:p>
        </p:txBody>
      </p:sp>
    </p:spTree>
    <p:extLst>
      <p:ext uri="{BB962C8B-B14F-4D97-AF65-F5344CB8AC3E}">
        <p14:creationId xmlns:p14="http://schemas.microsoft.com/office/powerpoint/2010/main" val="58540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Da går me vidare til Administrativ støtte.</a:t>
            </a:r>
          </a:p>
          <a:p>
            <a:pPr>
              <a:lnSpc>
                <a:spcPct val="150000"/>
              </a:lnSpc>
              <a:spcAft>
                <a:spcPts val="800"/>
              </a:spcAft>
            </a:pPr>
            <a:endParaRPr lang="nn-NO" sz="12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Denne funksjonen lar instituttadministratorar gje seg sjølv full tilgang til emnet, som om dei var emneansvarleg.  Slik kan du hjelpe emneansvarleg med å oppretting og bruk av referansegruppa i Teams, samt skriving og levering av emnerapport.  Du set deg sjølv som administrativ støtte ved å trykke på "Gi støtte« (1) </a:t>
            </a:r>
          </a:p>
          <a:p>
            <a:pPr>
              <a:lnSpc>
                <a:spcPct val="150000"/>
              </a:lnSpc>
              <a:spcAft>
                <a:spcPts val="800"/>
              </a:spcAft>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Då dukkar det opp ein boks der du må gje ei kort forklaring på kvifor du må gi administrativ støtte. Trykk deretter «Gi støtte» igjen for å lagre (2). Du får umiddelbart tilgang til emnerapporten, og vert automatisk lagt til referansegruppa i Teams, viss den finst.  </a:t>
            </a:r>
          </a:p>
          <a:p>
            <a:endParaRPr lang="nn-NO" noProof="0" dirty="0"/>
          </a:p>
          <a:p>
            <a:pPr>
              <a:lnSpc>
                <a:spcPct val="150000"/>
              </a:lnSpc>
              <a:spcAft>
                <a:spcPts val="800"/>
              </a:spcAft>
            </a:pPr>
            <a:r>
              <a:rPr lang="nn-NO" dirty="0"/>
              <a:t>Når du har gjeve deg støtterolla vil namnet ditt stå der «Gi Støtte»-knappen var før. Kven som har rolla vil òg vere lista på sida «Oversikt emnerapportar», som me skal sjå lengre nede i denne wikien. For å fjerne deg frå rolla trykker du berre på namnet ditt, og </a:t>
            </a:r>
            <a:r>
              <a:rPr lang="nn-NO" dirty="0" err="1"/>
              <a:t>klikker</a:t>
            </a:r>
            <a:r>
              <a:rPr lang="nn-NO" dirty="0"/>
              <a:t> «Fjern støtte» i dialogboksen som </a:t>
            </a:r>
            <a:r>
              <a:rPr lang="nn-NO" dirty="0" err="1"/>
              <a:t>dukker</a:t>
            </a:r>
            <a:r>
              <a:rPr lang="nn-NO" dirty="0"/>
              <a:t> opp.</a:t>
            </a:r>
            <a:endParaRPr lang="nn-NO" b="0" noProof="0" dirty="0"/>
          </a:p>
        </p:txBody>
      </p:sp>
      <p:sp>
        <p:nvSpPr>
          <p:cNvPr id="4" name="Slide Number Placeholder 3"/>
          <p:cNvSpPr>
            <a:spLocks noGrp="1"/>
          </p:cNvSpPr>
          <p:nvPr>
            <p:ph type="sldNum" sz="quarter" idx="5"/>
          </p:nvPr>
        </p:nvSpPr>
        <p:spPr/>
        <p:txBody>
          <a:bodyPr/>
          <a:lstStyle/>
          <a:p>
            <a:fld id="{177C6146-480B-4E41-AFDC-829936D5282F}" type="slidenum">
              <a:rPr lang="nb-NO" smtClean="0"/>
              <a:t>22</a:t>
            </a:fld>
            <a:endParaRPr lang="nb-NO" dirty="0"/>
          </a:p>
        </p:txBody>
      </p:sp>
    </p:spTree>
    <p:extLst>
      <p:ext uri="{BB962C8B-B14F-4D97-AF65-F5344CB8AC3E}">
        <p14:creationId xmlns:p14="http://schemas.microsoft.com/office/powerpoint/2010/main" val="3578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lnSpc>
                <a:spcPct val="150000"/>
              </a:lnSpc>
            </a:pPr>
            <a:r>
              <a:rPr lang="nn-NO" sz="1800" noProof="0" dirty="0">
                <a:effectLst/>
                <a:latin typeface="Times New Roman" panose="02020603050405020304" pitchFamily="18" charset="0"/>
                <a:ea typeface="Times New Roman" panose="02020603050405020304" pitchFamily="18" charset="0"/>
              </a:rPr>
              <a:t>Av ulike grunnar kan det vere behov for å ta eit emne ut av evaluering.</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Huk av boksen ved «Ta ut av evaluering» heilt til høgre i den aktuelle rada (sjå pil).</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Da vil det komme opp en boks der du skriv inn en forklaring (minimum 20 teikn) om kvifor emnet ikkje skal evaluerast (1). </a:t>
            </a:r>
          </a:p>
          <a:p>
            <a:pPr fontAlgn="base">
              <a:lnSpc>
                <a:spcPct val="150000"/>
              </a:lnSpc>
            </a:pPr>
            <a:br>
              <a:rPr lang="nn-NO" sz="1800" noProof="0" dirty="0">
                <a:effectLst/>
                <a:latin typeface="Times New Roman" panose="02020603050405020304" pitchFamily="18" charset="0"/>
                <a:ea typeface="Times New Roman" panose="02020603050405020304" pitchFamily="18" charset="0"/>
              </a:rPr>
            </a:br>
            <a:r>
              <a:rPr lang="nn-NO" sz="1800" noProof="0" dirty="0">
                <a:effectLst/>
                <a:latin typeface="Times New Roman" panose="02020603050405020304" pitchFamily="18" charset="0"/>
                <a:ea typeface="Times New Roman" panose="02020603050405020304" pitchFamily="18" charset="0"/>
              </a:rPr>
              <a:t>Du kan velje om forklaringa di skal publiserast til Studiekvalitetsportalen (2).   </a:t>
            </a:r>
          </a:p>
          <a:p>
            <a:pPr fontAlgn="base">
              <a:lnSpc>
                <a:spcPct val="150000"/>
              </a:lnSpc>
            </a:pPr>
            <a:br>
              <a:rPr lang="nn-NO" sz="1800" noProof="0" dirty="0">
                <a:effectLst/>
                <a:latin typeface="Times New Roman" panose="02020603050405020304" pitchFamily="18" charset="0"/>
                <a:ea typeface="Times New Roman" panose="02020603050405020304" pitchFamily="18" charset="0"/>
              </a:rPr>
            </a:br>
            <a:r>
              <a:rPr lang="nn-NO" sz="1800" noProof="0" dirty="0">
                <a:effectLst/>
                <a:latin typeface="Times New Roman" panose="02020603050405020304" pitchFamily="18" charset="0"/>
                <a:ea typeface="Times New Roman" panose="02020603050405020304" pitchFamily="18" charset="0"/>
              </a:rPr>
              <a:t>Trykk «Bekreft» (3) for å fullføre. </a:t>
            </a:r>
          </a:p>
          <a:p>
            <a:pPr fontAlgn="base">
              <a:lnSpc>
                <a:spcPct val="150000"/>
              </a:lnSpc>
            </a:pPr>
            <a:endParaRPr lang="nn-NO" sz="1800" noProof="0" dirty="0">
              <a:effectLst/>
              <a:latin typeface="Times New Roman" panose="02020603050405020304" pitchFamily="18" charset="0"/>
              <a:ea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23</a:t>
            </a:fld>
            <a:endParaRPr lang="nb-NO" dirty="0"/>
          </a:p>
        </p:txBody>
      </p:sp>
    </p:spTree>
    <p:extLst>
      <p:ext uri="{BB962C8B-B14F-4D97-AF65-F5344CB8AC3E}">
        <p14:creationId xmlns:p14="http://schemas.microsoft.com/office/powerpoint/2010/main" val="188817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n-NO" b="0" i="0" dirty="0">
                <a:solidFill>
                  <a:srgbClr val="272833"/>
                </a:solidFill>
                <a:effectLst/>
                <a:latin typeface="Open Sans" panose="020B0606030504020204" pitchFamily="34" charset="0"/>
              </a:rPr>
              <a:t>Må går tilbake til «Administrasjonsverktøy» og vel «Oversikt emnerapporter».</a:t>
            </a:r>
          </a:p>
          <a:p>
            <a:pPr algn="l"/>
            <a:endParaRPr lang="nn-NO" b="0" i="0" dirty="0">
              <a:solidFill>
                <a:srgbClr val="272833"/>
              </a:solidFill>
              <a:effectLst/>
              <a:latin typeface="Open Sans" panose="020B0606030504020204" pitchFamily="34" charset="0"/>
            </a:endParaRPr>
          </a:p>
          <a:p>
            <a:pPr algn="l"/>
            <a:r>
              <a:rPr lang="nn-NO" b="0" i="0" dirty="0">
                <a:solidFill>
                  <a:srgbClr val="272833"/>
                </a:solidFill>
                <a:effectLst/>
                <a:latin typeface="Open Sans" panose="020B0606030504020204" pitchFamily="34" charset="0"/>
              </a:rPr>
              <a:t>Her får du ei oversikt over alle emne ved ditt institutt, i form av ein tabell som listar statusar for ulike delane av evalueringsprosessen.</a:t>
            </a:r>
          </a:p>
          <a:p>
            <a:pPr algn="l"/>
            <a:endParaRPr lang="nn-NO" b="0" i="0" dirty="0">
              <a:solidFill>
                <a:srgbClr val="272833"/>
              </a:solidFill>
              <a:effectLst/>
              <a:latin typeface="Open Sans" panose="020B0606030504020204" pitchFamily="34" charset="0"/>
            </a:endParaRPr>
          </a:p>
          <a:p>
            <a:pPr algn="l"/>
            <a:r>
              <a:rPr lang="nn-NO" b="0" i="0" dirty="0">
                <a:solidFill>
                  <a:srgbClr val="272833"/>
                </a:solidFill>
                <a:effectLst/>
                <a:latin typeface="Open Sans" panose="020B0606030504020204" pitchFamily="34" charset="0"/>
              </a:rPr>
              <a:t>Når du tek i bruk sida kan du velje om du vil sjå emna sortert etter semesteret dei skal evaluerast (1) eller det semesteret dei startar i (2). Dette vil naturlegvis berre utgjere ein forskjell for emne som går over meir enn eitt semester.</a:t>
            </a:r>
          </a:p>
          <a:p>
            <a:pPr algn="l"/>
            <a:endParaRPr lang="nn-NO" b="0" i="0" dirty="0">
              <a:solidFill>
                <a:srgbClr val="272833"/>
              </a:solidFill>
              <a:effectLst/>
              <a:latin typeface="Open Sans" panose="020B0606030504020204" pitchFamily="34" charset="0"/>
            </a:endParaRPr>
          </a:p>
          <a:p>
            <a:pPr algn="l"/>
            <a:r>
              <a:rPr lang="nn-NO" b="0" i="0" dirty="0">
                <a:solidFill>
                  <a:srgbClr val="272833"/>
                </a:solidFill>
                <a:effectLst/>
                <a:latin typeface="Open Sans" panose="020B0606030504020204" pitchFamily="34" charset="0"/>
              </a:rPr>
              <a:t>Deretter vel du kva semester du vil sjå oversikta for (3). I tabellen under får du då opp alle emna sortert alfabetisk etter emnekode. Tabellen inkluderer namn på emneansvarleg, evalueringsstatus, namn på dei som eventuelt står som administrativ støtte, status for studentevaluering/referansegrupper, emnerapport, handlingsplan og avvik.</a:t>
            </a:r>
          </a:p>
          <a:p>
            <a:pPr algn="l"/>
            <a:endParaRPr lang="nn-NO" b="0" i="0" dirty="0">
              <a:solidFill>
                <a:srgbClr val="272833"/>
              </a:solidFill>
              <a:effectLst/>
              <a:latin typeface="Open Sans" panose="020B0606030504020204" pitchFamily="34" charset="0"/>
            </a:endParaRPr>
          </a:p>
          <a:p>
            <a:pPr algn="l"/>
            <a:r>
              <a:rPr lang="nn-NO" b="0" i="0" dirty="0">
                <a:solidFill>
                  <a:srgbClr val="272833"/>
                </a:solidFill>
                <a:effectLst/>
                <a:latin typeface="Open Sans" panose="020B0606030504020204" pitchFamily="34" charset="0"/>
              </a:rPr>
              <a:t>Kakediagrammet øvst viser prosentvis status for alle emnerapportar for det valde semesteret.</a:t>
            </a:r>
          </a:p>
          <a:p>
            <a:endParaRPr lang="nn-NO" dirty="0"/>
          </a:p>
          <a:p>
            <a:r>
              <a:rPr lang="nn-NO" b="1" i="0" dirty="0">
                <a:solidFill>
                  <a:srgbClr val="272833"/>
                </a:solidFill>
                <a:effectLst/>
                <a:latin typeface="Open Sans" panose="020B0606030504020204" pitchFamily="34" charset="0"/>
              </a:rPr>
              <a:t>Merk:</a:t>
            </a:r>
            <a:r>
              <a:rPr lang="nn-NO" b="0" i="0" dirty="0">
                <a:solidFill>
                  <a:srgbClr val="272833"/>
                </a:solidFill>
                <a:effectLst/>
                <a:latin typeface="Open Sans" panose="020B0606030504020204" pitchFamily="34" charset="0"/>
              </a:rPr>
              <a:t> Viss eit emne har vorte fritatt evaluering vil dette vere indikert i evalueringsstatusen, i tillegg til å vere inkludert i kakediagrammet. I emnerapport-kolonnen vil det derimot sjå ut som rapporten ikkje er levert.</a:t>
            </a:r>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24</a:t>
            </a:fld>
            <a:endParaRPr lang="nb-NO" dirty="0"/>
          </a:p>
        </p:txBody>
      </p:sp>
    </p:spTree>
    <p:extLst>
      <p:ext uri="{BB962C8B-B14F-4D97-AF65-F5344CB8AC3E}">
        <p14:creationId xmlns:p14="http://schemas.microsoft.com/office/powerpoint/2010/main" val="163515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0" i="0" dirty="0">
                <a:solidFill>
                  <a:srgbClr val="272833"/>
                </a:solidFill>
                <a:effectLst/>
                <a:latin typeface="Open Sans" panose="020B0606030504020204" pitchFamily="34" charset="0"/>
              </a:rPr>
              <a:t>Du kan bruke denne funksjonen til å sende felles e-postar til emneansvarlege, til dømes for å minne dei om rapportfristar. I kolonnen heilt til venstre huker du av alle du vil sende til (1), og trykker deretter på «Send </a:t>
            </a:r>
            <a:r>
              <a:rPr lang="nn-NO" b="0" i="0" dirty="0" err="1">
                <a:solidFill>
                  <a:srgbClr val="272833"/>
                </a:solidFill>
                <a:effectLst/>
                <a:latin typeface="Open Sans" panose="020B0606030504020204" pitchFamily="34" charset="0"/>
              </a:rPr>
              <a:t>påminnelse</a:t>
            </a:r>
            <a:r>
              <a:rPr lang="nn-NO" b="0" i="0" dirty="0">
                <a:solidFill>
                  <a:srgbClr val="272833"/>
                </a:solidFill>
                <a:effectLst/>
                <a:latin typeface="Open Sans" panose="020B0606030504020204" pitchFamily="34" charset="0"/>
              </a:rPr>
              <a:t>» (2). Som med purrefunksjonen me såg på tidlegare vert det oppretta ein tom e-post, der du sjølv skriv teksten du vil sende ut.</a:t>
            </a:r>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25</a:t>
            </a:fld>
            <a:endParaRPr lang="nb-NO" dirty="0"/>
          </a:p>
        </p:txBody>
      </p:sp>
    </p:spTree>
    <p:extLst>
      <p:ext uri="{BB962C8B-B14F-4D97-AF65-F5344CB8AC3E}">
        <p14:creationId xmlns:p14="http://schemas.microsoft.com/office/powerpoint/2010/main" val="85501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n-NO" b="0" i="0" dirty="0">
                <a:solidFill>
                  <a:srgbClr val="272833"/>
                </a:solidFill>
                <a:effectLst/>
                <a:latin typeface="Open Sans" panose="020B0606030504020204" pitchFamily="34" charset="0"/>
              </a:rPr>
              <a:t>Heilt til høgre i tabellen finn du kolonnane «Handlingsplan oppdatert» og «Avvik». Desse er knytt til utviklingsplanen som emneansvarlege skapar for emnet. Når emneansvarleg legg til «Tiltak» i emnerapporten blir handlingsplanen oppdatert her, registrert med dato. Trykk på ikonet ved datoen for å opne planen (sjå pil).</a:t>
            </a:r>
          </a:p>
          <a:p>
            <a:endParaRPr lang="nn-NO" dirty="0"/>
          </a:p>
          <a:p>
            <a:pPr algn="l"/>
            <a:r>
              <a:rPr lang="nn-NO" b="0" i="0" dirty="0">
                <a:solidFill>
                  <a:srgbClr val="272833"/>
                </a:solidFill>
                <a:effectLst/>
                <a:latin typeface="Open Sans" panose="020B0606030504020204" pitchFamily="34" charset="0"/>
              </a:rPr>
              <a:t>Handlingsplanen vil sjå ut omtrent som på bilete under, loggført med opprettingsdato, ansvarleg personell og eventuell frist. Her får du òg ei direktelenke til den aktuelle emnerapporten, som opnar sida i ei ny fane (sjå neste pil).</a:t>
            </a:r>
          </a:p>
          <a:p>
            <a:br>
              <a:rPr lang="nn-NO" dirty="0"/>
            </a:br>
            <a:r>
              <a:rPr lang="nn-NO" b="0" i="0" dirty="0">
                <a:solidFill>
                  <a:srgbClr val="272833"/>
                </a:solidFill>
                <a:effectLst/>
                <a:latin typeface="Open Sans" panose="020B0606030504020204" pitchFamily="34" charset="0"/>
              </a:rPr>
              <a:t>Dersom det er lagt til tiltak som treng tilbakemelding frå instituttleiinga vil dette vere indikert i handlingsplanen. Du kan då skrive tilbakemeldinga i tekstfeltet under.</a:t>
            </a:r>
            <a:br>
              <a:rPr lang="nn-NO" dirty="0"/>
            </a:br>
            <a:endParaRPr lang="nn-NO" dirty="0"/>
          </a:p>
          <a:p>
            <a:r>
              <a:rPr lang="nn-NO" b="0" i="0" dirty="0">
                <a:solidFill>
                  <a:srgbClr val="272833"/>
                </a:solidFill>
                <a:effectLst/>
                <a:latin typeface="Open Sans" panose="020B0606030504020204" pitchFamily="34" charset="0"/>
              </a:rPr>
              <a:t>Viss det er registrert «Avvik» i emnerapporten vil desse kunne handsamast på tilsvarande måte som handlingsplanen. </a:t>
            </a:r>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26</a:t>
            </a:fld>
            <a:endParaRPr lang="nb-NO" dirty="0"/>
          </a:p>
        </p:txBody>
      </p:sp>
    </p:spTree>
    <p:extLst>
      <p:ext uri="{BB962C8B-B14F-4D97-AF65-F5344CB8AC3E}">
        <p14:creationId xmlns:p14="http://schemas.microsoft.com/office/powerpoint/2010/main" val="1935225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For å sjå statistikkar om emneevaluering for heile fakultet, gå til modulen «Status emneevaluering», og vel kva fakultet du vil sjå på.</a:t>
            </a:r>
          </a:p>
          <a:p>
            <a:endParaRPr lang="nn-NO" noProof="0" dirty="0"/>
          </a:p>
          <a:p>
            <a:pPr fontAlgn="base">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Sida du kjem til har ein tabell med tal knytt til evalueringsprosessen, både for dei ulike institutta og fakultetet som heilskap. Som dei fleste andre menyar i KASPER er informasjonen sortert etter semester. </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I kolonnane bortover ser du mellom anna kor mange emne som er tatt ut av evaluering, kor mange emnerapportar som er levert, og tilsvarande for referansegrupperapportar.</a:t>
            </a:r>
          </a:p>
          <a:p>
            <a:pPr fontAlgn="base">
              <a:lnSpc>
                <a:spcPct val="150000"/>
              </a:lnSpc>
              <a:spcAft>
                <a:spcPts val="800"/>
              </a:spcAft>
            </a:pPr>
            <a:r>
              <a:rPr lang="nn-NO" sz="1200" noProof="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For å gå tilbake og velje eit anna fakultet, trykk på «Til fakultetsoversikt»-knappen øvst til høyre (sjå pil).</a:t>
            </a:r>
          </a:p>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Viss du trykker på namnet til eit institutt (utheva i blått), blir du sendt til det instituttet si «Oversikt emnerapport»-side, som me gjekk gjennom nett i stad. </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a:p>
            <a:endParaRPr lang="nn-NO" noProof="0"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27</a:t>
            </a:fld>
            <a:endParaRPr lang="nb-NO" dirty="0"/>
          </a:p>
        </p:txBody>
      </p:sp>
    </p:spTree>
    <p:extLst>
      <p:ext uri="{BB962C8B-B14F-4D97-AF65-F5344CB8AC3E}">
        <p14:creationId xmlns:p14="http://schemas.microsoft.com/office/powerpoint/2010/main" val="1837173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Me går vidare til siste bolk på programmet, om korleis opprette stadfesting til studentane som har deltatt i referansegrupper.</a:t>
            </a:r>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28</a:t>
            </a:fld>
            <a:endParaRPr lang="nb-NO" dirty="0"/>
          </a:p>
        </p:txBody>
      </p:sp>
    </p:spTree>
    <p:extLst>
      <p:ext uri="{BB962C8B-B14F-4D97-AF65-F5344CB8AC3E}">
        <p14:creationId xmlns:p14="http://schemas.microsoft.com/office/powerpoint/2010/main" val="3166343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Både emneansvarleg og instituttadministratorar kan opprette stadfesting for studentane si deltaking i referansegruppe, og det finst difor lenke til modulen både under  «Emneevaluering» og «Administrasjon».</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Når du klikkar deg inn på sida får du opp to søkefelt. Der kan du anten søke etter enkeltstudentar direkte (1) eller bruke emnekoden (2) for å finne alle referansegruppedeltakarar for eit spesifikt emne. Ver litt tolmodig når du søker, då det kan ta opp til fleire sekund før du får opp søkeresultata.</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29</a:t>
            </a:fld>
            <a:endParaRPr lang="nb-NO" dirty="0"/>
          </a:p>
        </p:txBody>
      </p:sp>
    </p:spTree>
    <p:extLst>
      <p:ext uri="{BB962C8B-B14F-4D97-AF65-F5344CB8AC3E}">
        <p14:creationId xmlns:p14="http://schemas.microsoft.com/office/powerpoint/2010/main" val="100621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La oss kome i gang. </a:t>
            </a:r>
          </a:p>
          <a:p>
            <a:pPr>
              <a:lnSpc>
                <a:spcPct val="150000"/>
              </a:lnSpc>
              <a:spcAft>
                <a:spcPts val="800"/>
              </a:spcAft>
            </a:pPr>
            <a:endPar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I tilfelle det er nokon som aldri har brukt KASPER før kan me kjapt viser korleis ein finn fram til </a:t>
            </a:r>
            <a:r>
              <a:rPr lang="nn-NO" sz="1800" noProof="0" dirty="0" err="1">
                <a:effectLst/>
                <a:latin typeface="Times New Roman" panose="02020603050405020304" pitchFamily="18" charset="0"/>
                <a:ea typeface="Times New Roman" panose="02020603050405020304" pitchFamily="18" charset="0"/>
                <a:cs typeface="Times New Roman" panose="02020603050405020304" pitchFamily="18" charset="0"/>
              </a:rPr>
              <a:t>verkøyet</a:t>
            </a: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 Det finst snarvegar til sida frå Innsida, både gjennom «For ansatte»-fana, og under «</a:t>
            </a:r>
            <a:r>
              <a:rPr lang="nn-NO" sz="1800" noProof="0" dirty="0" err="1">
                <a:effectLst/>
                <a:latin typeface="Times New Roman" panose="02020603050405020304" pitchFamily="18" charset="0"/>
                <a:ea typeface="Times New Roman" panose="02020603050405020304" pitchFamily="18" charset="0"/>
                <a:cs typeface="Times New Roman" panose="02020603050405020304" pitchFamily="18" charset="0"/>
              </a:rPr>
              <a:t>Snarveier</a:t>
            </a: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 – felles».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Det finst òg lenke til verktøyet frå samlesida for wikiar om KASPER – Studieplanverktøyet: </a:t>
            </a:r>
            <a:r>
              <a:rPr lang="nn-NO" sz="2800" dirty="0">
                <a:hlinkClick r:id="rId3"/>
              </a:rPr>
              <a:t>https://i.ntnu.no/wiki/-/wiki/Norsk/KASPER+-+Studieplanverktøyet</a:t>
            </a:r>
            <a:endParaRPr lang="nn-NO" sz="2800" dirty="0"/>
          </a:p>
          <a:p>
            <a:pPr>
              <a:lnSpc>
                <a:spcPct val="150000"/>
              </a:lnSpc>
              <a:spcAft>
                <a:spcPts val="800"/>
              </a:spcAft>
            </a:pPr>
            <a:r>
              <a:rPr lang="nn-NO" sz="1800" noProof="0" dirty="0">
                <a:effectLst/>
                <a:latin typeface="Times New Roman" panose="02020603050405020304" pitchFamily="18" charset="0"/>
                <a:ea typeface="Times New Roman" panose="02020603050405020304" pitchFamily="18" charset="0"/>
                <a:cs typeface="Times New Roman" panose="02020603050405020304" pitchFamily="18" charset="0"/>
              </a:rPr>
              <a:t>Logg inn med Feide-bruker (NTNU-bruker). Dette tar deg til startssida til KASPER, der verktøyet er delt inn i tre hovudseksjonar. I dette kurset skal me for det meste halde oss under «Administrasjon».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3</a:t>
            </a:fld>
            <a:endParaRPr lang="nb-NO" dirty="0"/>
          </a:p>
        </p:txBody>
      </p:sp>
    </p:spTree>
    <p:extLst>
      <p:ext uri="{BB962C8B-B14F-4D97-AF65-F5344CB8AC3E}">
        <p14:creationId xmlns:p14="http://schemas.microsoft.com/office/powerpoint/2010/main" val="1959655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Slik kan søkeresultata sjå ut. Når du har finne fram til rett student og/eller rett emne klikkar du på skrivar-ikonet for å opprette stadfestinga. </a:t>
            </a: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30</a:t>
            </a:fld>
            <a:endParaRPr lang="nb-NO" dirty="0"/>
          </a:p>
        </p:txBody>
      </p:sp>
    </p:spTree>
    <p:extLst>
      <p:ext uri="{BB962C8B-B14F-4D97-AF65-F5344CB8AC3E}">
        <p14:creationId xmlns:p14="http://schemas.microsoft.com/office/powerpoint/2010/main" val="1099289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Etter du har trykka på skriv ut-ikonet vil det dukke opp en boks der du må angi byen emnet gjekk i (1) og kva målform eller språk dokumentet skal ha (2).</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Resultatet er eit PDF-dokument som automatisk inkludera den relevante informasjonen. Du kan velje om du du vil laste ned og sende dokumentet til studenten digitalt (1) eller skrive ut og sende fysisk (2). </a:t>
            </a:r>
          </a:p>
          <a:p>
            <a:pPr marL="0" marR="0" lvl="0" indent="0" algn="l" defTabSz="914400" rtl="0" eaLnBrk="1" fontAlgn="auto" latinLnBrk="0" hangingPunct="1">
              <a:lnSpc>
                <a:spcPct val="150000"/>
              </a:lnSpc>
              <a:spcBef>
                <a:spcPts val="0"/>
              </a:spcBef>
              <a:spcAft>
                <a:spcPts val="800"/>
              </a:spcAft>
              <a:buClrTx/>
              <a:buSzTx/>
              <a:buFontTx/>
              <a:buNone/>
              <a:tabLst/>
              <a:defRPr/>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NB: Stadfestinga må signerast av instituttadministrasjonen eller emneansvarlig før den kan sendast ut til studenten. Me skal no vise korleis du kan gjere dette digitalt.</a:t>
            </a:r>
            <a:b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br>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31</a:t>
            </a:fld>
            <a:endParaRPr lang="nb-NO" dirty="0"/>
          </a:p>
        </p:txBody>
      </p:sp>
    </p:spTree>
    <p:extLst>
      <p:ext uri="{BB962C8B-B14F-4D97-AF65-F5344CB8AC3E}">
        <p14:creationId xmlns:p14="http://schemas.microsoft.com/office/powerpoint/2010/main" val="3280375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NTNU-tilsette har lisens til Adobe Acrobat Reader DC, so me viser her korleis signere digitalt i det programmet. Det er ingenting i vegen for å bruke noko anna program du føretrekker.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nn-NO" sz="1800" u="none"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Opne PDF-en i Adobe Acrobat Reader, og finn fram til «Signer» i verktøylinja. Klikk på «Fyll ut &amp; signer» (sjå pil)</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Då vil det dukke opp nokre knappar øvst i dokumentet, og du klikkar på «Signer </a:t>
            </a:r>
            <a:r>
              <a:rPr lang="nn-NO" sz="1800" noProof="0" dirty="0" err="1">
                <a:effectLst/>
                <a:latin typeface="Times New Roman" panose="02020603050405020304" pitchFamily="18" charset="0"/>
                <a:ea typeface="Calibri" panose="020F0502020204030204" pitchFamily="34" charset="0"/>
                <a:cs typeface="Times New Roman" panose="02020603050405020304" pitchFamily="18" charset="0"/>
              </a:rPr>
              <a:t>selv</a:t>
            </a: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 (1).  Om du ikkje allereie har ein digital signatur lagra kan du no lage deg ein, ved å skrive inn, teikne, eller legge til eit bilete av namnet ditt.</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Den ferdige signaturen plasserer du på signaturlinja (2), før du lagrar dokumentet (3). </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32</a:t>
            </a:fld>
            <a:endParaRPr lang="nb-NO" dirty="0"/>
          </a:p>
        </p:txBody>
      </p:sp>
    </p:spTree>
    <p:extLst>
      <p:ext uri="{BB962C8B-B14F-4D97-AF65-F5344CB8AC3E}">
        <p14:creationId xmlns:p14="http://schemas.microsoft.com/office/powerpoint/2010/main" val="63919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50000"/>
              </a:lnSpc>
            </a:pPr>
            <a:r>
              <a:rPr lang="nn-NO" sz="1800" noProof="0" dirty="0">
                <a:effectLst/>
                <a:latin typeface="Times New Roman" panose="02020603050405020304" pitchFamily="18" charset="0"/>
                <a:ea typeface="Times New Roman" panose="02020603050405020304" pitchFamily="18" charset="0"/>
              </a:rPr>
              <a:t>Om du vil lære meir om KASPER på eigenhand har me wikiar som forklarar det meste. Du finn enkelt fram til samlesida for wikiar ved å søke etter KASPER på innsida. </a:t>
            </a:r>
          </a:p>
          <a:p>
            <a:pPr fontAlgn="base">
              <a:lnSpc>
                <a:spcPct val="150000"/>
              </a:lnSpc>
            </a:pPr>
            <a:r>
              <a:rPr lang="nn-NO" sz="1800" noProof="0" dirty="0">
                <a:effectLst/>
                <a:latin typeface="Times New Roman" panose="02020603050405020304" pitchFamily="18" charset="0"/>
                <a:ea typeface="Times New Roman" panose="02020603050405020304" pitchFamily="18" charset="0"/>
              </a:rPr>
              <a:t>Alle institutt og fakultet har ein KASPER-kontakt som kan hjelpe med administrative ting. </a:t>
            </a:r>
          </a:p>
          <a:p>
            <a:r>
              <a:rPr lang="nn-NO" noProof="0" dirty="0">
                <a:cs typeface="Calibri"/>
              </a:rPr>
              <a:t>For større problem eller rapportering av feil i verktøyet kan det bruke NTNU Hjelp. De finn skjema for KASPER under «IT og programvare».</a:t>
            </a:r>
          </a:p>
        </p:txBody>
      </p:sp>
      <p:sp>
        <p:nvSpPr>
          <p:cNvPr id="4" name="Slide Number Placeholder 3"/>
          <p:cNvSpPr>
            <a:spLocks noGrp="1"/>
          </p:cNvSpPr>
          <p:nvPr>
            <p:ph type="sldNum" sz="quarter" idx="5"/>
          </p:nvPr>
        </p:nvSpPr>
        <p:spPr/>
        <p:txBody>
          <a:bodyPr/>
          <a:lstStyle/>
          <a:p>
            <a:fld id="{BFF44552-3489-4935-AED5-AD3871FD03FD}" type="slidenum">
              <a:rPr lang="en-US"/>
              <a:t>33</a:t>
            </a:fld>
            <a:endParaRPr lang="en-US" dirty="0"/>
          </a:p>
        </p:txBody>
      </p:sp>
    </p:spTree>
    <p:extLst>
      <p:ext uri="{BB962C8B-B14F-4D97-AF65-F5344CB8AC3E}">
        <p14:creationId xmlns:p14="http://schemas.microsoft.com/office/powerpoint/2010/main" val="383320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[Dersom presentasjonen vert halde som eit </a:t>
            </a:r>
            <a:r>
              <a:rPr lang="nn-NO" dirty="0" err="1"/>
              <a:t>samklikkingskurs</a:t>
            </a:r>
            <a:r>
              <a:rPr lang="nn-NO" dirty="0"/>
              <a:t>, sjekk at alle heng med før me går videre]</a:t>
            </a:r>
          </a:p>
        </p:txBody>
      </p:sp>
      <p:sp>
        <p:nvSpPr>
          <p:cNvPr id="4" name="Plassholder for lysbildenummer 3"/>
          <p:cNvSpPr>
            <a:spLocks noGrp="1"/>
          </p:cNvSpPr>
          <p:nvPr>
            <p:ph type="sldNum" sz="quarter" idx="5"/>
          </p:nvPr>
        </p:nvSpPr>
        <p:spPr/>
        <p:txBody>
          <a:bodyPr/>
          <a:lstStyle/>
          <a:p>
            <a:fld id="{177C6146-480B-4E41-AFDC-829936D5282F}" type="slidenum">
              <a:rPr lang="nb-NO" smtClean="0"/>
              <a:t>4</a:t>
            </a:fld>
            <a:endParaRPr lang="nb-NO" dirty="0"/>
          </a:p>
        </p:txBody>
      </p:sp>
    </p:spTree>
    <p:extLst>
      <p:ext uri="{BB962C8B-B14F-4D97-AF65-F5344CB8AC3E}">
        <p14:creationId xmlns:p14="http://schemas.microsoft.com/office/powerpoint/2010/main" val="153325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Slik ser «Administrasjon»-sida ut, der kvar blåe boks er ei lenke til eit administrasjonsverktøy. I løpet av denne presentasjonen kjem me til å gå gjennom fleire av desse modulane.</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Me byrjar med å sjå på korleis ein administrerer tilgangar til KASPER på institutt- og fakultetsnivå, samt til til FS-saksbehandlarar. </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Klikk inn på «Tilgangar», og vel ditt fakultet.</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5</a:t>
            </a:fld>
            <a:endParaRPr lang="nb-NO" dirty="0"/>
          </a:p>
        </p:txBody>
      </p:sp>
    </p:spTree>
    <p:extLst>
      <p:ext uri="{BB962C8B-B14F-4D97-AF65-F5344CB8AC3E}">
        <p14:creationId xmlns:p14="http://schemas.microsoft.com/office/powerpoint/2010/main" val="203265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Du kjem no til ei side som heter «Administrere tilganger». På denne sida kan du gje og fjerne tilgangar til fakultetsadministratorar, FS-saksbehandlarar og instituttadministratorar.</a:t>
            </a:r>
            <a:r>
              <a:rPr lang="nn-NO" sz="1800" noProof="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Calibri" panose="020F0502020204030204" pitchFamily="34" charset="0"/>
                <a:ea typeface="Calibri" panose="020F0502020204030204" pitchFamily="34" charset="0"/>
                <a:cs typeface="Times New Roman" panose="02020603050405020304" pitchFamily="18" charset="0"/>
              </a:rPr>
              <a:t>For å legge til eller fjerne fakultetsadministratorar eller FS-saksbehandlarar må du sjølv ha rolla som fakultetsadministrator.</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For å legge til nokon trykker du fyrst i tekstboksen (1) og søker opp personen etter namn/brukarnamn. For å fjerne nokon trykker du på «X» (krysset) ved sida av namnet. Trykk deretter på «Oppdater fakultetsadministratorer» (2) for å lagre endringane.</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Følg same prosedyre for å legge til eller fjerne FS-saksbehandlarar.</a:t>
            </a: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6</a:t>
            </a:fld>
            <a:endParaRPr lang="nb-NO" dirty="0"/>
          </a:p>
        </p:txBody>
      </p:sp>
    </p:spTree>
    <p:extLst>
      <p:ext uri="{BB962C8B-B14F-4D97-AF65-F5344CB8AC3E}">
        <p14:creationId xmlns:p14="http://schemas.microsoft.com/office/powerpoint/2010/main" val="274774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For å legge til eller fjerne instituttadministratorar må du har rolla som fakultets- eller instituttadministrator. </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Vel fyrst institutt ved hjelp av nedtrekksmenyen (1). Deretter er det same prosedyre som vist tidlegare. Søk etter personen du ønsker å legge til i tekstboksen under (2). Trykk på «Oppdater instituttadministratorer» (3) for å lagre.</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7</a:t>
            </a:fld>
            <a:endParaRPr lang="nb-NO" dirty="0"/>
          </a:p>
        </p:txBody>
      </p:sp>
    </p:spTree>
    <p:extLst>
      <p:ext uri="{BB962C8B-B14F-4D97-AF65-F5344CB8AC3E}">
        <p14:creationId xmlns:p14="http://schemas.microsoft.com/office/powerpoint/2010/main" val="354864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Då går me videre til studieprogramadministrasjon. Er det nokon spørsmål så langt?</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n-NO"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8</a:t>
            </a:fld>
            <a:endParaRPr lang="nb-NO" dirty="0"/>
          </a:p>
        </p:txBody>
      </p:sp>
    </p:spTree>
    <p:extLst>
      <p:ext uri="{BB962C8B-B14F-4D97-AF65-F5344CB8AC3E}">
        <p14:creationId xmlns:p14="http://schemas.microsoft.com/office/powerpoint/2010/main" val="180143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Fakultetsadministratorar bruker modulen «Studieprogramadministrasjon til å klargjere for studieprogramevaluering og studieplanrevisjon. Denne prosessen består av to steg, oppdatere rolleoversikt og administrativ klargjering.</a:t>
            </a:r>
          </a:p>
          <a:p>
            <a:pPr>
              <a:lnSpc>
                <a:spcPct val="150000"/>
              </a:lnSpc>
              <a:spcAft>
                <a:spcPts val="800"/>
              </a:spcAft>
            </a:pPr>
            <a:endParaRPr lang="nn-NO" sz="18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n-NO" sz="1800" noProof="0" dirty="0">
                <a:effectLst/>
                <a:latin typeface="Times New Roman" panose="02020603050405020304" pitchFamily="18" charset="0"/>
                <a:ea typeface="Calibri" panose="020F0502020204030204" pitchFamily="34" charset="0"/>
                <a:cs typeface="Times New Roman" panose="02020603050405020304" pitchFamily="18" charset="0"/>
              </a:rPr>
              <a:t>For å kome til denne sida, klikk på «Studieprogramadministrasjon» under «Administrasjonsverktøy», og vel deretter ditt fakultet.</a:t>
            </a:r>
          </a:p>
          <a:p>
            <a:pPr>
              <a:lnSpc>
                <a:spcPct val="150000"/>
              </a:lnSpc>
              <a:spcAft>
                <a:spcPts val="800"/>
              </a:spcAft>
            </a:pPr>
            <a:endParaRPr lang="nn-NO"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Slik ser administrasjons-dashbordet ut.  Det er delt i tre distinkte seksjonar: «</a:t>
            </a:r>
            <a:r>
              <a:rPr lang="nn-NO" sz="1200" noProof="0" dirty="0" err="1">
                <a:effectLst/>
                <a:latin typeface="Times New Roman" panose="02020603050405020304" pitchFamily="18" charset="0"/>
                <a:ea typeface="Calibri" panose="020F0502020204030204" pitchFamily="34" charset="0"/>
                <a:cs typeface="Times New Roman" panose="02020603050405020304" pitchFamily="18" charset="0"/>
              </a:rPr>
              <a:t>Oppgaver</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200" noProof="0" dirty="0" err="1">
                <a:effectLst/>
                <a:latin typeface="Times New Roman" panose="02020603050405020304" pitchFamily="18" charset="0"/>
                <a:ea typeface="Calibri" panose="020F0502020204030204" pitchFamily="34" charset="0"/>
                <a:cs typeface="Times New Roman" panose="02020603050405020304" pitchFamily="18" charset="0"/>
              </a:rPr>
              <a:t>fra</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NTNU», «</a:t>
            </a:r>
            <a:r>
              <a:rPr lang="nn-NO" sz="1200" noProof="0" dirty="0" err="1">
                <a:effectLst/>
                <a:latin typeface="Times New Roman" panose="02020603050405020304" pitchFamily="18" charset="0"/>
                <a:ea typeface="Calibri" panose="020F0502020204030204" pitchFamily="34" charset="0"/>
                <a:cs typeface="Times New Roman" panose="02020603050405020304" pitchFamily="18" charset="0"/>
              </a:rPr>
              <a:t>Oppgaver</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200" noProof="0" dirty="0" err="1">
                <a:effectLst/>
                <a:latin typeface="Times New Roman" panose="02020603050405020304" pitchFamily="18" charset="0"/>
                <a:ea typeface="Calibri" panose="020F0502020204030204" pitchFamily="34" charset="0"/>
                <a:cs typeface="Times New Roman" panose="02020603050405020304" pitchFamily="18" charset="0"/>
              </a:rPr>
              <a:t>fra</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fakultet» og den delen som truleg vil bli brukt mest, «Studieprogram».</a:t>
            </a:r>
          </a:p>
          <a:p>
            <a:pPr>
              <a:lnSpc>
                <a:spcPct val="150000"/>
              </a:lnSpc>
              <a:spcAft>
                <a:spcPts val="800"/>
              </a:spcAft>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a:t>
            </a:r>
            <a:r>
              <a:rPr lang="nn-NO" sz="1200" b="0" noProof="0" dirty="0" err="1">
                <a:effectLst/>
                <a:latin typeface="Times New Roman" panose="02020603050405020304" pitchFamily="18" charset="0"/>
                <a:ea typeface="Calibri" panose="020F0502020204030204" pitchFamily="34" charset="0"/>
                <a:cs typeface="Times New Roman" panose="02020603050405020304" pitchFamily="18" charset="0"/>
              </a:rPr>
              <a:t>Oppgaver</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200" b="0" noProof="0" dirty="0" err="1">
                <a:effectLst/>
                <a:latin typeface="Times New Roman" panose="02020603050405020304" pitchFamily="18" charset="0"/>
                <a:ea typeface="Calibri" panose="020F0502020204030204" pitchFamily="34" charset="0"/>
                <a:cs typeface="Times New Roman" panose="02020603050405020304" pitchFamily="18" charset="0"/>
              </a:rPr>
              <a:t>fra</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 NTNU»</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viser oppgåver frå nivå 1 ved NTNU. Dette kan t.d. vere føringar som rektor har bestemt alle fakultet skal ta stilling til ved neste revisjon.</a:t>
            </a:r>
          </a:p>
          <a:p>
            <a:pPr marL="342900" lvl="0" indent="-342900">
              <a:lnSpc>
                <a:spcPct val="150000"/>
              </a:lnSpc>
              <a:spcAft>
                <a:spcPts val="800"/>
              </a:spcAft>
              <a:buFont typeface="+mj-lt"/>
              <a:buAutoNum type="arabicPeriod"/>
              <a:tabLst>
                <a:tab pos="457200" algn="l"/>
              </a:tabLst>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Under</a:t>
            </a:r>
            <a:r>
              <a:rPr lang="nn-NO" sz="1200" b="1"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200" b="0" noProof="0" dirty="0" err="1">
                <a:effectLst/>
                <a:latin typeface="Times New Roman" panose="02020603050405020304" pitchFamily="18" charset="0"/>
                <a:ea typeface="Calibri" panose="020F0502020204030204" pitchFamily="34" charset="0"/>
                <a:cs typeface="Times New Roman" panose="02020603050405020304" pitchFamily="18" charset="0"/>
              </a:rPr>
              <a:t>Oppgaver</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1200" b="0" noProof="0" dirty="0" err="1">
                <a:effectLst/>
                <a:latin typeface="Times New Roman" panose="02020603050405020304" pitchFamily="18" charset="0"/>
                <a:ea typeface="Calibri" panose="020F0502020204030204" pitchFamily="34" charset="0"/>
                <a:cs typeface="Times New Roman" panose="02020603050405020304" pitchFamily="18" charset="0"/>
              </a:rPr>
              <a:t>fra</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 fakultetet»</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kan du legge til nye oppgåver ved å trykke på «+Ny», og deretter skrive en tittel og skildring. Ei oppgåve kan være ein beskjed, gjeremål eller liknande,  om tilhøve som burde fokuserast på under studieplanrevisjonen. Oppretta oppgåver vert lagt til i alle studieplanar på det aktuelle fakultetet. Studieprogramleiarar vil kunne sjå oppgåva so snart studieplanen blir sendt «Til revisjon. </a:t>
            </a:r>
            <a:r>
              <a:rPr lang="nn-NO" sz="1200" b="1" noProof="0" dirty="0">
                <a:effectLst/>
                <a:latin typeface="Times New Roman" panose="02020603050405020304" pitchFamily="18" charset="0"/>
                <a:ea typeface="Calibri" panose="020F0502020204030204" pitchFamily="34" charset="0"/>
                <a:cs typeface="Times New Roman" panose="02020603050405020304" pitchFamily="18" charset="0"/>
              </a:rPr>
              <a:t>NB: </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Oppgåver </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må være oppretta før planen blir sendt til revisjon. Skjer dette etterpå, vert ikkje oppgåvene inkludert før neste revisjon.</a:t>
            </a:r>
          </a:p>
          <a:p>
            <a:pPr marL="342900" lvl="0" indent="-342900">
              <a:lnSpc>
                <a:spcPct val="150000"/>
              </a:lnSpc>
              <a:spcAft>
                <a:spcPts val="800"/>
              </a:spcAft>
              <a:buFont typeface="+mj-lt"/>
              <a:buAutoNum type="arabicPeriod"/>
              <a:tabLst>
                <a:tab pos="457200" algn="l"/>
              </a:tabLst>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Under «</a:t>
            </a:r>
            <a:r>
              <a:rPr lang="nn-NO" sz="1200" b="0" noProof="0" dirty="0">
                <a:effectLst/>
                <a:latin typeface="Times New Roman" panose="02020603050405020304" pitchFamily="18" charset="0"/>
                <a:ea typeface="Calibri" panose="020F0502020204030204" pitchFamily="34" charset="0"/>
                <a:cs typeface="Times New Roman" panose="02020603050405020304" pitchFamily="18" charset="0"/>
              </a:rPr>
              <a:t>Studieprogram» er det tre faner:</a:t>
            </a: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 «Liste», «Hurtigrediger» og «Purring». Under «Liste» finn du de ulike studieprogramma ved fakultetet, lista med informasjon om programkode, revisjonssår, revisjonsstatus, rapporterings-år og rapportstatus. Funksjonen «Hurtigrediger» vert brukt til å setje gong studieplanrevisjon for fleire program samtidig. Under «Purring» kan ein sende påminningar til studieprogramleiarar.</a:t>
            </a:r>
          </a:p>
          <a:p>
            <a:pPr marL="342900" lvl="0" indent="-342900">
              <a:lnSpc>
                <a:spcPct val="150000"/>
              </a:lnSpc>
              <a:spcAft>
                <a:spcPts val="800"/>
              </a:spcAft>
              <a:buFont typeface="+mj-lt"/>
              <a:buAutoNum type="arabicPeriod"/>
              <a:tabLst>
                <a:tab pos="457200" algn="l"/>
              </a:tabLst>
            </a:pPr>
            <a:endParaRPr lang="nn-NO" sz="1200" noProof="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Aft>
                <a:spcPts val="800"/>
              </a:spcAft>
              <a:buFont typeface="+mj-lt"/>
              <a:buNone/>
              <a:tabLst>
                <a:tab pos="457200" algn="l"/>
              </a:tabLst>
            </a:pPr>
            <a:r>
              <a:rPr lang="nn-NO" sz="1200" noProof="0" dirty="0">
                <a:effectLst/>
                <a:latin typeface="Times New Roman" panose="02020603050405020304" pitchFamily="18" charset="0"/>
                <a:ea typeface="Calibri" panose="020F0502020204030204" pitchFamily="34" charset="0"/>
                <a:cs typeface="Times New Roman" panose="02020603050405020304" pitchFamily="18" charset="0"/>
              </a:rPr>
              <a:t>Me skal kikke litt nærmare på desse funksjonane.</a:t>
            </a: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noProof="0" dirty="0"/>
          </a:p>
        </p:txBody>
      </p:sp>
      <p:sp>
        <p:nvSpPr>
          <p:cNvPr id="4" name="Plassholder for lysbildenummer 3"/>
          <p:cNvSpPr>
            <a:spLocks noGrp="1"/>
          </p:cNvSpPr>
          <p:nvPr>
            <p:ph type="sldNum" sz="quarter" idx="5"/>
          </p:nvPr>
        </p:nvSpPr>
        <p:spPr/>
        <p:txBody>
          <a:bodyPr/>
          <a:lstStyle/>
          <a:p>
            <a:fld id="{177C6146-480B-4E41-AFDC-829936D5282F}" type="slidenum">
              <a:rPr lang="nb-NO" smtClean="0"/>
              <a:t>9</a:t>
            </a:fld>
            <a:endParaRPr lang="nb-NO" dirty="0"/>
          </a:p>
        </p:txBody>
      </p:sp>
    </p:spTree>
    <p:extLst>
      <p:ext uri="{BB962C8B-B14F-4D97-AF65-F5344CB8AC3E}">
        <p14:creationId xmlns:p14="http://schemas.microsoft.com/office/powerpoint/2010/main" val="362612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i.ntnu.no/wiki/-/wiki/Norsk/Lede+studieprogram"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tnu.no/wiki/-/wiki/Norsk/KASPER+-+Emneadministrato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i.ntnu.no/wiki/-/wiki/Norsk/KASPER+-+Informasjonsside+for+ledels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s://i.ntnu.no/wiki/-/wiki/Norsk/KASPER+-+Bekreftelse+til+studen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studntnu.sharepoint.com/sites/studieplanlegg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hyperlink" Target="https://hjelp.ntnu.no/" TargetMode="External"/><Relationship Id="rId3" Type="http://schemas.openxmlformats.org/officeDocument/2006/relationships/hyperlink" Target="https://i.ntnu.no/wiki/-/wiki/Norsk/kasper+-+studieplanverkt%C3%B8yet" TargetMode="External"/><Relationship Id="rId7" Type="http://schemas.openxmlformats.org/officeDocument/2006/relationships/hyperlink" Target="https://i.ntnu.no/wiki/-/wiki/Norsk/kasper+-+studieplanverkt&#248;ye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hjelp.ntnu.no/tas/public/ssp/content/detail/service?unid=159ea0bd14fb4c23a5dac479dab97768&amp;from=15945afb-06bc-430c-8709-52e95ce92e42" TargetMode="External"/><Relationship Id="rId4" Type="http://schemas.openxmlformats.org/officeDocument/2006/relationships/hyperlink" Target="https://i.ntnu.no/wiki/-/wiki/Norsk/KASPER+-+Kontaktperson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tnu.no/wiki/-/wiki/Norsk/KASPER+-+Administrere+tilgange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tnu.no/wiki/-/wiki/Norsk/KASPER+-+Studieprogramadministrasj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646331"/>
          </a:xfrm>
        </p:spPr>
        <p:txBody>
          <a:bodyPr/>
          <a:lstStyle/>
          <a:p>
            <a:r>
              <a:rPr lang="nn-NO" noProof="0" dirty="0"/>
              <a:t>KASPER for administratorar</a:t>
            </a:r>
          </a:p>
        </p:txBody>
      </p:sp>
      <p:sp>
        <p:nvSpPr>
          <p:cNvPr id="3" name="Undertittel 2"/>
          <p:cNvSpPr>
            <a:spLocks noGrp="1"/>
          </p:cNvSpPr>
          <p:nvPr>
            <p:ph type="subTitle" idx="1"/>
          </p:nvPr>
        </p:nvSpPr>
        <p:spPr>
          <a:xfrm>
            <a:off x="495416" y="1651012"/>
            <a:ext cx="7772400" cy="1855507"/>
          </a:xfrm>
        </p:spPr>
        <p:txBody>
          <a:bodyPr>
            <a:normAutofit lnSpcReduction="10000"/>
          </a:bodyPr>
          <a:lstStyle/>
          <a:p>
            <a:r>
              <a:rPr lang="nn-NO" sz="2000" noProof="0" dirty="0"/>
              <a:t>Tilgang</a:t>
            </a:r>
          </a:p>
          <a:p>
            <a:r>
              <a:rPr lang="nn-NO" sz="2000" noProof="0" dirty="0"/>
              <a:t>Studieprogram</a:t>
            </a:r>
          </a:p>
          <a:p>
            <a:r>
              <a:rPr lang="nn-NO" sz="2000" noProof="0" dirty="0"/>
              <a:t>Emne</a:t>
            </a:r>
          </a:p>
          <a:p>
            <a:r>
              <a:rPr lang="nn-NO" sz="2000" dirty="0"/>
              <a:t>Oversikt emnerapportar</a:t>
            </a:r>
            <a:endParaRPr lang="nn-NO" sz="2000" noProof="0" dirty="0"/>
          </a:p>
          <a:p>
            <a:r>
              <a:rPr lang="nn-NO" sz="2000" noProof="0" dirty="0"/>
              <a:t>Stadfeste deltaking i referansegrupper</a:t>
            </a: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A6EC5-D6C8-4185-8EC1-F69CF1782315}"/>
              </a:ext>
            </a:extLst>
          </p:cNvPr>
          <p:cNvSpPr>
            <a:spLocks noGrp="1"/>
          </p:cNvSpPr>
          <p:nvPr>
            <p:ph type="title"/>
          </p:nvPr>
        </p:nvSpPr>
        <p:spPr>
          <a:xfrm>
            <a:off x="301385" y="298339"/>
            <a:ext cx="8418747" cy="586957"/>
          </a:xfrm>
        </p:spPr>
        <p:txBody>
          <a:bodyPr/>
          <a:lstStyle/>
          <a:p>
            <a:r>
              <a:rPr lang="nn-NO" sz="3200" noProof="0" dirty="0"/>
              <a:t>Klargjere for studieprogramevaluering</a:t>
            </a:r>
          </a:p>
        </p:txBody>
      </p:sp>
      <p:sp>
        <p:nvSpPr>
          <p:cNvPr id="10" name="TekstSylinder 9">
            <a:extLst>
              <a:ext uri="{FF2B5EF4-FFF2-40B4-BE49-F238E27FC236}">
                <a16:creationId xmlns:a16="http://schemas.microsoft.com/office/drawing/2014/main" id="{388CB615-FF4C-4967-9BB5-CE0E8E6D7FDD}"/>
              </a:ext>
            </a:extLst>
          </p:cNvPr>
          <p:cNvSpPr txBox="1"/>
          <p:nvPr/>
        </p:nvSpPr>
        <p:spPr>
          <a:xfrm>
            <a:off x="4867108" y="1548202"/>
            <a:ext cx="4069404" cy="2554545"/>
          </a:xfrm>
          <a:prstGeom prst="rect">
            <a:avLst/>
          </a:prstGeom>
          <a:noFill/>
        </p:spPr>
        <p:txBody>
          <a:bodyPr wrap="square" rtlCol="0">
            <a:spAutoFit/>
          </a:bodyPr>
          <a:lstStyle/>
          <a:p>
            <a:pPr marL="285750" indent="-285750">
              <a:buFont typeface="Arial" panose="020B0604020202020204" pitchFamily="34" charset="0"/>
              <a:buChar char="•"/>
            </a:pPr>
            <a:r>
              <a:rPr lang="nn-NO" sz="2000" dirty="0"/>
              <a:t>Klargjeringa består av å fylle ut eller oppdatere rollelista til studieprogrammet i KASPER</a:t>
            </a:r>
          </a:p>
          <a:p>
            <a:pPr marL="285750" indent="-285750">
              <a:buFont typeface="Arial" panose="020B0604020202020204" pitchFamily="34" charset="0"/>
              <a:buChar char="•"/>
            </a:pPr>
            <a:r>
              <a:rPr lang="nn-NO" sz="2000" dirty="0"/>
              <a:t>Vel «Liste» (1)</a:t>
            </a:r>
          </a:p>
          <a:p>
            <a:pPr marL="285750" indent="-285750">
              <a:buFont typeface="Arial" panose="020B0604020202020204" pitchFamily="34" charset="0"/>
              <a:buChar char="•"/>
            </a:pPr>
            <a:r>
              <a:rPr lang="nn-NO" sz="2000" dirty="0"/>
              <a:t>Vel studieprogram ved å søke med programkode (2)</a:t>
            </a:r>
          </a:p>
          <a:p>
            <a:pPr marL="285750" indent="-285750">
              <a:buFont typeface="Arial" panose="020B0604020202020204" pitchFamily="34" charset="0"/>
              <a:buChar char="•"/>
            </a:pPr>
            <a:r>
              <a:rPr lang="nn-NO" sz="2000" dirty="0"/>
              <a:t>Eller vel direkte frå oversikten (3)</a:t>
            </a:r>
          </a:p>
        </p:txBody>
      </p:sp>
      <p:pic>
        <p:nvPicPr>
          <p:cNvPr id="6146" name="Picture 2" descr="Viser stegene: 1) &quot;Liste&quot; under Studieprogram, 2) &quot;Søk på studieprogram/programkode&quot;, 3) Velg et studieprogram direkte fra oversikten">
            <a:extLst>
              <a:ext uri="{FF2B5EF4-FFF2-40B4-BE49-F238E27FC236}">
                <a16:creationId xmlns:a16="http://schemas.microsoft.com/office/drawing/2014/main" id="{24862E91-B1AE-4341-9A7C-59BB64553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85" y="1393485"/>
            <a:ext cx="4331041" cy="286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7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4272D-4E07-4E54-92AF-0FD546F769DA}"/>
              </a:ext>
            </a:extLst>
          </p:cNvPr>
          <p:cNvSpPr>
            <a:spLocks noGrp="1"/>
          </p:cNvSpPr>
          <p:nvPr>
            <p:ph type="title"/>
          </p:nvPr>
        </p:nvSpPr>
        <p:spPr>
          <a:xfrm>
            <a:off x="301385" y="298339"/>
            <a:ext cx="8418747" cy="586957"/>
          </a:xfrm>
        </p:spPr>
        <p:txBody>
          <a:bodyPr/>
          <a:lstStyle/>
          <a:p>
            <a:r>
              <a:rPr lang="nn-NO" sz="3200" noProof="0" dirty="0"/>
              <a:t>Klargjere evaluering - Oppdatere roller</a:t>
            </a:r>
          </a:p>
        </p:txBody>
      </p:sp>
      <p:sp>
        <p:nvSpPr>
          <p:cNvPr id="3" name="Plassholder for innhold 2">
            <a:extLst>
              <a:ext uri="{FF2B5EF4-FFF2-40B4-BE49-F238E27FC236}">
                <a16:creationId xmlns:a16="http://schemas.microsoft.com/office/drawing/2014/main" id="{22724E96-1AB3-4F0B-BCCE-18C1E1244FBB}"/>
              </a:ext>
            </a:extLst>
          </p:cNvPr>
          <p:cNvSpPr>
            <a:spLocks noGrp="1"/>
          </p:cNvSpPr>
          <p:nvPr>
            <p:ph idx="1"/>
          </p:nvPr>
        </p:nvSpPr>
        <p:spPr>
          <a:xfrm>
            <a:off x="3639127" y="1300460"/>
            <a:ext cx="5081005" cy="2960224"/>
          </a:xfrm>
        </p:spPr>
        <p:txBody>
          <a:bodyPr>
            <a:normAutofit fontScale="92500" lnSpcReduction="20000"/>
          </a:bodyPr>
          <a:lstStyle/>
          <a:p>
            <a:pPr marL="285750" indent="-285750">
              <a:buFont typeface="Arial" panose="020B0604020202020204" pitchFamily="34" charset="0"/>
              <a:buChar char="•"/>
            </a:pPr>
            <a:r>
              <a:rPr lang="nn-NO" sz="2000" dirty="0"/>
              <a:t>Ved fyrste evaluering av eit program må </a:t>
            </a:r>
            <a:r>
              <a:rPr lang="nn-NO" sz="2000" noProof="0" dirty="0"/>
              <a:t>«Programadministrator» (4), «Studieprogramleder» (5)</a:t>
            </a:r>
            <a:r>
              <a:rPr lang="nn-NO" sz="2000" dirty="0"/>
              <a:t>, og </a:t>
            </a:r>
            <a:r>
              <a:rPr lang="nn-NO" sz="2000" noProof="0" dirty="0"/>
              <a:t>«Studieprogramråd» (6)</a:t>
            </a:r>
            <a:r>
              <a:rPr lang="nn-NO" sz="2000" dirty="0"/>
              <a:t> fyllast inn</a:t>
            </a:r>
          </a:p>
          <a:p>
            <a:pPr marL="285750" indent="-285750">
              <a:buFont typeface="Arial" panose="020B0604020202020204" pitchFamily="34" charset="0"/>
              <a:buChar char="•"/>
            </a:pPr>
            <a:r>
              <a:rPr lang="nn-NO" sz="2000" dirty="0"/>
              <a:t>Trykk</a:t>
            </a:r>
            <a:r>
              <a:rPr lang="nn-NO" sz="2000" noProof="0" dirty="0"/>
              <a:t> «Lagre» (7) for at endringane skal tre i kraft</a:t>
            </a:r>
          </a:p>
          <a:p>
            <a:pPr marL="285750" indent="-285750">
              <a:buFont typeface="Arial" panose="020B0604020202020204" pitchFamily="34" charset="0"/>
              <a:buChar char="•"/>
            </a:pPr>
            <a:r>
              <a:rPr lang="nn-NO" sz="2000" dirty="0"/>
              <a:t>Seinare år treng ein berre oppdatere rollene ved behov</a:t>
            </a:r>
          </a:p>
          <a:p>
            <a:pPr marL="285750" indent="-285750">
              <a:buFont typeface="Arial" panose="020B0604020202020204" pitchFamily="34" charset="0"/>
              <a:buChar char="•"/>
            </a:pPr>
            <a:r>
              <a:rPr lang="nn-NO" sz="2000" dirty="0"/>
              <a:t>For å legge til eller fjerne medlem i programrådet, klikk på lenka under «Administrer medlemmer i rådet» (pil)</a:t>
            </a:r>
          </a:p>
          <a:p>
            <a:pPr marL="285750" indent="-285750">
              <a:buFont typeface="Arial" panose="020B0604020202020204" pitchFamily="34" charset="0"/>
              <a:buChar char="•"/>
            </a:pPr>
            <a:endParaRPr lang="nn-NO" sz="2000" dirty="0"/>
          </a:p>
          <a:p>
            <a:pPr marL="285750" indent="-285750">
              <a:buFont typeface="Arial" panose="020B0604020202020204" pitchFamily="34" charset="0"/>
              <a:buChar char="•"/>
            </a:pPr>
            <a:endParaRPr lang="nn-NO" sz="2000" noProof="0" dirty="0"/>
          </a:p>
        </p:txBody>
      </p:sp>
      <p:pic>
        <p:nvPicPr>
          <p:cNvPr id="9" name="Bilde 8" descr="Et bilde som inneholder tekst&#10;&#10;Automatisk generert beskrivelse">
            <a:extLst>
              <a:ext uri="{FF2B5EF4-FFF2-40B4-BE49-F238E27FC236}">
                <a16:creationId xmlns:a16="http://schemas.microsoft.com/office/drawing/2014/main" id="{F525F3E1-3F77-4B77-840B-234B301FFD04}"/>
              </a:ext>
            </a:extLst>
          </p:cNvPr>
          <p:cNvPicPr>
            <a:picLocks noChangeAspect="1"/>
          </p:cNvPicPr>
          <p:nvPr/>
        </p:nvPicPr>
        <p:blipFill rotWithShape="1">
          <a:blip r:embed="rId3"/>
          <a:srcRect t="4167"/>
          <a:stretch/>
        </p:blipFill>
        <p:spPr>
          <a:xfrm>
            <a:off x="301385" y="885296"/>
            <a:ext cx="3228675" cy="3790553"/>
          </a:xfrm>
          <a:prstGeom prst="rect">
            <a:avLst/>
          </a:prstGeom>
        </p:spPr>
      </p:pic>
    </p:spTree>
    <p:extLst>
      <p:ext uri="{BB962C8B-B14F-4D97-AF65-F5344CB8AC3E}">
        <p14:creationId xmlns:p14="http://schemas.microsoft.com/office/powerpoint/2010/main" val="421892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B85867-42AE-4A2B-9F98-0A00CE43E212}"/>
              </a:ext>
            </a:extLst>
          </p:cNvPr>
          <p:cNvSpPr>
            <a:spLocks noGrp="1"/>
          </p:cNvSpPr>
          <p:nvPr>
            <p:ph type="title"/>
          </p:nvPr>
        </p:nvSpPr>
        <p:spPr>
          <a:xfrm>
            <a:off x="301385" y="298339"/>
            <a:ext cx="8418747" cy="586957"/>
          </a:xfrm>
        </p:spPr>
        <p:txBody>
          <a:bodyPr/>
          <a:lstStyle/>
          <a:p>
            <a:r>
              <a:rPr lang="nn-NO" sz="3200" dirty="0"/>
              <a:t>Ta program ut av evaluering</a:t>
            </a:r>
          </a:p>
        </p:txBody>
      </p:sp>
      <p:pic>
        <p:nvPicPr>
          <p:cNvPr id="7" name="Bilde 6" descr="Et bilde som inneholder tekst&#10;&#10;Automatisk generert beskrivelse">
            <a:extLst>
              <a:ext uri="{FF2B5EF4-FFF2-40B4-BE49-F238E27FC236}">
                <a16:creationId xmlns:a16="http://schemas.microsoft.com/office/drawing/2014/main" id="{F1E32185-1D5B-41D7-8156-03C999D0B3FC}"/>
              </a:ext>
            </a:extLst>
          </p:cNvPr>
          <p:cNvPicPr>
            <a:picLocks noChangeAspect="1"/>
          </p:cNvPicPr>
          <p:nvPr/>
        </p:nvPicPr>
        <p:blipFill>
          <a:blip r:embed="rId3"/>
          <a:stretch>
            <a:fillRect/>
          </a:stretch>
        </p:blipFill>
        <p:spPr>
          <a:xfrm>
            <a:off x="4265915" y="1248781"/>
            <a:ext cx="4454217" cy="2645938"/>
          </a:xfrm>
          <a:prstGeom prst="rect">
            <a:avLst/>
          </a:prstGeom>
        </p:spPr>
      </p:pic>
      <p:sp>
        <p:nvSpPr>
          <p:cNvPr id="8" name="TekstSylinder 7">
            <a:extLst>
              <a:ext uri="{FF2B5EF4-FFF2-40B4-BE49-F238E27FC236}">
                <a16:creationId xmlns:a16="http://schemas.microsoft.com/office/drawing/2014/main" id="{C6528369-8ADC-44F2-A533-F524B78A7986}"/>
              </a:ext>
            </a:extLst>
          </p:cNvPr>
          <p:cNvSpPr txBox="1"/>
          <p:nvPr/>
        </p:nvSpPr>
        <p:spPr>
          <a:xfrm>
            <a:off x="301385" y="1248781"/>
            <a:ext cx="3983064" cy="3139321"/>
          </a:xfrm>
          <a:prstGeom prst="rect">
            <a:avLst/>
          </a:prstGeom>
          <a:noFill/>
        </p:spPr>
        <p:txBody>
          <a:bodyPr wrap="square" rtlCol="0">
            <a:spAutoFit/>
          </a:bodyPr>
          <a:lstStyle/>
          <a:p>
            <a:pPr marL="285750" indent="-285750">
              <a:buFont typeface="Arial" panose="020B0604020202020204" pitchFamily="34" charset="0"/>
              <a:buChar char="•"/>
            </a:pPr>
            <a:r>
              <a:rPr lang="nn-NO" dirty="0"/>
              <a:t>Under «Programrapport» kan du sjå statusen til tidlegare evalueringar, og frita studieprogrammet frå evaluering</a:t>
            </a:r>
          </a:p>
          <a:p>
            <a:pPr marL="285750" indent="-285750">
              <a:buFont typeface="Arial" panose="020B0604020202020204" pitchFamily="34" charset="0"/>
              <a:buChar char="•"/>
            </a:pPr>
            <a:r>
              <a:rPr lang="nn-NO" dirty="0"/>
              <a:t>Vel studieår (1)</a:t>
            </a:r>
          </a:p>
          <a:p>
            <a:pPr marL="285750" indent="-285750">
              <a:buFont typeface="Arial" panose="020B0604020202020204" pitchFamily="34" charset="0"/>
              <a:buChar char="•"/>
            </a:pPr>
            <a:r>
              <a:rPr lang="nn-NO" dirty="0"/>
              <a:t>Skriv ei kort forklaring på kvifor det skal fritakast (2)</a:t>
            </a:r>
          </a:p>
          <a:p>
            <a:pPr marL="285750" indent="-285750">
              <a:buFont typeface="Arial" panose="020B0604020202020204" pitchFamily="34" charset="0"/>
              <a:buChar char="•"/>
            </a:pPr>
            <a:r>
              <a:rPr lang="nn-NO" dirty="0"/>
              <a:t>Vel om forklaringa skal publiserast til Studiekvalitetsportalen (3)</a:t>
            </a:r>
          </a:p>
          <a:p>
            <a:pPr marL="285750" indent="-285750">
              <a:buFont typeface="Arial" panose="020B0604020202020204" pitchFamily="34" charset="0"/>
              <a:buChar char="•"/>
            </a:pPr>
            <a:r>
              <a:rPr lang="nn-NO" dirty="0"/>
              <a:t>Klikk «Ta programmet ut av evaluering» (4)</a:t>
            </a:r>
          </a:p>
        </p:txBody>
      </p:sp>
    </p:spTree>
    <p:extLst>
      <p:ext uri="{BB962C8B-B14F-4D97-AF65-F5344CB8AC3E}">
        <p14:creationId xmlns:p14="http://schemas.microsoft.com/office/powerpoint/2010/main" val="237242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Viser stegene: 1) &quot;Planleggingsmodell&quot;, 2)&quot;Ledelsesmodell&quot;">
            <a:extLst>
              <a:ext uri="{FF2B5EF4-FFF2-40B4-BE49-F238E27FC236}">
                <a16:creationId xmlns:a16="http://schemas.microsoft.com/office/drawing/2014/main" id="{0768789C-AD71-4469-8F0B-33EF04BBD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2" t="7303"/>
          <a:stretch/>
        </p:blipFill>
        <p:spPr bwMode="auto">
          <a:xfrm>
            <a:off x="301385" y="3116488"/>
            <a:ext cx="5362930" cy="1508511"/>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AFADD2D1-6F12-457E-9326-00DAB21D920C}"/>
              </a:ext>
            </a:extLst>
          </p:cNvPr>
          <p:cNvSpPr>
            <a:spLocks noGrp="1"/>
          </p:cNvSpPr>
          <p:nvPr>
            <p:ph type="title"/>
          </p:nvPr>
        </p:nvSpPr>
        <p:spPr>
          <a:xfrm>
            <a:off x="301385" y="298339"/>
            <a:ext cx="8418747" cy="586957"/>
          </a:xfrm>
        </p:spPr>
        <p:txBody>
          <a:bodyPr/>
          <a:lstStyle/>
          <a:p>
            <a:r>
              <a:rPr lang="nn-NO" sz="3200" noProof="0" dirty="0"/>
              <a:t>Klargjere for studieplanrevisjon</a:t>
            </a:r>
          </a:p>
        </p:txBody>
      </p:sp>
      <p:pic>
        <p:nvPicPr>
          <p:cNvPr id="8" name="Bilde 7" descr="Velg et studieprogram fra oversikten">
            <a:extLst>
              <a:ext uri="{FF2B5EF4-FFF2-40B4-BE49-F238E27FC236}">
                <a16:creationId xmlns:a16="http://schemas.microsoft.com/office/drawing/2014/main" id="{4DEFBF14-5915-4333-94A3-739670A3FB35}"/>
              </a:ext>
            </a:extLst>
          </p:cNvPr>
          <p:cNvPicPr>
            <a:picLocks noChangeAspect="1"/>
          </p:cNvPicPr>
          <p:nvPr/>
        </p:nvPicPr>
        <p:blipFill>
          <a:blip r:embed="rId4"/>
          <a:stretch>
            <a:fillRect/>
          </a:stretch>
        </p:blipFill>
        <p:spPr>
          <a:xfrm>
            <a:off x="301385" y="952558"/>
            <a:ext cx="2961008" cy="2096668"/>
          </a:xfrm>
          <a:prstGeom prst="rect">
            <a:avLst/>
          </a:prstGeom>
        </p:spPr>
      </p:pic>
      <p:sp>
        <p:nvSpPr>
          <p:cNvPr id="9" name="TekstSylinder 8">
            <a:extLst>
              <a:ext uri="{FF2B5EF4-FFF2-40B4-BE49-F238E27FC236}">
                <a16:creationId xmlns:a16="http://schemas.microsoft.com/office/drawing/2014/main" id="{500BF496-D9EB-4406-BBFE-F6428C8342FC}"/>
              </a:ext>
            </a:extLst>
          </p:cNvPr>
          <p:cNvSpPr txBox="1"/>
          <p:nvPr/>
        </p:nvSpPr>
        <p:spPr>
          <a:xfrm>
            <a:off x="3728669" y="1419886"/>
            <a:ext cx="4694660" cy="1477328"/>
          </a:xfrm>
          <a:prstGeom prst="rect">
            <a:avLst/>
          </a:prstGeom>
          <a:noFill/>
        </p:spPr>
        <p:txBody>
          <a:bodyPr wrap="square" rtlCol="0">
            <a:spAutoFit/>
          </a:bodyPr>
          <a:lstStyle/>
          <a:p>
            <a:pPr marL="285750" indent="-285750">
              <a:buFont typeface="Arial" panose="020B0604020202020204" pitchFamily="34" charset="0"/>
              <a:buChar char="•"/>
            </a:pPr>
            <a:r>
              <a:rPr lang="nn-NO" dirty="0"/>
              <a:t>Vel eit studieprogram</a:t>
            </a:r>
          </a:p>
          <a:p>
            <a:pPr marL="285750" indent="-285750">
              <a:buFont typeface="Arial" panose="020B0604020202020204" pitchFamily="34" charset="0"/>
              <a:buChar char="•"/>
            </a:pPr>
            <a:r>
              <a:rPr lang="nn-NO" dirty="0"/>
              <a:t>Vel passande «Planleggingsmodell»(1)</a:t>
            </a:r>
          </a:p>
          <a:p>
            <a:pPr marL="285750" indent="-285750">
              <a:buFont typeface="Arial" panose="020B0604020202020204" pitchFamily="34" charset="0"/>
              <a:buChar char="•"/>
            </a:pPr>
            <a:r>
              <a:rPr lang="nn-NO" dirty="0"/>
              <a:t>Vel passande «</a:t>
            </a:r>
            <a:r>
              <a:rPr lang="nn-NO" dirty="0" err="1"/>
              <a:t>Ledelsesmodell</a:t>
            </a:r>
            <a:r>
              <a:rPr lang="nn-NO" dirty="0"/>
              <a:t>»(2)</a:t>
            </a:r>
          </a:p>
          <a:p>
            <a:pPr marL="285750" indent="-285750">
              <a:buFont typeface="Arial" panose="020B0604020202020204" pitchFamily="34" charset="0"/>
              <a:buChar char="•"/>
            </a:pPr>
            <a:r>
              <a:rPr lang="nn-NO" dirty="0"/>
              <a:t>For å lære meir om leiingsmodellar, sjekk </a:t>
            </a:r>
            <a:r>
              <a:rPr lang="nn-NO" dirty="0">
                <a:hlinkClick r:id="rId5"/>
              </a:rPr>
              <a:t>kvalitetssystemet sin wiki om temaet</a:t>
            </a:r>
            <a:endParaRPr lang="nn-NO" dirty="0"/>
          </a:p>
        </p:txBody>
      </p:sp>
    </p:spTree>
    <p:extLst>
      <p:ext uri="{BB962C8B-B14F-4D97-AF65-F5344CB8AC3E}">
        <p14:creationId xmlns:p14="http://schemas.microsoft.com/office/powerpoint/2010/main" val="117236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82710EA-69D1-46BE-871F-63EE1FA9D722}"/>
              </a:ext>
            </a:extLst>
          </p:cNvPr>
          <p:cNvSpPr>
            <a:spLocks noGrp="1"/>
          </p:cNvSpPr>
          <p:nvPr>
            <p:ph idx="1"/>
          </p:nvPr>
        </p:nvSpPr>
        <p:spPr>
          <a:xfrm>
            <a:off x="6356838" y="1547927"/>
            <a:ext cx="2636195" cy="2047645"/>
          </a:xfrm>
        </p:spPr>
        <p:txBody>
          <a:bodyPr/>
          <a:lstStyle/>
          <a:p>
            <a:r>
              <a:rPr lang="nn-NO" sz="2000" noProof="0" dirty="0"/>
              <a:t>«</a:t>
            </a:r>
            <a:r>
              <a:rPr lang="nn-NO" sz="2000" noProof="0" dirty="0" err="1"/>
              <a:t>Bidragsytere</a:t>
            </a:r>
            <a:r>
              <a:rPr lang="nn-NO" sz="2000" noProof="0" dirty="0"/>
              <a:t>» (3)</a:t>
            </a:r>
          </a:p>
          <a:p>
            <a:r>
              <a:rPr lang="nn-NO" sz="2000" noProof="0" dirty="0"/>
              <a:t>«Godkjenner» (4)</a:t>
            </a:r>
          </a:p>
          <a:p>
            <a:r>
              <a:rPr lang="nn-NO" sz="2000" noProof="0" dirty="0"/>
              <a:t>«Saksnummer i arkiv» (5)</a:t>
            </a:r>
          </a:p>
          <a:p>
            <a:r>
              <a:rPr lang="nn-NO" sz="2000" dirty="0"/>
              <a:t>Fyll ut felta etter behov</a:t>
            </a:r>
            <a:endParaRPr lang="nn-NO" sz="2000" noProof="0" dirty="0"/>
          </a:p>
        </p:txBody>
      </p:sp>
      <p:sp>
        <p:nvSpPr>
          <p:cNvPr id="8" name="Tittel 1">
            <a:extLst>
              <a:ext uri="{FF2B5EF4-FFF2-40B4-BE49-F238E27FC236}">
                <a16:creationId xmlns:a16="http://schemas.microsoft.com/office/drawing/2014/main" id="{29A5F114-A98A-4293-ADF3-6264F6B1B821}"/>
              </a:ext>
            </a:extLst>
          </p:cNvPr>
          <p:cNvSpPr>
            <a:spLocks noGrp="1"/>
          </p:cNvSpPr>
          <p:nvPr>
            <p:ph type="title"/>
          </p:nvPr>
        </p:nvSpPr>
        <p:spPr>
          <a:xfrm>
            <a:off x="301385" y="298339"/>
            <a:ext cx="8418747" cy="586957"/>
          </a:xfrm>
        </p:spPr>
        <p:txBody>
          <a:bodyPr/>
          <a:lstStyle/>
          <a:p>
            <a:r>
              <a:rPr lang="nn-NO" sz="3200" noProof="0" dirty="0"/>
              <a:t>Klargjere for </a:t>
            </a:r>
            <a:r>
              <a:rPr lang="nn-NO" sz="3200" dirty="0"/>
              <a:t>studieplanrevisjon</a:t>
            </a:r>
            <a:r>
              <a:rPr lang="nn-NO" sz="3200" noProof="0" dirty="0"/>
              <a:t> </a:t>
            </a:r>
          </a:p>
        </p:txBody>
      </p:sp>
      <p:pic>
        <p:nvPicPr>
          <p:cNvPr id="4" name="Bilde 3" descr="Viser stegene: 3)&quot;Bidragsytere&quot;, 4)&quot;Godkjenner&quot;, 5)&quot;Saksnummer i arkiv&quot;">
            <a:extLst>
              <a:ext uri="{FF2B5EF4-FFF2-40B4-BE49-F238E27FC236}">
                <a16:creationId xmlns:a16="http://schemas.microsoft.com/office/drawing/2014/main" id="{2795053D-F5B3-4B6D-8D3D-F79663CB1292}"/>
              </a:ext>
            </a:extLst>
          </p:cNvPr>
          <p:cNvPicPr>
            <a:picLocks noChangeAspect="1"/>
          </p:cNvPicPr>
          <p:nvPr/>
        </p:nvPicPr>
        <p:blipFill>
          <a:blip r:embed="rId3"/>
          <a:stretch>
            <a:fillRect/>
          </a:stretch>
        </p:blipFill>
        <p:spPr>
          <a:xfrm>
            <a:off x="301384" y="1370663"/>
            <a:ext cx="6152611" cy="2227669"/>
          </a:xfrm>
          <a:prstGeom prst="rect">
            <a:avLst/>
          </a:prstGeom>
        </p:spPr>
      </p:pic>
    </p:spTree>
    <p:extLst>
      <p:ext uri="{BB962C8B-B14F-4D97-AF65-F5344CB8AC3E}">
        <p14:creationId xmlns:p14="http://schemas.microsoft.com/office/powerpoint/2010/main" val="246676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1BFF822-2DA8-4BD7-9341-13CD709129BD}"/>
              </a:ext>
            </a:extLst>
          </p:cNvPr>
          <p:cNvSpPr>
            <a:spLocks noGrp="1"/>
          </p:cNvSpPr>
          <p:nvPr>
            <p:ph idx="1"/>
          </p:nvPr>
        </p:nvSpPr>
        <p:spPr>
          <a:xfrm>
            <a:off x="5064369" y="1453730"/>
            <a:ext cx="3778246" cy="2639236"/>
          </a:xfrm>
        </p:spPr>
        <p:txBody>
          <a:bodyPr/>
          <a:lstStyle/>
          <a:p>
            <a:r>
              <a:rPr lang="nn-NO" sz="2000" noProof="0" dirty="0"/>
              <a:t>«Frist for å fullføre revisjon» (6)</a:t>
            </a:r>
          </a:p>
          <a:p>
            <a:r>
              <a:rPr lang="nn-NO" sz="2000" dirty="0"/>
              <a:t>Huk av for å bekrefte at alt er klart, og klikk </a:t>
            </a:r>
            <a:r>
              <a:rPr lang="nn-NO" sz="2000" noProof="0" dirty="0"/>
              <a:t>«Send til revisjon» (7)</a:t>
            </a:r>
          </a:p>
          <a:p>
            <a:r>
              <a:rPr lang="nn-NO" sz="2000" noProof="0" dirty="0"/>
              <a:t>Eventuelt kan programmet takast ut av revisjon (8)</a:t>
            </a:r>
          </a:p>
        </p:txBody>
      </p:sp>
      <p:sp>
        <p:nvSpPr>
          <p:cNvPr id="6" name="Tittel 1">
            <a:extLst>
              <a:ext uri="{FF2B5EF4-FFF2-40B4-BE49-F238E27FC236}">
                <a16:creationId xmlns:a16="http://schemas.microsoft.com/office/drawing/2014/main" id="{8476F205-A541-4671-9DD1-A3B7929E1FD8}"/>
              </a:ext>
            </a:extLst>
          </p:cNvPr>
          <p:cNvSpPr>
            <a:spLocks noGrp="1"/>
          </p:cNvSpPr>
          <p:nvPr>
            <p:ph type="title"/>
          </p:nvPr>
        </p:nvSpPr>
        <p:spPr>
          <a:xfrm>
            <a:off x="301385" y="298339"/>
            <a:ext cx="8418747" cy="586957"/>
          </a:xfrm>
        </p:spPr>
        <p:txBody>
          <a:bodyPr/>
          <a:lstStyle/>
          <a:p>
            <a:r>
              <a:rPr lang="nn-NO" sz="3200" noProof="0" dirty="0"/>
              <a:t>Klargjere for studieplanrevisjon</a:t>
            </a:r>
          </a:p>
        </p:txBody>
      </p:sp>
      <p:pic>
        <p:nvPicPr>
          <p:cNvPr id="5" name="Bilde 4" descr="Illustrasjon av stegene: 6) &quot;Frist for å fullføre revisjon&quot;, 7)&quot;Send til revisjon&quot;, 8)&quot;Ta programmet ut av revisjon&quot;">
            <a:extLst>
              <a:ext uri="{FF2B5EF4-FFF2-40B4-BE49-F238E27FC236}">
                <a16:creationId xmlns:a16="http://schemas.microsoft.com/office/drawing/2014/main" id="{0A9DEA89-99B9-469E-A4E2-8DF0A0D3BF5C}"/>
              </a:ext>
            </a:extLst>
          </p:cNvPr>
          <p:cNvPicPr>
            <a:picLocks noChangeAspect="1"/>
          </p:cNvPicPr>
          <p:nvPr/>
        </p:nvPicPr>
        <p:blipFill>
          <a:blip r:embed="rId3"/>
          <a:stretch>
            <a:fillRect/>
          </a:stretch>
        </p:blipFill>
        <p:spPr>
          <a:xfrm>
            <a:off x="301385" y="985633"/>
            <a:ext cx="4762984" cy="3575431"/>
          </a:xfrm>
          <a:prstGeom prst="rect">
            <a:avLst/>
          </a:prstGeom>
        </p:spPr>
      </p:pic>
    </p:spTree>
    <p:extLst>
      <p:ext uri="{BB962C8B-B14F-4D97-AF65-F5344CB8AC3E}">
        <p14:creationId xmlns:p14="http://schemas.microsoft.com/office/powerpoint/2010/main" val="17700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877B-3226-4454-86D4-CAE3A6F8B8E2}"/>
              </a:ext>
            </a:extLst>
          </p:cNvPr>
          <p:cNvSpPr>
            <a:spLocks noGrp="1"/>
          </p:cNvSpPr>
          <p:nvPr>
            <p:ph type="title"/>
          </p:nvPr>
        </p:nvSpPr>
        <p:spPr>
          <a:xfrm>
            <a:off x="301385" y="298339"/>
            <a:ext cx="8418747" cy="586957"/>
          </a:xfrm>
        </p:spPr>
        <p:txBody>
          <a:bodyPr/>
          <a:lstStyle/>
          <a:p>
            <a:r>
              <a:rPr lang="nn-NO" sz="3200" noProof="0" dirty="0"/>
              <a:t>Val av vedtakssløyfe</a:t>
            </a:r>
          </a:p>
        </p:txBody>
      </p:sp>
      <p:sp>
        <p:nvSpPr>
          <p:cNvPr id="6" name="TextBox 5">
            <a:extLst>
              <a:ext uri="{FF2B5EF4-FFF2-40B4-BE49-F238E27FC236}">
                <a16:creationId xmlns:a16="http://schemas.microsoft.com/office/drawing/2014/main" id="{DB666CF4-0AA3-4CA4-A843-00EE9B364FFB}"/>
              </a:ext>
            </a:extLst>
          </p:cNvPr>
          <p:cNvSpPr txBox="1"/>
          <p:nvPr/>
        </p:nvSpPr>
        <p:spPr>
          <a:xfrm>
            <a:off x="4884666" y="918569"/>
            <a:ext cx="4202753" cy="3416320"/>
          </a:xfrm>
          <a:prstGeom prst="rect">
            <a:avLst/>
          </a:prstGeom>
          <a:noFill/>
        </p:spPr>
        <p:txBody>
          <a:bodyPr wrap="square" rtlCol="0">
            <a:spAutoFit/>
          </a:bodyPr>
          <a:lstStyle/>
          <a:p>
            <a:pPr marL="285750" indent="-285750">
              <a:buFont typeface="Arial" panose="020B0604020202020204" pitchFamily="34" charset="0"/>
              <a:buChar char="•"/>
            </a:pPr>
            <a:r>
              <a:rPr lang="nn-NO" dirty="0"/>
              <a:t>Ved klargjering kan man velgje å bytte vedtakssløyfe frå ePhorte til KASPER</a:t>
            </a:r>
          </a:p>
          <a:p>
            <a:pPr marL="285750" indent="-285750">
              <a:buFont typeface="Arial" panose="020B0604020202020204" pitchFamily="34" charset="0"/>
              <a:buChar char="•"/>
            </a:pPr>
            <a:r>
              <a:rPr lang="nn-NO" dirty="0"/>
              <a:t>Ved val av «Vedtak i KASPER» dukkar feltet «Vedtaksmyndighet» opp lengre nede i menyen. Der fyller ein inn kven som skal ha myndigheita</a:t>
            </a:r>
          </a:p>
          <a:p>
            <a:pPr marL="285750" indent="-285750">
              <a:buFont typeface="Arial" panose="020B0604020202020204" pitchFamily="34" charset="0"/>
              <a:buChar char="•"/>
            </a:pPr>
            <a:r>
              <a:rPr lang="nn-NO" dirty="0"/>
              <a:t>For studieprogram med «Forvaltningsutvalg» som leiingsmodell vil sekretæren for FUS/FUI automatisk verte lagt til</a:t>
            </a:r>
          </a:p>
        </p:txBody>
      </p:sp>
      <p:pic>
        <p:nvPicPr>
          <p:cNvPr id="14" name="Picture 13" descr="Graphical user interface, text, application, email&#10;&#10;Description automatically generated">
            <a:extLst>
              <a:ext uri="{FF2B5EF4-FFF2-40B4-BE49-F238E27FC236}">
                <a16:creationId xmlns:a16="http://schemas.microsoft.com/office/drawing/2014/main" id="{F8789EED-3EAF-42DD-8AC2-E3CB4C742DDC}"/>
              </a:ext>
            </a:extLst>
          </p:cNvPr>
          <p:cNvPicPr>
            <a:picLocks noChangeAspect="1"/>
          </p:cNvPicPr>
          <p:nvPr/>
        </p:nvPicPr>
        <p:blipFill>
          <a:blip r:embed="rId3"/>
          <a:stretch>
            <a:fillRect/>
          </a:stretch>
        </p:blipFill>
        <p:spPr>
          <a:xfrm>
            <a:off x="301385" y="2816421"/>
            <a:ext cx="4202753" cy="1945841"/>
          </a:xfrm>
          <a:prstGeom prst="rect">
            <a:avLst/>
          </a:prstGeom>
        </p:spPr>
      </p:pic>
      <p:pic>
        <p:nvPicPr>
          <p:cNvPr id="16" name="Picture 15" descr="Graphical user interface, text, application, email&#10;&#10;Description automatically generated">
            <a:extLst>
              <a:ext uri="{FF2B5EF4-FFF2-40B4-BE49-F238E27FC236}">
                <a16:creationId xmlns:a16="http://schemas.microsoft.com/office/drawing/2014/main" id="{C6AFA38B-DA6A-4EE8-94B3-8F3D94C33E59}"/>
              </a:ext>
            </a:extLst>
          </p:cNvPr>
          <p:cNvPicPr>
            <a:picLocks noChangeAspect="1"/>
          </p:cNvPicPr>
          <p:nvPr/>
        </p:nvPicPr>
        <p:blipFill>
          <a:blip r:embed="rId4"/>
          <a:stretch>
            <a:fillRect/>
          </a:stretch>
        </p:blipFill>
        <p:spPr>
          <a:xfrm>
            <a:off x="301385" y="918569"/>
            <a:ext cx="4202755" cy="1776827"/>
          </a:xfrm>
          <a:prstGeom prst="rect">
            <a:avLst/>
          </a:prstGeom>
        </p:spPr>
      </p:pic>
    </p:spTree>
    <p:extLst>
      <p:ext uri="{BB962C8B-B14F-4D97-AF65-F5344CB8AC3E}">
        <p14:creationId xmlns:p14="http://schemas.microsoft.com/office/powerpoint/2010/main" val="89885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F1C3DC-1049-4080-9843-EE861272CC28}"/>
              </a:ext>
            </a:extLst>
          </p:cNvPr>
          <p:cNvSpPr>
            <a:spLocks noGrp="1"/>
          </p:cNvSpPr>
          <p:nvPr>
            <p:ph type="title"/>
          </p:nvPr>
        </p:nvSpPr>
        <p:spPr>
          <a:xfrm>
            <a:off x="301385" y="298339"/>
            <a:ext cx="8418747" cy="586957"/>
          </a:xfrm>
        </p:spPr>
        <p:txBody>
          <a:bodyPr/>
          <a:lstStyle/>
          <a:p>
            <a:r>
              <a:rPr lang="nn-NO" sz="3200" dirty="0"/>
              <a:t>Sende fleire planar til revisjon samtidig</a:t>
            </a:r>
          </a:p>
        </p:txBody>
      </p:sp>
      <p:pic>
        <p:nvPicPr>
          <p:cNvPr id="11" name="Bilde 10" descr="Et bilde som inneholder tekst&#10;&#10;Automatisk generert beskrivelse">
            <a:extLst>
              <a:ext uri="{FF2B5EF4-FFF2-40B4-BE49-F238E27FC236}">
                <a16:creationId xmlns:a16="http://schemas.microsoft.com/office/drawing/2014/main" id="{0B932CCB-FE9D-428B-A639-A6E9D968108D}"/>
              </a:ext>
            </a:extLst>
          </p:cNvPr>
          <p:cNvPicPr>
            <a:picLocks noChangeAspect="1"/>
          </p:cNvPicPr>
          <p:nvPr/>
        </p:nvPicPr>
        <p:blipFill rotWithShape="1">
          <a:blip r:embed="rId3"/>
          <a:srcRect r="19355" b="3863"/>
          <a:stretch/>
        </p:blipFill>
        <p:spPr>
          <a:xfrm>
            <a:off x="301385" y="2438087"/>
            <a:ext cx="3898964" cy="2013527"/>
          </a:xfrm>
          <a:prstGeom prst="rect">
            <a:avLst/>
          </a:prstGeom>
        </p:spPr>
      </p:pic>
      <p:sp>
        <p:nvSpPr>
          <p:cNvPr id="14" name="TekstSylinder 13">
            <a:extLst>
              <a:ext uri="{FF2B5EF4-FFF2-40B4-BE49-F238E27FC236}">
                <a16:creationId xmlns:a16="http://schemas.microsoft.com/office/drawing/2014/main" id="{C4DAAC80-4FF3-4EC2-8271-438BFDFD2928}"/>
              </a:ext>
            </a:extLst>
          </p:cNvPr>
          <p:cNvSpPr txBox="1"/>
          <p:nvPr/>
        </p:nvSpPr>
        <p:spPr>
          <a:xfrm>
            <a:off x="301385" y="1061527"/>
            <a:ext cx="5439848" cy="1015663"/>
          </a:xfrm>
          <a:prstGeom prst="rect">
            <a:avLst/>
          </a:prstGeom>
          <a:noFill/>
        </p:spPr>
        <p:txBody>
          <a:bodyPr wrap="square" rtlCol="0">
            <a:spAutoFit/>
          </a:bodyPr>
          <a:lstStyle/>
          <a:p>
            <a:pPr marL="285750" indent="-285750">
              <a:buFont typeface="Arial" panose="020B0604020202020204" pitchFamily="34" charset="0"/>
              <a:buChar char="•"/>
            </a:pPr>
            <a:r>
              <a:rPr lang="nn-NO" sz="2000" dirty="0"/>
              <a:t>Vel eit eller fleire program (1)</a:t>
            </a:r>
          </a:p>
          <a:p>
            <a:pPr marL="285750" indent="-285750">
              <a:buFont typeface="Arial" panose="020B0604020202020204" pitchFamily="34" charset="0"/>
              <a:buChar char="•"/>
            </a:pPr>
            <a:r>
              <a:rPr lang="nn-NO" sz="2000" dirty="0"/>
              <a:t>For alle desse må du setje ein frist (2) før du kan sende studieplanane til revisjon (3)</a:t>
            </a:r>
          </a:p>
        </p:txBody>
      </p:sp>
      <p:pic>
        <p:nvPicPr>
          <p:cNvPr id="16" name="Bilde 15" descr="Et bilde som inneholder tekst&#10;&#10;Automatisk generert beskrivelse">
            <a:extLst>
              <a:ext uri="{FF2B5EF4-FFF2-40B4-BE49-F238E27FC236}">
                <a16:creationId xmlns:a16="http://schemas.microsoft.com/office/drawing/2014/main" id="{15176846-D77A-453E-B553-B7882651165F}"/>
              </a:ext>
            </a:extLst>
          </p:cNvPr>
          <p:cNvPicPr>
            <a:picLocks noChangeAspect="1"/>
          </p:cNvPicPr>
          <p:nvPr/>
        </p:nvPicPr>
        <p:blipFill rotWithShape="1">
          <a:blip r:embed="rId4"/>
          <a:srcRect b="4242"/>
          <a:stretch/>
        </p:blipFill>
        <p:spPr>
          <a:xfrm>
            <a:off x="4510758" y="2093246"/>
            <a:ext cx="3898964" cy="2358368"/>
          </a:xfrm>
          <a:prstGeom prst="rect">
            <a:avLst/>
          </a:prstGeom>
        </p:spPr>
      </p:pic>
    </p:spTree>
    <p:extLst>
      <p:ext uri="{BB962C8B-B14F-4D97-AF65-F5344CB8AC3E}">
        <p14:creationId xmlns:p14="http://schemas.microsoft.com/office/powerpoint/2010/main" val="103533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5FF4AF-EC9F-4BAD-B7BD-C990377ABCA4}"/>
              </a:ext>
            </a:extLst>
          </p:cNvPr>
          <p:cNvSpPr>
            <a:spLocks noGrp="1"/>
          </p:cNvSpPr>
          <p:nvPr>
            <p:ph type="title"/>
          </p:nvPr>
        </p:nvSpPr>
        <p:spPr>
          <a:xfrm>
            <a:off x="301385" y="298339"/>
            <a:ext cx="8418747" cy="586957"/>
          </a:xfrm>
        </p:spPr>
        <p:txBody>
          <a:bodyPr/>
          <a:lstStyle/>
          <a:p>
            <a:r>
              <a:rPr lang="nn-NO" sz="3200" noProof="0" dirty="0"/>
              <a:t>Send påminning</a:t>
            </a:r>
          </a:p>
        </p:txBody>
      </p:sp>
      <p:sp>
        <p:nvSpPr>
          <p:cNvPr id="3" name="Plassholder for innhold 2">
            <a:extLst>
              <a:ext uri="{FF2B5EF4-FFF2-40B4-BE49-F238E27FC236}">
                <a16:creationId xmlns:a16="http://schemas.microsoft.com/office/drawing/2014/main" id="{69B56C7B-81FA-406A-9676-AF10BEDFD6A1}"/>
              </a:ext>
            </a:extLst>
          </p:cNvPr>
          <p:cNvSpPr>
            <a:spLocks noGrp="1"/>
          </p:cNvSpPr>
          <p:nvPr>
            <p:ph idx="1"/>
          </p:nvPr>
        </p:nvSpPr>
        <p:spPr>
          <a:xfrm>
            <a:off x="6169627" y="1309267"/>
            <a:ext cx="2914412" cy="3079602"/>
          </a:xfrm>
        </p:spPr>
        <p:txBody>
          <a:bodyPr/>
          <a:lstStyle/>
          <a:p>
            <a:r>
              <a:rPr lang="nn-NO" sz="1800" noProof="0" dirty="0"/>
              <a:t>Trykk på «Purring» under «Studieprogram» (1)</a:t>
            </a:r>
          </a:p>
          <a:p>
            <a:r>
              <a:rPr lang="nn-NO" sz="1800" noProof="0" dirty="0"/>
              <a:t>Vel et studieprogram ved å søke etter programkoden (2)</a:t>
            </a:r>
          </a:p>
          <a:p>
            <a:r>
              <a:rPr lang="nn-NO" sz="1800" noProof="0" dirty="0"/>
              <a:t>Eller vel direkte frå oversikten (3)</a:t>
            </a:r>
          </a:p>
          <a:p>
            <a:r>
              <a:rPr lang="nn-NO" sz="1800" noProof="0" dirty="0"/>
              <a:t>Trykk på «Send påminnelse» (4)</a:t>
            </a:r>
          </a:p>
        </p:txBody>
      </p:sp>
      <p:pic>
        <p:nvPicPr>
          <p:cNvPr id="8" name="Bilde 7">
            <a:extLst>
              <a:ext uri="{FF2B5EF4-FFF2-40B4-BE49-F238E27FC236}">
                <a16:creationId xmlns:a16="http://schemas.microsoft.com/office/drawing/2014/main" id="{806AEF24-99D2-43D4-9E44-1C10E1FCB13B}"/>
              </a:ext>
            </a:extLst>
          </p:cNvPr>
          <p:cNvPicPr>
            <a:picLocks noChangeAspect="1"/>
          </p:cNvPicPr>
          <p:nvPr/>
        </p:nvPicPr>
        <p:blipFill>
          <a:blip r:embed="rId3"/>
          <a:stretch>
            <a:fillRect/>
          </a:stretch>
        </p:blipFill>
        <p:spPr>
          <a:xfrm>
            <a:off x="59961" y="1309267"/>
            <a:ext cx="6109666" cy="3079602"/>
          </a:xfrm>
          <a:prstGeom prst="rect">
            <a:avLst/>
          </a:prstGeom>
        </p:spPr>
      </p:pic>
    </p:spTree>
    <p:extLst>
      <p:ext uri="{BB962C8B-B14F-4D97-AF65-F5344CB8AC3E}">
        <p14:creationId xmlns:p14="http://schemas.microsoft.com/office/powerpoint/2010/main" val="254636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7FACC7F-68EA-4727-A72C-0FE2E67603EE}"/>
              </a:ext>
            </a:extLst>
          </p:cNvPr>
          <p:cNvSpPr>
            <a:spLocks noGrp="1"/>
          </p:cNvSpPr>
          <p:nvPr>
            <p:ph type="ctrTitle"/>
          </p:nvPr>
        </p:nvSpPr>
        <p:spPr>
          <a:xfrm>
            <a:off x="368315" y="2008061"/>
            <a:ext cx="7772400" cy="1200329"/>
          </a:xfrm>
        </p:spPr>
        <p:txBody>
          <a:bodyPr/>
          <a:lstStyle/>
          <a:p>
            <a:r>
              <a:rPr lang="nn-NO" dirty="0"/>
              <a:t>Administrering av emne og emneevaluering</a:t>
            </a:r>
          </a:p>
        </p:txBody>
      </p:sp>
      <p:sp>
        <p:nvSpPr>
          <p:cNvPr id="6" name="TekstSylinder 5">
            <a:extLst>
              <a:ext uri="{FF2B5EF4-FFF2-40B4-BE49-F238E27FC236}">
                <a16:creationId xmlns:a16="http://schemas.microsoft.com/office/drawing/2014/main" id="{6B1D136A-234D-4AEB-8A17-1135E1636875}"/>
              </a:ext>
            </a:extLst>
          </p:cNvPr>
          <p:cNvSpPr txBox="1"/>
          <p:nvPr/>
        </p:nvSpPr>
        <p:spPr>
          <a:xfrm>
            <a:off x="5354514" y="3683976"/>
            <a:ext cx="3622431" cy="646331"/>
          </a:xfrm>
          <a:prstGeom prst="rect">
            <a:avLst/>
          </a:prstGeom>
          <a:noFill/>
        </p:spPr>
        <p:txBody>
          <a:bodyPr wrap="square" rtlCol="0">
            <a:spAutoFit/>
          </a:bodyPr>
          <a:lstStyle/>
          <a:p>
            <a:r>
              <a:rPr lang="nn-NO" sz="1200" dirty="0"/>
              <a:t>Denne delen byggar på informasjon frå wikien </a:t>
            </a:r>
            <a:r>
              <a:rPr lang="nn-NO" sz="1200" dirty="0">
                <a:hlinkClick r:id="rId3"/>
              </a:rPr>
              <a:t>KASPER – Emneadministrator</a:t>
            </a:r>
            <a:r>
              <a:rPr lang="nn-NO" sz="1200" dirty="0"/>
              <a:t> og</a:t>
            </a:r>
          </a:p>
          <a:p>
            <a:r>
              <a:rPr lang="nn-NO" sz="1200" dirty="0">
                <a:hlinkClick r:id="rId4"/>
              </a:rPr>
              <a:t>KASPER – Informasjonsside for </a:t>
            </a:r>
            <a:r>
              <a:rPr lang="nn-NO" sz="1200" dirty="0" err="1">
                <a:hlinkClick r:id="rId4"/>
              </a:rPr>
              <a:t>ledelsen</a:t>
            </a:r>
            <a:endParaRPr lang="nn-NO" sz="1200" dirty="0"/>
          </a:p>
        </p:txBody>
      </p:sp>
    </p:spTree>
    <p:extLst>
      <p:ext uri="{BB962C8B-B14F-4D97-AF65-F5344CB8AC3E}">
        <p14:creationId xmlns:p14="http://schemas.microsoft.com/office/powerpoint/2010/main" val="29405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n-NO" sz="3200" noProof="0" dirty="0"/>
              <a:t>Agenda</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301385" y="1010266"/>
            <a:ext cx="4756998" cy="3613774"/>
          </a:xfrm>
        </p:spPr>
        <p:txBody>
          <a:bodyPr vert="horz" lIns="90000" tIns="46800" rIns="90000" bIns="46800" rtlCol="0" anchor="t">
            <a:noAutofit/>
          </a:bodyPr>
          <a:lstStyle/>
          <a:p>
            <a:r>
              <a:rPr lang="nn-NO" sz="1800" noProof="0" dirty="0"/>
              <a:t>Administrere tilgangar</a:t>
            </a:r>
          </a:p>
          <a:p>
            <a:r>
              <a:rPr lang="nn-NO" sz="1800" noProof="0" dirty="0"/>
              <a:t>Studieprogramadministrasjon</a:t>
            </a:r>
          </a:p>
          <a:p>
            <a:pPr marL="857250" lvl="1" indent="-457200"/>
            <a:r>
              <a:rPr lang="nn-NO" sz="1400" noProof="0" dirty="0"/>
              <a:t>Dashboard</a:t>
            </a:r>
          </a:p>
          <a:p>
            <a:pPr marL="857250" lvl="1" indent="-457200"/>
            <a:r>
              <a:rPr lang="nn-NO" sz="1400" noProof="0" dirty="0"/>
              <a:t>Oppdatere rolleoversikt</a:t>
            </a:r>
          </a:p>
          <a:p>
            <a:pPr marL="857250" lvl="1" indent="-457200"/>
            <a:r>
              <a:rPr lang="nn-NO" sz="1400" noProof="0" dirty="0"/>
              <a:t>Administrativ klargjering</a:t>
            </a:r>
          </a:p>
          <a:p>
            <a:pPr marL="0" indent="0">
              <a:buNone/>
            </a:pPr>
            <a:r>
              <a:rPr lang="nn-NO" sz="1800" noProof="0" dirty="0"/>
              <a:t>Pause?</a:t>
            </a:r>
          </a:p>
          <a:p>
            <a:r>
              <a:rPr lang="nn-NO" sz="1800" noProof="0" dirty="0"/>
              <a:t>Administrere emne</a:t>
            </a:r>
          </a:p>
          <a:p>
            <a:pPr lvl="1"/>
            <a:r>
              <a:rPr lang="nn-NO" sz="1400" noProof="0" dirty="0"/>
              <a:t>Legge til/fjerne roller</a:t>
            </a:r>
          </a:p>
          <a:p>
            <a:pPr lvl="1"/>
            <a:r>
              <a:rPr lang="nn-NO" sz="1400" dirty="0"/>
              <a:t>Ta emne ut av evaluering</a:t>
            </a:r>
          </a:p>
          <a:p>
            <a:pPr lvl="1"/>
            <a:r>
              <a:rPr lang="nn-NO" sz="1400" noProof="0" dirty="0"/>
              <a:t>Oversikt emnerapportar</a:t>
            </a:r>
          </a:p>
          <a:p>
            <a:r>
              <a:rPr lang="nn-NO" sz="1800" noProof="0" dirty="0"/>
              <a:t>Stadfesting til studentar</a:t>
            </a:r>
          </a:p>
          <a:p>
            <a:endParaRPr lang="nn-NO" sz="1800" noProof="0" dirty="0"/>
          </a:p>
        </p:txBody>
      </p:sp>
      <p:pic>
        <p:nvPicPr>
          <p:cNvPr id="7" name="Picture 7">
            <a:extLst>
              <a:ext uri="{FF2B5EF4-FFF2-40B4-BE49-F238E27FC236}">
                <a16:creationId xmlns:a16="http://schemas.microsoft.com/office/drawing/2014/main" id="{AAC9AA0A-98CD-4A06-92B1-853835F50E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6788" y="1528763"/>
            <a:ext cx="1943100" cy="2085975"/>
          </a:xfrm>
          <a:prstGeom prst="rect">
            <a:avLst/>
          </a:prstGeom>
        </p:spPr>
      </p:pic>
    </p:spTree>
    <p:extLst>
      <p:ext uri="{BB962C8B-B14F-4D97-AF65-F5344CB8AC3E}">
        <p14:creationId xmlns:p14="http://schemas.microsoft.com/office/powerpoint/2010/main" val="103369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4EE935-5045-4157-8E6B-2075D3A54E64}"/>
              </a:ext>
            </a:extLst>
          </p:cNvPr>
          <p:cNvSpPr>
            <a:spLocks noGrp="1"/>
          </p:cNvSpPr>
          <p:nvPr>
            <p:ph type="title"/>
          </p:nvPr>
        </p:nvSpPr>
        <p:spPr>
          <a:xfrm>
            <a:off x="301385" y="298339"/>
            <a:ext cx="8418747" cy="586957"/>
          </a:xfrm>
        </p:spPr>
        <p:txBody>
          <a:bodyPr/>
          <a:lstStyle/>
          <a:p>
            <a:r>
              <a:rPr lang="nn-NO" sz="3200" noProof="0" dirty="0"/>
              <a:t>Administrere emne</a:t>
            </a:r>
          </a:p>
        </p:txBody>
      </p:sp>
      <p:sp>
        <p:nvSpPr>
          <p:cNvPr id="7" name="TekstSylinder 6">
            <a:extLst>
              <a:ext uri="{FF2B5EF4-FFF2-40B4-BE49-F238E27FC236}">
                <a16:creationId xmlns:a16="http://schemas.microsoft.com/office/drawing/2014/main" id="{787CBC43-843A-475F-BE60-5422844AAD5A}"/>
              </a:ext>
            </a:extLst>
          </p:cNvPr>
          <p:cNvSpPr txBox="1"/>
          <p:nvPr/>
        </p:nvSpPr>
        <p:spPr>
          <a:xfrm>
            <a:off x="301385" y="1016075"/>
            <a:ext cx="8166217" cy="1754326"/>
          </a:xfrm>
          <a:prstGeom prst="rect">
            <a:avLst/>
          </a:prstGeom>
          <a:noFill/>
        </p:spPr>
        <p:txBody>
          <a:bodyPr wrap="square" rtlCol="0">
            <a:spAutoFit/>
          </a:bodyPr>
          <a:lstStyle/>
          <a:p>
            <a:pPr marL="285750" indent="-285750">
              <a:buFont typeface="Arial" panose="020B0604020202020204" pitchFamily="34" charset="0"/>
              <a:buChar char="•"/>
            </a:pPr>
            <a:r>
              <a:rPr lang="nn-NO" dirty="0"/>
              <a:t>Vel verktøysmodulen «Emneadministrasjon»</a:t>
            </a:r>
          </a:p>
          <a:p>
            <a:pPr marL="285750" indent="-285750">
              <a:buFont typeface="Arial" panose="020B0604020202020204" pitchFamily="34" charset="0"/>
              <a:buChar char="•"/>
            </a:pPr>
            <a:r>
              <a:rPr lang="nn-NO" dirty="0"/>
              <a:t>Instituttadministratorar vil bli sendt til oversikta for sitt institutt</a:t>
            </a:r>
          </a:p>
          <a:p>
            <a:pPr marL="285750" indent="-285750">
              <a:buFont typeface="Arial" panose="020B0604020202020204" pitchFamily="34" charset="0"/>
              <a:buChar char="•"/>
            </a:pPr>
            <a:r>
              <a:rPr lang="nn-NO" dirty="0"/>
              <a:t>Emne er sortert etter semester (1) og lista alfabetisk etter emnekode</a:t>
            </a:r>
          </a:p>
          <a:p>
            <a:pPr marL="285750" indent="-285750">
              <a:buFont typeface="Arial" panose="020B0604020202020204" pitchFamily="34" charset="0"/>
              <a:buChar char="•"/>
            </a:pPr>
            <a:r>
              <a:rPr lang="nn-NO" dirty="0"/>
              <a:t>Gje «Administrativ støtte» for å få alle tilgangar til eit spesifikt emne (2)</a:t>
            </a:r>
          </a:p>
          <a:p>
            <a:pPr marL="285750" indent="-285750">
              <a:buFont typeface="Arial" panose="020B0604020202020204" pitchFamily="34" charset="0"/>
              <a:buChar char="•"/>
            </a:pPr>
            <a:r>
              <a:rPr lang="nn-NO" dirty="0"/>
              <a:t>Du har moglegheit til å frita emne frå evaluering (3)</a:t>
            </a:r>
          </a:p>
          <a:p>
            <a:pPr marL="285750" indent="-285750">
              <a:buFont typeface="Arial" panose="020B0604020202020204" pitchFamily="34" charset="0"/>
              <a:buChar char="•"/>
            </a:pPr>
            <a:r>
              <a:rPr lang="nn-NO" dirty="0"/>
              <a:t>Gå til emnerapport ved å klikke på tittelen (4)</a:t>
            </a:r>
          </a:p>
        </p:txBody>
      </p:sp>
      <p:pic>
        <p:nvPicPr>
          <p:cNvPr id="5" name="Bilde 4">
            <a:extLst>
              <a:ext uri="{FF2B5EF4-FFF2-40B4-BE49-F238E27FC236}">
                <a16:creationId xmlns:a16="http://schemas.microsoft.com/office/drawing/2014/main" id="{CFA5CC3F-C93A-4932-A6A0-3F61C6B4CF7E}"/>
              </a:ext>
            </a:extLst>
          </p:cNvPr>
          <p:cNvPicPr>
            <a:picLocks noChangeAspect="1"/>
          </p:cNvPicPr>
          <p:nvPr/>
        </p:nvPicPr>
        <p:blipFill rotWithShape="1">
          <a:blip r:embed="rId3"/>
          <a:srcRect l="4424"/>
          <a:stretch/>
        </p:blipFill>
        <p:spPr>
          <a:xfrm>
            <a:off x="248919" y="3309144"/>
            <a:ext cx="3557889" cy="1025976"/>
          </a:xfrm>
          <a:prstGeom prst="rect">
            <a:avLst/>
          </a:prstGeom>
        </p:spPr>
      </p:pic>
      <p:pic>
        <p:nvPicPr>
          <p:cNvPr id="9" name="Bilde 8">
            <a:extLst>
              <a:ext uri="{FF2B5EF4-FFF2-40B4-BE49-F238E27FC236}">
                <a16:creationId xmlns:a16="http://schemas.microsoft.com/office/drawing/2014/main" id="{FC080DA8-5919-42E5-A777-AE5072B261BD}"/>
              </a:ext>
            </a:extLst>
          </p:cNvPr>
          <p:cNvPicPr>
            <a:picLocks noChangeAspect="1"/>
          </p:cNvPicPr>
          <p:nvPr/>
        </p:nvPicPr>
        <p:blipFill>
          <a:blip r:embed="rId4"/>
          <a:stretch>
            <a:fillRect/>
          </a:stretch>
        </p:blipFill>
        <p:spPr>
          <a:xfrm>
            <a:off x="3859274" y="3004239"/>
            <a:ext cx="4983341" cy="1635787"/>
          </a:xfrm>
          <a:prstGeom prst="rect">
            <a:avLst/>
          </a:prstGeom>
        </p:spPr>
      </p:pic>
    </p:spTree>
    <p:extLst>
      <p:ext uri="{BB962C8B-B14F-4D97-AF65-F5344CB8AC3E}">
        <p14:creationId xmlns:p14="http://schemas.microsoft.com/office/powerpoint/2010/main" val="325317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26AC7B-5413-4AB0-B8AA-0AE923F594B1}"/>
              </a:ext>
            </a:extLst>
          </p:cNvPr>
          <p:cNvSpPr>
            <a:spLocks noGrp="1"/>
          </p:cNvSpPr>
          <p:nvPr>
            <p:ph type="title"/>
          </p:nvPr>
        </p:nvSpPr>
        <p:spPr>
          <a:xfrm>
            <a:off x="301385" y="298339"/>
            <a:ext cx="8418747" cy="586957"/>
          </a:xfrm>
        </p:spPr>
        <p:txBody>
          <a:bodyPr/>
          <a:lstStyle/>
          <a:p>
            <a:r>
              <a:rPr lang="nn-NO" sz="3200" noProof="0" dirty="0"/>
              <a:t>Legg til emneansvarleg og bidragsytar(ar)</a:t>
            </a:r>
          </a:p>
        </p:txBody>
      </p:sp>
      <p:pic>
        <p:nvPicPr>
          <p:cNvPr id="4" name="Bilde 3" descr="Et bilde som inneholder tekst&#10;&#10;Automatisk generert beskrivelse">
            <a:extLst>
              <a:ext uri="{FF2B5EF4-FFF2-40B4-BE49-F238E27FC236}">
                <a16:creationId xmlns:a16="http://schemas.microsoft.com/office/drawing/2014/main" id="{6122100B-E530-4E26-ADDE-B169282C7AA0}"/>
              </a:ext>
            </a:extLst>
          </p:cNvPr>
          <p:cNvPicPr>
            <a:picLocks noChangeAspect="1"/>
          </p:cNvPicPr>
          <p:nvPr/>
        </p:nvPicPr>
        <p:blipFill>
          <a:blip r:embed="rId3"/>
          <a:stretch>
            <a:fillRect/>
          </a:stretch>
        </p:blipFill>
        <p:spPr>
          <a:xfrm>
            <a:off x="1248507" y="2715656"/>
            <a:ext cx="6646985" cy="1933052"/>
          </a:xfrm>
          <a:prstGeom prst="rect">
            <a:avLst/>
          </a:prstGeom>
        </p:spPr>
      </p:pic>
      <p:sp>
        <p:nvSpPr>
          <p:cNvPr id="8" name="TekstSylinder 7">
            <a:extLst>
              <a:ext uri="{FF2B5EF4-FFF2-40B4-BE49-F238E27FC236}">
                <a16:creationId xmlns:a16="http://schemas.microsoft.com/office/drawing/2014/main" id="{AE980F59-6114-4997-8B74-E5AA400F9C2D}"/>
              </a:ext>
            </a:extLst>
          </p:cNvPr>
          <p:cNvSpPr txBox="1"/>
          <p:nvPr/>
        </p:nvSpPr>
        <p:spPr>
          <a:xfrm>
            <a:off x="301385" y="1161547"/>
            <a:ext cx="3692770" cy="1200329"/>
          </a:xfrm>
          <a:prstGeom prst="rect">
            <a:avLst/>
          </a:prstGeom>
          <a:noFill/>
        </p:spPr>
        <p:txBody>
          <a:bodyPr wrap="square" rtlCol="0">
            <a:spAutoFit/>
          </a:bodyPr>
          <a:lstStyle/>
          <a:p>
            <a:pPr marL="285750" indent="-285750">
              <a:buFont typeface="Arial" panose="020B0604020202020204" pitchFamily="34" charset="0"/>
              <a:buChar char="•"/>
            </a:pPr>
            <a:r>
              <a:rPr lang="nn-NO" dirty="0"/>
              <a:t>Fjern brukarar ved å klikke på X-en til høgre for namna (1)</a:t>
            </a:r>
          </a:p>
          <a:p>
            <a:pPr marL="285750" indent="-285750">
              <a:buFont typeface="Arial" panose="020B0604020202020204" pitchFamily="34" charset="0"/>
              <a:buChar char="•"/>
            </a:pPr>
            <a:r>
              <a:rPr lang="nn-NO" dirty="0"/>
              <a:t>Bruk søkefeltet til å finne dei du vil legge til (2)</a:t>
            </a:r>
          </a:p>
        </p:txBody>
      </p:sp>
      <p:sp>
        <p:nvSpPr>
          <p:cNvPr id="10" name="TekstSylinder 9">
            <a:extLst>
              <a:ext uri="{FF2B5EF4-FFF2-40B4-BE49-F238E27FC236}">
                <a16:creationId xmlns:a16="http://schemas.microsoft.com/office/drawing/2014/main" id="{FC4A61E7-1A73-4997-AE6A-31CD21A17561}"/>
              </a:ext>
            </a:extLst>
          </p:cNvPr>
          <p:cNvSpPr txBox="1"/>
          <p:nvPr/>
        </p:nvSpPr>
        <p:spPr>
          <a:xfrm>
            <a:off x="4510758" y="1161547"/>
            <a:ext cx="3692770" cy="1200329"/>
          </a:xfrm>
          <a:prstGeom prst="rect">
            <a:avLst/>
          </a:prstGeom>
          <a:noFill/>
        </p:spPr>
        <p:txBody>
          <a:bodyPr wrap="square" rtlCol="0">
            <a:spAutoFit/>
          </a:bodyPr>
          <a:lstStyle/>
          <a:p>
            <a:pPr marL="285750" indent="-285750">
              <a:buFont typeface="Arial" panose="020B0604020202020204" pitchFamily="34" charset="0"/>
              <a:buChar char="•"/>
            </a:pPr>
            <a:r>
              <a:rPr lang="nn-NO" dirty="0"/>
              <a:t>Her kan det berre vere ein emneansvarleg, men mange bidragsytarar</a:t>
            </a:r>
          </a:p>
          <a:p>
            <a:pPr marL="285750" indent="-285750">
              <a:buFont typeface="Arial" panose="020B0604020202020204" pitchFamily="34" charset="0"/>
              <a:buChar char="•"/>
            </a:pPr>
            <a:endParaRPr lang="nn-NO" dirty="0"/>
          </a:p>
        </p:txBody>
      </p:sp>
    </p:spTree>
    <p:extLst>
      <p:ext uri="{BB962C8B-B14F-4D97-AF65-F5344CB8AC3E}">
        <p14:creationId xmlns:p14="http://schemas.microsoft.com/office/powerpoint/2010/main" val="174393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
            <a:extLst>
              <a:ext uri="{FF2B5EF4-FFF2-40B4-BE49-F238E27FC236}">
                <a16:creationId xmlns:a16="http://schemas.microsoft.com/office/drawing/2014/main" id="{1AE76035-F276-4FA9-8186-1037DF722785}"/>
              </a:ext>
            </a:extLst>
          </p:cNvPr>
          <p:cNvSpPr>
            <a:spLocks noGrp="1"/>
          </p:cNvSpPr>
          <p:nvPr>
            <p:ph type="title"/>
          </p:nvPr>
        </p:nvSpPr>
        <p:spPr>
          <a:xfrm>
            <a:off x="301625" y="298450"/>
            <a:ext cx="8418513" cy="586957"/>
          </a:xfrm>
        </p:spPr>
        <p:txBody>
          <a:bodyPr/>
          <a:lstStyle/>
          <a:p>
            <a:r>
              <a:rPr lang="nn-NO" sz="3200" noProof="0" dirty="0"/>
              <a:t>Administrativ støtte</a:t>
            </a:r>
          </a:p>
        </p:txBody>
      </p:sp>
      <p:sp>
        <p:nvSpPr>
          <p:cNvPr id="10" name="Plasshaldar for innhald 3">
            <a:extLst>
              <a:ext uri="{FF2B5EF4-FFF2-40B4-BE49-F238E27FC236}">
                <a16:creationId xmlns:a16="http://schemas.microsoft.com/office/drawing/2014/main" id="{6BD4EDA4-683E-47F5-8EB0-BFD44D34BCFA}"/>
              </a:ext>
            </a:extLst>
          </p:cNvPr>
          <p:cNvSpPr>
            <a:spLocks noGrp="1"/>
          </p:cNvSpPr>
          <p:nvPr>
            <p:ph sz="half" idx="1"/>
          </p:nvPr>
        </p:nvSpPr>
        <p:spPr>
          <a:xfrm>
            <a:off x="249042" y="1200151"/>
            <a:ext cx="4602357" cy="3394472"/>
          </a:xfrm>
        </p:spPr>
        <p:txBody>
          <a:bodyPr>
            <a:normAutofit/>
          </a:bodyPr>
          <a:lstStyle/>
          <a:p>
            <a:pPr algn="l">
              <a:buFont typeface="Arial" panose="020B0604020202020204" pitchFamily="34" charset="0"/>
              <a:buChar char="•"/>
            </a:pPr>
            <a:r>
              <a:rPr lang="nn-NO" sz="1800" b="0" i="0" dirty="0">
                <a:solidFill>
                  <a:srgbClr val="272833"/>
                </a:solidFill>
                <a:effectLst/>
                <a:latin typeface="+mn-lt"/>
              </a:rPr>
              <a:t>Som administrativ støtte får du same tilgangar til emnet som emneansvarleg</a:t>
            </a:r>
          </a:p>
          <a:p>
            <a:pPr algn="l">
              <a:buFont typeface="Arial" panose="020B0604020202020204" pitchFamily="34" charset="0"/>
              <a:buChar char="•"/>
            </a:pPr>
            <a:r>
              <a:rPr lang="nn-NO" sz="1800" dirty="0">
                <a:solidFill>
                  <a:srgbClr val="272833"/>
                </a:solidFill>
                <a:latin typeface="+mn-lt"/>
              </a:rPr>
              <a:t>Kan nyttast til å hjelpe emneansvarlege med referansegrupper og emnerapportar</a:t>
            </a:r>
            <a:endParaRPr lang="nn-NO" sz="1800" b="0" i="0" dirty="0">
              <a:solidFill>
                <a:srgbClr val="272833"/>
              </a:solidFill>
              <a:effectLst/>
              <a:latin typeface="+mn-lt"/>
            </a:endParaRPr>
          </a:p>
          <a:p>
            <a:pPr algn="l">
              <a:buFont typeface="Arial" panose="020B0604020202020204" pitchFamily="34" charset="0"/>
              <a:buChar char="•"/>
            </a:pPr>
            <a:r>
              <a:rPr lang="nn-NO" sz="1800" b="0" i="0" dirty="0">
                <a:solidFill>
                  <a:srgbClr val="272833"/>
                </a:solidFill>
                <a:effectLst/>
                <a:latin typeface="+mn-lt"/>
              </a:rPr>
              <a:t>Du set deg sjølv som administrativ støtte ved å trykke på «Gi støtte» (1)</a:t>
            </a:r>
          </a:p>
          <a:p>
            <a:pPr algn="l">
              <a:buFont typeface="Arial" panose="020B0604020202020204" pitchFamily="34" charset="0"/>
              <a:buChar char="•"/>
            </a:pPr>
            <a:r>
              <a:rPr lang="nn-NO" sz="1800" dirty="0">
                <a:solidFill>
                  <a:srgbClr val="272833"/>
                </a:solidFill>
                <a:latin typeface="+mn-lt"/>
              </a:rPr>
              <a:t>I boksen som poppar opp må du gje ei kort forklaring før du trykkar «Gi støtte» ein gong til (2) </a:t>
            </a:r>
            <a:endParaRPr lang="nn-NO" dirty="0"/>
          </a:p>
        </p:txBody>
      </p:sp>
      <p:pic>
        <p:nvPicPr>
          <p:cNvPr id="11" name="Bilde 4">
            <a:extLst>
              <a:ext uri="{FF2B5EF4-FFF2-40B4-BE49-F238E27FC236}">
                <a16:creationId xmlns:a16="http://schemas.microsoft.com/office/drawing/2014/main" id="{2198D0BA-ECF2-4B66-BEC4-D529ABEDDFB7}"/>
              </a:ext>
            </a:extLst>
          </p:cNvPr>
          <p:cNvPicPr>
            <a:picLocks noChangeAspect="1"/>
          </p:cNvPicPr>
          <p:nvPr/>
        </p:nvPicPr>
        <p:blipFill>
          <a:blip r:embed="rId3"/>
          <a:stretch>
            <a:fillRect/>
          </a:stretch>
        </p:blipFill>
        <p:spPr>
          <a:xfrm>
            <a:off x="5054261" y="947440"/>
            <a:ext cx="3877225" cy="1863752"/>
          </a:xfrm>
          <a:prstGeom prst="rect">
            <a:avLst/>
          </a:prstGeom>
        </p:spPr>
      </p:pic>
      <p:pic>
        <p:nvPicPr>
          <p:cNvPr id="12" name="Bilde 6" descr="Et bilde som inneholder tekst&#10;&#10;Automatisk generert beskrivelse">
            <a:extLst>
              <a:ext uri="{FF2B5EF4-FFF2-40B4-BE49-F238E27FC236}">
                <a16:creationId xmlns:a16="http://schemas.microsoft.com/office/drawing/2014/main" id="{564C3744-BE11-4615-87B3-4595D2E7524F}"/>
              </a:ext>
            </a:extLst>
          </p:cNvPr>
          <p:cNvPicPr>
            <a:picLocks noChangeAspect="1"/>
          </p:cNvPicPr>
          <p:nvPr/>
        </p:nvPicPr>
        <p:blipFill>
          <a:blip r:embed="rId4"/>
          <a:stretch>
            <a:fillRect/>
          </a:stretch>
        </p:blipFill>
        <p:spPr>
          <a:xfrm>
            <a:off x="5054261" y="2906322"/>
            <a:ext cx="3877225" cy="1766433"/>
          </a:xfrm>
          <a:prstGeom prst="rect">
            <a:avLst/>
          </a:prstGeom>
        </p:spPr>
      </p:pic>
    </p:spTree>
    <p:extLst>
      <p:ext uri="{BB962C8B-B14F-4D97-AF65-F5344CB8AC3E}">
        <p14:creationId xmlns:p14="http://schemas.microsoft.com/office/powerpoint/2010/main" val="208143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BC7FDC4E-1924-4171-B3A9-9CEF9EEE5BDE}"/>
              </a:ext>
            </a:extLst>
          </p:cNvPr>
          <p:cNvSpPr>
            <a:spLocks noGrp="1"/>
          </p:cNvSpPr>
          <p:nvPr>
            <p:ph type="title"/>
          </p:nvPr>
        </p:nvSpPr>
        <p:spPr>
          <a:xfrm>
            <a:off x="301385" y="298339"/>
            <a:ext cx="8418747" cy="586957"/>
          </a:xfrm>
        </p:spPr>
        <p:txBody>
          <a:bodyPr/>
          <a:lstStyle/>
          <a:p>
            <a:r>
              <a:rPr lang="nn-NO" sz="3200" noProof="0" dirty="0"/>
              <a:t>Ta emne ut av evaluering</a:t>
            </a:r>
          </a:p>
        </p:txBody>
      </p:sp>
      <p:pic>
        <p:nvPicPr>
          <p:cNvPr id="6" name="Plassholder for innhold 5" descr="Skjermbilde viser emneoversikten under instituttet, med utheving av &quot;Ta ut av evaluering&quot;">
            <a:extLst>
              <a:ext uri="{FF2B5EF4-FFF2-40B4-BE49-F238E27FC236}">
                <a16:creationId xmlns:a16="http://schemas.microsoft.com/office/drawing/2014/main" id="{08435A8C-6668-4054-ADA0-99842F216F0B}"/>
              </a:ext>
            </a:extLst>
          </p:cNvPr>
          <p:cNvPicPr>
            <a:picLocks noGrp="1" noChangeAspect="1"/>
          </p:cNvPicPr>
          <p:nvPr>
            <p:ph idx="1"/>
          </p:nvPr>
        </p:nvPicPr>
        <p:blipFill>
          <a:blip r:embed="rId3"/>
          <a:stretch>
            <a:fillRect/>
          </a:stretch>
        </p:blipFill>
        <p:spPr>
          <a:xfrm>
            <a:off x="607206" y="1136181"/>
            <a:ext cx="4180320" cy="1530234"/>
          </a:xfrm>
        </p:spPr>
      </p:pic>
      <p:sp>
        <p:nvSpPr>
          <p:cNvPr id="9" name="TekstSylinder 8">
            <a:extLst>
              <a:ext uri="{FF2B5EF4-FFF2-40B4-BE49-F238E27FC236}">
                <a16:creationId xmlns:a16="http://schemas.microsoft.com/office/drawing/2014/main" id="{A9BDE02B-9916-4857-AE0A-7E93B9148858}"/>
              </a:ext>
            </a:extLst>
          </p:cNvPr>
          <p:cNvSpPr txBox="1"/>
          <p:nvPr/>
        </p:nvSpPr>
        <p:spPr>
          <a:xfrm>
            <a:off x="5049386" y="1136181"/>
            <a:ext cx="3888416" cy="2585323"/>
          </a:xfrm>
          <a:prstGeom prst="rect">
            <a:avLst/>
          </a:prstGeom>
          <a:noFill/>
        </p:spPr>
        <p:txBody>
          <a:bodyPr wrap="square" rtlCol="0">
            <a:spAutoFit/>
          </a:bodyPr>
          <a:lstStyle/>
          <a:p>
            <a:pPr marL="285750" indent="-285750">
              <a:buFont typeface="Arial" panose="020B0604020202020204" pitchFamily="34" charset="0"/>
              <a:buChar char="•"/>
            </a:pPr>
            <a:r>
              <a:rPr lang="nn-NO" dirty="0"/>
              <a:t>Huk av boksen lengst til høgre i rada. </a:t>
            </a:r>
          </a:p>
          <a:p>
            <a:pPr marL="285750" indent="-285750">
              <a:buFont typeface="Arial" panose="020B0604020202020204" pitchFamily="34" charset="0"/>
              <a:buChar char="•"/>
            </a:pPr>
            <a:r>
              <a:rPr lang="nn-NO" dirty="0"/>
              <a:t>Dette vil opne ein dialogboks der du skriv ei kort forklaring om kvifor emnet skal takast ut (1)</a:t>
            </a:r>
          </a:p>
          <a:p>
            <a:pPr marL="285750" indent="-285750">
              <a:buFont typeface="Arial" panose="020B0604020202020204" pitchFamily="34" charset="0"/>
              <a:buChar char="•"/>
            </a:pPr>
            <a:r>
              <a:rPr lang="nn-NO" dirty="0"/>
              <a:t>Huk av dersom denne forklaringa skal offentleggjerast i Studiekvalitetsportalen (2)</a:t>
            </a:r>
          </a:p>
          <a:p>
            <a:pPr marL="285750" indent="-285750">
              <a:buFont typeface="Arial" panose="020B0604020202020204" pitchFamily="34" charset="0"/>
              <a:buChar char="•"/>
            </a:pPr>
            <a:r>
              <a:rPr lang="nn-NO" dirty="0"/>
              <a:t>Klikk til slutt «Bekreft» (3)</a:t>
            </a:r>
          </a:p>
        </p:txBody>
      </p:sp>
      <p:pic>
        <p:nvPicPr>
          <p:cNvPr id="3" name="Bilde 2" descr="Et bilde som inneholder tekst&#10;&#10;Automatisk generert beskrivelse">
            <a:extLst>
              <a:ext uri="{FF2B5EF4-FFF2-40B4-BE49-F238E27FC236}">
                <a16:creationId xmlns:a16="http://schemas.microsoft.com/office/drawing/2014/main" id="{07A92C82-246B-4E17-B40A-C3433339DBAC}"/>
              </a:ext>
            </a:extLst>
          </p:cNvPr>
          <p:cNvPicPr>
            <a:picLocks noChangeAspect="1"/>
          </p:cNvPicPr>
          <p:nvPr/>
        </p:nvPicPr>
        <p:blipFill rotWithShape="1">
          <a:blip r:embed="rId4"/>
          <a:srcRect/>
          <a:stretch/>
        </p:blipFill>
        <p:spPr>
          <a:xfrm>
            <a:off x="239839" y="2666415"/>
            <a:ext cx="4625722" cy="2035916"/>
          </a:xfrm>
          <a:prstGeom prst="rect">
            <a:avLst/>
          </a:prstGeom>
        </p:spPr>
      </p:pic>
    </p:spTree>
    <p:extLst>
      <p:ext uri="{BB962C8B-B14F-4D97-AF65-F5344CB8AC3E}">
        <p14:creationId xmlns:p14="http://schemas.microsoft.com/office/powerpoint/2010/main" val="62744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FA0F58-F37F-441B-B02D-FB20A3BF286B}"/>
              </a:ext>
            </a:extLst>
          </p:cNvPr>
          <p:cNvSpPr>
            <a:spLocks noGrp="1"/>
          </p:cNvSpPr>
          <p:nvPr>
            <p:ph type="title"/>
          </p:nvPr>
        </p:nvSpPr>
        <p:spPr>
          <a:xfrm>
            <a:off x="301385" y="298339"/>
            <a:ext cx="8418747" cy="586957"/>
          </a:xfrm>
        </p:spPr>
        <p:txBody>
          <a:bodyPr/>
          <a:lstStyle/>
          <a:p>
            <a:r>
              <a:rPr lang="nn-NO" sz="3200" dirty="0"/>
              <a:t>Oversikt emnerapporter</a:t>
            </a:r>
          </a:p>
        </p:txBody>
      </p:sp>
      <p:pic>
        <p:nvPicPr>
          <p:cNvPr id="7" name="Bilde 6">
            <a:extLst>
              <a:ext uri="{FF2B5EF4-FFF2-40B4-BE49-F238E27FC236}">
                <a16:creationId xmlns:a16="http://schemas.microsoft.com/office/drawing/2014/main" id="{406C8A31-ABF7-4DED-ADCB-A16117D55A15}"/>
              </a:ext>
            </a:extLst>
          </p:cNvPr>
          <p:cNvPicPr>
            <a:picLocks noChangeAspect="1"/>
          </p:cNvPicPr>
          <p:nvPr/>
        </p:nvPicPr>
        <p:blipFill>
          <a:blip r:embed="rId3"/>
          <a:stretch>
            <a:fillRect/>
          </a:stretch>
        </p:blipFill>
        <p:spPr>
          <a:xfrm>
            <a:off x="301385" y="1250376"/>
            <a:ext cx="3198835" cy="842619"/>
          </a:xfrm>
          <a:prstGeom prst="rect">
            <a:avLst/>
          </a:prstGeom>
        </p:spPr>
      </p:pic>
      <p:pic>
        <p:nvPicPr>
          <p:cNvPr id="11" name="Bilde 10">
            <a:extLst>
              <a:ext uri="{FF2B5EF4-FFF2-40B4-BE49-F238E27FC236}">
                <a16:creationId xmlns:a16="http://schemas.microsoft.com/office/drawing/2014/main" id="{9A977FCF-36E2-4A16-8641-540943D67DC9}"/>
              </a:ext>
            </a:extLst>
          </p:cNvPr>
          <p:cNvPicPr>
            <a:picLocks noChangeAspect="1"/>
          </p:cNvPicPr>
          <p:nvPr/>
        </p:nvPicPr>
        <p:blipFill rotWithShape="1">
          <a:blip r:embed="rId4"/>
          <a:srcRect t="6866" r="2818"/>
          <a:stretch/>
        </p:blipFill>
        <p:spPr>
          <a:xfrm>
            <a:off x="301385" y="2310983"/>
            <a:ext cx="5632006" cy="2460317"/>
          </a:xfrm>
          <a:prstGeom prst="rect">
            <a:avLst/>
          </a:prstGeom>
        </p:spPr>
      </p:pic>
      <p:sp>
        <p:nvSpPr>
          <p:cNvPr id="12" name="TekstSylinder 11">
            <a:extLst>
              <a:ext uri="{FF2B5EF4-FFF2-40B4-BE49-F238E27FC236}">
                <a16:creationId xmlns:a16="http://schemas.microsoft.com/office/drawing/2014/main" id="{96646911-C930-4143-BC65-2D93DEF10CE3}"/>
              </a:ext>
            </a:extLst>
          </p:cNvPr>
          <p:cNvSpPr txBox="1"/>
          <p:nvPr/>
        </p:nvSpPr>
        <p:spPr>
          <a:xfrm>
            <a:off x="3500220" y="1032387"/>
            <a:ext cx="5437303" cy="2585323"/>
          </a:xfrm>
          <a:prstGeom prst="rect">
            <a:avLst/>
          </a:prstGeom>
          <a:noFill/>
        </p:spPr>
        <p:txBody>
          <a:bodyPr wrap="square" rtlCol="0">
            <a:spAutoFit/>
          </a:bodyPr>
          <a:lstStyle/>
          <a:p>
            <a:pPr marL="285750" indent="-285750">
              <a:buFont typeface="Arial" panose="020B0604020202020204" pitchFamily="34" charset="0"/>
              <a:buChar char="•"/>
            </a:pPr>
            <a:r>
              <a:rPr lang="nn-NO" dirty="0"/>
              <a:t>Vel «Oversikt emnerapporter»</a:t>
            </a:r>
          </a:p>
          <a:p>
            <a:pPr marL="285750" indent="-285750">
              <a:buFont typeface="Arial" panose="020B0604020202020204" pitchFamily="34" charset="0"/>
              <a:buChar char="•"/>
            </a:pPr>
            <a:r>
              <a:rPr lang="nn-NO" dirty="0"/>
              <a:t>Her finn du ein tabell over alle emne ved ditt institutt, med statusar for dei ulike delane av evalueringsprosessen</a:t>
            </a:r>
          </a:p>
          <a:p>
            <a:pPr marL="285750" indent="-285750">
              <a:buFont typeface="Arial" panose="020B0604020202020204" pitchFamily="34" charset="0"/>
              <a:buChar char="•"/>
            </a:pPr>
            <a:r>
              <a:rPr lang="nn-NO" dirty="0"/>
              <a:t>Vel om du vil sjå dei sortert etter semesteret dei skal evaluerast (1) eller semesteret dei startar i (2)</a:t>
            </a:r>
          </a:p>
          <a:p>
            <a:pPr marL="285750" indent="-285750">
              <a:buFont typeface="Arial" panose="020B0604020202020204" pitchFamily="34" charset="0"/>
              <a:buChar char="•"/>
            </a:pPr>
            <a:r>
              <a:rPr lang="nn-NO" dirty="0"/>
              <a:t>Deretter vel du kva semester du vil sjå oversikta for (3)</a:t>
            </a:r>
          </a:p>
        </p:txBody>
      </p:sp>
    </p:spTree>
    <p:extLst>
      <p:ext uri="{BB962C8B-B14F-4D97-AF65-F5344CB8AC3E}">
        <p14:creationId xmlns:p14="http://schemas.microsoft.com/office/powerpoint/2010/main" val="1232228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AA0852-BD39-46E7-B676-7B6F9477F996}"/>
              </a:ext>
            </a:extLst>
          </p:cNvPr>
          <p:cNvSpPr>
            <a:spLocks noGrp="1"/>
          </p:cNvSpPr>
          <p:nvPr>
            <p:ph type="title"/>
          </p:nvPr>
        </p:nvSpPr>
        <p:spPr>
          <a:xfrm>
            <a:off x="301385" y="298339"/>
            <a:ext cx="8418747" cy="586957"/>
          </a:xfrm>
        </p:spPr>
        <p:txBody>
          <a:bodyPr/>
          <a:lstStyle/>
          <a:p>
            <a:r>
              <a:rPr lang="nn-NO" sz="3200" dirty="0"/>
              <a:t>Send påminning</a:t>
            </a:r>
          </a:p>
        </p:txBody>
      </p:sp>
      <p:pic>
        <p:nvPicPr>
          <p:cNvPr id="5" name="Bilde 4" descr="Et bilde som inneholder tekst&#10;&#10;Automatisk generert beskrivelse">
            <a:extLst>
              <a:ext uri="{FF2B5EF4-FFF2-40B4-BE49-F238E27FC236}">
                <a16:creationId xmlns:a16="http://schemas.microsoft.com/office/drawing/2014/main" id="{FEBB4DD2-E51E-4D50-B6C2-22EBEE00C900}"/>
              </a:ext>
            </a:extLst>
          </p:cNvPr>
          <p:cNvPicPr>
            <a:picLocks noChangeAspect="1"/>
          </p:cNvPicPr>
          <p:nvPr/>
        </p:nvPicPr>
        <p:blipFill>
          <a:blip r:embed="rId3"/>
          <a:stretch>
            <a:fillRect/>
          </a:stretch>
        </p:blipFill>
        <p:spPr>
          <a:xfrm>
            <a:off x="3904938" y="1624980"/>
            <a:ext cx="4815194" cy="2009098"/>
          </a:xfrm>
          <a:prstGeom prst="rect">
            <a:avLst/>
          </a:prstGeom>
        </p:spPr>
      </p:pic>
      <p:sp>
        <p:nvSpPr>
          <p:cNvPr id="6" name="TekstSylinder 5">
            <a:extLst>
              <a:ext uri="{FF2B5EF4-FFF2-40B4-BE49-F238E27FC236}">
                <a16:creationId xmlns:a16="http://schemas.microsoft.com/office/drawing/2014/main" id="{C4AB0A01-49C6-470B-AA01-562E8A79C6FB}"/>
              </a:ext>
            </a:extLst>
          </p:cNvPr>
          <p:cNvSpPr txBox="1"/>
          <p:nvPr/>
        </p:nvSpPr>
        <p:spPr>
          <a:xfrm>
            <a:off x="301385" y="1971585"/>
            <a:ext cx="3723474" cy="1200329"/>
          </a:xfrm>
          <a:prstGeom prst="rect">
            <a:avLst/>
          </a:prstGeom>
          <a:noFill/>
        </p:spPr>
        <p:txBody>
          <a:bodyPr wrap="square" rtlCol="0">
            <a:spAutoFit/>
          </a:bodyPr>
          <a:lstStyle/>
          <a:p>
            <a:pPr marL="285750" indent="-285750">
              <a:buFont typeface="Arial" panose="020B0604020202020204" pitchFamily="34" charset="0"/>
              <a:buChar char="•"/>
            </a:pPr>
            <a:r>
              <a:rPr lang="nn-NO" dirty="0"/>
              <a:t>Du kan sende felles e-post til emneansvarlege</a:t>
            </a:r>
          </a:p>
          <a:p>
            <a:pPr marL="285750" indent="-285750">
              <a:buFont typeface="Arial" panose="020B0604020202020204" pitchFamily="34" charset="0"/>
              <a:buChar char="•"/>
            </a:pPr>
            <a:r>
              <a:rPr lang="nn-NO" dirty="0"/>
              <a:t>Huk av i kolonnen til venstre (1)</a:t>
            </a:r>
          </a:p>
          <a:p>
            <a:pPr marL="285750" indent="-285750">
              <a:buFont typeface="Arial" panose="020B0604020202020204" pitchFamily="34" charset="0"/>
              <a:buChar char="•"/>
            </a:pPr>
            <a:r>
              <a:rPr lang="nn-NO" dirty="0"/>
              <a:t>Trykk «Send </a:t>
            </a:r>
            <a:r>
              <a:rPr lang="nn-NO" dirty="0" err="1"/>
              <a:t>påminnelse</a:t>
            </a:r>
            <a:r>
              <a:rPr lang="nn-NO" dirty="0"/>
              <a:t>» (2)</a:t>
            </a:r>
          </a:p>
        </p:txBody>
      </p:sp>
    </p:spTree>
    <p:extLst>
      <p:ext uri="{BB962C8B-B14F-4D97-AF65-F5344CB8AC3E}">
        <p14:creationId xmlns:p14="http://schemas.microsoft.com/office/powerpoint/2010/main" val="349812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A1260-F45E-4311-8A3F-47A963886A2C}"/>
              </a:ext>
            </a:extLst>
          </p:cNvPr>
          <p:cNvSpPr>
            <a:spLocks noGrp="1"/>
          </p:cNvSpPr>
          <p:nvPr>
            <p:ph type="title"/>
          </p:nvPr>
        </p:nvSpPr>
        <p:spPr>
          <a:xfrm>
            <a:off x="301385" y="298339"/>
            <a:ext cx="8418747" cy="586957"/>
          </a:xfrm>
        </p:spPr>
        <p:txBody>
          <a:bodyPr/>
          <a:lstStyle/>
          <a:p>
            <a:r>
              <a:rPr lang="nn-NO" sz="3200" dirty="0"/>
              <a:t>Handlingsplan og avvik</a:t>
            </a:r>
          </a:p>
        </p:txBody>
      </p:sp>
      <p:pic>
        <p:nvPicPr>
          <p:cNvPr id="5" name="Bilde 4" descr="Et bilde som inneholder tekst&#10;&#10;Automatisk generert beskrivelse">
            <a:extLst>
              <a:ext uri="{FF2B5EF4-FFF2-40B4-BE49-F238E27FC236}">
                <a16:creationId xmlns:a16="http://schemas.microsoft.com/office/drawing/2014/main" id="{5760EEF1-318D-464D-B846-3803703211ED}"/>
              </a:ext>
            </a:extLst>
          </p:cNvPr>
          <p:cNvPicPr>
            <a:picLocks noChangeAspect="1"/>
          </p:cNvPicPr>
          <p:nvPr/>
        </p:nvPicPr>
        <p:blipFill rotWithShape="1">
          <a:blip r:embed="rId3"/>
          <a:srcRect t="35887"/>
          <a:stretch/>
        </p:blipFill>
        <p:spPr>
          <a:xfrm>
            <a:off x="5727905" y="3513881"/>
            <a:ext cx="2841523" cy="12689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35510804-392B-4A2C-92BC-7ABD9B0D15F8}"/>
              </a:ext>
            </a:extLst>
          </p:cNvPr>
          <p:cNvPicPr>
            <a:picLocks noChangeAspect="1"/>
          </p:cNvPicPr>
          <p:nvPr/>
        </p:nvPicPr>
        <p:blipFill rotWithShape="1">
          <a:blip r:embed="rId4"/>
          <a:srcRect t="3881"/>
          <a:stretch/>
        </p:blipFill>
        <p:spPr>
          <a:xfrm>
            <a:off x="5727905" y="1846412"/>
            <a:ext cx="2902212" cy="1635258"/>
          </a:xfrm>
          <a:prstGeom prst="rect">
            <a:avLst/>
          </a:prstGeom>
        </p:spPr>
      </p:pic>
      <p:sp>
        <p:nvSpPr>
          <p:cNvPr id="8" name="TekstSylinder 7">
            <a:extLst>
              <a:ext uri="{FF2B5EF4-FFF2-40B4-BE49-F238E27FC236}">
                <a16:creationId xmlns:a16="http://schemas.microsoft.com/office/drawing/2014/main" id="{460B4A51-5F26-490C-B225-BC28A934A988}"/>
              </a:ext>
            </a:extLst>
          </p:cNvPr>
          <p:cNvSpPr txBox="1"/>
          <p:nvPr/>
        </p:nvSpPr>
        <p:spPr>
          <a:xfrm>
            <a:off x="301385" y="1279088"/>
            <a:ext cx="5426519" cy="2585323"/>
          </a:xfrm>
          <a:prstGeom prst="rect">
            <a:avLst/>
          </a:prstGeom>
          <a:noFill/>
        </p:spPr>
        <p:txBody>
          <a:bodyPr wrap="square" rtlCol="0">
            <a:spAutoFit/>
          </a:bodyPr>
          <a:lstStyle/>
          <a:p>
            <a:pPr marL="285750" indent="-285750">
              <a:buFont typeface="Arial" panose="020B0604020202020204" pitchFamily="34" charset="0"/>
              <a:buChar char="•"/>
            </a:pPr>
            <a:r>
              <a:rPr lang="nn-NO" dirty="0"/>
              <a:t>Heilt til høgre i tabellen finn du kolonnane «Handlingsplan oppdatert» og «Avvik»</a:t>
            </a:r>
          </a:p>
          <a:p>
            <a:pPr marL="285750" indent="-285750">
              <a:buFont typeface="Arial" panose="020B0604020202020204" pitchFamily="34" charset="0"/>
              <a:buChar char="•"/>
            </a:pPr>
            <a:r>
              <a:rPr lang="nn-NO" dirty="0"/>
              <a:t>Når emneansvarleg opprettar tiltak i emnerapporten vil desse bli lagt til handlingsplanen</a:t>
            </a:r>
          </a:p>
          <a:p>
            <a:pPr marL="285750" indent="-285750">
              <a:buFont typeface="Arial" panose="020B0604020202020204" pitchFamily="34" charset="0"/>
              <a:buChar char="•"/>
            </a:pPr>
            <a:r>
              <a:rPr lang="nn-NO" dirty="0"/>
              <a:t>Trykk på ikonet ved datoen for å opne planen</a:t>
            </a:r>
          </a:p>
          <a:p>
            <a:pPr marL="285750" indent="-285750">
              <a:buFont typeface="Arial" panose="020B0604020202020204" pitchFamily="34" charset="0"/>
              <a:buChar char="•"/>
            </a:pPr>
            <a:r>
              <a:rPr lang="nn-NO" dirty="0"/>
              <a:t>Lenke til emnerapporten finn du nedst på sida</a:t>
            </a:r>
          </a:p>
          <a:p>
            <a:pPr marL="285750" indent="-285750">
              <a:buFont typeface="Arial" panose="020B0604020202020204" pitchFamily="34" charset="0"/>
              <a:buChar char="•"/>
            </a:pPr>
            <a:r>
              <a:rPr lang="nn-NO" dirty="0"/>
              <a:t>Dersom tiltaka treng tilbakemelding får du opp eit tekstfelt til å skrive i</a:t>
            </a:r>
          </a:p>
        </p:txBody>
      </p:sp>
      <p:pic>
        <p:nvPicPr>
          <p:cNvPr id="10" name="Bilde 9">
            <a:extLst>
              <a:ext uri="{FF2B5EF4-FFF2-40B4-BE49-F238E27FC236}">
                <a16:creationId xmlns:a16="http://schemas.microsoft.com/office/drawing/2014/main" id="{6DDD1045-2B6E-47AC-AB26-D2BD3EC6A100}"/>
              </a:ext>
            </a:extLst>
          </p:cNvPr>
          <p:cNvPicPr>
            <a:picLocks noChangeAspect="1"/>
          </p:cNvPicPr>
          <p:nvPr/>
        </p:nvPicPr>
        <p:blipFill rotWithShape="1">
          <a:blip r:embed="rId5"/>
          <a:srcRect l="68925" t="34738"/>
          <a:stretch/>
        </p:blipFill>
        <p:spPr>
          <a:xfrm>
            <a:off x="5727904" y="503500"/>
            <a:ext cx="2841523" cy="1310701"/>
          </a:xfrm>
          <a:prstGeom prst="rect">
            <a:avLst/>
          </a:prstGeom>
        </p:spPr>
      </p:pic>
    </p:spTree>
    <p:extLst>
      <p:ext uri="{BB962C8B-B14F-4D97-AF65-F5344CB8AC3E}">
        <p14:creationId xmlns:p14="http://schemas.microsoft.com/office/powerpoint/2010/main" val="304628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6C5A2D60-52FC-4FB9-83BB-D09D90D74F8A}"/>
              </a:ext>
            </a:extLst>
          </p:cNvPr>
          <p:cNvSpPr txBox="1">
            <a:spLocks/>
          </p:cNvSpPr>
          <p:nvPr/>
        </p:nvSpPr>
        <p:spPr>
          <a:xfrm>
            <a:off x="301385" y="298339"/>
            <a:ext cx="8418747" cy="586957"/>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3200" dirty="0"/>
              <a:t>Status emneevaluering</a:t>
            </a:r>
          </a:p>
        </p:txBody>
      </p:sp>
      <p:pic>
        <p:nvPicPr>
          <p:cNvPr id="5" name="Bilde 4">
            <a:extLst>
              <a:ext uri="{FF2B5EF4-FFF2-40B4-BE49-F238E27FC236}">
                <a16:creationId xmlns:a16="http://schemas.microsoft.com/office/drawing/2014/main" id="{83DA3E65-60ED-47B6-B886-05A7F0D187AE}"/>
              </a:ext>
            </a:extLst>
          </p:cNvPr>
          <p:cNvPicPr>
            <a:picLocks noChangeAspect="1"/>
          </p:cNvPicPr>
          <p:nvPr/>
        </p:nvPicPr>
        <p:blipFill rotWithShape="1">
          <a:blip r:embed="rId3"/>
          <a:srcRect l="4700" r="1821"/>
          <a:stretch/>
        </p:blipFill>
        <p:spPr>
          <a:xfrm>
            <a:off x="301385" y="1051744"/>
            <a:ext cx="3650105" cy="1057143"/>
          </a:xfrm>
          <a:prstGeom prst="rect">
            <a:avLst/>
          </a:prstGeom>
        </p:spPr>
      </p:pic>
      <p:sp>
        <p:nvSpPr>
          <p:cNvPr id="6" name="TekstSylinder 5">
            <a:extLst>
              <a:ext uri="{FF2B5EF4-FFF2-40B4-BE49-F238E27FC236}">
                <a16:creationId xmlns:a16="http://schemas.microsoft.com/office/drawing/2014/main" id="{7066085A-5368-47C6-85B9-898107AFE36F}"/>
              </a:ext>
            </a:extLst>
          </p:cNvPr>
          <p:cNvSpPr txBox="1"/>
          <p:nvPr/>
        </p:nvSpPr>
        <p:spPr>
          <a:xfrm>
            <a:off x="4510758" y="1051744"/>
            <a:ext cx="4000500" cy="2031325"/>
          </a:xfrm>
          <a:prstGeom prst="rect">
            <a:avLst/>
          </a:prstGeom>
          <a:noFill/>
        </p:spPr>
        <p:txBody>
          <a:bodyPr wrap="square" rtlCol="0">
            <a:spAutoFit/>
          </a:bodyPr>
          <a:lstStyle/>
          <a:p>
            <a:pPr marL="285750" indent="-285750">
              <a:buFont typeface="Arial" panose="020B0604020202020204" pitchFamily="34" charset="0"/>
              <a:buChar char="•"/>
            </a:pPr>
            <a:r>
              <a:rPr lang="nn-NO" dirty="0"/>
              <a:t>Gå til «Status emneevaluering»</a:t>
            </a:r>
          </a:p>
          <a:p>
            <a:pPr marL="285750" indent="-285750">
              <a:buFont typeface="Arial" panose="020B0604020202020204" pitchFamily="34" charset="0"/>
              <a:buChar char="•"/>
            </a:pPr>
            <a:r>
              <a:rPr lang="nn-NO" dirty="0"/>
              <a:t>Vel kva fakultet du vil sjå på</a:t>
            </a:r>
          </a:p>
          <a:p>
            <a:pPr marL="285750" indent="-285750">
              <a:buFont typeface="Arial" panose="020B0604020202020204" pitchFamily="34" charset="0"/>
              <a:buChar char="•"/>
            </a:pPr>
            <a:r>
              <a:rPr lang="nn-NO" dirty="0"/>
              <a:t>Her kan du sjå statistikk for dei ulike institutta, og fakultetet som heilskap</a:t>
            </a:r>
          </a:p>
          <a:p>
            <a:pPr marL="285750" indent="-285750">
              <a:buFont typeface="Arial" panose="020B0604020202020204" pitchFamily="34" charset="0"/>
              <a:buChar char="•"/>
            </a:pPr>
            <a:r>
              <a:rPr lang="nn-NO" dirty="0"/>
              <a:t>Trykk «Til fakultetsoversikt» for å gå tilbake og velje eit anna fakultet</a:t>
            </a:r>
          </a:p>
        </p:txBody>
      </p:sp>
      <p:pic>
        <p:nvPicPr>
          <p:cNvPr id="13" name="Bilde 12" descr="Et bilde som inneholder bord&#10;&#10;Automatisk generert beskrivelse">
            <a:extLst>
              <a:ext uri="{FF2B5EF4-FFF2-40B4-BE49-F238E27FC236}">
                <a16:creationId xmlns:a16="http://schemas.microsoft.com/office/drawing/2014/main" id="{DAB5A43D-4848-4B1F-AD8D-EA311546EE41}"/>
              </a:ext>
            </a:extLst>
          </p:cNvPr>
          <p:cNvPicPr>
            <a:picLocks noChangeAspect="1"/>
          </p:cNvPicPr>
          <p:nvPr/>
        </p:nvPicPr>
        <p:blipFill>
          <a:blip r:embed="rId4"/>
          <a:stretch>
            <a:fillRect/>
          </a:stretch>
        </p:blipFill>
        <p:spPr>
          <a:xfrm>
            <a:off x="-1" y="3139440"/>
            <a:ext cx="9145173" cy="1624173"/>
          </a:xfrm>
          <a:prstGeom prst="rect">
            <a:avLst/>
          </a:prstGeom>
        </p:spPr>
      </p:pic>
    </p:spTree>
    <p:extLst>
      <p:ext uri="{BB962C8B-B14F-4D97-AF65-F5344CB8AC3E}">
        <p14:creationId xmlns:p14="http://schemas.microsoft.com/office/powerpoint/2010/main" val="2198489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01448D2-3D96-4650-ADF7-22A337289BD0}"/>
              </a:ext>
            </a:extLst>
          </p:cNvPr>
          <p:cNvSpPr>
            <a:spLocks noGrp="1"/>
          </p:cNvSpPr>
          <p:nvPr>
            <p:ph type="ctrTitle"/>
          </p:nvPr>
        </p:nvSpPr>
        <p:spPr>
          <a:xfrm>
            <a:off x="368315" y="2008061"/>
            <a:ext cx="7772400" cy="646331"/>
          </a:xfrm>
        </p:spPr>
        <p:txBody>
          <a:bodyPr/>
          <a:lstStyle/>
          <a:p>
            <a:r>
              <a:rPr lang="nn-NO" dirty="0"/>
              <a:t>Stadfesting til studentar</a:t>
            </a:r>
          </a:p>
        </p:txBody>
      </p:sp>
      <p:sp>
        <p:nvSpPr>
          <p:cNvPr id="5" name="Undertittel 4">
            <a:extLst>
              <a:ext uri="{FF2B5EF4-FFF2-40B4-BE49-F238E27FC236}">
                <a16:creationId xmlns:a16="http://schemas.microsoft.com/office/drawing/2014/main" id="{59FDC8DD-468A-4CEE-A827-9786764FBF3D}"/>
              </a:ext>
            </a:extLst>
          </p:cNvPr>
          <p:cNvSpPr>
            <a:spLocks noGrp="1"/>
          </p:cNvSpPr>
          <p:nvPr>
            <p:ph type="subTitle" idx="1"/>
          </p:nvPr>
        </p:nvSpPr>
        <p:spPr>
          <a:xfrm>
            <a:off x="368315" y="2733866"/>
            <a:ext cx="6982054" cy="501703"/>
          </a:xfrm>
        </p:spPr>
        <p:txBody>
          <a:bodyPr/>
          <a:lstStyle/>
          <a:p>
            <a:r>
              <a:rPr lang="nn-NO" dirty="0"/>
              <a:t>For deltaking i referansegrupper</a:t>
            </a:r>
          </a:p>
        </p:txBody>
      </p:sp>
      <p:sp>
        <p:nvSpPr>
          <p:cNvPr id="6" name="TekstSylinder 5">
            <a:extLst>
              <a:ext uri="{FF2B5EF4-FFF2-40B4-BE49-F238E27FC236}">
                <a16:creationId xmlns:a16="http://schemas.microsoft.com/office/drawing/2014/main" id="{4D05FE4D-F9A8-4DF4-93FE-E49860F45518}"/>
              </a:ext>
            </a:extLst>
          </p:cNvPr>
          <p:cNvSpPr txBox="1"/>
          <p:nvPr/>
        </p:nvSpPr>
        <p:spPr>
          <a:xfrm>
            <a:off x="5354514" y="3683976"/>
            <a:ext cx="3622431" cy="461665"/>
          </a:xfrm>
          <a:prstGeom prst="rect">
            <a:avLst/>
          </a:prstGeom>
          <a:noFill/>
        </p:spPr>
        <p:txBody>
          <a:bodyPr wrap="square" rtlCol="0">
            <a:spAutoFit/>
          </a:bodyPr>
          <a:lstStyle/>
          <a:p>
            <a:r>
              <a:rPr lang="nn-NO" sz="1200" dirty="0"/>
              <a:t>Denne delen byggar på informasjon frå wikien </a:t>
            </a:r>
            <a:r>
              <a:rPr lang="nn-NO" sz="1200" dirty="0">
                <a:hlinkClick r:id="rId3"/>
              </a:rPr>
              <a:t>KASPER – </a:t>
            </a:r>
            <a:r>
              <a:rPr lang="nn-NO" sz="1200" dirty="0" err="1">
                <a:hlinkClick r:id="rId3"/>
              </a:rPr>
              <a:t>Bekreftelse</a:t>
            </a:r>
            <a:r>
              <a:rPr lang="nn-NO" sz="1200" dirty="0">
                <a:hlinkClick r:id="rId3"/>
              </a:rPr>
              <a:t> til student</a:t>
            </a:r>
            <a:endParaRPr lang="nn-NO" sz="1200" dirty="0"/>
          </a:p>
        </p:txBody>
      </p:sp>
    </p:spTree>
    <p:extLst>
      <p:ext uri="{BB962C8B-B14F-4D97-AF65-F5344CB8AC3E}">
        <p14:creationId xmlns:p14="http://schemas.microsoft.com/office/powerpoint/2010/main" val="30393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D03B53-F127-4735-9E38-E49E76FA5ABF}"/>
              </a:ext>
            </a:extLst>
          </p:cNvPr>
          <p:cNvSpPr>
            <a:spLocks noGrp="1"/>
          </p:cNvSpPr>
          <p:nvPr>
            <p:ph type="title"/>
          </p:nvPr>
        </p:nvSpPr>
        <p:spPr>
          <a:xfrm>
            <a:off x="301385" y="298339"/>
            <a:ext cx="8418747" cy="586957"/>
          </a:xfrm>
        </p:spPr>
        <p:txBody>
          <a:bodyPr/>
          <a:lstStyle/>
          <a:p>
            <a:r>
              <a:rPr lang="nn-NO" sz="3200" noProof="0" dirty="0"/>
              <a:t>Finn fram og søk</a:t>
            </a:r>
          </a:p>
        </p:txBody>
      </p:sp>
      <p:sp>
        <p:nvSpPr>
          <p:cNvPr id="8" name="TekstSylinder 7">
            <a:extLst>
              <a:ext uri="{FF2B5EF4-FFF2-40B4-BE49-F238E27FC236}">
                <a16:creationId xmlns:a16="http://schemas.microsoft.com/office/drawing/2014/main" id="{3E91FD57-B2B6-4D11-A98E-DE02A5B6C2AE}"/>
              </a:ext>
            </a:extLst>
          </p:cNvPr>
          <p:cNvSpPr txBox="1"/>
          <p:nvPr/>
        </p:nvSpPr>
        <p:spPr>
          <a:xfrm>
            <a:off x="4169689" y="1694587"/>
            <a:ext cx="4672926" cy="1754326"/>
          </a:xfrm>
          <a:prstGeom prst="rect">
            <a:avLst/>
          </a:prstGeom>
          <a:noFill/>
        </p:spPr>
        <p:txBody>
          <a:bodyPr wrap="square" rtlCol="0">
            <a:spAutoFit/>
          </a:bodyPr>
          <a:lstStyle/>
          <a:p>
            <a:pPr marL="285750" indent="-285750">
              <a:buFont typeface="Arial" panose="020B0604020202020204" pitchFamily="34" charset="0"/>
              <a:buChar char="•"/>
            </a:pPr>
            <a:r>
              <a:rPr lang="nn-NO" dirty="0"/>
              <a:t>Denne modulen finst både under «Emneevaluering» og «Administrasjon»</a:t>
            </a:r>
          </a:p>
          <a:p>
            <a:pPr marL="285750" indent="-285750">
              <a:buFont typeface="Arial" panose="020B0604020202020204" pitchFamily="34" charset="0"/>
              <a:buChar char="•"/>
            </a:pPr>
            <a:r>
              <a:rPr lang="nn-NO" dirty="0"/>
              <a:t>Du søker anten etter enkeltstudentar (1) eller enkeltemne (2)</a:t>
            </a:r>
          </a:p>
          <a:p>
            <a:pPr marL="285750" indent="-285750">
              <a:buFont typeface="Arial" panose="020B0604020202020204" pitchFamily="34" charset="0"/>
              <a:buChar char="•"/>
            </a:pPr>
            <a:r>
              <a:rPr lang="nn-NO" dirty="0"/>
              <a:t>Ver litt tolmodig, då det kan nokre sekund før søkeresultata kjem opp</a:t>
            </a:r>
          </a:p>
        </p:txBody>
      </p:sp>
      <p:pic>
        <p:nvPicPr>
          <p:cNvPr id="10" name="Bilde 9">
            <a:extLst>
              <a:ext uri="{FF2B5EF4-FFF2-40B4-BE49-F238E27FC236}">
                <a16:creationId xmlns:a16="http://schemas.microsoft.com/office/drawing/2014/main" id="{823FFAD3-034B-4CBF-A85E-80B135804D03}"/>
              </a:ext>
            </a:extLst>
          </p:cNvPr>
          <p:cNvPicPr>
            <a:picLocks noChangeAspect="1"/>
          </p:cNvPicPr>
          <p:nvPr/>
        </p:nvPicPr>
        <p:blipFill>
          <a:blip r:embed="rId3"/>
          <a:stretch>
            <a:fillRect/>
          </a:stretch>
        </p:blipFill>
        <p:spPr>
          <a:xfrm>
            <a:off x="423869" y="1445847"/>
            <a:ext cx="3001383" cy="896413"/>
          </a:xfrm>
          <a:prstGeom prst="rect">
            <a:avLst/>
          </a:prstGeom>
        </p:spPr>
      </p:pic>
      <p:pic>
        <p:nvPicPr>
          <p:cNvPr id="12" name="Bilde 11" descr="Et bilde som inneholder tekst&#10;&#10;Automatisk generert beskrivelse">
            <a:extLst>
              <a:ext uri="{FF2B5EF4-FFF2-40B4-BE49-F238E27FC236}">
                <a16:creationId xmlns:a16="http://schemas.microsoft.com/office/drawing/2014/main" id="{45574C11-7D61-4C13-8E54-1DC87DD62EA6}"/>
              </a:ext>
            </a:extLst>
          </p:cNvPr>
          <p:cNvPicPr>
            <a:picLocks noChangeAspect="1"/>
          </p:cNvPicPr>
          <p:nvPr/>
        </p:nvPicPr>
        <p:blipFill rotWithShape="1">
          <a:blip r:embed="rId4"/>
          <a:srcRect l="3070"/>
          <a:stretch/>
        </p:blipFill>
        <p:spPr>
          <a:xfrm>
            <a:off x="301385" y="2571750"/>
            <a:ext cx="3867231" cy="2127501"/>
          </a:xfrm>
          <a:prstGeom prst="rect">
            <a:avLst/>
          </a:prstGeom>
        </p:spPr>
      </p:pic>
    </p:spTree>
    <p:extLst>
      <p:ext uri="{BB962C8B-B14F-4D97-AF65-F5344CB8AC3E}">
        <p14:creationId xmlns:p14="http://schemas.microsoft.com/office/powerpoint/2010/main" val="304843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D67C-E009-4D19-B2B2-17E89A16DBDE}"/>
              </a:ext>
            </a:extLst>
          </p:cNvPr>
          <p:cNvSpPr>
            <a:spLocks noGrp="1"/>
          </p:cNvSpPr>
          <p:nvPr>
            <p:ph type="title"/>
          </p:nvPr>
        </p:nvSpPr>
        <p:spPr>
          <a:xfrm>
            <a:off x="301385" y="298339"/>
            <a:ext cx="8418747" cy="586957"/>
          </a:xfrm>
        </p:spPr>
        <p:txBody>
          <a:bodyPr/>
          <a:lstStyle/>
          <a:p>
            <a:r>
              <a:rPr lang="nn-NO" sz="3200" noProof="0" dirty="0"/>
              <a:t>Kom i gang</a:t>
            </a:r>
          </a:p>
        </p:txBody>
      </p:sp>
      <p:sp>
        <p:nvSpPr>
          <p:cNvPr id="5" name="Content Placeholder 2">
            <a:extLst>
              <a:ext uri="{FF2B5EF4-FFF2-40B4-BE49-F238E27FC236}">
                <a16:creationId xmlns:a16="http://schemas.microsoft.com/office/drawing/2014/main" id="{A6A33CE3-C7CC-4828-B094-9723AFBC3FED}"/>
              </a:ext>
            </a:extLst>
          </p:cNvPr>
          <p:cNvSpPr txBox="1">
            <a:spLocks/>
          </p:cNvSpPr>
          <p:nvPr/>
        </p:nvSpPr>
        <p:spPr>
          <a:xfrm>
            <a:off x="207087" y="946418"/>
            <a:ext cx="3202740" cy="279431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2000" dirty="0"/>
              <a:t>Logg inn på landingssida til </a:t>
            </a:r>
            <a:r>
              <a:rPr lang="nn-NO" sz="2000" dirty="0">
                <a:hlinkClick r:id="rId3"/>
              </a:rPr>
              <a:t>KASPER</a:t>
            </a:r>
            <a:r>
              <a:rPr lang="nn-NO" sz="2000" dirty="0"/>
              <a:t>*</a:t>
            </a:r>
          </a:p>
          <a:p>
            <a:r>
              <a:rPr lang="nn-NO" sz="2000" dirty="0"/>
              <a:t>De finn lenkjer fleire stader på Innsida</a:t>
            </a:r>
          </a:p>
          <a:p>
            <a:r>
              <a:rPr lang="nn-NO" sz="2000" dirty="0"/>
              <a:t>Klikk deretter inn på seksjonen «Administrasjon»</a:t>
            </a:r>
          </a:p>
        </p:txBody>
      </p:sp>
      <p:sp>
        <p:nvSpPr>
          <p:cNvPr id="13" name="Rectangle 12">
            <a:extLst>
              <a:ext uri="{FF2B5EF4-FFF2-40B4-BE49-F238E27FC236}">
                <a16:creationId xmlns:a16="http://schemas.microsoft.com/office/drawing/2014/main" id="{1295120E-B4F6-4E29-9DDF-2DE161C91E5D}"/>
              </a:ext>
            </a:extLst>
          </p:cNvPr>
          <p:cNvSpPr/>
          <p:nvPr/>
        </p:nvSpPr>
        <p:spPr>
          <a:xfrm>
            <a:off x="5138928" y="4346199"/>
            <a:ext cx="3756030" cy="261610"/>
          </a:xfrm>
          <a:prstGeom prst="rect">
            <a:avLst/>
          </a:prstGeom>
        </p:spPr>
        <p:txBody>
          <a:bodyPr wrap="square" lIns="91440" tIns="45720" rIns="91440" bIns="45720" anchor="t">
            <a:spAutoFit/>
          </a:bodyPr>
          <a:lstStyle/>
          <a:p>
            <a:endParaRPr lang="nb-NO" sz="1100" dirty="0">
              <a:cs typeface="Arial"/>
            </a:endParaRPr>
          </a:p>
        </p:txBody>
      </p:sp>
      <p:sp>
        <p:nvSpPr>
          <p:cNvPr id="4" name="TekstSylinder 3">
            <a:extLst>
              <a:ext uri="{FF2B5EF4-FFF2-40B4-BE49-F238E27FC236}">
                <a16:creationId xmlns:a16="http://schemas.microsoft.com/office/drawing/2014/main" id="{D96C7DAD-7591-4A64-ACDC-5E880B347F06}"/>
              </a:ext>
            </a:extLst>
          </p:cNvPr>
          <p:cNvSpPr txBox="1"/>
          <p:nvPr/>
        </p:nvSpPr>
        <p:spPr>
          <a:xfrm>
            <a:off x="0" y="4540368"/>
            <a:ext cx="3499735"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050" dirty="0">
                <a:ea typeface="+mn-lt"/>
                <a:cs typeface="+mn-lt"/>
                <a:hlinkClick r:id="rId3"/>
              </a:rPr>
              <a:t>*https://studntnu.sharepoint.com/sites/studieplanlegging</a:t>
            </a:r>
            <a:r>
              <a:rPr lang="nb-NO" sz="1050" dirty="0">
                <a:ea typeface="+mn-lt"/>
                <a:cs typeface="+mn-lt"/>
              </a:rPr>
              <a:t> </a:t>
            </a:r>
            <a:endParaRPr lang="nb-NO" sz="1050" dirty="0">
              <a:cs typeface="Arial"/>
            </a:endParaRPr>
          </a:p>
        </p:txBody>
      </p:sp>
      <p:pic>
        <p:nvPicPr>
          <p:cNvPr id="8" name="Bilete 10">
            <a:extLst>
              <a:ext uri="{FF2B5EF4-FFF2-40B4-BE49-F238E27FC236}">
                <a16:creationId xmlns:a16="http://schemas.microsoft.com/office/drawing/2014/main" id="{71900A81-C00C-4CE9-AE4F-CC651C58C275}"/>
              </a:ext>
            </a:extLst>
          </p:cNvPr>
          <p:cNvPicPr>
            <a:picLocks noChangeAspect="1"/>
          </p:cNvPicPr>
          <p:nvPr/>
        </p:nvPicPr>
        <p:blipFill rotWithShape="1">
          <a:blip r:embed="rId4"/>
          <a:srcRect l="-1" r="30760"/>
          <a:stretch/>
        </p:blipFill>
        <p:spPr>
          <a:xfrm>
            <a:off x="5108671" y="587316"/>
            <a:ext cx="3786287" cy="233286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62F7BB1-0498-4C84-9EBC-B5F0B7251E37}"/>
              </a:ext>
            </a:extLst>
          </p:cNvPr>
          <p:cNvPicPr>
            <a:picLocks noChangeAspect="1"/>
          </p:cNvPicPr>
          <p:nvPr/>
        </p:nvPicPr>
        <p:blipFill>
          <a:blip r:embed="rId5"/>
          <a:stretch>
            <a:fillRect/>
          </a:stretch>
        </p:blipFill>
        <p:spPr>
          <a:xfrm>
            <a:off x="3499735" y="3164012"/>
            <a:ext cx="5500496" cy="1444375"/>
          </a:xfrm>
          <a:prstGeom prst="rect">
            <a:avLst/>
          </a:prstGeom>
        </p:spPr>
      </p:pic>
      <p:pic>
        <p:nvPicPr>
          <p:cNvPr id="11" name="Bilete 17" descr="Eit bilete som inneheld tekst&#10;&#10;Automatisk generert skildring">
            <a:extLst>
              <a:ext uri="{FF2B5EF4-FFF2-40B4-BE49-F238E27FC236}">
                <a16:creationId xmlns:a16="http://schemas.microsoft.com/office/drawing/2014/main" id="{889993BB-7EE5-4A05-9897-0553F73CE7F1}"/>
              </a:ext>
            </a:extLst>
          </p:cNvPr>
          <p:cNvPicPr>
            <a:picLocks noChangeAspect="1"/>
          </p:cNvPicPr>
          <p:nvPr/>
        </p:nvPicPr>
        <p:blipFill>
          <a:blip r:embed="rId6"/>
          <a:stretch>
            <a:fillRect/>
          </a:stretch>
        </p:blipFill>
        <p:spPr>
          <a:xfrm>
            <a:off x="3499735" y="622595"/>
            <a:ext cx="1333167" cy="2297587"/>
          </a:xfrm>
          <a:prstGeom prst="rect">
            <a:avLst/>
          </a:prstGeom>
        </p:spPr>
      </p:pic>
    </p:spTree>
    <p:extLst>
      <p:ext uri="{BB962C8B-B14F-4D97-AF65-F5344CB8AC3E}">
        <p14:creationId xmlns:p14="http://schemas.microsoft.com/office/powerpoint/2010/main" val="403201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E70124-0FEE-4C0F-9C11-E1C5804AB74A}"/>
              </a:ext>
            </a:extLst>
          </p:cNvPr>
          <p:cNvSpPr>
            <a:spLocks noGrp="1"/>
          </p:cNvSpPr>
          <p:nvPr>
            <p:ph idx="1"/>
          </p:nvPr>
        </p:nvSpPr>
        <p:spPr>
          <a:xfrm>
            <a:off x="5087154" y="2831737"/>
            <a:ext cx="3554569" cy="1365685"/>
          </a:xfrm>
        </p:spPr>
        <p:txBody>
          <a:bodyPr/>
          <a:lstStyle/>
          <a:p>
            <a:r>
              <a:rPr lang="nn-NO" noProof="0" dirty="0"/>
              <a:t>Klikk på skrivar-ikonet for å opprette stadfestinga</a:t>
            </a:r>
          </a:p>
        </p:txBody>
      </p:sp>
      <p:sp>
        <p:nvSpPr>
          <p:cNvPr id="4" name="Tittel 1">
            <a:extLst>
              <a:ext uri="{FF2B5EF4-FFF2-40B4-BE49-F238E27FC236}">
                <a16:creationId xmlns:a16="http://schemas.microsoft.com/office/drawing/2014/main" id="{0A13A54A-8FA4-40A5-8F6C-1A443AB669EB}"/>
              </a:ext>
            </a:extLst>
          </p:cNvPr>
          <p:cNvSpPr>
            <a:spLocks noGrp="1"/>
          </p:cNvSpPr>
          <p:nvPr>
            <p:ph type="title"/>
          </p:nvPr>
        </p:nvSpPr>
        <p:spPr>
          <a:xfrm>
            <a:off x="301385" y="298339"/>
            <a:ext cx="8418747" cy="586957"/>
          </a:xfrm>
        </p:spPr>
        <p:txBody>
          <a:bodyPr/>
          <a:lstStyle/>
          <a:p>
            <a:r>
              <a:rPr lang="nn-NO" sz="3200" noProof="0" dirty="0"/>
              <a:t>Søkeresultat</a:t>
            </a:r>
          </a:p>
        </p:txBody>
      </p:sp>
      <p:pic>
        <p:nvPicPr>
          <p:cNvPr id="6" name="Bilde 5" descr="Uthever søkefeltet der du kan søke på navnet til studenten, og ikonet &quot;Print&quot;">
            <a:extLst>
              <a:ext uri="{FF2B5EF4-FFF2-40B4-BE49-F238E27FC236}">
                <a16:creationId xmlns:a16="http://schemas.microsoft.com/office/drawing/2014/main" id="{F6B2F7D9-FE1A-4FDF-B083-810F3F335311}"/>
              </a:ext>
            </a:extLst>
          </p:cNvPr>
          <p:cNvPicPr>
            <a:picLocks noChangeAspect="1"/>
          </p:cNvPicPr>
          <p:nvPr/>
        </p:nvPicPr>
        <p:blipFill>
          <a:blip r:embed="rId3"/>
          <a:stretch>
            <a:fillRect/>
          </a:stretch>
        </p:blipFill>
        <p:spPr>
          <a:xfrm>
            <a:off x="301385" y="1010266"/>
            <a:ext cx="5966993" cy="1490078"/>
          </a:xfrm>
          <a:prstGeom prst="rect">
            <a:avLst/>
          </a:prstGeom>
        </p:spPr>
      </p:pic>
      <p:pic>
        <p:nvPicPr>
          <p:cNvPr id="8" name="Bilde 7" descr="Uthever søkefeltet der du kan søke på emnekode, og ikonet &quot;Print&quot;">
            <a:extLst>
              <a:ext uri="{FF2B5EF4-FFF2-40B4-BE49-F238E27FC236}">
                <a16:creationId xmlns:a16="http://schemas.microsoft.com/office/drawing/2014/main" id="{07A41A01-9061-4E3A-A84B-BEBED081F700}"/>
              </a:ext>
            </a:extLst>
          </p:cNvPr>
          <p:cNvPicPr>
            <a:picLocks noChangeAspect="1"/>
          </p:cNvPicPr>
          <p:nvPr/>
        </p:nvPicPr>
        <p:blipFill>
          <a:blip r:embed="rId4"/>
          <a:stretch>
            <a:fillRect/>
          </a:stretch>
        </p:blipFill>
        <p:spPr>
          <a:xfrm>
            <a:off x="423868" y="2571750"/>
            <a:ext cx="4500444" cy="1885661"/>
          </a:xfrm>
          <a:prstGeom prst="rect">
            <a:avLst/>
          </a:prstGeom>
        </p:spPr>
      </p:pic>
    </p:spTree>
    <p:extLst>
      <p:ext uri="{BB962C8B-B14F-4D97-AF65-F5344CB8AC3E}">
        <p14:creationId xmlns:p14="http://schemas.microsoft.com/office/powerpoint/2010/main" val="268608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99B99F8F-9DCA-4508-8AD1-2A7A402BBC7C}"/>
              </a:ext>
            </a:extLst>
          </p:cNvPr>
          <p:cNvSpPr>
            <a:spLocks noGrp="1"/>
          </p:cNvSpPr>
          <p:nvPr>
            <p:ph type="title"/>
          </p:nvPr>
        </p:nvSpPr>
        <p:spPr>
          <a:xfrm>
            <a:off x="301385" y="298339"/>
            <a:ext cx="8418747" cy="586957"/>
          </a:xfrm>
        </p:spPr>
        <p:txBody>
          <a:bodyPr/>
          <a:lstStyle/>
          <a:p>
            <a:r>
              <a:rPr lang="nn-NO" sz="3200" noProof="0" dirty="0"/>
              <a:t>Utformingsval</a:t>
            </a:r>
          </a:p>
        </p:txBody>
      </p:sp>
      <p:pic>
        <p:nvPicPr>
          <p:cNvPr id="3074" name="Picture 2" descr="Viser stegene: 1) &quot;Velg by&quot; fra nedtrekksmeny, 2) Velg mellom tre forskjellige målfører: Nynorsk, Bokmål og Engelsk">
            <a:extLst>
              <a:ext uri="{FF2B5EF4-FFF2-40B4-BE49-F238E27FC236}">
                <a16:creationId xmlns:a16="http://schemas.microsoft.com/office/drawing/2014/main" id="{7B855F0B-85C5-4EFA-92EF-351733964E2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819"/>
          <a:stretch/>
        </p:blipFill>
        <p:spPr bwMode="auto">
          <a:xfrm>
            <a:off x="301384" y="2794753"/>
            <a:ext cx="4016265" cy="1617520"/>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200581FD-7BFF-41B0-AFDA-C528DAC5E70F}"/>
              </a:ext>
            </a:extLst>
          </p:cNvPr>
          <p:cNvSpPr txBox="1"/>
          <p:nvPr/>
        </p:nvSpPr>
        <p:spPr>
          <a:xfrm>
            <a:off x="301384" y="1100744"/>
            <a:ext cx="5334918" cy="923330"/>
          </a:xfrm>
          <a:prstGeom prst="rect">
            <a:avLst/>
          </a:prstGeom>
          <a:noFill/>
        </p:spPr>
        <p:txBody>
          <a:bodyPr wrap="square" rtlCol="0">
            <a:spAutoFit/>
          </a:bodyPr>
          <a:lstStyle/>
          <a:p>
            <a:pPr marL="285750" indent="-285750">
              <a:buFont typeface="Arial" panose="020B0604020202020204" pitchFamily="34" charset="0"/>
              <a:buChar char="•"/>
            </a:pPr>
            <a:r>
              <a:rPr lang="nn-NO" dirty="0"/>
              <a:t>Vel by (1) og målform/språk (2) for dokumentet</a:t>
            </a:r>
          </a:p>
          <a:p>
            <a:pPr marL="285750" indent="-285750">
              <a:buFont typeface="Arial" panose="020B0604020202020204" pitchFamily="34" charset="0"/>
              <a:buChar char="•"/>
            </a:pPr>
            <a:r>
              <a:rPr lang="nn-NO" dirty="0"/>
              <a:t>Vel «Last ned» (1) for å sende digitalt, eller «Skriv ut» (2) for å sende fysisk</a:t>
            </a:r>
          </a:p>
        </p:txBody>
      </p:sp>
      <p:pic>
        <p:nvPicPr>
          <p:cNvPr id="2052" name="Picture 4" descr="Visning av den automatisk genererte attesten, uthever ikonet for å laste ned (1), og ikonet for å skrive ut (2).">
            <a:extLst>
              <a:ext uri="{FF2B5EF4-FFF2-40B4-BE49-F238E27FC236}">
                <a16:creationId xmlns:a16="http://schemas.microsoft.com/office/drawing/2014/main" id="{FF048C5D-186B-4E45-AEC4-761D77F8F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353" y="2794753"/>
            <a:ext cx="3900311" cy="189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68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Visning av nedtrekksmenyen &quot;Signer&quot;, velg &quot;Fyll ut og signer&quot;">
            <a:extLst>
              <a:ext uri="{FF2B5EF4-FFF2-40B4-BE49-F238E27FC236}">
                <a16:creationId xmlns:a16="http://schemas.microsoft.com/office/drawing/2014/main" id="{D58D522D-A992-479B-B7BB-52427DF170E3}"/>
              </a:ext>
            </a:extLst>
          </p:cNvPr>
          <p:cNvPicPr>
            <a:picLocks noGrp="1" noChangeAspect="1"/>
          </p:cNvPicPr>
          <p:nvPr>
            <p:ph idx="1"/>
          </p:nvPr>
        </p:nvPicPr>
        <p:blipFill>
          <a:blip r:embed="rId3"/>
          <a:stretch>
            <a:fillRect/>
          </a:stretch>
        </p:blipFill>
        <p:spPr>
          <a:xfrm>
            <a:off x="429089" y="2496847"/>
            <a:ext cx="3657143" cy="2076190"/>
          </a:xfrm>
        </p:spPr>
      </p:pic>
      <p:sp>
        <p:nvSpPr>
          <p:cNvPr id="4" name="Tittel 1">
            <a:extLst>
              <a:ext uri="{FF2B5EF4-FFF2-40B4-BE49-F238E27FC236}">
                <a16:creationId xmlns:a16="http://schemas.microsoft.com/office/drawing/2014/main" id="{F4B3B3FE-44C9-4B5C-A5EC-9583C30B00E6}"/>
              </a:ext>
            </a:extLst>
          </p:cNvPr>
          <p:cNvSpPr>
            <a:spLocks noGrp="1"/>
          </p:cNvSpPr>
          <p:nvPr>
            <p:ph type="title"/>
          </p:nvPr>
        </p:nvSpPr>
        <p:spPr>
          <a:xfrm>
            <a:off x="301385" y="298339"/>
            <a:ext cx="8418747" cy="586957"/>
          </a:xfrm>
        </p:spPr>
        <p:txBody>
          <a:bodyPr/>
          <a:lstStyle/>
          <a:p>
            <a:r>
              <a:rPr lang="nn-NO" sz="3200" noProof="0" dirty="0"/>
              <a:t>Digital signatur</a:t>
            </a:r>
          </a:p>
        </p:txBody>
      </p:sp>
      <p:sp>
        <p:nvSpPr>
          <p:cNvPr id="7" name="TekstSylinder 6">
            <a:extLst>
              <a:ext uri="{FF2B5EF4-FFF2-40B4-BE49-F238E27FC236}">
                <a16:creationId xmlns:a16="http://schemas.microsoft.com/office/drawing/2014/main" id="{33FE6AB2-1F19-4CB2-A935-402F5B88D4C6}"/>
              </a:ext>
            </a:extLst>
          </p:cNvPr>
          <p:cNvSpPr txBox="1"/>
          <p:nvPr/>
        </p:nvSpPr>
        <p:spPr>
          <a:xfrm>
            <a:off x="301385" y="1012327"/>
            <a:ext cx="4113218" cy="1200329"/>
          </a:xfrm>
          <a:prstGeom prst="rect">
            <a:avLst/>
          </a:prstGeom>
          <a:noFill/>
        </p:spPr>
        <p:txBody>
          <a:bodyPr wrap="square" rtlCol="0">
            <a:spAutoFit/>
          </a:bodyPr>
          <a:lstStyle/>
          <a:p>
            <a:pPr marL="285750" indent="-285750">
              <a:buFont typeface="Arial" panose="020B0604020202020204" pitchFamily="34" charset="0"/>
              <a:buChar char="•"/>
            </a:pPr>
            <a:r>
              <a:rPr lang="nn-NO" dirty="0"/>
              <a:t>Opne PDF-en i Adobe Acrobat Reader DC</a:t>
            </a:r>
          </a:p>
          <a:p>
            <a:pPr marL="285750" indent="-285750">
              <a:buFont typeface="Arial" panose="020B0604020202020204" pitchFamily="34" charset="0"/>
              <a:buChar char="•"/>
            </a:pPr>
            <a:r>
              <a:rPr lang="nn-NO" dirty="0"/>
              <a:t>Gå til «Signer» i verktøylinja, og vel «Fyll ut og signer» (sjå pil)</a:t>
            </a:r>
          </a:p>
        </p:txBody>
      </p:sp>
      <p:sp>
        <p:nvSpPr>
          <p:cNvPr id="8" name="TekstSylinder 7">
            <a:extLst>
              <a:ext uri="{FF2B5EF4-FFF2-40B4-BE49-F238E27FC236}">
                <a16:creationId xmlns:a16="http://schemas.microsoft.com/office/drawing/2014/main" id="{83E4E0FC-4BD8-461C-89CC-37D6D4A8F04F}"/>
              </a:ext>
            </a:extLst>
          </p:cNvPr>
          <p:cNvSpPr txBox="1"/>
          <p:nvPr/>
        </p:nvSpPr>
        <p:spPr>
          <a:xfrm>
            <a:off x="4729399" y="1012327"/>
            <a:ext cx="3788909" cy="923330"/>
          </a:xfrm>
          <a:prstGeom prst="rect">
            <a:avLst/>
          </a:prstGeom>
          <a:noFill/>
        </p:spPr>
        <p:txBody>
          <a:bodyPr wrap="square" rtlCol="0">
            <a:spAutoFit/>
          </a:bodyPr>
          <a:lstStyle/>
          <a:p>
            <a:pPr marL="285750" indent="-285750">
              <a:buFont typeface="Arial" panose="020B0604020202020204" pitchFamily="34" charset="0"/>
              <a:buChar char="•"/>
            </a:pPr>
            <a:r>
              <a:rPr lang="nb-NO" dirty="0"/>
              <a:t>Vel «Signer selv» (1)</a:t>
            </a:r>
          </a:p>
          <a:p>
            <a:pPr marL="285750" indent="-285750">
              <a:buFont typeface="Arial" panose="020B0604020202020204" pitchFamily="34" charset="0"/>
              <a:buChar char="•"/>
            </a:pPr>
            <a:r>
              <a:rPr lang="nb-NO" dirty="0"/>
              <a:t>Plasser signaturen på linja (2)</a:t>
            </a:r>
          </a:p>
          <a:p>
            <a:pPr marL="285750" indent="-285750">
              <a:buFont typeface="Arial" panose="020B0604020202020204" pitchFamily="34" charset="0"/>
              <a:buChar char="•"/>
            </a:pPr>
            <a:r>
              <a:rPr lang="nb-NO" dirty="0"/>
              <a:t>Lagre dokumentet (3)</a:t>
            </a:r>
          </a:p>
        </p:txBody>
      </p:sp>
      <p:pic>
        <p:nvPicPr>
          <p:cNvPr id="3" name="Bilde 2" descr="Et bilde som inneholder tekst&#10;&#10;Automatisk generert beskrivelse">
            <a:extLst>
              <a:ext uri="{FF2B5EF4-FFF2-40B4-BE49-F238E27FC236}">
                <a16:creationId xmlns:a16="http://schemas.microsoft.com/office/drawing/2014/main" id="{F509EDE2-ED84-4B82-9AF8-9CDF3EBB74D3}"/>
              </a:ext>
            </a:extLst>
          </p:cNvPr>
          <p:cNvPicPr>
            <a:picLocks noChangeAspect="1"/>
          </p:cNvPicPr>
          <p:nvPr/>
        </p:nvPicPr>
        <p:blipFill>
          <a:blip r:embed="rId4"/>
          <a:stretch>
            <a:fillRect/>
          </a:stretch>
        </p:blipFill>
        <p:spPr>
          <a:xfrm>
            <a:off x="4873006" y="2062688"/>
            <a:ext cx="3103772" cy="2519229"/>
          </a:xfrm>
          <a:prstGeom prst="rect">
            <a:avLst/>
          </a:prstGeom>
        </p:spPr>
      </p:pic>
    </p:spTree>
    <p:extLst>
      <p:ext uri="{BB962C8B-B14F-4D97-AF65-F5344CB8AC3E}">
        <p14:creationId xmlns:p14="http://schemas.microsoft.com/office/powerpoint/2010/main" val="145965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D123-A214-4B3C-8996-8F4CEAE94226}"/>
              </a:ext>
            </a:extLst>
          </p:cNvPr>
          <p:cNvSpPr>
            <a:spLocks noGrp="1"/>
          </p:cNvSpPr>
          <p:nvPr>
            <p:ph type="title"/>
          </p:nvPr>
        </p:nvSpPr>
        <p:spPr>
          <a:xfrm>
            <a:off x="301385" y="298339"/>
            <a:ext cx="8418747" cy="586957"/>
          </a:xfrm>
        </p:spPr>
        <p:txBody>
          <a:bodyPr/>
          <a:lstStyle/>
          <a:p>
            <a:r>
              <a:rPr lang="nn-NO" sz="3200" noProof="0" dirty="0"/>
              <a:t>Korleis få hjelp?</a:t>
            </a:r>
          </a:p>
        </p:txBody>
      </p:sp>
      <p:sp>
        <p:nvSpPr>
          <p:cNvPr id="8" name="Content Placeholder 4">
            <a:extLst>
              <a:ext uri="{FF2B5EF4-FFF2-40B4-BE49-F238E27FC236}">
                <a16:creationId xmlns:a16="http://schemas.microsoft.com/office/drawing/2014/main" id="{67837527-D526-4525-A6FD-46C9649CEBA8}"/>
              </a:ext>
            </a:extLst>
          </p:cNvPr>
          <p:cNvSpPr txBox="1">
            <a:spLocks/>
          </p:cNvSpPr>
          <p:nvPr/>
        </p:nvSpPr>
        <p:spPr>
          <a:xfrm>
            <a:off x="301385" y="1010266"/>
            <a:ext cx="5255960" cy="3451375"/>
          </a:xfrm>
          <a:prstGeom prst="rect">
            <a:avLst/>
          </a:prstGeom>
        </p:spPr>
        <p:txBody>
          <a:bodyPr vert="horz" lIns="90000" tIns="46800" rIns="90000" bIns="4680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2000" dirty="0"/>
              <a:t>Me har ei samleside for </a:t>
            </a:r>
            <a:r>
              <a:rPr lang="nb-NO" sz="2000" dirty="0" err="1"/>
              <a:t>wikiar</a:t>
            </a:r>
            <a:r>
              <a:rPr lang="nb-NO" sz="2000" dirty="0"/>
              <a:t> om KASPER:</a:t>
            </a:r>
          </a:p>
          <a:p>
            <a:pPr lvl="1"/>
            <a:r>
              <a:rPr lang="nb-NO" dirty="0">
                <a:hlinkClick r:id="rId3"/>
              </a:rPr>
              <a:t>KASPER - Studieplanverktøyet </a:t>
            </a:r>
            <a:endParaRPr lang="nb-NO" dirty="0"/>
          </a:p>
          <a:p>
            <a:r>
              <a:rPr lang="nb-NO" sz="2000" dirty="0"/>
              <a:t>Snakk med din institutt-/fakultetskontakt. Din </a:t>
            </a:r>
            <a:r>
              <a:rPr lang="nn-NO" sz="2000" dirty="0"/>
              <a:t>nærmaste kontakt finn du i wikien:</a:t>
            </a:r>
          </a:p>
          <a:p>
            <a:pPr lvl="1"/>
            <a:r>
              <a:rPr lang="nn-NO" dirty="0">
                <a:hlinkClick r:id="rId4"/>
              </a:rPr>
              <a:t>KASPER </a:t>
            </a:r>
            <a:r>
              <a:rPr lang="nn-NO" dirty="0">
                <a:hlinkClick r:id="rId5"/>
              </a:rPr>
              <a:t>–</a:t>
            </a:r>
            <a:r>
              <a:rPr lang="nn-NO" dirty="0">
                <a:hlinkClick r:id="rId4"/>
              </a:rPr>
              <a:t> Kontaktpersonar</a:t>
            </a:r>
            <a:endParaRPr lang="nn-NO" dirty="0"/>
          </a:p>
          <a:p>
            <a:r>
              <a:rPr lang="nb-NO" sz="2000" dirty="0"/>
              <a:t>For større problem/rapportering av feil</a:t>
            </a:r>
            <a:endParaRPr lang="nb-NO" sz="2000" dirty="0">
              <a:hlinkClick r:id="rId5"/>
            </a:endParaRPr>
          </a:p>
          <a:p>
            <a:pPr lvl="1"/>
            <a:r>
              <a:rPr lang="nb-NO" dirty="0">
                <a:hlinkClick r:id="rId5"/>
              </a:rPr>
              <a:t>NTNU Hjelp: KASPER-brukerstøtte</a:t>
            </a:r>
            <a:endParaRPr lang="nb-NO" dirty="0"/>
          </a:p>
        </p:txBody>
      </p:sp>
      <p:pic>
        <p:nvPicPr>
          <p:cNvPr id="10" name="Bilde 9" descr="Et bilde som inneholder tekst&#10;&#10;Automatisk generert beskrivelse">
            <a:extLst>
              <a:ext uri="{FF2B5EF4-FFF2-40B4-BE49-F238E27FC236}">
                <a16:creationId xmlns:a16="http://schemas.microsoft.com/office/drawing/2014/main" id="{BE75D41E-F47A-4AA2-A42D-808E4329B3DC}"/>
              </a:ext>
            </a:extLst>
          </p:cNvPr>
          <p:cNvPicPr>
            <a:picLocks noChangeAspect="1"/>
          </p:cNvPicPr>
          <p:nvPr/>
        </p:nvPicPr>
        <p:blipFill>
          <a:blip r:embed="rId6"/>
          <a:stretch>
            <a:fillRect/>
          </a:stretch>
        </p:blipFill>
        <p:spPr>
          <a:xfrm>
            <a:off x="5791783" y="442648"/>
            <a:ext cx="2797692" cy="4258204"/>
          </a:xfrm>
          <a:prstGeom prst="rect">
            <a:avLst/>
          </a:prstGeom>
        </p:spPr>
      </p:pic>
      <p:sp>
        <p:nvSpPr>
          <p:cNvPr id="11" name="TekstSylinder 10">
            <a:extLst>
              <a:ext uri="{FF2B5EF4-FFF2-40B4-BE49-F238E27FC236}">
                <a16:creationId xmlns:a16="http://schemas.microsoft.com/office/drawing/2014/main" id="{260B088F-BC9B-45D4-8AE6-B1D21D5D6DD2}"/>
              </a:ext>
            </a:extLst>
          </p:cNvPr>
          <p:cNvSpPr txBox="1"/>
          <p:nvPr/>
        </p:nvSpPr>
        <p:spPr>
          <a:xfrm>
            <a:off x="118837" y="4100688"/>
            <a:ext cx="5621055" cy="600164"/>
          </a:xfrm>
          <a:prstGeom prst="rect">
            <a:avLst/>
          </a:prstGeom>
          <a:noFill/>
        </p:spPr>
        <p:txBody>
          <a:bodyPr wrap="square" rtlCol="0">
            <a:spAutoFit/>
          </a:bodyPr>
          <a:lstStyle/>
          <a:p>
            <a:r>
              <a:rPr lang="nn-NO" sz="1100" dirty="0"/>
              <a:t>*</a:t>
            </a:r>
            <a:r>
              <a:rPr lang="nn-NO" sz="1100" dirty="0">
                <a:hlinkClick r:id="rId7"/>
              </a:rPr>
              <a:t>https://i.ntnu.no/wiki/-/wiki/Norsk/KASPER+-+studieplanverktøyet</a:t>
            </a:r>
            <a:endParaRPr lang="nn-NO" sz="1100" dirty="0"/>
          </a:p>
          <a:p>
            <a:r>
              <a:rPr lang="nn-NO" sz="1100" dirty="0"/>
              <a:t>*</a:t>
            </a:r>
            <a:r>
              <a:rPr lang="nn-NO" sz="1100" dirty="0">
                <a:hlinkClick r:id="rId4"/>
              </a:rPr>
              <a:t>https://i.ntnu.no/wiki/-/wiki/Norsk/KASPER+-+Kontaktpersoner</a:t>
            </a:r>
            <a:endParaRPr lang="nn-NO" sz="1100" dirty="0"/>
          </a:p>
          <a:p>
            <a:r>
              <a:rPr lang="nn-NO" sz="1100" dirty="0"/>
              <a:t>*</a:t>
            </a:r>
            <a:r>
              <a:rPr lang="nn-NO" sz="1100" dirty="0">
                <a:hlinkClick r:id="rId8"/>
              </a:rPr>
              <a:t>https://hjelp.ntnu.no</a:t>
            </a:r>
            <a:r>
              <a:rPr lang="nn-NO" sz="1100" dirty="0"/>
              <a:t> (IT og programvare)</a:t>
            </a:r>
          </a:p>
        </p:txBody>
      </p:sp>
    </p:spTree>
    <p:extLst>
      <p:ext uri="{BB962C8B-B14F-4D97-AF65-F5344CB8AC3E}">
        <p14:creationId xmlns:p14="http://schemas.microsoft.com/office/powerpoint/2010/main" val="344302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B714660-BFFE-4A5B-A2DA-06C0CFD375A1}"/>
              </a:ext>
            </a:extLst>
          </p:cNvPr>
          <p:cNvSpPr>
            <a:spLocks noGrp="1"/>
          </p:cNvSpPr>
          <p:nvPr>
            <p:ph type="ctrTitle"/>
          </p:nvPr>
        </p:nvSpPr>
        <p:spPr>
          <a:xfrm>
            <a:off x="368315" y="2008061"/>
            <a:ext cx="7772400" cy="646331"/>
          </a:xfrm>
        </p:spPr>
        <p:txBody>
          <a:bodyPr/>
          <a:lstStyle/>
          <a:p>
            <a:r>
              <a:rPr lang="nn-NO" dirty="0"/>
              <a:t>Administrere tilgangar</a:t>
            </a:r>
          </a:p>
        </p:txBody>
      </p:sp>
      <p:sp>
        <p:nvSpPr>
          <p:cNvPr id="6" name="TekstSylinder 5">
            <a:extLst>
              <a:ext uri="{FF2B5EF4-FFF2-40B4-BE49-F238E27FC236}">
                <a16:creationId xmlns:a16="http://schemas.microsoft.com/office/drawing/2014/main" id="{AFE3C8DA-BD9D-43A2-9470-985E9A2F3435}"/>
              </a:ext>
            </a:extLst>
          </p:cNvPr>
          <p:cNvSpPr txBox="1"/>
          <p:nvPr/>
        </p:nvSpPr>
        <p:spPr>
          <a:xfrm>
            <a:off x="5354514" y="3683976"/>
            <a:ext cx="3622431" cy="461665"/>
          </a:xfrm>
          <a:prstGeom prst="rect">
            <a:avLst/>
          </a:prstGeom>
          <a:noFill/>
        </p:spPr>
        <p:txBody>
          <a:bodyPr wrap="square" rtlCol="0">
            <a:spAutoFit/>
          </a:bodyPr>
          <a:lstStyle/>
          <a:p>
            <a:r>
              <a:rPr lang="nn-NO" sz="1200" dirty="0"/>
              <a:t>Denne delen byggar på informasjon frå wikien </a:t>
            </a:r>
            <a:r>
              <a:rPr lang="nn-NO" sz="1200" dirty="0">
                <a:hlinkClick r:id="rId3"/>
              </a:rPr>
              <a:t>KASPER – Administrere tilgangar</a:t>
            </a:r>
            <a:endParaRPr lang="nn-NO" sz="1200" dirty="0"/>
          </a:p>
        </p:txBody>
      </p:sp>
    </p:spTree>
    <p:extLst>
      <p:ext uri="{BB962C8B-B14F-4D97-AF65-F5344CB8AC3E}">
        <p14:creationId xmlns:p14="http://schemas.microsoft.com/office/powerpoint/2010/main" val="373333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6EB2DC-D049-4362-9A81-C320C44A2206}"/>
              </a:ext>
            </a:extLst>
          </p:cNvPr>
          <p:cNvSpPr>
            <a:spLocks noGrp="1"/>
          </p:cNvSpPr>
          <p:nvPr>
            <p:ph type="title"/>
          </p:nvPr>
        </p:nvSpPr>
        <p:spPr>
          <a:xfrm>
            <a:off x="301385" y="298339"/>
            <a:ext cx="8418747" cy="586957"/>
          </a:xfrm>
        </p:spPr>
        <p:txBody>
          <a:bodyPr/>
          <a:lstStyle/>
          <a:p>
            <a:r>
              <a:rPr lang="nn-NO" sz="3200" noProof="0" dirty="0"/>
              <a:t>Administrere tilgangar</a:t>
            </a:r>
          </a:p>
        </p:txBody>
      </p:sp>
      <p:sp>
        <p:nvSpPr>
          <p:cNvPr id="8" name="TekstSylinder 7">
            <a:extLst>
              <a:ext uri="{FF2B5EF4-FFF2-40B4-BE49-F238E27FC236}">
                <a16:creationId xmlns:a16="http://schemas.microsoft.com/office/drawing/2014/main" id="{69A499D9-C422-4E2A-887B-126FBD48F53F}"/>
              </a:ext>
            </a:extLst>
          </p:cNvPr>
          <p:cNvSpPr txBox="1"/>
          <p:nvPr/>
        </p:nvSpPr>
        <p:spPr>
          <a:xfrm>
            <a:off x="3490174" y="959439"/>
            <a:ext cx="5089057" cy="1323439"/>
          </a:xfrm>
          <a:prstGeom prst="rect">
            <a:avLst/>
          </a:prstGeom>
          <a:noFill/>
        </p:spPr>
        <p:txBody>
          <a:bodyPr wrap="square" rtlCol="0">
            <a:spAutoFit/>
          </a:bodyPr>
          <a:lstStyle/>
          <a:p>
            <a:pPr marL="285750" indent="-285750">
              <a:buFont typeface="Arial" panose="020B0604020202020204" pitchFamily="34" charset="0"/>
              <a:buChar char="•"/>
            </a:pPr>
            <a:r>
              <a:rPr lang="nn-NO" sz="2000" dirty="0"/>
              <a:t>Frå menyen «Administrasjonsverktøy», vel «</a:t>
            </a:r>
            <a:r>
              <a:rPr lang="nn-NO" sz="2000" dirty="0" err="1"/>
              <a:t>Tilganger</a:t>
            </a:r>
            <a:r>
              <a:rPr lang="nn-NO" sz="2000" dirty="0"/>
              <a:t>»</a:t>
            </a:r>
          </a:p>
          <a:p>
            <a:pPr marL="285750" indent="-285750">
              <a:buFont typeface="Arial" panose="020B0604020202020204" pitchFamily="34" charset="0"/>
              <a:buChar char="•"/>
            </a:pPr>
            <a:r>
              <a:rPr lang="nn-NO" sz="2000" dirty="0"/>
              <a:t>Du blir sendt til ei side der du vel ditt fakultet</a:t>
            </a:r>
            <a:endParaRPr lang="nb-NO" sz="2000" dirty="0"/>
          </a:p>
        </p:txBody>
      </p:sp>
      <p:pic>
        <p:nvPicPr>
          <p:cNvPr id="4" name="Bilde 3">
            <a:extLst>
              <a:ext uri="{FF2B5EF4-FFF2-40B4-BE49-F238E27FC236}">
                <a16:creationId xmlns:a16="http://schemas.microsoft.com/office/drawing/2014/main" id="{B271D566-5B7C-49AC-94F3-F2619A945B9E}"/>
              </a:ext>
            </a:extLst>
          </p:cNvPr>
          <p:cNvPicPr>
            <a:picLocks noChangeAspect="1"/>
          </p:cNvPicPr>
          <p:nvPr/>
        </p:nvPicPr>
        <p:blipFill rotWithShape="1">
          <a:blip r:embed="rId3"/>
          <a:srcRect l="4560"/>
          <a:stretch/>
        </p:blipFill>
        <p:spPr>
          <a:xfrm>
            <a:off x="301385" y="1124262"/>
            <a:ext cx="2424739" cy="3532058"/>
          </a:xfrm>
          <a:prstGeom prst="rect">
            <a:avLst/>
          </a:prstGeom>
        </p:spPr>
      </p:pic>
      <p:pic>
        <p:nvPicPr>
          <p:cNvPr id="6" name="Bilde 5">
            <a:extLst>
              <a:ext uri="{FF2B5EF4-FFF2-40B4-BE49-F238E27FC236}">
                <a16:creationId xmlns:a16="http://schemas.microsoft.com/office/drawing/2014/main" id="{E548665E-221C-49D5-BF0E-F645DC92B5D7}"/>
              </a:ext>
            </a:extLst>
          </p:cNvPr>
          <p:cNvPicPr>
            <a:picLocks noChangeAspect="1"/>
          </p:cNvPicPr>
          <p:nvPr/>
        </p:nvPicPr>
        <p:blipFill>
          <a:blip r:embed="rId4"/>
          <a:stretch>
            <a:fillRect/>
          </a:stretch>
        </p:blipFill>
        <p:spPr>
          <a:xfrm>
            <a:off x="3490174" y="2357022"/>
            <a:ext cx="5236577" cy="2299298"/>
          </a:xfrm>
          <a:prstGeom prst="rect">
            <a:avLst/>
          </a:prstGeom>
        </p:spPr>
      </p:pic>
    </p:spTree>
    <p:extLst>
      <p:ext uri="{BB962C8B-B14F-4D97-AF65-F5344CB8AC3E}">
        <p14:creationId xmlns:p14="http://schemas.microsoft.com/office/powerpoint/2010/main" val="141616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11A95-22A3-431F-B452-D27F0C70FB59}"/>
              </a:ext>
            </a:extLst>
          </p:cNvPr>
          <p:cNvSpPr>
            <a:spLocks noGrp="1"/>
          </p:cNvSpPr>
          <p:nvPr>
            <p:ph type="title"/>
          </p:nvPr>
        </p:nvSpPr>
        <p:spPr>
          <a:xfrm>
            <a:off x="301385" y="298339"/>
            <a:ext cx="8418747" cy="586957"/>
          </a:xfrm>
        </p:spPr>
        <p:txBody>
          <a:bodyPr/>
          <a:lstStyle/>
          <a:p>
            <a:r>
              <a:rPr lang="nn-NO" sz="3200" noProof="0" dirty="0"/>
              <a:t>Administrere tilgangar</a:t>
            </a:r>
          </a:p>
        </p:txBody>
      </p:sp>
      <p:sp>
        <p:nvSpPr>
          <p:cNvPr id="5" name="Plassholder for innhold 2">
            <a:extLst>
              <a:ext uri="{FF2B5EF4-FFF2-40B4-BE49-F238E27FC236}">
                <a16:creationId xmlns:a16="http://schemas.microsoft.com/office/drawing/2014/main" id="{7728DC69-7359-4F8A-81DB-09728D8078F2}"/>
              </a:ext>
            </a:extLst>
          </p:cNvPr>
          <p:cNvSpPr txBox="1">
            <a:spLocks/>
          </p:cNvSpPr>
          <p:nvPr/>
        </p:nvSpPr>
        <p:spPr>
          <a:xfrm>
            <a:off x="5397627" y="877318"/>
            <a:ext cx="3640238" cy="3967843"/>
          </a:xfrm>
          <a:prstGeom prst="rect">
            <a:avLst/>
          </a:prstGeom>
        </p:spPr>
        <p:txBody>
          <a:bodyPr vert="horz" lIns="90000" tIns="46800" rIns="90000" bIns="4680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1800" dirty="0"/>
              <a:t>Fakultetsadministratorar kan legge til andre fakultetsadministratorar og FS-saksbehandlarar</a:t>
            </a:r>
          </a:p>
          <a:p>
            <a:r>
              <a:rPr lang="nn-NO" sz="1800" dirty="0"/>
              <a:t>Trykk i tekstboksen for å søke etter personar å legge til, eller klikk «x»-en for å fjerne personar (1)</a:t>
            </a:r>
          </a:p>
          <a:p>
            <a:r>
              <a:rPr lang="nn-NO" sz="1800" dirty="0"/>
              <a:t>Trykk på «Oppdater fakultetsadministratorar» for å lagre (2)</a:t>
            </a:r>
          </a:p>
          <a:p>
            <a:r>
              <a:rPr lang="nn-NO" sz="1800" dirty="0"/>
              <a:t>Same prosedyre for FS-saksbehandlarar</a:t>
            </a:r>
            <a:endParaRPr lang="nb-NO" sz="1800" dirty="0"/>
          </a:p>
        </p:txBody>
      </p:sp>
      <p:pic>
        <p:nvPicPr>
          <p:cNvPr id="4" name="Bilde 3" descr="Et bilde som inneholder tekst&#10;&#10;Automatisk generert beskrivelse">
            <a:extLst>
              <a:ext uri="{FF2B5EF4-FFF2-40B4-BE49-F238E27FC236}">
                <a16:creationId xmlns:a16="http://schemas.microsoft.com/office/drawing/2014/main" id="{EBBA2381-0729-47BC-9BB7-3B9C3A51F16A}"/>
              </a:ext>
            </a:extLst>
          </p:cNvPr>
          <p:cNvPicPr>
            <a:picLocks noChangeAspect="1"/>
          </p:cNvPicPr>
          <p:nvPr/>
        </p:nvPicPr>
        <p:blipFill rotWithShape="1">
          <a:blip r:embed="rId3"/>
          <a:srcRect l="1953" r="1542" b="4927"/>
          <a:stretch/>
        </p:blipFill>
        <p:spPr>
          <a:xfrm>
            <a:off x="301385" y="1349955"/>
            <a:ext cx="5096242" cy="2443589"/>
          </a:xfrm>
          <a:prstGeom prst="rect">
            <a:avLst/>
          </a:prstGeom>
        </p:spPr>
      </p:pic>
    </p:spTree>
    <p:extLst>
      <p:ext uri="{BB962C8B-B14F-4D97-AF65-F5344CB8AC3E}">
        <p14:creationId xmlns:p14="http://schemas.microsoft.com/office/powerpoint/2010/main" val="345774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1FDCE8-0E8C-4ACC-8A2C-567490671CDD}"/>
              </a:ext>
            </a:extLst>
          </p:cNvPr>
          <p:cNvSpPr>
            <a:spLocks noGrp="1"/>
          </p:cNvSpPr>
          <p:nvPr>
            <p:ph type="title"/>
          </p:nvPr>
        </p:nvSpPr>
        <p:spPr>
          <a:xfrm>
            <a:off x="301385" y="298339"/>
            <a:ext cx="8418747" cy="586957"/>
          </a:xfrm>
        </p:spPr>
        <p:txBody>
          <a:bodyPr/>
          <a:lstStyle/>
          <a:p>
            <a:r>
              <a:rPr lang="nn-NO" sz="3200" noProof="0" dirty="0"/>
              <a:t>Administrere tilgangar</a:t>
            </a:r>
          </a:p>
        </p:txBody>
      </p:sp>
      <p:sp>
        <p:nvSpPr>
          <p:cNvPr id="6" name="TekstSylinder 5">
            <a:extLst>
              <a:ext uri="{FF2B5EF4-FFF2-40B4-BE49-F238E27FC236}">
                <a16:creationId xmlns:a16="http://schemas.microsoft.com/office/drawing/2014/main" id="{8E1C5459-F7F6-48CA-83A7-A18F4CD771E4}"/>
              </a:ext>
            </a:extLst>
          </p:cNvPr>
          <p:cNvSpPr txBox="1"/>
          <p:nvPr/>
        </p:nvSpPr>
        <p:spPr>
          <a:xfrm>
            <a:off x="301385" y="1140589"/>
            <a:ext cx="3857898" cy="3416320"/>
          </a:xfrm>
          <a:prstGeom prst="rect">
            <a:avLst/>
          </a:prstGeom>
          <a:noFill/>
        </p:spPr>
        <p:txBody>
          <a:bodyPr wrap="square" rtlCol="0">
            <a:spAutoFit/>
          </a:bodyPr>
          <a:lstStyle/>
          <a:p>
            <a:pPr marL="285750" indent="-285750">
              <a:buFont typeface="Arial" panose="020B0604020202020204" pitchFamily="34" charset="0"/>
              <a:buChar char="•"/>
            </a:pPr>
            <a:r>
              <a:rPr lang="nn-NO" dirty="0"/>
              <a:t>Både fakultet- og instituttadministratorar kan legge til og fjerne andre instituttadministratorar</a:t>
            </a:r>
          </a:p>
          <a:p>
            <a:pPr marL="285750" indent="-285750">
              <a:buFont typeface="Arial" panose="020B0604020202020204" pitchFamily="34" charset="0"/>
              <a:buChar char="•"/>
            </a:pPr>
            <a:r>
              <a:rPr lang="nn-NO" dirty="0"/>
              <a:t>Bruk nedtrekksmenyen til å velje institutt (1)</a:t>
            </a:r>
          </a:p>
          <a:p>
            <a:pPr marL="285750" indent="-285750">
              <a:buFont typeface="Arial" panose="020B0604020202020204" pitchFamily="34" charset="0"/>
              <a:buChar char="•"/>
            </a:pPr>
            <a:r>
              <a:rPr lang="nn-NO" dirty="0"/>
              <a:t>Legg til og fjern personar på same måte som vist på førre slide (2)</a:t>
            </a:r>
          </a:p>
          <a:p>
            <a:pPr marL="285750" indent="-285750">
              <a:buFont typeface="Arial" panose="020B0604020202020204" pitchFamily="34" charset="0"/>
              <a:buChar char="•"/>
            </a:pPr>
            <a:r>
              <a:rPr lang="nn-NO" dirty="0"/>
              <a:t>Trykk på «Oppdater </a:t>
            </a:r>
            <a:r>
              <a:rPr lang="nn-NO" dirty="0" err="1"/>
              <a:t>instituttadministratorer</a:t>
            </a:r>
            <a:r>
              <a:rPr lang="nn-NO" dirty="0"/>
              <a:t>» for å lagre (3)</a:t>
            </a:r>
          </a:p>
        </p:txBody>
      </p:sp>
      <p:pic>
        <p:nvPicPr>
          <p:cNvPr id="4" name="Bilde 3" descr="Et bilde som inneholder tekst&#10;&#10;Automatisk generert beskrivelse">
            <a:extLst>
              <a:ext uri="{FF2B5EF4-FFF2-40B4-BE49-F238E27FC236}">
                <a16:creationId xmlns:a16="http://schemas.microsoft.com/office/drawing/2014/main" id="{679FDB92-1B91-45D7-81B5-9F136F179D92}"/>
              </a:ext>
            </a:extLst>
          </p:cNvPr>
          <p:cNvPicPr>
            <a:picLocks noChangeAspect="1"/>
          </p:cNvPicPr>
          <p:nvPr/>
        </p:nvPicPr>
        <p:blipFill>
          <a:blip r:embed="rId3"/>
          <a:stretch>
            <a:fillRect/>
          </a:stretch>
        </p:blipFill>
        <p:spPr>
          <a:xfrm>
            <a:off x="4311942" y="1600321"/>
            <a:ext cx="4498154" cy="2062075"/>
          </a:xfrm>
          <a:prstGeom prst="rect">
            <a:avLst/>
          </a:prstGeom>
        </p:spPr>
      </p:pic>
    </p:spTree>
    <p:extLst>
      <p:ext uri="{BB962C8B-B14F-4D97-AF65-F5344CB8AC3E}">
        <p14:creationId xmlns:p14="http://schemas.microsoft.com/office/powerpoint/2010/main" val="398337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BBEF248-B3DD-41DF-9BDA-7658BB95698E}"/>
              </a:ext>
            </a:extLst>
          </p:cNvPr>
          <p:cNvSpPr>
            <a:spLocks noGrp="1"/>
          </p:cNvSpPr>
          <p:nvPr>
            <p:ph type="ctrTitle"/>
          </p:nvPr>
        </p:nvSpPr>
        <p:spPr>
          <a:xfrm>
            <a:off x="368315" y="2008061"/>
            <a:ext cx="7772400" cy="646331"/>
          </a:xfrm>
        </p:spPr>
        <p:txBody>
          <a:bodyPr/>
          <a:lstStyle/>
          <a:p>
            <a:r>
              <a:rPr lang="nn-NO" dirty="0"/>
              <a:t>Studieprogramadministrasjon</a:t>
            </a:r>
          </a:p>
        </p:txBody>
      </p:sp>
      <p:sp>
        <p:nvSpPr>
          <p:cNvPr id="8" name="TekstSylinder 7">
            <a:extLst>
              <a:ext uri="{FF2B5EF4-FFF2-40B4-BE49-F238E27FC236}">
                <a16:creationId xmlns:a16="http://schemas.microsoft.com/office/drawing/2014/main" id="{9C13C151-FE25-4F71-8BA4-5C36FE18D965}"/>
              </a:ext>
            </a:extLst>
          </p:cNvPr>
          <p:cNvSpPr txBox="1"/>
          <p:nvPr/>
        </p:nvSpPr>
        <p:spPr>
          <a:xfrm>
            <a:off x="5354514" y="3683976"/>
            <a:ext cx="3622431" cy="461665"/>
          </a:xfrm>
          <a:prstGeom prst="rect">
            <a:avLst/>
          </a:prstGeom>
          <a:noFill/>
        </p:spPr>
        <p:txBody>
          <a:bodyPr wrap="square" rtlCol="0">
            <a:spAutoFit/>
          </a:bodyPr>
          <a:lstStyle/>
          <a:p>
            <a:r>
              <a:rPr lang="nn-NO" sz="1200" dirty="0"/>
              <a:t>Denne delen byggar på informasjon frå wikien </a:t>
            </a:r>
            <a:r>
              <a:rPr lang="nn-NO" sz="1200" dirty="0">
                <a:hlinkClick r:id="rId3"/>
              </a:rPr>
              <a:t>KASPER - Studieprogramadministrasjon</a:t>
            </a:r>
            <a:endParaRPr lang="nn-NO" sz="1200" dirty="0"/>
          </a:p>
        </p:txBody>
      </p:sp>
    </p:spTree>
    <p:extLst>
      <p:ext uri="{BB962C8B-B14F-4D97-AF65-F5344CB8AC3E}">
        <p14:creationId xmlns:p14="http://schemas.microsoft.com/office/powerpoint/2010/main" val="250709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998053-0858-4E8C-9A04-B8E00C94B892}"/>
              </a:ext>
            </a:extLst>
          </p:cNvPr>
          <p:cNvSpPr>
            <a:spLocks noGrp="1"/>
          </p:cNvSpPr>
          <p:nvPr>
            <p:ph type="title"/>
          </p:nvPr>
        </p:nvSpPr>
        <p:spPr>
          <a:xfrm>
            <a:off x="301385" y="298339"/>
            <a:ext cx="8418747" cy="586957"/>
          </a:xfrm>
        </p:spPr>
        <p:txBody>
          <a:bodyPr/>
          <a:lstStyle/>
          <a:p>
            <a:r>
              <a:rPr lang="nn-NO" sz="3200" noProof="0" dirty="0"/>
              <a:t>Studieprogramadministrasjon</a:t>
            </a:r>
          </a:p>
        </p:txBody>
      </p:sp>
      <p:sp>
        <p:nvSpPr>
          <p:cNvPr id="3" name="Plassholder for innhold 2">
            <a:extLst>
              <a:ext uri="{FF2B5EF4-FFF2-40B4-BE49-F238E27FC236}">
                <a16:creationId xmlns:a16="http://schemas.microsoft.com/office/drawing/2014/main" id="{E1DBF632-1D2B-4F75-9AB4-916FEBA134DD}"/>
              </a:ext>
            </a:extLst>
          </p:cNvPr>
          <p:cNvSpPr>
            <a:spLocks noGrp="1"/>
          </p:cNvSpPr>
          <p:nvPr>
            <p:ph idx="1"/>
          </p:nvPr>
        </p:nvSpPr>
        <p:spPr>
          <a:xfrm>
            <a:off x="4143333" y="1073074"/>
            <a:ext cx="4452857" cy="2997351"/>
          </a:xfrm>
        </p:spPr>
        <p:txBody>
          <a:bodyPr/>
          <a:lstStyle/>
          <a:p>
            <a:r>
              <a:rPr lang="nn-NO" sz="1800" noProof="0" dirty="0"/>
              <a:t>Vel «Studieprogramadministrasjon» under «Administrasjonsverktøy</a:t>
            </a:r>
            <a:r>
              <a:rPr lang="nn-NO" sz="1800" dirty="0"/>
              <a:t>», og v</a:t>
            </a:r>
            <a:r>
              <a:rPr lang="nn-NO" sz="1800" noProof="0" dirty="0"/>
              <a:t>el deretter ditt fakultet</a:t>
            </a:r>
          </a:p>
          <a:p>
            <a:r>
              <a:rPr lang="nn-NO" sz="1800" dirty="0"/>
              <a:t>Sida består av tre hovuddelar:</a:t>
            </a:r>
          </a:p>
          <a:p>
            <a:pPr lvl="1"/>
            <a:r>
              <a:rPr lang="nn-NO" sz="1600" dirty="0"/>
              <a:t>«</a:t>
            </a:r>
            <a:r>
              <a:rPr lang="nn-NO" sz="1600" dirty="0" err="1"/>
              <a:t>Oppgaver</a:t>
            </a:r>
            <a:r>
              <a:rPr lang="nn-NO" sz="1600" dirty="0"/>
              <a:t> </a:t>
            </a:r>
            <a:r>
              <a:rPr lang="nn-NO" sz="1600" dirty="0" err="1"/>
              <a:t>fra</a:t>
            </a:r>
            <a:r>
              <a:rPr lang="nn-NO" sz="1600" dirty="0"/>
              <a:t> NTNU» (1)</a:t>
            </a:r>
          </a:p>
          <a:p>
            <a:pPr lvl="1"/>
            <a:r>
              <a:rPr lang="nn-NO" sz="1600" dirty="0"/>
              <a:t>«</a:t>
            </a:r>
            <a:r>
              <a:rPr lang="nn-NO" sz="1600" dirty="0" err="1"/>
              <a:t>Oppgaver</a:t>
            </a:r>
            <a:r>
              <a:rPr lang="nn-NO" sz="1600" dirty="0"/>
              <a:t> </a:t>
            </a:r>
            <a:r>
              <a:rPr lang="nn-NO" sz="1600" dirty="0" err="1"/>
              <a:t>fra</a:t>
            </a:r>
            <a:r>
              <a:rPr lang="nn-NO" sz="1600" dirty="0"/>
              <a:t> fakultetet» (2)</a:t>
            </a:r>
          </a:p>
          <a:p>
            <a:pPr lvl="1"/>
            <a:r>
              <a:rPr lang="nn-NO" sz="1600" dirty="0"/>
              <a:t>Ei liste over alle studieprogram, med moglegheit for hurtigredigering og purring (3)</a:t>
            </a:r>
          </a:p>
          <a:p>
            <a:endParaRPr lang="nn-NO" sz="1800" noProof="0" dirty="0"/>
          </a:p>
        </p:txBody>
      </p:sp>
      <p:pic>
        <p:nvPicPr>
          <p:cNvPr id="5" name="Bilde 4">
            <a:extLst>
              <a:ext uri="{FF2B5EF4-FFF2-40B4-BE49-F238E27FC236}">
                <a16:creationId xmlns:a16="http://schemas.microsoft.com/office/drawing/2014/main" id="{D546DA6F-49AF-46FB-A0F4-C2F480E6F6BC}"/>
              </a:ext>
            </a:extLst>
          </p:cNvPr>
          <p:cNvPicPr>
            <a:picLocks noChangeAspect="1"/>
          </p:cNvPicPr>
          <p:nvPr/>
        </p:nvPicPr>
        <p:blipFill rotWithShape="1">
          <a:blip r:embed="rId3"/>
          <a:srcRect l="3071" r="3157" b="57058"/>
          <a:stretch/>
        </p:blipFill>
        <p:spPr>
          <a:xfrm>
            <a:off x="413659" y="899496"/>
            <a:ext cx="2473377" cy="1574671"/>
          </a:xfrm>
          <a:prstGeom prst="rect">
            <a:avLst/>
          </a:prstGeom>
        </p:spPr>
      </p:pic>
      <p:pic>
        <p:nvPicPr>
          <p:cNvPr id="8" name="Bilde 7" descr="Viser stegene: 1)&quot;Oppgaver fra NTNU&quot;, 2)&quot;Oppgaver fra fakultetet&quot;, 3)&quot;Studieprogram">
            <a:extLst>
              <a:ext uri="{FF2B5EF4-FFF2-40B4-BE49-F238E27FC236}">
                <a16:creationId xmlns:a16="http://schemas.microsoft.com/office/drawing/2014/main" id="{CD5C6A3E-0EE4-451E-9A41-4AF5FA530BE8}"/>
              </a:ext>
            </a:extLst>
          </p:cNvPr>
          <p:cNvPicPr>
            <a:picLocks noChangeAspect="1"/>
          </p:cNvPicPr>
          <p:nvPr/>
        </p:nvPicPr>
        <p:blipFill rotWithShape="1">
          <a:blip r:embed="rId4"/>
          <a:srcRect r="24973" b="17825"/>
          <a:stretch/>
        </p:blipFill>
        <p:spPr>
          <a:xfrm>
            <a:off x="413659" y="2488367"/>
            <a:ext cx="3333882" cy="2213919"/>
          </a:xfrm>
          <a:prstGeom prst="rect">
            <a:avLst/>
          </a:prstGeom>
        </p:spPr>
      </p:pic>
    </p:spTree>
    <p:extLst>
      <p:ext uri="{BB962C8B-B14F-4D97-AF65-F5344CB8AC3E}">
        <p14:creationId xmlns:p14="http://schemas.microsoft.com/office/powerpoint/2010/main" val="2422079590"/>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16FFE683917C40B3F456385E445E4B" ma:contentTypeVersion="15" ma:contentTypeDescription="Opprett et nytt dokument." ma:contentTypeScope="" ma:versionID="e1b084f9a4cdcdd53250c0a9846294a9">
  <xsd:schema xmlns:xsd="http://www.w3.org/2001/XMLSchema" xmlns:xs="http://www.w3.org/2001/XMLSchema" xmlns:p="http://schemas.microsoft.com/office/2006/metadata/properties" xmlns:ns2="4253eca5-948a-4147-b33a-32f5d96b1a20" xmlns:ns3="2b5fb2cd-3ff3-4669-8f4b-a7f36d98731c" targetNamespace="http://schemas.microsoft.com/office/2006/metadata/properties" ma:root="true" ma:fieldsID="8799833c88558f11f77f7ea7a0329db6" ns2:_="" ns3:_="">
    <xsd:import namespace="4253eca5-948a-4147-b33a-32f5d96b1a20"/>
    <xsd:import namespace="2b5fb2cd-3ff3-4669-8f4b-a7f36d98731c"/>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3eca5-948a-4147-b33a-32f5d96b1a20"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6e7bc199-5fe5-462f-a3d8-26f806c1f49a"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135d567-d67e-4852-9c9b-60053dc785ac}" ma:internalName="TaxCatchAll" ma:showField="CatchAllData" ma:web="4253eca5-948a-4147-b33a-32f5d96b1a2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5fb2cd-3ff3-4669-8f4b-a7f36d987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25543a5815d485da9a5e0773ad762e9 xmlns="4253eca5-948a-4147-b33a-32f5d96b1a20">
      <Terms xmlns="http://schemas.microsoft.com/office/infopath/2007/PartnerControls"/>
    </j25543a5815d485da9a5e0773ad762e9>
    <TaxCatchAll xmlns="4253eca5-948a-4147-b33a-32f5d96b1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9459CA-4764-482C-AEFD-13810B2A7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3eca5-948a-4147-b33a-32f5d96b1a20"/>
    <ds:schemaRef ds:uri="2b5fb2cd-3ff3-4669-8f4b-a7f36d987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CCC743-30DE-417E-9DA3-BF944758D5DD}">
  <ds:schemaRefs>
    <ds:schemaRef ds:uri="http://schemas.openxmlformats.org/package/2006/metadata/core-properties"/>
    <ds:schemaRef ds:uri="4253eca5-948a-4147-b33a-32f5d96b1a20"/>
    <ds:schemaRef ds:uri="http://purl.org/dc/terms/"/>
    <ds:schemaRef ds:uri="2b5fb2cd-3ff3-4669-8f4b-a7f36d98731c"/>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1111D2-53E8-4217-A547-40328788A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5387</Words>
  <Application>Microsoft Office PowerPoint</Application>
  <PresentationFormat>Skjermfremvisning (16:9)</PresentationFormat>
  <Paragraphs>368</Paragraphs>
  <Slides>33</Slides>
  <Notes>33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Arial</vt:lpstr>
      <vt:lpstr>Calibri</vt:lpstr>
      <vt:lpstr>Open Sans</vt:lpstr>
      <vt:lpstr>Times New Roman</vt:lpstr>
      <vt:lpstr>Office-tema</vt:lpstr>
      <vt:lpstr>KASPER for administratorar</vt:lpstr>
      <vt:lpstr>Agenda</vt:lpstr>
      <vt:lpstr>Kom i gang</vt:lpstr>
      <vt:lpstr>Administrere tilgangar</vt:lpstr>
      <vt:lpstr>Administrere tilgangar</vt:lpstr>
      <vt:lpstr>Administrere tilgangar</vt:lpstr>
      <vt:lpstr>Administrere tilgangar</vt:lpstr>
      <vt:lpstr>Studieprogramadministrasjon</vt:lpstr>
      <vt:lpstr>Studieprogramadministrasjon</vt:lpstr>
      <vt:lpstr>Klargjere for studieprogramevaluering</vt:lpstr>
      <vt:lpstr>Klargjere evaluering - Oppdatere roller</vt:lpstr>
      <vt:lpstr>Ta program ut av evaluering</vt:lpstr>
      <vt:lpstr>Klargjere for studieplanrevisjon</vt:lpstr>
      <vt:lpstr>Klargjere for studieplanrevisjon </vt:lpstr>
      <vt:lpstr>Klargjere for studieplanrevisjon</vt:lpstr>
      <vt:lpstr>Val av vedtakssløyfe</vt:lpstr>
      <vt:lpstr>Sende fleire planar til revisjon samtidig</vt:lpstr>
      <vt:lpstr>Send påminning</vt:lpstr>
      <vt:lpstr>Administrering av emne og emneevaluering</vt:lpstr>
      <vt:lpstr>Administrere emne</vt:lpstr>
      <vt:lpstr>Legg til emneansvarleg og bidragsytar(ar)</vt:lpstr>
      <vt:lpstr>Administrativ støtte</vt:lpstr>
      <vt:lpstr>Ta emne ut av evaluering</vt:lpstr>
      <vt:lpstr>Oversikt emnerapporter</vt:lpstr>
      <vt:lpstr>Send påminning</vt:lpstr>
      <vt:lpstr>Handlingsplan og avvik</vt:lpstr>
      <vt:lpstr>PowerPoint-presentasjon</vt:lpstr>
      <vt:lpstr>Stadfesting til studentar</vt:lpstr>
      <vt:lpstr>Finn fram og søk</vt:lpstr>
      <vt:lpstr>Søkeresultat</vt:lpstr>
      <vt:lpstr>Utformingsval</vt:lpstr>
      <vt:lpstr>Digital signatur</vt:lpstr>
      <vt:lpstr>Korleis få hjelp?</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Kristian V. Kvamsøe</cp:lastModifiedBy>
  <cp:revision>2</cp:revision>
  <dcterms:created xsi:type="dcterms:W3CDTF">2013-06-10T16:56:09Z</dcterms:created>
  <dcterms:modified xsi:type="dcterms:W3CDTF">2022-05-10T12:21:39Z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0x010100BB16FFE683917C40B3F456385E445E4B</vt:lpwstr>
  </property>
  <property fmtid="{D5CDD505-2E9C-101B-9397-08002B2CF9AE}" pid="3" name="GtProjectPhase">
    <vt:lpwstr/>
  </property>
</Properties>
</file>