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816" r:id="rId2"/>
    <p:sldId id="559" r:id="rId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111" d="100"/>
          <a:sy n="111" d="100"/>
        </p:scale>
        <p:origin x="58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D01160-FD25-430C-9FF4-167E48BD8D03}" type="datetimeFigureOut">
              <a:rPr lang="nb-NO" smtClean="0"/>
              <a:t>28.01.2022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B9657-8228-4E88-B3BC-6FE81EAE5729}" type="slidenum">
              <a:rPr lang="nb-NO" smtClean="0"/>
              <a:t>‹#›</a:t>
            </a:fld>
            <a:endParaRPr lang="nb-NO"/>
          </a:p>
        </p:txBody>
      </p:sp>
    </p:spTree>
    <p:extLst>
      <p:ext uri="{BB962C8B-B14F-4D97-AF65-F5344CB8AC3E}">
        <p14:creationId xmlns:p14="http://schemas.microsoft.com/office/powerpoint/2010/main" val="2023750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400" dirty="0">
                <a:cs typeface="Arial" panose="020B0604020202020204" pitchFamily="34" charset="0"/>
              </a:rPr>
              <a:t>Det kan ta tid å konkretisere en handlingsplan. Dersom man ikke blir ferdige i kartleggingsmøtet, kan gruppene fortsette arbeidet på et senere tidspunkt. </a:t>
            </a:r>
          </a:p>
          <a:p>
            <a:endParaRPr lang="nb-NO" sz="1400" dirty="0">
              <a:cs typeface="Arial" panose="020B0604020202020204" pitchFamily="34" charset="0"/>
            </a:endParaRPr>
          </a:p>
          <a:p>
            <a:r>
              <a:rPr lang="nb-NO" sz="1400" dirty="0">
                <a:cs typeface="Arial" panose="020B0604020202020204" pitchFamily="34" charset="0"/>
              </a:rPr>
              <a:t>I tilfeller der det er nødvendig med tilførsel av ressurser i form av folk eller penger, må ledelsen ved enheten kobles på. Noen tiltak må kanskje også settes inn i budsjettprosess. </a:t>
            </a:r>
          </a:p>
          <a:p>
            <a:endParaRPr lang="nb-NO" sz="1400" dirty="0">
              <a:cs typeface="Arial" panose="020B0604020202020204" pitchFamily="34" charset="0"/>
            </a:endParaRPr>
          </a:p>
          <a:p>
            <a:r>
              <a:rPr lang="nb-NO" sz="1400" dirty="0">
                <a:cs typeface="Arial" panose="020B0604020202020204" pitchFamily="34" charset="0"/>
              </a:rPr>
              <a:t>De som får ansvar for å iverksette tiltak har også ansvar for å inkludere de øvrige i arbeidet og evalueringen av tiltaket. </a:t>
            </a:r>
          </a:p>
          <a:p>
            <a:endParaRPr lang="nb-NO" sz="1400" dirty="0">
              <a:cs typeface="Arial" panose="020B0604020202020204" pitchFamily="34" charset="0"/>
            </a:endParaRPr>
          </a:p>
          <a:p>
            <a:r>
              <a:rPr lang="nb-NO" sz="1400" dirty="0">
                <a:cs typeface="Arial" panose="020B0604020202020204" pitchFamily="34" charset="0"/>
              </a:rPr>
              <a:t>Hvor mange tiltak skal man nedfelle i tiltaksplanen? Dette vurderes i hver enkelt prosess. Husk at det er bedre å ha få tiltak som blir gjennomført, enn mange som ikke blir det. </a:t>
            </a:r>
          </a:p>
          <a:p>
            <a:endParaRPr lang="nb-NO" sz="1400"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85E713-3660-4A28-87B5-5ACC619D8F5B}"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44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sz="1400" b="0" i="0" dirty="0">
                <a:solidFill>
                  <a:srgbClr val="000000"/>
                </a:solidFill>
                <a:effectLst/>
                <a:latin typeface="Roboto" panose="02000000000000000000" pitchFamily="2" charset="0"/>
              </a:rPr>
              <a:t>It can take time to concretize an action plan. If you do not finish the mapping meeting, the groups can continue the work later. </a:t>
            </a:r>
          </a:p>
          <a:p>
            <a:endParaRPr lang="en-US" sz="1400" b="0" i="0" dirty="0">
              <a:solidFill>
                <a:srgbClr val="000000"/>
              </a:solidFill>
              <a:effectLst/>
              <a:latin typeface="Roboto" panose="02000000000000000000" pitchFamily="2" charset="0"/>
            </a:endParaRPr>
          </a:p>
          <a:p>
            <a:r>
              <a:rPr lang="en-US" sz="1400" b="0" i="0" dirty="0">
                <a:solidFill>
                  <a:srgbClr val="000000"/>
                </a:solidFill>
                <a:effectLst/>
                <a:latin typeface="Roboto" panose="02000000000000000000" pitchFamily="2" charset="0"/>
              </a:rPr>
              <a:t>In cases where it is necessary to supply resources in the form of people or money, the management of the unit must be connected. Some measures may also need to be included in the budget process. </a:t>
            </a:r>
          </a:p>
          <a:p>
            <a:endParaRPr lang="en-US" sz="1400" b="0" i="0" dirty="0">
              <a:solidFill>
                <a:srgbClr val="000000"/>
              </a:solidFill>
              <a:effectLst/>
              <a:latin typeface="Roboto" panose="02000000000000000000" pitchFamily="2" charset="0"/>
            </a:endParaRPr>
          </a:p>
          <a:p>
            <a:r>
              <a:rPr lang="en-US" sz="1400" b="0" i="0" dirty="0">
                <a:solidFill>
                  <a:srgbClr val="000000"/>
                </a:solidFill>
                <a:effectLst/>
                <a:latin typeface="Roboto" panose="02000000000000000000" pitchFamily="2" charset="0"/>
              </a:rPr>
              <a:t>Those who are given responsibility for implementing measures are also responsible for including the others in the work and evaluation of the measure. </a:t>
            </a:r>
          </a:p>
          <a:p>
            <a:endParaRPr lang="en-US" sz="1400" b="0" i="0" dirty="0">
              <a:solidFill>
                <a:srgbClr val="000000"/>
              </a:solidFill>
              <a:effectLst/>
              <a:latin typeface="Roboto" panose="02000000000000000000" pitchFamily="2" charset="0"/>
            </a:endParaRPr>
          </a:p>
          <a:p>
            <a:r>
              <a:rPr lang="en-US" sz="1400" b="0" i="0" dirty="0">
                <a:solidFill>
                  <a:srgbClr val="000000"/>
                </a:solidFill>
                <a:effectLst/>
                <a:latin typeface="Roboto" panose="02000000000000000000" pitchFamily="2" charset="0"/>
              </a:rPr>
              <a:t>How many measures should be included in the action plan? This is considered in each individual process. Remember that it is better to have few measures that are implemented, than many that are not. </a:t>
            </a:r>
            <a:endParaRPr lang="nb-NO" sz="1400" dirty="0">
              <a:highlight>
                <a:srgbClr val="FFFF00"/>
              </a:highlight>
              <a:cs typeface="Arial" panose="020B0604020202020204" pitchFamily="34" charset="0"/>
            </a:endParaRPr>
          </a:p>
          <a:p>
            <a:endParaRPr lang="nb-NO" sz="1400" dirty="0">
              <a:highlight>
                <a:srgbClr val="FFFF00"/>
              </a:highlight>
              <a:cs typeface="Arial" panose="020B0604020202020204" pitchFamily="34" charset="0"/>
            </a:endParaRPr>
          </a:p>
          <a:p>
            <a:endParaRPr lang="nb-NO" sz="1400"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85E713-3660-4A28-87B5-5ACC619D8F5B}"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446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011DE4-0B66-4DD4-82CB-09B86787618C}"/>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31AF1CA7-993F-4848-B99C-A36D95CE8C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6B2A0CF4-BAEF-4DE1-AF2E-DCFFEDE9C1D9}"/>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5" name="Plassholder for bunntekst 4">
            <a:extLst>
              <a:ext uri="{FF2B5EF4-FFF2-40B4-BE49-F238E27FC236}">
                <a16:creationId xmlns:a16="http://schemas.microsoft.com/office/drawing/2014/main" id="{6AFE9D7A-EAAE-403F-92D5-B15F00D9962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C2B3FFC-8584-41A6-B40E-8D6B3DF9EA17}"/>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21612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788AEEF-F205-444E-A748-AC675F47C32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FA8DD289-8241-4C93-948C-7F6C9EACF797}"/>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60FD46F-2FB8-4416-9750-59DB4E93467B}"/>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5" name="Plassholder for bunntekst 4">
            <a:extLst>
              <a:ext uri="{FF2B5EF4-FFF2-40B4-BE49-F238E27FC236}">
                <a16:creationId xmlns:a16="http://schemas.microsoft.com/office/drawing/2014/main" id="{14F445BB-07C9-41E1-B5A7-FBE01A4B38E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7880485-0C67-4A78-A9B4-84BB3435BFEB}"/>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44726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AB556A07-D5B1-4242-AFCD-03744A5A2EE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D0C87670-171F-4763-ACDE-3F47F47E13E0}"/>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6CDE222-2346-480A-968F-C547D4FECC9A}"/>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5" name="Plassholder for bunntekst 4">
            <a:extLst>
              <a:ext uri="{FF2B5EF4-FFF2-40B4-BE49-F238E27FC236}">
                <a16:creationId xmlns:a16="http://schemas.microsoft.com/office/drawing/2014/main" id="{E8C20A28-C2A1-4A2E-ABB8-15D04034096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F0E340C-DDED-4DBA-8E7A-B3FBFDD1A9C3}"/>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344701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CFD4C4-6000-474E-9BFF-5D65D7F189B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C779FB6-D55B-4189-AD64-B7FA4B50204E}"/>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016B5DB-2C4D-4012-ADA2-845F1A4550B2}"/>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5" name="Plassholder for bunntekst 4">
            <a:extLst>
              <a:ext uri="{FF2B5EF4-FFF2-40B4-BE49-F238E27FC236}">
                <a16:creationId xmlns:a16="http://schemas.microsoft.com/office/drawing/2014/main" id="{8D29DC4A-6083-42B6-9873-4F24EF7FAEDD}"/>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368493E-4470-49E4-AD06-C9F14D35FF5D}"/>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2103915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97FC8C-2114-4597-9276-9EC60DF89AB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A9B4F1AA-3AD4-4DA2-BAC0-5C59F62AB3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CA08938F-96E0-41B5-A0B8-D3DCE50038C5}"/>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5" name="Plassholder for bunntekst 4">
            <a:extLst>
              <a:ext uri="{FF2B5EF4-FFF2-40B4-BE49-F238E27FC236}">
                <a16:creationId xmlns:a16="http://schemas.microsoft.com/office/drawing/2014/main" id="{FD4DCDDA-F95D-42ED-BCF7-BFD54FA8057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3CCABCB-EA72-494F-981C-91130D8CB747}"/>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401467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4065BF-7A6F-490A-A5FF-32B42F83D75E}"/>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AE050566-F794-4D67-BE9C-9BC9B1CB1333}"/>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5C40BAC-2B91-4F2C-8435-E4F61E3C1CB6}"/>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D99F0545-BD39-491A-A5BA-12FEBFE39DD5}"/>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6" name="Plassholder for bunntekst 5">
            <a:extLst>
              <a:ext uri="{FF2B5EF4-FFF2-40B4-BE49-F238E27FC236}">
                <a16:creationId xmlns:a16="http://schemas.microsoft.com/office/drawing/2014/main" id="{DC3DF593-7DBD-4FB6-9AE1-244979DA457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8B92E02-0721-4FD5-ABF1-4471F309F5C9}"/>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83047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50AE937-FA39-4D04-A5BA-0AE41023FD8A}"/>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08070393-4C1A-49B8-86F5-B01A70DE3E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BE3C78FD-BB15-458E-B681-6613C2008252}"/>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92E61412-8CD5-43E5-B9CF-4CF5E033DD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58AB1F06-91FC-4842-B223-C29FE2027A08}"/>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C8D99DC-B966-42AC-AF95-C2218DC8C678}"/>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8" name="Plassholder for bunntekst 7">
            <a:extLst>
              <a:ext uri="{FF2B5EF4-FFF2-40B4-BE49-F238E27FC236}">
                <a16:creationId xmlns:a16="http://schemas.microsoft.com/office/drawing/2014/main" id="{AEE0DF70-5FAA-47FA-8039-5372E17346A3}"/>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2B023DFB-3F5D-409F-9536-E7CDECAF2DEE}"/>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75236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32EC5C-18CE-4DDB-940B-C9C3141F490F}"/>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4E97DD8D-9F4C-4662-9B19-8C05AC180903}"/>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4" name="Plassholder for bunntekst 3">
            <a:extLst>
              <a:ext uri="{FF2B5EF4-FFF2-40B4-BE49-F238E27FC236}">
                <a16:creationId xmlns:a16="http://schemas.microsoft.com/office/drawing/2014/main" id="{98267E5A-30ED-4F73-94C1-E28CB15F5C49}"/>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36191B75-20CD-4C51-A677-9175798FB147}"/>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242425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7ED2ACA9-343C-4A54-8A5B-A0CEAE53F044}"/>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3" name="Plassholder for bunntekst 2">
            <a:extLst>
              <a:ext uri="{FF2B5EF4-FFF2-40B4-BE49-F238E27FC236}">
                <a16:creationId xmlns:a16="http://schemas.microsoft.com/office/drawing/2014/main" id="{9FC111EF-2186-4965-B91B-1C006D201F5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5322F691-9C13-4E45-9A30-5F002A0D86BD}"/>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300722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16FA90-0727-4DD2-AC9D-F455FDE5FFE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E3DE93F9-A868-40EB-8632-C8D4F450BA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2E96B7F-4BF9-4013-83C6-FE182F2884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C052DA05-6D58-4404-84B2-66BB0B391DD2}"/>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6" name="Plassholder for bunntekst 5">
            <a:extLst>
              <a:ext uri="{FF2B5EF4-FFF2-40B4-BE49-F238E27FC236}">
                <a16:creationId xmlns:a16="http://schemas.microsoft.com/office/drawing/2014/main" id="{8AAEF047-B74D-4F8D-9BA5-2793C41E3B7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7C8FDC1-94D0-45F8-8643-7B369953D32E}"/>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4145950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8F19A87-868E-4553-B30E-1E7392D3E3D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62732800-A5FA-4ACD-9D05-9BD620E25B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C1781838-A2C1-4221-8968-1F784D7CE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893E679-9D16-4CE9-8EDE-048863837A92}"/>
              </a:ext>
            </a:extLst>
          </p:cNvPr>
          <p:cNvSpPr>
            <a:spLocks noGrp="1"/>
          </p:cNvSpPr>
          <p:nvPr>
            <p:ph type="dt" sz="half" idx="10"/>
          </p:nvPr>
        </p:nvSpPr>
        <p:spPr/>
        <p:txBody>
          <a:bodyPr/>
          <a:lstStyle/>
          <a:p>
            <a:fld id="{6FFC48EF-C290-420A-9EE6-5E49D18C05E6}" type="datetimeFigureOut">
              <a:rPr lang="nb-NO" smtClean="0"/>
              <a:t>28.01.2022</a:t>
            </a:fld>
            <a:endParaRPr lang="nb-NO"/>
          </a:p>
        </p:txBody>
      </p:sp>
      <p:sp>
        <p:nvSpPr>
          <p:cNvPr id="6" name="Plassholder for bunntekst 5">
            <a:extLst>
              <a:ext uri="{FF2B5EF4-FFF2-40B4-BE49-F238E27FC236}">
                <a16:creationId xmlns:a16="http://schemas.microsoft.com/office/drawing/2014/main" id="{4A18497A-2275-4D9E-A634-6114AF48F21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99D85BB-7689-4A18-8FD5-4EE6BDECD177}"/>
              </a:ext>
            </a:extLst>
          </p:cNvPr>
          <p:cNvSpPr>
            <a:spLocks noGrp="1"/>
          </p:cNvSpPr>
          <p:nvPr>
            <p:ph type="sldNum" sz="quarter" idx="12"/>
          </p:nvPr>
        </p:nvSpPr>
        <p:spPr/>
        <p:txBody>
          <a:bodyPr/>
          <a:lstStyle/>
          <a:p>
            <a:fld id="{F7079DC8-1F9F-468E-A237-A8A8976B102A}" type="slidenum">
              <a:rPr lang="nb-NO" smtClean="0"/>
              <a:t>‹#›</a:t>
            </a:fld>
            <a:endParaRPr lang="nb-NO"/>
          </a:p>
        </p:txBody>
      </p:sp>
    </p:spTree>
    <p:extLst>
      <p:ext uri="{BB962C8B-B14F-4D97-AF65-F5344CB8AC3E}">
        <p14:creationId xmlns:p14="http://schemas.microsoft.com/office/powerpoint/2010/main" val="2950396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25DE955-F134-4F0D-8609-BEFB03B7EA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B71ACCE4-F40D-4D88-889F-F426241001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66FF869-D432-48AB-A5E5-0E80AA52A2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C48EF-C290-420A-9EE6-5E49D18C05E6}" type="datetimeFigureOut">
              <a:rPr lang="nb-NO" smtClean="0"/>
              <a:t>28.01.2022</a:t>
            </a:fld>
            <a:endParaRPr lang="nb-NO"/>
          </a:p>
        </p:txBody>
      </p:sp>
      <p:sp>
        <p:nvSpPr>
          <p:cNvPr id="5" name="Plassholder for bunntekst 4">
            <a:extLst>
              <a:ext uri="{FF2B5EF4-FFF2-40B4-BE49-F238E27FC236}">
                <a16:creationId xmlns:a16="http://schemas.microsoft.com/office/drawing/2014/main" id="{A6A0EFCB-627B-4273-A682-AB4E1F0144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8F73DE35-C5B3-440F-A827-1138E2B42F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79DC8-1F9F-468E-A237-A8A8976B102A}" type="slidenum">
              <a:rPr lang="nb-NO" smtClean="0"/>
              <a:t>‹#›</a:t>
            </a:fld>
            <a:endParaRPr lang="nb-NO"/>
          </a:p>
        </p:txBody>
      </p:sp>
    </p:spTree>
    <p:extLst>
      <p:ext uri="{BB962C8B-B14F-4D97-AF65-F5344CB8AC3E}">
        <p14:creationId xmlns:p14="http://schemas.microsoft.com/office/powerpoint/2010/main" val="2109331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8EBF3E-7DE6-4B60-A270-D79FC0FA9327}"/>
              </a:ext>
            </a:extLst>
          </p:cNvPr>
          <p:cNvSpPr>
            <a:spLocks noGrp="1"/>
          </p:cNvSpPr>
          <p:nvPr>
            <p:ph type="title"/>
          </p:nvPr>
        </p:nvSpPr>
        <p:spPr>
          <a:xfrm>
            <a:off x="113459" y="63885"/>
            <a:ext cx="11816180" cy="603682"/>
          </a:xfrm>
        </p:spPr>
        <p:txBody>
          <a:bodyPr>
            <a:normAutofit/>
          </a:bodyPr>
          <a:lstStyle/>
          <a:p>
            <a:r>
              <a:rPr lang="nb-NO" sz="3200" b="1" dirty="0">
                <a:solidFill>
                  <a:srgbClr val="253A55"/>
                </a:solidFill>
                <a:latin typeface="Arial" panose="020B0604020202020204" pitchFamily="34" charset="0"/>
                <a:cs typeface="Arial" panose="020B0604020202020204" pitchFamily="34" charset="0"/>
              </a:rPr>
              <a:t>HANDLINGSPLAN </a:t>
            </a:r>
            <a:r>
              <a:rPr lang="nb-NO" sz="1800" b="1" dirty="0">
                <a:solidFill>
                  <a:srgbClr val="253A55"/>
                </a:solidFill>
                <a:latin typeface="Arial" panose="020B0604020202020204" pitchFamily="34" charset="0"/>
                <a:cs typeface="Arial" panose="020B0604020202020204" pitchFamily="34" charset="0"/>
              </a:rPr>
              <a:t>Svarenhet:…………………………………………………………</a:t>
            </a:r>
            <a:r>
              <a:rPr lang="nb-NO" sz="1800" b="1" dirty="0" err="1">
                <a:solidFill>
                  <a:srgbClr val="253A55"/>
                </a:solidFill>
                <a:latin typeface="Arial" panose="020B0604020202020204" pitchFamily="34" charset="0"/>
                <a:cs typeface="Arial" panose="020B0604020202020204" pitchFamily="34" charset="0"/>
              </a:rPr>
              <a:t>Ephorte</a:t>
            </a:r>
            <a:r>
              <a:rPr lang="nb-NO" sz="1800" b="1" dirty="0">
                <a:solidFill>
                  <a:srgbClr val="253A55"/>
                </a:solidFill>
                <a:latin typeface="Arial" panose="020B0604020202020204" pitchFamily="34" charset="0"/>
                <a:cs typeface="Arial" panose="020B0604020202020204" pitchFamily="34" charset="0"/>
              </a:rPr>
              <a:t>:………..</a:t>
            </a:r>
            <a:endParaRPr lang="nb-NO" sz="3200" b="1" dirty="0">
              <a:solidFill>
                <a:srgbClr val="253A55"/>
              </a:solidFill>
              <a:latin typeface="Arial" panose="020B0604020202020204" pitchFamily="34" charset="0"/>
              <a:cs typeface="Arial" panose="020B0604020202020204" pitchFamily="34" charset="0"/>
            </a:endParaRPr>
          </a:p>
        </p:txBody>
      </p:sp>
      <p:graphicFrame>
        <p:nvGraphicFramePr>
          <p:cNvPr id="7" name="Tabell 6">
            <a:extLst>
              <a:ext uri="{FF2B5EF4-FFF2-40B4-BE49-F238E27FC236}">
                <a16:creationId xmlns:a16="http://schemas.microsoft.com/office/drawing/2014/main" id="{F853C43B-8D5B-4AA0-A990-BB41A90A4DC5}"/>
              </a:ext>
            </a:extLst>
          </p:cNvPr>
          <p:cNvGraphicFramePr>
            <a:graphicFrameLocks noGrp="1"/>
          </p:cNvGraphicFramePr>
          <p:nvPr>
            <p:extLst>
              <p:ext uri="{D42A27DB-BD31-4B8C-83A1-F6EECF244321}">
                <p14:modId xmlns:p14="http://schemas.microsoft.com/office/powerpoint/2010/main" val="946168099"/>
              </p:ext>
            </p:extLst>
          </p:nvPr>
        </p:nvGraphicFramePr>
        <p:xfrm>
          <a:off x="187910" y="623177"/>
          <a:ext cx="11816180" cy="6117077"/>
        </p:xfrm>
        <a:graphic>
          <a:graphicData uri="http://schemas.openxmlformats.org/drawingml/2006/table">
            <a:tbl>
              <a:tblPr/>
              <a:tblGrid>
                <a:gridCol w="1764408">
                  <a:extLst>
                    <a:ext uri="{9D8B030D-6E8A-4147-A177-3AD203B41FA5}">
                      <a16:colId xmlns:a16="http://schemas.microsoft.com/office/drawing/2014/main" val="3509407409"/>
                    </a:ext>
                  </a:extLst>
                </a:gridCol>
                <a:gridCol w="3903081">
                  <a:extLst>
                    <a:ext uri="{9D8B030D-6E8A-4147-A177-3AD203B41FA5}">
                      <a16:colId xmlns:a16="http://schemas.microsoft.com/office/drawing/2014/main" val="2058218734"/>
                    </a:ext>
                  </a:extLst>
                </a:gridCol>
                <a:gridCol w="164531">
                  <a:extLst>
                    <a:ext uri="{9D8B030D-6E8A-4147-A177-3AD203B41FA5}">
                      <a16:colId xmlns:a16="http://schemas.microsoft.com/office/drawing/2014/main" val="1802291240"/>
                    </a:ext>
                  </a:extLst>
                </a:gridCol>
                <a:gridCol w="2292237">
                  <a:extLst>
                    <a:ext uri="{9D8B030D-6E8A-4147-A177-3AD203B41FA5}">
                      <a16:colId xmlns:a16="http://schemas.microsoft.com/office/drawing/2014/main" val="1126572363"/>
                    </a:ext>
                  </a:extLst>
                </a:gridCol>
                <a:gridCol w="243309">
                  <a:extLst>
                    <a:ext uri="{9D8B030D-6E8A-4147-A177-3AD203B41FA5}">
                      <a16:colId xmlns:a16="http://schemas.microsoft.com/office/drawing/2014/main" val="1394755026"/>
                    </a:ext>
                  </a:extLst>
                </a:gridCol>
                <a:gridCol w="1754792">
                  <a:extLst>
                    <a:ext uri="{9D8B030D-6E8A-4147-A177-3AD203B41FA5}">
                      <a16:colId xmlns:a16="http://schemas.microsoft.com/office/drawing/2014/main" val="4111510235"/>
                    </a:ext>
                  </a:extLst>
                </a:gridCol>
                <a:gridCol w="1693822">
                  <a:extLst>
                    <a:ext uri="{9D8B030D-6E8A-4147-A177-3AD203B41FA5}">
                      <a16:colId xmlns:a16="http://schemas.microsoft.com/office/drawing/2014/main" val="2229072481"/>
                    </a:ext>
                  </a:extLst>
                </a:gridCol>
              </a:tblGrid>
              <a:tr h="836562">
                <a:tc>
                  <a:txBody>
                    <a:bodyPr/>
                    <a:lstStyle/>
                    <a:p>
                      <a:pPr algn="l" fontAlgn="base"/>
                      <a:r>
                        <a:rPr lang="nb-NO" sz="1600" b="1" i="0">
                          <a:solidFill>
                            <a:srgbClr val="FFFFFF"/>
                          </a:solidFill>
                          <a:effectLst/>
                          <a:latin typeface="Calibri" panose="020F0502020204030204" pitchFamily="34" charset="0"/>
                        </a:rPr>
                        <a:t>Bevarings-/​</a:t>
                      </a:r>
                      <a:endParaRPr lang="nb-NO" sz="1600" b="1" i="0">
                        <a:solidFill>
                          <a:srgbClr val="FFFFFF"/>
                        </a:solidFill>
                        <a:effectLst/>
                      </a:endParaRPr>
                    </a:p>
                    <a:p>
                      <a:pPr algn="l" fontAlgn="base"/>
                      <a:r>
                        <a:rPr lang="nb-NO" sz="1600" b="1" i="0">
                          <a:solidFill>
                            <a:srgbClr val="FFFFFF"/>
                          </a:solidFill>
                          <a:effectLst/>
                          <a:latin typeface="Calibri" panose="020F0502020204030204" pitchFamily="34" charset="0"/>
                        </a:rPr>
                        <a:t>Utviklings-område​</a:t>
                      </a:r>
                      <a:endParaRPr lang="nb-NO" sz="1600" b="1" i="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a:txBody>
                    <a:bodyPr/>
                    <a:lstStyle/>
                    <a:p>
                      <a:pPr algn="l" fontAlgn="base"/>
                      <a:r>
                        <a:rPr lang="nb-NO" sz="1600" b="1" i="0" dirty="0">
                          <a:solidFill>
                            <a:srgbClr val="FFFFFF"/>
                          </a:solidFill>
                          <a:effectLst/>
                          <a:latin typeface="Calibri" panose="020F0502020204030204" pitchFamily="34" charset="0"/>
                        </a:rPr>
                        <a:t>Beskrivelse av tiltak​</a:t>
                      </a:r>
                      <a:endParaRPr lang="nb-NO" sz="1600" b="1" i="0" dirty="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gridSpan="3">
                  <a:txBody>
                    <a:bodyPr/>
                    <a:lstStyle/>
                    <a:p>
                      <a:pPr algn="l" fontAlgn="base"/>
                      <a:r>
                        <a:rPr lang="nb-NO" sz="1600" b="1" i="0">
                          <a:solidFill>
                            <a:srgbClr val="FFFFFF"/>
                          </a:solidFill>
                          <a:effectLst/>
                          <a:latin typeface="Calibri" panose="020F0502020204030204" pitchFamily="34" charset="0"/>
                        </a:rPr>
                        <a:t>MÅL​</a:t>
                      </a:r>
                      <a:endParaRPr lang="nb-NO" sz="1600" b="1" i="0">
                        <a:solidFill>
                          <a:srgbClr val="FFFFFF"/>
                        </a:solidFill>
                        <a:effectLst/>
                      </a:endParaRPr>
                    </a:p>
                    <a:p>
                      <a:pPr algn="l" fontAlgn="base"/>
                      <a:r>
                        <a:rPr lang="nb-NO" sz="1600" b="0" i="0">
                          <a:solidFill>
                            <a:srgbClr val="FFFFFF"/>
                          </a:solidFill>
                          <a:effectLst/>
                          <a:latin typeface="Calibri" panose="020F0502020204030204" pitchFamily="34" charset="0"/>
                        </a:rPr>
                        <a:t>(så konkret som mulig)</a:t>
                      </a:r>
                      <a:r>
                        <a:rPr lang="nb-NO" sz="1600" b="1" i="0">
                          <a:solidFill>
                            <a:srgbClr val="FFFFFF"/>
                          </a:solidFill>
                          <a:effectLst/>
                          <a:latin typeface="Calibri" panose="020F0502020204030204" pitchFamily="34" charset="0"/>
                        </a:rPr>
                        <a:t>​</a:t>
                      </a:r>
                      <a:endParaRPr lang="nb-NO" sz="1600" b="1" i="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hMerge="1">
                  <a:txBody>
                    <a:bodyPr/>
                    <a:lstStyle/>
                    <a:p>
                      <a:pPr algn="l" fontAlgn="base"/>
                      <a:r>
                        <a:rPr lang="nb-NO" sz="1600" b="1" i="0">
                          <a:solidFill>
                            <a:srgbClr val="FFFFFF"/>
                          </a:solidFill>
                          <a:effectLst/>
                          <a:latin typeface="Calibri" panose="020F0502020204030204" pitchFamily="34" charset="0"/>
                        </a:rPr>
                        <a:t>MÅL​</a:t>
                      </a:r>
                      <a:endParaRPr lang="nb-NO" sz="1600" b="1" i="0">
                        <a:solidFill>
                          <a:srgbClr val="FFFFFF"/>
                        </a:solidFill>
                        <a:effectLst/>
                      </a:endParaRPr>
                    </a:p>
                    <a:p>
                      <a:pPr algn="l" fontAlgn="base"/>
                      <a:r>
                        <a:rPr lang="nb-NO" sz="1600" b="0" i="0">
                          <a:solidFill>
                            <a:srgbClr val="FFFFFF"/>
                          </a:solidFill>
                          <a:effectLst/>
                          <a:latin typeface="Calibri" panose="020F0502020204030204" pitchFamily="34" charset="0"/>
                        </a:rPr>
                        <a:t>(så konkret som mulig)</a:t>
                      </a:r>
                      <a:r>
                        <a:rPr lang="nb-NO" sz="1600" b="1" i="0">
                          <a:solidFill>
                            <a:srgbClr val="FFFFFF"/>
                          </a:solidFill>
                          <a:effectLst/>
                          <a:latin typeface="Calibri" panose="020F0502020204030204" pitchFamily="34" charset="0"/>
                        </a:rPr>
                        <a:t>​</a:t>
                      </a:r>
                      <a:endParaRPr lang="nb-NO" sz="1600" b="1" i="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5B9BD5"/>
                    </a:solidFill>
                  </a:tcPr>
                </a:tc>
                <a:tc hMerge="1">
                  <a:txBody>
                    <a:bodyPr/>
                    <a:lstStyle/>
                    <a:p>
                      <a:pPr algn="l" fontAlgn="base"/>
                      <a:r>
                        <a:rPr lang="nb-NO" sz="1600" b="1" i="0" dirty="0">
                          <a:solidFill>
                            <a:srgbClr val="FFFFFF"/>
                          </a:solidFill>
                          <a:effectLst/>
                          <a:latin typeface="Calibri" panose="020F0502020204030204" pitchFamily="34" charset="0"/>
                        </a:rPr>
                        <a:t>Ansvarlig​</a:t>
                      </a:r>
                      <a:endParaRPr lang="nb-NO" sz="1600" b="1" i="0" dirty="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5B9BD5"/>
                    </a:solidFill>
                  </a:tcPr>
                </a:tc>
                <a:tc>
                  <a:txBody>
                    <a:bodyPr/>
                    <a:lstStyle/>
                    <a:p>
                      <a:pPr algn="l" fontAlgn="base"/>
                      <a:r>
                        <a:rPr lang="nb-NO" sz="1600" b="1" i="0">
                          <a:solidFill>
                            <a:srgbClr val="FFFFFF"/>
                          </a:solidFill>
                          <a:effectLst/>
                          <a:latin typeface="Calibri" panose="020F0502020204030204" pitchFamily="34" charset="0"/>
                        </a:rPr>
                        <a:t>Ansvarlig​</a:t>
                      </a:r>
                      <a:endParaRPr lang="nb-NO" sz="1600" b="1" i="0" dirty="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a:txBody>
                    <a:bodyPr/>
                    <a:lstStyle/>
                    <a:p>
                      <a:pPr algn="l" fontAlgn="base"/>
                      <a:r>
                        <a:rPr lang="nb-NO" sz="1600" b="1" i="0" dirty="0">
                          <a:solidFill>
                            <a:srgbClr val="FFFFFF"/>
                          </a:solidFill>
                          <a:effectLst/>
                          <a:latin typeface="Calibri" panose="020F0502020204030204" pitchFamily="34" charset="0"/>
                        </a:rPr>
                        <a:t>Frist​</a:t>
                      </a:r>
                      <a:endParaRPr lang="nb-NO" sz="1600" b="1" i="0" dirty="0">
                        <a:solidFill>
                          <a:srgbClr val="FFFFFF"/>
                        </a:solidFill>
                        <a:effectLst/>
                      </a:endParaRPr>
                    </a:p>
                    <a:p>
                      <a:pPr algn="l" fontAlgn="base"/>
                      <a:r>
                        <a:rPr lang="nb-NO" sz="1600" b="0" i="0" dirty="0">
                          <a:solidFill>
                            <a:srgbClr val="FFFFFF"/>
                          </a:solidFill>
                          <a:effectLst/>
                          <a:latin typeface="Calibri" panose="020F0502020204030204" pitchFamily="34" charset="0"/>
                        </a:rPr>
                        <a:t>(evaluert/</a:t>
                      </a:r>
                      <a:r>
                        <a:rPr lang="nb-NO" sz="1600" b="1" i="0" dirty="0">
                          <a:solidFill>
                            <a:srgbClr val="FFFFFF"/>
                          </a:solidFill>
                          <a:effectLst/>
                          <a:latin typeface="Calibri" panose="020F0502020204030204" pitchFamily="34" charset="0"/>
                        </a:rPr>
                        <a:t>​</a:t>
                      </a:r>
                      <a:endParaRPr lang="nb-NO" sz="1600" b="1" i="0" dirty="0">
                        <a:solidFill>
                          <a:srgbClr val="FFFFFF"/>
                        </a:solidFill>
                        <a:effectLst/>
                      </a:endParaRPr>
                    </a:p>
                    <a:p>
                      <a:pPr algn="l" fontAlgn="base"/>
                      <a:r>
                        <a:rPr lang="nb-NO" sz="1600" b="0" i="0" dirty="0">
                          <a:solidFill>
                            <a:srgbClr val="FFFFFF"/>
                          </a:solidFill>
                          <a:effectLst/>
                          <a:latin typeface="Calibri" panose="020F0502020204030204" pitchFamily="34" charset="0"/>
                        </a:rPr>
                        <a:t>gjennomført)</a:t>
                      </a:r>
                      <a:r>
                        <a:rPr lang="nb-NO" sz="1600" b="1" i="0" dirty="0">
                          <a:solidFill>
                            <a:srgbClr val="FFFFFF"/>
                          </a:solidFill>
                          <a:effectLst/>
                          <a:latin typeface="Calibri" panose="020F0502020204030204" pitchFamily="34" charset="0"/>
                        </a:rPr>
                        <a:t>​</a:t>
                      </a:r>
                      <a:endParaRPr lang="nb-NO" sz="1600" b="1" i="0" dirty="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extLst>
                  <a:ext uri="{0D108BD9-81ED-4DB2-BD59-A6C34878D82A}">
                    <a16:rowId xmlns:a16="http://schemas.microsoft.com/office/drawing/2014/main" val="3793161559"/>
                  </a:ext>
                </a:extLst>
              </a:tr>
              <a:tr h="1089778">
                <a:tc>
                  <a:txBody>
                    <a:bodyPr/>
                    <a:lstStyle/>
                    <a:p>
                      <a:pPr algn="l" fontAlgn="base"/>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pPr algn="l" fontAlgn="base"/>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gridSpan="3">
                  <a:txBody>
                    <a:bodyPr/>
                    <a:lstStyle/>
                    <a:p>
                      <a:pPr algn="l" fontAlgn="base"/>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hMerge="1">
                  <a:txBody>
                    <a:bodyPr/>
                    <a:lstStyle/>
                    <a:p>
                      <a:pPr algn="l" fontAlgn="base"/>
                      <a:r>
                        <a:rPr lang="nb-NO" sz="1600" b="0" i="0" dirty="0">
                          <a:solidFill>
                            <a:srgbClr val="000000"/>
                          </a:solidFill>
                          <a:effectLst/>
                          <a:latin typeface="Arial" panose="020B0604020202020204" pitchFamily="34" charset="0"/>
                          <a:cs typeface="Arial" panose="020B0604020202020204" pitchFamily="34" charset="0"/>
                        </a:rPr>
                        <a:t>Klare roller og god rolleforståelse blant både ledere og medarbeidere​</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D2DEEF"/>
                    </a:solidFill>
                  </a:tcPr>
                </a:tc>
                <a:tc hMerge="1">
                  <a:txBody>
                    <a:bodyPr/>
                    <a:lstStyle/>
                    <a:p>
                      <a:pPr algn="l" fontAlgn="base"/>
                      <a:r>
                        <a:rPr lang="nb-NO" sz="1600" b="0" i="0" dirty="0">
                          <a:solidFill>
                            <a:srgbClr val="000000"/>
                          </a:solidFill>
                          <a:effectLst/>
                          <a:latin typeface="Arial" panose="020B0604020202020204" pitchFamily="34" charset="0"/>
                          <a:cs typeface="Arial" panose="020B0604020202020204" pitchFamily="34" charset="0"/>
                        </a:rPr>
                        <a:t>Instituttleder​</a:t>
                      </a:r>
                    </a:p>
                    <a:p>
                      <a:pPr algn="l" fontAlgn="base"/>
                      <a:r>
                        <a:rPr lang="nb-NO" sz="1600" b="0" i="0" dirty="0">
                          <a:solidFill>
                            <a:srgbClr val="000000"/>
                          </a:solidFill>
                          <a:effectLst/>
                          <a:latin typeface="Arial" panose="020B0604020202020204" pitchFamily="34" charset="0"/>
                          <a:cs typeface="Arial" panose="020B0604020202020204" pitchFamily="34" charset="0"/>
                        </a:rPr>
                        <a:t>Alle har ansvar for å delta​</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D2DEEF"/>
                    </a:solidFill>
                  </a:tcPr>
                </a:tc>
                <a:tc>
                  <a:txBody>
                    <a:bodyPr/>
                    <a:lstStyle/>
                    <a:p>
                      <a:pPr algn="l" fontAlgn="base"/>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pPr algn="l" fontAlgn="base"/>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extLst>
                  <a:ext uri="{0D108BD9-81ED-4DB2-BD59-A6C34878D82A}">
                    <a16:rowId xmlns:a16="http://schemas.microsoft.com/office/drawing/2014/main" val="903143015"/>
                  </a:ext>
                </a:extLst>
              </a:tr>
              <a:tr h="654987">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3">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r>
                        <a:rPr lang="nb-NO" sz="1600">
                          <a:solidFill>
                            <a:srgbClr val="000000"/>
                          </a:solidFill>
                          <a:effectLst/>
                          <a:latin typeface="Arial" panose="020B0604020202020204" pitchFamily="34" charset="0"/>
                          <a:ea typeface="Calibri" panose="020F0502020204030204" pitchFamily="34" charset="0"/>
                          <a:cs typeface="Arial" panose="020B0604020202020204" pitchFamily="34" charset="0"/>
                        </a:rPr>
                        <a:t>​Alle får direkte info fra leder uavhengig av lokalisering.</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hMerge="1">
                  <a:txBody>
                    <a:bodyPr/>
                    <a:lstStyle/>
                    <a:p>
                      <a:r>
                        <a:rPr lang="nb-NO" sz="1600">
                          <a:solidFill>
                            <a:srgbClr val="000000"/>
                          </a:solidFill>
                          <a:effectLst/>
                          <a:latin typeface="Arial" panose="020B0604020202020204" pitchFamily="34" charset="0"/>
                          <a:ea typeface="Calibri" panose="020F0502020204030204" pitchFamily="34" charset="0"/>
                          <a:cs typeface="Arial" panose="020B0604020202020204" pitchFamily="34" charset="0"/>
                        </a:rPr>
                        <a:t>​Avdelingsleder</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extLst>
                  <a:ext uri="{0D108BD9-81ED-4DB2-BD59-A6C34878D82A}">
                    <a16:rowId xmlns:a16="http://schemas.microsoft.com/office/drawing/2014/main" val="1260474081"/>
                  </a:ext>
                </a:extLst>
              </a:tr>
              <a:tr h="836140">
                <a:tc>
                  <a:txBody>
                    <a:bodyPr/>
                    <a:lstStyle/>
                    <a:p>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gridSpan="3">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hMerge="1">
                  <a:txBody>
                    <a:bodyPr/>
                    <a:lstStyle/>
                    <a:p>
                      <a:r>
                        <a:rPr lang="nb-NO" sz="1600">
                          <a:solidFill>
                            <a:srgbClr val="000000"/>
                          </a:solidFill>
                          <a:effectLst/>
                          <a:latin typeface="Arial" panose="020B0604020202020204" pitchFamily="34" charset="0"/>
                          <a:ea typeface="Calibri" panose="020F0502020204030204" pitchFamily="34" charset="0"/>
                          <a:cs typeface="Arial" panose="020B0604020202020204" pitchFamily="34" charset="0"/>
                        </a:rPr>
                        <a:t>Ansatte kan diskutere med og gi direkte innspill til instituttleder.</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hMerge="1">
                  <a:txBody>
                    <a:bodyPr/>
                    <a:lstStyle/>
                    <a:p>
                      <a:r>
                        <a:rPr lang="nb-NO" sz="1600">
                          <a:solidFill>
                            <a:srgbClr val="000000"/>
                          </a:solidFill>
                          <a:effectLst/>
                          <a:latin typeface="Arial" panose="020B0604020202020204" pitchFamily="34" charset="0"/>
                          <a:ea typeface="Calibri" panose="020F0502020204030204" pitchFamily="34" charset="0"/>
                          <a:cs typeface="Arial" panose="020B0604020202020204" pitchFamily="34" charset="0"/>
                        </a:rPr>
                        <a:t>Instituttleder og faggruppeleder</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extLst>
                  <a:ext uri="{0D108BD9-81ED-4DB2-BD59-A6C34878D82A}">
                    <a16:rowId xmlns:a16="http://schemas.microsoft.com/office/drawing/2014/main" val="958720785"/>
                  </a:ext>
                </a:extLst>
              </a:tr>
              <a:tr h="1089356">
                <a:tc>
                  <a:txBody>
                    <a:bodyPr/>
                    <a:lstStyle/>
                    <a:p>
                      <a:endParaRPr lang="nb-NO" sz="1600" b="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3">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r>
                        <a:rPr lang="nb-NO" sz="1600">
                          <a:solidFill>
                            <a:srgbClr val="000000"/>
                          </a:solidFill>
                          <a:effectLst/>
                          <a:latin typeface="Arial" panose="020B0604020202020204" pitchFamily="34" charset="0"/>
                          <a:ea typeface="Calibri" panose="020F0502020204030204" pitchFamily="34" charset="0"/>
                          <a:cs typeface="Arial" panose="020B0604020202020204" pitchFamily="34" charset="0"/>
                        </a:rPr>
                        <a:t>Bygge kompetanse og inspirasjon til forskning og undervisning.</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hMerge="1">
                  <a:txBody>
                    <a:bodyPr/>
                    <a:lstStyle/>
                    <a:p>
                      <a:r>
                        <a:rPr lang="nb-NO"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Per og Lise</a:t>
                      </a:r>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extLst>
                  <a:ext uri="{0D108BD9-81ED-4DB2-BD59-A6C34878D82A}">
                    <a16:rowId xmlns:a16="http://schemas.microsoft.com/office/drawing/2014/main" val="4015793614"/>
                  </a:ext>
                </a:extLst>
              </a:tr>
              <a:tr h="429511">
                <a:tc gridSpan="7">
                  <a:txBody>
                    <a:bodyPr/>
                    <a:lstStyle/>
                    <a:p>
                      <a:pPr algn="l" fontAlgn="base"/>
                      <a:r>
                        <a:rPr lang="nb-NO" sz="1600" b="1" i="0" dirty="0">
                          <a:solidFill>
                            <a:srgbClr val="000000"/>
                          </a:solidFill>
                          <a:effectLst/>
                          <a:latin typeface="Arial" panose="020B0604020202020204" pitchFamily="34" charset="0"/>
                          <a:cs typeface="Arial" panose="020B0604020202020204" pitchFamily="34" charset="0"/>
                        </a:rPr>
                        <a:t>Forhold som skal tas videre fra parkeringsplassen:</a:t>
                      </a:r>
                      <a:r>
                        <a:rPr lang="nb-NO" sz="1600" b="0" i="0" dirty="0">
                          <a:solidFill>
                            <a:srgbClr val="000000"/>
                          </a:solidFill>
                          <a:effectLst/>
                          <a:latin typeface="Arial" panose="020B0604020202020204" pitchFamily="34" charset="0"/>
                          <a:cs typeface="Arial" panose="020B0604020202020204" pitchFamily="34" charset="0"/>
                        </a:rPr>
                        <a:t>​</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2E9F6"/>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290138909"/>
                  </a:ext>
                </a:extLst>
              </a:tr>
              <a:tr h="573875">
                <a:tc gridSpan="3">
                  <a:txBody>
                    <a:bodyPr/>
                    <a:lstStyle/>
                    <a:p>
                      <a:pPr algn="l" fontAlgn="base"/>
                      <a:r>
                        <a:rPr lang="nb-NO" sz="1600" b="0" i="0" dirty="0">
                          <a:solidFill>
                            <a:srgbClr val="FFFFFF"/>
                          </a:solidFill>
                          <a:effectLst/>
                          <a:latin typeface="Arial" panose="020B0604020202020204" pitchFamily="34" charset="0"/>
                          <a:cs typeface="Arial" panose="020B0604020202020204" pitchFamily="34" charset="0"/>
                        </a:rPr>
                        <a:t>Beskrivelse av problemstilling, formål og evt. forslag til tiltak</a:t>
                      </a:r>
                      <a:r>
                        <a:rPr lang="nb-NO" sz="1600" b="0" i="0" dirty="0">
                          <a:solidFill>
                            <a:srgbClr val="000000"/>
                          </a:solidFill>
                          <a:effectLst/>
                          <a:latin typeface="Arial" panose="020B0604020202020204" pitchFamily="34" charset="0"/>
                          <a:cs typeface="Arial" panose="020B0604020202020204" pitchFamily="34" charset="0"/>
                        </a:rPr>
                        <a:t>​</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3E628A"/>
                    </a:solidFill>
                  </a:tcPr>
                </a:tc>
                <a:tc hMerge="1">
                  <a:txBody>
                    <a:bodyPr/>
                    <a:lstStyle/>
                    <a:p>
                      <a:endParaRPr lang="nb-NO"/>
                    </a:p>
                  </a:txBody>
                  <a:tcPr/>
                </a:tc>
                <a:tc hMerge="1">
                  <a:txBody>
                    <a:bodyPr/>
                    <a:lstStyle/>
                    <a:p>
                      <a:pPr algn="l" fontAlgn="base"/>
                      <a:endParaRPr lang="nb-NO" sz="1400" b="0" i="0">
                        <a:solidFill>
                          <a:srgbClr val="000000"/>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5B9BD5"/>
                    </a:solidFill>
                  </a:tcPr>
                </a:tc>
                <a:tc>
                  <a:txBody>
                    <a:bodyPr/>
                    <a:lstStyle/>
                    <a:p>
                      <a:pPr algn="l" fontAlgn="base"/>
                      <a:r>
                        <a:rPr lang="nb-NO" sz="1600" b="0" i="0">
                          <a:solidFill>
                            <a:srgbClr val="FFFFFF"/>
                          </a:solidFill>
                          <a:effectLst/>
                          <a:latin typeface="Arial" panose="020B0604020202020204" pitchFamily="34" charset="0"/>
                          <a:cs typeface="Arial" panose="020B0604020202020204" pitchFamily="34" charset="0"/>
                        </a:rPr>
                        <a:t>Ansvarlig for videreformidling</a:t>
                      </a:r>
                      <a:r>
                        <a:rPr lang="nb-NO" sz="1600" b="0" i="0">
                          <a:solidFill>
                            <a:srgbClr val="000000"/>
                          </a:solidFill>
                          <a:effectLst/>
                          <a:latin typeface="Arial" panose="020B0604020202020204" pitchFamily="34" charset="0"/>
                          <a:cs typeface="Arial" panose="020B0604020202020204" pitchFamily="34" charset="0"/>
                        </a:rPr>
                        <a:t>​</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3E628A"/>
                    </a:solidFill>
                  </a:tcPr>
                </a:tc>
                <a:tc gridSpan="2">
                  <a:txBody>
                    <a:bodyPr/>
                    <a:lstStyle/>
                    <a:p>
                      <a:pPr algn="l" fontAlgn="base"/>
                      <a:r>
                        <a:rPr lang="nb-NO" sz="1600" b="0" i="0">
                          <a:solidFill>
                            <a:srgbClr val="FFFFFF"/>
                          </a:solidFill>
                          <a:effectLst/>
                          <a:latin typeface="Arial" panose="020B0604020202020204" pitchFamily="34" charset="0"/>
                          <a:cs typeface="Arial" panose="020B0604020202020204" pitchFamily="34" charset="0"/>
                        </a:rPr>
                        <a:t>Adressat</a:t>
                      </a:r>
                      <a:r>
                        <a:rPr lang="nb-NO" sz="1600" b="0" i="0">
                          <a:solidFill>
                            <a:srgbClr val="000000"/>
                          </a:solidFill>
                          <a:effectLst/>
                          <a:latin typeface="Arial" panose="020B0604020202020204" pitchFamily="34" charset="0"/>
                          <a:cs typeface="Arial" panose="020B0604020202020204" pitchFamily="34" charset="0"/>
                        </a:rPr>
                        <a:t>​</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3E628A"/>
                    </a:solidFill>
                  </a:tcPr>
                </a:tc>
                <a:tc hMerge="1">
                  <a:txBody>
                    <a:bodyPr/>
                    <a:lstStyle/>
                    <a:p>
                      <a:pPr algn="l" fontAlgn="base"/>
                      <a:endParaRPr lang="nb-NO" sz="1400" b="0" i="0">
                        <a:solidFill>
                          <a:srgbClr val="000000"/>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5B9BD5"/>
                    </a:solidFill>
                  </a:tcPr>
                </a:tc>
                <a:tc>
                  <a:txBody>
                    <a:bodyPr/>
                    <a:lstStyle/>
                    <a:p>
                      <a:pPr algn="l" fontAlgn="base"/>
                      <a:r>
                        <a:rPr lang="nb-NO" sz="1600" b="0" i="0" dirty="0">
                          <a:solidFill>
                            <a:srgbClr val="FFFFFF"/>
                          </a:solidFill>
                          <a:effectLst/>
                          <a:latin typeface="Arial" panose="020B0604020202020204" pitchFamily="34" charset="0"/>
                          <a:cs typeface="Arial" panose="020B0604020202020204" pitchFamily="34" charset="0"/>
                        </a:rPr>
                        <a:t>Tilbakemelding </a:t>
                      </a:r>
                    </a:p>
                    <a:p>
                      <a:pPr algn="l" fontAlgn="base"/>
                      <a:r>
                        <a:rPr lang="nb-NO" sz="1600" b="0" i="0" dirty="0">
                          <a:solidFill>
                            <a:srgbClr val="FFFFFF"/>
                          </a:solidFill>
                          <a:effectLst/>
                          <a:latin typeface="Arial" panose="020B0604020202020204" pitchFamily="34" charset="0"/>
                          <a:cs typeface="Arial" panose="020B0604020202020204" pitchFamily="34" charset="0"/>
                        </a:rPr>
                        <a:t>om løsning</a:t>
                      </a:r>
                      <a:r>
                        <a:rPr lang="nb-NO" sz="1600" b="0" i="0" dirty="0">
                          <a:solidFill>
                            <a:srgbClr val="000000"/>
                          </a:solidFill>
                          <a:effectLst/>
                          <a:latin typeface="Arial" panose="020B0604020202020204" pitchFamily="34" charset="0"/>
                          <a:cs typeface="Arial" panose="020B0604020202020204" pitchFamily="34" charset="0"/>
                        </a:rPr>
                        <a:t>​</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3E628A"/>
                    </a:solidFill>
                  </a:tcPr>
                </a:tc>
                <a:extLst>
                  <a:ext uri="{0D108BD9-81ED-4DB2-BD59-A6C34878D82A}">
                    <a16:rowId xmlns:a16="http://schemas.microsoft.com/office/drawing/2014/main" val="3932864784"/>
                  </a:ext>
                </a:extLst>
              </a:tr>
              <a:tr h="606868">
                <a:tc gridSpan="3">
                  <a:txBody>
                    <a:bodyPr/>
                    <a:lstStyle/>
                    <a:p>
                      <a:pPr algn="l" fontAlgn="auto"/>
                      <a:endParaRPr lang="nb-NO" sz="14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endParaRPr lang="nb-NO"/>
                    </a:p>
                  </a:txBody>
                  <a:tcPr/>
                </a:tc>
                <a:tc hMerge="1">
                  <a:txBody>
                    <a:bodyPr/>
                    <a:lstStyle/>
                    <a:p>
                      <a:pPr algn="l" fontAlgn="auto"/>
                      <a:endParaRPr lang="nb-NO" sz="1200" b="0" i="0" dirty="0">
                        <a:solidFill>
                          <a:srgbClr val="000000"/>
                        </a:solidFill>
                        <a:effectLst/>
                        <a:latin typeface="Calibri" panose="020F050202020403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a:txBody>
                    <a:bodyPr/>
                    <a:lstStyle/>
                    <a:p>
                      <a:pPr algn="l" fontAlgn="auto"/>
                      <a:endParaRPr lang="nb-NO" sz="14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pPr algn="l" fontAlgn="auto"/>
                      <a:endParaRPr lang="nb-NO" sz="14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pPr algn="l" fontAlgn="auto"/>
                      <a:endParaRPr lang="nb-NO" sz="1200" b="0" i="0">
                        <a:solidFill>
                          <a:srgbClr val="000000"/>
                        </a:solidFill>
                        <a:effectLst/>
                        <a:latin typeface="Calibri" panose="020F050202020403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AEFF7"/>
                    </a:solidFill>
                  </a:tcPr>
                </a:tc>
                <a:tc>
                  <a:txBody>
                    <a:bodyPr/>
                    <a:lstStyle/>
                    <a:p>
                      <a:pPr algn="l" fontAlgn="auto"/>
                      <a:endParaRPr lang="nb-NO" sz="1200" b="0" i="0" dirty="0">
                        <a:solidFill>
                          <a:srgbClr val="000000"/>
                        </a:solidFill>
                        <a:effectLst/>
                        <a:latin typeface="Calibri" panose="020F050202020403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extLst>
                  <a:ext uri="{0D108BD9-81ED-4DB2-BD59-A6C34878D82A}">
                    <a16:rowId xmlns:a16="http://schemas.microsoft.com/office/drawing/2014/main" val="3819304667"/>
                  </a:ext>
                </a:extLst>
              </a:tr>
            </a:tbl>
          </a:graphicData>
        </a:graphic>
      </p:graphicFrame>
    </p:spTree>
    <p:extLst>
      <p:ext uri="{BB962C8B-B14F-4D97-AF65-F5344CB8AC3E}">
        <p14:creationId xmlns:p14="http://schemas.microsoft.com/office/powerpoint/2010/main" val="21325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48EBF3E-7DE6-4B60-A270-D79FC0FA9327}"/>
              </a:ext>
            </a:extLst>
          </p:cNvPr>
          <p:cNvSpPr>
            <a:spLocks noGrp="1"/>
          </p:cNvSpPr>
          <p:nvPr>
            <p:ph type="title"/>
          </p:nvPr>
        </p:nvSpPr>
        <p:spPr>
          <a:xfrm>
            <a:off x="113459" y="63885"/>
            <a:ext cx="11816178" cy="603682"/>
          </a:xfrm>
        </p:spPr>
        <p:txBody>
          <a:bodyPr>
            <a:normAutofit/>
          </a:bodyPr>
          <a:lstStyle/>
          <a:p>
            <a:r>
              <a:rPr lang="nb-NO" sz="3200" b="1" dirty="0">
                <a:solidFill>
                  <a:srgbClr val="253A55"/>
                </a:solidFill>
                <a:latin typeface="Arial" panose="020B0604020202020204" pitchFamily="34" charset="0"/>
                <a:cs typeface="Arial" panose="020B0604020202020204" pitchFamily="34" charset="0"/>
              </a:rPr>
              <a:t>ACTION PLAN </a:t>
            </a:r>
            <a:r>
              <a:rPr lang="en-GB" sz="1800" b="1" dirty="0">
                <a:solidFill>
                  <a:srgbClr val="253A55"/>
                </a:solidFill>
                <a:latin typeface="Arial" panose="020B0604020202020204" pitchFamily="34" charset="0"/>
                <a:cs typeface="Arial" panose="020B0604020202020204" pitchFamily="34" charset="0"/>
              </a:rPr>
              <a:t>Name of unit</a:t>
            </a:r>
            <a:r>
              <a:rPr lang="nb-NO" sz="1800" b="1" dirty="0">
                <a:solidFill>
                  <a:srgbClr val="253A55"/>
                </a:solidFill>
                <a:latin typeface="Arial" panose="020B0604020202020204" pitchFamily="34" charset="0"/>
                <a:cs typeface="Arial" panose="020B0604020202020204" pitchFamily="34" charset="0"/>
              </a:rPr>
              <a:t>:……………………………………………………….. </a:t>
            </a:r>
            <a:r>
              <a:rPr lang="nb-NO" sz="1800" b="1" dirty="0" err="1">
                <a:solidFill>
                  <a:srgbClr val="253A55"/>
                </a:solidFill>
                <a:latin typeface="Arial" panose="020B0604020202020204" pitchFamily="34" charset="0"/>
                <a:cs typeface="Arial" panose="020B0604020202020204" pitchFamily="34" charset="0"/>
              </a:rPr>
              <a:t>Ephorte</a:t>
            </a:r>
            <a:r>
              <a:rPr lang="nb-NO" sz="1800" b="1" dirty="0">
                <a:solidFill>
                  <a:srgbClr val="253A55"/>
                </a:solidFill>
                <a:latin typeface="Arial" panose="020B0604020202020204" pitchFamily="34" charset="0"/>
                <a:cs typeface="Arial" panose="020B0604020202020204" pitchFamily="34" charset="0"/>
              </a:rPr>
              <a:t>:……………..</a:t>
            </a:r>
            <a:endParaRPr lang="nb-NO" sz="3200" b="1" dirty="0">
              <a:solidFill>
                <a:srgbClr val="253A55"/>
              </a:solidFill>
              <a:latin typeface="Arial" panose="020B0604020202020204" pitchFamily="34" charset="0"/>
              <a:cs typeface="Arial" panose="020B0604020202020204" pitchFamily="34" charset="0"/>
            </a:endParaRPr>
          </a:p>
        </p:txBody>
      </p:sp>
      <p:graphicFrame>
        <p:nvGraphicFramePr>
          <p:cNvPr id="7" name="Tabell 6">
            <a:extLst>
              <a:ext uri="{FF2B5EF4-FFF2-40B4-BE49-F238E27FC236}">
                <a16:creationId xmlns:a16="http://schemas.microsoft.com/office/drawing/2014/main" id="{F853C43B-8D5B-4AA0-A990-BB41A90A4DC5}"/>
              </a:ext>
            </a:extLst>
          </p:cNvPr>
          <p:cNvGraphicFramePr>
            <a:graphicFrameLocks noGrp="1"/>
          </p:cNvGraphicFramePr>
          <p:nvPr>
            <p:extLst>
              <p:ext uri="{D42A27DB-BD31-4B8C-83A1-F6EECF244321}">
                <p14:modId xmlns:p14="http://schemas.microsoft.com/office/powerpoint/2010/main" val="585737158"/>
              </p:ext>
            </p:extLst>
          </p:nvPr>
        </p:nvGraphicFramePr>
        <p:xfrm>
          <a:off x="85725" y="540017"/>
          <a:ext cx="11843913" cy="6254099"/>
        </p:xfrm>
        <a:graphic>
          <a:graphicData uri="http://schemas.openxmlformats.org/drawingml/2006/table">
            <a:tbl>
              <a:tblPr/>
              <a:tblGrid>
                <a:gridCol w="1895417">
                  <a:extLst>
                    <a:ext uri="{9D8B030D-6E8A-4147-A177-3AD203B41FA5}">
                      <a16:colId xmlns:a16="http://schemas.microsoft.com/office/drawing/2014/main" val="3509407409"/>
                    </a:ext>
                  </a:extLst>
                </a:gridCol>
                <a:gridCol w="3964337">
                  <a:extLst>
                    <a:ext uri="{9D8B030D-6E8A-4147-A177-3AD203B41FA5}">
                      <a16:colId xmlns:a16="http://schemas.microsoft.com/office/drawing/2014/main" val="2058218734"/>
                    </a:ext>
                  </a:extLst>
                </a:gridCol>
                <a:gridCol w="2292236">
                  <a:extLst>
                    <a:ext uri="{9D8B030D-6E8A-4147-A177-3AD203B41FA5}">
                      <a16:colId xmlns:a16="http://schemas.microsoft.com/office/drawing/2014/main" val="1126572363"/>
                    </a:ext>
                  </a:extLst>
                </a:gridCol>
                <a:gridCol w="260109">
                  <a:extLst>
                    <a:ext uri="{9D8B030D-6E8A-4147-A177-3AD203B41FA5}">
                      <a16:colId xmlns:a16="http://schemas.microsoft.com/office/drawing/2014/main" val="1394755026"/>
                    </a:ext>
                  </a:extLst>
                </a:gridCol>
                <a:gridCol w="1737992">
                  <a:extLst>
                    <a:ext uri="{9D8B030D-6E8A-4147-A177-3AD203B41FA5}">
                      <a16:colId xmlns:a16="http://schemas.microsoft.com/office/drawing/2014/main" val="717075838"/>
                    </a:ext>
                  </a:extLst>
                </a:gridCol>
                <a:gridCol w="212728">
                  <a:extLst>
                    <a:ext uri="{9D8B030D-6E8A-4147-A177-3AD203B41FA5}">
                      <a16:colId xmlns:a16="http://schemas.microsoft.com/office/drawing/2014/main" val="2229072481"/>
                    </a:ext>
                  </a:extLst>
                </a:gridCol>
                <a:gridCol w="1481094">
                  <a:extLst>
                    <a:ext uri="{9D8B030D-6E8A-4147-A177-3AD203B41FA5}">
                      <a16:colId xmlns:a16="http://schemas.microsoft.com/office/drawing/2014/main" val="2894657843"/>
                    </a:ext>
                  </a:extLst>
                </a:gridCol>
              </a:tblGrid>
              <a:tr h="827377">
                <a:tc>
                  <a:txBody>
                    <a:bodyPr/>
                    <a:lstStyle/>
                    <a:p>
                      <a:pPr algn="l" fontAlgn="base"/>
                      <a:r>
                        <a:rPr lang="nb-NO" sz="1600" b="1" i="0" dirty="0">
                          <a:solidFill>
                            <a:srgbClr val="FFFFFF"/>
                          </a:solidFill>
                          <a:effectLst/>
                          <a:latin typeface="Arial" panose="020B0604020202020204" pitchFamily="34" charset="0"/>
                          <a:cs typeface="Arial" panose="020B0604020202020204" pitchFamily="34" charset="0"/>
                        </a:rPr>
                        <a:t>Conservation / Development area</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a:txBody>
                    <a:bodyPr/>
                    <a:lstStyle/>
                    <a:p>
                      <a:pPr algn="l" fontAlgn="base"/>
                      <a:r>
                        <a:rPr lang="en-GB" sz="1600" b="1" i="0" noProof="0">
                          <a:solidFill>
                            <a:srgbClr val="FFFFFF"/>
                          </a:solidFill>
                          <a:effectLst/>
                          <a:latin typeface="Arial" panose="020B0604020202020204" pitchFamily="34" charset="0"/>
                          <a:cs typeface="Arial" panose="020B0604020202020204" pitchFamily="34" charset="0"/>
                        </a:rPr>
                        <a:t>Description of measures</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gridSpan="2">
                  <a:txBody>
                    <a:bodyPr/>
                    <a:lstStyle/>
                    <a:p>
                      <a:pPr algn="l" fontAlgn="base"/>
                      <a:r>
                        <a:rPr lang="en-GB" sz="1600" b="1" i="0" noProof="0" dirty="0">
                          <a:solidFill>
                            <a:srgbClr val="FFFFFF"/>
                          </a:solidFill>
                          <a:effectLst/>
                          <a:latin typeface="Arial" panose="020B0604020202020204" pitchFamily="34" charset="0"/>
                          <a:cs typeface="Arial" panose="020B0604020202020204" pitchFamily="34" charset="0"/>
                        </a:rPr>
                        <a:t>GOALS </a:t>
                      </a:r>
                      <a:br>
                        <a:rPr lang="en-GB" sz="1600" b="1" i="0" noProof="0" dirty="0">
                          <a:solidFill>
                            <a:srgbClr val="FFFFFF"/>
                          </a:solidFill>
                          <a:effectLst/>
                          <a:latin typeface="Arial" panose="020B0604020202020204" pitchFamily="34" charset="0"/>
                          <a:cs typeface="Arial" panose="020B0604020202020204" pitchFamily="34" charset="0"/>
                        </a:rPr>
                      </a:br>
                      <a:r>
                        <a:rPr lang="en-GB" sz="1600" b="1" i="0" noProof="0" dirty="0">
                          <a:solidFill>
                            <a:srgbClr val="FFFFFF"/>
                          </a:solidFill>
                          <a:effectLst/>
                          <a:latin typeface="Arial" panose="020B0604020202020204" pitchFamily="34" charset="0"/>
                          <a:cs typeface="Arial" panose="020B0604020202020204" pitchFamily="34" charset="0"/>
                        </a:rPr>
                        <a:t>(as specific as possible)</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hMerge="1">
                  <a:txBody>
                    <a:bodyPr/>
                    <a:lstStyle/>
                    <a:p>
                      <a:pPr algn="l" fontAlgn="base"/>
                      <a:r>
                        <a:rPr lang="nb-NO" sz="1600" b="1" i="0">
                          <a:solidFill>
                            <a:srgbClr val="FFFFFF"/>
                          </a:solidFill>
                          <a:effectLst/>
                          <a:latin typeface="Arial" panose="020B0604020202020204" pitchFamily="34" charset="0"/>
                          <a:cs typeface="Arial" panose="020B0604020202020204" pitchFamily="34" charset="0"/>
                        </a:rPr>
                        <a:t>Responsible</a:t>
                      </a:r>
                      <a:endParaRPr lang="nb-NO" sz="1600" b="1" i="0" dirty="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gridSpan="2">
                  <a:txBody>
                    <a:bodyPr/>
                    <a:lstStyle/>
                    <a:p>
                      <a:pPr algn="l" fontAlgn="base"/>
                      <a:r>
                        <a:rPr lang="en-GB" sz="1600" b="1" i="0" noProof="0">
                          <a:solidFill>
                            <a:srgbClr val="FFFFFF"/>
                          </a:solidFill>
                          <a:effectLst/>
                          <a:latin typeface="Arial" panose="020B0604020202020204" pitchFamily="34" charset="0"/>
                          <a:cs typeface="Arial" panose="020B0604020202020204" pitchFamily="34" charset="0"/>
                        </a:rPr>
                        <a:t>Responsible</a:t>
                      </a:r>
                      <a:endParaRPr lang="en-GB" sz="1600" b="1" i="0" noProof="0">
                        <a:solidFill>
                          <a:srgbClr val="FFFFFF"/>
                        </a:solidFill>
                        <a:effectLst/>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hMerge="1">
                  <a:txBody>
                    <a:bodyPr/>
                    <a:lstStyle/>
                    <a:p>
                      <a:pPr algn="l" fontAlgn="base"/>
                      <a:r>
                        <a:rPr lang="nb-NO" sz="1600" b="1" i="0" dirty="0">
                          <a:solidFill>
                            <a:srgbClr val="FFFFFF"/>
                          </a:solidFill>
                          <a:effectLst/>
                          <a:latin typeface="Arial" panose="020B0604020202020204" pitchFamily="34" charset="0"/>
                          <a:cs typeface="Arial" panose="020B0604020202020204" pitchFamily="34" charset="0"/>
                        </a:rPr>
                        <a:t>Deadline (</a:t>
                      </a:r>
                      <a:r>
                        <a:rPr lang="nb-NO" sz="1600" b="1" i="0" dirty="0" err="1">
                          <a:solidFill>
                            <a:srgbClr val="FFFFFF"/>
                          </a:solidFill>
                          <a:effectLst/>
                          <a:latin typeface="Arial" panose="020B0604020202020204" pitchFamily="34" charset="0"/>
                          <a:cs typeface="Arial" panose="020B0604020202020204" pitchFamily="34" charset="0"/>
                        </a:rPr>
                        <a:t>evaluated</a:t>
                      </a:r>
                      <a:r>
                        <a:rPr lang="nb-NO" sz="1600" b="1" i="0" dirty="0">
                          <a:solidFill>
                            <a:srgbClr val="FFFFFF"/>
                          </a:solidFill>
                          <a:effectLst/>
                          <a:latin typeface="Arial" panose="020B0604020202020204" pitchFamily="34" charset="0"/>
                          <a:cs typeface="Arial" panose="020B0604020202020204" pitchFamily="34" charset="0"/>
                        </a:rPr>
                        <a:t> / </a:t>
                      </a:r>
                      <a:r>
                        <a:rPr lang="nb-NO" sz="1600" b="1" i="0" dirty="0" err="1">
                          <a:solidFill>
                            <a:srgbClr val="FFFFFF"/>
                          </a:solidFill>
                          <a:effectLst/>
                          <a:latin typeface="Arial" panose="020B0604020202020204" pitchFamily="34" charset="0"/>
                          <a:cs typeface="Arial" panose="020B0604020202020204" pitchFamily="34" charset="0"/>
                        </a:rPr>
                        <a:t>Completed</a:t>
                      </a:r>
                      <a:r>
                        <a:rPr lang="nb-NO" sz="1600" b="1" i="0" dirty="0">
                          <a:solidFill>
                            <a:srgbClr val="FFFFFF"/>
                          </a:solidFill>
                          <a:effectLst/>
                          <a:latin typeface="Arial" panose="020B0604020202020204" pitchFamily="34" charset="0"/>
                          <a:cs typeface="Arial" panose="020B0604020202020204" pitchFamily="34" charset="0"/>
                        </a:rPr>
                        <a:t>)</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tc>
                  <a:txBody>
                    <a:bodyPr/>
                    <a:lstStyle/>
                    <a:p>
                      <a:pPr algn="l" fontAlgn="base"/>
                      <a:r>
                        <a:rPr lang="en-GB" sz="1600" b="1" i="0" noProof="0" dirty="0">
                          <a:solidFill>
                            <a:srgbClr val="FFFFFF"/>
                          </a:solidFill>
                          <a:effectLst/>
                          <a:latin typeface="Arial" panose="020B0604020202020204" pitchFamily="34" charset="0"/>
                          <a:cs typeface="Arial" panose="020B0604020202020204" pitchFamily="34" charset="0"/>
                        </a:rPr>
                        <a:t>Deadline (evaluated / completed)</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25298" cap="flat" cmpd="sng" algn="ctr">
                      <a:solidFill>
                        <a:srgbClr val="FFFFFF"/>
                      </a:solidFill>
                      <a:prstDash val="solid"/>
                      <a:round/>
                      <a:headEnd type="none" w="med" len="med"/>
                      <a:tailEnd type="none" w="med" len="med"/>
                    </a:lnB>
                    <a:solidFill>
                      <a:srgbClr val="3E628A"/>
                    </a:solidFill>
                  </a:tcPr>
                </a:tc>
                <a:extLst>
                  <a:ext uri="{0D108BD9-81ED-4DB2-BD59-A6C34878D82A}">
                    <a16:rowId xmlns:a16="http://schemas.microsoft.com/office/drawing/2014/main" val="3793161559"/>
                  </a:ext>
                </a:extLst>
              </a:tr>
              <a:tr h="1015204">
                <a:tc>
                  <a:txBody>
                    <a:bodyPr/>
                    <a:lstStyle/>
                    <a:p>
                      <a:pPr algn="l" fontAlgn="base"/>
                      <a:endParaRPr lang="nb-NO" sz="15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pPr algn="l" fontAlgn="base"/>
                      <a:endParaRPr lang="en-GB" sz="15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gridSpan="2">
                  <a:txBody>
                    <a:bodyPr/>
                    <a:lstStyle/>
                    <a:p>
                      <a:pPr algn="l" fontAlgn="base"/>
                      <a:endParaRPr lang="en-GB" sz="15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hMerge="1">
                  <a:txBody>
                    <a:bodyPr/>
                    <a:lstStyle/>
                    <a:p>
                      <a:pPr algn="l" fontAlgn="base"/>
                      <a:r>
                        <a:rPr lang="nb-NO" sz="1500" b="0" i="0">
                          <a:solidFill>
                            <a:srgbClr val="000000"/>
                          </a:solidFill>
                          <a:effectLst/>
                          <a:latin typeface="Arial" panose="020B0604020202020204" pitchFamily="34" charset="0"/>
                          <a:cs typeface="Arial" panose="020B0604020202020204" pitchFamily="34" charset="0"/>
                        </a:rPr>
                        <a:t>Head of department. Everyone is responsible for participating</a:t>
                      </a:r>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gridSpan="2">
                  <a:txBody>
                    <a:bodyPr/>
                    <a:lstStyle/>
                    <a:p>
                      <a:pPr algn="l" fontAlgn="base"/>
                      <a:endParaRPr lang="en-GB" sz="16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hMerge="1">
                  <a:txBody>
                    <a:bodyPr/>
                    <a:lstStyle/>
                    <a:p>
                      <a:pPr algn="l" fontAlgn="base"/>
                      <a:r>
                        <a:rPr lang="nb-NO" sz="1500" b="0" i="0" dirty="0">
                          <a:solidFill>
                            <a:srgbClr val="000000"/>
                          </a:solidFill>
                          <a:effectLst/>
                          <a:latin typeface="Arial" panose="020B0604020202020204" pitchFamily="34" charset="0"/>
                          <a:cs typeface="Arial" panose="020B0604020202020204" pitchFamily="34" charset="0"/>
                        </a:rPr>
                        <a:t>Start-up</a:t>
                      </a:r>
                    </a:p>
                    <a:p>
                      <a:pPr algn="l" fontAlgn="base"/>
                      <a:r>
                        <a:rPr lang="nb-NO" sz="1500" b="0" i="0" dirty="0" err="1">
                          <a:solidFill>
                            <a:srgbClr val="000000"/>
                          </a:solidFill>
                          <a:effectLst/>
                          <a:latin typeface="Arial" panose="020B0604020202020204" pitchFamily="34" charset="0"/>
                          <a:cs typeface="Arial" panose="020B0604020202020204" pitchFamily="34" charset="0"/>
                        </a:rPr>
                        <a:t>Immediately</a:t>
                      </a:r>
                      <a:r>
                        <a:rPr lang="nb-NO" sz="1500" b="0" i="0" dirty="0">
                          <a:solidFill>
                            <a:srgbClr val="000000"/>
                          </a:solidFill>
                          <a:effectLst/>
                          <a:latin typeface="Arial" panose="020B0604020202020204" pitchFamily="34" charset="0"/>
                          <a:cs typeface="Arial" panose="020B0604020202020204" pitchFamily="34" charset="0"/>
                        </a:rPr>
                        <a:t>. </a:t>
                      </a:r>
                    </a:p>
                    <a:p>
                      <a:pPr algn="l" fontAlgn="base"/>
                      <a:r>
                        <a:rPr lang="nb-NO" sz="1500" b="0" i="0" dirty="0">
                          <a:solidFill>
                            <a:srgbClr val="000000"/>
                          </a:solidFill>
                          <a:effectLst/>
                          <a:latin typeface="Arial" panose="020B0604020202020204" pitchFamily="34" charset="0"/>
                          <a:cs typeface="Arial" panose="020B0604020202020204" pitchFamily="34" charset="0"/>
                        </a:rPr>
                        <a:t>Evaluation </a:t>
                      </a:r>
                      <a:r>
                        <a:rPr lang="nb-NO" sz="1500" b="0" i="0" dirty="0" err="1">
                          <a:solidFill>
                            <a:srgbClr val="000000"/>
                          </a:solidFill>
                          <a:effectLst/>
                          <a:latin typeface="Arial" panose="020B0604020202020204" pitchFamily="34" charset="0"/>
                          <a:cs typeface="Arial" panose="020B0604020202020204" pitchFamily="34" charset="0"/>
                        </a:rPr>
                        <a:t>after</a:t>
                      </a:r>
                      <a:r>
                        <a:rPr lang="nb-NO" sz="1500" b="0" i="0" dirty="0">
                          <a:solidFill>
                            <a:srgbClr val="000000"/>
                          </a:solidFill>
                          <a:effectLst/>
                          <a:latin typeface="Arial" panose="020B0604020202020204" pitchFamily="34" charset="0"/>
                          <a:cs typeface="Arial" panose="020B0604020202020204" pitchFamily="34" charset="0"/>
                        </a:rPr>
                        <a:t> </a:t>
                      </a:r>
                      <a:r>
                        <a:rPr lang="nb-NO" sz="1500" b="0" i="0">
                          <a:solidFill>
                            <a:srgbClr val="000000"/>
                          </a:solidFill>
                          <a:effectLst/>
                          <a:latin typeface="Arial" panose="020B0604020202020204" pitchFamily="34" charset="0"/>
                          <a:cs typeface="Arial" panose="020B0604020202020204" pitchFamily="34" charset="0"/>
                        </a:rPr>
                        <a:t>½ years</a:t>
                      </a:r>
                      <a:endParaRPr lang="nb-NO" sz="15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pPr algn="l" fontAlgn="base"/>
                      <a:endParaRPr lang="en-GB" sz="15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2529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extLst>
                  <a:ext uri="{0D108BD9-81ED-4DB2-BD59-A6C34878D82A}">
                    <a16:rowId xmlns:a16="http://schemas.microsoft.com/office/drawing/2014/main" val="903143015"/>
                  </a:ext>
                </a:extLst>
              </a:tr>
              <a:tr h="780003">
                <a:tc>
                  <a:txBody>
                    <a:bodyPr/>
                    <a:lstStyle/>
                    <a:p>
                      <a:endParaRPr lang="nb-NO" sz="15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r>
                        <a:rPr lang="nb-NO" sz="150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nb-NO" sz="1500">
                          <a:solidFill>
                            <a:srgbClr val="000000"/>
                          </a:solidFill>
                          <a:effectLst/>
                          <a:latin typeface="Arial" panose="020B0604020202020204" pitchFamily="34" charset="0"/>
                          <a:ea typeface="Calibri" panose="020F0502020204030204" pitchFamily="34" charset="0"/>
                          <a:cs typeface="Arial" panose="020B0604020202020204" pitchFamily="34" charset="0"/>
                        </a:rPr>
                        <a:t>Department manager</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endParaRPr lang="en-GB" sz="16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r>
                        <a:rPr lang="nb-NO" sz="15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nb-NO" sz="15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Continuation</a:t>
                      </a:r>
                      <a:r>
                        <a:rPr lang="nb-NO" sz="15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nb-NO" sz="15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extLst>
                  <a:ext uri="{0D108BD9-81ED-4DB2-BD59-A6C34878D82A}">
                    <a16:rowId xmlns:a16="http://schemas.microsoft.com/office/drawing/2014/main" val="1260474081"/>
                  </a:ext>
                </a:extLst>
              </a:tr>
              <a:tr h="1014787">
                <a:tc>
                  <a:txBody>
                    <a:bodyPr/>
                    <a:lstStyle/>
                    <a:p>
                      <a:endParaRPr lang="nb-NO" sz="15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gridSpan="2">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hMerge="1">
                  <a:txBody>
                    <a:bodyPr/>
                    <a:lstStyle/>
                    <a:p>
                      <a:r>
                        <a:rPr lang="nb-NO" sz="1500">
                          <a:solidFill>
                            <a:srgbClr val="000000"/>
                          </a:solidFill>
                          <a:effectLst/>
                          <a:latin typeface="Arial" panose="020B0604020202020204" pitchFamily="34" charset="0"/>
                          <a:ea typeface="Calibri" panose="020F0502020204030204" pitchFamily="34" charset="0"/>
                          <a:cs typeface="Arial" panose="020B0604020202020204" pitchFamily="34" charset="0"/>
                        </a:rPr>
                        <a:t>Department and subject group leader</a:t>
                      </a:r>
                      <a:endParaRPr lang="nb-NO" sz="160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gridSpan="2">
                  <a:txBody>
                    <a:bodyPr/>
                    <a:lstStyle/>
                    <a:p>
                      <a:endParaRPr lang="en-GB" sz="16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hMerge="1">
                  <a:txBody>
                    <a:bodyPr/>
                    <a:lstStyle/>
                    <a:p>
                      <a:r>
                        <a:rPr lang="nb-NO" sz="1500" dirty="0">
                          <a:solidFill>
                            <a:srgbClr val="000000"/>
                          </a:solidFill>
                          <a:effectLst/>
                          <a:latin typeface="Arial" panose="020B0604020202020204" pitchFamily="34" charset="0"/>
                          <a:ea typeface="Calibri" panose="020F0502020204030204" pitchFamily="34" charset="0"/>
                          <a:cs typeface="Arial" panose="020B0604020202020204" pitchFamily="34" charset="0"/>
                        </a:rPr>
                        <a:t>Will be </a:t>
                      </a:r>
                      <a:r>
                        <a:rPr lang="nb-NO" sz="15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tested</a:t>
                      </a:r>
                      <a:r>
                        <a:rPr lang="nb-NO" sz="15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in 2022</a:t>
                      </a:r>
                      <a:endParaRPr lang="nb-NO" sz="15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tc>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9DB7E1"/>
                    </a:solidFill>
                  </a:tcPr>
                </a:tc>
                <a:extLst>
                  <a:ext uri="{0D108BD9-81ED-4DB2-BD59-A6C34878D82A}">
                    <a16:rowId xmlns:a16="http://schemas.microsoft.com/office/drawing/2014/main" val="958720785"/>
                  </a:ext>
                </a:extLst>
              </a:tr>
              <a:tr h="1014787">
                <a:tc>
                  <a:txBody>
                    <a:bodyPr/>
                    <a:lstStyle/>
                    <a:p>
                      <a:endParaRPr lang="nb-NO" sz="1500" b="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r>
                        <a:rPr lang="nb-NO" sz="1500" dirty="0">
                          <a:solidFill>
                            <a:srgbClr val="000000"/>
                          </a:solidFill>
                          <a:effectLst/>
                          <a:latin typeface="Arial" panose="020B0604020202020204" pitchFamily="34" charset="0"/>
                          <a:ea typeface="Calibri" panose="020F0502020204030204" pitchFamily="34" charset="0"/>
                          <a:cs typeface="Arial" panose="020B0604020202020204" pitchFamily="34" charset="0"/>
                        </a:rPr>
                        <a:t>Per and Lise</a:t>
                      </a:r>
                      <a:endParaRPr lang="nb-NO" sz="16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endParaRPr lang="en-GB" sz="16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r>
                        <a:rPr lang="nb-NO" sz="1500" dirty="0">
                          <a:effectLst/>
                          <a:latin typeface="Arial" panose="020B0604020202020204" pitchFamily="34" charset="0"/>
                          <a:ea typeface="Calibri" panose="020F0502020204030204" pitchFamily="34" charset="0"/>
                          <a:cs typeface="Arial" panose="020B0604020202020204" pitchFamily="34" charset="0"/>
                        </a:rPr>
                        <a:t>Start-up </a:t>
                      </a:r>
                      <a:r>
                        <a:rPr lang="nb-NO" sz="1500" dirty="0" err="1">
                          <a:effectLst/>
                          <a:latin typeface="Arial" panose="020B0604020202020204" pitchFamily="34" charset="0"/>
                          <a:ea typeface="Calibri" panose="020F0502020204030204" pitchFamily="34" charset="0"/>
                          <a:cs typeface="Arial" panose="020B0604020202020204" pitchFamily="34" charset="0"/>
                        </a:rPr>
                        <a:t>after</a:t>
                      </a:r>
                      <a:r>
                        <a:rPr lang="nb-NO" sz="1500" dirty="0">
                          <a:effectLst/>
                          <a:latin typeface="Arial" panose="020B0604020202020204" pitchFamily="34" charset="0"/>
                          <a:ea typeface="Calibri" panose="020F0502020204030204" pitchFamily="34" charset="0"/>
                          <a:cs typeface="Arial" panose="020B0604020202020204" pitchFamily="34" charset="0"/>
                        </a:rPr>
                        <a:t> </a:t>
                      </a:r>
                      <a:r>
                        <a:rPr lang="nb-NO" sz="1500" dirty="0" err="1">
                          <a:effectLst/>
                          <a:latin typeface="Arial" panose="020B0604020202020204" pitchFamily="34" charset="0"/>
                          <a:ea typeface="Calibri" panose="020F0502020204030204" pitchFamily="34" charset="0"/>
                          <a:cs typeface="Arial" panose="020B0604020202020204" pitchFamily="34" charset="0"/>
                        </a:rPr>
                        <a:t>Easter</a:t>
                      </a:r>
                      <a:endParaRPr lang="nb-NO" sz="1500" dirty="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a:txBody>
                    <a:bodyPr/>
                    <a:lstStyle/>
                    <a:p>
                      <a:endParaRPr lang="en-GB" sz="1500" noProof="0">
                        <a:effectLst/>
                        <a:latin typeface="Arial" panose="020B0604020202020204" pitchFamily="34" charset="0"/>
                        <a:ea typeface="Calibri" panose="020F0502020204030204" pitchFamily="34" charset="0"/>
                        <a:cs typeface="Arial" panose="020B0604020202020204" pitchFamily="34" charset="0"/>
                      </a:endParaRPr>
                    </a:p>
                  </a:txBody>
                  <a:tcPr marL="74295" marR="74295" marT="36830" marB="36830">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extLst>
                  <a:ext uri="{0D108BD9-81ED-4DB2-BD59-A6C34878D82A}">
                    <a16:rowId xmlns:a16="http://schemas.microsoft.com/office/drawing/2014/main" val="4015793614"/>
                  </a:ext>
                </a:extLst>
              </a:tr>
              <a:tr h="424795">
                <a:tc gridSpan="7">
                  <a:txBody>
                    <a:bodyPr/>
                    <a:lstStyle/>
                    <a:p>
                      <a:pPr algn="l" fontAlgn="base"/>
                      <a:r>
                        <a:rPr lang="en-GB" sz="1600" b="1" i="0" noProof="0" dirty="0">
                          <a:solidFill>
                            <a:srgbClr val="000000"/>
                          </a:solidFill>
                          <a:effectLst/>
                          <a:latin typeface="Arial" panose="020B0604020202020204" pitchFamily="34" charset="0"/>
                          <a:cs typeface="Arial" panose="020B0604020202020204" pitchFamily="34" charset="0"/>
                        </a:rPr>
                        <a:t>Conditions to be taken further from the parking lot: </a:t>
                      </a:r>
                      <a:endParaRPr lang="en-GB" sz="1600" b="0" i="0" noProof="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E8EDF8"/>
                    </a:solidFill>
                  </a:tcPr>
                </a:tc>
                <a:tc hMerge="1">
                  <a:txBody>
                    <a:bodyPr/>
                    <a:lstStyle/>
                    <a:p>
                      <a:endParaRPr lang="nb-NO"/>
                    </a:p>
                  </a:txBody>
                  <a:tcPr/>
                </a:tc>
                <a:tc hMerge="1">
                  <a:txBody>
                    <a:bodyPr/>
                    <a:lstStyle/>
                    <a:p>
                      <a:endParaRPr lang="nb-NO"/>
                    </a:p>
                  </a:txBody>
                  <a:tcPr>
                    <a:lnL w="8428" cap="flat" cmpd="sng" algn="ctr">
                      <a:solidFill>
                        <a:srgbClr val="FFFFFF"/>
                      </a:solidFill>
                      <a:prstDash val="solid"/>
                      <a:round/>
                      <a:headEnd type="none" w="med" len="med"/>
                      <a:tailEnd type="none" w="med" len="med"/>
                    </a:lnL>
                    <a:lnT w="8428" cap="flat" cmpd="sng" algn="ctr">
                      <a:solidFill>
                        <a:srgbClr val="FFFFFF"/>
                      </a:solidFill>
                      <a:prstDash val="solid"/>
                      <a:round/>
                      <a:headEnd type="none" w="med" len="med"/>
                      <a:tailEnd type="none" w="med" len="med"/>
                    </a:lnT>
                  </a:tcPr>
                </a:tc>
                <a:tc hMerge="1">
                  <a:txBody>
                    <a:bodyPr/>
                    <a:lstStyle/>
                    <a:p>
                      <a:endParaRPr lang="nb-NO"/>
                    </a:p>
                  </a:txBody>
                  <a:tcPr>
                    <a:lnL w="8428" cap="flat" cmpd="sng" algn="ctr">
                      <a:solidFill>
                        <a:srgbClr val="FFFFFF"/>
                      </a:solidFill>
                      <a:prstDash val="solid"/>
                      <a:round/>
                      <a:headEnd type="none" w="med" len="med"/>
                      <a:tailEnd type="none" w="med" len="med"/>
                    </a:lnL>
                    <a:lnT w="8428" cap="flat" cmpd="sng" algn="ctr">
                      <a:solidFill>
                        <a:srgbClr val="FFFFFF"/>
                      </a:solidFill>
                      <a:prstDash val="solid"/>
                      <a:round/>
                      <a:headEnd type="none" w="med" len="med"/>
                      <a:tailEnd type="none" w="med" len="med"/>
                    </a:lnT>
                  </a:tcPr>
                </a:tc>
                <a:tc hMerge="1">
                  <a:txBody>
                    <a:bodyPr/>
                    <a:lstStyle/>
                    <a:p>
                      <a:endParaRPr lang="nb-NO"/>
                    </a:p>
                  </a:txBody>
                  <a:tcPr/>
                </a:tc>
                <a:tc hMerge="1">
                  <a:txBody>
                    <a:bodyPr/>
                    <a:lstStyle/>
                    <a:p>
                      <a:endParaRPr lang="nb-NO"/>
                    </a:p>
                  </a:txBody>
                  <a:tcPr>
                    <a:lnL w="8428" cap="flat" cmpd="sng" algn="ctr">
                      <a:solidFill>
                        <a:srgbClr val="FFFFFF"/>
                      </a:solidFill>
                      <a:prstDash val="solid"/>
                      <a:round/>
                      <a:headEnd type="none" w="med" len="med"/>
                      <a:tailEnd type="none" w="med" len="med"/>
                    </a:lnL>
                    <a:lnT w="8428" cap="flat" cmpd="sng" algn="ctr">
                      <a:solidFill>
                        <a:srgbClr val="FFFFFF"/>
                      </a:solidFill>
                      <a:prstDash val="solid"/>
                      <a:round/>
                      <a:headEnd type="none" w="med" len="med"/>
                      <a:tailEnd type="none" w="med" len="med"/>
                    </a:lnT>
                  </a:tcPr>
                </a:tc>
                <a:tc hMerge="1">
                  <a:txBody>
                    <a:bodyPr/>
                    <a:lstStyle/>
                    <a:p>
                      <a:pPr algn="l" fontAlgn="base"/>
                      <a:endParaRPr lang="nb-NO" sz="16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solidFill>
                      <a:srgbClr val="E8EDF8"/>
                    </a:solidFill>
                  </a:tcPr>
                </a:tc>
                <a:extLst>
                  <a:ext uri="{0D108BD9-81ED-4DB2-BD59-A6C34878D82A}">
                    <a16:rowId xmlns:a16="http://schemas.microsoft.com/office/drawing/2014/main" val="290138909"/>
                  </a:ext>
                </a:extLst>
              </a:tr>
              <a:tr h="576941">
                <a:tc gridSpan="2">
                  <a:txBody>
                    <a:bodyPr/>
                    <a:lstStyle/>
                    <a:p>
                      <a:pPr algn="l" fontAlgn="base"/>
                      <a:r>
                        <a:rPr lang="en-GB" sz="1600" b="1" i="0" noProof="0">
                          <a:solidFill>
                            <a:schemeClr val="bg1"/>
                          </a:solidFill>
                          <a:effectLst/>
                          <a:latin typeface="Arial" panose="020B0604020202020204" pitchFamily="34" charset="0"/>
                          <a:cs typeface="Arial" panose="020B0604020202020204" pitchFamily="34" charset="0"/>
                        </a:rPr>
                        <a:t>Description of the problem, purpose, and possible proposals for measures</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3E628A"/>
                    </a:solidFill>
                  </a:tcPr>
                </a:tc>
                <a:tc hMerge="1">
                  <a:txBody>
                    <a:bodyPr/>
                    <a:lstStyle/>
                    <a:p>
                      <a:endParaRPr lang="nb-NO"/>
                    </a:p>
                  </a:txBody>
                  <a:tcPr/>
                </a:tc>
                <a:tc>
                  <a:txBody>
                    <a:bodyPr/>
                    <a:lstStyle/>
                    <a:p>
                      <a:pPr algn="l" fontAlgn="base"/>
                      <a:r>
                        <a:rPr lang="en-GB" sz="1600" b="1" i="0" noProof="0">
                          <a:solidFill>
                            <a:schemeClr val="bg1"/>
                          </a:solidFill>
                          <a:effectLst/>
                          <a:latin typeface="Arial" panose="020B0604020202020204" pitchFamily="34" charset="0"/>
                          <a:cs typeface="Arial" panose="020B0604020202020204" pitchFamily="34" charset="0"/>
                        </a:rPr>
                        <a:t>Responsible for dissemination</a:t>
                      </a: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B w="8428" cap="flat" cmpd="sng" algn="ctr">
                      <a:solidFill>
                        <a:srgbClr val="FFFFFF"/>
                      </a:solidFill>
                      <a:prstDash val="solid"/>
                      <a:round/>
                      <a:headEnd type="none" w="med" len="med"/>
                      <a:tailEnd type="none" w="med" len="med"/>
                    </a:lnB>
                    <a:solidFill>
                      <a:srgbClr val="3E628A"/>
                    </a:solidFill>
                  </a:tcPr>
                </a:tc>
                <a:tc gridSpan="2">
                  <a:txBody>
                    <a:bodyPr/>
                    <a:lstStyle/>
                    <a:p>
                      <a:pPr algn="l" fontAlgn="base"/>
                      <a:r>
                        <a:rPr lang="en-GB" sz="1600" b="1" i="0" noProof="0">
                          <a:solidFill>
                            <a:srgbClr val="FFFFFF"/>
                          </a:solidFill>
                          <a:effectLst/>
                          <a:latin typeface="Arial" panose="020B0604020202020204" pitchFamily="34" charset="0"/>
                          <a:cs typeface="Arial" panose="020B0604020202020204" pitchFamily="34" charset="0"/>
                        </a:rPr>
                        <a:t>Addressee</a:t>
                      </a:r>
                      <a:endParaRPr lang="en-GB" sz="1600" b="1" i="0" noProof="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B w="8428" cap="flat" cmpd="sng" algn="ctr">
                      <a:solidFill>
                        <a:srgbClr val="FFFFFF"/>
                      </a:solidFill>
                      <a:prstDash val="solid"/>
                      <a:round/>
                      <a:headEnd type="none" w="med" len="med"/>
                      <a:tailEnd type="none" w="med" len="med"/>
                    </a:lnB>
                    <a:solidFill>
                      <a:srgbClr val="3E628A"/>
                    </a:solidFill>
                  </a:tcPr>
                </a:tc>
                <a:tc hMerge="1">
                  <a:txBody>
                    <a:bodyPr/>
                    <a:lstStyle/>
                    <a:p>
                      <a:pPr algn="l" fontAlgn="base"/>
                      <a:endParaRPr lang="nb-NO" sz="1600" b="1"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B w="8428" cap="flat" cmpd="sng" algn="ctr">
                      <a:solidFill>
                        <a:srgbClr val="FFFFFF"/>
                      </a:solidFill>
                      <a:prstDash val="solid"/>
                      <a:round/>
                      <a:headEnd type="none" w="med" len="med"/>
                      <a:tailEnd type="none" w="med" len="med"/>
                    </a:lnB>
                    <a:solidFill>
                      <a:srgbClr val="3E628A"/>
                    </a:solidFill>
                  </a:tcPr>
                </a:tc>
                <a:tc gridSpan="2">
                  <a:txBody>
                    <a:bodyPr/>
                    <a:lstStyle/>
                    <a:p>
                      <a:pPr algn="l" fontAlgn="base"/>
                      <a:r>
                        <a:rPr lang="en-GB" sz="1600" b="1" i="0" noProof="0">
                          <a:solidFill>
                            <a:srgbClr val="FFFFFF"/>
                          </a:solidFill>
                          <a:effectLst/>
                          <a:latin typeface="Arial" panose="020B0604020202020204" pitchFamily="34" charset="0"/>
                          <a:cs typeface="Arial" panose="020B0604020202020204" pitchFamily="34" charset="0"/>
                        </a:rPr>
                        <a:t>Feedback about solution</a:t>
                      </a:r>
                      <a:endParaRPr lang="en-GB" sz="1600" b="1"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B w="8428" cap="flat" cmpd="sng" algn="ctr">
                      <a:solidFill>
                        <a:srgbClr val="FFFFFF"/>
                      </a:solidFill>
                      <a:prstDash val="solid"/>
                      <a:round/>
                      <a:headEnd type="none" w="med" len="med"/>
                      <a:tailEnd type="none" w="med" len="med"/>
                    </a:lnB>
                    <a:solidFill>
                      <a:srgbClr val="3E628A"/>
                    </a:solidFill>
                  </a:tcPr>
                </a:tc>
                <a:tc hMerge="1">
                  <a:txBody>
                    <a:bodyPr/>
                    <a:lstStyle/>
                    <a:p>
                      <a:pPr algn="l" fontAlgn="base"/>
                      <a:endParaRPr lang="nb-NO" sz="1600" b="1"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B w="8428" cap="flat" cmpd="sng" algn="ctr">
                      <a:solidFill>
                        <a:srgbClr val="FFFFFF"/>
                      </a:solidFill>
                      <a:prstDash val="solid"/>
                      <a:round/>
                      <a:headEnd type="none" w="med" len="med"/>
                      <a:tailEnd type="none" w="med" len="med"/>
                    </a:lnB>
                    <a:solidFill>
                      <a:srgbClr val="3E628A"/>
                    </a:solidFill>
                  </a:tcPr>
                </a:tc>
                <a:extLst>
                  <a:ext uri="{0D108BD9-81ED-4DB2-BD59-A6C34878D82A}">
                    <a16:rowId xmlns:a16="http://schemas.microsoft.com/office/drawing/2014/main" val="3932864784"/>
                  </a:ext>
                </a:extLst>
              </a:tr>
              <a:tr h="600205">
                <a:tc gridSpan="2">
                  <a:txBody>
                    <a:bodyPr/>
                    <a:lstStyle/>
                    <a:p>
                      <a:pPr algn="l" fontAlgn="auto"/>
                      <a:endParaRPr lang="en-GB" sz="15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endParaRPr lang="nb-NO"/>
                    </a:p>
                  </a:txBody>
                  <a:tcPr/>
                </a:tc>
                <a:tc>
                  <a:txBody>
                    <a:bodyPr/>
                    <a:lstStyle/>
                    <a:p>
                      <a:pPr algn="l" fontAlgn="auto"/>
                      <a:endParaRPr lang="en-GB" sz="15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pPr algn="l" fontAlgn="auto"/>
                      <a:endParaRPr lang="en-GB" sz="1500" b="0" i="0" noProof="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pPr algn="l" fontAlgn="auto"/>
                      <a:endParaRPr lang="nb-NO" sz="15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gridSpan="2">
                  <a:txBody>
                    <a:bodyPr/>
                    <a:lstStyle/>
                    <a:p>
                      <a:pPr algn="l" fontAlgn="auto"/>
                      <a:endParaRPr lang="en-GB" sz="1500" b="0" i="0" noProof="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tc hMerge="1">
                  <a:txBody>
                    <a:bodyPr/>
                    <a:lstStyle/>
                    <a:p>
                      <a:pPr algn="l" fontAlgn="auto"/>
                      <a:endParaRPr lang="nb-NO" sz="1500" b="0" i="0" dirty="0">
                        <a:solidFill>
                          <a:srgbClr val="000000"/>
                        </a:solidFill>
                        <a:effectLst/>
                        <a:latin typeface="Arial" panose="020B0604020202020204" pitchFamily="34" charset="0"/>
                        <a:cs typeface="Arial" panose="020B0604020202020204" pitchFamily="34" charset="0"/>
                      </a:endParaRPr>
                    </a:p>
                  </a:txBody>
                  <a:tcPr marL="74065" marR="74065" marT="37033" marB="37033">
                    <a:lnL w="8428" cap="flat" cmpd="sng" algn="ctr">
                      <a:solidFill>
                        <a:srgbClr val="FFFFFF"/>
                      </a:solidFill>
                      <a:prstDash val="solid"/>
                      <a:round/>
                      <a:headEnd type="none" w="med" len="med"/>
                      <a:tailEnd type="none" w="med" len="med"/>
                    </a:lnL>
                    <a:lnR w="8428" cap="flat" cmpd="sng" algn="ctr">
                      <a:solidFill>
                        <a:srgbClr val="FFFFFF"/>
                      </a:solidFill>
                      <a:prstDash val="solid"/>
                      <a:round/>
                      <a:headEnd type="none" w="med" len="med"/>
                      <a:tailEnd type="none" w="med" len="med"/>
                    </a:lnR>
                    <a:lnT w="8428" cap="flat" cmpd="sng" algn="ctr">
                      <a:solidFill>
                        <a:srgbClr val="FFFFFF"/>
                      </a:solidFill>
                      <a:prstDash val="solid"/>
                      <a:round/>
                      <a:headEnd type="none" w="med" len="med"/>
                      <a:tailEnd type="none" w="med" len="med"/>
                    </a:lnT>
                    <a:lnB w="8428" cap="flat" cmpd="sng" algn="ctr">
                      <a:solidFill>
                        <a:srgbClr val="FFFFFF"/>
                      </a:solidFill>
                      <a:prstDash val="solid"/>
                      <a:round/>
                      <a:headEnd type="none" w="med" len="med"/>
                      <a:tailEnd type="none" w="med" len="med"/>
                    </a:lnB>
                    <a:solidFill>
                      <a:srgbClr val="CFDAF1"/>
                    </a:solidFill>
                  </a:tcPr>
                </a:tc>
                <a:extLst>
                  <a:ext uri="{0D108BD9-81ED-4DB2-BD59-A6C34878D82A}">
                    <a16:rowId xmlns:a16="http://schemas.microsoft.com/office/drawing/2014/main" val="3819304667"/>
                  </a:ext>
                </a:extLst>
              </a:tr>
            </a:tbl>
          </a:graphicData>
        </a:graphic>
      </p:graphicFrame>
    </p:spTree>
    <p:extLst>
      <p:ext uri="{BB962C8B-B14F-4D97-AF65-F5344CB8AC3E}">
        <p14:creationId xmlns:p14="http://schemas.microsoft.com/office/powerpoint/2010/main" val="40289067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Widescreen</PresentationFormat>
  <Paragraphs>43</Paragraphs>
  <Slides>2</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vt:i4>
      </vt:variant>
    </vt:vector>
  </HeadingPairs>
  <TitlesOfParts>
    <vt:vector size="7" baseType="lpstr">
      <vt:lpstr>Arial</vt:lpstr>
      <vt:lpstr>Calibri</vt:lpstr>
      <vt:lpstr>Calibri Light</vt:lpstr>
      <vt:lpstr>Roboto</vt:lpstr>
      <vt:lpstr>Office-tema</vt:lpstr>
      <vt:lpstr>HANDLINGSPLAN Svarenhet:…………………………………………………………Ephorte:………..</vt:lpstr>
      <vt:lpstr>ACTION PLAN Name of unit:……………………………………………………….. Ephorte:……………..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Kristin Wergeland Brekke</dc:creator>
  <cp:lastModifiedBy>Kristin Wergeland Brekke</cp:lastModifiedBy>
  <cp:revision>4</cp:revision>
  <dcterms:created xsi:type="dcterms:W3CDTF">2022-01-28T16:09:05Z</dcterms:created>
  <dcterms:modified xsi:type="dcterms:W3CDTF">2022-01-28T16:43:37Z</dcterms:modified>
</cp:coreProperties>
</file>