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527" r:id="rId2"/>
    <p:sldId id="521" r:id="rId3"/>
    <p:sldId id="522" r:id="rId4"/>
    <p:sldId id="523" r:id="rId5"/>
    <p:sldId id="524" r:id="rId6"/>
    <p:sldId id="525" r:id="rId7"/>
    <p:sldId id="526" r:id="rId8"/>
    <p:sldId id="528" r:id="rId9"/>
  </p:sldIdLst>
  <p:sldSz cx="9144000" cy="5143500" type="screen16x9"/>
  <p:notesSz cx="6808788" cy="9940925"/>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AC76"/>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69592" autoAdjust="0"/>
  </p:normalViewPr>
  <p:slideViewPr>
    <p:cSldViewPr snapToGrid="0" snapToObjects="1">
      <p:cViewPr varScale="1">
        <p:scale>
          <a:sx n="63" d="100"/>
          <a:sy n="63" d="100"/>
        </p:scale>
        <p:origin x="1128"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61" d="100"/>
          <a:sy n="61" d="100"/>
        </p:scale>
        <p:origin x="32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4DC32-2E97-440C-91D8-48C17B25CC90}" type="doc">
      <dgm:prSet loTypeId="urn:microsoft.com/office/officeart/2005/8/layout/arrow2" loCatId="process" qsTypeId="urn:microsoft.com/office/officeart/2005/8/quickstyle/simple1" qsCatId="simple" csTypeId="urn:microsoft.com/office/officeart/2005/8/colors/accent1_2" csCatId="accent1" phldr="1"/>
      <dgm:spPr/>
    </dgm:pt>
    <dgm:pt modelId="{60311108-4894-42E8-9399-5346D2C7461C}">
      <dgm:prSet phldrT="[Tekst]" custT="1"/>
      <dgm:spPr/>
      <dgm:t>
        <a:bodyPr/>
        <a:lstStyle/>
        <a:p>
          <a:r>
            <a:rPr lang="nb-NO" sz="4400" b="1" dirty="0" smtClean="0"/>
            <a:t>Resultat</a:t>
          </a:r>
          <a:endParaRPr lang="nb-NO" sz="4400" b="1" dirty="0"/>
        </a:p>
      </dgm:t>
    </dgm:pt>
    <dgm:pt modelId="{7E58EB30-E34D-4886-8D90-36D2604D637B}" type="parTrans" cxnId="{25051645-0943-4BF9-93A9-5654D998859C}">
      <dgm:prSet/>
      <dgm:spPr/>
      <dgm:t>
        <a:bodyPr/>
        <a:lstStyle/>
        <a:p>
          <a:endParaRPr lang="nb-NO"/>
        </a:p>
      </dgm:t>
    </dgm:pt>
    <dgm:pt modelId="{3CCB2EBB-2B32-4BFC-A50C-1AC2420DE163}" type="sibTrans" cxnId="{25051645-0943-4BF9-93A9-5654D998859C}">
      <dgm:prSet/>
      <dgm:spPr/>
      <dgm:t>
        <a:bodyPr/>
        <a:lstStyle/>
        <a:p>
          <a:endParaRPr lang="nb-NO"/>
        </a:p>
      </dgm:t>
    </dgm:pt>
    <dgm:pt modelId="{A8057D53-C933-458D-A27D-CBEEBFBF93BD}">
      <dgm:prSet phldrT="[Tekst]"/>
      <dgm:spPr/>
      <dgm:t>
        <a:bodyPr/>
        <a:lstStyle/>
        <a:p>
          <a:endParaRPr lang="nb-NO" dirty="0"/>
        </a:p>
      </dgm:t>
    </dgm:pt>
    <dgm:pt modelId="{92D9DEA9-637A-46C2-9934-E5124F992E49}" type="parTrans" cxnId="{5B17B060-8AFD-4B3D-8A9C-A3ED56D48F3A}">
      <dgm:prSet/>
      <dgm:spPr/>
      <dgm:t>
        <a:bodyPr/>
        <a:lstStyle/>
        <a:p>
          <a:endParaRPr lang="nb-NO"/>
        </a:p>
      </dgm:t>
    </dgm:pt>
    <dgm:pt modelId="{DB177497-8DB1-4176-9706-8BAB188636A9}" type="sibTrans" cxnId="{5B17B060-8AFD-4B3D-8A9C-A3ED56D48F3A}">
      <dgm:prSet/>
      <dgm:spPr/>
      <dgm:t>
        <a:bodyPr/>
        <a:lstStyle/>
        <a:p>
          <a:endParaRPr lang="nb-NO"/>
        </a:p>
      </dgm:t>
    </dgm:pt>
    <dgm:pt modelId="{AD62210B-50DB-4199-83AA-901F132C3E3F}">
      <dgm:prSet phldrT="[Tekst]" custT="1"/>
      <dgm:spPr/>
      <dgm:t>
        <a:bodyPr/>
        <a:lstStyle/>
        <a:p>
          <a:r>
            <a:rPr lang="nb-NO" sz="4400" b="1" dirty="0" smtClean="0"/>
            <a:t>tiltak</a:t>
          </a:r>
          <a:endParaRPr lang="nb-NO" sz="4400" b="1" dirty="0"/>
        </a:p>
      </dgm:t>
    </dgm:pt>
    <dgm:pt modelId="{BC432D62-F144-4B34-BC3D-A3A2399CC868}" type="parTrans" cxnId="{58C1DF86-A77C-45D6-AD06-865B9963A7AC}">
      <dgm:prSet/>
      <dgm:spPr/>
      <dgm:t>
        <a:bodyPr/>
        <a:lstStyle/>
        <a:p>
          <a:endParaRPr lang="nb-NO"/>
        </a:p>
      </dgm:t>
    </dgm:pt>
    <dgm:pt modelId="{4756D338-6333-420D-9387-47F2142ED2BE}" type="sibTrans" cxnId="{58C1DF86-A77C-45D6-AD06-865B9963A7AC}">
      <dgm:prSet/>
      <dgm:spPr/>
      <dgm:t>
        <a:bodyPr/>
        <a:lstStyle/>
        <a:p>
          <a:endParaRPr lang="nb-NO"/>
        </a:p>
      </dgm:t>
    </dgm:pt>
    <dgm:pt modelId="{4C3C56BA-EDCF-459E-8F9E-1B1002D65214}" type="pres">
      <dgm:prSet presAssocID="{9B84DC32-2E97-440C-91D8-48C17B25CC90}" presName="arrowDiagram" presStyleCnt="0">
        <dgm:presLayoutVars>
          <dgm:chMax val="5"/>
          <dgm:dir/>
          <dgm:resizeHandles val="exact"/>
        </dgm:presLayoutVars>
      </dgm:prSet>
      <dgm:spPr/>
    </dgm:pt>
    <dgm:pt modelId="{84E6EA61-121E-44C5-9D40-63D26CE9BF2C}" type="pres">
      <dgm:prSet presAssocID="{9B84DC32-2E97-440C-91D8-48C17B25CC90}" presName="arrow" presStyleLbl="bgShp" presStyleIdx="0" presStyleCnt="1" custLinFactNeighborX="928" custLinFactNeighborY="25560"/>
      <dgm:spPr>
        <a:solidFill>
          <a:schemeClr val="accent5">
            <a:lumMod val="60000"/>
            <a:lumOff val="40000"/>
          </a:schemeClr>
        </a:solidFill>
      </dgm:spPr>
    </dgm:pt>
    <dgm:pt modelId="{C85BE1CF-0EE0-4B4D-831C-54999F03881E}" type="pres">
      <dgm:prSet presAssocID="{9B84DC32-2E97-440C-91D8-48C17B25CC90}" presName="arrowDiagram3" presStyleCnt="0"/>
      <dgm:spPr/>
    </dgm:pt>
    <dgm:pt modelId="{F7DB420C-A490-4C24-8DB4-446C36002E44}" type="pres">
      <dgm:prSet presAssocID="{60311108-4894-42E8-9399-5346D2C7461C}" presName="bullet3a" presStyleLbl="node1" presStyleIdx="0" presStyleCnt="3"/>
      <dgm:spPr/>
    </dgm:pt>
    <dgm:pt modelId="{917AB14C-9C95-435F-BB20-30F004295581}" type="pres">
      <dgm:prSet presAssocID="{60311108-4894-42E8-9399-5346D2C7461C}" presName="textBox3a" presStyleLbl="revTx" presStyleIdx="0" presStyleCnt="3" custScaleX="325364">
        <dgm:presLayoutVars>
          <dgm:bulletEnabled val="1"/>
        </dgm:presLayoutVars>
      </dgm:prSet>
      <dgm:spPr/>
      <dgm:t>
        <a:bodyPr/>
        <a:lstStyle/>
        <a:p>
          <a:endParaRPr lang="nb-NO"/>
        </a:p>
      </dgm:t>
    </dgm:pt>
    <dgm:pt modelId="{3FF2851A-4E1F-40AB-A8A3-F6450C3483FA}" type="pres">
      <dgm:prSet presAssocID="{A8057D53-C933-458D-A27D-CBEEBFBF93BD}" presName="bullet3b" presStyleLbl="node1" presStyleIdx="1" presStyleCnt="3"/>
      <dgm:spPr/>
    </dgm:pt>
    <dgm:pt modelId="{874A8CF5-B3FB-46F3-A9A2-F0161B21DB35}" type="pres">
      <dgm:prSet presAssocID="{A8057D53-C933-458D-A27D-CBEEBFBF93BD}" presName="textBox3b" presStyleLbl="revTx" presStyleIdx="1" presStyleCnt="3">
        <dgm:presLayoutVars>
          <dgm:bulletEnabled val="1"/>
        </dgm:presLayoutVars>
      </dgm:prSet>
      <dgm:spPr/>
      <dgm:t>
        <a:bodyPr/>
        <a:lstStyle/>
        <a:p>
          <a:endParaRPr lang="nb-NO"/>
        </a:p>
      </dgm:t>
    </dgm:pt>
    <dgm:pt modelId="{5769CBDA-B5DF-4EAD-A4BD-B6A2196C330D}" type="pres">
      <dgm:prSet presAssocID="{AD62210B-50DB-4199-83AA-901F132C3E3F}" presName="bullet3c" presStyleLbl="node1" presStyleIdx="2" presStyleCnt="3"/>
      <dgm:spPr/>
    </dgm:pt>
    <dgm:pt modelId="{4640339E-ED35-4698-88EB-07043D33B34A}" type="pres">
      <dgm:prSet presAssocID="{AD62210B-50DB-4199-83AA-901F132C3E3F}" presName="textBox3c" presStyleLbl="revTx" presStyleIdx="2" presStyleCnt="3" custScaleX="247986">
        <dgm:presLayoutVars>
          <dgm:bulletEnabled val="1"/>
        </dgm:presLayoutVars>
      </dgm:prSet>
      <dgm:spPr/>
      <dgm:t>
        <a:bodyPr/>
        <a:lstStyle/>
        <a:p>
          <a:endParaRPr lang="nb-NO"/>
        </a:p>
      </dgm:t>
    </dgm:pt>
  </dgm:ptLst>
  <dgm:cxnLst>
    <dgm:cxn modelId="{58F45671-1D22-46A9-9858-294207015707}" type="presOf" srcId="{A8057D53-C933-458D-A27D-CBEEBFBF93BD}" destId="{874A8CF5-B3FB-46F3-A9A2-F0161B21DB35}" srcOrd="0" destOrd="0" presId="urn:microsoft.com/office/officeart/2005/8/layout/arrow2"/>
    <dgm:cxn modelId="{58C1DF86-A77C-45D6-AD06-865B9963A7AC}" srcId="{9B84DC32-2E97-440C-91D8-48C17B25CC90}" destId="{AD62210B-50DB-4199-83AA-901F132C3E3F}" srcOrd="2" destOrd="0" parTransId="{BC432D62-F144-4B34-BC3D-A3A2399CC868}" sibTransId="{4756D338-6333-420D-9387-47F2142ED2BE}"/>
    <dgm:cxn modelId="{D3C0DAE5-925F-4485-B6C3-5DBC1848B593}" type="presOf" srcId="{60311108-4894-42E8-9399-5346D2C7461C}" destId="{917AB14C-9C95-435F-BB20-30F004295581}" srcOrd="0" destOrd="0" presId="urn:microsoft.com/office/officeart/2005/8/layout/arrow2"/>
    <dgm:cxn modelId="{25051645-0943-4BF9-93A9-5654D998859C}" srcId="{9B84DC32-2E97-440C-91D8-48C17B25CC90}" destId="{60311108-4894-42E8-9399-5346D2C7461C}" srcOrd="0" destOrd="0" parTransId="{7E58EB30-E34D-4886-8D90-36D2604D637B}" sibTransId="{3CCB2EBB-2B32-4BFC-A50C-1AC2420DE163}"/>
    <dgm:cxn modelId="{88E53B0E-8755-4266-B0C6-541B9A6B2B34}" type="presOf" srcId="{9B84DC32-2E97-440C-91D8-48C17B25CC90}" destId="{4C3C56BA-EDCF-459E-8F9E-1B1002D65214}" srcOrd="0" destOrd="0" presId="urn:microsoft.com/office/officeart/2005/8/layout/arrow2"/>
    <dgm:cxn modelId="{1B37F01A-05AE-4F77-B4A8-F8D020FBCA6D}" type="presOf" srcId="{AD62210B-50DB-4199-83AA-901F132C3E3F}" destId="{4640339E-ED35-4698-88EB-07043D33B34A}" srcOrd="0" destOrd="0" presId="urn:microsoft.com/office/officeart/2005/8/layout/arrow2"/>
    <dgm:cxn modelId="{5B17B060-8AFD-4B3D-8A9C-A3ED56D48F3A}" srcId="{9B84DC32-2E97-440C-91D8-48C17B25CC90}" destId="{A8057D53-C933-458D-A27D-CBEEBFBF93BD}" srcOrd="1" destOrd="0" parTransId="{92D9DEA9-637A-46C2-9934-E5124F992E49}" sibTransId="{DB177497-8DB1-4176-9706-8BAB188636A9}"/>
    <dgm:cxn modelId="{EFB468F2-ADAB-46DD-9605-8B06E4D35099}" type="presParOf" srcId="{4C3C56BA-EDCF-459E-8F9E-1B1002D65214}" destId="{84E6EA61-121E-44C5-9D40-63D26CE9BF2C}" srcOrd="0" destOrd="0" presId="urn:microsoft.com/office/officeart/2005/8/layout/arrow2"/>
    <dgm:cxn modelId="{BEA80F80-D227-40BF-BAA5-5A23DEF73079}" type="presParOf" srcId="{4C3C56BA-EDCF-459E-8F9E-1B1002D65214}" destId="{C85BE1CF-0EE0-4B4D-831C-54999F03881E}" srcOrd="1" destOrd="0" presId="urn:microsoft.com/office/officeart/2005/8/layout/arrow2"/>
    <dgm:cxn modelId="{2F45CA18-0F29-4537-B85D-D64F1F0DF07B}" type="presParOf" srcId="{C85BE1CF-0EE0-4B4D-831C-54999F03881E}" destId="{F7DB420C-A490-4C24-8DB4-446C36002E44}" srcOrd="0" destOrd="0" presId="urn:microsoft.com/office/officeart/2005/8/layout/arrow2"/>
    <dgm:cxn modelId="{6C98366A-FD3E-4C6F-81E3-07F44F5B65E4}" type="presParOf" srcId="{C85BE1CF-0EE0-4B4D-831C-54999F03881E}" destId="{917AB14C-9C95-435F-BB20-30F004295581}" srcOrd="1" destOrd="0" presId="urn:microsoft.com/office/officeart/2005/8/layout/arrow2"/>
    <dgm:cxn modelId="{F3343C38-55CE-492C-9B6D-97D890A4B94E}" type="presParOf" srcId="{C85BE1CF-0EE0-4B4D-831C-54999F03881E}" destId="{3FF2851A-4E1F-40AB-A8A3-F6450C3483FA}" srcOrd="2" destOrd="0" presId="urn:microsoft.com/office/officeart/2005/8/layout/arrow2"/>
    <dgm:cxn modelId="{4C7D4D8E-933C-48EA-B4CF-256D1E8A053C}" type="presParOf" srcId="{C85BE1CF-0EE0-4B4D-831C-54999F03881E}" destId="{874A8CF5-B3FB-46F3-A9A2-F0161B21DB35}" srcOrd="3" destOrd="0" presId="urn:microsoft.com/office/officeart/2005/8/layout/arrow2"/>
    <dgm:cxn modelId="{DD7B70C2-4839-40A8-BCE4-F08447814A4F}" type="presParOf" srcId="{C85BE1CF-0EE0-4B4D-831C-54999F03881E}" destId="{5769CBDA-B5DF-4EAD-A4BD-B6A2196C330D}" srcOrd="4" destOrd="0" presId="urn:microsoft.com/office/officeart/2005/8/layout/arrow2"/>
    <dgm:cxn modelId="{A528BEF0-D226-41DD-9EBC-BA4AFF866733}" type="presParOf" srcId="{C85BE1CF-0EE0-4B4D-831C-54999F03881E}" destId="{4640339E-ED35-4698-88EB-07043D33B34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6EA61-121E-44C5-9D40-63D26CE9BF2C}">
      <dsp:nvSpPr>
        <dsp:cNvPr id="0" name=""/>
        <dsp:cNvSpPr/>
      </dsp:nvSpPr>
      <dsp:spPr>
        <a:xfrm>
          <a:off x="1206181" y="0"/>
          <a:ext cx="3912627" cy="2445392"/>
        </a:xfrm>
        <a:prstGeom prst="swooshArrow">
          <a:avLst>
            <a:gd name="adj1" fmla="val 25000"/>
            <a:gd name="adj2" fmla="val 25000"/>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dsp:style>
    </dsp:sp>
    <dsp:sp modelId="{F7DB420C-A490-4C24-8DB4-446C36002E44}">
      <dsp:nvSpPr>
        <dsp:cNvPr id="0" name=""/>
        <dsp:cNvSpPr/>
      </dsp:nvSpPr>
      <dsp:spPr>
        <a:xfrm>
          <a:off x="1666775" y="1687809"/>
          <a:ext cx="101728" cy="1017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7AB14C-9C95-435F-BB20-30F004295581}">
      <dsp:nvSpPr>
        <dsp:cNvPr id="0" name=""/>
        <dsp:cNvSpPr/>
      </dsp:nvSpPr>
      <dsp:spPr>
        <a:xfrm>
          <a:off x="690383" y="1738673"/>
          <a:ext cx="2966155" cy="70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904" tIns="0" rIns="0" bIns="0" numCol="1" spcCol="1270" anchor="t" anchorCtr="0">
          <a:noAutofit/>
        </a:bodyPr>
        <a:lstStyle/>
        <a:p>
          <a:pPr lvl="0" algn="l" defTabSz="1955800">
            <a:lnSpc>
              <a:spcPct val="90000"/>
            </a:lnSpc>
            <a:spcBef>
              <a:spcPct val="0"/>
            </a:spcBef>
            <a:spcAft>
              <a:spcPct val="35000"/>
            </a:spcAft>
          </a:pPr>
          <a:r>
            <a:rPr lang="nb-NO" sz="4400" b="1" kern="1200" dirty="0" smtClean="0"/>
            <a:t>Resultat</a:t>
          </a:r>
          <a:endParaRPr lang="nb-NO" sz="4400" b="1" kern="1200" dirty="0"/>
        </a:p>
      </dsp:txBody>
      <dsp:txXfrm>
        <a:off x="690383" y="1738673"/>
        <a:ext cx="2966155" cy="706718"/>
      </dsp:txXfrm>
    </dsp:sp>
    <dsp:sp modelId="{3FF2851A-4E1F-40AB-A8A3-F6450C3483FA}">
      <dsp:nvSpPr>
        <dsp:cNvPr id="0" name=""/>
        <dsp:cNvSpPr/>
      </dsp:nvSpPr>
      <dsp:spPr>
        <a:xfrm>
          <a:off x="2564723" y="1023152"/>
          <a:ext cx="183893" cy="1838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4A8CF5-B3FB-46F3-A9A2-F0161B21DB35}">
      <dsp:nvSpPr>
        <dsp:cNvPr id="0" name=""/>
        <dsp:cNvSpPr/>
      </dsp:nvSpPr>
      <dsp:spPr>
        <a:xfrm>
          <a:off x="2656670" y="1115098"/>
          <a:ext cx="939030" cy="1330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441" tIns="0" rIns="0" bIns="0" numCol="1" spcCol="1270" anchor="t" anchorCtr="0">
          <a:noAutofit/>
        </a:bodyPr>
        <a:lstStyle/>
        <a:p>
          <a:pPr lvl="0" algn="l" defTabSz="2889250">
            <a:lnSpc>
              <a:spcPct val="90000"/>
            </a:lnSpc>
            <a:spcBef>
              <a:spcPct val="0"/>
            </a:spcBef>
            <a:spcAft>
              <a:spcPct val="35000"/>
            </a:spcAft>
          </a:pPr>
          <a:endParaRPr lang="nb-NO" sz="6500" kern="1200" dirty="0"/>
        </a:p>
      </dsp:txBody>
      <dsp:txXfrm>
        <a:off x="2656670" y="1115098"/>
        <a:ext cx="939030" cy="1330293"/>
      </dsp:txXfrm>
    </dsp:sp>
    <dsp:sp modelId="{5769CBDA-B5DF-4EAD-A4BD-B6A2196C330D}">
      <dsp:nvSpPr>
        <dsp:cNvPr id="0" name=""/>
        <dsp:cNvSpPr/>
      </dsp:nvSpPr>
      <dsp:spPr>
        <a:xfrm>
          <a:off x="3644608" y="618684"/>
          <a:ext cx="254320" cy="2543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40339E-ED35-4698-88EB-07043D33B34A}">
      <dsp:nvSpPr>
        <dsp:cNvPr id="0" name=""/>
        <dsp:cNvSpPr/>
      </dsp:nvSpPr>
      <dsp:spPr>
        <a:xfrm>
          <a:off x="3076952" y="745844"/>
          <a:ext cx="2328664" cy="1699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759" tIns="0" rIns="0" bIns="0" numCol="1" spcCol="1270" anchor="t" anchorCtr="0">
          <a:noAutofit/>
        </a:bodyPr>
        <a:lstStyle/>
        <a:p>
          <a:pPr lvl="0" algn="l" defTabSz="1955800">
            <a:lnSpc>
              <a:spcPct val="90000"/>
            </a:lnSpc>
            <a:spcBef>
              <a:spcPct val="0"/>
            </a:spcBef>
            <a:spcAft>
              <a:spcPct val="35000"/>
            </a:spcAft>
          </a:pPr>
          <a:r>
            <a:rPr lang="nb-NO" sz="4400" b="1" kern="1200" dirty="0" smtClean="0"/>
            <a:t>tiltak</a:t>
          </a:r>
          <a:endParaRPr lang="nb-NO" sz="4400" b="1" kern="1200" dirty="0"/>
        </a:p>
      </dsp:txBody>
      <dsp:txXfrm>
        <a:off x="3076952" y="745844"/>
        <a:ext cx="2328664" cy="169954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nb-NO"/>
          </a:p>
        </p:txBody>
      </p:sp>
      <p:sp>
        <p:nvSpPr>
          <p:cNvPr id="3" name="Plassholder for dato 2"/>
          <p:cNvSpPr>
            <a:spLocks noGrp="1"/>
          </p:cNvSpPr>
          <p:nvPr>
            <p:ph type="dt" sz="quarter" idx="1"/>
          </p:nvPr>
        </p:nvSpPr>
        <p:spPr>
          <a:xfrm>
            <a:off x="3855981" y="0"/>
            <a:ext cx="2951217" cy="497603"/>
          </a:xfrm>
          <a:prstGeom prst="rect">
            <a:avLst/>
          </a:prstGeom>
        </p:spPr>
        <p:txBody>
          <a:bodyPr vert="horz" lIns="91577" tIns="45789" rIns="91577" bIns="45789" rtlCol="0"/>
          <a:lstStyle>
            <a:lvl1pPr algn="r">
              <a:defRPr sz="1200"/>
            </a:lvl1pPr>
          </a:lstStyle>
          <a:p>
            <a:fld id="{8615A5BD-4650-425F-86A6-E359D06AB7C3}" type="datetimeFigureOut">
              <a:rPr lang="nb-NO" smtClean="0"/>
              <a:t>27.11.2017</a:t>
            </a:fld>
            <a:endParaRPr lang="nb-NO"/>
          </a:p>
        </p:txBody>
      </p:sp>
      <p:sp>
        <p:nvSpPr>
          <p:cNvPr id="4" name="Plassholder for bunntekst 3"/>
          <p:cNvSpPr>
            <a:spLocks noGrp="1"/>
          </p:cNvSpPr>
          <p:nvPr>
            <p:ph type="ftr" sz="quarter" idx="2"/>
          </p:nvPr>
        </p:nvSpPr>
        <p:spPr>
          <a:xfrm>
            <a:off x="0" y="9443322"/>
            <a:ext cx="2951217" cy="497603"/>
          </a:xfrm>
          <a:prstGeom prst="rect">
            <a:avLst/>
          </a:prstGeom>
        </p:spPr>
        <p:txBody>
          <a:bodyPr vert="horz" lIns="91577" tIns="45789" rIns="91577" bIns="45789"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5981" y="9443322"/>
            <a:ext cx="2951217" cy="497603"/>
          </a:xfrm>
          <a:prstGeom prst="rect">
            <a:avLst/>
          </a:prstGeom>
        </p:spPr>
        <p:txBody>
          <a:bodyPr vert="horz" lIns="91577" tIns="45789" rIns="91577" bIns="45789" rtlCol="0" anchor="b"/>
          <a:lstStyle>
            <a:lvl1pPr algn="r">
              <a:defRPr sz="1200"/>
            </a:lvl1pPr>
          </a:lstStyle>
          <a:p>
            <a:fld id="{35C67A9D-4212-44E1-A725-10B94EBA05DE}" type="slidenum">
              <a:rPr lang="nb-NO" smtClean="0"/>
              <a:t>‹#›</a:t>
            </a:fld>
            <a:endParaRPr lang="nb-NO"/>
          </a:p>
        </p:txBody>
      </p:sp>
    </p:spTree>
    <p:extLst>
      <p:ext uri="{BB962C8B-B14F-4D97-AF65-F5344CB8AC3E}">
        <p14:creationId xmlns:p14="http://schemas.microsoft.com/office/powerpoint/2010/main" val="1374003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1"/>
            <a:ext cx="2950475" cy="498773"/>
          </a:xfrm>
          <a:prstGeom prst="rect">
            <a:avLst/>
          </a:prstGeom>
        </p:spPr>
        <p:txBody>
          <a:bodyPr vert="horz" lIns="91431" tIns="45715" rIns="91431" bIns="45715" rtlCol="0"/>
          <a:lstStyle>
            <a:lvl1pPr algn="l">
              <a:defRPr sz="1200"/>
            </a:lvl1pPr>
          </a:lstStyle>
          <a:p>
            <a:endParaRPr lang="nb-NO"/>
          </a:p>
        </p:txBody>
      </p:sp>
      <p:sp>
        <p:nvSpPr>
          <p:cNvPr id="3" name="Plassholder for dato 2"/>
          <p:cNvSpPr>
            <a:spLocks noGrp="1"/>
          </p:cNvSpPr>
          <p:nvPr>
            <p:ph type="dt" idx="1"/>
          </p:nvPr>
        </p:nvSpPr>
        <p:spPr>
          <a:xfrm>
            <a:off x="3856738" y="1"/>
            <a:ext cx="2950475" cy="498773"/>
          </a:xfrm>
          <a:prstGeom prst="rect">
            <a:avLst/>
          </a:prstGeom>
        </p:spPr>
        <p:txBody>
          <a:bodyPr vert="horz" lIns="91431" tIns="45715" rIns="91431" bIns="45715" rtlCol="0"/>
          <a:lstStyle>
            <a:lvl1pPr algn="r">
              <a:defRPr sz="1200"/>
            </a:lvl1pPr>
          </a:lstStyle>
          <a:p>
            <a:fld id="{77FA471B-CFDF-4458-A928-C8E127592D9F}" type="datetimeFigureOut">
              <a:rPr lang="nb-NO" smtClean="0"/>
              <a:t>27.11.2017</a:t>
            </a:fld>
            <a:endParaRPr lang="nb-NO"/>
          </a:p>
        </p:txBody>
      </p:sp>
      <p:sp>
        <p:nvSpPr>
          <p:cNvPr id="4" name="Plassholder for lysbilde 3"/>
          <p:cNvSpPr>
            <a:spLocks noGrp="1" noRot="1" noChangeAspect="1"/>
          </p:cNvSpPr>
          <p:nvPr>
            <p:ph type="sldImg" idx="2"/>
          </p:nvPr>
        </p:nvSpPr>
        <p:spPr>
          <a:xfrm>
            <a:off x="422275" y="1243013"/>
            <a:ext cx="5964238" cy="3354387"/>
          </a:xfrm>
          <a:prstGeom prst="rect">
            <a:avLst/>
          </a:prstGeom>
          <a:noFill/>
          <a:ln w="12700">
            <a:solidFill>
              <a:prstClr val="black"/>
            </a:solidFill>
          </a:ln>
        </p:spPr>
        <p:txBody>
          <a:bodyPr vert="horz" lIns="91431" tIns="45715" rIns="91431" bIns="45715" rtlCol="0" anchor="ctr"/>
          <a:lstStyle/>
          <a:p>
            <a:endParaRPr lang="nb-NO"/>
          </a:p>
        </p:txBody>
      </p:sp>
      <p:sp>
        <p:nvSpPr>
          <p:cNvPr id="5" name="Plassholder for notater 4"/>
          <p:cNvSpPr>
            <a:spLocks noGrp="1"/>
          </p:cNvSpPr>
          <p:nvPr>
            <p:ph type="body" sz="quarter" idx="3"/>
          </p:nvPr>
        </p:nvSpPr>
        <p:spPr>
          <a:xfrm>
            <a:off x="680880" y="4784071"/>
            <a:ext cx="5447030" cy="3914239"/>
          </a:xfrm>
          <a:prstGeom prst="rect">
            <a:avLst/>
          </a:prstGeom>
        </p:spPr>
        <p:txBody>
          <a:bodyPr vert="horz" lIns="91431" tIns="45715" rIns="91431" bIns="45715"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442155"/>
            <a:ext cx="2950475" cy="498772"/>
          </a:xfrm>
          <a:prstGeom prst="rect">
            <a:avLst/>
          </a:prstGeom>
        </p:spPr>
        <p:txBody>
          <a:bodyPr vert="horz" lIns="91431" tIns="45715" rIns="91431" bIns="45715"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6738" y="9442155"/>
            <a:ext cx="2950475" cy="498772"/>
          </a:xfrm>
          <a:prstGeom prst="rect">
            <a:avLst/>
          </a:prstGeom>
        </p:spPr>
        <p:txBody>
          <a:bodyPr vert="horz" lIns="91431" tIns="45715" rIns="91431" bIns="45715" rtlCol="0" anchor="b"/>
          <a:lstStyle>
            <a:lvl1pPr algn="r">
              <a:defRPr sz="1200"/>
            </a:lvl1pPr>
          </a:lstStyle>
          <a:p>
            <a:fld id="{59EF1BE7-DB66-4DCE-BFE8-B1AC7F919258}" type="slidenum">
              <a:rPr lang="nb-NO" smtClean="0"/>
              <a:t>‹#›</a:t>
            </a:fld>
            <a:endParaRPr lang="nb-NO"/>
          </a:p>
        </p:txBody>
      </p:sp>
    </p:spTree>
    <p:extLst>
      <p:ext uri="{BB962C8B-B14F-4D97-AF65-F5344CB8AC3E}">
        <p14:creationId xmlns:p14="http://schemas.microsoft.com/office/powerpoint/2010/main" val="866988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dirty="0" smtClean="0"/>
              <a:t>Bakgrunnsnotat til leder</a:t>
            </a:r>
          </a:p>
          <a:p>
            <a:endParaRPr lang="nb-NO" b="0" dirty="0" smtClean="0"/>
          </a:p>
          <a:p>
            <a:r>
              <a:rPr lang="nb-NO" b="1" dirty="0" smtClean="0"/>
              <a:t>Rammen rundt samlingen er viktig</a:t>
            </a:r>
            <a:r>
              <a:rPr lang="nb-NO" dirty="0" smtClean="0"/>
              <a:t>. Å legge til rette for gode gruppeprosesser er avgjørende for at dette skal kunne gi gode refleksjoner som</a:t>
            </a:r>
            <a:r>
              <a:rPr lang="nb-NO" baseline="0" dirty="0" smtClean="0"/>
              <a:t> bidrar til </a:t>
            </a:r>
            <a:r>
              <a:rPr lang="nb-NO" dirty="0" smtClean="0"/>
              <a:t>utviklingen av riktige tiltak for arbeidsmiljøet ved enheten. </a:t>
            </a:r>
          </a:p>
          <a:p>
            <a:r>
              <a:rPr lang="nb-NO" dirty="0" smtClean="0"/>
              <a:t>Dersom det er mulig, bør</a:t>
            </a:r>
            <a:r>
              <a:rPr lang="nb-NO" baseline="0" dirty="0" smtClean="0"/>
              <a:t> størrelsen på </a:t>
            </a:r>
            <a:r>
              <a:rPr lang="nb-NO" dirty="0" smtClean="0"/>
              <a:t>gruppene være omkring 8 personer ved hvert bord. Tenk igjennom i forkant om dere ønsker en forhåndsbestemt inndeling i gruppene, eller om denne skal være tilfeldig. På</a:t>
            </a:r>
            <a:r>
              <a:rPr lang="nb-NO" baseline="0" dirty="0" smtClean="0"/>
              <a:t> hvilket nivå man ønsker å utvikle tiltak vil være avgjørende for valg av gruppeinndeling. Ønsker man tiltak som er felles for alle ved enheten, eller ønsker man at de fagspesifikke gruppene har tiltaksplaner som er mer spisset mot gruppas behov. Eks. faggrupper, teknisk /administrative, midlertidige ansatte etc. Et annet alternativ kan være at man velger å gjøre begge deler. Dette fordrer at man har litt bedre tid og velger å bruke mer enn tre timer på resultatpresentasjon og påfølgende gruppeprosess. Da kan man ha blandede grupper på gruppeprosess 1 og fagspesifikke grupper på gruppeprosess 2.</a:t>
            </a:r>
          </a:p>
          <a:p>
            <a:endParaRPr lang="nb-NO" baseline="0" dirty="0" smtClean="0"/>
          </a:p>
          <a:p>
            <a:r>
              <a:rPr lang="nb-NO" b="1" baseline="0" dirty="0" smtClean="0"/>
              <a:t>Bruk dialog som ramme for gruppeprosessen</a:t>
            </a:r>
          </a:p>
          <a:p>
            <a:pPr marL="171707" indent="-171707">
              <a:buFont typeface="Arial" panose="020B0604020202020204" pitchFamily="34" charset="0"/>
              <a:buChar char="•"/>
            </a:pPr>
            <a:r>
              <a:rPr lang="nb-NO" b="0" baseline="0" dirty="0" smtClean="0"/>
              <a:t>Når man skal diskutere arbeidsmiljø og relasjonelle forhold bør man unngå debattformen der hensikten er å vinne fram med sitt standpunkt. Det er ikke ett rett svar i spørsmål om organisatorisk og psykososialt arbeidsmiljø, fordi vi er forskjellige mennesker med ulike behov og opplevelser av arbeidsmiljøet. </a:t>
            </a:r>
          </a:p>
          <a:p>
            <a:pPr marL="171707" indent="-171707">
              <a:buFont typeface="Arial" panose="020B0604020202020204" pitchFamily="34" charset="0"/>
              <a:buChar char="•"/>
            </a:pPr>
            <a:r>
              <a:rPr lang="nb-NO" b="0" baseline="0" dirty="0" smtClean="0"/>
              <a:t>Oppfordre deltakerne til å bruke dialog som kommunikasjonsform. </a:t>
            </a:r>
          </a:p>
          <a:p>
            <a:pPr marL="171707" indent="-171707">
              <a:buFont typeface="Arial" panose="020B0604020202020204" pitchFamily="34" charset="0"/>
              <a:buChar char="•"/>
            </a:pPr>
            <a:r>
              <a:rPr lang="nb-NO" b="0" baseline="0" dirty="0" smtClean="0"/>
              <a:t>Få alle til å delta (medvirkningsplikt etter arbeidsmiljøloven) og til å opptre på en konstruktiv og respektfull måte. </a:t>
            </a:r>
          </a:p>
          <a:p>
            <a:endParaRPr lang="nb-NO" b="0" baseline="0" dirty="0" smtClean="0">
              <a:solidFill>
                <a:schemeClr val="accent1">
                  <a:lumMod val="75000"/>
                </a:schemeClr>
              </a:solidFill>
            </a:endParaRPr>
          </a:p>
          <a:p>
            <a:r>
              <a:rPr lang="nb-NO" b="1" dirty="0" smtClean="0">
                <a:effectLst/>
              </a:rPr>
              <a:t>Ha</a:t>
            </a:r>
            <a:r>
              <a:rPr lang="nb-NO" b="1" baseline="0" dirty="0" smtClean="0">
                <a:effectLst/>
              </a:rPr>
              <a:t> et lokalt fokus </a:t>
            </a:r>
          </a:p>
          <a:p>
            <a:pPr marL="171707" indent="-171707" defTabSz="915772">
              <a:buFont typeface="Arial" panose="020B0604020202020204" pitchFamily="34" charset="0"/>
              <a:buChar char="•"/>
              <a:defRPr/>
            </a:pPr>
            <a:r>
              <a:rPr lang="nb-NO" baseline="0" dirty="0" smtClean="0">
                <a:effectLst/>
              </a:rPr>
              <a:t>Innta aktørrollen (utvikling, innflytelse), snarere enn offerrollen (alt var bedre før). </a:t>
            </a:r>
          </a:p>
          <a:p>
            <a:pPr marL="171707" indent="-171707">
              <a:buFont typeface="Arial" panose="020B0604020202020204" pitchFamily="34" charset="0"/>
              <a:buChar char="•"/>
            </a:pPr>
            <a:r>
              <a:rPr lang="nb-NO" baseline="0" dirty="0" smtClean="0">
                <a:effectLst/>
              </a:rPr>
              <a:t>Skill mellom det dere har innflytelse over og det dere ikke har innflytelse over på enheten. </a:t>
            </a:r>
          </a:p>
          <a:p>
            <a:pPr marL="171707" indent="-171707">
              <a:buFont typeface="Arial" panose="020B0604020202020204" pitchFamily="34" charset="0"/>
              <a:buChar char="•"/>
            </a:pPr>
            <a:r>
              <a:rPr lang="nb-NO" baseline="0" dirty="0" smtClean="0">
                <a:effectLst/>
              </a:rPr>
              <a:t>Jobb med det dere kan gjøre noe med. Ved hjelp av egne ressurser vil det ofte være mulig å utvide handlingsrom og innflytelse over egen situasjon.</a:t>
            </a:r>
          </a:p>
          <a:p>
            <a:pPr marL="171707" indent="-171707">
              <a:buFont typeface="Arial" panose="020B0604020202020204" pitchFamily="34" charset="0"/>
              <a:buChar char="•"/>
            </a:pPr>
            <a:r>
              <a:rPr lang="nb-NO" baseline="0" dirty="0" smtClean="0">
                <a:effectLst/>
              </a:rPr>
              <a:t>Andre forhold av betydning for arbeidsmiljøet spilles inn til leder (sorteres og bringes videre i rette fora og prosesser). </a:t>
            </a:r>
          </a:p>
          <a:p>
            <a:endParaRPr lang="nb-NO" baseline="0" dirty="0" smtClean="0">
              <a:effectLst/>
            </a:endParaRPr>
          </a:p>
          <a:p>
            <a:endParaRPr lang="nb-NO" baseline="0" dirty="0" smtClean="0">
              <a:effectLst/>
            </a:endParaRPr>
          </a:p>
          <a:p>
            <a:pPr marL="171707" indent="-171707">
              <a:buFont typeface="Arial" panose="020B0604020202020204" pitchFamily="34" charset="0"/>
              <a:buChar char="•"/>
            </a:pPr>
            <a:endParaRPr lang="nb-NO" baseline="0" dirty="0" smtClean="0">
              <a:effectLst/>
            </a:endParaRPr>
          </a:p>
          <a:p>
            <a:pPr marL="171707" indent="-171707">
              <a:buFont typeface="Arial" panose="020B0604020202020204" pitchFamily="34" charset="0"/>
              <a:buChar char="•"/>
            </a:pPr>
            <a:endParaRPr lang="nb-NO" baseline="0" dirty="0" smtClean="0">
              <a:effectLst/>
            </a:endParaRPr>
          </a:p>
          <a:p>
            <a:pPr marL="171707" indent="-171707">
              <a:buFont typeface="Arial" panose="020B0604020202020204" pitchFamily="34" charset="0"/>
              <a:buChar char="•"/>
            </a:pPr>
            <a:endParaRPr lang="nb-NO" dirty="0" smtClean="0">
              <a:effectLst/>
            </a:endParaRPr>
          </a:p>
          <a:p>
            <a:endParaRPr lang="nb-NO" baseline="0" dirty="0" smtClean="0"/>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374C6B9C-FD6F-4F6B-B55D-A77440A62333}" type="slidenum">
              <a:rPr lang="nb-NO" smtClean="0"/>
              <a:t>2</a:t>
            </a:fld>
            <a:endParaRPr lang="nb-NO"/>
          </a:p>
        </p:txBody>
      </p:sp>
    </p:spTree>
    <p:extLst>
      <p:ext uri="{BB962C8B-B14F-4D97-AF65-F5344CB8AC3E}">
        <p14:creationId xmlns:p14="http://schemas.microsoft.com/office/powerpoint/2010/main" val="163079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dirty="0" smtClean="0"/>
              <a:t>Bakgrunnsnotat til leder</a:t>
            </a:r>
          </a:p>
          <a:p>
            <a:endParaRPr lang="nb-NO" b="0" dirty="0" smtClean="0"/>
          </a:p>
          <a:p>
            <a:r>
              <a:rPr lang="nb-NO" b="1" dirty="0" smtClean="0"/>
              <a:t>Gruppeprosessen</a:t>
            </a:r>
            <a:r>
              <a:rPr lang="nb-NO" b="1" baseline="0" dirty="0" smtClean="0"/>
              <a:t> fram mot tiltak deles i to faser</a:t>
            </a:r>
          </a:p>
          <a:p>
            <a:r>
              <a:rPr lang="nb-NO" baseline="0" dirty="0" smtClean="0"/>
              <a:t>Tiden man har til rådighet, deltakelsen i gruppen og hvor stramme rammer man legger for diskusjonen, har betydning for om man rekker alt i samme møte eller om man vil dele det opp i to møter. </a:t>
            </a:r>
          </a:p>
          <a:p>
            <a:r>
              <a:rPr lang="nb-NO" baseline="0" dirty="0" smtClean="0"/>
              <a:t>Det er også mulig å avtale at en mindre gruppe jobber fram tiltakene basert på identifiserte bevarings- og forbedringsområder. Ansatte bør i så fall gis anledning til å gi tilbakemeldinger på tiltaksforslagene fortrinnsvis i et senere møte. </a:t>
            </a:r>
          </a:p>
          <a:p>
            <a:endParaRPr lang="nb-NO" baseline="0" dirty="0" smtClean="0"/>
          </a:p>
          <a:p>
            <a:r>
              <a:rPr lang="nb-NO" baseline="0" dirty="0" smtClean="0"/>
              <a:t> </a:t>
            </a:r>
            <a:endParaRPr lang="nb-NO" dirty="0"/>
          </a:p>
        </p:txBody>
      </p:sp>
      <p:sp>
        <p:nvSpPr>
          <p:cNvPr id="4" name="Plassholder for lysbildenummer 3"/>
          <p:cNvSpPr>
            <a:spLocks noGrp="1"/>
          </p:cNvSpPr>
          <p:nvPr>
            <p:ph type="sldNum" sz="quarter" idx="10"/>
          </p:nvPr>
        </p:nvSpPr>
        <p:spPr/>
        <p:txBody>
          <a:bodyPr/>
          <a:lstStyle/>
          <a:p>
            <a:fld id="{59EF1BE7-DB66-4DCE-BFE8-B1AC7F919258}" type="slidenum">
              <a:rPr lang="nb-NO" smtClean="0"/>
              <a:t>3</a:t>
            </a:fld>
            <a:endParaRPr lang="nb-NO"/>
          </a:p>
        </p:txBody>
      </p:sp>
    </p:spTree>
    <p:extLst>
      <p:ext uri="{BB962C8B-B14F-4D97-AF65-F5344CB8AC3E}">
        <p14:creationId xmlns:p14="http://schemas.microsoft.com/office/powerpoint/2010/main" val="2474270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smtClean="0"/>
              <a:t>Ca</a:t>
            </a:r>
            <a:r>
              <a:rPr lang="nb-NO" dirty="0" smtClean="0"/>
              <a:t> 40 min totalt.</a:t>
            </a:r>
            <a:endParaRPr lang="nb-NO" dirty="0"/>
          </a:p>
        </p:txBody>
      </p:sp>
      <p:sp>
        <p:nvSpPr>
          <p:cNvPr id="4" name="Plassholder for lysbildenummer 3"/>
          <p:cNvSpPr>
            <a:spLocks noGrp="1"/>
          </p:cNvSpPr>
          <p:nvPr>
            <p:ph type="sldNum" sz="quarter" idx="10"/>
          </p:nvPr>
        </p:nvSpPr>
        <p:spPr/>
        <p:txBody>
          <a:bodyPr/>
          <a:lstStyle/>
          <a:p>
            <a:fld id="{59EF1BE7-DB66-4DCE-BFE8-B1AC7F919258}" type="slidenum">
              <a:rPr lang="nb-NO" smtClean="0"/>
              <a:t>4</a:t>
            </a:fld>
            <a:endParaRPr lang="nb-NO"/>
          </a:p>
        </p:txBody>
      </p:sp>
    </p:spTree>
    <p:extLst>
      <p:ext uri="{BB962C8B-B14F-4D97-AF65-F5344CB8AC3E}">
        <p14:creationId xmlns:p14="http://schemas.microsoft.com/office/powerpoint/2010/main" val="1692256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Totalt </a:t>
            </a:r>
            <a:r>
              <a:rPr lang="nb-NO" dirty="0" err="1" smtClean="0"/>
              <a:t>ca</a:t>
            </a:r>
            <a:r>
              <a:rPr lang="nb-NO" dirty="0" smtClean="0"/>
              <a:t> 30 min</a:t>
            </a:r>
            <a:endParaRPr lang="nb-NO" dirty="0"/>
          </a:p>
        </p:txBody>
      </p:sp>
      <p:sp>
        <p:nvSpPr>
          <p:cNvPr id="4" name="Plassholder for lysbildenummer 3"/>
          <p:cNvSpPr>
            <a:spLocks noGrp="1"/>
          </p:cNvSpPr>
          <p:nvPr>
            <p:ph type="sldNum" sz="quarter" idx="10"/>
          </p:nvPr>
        </p:nvSpPr>
        <p:spPr/>
        <p:txBody>
          <a:bodyPr/>
          <a:lstStyle/>
          <a:p>
            <a:fld id="{59EF1BE7-DB66-4DCE-BFE8-B1AC7F919258}" type="slidenum">
              <a:rPr lang="nb-NO" smtClean="0"/>
              <a:t>5</a:t>
            </a:fld>
            <a:endParaRPr lang="nb-NO"/>
          </a:p>
        </p:txBody>
      </p:sp>
    </p:spTree>
    <p:extLst>
      <p:ext uri="{BB962C8B-B14F-4D97-AF65-F5344CB8AC3E}">
        <p14:creationId xmlns:p14="http://schemas.microsoft.com/office/powerpoint/2010/main" val="3792013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Temaverten</a:t>
            </a:r>
            <a:r>
              <a:rPr lang="nb-NO" baseline="0" dirty="0" smtClean="0"/>
              <a:t> går fra bord til bord og innhenter tiltaksforslag.</a:t>
            </a:r>
            <a:endParaRPr lang="nb-NO" dirty="0"/>
          </a:p>
        </p:txBody>
      </p:sp>
      <p:sp>
        <p:nvSpPr>
          <p:cNvPr id="4" name="Plassholder for lysbildenummer 3"/>
          <p:cNvSpPr>
            <a:spLocks noGrp="1"/>
          </p:cNvSpPr>
          <p:nvPr>
            <p:ph type="sldNum" sz="quarter" idx="10"/>
          </p:nvPr>
        </p:nvSpPr>
        <p:spPr/>
        <p:txBody>
          <a:bodyPr/>
          <a:lstStyle/>
          <a:p>
            <a:fld id="{59EF1BE7-DB66-4DCE-BFE8-B1AC7F919258}" type="slidenum">
              <a:rPr lang="nb-NO" smtClean="0"/>
              <a:t>6</a:t>
            </a:fld>
            <a:endParaRPr lang="nb-NO"/>
          </a:p>
        </p:txBody>
      </p:sp>
    </p:spTree>
    <p:extLst>
      <p:ext uri="{BB962C8B-B14F-4D97-AF65-F5344CB8AC3E}">
        <p14:creationId xmlns:p14="http://schemas.microsoft.com/office/powerpoint/2010/main" val="3758289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Når</a:t>
            </a:r>
            <a:r>
              <a:rPr lang="nb-NO" baseline="0" dirty="0" smtClean="0"/>
              <a:t> temaverten kommer tilbake til startbordet, prioriterer gruppen tiltakene.</a:t>
            </a:r>
            <a:endParaRPr lang="nb-NO" dirty="0"/>
          </a:p>
        </p:txBody>
      </p:sp>
      <p:sp>
        <p:nvSpPr>
          <p:cNvPr id="4" name="Plassholder for lysbildenummer 3"/>
          <p:cNvSpPr>
            <a:spLocks noGrp="1"/>
          </p:cNvSpPr>
          <p:nvPr>
            <p:ph type="sldNum" sz="quarter" idx="10"/>
          </p:nvPr>
        </p:nvSpPr>
        <p:spPr/>
        <p:txBody>
          <a:bodyPr/>
          <a:lstStyle/>
          <a:p>
            <a:fld id="{59EF1BE7-DB66-4DCE-BFE8-B1AC7F919258}" type="slidenum">
              <a:rPr lang="nb-NO" smtClean="0"/>
              <a:t>7</a:t>
            </a:fld>
            <a:endParaRPr lang="nb-NO"/>
          </a:p>
        </p:txBody>
      </p:sp>
    </p:spTree>
    <p:extLst>
      <p:ext uri="{BB962C8B-B14F-4D97-AF65-F5344CB8AC3E}">
        <p14:creationId xmlns:p14="http://schemas.microsoft.com/office/powerpoint/2010/main" val="1672826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dirty="0" smtClean="0"/>
              <a:t>Bakgrunnsnotat</a:t>
            </a:r>
            <a:r>
              <a:rPr lang="nb-NO" b="0" baseline="0" dirty="0" smtClean="0"/>
              <a:t> til leder</a:t>
            </a:r>
          </a:p>
          <a:p>
            <a:endParaRPr lang="nb-NO" b="1" baseline="0" dirty="0" smtClean="0"/>
          </a:p>
          <a:p>
            <a:r>
              <a:rPr lang="nb-NO" b="0" baseline="0" dirty="0" smtClean="0"/>
              <a:t>Dersom det er tid kan man utfordre gruppene på hvem som er ansvarlig for gjennomføring av tiltak, og frist for dette. Denne øvelsen må erfaringsvis gjøres i flere omganger men det anbefales at man allerede nå prøver å gjøre seg opp en formening om dette.</a:t>
            </a:r>
          </a:p>
          <a:p>
            <a:endParaRPr lang="nb-NO" b="0" baseline="0" dirty="0" smtClean="0"/>
          </a:p>
          <a:p>
            <a:r>
              <a:rPr lang="nb-NO" b="0" baseline="0" dirty="0" smtClean="0"/>
              <a:t>Avslutt med å takke for innsatsen og kommuniser ut at dette er starten på en utviklingsprosess av arbeidsmiljøet ved enheten.</a:t>
            </a:r>
          </a:p>
          <a:p>
            <a:pPr algn="l"/>
            <a:r>
              <a:rPr lang="nb-NO" dirty="0"/>
              <a:t>Arbeid etter oppfølgingsmøtet vil være:</a:t>
            </a:r>
          </a:p>
          <a:p>
            <a:pPr marL="343414" indent="-343414">
              <a:buFont typeface="Arial" pitchFamily="34" charset="0"/>
              <a:buChar char="•"/>
            </a:pPr>
            <a:r>
              <a:rPr lang="nb-NO" dirty="0"/>
              <a:t>Utvikling og iverksetting av tiltak</a:t>
            </a:r>
          </a:p>
          <a:p>
            <a:pPr marL="343414" indent="-343414">
              <a:buFont typeface="Arial" pitchFamily="34" charset="0"/>
              <a:buChar char="•"/>
            </a:pPr>
            <a:r>
              <a:rPr lang="nb-NO" dirty="0"/>
              <a:t>Kontinuerlig evaluering av tiltakenes effekt og justering av tiltak ved behov</a:t>
            </a:r>
          </a:p>
          <a:p>
            <a:pPr marL="343414" indent="-343414">
              <a:buFont typeface="Arial" pitchFamily="34" charset="0"/>
              <a:buChar char="•"/>
            </a:pPr>
            <a:r>
              <a:rPr lang="nb-NO" dirty="0"/>
              <a:t>Rapportering i </a:t>
            </a:r>
            <a:r>
              <a:rPr lang="nb-NO" dirty="0" err="1"/>
              <a:t>lederlinja</a:t>
            </a:r>
            <a:r>
              <a:rPr lang="nb-NO"/>
              <a:t> </a:t>
            </a:r>
            <a:r>
              <a:rPr lang="nb-NO" dirty="0"/>
              <a:t>(virksomhetsstyring)</a:t>
            </a:r>
          </a:p>
          <a:p>
            <a:endParaRPr lang="nb-NO" dirty="0"/>
          </a:p>
          <a:p>
            <a:r>
              <a:rPr lang="nb-NO" dirty="0"/>
              <a:t>Si  avslutningsvis noe om når de kan forvente mer informasjon.</a:t>
            </a:r>
          </a:p>
          <a:p>
            <a:endParaRPr lang="nb-NO" b="0" dirty="0"/>
          </a:p>
        </p:txBody>
      </p:sp>
      <p:sp>
        <p:nvSpPr>
          <p:cNvPr id="4" name="Plassholder for lysbildenummer 3"/>
          <p:cNvSpPr>
            <a:spLocks noGrp="1"/>
          </p:cNvSpPr>
          <p:nvPr>
            <p:ph type="sldNum" sz="quarter" idx="10"/>
          </p:nvPr>
        </p:nvSpPr>
        <p:spPr/>
        <p:txBody>
          <a:bodyPr/>
          <a:lstStyle/>
          <a:p>
            <a:fld id="{374C6B9C-FD6F-4F6B-B55D-A77440A62333}" type="slidenum">
              <a:rPr lang="nb-NO" smtClean="0"/>
              <a:t>8</a:t>
            </a:fld>
            <a:endParaRPr lang="nb-NO"/>
          </a:p>
        </p:txBody>
      </p:sp>
    </p:spTree>
    <p:extLst>
      <p:ext uri="{BB962C8B-B14F-4D97-AF65-F5344CB8AC3E}">
        <p14:creationId xmlns:p14="http://schemas.microsoft.com/office/powerpoint/2010/main" val="1315343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endParaRPr lang="nb-NO" dirty="0"/>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4" name="Plassholder for lysbildenummer 5"/>
          <p:cNvSpPr txBox="1">
            <a:spLocks/>
          </p:cNvSpPr>
          <p:nvPr userDrawn="1"/>
        </p:nvSpPr>
        <p:spPr>
          <a:xfrm>
            <a:off x="8474801" y="4815936"/>
            <a:ext cx="342081" cy="273844"/>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0" i="0" smtClean="0">
                <a:solidFill>
                  <a:schemeClr val="tx1"/>
                </a:solidFill>
                <a:latin typeface="Arial"/>
                <a:cs typeface="Arial"/>
              </a:rPr>
              <a:pPr algn="ctr"/>
              <a:t>‹#›</a:t>
            </a:fld>
            <a:endParaRPr lang="nb-NO" b="0" i="0" dirty="0">
              <a:solidFill>
                <a:schemeClr val="tx1"/>
              </a:solidFill>
              <a:latin typeface="Arial"/>
              <a:cs typeface="Arial"/>
            </a:endParaRP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dirty="0">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9" name="Bilde 8" descr="logo.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23180" y="4814945"/>
            <a:ext cx="976089" cy="183326"/>
          </a:xfrm>
          <a:prstGeom prst="rect">
            <a:avLst/>
          </a:prstGeom>
        </p:spPr>
      </p:pic>
      <p:sp>
        <p:nvSpPr>
          <p:cNvPr id="10" name="TekstSylinder 9"/>
          <p:cNvSpPr txBox="1"/>
          <p:nvPr userDrawn="1"/>
        </p:nvSpPr>
        <p:spPr>
          <a:xfrm>
            <a:off x="1529842" y="4786170"/>
            <a:ext cx="2250797" cy="276999"/>
          </a:xfrm>
          <a:prstGeom prst="rect">
            <a:avLst/>
          </a:prstGeom>
          <a:noFill/>
        </p:spPr>
        <p:txBody>
          <a:bodyPr wrap="square" rtlCol="0">
            <a:spAutoFit/>
          </a:bodyPr>
          <a:lstStyle/>
          <a:p>
            <a:r>
              <a:rPr lang="nb-NO" sz="1200" dirty="0">
                <a:effectLst/>
                <a:latin typeface="Arial"/>
                <a:cs typeface="Arial"/>
              </a:rPr>
              <a:t>Kunnskap for en </a:t>
            </a:r>
            <a:r>
              <a:rPr lang="nb-NO" sz="1200" dirty="0">
                <a:solidFill>
                  <a:srgbClr val="0D3475"/>
                </a:solidFill>
                <a:effectLst/>
                <a:latin typeface="Arial"/>
                <a:cs typeface="Arial"/>
              </a:rPr>
              <a:t>bedre </a:t>
            </a:r>
            <a:r>
              <a:rPr lang="nb-NO" sz="1200" dirty="0">
                <a:solidFill>
                  <a:schemeClr val="tx1"/>
                </a:solidFill>
                <a:effectLst/>
                <a:latin typeface="Arial"/>
                <a:cs typeface="Arial"/>
              </a:rPr>
              <a:t>verden</a:t>
            </a:r>
          </a:p>
        </p:txBody>
      </p:sp>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199" y="205979"/>
            <a:ext cx="8448261" cy="857250"/>
          </a:xfrm>
        </p:spPr>
        <p:txBody>
          <a:bodyPr>
            <a:normAutofit fontScale="90000"/>
          </a:bodyPr>
          <a:lstStyle/>
          <a:p>
            <a:r>
              <a:rPr lang="nb-NO" dirty="0" smtClean="0"/>
              <a:t>Alternativ gruppeprosess på store enheter ved bruk av «</a:t>
            </a:r>
            <a:r>
              <a:rPr lang="nb-NO" dirty="0" err="1" smtClean="0"/>
              <a:t>world</a:t>
            </a:r>
            <a:r>
              <a:rPr lang="nb-NO" dirty="0" smtClean="0"/>
              <a:t> cafe» metoden</a:t>
            </a:r>
            <a:endParaRPr lang="nb-NO" dirty="0"/>
          </a:p>
        </p:txBody>
      </p:sp>
      <p:pic>
        <p:nvPicPr>
          <p:cNvPr id="4" name="Plassholder for innhol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2329" y="1200150"/>
            <a:ext cx="4959342" cy="3394075"/>
          </a:xfrm>
        </p:spPr>
      </p:pic>
    </p:spTree>
    <p:extLst>
      <p:ext uri="{BB962C8B-B14F-4D97-AF65-F5344CB8AC3E}">
        <p14:creationId xmlns:p14="http://schemas.microsoft.com/office/powerpoint/2010/main" val="3254011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000" dirty="0">
                <a:solidFill>
                  <a:srgbClr val="0066CC"/>
                </a:solidFill>
                <a:latin typeface="Arial Narrow" panose="020B0606020202030204" pitchFamily="34" charset="0"/>
              </a:rPr>
              <a:t>Gruppeprosess</a:t>
            </a:r>
            <a:endParaRPr lang="nb-NO" sz="3000" dirty="0">
              <a:solidFill>
                <a:srgbClr val="0070C0"/>
              </a:solidFill>
              <a:latin typeface="Arial Narrow" panose="020B0606020202030204" pitchFamily="34" charset="0"/>
            </a:endParaRPr>
          </a:p>
        </p:txBody>
      </p:sp>
      <p:sp>
        <p:nvSpPr>
          <p:cNvPr id="3" name="Plassholder for innhold 2"/>
          <p:cNvSpPr>
            <a:spLocks noGrp="1"/>
          </p:cNvSpPr>
          <p:nvPr>
            <p:ph idx="1"/>
          </p:nvPr>
        </p:nvSpPr>
        <p:spPr>
          <a:xfrm>
            <a:off x="628650" y="1418925"/>
            <a:ext cx="7886700" cy="3263504"/>
          </a:xfrm>
        </p:spPr>
        <p:txBody>
          <a:bodyPr>
            <a:normAutofit fontScale="92500" lnSpcReduction="10000"/>
          </a:bodyPr>
          <a:lstStyle/>
          <a:p>
            <a:pPr marL="0" indent="0">
              <a:buNone/>
            </a:pPr>
            <a:r>
              <a:rPr lang="nb-NO" sz="2700" dirty="0">
                <a:solidFill>
                  <a:srgbClr val="0066CC"/>
                </a:solidFill>
                <a:latin typeface="Arial Narrow" panose="020B0606020202030204" pitchFamily="34" charset="0"/>
                <a:cs typeface="Arial" panose="020B0604020202020204" pitchFamily="34" charset="0"/>
              </a:rPr>
              <a:t>Dialog som ramme for gruppeprosessen</a:t>
            </a:r>
          </a:p>
          <a:p>
            <a:r>
              <a:rPr lang="nb-NO" dirty="0">
                <a:solidFill>
                  <a:srgbClr val="0066CC"/>
                </a:solidFill>
                <a:latin typeface="Arial Narrow" panose="020B0606020202030204" pitchFamily="34" charset="0"/>
                <a:cs typeface="Arial" panose="020B0604020202020204" pitchFamily="34" charset="0"/>
              </a:rPr>
              <a:t>Det er ingen ting som er riktig eller galt</a:t>
            </a:r>
          </a:p>
          <a:p>
            <a:r>
              <a:rPr lang="nb-NO" dirty="0">
                <a:solidFill>
                  <a:srgbClr val="0066CC"/>
                </a:solidFill>
                <a:latin typeface="Arial Narrow" panose="020B0606020202030204" pitchFamily="34" charset="0"/>
                <a:cs typeface="Arial" panose="020B0604020202020204" pitchFamily="34" charset="0"/>
              </a:rPr>
              <a:t>Utforsk hverandres perspektiv og standpunkt</a:t>
            </a:r>
          </a:p>
          <a:p>
            <a:r>
              <a:rPr lang="nb-NO" dirty="0">
                <a:solidFill>
                  <a:srgbClr val="0066CC"/>
                </a:solidFill>
                <a:latin typeface="Arial Narrow" panose="020B0606020202030204" pitchFamily="34" charset="0"/>
                <a:cs typeface="Arial" panose="020B0604020202020204" pitchFamily="34" charset="0"/>
              </a:rPr>
              <a:t>Oppnå felles forståelse av hva vi ønsker å få til</a:t>
            </a:r>
            <a:endParaRPr lang="nb-NO" dirty="0">
              <a:solidFill>
                <a:schemeClr val="accent1">
                  <a:lumMod val="75000"/>
                </a:schemeClr>
              </a:solidFill>
              <a:latin typeface="Arial Narrow" panose="020B0606020202030204" pitchFamily="34" charset="0"/>
              <a:cs typeface="Arial" panose="020B0604020202020204" pitchFamily="34" charset="0"/>
            </a:endParaRPr>
          </a:p>
          <a:p>
            <a:pPr marL="0" indent="0">
              <a:buNone/>
            </a:pPr>
            <a:endParaRPr lang="nb-NO" dirty="0">
              <a:solidFill>
                <a:schemeClr val="accent1">
                  <a:lumMod val="75000"/>
                </a:schemeClr>
              </a:solidFill>
              <a:latin typeface="Arial Narrow" panose="020B0606020202030204" pitchFamily="34" charset="0"/>
              <a:cs typeface="Arial" panose="020B0604020202020204" pitchFamily="34" charset="0"/>
            </a:endParaRPr>
          </a:p>
          <a:p>
            <a:pPr marL="0" indent="0">
              <a:buNone/>
            </a:pPr>
            <a:r>
              <a:rPr lang="nb-NO" sz="2700" dirty="0">
                <a:solidFill>
                  <a:srgbClr val="0066CC"/>
                </a:solidFill>
                <a:latin typeface="Arial Narrow" panose="020B0606020202030204" pitchFamily="34" charset="0"/>
                <a:cs typeface="Arial" panose="020B0604020202020204" pitchFamily="34" charset="0"/>
              </a:rPr>
              <a:t>Lokalt fokus</a:t>
            </a:r>
          </a:p>
          <a:p>
            <a:r>
              <a:rPr lang="nb-NO" dirty="0">
                <a:solidFill>
                  <a:srgbClr val="0066CC"/>
                </a:solidFill>
                <a:latin typeface="Arial Narrow" panose="020B0606020202030204" pitchFamily="34" charset="0"/>
                <a:cs typeface="Arial" panose="020B0604020202020204" pitchFamily="34" charset="0"/>
              </a:rPr>
              <a:t>Jobb med det dere kan gjøre noe med</a:t>
            </a:r>
          </a:p>
          <a:p>
            <a:r>
              <a:rPr lang="nb-NO" dirty="0">
                <a:solidFill>
                  <a:srgbClr val="0066CC"/>
                </a:solidFill>
                <a:latin typeface="Arial Narrow" panose="020B0606020202030204" pitchFamily="34" charset="0"/>
                <a:cs typeface="Arial" panose="020B0604020202020204" pitchFamily="34" charset="0"/>
              </a:rPr>
              <a:t>Andre forhold av betydning for arbeidet spilles inn til leder</a:t>
            </a:r>
            <a:endParaRPr lang="nb-NO" dirty="0"/>
          </a:p>
        </p:txBody>
      </p:sp>
      <p:pic>
        <p:nvPicPr>
          <p:cNvPr id="4" name="Bilde 3"/>
          <p:cNvPicPr>
            <a:picLocks noChangeAspect="1"/>
          </p:cNvPicPr>
          <p:nvPr/>
        </p:nvPicPr>
        <p:blipFill>
          <a:blip r:embed="rId3"/>
          <a:stretch>
            <a:fillRect/>
          </a:stretch>
        </p:blipFill>
        <p:spPr>
          <a:xfrm>
            <a:off x="6227252" y="1418925"/>
            <a:ext cx="2597133" cy="1686526"/>
          </a:xfrm>
          <a:prstGeom prst="rect">
            <a:avLst/>
          </a:prstGeom>
        </p:spPr>
      </p:pic>
      <p:sp>
        <p:nvSpPr>
          <p:cNvPr id="5" name="AutoShape 2" descr="Bilderesultat for notatblokk"/>
          <p:cNvSpPr>
            <a:spLocks noChangeAspect="1" noChangeArrowheads="1"/>
          </p:cNvSpPr>
          <p:nvPr/>
        </p:nvSpPr>
        <p:spPr bwMode="auto">
          <a:xfrm>
            <a:off x="47625" y="-720329"/>
            <a:ext cx="1521619" cy="15073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nb-NO" sz="1350"/>
          </a:p>
        </p:txBody>
      </p:sp>
    </p:spTree>
    <p:extLst>
      <p:ext uri="{BB962C8B-B14F-4D97-AF65-F5344CB8AC3E}">
        <p14:creationId xmlns:p14="http://schemas.microsoft.com/office/powerpoint/2010/main" val="127733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000" dirty="0">
                <a:solidFill>
                  <a:srgbClr val="0066CC"/>
                </a:solidFill>
                <a:latin typeface="Arial Narrow" panose="020B0606020202030204" pitchFamily="34" charset="0"/>
              </a:rPr>
              <a:t>Gruppeprosess fra resultat til tiltak</a:t>
            </a:r>
            <a:r>
              <a:rPr lang="nb-NO" sz="3000" dirty="0">
                <a:solidFill>
                  <a:schemeClr val="accent1">
                    <a:lumMod val="75000"/>
                  </a:schemeClr>
                </a:solidFill>
              </a:rPr>
              <a:t>  </a:t>
            </a:r>
          </a:p>
        </p:txBody>
      </p:sp>
      <p:sp>
        <p:nvSpPr>
          <p:cNvPr id="3" name="Plassholder for innhold 2"/>
          <p:cNvSpPr>
            <a:spLocks noGrp="1"/>
          </p:cNvSpPr>
          <p:nvPr>
            <p:ph idx="1"/>
          </p:nvPr>
        </p:nvSpPr>
        <p:spPr>
          <a:xfrm>
            <a:off x="741772" y="1789610"/>
            <a:ext cx="7773578" cy="2334849"/>
          </a:xfrm>
        </p:spPr>
        <p:txBody>
          <a:bodyPr>
            <a:normAutofit/>
          </a:bodyPr>
          <a:lstStyle/>
          <a:p>
            <a:pPr marL="0" indent="0">
              <a:buNone/>
            </a:pPr>
            <a:r>
              <a:rPr lang="nb-NO" dirty="0" smtClean="0">
                <a:solidFill>
                  <a:srgbClr val="0066CC"/>
                </a:solidFill>
                <a:latin typeface="Arial Narrow" panose="020B0606020202030204" pitchFamily="34" charset="0"/>
              </a:rPr>
              <a:t>Gruppediskusjon i to faser:</a:t>
            </a:r>
          </a:p>
          <a:p>
            <a:pPr marL="385763" indent="-385763">
              <a:buAutoNum type="arabicPeriod"/>
            </a:pPr>
            <a:r>
              <a:rPr lang="nb-NO" dirty="0" smtClean="0">
                <a:solidFill>
                  <a:srgbClr val="0066CC"/>
                </a:solidFill>
                <a:latin typeface="Arial Narrow" panose="020B0606020202030204" pitchFamily="34" charset="0"/>
              </a:rPr>
              <a:t>Komme fram til områder å bevare og forbedre</a:t>
            </a:r>
          </a:p>
          <a:p>
            <a:pPr marL="385763" indent="-385763">
              <a:buAutoNum type="arabicPeriod"/>
            </a:pPr>
            <a:r>
              <a:rPr lang="nb-NO" dirty="0" smtClean="0">
                <a:solidFill>
                  <a:srgbClr val="0066CC"/>
                </a:solidFill>
                <a:latin typeface="Arial Narrow" panose="020B0606020202030204" pitchFamily="34" charset="0"/>
              </a:rPr>
              <a:t>Komme fram til prioriterte tiltak</a:t>
            </a:r>
            <a:r>
              <a:rPr lang="nb-NO" dirty="0" smtClean="0">
                <a:solidFill>
                  <a:schemeClr val="accent1">
                    <a:lumMod val="75000"/>
                  </a:schemeClr>
                </a:solidFill>
              </a:rPr>
              <a:t> </a:t>
            </a:r>
            <a:endParaRPr lang="nb-NO" dirty="0">
              <a:solidFill>
                <a:schemeClr val="accent1">
                  <a:lumMod val="75000"/>
                </a:schemeClr>
              </a:solidFill>
            </a:endParaRPr>
          </a:p>
        </p:txBody>
      </p:sp>
      <p:graphicFrame>
        <p:nvGraphicFramePr>
          <p:cNvPr id="4" name="Diagram 3"/>
          <p:cNvGraphicFramePr/>
          <p:nvPr>
            <p:extLst/>
          </p:nvPr>
        </p:nvGraphicFramePr>
        <p:xfrm>
          <a:off x="2532473" y="2158358"/>
          <a:ext cx="6096000" cy="2445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555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latin typeface="Calibri" panose="020F0502020204030204" pitchFamily="34" charset="0"/>
                <a:ea typeface="Calibri" panose="020F0502020204030204" pitchFamily="34" charset="0"/>
                <a:cs typeface="Times New Roman" panose="02020603050405020304" pitchFamily="18" charset="0"/>
              </a:rPr>
              <a:t>OPPGAVE 1a </a:t>
            </a:r>
            <a:br>
              <a:rPr lang="nb-NO" dirty="0">
                <a:latin typeface="Calibri" panose="020F0502020204030204" pitchFamily="34" charset="0"/>
                <a:ea typeface="Calibri" panose="020F0502020204030204" pitchFamily="34" charset="0"/>
                <a:cs typeface="Times New Roman" panose="02020603050405020304" pitchFamily="18" charset="0"/>
              </a:rPr>
            </a:br>
            <a:endParaRPr lang="nb-NO" dirty="0"/>
          </a:p>
        </p:txBody>
      </p:sp>
      <p:sp>
        <p:nvSpPr>
          <p:cNvPr id="4" name="Rektangel 3"/>
          <p:cNvSpPr/>
          <p:nvPr/>
        </p:nvSpPr>
        <p:spPr>
          <a:xfrm>
            <a:off x="782198" y="1729212"/>
            <a:ext cx="7152762" cy="941796"/>
          </a:xfrm>
          <a:prstGeom prst="rect">
            <a:avLst/>
          </a:prstGeom>
        </p:spPr>
        <p:txBody>
          <a:bodyPr wrap="square">
            <a:spAutoFit/>
          </a:bodyPr>
          <a:lstStyle/>
          <a:p>
            <a:pPr marL="342900" lvl="0" indent="-342900">
              <a:lnSpc>
                <a:spcPct val="115000"/>
              </a:lnSpc>
              <a:spcAft>
                <a:spcPts val="0"/>
              </a:spcAft>
              <a:buFont typeface="Symbol" panose="05050102010706020507" pitchFamily="18" charset="2"/>
              <a:buChar char=""/>
            </a:pPr>
            <a:r>
              <a:rPr lang="nb-NO" sz="2400" dirty="0" smtClean="0">
                <a:latin typeface="Calibri" panose="020F0502020204030204" pitchFamily="34" charset="0"/>
                <a:ea typeface="Calibri" panose="020F0502020204030204" pitchFamily="34" charset="0"/>
                <a:cs typeface="Times New Roman" panose="02020603050405020304" pitchFamily="18" charset="0"/>
              </a:rPr>
              <a:t>Hva </a:t>
            </a:r>
            <a:r>
              <a:rPr lang="nb-NO" sz="2400" dirty="0">
                <a:latin typeface="Calibri" panose="020F0502020204030204" pitchFamily="34" charset="0"/>
                <a:ea typeface="Calibri" panose="020F0502020204030204" pitchFamily="34" charset="0"/>
                <a:cs typeface="Times New Roman" panose="02020603050405020304" pitchFamily="18" charset="0"/>
              </a:rPr>
              <a:t>synes du fungerer godt innen dette området?</a:t>
            </a:r>
          </a:p>
          <a:p>
            <a:pPr marL="342900" lvl="0" indent="-342900">
              <a:lnSpc>
                <a:spcPct val="115000"/>
              </a:lnSpc>
              <a:spcAft>
                <a:spcPts val="0"/>
              </a:spcAft>
              <a:buFont typeface="Symbol" panose="05050102010706020507" pitchFamily="18" charset="2"/>
              <a:buChar char=""/>
            </a:pPr>
            <a:r>
              <a:rPr lang="nb-NO" sz="2400" dirty="0">
                <a:latin typeface="Calibri" panose="020F0502020204030204" pitchFamily="34" charset="0"/>
                <a:ea typeface="Calibri" panose="020F0502020204030204" pitchFamily="34" charset="0"/>
                <a:cs typeface="Times New Roman" panose="02020603050405020304" pitchFamily="18" charset="0"/>
              </a:rPr>
              <a:t>Hva kan forbedres/utvikles innen dette området? </a:t>
            </a:r>
          </a:p>
        </p:txBody>
      </p:sp>
    </p:spTree>
    <p:extLst>
      <p:ext uri="{BB962C8B-B14F-4D97-AF65-F5344CB8AC3E}">
        <p14:creationId xmlns:p14="http://schemas.microsoft.com/office/powerpoint/2010/main" val="2788338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OPPGAVE 1b</a:t>
            </a:r>
          </a:p>
        </p:txBody>
      </p:sp>
      <p:sp>
        <p:nvSpPr>
          <p:cNvPr id="3" name="Plassholder for innhold 2"/>
          <p:cNvSpPr>
            <a:spLocks noGrp="1"/>
          </p:cNvSpPr>
          <p:nvPr>
            <p:ph idx="1"/>
          </p:nvPr>
        </p:nvSpPr>
        <p:spPr/>
        <p:txBody>
          <a:bodyPr/>
          <a:lstStyle/>
          <a:p>
            <a:pPr marL="0" indent="0">
              <a:buNone/>
            </a:pPr>
            <a:r>
              <a:rPr lang="nb-NO" dirty="0" smtClean="0"/>
              <a:t> </a:t>
            </a:r>
            <a:r>
              <a:rPr lang="nb-NO" dirty="0"/>
              <a:t>B</a:t>
            </a:r>
            <a:r>
              <a:rPr lang="nb-NO" dirty="0" smtClean="0"/>
              <a:t>esvares </a:t>
            </a:r>
            <a:r>
              <a:rPr lang="nb-NO" dirty="0"/>
              <a:t>når verten er tilbake til «sitt» </a:t>
            </a:r>
            <a:r>
              <a:rPr lang="nb-NO" dirty="0" smtClean="0"/>
              <a:t>bord</a:t>
            </a:r>
            <a:r>
              <a:rPr lang="nb-NO" b="1" dirty="0" smtClean="0"/>
              <a:t>:</a:t>
            </a:r>
            <a:endParaRPr lang="nb-NO" dirty="0"/>
          </a:p>
          <a:p>
            <a:pPr lvl="0"/>
            <a:r>
              <a:rPr lang="nb-NO" dirty="0"/>
              <a:t>Gruppen skal prioritere 3 punkter (om mulig) som fungerer godt og som de ønsker å beholde, skrives på </a:t>
            </a:r>
            <a:r>
              <a:rPr lang="nb-NO" dirty="0" err="1"/>
              <a:t>flip-over</a:t>
            </a:r>
            <a:r>
              <a:rPr lang="nb-NO" dirty="0"/>
              <a:t> (bruk øverste halvdel av arket).</a:t>
            </a:r>
          </a:p>
          <a:p>
            <a:pPr lvl="0"/>
            <a:r>
              <a:rPr lang="nb-NO" dirty="0"/>
              <a:t>Gruppen skal prioritere 3 punkter (om mulig) for forbedring av arbeidsmiljøet, skrives på </a:t>
            </a:r>
            <a:r>
              <a:rPr lang="nb-NO" dirty="0" err="1"/>
              <a:t>flip-over</a:t>
            </a:r>
            <a:r>
              <a:rPr lang="nb-NO" dirty="0"/>
              <a:t> (bruk øverste halvdel av arket).</a:t>
            </a:r>
          </a:p>
          <a:p>
            <a:endParaRPr lang="nb-NO" dirty="0"/>
          </a:p>
        </p:txBody>
      </p:sp>
    </p:spTree>
    <p:extLst>
      <p:ext uri="{BB962C8B-B14F-4D97-AF65-F5344CB8AC3E}">
        <p14:creationId xmlns:p14="http://schemas.microsoft.com/office/powerpoint/2010/main" val="2234971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OPPGAVE 2A</a:t>
            </a:r>
          </a:p>
        </p:txBody>
      </p:sp>
      <p:sp>
        <p:nvSpPr>
          <p:cNvPr id="3" name="Plassholder for innhold 2"/>
          <p:cNvSpPr>
            <a:spLocks noGrp="1"/>
          </p:cNvSpPr>
          <p:nvPr>
            <p:ph idx="1"/>
          </p:nvPr>
        </p:nvSpPr>
        <p:spPr/>
        <p:txBody>
          <a:bodyPr/>
          <a:lstStyle/>
          <a:p>
            <a:pPr lvl="0"/>
            <a:r>
              <a:rPr lang="nb-NO" dirty="0" smtClean="0"/>
              <a:t>Hvilke </a:t>
            </a:r>
            <a:r>
              <a:rPr lang="nb-NO" dirty="0"/>
              <a:t>tiltak kan bidra til å bevare </a:t>
            </a:r>
            <a:r>
              <a:rPr lang="nb-NO" dirty="0" smtClean="0"/>
              <a:t/>
            </a:r>
            <a:br>
              <a:rPr lang="nb-NO" dirty="0" smtClean="0"/>
            </a:br>
            <a:r>
              <a:rPr lang="nb-NO" dirty="0" smtClean="0"/>
              <a:t>det </a:t>
            </a:r>
            <a:r>
              <a:rPr lang="nb-NO" dirty="0"/>
              <a:t>som fungerer godt innen dette området?</a:t>
            </a:r>
          </a:p>
          <a:p>
            <a:pPr lvl="0"/>
            <a:r>
              <a:rPr lang="nb-NO" dirty="0"/>
              <a:t>Hvilke tiltak kan bidra til å forbedre/utvikle dette området?</a:t>
            </a:r>
          </a:p>
          <a:p>
            <a:endParaRPr lang="nb-NO" dirty="0"/>
          </a:p>
        </p:txBody>
      </p:sp>
    </p:spTree>
    <p:extLst>
      <p:ext uri="{BB962C8B-B14F-4D97-AF65-F5344CB8AC3E}">
        <p14:creationId xmlns:p14="http://schemas.microsoft.com/office/powerpoint/2010/main" val="4242968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OPPGAVE 2b</a:t>
            </a:r>
          </a:p>
        </p:txBody>
      </p:sp>
      <p:sp>
        <p:nvSpPr>
          <p:cNvPr id="3" name="Plassholder for innhold 2"/>
          <p:cNvSpPr>
            <a:spLocks noGrp="1"/>
          </p:cNvSpPr>
          <p:nvPr>
            <p:ph idx="1"/>
          </p:nvPr>
        </p:nvSpPr>
        <p:spPr/>
        <p:txBody>
          <a:bodyPr/>
          <a:lstStyle/>
          <a:p>
            <a:pPr lvl="0"/>
            <a:r>
              <a:rPr lang="nb-NO" dirty="0" smtClean="0"/>
              <a:t>Gruppen </a:t>
            </a:r>
            <a:r>
              <a:rPr lang="nb-NO" dirty="0"/>
              <a:t>skal prioritere 3 tiltak (om mulig) som fungerer godt og som de ønsker å beholde, skrives på </a:t>
            </a:r>
            <a:r>
              <a:rPr lang="nb-NO" dirty="0" err="1"/>
              <a:t>flip-over</a:t>
            </a:r>
            <a:r>
              <a:rPr lang="nb-NO" dirty="0"/>
              <a:t> (del to av arket).</a:t>
            </a:r>
          </a:p>
          <a:p>
            <a:pPr lvl="0"/>
            <a:r>
              <a:rPr lang="nb-NO" dirty="0"/>
              <a:t>Gruppen skal prioritere 3 tiltak (om mulig) for forbedring av arbeidsmiljøet, skrives på </a:t>
            </a:r>
            <a:r>
              <a:rPr lang="nb-NO" dirty="0" err="1"/>
              <a:t>flip-over</a:t>
            </a:r>
            <a:r>
              <a:rPr lang="nb-NO" dirty="0"/>
              <a:t> (del to av arket).</a:t>
            </a:r>
          </a:p>
          <a:p>
            <a:endParaRPr lang="nb-NO" dirty="0"/>
          </a:p>
        </p:txBody>
      </p:sp>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3743" y="3349809"/>
            <a:ext cx="2677886" cy="1457591"/>
          </a:xfrm>
          <a:prstGeom prst="rect">
            <a:avLst/>
          </a:prstGeom>
        </p:spPr>
      </p:pic>
    </p:spTree>
    <p:extLst>
      <p:ext uri="{BB962C8B-B14F-4D97-AF65-F5344CB8AC3E}">
        <p14:creationId xmlns:p14="http://schemas.microsoft.com/office/powerpoint/2010/main" val="149267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57188" y="0"/>
            <a:ext cx="8315325" cy="708660"/>
          </a:xfrm>
        </p:spPr>
        <p:txBody>
          <a:bodyPr>
            <a:normAutofit fontScale="90000"/>
          </a:bodyPr>
          <a:lstStyle/>
          <a:p>
            <a:r>
              <a:rPr lang="nb-NO" dirty="0" smtClean="0"/>
              <a:t/>
            </a:r>
            <a:br>
              <a:rPr lang="nb-NO" dirty="0" smtClean="0"/>
            </a:br>
            <a:r>
              <a:rPr lang="nb-NO" b="1" dirty="0" smtClean="0">
                <a:solidFill>
                  <a:schemeClr val="accent5">
                    <a:lumMod val="75000"/>
                  </a:schemeClr>
                </a:solidFill>
                <a:latin typeface="Arial Narrow" panose="020B0606020202030204" pitchFamily="34" charset="0"/>
              </a:rPr>
              <a:t>Arbeidsmiljøundersøkelse </a:t>
            </a:r>
            <a:r>
              <a:rPr lang="nb-NO" b="1" dirty="0">
                <a:solidFill>
                  <a:schemeClr val="accent5">
                    <a:lumMod val="75000"/>
                  </a:schemeClr>
                </a:solidFill>
                <a:latin typeface="Arial Narrow" panose="020B0606020202030204" pitchFamily="34" charset="0"/>
              </a:rPr>
              <a:t>2017 - tiltaksrapport</a:t>
            </a:r>
            <a:r>
              <a:rPr lang="nb-NO" sz="3000" dirty="0">
                <a:solidFill>
                  <a:schemeClr val="accent5">
                    <a:lumMod val="75000"/>
                  </a:schemeClr>
                </a:solidFill>
              </a:rPr>
              <a:t/>
            </a:r>
            <a:br>
              <a:rPr lang="nb-NO" sz="3000" dirty="0">
                <a:solidFill>
                  <a:schemeClr val="accent5">
                    <a:lumMod val="75000"/>
                  </a:schemeClr>
                </a:solidFill>
              </a:rPr>
            </a:br>
            <a:r>
              <a:rPr lang="nb-NO" sz="1200" dirty="0"/>
              <a:t>Dato:……… Navn på enhet</a:t>
            </a:r>
            <a:r>
              <a:rPr lang="nb-NO" sz="1050" dirty="0"/>
              <a:t>:……………………………………………………………………  </a:t>
            </a:r>
            <a:r>
              <a:rPr lang="nb-NO" sz="900" dirty="0"/>
              <a:t>(arkiveres på enhetens saksmappe for arbeidsmiljøundersøkelsen)</a:t>
            </a:r>
            <a:r>
              <a:rPr lang="nb-NO" sz="1100" dirty="0"/>
              <a:t/>
            </a:r>
            <a:br>
              <a:rPr lang="nb-NO" sz="1100" dirty="0"/>
            </a:br>
            <a:r>
              <a:rPr lang="nb-NO" sz="1100" dirty="0"/>
              <a:t/>
            </a:r>
            <a:br>
              <a:rPr lang="nb-NO" sz="1100" dirty="0"/>
            </a:br>
            <a:endParaRPr lang="nb-NO" sz="975" dirty="0"/>
          </a:p>
        </p:txBody>
      </p:sp>
      <p:graphicFrame>
        <p:nvGraphicFramePr>
          <p:cNvPr id="7" name="Tabell 6"/>
          <p:cNvGraphicFramePr>
            <a:graphicFrameLocks noGrp="1"/>
          </p:cNvGraphicFramePr>
          <p:nvPr>
            <p:extLst/>
          </p:nvPr>
        </p:nvGraphicFramePr>
        <p:xfrm>
          <a:off x="428625" y="765815"/>
          <a:ext cx="8243888" cy="3891909"/>
        </p:xfrm>
        <a:graphic>
          <a:graphicData uri="http://schemas.openxmlformats.org/drawingml/2006/table">
            <a:tbl>
              <a:tblPr firstRow="1" bandRow="1">
                <a:tableStyleId>{5C22544A-7EE6-4342-B048-85BDC9FD1C3A}</a:tableStyleId>
              </a:tblPr>
              <a:tblGrid>
                <a:gridCol w="5625250">
                  <a:extLst>
                    <a:ext uri="{9D8B030D-6E8A-4147-A177-3AD203B41FA5}">
                      <a16:colId xmlns:a16="http://schemas.microsoft.com/office/drawing/2014/main" val="20000"/>
                    </a:ext>
                  </a:extLst>
                </a:gridCol>
                <a:gridCol w="1581627">
                  <a:extLst>
                    <a:ext uri="{9D8B030D-6E8A-4147-A177-3AD203B41FA5}">
                      <a16:colId xmlns:a16="http://schemas.microsoft.com/office/drawing/2014/main" val="20001"/>
                    </a:ext>
                  </a:extLst>
                </a:gridCol>
                <a:gridCol w="1037011">
                  <a:extLst>
                    <a:ext uri="{9D8B030D-6E8A-4147-A177-3AD203B41FA5}">
                      <a16:colId xmlns:a16="http://schemas.microsoft.com/office/drawing/2014/main" val="20002"/>
                    </a:ext>
                  </a:extLst>
                </a:gridCol>
              </a:tblGrid>
              <a:tr h="555987">
                <a:tc>
                  <a:txBody>
                    <a:bodyPr/>
                    <a:lstStyle/>
                    <a:p>
                      <a:r>
                        <a:rPr lang="nb-NO" sz="1400" b="1" dirty="0" smtClean="0">
                          <a:solidFill>
                            <a:schemeClr val="bg1"/>
                          </a:solidFill>
                        </a:rPr>
                        <a:t>Bevarings- og </a:t>
                      </a:r>
                      <a:r>
                        <a:rPr lang="nb-NO" sz="1400" b="1" baseline="0" dirty="0" smtClean="0">
                          <a:solidFill>
                            <a:schemeClr val="bg1"/>
                          </a:solidFill>
                        </a:rPr>
                        <a:t>forbedringstiltak</a:t>
                      </a:r>
                      <a:endParaRPr lang="nb-NO" sz="1400" b="1" dirty="0">
                        <a:solidFill>
                          <a:schemeClr val="bg1"/>
                        </a:solidFill>
                      </a:endParaRPr>
                    </a:p>
                  </a:txBody>
                  <a:tcPr marL="68580" marR="68580" marT="34290" marB="34290">
                    <a:solidFill>
                      <a:schemeClr val="accent1"/>
                    </a:solidFill>
                  </a:tcPr>
                </a:tc>
                <a:tc>
                  <a:txBody>
                    <a:bodyPr/>
                    <a:lstStyle/>
                    <a:p>
                      <a:r>
                        <a:rPr lang="nb-NO" sz="1400" b="1" dirty="0" smtClean="0">
                          <a:solidFill>
                            <a:schemeClr val="bg1"/>
                          </a:solidFill>
                        </a:rPr>
                        <a:t>Ansvarlig</a:t>
                      </a:r>
                      <a:endParaRPr lang="nb-NO" sz="1400" b="1" dirty="0">
                        <a:solidFill>
                          <a:schemeClr val="bg1"/>
                        </a:solidFill>
                      </a:endParaRPr>
                    </a:p>
                  </a:txBody>
                  <a:tcPr marL="68580" marR="68580" marT="34290" marB="34290">
                    <a:solidFill>
                      <a:schemeClr val="accent1"/>
                    </a:solidFill>
                  </a:tcPr>
                </a:tc>
                <a:tc>
                  <a:txBody>
                    <a:bodyPr/>
                    <a:lstStyle/>
                    <a:p>
                      <a:r>
                        <a:rPr lang="nb-NO" sz="1400" b="1" dirty="0" smtClean="0">
                          <a:solidFill>
                            <a:schemeClr val="bg1"/>
                          </a:solidFill>
                        </a:rPr>
                        <a:t>Frist</a:t>
                      </a:r>
                      <a:endParaRPr lang="nb-NO" sz="1400" b="1" dirty="0">
                        <a:solidFill>
                          <a:schemeClr val="bg1"/>
                        </a:solidFill>
                      </a:endParaRPr>
                    </a:p>
                  </a:txBody>
                  <a:tcPr marL="68580" marR="68580" marT="34290" marB="34290">
                    <a:solidFill>
                      <a:schemeClr val="accent1"/>
                    </a:solidFill>
                  </a:tcPr>
                </a:tc>
                <a:extLst>
                  <a:ext uri="{0D108BD9-81ED-4DB2-BD59-A6C34878D82A}">
                    <a16:rowId xmlns:a16="http://schemas.microsoft.com/office/drawing/2014/main" val="10010"/>
                  </a:ext>
                </a:extLst>
              </a:tr>
              <a:tr h="555987">
                <a:tc>
                  <a:txBody>
                    <a:bodyPr/>
                    <a:lstStyle/>
                    <a:p>
                      <a:endParaRPr lang="nb-NO" sz="1400" dirty="0"/>
                    </a:p>
                  </a:txBody>
                  <a:tcPr marL="68580" marR="68580" marT="34290" marB="34290"/>
                </a:tc>
                <a:tc>
                  <a:txBody>
                    <a:bodyPr/>
                    <a:lstStyle/>
                    <a:p>
                      <a:endParaRPr lang="nb-NO" sz="900" dirty="0"/>
                    </a:p>
                  </a:txBody>
                  <a:tcPr marL="68580" marR="68580" marT="34290" marB="34290"/>
                </a:tc>
                <a:tc>
                  <a:txBody>
                    <a:bodyPr/>
                    <a:lstStyle/>
                    <a:p>
                      <a:endParaRPr lang="nb-NO" sz="1400"/>
                    </a:p>
                  </a:txBody>
                  <a:tcPr marL="68580" marR="68580" marT="34290" marB="34290"/>
                </a:tc>
                <a:extLst>
                  <a:ext uri="{0D108BD9-81ED-4DB2-BD59-A6C34878D82A}">
                    <a16:rowId xmlns:a16="http://schemas.microsoft.com/office/drawing/2014/main" val="10011"/>
                  </a:ext>
                </a:extLst>
              </a:tr>
              <a:tr h="555987">
                <a:tc>
                  <a:txBody>
                    <a:bodyPr/>
                    <a:lstStyle/>
                    <a:p>
                      <a:endParaRPr lang="nb-NO" sz="1400" dirty="0"/>
                    </a:p>
                  </a:txBody>
                  <a:tcPr marL="68580" marR="68580" marT="34290" marB="34290"/>
                </a:tc>
                <a:tc>
                  <a:txBody>
                    <a:bodyPr/>
                    <a:lstStyle/>
                    <a:p>
                      <a:endParaRPr lang="nb-NO" sz="1400"/>
                    </a:p>
                  </a:txBody>
                  <a:tcPr marL="68580" marR="68580" marT="34290" marB="34290"/>
                </a:tc>
                <a:tc>
                  <a:txBody>
                    <a:bodyPr/>
                    <a:lstStyle/>
                    <a:p>
                      <a:endParaRPr lang="nb-NO" sz="1400" dirty="0"/>
                    </a:p>
                  </a:txBody>
                  <a:tcPr marL="68580" marR="68580" marT="34290" marB="34290"/>
                </a:tc>
                <a:extLst>
                  <a:ext uri="{0D108BD9-81ED-4DB2-BD59-A6C34878D82A}">
                    <a16:rowId xmlns:a16="http://schemas.microsoft.com/office/drawing/2014/main" val="10012"/>
                  </a:ext>
                </a:extLst>
              </a:tr>
              <a:tr h="555987">
                <a:tc>
                  <a:txBody>
                    <a:bodyPr/>
                    <a:lstStyle/>
                    <a:p>
                      <a:endParaRPr lang="nb-NO" sz="1400" dirty="0"/>
                    </a:p>
                  </a:txBody>
                  <a:tcPr marL="68580" marR="68580" marT="34290" marB="34290"/>
                </a:tc>
                <a:tc>
                  <a:txBody>
                    <a:bodyPr/>
                    <a:lstStyle/>
                    <a:p>
                      <a:endParaRPr lang="nb-NO" sz="1400" dirty="0"/>
                    </a:p>
                  </a:txBody>
                  <a:tcPr marL="68580" marR="68580" marT="34290" marB="34290"/>
                </a:tc>
                <a:tc>
                  <a:txBody>
                    <a:bodyPr/>
                    <a:lstStyle/>
                    <a:p>
                      <a:endParaRPr lang="nb-NO" sz="1400" dirty="0"/>
                    </a:p>
                  </a:txBody>
                  <a:tcPr marL="68580" marR="68580" marT="34290" marB="34290"/>
                </a:tc>
                <a:extLst>
                  <a:ext uri="{0D108BD9-81ED-4DB2-BD59-A6C34878D82A}">
                    <a16:rowId xmlns:a16="http://schemas.microsoft.com/office/drawing/2014/main" val="10013"/>
                  </a:ext>
                </a:extLst>
              </a:tr>
              <a:tr h="555987">
                <a:tc>
                  <a:txBody>
                    <a:bodyPr/>
                    <a:lstStyle/>
                    <a:p>
                      <a:endParaRPr lang="nb-NO" sz="1400" dirty="0"/>
                    </a:p>
                  </a:txBody>
                  <a:tcPr marL="68580" marR="68580" marT="34290" marB="34290"/>
                </a:tc>
                <a:tc>
                  <a:txBody>
                    <a:bodyPr/>
                    <a:lstStyle/>
                    <a:p>
                      <a:endParaRPr lang="nb-NO" sz="1400" dirty="0"/>
                    </a:p>
                  </a:txBody>
                  <a:tcPr marL="68580" marR="68580" marT="34290" marB="34290"/>
                </a:tc>
                <a:tc>
                  <a:txBody>
                    <a:bodyPr/>
                    <a:lstStyle/>
                    <a:p>
                      <a:endParaRPr lang="nb-NO" sz="1400" dirty="0"/>
                    </a:p>
                  </a:txBody>
                  <a:tcPr marL="68580" marR="68580" marT="34290" marB="34290"/>
                </a:tc>
                <a:extLst>
                  <a:ext uri="{0D108BD9-81ED-4DB2-BD59-A6C34878D82A}">
                    <a16:rowId xmlns:a16="http://schemas.microsoft.com/office/drawing/2014/main" val="1713258932"/>
                  </a:ext>
                </a:extLst>
              </a:tr>
              <a:tr h="555987">
                <a:tc>
                  <a:txBody>
                    <a:bodyPr/>
                    <a:lstStyle/>
                    <a:p>
                      <a:endParaRPr lang="nb-NO" sz="1400" dirty="0"/>
                    </a:p>
                  </a:txBody>
                  <a:tcPr marL="68580" marR="68580" marT="34290" marB="34290"/>
                </a:tc>
                <a:tc>
                  <a:txBody>
                    <a:bodyPr/>
                    <a:lstStyle/>
                    <a:p>
                      <a:endParaRPr lang="nb-NO" sz="1400" dirty="0"/>
                    </a:p>
                  </a:txBody>
                  <a:tcPr marL="68580" marR="68580" marT="34290" marB="34290"/>
                </a:tc>
                <a:tc>
                  <a:txBody>
                    <a:bodyPr/>
                    <a:lstStyle/>
                    <a:p>
                      <a:endParaRPr lang="nb-NO" sz="1400" dirty="0"/>
                    </a:p>
                  </a:txBody>
                  <a:tcPr marL="68580" marR="68580" marT="34290" marB="34290"/>
                </a:tc>
                <a:extLst>
                  <a:ext uri="{0D108BD9-81ED-4DB2-BD59-A6C34878D82A}">
                    <a16:rowId xmlns:a16="http://schemas.microsoft.com/office/drawing/2014/main" val="10014"/>
                  </a:ext>
                </a:extLst>
              </a:tr>
              <a:tr h="555987">
                <a:tc>
                  <a:txBody>
                    <a:bodyPr/>
                    <a:lstStyle/>
                    <a:p>
                      <a:endParaRPr lang="nb-NO" sz="1400" dirty="0"/>
                    </a:p>
                  </a:txBody>
                  <a:tcPr marL="68580" marR="68580" marT="34290" marB="34290"/>
                </a:tc>
                <a:tc>
                  <a:txBody>
                    <a:bodyPr/>
                    <a:lstStyle/>
                    <a:p>
                      <a:endParaRPr lang="nb-NO" sz="1400" dirty="0"/>
                    </a:p>
                  </a:txBody>
                  <a:tcPr marL="68580" marR="68580" marT="34290" marB="34290"/>
                </a:tc>
                <a:tc>
                  <a:txBody>
                    <a:bodyPr/>
                    <a:lstStyle/>
                    <a:p>
                      <a:endParaRPr lang="nb-NO" sz="1400" dirty="0"/>
                    </a:p>
                  </a:txBody>
                  <a:tcPr marL="68580" marR="68580" marT="34290" marB="34290"/>
                </a:tc>
                <a:extLst>
                  <a:ext uri="{0D108BD9-81ED-4DB2-BD59-A6C34878D82A}">
                    <a16:rowId xmlns:a16="http://schemas.microsoft.com/office/drawing/2014/main" val="1988981097"/>
                  </a:ext>
                </a:extLst>
              </a:tr>
            </a:tbl>
          </a:graphicData>
        </a:graphic>
      </p:graphicFrame>
    </p:spTree>
    <p:extLst>
      <p:ext uri="{BB962C8B-B14F-4D97-AF65-F5344CB8AC3E}">
        <p14:creationId xmlns:p14="http://schemas.microsoft.com/office/powerpoint/2010/main" val="1996848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ntnu_enkel_16_9</Template>
  <TotalTime>0</TotalTime>
  <Words>831</Words>
  <Application>Microsoft Office PowerPoint</Application>
  <PresentationFormat>Skjermfremvisning (16:9)</PresentationFormat>
  <Paragraphs>83</Paragraphs>
  <Slides>8</Slides>
  <Notes>7</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8</vt:i4>
      </vt:variant>
    </vt:vector>
  </HeadingPairs>
  <TitlesOfParts>
    <vt:vector size="14" baseType="lpstr">
      <vt:lpstr>Arial</vt:lpstr>
      <vt:lpstr>Arial Narrow</vt:lpstr>
      <vt:lpstr>Calibri</vt:lpstr>
      <vt:lpstr>Symbol</vt:lpstr>
      <vt:lpstr>Times New Roman</vt:lpstr>
      <vt:lpstr>Office-tema</vt:lpstr>
      <vt:lpstr>Alternativ gruppeprosess på store enheter ved bruk av «world cafe» metoden</vt:lpstr>
      <vt:lpstr>Gruppeprosess</vt:lpstr>
      <vt:lpstr>Gruppeprosess fra resultat til tiltak  </vt:lpstr>
      <vt:lpstr>OPPGAVE 1a  </vt:lpstr>
      <vt:lpstr>OPPGAVE 1b</vt:lpstr>
      <vt:lpstr>OPPGAVE 2A</vt:lpstr>
      <vt:lpstr>OPPGAVE 2b</vt:lpstr>
      <vt:lpstr> Arbeidsmiljøundersøkelse 2017 - tiltaksrapport Dato:……… Navn på enhet:……………………………………………………………………  (arkiveres på enhetens saksmappe for arbeidsmiljøundersøkelsen)  </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Bygge nye NTNU i 2017  Hvordan kan vi bruke arbeidsmiljøundersøkelsen  til å fremme et godt og produktivt arbeidsmiljø?</dc:title>
  <dc:creator>Kristin Wergeland Brekke</dc:creator>
  <cp:lastModifiedBy>Kristin Wergeland Brekke</cp:lastModifiedBy>
  <cp:revision>398</cp:revision>
  <cp:lastPrinted>2017-09-27T11:29:55Z</cp:lastPrinted>
  <dcterms:created xsi:type="dcterms:W3CDTF">2016-10-27T12:18:03Z</dcterms:created>
  <dcterms:modified xsi:type="dcterms:W3CDTF">2017-11-27T17:07:27Z</dcterms:modified>
</cp:coreProperties>
</file>