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57" r:id="rId6"/>
    <p:sldId id="258" r:id="rId7"/>
    <p:sldId id="259" r:id="rId8"/>
    <p:sldId id="262" r:id="rId9"/>
    <p:sldId id="260" r:id="rId10"/>
    <p:sldId id="261" r:id="rId11"/>
    <p:sldId id="263" r:id="rId12"/>
    <p:sldId id="264" r:id="rId13"/>
    <p:sldId id="265" r:id="rId14"/>
    <p:sldId id="266" r:id="rId15"/>
    <p:sldId id="6602" r:id="rId16"/>
    <p:sldId id="268" r:id="rId17"/>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9906" autoAdjust="0"/>
  </p:normalViewPr>
  <p:slideViewPr>
    <p:cSldViewPr snapToGrid="0" snapToObjects="1">
      <p:cViewPr varScale="1">
        <p:scale>
          <a:sx n="120" d="100"/>
          <a:sy n="120" d="100"/>
        </p:scale>
        <p:origin x="1308" y="-6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E74DF-504F-4474-B724-D4791929CBC0}" type="datetimeFigureOut">
              <a:rPr lang="nb-NO" smtClean="0"/>
              <a:t>19.01.2024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1CEFA-A135-4160-A1D8-852A72CD4DF3}" type="slidenum">
              <a:rPr lang="nb-NO" smtClean="0"/>
              <a:t>‹#›</a:t>
            </a:fld>
            <a:endParaRPr lang="nb-NO"/>
          </a:p>
        </p:txBody>
      </p:sp>
    </p:spTree>
    <p:extLst>
      <p:ext uri="{BB962C8B-B14F-4D97-AF65-F5344CB8AC3E}">
        <p14:creationId xmlns:p14="http://schemas.microsoft.com/office/powerpoint/2010/main" val="264387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bh.hkdir.no/tall-og-statistikk/statistikk-meny/studenter/statistikk-side/3.4/param?visningId=251&amp;visKode=false&amp;admdebug=true&amp;columns=arstall&amp;hier=instkode%219%21campuskode%219%21progkode&amp;formel=1022&amp;index=2&amp;sti=Norges+teknisk-naturvitenskapelige+universitet&amp;param=arstall%3D2022%218%212021%218%212020%218%212019%218%212018%219%21semester%3D3%219%21dep_id%3D1%219%21kategori%3DS%219%21nivakode%3DB3%218%21B4%218%21HK%218%21YU%218%21AR%218%21LN%218%21M2%218%21ME%218%21MX%218%21HN%218%21M5%218%21PR%219%21instkode%3D1150&amp;binInst=110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lesund.kommune.no/kommunen/fakta-om-alesund/"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fylkesstatistikk.mrfylke.no/statistikk-2023/bus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tnu.no/3h"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tnu.no/3h"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tnu.no/tall-og-fakt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Velkommen – Skjermbilde før selve presentasjonen starter</a:t>
            </a:r>
          </a:p>
          <a:p>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1</a:t>
            </a:fld>
            <a:endParaRPr lang="nb-NO"/>
          </a:p>
        </p:txBody>
      </p:sp>
    </p:spTree>
    <p:extLst>
      <p:ext uri="{BB962C8B-B14F-4D97-AF65-F5344CB8AC3E}">
        <p14:creationId xmlns:p14="http://schemas.microsoft.com/office/powerpoint/2010/main" val="1807960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NTNU i Ålesund innebærer fem institutt, hver av dem underlagt et unikt fakultet. Disse institutta er:</a:t>
            </a:r>
          </a:p>
          <a:p>
            <a:r>
              <a:rPr lang="nb-NO" sz="1200" b="0" i="0" kern="1200" dirty="0">
                <a:solidFill>
                  <a:schemeClr val="tx1"/>
                </a:solidFill>
                <a:effectLst/>
                <a:latin typeface="+mn-lt"/>
                <a:ea typeface="+mn-ea"/>
                <a:cs typeface="+mn-cs"/>
              </a:rPr>
              <a:t>- Institutt for IKT og realfag, under Fakultet for informasjonstekonologi</a:t>
            </a:r>
          </a:p>
          <a:p>
            <a:r>
              <a:rPr lang="nb-NO" sz="1200" b="0" i="0" kern="1200" dirty="0">
                <a:solidFill>
                  <a:schemeClr val="tx1"/>
                </a:solidFill>
                <a:effectLst/>
                <a:latin typeface="+mn-lt"/>
                <a:ea typeface="+mn-ea"/>
                <a:cs typeface="+mn-cs"/>
              </a:rPr>
              <a:t>- Institutt for havromsoperasjoner og byggteknikk, under Fakultet for ingeniørvitenskap</a:t>
            </a:r>
          </a:p>
          <a:p>
            <a:r>
              <a:rPr lang="nb-NO" sz="1200" b="0" i="0" kern="1200" dirty="0">
                <a:solidFill>
                  <a:schemeClr val="tx1"/>
                </a:solidFill>
                <a:effectLst/>
                <a:latin typeface="+mn-lt"/>
                <a:ea typeface="+mn-ea"/>
                <a:cs typeface="+mn-cs"/>
              </a:rPr>
              <a:t>- Institutt for helsevitenskap Ålesund, under Fakultet for medisin og helsevitenskap</a:t>
            </a:r>
          </a:p>
          <a:p>
            <a:r>
              <a:rPr lang="nb-NO" sz="1200" b="0" i="0" kern="1200" dirty="0">
                <a:solidFill>
                  <a:schemeClr val="tx1"/>
                </a:solidFill>
                <a:effectLst/>
                <a:latin typeface="+mn-lt"/>
                <a:ea typeface="+mn-ea"/>
                <a:cs typeface="+mn-cs"/>
              </a:rPr>
              <a:t>- Institutt for biologiske fag Ålesund, under Fakultet for naturvitenskap</a:t>
            </a:r>
          </a:p>
          <a:p>
            <a:r>
              <a:rPr lang="nb-NO" sz="1200" b="0" i="0" kern="1200" dirty="0">
                <a:solidFill>
                  <a:schemeClr val="tx1"/>
                </a:solidFill>
                <a:effectLst/>
                <a:latin typeface="+mn-lt"/>
                <a:ea typeface="+mn-ea"/>
                <a:cs typeface="+mn-cs"/>
              </a:rPr>
              <a:t>- Institutt for internasjonal forretningsdrift, under Fakultet for økonomi</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Vi har også en viserektor her i Ålesund, Anne-Lise Sagen Major. Institutta jobber under sine fakultet, ikke under viserektor.</a:t>
            </a:r>
            <a:endParaRPr lang="en-US" b="0"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10</a:t>
            </a:fld>
            <a:endParaRPr lang="nb-NO"/>
          </a:p>
        </p:txBody>
      </p:sp>
    </p:spTree>
    <p:extLst>
      <p:ext uri="{BB962C8B-B14F-4D97-AF65-F5344CB8AC3E}">
        <p14:creationId xmlns:p14="http://schemas.microsoft.com/office/powerpoint/2010/main" val="2930194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NTNU sin visjon er å skape verdier for samfunnet gjennom kunnskap, innovasjon og samhandling, og vår strategi Kunnskap for en bedre verden. På dette, er Utviklingsavtalen bygd.</a:t>
            </a:r>
          </a:p>
          <a:p>
            <a:endParaRPr lang="nb-NO" dirty="0"/>
          </a:p>
          <a:p>
            <a:r>
              <a:rPr lang="nb-NO" dirty="0"/>
              <a:t>Utviklingsavtalen er en avtale mellom Kunnskapsdepartementet og NTNU som setter mål og rammer for NTNUs virksomhet i en fireårsperiode.</a:t>
            </a:r>
          </a:p>
          <a:p>
            <a:r>
              <a:rPr lang="nb-NO" dirty="0"/>
              <a:t>Den gjeldende avtalen er for perioden 2023-2026 og har tre hovedmål:</a:t>
            </a:r>
          </a:p>
          <a:p>
            <a:pPr marL="228600" indent="-228600">
              <a:buFont typeface="+mj-lt"/>
              <a:buAutoNum type="arabicPeriod"/>
            </a:pPr>
            <a:r>
              <a:rPr lang="nb-NO" dirty="0"/>
              <a:t>NTNU skal utvikle sin rolle som pådriver og partner for en bærekraftig utvikling</a:t>
            </a:r>
          </a:p>
          <a:p>
            <a:pPr marL="228600" indent="-228600">
              <a:buFont typeface="+mj-lt"/>
              <a:buAutoNum type="arabicPeriod"/>
            </a:pPr>
            <a:r>
              <a:rPr lang="nb-NO" dirty="0"/>
              <a:t>NTNU skal styrke lærings- og arbeidsmiljøet og utvikle ansattes kompetanse</a:t>
            </a:r>
          </a:p>
          <a:p>
            <a:pPr marL="228600" indent="-228600">
              <a:buFont typeface="+mj-lt"/>
              <a:buAutoNum type="arabicPeriod"/>
            </a:pPr>
            <a:r>
              <a:rPr lang="nb-NO" dirty="0"/>
              <a:t>NTNU skal utvikle seg som ledende, internasjonalt universitet</a:t>
            </a:r>
          </a:p>
          <a:p>
            <a:endParaRPr lang="nb-NO" dirty="0"/>
          </a:p>
          <a:p>
            <a:r>
              <a:rPr lang="nb-NO" dirty="0"/>
              <a:t>Hvert hovedmål har flere styringsparametere som konkretiserer hva NTNU skal oppnå innenfor hvert område (Eksempel kan tas med).</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chemeClr val="bg1"/>
                </a:solidFill>
                <a:latin typeface="Open Sans" pitchFamily="2" charset="0"/>
                <a:ea typeface="Open Sans" pitchFamily="2" charset="0"/>
                <a:cs typeface="Open Sans" pitchFamily="2" charset="0"/>
              </a:rPr>
              <a:t>Som universitet har NTNU et ansvar</a:t>
            </a:r>
            <a:r>
              <a:rPr lang="nb-NO" sz="1200" b="0" dirty="0">
                <a:solidFill>
                  <a:schemeClr val="bg1"/>
                </a:solidFill>
                <a:latin typeface="Open Sans" pitchFamily="2" charset="0"/>
                <a:ea typeface="Open Sans" pitchFamily="2" charset="0"/>
                <a:cs typeface="Open Sans" pitchFamily="2" charset="0"/>
              </a:rPr>
              <a:t> for å frembringe nye perspektiver for langsiktig, grunnleggende forskning og for utdanning av fremragende kandidater.</a:t>
            </a:r>
          </a:p>
        </p:txBody>
      </p:sp>
      <p:sp>
        <p:nvSpPr>
          <p:cNvPr id="4" name="Plassholder for lysbildenummer 3"/>
          <p:cNvSpPr>
            <a:spLocks noGrp="1"/>
          </p:cNvSpPr>
          <p:nvPr>
            <p:ph type="sldNum" sz="quarter" idx="5"/>
          </p:nvPr>
        </p:nvSpPr>
        <p:spPr/>
        <p:txBody>
          <a:bodyPr/>
          <a:lstStyle/>
          <a:p>
            <a:fld id="{6CB1CEFA-A135-4160-A1D8-852A72CD4DF3}" type="slidenum">
              <a:rPr lang="nb-NO" smtClean="0"/>
              <a:t>11</a:t>
            </a:fld>
            <a:endParaRPr lang="nb-NO"/>
          </a:p>
        </p:txBody>
      </p:sp>
    </p:spTree>
    <p:extLst>
      <p:ext uri="{BB962C8B-B14F-4D97-AF65-F5344CB8AC3E}">
        <p14:creationId xmlns:p14="http://schemas.microsoft.com/office/powerpoint/2010/main" val="3224416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100" b="0" i="0" dirty="0">
                <a:solidFill>
                  <a:srgbClr val="272833"/>
                </a:solidFill>
                <a:effectLst/>
                <a:latin typeface="Open Sans" panose="020B0606030504020204" pitchFamily="34" charset="0"/>
              </a:rPr>
              <a:t>Studentbyen Ålesund ligger vakkert til mellom fjord, fjell og hav. Her er innovasjon og gründervirksomhet en sentral del av studiehverdagen. Med rundt 3000 studenter er studentmiljøet i Ålesund tett på og inkluderende.</a:t>
            </a:r>
          </a:p>
          <a:p>
            <a:endParaRPr lang="nb-NO" sz="1100" b="0" i="0" dirty="0">
              <a:solidFill>
                <a:srgbClr val="272833"/>
              </a:solidFill>
              <a:effectLst/>
              <a:latin typeface="Open Sans" panose="020B0606030504020204" pitchFamily="34" charset="0"/>
            </a:endParaRPr>
          </a:p>
          <a:p>
            <a:r>
              <a:rPr lang="nb-NO" sz="1100" b="0" i="0" dirty="0">
                <a:solidFill>
                  <a:srgbClr val="272833"/>
                </a:solidFill>
                <a:effectLst/>
                <a:latin typeface="Open Sans" panose="020B0606030504020204" pitchFamily="34" charset="0"/>
              </a:rPr>
              <a:t>Studentorganisasjoner og linjeforeninger tilbyr aktiviteter, opplevelser og et fellesskap du kan ta del i. I vårt nye studenthus på campus, finner du moderne studentboliger, lokaler for konserter, </a:t>
            </a:r>
            <a:r>
              <a:rPr lang="nb-NO" sz="1100" b="0" i="0" dirty="0" err="1">
                <a:solidFill>
                  <a:srgbClr val="272833"/>
                </a:solidFill>
                <a:effectLst/>
                <a:latin typeface="Open Sans" panose="020B0606030504020204" pitchFamily="34" charset="0"/>
              </a:rPr>
              <a:t>spillkvelder</a:t>
            </a:r>
            <a:r>
              <a:rPr lang="nb-NO" sz="1100" b="0" i="0" dirty="0">
                <a:solidFill>
                  <a:srgbClr val="272833"/>
                </a:solidFill>
                <a:effectLst/>
                <a:latin typeface="Open Sans" panose="020B0606030504020204" pitchFamily="34" charset="0"/>
              </a:rPr>
              <a:t>, foredrag med mer. Av studenter, for studenter. </a:t>
            </a:r>
            <a:br>
              <a:rPr lang="nb-NO" sz="1200" b="0" u="none" dirty="0">
                <a:effectLst/>
                <a:latin typeface="Calibri"/>
                <a:ea typeface="Calibri" panose="020F0502020204030204" pitchFamily="34" charset="0"/>
                <a:cs typeface="Times New Roman"/>
              </a:rPr>
            </a:br>
            <a:r>
              <a:rPr lang="nb-NO" sz="1200" b="0" u="none" dirty="0">
                <a:effectLst/>
                <a:latin typeface="Calibri"/>
                <a:ea typeface="Calibri" panose="020F0502020204030204" pitchFamily="34" charset="0"/>
                <a:cs typeface="Times New Roman"/>
              </a:rPr>
              <a:t> </a:t>
            </a:r>
          </a:p>
        </p:txBody>
      </p:sp>
      <p:sp>
        <p:nvSpPr>
          <p:cNvPr id="4" name="Plassholder for lysbildenummer 3"/>
          <p:cNvSpPr>
            <a:spLocks noGrp="1"/>
          </p:cNvSpPr>
          <p:nvPr>
            <p:ph type="sldNum" sz="quarter" idx="5"/>
          </p:nvPr>
        </p:nvSpPr>
        <p:spPr/>
        <p:txBody>
          <a:bodyPr/>
          <a:lstStyle/>
          <a:p>
            <a:fld id="{A63BB302-9660-F344-8E4C-44B4ECEB709A}" type="slidenum">
              <a:rPr lang="en-NO" smtClean="0"/>
              <a:t>12</a:t>
            </a:fld>
            <a:endParaRPr lang="en-NO"/>
          </a:p>
        </p:txBody>
      </p:sp>
    </p:spTree>
    <p:extLst>
      <p:ext uri="{BB962C8B-B14F-4D97-AF65-F5344CB8AC3E}">
        <p14:creationId xmlns:p14="http://schemas.microsoft.com/office/powerpoint/2010/main" val="2025082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Igjen, velkommen til Ålesund.</a:t>
            </a:r>
          </a:p>
          <a:p>
            <a:r>
              <a:rPr lang="nb-NO" dirty="0"/>
              <a:t>Si noe på slutten som passer til situasjonen.</a:t>
            </a:r>
          </a:p>
        </p:txBody>
      </p:sp>
      <p:sp>
        <p:nvSpPr>
          <p:cNvPr id="4" name="Plassholder for lysbildenummer 3"/>
          <p:cNvSpPr>
            <a:spLocks noGrp="1"/>
          </p:cNvSpPr>
          <p:nvPr>
            <p:ph type="sldNum" sz="quarter" idx="5"/>
          </p:nvPr>
        </p:nvSpPr>
        <p:spPr/>
        <p:txBody>
          <a:bodyPr/>
          <a:lstStyle/>
          <a:p>
            <a:fld id="{6CB1CEFA-A135-4160-A1D8-852A72CD4DF3}" type="slidenum">
              <a:rPr lang="nb-NO" smtClean="0"/>
              <a:t>13</a:t>
            </a:fld>
            <a:endParaRPr lang="nb-NO"/>
          </a:p>
        </p:txBody>
      </p:sp>
    </p:spTree>
    <p:extLst>
      <p:ext uri="{BB962C8B-B14F-4D97-AF65-F5344CB8AC3E}">
        <p14:creationId xmlns:p14="http://schemas.microsoft.com/office/powerpoint/2010/main" val="1446700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fontAlgn="base"/>
            <a:r>
              <a:rPr lang="nb-NO" sz="1200" b="0" i="0" u="none" strike="noStrike" kern="1200" dirty="0">
                <a:solidFill>
                  <a:schemeClr val="tx1"/>
                </a:solidFill>
                <a:effectLst/>
                <a:latin typeface="+mn-lt"/>
                <a:ea typeface="+mn-ea"/>
                <a:cs typeface="+mn-cs"/>
              </a:rPr>
              <a:t>NTNU er landets største universitet med campuser i Trondheim, Ålesund og Gjøvik. </a:t>
            </a:r>
          </a:p>
          <a:p>
            <a:pPr rtl="0" fontAlgn="base"/>
            <a:r>
              <a:rPr lang="nb-NO" sz="1200" b="0" i="0" u="none" strike="noStrike" kern="1200" dirty="0">
                <a:solidFill>
                  <a:schemeClr val="tx1"/>
                </a:solidFill>
                <a:effectLst/>
                <a:latin typeface="+mn-lt"/>
                <a:ea typeface="+mn-ea"/>
                <a:cs typeface="+mn-cs"/>
              </a:rPr>
              <a:t>En viktig kompetansearbeidsplass. </a:t>
            </a:r>
          </a:p>
          <a:p>
            <a:pPr rtl="0" fontAlgn="base"/>
            <a:r>
              <a:rPr lang="nb-NO" sz="1200" b="0" i="0" u="none" strike="noStrike" kern="1200" dirty="0">
                <a:solidFill>
                  <a:schemeClr val="tx1"/>
                </a:solidFill>
                <a:effectLst/>
                <a:latin typeface="+mn-lt"/>
                <a:ea typeface="+mn-ea"/>
                <a:cs typeface="+mn-cs"/>
              </a:rPr>
              <a:t>Samlet sett er </a:t>
            </a:r>
            <a:r>
              <a:rPr lang="nb-NO" dirty="0"/>
              <a:t>nesten 1</a:t>
            </a:r>
            <a:r>
              <a:rPr lang="nb-NO" sz="1200" b="0" i="0" u="none" strike="noStrike" kern="1200" dirty="0">
                <a:solidFill>
                  <a:schemeClr val="tx1"/>
                </a:solidFill>
                <a:effectLst/>
                <a:latin typeface="+mn-lt"/>
                <a:ea typeface="+mn-ea"/>
                <a:cs typeface="+mn-cs"/>
              </a:rPr>
              <a:t> prosent av Norges befolkning enten ansatt eller student hos oss.</a:t>
            </a:r>
            <a:r>
              <a:rPr lang="en-US" sz="1200" b="0" i="0" kern="1200" dirty="0">
                <a:solidFill>
                  <a:schemeClr val="tx1"/>
                </a:solidFill>
                <a:effectLst/>
                <a:latin typeface="+mn-lt"/>
                <a:ea typeface="+mn-ea"/>
                <a:cs typeface="+mn-cs"/>
              </a:rPr>
              <a:t>​ </a:t>
            </a:r>
          </a:p>
          <a:p>
            <a:pPr rtl="0" fontAlgn="base"/>
            <a:endParaRPr lang="nb-NO" sz="1200" b="0" i="0" kern="1200" noProof="0" dirty="0">
              <a:solidFill>
                <a:schemeClr val="tx1"/>
              </a:solidFill>
              <a:effectLst/>
              <a:latin typeface="+mn-lt"/>
              <a:ea typeface="+mn-ea"/>
              <a:cs typeface="+mn-cs"/>
            </a:endParaRPr>
          </a:p>
          <a:p>
            <a:pPr rtl="0" fontAlgn="base"/>
            <a:r>
              <a:rPr lang="nb-NO" sz="1200" b="0" i="0" kern="1200" noProof="0" dirty="0">
                <a:solidFill>
                  <a:schemeClr val="tx1"/>
                </a:solidFill>
                <a:effectLst/>
                <a:latin typeface="+mn-lt"/>
                <a:ea typeface="+mn-ea"/>
                <a:cs typeface="+mn-cs"/>
              </a:rPr>
              <a:t>For oss er det viktig at vi er tre byer - Ett universitet. Vi er ikke tidligere høyskoler og tidligere NTNU. </a:t>
            </a:r>
          </a:p>
          <a:p>
            <a:pPr rtl="0" fontAlgn="base"/>
            <a:r>
              <a:rPr lang="nb-NO" sz="1200" b="1" i="0" kern="1200" noProof="0" dirty="0">
                <a:solidFill>
                  <a:schemeClr val="tx1"/>
                </a:solidFill>
                <a:effectLst/>
                <a:latin typeface="+mn-lt"/>
                <a:ea typeface="+mn-ea"/>
                <a:cs typeface="+mn-cs"/>
              </a:rPr>
              <a:t>Vi er NTNU.</a:t>
            </a:r>
          </a:p>
          <a:p>
            <a:pPr rtl="0" fontAlgn="base"/>
            <a:endParaRPr lang="en-US" sz="1200" b="1" i="0" kern="1200" dirty="0">
              <a:solidFill>
                <a:schemeClr val="tx1"/>
              </a:solidFill>
              <a:effectLst/>
              <a:latin typeface="+mn-lt"/>
              <a:ea typeface="+mn-ea"/>
              <a:cs typeface="+mn-cs"/>
            </a:endParaRPr>
          </a:p>
          <a:p>
            <a:pPr>
              <a:lnSpc>
                <a:spcPct val="107000"/>
              </a:lnSpc>
              <a:spcAft>
                <a:spcPts val="800"/>
              </a:spcAft>
            </a:pPr>
            <a:r>
              <a:rPr lang="nb-NO" sz="1800" b="1" i="0" dirty="0">
                <a:ea typeface="Calibri"/>
                <a:cs typeface="Calibri"/>
              </a:rPr>
              <a:t>Merk tallene er avrunda!</a:t>
            </a:r>
          </a:p>
          <a:p>
            <a:endParaRPr lang="nb-NO" dirty="0">
              <a:ea typeface="Calibri"/>
              <a:cs typeface="Calibri"/>
            </a:endParaRPr>
          </a:p>
          <a:p>
            <a:endParaRPr lang="nb-NO" dirty="0">
              <a:ea typeface="Calibri"/>
              <a:cs typeface="Calibri"/>
            </a:endParaRPr>
          </a:p>
          <a:p>
            <a:endParaRPr lang="nb-NO"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2</a:t>
            </a:fld>
            <a:endParaRPr lang="nb-NO"/>
          </a:p>
        </p:txBody>
      </p:sp>
    </p:spTree>
    <p:extLst>
      <p:ext uri="{BB962C8B-B14F-4D97-AF65-F5344CB8AC3E}">
        <p14:creationId xmlns:p14="http://schemas.microsoft.com/office/powerpoint/2010/main" val="1398389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Det er 2595 registrert i </a:t>
            </a:r>
            <a:r>
              <a:rPr lang="nb-NO" dirty="0">
                <a:hlinkClick r:id="rId3"/>
              </a:rPr>
              <a:t>Database for statistikk om høyere utdanning - DBH (hkdir.no)</a:t>
            </a:r>
            <a:r>
              <a:rPr lang="nb-NO" dirty="0"/>
              <a:t>.</a:t>
            </a:r>
            <a:endParaRPr lang="nb-NO" dirty="0">
              <a:cs typeface="Calibri"/>
            </a:endParaRPr>
          </a:p>
          <a:p>
            <a:pPr>
              <a:defRPr/>
            </a:pPr>
            <a:r>
              <a:rPr lang="nb-NO" dirty="0"/>
              <a:t>I begrepet «studentmiljøet på Campus» er også fagskolens studenter en del av miljøet. NTNU i Ålesund er arbeidsplassen for rundt 350 ansatte.</a:t>
            </a:r>
          </a:p>
          <a:p>
            <a:pPr>
              <a:defRPr/>
            </a:pPr>
            <a:endParaRPr lang="nb-NO" dirty="0">
              <a:cs typeface="Calibri"/>
            </a:endParaRPr>
          </a:p>
          <a:p>
            <a:r>
              <a:rPr lang="nb-NO" sz="1200" dirty="0"/>
              <a:t>På Campus er det nesten 3000 studenter. De aller fleste er også til stede gjennom uka. Det er i liten grad nettstudenter.  </a:t>
            </a:r>
          </a:p>
          <a:p>
            <a:r>
              <a:rPr lang="nb-NO" sz="1200" dirty="0"/>
              <a:t>Inn og ut av dørene går snart 7000 daglig her på Campus (arbeidsplass, studieplass, gjester/besøkende). </a:t>
            </a:r>
          </a:p>
          <a:p>
            <a:r>
              <a:rPr lang="nb-NO" sz="1200" dirty="0"/>
              <a:t>For 2023 er det rundt 60 internasjonale studenter på universitetet i Ålesund. </a:t>
            </a:r>
          </a:p>
          <a:p>
            <a:pPr>
              <a:defRPr/>
            </a:pPr>
            <a:endParaRPr lang="en-US" dirty="0"/>
          </a:p>
          <a:p>
            <a:r>
              <a:rPr lang="nb-NO" b="1" dirty="0"/>
              <a:t>Merk tallene er avrunda!</a:t>
            </a:r>
          </a:p>
        </p:txBody>
      </p:sp>
      <p:sp>
        <p:nvSpPr>
          <p:cNvPr id="4" name="Plassholder for lysbildenummer 3"/>
          <p:cNvSpPr>
            <a:spLocks noGrp="1"/>
          </p:cNvSpPr>
          <p:nvPr>
            <p:ph type="sldNum" sz="quarter" idx="5"/>
          </p:nvPr>
        </p:nvSpPr>
        <p:spPr/>
        <p:txBody>
          <a:bodyPr/>
          <a:lstStyle/>
          <a:p>
            <a:fld id="{6CB1CEFA-A135-4160-A1D8-852A72CD4DF3}" type="slidenum">
              <a:rPr lang="nb-NO" smtClean="0"/>
              <a:t>3</a:t>
            </a:fld>
            <a:endParaRPr lang="nb-NO"/>
          </a:p>
        </p:txBody>
      </p:sp>
    </p:spTree>
    <p:extLst>
      <p:ext uri="{BB962C8B-B14F-4D97-AF65-F5344CB8AC3E}">
        <p14:creationId xmlns:p14="http://schemas.microsoft.com/office/powerpoint/2010/main" val="426152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noProof="0" dirty="0">
                <a:solidFill>
                  <a:srgbClr val="233542"/>
                </a:solidFill>
                <a:effectLst/>
                <a:latin typeface="Inter"/>
              </a:rPr>
              <a:t>Ålesund kommune er den største kommunen i Møre og Romsdal, med den største byen mellom Bergen og Trondheim.  </a:t>
            </a:r>
          </a:p>
          <a:p>
            <a:pPr algn="l"/>
            <a:r>
              <a:rPr lang="nb-NO" b="0" i="0" noProof="0" dirty="0">
                <a:solidFill>
                  <a:srgbClr val="233542"/>
                </a:solidFill>
                <a:effectLst/>
                <a:latin typeface="Inter"/>
              </a:rPr>
              <a:t>Det lokale næringslivet er både lokalt, nasjonalt og ikke minst internasjonalt orientert. Ålesund er «bygd» på fiske og fangst, og regionen er verdensledende på det marine og maritime området, med flere av landets største fiskebedrifter og oppdrettsselskap.</a:t>
            </a:r>
            <a:br>
              <a:rPr lang="nb-NO" b="0" i="0" noProof="0" dirty="0">
                <a:solidFill>
                  <a:srgbClr val="233542"/>
                </a:solidFill>
                <a:effectLst/>
                <a:latin typeface="Inter"/>
              </a:rPr>
            </a:br>
            <a:r>
              <a:rPr lang="nb-NO" b="0" i="0" noProof="0" dirty="0">
                <a:solidFill>
                  <a:srgbClr val="233542"/>
                </a:solidFill>
                <a:effectLst/>
                <a:latin typeface="Inter"/>
              </a:rPr>
              <a:t>Ålesund er Norges største fiskerihavn, Norges tredje største containerhavn og er landets fjerde største eksporthavn.   </a:t>
            </a:r>
            <a:br>
              <a:rPr lang="nb-NO" b="0" i="0" noProof="0" dirty="0">
                <a:solidFill>
                  <a:srgbClr val="233542"/>
                </a:solidFill>
                <a:effectLst/>
                <a:latin typeface="Inter"/>
              </a:rPr>
            </a:br>
            <a:endParaRPr lang="nb-NO" b="0" i="0" noProof="0" dirty="0">
              <a:solidFill>
                <a:srgbClr val="233542"/>
              </a:solidFill>
              <a:effectLst/>
              <a:latin typeface="Inter"/>
            </a:endParaRPr>
          </a:p>
          <a:p>
            <a:pPr algn="l"/>
            <a:r>
              <a:rPr lang="nb-NO" b="0" i="0" noProof="0" dirty="0">
                <a:solidFill>
                  <a:srgbClr val="233542"/>
                </a:solidFill>
                <a:effectLst/>
                <a:latin typeface="Inter"/>
              </a:rPr>
              <a:t>Kommunen er et av det største kollektivknutepunktet i fylket. 8 millioner passasjerer reiser årlig gjennom fylket med buss, mange av dem til, fra eller gjennom Ålesund.  </a:t>
            </a:r>
          </a:p>
          <a:p>
            <a:pPr algn="l"/>
            <a:r>
              <a:rPr lang="nb-NO" b="0" i="0" noProof="0" dirty="0">
                <a:solidFill>
                  <a:srgbClr val="233542"/>
                </a:solidFill>
                <a:effectLst/>
                <a:latin typeface="Inter"/>
              </a:rPr>
              <a:t>Ålesund by er kjent for sin vakre jugendstil. Tårn, spir og vakre utsmykkinger møter deg som går gatelangs.</a:t>
            </a:r>
          </a:p>
          <a:p>
            <a:pPr algn="l"/>
            <a:r>
              <a:rPr lang="nb-NO" b="0" i="0" noProof="0" dirty="0">
                <a:solidFill>
                  <a:srgbClr val="233542"/>
                </a:solidFill>
                <a:effectLst/>
                <a:latin typeface="Inter"/>
              </a:rPr>
              <a:t>Byen ligger som døråpner til fjordsystemet på Sunnmøre og kommunen er hjem til flere vakre attraksjoner. </a:t>
            </a:r>
          </a:p>
          <a:p>
            <a:pPr algn="l"/>
            <a:r>
              <a:rPr lang="nb-NO" b="0" i="0" noProof="0" dirty="0">
                <a:solidFill>
                  <a:srgbClr val="233542"/>
                </a:solidFill>
                <a:effectLst/>
                <a:latin typeface="Inter"/>
              </a:rPr>
              <a:t>Ålesund er en universitetskommune og har et nært samarbeid med NTNU på Campus Ålesund. </a:t>
            </a:r>
          </a:p>
          <a:p>
            <a:pPr algn="l"/>
            <a:r>
              <a:rPr lang="nb-NO" b="0" i="0" noProof="0" dirty="0">
                <a:solidFill>
                  <a:srgbClr val="233542"/>
                </a:solidFill>
                <a:effectLst/>
                <a:latin typeface="Inter"/>
              </a:rPr>
              <a:t>På Campus Ålesund finner du også Ålesund </a:t>
            </a:r>
            <a:r>
              <a:rPr lang="nb-NO" b="0" i="0" noProof="0" dirty="0" err="1">
                <a:solidFill>
                  <a:srgbClr val="233542"/>
                </a:solidFill>
                <a:effectLst/>
                <a:latin typeface="Inter"/>
              </a:rPr>
              <a:t>framtidslab</a:t>
            </a:r>
            <a:r>
              <a:rPr lang="nb-NO" b="0" i="0" noProof="0" dirty="0">
                <a:solidFill>
                  <a:srgbClr val="233542"/>
                </a:solidFill>
                <a:effectLst/>
                <a:latin typeface="Inter"/>
              </a:rPr>
              <a:t>.</a:t>
            </a:r>
          </a:p>
          <a:p>
            <a:pPr algn="l"/>
            <a:endParaRPr lang="nb-NO" b="0" i="0" noProof="0" dirty="0">
              <a:solidFill>
                <a:srgbClr val="233542"/>
              </a:solidFill>
              <a:effectLst/>
              <a:latin typeface="Inter"/>
            </a:endParaRPr>
          </a:p>
          <a:p>
            <a:pPr algn="l"/>
            <a:r>
              <a:rPr lang="nb-NO" noProof="0" dirty="0">
                <a:hlinkClick r:id="rId3"/>
              </a:rPr>
              <a:t>Fakta om Ålesund - Ålesund kommune (alesund.kommune.no)</a:t>
            </a:r>
            <a:endParaRPr lang="nb-NO" noProof="0" dirty="0"/>
          </a:p>
          <a:p>
            <a:pPr algn="l"/>
            <a:endParaRPr lang="nn-NO" b="0" i="0" dirty="0">
              <a:solidFill>
                <a:srgbClr val="233542"/>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hlinkClick r:id="rId4"/>
              </a:rPr>
              <a:t>Fylkesstatistikk 2023 - 14. Samferdsel (mrfylke.no)</a:t>
            </a:r>
            <a:endParaRPr lang="nn-NO" b="0" i="0" dirty="0">
              <a:solidFill>
                <a:srgbClr val="233542"/>
              </a:solidFill>
              <a:effectLst/>
              <a:latin typeface="Inter"/>
            </a:endParaRPr>
          </a:p>
          <a:p>
            <a:pPr algn="l"/>
            <a:endParaRPr lang="nn-NO" b="0" i="0" dirty="0">
              <a:solidFill>
                <a:srgbClr val="233542"/>
              </a:solidFill>
              <a:effectLst/>
              <a:latin typeface="Inter"/>
            </a:endParaRPr>
          </a:p>
          <a:p>
            <a:pPr algn="l"/>
            <a:endParaRPr lang="nn-NO" b="0" i="0" dirty="0">
              <a:solidFill>
                <a:srgbClr val="233542"/>
              </a:solidFill>
              <a:effectLst/>
              <a:latin typeface="Inter"/>
            </a:endParaRPr>
          </a:p>
          <a:p>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4</a:t>
            </a:fld>
            <a:endParaRPr lang="nb-NO"/>
          </a:p>
        </p:txBody>
      </p:sp>
    </p:spTree>
    <p:extLst>
      <p:ext uri="{BB962C8B-B14F-4D97-AF65-F5344CB8AC3E}">
        <p14:creationId xmlns:p14="http://schemas.microsoft.com/office/powerpoint/2010/main" val="1075129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Campus har vi høy</a:t>
            </a:r>
            <a:r>
              <a:rPr lang="nb-NO" sz="1200" dirty="0"/>
              <a:t> faglig kvalitet og tett på arbeidslivet. </a:t>
            </a:r>
            <a:r>
              <a:rPr lang="nb-NO" dirty="0"/>
              <a:t>NTNU er midt</a:t>
            </a:r>
            <a:r>
              <a:rPr lang="nb-NO" sz="1200" dirty="0"/>
              <a:t> i en kunnskapsklynge bestående av internasjonale bedrifter.</a:t>
            </a:r>
          </a:p>
          <a:p>
            <a:r>
              <a:rPr lang="nb-NO" sz="1200" dirty="0"/>
              <a:t>Våre studenter får utføre sine oppgaver i nært samarbeid med arbeidslivet</a:t>
            </a:r>
            <a:r>
              <a:rPr lang="nb-NO" sz="1400" dirty="0"/>
              <a:t>. </a:t>
            </a:r>
          </a:p>
          <a:p>
            <a:pPr marL="285750" indent="-285750">
              <a:buFont typeface="Arial" panose="020B0604020202020204" pitchFamily="34" charset="0"/>
              <a:buChar char="•"/>
            </a:pPr>
            <a:r>
              <a:rPr lang="nb-NO" sz="1400" dirty="0"/>
              <a:t>Studentene får jobbe sammen med bedriftene på bachelor- og masteroppgaver</a:t>
            </a:r>
          </a:p>
          <a:p>
            <a:pPr marL="285750" indent="-285750">
              <a:buFont typeface="Arial" panose="020B0604020202020204" pitchFamily="34" charset="0"/>
              <a:buChar char="•"/>
            </a:pPr>
            <a:r>
              <a:rPr lang="nb-NO" sz="1400" dirty="0"/>
              <a:t>Næringslivet støtter forskningsprosjekter med ph.d.-stillinger</a:t>
            </a:r>
          </a:p>
          <a:p>
            <a:pPr marL="285750" indent="-285750">
              <a:buFont typeface="Arial" panose="020B0604020202020204" pitchFamily="34" charset="0"/>
              <a:buChar char="•"/>
            </a:pPr>
            <a:r>
              <a:rPr lang="nb-NO" sz="1400" dirty="0"/>
              <a:t>Vi har to ganger så mange næringslivsansatte som akademiske på campus</a:t>
            </a:r>
          </a:p>
          <a:p>
            <a:pPr marL="285750" indent="-285750">
              <a:buFont typeface="Arial" panose="020B0604020202020204" pitchFamily="34" charset="0"/>
              <a:buChar char="•"/>
            </a:pPr>
            <a:r>
              <a:rPr lang="nb-NO" sz="1400" dirty="0"/>
              <a:t>Samarbeid med rederier om kadettplass</a:t>
            </a:r>
          </a:p>
          <a:p>
            <a:pPr marL="285750" indent="-285750">
              <a:buFont typeface="Arial" panose="020B0604020202020204" pitchFamily="34" charset="0"/>
              <a:buChar char="•"/>
            </a:pPr>
            <a:r>
              <a:rPr lang="nb-NO" sz="1400" dirty="0"/>
              <a:t>Avtaler om bruk av utstyr, spesielt  på nautikk (simulator), helsefag og bygg-ingeniør. </a:t>
            </a:r>
          </a:p>
          <a:p>
            <a:endParaRPr lang="nb-NO" sz="1400" dirty="0"/>
          </a:p>
          <a:p>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5</a:t>
            </a:fld>
            <a:endParaRPr lang="nb-NO"/>
          </a:p>
        </p:txBody>
      </p:sp>
    </p:spTree>
    <p:extLst>
      <p:ext uri="{BB962C8B-B14F-4D97-AF65-F5344CB8AC3E}">
        <p14:creationId xmlns:p14="http://schemas.microsoft.com/office/powerpoint/2010/main" val="4115596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latin typeface="Open Sans" pitchFamily="2" charset="0"/>
                <a:ea typeface="Open Sans" pitchFamily="2" charset="0"/>
                <a:cs typeface="Open Sans" pitchFamily="2" charset="0"/>
              </a:rPr>
              <a:t>Presenter bredda i utdanningstilbudet vårt.</a:t>
            </a:r>
          </a:p>
          <a:p>
            <a:r>
              <a:rPr lang="nb-NO" sz="1200" dirty="0">
                <a:latin typeface="Open Sans" pitchFamily="2" charset="0"/>
                <a:ea typeface="Open Sans" pitchFamily="2" charset="0"/>
                <a:cs typeface="Open Sans" pitchFamily="2" charset="0"/>
              </a:rPr>
              <a:t>Hos oss finner du s</a:t>
            </a:r>
            <a:r>
              <a:rPr lang="nb-NO" dirty="0">
                <a:latin typeface="Open Sans" pitchFamily="2" charset="0"/>
                <a:ea typeface="Open Sans" pitchFamily="2" charset="0"/>
                <a:cs typeface="Open Sans" pitchFamily="2" charset="0"/>
              </a:rPr>
              <a:t>ivilingeniør og s</a:t>
            </a:r>
            <a:r>
              <a:rPr lang="nb-NO" sz="1200" dirty="0">
                <a:latin typeface="Open Sans" pitchFamily="2" charset="0"/>
                <a:ea typeface="Open Sans" pitchFamily="2" charset="0"/>
                <a:cs typeface="Open Sans" pitchFamily="2" charset="0"/>
              </a:rPr>
              <a:t>iviløkonomer. </a:t>
            </a:r>
            <a:r>
              <a:rPr lang="nb-NO" dirty="0">
                <a:latin typeface="Open Sans" pitchFamily="2" charset="0"/>
                <a:ea typeface="Open Sans" pitchFamily="2" charset="0"/>
                <a:cs typeface="Open Sans" pitchFamily="2" charset="0"/>
              </a:rPr>
              <a:t>Innovatører og entreprenører</a:t>
            </a:r>
          </a:p>
          <a:p>
            <a:r>
              <a:rPr lang="nb-NO" sz="1200" dirty="0">
                <a:latin typeface="Open Sans" pitchFamily="2" charset="0"/>
                <a:ea typeface="Open Sans" pitchFamily="2" charset="0"/>
                <a:cs typeface="Open Sans" pitchFamily="2" charset="0"/>
              </a:rPr>
              <a:t>Leger og sykepleiere. Fagfolk innen maritime fag, biologiske fag og helsefag. </a:t>
            </a:r>
          </a:p>
          <a:p>
            <a:r>
              <a:rPr lang="nb-NO" dirty="0">
                <a:latin typeface="Open Sans" pitchFamily="2" charset="0"/>
                <a:ea typeface="Open Sans" pitchFamily="2" charset="0"/>
                <a:cs typeface="Open Sans" pitchFamily="2" charset="0"/>
              </a:rPr>
              <a:t> </a:t>
            </a:r>
            <a:endParaRPr lang="nb-NO" sz="1200" dirty="0">
              <a:latin typeface="Open Sans" pitchFamily="2" charset="0"/>
              <a:ea typeface="Open Sans" pitchFamily="2" charset="0"/>
              <a:cs typeface="Open Sans" pitchFamily="2" charset="0"/>
            </a:endParaRPr>
          </a:p>
          <a:p>
            <a:r>
              <a:rPr lang="nb-NO" sz="1200" b="0" u="none" dirty="0">
                <a:effectLst/>
                <a:latin typeface="Calibri"/>
                <a:ea typeface="Calibri" panose="020F0502020204030204" pitchFamily="34" charset="0"/>
                <a:cs typeface="Times New Roman"/>
              </a:rPr>
              <a:t>Sett fokus på det instituttet du hører til på i din presentasjon </a:t>
            </a:r>
          </a:p>
          <a:p>
            <a:r>
              <a:rPr lang="nb-NO" sz="1200" b="0" u="none" dirty="0">
                <a:effectLst/>
                <a:latin typeface="Calibri"/>
                <a:ea typeface="Calibri" panose="020F0502020204030204" pitchFamily="34" charset="0"/>
                <a:cs typeface="Times New Roman"/>
              </a:rPr>
              <a:t>Se også </a:t>
            </a:r>
            <a:r>
              <a:rPr lang="nb-NO" dirty="0">
                <a:hlinkClick r:id="rId3"/>
              </a:rPr>
              <a:t>Hav, handel og helse - Ålesund – NTNU</a:t>
            </a:r>
            <a:endParaRPr lang="nb-NO" dirty="0"/>
          </a:p>
          <a:p>
            <a:endParaRPr lang="nb-NO" dirty="0"/>
          </a:p>
          <a:p>
            <a:r>
              <a:rPr lang="nb-NO" dirty="0"/>
              <a:t>OBS: </a:t>
            </a:r>
            <a:r>
              <a:rPr lang="nb-NO" sz="1800" kern="0" dirty="0">
                <a:effectLst/>
                <a:latin typeface="Calibri" panose="020F0502020204030204" pitchFamily="34" charset="0"/>
              </a:rPr>
              <a:t>Om</a:t>
            </a:r>
            <a:r>
              <a:rPr lang="nb-NO" sz="1800" kern="0" dirty="0">
                <a:effectLst/>
                <a:latin typeface="Calibri" panose="020F0502020204030204" pitchFamily="34" charset="0"/>
                <a:ea typeface="Calibri" panose="020F0502020204030204" pitchFamily="34" charset="0"/>
              </a:rPr>
              <a:t> forkurs nevnes må også YVEI og TRES nevnes. </a:t>
            </a:r>
            <a:br>
              <a:rPr lang="nb-NO" sz="1800" kern="0" dirty="0">
                <a:effectLst/>
                <a:latin typeface="Calibri" panose="020F0502020204030204" pitchFamily="34" charset="0"/>
                <a:ea typeface="Calibri" panose="020F0502020204030204" pitchFamily="34" charset="0"/>
              </a:rPr>
            </a:br>
            <a:r>
              <a:rPr lang="nb-NO" sz="1800" kern="0" dirty="0">
                <a:effectLst/>
                <a:latin typeface="Calibri" panose="020F0502020204030204" pitchFamily="34" charset="0"/>
                <a:ea typeface="Calibri" panose="020F0502020204030204" pitchFamily="34" charset="0"/>
              </a:rPr>
              <a:t>YVEI og TRES er en vei til ingeniør som er unik for Gjøvik og Ålesund, og en av våre fordeler.</a:t>
            </a:r>
            <a:endParaRPr lang="nb-NO" dirty="0"/>
          </a:p>
          <a:p>
            <a:endParaRPr lang="nb-NO" sz="1200" b="0" u="none" dirty="0">
              <a:effectLst/>
              <a:latin typeface="Calibri"/>
              <a:ea typeface="Calibri" panose="020F0502020204030204" pitchFamily="34" charset="0"/>
              <a:cs typeface="Times New Roman"/>
            </a:endParaRPr>
          </a:p>
          <a:p>
            <a:endParaRPr lang="nb-NO" sz="1200" b="0" u="none" dirty="0">
              <a:effectLst/>
              <a:latin typeface="Calibri"/>
              <a:ea typeface="Calibri" panose="020F0502020204030204" pitchFamily="34" charset="0"/>
              <a:cs typeface="Times New Roman"/>
            </a:endParaRPr>
          </a:p>
          <a:p>
            <a:br>
              <a:rPr lang="nb-NO" sz="1200" b="0" u="none" dirty="0">
                <a:effectLst/>
                <a:latin typeface="Calibri"/>
                <a:ea typeface="Calibri" panose="020F0502020204030204" pitchFamily="34" charset="0"/>
                <a:cs typeface="Times New Roman"/>
              </a:rPr>
            </a:br>
            <a:r>
              <a:rPr lang="nb-NO" sz="1200" b="0" u="none" dirty="0">
                <a:effectLst/>
                <a:latin typeface="Calibri"/>
                <a:ea typeface="Calibri" panose="020F0502020204030204" pitchFamily="34" charset="0"/>
                <a:cs typeface="Times New Roman"/>
              </a:rPr>
              <a:t> </a:t>
            </a:r>
          </a:p>
          <a:p>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6</a:t>
            </a:fld>
            <a:endParaRPr lang="nb-NO"/>
          </a:p>
        </p:txBody>
      </p:sp>
    </p:spTree>
    <p:extLst>
      <p:ext uri="{BB962C8B-B14F-4D97-AF65-F5344CB8AC3E}">
        <p14:creationId xmlns:p14="http://schemas.microsoft.com/office/powerpoint/2010/main" val="110575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nb-NO" sz="1200" b="0" i="0" dirty="0">
                <a:solidFill>
                  <a:srgbClr val="000000"/>
                </a:solidFill>
                <a:effectLst/>
                <a:latin typeface="Open Sans" pitchFamily="2" charset="0"/>
                <a:ea typeface="Open Sans" pitchFamily="2" charset="0"/>
                <a:cs typeface="Open Sans" pitchFamily="2" charset="0"/>
              </a:rPr>
              <a:t>Livslang læring er viktig for NTNU. NTNU har et nasjonalt mandat og bidrar til kompetanseutvikling og verdiskaping i hele landet.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nb-NO" sz="1200" b="0" i="0" dirty="0">
                <a:solidFill>
                  <a:srgbClr val="000000"/>
                </a:solidFill>
                <a:effectLst/>
                <a:latin typeface="Open Sans" pitchFamily="2" charset="0"/>
                <a:ea typeface="Open Sans" pitchFamily="2" charset="0"/>
                <a:cs typeface="Open Sans" pitchFamily="2" charset="0"/>
              </a:rPr>
              <a:t>NTNU gir videre- og deltidsutdanning i flere forskjellige utdanningsområder. Som det største universitetet i Norge, så er vi en av de største på videreutdanning i landet.</a:t>
            </a:r>
          </a:p>
          <a:p>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7</a:t>
            </a:fld>
            <a:endParaRPr lang="nb-NO"/>
          </a:p>
        </p:txBody>
      </p:sp>
    </p:spTree>
    <p:extLst>
      <p:ext uri="{BB962C8B-B14F-4D97-AF65-F5344CB8AC3E}">
        <p14:creationId xmlns:p14="http://schemas.microsoft.com/office/powerpoint/2010/main" val="802817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Fokusområdene til NTNU i Ålesund frem mot 2025 er de tre H-ene: Hav, Handel, og Helse.</a:t>
            </a:r>
          </a:p>
          <a:p>
            <a:r>
              <a:rPr lang="nb-NO" dirty="0"/>
              <a:t>Linke til mer informasjon gjennom: </a:t>
            </a:r>
            <a:r>
              <a:rPr lang="nb-NO" dirty="0">
                <a:hlinkClick r:id="rId3"/>
              </a:rPr>
              <a:t>Hav, handel og helse - Ålesund - NTNU</a:t>
            </a:r>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8</a:t>
            </a:fld>
            <a:endParaRPr lang="nb-NO"/>
          </a:p>
        </p:txBody>
      </p:sp>
    </p:spTree>
    <p:extLst>
      <p:ext uri="{BB962C8B-B14F-4D97-AF65-F5344CB8AC3E}">
        <p14:creationId xmlns:p14="http://schemas.microsoft.com/office/powerpoint/2010/main" val="2027173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8 fakultet, Vitenskapsmuseet og 55 institutt.</a:t>
            </a:r>
          </a:p>
          <a:p>
            <a:pPr rtl="0" fontAlgn="base"/>
            <a:r>
              <a:rPr lang="nb-NO" sz="1200" b="0" i="0" u="none" strike="noStrike" kern="1200" dirty="0">
                <a:solidFill>
                  <a:schemeClr val="tx1"/>
                </a:solidFill>
                <a:effectLst/>
                <a:latin typeface="+mn-lt"/>
                <a:ea typeface="+mn-ea"/>
                <a:cs typeface="+mn-cs"/>
              </a:rPr>
              <a:t>NTNU er landets største universitet med campuser i Trondheim, Ålesund og Gjøvik, og er en viktig kompetansearbeidsplass. Samlet sett er </a:t>
            </a:r>
            <a:r>
              <a:rPr lang="nb-NO" dirty="0"/>
              <a:t>nesten 1</a:t>
            </a:r>
            <a:r>
              <a:rPr lang="nb-NO" sz="1200" b="0" i="0" u="none" strike="noStrike" kern="1200" dirty="0">
                <a:solidFill>
                  <a:schemeClr val="tx1"/>
                </a:solidFill>
                <a:effectLst/>
                <a:latin typeface="+mn-lt"/>
                <a:ea typeface="+mn-ea"/>
                <a:cs typeface="+mn-cs"/>
              </a:rPr>
              <a:t> prosent av Norges befolkning enten ansatt eller student hos oss.</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For </a:t>
            </a:r>
            <a:r>
              <a:rPr lang="en-US" sz="1200" b="0" i="0" kern="1200" dirty="0" err="1">
                <a:solidFill>
                  <a:schemeClr val="tx1"/>
                </a:solidFill>
                <a:effectLst/>
                <a:latin typeface="+mn-lt"/>
                <a:ea typeface="+mn-ea"/>
                <a:cs typeface="+mn-cs"/>
              </a:rPr>
              <a:t>oss</a:t>
            </a:r>
            <a:r>
              <a:rPr lang="en-US" sz="1200" b="0" i="0" kern="1200" dirty="0">
                <a:solidFill>
                  <a:schemeClr val="tx1"/>
                </a:solidFill>
                <a:effectLst/>
                <a:latin typeface="+mn-lt"/>
                <a:ea typeface="+mn-ea"/>
                <a:cs typeface="+mn-cs"/>
              </a:rPr>
              <a:t> er det </a:t>
            </a:r>
            <a:r>
              <a:rPr lang="en-US" sz="1200" b="0" i="0" kern="1200" dirty="0" err="1">
                <a:solidFill>
                  <a:schemeClr val="tx1"/>
                </a:solidFill>
                <a:effectLst/>
                <a:latin typeface="+mn-lt"/>
                <a:ea typeface="+mn-ea"/>
                <a:cs typeface="+mn-cs"/>
              </a:rPr>
              <a:t>viktig</a:t>
            </a:r>
            <a:r>
              <a:rPr lang="en-US" sz="1200" b="0" i="0" kern="1200" dirty="0">
                <a:solidFill>
                  <a:schemeClr val="tx1"/>
                </a:solidFill>
                <a:effectLst/>
                <a:latin typeface="+mn-lt"/>
                <a:ea typeface="+mn-ea"/>
                <a:cs typeface="+mn-cs"/>
              </a:rPr>
              <a:t> at vi er </a:t>
            </a:r>
            <a:r>
              <a:rPr lang="en-US" sz="1200" b="0" i="0" kern="1200" dirty="0" err="1">
                <a:solidFill>
                  <a:schemeClr val="tx1"/>
                </a:solidFill>
                <a:effectLst/>
                <a:latin typeface="+mn-lt"/>
                <a:ea typeface="+mn-ea"/>
                <a:cs typeface="+mn-cs"/>
              </a:rPr>
              <a:t>tre</a:t>
            </a:r>
            <a:r>
              <a:rPr lang="en-US" sz="1200" b="0" i="0" kern="1200" dirty="0">
                <a:solidFill>
                  <a:schemeClr val="tx1"/>
                </a:solidFill>
                <a:effectLst/>
                <a:latin typeface="+mn-lt"/>
                <a:ea typeface="+mn-ea"/>
                <a:cs typeface="+mn-cs"/>
              </a:rPr>
              <a:t> byer - </a:t>
            </a:r>
            <a:r>
              <a:rPr lang="en-US" sz="1200" b="0" i="0" kern="1200" dirty="0" err="1">
                <a:solidFill>
                  <a:schemeClr val="tx1"/>
                </a:solidFill>
                <a:effectLst/>
                <a:latin typeface="+mn-lt"/>
                <a:ea typeface="+mn-ea"/>
                <a:cs typeface="+mn-cs"/>
              </a:rPr>
              <a:t>Ett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universitet</a:t>
            </a:r>
            <a:r>
              <a:rPr lang="en-US" sz="1200" b="0" i="0" kern="1200" dirty="0">
                <a:solidFill>
                  <a:schemeClr val="tx1"/>
                </a:solidFill>
                <a:effectLst/>
                <a:latin typeface="+mn-lt"/>
                <a:ea typeface="+mn-ea"/>
                <a:cs typeface="+mn-cs"/>
              </a:rPr>
              <a:t>. Vi er </a:t>
            </a:r>
            <a:r>
              <a:rPr lang="en-US" sz="1200" b="0" i="0" kern="1200" dirty="0" err="1">
                <a:solidFill>
                  <a:schemeClr val="tx1"/>
                </a:solidFill>
                <a:effectLst/>
                <a:latin typeface="+mn-lt"/>
                <a:ea typeface="+mn-ea"/>
                <a:cs typeface="+mn-cs"/>
              </a:rPr>
              <a:t>ikke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tidligere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høyskoler</a:t>
            </a:r>
            <a:r>
              <a:rPr lang="en-US" sz="1200" b="0" i="0" kern="1200" dirty="0">
                <a:solidFill>
                  <a:schemeClr val="tx1"/>
                </a:solidFill>
                <a:effectLst/>
                <a:latin typeface="+mn-lt"/>
                <a:ea typeface="+mn-ea"/>
                <a:cs typeface="+mn-cs"/>
              </a:rPr>
              <a:t> og </a:t>
            </a:r>
            <a:r>
              <a:rPr lang="en-US" sz="1200" b="0" i="0" kern="1200" dirty="0" err="1">
                <a:solidFill>
                  <a:schemeClr val="tx1"/>
                </a:solidFill>
                <a:effectLst/>
                <a:latin typeface="+mn-lt"/>
                <a:ea typeface="+mn-ea"/>
                <a:cs typeface="+mn-cs"/>
              </a:rPr>
              <a:t>tidligere</a:t>
            </a:r>
            <a:r>
              <a:rPr lang="en-US" sz="1200" b="0" i="0" kern="1200" dirty="0">
                <a:solidFill>
                  <a:schemeClr val="tx1"/>
                </a:solidFill>
                <a:effectLst/>
                <a:latin typeface="+mn-lt"/>
                <a:ea typeface="+mn-ea"/>
                <a:cs typeface="+mn-cs"/>
              </a:rPr>
              <a:t> NTNU. </a:t>
            </a:r>
            <a:r>
              <a:rPr lang="en-US" sz="1200" b="1" i="0" kern="1200" dirty="0">
                <a:solidFill>
                  <a:schemeClr val="tx1"/>
                </a:solidFill>
                <a:effectLst/>
                <a:latin typeface="+mn-lt"/>
                <a:ea typeface="+mn-ea"/>
                <a:cs typeface="+mn-cs"/>
              </a:rPr>
              <a:t>Vi er NTNU.</a:t>
            </a:r>
          </a:p>
          <a:p>
            <a:pPr rtl="0" fontAlgn="base"/>
            <a:endParaRPr lang="en-US" sz="1200" b="1"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Kilde: </a:t>
            </a:r>
            <a:r>
              <a:rPr lang="nb-NO" dirty="0">
                <a:hlinkClick r:id="rId3"/>
              </a:rPr>
              <a:t>Tall - fakta - NTNU</a:t>
            </a:r>
            <a:endParaRPr lang="en-US" sz="1200" b="1" i="0" kern="1200" dirty="0">
              <a:solidFill>
                <a:schemeClr val="tx1"/>
              </a:solidFill>
              <a:effectLst/>
              <a:latin typeface="+mn-lt"/>
              <a:ea typeface="+mn-ea"/>
              <a:cs typeface="+mn-cs"/>
            </a:endParaRPr>
          </a:p>
          <a:p>
            <a:pPr rtl="0" fontAlgn="base"/>
            <a:endParaRPr lang="en-US" sz="1200" b="1" i="0" kern="1200" dirty="0">
              <a:solidFill>
                <a:schemeClr val="tx1"/>
              </a:solidFill>
              <a:effectLst/>
              <a:latin typeface="+mn-lt"/>
              <a:ea typeface="+mn-ea"/>
              <a:cs typeface="+mn-cs"/>
            </a:endParaRPr>
          </a:p>
          <a:p>
            <a:pPr rtl="0" fontAlgn="base"/>
            <a:endParaRPr lang="en-US" sz="1200" b="1" i="0" kern="1200" dirty="0">
              <a:solidFill>
                <a:schemeClr val="tx1"/>
              </a:solidFill>
              <a:effectLst/>
              <a:latin typeface="+mn-lt"/>
              <a:ea typeface="+mn-ea"/>
              <a:cs typeface="+mn-cs"/>
            </a:endParaRPr>
          </a:p>
          <a:p>
            <a:pPr>
              <a:lnSpc>
                <a:spcPct val="150000"/>
              </a:lnSpc>
            </a:pPr>
            <a:r>
              <a:rPr lang="nb-NO" sz="1200" dirty="0"/>
              <a:t> </a:t>
            </a:r>
          </a:p>
          <a:p>
            <a:pPr rtl="0" fontAlgn="base"/>
            <a:endParaRPr lang="en-US" sz="1200" b="1" i="0" kern="1200" dirty="0">
              <a:solidFill>
                <a:schemeClr val="tx1"/>
              </a:solidFill>
              <a:effectLst/>
              <a:latin typeface="+mn-lt"/>
              <a:cs typeface="Calibri"/>
            </a:endParaRPr>
          </a:p>
          <a:p>
            <a:endParaRPr lang="en-US"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6CB1CEFA-A135-4160-A1D8-852A72CD4DF3}" type="slidenum">
              <a:rPr lang="nb-NO" smtClean="0"/>
              <a:t>9</a:t>
            </a:fld>
            <a:endParaRPr lang="nb-NO"/>
          </a:p>
        </p:txBody>
      </p:sp>
    </p:spTree>
    <p:extLst>
      <p:ext uri="{BB962C8B-B14F-4D97-AF65-F5344CB8AC3E}">
        <p14:creationId xmlns:p14="http://schemas.microsoft.com/office/powerpoint/2010/main" val="1847234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a:t>Klikk for å redigere tittelstil</a:t>
            </a:r>
            <a:endParaRPr lang="nb-NO" dirty="0"/>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15120" y="4838278"/>
            <a:ext cx="342081" cy="189077"/>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solidFill>
                  <a:schemeClr val="bg1"/>
                </a:solidFill>
                <a:latin typeface="Arial"/>
                <a:cs typeface="Arial"/>
              </a:rPr>
              <a:pPr algn="ctr"/>
              <a:t>‹#›</a:t>
            </a:fld>
            <a:endParaRPr lang="nb-NO" b="1" i="0" dirty="0">
              <a:solidFill>
                <a:schemeClr val="bg1"/>
              </a:solidFill>
              <a:latin typeface="Arial"/>
              <a:cs typeface="Arial"/>
            </a:endParaRPr>
          </a:p>
        </p:txBody>
      </p:sp>
      <p:sp>
        <p:nvSpPr>
          <p:cNvPr id="5" name="Tittel 1">
            <a:extLst>
              <a:ext uri="{FF2B5EF4-FFF2-40B4-BE49-F238E27FC236}">
                <a16:creationId xmlns:a16="http://schemas.microsoft.com/office/drawing/2014/main" id="{05EC2AE0-B44F-054E-BFCD-76CABF1DC18B}"/>
              </a:ext>
            </a:extLst>
          </p:cNvPr>
          <p:cNvSpPr>
            <a:spLocks noGrp="1"/>
          </p:cNvSpPr>
          <p:nvPr>
            <p:ph type="title"/>
          </p:nvPr>
        </p:nvSpPr>
        <p:spPr>
          <a:xfrm>
            <a:off x="301385" y="298339"/>
            <a:ext cx="8418747" cy="648512"/>
          </a:xfrm>
          <a:prstGeom prst="rect">
            <a:avLst/>
          </a:prstGeom>
        </p:spPr>
        <p:txBody>
          <a:bodyPr wrap="square" lIns="90000" tIns="46800" rIns="90000" bIns="46800" anchor="t" anchorCtr="0">
            <a:spAutoFit/>
          </a:bodyPr>
          <a:lstStyle/>
          <a:p>
            <a:r>
              <a:rPr lang="nb-NO"/>
              <a:t>Klikk for å redigere tittelstil</a:t>
            </a:r>
            <a:endParaRPr lang="nb-NO" dirty="0"/>
          </a:p>
        </p:txBody>
      </p:sp>
      <p:sp>
        <p:nvSpPr>
          <p:cNvPr id="6" name="Plassholder for innhold 2">
            <a:extLst>
              <a:ext uri="{FF2B5EF4-FFF2-40B4-BE49-F238E27FC236}">
                <a16:creationId xmlns:a16="http://schemas.microsoft.com/office/drawing/2014/main" id="{D71B43E3-0CFC-1744-898D-8BFB6751AEAF}"/>
              </a:ext>
            </a:extLst>
          </p:cNvPr>
          <p:cNvSpPr>
            <a:spLocks noGrp="1"/>
          </p:cNvSpPr>
          <p:nvPr>
            <p:ph idx="1"/>
          </p:nvPr>
        </p:nvSpPr>
        <p:spPr>
          <a:xfrm>
            <a:off x="301385" y="1010266"/>
            <a:ext cx="8418747" cy="3613774"/>
          </a:xfrm>
          <a:prstGeom prst="rect">
            <a:avLst/>
          </a:prstGeom>
        </p:spPr>
        <p:txBody>
          <a:bodyPr lIns="90000" tIns="46800" rIns="90000" bIns="4680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CB60B315-8747-3D4A-B631-78885B903E7F}"/>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B542A489-F3D2-C548-950A-36FB292BF394}"/>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2C5FD02-ABC7-DC40-AB2C-6439D5A58398}"/>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0" name="Plassholder for innhold 5">
            <a:extLst>
              <a:ext uri="{FF2B5EF4-FFF2-40B4-BE49-F238E27FC236}">
                <a16:creationId xmlns:a16="http://schemas.microsoft.com/office/drawing/2014/main" id="{1F31E274-9051-D14F-8975-C186AEDC0A51}"/>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434436D4-0315-0747-8EE7-1FEDFC66B248}"/>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03196" y="205979"/>
            <a:ext cx="8523170" cy="646331"/>
          </a:xfrm>
          <a:prstGeom prst="rect">
            <a:avLst/>
          </a:prstGeom>
        </p:spPr>
        <p:txBody>
          <a:bodyPr vert="horz" wrap="square"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303196" y="943276"/>
            <a:ext cx="8523170" cy="3651347"/>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6" name="Bilde 5" descr="hor_blaa_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783836"/>
            <a:ext cx="9144000" cy="359664"/>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5" Type="http://schemas.openxmlformats.org/officeDocument/2006/relationships/image" Target="../media/image30.jpg"/><Relationship Id="rId10" Type="http://schemas.openxmlformats.org/officeDocument/2006/relationships/image" Target="../media/image25.jp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dbh.hkdir.no/tall-og-statistikk/statistikk-meny/studenter/statistikk-side/3.4/param?visningId=251&amp;visKode=false&amp;admdebug=false&amp;columns=arstall&amp;hier=instkode!9!campuskode!9!progkode&amp;formel=1022&amp;index=2&amp;sti=Norges%20teknisk-naturvitenskapelige%20universitet&amp;param=arstall%3D2022!8!2021!8!2020!8!2019!8!2018!9!semester%3D3!9!dep_id%3D1!9!kategori%3DS!9!nivakode%3DB3!8!B4!8!HK!8!YU!8!AR!8!LN!8!M2!8!ME!8!MX!8!HN!8!M5!8!PR!9!instkode%3D1150&amp;binInst=110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1.xml"/><Relationship Id="rId7" Type="http://schemas.openxmlformats.org/officeDocument/2006/relationships/slide" Target="slide1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5" Type="http://schemas.openxmlformats.org/officeDocument/2006/relationships/slide" Target="slide9.xml"/><Relationship Id="rId10" Type="http://schemas.openxmlformats.org/officeDocument/2006/relationships/slide" Target="slide10.xml"/><Relationship Id="rId4" Type="http://schemas.openxmlformats.org/officeDocument/2006/relationships/slide" Target="slide7.xml"/><Relationship Id="rId9"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876300" y="1805781"/>
            <a:ext cx="7426002" cy="1569660"/>
          </a:xfrm>
        </p:spPr>
        <p:txBody>
          <a:bodyPr/>
          <a:lstStyle/>
          <a:p>
            <a:r>
              <a:rPr lang="nb-NO" sz="4800" dirty="0"/>
              <a:t>Velkommen </a:t>
            </a:r>
            <a:br>
              <a:rPr lang="nb-NO" sz="4800" dirty="0"/>
            </a:br>
            <a:r>
              <a:rPr lang="nb-NO" sz="4800" dirty="0"/>
              <a:t>til oss!</a:t>
            </a:r>
          </a:p>
        </p:txBody>
      </p:sp>
      <p:sp>
        <p:nvSpPr>
          <p:cNvPr id="3" name="Undertittel 2"/>
          <p:cNvSpPr>
            <a:spLocks noGrp="1"/>
          </p:cNvSpPr>
          <p:nvPr>
            <p:ph type="subTitle" idx="1"/>
          </p:nvPr>
        </p:nvSpPr>
        <p:spPr>
          <a:xfrm>
            <a:off x="703101" y="4244235"/>
            <a:ext cx="7772400" cy="1314450"/>
          </a:xfrm>
        </p:spPr>
        <p:txBody>
          <a:bodyPr>
            <a:normAutofit/>
          </a:bodyPr>
          <a:lstStyle/>
          <a:p>
            <a:r>
              <a:rPr lang="nb-NO" sz="1800" i="1" dirty="0">
                <a:solidFill>
                  <a:schemeClr val="tx2"/>
                </a:solidFill>
                <a:latin typeface="Open Sans" pitchFamily="2" charset="0"/>
                <a:ea typeface="Open Sans" pitchFamily="2" charset="0"/>
                <a:cs typeface="Open Sans" pitchFamily="2" charset="0"/>
              </a:rPr>
              <a:t>|</a:t>
            </a:r>
            <a:r>
              <a:rPr lang="nb-NO" sz="1800" i="1" dirty="0">
                <a:solidFill>
                  <a:schemeClr val="tx1"/>
                </a:solidFill>
                <a:latin typeface="Open Sans" pitchFamily="2" charset="0"/>
                <a:ea typeface="Open Sans" pitchFamily="2" charset="0"/>
                <a:cs typeface="Open Sans" pitchFamily="2" charset="0"/>
              </a:rPr>
              <a:t> Kreativ </a:t>
            </a:r>
            <a:r>
              <a:rPr lang="nb-NO" sz="1800" i="1" dirty="0">
                <a:solidFill>
                  <a:schemeClr val="tx2"/>
                </a:solidFill>
                <a:latin typeface="Open Sans" pitchFamily="2" charset="0"/>
                <a:ea typeface="Open Sans" pitchFamily="2" charset="0"/>
                <a:cs typeface="Open Sans" pitchFamily="2" charset="0"/>
              </a:rPr>
              <a:t>|</a:t>
            </a:r>
            <a:r>
              <a:rPr lang="nb-NO" sz="1800" i="1" dirty="0">
                <a:solidFill>
                  <a:schemeClr val="tx1"/>
                </a:solidFill>
                <a:latin typeface="Open Sans" pitchFamily="2" charset="0"/>
                <a:ea typeface="Open Sans" pitchFamily="2" charset="0"/>
                <a:cs typeface="Open Sans" pitchFamily="2" charset="0"/>
              </a:rPr>
              <a:t> Kritisk </a:t>
            </a:r>
            <a:r>
              <a:rPr lang="nb-NO" sz="1800" i="1" dirty="0">
                <a:solidFill>
                  <a:schemeClr val="tx2"/>
                </a:solidFill>
                <a:latin typeface="Open Sans" pitchFamily="2" charset="0"/>
                <a:ea typeface="Open Sans" pitchFamily="2" charset="0"/>
                <a:cs typeface="Open Sans" pitchFamily="2" charset="0"/>
              </a:rPr>
              <a:t>|</a:t>
            </a:r>
            <a:r>
              <a:rPr lang="nb-NO" sz="1800" i="1" dirty="0">
                <a:solidFill>
                  <a:schemeClr val="tx1"/>
                </a:solidFill>
                <a:latin typeface="Open Sans" pitchFamily="2" charset="0"/>
                <a:ea typeface="Open Sans" pitchFamily="2" charset="0"/>
                <a:cs typeface="Open Sans" pitchFamily="2" charset="0"/>
              </a:rPr>
              <a:t> Konstruktiv </a:t>
            </a:r>
            <a:r>
              <a:rPr lang="nb-NO" sz="1800" i="1" dirty="0">
                <a:solidFill>
                  <a:schemeClr val="tx2"/>
                </a:solidFill>
                <a:latin typeface="Open Sans" pitchFamily="2" charset="0"/>
                <a:ea typeface="Open Sans" pitchFamily="2" charset="0"/>
                <a:cs typeface="Open Sans" pitchFamily="2" charset="0"/>
              </a:rPr>
              <a:t>|</a:t>
            </a:r>
            <a:r>
              <a:rPr lang="nb-NO" sz="1800" i="1" dirty="0">
                <a:solidFill>
                  <a:schemeClr val="tx1"/>
                </a:solidFill>
                <a:latin typeface="Open Sans" pitchFamily="2" charset="0"/>
                <a:ea typeface="Open Sans" pitchFamily="2" charset="0"/>
                <a:cs typeface="Open Sans" pitchFamily="2" charset="0"/>
              </a:rPr>
              <a:t> Respektfull </a:t>
            </a:r>
            <a:r>
              <a:rPr lang="nb-NO" sz="1800" i="1" dirty="0">
                <a:solidFill>
                  <a:schemeClr val="tx2"/>
                </a:solidFill>
                <a:latin typeface="Open Sans" pitchFamily="2" charset="0"/>
                <a:ea typeface="Open Sans" pitchFamily="2" charset="0"/>
                <a:cs typeface="Open Sans" pitchFamily="2" charset="0"/>
              </a:rPr>
              <a:t>|</a:t>
            </a:r>
            <a:br>
              <a:rPr lang="nb-NO" sz="1800" i="1" dirty="0">
                <a:solidFill>
                  <a:schemeClr val="tx1"/>
                </a:solidFill>
                <a:latin typeface="Open Sans" pitchFamily="2" charset="0"/>
                <a:ea typeface="Open Sans" pitchFamily="2" charset="0"/>
                <a:cs typeface="Open Sans" pitchFamily="2" charset="0"/>
              </a:rPr>
            </a:br>
            <a:br>
              <a:rPr lang="nb-NO" sz="900" i="1" dirty="0">
                <a:solidFill>
                  <a:schemeClr val="tx1"/>
                </a:solidFill>
                <a:latin typeface="Open Sans" pitchFamily="2" charset="0"/>
                <a:ea typeface="Open Sans" pitchFamily="2" charset="0"/>
                <a:cs typeface="Open Sans" pitchFamily="2" charset="0"/>
              </a:rPr>
            </a:br>
            <a:endParaRPr lang="nb-NO" sz="1800" i="1" dirty="0">
              <a:solidFill>
                <a:schemeClr val="tx1"/>
              </a:solidFill>
              <a:latin typeface="Open Sans" pitchFamily="2" charset="0"/>
              <a:ea typeface="Open Sans" pitchFamily="2" charset="0"/>
              <a:cs typeface="Open Sans" pitchFamily="2" charset="0"/>
            </a:endParaRPr>
          </a:p>
        </p:txBody>
      </p:sp>
      <p:grpSp>
        <p:nvGrpSpPr>
          <p:cNvPr id="4" name="Gruppe 16">
            <a:extLst>
              <a:ext uri="{FF2B5EF4-FFF2-40B4-BE49-F238E27FC236}">
                <a16:creationId xmlns:a16="http://schemas.microsoft.com/office/drawing/2014/main" id="{BC75EAFD-3C23-E75F-FB75-3F84D7019DAB}"/>
              </a:ext>
            </a:extLst>
          </p:cNvPr>
          <p:cNvGrpSpPr/>
          <p:nvPr/>
        </p:nvGrpSpPr>
        <p:grpSpPr>
          <a:xfrm>
            <a:off x="5696763" y="-26654"/>
            <a:ext cx="3250646" cy="5170154"/>
            <a:chOff x="3804354" y="-43343"/>
            <a:chExt cx="3290731" cy="5233913"/>
          </a:xfrm>
          <a:effectLst>
            <a:outerShdw blurRad="404357" dist="50800" dir="5400000" algn="ctr" rotWithShape="0">
              <a:srgbClr val="000000">
                <a:alpha val="43137"/>
              </a:srgbClr>
            </a:outerShdw>
          </a:effectLst>
        </p:grpSpPr>
        <p:pic>
          <p:nvPicPr>
            <p:cNvPr id="5" name="Bilde 1">
              <a:extLst>
                <a:ext uri="{FF2B5EF4-FFF2-40B4-BE49-F238E27FC236}">
                  <a16:creationId xmlns:a16="http://schemas.microsoft.com/office/drawing/2014/main" id="{711F2D02-A29A-D0EF-6095-58589F3DC5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57192" y="-43343"/>
              <a:ext cx="2437893" cy="1924241"/>
            </a:xfrm>
            <a:prstGeom prst="parallelogram">
              <a:avLst/>
            </a:prstGeom>
            <a:ln w="38100">
              <a:noFill/>
            </a:ln>
            <a:effectLst>
              <a:outerShdw blurRad="197606" dist="38100" dir="2700000" algn="tl" rotWithShape="0">
                <a:prstClr val="black">
                  <a:alpha val="40000"/>
                </a:prstClr>
              </a:outerShdw>
            </a:effectLst>
          </p:spPr>
        </p:pic>
        <p:pic>
          <p:nvPicPr>
            <p:cNvPr id="6" name="Picture 2">
              <a:extLst>
                <a:ext uri="{FF2B5EF4-FFF2-40B4-BE49-F238E27FC236}">
                  <a16:creationId xmlns:a16="http://schemas.microsoft.com/office/drawing/2014/main" id="{C9BFAE55-3A55-8D4D-258F-0B34FFEE8D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263292" y="1872625"/>
              <a:ext cx="2337085" cy="1489647"/>
            </a:xfrm>
            <a:prstGeom prst="parallelogram">
              <a:avLst/>
            </a:prstGeom>
            <a:noFill/>
            <a:ln w="38100">
              <a:noFill/>
            </a:ln>
            <a:effectLst>
              <a:outerShdw blurRad="231845"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C1024D7F-7B65-8B27-5036-21EE8E0F1A6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804354" y="3356528"/>
              <a:ext cx="2419698" cy="1834042"/>
            </a:xfrm>
            <a:prstGeom prst="parallelogram">
              <a:avLst/>
            </a:prstGeom>
            <a:ln w="38100">
              <a:noFill/>
            </a:ln>
            <a:effectLst>
              <a:outerShdw blurRad="161263" dist="38100" dir="2700000" algn="tl" rotWithShape="0">
                <a:prstClr val="black">
                  <a:alpha val="40000"/>
                </a:prstClr>
              </a:outerShdw>
            </a:effectLst>
          </p:spPr>
        </p:pic>
      </p:grpSp>
      <p:pic>
        <p:nvPicPr>
          <p:cNvPr id="10" name="Bilde 9" descr="Et bilde som inneholder Font, tekst, Grafikk, skjermbilde&#10;&#10;Automatisk generert beskrivelse">
            <a:extLst>
              <a:ext uri="{FF2B5EF4-FFF2-40B4-BE49-F238E27FC236}">
                <a16:creationId xmlns:a16="http://schemas.microsoft.com/office/drawing/2014/main" id="{213A7D82-45C1-0ED3-14BA-F810F26B4647}"/>
              </a:ext>
            </a:extLst>
          </p:cNvPr>
          <p:cNvPicPr>
            <a:picLocks noChangeAspect="1"/>
          </p:cNvPicPr>
          <p:nvPr/>
        </p:nvPicPr>
        <p:blipFill>
          <a:blip r:embed="rId6"/>
          <a:stretch>
            <a:fillRect/>
          </a:stretch>
        </p:blipFill>
        <p:spPr>
          <a:xfrm>
            <a:off x="196591" y="216380"/>
            <a:ext cx="4080134" cy="1112962"/>
          </a:xfrm>
          <a:prstGeom prst="rect">
            <a:avLst/>
          </a:prstGeom>
        </p:spPr>
      </p:pic>
    </p:spTree>
    <p:extLst>
      <p:ext uri="{BB962C8B-B14F-4D97-AF65-F5344CB8AC3E}">
        <p14:creationId xmlns:p14="http://schemas.microsoft.com/office/powerpoint/2010/main" val="324310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053AD41-9148-D096-B902-94287F09BF4F}"/>
              </a:ext>
            </a:extLst>
          </p:cNvPr>
          <p:cNvSpPr/>
          <p:nvPr/>
        </p:nvSpPr>
        <p:spPr>
          <a:xfrm>
            <a:off x="0" y="-15192"/>
            <a:ext cx="9143999" cy="5158692"/>
          </a:xfrm>
          <a:prstGeom prst="rect">
            <a:avLst/>
          </a:prstGeom>
          <a:solidFill>
            <a:srgbClr val="004F9F"/>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 name="TekstSylinder 2">
            <a:extLst>
              <a:ext uri="{FF2B5EF4-FFF2-40B4-BE49-F238E27FC236}">
                <a16:creationId xmlns:a16="http://schemas.microsoft.com/office/drawing/2014/main" id="{D975DD61-013C-D3D2-C69F-FE8636C87144}"/>
              </a:ext>
            </a:extLst>
          </p:cNvPr>
          <p:cNvSpPr txBox="1"/>
          <p:nvPr/>
        </p:nvSpPr>
        <p:spPr>
          <a:xfrm>
            <a:off x="573278" y="2570034"/>
            <a:ext cx="184731" cy="369332"/>
          </a:xfrm>
          <a:prstGeom prst="rect">
            <a:avLst/>
          </a:prstGeom>
          <a:noFill/>
        </p:spPr>
        <p:txBody>
          <a:bodyPr wrap="none" rtlCol="0">
            <a:spAutoFit/>
          </a:bodyPr>
          <a:lstStyle/>
          <a:p>
            <a:endParaRPr lang="nb-NO" dirty="0">
              <a:latin typeface="Open Sans" pitchFamily="2" charset="0"/>
              <a:ea typeface="Open Sans" pitchFamily="2" charset="0"/>
              <a:cs typeface="Open Sans" pitchFamily="2" charset="0"/>
            </a:endParaRPr>
          </a:p>
        </p:txBody>
      </p:sp>
      <p:grpSp>
        <p:nvGrpSpPr>
          <p:cNvPr id="4" name="Gruppe 3">
            <a:extLst>
              <a:ext uri="{FF2B5EF4-FFF2-40B4-BE49-F238E27FC236}">
                <a16:creationId xmlns:a16="http://schemas.microsoft.com/office/drawing/2014/main" id="{0E84C6B2-11C7-89F5-EB23-0CB856483D28}"/>
              </a:ext>
            </a:extLst>
          </p:cNvPr>
          <p:cNvGrpSpPr/>
          <p:nvPr/>
        </p:nvGrpSpPr>
        <p:grpSpPr>
          <a:xfrm>
            <a:off x="5482353" y="2787413"/>
            <a:ext cx="1133856" cy="2077112"/>
            <a:chOff x="515546" y="483747"/>
            <a:chExt cx="1511808" cy="2157077"/>
          </a:xfrm>
          <a:solidFill>
            <a:schemeClr val="tx1">
              <a:lumMod val="75000"/>
              <a:lumOff val="25000"/>
            </a:schemeClr>
          </a:solidFill>
        </p:grpSpPr>
        <p:sp>
          <p:nvSpPr>
            <p:cNvPr id="5" name="Rektangel 4">
              <a:extLst>
                <a:ext uri="{FF2B5EF4-FFF2-40B4-BE49-F238E27FC236}">
                  <a16:creationId xmlns:a16="http://schemas.microsoft.com/office/drawing/2014/main" id="{99A3B164-1234-0C80-015C-9629C1FC7D15}"/>
                </a:ext>
              </a:extLst>
            </p:cNvPr>
            <p:cNvSpPr/>
            <p:nvPr/>
          </p:nvSpPr>
          <p:spPr>
            <a:xfrm>
              <a:off x="515546" y="483747"/>
              <a:ext cx="1511808" cy="2157077"/>
            </a:xfrm>
            <a:prstGeom prst="rect">
              <a:avLst/>
            </a:prstGeom>
            <a:grp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350" b="1" dirty="0">
                <a:latin typeface="Open Sans" pitchFamily="2" charset="0"/>
                <a:ea typeface="Open Sans" pitchFamily="2" charset="0"/>
                <a:cs typeface="Open Sans" pitchFamily="2" charset="0"/>
              </a:endParaRPr>
            </a:p>
            <a:p>
              <a:pPr algn="ctr"/>
              <a:r>
                <a:rPr lang="nb-NO" sz="1350" b="1" dirty="0">
                  <a:latin typeface="Open Sans" pitchFamily="2" charset="0"/>
                  <a:ea typeface="Open Sans" pitchFamily="2" charset="0"/>
                  <a:cs typeface="Open Sans" pitchFamily="2" charset="0"/>
                </a:rPr>
                <a:t>IIF</a:t>
              </a:r>
            </a:p>
            <a:p>
              <a:r>
                <a:rPr lang="nb-NO" sz="825" dirty="0">
                  <a:latin typeface="Open Sans" pitchFamily="2" charset="0"/>
                  <a:ea typeface="Open Sans" pitchFamily="2" charset="0"/>
                  <a:cs typeface="Open Sans" pitchFamily="2" charset="0"/>
                </a:rPr>
                <a:t>Institutt for </a:t>
              </a:r>
              <a:br>
                <a:rPr lang="nb-NO" sz="825" dirty="0">
                  <a:latin typeface="Open Sans" pitchFamily="2" charset="0"/>
                  <a:ea typeface="Open Sans" pitchFamily="2" charset="0"/>
                  <a:cs typeface="Open Sans" pitchFamily="2" charset="0"/>
                </a:rPr>
              </a:br>
              <a:r>
                <a:rPr lang="nb-NO" sz="825" dirty="0">
                  <a:latin typeface="Open Sans" pitchFamily="2" charset="0"/>
                  <a:ea typeface="Open Sans" pitchFamily="2" charset="0"/>
                  <a:cs typeface="Open Sans" pitchFamily="2" charset="0"/>
                </a:rPr>
                <a:t>internasjonal forretningsdrift</a:t>
              </a:r>
            </a:p>
            <a:p>
              <a:endParaRPr lang="nb-NO" sz="825" dirty="0">
                <a:latin typeface="Open Sans" pitchFamily="2" charset="0"/>
                <a:ea typeface="Open Sans" pitchFamily="2" charset="0"/>
                <a:cs typeface="Open Sans" pitchFamily="2" charset="0"/>
              </a:endParaRPr>
            </a:p>
            <a:p>
              <a:r>
                <a:rPr lang="nb-NO" sz="825" dirty="0">
                  <a:latin typeface="Open Sans" pitchFamily="2" charset="0"/>
                  <a:ea typeface="Open Sans" pitchFamily="2" charset="0"/>
                  <a:cs typeface="Open Sans" pitchFamily="2" charset="0"/>
                </a:rPr>
                <a:t>Instituttleder:</a:t>
              </a:r>
            </a:p>
            <a:p>
              <a:r>
                <a:rPr lang="nb-NO" sz="825" dirty="0">
                  <a:latin typeface="Open Sans" pitchFamily="2" charset="0"/>
                  <a:ea typeface="Open Sans" pitchFamily="2" charset="0"/>
                  <a:cs typeface="Open Sans" pitchFamily="2" charset="0"/>
                </a:rPr>
                <a:t>Mark Pasquine</a:t>
              </a:r>
            </a:p>
            <a:p>
              <a:endParaRPr lang="nb-NO" sz="825" dirty="0">
                <a:latin typeface="Open Sans" pitchFamily="2" charset="0"/>
                <a:ea typeface="Open Sans" pitchFamily="2" charset="0"/>
                <a:cs typeface="Open Sans" pitchFamily="2" charset="0"/>
              </a:endParaRPr>
            </a:p>
            <a:p>
              <a:endParaRPr lang="nb-NO" sz="825" dirty="0">
                <a:latin typeface="Open Sans" pitchFamily="2" charset="0"/>
                <a:ea typeface="Open Sans" pitchFamily="2" charset="0"/>
                <a:cs typeface="Open Sans" pitchFamily="2" charset="0"/>
              </a:endParaRPr>
            </a:p>
          </p:txBody>
        </p:sp>
        <p:pic>
          <p:nvPicPr>
            <p:cNvPr id="6" name="Bilde 5">
              <a:extLst>
                <a:ext uri="{FF2B5EF4-FFF2-40B4-BE49-F238E27FC236}">
                  <a16:creationId xmlns:a16="http://schemas.microsoft.com/office/drawing/2014/main" id="{9D1E544F-BBD8-2A46-B29D-9E37EFA303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1799" y="489672"/>
              <a:ext cx="862726" cy="523322"/>
            </a:xfrm>
            <a:prstGeom prst="rect">
              <a:avLst/>
            </a:prstGeom>
            <a:grpFill/>
            <a:ln>
              <a:noFill/>
            </a:ln>
          </p:spPr>
        </p:pic>
      </p:grpSp>
      <p:grpSp>
        <p:nvGrpSpPr>
          <p:cNvPr id="7" name="Gruppe 6">
            <a:extLst>
              <a:ext uri="{FF2B5EF4-FFF2-40B4-BE49-F238E27FC236}">
                <a16:creationId xmlns:a16="http://schemas.microsoft.com/office/drawing/2014/main" id="{545C7969-7969-75D8-1D86-970827DC30F7}"/>
              </a:ext>
            </a:extLst>
          </p:cNvPr>
          <p:cNvGrpSpPr/>
          <p:nvPr/>
        </p:nvGrpSpPr>
        <p:grpSpPr>
          <a:xfrm>
            <a:off x="383828" y="2796640"/>
            <a:ext cx="1133856" cy="2073530"/>
            <a:chOff x="734194" y="2941148"/>
            <a:chExt cx="1511808" cy="2764706"/>
          </a:xfrm>
          <a:solidFill>
            <a:schemeClr val="tx1">
              <a:lumMod val="75000"/>
              <a:lumOff val="25000"/>
            </a:schemeClr>
          </a:solidFill>
        </p:grpSpPr>
        <p:grpSp>
          <p:nvGrpSpPr>
            <p:cNvPr id="8" name="Gruppe 7">
              <a:extLst>
                <a:ext uri="{FF2B5EF4-FFF2-40B4-BE49-F238E27FC236}">
                  <a16:creationId xmlns:a16="http://schemas.microsoft.com/office/drawing/2014/main" id="{D1112926-DDE1-91B9-4E9B-EE65072AC5E9}"/>
                </a:ext>
              </a:extLst>
            </p:cNvPr>
            <p:cNvGrpSpPr/>
            <p:nvPr/>
          </p:nvGrpSpPr>
          <p:grpSpPr>
            <a:xfrm>
              <a:off x="734194" y="2941148"/>
              <a:ext cx="1511808" cy="2764706"/>
              <a:chOff x="515546" y="483747"/>
              <a:chExt cx="1511808" cy="2157077"/>
            </a:xfrm>
            <a:grpFill/>
          </p:grpSpPr>
          <p:sp>
            <p:nvSpPr>
              <p:cNvPr id="10" name="Rektangel 9">
                <a:extLst>
                  <a:ext uri="{FF2B5EF4-FFF2-40B4-BE49-F238E27FC236}">
                    <a16:creationId xmlns:a16="http://schemas.microsoft.com/office/drawing/2014/main" id="{D6430CA9-BB57-7D9D-D256-05ACE64B59FE}"/>
                  </a:ext>
                </a:extLst>
              </p:cNvPr>
              <p:cNvSpPr/>
              <p:nvPr/>
            </p:nvSpPr>
            <p:spPr>
              <a:xfrm>
                <a:off x="515546" y="483747"/>
                <a:ext cx="1511808" cy="2157077"/>
              </a:xfrm>
              <a:prstGeom prst="rect">
                <a:avLst/>
              </a:prstGeom>
              <a:grp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350" b="1" dirty="0">
                  <a:latin typeface="Open Sans" pitchFamily="2" charset="0"/>
                  <a:ea typeface="Open Sans" pitchFamily="2" charset="0"/>
                  <a:cs typeface="Open Sans" pitchFamily="2" charset="0"/>
                </a:endParaRPr>
              </a:p>
              <a:p>
                <a:pPr algn="ctr"/>
                <a:r>
                  <a:rPr lang="nb-NO" sz="1350" b="1" dirty="0">
                    <a:latin typeface="Open Sans" pitchFamily="2" charset="0"/>
                    <a:ea typeface="Open Sans" pitchFamily="2" charset="0"/>
                    <a:cs typeface="Open Sans" pitchFamily="2" charset="0"/>
                  </a:rPr>
                  <a:t>IIR</a:t>
                </a:r>
              </a:p>
              <a:p>
                <a:r>
                  <a:rPr lang="nb-NO" sz="825" dirty="0">
                    <a:latin typeface="Open Sans" pitchFamily="2" charset="0"/>
                    <a:ea typeface="Open Sans" pitchFamily="2" charset="0"/>
                    <a:cs typeface="Open Sans" pitchFamily="2" charset="0"/>
                  </a:rPr>
                  <a:t>Institutt for </a:t>
                </a:r>
                <a:br>
                  <a:rPr lang="nb-NO" sz="825" dirty="0">
                    <a:latin typeface="Open Sans" pitchFamily="2" charset="0"/>
                    <a:ea typeface="Open Sans" pitchFamily="2" charset="0"/>
                    <a:cs typeface="Open Sans" pitchFamily="2" charset="0"/>
                  </a:rPr>
                </a:br>
                <a:r>
                  <a:rPr lang="nb-NO" sz="825" dirty="0">
                    <a:latin typeface="Open Sans" pitchFamily="2" charset="0"/>
                    <a:ea typeface="Open Sans" pitchFamily="2" charset="0"/>
                    <a:cs typeface="Open Sans" pitchFamily="2" charset="0"/>
                  </a:rPr>
                  <a:t>IKT og realfag</a:t>
                </a:r>
              </a:p>
              <a:p>
                <a:endParaRPr lang="nb-NO" sz="825" dirty="0">
                  <a:latin typeface="Open Sans" pitchFamily="2" charset="0"/>
                  <a:ea typeface="Open Sans" pitchFamily="2" charset="0"/>
                  <a:cs typeface="Open Sans" pitchFamily="2" charset="0"/>
                </a:endParaRPr>
              </a:p>
              <a:p>
                <a:r>
                  <a:rPr lang="nb-NO" sz="825" dirty="0">
                    <a:latin typeface="Open Sans" pitchFamily="2" charset="0"/>
                    <a:ea typeface="Open Sans" pitchFamily="2" charset="0"/>
                    <a:cs typeface="Open Sans" pitchFamily="2" charset="0"/>
                  </a:rPr>
                  <a:t>Instituttleder:</a:t>
                </a:r>
              </a:p>
              <a:p>
                <a:r>
                  <a:rPr lang="nb-NO" sz="825" dirty="0">
                    <a:latin typeface="Open Sans" pitchFamily="2" charset="0"/>
                    <a:ea typeface="Open Sans" pitchFamily="2" charset="0"/>
                    <a:cs typeface="Open Sans" pitchFamily="2" charset="0"/>
                  </a:rPr>
                  <a:t>Rune Volden</a:t>
                </a:r>
              </a:p>
              <a:p>
                <a:endParaRPr lang="nb-NO" sz="825" dirty="0">
                  <a:latin typeface="Open Sans" pitchFamily="2" charset="0"/>
                  <a:ea typeface="Open Sans" pitchFamily="2" charset="0"/>
                  <a:cs typeface="Open Sans" pitchFamily="2" charset="0"/>
                </a:endParaRPr>
              </a:p>
              <a:p>
                <a:endParaRPr lang="nb-NO" sz="825" dirty="0">
                  <a:latin typeface="Open Sans" pitchFamily="2" charset="0"/>
                  <a:ea typeface="Open Sans" pitchFamily="2" charset="0"/>
                  <a:cs typeface="Open Sans" pitchFamily="2" charset="0"/>
                </a:endParaRPr>
              </a:p>
              <a:p>
                <a:endParaRPr lang="nb-NO" sz="825" dirty="0">
                  <a:latin typeface="Open Sans" pitchFamily="2" charset="0"/>
                  <a:ea typeface="Open Sans" pitchFamily="2" charset="0"/>
                  <a:cs typeface="Open Sans" pitchFamily="2" charset="0"/>
                </a:endParaRPr>
              </a:p>
            </p:txBody>
          </p:sp>
          <p:pic>
            <p:nvPicPr>
              <p:cNvPr id="11" name="Bilde 10">
                <a:extLst>
                  <a:ext uri="{FF2B5EF4-FFF2-40B4-BE49-F238E27FC236}">
                    <a16:creationId xmlns:a16="http://schemas.microsoft.com/office/drawing/2014/main" id="{997F3AFA-4578-E7CA-87BF-7F6C2C087C1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21799" y="489672"/>
                <a:ext cx="862726" cy="520511"/>
              </a:xfrm>
              <a:prstGeom prst="rect">
                <a:avLst/>
              </a:prstGeom>
              <a:grpFill/>
              <a:ln>
                <a:noFill/>
              </a:ln>
            </p:spPr>
          </p:pic>
        </p:grpSp>
        <p:pic>
          <p:nvPicPr>
            <p:cNvPr id="9" name="Bilde 8" descr="Et bilde som inneholder person, bygning, utendørs&#10;&#10;Automatisk generert beskrivelse">
              <a:extLst>
                <a:ext uri="{FF2B5EF4-FFF2-40B4-BE49-F238E27FC236}">
                  <a16:creationId xmlns:a16="http://schemas.microsoft.com/office/drawing/2014/main" id="{6EE626BD-005C-180F-8931-02ACC35AE9C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40447" y="4834128"/>
              <a:ext cx="739973" cy="825500"/>
            </a:xfrm>
            <a:prstGeom prst="ellipse">
              <a:avLst/>
            </a:prstGeom>
            <a:grpFill/>
            <a:ln>
              <a:solidFill>
                <a:schemeClr val="bg1"/>
              </a:solidFill>
            </a:ln>
            <a:effectLst>
              <a:softEdge rad="112500"/>
            </a:effectLst>
          </p:spPr>
        </p:pic>
      </p:grpSp>
      <p:grpSp>
        <p:nvGrpSpPr>
          <p:cNvPr id="12" name="Gruppe 11">
            <a:extLst>
              <a:ext uri="{FF2B5EF4-FFF2-40B4-BE49-F238E27FC236}">
                <a16:creationId xmlns:a16="http://schemas.microsoft.com/office/drawing/2014/main" id="{11938CAA-9FC5-7A8F-E832-A691793DBDFE}"/>
              </a:ext>
            </a:extLst>
          </p:cNvPr>
          <p:cNvGrpSpPr/>
          <p:nvPr/>
        </p:nvGrpSpPr>
        <p:grpSpPr>
          <a:xfrm>
            <a:off x="1705191" y="2774295"/>
            <a:ext cx="1179316" cy="2073530"/>
            <a:chOff x="2363231" y="2941147"/>
            <a:chExt cx="1572421" cy="2764707"/>
          </a:xfrm>
          <a:solidFill>
            <a:schemeClr val="tx1">
              <a:lumMod val="75000"/>
              <a:lumOff val="25000"/>
            </a:schemeClr>
          </a:solidFill>
        </p:grpSpPr>
        <p:grpSp>
          <p:nvGrpSpPr>
            <p:cNvPr id="13" name="Gruppe 12">
              <a:extLst>
                <a:ext uri="{FF2B5EF4-FFF2-40B4-BE49-F238E27FC236}">
                  <a16:creationId xmlns:a16="http://schemas.microsoft.com/office/drawing/2014/main" id="{0AE73E99-E2A4-2917-BE1C-D41E2282E941}"/>
                </a:ext>
              </a:extLst>
            </p:cNvPr>
            <p:cNvGrpSpPr/>
            <p:nvPr/>
          </p:nvGrpSpPr>
          <p:grpSpPr>
            <a:xfrm>
              <a:off x="2363231" y="2941147"/>
              <a:ext cx="1572421" cy="2764707"/>
              <a:chOff x="515546" y="483747"/>
              <a:chExt cx="1572421" cy="2594020"/>
            </a:xfrm>
            <a:grpFill/>
          </p:grpSpPr>
          <p:sp>
            <p:nvSpPr>
              <p:cNvPr id="15" name="Rektangel 14">
                <a:extLst>
                  <a:ext uri="{FF2B5EF4-FFF2-40B4-BE49-F238E27FC236}">
                    <a16:creationId xmlns:a16="http://schemas.microsoft.com/office/drawing/2014/main" id="{24407201-D9D3-D838-78B9-53B72AA9B8F0}"/>
                  </a:ext>
                </a:extLst>
              </p:cNvPr>
              <p:cNvSpPr/>
              <p:nvPr/>
            </p:nvSpPr>
            <p:spPr>
              <a:xfrm>
                <a:off x="515546" y="483747"/>
                <a:ext cx="1572421" cy="2594020"/>
              </a:xfrm>
              <a:prstGeom prst="rect">
                <a:avLst/>
              </a:prstGeom>
              <a:grp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350" b="1" dirty="0">
                  <a:latin typeface="Open Sans" pitchFamily="2" charset="0"/>
                  <a:ea typeface="Open Sans" pitchFamily="2" charset="0"/>
                  <a:cs typeface="Open Sans" pitchFamily="2" charset="0"/>
                </a:endParaRPr>
              </a:p>
              <a:p>
                <a:pPr algn="ctr"/>
                <a:r>
                  <a:rPr lang="nb-NO" sz="1350" b="1" dirty="0">
                    <a:latin typeface="Open Sans" pitchFamily="2" charset="0"/>
                    <a:ea typeface="Open Sans" pitchFamily="2" charset="0"/>
                    <a:cs typeface="Open Sans" pitchFamily="2" charset="0"/>
                  </a:rPr>
                  <a:t>IHB</a:t>
                </a:r>
              </a:p>
              <a:p>
                <a:r>
                  <a:rPr lang="nb-NO" sz="825" dirty="0">
                    <a:latin typeface="Open Sans"/>
                    <a:ea typeface="Open Sans"/>
                    <a:cs typeface="Open Sans"/>
                  </a:rPr>
                  <a:t>Institutt for </a:t>
                </a:r>
                <a:br>
                  <a:rPr lang="nb-NO" sz="825" dirty="0">
                    <a:latin typeface="Open Sans" pitchFamily="2" charset="0"/>
                    <a:ea typeface="Open Sans" pitchFamily="2" charset="0"/>
                    <a:cs typeface="Open Sans" pitchFamily="2" charset="0"/>
                  </a:rPr>
                </a:br>
                <a:r>
                  <a:rPr lang="nb-NO" sz="825" dirty="0">
                    <a:latin typeface="Open Sans"/>
                    <a:ea typeface="Open Sans"/>
                    <a:cs typeface="Open Sans"/>
                  </a:rPr>
                  <a:t>havromsoperasjoner og byggteknikk</a:t>
                </a:r>
              </a:p>
              <a:p>
                <a:endParaRPr lang="nb-NO" sz="825" dirty="0">
                  <a:latin typeface="Open Sans" pitchFamily="2" charset="0"/>
                  <a:ea typeface="Open Sans" pitchFamily="2" charset="0"/>
                  <a:cs typeface="Open Sans" pitchFamily="2" charset="0"/>
                </a:endParaRPr>
              </a:p>
              <a:p>
                <a:r>
                  <a:rPr lang="nb-NO" sz="825" dirty="0">
                    <a:latin typeface="Open Sans" pitchFamily="2" charset="0"/>
                    <a:ea typeface="Open Sans" pitchFamily="2" charset="0"/>
                    <a:cs typeface="Open Sans" pitchFamily="2" charset="0"/>
                  </a:rPr>
                  <a:t>Instituttleder:</a:t>
                </a:r>
              </a:p>
              <a:p>
                <a:r>
                  <a:rPr lang="nb-NO" sz="825" dirty="0">
                    <a:latin typeface="Open Sans" pitchFamily="2" charset="0"/>
                    <a:ea typeface="Open Sans" pitchFamily="2" charset="0"/>
                    <a:cs typeface="Open Sans" pitchFamily="2" charset="0"/>
                  </a:rPr>
                  <a:t>Hans Petter Hildre</a:t>
                </a:r>
              </a:p>
              <a:p>
                <a:endParaRPr lang="nb-NO" sz="825" dirty="0">
                  <a:latin typeface="Open Sans" pitchFamily="2" charset="0"/>
                  <a:ea typeface="Open Sans" pitchFamily="2" charset="0"/>
                  <a:cs typeface="Open Sans" pitchFamily="2" charset="0"/>
                </a:endParaRPr>
              </a:p>
              <a:p>
                <a:endParaRPr lang="nb-NO" sz="825" dirty="0">
                  <a:latin typeface="Open Sans" pitchFamily="2" charset="0"/>
                  <a:ea typeface="Open Sans" pitchFamily="2" charset="0"/>
                  <a:cs typeface="Open Sans" pitchFamily="2" charset="0"/>
                </a:endParaRPr>
              </a:p>
              <a:p>
                <a:endParaRPr lang="nb-NO" sz="825" dirty="0">
                  <a:latin typeface="Open Sans" pitchFamily="2" charset="0"/>
                  <a:ea typeface="Open Sans" pitchFamily="2" charset="0"/>
                  <a:cs typeface="Open Sans" pitchFamily="2" charset="0"/>
                </a:endParaRPr>
              </a:p>
            </p:txBody>
          </p:sp>
          <p:pic>
            <p:nvPicPr>
              <p:cNvPr id="16" name="Bilde 15">
                <a:extLst>
                  <a:ext uri="{FF2B5EF4-FFF2-40B4-BE49-F238E27FC236}">
                    <a16:creationId xmlns:a16="http://schemas.microsoft.com/office/drawing/2014/main" id="{2712EA6F-F602-27FD-A6B2-376EBA1E9EF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821799" y="489672"/>
                <a:ext cx="862726" cy="627148"/>
              </a:xfrm>
              <a:prstGeom prst="rect">
                <a:avLst/>
              </a:prstGeom>
              <a:grpFill/>
              <a:ln>
                <a:noFill/>
              </a:ln>
            </p:spPr>
          </p:pic>
        </p:grpSp>
        <p:pic>
          <p:nvPicPr>
            <p:cNvPr id="14" name="Bilde 13">
              <a:extLst>
                <a:ext uri="{FF2B5EF4-FFF2-40B4-BE49-F238E27FC236}">
                  <a16:creationId xmlns:a16="http://schemas.microsoft.com/office/drawing/2014/main" id="{B344C3CA-541F-9AFD-DD64-3ED3F673BC5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607768" y="4858512"/>
              <a:ext cx="894066" cy="825500"/>
            </a:xfrm>
            <a:prstGeom prst="ellipse">
              <a:avLst/>
            </a:prstGeom>
            <a:grpFill/>
            <a:ln>
              <a:solidFill>
                <a:schemeClr val="bg1"/>
              </a:solidFill>
            </a:ln>
            <a:effectLst>
              <a:softEdge rad="112500"/>
            </a:effectLst>
          </p:spPr>
        </p:pic>
      </p:grpSp>
      <p:grpSp>
        <p:nvGrpSpPr>
          <p:cNvPr id="17" name="Gruppe 16">
            <a:extLst>
              <a:ext uri="{FF2B5EF4-FFF2-40B4-BE49-F238E27FC236}">
                <a16:creationId xmlns:a16="http://schemas.microsoft.com/office/drawing/2014/main" id="{D86893A7-5FA5-5B98-8607-C69D9C39494C}"/>
              </a:ext>
            </a:extLst>
          </p:cNvPr>
          <p:cNvGrpSpPr/>
          <p:nvPr/>
        </p:nvGrpSpPr>
        <p:grpSpPr>
          <a:xfrm>
            <a:off x="3009828" y="2775932"/>
            <a:ext cx="1133856" cy="2065635"/>
            <a:chOff x="4045278" y="2955416"/>
            <a:chExt cx="1511808" cy="2754180"/>
          </a:xfrm>
          <a:solidFill>
            <a:schemeClr val="tx1">
              <a:lumMod val="75000"/>
              <a:lumOff val="25000"/>
            </a:schemeClr>
          </a:solidFill>
        </p:grpSpPr>
        <p:grpSp>
          <p:nvGrpSpPr>
            <p:cNvPr id="18" name="Gruppe 17">
              <a:extLst>
                <a:ext uri="{FF2B5EF4-FFF2-40B4-BE49-F238E27FC236}">
                  <a16:creationId xmlns:a16="http://schemas.microsoft.com/office/drawing/2014/main" id="{5A6ACFC1-44CD-E6C7-1755-7A8E5A19AF98}"/>
                </a:ext>
              </a:extLst>
            </p:cNvPr>
            <p:cNvGrpSpPr/>
            <p:nvPr/>
          </p:nvGrpSpPr>
          <p:grpSpPr>
            <a:xfrm>
              <a:off x="4045278" y="2955416"/>
              <a:ext cx="1511808" cy="2750440"/>
              <a:chOff x="515546" y="483747"/>
              <a:chExt cx="1511808" cy="2157077"/>
            </a:xfrm>
            <a:grpFill/>
          </p:grpSpPr>
          <p:sp>
            <p:nvSpPr>
              <p:cNvPr id="20" name="Rektangel 19">
                <a:extLst>
                  <a:ext uri="{FF2B5EF4-FFF2-40B4-BE49-F238E27FC236}">
                    <a16:creationId xmlns:a16="http://schemas.microsoft.com/office/drawing/2014/main" id="{FD01DCA6-BD68-F869-746C-6B129A23C9E2}"/>
                  </a:ext>
                </a:extLst>
              </p:cNvPr>
              <p:cNvSpPr/>
              <p:nvPr/>
            </p:nvSpPr>
            <p:spPr>
              <a:xfrm>
                <a:off x="515546" y="483747"/>
                <a:ext cx="1511808" cy="2157077"/>
              </a:xfrm>
              <a:prstGeom prst="rect">
                <a:avLst/>
              </a:prstGeom>
              <a:grp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350" b="1" dirty="0">
                  <a:latin typeface="Open Sans" pitchFamily="2" charset="0"/>
                  <a:ea typeface="Open Sans" pitchFamily="2" charset="0"/>
                  <a:cs typeface="Open Sans" pitchFamily="2" charset="0"/>
                </a:endParaRPr>
              </a:p>
              <a:p>
                <a:pPr algn="ctr"/>
                <a:r>
                  <a:rPr lang="nb-NO" sz="1350" b="1" dirty="0">
                    <a:latin typeface="Open Sans" pitchFamily="2" charset="0"/>
                    <a:ea typeface="Open Sans" pitchFamily="2" charset="0"/>
                    <a:cs typeface="Open Sans" pitchFamily="2" charset="0"/>
                  </a:rPr>
                  <a:t>IHA</a:t>
                </a:r>
              </a:p>
              <a:p>
                <a:r>
                  <a:rPr lang="nb-NO" sz="825" dirty="0">
                    <a:latin typeface="Open Sans" pitchFamily="2" charset="0"/>
                    <a:ea typeface="Open Sans" pitchFamily="2" charset="0"/>
                    <a:cs typeface="Open Sans" pitchFamily="2" charset="0"/>
                  </a:rPr>
                  <a:t>Institutt for </a:t>
                </a:r>
                <a:br>
                  <a:rPr lang="nb-NO" sz="825" dirty="0">
                    <a:latin typeface="Open Sans" pitchFamily="2" charset="0"/>
                    <a:ea typeface="Open Sans" pitchFamily="2" charset="0"/>
                    <a:cs typeface="Open Sans" pitchFamily="2" charset="0"/>
                  </a:rPr>
                </a:br>
                <a:r>
                  <a:rPr lang="nb-NO" sz="825" dirty="0">
                    <a:latin typeface="Open Sans" pitchFamily="2" charset="0"/>
                    <a:ea typeface="Open Sans" pitchFamily="2" charset="0"/>
                    <a:cs typeface="Open Sans" pitchFamily="2" charset="0"/>
                  </a:rPr>
                  <a:t>helsevitenskap Ålesund</a:t>
                </a:r>
              </a:p>
              <a:p>
                <a:endParaRPr lang="nb-NO" sz="825" dirty="0">
                  <a:latin typeface="Open Sans" pitchFamily="2" charset="0"/>
                  <a:ea typeface="Open Sans" pitchFamily="2" charset="0"/>
                  <a:cs typeface="Open Sans" pitchFamily="2" charset="0"/>
                </a:endParaRPr>
              </a:p>
              <a:p>
                <a:r>
                  <a:rPr lang="nb-NO" sz="825" dirty="0">
                    <a:latin typeface="Open Sans" pitchFamily="2" charset="0"/>
                    <a:ea typeface="Open Sans" pitchFamily="2" charset="0"/>
                    <a:cs typeface="Open Sans" pitchFamily="2" charset="0"/>
                  </a:rPr>
                  <a:t>Instituttleder:</a:t>
                </a:r>
              </a:p>
              <a:p>
                <a:r>
                  <a:rPr lang="nb-NO" sz="825" dirty="0">
                    <a:latin typeface="Open Sans" pitchFamily="2" charset="0"/>
                    <a:ea typeface="Open Sans" pitchFamily="2" charset="0"/>
                    <a:cs typeface="Open Sans" pitchFamily="2" charset="0"/>
                  </a:rPr>
                  <a:t>Svanhild Margrethe Arentz Schønberg</a:t>
                </a:r>
              </a:p>
              <a:p>
                <a:endParaRPr lang="nb-NO" sz="825" dirty="0">
                  <a:latin typeface="Open Sans" pitchFamily="2" charset="0"/>
                  <a:ea typeface="Open Sans" pitchFamily="2" charset="0"/>
                  <a:cs typeface="Open Sans" pitchFamily="2" charset="0"/>
                </a:endParaRPr>
              </a:p>
              <a:p>
                <a:endParaRPr lang="nb-NO" sz="825" dirty="0">
                  <a:latin typeface="Open Sans" pitchFamily="2" charset="0"/>
                  <a:ea typeface="Open Sans" pitchFamily="2" charset="0"/>
                  <a:cs typeface="Open Sans" pitchFamily="2" charset="0"/>
                </a:endParaRPr>
              </a:p>
            </p:txBody>
          </p:sp>
          <p:pic>
            <p:nvPicPr>
              <p:cNvPr id="21" name="Bilde 20">
                <a:extLst>
                  <a:ext uri="{FF2B5EF4-FFF2-40B4-BE49-F238E27FC236}">
                    <a16:creationId xmlns:a16="http://schemas.microsoft.com/office/drawing/2014/main" id="{F92DBBC0-0B34-DA99-1292-EB628CDEA6B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21799" y="489672"/>
                <a:ext cx="862726" cy="512051"/>
              </a:xfrm>
              <a:prstGeom prst="rect">
                <a:avLst/>
              </a:prstGeom>
              <a:grpFill/>
              <a:ln>
                <a:noFill/>
              </a:ln>
            </p:spPr>
          </p:pic>
        </p:grpSp>
        <p:pic>
          <p:nvPicPr>
            <p:cNvPr id="19" name="Bilde 18">
              <a:extLst>
                <a:ext uri="{FF2B5EF4-FFF2-40B4-BE49-F238E27FC236}">
                  <a16:creationId xmlns:a16="http://schemas.microsoft.com/office/drawing/2014/main" id="{79E10C77-308B-7208-1338-31EA0C9C714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0095" r="-10791"/>
            <a:stretch/>
          </p:blipFill>
          <p:spPr>
            <a:xfrm>
              <a:off x="4351531" y="4960953"/>
              <a:ext cx="702435" cy="748643"/>
            </a:xfrm>
            <a:prstGeom prst="ellipse">
              <a:avLst/>
            </a:prstGeom>
            <a:grpFill/>
            <a:ln>
              <a:solidFill>
                <a:schemeClr val="bg1"/>
              </a:solidFill>
            </a:ln>
            <a:effectLst>
              <a:softEdge rad="112500"/>
            </a:effectLst>
          </p:spPr>
        </p:pic>
      </p:grpSp>
      <p:pic>
        <p:nvPicPr>
          <p:cNvPr id="22" name="Bilde 21">
            <a:extLst>
              <a:ext uri="{FF2B5EF4-FFF2-40B4-BE49-F238E27FC236}">
                <a16:creationId xmlns:a16="http://schemas.microsoft.com/office/drawing/2014/main" id="{FAD13C2A-2F6E-BBEE-5CC0-21D86042D8D8}"/>
              </a:ext>
            </a:extLst>
          </p:cNvPr>
          <p:cNvPicPr>
            <a:picLocks noChangeAspect="1"/>
          </p:cNvPicPr>
          <p:nvPr/>
        </p:nvPicPr>
        <p:blipFill rotWithShape="1">
          <a:blip r:embed="rId10"/>
          <a:srcRect l="2054" t="-23485" r="20490" b="-1"/>
          <a:stretch/>
        </p:blipFill>
        <p:spPr>
          <a:xfrm>
            <a:off x="5666677" y="4082575"/>
            <a:ext cx="647045" cy="852295"/>
          </a:xfrm>
          <a:prstGeom prst="ellipse">
            <a:avLst/>
          </a:prstGeom>
          <a:ln>
            <a:noFill/>
          </a:ln>
          <a:effectLst>
            <a:softEdge rad="112500"/>
          </a:effectLst>
        </p:spPr>
      </p:pic>
      <p:grpSp>
        <p:nvGrpSpPr>
          <p:cNvPr id="23" name="Gruppe 22">
            <a:extLst>
              <a:ext uri="{FF2B5EF4-FFF2-40B4-BE49-F238E27FC236}">
                <a16:creationId xmlns:a16="http://schemas.microsoft.com/office/drawing/2014/main" id="{0A070EC6-B394-DD20-45A7-C0F2817A0D6C}"/>
              </a:ext>
            </a:extLst>
          </p:cNvPr>
          <p:cNvGrpSpPr/>
          <p:nvPr/>
        </p:nvGrpSpPr>
        <p:grpSpPr>
          <a:xfrm>
            <a:off x="4248176" y="2785408"/>
            <a:ext cx="1133856" cy="2063938"/>
            <a:chOff x="5651505" y="2967668"/>
            <a:chExt cx="1511808" cy="2751919"/>
          </a:xfrm>
          <a:solidFill>
            <a:schemeClr val="tx1">
              <a:lumMod val="75000"/>
              <a:lumOff val="25000"/>
            </a:schemeClr>
          </a:solidFill>
        </p:grpSpPr>
        <p:grpSp>
          <p:nvGrpSpPr>
            <p:cNvPr id="24" name="Gruppe 23">
              <a:extLst>
                <a:ext uri="{FF2B5EF4-FFF2-40B4-BE49-F238E27FC236}">
                  <a16:creationId xmlns:a16="http://schemas.microsoft.com/office/drawing/2014/main" id="{B0DDC025-1F3B-C8F5-264F-F9A0C00FE454}"/>
                </a:ext>
              </a:extLst>
            </p:cNvPr>
            <p:cNvGrpSpPr/>
            <p:nvPr/>
          </p:nvGrpSpPr>
          <p:grpSpPr>
            <a:xfrm>
              <a:off x="5651505" y="2967668"/>
              <a:ext cx="1511808" cy="2738187"/>
              <a:chOff x="515546" y="483747"/>
              <a:chExt cx="1511808" cy="2157077"/>
            </a:xfrm>
            <a:grpFill/>
          </p:grpSpPr>
          <p:sp>
            <p:nvSpPr>
              <p:cNvPr id="26" name="Rektangel 25">
                <a:extLst>
                  <a:ext uri="{FF2B5EF4-FFF2-40B4-BE49-F238E27FC236}">
                    <a16:creationId xmlns:a16="http://schemas.microsoft.com/office/drawing/2014/main" id="{ED416CC1-7057-BB71-F5EB-39C39A5BA8FD}"/>
                  </a:ext>
                </a:extLst>
              </p:cNvPr>
              <p:cNvSpPr/>
              <p:nvPr/>
            </p:nvSpPr>
            <p:spPr>
              <a:xfrm>
                <a:off x="515546" y="483747"/>
                <a:ext cx="1511808" cy="2157077"/>
              </a:xfrm>
              <a:prstGeom prst="rect">
                <a:avLst/>
              </a:prstGeom>
              <a:grp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350" b="1" dirty="0">
                  <a:latin typeface="Open Sans" pitchFamily="2" charset="0"/>
                  <a:ea typeface="Open Sans" pitchFamily="2" charset="0"/>
                  <a:cs typeface="Open Sans" pitchFamily="2" charset="0"/>
                </a:endParaRPr>
              </a:p>
              <a:p>
                <a:pPr algn="ctr"/>
                <a:r>
                  <a:rPr lang="nb-NO" sz="1350" b="1" dirty="0">
                    <a:latin typeface="Open Sans" pitchFamily="2" charset="0"/>
                    <a:ea typeface="Open Sans" pitchFamily="2" charset="0"/>
                    <a:cs typeface="Open Sans" pitchFamily="2" charset="0"/>
                  </a:rPr>
                  <a:t>IBA</a:t>
                </a:r>
              </a:p>
              <a:p>
                <a:r>
                  <a:rPr lang="nb-NO" sz="825" dirty="0">
                    <a:latin typeface="Open Sans" pitchFamily="2" charset="0"/>
                    <a:ea typeface="Open Sans" pitchFamily="2" charset="0"/>
                    <a:cs typeface="Open Sans" pitchFamily="2" charset="0"/>
                  </a:rPr>
                  <a:t>Institutt for biologiske fag Ålesund</a:t>
                </a:r>
              </a:p>
              <a:p>
                <a:endParaRPr lang="nb-NO" sz="825" dirty="0">
                  <a:latin typeface="Open Sans" pitchFamily="2" charset="0"/>
                  <a:ea typeface="Open Sans" pitchFamily="2" charset="0"/>
                  <a:cs typeface="Open Sans" pitchFamily="2" charset="0"/>
                </a:endParaRPr>
              </a:p>
              <a:p>
                <a:r>
                  <a:rPr lang="nb-NO" sz="825" dirty="0">
                    <a:latin typeface="Open Sans" pitchFamily="2" charset="0"/>
                    <a:ea typeface="Open Sans" pitchFamily="2" charset="0"/>
                    <a:cs typeface="Open Sans" pitchFamily="2" charset="0"/>
                  </a:rPr>
                  <a:t>Instituttleder:</a:t>
                </a:r>
              </a:p>
              <a:p>
                <a:r>
                  <a:rPr lang="nb-NO" sz="825" dirty="0">
                    <a:latin typeface="Open Sans" pitchFamily="2" charset="0"/>
                    <a:ea typeface="Open Sans" pitchFamily="2" charset="0"/>
                    <a:cs typeface="Open Sans" pitchFamily="2" charset="0"/>
                  </a:rPr>
                  <a:t>Tove Havnegjerde</a:t>
                </a:r>
              </a:p>
              <a:p>
                <a:endParaRPr lang="nb-NO" sz="825" dirty="0">
                  <a:latin typeface="Open Sans" pitchFamily="2" charset="0"/>
                  <a:ea typeface="Open Sans" pitchFamily="2" charset="0"/>
                  <a:cs typeface="Open Sans" pitchFamily="2" charset="0"/>
                </a:endParaRPr>
              </a:p>
              <a:p>
                <a:endParaRPr lang="nb-NO" sz="825" dirty="0">
                  <a:latin typeface="Open Sans" pitchFamily="2" charset="0"/>
                  <a:ea typeface="Open Sans" pitchFamily="2" charset="0"/>
                  <a:cs typeface="Open Sans" pitchFamily="2" charset="0"/>
                </a:endParaRPr>
              </a:p>
            </p:txBody>
          </p:sp>
          <p:pic>
            <p:nvPicPr>
              <p:cNvPr id="27" name="Bilde 26">
                <a:extLst>
                  <a:ext uri="{FF2B5EF4-FFF2-40B4-BE49-F238E27FC236}">
                    <a16:creationId xmlns:a16="http://schemas.microsoft.com/office/drawing/2014/main" id="{9E11A39D-DE90-D09D-5ED1-40C81B26E692}"/>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821799" y="489672"/>
                <a:ext cx="862726" cy="504718"/>
              </a:xfrm>
              <a:prstGeom prst="rect">
                <a:avLst/>
              </a:prstGeom>
              <a:grpFill/>
              <a:ln>
                <a:noFill/>
              </a:ln>
            </p:spPr>
          </p:pic>
        </p:grpSp>
        <p:pic>
          <p:nvPicPr>
            <p:cNvPr id="25" name="Bilde 24">
              <a:extLst>
                <a:ext uri="{FF2B5EF4-FFF2-40B4-BE49-F238E27FC236}">
                  <a16:creationId xmlns:a16="http://schemas.microsoft.com/office/drawing/2014/main" id="{7B8E55A6-60D0-6D49-2359-00440DC117A1}"/>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5902942" y="4937593"/>
              <a:ext cx="796956" cy="781994"/>
            </a:xfrm>
            <a:prstGeom prst="ellipse">
              <a:avLst/>
            </a:prstGeom>
            <a:grpFill/>
            <a:ln>
              <a:solidFill>
                <a:schemeClr val="bg1"/>
              </a:solidFill>
            </a:ln>
            <a:effectLst>
              <a:softEdge rad="112500"/>
            </a:effectLst>
          </p:spPr>
        </p:pic>
      </p:grpSp>
      <p:grpSp>
        <p:nvGrpSpPr>
          <p:cNvPr id="29" name="Gruppe 28">
            <a:extLst>
              <a:ext uri="{FF2B5EF4-FFF2-40B4-BE49-F238E27FC236}">
                <a16:creationId xmlns:a16="http://schemas.microsoft.com/office/drawing/2014/main" id="{0F25A708-C956-999E-4DF7-6C08C90B55C9}"/>
              </a:ext>
            </a:extLst>
          </p:cNvPr>
          <p:cNvGrpSpPr/>
          <p:nvPr/>
        </p:nvGrpSpPr>
        <p:grpSpPr>
          <a:xfrm>
            <a:off x="377066" y="932449"/>
            <a:ext cx="1133856" cy="1617808"/>
            <a:chOff x="515546" y="483747"/>
            <a:chExt cx="1511808" cy="2157077"/>
          </a:xfrm>
        </p:grpSpPr>
        <p:sp>
          <p:nvSpPr>
            <p:cNvPr id="31" name="Rektangel 30">
              <a:extLst>
                <a:ext uri="{FF2B5EF4-FFF2-40B4-BE49-F238E27FC236}">
                  <a16:creationId xmlns:a16="http://schemas.microsoft.com/office/drawing/2014/main" id="{9EB9FD3C-20A9-0123-1DBC-D2CBBAA0B9D7}"/>
                </a:ext>
              </a:extLst>
            </p:cNvPr>
            <p:cNvSpPr/>
            <p:nvPr/>
          </p:nvSpPr>
          <p:spPr>
            <a:xfrm>
              <a:off x="515546" y="483747"/>
              <a:ext cx="1511808" cy="2157077"/>
            </a:xfrm>
            <a:prstGeom prst="rect">
              <a:avLst/>
            </a:prstGeom>
            <a:solidFill>
              <a:srgbClr val="03519D"/>
            </a:solid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350" b="1" dirty="0">
                <a:latin typeface="Open Sans" pitchFamily="2" charset="0"/>
                <a:ea typeface="Open Sans" pitchFamily="2" charset="0"/>
                <a:cs typeface="Open Sans" pitchFamily="2" charset="0"/>
              </a:endParaRPr>
            </a:p>
            <a:p>
              <a:pPr algn="ctr"/>
              <a:endParaRPr lang="nb-NO" sz="1350" b="1" dirty="0">
                <a:latin typeface="Open Sans" pitchFamily="2" charset="0"/>
                <a:ea typeface="Open Sans" pitchFamily="2" charset="0"/>
                <a:cs typeface="Open Sans" pitchFamily="2" charset="0"/>
              </a:endParaRPr>
            </a:p>
            <a:p>
              <a:pPr algn="ctr"/>
              <a:r>
                <a:rPr lang="nb-NO" sz="1350" b="1" dirty="0">
                  <a:latin typeface="Open Sans" pitchFamily="2" charset="0"/>
                  <a:ea typeface="Open Sans" pitchFamily="2" charset="0"/>
                  <a:cs typeface="Open Sans" pitchFamily="2" charset="0"/>
                </a:rPr>
                <a:t>IE</a:t>
              </a:r>
            </a:p>
            <a:p>
              <a:pPr algn="ctr"/>
              <a:r>
                <a:rPr lang="nb-NO" sz="825" dirty="0">
                  <a:latin typeface="Open Sans" pitchFamily="2" charset="0"/>
                  <a:ea typeface="Open Sans" pitchFamily="2" charset="0"/>
                  <a:cs typeface="Open Sans" pitchFamily="2" charset="0"/>
                </a:rPr>
                <a:t>Fakultet for informasjons-teknologi og elektroteknikk</a:t>
              </a:r>
            </a:p>
            <a:p>
              <a:endParaRPr lang="nb-NO" sz="825" dirty="0">
                <a:latin typeface="Open Sans" pitchFamily="2" charset="0"/>
                <a:ea typeface="Open Sans" pitchFamily="2" charset="0"/>
                <a:cs typeface="Open Sans" pitchFamily="2" charset="0"/>
              </a:endParaRPr>
            </a:p>
            <a:p>
              <a:r>
                <a:rPr lang="nb-NO" sz="825" dirty="0">
                  <a:latin typeface="Open Sans" pitchFamily="2" charset="0"/>
                  <a:ea typeface="Open Sans" pitchFamily="2" charset="0"/>
                  <a:cs typeface="Open Sans" pitchFamily="2" charset="0"/>
                </a:rPr>
                <a:t>Dekan:</a:t>
              </a:r>
            </a:p>
            <a:p>
              <a:r>
                <a:rPr lang="nb-NO" sz="825" dirty="0">
                  <a:latin typeface="Open Sans" pitchFamily="2" charset="0"/>
                  <a:ea typeface="Open Sans" pitchFamily="2" charset="0"/>
                  <a:cs typeface="Open Sans" pitchFamily="2" charset="0"/>
                </a:rPr>
                <a:t>Ingrid Schjølberg</a:t>
              </a:r>
            </a:p>
          </p:txBody>
        </p:sp>
        <p:pic>
          <p:nvPicPr>
            <p:cNvPr id="32" name="Bilde 31" descr="Et bilde som inneholder tekst, silhuetter, vektorgrafikk, utklipp&#10;&#10;Automatisk generert beskrivelse">
              <a:extLst>
                <a:ext uri="{FF2B5EF4-FFF2-40B4-BE49-F238E27FC236}">
                  <a16:creationId xmlns:a16="http://schemas.microsoft.com/office/drawing/2014/main" id="{7AC478E5-9C48-C288-4E41-B49286B148CF}"/>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43297" y="501312"/>
              <a:ext cx="1083448" cy="627148"/>
            </a:xfrm>
            <a:prstGeom prst="rect">
              <a:avLst/>
            </a:prstGeom>
          </p:spPr>
        </p:pic>
      </p:grpSp>
      <p:grpSp>
        <p:nvGrpSpPr>
          <p:cNvPr id="34" name="Gruppe 33">
            <a:extLst>
              <a:ext uri="{FF2B5EF4-FFF2-40B4-BE49-F238E27FC236}">
                <a16:creationId xmlns:a16="http://schemas.microsoft.com/office/drawing/2014/main" id="{4D578B75-C64E-3F33-576C-0A3FC3622D20}"/>
              </a:ext>
            </a:extLst>
          </p:cNvPr>
          <p:cNvGrpSpPr/>
          <p:nvPr/>
        </p:nvGrpSpPr>
        <p:grpSpPr>
          <a:xfrm>
            <a:off x="1739677" y="933040"/>
            <a:ext cx="1133856" cy="1617808"/>
            <a:chOff x="515546" y="386211"/>
            <a:chExt cx="1511808" cy="2157077"/>
          </a:xfrm>
        </p:grpSpPr>
        <p:sp>
          <p:nvSpPr>
            <p:cNvPr id="36" name="Rektangel 35">
              <a:extLst>
                <a:ext uri="{FF2B5EF4-FFF2-40B4-BE49-F238E27FC236}">
                  <a16:creationId xmlns:a16="http://schemas.microsoft.com/office/drawing/2014/main" id="{7F22D26E-CAD3-DE70-AB96-3422AD5D0AF5}"/>
                </a:ext>
              </a:extLst>
            </p:cNvPr>
            <p:cNvSpPr/>
            <p:nvPr/>
          </p:nvSpPr>
          <p:spPr>
            <a:xfrm>
              <a:off x="515546" y="386211"/>
              <a:ext cx="1511808" cy="2157077"/>
            </a:xfrm>
            <a:prstGeom prst="rect">
              <a:avLst/>
            </a:prstGeom>
            <a:solidFill>
              <a:srgbClr val="03519D"/>
            </a:solid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350" b="1" dirty="0">
                <a:latin typeface="Open Sans" pitchFamily="2" charset="0"/>
                <a:ea typeface="Open Sans" pitchFamily="2" charset="0"/>
                <a:cs typeface="Open Sans" pitchFamily="2" charset="0"/>
              </a:endParaRPr>
            </a:p>
            <a:p>
              <a:pPr algn="ctr"/>
              <a:endParaRPr lang="nb-NO" sz="1350" b="1" dirty="0">
                <a:latin typeface="Open Sans" pitchFamily="2" charset="0"/>
                <a:ea typeface="Open Sans" pitchFamily="2" charset="0"/>
                <a:cs typeface="Open Sans" pitchFamily="2" charset="0"/>
              </a:endParaRPr>
            </a:p>
            <a:p>
              <a:pPr algn="ctr"/>
              <a:r>
                <a:rPr lang="nb-NO" sz="1350" b="1" dirty="0">
                  <a:latin typeface="Open Sans" pitchFamily="2" charset="0"/>
                  <a:ea typeface="Open Sans" pitchFamily="2" charset="0"/>
                  <a:cs typeface="Open Sans" pitchFamily="2" charset="0"/>
                </a:rPr>
                <a:t>IV</a:t>
              </a:r>
            </a:p>
            <a:p>
              <a:pPr algn="ctr"/>
              <a:r>
                <a:rPr lang="nb-NO" sz="825" dirty="0">
                  <a:latin typeface="Open Sans" pitchFamily="2" charset="0"/>
                  <a:ea typeface="Open Sans" pitchFamily="2" charset="0"/>
                  <a:cs typeface="Open Sans" pitchFamily="2" charset="0"/>
                </a:rPr>
                <a:t>Fakultet for ingeniørvitenskap</a:t>
              </a:r>
            </a:p>
            <a:p>
              <a:endParaRPr lang="nb-NO" sz="825" dirty="0">
                <a:latin typeface="Open Sans" pitchFamily="2" charset="0"/>
                <a:ea typeface="Open Sans" pitchFamily="2" charset="0"/>
                <a:cs typeface="Open Sans" pitchFamily="2" charset="0"/>
              </a:endParaRPr>
            </a:p>
            <a:p>
              <a:endParaRPr lang="nb-NO" sz="825" dirty="0">
                <a:latin typeface="Open Sans" pitchFamily="2" charset="0"/>
                <a:ea typeface="Open Sans" pitchFamily="2" charset="0"/>
                <a:cs typeface="Open Sans" pitchFamily="2" charset="0"/>
              </a:endParaRPr>
            </a:p>
            <a:p>
              <a:r>
                <a:rPr lang="nb-NO" sz="825" dirty="0">
                  <a:latin typeface="Open Sans" pitchFamily="2" charset="0"/>
                  <a:ea typeface="Open Sans" pitchFamily="2" charset="0"/>
                  <a:cs typeface="Open Sans" pitchFamily="2" charset="0"/>
                </a:rPr>
                <a:t>Dekan:</a:t>
              </a:r>
            </a:p>
            <a:p>
              <a:r>
                <a:rPr lang="nb-NO" sz="825" dirty="0">
                  <a:latin typeface="Open Sans" pitchFamily="2" charset="0"/>
                  <a:ea typeface="Open Sans" pitchFamily="2" charset="0"/>
                  <a:cs typeface="Open Sans" pitchFamily="2" charset="0"/>
                </a:rPr>
                <a:t>Olav </a:t>
              </a:r>
              <a:r>
                <a:rPr lang="nb-NO" sz="825" dirty="0" err="1">
                  <a:latin typeface="Open Sans" pitchFamily="2" charset="0"/>
                  <a:ea typeface="Open Sans" pitchFamily="2" charset="0"/>
                  <a:cs typeface="Open Sans" pitchFamily="2" charset="0"/>
                </a:rPr>
                <a:t>Bolland</a:t>
              </a:r>
              <a:endParaRPr lang="nb-NO" sz="825" dirty="0">
                <a:latin typeface="Open Sans" pitchFamily="2" charset="0"/>
                <a:ea typeface="Open Sans" pitchFamily="2" charset="0"/>
                <a:cs typeface="Open Sans" pitchFamily="2" charset="0"/>
              </a:endParaRPr>
            </a:p>
          </p:txBody>
        </p:sp>
        <p:pic>
          <p:nvPicPr>
            <p:cNvPr id="37" name="Bilde 36" descr="Et bilde som inneholder tekst, silhuetter, vektorgrafikk, utklipp&#10;&#10;Automatisk generert beskrivelse">
              <a:extLst>
                <a:ext uri="{FF2B5EF4-FFF2-40B4-BE49-F238E27FC236}">
                  <a16:creationId xmlns:a16="http://schemas.microsoft.com/office/drawing/2014/main" id="{70354729-0FC2-4E58-1452-0CF2B0CE08E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29726" y="435778"/>
              <a:ext cx="1083448" cy="627148"/>
            </a:xfrm>
            <a:prstGeom prst="rect">
              <a:avLst/>
            </a:prstGeom>
          </p:spPr>
        </p:pic>
      </p:grpSp>
      <p:grpSp>
        <p:nvGrpSpPr>
          <p:cNvPr id="39" name="Gruppe 38">
            <a:extLst>
              <a:ext uri="{FF2B5EF4-FFF2-40B4-BE49-F238E27FC236}">
                <a16:creationId xmlns:a16="http://schemas.microsoft.com/office/drawing/2014/main" id="{62F07E9E-BB16-6915-AC99-CCED68A904A2}"/>
              </a:ext>
            </a:extLst>
          </p:cNvPr>
          <p:cNvGrpSpPr/>
          <p:nvPr/>
        </p:nvGrpSpPr>
        <p:grpSpPr>
          <a:xfrm>
            <a:off x="3031557" y="952226"/>
            <a:ext cx="1133856" cy="1617808"/>
            <a:chOff x="573744" y="483747"/>
            <a:chExt cx="1511808" cy="2157077"/>
          </a:xfrm>
        </p:grpSpPr>
        <p:sp>
          <p:nvSpPr>
            <p:cNvPr id="41" name="Rektangel 40">
              <a:extLst>
                <a:ext uri="{FF2B5EF4-FFF2-40B4-BE49-F238E27FC236}">
                  <a16:creationId xmlns:a16="http://schemas.microsoft.com/office/drawing/2014/main" id="{51E6B5E6-8972-42D2-6B14-A647F7C8B2A1}"/>
                </a:ext>
              </a:extLst>
            </p:cNvPr>
            <p:cNvSpPr/>
            <p:nvPr/>
          </p:nvSpPr>
          <p:spPr>
            <a:xfrm>
              <a:off x="573744" y="483747"/>
              <a:ext cx="1511808" cy="2157077"/>
            </a:xfrm>
            <a:prstGeom prst="rect">
              <a:avLst/>
            </a:prstGeom>
            <a:solidFill>
              <a:srgbClr val="03519D"/>
            </a:solid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350" b="1" dirty="0">
                <a:latin typeface="Open Sans" pitchFamily="2" charset="0"/>
                <a:ea typeface="Open Sans" pitchFamily="2" charset="0"/>
                <a:cs typeface="Open Sans" pitchFamily="2" charset="0"/>
              </a:endParaRPr>
            </a:p>
            <a:p>
              <a:pPr algn="ctr"/>
              <a:endParaRPr lang="nb-NO" sz="1350" b="1" dirty="0">
                <a:latin typeface="Open Sans" pitchFamily="2" charset="0"/>
                <a:ea typeface="Open Sans" pitchFamily="2" charset="0"/>
                <a:cs typeface="Open Sans" pitchFamily="2" charset="0"/>
              </a:endParaRPr>
            </a:p>
            <a:p>
              <a:pPr algn="ctr"/>
              <a:r>
                <a:rPr lang="nb-NO" sz="1350" b="1" dirty="0">
                  <a:latin typeface="Open Sans" pitchFamily="2" charset="0"/>
                  <a:ea typeface="Open Sans" pitchFamily="2" charset="0"/>
                  <a:cs typeface="Open Sans" pitchFamily="2" charset="0"/>
                </a:rPr>
                <a:t>MH</a:t>
              </a:r>
            </a:p>
            <a:p>
              <a:pPr algn="ctr"/>
              <a:r>
                <a:rPr lang="nb-NO" sz="825" dirty="0">
                  <a:latin typeface="Open Sans" pitchFamily="2" charset="0"/>
                  <a:ea typeface="Open Sans" pitchFamily="2" charset="0"/>
                  <a:cs typeface="Open Sans" pitchFamily="2" charset="0"/>
                </a:rPr>
                <a:t>Fakultet for medisin og helsevitenskap</a:t>
              </a:r>
            </a:p>
            <a:p>
              <a:endParaRPr lang="nb-NO" sz="825" dirty="0">
                <a:latin typeface="Open Sans" pitchFamily="2" charset="0"/>
                <a:ea typeface="Open Sans" pitchFamily="2" charset="0"/>
                <a:cs typeface="Open Sans" pitchFamily="2" charset="0"/>
              </a:endParaRPr>
            </a:p>
            <a:p>
              <a:endParaRPr lang="nb-NO" sz="825" dirty="0">
                <a:latin typeface="Open Sans" pitchFamily="2" charset="0"/>
                <a:ea typeface="Open Sans" pitchFamily="2" charset="0"/>
                <a:cs typeface="Open Sans" pitchFamily="2" charset="0"/>
              </a:endParaRPr>
            </a:p>
            <a:p>
              <a:r>
                <a:rPr lang="nb-NO" sz="825" dirty="0">
                  <a:latin typeface="Open Sans" pitchFamily="2" charset="0"/>
                  <a:ea typeface="Open Sans" pitchFamily="2" charset="0"/>
                  <a:cs typeface="Open Sans" pitchFamily="2" charset="0"/>
                </a:rPr>
                <a:t>Dekan:</a:t>
              </a:r>
            </a:p>
            <a:p>
              <a:r>
                <a:rPr lang="nb-NO" sz="825" dirty="0">
                  <a:latin typeface="Open Sans" pitchFamily="2" charset="0"/>
                  <a:ea typeface="Open Sans" pitchFamily="2" charset="0"/>
                  <a:cs typeface="Open Sans" pitchFamily="2" charset="0"/>
                </a:rPr>
                <a:t>Siri Forsmo</a:t>
              </a:r>
            </a:p>
            <a:p>
              <a:endParaRPr lang="nb-NO" sz="825" dirty="0">
                <a:latin typeface="Open Sans" pitchFamily="2" charset="0"/>
                <a:ea typeface="Open Sans" pitchFamily="2" charset="0"/>
                <a:cs typeface="Open Sans" pitchFamily="2" charset="0"/>
              </a:endParaRPr>
            </a:p>
          </p:txBody>
        </p:sp>
        <p:pic>
          <p:nvPicPr>
            <p:cNvPr id="42" name="Bilde 41" descr="Et bilde som inneholder tekst, silhuetter, vektorgrafikk, utklipp&#10;&#10;Automatisk generert beskrivelse">
              <a:extLst>
                <a:ext uri="{FF2B5EF4-FFF2-40B4-BE49-F238E27FC236}">
                  <a16:creationId xmlns:a16="http://schemas.microsoft.com/office/drawing/2014/main" id="{037EB8CD-53F3-8D37-6DF1-55E011F6F65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54949" y="511799"/>
              <a:ext cx="1083448" cy="627148"/>
            </a:xfrm>
            <a:prstGeom prst="rect">
              <a:avLst/>
            </a:prstGeom>
          </p:spPr>
        </p:pic>
      </p:grpSp>
      <p:grpSp>
        <p:nvGrpSpPr>
          <p:cNvPr id="44" name="Gruppe 43">
            <a:extLst>
              <a:ext uri="{FF2B5EF4-FFF2-40B4-BE49-F238E27FC236}">
                <a16:creationId xmlns:a16="http://schemas.microsoft.com/office/drawing/2014/main" id="{7386EFF5-54BF-48BF-6EBB-9F87F63867DC}"/>
              </a:ext>
            </a:extLst>
          </p:cNvPr>
          <p:cNvGrpSpPr/>
          <p:nvPr/>
        </p:nvGrpSpPr>
        <p:grpSpPr>
          <a:xfrm>
            <a:off x="4263222" y="957170"/>
            <a:ext cx="1133856" cy="1617808"/>
            <a:chOff x="515546" y="483747"/>
            <a:chExt cx="1511808" cy="2157077"/>
          </a:xfrm>
        </p:grpSpPr>
        <p:sp>
          <p:nvSpPr>
            <p:cNvPr id="46" name="Rektangel 45">
              <a:extLst>
                <a:ext uri="{FF2B5EF4-FFF2-40B4-BE49-F238E27FC236}">
                  <a16:creationId xmlns:a16="http://schemas.microsoft.com/office/drawing/2014/main" id="{642E9628-D35B-A571-226F-714AE1065360}"/>
                </a:ext>
              </a:extLst>
            </p:cNvPr>
            <p:cNvSpPr/>
            <p:nvPr/>
          </p:nvSpPr>
          <p:spPr>
            <a:xfrm>
              <a:off x="515546" y="483747"/>
              <a:ext cx="1511808" cy="2157077"/>
            </a:xfrm>
            <a:prstGeom prst="rect">
              <a:avLst/>
            </a:prstGeom>
            <a:solidFill>
              <a:srgbClr val="03519D"/>
            </a:solid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350" b="1" dirty="0">
                <a:latin typeface="Open Sans" pitchFamily="2" charset="0"/>
                <a:ea typeface="Open Sans" pitchFamily="2" charset="0"/>
                <a:cs typeface="Open Sans" pitchFamily="2" charset="0"/>
              </a:endParaRPr>
            </a:p>
            <a:p>
              <a:pPr algn="ctr"/>
              <a:r>
                <a:rPr lang="nb-NO" sz="1350" b="1" dirty="0">
                  <a:latin typeface="Open Sans" pitchFamily="2" charset="0"/>
                  <a:ea typeface="Open Sans" pitchFamily="2" charset="0"/>
                  <a:cs typeface="Open Sans" pitchFamily="2" charset="0"/>
                </a:rPr>
                <a:t>NV</a:t>
              </a:r>
            </a:p>
            <a:p>
              <a:pPr algn="ctr"/>
              <a:r>
                <a:rPr lang="nb-NO" sz="825" dirty="0">
                  <a:latin typeface="Open Sans" pitchFamily="2" charset="0"/>
                  <a:ea typeface="Open Sans" pitchFamily="2" charset="0"/>
                  <a:cs typeface="Open Sans" pitchFamily="2" charset="0"/>
                </a:rPr>
                <a:t>Fakultet for naturvitenskap</a:t>
              </a:r>
            </a:p>
            <a:p>
              <a:endParaRPr lang="nb-NO" sz="825" dirty="0">
                <a:latin typeface="Open Sans" pitchFamily="2" charset="0"/>
                <a:ea typeface="Open Sans" pitchFamily="2" charset="0"/>
                <a:cs typeface="Open Sans" pitchFamily="2" charset="0"/>
              </a:endParaRPr>
            </a:p>
            <a:p>
              <a:r>
                <a:rPr lang="nb-NO" sz="825" dirty="0">
                  <a:latin typeface="Open Sans" pitchFamily="2" charset="0"/>
                  <a:ea typeface="Open Sans" pitchFamily="2" charset="0"/>
                  <a:cs typeface="Open Sans" pitchFamily="2" charset="0"/>
                </a:rPr>
                <a:t>Dekan:</a:t>
              </a:r>
            </a:p>
            <a:p>
              <a:r>
                <a:rPr lang="nb-NO" sz="788" dirty="0">
                  <a:latin typeface="Open Sans" pitchFamily="2" charset="0"/>
                  <a:ea typeface="Open Sans" pitchFamily="2" charset="0"/>
                  <a:cs typeface="Open Sans" pitchFamily="2" charset="0"/>
                </a:rPr>
                <a:t>Øyvind </a:t>
              </a:r>
              <a:r>
                <a:rPr lang="nb-NO" sz="788" dirty="0" err="1">
                  <a:latin typeface="Open Sans" pitchFamily="2" charset="0"/>
                  <a:ea typeface="Open Sans" pitchFamily="2" charset="0"/>
                  <a:cs typeface="Open Sans" pitchFamily="2" charset="0"/>
                </a:rPr>
                <a:t>Weiby</a:t>
              </a:r>
              <a:r>
                <a:rPr lang="nb-NO" sz="788" dirty="0">
                  <a:latin typeface="Open Sans" pitchFamily="2" charset="0"/>
                  <a:ea typeface="Open Sans" pitchFamily="2" charset="0"/>
                  <a:cs typeface="Open Sans" pitchFamily="2" charset="0"/>
                </a:rPr>
                <a:t> Gregersen</a:t>
              </a:r>
            </a:p>
          </p:txBody>
        </p:sp>
        <p:pic>
          <p:nvPicPr>
            <p:cNvPr id="47" name="Bilde 46" descr="Et bilde som inneholder tekst, silhuetter, vektorgrafikk, utklipp&#10;&#10;Automatisk generert beskrivelse">
              <a:extLst>
                <a:ext uri="{FF2B5EF4-FFF2-40B4-BE49-F238E27FC236}">
                  <a16:creationId xmlns:a16="http://schemas.microsoft.com/office/drawing/2014/main" id="{66192A4A-46C4-2F12-141B-7154BC46AF3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11438" y="489672"/>
              <a:ext cx="1083448" cy="627148"/>
            </a:xfrm>
            <a:prstGeom prst="rect">
              <a:avLst/>
            </a:prstGeom>
          </p:spPr>
        </p:pic>
      </p:grpSp>
      <p:grpSp>
        <p:nvGrpSpPr>
          <p:cNvPr id="48" name="Gruppe 47">
            <a:extLst>
              <a:ext uri="{FF2B5EF4-FFF2-40B4-BE49-F238E27FC236}">
                <a16:creationId xmlns:a16="http://schemas.microsoft.com/office/drawing/2014/main" id="{247EE2A9-0707-A030-B841-EA06B74D0404}"/>
              </a:ext>
            </a:extLst>
          </p:cNvPr>
          <p:cNvGrpSpPr/>
          <p:nvPr/>
        </p:nvGrpSpPr>
        <p:grpSpPr>
          <a:xfrm>
            <a:off x="5489836" y="941525"/>
            <a:ext cx="1133856" cy="1617808"/>
            <a:chOff x="515546" y="483747"/>
            <a:chExt cx="1511808" cy="2157077"/>
          </a:xfrm>
        </p:grpSpPr>
        <p:sp>
          <p:nvSpPr>
            <p:cNvPr id="49" name="Rektangel 48">
              <a:extLst>
                <a:ext uri="{FF2B5EF4-FFF2-40B4-BE49-F238E27FC236}">
                  <a16:creationId xmlns:a16="http://schemas.microsoft.com/office/drawing/2014/main" id="{3B6FEC5B-BC4C-0883-B187-76321569FCB9}"/>
                </a:ext>
              </a:extLst>
            </p:cNvPr>
            <p:cNvSpPr/>
            <p:nvPr/>
          </p:nvSpPr>
          <p:spPr>
            <a:xfrm>
              <a:off x="515546" y="483747"/>
              <a:ext cx="1511808" cy="2157077"/>
            </a:xfrm>
            <a:prstGeom prst="rect">
              <a:avLst/>
            </a:prstGeom>
            <a:solidFill>
              <a:srgbClr val="03519D"/>
            </a:solid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b-NO" sz="1350" b="1" dirty="0">
                <a:latin typeface="Open Sans" pitchFamily="2" charset="0"/>
                <a:ea typeface="Open Sans" pitchFamily="2" charset="0"/>
                <a:cs typeface="Open Sans" pitchFamily="2" charset="0"/>
              </a:endParaRPr>
            </a:p>
            <a:p>
              <a:pPr algn="ctr"/>
              <a:r>
                <a:rPr lang="nb-NO" sz="1350" b="1" dirty="0">
                  <a:latin typeface="Open Sans" pitchFamily="2" charset="0"/>
                  <a:ea typeface="Open Sans" pitchFamily="2" charset="0"/>
                  <a:cs typeface="Open Sans" pitchFamily="2" charset="0"/>
                </a:rPr>
                <a:t>ØK</a:t>
              </a:r>
            </a:p>
            <a:p>
              <a:pPr algn="ctr"/>
              <a:r>
                <a:rPr lang="nb-NO" sz="825" dirty="0">
                  <a:latin typeface="Open Sans" pitchFamily="2" charset="0"/>
                  <a:ea typeface="Open Sans" pitchFamily="2" charset="0"/>
                  <a:cs typeface="Open Sans" pitchFamily="2" charset="0"/>
                </a:rPr>
                <a:t>Fakultet for </a:t>
              </a:r>
              <a:br>
                <a:rPr lang="nb-NO" sz="825" dirty="0">
                  <a:latin typeface="Open Sans" pitchFamily="2" charset="0"/>
                  <a:ea typeface="Open Sans" pitchFamily="2" charset="0"/>
                  <a:cs typeface="Open Sans" pitchFamily="2" charset="0"/>
                </a:rPr>
              </a:br>
              <a:r>
                <a:rPr lang="nb-NO" sz="825" dirty="0">
                  <a:latin typeface="Open Sans" pitchFamily="2" charset="0"/>
                  <a:ea typeface="Open Sans" pitchFamily="2" charset="0"/>
                  <a:cs typeface="Open Sans" pitchFamily="2" charset="0"/>
                </a:rPr>
                <a:t>økonomi</a:t>
              </a:r>
            </a:p>
            <a:p>
              <a:endParaRPr lang="nb-NO" sz="825" dirty="0">
                <a:latin typeface="Open Sans" pitchFamily="2" charset="0"/>
                <a:ea typeface="Open Sans" pitchFamily="2" charset="0"/>
                <a:cs typeface="Open Sans" pitchFamily="2" charset="0"/>
              </a:endParaRPr>
            </a:p>
            <a:p>
              <a:r>
                <a:rPr lang="nb-NO" sz="825" dirty="0">
                  <a:latin typeface="Open Sans" pitchFamily="2" charset="0"/>
                  <a:ea typeface="Open Sans" pitchFamily="2" charset="0"/>
                  <a:cs typeface="Open Sans" pitchFamily="2" charset="0"/>
                </a:rPr>
                <a:t>Dekan:</a:t>
              </a:r>
            </a:p>
            <a:p>
              <a:r>
                <a:rPr lang="nb-NO" sz="825" dirty="0">
                  <a:latin typeface="Open Sans" pitchFamily="2" charset="0"/>
                  <a:ea typeface="Open Sans" pitchFamily="2" charset="0"/>
                  <a:cs typeface="Open Sans" pitchFamily="2" charset="0"/>
                </a:rPr>
                <a:t>Monica Rolfsen</a:t>
              </a:r>
            </a:p>
            <a:p>
              <a:endParaRPr lang="nb-NO" sz="825" dirty="0">
                <a:latin typeface="Open Sans" pitchFamily="2" charset="0"/>
                <a:ea typeface="Open Sans" pitchFamily="2" charset="0"/>
                <a:cs typeface="Open Sans" pitchFamily="2" charset="0"/>
              </a:endParaRPr>
            </a:p>
          </p:txBody>
        </p:sp>
        <p:pic>
          <p:nvPicPr>
            <p:cNvPr id="50" name="Bilde 49" descr="Et bilde som inneholder tekst, silhuetter, vektorgrafikk, utklipp&#10;&#10;Automatisk generert beskrivelse">
              <a:extLst>
                <a:ext uri="{FF2B5EF4-FFF2-40B4-BE49-F238E27FC236}">
                  <a16:creationId xmlns:a16="http://schemas.microsoft.com/office/drawing/2014/main" id="{0A092868-AC8C-82FE-E473-3CF93168D74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11438" y="489672"/>
              <a:ext cx="1083448" cy="627148"/>
            </a:xfrm>
            <a:prstGeom prst="rect">
              <a:avLst/>
            </a:prstGeom>
            <a:ln>
              <a:noFill/>
            </a:ln>
          </p:spPr>
        </p:pic>
      </p:grpSp>
      <p:sp>
        <p:nvSpPr>
          <p:cNvPr id="51" name="Tittel 4">
            <a:extLst>
              <a:ext uri="{FF2B5EF4-FFF2-40B4-BE49-F238E27FC236}">
                <a16:creationId xmlns:a16="http://schemas.microsoft.com/office/drawing/2014/main" id="{54E3240A-48BD-A00C-DBC7-09878FE4F3CF}"/>
              </a:ext>
            </a:extLst>
          </p:cNvPr>
          <p:cNvSpPr txBox="1">
            <a:spLocks/>
          </p:cNvSpPr>
          <p:nvPr/>
        </p:nvSpPr>
        <p:spPr>
          <a:xfrm>
            <a:off x="360963" y="272847"/>
            <a:ext cx="6695779" cy="463846"/>
          </a:xfrm>
          <a:prstGeom prst="rect">
            <a:avLst/>
          </a:prstGeom>
        </p:spPr>
        <p:txBody>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sz="2400">
                <a:solidFill>
                  <a:schemeClr val="bg1"/>
                </a:solidFill>
                <a:latin typeface="Open Sans"/>
                <a:ea typeface="Open Sans"/>
                <a:cs typeface="Open Sans"/>
              </a:rPr>
              <a:t>NTNU i Ålesund – Faglige linjer og ledelse</a:t>
            </a:r>
            <a:endParaRPr lang="nb-NO" sz="2400" b="0" dirty="0">
              <a:solidFill>
                <a:schemeClr val="bg1"/>
              </a:solidFill>
              <a:latin typeface="Open Sans"/>
              <a:ea typeface="Open Sans"/>
              <a:cs typeface="Open Sans"/>
            </a:endParaRPr>
          </a:p>
        </p:txBody>
      </p:sp>
      <p:grpSp>
        <p:nvGrpSpPr>
          <p:cNvPr id="52" name="Group 34">
            <a:extLst>
              <a:ext uri="{FF2B5EF4-FFF2-40B4-BE49-F238E27FC236}">
                <a16:creationId xmlns:a16="http://schemas.microsoft.com/office/drawing/2014/main" id="{D491EF2A-12BE-B344-8343-747329DFF1CD}"/>
              </a:ext>
            </a:extLst>
          </p:cNvPr>
          <p:cNvGrpSpPr/>
          <p:nvPr/>
        </p:nvGrpSpPr>
        <p:grpSpPr>
          <a:xfrm>
            <a:off x="6827051" y="941525"/>
            <a:ext cx="1133856" cy="1682809"/>
            <a:chOff x="9102735" y="1255367"/>
            <a:chExt cx="1511808" cy="2243745"/>
          </a:xfrm>
        </p:grpSpPr>
        <p:cxnSp>
          <p:nvCxnSpPr>
            <p:cNvPr id="53" name="Rett linje 52">
              <a:extLst>
                <a:ext uri="{FF2B5EF4-FFF2-40B4-BE49-F238E27FC236}">
                  <a16:creationId xmlns:a16="http://schemas.microsoft.com/office/drawing/2014/main" id="{A676A7EC-6DCE-3821-811F-F6C37BC7E366}"/>
                </a:ext>
              </a:extLst>
            </p:cNvPr>
            <p:cNvCxnSpPr>
              <a:cxnSpLocks/>
              <a:endCxn id="54" idx="2"/>
            </p:cNvCxnSpPr>
            <p:nvPr/>
          </p:nvCxnSpPr>
          <p:spPr>
            <a:xfrm flipV="1">
              <a:off x="9841780" y="3412445"/>
              <a:ext cx="16859" cy="86667"/>
            </a:xfrm>
            <a:prstGeom prst="line">
              <a:avLst/>
            </a:prstGeom>
            <a:ln>
              <a:solidFill>
                <a:schemeClr val="bg2"/>
              </a:solidFill>
              <a:tailEnd type="none"/>
            </a:ln>
          </p:spPr>
          <p:style>
            <a:lnRef idx="2">
              <a:schemeClr val="accent1"/>
            </a:lnRef>
            <a:fillRef idx="0">
              <a:schemeClr val="accent1"/>
            </a:fillRef>
            <a:effectRef idx="1">
              <a:schemeClr val="accent1"/>
            </a:effectRef>
            <a:fontRef idx="minor">
              <a:schemeClr val="tx1"/>
            </a:fontRef>
          </p:style>
        </p:cxnSp>
        <p:sp>
          <p:nvSpPr>
            <p:cNvPr id="54" name="Rektangel 53">
              <a:extLst>
                <a:ext uri="{FF2B5EF4-FFF2-40B4-BE49-F238E27FC236}">
                  <a16:creationId xmlns:a16="http://schemas.microsoft.com/office/drawing/2014/main" id="{7BC57362-A92B-E7A7-E493-D5AF35774508}"/>
                </a:ext>
              </a:extLst>
            </p:cNvPr>
            <p:cNvSpPr/>
            <p:nvPr/>
          </p:nvSpPr>
          <p:spPr>
            <a:xfrm>
              <a:off x="9102735" y="1255367"/>
              <a:ext cx="1511808" cy="2157077"/>
            </a:xfrm>
            <a:prstGeom prst="rect">
              <a:avLst/>
            </a:prstGeom>
            <a:solidFill>
              <a:schemeClr val="tx1">
                <a:lumMod val="75000"/>
                <a:lumOff val="25000"/>
              </a:schemeClr>
            </a:solidFill>
            <a:ln>
              <a:solidFill>
                <a:schemeClr val="bg1"/>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nb-NO" sz="1350" b="1" dirty="0">
                  <a:latin typeface="Open Sans" pitchFamily="2" charset="0"/>
                  <a:ea typeface="Open Sans" pitchFamily="2" charset="0"/>
                  <a:cs typeface="Open Sans" pitchFamily="2" charset="0"/>
                </a:rPr>
                <a:t>Viserektor</a:t>
              </a:r>
            </a:p>
            <a:p>
              <a:r>
                <a:rPr lang="nb-NO" sz="825" dirty="0">
                  <a:latin typeface="Open Sans" pitchFamily="2" charset="0"/>
                  <a:ea typeface="Open Sans" pitchFamily="2" charset="0"/>
                  <a:cs typeface="Open Sans" pitchFamily="2" charset="0"/>
                </a:rPr>
                <a:t>    NTNU i Ålesund</a:t>
              </a:r>
            </a:p>
            <a:p>
              <a:pPr algn="ctr"/>
              <a:r>
                <a:rPr lang="nb-NO" sz="825" dirty="0">
                  <a:latin typeface="Open Sans" pitchFamily="2" charset="0"/>
                  <a:ea typeface="Open Sans" pitchFamily="2" charset="0"/>
                  <a:cs typeface="Open Sans" pitchFamily="2" charset="0"/>
                </a:rPr>
                <a:t>Anne-Lise </a:t>
              </a:r>
              <a:br>
                <a:rPr lang="nb-NO" sz="825" dirty="0">
                  <a:latin typeface="Open Sans" pitchFamily="2" charset="0"/>
                  <a:ea typeface="Open Sans" pitchFamily="2" charset="0"/>
                  <a:cs typeface="Open Sans" pitchFamily="2" charset="0"/>
                </a:rPr>
              </a:br>
              <a:r>
                <a:rPr lang="nb-NO" sz="825" dirty="0">
                  <a:latin typeface="Open Sans" pitchFamily="2" charset="0"/>
                  <a:ea typeface="Open Sans" pitchFamily="2" charset="0"/>
                  <a:cs typeface="Open Sans" pitchFamily="2" charset="0"/>
                </a:rPr>
                <a:t>Sagen Major</a:t>
              </a:r>
            </a:p>
            <a:p>
              <a:endParaRPr lang="nb-NO" sz="825" dirty="0">
                <a:latin typeface="Open Sans" pitchFamily="2" charset="0"/>
                <a:ea typeface="Open Sans" pitchFamily="2" charset="0"/>
                <a:cs typeface="Open Sans" pitchFamily="2" charset="0"/>
              </a:endParaRPr>
            </a:p>
            <a:p>
              <a:endParaRPr lang="nb-NO" sz="825" dirty="0">
                <a:latin typeface="Open Sans" pitchFamily="2" charset="0"/>
                <a:ea typeface="Open Sans" pitchFamily="2" charset="0"/>
                <a:cs typeface="Open Sans" pitchFamily="2" charset="0"/>
              </a:endParaRPr>
            </a:p>
          </p:txBody>
        </p:sp>
        <p:pic>
          <p:nvPicPr>
            <p:cNvPr id="55" name="Bilde 54">
              <a:extLst>
                <a:ext uri="{FF2B5EF4-FFF2-40B4-BE49-F238E27FC236}">
                  <a16:creationId xmlns:a16="http://schemas.microsoft.com/office/drawing/2014/main" id="{333C4384-63B4-1114-F0E9-7D4AB340AD46}"/>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t="11339" b="17347"/>
            <a:stretch/>
          </p:blipFill>
          <p:spPr>
            <a:xfrm>
              <a:off x="9408988" y="1326042"/>
              <a:ext cx="862726" cy="447249"/>
            </a:xfrm>
            <a:prstGeom prst="rect">
              <a:avLst/>
            </a:prstGeom>
            <a:solidFill>
              <a:schemeClr val="tx1">
                <a:lumMod val="75000"/>
                <a:lumOff val="25000"/>
              </a:schemeClr>
            </a:solidFill>
          </p:spPr>
        </p:pic>
        <p:pic>
          <p:nvPicPr>
            <p:cNvPr id="56" name="Bilde 1036">
              <a:extLst>
                <a:ext uri="{FF2B5EF4-FFF2-40B4-BE49-F238E27FC236}">
                  <a16:creationId xmlns:a16="http://schemas.microsoft.com/office/drawing/2014/main" id="{56620FD9-1192-0C9E-1082-71BC47F883BB}"/>
                </a:ext>
              </a:extLst>
            </p:cNvPr>
            <p:cNvPicPr>
              <a:picLocks noChangeAspect="1"/>
            </p:cNvPicPr>
            <p:nvPr/>
          </p:nvPicPr>
          <p:blipFill>
            <a:blip r:embed="rId15"/>
            <a:srcRect l="976" r="976"/>
            <a:stretch/>
          </p:blipFill>
          <p:spPr>
            <a:xfrm>
              <a:off x="9336420" y="2578428"/>
              <a:ext cx="894067" cy="825500"/>
            </a:xfrm>
            <a:prstGeom prst="ellipse">
              <a:avLst/>
            </a:prstGeom>
            <a:solidFill>
              <a:schemeClr val="tx1">
                <a:lumMod val="75000"/>
                <a:lumOff val="25000"/>
              </a:schemeClr>
            </a:solidFill>
            <a:ln>
              <a:solidFill>
                <a:schemeClr val="bg1"/>
              </a:solidFill>
            </a:ln>
            <a:effectLst>
              <a:softEdge rad="112500"/>
            </a:effectLst>
          </p:spPr>
        </p:pic>
      </p:grpSp>
    </p:spTree>
    <p:extLst>
      <p:ext uri="{BB962C8B-B14F-4D97-AF65-F5344CB8AC3E}">
        <p14:creationId xmlns:p14="http://schemas.microsoft.com/office/powerpoint/2010/main" val="109755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4624BD-2E26-6B4A-FB91-23BE16734DE5}"/>
              </a:ext>
            </a:extLst>
          </p:cNvPr>
          <p:cNvSpPr>
            <a:spLocks noGrp="1"/>
          </p:cNvSpPr>
          <p:nvPr>
            <p:ph type="title"/>
          </p:nvPr>
        </p:nvSpPr>
        <p:spPr/>
        <p:txBody>
          <a:bodyPr/>
          <a:lstStyle/>
          <a:p>
            <a:r>
              <a:rPr lang="nb-NO" dirty="0"/>
              <a:t>Samfunnsoppdraget til NTNU</a:t>
            </a:r>
          </a:p>
        </p:txBody>
      </p:sp>
      <p:sp>
        <p:nvSpPr>
          <p:cNvPr id="3" name="Plassholder for innhold 2">
            <a:extLst>
              <a:ext uri="{FF2B5EF4-FFF2-40B4-BE49-F238E27FC236}">
                <a16:creationId xmlns:a16="http://schemas.microsoft.com/office/drawing/2014/main" id="{EF4DA7CE-41A9-7353-8230-1756319DFF8A}"/>
              </a:ext>
            </a:extLst>
          </p:cNvPr>
          <p:cNvSpPr>
            <a:spLocks noGrp="1"/>
          </p:cNvSpPr>
          <p:nvPr>
            <p:ph idx="1"/>
          </p:nvPr>
        </p:nvSpPr>
        <p:spPr>
          <a:xfrm>
            <a:off x="301385" y="1010266"/>
            <a:ext cx="4270615" cy="3613774"/>
          </a:xfrm>
        </p:spPr>
        <p:txBody>
          <a:bodyPr/>
          <a:lstStyle/>
          <a:p>
            <a:pPr marL="0" indent="0">
              <a:buNone/>
            </a:pPr>
            <a:r>
              <a:rPr lang="nb-NO" sz="1800" b="1" dirty="0">
                <a:latin typeface="Open Sans" pitchFamily="2" charset="0"/>
                <a:ea typeface="Open Sans" pitchFamily="2" charset="0"/>
                <a:cs typeface="Open Sans" pitchFamily="2" charset="0"/>
              </a:rPr>
              <a:t>NTNUs visjon er å skape verdier for samfunnet gjennom kunnskap, innovasjon og samhandling </a:t>
            </a:r>
          </a:p>
          <a:p>
            <a:pPr marL="0" indent="0">
              <a:buNone/>
            </a:pPr>
            <a:br>
              <a:rPr lang="nb-NO" sz="2000" b="1" i="0" dirty="0">
                <a:solidFill>
                  <a:srgbClr val="111111"/>
                </a:solidFill>
                <a:effectLst/>
                <a:latin typeface="Open Sans" pitchFamily="2" charset="0"/>
                <a:ea typeface="Open Sans" pitchFamily="2" charset="0"/>
                <a:cs typeface="Open Sans" pitchFamily="2" charset="0"/>
              </a:rPr>
            </a:br>
            <a:r>
              <a:rPr lang="nb-NO" sz="2000" i="0" dirty="0">
                <a:solidFill>
                  <a:srgbClr val="111111"/>
                </a:solidFill>
                <a:effectLst/>
                <a:latin typeface="Open Sans" pitchFamily="2" charset="0"/>
                <a:ea typeface="Open Sans" pitchFamily="2" charset="0"/>
                <a:cs typeface="Open Sans" pitchFamily="2" charset="0"/>
              </a:rPr>
              <a:t>NTNU skal</a:t>
            </a:r>
          </a:p>
          <a:p>
            <a:pPr>
              <a:buFont typeface="Arial" panose="020B0604020202020204" pitchFamily="34" charset="0"/>
              <a:buChar char="•"/>
            </a:pPr>
            <a:r>
              <a:rPr lang="nb-NO" sz="1800" b="0" i="0" dirty="0">
                <a:solidFill>
                  <a:srgbClr val="111111"/>
                </a:solidFill>
                <a:effectLst/>
                <a:latin typeface="Open Sans" pitchFamily="2" charset="0"/>
                <a:ea typeface="Open Sans" pitchFamily="2" charset="0"/>
                <a:cs typeface="Open Sans" pitchFamily="2" charset="0"/>
              </a:rPr>
              <a:t>utvikle rollen som pådriver og partner for en bærekraftig utvikling</a:t>
            </a:r>
          </a:p>
          <a:p>
            <a:pPr algn="l">
              <a:buFont typeface="Arial" panose="020B0604020202020204" pitchFamily="34" charset="0"/>
              <a:buChar char="•"/>
            </a:pPr>
            <a:r>
              <a:rPr lang="nb-NO" sz="1800" b="0" i="0" dirty="0">
                <a:solidFill>
                  <a:srgbClr val="111111"/>
                </a:solidFill>
                <a:effectLst/>
                <a:latin typeface="Open Sans" pitchFamily="2" charset="0"/>
                <a:ea typeface="Open Sans" pitchFamily="2" charset="0"/>
                <a:cs typeface="Open Sans" pitchFamily="2" charset="0"/>
              </a:rPr>
              <a:t>styrke lærings- og arbeidsmiljøet og utvikle ansattes kompetanse</a:t>
            </a:r>
          </a:p>
          <a:p>
            <a:pPr algn="l">
              <a:buFont typeface="Arial" panose="020B0604020202020204" pitchFamily="34" charset="0"/>
              <a:buChar char="•"/>
            </a:pPr>
            <a:r>
              <a:rPr lang="nb-NO" sz="1800" b="0" i="0" dirty="0">
                <a:solidFill>
                  <a:srgbClr val="111111"/>
                </a:solidFill>
                <a:effectLst/>
                <a:latin typeface="Open Sans" pitchFamily="2" charset="0"/>
                <a:ea typeface="Open Sans" pitchFamily="2" charset="0"/>
                <a:cs typeface="Open Sans" pitchFamily="2" charset="0"/>
              </a:rPr>
              <a:t>utvikle seg som ledende, internasjonalt universitet</a:t>
            </a:r>
          </a:p>
          <a:p>
            <a:pPr marL="0" indent="0" algn="r">
              <a:buNone/>
            </a:pPr>
            <a:r>
              <a:rPr lang="nb-NO" sz="1200" i="1" dirty="0">
                <a:solidFill>
                  <a:srgbClr val="111111"/>
                </a:solidFill>
                <a:effectLst/>
                <a:latin typeface="Open Sans" pitchFamily="2" charset="0"/>
                <a:ea typeface="Open Sans" pitchFamily="2" charset="0"/>
                <a:cs typeface="Open Sans" pitchFamily="2" charset="0"/>
              </a:rPr>
              <a:t>Utviklingsavtalen (Kunnskapsdepartementet)</a:t>
            </a:r>
          </a:p>
          <a:p>
            <a:pPr marL="0" indent="0" algn="ctr">
              <a:buNone/>
            </a:pPr>
            <a:endParaRPr lang="nb-NO" sz="2000" dirty="0">
              <a:solidFill>
                <a:srgbClr val="111111"/>
              </a:solidFill>
              <a:latin typeface="Open Sans" pitchFamily="2" charset="0"/>
              <a:ea typeface="Open Sans" pitchFamily="2" charset="0"/>
              <a:cs typeface="Open Sans" pitchFamily="2" charset="0"/>
            </a:endParaRPr>
          </a:p>
          <a:p>
            <a:pPr marL="0" indent="0" algn="ctr">
              <a:buNone/>
            </a:pPr>
            <a:endParaRPr lang="nb-NO" sz="1800" dirty="0">
              <a:latin typeface="Open Sans" pitchFamily="2" charset="0"/>
              <a:ea typeface="Open Sans" pitchFamily="2" charset="0"/>
              <a:cs typeface="Open Sans" pitchFamily="2" charset="0"/>
            </a:endParaRPr>
          </a:p>
          <a:p>
            <a:pPr marL="0" indent="0" algn="ctr">
              <a:buNone/>
            </a:pPr>
            <a:endParaRPr lang="nb-NO" sz="1800" dirty="0">
              <a:latin typeface="Open Sans" pitchFamily="2" charset="0"/>
              <a:ea typeface="Open Sans" pitchFamily="2" charset="0"/>
              <a:cs typeface="Open Sans" pitchFamily="2" charset="0"/>
            </a:endParaRPr>
          </a:p>
          <a:p>
            <a:pPr marL="0" indent="0" algn="l">
              <a:buNone/>
            </a:pPr>
            <a:endParaRPr lang="nb-NO" sz="1800" b="0" i="0" dirty="0">
              <a:solidFill>
                <a:srgbClr val="111111"/>
              </a:solidFill>
              <a:effectLst/>
              <a:latin typeface="Open Sans" pitchFamily="2" charset="0"/>
              <a:ea typeface="Open Sans" pitchFamily="2" charset="0"/>
              <a:cs typeface="Open Sans" pitchFamily="2" charset="0"/>
            </a:endParaRPr>
          </a:p>
          <a:p>
            <a:endParaRPr lang="nb-NO" sz="2000" dirty="0">
              <a:latin typeface="Open Sans" pitchFamily="2" charset="0"/>
              <a:ea typeface="Open Sans" pitchFamily="2" charset="0"/>
              <a:cs typeface="Open Sans" pitchFamily="2" charset="0"/>
            </a:endParaRPr>
          </a:p>
        </p:txBody>
      </p:sp>
      <p:pic>
        <p:nvPicPr>
          <p:cNvPr id="6" name="Bilde 5" descr="Et bilde som inneholder konstruksjon, utendørs, klær, himmel&#10;&#10;Automatisk generert beskrivelse">
            <a:extLst>
              <a:ext uri="{FF2B5EF4-FFF2-40B4-BE49-F238E27FC236}">
                <a16:creationId xmlns:a16="http://schemas.microsoft.com/office/drawing/2014/main" id="{1ACDE8A1-8ABC-5274-69D4-1AF618995F17}"/>
              </a:ext>
            </a:extLst>
          </p:cNvPr>
          <p:cNvPicPr>
            <a:picLocks noChangeAspect="1"/>
          </p:cNvPicPr>
          <p:nvPr/>
        </p:nvPicPr>
        <p:blipFill rotWithShape="1">
          <a:blip r:embed="rId3"/>
          <a:srcRect l="9018" r="14796"/>
          <a:stretch/>
        </p:blipFill>
        <p:spPr>
          <a:xfrm>
            <a:off x="4762500" y="950026"/>
            <a:ext cx="4381500" cy="3835207"/>
          </a:xfrm>
          <a:prstGeom prst="rect">
            <a:avLst/>
          </a:prstGeom>
        </p:spPr>
      </p:pic>
    </p:spTree>
    <p:extLst>
      <p:ext uri="{BB962C8B-B14F-4D97-AF65-F5344CB8AC3E}">
        <p14:creationId xmlns:p14="http://schemas.microsoft.com/office/powerpoint/2010/main" val="44659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16">
            <a:extLst>
              <a:ext uri="{FF2B5EF4-FFF2-40B4-BE49-F238E27FC236}">
                <a16:creationId xmlns:a16="http://schemas.microsoft.com/office/drawing/2014/main" id="{A814885F-60E9-18E9-1A54-E40E66D2BB88}"/>
              </a:ext>
            </a:extLst>
          </p:cNvPr>
          <p:cNvSpPr txBox="1">
            <a:spLocks/>
          </p:cNvSpPr>
          <p:nvPr/>
        </p:nvSpPr>
        <p:spPr>
          <a:xfrm>
            <a:off x="7076907" y="3479876"/>
            <a:ext cx="1888346" cy="210130"/>
          </a:xfrm>
          <a:solidFill>
            <a:schemeClr val="bg2">
              <a:lumMod val="90000"/>
            </a:schemeClr>
          </a:solidFill>
        </p:spPr>
        <p:txBody>
          <a:bodyPr anchor="b">
            <a:noAutofit/>
          </a:bodyPr>
          <a:lstStyle>
            <a:lvl1pPr algn="l" defTabSz="609585" rtl="0" eaLnBrk="1" latinLnBrk="0" hangingPunct="1">
              <a:spcBef>
                <a:spcPct val="0"/>
              </a:spcBef>
              <a:buNone/>
              <a:defRPr sz="4800" b="1" i="0" kern="1200">
                <a:solidFill>
                  <a:schemeClr val="tx1"/>
                </a:solidFill>
                <a:latin typeface="Arial"/>
                <a:ea typeface="+mj-ea"/>
                <a:cs typeface="Arial"/>
              </a:defRPr>
            </a:lvl1pPr>
          </a:lstStyle>
          <a:p>
            <a:endParaRPr lang="nb-NO" sz="1500" b="0" dirty="0">
              <a:solidFill>
                <a:schemeClr val="bg1"/>
              </a:solidFill>
              <a:highlight>
                <a:srgbClr val="FFFF00"/>
              </a:highlight>
              <a:latin typeface="Open Sans" pitchFamily="2" charset="0"/>
              <a:ea typeface="Open Sans" pitchFamily="2" charset="0"/>
              <a:cs typeface="Open Sans" pitchFamily="2" charset="0"/>
            </a:endParaRPr>
          </a:p>
        </p:txBody>
      </p:sp>
      <p:sp>
        <p:nvSpPr>
          <p:cNvPr id="6" name="Text Placeholder 2">
            <a:extLst>
              <a:ext uri="{FF2B5EF4-FFF2-40B4-BE49-F238E27FC236}">
                <a16:creationId xmlns:a16="http://schemas.microsoft.com/office/drawing/2014/main" id="{F9E3E5EE-DD41-7ED0-0B1A-71E21D79B1AB}"/>
              </a:ext>
            </a:extLst>
          </p:cNvPr>
          <p:cNvSpPr txBox="1">
            <a:spLocks/>
          </p:cNvSpPr>
          <p:nvPr/>
        </p:nvSpPr>
        <p:spPr>
          <a:xfrm>
            <a:off x="415440" y="600278"/>
            <a:ext cx="6552151" cy="3690840"/>
          </a:xfrm>
          <a:prstGeom prst="rect">
            <a:avLst/>
          </a:prstGeom>
        </p:spPr>
        <p:txBody>
          <a:bodyPr/>
          <a:lst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667"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400"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nb-NO" sz="2400" dirty="0"/>
          </a:p>
        </p:txBody>
      </p:sp>
      <p:pic>
        <p:nvPicPr>
          <p:cNvPr id="3" name="Picture 2" descr="A group of people taking a selfie&#10;&#10;Description automatically generated">
            <a:extLst>
              <a:ext uri="{FF2B5EF4-FFF2-40B4-BE49-F238E27FC236}">
                <a16:creationId xmlns:a16="http://schemas.microsoft.com/office/drawing/2014/main" id="{AE59F942-EB33-BF76-F8C2-E78BA196D223}"/>
              </a:ext>
            </a:extLst>
          </p:cNvPr>
          <p:cNvPicPr>
            <a:picLocks noChangeAspect="1"/>
          </p:cNvPicPr>
          <p:nvPr/>
        </p:nvPicPr>
        <p:blipFill>
          <a:blip r:embed="rId3"/>
          <a:stretch>
            <a:fillRect/>
          </a:stretch>
        </p:blipFill>
        <p:spPr>
          <a:xfrm>
            <a:off x="4786254" y="1254627"/>
            <a:ext cx="5289209" cy="3527861"/>
          </a:xfrm>
          <a:prstGeom prst="rect">
            <a:avLst/>
          </a:prstGeom>
          <a:effectLst>
            <a:outerShdw blurRad="50800" dist="38100" dir="2700000" algn="tl" rotWithShape="0">
              <a:prstClr val="black">
                <a:alpha val="40000"/>
              </a:prstClr>
            </a:outerShdw>
            <a:softEdge rad="12700"/>
          </a:effectLst>
        </p:spPr>
      </p:pic>
      <p:pic>
        <p:nvPicPr>
          <p:cNvPr id="5" name="Picture 4" descr="A qr code with blue squares&#10;&#10;Description automatically generated">
            <a:extLst>
              <a:ext uri="{FF2B5EF4-FFF2-40B4-BE49-F238E27FC236}">
                <a16:creationId xmlns:a16="http://schemas.microsoft.com/office/drawing/2014/main" id="{4FAC8BC2-BB73-44B0-2E85-7135722796B7}"/>
              </a:ext>
            </a:extLst>
          </p:cNvPr>
          <p:cNvPicPr>
            <a:picLocks noChangeAspect="1"/>
          </p:cNvPicPr>
          <p:nvPr/>
        </p:nvPicPr>
        <p:blipFill>
          <a:blip r:embed="rId4"/>
          <a:stretch>
            <a:fillRect/>
          </a:stretch>
        </p:blipFill>
        <p:spPr>
          <a:xfrm>
            <a:off x="5667351" y="2429569"/>
            <a:ext cx="1177975" cy="1177975"/>
          </a:xfrm>
          <a:prstGeom prst="rect">
            <a:avLst/>
          </a:prstGeom>
        </p:spPr>
      </p:pic>
      <p:sp>
        <p:nvSpPr>
          <p:cNvPr id="7" name="TextBox 6">
            <a:extLst>
              <a:ext uri="{FF2B5EF4-FFF2-40B4-BE49-F238E27FC236}">
                <a16:creationId xmlns:a16="http://schemas.microsoft.com/office/drawing/2014/main" id="{9EA3E4D3-B86F-A510-3ECC-E0B3FC41F033}"/>
              </a:ext>
            </a:extLst>
          </p:cNvPr>
          <p:cNvSpPr txBox="1"/>
          <p:nvPr/>
        </p:nvSpPr>
        <p:spPr>
          <a:xfrm>
            <a:off x="6256339" y="4514157"/>
            <a:ext cx="2755883" cy="300082"/>
          </a:xfrm>
          <a:prstGeom prst="rect">
            <a:avLst/>
          </a:prstGeom>
          <a:noFill/>
        </p:spPr>
        <p:txBody>
          <a:bodyPr wrap="none" rtlCol="0">
            <a:spAutoFit/>
          </a:bodyPr>
          <a:lstStyle/>
          <a:p>
            <a:r>
              <a:rPr lang="nb-NO" sz="1350" dirty="0"/>
              <a:t>Følg @ntnualesund på Instagram</a:t>
            </a:r>
          </a:p>
        </p:txBody>
      </p:sp>
      <p:sp>
        <p:nvSpPr>
          <p:cNvPr id="8" name="Tittel 7">
            <a:extLst>
              <a:ext uri="{FF2B5EF4-FFF2-40B4-BE49-F238E27FC236}">
                <a16:creationId xmlns:a16="http://schemas.microsoft.com/office/drawing/2014/main" id="{86443B64-BFD0-86AB-A37C-DEFA64BBF254}"/>
              </a:ext>
            </a:extLst>
          </p:cNvPr>
          <p:cNvSpPr>
            <a:spLocks noGrp="1"/>
          </p:cNvSpPr>
          <p:nvPr>
            <p:ph type="title"/>
          </p:nvPr>
        </p:nvSpPr>
        <p:spPr>
          <a:xfrm>
            <a:off x="301385" y="298339"/>
            <a:ext cx="8418747" cy="956288"/>
          </a:xfrm>
        </p:spPr>
        <p:txBody>
          <a:bodyPr/>
          <a:lstStyle/>
          <a:p>
            <a:r>
              <a:rPr lang="nb-NO" sz="2800" dirty="0">
                <a:latin typeface="Open Sans" panose="020B0606030504020204" pitchFamily="34" charset="0"/>
                <a:ea typeface="Open Sans" panose="020B0606030504020204" pitchFamily="34" charset="0"/>
                <a:cs typeface="Open Sans" panose="020B0606030504020204" pitchFamily="34" charset="0"/>
              </a:rPr>
              <a:t>10 årsaker – i tillegg til studier – når </a:t>
            </a:r>
            <a:br>
              <a:rPr lang="nb-NO" sz="2800" dirty="0">
                <a:latin typeface="Open Sans" panose="020B0606030504020204" pitchFamily="34" charset="0"/>
                <a:ea typeface="Open Sans" panose="020B0606030504020204" pitchFamily="34" charset="0"/>
                <a:cs typeface="Open Sans" panose="020B0606030504020204" pitchFamily="34" charset="0"/>
              </a:rPr>
            </a:br>
            <a:r>
              <a:rPr lang="nb-NO" sz="2800" dirty="0">
                <a:latin typeface="Open Sans" panose="020B0606030504020204" pitchFamily="34" charset="0"/>
                <a:ea typeface="Open Sans" panose="020B0606030504020204" pitchFamily="34" charset="0"/>
                <a:cs typeface="Open Sans" panose="020B0606030504020204" pitchFamily="34" charset="0"/>
              </a:rPr>
              <a:t>NTNU i Ålesund velges (fra studentene våre)</a:t>
            </a:r>
            <a:endParaRPr lang="nb-NO" sz="2800" dirty="0"/>
          </a:p>
        </p:txBody>
      </p:sp>
      <p:sp>
        <p:nvSpPr>
          <p:cNvPr id="9" name="Plassholder for innhold 8">
            <a:extLst>
              <a:ext uri="{FF2B5EF4-FFF2-40B4-BE49-F238E27FC236}">
                <a16:creationId xmlns:a16="http://schemas.microsoft.com/office/drawing/2014/main" id="{008A64A4-45B5-D65A-3BDD-77B792E29A79}"/>
              </a:ext>
            </a:extLst>
          </p:cNvPr>
          <p:cNvSpPr>
            <a:spLocks noGrp="1"/>
          </p:cNvSpPr>
          <p:nvPr>
            <p:ph idx="1"/>
          </p:nvPr>
        </p:nvSpPr>
        <p:spPr>
          <a:xfrm>
            <a:off x="301385" y="1477666"/>
            <a:ext cx="4484869" cy="3146374"/>
          </a:xfrm>
        </p:spPr>
        <p:txBody>
          <a:bodyPr/>
          <a:lstStyle/>
          <a:p>
            <a:pPr algn="l" rtl="0" fontAlgn="base"/>
            <a:r>
              <a:rPr lang="nb-NO" sz="1600" dirty="0">
                <a:latin typeface="Open Sans" pitchFamily="2" charset="0"/>
                <a:ea typeface="Open Sans" pitchFamily="2" charset="0"/>
                <a:cs typeface="Open Sans" pitchFamily="2" charset="0"/>
              </a:rPr>
              <a:t>Omringet av fantastisk natur</a:t>
            </a:r>
            <a:r>
              <a:rPr lang="en-US" sz="1600" dirty="0">
                <a:latin typeface="Open Sans" pitchFamily="2" charset="0"/>
                <a:ea typeface="Open Sans" pitchFamily="2" charset="0"/>
                <a:cs typeface="Open Sans" pitchFamily="2" charset="0"/>
              </a:rPr>
              <a:t>​</a:t>
            </a:r>
          </a:p>
          <a:p>
            <a:pPr algn="l" rtl="0" fontAlgn="base"/>
            <a:r>
              <a:rPr lang="nb-NO" sz="1600" dirty="0">
                <a:latin typeface="Open Sans" pitchFamily="2" charset="0"/>
                <a:ea typeface="Open Sans" pitchFamily="2" charset="0"/>
                <a:cs typeface="Open Sans" pitchFamily="2" charset="0"/>
              </a:rPr>
              <a:t>Engasjert studentmiljø​</a:t>
            </a:r>
          </a:p>
          <a:p>
            <a:pPr algn="l" rtl="0" fontAlgn="base"/>
            <a:r>
              <a:rPr lang="nb-NO" sz="1600" dirty="0">
                <a:latin typeface="Open Sans" pitchFamily="2" charset="0"/>
                <a:ea typeface="Open Sans" pitchFamily="2" charset="0"/>
                <a:cs typeface="Open Sans" pitchFamily="2" charset="0"/>
              </a:rPr>
              <a:t>Det er nesten alltid et arrangement </a:t>
            </a:r>
            <a:r>
              <a:rPr lang="en-US" sz="1600" dirty="0">
                <a:latin typeface="Open Sans" pitchFamily="2" charset="0"/>
                <a:ea typeface="Open Sans" pitchFamily="2" charset="0"/>
                <a:cs typeface="Open Sans" pitchFamily="2" charset="0"/>
              </a:rPr>
              <a:t>​</a:t>
            </a:r>
          </a:p>
          <a:p>
            <a:pPr algn="l" rtl="0" fontAlgn="base"/>
            <a:r>
              <a:rPr lang="nb-NO" sz="1600" dirty="0">
                <a:latin typeface="Open Sans" pitchFamily="2" charset="0"/>
                <a:ea typeface="Open Sans" pitchFamily="2" charset="0"/>
                <a:cs typeface="Open Sans" pitchFamily="2" charset="0"/>
              </a:rPr>
              <a:t>Passe stort studiemiljø, </a:t>
            </a:r>
            <a:br>
              <a:rPr lang="nb-NO" sz="1600" dirty="0">
                <a:latin typeface="Open Sans" pitchFamily="2" charset="0"/>
                <a:ea typeface="Open Sans" pitchFamily="2" charset="0"/>
                <a:cs typeface="Open Sans" pitchFamily="2" charset="0"/>
              </a:rPr>
            </a:br>
            <a:r>
              <a:rPr lang="nb-NO" sz="1600" dirty="0">
                <a:latin typeface="Open Sans" pitchFamily="2" charset="0"/>
                <a:ea typeface="Open Sans" pitchFamily="2" charset="0"/>
                <a:cs typeface="Open Sans" pitchFamily="2" charset="0"/>
              </a:rPr>
              <a:t>en blir godt kjent med mange</a:t>
            </a:r>
            <a:r>
              <a:rPr lang="en-US" sz="1600" dirty="0">
                <a:latin typeface="Open Sans" pitchFamily="2" charset="0"/>
                <a:ea typeface="Open Sans" pitchFamily="2" charset="0"/>
                <a:cs typeface="Open Sans" pitchFamily="2" charset="0"/>
              </a:rPr>
              <a:t>​</a:t>
            </a:r>
          </a:p>
          <a:p>
            <a:pPr algn="l" rtl="0" fontAlgn="base"/>
            <a:r>
              <a:rPr lang="nb-NO" sz="1600" dirty="0">
                <a:latin typeface="Open Sans" pitchFamily="2" charset="0"/>
                <a:ea typeface="Open Sans" pitchFamily="2" charset="0"/>
                <a:cs typeface="Open Sans" pitchFamily="2" charset="0"/>
              </a:rPr>
              <a:t>God kontakt med næringslivet</a:t>
            </a:r>
            <a:r>
              <a:rPr lang="en-US" sz="1600" dirty="0">
                <a:latin typeface="Open Sans" pitchFamily="2" charset="0"/>
                <a:ea typeface="Open Sans" pitchFamily="2" charset="0"/>
                <a:cs typeface="Open Sans" pitchFamily="2" charset="0"/>
              </a:rPr>
              <a:t>​</a:t>
            </a:r>
          </a:p>
          <a:p>
            <a:pPr algn="l" rtl="0" fontAlgn="base"/>
            <a:r>
              <a:rPr lang="nb-NO" sz="1600" dirty="0">
                <a:latin typeface="Open Sans" pitchFamily="2" charset="0"/>
                <a:ea typeface="Open Sans" pitchFamily="2" charset="0"/>
                <a:cs typeface="Open Sans" pitchFamily="2" charset="0"/>
              </a:rPr>
              <a:t>Billig å bo​</a:t>
            </a:r>
          </a:p>
          <a:p>
            <a:pPr algn="l" rtl="0" fontAlgn="base"/>
            <a:r>
              <a:rPr lang="nb-NO" sz="1600" dirty="0">
                <a:latin typeface="Open Sans" pitchFamily="2" charset="0"/>
                <a:ea typeface="Open Sans" pitchFamily="2" charset="0"/>
                <a:cs typeface="Open Sans" pitchFamily="2" charset="0"/>
              </a:rPr>
              <a:t>Mye en kan gjøre i byen​</a:t>
            </a:r>
          </a:p>
          <a:p>
            <a:pPr algn="l" rtl="0" fontAlgn="base"/>
            <a:r>
              <a:rPr lang="nb-NO" sz="1600" dirty="0">
                <a:latin typeface="Open Sans" pitchFamily="2" charset="0"/>
                <a:ea typeface="Open Sans" pitchFamily="2" charset="0"/>
                <a:cs typeface="Open Sans" pitchFamily="2" charset="0"/>
              </a:rPr>
              <a:t>Gode jobbmuligheter etterpå ​</a:t>
            </a:r>
          </a:p>
          <a:p>
            <a:pPr algn="l" rtl="0" fontAlgn="base"/>
            <a:r>
              <a:rPr lang="nb-NO" sz="1600" dirty="0">
                <a:latin typeface="Open Sans" pitchFamily="2" charset="0"/>
                <a:ea typeface="Open Sans" pitchFamily="2" charset="0"/>
                <a:cs typeface="Open Sans" pitchFamily="2" charset="0"/>
              </a:rPr>
              <a:t>Studentorganisasjoner som passer til alle </a:t>
            </a:r>
            <a:r>
              <a:rPr lang="en-US" sz="1600" dirty="0">
                <a:latin typeface="Open Sans" pitchFamily="2" charset="0"/>
                <a:ea typeface="Open Sans" pitchFamily="2" charset="0"/>
                <a:cs typeface="Open Sans" pitchFamily="2" charset="0"/>
              </a:rPr>
              <a:t>​</a:t>
            </a:r>
          </a:p>
          <a:p>
            <a:pPr algn="l" rtl="0" fontAlgn="base"/>
            <a:r>
              <a:rPr lang="nb-NO" sz="1600" dirty="0">
                <a:latin typeface="Open Sans" pitchFamily="2" charset="0"/>
                <a:ea typeface="Open Sans" pitchFamily="2" charset="0"/>
                <a:cs typeface="Open Sans" pitchFamily="2" charset="0"/>
              </a:rPr>
              <a:t>Av og til får vi fint vær</a:t>
            </a:r>
            <a:endParaRPr lang="nb-NO" sz="2000"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7159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500"/>
                                        <p:tgtEl>
                                          <p:spTgt spid="9">
                                            <p:txEl>
                                              <p:pRg st="0" end="0"/>
                                            </p:txEl>
                                          </p:spTgt>
                                        </p:tgtEl>
                                      </p:cBhvr>
                                    </p:animEffect>
                                    <p:anim calcmode="lin" valueType="num">
                                      <p:cBhvr>
                                        <p:cTn id="8" dur="1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500"/>
                                        <p:tgtEl>
                                          <p:spTgt spid="9">
                                            <p:txEl>
                                              <p:pRg st="1" end="1"/>
                                            </p:txEl>
                                          </p:spTgt>
                                        </p:tgtEl>
                                      </p:cBhvr>
                                    </p:animEffect>
                                    <p:anim calcmode="lin" valueType="num">
                                      <p:cBhvr>
                                        <p:cTn id="13" dur="1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500"/>
                                        <p:tgtEl>
                                          <p:spTgt spid="9">
                                            <p:txEl>
                                              <p:pRg st="2" end="2"/>
                                            </p:txEl>
                                          </p:spTgt>
                                        </p:tgtEl>
                                      </p:cBhvr>
                                    </p:animEffect>
                                    <p:anim calcmode="lin" valueType="num">
                                      <p:cBhvr>
                                        <p:cTn id="18" dur="1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500" fill="hold"/>
                                        <p:tgtEl>
                                          <p:spTgt spid="9">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500"/>
                                        <p:tgtEl>
                                          <p:spTgt spid="9">
                                            <p:txEl>
                                              <p:pRg st="3" end="3"/>
                                            </p:txEl>
                                          </p:spTgt>
                                        </p:tgtEl>
                                      </p:cBhvr>
                                    </p:animEffect>
                                    <p:anim calcmode="lin" valueType="num">
                                      <p:cBhvr>
                                        <p:cTn id="23" dur="1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4" dur="1500" fill="hold"/>
                                        <p:tgtEl>
                                          <p:spTgt spid="9">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500"/>
                                        <p:tgtEl>
                                          <p:spTgt spid="9">
                                            <p:txEl>
                                              <p:pRg st="4" end="4"/>
                                            </p:txEl>
                                          </p:spTgt>
                                        </p:tgtEl>
                                      </p:cBhvr>
                                    </p:animEffect>
                                    <p:anim calcmode="lin" valueType="num">
                                      <p:cBhvr>
                                        <p:cTn id="28" dur="15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9" dur="1500" fill="hold"/>
                                        <p:tgtEl>
                                          <p:spTgt spid="9">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1500"/>
                                        <p:tgtEl>
                                          <p:spTgt spid="9">
                                            <p:txEl>
                                              <p:pRg st="5" end="5"/>
                                            </p:txEl>
                                          </p:spTgt>
                                        </p:tgtEl>
                                      </p:cBhvr>
                                    </p:animEffect>
                                    <p:anim calcmode="lin" valueType="num">
                                      <p:cBhvr>
                                        <p:cTn id="33" dur="15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4" dur="1500" fill="hold"/>
                                        <p:tgtEl>
                                          <p:spTgt spid="9">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1500"/>
                                        <p:tgtEl>
                                          <p:spTgt spid="9">
                                            <p:txEl>
                                              <p:pRg st="6" end="6"/>
                                            </p:txEl>
                                          </p:spTgt>
                                        </p:tgtEl>
                                      </p:cBhvr>
                                    </p:animEffect>
                                    <p:anim calcmode="lin" valueType="num">
                                      <p:cBhvr>
                                        <p:cTn id="38" dur="15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9" dur="1500" fill="hold"/>
                                        <p:tgtEl>
                                          <p:spTgt spid="9">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1500"/>
                                        <p:tgtEl>
                                          <p:spTgt spid="9">
                                            <p:txEl>
                                              <p:pRg st="7" end="7"/>
                                            </p:txEl>
                                          </p:spTgt>
                                        </p:tgtEl>
                                      </p:cBhvr>
                                    </p:animEffect>
                                    <p:anim calcmode="lin" valueType="num">
                                      <p:cBhvr>
                                        <p:cTn id="43" dur="15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4" dur="1500" fill="hold"/>
                                        <p:tgtEl>
                                          <p:spTgt spid="9">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fade">
                                      <p:cBhvr>
                                        <p:cTn id="47" dur="1500"/>
                                        <p:tgtEl>
                                          <p:spTgt spid="9">
                                            <p:txEl>
                                              <p:pRg st="8" end="8"/>
                                            </p:txEl>
                                          </p:spTgt>
                                        </p:tgtEl>
                                      </p:cBhvr>
                                    </p:animEffect>
                                    <p:anim calcmode="lin" valueType="num">
                                      <p:cBhvr>
                                        <p:cTn id="48" dur="15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9" dur="1500" fill="hold"/>
                                        <p:tgtEl>
                                          <p:spTgt spid="9">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9">
                                            <p:txEl>
                                              <p:pRg st="9" end="9"/>
                                            </p:txEl>
                                          </p:spTgt>
                                        </p:tgtEl>
                                        <p:attrNameLst>
                                          <p:attrName>style.visibility</p:attrName>
                                        </p:attrNameLst>
                                      </p:cBhvr>
                                      <p:to>
                                        <p:strVal val="visible"/>
                                      </p:to>
                                    </p:set>
                                    <p:animEffect transition="in" filter="fade">
                                      <p:cBhvr>
                                        <p:cTn id="52" dur="1500"/>
                                        <p:tgtEl>
                                          <p:spTgt spid="9">
                                            <p:txEl>
                                              <p:pRg st="9" end="9"/>
                                            </p:txEl>
                                          </p:spTgt>
                                        </p:tgtEl>
                                      </p:cBhvr>
                                    </p:animEffect>
                                    <p:anim calcmode="lin" valueType="num">
                                      <p:cBhvr>
                                        <p:cTn id="53" dur="15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54" dur="15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bilde 5" descr="Et bilde som inneholder vann, fjell, himmel, utendørs&#10;&#10;Automatisk generert beskrivelse">
            <a:extLst>
              <a:ext uri="{FF2B5EF4-FFF2-40B4-BE49-F238E27FC236}">
                <a16:creationId xmlns:a16="http://schemas.microsoft.com/office/drawing/2014/main" id="{F3966866-36B3-C660-5283-09974E556584}"/>
              </a:ext>
            </a:extLst>
          </p:cNvPr>
          <p:cNvPicPr>
            <a:picLocks noChangeAspect="1"/>
          </p:cNvPicPr>
          <p:nvPr/>
        </p:nvPicPr>
        <p:blipFill rotWithShape="1">
          <a:blip r:embed="rId3"/>
          <a:srcRect t="7922" r="1" b="686"/>
          <a:stretch/>
        </p:blipFill>
        <p:spPr>
          <a:xfrm>
            <a:off x="4051300" y="89418"/>
            <a:ext cx="4997574" cy="3048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3" descr="A group of people holding up boxes&#10;&#10;Description automatically generated">
            <a:extLst>
              <a:ext uri="{FF2B5EF4-FFF2-40B4-BE49-F238E27FC236}">
                <a16:creationId xmlns:a16="http://schemas.microsoft.com/office/drawing/2014/main" id="{253B86BC-F06D-8254-07E2-642B60E04D77}"/>
              </a:ext>
            </a:extLst>
          </p:cNvPr>
          <p:cNvPicPr>
            <a:picLocks noChangeAspect="1"/>
          </p:cNvPicPr>
          <p:nvPr/>
        </p:nvPicPr>
        <p:blipFill rotWithShape="1">
          <a:blip r:embed="rId4"/>
          <a:srcRect l="7778" t="1053" r="-2" b="1235"/>
          <a:stretch/>
        </p:blipFill>
        <p:spPr>
          <a:xfrm>
            <a:off x="46714" y="890603"/>
            <a:ext cx="4576881" cy="3236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kstSylinder 3">
            <a:extLst>
              <a:ext uri="{FF2B5EF4-FFF2-40B4-BE49-F238E27FC236}">
                <a16:creationId xmlns:a16="http://schemas.microsoft.com/office/drawing/2014/main" id="{29636F54-E973-ECB2-67BF-F34C1EB9025D}"/>
              </a:ext>
            </a:extLst>
          </p:cNvPr>
          <p:cNvSpPr txBox="1"/>
          <p:nvPr/>
        </p:nvSpPr>
        <p:spPr>
          <a:xfrm>
            <a:off x="5553199" y="3762375"/>
            <a:ext cx="3495675" cy="523220"/>
          </a:xfrm>
          <a:prstGeom prst="rect">
            <a:avLst/>
          </a:prstGeom>
          <a:noFill/>
        </p:spPr>
        <p:txBody>
          <a:bodyPr wrap="square" rtlCol="0">
            <a:spAutoFit/>
          </a:bodyPr>
          <a:lstStyle/>
          <a:p>
            <a:pPr algn="r"/>
            <a:r>
              <a:rPr lang="nb-NO" sz="2800" b="1" dirty="0"/>
              <a:t>Velkommen til oss!</a:t>
            </a:r>
          </a:p>
        </p:txBody>
      </p:sp>
    </p:spTree>
    <p:extLst>
      <p:ext uri="{BB962C8B-B14F-4D97-AF65-F5344CB8AC3E}">
        <p14:creationId xmlns:p14="http://schemas.microsoft.com/office/powerpoint/2010/main" val="350401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B2929D-DDD2-1B4B-B6BB-AC5EAB063FBB}"/>
              </a:ext>
            </a:extLst>
          </p:cNvPr>
          <p:cNvSpPr>
            <a:spLocks noGrp="1"/>
          </p:cNvSpPr>
          <p:nvPr>
            <p:ph type="title"/>
          </p:nvPr>
        </p:nvSpPr>
        <p:spPr/>
        <p:txBody>
          <a:bodyPr/>
          <a:lstStyle/>
          <a:p>
            <a:r>
              <a:rPr lang="nb-NO" dirty="0"/>
              <a:t>Ett universitet i tre byer </a:t>
            </a:r>
          </a:p>
        </p:txBody>
      </p:sp>
      <p:sp>
        <p:nvSpPr>
          <p:cNvPr id="3" name="Plassholder for innhold 2">
            <a:extLst>
              <a:ext uri="{FF2B5EF4-FFF2-40B4-BE49-F238E27FC236}">
                <a16:creationId xmlns:a16="http://schemas.microsoft.com/office/drawing/2014/main" id="{F0B0465A-47ED-104D-B2CB-A5B964515A19}"/>
              </a:ext>
            </a:extLst>
          </p:cNvPr>
          <p:cNvSpPr>
            <a:spLocks noGrp="1"/>
          </p:cNvSpPr>
          <p:nvPr>
            <p:ph idx="1"/>
          </p:nvPr>
        </p:nvSpPr>
        <p:spPr/>
        <p:txBody>
          <a:bodyPr vert="horz" lIns="90000" tIns="46800" rIns="90000" bIns="46800" rtlCol="0" anchor="t">
            <a:noAutofit/>
          </a:bodyPr>
          <a:lstStyle/>
          <a:p>
            <a:r>
              <a:rPr lang="nb-NO" dirty="0"/>
              <a:t>44 330 studenter</a:t>
            </a:r>
          </a:p>
          <a:p>
            <a:r>
              <a:rPr lang="nb-NO" dirty="0"/>
              <a:t>8000 årsverk</a:t>
            </a:r>
          </a:p>
          <a:p>
            <a:r>
              <a:rPr lang="nb-NO" dirty="0"/>
              <a:t>4000 internasjonale elever fra 122 land</a:t>
            </a:r>
            <a:br>
              <a:rPr lang="nb-NO" dirty="0"/>
            </a:br>
            <a:endParaRPr lang="nb-NO" dirty="0"/>
          </a:p>
          <a:p>
            <a:r>
              <a:rPr lang="nb-NO" dirty="0"/>
              <a:t>10,5 milliarder kroner i omsetning</a:t>
            </a:r>
          </a:p>
          <a:p>
            <a:r>
              <a:rPr lang="nb-NO" dirty="0"/>
              <a:t>Teknisk naturvitenskapelig hovedprofil</a:t>
            </a:r>
          </a:p>
          <a:p>
            <a:r>
              <a:rPr lang="nb-NO" dirty="0"/>
              <a:t>Stor faglig bredde</a:t>
            </a:r>
          </a:p>
          <a:p>
            <a:endParaRPr lang="nb-NO" dirty="0"/>
          </a:p>
          <a:p>
            <a:endParaRPr lang="nb-NO" dirty="0"/>
          </a:p>
        </p:txBody>
      </p:sp>
      <p:pic>
        <p:nvPicPr>
          <p:cNvPr id="4" name="Bilde 3" descr="Et bilde som inneholder kart, sort og hvit, silhuett, monokrom&#10;&#10;Automatisk generert beskrivelse">
            <a:extLst>
              <a:ext uri="{FF2B5EF4-FFF2-40B4-BE49-F238E27FC236}">
                <a16:creationId xmlns:a16="http://schemas.microsoft.com/office/drawing/2014/main" id="{9F5E58B3-458D-9FFF-6A2E-110FEDB9B002}"/>
              </a:ext>
            </a:extLst>
          </p:cNvPr>
          <p:cNvPicPr>
            <a:picLocks noChangeAspect="1"/>
          </p:cNvPicPr>
          <p:nvPr/>
        </p:nvPicPr>
        <p:blipFill>
          <a:blip r:embed="rId3"/>
          <a:stretch>
            <a:fillRect/>
          </a:stretch>
        </p:blipFill>
        <p:spPr>
          <a:xfrm>
            <a:off x="6557055" y="1922509"/>
            <a:ext cx="2059282" cy="3218148"/>
          </a:xfrm>
          <a:prstGeom prst="rect">
            <a:avLst/>
          </a:prstGeom>
        </p:spPr>
      </p:pic>
      <p:pic>
        <p:nvPicPr>
          <p:cNvPr id="5" name="Picture 4">
            <a:extLst>
              <a:ext uri="{FF2B5EF4-FFF2-40B4-BE49-F238E27FC236}">
                <a16:creationId xmlns:a16="http://schemas.microsoft.com/office/drawing/2014/main" id="{D935E9B3-F280-C517-FC80-AD5F13F53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212" y="2577256"/>
            <a:ext cx="298849" cy="2988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87AF18A-7FC1-D265-2C17-7828E1C72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0149" y="3908272"/>
            <a:ext cx="264912" cy="2649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352961-E1E8-2A4D-8B60-F8782FEDAB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9518" y="3075144"/>
            <a:ext cx="192881" cy="200025"/>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14">
            <a:extLst>
              <a:ext uri="{FF2B5EF4-FFF2-40B4-BE49-F238E27FC236}">
                <a16:creationId xmlns:a16="http://schemas.microsoft.com/office/drawing/2014/main" id="{94EEE5E1-D9CC-9DAE-E2A4-C40C3EDC7817}"/>
              </a:ext>
            </a:extLst>
          </p:cNvPr>
          <p:cNvSpPr txBox="1"/>
          <p:nvPr/>
        </p:nvSpPr>
        <p:spPr>
          <a:xfrm>
            <a:off x="6484967" y="1440958"/>
            <a:ext cx="2402489" cy="207749"/>
          </a:xfrm>
          <a:prstGeom prst="rect">
            <a:avLst/>
          </a:prstGeom>
          <a:noFill/>
        </p:spPr>
        <p:txBody>
          <a:bodyPr wrap="square">
            <a:spAutoFit/>
          </a:bodyPr>
          <a:ls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b-NO" sz="750" i="1" dirty="0">
                <a:solidFill>
                  <a:schemeClr val="tx2"/>
                </a:solidFill>
                <a:latin typeface="Open Sans" pitchFamily="2" charset="0"/>
                <a:ea typeface="Open Sans" pitchFamily="2" charset="0"/>
                <a:cs typeface="Open Sans" pitchFamily="2" charset="0"/>
              </a:rPr>
              <a:t>Kilde: </a:t>
            </a:r>
            <a:r>
              <a:rPr lang="nb-NO" sz="750" i="1" dirty="0">
                <a:solidFill>
                  <a:schemeClr val="tx2"/>
                </a:solidFill>
                <a:latin typeface="Open Sans" pitchFamily="2" charset="0"/>
                <a:ea typeface="Open Sans" pitchFamily="2" charset="0"/>
                <a:cs typeface="Open Sans" pitchFamily="2" charset="0"/>
                <a:hlinkClick r:id="rId7">
                  <a:extLst>
                    <a:ext uri="{A12FA001-AC4F-418D-AE19-62706E023703}">
                      <ahyp:hlinkClr xmlns:ahyp="http://schemas.microsoft.com/office/drawing/2018/hyperlinkcolor" val="tx"/>
                    </a:ext>
                  </a:extLst>
                </a:hlinkClick>
              </a:rPr>
              <a:t>https://dbh.hkdir.no/  </a:t>
            </a:r>
            <a:endParaRPr lang="nb-NO" sz="750" i="1" dirty="0">
              <a:solidFill>
                <a:schemeClr val="tx2"/>
              </a:solidFill>
              <a:latin typeface="Open Sans" pitchFamily="2" charset="0"/>
              <a:ea typeface="Open Sans" pitchFamily="2" charset="0"/>
              <a:cs typeface="Open Sans" pitchFamily="2" charset="0"/>
            </a:endParaRPr>
          </a:p>
        </p:txBody>
      </p:sp>
      <p:sp>
        <p:nvSpPr>
          <p:cNvPr id="11" name="TekstSylinder 5">
            <a:extLst>
              <a:ext uri="{FF2B5EF4-FFF2-40B4-BE49-F238E27FC236}">
                <a16:creationId xmlns:a16="http://schemas.microsoft.com/office/drawing/2014/main" id="{5A3E9940-2EAC-082E-D5BD-669DAB4B097B}"/>
              </a:ext>
            </a:extLst>
          </p:cNvPr>
          <p:cNvSpPr txBox="1"/>
          <p:nvPr/>
        </p:nvSpPr>
        <p:spPr>
          <a:xfrm>
            <a:off x="6837093" y="238846"/>
            <a:ext cx="1997085" cy="1246494"/>
          </a:xfrm>
          <a:prstGeom prst="rect">
            <a:avLst/>
          </a:prstGeom>
          <a:noFill/>
        </p:spPr>
        <p:txBody>
          <a:bodyPr wrap="square" lIns="91440" tIns="45720" rIns="91440" bIns="45720" anchor="t">
            <a:spAutoFit/>
          </a:bodyPr>
          <a:ls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sz="1500" i="1" dirty="0">
                <a:solidFill>
                  <a:schemeClr val="tx2"/>
                </a:solidFill>
                <a:latin typeface="Open Sans" pitchFamily="2" charset="0"/>
                <a:ea typeface="Open Sans" pitchFamily="2" charset="0"/>
                <a:cs typeface="Open Sans" pitchFamily="2" charset="0"/>
              </a:rPr>
              <a:t>NTNU  2023/2024 </a:t>
            </a:r>
          </a:p>
          <a:p>
            <a:r>
              <a:rPr lang="nb-NO" sz="1500" i="1" dirty="0">
                <a:solidFill>
                  <a:schemeClr val="tx2"/>
                </a:solidFill>
                <a:latin typeface="Open Sans"/>
                <a:ea typeface="Open Sans"/>
                <a:cs typeface="Open Sans"/>
              </a:rPr>
              <a:t>  2 595 Ålesund</a:t>
            </a:r>
          </a:p>
          <a:p>
            <a:r>
              <a:rPr lang="nb-NO" sz="1500" i="1" dirty="0">
                <a:solidFill>
                  <a:schemeClr val="tx2"/>
                </a:solidFill>
                <a:latin typeface="Open Sans"/>
                <a:ea typeface="Open Sans"/>
                <a:cs typeface="Open Sans"/>
              </a:rPr>
              <a:t>  3 975 Gjøvik, </a:t>
            </a:r>
            <a:br>
              <a:rPr lang="nb-NO" sz="1500" i="1" dirty="0">
                <a:latin typeface="Open Sans" pitchFamily="2" charset="0"/>
                <a:ea typeface="Open Sans" pitchFamily="2" charset="0"/>
                <a:cs typeface="Open Sans" pitchFamily="2" charset="0"/>
              </a:rPr>
            </a:br>
            <a:r>
              <a:rPr lang="nb-NO" sz="1500" i="1" dirty="0">
                <a:solidFill>
                  <a:schemeClr val="tx2"/>
                </a:solidFill>
                <a:latin typeface="Open Sans"/>
                <a:ea typeface="Open Sans"/>
                <a:cs typeface="Open Sans"/>
              </a:rPr>
              <a:t>37 760 Trondheim</a:t>
            </a:r>
          </a:p>
          <a:p>
            <a:r>
              <a:rPr lang="nb-NO" sz="1500" b="1" i="1" dirty="0">
                <a:solidFill>
                  <a:schemeClr val="tx2"/>
                </a:solidFill>
                <a:latin typeface="Open Sans"/>
                <a:ea typeface="Open Sans"/>
                <a:cs typeface="Open Sans"/>
              </a:rPr>
              <a:t>44 330 Studenter</a:t>
            </a:r>
          </a:p>
        </p:txBody>
      </p:sp>
    </p:spTree>
    <p:extLst>
      <p:ext uri="{BB962C8B-B14F-4D97-AF65-F5344CB8AC3E}">
        <p14:creationId xmlns:p14="http://schemas.microsoft.com/office/powerpoint/2010/main" val="349634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B2929D-DDD2-1B4B-B6BB-AC5EAB063FBB}"/>
              </a:ext>
            </a:extLst>
          </p:cNvPr>
          <p:cNvSpPr>
            <a:spLocks noGrp="1"/>
          </p:cNvSpPr>
          <p:nvPr>
            <p:ph type="title"/>
          </p:nvPr>
        </p:nvSpPr>
        <p:spPr/>
        <p:txBody>
          <a:bodyPr/>
          <a:lstStyle/>
          <a:p>
            <a:r>
              <a:rPr lang="nb-NO" dirty="0"/>
              <a:t>Universitetet her: NTNU i Ålesund</a:t>
            </a:r>
          </a:p>
        </p:txBody>
      </p:sp>
      <p:sp>
        <p:nvSpPr>
          <p:cNvPr id="3" name="Plassholder for innhold 2">
            <a:extLst>
              <a:ext uri="{FF2B5EF4-FFF2-40B4-BE49-F238E27FC236}">
                <a16:creationId xmlns:a16="http://schemas.microsoft.com/office/drawing/2014/main" id="{F0B0465A-47ED-104D-B2CB-A5B964515A19}"/>
              </a:ext>
            </a:extLst>
          </p:cNvPr>
          <p:cNvSpPr>
            <a:spLocks noGrp="1"/>
          </p:cNvSpPr>
          <p:nvPr>
            <p:ph idx="1"/>
          </p:nvPr>
        </p:nvSpPr>
        <p:spPr/>
        <p:txBody>
          <a:bodyPr vert="horz" lIns="90000" tIns="46800" rIns="90000" bIns="46800" rtlCol="0" anchor="t">
            <a:noAutofit/>
          </a:bodyPr>
          <a:lstStyle/>
          <a:p>
            <a:r>
              <a:rPr lang="nb-NO" dirty="0"/>
              <a:t>2 595 studenter</a:t>
            </a:r>
          </a:p>
          <a:p>
            <a:r>
              <a:rPr lang="nb-NO" dirty="0"/>
              <a:t>350 ansatte</a:t>
            </a:r>
          </a:p>
          <a:p>
            <a:r>
              <a:rPr lang="nb-NO" dirty="0"/>
              <a:t>50 land representert</a:t>
            </a:r>
            <a:br>
              <a:rPr lang="nb-NO" dirty="0"/>
            </a:br>
            <a:endParaRPr lang="nb-NO" dirty="0"/>
          </a:p>
          <a:p>
            <a:r>
              <a:rPr lang="nb-NO" sz="2000" i="1" dirty="0"/>
              <a:t>Campus har ca. 3000 studenter </a:t>
            </a:r>
            <a:r>
              <a:rPr lang="nb-NO" sz="2000" b="1" i="1" dirty="0"/>
              <a:t>til stede</a:t>
            </a:r>
            <a:r>
              <a:rPr lang="nb-NO" sz="2000" i="1" dirty="0"/>
              <a:t>. </a:t>
            </a:r>
            <a:br>
              <a:rPr lang="nb-NO" sz="2000" i="1" dirty="0"/>
            </a:br>
            <a:r>
              <a:rPr lang="nb-NO" sz="2000" i="1" dirty="0"/>
              <a:t>I liten grad nettstudenter.  </a:t>
            </a:r>
          </a:p>
          <a:p>
            <a:r>
              <a:rPr lang="nb-NO" sz="2000" i="1" dirty="0"/>
              <a:t>Daglig ca. 7000 personer inn og ut </a:t>
            </a:r>
            <a:br>
              <a:rPr lang="nb-NO" sz="2000" i="1" dirty="0"/>
            </a:br>
            <a:r>
              <a:rPr lang="nb-NO" sz="2000" i="1" dirty="0"/>
              <a:t>dørene på Campus (arbeidsplass, studieplass, </a:t>
            </a:r>
            <a:br>
              <a:rPr lang="nb-NO" sz="2000" i="1" dirty="0"/>
            </a:br>
            <a:r>
              <a:rPr lang="nb-NO" sz="2000" i="1" dirty="0"/>
              <a:t>gjester/besøkende). </a:t>
            </a:r>
          </a:p>
          <a:p>
            <a:br>
              <a:rPr lang="nb-NO" dirty="0"/>
            </a:br>
            <a:endParaRPr lang="nb-NO" dirty="0"/>
          </a:p>
          <a:p>
            <a:endParaRPr lang="nb-NO" dirty="0"/>
          </a:p>
        </p:txBody>
      </p:sp>
      <p:pic>
        <p:nvPicPr>
          <p:cNvPr id="4" name="Bilde 3" descr="Et bilde som inneholder kart, sort og hvit, silhuett, monokrom&#10;&#10;Automatisk generert beskrivelse">
            <a:extLst>
              <a:ext uri="{FF2B5EF4-FFF2-40B4-BE49-F238E27FC236}">
                <a16:creationId xmlns:a16="http://schemas.microsoft.com/office/drawing/2014/main" id="{B717F405-4C3D-BD3E-C176-1D11DFF4CAB7}"/>
              </a:ext>
            </a:extLst>
          </p:cNvPr>
          <p:cNvPicPr>
            <a:picLocks noChangeAspect="1"/>
          </p:cNvPicPr>
          <p:nvPr/>
        </p:nvPicPr>
        <p:blipFill>
          <a:blip r:embed="rId3"/>
          <a:stretch>
            <a:fillRect/>
          </a:stretch>
        </p:blipFill>
        <p:spPr>
          <a:xfrm>
            <a:off x="6557055" y="1922509"/>
            <a:ext cx="2059282" cy="3218148"/>
          </a:xfrm>
          <a:prstGeom prst="rect">
            <a:avLst/>
          </a:prstGeom>
        </p:spPr>
      </p:pic>
      <p:pic>
        <p:nvPicPr>
          <p:cNvPr id="5" name="Picture 4">
            <a:extLst>
              <a:ext uri="{FF2B5EF4-FFF2-40B4-BE49-F238E27FC236}">
                <a16:creationId xmlns:a16="http://schemas.microsoft.com/office/drawing/2014/main" id="{30CAC70B-86A6-2059-A1DD-AFDDDDEFB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6212" y="2577256"/>
            <a:ext cx="298849" cy="2988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B9EA614-B17A-295D-5EAE-BC126A1E9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0149" y="3908272"/>
            <a:ext cx="264912" cy="2649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7A0455F-206A-3913-E98B-AD5315548C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9518" y="3075144"/>
            <a:ext cx="192881" cy="200025"/>
          </a:xfrm>
          <a:prstGeom prst="rect">
            <a:avLst/>
          </a:prstGeom>
          <a:noFill/>
          <a:extLst>
            <a:ext uri="{909E8E84-426E-40DD-AFC4-6F175D3DCCD1}">
              <a14:hiddenFill xmlns:a14="http://schemas.microsoft.com/office/drawing/2010/main">
                <a:solidFill>
                  <a:srgbClr val="FFFFFF"/>
                </a:solidFill>
              </a14:hiddenFill>
            </a:ext>
          </a:extLst>
        </p:spPr>
      </p:pic>
      <p:sp>
        <p:nvSpPr>
          <p:cNvPr id="8" name="Pil: bøyd nedover 7">
            <a:extLst>
              <a:ext uri="{FF2B5EF4-FFF2-40B4-BE49-F238E27FC236}">
                <a16:creationId xmlns:a16="http://schemas.microsoft.com/office/drawing/2014/main" id="{67E2E327-F627-21F5-1FFE-3BF66BF8B77A}"/>
              </a:ext>
            </a:extLst>
          </p:cNvPr>
          <p:cNvSpPr/>
          <p:nvPr/>
        </p:nvSpPr>
        <p:spPr>
          <a:xfrm>
            <a:off x="5579705" y="2327113"/>
            <a:ext cx="1418253" cy="648512"/>
          </a:xfrm>
          <a:prstGeom prst="curvedDownArrow">
            <a:avLst/>
          </a:prstGeom>
          <a:solidFill>
            <a:schemeClr val="accent2">
              <a:lumMod val="20000"/>
              <a:lumOff val="80000"/>
            </a:schemeClr>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solidFill>
                <a:schemeClr val="tx1"/>
              </a:solidFill>
            </a:endParaRPr>
          </a:p>
        </p:txBody>
      </p:sp>
    </p:spTree>
    <p:extLst>
      <p:ext uri="{BB962C8B-B14F-4D97-AF65-F5344CB8AC3E}">
        <p14:creationId xmlns:p14="http://schemas.microsoft.com/office/powerpoint/2010/main" val="33500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utendørs, natur, vann, himmel&#10;&#10;Automatisk generert beskrivelse">
            <a:extLst>
              <a:ext uri="{FF2B5EF4-FFF2-40B4-BE49-F238E27FC236}">
                <a16:creationId xmlns:a16="http://schemas.microsoft.com/office/drawing/2014/main" id="{9AE5C4CF-E74A-C138-DBFC-3EAC47BDF731}"/>
              </a:ext>
            </a:extLst>
          </p:cNvPr>
          <p:cNvPicPr>
            <a:picLocks noChangeAspect="1"/>
          </p:cNvPicPr>
          <p:nvPr/>
        </p:nvPicPr>
        <p:blipFill rotWithShape="1">
          <a:blip r:embed="rId3"/>
          <a:srcRect b="12615"/>
          <a:stretch/>
        </p:blipFill>
        <p:spPr>
          <a:xfrm>
            <a:off x="0" y="895233"/>
            <a:ext cx="9144000" cy="3884245"/>
          </a:xfrm>
          <a:prstGeom prst="rect">
            <a:avLst/>
          </a:prstGeom>
        </p:spPr>
      </p:pic>
      <p:sp>
        <p:nvSpPr>
          <p:cNvPr id="2" name="Tittel 1">
            <a:extLst>
              <a:ext uri="{FF2B5EF4-FFF2-40B4-BE49-F238E27FC236}">
                <a16:creationId xmlns:a16="http://schemas.microsoft.com/office/drawing/2014/main" id="{E7B2929D-DDD2-1B4B-B6BB-AC5EAB063FBB}"/>
              </a:ext>
            </a:extLst>
          </p:cNvPr>
          <p:cNvSpPr>
            <a:spLocks noGrp="1"/>
          </p:cNvSpPr>
          <p:nvPr>
            <p:ph type="title"/>
          </p:nvPr>
        </p:nvSpPr>
        <p:spPr/>
        <p:txBody>
          <a:bodyPr/>
          <a:lstStyle/>
          <a:p>
            <a:r>
              <a:rPr lang="nb-NO" dirty="0"/>
              <a:t>Ålesund by</a:t>
            </a:r>
          </a:p>
        </p:txBody>
      </p:sp>
      <p:sp>
        <p:nvSpPr>
          <p:cNvPr id="9" name="TekstSylinder 8">
            <a:extLst>
              <a:ext uri="{FF2B5EF4-FFF2-40B4-BE49-F238E27FC236}">
                <a16:creationId xmlns:a16="http://schemas.microsoft.com/office/drawing/2014/main" id="{5BD72012-9834-5893-6CA1-94851BB51293}"/>
              </a:ext>
            </a:extLst>
          </p:cNvPr>
          <p:cNvSpPr txBox="1"/>
          <p:nvPr/>
        </p:nvSpPr>
        <p:spPr>
          <a:xfrm>
            <a:off x="0" y="4415581"/>
            <a:ext cx="9144000" cy="369332"/>
          </a:xfrm>
          <a:prstGeom prst="rect">
            <a:avLst/>
          </a:prstGeom>
          <a:solidFill>
            <a:schemeClr val="tx1">
              <a:lumMod val="75000"/>
              <a:lumOff val="25000"/>
            </a:schemeClr>
          </a:solidFill>
        </p:spPr>
        <p:txBody>
          <a:bodyPr wrap="square">
            <a:spAutoFit/>
          </a:bodyPr>
          <a:lstStyle/>
          <a:p>
            <a:r>
              <a:rPr lang="nb-NO" sz="1800" i="1" dirty="0">
                <a:solidFill>
                  <a:schemeClr val="tx2"/>
                </a:solidFill>
                <a:latin typeface="Open Sans" pitchFamily="2" charset="0"/>
                <a:ea typeface="Open Sans" pitchFamily="2" charset="0"/>
                <a:cs typeface="Open Sans" pitchFamily="2" charset="0"/>
              </a:rPr>
              <a:t>|</a:t>
            </a:r>
            <a:r>
              <a:rPr lang="nb-NO" sz="1800" i="1" dirty="0">
                <a:solidFill>
                  <a:schemeClr val="tx1"/>
                </a:solidFill>
                <a:latin typeface="Open Sans" pitchFamily="2" charset="0"/>
                <a:ea typeface="Open Sans" pitchFamily="2" charset="0"/>
                <a:cs typeface="Open Sans" pitchFamily="2" charset="0"/>
              </a:rPr>
              <a:t> </a:t>
            </a:r>
            <a:r>
              <a:rPr lang="nb-NO" i="1" dirty="0">
                <a:solidFill>
                  <a:schemeClr val="bg1"/>
                </a:solidFill>
                <a:latin typeface="Open Sans" pitchFamily="2" charset="0"/>
                <a:ea typeface="Open Sans" pitchFamily="2" charset="0"/>
                <a:cs typeface="Open Sans" pitchFamily="2" charset="0"/>
              </a:rPr>
              <a:t>Universitetskommune</a:t>
            </a:r>
            <a:r>
              <a:rPr lang="nb-NO" sz="1800" i="1" dirty="0">
                <a:solidFill>
                  <a:schemeClr val="tx1"/>
                </a:solidFill>
                <a:latin typeface="Open Sans" pitchFamily="2" charset="0"/>
                <a:ea typeface="Open Sans" pitchFamily="2" charset="0"/>
                <a:cs typeface="Open Sans" pitchFamily="2" charset="0"/>
              </a:rPr>
              <a:t> </a:t>
            </a:r>
            <a:r>
              <a:rPr lang="nb-NO" sz="1800" i="1" dirty="0">
                <a:solidFill>
                  <a:schemeClr val="tx2"/>
                </a:solidFill>
                <a:latin typeface="Open Sans" pitchFamily="2" charset="0"/>
                <a:ea typeface="Open Sans" pitchFamily="2" charset="0"/>
                <a:cs typeface="Open Sans" pitchFamily="2" charset="0"/>
              </a:rPr>
              <a:t>|</a:t>
            </a:r>
            <a:r>
              <a:rPr lang="nb-NO" sz="1800" i="1" dirty="0">
                <a:solidFill>
                  <a:schemeClr val="tx1"/>
                </a:solidFill>
                <a:latin typeface="Open Sans" pitchFamily="2" charset="0"/>
                <a:ea typeface="Open Sans" pitchFamily="2" charset="0"/>
                <a:cs typeface="Open Sans" pitchFamily="2" charset="0"/>
              </a:rPr>
              <a:t> </a:t>
            </a:r>
            <a:r>
              <a:rPr lang="nb-NO" i="1" dirty="0">
                <a:solidFill>
                  <a:schemeClr val="bg1"/>
                </a:solidFill>
                <a:latin typeface="Open Sans" pitchFamily="2" charset="0"/>
                <a:ea typeface="Open Sans" pitchFamily="2" charset="0"/>
                <a:cs typeface="Open Sans" pitchFamily="2" charset="0"/>
              </a:rPr>
              <a:t>T</a:t>
            </a:r>
            <a:r>
              <a:rPr lang="nb-NO" sz="1800" i="1" dirty="0">
                <a:solidFill>
                  <a:schemeClr val="bg1"/>
                </a:solidFill>
                <a:latin typeface="Open Sans" pitchFamily="2" charset="0"/>
                <a:ea typeface="Open Sans" pitchFamily="2" charset="0"/>
                <a:cs typeface="Open Sans" pitchFamily="2" charset="0"/>
              </a:rPr>
              <a:t>ett på arbeidslivet offentlig og privat</a:t>
            </a:r>
            <a:r>
              <a:rPr lang="nb-NO" sz="1800" i="1" dirty="0">
                <a:solidFill>
                  <a:schemeClr val="tx1"/>
                </a:solidFill>
                <a:latin typeface="Open Sans" pitchFamily="2" charset="0"/>
                <a:ea typeface="Open Sans" pitchFamily="2" charset="0"/>
                <a:cs typeface="Open Sans" pitchFamily="2" charset="0"/>
              </a:rPr>
              <a:t> </a:t>
            </a:r>
            <a:r>
              <a:rPr lang="nb-NO" sz="1800" i="1" dirty="0">
                <a:solidFill>
                  <a:schemeClr val="tx2"/>
                </a:solidFill>
                <a:latin typeface="Open Sans" pitchFamily="2" charset="0"/>
                <a:ea typeface="Open Sans" pitchFamily="2" charset="0"/>
                <a:cs typeface="Open Sans" pitchFamily="2" charset="0"/>
              </a:rPr>
              <a:t>|</a:t>
            </a:r>
            <a:r>
              <a:rPr lang="nb-NO" sz="1800" i="1" dirty="0">
                <a:solidFill>
                  <a:schemeClr val="bg1"/>
                </a:solidFill>
                <a:latin typeface="Open Sans" pitchFamily="2" charset="0"/>
                <a:ea typeface="Open Sans" pitchFamily="2" charset="0"/>
                <a:cs typeface="Open Sans" pitchFamily="2" charset="0"/>
              </a:rPr>
              <a:t> </a:t>
            </a:r>
            <a:r>
              <a:rPr lang="nb-NO" i="1" dirty="0">
                <a:solidFill>
                  <a:schemeClr val="bg1"/>
                </a:solidFill>
                <a:latin typeface="Open Sans" pitchFamily="2" charset="0"/>
                <a:ea typeface="Open Sans" pitchFamily="2" charset="0"/>
                <a:cs typeface="Open Sans" pitchFamily="2" charset="0"/>
              </a:rPr>
              <a:t>Næringsnært</a:t>
            </a:r>
            <a:r>
              <a:rPr lang="nb-NO" sz="1800" i="1" dirty="0">
                <a:solidFill>
                  <a:schemeClr val="tx2"/>
                </a:solidFill>
                <a:latin typeface="Open Sans" pitchFamily="2" charset="0"/>
                <a:ea typeface="Open Sans" pitchFamily="2" charset="0"/>
                <a:cs typeface="Open Sans" pitchFamily="2" charset="0"/>
              </a:rPr>
              <a:t>|</a:t>
            </a:r>
            <a:endParaRPr lang="nb-NO" sz="1800" i="1" dirty="0">
              <a:solidFill>
                <a:schemeClr val="tx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47477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B2929D-DDD2-1B4B-B6BB-AC5EAB063FBB}"/>
              </a:ext>
            </a:extLst>
          </p:cNvPr>
          <p:cNvSpPr>
            <a:spLocks noGrp="1"/>
          </p:cNvSpPr>
          <p:nvPr>
            <p:ph type="title"/>
          </p:nvPr>
        </p:nvSpPr>
        <p:spPr>
          <a:xfrm>
            <a:off x="301385" y="298339"/>
            <a:ext cx="8418747" cy="648512"/>
          </a:xfrm>
        </p:spPr>
        <p:txBody>
          <a:bodyPr/>
          <a:lstStyle/>
          <a:p>
            <a:r>
              <a:rPr lang="nb-NO" dirty="0"/>
              <a:t>Campus Ålesund i kunnskapsklyngen</a:t>
            </a:r>
          </a:p>
        </p:txBody>
      </p:sp>
      <p:sp>
        <p:nvSpPr>
          <p:cNvPr id="3" name="Plassholder for innhold 2">
            <a:extLst>
              <a:ext uri="{FF2B5EF4-FFF2-40B4-BE49-F238E27FC236}">
                <a16:creationId xmlns:a16="http://schemas.microsoft.com/office/drawing/2014/main" id="{F0B0465A-47ED-104D-B2CB-A5B964515A19}"/>
              </a:ext>
            </a:extLst>
          </p:cNvPr>
          <p:cNvSpPr>
            <a:spLocks noGrp="1"/>
          </p:cNvSpPr>
          <p:nvPr>
            <p:ph idx="1"/>
          </p:nvPr>
        </p:nvSpPr>
        <p:spPr>
          <a:xfrm>
            <a:off x="301385" y="4061926"/>
            <a:ext cx="8418747" cy="562113"/>
          </a:xfrm>
        </p:spPr>
        <p:txBody>
          <a:bodyPr/>
          <a:lstStyle/>
          <a:p>
            <a:r>
              <a:rPr lang="nb-NO" dirty="0"/>
              <a:t>Knutepunkt for utdanning, kunnskap og forskning</a:t>
            </a:r>
          </a:p>
        </p:txBody>
      </p:sp>
      <p:pic>
        <p:nvPicPr>
          <p:cNvPr id="4" name="Bilde 3">
            <a:extLst>
              <a:ext uri="{FF2B5EF4-FFF2-40B4-BE49-F238E27FC236}">
                <a16:creationId xmlns:a16="http://schemas.microsoft.com/office/drawing/2014/main" id="{1AE92681-046E-BC7E-48A0-6C6106A5388C}"/>
              </a:ext>
            </a:extLst>
          </p:cNvPr>
          <p:cNvPicPr>
            <a:picLocks noGrp="1" noRot="1" noMove="1" noResize="1" noEditPoints="1" noAdjustHandles="1" noChangeArrowheads="1" noChangeShapeType="1" noCrop="1"/>
          </p:cNvPicPr>
          <p:nvPr/>
        </p:nvPicPr>
        <p:blipFill rotWithShape="1">
          <a:blip r:embed="rId3"/>
          <a:srcRect t="19757" b="5619"/>
          <a:stretch/>
        </p:blipFill>
        <p:spPr>
          <a:xfrm>
            <a:off x="0" y="946851"/>
            <a:ext cx="9144000" cy="3838288"/>
          </a:xfrm>
          <a:prstGeom prst="rect">
            <a:avLst/>
          </a:prstGeom>
        </p:spPr>
      </p:pic>
      <p:sp>
        <p:nvSpPr>
          <p:cNvPr id="8" name="TekstSylinder 7">
            <a:extLst>
              <a:ext uri="{FF2B5EF4-FFF2-40B4-BE49-F238E27FC236}">
                <a16:creationId xmlns:a16="http://schemas.microsoft.com/office/drawing/2014/main" id="{B0B4AC99-6F56-C713-E7FC-445A5FFEA114}"/>
              </a:ext>
            </a:extLst>
          </p:cNvPr>
          <p:cNvSpPr txBox="1"/>
          <p:nvPr/>
        </p:nvSpPr>
        <p:spPr>
          <a:xfrm>
            <a:off x="301385" y="1044613"/>
            <a:ext cx="2449731" cy="507831"/>
          </a:xfrm>
          <a:prstGeom prst="rect">
            <a:avLst/>
          </a:prstGeom>
          <a:solidFill>
            <a:schemeClr val="tx1">
              <a:lumMod val="75000"/>
              <a:lumOff val="25000"/>
            </a:schemeClr>
          </a:solidFill>
        </p:spPr>
        <p:txBody>
          <a:bodyPr wrap="square" rtlCol="0">
            <a:spAutoFit/>
          </a:bodyPr>
          <a:lstStyle/>
          <a:p>
            <a:pPr algn="ctr"/>
            <a:r>
              <a:rPr lang="nb-NO" sz="1350" dirty="0">
                <a:solidFill>
                  <a:schemeClr val="bg1"/>
                </a:solidFill>
                <a:latin typeface="Open Sans" pitchFamily="2" charset="0"/>
                <a:ea typeface="Open Sans" pitchFamily="2" charset="0"/>
                <a:cs typeface="Open Sans" pitchFamily="2" charset="0"/>
              </a:rPr>
              <a:t>Norsk Maritimt Kompetansesenter (NMK)</a:t>
            </a:r>
          </a:p>
        </p:txBody>
      </p:sp>
      <p:sp>
        <p:nvSpPr>
          <p:cNvPr id="11" name="TekstSylinder 10">
            <a:extLst>
              <a:ext uri="{FF2B5EF4-FFF2-40B4-BE49-F238E27FC236}">
                <a16:creationId xmlns:a16="http://schemas.microsoft.com/office/drawing/2014/main" id="{8D8AF21C-7184-CDBB-ECB1-6B366D4CD296}"/>
              </a:ext>
            </a:extLst>
          </p:cNvPr>
          <p:cNvSpPr txBox="1"/>
          <p:nvPr/>
        </p:nvSpPr>
        <p:spPr>
          <a:xfrm>
            <a:off x="5170070" y="1044612"/>
            <a:ext cx="1904318" cy="507831"/>
          </a:xfrm>
          <a:prstGeom prst="rect">
            <a:avLst/>
          </a:prstGeom>
          <a:solidFill>
            <a:schemeClr val="tx1">
              <a:lumMod val="75000"/>
              <a:lumOff val="25000"/>
            </a:schemeClr>
          </a:solidFill>
        </p:spPr>
        <p:txBody>
          <a:bodyPr wrap="square" rtlCol="0">
            <a:spAutoFit/>
          </a:bodyPr>
          <a:lstStyle/>
          <a:p>
            <a:pPr algn="ctr"/>
            <a:r>
              <a:rPr lang="nb-NO" sz="1350" dirty="0">
                <a:solidFill>
                  <a:schemeClr val="bg1"/>
                </a:solidFill>
                <a:latin typeface="Open Sans" pitchFamily="2" charset="0"/>
                <a:ea typeface="Open Sans" pitchFamily="2" charset="0"/>
                <a:cs typeface="Open Sans" pitchFamily="2" charset="0"/>
              </a:rPr>
              <a:t>Fagskolen i</a:t>
            </a:r>
            <a:br>
              <a:rPr lang="nb-NO" sz="1350" dirty="0">
                <a:solidFill>
                  <a:schemeClr val="bg1"/>
                </a:solidFill>
                <a:latin typeface="Open Sans" pitchFamily="2" charset="0"/>
                <a:ea typeface="Open Sans" pitchFamily="2" charset="0"/>
                <a:cs typeface="Open Sans" pitchFamily="2" charset="0"/>
              </a:rPr>
            </a:br>
            <a:r>
              <a:rPr lang="nb-NO" sz="1350" dirty="0">
                <a:solidFill>
                  <a:schemeClr val="bg1"/>
                </a:solidFill>
                <a:latin typeface="Open Sans" pitchFamily="2" charset="0"/>
                <a:ea typeface="Open Sans" pitchFamily="2" charset="0"/>
                <a:cs typeface="Open Sans" pitchFamily="2" charset="0"/>
              </a:rPr>
              <a:t>Møre og Romsdal</a:t>
            </a:r>
          </a:p>
        </p:txBody>
      </p:sp>
      <p:sp>
        <p:nvSpPr>
          <p:cNvPr id="14" name="TekstSylinder 13">
            <a:extLst>
              <a:ext uri="{FF2B5EF4-FFF2-40B4-BE49-F238E27FC236}">
                <a16:creationId xmlns:a16="http://schemas.microsoft.com/office/drawing/2014/main" id="{1BD68774-8102-D37F-E734-C7394F00DF44}"/>
              </a:ext>
            </a:extLst>
          </p:cNvPr>
          <p:cNvSpPr txBox="1"/>
          <p:nvPr/>
        </p:nvSpPr>
        <p:spPr>
          <a:xfrm>
            <a:off x="2957641" y="1044613"/>
            <a:ext cx="1818220" cy="507831"/>
          </a:xfrm>
          <a:prstGeom prst="rect">
            <a:avLst/>
          </a:prstGeom>
          <a:solidFill>
            <a:schemeClr val="tx1">
              <a:lumMod val="75000"/>
              <a:lumOff val="25000"/>
            </a:schemeClr>
          </a:solidFill>
        </p:spPr>
        <p:txBody>
          <a:bodyPr wrap="square" rtlCol="0">
            <a:spAutoFit/>
          </a:bodyPr>
          <a:lstStyle/>
          <a:p>
            <a:pPr algn="ctr"/>
            <a:r>
              <a:rPr lang="nb-NO" sz="1350" dirty="0">
                <a:solidFill>
                  <a:schemeClr val="bg1"/>
                </a:solidFill>
                <a:latin typeface="Open Sans" pitchFamily="2" charset="0"/>
                <a:ea typeface="Open Sans" pitchFamily="2" charset="0"/>
                <a:cs typeface="Open Sans" pitchFamily="2" charset="0"/>
              </a:rPr>
              <a:t>Ålesund videregående skole</a:t>
            </a:r>
          </a:p>
        </p:txBody>
      </p:sp>
      <p:cxnSp>
        <p:nvCxnSpPr>
          <p:cNvPr id="17" name="Rett pilkobling 16">
            <a:extLst>
              <a:ext uri="{FF2B5EF4-FFF2-40B4-BE49-F238E27FC236}">
                <a16:creationId xmlns:a16="http://schemas.microsoft.com/office/drawing/2014/main" id="{B8622790-34F3-17A0-6D90-C77053ABD19E}"/>
              </a:ext>
            </a:extLst>
          </p:cNvPr>
          <p:cNvCxnSpPr>
            <a:cxnSpLocks/>
            <a:stCxn id="8" idx="2"/>
          </p:cNvCxnSpPr>
          <p:nvPr/>
        </p:nvCxnSpPr>
        <p:spPr>
          <a:xfrm>
            <a:off x="1526251" y="1552444"/>
            <a:ext cx="1946291" cy="13213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Rett pilkobling 17">
            <a:extLst>
              <a:ext uri="{FF2B5EF4-FFF2-40B4-BE49-F238E27FC236}">
                <a16:creationId xmlns:a16="http://schemas.microsoft.com/office/drawing/2014/main" id="{8951A212-E38D-D689-444E-F56E6B23356E}"/>
              </a:ext>
            </a:extLst>
          </p:cNvPr>
          <p:cNvCxnSpPr>
            <a:cxnSpLocks/>
            <a:stCxn id="14" idx="2"/>
          </p:cNvCxnSpPr>
          <p:nvPr/>
        </p:nvCxnSpPr>
        <p:spPr>
          <a:xfrm>
            <a:off x="3866751" y="1552444"/>
            <a:ext cx="909110" cy="5552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Rett pilkobling 18">
            <a:extLst>
              <a:ext uri="{FF2B5EF4-FFF2-40B4-BE49-F238E27FC236}">
                <a16:creationId xmlns:a16="http://schemas.microsoft.com/office/drawing/2014/main" id="{05721722-DAEE-E333-B718-0E7466BD4F4D}"/>
              </a:ext>
            </a:extLst>
          </p:cNvPr>
          <p:cNvCxnSpPr>
            <a:cxnSpLocks/>
            <a:stCxn id="11" idx="2"/>
          </p:cNvCxnSpPr>
          <p:nvPr/>
        </p:nvCxnSpPr>
        <p:spPr>
          <a:xfrm flipH="1">
            <a:off x="5671460" y="1552443"/>
            <a:ext cx="450769" cy="9108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kstSylinder 25">
            <a:extLst>
              <a:ext uri="{FF2B5EF4-FFF2-40B4-BE49-F238E27FC236}">
                <a16:creationId xmlns:a16="http://schemas.microsoft.com/office/drawing/2014/main" id="{10BE1F8E-015E-8352-F108-FC76DEE20B85}"/>
              </a:ext>
            </a:extLst>
          </p:cNvPr>
          <p:cNvSpPr txBox="1"/>
          <p:nvPr/>
        </p:nvSpPr>
        <p:spPr>
          <a:xfrm>
            <a:off x="7116966" y="1040151"/>
            <a:ext cx="1904318" cy="507831"/>
          </a:xfrm>
          <a:prstGeom prst="rect">
            <a:avLst/>
          </a:prstGeom>
          <a:solidFill>
            <a:schemeClr val="tx1">
              <a:lumMod val="75000"/>
              <a:lumOff val="25000"/>
            </a:schemeClr>
          </a:solidFill>
        </p:spPr>
        <p:txBody>
          <a:bodyPr wrap="square" rtlCol="0">
            <a:spAutoFit/>
          </a:bodyPr>
          <a:lstStyle/>
          <a:p>
            <a:pPr algn="ctr"/>
            <a:r>
              <a:rPr lang="nb-NO" sz="1350" dirty="0">
                <a:solidFill>
                  <a:schemeClr val="bg1"/>
                </a:solidFill>
                <a:latin typeface="Open Sans" pitchFamily="2" charset="0"/>
                <a:ea typeface="Open Sans" pitchFamily="2" charset="0"/>
                <a:cs typeface="Open Sans" pitchFamily="2" charset="0"/>
              </a:rPr>
              <a:t>Universitetet</a:t>
            </a:r>
          </a:p>
          <a:p>
            <a:pPr algn="ctr"/>
            <a:r>
              <a:rPr lang="nb-NO" sz="1350" dirty="0">
                <a:solidFill>
                  <a:schemeClr val="bg1"/>
                </a:solidFill>
                <a:latin typeface="Open Sans" pitchFamily="2" charset="0"/>
                <a:ea typeface="Open Sans" pitchFamily="2" charset="0"/>
                <a:cs typeface="Open Sans" pitchFamily="2" charset="0"/>
              </a:rPr>
              <a:t>NTNU</a:t>
            </a:r>
          </a:p>
        </p:txBody>
      </p:sp>
      <p:cxnSp>
        <p:nvCxnSpPr>
          <p:cNvPr id="27" name="Rett pilkobling 26">
            <a:extLst>
              <a:ext uri="{FF2B5EF4-FFF2-40B4-BE49-F238E27FC236}">
                <a16:creationId xmlns:a16="http://schemas.microsoft.com/office/drawing/2014/main" id="{E83E77A7-3ABE-9862-01D5-9868E9B86316}"/>
              </a:ext>
            </a:extLst>
          </p:cNvPr>
          <p:cNvCxnSpPr>
            <a:cxnSpLocks/>
            <a:stCxn id="26" idx="2"/>
          </p:cNvCxnSpPr>
          <p:nvPr/>
        </p:nvCxnSpPr>
        <p:spPr>
          <a:xfrm flipH="1">
            <a:off x="7116966" y="1547982"/>
            <a:ext cx="952159" cy="14038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kstSylinder 44">
            <a:extLst>
              <a:ext uri="{FF2B5EF4-FFF2-40B4-BE49-F238E27FC236}">
                <a16:creationId xmlns:a16="http://schemas.microsoft.com/office/drawing/2014/main" id="{30704AB7-ADA0-AF29-17C8-97CAA1DE69B0}"/>
              </a:ext>
            </a:extLst>
          </p:cNvPr>
          <p:cNvSpPr txBox="1"/>
          <p:nvPr/>
        </p:nvSpPr>
        <p:spPr>
          <a:xfrm>
            <a:off x="0" y="4415581"/>
            <a:ext cx="9144000" cy="369332"/>
          </a:xfrm>
          <a:prstGeom prst="rect">
            <a:avLst/>
          </a:prstGeom>
          <a:solidFill>
            <a:schemeClr val="tx1">
              <a:lumMod val="75000"/>
              <a:lumOff val="25000"/>
            </a:schemeClr>
          </a:solidFill>
        </p:spPr>
        <p:txBody>
          <a:bodyPr wrap="square">
            <a:spAutoFit/>
          </a:bodyPr>
          <a:lstStyle/>
          <a:p>
            <a:r>
              <a:rPr lang="nb-NO" sz="1800" i="1" dirty="0">
                <a:solidFill>
                  <a:schemeClr val="tx2"/>
                </a:solidFill>
                <a:latin typeface="Open Sans" pitchFamily="2" charset="0"/>
                <a:ea typeface="Open Sans" pitchFamily="2" charset="0"/>
                <a:cs typeface="Open Sans" pitchFamily="2" charset="0"/>
              </a:rPr>
              <a:t>|</a:t>
            </a:r>
            <a:r>
              <a:rPr lang="nb-NO" sz="1800" i="1" dirty="0">
                <a:solidFill>
                  <a:schemeClr val="tx1"/>
                </a:solidFill>
                <a:latin typeface="Open Sans" pitchFamily="2" charset="0"/>
                <a:ea typeface="Open Sans" pitchFamily="2" charset="0"/>
                <a:cs typeface="Open Sans" pitchFamily="2" charset="0"/>
              </a:rPr>
              <a:t> </a:t>
            </a:r>
            <a:r>
              <a:rPr lang="nb-NO" i="1" dirty="0">
                <a:solidFill>
                  <a:schemeClr val="bg1"/>
                </a:solidFill>
                <a:latin typeface="Open Sans" pitchFamily="2" charset="0"/>
                <a:ea typeface="Open Sans" pitchFamily="2" charset="0"/>
                <a:cs typeface="Open Sans" pitchFamily="2" charset="0"/>
              </a:rPr>
              <a:t>Universitetskommune</a:t>
            </a:r>
            <a:r>
              <a:rPr lang="nb-NO" sz="1800" i="1" dirty="0">
                <a:solidFill>
                  <a:schemeClr val="tx1"/>
                </a:solidFill>
                <a:latin typeface="Open Sans" pitchFamily="2" charset="0"/>
                <a:ea typeface="Open Sans" pitchFamily="2" charset="0"/>
                <a:cs typeface="Open Sans" pitchFamily="2" charset="0"/>
              </a:rPr>
              <a:t> </a:t>
            </a:r>
            <a:r>
              <a:rPr lang="nb-NO" sz="1800" i="1" dirty="0">
                <a:solidFill>
                  <a:schemeClr val="tx2"/>
                </a:solidFill>
                <a:latin typeface="Open Sans" pitchFamily="2" charset="0"/>
                <a:ea typeface="Open Sans" pitchFamily="2" charset="0"/>
                <a:cs typeface="Open Sans" pitchFamily="2" charset="0"/>
              </a:rPr>
              <a:t>|</a:t>
            </a:r>
            <a:r>
              <a:rPr lang="nb-NO" sz="1800" i="1" dirty="0">
                <a:solidFill>
                  <a:schemeClr val="tx1"/>
                </a:solidFill>
                <a:latin typeface="Open Sans" pitchFamily="2" charset="0"/>
                <a:ea typeface="Open Sans" pitchFamily="2" charset="0"/>
                <a:cs typeface="Open Sans" pitchFamily="2" charset="0"/>
              </a:rPr>
              <a:t> </a:t>
            </a:r>
            <a:r>
              <a:rPr lang="nb-NO" i="1" dirty="0">
                <a:solidFill>
                  <a:schemeClr val="bg1"/>
                </a:solidFill>
                <a:latin typeface="Open Sans" pitchFamily="2" charset="0"/>
                <a:ea typeface="Open Sans" pitchFamily="2" charset="0"/>
                <a:cs typeface="Open Sans" pitchFamily="2" charset="0"/>
              </a:rPr>
              <a:t>T</a:t>
            </a:r>
            <a:r>
              <a:rPr lang="nb-NO" sz="1800" i="1" dirty="0">
                <a:solidFill>
                  <a:schemeClr val="bg1"/>
                </a:solidFill>
                <a:latin typeface="Open Sans" pitchFamily="2" charset="0"/>
                <a:ea typeface="Open Sans" pitchFamily="2" charset="0"/>
                <a:cs typeface="Open Sans" pitchFamily="2" charset="0"/>
              </a:rPr>
              <a:t>ett på arbeidslivet offentlig og privat</a:t>
            </a:r>
            <a:r>
              <a:rPr lang="nb-NO" sz="1800" i="1" dirty="0">
                <a:solidFill>
                  <a:schemeClr val="tx1"/>
                </a:solidFill>
                <a:latin typeface="Open Sans" pitchFamily="2" charset="0"/>
                <a:ea typeface="Open Sans" pitchFamily="2" charset="0"/>
                <a:cs typeface="Open Sans" pitchFamily="2" charset="0"/>
              </a:rPr>
              <a:t> </a:t>
            </a:r>
            <a:r>
              <a:rPr lang="nb-NO" sz="1800" i="1" dirty="0">
                <a:solidFill>
                  <a:schemeClr val="tx2"/>
                </a:solidFill>
                <a:latin typeface="Open Sans" pitchFamily="2" charset="0"/>
                <a:ea typeface="Open Sans" pitchFamily="2" charset="0"/>
                <a:cs typeface="Open Sans" pitchFamily="2" charset="0"/>
              </a:rPr>
              <a:t>|</a:t>
            </a:r>
            <a:r>
              <a:rPr lang="nb-NO" sz="1800" i="1" dirty="0">
                <a:solidFill>
                  <a:schemeClr val="bg1"/>
                </a:solidFill>
                <a:latin typeface="Open Sans" pitchFamily="2" charset="0"/>
                <a:ea typeface="Open Sans" pitchFamily="2" charset="0"/>
                <a:cs typeface="Open Sans" pitchFamily="2" charset="0"/>
              </a:rPr>
              <a:t> </a:t>
            </a:r>
            <a:r>
              <a:rPr lang="nb-NO" i="1" dirty="0">
                <a:solidFill>
                  <a:schemeClr val="bg1"/>
                </a:solidFill>
                <a:latin typeface="Open Sans" pitchFamily="2" charset="0"/>
                <a:ea typeface="Open Sans" pitchFamily="2" charset="0"/>
                <a:cs typeface="Open Sans" pitchFamily="2" charset="0"/>
              </a:rPr>
              <a:t>Næringsnært</a:t>
            </a:r>
            <a:r>
              <a:rPr lang="nb-NO" sz="1800" i="1" dirty="0">
                <a:solidFill>
                  <a:schemeClr val="tx2"/>
                </a:solidFill>
                <a:latin typeface="Open Sans" pitchFamily="2" charset="0"/>
                <a:ea typeface="Open Sans" pitchFamily="2" charset="0"/>
                <a:cs typeface="Open Sans" pitchFamily="2" charset="0"/>
              </a:rPr>
              <a:t>|</a:t>
            </a:r>
            <a:endParaRPr lang="nb-NO" sz="1800" i="1" dirty="0">
              <a:solidFill>
                <a:schemeClr val="tx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15550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B2929D-DDD2-1B4B-B6BB-AC5EAB063FBB}"/>
              </a:ext>
            </a:extLst>
          </p:cNvPr>
          <p:cNvSpPr>
            <a:spLocks noGrp="1"/>
          </p:cNvSpPr>
          <p:nvPr>
            <p:ph type="title"/>
          </p:nvPr>
        </p:nvSpPr>
        <p:spPr/>
        <p:txBody>
          <a:bodyPr/>
          <a:lstStyle/>
          <a:p>
            <a:r>
              <a:rPr lang="nb-NO" dirty="0"/>
              <a:t>I Ålesund tilbys</a:t>
            </a:r>
          </a:p>
        </p:txBody>
      </p:sp>
      <p:sp>
        <p:nvSpPr>
          <p:cNvPr id="3" name="Plassholder for innhold 2">
            <a:extLst>
              <a:ext uri="{FF2B5EF4-FFF2-40B4-BE49-F238E27FC236}">
                <a16:creationId xmlns:a16="http://schemas.microsoft.com/office/drawing/2014/main" id="{F0B0465A-47ED-104D-B2CB-A5B964515A19}"/>
              </a:ext>
            </a:extLst>
          </p:cNvPr>
          <p:cNvSpPr>
            <a:spLocks noGrp="1"/>
          </p:cNvSpPr>
          <p:nvPr>
            <p:ph idx="1"/>
          </p:nvPr>
        </p:nvSpPr>
        <p:spPr>
          <a:xfrm>
            <a:off x="301385" y="1010266"/>
            <a:ext cx="8418747" cy="1370984"/>
          </a:xfrm>
        </p:spPr>
        <p:txBody>
          <a:bodyPr/>
          <a:lstStyle/>
          <a:p>
            <a:r>
              <a:rPr lang="nb-NO" sz="2400" dirty="0">
                <a:latin typeface="Open Sans" pitchFamily="2" charset="0"/>
                <a:ea typeface="Open Sans" pitchFamily="2" charset="0"/>
                <a:cs typeface="Open Sans" pitchFamily="2" charset="0"/>
              </a:rPr>
              <a:t>Ingeniørfag og m</a:t>
            </a:r>
            <a:r>
              <a:rPr lang="nb-NO" dirty="0">
                <a:latin typeface="Open Sans" pitchFamily="2" charset="0"/>
                <a:ea typeface="Open Sans" pitchFamily="2" charset="0"/>
                <a:cs typeface="Open Sans" pitchFamily="2" charset="0"/>
              </a:rPr>
              <a:t>aritime fag</a:t>
            </a:r>
          </a:p>
          <a:p>
            <a:r>
              <a:rPr lang="nb-NO" sz="2400" dirty="0">
                <a:latin typeface="Open Sans" pitchFamily="2" charset="0"/>
                <a:ea typeface="Open Sans" pitchFamily="2" charset="0"/>
                <a:cs typeface="Open Sans" pitchFamily="2" charset="0"/>
              </a:rPr>
              <a:t>Økonomiske og administrative fag</a:t>
            </a:r>
          </a:p>
          <a:p>
            <a:r>
              <a:rPr lang="nb-NO" dirty="0">
                <a:latin typeface="Open Sans" pitchFamily="2" charset="0"/>
                <a:ea typeface="Open Sans" pitchFamily="2" charset="0"/>
                <a:cs typeface="Open Sans" pitchFamily="2" charset="0"/>
              </a:rPr>
              <a:t>Biologiske fag og helsefag</a:t>
            </a:r>
          </a:p>
          <a:p>
            <a:pPr marL="0" indent="0">
              <a:buNone/>
            </a:pPr>
            <a:endParaRPr lang="nb-NO" sz="2400" dirty="0">
              <a:latin typeface="Open Sans" pitchFamily="2" charset="0"/>
              <a:ea typeface="Open Sans" pitchFamily="2" charset="0"/>
              <a:cs typeface="Open Sans" pitchFamily="2" charset="0"/>
            </a:endParaRPr>
          </a:p>
        </p:txBody>
      </p:sp>
      <p:pic>
        <p:nvPicPr>
          <p:cNvPr id="7" name="Bilde 6" descr="Et bilde som inneholder klær, sko, utendørs, person&#10;&#10;Automatisk generert beskrivelse">
            <a:extLst>
              <a:ext uri="{FF2B5EF4-FFF2-40B4-BE49-F238E27FC236}">
                <a16:creationId xmlns:a16="http://schemas.microsoft.com/office/drawing/2014/main" id="{A16C9FFC-CFE4-FDE8-2D3C-4B452960D073}"/>
              </a:ext>
            </a:extLst>
          </p:cNvPr>
          <p:cNvPicPr>
            <a:picLocks noGrp="1" noRot="1" noChangeAspect="1" noMove="1" noResize="1" noEditPoints="1" noAdjustHandles="1" noChangeArrowheads="1" noChangeShapeType="1" noCrop="1"/>
          </p:cNvPicPr>
          <p:nvPr/>
        </p:nvPicPr>
        <p:blipFill rotWithShape="1">
          <a:blip r:embed="rId3"/>
          <a:srcRect b="6989"/>
          <a:stretch/>
        </p:blipFill>
        <p:spPr>
          <a:xfrm>
            <a:off x="5722374" y="0"/>
            <a:ext cx="3421626" cy="4772249"/>
          </a:xfrm>
          <a:prstGeom prst="rect">
            <a:avLst/>
          </a:prstGeom>
        </p:spPr>
      </p:pic>
      <p:sp>
        <p:nvSpPr>
          <p:cNvPr id="4" name="TekstSylinder 3">
            <a:extLst>
              <a:ext uri="{FF2B5EF4-FFF2-40B4-BE49-F238E27FC236}">
                <a16:creationId xmlns:a16="http://schemas.microsoft.com/office/drawing/2014/main" id="{95DBC592-61DB-F6B9-5826-B7A6E1E19574}"/>
              </a:ext>
            </a:extLst>
          </p:cNvPr>
          <p:cNvSpPr txBox="1"/>
          <p:nvPr/>
        </p:nvSpPr>
        <p:spPr>
          <a:xfrm>
            <a:off x="0" y="4415581"/>
            <a:ext cx="9144000" cy="369332"/>
          </a:xfrm>
          <a:prstGeom prst="rect">
            <a:avLst/>
          </a:prstGeom>
          <a:solidFill>
            <a:schemeClr val="tx1">
              <a:lumMod val="75000"/>
              <a:lumOff val="25000"/>
            </a:schemeClr>
          </a:solidFill>
        </p:spPr>
        <p:txBody>
          <a:bodyPr wrap="square">
            <a:spAutoFit/>
          </a:bodyPr>
          <a:lstStyle/>
          <a:p>
            <a:pPr algn="ctr"/>
            <a:r>
              <a:rPr lang="nb-NO" sz="1800" i="1" dirty="0">
                <a:solidFill>
                  <a:schemeClr val="bg1"/>
                </a:solidFill>
                <a:latin typeface="Open Sans" pitchFamily="2" charset="0"/>
                <a:ea typeface="Open Sans" pitchFamily="2" charset="0"/>
                <a:cs typeface="Open Sans" pitchFamily="2" charset="0"/>
              </a:rPr>
              <a:t>Vi tilbyr profesjonsutdanninger omgivelsene rundt NTNU behøver</a:t>
            </a:r>
          </a:p>
        </p:txBody>
      </p:sp>
      <p:sp>
        <p:nvSpPr>
          <p:cNvPr id="9" name="TekstSylinder 8">
            <a:extLst>
              <a:ext uri="{FF2B5EF4-FFF2-40B4-BE49-F238E27FC236}">
                <a16:creationId xmlns:a16="http://schemas.microsoft.com/office/drawing/2014/main" id="{BCF85AC7-7925-7D7C-F0BD-0750D0D18D27}"/>
              </a:ext>
            </a:extLst>
          </p:cNvPr>
          <p:cNvSpPr txBox="1"/>
          <p:nvPr/>
        </p:nvSpPr>
        <p:spPr>
          <a:xfrm>
            <a:off x="419100" y="2833211"/>
            <a:ext cx="4572000" cy="1477328"/>
          </a:xfrm>
          <a:prstGeom prst="rect">
            <a:avLst/>
          </a:prstGeom>
          <a:noFill/>
        </p:spPr>
        <p:txBody>
          <a:bodyPr wrap="square">
            <a:spAutoFit/>
          </a:bodyPr>
          <a:lstStyle/>
          <a:p>
            <a:pPr marL="0" indent="0">
              <a:buNone/>
            </a:pPr>
            <a:r>
              <a:rPr lang="nb-NO" dirty="0">
                <a:latin typeface="Open Sans" pitchFamily="2" charset="0"/>
                <a:ea typeface="Open Sans" pitchFamily="2" charset="0"/>
                <a:cs typeface="Open Sans" pitchFamily="2" charset="0"/>
              </a:rPr>
              <a:t>Her er sivilingeniøren, siviløkonomen, </a:t>
            </a:r>
            <a:br>
              <a:rPr lang="nb-NO" dirty="0">
                <a:latin typeface="Open Sans" pitchFamily="2" charset="0"/>
                <a:ea typeface="Open Sans" pitchFamily="2" charset="0"/>
                <a:cs typeface="Open Sans" pitchFamily="2" charset="0"/>
              </a:rPr>
            </a:br>
            <a:r>
              <a:rPr lang="nb-NO" dirty="0">
                <a:latin typeface="Open Sans" pitchFamily="2" charset="0"/>
                <a:ea typeface="Open Sans" pitchFamily="2" charset="0"/>
                <a:cs typeface="Open Sans" pitchFamily="2" charset="0"/>
              </a:rPr>
              <a:t>innovatøren, entreprenøren, legen, sykepleieren. Her finner du fagfolk </a:t>
            </a:r>
            <a:br>
              <a:rPr lang="nb-NO" dirty="0">
                <a:latin typeface="Open Sans" pitchFamily="2" charset="0"/>
                <a:ea typeface="Open Sans" pitchFamily="2" charset="0"/>
                <a:cs typeface="Open Sans" pitchFamily="2" charset="0"/>
              </a:rPr>
            </a:br>
            <a:r>
              <a:rPr lang="nb-NO" dirty="0">
                <a:latin typeface="Open Sans" pitchFamily="2" charset="0"/>
                <a:ea typeface="Open Sans" pitchFamily="2" charset="0"/>
                <a:cs typeface="Open Sans" pitchFamily="2" charset="0"/>
              </a:rPr>
              <a:t>innen maritime, biologiske og helse. </a:t>
            </a:r>
          </a:p>
          <a:p>
            <a:pPr marL="0" indent="0">
              <a:buNone/>
            </a:pPr>
            <a:r>
              <a:rPr lang="nb-NO" dirty="0">
                <a:latin typeface="Open Sans" pitchFamily="2" charset="0"/>
                <a:ea typeface="Open Sans" pitchFamily="2" charset="0"/>
                <a:cs typeface="Open Sans" pitchFamily="2" charset="0"/>
              </a:rPr>
              <a:t>Se mer på ntnu.no/3h</a:t>
            </a:r>
            <a:endParaRPr lang="nb-NO" sz="1800"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68870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B2929D-DDD2-1B4B-B6BB-AC5EAB063FBB}"/>
              </a:ext>
            </a:extLst>
          </p:cNvPr>
          <p:cNvSpPr>
            <a:spLocks noGrp="1"/>
          </p:cNvSpPr>
          <p:nvPr>
            <p:ph type="title"/>
          </p:nvPr>
        </p:nvSpPr>
        <p:spPr/>
        <p:txBody>
          <a:bodyPr/>
          <a:lstStyle/>
          <a:p>
            <a:r>
              <a:rPr lang="nb-NO" dirty="0"/>
              <a:t>Livslang læring</a:t>
            </a:r>
          </a:p>
        </p:txBody>
      </p:sp>
      <p:sp>
        <p:nvSpPr>
          <p:cNvPr id="3" name="Plassholder for innhold 2">
            <a:extLst>
              <a:ext uri="{FF2B5EF4-FFF2-40B4-BE49-F238E27FC236}">
                <a16:creationId xmlns:a16="http://schemas.microsoft.com/office/drawing/2014/main" id="{F0B0465A-47ED-104D-B2CB-A5B964515A19}"/>
              </a:ext>
            </a:extLst>
          </p:cNvPr>
          <p:cNvSpPr>
            <a:spLocks noGrp="1"/>
          </p:cNvSpPr>
          <p:nvPr>
            <p:ph idx="1"/>
          </p:nvPr>
        </p:nvSpPr>
        <p:spPr>
          <a:xfrm>
            <a:off x="301385" y="1107232"/>
            <a:ext cx="5365990" cy="3516807"/>
          </a:xfrm>
        </p:spPr>
        <p:txBody>
          <a:bodyPr/>
          <a:lstStyle/>
          <a:p>
            <a:pPr marL="0" indent="0">
              <a:lnSpc>
                <a:spcPct val="90000"/>
              </a:lnSpc>
              <a:buNone/>
            </a:pPr>
            <a:r>
              <a:rPr lang="nb-NO" b="1" dirty="0">
                <a:latin typeface="Open Sans" pitchFamily="2" charset="0"/>
                <a:ea typeface="Open Sans" pitchFamily="2" charset="0"/>
                <a:cs typeface="Open Sans" pitchFamily="2" charset="0"/>
              </a:rPr>
              <a:t>Videreutdanning og</a:t>
            </a:r>
            <a:br>
              <a:rPr lang="nb-NO" b="1" dirty="0">
                <a:latin typeface="Open Sans" pitchFamily="2" charset="0"/>
                <a:ea typeface="Open Sans" pitchFamily="2" charset="0"/>
                <a:cs typeface="Open Sans" pitchFamily="2" charset="0"/>
              </a:rPr>
            </a:br>
            <a:r>
              <a:rPr lang="nb-NO" b="1" dirty="0">
                <a:latin typeface="Open Sans" pitchFamily="2" charset="0"/>
                <a:ea typeface="Open Sans" pitchFamily="2" charset="0"/>
                <a:cs typeface="Open Sans" pitchFamily="2" charset="0"/>
              </a:rPr>
              <a:t>deltidsstudier </a:t>
            </a:r>
            <a:br>
              <a:rPr lang="nb-NO" b="1" dirty="0">
                <a:latin typeface="Open Sans" pitchFamily="2" charset="0"/>
                <a:ea typeface="Open Sans" pitchFamily="2" charset="0"/>
                <a:cs typeface="Open Sans" pitchFamily="2" charset="0"/>
              </a:rPr>
            </a:br>
            <a:r>
              <a:rPr lang="nb-NO" dirty="0">
                <a:latin typeface="Open Sans" pitchFamily="2" charset="0"/>
                <a:ea typeface="Open Sans" pitchFamily="2" charset="0"/>
                <a:cs typeface="Open Sans" pitchFamily="2" charset="0"/>
              </a:rPr>
              <a:t>NTNU er størst i landet </a:t>
            </a:r>
            <a:br>
              <a:rPr lang="nb-NO" dirty="0">
                <a:latin typeface="Open Sans" pitchFamily="2" charset="0"/>
                <a:ea typeface="Open Sans" pitchFamily="2" charset="0"/>
                <a:cs typeface="Open Sans" pitchFamily="2" charset="0"/>
              </a:rPr>
            </a:br>
            <a:r>
              <a:rPr lang="nb-NO" dirty="0">
                <a:latin typeface="Open Sans" pitchFamily="2" charset="0"/>
                <a:ea typeface="Open Sans" pitchFamily="2" charset="0"/>
                <a:cs typeface="Open Sans" pitchFamily="2" charset="0"/>
              </a:rPr>
              <a:t>på videreutdanning</a:t>
            </a:r>
          </a:p>
          <a:p>
            <a:pPr>
              <a:lnSpc>
                <a:spcPct val="90000"/>
              </a:lnSpc>
            </a:pPr>
            <a:endParaRPr lang="nb-NO" sz="2000" b="1" dirty="0">
              <a:latin typeface="Open Sans" pitchFamily="2" charset="0"/>
              <a:ea typeface="Open Sans" pitchFamily="2" charset="0"/>
              <a:cs typeface="Open Sans" pitchFamily="2" charset="0"/>
            </a:endParaRPr>
          </a:p>
          <a:p>
            <a:pPr marL="0" indent="0">
              <a:lnSpc>
                <a:spcPct val="90000"/>
              </a:lnSpc>
              <a:buNone/>
            </a:pPr>
            <a:r>
              <a:rPr lang="nb-NO" sz="2000" b="1" dirty="0">
                <a:latin typeface="Open Sans" pitchFamily="2" charset="0"/>
                <a:ea typeface="Open Sans" pitchFamily="2" charset="0"/>
                <a:cs typeface="Open Sans" pitchFamily="2" charset="0"/>
              </a:rPr>
              <a:t>Kurs</a:t>
            </a:r>
            <a:r>
              <a:rPr lang="nb-NO" sz="2000" dirty="0">
                <a:latin typeface="Open Sans" pitchFamily="2" charset="0"/>
                <a:ea typeface="Open Sans" pitchFamily="2" charset="0"/>
                <a:cs typeface="Open Sans" pitchFamily="2" charset="0"/>
              </a:rPr>
              <a:t> tilbys i Ålesund på alle institutt, som: </a:t>
            </a:r>
          </a:p>
          <a:p>
            <a:pPr marL="257175" indent="-257175">
              <a:lnSpc>
                <a:spcPct val="90000"/>
              </a:lnSpc>
              <a:buChar char="•"/>
            </a:pPr>
            <a:r>
              <a:rPr lang="nb-NO" sz="2000" dirty="0">
                <a:latin typeface="Open Sans" pitchFamily="2" charset="0"/>
                <a:ea typeface="Open Sans" pitchFamily="2" charset="0"/>
                <a:cs typeface="Open Sans" pitchFamily="2" charset="0"/>
              </a:rPr>
              <a:t>Ocean Training</a:t>
            </a:r>
          </a:p>
          <a:p>
            <a:pPr marL="257175" indent="-257175">
              <a:lnSpc>
                <a:spcPct val="90000"/>
              </a:lnSpc>
              <a:buChar char="•"/>
            </a:pPr>
            <a:r>
              <a:rPr lang="nb-NO" sz="2000" dirty="0">
                <a:latin typeface="Open Sans" pitchFamily="2" charset="0"/>
                <a:ea typeface="Open Sans" pitchFamily="2" charset="0"/>
                <a:cs typeface="Open Sans" pitchFamily="2" charset="0"/>
              </a:rPr>
              <a:t>Helse og omsorg</a:t>
            </a:r>
          </a:p>
          <a:p>
            <a:pPr marL="257175" indent="-257175">
              <a:lnSpc>
                <a:spcPct val="90000"/>
              </a:lnSpc>
              <a:buChar char="•"/>
            </a:pPr>
            <a:r>
              <a:rPr lang="nb-NO" sz="2000" dirty="0">
                <a:latin typeface="Open Sans" pitchFamily="2" charset="0"/>
                <a:ea typeface="Open Sans" pitchFamily="2" charset="0"/>
                <a:cs typeface="Open Sans" pitchFamily="2" charset="0"/>
              </a:rPr>
              <a:t>Økonomi og ledelse</a:t>
            </a:r>
          </a:p>
          <a:p>
            <a:endParaRPr lang="nb-NO" sz="2000" dirty="0"/>
          </a:p>
        </p:txBody>
      </p:sp>
      <p:pic>
        <p:nvPicPr>
          <p:cNvPr id="4" name="Picture 5">
            <a:extLst>
              <a:ext uri="{FF2B5EF4-FFF2-40B4-BE49-F238E27FC236}">
                <a16:creationId xmlns:a16="http://schemas.microsoft.com/office/drawing/2014/main" id="{D5CEE560-A7B0-5D8C-832D-F1012B3D08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3941" r="3" b="11272"/>
          <a:stretch/>
        </p:blipFill>
        <p:spPr>
          <a:xfrm>
            <a:off x="5744510" y="12440"/>
            <a:ext cx="4724437" cy="47687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5041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kebent trekant 5">
            <a:extLst>
              <a:ext uri="{FF2B5EF4-FFF2-40B4-BE49-F238E27FC236}">
                <a16:creationId xmlns:a16="http://schemas.microsoft.com/office/drawing/2014/main" id="{D00F8297-B0BF-6A06-80FC-CE44E4E486E5}"/>
              </a:ext>
            </a:extLst>
          </p:cNvPr>
          <p:cNvSpPr/>
          <p:nvPr/>
        </p:nvSpPr>
        <p:spPr>
          <a:xfrm>
            <a:off x="494675" y="849545"/>
            <a:ext cx="8348678" cy="883622"/>
          </a:xfrm>
          <a:prstGeom prst="triangle">
            <a:avLst>
              <a:gd name="adj" fmla="val 52062"/>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nb-NO"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SIMULERING</a:t>
            </a:r>
          </a:p>
        </p:txBody>
      </p:sp>
      <p:pic>
        <p:nvPicPr>
          <p:cNvPr id="7" name="Bilde 6" descr="Et bilde som inneholder vann, person, mann, utendørs&#10;&#10;Automatisk generert beskrivelse">
            <a:extLst>
              <a:ext uri="{FF2B5EF4-FFF2-40B4-BE49-F238E27FC236}">
                <a16:creationId xmlns:a16="http://schemas.microsoft.com/office/drawing/2014/main" id="{E8BD0DD6-CAA8-1AA5-DEC9-D012C5F4542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1216" y="2437141"/>
            <a:ext cx="2535161" cy="1691945"/>
          </a:xfrm>
          <a:prstGeom prst="rect">
            <a:avLst/>
          </a:prstGeom>
          <a:ln>
            <a:noFill/>
          </a:ln>
          <a:effectLst>
            <a:outerShdw blurRad="190500" algn="tl" rotWithShape="0">
              <a:srgbClr val="000000">
                <a:alpha val="70000"/>
              </a:srgbClr>
            </a:outerShdw>
          </a:effectLst>
        </p:spPr>
      </p:pic>
      <p:pic>
        <p:nvPicPr>
          <p:cNvPr id="8" name="Bilde 7">
            <a:extLst>
              <a:ext uri="{FF2B5EF4-FFF2-40B4-BE49-F238E27FC236}">
                <a16:creationId xmlns:a16="http://schemas.microsoft.com/office/drawing/2014/main" id="{8514A6A6-5235-58EE-88FF-E2B89D3C1C2D}"/>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3312501" y="2439641"/>
            <a:ext cx="2571970" cy="1716511"/>
          </a:xfrm>
          <a:prstGeom prst="rect">
            <a:avLst/>
          </a:prstGeom>
          <a:ln>
            <a:noFill/>
          </a:ln>
          <a:effectLst>
            <a:outerShdw blurRad="190500" algn="tl" rotWithShape="0">
              <a:srgbClr val="000000">
                <a:alpha val="70000"/>
              </a:srgbClr>
            </a:outerShdw>
          </a:effectLst>
        </p:spPr>
      </p:pic>
      <p:pic>
        <p:nvPicPr>
          <p:cNvPr id="9" name="Bilde 8">
            <a:extLst>
              <a:ext uri="{FF2B5EF4-FFF2-40B4-BE49-F238E27FC236}">
                <a16:creationId xmlns:a16="http://schemas.microsoft.com/office/drawing/2014/main" id="{0CB799C6-8D85-BCFD-254D-7072BB2D6A7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4121"/>
          <a:stretch/>
        </p:blipFill>
        <p:spPr>
          <a:xfrm>
            <a:off x="6187827" y="2437535"/>
            <a:ext cx="2685832" cy="1718618"/>
          </a:xfrm>
          <a:prstGeom prst="rect">
            <a:avLst/>
          </a:prstGeom>
          <a:ln>
            <a:noFill/>
          </a:ln>
          <a:effectLst>
            <a:outerShdw blurRad="190500" algn="tl" rotWithShape="0">
              <a:srgbClr val="000000">
                <a:alpha val="70000"/>
              </a:srgbClr>
            </a:outerShdw>
          </a:effectLst>
        </p:spPr>
      </p:pic>
      <p:sp>
        <p:nvSpPr>
          <p:cNvPr id="10" name="TekstSylinder 9">
            <a:extLst>
              <a:ext uri="{FF2B5EF4-FFF2-40B4-BE49-F238E27FC236}">
                <a16:creationId xmlns:a16="http://schemas.microsoft.com/office/drawing/2014/main" id="{D5683DE2-74A5-9940-7098-D71FC59E63C7}"/>
              </a:ext>
            </a:extLst>
          </p:cNvPr>
          <p:cNvSpPr txBox="1"/>
          <p:nvPr/>
        </p:nvSpPr>
        <p:spPr>
          <a:xfrm>
            <a:off x="410910" y="4241131"/>
            <a:ext cx="8432443" cy="400110"/>
          </a:xfrm>
          <a:prstGeom prst="rect">
            <a:avLst/>
          </a:prstGeom>
          <a:solidFill>
            <a:schemeClr val="tx2"/>
          </a:solidFill>
          <a:effectLst>
            <a:outerShdw blurRad="76200" dist="12700" dir="8100000" sy="-23000" kx="800400" algn="br" rotWithShape="0">
              <a:prstClr val="black">
                <a:alpha val="20000"/>
              </a:prstClr>
            </a:outerShdw>
          </a:effectLst>
        </p:spPr>
        <p:txBody>
          <a:bodyPr wrap="square" rtlCol="0">
            <a:spAutoFit/>
          </a:bodyPr>
          <a:lstStyle/>
          <a:p>
            <a:pPr algn="ctr"/>
            <a:r>
              <a:rPr lang="nb-NO" sz="2000" b="1" dirty="0">
                <a:solidFill>
                  <a:schemeClr val="bg1"/>
                </a:solidFill>
                <a:latin typeface="Open Sans" pitchFamily="2" charset="0"/>
                <a:ea typeface="Open Sans" pitchFamily="2" charset="0"/>
                <a:cs typeface="Open Sans" pitchFamily="2" charset="0"/>
              </a:rPr>
              <a:t>BÆREKRAFT                 DIGITALISERING                  NYSKAPING</a:t>
            </a:r>
          </a:p>
        </p:txBody>
      </p:sp>
      <p:sp>
        <p:nvSpPr>
          <p:cNvPr id="11" name="TextBox 10">
            <a:extLst>
              <a:ext uri="{FF2B5EF4-FFF2-40B4-BE49-F238E27FC236}">
                <a16:creationId xmlns:a16="http://schemas.microsoft.com/office/drawing/2014/main" id="{928B6781-94D4-9B14-F732-B532D7F45CF1}"/>
              </a:ext>
            </a:extLst>
          </p:cNvPr>
          <p:cNvSpPr txBox="1"/>
          <p:nvPr/>
        </p:nvSpPr>
        <p:spPr>
          <a:xfrm>
            <a:off x="991129" y="1859026"/>
            <a:ext cx="1746674" cy="523220"/>
          </a:xfrm>
          <a:prstGeom prst="rect">
            <a:avLst/>
          </a:prstGeom>
          <a:noFill/>
        </p:spPr>
        <p:txBody>
          <a:bodyPr wrap="square">
            <a:spAutoFit/>
          </a:bodyPr>
          <a:lstStyle/>
          <a:p>
            <a:r>
              <a:rPr lang="nb-NO" sz="2800" b="1" dirty="0" err="1">
                <a:solidFill>
                  <a:schemeClr val="tx2"/>
                </a:solidFill>
                <a:latin typeface="Webdings" panose="05030102010509060703" pitchFamily="18" charset="2"/>
              </a:rPr>
              <a:t>ë</a:t>
            </a:r>
            <a:r>
              <a:rPr lang="nb-NO" sz="2800" b="1" dirty="0" err="1">
                <a:solidFill>
                  <a:schemeClr val="tx2"/>
                </a:solidFill>
                <a:latin typeface="Open Sans" panose="020B0606030504020204" pitchFamily="34" charset="0"/>
                <a:ea typeface="Open Sans" panose="020B0606030504020204" pitchFamily="34" charset="0"/>
                <a:cs typeface="Open Sans" panose="020B0606030504020204" pitchFamily="34" charset="0"/>
              </a:rPr>
              <a:t>HAV</a:t>
            </a:r>
            <a:endParaRPr lang="nb-NO" sz="2800" dirty="0">
              <a:solidFill>
                <a:schemeClr val="tx2"/>
              </a:solidFill>
            </a:endParaRPr>
          </a:p>
        </p:txBody>
      </p:sp>
      <p:sp>
        <p:nvSpPr>
          <p:cNvPr id="12" name="TextBox 11">
            <a:extLst>
              <a:ext uri="{FF2B5EF4-FFF2-40B4-BE49-F238E27FC236}">
                <a16:creationId xmlns:a16="http://schemas.microsoft.com/office/drawing/2014/main" id="{06A93BC4-C847-ED04-93BC-38D37FBFC42E}"/>
              </a:ext>
            </a:extLst>
          </p:cNvPr>
          <p:cNvSpPr txBox="1"/>
          <p:nvPr/>
        </p:nvSpPr>
        <p:spPr>
          <a:xfrm>
            <a:off x="3536517" y="1870650"/>
            <a:ext cx="2310807" cy="523220"/>
          </a:xfrm>
          <a:prstGeom prst="rect">
            <a:avLst/>
          </a:prstGeom>
          <a:noFill/>
        </p:spPr>
        <p:txBody>
          <a:bodyPr wrap="square">
            <a:spAutoFit/>
          </a:bodyPr>
          <a:lstStyle/>
          <a:p>
            <a:r>
              <a:rPr lang="nb-NO" sz="2800" b="1" dirty="0" err="1">
                <a:solidFill>
                  <a:schemeClr val="tx2"/>
                </a:solidFill>
                <a:latin typeface="Webdings" panose="05030102010509060703" pitchFamily="18" charset="2"/>
              </a:rPr>
              <a:t>ë</a:t>
            </a:r>
            <a:r>
              <a:rPr lang="nb-NO" sz="2800" b="1" dirty="0" err="1">
                <a:solidFill>
                  <a:schemeClr val="tx2"/>
                </a:solidFill>
                <a:latin typeface="Open Sans" panose="020B0606030504020204" pitchFamily="34" charset="0"/>
                <a:ea typeface="Open Sans" panose="020B0606030504020204" pitchFamily="34" charset="0"/>
                <a:cs typeface="Open Sans" panose="020B0606030504020204" pitchFamily="34" charset="0"/>
              </a:rPr>
              <a:t>HANDEL</a:t>
            </a:r>
            <a:endParaRPr lang="nb-NO" sz="2800" dirty="0">
              <a:solidFill>
                <a:schemeClr val="tx2"/>
              </a:solidFill>
            </a:endParaRPr>
          </a:p>
        </p:txBody>
      </p:sp>
      <p:sp>
        <p:nvSpPr>
          <p:cNvPr id="13" name="TextBox 12">
            <a:extLst>
              <a:ext uri="{FF2B5EF4-FFF2-40B4-BE49-F238E27FC236}">
                <a16:creationId xmlns:a16="http://schemas.microsoft.com/office/drawing/2014/main" id="{96116A38-42B8-FDE1-C16C-BE9ABDEAD807}"/>
              </a:ext>
            </a:extLst>
          </p:cNvPr>
          <p:cNvSpPr txBox="1"/>
          <p:nvPr/>
        </p:nvSpPr>
        <p:spPr>
          <a:xfrm>
            <a:off x="6467682" y="1875071"/>
            <a:ext cx="1784371" cy="523220"/>
          </a:xfrm>
          <a:prstGeom prst="rect">
            <a:avLst/>
          </a:prstGeom>
          <a:noFill/>
        </p:spPr>
        <p:txBody>
          <a:bodyPr wrap="square">
            <a:spAutoFit/>
          </a:bodyPr>
          <a:lstStyle/>
          <a:p>
            <a:r>
              <a:rPr lang="nb-NO" sz="2800" b="1" dirty="0" err="1">
                <a:solidFill>
                  <a:schemeClr val="tx2"/>
                </a:solidFill>
                <a:latin typeface="Webdings" panose="05030102010509060703" pitchFamily="18" charset="2"/>
              </a:rPr>
              <a:t>ë</a:t>
            </a:r>
            <a:r>
              <a:rPr lang="nb-NO" sz="2800" b="1" dirty="0" err="1">
                <a:solidFill>
                  <a:schemeClr val="tx2"/>
                </a:solidFill>
                <a:latin typeface="Open Sans" panose="020B0606030504020204" pitchFamily="34" charset="0"/>
                <a:ea typeface="Open Sans" panose="020B0606030504020204" pitchFamily="34" charset="0"/>
                <a:cs typeface="Open Sans" panose="020B0606030504020204" pitchFamily="34" charset="0"/>
              </a:rPr>
              <a:t>HELSE</a:t>
            </a:r>
            <a:endParaRPr lang="nb-NO" sz="2800" dirty="0">
              <a:solidFill>
                <a:schemeClr val="tx2"/>
              </a:solidFill>
            </a:endParaRPr>
          </a:p>
        </p:txBody>
      </p:sp>
      <p:sp>
        <p:nvSpPr>
          <p:cNvPr id="16" name="Tittel 15">
            <a:extLst>
              <a:ext uri="{FF2B5EF4-FFF2-40B4-BE49-F238E27FC236}">
                <a16:creationId xmlns:a16="http://schemas.microsoft.com/office/drawing/2014/main" id="{236AAAEC-4EC6-0B69-DF0E-4074B50DD13D}"/>
              </a:ext>
            </a:extLst>
          </p:cNvPr>
          <p:cNvSpPr>
            <a:spLocks noGrp="1"/>
          </p:cNvSpPr>
          <p:nvPr>
            <p:ph type="title"/>
          </p:nvPr>
        </p:nvSpPr>
        <p:spPr>
          <a:xfrm>
            <a:off x="303196" y="205979"/>
            <a:ext cx="8523170" cy="1077218"/>
          </a:xfrm>
        </p:spPr>
        <p:txBody>
          <a:bodyPr/>
          <a:lstStyle/>
          <a:p>
            <a:r>
              <a:rPr lang="en-NO" sz="3200" dirty="0">
                <a:latin typeface="Open Sans" pitchFamily="2" charset="0"/>
                <a:ea typeface="Open Sans" pitchFamily="2" charset="0"/>
                <a:cs typeface="Open Sans" pitchFamily="2" charset="0"/>
              </a:rPr>
              <a:t>Fokusområder NTNU </a:t>
            </a:r>
            <a:r>
              <a:rPr lang="en-GB" sz="3200" dirty="0" err="1">
                <a:latin typeface="Open Sans" pitchFamily="2" charset="0"/>
                <a:ea typeface="Open Sans" pitchFamily="2" charset="0"/>
                <a:cs typeface="Open Sans" pitchFamily="2" charset="0"/>
              </a:rPr>
              <a:t>i</a:t>
            </a:r>
            <a:r>
              <a:rPr lang="en-NO" sz="3200" dirty="0">
                <a:latin typeface="Open Sans" pitchFamily="2" charset="0"/>
                <a:ea typeface="Open Sans" pitchFamily="2" charset="0"/>
                <a:cs typeface="Open Sans" pitchFamily="2" charset="0"/>
              </a:rPr>
              <a:t> Ålesund </a:t>
            </a:r>
            <a:r>
              <a:rPr lang="nb-NO" sz="3200" dirty="0">
                <a:latin typeface="Open Sans" pitchFamily="2" charset="0"/>
                <a:ea typeface="Open Sans" pitchFamily="2" charset="0"/>
                <a:cs typeface="Open Sans" pitchFamily="2" charset="0"/>
              </a:rPr>
              <a:t>til</a:t>
            </a:r>
            <a:r>
              <a:rPr lang="en-NO" sz="3200" dirty="0">
                <a:latin typeface="Open Sans" pitchFamily="2" charset="0"/>
                <a:ea typeface="Open Sans" pitchFamily="2" charset="0"/>
                <a:cs typeface="Open Sans" pitchFamily="2" charset="0"/>
              </a:rPr>
              <a:t> 2025</a:t>
            </a:r>
            <a:br>
              <a:rPr lang="en-NO" sz="3200" dirty="0">
                <a:latin typeface="Open Sans" pitchFamily="2" charset="0"/>
                <a:ea typeface="Open Sans" pitchFamily="2" charset="0"/>
                <a:cs typeface="Open Sans" pitchFamily="2" charset="0"/>
              </a:rPr>
            </a:br>
            <a:endParaRPr lang="nb-NO" sz="3200" dirty="0"/>
          </a:p>
        </p:txBody>
      </p:sp>
      <p:sp>
        <p:nvSpPr>
          <p:cNvPr id="17" name="Rektangel 16">
            <a:extLst>
              <a:ext uri="{FF2B5EF4-FFF2-40B4-BE49-F238E27FC236}">
                <a16:creationId xmlns:a16="http://schemas.microsoft.com/office/drawing/2014/main" id="{597A1270-8737-C65A-1C1C-5E7B1083A11E}"/>
              </a:ext>
            </a:extLst>
          </p:cNvPr>
          <p:cNvSpPr/>
          <p:nvPr/>
        </p:nvSpPr>
        <p:spPr>
          <a:xfrm>
            <a:off x="0" y="4780941"/>
            <a:ext cx="9194800" cy="3625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279582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F61C305-4F77-2255-31FF-3FED0871AB12}"/>
              </a:ext>
            </a:extLst>
          </p:cNvPr>
          <p:cNvSpPr/>
          <p:nvPr/>
        </p:nvSpPr>
        <p:spPr>
          <a:xfrm>
            <a:off x="0" y="-15192"/>
            <a:ext cx="9143999" cy="5158692"/>
          </a:xfrm>
          <a:prstGeom prst="rect">
            <a:avLst/>
          </a:prstGeom>
          <a:solidFill>
            <a:srgbClr val="004F9F"/>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cxnSp>
        <p:nvCxnSpPr>
          <p:cNvPr id="5" name="Rett linje 118">
            <a:extLst>
              <a:ext uri="{FF2B5EF4-FFF2-40B4-BE49-F238E27FC236}">
                <a16:creationId xmlns:a16="http://schemas.microsoft.com/office/drawing/2014/main" id="{BCFDF7C5-A984-A5F9-260F-E06ADE7A85FA}"/>
              </a:ext>
            </a:extLst>
          </p:cNvPr>
          <p:cNvCxnSpPr>
            <a:cxnSpLocks/>
          </p:cNvCxnSpPr>
          <p:nvPr/>
        </p:nvCxnSpPr>
        <p:spPr>
          <a:xfrm>
            <a:off x="3575411" y="1875771"/>
            <a:ext cx="0" cy="242192"/>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Rett linje 86">
            <a:extLst>
              <a:ext uri="{FF2B5EF4-FFF2-40B4-BE49-F238E27FC236}">
                <a16:creationId xmlns:a16="http://schemas.microsoft.com/office/drawing/2014/main" id="{8A626180-F8AE-F59B-448D-CA099561C16D}"/>
              </a:ext>
            </a:extLst>
          </p:cNvPr>
          <p:cNvCxnSpPr/>
          <p:nvPr/>
        </p:nvCxnSpPr>
        <p:spPr>
          <a:xfrm>
            <a:off x="4837213" y="482148"/>
            <a:ext cx="0" cy="227551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Rett linje 89">
            <a:extLst>
              <a:ext uri="{FF2B5EF4-FFF2-40B4-BE49-F238E27FC236}">
                <a16:creationId xmlns:a16="http://schemas.microsoft.com/office/drawing/2014/main" id="{EFB2E33E-4B20-DF69-60FA-25F4CAC094AD}"/>
              </a:ext>
            </a:extLst>
          </p:cNvPr>
          <p:cNvCxnSpPr/>
          <p:nvPr/>
        </p:nvCxnSpPr>
        <p:spPr>
          <a:xfrm>
            <a:off x="2846238" y="1150030"/>
            <a:ext cx="337573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Rett linje 90">
            <a:extLst>
              <a:ext uri="{FF2B5EF4-FFF2-40B4-BE49-F238E27FC236}">
                <a16:creationId xmlns:a16="http://schemas.microsoft.com/office/drawing/2014/main" id="{63EA1946-2F76-AA23-34AB-EE29C3E1A793}"/>
              </a:ext>
            </a:extLst>
          </p:cNvPr>
          <p:cNvCxnSpPr/>
          <p:nvPr/>
        </p:nvCxnSpPr>
        <p:spPr>
          <a:xfrm>
            <a:off x="6208281" y="1153566"/>
            <a:ext cx="0" cy="14563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kstSylinder 92">
            <a:extLst>
              <a:ext uri="{FF2B5EF4-FFF2-40B4-BE49-F238E27FC236}">
                <a16:creationId xmlns:a16="http://schemas.microsoft.com/office/drawing/2014/main" id="{A8988713-2A40-1F9D-A4CB-9F3529421F5F}"/>
              </a:ext>
            </a:extLst>
          </p:cNvPr>
          <p:cNvSpPr txBox="1"/>
          <p:nvPr/>
        </p:nvSpPr>
        <p:spPr>
          <a:xfrm>
            <a:off x="4189235" y="182065"/>
            <a:ext cx="1302306" cy="300082"/>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defTabSz="342892"/>
            <a:r>
              <a:rPr lang="nb-NO" sz="1350">
                <a:solidFill>
                  <a:prstClr val="black"/>
                </a:solidFill>
                <a:latin typeface="Arial"/>
                <a:cs typeface="Arial"/>
              </a:rPr>
              <a:t>STYRET</a:t>
            </a:r>
          </a:p>
        </p:txBody>
      </p:sp>
      <p:sp>
        <p:nvSpPr>
          <p:cNvPr id="10" name="Rektangel 94">
            <a:extLst>
              <a:ext uri="{FF2B5EF4-FFF2-40B4-BE49-F238E27FC236}">
                <a16:creationId xmlns:a16="http://schemas.microsoft.com/office/drawing/2014/main" id="{ADAD198E-BA70-CF2F-8C4C-4E7C66F15442}"/>
              </a:ext>
            </a:extLst>
          </p:cNvPr>
          <p:cNvSpPr/>
          <p:nvPr/>
        </p:nvSpPr>
        <p:spPr>
          <a:xfrm>
            <a:off x="4400391" y="712368"/>
            <a:ext cx="835543" cy="22093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nb-NO" sz="1200">
              <a:solidFill>
                <a:prstClr val="white"/>
              </a:solidFill>
            </a:endParaRPr>
          </a:p>
        </p:txBody>
      </p:sp>
      <p:sp>
        <p:nvSpPr>
          <p:cNvPr id="11" name="TekstSylinder 99">
            <a:extLst>
              <a:ext uri="{FF2B5EF4-FFF2-40B4-BE49-F238E27FC236}">
                <a16:creationId xmlns:a16="http://schemas.microsoft.com/office/drawing/2014/main" id="{1D1C9E84-4701-85E1-C59E-F6AB178C0FA1}"/>
              </a:ext>
            </a:extLst>
          </p:cNvPr>
          <p:cNvSpPr txBox="1"/>
          <p:nvPr/>
        </p:nvSpPr>
        <p:spPr>
          <a:xfrm>
            <a:off x="4328541" y="718423"/>
            <a:ext cx="973894" cy="230832"/>
          </a:xfrm>
          <a:prstGeom prst="rect">
            <a:avLst/>
          </a:prstGeom>
          <a:noFill/>
        </p:spPr>
        <p:txBody>
          <a:bodyPr wrap="square" rtlCol="0">
            <a:spAutoFit/>
          </a:bodyPr>
          <a:lstStyle/>
          <a:p>
            <a:pPr algn="ctr" defTabSz="342892"/>
            <a:r>
              <a:rPr lang="nb-NO" sz="900">
                <a:solidFill>
                  <a:prstClr val="black"/>
                </a:solidFill>
                <a:latin typeface="Arial"/>
                <a:cs typeface="Arial"/>
              </a:rPr>
              <a:t>REKTOR</a:t>
            </a:r>
          </a:p>
        </p:txBody>
      </p:sp>
      <p:grpSp>
        <p:nvGrpSpPr>
          <p:cNvPr id="12" name="Gruppe 104">
            <a:extLst>
              <a:ext uri="{FF2B5EF4-FFF2-40B4-BE49-F238E27FC236}">
                <a16:creationId xmlns:a16="http://schemas.microsoft.com/office/drawing/2014/main" id="{9F1628F7-5D7C-1C70-5DB1-3D43FF474BD6}"/>
              </a:ext>
            </a:extLst>
          </p:cNvPr>
          <p:cNvGrpSpPr/>
          <p:nvPr/>
        </p:nvGrpSpPr>
        <p:grpSpPr>
          <a:xfrm>
            <a:off x="4002764" y="1332624"/>
            <a:ext cx="702241" cy="532421"/>
            <a:chOff x="4446877" y="1801273"/>
            <a:chExt cx="575676" cy="532421"/>
          </a:xfrm>
          <a:solidFill>
            <a:schemeClr val="bg1">
              <a:lumMod val="85000"/>
            </a:schemeClr>
          </a:solidFill>
        </p:grpSpPr>
        <p:sp>
          <p:nvSpPr>
            <p:cNvPr id="13" name="Rektangel 105">
              <a:extLst>
                <a:ext uri="{FF2B5EF4-FFF2-40B4-BE49-F238E27FC236}">
                  <a16:creationId xmlns:a16="http://schemas.microsoft.com/office/drawing/2014/main" id="{D83E7C03-D37C-567C-89AD-B9330DF7ACBC}"/>
                </a:ext>
              </a:extLst>
            </p:cNvPr>
            <p:cNvSpPr/>
            <p:nvPr/>
          </p:nvSpPr>
          <p:spPr>
            <a:xfrm>
              <a:off x="4446877" y="1801273"/>
              <a:ext cx="572270" cy="532421"/>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nb-NO" sz="600">
                <a:solidFill>
                  <a:prstClr val="white"/>
                </a:solidFill>
                <a:latin typeface="Arial" panose="020B0604020202020204" pitchFamily="34" charset="0"/>
                <a:cs typeface="Arial" panose="020B0604020202020204" pitchFamily="34" charset="0"/>
              </a:endParaRPr>
            </a:p>
          </p:txBody>
        </p:sp>
        <p:sp>
          <p:nvSpPr>
            <p:cNvPr id="14" name="TekstSylinder 106">
              <a:extLst>
                <a:ext uri="{FF2B5EF4-FFF2-40B4-BE49-F238E27FC236}">
                  <a16:creationId xmlns:a16="http://schemas.microsoft.com/office/drawing/2014/main" id="{D3CD3DE7-448E-DE0B-46DB-FAB7E17BDD3E}"/>
                </a:ext>
              </a:extLst>
            </p:cNvPr>
            <p:cNvSpPr txBox="1"/>
            <p:nvPr/>
          </p:nvSpPr>
          <p:spPr>
            <a:xfrm>
              <a:off x="4446877" y="1808368"/>
              <a:ext cx="575676" cy="461665"/>
            </a:xfrm>
            <a:prstGeom prst="rect">
              <a:avLst/>
            </a:prstGeom>
            <a:grpFill/>
          </p:spPr>
          <p:txBody>
            <a:bodyPr wrap="square" rtlCol="0">
              <a:spAutoFit/>
            </a:bodyPr>
            <a:lstStyle/>
            <a:p>
              <a:pPr algn="ctr" defTabSz="342892"/>
              <a:r>
                <a:rPr lang="nb-NO" sz="800" dirty="0">
                  <a:solidFill>
                    <a:prstClr val="black"/>
                  </a:solidFill>
                  <a:latin typeface="Arial" panose="020B0604020202020204" pitchFamily="34" charset="0"/>
                  <a:cs typeface="Arial" panose="020B0604020202020204" pitchFamily="34" charset="0"/>
                </a:rPr>
                <a:t>Prorektor</a:t>
              </a:r>
              <a:br>
                <a:rPr lang="nb-NO" sz="800" dirty="0">
                  <a:solidFill>
                    <a:prstClr val="black"/>
                  </a:solidFill>
                  <a:latin typeface="Arial" panose="020B0604020202020204" pitchFamily="34" charset="0"/>
                  <a:cs typeface="Arial" panose="020B0604020202020204" pitchFamily="34" charset="0"/>
                </a:rPr>
              </a:br>
              <a:r>
                <a:rPr lang="nb-NO" sz="800" dirty="0">
                  <a:solidFill>
                    <a:prstClr val="black"/>
                  </a:solidFill>
                  <a:latin typeface="Arial" panose="020B0604020202020204" pitchFamily="34" charset="0"/>
                  <a:cs typeface="Arial" panose="020B0604020202020204" pitchFamily="34" charset="0"/>
                </a:rPr>
                <a:t> for</a:t>
              </a:r>
            </a:p>
            <a:p>
              <a:pPr algn="ctr" defTabSz="342892"/>
              <a:r>
                <a:rPr lang="nb-NO" sz="800" dirty="0">
                  <a:solidFill>
                    <a:prstClr val="black"/>
                  </a:solidFill>
                  <a:latin typeface="Arial" panose="020B0604020202020204" pitchFamily="34" charset="0"/>
                  <a:cs typeface="Arial" panose="020B0604020202020204" pitchFamily="34" charset="0"/>
                </a:rPr>
                <a:t>nyskaping</a:t>
              </a:r>
            </a:p>
          </p:txBody>
        </p:sp>
      </p:grpSp>
      <p:grpSp>
        <p:nvGrpSpPr>
          <p:cNvPr id="15" name="Gruppe 110">
            <a:extLst>
              <a:ext uri="{FF2B5EF4-FFF2-40B4-BE49-F238E27FC236}">
                <a16:creationId xmlns:a16="http://schemas.microsoft.com/office/drawing/2014/main" id="{61A6F7B5-ADB1-EE09-F3A4-2AFA30B2A252}"/>
              </a:ext>
            </a:extLst>
          </p:cNvPr>
          <p:cNvGrpSpPr/>
          <p:nvPr/>
        </p:nvGrpSpPr>
        <p:grpSpPr>
          <a:xfrm>
            <a:off x="2532895" y="1332622"/>
            <a:ext cx="642368" cy="542897"/>
            <a:chOff x="3246108" y="2143807"/>
            <a:chExt cx="654860" cy="804099"/>
          </a:xfrm>
          <a:solidFill>
            <a:schemeClr val="bg1">
              <a:lumMod val="85000"/>
            </a:schemeClr>
          </a:solidFill>
        </p:grpSpPr>
        <p:sp>
          <p:nvSpPr>
            <p:cNvPr id="16" name="Rektangel 111">
              <a:extLst>
                <a:ext uri="{FF2B5EF4-FFF2-40B4-BE49-F238E27FC236}">
                  <a16:creationId xmlns:a16="http://schemas.microsoft.com/office/drawing/2014/main" id="{A1C57E77-CB62-0388-314D-81E649471AF5}"/>
                </a:ext>
              </a:extLst>
            </p:cNvPr>
            <p:cNvSpPr/>
            <p:nvPr/>
          </p:nvSpPr>
          <p:spPr>
            <a:xfrm>
              <a:off x="3246212" y="2143807"/>
              <a:ext cx="654756" cy="70989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nb-NO" sz="600">
                <a:solidFill>
                  <a:prstClr val="white"/>
                </a:solidFill>
                <a:latin typeface="Arial" panose="020B0604020202020204" pitchFamily="34" charset="0"/>
                <a:cs typeface="Arial" panose="020B0604020202020204" pitchFamily="34" charset="0"/>
              </a:endParaRPr>
            </a:p>
          </p:txBody>
        </p:sp>
        <p:sp>
          <p:nvSpPr>
            <p:cNvPr id="17" name="TekstSylinder 112">
              <a:extLst>
                <a:ext uri="{FF2B5EF4-FFF2-40B4-BE49-F238E27FC236}">
                  <a16:creationId xmlns:a16="http://schemas.microsoft.com/office/drawing/2014/main" id="{9FC8DA35-9BEE-B5A2-FDDB-7B62C32825B1}"/>
                </a:ext>
              </a:extLst>
            </p:cNvPr>
            <p:cNvSpPr txBox="1"/>
            <p:nvPr/>
          </p:nvSpPr>
          <p:spPr>
            <a:xfrm>
              <a:off x="3246108" y="2168206"/>
              <a:ext cx="654860" cy="779700"/>
            </a:xfrm>
            <a:prstGeom prst="rect">
              <a:avLst/>
            </a:prstGeom>
            <a:grpFill/>
          </p:spPr>
          <p:txBody>
            <a:bodyPr wrap="square" rtlCol="0">
              <a:spAutoFit/>
            </a:bodyPr>
            <a:lstStyle/>
            <a:p>
              <a:pPr algn="ctr" defTabSz="342892"/>
              <a:r>
                <a:rPr lang="nb-NO" sz="800" dirty="0">
                  <a:solidFill>
                    <a:prstClr val="black"/>
                  </a:solidFill>
                  <a:latin typeface="Arial" panose="020B0604020202020204" pitchFamily="34" charset="0"/>
                  <a:cs typeface="Arial" panose="020B0604020202020204" pitchFamily="34" charset="0"/>
                </a:rPr>
                <a:t>Prorektor for</a:t>
              </a:r>
            </a:p>
            <a:p>
              <a:pPr algn="ctr" defTabSz="342892"/>
              <a:r>
                <a:rPr lang="nb-NO" sz="800" dirty="0">
                  <a:solidFill>
                    <a:prstClr val="black"/>
                  </a:solidFill>
                  <a:latin typeface="Arial" panose="020B0604020202020204" pitchFamily="34" charset="0"/>
                  <a:cs typeface="Arial" panose="020B0604020202020204" pitchFamily="34" charset="0"/>
                </a:rPr>
                <a:t>utdanning</a:t>
              </a:r>
              <a:endParaRPr lang="nb-NO" sz="600" dirty="0">
                <a:solidFill>
                  <a:prstClr val="black"/>
                </a:solidFill>
                <a:latin typeface="Arial" panose="020B0604020202020204" pitchFamily="34" charset="0"/>
                <a:cs typeface="Arial" panose="020B0604020202020204" pitchFamily="34" charset="0"/>
              </a:endParaRPr>
            </a:p>
          </p:txBody>
        </p:sp>
      </p:grpSp>
      <p:cxnSp>
        <p:nvCxnSpPr>
          <p:cNvPr id="18" name="Rett linje 115">
            <a:extLst>
              <a:ext uri="{FF2B5EF4-FFF2-40B4-BE49-F238E27FC236}">
                <a16:creationId xmlns:a16="http://schemas.microsoft.com/office/drawing/2014/main" id="{C3A39C9E-D75C-8468-7044-CA0B8814A401}"/>
              </a:ext>
            </a:extLst>
          </p:cNvPr>
          <p:cNvCxnSpPr/>
          <p:nvPr/>
        </p:nvCxnSpPr>
        <p:spPr>
          <a:xfrm>
            <a:off x="2858899" y="1152755"/>
            <a:ext cx="1" cy="15081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Rett linje 117">
            <a:extLst>
              <a:ext uri="{FF2B5EF4-FFF2-40B4-BE49-F238E27FC236}">
                <a16:creationId xmlns:a16="http://schemas.microsoft.com/office/drawing/2014/main" id="{8676826C-72C7-0944-F6BD-1A28FB157415}"/>
              </a:ext>
            </a:extLst>
          </p:cNvPr>
          <p:cNvCxnSpPr/>
          <p:nvPr/>
        </p:nvCxnSpPr>
        <p:spPr>
          <a:xfrm>
            <a:off x="4345997" y="1150031"/>
            <a:ext cx="0" cy="15048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Rett linje 118">
            <a:extLst>
              <a:ext uri="{FF2B5EF4-FFF2-40B4-BE49-F238E27FC236}">
                <a16:creationId xmlns:a16="http://schemas.microsoft.com/office/drawing/2014/main" id="{F3B74528-00E9-60B5-CE16-AF871BF64A8F}"/>
              </a:ext>
            </a:extLst>
          </p:cNvPr>
          <p:cNvCxnSpPr>
            <a:cxnSpLocks/>
            <a:stCxn id="17" idx="2"/>
          </p:cNvCxnSpPr>
          <p:nvPr/>
        </p:nvCxnSpPr>
        <p:spPr>
          <a:xfrm>
            <a:off x="2854079" y="1875519"/>
            <a:ext cx="1262" cy="242192"/>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Rett linje 120">
            <a:extLst>
              <a:ext uri="{FF2B5EF4-FFF2-40B4-BE49-F238E27FC236}">
                <a16:creationId xmlns:a16="http://schemas.microsoft.com/office/drawing/2014/main" id="{757CCE5A-BAA5-5398-C520-42B1E4E3A869}"/>
              </a:ext>
            </a:extLst>
          </p:cNvPr>
          <p:cNvCxnSpPr/>
          <p:nvPr/>
        </p:nvCxnSpPr>
        <p:spPr>
          <a:xfrm>
            <a:off x="6218217" y="1865044"/>
            <a:ext cx="0" cy="269113"/>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Rett linje 121">
            <a:extLst>
              <a:ext uri="{FF2B5EF4-FFF2-40B4-BE49-F238E27FC236}">
                <a16:creationId xmlns:a16="http://schemas.microsoft.com/office/drawing/2014/main" id="{CA3C7306-16C9-2615-63D6-FE925A918098}"/>
              </a:ext>
            </a:extLst>
          </p:cNvPr>
          <p:cNvCxnSpPr/>
          <p:nvPr/>
        </p:nvCxnSpPr>
        <p:spPr>
          <a:xfrm>
            <a:off x="3567232" y="1160811"/>
            <a:ext cx="0" cy="15048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Rett linje 4">
            <a:extLst>
              <a:ext uri="{FF2B5EF4-FFF2-40B4-BE49-F238E27FC236}">
                <a16:creationId xmlns:a16="http://schemas.microsoft.com/office/drawing/2014/main" id="{CABC09E4-E04B-08C4-C588-23DD13CCBE59}"/>
              </a:ext>
            </a:extLst>
          </p:cNvPr>
          <p:cNvCxnSpPr>
            <a:cxnSpLocks/>
          </p:cNvCxnSpPr>
          <p:nvPr/>
        </p:nvCxnSpPr>
        <p:spPr>
          <a:xfrm>
            <a:off x="1284716" y="2757667"/>
            <a:ext cx="6622439" cy="120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Rett linje 23">
            <a:extLst>
              <a:ext uri="{FF2B5EF4-FFF2-40B4-BE49-F238E27FC236}">
                <a16:creationId xmlns:a16="http://schemas.microsoft.com/office/drawing/2014/main" id="{4495E05C-5E44-6918-1116-5E8AC9D67C83}"/>
              </a:ext>
            </a:extLst>
          </p:cNvPr>
          <p:cNvCxnSpPr/>
          <p:nvPr/>
        </p:nvCxnSpPr>
        <p:spPr>
          <a:xfrm>
            <a:off x="1284716" y="2753658"/>
            <a:ext cx="0" cy="2874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Rett linje 24">
            <a:extLst>
              <a:ext uri="{FF2B5EF4-FFF2-40B4-BE49-F238E27FC236}">
                <a16:creationId xmlns:a16="http://schemas.microsoft.com/office/drawing/2014/main" id="{CB8C1504-ECC1-856E-D09F-8E888AFC34E5}"/>
              </a:ext>
            </a:extLst>
          </p:cNvPr>
          <p:cNvCxnSpPr/>
          <p:nvPr/>
        </p:nvCxnSpPr>
        <p:spPr>
          <a:xfrm>
            <a:off x="2054937" y="2765408"/>
            <a:ext cx="0" cy="2874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Rett linje 26">
            <a:extLst>
              <a:ext uri="{FF2B5EF4-FFF2-40B4-BE49-F238E27FC236}">
                <a16:creationId xmlns:a16="http://schemas.microsoft.com/office/drawing/2014/main" id="{1E283B22-B23C-D712-ED50-190BEBA358C5}"/>
              </a:ext>
            </a:extLst>
          </p:cNvPr>
          <p:cNvCxnSpPr/>
          <p:nvPr/>
        </p:nvCxnSpPr>
        <p:spPr>
          <a:xfrm>
            <a:off x="2855341" y="2753658"/>
            <a:ext cx="0" cy="2874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Rett linje 27">
            <a:extLst>
              <a:ext uri="{FF2B5EF4-FFF2-40B4-BE49-F238E27FC236}">
                <a16:creationId xmlns:a16="http://schemas.microsoft.com/office/drawing/2014/main" id="{434547B7-4007-78A0-2D3B-5DC3DBC8EA6F}"/>
              </a:ext>
            </a:extLst>
          </p:cNvPr>
          <p:cNvCxnSpPr/>
          <p:nvPr/>
        </p:nvCxnSpPr>
        <p:spPr>
          <a:xfrm>
            <a:off x="3723494" y="2766309"/>
            <a:ext cx="0" cy="2874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Rett linje 28">
            <a:extLst>
              <a:ext uri="{FF2B5EF4-FFF2-40B4-BE49-F238E27FC236}">
                <a16:creationId xmlns:a16="http://schemas.microsoft.com/office/drawing/2014/main" id="{F89F55B2-932D-C4BB-0A8B-DE89064163BE}"/>
              </a:ext>
            </a:extLst>
          </p:cNvPr>
          <p:cNvCxnSpPr/>
          <p:nvPr/>
        </p:nvCxnSpPr>
        <p:spPr>
          <a:xfrm>
            <a:off x="4416021" y="2766309"/>
            <a:ext cx="0" cy="2874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Rett linje 29">
            <a:extLst>
              <a:ext uri="{FF2B5EF4-FFF2-40B4-BE49-F238E27FC236}">
                <a16:creationId xmlns:a16="http://schemas.microsoft.com/office/drawing/2014/main" id="{4FBC1241-DD47-6EB1-5C03-D48E7AC16D88}"/>
              </a:ext>
            </a:extLst>
          </p:cNvPr>
          <p:cNvCxnSpPr/>
          <p:nvPr/>
        </p:nvCxnSpPr>
        <p:spPr>
          <a:xfrm>
            <a:off x="7593961" y="2757667"/>
            <a:ext cx="0" cy="2874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0" name="Rett linje 344">
            <a:extLst>
              <a:ext uri="{FF2B5EF4-FFF2-40B4-BE49-F238E27FC236}">
                <a16:creationId xmlns:a16="http://schemas.microsoft.com/office/drawing/2014/main" id="{2D00AB8F-3861-23B8-FBAA-F3FDB629A16B}"/>
              </a:ext>
            </a:extLst>
          </p:cNvPr>
          <p:cNvCxnSpPr/>
          <p:nvPr/>
        </p:nvCxnSpPr>
        <p:spPr>
          <a:xfrm>
            <a:off x="5138401" y="2766309"/>
            <a:ext cx="0" cy="2874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1" name="Rett linje 345">
            <a:extLst>
              <a:ext uri="{FF2B5EF4-FFF2-40B4-BE49-F238E27FC236}">
                <a16:creationId xmlns:a16="http://schemas.microsoft.com/office/drawing/2014/main" id="{6A54ADDF-B5FD-0CBF-B24E-E1B656C1E90E}"/>
              </a:ext>
            </a:extLst>
          </p:cNvPr>
          <p:cNvCxnSpPr/>
          <p:nvPr/>
        </p:nvCxnSpPr>
        <p:spPr>
          <a:xfrm>
            <a:off x="5933230" y="2764485"/>
            <a:ext cx="0" cy="2874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 name="Rett linje 347">
            <a:extLst>
              <a:ext uri="{FF2B5EF4-FFF2-40B4-BE49-F238E27FC236}">
                <a16:creationId xmlns:a16="http://schemas.microsoft.com/office/drawing/2014/main" id="{F042C64A-27A0-B385-0626-A04497A231FA}"/>
              </a:ext>
            </a:extLst>
          </p:cNvPr>
          <p:cNvCxnSpPr/>
          <p:nvPr/>
        </p:nvCxnSpPr>
        <p:spPr>
          <a:xfrm>
            <a:off x="6779715" y="2760329"/>
            <a:ext cx="0" cy="2874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3" name="TekstSylinder 167">
            <a:extLst>
              <a:ext uri="{FF2B5EF4-FFF2-40B4-BE49-F238E27FC236}">
                <a16:creationId xmlns:a16="http://schemas.microsoft.com/office/drawing/2014/main" id="{91A1EACC-6BC1-D23A-8C8A-8C6D4AF45515}"/>
              </a:ext>
            </a:extLst>
          </p:cNvPr>
          <p:cNvSpPr txBox="1"/>
          <p:nvPr/>
        </p:nvSpPr>
        <p:spPr>
          <a:xfrm>
            <a:off x="6661552" y="2996432"/>
            <a:ext cx="499511" cy="200055"/>
          </a:xfrm>
          <a:prstGeom prst="rect">
            <a:avLst/>
          </a:prstGeom>
          <a:noFill/>
        </p:spPr>
        <p:txBody>
          <a:bodyPr wrap="square" rtlCol="0">
            <a:spAutoFit/>
          </a:bodyPr>
          <a:lstStyle/>
          <a:p>
            <a:pPr algn="ctr" defTabSz="342892"/>
            <a:endParaRPr lang="nb-NO" sz="700">
              <a:solidFill>
                <a:prstClr val="white"/>
              </a:solidFill>
              <a:latin typeface="Arial"/>
              <a:cs typeface="Arial"/>
            </a:endParaRPr>
          </a:p>
        </p:txBody>
      </p:sp>
      <p:sp>
        <p:nvSpPr>
          <p:cNvPr id="34" name="Rektangel 184">
            <a:hlinkClick r:id="rId3" action="ppaction://hlinksldjump"/>
            <a:extLst>
              <a:ext uri="{FF2B5EF4-FFF2-40B4-BE49-F238E27FC236}">
                <a16:creationId xmlns:a16="http://schemas.microsoft.com/office/drawing/2014/main" id="{965850E0-4913-30BB-407D-092A7FABA2CE}"/>
              </a:ext>
            </a:extLst>
          </p:cNvPr>
          <p:cNvSpPr/>
          <p:nvPr/>
        </p:nvSpPr>
        <p:spPr>
          <a:xfrm>
            <a:off x="2412593" y="2117963"/>
            <a:ext cx="4272402" cy="340020"/>
          </a:xfrm>
          <a:prstGeom prst="rect">
            <a:avLst/>
          </a:prstGeom>
          <a:solidFill>
            <a:srgbClr val="3D3628"/>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350" dirty="0">
                <a:solidFill>
                  <a:schemeClr val="bg1"/>
                </a:solidFill>
                <a:latin typeface="Arial" charset="0"/>
                <a:ea typeface="Arial" charset="0"/>
                <a:cs typeface="Arial" charset="0"/>
              </a:rPr>
              <a:t>Fellesadministrasjonen og Universitetsbiblioteket</a:t>
            </a:r>
          </a:p>
        </p:txBody>
      </p:sp>
      <p:grpSp>
        <p:nvGrpSpPr>
          <p:cNvPr id="35" name="Gruppe 9">
            <a:extLst>
              <a:ext uri="{FF2B5EF4-FFF2-40B4-BE49-F238E27FC236}">
                <a16:creationId xmlns:a16="http://schemas.microsoft.com/office/drawing/2014/main" id="{1ED1F48C-6311-8562-9B32-5FF2F1ABADE9}"/>
              </a:ext>
            </a:extLst>
          </p:cNvPr>
          <p:cNvGrpSpPr/>
          <p:nvPr/>
        </p:nvGrpSpPr>
        <p:grpSpPr>
          <a:xfrm>
            <a:off x="7820195" y="2764706"/>
            <a:ext cx="841546" cy="172169"/>
            <a:chOff x="7253719" y="3225613"/>
            <a:chExt cx="1096291" cy="172169"/>
          </a:xfrm>
        </p:grpSpPr>
        <p:cxnSp>
          <p:nvCxnSpPr>
            <p:cNvPr id="36" name="Rett linje 172">
              <a:extLst>
                <a:ext uri="{FF2B5EF4-FFF2-40B4-BE49-F238E27FC236}">
                  <a16:creationId xmlns:a16="http://schemas.microsoft.com/office/drawing/2014/main" id="{8836088D-981D-EBD3-F4B0-FE8627E90A1A}"/>
                </a:ext>
              </a:extLst>
            </p:cNvPr>
            <p:cNvCxnSpPr/>
            <p:nvPr/>
          </p:nvCxnSpPr>
          <p:spPr>
            <a:xfrm flipH="1">
              <a:off x="7253719" y="3229065"/>
              <a:ext cx="1096291" cy="0"/>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37" name="Rett linje 187">
              <a:extLst>
                <a:ext uri="{FF2B5EF4-FFF2-40B4-BE49-F238E27FC236}">
                  <a16:creationId xmlns:a16="http://schemas.microsoft.com/office/drawing/2014/main" id="{CF700CE6-FCC8-D008-624B-A854C335CAEE}"/>
                </a:ext>
              </a:extLst>
            </p:cNvPr>
            <p:cNvCxnSpPr/>
            <p:nvPr/>
          </p:nvCxnSpPr>
          <p:spPr>
            <a:xfrm>
              <a:off x="8350009" y="3225613"/>
              <a:ext cx="0" cy="172169"/>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grpSp>
      <p:grpSp>
        <p:nvGrpSpPr>
          <p:cNvPr id="38" name="Gruppe 8">
            <a:extLst>
              <a:ext uri="{FF2B5EF4-FFF2-40B4-BE49-F238E27FC236}">
                <a16:creationId xmlns:a16="http://schemas.microsoft.com/office/drawing/2014/main" id="{65F8AE51-E569-D359-5456-5A0104A11DE1}"/>
              </a:ext>
            </a:extLst>
          </p:cNvPr>
          <p:cNvGrpSpPr/>
          <p:nvPr/>
        </p:nvGrpSpPr>
        <p:grpSpPr>
          <a:xfrm>
            <a:off x="464502" y="2752568"/>
            <a:ext cx="834806" cy="172169"/>
            <a:chOff x="821946" y="3216650"/>
            <a:chExt cx="886345" cy="172169"/>
          </a:xfrm>
        </p:grpSpPr>
        <p:cxnSp>
          <p:nvCxnSpPr>
            <p:cNvPr id="39" name="Rett linje 64">
              <a:extLst>
                <a:ext uri="{FF2B5EF4-FFF2-40B4-BE49-F238E27FC236}">
                  <a16:creationId xmlns:a16="http://schemas.microsoft.com/office/drawing/2014/main" id="{D1555D86-8240-AD0A-2BA4-13EF4AA87A78}"/>
                </a:ext>
              </a:extLst>
            </p:cNvPr>
            <p:cNvCxnSpPr/>
            <p:nvPr/>
          </p:nvCxnSpPr>
          <p:spPr>
            <a:xfrm flipH="1" flipV="1">
              <a:off x="833005" y="3224345"/>
              <a:ext cx="875286" cy="1268"/>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40" name="Rett linje 98">
              <a:extLst>
                <a:ext uri="{FF2B5EF4-FFF2-40B4-BE49-F238E27FC236}">
                  <a16:creationId xmlns:a16="http://schemas.microsoft.com/office/drawing/2014/main" id="{FDBBC71C-B43A-2D77-04F4-E3162157350B}"/>
                </a:ext>
              </a:extLst>
            </p:cNvPr>
            <p:cNvCxnSpPr/>
            <p:nvPr/>
          </p:nvCxnSpPr>
          <p:spPr>
            <a:xfrm>
              <a:off x="821946" y="3216650"/>
              <a:ext cx="0" cy="172169"/>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grpSp>
      <p:grpSp>
        <p:nvGrpSpPr>
          <p:cNvPr id="41" name="Gruppe 3">
            <a:extLst>
              <a:ext uri="{FF2B5EF4-FFF2-40B4-BE49-F238E27FC236}">
                <a16:creationId xmlns:a16="http://schemas.microsoft.com/office/drawing/2014/main" id="{AE217C5D-D6FC-A1B4-41A4-7A606BD55D23}"/>
              </a:ext>
            </a:extLst>
          </p:cNvPr>
          <p:cNvGrpSpPr/>
          <p:nvPr/>
        </p:nvGrpSpPr>
        <p:grpSpPr>
          <a:xfrm>
            <a:off x="149632" y="2894058"/>
            <a:ext cx="8735047" cy="999183"/>
            <a:chOff x="485290" y="3371587"/>
            <a:chExt cx="8124452" cy="908867"/>
          </a:xfrm>
        </p:grpSpPr>
        <p:sp>
          <p:nvSpPr>
            <p:cNvPr id="42" name="Rektangel 194">
              <a:extLst>
                <a:ext uri="{FF2B5EF4-FFF2-40B4-BE49-F238E27FC236}">
                  <a16:creationId xmlns:a16="http://schemas.microsoft.com/office/drawing/2014/main" id="{DE2F300D-8172-D5E4-B334-06BC9B9A8A61}"/>
                </a:ext>
              </a:extLst>
            </p:cNvPr>
            <p:cNvSpPr/>
            <p:nvPr/>
          </p:nvSpPr>
          <p:spPr>
            <a:xfrm>
              <a:off x="1977565" y="3371587"/>
              <a:ext cx="633245" cy="655093"/>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43" name="TekstSylinder 195">
              <a:hlinkClick r:id="rId4" action="ppaction://hlinksldjump"/>
              <a:extLst>
                <a:ext uri="{FF2B5EF4-FFF2-40B4-BE49-F238E27FC236}">
                  <a16:creationId xmlns:a16="http://schemas.microsoft.com/office/drawing/2014/main" id="{4F6164B9-4F25-F7F5-FE57-86FC283218F7}"/>
                </a:ext>
              </a:extLst>
            </p:cNvPr>
            <p:cNvSpPr txBox="1"/>
            <p:nvPr/>
          </p:nvSpPr>
          <p:spPr>
            <a:xfrm>
              <a:off x="1923012" y="3458022"/>
              <a:ext cx="735292" cy="507831"/>
            </a:xfrm>
            <a:prstGeom prst="rect">
              <a:avLst/>
            </a:prstGeom>
            <a:noFill/>
          </p:spPr>
          <p:txBody>
            <a:bodyPr wrap="square" rtlCol="0">
              <a:spAutoFit/>
            </a:bodyPr>
            <a:lstStyle/>
            <a:p>
              <a:pPr algn="ctr"/>
              <a:r>
                <a:rPr lang="nb-NO" sz="900" dirty="0">
                  <a:solidFill>
                    <a:schemeClr val="bg1"/>
                  </a:solidFill>
                  <a:latin typeface="Arial" charset="0"/>
                  <a:ea typeface="Arial" charset="0"/>
                  <a:cs typeface="Arial" charset="0"/>
                </a:rPr>
                <a:t>Fakultet for arkitektur og design</a:t>
              </a:r>
            </a:p>
          </p:txBody>
        </p:sp>
        <p:sp>
          <p:nvSpPr>
            <p:cNvPr id="44" name="TekstSylinder 258">
              <a:extLst>
                <a:ext uri="{FF2B5EF4-FFF2-40B4-BE49-F238E27FC236}">
                  <a16:creationId xmlns:a16="http://schemas.microsoft.com/office/drawing/2014/main" id="{13217DA6-6A43-DE43-75E6-459F964D867F}"/>
                </a:ext>
              </a:extLst>
            </p:cNvPr>
            <p:cNvSpPr txBox="1"/>
            <p:nvPr/>
          </p:nvSpPr>
          <p:spPr>
            <a:xfrm>
              <a:off x="1983772" y="3991869"/>
              <a:ext cx="622329" cy="276999"/>
            </a:xfrm>
            <a:prstGeom prst="rect">
              <a:avLst/>
            </a:prstGeom>
            <a:noFill/>
          </p:spPr>
          <p:txBody>
            <a:bodyPr wrap="square" rtlCol="0">
              <a:spAutoFit/>
            </a:bodyPr>
            <a:lstStyle/>
            <a:p>
              <a:pPr algn="ctr"/>
              <a:r>
                <a:rPr lang="nb-NO" sz="1200" b="1" dirty="0">
                  <a:solidFill>
                    <a:schemeClr val="bg1"/>
                  </a:solidFill>
                  <a:latin typeface="Arial" charset="0"/>
                  <a:ea typeface="Arial" charset="0"/>
                  <a:cs typeface="Arial" charset="0"/>
                </a:rPr>
                <a:t>AD</a:t>
              </a:r>
            </a:p>
          </p:txBody>
        </p:sp>
        <p:sp>
          <p:nvSpPr>
            <p:cNvPr id="45" name="Rektangel 213">
              <a:extLst>
                <a:ext uri="{FF2B5EF4-FFF2-40B4-BE49-F238E27FC236}">
                  <a16:creationId xmlns:a16="http://schemas.microsoft.com/office/drawing/2014/main" id="{3DA5C94C-6771-F409-2C6F-1179B7096A96}"/>
                </a:ext>
              </a:extLst>
            </p:cNvPr>
            <p:cNvSpPr/>
            <p:nvPr/>
          </p:nvSpPr>
          <p:spPr>
            <a:xfrm>
              <a:off x="6337801" y="3371587"/>
              <a:ext cx="633245" cy="655093"/>
            </a:xfrm>
            <a:prstGeom prst="rect">
              <a:avLst/>
            </a:prstGeom>
            <a:solidFill>
              <a:srgbClr val="3D36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46" name="TekstSylinder 222">
              <a:hlinkClick r:id="rId5" action="ppaction://hlinksldjump"/>
              <a:extLst>
                <a:ext uri="{FF2B5EF4-FFF2-40B4-BE49-F238E27FC236}">
                  <a16:creationId xmlns:a16="http://schemas.microsoft.com/office/drawing/2014/main" id="{41905720-8298-E9FF-C19B-E0A0406066B8}"/>
                </a:ext>
              </a:extLst>
            </p:cNvPr>
            <p:cNvSpPr txBox="1"/>
            <p:nvPr/>
          </p:nvSpPr>
          <p:spPr>
            <a:xfrm>
              <a:off x="6346683" y="3408011"/>
              <a:ext cx="586493" cy="507831"/>
            </a:xfrm>
            <a:prstGeom prst="rect">
              <a:avLst/>
            </a:prstGeom>
            <a:noFill/>
          </p:spPr>
          <p:txBody>
            <a:bodyPr wrap="square" rtlCol="0">
              <a:spAutoFit/>
            </a:bodyPr>
            <a:lstStyle/>
            <a:p>
              <a:pPr algn="ctr"/>
              <a:r>
                <a:rPr lang="nb-NO" sz="900" dirty="0">
                  <a:solidFill>
                    <a:schemeClr val="bg1"/>
                  </a:solidFill>
                  <a:latin typeface="Arial" charset="0"/>
                  <a:ea typeface="Arial" charset="0"/>
                  <a:cs typeface="Arial" charset="0"/>
                </a:rPr>
                <a:t>Fakultet</a:t>
              </a:r>
            </a:p>
            <a:p>
              <a:pPr algn="ctr"/>
              <a:r>
                <a:rPr lang="nb-NO" sz="900" dirty="0">
                  <a:solidFill>
                    <a:schemeClr val="bg1"/>
                  </a:solidFill>
                  <a:latin typeface="Arial" charset="0"/>
                  <a:ea typeface="Arial" charset="0"/>
                  <a:cs typeface="Arial" charset="0"/>
                </a:rPr>
                <a:t>for økonomi</a:t>
              </a:r>
            </a:p>
          </p:txBody>
        </p:sp>
        <p:sp>
          <p:nvSpPr>
            <p:cNvPr id="47" name="TekstSylinder 262">
              <a:extLst>
                <a:ext uri="{FF2B5EF4-FFF2-40B4-BE49-F238E27FC236}">
                  <a16:creationId xmlns:a16="http://schemas.microsoft.com/office/drawing/2014/main" id="{2A4233A7-EA7C-2827-774C-ABFFC24356BD}"/>
                </a:ext>
              </a:extLst>
            </p:cNvPr>
            <p:cNvSpPr txBox="1"/>
            <p:nvPr/>
          </p:nvSpPr>
          <p:spPr>
            <a:xfrm>
              <a:off x="6351375" y="3991869"/>
              <a:ext cx="619671" cy="276999"/>
            </a:xfrm>
            <a:prstGeom prst="rect">
              <a:avLst/>
            </a:prstGeom>
            <a:noFill/>
          </p:spPr>
          <p:txBody>
            <a:bodyPr wrap="square" rtlCol="0">
              <a:spAutoFit/>
            </a:bodyPr>
            <a:lstStyle/>
            <a:p>
              <a:pPr algn="ctr"/>
              <a:r>
                <a:rPr lang="nb-NO" sz="1200" b="1" dirty="0">
                  <a:solidFill>
                    <a:schemeClr val="bg1"/>
                  </a:solidFill>
                  <a:latin typeface="Arial" charset="0"/>
                  <a:ea typeface="Arial" charset="0"/>
                  <a:cs typeface="Arial" charset="0"/>
                </a:rPr>
                <a:t>ØK</a:t>
              </a:r>
            </a:p>
          </p:txBody>
        </p:sp>
        <p:sp>
          <p:nvSpPr>
            <p:cNvPr id="48" name="TekstSylinder 263">
              <a:extLst>
                <a:ext uri="{FF2B5EF4-FFF2-40B4-BE49-F238E27FC236}">
                  <a16:creationId xmlns:a16="http://schemas.microsoft.com/office/drawing/2014/main" id="{353DCE0B-D961-781D-CC9C-799EB1344DA8}"/>
                </a:ext>
              </a:extLst>
            </p:cNvPr>
            <p:cNvSpPr txBox="1"/>
            <p:nvPr/>
          </p:nvSpPr>
          <p:spPr>
            <a:xfrm>
              <a:off x="5568443" y="4003455"/>
              <a:ext cx="678208" cy="276999"/>
            </a:xfrm>
            <a:prstGeom prst="rect">
              <a:avLst/>
            </a:prstGeom>
            <a:noFill/>
          </p:spPr>
          <p:txBody>
            <a:bodyPr wrap="square" rtlCol="0">
              <a:spAutoFit/>
            </a:bodyPr>
            <a:lstStyle/>
            <a:p>
              <a:pPr algn="ctr"/>
              <a:r>
                <a:rPr lang="nb-NO" sz="1200" b="1" dirty="0">
                  <a:solidFill>
                    <a:schemeClr val="bg1"/>
                  </a:solidFill>
                  <a:latin typeface="Arial" charset="0"/>
                  <a:ea typeface="Arial" charset="0"/>
                  <a:cs typeface="Arial" charset="0"/>
                </a:rPr>
                <a:t>SU</a:t>
              </a:r>
            </a:p>
          </p:txBody>
        </p:sp>
        <p:sp>
          <p:nvSpPr>
            <p:cNvPr id="49" name="Rektangel 227">
              <a:extLst>
                <a:ext uri="{FF2B5EF4-FFF2-40B4-BE49-F238E27FC236}">
                  <a16:creationId xmlns:a16="http://schemas.microsoft.com/office/drawing/2014/main" id="{AD1FB88A-3851-CB5D-D993-A4C2B2F63AC4}"/>
                </a:ext>
              </a:extLst>
            </p:cNvPr>
            <p:cNvSpPr/>
            <p:nvPr/>
          </p:nvSpPr>
          <p:spPr>
            <a:xfrm>
              <a:off x="4129739" y="3371587"/>
              <a:ext cx="633245" cy="655094"/>
            </a:xfrm>
            <a:prstGeom prst="rect">
              <a:avLst/>
            </a:prstGeom>
            <a:solidFill>
              <a:srgbClr val="3D36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50" name="TekstSylinder 228">
              <a:hlinkClick r:id="rId3" action="ppaction://hlinksldjump"/>
              <a:extLst>
                <a:ext uri="{FF2B5EF4-FFF2-40B4-BE49-F238E27FC236}">
                  <a16:creationId xmlns:a16="http://schemas.microsoft.com/office/drawing/2014/main" id="{E226E2D9-40E5-7384-E31E-E162D27EA0A7}"/>
                </a:ext>
              </a:extLst>
            </p:cNvPr>
            <p:cNvSpPr txBox="1"/>
            <p:nvPr/>
          </p:nvSpPr>
          <p:spPr>
            <a:xfrm>
              <a:off x="4053176" y="3421447"/>
              <a:ext cx="774717" cy="646331"/>
            </a:xfrm>
            <a:prstGeom prst="rect">
              <a:avLst/>
            </a:prstGeom>
            <a:noFill/>
          </p:spPr>
          <p:txBody>
            <a:bodyPr wrap="square" rtlCol="0">
              <a:spAutoFit/>
            </a:bodyPr>
            <a:lstStyle/>
            <a:p>
              <a:pPr algn="ctr"/>
              <a:r>
                <a:rPr lang="nb-NO" sz="900" dirty="0">
                  <a:solidFill>
                    <a:schemeClr val="bg1"/>
                  </a:solidFill>
                  <a:latin typeface="Arial" charset="0"/>
                  <a:ea typeface="Arial" charset="0"/>
                  <a:cs typeface="Arial" charset="0"/>
                </a:rPr>
                <a:t>Fakultet for</a:t>
              </a:r>
            </a:p>
            <a:p>
              <a:pPr algn="ctr"/>
              <a:r>
                <a:rPr lang="nb-NO" sz="900" dirty="0">
                  <a:solidFill>
                    <a:schemeClr val="bg1"/>
                  </a:solidFill>
                  <a:latin typeface="Arial" charset="0"/>
                  <a:ea typeface="Arial" charset="0"/>
                  <a:cs typeface="Arial" charset="0"/>
                </a:rPr>
                <a:t>medisin og</a:t>
              </a:r>
            </a:p>
            <a:p>
              <a:pPr algn="ctr"/>
              <a:r>
                <a:rPr lang="nb-NO" sz="900" dirty="0">
                  <a:solidFill>
                    <a:schemeClr val="bg1"/>
                  </a:solidFill>
                  <a:latin typeface="Arial" charset="0"/>
                  <a:ea typeface="Arial" charset="0"/>
                  <a:cs typeface="Arial" charset="0"/>
                </a:rPr>
                <a:t>helse-vitenskap</a:t>
              </a:r>
            </a:p>
          </p:txBody>
        </p:sp>
        <p:sp>
          <p:nvSpPr>
            <p:cNvPr id="51" name="TekstSylinder 264">
              <a:extLst>
                <a:ext uri="{FF2B5EF4-FFF2-40B4-BE49-F238E27FC236}">
                  <a16:creationId xmlns:a16="http://schemas.microsoft.com/office/drawing/2014/main" id="{08923B40-87A4-776D-FE2A-9B0D19F94C61}"/>
                </a:ext>
              </a:extLst>
            </p:cNvPr>
            <p:cNvSpPr txBox="1"/>
            <p:nvPr/>
          </p:nvSpPr>
          <p:spPr>
            <a:xfrm>
              <a:off x="4131941" y="3995114"/>
              <a:ext cx="628302" cy="276999"/>
            </a:xfrm>
            <a:prstGeom prst="rect">
              <a:avLst/>
            </a:prstGeom>
            <a:noFill/>
          </p:spPr>
          <p:txBody>
            <a:bodyPr wrap="square" rtlCol="0">
              <a:spAutoFit/>
            </a:bodyPr>
            <a:lstStyle/>
            <a:p>
              <a:pPr algn="ctr"/>
              <a:r>
                <a:rPr lang="nb-NO" sz="1200" b="1" dirty="0">
                  <a:solidFill>
                    <a:schemeClr val="bg1"/>
                  </a:solidFill>
                  <a:latin typeface="Arial" charset="0"/>
                  <a:ea typeface="Arial" charset="0"/>
                  <a:cs typeface="Arial" charset="0"/>
                </a:rPr>
                <a:t>MH</a:t>
              </a:r>
            </a:p>
          </p:txBody>
        </p:sp>
        <p:sp>
          <p:nvSpPr>
            <p:cNvPr id="52" name="Rektangel 229">
              <a:extLst>
                <a:ext uri="{FF2B5EF4-FFF2-40B4-BE49-F238E27FC236}">
                  <a16:creationId xmlns:a16="http://schemas.microsoft.com/office/drawing/2014/main" id="{C4FA3174-0FD2-1287-9EFD-04D71E58C64F}"/>
                </a:ext>
              </a:extLst>
            </p:cNvPr>
            <p:cNvSpPr/>
            <p:nvPr/>
          </p:nvSpPr>
          <p:spPr>
            <a:xfrm>
              <a:off x="1217241" y="3371587"/>
              <a:ext cx="719367" cy="655093"/>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53" name="TekstSylinder 230">
              <a:hlinkClick r:id="rId4" action="ppaction://hlinksldjump"/>
              <a:extLst>
                <a:ext uri="{FF2B5EF4-FFF2-40B4-BE49-F238E27FC236}">
                  <a16:creationId xmlns:a16="http://schemas.microsoft.com/office/drawing/2014/main" id="{C50B5594-9536-CE7C-EFCE-62A09446669A}"/>
                </a:ext>
              </a:extLst>
            </p:cNvPr>
            <p:cNvSpPr txBox="1"/>
            <p:nvPr/>
          </p:nvSpPr>
          <p:spPr>
            <a:xfrm>
              <a:off x="1162779" y="3478684"/>
              <a:ext cx="820579" cy="507831"/>
            </a:xfrm>
            <a:prstGeom prst="rect">
              <a:avLst/>
            </a:prstGeom>
            <a:noFill/>
          </p:spPr>
          <p:txBody>
            <a:bodyPr wrap="square" rtlCol="0">
              <a:spAutoFit/>
            </a:bodyPr>
            <a:lstStyle/>
            <a:p>
              <a:pPr algn="ctr"/>
              <a:r>
                <a:rPr lang="nb-NO" sz="900" dirty="0">
                  <a:solidFill>
                    <a:schemeClr val="bg1"/>
                  </a:solidFill>
                  <a:latin typeface="Arial" charset="0"/>
                  <a:ea typeface="Arial" charset="0"/>
                  <a:cs typeface="Arial" charset="0"/>
                </a:rPr>
                <a:t>Det</a:t>
              </a:r>
            </a:p>
            <a:p>
              <a:pPr algn="ctr"/>
              <a:r>
                <a:rPr lang="nb-NO" sz="900" dirty="0">
                  <a:solidFill>
                    <a:schemeClr val="bg1"/>
                  </a:solidFill>
                  <a:latin typeface="Arial" charset="0"/>
                  <a:ea typeface="Arial" charset="0"/>
                  <a:cs typeface="Arial" charset="0"/>
                </a:rPr>
                <a:t>humanistiske</a:t>
              </a:r>
            </a:p>
            <a:p>
              <a:pPr algn="ctr"/>
              <a:r>
                <a:rPr lang="nb-NO" sz="900" dirty="0">
                  <a:solidFill>
                    <a:schemeClr val="bg1"/>
                  </a:solidFill>
                  <a:latin typeface="Arial" charset="0"/>
                  <a:ea typeface="Arial" charset="0"/>
                  <a:cs typeface="Arial" charset="0"/>
                </a:rPr>
                <a:t>fakultet</a:t>
              </a:r>
            </a:p>
          </p:txBody>
        </p:sp>
        <p:sp>
          <p:nvSpPr>
            <p:cNvPr id="54" name="TekstSylinder 265">
              <a:extLst>
                <a:ext uri="{FF2B5EF4-FFF2-40B4-BE49-F238E27FC236}">
                  <a16:creationId xmlns:a16="http://schemas.microsoft.com/office/drawing/2014/main" id="{C0B3B944-EF55-CEDC-07CB-8E86F03D3FA5}"/>
                </a:ext>
              </a:extLst>
            </p:cNvPr>
            <p:cNvSpPr txBox="1"/>
            <p:nvPr/>
          </p:nvSpPr>
          <p:spPr>
            <a:xfrm>
              <a:off x="1254961" y="3991869"/>
              <a:ext cx="633984" cy="276999"/>
            </a:xfrm>
            <a:prstGeom prst="rect">
              <a:avLst/>
            </a:prstGeom>
            <a:noFill/>
          </p:spPr>
          <p:txBody>
            <a:bodyPr wrap="square" rtlCol="0">
              <a:spAutoFit/>
            </a:bodyPr>
            <a:lstStyle/>
            <a:p>
              <a:pPr algn="ctr"/>
              <a:r>
                <a:rPr lang="nb-NO" sz="1200" b="1" dirty="0">
                  <a:solidFill>
                    <a:schemeClr val="bg1"/>
                  </a:solidFill>
                  <a:latin typeface="Arial" charset="0"/>
                  <a:ea typeface="Arial" charset="0"/>
                  <a:cs typeface="Arial" charset="0"/>
                </a:rPr>
                <a:t>HF</a:t>
              </a:r>
            </a:p>
          </p:txBody>
        </p:sp>
        <p:sp>
          <p:nvSpPr>
            <p:cNvPr id="55" name="Rektangel 231">
              <a:extLst>
                <a:ext uri="{FF2B5EF4-FFF2-40B4-BE49-F238E27FC236}">
                  <a16:creationId xmlns:a16="http://schemas.microsoft.com/office/drawing/2014/main" id="{D064D313-DCDA-73A5-B739-F604528FF350}"/>
                </a:ext>
              </a:extLst>
            </p:cNvPr>
            <p:cNvSpPr/>
            <p:nvPr/>
          </p:nvSpPr>
          <p:spPr>
            <a:xfrm>
              <a:off x="2653265" y="3371587"/>
              <a:ext cx="707877" cy="655093"/>
            </a:xfrm>
            <a:prstGeom prst="rect">
              <a:avLst/>
            </a:prstGeom>
            <a:solidFill>
              <a:srgbClr val="3D36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56" name="TekstSylinder 232">
              <a:hlinkClick r:id="rId6" action="ppaction://hlinksldjump"/>
              <a:extLst>
                <a:ext uri="{FF2B5EF4-FFF2-40B4-BE49-F238E27FC236}">
                  <a16:creationId xmlns:a16="http://schemas.microsoft.com/office/drawing/2014/main" id="{54BCAA5E-F833-5775-044D-5DA22C31431C}"/>
                </a:ext>
              </a:extLst>
            </p:cNvPr>
            <p:cNvSpPr txBox="1"/>
            <p:nvPr/>
          </p:nvSpPr>
          <p:spPr>
            <a:xfrm>
              <a:off x="2563566" y="3438303"/>
              <a:ext cx="890008" cy="507831"/>
            </a:xfrm>
            <a:prstGeom prst="rect">
              <a:avLst/>
            </a:prstGeom>
            <a:noFill/>
          </p:spPr>
          <p:txBody>
            <a:bodyPr wrap="square" rtlCol="0">
              <a:spAutoFit/>
            </a:bodyPr>
            <a:lstStyle/>
            <a:p>
              <a:pPr algn="ctr"/>
              <a:r>
                <a:rPr lang="nb-NO" sz="900" dirty="0">
                  <a:solidFill>
                    <a:schemeClr val="bg1"/>
                  </a:solidFill>
                  <a:latin typeface="Arial" charset="0"/>
                  <a:ea typeface="Arial" charset="0"/>
                  <a:cs typeface="Arial" charset="0"/>
                </a:rPr>
                <a:t>Fakultet for </a:t>
              </a:r>
              <a:r>
                <a:rPr lang="nb-NO" sz="900" dirty="0" err="1">
                  <a:solidFill>
                    <a:schemeClr val="bg1"/>
                  </a:solidFill>
                  <a:latin typeface="Arial" charset="0"/>
                  <a:ea typeface="Arial" charset="0"/>
                  <a:cs typeface="Arial" charset="0"/>
                </a:rPr>
                <a:t>info.tekn</a:t>
              </a:r>
              <a:r>
                <a:rPr lang="nb-NO" sz="900" dirty="0">
                  <a:solidFill>
                    <a:schemeClr val="bg1"/>
                  </a:solidFill>
                  <a:latin typeface="Arial" charset="0"/>
                  <a:ea typeface="Arial" charset="0"/>
                  <a:cs typeface="Arial" charset="0"/>
                </a:rPr>
                <a:t>. og elektroteknikk</a:t>
              </a:r>
            </a:p>
          </p:txBody>
        </p:sp>
        <p:sp>
          <p:nvSpPr>
            <p:cNvPr id="57" name="TekstSylinder 268">
              <a:extLst>
                <a:ext uri="{FF2B5EF4-FFF2-40B4-BE49-F238E27FC236}">
                  <a16:creationId xmlns:a16="http://schemas.microsoft.com/office/drawing/2014/main" id="{F52EAEC1-D31E-BB33-4310-E17AEE1AAA43}"/>
                </a:ext>
              </a:extLst>
            </p:cNvPr>
            <p:cNvSpPr txBox="1"/>
            <p:nvPr/>
          </p:nvSpPr>
          <p:spPr>
            <a:xfrm>
              <a:off x="2701959" y="3991869"/>
              <a:ext cx="623479" cy="276999"/>
            </a:xfrm>
            <a:prstGeom prst="rect">
              <a:avLst/>
            </a:prstGeom>
            <a:noFill/>
          </p:spPr>
          <p:txBody>
            <a:bodyPr wrap="square" rtlCol="0">
              <a:spAutoFit/>
            </a:bodyPr>
            <a:lstStyle/>
            <a:p>
              <a:pPr algn="ctr"/>
              <a:r>
                <a:rPr lang="nb-NO" sz="1200" b="1" dirty="0">
                  <a:solidFill>
                    <a:schemeClr val="bg1"/>
                  </a:solidFill>
                  <a:latin typeface="Arial" charset="0"/>
                  <a:ea typeface="Arial" charset="0"/>
                  <a:cs typeface="Arial" charset="0"/>
                </a:rPr>
                <a:t>IE</a:t>
              </a:r>
            </a:p>
          </p:txBody>
        </p:sp>
        <p:sp>
          <p:nvSpPr>
            <p:cNvPr id="58" name="Rektangel 233">
              <a:extLst>
                <a:ext uri="{FF2B5EF4-FFF2-40B4-BE49-F238E27FC236}">
                  <a16:creationId xmlns:a16="http://schemas.microsoft.com/office/drawing/2014/main" id="{46A3E39B-BE66-618B-69D5-855C5D641387}"/>
                </a:ext>
              </a:extLst>
            </p:cNvPr>
            <p:cNvSpPr/>
            <p:nvPr/>
          </p:nvSpPr>
          <p:spPr>
            <a:xfrm>
              <a:off x="4849266" y="3371587"/>
              <a:ext cx="633245" cy="655093"/>
            </a:xfrm>
            <a:prstGeom prst="rect">
              <a:avLst/>
            </a:prstGeom>
            <a:solidFill>
              <a:srgbClr val="3D36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59" name="TekstSylinder 234">
              <a:hlinkClick r:id="rId7" action="ppaction://hlinksldjump"/>
              <a:extLst>
                <a:ext uri="{FF2B5EF4-FFF2-40B4-BE49-F238E27FC236}">
                  <a16:creationId xmlns:a16="http://schemas.microsoft.com/office/drawing/2014/main" id="{190C7C4E-85C4-BD26-10E1-62EFCEF6F322}"/>
                </a:ext>
              </a:extLst>
            </p:cNvPr>
            <p:cNvSpPr txBox="1"/>
            <p:nvPr/>
          </p:nvSpPr>
          <p:spPr>
            <a:xfrm>
              <a:off x="4840451" y="3427735"/>
              <a:ext cx="650942" cy="507831"/>
            </a:xfrm>
            <a:prstGeom prst="rect">
              <a:avLst/>
            </a:prstGeom>
            <a:noFill/>
          </p:spPr>
          <p:txBody>
            <a:bodyPr wrap="square" rtlCol="0">
              <a:spAutoFit/>
            </a:bodyPr>
            <a:lstStyle/>
            <a:p>
              <a:pPr algn="ctr"/>
              <a:r>
                <a:rPr lang="nb-NO" sz="900" dirty="0">
                  <a:solidFill>
                    <a:schemeClr val="bg1"/>
                  </a:solidFill>
                  <a:latin typeface="Arial" charset="0"/>
                  <a:ea typeface="Arial" charset="0"/>
                  <a:cs typeface="Arial" charset="0"/>
                </a:rPr>
                <a:t>Fakultet</a:t>
              </a:r>
            </a:p>
            <a:p>
              <a:pPr algn="ctr"/>
              <a:r>
                <a:rPr lang="nb-NO" sz="900" dirty="0">
                  <a:solidFill>
                    <a:schemeClr val="bg1"/>
                  </a:solidFill>
                  <a:latin typeface="Arial" charset="0"/>
                  <a:ea typeface="Arial" charset="0"/>
                  <a:cs typeface="Arial" charset="0"/>
                </a:rPr>
                <a:t>for natur-</a:t>
              </a:r>
              <a:br>
                <a:rPr lang="nb-NO" sz="900" dirty="0">
                  <a:solidFill>
                    <a:schemeClr val="bg1"/>
                  </a:solidFill>
                  <a:latin typeface="Arial" charset="0"/>
                  <a:ea typeface="Arial" charset="0"/>
                  <a:cs typeface="Arial" charset="0"/>
                </a:rPr>
              </a:br>
              <a:r>
                <a:rPr lang="nb-NO" sz="900" dirty="0">
                  <a:solidFill>
                    <a:schemeClr val="bg1"/>
                  </a:solidFill>
                  <a:latin typeface="Arial" charset="0"/>
                  <a:ea typeface="Arial" charset="0"/>
                  <a:cs typeface="Arial" charset="0"/>
                </a:rPr>
                <a:t>vitenskap</a:t>
              </a:r>
            </a:p>
          </p:txBody>
        </p:sp>
        <p:sp>
          <p:nvSpPr>
            <p:cNvPr id="60" name="TekstSylinder 269">
              <a:extLst>
                <a:ext uri="{FF2B5EF4-FFF2-40B4-BE49-F238E27FC236}">
                  <a16:creationId xmlns:a16="http://schemas.microsoft.com/office/drawing/2014/main" id="{5DB9B63E-2A7A-C7D3-7DE2-E4B4F27A18EB}"/>
                </a:ext>
              </a:extLst>
            </p:cNvPr>
            <p:cNvSpPr txBox="1"/>
            <p:nvPr/>
          </p:nvSpPr>
          <p:spPr>
            <a:xfrm>
              <a:off x="4856807" y="3991869"/>
              <a:ext cx="622199" cy="276999"/>
            </a:xfrm>
            <a:prstGeom prst="rect">
              <a:avLst/>
            </a:prstGeom>
            <a:noFill/>
          </p:spPr>
          <p:txBody>
            <a:bodyPr wrap="square" rtlCol="0">
              <a:spAutoFit/>
            </a:bodyPr>
            <a:lstStyle/>
            <a:p>
              <a:pPr algn="ctr"/>
              <a:r>
                <a:rPr lang="nb-NO" sz="1200" b="1" dirty="0">
                  <a:solidFill>
                    <a:schemeClr val="bg1"/>
                  </a:solidFill>
                  <a:latin typeface="Arial" charset="0"/>
                  <a:ea typeface="Arial" charset="0"/>
                  <a:cs typeface="Arial" charset="0"/>
                </a:rPr>
                <a:t>NV</a:t>
              </a:r>
            </a:p>
          </p:txBody>
        </p:sp>
        <p:sp>
          <p:nvSpPr>
            <p:cNvPr id="61" name="Rektangel 235">
              <a:extLst>
                <a:ext uri="{FF2B5EF4-FFF2-40B4-BE49-F238E27FC236}">
                  <a16:creationId xmlns:a16="http://schemas.microsoft.com/office/drawing/2014/main" id="{422458F5-2582-1636-210A-600CD34C15AC}"/>
                </a:ext>
              </a:extLst>
            </p:cNvPr>
            <p:cNvSpPr/>
            <p:nvPr/>
          </p:nvSpPr>
          <p:spPr>
            <a:xfrm>
              <a:off x="3408307" y="3371587"/>
              <a:ext cx="633245" cy="655093"/>
            </a:xfrm>
            <a:prstGeom prst="rect">
              <a:avLst/>
            </a:prstGeom>
            <a:solidFill>
              <a:srgbClr val="3D36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62" name="TekstSylinder 237">
              <a:hlinkClick r:id="rId8" action="ppaction://hlinksldjump"/>
              <a:extLst>
                <a:ext uri="{FF2B5EF4-FFF2-40B4-BE49-F238E27FC236}">
                  <a16:creationId xmlns:a16="http://schemas.microsoft.com/office/drawing/2014/main" id="{30EA1311-3A3E-EECC-D252-DE0256CCD555}"/>
                </a:ext>
              </a:extLst>
            </p:cNvPr>
            <p:cNvSpPr txBox="1"/>
            <p:nvPr/>
          </p:nvSpPr>
          <p:spPr>
            <a:xfrm>
              <a:off x="3329924" y="3429715"/>
              <a:ext cx="789250" cy="507831"/>
            </a:xfrm>
            <a:prstGeom prst="rect">
              <a:avLst/>
            </a:prstGeom>
            <a:noFill/>
          </p:spPr>
          <p:txBody>
            <a:bodyPr wrap="square" rtlCol="0">
              <a:spAutoFit/>
            </a:bodyPr>
            <a:lstStyle/>
            <a:p>
              <a:pPr algn="ctr"/>
              <a:r>
                <a:rPr lang="nb-NO" sz="900" dirty="0">
                  <a:solidFill>
                    <a:schemeClr val="bg1"/>
                  </a:solidFill>
                  <a:latin typeface="Arial" charset="0"/>
                  <a:ea typeface="Arial" charset="0"/>
                  <a:cs typeface="Arial" charset="0"/>
                </a:rPr>
                <a:t>Fakultet</a:t>
              </a:r>
              <a:br>
                <a:rPr lang="nb-NO" sz="900" dirty="0">
                  <a:solidFill>
                    <a:schemeClr val="bg1"/>
                  </a:solidFill>
                  <a:latin typeface="Arial" charset="0"/>
                  <a:ea typeface="Arial" charset="0"/>
                  <a:cs typeface="Arial" charset="0"/>
                </a:rPr>
              </a:br>
              <a:r>
                <a:rPr lang="nb-NO" sz="900" dirty="0">
                  <a:solidFill>
                    <a:schemeClr val="bg1"/>
                  </a:solidFill>
                  <a:latin typeface="Arial" charset="0"/>
                  <a:ea typeface="Arial" charset="0"/>
                  <a:cs typeface="Arial" charset="0"/>
                </a:rPr>
                <a:t>for ingeniør-</a:t>
              </a:r>
              <a:br>
                <a:rPr lang="nb-NO" sz="900" dirty="0">
                  <a:solidFill>
                    <a:schemeClr val="bg1"/>
                  </a:solidFill>
                  <a:latin typeface="Arial" charset="0"/>
                  <a:ea typeface="Arial" charset="0"/>
                  <a:cs typeface="Arial" charset="0"/>
                </a:rPr>
              </a:br>
              <a:r>
                <a:rPr lang="nb-NO" sz="900" dirty="0">
                  <a:solidFill>
                    <a:schemeClr val="bg1"/>
                  </a:solidFill>
                  <a:latin typeface="Arial" charset="0"/>
                  <a:ea typeface="Arial" charset="0"/>
                  <a:cs typeface="Arial" charset="0"/>
                </a:rPr>
                <a:t>vitenskap</a:t>
              </a:r>
            </a:p>
          </p:txBody>
        </p:sp>
        <p:sp>
          <p:nvSpPr>
            <p:cNvPr id="63" name="TekstSylinder 270">
              <a:extLst>
                <a:ext uri="{FF2B5EF4-FFF2-40B4-BE49-F238E27FC236}">
                  <a16:creationId xmlns:a16="http://schemas.microsoft.com/office/drawing/2014/main" id="{AE36A2B8-92ED-D796-3415-E51A0E524AEA}"/>
                </a:ext>
              </a:extLst>
            </p:cNvPr>
            <p:cNvSpPr txBox="1"/>
            <p:nvPr/>
          </p:nvSpPr>
          <p:spPr>
            <a:xfrm>
              <a:off x="3418765" y="3991869"/>
              <a:ext cx="619083" cy="276999"/>
            </a:xfrm>
            <a:prstGeom prst="rect">
              <a:avLst/>
            </a:prstGeom>
            <a:noFill/>
          </p:spPr>
          <p:txBody>
            <a:bodyPr wrap="square" rtlCol="0">
              <a:spAutoFit/>
            </a:bodyPr>
            <a:lstStyle/>
            <a:p>
              <a:pPr algn="ctr"/>
              <a:r>
                <a:rPr lang="nb-NO" sz="1200" b="1" dirty="0">
                  <a:solidFill>
                    <a:schemeClr val="bg1"/>
                  </a:solidFill>
                  <a:latin typeface="Arial" charset="0"/>
                  <a:ea typeface="Arial" charset="0"/>
                  <a:cs typeface="Arial" charset="0"/>
                </a:rPr>
                <a:t>IV</a:t>
              </a:r>
            </a:p>
          </p:txBody>
        </p:sp>
        <p:sp>
          <p:nvSpPr>
            <p:cNvPr id="64" name="Rektangel 256">
              <a:extLst>
                <a:ext uri="{FF2B5EF4-FFF2-40B4-BE49-F238E27FC236}">
                  <a16:creationId xmlns:a16="http://schemas.microsoft.com/office/drawing/2014/main" id="{ED5A196B-C604-5BB9-A7EC-134F325FB136}"/>
                </a:ext>
              </a:extLst>
            </p:cNvPr>
            <p:cNvSpPr/>
            <p:nvPr/>
          </p:nvSpPr>
          <p:spPr>
            <a:xfrm>
              <a:off x="7087086" y="3371587"/>
              <a:ext cx="709085" cy="655093"/>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65" name="TekstSylinder 257">
              <a:hlinkClick r:id="rId9" action="ppaction://hlinksldjump"/>
              <a:extLst>
                <a:ext uri="{FF2B5EF4-FFF2-40B4-BE49-F238E27FC236}">
                  <a16:creationId xmlns:a16="http://schemas.microsoft.com/office/drawing/2014/main" id="{30F12E0C-451B-F2C7-BCDD-3D0E59BE3CB9}"/>
                </a:ext>
              </a:extLst>
            </p:cNvPr>
            <p:cNvSpPr txBox="1"/>
            <p:nvPr/>
          </p:nvSpPr>
          <p:spPr>
            <a:xfrm>
              <a:off x="7019400" y="3418349"/>
              <a:ext cx="805348" cy="507831"/>
            </a:xfrm>
            <a:prstGeom prst="rect">
              <a:avLst/>
            </a:prstGeom>
            <a:noFill/>
          </p:spPr>
          <p:txBody>
            <a:bodyPr wrap="square" rtlCol="0">
              <a:spAutoFit/>
            </a:bodyPr>
            <a:lstStyle/>
            <a:p>
              <a:pPr algn="ctr"/>
              <a:r>
                <a:rPr lang="nb-NO" sz="900" dirty="0">
                  <a:solidFill>
                    <a:schemeClr val="bg1"/>
                  </a:solidFill>
                  <a:latin typeface="Arial" charset="0"/>
                  <a:ea typeface="Arial" charset="0"/>
                  <a:cs typeface="Arial" charset="0"/>
                </a:rPr>
                <a:t>NTNU</a:t>
              </a:r>
              <a:br>
                <a:rPr lang="nb-NO" sz="900" dirty="0">
                  <a:solidFill>
                    <a:schemeClr val="bg1"/>
                  </a:solidFill>
                  <a:latin typeface="Arial" charset="0"/>
                  <a:ea typeface="Arial" charset="0"/>
                  <a:cs typeface="Arial" charset="0"/>
                </a:rPr>
              </a:br>
              <a:r>
                <a:rPr lang="nb-NO" sz="900" dirty="0">
                  <a:solidFill>
                    <a:schemeClr val="bg1"/>
                  </a:solidFill>
                  <a:latin typeface="Arial" charset="0"/>
                  <a:ea typeface="Arial" charset="0"/>
                  <a:cs typeface="Arial" charset="0"/>
                </a:rPr>
                <a:t>Vitenskaps-</a:t>
              </a:r>
              <a:br>
                <a:rPr lang="nb-NO" sz="900" dirty="0">
                  <a:solidFill>
                    <a:schemeClr val="bg1"/>
                  </a:solidFill>
                  <a:latin typeface="Arial" charset="0"/>
                  <a:ea typeface="Arial" charset="0"/>
                  <a:cs typeface="Arial" charset="0"/>
                </a:rPr>
              </a:br>
              <a:r>
                <a:rPr lang="nb-NO" sz="900" dirty="0">
                  <a:solidFill>
                    <a:schemeClr val="bg1"/>
                  </a:solidFill>
                  <a:latin typeface="Arial" charset="0"/>
                  <a:ea typeface="Arial" charset="0"/>
                  <a:cs typeface="Arial" charset="0"/>
                </a:rPr>
                <a:t>museet</a:t>
              </a:r>
            </a:p>
          </p:txBody>
        </p:sp>
        <p:sp>
          <p:nvSpPr>
            <p:cNvPr id="66" name="TekstSylinder 271">
              <a:extLst>
                <a:ext uri="{FF2B5EF4-FFF2-40B4-BE49-F238E27FC236}">
                  <a16:creationId xmlns:a16="http://schemas.microsoft.com/office/drawing/2014/main" id="{819804E1-1CED-0E3D-0A1E-56529CAA09BF}"/>
                </a:ext>
              </a:extLst>
            </p:cNvPr>
            <p:cNvSpPr txBox="1"/>
            <p:nvPr/>
          </p:nvSpPr>
          <p:spPr>
            <a:xfrm>
              <a:off x="7152813" y="4003454"/>
              <a:ext cx="635486" cy="276999"/>
            </a:xfrm>
            <a:prstGeom prst="rect">
              <a:avLst/>
            </a:prstGeom>
            <a:noFill/>
          </p:spPr>
          <p:txBody>
            <a:bodyPr wrap="square" rtlCol="0">
              <a:spAutoFit/>
            </a:bodyPr>
            <a:lstStyle/>
            <a:p>
              <a:pPr algn="ctr"/>
              <a:r>
                <a:rPr lang="nb-NO" sz="1200" b="1" dirty="0">
                  <a:solidFill>
                    <a:schemeClr val="bg1"/>
                  </a:solidFill>
                  <a:latin typeface="Arial" charset="0"/>
                  <a:ea typeface="Arial" charset="0"/>
                  <a:cs typeface="Arial" charset="0"/>
                </a:rPr>
                <a:t>VM</a:t>
              </a:r>
            </a:p>
          </p:txBody>
        </p:sp>
        <p:sp>
          <p:nvSpPr>
            <p:cNvPr id="67" name="Rektangel 96">
              <a:extLst>
                <a:ext uri="{FF2B5EF4-FFF2-40B4-BE49-F238E27FC236}">
                  <a16:creationId xmlns:a16="http://schemas.microsoft.com/office/drawing/2014/main" id="{D457C7F8-9AEC-D1E7-19A2-F206B4D10F2E}"/>
                </a:ext>
              </a:extLst>
            </p:cNvPr>
            <p:cNvSpPr/>
            <p:nvPr/>
          </p:nvSpPr>
          <p:spPr>
            <a:xfrm>
              <a:off x="5568434" y="3371587"/>
              <a:ext cx="686977"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68" name="TekstSylinder 97">
              <a:hlinkClick r:id="rId10" action="ppaction://hlinksldjump"/>
              <a:extLst>
                <a:ext uri="{FF2B5EF4-FFF2-40B4-BE49-F238E27FC236}">
                  <a16:creationId xmlns:a16="http://schemas.microsoft.com/office/drawing/2014/main" id="{C8316F2F-4ACE-5BC2-4B90-8DEED3AF80F4}"/>
                </a:ext>
              </a:extLst>
            </p:cNvPr>
            <p:cNvSpPr txBox="1"/>
            <p:nvPr/>
          </p:nvSpPr>
          <p:spPr>
            <a:xfrm>
              <a:off x="5536797" y="3384645"/>
              <a:ext cx="750815" cy="646331"/>
            </a:xfrm>
            <a:prstGeom prst="rect">
              <a:avLst/>
            </a:prstGeom>
            <a:solidFill>
              <a:schemeClr val="tx1">
                <a:lumMod val="50000"/>
                <a:lumOff val="50000"/>
              </a:schemeClr>
            </a:solidFill>
            <a:effectLst/>
          </p:spPr>
          <p:txBody>
            <a:bodyPr wrap="square" rtlCol="0">
              <a:spAutoFit/>
            </a:bodyPr>
            <a:lstStyle/>
            <a:p>
              <a:pPr algn="ctr"/>
              <a:r>
                <a:rPr lang="nb-NO" sz="900" dirty="0">
                  <a:solidFill>
                    <a:schemeClr val="bg1"/>
                  </a:solidFill>
                  <a:latin typeface="Arial" charset="0"/>
                  <a:ea typeface="Arial" charset="0"/>
                  <a:cs typeface="Arial" charset="0"/>
                </a:rPr>
                <a:t>Fakultet for</a:t>
              </a:r>
            </a:p>
            <a:p>
              <a:pPr algn="ctr"/>
              <a:r>
                <a:rPr lang="nb-NO" sz="900" dirty="0">
                  <a:solidFill>
                    <a:schemeClr val="bg1"/>
                  </a:solidFill>
                  <a:latin typeface="Arial" charset="0"/>
                  <a:ea typeface="Arial" charset="0"/>
                  <a:cs typeface="Arial" charset="0"/>
                </a:rPr>
                <a:t> </a:t>
              </a:r>
              <a:r>
                <a:rPr lang="nb-NO" sz="900" dirty="0" err="1">
                  <a:solidFill>
                    <a:schemeClr val="bg1"/>
                  </a:solidFill>
                  <a:latin typeface="Arial" charset="0"/>
                  <a:ea typeface="Arial" charset="0"/>
                  <a:cs typeface="Arial" charset="0"/>
                </a:rPr>
                <a:t>samf</a:t>
              </a:r>
              <a:r>
                <a:rPr lang="nb-NO" sz="900" dirty="0">
                  <a:solidFill>
                    <a:schemeClr val="bg1"/>
                  </a:solidFill>
                  <a:latin typeface="Arial" charset="0"/>
                  <a:ea typeface="Arial" charset="0"/>
                  <a:cs typeface="Arial" charset="0"/>
                </a:rPr>
                <a:t>.- og utdannings-</a:t>
              </a:r>
              <a:br>
                <a:rPr lang="nb-NO" sz="900" dirty="0">
                  <a:solidFill>
                    <a:schemeClr val="bg1"/>
                  </a:solidFill>
                  <a:latin typeface="Arial" charset="0"/>
                  <a:ea typeface="Arial" charset="0"/>
                  <a:cs typeface="Arial" charset="0"/>
                </a:rPr>
              </a:br>
              <a:r>
                <a:rPr lang="nb-NO" sz="900" dirty="0">
                  <a:solidFill>
                    <a:schemeClr val="bg1"/>
                  </a:solidFill>
                  <a:latin typeface="Arial" charset="0"/>
                  <a:ea typeface="Arial" charset="0"/>
                  <a:cs typeface="Arial" charset="0"/>
                </a:rPr>
                <a:t>vitenskap</a:t>
              </a:r>
            </a:p>
          </p:txBody>
        </p:sp>
        <p:sp>
          <p:nvSpPr>
            <p:cNvPr id="69" name="Rektangel 84">
              <a:extLst>
                <a:ext uri="{FF2B5EF4-FFF2-40B4-BE49-F238E27FC236}">
                  <a16:creationId xmlns:a16="http://schemas.microsoft.com/office/drawing/2014/main" id="{109E3246-1F85-80B8-CEAF-8A6D3AC07B79}"/>
                </a:ext>
              </a:extLst>
            </p:cNvPr>
            <p:cNvSpPr/>
            <p:nvPr/>
          </p:nvSpPr>
          <p:spPr>
            <a:xfrm>
              <a:off x="520330" y="3371587"/>
              <a:ext cx="633245" cy="655093"/>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70" name="TekstSylinder 85">
              <a:hlinkClick r:id="rId4" action="ppaction://hlinksldjump"/>
              <a:extLst>
                <a:ext uri="{FF2B5EF4-FFF2-40B4-BE49-F238E27FC236}">
                  <a16:creationId xmlns:a16="http://schemas.microsoft.com/office/drawing/2014/main" id="{C321780F-A1D1-7694-7AB8-46731444E989}"/>
                </a:ext>
              </a:extLst>
            </p:cNvPr>
            <p:cNvSpPr txBox="1"/>
            <p:nvPr/>
          </p:nvSpPr>
          <p:spPr>
            <a:xfrm>
              <a:off x="485290" y="3478684"/>
              <a:ext cx="703419" cy="507831"/>
            </a:xfrm>
            <a:prstGeom prst="rect">
              <a:avLst/>
            </a:prstGeom>
            <a:noFill/>
          </p:spPr>
          <p:txBody>
            <a:bodyPr wrap="square" rtlCol="0">
              <a:spAutoFit/>
            </a:bodyPr>
            <a:lstStyle/>
            <a:p>
              <a:pPr algn="ctr"/>
              <a:r>
                <a:rPr lang="nb-NO" sz="900" dirty="0">
                  <a:solidFill>
                    <a:schemeClr val="bg1"/>
                  </a:solidFill>
                  <a:latin typeface="Arial" charset="0"/>
                  <a:ea typeface="Arial" charset="0"/>
                  <a:cs typeface="Arial" charset="0"/>
                </a:rPr>
                <a:t>Viserektor</a:t>
              </a:r>
              <a:br>
                <a:rPr lang="nb-NO" sz="900" dirty="0">
                  <a:solidFill>
                    <a:schemeClr val="bg1"/>
                  </a:solidFill>
                  <a:latin typeface="Arial" charset="0"/>
                  <a:ea typeface="Arial" charset="0"/>
                  <a:cs typeface="Arial" charset="0"/>
                </a:rPr>
              </a:br>
              <a:r>
                <a:rPr lang="nb-NO" sz="900" dirty="0">
                  <a:solidFill>
                    <a:schemeClr val="bg1"/>
                  </a:solidFill>
                  <a:latin typeface="Arial" charset="0"/>
                  <a:ea typeface="Arial" charset="0"/>
                  <a:cs typeface="Arial" charset="0"/>
                </a:rPr>
                <a:t>NTNU i</a:t>
              </a:r>
              <a:br>
                <a:rPr lang="nb-NO" sz="900" dirty="0">
                  <a:solidFill>
                    <a:schemeClr val="bg1"/>
                  </a:solidFill>
                  <a:latin typeface="Arial" charset="0"/>
                  <a:ea typeface="Arial" charset="0"/>
                  <a:cs typeface="Arial" charset="0"/>
                </a:rPr>
              </a:br>
              <a:r>
                <a:rPr lang="nb-NO" sz="900" dirty="0">
                  <a:solidFill>
                    <a:schemeClr val="bg1"/>
                  </a:solidFill>
                  <a:latin typeface="Arial" charset="0"/>
                  <a:ea typeface="Arial" charset="0"/>
                  <a:cs typeface="Arial" charset="0"/>
                </a:rPr>
                <a:t>Gjøvik</a:t>
              </a:r>
            </a:p>
          </p:txBody>
        </p:sp>
        <p:sp>
          <p:nvSpPr>
            <p:cNvPr id="71" name="Rektangel 87">
              <a:extLst>
                <a:ext uri="{FF2B5EF4-FFF2-40B4-BE49-F238E27FC236}">
                  <a16:creationId xmlns:a16="http://schemas.microsoft.com/office/drawing/2014/main" id="{73711546-4E74-3812-62B2-48820213B32C}"/>
                </a:ext>
              </a:extLst>
            </p:cNvPr>
            <p:cNvSpPr/>
            <p:nvPr/>
          </p:nvSpPr>
          <p:spPr>
            <a:xfrm>
              <a:off x="7854225" y="3371587"/>
              <a:ext cx="755517" cy="655093"/>
            </a:xfrm>
            <a:prstGeom prst="rect">
              <a:avLst/>
            </a:prstGeom>
            <a:solidFill>
              <a:srgbClr val="3D36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600"/>
            </a:p>
          </p:txBody>
        </p:sp>
        <p:sp>
          <p:nvSpPr>
            <p:cNvPr id="72" name="TekstSylinder 88">
              <a:hlinkClick r:id="rId9" action="ppaction://hlinksldjump"/>
              <a:extLst>
                <a:ext uri="{FF2B5EF4-FFF2-40B4-BE49-F238E27FC236}">
                  <a16:creationId xmlns:a16="http://schemas.microsoft.com/office/drawing/2014/main" id="{7FC85DC0-9E47-0F62-250B-93E3F9E86D7F}"/>
                </a:ext>
              </a:extLst>
            </p:cNvPr>
            <p:cNvSpPr txBox="1"/>
            <p:nvPr/>
          </p:nvSpPr>
          <p:spPr>
            <a:xfrm>
              <a:off x="7847451" y="3429715"/>
              <a:ext cx="709086" cy="507831"/>
            </a:xfrm>
            <a:prstGeom prst="rect">
              <a:avLst/>
            </a:prstGeom>
            <a:noFill/>
          </p:spPr>
          <p:txBody>
            <a:bodyPr wrap="square" rtlCol="0">
              <a:spAutoFit/>
            </a:bodyPr>
            <a:lstStyle/>
            <a:p>
              <a:pPr algn="ctr"/>
              <a:r>
                <a:rPr lang="nb-NO" sz="900" dirty="0">
                  <a:solidFill>
                    <a:schemeClr val="bg1"/>
                  </a:solidFill>
                  <a:latin typeface="Arial" charset="0"/>
                  <a:ea typeface="Arial" charset="0"/>
                  <a:cs typeface="Arial" charset="0"/>
                </a:rPr>
                <a:t>Viserektor</a:t>
              </a:r>
              <a:br>
                <a:rPr lang="nb-NO" sz="900" dirty="0">
                  <a:solidFill>
                    <a:schemeClr val="bg1"/>
                  </a:solidFill>
                  <a:latin typeface="Arial" charset="0"/>
                  <a:ea typeface="Arial" charset="0"/>
                  <a:cs typeface="Arial" charset="0"/>
                </a:rPr>
              </a:br>
              <a:r>
                <a:rPr lang="nb-NO" sz="900" dirty="0">
                  <a:solidFill>
                    <a:schemeClr val="bg1"/>
                  </a:solidFill>
                  <a:latin typeface="Arial" charset="0"/>
                  <a:ea typeface="Arial" charset="0"/>
                  <a:cs typeface="Arial" charset="0"/>
                </a:rPr>
                <a:t>NTNU i</a:t>
              </a:r>
            </a:p>
            <a:p>
              <a:pPr algn="ctr"/>
              <a:r>
                <a:rPr lang="nb-NO" sz="900" dirty="0">
                  <a:solidFill>
                    <a:schemeClr val="bg1"/>
                  </a:solidFill>
                  <a:latin typeface="Arial" charset="0"/>
                  <a:ea typeface="Arial" charset="0"/>
                  <a:cs typeface="Arial" charset="0"/>
                </a:rPr>
                <a:t>Ålesund</a:t>
              </a:r>
            </a:p>
          </p:txBody>
        </p:sp>
      </p:grpSp>
      <p:sp>
        <p:nvSpPr>
          <p:cNvPr id="73" name="TekstSylinder 7">
            <a:extLst>
              <a:ext uri="{FF2B5EF4-FFF2-40B4-BE49-F238E27FC236}">
                <a16:creationId xmlns:a16="http://schemas.microsoft.com/office/drawing/2014/main" id="{1481D2C6-0DE1-A84E-93E9-D245D3D506D9}"/>
              </a:ext>
            </a:extLst>
          </p:cNvPr>
          <p:cNvSpPr txBox="1"/>
          <p:nvPr/>
        </p:nvSpPr>
        <p:spPr>
          <a:xfrm>
            <a:off x="880022" y="3820143"/>
            <a:ext cx="807343" cy="276999"/>
          </a:xfrm>
          <a:prstGeom prst="rect">
            <a:avLst/>
          </a:prstGeom>
          <a:noFill/>
        </p:spPr>
        <p:txBody>
          <a:bodyPr wrap="square" lIns="91440" tIns="45720" rIns="91440" bIns="45720" rtlCol="0" anchor="t">
            <a:spAutoFit/>
          </a:bodyPr>
          <a:lstStyle/>
          <a:p>
            <a:pPr algn="ctr"/>
            <a:r>
              <a:rPr lang="nb-NO" sz="1200" dirty="0">
                <a:solidFill>
                  <a:schemeClr val="bg1"/>
                </a:solidFill>
                <a:latin typeface="Arial"/>
                <a:cs typeface="Arial"/>
              </a:rPr>
              <a:t>7 institutt</a:t>
            </a:r>
          </a:p>
        </p:txBody>
      </p:sp>
      <p:sp>
        <p:nvSpPr>
          <p:cNvPr id="74" name="TekstSylinder 129">
            <a:extLst>
              <a:ext uri="{FF2B5EF4-FFF2-40B4-BE49-F238E27FC236}">
                <a16:creationId xmlns:a16="http://schemas.microsoft.com/office/drawing/2014/main" id="{6951ECD8-0FA5-1E2C-C36F-E6C47C274EC5}"/>
              </a:ext>
            </a:extLst>
          </p:cNvPr>
          <p:cNvSpPr txBox="1"/>
          <p:nvPr/>
        </p:nvSpPr>
        <p:spPr>
          <a:xfrm>
            <a:off x="1696555" y="3820144"/>
            <a:ext cx="811127" cy="276999"/>
          </a:xfrm>
          <a:prstGeom prst="rect">
            <a:avLst/>
          </a:prstGeom>
          <a:noFill/>
        </p:spPr>
        <p:txBody>
          <a:bodyPr wrap="square" lIns="91440" tIns="45720" rIns="91440" bIns="45720" rtlCol="0" anchor="t">
            <a:spAutoFit/>
          </a:bodyPr>
          <a:lstStyle/>
          <a:p>
            <a:pPr algn="ctr"/>
            <a:r>
              <a:rPr lang="nb-NO" sz="1200" dirty="0">
                <a:solidFill>
                  <a:schemeClr val="bg1"/>
                </a:solidFill>
                <a:latin typeface="Arial"/>
                <a:cs typeface="Arial"/>
              </a:rPr>
              <a:t>4 institutt</a:t>
            </a:r>
            <a:endParaRPr lang="nb-NO" sz="1200" dirty="0" err="1">
              <a:solidFill>
                <a:schemeClr val="bg1"/>
              </a:solidFill>
              <a:latin typeface="Arial" panose="020B0604020202020204" pitchFamily="34" charset="0"/>
              <a:cs typeface="Arial" panose="020B0604020202020204" pitchFamily="34" charset="0"/>
            </a:endParaRPr>
          </a:p>
        </p:txBody>
      </p:sp>
      <p:sp>
        <p:nvSpPr>
          <p:cNvPr id="75" name="TekstSylinder 132">
            <a:extLst>
              <a:ext uri="{FF2B5EF4-FFF2-40B4-BE49-F238E27FC236}">
                <a16:creationId xmlns:a16="http://schemas.microsoft.com/office/drawing/2014/main" id="{B3324537-C3B3-359B-A628-60797298C1EE}"/>
              </a:ext>
            </a:extLst>
          </p:cNvPr>
          <p:cNvSpPr txBox="1"/>
          <p:nvPr/>
        </p:nvSpPr>
        <p:spPr>
          <a:xfrm>
            <a:off x="2455747" y="3819124"/>
            <a:ext cx="818696" cy="276999"/>
          </a:xfrm>
          <a:prstGeom prst="rect">
            <a:avLst/>
          </a:prstGeom>
          <a:noFill/>
        </p:spPr>
        <p:txBody>
          <a:bodyPr wrap="square" lIns="91440" tIns="45720" rIns="91440" bIns="45720" rtlCol="0" anchor="t">
            <a:spAutoFit/>
          </a:bodyPr>
          <a:lstStyle/>
          <a:p>
            <a:pPr algn="ctr"/>
            <a:r>
              <a:rPr lang="nb-NO" sz="1200" dirty="0">
                <a:solidFill>
                  <a:schemeClr val="bg1"/>
                </a:solidFill>
                <a:latin typeface="Arial"/>
                <a:cs typeface="Arial"/>
              </a:rPr>
              <a:t>7 institutt</a:t>
            </a:r>
          </a:p>
        </p:txBody>
      </p:sp>
      <p:sp>
        <p:nvSpPr>
          <p:cNvPr id="76" name="TekstSylinder 135">
            <a:extLst>
              <a:ext uri="{FF2B5EF4-FFF2-40B4-BE49-F238E27FC236}">
                <a16:creationId xmlns:a16="http://schemas.microsoft.com/office/drawing/2014/main" id="{DDCA4F7D-F237-8471-7544-A917DE959704}"/>
              </a:ext>
            </a:extLst>
          </p:cNvPr>
          <p:cNvSpPr txBox="1"/>
          <p:nvPr/>
        </p:nvSpPr>
        <p:spPr>
          <a:xfrm>
            <a:off x="3271598" y="3811165"/>
            <a:ext cx="811128" cy="276999"/>
          </a:xfrm>
          <a:prstGeom prst="rect">
            <a:avLst/>
          </a:prstGeom>
          <a:noFill/>
        </p:spPr>
        <p:txBody>
          <a:bodyPr wrap="square" lIns="91440" tIns="45720" rIns="91440" bIns="45720" rtlCol="0" anchor="t">
            <a:spAutoFit/>
          </a:bodyPr>
          <a:lstStyle/>
          <a:p>
            <a:pPr algn="ctr"/>
            <a:r>
              <a:rPr lang="nb-NO" sz="1200" dirty="0">
                <a:solidFill>
                  <a:schemeClr val="bg1"/>
                </a:solidFill>
                <a:latin typeface="Arial"/>
                <a:cs typeface="Arial"/>
              </a:rPr>
              <a:t>8 institutt</a:t>
            </a:r>
            <a:endParaRPr lang="nb-NO" sz="1200" dirty="0">
              <a:solidFill>
                <a:schemeClr val="bg1"/>
              </a:solidFill>
              <a:latin typeface="Arial" panose="020B0604020202020204" pitchFamily="34" charset="0"/>
              <a:cs typeface="Arial" panose="020B0604020202020204" pitchFamily="34" charset="0"/>
            </a:endParaRPr>
          </a:p>
        </p:txBody>
      </p:sp>
      <p:sp>
        <p:nvSpPr>
          <p:cNvPr id="77" name="TekstSylinder 138">
            <a:extLst>
              <a:ext uri="{FF2B5EF4-FFF2-40B4-BE49-F238E27FC236}">
                <a16:creationId xmlns:a16="http://schemas.microsoft.com/office/drawing/2014/main" id="{8B35CE1B-441D-767F-4B0F-26F044C6125D}"/>
              </a:ext>
            </a:extLst>
          </p:cNvPr>
          <p:cNvSpPr txBox="1"/>
          <p:nvPr/>
        </p:nvSpPr>
        <p:spPr>
          <a:xfrm>
            <a:off x="4013480" y="3809698"/>
            <a:ext cx="830051" cy="276999"/>
          </a:xfrm>
          <a:prstGeom prst="rect">
            <a:avLst/>
          </a:prstGeom>
          <a:noFill/>
        </p:spPr>
        <p:txBody>
          <a:bodyPr wrap="square" lIns="91440" tIns="45720" rIns="91440" bIns="45720" rtlCol="0" anchor="t">
            <a:spAutoFit/>
          </a:bodyPr>
          <a:lstStyle/>
          <a:p>
            <a:pPr algn="ctr"/>
            <a:r>
              <a:rPr lang="nb-NO" sz="1200" dirty="0">
                <a:solidFill>
                  <a:schemeClr val="bg1"/>
                </a:solidFill>
                <a:latin typeface="Arial"/>
                <a:cs typeface="Arial"/>
              </a:rPr>
              <a:t>8 institutt</a:t>
            </a:r>
            <a:endParaRPr lang="nb-NO" sz="1200" dirty="0">
              <a:solidFill>
                <a:schemeClr val="bg1"/>
              </a:solidFill>
              <a:latin typeface="Arial" panose="020B0604020202020204" pitchFamily="34" charset="0"/>
              <a:cs typeface="Arial" panose="020B0604020202020204" pitchFamily="34" charset="0"/>
            </a:endParaRPr>
          </a:p>
        </p:txBody>
      </p:sp>
      <p:sp>
        <p:nvSpPr>
          <p:cNvPr id="78" name="TekstSylinder 141">
            <a:extLst>
              <a:ext uri="{FF2B5EF4-FFF2-40B4-BE49-F238E27FC236}">
                <a16:creationId xmlns:a16="http://schemas.microsoft.com/office/drawing/2014/main" id="{C4FDF705-DDD9-2128-EDAA-DE66FC66F2C2}"/>
              </a:ext>
            </a:extLst>
          </p:cNvPr>
          <p:cNvSpPr txBox="1"/>
          <p:nvPr/>
        </p:nvSpPr>
        <p:spPr>
          <a:xfrm>
            <a:off x="4838748" y="3811164"/>
            <a:ext cx="803558" cy="276999"/>
          </a:xfrm>
          <a:prstGeom prst="rect">
            <a:avLst/>
          </a:prstGeom>
          <a:noFill/>
        </p:spPr>
        <p:txBody>
          <a:bodyPr wrap="square" lIns="91440" tIns="45720" rIns="91440" bIns="45720" rtlCol="0" anchor="t">
            <a:spAutoFit/>
          </a:bodyPr>
          <a:lstStyle/>
          <a:p>
            <a:pPr algn="ctr"/>
            <a:r>
              <a:rPr lang="nb-NO" sz="1200" dirty="0">
                <a:solidFill>
                  <a:schemeClr val="bg1"/>
                </a:solidFill>
                <a:latin typeface="Arial"/>
                <a:cs typeface="Arial"/>
              </a:rPr>
              <a:t>8 institutt</a:t>
            </a:r>
            <a:endParaRPr lang="nb-NO" sz="1200" dirty="0">
              <a:solidFill>
                <a:schemeClr val="bg1"/>
              </a:solidFill>
              <a:latin typeface="Arial" panose="020B0604020202020204" pitchFamily="34" charset="0"/>
              <a:cs typeface="Arial" panose="020B0604020202020204" pitchFamily="34" charset="0"/>
            </a:endParaRPr>
          </a:p>
        </p:txBody>
      </p:sp>
      <p:sp>
        <p:nvSpPr>
          <p:cNvPr id="79" name="TekstSylinder 144">
            <a:extLst>
              <a:ext uri="{FF2B5EF4-FFF2-40B4-BE49-F238E27FC236}">
                <a16:creationId xmlns:a16="http://schemas.microsoft.com/office/drawing/2014/main" id="{2E0262C6-D615-2715-C119-2B0BA0EE8E71}"/>
              </a:ext>
            </a:extLst>
          </p:cNvPr>
          <p:cNvSpPr txBox="1"/>
          <p:nvPr/>
        </p:nvSpPr>
        <p:spPr>
          <a:xfrm>
            <a:off x="5632980" y="3820142"/>
            <a:ext cx="811128" cy="276999"/>
          </a:xfrm>
          <a:prstGeom prst="rect">
            <a:avLst/>
          </a:prstGeom>
          <a:noFill/>
        </p:spPr>
        <p:txBody>
          <a:bodyPr wrap="square" lIns="91440" tIns="45720" rIns="91440" bIns="45720" rtlCol="0" anchor="t">
            <a:spAutoFit/>
          </a:bodyPr>
          <a:lstStyle/>
          <a:p>
            <a:pPr algn="ctr"/>
            <a:r>
              <a:rPr lang="nb-NO" sz="1200" dirty="0">
                <a:solidFill>
                  <a:schemeClr val="bg1"/>
                </a:solidFill>
                <a:latin typeface="Arial"/>
                <a:cs typeface="Arial"/>
              </a:rPr>
              <a:t>7 institutt</a:t>
            </a:r>
            <a:endParaRPr lang="nb-NO" sz="1200" dirty="0">
              <a:solidFill>
                <a:schemeClr val="bg1"/>
              </a:solidFill>
              <a:latin typeface="Arial" panose="020B0604020202020204" pitchFamily="34" charset="0"/>
              <a:cs typeface="Arial" panose="020B0604020202020204" pitchFamily="34" charset="0"/>
            </a:endParaRPr>
          </a:p>
        </p:txBody>
      </p:sp>
      <p:sp>
        <p:nvSpPr>
          <p:cNvPr id="80" name="TekstSylinder 147">
            <a:extLst>
              <a:ext uri="{FF2B5EF4-FFF2-40B4-BE49-F238E27FC236}">
                <a16:creationId xmlns:a16="http://schemas.microsoft.com/office/drawing/2014/main" id="{96EDF4D1-0109-DBA8-12D8-184ABB19BC6A}"/>
              </a:ext>
            </a:extLst>
          </p:cNvPr>
          <p:cNvSpPr txBox="1"/>
          <p:nvPr/>
        </p:nvSpPr>
        <p:spPr>
          <a:xfrm>
            <a:off x="6456584" y="3812318"/>
            <a:ext cx="811128" cy="276999"/>
          </a:xfrm>
          <a:prstGeom prst="rect">
            <a:avLst/>
          </a:prstGeom>
          <a:noFill/>
        </p:spPr>
        <p:txBody>
          <a:bodyPr wrap="square" lIns="91440" tIns="45720" rIns="91440" bIns="45720" rtlCol="0" anchor="t">
            <a:spAutoFit/>
          </a:bodyPr>
          <a:lstStyle/>
          <a:p>
            <a:pPr algn="ctr"/>
            <a:r>
              <a:rPr lang="nb-NO" sz="1200" dirty="0">
                <a:solidFill>
                  <a:schemeClr val="bg1"/>
                </a:solidFill>
                <a:latin typeface="Arial"/>
                <a:cs typeface="Arial"/>
              </a:rPr>
              <a:t>4 institutt</a:t>
            </a:r>
            <a:endParaRPr lang="nb-NO" sz="1200" dirty="0">
              <a:solidFill>
                <a:schemeClr val="bg1"/>
              </a:solidFill>
              <a:latin typeface="Arial" panose="020B0604020202020204" pitchFamily="34" charset="0"/>
              <a:cs typeface="Arial" panose="020B0604020202020204" pitchFamily="34" charset="0"/>
            </a:endParaRPr>
          </a:p>
        </p:txBody>
      </p:sp>
      <p:sp>
        <p:nvSpPr>
          <p:cNvPr id="81" name="TekstSylinder 150">
            <a:extLst>
              <a:ext uri="{FF2B5EF4-FFF2-40B4-BE49-F238E27FC236}">
                <a16:creationId xmlns:a16="http://schemas.microsoft.com/office/drawing/2014/main" id="{A746EE51-0878-7744-44ED-5B632E249198}"/>
              </a:ext>
            </a:extLst>
          </p:cNvPr>
          <p:cNvSpPr txBox="1"/>
          <p:nvPr/>
        </p:nvSpPr>
        <p:spPr>
          <a:xfrm>
            <a:off x="7277422" y="3812317"/>
            <a:ext cx="811128" cy="276999"/>
          </a:xfrm>
          <a:prstGeom prst="rect">
            <a:avLst/>
          </a:prstGeom>
          <a:noFill/>
        </p:spPr>
        <p:txBody>
          <a:bodyPr wrap="square" lIns="91440" tIns="45720" rIns="91440" bIns="45720" rtlCol="0" anchor="t">
            <a:spAutoFit/>
          </a:bodyPr>
          <a:lstStyle/>
          <a:p>
            <a:pPr algn="ctr"/>
            <a:r>
              <a:rPr lang="nb-NO" sz="1200" dirty="0">
                <a:solidFill>
                  <a:schemeClr val="bg1"/>
                </a:solidFill>
                <a:latin typeface="Arial"/>
                <a:cs typeface="Arial"/>
              </a:rPr>
              <a:t>2 institutt</a:t>
            </a:r>
            <a:endParaRPr lang="nb-NO" sz="1200" dirty="0">
              <a:solidFill>
                <a:schemeClr val="bg1"/>
              </a:solidFill>
              <a:latin typeface="Arial" panose="020B0604020202020204" pitchFamily="34" charset="0"/>
              <a:cs typeface="Arial" panose="020B0604020202020204" pitchFamily="34" charset="0"/>
            </a:endParaRPr>
          </a:p>
        </p:txBody>
      </p:sp>
      <p:sp>
        <p:nvSpPr>
          <p:cNvPr id="82" name="TekstSylinder 122">
            <a:extLst>
              <a:ext uri="{FF2B5EF4-FFF2-40B4-BE49-F238E27FC236}">
                <a16:creationId xmlns:a16="http://schemas.microsoft.com/office/drawing/2014/main" id="{3FD9FDCE-CB7E-2664-5425-736CAE153596}"/>
              </a:ext>
            </a:extLst>
          </p:cNvPr>
          <p:cNvSpPr txBox="1"/>
          <p:nvPr/>
        </p:nvSpPr>
        <p:spPr>
          <a:xfrm>
            <a:off x="345677" y="4257558"/>
            <a:ext cx="8543136" cy="461665"/>
          </a:xfrm>
          <a:prstGeom prst="rect">
            <a:avLst/>
          </a:prstGeom>
          <a:noFill/>
        </p:spPr>
        <p:txBody>
          <a:bodyPr wrap="square" lIns="91440" tIns="45720" rIns="91440" bIns="45720" rtlCol="0" anchor="t">
            <a:spAutoFit/>
          </a:bodyPr>
          <a:lstStyle/>
          <a:p>
            <a:pPr algn="ctr"/>
            <a:r>
              <a:rPr lang="nb-NO" sz="2400" dirty="0">
                <a:solidFill>
                  <a:schemeClr val="bg1"/>
                </a:solidFill>
                <a:latin typeface="Arial"/>
                <a:cs typeface="Arial"/>
              </a:rPr>
              <a:t>55 Institutt </a:t>
            </a:r>
            <a:r>
              <a:rPr lang="nb-NO" sz="2400" b="1" dirty="0">
                <a:solidFill>
                  <a:schemeClr val="bg1"/>
                </a:solidFill>
                <a:latin typeface="Arial"/>
                <a:cs typeface="Arial"/>
              </a:rPr>
              <a:t>(5 i Ålesund)</a:t>
            </a:r>
          </a:p>
        </p:txBody>
      </p:sp>
      <p:grpSp>
        <p:nvGrpSpPr>
          <p:cNvPr id="83" name="Gruppe 107">
            <a:extLst>
              <a:ext uri="{FF2B5EF4-FFF2-40B4-BE49-F238E27FC236}">
                <a16:creationId xmlns:a16="http://schemas.microsoft.com/office/drawing/2014/main" id="{A6123F85-5263-7A7B-1786-A9A397B61B4A}"/>
              </a:ext>
            </a:extLst>
          </p:cNvPr>
          <p:cNvGrpSpPr/>
          <p:nvPr/>
        </p:nvGrpSpPr>
        <p:grpSpPr>
          <a:xfrm>
            <a:off x="3222116" y="1332624"/>
            <a:ext cx="714902" cy="543147"/>
            <a:chOff x="4967955" y="2143807"/>
            <a:chExt cx="710232" cy="709895"/>
          </a:xfrm>
          <a:solidFill>
            <a:schemeClr val="bg1">
              <a:lumMod val="85000"/>
            </a:schemeClr>
          </a:solidFill>
        </p:grpSpPr>
        <p:sp>
          <p:nvSpPr>
            <p:cNvPr id="84" name="Rektangel 108">
              <a:extLst>
                <a:ext uri="{FF2B5EF4-FFF2-40B4-BE49-F238E27FC236}">
                  <a16:creationId xmlns:a16="http://schemas.microsoft.com/office/drawing/2014/main" id="{763EA989-40B0-53CF-4FA9-EC7B7DE5FADF}"/>
                </a:ext>
              </a:extLst>
            </p:cNvPr>
            <p:cNvSpPr/>
            <p:nvPr/>
          </p:nvSpPr>
          <p:spPr>
            <a:xfrm>
              <a:off x="4967955" y="2143807"/>
              <a:ext cx="710232" cy="70989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nb-NO" sz="600">
                <a:solidFill>
                  <a:prstClr val="white"/>
                </a:solidFill>
                <a:latin typeface="Arial" panose="020B0604020202020204" pitchFamily="34" charset="0"/>
                <a:cs typeface="Arial" panose="020B0604020202020204" pitchFamily="34" charset="0"/>
              </a:endParaRPr>
            </a:p>
          </p:txBody>
        </p:sp>
        <p:sp>
          <p:nvSpPr>
            <p:cNvPr id="85" name="TekstSylinder 109">
              <a:extLst>
                <a:ext uri="{FF2B5EF4-FFF2-40B4-BE49-F238E27FC236}">
                  <a16:creationId xmlns:a16="http://schemas.microsoft.com/office/drawing/2014/main" id="{816B0E32-334B-7FED-0BDE-656FB9F71AE6}"/>
                </a:ext>
              </a:extLst>
            </p:cNvPr>
            <p:cNvSpPr txBox="1"/>
            <p:nvPr/>
          </p:nvSpPr>
          <p:spPr>
            <a:xfrm>
              <a:off x="4974693" y="2143807"/>
              <a:ext cx="686765" cy="603398"/>
            </a:xfrm>
            <a:prstGeom prst="rect">
              <a:avLst/>
            </a:prstGeom>
            <a:grpFill/>
          </p:spPr>
          <p:txBody>
            <a:bodyPr wrap="square" rtlCol="0">
              <a:spAutoFit/>
            </a:bodyPr>
            <a:lstStyle/>
            <a:p>
              <a:pPr algn="ctr" defTabSz="342892"/>
              <a:r>
                <a:rPr lang="nb-NO" sz="800" dirty="0">
                  <a:solidFill>
                    <a:prstClr val="black"/>
                  </a:solidFill>
                  <a:latin typeface="Arial" panose="020B0604020202020204" pitchFamily="34" charset="0"/>
                  <a:cs typeface="Arial" panose="020B0604020202020204" pitchFamily="34" charset="0"/>
                </a:rPr>
                <a:t>Prorektor for</a:t>
              </a:r>
            </a:p>
            <a:p>
              <a:pPr algn="ctr" defTabSz="342892"/>
              <a:r>
                <a:rPr lang="nb-NO" sz="800" dirty="0">
                  <a:solidFill>
                    <a:prstClr val="black"/>
                  </a:solidFill>
                  <a:latin typeface="Arial" panose="020B0604020202020204" pitchFamily="34" charset="0"/>
                  <a:cs typeface="Arial" panose="020B0604020202020204" pitchFamily="34" charset="0"/>
                </a:rPr>
                <a:t>forskning</a:t>
              </a:r>
            </a:p>
          </p:txBody>
        </p:sp>
      </p:grpSp>
      <p:sp>
        <p:nvSpPr>
          <p:cNvPr id="86" name="Rektangel 121">
            <a:extLst>
              <a:ext uri="{FF2B5EF4-FFF2-40B4-BE49-F238E27FC236}">
                <a16:creationId xmlns:a16="http://schemas.microsoft.com/office/drawing/2014/main" id="{871D1D60-EEDC-4CF1-A6B4-D039E2900E71}"/>
              </a:ext>
            </a:extLst>
          </p:cNvPr>
          <p:cNvSpPr/>
          <p:nvPr/>
        </p:nvSpPr>
        <p:spPr>
          <a:xfrm>
            <a:off x="5828054" y="1328753"/>
            <a:ext cx="758153" cy="532421"/>
          </a:xfrm>
          <a:prstGeom prst="rect">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nb-NO" sz="600" dirty="0">
              <a:solidFill>
                <a:prstClr val="white"/>
              </a:solidFill>
              <a:latin typeface="Arial" panose="020B0604020202020204" pitchFamily="34" charset="0"/>
              <a:cs typeface="Arial" panose="020B0604020202020204" pitchFamily="34" charset="0"/>
            </a:endParaRPr>
          </a:p>
        </p:txBody>
      </p:sp>
      <p:sp>
        <p:nvSpPr>
          <p:cNvPr id="87" name="TekstSylinder 122">
            <a:extLst>
              <a:ext uri="{FF2B5EF4-FFF2-40B4-BE49-F238E27FC236}">
                <a16:creationId xmlns:a16="http://schemas.microsoft.com/office/drawing/2014/main" id="{6B26196F-3A8E-BA3F-B6A1-CD9353C82EF8}"/>
              </a:ext>
            </a:extLst>
          </p:cNvPr>
          <p:cNvSpPr txBox="1"/>
          <p:nvPr/>
        </p:nvSpPr>
        <p:spPr>
          <a:xfrm>
            <a:off x="5737409" y="1362063"/>
            <a:ext cx="891297" cy="461665"/>
          </a:xfrm>
          <a:prstGeom prst="rect">
            <a:avLst/>
          </a:prstGeom>
          <a:noFill/>
        </p:spPr>
        <p:txBody>
          <a:bodyPr wrap="square" rtlCol="0">
            <a:spAutoFit/>
          </a:bodyPr>
          <a:lstStyle/>
          <a:p>
            <a:pPr algn="ctr" defTabSz="342892"/>
            <a:r>
              <a:rPr lang="nb-NO" sz="800" dirty="0">
                <a:solidFill>
                  <a:prstClr val="black"/>
                </a:solidFill>
                <a:latin typeface="Arial" panose="020B0604020202020204" pitchFamily="34" charset="0"/>
                <a:cs typeface="Arial" panose="020B0604020202020204" pitchFamily="34" charset="0"/>
              </a:rPr>
              <a:t>Direktør for organisasjon og infrastruktur</a:t>
            </a:r>
          </a:p>
        </p:txBody>
      </p:sp>
      <p:pic>
        <p:nvPicPr>
          <p:cNvPr id="88" name="Picture 4" descr="A white letter on a black background&#10;&#10;Description automatically generated">
            <a:extLst>
              <a:ext uri="{FF2B5EF4-FFF2-40B4-BE49-F238E27FC236}">
                <a16:creationId xmlns:a16="http://schemas.microsoft.com/office/drawing/2014/main" id="{FD7BB2E2-EEC2-8489-0239-3DE220B97345}"/>
              </a:ext>
            </a:extLst>
          </p:cNvPr>
          <p:cNvPicPr>
            <a:picLocks noChangeAspect="1"/>
          </p:cNvPicPr>
          <p:nvPr/>
        </p:nvPicPr>
        <p:blipFill>
          <a:blip r:embed="rId11"/>
          <a:stretch>
            <a:fillRect/>
          </a:stretch>
        </p:blipFill>
        <p:spPr>
          <a:xfrm>
            <a:off x="301386" y="266546"/>
            <a:ext cx="2055835" cy="395211"/>
          </a:xfrm>
          <a:prstGeom prst="rect">
            <a:avLst/>
          </a:prstGeom>
        </p:spPr>
      </p:pic>
    </p:spTree>
    <p:extLst>
      <p:ext uri="{BB962C8B-B14F-4D97-AF65-F5344CB8AC3E}">
        <p14:creationId xmlns:p14="http://schemas.microsoft.com/office/powerpoint/2010/main" val="378112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nu_blaa_stripe_bunn_nn_16_9" id="{EBE1AC35-47D0-344B-B7C3-CDF8C77E45F0}" vid="{9DE0281C-E8E9-B248-856D-8D0634A25C4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B6F9915BCC67418AFDA2012F1599B4" ma:contentTypeVersion="18" ma:contentTypeDescription="Create a new document." ma:contentTypeScope="" ma:versionID="ea0897c8fc3f60ba212e12b92ca63d74">
  <xsd:schema xmlns:xsd="http://www.w3.org/2001/XMLSchema" xmlns:xs="http://www.w3.org/2001/XMLSchema" xmlns:p="http://schemas.microsoft.com/office/2006/metadata/properties" xmlns:ns2="0936c2fa-3a64-4327-b86f-4830af5bc4a9" xmlns:ns3="a619aa50-609f-423d-9065-e2c51a35aadd" targetNamespace="http://schemas.microsoft.com/office/2006/metadata/properties" ma:root="true" ma:fieldsID="4e7de96b7f38aa23f64728e6e482f068" ns2:_="" ns3:_="">
    <xsd:import namespace="0936c2fa-3a64-4327-b86f-4830af5bc4a9"/>
    <xsd:import namespace="a619aa50-609f-423d-9065-e2c51a35aa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36c2fa-3a64-4327-b86f-4830af5bc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7bc199-5fe5-462f-a3d8-26f806c1f4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19aa50-609f-423d-9065-e2c51a35aad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cf03426-7457-4a49-9f98-c86bb36d7818}" ma:internalName="TaxCatchAll" ma:showField="CatchAllData" ma:web="a619aa50-609f-423d-9065-e2c51a35aa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619aa50-609f-423d-9065-e2c51a35aadd">
      <UserInfo>
        <DisplayName>Steffen Savland</DisplayName>
        <AccountId>167</AccountId>
        <AccountType/>
      </UserInfo>
    </SharedWithUsers>
    <TaxCatchAll xmlns="a619aa50-609f-423d-9065-e2c51a35aadd" xsi:nil="true"/>
    <lcf76f155ced4ddcb4097134ff3c332f xmlns="0936c2fa-3a64-4327-b86f-4830af5bc4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30A835-9EBA-4FA2-89E1-6F1637B1EB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36c2fa-3a64-4327-b86f-4830af5bc4a9"/>
    <ds:schemaRef ds:uri="a619aa50-609f-423d-9065-e2c51a35aa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3BB083-0B02-4B8F-A1C0-038EDB29FE9C}">
  <ds:schemaRefs>
    <ds:schemaRef ds:uri="http://schemas.microsoft.com/office/2006/metadata/properties"/>
    <ds:schemaRef ds:uri="http://schemas.microsoft.com/office/infopath/2007/PartnerControls"/>
    <ds:schemaRef ds:uri="a619aa50-609f-423d-9065-e2c51a35aadd"/>
    <ds:schemaRef ds:uri="0936c2fa-3a64-4327-b86f-4830af5bc4a9"/>
  </ds:schemaRefs>
</ds:datastoreItem>
</file>

<file path=customXml/itemProps3.xml><?xml version="1.0" encoding="utf-8"?>
<ds:datastoreItem xmlns:ds="http://schemas.openxmlformats.org/officeDocument/2006/customXml" ds:itemID="{0AE87803-727B-4B94-BB36-7FAA53FA7F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ntnu_blaa_stripe_bunn_nn_16_9</Template>
  <TotalTime>0</TotalTime>
  <Words>1724</Words>
  <Application>Microsoft Office PowerPoint</Application>
  <PresentationFormat>On-screen Show (16:9)</PresentationFormat>
  <Paragraphs>294</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Inter</vt:lpstr>
      <vt:lpstr>Open Sans</vt:lpstr>
      <vt:lpstr>Webdings</vt:lpstr>
      <vt:lpstr>Office-tema</vt:lpstr>
      <vt:lpstr>Velkommen  til oss!</vt:lpstr>
      <vt:lpstr>Ett universitet i tre byer </vt:lpstr>
      <vt:lpstr>Universitetet her: NTNU i Ålesund</vt:lpstr>
      <vt:lpstr>Ålesund by</vt:lpstr>
      <vt:lpstr>Campus Ålesund i kunnskapsklyngen</vt:lpstr>
      <vt:lpstr>I Ålesund tilbys</vt:lpstr>
      <vt:lpstr>Livslang læring</vt:lpstr>
      <vt:lpstr>Fokusområder NTNU i Ålesund til 2025 </vt:lpstr>
      <vt:lpstr>PowerPoint Presentation</vt:lpstr>
      <vt:lpstr>PowerPoint Presentation</vt:lpstr>
      <vt:lpstr>Samfunnsoppdraget til NTNU</vt:lpstr>
      <vt:lpstr>10 årsaker – i tillegg til studier – når  NTNU i Ålesund velges (fra studentene våre)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NTNU</dc:title>
  <dc:creator>Eli Anne Tvergrov</dc:creator>
  <cp:lastModifiedBy>Steffen Savland</cp:lastModifiedBy>
  <cp:revision>44</cp:revision>
  <dcterms:created xsi:type="dcterms:W3CDTF">2023-10-25T07:30:33Z</dcterms:created>
  <dcterms:modified xsi:type="dcterms:W3CDTF">2024-01-19T13:50:17Z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0x010100D2B6F9915BCC67418AFDA2012F1599B4</vt:lpwstr>
  </property>
  <property fmtid="{D5CDD505-2E9C-101B-9397-08002B2CF9AE}" pid="3" name="MediaServiceImageTags">
    <vt:lpwstr/>
  </property>
</Properties>
</file>