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39"/>
  </p:notesMasterIdLst>
  <p:sldIdLst>
    <p:sldId id="256" r:id="rId5"/>
    <p:sldId id="257" r:id="rId6"/>
    <p:sldId id="262" r:id="rId7"/>
    <p:sldId id="1470" r:id="rId8"/>
    <p:sldId id="1471" r:id="rId9"/>
    <p:sldId id="1472" r:id="rId10"/>
    <p:sldId id="1473" r:id="rId11"/>
    <p:sldId id="1474" r:id="rId12"/>
    <p:sldId id="1475" r:id="rId13"/>
    <p:sldId id="264" r:id="rId14"/>
    <p:sldId id="265" r:id="rId15"/>
    <p:sldId id="586" r:id="rId16"/>
    <p:sldId id="571" r:id="rId17"/>
    <p:sldId id="587" r:id="rId18"/>
    <p:sldId id="565" r:id="rId19"/>
    <p:sldId id="1464" r:id="rId20"/>
    <p:sldId id="1465" r:id="rId21"/>
    <p:sldId id="1466" r:id="rId22"/>
    <p:sldId id="588" r:id="rId23"/>
    <p:sldId id="569" r:id="rId24"/>
    <p:sldId id="567" r:id="rId25"/>
    <p:sldId id="1479" r:id="rId26"/>
    <p:sldId id="1480" r:id="rId27"/>
    <p:sldId id="1481" r:id="rId28"/>
    <p:sldId id="266" r:id="rId29"/>
    <p:sldId id="269" r:id="rId30"/>
    <p:sldId id="270" r:id="rId31"/>
    <p:sldId id="271" r:id="rId32"/>
    <p:sldId id="260" r:id="rId33"/>
    <p:sldId id="272" r:id="rId34"/>
    <p:sldId id="1467" r:id="rId35"/>
    <p:sldId id="1468" r:id="rId36"/>
    <p:sldId id="267" r:id="rId37"/>
    <p:sldId id="268" r:id="rId38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BAC76"/>
    <a:srgbClr val="0D3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0ACD88-9028-4BE6-AA9B-BAC3EC58B69F}" v="2" dt="2023-03-22T19:21:25.878"/>
    <p1510:client id="{611ACF21-8BED-4A80-AAB8-FB224A0A5973}" v="6" dt="2023-03-23T08:22:19.923"/>
    <p1510:client id="{72700359-4A46-C075-5CE6-506E3BC70927}" v="3" dt="2023-03-22T19:38:24.678"/>
    <p1510:client id="{BA1E75D1-4B32-A5C1-4B11-0600CEF536A6}" v="21" dt="2023-03-22T19:24:56.7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26B21EF-5D32-4E65-83DB-EA2C7AB2FB21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b-NO"/>
        </a:p>
      </dgm:t>
    </dgm:pt>
    <dgm:pt modelId="{A9966F95-ECF5-4740-B0B4-7E24CD048C7E}">
      <dgm:prSet custT="1"/>
      <dgm:spPr/>
      <dgm:t>
        <a:bodyPr/>
        <a:lstStyle/>
        <a:p>
          <a:r>
            <a:rPr lang="nb-NO" sz="1000"/>
            <a:t>Prinsipper for portefølje-utvikling</a:t>
          </a:r>
        </a:p>
      </dgm:t>
    </dgm:pt>
    <dgm:pt modelId="{4D967DB5-F8C4-43A8-ACC2-F6D16B8B261A}" type="parTrans" cxnId="{2C0CE67A-9358-472C-81DB-0CB61A873EAC}">
      <dgm:prSet/>
      <dgm:spPr/>
      <dgm:t>
        <a:bodyPr/>
        <a:lstStyle/>
        <a:p>
          <a:endParaRPr lang="nb-NO" sz="1000"/>
        </a:p>
      </dgm:t>
    </dgm:pt>
    <dgm:pt modelId="{6658A8CE-FE0D-4251-AB07-3B7532E20E2B}" type="sibTrans" cxnId="{2C0CE67A-9358-472C-81DB-0CB61A873EAC}">
      <dgm:prSet/>
      <dgm:spPr/>
      <dgm:t>
        <a:bodyPr/>
        <a:lstStyle/>
        <a:p>
          <a:endParaRPr lang="nb-NO" sz="1000"/>
        </a:p>
      </dgm:t>
    </dgm:pt>
    <dgm:pt modelId="{74F59810-CEB2-4844-B416-779CEDD3EDE8}">
      <dgm:prSet custT="1"/>
      <dgm:spPr/>
      <dgm:t>
        <a:bodyPr/>
        <a:lstStyle/>
        <a:p>
          <a:r>
            <a:rPr lang="nb-NO" sz="1000"/>
            <a:t>Feb 22</a:t>
          </a:r>
        </a:p>
      </dgm:t>
    </dgm:pt>
    <dgm:pt modelId="{13D4F35A-0CD7-4023-97EA-D16EE5DDB42B}" type="parTrans" cxnId="{CD7DF60C-FFB9-4C86-AF62-A13126E28664}">
      <dgm:prSet/>
      <dgm:spPr/>
      <dgm:t>
        <a:bodyPr/>
        <a:lstStyle/>
        <a:p>
          <a:endParaRPr lang="nb-NO" sz="1000"/>
        </a:p>
      </dgm:t>
    </dgm:pt>
    <dgm:pt modelId="{8C3F757C-CDCA-4E6A-B0CA-ED8DDE5CF780}" type="sibTrans" cxnId="{CD7DF60C-FFB9-4C86-AF62-A13126E28664}">
      <dgm:prSet/>
      <dgm:spPr/>
      <dgm:t>
        <a:bodyPr/>
        <a:lstStyle/>
        <a:p>
          <a:endParaRPr lang="nb-NO" sz="1000"/>
        </a:p>
      </dgm:t>
    </dgm:pt>
    <dgm:pt modelId="{D685A301-1EF7-4C3E-856E-FA24423EC88D}">
      <dgm:prSet custT="1"/>
      <dgm:spPr/>
      <dgm:t>
        <a:bodyPr/>
        <a:lstStyle/>
        <a:p>
          <a:r>
            <a:rPr lang="nb-NO" sz="1000"/>
            <a:t>Kvalitets-indikatorer</a:t>
          </a:r>
        </a:p>
      </dgm:t>
    </dgm:pt>
    <dgm:pt modelId="{58D8575C-4080-4E44-B6B6-302B92F728DB}" type="parTrans" cxnId="{A5FD0BCB-F9D4-4A1E-AEF2-AB7FDE7A94B1}">
      <dgm:prSet/>
      <dgm:spPr/>
      <dgm:t>
        <a:bodyPr/>
        <a:lstStyle/>
        <a:p>
          <a:endParaRPr lang="nb-NO" sz="1000"/>
        </a:p>
      </dgm:t>
    </dgm:pt>
    <dgm:pt modelId="{3A75FB21-58E9-4E47-9D6B-C74E33C7F9F8}" type="sibTrans" cxnId="{A5FD0BCB-F9D4-4A1E-AEF2-AB7FDE7A94B1}">
      <dgm:prSet/>
      <dgm:spPr/>
      <dgm:t>
        <a:bodyPr/>
        <a:lstStyle/>
        <a:p>
          <a:endParaRPr lang="nb-NO" sz="1000"/>
        </a:p>
      </dgm:t>
    </dgm:pt>
    <dgm:pt modelId="{E70E6874-EAC4-455A-A864-44A88821DA32}">
      <dgm:prSet custT="1"/>
      <dgm:spPr/>
      <dgm:t>
        <a:bodyPr/>
        <a:lstStyle/>
        <a:p>
          <a:r>
            <a:rPr lang="nb-NO" sz="1000"/>
            <a:t>Juni 22</a:t>
          </a:r>
        </a:p>
      </dgm:t>
    </dgm:pt>
    <dgm:pt modelId="{1F3EC0A2-D003-49CE-AB4C-9DB1F0A27519}" type="parTrans" cxnId="{7DCEAFD4-611A-4F8F-8A4E-80D7BA2EA481}">
      <dgm:prSet/>
      <dgm:spPr/>
      <dgm:t>
        <a:bodyPr/>
        <a:lstStyle/>
        <a:p>
          <a:endParaRPr lang="nb-NO" sz="1000"/>
        </a:p>
      </dgm:t>
    </dgm:pt>
    <dgm:pt modelId="{184386E2-D5E4-4715-8FCB-3C46ADBA5C71}" type="sibTrans" cxnId="{7DCEAFD4-611A-4F8F-8A4E-80D7BA2EA481}">
      <dgm:prSet/>
      <dgm:spPr/>
      <dgm:t>
        <a:bodyPr/>
        <a:lstStyle/>
        <a:p>
          <a:endParaRPr lang="nb-NO" sz="1000"/>
        </a:p>
      </dgm:t>
    </dgm:pt>
    <dgm:pt modelId="{46DF9A47-9033-4CC8-AA94-B1410A821859}">
      <dgm:prSet custT="1"/>
      <dgm:spPr/>
      <dgm:t>
        <a:bodyPr/>
        <a:lstStyle/>
        <a:p>
          <a:r>
            <a:rPr lang="nb-NO" sz="1000"/>
            <a:t>Revisjon emne-portefølje</a:t>
          </a:r>
        </a:p>
      </dgm:t>
    </dgm:pt>
    <dgm:pt modelId="{0376116C-A5BA-433A-BB45-CAA7FFFCA418}" type="parTrans" cxnId="{16635721-993F-4C0B-8FDF-588E30460022}">
      <dgm:prSet/>
      <dgm:spPr/>
      <dgm:t>
        <a:bodyPr/>
        <a:lstStyle/>
        <a:p>
          <a:endParaRPr lang="nb-NO" sz="1000"/>
        </a:p>
      </dgm:t>
    </dgm:pt>
    <dgm:pt modelId="{DD083FD1-B29D-4EB3-9D82-98C628BEA97D}" type="sibTrans" cxnId="{16635721-993F-4C0B-8FDF-588E30460022}">
      <dgm:prSet/>
      <dgm:spPr/>
      <dgm:t>
        <a:bodyPr/>
        <a:lstStyle/>
        <a:p>
          <a:endParaRPr lang="nb-NO" sz="1000"/>
        </a:p>
      </dgm:t>
    </dgm:pt>
    <dgm:pt modelId="{5C3945B0-C1C8-422D-B440-04E85F74A70A}">
      <dgm:prSet custT="1"/>
      <dgm:spPr/>
      <dgm:t>
        <a:bodyPr/>
        <a:lstStyle/>
        <a:p>
          <a:r>
            <a:rPr lang="nb-NO" sz="1000"/>
            <a:t>Okt 22</a:t>
          </a:r>
        </a:p>
      </dgm:t>
    </dgm:pt>
    <dgm:pt modelId="{3DC0D5AF-37BF-4A55-9004-29A93B45E85C}" type="parTrans" cxnId="{40EAA8A7-E369-4F27-9E73-0DECE110F97C}">
      <dgm:prSet/>
      <dgm:spPr/>
      <dgm:t>
        <a:bodyPr/>
        <a:lstStyle/>
        <a:p>
          <a:endParaRPr lang="nb-NO" sz="1000"/>
        </a:p>
      </dgm:t>
    </dgm:pt>
    <dgm:pt modelId="{F57AF220-4F26-485A-B0D7-30CE79D726DC}" type="sibTrans" cxnId="{40EAA8A7-E369-4F27-9E73-0DECE110F97C}">
      <dgm:prSet/>
      <dgm:spPr/>
      <dgm:t>
        <a:bodyPr/>
        <a:lstStyle/>
        <a:p>
          <a:endParaRPr lang="nb-NO" sz="1000"/>
        </a:p>
      </dgm:t>
    </dgm:pt>
    <dgm:pt modelId="{AF8C89B4-10CE-4FB4-A6D2-DA1A6734EC3C}">
      <dgm:prSet custT="1"/>
      <dgm:spPr/>
      <dgm:t>
        <a:bodyPr/>
        <a:lstStyle/>
        <a:p>
          <a:r>
            <a:rPr lang="nb-NO" sz="1000"/>
            <a:t>Kvalitets-melding/ handlings-planer</a:t>
          </a:r>
        </a:p>
      </dgm:t>
    </dgm:pt>
    <dgm:pt modelId="{B70D04A0-BBA4-4527-9CDD-A3F65B3ECFCD}" type="parTrans" cxnId="{F50934F1-117C-47EA-9562-9A53844E3450}">
      <dgm:prSet/>
      <dgm:spPr/>
      <dgm:t>
        <a:bodyPr/>
        <a:lstStyle/>
        <a:p>
          <a:endParaRPr lang="nb-NO" sz="1000"/>
        </a:p>
      </dgm:t>
    </dgm:pt>
    <dgm:pt modelId="{3469B93A-3A94-4A5B-9590-B01B22DC0618}" type="sibTrans" cxnId="{F50934F1-117C-47EA-9562-9A53844E3450}">
      <dgm:prSet/>
      <dgm:spPr/>
      <dgm:t>
        <a:bodyPr/>
        <a:lstStyle/>
        <a:p>
          <a:endParaRPr lang="nb-NO" sz="1000"/>
        </a:p>
      </dgm:t>
    </dgm:pt>
    <dgm:pt modelId="{60BEA850-5D9E-42BF-B61B-93C789C4F7EE}">
      <dgm:prSet custT="1"/>
      <dgm:spPr/>
      <dgm:t>
        <a:bodyPr/>
        <a:lstStyle/>
        <a:p>
          <a:r>
            <a:rPr lang="nb-NO" sz="1000"/>
            <a:t>Des 22</a:t>
          </a:r>
        </a:p>
      </dgm:t>
    </dgm:pt>
    <dgm:pt modelId="{A4C6173A-9B1A-4456-B04B-337FB1B46D9F}" type="parTrans" cxnId="{D604B8AF-6E38-446E-AADB-C52C73B78193}">
      <dgm:prSet/>
      <dgm:spPr/>
      <dgm:t>
        <a:bodyPr/>
        <a:lstStyle/>
        <a:p>
          <a:endParaRPr lang="nb-NO" sz="1000"/>
        </a:p>
      </dgm:t>
    </dgm:pt>
    <dgm:pt modelId="{62A547B8-4DB5-47B7-84DB-B53ACAA91A7C}" type="sibTrans" cxnId="{D604B8AF-6E38-446E-AADB-C52C73B78193}">
      <dgm:prSet/>
      <dgm:spPr/>
      <dgm:t>
        <a:bodyPr/>
        <a:lstStyle/>
        <a:p>
          <a:endParaRPr lang="nb-NO" sz="1000"/>
        </a:p>
      </dgm:t>
    </dgm:pt>
    <dgm:pt modelId="{FA5F1F25-A3AD-46C5-A287-3585F572207E}">
      <dgm:prSet custT="1"/>
      <dgm:spPr/>
      <dgm:t>
        <a:bodyPr/>
        <a:lstStyle/>
        <a:p>
          <a:r>
            <a:rPr lang="nb-NO" sz="1000"/>
            <a:t>Dialogmøter institutt/ program</a:t>
          </a:r>
        </a:p>
      </dgm:t>
    </dgm:pt>
    <dgm:pt modelId="{DC658C59-B001-4928-8267-2CD87C537D06}" type="parTrans" cxnId="{1A2027FA-0388-40C8-A060-75CA75ACAB43}">
      <dgm:prSet/>
      <dgm:spPr/>
      <dgm:t>
        <a:bodyPr/>
        <a:lstStyle/>
        <a:p>
          <a:endParaRPr lang="nb-NO" sz="1000"/>
        </a:p>
      </dgm:t>
    </dgm:pt>
    <dgm:pt modelId="{1A2A0C3D-05F1-4E56-AF2E-83A3F7B320BD}" type="sibTrans" cxnId="{1A2027FA-0388-40C8-A060-75CA75ACAB43}">
      <dgm:prSet/>
      <dgm:spPr/>
      <dgm:t>
        <a:bodyPr/>
        <a:lstStyle/>
        <a:p>
          <a:endParaRPr lang="nb-NO" sz="1000"/>
        </a:p>
      </dgm:t>
    </dgm:pt>
    <dgm:pt modelId="{9A02D057-72E5-4D52-98D7-B49FB0DFA856}">
      <dgm:prSet custT="1"/>
      <dgm:spPr/>
      <dgm:t>
        <a:bodyPr/>
        <a:lstStyle/>
        <a:p>
          <a:r>
            <a:rPr lang="nb-NO" sz="1000"/>
            <a:t>Feb 23</a:t>
          </a:r>
        </a:p>
      </dgm:t>
    </dgm:pt>
    <dgm:pt modelId="{4400D9F1-BD36-408F-9025-B87BD83A591A}" type="parTrans" cxnId="{E3984A30-47B5-4139-A451-B8CB51099850}">
      <dgm:prSet/>
      <dgm:spPr/>
      <dgm:t>
        <a:bodyPr/>
        <a:lstStyle/>
        <a:p>
          <a:endParaRPr lang="nb-NO" sz="1000"/>
        </a:p>
      </dgm:t>
    </dgm:pt>
    <dgm:pt modelId="{DF9F6C35-69D5-43D9-A6CF-DCF0C86122E5}" type="sibTrans" cxnId="{E3984A30-47B5-4139-A451-B8CB51099850}">
      <dgm:prSet/>
      <dgm:spPr/>
      <dgm:t>
        <a:bodyPr/>
        <a:lstStyle/>
        <a:p>
          <a:endParaRPr lang="nb-NO" sz="1000"/>
        </a:p>
      </dgm:t>
    </dgm:pt>
    <dgm:pt modelId="{CCF3EABD-01C1-4B7D-A023-FFF0F7677D45}">
      <dgm:prSet custT="1"/>
      <dgm:spPr/>
      <dgm:t>
        <a:bodyPr/>
        <a:lstStyle/>
        <a:p>
          <a:r>
            <a:rPr lang="nb-NO" sz="1000"/>
            <a:t>Kartlegging v/intervju</a:t>
          </a:r>
        </a:p>
      </dgm:t>
    </dgm:pt>
    <dgm:pt modelId="{D5A41D2B-D16D-4459-864E-64352B777485}" type="parTrans" cxnId="{7277F1D6-816F-4D4F-9C15-F11A3E0B413D}">
      <dgm:prSet/>
      <dgm:spPr/>
      <dgm:t>
        <a:bodyPr/>
        <a:lstStyle/>
        <a:p>
          <a:endParaRPr lang="nb-NO" sz="1000"/>
        </a:p>
      </dgm:t>
    </dgm:pt>
    <dgm:pt modelId="{0A45049C-84D8-419B-B4D1-7EF6456845A3}" type="sibTrans" cxnId="{7277F1D6-816F-4D4F-9C15-F11A3E0B413D}">
      <dgm:prSet/>
      <dgm:spPr/>
      <dgm:t>
        <a:bodyPr/>
        <a:lstStyle/>
        <a:p>
          <a:endParaRPr lang="nb-NO" sz="1000"/>
        </a:p>
      </dgm:t>
    </dgm:pt>
    <dgm:pt modelId="{A8C3962A-2469-460D-BA2A-F81E3B5A20F7}">
      <dgm:prSet custT="1"/>
      <dgm:spPr/>
      <dgm:t>
        <a:bodyPr/>
        <a:lstStyle/>
        <a:p>
          <a:r>
            <a:rPr lang="nb-NO" sz="1000"/>
            <a:t>Mars 23</a:t>
          </a:r>
        </a:p>
      </dgm:t>
    </dgm:pt>
    <dgm:pt modelId="{A7279738-D196-4B1C-B6DE-8DC420AD2BF1}" type="parTrans" cxnId="{04346020-812B-480F-8A1F-52A9EC8CED30}">
      <dgm:prSet/>
      <dgm:spPr/>
      <dgm:t>
        <a:bodyPr/>
        <a:lstStyle/>
        <a:p>
          <a:endParaRPr lang="nb-NO" sz="1000"/>
        </a:p>
      </dgm:t>
    </dgm:pt>
    <dgm:pt modelId="{540EE9D7-BC7B-419E-B484-3F8EBF9A2B9B}" type="sibTrans" cxnId="{04346020-812B-480F-8A1F-52A9EC8CED30}">
      <dgm:prSet/>
      <dgm:spPr/>
      <dgm:t>
        <a:bodyPr/>
        <a:lstStyle/>
        <a:p>
          <a:endParaRPr lang="nb-NO" sz="1000"/>
        </a:p>
      </dgm:t>
    </dgm:pt>
    <dgm:pt modelId="{AA1941E9-DAA2-4308-94A2-17675A60EBD4}">
      <dgm:prSet custT="1"/>
      <dgm:spPr/>
      <dgm:t>
        <a:bodyPr/>
        <a:lstStyle/>
        <a:p>
          <a:r>
            <a:rPr lang="nb-NO" sz="1000"/>
            <a:t>Seminar utdannings-ledere - diskusjon</a:t>
          </a:r>
        </a:p>
      </dgm:t>
    </dgm:pt>
    <dgm:pt modelId="{B7C480A6-30C9-46F8-8F49-8472E1CD7405}" type="parTrans" cxnId="{EAF3125A-1F61-4B1F-9E20-1DEFCC873560}">
      <dgm:prSet/>
      <dgm:spPr/>
      <dgm:t>
        <a:bodyPr/>
        <a:lstStyle/>
        <a:p>
          <a:endParaRPr lang="nb-NO" sz="1000"/>
        </a:p>
      </dgm:t>
    </dgm:pt>
    <dgm:pt modelId="{144E57AD-9A7B-4266-A881-74C4EFA73C8A}" type="sibTrans" cxnId="{EAF3125A-1F61-4B1F-9E20-1DEFCC873560}">
      <dgm:prSet/>
      <dgm:spPr/>
      <dgm:t>
        <a:bodyPr/>
        <a:lstStyle/>
        <a:p>
          <a:endParaRPr lang="nb-NO" sz="1000"/>
        </a:p>
      </dgm:t>
    </dgm:pt>
    <dgm:pt modelId="{EB2A3F95-B9AE-4B8F-82F4-1D4D0F64899E}">
      <dgm:prSet custT="1"/>
      <dgm:spPr/>
      <dgm:t>
        <a:bodyPr/>
        <a:lstStyle/>
        <a:p>
          <a:r>
            <a:rPr lang="nb-NO" sz="1000"/>
            <a:t>April 23</a:t>
          </a:r>
        </a:p>
      </dgm:t>
    </dgm:pt>
    <dgm:pt modelId="{5CCD2306-9D47-4BEF-B68C-2AC9D45CC41B}" type="parTrans" cxnId="{6422BA14-E468-4761-8724-3FF278222882}">
      <dgm:prSet/>
      <dgm:spPr/>
      <dgm:t>
        <a:bodyPr/>
        <a:lstStyle/>
        <a:p>
          <a:endParaRPr lang="nb-NO" sz="1000"/>
        </a:p>
      </dgm:t>
    </dgm:pt>
    <dgm:pt modelId="{3780E36E-385F-413B-82AA-C22A97E11163}" type="sibTrans" cxnId="{6422BA14-E468-4761-8724-3FF278222882}">
      <dgm:prSet/>
      <dgm:spPr/>
      <dgm:t>
        <a:bodyPr/>
        <a:lstStyle/>
        <a:p>
          <a:endParaRPr lang="nb-NO" sz="1000"/>
        </a:p>
      </dgm:t>
    </dgm:pt>
    <dgm:pt modelId="{49A12ED3-0049-4E7E-A6E4-969A73B837E6}">
      <dgm:prSet custT="1"/>
      <dgm:spPr/>
      <dgm:t>
        <a:bodyPr/>
        <a:lstStyle/>
        <a:p>
          <a:r>
            <a:rPr lang="nb-NO" sz="1000"/>
            <a:t>Rådgivende gruppe + forankring i org</a:t>
          </a:r>
        </a:p>
      </dgm:t>
    </dgm:pt>
    <dgm:pt modelId="{44987489-2271-4BBD-84B9-C1E3AEC97143}" type="parTrans" cxnId="{A3E78628-A3F7-4501-B1BF-0E0369DC2EEC}">
      <dgm:prSet/>
      <dgm:spPr/>
      <dgm:t>
        <a:bodyPr/>
        <a:lstStyle/>
        <a:p>
          <a:endParaRPr lang="nb-NO" sz="1000"/>
        </a:p>
      </dgm:t>
    </dgm:pt>
    <dgm:pt modelId="{EFBC98B1-9297-4F22-9C95-A88CC0361228}" type="sibTrans" cxnId="{A3E78628-A3F7-4501-B1BF-0E0369DC2EEC}">
      <dgm:prSet/>
      <dgm:spPr/>
      <dgm:t>
        <a:bodyPr/>
        <a:lstStyle/>
        <a:p>
          <a:endParaRPr lang="nb-NO" sz="1000"/>
        </a:p>
      </dgm:t>
    </dgm:pt>
    <dgm:pt modelId="{4CD4D0E2-2771-4391-91EF-FED36750AE7E}">
      <dgm:prSet custT="1"/>
      <dgm:spPr/>
      <dgm:t>
        <a:bodyPr/>
        <a:lstStyle/>
        <a:p>
          <a:r>
            <a:rPr lang="nb-NO" sz="1000"/>
            <a:t>Mai 23</a:t>
          </a:r>
        </a:p>
      </dgm:t>
    </dgm:pt>
    <dgm:pt modelId="{B11B6691-96BC-4304-913B-0E18670469E1}" type="parTrans" cxnId="{4313B144-5608-489D-BB30-6E300F9CE15F}">
      <dgm:prSet/>
      <dgm:spPr/>
      <dgm:t>
        <a:bodyPr/>
        <a:lstStyle/>
        <a:p>
          <a:endParaRPr lang="nb-NO" sz="1000"/>
        </a:p>
      </dgm:t>
    </dgm:pt>
    <dgm:pt modelId="{A3AC22A3-E0AA-48C3-B46F-D11B04A0DFE8}" type="sibTrans" cxnId="{4313B144-5608-489D-BB30-6E300F9CE15F}">
      <dgm:prSet/>
      <dgm:spPr/>
      <dgm:t>
        <a:bodyPr/>
        <a:lstStyle/>
        <a:p>
          <a:endParaRPr lang="nb-NO" sz="1000"/>
        </a:p>
      </dgm:t>
    </dgm:pt>
    <dgm:pt modelId="{2FF9D83C-A094-458E-B92F-855DFD929AF1}">
      <dgm:prSet custT="1"/>
      <dgm:spPr/>
      <dgm:t>
        <a:bodyPr/>
        <a:lstStyle/>
        <a:p>
          <a:r>
            <a:rPr lang="nb-NO" sz="1000"/>
            <a:t>Seminar 2 utdannings-ledere - vedtak</a:t>
          </a:r>
        </a:p>
      </dgm:t>
    </dgm:pt>
    <dgm:pt modelId="{D33580A8-D0FD-4946-89FE-F863F37A9E4E}" type="parTrans" cxnId="{39C07DF0-8901-47E1-8504-5C4CE42C24A3}">
      <dgm:prSet/>
      <dgm:spPr/>
      <dgm:t>
        <a:bodyPr/>
        <a:lstStyle/>
        <a:p>
          <a:endParaRPr lang="nb-NO" sz="1000"/>
        </a:p>
      </dgm:t>
    </dgm:pt>
    <dgm:pt modelId="{43DA23C3-9E5A-4AAA-B88E-EEBE16F553C4}" type="sibTrans" cxnId="{39C07DF0-8901-47E1-8504-5C4CE42C24A3}">
      <dgm:prSet/>
      <dgm:spPr/>
      <dgm:t>
        <a:bodyPr/>
        <a:lstStyle/>
        <a:p>
          <a:endParaRPr lang="nb-NO" sz="1000"/>
        </a:p>
      </dgm:t>
    </dgm:pt>
    <dgm:pt modelId="{93D07B15-7991-4953-8137-4793385D1E1F}">
      <dgm:prSet custT="1"/>
      <dgm:spPr/>
      <dgm:t>
        <a:bodyPr/>
        <a:lstStyle/>
        <a:p>
          <a:r>
            <a:rPr lang="nb-NO" sz="1000"/>
            <a:t>Juni 23</a:t>
          </a:r>
        </a:p>
      </dgm:t>
    </dgm:pt>
    <dgm:pt modelId="{2E9F6DA3-0370-4278-998E-02ABB2A3AA60}" type="parTrans" cxnId="{2EFA4316-6F21-4A6A-A0AB-E207DE1C66F1}">
      <dgm:prSet/>
      <dgm:spPr/>
      <dgm:t>
        <a:bodyPr/>
        <a:lstStyle/>
        <a:p>
          <a:endParaRPr lang="nb-NO" sz="1000"/>
        </a:p>
      </dgm:t>
    </dgm:pt>
    <dgm:pt modelId="{9C2E6840-76ED-472B-9879-9B2F1EDE893E}" type="sibTrans" cxnId="{2EFA4316-6F21-4A6A-A0AB-E207DE1C66F1}">
      <dgm:prSet/>
      <dgm:spPr/>
      <dgm:t>
        <a:bodyPr/>
        <a:lstStyle/>
        <a:p>
          <a:endParaRPr lang="nb-NO" sz="1000"/>
        </a:p>
      </dgm:t>
    </dgm:pt>
    <dgm:pt modelId="{34355524-2724-43DB-8396-19AFC53C3E80}" type="pres">
      <dgm:prSet presAssocID="{226B21EF-5D32-4E65-83DB-EA2C7AB2FB21}" presName="Name0" presStyleCnt="0">
        <dgm:presLayoutVars>
          <dgm:dir/>
          <dgm:resizeHandles val="exact"/>
        </dgm:presLayoutVars>
      </dgm:prSet>
      <dgm:spPr/>
    </dgm:pt>
    <dgm:pt modelId="{A99155EE-1004-4AE8-8073-3D514014FA94}" type="pres">
      <dgm:prSet presAssocID="{226B21EF-5D32-4E65-83DB-EA2C7AB2FB21}" presName="arrow" presStyleLbl="bgShp" presStyleIdx="0" presStyleCnt="1"/>
      <dgm:spPr/>
    </dgm:pt>
    <dgm:pt modelId="{648D58FB-248A-4AFF-BFCB-B568AA7CB888}" type="pres">
      <dgm:prSet presAssocID="{226B21EF-5D32-4E65-83DB-EA2C7AB2FB21}" presName="points" presStyleCnt="0"/>
      <dgm:spPr/>
    </dgm:pt>
    <dgm:pt modelId="{544B48A6-1800-434C-B42B-6AD214C12411}" type="pres">
      <dgm:prSet presAssocID="{A9966F95-ECF5-4740-B0B4-7E24CD048C7E}" presName="compositeA" presStyleCnt="0"/>
      <dgm:spPr/>
    </dgm:pt>
    <dgm:pt modelId="{5D5DA195-4B8D-4210-BCE7-2C928C9153B2}" type="pres">
      <dgm:prSet presAssocID="{A9966F95-ECF5-4740-B0B4-7E24CD048C7E}" presName="textA" presStyleLbl="revTx" presStyleIdx="0" presStyleCnt="9" custScaleX="150688">
        <dgm:presLayoutVars>
          <dgm:bulletEnabled val="1"/>
        </dgm:presLayoutVars>
      </dgm:prSet>
      <dgm:spPr/>
    </dgm:pt>
    <dgm:pt modelId="{232D5947-16F6-4DDF-ABEF-614CF4918B09}" type="pres">
      <dgm:prSet presAssocID="{A9966F95-ECF5-4740-B0B4-7E24CD048C7E}" presName="circleA" presStyleLbl="node1" presStyleIdx="0" presStyleCnt="9"/>
      <dgm:spPr/>
    </dgm:pt>
    <dgm:pt modelId="{EB0D0D9A-3D58-4B75-9012-7261960B0AAC}" type="pres">
      <dgm:prSet presAssocID="{A9966F95-ECF5-4740-B0B4-7E24CD048C7E}" presName="spaceA" presStyleCnt="0"/>
      <dgm:spPr/>
    </dgm:pt>
    <dgm:pt modelId="{21A4E8EE-C484-4CA9-A658-CB14A861405A}" type="pres">
      <dgm:prSet presAssocID="{6658A8CE-FE0D-4251-AB07-3B7532E20E2B}" presName="space" presStyleCnt="0"/>
      <dgm:spPr/>
    </dgm:pt>
    <dgm:pt modelId="{9C2DBF22-2D8C-492B-9E8E-65F13D95E42F}" type="pres">
      <dgm:prSet presAssocID="{D685A301-1EF7-4C3E-856E-FA24423EC88D}" presName="compositeB" presStyleCnt="0"/>
      <dgm:spPr/>
    </dgm:pt>
    <dgm:pt modelId="{26ECEA7D-E1A9-4FEA-A4D2-291BA455D505}" type="pres">
      <dgm:prSet presAssocID="{D685A301-1EF7-4C3E-856E-FA24423EC88D}" presName="textB" presStyleLbl="revTx" presStyleIdx="1" presStyleCnt="9" custScaleX="164203">
        <dgm:presLayoutVars>
          <dgm:bulletEnabled val="1"/>
        </dgm:presLayoutVars>
      </dgm:prSet>
      <dgm:spPr/>
    </dgm:pt>
    <dgm:pt modelId="{D461C210-ADFA-4CDC-821F-9585A026C59B}" type="pres">
      <dgm:prSet presAssocID="{D685A301-1EF7-4C3E-856E-FA24423EC88D}" presName="circleB" presStyleLbl="node1" presStyleIdx="1" presStyleCnt="9"/>
      <dgm:spPr/>
    </dgm:pt>
    <dgm:pt modelId="{7F539230-244F-4C9F-8086-2AA17B441A0A}" type="pres">
      <dgm:prSet presAssocID="{D685A301-1EF7-4C3E-856E-FA24423EC88D}" presName="spaceB" presStyleCnt="0"/>
      <dgm:spPr/>
    </dgm:pt>
    <dgm:pt modelId="{BE4F7102-C697-43F3-BCF5-643751ADD218}" type="pres">
      <dgm:prSet presAssocID="{3A75FB21-58E9-4E47-9D6B-C74E33C7F9F8}" presName="space" presStyleCnt="0"/>
      <dgm:spPr/>
    </dgm:pt>
    <dgm:pt modelId="{958E0DA6-A79C-43C9-A2DE-EDC66B425DC5}" type="pres">
      <dgm:prSet presAssocID="{46DF9A47-9033-4CC8-AA94-B1410A821859}" presName="compositeA" presStyleCnt="0"/>
      <dgm:spPr/>
    </dgm:pt>
    <dgm:pt modelId="{4849BD8C-41D3-468E-924D-F6826816DFE0}" type="pres">
      <dgm:prSet presAssocID="{46DF9A47-9033-4CC8-AA94-B1410A821859}" presName="textA" presStyleLbl="revTx" presStyleIdx="2" presStyleCnt="9" custScaleX="140589">
        <dgm:presLayoutVars>
          <dgm:bulletEnabled val="1"/>
        </dgm:presLayoutVars>
      </dgm:prSet>
      <dgm:spPr/>
    </dgm:pt>
    <dgm:pt modelId="{BAFCB461-4AA1-441D-ABA2-22CA67BDD538}" type="pres">
      <dgm:prSet presAssocID="{46DF9A47-9033-4CC8-AA94-B1410A821859}" presName="circleA" presStyleLbl="node1" presStyleIdx="2" presStyleCnt="9"/>
      <dgm:spPr/>
    </dgm:pt>
    <dgm:pt modelId="{50781B43-968C-4F40-AB1D-4FB90E895140}" type="pres">
      <dgm:prSet presAssocID="{46DF9A47-9033-4CC8-AA94-B1410A821859}" presName="spaceA" presStyleCnt="0"/>
      <dgm:spPr/>
    </dgm:pt>
    <dgm:pt modelId="{34BCEEAE-99B5-4F48-9CA9-FCFD6CD8334A}" type="pres">
      <dgm:prSet presAssocID="{DD083FD1-B29D-4EB3-9D82-98C628BEA97D}" presName="space" presStyleCnt="0"/>
      <dgm:spPr/>
    </dgm:pt>
    <dgm:pt modelId="{064B1195-6BCB-4466-BADD-F12DB51456EE}" type="pres">
      <dgm:prSet presAssocID="{AF8C89B4-10CE-4FB4-A6D2-DA1A6734EC3C}" presName="compositeB" presStyleCnt="0"/>
      <dgm:spPr/>
    </dgm:pt>
    <dgm:pt modelId="{A9495814-17B6-4B26-BB46-4C04D5F98E8A}" type="pres">
      <dgm:prSet presAssocID="{AF8C89B4-10CE-4FB4-A6D2-DA1A6734EC3C}" presName="textB" presStyleLbl="revTx" presStyleIdx="3" presStyleCnt="9" custScaleX="151263">
        <dgm:presLayoutVars>
          <dgm:bulletEnabled val="1"/>
        </dgm:presLayoutVars>
      </dgm:prSet>
      <dgm:spPr/>
    </dgm:pt>
    <dgm:pt modelId="{869E3CC3-71AD-4E4C-B33A-06B29D745BD7}" type="pres">
      <dgm:prSet presAssocID="{AF8C89B4-10CE-4FB4-A6D2-DA1A6734EC3C}" presName="circleB" presStyleLbl="node1" presStyleIdx="3" presStyleCnt="9"/>
      <dgm:spPr/>
    </dgm:pt>
    <dgm:pt modelId="{16D6F691-F33E-4479-BC07-71409591AF3A}" type="pres">
      <dgm:prSet presAssocID="{AF8C89B4-10CE-4FB4-A6D2-DA1A6734EC3C}" presName="spaceB" presStyleCnt="0"/>
      <dgm:spPr/>
    </dgm:pt>
    <dgm:pt modelId="{012AE7E3-D8DD-48E3-BC55-D8C93F01568C}" type="pres">
      <dgm:prSet presAssocID="{3469B93A-3A94-4A5B-9590-B01B22DC0618}" presName="space" presStyleCnt="0"/>
      <dgm:spPr/>
    </dgm:pt>
    <dgm:pt modelId="{8901A9C9-5CD7-4DE7-99F5-19900C7FDF2B}" type="pres">
      <dgm:prSet presAssocID="{FA5F1F25-A3AD-46C5-A287-3585F572207E}" presName="compositeA" presStyleCnt="0"/>
      <dgm:spPr/>
    </dgm:pt>
    <dgm:pt modelId="{EBAE3208-8A4F-451F-89BF-5525D10E32F4}" type="pres">
      <dgm:prSet presAssocID="{FA5F1F25-A3AD-46C5-A287-3585F572207E}" presName="textA" presStyleLbl="revTx" presStyleIdx="4" presStyleCnt="9" custScaleX="165953">
        <dgm:presLayoutVars>
          <dgm:bulletEnabled val="1"/>
        </dgm:presLayoutVars>
      </dgm:prSet>
      <dgm:spPr/>
    </dgm:pt>
    <dgm:pt modelId="{64708A05-58E3-422D-9E5C-E9976CB8DA77}" type="pres">
      <dgm:prSet presAssocID="{FA5F1F25-A3AD-46C5-A287-3585F572207E}" presName="circleA" presStyleLbl="node1" presStyleIdx="4" presStyleCnt="9"/>
      <dgm:spPr/>
    </dgm:pt>
    <dgm:pt modelId="{FF99CB7E-10D1-4E5A-BFCD-F7976A2CE59C}" type="pres">
      <dgm:prSet presAssocID="{FA5F1F25-A3AD-46C5-A287-3585F572207E}" presName="spaceA" presStyleCnt="0"/>
      <dgm:spPr/>
    </dgm:pt>
    <dgm:pt modelId="{B0F541F3-C479-49A1-95B5-5D61B6FD0D02}" type="pres">
      <dgm:prSet presAssocID="{1A2A0C3D-05F1-4E56-AF2E-83A3F7B320BD}" presName="space" presStyleCnt="0"/>
      <dgm:spPr/>
    </dgm:pt>
    <dgm:pt modelId="{506AF629-1C62-407F-ADE2-C8C49B758112}" type="pres">
      <dgm:prSet presAssocID="{CCF3EABD-01C1-4B7D-A023-FFF0F7677D45}" presName="compositeB" presStyleCnt="0"/>
      <dgm:spPr/>
    </dgm:pt>
    <dgm:pt modelId="{857F189C-B13D-43A6-8D5E-003CE86B64EA}" type="pres">
      <dgm:prSet presAssocID="{CCF3EABD-01C1-4B7D-A023-FFF0F7677D45}" presName="textB" presStyleLbl="revTx" presStyleIdx="5" presStyleCnt="9" custScaleX="205600">
        <dgm:presLayoutVars>
          <dgm:bulletEnabled val="1"/>
        </dgm:presLayoutVars>
      </dgm:prSet>
      <dgm:spPr/>
    </dgm:pt>
    <dgm:pt modelId="{74AAE9FB-470C-4FB4-8C3F-86BF70DC5495}" type="pres">
      <dgm:prSet presAssocID="{CCF3EABD-01C1-4B7D-A023-FFF0F7677D45}" presName="circleB" presStyleLbl="node1" presStyleIdx="5" presStyleCnt="9"/>
      <dgm:spPr/>
    </dgm:pt>
    <dgm:pt modelId="{38E2A5EC-06DB-43AE-A59C-83D2FD1CC952}" type="pres">
      <dgm:prSet presAssocID="{CCF3EABD-01C1-4B7D-A023-FFF0F7677D45}" presName="spaceB" presStyleCnt="0"/>
      <dgm:spPr/>
    </dgm:pt>
    <dgm:pt modelId="{C62ACB69-EB21-4992-AF62-77E0CFECDBD8}" type="pres">
      <dgm:prSet presAssocID="{0A45049C-84D8-419B-B4D1-7EF6456845A3}" presName="space" presStyleCnt="0"/>
      <dgm:spPr/>
    </dgm:pt>
    <dgm:pt modelId="{DC442BC5-B688-4740-A03C-ECC91D3B189E}" type="pres">
      <dgm:prSet presAssocID="{AA1941E9-DAA2-4308-94A2-17675A60EBD4}" presName="compositeA" presStyleCnt="0"/>
      <dgm:spPr/>
    </dgm:pt>
    <dgm:pt modelId="{75A88BEA-8B6E-4353-90F6-0EDF29EA4F54}" type="pres">
      <dgm:prSet presAssocID="{AA1941E9-DAA2-4308-94A2-17675A60EBD4}" presName="textA" presStyleLbl="revTx" presStyleIdx="6" presStyleCnt="9" custScaleX="173848">
        <dgm:presLayoutVars>
          <dgm:bulletEnabled val="1"/>
        </dgm:presLayoutVars>
      </dgm:prSet>
      <dgm:spPr/>
    </dgm:pt>
    <dgm:pt modelId="{AC5E9AF8-FE3D-46A8-9DF2-5670AC325D6F}" type="pres">
      <dgm:prSet presAssocID="{AA1941E9-DAA2-4308-94A2-17675A60EBD4}" presName="circleA" presStyleLbl="node1" presStyleIdx="6" presStyleCnt="9"/>
      <dgm:spPr/>
    </dgm:pt>
    <dgm:pt modelId="{CC23858D-B514-4F64-9BA1-652166A5E7C6}" type="pres">
      <dgm:prSet presAssocID="{AA1941E9-DAA2-4308-94A2-17675A60EBD4}" presName="spaceA" presStyleCnt="0"/>
      <dgm:spPr/>
    </dgm:pt>
    <dgm:pt modelId="{D1351693-1861-4324-AC75-E2E7ED5B8EA2}" type="pres">
      <dgm:prSet presAssocID="{144E57AD-9A7B-4266-A881-74C4EFA73C8A}" presName="space" presStyleCnt="0"/>
      <dgm:spPr/>
    </dgm:pt>
    <dgm:pt modelId="{BCD2D23E-DC6D-4C0A-A109-26886C5BC1FE}" type="pres">
      <dgm:prSet presAssocID="{49A12ED3-0049-4E7E-A6E4-969A73B837E6}" presName="compositeB" presStyleCnt="0"/>
      <dgm:spPr/>
    </dgm:pt>
    <dgm:pt modelId="{986D9B94-8D95-4ECF-A597-723CED5A022C}" type="pres">
      <dgm:prSet presAssocID="{49A12ED3-0049-4E7E-A6E4-969A73B837E6}" presName="textB" presStyleLbl="revTx" presStyleIdx="7" presStyleCnt="9" custScaleX="203998">
        <dgm:presLayoutVars>
          <dgm:bulletEnabled val="1"/>
        </dgm:presLayoutVars>
      </dgm:prSet>
      <dgm:spPr/>
    </dgm:pt>
    <dgm:pt modelId="{3FCB5539-1394-4B13-A923-2397D51A29A2}" type="pres">
      <dgm:prSet presAssocID="{49A12ED3-0049-4E7E-A6E4-969A73B837E6}" presName="circleB" presStyleLbl="node1" presStyleIdx="7" presStyleCnt="9"/>
      <dgm:spPr/>
    </dgm:pt>
    <dgm:pt modelId="{CA1EFFC9-AB35-46B1-949A-52475DC0DC5B}" type="pres">
      <dgm:prSet presAssocID="{49A12ED3-0049-4E7E-A6E4-969A73B837E6}" presName="spaceB" presStyleCnt="0"/>
      <dgm:spPr/>
    </dgm:pt>
    <dgm:pt modelId="{0D3D54AE-87C0-4841-9AFD-4346A3A8B784}" type="pres">
      <dgm:prSet presAssocID="{EFBC98B1-9297-4F22-9C95-A88CC0361228}" presName="space" presStyleCnt="0"/>
      <dgm:spPr/>
    </dgm:pt>
    <dgm:pt modelId="{E08058FC-92E5-4FD8-8BBA-4239C908E5D6}" type="pres">
      <dgm:prSet presAssocID="{2FF9D83C-A094-458E-B92F-855DFD929AF1}" presName="compositeA" presStyleCnt="0"/>
      <dgm:spPr/>
    </dgm:pt>
    <dgm:pt modelId="{10D2AC9C-7D54-4713-A3AF-FECDA5EAD96A}" type="pres">
      <dgm:prSet presAssocID="{2FF9D83C-A094-458E-B92F-855DFD929AF1}" presName="textA" presStyleLbl="revTx" presStyleIdx="8" presStyleCnt="9" custScaleX="159260">
        <dgm:presLayoutVars>
          <dgm:bulletEnabled val="1"/>
        </dgm:presLayoutVars>
      </dgm:prSet>
      <dgm:spPr/>
    </dgm:pt>
    <dgm:pt modelId="{680BC486-0A20-488D-A63A-733D0B9BD932}" type="pres">
      <dgm:prSet presAssocID="{2FF9D83C-A094-458E-B92F-855DFD929AF1}" presName="circleA" presStyleLbl="node1" presStyleIdx="8" presStyleCnt="9"/>
      <dgm:spPr/>
    </dgm:pt>
    <dgm:pt modelId="{B3348FEB-964B-4337-B958-077DCF88AC81}" type="pres">
      <dgm:prSet presAssocID="{2FF9D83C-A094-458E-B92F-855DFD929AF1}" presName="spaceA" presStyleCnt="0"/>
      <dgm:spPr/>
    </dgm:pt>
  </dgm:ptLst>
  <dgm:cxnLst>
    <dgm:cxn modelId="{36FFE403-7043-4D6A-AA9C-322FEDCF1080}" type="presOf" srcId="{A8C3962A-2469-460D-BA2A-F81E3B5A20F7}" destId="{857F189C-B13D-43A6-8D5E-003CE86B64EA}" srcOrd="0" destOrd="1" presId="urn:microsoft.com/office/officeart/2005/8/layout/hProcess11"/>
    <dgm:cxn modelId="{CD7DF60C-FFB9-4C86-AF62-A13126E28664}" srcId="{A9966F95-ECF5-4740-B0B4-7E24CD048C7E}" destId="{74F59810-CEB2-4844-B416-779CEDD3EDE8}" srcOrd="0" destOrd="0" parTransId="{13D4F35A-0CD7-4023-97EA-D16EE5DDB42B}" sibTransId="{8C3F757C-CDCA-4E6A-B0CA-ED8DDE5CF780}"/>
    <dgm:cxn modelId="{6422BA14-E468-4761-8724-3FF278222882}" srcId="{AA1941E9-DAA2-4308-94A2-17675A60EBD4}" destId="{EB2A3F95-B9AE-4B8F-82F4-1D4D0F64899E}" srcOrd="0" destOrd="0" parTransId="{5CCD2306-9D47-4BEF-B68C-2AC9D45CC41B}" sibTransId="{3780E36E-385F-413B-82AA-C22A97E11163}"/>
    <dgm:cxn modelId="{2EFA4316-6F21-4A6A-A0AB-E207DE1C66F1}" srcId="{2FF9D83C-A094-458E-B92F-855DFD929AF1}" destId="{93D07B15-7991-4953-8137-4793385D1E1F}" srcOrd="0" destOrd="0" parTransId="{2E9F6DA3-0370-4278-998E-02ABB2A3AA60}" sibTransId="{9C2E6840-76ED-472B-9879-9B2F1EDE893E}"/>
    <dgm:cxn modelId="{4D5BE31F-DA5C-4BE5-8607-5895B21F50B0}" type="presOf" srcId="{D685A301-1EF7-4C3E-856E-FA24423EC88D}" destId="{26ECEA7D-E1A9-4FEA-A4D2-291BA455D505}" srcOrd="0" destOrd="0" presId="urn:microsoft.com/office/officeart/2005/8/layout/hProcess11"/>
    <dgm:cxn modelId="{04346020-812B-480F-8A1F-52A9EC8CED30}" srcId="{CCF3EABD-01C1-4B7D-A023-FFF0F7677D45}" destId="{A8C3962A-2469-460D-BA2A-F81E3B5A20F7}" srcOrd="0" destOrd="0" parTransId="{A7279738-D196-4B1C-B6DE-8DC420AD2BF1}" sibTransId="{540EE9D7-BC7B-419E-B484-3F8EBF9A2B9B}"/>
    <dgm:cxn modelId="{16635721-993F-4C0B-8FDF-588E30460022}" srcId="{226B21EF-5D32-4E65-83DB-EA2C7AB2FB21}" destId="{46DF9A47-9033-4CC8-AA94-B1410A821859}" srcOrd="2" destOrd="0" parTransId="{0376116C-A5BA-433A-BB45-CAA7FFFCA418}" sibTransId="{DD083FD1-B29D-4EB3-9D82-98C628BEA97D}"/>
    <dgm:cxn modelId="{A3E78628-A3F7-4501-B1BF-0E0369DC2EEC}" srcId="{226B21EF-5D32-4E65-83DB-EA2C7AB2FB21}" destId="{49A12ED3-0049-4E7E-A6E4-969A73B837E6}" srcOrd="7" destOrd="0" parTransId="{44987489-2271-4BBD-84B9-C1E3AEC97143}" sibTransId="{EFBC98B1-9297-4F22-9C95-A88CC0361228}"/>
    <dgm:cxn modelId="{E3984A30-47B5-4139-A451-B8CB51099850}" srcId="{FA5F1F25-A3AD-46C5-A287-3585F572207E}" destId="{9A02D057-72E5-4D52-98D7-B49FB0DFA856}" srcOrd="0" destOrd="0" parTransId="{4400D9F1-BD36-408F-9025-B87BD83A591A}" sibTransId="{DF9F6C35-69D5-43D9-A6CF-DCF0C86122E5}"/>
    <dgm:cxn modelId="{5B23435E-8BD5-43BA-A188-ED6038774A0D}" type="presOf" srcId="{AF8C89B4-10CE-4FB4-A6D2-DA1A6734EC3C}" destId="{A9495814-17B6-4B26-BB46-4C04D5F98E8A}" srcOrd="0" destOrd="0" presId="urn:microsoft.com/office/officeart/2005/8/layout/hProcess11"/>
    <dgm:cxn modelId="{BE275A43-3B4F-488E-86EC-82251B9DB37C}" type="presOf" srcId="{2FF9D83C-A094-458E-B92F-855DFD929AF1}" destId="{10D2AC9C-7D54-4713-A3AF-FECDA5EAD96A}" srcOrd="0" destOrd="0" presId="urn:microsoft.com/office/officeart/2005/8/layout/hProcess11"/>
    <dgm:cxn modelId="{4313B144-5608-489D-BB30-6E300F9CE15F}" srcId="{49A12ED3-0049-4E7E-A6E4-969A73B837E6}" destId="{4CD4D0E2-2771-4391-91EF-FED36750AE7E}" srcOrd="0" destOrd="0" parTransId="{B11B6691-96BC-4304-913B-0E18670469E1}" sibTransId="{A3AC22A3-E0AA-48C3-B46F-D11B04A0DFE8}"/>
    <dgm:cxn modelId="{667F8669-85E9-4BD5-A2A3-4E0920ACBCE1}" type="presOf" srcId="{5C3945B0-C1C8-422D-B440-04E85F74A70A}" destId="{4849BD8C-41D3-468E-924D-F6826816DFE0}" srcOrd="0" destOrd="1" presId="urn:microsoft.com/office/officeart/2005/8/layout/hProcess11"/>
    <dgm:cxn modelId="{927FA16C-2CDC-4089-885D-97AA3AAFD5EE}" type="presOf" srcId="{A9966F95-ECF5-4740-B0B4-7E24CD048C7E}" destId="{5D5DA195-4B8D-4210-BCE7-2C928C9153B2}" srcOrd="0" destOrd="0" presId="urn:microsoft.com/office/officeart/2005/8/layout/hProcess11"/>
    <dgm:cxn modelId="{EAF3125A-1F61-4B1F-9E20-1DEFCC873560}" srcId="{226B21EF-5D32-4E65-83DB-EA2C7AB2FB21}" destId="{AA1941E9-DAA2-4308-94A2-17675A60EBD4}" srcOrd="6" destOrd="0" parTransId="{B7C480A6-30C9-46F8-8F49-8472E1CD7405}" sibTransId="{144E57AD-9A7B-4266-A881-74C4EFA73C8A}"/>
    <dgm:cxn modelId="{2C0CE67A-9358-472C-81DB-0CB61A873EAC}" srcId="{226B21EF-5D32-4E65-83DB-EA2C7AB2FB21}" destId="{A9966F95-ECF5-4740-B0B4-7E24CD048C7E}" srcOrd="0" destOrd="0" parTransId="{4D967DB5-F8C4-43A8-ACC2-F6D16B8B261A}" sibTransId="{6658A8CE-FE0D-4251-AB07-3B7532E20E2B}"/>
    <dgm:cxn modelId="{3312287F-F05D-4F5E-97E3-F2E19615C64D}" type="presOf" srcId="{226B21EF-5D32-4E65-83DB-EA2C7AB2FB21}" destId="{34355524-2724-43DB-8396-19AFC53C3E80}" srcOrd="0" destOrd="0" presId="urn:microsoft.com/office/officeart/2005/8/layout/hProcess11"/>
    <dgm:cxn modelId="{BB5ECF85-1CEC-4EB1-A010-A3E0CFD8528A}" type="presOf" srcId="{E70E6874-EAC4-455A-A864-44A88821DA32}" destId="{26ECEA7D-E1A9-4FEA-A4D2-291BA455D505}" srcOrd="0" destOrd="1" presId="urn:microsoft.com/office/officeart/2005/8/layout/hProcess11"/>
    <dgm:cxn modelId="{6C0DA594-91DD-46D9-BFD1-63F6ACD2F0C0}" type="presOf" srcId="{9A02D057-72E5-4D52-98D7-B49FB0DFA856}" destId="{EBAE3208-8A4F-451F-89BF-5525D10E32F4}" srcOrd="0" destOrd="1" presId="urn:microsoft.com/office/officeart/2005/8/layout/hProcess11"/>
    <dgm:cxn modelId="{7BFEFCA1-7A8C-4199-929D-1F2BC4F39E28}" type="presOf" srcId="{EB2A3F95-B9AE-4B8F-82F4-1D4D0F64899E}" destId="{75A88BEA-8B6E-4353-90F6-0EDF29EA4F54}" srcOrd="0" destOrd="1" presId="urn:microsoft.com/office/officeart/2005/8/layout/hProcess11"/>
    <dgm:cxn modelId="{1161C9A6-6FE1-48D9-9103-1F28F737C591}" type="presOf" srcId="{46DF9A47-9033-4CC8-AA94-B1410A821859}" destId="{4849BD8C-41D3-468E-924D-F6826816DFE0}" srcOrd="0" destOrd="0" presId="urn:microsoft.com/office/officeart/2005/8/layout/hProcess11"/>
    <dgm:cxn modelId="{40EAA8A7-E369-4F27-9E73-0DECE110F97C}" srcId="{46DF9A47-9033-4CC8-AA94-B1410A821859}" destId="{5C3945B0-C1C8-422D-B440-04E85F74A70A}" srcOrd="0" destOrd="0" parTransId="{3DC0D5AF-37BF-4A55-9004-29A93B45E85C}" sibTransId="{F57AF220-4F26-485A-B0D7-30CE79D726DC}"/>
    <dgm:cxn modelId="{E8A813AB-85B6-4979-89FF-076F1564764C}" type="presOf" srcId="{93D07B15-7991-4953-8137-4793385D1E1F}" destId="{10D2AC9C-7D54-4713-A3AF-FECDA5EAD96A}" srcOrd="0" destOrd="1" presId="urn:microsoft.com/office/officeart/2005/8/layout/hProcess11"/>
    <dgm:cxn modelId="{D604B8AF-6E38-446E-AADB-C52C73B78193}" srcId="{AF8C89B4-10CE-4FB4-A6D2-DA1A6734EC3C}" destId="{60BEA850-5D9E-42BF-B61B-93C789C4F7EE}" srcOrd="0" destOrd="0" parTransId="{A4C6173A-9B1A-4456-B04B-337FB1B46D9F}" sibTransId="{62A547B8-4DB5-47B7-84DB-B53ACAA91A7C}"/>
    <dgm:cxn modelId="{A2672BC2-C036-41C2-8A67-3C621BB460AB}" type="presOf" srcId="{49A12ED3-0049-4E7E-A6E4-969A73B837E6}" destId="{986D9B94-8D95-4ECF-A597-723CED5A022C}" srcOrd="0" destOrd="0" presId="urn:microsoft.com/office/officeart/2005/8/layout/hProcess11"/>
    <dgm:cxn modelId="{B478F0C7-54C1-4B13-86FA-53353139C7C9}" type="presOf" srcId="{CCF3EABD-01C1-4B7D-A023-FFF0F7677D45}" destId="{857F189C-B13D-43A6-8D5E-003CE86B64EA}" srcOrd="0" destOrd="0" presId="urn:microsoft.com/office/officeart/2005/8/layout/hProcess11"/>
    <dgm:cxn modelId="{A5FD0BCB-F9D4-4A1E-AEF2-AB7FDE7A94B1}" srcId="{226B21EF-5D32-4E65-83DB-EA2C7AB2FB21}" destId="{D685A301-1EF7-4C3E-856E-FA24423EC88D}" srcOrd="1" destOrd="0" parTransId="{58D8575C-4080-4E44-B6B6-302B92F728DB}" sibTransId="{3A75FB21-58E9-4E47-9D6B-C74E33C7F9F8}"/>
    <dgm:cxn modelId="{9C1C19CB-8BE6-4157-9B5F-03B2F81E9CE7}" type="presOf" srcId="{FA5F1F25-A3AD-46C5-A287-3585F572207E}" destId="{EBAE3208-8A4F-451F-89BF-5525D10E32F4}" srcOrd="0" destOrd="0" presId="urn:microsoft.com/office/officeart/2005/8/layout/hProcess11"/>
    <dgm:cxn modelId="{4C5C71D1-F4A9-48CA-B1C6-0088DAD80CED}" type="presOf" srcId="{74F59810-CEB2-4844-B416-779CEDD3EDE8}" destId="{5D5DA195-4B8D-4210-BCE7-2C928C9153B2}" srcOrd="0" destOrd="1" presId="urn:microsoft.com/office/officeart/2005/8/layout/hProcess11"/>
    <dgm:cxn modelId="{7DCEAFD4-611A-4F8F-8A4E-80D7BA2EA481}" srcId="{D685A301-1EF7-4C3E-856E-FA24423EC88D}" destId="{E70E6874-EAC4-455A-A864-44A88821DA32}" srcOrd="0" destOrd="0" parTransId="{1F3EC0A2-D003-49CE-AB4C-9DB1F0A27519}" sibTransId="{184386E2-D5E4-4715-8FCB-3C46ADBA5C71}"/>
    <dgm:cxn modelId="{7277F1D6-816F-4D4F-9C15-F11A3E0B413D}" srcId="{226B21EF-5D32-4E65-83DB-EA2C7AB2FB21}" destId="{CCF3EABD-01C1-4B7D-A023-FFF0F7677D45}" srcOrd="5" destOrd="0" parTransId="{D5A41D2B-D16D-4459-864E-64352B777485}" sibTransId="{0A45049C-84D8-419B-B4D1-7EF6456845A3}"/>
    <dgm:cxn modelId="{AF65C4DF-8D47-4F43-9B14-6DF0D32F6908}" type="presOf" srcId="{AA1941E9-DAA2-4308-94A2-17675A60EBD4}" destId="{75A88BEA-8B6E-4353-90F6-0EDF29EA4F54}" srcOrd="0" destOrd="0" presId="urn:microsoft.com/office/officeart/2005/8/layout/hProcess11"/>
    <dgm:cxn modelId="{39C07DF0-8901-47E1-8504-5C4CE42C24A3}" srcId="{226B21EF-5D32-4E65-83DB-EA2C7AB2FB21}" destId="{2FF9D83C-A094-458E-B92F-855DFD929AF1}" srcOrd="8" destOrd="0" parTransId="{D33580A8-D0FD-4946-89FE-F863F37A9E4E}" sibTransId="{43DA23C3-9E5A-4AAA-B88E-EEBE16F553C4}"/>
    <dgm:cxn modelId="{F50934F1-117C-47EA-9562-9A53844E3450}" srcId="{226B21EF-5D32-4E65-83DB-EA2C7AB2FB21}" destId="{AF8C89B4-10CE-4FB4-A6D2-DA1A6734EC3C}" srcOrd="3" destOrd="0" parTransId="{B70D04A0-BBA4-4527-9CDD-A3F65B3ECFCD}" sibTransId="{3469B93A-3A94-4A5B-9590-B01B22DC0618}"/>
    <dgm:cxn modelId="{1A2027FA-0388-40C8-A060-75CA75ACAB43}" srcId="{226B21EF-5D32-4E65-83DB-EA2C7AB2FB21}" destId="{FA5F1F25-A3AD-46C5-A287-3585F572207E}" srcOrd="4" destOrd="0" parTransId="{DC658C59-B001-4928-8267-2CD87C537D06}" sibTransId="{1A2A0C3D-05F1-4E56-AF2E-83A3F7B320BD}"/>
    <dgm:cxn modelId="{850090FD-8254-47FB-9FFB-1E38E5BA7589}" type="presOf" srcId="{4CD4D0E2-2771-4391-91EF-FED36750AE7E}" destId="{986D9B94-8D95-4ECF-A597-723CED5A022C}" srcOrd="0" destOrd="1" presId="urn:microsoft.com/office/officeart/2005/8/layout/hProcess11"/>
    <dgm:cxn modelId="{983508FE-430F-44AA-82EC-5CABE61CCD63}" type="presOf" srcId="{60BEA850-5D9E-42BF-B61B-93C789C4F7EE}" destId="{A9495814-17B6-4B26-BB46-4C04D5F98E8A}" srcOrd="0" destOrd="1" presId="urn:microsoft.com/office/officeart/2005/8/layout/hProcess11"/>
    <dgm:cxn modelId="{1C606AA8-9461-407E-AB02-1F7F8FFF5794}" type="presParOf" srcId="{34355524-2724-43DB-8396-19AFC53C3E80}" destId="{A99155EE-1004-4AE8-8073-3D514014FA94}" srcOrd="0" destOrd="0" presId="urn:microsoft.com/office/officeart/2005/8/layout/hProcess11"/>
    <dgm:cxn modelId="{669DB05E-37C7-4E2D-A9E9-5532E8115D5E}" type="presParOf" srcId="{34355524-2724-43DB-8396-19AFC53C3E80}" destId="{648D58FB-248A-4AFF-BFCB-B568AA7CB888}" srcOrd="1" destOrd="0" presId="urn:microsoft.com/office/officeart/2005/8/layout/hProcess11"/>
    <dgm:cxn modelId="{F4826C3F-C399-43AE-A2CA-AE9F72B5071B}" type="presParOf" srcId="{648D58FB-248A-4AFF-BFCB-B568AA7CB888}" destId="{544B48A6-1800-434C-B42B-6AD214C12411}" srcOrd="0" destOrd="0" presId="urn:microsoft.com/office/officeart/2005/8/layout/hProcess11"/>
    <dgm:cxn modelId="{A19FA47F-12EB-4709-A4DE-555EC5B59FC5}" type="presParOf" srcId="{544B48A6-1800-434C-B42B-6AD214C12411}" destId="{5D5DA195-4B8D-4210-BCE7-2C928C9153B2}" srcOrd="0" destOrd="0" presId="urn:microsoft.com/office/officeart/2005/8/layout/hProcess11"/>
    <dgm:cxn modelId="{A62FBE04-C084-4F42-A115-B005B5A1513A}" type="presParOf" srcId="{544B48A6-1800-434C-B42B-6AD214C12411}" destId="{232D5947-16F6-4DDF-ABEF-614CF4918B09}" srcOrd="1" destOrd="0" presId="urn:microsoft.com/office/officeart/2005/8/layout/hProcess11"/>
    <dgm:cxn modelId="{1817EE32-F719-4C2B-B2DA-ECE85671C1C6}" type="presParOf" srcId="{544B48A6-1800-434C-B42B-6AD214C12411}" destId="{EB0D0D9A-3D58-4B75-9012-7261960B0AAC}" srcOrd="2" destOrd="0" presId="urn:microsoft.com/office/officeart/2005/8/layout/hProcess11"/>
    <dgm:cxn modelId="{CB9436DA-EE79-4BDB-97C0-D8E22ACC9EBE}" type="presParOf" srcId="{648D58FB-248A-4AFF-BFCB-B568AA7CB888}" destId="{21A4E8EE-C484-4CA9-A658-CB14A861405A}" srcOrd="1" destOrd="0" presId="urn:microsoft.com/office/officeart/2005/8/layout/hProcess11"/>
    <dgm:cxn modelId="{B88FC2E8-A4D6-4461-BC8F-B5952ADF86D1}" type="presParOf" srcId="{648D58FB-248A-4AFF-BFCB-B568AA7CB888}" destId="{9C2DBF22-2D8C-492B-9E8E-65F13D95E42F}" srcOrd="2" destOrd="0" presId="urn:microsoft.com/office/officeart/2005/8/layout/hProcess11"/>
    <dgm:cxn modelId="{92289E35-7AFC-4328-840F-B88908FEE786}" type="presParOf" srcId="{9C2DBF22-2D8C-492B-9E8E-65F13D95E42F}" destId="{26ECEA7D-E1A9-4FEA-A4D2-291BA455D505}" srcOrd="0" destOrd="0" presId="urn:microsoft.com/office/officeart/2005/8/layout/hProcess11"/>
    <dgm:cxn modelId="{2F6C59FB-6D6F-4667-AA2A-4A56C54D403D}" type="presParOf" srcId="{9C2DBF22-2D8C-492B-9E8E-65F13D95E42F}" destId="{D461C210-ADFA-4CDC-821F-9585A026C59B}" srcOrd="1" destOrd="0" presId="urn:microsoft.com/office/officeart/2005/8/layout/hProcess11"/>
    <dgm:cxn modelId="{40AC6E1B-6DA6-4924-AAF6-07E019E0E355}" type="presParOf" srcId="{9C2DBF22-2D8C-492B-9E8E-65F13D95E42F}" destId="{7F539230-244F-4C9F-8086-2AA17B441A0A}" srcOrd="2" destOrd="0" presId="urn:microsoft.com/office/officeart/2005/8/layout/hProcess11"/>
    <dgm:cxn modelId="{E1580E4A-A94A-4A2A-817D-79DE67559411}" type="presParOf" srcId="{648D58FB-248A-4AFF-BFCB-B568AA7CB888}" destId="{BE4F7102-C697-43F3-BCF5-643751ADD218}" srcOrd="3" destOrd="0" presId="urn:microsoft.com/office/officeart/2005/8/layout/hProcess11"/>
    <dgm:cxn modelId="{29CC2852-6A59-435D-8145-815F5CEBB3C9}" type="presParOf" srcId="{648D58FB-248A-4AFF-BFCB-B568AA7CB888}" destId="{958E0DA6-A79C-43C9-A2DE-EDC66B425DC5}" srcOrd="4" destOrd="0" presId="urn:microsoft.com/office/officeart/2005/8/layout/hProcess11"/>
    <dgm:cxn modelId="{72A78556-08C5-486D-9FE6-C0EF9AEC97CF}" type="presParOf" srcId="{958E0DA6-A79C-43C9-A2DE-EDC66B425DC5}" destId="{4849BD8C-41D3-468E-924D-F6826816DFE0}" srcOrd="0" destOrd="0" presId="urn:microsoft.com/office/officeart/2005/8/layout/hProcess11"/>
    <dgm:cxn modelId="{73003EA0-1E7D-49C6-8A33-B59A97D425D7}" type="presParOf" srcId="{958E0DA6-A79C-43C9-A2DE-EDC66B425DC5}" destId="{BAFCB461-4AA1-441D-ABA2-22CA67BDD538}" srcOrd="1" destOrd="0" presId="urn:microsoft.com/office/officeart/2005/8/layout/hProcess11"/>
    <dgm:cxn modelId="{D483394C-0F0A-47C2-B038-5A252B81213E}" type="presParOf" srcId="{958E0DA6-A79C-43C9-A2DE-EDC66B425DC5}" destId="{50781B43-968C-4F40-AB1D-4FB90E895140}" srcOrd="2" destOrd="0" presId="urn:microsoft.com/office/officeart/2005/8/layout/hProcess11"/>
    <dgm:cxn modelId="{D31E0359-8082-42DE-8ECA-A82402BCEEBB}" type="presParOf" srcId="{648D58FB-248A-4AFF-BFCB-B568AA7CB888}" destId="{34BCEEAE-99B5-4F48-9CA9-FCFD6CD8334A}" srcOrd="5" destOrd="0" presId="urn:microsoft.com/office/officeart/2005/8/layout/hProcess11"/>
    <dgm:cxn modelId="{4802F92D-B47B-4B10-A932-B867561073AB}" type="presParOf" srcId="{648D58FB-248A-4AFF-BFCB-B568AA7CB888}" destId="{064B1195-6BCB-4466-BADD-F12DB51456EE}" srcOrd="6" destOrd="0" presId="urn:microsoft.com/office/officeart/2005/8/layout/hProcess11"/>
    <dgm:cxn modelId="{CE2B1359-ACBF-418F-9094-E403761E9893}" type="presParOf" srcId="{064B1195-6BCB-4466-BADD-F12DB51456EE}" destId="{A9495814-17B6-4B26-BB46-4C04D5F98E8A}" srcOrd="0" destOrd="0" presId="urn:microsoft.com/office/officeart/2005/8/layout/hProcess11"/>
    <dgm:cxn modelId="{B0096C90-CDA9-4870-9076-86E4A9A03E76}" type="presParOf" srcId="{064B1195-6BCB-4466-BADD-F12DB51456EE}" destId="{869E3CC3-71AD-4E4C-B33A-06B29D745BD7}" srcOrd="1" destOrd="0" presId="urn:microsoft.com/office/officeart/2005/8/layout/hProcess11"/>
    <dgm:cxn modelId="{3208EAE4-CDCC-45CB-A5FC-FEAABE4EEC4B}" type="presParOf" srcId="{064B1195-6BCB-4466-BADD-F12DB51456EE}" destId="{16D6F691-F33E-4479-BC07-71409591AF3A}" srcOrd="2" destOrd="0" presId="urn:microsoft.com/office/officeart/2005/8/layout/hProcess11"/>
    <dgm:cxn modelId="{FEE9A92E-1F68-4302-8A1F-20D1EBA8CC51}" type="presParOf" srcId="{648D58FB-248A-4AFF-BFCB-B568AA7CB888}" destId="{012AE7E3-D8DD-48E3-BC55-D8C93F01568C}" srcOrd="7" destOrd="0" presId="urn:microsoft.com/office/officeart/2005/8/layout/hProcess11"/>
    <dgm:cxn modelId="{14851874-7491-445D-8406-D751AE16689F}" type="presParOf" srcId="{648D58FB-248A-4AFF-BFCB-B568AA7CB888}" destId="{8901A9C9-5CD7-4DE7-99F5-19900C7FDF2B}" srcOrd="8" destOrd="0" presId="urn:microsoft.com/office/officeart/2005/8/layout/hProcess11"/>
    <dgm:cxn modelId="{B67BFAB6-CF3C-4488-A647-19F7098CD35D}" type="presParOf" srcId="{8901A9C9-5CD7-4DE7-99F5-19900C7FDF2B}" destId="{EBAE3208-8A4F-451F-89BF-5525D10E32F4}" srcOrd="0" destOrd="0" presId="urn:microsoft.com/office/officeart/2005/8/layout/hProcess11"/>
    <dgm:cxn modelId="{08187272-A637-4E61-B0BA-2F4757A71B9C}" type="presParOf" srcId="{8901A9C9-5CD7-4DE7-99F5-19900C7FDF2B}" destId="{64708A05-58E3-422D-9E5C-E9976CB8DA77}" srcOrd="1" destOrd="0" presId="urn:microsoft.com/office/officeart/2005/8/layout/hProcess11"/>
    <dgm:cxn modelId="{0A26805A-91A7-4C4C-BB0B-03148BD69E8E}" type="presParOf" srcId="{8901A9C9-5CD7-4DE7-99F5-19900C7FDF2B}" destId="{FF99CB7E-10D1-4E5A-BFCD-F7976A2CE59C}" srcOrd="2" destOrd="0" presId="urn:microsoft.com/office/officeart/2005/8/layout/hProcess11"/>
    <dgm:cxn modelId="{8E5E6CD4-3F74-49C2-9101-C1742DBB696B}" type="presParOf" srcId="{648D58FB-248A-4AFF-BFCB-B568AA7CB888}" destId="{B0F541F3-C479-49A1-95B5-5D61B6FD0D02}" srcOrd="9" destOrd="0" presId="urn:microsoft.com/office/officeart/2005/8/layout/hProcess11"/>
    <dgm:cxn modelId="{B0DF487F-8D82-49D1-B872-99AC1819B8A3}" type="presParOf" srcId="{648D58FB-248A-4AFF-BFCB-B568AA7CB888}" destId="{506AF629-1C62-407F-ADE2-C8C49B758112}" srcOrd="10" destOrd="0" presId="urn:microsoft.com/office/officeart/2005/8/layout/hProcess11"/>
    <dgm:cxn modelId="{C54E5805-38D2-445A-94F0-D4F6CBD810B3}" type="presParOf" srcId="{506AF629-1C62-407F-ADE2-C8C49B758112}" destId="{857F189C-B13D-43A6-8D5E-003CE86B64EA}" srcOrd="0" destOrd="0" presId="urn:microsoft.com/office/officeart/2005/8/layout/hProcess11"/>
    <dgm:cxn modelId="{2374D26D-7038-498C-B9E6-6C4837CE3333}" type="presParOf" srcId="{506AF629-1C62-407F-ADE2-C8C49B758112}" destId="{74AAE9FB-470C-4FB4-8C3F-86BF70DC5495}" srcOrd="1" destOrd="0" presId="urn:microsoft.com/office/officeart/2005/8/layout/hProcess11"/>
    <dgm:cxn modelId="{C317AFC9-C85C-4562-89FE-E480073868DE}" type="presParOf" srcId="{506AF629-1C62-407F-ADE2-C8C49B758112}" destId="{38E2A5EC-06DB-43AE-A59C-83D2FD1CC952}" srcOrd="2" destOrd="0" presId="urn:microsoft.com/office/officeart/2005/8/layout/hProcess11"/>
    <dgm:cxn modelId="{C41E8081-15AB-4BFC-A52B-585C49799FF9}" type="presParOf" srcId="{648D58FB-248A-4AFF-BFCB-B568AA7CB888}" destId="{C62ACB69-EB21-4992-AF62-77E0CFECDBD8}" srcOrd="11" destOrd="0" presId="urn:microsoft.com/office/officeart/2005/8/layout/hProcess11"/>
    <dgm:cxn modelId="{9E01A2A2-84A3-41C7-82CF-EE9DCED6635F}" type="presParOf" srcId="{648D58FB-248A-4AFF-BFCB-B568AA7CB888}" destId="{DC442BC5-B688-4740-A03C-ECC91D3B189E}" srcOrd="12" destOrd="0" presId="urn:microsoft.com/office/officeart/2005/8/layout/hProcess11"/>
    <dgm:cxn modelId="{55547AD6-097A-4E05-B79F-1BDC3C058905}" type="presParOf" srcId="{DC442BC5-B688-4740-A03C-ECC91D3B189E}" destId="{75A88BEA-8B6E-4353-90F6-0EDF29EA4F54}" srcOrd="0" destOrd="0" presId="urn:microsoft.com/office/officeart/2005/8/layout/hProcess11"/>
    <dgm:cxn modelId="{2F8479B2-D400-45BF-A129-53A5841051BE}" type="presParOf" srcId="{DC442BC5-B688-4740-A03C-ECC91D3B189E}" destId="{AC5E9AF8-FE3D-46A8-9DF2-5670AC325D6F}" srcOrd="1" destOrd="0" presId="urn:microsoft.com/office/officeart/2005/8/layout/hProcess11"/>
    <dgm:cxn modelId="{3EF32C59-752A-41D1-98F7-AE0845AFC9D5}" type="presParOf" srcId="{DC442BC5-B688-4740-A03C-ECC91D3B189E}" destId="{CC23858D-B514-4F64-9BA1-652166A5E7C6}" srcOrd="2" destOrd="0" presId="urn:microsoft.com/office/officeart/2005/8/layout/hProcess11"/>
    <dgm:cxn modelId="{E2F1BD07-1655-41E6-8ADB-B2765214E2E3}" type="presParOf" srcId="{648D58FB-248A-4AFF-BFCB-B568AA7CB888}" destId="{D1351693-1861-4324-AC75-E2E7ED5B8EA2}" srcOrd="13" destOrd="0" presId="urn:microsoft.com/office/officeart/2005/8/layout/hProcess11"/>
    <dgm:cxn modelId="{1653F104-406C-4FD4-8B67-6875D2F10850}" type="presParOf" srcId="{648D58FB-248A-4AFF-BFCB-B568AA7CB888}" destId="{BCD2D23E-DC6D-4C0A-A109-26886C5BC1FE}" srcOrd="14" destOrd="0" presId="urn:microsoft.com/office/officeart/2005/8/layout/hProcess11"/>
    <dgm:cxn modelId="{1E913186-AB26-420D-A67D-CBEDF618C2EC}" type="presParOf" srcId="{BCD2D23E-DC6D-4C0A-A109-26886C5BC1FE}" destId="{986D9B94-8D95-4ECF-A597-723CED5A022C}" srcOrd="0" destOrd="0" presId="urn:microsoft.com/office/officeart/2005/8/layout/hProcess11"/>
    <dgm:cxn modelId="{8EE18BFD-B67F-4320-A597-0BEBA3BAC6B8}" type="presParOf" srcId="{BCD2D23E-DC6D-4C0A-A109-26886C5BC1FE}" destId="{3FCB5539-1394-4B13-A923-2397D51A29A2}" srcOrd="1" destOrd="0" presId="urn:microsoft.com/office/officeart/2005/8/layout/hProcess11"/>
    <dgm:cxn modelId="{2AADE041-72B7-4200-AE41-A48121D67DBF}" type="presParOf" srcId="{BCD2D23E-DC6D-4C0A-A109-26886C5BC1FE}" destId="{CA1EFFC9-AB35-46B1-949A-52475DC0DC5B}" srcOrd="2" destOrd="0" presId="urn:microsoft.com/office/officeart/2005/8/layout/hProcess11"/>
    <dgm:cxn modelId="{B61E9136-4C53-46A1-9E32-C95B607B165C}" type="presParOf" srcId="{648D58FB-248A-4AFF-BFCB-B568AA7CB888}" destId="{0D3D54AE-87C0-4841-9AFD-4346A3A8B784}" srcOrd="15" destOrd="0" presId="urn:microsoft.com/office/officeart/2005/8/layout/hProcess11"/>
    <dgm:cxn modelId="{6FC08A0B-A5E7-4400-B748-ED07A2F512C2}" type="presParOf" srcId="{648D58FB-248A-4AFF-BFCB-B568AA7CB888}" destId="{E08058FC-92E5-4FD8-8BBA-4239C908E5D6}" srcOrd="16" destOrd="0" presId="urn:microsoft.com/office/officeart/2005/8/layout/hProcess11"/>
    <dgm:cxn modelId="{68C84FC4-A40E-40E3-9002-FADB2D667862}" type="presParOf" srcId="{E08058FC-92E5-4FD8-8BBA-4239C908E5D6}" destId="{10D2AC9C-7D54-4713-A3AF-FECDA5EAD96A}" srcOrd="0" destOrd="0" presId="urn:microsoft.com/office/officeart/2005/8/layout/hProcess11"/>
    <dgm:cxn modelId="{A3EA4610-37A3-43AD-B050-1F8F637EE7EA}" type="presParOf" srcId="{E08058FC-92E5-4FD8-8BBA-4239C908E5D6}" destId="{680BC486-0A20-488D-A63A-733D0B9BD932}" srcOrd="1" destOrd="0" presId="urn:microsoft.com/office/officeart/2005/8/layout/hProcess11"/>
    <dgm:cxn modelId="{F35A383F-DA9F-45C5-BAE4-A956B370B8CC}" type="presParOf" srcId="{E08058FC-92E5-4FD8-8BBA-4239C908E5D6}" destId="{B3348FEB-964B-4337-B958-077DCF88AC81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9155EE-1004-4AE8-8073-3D514014FA94}">
      <dsp:nvSpPr>
        <dsp:cNvPr id="0" name=""/>
        <dsp:cNvSpPr/>
      </dsp:nvSpPr>
      <dsp:spPr>
        <a:xfrm>
          <a:off x="0" y="885825"/>
          <a:ext cx="8855075" cy="1181099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5DA195-4B8D-4210-BCE7-2C928C9153B2}">
      <dsp:nvSpPr>
        <dsp:cNvPr id="0" name=""/>
        <dsp:cNvSpPr/>
      </dsp:nvSpPr>
      <dsp:spPr>
        <a:xfrm>
          <a:off x="5149" y="0"/>
          <a:ext cx="771097" cy="1181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1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/>
            <a:t>Prinsipper for portefølje-utvikling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000" kern="1200"/>
            <a:t>Feb 22</a:t>
          </a:r>
        </a:p>
      </dsp:txBody>
      <dsp:txXfrm>
        <a:off x="5149" y="0"/>
        <a:ext cx="771097" cy="1181099"/>
      </dsp:txXfrm>
    </dsp:sp>
    <dsp:sp modelId="{232D5947-16F6-4DDF-ABEF-614CF4918B09}">
      <dsp:nvSpPr>
        <dsp:cNvPr id="0" name=""/>
        <dsp:cNvSpPr/>
      </dsp:nvSpPr>
      <dsp:spPr>
        <a:xfrm>
          <a:off x="243060" y="1328737"/>
          <a:ext cx="295274" cy="2952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ECEA7D-E1A9-4FEA-A4D2-291BA455D505}">
      <dsp:nvSpPr>
        <dsp:cNvPr id="0" name=""/>
        <dsp:cNvSpPr/>
      </dsp:nvSpPr>
      <dsp:spPr>
        <a:xfrm>
          <a:off x="801832" y="1771650"/>
          <a:ext cx="840256" cy="1181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1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/>
            <a:t>Kvalitets-indikatorer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000" kern="1200"/>
            <a:t>Juni 22</a:t>
          </a:r>
        </a:p>
      </dsp:txBody>
      <dsp:txXfrm>
        <a:off x="801832" y="1771650"/>
        <a:ext cx="840256" cy="1181099"/>
      </dsp:txXfrm>
    </dsp:sp>
    <dsp:sp modelId="{D461C210-ADFA-4CDC-821F-9585A026C59B}">
      <dsp:nvSpPr>
        <dsp:cNvPr id="0" name=""/>
        <dsp:cNvSpPr/>
      </dsp:nvSpPr>
      <dsp:spPr>
        <a:xfrm>
          <a:off x="1074322" y="1328737"/>
          <a:ext cx="295274" cy="2952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49BD8C-41D3-468E-924D-F6826816DFE0}">
      <dsp:nvSpPr>
        <dsp:cNvPr id="0" name=""/>
        <dsp:cNvSpPr/>
      </dsp:nvSpPr>
      <dsp:spPr>
        <a:xfrm>
          <a:off x="1667674" y="0"/>
          <a:ext cx="719418" cy="1181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1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/>
            <a:t>Revisjon emne-portefølje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000" kern="1200"/>
            <a:t>Okt 22</a:t>
          </a:r>
        </a:p>
      </dsp:txBody>
      <dsp:txXfrm>
        <a:off x="1667674" y="0"/>
        <a:ext cx="719418" cy="1181099"/>
      </dsp:txXfrm>
    </dsp:sp>
    <dsp:sp modelId="{BAFCB461-4AA1-441D-ABA2-22CA67BDD538}">
      <dsp:nvSpPr>
        <dsp:cNvPr id="0" name=""/>
        <dsp:cNvSpPr/>
      </dsp:nvSpPr>
      <dsp:spPr>
        <a:xfrm>
          <a:off x="1879746" y="1328737"/>
          <a:ext cx="295274" cy="2952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495814-17B6-4B26-BB46-4C04D5F98E8A}">
      <dsp:nvSpPr>
        <dsp:cNvPr id="0" name=""/>
        <dsp:cNvSpPr/>
      </dsp:nvSpPr>
      <dsp:spPr>
        <a:xfrm>
          <a:off x="2412679" y="1771650"/>
          <a:ext cx="774039" cy="1181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1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/>
            <a:t>Kvalitets-melding/ handlings-planer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000" kern="1200"/>
            <a:t>Des 22</a:t>
          </a:r>
        </a:p>
      </dsp:txBody>
      <dsp:txXfrm>
        <a:off x="2412679" y="1771650"/>
        <a:ext cx="774039" cy="1181099"/>
      </dsp:txXfrm>
    </dsp:sp>
    <dsp:sp modelId="{869E3CC3-71AD-4E4C-B33A-06B29D745BD7}">
      <dsp:nvSpPr>
        <dsp:cNvPr id="0" name=""/>
        <dsp:cNvSpPr/>
      </dsp:nvSpPr>
      <dsp:spPr>
        <a:xfrm>
          <a:off x="2652061" y="1328737"/>
          <a:ext cx="295274" cy="2952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AE3208-8A4F-451F-89BF-5525D10E32F4}">
      <dsp:nvSpPr>
        <dsp:cNvPr id="0" name=""/>
        <dsp:cNvSpPr/>
      </dsp:nvSpPr>
      <dsp:spPr>
        <a:xfrm>
          <a:off x="3212304" y="0"/>
          <a:ext cx="849211" cy="1181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1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/>
            <a:t>Dialogmøter institutt/ program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000" kern="1200"/>
            <a:t>Feb 23</a:t>
          </a:r>
        </a:p>
      </dsp:txBody>
      <dsp:txXfrm>
        <a:off x="3212304" y="0"/>
        <a:ext cx="849211" cy="1181099"/>
      </dsp:txXfrm>
    </dsp:sp>
    <dsp:sp modelId="{64708A05-58E3-422D-9E5C-E9976CB8DA77}">
      <dsp:nvSpPr>
        <dsp:cNvPr id="0" name=""/>
        <dsp:cNvSpPr/>
      </dsp:nvSpPr>
      <dsp:spPr>
        <a:xfrm>
          <a:off x="3489272" y="1328737"/>
          <a:ext cx="295274" cy="2952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F189C-B13D-43A6-8D5E-003CE86B64EA}">
      <dsp:nvSpPr>
        <dsp:cNvPr id="0" name=""/>
        <dsp:cNvSpPr/>
      </dsp:nvSpPr>
      <dsp:spPr>
        <a:xfrm>
          <a:off x="4087101" y="1771650"/>
          <a:ext cx="1052091" cy="1181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1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/>
            <a:t>Kartlegging v/intervju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000" kern="1200"/>
            <a:t>Mars 23</a:t>
          </a:r>
        </a:p>
      </dsp:txBody>
      <dsp:txXfrm>
        <a:off x="4087101" y="1771650"/>
        <a:ext cx="1052091" cy="1181099"/>
      </dsp:txXfrm>
    </dsp:sp>
    <dsp:sp modelId="{74AAE9FB-470C-4FB4-8C3F-86BF70DC5495}">
      <dsp:nvSpPr>
        <dsp:cNvPr id="0" name=""/>
        <dsp:cNvSpPr/>
      </dsp:nvSpPr>
      <dsp:spPr>
        <a:xfrm>
          <a:off x="4465510" y="1328737"/>
          <a:ext cx="295274" cy="2952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A88BEA-8B6E-4353-90F6-0EDF29EA4F54}">
      <dsp:nvSpPr>
        <dsp:cNvPr id="0" name=""/>
        <dsp:cNvSpPr/>
      </dsp:nvSpPr>
      <dsp:spPr>
        <a:xfrm>
          <a:off x="5164779" y="0"/>
          <a:ext cx="889611" cy="1181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1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/>
            <a:t>Seminar utdannings-ledere - diskusjon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000" kern="1200"/>
            <a:t>April 23</a:t>
          </a:r>
        </a:p>
      </dsp:txBody>
      <dsp:txXfrm>
        <a:off x="5164779" y="0"/>
        <a:ext cx="889611" cy="1181099"/>
      </dsp:txXfrm>
    </dsp:sp>
    <dsp:sp modelId="{AC5E9AF8-FE3D-46A8-9DF2-5670AC325D6F}">
      <dsp:nvSpPr>
        <dsp:cNvPr id="0" name=""/>
        <dsp:cNvSpPr/>
      </dsp:nvSpPr>
      <dsp:spPr>
        <a:xfrm>
          <a:off x="5461947" y="1328737"/>
          <a:ext cx="295274" cy="2952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6D9B94-8D95-4ECF-A597-723CED5A022C}">
      <dsp:nvSpPr>
        <dsp:cNvPr id="0" name=""/>
        <dsp:cNvSpPr/>
      </dsp:nvSpPr>
      <dsp:spPr>
        <a:xfrm>
          <a:off x="6079976" y="1771650"/>
          <a:ext cx="1043894" cy="1181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t" anchorCtr="1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/>
            <a:t>Rådgivende gruppe + forankring i org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000" kern="1200"/>
            <a:t>Mai 23</a:t>
          </a:r>
        </a:p>
      </dsp:txBody>
      <dsp:txXfrm>
        <a:off x="6079976" y="1771650"/>
        <a:ext cx="1043894" cy="1181099"/>
      </dsp:txXfrm>
    </dsp:sp>
    <dsp:sp modelId="{3FCB5539-1394-4B13-A923-2397D51A29A2}">
      <dsp:nvSpPr>
        <dsp:cNvPr id="0" name=""/>
        <dsp:cNvSpPr/>
      </dsp:nvSpPr>
      <dsp:spPr>
        <a:xfrm>
          <a:off x="6454286" y="1328737"/>
          <a:ext cx="295274" cy="2952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D2AC9C-7D54-4713-A3AF-FECDA5EAD96A}">
      <dsp:nvSpPr>
        <dsp:cNvPr id="0" name=""/>
        <dsp:cNvSpPr/>
      </dsp:nvSpPr>
      <dsp:spPr>
        <a:xfrm>
          <a:off x="7149456" y="0"/>
          <a:ext cx="814961" cy="11810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b" anchorCtr="1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b-NO" sz="1000" kern="1200"/>
            <a:t>Seminar 2 utdannings-ledere - vedtak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b-NO" sz="1000" kern="1200"/>
            <a:t>Juni 23</a:t>
          </a:r>
        </a:p>
      </dsp:txBody>
      <dsp:txXfrm>
        <a:off x="7149456" y="0"/>
        <a:ext cx="814961" cy="1181099"/>
      </dsp:txXfrm>
    </dsp:sp>
    <dsp:sp modelId="{680BC486-0A20-488D-A63A-733D0B9BD932}">
      <dsp:nvSpPr>
        <dsp:cNvPr id="0" name=""/>
        <dsp:cNvSpPr/>
      </dsp:nvSpPr>
      <dsp:spPr>
        <a:xfrm>
          <a:off x="7409300" y="1328737"/>
          <a:ext cx="295274" cy="29527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8B2383-BE23-4931-AE64-5BCE575CFD52}" type="datetimeFigureOut">
              <a:rPr lang="nb-NO" smtClean="0"/>
              <a:t>23.03.2023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55F42-A6E1-4F2D-88A7-7849005A72E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3461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12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Opp mot 75% av beslutninger som tas om diagnostikk og behandling er helt eller dels basert på laboratoriedata. En bioingeniørs omsorg ligger i korrekte prøvesvar. Opp mot 75% av beslutninger som tas om diagnostikk og behandling er helt eller dels basert på laboratoriedata. En bioingeniørs omsorg ligger i korrekte prøvesvar. 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8F0E75-9F90-4D07-941E-5E4B38A18C33}" type="slidenum">
              <a:rPr lang="nb-NO" smtClean="0"/>
              <a:t>31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50344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68315" y="2677415"/>
            <a:ext cx="7772400" cy="901094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368315" y="3645154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00159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3850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183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lysbildenummer 5"/>
          <p:cNvSpPr txBox="1">
            <a:spLocks/>
          </p:cNvSpPr>
          <p:nvPr userDrawn="1"/>
        </p:nvSpPr>
        <p:spPr>
          <a:xfrm>
            <a:off x="115119" y="6537870"/>
            <a:ext cx="342081" cy="252102"/>
          </a:xfrm>
          <a:prstGeom prst="rect">
            <a:avLst/>
          </a:prstGeom>
        </p:spPr>
        <p:txBody>
          <a:bodyPr/>
          <a:lstStyle>
            <a:defPPr>
              <a:defRPr lang="nb-NO"/>
            </a:defPPr>
            <a:lvl1pPr marL="0" algn="l" defTabSz="4572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91853A39-49B3-554A-AE82-85611CEBD8E3}" type="slidenum">
              <a:rPr lang="nb-NO" b="1" i="0" smtClean="0">
                <a:solidFill>
                  <a:schemeClr val="bg1"/>
                </a:solidFill>
                <a:latin typeface="Arial"/>
                <a:cs typeface="Arial"/>
              </a:rPr>
              <a:pPr algn="ctr"/>
              <a:t>‹#›</a:t>
            </a:fld>
            <a:endParaRPr lang="nb-NO" b="1" i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ittel 1">
            <a:extLst>
              <a:ext uri="{FF2B5EF4-FFF2-40B4-BE49-F238E27FC236}">
                <a16:creationId xmlns:a16="http://schemas.microsoft.com/office/drawing/2014/main" id="{DE4972AE-3763-654A-B961-EBA891AAF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331"/>
          </a:xfrm>
        </p:spPr>
        <p:txBody>
          <a:bodyPr anchor="t" anchorCtr="0">
            <a:sp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6" name="Plassholder for innhold 2">
            <a:extLst>
              <a:ext uri="{FF2B5EF4-FFF2-40B4-BE49-F238E27FC236}">
                <a16:creationId xmlns:a16="http://schemas.microsoft.com/office/drawing/2014/main" id="{7704B3B7-4AA5-0949-A8C8-0DC8AD58B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73426"/>
            <a:ext cx="8229600" cy="50527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6001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241294" y="6421247"/>
            <a:ext cx="426966" cy="36512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pPr algn="r"/>
            <a:fld id="{91853A39-49B3-554A-AE82-85611CEBD8E3}" type="slidenum">
              <a:rPr lang="nb-NO" smtClean="0">
                <a:latin typeface="Arial"/>
                <a:cs typeface="Arial"/>
              </a:rPr>
              <a:pPr algn="r"/>
              <a:t>‹#›</a:t>
            </a:fld>
            <a:endParaRPr lang="nb-NO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82460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72914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2236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72249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9718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6486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3223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522972"/>
            <a:ext cx="8229600" cy="646331"/>
          </a:xfrm>
          <a:prstGeom prst="rect">
            <a:avLst/>
          </a:prstGeom>
        </p:spPr>
        <p:txBody>
          <a:bodyPr vert="horz" lIns="91440" tIns="45720" rIns="91440" bIns="45720" rtlCol="0" anchor="t" anchorCtr="0">
            <a:sp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282148"/>
            <a:ext cx="8229600" cy="4844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4" name="Bilde 3" descr="hor_blaa_stripe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8336"/>
            <a:ext cx="9144000" cy="359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77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i="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17126" y="1335165"/>
            <a:ext cx="7772400" cy="646331"/>
          </a:xfrm>
        </p:spPr>
        <p:txBody>
          <a:bodyPr/>
          <a:lstStyle/>
          <a:p>
            <a:r>
              <a:rPr lang="nb-NO"/>
              <a:t>Allmøte NV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517126" y="1998743"/>
            <a:ext cx="7772400" cy="1752600"/>
          </a:xfrm>
        </p:spPr>
        <p:txBody>
          <a:bodyPr>
            <a:normAutofit/>
          </a:bodyPr>
          <a:lstStyle/>
          <a:p>
            <a:r>
              <a:rPr lang="nb-NO"/>
              <a:t>23/3 2023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510F8AE0-50F8-F448-AB65-035F61FC64C9}"/>
              </a:ext>
            </a:extLst>
          </p:cNvPr>
          <p:cNvSpPr txBox="1"/>
          <p:nvPr/>
        </p:nvSpPr>
        <p:spPr>
          <a:xfrm rot="16200000">
            <a:off x="7050322" y="1707201"/>
            <a:ext cx="3279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>
                <a:solidFill>
                  <a:srgbClr val="0D4788"/>
                </a:solidFill>
              </a:rPr>
              <a:t>Kunnskap for en bedre verden</a:t>
            </a:r>
          </a:p>
        </p:txBody>
      </p:sp>
      <p:pic>
        <p:nvPicPr>
          <p:cNvPr id="4" name="Picture 1">
            <a:extLst>
              <a:ext uri="{FF2B5EF4-FFF2-40B4-BE49-F238E27FC236}">
                <a16:creationId xmlns:a16="http://schemas.microsoft.com/office/drawing/2014/main" id="{90BE989B-E987-A5ED-B75A-BAB7C43194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8916" y="2617303"/>
            <a:ext cx="7110889" cy="115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B98B0D75-414F-C6AC-50B4-615E6E0999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6799" y="4945181"/>
            <a:ext cx="7110889" cy="1151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7" name="Gruppe 11">
            <a:extLst>
              <a:ext uri="{FF2B5EF4-FFF2-40B4-BE49-F238E27FC236}">
                <a16:creationId xmlns:a16="http://schemas.microsoft.com/office/drawing/2014/main" id="{D9C30083-E7F0-2231-B37D-E9A3717B7861}"/>
              </a:ext>
            </a:extLst>
          </p:cNvPr>
          <p:cNvGrpSpPr/>
          <p:nvPr/>
        </p:nvGrpSpPr>
        <p:grpSpPr>
          <a:xfrm>
            <a:off x="926799" y="3755152"/>
            <a:ext cx="7110889" cy="1173861"/>
            <a:chOff x="1014263" y="2275818"/>
            <a:chExt cx="7110889" cy="1173861"/>
          </a:xfrm>
        </p:grpSpPr>
        <p:pic>
          <p:nvPicPr>
            <p:cNvPr id="8" name="Picture 2">
              <a:extLst>
                <a:ext uri="{FF2B5EF4-FFF2-40B4-BE49-F238E27FC236}">
                  <a16:creationId xmlns:a16="http://schemas.microsoft.com/office/drawing/2014/main" id="{40B64EDD-9103-C5C8-0206-E9EAFDFEDA0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4263" y="2275818"/>
              <a:ext cx="7110889" cy="11738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Bilde 2">
              <a:extLst>
                <a:ext uri="{FF2B5EF4-FFF2-40B4-BE49-F238E27FC236}">
                  <a16:creationId xmlns:a16="http://schemas.microsoft.com/office/drawing/2014/main" id="{8148EA4A-FCBF-4870-253A-EB01E67BF0F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5339979" y="2378505"/>
              <a:ext cx="1281314" cy="968485"/>
            </a:xfrm>
            <a:prstGeom prst="rect">
              <a:avLst/>
            </a:prstGeom>
          </p:spPr>
        </p:pic>
        <p:pic>
          <p:nvPicPr>
            <p:cNvPr id="10" name="Bilde 10">
              <a:extLst>
                <a:ext uri="{FF2B5EF4-FFF2-40B4-BE49-F238E27FC236}">
                  <a16:creationId xmlns:a16="http://schemas.microsoft.com/office/drawing/2014/main" id="{F299D288-CC24-DB2D-9788-07B1FC4FBA57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915890" y="2378505"/>
              <a:ext cx="1296977" cy="9684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43102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5CCCE-2F1C-7749-E129-20DE44371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Hva betyr dette?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4628E-E650-7669-6516-1E0AD5138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/>
          </a:p>
          <a:p>
            <a:r>
              <a:rPr lang="nb-NO"/>
              <a:t>I langtidsbudsjett og bemanningsplan fra 2022 vedtok vi en samlet reduksjon på 13 stillinger. Hvis hele reduksjonen på 28 </a:t>
            </a:r>
            <a:r>
              <a:rPr lang="nb-NO" err="1"/>
              <a:t>mill</a:t>
            </a:r>
            <a:r>
              <a:rPr lang="nb-NO"/>
              <a:t> skal tas på lønnsutgifter, tilsvarer dette </a:t>
            </a:r>
            <a:r>
              <a:rPr lang="nb-NO" err="1"/>
              <a:t>ca</a:t>
            </a:r>
            <a:r>
              <a:rPr lang="nb-NO"/>
              <a:t> </a:t>
            </a:r>
            <a:r>
              <a:rPr lang="nb-NO" b="1"/>
              <a:t>18 stillinger til</a:t>
            </a:r>
            <a:r>
              <a:rPr lang="nb-NO"/>
              <a:t>.</a:t>
            </a:r>
          </a:p>
          <a:p>
            <a:endParaRPr lang="nb-NO"/>
          </a:p>
          <a:p>
            <a:r>
              <a:rPr lang="nb-NO"/>
              <a:t>Vi skal få til denne omstillingen ved å ikke erstatte en del av stillingene der vi har naturlig avgang. Det kommer </a:t>
            </a:r>
            <a:r>
              <a:rPr lang="nb-NO" b="1"/>
              <a:t>ikke til å bli oppsigelser </a:t>
            </a:r>
            <a:r>
              <a:rPr lang="nb-NO"/>
              <a:t>som følge av inntektsfallet.</a:t>
            </a:r>
          </a:p>
        </p:txBody>
      </p:sp>
    </p:spTree>
    <p:extLst>
      <p:ext uri="{BB962C8B-B14F-4D97-AF65-F5344CB8AC3E}">
        <p14:creationId xmlns:p14="http://schemas.microsoft.com/office/powerpoint/2010/main" val="2435908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11D56-99E8-FACE-3915-8CC1DCD37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Prosess programportefølje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47C11C-1964-148E-300E-9BAE4981A5F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8226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BE930-F895-8B39-62E4-C39B7A5858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Bakgrunn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37167-B4F1-CA13-4761-7B51C88D93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073426"/>
            <a:ext cx="8372475" cy="5052737"/>
          </a:xfrm>
        </p:spPr>
        <p:txBody>
          <a:bodyPr>
            <a:normAutofit lnSpcReduction="10000"/>
          </a:bodyPr>
          <a:lstStyle/>
          <a:p>
            <a:r>
              <a:rPr lang="nb-NO"/>
              <a:t>NV har er forholdsvis stor programportefølje med 28 program/årsenheter</a:t>
            </a:r>
          </a:p>
          <a:p>
            <a:endParaRPr lang="nb-NO"/>
          </a:p>
          <a:p>
            <a:r>
              <a:rPr lang="nb-NO"/>
              <a:t>Et resultat av to fusjoner – flere parallelle faglige løp</a:t>
            </a:r>
          </a:p>
          <a:p>
            <a:pPr lvl="1"/>
            <a:r>
              <a:rPr lang="nb-NO"/>
              <a:t>Hvor ulike er kompetansene ut?</a:t>
            </a:r>
          </a:p>
          <a:p>
            <a:pPr lvl="1"/>
            <a:endParaRPr lang="nb-NO"/>
          </a:p>
          <a:p>
            <a:r>
              <a:rPr lang="nb-NO"/>
              <a:t>NVs vitenskapelige ansatte har høy undervisningsbelastning</a:t>
            </a:r>
          </a:p>
          <a:p>
            <a:pPr lvl="1"/>
            <a:r>
              <a:rPr lang="nb-NO" err="1"/>
              <a:t>Ca</a:t>
            </a:r>
            <a:r>
              <a:rPr lang="nb-NO"/>
              <a:t> 2 emner/år for 1.amanuensis/professor</a:t>
            </a:r>
          </a:p>
          <a:p>
            <a:pPr lvl="1"/>
            <a:r>
              <a:rPr lang="nb-NO"/>
              <a:t>Lite </a:t>
            </a:r>
            <a:r>
              <a:rPr lang="nb-NO" err="1"/>
              <a:t>slack</a:t>
            </a:r>
            <a:r>
              <a:rPr lang="nb-NO"/>
              <a:t> for </a:t>
            </a:r>
            <a:r>
              <a:rPr lang="nb-NO" err="1"/>
              <a:t>forsningstermin</a:t>
            </a:r>
            <a:r>
              <a:rPr lang="nb-NO"/>
              <a:t>/verv </a:t>
            </a:r>
            <a:r>
              <a:rPr lang="nb-NO" err="1"/>
              <a:t>etc</a:t>
            </a:r>
            <a:endParaRPr lang="nb-NO"/>
          </a:p>
          <a:p>
            <a:pPr lvl="1"/>
            <a:endParaRPr lang="nb-NO"/>
          </a:p>
          <a:p>
            <a:r>
              <a:rPr lang="nb-NO"/>
              <a:t>Viktig å frigjøre tid til kvalitetsutvikling</a:t>
            </a:r>
          </a:p>
          <a:p>
            <a:pPr lvl="1"/>
            <a:r>
              <a:rPr lang="nb-NO"/>
              <a:t>FTS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86783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21D8E-3FED-4E2F-8166-90EA820127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NVs portefølje – per tema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09F8BB-6B0D-4FC3-B0A6-B8C19C471406}"/>
              </a:ext>
            </a:extLst>
          </p:cNvPr>
          <p:cNvSpPr/>
          <p:nvPr/>
        </p:nvSpPr>
        <p:spPr>
          <a:xfrm>
            <a:off x="3937187" y="3662976"/>
            <a:ext cx="437990" cy="1750006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/>
              <a:t>BKJ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37CA525-E985-4C9F-A98C-16E3BEFBABC6}"/>
              </a:ext>
            </a:extLst>
          </p:cNvPr>
          <p:cNvSpPr/>
          <p:nvPr/>
        </p:nvSpPr>
        <p:spPr>
          <a:xfrm>
            <a:off x="3256813" y="3662976"/>
            <a:ext cx="437990" cy="175000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/>
              <a:t>FTINGKJ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053004-634E-441E-9F51-D60CE0F2873F}"/>
              </a:ext>
            </a:extLst>
          </p:cNvPr>
          <p:cNvSpPr/>
          <p:nvPr/>
        </p:nvSpPr>
        <p:spPr>
          <a:xfrm>
            <a:off x="2673040" y="2785708"/>
            <a:ext cx="437990" cy="263366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/>
              <a:t>MTKJ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1A0653-1EBB-4DAC-843B-BEA7780E449C}"/>
              </a:ext>
            </a:extLst>
          </p:cNvPr>
          <p:cNvSpPr/>
          <p:nvPr/>
        </p:nvSpPr>
        <p:spPr>
          <a:xfrm>
            <a:off x="3782531" y="2809870"/>
            <a:ext cx="437990" cy="77030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200"/>
              <a:t>MSCHEM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FC57A36-3397-49C1-AC62-5CDBD10B49A0}"/>
              </a:ext>
            </a:extLst>
          </p:cNvPr>
          <p:cNvSpPr/>
          <p:nvPr/>
        </p:nvSpPr>
        <p:spPr>
          <a:xfrm>
            <a:off x="4317081" y="2809870"/>
            <a:ext cx="437990" cy="77030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900"/>
              <a:t>MSENVITOX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2E9853-7B2F-47D5-B8D5-A7C0716F10A2}"/>
              </a:ext>
            </a:extLst>
          </p:cNvPr>
          <p:cNvSpPr/>
          <p:nvPr/>
        </p:nvSpPr>
        <p:spPr>
          <a:xfrm>
            <a:off x="3243614" y="2803665"/>
            <a:ext cx="437990" cy="770308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900"/>
              <a:t>MSCHEMBI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26DEF8E-E275-4C58-A072-61F4811F2F70}"/>
              </a:ext>
            </a:extLst>
          </p:cNvPr>
          <p:cNvSpPr/>
          <p:nvPr/>
        </p:nvSpPr>
        <p:spPr>
          <a:xfrm>
            <a:off x="571742" y="3669369"/>
            <a:ext cx="437990" cy="1750006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/>
              <a:t>BFY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1B264E0-3B78-41E6-BD8A-8A8548B5225B}"/>
              </a:ext>
            </a:extLst>
          </p:cNvPr>
          <p:cNvSpPr/>
          <p:nvPr/>
        </p:nvSpPr>
        <p:spPr>
          <a:xfrm>
            <a:off x="1081832" y="2797567"/>
            <a:ext cx="437990" cy="263366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/>
              <a:t>MTFYMA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95D2202-42BE-4E03-829B-FAD02EA285E5}"/>
              </a:ext>
            </a:extLst>
          </p:cNvPr>
          <p:cNvSpPr/>
          <p:nvPr/>
        </p:nvSpPr>
        <p:spPr>
          <a:xfrm>
            <a:off x="562200" y="2803665"/>
            <a:ext cx="437990" cy="77030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050"/>
              <a:t>MSPFYS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9CFF829-74F3-4470-8899-0A6EEFC67C0B}"/>
              </a:ext>
            </a:extLst>
          </p:cNvPr>
          <p:cNvSpPr/>
          <p:nvPr/>
        </p:nvSpPr>
        <p:spPr>
          <a:xfrm>
            <a:off x="4657299" y="3669370"/>
            <a:ext cx="437990" cy="1750006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/>
              <a:t>BBI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5ADC236C-CEE8-4C66-BBEA-24BD10C66015}"/>
              </a:ext>
            </a:extLst>
          </p:cNvPr>
          <p:cNvSpPr/>
          <p:nvPr/>
        </p:nvSpPr>
        <p:spPr>
          <a:xfrm>
            <a:off x="5960944" y="3687328"/>
            <a:ext cx="437990" cy="175000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/>
              <a:t>BIHAV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528A80DE-8677-4F0C-B266-E4B2DC2E5190}"/>
              </a:ext>
            </a:extLst>
          </p:cNvPr>
          <p:cNvSpPr/>
          <p:nvPr/>
        </p:nvSpPr>
        <p:spPr>
          <a:xfrm>
            <a:off x="50678" y="2803666"/>
            <a:ext cx="437990" cy="263366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/>
              <a:t>MTNANO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120FAEE-AE42-4D34-8F5E-B22E53E0DD34}"/>
              </a:ext>
            </a:extLst>
          </p:cNvPr>
          <p:cNvSpPr/>
          <p:nvPr/>
        </p:nvSpPr>
        <p:spPr>
          <a:xfrm>
            <a:off x="4855998" y="2809870"/>
            <a:ext cx="437990" cy="77030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200"/>
              <a:t>MSBIO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D47B930-97D4-4C07-B7DA-FFE965A3A29E}"/>
              </a:ext>
            </a:extLst>
          </p:cNvPr>
          <p:cNvSpPr/>
          <p:nvPr/>
        </p:nvSpPr>
        <p:spPr>
          <a:xfrm>
            <a:off x="5394915" y="2809870"/>
            <a:ext cx="437990" cy="77030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000"/>
              <a:t>MSNARM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243D327A-D750-4BBD-9569-DE861A7D93C8}"/>
              </a:ext>
            </a:extLst>
          </p:cNvPr>
          <p:cNvSpPr/>
          <p:nvPr/>
        </p:nvSpPr>
        <p:spPr>
          <a:xfrm>
            <a:off x="7622177" y="3687328"/>
            <a:ext cx="437990" cy="1750006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/>
              <a:t>427BT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1079395-1520-48A6-AA10-831AD923CEF6}"/>
              </a:ext>
            </a:extLst>
          </p:cNvPr>
          <p:cNvSpPr/>
          <p:nvPr/>
        </p:nvSpPr>
        <p:spPr>
          <a:xfrm>
            <a:off x="7065072" y="3681229"/>
            <a:ext cx="437990" cy="1750006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/>
              <a:t>MTMAT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FDCEE36-9389-4DFC-B435-94FCA7E38905}"/>
              </a:ext>
            </a:extLst>
          </p:cNvPr>
          <p:cNvSpPr/>
          <p:nvPr/>
        </p:nvSpPr>
        <p:spPr>
          <a:xfrm>
            <a:off x="7606963" y="2809870"/>
            <a:ext cx="437990" cy="77030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800"/>
              <a:t>MSBIOTECH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6F4DE03A-D93A-45C7-987D-A3E7B1E060FC}"/>
              </a:ext>
            </a:extLst>
          </p:cNvPr>
          <p:cNvSpPr/>
          <p:nvPr/>
        </p:nvSpPr>
        <p:spPr>
          <a:xfrm>
            <a:off x="6927591" y="2801264"/>
            <a:ext cx="437990" cy="7703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900"/>
              <a:t>FTMAMAT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29086E98-CB3B-4457-915C-88A57A59C0AA}"/>
              </a:ext>
            </a:extLst>
          </p:cNvPr>
          <p:cNvSpPr/>
          <p:nvPr/>
        </p:nvSpPr>
        <p:spPr>
          <a:xfrm>
            <a:off x="6183075" y="2801264"/>
            <a:ext cx="437990" cy="770308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900"/>
              <a:t>MSOCEAN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C59C6D6-20CD-45A4-8118-B61476D8AB96}"/>
              </a:ext>
            </a:extLst>
          </p:cNvPr>
          <p:cNvSpPr/>
          <p:nvPr/>
        </p:nvSpPr>
        <p:spPr>
          <a:xfrm>
            <a:off x="2121096" y="2785708"/>
            <a:ext cx="437990" cy="2633669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/>
              <a:t>MTMT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5EEAF20-0BD9-4143-9031-517A19A2A826}"/>
              </a:ext>
            </a:extLst>
          </p:cNvPr>
          <p:cNvSpPr/>
          <p:nvPr/>
        </p:nvSpPr>
        <p:spPr>
          <a:xfrm>
            <a:off x="1601464" y="3662976"/>
            <a:ext cx="437990" cy="1750006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/>
              <a:t>FTINGMAT</a:t>
            </a: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97ADA999-C5E3-4C45-9DF1-A8755F0A4C42}"/>
              </a:ext>
            </a:extLst>
          </p:cNvPr>
          <p:cNvSpPr/>
          <p:nvPr/>
        </p:nvSpPr>
        <p:spPr>
          <a:xfrm>
            <a:off x="1601464" y="2801264"/>
            <a:ext cx="437990" cy="770308"/>
          </a:xfrm>
          <a:prstGeom prst="rect">
            <a:avLst/>
          </a:prstGeom>
          <a:solidFill>
            <a:schemeClr val="accent1">
              <a:lumMod val="90000"/>
            </a:schemeClr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200"/>
              <a:t>MSMT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BC099F3F-730B-41B8-93D6-203FB71448B5}"/>
              </a:ext>
            </a:extLst>
          </p:cNvPr>
          <p:cNvSpPr/>
          <p:nvPr/>
        </p:nvSpPr>
        <p:spPr>
          <a:xfrm>
            <a:off x="8122499" y="2809871"/>
            <a:ext cx="437990" cy="2633669"/>
          </a:xfrm>
          <a:prstGeom prst="rect">
            <a:avLst/>
          </a:prstGeom>
          <a:solidFill>
            <a:srgbClr val="00B050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/>
              <a:t>MBIOT5</a:t>
            </a: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0BA64311-9F11-4FB8-8437-33BCDDA58E05}"/>
              </a:ext>
            </a:extLst>
          </p:cNvPr>
          <p:cNvSpPr/>
          <p:nvPr/>
        </p:nvSpPr>
        <p:spPr>
          <a:xfrm>
            <a:off x="6506325" y="3681229"/>
            <a:ext cx="437990" cy="1750006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/>
              <a:t>298BI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D669C2C8-FAC1-44FC-B28C-81B2A74B161B}"/>
              </a:ext>
            </a:extLst>
          </p:cNvPr>
          <p:cNvSpPr/>
          <p:nvPr/>
        </p:nvSpPr>
        <p:spPr>
          <a:xfrm>
            <a:off x="8638035" y="3681229"/>
            <a:ext cx="437990" cy="1750006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vert270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/>
              <a:t>BBIOING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FF6B76EE-0BAC-43A3-8215-BBE3FEEA5D7E}"/>
              </a:ext>
            </a:extLst>
          </p:cNvPr>
          <p:cNvSpPr/>
          <p:nvPr/>
        </p:nvSpPr>
        <p:spPr>
          <a:xfrm>
            <a:off x="8600433" y="1684185"/>
            <a:ext cx="529433" cy="4102990"/>
          </a:xfrm>
          <a:prstGeom prst="roundRect">
            <a:avLst/>
          </a:prstGeom>
          <a:noFill/>
          <a:ln>
            <a:solidFill>
              <a:srgbClr val="0070C0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20394F-22F8-4823-B8B7-51A9A6B2B41A}"/>
              </a:ext>
            </a:extLst>
          </p:cNvPr>
          <p:cNvSpPr txBox="1"/>
          <p:nvPr/>
        </p:nvSpPr>
        <p:spPr>
          <a:xfrm>
            <a:off x="8614361" y="1684187"/>
            <a:ext cx="461665" cy="1801271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nb-NO"/>
              <a:t>Helse/teknologi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5805368-6C86-4876-A8FF-71872E3B7F1F}"/>
              </a:ext>
            </a:extLst>
          </p:cNvPr>
          <p:cNvSpPr/>
          <p:nvPr/>
        </p:nvSpPr>
        <p:spPr>
          <a:xfrm>
            <a:off x="12737" y="1684186"/>
            <a:ext cx="2577939" cy="4102988"/>
          </a:xfrm>
          <a:prstGeom prst="roundRect">
            <a:avLst/>
          </a:prstGeom>
          <a:noFill/>
          <a:ln>
            <a:solidFill>
              <a:srgbClr val="0070C0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56C3E36-6440-4EF8-8967-B19AA5E0B160}"/>
              </a:ext>
            </a:extLst>
          </p:cNvPr>
          <p:cNvSpPr txBox="1"/>
          <p:nvPr/>
        </p:nvSpPr>
        <p:spPr>
          <a:xfrm>
            <a:off x="269674" y="1928860"/>
            <a:ext cx="1975145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b-NO"/>
              <a:t>Fysikk Materialteknologi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36D9507-AFC2-4C81-8B5C-9C12E26F91A4}"/>
              </a:ext>
            </a:extLst>
          </p:cNvPr>
          <p:cNvSpPr/>
          <p:nvPr/>
        </p:nvSpPr>
        <p:spPr>
          <a:xfrm>
            <a:off x="2631517" y="1684184"/>
            <a:ext cx="1995416" cy="4110940"/>
          </a:xfrm>
          <a:prstGeom prst="roundRect">
            <a:avLst/>
          </a:prstGeom>
          <a:noFill/>
          <a:ln>
            <a:solidFill>
              <a:srgbClr val="0070C0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EE9F1B8-0E4D-40FC-ADAC-24D285BD97E0}"/>
              </a:ext>
            </a:extLst>
          </p:cNvPr>
          <p:cNvSpPr txBox="1"/>
          <p:nvPr/>
        </p:nvSpPr>
        <p:spPr>
          <a:xfrm>
            <a:off x="6813036" y="1899208"/>
            <a:ext cx="1975145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b-NO"/>
              <a:t>Mat  </a:t>
            </a:r>
          </a:p>
          <a:p>
            <a:pPr algn="ctr"/>
            <a:r>
              <a:rPr lang="nb-NO"/>
              <a:t>Bioteknologi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85D52DC1-7019-4A17-AB68-E6E110DC5E6A}"/>
              </a:ext>
            </a:extLst>
          </p:cNvPr>
          <p:cNvSpPr/>
          <p:nvPr/>
        </p:nvSpPr>
        <p:spPr>
          <a:xfrm>
            <a:off x="7001247" y="1684185"/>
            <a:ext cx="1542630" cy="4102988"/>
          </a:xfrm>
          <a:prstGeom prst="roundRect">
            <a:avLst/>
          </a:prstGeom>
          <a:noFill/>
          <a:ln>
            <a:solidFill>
              <a:srgbClr val="0070C0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5E38193-89F1-46B4-A751-FDA91FE2EB56}"/>
              </a:ext>
            </a:extLst>
          </p:cNvPr>
          <p:cNvSpPr txBox="1"/>
          <p:nvPr/>
        </p:nvSpPr>
        <p:spPr>
          <a:xfrm>
            <a:off x="2603913" y="1935589"/>
            <a:ext cx="1975145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b-NO"/>
              <a:t>Kjemi </a:t>
            </a:r>
            <a:r>
              <a:rPr lang="nb-NO" err="1"/>
              <a:t>Prosesskjemi</a:t>
            </a:r>
            <a:endParaRPr lang="nb-NO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902D4C9-EE5F-4773-97B4-107857C9A33C}"/>
              </a:ext>
            </a:extLst>
          </p:cNvPr>
          <p:cNvSpPr/>
          <p:nvPr/>
        </p:nvSpPr>
        <p:spPr>
          <a:xfrm>
            <a:off x="4391156" y="1684186"/>
            <a:ext cx="2592217" cy="4102988"/>
          </a:xfrm>
          <a:prstGeom prst="roundRect">
            <a:avLst/>
          </a:prstGeom>
          <a:noFill/>
          <a:ln>
            <a:solidFill>
              <a:srgbClr val="0070C0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CE5BE1F-2550-4582-928D-20732481771C}"/>
              </a:ext>
            </a:extLst>
          </p:cNvPr>
          <p:cNvSpPr txBox="1"/>
          <p:nvPr/>
        </p:nvSpPr>
        <p:spPr>
          <a:xfrm>
            <a:off x="4642698" y="1889543"/>
            <a:ext cx="1975145" cy="646331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nb-NO"/>
              <a:t>Biologi </a:t>
            </a:r>
          </a:p>
          <a:p>
            <a:pPr algn="ctr"/>
            <a:r>
              <a:rPr lang="nb-NO"/>
              <a:t>Hav</a:t>
            </a:r>
          </a:p>
        </p:txBody>
      </p:sp>
    </p:spTree>
    <p:extLst>
      <p:ext uri="{BB962C8B-B14F-4D97-AF65-F5344CB8AC3E}">
        <p14:creationId xmlns:p14="http://schemas.microsoft.com/office/powerpoint/2010/main" val="999458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9BEB3D-8D74-4241-940E-8254CEB87D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4107"/>
          </a:xfrm>
        </p:spPr>
        <p:txBody>
          <a:bodyPr/>
          <a:lstStyle/>
          <a:p>
            <a:r>
              <a:rPr lang="nb-NO" sz="2800"/>
              <a:t>Ledermøtet NV ved tok V22 følgende kvalitets- og økonomitiltak innen utdanningsområdet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D0ACD-1B29-43BA-B57A-AFEED0C52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b-NO" b="1"/>
              <a:t>Foreta en totalgjennomgang av programstruktur/studieprogramporteføljen</a:t>
            </a:r>
          </a:p>
          <a:p>
            <a:pPr marL="457200" indent="-457200">
              <a:buFont typeface="+mj-lt"/>
              <a:buAutoNum type="arabicPeriod"/>
            </a:pPr>
            <a:endParaRPr lang="nb-NO"/>
          </a:p>
          <a:p>
            <a:pPr marL="457200" indent="-457200">
              <a:buFont typeface="+mj-lt"/>
              <a:buAutoNum type="arabicPeriod"/>
            </a:pPr>
            <a:r>
              <a:rPr lang="nb-NO"/>
              <a:t>Avklare potensiale for sammenslåing av overlappende emner</a:t>
            </a:r>
          </a:p>
          <a:p>
            <a:pPr marL="457200" indent="-457200">
              <a:buFont typeface="+mj-lt"/>
              <a:buAutoNum type="arabicPeriod"/>
            </a:pPr>
            <a:endParaRPr lang="nb-NO"/>
          </a:p>
          <a:p>
            <a:pPr marL="457200" indent="-457200">
              <a:buFont typeface="+mj-lt"/>
              <a:buAutoNum type="arabicPeriod"/>
            </a:pPr>
            <a:r>
              <a:rPr lang="nb-NO"/>
              <a:t>Vurdere terminering av emner med få studenter/Gjennomgang av emneportefølje</a:t>
            </a:r>
          </a:p>
          <a:p>
            <a:pPr marL="457200" indent="-457200">
              <a:buFont typeface="+mj-lt"/>
              <a:buAutoNum type="arabicPeriod"/>
            </a:pPr>
            <a:endParaRPr lang="nb-NO"/>
          </a:p>
          <a:p>
            <a:pPr marL="457200" indent="-457200">
              <a:buFont typeface="+mj-lt"/>
              <a:buAutoNum type="arabicPeriod"/>
            </a:pPr>
            <a:r>
              <a:rPr lang="nb-NO"/>
              <a:t>Tilpasse mengde og type laboratorieundervisning til behovene i det enkelte studieprogram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6822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EE4CC-E2E4-4B32-BA88-246B12FC2A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/>
              <a:t>Kriterier for evaluering av programporteføljen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47F7C-F8A9-4609-85A0-881D4A014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000" u="sng"/>
              <a:t>Fra «Politikk for porteføljeutvikling»</a:t>
            </a:r>
          </a:p>
          <a:p>
            <a:pPr marL="457200" indent="-457200">
              <a:buFont typeface="+mj-lt"/>
              <a:buAutoNum type="arabicPeriod"/>
            </a:pPr>
            <a:r>
              <a:rPr lang="nb-NO" sz="2000"/>
              <a:t>Studieprogram skal være </a:t>
            </a:r>
            <a:r>
              <a:rPr lang="nb-NO" sz="2000" b="1"/>
              <a:t>attraktive</a:t>
            </a:r>
            <a:r>
              <a:rPr lang="nb-NO" sz="2000"/>
              <a:t>; både for søkere og arbeidsliv (</a:t>
            </a:r>
            <a:r>
              <a:rPr lang="nb-NO" sz="2000" err="1"/>
              <a:t>i.e</a:t>
            </a:r>
            <a:r>
              <a:rPr lang="nb-NO" sz="2000"/>
              <a:t> </a:t>
            </a:r>
            <a:r>
              <a:rPr lang="nb-NO" sz="2000" b="1">
                <a:solidFill>
                  <a:srgbClr val="00B0F0"/>
                </a:solidFill>
              </a:rPr>
              <a:t>samfunnsbehov</a:t>
            </a:r>
            <a:r>
              <a:rPr lang="nb-NO" sz="2000" b="1"/>
              <a:t>)</a:t>
            </a:r>
          </a:p>
          <a:p>
            <a:pPr marL="457200" indent="-457200">
              <a:buFont typeface="+mj-lt"/>
              <a:buAutoNum type="arabicPeriod"/>
            </a:pPr>
            <a:endParaRPr lang="nb-NO" sz="2000" b="1"/>
          </a:p>
          <a:p>
            <a:pPr marL="457200" indent="-457200">
              <a:buFont typeface="+mj-lt"/>
              <a:buAutoNum type="arabicPeriod"/>
            </a:pPr>
            <a:r>
              <a:rPr lang="nb-NO" sz="2000"/>
              <a:t>Studieprogram som hovedregel skal være </a:t>
            </a:r>
            <a:r>
              <a:rPr lang="nb-NO" sz="2000" b="1">
                <a:solidFill>
                  <a:srgbClr val="00B0F0"/>
                </a:solidFill>
              </a:rPr>
              <a:t>økonomisk bærekraftige</a:t>
            </a:r>
            <a:r>
              <a:rPr lang="nb-NO" sz="2000"/>
              <a:t>, dvs. fullfinansiert. </a:t>
            </a:r>
          </a:p>
          <a:p>
            <a:pPr marL="914400" lvl="1" indent="-457200">
              <a:buFont typeface="+mj-lt"/>
              <a:buAutoNum type="arabicPeriod"/>
            </a:pPr>
            <a:r>
              <a:rPr lang="nb-NO" sz="1800"/>
              <a:t>Studietilbud har </a:t>
            </a:r>
            <a:r>
              <a:rPr lang="nb-NO" sz="1800" b="1"/>
              <a:t>lavt frafall og høy gjennomstrømning</a:t>
            </a:r>
            <a:r>
              <a:rPr lang="nb-NO" sz="1800"/>
              <a:t>. </a:t>
            </a:r>
          </a:p>
          <a:p>
            <a:pPr marL="914400" lvl="1" indent="-457200">
              <a:buFont typeface="+mj-lt"/>
              <a:buAutoNum type="arabicPeriod"/>
            </a:pPr>
            <a:endParaRPr lang="nb-NO" sz="1800"/>
          </a:p>
          <a:p>
            <a:pPr marL="457200" indent="-457200">
              <a:buFont typeface="+mj-lt"/>
              <a:buAutoNum type="arabicPeriod"/>
            </a:pPr>
            <a:r>
              <a:rPr lang="nb-NO" sz="2000"/>
              <a:t>Hindre </a:t>
            </a:r>
            <a:r>
              <a:rPr lang="nb-NO" sz="2000" b="1">
                <a:solidFill>
                  <a:srgbClr val="00B0F0"/>
                </a:solidFill>
              </a:rPr>
              <a:t>overlappende studietilbud</a:t>
            </a:r>
            <a:r>
              <a:rPr lang="nb-NO" sz="2000"/>
              <a:t>​, faglig samarbeid prioriteres fremfor intern konkurranse.</a:t>
            </a:r>
          </a:p>
          <a:p>
            <a:pPr marL="457200" indent="-457200">
              <a:buFont typeface="+mj-lt"/>
              <a:buAutoNum type="arabicPeriod"/>
            </a:pPr>
            <a:endParaRPr lang="nb-NO" sz="2000"/>
          </a:p>
          <a:p>
            <a:pPr marL="0" indent="0">
              <a:buNone/>
            </a:pPr>
            <a:endParaRPr lang="nb-NO" sz="2000" b="1">
              <a:solidFill>
                <a:srgbClr val="00B0F0"/>
              </a:solidFill>
            </a:endParaRPr>
          </a:p>
          <a:p>
            <a:pPr marL="0" indent="0">
              <a:buNone/>
            </a:pPr>
            <a:r>
              <a:rPr lang="nb-NO" sz="2000" b="1">
                <a:solidFill>
                  <a:srgbClr val="00B0F0"/>
                </a:solidFill>
              </a:rPr>
              <a:t>Vedtatt NVs ledergruppe: Evaluering av NVs portefølje gjøres ut fra disse kriteriene</a:t>
            </a:r>
          </a:p>
        </p:txBody>
      </p:sp>
    </p:spTree>
    <p:extLst>
      <p:ext uri="{BB962C8B-B14F-4D97-AF65-F5344CB8AC3E}">
        <p14:creationId xmlns:p14="http://schemas.microsoft.com/office/powerpoint/2010/main" val="286840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3BFDA5-BE0A-4DE1-B981-DBB27A707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/>
              <a:t>Mål: NV skal ha en portefølje som er effektiv, dynamisk og bidrar til samfunnsbehovet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358C43C-5F92-4DB5-B457-E357A93F770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188010"/>
              </p:ext>
            </p:extLst>
          </p:nvPr>
        </p:nvGraphicFramePr>
        <p:xfrm>
          <a:off x="457200" y="2168525"/>
          <a:ext cx="8229598" cy="3892767"/>
        </p:xfrm>
        <a:graphic>
          <a:graphicData uri="http://schemas.openxmlformats.org/drawingml/2006/table">
            <a:tbl>
              <a:tblPr firstRow="1" lastCol="1" bandRow="1">
                <a:tableStyleId>{21E4AEA4-8DFA-4A89-87EB-49C32662AFE0}</a:tableStyleId>
              </a:tblPr>
              <a:tblGrid>
                <a:gridCol w="2143448">
                  <a:extLst>
                    <a:ext uri="{9D8B030D-6E8A-4147-A177-3AD203B41FA5}">
                      <a16:colId xmlns:a16="http://schemas.microsoft.com/office/drawing/2014/main" val="2742978375"/>
                    </a:ext>
                  </a:extLst>
                </a:gridCol>
                <a:gridCol w="2021810">
                  <a:extLst>
                    <a:ext uri="{9D8B030D-6E8A-4147-A177-3AD203B41FA5}">
                      <a16:colId xmlns:a16="http://schemas.microsoft.com/office/drawing/2014/main" val="625542390"/>
                    </a:ext>
                  </a:extLst>
                </a:gridCol>
                <a:gridCol w="2032170">
                  <a:extLst>
                    <a:ext uri="{9D8B030D-6E8A-4147-A177-3AD203B41FA5}">
                      <a16:colId xmlns:a16="http://schemas.microsoft.com/office/drawing/2014/main" val="3059995899"/>
                    </a:ext>
                  </a:extLst>
                </a:gridCol>
                <a:gridCol w="2032170">
                  <a:extLst>
                    <a:ext uri="{9D8B030D-6E8A-4147-A177-3AD203B41FA5}">
                      <a16:colId xmlns:a16="http://schemas.microsoft.com/office/drawing/2014/main" val="3098860874"/>
                    </a:ext>
                  </a:extLst>
                </a:gridCol>
              </a:tblGrid>
              <a:tr h="387567">
                <a:tc>
                  <a:txBody>
                    <a:bodyPr/>
                    <a:lstStyle/>
                    <a:p>
                      <a:pPr algn="ctr"/>
                      <a:r>
                        <a:rPr lang="nb-NO" sz="1400">
                          <a:solidFill>
                            <a:schemeClr val="bg1"/>
                          </a:solidFill>
                        </a:rPr>
                        <a:t>Utfordring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>
                          <a:solidFill>
                            <a:schemeClr val="bg1"/>
                          </a:solidFill>
                        </a:rPr>
                        <a:t>Tiltak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>
                          <a:solidFill>
                            <a:schemeClr val="bg1"/>
                          </a:solidFill>
                        </a:rPr>
                        <a:t>Mål 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b-NO" sz="1400">
                          <a:solidFill>
                            <a:schemeClr val="bg1"/>
                          </a:solidFill>
                        </a:rPr>
                        <a:t>Indikatorer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119479"/>
                  </a:ext>
                </a:extLst>
              </a:tr>
              <a:tr h="1879432"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b-NO" sz="1400"/>
                        <a:t>Utydelig portefølje, parallelle løp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nb-NO" sz="1400"/>
                        <a:t>Høy undervisningsbelastning, fremtidig reduksjon i vitenskapelig stab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nb-NO" sz="1400"/>
                        <a:t>Forenkling og effektivisering programportefølje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b-NO" sz="1400" b="1"/>
                    </a:p>
                    <a:p>
                      <a:pPr algn="ctr"/>
                      <a:r>
                        <a:rPr lang="nb-NO" sz="1400" b="1"/>
                        <a:t>Tydelig profil og kompetansemål for våre studieprogram</a:t>
                      </a:r>
                    </a:p>
                    <a:p>
                      <a:pPr algn="ctr"/>
                      <a:endParaRPr lang="nb-NO" sz="1400" b="1"/>
                    </a:p>
                    <a:p>
                      <a:pPr algn="ctr"/>
                      <a:r>
                        <a:rPr lang="nb-NO" sz="1400" b="1"/>
                        <a:t>Mer tid til utvikling, implementering FTS tiltak</a:t>
                      </a:r>
                    </a:p>
                    <a:p>
                      <a:pPr algn="ctr"/>
                      <a:endParaRPr lang="nb-NO" sz="1400" b="1"/>
                    </a:p>
                    <a:p>
                      <a:pPr algn="ctr"/>
                      <a:endParaRPr lang="nb-NO" sz="1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nb-NO" sz="1400"/>
                        <a:t>Økt søkning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nb-NO" sz="1400"/>
                        <a:t>Lavere frafall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nb-NO" sz="1400"/>
                        <a:t>Styrket integrert bærekrafts-kompetanse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r>
                        <a:rPr lang="nb-NO" sz="1400"/>
                        <a:t>Tydeligere kontekstuell og helhetlig programtilpasset kompetanse</a:t>
                      </a:r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/>
                    </a:p>
                    <a:p>
                      <a:pPr marL="0" indent="0" algn="ctr">
                        <a:buFont typeface="Arial" panose="020B0604020202020204" pitchFamily="34" charset="0"/>
                        <a:buNone/>
                      </a:pPr>
                      <a:endParaRPr lang="nb-NO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65512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1211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96F7E-38A0-E268-38E7-1A70DB932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Potensiell innsparing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0B46E-73CE-CD63-7296-5272548F7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000" b="1"/>
              <a:t>Tenkt tilfelle; reduksjon fra 28 til 20 program</a:t>
            </a:r>
          </a:p>
          <a:p>
            <a:r>
              <a:rPr lang="nb-NO" sz="2000"/>
              <a:t>Programleder; 8 x 0,25 årsverk = 2 årsverk ~ 1,6 MNOK</a:t>
            </a:r>
          </a:p>
          <a:p>
            <a:r>
              <a:rPr lang="nb-NO" sz="2000"/>
              <a:t>Programkonsulent: 8 x 0,2 årsverk = 1,6 årsverk ~ 0,8 MNOK</a:t>
            </a:r>
          </a:p>
          <a:p>
            <a:endParaRPr lang="nb-NO" sz="2000"/>
          </a:p>
          <a:p>
            <a:endParaRPr lang="nb-NO" sz="2000"/>
          </a:p>
          <a:p>
            <a:endParaRPr lang="nb-NO" sz="2000"/>
          </a:p>
          <a:p>
            <a:r>
              <a:rPr lang="nb-NO" sz="2000" b="1"/>
              <a:t>Reduksjon i emner:</a:t>
            </a:r>
          </a:p>
          <a:p>
            <a:endParaRPr lang="nb-NO" sz="2000"/>
          </a:p>
          <a:p>
            <a:endParaRPr lang="nb-NO" sz="200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565231C-714F-55BC-FF7C-ADD15797F39F}"/>
              </a:ext>
            </a:extLst>
          </p:cNvPr>
          <p:cNvGraphicFramePr>
            <a:graphicFrameLocks noGrp="1"/>
          </p:cNvGraphicFramePr>
          <p:nvPr/>
        </p:nvGraphicFramePr>
        <p:xfrm>
          <a:off x="212593" y="3716564"/>
          <a:ext cx="8418747" cy="1799252"/>
        </p:xfrm>
        <a:graphic>
          <a:graphicData uri="http://schemas.openxmlformats.org/drawingml/2006/table">
            <a:tbl>
              <a:tblPr firstRow="1" lastCol="1">
                <a:tableStyleId>{21E4AEA4-8DFA-4A89-87EB-49C32662AFE0}</a:tableStyleId>
              </a:tblPr>
              <a:tblGrid>
                <a:gridCol w="1217065">
                  <a:extLst>
                    <a:ext uri="{9D8B030D-6E8A-4147-A177-3AD203B41FA5}">
                      <a16:colId xmlns:a16="http://schemas.microsoft.com/office/drawing/2014/main" val="393815905"/>
                    </a:ext>
                  </a:extLst>
                </a:gridCol>
                <a:gridCol w="1334932">
                  <a:extLst>
                    <a:ext uri="{9D8B030D-6E8A-4147-A177-3AD203B41FA5}">
                      <a16:colId xmlns:a16="http://schemas.microsoft.com/office/drawing/2014/main" val="3871633352"/>
                    </a:ext>
                  </a:extLst>
                </a:gridCol>
                <a:gridCol w="1298318">
                  <a:extLst>
                    <a:ext uri="{9D8B030D-6E8A-4147-A177-3AD203B41FA5}">
                      <a16:colId xmlns:a16="http://schemas.microsoft.com/office/drawing/2014/main" val="1133573074"/>
                    </a:ext>
                  </a:extLst>
                </a:gridCol>
                <a:gridCol w="977858">
                  <a:extLst>
                    <a:ext uri="{9D8B030D-6E8A-4147-A177-3AD203B41FA5}">
                      <a16:colId xmlns:a16="http://schemas.microsoft.com/office/drawing/2014/main" val="3872830347"/>
                    </a:ext>
                  </a:extLst>
                </a:gridCol>
                <a:gridCol w="1037670">
                  <a:extLst>
                    <a:ext uri="{9D8B030D-6E8A-4147-A177-3AD203B41FA5}">
                      <a16:colId xmlns:a16="http://schemas.microsoft.com/office/drawing/2014/main" val="3949224548"/>
                    </a:ext>
                  </a:extLst>
                </a:gridCol>
                <a:gridCol w="1045307">
                  <a:extLst>
                    <a:ext uri="{9D8B030D-6E8A-4147-A177-3AD203B41FA5}">
                      <a16:colId xmlns:a16="http://schemas.microsoft.com/office/drawing/2014/main" val="629285875"/>
                    </a:ext>
                  </a:extLst>
                </a:gridCol>
                <a:gridCol w="1507597">
                  <a:extLst>
                    <a:ext uri="{9D8B030D-6E8A-4147-A177-3AD203B41FA5}">
                      <a16:colId xmlns:a16="http://schemas.microsoft.com/office/drawing/2014/main" val="2451446513"/>
                    </a:ext>
                  </a:extLst>
                </a:gridCol>
              </a:tblGrid>
              <a:tr h="640295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Innsats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Vitenskapelig kost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Administrative kost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Teknisk kost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Studass/vit ass kost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Sum/emne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10 emner/MNOK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69260062"/>
                  </a:ext>
                </a:extLst>
              </a:tr>
              <a:tr h="458434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Lavere grads emne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318 500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76 020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371 000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1 344 000 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2 109 520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21,1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57206667"/>
                  </a:ext>
                </a:extLst>
              </a:tr>
              <a:tr h="242089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2-3000 emne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245 000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38 010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 -   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114 240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397 250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4,0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3039118"/>
                  </a:ext>
                </a:extLst>
              </a:tr>
              <a:tr h="458434">
                <a:tc>
                  <a:txBody>
                    <a:bodyPr/>
                    <a:lstStyle/>
                    <a:p>
                      <a:pPr algn="l" fontAlgn="b"/>
                      <a:r>
                        <a:rPr lang="nb-NO" sz="1400" u="none" strike="noStrike">
                          <a:effectLst/>
                        </a:rPr>
                        <a:t>Høyere grads emne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220 500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7 602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 -   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 -    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228 102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400" u="none" strike="noStrike">
                          <a:effectLst/>
                        </a:rPr>
                        <a:t>2,3</a:t>
                      </a:r>
                      <a:endParaRPr lang="nb-NO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22767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1295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4C9074-A379-B1ED-B4BE-0AEEC2BC2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3220"/>
          </a:xfrm>
        </p:spPr>
        <p:txBody>
          <a:bodyPr/>
          <a:lstStyle/>
          <a:p>
            <a:r>
              <a:rPr lang="nb-NO" sz="2800"/>
              <a:t>Økt inntjening ved økt gjennomstrømming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707262-EE4F-2012-EC62-618FE6456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2000"/>
              <a:t>Tiltak som forventes gi økt gjennomstrømming:</a:t>
            </a:r>
          </a:p>
          <a:p>
            <a:r>
              <a:rPr lang="nb-NO" sz="2000"/>
              <a:t>Mer </a:t>
            </a:r>
            <a:r>
              <a:rPr lang="nb-NO" sz="2000" b="1"/>
              <a:t>tydelig programportefølje </a:t>
            </a:r>
            <a:r>
              <a:rPr lang="nb-NO" sz="2000"/>
              <a:t>– tydelig valg inn for søkere</a:t>
            </a:r>
          </a:p>
          <a:p>
            <a:r>
              <a:rPr lang="nb-NO" sz="2000"/>
              <a:t>Økt </a:t>
            </a:r>
            <a:r>
              <a:rPr lang="nb-NO" sz="2000" b="1"/>
              <a:t>kontekstualisering og programtilpasning </a:t>
            </a:r>
            <a:r>
              <a:rPr lang="nb-NO" sz="2000"/>
              <a:t>i emner tidlig i studiet</a:t>
            </a:r>
          </a:p>
          <a:p>
            <a:endParaRPr lang="nb-NO" sz="2000"/>
          </a:p>
          <a:p>
            <a:r>
              <a:rPr lang="nb-NO" sz="2000"/>
              <a:t>Økt insentivinntjening per år v/ </a:t>
            </a:r>
            <a:r>
              <a:rPr lang="nb-NO" sz="2000" b="1">
                <a:solidFill>
                  <a:srgbClr val="00B0F0"/>
                </a:solidFill>
              </a:rPr>
              <a:t>10 flere studenter</a:t>
            </a:r>
            <a:r>
              <a:rPr lang="nb-NO" sz="2000"/>
              <a:t>: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8CC5E11-DAEC-2944-28E4-27E1E452DB09}"/>
              </a:ext>
            </a:extLst>
          </p:cNvPr>
          <p:cNvGraphicFramePr>
            <a:graphicFrameLocks noGrp="1"/>
          </p:cNvGraphicFramePr>
          <p:nvPr/>
        </p:nvGraphicFramePr>
        <p:xfrm>
          <a:off x="367507" y="3770921"/>
          <a:ext cx="8616477" cy="1710369"/>
        </p:xfrm>
        <a:graphic>
          <a:graphicData uri="http://schemas.openxmlformats.org/drawingml/2006/table">
            <a:tbl>
              <a:tblPr firstRow="1" lastCol="1">
                <a:tableStyleId>{21E4AEA4-8DFA-4A89-87EB-49C32662AFE0}</a:tableStyleId>
              </a:tblPr>
              <a:tblGrid>
                <a:gridCol w="1574326">
                  <a:extLst>
                    <a:ext uri="{9D8B030D-6E8A-4147-A177-3AD203B41FA5}">
                      <a16:colId xmlns:a16="http://schemas.microsoft.com/office/drawing/2014/main" val="258835030"/>
                    </a:ext>
                  </a:extLst>
                </a:gridCol>
                <a:gridCol w="812556">
                  <a:extLst>
                    <a:ext uri="{9D8B030D-6E8A-4147-A177-3AD203B41FA5}">
                      <a16:colId xmlns:a16="http://schemas.microsoft.com/office/drawing/2014/main" val="3575225896"/>
                    </a:ext>
                  </a:extLst>
                </a:gridCol>
                <a:gridCol w="812556">
                  <a:extLst>
                    <a:ext uri="{9D8B030D-6E8A-4147-A177-3AD203B41FA5}">
                      <a16:colId xmlns:a16="http://schemas.microsoft.com/office/drawing/2014/main" val="771432851"/>
                    </a:ext>
                  </a:extLst>
                </a:gridCol>
                <a:gridCol w="812556">
                  <a:extLst>
                    <a:ext uri="{9D8B030D-6E8A-4147-A177-3AD203B41FA5}">
                      <a16:colId xmlns:a16="http://schemas.microsoft.com/office/drawing/2014/main" val="557074439"/>
                    </a:ext>
                  </a:extLst>
                </a:gridCol>
                <a:gridCol w="1049551">
                  <a:extLst>
                    <a:ext uri="{9D8B030D-6E8A-4147-A177-3AD203B41FA5}">
                      <a16:colId xmlns:a16="http://schemas.microsoft.com/office/drawing/2014/main" val="1827693647"/>
                    </a:ext>
                  </a:extLst>
                </a:gridCol>
                <a:gridCol w="1117264">
                  <a:extLst>
                    <a:ext uri="{9D8B030D-6E8A-4147-A177-3AD203B41FA5}">
                      <a16:colId xmlns:a16="http://schemas.microsoft.com/office/drawing/2014/main" val="1103430150"/>
                    </a:ext>
                  </a:extLst>
                </a:gridCol>
                <a:gridCol w="812556">
                  <a:extLst>
                    <a:ext uri="{9D8B030D-6E8A-4147-A177-3AD203B41FA5}">
                      <a16:colId xmlns:a16="http://schemas.microsoft.com/office/drawing/2014/main" val="254811130"/>
                    </a:ext>
                  </a:extLst>
                </a:gridCol>
                <a:gridCol w="812556">
                  <a:extLst>
                    <a:ext uri="{9D8B030D-6E8A-4147-A177-3AD203B41FA5}">
                      <a16:colId xmlns:a16="http://schemas.microsoft.com/office/drawing/2014/main" val="983556226"/>
                    </a:ext>
                  </a:extLst>
                </a:gridCol>
                <a:gridCol w="812556">
                  <a:extLst>
                    <a:ext uri="{9D8B030D-6E8A-4147-A177-3AD203B41FA5}">
                      <a16:colId xmlns:a16="http://schemas.microsoft.com/office/drawing/2014/main" val="29238361"/>
                    </a:ext>
                  </a:extLst>
                </a:gridCol>
              </a:tblGrid>
              <a:tr h="941763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</a:rPr>
                        <a:t>Økt gjennomstrømming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Kategori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Studieplasstildeling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Studiepoeng (60 SPE)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Kandidat enkel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Kandidat dobbel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Inntjening 1 student NTNU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Inntjening 1 student NV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10 studenter/MNOK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17185376"/>
                  </a:ext>
                </a:extLst>
              </a:tr>
              <a:tr h="256202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</a:rPr>
                        <a:t>2-årig master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C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136 050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74 200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55 050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110 100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129 250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78628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0,8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95697772"/>
                  </a:ext>
                </a:extLst>
              </a:tr>
              <a:tr h="256202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</a:rPr>
                        <a:t>5-årig integrert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D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95 550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54 000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41 550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83 100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137 100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67727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0,7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215685658"/>
                  </a:ext>
                </a:extLst>
              </a:tr>
              <a:tr h="256202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</a:rPr>
                        <a:t>Bachelor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E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82 100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43 900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33 700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67 400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u="none" strike="noStrike">
                          <a:effectLst/>
                        </a:rPr>
                        <a:t>77 600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34974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200" b="1" i="0" u="none" strike="noStrike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0,3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528431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89430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5F8BE-6324-F964-D4E9-9A1254618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z="3200"/>
              <a:t>Prosess evaluering NVs portefølje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61374-7677-6DCB-F55B-916A44CFD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Det er et mål for fakultetet å ha en mer økonomisk bærekraftig og dynamisk portefølje som også gir rom for utviklingsarbeid. </a:t>
            </a:r>
          </a:p>
          <a:p>
            <a:endParaRPr lang="nb-NO" sz="180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nb-NO" sz="180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nb-NO" sz="180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nb-NO" sz="180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nb-NO" sz="180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nb-NO" sz="180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nb-NO" sz="180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nb-NO" sz="180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nb-NO" sz="180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nb-NO" sz="180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nb-NO" sz="180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nb-NO" sz="180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Porteføljeendringer som utløses av denne prosessen, vil tidligst ha innvirkning fra studieåret 2025/2026.</a:t>
            </a:r>
            <a:endParaRPr lang="nb-NO" sz="1800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8F67D05-9A43-1033-8192-2D12700E51E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7696572"/>
              </p:ext>
            </p:extLst>
          </p:nvPr>
        </p:nvGraphicFramePr>
        <p:xfrm>
          <a:off x="180975" y="2152650"/>
          <a:ext cx="8855075" cy="29527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Arrow: Down 6">
            <a:extLst>
              <a:ext uri="{FF2B5EF4-FFF2-40B4-BE49-F238E27FC236}">
                <a16:creationId xmlns:a16="http://schemas.microsoft.com/office/drawing/2014/main" id="{956E080C-829B-32C6-6962-78D68B5AFF18}"/>
              </a:ext>
            </a:extLst>
          </p:cNvPr>
          <p:cNvSpPr/>
          <p:nvPr/>
        </p:nvSpPr>
        <p:spPr>
          <a:xfrm>
            <a:off x="4749800" y="2717800"/>
            <a:ext cx="336550" cy="711200"/>
          </a:xfrm>
          <a:prstGeom prst="downArrow">
            <a:avLst/>
          </a:prstGeom>
          <a:solidFill>
            <a:srgbClr val="43B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B1A1EA61-0F5D-4D51-4873-14DE03124D87}"/>
              </a:ext>
            </a:extLst>
          </p:cNvPr>
          <p:cNvSpPr/>
          <p:nvPr/>
        </p:nvSpPr>
        <p:spPr>
          <a:xfrm>
            <a:off x="8013700" y="4025900"/>
            <a:ext cx="1022350" cy="654050"/>
          </a:xfrm>
          <a:prstGeom prst="ellipse">
            <a:avLst/>
          </a:prstGeom>
          <a:solidFill>
            <a:srgbClr val="43B7B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nb-NO" sz="1100"/>
              <a:t>Arbeidsgrupper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7BD5189-81F0-74E8-71E3-4CACB8D173E0}"/>
              </a:ext>
            </a:extLst>
          </p:cNvPr>
          <p:cNvSpPr/>
          <p:nvPr/>
        </p:nvSpPr>
        <p:spPr>
          <a:xfrm>
            <a:off x="4071146" y="3924520"/>
            <a:ext cx="1256383" cy="755430"/>
          </a:xfrm>
          <a:prstGeom prst="rect">
            <a:avLst/>
          </a:prstGeom>
          <a:noFill/>
          <a:ln w="28575">
            <a:solidFill>
              <a:srgbClr val="92D05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41555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25D979-558D-114E-AAF4-D6AF0B58C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Dagsorden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01DD2A0-BCD0-3547-96F5-6D7C7F959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b-NO" sz="2800" i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NVs </a:t>
            </a:r>
            <a:r>
              <a:rPr lang="nb-NO" sz="2800" b="1" i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økonomiske</a:t>
            </a:r>
            <a:r>
              <a:rPr lang="nb-NO" sz="2800" i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situasjon</a:t>
            </a:r>
            <a:endParaRPr lang="nb-NO" sz="2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b-NO" sz="2800" i="1">
                <a:effectLst/>
                <a:latin typeface="Calibri"/>
                <a:ea typeface="Times New Roman" panose="02020603050405020304" pitchFamily="18" charset="0"/>
              </a:rPr>
              <a:t>Prosess knyttet til </a:t>
            </a:r>
            <a:r>
              <a:rPr lang="nb-NO" sz="2800" b="1" i="1">
                <a:latin typeface="Calibri"/>
                <a:ea typeface="Times New Roman" panose="02020603050405020304" pitchFamily="18" charset="0"/>
              </a:rPr>
              <a:t>studieprogramportefølje</a:t>
            </a:r>
            <a:r>
              <a:rPr lang="nb-NO" sz="2800" i="1">
                <a:effectLst/>
                <a:latin typeface="Calibri"/>
                <a:ea typeface="Times New Roman" panose="02020603050405020304" pitchFamily="18" charset="0"/>
              </a:rPr>
              <a:t> og antall spesialiseringer i programmene på NV – hvorfor og hva vi ønsker å oppnå</a:t>
            </a:r>
            <a:endParaRPr lang="nb-NO" sz="2800">
              <a:effectLst/>
              <a:latin typeface="Times New Roman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b-NO" sz="2800" i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Planlagt prosess for </a:t>
            </a:r>
            <a:r>
              <a:rPr lang="nb-NO" sz="2800" b="1" i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faggruppe og instituttstruktur </a:t>
            </a:r>
            <a:r>
              <a:rPr lang="nb-NO" sz="2800" i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 hvorfor og hva vi ønsker å oppnå</a:t>
            </a:r>
            <a:endParaRPr lang="nb-NO" sz="2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b-NO" sz="2800" b="1" i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Strategisk personalplan </a:t>
            </a:r>
            <a:r>
              <a:rPr lang="nb-NO" sz="2800" i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– viktigheten av å bruke verktøyet i dagens situasjon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nb-NO" sz="2800" i="1">
                <a:latin typeface="Calibri" panose="020F0502020204030204" pitchFamily="34" charset="0"/>
                <a:ea typeface="Calibri" panose="020F0502020204030204" pitchFamily="34" charset="0"/>
              </a:rPr>
              <a:t>Spørsmål</a:t>
            </a:r>
            <a:endParaRPr lang="nb-NO" sz="2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096459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E9F84-9942-A6F4-AB62-5D8D9D521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Kartlegging v/intervju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41EDCA-8AEC-4587-E166-745C71B8CC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20+ personer innkalt</a:t>
            </a:r>
          </a:p>
          <a:p>
            <a:endParaRPr lang="nb-NO"/>
          </a:p>
          <a:p>
            <a:r>
              <a:rPr lang="nb-NO"/>
              <a:t>Programledere, nestledere utdanning, instituttledere, eksterne representanter i styret, faglærere++</a:t>
            </a:r>
          </a:p>
          <a:p>
            <a:endParaRPr lang="nb-NO"/>
          </a:p>
          <a:p>
            <a:r>
              <a:rPr lang="nb-NO" b="1"/>
              <a:t>Innretning intervju:</a:t>
            </a:r>
          </a:p>
          <a:p>
            <a:endParaRPr lang="nb-NO" b="1"/>
          </a:p>
          <a:p>
            <a:pPr lvl="1"/>
            <a:r>
              <a:rPr lang="nb-NO"/>
              <a:t>Hvordan bør vi gå frem for å forenkle?</a:t>
            </a:r>
          </a:p>
          <a:p>
            <a:pPr lvl="2"/>
            <a:r>
              <a:rPr lang="nb-NO"/>
              <a:t>Konkrete forslag til forenkling?</a:t>
            </a:r>
          </a:p>
          <a:p>
            <a:pPr lvl="2"/>
            <a:endParaRPr lang="nb-NO"/>
          </a:p>
          <a:p>
            <a:pPr lvl="1"/>
            <a:r>
              <a:rPr lang="nb-NO"/>
              <a:t>Hvilke prinsipper bør vi jobbe ut i fra?</a:t>
            </a:r>
          </a:p>
        </p:txBody>
      </p:sp>
    </p:spTree>
    <p:extLst>
      <p:ext uri="{BB962C8B-B14F-4D97-AF65-F5344CB8AC3E}">
        <p14:creationId xmlns:p14="http://schemas.microsoft.com/office/powerpoint/2010/main" val="7237782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1103A-0633-9C4D-A4FC-03FCC3538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Funn så langt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6551D-FB42-E394-4177-24845539F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/>
              <a:t>Hvorfor:</a:t>
            </a:r>
          </a:p>
          <a:p>
            <a:r>
              <a:rPr lang="nb-NO" sz="2000"/>
              <a:t>Koble rydding til FTS prinsipper og utviklingsarbeid</a:t>
            </a:r>
          </a:p>
          <a:p>
            <a:r>
              <a:rPr lang="nb-NO" sz="2000"/>
              <a:t>NVs portefølje er utydelig og uoversiktlig</a:t>
            </a:r>
          </a:p>
          <a:p>
            <a:pPr lvl="1"/>
            <a:r>
              <a:rPr lang="nb-NO" sz="1600"/>
              <a:t>Like navn, parallelle løp</a:t>
            </a:r>
          </a:p>
          <a:p>
            <a:pPr lvl="1"/>
            <a:r>
              <a:rPr lang="nb-NO" sz="1600"/>
              <a:t>Flere løp gir samme kompetanse ut</a:t>
            </a:r>
          </a:p>
          <a:p>
            <a:pPr lvl="1"/>
            <a:endParaRPr lang="nb-NO" sz="1600"/>
          </a:p>
          <a:p>
            <a:pPr marL="0" indent="0">
              <a:buNone/>
            </a:pPr>
            <a:r>
              <a:rPr lang="nb-NO" sz="2000"/>
              <a:t>Hvordan</a:t>
            </a:r>
          </a:p>
          <a:p>
            <a:r>
              <a:rPr lang="nb-NO" sz="2000"/>
              <a:t>Porteføljen må knyttes til vår strategi og våre faglige styrker</a:t>
            </a:r>
          </a:p>
          <a:p>
            <a:endParaRPr lang="nb-NO" sz="2000"/>
          </a:p>
          <a:p>
            <a:r>
              <a:rPr lang="nb-NO" sz="2000"/>
              <a:t>Henger sammen med instituttstruktur og robuste faggrupper</a:t>
            </a:r>
          </a:p>
          <a:p>
            <a:pPr lvl="1"/>
            <a:r>
              <a:rPr lang="nb-NO" sz="1600"/>
              <a:t>Disiplinprogram </a:t>
            </a:r>
            <a:r>
              <a:rPr lang="nb-NO" sz="1600" err="1"/>
              <a:t>vs</a:t>
            </a:r>
            <a:r>
              <a:rPr lang="nb-NO" sz="1600"/>
              <a:t> matriseprogram</a:t>
            </a:r>
          </a:p>
          <a:p>
            <a:pPr lvl="1"/>
            <a:endParaRPr lang="nb-NO" sz="1600"/>
          </a:p>
          <a:p>
            <a:r>
              <a:rPr lang="nb-NO" sz="2000"/>
              <a:t>Porteføljen må bygge tydelige kompetanser som dekker et samfunnsbehov på kort og lengre sikt</a:t>
            </a:r>
          </a:p>
          <a:p>
            <a:endParaRPr lang="nb-NO" sz="2000"/>
          </a:p>
        </p:txBody>
      </p:sp>
    </p:spTree>
    <p:extLst>
      <p:ext uri="{BB962C8B-B14F-4D97-AF65-F5344CB8AC3E}">
        <p14:creationId xmlns:p14="http://schemas.microsoft.com/office/powerpoint/2010/main" val="33201404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3E66A2F-CEE2-56E7-4722-F31F7E1154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315" y="4115216"/>
            <a:ext cx="7772400" cy="1323439"/>
          </a:xfrm>
        </p:spPr>
        <p:txBody>
          <a:bodyPr/>
          <a:lstStyle/>
          <a:p>
            <a:r>
              <a:rPr lang="nb-NO" sz="4000"/>
              <a:t>Bidrags- og oppdragsfinansiert aktivitet (BOA)</a:t>
            </a:r>
          </a:p>
        </p:txBody>
      </p:sp>
    </p:spTree>
    <p:extLst>
      <p:ext uri="{BB962C8B-B14F-4D97-AF65-F5344CB8AC3E}">
        <p14:creationId xmlns:p14="http://schemas.microsoft.com/office/powerpoint/2010/main" val="39510973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827929-1885-35BE-0B90-5B9E035FB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454254"/>
            <a:ext cx="8418747" cy="525401"/>
          </a:xfrm>
        </p:spPr>
        <p:txBody>
          <a:bodyPr/>
          <a:lstStyle/>
          <a:p>
            <a:r>
              <a:rPr lang="nb-NO" sz="2800"/>
              <a:t>Bidrags- og oppdragsfinansiert aktivitet (BOA)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05E80A9-02B5-4B43-531C-FC042263D9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6" y="1154097"/>
            <a:ext cx="8418747" cy="495373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/>
              <a:t>BOA-aktivitet er kritisk for NVs økonomiske handlingsrom</a:t>
            </a:r>
          </a:p>
          <a:p>
            <a:r>
              <a:rPr lang="nb-NO"/>
              <a:t>Påvirker bevilgningen ved å inngå som indikatorer i rammefordelingsmodellen – direkte (NFR, EU, annen BOA) og indirekte (avlagte doktorgrader og publiseringspoeng)</a:t>
            </a:r>
          </a:p>
          <a:p>
            <a:r>
              <a:rPr lang="nb-NO"/>
              <a:t>Påvirker bevilgningsøkonomien (BFV) gjennom samspill BOA-BFV:</a:t>
            </a:r>
          </a:p>
          <a:p>
            <a:pPr marL="0" indent="0">
              <a:buNone/>
            </a:pPr>
            <a:endParaRPr lang="nb-NO"/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EFA10471-2567-FE57-4ECD-F46C102B85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6192" y="4058090"/>
            <a:ext cx="4689400" cy="2252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0201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1E08E12-7DB0-5846-D033-ED02D6CB3F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171" y="498643"/>
            <a:ext cx="3428716" cy="2755631"/>
          </a:xfrm>
        </p:spPr>
        <p:txBody>
          <a:bodyPr>
            <a:normAutofit lnSpcReduction="10000"/>
          </a:bodyPr>
          <a:lstStyle/>
          <a:p>
            <a:r>
              <a:rPr lang="nb-NO" sz="1800"/>
              <a:t>NV har hatt årlig vekst i BOA-aktivitet siden 2020, men synkende andel nettooverføring</a:t>
            </a:r>
          </a:p>
          <a:p>
            <a:endParaRPr lang="nb-NO" sz="1800"/>
          </a:p>
          <a:p>
            <a:r>
              <a:rPr lang="nb-NO" sz="1800"/>
              <a:t>Potensiale for mer lønnsom BOA-aktivitet – høyere nettooverføring til BFV per omsatt BOA-krone – gjennom blant annet:</a:t>
            </a:r>
          </a:p>
          <a:p>
            <a:endParaRPr lang="nb-NO" sz="1800"/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0964ED99-E817-009C-7C8B-449BAD28C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1887" y="498642"/>
            <a:ext cx="4705165" cy="2828105"/>
          </a:xfrm>
          <a:prstGeom prst="rect">
            <a:avLst/>
          </a:prstGeom>
        </p:spPr>
      </p:pic>
      <p:sp>
        <p:nvSpPr>
          <p:cNvPr id="5" name="Plassholder for innhold 2">
            <a:extLst>
              <a:ext uri="{FF2B5EF4-FFF2-40B4-BE49-F238E27FC236}">
                <a16:creationId xmlns:a16="http://schemas.microsoft.com/office/drawing/2014/main" id="{251815E2-439F-B1B5-166D-A5DA438E5974}"/>
              </a:ext>
            </a:extLst>
          </p:cNvPr>
          <p:cNvSpPr txBox="1">
            <a:spLocks/>
          </p:cNvSpPr>
          <p:nvPr/>
        </p:nvSpPr>
        <p:spPr>
          <a:xfrm>
            <a:off x="176108" y="3429000"/>
            <a:ext cx="8967892" cy="2930357"/>
          </a:xfrm>
          <a:prstGeom prst="rect">
            <a:avLst/>
          </a:prstGeom>
        </p:spPr>
        <p:txBody>
          <a:bodyPr vert="horz" lIns="90000" tIns="46800" rIns="90000" bIns="46800" rtlCol="0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 i="1"/>
              <a:t>Bevisst forhold til egenfinansiering, både omfang og type – f.eks. </a:t>
            </a:r>
            <a:r>
              <a:rPr lang="nb-NO" sz="1800" b="1" i="1"/>
              <a:t>tid fra egne ansatte</a:t>
            </a:r>
            <a:r>
              <a:rPr lang="nb-NO" sz="1800" i="1"/>
              <a:t> fremfor cash</a:t>
            </a:r>
          </a:p>
          <a:p>
            <a:r>
              <a:rPr lang="nb-NO" sz="1800" i="1"/>
              <a:t>Alle prosjekter bør gi positivt nettobidrag – bør være sterke faglige argumenter for å ta ulønnsomme prosjekter</a:t>
            </a:r>
          </a:p>
          <a:p>
            <a:r>
              <a:rPr lang="nb-NO" sz="1800" i="1"/>
              <a:t>Riktig leiestedsprising med årlig oppdatering</a:t>
            </a:r>
          </a:p>
          <a:p>
            <a:r>
              <a:rPr lang="nb-NO" sz="1800" i="1"/>
              <a:t>Budsjettere og belaste </a:t>
            </a:r>
            <a:r>
              <a:rPr lang="nb-NO" sz="1800" b="1" i="1"/>
              <a:t>leiestedskostnader</a:t>
            </a:r>
            <a:r>
              <a:rPr lang="nb-NO" sz="1800" i="1"/>
              <a:t> i EU-prosjekt i større grad</a:t>
            </a:r>
          </a:p>
          <a:p>
            <a:r>
              <a:rPr lang="nb-NO" sz="1800" i="1"/>
              <a:t>Ajourførte regnskap – kontroll på kostnader og egenfinansiering underveis i prosjektene</a:t>
            </a:r>
          </a:p>
          <a:p>
            <a:r>
              <a:rPr lang="nb-NO" sz="1800" i="1"/>
              <a:t>God budsjettering og jevnlig </a:t>
            </a:r>
            <a:r>
              <a:rPr lang="nb-NO" sz="1800" i="1" err="1"/>
              <a:t>rebudsjettering</a:t>
            </a:r>
            <a:r>
              <a:rPr lang="nb-NO" sz="1800" i="1"/>
              <a:t> – ordrereserve som styringsinformasjon</a:t>
            </a:r>
          </a:p>
          <a:p>
            <a:endParaRPr lang="nb-NO" sz="1800"/>
          </a:p>
        </p:txBody>
      </p:sp>
    </p:spTree>
    <p:extLst>
      <p:ext uri="{BB962C8B-B14F-4D97-AF65-F5344CB8AC3E}">
        <p14:creationId xmlns:p14="http://schemas.microsoft.com/office/powerpoint/2010/main" val="24334246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E8464E-71EA-AF5A-E7F4-879E9F495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Institutt og faggruppestruktur</a:t>
            </a:r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32A6D1AD-43A4-D9EB-2600-E728685FED19}"/>
              </a:ext>
            </a:extLst>
          </p:cNvPr>
          <p:cNvSpPr/>
          <p:nvPr/>
        </p:nvSpPr>
        <p:spPr>
          <a:xfrm>
            <a:off x="3833982" y="1817730"/>
            <a:ext cx="1584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sx="1000" sy="1000" kx="1200000" algn="br" rotWithShape="0">
              <a:prstClr val="black"/>
            </a:outerShdw>
            <a:softEdge rad="1270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>
                <a:solidFill>
                  <a:schemeClr val="tx1"/>
                </a:solidFill>
              </a:rPr>
              <a:t>NTNU board</a:t>
            </a:r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5" name="Straight Connector 26">
            <a:extLst>
              <a:ext uri="{FF2B5EF4-FFF2-40B4-BE49-F238E27FC236}">
                <a16:creationId xmlns:a16="http://schemas.microsoft.com/office/drawing/2014/main" id="{DD504DE7-11F9-7A13-36C4-9F6321E6E9BF}"/>
              </a:ext>
            </a:extLst>
          </p:cNvPr>
          <p:cNvCxnSpPr>
            <a:stCxn id="4" idx="2"/>
          </p:cNvCxnSpPr>
          <p:nvPr/>
        </p:nvCxnSpPr>
        <p:spPr>
          <a:xfrm flipH="1">
            <a:off x="4611132" y="2177730"/>
            <a:ext cx="14850" cy="7792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37">
            <a:extLst>
              <a:ext uri="{FF2B5EF4-FFF2-40B4-BE49-F238E27FC236}">
                <a16:creationId xmlns:a16="http://schemas.microsoft.com/office/drawing/2014/main" id="{25759A54-3A1B-A303-E045-4A85C394A1F0}"/>
              </a:ext>
            </a:extLst>
          </p:cNvPr>
          <p:cNvSpPr/>
          <p:nvPr/>
        </p:nvSpPr>
        <p:spPr>
          <a:xfrm>
            <a:off x="3833982" y="2347147"/>
            <a:ext cx="1584000" cy="360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>
            <a:outerShdw sx="1000" sy="1000" kx="1200000" algn="br" rotWithShape="0">
              <a:prstClr val="black"/>
            </a:outerShdw>
            <a:softEdge rad="12700"/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b="1">
                <a:solidFill>
                  <a:schemeClr val="tx1"/>
                </a:solidFill>
              </a:rPr>
              <a:t>Rector</a:t>
            </a:r>
            <a:endParaRPr lang="en-GB" sz="1500">
              <a:solidFill>
                <a:schemeClr val="tx1"/>
              </a:solidFill>
            </a:endParaRPr>
          </a:p>
        </p:txBody>
      </p:sp>
      <p:sp>
        <p:nvSpPr>
          <p:cNvPr id="7" name="Rectangle 54">
            <a:extLst>
              <a:ext uri="{FF2B5EF4-FFF2-40B4-BE49-F238E27FC236}">
                <a16:creationId xmlns:a16="http://schemas.microsoft.com/office/drawing/2014/main" id="{F6DE5349-99DA-E13A-8314-1A611B42F015}"/>
              </a:ext>
            </a:extLst>
          </p:cNvPr>
          <p:cNvSpPr/>
          <p:nvPr/>
        </p:nvSpPr>
        <p:spPr>
          <a:xfrm>
            <a:off x="305246" y="3033722"/>
            <a:ext cx="959065" cy="82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  <a:effectLst>
            <a:outerShdw sx="1000" sy="1000" kx="1200000" algn="br" rotWithShape="0">
              <a:prstClr val="black"/>
            </a:outerShdw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sz="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of Engineering</a:t>
            </a:r>
          </a:p>
        </p:txBody>
      </p:sp>
      <p:sp>
        <p:nvSpPr>
          <p:cNvPr id="8" name="Rectangle 55">
            <a:extLst>
              <a:ext uri="{FF2B5EF4-FFF2-40B4-BE49-F238E27FC236}">
                <a16:creationId xmlns:a16="http://schemas.microsoft.com/office/drawing/2014/main" id="{DC786F86-9CAE-76AE-8614-51B73E01C907}"/>
              </a:ext>
            </a:extLst>
          </p:cNvPr>
          <p:cNvSpPr/>
          <p:nvPr/>
        </p:nvSpPr>
        <p:spPr>
          <a:xfrm>
            <a:off x="1402074" y="3033720"/>
            <a:ext cx="959065" cy="82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0">
            <a:noFill/>
          </a:ln>
          <a:effectLst>
            <a:outerShdw sx="1000" sy="1000" kx="1200000" algn="br" rotWithShape="0">
              <a:prstClr val="black"/>
            </a:outerShdw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sz="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of Natural Sciences</a:t>
            </a:r>
          </a:p>
        </p:txBody>
      </p:sp>
      <p:sp>
        <p:nvSpPr>
          <p:cNvPr id="9" name="Rectangle 57">
            <a:extLst>
              <a:ext uri="{FF2B5EF4-FFF2-40B4-BE49-F238E27FC236}">
                <a16:creationId xmlns:a16="http://schemas.microsoft.com/office/drawing/2014/main" id="{1D1BAF3C-2802-69AB-EC15-84B67B98393D}"/>
              </a:ext>
            </a:extLst>
          </p:cNvPr>
          <p:cNvSpPr/>
          <p:nvPr/>
        </p:nvSpPr>
        <p:spPr>
          <a:xfrm>
            <a:off x="3584114" y="3033721"/>
            <a:ext cx="959065" cy="82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  <a:effectLst>
            <a:outerShdw sx="1000" sy="1000" kx="1200000" algn="br" rotWithShape="0">
              <a:prstClr val="black"/>
            </a:outerShdw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sz="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of Humanities</a:t>
            </a:r>
          </a:p>
        </p:txBody>
      </p:sp>
      <p:cxnSp>
        <p:nvCxnSpPr>
          <p:cNvPr id="10" name="Straight Connector 64">
            <a:extLst>
              <a:ext uri="{FF2B5EF4-FFF2-40B4-BE49-F238E27FC236}">
                <a16:creationId xmlns:a16="http://schemas.microsoft.com/office/drawing/2014/main" id="{CC9F4C93-8F3B-47D4-7BAA-F919E3955C37}"/>
              </a:ext>
            </a:extLst>
          </p:cNvPr>
          <p:cNvCxnSpPr/>
          <p:nvPr/>
        </p:nvCxnSpPr>
        <p:spPr>
          <a:xfrm flipV="1">
            <a:off x="783255" y="2955800"/>
            <a:ext cx="7659884" cy="1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65">
            <a:extLst>
              <a:ext uri="{FF2B5EF4-FFF2-40B4-BE49-F238E27FC236}">
                <a16:creationId xmlns:a16="http://schemas.microsoft.com/office/drawing/2014/main" id="{C8E0A55F-799D-EEAB-3793-C59D7C991BAB}"/>
              </a:ext>
            </a:extLst>
          </p:cNvPr>
          <p:cNvCxnSpPr>
            <a:endCxn id="7" idx="0"/>
          </p:cNvCxnSpPr>
          <p:nvPr/>
        </p:nvCxnSpPr>
        <p:spPr>
          <a:xfrm>
            <a:off x="783256" y="2957005"/>
            <a:ext cx="1523" cy="76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69">
            <a:extLst>
              <a:ext uri="{FF2B5EF4-FFF2-40B4-BE49-F238E27FC236}">
                <a16:creationId xmlns:a16="http://schemas.microsoft.com/office/drawing/2014/main" id="{B2DE27EA-C726-73F1-087F-7B9C39E10C42}"/>
              </a:ext>
            </a:extLst>
          </p:cNvPr>
          <p:cNvCxnSpPr/>
          <p:nvPr/>
        </p:nvCxnSpPr>
        <p:spPr>
          <a:xfrm>
            <a:off x="1881606" y="2957004"/>
            <a:ext cx="1523" cy="76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70">
            <a:extLst>
              <a:ext uri="{FF2B5EF4-FFF2-40B4-BE49-F238E27FC236}">
                <a16:creationId xmlns:a16="http://schemas.microsoft.com/office/drawing/2014/main" id="{625A0417-3C02-7E6F-4C2F-A80ECB3D5AF8}"/>
              </a:ext>
            </a:extLst>
          </p:cNvPr>
          <p:cNvCxnSpPr/>
          <p:nvPr/>
        </p:nvCxnSpPr>
        <p:spPr>
          <a:xfrm>
            <a:off x="2963060" y="2955802"/>
            <a:ext cx="1523" cy="76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72">
            <a:extLst>
              <a:ext uri="{FF2B5EF4-FFF2-40B4-BE49-F238E27FC236}">
                <a16:creationId xmlns:a16="http://schemas.microsoft.com/office/drawing/2014/main" id="{087FA098-AACD-3AE2-D607-FD9C69825387}"/>
              </a:ext>
            </a:extLst>
          </p:cNvPr>
          <p:cNvCxnSpPr/>
          <p:nvPr/>
        </p:nvCxnSpPr>
        <p:spPr>
          <a:xfrm>
            <a:off x="4072471" y="2955802"/>
            <a:ext cx="1523" cy="76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73">
            <a:extLst>
              <a:ext uri="{FF2B5EF4-FFF2-40B4-BE49-F238E27FC236}">
                <a16:creationId xmlns:a16="http://schemas.microsoft.com/office/drawing/2014/main" id="{429D4ED0-2FA0-CBC2-B8CD-A89C66F81FFE}"/>
              </a:ext>
            </a:extLst>
          </p:cNvPr>
          <p:cNvSpPr/>
          <p:nvPr/>
        </p:nvSpPr>
        <p:spPr>
          <a:xfrm>
            <a:off x="4675915" y="3033720"/>
            <a:ext cx="959065" cy="82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  <a:effectLst>
            <a:outerShdw sx="1000" sy="1000" kx="1200000" algn="br" rotWithShape="0">
              <a:prstClr val="black"/>
            </a:outerShdw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sz="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of Medicine and Health Sciences</a:t>
            </a:r>
          </a:p>
        </p:txBody>
      </p:sp>
      <p:sp>
        <p:nvSpPr>
          <p:cNvPr id="16" name="Rectangle 74">
            <a:extLst>
              <a:ext uri="{FF2B5EF4-FFF2-40B4-BE49-F238E27FC236}">
                <a16:creationId xmlns:a16="http://schemas.microsoft.com/office/drawing/2014/main" id="{AD863CAA-9CF6-8615-17E8-1814E40967C2}"/>
              </a:ext>
            </a:extLst>
          </p:cNvPr>
          <p:cNvSpPr/>
          <p:nvPr/>
        </p:nvSpPr>
        <p:spPr>
          <a:xfrm>
            <a:off x="5772743" y="3033718"/>
            <a:ext cx="959065" cy="82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  <a:effectLst>
            <a:outerShdw sx="1000" sy="1000" kx="1200000" algn="br" rotWithShape="0">
              <a:prstClr val="black"/>
            </a:outerShdw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sz="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of Social and Educational Sciences </a:t>
            </a:r>
          </a:p>
        </p:txBody>
      </p:sp>
      <p:sp>
        <p:nvSpPr>
          <p:cNvPr id="17" name="Rectangle 75">
            <a:extLst>
              <a:ext uri="{FF2B5EF4-FFF2-40B4-BE49-F238E27FC236}">
                <a16:creationId xmlns:a16="http://schemas.microsoft.com/office/drawing/2014/main" id="{86398785-77DD-7608-F1C8-196C3F7776D8}"/>
              </a:ext>
            </a:extLst>
          </p:cNvPr>
          <p:cNvSpPr/>
          <p:nvPr/>
        </p:nvSpPr>
        <p:spPr>
          <a:xfrm>
            <a:off x="6857955" y="3033718"/>
            <a:ext cx="959065" cy="82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  <a:effectLst>
            <a:outerShdw sx="1000" sy="1000" kx="1200000" algn="br" rotWithShape="0">
              <a:prstClr val="black"/>
            </a:outerShdw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sz="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of Economics and Management </a:t>
            </a:r>
          </a:p>
        </p:txBody>
      </p:sp>
      <p:sp>
        <p:nvSpPr>
          <p:cNvPr id="18" name="Rectangle 76">
            <a:extLst>
              <a:ext uri="{FF2B5EF4-FFF2-40B4-BE49-F238E27FC236}">
                <a16:creationId xmlns:a16="http://schemas.microsoft.com/office/drawing/2014/main" id="{6E131FBA-64E6-ED85-AC1C-EC531BD636DD}"/>
              </a:ext>
            </a:extLst>
          </p:cNvPr>
          <p:cNvSpPr/>
          <p:nvPr/>
        </p:nvSpPr>
        <p:spPr>
          <a:xfrm>
            <a:off x="7954783" y="3033718"/>
            <a:ext cx="959065" cy="82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  <a:effectLst>
            <a:outerShdw sx="1000" sy="1000" kx="1200000" algn="br" rotWithShape="0">
              <a:prstClr val="black"/>
            </a:outerShdw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sz="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of Architecture and Design</a:t>
            </a:r>
          </a:p>
        </p:txBody>
      </p:sp>
      <p:cxnSp>
        <p:nvCxnSpPr>
          <p:cNvPr id="19" name="Straight Connector 77">
            <a:extLst>
              <a:ext uri="{FF2B5EF4-FFF2-40B4-BE49-F238E27FC236}">
                <a16:creationId xmlns:a16="http://schemas.microsoft.com/office/drawing/2014/main" id="{5C95FC2E-7CD5-5146-928D-F88528F73632}"/>
              </a:ext>
            </a:extLst>
          </p:cNvPr>
          <p:cNvCxnSpPr>
            <a:endCxn id="15" idx="0"/>
          </p:cNvCxnSpPr>
          <p:nvPr/>
        </p:nvCxnSpPr>
        <p:spPr>
          <a:xfrm>
            <a:off x="5153925" y="2957003"/>
            <a:ext cx="1523" cy="76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78">
            <a:extLst>
              <a:ext uri="{FF2B5EF4-FFF2-40B4-BE49-F238E27FC236}">
                <a16:creationId xmlns:a16="http://schemas.microsoft.com/office/drawing/2014/main" id="{D01C261E-947E-FB0F-B484-8DB735B71F72}"/>
              </a:ext>
            </a:extLst>
          </p:cNvPr>
          <p:cNvCxnSpPr/>
          <p:nvPr/>
        </p:nvCxnSpPr>
        <p:spPr>
          <a:xfrm>
            <a:off x="6252275" y="2957002"/>
            <a:ext cx="1523" cy="76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79">
            <a:extLst>
              <a:ext uri="{FF2B5EF4-FFF2-40B4-BE49-F238E27FC236}">
                <a16:creationId xmlns:a16="http://schemas.microsoft.com/office/drawing/2014/main" id="{09A00C6A-1F84-DCDD-A621-0C7AAD25F64B}"/>
              </a:ext>
            </a:extLst>
          </p:cNvPr>
          <p:cNvCxnSpPr/>
          <p:nvPr/>
        </p:nvCxnSpPr>
        <p:spPr>
          <a:xfrm>
            <a:off x="7333729" y="2955800"/>
            <a:ext cx="1523" cy="76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80">
            <a:extLst>
              <a:ext uri="{FF2B5EF4-FFF2-40B4-BE49-F238E27FC236}">
                <a16:creationId xmlns:a16="http://schemas.microsoft.com/office/drawing/2014/main" id="{E45322F6-21A3-941D-D5C5-923615C89919}"/>
              </a:ext>
            </a:extLst>
          </p:cNvPr>
          <p:cNvCxnSpPr/>
          <p:nvPr/>
        </p:nvCxnSpPr>
        <p:spPr>
          <a:xfrm>
            <a:off x="8443140" y="2955800"/>
            <a:ext cx="1523" cy="76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82">
            <a:extLst>
              <a:ext uri="{FF2B5EF4-FFF2-40B4-BE49-F238E27FC236}">
                <a16:creationId xmlns:a16="http://schemas.microsoft.com/office/drawing/2014/main" id="{F1C49002-FB53-D93A-3B1D-B666F19E85B9}"/>
              </a:ext>
            </a:extLst>
          </p:cNvPr>
          <p:cNvSpPr/>
          <p:nvPr/>
        </p:nvSpPr>
        <p:spPr>
          <a:xfrm>
            <a:off x="2521262" y="3046536"/>
            <a:ext cx="959065" cy="82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  <a:effectLst>
            <a:outerShdw sx="1000" sy="1000" kx="1200000" algn="br" rotWithShape="0">
              <a:prstClr val="black"/>
            </a:outerShdw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Faculty of Info. </a:t>
            </a:r>
            <a:r>
              <a:rPr lang="en-GB" sz="80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</a:t>
            </a:r>
            <a: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and Electrical Engineering </a:t>
            </a:r>
          </a:p>
        </p:txBody>
      </p:sp>
      <p:sp>
        <p:nvSpPr>
          <p:cNvPr id="24" name="Rectangle 85">
            <a:extLst>
              <a:ext uri="{FF2B5EF4-FFF2-40B4-BE49-F238E27FC236}">
                <a16:creationId xmlns:a16="http://schemas.microsoft.com/office/drawing/2014/main" id="{94CB882F-5511-58B6-C6C9-24504E22F384}"/>
              </a:ext>
            </a:extLst>
          </p:cNvPr>
          <p:cNvSpPr/>
          <p:nvPr/>
        </p:nvSpPr>
        <p:spPr>
          <a:xfrm>
            <a:off x="305246" y="4253153"/>
            <a:ext cx="959065" cy="82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  <a:effectLst>
            <a:outerShdw sx="1000" sy="1000" kx="1200000" algn="br" rotWithShape="0">
              <a:prstClr val="black"/>
            </a:outerShdw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sz="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Dept. of </a:t>
            </a:r>
            <a:b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Physics </a:t>
            </a:r>
            <a:b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86">
            <a:extLst>
              <a:ext uri="{FF2B5EF4-FFF2-40B4-BE49-F238E27FC236}">
                <a16:creationId xmlns:a16="http://schemas.microsoft.com/office/drawing/2014/main" id="{73A87760-74B7-8A4A-37C9-3B88157D3F09}"/>
              </a:ext>
            </a:extLst>
          </p:cNvPr>
          <p:cNvSpPr/>
          <p:nvPr/>
        </p:nvSpPr>
        <p:spPr>
          <a:xfrm>
            <a:off x="1402074" y="4253150"/>
            <a:ext cx="959065" cy="82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  <a:effectLst>
            <a:outerShdw sx="1000" sy="1000" kx="1200000" algn="br" rotWithShape="0">
              <a:prstClr val="black"/>
            </a:outerShdw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Dept. of Materials Science and Engineering</a:t>
            </a:r>
          </a:p>
        </p:txBody>
      </p:sp>
      <p:sp>
        <p:nvSpPr>
          <p:cNvPr id="26" name="Rectangle 87">
            <a:extLst>
              <a:ext uri="{FF2B5EF4-FFF2-40B4-BE49-F238E27FC236}">
                <a16:creationId xmlns:a16="http://schemas.microsoft.com/office/drawing/2014/main" id="{DFD045F7-8D46-80DA-572F-0D02143EA0EC}"/>
              </a:ext>
            </a:extLst>
          </p:cNvPr>
          <p:cNvSpPr/>
          <p:nvPr/>
        </p:nvSpPr>
        <p:spPr>
          <a:xfrm>
            <a:off x="3584114" y="4253151"/>
            <a:ext cx="959065" cy="82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  <a:effectLst>
            <a:outerShdw sx="1000" sy="1000" kx="1200000" algn="br" rotWithShape="0">
              <a:prstClr val="black"/>
            </a:outerShdw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 algn="ctr"/>
            <a:endParaRPr lang="en-GB" sz="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Dept. of</a:t>
            </a:r>
            <a:b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Chemical Engineering</a:t>
            </a:r>
          </a:p>
        </p:txBody>
      </p:sp>
      <p:cxnSp>
        <p:nvCxnSpPr>
          <p:cNvPr id="27" name="Straight Connector 88">
            <a:extLst>
              <a:ext uri="{FF2B5EF4-FFF2-40B4-BE49-F238E27FC236}">
                <a16:creationId xmlns:a16="http://schemas.microsoft.com/office/drawing/2014/main" id="{4E232FBF-B082-78DF-2309-3277F72DED67}"/>
              </a:ext>
            </a:extLst>
          </p:cNvPr>
          <p:cNvCxnSpPr/>
          <p:nvPr/>
        </p:nvCxnSpPr>
        <p:spPr>
          <a:xfrm flipV="1">
            <a:off x="783255" y="4166817"/>
            <a:ext cx="7659884" cy="12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89">
            <a:extLst>
              <a:ext uri="{FF2B5EF4-FFF2-40B4-BE49-F238E27FC236}">
                <a16:creationId xmlns:a16="http://schemas.microsoft.com/office/drawing/2014/main" id="{DB9D07B4-A176-08CF-648E-48C887D454B2}"/>
              </a:ext>
            </a:extLst>
          </p:cNvPr>
          <p:cNvCxnSpPr>
            <a:endCxn id="24" idx="0"/>
          </p:cNvCxnSpPr>
          <p:nvPr/>
        </p:nvCxnSpPr>
        <p:spPr>
          <a:xfrm>
            <a:off x="783256" y="4176435"/>
            <a:ext cx="1523" cy="76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90">
            <a:extLst>
              <a:ext uri="{FF2B5EF4-FFF2-40B4-BE49-F238E27FC236}">
                <a16:creationId xmlns:a16="http://schemas.microsoft.com/office/drawing/2014/main" id="{4672FECA-81D2-CAB7-7552-9FCB6BB1969E}"/>
              </a:ext>
            </a:extLst>
          </p:cNvPr>
          <p:cNvCxnSpPr>
            <a:stCxn id="8" idx="2"/>
            <a:endCxn id="25" idx="0"/>
          </p:cNvCxnSpPr>
          <p:nvPr/>
        </p:nvCxnSpPr>
        <p:spPr>
          <a:xfrm>
            <a:off x="1881607" y="3861720"/>
            <a:ext cx="0" cy="391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91">
            <a:extLst>
              <a:ext uri="{FF2B5EF4-FFF2-40B4-BE49-F238E27FC236}">
                <a16:creationId xmlns:a16="http://schemas.microsoft.com/office/drawing/2014/main" id="{025FA57F-4DA7-1C87-4A1F-B8A4B1172F7B}"/>
              </a:ext>
            </a:extLst>
          </p:cNvPr>
          <p:cNvCxnSpPr/>
          <p:nvPr/>
        </p:nvCxnSpPr>
        <p:spPr>
          <a:xfrm>
            <a:off x="2963060" y="4166435"/>
            <a:ext cx="1523" cy="76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92">
            <a:extLst>
              <a:ext uri="{FF2B5EF4-FFF2-40B4-BE49-F238E27FC236}">
                <a16:creationId xmlns:a16="http://schemas.microsoft.com/office/drawing/2014/main" id="{5B48047A-1356-032D-7AFA-EA68E883C538}"/>
              </a:ext>
            </a:extLst>
          </p:cNvPr>
          <p:cNvCxnSpPr/>
          <p:nvPr/>
        </p:nvCxnSpPr>
        <p:spPr>
          <a:xfrm>
            <a:off x="4072471" y="4166435"/>
            <a:ext cx="1523" cy="76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93">
            <a:extLst>
              <a:ext uri="{FF2B5EF4-FFF2-40B4-BE49-F238E27FC236}">
                <a16:creationId xmlns:a16="http://schemas.microsoft.com/office/drawing/2014/main" id="{06A7BBCA-4E00-F4D9-264B-2A22A00EC816}"/>
              </a:ext>
            </a:extLst>
          </p:cNvPr>
          <p:cNvSpPr/>
          <p:nvPr/>
        </p:nvSpPr>
        <p:spPr>
          <a:xfrm>
            <a:off x="4675915" y="4253150"/>
            <a:ext cx="959065" cy="82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  <a:effectLst>
            <a:outerShdw sx="1000" sy="1000" kx="1200000" algn="br" rotWithShape="0">
              <a:prstClr val="black"/>
            </a:outerShdw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sz="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Dept. of</a:t>
            </a:r>
          </a:p>
          <a:p>
            <a:pPr algn="ctr"/>
            <a: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Biology</a:t>
            </a:r>
          </a:p>
        </p:txBody>
      </p:sp>
      <p:sp>
        <p:nvSpPr>
          <p:cNvPr id="33" name="Rectangle 94">
            <a:extLst>
              <a:ext uri="{FF2B5EF4-FFF2-40B4-BE49-F238E27FC236}">
                <a16:creationId xmlns:a16="http://schemas.microsoft.com/office/drawing/2014/main" id="{1BBA8959-F333-185C-AC4B-2568BD158419}"/>
              </a:ext>
            </a:extLst>
          </p:cNvPr>
          <p:cNvSpPr/>
          <p:nvPr/>
        </p:nvSpPr>
        <p:spPr>
          <a:xfrm>
            <a:off x="5772743" y="4253148"/>
            <a:ext cx="959065" cy="82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  <a:effectLst>
            <a:outerShdw sx="1000" sy="1000" kx="1200000" algn="br" rotWithShape="0">
              <a:prstClr val="black"/>
            </a:outerShdw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 algn="ctr"/>
            <a: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Dept. of Biological Sciences  </a:t>
            </a:r>
            <a:r>
              <a:rPr lang="en-GB" sz="80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Ålesund</a:t>
            </a:r>
            <a:endParaRPr lang="en-GB" sz="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Rectangle 95">
            <a:extLst>
              <a:ext uri="{FF2B5EF4-FFF2-40B4-BE49-F238E27FC236}">
                <a16:creationId xmlns:a16="http://schemas.microsoft.com/office/drawing/2014/main" id="{4B925F99-F34D-96B8-B65C-1A0E5439FBA9}"/>
              </a:ext>
            </a:extLst>
          </p:cNvPr>
          <p:cNvSpPr/>
          <p:nvPr/>
        </p:nvSpPr>
        <p:spPr>
          <a:xfrm>
            <a:off x="6857955" y="4253149"/>
            <a:ext cx="959065" cy="82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  <a:effectLst>
            <a:outerShdw sx="1000" sy="1000" kx="1200000" algn="br" rotWithShape="0">
              <a:prstClr val="black"/>
            </a:outerShdw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 algn="ctr"/>
            <a: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Dept. of Biotechnology and Food Science</a:t>
            </a:r>
          </a:p>
        </p:txBody>
      </p:sp>
      <p:sp>
        <p:nvSpPr>
          <p:cNvPr id="35" name="Rectangle 96">
            <a:extLst>
              <a:ext uri="{FF2B5EF4-FFF2-40B4-BE49-F238E27FC236}">
                <a16:creationId xmlns:a16="http://schemas.microsoft.com/office/drawing/2014/main" id="{BF06BD5B-9951-045D-48E6-9D63D361EB8C}"/>
              </a:ext>
            </a:extLst>
          </p:cNvPr>
          <p:cNvSpPr/>
          <p:nvPr/>
        </p:nvSpPr>
        <p:spPr>
          <a:xfrm>
            <a:off x="7954783" y="4253149"/>
            <a:ext cx="959065" cy="82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  <a:effectLst>
            <a:outerShdw sx="1000" sy="1000" kx="1200000" algn="br" rotWithShape="0">
              <a:prstClr val="black"/>
            </a:outerShdw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Dept. of Biomedical Laboratory Science </a:t>
            </a:r>
          </a:p>
        </p:txBody>
      </p:sp>
      <p:cxnSp>
        <p:nvCxnSpPr>
          <p:cNvPr id="36" name="Straight Connector 97">
            <a:extLst>
              <a:ext uri="{FF2B5EF4-FFF2-40B4-BE49-F238E27FC236}">
                <a16:creationId xmlns:a16="http://schemas.microsoft.com/office/drawing/2014/main" id="{F893066A-B72A-F619-E26B-A886EF6FE833}"/>
              </a:ext>
            </a:extLst>
          </p:cNvPr>
          <p:cNvCxnSpPr>
            <a:endCxn id="32" idx="0"/>
          </p:cNvCxnSpPr>
          <p:nvPr/>
        </p:nvCxnSpPr>
        <p:spPr>
          <a:xfrm>
            <a:off x="5153925" y="4176433"/>
            <a:ext cx="1523" cy="76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98">
            <a:extLst>
              <a:ext uri="{FF2B5EF4-FFF2-40B4-BE49-F238E27FC236}">
                <a16:creationId xmlns:a16="http://schemas.microsoft.com/office/drawing/2014/main" id="{0D4BF10D-7C1F-B5CD-BE32-A1F8B3328BAA}"/>
              </a:ext>
            </a:extLst>
          </p:cNvPr>
          <p:cNvCxnSpPr/>
          <p:nvPr/>
        </p:nvCxnSpPr>
        <p:spPr>
          <a:xfrm>
            <a:off x="6252275" y="4177637"/>
            <a:ext cx="1523" cy="76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99">
            <a:extLst>
              <a:ext uri="{FF2B5EF4-FFF2-40B4-BE49-F238E27FC236}">
                <a16:creationId xmlns:a16="http://schemas.microsoft.com/office/drawing/2014/main" id="{9711815A-23E6-2228-90BB-8DBEFB22318D}"/>
              </a:ext>
            </a:extLst>
          </p:cNvPr>
          <p:cNvCxnSpPr/>
          <p:nvPr/>
        </p:nvCxnSpPr>
        <p:spPr>
          <a:xfrm>
            <a:off x="7333729" y="4176435"/>
            <a:ext cx="1523" cy="76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100">
            <a:extLst>
              <a:ext uri="{FF2B5EF4-FFF2-40B4-BE49-F238E27FC236}">
                <a16:creationId xmlns:a16="http://schemas.microsoft.com/office/drawing/2014/main" id="{8C3774ED-0FDD-17DB-4DFD-27265159137C}"/>
              </a:ext>
            </a:extLst>
          </p:cNvPr>
          <p:cNvCxnSpPr/>
          <p:nvPr/>
        </p:nvCxnSpPr>
        <p:spPr>
          <a:xfrm>
            <a:off x="8443140" y="4176435"/>
            <a:ext cx="1523" cy="767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101">
            <a:extLst>
              <a:ext uri="{FF2B5EF4-FFF2-40B4-BE49-F238E27FC236}">
                <a16:creationId xmlns:a16="http://schemas.microsoft.com/office/drawing/2014/main" id="{1C78DDD8-155C-0487-D9A6-BD004C76ABB5}"/>
              </a:ext>
            </a:extLst>
          </p:cNvPr>
          <p:cNvSpPr/>
          <p:nvPr/>
        </p:nvSpPr>
        <p:spPr>
          <a:xfrm>
            <a:off x="2482005" y="4251947"/>
            <a:ext cx="959065" cy="82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  <a:effectLst>
            <a:outerShdw sx="1000" sy="1000" kx="1200000" algn="br" rotWithShape="0">
              <a:prstClr val="black"/>
            </a:outerShdw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lvl="0" algn="ctr"/>
            <a:endParaRPr lang="en-GB" sz="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Dept. of Chemistry </a:t>
            </a:r>
            <a:b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kstSylinder 41">
            <a:extLst>
              <a:ext uri="{FF2B5EF4-FFF2-40B4-BE49-F238E27FC236}">
                <a16:creationId xmlns:a16="http://schemas.microsoft.com/office/drawing/2014/main" id="{8B4DA697-9B9C-294E-1291-23D798F590A7}"/>
              </a:ext>
            </a:extLst>
          </p:cNvPr>
          <p:cNvSpPr txBox="1"/>
          <p:nvPr/>
        </p:nvSpPr>
        <p:spPr>
          <a:xfrm>
            <a:off x="305246" y="3561824"/>
            <a:ext cx="959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/>
              <a:t>IV</a:t>
            </a:r>
          </a:p>
        </p:txBody>
      </p:sp>
      <p:sp>
        <p:nvSpPr>
          <p:cNvPr id="42" name="TekstSylinder 42">
            <a:extLst>
              <a:ext uri="{FF2B5EF4-FFF2-40B4-BE49-F238E27FC236}">
                <a16:creationId xmlns:a16="http://schemas.microsoft.com/office/drawing/2014/main" id="{86C1CEB2-4C8F-32E5-4048-0BBBB8C2E5A8}"/>
              </a:ext>
            </a:extLst>
          </p:cNvPr>
          <p:cNvSpPr txBox="1"/>
          <p:nvPr/>
        </p:nvSpPr>
        <p:spPr>
          <a:xfrm>
            <a:off x="1401395" y="3561824"/>
            <a:ext cx="959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/>
              <a:t>NV</a:t>
            </a:r>
          </a:p>
        </p:txBody>
      </p:sp>
      <p:sp>
        <p:nvSpPr>
          <p:cNvPr id="43" name="TekstSylinder 43">
            <a:extLst>
              <a:ext uri="{FF2B5EF4-FFF2-40B4-BE49-F238E27FC236}">
                <a16:creationId xmlns:a16="http://schemas.microsoft.com/office/drawing/2014/main" id="{48E0796A-862F-C6E4-C79C-05508B140A74}"/>
              </a:ext>
            </a:extLst>
          </p:cNvPr>
          <p:cNvSpPr txBox="1"/>
          <p:nvPr/>
        </p:nvSpPr>
        <p:spPr>
          <a:xfrm>
            <a:off x="2521991" y="3561824"/>
            <a:ext cx="959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/>
              <a:t>IE</a:t>
            </a:r>
          </a:p>
        </p:txBody>
      </p:sp>
      <p:sp>
        <p:nvSpPr>
          <p:cNvPr id="44" name="TekstSylinder 44">
            <a:extLst>
              <a:ext uri="{FF2B5EF4-FFF2-40B4-BE49-F238E27FC236}">
                <a16:creationId xmlns:a16="http://schemas.microsoft.com/office/drawing/2014/main" id="{DC80EA24-FF58-4C45-7A48-F126ABA1920B}"/>
              </a:ext>
            </a:extLst>
          </p:cNvPr>
          <p:cNvSpPr txBox="1"/>
          <p:nvPr/>
        </p:nvSpPr>
        <p:spPr>
          <a:xfrm>
            <a:off x="3586345" y="3561824"/>
            <a:ext cx="959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/>
              <a:t>HF</a:t>
            </a:r>
          </a:p>
        </p:txBody>
      </p:sp>
      <p:sp>
        <p:nvSpPr>
          <p:cNvPr id="45" name="TekstSylinder 45">
            <a:extLst>
              <a:ext uri="{FF2B5EF4-FFF2-40B4-BE49-F238E27FC236}">
                <a16:creationId xmlns:a16="http://schemas.microsoft.com/office/drawing/2014/main" id="{D6B5B271-A7BD-5B18-283D-3357D6131D36}"/>
              </a:ext>
            </a:extLst>
          </p:cNvPr>
          <p:cNvSpPr txBox="1"/>
          <p:nvPr/>
        </p:nvSpPr>
        <p:spPr>
          <a:xfrm>
            <a:off x="4682231" y="3561824"/>
            <a:ext cx="959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/>
              <a:t>MH</a:t>
            </a:r>
          </a:p>
        </p:txBody>
      </p:sp>
      <p:sp>
        <p:nvSpPr>
          <p:cNvPr id="46" name="TekstSylinder 46">
            <a:extLst>
              <a:ext uri="{FF2B5EF4-FFF2-40B4-BE49-F238E27FC236}">
                <a16:creationId xmlns:a16="http://schemas.microsoft.com/office/drawing/2014/main" id="{7E55C646-93DA-0F85-5A44-58D0D651CE7B}"/>
              </a:ext>
            </a:extLst>
          </p:cNvPr>
          <p:cNvSpPr txBox="1"/>
          <p:nvPr/>
        </p:nvSpPr>
        <p:spPr>
          <a:xfrm>
            <a:off x="5778117" y="3561824"/>
            <a:ext cx="959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/>
              <a:t>SU</a:t>
            </a:r>
          </a:p>
        </p:txBody>
      </p:sp>
      <p:sp>
        <p:nvSpPr>
          <p:cNvPr id="47" name="TekstSylinder 47">
            <a:extLst>
              <a:ext uri="{FF2B5EF4-FFF2-40B4-BE49-F238E27FC236}">
                <a16:creationId xmlns:a16="http://schemas.microsoft.com/office/drawing/2014/main" id="{8332CB7D-F63D-DE7D-BC2D-BFFAEFFE8179}"/>
              </a:ext>
            </a:extLst>
          </p:cNvPr>
          <p:cNvSpPr txBox="1"/>
          <p:nvPr/>
        </p:nvSpPr>
        <p:spPr>
          <a:xfrm>
            <a:off x="6858237" y="3561824"/>
            <a:ext cx="959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/>
              <a:t>OK</a:t>
            </a:r>
          </a:p>
        </p:txBody>
      </p:sp>
      <p:sp>
        <p:nvSpPr>
          <p:cNvPr id="48" name="TekstSylinder 48">
            <a:extLst>
              <a:ext uri="{FF2B5EF4-FFF2-40B4-BE49-F238E27FC236}">
                <a16:creationId xmlns:a16="http://schemas.microsoft.com/office/drawing/2014/main" id="{C94F82E2-C2AE-CADC-CB57-A821EDEAB8E8}"/>
              </a:ext>
            </a:extLst>
          </p:cNvPr>
          <p:cNvSpPr txBox="1"/>
          <p:nvPr/>
        </p:nvSpPr>
        <p:spPr>
          <a:xfrm>
            <a:off x="7954123" y="3561824"/>
            <a:ext cx="959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/>
              <a:t>AD</a:t>
            </a:r>
          </a:p>
        </p:txBody>
      </p:sp>
      <p:sp>
        <p:nvSpPr>
          <p:cNvPr id="49" name="TekstSylinder 49">
            <a:extLst>
              <a:ext uri="{FF2B5EF4-FFF2-40B4-BE49-F238E27FC236}">
                <a16:creationId xmlns:a16="http://schemas.microsoft.com/office/drawing/2014/main" id="{531DB22C-112F-28C1-53BD-D7D283DF41F0}"/>
              </a:ext>
            </a:extLst>
          </p:cNvPr>
          <p:cNvSpPr txBox="1"/>
          <p:nvPr/>
        </p:nvSpPr>
        <p:spPr>
          <a:xfrm>
            <a:off x="305246" y="4757126"/>
            <a:ext cx="959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/>
              <a:t>IFY</a:t>
            </a:r>
          </a:p>
        </p:txBody>
      </p:sp>
      <p:sp>
        <p:nvSpPr>
          <p:cNvPr id="50" name="TekstSylinder 50">
            <a:extLst>
              <a:ext uri="{FF2B5EF4-FFF2-40B4-BE49-F238E27FC236}">
                <a16:creationId xmlns:a16="http://schemas.microsoft.com/office/drawing/2014/main" id="{68A98B9C-64C5-1943-9C65-ED4EA84B348F}"/>
              </a:ext>
            </a:extLst>
          </p:cNvPr>
          <p:cNvSpPr txBox="1"/>
          <p:nvPr/>
        </p:nvSpPr>
        <p:spPr>
          <a:xfrm>
            <a:off x="1401395" y="4757126"/>
            <a:ext cx="959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/>
              <a:t>IMA</a:t>
            </a:r>
          </a:p>
        </p:txBody>
      </p:sp>
      <p:sp>
        <p:nvSpPr>
          <p:cNvPr id="51" name="TekstSylinder 51">
            <a:extLst>
              <a:ext uri="{FF2B5EF4-FFF2-40B4-BE49-F238E27FC236}">
                <a16:creationId xmlns:a16="http://schemas.microsoft.com/office/drawing/2014/main" id="{C11A8C65-1C2F-D40F-EB3D-B956EAEFB849}"/>
              </a:ext>
            </a:extLst>
          </p:cNvPr>
          <p:cNvSpPr txBox="1"/>
          <p:nvPr/>
        </p:nvSpPr>
        <p:spPr>
          <a:xfrm>
            <a:off x="2521991" y="4757126"/>
            <a:ext cx="959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/>
              <a:t>IKJ</a:t>
            </a:r>
          </a:p>
        </p:txBody>
      </p:sp>
      <p:sp>
        <p:nvSpPr>
          <p:cNvPr id="52" name="TekstSylinder 52">
            <a:extLst>
              <a:ext uri="{FF2B5EF4-FFF2-40B4-BE49-F238E27FC236}">
                <a16:creationId xmlns:a16="http://schemas.microsoft.com/office/drawing/2014/main" id="{DD1E67F6-E6B6-054D-7D5C-AEE179F9D440}"/>
              </a:ext>
            </a:extLst>
          </p:cNvPr>
          <p:cNvSpPr txBox="1"/>
          <p:nvPr/>
        </p:nvSpPr>
        <p:spPr>
          <a:xfrm>
            <a:off x="3586345" y="4757126"/>
            <a:ext cx="959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/>
              <a:t>IKP</a:t>
            </a:r>
          </a:p>
        </p:txBody>
      </p:sp>
      <p:sp>
        <p:nvSpPr>
          <p:cNvPr id="53" name="TekstSylinder 53">
            <a:extLst>
              <a:ext uri="{FF2B5EF4-FFF2-40B4-BE49-F238E27FC236}">
                <a16:creationId xmlns:a16="http://schemas.microsoft.com/office/drawing/2014/main" id="{D8E09925-0140-E384-901B-4060706796E1}"/>
              </a:ext>
            </a:extLst>
          </p:cNvPr>
          <p:cNvSpPr txBox="1"/>
          <p:nvPr/>
        </p:nvSpPr>
        <p:spPr>
          <a:xfrm>
            <a:off x="4682231" y="4757126"/>
            <a:ext cx="959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/>
              <a:t>IBI</a:t>
            </a:r>
          </a:p>
        </p:txBody>
      </p:sp>
      <p:sp>
        <p:nvSpPr>
          <p:cNvPr id="54" name="TekstSylinder 54">
            <a:extLst>
              <a:ext uri="{FF2B5EF4-FFF2-40B4-BE49-F238E27FC236}">
                <a16:creationId xmlns:a16="http://schemas.microsoft.com/office/drawing/2014/main" id="{E075C322-6BA5-75C9-2C0C-12D272054175}"/>
              </a:ext>
            </a:extLst>
          </p:cNvPr>
          <p:cNvSpPr txBox="1"/>
          <p:nvPr/>
        </p:nvSpPr>
        <p:spPr>
          <a:xfrm>
            <a:off x="5778117" y="4757126"/>
            <a:ext cx="959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/>
              <a:t>IBA</a:t>
            </a:r>
          </a:p>
        </p:txBody>
      </p:sp>
      <p:sp>
        <p:nvSpPr>
          <p:cNvPr id="55" name="TekstSylinder 55">
            <a:extLst>
              <a:ext uri="{FF2B5EF4-FFF2-40B4-BE49-F238E27FC236}">
                <a16:creationId xmlns:a16="http://schemas.microsoft.com/office/drawing/2014/main" id="{8B49D663-8BDB-EBFA-2667-25EC8210E646}"/>
              </a:ext>
            </a:extLst>
          </p:cNvPr>
          <p:cNvSpPr txBox="1"/>
          <p:nvPr/>
        </p:nvSpPr>
        <p:spPr>
          <a:xfrm>
            <a:off x="6858237" y="4757126"/>
            <a:ext cx="959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/>
              <a:t>IBT</a:t>
            </a:r>
          </a:p>
        </p:txBody>
      </p:sp>
      <p:sp>
        <p:nvSpPr>
          <p:cNvPr id="56" name="TekstSylinder 56">
            <a:extLst>
              <a:ext uri="{FF2B5EF4-FFF2-40B4-BE49-F238E27FC236}">
                <a16:creationId xmlns:a16="http://schemas.microsoft.com/office/drawing/2014/main" id="{CEADFBFF-554C-6CA7-6CEA-480B4857494F}"/>
              </a:ext>
            </a:extLst>
          </p:cNvPr>
          <p:cNvSpPr txBox="1"/>
          <p:nvPr/>
        </p:nvSpPr>
        <p:spPr>
          <a:xfrm>
            <a:off x="7954123" y="4757126"/>
            <a:ext cx="959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/>
              <a:t>IBF</a:t>
            </a:r>
          </a:p>
        </p:txBody>
      </p:sp>
      <p:cxnSp>
        <p:nvCxnSpPr>
          <p:cNvPr id="57" name="Straight Connector 64">
            <a:extLst>
              <a:ext uri="{FF2B5EF4-FFF2-40B4-BE49-F238E27FC236}">
                <a16:creationId xmlns:a16="http://schemas.microsoft.com/office/drawing/2014/main" id="{0919324E-0AB5-570A-42A3-D2B142C6D119}"/>
              </a:ext>
            </a:extLst>
          </p:cNvPr>
          <p:cNvCxnSpPr/>
          <p:nvPr/>
        </p:nvCxnSpPr>
        <p:spPr>
          <a:xfrm flipV="1">
            <a:off x="4625982" y="2801781"/>
            <a:ext cx="3328141" cy="10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Rectangle 76">
            <a:extLst>
              <a:ext uri="{FF2B5EF4-FFF2-40B4-BE49-F238E27FC236}">
                <a16:creationId xmlns:a16="http://schemas.microsoft.com/office/drawing/2014/main" id="{028AEA1E-1F57-3472-1799-B9AD5E36E457}"/>
              </a:ext>
            </a:extLst>
          </p:cNvPr>
          <p:cNvSpPr/>
          <p:nvPr/>
        </p:nvSpPr>
        <p:spPr>
          <a:xfrm>
            <a:off x="7954122" y="2075359"/>
            <a:ext cx="959065" cy="82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  <a:effectLst>
            <a:outerShdw sx="1000" sy="1000" kx="1200000" algn="br" rotWithShape="0">
              <a:prstClr val="black"/>
            </a:outerShdw>
            <a:softEdge rad="0"/>
          </a:effectLst>
          <a:scene3d>
            <a:camera prst="orthographicFront">
              <a:rot lat="0" lon="0" rev="0"/>
            </a:camera>
            <a:lightRig rig="threePt" dir="t">
              <a:rot lat="0" lon="0" rev="0"/>
            </a:lightRig>
          </a:scene3d>
          <a:sp3d>
            <a:bevelT w="63500" h="25400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sz="8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NTNU University Museum</a:t>
            </a:r>
          </a:p>
        </p:txBody>
      </p:sp>
      <p:sp>
        <p:nvSpPr>
          <p:cNvPr id="59" name="TekstSylinder 61">
            <a:extLst>
              <a:ext uri="{FF2B5EF4-FFF2-40B4-BE49-F238E27FC236}">
                <a16:creationId xmlns:a16="http://schemas.microsoft.com/office/drawing/2014/main" id="{048DD4FA-9707-8675-81ED-BA13C259192C}"/>
              </a:ext>
            </a:extLst>
          </p:cNvPr>
          <p:cNvSpPr txBox="1"/>
          <p:nvPr/>
        </p:nvSpPr>
        <p:spPr>
          <a:xfrm>
            <a:off x="7972802" y="2529489"/>
            <a:ext cx="959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/>
              <a:t>VM</a:t>
            </a:r>
          </a:p>
        </p:txBody>
      </p:sp>
    </p:spTree>
    <p:extLst>
      <p:ext uri="{BB962C8B-B14F-4D97-AF65-F5344CB8AC3E}">
        <p14:creationId xmlns:p14="http://schemas.microsoft.com/office/powerpoint/2010/main" val="32919785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A25D979-558D-114E-AAF4-D6AF0B58C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Mål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01DD2A0-BCD0-3547-96F5-6D7C7F9590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3975" marR="53975">
              <a:spcAft>
                <a:spcPts val="100"/>
              </a:spcAft>
            </a:pPr>
            <a:r>
              <a:rPr lang="nb-NO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Instituttinndeling og faggruppeorganisering som gir best mulig </a:t>
            </a:r>
            <a:r>
              <a:rPr lang="nb-NO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ressursutnyttelse</a:t>
            </a:r>
            <a:r>
              <a:rPr lang="nb-NO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ved NV for god </a:t>
            </a:r>
            <a:r>
              <a:rPr lang="nb-NO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kvalitet i forskning og utdanning.</a:t>
            </a:r>
            <a:endParaRPr lang="nb-NO" b="1"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marR="53975">
              <a:spcAft>
                <a:spcPts val="100"/>
              </a:spcAft>
            </a:pPr>
            <a:r>
              <a:rPr lang="nb-NO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nb-NO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odt faglig </a:t>
            </a:r>
            <a:r>
              <a:rPr lang="nb-NO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samarbeid og tydelig faglig profil</a:t>
            </a:r>
            <a:r>
              <a:rPr lang="nb-NO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ved hvert institutt. </a:t>
            </a:r>
          </a:p>
          <a:p>
            <a:pPr marL="53975" marR="53975">
              <a:spcAft>
                <a:spcPts val="100"/>
              </a:spcAft>
            </a:pPr>
            <a:r>
              <a:rPr lang="nb-NO" b="1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nb-NO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kke er uønsket faglig overlapp </a:t>
            </a:r>
            <a:r>
              <a:rPr lang="nb-NO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mellom ulike institutt. </a:t>
            </a:r>
          </a:p>
          <a:p>
            <a:pPr marL="53975" marR="53975">
              <a:spcAft>
                <a:spcPts val="100"/>
              </a:spcAft>
            </a:pPr>
            <a:r>
              <a:rPr lang="nb-NO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Alle institutt har </a:t>
            </a:r>
            <a:r>
              <a:rPr lang="nb-NO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god administrativ og teknisk støtte </a:t>
            </a:r>
            <a:r>
              <a:rPr lang="nb-NO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med mest mulig hele stillinger. </a:t>
            </a:r>
          </a:p>
          <a:p>
            <a:pPr marL="53975" marR="53975">
              <a:spcAft>
                <a:spcPts val="100"/>
              </a:spcAft>
            </a:pPr>
            <a:r>
              <a:rPr lang="nb-NO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Omorganiseringen skal i tillegg enten </a:t>
            </a:r>
            <a:r>
              <a:rPr lang="nb-NO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 lavere kostnader</a:t>
            </a:r>
            <a:r>
              <a:rPr lang="nb-NO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innen ledelse, administrasjon og teknisk støtte og/eller </a:t>
            </a:r>
            <a:r>
              <a:rPr lang="nb-NO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bedre kvalitet til uendret kostnad.</a:t>
            </a:r>
          </a:p>
          <a:p>
            <a:pPr marL="0" marR="53975" indent="0">
              <a:spcAft>
                <a:spcPts val="100"/>
              </a:spcAft>
              <a:buNone/>
            </a:pPr>
            <a:endParaRPr lang="nb-NO" sz="18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99905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79805-3693-1A4E-CAAD-E23361919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Hva skal vurderes?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8A3041-9E1B-B6AB-AD88-72B45DEFA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3975" marR="53975">
              <a:spcAft>
                <a:spcPts val="100"/>
              </a:spcAft>
            </a:pPr>
            <a:r>
              <a:rPr lang="nb-NO" sz="2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På</a:t>
            </a:r>
            <a:r>
              <a:rPr lang="nb-NO" sz="2100" b="1" i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instituttnivået</a:t>
            </a:r>
            <a:r>
              <a:rPr lang="nb-NO" sz="2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ønsker dekanen færre og mer jevnstore institutt enn dagens struktur. Instituttene bør ha tydelig og ulik faglig profil, og i tillegg en tydelig faglig forankring innen undervisning gjennom tilknytning til et eller flere studieprogram. Videre er det ønskelig med et godt administrativt og teknisk støtteapparat med hele stillinger</a:t>
            </a:r>
            <a:r>
              <a:rPr lang="nb-NO" sz="210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nb-NO" sz="2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Hvert institutt bør ha en hensiktsmessig utdannings- og forskningsinfrastruktur. </a:t>
            </a:r>
          </a:p>
          <a:p>
            <a:pPr marL="0" marR="53975" indent="0">
              <a:spcAft>
                <a:spcPts val="100"/>
              </a:spcAft>
              <a:buNone/>
            </a:pPr>
            <a:r>
              <a:rPr lang="nb-NO" sz="2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53975" marR="53975">
              <a:spcAft>
                <a:spcPts val="100"/>
              </a:spcAft>
            </a:pPr>
            <a:r>
              <a:rPr lang="nb-NO" sz="2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nb-NO" sz="2100" b="1" i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faggruppene</a:t>
            </a:r>
            <a:r>
              <a:rPr lang="nb-NO" sz="2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ønsker dekanen å unngå faglig overlapp mellom faggrupper innad på et institutt og på tvers av instituttene ved NV-fakultetet. Faggruppene bør ha en hensiktsmessig størrelse (minimum 4 ansatte i førstestilling per faggruppe) for å kunne fungere som en robust og god fagstrategisk enhet der medarbeiderne kan støtte hverandre og ha en god arbeidsdeling. Faggruppene skal danne et godt grunnlag for tverrfaglig samarbeid.</a:t>
            </a:r>
          </a:p>
          <a:p>
            <a:pPr marL="0" marR="53975" indent="0">
              <a:spcAft>
                <a:spcPts val="100"/>
              </a:spcAft>
              <a:buNone/>
            </a:pPr>
            <a:r>
              <a:rPr lang="nb-NO" sz="2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53975" marR="53975">
              <a:spcAft>
                <a:spcPts val="100"/>
              </a:spcAft>
            </a:pPr>
            <a:r>
              <a:rPr lang="nb-NO" sz="2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nb-NO" sz="2100" b="1" i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ledelse av faggrupper</a:t>
            </a:r>
            <a:r>
              <a:rPr lang="nb-NO" sz="21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ved store institutt, så skal det vurderes om instituttet er tjent med en formalisert lederrolle for hver faggruppe slik som angitt i NTNUs kriterier for faglig ledelse på nivå 4. Hensikten med dette er særlig å redusere lederspennet for instituttleder der det eventuelt er ønskelig og samtidig sørge for god oppfølging av den enkelte medarbeider. 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74972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724B3-7C3C-A013-416E-9E269824E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5663"/>
          </a:xfrm>
        </p:spPr>
        <p:txBody>
          <a:bodyPr/>
          <a:lstStyle/>
          <a:p>
            <a:r>
              <a:rPr lang="nb-NO" sz="24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Premisser fra dekan i evaluering av instituttstruktur</a:t>
            </a:r>
            <a:br>
              <a:rPr lang="nb-NO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738EC2-BD3D-375D-E960-7AD4FF764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53975" lvl="0" indent="-342900"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nb-NO" sz="18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Fakultetet skal ikke ha </a:t>
            </a:r>
            <a:r>
              <a:rPr lang="nb-NO" sz="1800" i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flere</a:t>
            </a:r>
            <a:r>
              <a:rPr lang="nb-NO" sz="18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enn 8 institutter</a:t>
            </a:r>
          </a:p>
          <a:p>
            <a:pPr marL="342900" marR="53975" lvl="0" indent="-342900"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nb-NO" sz="18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Arbeidsgruppa skal levere </a:t>
            </a:r>
            <a:r>
              <a:rPr lang="nb-NO" sz="18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minst tre mulige </a:t>
            </a:r>
            <a:r>
              <a:rPr lang="nb-NO" sz="18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modeller som inneholder henholdsvis 6 institutt, 7 institutt og 8 institutt (gjerne ulike faglige varianter av hvert antall)</a:t>
            </a:r>
          </a:p>
          <a:p>
            <a:pPr marL="342900" marR="53975" lvl="0" indent="-342900"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nb-NO" sz="18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Instituttene skal følge disiplinfaglige linjer, det skal ikke være overlapp mellom institutt </a:t>
            </a:r>
            <a:r>
              <a:rPr lang="nb-NO" sz="18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 mindre det er </a:t>
            </a:r>
            <a:r>
              <a:rPr lang="nb-NO" sz="18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svært gode grunner</a:t>
            </a:r>
            <a:r>
              <a:rPr lang="nb-NO" sz="18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som taler for en slik overlapp</a:t>
            </a:r>
            <a:endParaRPr lang="nb-NO" sz="18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53975" lvl="0" indent="-342900"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nb-NO" sz="18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Det skal være undervisning og forskning ved alle institutt</a:t>
            </a:r>
            <a:endParaRPr lang="nb-NO" sz="18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53975" lvl="0" indent="-342900"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nb-NO" sz="18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Ingen institutt eller faggrupper skal bytte fakultet </a:t>
            </a:r>
            <a:r>
              <a:rPr lang="nb-NO" sz="18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 denne prosessen, men innenfor bioingeniørområdet skal muligheter ved tettere samarbeid med MH innen utdanning, forskning og administrasjon utredes.</a:t>
            </a:r>
            <a:endParaRPr lang="nb-NO" sz="18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53975" lvl="0" indent="-342900"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nb-NO" sz="18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Ansatte kan bli flyttet mellom enheter som følge av omorganisering, men ikke mellom studiebyer</a:t>
            </a:r>
          </a:p>
          <a:p>
            <a:pPr marL="342900" marR="53975" lvl="0" indent="-342900"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nb-NO" sz="18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Dersom det blir endringer i instituttstruktur, vil det føre til endringer for strategisk personalplanlegging fra 2025. Eventuell bemanningsendringer vil bli håndtert innenfor fakultetets ramme, som betyr </a:t>
            </a:r>
            <a:r>
              <a:rPr lang="nb-NO" sz="18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at ingen vil miste sin stilling ved NV</a:t>
            </a:r>
            <a:r>
              <a:rPr lang="nb-NO" sz="18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  <a:endParaRPr lang="nb-NO" sz="18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37363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175598-7E2E-20CC-0DE3-70FAD6835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773"/>
          </a:xfrm>
        </p:spPr>
        <p:txBody>
          <a:bodyPr/>
          <a:lstStyle/>
          <a:p>
            <a:r>
              <a:rPr lang="nb-NO" sz="32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Kriterier for evaluering av eget institutt</a:t>
            </a:r>
            <a:br>
              <a:rPr lang="nb-NO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nb-NO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9CA30-6458-B2C2-7DC9-2299907241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51975"/>
            <a:ext cx="8229600" cy="5532922"/>
          </a:xfrm>
        </p:spPr>
        <p:txBody>
          <a:bodyPr>
            <a:normAutofit fontScale="92500"/>
          </a:bodyPr>
          <a:lstStyle/>
          <a:p>
            <a:pPr marL="342900" marR="53975" lvl="0" indent="-342900"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nb-NO" sz="12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Faglig identitet</a:t>
            </a:r>
          </a:p>
          <a:p>
            <a:pPr marL="742950" marR="53975" lvl="1" indent="-285750"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nb-NO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Overlapper instituttet helt eller delvis faglig med andre institutt?</a:t>
            </a:r>
          </a:p>
          <a:p>
            <a:pPr marL="742950" marR="53975" lvl="1" indent="-285750"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nb-NO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Bidrar instituttet med hoveddelen eller et delområde inn i studieprogram?</a:t>
            </a:r>
          </a:p>
          <a:p>
            <a:pPr marL="742950" marR="53975" lvl="1" indent="-285750"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nb-NO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Bidrar organiseringen til god ekstern og intern synlighet for alle instituttets fagområder?</a:t>
            </a:r>
          </a:p>
          <a:p>
            <a:pPr marL="342900" marR="53975" lvl="0" indent="-342900"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nb-NO" sz="12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Faglig synergi ved instituttet</a:t>
            </a:r>
          </a:p>
          <a:p>
            <a:pPr marL="742950" marR="53975" lvl="1" indent="-285750"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nb-NO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 instituttet utdanningsområder/programmer som går på tvers av institutt og campus?</a:t>
            </a:r>
          </a:p>
          <a:p>
            <a:pPr marL="742950" marR="53975" lvl="1" indent="-285750"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nb-NO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Hvilke andre institutt/faggrupper har instituttet mye sampublisering med?</a:t>
            </a:r>
          </a:p>
          <a:p>
            <a:pPr marL="742950" marR="53975" lvl="1" indent="-285750"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nb-NO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Senter på tvers av enhet og campus?</a:t>
            </a:r>
          </a:p>
          <a:p>
            <a:pPr marL="742950" marR="53975" lvl="1" indent="-285750"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nb-NO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Driver instituttet forskningslaboratorier som brukes av flere faggrupper/institutt?</a:t>
            </a:r>
          </a:p>
          <a:p>
            <a:pPr marL="342900" marR="53975" lvl="0" indent="-342900"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nb-NO" sz="12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Ledelse, medvirkning og medbestemmelse </a:t>
            </a:r>
          </a:p>
          <a:p>
            <a:pPr marL="742950" marR="53975" lvl="1" indent="-285750"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nb-NO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Hvor mange har instituttleder personalansvar for? Hvordan fungerer dette?</a:t>
            </a:r>
          </a:p>
          <a:p>
            <a:pPr marL="742950" marR="53975" lvl="1" indent="-285750"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nb-NO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Hvordan fungerer formell og uformell medvirkning ved instituttet pr i dag?</a:t>
            </a:r>
          </a:p>
          <a:p>
            <a:pPr marL="342900" marR="53975" lvl="0" indent="-342900"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nb-NO" sz="12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Strategisk evne og økonomisk handlingsrom</a:t>
            </a:r>
          </a:p>
          <a:p>
            <a:pPr marL="742950" marR="53975" lvl="1" indent="-285750"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nb-NO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 instituttet en totaløkonomi (basert på forsknings- og undervisningsaktivitet) som kan gi strategisk handlingsrom?</a:t>
            </a:r>
          </a:p>
          <a:p>
            <a:pPr marL="742950" marR="53975" lvl="1" indent="-285750"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nb-NO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Hvor mye BOA-aktivitet har instituttet? Hvor stor andel er BOA-aktiviteten av instituttets samlede økonomi? Hvor stor andel av inntektene i bevilgningsøkonomien kommer fra BOA-overføringer?*</a:t>
            </a:r>
          </a:p>
          <a:p>
            <a:pPr marL="742950" marR="53975" lvl="1" indent="-285750"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nb-NO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Antall ansatte*</a:t>
            </a:r>
          </a:p>
          <a:p>
            <a:pPr marL="742950" marR="53975" lvl="1" indent="-285750"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nb-NO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Hvor mye av instituttets bevilgning og totale inntekter er bundet opp i lønn (lønnsandel bevilgning og totale inntekter)?*</a:t>
            </a:r>
          </a:p>
          <a:p>
            <a:pPr marL="342900" marR="53975" lvl="0" indent="-342900"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nb-NO" sz="12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Teknisk - administrativt støtteapparat</a:t>
            </a:r>
          </a:p>
          <a:p>
            <a:pPr marR="53975" lvl="1" indent="-342900"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nb-NO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Delte ressurser med andre enheter?</a:t>
            </a:r>
          </a:p>
          <a:p>
            <a:pPr marR="53975" lvl="1" indent="-342900"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nb-NO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Teknisk ansatte pr totalt antall ansatte (alle kategorier) *</a:t>
            </a:r>
          </a:p>
          <a:p>
            <a:pPr marR="53975" lvl="1" indent="-342900"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nb-NO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Administrativt ansatte pr totalt antall ansatte (alle kategorier) *</a:t>
            </a:r>
          </a:p>
          <a:p>
            <a:pPr marR="53975" lvl="1" indent="-342900">
              <a:spcAft>
                <a:spcPts val="100"/>
              </a:spcAft>
              <a:buFont typeface="Courier New" panose="02070309020205020404" pitchFamily="49" charset="0"/>
              <a:buChar char="o"/>
            </a:pPr>
            <a:r>
              <a:rPr lang="nb-NO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Har instituttet riktig dimensjonering </a:t>
            </a:r>
            <a:r>
              <a:rPr lang="nb-NO" sz="120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mtp</a:t>
            </a:r>
            <a:r>
              <a:rPr lang="nb-NO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kvalitet og effektivitet?</a:t>
            </a:r>
            <a:br>
              <a:rPr lang="nb-NO" sz="8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nb-NO" sz="80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3975" marR="53975">
              <a:spcAft>
                <a:spcPts val="100"/>
              </a:spcAft>
            </a:pPr>
            <a:r>
              <a:rPr lang="nb-NO" sz="12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* Fakultetsadministrasjonen lager et felles datasett som sendes til alle institutt.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5856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1E3F9D0-5822-5903-6114-41C1ED2A9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958" y="563162"/>
            <a:ext cx="8229600" cy="646331"/>
          </a:xfrm>
        </p:spPr>
        <p:txBody>
          <a:bodyPr/>
          <a:lstStyle/>
          <a:p>
            <a:r>
              <a:rPr lang="nb-NO"/>
              <a:t>Bevilgning 2024 - bakgrunn</a:t>
            </a:r>
            <a:endParaRPr lang="en-US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0A33D9D-4F0E-430E-25D4-A1596267AA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385" y="1278384"/>
            <a:ext cx="8418747" cy="5015884"/>
          </a:xfrm>
        </p:spPr>
        <p:txBody>
          <a:bodyPr>
            <a:normAutofit/>
          </a:bodyPr>
          <a:lstStyle/>
          <a:p>
            <a:r>
              <a:rPr lang="nb-NO"/>
              <a:t>Produksjonstall for 2022 på indikatorene i rammefordelingsmodellen er nå oppdatert (unntatt publisering)</a:t>
            </a:r>
          </a:p>
          <a:p>
            <a:r>
              <a:rPr lang="nb-NO"/>
              <a:t>Produksjonstallene gir grunnlag for resultatbevilgning 2024</a:t>
            </a:r>
          </a:p>
          <a:p>
            <a:r>
              <a:rPr lang="nb-NO"/>
              <a:t>Tallene ser ut til å gi </a:t>
            </a:r>
            <a:r>
              <a:rPr lang="nb-NO" b="1"/>
              <a:t>bevilgningsreduksjon</a:t>
            </a:r>
            <a:r>
              <a:rPr lang="nb-NO"/>
              <a:t> fra 2023 til 2024</a:t>
            </a:r>
          </a:p>
          <a:p>
            <a:r>
              <a:rPr lang="nb-NO"/>
              <a:t>Størst nedgang knyttet til indikatorene for studiepoengproduksjon, avlagte doktorgrader, NFR- og EU-aktivitet</a:t>
            </a:r>
          </a:p>
        </p:txBody>
      </p:sp>
    </p:spTree>
    <p:extLst>
      <p:ext uri="{BB962C8B-B14F-4D97-AF65-F5344CB8AC3E}">
        <p14:creationId xmlns:p14="http://schemas.microsoft.com/office/powerpoint/2010/main" val="26715785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0DC1C-AC51-9A06-7503-ABCAE2801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Tidsplan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686128-8049-B51B-5FE6-E3790F6E0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/>
              <a:t>Mars – juni – Egenevaluering</a:t>
            </a:r>
          </a:p>
          <a:p>
            <a:r>
              <a:rPr lang="nb-NO"/>
              <a:t>Mai – Etablere arbeidsgruppe</a:t>
            </a:r>
          </a:p>
          <a:p>
            <a:r>
              <a:rPr lang="nb-NO"/>
              <a:t>Juni – Oktober – Arbeidsgruppe sammenstiller egenevalueringene og foreslår ulike modeller for instituttstruktur</a:t>
            </a:r>
          </a:p>
          <a:p>
            <a:r>
              <a:rPr lang="nb-NO"/>
              <a:t>Nov – Høring av forslagene ved NV</a:t>
            </a:r>
          </a:p>
          <a:p>
            <a:r>
              <a:rPr lang="nb-NO"/>
              <a:t>Jan-</a:t>
            </a:r>
            <a:r>
              <a:rPr lang="nb-NO" err="1"/>
              <a:t>Feb</a:t>
            </a:r>
            <a:r>
              <a:rPr lang="nb-NO"/>
              <a:t> – Arbeidsgruppe sammenfatter høringssvar</a:t>
            </a:r>
          </a:p>
          <a:p>
            <a:r>
              <a:rPr lang="nb-NO"/>
              <a:t>Mars – Diskusjon i ledergruppe. Innstilling til styret. </a:t>
            </a:r>
          </a:p>
          <a:p>
            <a:r>
              <a:rPr lang="nb-NO"/>
              <a:t>Mars – April – Beslutning i </a:t>
            </a:r>
            <a:r>
              <a:rPr lang="nb-NO" err="1"/>
              <a:t>fakultetstyret</a:t>
            </a:r>
            <a:r>
              <a:rPr lang="nb-NO"/>
              <a:t>, SESAM og NTNU-styret.</a:t>
            </a:r>
          </a:p>
          <a:p>
            <a:r>
              <a:rPr lang="nb-NO"/>
              <a:t>April – </a:t>
            </a:r>
            <a:r>
              <a:rPr lang="nb-NO" err="1"/>
              <a:t>Aug</a:t>
            </a:r>
            <a:r>
              <a:rPr lang="nb-NO"/>
              <a:t> – Vurdering av formalisering av nivå 4</a:t>
            </a:r>
          </a:p>
          <a:p>
            <a:r>
              <a:rPr lang="nb-NO"/>
              <a:t>Høst 24 – Forberede ny instituttstruktur. Lyse ut instituttlederstillinger.</a:t>
            </a:r>
          </a:p>
          <a:p>
            <a:r>
              <a:rPr lang="nb-NO" err="1"/>
              <a:t>Aug</a:t>
            </a:r>
            <a:r>
              <a:rPr lang="nb-NO"/>
              <a:t> 25. Ny instituttstruktur er i drift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04364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2BD655-720C-0008-A1D8-025FACB66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Bioingeniør på NV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5307B4A-217F-7E88-DE90-D500D16A8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168843"/>
            <a:ext cx="7886700" cy="4636492"/>
          </a:xfrm>
        </p:spPr>
        <p:txBody>
          <a:bodyPr>
            <a:normAutofit/>
          </a:bodyPr>
          <a:lstStyle/>
          <a:p>
            <a:endParaRPr lang="nb-NO" sz="15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nb-NO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Bioingeniørfag er et fagområde med en fot i 2 leire, </a:t>
            </a:r>
            <a:r>
              <a:rPr lang="nb-NO" sz="18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teknologi og helse</a:t>
            </a:r>
            <a:r>
              <a:rPr lang="nb-NO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r>
              <a:rPr lang="nb-NO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Bioingeniørutdanning består av </a:t>
            </a:r>
            <a:r>
              <a:rPr lang="nb-NO" sz="18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naturvitenskapelige fagområder </a:t>
            </a:r>
            <a:r>
              <a:rPr lang="nb-NO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 kjemi, biokjemi, cellebiologi, immunologi. Anatomi, fysiologi og genteknologi er sentralt i studiet. </a:t>
            </a:r>
          </a:p>
          <a:p>
            <a:r>
              <a:rPr lang="nb-NO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Bioingeniører er </a:t>
            </a:r>
            <a:r>
              <a:rPr lang="nb-NO" sz="18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ikke direkte involvert i behandling, pleie og omsorg</a:t>
            </a:r>
            <a:r>
              <a:rPr lang="nb-NO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men har en meget viktig rolle i å bidra med beslutningsstøtte for diagnostikk og behandling i form av korrekte laboratoriesvar. </a:t>
            </a:r>
          </a:p>
          <a:p>
            <a:r>
              <a:rPr lang="nb-NO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bioingeniørstudents studieplan vil derfor være betydelig </a:t>
            </a:r>
            <a:r>
              <a:rPr lang="nb-NO" sz="18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mer lik </a:t>
            </a:r>
            <a:r>
              <a:rPr lang="nb-NO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som for eksempel studerer </a:t>
            </a:r>
            <a:r>
              <a:rPr lang="nb-NO" sz="18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bioteknologi eller kjemi med spesialisering i biokjemi</a:t>
            </a:r>
            <a:r>
              <a:rPr lang="nb-NO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enn for eksempel studieplanen til en som studerer sykepleie eller vernepleie. </a:t>
            </a:r>
          </a:p>
          <a:p>
            <a:r>
              <a:rPr lang="nb-NO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 største likheten med sistnevnte er en del samfunnsvitenskapelige tema og læringsutbytter (forskrift) og betydelig bruk av ekstern praksis selv om det ikke er helt i samme omfang som for eksempel sykepleie (20 mot 60 </a:t>
            </a:r>
            <a:r>
              <a:rPr lang="nb-NO" sz="180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stp</a:t>
            </a:r>
            <a:r>
              <a:rPr lang="nb-NO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1566694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6EFA4F-500F-AE37-A2D1-34828AA33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3220"/>
          </a:xfrm>
        </p:spPr>
        <p:txBody>
          <a:bodyPr/>
          <a:lstStyle/>
          <a:p>
            <a:r>
              <a:rPr lang="nb-NO" sz="2800"/>
              <a:t>Faglig organisering av bioingeniørfag i Norge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DAF14CE-B0CD-B216-1FF2-AB1E6309F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err="1"/>
              <a:t>HiØ</a:t>
            </a:r>
            <a:r>
              <a:rPr lang="nb-NO"/>
              <a:t>: </a:t>
            </a:r>
            <a:r>
              <a:rPr lang="nb-NO" b="0" i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Fakultet for </a:t>
            </a:r>
            <a:r>
              <a:rPr lang="nb-NO" b="1" i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helse</a:t>
            </a:r>
            <a:r>
              <a:rPr lang="nb-NO" b="0" i="0">
                <a:solidFill>
                  <a:srgbClr val="000000"/>
                </a:solidFill>
                <a:effectLst/>
                <a:latin typeface="Source Sans Pro" panose="020B0503030403020204" pitchFamily="34" charset="0"/>
              </a:rPr>
              <a:t>, velferd og organisasjon, Institutt for sykepleie, helse og bioingeniørfag </a:t>
            </a:r>
          </a:p>
          <a:p>
            <a:r>
              <a:rPr lang="nb-NO">
                <a:solidFill>
                  <a:srgbClr val="000000"/>
                </a:solidFill>
                <a:latin typeface="Source Sans Pro" panose="020B0503030403020204" pitchFamily="34" charset="0"/>
              </a:rPr>
              <a:t>OsloMet: Fakultet for </a:t>
            </a:r>
            <a:r>
              <a:rPr lang="nb-NO" b="1">
                <a:solidFill>
                  <a:srgbClr val="000000"/>
                </a:solidFill>
                <a:latin typeface="Source Sans Pro" panose="020B0503030403020204" pitchFamily="34" charset="0"/>
              </a:rPr>
              <a:t>helse</a:t>
            </a:r>
            <a:r>
              <a:rPr lang="nb-NO">
                <a:solidFill>
                  <a:srgbClr val="000000"/>
                </a:solidFill>
                <a:latin typeface="Source Sans Pro" panose="020B0503030403020204" pitchFamily="34" charset="0"/>
              </a:rPr>
              <a:t>vitenskap, Institutt for naturvitenskapelige helsefag</a:t>
            </a:r>
          </a:p>
          <a:p>
            <a:r>
              <a:rPr lang="nb-NO">
                <a:solidFill>
                  <a:srgbClr val="000000"/>
                </a:solidFill>
                <a:latin typeface="Source Sans Pro" panose="020B0503030403020204" pitchFamily="34" charset="0"/>
              </a:rPr>
              <a:t>UiT: Det </a:t>
            </a:r>
            <a:r>
              <a:rPr lang="nb-NO" b="1">
                <a:solidFill>
                  <a:srgbClr val="000000"/>
                </a:solidFill>
                <a:latin typeface="Source Sans Pro" panose="020B0503030403020204" pitchFamily="34" charset="0"/>
              </a:rPr>
              <a:t>helse</a:t>
            </a:r>
            <a:r>
              <a:rPr lang="nb-NO">
                <a:solidFill>
                  <a:srgbClr val="000000"/>
                </a:solidFill>
                <a:latin typeface="Source Sans Pro" panose="020B0503030403020204" pitchFamily="34" charset="0"/>
              </a:rPr>
              <a:t>vitenskapelige fakultet, Institutt for medisinsk biologi</a:t>
            </a:r>
          </a:p>
          <a:p>
            <a:r>
              <a:rPr lang="nb-NO">
                <a:solidFill>
                  <a:srgbClr val="000000"/>
                </a:solidFill>
                <a:latin typeface="Source Sans Pro" panose="020B0503030403020204" pitchFamily="34" charset="0"/>
              </a:rPr>
              <a:t>INN: </a:t>
            </a:r>
            <a:r>
              <a:rPr lang="nb-NO" b="0" i="0">
                <a:solidFill>
                  <a:srgbClr val="262626"/>
                </a:solidFill>
                <a:effectLst/>
                <a:latin typeface="Gzabold"/>
              </a:rPr>
              <a:t>Fakultet for anvendt økologi, landbruksfag og </a:t>
            </a:r>
            <a:r>
              <a:rPr lang="nb-NO" b="1" i="0">
                <a:solidFill>
                  <a:srgbClr val="262626"/>
                </a:solidFill>
                <a:effectLst/>
                <a:latin typeface="Gzabold"/>
              </a:rPr>
              <a:t>bioteknologi</a:t>
            </a:r>
            <a:r>
              <a:rPr lang="nb-NO" b="0" i="0">
                <a:solidFill>
                  <a:srgbClr val="262626"/>
                </a:solidFill>
                <a:effectLst/>
                <a:latin typeface="Gzabold"/>
              </a:rPr>
              <a:t>, Institutt for bioteknologi</a:t>
            </a:r>
          </a:p>
          <a:p>
            <a:r>
              <a:rPr lang="nb-NO">
                <a:solidFill>
                  <a:srgbClr val="000000"/>
                </a:solidFill>
                <a:latin typeface="Source Sans Pro" panose="020B0503030403020204" pitchFamily="34" charset="0"/>
              </a:rPr>
              <a:t>HVL: Fakultet for ingeniør- og </a:t>
            </a:r>
            <a:r>
              <a:rPr lang="nb-NO" b="1">
                <a:solidFill>
                  <a:srgbClr val="000000"/>
                </a:solidFill>
                <a:latin typeface="Source Sans Pro" panose="020B0503030403020204" pitchFamily="34" charset="0"/>
              </a:rPr>
              <a:t>naturvitenskap</a:t>
            </a:r>
            <a:r>
              <a:rPr lang="nb-NO">
                <a:solidFill>
                  <a:srgbClr val="000000"/>
                </a:solidFill>
                <a:latin typeface="Source Sans Pro" panose="020B0503030403020204" pitchFamily="34" charset="0"/>
              </a:rPr>
              <a:t>, Institutt for sikkerhet, kjemi- og bioingeniørfag</a:t>
            </a:r>
          </a:p>
          <a:p>
            <a:r>
              <a:rPr lang="nb-NO">
                <a:solidFill>
                  <a:srgbClr val="000000"/>
                </a:solidFill>
                <a:latin typeface="Source Sans Pro" panose="020B0503030403020204" pitchFamily="34" charset="0"/>
              </a:rPr>
              <a:t>UiA: Fakultet for </a:t>
            </a:r>
            <a:r>
              <a:rPr lang="nb-NO" b="1">
                <a:solidFill>
                  <a:srgbClr val="000000"/>
                </a:solidFill>
                <a:latin typeface="Source Sans Pro" panose="020B0503030403020204" pitchFamily="34" charset="0"/>
              </a:rPr>
              <a:t>teknologi og realfag</a:t>
            </a:r>
            <a:r>
              <a:rPr lang="nb-NO">
                <a:solidFill>
                  <a:srgbClr val="000000"/>
                </a:solidFill>
                <a:latin typeface="Source Sans Pro" panose="020B0503030403020204" pitchFamily="34" charset="0"/>
              </a:rPr>
              <a:t>, Institutt for naturvitenskapelige fag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0327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088FF-C2D3-DA3A-45EC-E1419249F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Strategisk personalplan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75983-97FF-C976-C407-FEF181C788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/>
              <a:t>Plan for ansettelser og avganger ved hver enhet</a:t>
            </a:r>
          </a:p>
          <a:p>
            <a:r>
              <a:rPr lang="nb-NO"/>
              <a:t>Planen har 5 års perspektiv, men justeres årlig</a:t>
            </a:r>
          </a:p>
          <a:p>
            <a:r>
              <a:rPr lang="nb-NO"/>
              <a:t>Plan for hvilken kompetanse og kapasitet som trenges</a:t>
            </a:r>
          </a:p>
          <a:p>
            <a:r>
              <a:rPr lang="nb-NO"/>
              <a:t>Tett knyttet til langtidsbudsjettet</a:t>
            </a:r>
          </a:p>
          <a:p>
            <a:r>
              <a:rPr lang="nb-NO"/>
              <a:t>Tett knyttet til enhetens mål og utvikling innen forskning og utdanning</a:t>
            </a:r>
          </a:p>
          <a:p>
            <a:endParaRPr lang="nb-NO"/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072160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CE105-FC18-1A2D-5742-060CA82AD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Spørsmål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E7F1B-D3BF-29CF-3A87-E3643B232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200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lassholder for innhold 7">
            <a:extLst>
              <a:ext uri="{FF2B5EF4-FFF2-40B4-BE49-F238E27FC236}">
                <a16:creationId xmlns:a16="http://schemas.microsoft.com/office/drawing/2014/main" id="{B7720976-48CD-9659-37F7-2FD0D3DE55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2976" y="1607255"/>
            <a:ext cx="7988978" cy="4393238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44B6F7FE-1C5B-314E-9EB6-C3D6F9363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665" y="597803"/>
            <a:ext cx="8229600" cy="646331"/>
          </a:xfrm>
        </p:spPr>
        <p:txBody>
          <a:bodyPr/>
          <a:lstStyle/>
          <a:p>
            <a:r>
              <a:rPr lang="nb-NO"/>
              <a:t>Bevilgning 2024 per 01.03</a:t>
            </a:r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75B6F510-5AAE-6038-2A3E-04FF8B2452EE}"/>
              </a:ext>
            </a:extLst>
          </p:cNvPr>
          <p:cNvSpPr/>
          <p:nvPr/>
        </p:nvSpPr>
        <p:spPr>
          <a:xfrm>
            <a:off x="7500458" y="3595455"/>
            <a:ext cx="1140566" cy="1109709"/>
          </a:xfrm>
          <a:prstGeom prst="ellipse">
            <a:avLst/>
          </a:prstGeom>
          <a:noFill/>
          <a:ln w="12700">
            <a:solidFill>
              <a:srgbClr val="FF0000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1C1F1BFD-FD90-CB66-F13C-957A4E8DBDC1}"/>
              </a:ext>
            </a:extLst>
          </p:cNvPr>
          <p:cNvSpPr/>
          <p:nvPr/>
        </p:nvSpPr>
        <p:spPr>
          <a:xfrm>
            <a:off x="7500458" y="2323633"/>
            <a:ext cx="1140566" cy="274556"/>
          </a:xfrm>
          <a:prstGeom prst="ellipse">
            <a:avLst/>
          </a:prstGeom>
          <a:noFill/>
          <a:ln w="12700">
            <a:solidFill>
              <a:srgbClr val="FF0000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B6FAF0A4-6A64-CF36-D58D-D362C37550C1}"/>
              </a:ext>
            </a:extLst>
          </p:cNvPr>
          <p:cNvSpPr/>
          <p:nvPr/>
        </p:nvSpPr>
        <p:spPr>
          <a:xfrm>
            <a:off x="7500457" y="5668355"/>
            <a:ext cx="1111807" cy="332138"/>
          </a:xfrm>
          <a:prstGeom prst="ellipse">
            <a:avLst/>
          </a:prstGeom>
          <a:noFill/>
          <a:ln w="12700">
            <a:solidFill>
              <a:srgbClr val="FF0000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3122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3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A1FB795-79A5-1593-EDCF-B88198D9C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Resultatbevilgning – begreper 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6BD634B-B4A7-2C91-153C-53B07CC91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2800"/>
              <a:t>Åpen ramme: Faste enhetspriser per indikator, slik at all vekst i produksjon vil belønnes med økt bevilgning</a:t>
            </a:r>
          </a:p>
          <a:p>
            <a:r>
              <a:rPr lang="nb-NO" sz="2800"/>
              <a:t>Lukket ramme: Bevilgningsrammen er fast – størrelsen på rammen og total produksjonen bestemmer enhetsprisen. NV må øke mer enn gjennomsnittet for fakultetene ved NTNU for å øke bevilgning</a:t>
            </a:r>
          </a:p>
          <a:p>
            <a:r>
              <a:rPr lang="nb-NO" sz="2800"/>
              <a:t>Resultatbevilgning baseres på faktisk produksjon to år tidligere (år-2)</a:t>
            </a:r>
          </a:p>
          <a:p>
            <a:endParaRPr lang="nb-NO" sz="2800"/>
          </a:p>
        </p:txBody>
      </p:sp>
    </p:spTree>
    <p:extLst>
      <p:ext uri="{BB962C8B-B14F-4D97-AF65-F5344CB8AC3E}">
        <p14:creationId xmlns:p14="http://schemas.microsoft.com/office/powerpoint/2010/main" val="4046586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8DFC0AE-E55B-4180-188C-DC2D18761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5" y="587881"/>
            <a:ext cx="8418747" cy="586957"/>
          </a:xfrm>
        </p:spPr>
        <p:txBody>
          <a:bodyPr/>
          <a:lstStyle/>
          <a:p>
            <a:r>
              <a:rPr lang="nb-NO" sz="3200"/>
              <a:t>Studiepoengproduksjon (åpen ramme)</a:t>
            </a:r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DDE4C5C7-4ECF-57DD-FE7A-FC7C826AC3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3949" y="1750026"/>
            <a:ext cx="5787939" cy="3478922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1F540F82-D077-2425-2DA3-00F6FACE0F24}"/>
              </a:ext>
            </a:extLst>
          </p:cNvPr>
          <p:cNvSpPr txBox="1"/>
          <p:nvPr/>
        </p:nvSpPr>
        <p:spPr>
          <a:xfrm>
            <a:off x="6116715" y="1742990"/>
            <a:ext cx="272589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600"/>
              <a:t>Produksjon 2022 sammenlignet med 2021:</a:t>
            </a:r>
          </a:p>
          <a:p>
            <a:endParaRPr lang="nb-NO" sz="160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/>
              <a:t>Nedgang fra 2614 til 2445 SPE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 sz="1600"/>
              <a:t>Medfører reduksjon i bevilgning på 6 mill.</a:t>
            </a:r>
          </a:p>
          <a:p>
            <a:endParaRPr lang="nb-NO" sz="1600"/>
          </a:p>
          <a:p>
            <a:endParaRPr lang="nb-NO" sz="1600"/>
          </a:p>
          <a:p>
            <a:r>
              <a:rPr lang="nb-NO" sz="1600" i="1"/>
              <a:t>Økning på over 100 SPE sammenlignet med pre-</a:t>
            </a:r>
            <a:r>
              <a:rPr lang="nb-NO" sz="1600" i="1" err="1"/>
              <a:t>covid</a:t>
            </a:r>
            <a:r>
              <a:rPr lang="nb-NO" sz="1600" i="1"/>
              <a:t> – men lavere enn prognostisert, som gir lavere resultatbevilgning enn antatt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b-NO" sz="1600"/>
          </a:p>
        </p:txBody>
      </p:sp>
    </p:spTree>
    <p:extLst>
      <p:ext uri="{BB962C8B-B14F-4D97-AF65-F5344CB8AC3E}">
        <p14:creationId xmlns:p14="http://schemas.microsoft.com/office/powerpoint/2010/main" val="3407592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e 2">
            <a:extLst>
              <a:ext uri="{FF2B5EF4-FFF2-40B4-BE49-F238E27FC236}">
                <a16:creationId xmlns:a16="http://schemas.microsoft.com/office/drawing/2014/main" id="{F6D7D861-5667-1417-EB0C-DAB5D47B96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386" y="1775979"/>
            <a:ext cx="5683789" cy="3416320"/>
          </a:xfrm>
          <a:prstGeom prst="rect">
            <a:avLst/>
          </a:prstGeo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28DFC0AE-E55B-4180-188C-DC2D18761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6" y="596759"/>
            <a:ext cx="8418747" cy="586957"/>
          </a:xfrm>
        </p:spPr>
        <p:txBody>
          <a:bodyPr/>
          <a:lstStyle/>
          <a:p>
            <a:r>
              <a:rPr lang="nb-NO" sz="3200"/>
              <a:t>Avlagte doktorgrader (åpen ramme)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1F540F82-D077-2425-2DA3-00F6FACE0F24}"/>
              </a:ext>
            </a:extLst>
          </p:cNvPr>
          <p:cNvSpPr txBox="1"/>
          <p:nvPr/>
        </p:nvSpPr>
        <p:spPr>
          <a:xfrm>
            <a:off x="6147141" y="1720840"/>
            <a:ext cx="283668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/>
              <a:t>Produksjon 2022 sammenlignet med 2021:</a:t>
            </a:r>
          </a:p>
          <a:p>
            <a:endParaRPr lang="nb-NO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/>
              <a:t>Nedgang fra 92 til 69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/>
              <a:t>Medfører reduksjon i bevilgning på 9,9 mill.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/>
              <a:t>Lavere enn prognostisert, som medfører lavere resultatbevilgning enn antatt</a:t>
            </a:r>
          </a:p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94552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98D8DC-3A92-06C9-EFCD-072294158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386" y="599747"/>
            <a:ext cx="8418747" cy="586957"/>
          </a:xfrm>
        </p:spPr>
        <p:txBody>
          <a:bodyPr/>
          <a:lstStyle/>
          <a:p>
            <a:r>
              <a:rPr lang="nb-NO" sz="3200"/>
              <a:t>NFR- og EU-aktivitet (lukkede rammer)</a:t>
            </a:r>
          </a:p>
        </p:txBody>
      </p:sp>
      <p:sp>
        <p:nvSpPr>
          <p:cNvPr id="6" name="TekstSylinder 5">
            <a:extLst>
              <a:ext uri="{FF2B5EF4-FFF2-40B4-BE49-F238E27FC236}">
                <a16:creationId xmlns:a16="http://schemas.microsoft.com/office/drawing/2014/main" id="{EADD693C-D94D-3623-BD5D-1C30554BE92D}"/>
              </a:ext>
            </a:extLst>
          </p:cNvPr>
          <p:cNvSpPr txBox="1"/>
          <p:nvPr/>
        </p:nvSpPr>
        <p:spPr>
          <a:xfrm>
            <a:off x="301385" y="4497906"/>
            <a:ext cx="83632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/>
              <a:t>NV økte i aktivitet på begge indikatorer fra 2021 til 2022 – men mekanismene i lukket ramme gir nedgang i tilhørende resultatbevilgning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/>
              <a:t>NFR: Opprettholder vår andel av NTNUs produksjon – men NTNUs andel av sektorens bevilgning reduseres fra 32 % til 27 %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b-NO"/>
              <a:t>EU: NTNU øker sin andel med 1 prosentpoeng, men NVs andel av NTNUs aktivitet reduseres fra 27,2 % til 22,6 %</a:t>
            </a:r>
          </a:p>
        </p:txBody>
      </p:sp>
      <p:pic>
        <p:nvPicPr>
          <p:cNvPr id="9" name="Plassholder for innhold 8">
            <a:extLst>
              <a:ext uri="{FF2B5EF4-FFF2-40B4-BE49-F238E27FC236}">
                <a16:creationId xmlns:a16="http://schemas.microsoft.com/office/drawing/2014/main" id="{9ADDF811-C443-1059-69D6-1CB05E1355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7028" y="1523329"/>
            <a:ext cx="4426094" cy="2637952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5DF55191-1A72-B8F7-CA88-1FE733FF35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0878" y="1523329"/>
            <a:ext cx="4436018" cy="2637952"/>
          </a:xfrm>
          <a:prstGeom prst="rect">
            <a:avLst/>
          </a:prstGeom>
        </p:spPr>
      </p:pic>
      <p:sp>
        <p:nvSpPr>
          <p:cNvPr id="3" name="Ellipse 2">
            <a:extLst>
              <a:ext uri="{FF2B5EF4-FFF2-40B4-BE49-F238E27FC236}">
                <a16:creationId xmlns:a16="http://schemas.microsoft.com/office/drawing/2014/main" id="{DD109327-8D31-63C1-C54D-ED93C2ED3A28}"/>
              </a:ext>
            </a:extLst>
          </p:cNvPr>
          <p:cNvSpPr/>
          <p:nvPr/>
        </p:nvSpPr>
        <p:spPr>
          <a:xfrm>
            <a:off x="3582465" y="2316132"/>
            <a:ext cx="372534" cy="172800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  <p:sp>
        <p:nvSpPr>
          <p:cNvPr id="4" name="Ellipse 3">
            <a:extLst>
              <a:ext uri="{FF2B5EF4-FFF2-40B4-BE49-F238E27FC236}">
                <a16:creationId xmlns:a16="http://schemas.microsoft.com/office/drawing/2014/main" id="{CC498506-BC70-409F-4B42-653B914FFFA0}"/>
              </a:ext>
            </a:extLst>
          </p:cNvPr>
          <p:cNvSpPr/>
          <p:nvPr/>
        </p:nvSpPr>
        <p:spPr>
          <a:xfrm>
            <a:off x="8013253" y="1993188"/>
            <a:ext cx="443652" cy="1988880"/>
          </a:xfrm>
          <a:prstGeom prst="ellipse">
            <a:avLst/>
          </a:prstGeom>
          <a:noFill/>
          <a:ln>
            <a:solidFill>
              <a:srgbClr val="FF0000"/>
            </a:solidFill>
          </a:ln>
          <a:effectLst>
            <a:outerShdw blurRad="114300" dist="127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70143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4BEF28-29FF-1BC8-3F28-615B4556A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Bevilgningsutvikling</a:t>
            </a:r>
          </a:p>
        </p:txBody>
      </p:sp>
      <p:pic>
        <p:nvPicPr>
          <p:cNvPr id="4" name="Plassholder for innhold 3">
            <a:extLst>
              <a:ext uri="{FF2B5EF4-FFF2-40B4-BE49-F238E27FC236}">
                <a16:creationId xmlns:a16="http://schemas.microsoft.com/office/drawing/2014/main" id="{00855EA6-68AE-2F07-32E0-F48AA2AAC2C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6561" y="1276310"/>
            <a:ext cx="7993982" cy="4804894"/>
          </a:xfrm>
          <a:prstGeom prst="rect">
            <a:avLst/>
          </a:prstGeom>
        </p:spPr>
      </p:pic>
      <p:sp>
        <p:nvSpPr>
          <p:cNvPr id="5" name="TekstSylinder 4">
            <a:extLst>
              <a:ext uri="{FF2B5EF4-FFF2-40B4-BE49-F238E27FC236}">
                <a16:creationId xmlns:a16="http://schemas.microsoft.com/office/drawing/2014/main" id="{626ECF57-B824-B441-DE10-2DCB32BF2394}"/>
              </a:ext>
            </a:extLst>
          </p:cNvPr>
          <p:cNvSpPr txBox="1"/>
          <p:nvPr/>
        </p:nvSpPr>
        <p:spPr>
          <a:xfrm>
            <a:off x="396561" y="6081204"/>
            <a:ext cx="77585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i="1"/>
              <a:t>Utvikling i bevilgning ramme drift. Alle tall indeksregulert til 2023-kroneverdi</a:t>
            </a:r>
          </a:p>
        </p:txBody>
      </p:sp>
    </p:spTree>
    <p:extLst>
      <p:ext uri="{BB962C8B-B14F-4D97-AF65-F5344CB8AC3E}">
        <p14:creationId xmlns:p14="http://schemas.microsoft.com/office/powerpoint/2010/main" val="3246878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NTNU FARGER UU">
      <a:dk1>
        <a:srgbClr val="000000"/>
      </a:dk1>
      <a:lt1>
        <a:srgbClr val="FFFFFF"/>
      </a:lt1>
      <a:dk2>
        <a:srgbClr val="014693"/>
      </a:dk2>
      <a:lt2>
        <a:srgbClr val="D6D7D6"/>
      </a:lt2>
      <a:accent1>
        <a:srgbClr val="B6C8E9"/>
      </a:accent1>
      <a:accent2>
        <a:srgbClr val="014693"/>
      </a:accent2>
      <a:accent3>
        <a:srgbClr val="BCD024"/>
      </a:accent3>
      <a:accent4>
        <a:srgbClr val="B01B81"/>
      </a:accent4>
      <a:accent5>
        <a:srgbClr val="F7D019"/>
      </a:accent5>
      <a:accent6>
        <a:srgbClr val="ED8013"/>
      </a:accent6>
      <a:hlink>
        <a:srgbClr val="3D2A68"/>
      </a:hlink>
      <a:folHlink>
        <a:srgbClr val="338C8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43B7B0"/>
        </a:solidFill>
        <a:ln>
          <a:noFill/>
        </a:ln>
        <a:effectLst>
          <a:outerShdw blurRad="114300" dist="12700" dir="5400000" rotWithShape="0">
            <a:srgbClr val="000000">
              <a:alpha val="35000"/>
            </a:srgbClr>
          </a:outerShdw>
        </a:effectLst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tnu_blaa_stripe_bunn" id="{4B90BD4C-DE70-6D43-8D02-F37BE7851624}" vid="{EF34D3D8-002B-E042-A216-D5603915BD6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bec4d84d-8716-4d7a-86f6-7157688ed7ab">
      <UserInfo>
        <DisplayName>Karina Mathisen</DisplayName>
        <AccountId>14</AccountId>
        <AccountType/>
      </UserInfo>
      <UserInfo>
        <DisplayName>Øyvind Toldnes</DisplayName>
        <AccountId>25</AccountId>
        <AccountType/>
      </UserInfo>
      <UserInfo>
        <DisplayName>Magnus Rønning</DisplayName>
        <AccountId>13</AccountId>
        <AccountType/>
      </UserInfo>
      <UserInfo>
        <DisplayName>Elin Cecilie Balstad</DisplayName>
        <AccountId>9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D546491A7EC74FABB9FD5A388341E6" ma:contentTypeVersion="4" ma:contentTypeDescription="Create a new document." ma:contentTypeScope="" ma:versionID="7908523a549b1dd6d587db46f0dbd791">
  <xsd:schema xmlns:xsd="http://www.w3.org/2001/XMLSchema" xmlns:xs="http://www.w3.org/2001/XMLSchema" xmlns:p="http://schemas.microsoft.com/office/2006/metadata/properties" xmlns:ns2="a438ad41-a6aa-491a-8f79-2a66a0707ed4" xmlns:ns3="bec4d84d-8716-4d7a-86f6-7157688ed7ab" targetNamespace="http://schemas.microsoft.com/office/2006/metadata/properties" ma:root="true" ma:fieldsID="34c497855d3fc97b14ea431400b0f3de" ns2:_="" ns3:_="">
    <xsd:import namespace="a438ad41-a6aa-491a-8f79-2a66a0707ed4"/>
    <xsd:import namespace="bec4d84d-8716-4d7a-86f6-7157688ed7a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38ad41-a6aa-491a-8f79-2a66a0707e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c4d84d-8716-4d7a-86f6-7157688ed7a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2AC3376-0F8B-4CBE-9E08-8138769B7527}">
  <ds:schemaRefs>
    <ds:schemaRef ds:uri="a438ad41-a6aa-491a-8f79-2a66a0707ed4"/>
    <ds:schemaRef ds:uri="bec4d84d-8716-4d7a-86f6-7157688ed7ab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D53C615-60AF-40C5-8B4A-CF55B06BB84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77FE478-89D6-48EA-ABC0-0529E98CF794}">
  <ds:schemaRefs>
    <ds:schemaRef ds:uri="a438ad41-a6aa-491a-8f79-2a66a0707ed4"/>
    <ds:schemaRef ds:uri="bec4d84d-8716-4d7a-86f6-7157688ed7a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ntnu_blaa_stripe_bunn</Template>
  <TotalTime>0</TotalTime>
  <Application>Microsoft Office PowerPoint</Application>
  <PresentationFormat>On-screen Show (4:3)</PresentationFormat>
  <Slides>34</Slides>
  <Notes>1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Office-tema</vt:lpstr>
      <vt:lpstr>Allmøte NV</vt:lpstr>
      <vt:lpstr>Dagsorden</vt:lpstr>
      <vt:lpstr>Bevilgning 2024 - bakgrunn</vt:lpstr>
      <vt:lpstr>Bevilgning 2024 per 01.03</vt:lpstr>
      <vt:lpstr>Resultatbevilgning – begreper </vt:lpstr>
      <vt:lpstr>Studiepoengproduksjon (åpen ramme)</vt:lpstr>
      <vt:lpstr>Avlagte doktorgrader (åpen ramme)</vt:lpstr>
      <vt:lpstr>NFR- og EU-aktivitet (lukkede rammer)</vt:lpstr>
      <vt:lpstr>Bevilgningsutvikling</vt:lpstr>
      <vt:lpstr>Hva betyr dette?</vt:lpstr>
      <vt:lpstr>Prosess programportefølje</vt:lpstr>
      <vt:lpstr>Bakgrunn </vt:lpstr>
      <vt:lpstr>NVs portefølje – per tema</vt:lpstr>
      <vt:lpstr>Ledermøtet NV ved tok V22 følgende kvalitets- og økonomitiltak innen utdanningsområdet</vt:lpstr>
      <vt:lpstr>Kriterier for evaluering av programporteføljen</vt:lpstr>
      <vt:lpstr>Mål: NV skal ha en portefølje som er effektiv, dynamisk og bidrar til samfunnsbehovet</vt:lpstr>
      <vt:lpstr>Potensiell innsparing</vt:lpstr>
      <vt:lpstr>Økt inntjening ved økt gjennomstrømming</vt:lpstr>
      <vt:lpstr>Prosess evaluering NVs portefølje</vt:lpstr>
      <vt:lpstr>Kartlegging v/intervju</vt:lpstr>
      <vt:lpstr>Funn så langt</vt:lpstr>
      <vt:lpstr>Bidrags- og oppdragsfinansiert aktivitet (BOA)</vt:lpstr>
      <vt:lpstr>Bidrags- og oppdragsfinansiert aktivitet (BOA)</vt:lpstr>
      <vt:lpstr>PowerPoint Presentation</vt:lpstr>
      <vt:lpstr>Institutt og faggruppestruktur</vt:lpstr>
      <vt:lpstr>Mål</vt:lpstr>
      <vt:lpstr>Hva skal vurderes?</vt:lpstr>
      <vt:lpstr>Premisser fra dekan i evaluering av instituttstruktur </vt:lpstr>
      <vt:lpstr>Kriterier for evaluering av eget institutt </vt:lpstr>
      <vt:lpstr>Tidsplan</vt:lpstr>
      <vt:lpstr>Bioingeniør på NV </vt:lpstr>
      <vt:lpstr>Faglig organisering av bioingeniørfag i Norge</vt:lpstr>
      <vt:lpstr>Strategisk personalplan</vt:lpstr>
      <vt:lpstr>Spørsmål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Allmøte NV</dc:title>
  <dc:creator>Øyvind Weiby Gregersen</dc:creator>
  <cp:revision>2</cp:revision>
  <dcterms:created xsi:type="dcterms:W3CDTF">2023-03-13T11:29:59Z</dcterms:created>
  <dcterms:modified xsi:type="dcterms:W3CDTF">2023-03-23T10:25:58Z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0x01010096D546491A7EC74FABB9FD5A388341E6</vt:lpwstr>
  </property>
</Properties>
</file>