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7" r:id="rId6"/>
  </p:sldMasterIdLst>
  <p:notesMasterIdLst>
    <p:notesMasterId r:id="rId24"/>
  </p:notesMasterIdLst>
  <p:sldIdLst>
    <p:sldId id="285" r:id="rId7"/>
    <p:sldId id="3536" r:id="rId8"/>
    <p:sldId id="3537" r:id="rId9"/>
    <p:sldId id="498" r:id="rId10"/>
    <p:sldId id="268" r:id="rId11"/>
    <p:sldId id="3538" r:id="rId12"/>
    <p:sldId id="3540" r:id="rId13"/>
    <p:sldId id="3542" r:id="rId14"/>
    <p:sldId id="3543" r:id="rId15"/>
    <p:sldId id="3544" r:id="rId16"/>
    <p:sldId id="3545" r:id="rId17"/>
    <p:sldId id="3546" r:id="rId18"/>
    <p:sldId id="3547" r:id="rId19"/>
    <p:sldId id="3548" r:id="rId20"/>
    <p:sldId id="3549" r:id="rId21"/>
    <p:sldId id="3550" r:id="rId22"/>
    <p:sldId id="667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00193-C733-FAC9-EDCB-4B52ED1E36E1}" v="1224" dt="2023-01-25T11:20:37.655"/>
    <p1510:client id="{23800543-3BCA-495D-A8ED-1BB8C21F3AC3}" v="484" dt="2023-01-26T07:12:34.147"/>
    <p1510:client id="{287175FC-AA88-7277-8C18-3A8AC4D4EEFB}" v="177" dt="2023-01-26T07:41:42.594"/>
    <p1510:client id="{6BE571A3-BDFA-448F-AB82-4B281FCD1265}" v="5" vWet="7" dt="2023-01-25T13:34:22.558"/>
    <p1510:client id="{713FF66D-DF87-4F39-9080-2AEC98556B33}" v="135" dt="2023-01-26T08:22:08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nb-NO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NTNU hadde</a:t>
            </a:r>
            <a:r>
              <a:rPr lang="nb-NO" sz="2000" b="1" baseline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1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nb-NO" sz="20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30000 aktive «ansattforhold» i </a:t>
            </a:r>
            <a:r>
              <a:rPr lang="nb-NO" sz="2000" b="1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</a:t>
            </a:r>
            <a:r>
              <a:rPr lang="nb-NO" sz="20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b-NO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Aktive brukere, pr kilde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37-4B31-8F85-6F3969F39CAF}"/>
              </c:ext>
            </c:extLst>
          </c:dPt>
          <c:dPt>
            <c:idx val="1"/>
            <c:bubble3D val="0"/>
            <c:spPr>
              <a:solidFill>
                <a:srgbClr val="00509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37-4B31-8F85-6F3969F39CAF}"/>
              </c:ext>
            </c:extLst>
          </c:dPt>
          <c:dPt>
            <c:idx val="2"/>
            <c:bubble3D val="0"/>
            <c:spPr>
              <a:solidFill>
                <a:srgbClr val="BCD024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37-4B31-8F85-6F3969F39CAF}"/>
              </c:ext>
            </c:extLst>
          </c:dPt>
          <c:dPt>
            <c:idx val="3"/>
            <c:bubble3D val="0"/>
            <c:spPr>
              <a:solidFill>
                <a:srgbClr val="BCD024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37-4B31-8F85-6F3969F39CAF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A: Er i SAP/TOA</c:v>
                </c:pt>
                <c:pt idx="1">
                  <c:v>B: Skal inn i SAP/TOA og/eller Gjesterolle</c:v>
                </c:pt>
                <c:pt idx="2">
                  <c:v>B: Skal tilkyttes en Gjesterolle</c:v>
                </c:pt>
                <c:pt idx="3">
                  <c:v>A: Har fått en Gjesterolle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11000</c:v>
                </c:pt>
                <c:pt idx="1">
                  <c:v>17000</c:v>
                </c:pt>
                <c:pt idx="2">
                  <c:v>2000</c:v>
                </c:pt>
                <c:pt idx="3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37-4B31-8F85-6F3969F39CA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nb-N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(Body)"/>
                <a:ea typeface="+mn-ea"/>
                <a:cs typeface="+mn-cs"/>
              </a:defRPr>
            </a:pPr>
            <a:endParaRPr lang="nb-NO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nb-NO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nb-NO"/>
          </a:p>
        </c:txPr>
      </c:legendEntry>
      <c:layout>
        <c:manualLayout>
          <c:xMode val="edge"/>
          <c:yMode val="edge"/>
          <c:x val="0.68391768846177536"/>
          <c:y val="0.34575132973361405"/>
          <c:w val="0.30988227870734197"/>
          <c:h val="0.36079599220802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0.54933</cdr:x>
      <cdr:y>0.31925</cdr:y>
    </cdr:from>
    <cdr:to>
      <cdr:x>0.58363</cdr:x>
      <cdr:y>0.37374</cdr:y>
    </cdr:to>
    <cdr:sp macro="" textlink="">
      <cdr:nvSpPr>
        <cdr:cNvPr id="2" name="TekstSylinder 1">
          <a:extLst xmlns:a="http://schemas.openxmlformats.org/drawingml/2006/main">
            <a:ext uri="{FF2B5EF4-FFF2-40B4-BE49-F238E27FC236}">
              <a16:creationId xmlns:a16="http://schemas.microsoft.com/office/drawing/2014/main" id="{81B02790-73CB-D5B8-39DB-882876FB58E3}"/>
            </a:ext>
          </a:extLst>
        </cdr:cNvPr>
        <cdr:cNvSpPr txBox="1"/>
      </cdr:nvSpPr>
      <cdr:spPr>
        <a:xfrm xmlns:a="http://schemas.openxmlformats.org/drawingml/2006/main">
          <a:off x="4500959" y="1860611"/>
          <a:ext cx="281011" cy="317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800" dirty="0"/>
            <a:t>A</a:t>
          </a:r>
        </a:p>
      </cdr:txBody>
    </cdr:sp>
  </cdr:relSizeAnchor>
  <cdr:relSizeAnchor xmlns:cdr="http://schemas.openxmlformats.org/drawingml/2006/chartDrawing">
    <cdr:from>
      <cdr:x>0.2912</cdr:x>
      <cdr:y>0.10517</cdr:y>
    </cdr:from>
    <cdr:to>
      <cdr:x>0.3255</cdr:x>
      <cdr:y>0.15967</cdr:y>
    </cdr:to>
    <cdr:sp macro="" textlink="">
      <cdr:nvSpPr>
        <cdr:cNvPr id="3" name="TekstSylinder 1">
          <a:extLst xmlns:a="http://schemas.openxmlformats.org/drawingml/2006/main">
            <a:ext uri="{FF2B5EF4-FFF2-40B4-BE49-F238E27FC236}">
              <a16:creationId xmlns:a16="http://schemas.microsoft.com/office/drawing/2014/main" id="{2DBEEE9E-98A6-D804-C74A-412766C75ADF}"/>
            </a:ext>
          </a:extLst>
        </cdr:cNvPr>
        <cdr:cNvSpPr txBox="1"/>
      </cdr:nvSpPr>
      <cdr:spPr>
        <a:xfrm xmlns:a="http://schemas.openxmlformats.org/drawingml/2006/main">
          <a:off x="2385976" y="612963"/>
          <a:ext cx="281011" cy="317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800" dirty="0"/>
            <a:t>A</a:t>
          </a:r>
        </a:p>
      </cdr:txBody>
    </cdr:sp>
  </cdr:relSizeAnchor>
  <cdr:relSizeAnchor xmlns:cdr="http://schemas.openxmlformats.org/drawingml/2006/chartDrawing">
    <cdr:from>
      <cdr:x>0.21197</cdr:x>
      <cdr:y>0.14126</cdr:y>
    </cdr:from>
    <cdr:to>
      <cdr:x>0.24626</cdr:x>
      <cdr:y>0.19575</cdr:y>
    </cdr:to>
    <cdr:sp macro="" textlink="">
      <cdr:nvSpPr>
        <cdr:cNvPr id="4" name="TekstSylinder 1">
          <a:extLst xmlns:a="http://schemas.openxmlformats.org/drawingml/2006/main">
            <a:ext uri="{FF2B5EF4-FFF2-40B4-BE49-F238E27FC236}">
              <a16:creationId xmlns:a16="http://schemas.microsoft.com/office/drawing/2014/main" id="{2DBEEE9E-98A6-D804-C74A-412766C75ADF}"/>
            </a:ext>
          </a:extLst>
        </cdr:cNvPr>
        <cdr:cNvSpPr txBox="1"/>
      </cdr:nvSpPr>
      <cdr:spPr>
        <a:xfrm xmlns:a="http://schemas.openxmlformats.org/drawingml/2006/main">
          <a:off x="1736752" y="823275"/>
          <a:ext cx="281011" cy="317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800" dirty="0"/>
            <a:t>B</a:t>
          </a:r>
        </a:p>
      </cdr:txBody>
    </cdr:sp>
  </cdr:relSizeAnchor>
  <cdr:relSizeAnchor xmlns:cdr="http://schemas.openxmlformats.org/drawingml/2006/chartDrawing">
    <cdr:from>
      <cdr:x>0.09317</cdr:x>
      <cdr:y>0.74237</cdr:y>
    </cdr:from>
    <cdr:to>
      <cdr:x>0.12747</cdr:x>
      <cdr:y>0.79687</cdr:y>
    </cdr:to>
    <cdr:sp macro="" textlink="">
      <cdr:nvSpPr>
        <cdr:cNvPr id="5" name="TekstSylinder 1">
          <a:extLst xmlns:a="http://schemas.openxmlformats.org/drawingml/2006/main">
            <a:ext uri="{FF2B5EF4-FFF2-40B4-BE49-F238E27FC236}">
              <a16:creationId xmlns:a16="http://schemas.microsoft.com/office/drawing/2014/main" id="{3A714AAE-A375-A42D-A3A9-77D250C26E42}"/>
            </a:ext>
          </a:extLst>
        </cdr:cNvPr>
        <cdr:cNvSpPr txBox="1"/>
      </cdr:nvSpPr>
      <cdr:spPr>
        <a:xfrm xmlns:a="http://schemas.openxmlformats.org/drawingml/2006/main">
          <a:off x="763424" y="4326585"/>
          <a:ext cx="281011" cy="317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800" dirty="0"/>
            <a:t>B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3F66E-BC29-400A-B5A5-C1D67EDB6AEF}" type="datetimeFigureOut">
              <a:rPr lang="nb-NO" smtClean="0"/>
              <a:t>25.01.2023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D5A31-5F07-4CFE-AA29-D0A960437B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84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Spørr</a:t>
            </a:r>
            <a:r>
              <a:rPr lang="nb-NO"/>
              <a:t> gjerne </a:t>
            </a:r>
            <a:r>
              <a:rPr lang="nb-NO" err="1"/>
              <a:t>undeveis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78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0354af70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0354af704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e0354af704_0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034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tellysbil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ctrTitle"/>
          </p:nvPr>
        </p:nvSpPr>
        <p:spPr>
          <a:xfrm>
            <a:off x="491087" y="2677415"/>
            <a:ext cx="10363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73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Bilde med teks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2389717" y="4864613"/>
            <a:ext cx="7315200" cy="50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310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Loddrett teks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 rot="5400000">
            <a:off x="3341495" y="-1131693"/>
            <a:ext cx="4525963" cy="998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773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Loddrett tittel og teks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 rot="5400000">
            <a:off x="6562851" y="2923424"/>
            <a:ext cx="585152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 rot="5400000">
            <a:off x="1580335" y="-696096"/>
            <a:ext cx="5851525" cy="779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4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556179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4210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89710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41204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53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6806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573759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5834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Tittel og innhol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609600" y="397785"/>
            <a:ext cx="10153843" cy="55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609600" y="1361990"/>
            <a:ext cx="10972800" cy="50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5733" y="3073401"/>
            <a:ext cx="8636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5733" y="3073401"/>
            <a:ext cx="8636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/>
          <p:nvPr/>
        </p:nvSpPr>
        <p:spPr>
          <a:xfrm>
            <a:off x="11299735" y="6421248"/>
            <a:ext cx="45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363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053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3851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0377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8306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53546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2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2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9203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20860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397785"/>
            <a:ext cx="10153843" cy="864683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361990"/>
            <a:ext cx="10972800" cy="5059257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733" y="3073401"/>
            <a:ext cx="8636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733" y="3073401"/>
            <a:ext cx="8636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963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47201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7107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Bare titte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637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38054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18047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977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25152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27908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998975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5355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62761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79299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6223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o innholdsdel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92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57cd871321_0_38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57cd871321_0_38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828754" lvl="2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2438339" lvl="3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3047924" lvl="4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3657509" lvl="5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4267093" lvl="6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4876678" lvl="7" indent="-3979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5486263" lvl="8" indent="-397923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g157cd871321_0_38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no-NO" smtClean="0"/>
              <a:pPr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53744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To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54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delingsoverskrift" type="secHead">
  <p:cSld name="Inndelingsoverskrif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91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5333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67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>
  <p:cSld name="Sammenligning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373625" y="274639"/>
            <a:ext cx="10972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373626" y="1925790"/>
            <a:ext cx="5386917" cy="448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5957394" y="1286029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3"/>
          </p:nvPr>
        </p:nvSpPr>
        <p:spPr>
          <a:xfrm>
            <a:off x="5957394" y="1925790"/>
            <a:ext cx="5389033" cy="448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4"/>
          </p:nvPr>
        </p:nvSpPr>
        <p:spPr>
          <a:xfrm>
            <a:off x="373625" y="1286028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99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Innhold med teks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609602" y="932374"/>
            <a:ext cx="4011084" cy="50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94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609600" y="410100"/>
            <a:ext cx="10190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609600" y="1462445"/>
            <a:ext cx="10972800" cy="487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3" descr="sirkler.jpg"/>
          <p:cNvPicPr preferRelativeResize="0"/>
          <p:nvPr/>
        </p:nvPicPr>
        <p:blipFill rotWithShape="1">
          <a:blip r:embed="rId15">
            <a:alphaModFix/>
          </a:blip>
          <a:srcRect r="18451"/>
          <a:stretch/>
        </p:blipFill>
        <p:spPr>
          <a:xfrm>
            <a:off x="10658271" y="505561"/>
            <a:ext cx="1535992" cy="1531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644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1389825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8EC9471-A79C-4DDA-A5D4-F49B36D71B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6451530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EC9471-A79C-4DDA-A5D4-F49B36D71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1" y="410101"/>
            <a:ext cx="10190788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462445"/>
            <a:ext cx="10972800" cy="487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10658271" y="505561"/>
            <a:ext cx="1535992" cy="15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team/19%3aq-ggGGAZ9NjjlYOb2KFV8lsFMvL93EasRkE0skVABDg1%40thread.tacv2/conversations?groupId=7ec5f67f-2e2a-4c92-ae71-203e77682c57&amp;tenantId=09a10672-822f-4467-a5ba-5bb375967c05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.ntnu.no/wiki/-/wiki/Norsk/Gjestetjenesten+-+veiledning#section-Gjestetjenesten+-+veiledning-Gjesteroller" TargetMode="Externa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Gjestetjenest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i.ntnu.no/wiki/-/wiki/Norsk/Bestille+tilganger+til+systemer+og+rom" TargetMode="External"/><Relationship Id="rId5" Type="http://schemas.openxmlformats.org/officeDocument/2006/relationships/hyperlink" Target="https://i.ntnu.no/wiki/-/wiki/Norsk/Tilgangsavtale" TargetMode="External"/><Relationship Id="rId4" Type="http://schemas.openxmlformats.org/officeDocument/2006/relationships/hyperlink" Target="https://i.ntnu.no/wiki/-/wiki/Norsk/Gjestetjenesten+-+veiledni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689500" y="2505200"/>
            <a:ext cx="9770760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SzPts val="3600"/>
            </a:pPr>
            <a:r>
              <a:rPr lang="no-NO" dirty="0"/>
              <a:t>Fag</a:t>
            </a:r>
            <a:r>
              <a:rPr lang="nb-NO" dirty="0"/>
              <a:t>k</a:t>
            </a:r>
            <a:r>
              <a:rPr lang="no-NO" dirty="0"/>
              <a:t>afé </a:t>
            </a:r>
            <a:br>
              <a:rPr lang="nb-NO" dirty="0"/>
            </a:br>
            <a:r>
              <a:rPr lang="nb-NO" dirty="0"/>
              <a:t>Gjestetjenesten</a:t>
            </a:r>
            <a:endParaRPr dirty="0"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662400" y="3934597"/>
            <a:ext cx="10363200" cy="1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no-NO" dirty="0">
                <a:solidFill>
                  <a:schemeClr val="bg2"/>
                </a:solidFill>
              </a:rPr>
              <a:t>2</a:t>
            </a:r>
            <a:r>
              <a:rPr lang="nb-NO" dirty="0">
                <a:solidFill>
                  <a:schemeClr val="bg2"/>
                </a:solidFill>
              </a:rPr>
              <a:t>6</a:t>
            </a:r>
            <a:r>
              <a:rPr lang="no-NO" dirty="0">
                <a:solidFill>
                  <a:schemeClr val="bg2"/>
                </a:solidFill>
              </a:rPr>
              <a:t>.01.2023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63" name="Google Shape;63;p1"/>
          <p:cNvGrpSpPr/>
          <p:nvPr/>
        </p:nvGrpSpPr>
        <p:grpSpPr>
          <a:xfrm>
            <a:off x="8689459" y="479571"/>
            <a:ext cx="2873852" cy="2335100"/>
            <a:chOff x="6429510" y="337780"/>
            <a:chExt cx="2155389" cy="1751325"/>
          </a:xfrm>
        </p:grpSpPr>
        <p:sp>
          <p:nvSpPr>
            <p:cNvPr id="64" name="Google Shape;64;p1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800"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800"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800"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800"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06" y="834661"/>
            <a:ext cx="4285685" cy="1105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FB14-5F72-BF97-0F9E-7F689C99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D28FE-DAD4-FDDA-8D25-4814E3DF6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94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EC1D-1173-3609-EBB8-3ADB8A30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96" y="551098"/>
            <a:ext cx="10153843" cy="1571842"/>
          </a:xfrm>
        </p:spPr>
        <p:txBody>
          <a:bodyPr/>
          <a:lstStyle/>
          <a:p>
            <a:r>
              <a:rPr lang="nb-NO" dirty="0"/>
              <a:t>Pågående opprydding i Gjestetjenesten</a:t>
            </a:r>
          </a:p>
        </p:txBody>
      </p:sp>
    </p:spTree>
    <p:extLst>
      <p:ext uri="{BB962C8B-B14F-4D97-AF65-F5344CB8AC3E}">
        <p14:creationId xmlns:p14="http://schemas.microsoft.com/office/powerpoint/2010/main" val="51679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8CAAF4BA-56A6-5613-F719-A6F7010D0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561095"/>
              </p:ext>
            </p:extLst>
          </p:nvPr>
        </p:nvGraphicFramePr>
        <p:xfrm>
          <a:off x="3092899" y="362028"/>
          <a:ext cx="8193505" cy="582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CD68686-D64A-FF5C-C6FF-E782846F3ECC}"/>
              </a:ext>
            </a:extLst>
          </p:cNvPr>
          <p:cNvSpPr txBox="1"/>
          <p:nvPr/>
        </p:nvSpPr>
        <p:spPr>
          <a:xfrm>
            <a:off x="3389302" y="6192893"/>
            <a:ext cx="10585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b="1" dirty="0"/>
              <a:t>Tiltak iverksettes for B:</a:t>
            </a:r>
          </a:p>
          <a:p>
            <a:r>
              <a:rPr lang="nb-NO" sz="1400" dirty="0"/>
              <a:t>Behovshaver kontrakt (BHK) knytter personer mot enhet i SAP/TOA, Gjestetjenesten eller begge</a:t>
            </a:r>
          </a:p>
        </p:txBody>
      </p:sp>
      <p:pic>
        <p:nvPicPr>
          <p:cNvPr id="10" name="Graphic 28" descr="List outline">
            <a:extLst>
              <a:ext uri="{FF2B5EF4-FFF2-40B4-BE49-F238E27FC236}">
                <a16:creationId xmlns:a16="http://schemas.microsoft.com/office/drawing/2014/main" id="{AA41C99A-649B-71BA-FE02-6E9A7D5B4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5" y="4297496"/>
            <a:ext cx="914400" cy="914400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0085148F-B6B7-AA09-D56F-0B7B6B052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68355"/>
              </p:ext>
            </p:extLst>
          </p:nvPr>
        </p:nvGraphicFramePr>
        <p:xfrm>
          <a:off x="191640" y="4297496"/>
          <a:ext cx="319766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14">
                  <a:extLst>
                    <a:ext uri="{9D8B030D-6E8A-4147-A177-3AD203B41FA5}">
                      <a16:colId xmlns:a16="http://schemas.microsoft.com/office/drawing/2014/main" val="3295983499"/>
                    </a:ext>
                  </a:extLst>
                </a:gridCol>
                <a:gridCol w="2420148">
                  <a:extLst>
                    <a:ext uri="{9D8B030D-6E8A-4147-A177-3AD203B41FA5}">
                      <a16:colId xmlns:a16="http://schemas.microsoft.com/office/drawing/2014/main" val="688866257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b="0" dirty="0" err="1">
                          <a:solidFill>
                            <a:schemeClr val="tx1"/>
                          </a:solidFill>
                        </a:rPr>
                        <a:t>Ca</a:t>
                      </a:r>
                      <a:r>
                        <a:rPr lang="nb-NO" sz="1100" b="0" dirty="0">
                          <a:solidFill>
                            <a:schemeClr val="tx1"/>
                          </a:solidFill>
                        </a:rPr>
                        <a:t> 19300 personer lå pr </a:t>
                      </a:r>
                    </a:p>
                    <a:p>
                      <a:r>
                        <a:rPr lang="nb-NO" sz="1100" b="0" dirty="0">
                          <a:solidFill>
                            <a:schemeClr val="tx1"/>
                          </a:solidFill>
                        </a:rPr>
                        <a:t>18.1.23 skjult i Gjestetjenesten </a:t>
                      </a:r>
                      <a:br>
                        <a:rPr lang="nb-NO" sz="11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nb-NO" sz="1100" b="0" dirty="0">
                          <a:solidFill>
                            <a:schemeClr val="tx1"/>
                          </a:solidFill>
                        </a:rPr>
                        <a:t>B i kakediagrammet. </a:t>
                      </a:r>
                    </a:p>
                    <a:p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1100" b="0" dirty="0">
                          <a:solidFill>
                            <a:schemeClr val="tx1"/>
                          </a:solidFill>
                        </a:rPr>
                        <a:t>Alle har behold sine IT-tilganger, </a:t>
                      </a:r>
                    </a:p>
                    <a:p>
                      <a:r>
                        <a:rPr lang="nb-NO" sz="1100" b="0" dirty="0">
                          <a:solidFill>
                            <a:schemeClr val="tx1"/>
                          </a:solidFill>
                        </a:rPr>
                        <a:t>men mangler tilknytning til rett </a:t>
                      </a:r>
                    </a:p>
                    <a:p>
                      <a:r>
                        <a:rPr lang="nb-NO" sz="1100" b="0" dirty="0">
                          <a:solidFill>
                            <a:schemeClr val="tx1"/>
                          </a:solidFill>
                        </a:rPr>
                        <a:t>enhet, gjeldende rolle og varighet</a:t>
                      </a:r>
                    </a:p>
                    <a:p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662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61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A1E8E1D1-992D-1260-4053-E4911E68C800}"/>
              </a:ext>
            </a:extLst>
          </p:cNvPr>
          <p:cNvSpPr/>
          <p:nvPr/>
        </p:nvSpPr>
        <p:spPr>
          <a:xfrm>
            <a:off x="480600" y="4708611"/>
            <a:ext cx="3575336" cy="41593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personen en gjeldende tilgangsavtale for denne enheten?</a:t>
            </a:r>
          </a:p>
        </p:txBody>
      </p:sp>
      <p:cxnSp>
        <p:nvCxnSpPr>
          <p:cNvPr id="46" name="Connector: Elbow 11">
            <a:extLst>
              <a:ext uri="{FF2B5EF4-FFF2-40B4-BE49-F238E27FC236}">
                <a16:creationId xmlns:a16="http://schemas.microsoft.com/office/drawing/2014/main" id="{A9DEE865-DF43-D969-038F-F73B62684CDB}"/>
              </a:ext>
            </a:extLst>
          </p:cNvPr>
          <p:cNvCxnSpPr>
            <a:cxnSpLocks/>
            <a:stCxn id="56" idx="2"/>
            <a:endCxn id="74" idx="0"/>
          </p:cNvCxnSpPr>
          <p:nvPr/>
        </p:nvCxnSpPr>
        <p:spPr>
          <a:xfrm>
            <a:off x="2268267" y="1946032"/>
            <a:ext cx="0" cy="31765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9665D437-B02B-FB20-2A88-D7E708F8F8D3}"/>
              </a:ext>
            </a:extLst>
          </p:cNvPr>
          <p:cNvCxnSpPr>
            <a:cxnSpLocks/>
            <a:stCxn id="57" idx="3"/>
            <a:endCxn id="48" idx="0"/>
          </p:cNvCxnSpPr>
          <p:nvPr/>
        </p:nvCxnSpPr>
        <p:spPr>
          <a:xfrm>
            <a:off x="5048137" y="1306764"/>
            <a:ext cx="6228551" cy="4431199"/>
          </a:xfrm>
          <a:prstGeom prst="bentConnector2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FD6DE04-F10E-E8EA-2483-03DF9DC7513C}"/>
              </a:ext>
            </a:extLst>
          </p:cNvPr>
          <p:cNvSpPr/>
          <p:nvPr/>
        </p:nvSpPr>
        <p:spPr>
          <a:xfrm>
            <a:off x="10605527" y="5737963"/>
            <a:ext cx="1342321" cy="425137"/>
          </a:xfrm>
          <a:prstGeom prst="ellipse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Marker ferdig i regnearket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B07330-8FCA-4066-6731-3E4E70DAEDF8}"/>
              </a:ext>
            </a:extLst>
          </p:cNvPr>
          <p:cNvSpPr/>
          <p:nvPr/>
        </p:nvSpPr>
        <p:spPr>
          <a:xfrm>
            <a:off x="6790998" y="4656819"/>
            <a:ext cx="1866534" cy="557383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Opprett ny </a:t>
            </a:r>
            <a:r>
              <a:rPr kumimoji="0" lang="nb-NO" sz="12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Tilgangsavtale med ledergodkjenning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4464F0-9983-0E96-0FE2-C6252644F3DC}"/>
              </a:ext>
            </a:extLst>
          </p:cNvPr>
          <p:cNvSpPr/>
          <p:nvPr/>
        </p:nvSpPr>
        <p:spPr>
          <a:xfrm>
            <a:off x="6790998" y="2160233"/>
            <a:ext cx="2620103" cy="541358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Registrer person i SAP/TOA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(kan utsettes, men må gjøres i forkant av at personen skal ha lønn)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560BEB9-04E9-A71C-3386-267232076AEA}"/>
              </a:ext>
            </a:extLst>
          </p:cNvPr>
          <p:cNvSpPr/>
          <p:nvPr/>
        </p:nvSpPr>
        <p:spPr>
          <a:xfrm>
            <a:off x="6790998" y="5612618"/>
            <a:ext cx="1866534" cy="671202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lenke i regnearket.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Legg til rolle, enhet og varighet i Gjestetjenesten</a:t>
            </a:r>
          </a:p>
        </p:txBody>
      </p:sp>
      <p:cxnSp>
        <p:nvCxnSpPr>
          <p:cNvPr id="52" name="Connector: Elbow 23">
            <a:extLst>
              <a:ext uri="{FF2B5EF4-FFF2-40B4-BE49-F238E27FC236}">
                <a16:creationId xmlns:a16="http://schemas.microsoft.com/office/drawing/2014/main" id="{B9EC8581-8983-2BCA-7CB6-6AAF4150191C}"/>
              </a:ext>
            </a:extLst>
          </p:cNvPr>
          <p:cNvCxnSpPr>
            <a:cxnSpLocks/>
            <a:stCxn id="58" idx="3"/>
            <a:endCxn id="49" idx="1"/>
          </p:cNvCxnSpPr>
          <p:nvPr/>
        </p:nvCxnSpPr>
        <p:spPr>
          <a:xfrm>
            <a:off x="5787701" y="4923098"/>
            <a:ext cx="1003297" cy="1241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Connector: Elbow 32">
            <a:extLst>
              <a:ext uri="{FF2B5EF4-FFF2-40B4-BE49-F238E27FC236}">
                <a16:creationId xmlns:a16="http://schemas.microsoft.com/office/drawing/2014/main" id="{9D0E9550-043D-33F7-95C7-7279368D1368}"/>
              </a:ext>
            </a:extLst>
          </p:cNvPr>
          <p:cNvCxnSpPr>
            <a:cxnSpLocks/>
            <a:stCxn id="59" idx="2"/>
            <a:endCxn id="45" idx="0"/>
          </p:cNvCxnSpPr>
          <p:nvPr/>
        </p:nvCxnSpPr>
        <p:spPr>
          <a:xfrm flipH="1">
            <a:off x="2268268" y="3184949"/>
            <a:ext cx="6016" cy="152366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Connector: Elbow 51">
            <a:extLst>
              <a:ext uri="{FF2B5EF4-FFF2-40B4-BE49-F238E27FC236}">
                <a16:creationId xmlns:a16="http://schemas.microsoft.com/office/drawing/2014/main" id="{E48FA9AB-9B52-12D3-5B26-7F05E43812D2}"/>
              </a:ext>
            </a:extLst>
          </p:cNvPr>
          <p:cNvCxnSpPr>
            <a:cxnSpLocks/>
            <a:stCxn id="61" idx="3"/>
            <a:endCxn id="50" idx="1"/>
          </p:cNvCxnSpPr>
          <p:nvPr/>
        </p:nvCxnSpPr>
        <p:spPr>
          <a:xfrm>
            <a:off x="5159287" y="2428908"/>
            <a:ext cx="1631711" cy="200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748FC9B-845E-80FE-305B-4F05C05D08A6}"/>
              </a:ext>
            </a:extLst>
          </p:cNvPr>
          <p:cNvCxnSpPr>
            <a:cxnSpLocks/>
            <a:stCxn id="60" idx="2"/>
            <a:endCxn id="51" idx="1"/>
          </p:cNvCxnSpPr>
          <p:nvPr/>
        </p:nvCxnSpPr>
        <p:spPr>
          <a:xfrm rot="16200000" flipH="1">
            <a:off x="4429580" y="3586800"/>
            <a:ext cx="200107" cy="4522730"/>
          </a:xfrm>
          <a:prstGeom prst="bentConnector2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30F52D1-C223-1AA9-F7DC-8906732A6AB4}"/>
              </a:ext>
            </a:extLst>
          </p:cNvPr>
          <p:cNvSpPr/>
          <p:nvPr/>
        </p:nvSpPr>
        <p:spPr>
          <a:xfrm>
            <a:off x="2075812" y="1742472"/>
            <a:ext cx="384909" cy="203560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E6F1731-C3B1-DC0D-760E-8CF89D0ECC1A}"/>
              </a:ext>
            </a:extLst>
          </p:cNvPr>
          <p:cNvSpPr/>
          <p:nvPr/>
        </p:nvSpPr>
        <p:spPr>
          <a:xfrm>
            <a:off x="4584619" y="1204984"/>
            <a:ext cx="463518" cy="203560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59BD10C-8DD9-2930-F477-CEB1EC71ACE6}"/>
              </a:ext>
            </a:extLst>
          </p:cNvPr>
          <p:cNvSpPr/>
          <p:nvPr/>
        </p:nvSpPr>
        <p:spPr>
          <a:xfrm>
            <a:off x="5324183" y="4821318"/>
            <a:ext cx="463518" cy="203560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C066AAC-1295-9EAB-6EE0-14E1E5D2CFAA}"/>
              </a:ext>
            </a:extLst>
          </p:cNvPr>
          <p:cNvSpPr/>
          <p:nvPr/>
        </p:nvSpPr>
        <p:spPr>
          <a:xfrm>
            <a:off x="2042525" y="2981389"/>
            <a:ext cx="463518" cy="203560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66100F3-C368-C51B-79B5-CE4BD25224E8}"/>
              </a:ext>
            </a:extLst>
          </p:cNvPr>
          <p:cNvSpPr/>
          <p:nvPr/>
        </p:nvSpPr>
        <p:spPr>
          <a:xfrm>
            <a:off x="2075813" y="5544552"/>
            <a:ext cx="384909" cy="203560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9BD0332-6B66-AF23-6C90-BCF22DE069F6}"/>
              </a:ext>
            </a:extLst>
          </p:cNvPr>
          <p:cNvSpPr/>
          <p:nvPr/>
        </p:nvSpPr>
        <p:spPr>
          <a:xfrm>
            <a:off x="4774378" y="2327128"/>
            <a:ext cx="384909" cy="203560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A5A6FF-1E3D-7F10-BFBD-AEBF5CE35B88}"/>
              </a:ext>
            </a:extLst>
          </p:cNvPr>
          <p:cNvCxnSpPr>
            <a:cxnSpLocks/>
            <a:stCxn id="76" idx="3"/>
            <a:endCxn id="57" idx="1"/>
          </p:cNvCxnSpPr>
          <p:nvPr/>
        </p:nvCxnSpPr>
        <p:spPr>
          <a:xfrm flipV="1">
            <a:off x="4055936" y="1306764"/>
            <a:ext cx="528683" cy="12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C2BA3B6-783F-5649-35A1-D8CAA0688AC3}"/>
              </a:ext>
            </a:extLst>
          </p:cNvPr>
          <p:cNvCxnSpPr>
            <a:cxnSpLocks/>
            <a:stCxn id="76" idx="2"/>
            <a:endCxn id="56" idx="0"/>
          </p:cNvCxnSpPr>
          <p:nvPr/>
        </p:nvCxnSpPr>
        <p:spPr>
          <a:xfrm flipH="1">
            <a:off x="2268267" y="1472115"/>
            <a:ext cx="1" cy="27035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BA153B4-DCBF-A7A7-D387-6976EE9872B3}"/>
              </a:ext>
            </a:extLst>
          </p:cNvPr>
          <p:cNvCxnSpPr>
            <a:cxnSpLocks/>
            <a:stCxn id="50" idx="2"/>
            <a:endCxn id="75" idx="0"/>
          </p:cNvCxnSpPr>
          <p:nvPr/>
        </p:nvCxnSpPr>
        <p:spPr>
          <a:xfrm flipH="1">
            <a:off x="8089900" y="2701591"/>
            <a:ext cx="11150" cy="21480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5601DE8-21F8-0D2A-5150-3EA7CF0DEE47}"/>
              </a:ext>
            </a:extLst>
          </p:cNvPr>
          <p:cNvCxnSpPr>
            <a:cxnSpLocks/>
            <a:stCxn id="75" idx="2"/>
            <a:endCxn id="79" idx="0"/>
          </p:cNvCxnSpPr>
          <p:nvPr/>
        </p:nvCxnSpPr>
        <p:spPr>
          <a:xfrm flipH="1">
            <a:off x="8084037" y="3346016"/>
            <a:ext cx="5863" cy="5871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30F7785-5ABB-2BD5-B70E-2A25B22C4992}"/>
              </a:ext>
            </a:extLst>
          </p:cNvPr>
          <p:cNvCxnSpPr>
            <a:cxnSpLocks/>
            <a:stCxn id="79" idx="1"/>
          </p:cNvCxnSpPr>
          <p:nvPr/>
        </p:nvCxnSpPr>
        <p:spPr>
          <a:xfrm flipH="1" flipV="1">
            <a:off x="2268267" y="4003383"/>
            <a:ext cx="5623315" cy="3154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EB32801-F339-C52C-3990-23F493FD048B}"/>
              </a:ext>
            </a:extLst>
          </p:cNvPr>
          <p:cNvCxnSpPr>
            <a:cxnSpLocks/>
            <a:stCxn id="45" idx="3"/>
            <a:endCxn id="58" idx="1"/>
          </p:cNvCxnSpPr>
          <p:nvPr/>
        </p:nvCxnSpPr>
        <p:spPr>
          <a:xfrm>
            <a:off x="4055936" y="4916580"/>
            <a:ext cx="1268247" cy="651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729BF0-4447-4CA1-0411-D047D91D2E79}"/>
              </a:ext>
            </a:extLst>
          </p:cNvPr>
          <p:cNvSpPr/>
          <p:nvPr/>
        </p:nvSpPr>
        <p:spPr>
          <a:xfrm>
            <a:off x="9711341" y="3034337"/>
            <a:ext cx="463518" cy="203560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BA3CD72-DF6D-06D2-FBB0-FF1C380EE960}"/>
              </a:ext>
            </a:extLst>
          </p:cNvPr>
          <p:cNvCxnSpPr>
            <a:cxnSpLocks/>
            <a:stCxn id="75" idx="3"/>
            <a:endCxn id="68" idx="1"/>
          </p:cNvCxnSpPr>
          <p:nvPr/>
        </p:nvCxnSpPr>
        <p:spPr>
          <a:xfrm>
            <a:off x="9386274" y="3131208"/>
            <a:ext cx="325067" cy="4909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31B2B60F-95CD-0A13-E96D-B74533A85BA6}"/>
              </a:ext>
            </a:extLst>
          </p:cNvPr>
          <p:cNvCxnSpPr>
            <a:cxnSpLocks/>
            <a:stCxn id="51" idx="3"/>
            <a:endCxn id="48" idx="2"/>
          </p:cNvCxnSpPr>
          <p:nvPr/>
        </p:nvCxnSpPr>
        <p:spPr>
          <a:xfrm>
            <a:off x="8657532" y="5948219"/>
            <a:ext cx="1947995" cy="231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7DD276C2-1FBC-FBAF-A200-AC72DA3A2AA9}"/>
              </a:ext>
            </a:extLst>
          </p:cNvPr>
          <p:cNvSpPr/>
          <p:nvPr/>
        </p:nvSpPr>
        <p:spPr>
          <a:xfrm>
            <a:off x="242596" y="302890"/>
            <a:ext cx="1324947" cy="401735"/>
          </a:xfrm>
          <a:prstGeom prst="ellipse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hver linje i regnearket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B855397B-858E-1C40-31E5-ED4B66EF3C26}"/>
              </a:ext>
            </a:extLst>
          </p:cNvPr>
          <p:cNvCxnSpPr>
            <a:cxnSpLocks/>
            <a:stCxn id="71" idx="6"/>
            <a:endCxn id="76" idx="0"/>
          </p:cNvCxnSpPr>
          <p:nvPr/>
        </p:nvCxnSpPr>
        <p:spPr>
          <a:xfrm>
            <a:off x="1567543" y="503758"/>
            <a:ext cx="700725" cy="637911"/>
          </a:xfrm>
          <a:prstGeom prst="bentConnector2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CCE0EF1-EBCA-8585-F2D9-FADD1FF4702C}"/>
              </a:ext>
            </a:extLst>
          </p:cNvPr>
          <p:cNvSpPr txBox="1"/>
          <p:nvPr/>
        </p:nvSpPr>
        <p:spPr>
          <a:xfrm>
            <a:off x="2955803" y="202815"/>
            <a:ext cx="566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prstClr val="black"/>
                </a:solidFill>
                <a:latin typeface="Calibri" panose="020F0502020204030204"/>
              </a:rPr>
              <a:t>Flytskjema for gjennomgang av «rest-gjesteliste» pr enhet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452BF1-7D6A-F704-7CB8-1DA2205C1826}"/>
              </a:ext>
            </a:extLst>
          </p:cNvPr>
          <p:cNvSpPr/>
          <p:nvPr/>
        </p:nvSpPr>
        <p:spPr>
          <a:xfrm>
            <a:off x="480599" y="2263685"/>
            <a:ext cx="3575336" cy="330446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Skal personen ha lønn/honorar? (Nå eller i fremtiden)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0095EEB-5F56-4AD9-9B89-7639DEF760FA}"/>
              </a:ext>
            </a:extLst>
          </p:cNvPr>
          <p:cNvSpPr/>
          <p:nvPr/>
        </p:nvSpPr>
        <p:spPr>
          <a:xfrm>
            <a:off x="6793526" y="2916399"/>
            <a:ext cx="2592748" cy="42961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Skal personen beholde IT-tilgang </a:t>
            </a: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før og etter</a:t>
            </a: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SAP/TOA-varigheten?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E796866-64BA-159F-402B-2E51F9D05F9E}"/>
              </a:ext>
            </a:extLst>
          </p:cNvPr>
          <p:cNvSpPr/>
          <p:nvPr/>
        </p:nvSpPr>
        <p:spPr>
          <a:xfrm>
            <a:off x="480600" y="1141669"/>
            <a:ext cx="3575336" cy="330446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Skal personen fortsatt ha en rolle ved enheten?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3101CE5-F3E5-E4A6-1E6F-D051A63D8A58}"/>
              </a:ext>
            </a:extLst>
          </p:cNvPr>
          <p:cNvCxnSpPr>
            <a:stCxn id="74" idx="2"/>
            <a:endCxn id="59" idx="0"/>
          </p:cNvCxnSpPr>
          <p:nvPr/>
        </p:nvCxnSpPr>
        <p:spPr>
          <a:xfrm>
            <a:off x="2268267" y="2594131"/>
            <a:ext cx="6017" cy="38725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4A2D5DF-592D-576D-59D9-E19E247DEAC2}"/>
              </a:ext>
            </a:extLst>
          </p:cNvPr>
          <p:cNvCxnSpPr>
            <a:cxnSpLocks/>
            <a:stCxn id="74" idx="3"/>
            <a:endCxn id="61" idx="1"/>
          </p:cNvCxnSpPr>
          <p:nvPr/>
        </p:nvCxnSpPr>
        <p:spPr>
          <a:xfrm>
            <a:off x="4055935" y="2428908"/>
            <a:ext cx="71844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5B411E0-1422-89A4-3310-5734068B6C87}"/>
              </a:ext>
            </a:extLst>
          </p:cNvPr>
          <p:cNvSpPr/>
          <p:nvPr/>
        </p:nvSpPr>
        <p:spPr>
          <a:xfrm>
            <a:off x="7891582" y="3933148"/>
            <a:ext cx="384909" cy="203560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43B47CA-8932-4BC6-2830-4ADFA538D5CD}"/>
              </a:ext>
            </a:extLst>
          </p:cNvPr>
          <p:cNvCxnSpPr>
            <a:cxnSpLocks/>
            <a:stCxn id="45" idx="2"/>
            <a:endCxn id="60" idx="0"/>
          </p:cNvCxnSpPr>
          <p:nvPr/>
        </p:nvCxnSpPr>
        <p:spPr>
          <a:xfrm>
            <a:off x="2268268" y="5124548"/>
            <a:ext cx="0" cy="42000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631D395-B187-7D7A-B8D9-78B1113F1EAF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7724265" y="5214202"/>
            <a:ext cx="0" cy="39841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CA4A864E-02CC-DB96-2537-D40CF9EF0382}"/>
              </a:ext>
            </a:extLst>
          </p:cNvPr>
          <p:cNvCxnSpPr>
            <a:stCxn id="68" idx="3"/>
            <a:endCxn id="48" idx="0"/>
          </p:cNvCxnSpPr>
          <p:nvPr/>
        </p:nvCxnSpPr>
        <p:spPr>
          <a:xfrm>
            <a:off x="10174859" y="3136117"/>
            <a:ext cx="1101829" cy="2601846"/>
          </a:xfrm>
          <a:prstGeom prst="bentConnector2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00B7C1F0-F659-D755-EE20-D537C724FF48}"/>
              </a:ext>
            </a:extLst>
          </p:cNvPr>
          <p:cNvSpPr/>
          <p:nvPr/>
        </p:nvSpPr>
        <p:spPr>
          <a:xfrm>
            <a:off x="5787701" y="1011044"/>
            <a:ext cx="1631710" cy="613408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Tilgang vil ikke videreføres. Person får epostvarsel 15/2.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8758C16-CAB7-F646-B474-46D040B4ECF6}"/>
              </a:ext>
            </a:extLst>
          </p:cNvPr>
          <p:cNvSpPr/>
          <p:nvPr/>
        </p:nvSpPr>
        <p:spPr>
          <a:xfrm>
            <a:off x="9923733" y="2287243"/>
            <a:ext cx="1290467" cy="7959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Tilgang vil gjenopprettes innenfor TOA-varighet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BB70168-8D58-5BAF-05C0-F82E2DB2AF6E}"/>
              </a:ext>
            </a:extLst>
          </p:cNvPr>
          <p:cNvSpPr/>
          <p:nvPr/>
        </p:nvSpPr>
        <p:spPr>
          <a:xfrm>
            <a:off x="9167502" y="5477787"/>
            <a:ext cx="1101829" cy="7959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Tilgang opprettes</a:t>
            </a:r>
          </a:p>
        </p:txBody>
      </p:sp>
    </p:spTree>
    <p:extLst>
      <p:ext uri="{BB962C8B-B14F-4D97-AF65-F5344CB8AC3E}">
        <p14:creationId xmlns:p14="http://schemas.microsoft.com/office/powerpoint/2010/main" val="316727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79A7B-5892-65A3-E4B1-29C05CF6FF00}"/>
              </a:ext>
            </a:extLst>
          </p:cNvPr>
          <p:cNvSpPr txBox="1">
            <a:spLocks/>
          </p:cNvSpPr>
          <p:nvPr/>
        </p:nvSpPr>
        <p:spPr>
          <a:xfrm>
            <a:off x="546754" y="1818765"/>
            <a:ext cx="3371012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Fremdriftsplan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2FEDE2E-C81A-E924-9118-C8D152358105}"/>
              </a:ext>
            </a:extLst>
          </p:cNvPr>
          <p:cNvSpPr/>
          <p:nvPr/>
        </p:nvSpPr>
        <p:spPr>
          <a:xfrm>
            <a:off x="546755" y="4285497"/>
            <a:ext cx="10426045" cy="923329"/>
          </a:xfrm>
          <a:prstGeom prst="rightArrow">
            <a:avLst>
              <a:gd name="adj1" fmla="val 48621"/>
              <a:gd name="adj2" fmla="val 49095"/>
            </a:avLst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65D83-9718-B4A6-5A9E-FB349E411FC1}"/>
              </a:ext>
            </a:extLst>
          </p:cNvPr>
          <p:cNvSpPr txBox="1"/>
          <p:nvPr/>
        </p:nvSpPr>
        <p:spPr>
          <a:xfrm>
            <a:off x="2806336" y="3768249"/>
            <a:ext cx="1844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prstClr val="black"/>
                </a:solidFill>
              </a:rPr>
              <a:t>BHK gjennomgår listen og behandler hver enkelt person iht. beskrevet  metode / arbeidsflyt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755A7-F707-B8C2-A3E7-8A2A53A86FB4}"/>
              </a:ext>
            </a:extLst>
          </p:cNvPr>
          <p:cNvSpPr txBox="1"/>
          <p:nvPr/>
        </p:nvSpPr>
        <p:spPr>
          <a:xfrm>
            <a:off x="8103378" y="3763080"/>
            <a:ext cx="205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prstClr val="black"/>
                </a:solidFill>
              </a:rPr>
              <a:t>Ikke-behandlede personer mister tilknytning til NTNU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915653-3301-D4B2-B7AB-0B6C1A953DA7}"/>
              </a:ext>
            </a:extLst>
          </p:cNvPr>
          <p:cNvSpPr/>
          <p:nvPr/>
        </p:nvSpPr>
        <p:spPr>
          <a:xfrm>
            <a:off x="5581207" y="4610287"/>
            <a:ext cx="688547" cy="281714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15/2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002C8F-A9CF-B4C6-C3DE-B2959A37407A}"/>
              </a:ext>
            </a:extLst>
          </p:cNvPr>
          <p:cNvSpPr/>
          <p:nvPr/>
        </p:nvSpPr>
        <p:spPr>
          <a:xfrm>
            <a:off x="8618220" y="4606304"/>
            <a:ext cx="688547" cy="281714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15/3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A3545D-9CF4-9228-902A-D016A8F48AD8}"/>
              </a:ext>
            </a:extLst>
          </p:cNvPr>
          <p:cNvSpPr/>
          <p:nvPr/>
        </p:nvSpPr>
        <p:spPr>
          <a:xfrm>
            <a:off x="3070882" y="4606304"/>
            <a:ext cx="688547" cy="281714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23/1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EB30054-777C-BBE1-4B99-831D0BA2ED9F}"/>
              </a:ext>
            </a:extLst>
          </p:cNvPr>
          <p:cNvSpPr/>
          <p:nvPr/>
        </p:nvSpPr>
        <p:spPr>
          <a:xfrm>
            <a:off x="546755" y="5343557"/>
            <a:ext cx="10426045" cy="728845"/>
          </a:xfrm>
          <a:prstGeom prst="rightArrow">
            <a:avLst>
              <a:gd name="adj1" fmla="val 34945"/>
              <a:gd name="adj2" fmla="val 60037"/>
            </a:avLst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BHK jobber parallelt i SAP/TOA og Gjestetjenesten. Hver enkelt persons tilknytning og varighet må behandles.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55F44-7C7E-5C7F-4152-C0E27CEAA2BF}"/>
              </a:ext>
            </a:extLst>
          </p:cNvPr>
          <p:cNvSpPr txBox="1"/>
          <p:nvPr/>
        </p:nvSpPr>
        <p:spPr>
          <a:xfrm>
            <a:off x="658013" y="3767390"/>
            <a:ext cx="19294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prstClr val="black"/>
                </a:solidFill>
              </a:rPr>
              <a:t>Innføringsledere involverer  BHK på de enhetene som har personer på lista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97D589-506B-16E9-6C94-153E49A6E1E2}"/>
              </a:ext>
            </a:extLst>
          </p:cNvPr>
          <p:cNvSpPr txBox="1"/>
          <p:nvPr/>
        </p:nvSpPr>
        <p:spPr>
          <a:xfrm>
            <a:off x="5152203" y="3763711"/>
            <a:ext cx="2235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prstClr val="black"/>
                </a:solidFill>
              </a:rPr>
              <a:t>Ikke-behandlede personer i gjestetjenesten får e-postvarsel om at deres tilknytning til NTNU går ut om 30 dager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B7800-A263-2F99-07C1-186C2E1FE802}"/>
              </a:ext>
            </a:extLst>
          </p:cNvPr>
          <p:cNvSpPr txBox="1"/>
          <p:nvPr/>
        </p:nvSpPr>
        <p:spPr>
          <a:xfrm>
            <a:off x="6398902" y="5020988"/>
            <a:ext cx="2133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prstClr val="black"/>
                </a:solidFill>
              </a:rPr>
              <a:t>BHK har 30 dager på å rette opp før person mister IT-tilgang</a:t>
            </a:r>
          </a:p>
        </p:txBody>
      </p:sp>
      <p:pic>
        <p:nvPicPr>
          <p:cNvPr id="15" name="Graphic 14" descr="Pencil outline">
            <a:extLst>
              <a:ext uri="{FF2B5EF4-FFF2-40B4-BE49-F238E27FC236}">
                <a16:creationId xmlns:a16="http://schemas.microsoft.com/office/drawing/2014/main" id="{C53CCB9F-6D96-DCEA-49B6-4BD960C01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3502" y="4229417"/>
            <a:ext cx="914400" cy="914400"/>
          </a:xfrm>
          <a:prstGeom prst="rect">
            <a:avLst/>
          </a:prstGeom>
        </p:spPr>
      </p:pic>
      <p:pic>
        <p:nvPicPr>
          <p:cNvPr id="16" name="Graphic 15" descr="List outline">
            <a:extLst>
              <a:ext uri="{FF2B5EF4-FFF2-40B4-BE49-F238E27FC236}">
                <a16:creationId xmlns:a16="http://schemas.microsoft.com/office/drawing/2014/main" id="{E642592F-E4CF-79FA-520D-6F25A7A82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5490" y="2735717"/>
            <a:ext cx="914400" cy="914400"/>
          </a:xfrm>
          <a:prstGeom prst="rect">
            <a:avLst/>
          </a:prstGeom>
        </p:spPr>
      </p:pic>
      <p:pic>
        <p:nvPicPr>
          <p:cNvPr id="17" name="Graphic 16" descr="Irritant with solid fill">
            <a:extLst>
              <a:ext uri="{FF2B5EF4-FFF2-40B4-BE49-F238E27FC236}">
                <a16:creationId xmlns:a16="http://schemas.microsoft.com/office/drawing/2014/main" id="{17FCBFEA-6E0C-B83E-55B7-0DD035E97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41093" y="2877912"/>
            <a:ext cx="688547" cy="688547"/>
          </a:xfrm>
          <a:prstGeom prst="rect">
            <a:avLst/>
          </a:prstGeom>
        </p:spPr>
      </p:pic>
      <p:pic>
        <p:nvPicPr>
          <p:cNvPr id="18" name="Graphic 17" descr="Email outline">
            <a:extLst>
              <a:ext uri="{FF2B5EF4-FFF2-40B4-BE49-F238E27FC236}">
                <a16:creationId xmlns:a16="http://schemas.microsoft.com/office/drawing/2014/main" id="{0D84D779-BC1C-3200-4424-A844A54195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2735717"/>
            <a:ext cx="914400" cy="914400"/>
          </a:xfrm>
          <a:prstGeom prst="rect">
            <a:avLst/>
          </a:prstGeom>
        </p:spPr>
      </p:pic>
      <p:pic>
        <p:nvPicPr>
          <p:cNvPr id="19" name="Graphic 18" descr="Hero Male with solid fill">
            <a:extLst>
              <a:ext uri="{FF2B5EF4-FFF2-40B4-BE49-F238E27FC236}">
                <a16:creationId xmlns:a16="http://schemas.microsoft.com/office/drawing/2014/main" id="{A6B1ACEB-833E-3AAB-71E5-C76A8A4540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67518" y="2840206"/>
            <a:ext cx="510470" cy="510470"/>
          </a:xfrm>
          <a:prstGeom prst="rect">
            <a:avLst/>
          </a:prstGeom>
        </p:spPr>
      </p:pic>
      <p:pic>
        <p:nvPicPr>
          <p:cNvPr id="20" name="Graphic 19" descr="Pencil outline">
            <a:extLst>
              <a:ext uri="{FF2B5EF4-FFF2-40B4-BE49-F238E27FC236}">
                <a16:creationId xmlns:a16="http://schemas.microsoft.com/office/drawing/2014/main" id="{6E945077-3A09-1B3B-1DAA-712D1CAF7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4960" y="4252577"/>
            <a:ext cx="914400" cy="914400"/>
          </a:xfrm>
          <a:prstGeom prst="rect">
            <a:avLst/>
          </a:prstGeom>
        </p:spPr>
      </p:pic>
      <p:pic>
        <p:nvPicPr>
          <p:cNvPr id="21" name="Graphic 20" descr="Hero Male with solid fill">
            <a:extLst>
              <a:ext uri="{FF2B5EF4-FFF2-40B4-BE49-F238E27FC236}">
                <a16:creationId xmlns:a16="http://schemas.microsoft.com/office/drawing/2014/main" id="{D589B09C-0B5F-81AA-D5E8-D3600BC1E2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3804" y="2688823"/>
            <a:ext cx="510470" cy="510470"/>
          </a:xfrm>
          <a:prstGeom prst="rect">
            <a:avLst/>
          </a:prstGeom>
        </p:spPr>
      </p:pic>
      <p:pic>
        <p:nvPicPr>
          <p:cNvPr id="22" name="Graphic 21" descr="Hero Male with solid fill">
            <a:extLst>
              <a:ext uri="{FF2B5EF4-FFF2-40B4-BE49-F238E27FC236}">
                <a16:creationId xmlns:a16="http://schemas.microsoft.com/office/drawing/2014/main" id="{F7CB40FE-534A-5145-F4BB-5C65EBD4E2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3803" y="3139647"/>
            <a:ext cx="510470" cy="510470"/>
          </a:xfrm>
          <a:prstGeom prst="rect">
            <a:avLst/>
          </a:prstGeom>
        </p:spPr>
      </p:pic>
      <p:pic>
        <p:nvPicPr>
          <p:cNvPr id="23" name="Graphic 22" descr="Hero Male with solid fill">
            <a:extLst>
              <a:ext uri="{FF2B5EF4-FFF2-40B4-BE49-F238E27FC236}">
                <a16:creationId xmlns:a16="http://schemas.microsoft.com/office/drawing/2014/main" id="{6088948B-4C8D-5D66-6B99-9588C66F40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52935" y="3120202"/>
            <a:ext cx="510470" cy="510470"/>
          </a:xfrm>
          <a:prstGeom prst="rect">
            <a:avLst/>
          </a:prstGeom>
        </p:spPr>
      </p:pic>
      <p:pic>
        <p:nvPicPr>
          <p:cNvPr id="24" name="Graphic 23" descr="Irritant with solid fill">
            <a:extLst>
              <a:ext uri="{FF2B5EF4-FFF2-40B4-BE49-F238E27FC236}">
                <a16:creationId xmlns:a16="http://schemas.microsoft.com/office/drawing/2014/main" id="{CA571C38-0639-226E-4A53-0C86617346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94120" y="3222186"/>
            <a:ext cx="393082" cy="393082"/>
          </a:xfrm>
          <a:prstGeom prst="rect">
            <a:avLst/>
          </a:prstGeom>
        </p:spPr>
      </p:pic>
      <p:sp>
        <p:nvSpPr>
          <p:cNvPr id="25" name="Rectangle 20">
            <a:extLst>
              <a:ext uri="{FF2B5EF4-FFF2-40B4-BE49-F238E27FC236}">
                <a16:creationId xmlns:a16="http://schemas.microsoft.com/office/drawing/2014/main" id="{A5A6368C-B9EB-5F9A-B5A1-0A7C44CFEF67}"/>
              </a:ext>
            </a:extLst>
          </p:cNvPr>
          <p:cNvSpPr/>
          <p:nvPr/>
        </p:nvSpPr>
        <p:spPr>
          <a:xfrm>
            <a:off x="775726" y="4606304"/>
            <a:ext cx="688547" cy="281714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18/1</a:t>
            </a:r>
          </a:p>
        </p:txBody>
      </p:sp>
    </p:spTree>
    <p:extLst>
      <p:ext uri="{BB962C8B-B14F-4D97-AF65-F5344CB8AC3E}">
        <p14:creationId xmlns:p14="http://schemas.microsoft.com/office/powerpoint/2010/main" val="141981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10FF5E5C-9532-CB39-8B69-7EBD8B46E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52" y="643467"/>
            <a:ext cx="9132895" cy="5571065"/>
          </a:xfrm>
          <a:prstGeom prst="rect">
            <a:avLst/>
          </a:prstGeom>
          <a:ln>
            <a:noFill/>
          </a:ln>
        </p:spPr>
      </p:pic>
      <p:sp>
        <p:nvSpPr>
          <p:cNvPr id="5" name="TekstSylinder 7">
            <a:extLst>
              <a:ext uri="{FF2B5EF4-FFF2-40B4-BE49-F238E27FC236}">
                <a16:creationId xmlns:a16="http://schemas.microsoft.com/office/drawing/2014/main" id="{26962288-8600-34D4-DEDA-49DA79F9DBBF}"/>
              </a:ext>
            </a:extLst>
          </p:cNvPr>
          <p:cNvSpPr txBox="1"/>
          <p:nvPr/>
        </p:nvSpPr>
        <p:spPr>
          <a:xfrm>
            <a:off x="461688" y="6368026"/>
            <a:ext cx="385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</a:t>
            </a:r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Opprydding i gjestetjenesten</a:t>
            </a:r>
            <a:endParaRPr lang="nb-N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5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2">
            <a:extLst>
              <a:ext uri="{FF2B5EF4-FFF2-40B4-BE49-F238E27FC236}">
                <a16:creationId xmlns:a16="http://schemas.microsoft.com/office/drawing/2014/main" id="{F3F8D7ED-F926-5B07-E324-9FA03CED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49" y="620249"/>
            <a:ext cx="7472451" cy="57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8392" y="1501277"/>
            <a:ext cx="4430003" cy="4430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3F58B-14C9-8BC6-7959-E28EDE9CCABB}"/>
              </a:ext>
            </a:extLst>
          </p:cNvPr>
          <p:cNvSpPr txBox="1"/>
          <p:nvPr/>
        </p:nvSpPr>
        <p:spPr>
          <a:xfrm>
            <a:off x="585600" y="2304000"/>
            <a:ext cx="4819200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nb-NO" sz="4267" dirty="0">
                <a:solidFill>
                  <a:srgbClr val="000000"/>
                </a:solidFill>
                <a:latin typeface="Arial" panose="020B0604020202020204"/>
              </a:rPr>
              <a:t>Gå til menti.com</a:t>
            </a:r>
          </a:p>
          <a:p>
            <a:pPr defTabSz="609585">
              <a:defRPr/>
            </a:pPr>
            <a:endParaRPr lang="nb-NO" sz="4267" dirty="0">
              <a:solidFill>
                <a:srgbClr val="000000"/>
              </a:solidFill>
              <a:latin typeface="Arial" panose="020B0604020202020204"/>
            </a:endParaRPr>
          </a:p>
          <a:p>
            <a:pPr defTabSz="609585">
              <a:defRPr/>
            </a:pPr>
            <a:r>
              <a:rPr lang="nb-NO" sz="4267" dirty="0">
                <a:solidFill>
                  <a:srgbClr val="000000"/>
                </a:solidFill>
                <a:latin typeface="Arial" panose="020B0604020202020204"/>
              </a:rPr>
              <a:t>Kode: 6431 4884</a:t>
            </a:r>
            <a:endParaRPr lang="nb-NO" sz="24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484447" y="1921801"/>
            <a:ext cx="3580704" cy="24059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5"/>
              <a:ext cx="3580704" cy="64633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8239603" y="1921801"/>
            <a:ext cx="3580704" cy="212899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4362025" y="1921802"/>
            <a:ext cx="3580704" cy="2405996"/>
            <a:chOff x="4362024" y="1620719"/>
            <a:chExt cx="3580704" cy="2405997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484447" y="1292343"/>
            <a:ext cx="38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344192"/>
              </p:ext>
            </p:extLst>
          </p:nvPr>
        </p:nvGraphicFramePr>
        <p:xfrm>
          <a:off x="483501" y="1511695"/>
          <a:ext cx="10985107" cy="3296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85107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48189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800" b="0" i="0" dirty="0">
                          <a:solidFill>
                            <a:schemeClr val="tx1"/>
                          </a:solidFill>
                        </a:rPr>
                        <a:t>Saksbehandling i forkant av Gjestetjenesten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2656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800" b="0" i="0" dirty="0">
                          <a:solidFill>
                            <a:schemeClr val="tx1"/>
                          </a:solidFill>
                        </a:rPr>
                        <a:t>Gjennomgang av det som er nytt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77645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800" b="0" i="0" dirty="0">
                          <a:solidFill>
                            <a:schemeClr val="tx1"/>
                          </a:solidFill>
                        </a:rPr>
                        <a:t>Demo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70332"/>
                  </a:ext>
                </a:extLst>
              </a:tr>
              <a:tr h="412586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Opprydding etter overgang til nytt økonomi og lønnssystem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396559"/>
                  </a:ext>
                </a:extLst>
              </a:tr>
              <a:tr h="1579396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Spørsmål og svar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699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75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6089" y="287316"/>
            <a:ext cx="11332464" cy="864683"/>
          </a:xfrm>
        </p:spPr>
        <p:txBody>
          <a:bodyPr>
            <a:noAutofit/>
          </a:bodyPr>
          <a:lstStyle/>
          <a:p>
            <a:r>
              <a:rPr lang="nb-NO" sz="3200" dirty="0"/>
              <a:t>Saksbehandling i forkant av Gjestetjenesten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6089" y="1151999"/>
            <a:ext cx="10965500" cy="5491899"/>
          </a:xfrm>
        </p:spPr>
        <p:txBody>
          <a:bodyPr>
            <a:normAutofit fontScale="92500"/>
          </a:bodyPr>
          <a:lstStyle/>
          <a:p>
            <a:r>
              <a:rPr lang="nb-NO" sz="2800" dirty="0">
                <a:cs typeface="Calibri"/>
              </a:rPr>
              <a:t>Gjestetjenesten tar for seg hvordan du blir gitt en IT-tilgang til NTNU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nb-NO" sz="2200" dirty="0">
                <a:cs typeface="Calibri"/>
              </a:rPr>
              <a:t>IT-tilgang gir gjester adgang NTNUs trådløse nett og </a:t>
            </a:r>
            <a:r>
              <a:rPr lang="nb-NO" sz="2200" dirty="0" err="1">
                <a:cs typeface="Calibri"/>
              </a:rPr>
              <a:t>Eduroam</a:t>
            </a:r>
            <a:r>
              <a:rPr lang="nb-NO" sz="2200" dirty="0">
                <a:cs typeface="Calibri"/>
              </a:rPr>
              <a:t>, A1-lisens på Microsoft og en FEIDE-pålogging</a:t>
            </a:r>
          </a:p>
          <a:p>
            <a:r>
              <a:rPr lang="nb-NO" sz="2600" dirty="0">
                <a:cs typeface="Calibri"/>
              </a:rPr>
              <a:t>Saksbehandlingen i </a:t>
            </a:r>
            <a:r>
              <a:rPr lang="nb-NO" sz="2600" b="1" dirty="0">
                <a:cs typeface="Calibri"/>
              </a:rPr>
              <a:t>forkant</a:t>
            </a:r>
            <a:r>
              <a:rPr lang="nb-NO" sz="2600" dirty="0">
                <a:cs typeface="Calibri"/>
              </a:rPr>
              <a:t> skal foregår som før</a:t>
            </a:r>
          </a:p>
          <a:p>
            <a:pPr lvl="1"/>
            <a:r>
              <a:rPr lang="nb-NO" sz="2200" dirty="0">
                <a:cs typeface="Calibri"/>
              </a:rPr>
              <a:t>Dette gjelder eksempelvis saksbehandlingen for oppnevning av sensorer, praksisveiledere, </a:t>
            </a:r>
            <a:r>
              <a:rPr lang="nb-NO" sz="2200" dirty="0" err="1">
                <a:cs typeface="Calibri"/>
              </a:rPr>
              <a:t>emertitilknytning</a:t>
            </a:r>
            <a:r>
              <a:rPr lang="nb-NO" sz="2200" dirty="0">
                <a:cs typeface="Calibri"/>
              </a:rPr>
              <a:t>, innleide konsulenter (vikarer), gjesteforskere og andre gjester. Dette må på plass før nærmeste formelle leder kan godkjenne Tilgangsavtalen. Det skal være et behov fra NTNU sin side for å få en tilknytning.</a:t>
            </a:r>
          </a:p>
          <a:p>
            <a:r>
              <a:rPr lang="nb-NO" sz="2600" dirty="0">
                <a:cs typeface="Calibri"/>
              </a:rPr>
              <a:t>Eksportkontroll – viktig at dette saksbehandles og dokumenteres </a:t>
            </a:r>
            <a:r>
              <a:rPr lang="nb-NO" sz="2600" b="1" dirty="0">
                <a:cs typeface="Calibri"/>
              </a:rPr>
              <a:t>før</a:t>
            </a:r>
            <a:r>
              <a:rPr lang="nb-NO" sz="2600" dirty="0">
                <a:cs typeface="Calibri"/>
              </a:rPr>
              <a:t> det gis tilgang til Gjestetjenesten </a:t>
            </a:r>
          </a:p>
          <a:p>
            <a:r>
              <a:rPr lang="nb-NO" sz="2600" dirty="0">
                <a:cs typeface="Calibri"/>
              </a:rPr>
              <a:t>Rutiner for administrasjon og oppfølging av gjester </a:t>
            </a:r>
            <a:r>
              <a:rPr lang="nb-NO" sz="2600" b="1" dirty="0">
                <a:cs typeface="Calibri"/>
              </a:rPr>
              <a:t>skal</a:t>
            </a:r>
            <a:r>
              <a:rPr lang="nb-NO" sz="2600" dirty="0">
                <a:cs typeface="Calibri"/>
              </a:rPr>
              <a:t> følges, gjelder også sletting</a:t>
            </a:r>
          </a:p>
          <a:p>
            <a:r>
              <a:rPr lang="nb-NO" sz="2600" dirty="0">
                <a:cs typeface="Calibri"/>
              </a:rPr>
              <a:t>Internkontroll</a:t>
            </a:r>
          </a:p>
          <a:p>
            <a:pPr marL="0" indent="0">
              <a:buNone/>
            </a:pP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81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21F683-72E6-4F88-98A3-168CF5D9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</p:spPr>
        <p:txBody>
          <a:bodyPr anchor="t">
            <a:normAutofit/>
          </a:bodyPr>
          <a:lstStyle/>
          <a:p>
            <a:r>
              <a:rPr lang="nb-NO" dirty="0"/>
              <a:t>Gjestetjenesten i tre steg</a:t>
            </a:r>
          </a:p>
        </p:txBody>
      </p:sp>
      <p:pic>
        <p:nvPicPr>
          <p:cNvPr id="10" name="Bild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5F56381-6755-A9E1-0BC4-965B72EE6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23678" r="41280" b="3606"/>
          <a:stretch/>
        </p:blipFill>
        <p:spPr>
          <a:xfrm>
            <a:off x="722271" y="1600201"/>
            <a:ext cx="515945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615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EC9E25F-7400-F621-A231-305BB69E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72" y="397979"/>
            <a:ext cx="10515600" cy="800484"/>
          </a:xfrm>
        </p:spPr>
        <p:txBody>
          <a:bodyPr/>
          <a:lstStyle/>
          <a:p>
            <a:r>
              <a:rPr lang="nb-NO" dirty="0"/>
              <a:t>Gjestetjenesten i tre steg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08ABC5-7181-586E-A7A4-BC6434D4A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972" y="1692668"/>
            <a:ext cx="3600000" cy="363295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b-NO" sz="1300" b="1" i="0" dirty="0">
                <a:solidFill>
                  <a:srgbClr val="272833"/>
                </a:solidFill>
                <a:effectLst/>
                <a:latin typeface="+mn-lt"/>
              </a:rPr>
              <a:t>Del 2: Registrer gjesten – konto aktiveres</a:t>
            </a:r>
            <a:endParaRPr lang="nb-NO" sz="1300" b="0" i="0" dirty="0">
              <a:solidFill>
                <a:srgbClr val="272833"/>
              </a:solidFill>
              <a:effectLst/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397A93-3E5C-F2AC-2D56-AEAAAD44D691}"/>
              </a:ext>
            </a:extLst>
          </p:cNvPr>
          <p:cNvSpPr txBox="1">
            <a:spLocks/>
          </p:cNvSpPr>
          <p:nvPr/>
        </p:nvSpPr>
        <p:spPr>
          <a:xfrm>
            <a:off x="236972" y="1692668"/>
            <a:ext cx="3679772" cy="3009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 b="1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1: </a:t>
            </a:r>
            <a:r>
              <a:rPr lang="nb-NO" sz="1400" b="1" dirty="0">
                <a:solidFill>
                  <a:srgbClr val="272833"/>
                </a:solidFill>
                <a:cs typeface="Arial" panose="020B0604020202020204" pitchFamily="34" charset="0"/>
              </a:rPr>
              <a:t>Innhent</a:t>
            </a:r>
            <a:r>
              <a:rPr lang="nb-NO" sz="1400" b="1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godkjenning – Tilgangsavtale med ledergodkjenning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200" dirty="0">
              <a:solidFill>
                <a:srgbClr val="27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C5D48F-53EF-0506-C553-B5BA48722A01}"/>
              </a:ext>
            </a:extLst>
          </p:cNvPr>
          <p:cNvSpPr txBox="1">
            <a:spLocks/>
          </p:cNvSpPr>
          <p:nvPr/>
        </p:nvSpPr>
        <p:spPr>
          <a:xfrm>
            <a:off x="8077200" y="1692668"/>
            <a:ext cx="3600000" cy="3632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 b="1" dirty="0">
                <a:solidFill>
                  <a:srgbClr val="272833"/>
                </a:solidFill>
              </a:rPr>
              <a:t>Del 3: Bestill tilgang til andre fagsystem</a:t>
            </a:r>
            <a:endParaRPr lang="nb-NO" sz="1400" dirty="0">
              <a:solidFill>
                <a:srgbClr val="2728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3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212B-3896-265B-9D0A-06BA8C71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72" y="399033"/>
            <a:ext cx="10515600" cy="800484"/>
          </a:xfrm>
        </p:spPr>
        <p:txBody>
          <a:bodyPr/>
          <a:lstStyle/>
          <a:p>
            <a:r>
              <a:rPr lang="nb-NO"/>
              <a:t>Gjestetjenesten i tre steg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5DD7C-43C3-F7D7-6A97-90024AA5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457" y="1704373"/>
            <a:ext cx="3600000" cy="4243940"/>
          </a:xfrm>
        </p:spPr>
        <p:txBody>
          <a:bodyPr vert="horz" lIns="90000" tIns="46800" rIns="90000" bIns="468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nb-NO" sz="1400" b="1" i="0">
                <a:solidFill>
                  <a:srgbClr val="272833"/>
                </a:solidFill>
                <a:effectLst/>
                <a:latin typeface="+mn-lt"/>
              </a:rPr>
              <a:t>Del 2: Registrer gjesten – konto aktiveres</a:t>
            </a:r>
            <a:endParaRPr lang="nb-NO" sz="1400" b="0" i="0">
              <a:solidFill>
                <a:srgbClr val="272833"/>
              </a:solidFill>
              <a:effectLst/>
              <a:latin typeface="+mn-lt"/>
            </a:endParaRPr>
          </a:p>
          <a:p>
            <a:pPr marL="456565" indent="-456565" algn="l">
              <a:buFont typeface="+mj-lt"/>
              <a:buAutoNum type="arabicPeriod"/>
            </a:pPr>
            <a:r>
              <a:rPr lang="nb-NO" sz="1300" b="0" i="0">
                <a:solidFill>
                  <a:srgbClr val="272833"/>
                </a:solidFill>
                <a:effectLst/>
                <a:latin typeface="+mn-lt"/>
              </a:rPr>
              <a:t>Når </a:t>
            </a:r>
            <a:r>
              <a:rPr lang="nb-NO" sz="1300" b="1" i="1">
                <a:solidFill>
                  <a:srgbClr val="272833"/>
                </a:solidFill>
                <a:effectLst/>
                <a:latin typeface="+mn-lt"/>
              </a:rPr>
              <a:t>Godkjenner</a:t>
            </a:r>
            <a:r>
              <a:rPr lang="nb-NO" sz="1300" b="0" i="0">
                <a:solidFill>
                  <a:srgbClr val="272833"/>
                </a:solidFill>
                <a:effectLst/>
                <a:latin typeface="+mn-lt"/>
              </a:rPr>
              <a:t> har godkjent forespørselen i Del 1 kan </a:t>
            </a:r>
            <a:r>
              <a:rPr lang="nb-NO" sz="1300" b="1" i="1">
                <a:solidFill>
                  <a:srgbClr val="272833"/>
                </a:solidFill>
                <a:effectLst/>
                <a:latin typeface="+mn-lt"/>
              </a:rPr>
              <a:t>Bestiller</a:t>
            </a:r>
            <a:r>
              <a:rPr lang="nb-NO" sz="1300" b="0" i="0">
                <a:solidFill>
                  <a:srgbClr val="272833"/>
                </a:solidFill>
                <a:effectLst/>
                <a:latin typeface="+mn-lt"/>
              </a:rPr>
              <a:t> registrere gjesten Gjesteregisteret</a:t>
            </a:r>
            <a:endParaRPr lang="nb-NO" sz="1300" b="1" i="0">
              <a:solidFill>
                <a:srgbClr val="272833"/>
              </a:solidFill>
              <a:effectLst/>
              <a:latin typeface="+mn-lt"/>
            </a:endParaRPr>
          </a:p>
          <a:p>
            <a:pPr marL="989965" lvl="1" indent="-380365"/>
            <a:r>
              <a:rPr lang="nb-NO" sz="1300" b="0" i="0">
                <a:solidFill>
                  <a:srgbClr val="272833"/>
                </a:solidFill>
                <a:effectLst/>
                <a:latin typeface="+mn-lt"/>
              </a:rPr>
              <a:t>Fornavn og etternavn</a:t>
            </a:r>
          </a:p>
          <a:p>
            <a:pPr marL="989965" lvl="1" indent="-380365"/>
            <a:r>
              <a:rPr lang="nb-NO" sz="1300" b="0" i="0">
                <a:solidFill>
                  <a:srgbClr val="272833"/>
                </a:solidFill>
                <a:effectLst/>
                <a:latin typeface="+mn-lt"/>
              </a:rPr>
              <a:t>Privat e-post</a:t>
            </a:r>
          </a:p>
          <a:p>
            <a:pPr marL="989965" lvl="1" indent="-380365"/>
            <a:r>
              <a:rPr lang="nb-NO" sz="1300">
                <a:solidFill>
                  <a:srgbClr val="272833"/>
                </a:solidFill>
                <a:latin typeface="+mn-lt"/>
              </a:rPr>
              <a:t>Gjestens rolle/tilknytningsforhold</a:t>
            </a:r>
          </a:p>
          <a:p>
            <a:pPr marL="989965" lvl="1" indent="-380365"/>
            <a:r>
              <a:rPr lang="nb-NO" sz="1300">
                <a:solidFill>
                  <a:srgbClr val="272833"/>
                </a:solidFill>
                <a:latin typeface="+mn-lt"/>
              </a:rPr>
              <a:t>Ansvarlig enhet</a:t>
            </a:r>
          </a:p>
          <a:p>
            <a:pPr marL="989965" lvl="1" indent="-380365"/>
            <a:r>
              <a:rPr lang="nb-NO" sz="1300">
                <a:solidFill>
                  <a:srgbClr val="272833"/>
                </a:solidFill>
                <a:latin typeface="+mn-lt"/>
              </a:rPr>
              <a:t>Start- og sluttdato</a:t>
            </a:r>
          </a:p>
          <a:p>
            <a:pPr marL="456565" indent="-456565">
              <a:buFont typeface="+mj-lt"/>
              <a:buAutoNum type="arabicPeriod"/>
            </a:pPr>
            <a:r>
              <a:rPr lang="nb-NO" sz="1300" b="1" i="1">
                <a:solidFill>
                  <a:srgbClr val="272833"/>
                </a:solidFill>
                <a:latin typeface="+mn-lt"/>
              </a:rPr>
              <a:t>Gjesten</a:t>
            </a:r>
            <a:r>
              <a:rPr lang="nb-NO" sz="1300">
                <a:solidFill>
                  <a:srgbClr val="272833"/>
                </a:solidFill>
                <a:latin typeface="+mn-lt"/>
              </a:rPr>
              <a:t> mottar en e-post med lenke til fullføring av registreringen. Dette inkluderer identifisering gjennom Feide eller ID-porten, (</a:t>
            </a:r>
            <a:r>
              <a:rPr lang="nb-NO" sz="1300" err="1">
                <a:solidFill>
                  <a:srgbClr val="272833"/>
                </a:solidFill>
                <a:latin typeface="+mn-lt"/>
              </a:rPr>
              <a:t>f.eks</a:t>
            </a:r>
            <a:r>
              <a:rPr lang="nb-NO" sz="1300">
                <a:solidFill>
                  <a:srgbClr val="272833"/>
                </a:solidFill>
                <a:latin typeface="+mn-lt"/>
              </a:rPr>
              <a:t> </a:t>
            </a:r>
            <a:r>
              <a:rPr lang="nb-NO" sz="1300" err="1">
                <a:solidFill>
                  <a:srgbClr val="272833"/>
                </a:solidFill>
                <a:latin typeface="+mn-lt"/>
              </a:rPr>
              <a:t>BankID</a:t>
            </a:r>
            <a:r>
              <a:rPr lang="nb-NO" sz="1300">
                <a:solidFill>
                  <a:srgbClr val="272833"/>
                </a:solidFill>
                <a:latin typeface="+mn-lt"/>
              </a:rPr>
              <a:t>)</a:t>
            </a:r>
          </a:p>
          <a:p>
            <a:pPr marL="989965" lvl="1" indent="-380365"/>
            <a:r>
              <a:rPr lang="nb-NO" sz="1300">
                <a:solidFill>
                  <a:srgbClr val="272833"/>
                </a:solidFill>
                <a:latin typeface="+mn-lt"/>
              </a:rPr>
              <a:t>Gjester som ikke har Feide eller ID-porten må velge manuell registrering, fylle inn pass- eller ID-nummer og så må </a:t>
            </a:r>
            <a:r>
              <a:rPr lang="nb-NO" sz="1300" b="1" i="1">
                <a:solidFill>
                  <a:srgbClr val="272833"/>
                </a:solidFill>
                <a:latin typeface="+mn-lt"/>
              </a:rPr>
              <a:t>Bestiller </a:t>
            </a:r>
            <a:r>
              <a:rPr lang="nb-NO" sz="1300">
                <a:solidFill>
                  <a:srgbClr val="272833"/>
                </a:solidFill>
                <a:latin typeface="+mn-lt"/>
              </a:rPr>
              <a:t>verifisere at det som er fylt inn stemmer. Helst må </a:t>
            </a:r>
            <a:r>
              <a:rPr lang="nb-NO" sz="1300" b="1" i="1">
                <a:solidFill>
                  <a:srgbClr val="272833"/>
                </a:solidFill>
                <a:latin typeface="+mn-lt"/>
              </a:rPr>
              <a:t>Gjesten </a:t>
            </a:r>
            <a:r>
              <a:rPr lang="nb-NO" sz="1300">
                <a:solidFill>
                  <a:srgbClr val="272833"/>
                </a:solidFill>
                <a:latin typeface="+mn-lt"/>
              </a:rPr>
              <a:t>identifisere seg ved fysisk oppmøte hos </a:t>
            </a:r>
            <a:r>
              <a:rPr lang="nb-NO" sz="1300" b="1" i="1">
                <a:solidFill>
                  <a:srgbClr val="272833"/>
                </a:solidFill>
                <a:latin typeface="+mn-lt"/>
              </a:rPr>
              <a:t>Bestiller</a:t>
            </a:r>
            <a:r>
              <a:rPr lang="nb-NO" sz="1300">
                <a:solidFill>
                  <a:srgbClr val="272833"/>
                </a:solidFill>
                <a:latin typeface="+mn-lt"/>
              </a:rPr>
              <a:t>.</a:t>
            </a:r>
          </a:p>
          <a:p>
            <a:pPr marL="989965" lvl="1" indent="-380365"/>
            <a:r>
              <a:rPr lang="nb-NO" sz="1300" b="1" i="1">
                <a:solidFill>
                  <a:srgbClr val="272833"/>
                </a:solidFill>
              </a:rPr>
              <a:t>Bestiller</a:t>
            </a:r>
            <a:r>
              <a:rPr lang="nb-NO" sz="1300">
                <a:solidFill>
                  <a:srgbClr val="272833"/>
                </a:solidFill>
              </a:rPr>
              <a:t> kan se når </a:t>
            </a:r>
            <a:r>
              <a:rPr lang="nb-NO" sz="1300" b="1" i="1">
                <a:solidFill>
                  <a:srgbClr val="272833"/>
                </a:solidFill>
              </a:rPr>
              <a:t>Gjesten</a:t>
            </a:r>
            <a:r>
              <a:rPr lang="nb-NO" sz="1300">
                <a:solidFill>
                  <a:srgbClr val="272833"/>
                </a:solidFill>
              </a:rPr>
              <a:t> har fullført</a:t>
            </a:r>
          </a:p>
          <a:p>
            <a:pPr marL="456565" indent="-456565">
              <a:buFont typeface="+mj-lt"/>
              <a:buAutoNum type="arabicPeriod"/>
            </a:pPr>
            <a:r>
              <a:rPr lang="nb-NO" sz="1300" b="1" i="1">
                <a:solidFill>
                  <a:srgbClr val="272833"/>
                </a:solidFill>
                <a:latin typeface="+mn-lt"/>
              </a:rPr>
              <a:t>Gjesten</a:t>
            </a:r>
            <a:r>
              <a:rPr lang="nb-NO" sz="1300">
                <a:solidFill>
                  <a:srgbClr val="272833"/>
                </a:solidFill>
                <a:latin typeface="+mn-lt"/>
              </a:rPr>
              <a:t> mottar e-post med lenke til aktivering av NTNU-bruker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D5B6B7-DA9D-B9AD-4D73-84A8A9F2E57C}"/>
              </a:ext>
            </a:extLst>
          </p:cNvPr>
          <p:cNvSpPr txBox="1">
            <a:spLocks/>
          </p:cNvSpPr>
          <p:nvPr/>
        </p:nvSpPr>
        <p:spPr>
          <a:xfrm>
            <a:off x="236972" y="1692668"/>
            <a:ext cx="3679772" cy="3193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 b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1: Innhent godkjenning – Tilgangsavtale med ledergodkjenning</a:t>
            </a:r>
          </a:p>
          <a:p>
            <a:pPr>
              <a:buFont typeface="+mj-lt"/>
              <a:buAutoNum type="arabicPeriod"/>
            </a:pPr>
            <a:r>
              <a:rPr lang="nb-NO" sz="1200" b="1" i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Bestiller</a:t>
            </a:r>
            <a:r>
              <a:rPr lang="nb-NO" sz="120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registrerer </a:t>
            </a:r>
            <a:r>
              <a:rPr lang="nb-NO" sz="1200" b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Tilgangsavtale for gjesten</a:t>
            </a:r>
            <a:r>
              <a:rPr lang="nb-NO" sz="120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nb-NO" sz="120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Fornavn og etternavn</a:t>
            </a:r>
          </a:p>
          <a:p>
            <a:pPr lvl="1"/>
            <a:r>
              <a:rPr lang="nb-NO" sz="120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 e-post</a:t>
            </a:r>
          </a:p>
          <a:p>
            <a:pPr lvl="1"/>
            <a:r>
              <a:rPr lang="nb-NO" sz="120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Formål</a:t>
            </a:r>
          </a:p>
          <a:p>
            <a:pPr lvl="1"/>
            <a:r>
              <a:rPr lang="nb-NO" sz="120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Ansvarlig enhet og underenhet</a:t>
            </a:r>
          </a:p>
          <a:p>
            <a:pPr lvl="1"/>
            <a:r>
              <a:rPr lang="nb-NO" sz="1200">
                <a:solidFill>
                  <a:srgbClr val="0B5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Tilknytningsforhold</a:t>
            </a:r>
            <a:endParaRPr lang="nb-NO" sz="1200">
              <a:solidFill>
                <a:srgbClr val="0B5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b-NO" sz="120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 og sluttdato</a:t>
            </a:r>
          </a:p>
          <a:p>
            <a:pPr lvl="1"/>
            <a:r>
              <a:rPr lang="nb-NO" sz="120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Godkjenner</a:t>
            </a:r>
          </a:p>
          <a:p>
            <a:pPr>
              <a:buFont typeface="+mj-lt"/>
              <a:buAutoNum type="arabicPeriod"/>
            </a:pPr>
            <a:r>
              <a:rPr lang="nb-NO" sz="120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Tilgangsavtalen godkjennes eller avvises av </a:t>
            </a:r>
            <a:r>
              <a:rPr lang="nb-NO" sz="1200" b="1" i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Godkjenner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200">
              <a:solidFill>
                <a:srgbClr val="27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F87000-1165-4397-143C-7C441B64DBD1}"/>
              </a:ext>
            </a:extLst>
          </p:cNvPr>
          <p:cNvSpPr txBox="1">
            <a:spLocks/>
          </p:cNvSpPr>
          <p:nvPr/>
        </p:nvSpPr>
        <p:spPr>
          <a:xfrm>
            <a:off x="8159331" y="1704373"/>
            <a:ext cx="3600000" cy="3632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 b="1">
                <a:solidFill>
                  <a:srgbClr val="272833"/>
                </a:solidFill>
              </a:rPr>
              <a:t>Del 3: Bestill tilgang til andre fagsystem</a:t>
            </a:r>
            <a:endParaRPr lang="nb-NO" sz="1400">
              <a:solidFill>
                <a:srgbClr val="272833"/>
              </a:solidFill>
            </a:endParaRPr>
          </a:p>
          <a:p>
            <a:pPr>
              <a:buFont typeface="+mj-lt"/>
              <a:buAutoNum type="arabicPeriod"/>
            </a:pPr>
            <a:r>
              <a:rPr lang="nb-NO" sz="1200">
                <a:solidFill>
                  <a:srgbClr val="272833"/>
                </a:solidFill>
              </a:rPr>
              <a:t>Når </a:t>
            </a:r>
            <a:r>
              <a:rPr lang="nb-NO" sz="1200" b="1" i="1">
                <a:solidFill>
                  <a:srgbClr val="272833"/>
                </a:solidFill>
              </a:rPr>
              <a:t>Gjesten</a:t>
            </a:r>
            <a:r>
              <a:rPr lang="nb-NO" sz="1200" i="1">
                <a:solidFill>
                  <a:srgbClr val="272833"/>
                </a:solidFill>
              </a:rPr>
              <a:t> </a:t>
            </a:r>
            <a:r>
              <a:rPr lang="nb-NO" sz="1200">
                <a:solidFill>
                  <a:srgbClr val="272833"/>
                </a:solidFill>
              </a:rPr>
              <a:t> har aktivert kontoen sin, kan ytterligere tilganger bestilles og tildeles</a:t>
            </a:r>
          </a:p>
          <a:p>
            <a:pPr lvl="1"/>
            <a:r>
              <a:rPr lang="nb-NO" sz="1200" b="1" i="1">
                <a:solidFill>
                  <a:srgbClr val="272833"/>
                </a:solidFill>
              </a:rPr>
              <a:t>Bestiller</a:t>
            </a:r>
            <a:r>
              <a:rPr lang="nb-NO" sz="1200">
                <a:solidFill>
                  <a:srgbClr val="272833"/>
                </a:solidFill>
              </a:rPr>
              <a:t> (</a:t>
            </a:r>
            <a:r>
              <a:rPr lang="nb-NO" sz="1200" i="1">
                <a:solidFill>
                  <a:srgbClr val="272833"/>
                </a:solidFill>
              </a:rPr>
              <a:t>Vert</a:t>
            </a:r>
            <a:r>
              <a:rPr lang="nb-NO" sz="1200">
                <a:solidFill>
                  <a:srgbClr val="272833"/>
                </a:solidFill>
              </a:rPr>
              <a:t>) bestiller tilganger via NTNU Hjelp til de fagsystem som er nødvendige for at </a:t>
            </a:r>
            <a:r>
              <a:rPr lang="nb-NO" sz="1200" b="1" i="1">
                <a:solidFill>
                  <a:srgbClr val="272833"/>
                </a:solidFill>
              </a:rPr>
              <a:t>Gjesten</a:t>
            </a:r>
            <a:r>
              <a:rPr lang="nb-NO" sz="1200">
                <a:solidFill>
                  <a:srgbClr val="272833"/>
                </a:solidFill>
              </a:rPr>
              <a:t> skal kunne utføre arbeidet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E7229-C032-4F15-03A9-DBE5EBE83833}"/>
              </a:ext>
            </a:extLst>
          </p:cNvPr>
          <p:cNvSpPr txBox="1"/>
          <p:nvPr/>
        </p:nvSpPr>
        <p:spPr>
          <a:xfrm>
            <a:off x="236972" y="5095373"/>
            <a:ext cx="3795698" cy="1477328"/>
          </a:xfrm>
          <a:prstGeom prst="rect">
            <a:avLst/>
          </a:prstGeom>
          <a:solidFill>
            <a:srgbClr val="00509E"/>
          </a:solidFill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chemeClr val="bg1"/>
                </a:solidFill>
              </a:rPr>
              <a:t>Roller:</a:t>
            </a:r>
          </a:p>
          <a:p>
            <a:r>
              <a:rPr lang="nb-NO" sz="1200" b="1" i="1">
                <a:solidFill>
                  <a:schemeClr val="bg1"/>
                </a:solidFill>
              </a:rPr>
              <a:t>Gjest</a:t>
            </a:r>
            <a:r>
              <a:rPr lang="nb-NO" sz="1200">
                <a:solidFill>
                  <a:schemeClr val="bg1"/>
                </a:solidFill>
              </a:rPr>
              <a:t>: den personen som skal ha tilgang til NTNUs systemer</a:t>
            </a:r>
          </a:p>
          <a:p>
            <a:r>
              <a:rPr lang="nb-NO" sz="1200" b="1" i="1">
                <a:solidFill>
                  <a:schemeClr val="bg1"/>
                </a:solidFill>
              </a:rPr>
              <a:t>Bestiller</a:t>
            </a:r>
            <a:r>
              <a:rPr lang="nb-NO" sz="1200">
                <a:solidFill>
                  <a:schemeClr val="bg1"/>
                </a:solidFill>
              </a:rPr>
              <a:t>: en person med </a:t>
            </a:r>
            <a:r>
              <a:rPr lang="nb-NO" sz="1200" b="1" i="1">
                <a:solidFill>
                  <a:schemeClr val="bg1"/>
                </a:solidFill>
              </a:rPr>
              <a:t>Behovshaver kontrakt</a:t>
            </a:r>
            <a:r>
              <a:rPr lang="nb-NO" sz="1200" b="1">
                <a:solidFill>
                  <a:schemeClr val="bg1"/>
                </a:solidFill>
              </a:rPr>
              <a:t> </a:t>
            </a:r>
            <a:r>
              <a:rPr lang="nb-NO" sz="1200">
                <a:solidFill>
                  <a:schemeClr val="bg1"/>
                </a:solidFill>
              </a:rPr>
              <a:t>eller i SAP. Har rolle </a:t>
            </a:r>
            <a:r>
              <a:rPr lang="nb-NO" sz="1200" i="1">
                <a:solidFill>
                  <a:schemeClr val="bg1"/>
                </a:solidFill>
              </a:rPr>
              <a:t>Vert</a:t>
            </a:r>
            <a:r>
              <a:rPr lang="nb-NO" sz="1200">
                <a:solidFill>
                  <a:schemeClr val="bg1"/>
                </a:solidFill>
              </a:rPr>
              <a:t> i Gjesteregisteret (GREG)</a:t>
            </a:r>
          </a:p>
          <a:p>
            <a:r>
              <a:rPr lang="nb-NO" sz="1200" b="1" i="1">
                <a:solidFill>
                  <a:schemeClr val="bg1"/>
                </a:solidFill>
              </a:rPr>
              <a:t>Godkjenner</a:t>
            </a:r>
            <a:r>
              <a:rPr lang="nb-NO" sz="1200">
                <a:solidFill>
                  <a:schemeClr val="bg1"/>
                </a:solidFill>
              </a:rPr>
              <a:t>: er en </a:t>
            </a:r>
            <a:r>
              <a:rPr lang="nb-NO" sz="1200" b="1" i="1" err="1">
                <a:solidFill>
                  <a:schemeClr val="bg1"/>
                </a:solidFill>
              </a:rPr>
              <a:t>Personalgodkjenner</a:t>
            </a:r>
            <a:r>
              <a:rPr lang="nb-NO" sz="1200">
                <a:solidFill>
                  <a:schemeClr val="bg1"/>
                </a:solidFill>
              </a:rPr>
              <a:t> i SAP, - også kalt </a:t>
            </a:r>
            <a:r>
              <a:rPr lang="nb-NO" sz="1200" i="1">
                <a:solidFill>
                  <a:schemeClr val="bg1"/>
                </a:solidFill>
              </a:rPr>
              <a:t>Leder med hatt.</a:t>
            </a:r>
            <a:r>
              <a:rPr lang="nb-NO" sz="1200">
                <a:solidFill>
                  <a:schemeClr val="bg1"/>
                </a:solidFill>
              </a:rPr>
              <a:t> Har også rolle </a:t>
            </a:r>
            <a:r>
              <a:rPr lang="nb-NO" sz="1200" i="1">
                <a:solidFill>
                  <a:schemeClr val="bg1"/>
                </a:solidFill>
              </a:rPr>
              <a:t>Vert</a:t>
            </a:r>
            <a:r>
              <a:rPr lang="nb-NO" sz="1200">
                <a:solidFill>
                  <a:schemeClr val="bg1"/>
                </a:solidFill>
              </a:rPr>
              <a:t> i GREG</a:t>
            </a:r>
          </a:p>
        </p:txBody>
      </p:sp>
    </p:spTree>
    <p:extLst>
      <p:ext uri="{BB962C8B-B14F-4D97-AF65-F5344CB8AC3E}">
        <p14:creationId xmlns:p14="http://schemas.microsoft.com/office/powerpoint/2010/main" val="42768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0354af704_0_180"/>
          <p:cNvSpPr txBox="1">
            <a:spLocks noGrp="1"/>
          </p:cNvSpPr>
          <p:nvPr>
            <p:ph type="title"/>
          </p:nvPr>
        </p:nvSpPr>
        <p:spPr>
          <a:xfrm>
            <a:off x="549370" y="412532"/>
            <a:ext cx="10154000" cy="864683"/>
          </a:xfrm>
          <a:prstGeom prst="rect">
            <a:avLst/>
          </a:prstGeom>
        </p:spPr>
        <p:txBody>
          <a:bodyPr spcFirstLastPara="1" vert="horz" wrap="square" lIns="120000" tIns="62400" rIns="120000" bIns="62400" rtlCol="0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nb-NO" dirty="0"/>
              <a:t>Gjestetjenesten i tre steg</a:t>
            </a:r>
            <a:endParaRPr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99E33DF-AC9B-088E-F9FB-932070283B77}"/>
              </a:ext>
            </a:extLst>
          </p:cNvPr>
          <p:cNvSpPr txBox="1"/>
          <p:nvPr/>
        </p:nvSpPr>
        <p:spPr>
          <a:xfrm>
            <a:off x="684325" y="1512659"/>
            <a:ext cx="104349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400" dirty="0"/>
          </a:p>
          <a:p>
            <a:r>
              <a:rPr lang="nb-NO" sz="2000" b="1" dirty="0"/>
              <a:t>«Startside» </a:t>
            </a:r>
            <a:r>
              <a:rPr lang="nb-NO" sz="2000" b="1" dirty="0">
                <a:hlinkClick r:id="rId3"/>
              </a:rPr>
              <a:t>https://i.ntnu.no/wiki/-/wiki/Norsk/Gjestetjenesten </a:t>
            </a:r>
            <a:endParaRPr lang="nb-NO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Veiledning </a:t>
            </a:r>
            <a:r>
              <a:rPr lang="nb-NO" dirty="0">
                <a:hlinkClick r:id="rId4"/>
              </a:rPr>
              <a:t>https://i.ntnu.no/wiki/-/wiki/Norsk/Gjestetjenesten+-+veiledning 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342900" indent="-342900">
              <a:buFont typeface="+mj-lt"/>
              <a:buAutoNum type="arabicPeriod"/>
            </a:pPr>
            <a:r>
              <a:rPr lang="nb-NO" sz="2000" dirty="0"/>
              <a:t>Opprett Tilgangsavtale med ledergodkjenning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Veiledning </a:t>
            </a:r>
            <a:r>
              <a:rPr lang="nb-NO" dirty="0">
                <a:hlinkClick r:id="rId5"/>
              </a:rPr>
              <a:t>https://i.ntnu.no/wiki/-/wiki/Norsk/Tilgangsavtale </a:t>
            </a:r>
            <a:endParaRPr lang="nb-NO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342900" indent="-342900">
              <a:buFont typeface="+mj-lt"/>
              <a:buAutoNum type="arabicPeriod"/>
            </a:pPr>
            <a:r>
              <a:rPr lang="nb-NO" sz="2000" dirty="0"/>
              <a:t>Registrere gjesten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Veiledning </a:t>
            </a:r>
            <a:r>
              <a:rPr lang="nb-NO" dirty="0">
                <a:hlinkClick r:id="rId4"/>
              </a:rPr>
              <a:t>https://i.ntnu.no/wiki/-/wiki/Norsk/Gjestetjenesten+-+veiledning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2000" dirty="0">
              <a:hlinkClick r:id="rId4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2000" dirty="0"/>
              <a:t>Bestill ekstra tilganger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Veiledning </a:t>
            </a:r>
            <a:r>
              <a:rPr lang="nb-NO" dirty="0">
                <a:hlinkClick r:id="rId6"/>
              </a:rPr>
              <a:t>https://i.ntnu.no/wiki/-/wiki/Norsk/Bestille+tilganger+til+systemer+og+rom </a:t>
            </a:r>
            <a:endParaRPr lang="nb-NO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74450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896B41-20C6-FB59-0CCC-A2B0023A7811}"/>
              </a:ext>
            </a:extLst>
          </p:cNvPr>
          <p:cNvSpPr txBox="1"/>
          <p:nvPr/>
        </p:nvSpPr>
        <p:spPr>
          <a:xfrm>
            <a:off x="923981" y="2758389"/>
            <a:ext cx="92658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6000" dirty="0"/>
              <a:t>Demo av Gjestetjenesten</a:t>
            </a:r>
          </a:p>
        </p:txBody>
      </p:sp>
    </p:spTree>
    <p:extLst>
      <p:ext uri="{BB962C8B-B14F-4D97-AF65-F5344CB8AC3E}">
        <p14:creationId xmlns:p14="http://schemas.microsoft.com/office/powerpoint/2010/main" val="2929862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16_9" id="{85FF4AD1-7FE2-7C44-B48B-6970A3AAF856}" vid="{2428F606-780E-0346-BA3B-59B224E3FCC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80E95CC9405444BDEE5EEFFA5D8FFD" ma:contentTypeVersion="7" ma:contentTypeDescription="Opprett et nytt dokument." ma:contentTypeScope="" ma:versionID="0b9ae1b4411a51a0db69f06be457791a">
  <xsd:schema xmlns:xsd="http://www.w3.org/2001/XMLSchema" xmlns:xs="http://www.w3.org/2001/XMLSchema" xmlns:p="http://schemas.microsoft.com/office/2006/metadata/properties" xmlns:ns2="897b5152-4f70-45bd-b822-bf7b8a5a40a8" xmlns:ns3="66544ad9-c126-442f-8bde-d89b5b625e33" targetNamespace="http://schemas.microsoft.com/office/2006/metadata/properties" ma:root="true" ma:fieldsID="13f9d15719c76561a16acf359f15d856" ns2:_="" ns3:_="">
    <xsd:import namespace="897b5152-4f70-45bd-b822-bf7b8a5a40a8"/>
    <xsd:import namespace="66544ad9-c126-442f-8bde-d89b5b625e33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b5152-4f70-45bd-b822-bf7b8a5a40a8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9" nillable="true" ma:taxonomy="true" ma:internalName="j25543a5815d485da9a5e0773ad762e9" ma:taxonomyFieldName="GtProjectPhase" ma:displayName="Fase" ma:fieldId="{325543a5-815d-485d-a9a5-e0773ad762e9}" ma:sspId="6e7bc199-5fe5-462f-a3d8-26f806c1f49a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b1ea534-4201-4aa6-ba69-87b6e43147d9}" ma:internalName="TaxCatchAll" ma:showField="CatchAllData" ma:web="897b5152-4f70-45bd-b822-bf7b8a5a40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44ad9-c126-442f-8bde-d89b5b625e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7b5152-4f70-45bd-b822-bf7b8a5a40a8" xsi:nil="true"/>
    <j25543a5815d485da9a5e0773ad762e9 xmlns="897b5152-4f70-45bd-b822-bf7b8a5a40a8">
      <Terms xmlns="http://schemas.microsoft.com/office/infopath/2007/PartnerControls"/>
    </j25543a5815d485da9a5e0773ad762e9>
    <SharedWithUsers xmlns="897b5152-4f70-45bd-b822-bf7b8a5a40a8">
      <UserInfo>
        <DisplayName>Carl Christian Storvold</DisplayName>
        <AccountId>296</AccountId>
        <AccountType/>
      </UserInfo>
      <UserInfo>
        <DisplayName>Tone Aune</DisplayName>
        <AccountId>373</AccountId>
        <AccountType/>
      </UserInfo>
      <UserInfo>
        <DisplayName>Merete Aagesen</DisplayName>
        <AccountId>101</AccountId>
        <AccountType/>
      </UserInfo>
      <UserInfo>
        <DisplayName>Ingvild Oxaas Wie</DisplayName>
        <AccountId>264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1ACA105-0462-4543-98F9-BF984A853D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D86F0C-A828-448C-8741-1D91D2F4B27A}">
  <ds:schemaRefs>
    <ds:schemaRef ds:uri="66544ad9-c126-442f-8bde-d89b5b625e33"/>
    <ds:schemaRef ds:uri="897b5152-4f70-45bd-b822-bf7b8a5a40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6B5726-2892-47AA-934B-CD5D57733D15}">
  <ds:schemaRefs>
    <ds:schemaRef ds:uri="66544ad9-c126-442f-8bde-d89b5b625e33"/>
    <ds:schemaRef ds:uri="897b5152-4f70-45bd-b822-bf7b8a5a40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Widescreen</PresentationFormat>
  <Paragraphs>126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1_Office-tema</vt:lpstr>
      <vt:lpstr>2_Office-tema</vt:lpstr>
      <vt:lpstr>3_Office-tema</vt:lpstr>
      <vt:lpstr>think-cell Slide</vt:lpstr>
      <vt:lpstr>Fagkafé  Gjestetjenesten</vt:lpstr>
      <vt:lpstr>PowerPoint Presentation</vt:lpstr>
      <vt:lpstr>Agenda</vt:lpstr>
      <vt:lpstr>Saksbehandling i forkant av Gjestetjenesten</vt:lpstr>
      <vt:lpstr>Gjestetjenesten i tre steg</vt:lpstr>
      <vt:lpstr>Gjestetjenesten i tre steg</vt:lpstr>
      <vt:lpstr>Gjestetjenesten i tre steg</vt:lpstr>
      <vt:lpstr>Gjestetjenesten i tre steg</vt:lpstr>
      <vt:lpstr>PowerPoint Presentation</vt:lpstr>
      <vt:lpstr>PowerPoint Presentation</vt:lpstr>
      <vt:lpstr>Pågående opprydding i Gjestetjenesten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Spørsmål og svar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Fagkafe - Gjestetjenesten</dc:title>
  <dc:creator>Arne Fjerdrumsmoen</dc:creator>
  <cp:lastModifiedBy>Ingvild Oxaas Wie</cp:lastModifiedBy>
  <cp:revision>2</cp:revision>
  <dcterms:created xsi:type="dcterms:W3CDTF">2023-01-24T20:06:46Z</dcterms:created>
  <dcterms:modified xsi:type="dcterms:W3CDTF">2023-01-26T14:03:11Z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0x010100C380E95CC9405444BDEE5EEFFA5D8FFD</vt:lpwstr>
  </property>
  <property fmtid="{D5CDD505-2E9C-101B-9397-08002B2CF9AE}" pid="3" name="GtProjectPhase">
    <vt:lpwstr/>
  </property>
</Properties>
</file>