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0" r:id="rId2"/>
    <p:sldId id="261" r:id="rId3"/>
    <p:sldId id="262" r:id="rId4"/>
    <p:sldId id="263" r:id="rId5"/>
    <p:sldId id="264" r:id="rId6"/>
    <p:sldId id="265" r:id="rId7"/>
    <p:sldId id="266" r:id="rId8"/>
    <p:sldId id="267" r:id="rId9"/>
    <p:sldId id="268" r:id="rId10"/>
    <p:sldId id="269" r:id="rId11"/>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45095" autoAdjust="0"/>
  </p:normalViewPr>
  <p:slideViewPr>
    <p:cSldViewPr snapToGrid="0" snapToObjects="1">
      <p:cViewPr varScale="1">
        <p:scale>
          <a:sx n="49" d="100"/>
          <a:sy n="49" d="100"/>
        </p:scale>
        <p:origin x="427" y="43"/>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713CD-823B-4CA8-88FF-0EB396976B9A}" type="datetimeFigureOut">
              <a:rPr lang="nb-NO" smtClean="0"/>
              <a:t>28.10.2019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A3228-0C67-4962-B938-227AC6336D1E}" type="slidenum">
              <a:rPr lang="nb-NO" smtClean="0"/>
              <a:t>‹#›</a:t>
            </a:fld>
            <a:endParaRPr lang="nb-NO"/>
          </a:p>
        </p:txBody>
      </p:sp>
    </p:spTree>
    <p:extLst>
      <p:ext uri="{BB962C8B-B14F-4D97-AF65-F5344CB8AC3E}">
        <p14:creationId xmlns:p14="http://schemas.microsoft.com/office/powerpoint/2010/main" val="356202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nsida.ntnu.no/wiki/-/wiki/Norsk/Uakseptabel+adferd+-+mobbing+og+konflikte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innsida.ntnu.no/wiki/-/wiki/Norsk/Rapporter+om+mobbing+og+trakasser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dirty="0"/>
              <a:t>Three </a:t>
            </a:r>
            <a:r>
              <a:rPr lang="nb-NO" sz="1200" b="1" dirty="0" err="1"/>
              <a:t>pieces</a:t>
            </a:r>
            <a:r>
              <a:rPr lang="nb-NO" sz="1200" b="1" dirty="0"/>
              <a:t> </a:t>
            </a:r>
            <a:r>
              <a:rPr lang="nb-NO" sz="1200" b="1" dirty="0" err="1"/>
              <a:t>of</a:t>
            </a:r>
            <a:r>
              <a:rPr lang="nb-NO" sz="1200" b="1" dirty="0"/>
              <a:t> </a:t>
            </a:r>
            <a:r>
              <a:rPr lang="nb-NO" sz="1200" b="1" dirty="0" err="1"/>
              <a:t>advice</a:t>
            </a:r>
            <a:r>
              <a:rPr lang="nb-NO" sz="1200" b="1" dirty="0"/>
              <a:t> to </a:t>
            </a:r>
            <a:r>
              <a:rPr lang="nb-NO" sz="1200" b="1" dirty="0" err="1"/>
              <a:t>you</a:t>
            </a:r>
            <a:r>
              <a:rPr lang="nb-NO" sz="1200" b="1" dirty="0"/>
              <a:t>, </a:t>
            </a:r>
            <a:r>
              <a:rPr lang="nb-NO" sz="1200" b="1" dirty="0" err="1"/>
              <a:t>the</a:t>
            </a:r>
            <a:r>
              <a:rPr lang="nb-NO" sz="1200" b="1" dirty="0"/>
              <a:t> leader, </a:t>
            </a:r>
            <a:r>
              <a:rPr lang="nb-NO" sz="1200" b="1" dirty="0" err="1"/>
              <a:t>before</a:t>
            </a:r>
            <a:r>
              <a:rPr lang="nb-NO" sz="1200" b="1" dirty="0"/>
              <a:t> </a:t>
            </a:r>
            <a:r>
              <a:rPr lang="nb-NO" sz="1200" b="1" dirty="0" err="1"/>
              <a:t>the</a:t>
            </a:r>
            <a:r>
              <a:rPr lang="nb-NO" sz="1200" b="1" dirty="0"/>
              <a:t> </a:t>
            </a:r>
            <a:r>
              <a:rPr lang="nb-NO" sz="1200" b="1" dirty="0" err="1"/>
              <a:t>information</a:t>
            </a:r>
            <a:r>
              <a:rPr lang="nb-NO" sz="1200" b="1" dirty="0"/>
              <a:t> </a:t>
            </a:r>
            <a:r>
              <a:rPr lang="nb-NO" sz="1200" b="1" dirty="0" err="1"/>
              <a:t>meeting</a:t>
            </a:r>
            <a:r>
              <a:rPr lang="nb-NO" sz="1200" b="1" dirty="0"/>
              <a:t> at </a:t>
            </a:r>
            <a:r>
              <a:rPr lang="nb-NO" sz="1200" b="1" dirty="0" err="1"/>
              <a:t>the</a:t>
            </a:r>
            <a:r>
              <a:rPr lang="nb-NO" sz="1200" b="1" dirty="0"/>
              <a:t> unit:</a:t>
            </a:r>
            <a:endParaRPr lang="nb-NO" sz="1200" dirty="0"/>
          </a:p>
          <a:p>
            <a:r>
              <a:rPr lang="nb-NO" sz="1200" dirty="0"/>
              <a:t>1. Be personal. Show </a:t>
            </a:r>
            <a:r>
              <a:rPr lang="nb-NO" sz="1200" dirty="0" err="1"/>
              <a:t>them</a:t>
            </a:r>
            <a:r>
              <a:rPr lang="nb-NO" sz="1200" dirty="0"/>
              <a:t> </a:t>
            </a:r>
            <a:r>
              <a:rPr lang="nb-NO" sz="1200" dirty="0" err="1"/>
              <a:t>that</a:t>
            </a:r>
            <a:r>
              <a:rPr lang="nb-NO" sz="1200" dirty="0"/>
              <a:t> it is </a:t>
            </a:r>
            <a:r>
              <a:rPr lang="nb-NO" sz="1200" dirty="0" err="1"/>
              <a:t>important</a:t>
            </a:r>
            <a:r>
              <a:rPr lang="nb-NO" sz="1200" dirty="0"/>
              <a:t> to </a:t>
            </a:r>
            <a:r>
              <a:rPr lang="nb-NO" sz="1200" dirty="0" err="1"/>
              <a:t>you</a:t>
            </a:r>
            <a:r>
              <a:rPr lang="nb-NO" sz="1200" dirty="0"/>
              <a:t> </a:t>
            </a:r>
            <a:r>
              <a:rPr lang="nb-NO" sz="1200" dirty="0" err="1"/>
              <a:t>that</a:t>
            </a:r>
            <a:r>
              <a:rPr lang="nb-NO" sz="1200" dirty="0"/>
              <a:t> </a:t>
            </a:r>
            <a:r>
              <a:rPr lang="nb-NO" sz="1200" dirty="0" err="1"/>
              <a:t>employees</a:t>
            </a:r>
            <a:r>
              <a:rPr lang="nb-NO" sz="1200" dirty="0"/>
              <a:t> </a:t>
            </a:r>
            <a:r>
              <a:rPr lang="nb-NO" sz="1200" dirty="0" err="1"/>
              <a:t>respond</a:t>
            </a:r>
            <a:r>
              <a:rPr lang="nb-NO" sz="1200" dirty="0"/>
              <a:t>, and </a:t>
            </a:r>
            <a:r>
              <a:rPr lang="nb-NO" sz="1200" dirty="0" err="1"/>
              <a:t>that</a:t>
            </a:r>
            <a:r>
              <a:rPr lang="nb-NO" sz="1200" dirty="0"/>
              <a:t> </a:t>
            </a:r>
            <a:r>
              <a:rPr lang="nb-NO" sz="1200" dirty="0" err="1"/>
              <a:t>you</a:t>
            </a:r>
            <a:r>
              <a:rPr lang="nb-NO" sz="1200" dirty="0"/>
              <a:t> </a:t>
            </a:r>
            <a:r>
              <a:rPr lang="nb-NO" sz="1200" dirty="0" err="1"/>
              <a:t>care</a:t>
            </a:r>
            <a:r>
              <a:rPr lang="nb-NO" sz="1200" dirty="0"/>
              <a:t> </a:t>
            </a:r>
            <a:r>
              <a:rPr lang="nb-NO" sz="1200" dirty="0" err="1"/>
              <a:t>about</a:t>
            </a:r>
            <a:r>
              <a:rPr lang="nb-NO" sz="1200" dirty="0"/>
              <a:t> </a:t>
            </a:r>
            <a:r>
              <a:rPr lang="nb-NO" sz="1200" dirty="0" err="1"/>
              <a:t>the</a:t>
            </a:r>
            <a:r>
              <a:rPr lang="nb-NO" sz="1200" dirty="0"/>
              <a:t> </a:t>
            </a:r>
            <a:r>
              <a:rPr lang="nb-NO" sz="1200" dirty="0" err="1"/>
              <a:t>work</a:t>
            </a:r>
            <a:r>
              <a:rPr lang="nb-NO" sz="1200" dirty="0"/>
              <a:t> </a:t>
            </a:r>
            <a:r>
              <a:rPr lang="nb-NO" sz="1200" dirty="0" err="1"/>
              <a:t>environment</a:t>
            </a:r>
            <a:r>
              <a:rPr lang="nb-NO" sz="1200" dirty="0"/>
              <a:t> and </a:t>
            </a:r>
            <a:r>
              <a:rPr lang="nb-NO" sz="1200" dirty="0" err="1"/>
              <a:t>want</a:t>
            </a:r>
            <a:r>
              <a:rPr lang="nb-NO" sz="1200" dirty="0"/>
              <a:t> to </a:t>
            </a:r>
            <a:r>
              <a:rPr lang="nb-NO" sz="1200" dirty="0" err="1"/>
              <a:t>know</a:t>
            </a:r>
            <a:r>
              <a:rPr lang="nb-NO" sz="1200" dirty="0"/>
              <a:t> </a:t>
            </a:r>
            <a:r>
              <a:rPr lang="nb-NO" sz="1200" dirty="0" err="1"/>
              <a:t>how</a:t>
            </a:r>
            <a:r>
              <a:rPr lang="nb-NO" sz="1200" dirty="0"/>
              <a:t> </a:t>
            </a:r>
            <a:r>
              <a:rPr lang="nb-NO" sz="1200" dirty="0" err="1"/>
              <a:t>they</a:t>
            </a:r>
            <a:r>
              <a:rPr lang="nb-NO" sz="1200" dirty="0"/>
              <a:t> </a:t>
            </a:r>
            <a:r>
              <a:rPr lang="nb-NO" sz="1200" dirty="0" err="1"/>
              <a:t>feel</a:t>
            </a:r>
            <a:r>
              <a:rPr lang="nb-NO" sz="1200" dirty="0"/>
              <a:t> at </a:t>
            </a:r>
            <a:r>
              <a:rPr lang="nb-NO" sz="1200" dirty="0" err="1"/>
              <a:t>work</a:t>
            </a:r>
            <a:r>
              <a:rPr lang="nb-NO" sz="1200" dirty="0"/>
              <a:t>. The survey </a:t>
            </a:r>
            <a:r>
              <a:rPr lang="nb-NO" sz="1200" dirty="0" err="1"/>
              <a:t>provides</a:t>
            </a:r>
            <a:r>
              <a:rPr lang="nb-NO" sz="1200" dirty="0"/>
              <a:t> </a:t>
            </a:r>
            <a:r>
              <a:rPr lang="nb-NO" sz="1200" dirty="0" err="1"/>
              <a:t>you</a:t>
            </a:r>
            <a:r>
              <a:rPr lang="nb-NO" sz="1200" dirty="0"/>
              <a:t> as leader </a:t>
            </a:r>
            <a:r>
              <a:rPr lang="nb-NO" sz="1200" dirty="0" err="1"/>
              <a:t>with</a:t>
            </a:r>
            <a:r>
              <a:rPr lang="nb-NO" sz="1200" dirty="0"/>
              <a:t> a </a:t>
            </a:r>
            <a:r>
              <a:rPr lang="nb-NO" sz="1200" dirty="0" err="1"/>
              <a:t>good</a:t>
            </a:r>
            <a:r>
              <a:rPr lang="nb-NO" sz="1200" dirty="0"/>
              <a:t> </a:t>
            </a:r>
            <a:r>
              <a:rPr lang="nb-NO" sz="1200" dirty="0" err="1"/>
              <a:t>overview</a:t>
            </a:r>
            <a:r>
              <a:rPr lang="nb-NO" sz="1200" dirty="0"/>
              <a:t> </a:t>
            </a:r>
            <a:r>
              <a:rPr lang="nb-NO" sz="1200" dirty="0" err="1"/>
              <a:t>of</a:t>
            </a:r>
            <a:r>
              <a:rPr lang="nb-NO" sz="1200" dirty="0"/>
              <a:t> </a:t>
            </a:r>
            <a:r>
              <a:rPr lang="nb-NO" sz="1200" dirty="0" err="1"/>
              <a:t>the</a:t>
            </a:r>
            <a:r>
              <a:rPr lang="nb-NO" sz="1200" dirty="0"/>
              <a:t> </a:t>
            </a:r>
            <a:r>
              <a:rPr lang="nb-NO" sz="1200" dirty="0" err="1"/>
              <a:t>work</a:t>
            </a:r>
            <a:r>
              <a:rPr lang="nb-NO" sz="1200" dirty="0"/>
              <a:t> </a:t>
            </a:r>
            <a:r>
              <a:rPr lang="nb-NO" sz="1200" dirty="0" err="1"/>
              <a:t>environment</a:t>
            </a:r>
            <a:r>
              <a:rPr lang="nb-NO" sz="1200" dirty="0"/>
              <a:t> at </a:t>
            </a:r>
            <a:r>
              <a:rPr lang="nb-NO" sz="1200" dirty="0" err="1"/>
              <a:t>your</a:t>
            </a:r>
            <a:r>
              <a:rPr lang="nb-NO" sz="1200" dirty="0"/>
              <a:t> unit, so </a:t>
            </a:r>
            <a:r>
              <a:rPr lang="nb-NO" sz="1200" dirty="0" err="1"/>
              <a:t>that</a:t>
            </a:r>
            <a:r>
              <a:rPr lang="nb-NO" sz="1200" dirty="0"/>
              <a:t> </a:t>
            </a:r>
            <a:r>
              <a:rPr lang="nb-NO" sz="1200" dirty="0" err="1"/>
              <a:t>you</a:t>
            </a:r>
            <a:r>
              <a:rPr lang="nb-NO" sz="1200" dirty="0"/>
              <a:t> </a:t>
            </a:r>
            <a:r>
              <a:rPr lang="nb-NO" sz="1200" dirty="0" err="1"/>
              <a:t>can</a:t>
            </a:r>
            <a:r>
              <a:rPr lang="nb-NO" sz="1200" dirty="0"/>
              <a:t> </a:t>
            </a:r>
            <a:r>
              <a:rPr lang="nb-NO" sz="1200" dirty="0" err="1"/>
              <a:t>contribute</a:t>
            </a:r>
            <a:r>
              <a:rPr lang="nb-NO" sz="1200" dirty="0"/>
              <a:t> to </a:t>
            </a:r>
            <a:r>
              <a:rPr lang="nb-NO" sz="1200" dirty="0" err="1"/>
              <a:t>creating</a:t>
            </a:r>
            <a:r>
              <a:rPr lang="nb-NO" sz="1200" dirty="0"/>
              <a:t> a solid </a:t>
            </a:r>
            <a:r>
              <a:rPr lang="nb-NO" sz="1200" dirty="0" err="1"/>
              <a:t>framework</a:t>
            </a:r>
            <a:r>
              <a:rPr lang="nb-NO" sz="1200" dirty="0"/>
              <a:t> for </a:t>
            </a:r>
            <a:r>
              <a:rPr lang="nb-NO" sz="1200" dirty="0" err="1"/>
              <a:t>the</a:t>
            </a:r>
            <a:r>
              <a:rPr lang="nb-NO" sz="1200" dirty="0"/>
              <a:t> </a:t>
            </a:r>
            <a:r>
              <a:rPr lang="nb-NO" sz="1200" dirty="0" err="1"/>
              <a:t>employees</a:t>
            </a:r>
            <a:r>
              <a:rPr lang="nb-NO" sz="1200" dirty="0"/>
              <a:t> and for </a:t>
            </a:r>
            <a:r>
              <a:rPr lang="nb-NO" sz="1200" dirty="0" err="1"/>
              <a:t>the</a:t>
            </a:r>
            <a:r>
              <a:rPr lang="nb-NO" sz="1200" dirty="0"/>
              <a:t> </a:t>
            </a:r>
            <a:r>
              <a:rPr lang="nb-NO" sz="1200" dirty="0" err="1"/>
              <a:t>unit’s</a:t>
            </a:r>
            <a:r>
              <a:rPr lang="nb-NO" sz="1200" dirty="0"/>
              <a:t> </a:t>
            </a:r>
            <a:r>
              <a:rPr lang="nb-NO" sz="1200" dirty="0" err="1"/>
              <a:t>activity</a:t>
            </a:r>
            <a:r>
              <a:rPr lang="nb-NO" sz="1200" dirty="0"/>
              <a:t>.</a:t>
            </a:r>
            <a:endParaRPr lang="nb-NO" sz="1200" dirty="0">
              <a:cs typeface="Calibri"/>
            </a:endParaRPr>
          </a:p>
          <a:p>
            <a:r>
              <a:rPr lang="nb-NO" sz="1200" dirty="0"/>
              <a:t>2. Be </a:t>
            </a:r>
            <a:r>
              <a:rPr lang="nb-NO" sz="1200" dirty="0" err="1"/>
              <a:t>specific</a:t>
            </a:r>
            <a:r>
              <a:rPr lang="nb-NO" sz="1200" dirty="0"/>
              <a:t>. </a:t>
            </a:r>
            <a:r>
              <a:rPr lang="nb-NO" sz="1200" dirty="0" err="1"/>
              <a:t>We</a:t>
            </a:r>
            <a:r>
              <a:rPr lang="nb-NO" sz="1200" dirty="0"/>
              <a:t> </a:t>
            </a:r>
            <a:r>
              <a:rPr lang="nb-NO" sz="1200" dirty="0" err="1"/>
              <a:t>are</a:t>
            </a:r>
            <a:r>
              <a:rPr lang="nb-NO" sz="1200" dirty="0"/>
              <a:t> </a:t>
            </a:r>
            <a:r>
              <a:rPr lang="nb-NO" sz="1200" dirty="0" err="1"/>
              <a:t>doing</a:t>
            </a:r>
            <a:r>
              <a:rPr lang="nb-NO" sz="1200" dirty="0"/>
              <a:t> </a:t>
            </a:r>
            <a:r>
              <a:rPr lang="nb-NO" sz="1200" dirty="0" err="1"/>
              <a:t>this</a:t>
            </a:r>
            <a:r>
              <a:rPr lang="nb-NO" sz="1200" dirty="0"/>
              <a:t> </a:t>
            </a:r>
            <a:r>
              <a:rPr lang="nb-NO" sz="1200" dirty="0" err="1"/>
              <a:t>because</a:t>
            </a:r>
            <a:r>
              <a:rPr lang="nb-NO" sz="1200" dirty="0"/>
              <a:t> it </a:t>
            </a:r>
            <a:r>
              <a:rPr lang="nb-NO" sz="1200" dirty="0" err="1"/>
              <a:t>provides</a:t>
            </a:r>
            <a:r>
              <a:rPr lang="nb-NO" sz="1200" dirty="0"/>
              <a:t> </a:t>
            </a:r>
            <a:r>
              <a:rPr lang="nb-NO" sz="1200" dirty="0" err="1"/>
              <a:t>us</a:t>
            </a:r>
            <a:r>
              <a:rPr lang="nb-NO" sz="1200" dirty="0"/>
              <a:t> </a:t>
            </a:r>
            <a:r>
              <a:rPr lang="nb-NO" sz="1200" dirty="0" err="1"/>
              <a:t>with</a:t>
            </a:r>
            <a:r>
              <a:rPr lang="nb-NO" sz="1200" dirty="0"/>
              <a:t> a </a:t>
            </a:r>
            <a:r>
              <a:rPr lang="nb-NO" sz="1200" dirty="0" err="1"/>
              <a:t>common</a:t>
            </a:r>
            <a:r>
              <a:rPr lang="nb-NO" sz="1200" dirty="0"/>
              <a:t> </a:t>
            </a:r>
            <a:r>
              <a:rPr lang="nb-NO" sz="1200" dirty="0" err="1"/>
              <a:t>foundation</a:t>
            </a:r>
            <a:r>
              <a:rPr lang="nb-NO" sz="1200" dirty="0"/>
              <a:t> for </a:t>
            </a:r>
            <a:r>
              <a:rPr lang="nb-NO" sz="1200" dirty="0" err="1"/>
              <a:t>improving</a:t>
            </a:r>
            <a:r>
              <a:rPr lang="nb-NO" sz="1200" dirty="0"/>
              <a:t> </a:t>
            </a:r>
            <a:r>
              <a:rPr lang="nb-NO" sz="1200" dirty="0" err="1"/>
              <a:t>the</a:t>
            </a:r>
            <a:r>
              <a:rPr lang="nb-NO" sz="1200" dirty="0"/>
              <a:t> </a:t>
            </a:r>
            <a:r>
              <a:rPr lang="nb-NO" sz="1200" dirty="0" err="1"/>
              <a:t>work</a:t>
            </a:r>
            <a:r>
              <a:rPr lang="nb-NO" sz="1200" dirty="0"/>
              <a:t> </a:t>
            </a:r>
            <a:r>
              <a:rPr lang="nb-NO" sz="1200" dirty="0" err="1"/>
              <a:t>environment</a:t>
            </a:r>
            <a:r>
              <a:rPr lang="nb-NO" sz="1200" dirty="0"/>
              <a:t>, </a:t>
            </a:r>
            <a:r>
              <a:rPr lang="nb-NO" sz="1200" dirty="0" err="1"/>
              <a:t>workflow</a:t>
            </a:r>
            <a:r>
              <a:rPr lang="nb-NO" sz="1200" dirty="0"/>
              <a:t> and </a:t>
            </a:r>
            <a:r>
              <a:rPr lang="nb-NO" sz="1200" dirty="0" err="1"/>
              <a:t>organizing</a:t>
            </a:r>
            <a:r>
              <a:rPr lang="nb-NO" sz="1200" dirty="0"/>
              <a:t> </a:t>
            </a:r>
            <a:r>
              <a:rPr lang="nb-NO" sz="1200" dirty="0" err="1"/>
              <a:t>of</a:t>
            </a:r>
            <a:r>
              <a:rPr lang="nb-NO" sz="1200" dirty="0"/>
              <a:t> </a:t>
            </a:r>
            <a:r>
              <a:rPr lang="nb-NO" sz="1200" dirty="0" err="1"/>
              <a:t>the</a:t>
            </a:r>
            <a:r>
              <a:rPr lang="nb-NO" sz="1200" dirty="0"/>
              <a:t> </a:t>
            </a:r>
            <a:r>
              <a:rPr lang="nb-NO" sz="1200" dirty="0" err="1"/>
              <a:t>unit’s</a:t>
            </a:r>
            <a:r>
              <a:rPr lang="nb-NO" sz="1200" dirty="0"/>
              <a:t> </a:t>
            </a:r>
            <a:r>
              <a:rPr lang="nb-NO" sz="1200" dirty="0" err="1"/>
              <a:t>activity</a:t>
            </a:r>
            <a:r>
              <a:rPr lang="nb-NO" sz="1200" dirty="0"/>
              <a:t>. </a:t>
            </a:r>
          </a:p>
          <a:p>
            <a:r>
              <a:rPr lang="nb-NO" sz="1200" dirty="0"/>
              <a:t>3. Be </a:t>
            </a:r>
            <a:r>
              <a:rPr lang="nb-NO" sz="1200" dirty="0" err="1"/>
              <a:t>local</a:t>
            </a:r>
            <a:r>
              <a:rPr lang="nb-NO" sz="1200" dirty="0"/>
              <a:t>. This is </a:t>
            </a:r>
            <a:r>
              <a:rPr lang="nb-NO" sz="1200" dirty="0" err="1"/>
              <a:t>about</a:t>
            </a:r>
            <a:r>
              <a:rPr lang="nb-NO" sz="1200" dirty="0"/>
              <a:t> </a:t>
            </a:r>
            <a:r>
              <a:rPr lang="nb-NO" sz="1200" dirty="0" err="1"/>
              <a:t>how</a:t>
            </a:r>
            <a:r>
              <a:rPr lang="nb-NO" sz="1200" dirty="0"/>
              <a:t> </a:t>
            </a:r>
            <a:r>
              <a:rPr lang="nb-NO" sz="1200" dirty="0" err="1"/>
              <a:t>we</a:t>
            </a:r>
            <a:r>
              <a:rPr lang="nb-NO" sz="1200" dirty="0"/>
              <a:t> </a:t>
            </a:r>
            <a:r>
              <a:rPr lang="nb-NO" sz="1200" dirty="0" err="1"/>
              <a:t>want</a:t>
            </a:r>
            <a:r>
              <a:rPr lang="nb-NO" sz="1200" dirty="0"/>
              <a:t> </a:t>
            </a:r>
            <a:r>
              <a:rPr lang="nb-NO" sz="1200" dirty="0" err="1"/>
              <a:t>our</a:t>
            </a:r>
            <a:r>
              <a:rPr lang="nb-NO" sz="1200" dirty="0"/>
              <a:t> </a:t>
            </a:r>
            <a:r>
              <a:rPr lang="nb-NO" sz="1200" dirty="0" err="1"/>
              <a:t>everyday</a:t>
            </a:r>
            <a:r>
              <a:rPr lang="nb-NO" sz="1200" dirty="0"/>
              <a:t> </a:t>
            </a:r>
            <a:r>
              <a:rPr lang="nb-NO" sz="1200" dirty="0" err="1"/>
              <a:t>conditions</a:t>
            </a:r>
            <a:r>
              <a:rPr lang="nb-NO" sz="1200" dirty="0"/>
              <a:t> to be – </a:t>
            </a:r>
            <a:r>
              <a:rPr lang="nb-NO" sz="1200" dirty="0" err="1"/>
              <a:t>values</a:t>
            </a:r>
            <a:r>
              <a:rPr lang="nb-NO" sz="1200" dirty="0"/>
              <a:t>, </a:t>
            </a:r>
            <a:r>
              <a:rPr lang="nb-NO" sz="1200" dirty="0" err="1"/>
              <a:t>culture</a:t>
            </a:r>
            <a:r>
              <a:rPr lang="nb-NO" sz="1200" dirty="0"/>
              <a:t> and </a:t>
            </a:r>
            <a:r>
              <a:rPr lang="nb-NO" sz="1200" dirty="0" err="1"/>
              <a:t>the</a:t>
            </a:r>
            <a:r>
              <a:rPr lang="nb-NO" sz="1200" dirty="0"/>
              <a:t> progress </a:t>
            </a:r>
            <a:r>
              <a:rPr lang="nb-NO" sz="1200" dirty="0" err="1"/>
              <a:t>of</a:t>
            </a:r>
            <a:r>
              <a:rPr lang="nb-NO" sz="1200" dirty="0"/>
              <a:t> </a:t>
            </a:r>
            <a:r>
              <a:rPr lang="nb-NO" sz="1200" dirty="0" err="1"/>
              <a:t>our</a:t>
            </a:r>
            <a:r>
              <a:rPr lang="nb-NO" sz="1200" dirty="0"/>
              <a:t> unit. </a:t>
            </a:r>
            <a:endParaRPr lang="nb-NO" sz="1200" dirty="0">
              <a:cs typeface="Calibri"/>
            </a:endParaRPr>
          </a:p>
          <a:p>
            <a:endParaRPr lang="nb-NO" sz="1200" b="1" dirty="0"/>
          </a:p>
          <a:p>
            <a:r>
              <a:rPr lang="nb-NO" sz="1200" b="1" dirty="0" err="1"/>
              <a:t>These</a:t>
            </a:r>
            <a:r>
              <a:rPr lang="nb-NO" sz="1200" b="1" dirty="0"/>
              <a:t> </a:t>
            </a:r>
            <a:r>
              <a:rPr lang="nb-NO" sz="1200" b="1" dirty="0" err="1"/>
              <a:t>are</a:t>
            </a:r>
            <a:r>
              <a:rPr lang="nb-NO" sz="1200" b="1" dirty="0"/>
              <a:t> </a:t>
            </a:r>
            <a:r>
              <a:rPr lang="nb-NO" sz="1200" b="1" dirty="0" err="1"/>
              <a:t>four</a:t>
            </a:r>
            <a:r>
              <a:rPr lang="nb-NO" sz="1200" b="1" dirty="0"/>
              <a:t> </a:t>
            </a:r>
            <a:r>
              <a:rPr lang="nb-NO" sz="1200" b="1" dirty="0" err="1"/>
              <a:t>important</a:t>
            </a:r>
            <a:r>
              <a:rPr lang="nb-NO" sz="1200" b="1" dirty="0"/>
              <a:t> </a:t>
            </a:r>
            <a:r>
              <a:rPr lang="nb-NO" sz="1200" b="1" dirty="0" err="1"/>
              <a:t>reasons</a:t>
            </a:r>
            <a:r>
              <a:rPr lang="nb-NO" sz="1200" b="1" dirty="0"/>
              <a:t> to </a:t>
            </a:r>
            <a:r>
              <a:rPr lang="nb-NO" sz="1200" b="1" dirty="0" err="1"/>
              <a:t>carry</a:t>
            </a:r>
            <a:r>
              <a:rPr lang="nb-NO" sz="1200" b="1" dirty="0"/>
              <a:t> </a:t>
            </a:r>
            <a:r>
              <a:rPr lang="nb-NO" sz="1200" b="1" dirty="0" err="1"/>
              <a:t>out</a:t>
            </a:r>
            <a:r>
              <a:rPr lang="nb-NO" sz="1200" b="1" dirty="0"/>
              <a:t> </a:t>
            </a:r>
            <a:r>
              <a:rPr lang="nb-NO" sz="1200" b="1" dirty="0" err="1"/>
              <a:t>the</a:t>
            </a:r>
            <a:r>
              <a:rPr lang="nb-NO" sz="1200" b="1" dirty="0"/>
              <a:t> </a:t>
            </a:r>
            <a:r>
              <a:rPr lang="nb-NO" sz="1200" b="1" dirty="0" err="1"/>
              <a:t>work</a:t>
            </a:r>
            <a:r>
              <a:rPr lang="nb-NO" sz="1200" b="1" dirty="0"/>
              <a:t> </a:t>
            </a:r>
            <a:r>
              <a:rPr lang="nb-NO" sz="1200" b="1" dirty="0" err="1"/>
              <a:t>environment</a:t>
            </a:r>
            <a:r>
              <a:rPr lang="nb-NO" sz="1200" b="1" dirty="0"/>
              <a:t> survey at NTNU</a:t>
            </a:r>
            <a:endParaRPr lang="nb-NO" sz="1200" dirty="0"/>
          </a:p>
          <a:p>
            <a:pPr marL="228600" indent="-228600">
              <a:buFont typeface="+mj-lt"/>
              <a:buAutoNum type="arabicPeriod"/>
            </a:pPr>
            <a:r>
              <a:rPr lang="nb-NO" sz="1200" dirty="0"/>
              <a:t>All </a:t>
            </a:r>
            <a:r>
              <a:rPr lang="nb-NO" sz="1200" dirty="0" err="1"/>
              <a:t>employees</a:t>
            </a:r>
            <a:r>
              <a:rPr lang="nb-NO" sz="1200" dirty="0"/>
              <a:t> at NTNU </a:t>
            </a:r>
            <a:r>
              <a:rPr lang="nb-NO" sz="1200" dirty="0" err="1"/>
              <a:t>should</a:t>
            </a:r>
            <a:r>
              <a:rPr lang="nb-NO" sz="1200" dirty="0"/>
              <a:t> have a sound </a:t>
            </a:r>
            <a:r>
              <a:rPr lang="nb-NO" sz="1200" dirty="0" err="1"/>
              <a:t>work</a:t>
            </a:r>
            <a:r>
              <a:rPr lang="nb-NO" sz="1200" dirty="0"/>
              <a:t> </a:t>
            </a:r>
            <a:r>
              <a:rPr lang="nb-NO" sz="1200" dirty="0" err="1"/>
              <a:t>environment</a:t>
            </a:r>
            <a:r>
              <a:rPr lang="nb-NO" sz="1200" dirty="0"/>
              <a:t>.</a:t>
            </a:r>
          </a:p>
          <a:p>
            <a:pPr marL="228600" indent="-228600">
              <a:buFont typeface="+mj-lt"/>
              <a:buAutoNum type="arabicPeriod"/>
            </a:pPr>
            <a:r>
              <a:rPr lang="nb-NO" sz="1200" dirty="0"/>
              <a:t>A </a:t>
            </a:r>
            <a:r>
              <a:rPr lang="nb-NO" sz="1200" dirty="0" err="1"/>
              <a:t>well-functioning</a:t>
            </a:r>
            <a:r>
              <a:rPr lang="nb-NO" sz="1200" dirty="0"/>
              <a:t> </a:t>
            </a:r>
            <a:r>
              <a:rPr lang="nb-NO" sz="1200" dirty="0" err="1"/>
              <a:t>work</a:t>
            </a:r>
            <a:r>
              <a:rPr lang="nb-NO" sz="1200" dirty="0"/>
              <a:t> </a:t>
            </a:r>
            <a:r>
              <a:rPr lang="nb-NO" sz="1200" dirty="0" err="1"/>
              <a:t>environment</a:t>
            </a:r>
            <a:r>
              <a:rPr lang="nb-NO" sz="1200" dirty="0"/>
              <a:t> is a </a:t>
            </a:r>
            <a:r>
              <a:rPr lang="nb-NO" sz="1200" dirty="0" err="1"/>
              <a:t>prerequisite</a:t>
            </a:r>
            <a:r>
              <a:rPr lang="nb-NO" sz="1200" dirty="0"/>
              <a:t> for </a:t>
            </a:r>
            <a:r>
              <a:rPr lang="nb-NO" sz="1200" dirty="0" err="1"/>
              <a:t>achieving</a:t>
            </a:r>
            <a:r>
              <a:rPr lang="nb-NO" sz="1200" dirty="0"/>
              <a:t> </a:t>
            </a:r>
            <a:r>
              <a:rPr lang="nb-NO" sz="1200" dirty="0" err="1"/>
              <a:t>NTNU’s</a:t>
            </a:r>
            <a:r>
              <a:rPr lang="nb-NO" sz="1200" dirty="0"/>
              <a:t> goals.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sz="1200" dirty="0"/>
              <a:t>Knowledge </a:t>
            </a:r>
            <a:r>
              <a:rPr lang="nb-NO" sz="1200" dirty="0" err="1"/>
              <a:t>of</a:t>
            </a:r>
            <a:r>
              <a:rPr lang="nb-NO" sz="1200" dirty="0"/>
              <a:t> </a:t>
            </a:r>
            <a:r>
              <a:rPr lang="nb-NO" sz="1200" dirty="0" err="1"/>
              <a:t>how</a:t>
            </a:r>
            <a:r>
              <a:rPr lang="nb-NO" sz="1200" dirty="0"/>
              <a:t> </a:t>
            </a:r>
            <a:r>
              <a:rPr lang="nb-NO" sz="1200" dirty="0" err="1"/>
              <a:t>employees</a:t>
            </a:r>
            <a:r>
              <a:rPr lang="nb-NO" sz="1200" dirty="0"/>
              <a:t> </a:t>
            </a:r>
            <a:r>
              <a:rPr lang="nb-NO" sz="1200" dirty="0" err="1"/>
              <a:t>regard</a:t>
            </a:r>
            <a:r>
              <a:rPr lang="nb-NO" sz="1200" dirty="0"/>
              <a:t> </a:t>
            </a:r>
            <a:r>
              <a:rPr lang="nb-NO" sz="1200" dirty="0" err="1"/>
              <a:t>their</a:t>
            </a:r>
            <a:r>
              <a:rPr lang="nb-NO" sz="1200" dirty="0"/>
              <a:t> </a:t>
            </a:r>
            <a:r>
              <a:rPr lang="nb-NO" sz="1200" dirty="0" err="1"/>
              <a:t>conditions</a:t>
            </a:r>
            <a:r>
              <a:rPr lang="nb-NO" sz="1200" dirty="0"/>
              <a:t> at </a:t>
            </a:r>
            <a:r>
              <a:rPr lang="nb-NO" sz="1200" dirty="0" err="1"/>
              <a:t>work</a:t>
            </a:r>
            <a:r>
              <a:rPr lang="nb-NO" sz="1200" dirty="0"/>
              <a:t>.</a:t>
            </a:r>
            <a:r>
              <a:rPr lang="nb-NO" sz="1200" b="1" u="none" dirty="0"/>
              <a:t> </a:t>
            </a:r>
            <a:r>
              <a:rPr lang="nb-NO" sz="1200" b="1" u="sng" dirty="0"/>
              <a:t>It is </a:t>
            </a:r>
            <a:r>
              <a:rPr lang="nb-NO" sz="1200" b="1" u="sng" dirty="0" err="1"/>
              <a:t>important</a:t>
            </a:r>
            <a:r>
              <a:rPr lang="nb-NO" sz="1200" b="1" u="sng" dirty="0"/>
              <a:t> </a:t>
            </a:r>
            <a:r>
              <a:rPr lang="nb-NO" sz="1200" b="1" u="sng" dirty="0" err="1"/>
              <a:t>that</a:t>
            </a:r>
            <a:r>
              <a:rPr lang="nb-NO" sz="1200" b="1" u="sng" dirty="0"/>
              <a:t> as </a:t>
            </a:r>
            <a:r>
              <a:rPr lang="nb-NO" sz="1200" b="1" u="sng" dirty="0" err="1"/>
              <a:t>many</a:t>
            </a:r>
            <a:r>
              <a:rPr lang="nb-NO" sz="1200" b="1" u="sng" dirty="0"/>
              <a:t> as </a:t>
            </a:r>
            <a:r>
              <a:rPr lang="nb-NO" sz="1200" b="1" u="sng" dirty="0" err="1"/>
              <a:t>possible</a:t>
            </a:r>
            <a:r>
              <a:rPr lang="nb-NO" sz="1200" b="1" u="sng" dirty="0"/>
              <a:t> </a:t>
            </a:r>
            <a:r>
              <a:rPr lang="nb-NO" sz="1200" b="1" u="sng" dirty="0" err="1"/>
              <a:t>respond</a:t>
            </a:r>
            <a:r>
              <a:rPr lang="nb-NO" sz="1200" b="1" u="sng" dirty="0"/>
              <a:t> to </a:t>
            </a:r>
            <a:r>
              <a:rPr lang="nb-NO" sz="1200" b="1" u="sng" dirty="0" err="1"/>
              <a:t>the</a:t>
            </a:r>
            <a:r>
              <a:rPr lang="nb-NO" sz="1200" b="1" u="sng" dirty="0"/>
              <a:t> survey to </a:t>
            </a:r>
            <a:r>
              <a:rPr lang="nb-NO" sz="1200" b="1" u="sng" dirty="0" err="1"/>
              <a:t>get</a:t>
            </a:r>
            <a:r>
              <a:rPr lang="nb-NO" sz="1200" b="1" u="sng" dirty="0"/>
              <a:t> </a:t>
            </a:r>
            <a:r>
              <a:rPr lang="nb-NO" sz="1200" b="1" u="sng" dirty="0" err="1"/>
              <a:t>the</a:t>
            </a:r>
            <a:r>
              <a:rPr lang="nb-NO" sz="1200" b="1" u="sng" dirty="0"/>
              <a:t> best </a:t>
            </a:r>
            <a:r>
              <a:rPr lang="nb-NO" sz="1200" b="1" u="sng" dirty="0" err="1"/>
              <a:t>possible</a:t>
            </a:r>
            <a:r>
              <a:rPr lang="nb-NO" sz="1200" b="1" u="sng" dirty="0"/>
              <a:t> </a:t>
            </a:r>
            <a:r>
              <a:rPr lang="nb-NO" sz="1200" b="1" u="sng" dirty="0" err="1"/>
              <a:t>overview</a:t>
            </a:r>
            <a:r>
              <a:rPr lang="nb-NO" sz="1200" b="1" u="sng" dirty="0"/>
              <a:t> </a:t>
            </a:r>
            <a:r>
              <a:rPr lang="nb-NO" sz="1200" b="1" u="sng" dirty="0" err="1"/>
              <a:t>of</a:t>
            </a:r>
            <a:r>
              <a:rPr lang="nb-NO" sz="1200" b="1" u="sng" dirty="0"/>
              <a:t> </a:t>
            </a:r>
            <a:r>
              <a:rPr lang="nb-NO" sz="1200" b="1" u="sng" dirty="0" err="1"/>
              <a:t>employees</a:t>
            </a:r>
            <a:r>
              <a:rPr lang="nb-NO" sz="1200" b="1" u="sng" dirty="0"/>
              <a:t>’ </a:t>
            </a:r>
            <a:r>
              <a:rPr lang="nb-NO" sz="1200" b="1" u="sng" dirty="0" err="1"/>
              <a:t>working</a:t>
            </a:r>
            <a:r>
              <a:rPr lang="nb-NO" sz="1200" b="1" u="sng" dirty="0"/>
              <a:t> </a:t>
            </a:r>
            <a:r>
              <a:rPr lang="nb-NO" sz="1200" b="1" u="sng" dirty="0" err="1"/>
              <a:t>conditions</a:t>
            </a:r>
            <a:r>
              <a:rPr lang="nb-NO" sz="1200" b="1" u="sng" dirty="0"/>
              <a:t> – </a:t>
            </a:r>
            <a:r>
              <a:rPr lang="nb-NO" sz="1200" b="1" u="sng" dirty="0" err="1"/>
              <a:t>before</a:t>
            </a:r>
            <a:r>
              <a:rPr lang="nb-NO" sz="1200" b="1" u="sng" dirty="0"/>
              <a:t> </a:t>
            </a:r>
            <a:r>
              <a:rPr lang="nb-NO" sz="1200" b="1" u="sng" dirty="0" err="1"/>
              <a:t>deciding</a:t>
            </a:r>
            <a:r>
              <a:rPr lang="nb-NO" sz="1200" b="1" u="sng" dirty="0"/>
              <a:t> </a:t>
            </a:r>
            <a:r>
              <a:rPr lang="nb-NO" sz="1200" b="1" u="sng" dirty="0" err="1"/>
              <a:t>on</a:t>
            </a:r>
            <a:r>
              <a:rPr lang="nb-NO" sz="1200" b="1" u="sng" dirty="0"/>
              <a:t> </a:t>
            </a:r>
            <a:r>
              <a:rPr lang="nb-NO" sz="1200" b="1" u="sng" dirty="0" err="1"/>
              <a:t>future</a:t>
            </a:r>
            <a:r>
              <a:rPr lang="nb-NO" sz="1200" b="1" u="sng" dirty="0"/>
              <a:t> </a:t>
            </a:r>
            <a:r>
              <a:rPr lang="nb-NO" sz="1200" b="1" u="sng" dirty="0" err="1"/>
              <a:t>meaures</a:t>
            </a:r>
            <a:r>
              <a:rPr lang="nb-NO" sz="1200" b="1" u="sng" dirty="0"/>
              <a:t> and </a:t>
            </a:r>
            <a:r>
              <a:rPr lang="nb-NO" sz="1200" b="1" u="sng" dirty="0" err="1"/>
              <a:t>work</a:t>
            </a:r>
            <a:r>
              <a:rPr lang="nb-NO" sz="1200" b="1" u="sng" dirty="0"/>
              <a:t> </a:t>
            </a:r>
            <a:r>
              <a:rPr lang="nb-NO" sz="1200" b="1" u="sng" dirty="0" err="1"/>
              <a:t>environment</a:t>
            </a:r>
            <a:r>
              <a:rPr lang="nb-NO" sz="1200" b="1" u="sng" dirty="0"/>
              <a:t> </a:t>
            </a:r>
            <a:r>
              <a:rPr lang="nb-NO" sz="1200" b="1" u="sng" dirty="0" err="1"/>
              <a:t>efforts</a:t>
            </a:r>
            <a:r>
              <a:rPr lang="nb-NO" sz="1200" b="1" u="sng" dirty="0"/>
              <a:t>.</a:t>
            </a:r>
            <a:endParaRPr lang="nb-NO" sz="1200" dirty="0"/>
          </a:p>
          <a:p>
            <a:pPr marL="228600" indent="-228600">
              <a:buFont typeface="+mj-lt"/>
              <a:buAutoNum type="arabicPeriod"/>
            </a:pPr>
            <a:r>
              <a:rPr lang="nb-NO" sz="1200" dirty="0" err="1"/>
              <a:t>Tool</a:t>
            </a:r>
            <a:r>
              <a:rPr lang="nb-NO" sz="1200" dirty="0"/>
              <a:t> for </a:t>
            </a:r>
            <a:r>
              <a:rPr lang="nb-NO" sz="1200" dirty="0" err="1"/>
              <a:t>work</a:t>
            </a:r>
            <a:r>
              <a:rPr lang="nb-NO" sz="1200" dirty="0"/>
              <a:t> </a:t>
            </a:r>
            <a:r>
              <a:rPr lang="nb-NO" sz="1200" dirty="0" err="1"/>
              <a:t>environment</a:t>
            </a:r>
            <a:r>
              <a:rPr lang="nb-NO" sz="1200" dirty="0"/>
              <a:t> and </a:t>
            </a:r>
            <a:r>
              <a:rPr lang="nb-NO" sz="1200" dirty="0" err="1"/>
              <a:t>organizational</a:t>
            </a:r>
            <a:r>
              <a:rPr lang="nb-NO" sz="1200" dirty="0"/>
              <a:t> </a:t>
            </a:r>
            <a:r>
              <a:rPr lang="nb-NO" sz="1200" dirty="0" err="1"/>
              <a:t>improvement</a:t>
            </a:r>
            <a:r>
              <a:rPr lang="nb-NO" sz="1200" dirty="0"/>
              <a:t>.</a:t>
            </a:r>
          </a:p>
          <a:p>
            <a:endParaRPr lang="nb-NO" sz="1200" b="1" dirty="0"/>
          </a:p>
          <a:p>
            <a:r>
              <a:rPr lang="nb-NO" sz="1200" b="1" dirty="0"/>
              <a:t>The </a:t>
            </a:r>
            <a:r>
              <a:rPr lang="nb-NO" sz="1200" b="1" dirty="0" err="1"/>
              <a:t>work</a:t>
            </a:r>
            <a:r>
              <a:rPr lang="nb-NO" sz="1200" b="1" dirty="0"/>
              <a:t> </a:t>
            </a:r>
            <a:r>
              <a:rPr lang="nb-NO" sz="1200" b="1" dirty="0" err="1"/>
              <a:t>environment</a:t>
            </a:r>
            <a:r>
              <a:rPr lang="nb-NO" sz="1200" b="1" dirty="0"/>
              <a:t> survey </a:t>
            </a:r>
            <a:r>
              <a:rPr lang="en-US" sz="1200" b="1" dirty="0"/>
              <a:t>focusses on psychosocial work environment</a:t>
            </a:r>
            <a:r>
              <a:rPr lang="nb-NO" sz="1200" b="1" dirty="0"/>
              <a:t>. </a:t>
            </a:r>
            <a:r>
              <a:rPr lang="nb-NO" sz="1200" b="0" dirty="0"/>
              <a:t>It </a:t>
            </a:r>
            <a:r>
              <a:rPr lang="nb-NO" sz="1200" b="0" dirty="0" err="1"/>
              <a:t>also</a:t>
            </a:r>
            <a:r>
              <a:rPr lang="nb-NO" sz="1200" b="0" dirty="0"/>
              <a:t> </a:t>
            </a:r>
            <a:r>
              <a:rPr lang="nb-NO" sz="1200" b="0" dirty="0" err="1"/>
              <a:t>reflects</a:t>
            </a:r>
            <a:r>
              <a:rPr lang="nb-NO" sz="1200" b="0" dirty="0"/>
              <a:t> </a:t>
            </a:r>
            <a:r>
              <a:rPr lang="nb-NO" sz="1200" b="0" dirty="0" err="1"/>
              <a:t>on</a:t>
            </a:r>
            <a:r>
              <a:rPr lang="nb-NO" sz="1200" b="0" dirty="0"/>
              <a:t> </a:t>
            </a:r>
            <a:r>
              <a:rPr lang="nb-NO" sz="1200" b="0" dirty="0" err="1"/>
              <a:t>how</a:t>
            </a:r>
            <a:r>
              <a:rPr lang="nb-NO" sz="1200" b="0" dirty="0"/>
              <a:t> </a:t>
            </a:r>
            <a:r>
              <a:rPr lang="nb-NO" sz="1200" b="0" dirty="0" err="1"/>
              <a:t>work</a:t>
            </a:r>
            <a:r>
              <a:rPr lang="nb-NO" sz="1200" b="0" dirty="0"/>
              <a:t> at </a:t>
            </a:r>
            <a:r>
              <a:rPr lang="nb-NO" sz="1200" b="0" dirty="0" err="1"/>
              <a:t>the</a:t>
            </a:r>
            <a:r>
              <a:rPr lang="nb-NO" sz="1200" b="0" dirty="0"/>
              <a:t> unit is </a:t>
            </a:r>
            <a:r>
              <a:rPr lang="nb-NO" sz="1200" b="0" dirty="0" err="1"/>
              <a:t>organized</a:t>
            </a:r>
            <a:r>
              <a:rPr lang="nb-NO" sz="1200" b="0" dirty="0"/>
              <a:t>. </a:t>
            </a:r>
            <a:br>
              <a:rPr lang="nb-NO" sz="1200" b="0" dirty="0">
                <a:cs typeface="+mn-lt"/>
              </a:rPr>
            </a:br>
            <a:r>
              <a:rPr lang="nb-NO" sz="1200" b="0" dirty="0"/>
              <a:t>(</a:t>
            </a:r>
            <a:r>
              <a:rPr lang="en-US" sz="1200" dirty="0"/>
              <a:t>Physical work environment is addressed in other ways, e.g. safety measures, risk analysis</a:t>
            </a:r>
            <a:r>
              <a:rPr lang="nb-NO" sz="1200" b="0" dirty="0"/>
              <a:t>). </a:t>
            </a:r>
          </a:p>
          <a:p>
            <a:endParaRPr lang="nb-NO" sz="1200" dirty="0"/>
          </a:p>
          <a:p>
            <a:r>
              <a:rPr lang="nb-NO" sz="1200" noProof="0" dirty="0"/>
              <a:t>The </a:t>
            </a:r>
            <a:r>
              <a:rPr lang="nb-NO" sz="1200" noProof="0" dirty="0" err="1"/>
              <a:t>work</a:t>
            </a:r>
            <a:r>
              <a:rPr lang="nb-NO" sz="1200" noProof="0" dirty="0"/>
              <a:t> </a:t>
            </a:r>
            <a:r>
              <a:rPr lang="nb-NO" sz="1200" noProof="0" dirty="0" err="1"/>
              <a:t>environment</a:t>
            </a:r>
            <a:r>
              <a:rPr lang="nb-NO" sz="1200" noProof="0" dirty="0"/>
              <a:t> survey </a:t>
            </a:r>
            <a:r>
              <a:rPr lang="en-US" sz="1200" dirty="0"/>
              <a:t>will provide a good basis for </a:t>
            </a:r>
            <a:r>
              <a:rPr lang="en-US" sz="1200" b="1" dirty="0"/>
              <a:t>preventive</a:t>
            </a:r>
            <a:r>
              <a:rPr lang="en-US" sz="1200" dirty="0"/>
              <a:t> and </a:t>
            </a:r>
            <a:r>
              <a:rPr lang="en-US" sz="1200" b="1" dirty="0"/>
              <a:t>health-promoting</a:t>
            </a:r>
            <a:r>
              <a:rPr lang="en-US" sz="1200" dirty="0"/>
              <a:t> work, but will also provide indications of </a:t>
            </a:r>
            <a:r>
              <a:rPr lang="en-US" sz="1200" b="1" dirty="0"/>
              <a:t>unhealthy working conditions </a:t>
            </a:r>
            <a:r>
              <a:rPr lang="en-US" sz="1200" dirty="0"/>
              <a:t>(e.g. personal conflict).</a:t>
            </a:r>
            <a:r>
              <a:rPr lang="nb-NO" sz="1200" noProof="0" dirty="0"/>
              <a:t> </a:t>
            </a:r>
          </a:p>
          <a:p>
            <a:endParaRPr lang="nb-NO" sz="1200" noProof="0" dirty="0"/>
          </a:p>
          <a:p>
            <a:pPr defTabSz="1483980"/>
            <a:r>
              <a:rPr lang="en-US" sz="1200" b="1" dirty="0"/>
              <a:t>Following the survey of bullying</a:t>
            </a:r>
            <a:r>
              <a:rPr lang="en-US" sz="1200" b="1" baseline="0" dirty="0"/>
              <a:t> and harassment</a:t>
            </a:r>
            <a:r>
              <a:rPr lang="en-US" sz="1200" b="1" dirty="0"/>
              <a:t>: </a:t>
            </a:r>
          </a:p>
          <a:p>
            <a:pPr defTabSz="1483980"/>
            <a:r>
              <a:rPr lang="en-US" sz="1200" dirty="0"/>
              <a:t>Cases of bullying, harassment or personal conflict are dealt with through other channels than</a:t>
            </a:r>
            <a:r>
              <a:rPr lang="en-US" sz="1200" baseline="0" dirty="0"/>
              <a:t> the follow-up work with the work environment survey.</a:t>
            </a:r>
          </a:p>
          <a:p>
            <a:pPr marL="171450" indent="-171450" defTabSz="1483980">
              <a:buFontTx/>
              <a:buChar char="-"/>
            </a:pPr>
            <a:r>
              <a:rPr lang="en-US" sz="1200" baseline="0" dirty="0"/>
              <a:t>Cf. </a:t>
            </a:r>
            <a:r>
              <a:rPr lang="en-US" sz="1200" baseline="0" dirty="0" err="1"/>
              <a:t>Innsida</a:t>
            </a:r>
            <a:r>
              <a:rPr lang="en-US" sz="1200" baseline="0" dirty="0"/>
              <a:t>: </a:t>
            </a:r>
            <a:r>
              <a:rPr lang="nb-NO" sz="1200" baseline="0" noProof="0" dirty="0" err="1"/>
              <a:t>Further</a:t>
            </a:r>
            <a:r>
              <a:rPr lang="nb-NO" sz="1200" baseline="0" noProof="0" dirty="0"/>
              <a:t> </a:t>
            </a:r>
            <a:r>
              <a:rPr lang="nb-NO" sz="1200" baseline="0" noProof="0" dirty="0" err="1"/>
              <a:t>reading</a:t>
            </a:r>
            <a:r>
              <a:rPr lang="nb-NO" sz="1200" baseline="0" noProof="0" dirty="0"/>
              <a:t> </a:t>
            </a:r>
            <a:r>
              <a:rPr lang="nb-NO" sz="1200" baseline="0" noProof="0" dirty="0" err="1"/>
              <a:t>on</a:t>
            </a:r>
            <a:r>
              <a:rPr lang="nb-NO" sz="1200" baseline="0" noProof="0" dirty="0"/>
              <a:t> </a:t>
            </a:r>
            <a:r>
              <a:rPr lang="nb-NO" sz="1200" baseline="0" noProof="0" dirty="0" err="1"/>
              <a:t>unacceptable</a:t>
            </a:r>
            <a:r>
              <a:rPr lang="nb-NO" sz="1200" baseline="0" noProof="0" dirty="0"/>
              <a:t> </a:t>
            </a:r>
            <a:r>
              <a:rPr lang="nb-NO" sz="1200" baseline="0" noProof="0" dirty="0" err="1"/>
              <a:t>conduct</a:t>
            </a:r>
            <a:r>
              <a:rPr lang="nb-NO" sz="1200" baseline="0" noProof="0" dirty="0"/>
              <a:t>, </a:t>
            </a:r>
            <a:r>
              <a:rPr lang="nb-NO" sz="1200" baseline="0" noProof="0" dirty="0" err="1"/>
              <a:t>bullying</a:t>
            </a:r>
            <a:r>
              <a:rPr lang="nb-NO" sz="1200" baseline="0" noProof="0" dirty="0"/>
              <a:t> and </a:t>
            </a:r>
            <a:r>
              <a:rPr lang="nb-NO" sz="1200" baseline="0" noProof="0" dirty="0" err="1"/>
              <a:t>conflict</a:t>
            </a:r>
            <a:r>
              <a:rPr lang="nb-NO" sz="1200" baseline="0" noProof="0" dirty="0"/>
              <a:t> </a:t>
            </a:r>
            <a:r>
              <a:rPr lang="nb-NO" sz="1200" baseline="0" noProof="0" dirty="0" err="1"/>
              <a:t>here</a:t>
            </a:r>
            <a:r>
              <a:rPr lang="nb-NO" sz="1200" baseline="0" noProof="0" dirty="0"/>
              <a:t>: </a:t>
            </a:r>
            <a:r>
              <a:rPr lang="nb-NO" sz="1200" dirty="0">
                <a:hlinkClick r:id="rId3"/>
              </a:rPr>
              <a:t>https://innsida.ntnu.no/wiki/-/wiki/Norsk/Uakseptabel+adferd+-+mobbing+og+konflikter</a:t>
            </a:r>
            <a:endParaRPr lang="nb-NO" sz="1200" dirty="0"/>
          </a:p>
          <a:p>
            <a:pPr marL="171450" indent="-171450" defTabSz="1483980">
              <a:buFontTx/>
              <a:buChar char="-"/>
            </a:pPr>
            <a:r>
              <a:rPr lang="nb-NO" sz="1200" baseline="0" noProof="0" dirty="0"/>
              <a:t>On </a:t>
            </a:r>
            <a:r>
              <a:rPr lang="nb-NO" sz="1200" baseline="0" noProof="0" dirty="0" err="1"/>
              <a:t>this</a:t>
            </a:r>
            <a:r>
              <a:rPr lang="nb-NO" sz="1200" baseline="0" noProof="0" dirty="0"/>
              <a:t> </a:t>
            </a:r>
            <a:r>
              <a:rPr lang="nb-NO" sz="1200" baseline="0" noProof="0" dirty="0" err="1"/>
              <a:t>page</a:t>
            </a:r>
            <a:r>
              <a:rPr lang="nb-NO" sz="1200" baseline="0" noProof="0" dirty="0"/>
              <a:t>, leaders </a:t>
            </a:r>
            <a:r>
              <a:rPr lang="nb-NO" sz="1200" baseline="0" noProof="0" dirty="0" err="1"/>
              <a:t>will</a:t>
            </a:r>
            <a:r>
              <a:rPr lang="nb-NO" sz="1200" baseline="0" noProof="0" dirty="0"/>
              <a:t> </a:t>
            </a:r>
            <a:r>
              <a:rPr lang="nb-NO" sz="1200" baseline="0" noProof="0" dirty="0" err="1"/>
              <a:t>find</a:t>
            </a:r>
            <a:r>
              <a:rPr lang="nb-NO" sz="1200" baseline="0" noProof="0" dirty="0"/>
              <a:t> </a:t>
            </a:r>
            <a:r>
              <a:rPr lang="nb-NO" sz="1200" baseline="0" noProof="0" dirty="0" err="1"/>
              <a:t>presentations</a:t>
            </a:r>
            <a:r>
              <a:rPr lang="nb-NO" sz="1200" baseline="0" noProof="0" dirty="0"/>
              <a:t> for leaders </a:t>
            </a:r>
            <a:r>
              <a:rPr lang="nb-NO" sz="1200" baseline="0" noProof="0" dirty="0" err="1"/>
              <a:t>regarding</a:t>
            </a:r>
            <a:r>
              <a:rPr lang="nb-NO" sz="1200" baseline="0" noProof="0" dirty="0"/>
              <a:t> </a:t>
            </a:r>
            <a:r>
              <a:rPr lang="nb-NO" sz="1200" baseline="0" noProof="0" dirty="0" err="1"/>
              <a:t>the</a:t>
            </a:r>
            <a:r>
              <a:rPr lang="nb-NO" sz="1200" baseline="0" noProof="0" dirty="0"/>
              <a:t> survey</a:t>
            </a:r>
            <a:r>
              <a:rPr lang="nb-NO" sz="1200" dirty="0"/>
              <a:t>, </a:t>
            </a:r>
            <a:r>
              <a:rPr lang="nb-NO" sz="1200" dirty="0" err="1"/>
              <a:t>including</a:t>
            </a:r>
            <a:r>
              <a:rPr lang="nb-NO" sz="1200" dirty="0"/>
              <a:t> </a:t>
            </a:r>
            <a:r>
              <a:rPr lang="nb-NO" sz="1200" dirty="0" err="1"/>
              <a:t>information</a:t>
            </a:r>
            <a:r>
              <a:rPr lang="nb-NO" sz="1200" dirty="0"/>
              <a:t> for staff </a:t>
            </a:r>
            <a:r>
              <a:rPr lang="nb-NO" sz="1200" dirty="0" err="1"/>
              <a:t>on</a:t>
            </a:r>
            <a:r>
              <a:rPr lang="nb-NO" sz="1200" dirty="0"/>
              <a:t> </a:t>
            </a:r>
            <a:r>
              <a:rPr lang="nb-NO" sz="1200" dirty="0" err="1"/>
              <a:t>how</a:t>
            </a:r>
            <a:r>
              <a:rPr lang="nb-NO" sz="1200" dirty="0"/>
              <a:t> to report </a:t>
            </a:r>
            <a:r>
              <a:rPr lang="nb-NO" sz="1200" dirty="0" err="1"/>
              <a:t>incidents</a:t>
            </a:r>
            <a:r>
              <a:rPr lang="nb-NO" sz="1200" baseline="0" noProof="0" dirty="0"/>
              <a:t>: </a:t>
            </a:r>
            <a:r>
              <a:rPr lang="nb-NO" sz="1200" dirty="0">
                <a:hlinkClick r:id="rId4"/>
              </a:rPr>
              <a:t>https://innsida.ntnu.no/wiki/-/wiki/Norsk/Rapporter+om+mobbing+og+trakassering</a:t>
            </a:r>
            <a:endParaRPr lang="en-US" sz="1200" baseline="0" dirty="0"/>
          </a:p>
          <a:p>
            <a:pPr marL="0" marR="0" lvl="0" indent="0" algn="l" defTabSz="148398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dirty="0"/>
          </a:p>
          <a:p>
            <a:r>
              <a:rPr lang="nb-NO" sz="1200" b="1" u="sng" noProof="0"/>
              <a:t>Some</a:t>
            </a:r>
            <a:r>
              <a:rPr lang="nb-NO" sz="1200" b="1" u="sng" noProof="0" dirty="0"/>
              <a:t> </a:t>
            </a:r>
            <a:r>
              <a:rPr lang="nb-NO" sz="1200" b="1" u="sng" noProof="0" dirty="0" err="1"/>
              <a:t>background</a:t>
            </a:r>
            <a:r>
              <a:rPr lang="nb-NO" sz="1200" b="1" u="sng" noProof="0" dirty="0"/>
              <a:t> </a:t>
            </a:r>
            <a:r>
              <a:rPr lang="nb-NO" sz="1200" b="1" u="sng" noProof="0" dirty="0" err="1"/>
              <a:t>information</a:t>
            </a:r>
            <a:r>
              <a:rPr lang="nb-NO" sz="1200" b="1" u="sng" noProof="0" dirty="0"/>
              <a:t> for </a:t>
            </a:r>
            <a:r>
              <a:rPr lang="nb-NO" sz="1200" b="1" u="sng" noProof="0" dirty="0" err="1"/>
              <a:t>the</a:t>
            </a:r>
            <a:r>
              <a:rPr lang="nb-NO" sz="1200" b="1" u="sng" noProof="0" dirty="0"/>
              <a:t> leader</a:t>
            </a:r>
            <a:r>
              <a:rPr lang="nb-NO" sz="1200" b="1"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an educational organization, </a:t>
            </a:r>
            <a:r>
              <a:rPr lang="en-US" sz="1200" b="1" dirty="0"/>
              <a:t>human capital</a:t>
            </a:r>
            <a:r>
              <a:rPr lang="en-US" sz="1200" b="0" dirty="0"/>
              <a:t> is the most essential resource. Just as we make plans for organizing our professional work, we must have plans for taking care of the people in the organization. Therefore, the work environment survey forms part of the unit’s planning of measures (strategy and action plans). A well-functioning work environment is a prerequisite for reaching the organization’s goals.</a:t>
            </a:r>
            <a:r>
              <a:rPr lang="nb-NO" sz="120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Critical questions and comments may occur. </a:t>
            </a:r>
            <a:r>
              <a:rPr lang="nb-NO" sz="1200" dirty="0"/>
              <a:t>Listen </a:t>
            </a:r>
            <a:r>
              <a:rPr lang="nb-NO" sz="1200" dirty="0" err="1"/>
              <a:t>closely</a:t>
            </a:r>
            <a:r>
              <a:rPr lang="nb-NO" sz="1200" dirty="0"/>
              <a:t> to </a:t>
            </a:r>
            <a:r>
              <a:rPr lang="nb-NO" sz="1200" dirty="0" err="1"/>
              <a:t>what</a:t>
            </a:r>
            <a:r>
              <a:rPr lang="nb-NO" sz="1200" dirty="0"/>
              <a:t> </a:t>
            </a:r>
            <a:r>
              <a:rPr lang="nb-NO" sz="1200" dirty="0" err="1"/>
              <a:t>the</a:t>
            </a:r>
            <a:r>
              <a:rPr lang="nb-NO" sz="1200" dirty="0"/>
              <a:t> </a:t>
            </a:r>
            <a:r>
              <a:rPr lang="nb-NO" sz="1200" dirty="0" err="1"/>
              <a:t>employee</a:t>
            </a:r>
            <a:r>
              <a:rPr lang="nb-NO" sz="1200" dirty="0"/>
              <a:t>/union representative is </a:t>
            </a:r>
            <a:r>
              <a:rPr lang="nb-NO" sz="1200" dirty="0" err="1"/>
              <a:t>saying</a:t>
            </a:r>
            <a:r>
              <a:rPr lang="nb-NO" sz="1200" dirty="0"/>
              <a:t>, </a:t>
            </a:r>
            <a:r>
              <a:rPr lang="en-US" sz="1200" baseline="0" dirty="0"/>
              <a:t>and avoid appearing defensive</a:t>
            </a:r>
            <a:r>
              <a:rPr lang="en-US" sz="1200" dirty="0"/>
              <a:t>.</a:t>
            </a:r>
            <a:r>
              <a:rPr lang="nb-NO" sz="1200" dirty="0"/>
              <a:t> It </a:t>
            </a:r>
            <a:r>
              <a:rPr lang="nb-NO" sz="1200" dirty="0" err="1"/>
              <a:t>may</a:t>
            </a:r>
            <a:r>
              <a:rPr lang="nb-NO" sz="1200" dirty="0"/>
              <a:t> be an </a:t>
            </a:r>
            <a:r>
              <a:rPr lang="nb-NO" sz="1200" dirty="0" err="1"/>
              <a:t>incentive</a:t>
            </a:r>
            <a:r>
              <a:rPr lang="nb-NO" sz="1200" dirty="0"/>
              <a:t> to </a:t>
            </a:r>
            <a:r>
              <a:rPr lang="nb-NO" sz="1200" dirty="0" err="1"/>
              <a:t>avoid</a:t>
            </a:r>
            <a:r>
              <a:rPr lang="nb-NO" sz="1200" dirty="0"/>
              <a:t> </a:t>
            </a:r>
            <a:r>
              <a:rPr lang="nb-NO" sz="1200" dirty="0" err="1"/>
              <a:t>repeating</a:t>
            </a:r>
            <a:r>
              <a:rPr lang="nb-NO" sz="1200" dirty="0"/>
              <a:t> </a:t>
            </a:r>
            <a:r>
              <a:rPr lang="nb-NO" sz="1200" dirty="0" err="1"/>
              <a:t>past</a:t>
            </a:r>
            <a:r>
              <a:rPr lang="nb-NO" sz="1200" dirty="0"/>
              <a:t> </a:t>
            </a:r>
            <a:r>
              <a:rPr lang="nb-NO" sz="1200" dirty="0" err="1"/>
              <a:t>mistakes</a:t>
            </a:r>
            <a:r>
              <a:rPr lang="nb-NO" sz="1200" dirty="0"/>
              <a:t>. </a:t>
            </a:r>
            <a:r>
              <a:rPr lang="en-US" sz="1200" dirty="0"/>
              <a:t>Perhaps an explanatory response will suffice</a:t>
            </a:r>
            <a:r>
              <a:rPr lang="nb-NO" sz="1200" dirty="0"/>
              <a:t>. </a:t>
            </a:r>
            <a:r>
              <a:rPr lang="nb-NO" sz="1200" dirty="0" err="1"/>
              <a:t>You</a:t>
            </a:r>
            <a:r>
              <a:rPr lang="nb-NO" sz="1200" dirty="0"/>
              <a:t> </a:t>
            </a:r>
            <a:r>
              <a:rPr lang="nb-NO" sz="1200" dirty="0" err="1"/>
              <a:t>will</a:t>
            </a:r>
            <a:r>
              <a:rPr lang="nb-NO" sz="1200" dirty="0"/>
              <a:t> </a:t>
            </a:r>
            <a:r>
              <a:rPr lang="nb-NO" sz="1200" dirty="0" err="1"/>
              <a:t>find</a:t>
            </a:r>
            <a:r>
              <a:rPr lang="nb-NO" sz="1200" dirty="0"/>
              <a:t> </a:t>
            </a:r>
            <a:r>
              <a:rPr lang="nb-NO" sz="1200" dirty="0" err="1"/>
              <a:t>answers</a:t>
            </a:r>
            <a:r>
              <a:rPr lang="nb-NO" sz="1200" dirty="0"/>
              <a:t> to </a:t>
            </a:r>
            <a:r>
              <a:rPr lang="nb-NO" sz="1200" dirty="0" err="1"/>
              <a:t>some</a:t>
            </a:r>
            <a:r>
              <a:rPr lang="nb-NO" sz="1200" dirty="0"/>
              <a:t> </a:t>
            </a:r>
            <a:r>
              <a:rPr lang="nb-NO" sz="1200" dirty="0" err="1"/>
              <a:t>such</a:t>
            </a:r>
            <a:r>
              <a:rPr lang="nb-NO" sz="1200" dirty="0"/>
              <a:t> questions in </a:t>
            </a:r>
            <a:r>
              <a:rPr lang="nb-NO" sz="1200" dirty="0" err="1"/>
              <a:t>the</a:t>
            </a:r>
            <a:r>
              <a:rPr lang="nb-NO" sz="1200" dirty="0"/>
              <a:t> </a:t>
            </a:r>
            <a:r>
              <a:rPr lang="nb-NO" sz="1200" dirty="0" err="1"/>
              <a:t>comments</a:t>
            </a:r>
            <a:r>
              <a:rPr lang="nb-NO" sz="1200" dirty="0"/>
              <a:t> to </a:t>
            </a:r>
            <a:r>
              <a:rPr lang="nb-NO" sz="1200" dirty="0" err="1"/>
              <a:t>these</a:t>
            </a:r>
            <a:r>
              <a:rPr lang="nb-NO" sz="1200" dirty="0"/>
              <a:t> slides. More </a:t>
            </a:r>
            <a:r>
              <a:rPr lang="nb-NO" sz="1200" dirty="0" err="1"/>
              <a:t>information</a:t>
            </a:r>
            <a:r>
              <a:rPr lang="nb-NO" sz="1200" dirty="0"/>
              <a:t> and human </a:t>
            </a:r>
            <a:r>
              <a:rPr lang="nb-NO" sz="1200" dirty="0" err="1"/>
              <a:t>resources</a:t>
            </a:r>
            <a:r>
              <a:rPr lang="nb-NO" sz="1200" dirty="0"/>
              <a:t> </a:t>
            </a:r>
            <a:r>
              <a:rPr lang="nb-NO" sz="1200" dirty="0" err="1"/>
              <a:t>can</a:t>
            </a:r>
            <a:r>
              <a:rPr lang="nb-NO" sz="1200" dirty="0"/>
              <a:t> be </a:t>
            </a:r>
            <a:r>
              <a:rPr lang="nb-NO" sz="1200" dirty="0" err="1"/>
              <a:t>found</a:t>
            </a:r>
            <a:r>
              <a:rPr lang="nb-NO" sz="1200" dirty="0"/>
              <a:t> </a:t>
            </a:r>
            <a:r>
              <a:rPr lang="nb-NO" sz="1200" dirty="0" err="1"/>
              <a:t>on</a:t>
            </a:r>
            <a:r>
              <a:rPr lang="nb-NO" sz="1200" dirty="0"/>
              <a:t> </a:t>
            </a:r>
            <a:r>
              <a:rPr lang="nb-NO" sz="1200" dirty="0" err="1"/>
              <a:t>intranet</a:t>
            </a:r>
            <a:r>
              <a:rPr lang="nb-NO" sz="1200" dirty="0"/>
              <a:t>: ‘</a:t>
            </a:r>
            <a:r>
              <a:rPr lang="nb-NO" sz="1200" dirty="0" err="1"/>
              <a:t>Work</a:t>
            </a:r>
            <a:r>
              <a:rPr lang="nb-NO" sz="1200" dirty="0"/>
              <a:t> </a:t>
            </a:r>
            <a:r>
              <a:rPr lang="nb-NO" sz="1200" dirty="0" err="1"/>
              <a:t>environment</a:t>
            </a:r>
            <a:r>
              <a:rPr lang="nb-NO" sz="1200" dirty="0"/>
              <a:t> survey - for leaders’.  </a:t>
            </a:r>
          </a:p>
          <a:p>
            <a:endParaRPr lang="nb-NO" sz="1200" noProof="0" dirty="0"/>
          </a:p>
          <a:p>
            <a:r>
              <a:rPr lang="en-US" sz="1200" b="1" dirty="0"/>
              <a:t>NTNU’s core values</a:t>
            </a:r>
            <a:r>
              <a:rPr lang="en-US" sz="1200" dirty="0"/>
              <a:t>: ‘Creative, constructive, critical and respectful’</a:t>
            </a:r>
            <a:endParaRPr lang="nb-NO" sz="1200" noProof="0" dirty="0">
              <a:cs typeface="Calibri"/>
            </a:endParaRPr>
          </a:p>
          <a:p>
            <a:r>
              <a:rPr lang="en-US" sz="1200" b="1" dirty="0"/>
              <a:t>The Working Environment Act, Article 1.1 ‘The purpose of the act</a:t>
            </a:r>
            <a:r>
              <a:rPr lang="en-US" sz="1200" dirty="0"/>
              <a:t> is to ensure a working environment that facilitates healthy and meaningful working conditions, that provides full </a:t>
            </a:r>
            <a:r>
              <a:rPr lang="en-US" sz="1200" dirty="0" err="1"/>
              <a:t>protecion</a:t>
            </a:r>
            <a:r>
              <a:rPr lang="en-US" sz="1200" dirty="0"/>
              <a:t> from physical and mental harm, and with a welfare standard in continual accordance with technological and social developments in society at large.’</a:t>
            </a:r>
            <a:endParaRPr lang="nb-NO" sz="1200" noProof="0" dirty="0"/>
          </a:p>
          <a:p>
            <a:r>
              <a:rPr lang="en-US" sz="1200" b="1" dirty="0"/>
              <a:t>The Working Environment Act, Article 1.3 draws up requirements for systematic health, environment and safety efforts</a:t>
            </a:r>
            <a:r>
              <a:rPr lang="en-US" sz="1200" dirty="0"/>
              <a:t>. Among other things, this entails that the employer must: ‘make a survey of dangers and problems and on this basis evaluate risk factors in the organization, draw up plans and implement measures to minimize risk’. </a:t>
            </a:r>
            <a:endParaRPr lang="nb-NO" sz="1200" noProof="0" dirty="0"/>
          </a:p>
          <a:p>
            <a:r>
              <a:rPr lang="en-US" sz="1200" b="1" dirty="0"/>
              <a:t>In accordance with the Working Environment Act, NTNU’s management have a clear responsibility for taking preventive measures:</a:t>
            </a:r>
            <a:endParaRPr lang="nb-NO" sz="1200" dirty="0"/>
          </a:p>
          <a:p>
            <a:pPr marL="278246" indent="-278246">
              <a:buFont typeface="Arial" panose="020B0604020202020204" pitchFamily="34" charset="0"/>
              <a:buChar char="•"/>
            </a:pPr>
            <a:r>
              <a:rPr lang="en-US" sz="1200" b="1" u="sng" dirty="0"/>
              <a:t>Duty of care</a:t>
            </a:r>
            <a:r>
              <a:rPr lang="en-US" sz="1200" dirty="0"/>
              <a:t> re creating a solid framework that promotes a healthy work environment. When work demands are high, it is important to protect what functions well and strengthen resources regarding staff.</a:t>
            </a:r>
            <a:r>
              <a:rPr lang="nb-NO" sz="1200" noProof="0" dirty="0"/>
              <a:t> (cf. </a:t>
            </a:r>
            <a:r>
              <a:rPr lang="nb-NO" sz="1200" noProof="0" dirty="0" err="1"/>
              <a:t>comments</a:t>
            </a:r>
            <a:r>
              <a:rPr lang="nb-NO" sz="1200" noProof="0" dirty="0"/>
              <a:t> to </a:t>
            </a:r>
            <a:r>
              <a:rPr lang="nb-NO" sz="1200" noProof="0" dirty="0" err="1"/>
              <a:t>the</a:t>
            </a:r>
            <a:r>
              <a:rPr lang="nb-NO" sz="1200" noProof="0" dirty="0"/>
              <a:t> </a:t>
            </a:r>
            <a:r>
              <a:rPr lang="nb-NO" sz="1200" noProof="0" dirty="0" err="1"/>
              <a:t>next</a:t>
            </a:r>
            <a:r>
              <a:rPr lang="nb-NO" sz="1200" noProof="0" dirty="0"/>
              <a:t> slide). </a:t>
            </a:r>
          </a:p>
          <a:p>
            <a:pPr marL="228600" indent="-228600">
              <a:buFont typeface="Arial" panose="020B0604020202020204" pitchFamily="34" charset="0"/>
              <a:buChar char="•"/>
            </a:pPr>
            <a:r>
              <a:rPr lang="en-US" sz="1200" b="1" u="sng" dirty="0"/>
              <a:t>Duty of inspection</a:t>
            </a:r>
            <a:r>
              <a:rPr lang="en-US" sz="1200" dirty="0"/>
              <a:t> and activity requirement if there are indications that the work environment may be unconscionable regarding risk of disease. In such cases one should seek advice from key personnel at the faculty, HR/HSE Division regarding possible solutions or handling of conflicts. </a:t>
            </a:r>
            <a:endParaRPr lang="nb-NO" sz="1200" noProof="0" dirty="0"/>
          </a:p>
          <a:p>
            <a:endParaRPr lang="nb-NO"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images illustrate the diversity of NTNU’s work environments.</a:t>
            </a:r>
            <a:r>
              <a:rPr lang="en-US" sz="1200" b="1" dirty="0"/>
              <a:t> </a:t>
            </a:r>
            <a:r>
              <a:rPr lang="en-US" sz="1200" dirty="0"/>
              <a:t>An image may be replaced with an image from your own work environment for local attachment </a:t>
            </a:r>
            <a:r>
              <a:rPr lang="en-US" sz="1200" dirty="0">
                <a:sym typeface="Wingdings" panose="05000000000000000000" pitchFamily="2" charset="2"/>
              </a:rPr>
              <a:t></a:t>
            </a:r>
            <a:endParaRPr lang="nb-NO" sz="1200" dirty="0"/>
          </a:p>
        </p:txBody>
      </p:sp>
      <p:sp>
        <p:nvSpPr>
          <p:cNvPr id="4" name="Slide Number Placeholder 3"/>
          <p:cNvSpPr>
            <a:spLocks noGrp="1"/>
          </p:cNvSpPr>
          <p:nvPr>
            <p:ph type="sldNum" sz="quarter" idx="5"/>
          </p:nvPr>
        </p:nvSpPr>
        <p:spPr/>
        <p:txBody>
          <a:bodyPr/>
          <a:lstStyle/>
          <a:p>
            <a:fld id="{C0DBECE5-E5E3-4DB3-9924-2CD8DA90F849}" type="slidenum">
              <a:rPr lang="nb-NO"/>
              <a:t>1</a:t>
            </a:fld>
            <a:endParaRPr lang="nb-NO"/>
          </a:p>
        </p:txBody>
      </p:sp>
    </p:spTree>
    <p:extLst>
      <p:ext uri="{BB962C8B-B14F-4D97-AF65-F5344CB8AC3E}">
        <p14:creationId xmlns:p14="http://schemas.microsoft.com/office/powerpoint/2010/main" val="353452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0DBECE5-E5E3-4DB3-9924-2CD8DA90F849}" type="slidenum">
              <a:rPr lang="nb-NO" smtClean="0"/>
              <a:t>10</a:t>
            </a:fld>
            <a:endParaRPr lang="nb-NO"/>
          </a:p>
        </p:txBody>
      </p:sp>
    </p:spTree>
    <p:extLst>
      <p:ext uri="{BB962C8B-B14F-4D97-AF65-F5344CB8AC3E}">
        <p14:creationId xmlns:p14="http://schemas.microsoft.com/office/powerpoint/2010/main" val="418951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noProof="0" dirty="0">
                <a:cs typeface="Calibri"/>
              </a:rPr>
              <a:t>PHASE 1</a:t>
            </a:r>
            <a:r>
              <a:rPr lang="nb-NO" sz="1200" noProof="0" dirty="0">
                <a:cs typeface="Calibri"/>
              </a:rPr>
              <a:t>:</a:t>
            </a:r>
            <a:r>
              <a:rPr lang="nb-NO" sz="1200" baseline="0" noProof="0" dirty="0">
                <a:cs typeface="Calibri"/>
              </a:rPr>
              <a:t> Information </a:t>
            </a:r>
            <a:r>
              <a:rPr lang="nb-NO" sz="1200" baseline="0" noProof="0" dirty="0" err="1">
                <a:cs typeface="Calibri"/>
              </a:rPr>
              <a:t>about</a:t>
            </a:r>
            <a:r>
              <a:rPr lang="nb-NO" sz="1200" baseline="0" noProof="0" dirty="0">
                <a:cs typeface="Calibri"/>
              </a:rPr>
              <a:t> </a:t>
            </a:r>
            <a:r>
              <a:rPr lang="nb-NO" sz="1200" baseline="0" noProof="0" dirty="0" err="1">
                <a:cs typeface="Calibri"/>
              </a:rPr>
              <a:t>the</a:t>
            </a:r>
            <a:r>
              <a:rPr lang="nb-NO" sz="1200" baseline="0" noProof="0" dirty="0">
                <a:cs typeface="Calibri"/>
              </a:rPr>
              <a:t> </a:t>
            </a:r>
            <a:r>
              <a:rPr lang="nb-NO" sz="1200" baseline="0" noProof="0" dirty="0" err="1">
                <a:cs typeface="Calibri"/>
              </a:rPr>
              <a:t>forthcoming</a:t>
            </a:r>
            <a:r>
              <a:rPr lang="nb-NO" sz="1200" baseline="0" noProof="0" dirty="0">
                <a:cs typeface="Calibri"/>
              </a:rPr>
              <a:t> survey. Draw </a:t>
            </a:r>
            <a:r>
              <a:rPr lang="nb-NO" sz="1200" baseline="0" noProof="0" dirty="0" err="1">
                <a:cs typeface="Calibri"/>
              </a:rPr>
              <a:t>on</a:t>
            </a:r>
            <a:r>
              <a:rPr lang="nb-NO" sz="1200" baseline="0" noProof="0" dirty="0">
                <a:cs typeface="Calibri"/>
              </a:rPr>
              <a:t> </a:t>
            </a:r>
            <a:r>
              <a:rPr lang="nb-NO" sz="1200" baseline="0" noProof="0" dirty="0" err="1">
                <a:cs typeface="Calibri"/>
              </a:rPr>
              <a:t>previous</a:t>
            </a:r>
            <a:r>
              <a:rPr lang="nb-NO" sz="1200" baseline="0" noProof="0" dirty="0">
                <a:cs typeface="Calibri"/>
              </a:rPr>
              <a:t> </a:t>
            </a:r>
            <a:r>
              <a:rPr lang="nb-NO" sz="1200" baseline="0" noProof="0" dirty="0" err="1">
                <a:cs typeface="Calibri"/>
              </a:rPr>
              <a:t>experience</a:t>
            </a:r>
            <a:r>
              <a:rPr lang="nb-NO" sz="1200" baseline="0" noProof="0" dirty="0">
                <a:cs typeface="Calibri"/>
              </a:rPr>
              <a:t> and talk </a:t>
            </a:r>
            <a:r>
              <a:rPr lang="nb-NO" sz="1200" baseline="0" noProof="0" dirty="0" err="1">
                <a:cs typeface="Calibri"/>
              </a:rPr>
              <a:t>abou</a:t>
            </a:r>
            <a:r>
              <a:rPr lang="nb-NO" sz="1200" baseline="0" noProof="0" dirty="0">
                <a:cs typeface="Calibri"/>
              </a:rPr>
              <a:t> </a:t>
            </a:r>
            <a:r>
              <a:rPr lang="nb-NO" sz="1200" baseline="0" noProof="0" dirty="0" err="1">
                <a:cs typeface="Calibri"/>
              </a:rPr>
              <a:t>how</a:t>
            </a:r>
            <a:r>
              <a:rPr lang="nb-NO" sz="1200" baseline="0" noProof="0" dirty="0">
                <a:cs typeface="Calibri"/>
              </a:rPr>
              <a:t> to </a:t>
            </a:r>
            <a:r>
              <a:rPr lang="nb-NO" sz="1200" baseline="0" noProof="0" dirty="0" err="1">
                <a:cs typeface="Calibri"/>
              </a:rPr>
              <a:t>use</a:t>
            </a:r>
            <a:r>
              <a:rPr lang="nb-NO" sz="1200" baseline="0" noProof="0" dirty="0">
                <a:cs typeface="Calibri"/>
              </a:rPr>
              <a:t> </a:t>
            </a:r>
            <a:r>
              <a:rPr lang="nb-NO" sz="1200" baseline="0" noProof="0" dirty="0" err="1">
                <a:cs typeface="Calibri"/>
              </a:rPr>
              <a:t>the</a:t>
            </a:r>
            <a:r>
              <a:rPr lang="nb-NO" sz="1200" baseline="0" noProof="0" dirty="0">
                <a:cs typeface="Calibri"/>
              </a:rPr>
              <a:t> </a:t>
            </a:r>
            <a:r>
              <a:rPr lang="nb-NO" sz="1200" baseline="0" noProof="0" dirty="0" err="1">
                <a:cs typeface="Calibri"/>
              </a:rPr>
              <a:t>forthcoming</a:t>
            </a:r>
            <a:r>
              <a:rPr lang="nb-NO" sz="1200" baseline="0" noProof="0" dirty="0">
                <a:cs typeface="Calibri"/>
              </a:rPr>
              <a:t> survey to </a:t>
            </a:r>
            <a:r>
              <a:rPr lang="nb-NO" sz="1200" baseline="0" noProof="0" dirty="0" err="1">
                <a:cs typeface="Calibri"/>
              </a:rPr>
              <a:t>improve</a:t>
            </a:r>
            <a:r>
              <a:rPr lang="nb-NO" sz="1200" baseline="0" noProof="0" dirty="0">
                <a:cs typeface="Calibri"/>
              </a:rPr>
              <a:t> </a:t>
            </a:r>
            <a:r>
              <a:rPr lang="nb-NO" sz="1200" baseline="0" noProof="0" dirty="0" err="1">
                <a:cs typeface="Calibri"/>
              </a:rPr>
              <a:t>the</a:t>
            </a:r>
            <a:r>
              <a:rPr lang="nb-NO" sz="1200" baseline="0" noProof="0" dirty="0">
                <a:cs typeface="Calibri"/>
              </a:rPr>
              <a:t> </a:t>
            </a:r>
            <a:r>
              <a:rPr lang="nb-NO" sz="1200" baseline="0" noProof="0" dirty="0" err="1">
                <a:cs typeface="Calibri"/>
              </a:rPr>
              <a:t>work</a:t>
            </a:r>
            <a:r>
              <a:rPr lang="nb-NO" sz="1200" baseline="0" noProof="0" dirty="0">
                <a:cs typeface="Calibri"/>
              </a:rPr>
              <a:t> </a:t>
            </a:r>
            <a:r>
              <a:rPr lang="nb-NO" sz="1200" baseline="0" noProof="0" dirty="0" err="1">
                <a:cs typeface="Calibri"/>
              </a:rPr>
              <a:t>environment</a:t>
            </a:r>
            <a:r>
              <a:rPr lang="nb-NO" sz="1200" baseline="0" noProof="0" dirty="0">
                <a:cs typeface="Calibri"/>
              </a:rPr>
              <a:t> at </a:t>
            </a:r>
            <a:r>
              <a:rPr lang="nb-NO" sz="1200" baseline="0" noProof="0" dirty="0" err="1">
                <a:cs typeface="Calibri"/>
              </a:rPr>
              <a:t>your</a:t>
            </a:r>
            <a:r>
              <a:rPr lang="nb-NO" sz="1200" baseline="0" noProof="0" dirty="0">
                <a:cs typeface="Calibri"/>
              </a:rPr>
              <a:t> unit.  </a:t>
            </a:r>
            <a:endParaRPr lang="nb-NO" sz="1200" noProof="0" dirty="0">
              <a:cs typeface="Calibri"/>
            </a:endParaRPr>
          </a:p>
          <a:p>
            <a:endParaRPr lang="nb-NO" sz="1200" noProof="0" dirty="0">
              <a:cs typeface="Calibri"/>
            </a:endParaRPr>
          </a:p>
          <a:p>
            <a:r>
              <a:rPr lang="nb-NO" sz="1200" b="1" noProof="0" dirty="0">
                <a:cs typeface="Calibri"/>
              </a:rPr>
              <a:t>PHASE</a:t>
            </a:r>
            <a:r>
              <a:rPr lang="nb-NO" sz="1200" b="1" baseline="0" noProof="0" dirty="0">
                <a:cs typeface="Calibri"/>
              </a:rPr>
              <a:t> 2: </a:t>
            </a:r>
            <a:r>
              <a:rPr lang="nb-NO" sz="1200" noProof="0" dirty="0">
                <a:cs typeface="Calibri"/>
              </a:rPr>
              <a:t>The </a:t>
            </a:r>
            <a:r>
              <a:rPr lang="nb-NO" sz="1200" noProof="0" dirty="0" err="1">
                <a:cs typeface="Calibri"/>
              </a:rPr>
              <a:t>questionnaire</a:t>
            </a:r>
            <a:r>
              <a:rPr lang="nb-NO" sz="1200" noProof="0" dirty="0">
                <a:cs typeface="Calibri"/>
              </a:rPr>
              <a:t> is </a:t>
            </a:r>
            <a:r>
              <a:rPr lang="nb-NO" sz="1200" noProof="0" dirty="0" err="1">
                <a:cs typeface="Calibri"/>
              </a:rPr>
              <a:t>distributed</a:t>
            </a:r>
            <a:r>
              <a:rPr lang="nb-NO" sz="1200" noProof="0" dirty="0">
                <a:cs typeface="Calibri"/>
              </a:rPr>
              <a:t> by e-mail</a:t>
            </a:r>
            <a:r>
              <a:rPr lang="nb-NO" sz="1200" baseline="0" noProof="0" dirty="0">
                <a:cs typeface="Calibri"/>
              </a:rPr>
              <a:t> </a:t>
            </a:r>
            <a:r>
              <a:rPr lang="nb-NO" sz="1200" b="1" baseline="0" noProof="0" dirty="0">
                <a:cs typeface="Calibri"/>
              </a:rPr>
              <a:t>4 November. </a:t>
            </a:r>
            <a:r>
              <a:rPr lang="nb-NO" sz="1200" b="0" noProof="0" dirty="0" err="1">
                <a:cs typeface="Calibri"/>
              </a:rPr>
              <a:t>Results</a:t>
            </a:r>
            <a:r>
              <a:rPr lang="nb-NO" sz="1200" b="0" noProof="0" dirty="0">
                <a:cs typeface="Calibri"/>
              </a:rPr>
              <a:t> </a:t>
            </a:r>
            <a:r>
              <a:rPr lang="nb-NO" sz="1200" b="0" noProof="0" dirty="0" err="1">
                <a:cs typeface="Calibri"/>
              </a:rPr>
              <a:t>are</a:t>
            </a:r>
            <a:r>
              <a:rPr lang="nb-NO" sz="1200" b="0" noProof="0" dirty="0">
                <a:cs typeface="Calibri"/>
              </a:rPr>
              <a:t> </a:t>
            </a:r>
            <a:r>
              <a:rPr lang="nb-NO" sz="1200" b="0" noProof="0" dirty="0" err="1">
                <a:cs typeface="Calibri"/>
              </a:rPr>
              <a:t>made</a:t>
            </a:r>
            <a:r>
              <a:rPr lang="nb-NO" sz="1200" b="0" noProof="0" dirty="0">
                <a:cs typeface="Calibri"/>
              </a:rPr>
              <a:t> </a:t>
            </a:r>
            <a:r>
              <a:rPr lang="nb-NO" sz="1200" b="0" noProof="0" dirty="0" err="1">
                <a:cs typeface="Calibri"/>
              </a:rPr>
              <a:t>available</a:t>
            </a:r>
            <a:r>
              <a:rPr lang="nb-NO" sz="1200" b="0" noProof="0" dirty="0">
                <a:cs typeface="Calibri"/>
              </a:rPr>
              <a:t> </a:t>
            </a:r>
            <a:r>
              <a:rPr lang="nb-NO" sz="1200" b="1" baseline="0" noProof="0" dirty="0">
                <a:cs typeface="Calibri"/>
              </a:rPr>
              <a:t>10 </a:t>
            </a:r>
            <a:r>
              <a:rPr lang="nb-NO" sz="1200" b="1" baseline="0" noProof="0" dirty="0" err="1">
                <a:cs typeface="Calibri"/>
              </a:rPr>
              <a:t>January</a:t>
            </a:r>
            <a:r>
              <a:rPr lang="nb-NO" sz="1200" b="1" baseline="0" noProof="0" dirty="0">
                <a:cs typeface="Calibri"/>
              </a:rPr>
              <a:t>. </a:t>
            </a:r>
          </a:p>
          <a:p>
            <a:endParaRPr lang="nb-NO" sz="1200" b="0" baseline="0" noProof="0" dirty="0">
              <a:cs typeface="Calibri"/>
            </a:endParaRPr>
          </a:p>
          <a:p>
            <a:r>
              <a:rPr lang="nb-NO" sz="1200" b="1" baseline="0" noProof="0" dirty="0">
                <a:cs typeface="Calibri"/>
              </a:rPr>
              <a:t>PHASE 3: </a:t>
            </a:r>
            <a:r>
              <a:rPr lang="nb-NO" sz="1200" b="0" noProof="0" dirty="0"/>
              <a:t>At </a:t>
            </a:r>
            <a:r>
              <a:rPr lang="nb-NO" sz="1200" b="0" noProof="0" dirty="0" err="1"/>
              <a:t>the</a:t>
            </a:r>
            <a:r>
              <a:rPr lang="nb-NO" sz="1200" b="0" noProof="0" dirty="0"/>
              <a:t> </a:t>
            </a:r>
            <a:r>
              <a:rPr lang="nb-NO" sz="1200" b="0" noProof="0" dirty="0" err="1"/>
              <a:t>follow</a:t>
            </a:r>
            <a:r>
              <a:rPr lang="nb-NO" sz="1200" b="0" noProof="0" dirty="0"/>
              <a:t>-up </a:t>
            </a:r>
            <a:r>
              <a:rPr lang="nb-NO" sz="1200" b="0" noProof="0" dirty="0" err="1"/>
              <a:t>meeting</a:t>
            </a:r>
            <a:r>
              <a:rPr lang="nb-NO" sz="1200" b="0" noProof="0" dirty="0"/>
              <a:t> in </a:t>
            </a:r>
            <a:r>
              <a:rPr lang="nb-NO" sz="1200" b="0" noProof="0" dirty="0" err="1"/>
              <a:t>February-March</a:t>
            </a:r>
            <a:r>
              <a:rPr lang="nb-NO" sz="1200" b="0" baseline="0" noProof="0" dirty="0"/>
              <a:t> </a:t>
            </a:r>
            <a:r>
              <a:rPr lang="nb-NO" sz="1200" b="0" baseline="0" noProof="0" dirty="0" err="1"/>
              <a:t>we</a:t>
            </a:r>
            <a:r>
              <a:rPr lang="nb-NO" sz="1200" b="0" baseline="0" noProof="0" dirty="0"/>
              <a:t> </a:t>
            </a:r>
            <a:r>
              <a:rPr lang="nb-NO" sz="1200" b="0" baseline="0" noProof="0" dirty="0" err="1"/>
              <a:t>will</a:t>
            </a:r>
            <a:r>
              <a:rPr lang="nb-NO" sz="1200" b="0" baseline="0" noProof="0" dirty="0"/>
              <a:t> </a:t>
            </a:r>
            <a:r>
              <a:rPr lang="nb-NO" sz="1200" b="0" baseline="0" noProof="0" dirty="0" err="1"/>
              <a:t>continue</a:t>
            </a:r>
            <a:r>
              <a:rPr lang="nb-NO" sz="1200" b="0" baseline="0" noProof="0" dirty="0"/>
              <a:t> </a:t>
            </a:r>
            <a:r>
              <a:rPr lang="nb-NO" sz="1200" b="0" baseline="0" noProof="0" dirty="0" err="1"/>
              <a:t>the</a:t>
            </a:r>
            <a:r>
              <a:rPr lang="nb-NO" sz="1200" b="0" baseline="0" noProof="0" dirty="0"/>
              <a:t> survey by </a:t>
            </a:r>
            <a:r>
              <a:rPr lang="nb-NO" sz="1200" b="0" baseline="0" noProof="0" dirty="0" err="1"/>
              <a:t>discussing</a:t>
            </a:r>
            <a:r>
              <a:rPr lang="nb-NO" sz="1200" b="0" baseline="0" noProof="0" dirty="0"/>
              <a:t> </a:t>
            </a:r>
            <a:r>
              <a:rPr lang="nb-NO" sz="1200" b="0" baseline="0" noProof="0" dirty="0" err="1"/>
              <a:t>what</a:t>
            </a:r>
            <a:r>
              <a:rPr lang="nb-NO" sz="1200" b="0" baseline="0" noProof="0" dirty="0"/>
              <a:t> </a:t>
            </a:r>
            <a:r>
              <a:rPr lang="nb-NO" sz="1200" b="0" baseline="0" noProof="0" dirty="0" err="1"/>
              <a:t>the</a:t>
            </a:r>
            <a:r>
              <a:rPr lang="nb-NO" sz="1200" b="0" baseline="0" noProof="0" dirty="0"/>
              <a:t> </a:t>
            </a:r>
            <a:r>
              <a:rPr lang="nb-NO" sz="1200" b="0" baseline="0" noProof="0" dirty="0" err="1"/>
              <a:t>results</a:t>
            </a:r>
            <a:r>
              <a:rPr lang="nb-NO" sz="1200" b="0" baseline="0" noProof="0" dirty="0"/>
              <a:t> </a:t>
            </a:r>
            <a:r>
              <a:rPr lang="nb-NO" sz="1200" b="0" baseline="0" noProof="0" dirty="0" err="1"/>
              <a:t>of</a:t>
            </a:r>
            <a:r>
              <a:rPr lang="nb-NO" sz="1200" b="0" baseline="0" noProof="0" dirty="0"/>
              <a:t> </a:t>
            </a:r>
            <a:r>
              <a:rPr lang="nb-NO" sz="1200" b="0" baseline="0" noProof="0" dirty="0" err="1"/>
              <a:t>the</a:t>
            </a:r>
            <a:r>
              <a:rPr lang="nb-NO" sz="1200" b="0" baseline="0" noProof="0" dirty="0"/>
              <a:t> </a:t>
            </a:r>
            <a:r>
              <a:rPr lang="nb-NO" sz="1200" b="0" baseline="0" noProof="0" dirty="0" err="1"/>
              <a:t>work</a:t>
            </a:r>
            <a:r>
              <a:rPr lang="nb-NO" sz="1200" b="0" baseline="0" noProof="0" dirty="0"/>
              <a:t> </a:t>
            </a:r>
            <a:r>
              <a:rPr lang="nb-NO" sz="1200" b="0" baseline="0" noProof="0" dirty="0" err="1"/>
              <a:t>environment</a:t>
            </a:r>
            <a:r>
              <a:rPr lang="nb-NO" sz="1200" b="0" baseline="0" noProof="0" dirty="0"/>
              <a:t> survey </a:t>
            </a:r>
            <a:r>
              <a:rPr lang="nb-NO" sz="1200" b="0" baseline="0" noProof="0" dirty="0" err="1"/>
              <a:t>say</a:t>
            </a:r>
            <a:r>
              <a:rPr lang="nb-NO" sz="1200" b="0" baseline="0" noProof="0" dirty="0"/>
              <a:t> </a:t>
            </a:r>
            <a:r>
              <a:rPr lang="nb-NO" sz="1200" b="0" baseline="0" noProof="0" dirty="0" err="1"/>
              <a:t>about</a:t>
            </a:r>
            <a:r>
              <a:rPr lang="nb-NO" sz="1200" b="0" baseline="0" noProof="0" dirty="0"/>
              <a:t> </a:t>
            </a:r>
            <a:r>
              <a:rPr lang="nb-NO" sz="1200" b="0" baseline="0" noProof="0" dirty="0" err="1"/>
              <a:t>our</a:t>
            </a:r>
            <a:r>
              <a:rPr lang="nb-NO" sz="1200" b="0" baseline="0" noProof="0" dirty="0"/>
              <a:t> </a:t>
            </a:r>
            <a:r>
              <a:rPr lang="nb-NO" sz="1200" b="0" baseline="0" noProof="0" dirty="0" err="1"/>
              <a:t>everyday</a:t>
            </a:r>
            <a:r>
              <a:rPr lang="nb-NO" sz="1200" b="0" baseline="0" noProof="0" dirty="0"/>
              <a:t> </a:t>
            </a:r>
            <a:r>
              <a:rPr lang="nb-NO" sz="1200" b="0" baseline="0" noProof="0" dirty="0" err="1"/>
              <a:t>working</a:t>
            </a:r>
            <a:r>
              <a:rPr lang="nb-NO" sz="1200" b="0" baseline="0" noProof="0" dirty="0"/>
              <a:t> </a:t>
            </a:r>
            <a:r>
              <a:rPr lang="nb-NO" sz="1200" b="0" baseline="0" noProof="0" dirty="0" err="1"/>
              <a:t>conditions</a:t>
            </a:r>
            <a:r>
              <a:rPr lang="nb-NO" sz="1200" b="0" baseline="0" noProof="0" dirty="0"/>
              <a:t> as </a:t>
            </a:r>
            <a:r>
              <a:rPr lang="nb-NO" sz="1200" b="0" baseline="0" noProof="0" dirty="0" err="1"/>
              <a:t>we</a:t>
            </a:r>
            <a:r>
              <a:rPr lang="nb-NO" sz="1200" b="0" baseline="0" noProof="0" dirty="0"/>
              <a:t> </a:t>
            </a:r>
            <a:r>
              <a:rPr lang="nb-NO" sz="1200" b="0" baseline="0" noProof="0" dirty="0" err="1"/>
              <a:t>know</a:t>
            </a:r>
            <a:r>
              <a:rPr lang="nb-NO" sz="1200" b="0" baseline="0" noProof="0" dirty="0"/>
              <a:t> </a:t>
            </a:r>
            <a:r>
              <a:rPr lang="nb-NO" sz="1200" b="0" baseline="0" noProof="0" dirty="0" err="1"/>
              <a:t>them</a:t>
            </a:r>
            <a:r>
              <a:rPr lang="nb-NO" sz="1200" b="0" baseline="0" noProof="0" dirty="0"/>
              <a:t> – and </a:t>
            </a:r>
            <a:r>
              <a:rPr lang="nb-NO" sz="1200" b="0" baseline="0" noProof="0" dirty="0" err="1"/>
              <a:t>which</a:t>
            </a:r>
            <a:r>
              <a:rPr lang="nb-NO" sz="1200" b="0" baseline="0" noProof="0" dirty="0"/>
              <a:t> </a:t>
            </a:r>
            <a:r>
              <a:rPr lang="nb-NO" sz="1200" b="0" baseline="0" noProof="0" dirty="0" err="1"/>
              <a:t>themes</a:t>
            </a:r>
            <a:r>
              <a:rPr lang="nb-NO" sz="1200" b="0" baseline="0" noProof="0" dirty="0"/>
              <a:t> </a:t>
            </a:r>
            <a:r>
              <a:rPr lang="nb-NO" sz="1200" b="0" baseline="0" noProof="0" dirty="0" err="1"/>
              <a:t>we</a:t>
            </a:r>
            <a:r>
              <a:rPr lang="nb-NO" sz="1200" b="0" baseline="0" noProof="0" dirty="0"/>
              <a:t> </a:t>
            </a:r>
            <a:r>
              <a:rPr lang="nb-NO" sz="1200" b="0" baseline="0" noProof="0" dirty="0" err="1"/>
              <a:t>consider</a:t>
            </a:r>
            <a:r>
              <a:rPr lang="nb-NO" sz="1200" b="0" baseline="0" noProof="0" dirty="0"/>
              <a:t> most </a:t>
            </a:r>
            <a:r>
              <a:rPr lang="nb-NO" sz="1200" b="0" baseline="0" noProof="0" dirty="0" err="1"/>
              <a:t>important</a:t>
            </a:r>
            <a:r>
              <a:rPr lang="nb-NO" sz="1200" b="0" baseline="0" noProof="0" dirty="0"/>
              <a:t> for </a:t>
            </a:r>
            <a:r>
              <a:rPr lang="nb-NO" sz="1200" b="0" baseline="0" noProof="0" dirty="0" err="1"/>
              <a:t>developing</a:t>
            </a:r>
            <a:r>
              <a:rPr lang="nb-NO" sz="1200" b="0" baseline="0" noProof="0" dirty="0"/>
              <a:t> </a:t>
            </a:r>
            <a:r>
              <a:rPr lang="nb-NO" sz="1200" b="0" baseline="0" noProof="0" dirty="0" err="1"/>
              <a:t>measures</a:t>
            </a:r>
            <a:r>
              <a:rPr lang="nb-NO" sz="1200" b="0" baseline="0" noProof="0" dirty="0"/>
              <a:t> (</a:t>
            </a:r>
            <a:r>
              <a:rPr lang="nb-NO" sz="1200" b="0" baseline="0" noProof="0" dirty="0" err="1"/>
              <a:t>preservation</a:t>
            </a:r>
            <a:r>
              <a:rPr lang="nb-NO" sz="1200" b="0" baseline="0" noProof="0" dirty="0"/>
              <a:t> </a:t>
            </a:r>
            <a:r>
              <a:rPr lang="nb-NO" sz="1200" b="0" baseline="0" noProof="0" dirty="0" err="1"/>
              <a:t>measures</a:t>
            </a:r>
            <a:r>
              <a:rPr lang="nb-NO" sz="1200" b="0" baseline="0" noProof="0" dirty="0"/>
              <a:t> and </a:t>
            </a:r>
            <a:r>
              <a:rPr lang="nb-NO" sz="1200" b="0" baseline="0" noProof="0" dirty="0" err="1"/>
              <a:t>development</a:t>
            </a:r>
            <a:r>
              <a:rPr lang="nb-NO" sz="1200" b="0" baseline="0" noProof="0" dirty="0"/>
              <a:t> </a:t>
            </a:r>
            <a:r>
              <a:rPr lang="nb-NO" sz="1200" b="0" baseline="0" noProof="0" dirty="0" err="1"/>
              <a:t>measures</a:t>
            </a:r>
            <a:r>
              <a:rPr lang="nb-NO" sz="1200" b="0" baseline="0" noProof="0" dirty="0"/>
              <a:t>). If </a:t>
            </a:r>
            <a:r>
              <a:rPr lang="nb-NO" sz="1200" b="0" baseline="0" noProof="0" dirty="0" err="1"/>
              <a:t>there</a:t>
            </a:r>
            <a:r>
              <a:rPr lang="nb-NO" sz="1200" b="0" baseline="0" noProof="0" dirty="0"/>
              <a:t> </a:t>
            </a:r>
            <a:r>
              <a:rPr lang="nb-NO" sz="1200" b="0" baseline="0" noProof="0" dirty="0" err="1"/>
              <a:t>are</a:t>
            </a:r>
            <a:r>
              <a:rPr lang="nb-NO" sz="1200" b="0" baseline="0" noProof="0" dirty="0"/>
              <a:t> </a:t>
            </a:r>
            <a:r>
              <a:rPr lang="nb-NO" sz="1200" b="0" baseline="0" noProof="0" dirty="0" err="1"/>
              <a:t>aspects</a:t>
            </a:r>
            <a:r>
              <a:rPr lang="nb-NO" sz="1200" b="0" baseline="0" noProof="0" dirty="0"/>
              <a:t> to </a:t>
            </a:r>
            <a:r>
              <a:rPr lang="nb-NO" sz="1200" b="0" baseline="0" noProof="0" dirty="0" err="1"/>
              <a:t>the</a:t>
            </a:r>
            <a:r>
              <a:rPr lang="nb-NO" sz="1200" b="0" baseline="0" noProof="0" dirty="0"/>
              <a:t> </a:t>
            </a:r>
            <a:r>
              <a:rPr lang="nb-NO" sz="1200" b="0" baseline="0" noProof="0" dirty="0" err="1"/>
              <a:t>work</a:t>
            </a:r>
            <a:r>
              <a:rPr lang="nb-NO" sz="1200" b="0" baseline="0" noProof="0" dirty="0"/>
              <a:t> </a:t>
            </a:r>
            <a:r>
              <a:rPr lang="nb-NO" sz="1200" b="0" baseline="0" noProof="0" dirty="0" err="1"/>
              <a:t>environment</a:t>
            </a:r>
            <a:r>
              <a:rPr lang="nb-NO" sz="1200" b="0" baseline="0" noProof="0" dirty="0"/>
              <a:t> not </a:t>
            </a:r>
            <a:r>
              <a:rPr lang="nb-NO" sz="1200" b="0" baseline="0" noProof="0" dirty="0" err="1"/>
              <a:t>covered</a:t>
            </a:r>
            <a:r>
              <a:rPr lang="nb-NO" sz="1200" b="0" baseline="0" noProof="0" dirty="0"/>
              <a:t> by </a:t>
            </a:r>
            <a:r>
              <a:rPr lang="nb-NO" sz="1200" b="0" baseline="0" noProof="0" dirty="0" err="1"/>
              <a:t>the</a:t>
            </a:r>
            <a:r>
              <a:rPr lang="nb-NO" sz="1200" b="0" baseline="0" noProof="0" dirty="0"/>
              <a:t> survey, </a:t>
            </a:r>
            <a:r>
              <a:rPr lang="nb-NO" sz="1200" b="0" baseline="0" noProof="0" dirty="0" err="1"/>
              <a:t>there</a:t>
            </a:r>
            <a:r>
              <a:rPr lang="nb-NO" sz="1200" b="0" baseline="0" noProof="0" dirty="0"/>
              <a:t> is </a:t>
            </a:r>
            <a:r>
              <a:rPr lang="nb-NO" sz="1200" b="0" baseline="0" noProof="0" dirty="0" err="1"/>
              <a:t>room</a:t>
            </a:r>
            <a:r>
              <a:rPr lang="nb-NO" sz="1200" b="0" baseline="0" noProof="0" dirty="0"/>
              <a:t> for </a:t>
            </a:r>
            <a:r>
              <a:rPr lang="nb-NO" sz="1200" b="0" baseline="0" noProof="0" dirty="0" err="1"/>
              <a:t>discussion</a:t>
            </a:r>
            <a:r>
              <a:rPr lang="nb-NO" sz="1200" b="0" baseline="0" noProof="0" dirty="0"/>
              <a:t> </a:t>
            </a:r>
            <a:r>
              <a:rPr lang="nb-NO" sz="1200" b="0" baseline="0" noProof="0" dirty="0" err="1"/>
              <a:t>of</a:t>
            </a:r>
            <a:r>
              <a:rPr lang="nb-NO" sz="1200" b="0" baseline="0" noProof="0" dirty="0"/>
              <a:t> </a:t>
            </a:r>
            <a:r>
              <a:rPr lang="nb-NO" sz="1200" b="0" baseline="0" noProof="0" dirty="0" err="1"/>
              <a:t>these</a:t>
            </a:r>
            <a:r>
              <a:rPr lang="nb-NO" sz="1200" b="0" baseline="0" noProof="0" dirty="0"/>
              <a:t> at </a:t>
            </a:r>
            <a:r>
              <a:rPr lang="nb-NO" sz="1200" b="0" baseline="0" noProof="0" dirty="0" err="1"/>
              <a:t>the</a:t>
            </a:r>
            <a:r>
              <a:rPr lang="nb-NO" sz="1200" b="0" baseline="0" noProof="0" dirty="0"/>
              <a:t> </a:t>
            </a:r>
            <a:r>
              <a:rPr lang="nb-NO" sz="1200" b="0" baseline="0" noProof="0" dirty="0" err="1"/>
              <a:t>follow</a:t>
            </a:r>
            <a:r>
              <a:rPr lang="nb-NO" sz="1200" b="0" baseline="0" noProof="0" dirty="0"/>
              <a:t>-up </a:t>
            </a:r>
            <a:r>
              <a:rPr lang="nb-NO" sz="1200" b="0" baseline="0" noProof="0" dirty="0" err="1"/>
              <a:t>meeting</a:t>
            </a:r>
            <a:r>
              <a:rPr lang="nb-NO" sz="1200" b="0" baseline="0" noProof="0" dirty="0"/>
              <a:t>. The last part </a:t>
            </a:r>
            <a:r>
              <a:rPr lang="nb-NO" sz="1200" b="0" baseline="0" noProof="0" dirty="0" err="1"/>
              <a:t>of</a:t>
            </a:r>
            <a:r>
              <a:rPr lang="nb-NO" sz="1200" b="0" baseline="0" noProof="0" dirty="0"/>
              <a:t> </a:t>
            </a:r>
            <a:r>
              <a:rPr lang="nb-NO" sz="1200" b="0" baseline="0" noProof="0" dirty="0" err="1"/>
              <a:t>the</a:t>
            </a:r>
            <a:r>
              <a:rPr lang="nb-NO" sz="1200" b="0" baseline="0" noProof="0" dirty="0"/>
              <a:t> </a:t>
            </a:r>
            <a:r>
              <a:rPr lang="nb-NO" sz="1200" b="0" baseline="0" noProof="0" dirty="0" err="1"/>
              <a:t>follow</a:t>
            </a:r>
            <a:r>
              <a:rPr lang="nb-NO" sz="1200" b="0" baseline="0" noProof="0" dirty="0"/>
              <a:t>-up </a:t>
            </a:r>
            <a:r>
              <a:rPr lang="nb-NO" sz="1200" b="0" baseline="0" noProof="0" dirty="0" err="1"/>
              <a:t>meeting</a:t>
            </a:r>
            <a:r>
              <a:rPr lang="nb-NO" sz="1200" b="0" baseline="0" noProof="0" dirty="0"/>
              <a:t> </a:t>
            </a:r>
            <a:r>
              <a:rPr lang="nb-NO" sz="1200" b="0" baseline="0" noProof="0" dirty="0" err="1"/>
              <a:t>will</a:t>
            </a:r>
            <a:r>
              <a:rPr lang="nb-NO" sz="1200" b="0" baseline="0" noProof="0" dirty="0"/>
              <a:t> be used for </a:t>
            </a:r>
            <a:r>
              <a:rPr lang="nb-NO" sz="1200" b="0" baseline="0" noProof="0" dirty="0" err="1"/>
              <a:t>developing</a:t>
            </a:r>
            <a:r>
              <a:rPr lang="nb-NO" sz="1200" b="0" baseline="0" noProof="0" dirty="0"/>
              <a:t> </a:t>
            </a:r>
            <a:r>
              <a:rPr lang="nb-NO" sz="1200" b="0" baseline="0" noProof="0" dirty="0" err="1"/>
              <a:t>measures</a:t>
            </a:r>
            <a:r>
              <a:rPr lang="nb-NO" sz="1200" b="0" baseline="0" noProof="0" dirty="0"/>
              <a:t>. </a:t>
            </a:r>
            <a:endParaRPr lang="nb-NO" sz="1200" baseline="0" noProof="0" dirty="0">
              <a:cs typeface="Calibri"/>
            </a:endParaRPr>
          </a:p>
          <a:p>
            <a:r>
              <a:rPr lang="nb-NO" sz="1200" baseline="0" noProof="0" dirty="0">
                <a:cs typeface="Calibri"/>
              </a:rPr>
              <a:t> </a:t>
            </a:r>
          </a:p>
          <a:p>
            <a:r>
              <a:rPr lang="nb-NO" sz="1200" b="1" baseline="0" noProof="0" dirty="0">
                <a:cs typeface="Calibri"/>
              </a:rPr>
              <a:t>PHASE 4: </a:t>
            </a:r>
            <a:r>
              <a:rPr lang="nb-NO" sz="1200" baseline="0" noProof="0" dirty="0" err="1">
                <a:cs typeface="Calibri"/>
              </a:rPr>
              <a:t>Implementing</a:t>
            </a:r>
            <a:r>
              <a:rPr lang="nb-NO" sz="1200" baseline="0" noProof="0" dirty="0">
                <a:cs typeface="Calibri"/>
              </a:rPr>
              <a:t> </a:t>
            </a:r>
            <a:r>
              <a:rPr lang="nb-NO" sz="1200" baseline="0" noProof="0" dirty="0" err="1">
                <a:cs typeface="Calibri"/>
              </a:rPr>
              <a:t>what</a:t>
            </a:r>
            <a:r>
              <a:rPr lang="nb-NO" sz="1200" baseline="0" noProof="0" dirty="0">
                <a:cs typeface="Calibri"/>
              </a:rPr>
              <a:t> </a:t>
            </a:r>
            <a:r>
              <a:rPr lang="nb-NO" sz="1200" baseline="0" noProof="0" dirty="0" err="1">
                <a:cs typeface="Calibri"/>
              </a:rPr>
              <a:t>we</a:t>
            </a:r>
            <a:r>
              <a:rPr lang="nb-NO" sz="1200" baseline="0" noProof="0" dirty="0">
                <a:cs typeface="Calibri"/>
              </a:rPr>
              <a:t> have </a:t>
            </a:r>
            <a:r>
              <a:rPr lang="nb-NO" sz="1200" baseline="0" noProof="0" dirty="0" err="1">
                <a:cs typeface="Calibri"/>
              </a:rPr>
              <a:t>agreed</a:t>
            </a:r>
            <a:r>
              <a:rPr lang="nb-NO" sz="1200" baseline="0" noProof="0" dirty="0">
                <a:cs typeface="Calibri"/>
              </a:rPr>
              <a:t> to in </a:t>
            </a:r>
            <a:r>
              <a:rPr lang="nb-NO" sz="1200" baseline="0" noProof="0" dirty="0" err="1">
                <a:cs typeface="Calibri"/>
              </a:rPr>
              <a:t>accordance</a:t>
            </a:r>
            <a:r>
              <a:rPr lang="nb-NO" sz="1200" baseline="0" noProof="0" dirty="0">
                <a:cs typeface="Calibri"/>
              </a:rPr>
              <a:t> </a:t>
            </a:r>
            <a:r>
              <a:rPr lang="nb-NO" sz="1200" baseline="0" noProof="0" dirty="0" err="1">
                <a:cs typeface="Calibri"/>
              </a:rPr>
              <a:t>with</a:t>
            </a:r>
            <a:r>
              <a:rPr lang="nb-NO" sz="1200" baseline="0" noProof="0" dirty="0">
                <a:cs typeface="Calibri"/>
              </a:rPr>
              <a:t> </a:t>
            </a:r>
            <a:r>
              <a:rPr lang="nb-NO" sz="1200" baseline="0" noProof="0" dirty="0" err="1">
                <a:cs typeface="Calibri"/>
              </a:rPr>
              <a:t>the</a:t>
            </a:r>
            <a:r>
              <a:rPr lang="nb-NO" sz="1200" baseline="0" noProof="0" dirty="0">
                <a:cs typeface="Calibri"/>
              </a:rPr>
              <a:t> action plan. </a:t>
            </a:r>
            <a:r>
              <a:rPr lang="nb-NO" sz="1200" baseline="0" noProof="0" dirty="0" err="1">
                <a:cs typeface="Calibri"/>
              </a:rPr>
              <a:t>Evaluating</a:t>
            </a:r>
            <a:r>
              <a:rPr lang="nb-NO" sz="1200" baseline="0" noProof="0" dirty="0">
                <a:cs typeface="Calibri"/>
              </a:rPr>
              <a:t> </a:t>
            </a:r>
            <a:r>
              <a:rPr lang="nb-NO" sz="1200" baseline="0" noProof="0" dirty="0" err="1">
                <a:cs typeface="Calibri"/>
              </a:rPr>
              <a:t>measures</a:t>
            </a:r>
            <a:r>
              <a:rPr lang="nb-NO" sz="1200" baseline="0" noProof="0" dirty="0">
                <a:cs typeface="Calibri"/>
              </a:rPr>
              <a:t> and </a:t>
            </a:r>
            <a:r>
              <a:rPr lang="nb-NO" sz="1200" baseline="0" noProof="0" dirty="0" err="1">
                <a:cs typeface="Calibri"/>
              </a:rPr>
              <a:t>making</a:t>
            </a:r>
            <a:r>
              <a:rPr lang="nb-NO" sz="1200" baseline="0" noProof="0" dirty="0">
                <a:cs typeface="Calibri"/>
              </a:rPr>
              <a:t> </a:t>
            </a:r>
            <a:r>
              <a:rPr lang="nb-NO" sz="1200" baseline="0" noProof="0" dirty="0" err="1">
                <a:cs typeface="Calibri"/>
              </a:rPr>
              <a:t>the</a:t>
            </a:r>
            <a:r>
              <a:rPr lang="nb-NO" sz="1200" baseline="0" noProof="0" dirty="0">
                <a:cs typeface="Calibri"/>
              </a:rPr>
              <a:t> </a:t>
            </a:r>
            <a:r>
              <a:rPr lang="nb-NO" sz="1200" baseline="0" noProof="0" dirty="0" err="1">
                <a:cs typeface="Calibri"/>
              </a:rPr>
              <a:t>necessary</a:t>
            </a:r>
            <a:r>
              <a:rPr lang="nb-NO" sz="1200" baseline="0" noProof="0" dirty="0">
                <a:cs typeface="Calibri"/>
              </a:rPr>
              <a:t> </a:t>
            </a:r>
            <a:r>
              <a:rPr lang="nb-NO" sz="1200" baseline="0" noProof="0" dirty="0" err="1">
                <a:cs typeface="Calibri"/>
              </a:rPr>
              <a:t>adjustments</a:t>
            </a:r>
            <a:r>
              <a:rPr lang="nb-NO" sz="1200" baseline="0" noProof="0" dirty="0">
                <a:cs typeface="Calibri"/>
              </a:rPr>
              <a:t>. </a:t>
            </a:r>
          </a:p>
          <a:p>
            <a:endParaRPr lang="nb-NO" sz="1200" noProof="0" dirty="0">
              <a:cs typeface="Calibri"/>
            </a:endParaRPr>
          </a:p>
          <a:p>
            <a:r>
              <a:rPr lang="nb-NO" sz="1200" b="1" noProof="0" dirty="0"/>
              <a:t>The </a:t>
            </a:r>
            <a:r>
              <a:rPr lang="nb-NO" sz="1200" b="1" noProof="0" dirty="0" err="1"/>
              <a:t>safety</a:t>
            </a:r>
            <a:r>
              <a:rPr lang="nb-NO" sz="1200" b="1" noProof="0" dirty="0"/>
              <a:t> representative</a:t>
            </a:r>
            <a:r>
              <a:rPr lang="nb-NO" sz="1200" noProof="0" dirty="0"/>
              <a:t> is </a:t>
            </a:r>
            <a:r>
              <a:rPr lang="nb-NO" sz="1200" noProof="0" dirty="0" err="1"/>
              <a:t>involved</a:t>
            </a:r>
            <a:r>
              <a:rPr lang="nb-NO" sz="1200" noProof="0" dirty="0"/>
              <a:t> in </a:t>
            </a:r>
            <a:r>
              <a:rPr lang="nb-NO" sz="1200" noProof="0" dirty="0" err="1"/>
              <a:t>the</a:t>
            </a:r>
            <a:r>
              <a:rPr lang="nb-NO" sz="1200" noProof="0" dirty="0"/>
              <a:t> </a:t>
            </a:r>
            <a:r>
              <a:rPr lang="nb-NO" sz="1200" noProof="0" dirty="0" err="1"/>
              <a:t>process</a:t>
            </a:r>
            <a:r>
              <a:rPr lang="nb-NO" sz="1200" noProof="0" dirty="0"/>
              <a:t> and has </a:t>
            </a:r>
            <a:r>
              <a:rPr lang="nb-NO" sz="1200" noProof="0" dirty="0" err="1"/>
              <a:t>preparatory</a:t>
            </a:r>
            <a:r>
              <a:rPr lang="nb-NO" sz="1200" noProof="0" dirty="0"/>
              <a:t> and </a:t>
            </a:r>
            <a:r>
              <a:rPr lang="nb-NO" sz="1200" noProof="0" dirty="0" err="1"/>
              <a:t>follow</a:t>
            </a:r>
            <a:r>
              <a:rPr lang="nb-NO" sz="1200" noProof="0" dirty="0"/>
              <a:t>-up </a:t>
            </a:r>
            <a:r>
              <a:rPr lang="nb-NO" sz="1200" noProof="0" dirty="0" err="1"/>
              <a:t>meetings</a:t>
            </a:r>
            <a:r>
              <a:rPr lang="nb-NO" sz="1200" noProof="0" dirty="0"/>
              <a:t> </a:t>
            </a:r>
            <a:r>
              <a:rPr lang="nb-NO" sz="1200" noProof="0" dirty="0" err="1"/>
              <a:t>with</a:t>
            </a:r>
            <a:r>
              <a:rPr lang="nb-NO" sz="1200" noProof="0" dirty="0"/>
              <a:t> leader/management.</a:t>
            </a:r>
            <a:r>
              <a:rPr lang="nb-NO" sz="1200" baseline="0" noProof="0" dirty="0"/>
              <a:t>  </a:t>
            </a:r>
            <a:r>
              <a:rPr lang="nb-NO" sz="1200" noProof="0" dirty="0"/>
              <a:t> </a:t>
            </a:r>
          </a:p>
          <a:p>
            <a:endParaRPr lang="nb-NO" sz="1200"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u="sng" baseline="0" noProof="0" dirty="0">
                <a:cs typeface="Calibri"/>
              </a:rPr>
              <a:t>Tips for leader:</a:t>
            </a:r>
            <a:r>
              <a:rPr lang="nb-NO" sz="1200" b="0" u="none" baseline="0" noProof="0" dirty="0">
                <a:cs typeface="Calibri"/>
              </a:rPr>
              <a:t> </a:t>
            </a:r>
            <a:r>
              <a:rPr lang="nb-NO" sz="1200" noProof="0" dirty="0">
                <a:cs typeface="Calibri"/>
              </a:rPr>
              <a:t>Set </a:t>
            </a:r>
            <a:r>
              <a:rPr lang="nb-NO" sz="1200" noProof="0" dirty="0" err="1">
                <a:cs typeface="Calibri"/>
              </a:rPr>
              <a:t>aside</a:t>
            </a:r>
            <a:r>
              <a:rPr lang="nb-NO" sz="1200" noProof="0" dirty="0">
                <a:cs typeface="Calibri"/>
              </a:rPr>
              <a:t> time for </a:t>
            </a:r>
            <a:r>
              <a:rPr lang="nb-NO" sz="1200" noProof="0" dirty="0" err="1">
                <a:cs typeface="Calibri"/>
              </a:rPr>
              <a:t>the</a:t>
            </a:r>
            <a:r>
              <a:rPr lang="nb-NO" sz="1200" baseline="0" noProof="0" dirty="0">
                <a:cs typeface="Calibri"/>
              </a:rPr>
              <a:t> </a:t>
            </a:r>
            <a:r>
              <a:rPr lang="nb-NO" sz="1200" baseline="0" noProof="0" dirty="0" err="1">
                <a:cs typeface="Calibri"/>
              </a:rPr>
              <a:t>follow</a:t>
            </a:r>
            <a:r>
              <a:rPr lang="nb-NO" sz="1200" baseline="0" noProof="0" dirty="0">
                <a:cs typeface="Calibri"/>
              </a:rPr>
              <a:t>-up </a:t>
            </a:r>
            <a:r>
              <a:rPr lang="nb-NO" sz="1200" baseline="0" noProof="0" dirty="0" err="1">
                <a:cs typeface="Calibri"/>
              </a:rPr>
              <a:t>meeting</a:t>
            </a:r>
            <a:r>
              <a:rPr lang="nb-NO" sz="1200" baseline="0" noProof="0" dirty="0">
                <a:cs typeface="Calibri"/>
              </a:rPr>
              <a:t> right </a:t>
            </a:r>
            <a:r>
              <a:rPr lang="nb-NO" sz="1200" baseline="0" noProof="0" dirty="0" err="1">
                <a:cs typeface="Calibri"/>
              </a:rPr>
              <a:t>away</a:t>
            </a:r>
            <a:r>
              <a:rPr lang="nb-NO" sz="1200" baseline="0" noProof="0" dirty="0">
                <a:cs typeface="Calibri"/>
              </a:rPr>
              <a:t> (minimum 3 </a:t>
            </a:r>
            <a:r>
              <a:rPr lang="nb-NO" sz="1200" baseline="0" noProof="0" dirty="0" err="1">
                <a:cs typeface="Calibri"/>
              </a:rPr>
              <a:t>hours</a:t>
            </a:r>
            <a:r>
              <a:rPr lang="nb-NO" sz="1200" baseline="0" noProof="0" dirty="0">
                <a:cs typeface="Calibri"/>
              </a:rPr>
              <a:t>) </a:t>
            </a:r>
            <a:r>
              <a:rPr lang="nb-NO" sz="1200" baseline="0" noProof="0" dirty="0" err="1">
                <a:cs typeface="Calibri"/>
              </a:rPr>
              <a:t>if</a:t>
            </a:r>
            <a:r>
              <a:rPr lang="nb-NO" sz="1200" baseline="0" noProof="0" dirty="0">
                <a:cs typeface="Calibri"/>
              </a:rPr>
              <a:t> </a:t>
            </a:r>
            <a:r>
              <a:rPr lang="nb-NO" sz="1200" baseline="0" noProof="0" dirty="0" err="1">
                <a:cs typeface="Calibri"/>
              </a:rPr>
              <a:t>possible</a:t>
            </a:r>
            <a:r>
              <a:rPr lang="nb-NO" sz="1200" baseline="0" noProof="0" dirty="0">
                <a:cs typeface="Calibri"/>
              </a:rPr>
              <a:t>. </a:t>
            </a:r>
            <a:r>
              <a:rPr lang="nb-NO" sz="1200" baseline="0" noProof="0" dirty="0" err="1">
                <a:cs typeface="Calibri"/>
              </a:rPr>
              <a:t>Also</a:t>
            </a:r>
            <a:r>
              <a:rPr lang="nb-NO" sz="1200" baseline="0" noProof="0" dirty="0">
                <a:cs typeface="Calibri"/>
              </a:rPr>
              <a:t> </a:t>
            </a:r>
            <a:r>
              <a:rPr lang="nb-NO" sz="1200" baseline="0" noProof="0" dirty="0" err="1">
                <a:cs typeface="Calibri"/>
              </a:rPr>
              <a:t>set</a:t>
            </a:r>
            <a:r>
              <a:rPr lang="nb-NO" sz="1200" baseline="0" noProof="0" dirty="0">
                <a:cs typeface="Calibri"/>
              </a:rPr>
              <a:t> </a:t>
            </a:r>
            <a:r>
              <a:rPr lang="nb-NO" sz="1200" baseline="0" noProof="0" dirty="0" err="1">
                <a:cs typeface="Calibri"/>
              </a:rPr>
              <a:t>aside</a:t>
            </a:r>
            <a:r>
              <a:rPr lang="nb-NO" sz="1200" baseline="0" noProof="0" dirty="0">
                <a:cs typeface="Calibri"/>
              </a:rPr>
              <a:t> time </a:t>
            </a:r>
            <a:r>
              <a:rPr lang="nb-NO" sz="1200" baseline="0" noProof="0" dirty="0" err="1">
                <a:cs typeface="Calibri"/>
              </a:rPr>
              <a:t>after</a:t>
            </a:r>
            <a:r>
              <a:rPr lang="nb-NO" sz="1200" baseline="0" noProof="0" dirty="0">
                <a:cs typeface="Calibri"/>
              </a:rPr>
              <a:t> 10 </a:t>
            </a:r>
            <a:r>
              <a:rPr lang="nb-NO" sz="1200" baseline="0" noProof="0" dirty="0" err="1">
                <a:cs typeface="Calibri"/>
              </a:rPr>
              <a:t>January</a:t>
            </a:r>
            <a:r>
              <a:rPr lang="nb-NO" sz="1200" baseline="0" noProof="0" dirty="0">
                <a:cs typeface="Calibri"/>
              </a:rPr>
              <a:t> (</a:t>
            </a:r>
            <a:r>
              <a:rPr lang="nb-NO" sz="1200" baseline="0" noProof="0" dirty="0" err="1">
                <a:cs typeface="Calibri"/>
              </a:rPr>
              <a:t>when</a:t>
            </a:r>
            <a:r>
              <a:rPr lang="nb-NO" sz="1200" baseline="0" noProof="0" dirty="0">
                <a:cs typeface="Calibri"/>
              </a:rPr>
              <a:t> </a:t>
            </a:r>
            <a:r>
              <a:rPr lang="nb-NO" sz="1200" baseline="0" noProof="0" dirty="0" err="1">
                <a:cs typeface="Calibri"/>
              </a:rPr>
              <a:t>the</a:t>
            </a:r>
            <a:r>
              <a:rPr lang="nb-NO" sz="1200" baseline="0" noProof="0" dirty="0">
                <a:cs typeface="Calibri"/>
              </a:rPr>
              <a:t> </a:t>
            </a:r>
            <a:r>
              <a:rPr lang="nb-NO" sz="1200" baseline="0" noProof="0" dirty="0" err="1">
                <a:cs typeface="Calibri"/>
              </a:rPr>
              <a:t>results</a:t>
            </a:r>
            <a:r>
              <a:rPr lang="nb-NO" sz="1200" baseline="0" noProof="0" dirty="0">
                <a:cs typeface="Calibri"/>
              </a:rPr>
              <a:t> </a:t>
            </a:r>
            <a:r>
              <a:rPr lang="nb-NO" sz="1200" baseline="0" noProof="0" dirty="0" err="1">
                <a:cs typeface="Calibri"/>
              </a:rPr>
              <a:t>are</a:t>
            </a:r>
            <a:r>
              <a:rPr lang="nb-NO" sz="1200" baseline="0" noProof="0" dirty="0">
                <a:cs typeface="Calibri"/>
              </a:rPr>
              <a:t> </a:t>
            </a:r>
            <a:r>
              <a:rPr lang="nb-NO" sz="1200" baseline="0" noProof="0" dirty="0" err="1">
                <a:cs typeface="Calibri"/>
              </a:rPr>
              <a:t>available</a:t>
            </a:r>
            <a:r>
              <a:rPr lang="nb-NO" sz="1200" baseline="0" noProof="0" dirty="0">
                <a:cs typeface="Calibri"/>
              </a:rPr>
              <a:t>) for a </a:t>
            </a:r>
            <a:r>
              <a:rPr lang="nb-NO" sz="1200" baseline="0" noProof="0" dirty="0" err="1">
                <a:cs typeface="Calibri"/>
              </a:rPr>
              <a:t>meeting</a:t>
            </a:r>
            <a:r>
              <a:rPr lang="nb-NO" sz="1200" baseline="0" noProof="0" dirty="0">
                <a:cs typeface="Calibri"/>
              </a:rPr>
              <a:t> </a:t>
            </a:r>
            <a:r>
              <a:rPr lang="nb-NO" sz="1200" baseline="0" noProof="0" dirty="0" err="1">
                <a:cs typeface="Calibri"/>
              </a:rPr>
              <a:t>with</a:t>
            </a:r>
            <a:r>
              <a:rPr lang="nb-NO" sz="1200" baseline="0" noProof="0" dirty="0">
                <a:cs typeface="Calibri"/>
              </a:rPr>
              <a:t> </a:t>
            </a:r>
            <a:r>
              <a:rPr lang="nb-NO" sz="1200" baseline="0" noProof="0" dirty="0" err="1">
                <a:cs typeface="Calibri"/>
              </a:rPr>
              <a:t>the</a:t>
            </a:r>
            <a:r>
              <a:rPr lang="nb-NO" sz="1200" baseline="0" noProof="0" dirty="0">
                <a:cs typeface="Calibri"/>
              </a:rPr>
              <a:t> </a:t>
            </a:r>
            <a:r>
              <a:rPr lang="nb-NO" sz="1200" baseline="0" noProof="0" dirty="0" err="1">
                <a:cs typeface="Calibri"/>
              </a:rPr>
              <a:t>safety</a:t>
            </a:r>
            <a:r>
              <a:rPr lang="nb-NO" sz="1200" baseline="0" noProof="0" dirty="0">
                <a:cs typeface="Calibri"/>
              </a:rPr>
              <a:t> representative and relevant </a:t>
            </a:r>
            <a:r>
              <a:rPr lang="nb-NO" sz="1200" baseline="0" noProof="0" dirty="0" err="1">
                <a:cs typeface="Calibri"/>
              </a:rPr>
              <a:t>key</a:t>
            </a:r>
            <a:r>
              <a:rPr lang="nb-NO" sz="1200" baseline="0" noProof="0" dirty="0">
                <a:cs typeface="Calibri"/>
              </a:rPr>
              <a:t> </a:t>
            </a:r>
            <a:r>
              <a:rPr lang="nb-NO" sz="1200" baseline="0" noProof="0" dirty="0" err="1">
                <a:cs typeface="Calibri"/>
              </a:rPr>
              <a:t>personnel</a:t>
            </a:r>
            <a:r>
              <a:rPr lang="nb-NO" sz="1200" baseline="0" noProof="0" dirty="0">
                <a:cs typeface="Calibri"/>
              </a:rPr>
              <a:t>. At </a:t>
            </a:r>
            <a:r>
              <a:rPr lang="nb-NO" sz="1200" baseline="0" noProof="0" dirty="0" err="1">
                <a:cs typeface="Calibri"/>
              </a:rPr>
              <a:t>this</a:t>
            </a:r>
            <a:r>
              <a:rPr lang="nb-NO" sz="1200" baseline="0" noProof="0" dirty="0">
                <a:cs typeface="Calibri"/>
              </a:rPr>
              <a:t> planning </a:t>
            </a:r>
            <a:r>
              <a:rPr lang="nb-NO" sz="1200" baseline="0" noProof="0" dirty="0" err="1">
                <a:cs typeface="Calibri"/>
              </a:rPr>
              <a:t>meeting</a:t>
            </a:r>
            <a:r>
              <a:rPr lang="nb-NO" sz="1200" baseline="0" noProof="0" dirty="0">
                <a:cs typeface="Calibri"/>
              </a:rPr>
              <a:t> </a:t>
            </a:r>
            <a:r>
              <a:rPr lang="nb-NO" sz="1200" baseline="0" noProof="0" dirty="0" err="1">
                <a:cs typeface="Calibri"/>
              </a:rPr>
              <a:t>you</a:t>
            </a:r>
            <a:r>
              <a:rPr lang="nb-NO" sz="1200" baseline="0" noProof="0" dirty="0">
                <a:cs typeface="Calibri"/>
              </a:rPr>
              <a:t> </a:t>
            </a:r>
            <a:r>
              <a:rPr lang="nb-NO" sz="1200" baseline="0" noProof="0" dirty="0" err="1">
                <a:cs typeface="Calibri"/>
              </a:rPr>
              <a:t>will</a:t>
            </a:r>
            <a:r>
              <a:rPr lang="nb-NO" sz="1200" baseline="0" noProof="0" dirty="0">
                <a:cs typeface="Calibri"/>
              </a:rPr>
              <a:t> </a:t>
            </a:r>
            <a:r>
              <a:rPr lang="nb-NO" sz="1200" baseline="0" noProof="0" dirty="0" err="1">
                <a:cs typeface="Calibri"/>
              </a:rPr>
              <a:t>discuss</a:t>
            </a:r>
            <a:r>
              <a:rPr lang="nb-NO" sz="1200" baseline="0" noProof="0" dirty="0">
                <a:cs typeface="Calibri"/>
              </a:rPr>
              <a:t> </a:t>
            </a:r>
            <a:r>
              <a:rPr lang="nb-NO" sz="1200" baseline="0" noProof="0" dirty="0" err="1">
                <a:cs typeface="Calibri"/>
              </a:rPr>
              <a:t>the</a:t>
            </a:r>
            <a:r>
              <a:rPr lang="nb-NO" sz="1200" baseline="0" noProof="0" dirty="0">
                <a:cs typeface="Calibri"/>
              </a:rPr>
              <a:t> </a:t>
            </a:r>
            <a:r>
              <a:rPr lang="nb-NO" sz="1200" baseline="0" noProof="0" dirty="0" err="1">
                <a:cs typeface="Calibri"/>
              </a:rPr>
              <a:t>results</a:t>
            </a:r>
            <a:r>
              <a:rPr lang="nb-NO" sz="1200" baseline="0" noProof="0" dirty="0">
                <a:cs typeface="Calibri"/>
              </a:rPr>
              <a:t> and </a:t>
            </a:r>
            <a:r>
              <a:rPr lang="nb-NO" sz="1200" baseline="0" noProof="0" dirty="0" err="1">
                <a:cs typeface="Calibri"/>
              </a:rPr>
              <a:t>draw</a:t>
            </a:r>
            <a:r>
              <a:rPr lang="nb-NO" sz="1200" baseline="0" noProof="0" dirty="0">
                <a:cs typeface="Calibri"/>
              </a:rPr>
              <a:t> up a plan for </a:t>
            </a:r>
            <a:r>
              <a:rPr lang="nb-NO" sz="1200" baseline="0" noProof="0" dirty="0" err="1">
                <a:cs typeface="Calibri"/>
              </a:rPr>
              <a:t>holding</a:t>
            </a:r>
            <a:r>
              <a:rPr lang="nb-NO" sz="1200" baseline="0" noProof="0" dirty="0">
                <a:cs typeface="Calibri"/>
              </a:rPr>
              <a:t> </a:t>
            </a:r>
            <a:r>
              <a:rPr lang="nb-NO" sz="1200" baseline="0" noProof="0" dirty="0" err="1">
                <a:cs typeface="Calibri"/>
              </a:rPr>
              <a:t>the</a:t>
            </a:r>
            <a:r>
              <a:rPr lang="nb-NO" sz="1200" baseline="0" noProof="0" dirty="0">
                <a:cs typeface="Calibri"/>
              </a:rPr>
              <a:t> </a:t>
            </a:r>
            <a:r>
              <a:rPr lang="nb-NO" sz="1200" baseline="0" noProof="0" dirty="0" err="1">
                <a:cs typeface="Calibri"/>
              </a:rPr>
              <a:t>follow</a:t>
            </a:r>
            <a:r>
              <a:rPr lang="nb-NO" sz="1200" baseline="0" noProof="0" dirty="0">
                <a:cs typeface="Calibri"/>
              </a:rPr>
              <a:t>-up </a:t>
            </a:r>
            <a:r>
              <a:rPr lang="nb-NO" sz="1200" baseline="0" noProof="0" dirty="0" err="1">
                <a:cs typeface="Calibri"/>
              </a:rPr>
              <a:t>meeting</a:t>
            </a:r>
            <a:r>
              <a:rPr lang="nb-NO" sz="1200" baseline="0" noProof="0" dirty="0">
                <a:cs typeface="Calibri"/>
              </a:rPr>
              <a:t>. </a:t>
            </a:r>
            <a:endParaRPr lang="nb-NO" sz="1200" noProof="0" dirty="0">
              <a:cs typeface="Calibri"/>
            </a:endParaRPr>
          </a:p>
        </p:txBody>
      </p:sp>
      <p:sp>
        <p:nvSpPr>
          <p:cNvPr id="4" name="Slide Number Placeholder 3"/>
          <p:cNvSpPr>
            <a:spLocks noGrp="1"/>
          </p:cNvSpPr>
          <p:nvPr>
            <p:ph type="sldNum" sz="quarter" idx="5"/>
          </p:nvPr>
        </p:nvSpPr>
        <p:spPr/>
        <p:txBody>
          <a:bodyPr/>
          <a:lstStyle/>
          <a:p>
            <a:fld id="{C0DBECE5-E5E3-4DB3-9924-2CD8DA90F849}" type="slidenum">
              <a:rPr lang="nb-NO"/>
              <a:t>2</a:t>
            </a:fld>
            <a:endParaRPr lang="nb-NO"/>
          </a:p>
        </p:txBody>
      </p:sp>
    </p:spTree>
    <p:extLst>
      <p:ext uri="{BB962C8B-B14F-4D97-AF65-F5344CB8AC3E}">
        <p14:creationId xmlns:p14="http://schemas.microsoft.com/office/powerpoint/2010/main" val="211911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0" dirty="0">
                <a:cs typeface="Calibri"/>
              </a:rPr>
              <a:t>How do your employees feel at work?</a:t>
            </a:r>
            <a:endParaRPr lang="en-US" sz="1200" dirty="0">
              <a:cs typeface="Calibri"/>
            </a:endParaRPr>
          </a:p>
          <a:p>
            <a:endParaRPr lang="en-US" sz="1200" dirty="0">
              <a:cs typeface="Calibri"/>
            </a:endParaRPr>
          </a:p>
          <a:p>
            <a:pPr defTabSz="1483980"/>
            <a:r>
              <a:rPr lang="en-US" sz="1200" dirty="0"/>
              <a:t>Emphasize the fact that a good work environment is created through interaction between employees and management.</a:t>
            </a:r>
          </a:p>
          <a:p>
            <a:endParaRPr lang="en-US" sz="1200" dirty="0">
              <a:cs typeface="Calibri"/>
            </a:endParaRPr>
          </a:p>
          <a:p>
            <a:r>
              <a:rPr lang="en-US" sz="1200" b="1" dirty="0">
                <a:cs typeface="Calibri"/>
              </a:rPr>
              <a:t>Managers have an important responsibility to stay informed as to how their employees feel about their workplace conditions. It is also a leader’s responsibility to implement measures to ensure that the unit has a sound and safe work environment</a:t>
            </a:r>
            <a:r>
              <a:rPr lang="en-US" sz="1200" b="1" baseline="0" dirty="0">
                <a:cs typeface="Calibri"/>
              </a:rPr>
              <a:t>. Leaders depend on input from employees to identify measures that can improve the work environment.</a:t>
            </a:r>
            <a:r>
              <a:rPr lang="en-US" sz="1200" b="1" dirty="0">
                <a:cs typeface="Calibri"/>
              </a:rPr>
              <a:t> </a:t>
            </a:r>
            <a:endParaRPr lang="en-US" sz="1200" b="1" baseline="0" dirty="0">
              <a:cs typeface="Calibri"/>
            </a:endParaRPr>
          </a:p>
          <a:p>
            <a:endParaRPr lang="en-US" sz="1200" b="1" dirty="0">
              <a:cs typeface="Calibri"/>
            </a:endParaRPr>
          </a:p>
          <a:p>
            <a:r>
              <a:rPr lang="en-US" sz="1200" b="1" dirty="0">
                <a:cs typeface="Calibri"/>
              </a:rPr>
              <a:t>For employees: </a:t>
            </a:r>
            <a:r>
              <a:rPr lang="en-US" sz="1200" dirty="0">
                <a:cs typeface="Calibri"/>
              </a:rPr>
              <a:t>This is an opportunity for participation – an opportunity to shape your/our working day – and an opportunity to provide your leader with more information</a:t>
            </a:r>
            <a:r>
              <a:rPr lang="en-US" sz="1200" dirty="0"/>
              <a:t> about how you feel on the job, so that we can implement the best measures possible to improve our work environment.</a:t>
            </a:r>
            <a:endParaRPr lang="en-US" sz="1200" dirty="0">
              <a:cs typeface="Calibri"/>
            </a:endParaRPr>
          </a:p>
          <a:p>
            <a:endParaRPr lang="en-US" sz="1200" b="1" dirty="0">
              <a:cs typeface="Calibri"/>
            </a:endParaRPr>
          </a:p>
          <a:p>
            <a:r>
              <a:rPr lang="en-US" sz="1200" b="1" dirty="0"/>
              <a:t>Two important opportunities for participation.  </a:t>
            </a:r>
            <a:r>
              <a:rPr lang="en-US" sz="1200" dirty="0"/>
              <a:t> </a:t>
            </a:r>
            <a:endParaRPr lang="en-US" sz="1200" dirty="0">
              <a:cs typeface="Calibri"/>
            </a:endParaRPr>
          </a:p>
          <a:p>
            <a:r>
              <a:rPr lang="en-US" sz="1200" dirty="0"/>
              <a:t>1) The questionnaire  </a:t>
            </a:r>
            <a:endParaRPr lang="en-US" sz="1200" dirty="0">
              <a:cs typeface="Calibri"/>
            </a:endParaRPr>
          </a:p>
          <a:p>
            <a:r>
              <a:rPr lang="en-US" sz="1200" dirty="0"/>
              <a:t>2) The follow-up meeting  - What do the results mean for us? What should we do? </a:t>
            </a:r>
            <a:endParaRPr lang="en-US" sz="1200" b="1" dirty="0">
              <a:cs typeface="Calibri"/>
            </a:endParaRPr>
          </a:p>
          <a:p>
            <a:endParaRPr lang="en-US" sz="1200" dirty="0">
              <a:cs typeface="Calibri"/>
            </a:endParaRPr>
          </a:p>
          <a:p>
            <a:r>
              <a:rPr lang="en-US" sz="1200" b="1" dirty="0"/>
              <a:t>Reasons to respond to the questionnaire, take part in follow-up work and to contribute to a good work environment. </a:t>
            </a:r>
            <a:endParaRPr lang="en-US" sz="1200" dirty="0"/>
          </a:p>
          <a:p>
            <a:r>
              <a:rPr lang="en-US" sz="1200" dirty="0"/>
              <a:t> </a:t>
            </a:r>
            <a:endParaRPr lang="en-US" sz="1200" dirty="0">
              <a:cs typeface="Calibri"/>
            </a:endParaRPr>
          </a:p>
          <a:p>
            <a:r>
              <a:rPr lang="en-US" sz="1200" b="1" dirty="0"/>
              <a:t>Article 2-3. Employees’ obligation to cooperate</a:t>
            </a:r>
            <a:r>
              <a:rPr lang="en-US" sz="1200" dirty="0"/>
              <a:t> </a:t>
            </a:r>
            <a:br>
              <a:rPr lang="en-US" sz="1200" dirty="0">
                <a:cs typeface="+mn-lt"/>
              </a:rPr>
            </a:br>
            <a:r>
              <a:rPr lang="en-US" sz="1200" dirty="0"/>
              <a:t> (1) The employee must contribute to the development, implementation and following up of the business’ systematic health, environment and safety efforts. The employee must participate in the business’ organized safety and environmental work and actively contribute to implementing such measures as are defined to create a good and safe work environment.</a:t>
            </a:r>
          </a:p>
          <a:p>
            <a:endParaRPr lang="en-US" sz="1200" dirty="0">
              <a:cs typeface="Calibri"/>
            </a:endParaRPr>
          </a:p>
          <a:p>
            <a:endParaRPr lang="en-US" sz="1200" dirty="0">
              <a:cs typeface="Calibri"/>
            </a:endParaRPr>
          </a:p>
        </p:txBody>
      </p:sp>
      <p:sp>
        <p:nvSpPr>
          <p:cNvPr id="4" name="Slide Number Placeholder 3"/>
          <p:cNvSpPr>
            <a:spLocks noGrp="1"/>
          </p:cNvSpPr>
          <p:nvPr>
            <p:ph type="sldNum" sz="quarter" idx="5"/>
          </p:nvPr>
        </p:nvSpPr>
        <p:spPr/>
        <p:txBody>
          <a:bodyPr/>
          <a:lstStyle/>
          <a:p>
            <a:fld id="{C0DBECE5-E5E3-4DB3-9924-2CD8DA90F849}" type="slidenum">
              <a:rPr lang="nb-NO"/>
              <a:t>3</a:t>
            </a:fld>
            <a:endParaRPr lang="nb-NO"/>
          </a:p>
        </p:txBody>
      </p:sp>
    </p:spTree>
    <p:extLst>
      <p:ext uri="{BB962C8B-B14F-4D97-AF65-F5344CB8AC3E}">
        <p14:creationId xmlns:p14="http://schemas.microsoft.com/office/powerpoint/2010/main" val="373606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It is important that leaders communicate with their staff about the </a:t>
            </a:r>
            <a:r>
              <a:rPr lang="en-US" sz="1200" b="1" baseline="0" dirty="0"/>
              <a:t>evaluation, previous measures, subsequent processes and ambitions for how the unit’s work environment can be further improved.  </a:t>
            </a:r>
          </a:p>
          <a:p>
            <a:endParaRPr lang="en-US" sz="1200" b="1" dirty="0"/>
          </a:p>
          <a:p>
            <a:r>
              <a:rPr lang="en-US" sz="1200" b="1" dirty="0"/>
              <a:t>BEFORE: </a:t>
            </a:r>
          </a:p>
          <a:p>
            <a:pPr defTabSz="1483980"/>
            <a:r>
              <a:rPr lang="en-US" sz="1200" b="1" dirty="0"/>
              <a:t>Emphasize what has been done since the last Work Environment Survey – present specific examples.</a:t>
            </a:r>
            <a:r>
              <a:rPr lang="en-US" sz="1200" b="0" dirty="0"/>
              <a:t> To inspire staff to help improve their</a:t>
            </a:r>
            <a:r>
              <a:rPr lang="en-US" sz="1200" b="0" baseline="0" dirty="0"/>
              <a:t> work environment, it is essential that they receive feedback from their leader regarding which measures have been taken (and not), and the resulting effect. </a:t>
            </a:r>
          </a:p>
          <a:p>
            <a:pPr defTabSz="1483980"/>
            <a:endParaRPr lang="en-US" sz="1200" b="0" baseline="0" dirty="0"/>
          </a:p>
          <a:p>
            <a:pPr fontAlgn="base"/>
            <a:r>
              <a:rPr lang="nb-NO" sz="1200" b="1" dirty="0"/>
              <a:t>If </a:t>
            </a:r>
            <a:r>
              <a:rPr lang="nb-NO" sz="1200" b="1" dirty="0" err="1"/>
              <a:t>little</a:t>
            </a:r>
            <a:r>
              <a:rPr lang="nb-NO" sz="1200" b="1" dirty="0"/>
              <a:t> has </a:t>
            </a:r>
            <a:r>
              <a:rPr lang="nb-NO" sz="1200" b="1" dirty="0" err="1"/>
              <a:t>been</a:t>
            </a:r>
            <a:r>
              <a:rPr lang="nb-NO" sz="1200" b="1" dirty="0"/>
              <a:t> done </a:t>
            </a:r>
            <a:r>
              <a:rPr lang="nb-NO" sz="1200" b="1" dirty="0" err="1"/>
              <a:t>with</a:t>
            </a:r>
            <a:r>
              <a:rPr lang="nb-NO" sz="1200" b="1" dirty="0"/>
              <a:t> </a:t>
            </a:r>
            <a:r>
              <a:rPr lang="nb-NO" sz="1200" b="1" dirty="0" err="1"/>
              <a:t>the</a:t>
            </a:r>
            <a:r>
              <a:rPr lang="nb-NO" sz="1200" b="1" dirty="0"/>
              <a:t> </a:t>
            </a:r>
            <a:r>
              <a:rPr lang="nb-NO" sz="1200" b="1" dirty="0" err="1"/>
              <a:t>results</a:t>
            </a:r>
            <a:r>
              <a:rPr lang="nb-NO" sz="1200" b="1" dirty="0"/>
              <a:t> from </a:t>
            </a:r>
            <a:r>
              <a:rPr lang="nb-NO" sz="1200" b="1" dirty="0" err="1"/>
              <a:t>the</a:t>
            </a:r>
            <a:r>
              <a:rPr lang="nb-NO" sz="1200" b="1" dirty="0"/>
              <a:t> last survey, </a:t>
            </a:r>
            <a:r>
              <a:rPr lang="nb-NO" sz="1200" dirty="0"/>
              <a:t>it </a:t>
            </a:r>
            <a:r>
              <a:rPr lang="nb-NO" sz="1200" dirty="0" err="1"/>
              <a:t>may</a:t>
            </a:r>
            <a:r>
              <a:rPr lang="nb-NO" sz="1200" dirty="0"/>
              <a:t> be a </a:t>
            </a:r>
            <a:r>
              <a:rPr lang="nb-NO" sz="1200" dirty="0" err="1"/>
              <a:t>good</a:t>
            </a:r>
            <a:r>
              <a:rPr lang="nb-NO" sz="1200" dirty="0"/>
              <a:t> </a:t>
            </a:r>
            <a:r>
              <a:rPr lang="nb-NO" sz="1200" dirty="0" err="1"/>
              <a:t>idea</a:t>
            </a:r>
            <a:r>
              <a:rPr lang="nb-NO" sz="1200" dirty="0"/>
              <a:t> to be </a:t>
            </a:r>
            <a:r>
              <a:rPr lang="nb-NO" sz="1200" dirty="0" err="1"/>
              <a:t>candid</a:t>
            </a:r>
            <a:r>
              <a:rPr lang="nb-NO" sz="1200" dirty="0"/>
              <a:t> and </a:t>
            </a:r>
            <a:r>
              <a:rPr lang="nb-NO" sz="1200" dirty="0" err="1"/>
              <a:t>state</a:t>
            </a:r>
            <a:r>
              <a:rPr lang="nb-NO" sz="1200" dirty="0"/>
              <a:t> </a:t>
            </a:r>
            <a:r>
              <a:rPr lang="nb-NO" sz="1200" dirty="0" err="1"/>
              <a:t>that</a:t>
            </a:r>
            <a:r>
              <a:rPr lang="nb-NO" sz="1200" dirty="0"/>
              <a:t> ‘</a:t>
            </a:r>
            <a:r>
              <a:rPr lang="nb-NO" sz="1200" dirty="0" err="1"/>
              <a:t>this</a:t>
            </a:r>
            <a:r>
              <a:rPr lang="nb-NO" sz="1200" dirty="0"/>
              <a:t> </a:t>
            </a:r>
            <a:r>
              <a:rPr lang="nb-NO" sz="1200" dirty="0" err="1"/>
              <a:t>was</a:t>
            </a:r>
            <a:r>
              <a:rPr lang="nb-NO" sz="1200" dirty="0"/>
              <a:t> </a:t>
            </a:r>
            <a:r>
              <a:rPr lang="nb-NO" sz="1200" dirty="0" err="1"/>
              <a:t>below</a:t>
            </a:r>
            <a:r>
              <a:rPr lang="nb-NO" sz="1200" dirty="0"/>
              <a:t> par - </a:t>
            </a:r>
            <a:r>
              <a:rPr lang="nb-NO" sz="1200" dirty="0" err="1"/>
              <a:t>we’ll</a:t>
            </a:r>
            <a:r>
              <a:rPr lang="nb-NO" sz="1200" dirty="0"/>
              <a:t> have to do </a:t>
            </a:r>
            <a:r>
              <a:rPr lang="nb-NO" sz="1200" dirty="0" err="1"/>
              <a:t>better</a:t>
            </a:r>
            <a:r>
              <a:rPr lang="nb-NO" sz="1200" dirty="0"/>
              <a:t> </a:t>
            </a:r>
            <a:r>
              <a:rPr lang="nb-NO" sz="1200" dirty="0" err="1"/>
              <a:t>next</a:t>
            </a:r>
            <a:r>
              <a:rPr lang="nb-NO" sz="1200" dirty="0"/>
              <a:t> time – </a:t>
            </a:r>
            <a:r>
              <a:rPr lang="nb-NO" sz="1200" dirty="0" err="1"/>
              <a:t>we’ll</a:t>
            </a:r>
            <a:r>
              <a:rPr lang="nb-NO" sz="1200" dirty="0"/>
              <a:t> do </a:t>
            </a:r>
            <a:r>
              <a:rPr lang="nb-NO" sz="1200" dirty="0" err="1"/>
              <a:t>this</a:t>
            </a:r>
            <a:r>
              <a:rPr lang="nb-NO" sz="1200" dirty="0"/>
              <a:t> in </a:t>
            </a:r>
            <a:r>
              <a:rPr lang="nb-NO" sz="1200" dirty="0" err="1"/>
              <a:t>such</a:t>
            </a:r>
            <a:r>
              <a:rPr lang="nb-NO" sz="1200" dirty="0"/>
              <a:t> and </a:t>
            </a:r>
            <a:r>
              <a:rPr lang="nb-NO" sz="1200" dirty="0" err="1"/>
              <a:t>such</a:t>
            </a:r>
            <a:r>
              <a:rPr lang="nb-NO" sz="1200" dirty="0"/>
              <a:t> </a:t>
            </a:r>
            <a:r>
              <a:rPr lang="nb-NO" sz="1200" dirty="0" err="1"/>
              <a:t>way</a:t>
            </a:r>
            <a:r>
              <a:rPr lang="nb-NO" sz="1200" dirty="0"/>
              <a:t>’. Leader </a:t>
            </a:r>
            <a:r>
              <a:rPr lang="nb-NO" sz="1200" dirty="0" err="1"/>
              <a:t>should</a:t>
            </a:r>
            <a:r>
              <a:rPr lang="nb-NO" sz="1200" dirty="0"/>
              <a:t> </a:t>
            </a:r>
            <a:r>
              <a:rPr lang="nb-NO" sz="1200" dirty="0" err="1"/>
              <a:t>particularly</a:t>
            </a:r>
            <a:r>
              <a:rPr lang="nb-NO" sz="1200" dirty="0"/>
              <a:t> </a:t>
            </a:r>
            <a:r>
              <a:rPr lang="nb-NO" sz="1200" dirty="0" err="1"/>
              <a:t>emphasize</a:t>
            </a:r>
            <a:r>
              <a:rPr lang="nb-NO" sz="1200" dirty="0"/>
              <a:t> </a:t>
            </a:r>
            <a:r>
              <a:rPr lang="nb-NO" sz="1200" dirty="0" err="1"/>
              <a:t>the</a:t>
            </a:r>
            <a:r>
              <a:rPr lang="nb-NO" sz="1200" dirty="0"/>
              <a:t> </a:t>
            </a:r>
            <a:r>
              <a:rPr lang="nb-NO" sz="1200" dirty="0" err="1"/>
              <a:t>benefits</a:t>
            </a:r>
            <a:r>
              <a:rPr lang="nb-NO" sz="1200" dirty="0"/>
              <a:t> </a:t>
            </a:r>
            <a:r>
              <a:rPr lang="nb-NO" sz="1200" dirty="0" err="1"/>
              <a:t>of</a:t>
            </a:r>
            <a:r>
              <a:rPr lang="nb-NO" sz="1200" dirty="0"/>
              <a:t> </a:t>
            </a:r>
            <a:r>
              <a:rPr lang="nb-NO" sz="1200" dirty="0" err="1"/>
              <a:t>collaboration</a:t>
            </a:r>
            <a:r>
              <a:rPr lang="nb-NO" sz="1200" dirty="0"/>
              <a:t> </a:t>
            </a:r>
            <a:r>
              <a:rPr lang="nb-NO" sz="1200" dirty="0" err="1"/>
              <a:t>with</a:t>
            </a:r>
            <a:r>
              <a:rPr lang="nb-NO" sz="1200" dirty="0"/>
              <a:t> </a:t>
            </a:r>
            <a:r>
              <a:rPr lang="nb-NO" sz="1200" b="1" dirty="0" err="1"/>
              <a:t>safety</a:t>
            </a:r>
            <a:r>
              <a:rPr lang="nb-NO" sz="1200" b="1" dirty="0"/>
              <a:t> representatives</a:t>
            </a:r>
            <a:r>
              <a:rPr lang="nb-NO" sz="1200" dirty="0"/>
              <a:t> in </a:t>
            </a:r>
            <a:r>
              <a:rPr lang="nb-NO" sz="1200" dirty="0" err="1"/>
              <a:t>such</a:t>
            </a:r>
            <a:r>
              <a:rPr lang="nb-NO" sz="1200" dirty="0"/>
              <a:t> cases.  </a:t>
            </a:r>
            <a:endParaRPr lang="en-US" sz="1200" b="0" dirty="0"/>
          </a:p>
          <a:p>
            <a:endParaRPr lang="en-US" sz="1200" b="1" dirty="0">
              <a:cs typeface="Calibri" panose="020F0502020204030204"/>
            </a:endParaRPr>
          </a:p>
          <a:p>
            <a:r>
              <a:rPr lang="en-US" sz="1200" b="1" dirty="0">
                <a:cs typeface="Calibri" panose="020F0502020204030204"/>
              </a:rPr>
              <a:t>AHEAD: </a:t>
            </a:r>
          </a:p>
          <a:p>
            <a:pPr defTabSz="1483980"/>
            <a:r>
              <a:rPr lang="en-US" sz="1200" b="1" dirty="0"/>
              <a:t>Reflect on how you want to use this opportunity to achieve the desired development and improvement of the work environment. </a:t>
            </a:r>
            <a:r>
              <a:rPr lang="en-US" sz="1200" b="0" dirty="0">
                <a:cs typeface="Calibri"/>
              </a:rPr>
              <a:t>Leaders</a:t>
            </a:r>
            <a:r>
              <a:rPr lang="en-US" sz="1200" b="0" baseline="0" dirty="0">
                <a:cs typeface="Calibri"/>
              </a:rPr>
              <a:t> are encouraged to be frank about their own personal</a:t>
            </a:r>
            <a:r>
              <a:rPr lang="en-US" sz="1200" b="0" dirty="0">
                <a:cs typeface="Calibri"/>
              </a:rPr>
              <a:t> ambitions for improving the group’s work environment. Use current processes</a:t>
            </a:r>
            <a:r>
              <a:rPr lang="en-US" sz="1200" dirty="0">
                <a:cs typeface="Calibri"/>
              </a:rPr>
              <a:t> or previous Work Environment Surveys as a starting point – what do you want to achieve? </a:t>
            </a:r>
          </a:p>
          <a:p>
            <a:endParaRPr lang="en-US" sz="1200" dirty="0">
              <a:cs typeface="Calibri"/>
            </a:endParaRPr>
          </a:p>
          <a:p>
            <a:r>
              <a:rPr lang="en-US" sz="1200" dirty="0">
                <a:cs typeface="Calibri"/>
              </a:rPr>
              <a:t>What did you/leader and safety representative discuss while filling in the form ‘Preparations for the Work Environment Survey’? Make use of this while forming ambitions for work environment improvement here. Do not hesitate to mention that you and the safety representative have had meetings/discussions about this.</a:t>
            </a:r>
          </a:p>
          <a:p>
            <a:endParaRPr lang="nb-NO" sz="1200" dirty="0">
              <a:cs typeface="Calibri"/>
            </a:endParaRPr>
          </a:p>
          <a:p>
            <a:endParaRPr lang="en-US" sz="1200" b="1" dirty="0">
              <a:cs typeface="Calibri"/>
            </a:endParaRPr>
          </a:p>
          <a:p>
            <a:endParaRPr lang="en-US" sz="1200" dirty="0">
              <a:cs typeface="Calibri"/>
            </a:endParaRPr>
          </a:p>
          <a:p>
            <a:r>
              <a:rPr lang="en-US" sz="1200" dirty="0">
                <a:cs typeface="Calibri"/>
              </a:rPr>
              <a:t> </a:t>
            </a:r>
          </a:p>
        </p:txBody>
      </p:sp>
      <p:sp>
        <p:nvSpPr>
          <p:cNvPr id="4" name="Slide Number Placeholder 3"/>
          <p:cNvSpPr>
            <a:spLocks noGrp="1"/>
          </p:cNvSpPr>
          <p:nvPr>
            <p:ph type="sldNum" sz="quarter" idx="5"/>
          </p:nvPr>
        </p:nvSpPr>
        <p:spPr/>
        <p:txBody>
          <a:bodyPr/>
          <a:lstStyle/>
          <a:p>
            <a:fld id="{C0DBECE5-E5E3-4DB3-9924-2CD8DA90F849}" type="slidenum">
              <a:rPr lang="nb-NO"/>
              <a:t>4</a:t>
            </a:fld>
            <a:endParaRPr lang="nb-NO"/>
          </a:p>
        </p:txBody>
      </p:sp>
    </p:spTree>
    <p:extLst>
      <p:ext uri="{BB962C8B-B14F-4D97-AF65-F5344CB8AC3E}">
        <p14:creationId xmlns:p14="http://schemas.microsoft.com/office/powerpoint/2010/main" val="141663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en-US" sz="1200" b="0" dirty="0">
                <a:cs typeface="Calibri"/>
              </a:rPr>
              <a:t>State the unit’s response percentage in 2017 here!</a:t>
            </a:r>
          </a:p>
          <a:p>
            <a:pPr marL="0" marR="0" lvl="0" indent="0" algn="l" defTabSz="914400">
              <a:lnSpc>
                <a:spcPct val="100000"/>
              </a:lnSpc>
              <a:spcBef>
                <a:spcPts val="0"/>
              </a:spcBef>
              <a:spcAft>
                <a:spcPts val="0"/>
              </a:spcAft>
              <a:buClrTx/>
              <a:buSzTx/>
              <a:buFontTx/>
              <a:buNone/>
              <a:tabLst/>
              <a:defRPr/>
            </a:pPr>
            <a:r>
              <a:rPr lang="en-US" sz="1200" b="0" dirty="0"/>
              <a:t>You are encouraged to state your ambitions for response percentage at your unit! </a:t>
            </a:r>
            <a:r>
              <a:rPr lang="en-US" sz="1200" b="0" dirty="0" err="1"/>
              <a:t>Hvat</a:t>
            </a:r>
            <a:r>
              <a:rPr lang="en-US" sz="1200" b="0" baseline="0" dirty="0"/>
              <a:t> are </a:t>
            </a:r>
            <a:r>
              <a:rPr lang="en-US" sz="1200" b="0" baseline="0" dirty="0" err="1"/>
              <a:t>ypur</a:t>
            </a:r>
            <a:r>
              <a:rPr lang="en-US" sz="1200" b="0" baseline="0" dirty="0"/>
              <a:t> expectations for x</a:t>
            </a:r>
            <a:r>
              <a:rPr lang="en-US" sz="1200" b="0" dirty="0"/>
              <a:t>% participation?</a:t>
            </a:r>
            <a:endParaRPr lang="nb-NO" sz="1200" b="0" dirty="0">
              <a:cs typeface="Calibri"/>
            </a:endParaRPr>
          </a:p>
          <a:p>
            <a:endParaRPr lang="en-US" sz="1200" b="0" dirty="0">
              <a:cs typeface="Calibri"/>
            </a:endParaRPr>
          </a:p>
          <a:p>
            <a:endParaRPr lang="en-US" sz="1200" b="0" dirty="0">
              <a:cs typeface="Calibri"/>
            </a:endParaRPr>
          </a:p>
          <a:p>
            <a:r>
              <a:rPr lang="nb-NO" sz="1200" b="0" baseline="0" noProof="0" dirty="0">
                <a:cs typeface="Calibri"/>
              </a:rPr>
              <a:t>Note: It </a:t>
            </a:r>
            <a:r>
              <a:rPr lang="nb-NO" sz="1200" b="0" baseline="0" noProof="0" dirty="0" err="1">
                <a:cs typeface="Calibri"/>
              </a:rPr>
              <a:t>may</a:t>
            </a:r>
            <a:r>
              <a:rPr lang="nb-NO" sz="1200" b="0" baseline="0" noProof="0" dirty="0">
                <a:cs typeface="Calibri"/>
              </a:rPr>
              <a:t> be </a:t>
            </a:r>
            <a:r>
              <a:rPr lang="nb-NO" sz="1200" b="0" baseline="0" noProof="0" dirty="0" err="1">
                <a:cs typeface="Calibri"/>
              </a:rPr>
              <a:t>wise</a:t>
            </a:r>
            <a:r>
              <a:rPr lang="nb-NO" sz="1200" b="0" baseline="0" noProof="0" dirty="0">
                <a:cs typeface="Calibri"/>
              </a:rPr>
              <a:t> to ask for input from </a:t>
            </a:r>
            <a:r>
              <a:rPr lang="nb-NO" sz="1200" b="0" baseline="0" noProof="0" dirty="0" err="1">
                <a:cs typeface="Calibri"/>
              </a:rPr>
              <a:t>employees</a:t>
            </a:r>
            <a:r>
              <a:rPr lang="nb-NO" sz="1200" b="0" baseline="0" noProof="0" dirty="0">
                <a:cs typeface="Calibri"/>
              </a:rPr>
              <a:t> at </a:t>
            </a:r>
            <a:r>
              <a:rPr lang="nb-NO" sz="1200" b="0" baseline="0" noProof="0" dirty="0" err="1">
                <a:cs typeface="Calibri"/>
              </a:rPr>
              <a:t>the</a:t>
            </a:r>
            <a:r>
              <a:rPr lang="nb-NO" sz="1200" b="0" baseline="0" noProof="0" dirty="0">
                <a:cs typeface="Calibri"/>
              </a:rPr>
              <a:t> unit: </a:t>
            </a:r>
          </a:p>
          <a:p>
            <a:r>
              <a:rPr lang="nb-NO" sz="1200" b="0" baseline="0" noProof="0" dirty="0" err="1">
                <a:cs typeface="Calibri"/>
              </a:rPr>
              <a:t>What</a:t>
            </a:r>
            <a:r>
              <a:rPr lang="nb-NO" sz="1200" b="0" baseline="0" noProof="0" dirty="0">
                <a:cs typeface="Calibri"/>
              </a:rPr>
              <a:t> do </a:t>
            </a:r>
            <a:r>
              <a:rPr lang="nb-NO" sz="1200" b="0" baseline="0" noProof="0" dirty="0" err="1">
                <a:cs typeface="Calibri"/>
              </a:rPr>
              <a:t>they</a:t>
            </a:r>
            <a:r>
              <a:rPr lang="nb-NO" sz="1200" b="0" baseline="0" noProof="0" dirty="0">
                <a:cs typeface="Calibri"/>
              </a:rPr>
              <a:t> </a:t>
            </a:r>
            <a:r>
              <a:rPr lang="nb-NO" sz="1200" b="0" baseline="0" noProof="0" dirty="0" err="1">
                <a:cs typeface="Calibri"/>
              </a:rPr>
              <a:t>feel</a:t>
            </a:r>
            <a:r>
              <a:rPr lang="nb-NO" sz="1200" b="0" baseline="0" noProof="0" dirty="0">
                <a:cs typeface="Calibri"/>
              </a:rPr>
              <a:t> must be done to </a:t>
            </a:r>
            <a:r>
              <a:rPr lang="nb-NO" sz="1200" b="0" baseline="0" noProof="0" dirty="0" err="1">
                <a:cs typeface="Calibri"/>
              </a:rPr>
              <a:t>benefit</a:t>
            </a:r>
            <a:r>
              <a:rPr lang="nb-NO" sz="1200" b="0" baseline="0" noProof="0" dirty="0">
                <a:cs typeface="Calibri"/>
              </a:rPr>
              <a:t> </a:t>
            </a:r>
            <a:r>
              <a:rPr lang="nb-NO" sz="1200" b="0" baseline="0" noProof="0" dirty="0" err="1">
                <a:cs typeface="Calibri"/>
              </a:rPr>
              <a:t>even</a:t>
            </a:r>
            <a:r>
              <a:rPr lang="nb-NO" sz="1200" b="0" baseline="0" noProof="0" dirty="0">
                <a:cs typeface="Calibri"/>
              </a:rPr>
              <a:t> more from </a:t>
            </a:r>
            <a:r>
              <a:rPr lang="nb-NO" sz="1200" b="0" baseline="0" noProof="0" dirty="0" err="1">
                <a:cs typeface="Calibri"/>
              </a:rPr>
              <a:t>the</a:t>
            </a:r>
            <a:r>
              <a:rPr lang="nb-NO" sz="1200" b="0" baseline="0" noProof="0" dirty="0">
                <a:cs typeface="Calibri"/>
              </a:rPr>
              <a:t> </a:t>
            </a:r>
            <a:r>
              <a:rPr lang="nb-NO" sz="1200" b="0" baseline="0" noProof="0" dirty="0" err="1">
                <a:cs typeface="Calibri"/>
              </a:rPr>
              <a:t>work</a:t>
            </a:r>
            <a:r>
              <a:rPr lang="nb-NO" sz="1200" b="0" baseline="0" noProof="0" dirty="0">
                <a:cs typeface="Calibri"/>
              </a:rPr>
              <a:t> </a:t>
            </a:r>
            <a:r>
              <a:rPr lang="nb-NO" sz="1200" b="0" baseline="0" noProof="0" dirty="0" err="1">
                <a:cs typeface="Calibri"/>
              </a:rPr>
              <a:t>environment</a:t>
            </a:r>
            <a:r>
              <a:rPr lang="nb-NO" sz="1200" b="0" baseline="0" noProof="0" dirty="0">
                <a:cs typeface="Calibri"/>
              </a:rPr>
              <a:t> survey and </a:t>
            </a:r>
            <a:r>
              <a:rPr lang="nb-NO" sz="1200" b="0" baseline="0" noProof="0" dirty="0" err="1">
                <a:cs typeface="Calibri"/>
              </a:rPr>
              <a:t>the</a:t>
            </a:r>
            <a:r>
              <a:rPr lang="nb-NO" sz="1200" b="0" baseline="0" noProof="0" dirty="0">
                <a:cs typeface="Calibri"/>
              </a:rPr>
              <a:t> </a:t>
            </a:r>
            <a:r>
              <a:rPr lang="nb-NO" sz="1200" b="0" baseline="0" noProof="0" dirty="0" err="1">
                <a:cs typeface="Calibri"/>
              </a:rPr>
              <a:t>follow</a:t>
            </a:r>
            <a:r>
              <a:rPr lang="nb-NO" sz="1200" b="0" baseline="0" noProof="0" dirty="0">
                <a:cs typeface="Calibri"/>
              </a:rPr>
              <a:t>-up </a:t>
            </a:r>
            <a:r>
              <a:rPr lang="nb-NO" sz="1200" b="0" baseline="0" noProof="0" dirty="0" err="1">
                <a:cs typeface="Calibri"/>
              </a:rPr>
              <a:t>processes</a:t>
            </a:r>
            <a:r>
              <a:rPr lang="nb-NO" sz="1200" b="0" baseline="0" noProof="0" dirty="0">
                <a:cs typeface="Calibri"/>
              </a:rPr>
              <a:t> in </a:t>
            </a:r>
            <a:r>
              <a:rPr lang="nb-NO" sz="1200" b="0" baseline="0" noProof="0" dirty="0" err="1">
                <a:cs typeface="Calibri"/>
              </a:rPr>
              <a:t>this</a:t>
            </a:r>
            <a:r>
              <a:rPr lang="nb-NO" sz="1200" b="0" baseline="0" noProof="0" dirty="0">
                <a:cs typeface="Calibri"/>
              </a:rPr>
              <a:t> </a:t>
            </a:r>
            <a:r>
              <a:rPr lang="nb-NO" sz="1200" b="0" baseline="0" noProof="0" dirty="0" err="1">
                <a:cs typeface="Calibri"/>
              </a:rPr>
              <a:t>round</a:t>
            </a:r>
            <a:r>
              <a:rPr lang="nb-NO" sz="1200" b="0" baseline="0" noProof="0" dirty="0">
                <a:cs typeface="Calibri"/>
              </a:rPr>
              <a:t>? </a:t>
            </a:r>
            <a:endParaRPr lang="nb-NO" sz="1200" b="0" noProof="0" dirty="0">
              <a:cs typeface="Calibri"/>
            </a:endParaRPr>
          </a:p>
          <a:p>
            <a:endParaRPr lang="en-US" sz="1200" b="1" dirty="0">
              <a:cs typeface="Calibri"/>
            </a:endParaRPr>
          </a:p>
        </p:txBody>
      </p:sp>
      <p:sp>
        <p:nvSpPr>
          <p:cNvPr id="4" name="Plassholder for lysbildenummer 3"/>
          <p:cNvSpPr>
            <a:spLocks noGrp="1"/>
          </p:cNvSpPr>
          <p:nvPr>
            <p:ph type="sldNum" sz="quarter" idx="5"/>
          </p:nvPr>
        </p:nvSpPr>
        <p:spPr/>
        <p:txBody>
          <a:bodyPr/>
          <a:lstStyle/>
          <a:p>
            <a:fld id="{C0DBECE5-E5E3-4DB3-9924-2CD8DA90F849}" type="slidenum">
              <a:rPr lang="nb-NO"/>
              <a:t>5</a:t>
            </a:fld>
            <a:endParaRPr lang="nb-NO"/>
          </a:p>
        </p:txBody>
      </p:sp>
    </p:spTree>
    <p:extLst>
      <p:ext uri="{BB962C8B-B14F-4D97-AF65-F5344CB8AC3E}">
        <p14:creationId xmlns:p14="http://schemas.microsoft.com/office/powerpoint/2010/main" val="189210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noProof="0" dirty="0">
                <a:cs typeface="Calibri"/>
              </a:rPr>
              <a:t>To take the correct measures for our group</a:t>
            </a:r>
            <a:r>
              <a:rPr lang="en-US" sz="1200" baseline="0" noProof="0" dirty="0">
                <a:cs typeface="Calibri"/>
              </a:rPr>
              <a:t> we must gather knowledge</a:t>
            </a:r>
            <a:r>
              <a:rPr lang="en-US" sz="1200" noProof="0" dirty="0">
                <a:cs typeface="Calibri"/>
              </a:rPr>
              <a:t> the group’s experience. This will happen if individuals speak of how they regard their everyday working conditions. </a:t>
            </a:r>
          </a:p>
          <a:p>
            <a:endParaRPr lang="en-US" sz="1200" noProof="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ARK has revised the questionnaire</a:t>
            </a:r>
            <a:r>
              <a:rPr lang="en-US" sz="1200" baseline="0" dirty="0"/>
              <a:t> in order to make it shorter with somewhat simplified language, and to cover a few more areas.</a:t>
            </a:r>
            <a:endParaRPr lang="en-US" sz="1200" noProof="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Some new themes + several single questions have been added to the questionnaire</a:t>
            </a:r>
            <a:r>
              <a:rPr lang="en-US" sz="1200" baseline="0" dirty="0">
                <a:latin typeface="Arial" panose="020B0604020202020204" pitchFamily="34" charset="0"/>
                <a:cs typeface="Arial" panose="020B0604020202020204" pitchFamily="34" charset="0"/>
              </a:rPr>
              <a:t>. </a:t>
            </a:r>
            <a:endParaRPr lang="en-US" sz="1200" baseline="0" noProof="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10 themes remain unchanged and may be compared to previous surveys</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Revisions to the questionnaire also mean that reports will be slightly different this time around.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noProof="0" dirty="0">
              <a:cs typeface="Calibri"/>
            </a:endParaRPr>
          </a:p>
        </p:txBody>
      </p:sp>
      <p:sp>
        <p:nvSpPr>
          <p:cNvPr id="4" name="Plassholder for lysbildenummer 3"/>
          <p:cNvSpPr>
            <a:spLocks noGrp="1"/>
          </p:cNvSpPr>
          <p:nvPr>
            <p:ph type="sldNum" sz="quarter" idx="5"/>
          </p:nvPr>
        </p:nvSpPr>
        <p:spPr/>
        <p:txBody>
          <a:bodyPr/>
          <a:lstStyle/>
          <a:p>
            <a:fld id="{C0DBECE5-E5E3-4DB3-9924-2CD8DA90F849}" type="slidenum">
              <a:rPr lang="nb-NO"/>
              <a:t>6</a:t>
            </a:fld>
            <a:endParaRPr lang="nb-NO"/>
          </a:p>
        </p:txBody>
      </p:sp>
    </p:spTree>
    <p:extLst>
      <p:ext uri="{BB962C8B-B14F-4D97-AF65-F5344CB8AC3E}">
        <p14:creationId xmlns:p14="http://schemas.microsoft.com/office/powerpoint/2010/main" val="310639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1483980"/>
            <a:r>
              <a:rPr lang="en-US" sz="1200" b="1" noProof="0" dirty="0">
                <a:latin typeface="Arial"/>
                <a:cs typeface="Arial"/>
              </a:rPr>
              <a:t>Emphasize that the first part of the follow-up meeting forms part of the survey of the psychosocial work environment at the unit. </a:t>
            </a:r>
            <a:endParaRPr lang="en-US" sz="1200" b="1" noProof="0" dirty="0">
              <a:latin typeface="Arial" pitchFamily="34" charset="0"/>
              <a:cs typeface="Arial" pitchFamily="34" charset="0"/>
            </a:endParaRPr>
          </a:p>
          <a:p>
            <a:pPr marL="0" marR="0" lvl="0" indent="0" algn="l" defTabSz="1483980" rtl="0" eaLnBrk="1" fontAlgn="auto" latinLnBrk="0" hangingPunct="1">
              <a:lnSpc>
                <a:spcPct val="100000"/>
              </a:lnSpc>
              <a:spcBef>
                <a:spcPts val="0"/>
              </a:spcBef>
              <a:spcAft>
                <a:spcPts val="0"/>
              </a:spcAft>
              <a:buClrTx/>
              <a:buSzTx/>
              <a:buFontTx/>
              <a:buNone/>
              <a:tabLst/>
              <a:defRPr/>
            </a:pPr>
            <a:endParaRPr lang="en-US" sz="1200" b="1" i="0" kern="1200" noProof="0" dirty="0">
              <a:solidFill>
                <a:schemeClr val="tx1"/>
              </a:solidFill>
              <a:effectLst/>
              <a:latin typeface="+mn-lt"/>
              <a:ea typeface="+mn-ea"/>
              <a:cs typeface="+mn-cs"/>
            </a:endParaRPr>
          </a:p>
          <a:p>
            <a:pPr defTabSz="1483980">
              <a:defRPr/>
            </a:pPr>
            <a:r>
              <a:rPr lang="en-US" sz="1200" i="0" kern="1200" noProof="0" dirty="0">
                <a:solidFill>
                  <a:schemeClr val="tx1"/>
                </a:solidFill>
                <a:effectLst/>
                <a:latin typeface="+mn-lt"/>
                <a:ea typeface="+mn-ea"/>
                <a:cs typeface="+mn-cs"/>
              </a:rPr>
              <a:t>Remind everyone that a questionnaire is based on a pre-defined choice of answers, and therefore may not precisely capture the actual challenges in a work environment. This is the drawback to pre-defined answers. This is why the survey continues</a:t>
            </a:r>
            <a:r>
              <a:rPr lang="en-US" sz="1200" i="0" kern="1200" baseline="0" noProof="0" dirty="0">
                <a:solidFill>
                  <a:schemeClr val="tx1"/>
                </a:solidFill>
                <a:effectLst/>
                <a:latin typeface="+mn-lt"/>
                <a:ea typeface="+mn-ea"/>
                <a:cs typeface="+mn-cs"/>
              </a:rPr>
              <a:t> at the follow-up meeting. This will give employees an opportunity to describe actual problems in their own words and expand on the results from the survey.</a:t>
            </a:r>
            <a:r>
              <a:rPr lang="en-US" sz="1200" noProof="0" dirty="0"/>
              <a:t> </a:t>
            </a:r>
            <a:endParaRPr lang="en-US" sz="1200" noProof="0" dirty="0">
              <a:cs typeface="Calibri"/>
            </a:endParaRPr>
          </a:p>
          <a:p>
            <a:pPr defTabSz="1483980"/>
            <a:endParaRPr lang="en-US" sz="1200" noProof="0" dirty="0">
              <a:latin typeface="Arial" pitchFamily="34" charset="0"/>
              <a:cs typeface="Arial" pitchFamily="34" charset="0"/>
            </a:endParaRPr>
          </a:p>
          <a:p>
            <a:pPr defTabSz="1483980"/>
            <a:r>
              <a:rPr lang="en-US" sz="1200" noProof="0" dirty="0">
                <a:latin typeface="Arial"/>
                <a:cs typeface="Arial"/>
              </a:rPr>
              <a:t>At the follow-up meeting, a consensus is formed regarding which factors in the work environment are important to </a:t>
            </a:r>
            <a:r>
              <a:rPr lang="en-US" sz="1200" b="1" noProof="0" dirty="0">
                <a:latin typeface="Arial"/>
                <a:cs typeface="Arial"/>
              </a:rPr>
              <a:t>preserve </a:t>
            </a:r>
            <a:r>
              <a:rPr lang="en-US" sz="1200" noProof="0" dirty="0">
                <a:latin typeface="Arial"/>
                <a:cs typeface="Arial"/>
              </a:rPr>
              <a:t>and </a:t>
            </a:r>
            <a:r>
              <a:rPr lang="en-US" sz="1200" b="1" noProof="0" dirty="0">
                <a:latin typeface="Arial"/>
                <a:cs typeface="Arial"/>
              </a:rPr>
              <a:t>improve/develop</a:t>
            </a:r>
            <a:r>
              <a:rPr lang="en-US" sz="1200" noProof="0" dirty="0">
                <a:latin typeface="Arial"/>
                <a:cs typeface="Arial"/>
              </a:rPr>
              <a:t>. Measures will be developed for the issues and areas defined at this stage.</a:t>
            </a:r>
          </a:p>
          <a:p>
            <a:endParaRPr lang="nb-NO" sz="1200" dirty="0"/>
          </a:p>
        </p:txBody>
      </p:sp>
      <p:sp>
        <p:nvSpPr>
          <p:cNvPr id="4" name="Plassholder for lysbildenummer 3"/>
          <p:cNvSpPr>
            <a:spLocks noGrp="1"/>
          </p:cNvSpPr>
          <p:nvPr>
            <p:ph type="sldNum" sz="quarter" idx="10"/>
          </p:nvPr>
        </p:nvSpPr>
        <p:spPr/>
        <p:txBody>
          <a:bodyPr/>
          <a:lstStyle/>
          <a:p>
            <a:fld id="{C0DBECE5-E5E3-4DB3-9924-2CD8DA90F849}" type="slidenum">
              <a:rPr lang="nb-NO" smtClean="0"/>
              <a:t>7</a:t>
            </a:fld>
            <a:endParaRPr lang="nb-NO"/>
          </a:p>
        </p:txBody>
      </p:sp>
    </p:spTree>
    <p:extLst>
      <p:ext uri="{BB962C8B-B14F-4D97-AF65-F5344CB8AC3E}">
        <p14:creationId xmlns:p14="http://schemas.microsoft.com/office/powerpoint/2010/main" val="167275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The Working Environment Act defines requirements for sound and health-promoting workplaces. The Act makes demands for systematic mapping of the work environment. All employees have an obligation to cooperate to ensure a sound work environment. </a:t>
            </a:r>
            <a:r>
              <a:rPr lang="nb-NO" sz="1200" b="1"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r>
              <a:rPr lang="en-US" sz="1200" b="1" dirty="0"/>
              <a:t>All employees are expected to take part in the survey, at the follow-up meeting and in the implementation of measures.</a:t>
            </a:r>
            <a:endParaRPr lang="nb-NO" sz="1200" b="1"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en-US" sz="1200" b="1" dirty="0"/>
              <a:t>Each employee will receive a </a:t>
            </a:r>
            <a:r>
              <a:rPr lang="en-US" sz="1200" b="1" u="sng" dirty="0"/>
              <a:t>personal</a:t>
            </a:r>
            <a:r>
              <a:rPr lang="en-US" sz="1200" b="1" dirty="0"/>
              <a:t> link to the survey. </a:t>
            </a:r>
            <a:r>
              <a:rPr lang="en-US" sz="1200" dirty="0"/>
              <a:t>If the e-mail and link is forwarded to others, ARK will receive several replies from the same person. In such cases, ARK will delete the reply. </a:t>
            </a:r>
            <a:r>
              <a:rPr lang="nb-NO" sz="1200" dirty="0"/>
              <a:t> </a:t>
            </a:r>
          </a:p>
          <a:p>
            <a:endParaRPr lang="nb-NO" sz="1200" dirty="0">
              <a:cs typeface="Calibri" panose="020F0502020204030204"/>
            </a:endParaRPr>
          </a:p>
          <a:p>
            <a:r>
              <a:rPr lang="en-US" sz="1200" dirty="0"/>
              <a:t>If for some reason one does not receive the questionnaire or the link is invalid, contacts at faculty/central administration will assist (cf. work environment survey web page).</a:t>
            </a:r>
            <a:endParaRPr lang="nb-NO" sz="1200"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en-US" sz="1200" b="1" dirty="0"/>
              <a:t>If interrupted, the link can be opened again to continue where you left off. </a:t>
            </a:r>
            <a:r>
              <a:rPr lang="en-US" sz="1200" dirty="0"/>
              <a:t>When pressing ‘done’, the questionnaire is submitted. There is an option to receive your answers by e-mail.</a:t>
            </a:r>
            <a:r>
              <a:rPr lang="nb-NO" sz="1200" dirty="0"/>
              <a:t> </a:t>
            </a:r>
            <a:endParaRPr lang="nb-NO" sz="1200" kern="1200" dirty="0">
              <a:solidFill>
                <a:schemeClr val="tx1"/>
              </a:solidFill>
              <a:effectLst/>
              <a:latin typeface="+mn-lt"/>
              <a:cs typeface="Calibri"/>
            </a:endParaRPr>
          </a:p>
          <a:p>
            <a:endParaRPr lang="nb-NO" sz="1200" kern="1200" dirty="0">
              <a:solidFill>
                <a:schemeClr val="tx1"/>
              </a:solidFill>
              <a:effectLst/>
              <a:latin typeface="+mn-lt"/>
              <a:ea typeface="+mn-ea"/>
              <a:cs typeface="+mn-cs"/>
            </a:endParaRPr>
          </a:p>
          <a:p>
            <a:r>
              <a:rPr lang="en-US" sz="1200" b="1" dirty="0"/>
              <a:t>The survey takes approx. 15 minutes.</a:t>
            </a:r>
            <a:r>
              <a:rPr lang="nb-NO" sz="1200" b="1" dirty="0"/>
              <a:t> </a:t>
            </a:r>
            <a:endParaRPr lang="nb-NO" sz="1200" b="1" kern="1200" dirty="0">
              <a:solidFill>
                <a:schemeClr val="tx1"/>
              </a:solidFill>
              <a:effectLst/>
              <a:latin typeface="+mn-lt"/>
              <a:cs typeface="Calibri"/>
            </a:endParaRPr>
          </a:p>
          <a:p>
            <a:endParaRPr lang="nb-NO" sz="1200" b="1" kern="1200" dirty="0">
              <a:solidFill>
                <a:schemeClr val="tx1"/>
              </a:solidFill>
              <a:effectLst/>
              <a:latin typeface="+mn-lt"/>
              <a:ea typeface="+mn-ea"/>
              <a:cs typeface="+mn-cs"/>
            </a:endParaRPr>
          </a:p>
          <a:p>
            <a:r>
              <a:rPr lang="en-US" sz="1200" b="1" dirty="0"/>
              <a:t>Your anonymity is guaranteed: </a:t>
            </a:r>
            <a:endParaRPr lang="nb-NO" sz="1200" dirty="0">
              <a:cs typeface="Calibri"/>
            </a:endParaRPr>
          </a:p>
          <a:p>
            <a:pPr marL="285750" indent="-285750">
              <a:buFont typeface="Arial"/>
              <a:buChar char="•"/>
            </a:pPr>
            <a:r>
              <a:rPr lang="en-US" sz="1200" dirty="0">
                <a:cs typeface="Calibri"/>
              </a:rPr>
              <a:t>While the survey is being conducted, only the response percentage is available.</a:t>
            </a:r>
            <a:endParaRPr lang="nb-NO" sz="1200" dirty="0">
              <a:cs typeface="Calibri"/>
            </a:endParaRPr>
          </a:p>
          <a:p>
            <a:pPr marL="285750" indent="-285750">
              <a:buFont typeface="Arial"/>
              <a:buChar char="•"/>
            </a:pPr>
            <a:r>
              <a:rPr lang="en-US" sz="1200" dirty="0"/>
              <a:t>One week after the response deadline, the link between email address and questionnaire is deleted.</a:t>
            </a:r>
            <a:endParaRPr lang="nb-NO" sz="1200" dirty="0">
              <a:cs typeface="Calibri"/>
            </a:endParaRPr>
          </a:p>
          <a:p>
            <a:pPr marL="285750" indent="-285750">
              <a:buFont typeface="Arial"/>
              <a:buChar char="•"/>
            </a:pPr>
            <a:r>
              <a:rPr lang="en-US" sz="1200" dirty="0">
                <a:cs typeface="Calibri"/>
              </a:rPr>
              <a:t>It is not possible to extract result reports for groups with less than four employees. </a:t>
            </a:r>
            <a:endParaRPr lang="nb-NO" sz="1200" dirty="0">
              <a:cs typeface="Calibri"/>
            </a:endParaRPr>
          </a:p>
          <a:p>
            <a:pPr marL="285750" indent="-285750">
              <a:buFont typeface="Arial"/>
              <a:buChar char="•"/>
            </a:pPr>
            <a:r>
              <a:rPr lang="en-US" sz="1200" dirty="0">
                <a:cs typeface="Calibri"/>
              </a:rPr>
              <a:t>Background variables such as gender and age will only be used at NTNU level.</a:t>
            </a:r>
            <a:endParaRPr lang="nb-NO" sz="1200" dirty="0">
              <a:cs typeface="Calibri"/>
            </a:endParaRPr>
          </a:p>
          <a:p>
            <a:pPr marL="285750" indent="-285750">
              <a:buFont typeface="Arial"/>
              <a:buChar char="•"/>
            </a:pPr>
            <a:r>
              <a:rPr lang="en-US" sz="1200" dirty="0">
                <a:cs typeface="Calibri"/>
              </a:rPr>
              <a:t>Large departments can have the results broken down to staff groups: technical/administrative, scientific and recruitment. (In addition, MH has ordered a report for part-time staff)</a:t>
            </a:r>
            <a:endParaRPr lang="nb-NO" sz="1200" dirty="0">
              <a:cs typeface="Calibri"/>
            </a:endParaRPr>
          </a:p>
          <a:p>
            <a:pPr marL="285750" indent="-285750">
              <a:buFont typeface="Arial"/>
              <a:buChar char="•"/>
            </a:pPr>
            <a:r>
              <a:rPr lang="en" sz="1200" dirty="0"/>
              <a:t>NSD (Norwegian Center for Research Data AS) has considered that the processing of personal data is in accordance with the Personal Data Act / GDPR.</a:t>
            </a:r>
            <a:endParaRPr lang="en-US" sz="1200" dirty="0">
              <a:cs typeface="Calibri" panose="020F0502020204030204"/>
            </a:endParaRPr>
          </a:p>
          <a:p>
            <a:endParaRPr lang="en-US" sz="1200" dirty="0"/>
          </a:p>
          <a:p>
            <a:r>
              <a:rPr lang="en-US" sz="1200" b="1" dirty="0"/>
              <a:t>The data forms part of a database administered by NTNU HUNT:</a:t>
            </a:r>
            <a:endParaRPr lang="nb-NO" sz="1200" dirty="0"/>
          </a:p>
          <a:p>
            <a:pPr marL="285750" indent="-285750">
              <a:buFont typeface="Arial"/>
              <a:buChar char="•"/>
            </a:pPr>
            <a:r>
              <a:rPr lang="en-US" sz="1200" dirty="0"/>
              <a:t>NTNU can compare developments with results from previous survey in 2017</a:t>
            </a:r>
            <a:endParaRPr lang="nb-NO" sz="1200" dirty="0">
              <a:cs typeface="Calibri" panose="020F0502020204030204"/>
            </a:endParaRPr>
          </a:p>
          <a:p>
            <a:pPr marL="285750" indent="-285750">
              <a:buFont typeface="Arial"/>
              <a:buChar char="•"/>
            </a:pPr>
            <a:r>
              <a:rPr lang="en-US" sz="1200" dirty="0"/>
              <a:t>NTNU can compare its results with ‘norm data’ from the database (19 institutions in the sector use ARK)</a:t>
            </a:r>
            <a:endParaRPr lang="nb-NO" sz="1200" dirty="0">
              <a:cs typeface="Calibri" panose="020F0502020204030204"/>
            </a:endParaRPr>
          </a:p>
          <a:p>
            <a:pPr marL="285750" indent="-285750">
              <a:buFont typeface="Arial"/>
              <a:buChar char="•"/>
            </a:pPr>
            <a:r>
              <a:rPr lang="en-US" sz="1200" dirty="0"/>
              <a:t>Researchers may apply to use the database for research projects </a:t>
            </a:r>
            <a:endParaRPr lang="nb-NO" sz="1200" dirty="0">
              <a:cs typeface="Calibri" panose="020F0502020204030204"/>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NTNU has </a:t>
            </a:r>
            <a:r>
              <a:rPr lang="nb-NO" sz="1200" b="1" kern="1200" dirty="0" err="1">
                <a:solidFill>
                  <a:schemeClr val="tx1"/>
                </a:solidFill>
                <a:effectLst/>
                <a:latin typeface="+mn-lt"/>
                <a:ea typeface="+mn-ea"/>
                <a:cs typeface="+mn-cs"/>
              </a:rPr>
              <a:t>requested</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the</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following</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result</a:t>
            </a:r>
            <a:r>
              <a:rPr lang="nb-NO" sz="1200" b="1" kern="1200" dirty="0">
                <a:solidFill>
                  <a:schemeClr val="tx1"/>
                </a:solidFill>
                <a:effectLst/>
                <a:latin typeface="+mn-lt"/>
                <a:ea typeface="+mn-ea"/>
                <a:cs typeface="+mn-cs"/>
              </a:rPr>
              <a:t> reports from ARK:</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All units </a:t>
            </a:r>
            <a:r>
              <a:rPr lang="nb-NO" sz="1200" b="1" kern="1200" dirty="0" err="1">
                <a:solidFill>
                  <a:schemeClr val="tx1"/>
                </a:solidFill>
                <a:effectLst/>
                <a:latin typeface="+mn-lt"/>
                <a:ea typeface="+mn-ea"/>
                <a:cs typeface="+mn-cs"/>
              </a:rPr>
              <a:t>will</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receive</a:t>
            </a:r>
            <a:r>
              <a:rPr lang="nb-NO" sz="1200" b="1" kern="1200" dirty="0">
                <a:solidFill>
                  <a:schemeClr val="tx1"/>
                </a:solidFill>
                <a:effectLst/>
                <a:latin typeface="+mn-lt"/>
                <a:ea typeface="+mn-ea"/>
                <a:cs typeface="+mn-cs"/>
              </a:rPr>
              <a:t> a </a:t>
            </a:r>
            <a:r>
              <a:rPr lang="nb-NO" sz="1200" b="1" kern="1200" dirty="0" err="1">
                <a:solidFill>
                  <a:schemeClr val="tx1"/>
                </a:solidFill>
                <a:effectLst/>
                <a:latin typeface="+mn-lt"/>
                <a:ea typeface="+mn-ea"/>
                <a:cs typeface="+mn-cs"/>
              </a:rPr>
              <a:t>result</a:t>
            </a:r>
            <a:r>
              <a:rPr lang="nb-NO" sz="1200" b="1" kern="1200" dirty="0">
                <a:solidFill>
                  <a:schemeClr val="tx1"/>
                </a:solidFill>
                <a:effectLst/>
                <a:latin typeface="+mn-lt"/>
                <a:ea typeface="+mn-ea"/>
                <a:cs typeface="+mn-cs"/>
              </a:rPr>
              <a:t> report</a:t>
            </a: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kern="1200" dirty="0" err="1">
                <a:solidFill>
                  <a:schemeClr val="tx1"/>
                </a:solidFill>
                <a:effectLst/>
                <a:latin typeface="+mn-lt"/>
                <a:ea typeface="+mn-ea"/>
                <a:cs typeface="+mn-cs"/>
              </a:rPr>
              <a:t>Response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percentage</a:t>
            </a: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kern="1200" dirty="0" err="1">
                <a:solidFill>
                  <a:schemeClr val="tx1"/>
                </a:solidFill>
                <a:effectLst/>
                <a:latin typeface="+mn-lt"/>
                <a:ea typeface="+mn-ea"/>
                <a:cs typeface="+mn-cs"/>
              </a:rPr>
              <a:t>Average</a:t>
            </a:r>
            <a:r>
              <a:rPr lang="nb-NO" sz="1200" kern="1200" dirty="0">
                <a:solidFill>
                  <a:schemeClr val="tx1"/>
                </a:solidFill>
                <a:effectLst/>
                <a:latin typeface="+mn-lt"/>
                <a:ea typeface="+mn-ea"/>
                <a:cs typeface="+mn-cs"/>
              </a:rPr>
              <a:t> and standard </a:t>
            </a:r>
            <a:r>
              <a:rPr lang="nb-NO" sz="1200" kern="1200" dirty="0" err="1">
                <a:solidFill>
                  <a:schemeClr val="tx1"/>
                </a:solidFill>
                <a:effectLst/>
                <a:latin typeface="+mn-lt"/>
                <a:ea typeface="+mn-ea"/>
                <a:cs typeface="+mn-cs"/>
              </a:rPr>
              <a:t>deviations</a:t>
            </a:r>
            <a:r>
              <a:rPr lang="nb-NO" sz="1200" kern="1200" dirty="0">
                <a:solidFill>
                  <a:schemeClr val="tx1"/>
                </a:solidFill>
                <a:effectLst/>
                <a:latin typeface="+mn-lt"/>
                <a:ea typeface="+mn-ea"/>
                <a:cs typeface="+mn-cs"/>
              </a:rPr>
              <a:t> for </a:t>
            </a:r>
            <a:r>
              <a:rPr lang="nb-NO" sz="1200" kern="1200" dirty="0" err="1">
                <a:solidFill>
                  <a:schemeClr val="tx1"/>
                </a:solidFill>
                <a:effectLst/>
                <a:latin typeface="+mn-lt"/>
                <a:ea typeface="+mn-ea"/>
                <a:cs typeface="+mn-cs"/>
              </a:rPr>
              <a:t>each</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17 </a:t>
            </a:r>
            <a:r>
              <a:rPr lang="nb-NO" sz="1200" kern="1200" dirty="0" err="1">
                <a:solidFill>
                  <a:schemeClr val="tx1"/>
                </a:solidFill>
                <a:effectLst/>
                <a:latin typeface="+mn-lt"/>
                <a:ea typeface="+mn-ea"/>
                <a:cs typeface="+mn-cs"/>
              </a:rPr>
              <a:t>themes</a:t>
            </a:r>
            <a:r>
              <a:rPr lang="nb-NO" sz="1200" kern="1200" dirty="0">
                <a:solidFill>
                  <a:schemeClr val="tx1"/>
                </a:solidFill>
                <a:effectLst/>
                <a:latin typeface="+mn-lt"/>
                <a:ea typeface="+mn-ea"/>
                <a:cs typeface="+mn-cs"/>
              </a:rPr>
              <a:t> in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survey, </a:t>
            </a:r>
            <a:r>
              <a:rPr lang="nb-NO" sz="1200" kern="1200" dirty="0" err="1">
                <a:solidFill>
                  <a:schemeClr val="tx1"/>
                </a:solidFill>
                <a:effectLst/>
                <a:latin typeface="+mn-lt"/>
                <a:ea typeface="+mn-ea"/>
                <a:cs typeface="+mn-cs"/>
              </a:rPr>
              <a:t>plus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single questions</a:t>
            </a:r>
            <a:endParaRPr lang="nb-NO" sz="1200" kern="1200" dirty="0">
              <a:solidFill>
                <a:schemeClr val="tx1"/>
              </a:solidFill>
              <a:effectLst/>
              <a:latin typeface="+mn-lt"/>
              <a:cs typeface="Calibri"/>
            </a:endParaRPr>
          </a:p>
          <a:p>
            <a:pPr marL="171450" indent="-171450">
              <a:buFont typeface="Arial" panose="020B0604020202020204" pitchFamily="34" charset="0"/>
              <a:buChar char="•"/>
            </a:pPr>
            <a:r>
              <a:rPr lang="nb-NO" sz="1200" kern="1200" dirty="0" err="1">
                <a:solidFill>
                  <a:schemeClr val="tx1"/>
                </a:solidFill>
                <a:effectLst/>
                <a:latin typeface="+mn-lt"/>
                <a:ea typeface="+mn-ea"/>
                <a:cs typeface="+mn-cs"/>
              </a:rPr>
              <a:t>Comparison</a:t>
            </a:r>
            <a:r>
              <a:rPr lang="nb-NO" sz="1200" kern="1200" dirty="0">
                <a:solidFill>
                  <a:schemeClr val="tx1"/>
                </a:solidFill>
                <a:effectLst/>
                <a:latin typeface="+mn-lt"/>
                <a:ea typeface="+mn-ea"/>
                <a:cs typeface="+mn-cs"/>
              </a:rPr>
              <a:t> to 2017 for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10 </a:t>
            </a:r>
            <a:r>
              <a:rPr lang="nb-NO" sz="1200" kern="1200" dirty="0" err="1">
                <a:solidFill>
                  <a:schemeClr val="tx1"/>
                </a:solidFill>
                <a:effectLst/>
                <a:latin typeface="+mn-lt"/>
                <a:ea typeface="+mn-ea"/>
                <a:cs typeface="+mn-cs"/>
              </a:rPr>
              <a:t>common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themes</a:t>
            </a:r>
            <a:r>
              <a:rPr lang="nb-NO" sz="1200" kern="1200" dirty="0">
                <a:solidFill>
                  <a:schemeClr val="tx1"/>
                </a:solidFill>
                <a:effectLst/>
                <a:latin typeface="+mn-lt"/>
                <a:ea typeface="+mn-ea"/>
                <a:cs typeface="+mn-cs"/>
              </a:rPr>
              <a:t>.</a:t>
            </a:r>
            <a:r>
              <a:rPr lang="nb-NO" sz="1200" dirty="0"/>
              <a:t> </a:t>
            </a:r>
            <a:endParaRPr lang="nb-NO" sz="1200" kern="1200" dirty="0">
              <a:solidFill>
                <a:schemeClr val="tx1"/>
              </a:solidFill>
              <a:effectLst/>
              <a:latin typeface="+mn-lt"/>
              <a:cs typeface="Calibri"/>
            </a:endParaRPr>
          </a:p>
          <a:p>
            <a:r>
              <a:rPr lang="nb-NO" sz="1200" kern="1200" dirty="0">
                <a:solidFill>
                  <a:schemeClr val="tx1"/>
                </a:solidFill>
                <a:effectLst/>
                <a:latin typeface="+mn-lt"/>
                <a:ea typeface="+mn-ea"/>
                <a:cs typeface="+mn-cs"/>
              </a:rPr>
              <a:t> </a:t>
            </a:r>
            <a:endParaRPr lang="nb-NO" sz="1200" kern="1200" dirty="0">
              <a:solidFill>
                <a:schemeClr val="tx1"/>
              </a:solidFill>
              <a:effectLst/>
              <a:latin typeface="+mn-lt"/>
              <a:cs typeface="Calibri"/>
            </a:endParaRPr>
          </a:p>
          <a:p>
            <a:r>
              <a:rPr lang="nb-NO" sz="1200" b="1" kern="1200" dirty="0">
                <a:solidFill>
                  <a:schemeClr val="tx1"/>
                </a:solidFill>
                <a:effectLst/>
                <a:latin typeface="+mn-lt"/>
                <a:ea typeface="+mn-ea"/>
                <a:cs typeface="+mn-cs"/>
              </a:rPr>
              <a:t>All </a:t>
            </a:r>
            <a:r>
              <a:rPr lang="nb-NO" sz="1200" b="1" kern="1200" dirty="0" err="1">
                <a:solidFill>
                  <a:schemeClr val="tx1"/>
                </a:solidFill>
                <a:effectLst/>
                <a:latin typeface="+mn-lt"/>
                <a:ea typeface="+mn-ea"/>
                <a:cs typeface="+mn-cs"/>
              </a:rPr>
              <a:t>faculties</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will</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receive</a:t>
            </a:r>
            <a:r>
              <a:rPr lang="nb-NO" sz="1200" b="1" kern="1200" dirty="0">
                <a:solidFill>
                  <a:schemeClr val="tx1"/>
                </a:solidFill>
                <a:effectLst/>
                <a:latin typeface="+mn-lt"/>
                <a:ea typeface="+mn-ea"/>
                <a:cs typeface="+mn-cs"/>
              </a:rPr>
              <a:t> a </a:t>
            </a:r>
            <a:r>
              <a:rPr lang="nb-NO" sz="1200" b="1" kern="1200" dirty="0" err="1">
                <a:solidFill>
                  <a:schemeClr val="tx1"/>
                </a:solidFill>
                <a:effectLst/>
                <a:latin typeface="+mn-lt"/>
                <a:ea typeface="+mn-ea"/>
                <a:cs typeface="+mn-cs"/>
              </a:rPr>
              <a:t>result</a:t>
            </a:r>
            <a:r>
              <a:rPr lang="nb-NO" sz="1200" b="1" kern="1200" dirty="0">
                <a:solidFill>
                  <a:schemeClr val="tx1"/>
                </a:solidFill>
                <a:effectLst/>
                <a:latin typeface="+mn-lt"/>
                <a:ea typeface="+mn-ea"/>
                <a:cs typeface="+mn-cs"/>
              </a:rPr>
              <a:t> report</a:t>
            </a:r>
            <a:r>
              <a:rPr lang="nb-NO" sz="1200" b="1" dirty="0"/>
              <a:t> </a:t>
            </a: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kern="1200" dirty="0" err="1">
                <a:solidFill>
                  <a:schemeClr val="tx1"/>
                </a:solidFill>
                <a:effectLst/>
                <a:latin typeface="+mn-lt"/>
                <a:ea typeface="+mn-ea"/>
                <a:cs typeface="+mn-cs"/>
              </a:rPr>
              <a:t>Response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percentage</a:t>
            </a:r>
            <a:endParaRPr lang="nb-NO" sz="1200" kern="1200" dirty="0">
              <a:solidFill>
                <a:schemeClr val="tx1"/>
              </a:solidFill>
              <a:effectLst/>
              <a:latin typeface="+mn-lt"/>
              <a:cs typeface="Calibri"/>
            </a:endParaRPr>
          </a:p>
          <a:p>
            <a:pPr marL="171450" indent="-171450">
              <a:buFont typeface="Arial" panose="020B0604020202020204" pitchFamily="34" charset="0"/>
              <a:buChar char="•"/>
            </a:pPr>
            <a:r>
              <a:rPr lang="nb-NO" sz="1200" kern="1200" dirty="0" err="1">
                <a:solidFill>
                  <a:schemeClr val="tx1"/>
                </a:solidFill>
                <a:effectLst/>
                <a:latin typeface="+mn-lt"/>
                <a:ea typeface="+mn-ea"/>
                <a:cs typeface="+mn-cs"/>
              </a:rPr>
              <a:t>Average</a:t>
            </a:r>
            <a:r>
              <a:rPr lang="nb-NO" sz="1200" kern="1200" dirty="0">
                <a:solidFill>
                  <a:schemeClr val="tx1"/>
                </a:solidFill>
                <a:effectLst/>
                <a:latin typeface="+mn-lt"/>
                <a:ea typeface="+mn-ea"/>
                <a:cs typeface="+mn-cs"/>
              </a:rPr>
              <a:t> and standard </a:t>
            </a:r>
            <a:r>
              <a:rPr lang="nb-NO" sz="1200" kern="1200" dirty="0" err="1">
                <a:solidFill>
                  <a:schemeClr val="tx1"/>
                </a:solidFill>
                <a:effectLst/>
                <a:latin typeface="+mn-lt"/>
                <a:ea typeface="+mn-ea"/>
                <a:cs typeface="+mn-cs"/>
              </a:rPr>
              <a:t>deviations</a:t>
            </a:r>
            <a:r>
              <a:rPr lang="nb-NO" sz="1200" kern="1200" dirty="0">
                <a:solidFill>
                  <a:schemeClr val="tx1"/>
                </a:solidFill>
                <a:effectLst/>
                <a:latin typeface="+mn-lt"/>
                <a:ea typeface="+mn-ea"/>
                <a:cs typeface="+mn-cs"/>
              </a:rPr>
              <a:t> for </a:t>
            </a:r>
            <a:r>
              <a:rPr lang="nb-NO" sz="1200" kern="1200" dirty="0" err="1">
                <a:solidFill>
                  <a:schemeClr val="tx1"/>
                </a:solidFill>
                <a:effectLst/>
                <a:latin typeface="+mn-lt"/>
                <a:ea typeface="+mn-ea"/>
                <a:cs typeface="+mn-cs"/>
              </a:rPr>
              <a:t>each</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17 </a:t>
            </a:r>
            <a:r>
              <a:rPr lang="nb-NO" sz="1200" kern="1200" dirty="0" err="1">
                <a:solidFill>
                  <a:schemeClr val="tx1"/>
                </a:solidFill>
                <a:effectLst/>
                <a:latin typeface="+mn-lt"/>
                <a:ea typeface="+mn-ea"/>
                <a:cs typeface="+mn-cs"/>
              </a:rPr>
              <a:t>themes</a:t>
            </a:r>
            <a:r>
              <a:rPr lang="nb-NO" sz="1200" kern="1200" dirty="0">
                <a:solidFill>
                  <a:schemeClr val="tx1"/>
                </a:solidFill>
                <a:effectLst/>
                <a:latin typeface="+mn-lt"/>
                <a:ea typeface="+mn-ea"/>
                <a:cs typeface="+mn-cs"/>
              </a:rPr>
              <a:t> in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survey</a:t>
            </a:r>
            <a:endParaRPr lang="nb-NO" sz="1200" kern="1200" dirty="0">
              <a:solidFill>
                <a:schemeClr val="tx1"/>
              </a:solidFill>
              <a:effectLst/>
              <a:latin typeface="+mn-lt"/>
              <a:cs typeface="Calibri"/>
            </a:endParaRPr>
          </a:p>
          <a:p>
            <a:pPr marL="171450" indent="-171450">
              <a:buFont typeface="Arial" panose="020B0604020202020204" pitchFamily="34" charset="0"/>
              <a:buChar char="•"/>
            </a:pPr>
            <a:r>
              <a:rPr lang="nb-NO" sz="1200" kern="1200" dirty="0" err="1">
                <a:solidFill>
                  <a:schemeClr val="tx1"/>
                </a:solidFill>
                <a:effectLst/>
                <a:latin typeface="+mn-lt"/>
                <a:ea typeface="+mn-ea"/>
                <a:cs typeface="+mn-cs"/>
              </a:rPr>
              <a:t>Supplementary</a:t>
            </a:r>
            <a:r>
              <a:rPr lang="nb-NO" sz="1200" kern="1200" dirty="0">
                <a:solidFill>
                  <a:schemeClr val="tx1"/>
                </a:solidFill>
                <a:effectLst/>
                <a:latin typeface="+mn-lt"/>
                <a:ea typeface="+mn-ea"/>
                <a:cs typeface="+mn-cs"/>
              </a:rPr>
              <a:t> report for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three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main</a:t>
            </a:r>
            <a:r>
              <a:rPr lang="nb-NO" sz="1200" kern="1200" dirty="0">
                <a:solidFill>
                  <a:schemeClr val="tx1"/>
                </a:solidFill>
                <a:effectLst/>
                <a:latin typeface="+mn-lt"/>
                <a:ea typeface="+mn-ea"/>
                <a:cs typeface="+mn-cs"/>
              </a:rPr>
              <a:t> staff </a:t>
            </a:r>
            <a:r>
              <a:rPr lang="nb-NO" sz="1200" kern="1200" dirty="0" err="1">
                <a:solidFill>
                  <a:schemeClr val="tx1"/>
                </a:solidFill>
                <a:effectLst/>
                <a:latin typeface="+mn-lt"/>
                <a:ea typeface="+mn-ea"/>
                <a:cs typeface="+mn-cs"/>
              </a:rPr>
              <a:t>categories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technical</a:t>
            </a:r>
            <a:r>
              <a:rPr lang="nb-NO" sz="1200" kern="1200" dirty="0">
                <a:solidFill>
                  <a:schemeClr val="tx1"/>
                </a:solidFill>
                <a:effectLst/>
                <a:latin typeface="+mn-lt"/>
                <a:ea typeface="+mn-ea"/>
                <a:cs typeface="+mn-cs"/>
              </a:rPr>
              <a:t>-administrative, </a:t>
            </a:r>
            <a:r>
              <a:rPr lang="nb-NO" sz="1200" kern="1200" dirty="0" err="1">
                <a:solidFill>
                  <a:schemeClr val="tx1"/>
                </a:solidFill>
                <a:effectLst/>
                <a:latin typeface="+mn-lt"/>
                <a:ea typeface="+mn-ea"/>
                <a:cs typeface="+mn-cs"/>
              </a:rPr>
              <a:t>scientific</a:t>
            </a:r>
            <a:r>
              <a:rPr lang="nb-NO" sz="1200" kern="1200" dirty="0">
                <a:solidFill>
                  <a:schemeClr val="tx1"/>
                </a:solidFill>
                <a:effectLst/>
                <a:latin typeface="+mn-lt"/>
                <a:ea typeface="+mn-ea"/>
                <a:cs typeface="+mn-cs"/>
              </a:rPr>
              <a:t> and </a:t>
            </a:r>
            <a:r>
              <a:rPr lang="nb-NO" sz="1200" kern="1200" dirty="0" err="1">
                <a:solidFill>
                  <a:schemeClr val="tx1"/>
                </a:solidFill>
                <a:effectLst/>
                <a:latin typeface="+mn-lt"/>
                <a:ea typeface="+mn-ea"/>
                <a:cs typeface="+mn-cs"/>
              </a:rPr>
              <a:t>research</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fellows</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endParaRPr lang="nb-NO" sz="1200" kern="1200" dirty="0">
              <a:solidFill>
                <a:schemeClr val="tx1"/>
              </a:solidFill>
              <a:effectLst/>
              <a:latin typeface="+mn-lt"/>
              <a:cs typeface="Calibri"/>
            </a:endParaRPr>
          </a:p>
          <a:p>
            <a:r>
              <a:rPr lang="nb-NO" sz="1200" b="1" kern="1200" dirty="0" err="1">
                <a:solidFill>
                  <a:schemeClr val="tx1"/>
                </a:solidFill>
                <a:effectLst/>
                <a:latin typeface="+mn-lt"/>
                <a:ea typeface="+mn-ea"/>
                <a:cs typeface="+mn-cs"/>
              </a:rPr>
              <a:t>Result</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presentations</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are</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owned</a:t>
            </a:r>
            <a:r>
              <a:rPr lang="nb-NO" sz="1200" b="1" kern="1200" dirty="0">
                <a:solidFill>
                  <a:schemeClr val="tx1"/>
                </a:solidFill>
                <a:effectLst/>
                <a:latin typeface="+mn-lt"/>
                <a:ea typeface="+mn-ea"/>
                <a:cs typeface="+mn-cs"/>
              </a:rPr>
              <a:t> by </a:t>
            </a:r>
            <a:r>
              <a:rPr lang="nb-NO" sz="1200" b="1" kern="1200" dirty="0" err="1">
                <a:solidFill>
                  <a:schemeClr val="tx1"/>
                </a:solidFill>
                <a:effectLst/>
                <a:latin typeface="+mn-lt"/>
                <a:ea typeface="+mn-ea"/>
                <a:cs typeface="+mn-cs"/>
              </a:rPr>
              <a:t>the</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individual</a:t>
            </a:r>
            <a:r>
              <a:rPr lang="nb-NO" sz="1200" b="1" kern="1200" dirty="0">
                <a:solidFill>
                  <a:schemeClr val="tx1"/>
                </a:solidFill>
                <a:effectLst/>
                <a:latin typeface="+mn-lt"/>
                <a:ea typeface="+mn-ea"/>
                <a:cs typeface="+mn-cs"/>
              </a:rPr>
              <a:t> unit</a:t>
            </a: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kern="1200" dirty="0">
                <a:solidFill>
                  <a:schemeClr val="tx1"/>
                </a:solidFill>
                <a:effectLst/>
                <a:latin typeface="+mn-lt"/>
                <a:ea typeface="+mn-ea"/>
                <a:cs typeface="+mn-cs"/>
              </a:rPr>
              <a:t>All </a:t>
            </a:r>
            <a:r>
              <a:rPr lang="nb-NO" sz="1200" kern="1200" dirty="0" err="1">
                <a:solidFill>
                  <a:schemeClr val="tx1"/>
                </a:solidFill>
                <a:effectLst/>
                <a:latin typeface="+mn-lt"/>
                <a:ea typeface="+mn-ea"/>
                <a:cs typeface="+mn-cs"/>
              </a:rPr>
              <a:t>result</a:t>
            </a:r>
            <a:r>
              <a:rPr lang="nb-NO" sz="1200" kern="1200" dirty="0">
                <a:solidFill>
                  <a:schemeClr val="tx1"/>
                </a:solidFill>
                <a:effectLst/>
                <a:latin typeface="+mn-lt"/>
                <a:ea typeface="+mn-ea"/>
                <a:cs typeface="+mn-cs"/>
              </a:rPr>
              <a:t> reports </a:t>
            </a:r>
            <a:r>
              <a:rPr lang="nb-NO" sz="1200" kern="1200" dirty="0" err="1">
                <a:solidFill>
                  <a:schemeClr val="tx1"/>
                </a:solidFill>
                <a:effectLst/>
                <a:latin typeface="+mn-lt"/>
                <a:ea typeface="+mn-ea"/>
                <a:cs typeface="+mn-cs"/>
              </a:rPr>
              <a:t>are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distributed</a:t>
            </a:r>
            <a:r>
              <a:rPr lang="nb-NO" sz="1200" kern="1200" dirty="0">
                <a:solidFill>
                  <a:schemeClr val="tx1"/>
                </a:solidFill>
                <a:effectLst/>
                <a:latin typeface="+mn-lt"/>
                <a:ea typeface="+mn-ea"/>
                <a:cs typeface="+mn-cs"/>
              </a:rPr>
              <a:t> in </a:t>
            </a:r>
            <a:r>
              <a:rPr lang="nb-NO" sz="1200" kern="1200" dirty="0" err="1">
                <a:solidFill>
                  <a:schemeClr val="tx1"/>
                </a:solidFill>
                <a:effectLst/>
                <a:latin typeface="+mn-lt"/>
                <a:ea typeface="+mn-ea"/>
                <a:cs typeface="+mn-cs"/>
              </a:rPr>
              <a:t>ephorte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with</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limited</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access</a:t>
            </a:r>
            <a:r>
              <a:rPr lang="nb-NO" sz="1200" kern="1200" dirty="0">
                <a:solidFill>
                  <a:schemeClr val="tx1"/>
                </a:solidFill>
                <a:effectLst/>
                <a:latin typeface="+mn-lt"/>
                <a:ea typeface="+mn-ea"/>
                <a:cs typeface="+mn-cs"/>
              </a:rPr>
              <a:t> for line management. The surveys from 2017, 2014, 2012, 2009 and 2007 </a:t>
            </a:r>
            <a:r>
              <a:rPr lang="nb-NO" sz="1200" kern="1200" dirty="0" err="1">
                <a:solidFill>
                  <a:schemeClr val="tx1"/>
                </a:solidFill>
                <a:effectLst/>
                <a:latin typeface="+mn-lt"/>
                <a:ea typeface="+mn-ea"/>
                <a:cs typeface="+mn-cs"/>
              </a:rPr>
              <a:t>are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also</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available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there</a:t>
            </a:r>
            <a:r>
              <a:rPr lang="nb-NO" sz="1200" kern="1200" dirty="0">
                <a:solidFill>
                  <a:schemeClr val="tx1"/>
                </a:solidFill>
                <a:effectLst/>
                <a:latin typeface="+mn-lt"/>
                <a:ea typeface="+mn-ea"/>
                <a:cs typeface="+mn-cs"/>
              </a:rPr>
              <a:t>.</a:t>
            </a:r>
            <a:endParaRPr lang="nb-NO" sz="1200" kern="1200" dirty="0">
              <a:solidFill>
                <a:schemeClr val="tx1"/>
              </a:solidFill>
              <a:effectLst/>
              <a:latin typeface="+mn-lt"/>
              <a:cs typeface="Calibri"/>
            </a:endParaRPr>
          </a:p>
          <a:p>
            <a:pPr marL="171450" indent="-171450">
              <a:buFont typeface="Arial" panose="020B0604020202020204" pitchFamily="34" charset="0"/>
              <a:buChar char="•"/>
            </a:pPr>
            <a:r>
              <a:rPr lang="nb-NO" sz="1200" kern="1200" dirty="0" err="1">
                <a:solidFill>
                  <a:schemeClr val="tx1"/>
                </a:solidFill>
                <a:effectLst/>
                <a:latin typeface="+mn-lt"/>
                <a:ea typeface="+mn-ea"/>
                <a:cs typeface="+mn-cs"/>
              </a:rPr>
              <a:t>Result</a:t>
            </a:r>
            <a:r>
              <a:rPr lang="nb-NO" sz="1200" kern="1200" dirty="0">
                <a:solidFill>
                  <a:schemeClr val="tx1"/>
                </a:solidFill>
                <a:effectLst/>
                <a:latin typeface="+mn-lt"/>
                <a:ea typeface="+mn-ea"/>
                <a:cs typeface="+mn-cs"/>
              </a:rPr>
              <a:t> reports </a:t>
            </a:r>
            <a:r>
              <a:rPr lang="nb-NO" sz="1200" kern="1200" dirty="0" err="1">
                <a:solidFill>
                  <a:schemeClr val="tx1"/>
                </a:solidFill>
                <a:effectLst/>
                <a:latin typeface="+mn-lt"/>
                <a:ea typeface="+mn-ea"/>
                <a:cs typeface="+mn-cs"/>
              </a:rPr>
              <a:t>are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distributed</a:t>
            </a:r>
            <a:r>
              <a:rPr lang="nb-NO" sz="1200" kern="1200" dirty="0">
                <a:solidFill>
                  <a:schemeClr val="tx1"/>
                </a:solidFill>
                <a:effectLst/>
                <a:latin typeface="+mn-lt"/>
                <a:ea typeface="+mn-ea"/>
                <a:cs typeface="+mn-cs"/>
              </a:rPr>
              <a:t> in </a:t>
            </a:r>
            <a:r>
              <a:rPr lang="nb-NO" sz="1200" kern="1200" dirty="0" err="1">
                <a:solidFill>
                  <a:schemeClr val="tx1"/>
                </a:solidFill>
                <a:effectLst/>
                <a:latin typeface="+mn-lt"/>
                <a:ea typeface="+mn-ea"/>
                <a:cs typeface="+mn-cs"/>
              </a:rPr>
              <a:t>printed</a:t>
            </a:r>
            <a:r>
              <a:rPr lang="nb-NO" sz="1200" kern="1200" dirty="0">
                <a:solidFill>
                  <a:schemeClr val="tx1"/>
                </a:solidFill>
                <a:effectLst/>
                <a:latin typeface="+mn-lt"/>
                <a:ea typeface="+mn-ea"/>
                <a:cs typeface="+mn-cs"/>
              </a:rPr>
              <a:t> form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follow</a:t>
            </a:r>
            <a:r>
              <a:rPr lang="nb-NO" sz="1200" kern="1200" dirty="0">
                <a:solidFill>
                  <a:schemeClr val="tx1"/>
                </a:solidFill>
                <a:effectLst/>
                <a:latin typeface="+mn-lt"/>
                <a:ea typeface="+mn-ea"/>
                <a:cs typeface="+mn-cs"/>
              </a:rPr>
              <a:t>-up </a:t>
            </a:r>
            <a:r>
              <a:rPr lang="nb-NO" sz="1200" kern="1200" dirty="0" err="1">
                <a:solidFill>
                  <a:schemeClr val="tx1"/>
                </a:solidFill>
                <a:effectLst/>
                <a:latin typeface="+mn-lt"/>
                <a:ea typeface="+mn-ea"/>
                <a:cs typeface="+mn-cs"/>
              </a:rPr>
              <a:t>meeting</a:t>
            </a:r>
            <a:r>
              <a:rPr lang="nb-NO" sz="1200" kern="1200" dirty="0">
                <a:solidFill>
                  <a:schemeClr val="tx1"/>
                </a:solidFill>
                <a:effectLst/>
                <a:latin typeface="+mn-lt"/>
                <a:ea typeface="+mn-ea"/>
                <a:cs typeface="+mn-cs"/>
              </a:rPr>
              <a:t>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unit.</a:t>
            </a:r>
            <a:r>
              <a:rPr lang="nb-NO" sz="1200" dirty="0"/>
              <a:t> </a:t>
            </a:r>
            <a:endParaRPr lang="nb-NO" sz="1200" kern="1200" dirty="0">
              <a:solidFill>
                <a:schemeClr val="tx1"/>
              </a:solidFill>
              <a:effectLst/>
              <a:latin typeface="+mn-lt"/>
              <a:cs typeface="Calibri"/>
            </a:endParaRPr>
          </a:p>
          <a:p>
            <a:pPr marL="171450" indent="-171450">
              <a:buFont typeface="Arial" panose="020B0604020202020204" pitchFamily="34" charset="0"/>
              <a:buChar char="•"/>
            </a:pPr>
            <a:r>
              <a:rPr lang="nb-NO" sz="1200" kern="1200" dirty="0" err="1">
                <a:solidFill>
                  <a:schemeClr val="tx1"/>
                </a:solidFill>
                <a:effectLst/>
                <a:latin typeface="+mn-lt"/>
                <a:ea typeface="+mn-ea"/>
                <a:cs typeface="+mn-cs"/>
              </a:rPr>
              <a:t>Faculty</a:t>
            </a:r>
            <a:r>
              <a:rPr lang="nb-NO" sz="1200" kern="1200" dirty="0">
                <a:solidFill>
                  <a:schemeClr val="tx1"/>
                </a:solidFill>
                <a:effectLst/>
                <a:latin typeface="+mn-lt"/>
                <a:ea typeface="+mn-ea"/>
                <a:cs typeface="+mn-cs"/>
              </a:rPr>
              <a:t> reports </a:t>
            </a:r>
            <a:r>
              <a:rPr lang="nb-NO" sz="1200" kern="1200" dirty="0" err="1">
                <a:solidFill>
                  <a:schemeClr val="tx1"/>
                </a:solidFill>
                <a:effectLst/>
                <a:latin typeface="+mn-lt"/>
                <a:ea typeface="+mn-ea"/>
                <a:cs typeface="+mn-cs"/>
              </a:rPr>
              <a:t>are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discussed</a:t>
            </a:r>
            <a:r>
              <a:rPr lang="nb-NO" sz="1200" kern="1200" dirty="0">
                <a:solidFill>
                  <a:schemeClr val="tx1"/>
                </a:solidFill>
                <a:effectLst/>
                <a:latin typeface="+mn-lt"/>
                <a:ea typeface="+mn-ea"/>
                <a:cs typeface="+mn-cs"/>
              </a:rPr>
              <a:t> at LOSAM, leader </a:t>
            </a:r>
            <a:r>
              <a:rPr lang="nb-NO" sz="1200" kern="1200" dirty="0" err="1">
                <a:solidFill>
                  <a:schemeClr val="tx1"/>
                </a:solidFill>
                <a:effectLst/>
                <a:latin typeface="+mn-lt"/>
                <a:ea typeface="+mn-ea"/>
                <a:cs typeface="+mn-cs"/>
              </a:rPr>
              <a:t>meeting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faculty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board</a:t>
            </a:r>
            <a:r>
              <a:rPr lang="nb-NO" sz="1200" kern="1200" dirty="0">
                <a:solidFill>
                  <a:schemeClr val="tx1"/>
                </a:solidFill>
                <a:effectLst/>
                <a:latin typeface="+mn-lt"/>
                <a:ea typeface="+mn-ea"/>
                <a:cs typeface="+mn-cs"/>
              </a:rPr>
              <a:t>.</a:t>
            </a:r>
            <a:endParaRPr lang="nb-NO" sz="1200" kern="1200" dirty="0">
              <a:solidFill>
                <a:schemeClr val="tx1"/>
              </a:solidFill>
              <a:effectLst/>
              <a:latin typeface="+mn-lt"/>
              <a:cs typeface="Calibri"/>
            </a:endParaRPr>
          </a:p>
          <a:p>
            <a:pPr marL="171450" indent="-171450">
              <a:buFont typeface="Arial" panose="020B0604020202020204" pitchFamily="34" charset="0"/>
              <a:buChar char="•"/>
            </a:pPr>
            <a:r>
              <a:rPr lang="nb-NO" sz="1200" kern="1200" dirty="0">
                <a:solidFill>
                  <a:schemeClr val="tx1"/>
                </a:solidFill>
                <a:effectLst/>
                <a:latin typeface="+mn-lt"/>
                <a:ea typeface="+mn-ea"/>
                <a:cs typeface="+mn-cs"/>
              </a:rPr>
              <a:t>NTNU report is </a:t>
            </a:r>
            <a:r>
              <a:rPr lang="nb-NO" sz="1200" kern="1200" dirty="0" err="1">
                <a:solidFill>
                  <a:schemeClr val="tx1"/>
                </a:solidFill>
                <a:effectLst/>
                <a:latin typeface="+mn-lt"/>
                <a:ea typeface="+mn-ea"/>
                <a:cs typeface="+mn-cs"/>
              </a:rPr>
              <a:t>discussed</a:t>
            </a:r>
            <a:r>
              <a:rPr lang="nb-NO" sz="1200" kern="1200" dirty="0">
                <a:solidFill>
                  <a:schemeClr val="tx1"/>
                </a:solidFill>
                <a:effectLst/>
                <a:latin typeface="+mn-lt"/>
                <a:ea typeface="+mn-ea"/>
                <a:cs typeface="+mn-cs"/>
              </a:rPr>
              <a:t> at SESAM, AMU, Board </a:t>
            </a:r>
            <a:r>
              <a:rPr lang="nb-NO" sz="1200" kern="1200" dirty="0" err="1">
                <a:solidFill>
                  <a:schemeClr val="tx1"/>
                </a:solidFill>
                <a:effectLst/>
                <a:latin typeface="+mn-lt"/>
                <a:ea typeface="+mn-ea"/>
                <a:cs typeface="+mn-cs"/>
              </a:rPr>
              <a:t>of</a:t>
            </a:r>
            <a:r>
              <a:rPr lang="nb-NO" sz="1200" kern="1200" dirty="0">
                <a:solidFill>
                  <a:schemeClr val="tx1"/>
                </a:solidFill>
                <a:effectLst/>
                <a:latin typeface="+mn-lt"/>
                <a:ea typeface="+mn-ea"/>
                <a:cs typeface="+mn-cs"/>
              </a:rPr>
              <a:t> Directors. </a:t>
            </a:r>
            <a:r>
              <a:rPr lang="nb-NO" sz="1200" kern="1200" dirty="0" err="1">
                <a:solidFill>
                  <a:schemeClr val="tx1"/>
                </a:solidFill>
                <a:effectLst/>
                <a:latin typeface="+mn-lt"/>
                <a:ea typeface="+mn-ea"/>
                <a:cs typeface="+mn-cs"/>
              </a:rPr>
              <a:t>Only</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the</a:t>
            </a:r>
            <a:r>
              <a:rPr lang="nb-NO" sz="1200" kern="1200" dirty="0">
                <a:solidFill>
                  <a:schemeClr val="tx1"/>
                </a:solidFill>
                <a:effectLst/>
                <a:latin typeface="+mn-lt"/>
                <a:ea typeface="+mn-ea"/>
                <a:cs typeface="+mn-cs"/>
              </a:rPr>
              <a:t> NTNU report is </a:t>
            </a:r>
            <a:r>
              <a:rPr lang="nb-NO" sz="1200" kern="1200" dirty="0" err="1">
                <a:solidFill>
                  <a:schemeClr val="tx1"/>
                </a:solidFill>
                <a:effectLst/>
                <a:latin typeface="+mn-lt"/>
                <a:ea typeface="+mn-ea"/>
                <a:cs typeface="+mn-cs"/>
              </a:rPr>
              <a:t>published</a:t>
            </a:r>
            <a:r>
              <a:rPr lang="nb-NO" sz="1200" kern="1200" dirty="0">
                <a:solidFill>
                  <a:schemeClr val="tx1"/>
                </a:solidFill>
                <a:effectLst/>
                <a:latin typeface="+mn-lt"/>
                <a:ea typeface="+mn-ea"/>
                <a:cs typeface="+mn-cs"/>
              </a:rPr>
              <a:t> via </a:t>
            </a:r>
            <a:r>
              <a:rPr lang="nb-NO" sz="1200" kern="1200" dirty="0" err="1">
                <a:solidFill>
                  <a:schemeClr val="tx1"/>
                </a:solidFill>
                <a:effectLst/>
                <a:latin typeface="+mn-lt"/>
                <a:ea typeface="+mn-ea"/>
                <a:cs typeface="+mn-cs"/>
              </a:rPr>
              <a:t>intranet</a:t>
            </a:r>
            <a:r>
              <a:rPr lang="nb-NO" sz="1200" kern="1200" dirty="0">
                <a:solidFill>
                  <a:schemeClr val="tx1"/>
                </a:solidFill>
                <a:effectLst/>
                <a:latin typeface="+mn-lt"/>
                <a:ea typeface="+mn-ea"/>
                <a:cs typeface="+mn-cs"/>
              </a:rPr>
              <a:t>.</a:t>
            </a:r>
            <a:endParaRPr lang="nb-NO" sz="1200" kern="1200" dirty="0">
              <a:solidFill>
                <a:schemeClr val="tx1"/>
              </a:solidFill>
              <a:effectLst/>
              <a:latin typeface="+mn-lt"/>
              <a:cs typeface="Calibri"/>
            </a:endParaRPr>
          </a:p>
          <a:p>
            <a:pPr marL="0" indent="0">
              <a:buFont typeface="Arial" panose="020B0604020202020204" pitchFamily="34" charset="0"/>
              <a:buNone/>
            </a:pPr>
            <a:endParaRPr lang="nb-NO" sz="1200" kern="1200" dirty="0">
              <a:solidFill>
                <a:schemeClr val="tx1"/>
              </a:solidFill>
              <a:effectLst/>
              <a:latin typeface="+mn-lt"/>
              <a:ea typeface="+mn-ea"/>
              <a:cs typeface="+mn-cs"/>
            </a:endParaRPr>
          </a:p>
          <a:p>
            <a:endParaRPr lang="en-US" sz="1200" dirty="0">
              <a:cs typeface="Calibri"/>
            </a:endParaRPr>
          </a:p>
        </p:txBody>
      </p:sp>
      <p:sp>
        <p:nvSpPr>
          <p:cNvPr id="4" name="Slide Number Placeholder 3"/>
          <p:cNvSpPr>
            <a:spLocks noGrp="1"/>
          </p:cNvSpPr>
          <p:nvPr>
            <p:ph type="sldNum" sz="quarter" idx="5"/>
          </p:nvPr>
        </p:nvSpPr>
        <p:spPr/>
        <p:txBody>
          <a:bodyPr/>
          <a:lstStyle/>
          <a:p>
            <a:fld id="{C0DBECE5-E5E3-4DB3-9924-2CD8DA90F849}" type="slidenum">
              <a:rPr lang="nb-NO"/>
              <a:t>8</a:t>
            </a:fld>
            <a:endParaRPr lang="nb-NO"/>
          </a:p>
        </p:txBody>
      </p:sp>
    </p:spTree>
    <p:extLst>
      <p:ext uri="{BB962C8B-B14F-4D97-AF65-F5344CB8AC3E}">
        <p14:creationId xmlns:p14="http://schemas.microsoft.com/office/powerpoint/2010/main" val="392701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1483980"/>
            <a:r>
              <a:rPr lang="nb-NO" sz="1200" dirty="0" err="1"/>
              <a:t>There</a:t>
            </a:r>
            <a:r>
              <a:rPr lang="nb-NO" sz="1200" dirty="0"/>
              <a:t> </a:t>
            </a:r>
            <a:r>
              <a:rPr lang="nb-NO" sz="1200" dirty="0" err="1"/>
              <a:t>are</a:t>
            </a:r>
            <a:r>
              <a:rPr lang="nb-NO" sz="1200" dirty="0"/>
              <a:t> a </a:t>
            </a:r>
            <a:r>
              <a:rPr lang="nb-NO" sz="1200" dirty="0" err="1"/>
              <a:t>few</a:t>
            </a:r>
            <a:r>
              <a:rPr lang="nb-NO" sz="1200" dirty="0"/>
              <a:t> questions </a:t>
            </a:r>
            <a:r>
              <a:rPr lang="nb-NO" sz="1200" dirty="0" err="1"/>
              <a:t>regarding</a:t>
            </a:r>
            <a:r>
              <a:rPr lang="nb-NO" sz="1200" dirty="0"/>
              <a:t> management. It is </a:t>
            </a:r>
            <a:r>
              <a:rPr lang="nb-NO" sz="1200" dirty="0" err="1"/>
              <a:t>important</a:t>
            </a:r>
            <a:r>
              <a:rPr lang="nb-NO" sz="1200" dirty="0"/>
              <a:t> </a:t>
            </a:r>
            <a:r>
              <a:rPr lang="nb-NO" sz="1200" dirty="0" err="1"/>
              <a:t>that</a:t>
            </a:r>
            <a:r>
              <a:rPr lang="nb-NO" sz="1200" dirty="0"/>
              <a:t> leaders </a:t>
            </a:r>
            <a:r>
              <a:rPr lang="nb-NO" sz="1200" dirty="0" err="1"/>
              <a:t>define</a:t>
            </a:r>
            <a:r>
              <a:rPr lang="nb-NO" sz="1200" baseline="0" dirty="0"/>
              <a:t> and </a:t>
            </a:r>
            <a:r>
              <a:rPr lang="nb-NO" sz="1200" baseline="0" dirty="0" err="1"/>
              <a:t>inform</a:t>
            </a:r>
            <a:r>
              <a:rPr lang="nb-NO" sz="1200" baseline="0" dirty="0"/>
              <a:t> </a:t>
            </a:r>
            <a:r>
              <a:rPr lang="nb-NO" sz="1200" baseline="0" dirty="0" err="1"/>
              <a:t>their</a:t>
            </a:r>
            <a:r>
              <a:rPr lang="nb-NO" sz="1200" baseline="0" dirty="0"/>
              <a:t> </a:t>
            </a:r>
            <a:r>
              <a:rPr lang="nb-NO" sz="1200" baseline="0" dirty="0" err="1"/>
              <a:t>employees</a:t>
            </a:r>
            <a:r>
              <a:rPr lang="nb-NO" sz="1200" baseline="0" dirty="0"/>
              <a:t> </a:t>
            </a:r>
            <a:r>
              <a:rPr lang="nb-NO" sz="1200" baseline="0" dirty="0" err="1"/>
              <a:t>who</a:t>
            </a:r>
            <a:r>
              <a:rPr lang="nb-NO" sz="1200" baseline="0" dirty="0"/>
              <a:t> to </a:t>
            </a:r>
            <a:r>
              <a:rPr lang="nb-NO" sz="1200" baseline="0" dirty="0" err="1"/>
              <a:t>consider</a:t>
            </a:r>
            <a:r>
              <a:rPr lang="nb-NO" sz="1200" baseline="0" dirty="0"/>
              <a:t>.</a:t>
            </a:r>
            <a:endParaRPr lang="nb-NO" sz="1200" dirty="0"/>
          </a:p>
          <a:p>
            <a:pPr defTabSz="1483980"/>
            <a:endParaRPr lang="nb-NO" sz="1200" dirty="0"/>
          </a:p>
          <a:p>
            <a:pPr defTabSz="1483980"/>
            <a:r>
              <a:rPr lang="nb-NO" sz="1200" b="1" dirty="0"/>
              <a:t>‘My leader/</a:t>
            </a:r>
            <a:r>
              <a:rPr lang="nb-NO" sz="1200" b="1" dirty="0" err="1"/>
              <a:t>the</a:t>
            </a:r>
            <a:r>
              <a:rPr lang="nb-NO" sz="1200" b="1" dirty="0"/>
              <a:t> leader, </a:t>
            </a:r>
            <a:r>
              <a:rPr lang="nb-NO" sz="1200" dirty="0" err="1"/>
              <a:t>group</a:t>
            </a:r>
            <a:r>
              <a:rPr lang="nb-NO" sz="1200" dirty="0"/>
              <a:t> leader/manager for </a:t>
            </a:r>
            <a:r>
              <a:rPr lang="nb-NO" sz="1200" dirty="0" err="1"/>
              <a:t>the</a:t>
            </a:r>
            <a:r>
              <a:rPr lang="nb-NO" sz="1200" dirty="0"/>
              <a:t> </a:t>
            </a:r>
            <a:r>
              <a:rPr lang="nb-NO" sz="1200" dirty="0" err="1"/>
              <a:t>response</a:t>
            </a:r>
            <a:r>
              <a:rPr lang="nb-NO" sz="1200" dirty="0"/>
              <a:t> unit</a:t>
            </a:r>
          </a:p>
          <a:p>
            <a:pPr defTabSz="1483980"/>
            <a:r>
              <a:rPr lang="en-US" sz="1200" dirty="0">
                <a:cs typeface="Calibri"/>
              </a:rPr>
              <a:t>Note: The individual denoted as immediate supervisor’ must be in accordance with what is denoted as your ‘unit’ when responding to the survey. </a:t>
            </a:r>
          </a:p>
          <a:p>
            <a:pPr defTabSz="1483980"/>
            <a:endParaRPr lang="nb-NO" sz="1200" dirty="0"/>
          </a:p>
          <a:p>
            <a:pPr defTabSz="1483980"/>
            <a:r>
              <a:rPr lang="nb-NO" sz="1200" b="1" dirty="0"/>
              <a:t>‘My unit’ </a:t>
            </a:r>
            <a:r>
              <a:rPr lang="nb-NO" sz="1200" dirty="0"/>
              <a:t>is </a:t>
            </a:r>
            <a:r>
              <a:rPr lang="nb-NO" sz="1200" dirty="0" err="1"/>
              <a:t>the</a:t>
            </a:r>
            <a:r>
              <a:rPr lang="nb-NO" sz="1200" dirty="0"/>
              <a:t> </a:t>
            </a:r>
            <a:r>
              <a:rPr lang="nb-NO" sz="1200" dirty="0" err="1"/>
              <a:t>selected</a:t>
            </a:r>
            <a:r>
              <a:rPr lang="nb-NO" sz="1200" dirty="0"/>
              <a:t> </a:t>
            </a:r>
            <a:r>
              <a:rPr lang="nb-NO" sz="1200" dirty="0" err="1"/>
              <a:t>response</a:t>
            </a:r>
            <a:r>
              <a:rPr lang="nb-NO" sz="1200" dirty="0"/>
              <a:t> unit</a:t>
            </a:r>
            <a:r>
              <a:rPr lang="nb-NO" sz="1200" baseline="0" dirty="0"/>
              <a:t>. </a:t>
            </a:r>
            <a:endParaRPr lang="nb-NO" sz="1200" dirty="0"/>
          </a:p>
          <a:p>
            <a:pPr defTabSz="1483980"/>
            <a:endParaRPr lang="nb-NO" sz="1200" dirty="0"/>
          </a:p>
          <a:p>
            <a:pPr defTabSz="1483980"/>
            <a:r>
              <a:rPr lang="nb-NO" sz="1200" b="1" dirty="0"/>
              <a:t>‘Management at my unit’ </a:t>
            </a:r>
            <a:r>
              <a:rPr lang="nb-NO" sz="1200" dirty="0"/>
              <a:t>is </a:t>
            </a:r>
            <a:r>
              <a:rPr lang="nb-NO" sz="1200" dirty="0" err="1"/>
              <a:t>the</a:t>
            </a:r>
            <a:r>
              <a:rPr lang="nb-NO" sz="1200" dirty="0"/>
              <a:t> management </a:t>
            </a:r>
            <a:r>
              <a:rPr lang="nb-NO" sz="1200" dirty="0" err="1"/>
              <a:t>group</a:t>
            </a:r>
            <a:r>
              <a:rPr lang="nb-NO" sz="1200" dirty="0"/>
              <a:t> for </a:t>
            </a:r>
            <a:r>
              <a:rPr lang="nb-NO" sz="1200" dirty="0" err="1"/>
              <a:t>the</a:t>
            </a:r>
            <a:r>
              <a:rPr lang="nb-NO" sz="1200" dirty="0"/>
              <a:t> </a:t>
            </a:r>
            <a:r>
              <a:rPr lang="nb-NO" sz="1200" dirty="0" err="1"/>
              <a:t>department</a:t>
            </a:r>
            <a:r>
              <a:rPr lang="nb-NO" sz="1200" dirty="0"/>
              <a:t>/</a:t>
            </a:r>
            <a:r>
              <a:rPr lang="nb-NO" sz="1200" dirty="0" err="1"/>
              <a:t>section</a:t>
            </a:r>
            <a:r>
              <a:rPr lang="nb-NO" sz="1200" dirty="0"/>
              <a:t>. </a:t>
            </a:r>
          </a:p>
          <a:p>
            <a:pPr defTabSz="1483980"/>
            <a:endParaRPr lang="nb-NO" sz="1200" dirty="0"/>
          </a:p>
          <a:p>
            <a:pPr defTabSz="1483980"/>
            <a:r>
              <a:rPr lang="nb-NO" sz="1200" dirty="0"/>
              <a:t>Note:</a:t>
            </a:r>
            <a:r>
              <a:rPr lang="nb-NO" sz="1200" baseline="0" dirty="0"/>
              <a:t> </a:t>
            </a:r>
            <a:r>
              <a:rPr lang="nb-NO" sz="1200" dirty="0"/>
              <a:t>The survey </a:t>
            </a:r>
            <a:r>
              <a:rPr lang="nb-NO" sz="1200" dirty="0" err="1"/>
              <a:t>does</a:t>
            </a:r>
            <a:r>
              <a:rPr lang="nb-NO" sz="1200" dirty="0"/>
              <a:t> not </a:t>
            </a:r>
            <a:r>
              <a:rPr lang="nb-NO" sz="1200" dirty="0" err="1"/>
              <a:t>contain</a:t>
            </a:r>
            <a:r>
              <a:rPr lang="nb-NO" sz="1200" dirty="0"/>
              <a:t> questions </a:t>
            </a:r>
            <a:r>
              <a:rPr lang="nb-NO" sz="1200" dirty="0" err="1"/>
              <a:t>regarding</a:t>
            </a:r>
            <a:r>
              <a:rPr lang="nb-NO" sz="1200" dirty="0"/>
              <a:t> </a:t>
            </a:r>
            <a:r>
              <a:rPr lang="nb-NO" sz="1200" dirty="0" err="1"/>
              <a:t>higher-level</a:t>
            </a:r>
            <a:r>
              <a:rPr lang="nb-NO" sz="1200" dirty="0"/>
              <a:t> supervisors.</a:t>
            </a:r>
          </a:p>
          <a:p>
            <a:endParaRPr lang="en-US" sz="1200" dirty="0">
              <a:cs typeface="Calibri"/>
            </a:endParaRPr>
          </a:p>
          <a:p>
            <a:endParaRPr lang="en-US" sz="1200" dirty="0">
              <a:cs typeface="Calibri"/>
            </a:endParaRPr>
          </a:p>
          <a:p>
            <a:endParaRPr lang="en-US" sz="1200" dirty="0">
              <a:cs typeface="Calibri"/>
            </a:endParaRPr>
          </a:p>
        </p:txBody>
      </p:sp>
      <p:sp>
        <p:nvSpPr>
          <p:cNvPr id="4" name="Plassholder for lysbildenummer 3"/>
          <p:cNvSpPr>
            <a:spLocks noGrp="1"/>
          </p:cNvSpPr>
          <p:nvPr>
            <p:ph type="sldNum" sz="quarter" idx="5"/>
          </p:nvPr>
        </p:nvSpPr>
        <p:spPr/>
        <p:txBody>
          <a:bodyPr/>
          <a:lstStyle/>
          <a:p>
            <a:fld id="{C0DBECE5-E5E3-4DB3-9924-2CD8DA90F849}" type="slidenum">
              <a:rPr lang="nb-NO"/>
              <a:t>9</a:t>
            </a:fld>
            <a:endParaRPr lang="nb-NO"/>
          </a:p>
        </p:txBody>
      </p:sp>
    </p:spTree>
    <p:extLst>
      <p:ext uri="{BB962C8B-B14F-4D97-AF65-F5344CB8AC3E}">
        <p14:creationId xmlns:p14="http://schemas.microsoft.com/office/powerpoint/2010/main" val="424102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lysbildenummer 8"/>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lysbildenummer 4"/>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lysbildenummer 5"/>
          <p:cNvSpPr>
            <a:spLocks noGrp="1"/>
          </p:cNvSpPr>
          <p:nvPr>
            <p:ph type="sldNum" sz="quarter" idx="4"/>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pic>
        <p:nvPicPr>
          <p:cNvPr id="7" name="Bilde 6"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3180" y="4814945"/>
            <a:ext cx="976089" cy="183326"/>
          </a:xfrm>
          <a:prstGeom prst="rect">
            <a:avLst/>
          </a:prstGeom>
        </p:spPr>
      </p:pic>
      <p:sp>
        <p:nvSpPr>
          <p:cNvPr id="8" name="TekstSylinder 7"/>
          <p:cNvSpPr txBox="1"/>
          <p:nvPr userDrawn="1"/>
        </p:nvSpPr>
        <p:spPr>
          <a:xfrm>
            <a:off x="1529842" y="4786170"/>
            <a:ext cx="3860305" cy="276999"/>
          </a:xfrm>
          <a:prstGeom prst="rect">
            <a:avLst/>
          </a:prstGeom>
          <a:noFill/>
        </p:spPr>
        <p:txBody>
          <a:bodyPr wrap="square" rtlCol="0">
            <a:spAutoFit/>
          </a:bodyPr>
          <a:lstStyle/>
          <a:p>
            <a:r>
              <a:rPr lang="en-US" sz="1200" kern="1200" dirty="0">
                <a:solidFill>
                  <a:schemeClr val="tx1"/>
                </a:solidFill>
                <a:latin typeface="Arial"/>
                <a:ea typeface="+mn-ea"/>
                <a:cs typeface="Arial"/>
              </a:rPr>
              <a:t>Norwegian University of Science and Technology</a:t>
            </a:r>
            <a:endParaRPr lang="nb-NO" sz="1200" dirty="0">
              <a:effectLst/>
              <a:latin typeface="Arial"/>
              <a:cs typeface="Arial"/>
            </a:endParaRPr>
          </a:p>
        </p:txBody>
      </p:sp>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innsida.ntnu.no/wiki/-/wiki/Norsk/Uakseptabel+adferd+-+mobbing+og+konflikter" TargetMode="External"/><Relationship Id="rId3" Type="http://schemas.openxmlformats.org/officeDocument/2006/relationships/hyperlink" Target="https://innsida.ntnu.no/wiki/-/wiki/Norsk/Arbeidsmilj%C3%B8unders%C3%B8kelse+-+for+medarbeidere" TargetMode="External"/><Relationship Id="rId7" Type="http://schemas.openxmlformats.org/officeDocument/2006/relationships/hyperlink" Target="https://innsida.ntnu.no/wiki/-/wiki/Norsk/Psykososialt+arbeidsmilj%C3%B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innsida.ntnu.no/hms" TargetMode="External"/><Relationship Id="rId5" Type="http://schemas.openxmlformats.org/officeDocument/2006/relationships/hyperlink" Target="https://innsida.ntnu.no/wiki/-/wiki/Norsk/Arbeidsmilj%C3%B8unders%C3%B8kelse+-+for+ledere" TargetMode="External"/><Relationship Id="rId10" Type="http://schemas.openxmlformats.org/officeDocument/2006/relationships/image" Target="../media/image5.png"/><Relationship Id="rId4" Type="http://schemas.openxmlformats.org/officeDocument/2006/relationships/hyperlink" Target="https://innsida.ntnu.no/wiki/-/wiki/Norsk/Arbeidsmilj%C3%B8unders%C3%B8kelsen+-+sp%C3%B8rreskjema" TargetMode="External"/><Relationship Id="rId9" Type="http://schemas.openxmlformats.org/officeDocument/2006/relationships/hyperlink" Target="https://www.ntnu.edu/a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rk-kontakt@ntnu.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C30A-6D34-49B5-A65C-AD4700050BCE}"/>
              </a:ext>
            </a:extLst>
          </p:cNvPr>
          <p:cNvSpPr>
            <a:spLocks noGrp="1"/>
          </p:cNvSpPr>
          <p:nvPr>
            <p:ph type="title"/>
          </p:nvPr>
        </p:nvSpPr>
        <p:spPr>
          <a:xfrm>
            <a:off x="0" y="320282"/>
            <a:ext cx="9144000" cy="857250"/>
          </a:xfrm>
        </p:spPr>
        <p:txBody>
          <a:bodyPr>
            <a:normAutofit fontScale="90000"/>
          </a:bodyPr>
          <a:lstStyle/>
          <a:p>
            <a:pPr algn="ctr"/>
            <a:r>
              <a:rPr lang="nb-NO" sz="2600" b="0"/>
              <a:t>ORGANIZATIONAL AND PSYCHOSOCIAL ENVIRONMENT </a:t>
            </a:r>
            <a:br>
              <a:rPr lang="nb-NO" sz="2600" b="0"/>
            </a:br>
            <a:r>
              <a:rPr lang="nb-NO">
                <a:solidFill>
                  <a:schemeClr val="tx1">
                    <a:lumMod val="50000"/>
                    <a:lumOff val="50000"/>
                  </a:schemeClr>
                </a:solidFill>
              </a:rPr>
              <a:t>THE WORK ENVIRONMENT SURVEY 2019</a:t>
            </a:r>
          </a:p>
        </p:txBody>
      </p:sp>
      <p:pic>
        <p:nvPicPr>
          <p:cNvPr id="3" name="Bilde 3" descr="Et bilde som inneholder person, foto, innendørs, gruppe&#10;&#10;Beskrivelse som er generert med svært høy visshet">
            <a:extLst>
              <a:ext uri="{FF2B5EF4-FFF2-40B4-BE49-F238E27FC236}">
                <a16:creationId xmlns:a16="http://schemas.microsoft.com/office/drawing/2014/main" id="{9360AA14-DD5E-4D50-9D0F-C6391552332C}"/>
              </a:ext>
            </a:extLst>
          </p:cNvPr>
          <p:cNvPicPr>
            <a:picLocks noChangeAspect="1"/>
          </p:cNvPicPr>
          <p:nvPr/>
        </p:nvPicPr>
        <p:blipFill>
          <a:blip r:embed="rId3"/>
          <a:stretch>
            <a:fillRect/>
          </a:stretch>
        </p:blipFill>
        <p:spPr>
          <a:xfrm>
            <a:off x="75236" y="1294593"/>
            <a:ext cx="8993528" cy="3198155"/>
          </a:xfrm>
          <a:prstGeom prst="rect">
            <a:avLst/>
          </a:prstGeom>
        </p:spPr>
      </p:pic>
    </p:spTree>
    <p:extLst>
      <p:ext uri="{BB962C8B-B14F-4D97-AF65-F5344CB8AC3E}">
        <p14:creationId xmlns:p14="http://schemas.microsoft.com/office/powerpoint/2010/main" val="210432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F86C-A166-4830-AEE0-EF8508C0AC39}"/>
              </a:ext>
            </a:extLst>
          </p:cNvPr>
          <p:cNvSpPr>
            <a:spLocks noGrp="1"/>
          </p:cNvSpPr>
          <p:nvPr>
            <p:ph type="title"/>
          </p:nvPr>
        </p:nvSpPr>
        <p:spPr>
          <a:xfrm>
            <a:off x="392904" y="414338"/>
            <a:ext cx="8229600" cy="1064418"/>
          </a:xfrm>
        </p:spPr>
        <p:txBody>
          <a:bodyPr>
            <a:noAutofit/>
          </a:bodyPr>
          <a:lstStyle/>
          <a:p>
            <a:r>
              <a:rPr lang="nb-NO" sz="3200">
                <a:solidFill>
                  <a:schemeClr val="tx1">
                    <a:lumMod val="50000"/>
                    <a:lumOff val="50000"/>
                  </a:schemeClr>
                </a:solidFill>
              </a:rPr>
              <a:t>USEFUL INFORMATION </a:t>
            </a:r>
            <a:br>
              <a:rPr lang="nb-NO" sz="3200">
                <a:solidFill>
                  <a:schemeClr val="tx1">
                    <a:lumMod val="50000"/>
                    <a:lumOff val="50000"/>
                  </a:schemeClr>
                </a:solidFill>
              </a:rPr>
            </a:br>
            <a:r>
              <a:rPr lang="nb-NO" sz="3200">
                <a:solidFill>
                  <a:schemeClr val="tx1">
                    <a:lumMod val="50000"/>
                    <a:lumOff val="50000"/>
                  </a:schemeClr>
                </a:solidFill>
              </a:rPr>
              <a:t>AT INNSIDA</a:t>
            </a:r>
          </a:p>
        </p:txBody>
      </p:sp>
      <p:sp>
        <p:nvSpPr>
          <p:cNvPr id="3" name="Content Placeholder 2">
            <a:extLst>
              <a:ext uri="{FF2B5EF4-FFF2-40B4-BE49-F238E27FC236}">
                <a16:creationId xmlns:a16="http://schemas.microsoft.com/office/drawing/2014/main" id="{4F74A6BA-F6DB-4C01-B126-53523C23380D}"/>
              </a:ext>
            </a:extLst>
          </p:cNvPr>
          <p:cNvSpPr>
            <a:spLocks noGrp="1"/>
          </p:cNvSpPr>
          <p:nvPr>
            <p:ph idx="1"/>
          </p:nvPr>
        </p:nvSpPr>
        <p:spPr>
          <a:xfrm>
            <a:off x="392904" y="1621636"/>
            <a:ext cx="5993609" cy="3021804"/>
          </a:xfrm>
        </p:spPr>
        <p:txBody>
          <a:bodyPr vert="horz" lIns="91440" tIns="45720" rIns="91440" bIns="45720" rtlCol="0" anchor="t">
            <a:noAutofit/>
          </a:bodyPr>
          <a:lstStyle/>
          <a:p>
            <a:pPr>
              <a:buFont typeface="Arial" panose="020B0604020202020204" pitchFamily="34" charset="0"/>
              <a:buChar char="•"/>
            </a:pPr>
            <a:r>
              <a:rPr lang="nb-NO" sz="1600" dirty="0" err="1">
                <a:hlinkClick r:id="rId3"/>
              </a:rPr>
              <a:t>Work</a:t>
            </a:r>
            <a:r>
              <a:rPr lang="nb-NO" sz="1600" dirty="0">
                <a:hlinkClick r:id="rId3"/>
              </a:rPr>
              <a:t> </a:t>
            </a:r>
            <a:r>
              <a:rPr lang="nb-NO" sz="1600" dirty="0" err="1">
                <a:hlinkClick r:id="rId3"/>
              </a:rPr>
              <a:t>environment</a:t>
            </a:r>
            <a:r>
              <a:rPr lang="nb-NO" sz="1600" dirty="0">
                <a:hlinkClick r:id="rId3"/>
              </a:rPr>
              <a:t> survey – for staff</a:t>
            </a:r>
            <a:endParaRPr lang="nb-NO" sz="1600" dirty="0"/>
          </a:p>
          <a:p>
            <a:r>
              <a:rPr lang="nb-NO" sz="1600" dirty="0" err="1">
                <a:hlinkClick r:id="rId4"/>
              </a:rPr>
              <a:t>Work</a:t>
            </a:r>
            <a:r>
              <a:rPr lang="nb-NO" sz="1600" dirty="0">
                <a:hlinkClick r:id="rId4"/>
              </a:rPr>
              <a:t> </a:t>
            </a:r>
            <a:r>
              <a:rPr lang="nb-NO" sz="1600" dirty="0" err="1">
                <a:hlinkClick r:id="rId4"/>
              </a:rPr>
              <a:t>environment</a:t>
            </a:r>
            <a:r>
              <a:rPr lang="nb-NO" sz="1600" dirty="0">
                <a:hlinkClick r:id="rId4"/>
              </a:rPr>
              <a:t> survey – </a:t>
            </a:r>
            <a:r>
              <a:rPr lang="nb-NO" sz="1600" dirty="0" err="1">
                <a:hlinkClick r:id="rId4"/>
              </a:rPr>
              <a:t>questionnaire</a:t>
            </a:r>
            <a:endParaRPr lang="nb-NO" sz="1600" dirty="0"/>
          </a:p>
          <a:p>
            <a:r>
              <a:rPr lang="nb-NO" sz="1600" dirty="0" err="1">
                <a:hlinkClick r:id="rId5"/>
              </a:rPr>
              <a:t>Work</a:t>
            </a:r>
            <a:r>
              <a:rPr lang="nb-NO" sz="1600" dirty="0">
                <a:hlinkClick r:id="rId5"/>
              </a:rPr>
              <a:t> </a:t>
            </a:r>
            <a:r>
              <a:rPr lang="nb-NO" sz="1600" dirty="0" err="1">
                <a:hlinkClick r:id="rId5"/>
              </a:rPr>
              <a:t>environment</a:t>
            </a:r>
            <a:r>
              <a:rPr lang="nb-NO" sz="1600" dirty="0">
                <a:hlinkClick r:id="rId5"/>
              </a:rPr>
              <a:t> survey – for leaders</a:t>
            </a:r>
            <a:endParaRPr lang="nb-NO" sz="1600" dirty="0"/>
          </a:p>
          <a:p>
            <a:r>
              <a:rPr lang="nb-NO" sz="1600" dirty="0" err="1">
                <a:hlinkClick r:id="rId6"/>
              </a:rPr>
              <a:t>Theme</a:t>
            </a:r>
            <a:r>
              <a:rPr lang="nb-NO" sz="1600" dirty="0">
                <a:hlinkClick r:id="rId6"/>
              </a:rPr>
              <a:t> </a:t>
            </a:r>
            <a:r>
              <a:rPr lang="nb-NO" sz="1600" dirty="0" err="1">
                <a:hlinkClick r:id="rId6"/>
              </a:rPr>
              <a:t>page</a:t>
            </a:r>
            <a:r>
              <a:rPr lang="nb-NO" sz="1600" dirty="0">
                <a:hlinkClick r:id="rId6"/>
              </a:rPr>
              <a:t> HSE</a:t>
            </a:r>
            <a:endParaRPr lang="nb-NO" sz="1600" dirty="0"/>
          </a:p>
          <a:p>
            <a:r>
              <a:rPr lang="nb-NO" sz="1600" dirty="0" err="1">
                <a:hlinkClick r:id="rId7"/>
              </a:rPr>
              <a:t>Psychosocial</a:t>
            </a:r>
            <a:r>
              <a:rPr lang="nb-NO" sz="1600" dirty="0">
                <a:hlinkClick r:id="rId7"/>
              </a:rPr>
              <a:t> </a:t>
            </a:r>
            <a:r>
              <a:rPr lang="nb-NO" sz="1600" dirty="0" err="1">
                <a:hlinkClick r:id="rId7"/>
              </a:rPr>
              <a:t>work</a:t>
            </a:r>
            <a:r>
              <a:rPr lang="nb-NO" sz="1600" dirty="0">
                <a:hlinkClick r:id="rId7"/>
              </a:rPr>
              <a:t> </a:t>
            </a:r>
            <a:r>
              <a:rPr lang="nb-NO" sz="1600" dirty="0" err="1">
                <a:hlinkClick r:id="rId7"/>
              </a:rPr>
              <a:t>environment</a:t>
            </a:r>
            <a:endParaRPr lang="nb-NO" sz="1600" dirty="0"/>
          </a:p>
          <a:p>
            <a:r>
              <a:rPr lang="nb-NO" sz="1600" dirty="0" err="1">
                <a:hlinkClick r:id="rId8"/>
              </a:rPr>
              <a:t>Unacceptable</a:t>
            </a:r>
            <a:r>
              <a:rPr lang="nb-NO" sz="1600" dirty="0">
                <a:hlinkClick r:id="rId8"/>
              </a:rPr>
              <a:t> </a:t>
            </a:r>
            <a:r>
              <a:rPr lang="nb-NO" sz="1600" dirty="0" err="1">
                <a:hlinkClick r:id="rId8"/>
              </a:rPr>
              <a:t>conduct</a:t>
            </a:r>
            <a:r>
              <a:rPr lang="nb-NO" sz="1600" dirty="0">
                <a:hlinkClick r:id="rId8"/>
              </a:rPr>
              <a:t>, </a:t>
            </a:r>
            <a:r>
              <a:rPr lang="nb-NO" sz="1600" dirty="0" err="1">
                <a:hlinkClick r:id="rId8"/>
              </a:rPr>
              <a:t>bullying</a:t>
            </a:r>
            <a:r>
              <a:rPr lang="nb-NO" sz="1600" dirty="0">
                <a:hlinkClick r:id="rId8"/>
              </a:rPr>
              <a:t> and </a:t>
            </a:r>
            <a:r>
              <a:rPr lang="nb-NO" sz="1600" dirty="0" err="1">
                <a:hlinkClick r:id="rId8"/>
              </a:rPr>
              <a:t>conflict</a:t>
            </a:r>
            <a:endParaRPr lang="nb-NO" sz="1600" dirty="0"/>
          </a:p>
          <a:p>
            <a:r>
              <a:rPr lang="nb-NO" sz="1600" dirty="0">
                <a:hlinkClick r:id="rId9"/>
              </a:rPr>
              <a:t>ARK website</a:t>
            </a:r>
            <a:endParaRPr lang="nb-NO" sz="1600" dirty="0"/>
          </a:p>
        </p:txBody>
      </p:sp>
      <p:pic>
        <p:nvPicPr>
          <p:cNvPr id="4" name="Bilde 5" descr="Et bilde som inneholder person, innendørs, vegg, bord&#10;&#10;Beskrivelse som er generert med svært høy visshet">
            <a:extLst>
              <a:ext uri="{FF2B5EF4-FFF2-40B4-BE49-F238E27FC236}">
                <a16:creationId xmlns:a16="http://schemas.microsoft.com/office/drawing/2014/main" id="{526B4C5F-D2B9-41F9-8F86-211AC0B16CBD}"/>
              </a:ext>
            </a:extLst>
          </p:cNvPr>
          <p:cNvPicPr>
            <a:picLocks noChangeAspect="1"/>
          </p:cNvPicPr>
          <p:nvPr/>
        </p:nvPicPr>
        <p:blipFill>
          <a:blip r:embed="rId10"/>
          <a:stretch>
            <a:fillRect/>
          </a:stretch>
        </p:blipFill>
        <p:spPr>
          <a:xfrm>
            <a:off x="5396164" y="-1995"/>
            <a:ext cx="3750844" cy="5155009"/>
          </a:xfrm>
          <a:prstGeom prst="rect">
            <a:avLst/>
          </a:prstGeom>
        </p:spPr>
      </p:pic>
    </p:spTree>
    <p:extLst>
      <p:ext uri="{BB962C8B-B14F-4D97-AF65-F5344CB8AC3E}">
        <p14:creationId xmlns:p14="http://schemas.microsoft.com/office/powerpoint/2010/main" val="128668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56431CC-42DF-2C4A-8935-365B70C7AFB6}"/>
              </a:ext>
            </a:extLst>
          </p:cNvPr>
          <p:cNvPicPr>
            <a:picLocks noChangeAspect="1"/>
          </p:cNvPicPr>
          <p:nvPr/>
        </p:nvPicPr>
        <p:blipFill>
          <a:blip r:embed="rId3"/>
          <a:stretch>
            <a:fillRect/>
          </a:stretch>
        </p:blipFill>
        <p:spPr>
          <a:xfrm>
            <a:off x="338773" y="1092104"/>
            <a:ext cx="8369203" cy="2976863"/>
          </a:xfrm>
          <a:prstGeom prst="rect">
            <a:avLst/>
          </a:prstGeom>
        </p:spPr>
      </p:pic>
    </p:spTree>
    <p:extLst>
      <p:ext uri="{BB962C8B-B14F-4D97-AF65-F5344CB8AC3E}">
        <p14:creationId xmlns:p14="http://schemas.microsoft.com/office/powerpoint/2010/main" val="80619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BDCD-2D22-4CE1-8E84-392C563136E8}"/>
              </a:ext>
            </a:extLst>
          </p:cNvPr>
          <p:cNvSpPr>
            <a:spLocks noGrp="1"/>
          </p:cNvSpPr>
          <p:nvPr>
            <p:ph type="title"/>
          </p:nvPr>
        </p:nvSpPr>
        <p:spPr>
          <a:xfrm>
            <a:off x="400048" y="155971"/>
            <a:ext cx="8229600" cy="857250"/>
          </a:xfrm>
        </p:spPr>
        <p:txBody>
          <a:bodyPr>
            <a:normAutofit fontScale="90000"/>
          </a:bodyPr>
          <a:lstStyle/>
          <a:p>
            <a:pPr algn="ctr"/>
            <a:r>
              <a:rPr lang="nb-NO" sz="3200">
                <a:solidFill>
                  <a:schemeClr val="tx1">
                    <a:lumMod val="50000"/>
                    <a:lumOff val="50000"/>
                  </a:schemeClr>
                </a:solidFill>
              </a:rPr>
              <a:t>HOW DO YOU FEEL ABOUT YOUR WORKING CONDITIONS?</a:t>
            </a:r>
          </a:p>
        </p:txBody>
      </p:sp>
      <p:sp>
        <p:nvSpPr>
          <p:cNvPr id="3" name="Content Placeholder 2">
            <a:extLst>
              <a:ext uri="{FF2B5EF4-FFF2-40B4-BE49-F238E27FC236}">
                <a16:creationId xmlns:a16="http://schemas.microsoft.com/office/drawing/2014/main" id="{54B5BD57-106D-4761-8F26-79D9AFAB69E5}"/>
              </a:ext>
            </a:extLst>
          </p:cNvPr>
          <p:cNvSpPr>
            <a:spLocks noGrp="1"/>
          </p:cNvSpPr>
          <p:nvPr>
            <p:ph idx="1"/>
          </p:nvPr>
        </p:nvSpPr>
        <p:spPr>
          <a:xfrm>
            <a:off x="378616" y="1057271"/>
            <a:ext cx="8229600" cy="3500440"/>
          </a:xfrm>
        </p:spPr>
        <p:txBody>
          <a:bodyPr vert="horz" lIns="91440" tIns="45720" rIns="91440" bIns="45720" rtlCol="0" anchor="t">
            <a:normAutofit fontScale="92500" lnSpcReduction="10000"/>
          </a:bodyPr>
          <a:lstStyle/>
          <a:p>
            <a:pPr marL="0" indent="0">
              <a:buNone/>
            </a:pPr>
            <a:r>
              <a:rPr lang="nb-NO"/>
              <a:t>The survey and </a:t>
            </a:r>
            <a:r>
              <a:rPr lang="nb-NO" err="1"/>
              <a:t>subsequent</a:t>
            </a:r>
            <a:r>
              <a:rPr lang="nb-NO"/>
              <a:t> </a:t>
            </a:r>
            <a:r>
              <a:rPr lang="nb-NO" err="1"/>
              <a:t>measures</a:t>
            </a:r>
            <a:r>
              <a:rPr lang="nb-NO"/>
              <a:t> </a:t>
            </a:r>
            <a:r>
              <a:rPr lang="nb-NO" err="1"/>
              <a:t>are</a:t>
            </a:r>
            <a:r>
              <a:rPr lang="nb-NO"/>
              <a:t> an </a:t>
            </a:r>
            <a:r>
              <a:rPr lang="nb-NO" err="1"/>
              <a:t>opportunity</a:t>
            </a:r>
            <a:r>
              <a:rPr lang="nb-NO"/>
              <a:t> for </a:t>
            </a:r>
            <a:r>
              <a:rPr lang="nb-NO" err="1"/>
              <a:t>you</a:t>
            </a:r>
            <a:r>
              <a:rPr lang="nb-NO"/>
              <a:t> to </a:t>
            </a:r>
            <a:r>
              <a:rPr lang="nb-NO" b="1" err="1"/>
              <a:t>help</a:t>
            </a:r>
            <a:r>
              <a:rPr lang="nb-NO" b="1"/>
              <a:t> </a:t>
            </a:r>
            <a:r>
              <a:rPr lang="nb-NO" b="1" err="1"/>
              <a:t>shape</a:t>
            </a:r>
            <a:r>
              <a:rPr lang="nb-NO" b="1"/>
              <a:t> </a:t>
            </a:r>
            <a:r>
              <a:rPr lang="nb-NO" b="1" err="1"/>
              <a:t>your</a:t>
            </a:r>
            <a:r>
              <a:rPr lang="nb-NO" b="1"/>
              <a:t> </a:t>
            </a:r>
            <a:r>
              <a:rPr lang="nb-NO" b="1" err="1"/>
              <a:t>work</a:t>
            </a:r>
            <a:r>
              <a:rPr lang="nb-NO" b="1"/>
              <a:t> </a:t>
            </a:r>
            <a:r>
              <a:rPr lang="nb-NO" b="1" err="1"/>
              <a:t>environment</a:t>
            </a:r>
            <a:r>
              <a:rPr lang="nb-NO"/>
              <a:t> and </a:t>
            </a:r>
            <a:r>
              <a:rPr lang="nb-NO" err="1"/>
              <a:t>everyday</a:t>
            </a:r>
            <a:r>
              <a:rPr lang="nb-NO"/>
              <a:t> </a:t>
            </a:r>
            <a:r>
              <a:rPr lang="nb-NO" err="1"/>
              <a:t>conditions</a:t>
            </a:r>
            <a:r>
              <a:rPr lang="nb-NO"/>
              <a:t>.</a:t>
            </a:r>
          </a:p>
          <a:p>
            <a:pPr marL="0" indent="0">
              <a:spcBef>
                <a:spcPts val="0"/>
              </a:spcBef>
              <a:buNone/>
            </a:pPr>
            <a:endParaRPr lang="nb-NO"/>
          </a:p>
          <a:p>
            <a:pPr marL="0" indent="0">
              <a:spcBef>
                <a:spcPts val="400"/>
              </a:spcBef>
              <a:buNone/>
            </a:pPr>
            <a:r>
              <a:rPr lang="nb-NO" b="1"/>
              <a:t>Help </a:t>
            </a:r>
            <a:r>
              <a:rPr lang="nb-NO" b="1" err="1"/>
              <a:t>your</a:t>
            </a:r>
            <a:r>
              <a:rPr lang="nb-NO" b="1"/>
              <a:t> leader</a:t>
            </a:r>
            <a:r>
              <a:rPr lang="nb-NO"/>
              <a:t> to </a:t>
            </a:r>
            <a:r>
              <a:rPr lang="nb-NO" err="1"/>
              <a:t>learn</a:t>
            </a:r>
            <a:r>
              <a:rPr lang="nb-NO"/>
              <a:t> more </a:t>
            </a:r>
            <a:r>
              <a:rPr lang="nb-NO" err="1"/>
              <a:t>about</a:t>
            </a:r>
            <a:r>
              <a:rPr lang="nb-NO"/>
              <a:t> </a:t>
            </a:r>
            <a:r>
              <a:rPr lang="nb-NO" err="1"/>
              <a:t>the</a:t>
            </a:r>
            <a:r>
              <a:rPr lang="nb-NO"/>
              <a:t> </a:t>
            </a:r>
            <a:r>
              <a:rPr lang="nb-NO" err="1"/>
              <a:t>working</a:t>
            </a:r>
            <a:r>
              <a:rPr lang="nb-NO"/>
              <a:t> </a:t>
            </a:r>
            <a:r>
              <a:rPr lang="nb-NO" err="1"/>
              <a:t>conditions</a:t>
            </a:r>
            <a:r>
              <a:rPr lang="nb-NO"/>
              <a:t> at </a:t>
            </a:r>
            <a:r>
              <a:rPr lang="nb-NO" err="1"/>
              <a:t>your</a:t>
            </a:r>
            <a:r>
              <a:rPr lang="nb-NO"/>
              <a:t> unit.</a:t>
            </a:r>
          </a:p>
          <a:p>
            <a:pPr marL="0" indent="0">
              <a:spcBef>
                <a:spcPts val="400"/>
              </a:spcBef>
              <a:buNone/>
            </a:pPr>
            <a:endParaRPr lang="nb-NO"/>
          </a:p>
          <a:p>
            <a:pPr marL="0" indent="0">
              <a:spcBef>
                <a:spcPts val="400"/>
              </a:spcBef>
              <a:buNone/>
            </a:pPr>
            <a:r>
              <a:rPr lang="nb-NO"/>
              <a:t>All staff have an </a:t>
            </a:r>
            <a:r>
              <a:rPr lang="nb-NO" b="1" err="1"/>
              <a:t>obilgation</a:t>
            </a:r>
            <a:r>
              <a:rPr lang="nb-NO" b="1"/>
              <a:t> to </a:t>
            </a:r>
            <a:r>
              <a:rPr lang="nb-NO" b="1" err="1"/>
              <a:t>cooperate</a:t>
            </a:r>
            <a:r>
              <a:rPr lang="nb-NO" b="1"/>
              <a:t>.</a:t>
            </a:r>
            <a:r>
              <a:rPr lang="nb-NO"/>
              <a:t> All staff </a:t>
            </a:r>
            <a:r>
              <a:rPr lang="nb-NO" err="1"/>
              <a:t>are</a:t>
            </a:r>
            <a:r>
              <a:rPr lang="nb-NO"/>
              <a:t> </a:t>
            </a:r>
            <a:r>
              <a:rPr lang="nb-NO" err="1"/>
              <a:t>expected</a:t>
            </a:r>
            <a:r>
              <a:rPr lang="nb-NO"/>
              <a:t> to </a:t>
            </a:r>
            <a:r>
              <a:rPr lang="nb-NO" err="1"/>
              <a:t>participate</a:t>
            </a:r>
            <a:r>
              <a:rPr lang="nb-NO"/>
              <a:t> in </a:t>
            </a:r>
            <a:r>
              <a:rPr lang="nb-NO" err="1"/>
              <a:t>the</a:t>
            </a:r>
            <a:r>
              <a:rPr lang="nb-NO"/>
              <a:t> survey and </a:t>
            </a:r>
            <a:r>
              <a:rPr lang="nb-NO" err="1"/>
              <a:t>contribute</a:t>
            </a:r>
            <a:r>
              <a:rPr lang="nb-NO"/>
              <a:t> to </a:t>
            </a:r>
            <a:r>
              <a:rPr lang="nb-NO" err="1"/>
              <a:t>subsequent</a:t>
            </a:r>
            <a:r>
              <a:rPr lang="nb-NO"/>
              <a:t> </a:t>
            </a:r>
            <a:r>
              <a:rPr lang="nb-NO" err="1"/>
              <a:t>discussions</a:t>
            </a:r>
            <a:r>
              <a:rPr lang="nb-NO"/>
              <a:t>. </a:t>
            </a:r>
          </a:p>
          <a:p>
            <a:endParaRPr lang="nb-NO"/>
          </a:p>
        </p:txBody>
      </p:sp>
    </p:spTree>
    <p:extLst>
      <p:ext uri="{BB962C8B-B14F-4D97-AF65-F5344CB8AC3E}">
        <p14:creationId xmlns:p14="http://schemas.microsoft.com/office/powerpoint/2010/main" val="53790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7DCF1-5B9E-499C-8483-CF226769C035}"/>
              </a:ext>
            </a:extLst>
          </p:cNvPr>
          <p:cNvSpPr>
            <a:spLocks noGrp="1"/>
          </p:cNvSpPr>
          <p:nvPr>
            <p:ph idx="1"/>
          </p:nvPr>
        </p:nvSpPr>
        <p:spPr>
          <a:xfrm>
            <a:off x="512936" y="1567183"/>
            <a:ext cx="4743452" cy="2907502"/>
          </a:xfrm>
        </p:spPr>
        <p:txBody>
          <a:bodyPr vert="horz" lIns="91440" tIns="45720" rIns="91440" bIns="45720" rtlCol="0" anchor="t">
            <a:noAutofit/>
          </a:bodyPr>
          <a:lstStyle/>
          <a:p>
            <a:pPr>
              <a:spcBef>
                <a:spcPts val="800"/>
              </a:spcBef>
              <a:spcAft>
                <a:spcPts val="400"/>
              </a:spcAft>
            </a:pPr>
            <a:r>
              <a:rPr lang="nb-NO" sz="2000" err="1"/>
              <a:t>What</a:t>
            </a:r>
            <a:r>
              <a:rPr lang="nb-NO" sz="2000"/>
              <a:t> </a:t>
            </a:r>
            <a:r>
              <a:rPr lang="nb-NO" sz="2000" err="1"/>
              <a:t>measures</a:t>
            </a:r>
            <a:r>
              <a:rPr lang="nb-NO" sz="2000"/>
              <a:t> to </a:t>
            </a:r>
            <a:r>
              <a:rPr lang="nb-NO" sz="2000" err="1"/>
              <a:t>improve</a:t>
            </a:r>
            <a:r>
              <a:rPr lang="nb-NO" sz="2000"/>
              <a:t> </a:t>
            </a:r>
            <a:r>
              <a:rPr lang="nb-NO" sz="2000" err="1"/>
              <a:t>the</a:t>
            </a:r>
            <a:r>
              <a:rPr lang="nb-NO" sz="2000"/>
              <a:t> </a:t>
            </a:r>
            <a:r>
              <a:rPr lang="nb-NO" sz="2000" err="1"/>
              <a:t>work</a:t>
            </a:r>
            <a:r>
              <a:rPr lang="nb-NO" sz="2000"/>
              <a:t> </a:t>
            </a:r>
            <a:r>
              <a:rPr lang="nb-NO" sz="2000" err="1"/>
              <a:t>environment</a:t>
            </a:r>
            <a:r>
              <a:rPr lang="nb-NO" sz="2000"/>
              <a:t> have </a:t>
            </a:r>
            <a:r>
              <a:rPr lang="nb-NO" sz="2000" err="1"/>
              <a:t>been</a:t>
            </a:r>
            <a:r>
              <a:rPr lang="nb-NO" sz="2000"/>
              <a:t> </a:t>
            </a:r>
            <a:r>
              <a:rPr lang="nb-NO" sz="2000" err="1"/>
              <a:t>implemented</a:t>
            </a:r>
            <a:r>
              <a:rPr lang="nb-NO" sz="2000"/>
              <a:t> </a:t>
            </a:r>
            <a:r>
              <a:rPr lang="nb-NO" sz="2000" err="1"/>
              <a:t>since</a:t>
            </a:r>
            <a:r>
              <a:rPr lang="nb-NO" sz="2000"/>
              <a:t> </a:t>
            </a:r>
            <a:r>
              <a:rPr lang="nb-NO" sz="2000" err="1"/>
              <a:t>the</a:t>
            </a:r>
            <a:r>
              <a:rPr lang="nb-NO" sz="2000"/>
              <a:t> last </a:t>
            </a:r>
            <a:r>
              <a:rPr lang="nb-NO" sz="2000" err="1"/>
              <a:t>Work</a:t>
            </a:r>
            <a:r>
              <a:rPr lang="nb-NO" sz="2000"/>
              <a:t> Environment Survey? </a:t>
            </a:r>
          </a:p>
          <a:p>
            <a:r>
              <a:rPr lang="nb-NO" sz="2000" err="1"/>
              <a:t>What</a:t>
            </a:r>
            <a:r>
              <a:rPr lang="nb-NO" sz="2000"/>
              <a:t> </a:t>
            </a:r>
            <a:r>
              <a:rPr lang="nb-NO" sz="2000" err="1"/>
              <a:t>are</a:t>
            </a:r>
            <a:r>
              <a:rPr lang="nb-NO" sz="2000"/>
              <a:t> </a:t>
            </a:r>
            <a:r>
              <a:rPr lang="nb-NO" sz="2000" err="1"/>
              <a:t>our</a:t>
            </a:r>
            <a:r>
              <a:rPr lang="nb-NO" sz="2000"/>
              <a:t> </a:t>
            </a:r>
            <a:r>
              <a:rPr lang="nb-NO" sz="2000" err="1"/>
              <a:t>future</a:t>
            </a:r>
            <a:r>
              <a:rPr lang="nb-NO" sz="2000"/>
              <a:t> goals for </a:t>
            </a:r>
            <a:r>
              <a:rPr lang="nb-NO" sz="2000" err="1"/>
              <a:t>improving</a:t>
            </a:r>
            <a:r>
              <a:rPr lang="nb-NO" sz="2000"/>
              <a:t> </a:t>
            </a:r>
            <a:r>
              <a:rPr lang="nb-NO" sz="2000" err="1"/>
              <a:t>our</a:t>
            </a:r>
            <a:r>
              <a:rPr lang="nb-NO" sz="2000"/>
              <a:t> </a:t>
            </a:r>
            <a:r>
              <a:rPr lang="nb-NO" sz="2000" err="1"/>
              <a:t>unit’s</a:t>
            </a:r>
            <a:r>
              <a:rPr lang="nb-NO" sz="2000"/>
              <a:t> </a:t>
            </a:r>
            <a:r>
              <a:rPr lang="nb-NO" sz="2000" err="1"/>
              <a:t>work</a:t>
            </a:r>
            <a:r>
              <a:rPr lang="nb-NO" sz="2000"/>
              <a:t> </a:t>
            </a:r>
            <a:r>
              <a:rPr lang="nb-NO" sz="2000" err="1"/>
              <a:t>environment</a:t>
            </a:r>
            <a:r>
              <a:rPr lang="nb-NO" sz="2000"/>
              <a:t>?</a:t>
            </a:r>
          </a:p>
          <a:p>
            <a:endParaRPr lang="nb-NO" sz="2000"/>
          </a:p>
        </p:txBody>
      </p:sp>
      <p:pic>
        <p:nvPicPr>
          <p:cNvPr id="5" name="Bilde 4">
            <a:extLst>
              <a:ext uri="{FF2B5EF4-FFF2-40B4-BE49-F238E27FC236}">
                <a16:creationId xmlns:a16="http://schemas.microsoft.com/office/drawing/2014/main" id="{A3765ADD-6D85-9A40-8D5D-3423A87857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5736431" y="0"/>
            <a:ext cx="3393278" cy="5143500"/>
          </a:xfrm>
          <a:prstGeom prst="rect">
            <a:avLst/>
          </a:prstGeom>
        </p:spPr>
      </p:pic>
      <p:sp>
        <p:nvSpPr>
          <p:cNvPr id="4" name="Title 1">
            <a:extLst>
              <a:ext uri="{FF2B5EF4-FFF2-40B4-BE49-F238E27FC236}">
                <a16:creationId xmlns:a16="http://schemas.microsoft.com/office/drawing/2014/main" id="{271427A0-6461-4189-96D7-940C3F0DFF58}"/>
              </a:ext>
            </a:extLst>
          </p:cNvPr>
          <p:cNvSpPr>
            <a:spLocks noGrp="1"/>
          </p:cNvSpPr>
          <p:nvPr>
            <p:ph type="title"/>
          </p:nvPr>
        </p:nvSpPr>
        <p:spPr>
          <a:xfrm>
            <a:off x="275871" y="387398"/>
            <a:ext cx="7372352" cy="857250"/>
          </a:xfrm>
        </p:spPr>
        <p:txBody>
          <a:bodyPr>
            <a:noAutofit/>
          </a:bodyPr>
          <a:lstStyle/>
          <a:p>
            <a:r>
              <a:rPr lang="nb-NO" sz="2800">
                <a:solidFill>
                  <a:schemeClr val="tx1">
                    <a:lumMod val="50000"/>
                    <a:lumOff val="50000"/>
                  </a:schemeClr>
                </a:solidFill>
              </a:rPr>
              <a:t>OUR WORK ENVIRONMENT</a:t>
            </a:r>
            <a:br>
              <a:rPr lang="nb-NO" sz="2800">
                <a:solidFill>
                  <a:schemeClr val="tx1">
                    <a:lumMod val="50000"/>
                    <a:lumOff val="50000"/>
                  </a:schemeClr>
                </a:solidFill>
              </a:rPr>
            </a:br>
            <a:r>
              <a:rPr lang="nb-NO" sz="2800">
                <a:solidFill>
                  <a:schemeClr val="tx1">
                    <a:lumMod val="50000"/>
                    <a:lumOff val="50000"/>
                  </a:schemeClr>
                </a:solidFill>
              </a:rPr>
              <a:t>– A SHARED RESPONSIBILITY</a:t>
            </a:r>
          </a:p>
        </p:txBody>
      </p:sp>
    </p:spTree>
    <p:extLst>
      <p:ext uri="{BB962C8B-B14F-4D97-AF65-F5344CB8AC3E}">
        <p14:creationId xmlns:p14="http://schemas.microsoft.com/office/powerpoint/2010/main" val="418348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D213027-F85D-4351-95C2-63F202B4CA45}"/>
              </a:ext>
            </a:extLst>
          </p:cNvPr>
          <p:cNvSpPr>
            <a:spLocks noGrp="1"/>
          </p:cNvSpPr>
          <p:nvPr>
            <p:ph idx="1"/>
          </p:nvPr>
        </p:nvSpPr>
        <p:spPr>
          <a:solidFill>
            <a:schemeClr val="bg1"/>
          </a:solidFill>
        </p:spPr>
        <p:txBody>
          <a:bodyPr vert="horz" lIns="91440" tIns="45720" rIns="91440" bIns="45720" rtlCol="0" anchor="t">
            <a:normAutofit fontScale="92500"/>
          </a:bodyPr>
          <a:lstStyle/>
          <a:p>
            <a:r>
              <a:rPr lang="en-US"/>
              <a:t>Everyone should respond to the survey. </a:t>
            </a:r>
          </a:p>
          <a:p>
            <a:endParaRPr lang="en-US"/>
          </a:p>
          <a:p>
            <a:r>
              <a:rPr lang="en-US"/>
              <a:t>Leader and safety representative should cooperate closely.</a:t>
            </a:r>
          </a:p>
          <a:p>
            <a:pPr marL="0" indent="0">
              <a:buNone/>
            </a:pPr>
            <a:endParaRPr lang="en-US"/>
          </a:p>
          <a:p>
            <a:r>
              <a:rPr lang="en-US"/>
              <a:t>Specific follow-up measures and progress plans should be formulated - participation in this phase.</a:t>
            </a:r>
          </a:p>
          <a:p>
            <a:pPr marL="0" indent="0">
              <a:buNone/>
            </a:pPr>
            <a:endParaRPr lang="en-US"/>
          </a:p>
          <a:p>
            <a:r>
              <a:rPr lang="en-US"/>
              <a:t>Measures should be implemented and will be evaluated.</a:t>
            </a:r>
          </a:p>
          <a:p>
            <a:endParaRPr lang="nb-NO"/>
          </a:p>
          <a:p>
            <a:endParaRPr lang="nb-NO"/>
          </a:p>
          <a:p>
            <a:endParaRPr lang="nb-NO"/>
          </a:p>
        </p:txBody>
      </p:sp>
      <p:sp>
        <p:nvSpPr>
          <p:cNvPr id="5" name="Tittel 1"/>
          <p:cNvSpPr>
            <a:spLocks noGrp="1"/>
          </p:cNvSpPr>
          <p:nvPr>
            <p:ph type="title"/>
          </p:nvPr>
        </p:nvSpPr>
        <p:spPr>
          <a:xfrm>
            <a:off x="457199" y="271295"/>
            <a:ext cx="9437915" cy="928856"/>
          </a:xfrm>
        </p:spPr>
        <p:txBody>
          <a:bodyPr>
            <a:noAutofit/>
          </a:bodyPr>
          <a:lstStyle/>
          <a:p>
            <a:r>
              <a:rPr lang="nb-NO" sz="3200">
                <a:solidFill>
                  <a:srgbClr val="7F7F7F"/>
                </a:solidFill>
              </a:rPr>
              <a:t>FURTHER AMBITIONS</a:t>
            </a:r>
          </a:p>
        </p:txBody>
      </p:sp>
    </p:spTree>
    <p:extLst>
      <p:ext uri="{BB962C8B-B14F-4D97-AF65-F5344CB8AC3E}">
        <p14:creationId xmlns:p14="http://schemas.microsoft.com/office/powerpoint/2010/main" val="67099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D84F0F-943D-427D-8726-5DE43FC8F394}"/>
              </a:ext>
            </a:extLst>
          </p:cNvPr>
          <p:cNvSpPr>
            <a:spLocks noGrp="1"/>
          </p:cNvSpPr>
          <p:nvPr>
            <p:ph type="title"/>
          </p:nvPr>
        </p:nvSpPr>
        <p:spPr>
          <a:xfrm>
            <a:off x="457200" y="205979"/>
            <a:ext cx="4846320" cy="857250"/>
          </a:xfrm>
        </p:spPr>
        <p:txBody>
          <a:bodyPr>
            <a:normAutofit fontScale="90000"/>
          </a:bodyPr>
          <a:lstStyle/>
          <a:p>
            <a:r>
              <a:rPr lang="nb-NO">
                <a:solidFill>
                  <a:schemeClr val="bg1">
                    <a:lumMod val="50000"/>
                  </a:schemeClr>
                </a:solidFill>
                <a:latin typeface="Arial" panose="020B0604020202020204" pitchFamily="34" charset="0"/>
                <a:cs typeface="Arial" panose="020B0604020202020204" pitchFamily="34" charset="0"/>
              </a:rPr>
              <a:t>KNOWLEDGE-BASED AND GOAL-ORIENTED</a:t>
            </a:r>
          </a:p>
        </p:txBody>
      </p:sp>
      <p:sp>
        <p:nvSpPr>
          <p:cNvPr id="4" name="Content Placeholder 2">
            <a:extLst>
              <a:ext uri="{FF2B5EF4-FFF2-40B4-BE49-F238E27FC236}">
                <a16:creationId xmlns:a16="http://schemas.microsoft.com/office/drawing/2014/main" id="{F1D643F6-8F5A-40D7-A9DE-0CDBCF74B075}"/>
              </a:ext>
            </a:extLst>
          </p:cNvPr>
          <p:cNvSpPr txBox="1">
            <a:spLocks/>
          </p:cNvSpPr>
          <p:nvPr/>
        </p:nvSpPr>
        <p:spPr>
          <a:xfrm>
            <a:off x="457200" y="1248277"/>
            <a:ext cx="8229600" cy="339447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1400" b="1">
                <a:latin typeface="Arial" panose="020B0604020202020204" pitchFamily="34" charset="0"/>
                <a:cs typeface="Arial" panose="020B0604020202020204" pitchFamily="34" charset="0"/>
              </a:rPr>
              <a:t>Primary themes discussed are:  </a:t>
            </a:r>
          </a:p>
          <a:p>
            <a:r>
              <a:rPr lang="en-US" sz="1400">
                <a:latin typeface="Arial" panose="020B0604020202020204" pitchFamily="34" charset="0"/>
                <a:cs typeface="Arial" panose="020B0604020202020204" pitchFamily="34" charset="0"/>
              </a:rPr>
              <a:t>The individual and work</a:t>
            </a:r>
          </a:p>
          <a:p>
            <a:r>
              <a:rPr lang="en-US" sz="1400">
                <a:latin typeface="Arial" panose="020B0604020202020204" pitchFamily="34" charset="0"/>
                <a:cs typeface="Arial" panose="020B0604020202020204" pitchFamily="34" charset="0"/>
              </a:rPr>
              <a:t>Interaction between managers and staff</a:t>
            </a:r>
          </a:p>
          <a:p>
            <a:r>
              <a:rPr lang="en-US" sz="1400">
                <a:latin typeface="Arial" panose="020B0604020202020204" pitchFamily="34" charset="0"/>
                <a:cs typeface="Arial" panose="020B0604020202020204" pitchFamily="34" charset="0"/>
              </a:rPr>
              <a:t>Communication and participation</a:t>
            </a:r>
          </a:p>
          <a:p>
            <a:r>
              <a:rPr lang="en-US" sz="1400">
                <a:latin typeface="Arial" panose="020B0604020202020204" pitchFamily="34" charset="0"/>
                <a:cs typeface="Arial" panose="020B0604020202020204" pitchFamily="34" charset="0"/>
              </a:rPr>
              <a:t>Collaboration and community</a:t>
            </a:r>
          </a:p>
          <a:p>
            <a:r>
              <a:rPr lang="en-US" sz="1400">
                <a:latin typeface="Arial" panose="020B0604020202020204" pitchFamily="34" charset="0"/>
                <a:cs typeface="Arial" panose="020B0604020202020204" pitchFamily="34" charset="0"/>
              </a:rPr>
              <a:t>Handling of unfortunate/unwanted events</a:t>
            </a:r>
          </a:p>
          <a:p>
            <a:r>
              <a:rPr lang="en-US" sz="1400">
                <a:latin typeface="Arial" panose="020B0604020202020204" pitchFamily="34" charset="0"/>
                <a:cs typeface="Arial" panose="020B0604020202020204" pitchFamily="34" charset="0"/>
              </a:rPr>
              <a:t>Support, interaction and culture</a:t>
            </a:r>
          </a:p>
          <a:p>
            <a:pPr>
              <a:spcBef>
                <a:spcPts val="0"/>
              </a:spcBef>
            </a:pPr>
            <a:endParaRPr lang="en-US" sz="1400">
              <a:latin typeface="Arial" panose="020B0604020202020204" pitchFamily="34" charset="0"/>
              <a:cs typeface="Arial" panose="020B0604020202020204" pitchFamily="34" charset="0"/>
            </a:endParaRPr>
          </a:p>
          <a:p>
            <a:pPr marL="0" indent="0">
              <a:spcBef>
                <a:spcPts val="0"/>
              </a:spcBef>
              <a:buNone/>
            </a:pPr>
            <a:endParaRPr lang="en-US" sz="1400">
              <a:latin typeface="Arial" panose="020B0604020202020204" pitchFamily="34" charset="0"/>
              <a:cs typeface="Arial" panose="020B0604020202020204" pitchFamily="34" charset="0"/>
            </a:endParaRPr>
          </a:p>
          <a:p>
            <a:pPr marL="0" indent="0">
              <a:spcBef>
                <a:spcPts val="0"/>
              </a:spcBef>
              <a:buNone/>
            </a:pPr>
            <a:r>
              <a:rPr lang="en-US" sz="1400" b="1">
                <a:latin typeface="Arial" panose="020B0604020202020204" pitchFamily="34" charset="0"/>
                <a:cs typeface="Arial" panose="020B0604020202020204" pitchFamily="34" charset="0"/>
              </a:rPr>
              <a:t>More changes </a:t>
            </a:r>
          </a:p>
          <a:p>
            <a:pPr>
              <a:spcBef>
                <a:spcPts val="0"/>
              </a:spcBef>
            </a:pPr>
            <a:r>
              <a:rPr lang="en-US" sz="1400">
                <a:latin typeface="Arial" panose="020B0604020202020204" pitchFamily="34" charset="0"/>
                <a:cs typeface="Arial" panose="020B0604020202020204" pitchFamily="34" charset="0"/>
              </a:rPr>
              <a:t>Shorter questionnaire</a:t>
            </a:r>
          </a:p>
          <a:p>
            <a:pPr>
              <a:spcBef>
                <a:spcPts val="0"/>
              </a:spcBef>
            </a:pPr>
            <a:r>
              <a:rPr lang="en-US" sz="1400">
                <a:latin typeface="Arial" panose="020B0604020202020204" pitchFamily="34" charset="0"/>
                <a:cs typeface="Arial" panose="020B0604020202020204" pitchFamily="34" charset="0"/>
              </a:rPr>
              <a:t>Some themes have been removed </a:t>
            </a:r>
          </a:p>
          <a:p>
            <a:pPr>
              <a:spcBef>
                <a:spcPts val="0"/>
              </a:spcBef>
            </a:pPr>
            <a:r>
              <a:rPr lang="en-US" sz="1400">
                <a:latin typeface="Arial" panose="020B0604020202020204" pitchFamily="34" charset="0"/>
                <a:cs typeface="Arial" panose="020B0604020202020204" pitchFamily="34" charset="0"/>
              </a:rPr>
              <a:t>Some new themes + more single questions</a:t>
            </a:r>
          </a:p>
          <a:p>
            <a:pPr>
              <a:spcBef>
                <a:spcPts val="0"/>
              </a:spcBef>
            </a:pPr>
            <a:r>
              <a:rPr lang="en-US" sz="1400">
                <a:latin typeface="Arial" panose="020B0604020202020204" pitchFamily="34" charset="0"/>
                <a:cs typeface="Arial" panose="020B0604020202020204" pitchFamily="34" charset="0"/>
              </a:rPr>
              <a:t>Increased focus on:  </a:t>
            </a:r>
          </a:p>
          <a:p>
            <a:pPr lvl="1">
              <a:spcBef>
                <a:spcPts val="0"/>
              </a:spcBef>
            </a:pPr>
            <a:r>
              <a:rPr lang="en-US" sz="1000">
                <a:latin typeface="Arial" panose="020B0604020202020204" pitchFamily="34" charset="0"/>
                <a:cs typeface="Arial" panose="020B0604020202020204" pitchFamily="34" charset="0"/>
              </a:rPr>
              <a:t>Interaction between leaders and employees </a:t>
            </a:r>
          </a:p>
          <a:p>
            <a:pPr lvl="1">
              <a:spcBef>
                <a:spcPts val="0"/>
              </a:spcBef>
            </a:pPr>
            <a:r>
              <a:rPr lang="en-US" sz="1000">
                <a:latin typeface="Arial" panose="020B0604020202020204" pitchFamily="34" charset="0"/>
                <a:cs typeface="Arial" panose="020B0604020202020204" pitchFamily="34" charset="0"/>
              </a:rPr>
              <a:t>Skills and growth potential</a:t>
            </a:r>
          </a:p>
          <a:p>
            <a:pPr lvl="1">
              <a:spcBef>
                <a:spcPts val="0"/>
              </a:spcBef>
            </a:pPr>
            <a:r>
              <a:rPr lang="en-US" sz="1000">
                <a:latin typeface="Arial" panose="020B0604020202020204" pitchFamily="34" charset="0"/>
                <a:cs typeface="Arial" panose="020B0604020202020204" pitchFamily="34" charset="0"/>
              </a:rPr>
              <a:t>Information and participation   </a:t>
            </a:r>
          </a:p>
          <a:p>
            <a:pPr>
              <a:spcBef>
                <a:spcPts val="0"/>
              </a:spcBef>
            </a:pPr>
            <a:endParaRPr lang="nb-NO" sz="1400">
              <a:latin typeface="Arial" panose="020B0604020202020204" pitchFamily="34" charset="0"/>
              <a:cs typeface="Arial" panose="020B0604020202020204" pitchFamily="34" charset="0"/>
            </a:endParaRPr>
          </a:p>
          <a:p>
            <a:pPr>
              <a:spcBef>
                <a:spcPts val="0"/>
              </a:spcBef>
            </a:pPr>
            <a:endParaRPr lang="nb-NO" sz="1400">
              <a:latin typeface="Arial" panose="020B0604020202020204" pitchFamily="34" charset="0"/>
              <a:cs typeface="Arial" panose="020B0604020202020204" pitchFamily="34" charset="0"/>
            </a:endParaRPr>
          </a:p>
          <a:p>
            <a:pPr marL="0" indent="0">
              <a:spcBef>
                <a:spcPts val="0"/>
              </a:spcBef>
              <a:buFont typeface="Arial"/>
              <a:buNone/>
            </a:pPr>
            <a:endParaRPr lang="nb-NO" sz="1400">
              <a:latin typeface="Arial" panose="020B0604020202020204" pitchFamily="34" charset="0"/>
              <a:cs typeface="Arial" panose="020B0604020202020204" pitchFamily="34" charset="0"/>
            </a:endParaRPr>
          </a:p>
          <a:p>
            <a:pPr marL="0" indent="0">
              <a:buFont typeface="Arial"/>
              <a:buNone/>
            </a:pPr>
            <a:endParaRPr lang="nb-NO">
              <a:solidFill>
                <a:srgbClr val="C00000"/>
              </a:solidFill>
            </a:endParaRPr>
          </a:p>
        </p:txBody>
      </p:sp>
      <p:pic>
        <p:nvPicPr>
          <p:cNvPr id="3" name="Bilde 5" descr="Et bilde som inneholder person, innendørs, vegg, bord&#10;&#10;Beskrivelse som er generert med svært høy visshet">
            <a:extLst>
              <a:ext uri="{FF2B5EF4-FFF2-40B4-BE49-F238E27FC236}">
                <a16:creationId xmlns:a16="http://schemas.microsoft.com/office/drawing/2014/main" id="{CB7B3D07-D34A-4348-8C29-D816D7B788A0}"/>
              </a:ext>
            </a:extLst>
          </p:cNvPr>
          <p:cNvPicPr>
            <a:picLocks noChangeAspect="1"/>
          </p:cNvPicPr>
          <p:nvPr/>
        </p:nvPicPr>
        <p:blipFill>
          <a:blip r:embed="rId3"/>
          <a:stretch>
            <a:fillRect/>
          </a:stretch>
        </p:blipFill>
        <p:spPr>
          <a:xfrm>
            <a:off x="5688957" y="363997"/>
            <a:ext cx="3358105" cy="4625296"/>
          </a:xfrm>
          <a:prstGeom prst="rect">
            <a:avLst/>
          </a:prstGeom>
        </p:spPr>
      </p:pic>
    </p:spTree>
    <p:extLst>
      <p:ext uri="{BB962C8B-B14F-4D97-AF65-F5344CB8AC3E}">
        <p14:creationId xmlns:p14="http://schemas.microsoft.com/office/powerpoint/2010/main" val="15967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FF46-25AC-4F67-A330-2776DAD61E6E}"/>
              </a:ext>
            </a:extLst>
          </p:cNvPr>
          <p:cNvSpPr>
            <a:spLocks noGrp="1"/>
          </p:cNvSpPr>
          <p:nvPr>
            <p:ph type="title"/>
          </p:nvPr>
        </p:nvSpPr>
        <p:spPr>
          <a:xfrm>
            <a:off x="392904" y="457200"/>
            <a:ext cx="8229600" cy="1100137"/>
          </a:xfrm>
        </p:spPr>
        <p:txBody>
          <a:bodyPr>
            <a:normAutofit fontScale="90000"/>
          </a:bodyPr>
          <a:lstStyle/>
          <a:p>
            <a:r>
              <a:rPr lang="nb-NO">
                <a:solidFill>
                  <a:schemeClr val="tx1">
                    <a:lumMod val="50000"/>
                    <a:lumOff val="50000"/>
                  </a:schemeClr>
                </a:solidFill>
              </a:rPr>
              <a:t>WHAT HAPPENS AFTER</a:t>
            </a:r>
            <a:br>
              <a:rPr lang="nb-NO">
                <a:solidFill>
                  <a:schemeClr val="tx1">
                    <a:lumMod val="50000"/>
                    <a:lumOff val="50000"/>
                  </a:schemeClr>
                </a:solidFill>
              </a:rPr>
            </a:br>
            <a:r>
              <a:rPr lang="nb-NO">
                <a:solidFill>
                  <a:schemeClr val="tx1">
                    <a:lumMod val="50000"/>
                    <a:lumOff val="50000"/>
                  </a:schemeClr>
                </a:solidFill>
              </a:rPr>
              <a:t>THE SURVEY?</a:t>
            </a:r>
          </a:p>
        </p:txBody>
      </p:sp>
      <p:sp>
        <p:nvSpPr>
          <p:cNvPr id="3" name="Content Placeholder 2">
            <a:extLst>
              <a:ext uri="{FF2B5EF4-FFF2-40B4-BE49-F238E27FC236}">
                <a16:creationId xmlns:a16="http://schemas.microsoft.com/office/drawing/2014/main" id="{5FB7E741-1430-48E4-9965-92479BAFB726}"/>
              </a:ext>
            </a:extLst>
          </p:cNvPr>
          <p:cNvSpPr>
            <a:spLocks noGrp="1"/>
          </p:cNvSpPr>
          <p:nvPr>
            <p:ph idx="1"/>
          </p:nvPr>
        </p:nvSpPr>
        <p:spPr>
          <a:xfrm>
            <a:off x="392904" y="1685924"/>
            <a:ext cx="5372102" cy="2907506"/>
          </a:xfrm>
        </p:spPr>
        <p:txBody>
          <a:bodyPr vert="horz" lIns="91440" tIns="45720" rIns="91440" bIns="45720" rtlCol="0" anchor="t">
            <a:normAutofit lnSpcReduction="10000"/>
          </a:bodyPr>
          <a:lstStyle/>
          <a:p>
            <a:pPr marL="0" indent="0">
              <a:buNone/>
            </a:pPr>
            <a:r>
              <a:rPr lang="en-US" sz="2000"/>
              <a:t>At the follow-up meeting we will:</a:t>
            </a:r>
          </a:p>
          <a:p>
            <a:pPr>
              <a:spcBef>
                <a:spcPts val="800"/>
              </a:spcBef>
            </a:pPr>
            <a:r>
              <a:rPr lang="en-US" sz="2000"/>
              <a:t>Examine the results of the survey</a:t>
            </a:r>
          </a:p>
          <a:p>
            <a:r>
              <a:rPr lang="en-US" sz="2000"/>
              <a:t>Discuss results and work environment</a:t>
            </a:r>
          </a:p>
          <a:p>
            <a:r>
              <a:rPr lang="en-US" sz="2000"/>
              <a:t>Identify areas for improvement and measures to make that improvement happen.</a:t>
            </a:r>
          </a:p>
          <a:p>
            <a:pPr marL="0" indent="0">
              <a:spcBef>
                <a:spcPts val="0"/>
              </a:spcBef>
              <a:buNone/>
            </a:pPr>
            <a:endParaRPr lang="en-US" sz="2000"/>
          </a:p>
          <a:p>
            <a:pPr marL="0" indent="0">
              <a:buNone/>
            </a:pPr>
            <a:r>
              <a:rPr lang="en-US" sz="2000"/>
              <a:t>We will then implement and follow up measures, evaluate and adjust accordingly. </a:t>
            </a:r>
          </a:p>
        </p:txBody>
      </p:sp>
      <p:pic>
        <p:nvPicPr>
          <p:cNvPr id="5" name="Bilde 4">
            <a:extLst>
              <a:ext uri="{FF2B5EF4-FFF2-40B4-BE49-F238E27FC236}">
                <a16:creationId xmlns:a16="http://schemas.microsoft.com/office/drawing/2014/main" id="{403B9875-3CEA-7648-A256-18174E1F5A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3619" y="0"/>
            <a:ext cx="3050381" cy="5143500"/>
          </a:xfrm>
          <a:prstGeom prst="rect">
            <a:avLst/>
          </a:prstGeom>
        </p:spPr>
      </p:pic>
    </p:spTree>
    <p:extLst>
      <p:ext uri="{BB962C8B-B14F-4D97-AF65-F5344CB8AC3E}">
        <p14:creationId xmlns:p14="http://schemas.microsoft.com/office/powerpoint/2010/main" val="392990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F63C-A6E9-43BC-92BD-4C25D1F60001}"/>
              </a:ext>
            </a:extLst>
          </p:cNvPr>
          <p:cNvSpPr>
            <a:spLocks noGrp="1"/>
          </p:cNvSpPr>
          <p:nvPr>
            <p:ph type="title"/>
          </p:nvPr>
        </p:nvSpPr>
        <p:spPr>
          <a:xfrm>
            <a:off x="371472" y="205979"/>
            <a:ext cx="8229600" cy="857250"/>
          </a:xfrm>
        </p:spPr>
        <p:txBody>
          <a:bodyPr>
            <a:normAutofit/>
          </a:bodyPr>
          <a:lstStyle/>
          <a:p>
            <a:r>
              <a:rPr lang="nb-NO" sz="3200">
                <a:solidFill>
                  <a:schemeClr val="tx1">
                    <a:lumMod val="50000"/>
                    <a:lumOff val="50000"/>
                  </a:schemeClr>
                </a:solidFill>
              </a:rPr>
              <a:t>YOUR PARTICIPATION IS IMPORTANT</a:t>
            </a:r>
          </a:p>
        </p:txBody>
      </p:sp>
      <p:sp>
        <p:nvSpPr>
          <p:cNvPr id="3" name="Content Placeholder 2">
            <a:extLst>
              <a:ext uri="{FF2B5EF4-FFF2-40B4-BE49-F238E27FC236}">
                <a16:creationId xmlns:a16="http://schemas.microsoft.com/office/drawing/2014/main" id="{F3EACCC2-FC57-46FC-97D0-A5219D85B5A9}"/>
              </a:ext>
            </a:extLst>
          </p:cNvPr>
          <p:cNvSpPr>
            <a:spLocks noGrp="1"/>
          </p:cNvSpPr>
          <p:nvPr>
            <p:ph idx="1"/>
          </p:nvPr>
        </p:nvSpPr>
        <p:spPr>
          <a:xfrm>
            <a:off x="371472" y="1200151"/>
            <a:ext cx="8229600" cy="3394472"/>
          </a:xfrm>
        </p:spPr>
        <p:txBody>
          <a:bodyPr vert="horz" lIns="91440" tIns="45720" rIns="91440" bIns="45720" rtlCol="0" anchor="t">
            <a:normAutofit/>
          </a:bodyPr>
          <a:lstStyle/>
          <a:p>
            <a:pPr>
              <a:spcBef>
                <a:spcPts val="1000"/>
              </a:spcBef>
            </a:pPr>
            <a:r>
              <a:rPr lang="en-US" sz="2000"/>
              <a:t>We encourage you to respond to the work environment survey</a:t>
            </a:r>
          </a:p>
          <a:p>
            <a:pPr>
              <a:spcBef>
                <a:spcPts val="1000"/>
              </a:spcBef>
            </a:pPr>
            <a:r>
              <a:rPr lang="en-US" sz="2000"/>
              <a:t>A high response percentage provides a better and more correct description - a good basis for discussion and improvement.</a:t>
            </a:r>
          </a:p>
          <a:p>
            <a:pPr>
              <a:spcBef>
                <a:spcPts val="1000"/>
              </a:spcBef>
            </a:pPr>
            <a:r>
              <a:rPr lang="en-US" sz="2000"/>
              <a:t>You will get a </a:t>
            </a:r>
            <a:r>
              <a:rPr lang="en-US" sz="2000" u="sng"/>
              <a:t>personal</a:t>
            </a:r>
            <a:r>
              <a:rPr lang="en-US" sz="2000"/>
              <a:t> link to the survey by e-mail from </a:t>
            </a:r>
            <a:br>
              <a:rPr lang="en-US" sz="2000"/>
            </a:br>
            <a:r>
              <a:rPr lang="en-US" sz="2000">
                <a:hlinkClick r:id="rId3"/>
              </a:rPr>
              <a:t>ark-kontakt@ntnu.no</a:t>
            </a:r>
            <a:r>
              <a:rPr lang="en-US" sz="2000"/>
              <a:t>. </a:t>
            </a:r>
          </a:p>
          <a:p>
            <a:pPr>
              <a:spcBef>
                <a:spcPts val="1000"/>
              </a:spcBef>
            </a:pPr>
            <a:r>
              <a:rPr lang="en-US" sz="2000"/>
              <a:t>Response period: 4–24 November 2019 </a:t>
            </a:r>
          </a:p>
          <a:p>
            <a:pPr>
              <a:spcBef>
                <a:spcPts val="1000"/>
              </a:spcBef>
            </a:pPr>
            <a:r>
              <a:rPr lang="en-US" sz="2000"/>
              <a:t>Responding takes approx.15 minutes</a:t>
            </a:r>
          </a:p>
          <a:p>
            <a:pPr>
              <a:spcBef>
                <a:spcPts val="1000"/>
              </a:spcBef>
            </a:pPr>
            <a:r>
              <a:rPr lang="en-US" sz="2000"/>
              <a:t>Your anonymity is guaranteed</a:t>
            </a:r>
          </a:p>
        </p:txBody>
      </p:sp>
    </p:spTree>
    <p:extLst>
      <p:ext uri="{BB962C8B-B14F-4D97-AF65-F5344CB8AC3E}">
        <p14:creationId xmlns:p14="http://schemas.microsoft.com/office/powerpoint/2010/main" val="231589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3CA3FD-9801-4691-B32B-77B3E4FC0BDB}"/>
              </a:ext>
            </a:extLst>
          </p:cNvPr>
          <p:cNvSpPr>
            <a:spLocks noGrp="1"/>
          </p:cNvSpPr>
          <p:nvPr>
            <p:ph type="title"/>
          </p:nvPr>
        </p:nvSpPr>
        <p:spPr/>
        <p:txBody>
          <a:bodyPr>
            <a:normAutofit fontScale="90000"/>
          </a:bodyPr>
          <a:lstStyle/>
          <a:p>
            <a:pPr algn="ctr"/>
            <a:r>
              <a:rPr lang="nb-NO">
                <a:solidFill>
                  <a:srgbClr val="7F7F7F"/>
                </a:solidFill>
              </a:rPr>
              <a:t>IMPORTANT CONSIDERATIONS BEFORE RESPONDING</a:t>
            </a:r>
          </a:p>
        </p:txBody>
      </p:sp>
      <p:sp>
        <p:nvSpPr>
          <p:cNvPr id="3" name="Plassholder for innhold 2">
            <a:extLst>
              <a:ext uri="{FF2B5EF4-FFF2-40B4-BE49-F238E27FC236}">
                <a16:creationId xmlns:a16="http://schemas.microsoft.com/office/drawing/2014/main" id="{B18AD93F-5113-44FC-A19C-E63FF1C8069E}"/>
              </a:ext>
            </a:extLst>
          </p:cNvPr>
          <p:cNvSpPr>
            <a:spLocks noGrp="1"/>
          </p:cNvSpPr>
          <p:nvPr>
            <p:ph idx="1"/>
          </p:nvPr>
        </p:nvSpPr>
        <p:spPr>
          <a:xfrm>
            <a:off x="457200" y="851807"/>
            <a:ext cx="8376834" cy="3751189"/>
          </a:xfrm>
        </p:spPr>
        <p:txBody>
          <a:bodyPr vert="horz" lIns="91440" tIns="45720" rIns="91440" bIns="45720" rtlCol="0" anchor="t">
            <a:noAutofit/>
          </a:bodyPr>
          <a:lstStyle/>
          <a:p>
            <a:pPr>
              <a:spcBef>
                <a:spcPts val="400"/>
              </a:spcBef>
            </a:pPr>
            <a:endParaRPr lang="nb-NO" dirty="0"/>
          </a:p>
          <a:p>
            <a:pPr marL="0" indent="0">
              <a:buNone/>
            </a:pPr>
            <a:r>
              <a:rPr lang="nb-NO" sz="1800" dirty="0"/>
              <a:t>Managers</a:t>
            </a:r>
            <a:r>
              <a:rPr lang="nb-NO" sz="2000" dirty="0"/>
              <a:t> must </a:t>
            </a:r>
            <a:r>
              <a:rPr lang="nb-NO" sz="2000" dirty="0" err="1"/>
              <a:t>inform</a:t>
            </a:r>
            <a:r>
              <a:rPr lang="nb-NO" sz="2000" dirty="0"/>
              <a:t> staff </a:t>
            </a:r>
            <a:r>
              <a:rPr lang="nb-NO" sz="2000" dirty="0" err="1"/>
              <a:t>of</a:t>
            </a:r>
            <a:r>
              <a:rPr lang="nb-NO" sz="2000" dirty="0"/>
              <a:t> </a:t>
            </a:r>
            <a:r>
              <a:rPr lang="nb-NO" sz="2000" dirty="0" err="1"/>
              <a:t>the</a:t>
            </a:r>
            <a:r>
              <a:rPr lang="nb-NO" sz="2000" dirty="0"/>
              <a:t> </a:t>
            </a:r>
            <a:r>
              <a:rPr lang="nb-NO" sz="2000" dirty="0" err="1"/>
              <a:t>meaning</a:t>
            </a:r>
            <a:r>
              <a:rPr lang="nb-NO" sz="2000" dirty="0"/>
              <a:t> </a:t>
            </a:r>
            <a:r>
              <a:rPr lang="nb-NO" sz="2000" dirty="0" err="1"/>
              <a:t>of</a:t>
            </a:r>
            <a:r>
              <a:rPr lang="nb-NO" sz="2000" dirty="0"/>
              <a:t> different terms </a:t>
            </a:r>
            <a:r>
              <a:rPr lang="nb-NO" sz="2000" dirty="0" err="1"/>
              <a:t>when</a:t>
            </a:r>
            <a:r>
              <a:rPr lang="nb-NO" sz="2000" dirty="0"/>
              <a:t> </a:t>
            </a:r>
            <a:r>
              <a:rPr lang="nb-NO" sz="2000" dirty="0" err="1"/>
              <a:t>responding</a:t>
            </a:r>
            <a:r>
              <a:rPr lang="nb-NO" sz="2000" dirty="0"/>
              <a:t>:</a:t>
            </a:r>
          </a:p>
          <a:p>
            <a:pPr marL="0" indent="0">
              <a:buNone/>
            </a:pPr>
            <a:endParaRPr lang="nb-NO" sz="2000" dirty="0"/>
          </a:p>
          <a:p>
            <a:r>
              <a:rPr lang="nb-NO" sz="2000" b="1" dirty="0"/>
              <a:t>Who is ‘</a:t>
            </a:r>
            <a:r>
              <a:rPr lang="nb-NO" sz="2000" b="1" dirty="0" err="1"/>
              <a:t>your</a:t>
            </a:r>
            <a:r>
              <a:rPr lang="nb-NO" sz="2000" b="1" dirty="0"/>
              <a:t> leader’?</a:t>
            </a:r>
            <a:r>
              <a:rPr lang="nb-NO" sz="2000" dirty="0"/>
              <a:t> </a:t>
            </a:r>
            <a:r>
              <a:rPr lang="nb-NO" sz="2000" dirty="0">
                <a:sym typeface="Wingdings" panose="05000000000000000000" pitchFamily="2" charset="2"/>
              </a:rPr>
              <a:t> </a:t>
            </a:r>
            <a:r>
              <a:rPr lang="nb-NO" sz="2000" dirty="0" err="1">
                <a:sym typeface="Wingdings" panose="05000000000000000000" pitchFamily="2" charset="2"/>
              </a:rPr>
              <a:t>group</a:t>
            </a:r>
            <a:r>
              <a:rPr lang="nb-NO" sz="2000" dirty="0">
                <a:sym typeface="Wingdings" panose="05000000000000000000" pitchFamily="2" charset="2"/>
              </a:rPr>
              <a:t> leader/unit leader  </a:t>
            </a:r>
            <a:endParaRPr lang="nb-NO" sz="2000" dirty="0"/>
          </a:p>
          <a:p>
            <a:endParaRPr lang="nb-NO" sz="2000" dirty="0"/>
          </a:p>
          <a:p>
            <a:r>
              <a:rPr lang="nb-NO" sz="2000" b="1" dirty="0" err="1"/>
              <a:t>What</a:t>
            </a:r>
            <a:r>
              <a:rPr lang="nb-NO" sz="2000" b="1" dirty="0"/>
              <a:t> is my ‘unit’?</a:t>
            </a:r>
            <a:r>
              <a:rPr lang="nb-NO" sz="2000" dirty="0"/>
              <a:t> </a:t>
            </a:r>
            <a:r>
              <a:rPr lang="nb-NO" sz="2000" dirty="0">
                <a:sym typeface="Wingdings" panose="05000000000000000000" pitchFamily="2" charset="2"/>
              </a:rPr>
              <a:t> </a:t>
            </a:r>
            <a:r>
              <a:rPr lang="nb-NO" sz="2000" dirty="0" err="1">
                <a:sym typeface="Wingdings" panose="05000000000000000000" pitchFamily="2" charset="2"/>
              </a:rPr>
              <a:t>the</a:t>
            </a:r>
            <a:r>
              <a:rPr lang="nb-NO" sz="2000" dirty="0">
                <a:sym typeface="Wingdings" panose="05000000000000000000" pitchFamily="2" charset="2"/>
              </a:rPr>
              <a:t> </a:t>
            </a:r>
            <a:r>
              <a:rPr lang="nb-NO" sz="2000" dirty="0" err="1">
                <a:sym typeface="Wingdings" panose="05000000000000000000" pitchFamily="2" charset="2"/>
              </a:rPr>
              <a:t>response</a:t>
            </a:r>
            <a:r>
              <a:rPr lang="nb-NO" sz="2000" dirty="0">
                <a:sym typeface="Wingdings" panose="05000000000000000000" pitchFamily="2" charset="2"/>
              </a:rPr>
              <a:t> unit </a:t>
            </a:r>
            <a:r>
              <a:rPr lang="nb-NO" sz="2000" dirty="0" err="1">
                <a:sym typeface="Wingdings" panose="05000000000000000000" pitchFamily="2" charset="2"/>
              </a:rPr>
              <a:t>selected</a:t>
            </a:r>
            <a:r>
              <a:rPr lang="nb-NO" sz="2000" dirty="0">
                <a:sym typeface="Wingdings" panose="05000000000000000000" pitchFamily="2" charset="2"/>
              </a:rPr>
              <a:t> by </a:t>
            </a:r>
            <a:r>
              <a:rPr lang="nb-NO" sz="2000" dirty="0" err="1">
                <a:sym typeface="Wingdings" panose="05000000000000000000" pitchFamily="2" charset="2"/>
              </a:rPr>
              <a:t>your</a:t>
            </a:r>
            <a:r>
              <a:rPr lang="nb-NO" sz="2000" dirty="0">
                <a:sym typeface="Wingdings" panose="05000000000000000000" pitchFamily="2" charset="2"/>
              </a:rPr>
              <a:t> leader </a:t>
            </a:r>
            <a:endParaRPr lang="nb-NO" sz="2000" dirty="0"/>
          </a:p>
          <a:p>
            <a:endParaRPr lang="nb-NO" sz="2000" dirty="0">
              <a:sym typeface="Wingdings" panose="05000000000000000000" pitchFamily="2" charset="2"/>
            </a:endParaRPr>
          </a:p>
          <a:p>
            <a:r>
              <a:rPr lang="nb-NO" sz="2000" b="1" dirty="0">
                <a:sym typeface="Wingdings" panose="05000000000000000000" pitchFamily="2" charset="2"/>
              </a:rPr>
              <a:t>Who is ‘my unit management’?</a:t>
            </a:r>
            <a:r>
              <a:rPr lang="nb-NO" sz="2000" dirty="0">
                <a:sym typeface="Wingdings" panose="05000000000000000000" pitchFamily="2" charset="2"/>
              </a:rPr>
              <a:t>  management </a:t>
            </a:r>
            <a:r>
              <a:rPr lang="nb-NO" sz="2000" dirty="0" err="1">
                <a:sym typeface="Wingdings" panose="05000000000000000000" pitchFamily="2" charset="2"/>
              </a:rPr>
              <a:t>group</a:t>
            </a:r>
            <a:r>
              <a:rPr lang="nb-NO" sz="2000" dirty="0">
                <a:sym typeface="Wingdings" panose="05000000000000000000" pitchFamily="2" charset="2"/>
              </a:rPr>
              <a:t> for </a:t>
            </a:r>
            <a:r>
              <a:rPr lang="nb-NO" sz="2000" dirty="0" err="1">
                <a:sym typeface="Wingdings" panose="05000000000000000000" pitchFamily="2" charset="2"/>
              </a:rPr>
              <a:t>the</a:t>
            </a:r>
            <a:r>
              <a:rPr lang="nb-NO" sz="2000" dirty="0">
                <a:sym typeface="Wingdings" panose="05000000000000000000" pitchFamily="2" charset="2"/>
              </a:rPr>
              <a:t> </a:t>
            </a:r>
            <a:r>
              <a:rPr lang="nb-NO" sz="2000" dirty="0" err="1">
                <a:sym typeface="Wingdings" panose="05000000000000000000" pitchFamily="2" charset="2"/>
              </a:rPr>
              <a:t>department</a:t>
            </a:r>
            <a:r>
              <a:rPr lang="nb-NO" sz="2000" dirty="0">
                <a:sym typeface="Wingdings" panose="05000000000000000000" pitchFamily="2" charset="2"/>
              </a:rPr>
              <a:t>/</a:t>
            </a:r>
            <a:r>
              <a:rPr lang="nb-NO" sz="2000" dirty="0" err="1">
                <a:sym typeface="Wingdings" panose="05000000000000000000" pitchFamily="2" charset="2"/>
              </a:rPr>
              <a:t>section</a:t>
            </a:r>
            <a:endParaRPr lang="nb-NO" sz="2000" dirty="0"/>
          </a:p>
          <a:p>
            <a:endParaRPr lang="nb-NO" dirty="0">
              <a:highlight>
                <a:srgbClr val="FFFF00"/>
              </a:highlight>
            </a:endParaRPr>
          </a:p>
        </p:txBody>
      </p:sp>
    </p:spTree>
    <p:extLst>
      <p:ext uri="{BB962C8B-B14F-4D97-AF65-F5344CB8AC3E}">
        <p14:creationId xmlns:p14="http://schemas.microsoft.com/office/powerpoint/2010/main" val="155562819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ntnu_enkel_eng_16_9</Template>
  <TotalTime>0</TotalTime>
  <Words>919</Words>
  <Application>Microsoft Office PowerPoint</Application>
  <PresentationFormat>Skjermfremvisning (16:9)</PresentationFormat>
  <Paragraphs>224</Paragraphs>
  <Slides>10</Slides>
  <Notes>10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Arial</vt:lpstr>
      <vt:lpstr>Calibri</vt:lpstr>
      <vt:lpstr>Wingdings</vt:lpstr>
      <vt:lpstr>Office-tema</vt:lpstr>
      <vt:lpstr>ORGANIZATIONAL AND PSYCHOSOCIAL ENVIRONMENT  THE WORK ENVIRONMENT SURVEY 2019</vt:lpstr>
      <vt:lpstr>PowerPoint-presentasjon</vt:lpstr>
      <vt:lpstr>HOW DO YOU FEEL ABOUT YOUR WORKING CONDITIONS?</vt:lpstr>
      <vt:lpstr>OUR WORK ENVIRONMENT – A SHARED RESPONSIBILITY</vt:lpstr>
      <vt:lpstr>FURTHER AMBITIONS</vt:lpstr>
      <vt:lpstr>KNOWLEDGE-BASED AND GOAL-ORIENTED</vt:lpstr>
      <vt:lpstr>WHAT HAPPENS AFTER THE SURVEY?</vt:lpstr>
      <vt:lpstr>YOUR PARTICIPATION IS IMPORTANT</vt:lpstr>
      <vt:lpstr>IMPORTANT CONSIDERATIONS BEFORE RESPONDING</vt:lpstr>
      <vt:lpstr>USEFUL INFORMATION  AT INNSIDA</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AND PSYCHOSOCIAL ENVIRONMENT  THE WORK ENVIRONMENT SURVEY 2019</dc:title>
  <dc:creator>Kristin Lysklett</dc:creator>
  <cp:lastModifiedBy>Kristin Lysklett</cp:lastModifiedBy>
  <cp:revision>3</cp:revision>
  <dcterms:created xsi:type="dcterms:W3CDTF">2019-10-17T12:26:11Z</dcterms:created>
  <dcterms:modified xsi:type="dcterms:W3CDTF">2019-10-28T16:34:32Z</dcterms:modified>
</cp:coreProperties>
</file>