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61" r:id="rId5"/>
    <p:sldId id="262" r:id="rId6"/>
    <p:sldId id="265" r:id="rId7"/>
    <p:sldId id="264" r:id="rId8"/>
    <p:sldId id="275" r:id="rId9"/>
    <p:sldId id="276" r:id="rId10"/>
    <p:sldId id="266" r:id="rId11"/>
    <p:sldId id="267" r:id="rId12"/>
    <p:sldId id="277" r:id="rId13"/>
    <p:sldId id="263" r:id="rId14"/>
  </p:sldIdLst>
  <p:sldSz cx="9144000" cy="5143500" type="screen16x9"/>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24" autoAdjust="0"/>
    <p:restoredTop sz="59352" autoAdjust="0"/>
  </p:normalViewPr>
  <p:slideViewPr>
    <p:cSldViewPr snapToGrid="0" snapToObjects="1">
      <p:cViewPr varScale="1">
        <p:scale>
          <a:sx n="45" d="100"/>
          <a:sy n="45" d="100"/>
        </p:scale>
        <p:origin x="43" y="341"/>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F3CB1DC-5BD0-4415-9744-398960F61150}" type="datetimeFigureOut">
              <a:rPr lang="nb-NO" smtClean="0"/>
              <a:t>28.10.2019</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00EA9A1-D457-4262-B444-115AEA080C8F}" type="slidenum">
              <a:rPr lang="nb-NO" smtClean="0"/>
              <a:t>‹#›</a:t>
            </a:fld>
            <a:endParaRPr lang="nb-NO"/>
          </a:p>
        </p:txBody>
      </p:sp>
    </p:spTree>
    <p:extLst>
      <p:ext uri="{BB962C8B-B14F-4D97-AF65-F5344CB8AC3E}">
        <p14:creationId xmlns:p14="http://schemas.microsoft.com/office/powerpoint/2010/main" val="8435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nsida.ntnu.no/wiki/-/wiki/Norsk/Uakseptabel+adferd+-+mobbing+og+konflikter"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innsida.ntnu.no/wiki/-/wiki/Norsk/Rapporter+om+mobbing+og+trakasser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dirty="0"/>
              <a:t>Tre</a:t>
            </a:r>
            <a:r>
              <a:rPr lang="nb-NO" sz="1200" b="1" baseline="0" dirty="0"/>
              <a:t> r</a:t>
            </a:r>
            <a:r>
              <a:rPr lang="nb-NO" sz="1200" b="1" dirty="0"/>
              <a:t>åd til deg som leder før informasjonsmøtet på enheten:</a:t>
            </a:r>
            <a:endParaRPr lang="nb-NO" sz="1200" dirty="0"/>
          </a:p>
          <a:p>
            <a:r>
              <a:rPr lang="nb-NO" sz="1200" dirty="0"/>
              <a:t>1. Vær personlig. Vis at det er viktig for deg at ansatte svarer og at du bryr deg om arbeidsmiljøet og vil vite hvordan de har det på jobb. Undersøkelsen gir deg som leder god oversikt over arbeidsmiljøsituasjonen på din enhet, slik at du kan bidra til å skape gode rammer for de ansatte og for virksomheten hos dere.</a:t>
            </a:r>
            <a:endParaRPr lang="nb-NO" sz="1200" dirty="0">
              <a:cs typeface="Calibri"/>
            </a:endParaRPr>
          </a:p>
          <a:p>
            <a:r>
              <a:rPr lang="nb-NO" sz="1200" dirty="0"/>
              <a:t>2. Vær konkret. Vi gjør dette fordi det gir oss et felles grunnlag for å forbedre arbeidsmiljøet, arbeidsprosessene og organiseringen av arbeidet på enheten. </a:t>
            </a:r>
          </a:p>
          <a:p>
            <a:r>
              <a:rPr lang="nb-NO" sz="1200" dirty="0"/>
              <a:t>3. Vær lokal. Det handler om hvordan vi vil ha det hos oss – verdier og kultur, og utviklingen på vår enhet. </a:t>
            </a:r>
            <a:endParaRPr lang="nb-NO" sz="1200" dirty="0">
              <a:cs typeface="Calibri"/>
            </a:endParaRPr>
          </a:p>
          <a:p>
            <a:endParaRPr lang="nb-NO" sz="1200" b="1" dirty="0"/>
          </a:p>
          <a:p>
            <a:r>
              <a:rPr lang="nb-NO" sz="1200" b="1" dirty="0"/>
              <a:t>Her er fire viktige årsaker til at vi gjennomfører arbeidsmiljøundersøkelsen på NTNU</a:t>
            </a:r>
            <a:endParaRPr lang="nb-NO" sz="1200" dirty="0"/>
          </a:p>
          <a:p>
            <a:pPr marL="328452" indent="-328452">
              <a:buFont typeface="+mj-lt"/>
              <a:buAutoNum type="arabicPeriod"/>
            </a:pPr>
            <a:r>
              <a:rPr lang="nb-NO" sz="1200" dirty="0"/>
              <a:t>Alle medarbeidere ved NTNU skal ha et fullt forsvarlig arbeidsmiljø.</a:t>
            </a:r>
          </a:p>
          <a:p>
            <a:pPr marL="328452" indent="-328452">
              <a:buFont typeface="+mj-lt"/>
              <a:buAutoNum type="arabicPeriod"/>
            </a:pPr>
            <a:r>
              <a:rPr lang="nb-NO" sz="1200" dirty="0"/>
              <a:t>Et velfungerende arbeidsmiljø er nødvendig for å realisere NTNUs mål.</a:t>
            </a:r>
          </a:p>
          <a:p>
            <a:pPr marL="328452" indent="-328452" defTabSz="1313810">
              <a:buFont typeface="+mj-lt"/>
              <a:buAutoNum type="arabicPeriod"/>
              <a:defRPr/>
            </a:pPr>
            <a:r>
              <a:rPr lang="nb-NO" sz="1200" dirty="0"/>
              <a:t>Kunnskap om hvordan ansatte opplever sin arbeidssituasjon.</a:t>
            </a:r>
            <a:r>
              <a:rPr lang="nb-NO" sz="1200" b="1" u="sng" dirty="0"/>
              <a:t> Det er det er viktig at så mange som mulig svarer på spørreundersøkelsen slik at vi får et så riktig bilde av ansattes arbeidssituasjon som mulig – før vi bestemmer tiltak og </a:t>
            </a:r>
            <a:r>
              <a:rPr lang="nb-NO" sz="1200" b="1" u="sng" dirty="0" err="1"/>
              <a:t>arbeidsmiljøsatsniger</a:t>
            </a:r>
            <a:r>
              <a:rPr lang="nb-NO" sz="1200" b="1" u="sng" dirty="0"/>
              <a:t> fremover.</a:t>
            </a:r>
            <a:endParaRPr lang="nb-NO" sz="1200" dirty="0"/>
          </a:p>
          <a:p>
            <a:pPr marL="328452" indent="-328452">
              <a:buFont typeface="+mj-lt"/>
              <a:buAutoNum type="arabicPeriod"/>
            </a:pPr>
            <a:r>
              <a:rPr lang="nb-NO" sz="1200" dirty="0"/>
              <a:t>Verktøy for arbeidsmiljø- og organisasjonsutvikling.</a:t>
            </a:r>
          </a:p>
          <a:p>
            <a:endParaRPr lang="nb-NO" sz="1200" b="1" dirty="0"/>
          </a:p>
          <a:p>
            <a:r>
              <a:rPr lang="nb-NO" sz="1200" b="1" dirty="0"/>
              <a:t>Arbeidsmiljøundersøkelsen setter det psykososiale arbeidsmiljøet på dagsorden. </a:t>
            </a:r>
            <a:r>
              <a:rPr lang="nb-NO" sz="1200" b="0" dirty="0"/>
              <a:t>Det handler også om hvordan vi organiserer arbeidet på enheten. </a:t>
            </a:r>
            <a:br>
              <a:rPr lang="nb-NO" sz="1200" b="0" dirty="0">
                <a:cs typeface="+mn-lt"/>
              </a:rPr>
            </a:br>
            <a:r>
              <a:rPr lang="nb-NO" sz="1200" b="0" dirty="0"/>
              <a:t>(Fysisk arbeidsmiljø jobber vi med på andre måter, eks. vernerunder, risikoanalyser). </a:t>
            </a:r>
          </a:p>
          <a:p>
            <a:endParaRPr lang="nb-NO" sz="1200" dirty="0"/>
          </a:p>
          <a:p>
            <a:r>
              <a:rPr lang="nb-NO" sz="1200" noProof="0" dirty="0"/>
              <a:t>Arbeidsmiljøundersøkelsen vil gi et godt utgangspunkt for å jobbe </a:t>
            </a:r>
            <a:r>
              <a:rPr lang="nb-NO" sz="1200" b="1" noProof="0" dirty="0"/>
              <a:t>forebyggende</a:t>
            </a:r>
            <a:r>
              <a:rPr lang="nb-NO" sz="1200" noProof="0" dirty="0"/>
              <a:t> og </a:t>
            </a:r>
            <a:r>
              <a:rPr lang="nb-NO" sz="1200" b="1" noProof="0" dirty="0"/>
              <a:t>helsefremmende</a:t>
            </a:r>
            <a:r>
              <a:rPr lang="nb-NO" sz="1200" noProof="0" dirty="0"/>
              <a:t>, men vil også gi indikasjoner på </a:t>
            </a:r>
            <a:r>
              <a:rPr lang="nb-NO" sz="1200" b="1" noProof="0" dirty="0"/>
              <a:t>usunne arbeidsforhold </a:t>
            </a:r>
            <a:r>
              <a:rPr lang="nb-NO" sz="1200" noProof="0" dirty="0"/>
              <a:t>(eks. personkonflikter). </a:t>
            </a:r>
          </a:p>
          <a:p>
            <a:endParaRPr lang="nb-NO" sz="1200" noProof="0" dirty="0"/>
          </a:p>
          <a:p>
            <a:pPr defTabSz="2132182"/>
            <a:r>
              <a:rPr lang="nb-NO" sz="1200" b="1" dirty="0"/>
              <a:t>I forlengelsen</a:t>
            </a:r>
            <a:r>
              <a:rPr lang="nb-NO" sz="1200" b="1" baseline="0" dirty="0"/>
              <a:t> av kartleggingen av mobbing og trakassering</a:t>
            </a:r>
            <a:r>
              <a:rPr lang="nb-NO" sz="1200" b="1" dirty="0"/>
              <a:t>: </a:t>
            </a:r>
          </a:p>
          <a:p>
            <a:pPr defTabSz="2132182"/>
            <a:r>
              <a:rPr lang="nb-NO" sz="1200" dirty="0"/>
              <a:t>Eventuelle tilfeller av mobbing og trakassering, eller personkonflikter håndteres på andre måter</a:t>
            </a:r>
            <a:r>
              <a:rPr lang="nb-NO" sz="1200" baseline="0" dirty="0"/>
              <a:t> enn gjennom oppfølgingen av arbeidsmiljøundersøkelsen</a:t>
            </a:r>
          </a:p>
          <a:p>
            <a:pPr marL="246339" indent="-246339" defTabSz="2132182">
              <a:buFontTx/>
              <a:buChar char="-"/>
            </a:pPr>
            <a:r>
              <a:rPr lang="nb-NO" sz="1200" baseline="0" dirty="0"/>
              <a:t>Se Innsida: </a:t>
            </a:r>
            <a:r>
              <a:rPr lang="nb-NO" sz="1200" baseline="0" noProof="0" dirty="0"/>
              <a:t>Les mer om uakseptabel atferd mobbing og konflikter her: </a:t>
            </a:r>
            <a:r>
              <a:rPr lang="nb-NO" sz="1200" dirty="0">
                <a:hlinkClick r:id="rId3"/>
              </a:rPr>
              <a:t>https://innsida.ntnu.no/wiki/-/wiki/Norsk/Uakseptabel+adferd+-+mobbing+og+konflikter</a:t>
            </a:r>
            <a:endParaRPr lang="nb-NO" sz="1200" dirty="0"/>
          </a:p>
          <a:p>
            <a:pPr marL="246339" indent="-246339" defTabSz="2132182">
              <a:buFontTx/>
              <a:buChar char="-"/>
            </a:pPr>
            <a:r>
              <a:rPr lang="nb-NO" sz="1200" baseline="0" noProof="0" dirty="0"/>
              <a:t>På denne siden finner ledere presentasjoner for ledere om kartleggingen</a:t>
            </a:r>
            <a:r>
              <a:rPr lang="nb-NO" sz="1200" dirty="0"/>
              <a:t>, inkludert PPT med info til ansatte om hvordan de sier i fra</a:t>
            </a:r>
            <a:r>
              <a:rPr lang="nb-NO" sz="1200" baseline="0" noProof="0" dirty="0"/>
              <a:t>: </a:t>
            </a:r>
            <a:r>
              <a:rPr lang="nb-NO" sz="1200" dirty="0">
                <a:hlinkClick r:id="rId4"/>
              </a:rPr>
              <a:t>https://innsida.ntnu.no/wiki/-/wiki/Norsk/Rapporter+om+mobbing+og+trakassering</a:t>
            </a:r>
            <a:endParaRPr lang="nb-NO" sz="1200" baseline="0" dirty="0"/>
          </a:p>
          <a:p>
            <a:pPr defTabSz="2132182">
              <a:defRPr/>
            </a:pPr>
            <a:endParaRPr lang="nb-NO" sz="1200" dirty="0"/>
          </a:p>
          <a:p>
            <a:r>
              <a:rPr lang="nb-NO" sz="1200" b="1" u="sng" noProof="0" dirty="0"/>
              <a:t>Litt bakgrunnsinformasjon til leder</a:t>
            </a:r>
            <a:r>
              <a:rPr lang="nb-NO" sz="1200" b="1" noProof="0" dirty="0"/>
              <a:t>:</a:t>
            </a:r>
          </a:p>
          <a:p>
            <a:r>
              <a:rPr lang="nb-NO" sz="1200" noProof="0" dirty="0"/>
              <a:t>I en kunnskapsorganisasjon er </a:t>
            </a:r>
            <a:r>
              <a:rPr lang="nb-NO" sz="1200" b="1" noProof="0" dirty="0"/>
              <a:t>humankapitalen </a:t>
            </a:r>
            <a:r>
              <a:rPr lang="nb-NO" sz="1200" noProof="0" dirty="0"/>
              <a:t>den aller viktigste ressursen vi har. På samme måte som vi legger planer for hvordan vi skal organisere den faglige virksomheten, må vi også ha planer for hvordan vi skal ivareta menneskene i organisasjonen. Arbeidsmiljøtiltakene skal derfor inngå i enhetens tiltaksplaner (strategi og handlingsplaner). Et «velfungerende arbeidsmiljø» er en forutsetning for å nå virksomhetsmålene. </a:t>
            </a:r>
          </a:p>
          <a:p>
            <a:pPr defTabSz="1313810">
              <a:defRPr/>
            </a:pPr>
            <a:endParaRPr lang="nb-NO" sz="1200" b="1" dirty="0"/>
          </a:p>
          <a:p>
            <a:pPr defTabSz="1313810">
              <a:defRPr/>
            </a:pPr>
            <a:r>
              <a:rPr lang="nb-NO" sz="1200" b="1" dirty="0"/>
              <a:t>Det kan komme kritiske spørsmål og kommentarer. </a:t>
            </a:r>
            <a:r>
              <a:rPr lang="nb-NO" sz="1200" dirty="0"/>
              <a:t>Lytt til hva den ansatte/tillitsvalgte sier og unngå å gå i forsvar. Kanskje er det en oppfordring til at du må passe på å unngå å gjøre feil man erfarte sist. Kanskje er det bare behov for et oppklarende svar. Du finner svar på en del spørsmål i merknadene til disse lysarkene. Mer informasjon og ressurspersoner finnes på Intranett «arbeidsmiljøundersøkelse - for ledere».  </a:t>
            </a:r>
          </a:p>
          <a:p>
            <a:endParaRPr lang="nb-NO" sz="1200" noProof="0" dirty="0"/>
          </a:p>
          <a:p>
            <a:r>
              <a:rPr lang="nb-NO" sz="1200" b="1" noProof="0" dirty="0"/>
              <a:t>NTNUs verdier</a:t>
            </a:r>
            <a:r>
              <a:rPr lang="nb-NO" sz="1200" noProof="0" dirty="0"/>
              <a:t>: "Kreativ, konstruktiv, kritisk og respektfull"</a:t>
            </a:r>
            <a:endParaRPr lang="nb-NO" sz="1200" noProof="0" dirty="0">
              <a:cs typeface="Calibri"/>
            </a:endParaRPr>
          </a:p>
          <a:p>
            <a:r>
              <a:rPr lang="nb-NO" sz="1200" b="1" noProof="0" dirty="0"/>
              <a:t>Arbeidsmiljøloven § 1.1 «Lovens formål</a:t>
            </a:r>
            <a:r>
              <a:rPr lang="nb-NO" sz="1200" noProof="0" dirty="0"/>
              <a:t> er å sikre et arbeidsmiljø som gir grunnlag for en helsefremmende og meningsfylt arbeidssituasjon, som gir full trygghet mot fysiske og psykiske skadevirkninger, og med en velferdsmessig standard som til enhver tid er i samsvar med den teknologiske og sosiale utviklingen i samfunnet.»</a:t>
            </a:r>
          </a:p>
          <a:p>
            <a:r>
              <a:rPr lang="nb-NO" sz="1200" b="1" noProof="0" dirty="0"/>
              <a:t>Arbeidsmiljøloven § 1.3 stiller krav til systematisk helse-, miljø- og sikkerhetsarbeid</a:t>
            </a:r>
            <a:r>
              <a:rPr lang="nb-NO" sz="1200" noProof="0" dirty="0"/>
              <a:t>. Det innebærer bl.a. at arbeidsgiver skal: «kartlegge farer og problemer og på denne bakgrunn vurdere risikoforholdene i virksomheten, utarbeide planer og iverksette tiltak for å reduser risiko». </a:t>
            </a:r>
          </a:p>
          <a:p>
            <a:r>
              <a:rPr lang="nb-NO" sz="1200" b="1" noProof="0" dirty="0"/>
              <a:t>NTNUs ledere har et klart ansvar etter arbeidsmiljøloven for å forebygge, :</a:t>
            </a:r>
            <a:endParaRPr lang="nb-NO" sz="1200" noProof="0" dirty="0"/>
          </a:p>
          <a:p>
            <a:pPr marL="328452" indent="-328452">
              <a:buFont typeface="Arial" panose="020B0604020202020204" pitchFamily="34" charset="0"/>
              <a:buChar char="•"/>
            </a:pPr>
            <a:r>
              <a:rPr lang="nb-NO" sz="1200" b="1" u="sng" noProof="0" dirty="0"/>
              <a:t>Omsorgsplikt</a:t>
            </a:r>
            <a:r>
              <a:rPr lang="nb-NO" sz="1200" noProof="0" dirty="0"/>
              <a:t> mht. å skape gode rammer som fremmer et helsefremmende arbeidsmiljø. Når jobbkravene er store, er det viktig å ta vare på det som fungerer godt og styrke ressursene rundt de ansatte (se merknad til neste lysark). </a:t>
            </a:r>
          </a:p>
          <a:p>
            <a:pPr marL="328452" indent="-328452">
              <a:buFont typeface="Arial" panose="020B0604020202020204" pitchFamily="34" charset="0"/>
              <a:buChar char="•"/>
            </a:pPr>
            <a:r>
              <a:rPr lang="nb-NO" sz="1200" b="1" u="sng" noProof="0" dirty="0"/>
              <a:t>Undersøkelsesplikt</a:t>
            </a:r>
            <a:r>
              <a:rPr lang="nb-NO" sz="1200" noProof="0" dirty="0"/>
              <a:t> og aktivitetsplikt dersom det er tegn på at arbeidsmiljøet kan være uforsvarlig med fare for sykdom. I så fall bør du søke råd hos ressursperson på fakultetet, HR-HMS, Bedriftshelsetjeneste om mulig problemløsning eller konflikthåndtering. </a:t>
            </a:r>
          </a:p>
          <a:p>
            <a:endParaRPr lang="nb-NO" sz="1200" noProof="0" dirty="0"/>
          </a:p>
          <a:p>
            <a:pPr defTabSz="1313810">
              <a:defRPr/>
            </a:pPr>
            <a:r>
              <a:rPr lang="nb-NO" sz="1200" b="0" dirty="0"/>
              <a:t>Bildene illustrerer mangfoldet i NTNUs arbeidsmiljøer. Det er lov å bytte ut et av bildene </a:t>
            </a:r>
            <a:r>
              <a:rPr lang="nb-NO" sz="1200" dirty="0"/>
              <a:t>med et bilde fra eget fagmiljø for å skape lokal forankring </a:t>
            </a:r>
            <a:r>
              <a:rPr lang="nb-NO" sz="1200" dirty="0">
                <a:sym typeface="Wingdings" panose="05000000000000000000" pitchFamily="2" charset="2"/>
              </a:rPr>
              <a:t></a:t>
            </a:r>
            <a:endParaRPr lang="nb-NO" sz="1200" dirty="0"/>
          </a:p>
        </p:txBody>
      </p:sp>
      <p:sp>
        <p:nvSpPr>
          <p:cNvPr id="4" name="Slide Number Placeholder 3"/>
          <p:cNvSpPr>
            <a:spLocks noGrp="1"/>
          </p:cNvSpPr>
          <p:nvPr>
            <p:ph type="sldNum" sz="quarter" idx="5"/>
          </p:nvPr>
        </p:nvSpPr>
        <p:spPr/>
        <p:txBody>
          <a:bodyPr/>
          <a:lstStyle/>
          <a:p>
            <a:fld id="{C0DBECE5-E5E3-4DB3-9924-2CD8DA90F849}" type="slidenum">
              <a:rPr lang="nb-NO"/>
              <a:t>1</a:t>
            </a:fld>
            <a:endParaRPr lang="nb-NO"/>
          </a:p>
        </p:txBody>
      </p:sp>
    </p:spTree>
    <p:extLst>
      <p:ext uri="{BB962C8B-B14F-4D97-AF65-F5344CB8AC3E}">
        <p14:creationId xmlns:p14="http://schemas.microsoft.com/office/powerpoint/2010/main" val="2585476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0DBECE5-E5E3-4DB3-9924-2CD8DA90F849}" type="slidenum">
              <a:rPr lang="nb-NO" smtClean="0"/>
              <a:t>10</a:t>
            </a:fld>
            <a:endParaRPr lang="nb-NO"/>
          </a:p>
        </p:txBody>
      </p:sp>
    </p:spTree>
    <p:extLst>
      <p:ext uri="{BB962C8B-B14F-4D97-AF65-F5344CB8AC3E}">
        <p14:creationId xmlns:p14="http://schemas.microsoft.com/office/powerpoint/2010/main" val="105147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noProof="0" dirty="0">
                <a:cs typeface="Calibri"/>
              </a:rPr>
              <a:t>FASE 1</a:t>
            </a:r>
            <a:r>
              <a:rPr lang="nb-NO" sz="1200" noProof="0" dirty="0">
                <a:cs typeface="Calibri"/>
              </a:rPr>
              <a:t>:</a:t>
            </a:r>
            <a:r>
              <a:rPr lang="nb-NO" sz="1200" baseline="0" noProof="0" dirty="0">
                <a:cs typeface="Calibri"/>
              </a:rPr>
              <a:t> Informasjon om kommende undersøkelse. Ta med erfaringer fra tidligere, og snakke om hvordan vi kan bruke kommende undersøkelse til å utvikle arbeidsmiljøet ved vår enhet.  </a:t>
            </a:r>
            <a:endParaRPr lang="nb-NO" sz="1200" noProof="0" dirty="0">
              <a:cs typeface="Calibri"/>
            </a:endParaRPr>
          </a:p>
          <a:p>
            <a:endParaRPr lang="nb-NO" sz="1200" noProof="0" dirty="0">
              <a:cs typeface="Calibri"/>
            </a:endParaRPr>
          </a:p>
          <a:p>
            <a:r>
              <a:rPr lang="nb-NO" sz="1200" b="1" noProof="0" dirty="0">
                <a:cs typeface="Calibri"/>
              </a:rPr>
              <a:t>FASES</a:t>
            </a:r>
            <a:r>
              <a:rPr lang="nb-NO" sz="1200" b="1" baseline="0" noProof="0" dirty="0">
                <a:cs typeface="Calibri"/>
              </a:rPr>
              <a:t> 2: </a:t>
            </a:r>
            <a:r>
              <a:rPr lang="nb-NO" sz="1200" noProof="0" dirty="0">
                <a:cs typeface="Calibri"/>
              </a:rPr>
              <a:t>Du får undersøkelsen på e-post:</a:t>
            </a:r>
            <a:r>
              <a:rPr lang="nb-NO" sz="1200" baseline="0" noProof="0" dirty="0">
                <a:cs typeface="Calibri"/>
              </a:rPr>
              <a:t> </a:t>
            </a:r>
            <a:r>
              <a:rPr lang="nb-NO" sz="1200" b="1" baseline="0" noProof="0" dirty="0">
                <a:cs typeface="Calibri"/>
              </a:rPr>
              <a:t>4. november. </a:t>
            </a:r>
            <a:r>
              <a:rPr lang="nb-NO" sz="1200" b="0" noProof="0" dirty="0">
                <a:cs typeface="Calibri"/>
              </a:rPr>
              <a:t>Resultatene foreligger </a:t>
            </a:r>
            <a:r>
              <a:rPr lang="nb-NO" sz="1200" b="1" noProof="0" dirty="0">
                <a:cs typeface="Calibri"/>
              </a:rPr>
              <a:t>10. januar. </a:t>
            </a:r>
            <a:endParaRPr lang="nb-NO" sz="1200" b="1" baseline="0" noProof="0" dirty="0">
              <a:cs typeface="Calibri"/>
            </a:endParaRPr>
          </a:p>
          <a:p>
            <a:endParaRPr lang="nb-NO" sz="1200" b="0" baseline="0" noProof="0" dirty="0">
              <a:cs typeface="Calibri"/>
            </a:endParaRPr>
          </a:p>
          <a:p>
            <a:r>
              <a:rPr lang="nb-NO" sz="1200" b="1" baseline="0" noProof="0" dirty="0">
                <a:cs typeface="Calibri"/>
              </a:rPr>
              <a:t>FASE 3: </a:t>
            </a:r>
            <a:r>
              <a:rPr lang="nb-NO" sz="1200" b="0" noProof="0" dirty="0"/>
              <a:t>På oppfølgingsmøtet i februar-mars</a:t>
            </a:r>
            <a:r>
              <a:rPr lang="nb-NO" sz="1200" b="0" baseline="0" noProof="0" dirty="0"/>
              <a:t> fortsetter vi kartleggingen ved å snakke om hva resultatene fra arbeidsmiljøundersøkelsen er et uttrykk for i vår arbeidshverdag, slik vi kjenner den, - og hvilke temaområder vi anser som viktigst for oss å utvikle tiltak på (bevaringstiltak og utviklingstiltak).Dersom det er sider ved arbeidsmiljøet som undersøkelsen ikke fanger opp, er det også rom for å løfte frem dette i oppfølgingsmøtet. Siste del av oppfølgingsmøtet bruker vi til tiltaksutvikling. </a:t>
            </a:r>
            <a:endParaRPr lang="nb-NO" sz="1200" baseline="0" noProof="0" dirty="0">
              <a:cs typeface="Calibri"/>
            </a:endParaRPr>
          </a:p>
          <a:p>
            <a:r>
              <a:rPr lang="nb-NO" sz="1200" baseline="0" noProof="0" dirty="0">
                <a:cs typeface="Calibri"/>
              </a:rPr>
              <a:t> </a:t>
            </a:r>
          </a:p>
          <a:p>
            <a:r>
              <a:rPr lang="nb-NO" sz="1200" b="1" baseline="0" noProof="0" dirty="0">
                <a:cs typeface="Calibri"/>
              </a:rPr>
              <a:t>FASE 4: </a:t>
            </a:r>
            <a:r>
              <a:rPr lang="nb-NO" sz="1200" baseline="0" noProof="0" dirty="0">
                <a:cs typeface="Calibri"/>
              </a:rPr>
              <a:t>Gjennomføre det vi har blitt enige om i henhold til tiltaksplanen. Evaluere tiltakene, og gjøre nødvendige justeringer. </a:t>
            </a:r>
          </a:p>
          <a:p>
            <a:endParaRPr lang="nb-NO" sz="1200" noProof="0" dirty="0">
              <a:cs typeface="Calibri"/>
            </a:endParaRPr>
          </a:p>
          <a:p>
            <a:r>
              <a:rPr lang="nb-NO" sz="1200" b="1" noProof="0" dirty="0"/>
              <a:t>Verneombudet</a:t>
            </a:r>
            <a:r>
              <a:rPr lang="nb-NO" sz="1200" noProof="0" dirty="0"/>
              <a:t> er involvert i prosessen og har forberedelsers- og oppfølgingsmøter med leder/ledelsen.</a:t>
            </a:r>
            <a:r>
              <a:rPr lang="nb-NO" sz="1200" baseline="0" noProof="0" dirty="0"/>
              <a:t>  </a:t>
            </a:r>
            <a:r>
              <a:rPr lang="nb-NO" sz="1200" noProof="0" dirty="0"/>
              <a:t> </a:t>
            </a:r>
          </a:p>
          <a:p>
            <a:endParaRPr lang="nb-NO" sz="1200" noProof="0" dirty="0">
              <a:cs typeface="Calibri"/>
            </a:endParaRPr>
          </a:p>
          <a:p>
            <a:pPr defTabSz="1313810">
              <a:defRPr/>
            </a:pPr>
            <a:r>
              <a:rPr lang="nb-NO" sz="1200" b="1" u="sng" baseline="0" noProof="0" dirty="0">
                <a:cs typeface="Calibri"/>
              </a:rPr>
              <a:t>Tips til leder: </a:t>
            </a:r>
            <a:r>
              <a:rPr lang="nb-NO" sz="1200" noProof="0" dirty="0">
                <a:cs typeface="Calibri"/>
              </a:rPr>
              <a:t>Sett av</a:t>
            </a:r>
            <a:r>
              <a:rPr lang="nb-NO" sz="1200" baseline="0" noProof="0" dirty="0">
                <a:cs typeface="Calibri"/>
              </a:rPr>
              <a:t> tid til oppfølgingsmøtet allerede nå (minimum 3 timer), om det lar seg gjøre. Sett også av tid etter 10. januar (da er resultatene kommet) til et møte med verneombud og aktuelle nøkkelpersoner. I et slikt planleggingsmøte, skal dere gå igjennom resultatene sammen og lage en plan for gjennomføring av oppfølgingsmøtet. </a:t>
            </a:r>
            <a:endParaRPr lang="nb-NO" sz="1200" noProof="0" dirty="0">
              <a:cs typeface="Calibri"/>
            </a:endParaRPr>
          </a:p>
        </p:txBody>
      </p:sp>
      <p:sp>
        <p:nvSpPr>
          <p:cNvPr id="4" name="Slide Number Placeholder 3"/>
          <p:cNvSpPr>
            <a:spLocks noGrp="1"/>
          </p:cNvSpPr>
          <p:nvPr>
            <p:ph type="sldNum" sz="quarter" idx="5"/>
          </p:nvPr>
        </p:nvSpPr>
        <p:spPr/>
        <p:txBody>
          <a:bodyPr/>
          <a:lstStyle/>
          <a:p>
            <a:fld id="{C0DBECE5-E5E3-4DB3-9924-2CD8DA90F849}" type="slidenum">
              <a:rPr lang="nb-NO"/>
              <a:t>2</a:t>
            </a:fld>
            <a:endParaRPr lang="nb-NO"/>
          </a:p>
        </p:txBody>
      </p:sp>
    </p:spTree>
    <p:extLst>
      <p:ext uri="{BB962C8B-B14F-4D97-AF65-F5344CB8AC3E}">
        <p14:creationId xmlns:p14="http://schemas.microsoft.com/office/powerpoint/2010/main" val="179915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noProof="0" dirty="0">
                <a:cs typeface="Calibri"/>
              </a:rPr>
              <a:t>Hvorfor svare på spørreundersøkelse og oppfølgingsmøtet? </a:t>
            </a:r>
          </a:p>
          <a:p>
            <a:r>
              <a:rPr lang="nb-NO" sz="1200" noProof="0" dirty="0"/>
              <a:t> </a:t>
            </a:r>
            <a:endParaRPr lang="nb-NO" sz="1200" noProof="0" dirty="0">
              <a:cs typeface="Calibri"/>
            </a:endParaRPr>
          </a:p>
          <a:p>
            <a:r>
              <a:rPr lang="nb-NO" sz="1200" b="1" noProof="0" dirty="0"/>
              <a:t>To viktige muligheter for medvirkning.  </a:t>
            </a:r>
            <a:r>
              <a:rPr lang="nb-NO" sz="1200" noProof="0" dirty="0"/>
              <a:t> </a:t>
            </a:r>
            <a:endParaRPr lang="nb-NO" sz="1200" noProof="0" dirty="0">
              <a:cs typeface="Calibri"/>
            </a:endParaRPr>
          </a:p>
          <a:p>
            <a:r>
              <a:rPr lang="nb-NO" sz="1200" noProof="0" dirty="0"/>
              <a:t>1) Spørreundersøkelsen  </a:t>
            </a:r>
            <a:endParaRPr lang="nb-NO" sz="1200" noProof="0" dirty="0">
              <a:cs typeface="Calibri"/>
            </a:endParaRPr>
          </a:p>
          <a:p>
            <a:r>
              <a:rPr lang="nb-NO" sz="1200" noProof="0" dirty="0"/>
              <a:t>2) Oppfølgingsmøtet  - (Hva betyr resultatet for oss? Hva skal vi gjøre?) </a:t>
            </a:r>
            <a:endParaRPr lang="nb-NO" sz="1200" noProof="0" dirty="0">
              <a:cs typeface="Calibri"/>
            </a:endParaRPr>
          </a:p>
          <a:p>
            <a:endParaRPr lang="nb-NO" sz="1200" noProof="0" dirty="0">
              <a:cs typeface="Calibri"/>
            </a:endParaRPr>
          </a:p>
          <a:p>
            <a:r>
              <a:rPr lang="nb-NO" sz="1200" b="0" noProof="0" dirty="0">
                <a:cs typeface="Calibri"/>
              </a:rPr>
              <a:t>Jeg/leder har en viktig oppgave med å søke å forstå og holde</a:t>
            </a:r>
            <a:r>
              <a:rPr lang="nb-NO" sz="1200" b="0" baseline="0" noProof="0" dirty="0">
                <a:cs typeface="Calibri"/>
              </a:rPr>
              <a:t> meg/seg oppdatert på</a:t>
            </a:r>
            <a:r>
              <a:rPr lang="nb-NO" sz="1200" b="0" noProof="0" dirty="0">
                <a:cs typeface="Calibri"/>
              </a:rPr>
              <a:t> hvordan ansatte har det på jobb. Det er også mitt ansvar å iverksette tiltak for å sikre at dere har et godt arbeidsmiljø. </a:t>
            </a:r>
          </a:p>
          <a:p>
            <a:endParaRPr lang="nb-NO" sz="1200" b="0" noProof="0" dirty="0">
              <a:cs typeface="Calibri"/>
            </a:endParaRPr>
          </a:p>
          <a:p>
            <a:r>
              <a:rPr lang="nb-NO" sz="1200" b="0" noProof="0" dirty="0">
                <a:cs typeface="Calibri"/>
              </a:rPr>
              <a:t>Gjennom undersøkelsen</a:t>
            </a:r>
            <a:r>
              <a:rPr lang="nb-NO" sz="1200" b="0" baseline="0" noProof="0" dirty="0">
                <a:cs typeface="Calibri"/>
              </a:rPr>
              <a:t> får jeg/leder innspill fra dere/ansatte om hvordan dere har det på jobb, slik at vi sammen kan finne ut hva som er riktige arbeidsmiljøtiltak/satsninger videre. </a:t>
            </a:r>
          </a:p>
          <a:p>
            <a:endParaRPr lang="nb-NO" sz="1200" noProof="0" dirty="0">
              <a:cs typeface="Calibri"/>
            </a:endParaRPr>
          </a:p>
          <a:p>
            <a:r>
              <a:rPr lang="nb-NO" sz="1200" b="1" noProof="0" dirty="0"/>
              <a:t>Motiver til å svare på spørreundersøkelsen, delta i oppfølgingsarbeidet - og kontinuerlig bidra til et godt arbeidsmiljø. </a:t>
            </a:r>
            <a:endParaRPr lang="nb-NO" sz="1200" noProof="0" dirty="0"/>
          </a:p>
          <a:p>
            <a:r>
              <a:rPr lang="nb-NO" sz="1200" noProof="0" dirty="0"/>
              <a:t> </a:t>
            </a:r>
            <a:endParaRPr lang="nb-NO" sz="1200" noProof="0" dirty="0">
              <a:cs typeface="Calibri"/>
            </a:endParaRPr>
          </a:p>
          <a:p>
            <a:r>
              <a:rPr lang="nb-NO" sz="1200" b="1" noProof="0" dirty="0"/>
              <a:t>§ 2-3. Arbeidstakers medvirkningsplikt</a:t>
            </a:r>
            <a:r>
              <a:rPr lang="nb-NO" sz="1200" noProof="0" dirty="0"/>
              <a:t> </a:t>
            </a:r>
            <a:br>
              <a:rPr lang="nb-NO" sz="1200" noProof="0" dirty="0">
                <a:cs typeface="+mn-lt"/>
              </a:rPr>
            </a:br>
            <a:r>
              <a:rPr lang="nb-NO" sz="1200" noProof="0" dirty="0"/>
              <a:t> (1) Arbeidstaker skal medvirke ved utforming, gjennomføring og oppfølging av virksomhetens systematiske helse-, miljø- og sikkerhetsarbeid. Arbeidstaker skal delta i det organiserte verne- og miljøarbeidet i virksomheten og skal aktivt medvirke ved gjennomføring av de tiltak som blir satt i verk for å skape et godt og sikkert arbeidsmiljø. </a:t>
            </a:r>
            <a:endParaRPr lang="nb-NO" sz="1200" noProof="0" dirty="0">
              <a:cs typeface="Calibri"/>
            </a:endParaRPr>
          </a:p>
          <a:p>
            <a:endParaRPr lang="nb-NO" sz="1200" noProof="0" dirty="0">
              <a:cs typeface="Calibri"/>
            </a:endParaRPr>
          </a:p>
          <a:p>
            <a:endParaRPr lang="nb-NO" sz="1200" noProof="0" dirty="0">
              <a:cs typeface="Calibri"/>
            </a:endParaRPr>
          </a:p>
        </p:txBody>
      </p:sp>
      <p:sp>
        <p:nvSpPr>
          <p:cNvPr id="4" name="Slide Number Placeholder 3"/>
          <p:cNvSpPr>
            <a:spLocks noGrp="1"/>
          </p:cNvSpPr>
          <p:nvPr>
            <p:ph type="sldNum" sz="quarter" idx="5"/>
          </p:nvPr>
        </p:nvSpPr>
        <p:spPr/>
        <p:txBody>
          <a:bodyPr/>
          <a:lstStyle/>
          <a:p>
            <a:fld id="{C0DBECE5-E5E3-4DB3-9924-2CD8DA90F849}" type="slidenum">
              <a:rPr lang="nb-NO"/>
              <a:t>3</a:t>
            </a:fld>
            <a:endParaRPr lang="nb-NO"/>
          </a:p>
        </p:txBody>
      </p:sp>
    </p:spTree>
    <p:extLst>
      <p:ext uri="{BB962C8B-B14F-4D97-AF65-F5344CB8AC3E}">
        <p14:creationId xmlns:p14="http://schemas.microsoft.com/office/powerpoint/2010/main" val="160134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nb-NO" sz="1200" b="1" dirty="0"/>
              <a:t>Viktig at ledere kommuniserer rundt evaluering av tidligere tiltak, samt videre prosess og ambisjoner for videre arbeidsmiljøarbeid. </a:t>
            </a:r>
            <a:r>
              <a:rPr lang="nb-NO" sz="1200" dirty="0"/>
              <a:t>​</a:t>
            </a:r>
          </a:p>
          <a:p>
            <a:pPr rtl="0" fontAlgn="base"/>
            <a:r>
              <a:rPr lang="nb-NO" sz="1200" dirty="0"/>
              <a:t>​</a:t>
            </a:r>
          </a:p>
          <a:p>
            <a:pPr rtl="0" fontAlgn="base"/>
            <a:r>
              <a:rPr lang="nb-NO" sz="1200" b="1" dirty="0"/>
              <a:t>BAKOVER: </a:t>
            </a:r>
            <a:r>
              <a:rPr lang="nb-NO" sz="1200" dirty="0"/>
              <a:t>​</a:t>
            </a:r>
          </a:p>
          <a:p>
            <a:pPr rtl="0" fontAlgn="base"/>
            <a:r>
              <a:rPr lang="nb-NO" sz="1200" b="1" dirty="0"/>
              <a:t>Få fram hva dere har gjort siden  forrige arbeidsmiljøundersøkelse - gi konkrete eksempler.</a:t>
            </a:r>
            <a:r>
              <a:rPr lang="nb-NO" sz="1200" dirty="0"/>
              <a:t> For å skape engasjement rundt arbeidsmiljøarbeidet er det avgjørende at ansatte får tilbakemelding fra leder på hvilke tiltak som er gjennomført (og ikke), og hvordan de har fungert. ​</a:t>
            </a:r>
          </a:p>
          <a:p>
            <a:pPr rtl="0" fontAlgn="base"/>
            <a:r>
              <a:rPr lang="nb-NO" sz="1200" dirty="0"/>
              <a:t>​</a:t>
            </a:r>
          </a:p>
          <a:p>
            <a:pPr rtl="0" fontAlgn="base"/>
            <a:r>
              <a:rPr lang="nb-NO" sz="1200" b="1" dirty="0"/>
              <a:t>Dersom det er gjort lite med resultatene fra forrige runde </a:t>
            </a:r>
            <a:r>
              <a:rPr lang="nb-NO" sz="1200" dirty="0"/>
              <a:t>kan det være greit å være åpen og ærlig på at "dette var for dårlig  - vi må gjøre et bedre arbeid neste gang – dette skal vi gjøre slik og slik». Leder bør være spesielt tydelig på at det er ønskelig med et samarbeid med </a:t>
            </a:r>
            <a:r>
              <a:rPr lang="nb-NO" sz="1200" b="1" dirty="0"/>
              <a:t>verneombud</a:t>
            </a:r>
            <a:r>
              <a:rPr lang="nb-NO" sz="1200" dirty="0"/>
              <a:t> i slike tilfeller.  ​</a:t>
            </a:r>
          </a:p>
          <a:p>
            <a:pPr rtl="0" fontAlgn="base"/>
            <a:r>
              <a:rPr lang="nb-NO" sz="1200" dirty="0"/>
              <a:t>​</a:t>
            </a:r>
          </a:p>
          <a:p>
            <a:pPr rtl="0" fontAlgn="base"/>
            <a:r>
              <a:rPr lang="nb-NO" sz="1200" b="1" dirty="0"/>
              <a:t>FREMOVER: </a:t>
            </a:r>
            <a:r>
              <a:rPr lang="nb-NO" sz="1200" dirty="0"/>
              <a:t>​</a:t>
            </a:r>
          </a:p>
          <a:p>
            <a:pPr rtl="0" fontAlgn="base"/>
            <a:r>
              <a:rPr lang="nb-NO" sz="1200" b="1" dirty="0"/>
              <a:t>Reflekter over hvordan dere vil bruke anledningen til å få ønsket utvikling og endring av arbeidsmiljøet. </a:t>
            </a:r>
            <a:r>
              <a:rPr lang="nb-NO" sz="1200" dirty="0"/>
              <a:t>Ledere kan gjerne være personlige om egne ambisjoner med arbeidsmiljøarbeidet her. Ta utgangspunkt pågående prosesser, eller tidligere arbeidsmiljøundersøkelse - hva ønsker dere å få til? ​</a:t>
            </a:r>
          </a:p>
          <a:p>
            <a:pPr rtl="0" fontAlgn="base"/>
            <a:r>
              <a:rPr lang="nb-NO" sz="1200" dirty="0"/>
              <a:t>​</a:t>
            </a:r>
          </a:p>
          <a:p>
            <a:pPr rtl="0" fontAlgn="base"/>
            <a:r>
              <a:rPr lang="nb-NO" sz="1200" dirty="0"/>
              <a:t>Hva snakket du/leder og verneombudet om da dere fylte ut skjemaet "Forberedelse til arbeidsmiljøundersøkelsen"? Bruk dette når du former ambisjoner for arbeidsmiljøarbeidet her. Nevn gjerne at du og VO har hatt møte/samtale om dette.​</a:t>
            </a:r>
          </a:p>
          <a:p>
            <a:pPr rtl="0" fontAlgn="base"/>
            <a:r>
              <a:rPr lang="nb-NO" sz="1200" dirty="0"/>
              <a:t>​</a:t>
            </a:r>
          </a:p>
          <a:p>
            <a:endParaRPr lang="nb-NO" sz="1200" noProof="0" dirty="0">
              <a:cs typeface="Calibri"/>
            </a:endParaRPr>
          </a:p>
          <a:p>
            <a:endParaRPr lang="nb-NO" sz="1200" noProof="0" dirty="0">
              <a:cs typeface="Calibri"/>
            </a:endParaRPr>
          </a:p>
        </p:txBody>
      </p:sp>
      <p:sp>
        <p:nvSpPr>
          <p:cNvPr id="4" name="Slide Number Placeholder 3"/>
          <p:cNvSpPr>
            <a:spLocks noGrp="1"/>
          </p:cNvSpPr>
          <p:nvPr>
            <p:ph type="sldNum" sz="quarter" idx="5"/>
          </p:nvPr>
        </p:nvSpPr>
        <p:spPr/>
        <p:txBody>
          <a:bodyPr/>
          <a:lstStyle/>
          <a:p>
            <a:fld id="{C0DBECE5-E5E3-4DB3-9924-2CD8DA90F849}" type="slidenum">
              <a:rPr lang="nb-NO"/>
              <a:t>4</a:t>
            </a:fld>
            <a:endParaRPr lang="nb-NO"/>
          </a:p>
        </p:txBody>
      </p:sp>
    </p:spTree>
    <p:extLst>
      <p:ext uri="{BB962C8B-B14F-4D97-AF65-F5344CB8AC3E}">
        <p14:creationId xmlns:p14="http://schemas.microsoft.com/office/powerpoint/2010/main" val="388762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noProof="0" dirty="0">
                <a:cs typeface="Calibri"/>
              </a:rPr>
              <a:t>Trekk frem svarprosent for enheten fra 2017 her!</a:t>
            </a:r>
          </a:p>
          <a:p>
            <a:r>
              <a:rPr lang="nb-NO" sz="1200" b="0" noProof="0" dirty="0">
                <a:cs typeface="Calibri"/>
              </a:rPr>
              <a:t>Hva</a:t>
            </a:r>
            <a:r>
              <a:rPr lang="nb-NO" sz="1200" b="0" baseline="0" noProof="0" dirty="0">
                <a:cs typeface="Calibri"/>
              </a:rPr>
              <a:t> er ambisjonene for </a:t>
            </a:r>
            <a:r>
              <a:rPr lang="nb-NO" sz="1200" b="0" u="sng" baseline="0" noProof="0" dirty="0">
                <a:cs typeface="Calibri"/>
              </a:rPr>
              <a:t>svarprosent</a:t>
            </a:r>
            <a:r>
              <a:rPr lang="nb-NO" sz="1200" b="0" baseline="0" noProof="0" dirty="0">
                <a:cs typeface="Calibri"/>
              </a:rPr>
              <a:t> denne gangen? </a:t>
            </a:r>
            <a:endParaRPr lang="nb-NO" sz="1200" b="0" noProof="0" dirty="0">
              <a:cs typeface="Calibri"/>
            </a:endParaRPr>
          </a:p>
          <a:p>
            <a:endParaRPr lang="nb-NO" sz="1200" b="1" noProof="0" dirty="0">
              <a:cs typeface="Calibri"/>
            </a:endParaRPr>
          </a:p>
          <a:p>
            <a:r>
              <a:rPr lang="nb-NO" sz="1200" b="0" baseline="0" noProof="0" dirty="0">
                <a:cs typeface="Calibri"/>
              </a:rPr>
              <a:t>NB: Det kan være lurt å spørre om innspill fra ansatte ved enheten: </a:t>
            </a:r>
          </a:p>
          <a:p>
            <a:r>
              <a:rPr lang="nb-NO" sz="1200" b="0" baseline="0" noProof="0" dirty="0">
                <a:cs typeface="Calibri"/>
              </a:rPr>
              <a:t>Hva tenker de skal til for å få enda mer utbytte av arbeidsmiljøundersøkelsen og oppfølgingsprosessene denne «runden»? </a:t>
            </a:r>
            <a:endParaRPr lang="nb-NO" sz="1200" b="0" noProof="0" dirty="0">
              <a:cs typeface="Calibri"/>
            </a:endParaRPr>
          </a:p>
        </p:txBody>
      </p:sp>
      <p:sp>
        <p:nvSpPr>
          <p:cNvPr id="4" name="Plassholder for lysbildenummer 3"/>
          <p:cNvSpPr>
            <a:spLocks noGrp="1"/>
          </p:cNvSpPr>
          <p:nvPr>
            <p:ph type="sldNum" sz="quarter" idx="5"/>
          </p:nvPr>
        </p:nvSpPr>
        <p:spPr/>
        <p:txBody>
          <a:bodyPr/>
          <a:lstStyle/>
          <a:p>
            <a:fld id="{C0DBECE5-E5E3-4DB3-9924-2CD8DA90F849}" type="slidenum">
              <a:rPr lang="nb-NO"/>
              <a:t>5</a:t>
            </a:fld>
            <a:endParaRPr lang="nb-NO"/>
          </a:p>
        </p:txBody>
      </p:sp>
    </p:spTree>
    <p:extLst>
      <p:ext uri="{BB962C8B-B14F-4D97-AF65-F5344CB8AC3E}">
        <p14:creationId xmlns:p14="http://schemas.microsoft.com/office/powerpoint/2010/main" val="135060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noProof="0" dirty="0">
                <a:cs typeface="Calibri"/>
              </a:rPr>
              <a:t>For å kunne gjøre riktige grep for vår gruppe</a:t>
            </a:r>
            <a:r>
              <a:rPr lang="nb-NO" sz="1200" baseline="0" noProof="0" dirty="0">
                <a:cs typeface="Calibri"/>
              </a:rPr>
              <a:t> må vi s</a:t>
            </a:r>
            <a:r>
              <a:rPr lang="nb-NO" sz="1200" noProof="0" dirty="0">
                <a:cs typeface="Calibri"/>
              </a:rPr>
              <a:t>kaffe oss kunnskap om gruppas opplevelse. Det får vi om den enkelte sier noe om sin opplevelse av arbeidshverdagen. </a:t>
            </a:r>
          </a:p>
          <a:p>
            <a:endParaRPr lang="nb-NO" sz="1200" noProof="0" dirty="0">
              <a:cs typeface="Calibri"/>
            </a:endParaRPr>
          </a:p>
          <a:p>
            <a:pPr defTabSz="1313810">
              <a:defRPr/>
            </a:pPr>
            <a:r>
              <a:rPr lang="nb-NO" sz="1200" dirty="0"/>
              <a:t>ARK har revidert</a:t>
            </a:r>
            <a:r>
              <a:rPr lang="nb-NO" sz="1200" baseline="0" dirty="0"/>
              <a:t> spørreskjemaet med tanke på å gjøre den kortere, med noe forenklet språk, og for å dekke noen flere områder</a:t>
            </a:r>
            <a:endParaRPr lang="nb-NO" sz="1200" noProof="0" dirty="0">
              <a:cs typeface="Calibri"/>
            </a:endParaRPr>
          </a:p>
          <a:p>
            <a:pPr marL="246339" indent="-246339" defTabSz="1313810">
              <a:buFont typeface="Arial" panose="020B0604020202020204" pitchFamily="34" charset="0"/>
              <a:buChar char="•"/>
              <a:defRPr/>
            </a:pPr>
            <a:r>
              <a:rPr lang="nb-NO" sz="1200" dirty="0">
                <a:latin typeface="Arial" panose="020B0604020202020204" pitchFamily="34" charset="0"/>
                <a:cs typeface="Arial" panose="020B0604020202020204" pitchFamily="34" charset="0"/>
              </a:rPr>
              <a:t>Noen nye tema + flere enkeltspørsmål er lagt til i spørreskjemaet. </a:t>
            </a:r>
          </a:p>
          <a:p>
            <a:pPr marL="246339" indent="-246339" defTabSz="1313810">
              <a:buFont typeface="Arial" panose="020B0604020202020204" pitchFamily="34" charset="0"/>
              <a:buChar char="•"/>
              <a:defRPr/>
            </a:pPr>
            <a:r>
              <a:rPr lang="nb-NO" sz="1200" dirty="0"/>
              <a:t>10 tema blir uforandret og kan sammenlignes mot tidligere år. </a:t>
            </a:r>
          </a:p>
          <a:p>
            <a:pPr defTabSz="1313810">
              <a:defRPr/>
            </a:pPr>
            <a:endParaRPr lang="nb-NO" sz="1200" dirty="0"/>
          </a:p>
          <a:p>
            <a:pPr defTabSz="1313810">
              <a:defRPr/>
            </a:pPr>
            <a:r>
              <a:rPr lang="nb-NO" sz="1200" dirty="0"/>
              <a:t>Endringer i spørreskjema gjør også at rapportene vil se noe annerledes ut denne gangen. </a:t>
            </a:r>
          </a:p>
          <a:p>
            <a:pPr defTabSz="1313810">
              <a:defRPr/>
            </a:pPr>
            <a:endParaRPr lang="nb-NO" sz="1200" noProof="0" dirty="0">
              <a:cs typeface="Calibri"/>
            </a:endParaRPr>
          </a:p>
        </p:txBody>
      </p:sp>
      <p:sp>
        <p:nvSpPr>
          <p:cNvPr id="4" name="Plassholder for lysbildenummer 3"/>
          <p:cNvSpPr>
            <a:spLocks noGrp="1"/>
          </p:cNvSpPr>
          <p:nvPr>
            <p:ph type="sldNum" sz="quarter" idx="5"/>
          </p:nvPr>
        </p:nvSpPr>
        <p:spPr/>
        <p:txBody>
          <a:bodyPr/>
          <a:lstStyle/>
          <a:p>
            <a:fld id="{C0DBECE5-E5E3-4DB3-9924-2CD8DA90F849}" type="slidenum">
              <a:rPr lang="nb-NO"/>
              <a:t>6</a:t>
            </a:fld>
            <a:endParaRPr lang="nb-NO"/>
          </a:p>
        </p:txBody>
      </p:sp>
    </p:spTree>
    <p:extLst>
      <p:ext uri="{BB962C8B-B14F-4D97-AF65-F5344CB8AC3E}">
        <p14:creationId xmlns:p14="http://schemas.microsoft.com/office/powerpoint/2010/main" val="134812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1313810">
              <a:defRPr/>
            </a:pPr>
            <a:r>
              <a:rPr lang="nb-NO" sz="1200" b="0" noProof="0" dirty="0"/>
              <a:t>På oppfølgingsmøtet i februar-mars</a:t>
            </a:r>
            <a:r>
              <a:rPr lang="nb-NO" sz="1200" b="0" baseline="0" noProof="0" dirty="0"/>
              <a:t> </a:t>
            </a:r>
            <a:r>
              <a:rPr lang="nb-NO" sz="1200" b="1" baseline="0" noProof="0" dirty="0"/>
              <a:t>fortsetter vi kartleggingen </a:t>
            </a:r>
            <a:r>
              <a:rPr lang="nb-NO" sz="1200" b="0" baseline="0" noProof="0" dirty="0"/>
              <a:t>ved å snakke om hva resultatene fra arbeidsmiljøundersøkelsen er et uttrykk for i vår arbeidshverdag, slik vi kjenner den, - og hvilke temaområder vi anser som viktigst for oss å utvikle tiltak på (bevaringstiltak og utviklingstiltak).Dersom det er sider ved arbeidsmiljøet som undersøkelsen ikke fanger opp, er det også rom for å løfte frem dette i oppfølgingsmøtet. Siste del av oppfølgingsmøtet bruker vi til tiltaksutvikling. </a:t>
            </a:r>
            <a:endParaRPr lang="nb-NO" sz="1200" baseline="0" noProof="0" dirty="0">
              <a:cs typeface="Calibri"/>
            </a:endParaRPr>
          </a:p>
          <a:p>
            <a:endParaRPr lang="nb-NO" sz="1200" dirty="0"/>
          </a:p>
        </p:txBody>
      </p:sp>
      <p:sp>
        <p:nvSpPr>
          <p:cNvPr id="4" name="Plassholder for lysbildenummer 3"/>
          <p:cNvSpPr>
            <a:spLocks noGrp="1"/>
          </p:cNvSpPr>
          <p:nvPr>
            <p:ph type="sldNum" sz="quarter" idx="10"/>
          </p:nvPr>
        </p:nvSpPr>
        <p:spPr/>
        <p:txBody>
          <a:bodyPr/>
          <a:lstStyle/>
          <a:p>
            <a:fld id="{C0DBECE5-E5E3-4DB3-9924-2CD8DA90F849}" type="slidenum">
              <a:rPr lang="nb-NO" smtClean="0"/>
              <a:t>7</a:t>
            </a:fld>
            <a:endParaRPr lang="nb-NO"/>
          </a:p>
        </p:txBody>
      </p:sp>
    </p:spTree>
    <p:extLst>
      <p:ext uri="{BB962C8B-B14F-4D97-AF65-F5344CB8AC3E}">
        <p14:creationId xmlns:p14="http://schemas.microsoft.com/office/powerpoint/2010/main" val="45291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dirty="0"/>
              <a:t>Arbeidsmiljøloven stiller krav til forsvarlige og helsefremmende arbeidsplasser. Loven stiller krav til en systematisk kartlegging av arbeidsmiljøet. Alle ansatte har en medvirkningsplikt for å sikre et forsvarlig arbeidsmiljø.  </a:t>
            </a:r>
            <a:r>
              <a:rPr lang="nb-NO" sz="1200" dirty="0"/>
              <a:t> </a:t>
            </a:r>
          </a:p>
          <a:p>
            <a:r>
              <a:rPr lang="nb-NO" sz="1200" b="1" dirty="0"/>
              <a:t>Det forventes at alle medarbeidere deltar i undersøkelsen, på oppfølgingsmøte og gjennomføring av tiltak.</a:t>
            </a:r>
            <a:r>
              <a:rPr lang="nb-NO" sz="1200" dirty="0"/>
              <a:t> </a:t>
            </a:r>
            <a:endParaRPr lang="nb-NO" sz="1200" dirty="0">
              <a:cs typeface="Calibri"/>
            </a:endParaRPr>
          </a:p>
          <a:p>
            <a:r>
              <a:rPr lang="nb-NO" sz="1200" b="1" dirty="0"/>
              <a:t> </a:t>
            </a:r>
            <a:endParaRPr lang="nb-NO" sz="1200" dirty="0"/>
          </a:p>
          <a:p>
            <a:r>
              <a:rPr lang="nb-NO" sz="1200" b="1" dirty="0"/>
              <a:t>Alle ansatte får en </a:t>
            </a:r>
            <a:r>
              <a:rPr lang="nb-NO" sz="1200" b="1" u="sng" dirty="0"/>
              <a:t>personlig</a:t>
            </a:r>
            <a:r>
              <a:rPr lang="nb-NO" sz="1200" b="1" dirty="0"/>
              <a:t> lenke til undersøkelsen. </a:t>
            </a:r>
            <a:r>
              <a:rPr lang="nb-NO" sz="1200" dirty="0"/>
              <a:t>Dersom man videresender epost og lenke til andre, vil ARK få inn flere svar fra samme person. I så fall må ARK slette svaret. </a:t>
            </a:r>
            <a:endParaRPr lang="nb-NO" sz="1200" dirty="0">
              <a:cs typeface="Calibri"/>
            </a:endParaRPr>
          </a:p>
          <a:p>
            <a:r>
              <a:rPr lang="nb-NO" sz="1200" dirty="0"/>
              <a:t>Hvis man mot formodning ikke har fått tilsendt undersøkelsen eller lenken ikke virker, får man hjelp av kontaktpersonene på fakultetet/fellesadministrasjonen (se </a:t>
            </a:r>
            <a:endParaRPr lang="nb-NO" sz="1200" dirty="0">
              <a:cs typeface="Calibri"/>
            </a:endParaRPr>
          </a:p>
          <a:p>
            <a:r>
              <a:rPr lang="nb-NO" sz="1200" dirty="0"/>
              <a:t>nettsiden for arbeidsmiljøundersøkelsen). </a:t>
            </a:r>
            <a:endParaRPr lang="nb-NO" sz="1200" dirty="0">
              <a:cs typeface="Calibri"/>
            </a:endParaRPr>
          </a:p>
          <a:p>
            <a:r>
              <a:rPr lang="nb-NO" sz="1200" b="1" dirty="0"/>
              <a:t> </a:t>
            </a:r>
            <a:endParaRPr lang="nb-NO" sz="1200" dirty="0"/>
          </a:p>
          <a:p>
            <a:r>
              <a:rPr lang="nb-NO" sz="1200" b="1" dirty="0"/>
              <a:t>Hvis man blir avbrutt, kan man åpne lenken igjen og fortsette der man slapp. </a:t>
            </a:r>
            <a:r>
              <a:rPr lang="nb-NO" sz="1200" dirty="0"/>
              <a:t>Når man har trykket «done» er endelig svar avgitt. Man kan velge å få tilsendt svarene sine på epost. </a:t>
            </a:r>
            <a:endParaRPr lang="nb-NO" sz="1200" dirty="0">
              <a:cs typeface="Calibri"/>
            </a:endParaRPr>
          </a:p>
          <a:p>
            <a:r>
              <a:rPr lang="nb-NO" sz="1200" b="1" dirty="0"/>
              <a:t> </a:t>
            </a:r>
            <a:endParaRPr lang="nb-NO" sz="1200" dirty="0"/>
          </a:p>
          <a:p>
            <a:r>
              <a:rPr lang="nb-NO" sz="1200" b="1" dirty="0"/>
              <a:t>Undersøkelsen tar ca. 15-minutter å besvare</a:t>
            </a:r>
            <a:r>
              <a:rPr lang="nb-NO" sz="1200" dirty="0"/>
              <a:t> </a:t>
            </a:r>
            <a:endParaRPr lang="nb-NO" sz="1200" dirty="0">
              <a:cs typeface="Calibri"/>
            </a:endParaRPr>
          </a:p>
          <a:p>
            <a:r>
              <a:rPr lang="nb-NO" sz="1200" b="1" dirty="0"/>
              <a:t> </a:t>
            </a:r>
            <a:endParaRPr lang="nb-NO" sz="1200" dirty="0"/>
          </a:p>
          <a:p>
            <a:r>
              <a:rPr lang="nb-NO" sz="1200" b="1" dirty="0"/>
              <a:t>Din anonymitet er sikret: </a:t>
            </a:r>
            <a:endParaRPr lang="nb-NO" sz="1200" dirty="0"/>
          </a:p>
          <a:p>
            <a:pPr marL="246339" indent="-246339">
              <a:buFont typeface="Arial"/>
              <a:buChar char="•"/>
            </a:pPr>
            <a:r>
              <a:rPr lang="nb-NO" sz="1200" dirty="0"/>
              <a:t>Mens undersøkelsen pågår kan man bare få ut svarprosent.</a:t>
            </a:r>
            <a:endParaRPr lang="nb-NO" sz="1200" dirty="0">
              <a:cs typeface="Calibri"/>
            </a:endParaRPr>
          </a:p>
          <a:p>
            <a:pPr marL="246339" indent="-246339">
              <a:buFont typeface="Arial"/>
              <a:buChar char="•"/>
            </a:pPr>
            <a:r>
              <a:rPr lang="nb-NO" sz="1200" dirty="0"/>
              <a:t>En uke etter at svarfristen har gått ut, slettes koplingen mellom e-postadresse og spørreskjema. </a:t>
            </a:r>
            <a:endParaRPr lang="nb-NO" sz="1200" dirty="0">
              <a:cs typeface="Calibri"/>
            </a:endParaRPr>
          </a:p>
          <a:p>
            <a:pPr marL="246339" indent="-246339">
              <a:buFont typeface="Arial"/>
              <a:buChar char="•"/>
            </a:pPr>
            <a:r>
              <a:rPr lang="nb-NO" sz="1200" dirty="0"/>
              <a:t>Det er ikke mulig å ta ut resultatrapport for grupper med færre enn fem ansatte. </a:t>
            </a:r>
            <a:endParaRPr lang="nb-NO" sz="1200" dirty="0">
              <a:cs typeface="Calibri"/>
            </a:endParaRPr>
          </a:p>
          <a:p>
            <a:pPr marL="246339" indent="-246339">
              <a:buFont typeface="Arial"/>
              <a:buChar char="•"/>
            </a:pPr>
            <a:r>
              <a:rPr lang="nb-NO" sz="1200" dirty="0"/>
              <a:t>Bakgrunnsvariabler som kjønn og alder, vil bare bli brukt på NTNU-nivå.</a:t>
            </a:r>
            <a:endParaRPr lang="nb-NO" sz="1200" dirty="0">
              <a:cs typeface="Calibri"/>
            </a:endParaRPr>
          </a:p>
          <a:p>
            <a:pPr marL="246339" indent="-246339">
              <a:buFont typeface="Arial"/>
              <a:buChar char="•"/>
            </a:pPr>
            <a:r>
              <a:rPr lang="nb-NO" sz="1200" dirty="0"/>
              <a:t>Store institutt kan få resultatet brutt ned på </a:t>
            </a:r>
            <a:r>
              <a:rPr lang="nb-NO" sz="1200" dirty="0" err="1"/>
              <a:t>ansattegrupper</a:t>
            </a:r>
            <a:r>
              <a:rPr lang="nb-NO" sz="1200" dirty="0"/>
              <a:t>: teknisk-administrative, vitenskapelige og rekrutteringsstillinger. </a:t>
            </a:r>
            <a:endParaRPr lang="nb-NO" sz="1200" dirty="0">
              <a:cs typeface="Calibri"/>
            </a:endParaRPr>
          </a:p>
          <a:p>
            <a:pPr marL="246339" indent="-246339">
              <a:buFont typeface="Arial"/>
              <a:buChar char="•"/>
            </a:pPr>
            <a:r>
              <a:rPr lang="nb-NO" sz="1200" dirty="0"/>
              <a:t>Nytt denne runden er at man har åpnet for svarenheter på nivå 4, 5 og 6 i tillegg til instituttnivå – for de som har ønsket det. </a:t>
            </a:r>
            <a:endParaRPr lang="nb-NO" sz="1200" dirty="0">
              <a:cs typeface="Calibri"/>
            </a:endParaRPr>
          </a:p>
          <a:p>
            <a:pPr marL="246339" indent="-246339">
              <a:buFont typeface="Arial"/>
              <a:buChar char="•"/>
            </a:pPr>
            <a:r>
              <a:rPr lang="nb-NO" sz="1200" dirty="0"/>
              <a:t>NSD (Norsk senter for forskningsdata AS) har vurdert at behandlingen av personopplysninger er i samsvar med personopplysningsloven/GDPR.</a:t>
            </a:r>
            <a:br>
              <a:rPr lang="nb-NO" sz="1200" dirty="0">
                <a:cs typeface="+mn-lt"/>
              </a:rPr>
            </a:br>
            <a:endParaRPr lang="nb-NO" sz="1200" dirty="0"/>
          </a:p>
          <a:p>
            <a:r>
              <a:rPr lang="nb-NO" sz="1200" b="1" dirty="0"/>
              <a:t>Dataene inngår i en database som forvaltes av NTNU HUNT: </a:t>
            </a:r>
            <a:endParaRPr lang="nb-NO" sz="1200" b="1" dirty="0">
              <a:cs typeface="Calibri" panose="020F0502020204030204"/>
            </a:endParaRPr>
          </a:p>
          <a:p>
            <a:pPr marL="246339" indent="-246339">
              <a:buFont typeface="Arial"/>
              <a:buChar char="•"/>
            </a:pPr>
            <a:r>
              <a:rPr lang="nb-NO" sz="1200" dirty="0"/>
              <a:t>NTNU kan sammenlikne utviklingen med resultatet fra 2017</a:t>
            </a:r>
            <a:endParaRPr lang="nb-NO" sz="1200" dirty="0">
              <a:cs typeface="Calibri"/>
            </a:endParaRPr>
          </a:p>
          <a:p>
            <a:pPr marL="246339" indent="-246339">
              <a:buFont typeface="Arial"/>
              <a:buChar char="•"/>
            </a:pPr>
            <a:r>
              <a:rPr lang="nb-NO" sz="1200" dirty="0"/>
              <a:t>NTNU kan sammenlikne sine resultater med «normdata» fra databasen (19 institusjoner i sektoren bruker ARK)</a:t>
            </a:r>
            <a:endParaRPr lang="nb-NO" sz="1200" dirty="0">
              <a:cs typeface="Calibri"/>
            </a:endParaRPr>
          </a:p>
          <a:p>
            <a:pPr marL="246339" indent="-246339">
              <a:buFont typeface="Arial"/>
              <a:buChar char="•"/>
            </a:pPr>
            <a:r>
              <a:rPr lang="nb-NO" sz="1200" dirty="0"/>
              <a:t>Forskere kan søke om å få bruke databasen til forskningsprosjekter </a:t>
            </a:r>
          </a:p>
          <a:p>
            <a:pPr marL="246339" indent="-246339">
              <a:buFont typeface="Arial"/>
              <a:buChar char="•"/>
            </a:pPr>
            <a:endParaRPr lang="nb-NO" sz="1200" dirty="0"/>
          </a:p>
          <a:p>
            <a:r>
              <a:rPr lang="nb-NO" sz="1200" b="1" dirty="0"/>
              <a:t>NTNU har bestilt følgende resultatrapporter fra ARK:</a:t>
            </a:r>
            <a:endParaRPr lang="nb-NO" sz="1200" b="1" dirty="0">
              <a:cs typeface="Calibri" panose="020F0502020204030204"/>
            </a:endParaRPr>
          </a:p>
          <a:p>
            <a:pPr marL="246339" indent="-246339">
              <a:buFont typeface="Arial"/>
              <a:buChar char="•"/>
            </a:pPr>
            <a:r>
              <a:rPr lang="nb-NO" sz="1200" dirty="0"/>
              <a:t>Alle svarenheter får resultatrapport </a:t>
            </a:r>
            <a:endParaRPr lang="nb-NO" sz="1200" dirty="0">
              <a:cs typeface="Calibri"/>
            </a:endParaRPr>
          </a:p>
          <a:p>
            <a:pPr marL="246339" indent="-246339">
              <a:buFont typeface="Arial"/>
              <a:buChar char="•"/>
            </a:pPr>
            <a:r>
              <a:rPr lang="nb-NO" sz="1200" dirty="0"/>
              <a:t>Svarprosent</a:t>
            </a:r>
            <a:endParaRPr lang="nb-NO" sz="1200" dirty="0">
              <a:cs typeface="Calibri"/>
            </a:endParaRPr>
          </a:p>
          <a:p>
            <a:pPr marL="246339" indent="-246339">
              <a:buFont typeface="Arial"/>
              <a:buChar char="•"/>
            </a:pPr>
            <a:r>
              <a:rPr lang="nb-NO" sz="1200" dirty="0"/>
              <a:t>Gjennomsnitt og standardavvik for alle de 17 temaene i undersøkelsen, samt for enkeltspørsmålene</a:t>
            </a:r>
            <a:endParaRPr lang="nb-NO" sz="1200" dirty="0">
              <a:cs typeface="Calibri"/>
            </a:endParaRPr>
          </a:p>
          <a:p>
            <a:pPr marL="246339" indent="-246339">
              <a:buFont typeface="Arial"/>
              <a:buChar char="•"/>
            </a:pPr>
            <a:r>
              <a:rPr lang="nb-NO" sz="1200" dirty="0"/>
              <a:t>Sammenligning med 2017 for de 10 temaene som er beholdt. </a:t>
            </a:r>
            <a:br>
              <a:rPr lang="nb-NO" sz="1200" dirty="0">
                <a:cs typeface="+mn-lt"/>
              </a:rPr>
            </a:br>
            <a:endParaRPr lang="nb-NO" sz="1200" dirty="0">
              <a:cs typeface="Calibri"/>
            </a:endParaRPr>
          </a:p>
          <a:p>
            <a:r>
              <a:rPr lang="nb-NO" sz="1200" b="1" dirty="0"/>
              <a:t>Alle fakultet får resultatrapport </a:t>
            </a:r>
            <a:endParaRPr lang="nb-NO" sz="1200" b="1" dirty="0">
              <a:cs typeface="Calibri" panose="020F0502020204030204"/>
            </a:endParaRPr>
          </a:p>
          <a:p>
            <a:pPr marL="246339" indent="-246339">
              <a:buFont typeface="Arial"/>
              <a:buChar char="•"/>
            </a:pPr>
            <a:r>
              <a:rPr lang="nb-NO" sz="1200" dirty="0"/>
              <a:t>Svarprosent </a:t>
            </a:r>
            <a:endParaRPr lang="nb-NO" sz="1200" dirty="0">
              <a:cs typeface="Calibri"/>
            </a:endParaRPr>
          </a:p>
          <a:p>
            <a:pPr marL="246339" indent="-246339">
              <a:buFont typeface="Arial"/>
              <a:buChar char="•"/>
            </a:pPr>
            <a:r>
              <a:rPr lang="nb-NO" sz="1200" dirty="0"/>
              <a:t>Gjennomsnitt og standardavvik for de 17 temaene i undersøkelsen</a:t>
            </a:r>
            <a:endParaRPr lang="nb-NO" sz="1200" dirty="0">
              <a:cs typeface="Calibri"/>
            </a:endParaRPr>
          </a:p>
          <a:p>
            <a:pPr marL="246339" indent="-246339">
              <a:buFont typeface="Arial"/>
              <a:buChar char="•"/>
            </a:pPr>
            <a:r>
              <a:rPr lang="nb-NO" sz="1200" dirty="0" err="1"/>
              <a:t>Tilleggsrapport</a:t>
            </a:r>
            <a:r>
              <a:rPr lang="nb-NO" sz="1200" dirty="0"/>
              <a:t> for de tre hovedgruppene av ansatte: teknisk-administrative, vitenskapelige og stipendiater</a:t>
            </a:r>
            <a:endParaRPr lang="nb-NO" sz="1200" dirty="0">
              <a:cs typeface="Calibri" panose="020F0502020204030204"/>
            </a:endParaRPr>
          </a:p>
          <a:p>
            <a:endParaRPr lang="nb-NO" sz="1200" dirty="0"/>
          </a:p>
          <a:p>
            <a:r>
              <a:rPr lang="nb-NO" sz="1200" b="1" dirty="0"/>
              <a:t>Resultatpresentasjoner eies av den enkelte enhet </a:t>
            </a:r>
            <a:endParaRPr lang="nb-NO" sz="1200" b="1" dirty="0">
              <a:cs typeface="Calibri" panose="020F0502020204030204"/>
            </a:endParaRPr>
          </a:p>
          <a:p>
            <a:pPr marL="246339" indent="-246339">
              <a:buFont typeface="Arial"/>
              <a:buChar char="•"/>
            </a:pPr>
            <a:r>
              <a:rPr lang="nb-NO" sz="1200" dirty="0"/>
              <a:t>Alle resultatrapporter fordeles i </a:t>
            </a:r>
            <a:r>
              <a:rPr lang="nb-NO" sz="1200" dirty="0" err="1"/>
              <a:t>ephorte</a:t>
            </a:r>
            <a:r>
              <a:rPr lang="nb-NO" sz="1200" dirty="0"/>
              <a:t> med begrenset tilgang for linjeledelsen. Der ligger også undersøkelsene fra 2017, 2014, 2012, 2009 og 2007.</a:t>
            </a:r>
            <a:endParaRPr lang="nb-NO" sz="1200" dirty="0">
              <a:cs typeface="Calibri"/>
            </a:endParaRPr>
          </a:p>
          <a:p>
            <a:pPr marL="246339" indent="-246339">
              <a:buFont typeface="Arial"/>
              <a:buChar char="•"/>
            </a:pPr>
            <a:r>
              <a:rPr lang="nb-NO" sz="1200" dirty="0"/>
              <a:t>Resultatrapporter deles ut i papirutgave på oppfølgingsmøtet ved enheten </a:t>
            </a:r>
            <a:endParaRPr lang="nb-NO" sz="1200" dirty="0">
              <a:cs typeface="Calibri"/>
            </a:endParaRPr>
          </a:p>
          <a:p>
            <a:pPr marL="246339" indent="-246339">
              <a:buFont typeface="Arial"/>
              <a:buChar char="•"/>
            </a:pPr>
            <a:r>
              <a:rPr lang="nb-NO" sz="1200" dirty="0"/>
              <a:t>Fakultetsrapporter drøftes i LOSAM, ledermøte, fakultetsstyre.</a:t>
            </a:r>
          </a:p>
          <a:p>
            <a:pPr marL="246339" indent="-246339">
              <a:buFont typeface="Arial"/>
              <a:buChar char="•"/>
            </a:pPr>
            <a:r>
              <a:rPr lang="nb-NO" sz="1200" dirty="0"/>
              <a:t>NTNU-rapport drøftes i SESAM, AMU, Styret. Kun NTNU-rapporten offentliggjøres på Intranett.</a:t>
            </a:r>
            <a:br>
              <a:rPr lang="nb-NO" sz="1200" dirty="0">
                <a:cs typeface="+mn-lt"/>
              </a:rPr>
            </a:br>
            <a:br>
              <a:rPr lang="nb-NO" sz="1200" dirty="0">
                <a:cs typeface="+mn-lt"/>
              </a:rPr>
            </a:br>
            <a:r>
              <a:rPr lang="nb-NO" sz="1200" dirty="0"/>
              <a:t>  </a:t>
            </a:r>
          </a:p>
        </p:txBody>
      </p:sp>
      <p:sp>
        <p:nvSpPr>
          <p:cNvPr id="4" name="Slide Number Placeholder 3"/>
          <p:cNvSpPr>
            <a:spLocks noGrp="1"/>
          </p:cNvSpPr>
          <p:nvPr>
            <p:ph type="sldNum" sz="quarter" idx="5"/>
          </p:nvPr>
        </p:nvSpPr>
        <p:spPr/>
        <p:txBody>
          <a:bodyPr/>
          <a:lstStyle/>
          <a:p>
            <a:fld id="{C0DBECE5-E5E3-4DB3-9924-2CD8DA90F849}" type="slidenum">
              <a:rPr lang="nb-NO"/>
              <a:t>8</a:t>
            </a:fld>
            <a:endParaRPr lang="nb-NO"/>
          </a:p>
        </p:txBody>
      </p:sp>
    </p:spTree>
    <p:extLst>
      <p:ext uri="{BB962C8B-B14F-4D97-AF65-F5344CB8AC3E}">
        <p14:creationId xmlns:p14="http://schemas.microsoft.com/office/powerpoint/2010/main" val="195856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2132182"/>
            <a:endParaRPr lang="nb-NO" sz="1200" dirty="0"/>
          </a:p>
          <a:p>
            <a:pPr defTabSz="2132182"/>
            <a:r>
              <a:rPr lang="nb-NO" sz="1200" b="1" dirty="0"/>
              <a:t>Det er noen få spørsmål om ledelse. Det er </a:t>
            </a:r>
            <a:r>
              <a:rPr lang="nb-NO" sz="1200" b="1" u="sng" dirty="0"/>
              <a:t>veldig viktig </a:t>
            </a:r>
            <a:r>
              <a:rPr lang="nb-NO" sz="1200" b="1" dirty="0"/>
              <a:t>at ledere definerer og informerer sine ansatte hvordan disse benevnelsene i spørreundersøkelsen skal forstås ved deres enhet/enheter. </a:t>
            </a:r>
          </a:p>
          <a:p>
            <a:pPr defTabSz="2132182"/>
            <a:endParaRPr lang="nb-NO" sz="1200" dirty="0"/>
          </a:p>
          <a:p>
            <a:pPr defTabSz="2132182"/>
            <a:r>
              <a:rPr lang="nb-NO" sz="1200" b="1" dirty="0"/>
              <a:t>NB: Leder må også sende ut/legge ut info om dette for å sikre at også de som ikke har vært på møtet får informasjon om dette</a:t>
            </a:r>
          </a:p>
          <a:p>
            <a:pPr defTabSz="2132182"/>
            <a:endParaRPr lang="nb-NO" sz="1200" dirty="0"/>
          </a:p>
          <a:p>
            <a:pPr defTabSz="2132182"/>
            <a:r>
              <a:rPr lang="nb-NO" sz="1200" b="1" dirty="0"/>
              <a:t>«Min leder/lederen», </a:t>
            </a:r>
            <a:r>
              <a:rPr lang="nb-NO" sz="1200" dirty="0"/>
              <a:t>gruppeleder/ansvarlig </a:t>
            </a:r>
            <a:r>
              <a:rPr lang="nb-NO" sz="1200" b="1" u="sng" dirty="0"/>
              <a:t>leder for svarenheten</a:t>
            </a:r>
          </a:p>
          <a:p>
            <a:pPr defTabSz="2132182"/>
            <a:endParaRPr lang="en-US" sz="1200" b="1" u="sng" dirty="0">
              <a:cs typeface="Calibri"/>
            </a:endParaRPr>
          </a:p>
          <a:p>
            <a:pPr defTabSz="2132182"/>
            <a:r>
              <a:rPr lang="en-US" sz="1200" b="1" u="sng" dirty="0">
                <a:cs typeface="Calibri"/>
              </a:rPr>
              <a:t>NB: </a:t>
            </a:r>
            <a:r>
              <a:rPr lang="en-US" sz="1200" b="1" u="sng" dirty="0" err="1">
                <a:cs typeface="Calibri"/>
              </a:rPr>
              <a:t>Det</a:t>
            </a:r>
            <a:r>
              <a:rPr lang="en-US" sz="1200" b="1" u="sng" dirty="0">
                <a:cs typeface="Calibri"/>
              </a:rPr>
              <a:t> </a:t>
            </a:r>
            <a:r>
              <a:rPr lang="en-US" sz="1200" b="1" u="sng" dirty="0" err="1">
                <a:cs typeface="Calibri"/>
              </a:rPr>
              <a:t>skal</a:t>
            </a:r>
            <a:r>
              <a:rPr lang="en-US" sz="1200" b="1" u="sng" dirty="0">
                <a:cs typeface="Calibri"/>
              </a:rPr>
              <a:t> </a:t>
            </a:r>
            <a:r>
              <a:rPr lang="en-US" sz="1200" b="1" u="sng" dirty="0" err="1">
                <a:cs typeface="Calibri"/>
              </a:rPr>
              <a:t>være</a:t>
            </a:r>
            <a:r>
              <a:rPr lang="en-US" sz="1200" b="1" u="sng" dirty="0">
                <a:cs typeface="Calibri"/>
              </a:rPr>
              <a:t> </a:t>
            </a:r>
            <a:r>
              <a:rPr lang="en-US" sz="1200" b="1" u="sng" dirty="0" err="1">
                <a:cs typeface="Calibri"/>
              </a:rPr>
              <a:t>samsvar</a:t>
            </a:r>
            <a:r>
              <a:rPr lang="en-US" sz="1200" b="1" u="sng" dirty="0">
                <a:cs typeface="Calibri"/>
              </a:rPr>
              <a:t> </a:t>
            </a:r>
            <a:r>
              <a:rPr lang="en-US" sz="1200" b="1" u="sng" dirty="0" err="1">
                <a:cs typeface="Calibri"/>
              </a:rPr>
              <a:t>mellom</a:t>
            </a:r>
            <a:r>
              <a:rPr lang="en-US" sz="1200" b="1" u="sng" dirty="0">
                <a:cs typeface="Calibri"/>
              </a:rPr>
              <a:t> </a:t>
            </a:r>
            <a:r>
              <a:rPr lang="en-US" sz="1200" b="1" u="sng" dirty="0" err="1">
                <a:cs typeface="Calibri"/>
              </a:rPr>
              <a:t>hvem</a:t>
            </a:r>
            <a:r>
              <a:rPr lang="en-US" sz="1200" b="1" u="sng" baseline="0" dirty="0">
                <a:cs typeface="Calibri"/>
              </a:rPr>
              <a:t> </a:t>
            </a:r>
            <a:r>
              <a:rPr lang="en-US" sz="1200" b="1" u="sng" baseline="0" dirty="0" err="1">
                <a:cs typeface="Calibri"/>
              </a:rPr>
              <a:t>som</a:t>
            </a:r>
            <a:r>
              <a:rPr lang="en-US" sz="1200" b="1" u="sng" baseline="0" dirty="0">
                <a:cs typeface="Calibri"/>
              </a:rPr>
              <a:t> definers </a:t>
            </a:r>
            <a:r>
              <a:rPr lang="en-US" sz="1200" b="1" u="sng" baseline="0" dirty="0" err="1">
                <a:cs typeface="Calibri"/>
              </a:rPr>
              <a:t>som</a:t>
            </a:r>
            <a:r>
              <a:rPr lang="en-US" sz="1200" b="1" u="sng" baseline="0" dirty="0">
                <a:cs typeface="Calibri"/>
              </a:rPr>
              <a:t> </a:t>
            </a:r>
            <a:r>
              <a:rPr lang="en-US" sz="1200" b="1" u="sng" dirty="0">
                <a:cs typeface="Calibri"/>
              </a:rPr>
              <a:t>"</a:t>
            </a:r>
            <a:r>
              <a:rPr lang="en-US" sz="1200" b="1" u="sng" dirty="0" err="1">
                <a:cs typeface="Calibri"/>
              </a:rPr>
              <a:t>nærmeste</a:t>
            </a:r>
            <a:r>
              <a:rPr lang="en-US" sz="1200" b="1" u="sng" dirty="0">
                <a:cs typeface="Calibri"/>
              </a:rPr>
              <a:t> leder" </a:t>
            </a:r>
            <a:r>
              <a:rPr lang="en-US" sz="1200" b="1" u="sng" dirty="0" err="1">
                <a:cs typeface="Calibri"/>
              </a:rPr>
              <a:t>og</a:t>
            </a:r>
            <a:r>
              <a:rPr lang="en-US" sz="1200" b="1" u="sng" dirty="0">
                <a:cs typeface="Calibri"/>
              </a:rPr>
              <a:t> </a:t>
            </a:r>
            <a:r>
              <a:rPr lang="en-US" sz="1200" b="1" u="sng" dirty="0" err="1">
                <a:cs typeface="Calibri"/>
              </a:rPr>
              <a:t>hva</a:t>
            </a:r>
            <a:r>
              <a:rPr lang="en-US" sz="1200" b="1" u="sng" dirty="0">
                <a:cs typeface="Calibri"/>
              </a:rPr>
              <a:t> </a:t>
            </a:r>
            <a:r>
              <a:rPr lang="en-US" sz="1200" b="1" u="sng" dirty="0" err="1">
                <a:cs typeface="Calibri"/>
              </a:rPr>
              <a:t>som</a:t>
            </a:r>
            <a:r>
              <a:rPr lang="en-US" sz="1200" b="1" u="sng" dirty="0">
                <a:cs typeface="Calibri"/>
              </a:rPr>
              <a:t> </a:t>
            </a:r>
            <a:r>
              <a:rPr lang="en-US" sz="1200" b="1" u="sng" dirty="0" err="1">
                <a:cs typeface="Calibri"/>
              </a:rPr>
              <a:t>er</a:t>
            </a:r>
            <a:r>
              <a:rPr lang="en-US" sz="1200" b="1" u="sng" dirty="0">
                <a:cs typeface="Calibri"/>
              </a:rPr>
              <a:t> “min </a:t>
            </a:r>
            <a:r>
              <a:rPr lang="en-US" sz="1200" b="1" u="sng" dirty="0" err="1">
                <a:cs typeface="Calibri"/>
              </a:rPr>
              <a:t>enhet</a:t>
            </a:r>
            <a:r>
              <a:rPr lang="en-US" sz="1200" b="1" u="sng" dirty="0">
                <a:cs typeface="Calibri"/>
              </a:rPr>
              <a:t>" </a:t>
            </a:r>
            <a:r>
              <a:rPr lang="en-US" sz="1200" b="1" u="sng" dirty="0" err="1">
                <a:cs typeface="Calibri"/>
              </a:rPr>
              <a:t>når</a:t>
            </a:r>
            <a:r>
              <a:rPr lang="en-US" sz="1200" b="1" u="sng" dirty="0">
                <a:cs typeface="Calibri"/>
              </a:rPr>
              <a:t> man </a:t>
            </a:r>
            <a:r>
              <a:rPr lang="en-US" sz="1200" b="1" u="sng" dirty="0" err="1">
                <a:cs typeface="Calibri"/>
              </a:rPr>
              <a:t>svarer</a:t>
            </a:r>
            <a:r>
              <a:rPr lang="en-US" sz="1200" b="1" u="sng" dirty="0">
                <a:cs typeface="Calibri"/>
              </a:rPr>
              <a:t> </a:t>
            </a:r>
            <a:r>
              <a:rPr lang="en-US" sz="1200" b="1" u="sng" dirty="0" err="1">
                <a:cs typeface="Calibri"/>
              </a:rPr>
              <a:t>på</a:t>
            </a:r>
            <a:r>
              <a:rPr lang="en-US" sz="1200" b="1" u="sng" dirty="0">
                <a:cs typeface="Calibri"/>
              </a:rPr>
              <a:t> </a:t>
            </a:r>
            <a:r>
              <a:rPr lang="en-US" sz="1200" b="1" u="sng" dirty="0" err="1">
                <a:cs typeface="Calibri"/>
              </a:rPr>
              <a:t>undersøkelsen</a:t>
            </a:r>
            <a:r>
              <a:rPr lang="en-US" sz="1200" dirty="0">
                <a:cs typeface="Calibri"/>
              </a:rPr>
              <a:t>. </a:t>
            </a:r>
          </a:p>
          <a:p>
            <a:pPr defTabSz="2132182"/>
            <a:endParaRPr lang="nb-NO" sz="1200" dirty="0"/>
          </a:p>
          <a:p>
            <a:pPr defTabSz="2132182"/>
            <a:r>
              <a:rPr lang="nb-NO" sz="1200" b="1" dirty="0"/>
              <a:t>«Min enhet» </a:t>
            </a:r>
            <a:r>
              <a:rPr lang="nb-NO" sz="1200" dirty="0"/>
              <a:t>er svarenheten som blir valgt. </a:t>
            </a:r>
          </a:p>
          <a:p>
            <a:pPr defTabSz="2132182"/>
            <a:endParaRPr lang="nb-NO" sz="1200" dirty="0"/>
          </a:p>
          <a:p>
            <a:pPr defTabSz="2132182"/>
            <a:r>
              <a:rPr lang="nb-NO" sz="1200" b="1" dirty="0"/>
              <a:t>«Ledelsen ved min enhet» </a:t>
            </a:r>
            <a:r>
              <a:rPr lang="nb-NO" sz="1200" dirty="0"/>
              <a:t>vil være ledergruppen for institutt/avdeling. </a:t>
            </a:r>
          </a:p>
          <a:p>
            <a:pPr defTabSz="2132182"/>
            <a:endParaRPr lang="nb-NO" sz="1200" dirty="0"/>
          </a:p>
          <a:p>
            <a:endParaRPr lang="en-US" sz="1200" dirty="0">
              <a:cs typeface="Calibri"/>
            </a:endParaRPr>
          </a:p>
          <a:p>
            <a:endParaRPr lang="en-US" sz="1200" dirty="0">
              <a:cs typeface="Calibri"/>
            </a:endParaRPr>
          </a:p>
          <a:p>
            <a:endParaRPr lang="en-US" sz="1200" dirty="0">
              <a:cs typeface="Calibri"/>
            </a:endParaRPr>
          </a:p>
        </p:txBody>
      </p:sp>
      <p:sp>
        <p:nvSpPr>
          <p:cNvPr id="4" name="Plassholder for lysbildenummer 3"/>
          <p:cNvSpPr>
            <a:spLocks noGrp="1"/>
          </p:cNvSpPr>
          <p:nvPr>
            <p:ph type="sldNum" sz="quarter" idx="5"/>
          </p:nvPr>
        </p:nvSpPr>
        <p:spPr/>
        <p:txBody>
          <a:bodyPr/>
          <a:lstStyle/>
          <a:p>
            <a:fld id="{C0DBECE5-E5E3-4DB3-9924-2CD8DA90F849}" type="slidenum">
              <a:rPr lang="nb-NO"/>
              <a:t>9</a:t>
            </a:fld>
            <a:endParaRPr lang="nb-NO"/>
          </a:p>
        </p:txBody>
      </p:sp>
    </p:spTree>
    <p:extLst>
      <p:ext uri="{BB962C8B-B14F-4D97-AF65-F5344CB8AC3E}">
        <p14:creationId xmlns:p14="http://schemas.microsoft.com/office/powerpoint/2010/main" val="995439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a:t>Klikk for å redigere tittelstil</a:t>
            </a:r>
            <a:endParaRPr lang="nb-NO" dirty="0"/>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lysbildenummer 8"/>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lysbildenummer 4"/>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lysbildenummer 5"/>
          <p:cNvSpPr>
            <a:spLocks noGrp="1"/>
          </p:cNvSpPr>
          <p:nvPr>
            <p:ph type="sldNum" sz="quarter" idx="4"/>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pic>
        <p:nvPicPr>
          <p:cNvPr id="7" name="Bilde 6" descr="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3180" y="4814945"/>
            <a:ext cx="976089" cy="183326"/>
          </a:xfrm>
          <a:prstGeom prst="rect">
            <a:avLst/>
          </a:prstGeom>
        </p:spPr>
      </p:pic>
      <p:sp>
        <p:nvSpPr>
          <p:cNvPr id="8" name="TekstSylinder 7"/>
          <p:cNvSpPr txBox="1"/>
          <p:nvPr userDrawn="1"/>
        </p:nvSpPr>
        <p:spPr>
          <a:xfrm>
            <a:off x="1529842" y="4786170"/>
            <a:ext cx="2250797" cy="276999"/>
          </a:xfrm>
          <a:prstGeom prst="rect">
            <a:avLst/>
          </a:prstGeom>
          <a:noFill/>
        </p:spPr>
        <p:txBody>
          <a:bodyPr wrap="square" rtlCol="0">
            <a:spAutoFit/>
          </a:bodyPr>
          <a:lstStyle/>
          <a:p>
            <a:r>
              <a:rPr lang="nb-NO" sz="1200" dirty="0">
                <a:effectLst/>
                <a:latin typeface="Arial"/>
                <a:cs typeface="Arial"/>
              </a:rPr>
              <a:t>Kunnskap for ei </a:t>
            </a:r>
            <a:r>
              <a:rPr lang="nb-NO" sz="1200" dirty="0">
                <a:solidFill>
                  <a:srgbClr val="0D3475"/>
                </a:solidFill>
                <a:effectLst/>
                <a:latin typeface="Arial"/>
                <a:cs typeface="Arial"/>
              </a:rPr>
              <a:t>betre </a:t>
            </a:r>
            <a:r>
              <a:rPr lang="nb-NO" sz="1200" dirty="0">
                <a:solidFill>
                  <a:schemeClr val="tx1"/>
                </a:solidFill>
                <a:effectLst/>
                <a:latin typeface="Arial"/>
                <a:cs typeface="Arial"/>
              </a:rPr>
              <a:t>verd</a:t>
            </a:r>
          </a:p>
        </p:txBody>
      </p:sp>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innsida.ntnu.no/wiki/-/wiki/Norsk/Uakseptabel+adferd" TargetMode="External"/><Relationship Id="rId3" Type="http://schemas.openxmlformats.org/officeDocument/2006/relationships/hyperlink" Target="https://innsida.ntnu.no/wiki/-/wiki/Norsk/Arbeidsmilj%C3%B8unders%C3%B8kelse+-+for+medarbeidere" TargetMode="External"/><Relationship Id="rId7" Type="http://schemas.openxmlformats.org/officeDocument/2006/relationships/hyperlink" Target="https://innsida.ntnu.no/wiki/-/wiki/Norsk/Psykososialt+arbeidsmilj%C3%B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innsida.ntnu.no/hms" TargetMode="External"/><Relationship Id="rId5" Type="http://schemas.openxmlformats.org/officeDocument/2006/relationships/hyperlink" Target="https://innsida.ntnu.no/wiki/-/wiki/Norsk/Arbeidsmilj%C3%B8unders%C3%B8kelse+-+for+ledere" TargetMode="External"/><Relationship Id="rId4" Type="http://schemas.openxmlformats.org/officeDocument/2006/relationships/hyperlink" Target="https://innsida.ntnu.no/wiki/-/wiki/Norsk/Arbeidsmilj%C3%B8unders%C3%B8kelsen+-+sp%C3%B8rreskjema"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rk-kontakt@ntnu.n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C30A-6D34-49B5-A65C-AD4700050BCE}"/>
              </a:ext>
            </a:extLst>
          </p:cNvPr>
          <p:cNvSpPr>
            <a:spLocks noGrp="1"/>
          </p:cNvSpPr>
          <p:nvPr>
            <p:ph type="title"/>
          </p:nvPr>
        </p:nvSpPr>
        <p:spPr>
          <a:xfrm>
            <a:off x="0" y="320282"/>
            <a:ext cx="9144000" cy="857250"/>
          </a:xfrm>
        </p:spPr>
        <p:txBody>
          <a:bodyPr>
            <a:normAutofit fontScale="90000"/>
          </a:bodyPr>
          <a:lstStyle/>
          <a:p>
            <a:pPr algn="ctr"/>
            <a:r>
              <a:rPr lang="nb-NO" sz="2600" b="0"/>
              <a:t>ORGANISATORISK OG PSYKOSOSIALT ARBEIDSMILJØ</a:t>
            </a:r>
            <a:br>
              <a:rPr lang="nb-NO"/>
            </a:br>
            <a:r>
              <a:rPr lang="nb-NO">
                <a:solidFill>
                  <a:schemeClr val="tx1">
                    <a:lumMod val="50000"/>
                    <a:lumOff val="50000"/>
                  </a:schemeClr>
                </a:solidFill>
              </a:rPr>
              <a:t>ARBEIDSMILJØUNDERSØKELSEN 2019</a:t>
            </a:r>
          </a:p>
        </p:txBody>
      </p:sp>
      <p:pic>
        <p:nvPicPr>
          <p:cNvPr id="3" name="Bilde 3" descr="Et bilde som inneholder person, foto, innendørs, gruppe&#10;&#10;Beskrivelse som er generert med svært høy visshet">
            <a:extLst>
              <a:ext uri="{FF2B5EF4-FFF2-40B4-BE49-F238E27FC236}">
                <a16:creationId xmlns:a16="http://schemas.microsoft.com/office/drawing/2014/main" id="{F598EF78-BC63-4F8E-B124-FEB78B6C991C}"/>
              </a:ext>
            </a:extLst>
          </p:cNvPr>
          <p:cNvPicPr>
            <a:picLocks noChangeAspect="1"/>
          </p:cNvPicPr>
          <p:nvPr/>
        </p:nvPicPr>
        <p:blipFill>
          <a:blip r:embed="rId3"/>
          <a:stretch>
            <a:fillRect/>
          </a:stretch>
        </p:blipFill>
        <p:spPr>
          <a:xfrm>
            <a:off x="-1970" y="1275134"/>
            <a:ext cx="9147940" cy="3292824"/>
          </a:xfrm>
          <a:prstGeom prst="rect">
            <a:avLst/>
          </a:prstGeom>
        </p:spPr>
      </p:pic>
    </p:spTree>
    <p:extLst>
      <p:ext uri="{BB962C8B-B14F-4D97-AF65-F5344CB8AC3E}">
        <p14:creationId xmlns:p14="http://schemas.microsoft.com/office/powerpoint/2010/main" val="3373407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F86C-A166-4830-AEE0-EF8508C0AC39}"/>
              </a:ext>
            </a:extLst>
          </p:cNvPr>
          <p:cNvSpPr>
            <a:spLocks noGrp="1"/>
          </p:cNvSpPr>
          <p:nvPr>
            <p:ph type="title"/>
          </p:nvPr>
        </p:nvSpPr>
        <p:spPr>
          <a:xfrm>
            <a:off x="392904" y="414338"/>
            <a:ext cx="8229600" cy="1064418"/>
          </a:xfrm>
        </p:spPr>
        <p:txBody>
          <a:bodyPr>
            <a:noAutofit/>
          </a:bodyPr>
          <a:lstStyle/>
          <a:p>
            <a:r>
              <a:rPr lang="nb-NO" sz="3200">
                <a:solidFill>
                  <a:schemeClr val="tx1">
                    <a:lumMod val="50000"/>
                    <a:lumOff val="50000"/>
                  </a:schemeClr>
                </a:solidFill>
              </a:rPr>
              <a:t>NYTTIG INFORMASJON </a:t>
            </a:r>
            <a:br>
              <a:rPr lang="nb-NO" sz="3200">
                <a:solidFill>
                  <a:schemeClr val="tx1">
                    <a:lumMod val="50000"/>
                    <a:lumOff val="50000"/>
                  </a:schemeClr>
                </a:solidFill>
              </a:rPr>
            </a:br>
            <a:r>
              <a:rPr lang="nb-NO" sz="3200">
                <a:solidFill>
                  <a:schemeClr val="tx1">
                    <a:lumMod val="50000"/>
                    <a:lumOff val="50000"/>
                  </a:schemeClr>
                </a:solidFill>
              </a:rPr>
              <a:t>PÅ INNSIDA</a:t>
            </a:r>
          </a:p>
        </p:txBody>
      </p:sp>
      <p:sp>
        <p:nvSpPr>
          <p:cNvPr id="3" name="Content Placeholder 2">
            <a:extLst>
              <a:ext uri="{FF2B5EF4-FFF2-40B4-BE49-F238E27FC236}">
                <a16:creationId xmlns:a16="http://schemas.microsoft.com/office/drawing/2014/main" id="{4F74A6BA-F6DB-4C01-B126-53523C23380D}"/>
              </a:ext>
            </a:extLst>
          </p:cNvPr>
          <p:cNvSpPr>
            <a:spLocks noGrp="1"/>
          </p:cNvSpPr>
          <p:nvPr>
            <p:ph idx="1"/>
          </p:nvPr>
        </p:nvSpPr>
        <p:spPr>
          <a:xfrm>
            <a:off x="392904" y="1621636"/>
            <a:ext cx="5993609" cy="3021804"/>
          </a:xfrm>
        </p:spPr>
        <p:txBody>
          <a:bodyPr vert="horz" lIns="91440" tIns="45720" rIns="91440" bIns="45720" rtlCol="0" anchor="t">
            <a:noAutofit/>
          </a:bodyPr>
          <a:lstStyle/>
          <a:p>
            <a:pPr>
              <a:buFont typeface="Arial" panose="020B0604020202020204" pitchFamily="34" charset="0"/>
              <a:buChar char="•"/>
            </a:pPr>
            <a:r>
              <a:rPr lang="nb-NO" sz="1600" dirty="0">
                <a:hlinkClick r:id="rId3"/>
              </a:rPr>
              <a:t>Arbeidsmiljøundersøkelse – for medarbeidere</a:t>
            </a:r>
            <a:endParaRPr lang="nb-NO" sz="1600" dirty="0"/>
          </a:p>
          <a:p>
            <a:r>
              <a:rPr lang="nb-NO" sz="1600" dirty="0">
                <a:hlinkClick r:id="rId4"/>
              </a:rPr>
              <a:t>Arbeidsmiljøundersøkelse – spørreundersøkelse</a:t>
            </a:r>
            <a:endParaRPr lang="nb-NO" sz="1600" dirty="0"/>
          </a:p>
          <a:p>
            <a:r>
              <a:rPr lang="nb-NO" sz="1600" dirty="0">
                <a:hlinkClick r:id="rId5"/>
              </a:rPr>
              <a:t>Arbeidsmiljøundersøkelse – for ledere</a:t>
            </a:r>
            <a:endParaRPr lang="nb-NO" sz="1600" dirty="0"/>
          </a:p>
          <a:p>
            <a:r>
              <a:rPr lang="nb-NO" sz="1600" dirty="0">
                <a:hlinkClick r:id="rId6"/>
              </a:rPr>
              <a:t>Temaside HMS</a:t>
            </a:r>
            <a:endParaRPr lang="nb-NO" sz="1600" dirty="0"/>
          </a:p>
          <a:p>
            <a:r>
              <a:rPr lang="nb-NO" sz="1600" dirty="0">
                <a:hlinkClick r:id="rId7"/>
              </a:rPr>
              <a:t>Psykososialt arbeidsmiljø</a:t>
            </a:r>
            <a:endParaRPr lang="nb-NO" sz="1600" dirty="0"/>
          </a:p>
          <a:p>
            <a:r>
              <a:rPr lang="nb-NO" sz="1600" dirty="0">
                <a:hlinkClick r:id="rId8"/>
              </a:rPr>
              <a:t>Uakseptabel adferd, mobbing og konflikter</a:t>
            </a:r>
            <a:endParaRPr lang="nb-NO" sz="1600" dirty="0"/>
          </a:p>
          <a:p>
            <a:pPr marL="0" indent="0">
              <a:buNone/>
            </a:pPr>
            <a:endParaRPr lang="nb-NO" sz="1600" dirty="0"/>
          </a:p>
        </p:txBody>
      </p:sp>
      <p:pic>
        <p:nvPicPr>
          <p:cNvPr id="4" name="Bilde 5" descr="Et bilde som inneholder person, innendørs, vegg, bord&#10;&#10;Beskrivelse som er generert med svært høy visshet">
            <a:extLst>
              <a:ext uri="{FF2B5EF4-FFF2-40B4-BE49-F238E27FC236}">
                <a16:creationId xmlns:a16="http://schemas.microsoft.com/office/drawing/2014/main" id="{26CBA48B-C09A-4C32-B50C-C0C8F8CCAFB3}"/>
              </a:ext>
            </a:extLst>
          </p:cNvPr>
          <p:cNvPicPr>
            <a:picLocks noChangeAspect="1"/>
          </p:cNvPicPr>
          <p:nvPr/>
        </p:nvPicPr>
        <p:blipFill>
          <a:blip r:embed="rId9"/>
          <a:stretch>
            <a:fillRect/>
          </a:stretch>
        </p:blipFill>
        <p:spPr>
          <a:xfrm>
            <a:off x="5377888" y="2288"/>
            <a:ext cx="3784921" cy="5211265"/>
          </a:xfrm>
          <a:prstGeom prst="rect">
            <a:avLst/>
          </a:prstGeom>
        </p:spPr>
      </p:pic>
    </p:spTree>
    <p:extLst>
      <p:ext uri="{BB962C8B-B14F-4D97-AF65-F5344CB8AC3E}">
        <p14:creationId xmlns:p14="http://schemas.microsoft.com/office/powerpoint/2010/main" val="275868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99FB1A2-6F85-B641-8690-665FEA2EC465}"/>
              </a:ext>
            </a:extLst>
          </p:cNvPr>
          <p:cNvPicPr>
            <a:picLocks noChangeAspect="1"/>
          </p:cNvPicPr>
          <p:nvPr/>
        </p:nvPicPr>
        <p:blipFill>
          <a:blip r:embed="rId3"/>
          <a:stretch>
            <a:fillRect/>
          </a:stretch>
        </p:blipFill>
        <p:spPr>
          <a:xfrm>
            <a:off x="430442" y="922688"/>
            <a:ext cx="8214714" cy="2840922"/>
          </a:xfrm>
          <a:prstGeom prst="rect">
            <a:avLst/>
          </a:prstGeom>
        </p:spPr>
      </p:pic>
    </p:spTree>
    <p:extLst>
      <p:ext uri="{BB962C8B-B14F-4D97-AF65-F5344CB8AC3E}">
        <p14:creationId xmlns:p14="http://schemas.microsoft.com/office/powerpoint/2010/main" val="66314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BDCD-2D22-4CE1-8E84-392C563136E8}"/>
              </a:ext>
            </a:extLst>
          </p:cNvPr>
          <p:cNvSpPr>
            <a:spLocks noGrp="1"/>
          </p:cNvSpPr>
          <p:nvPr>
            <p:ph type="title"/>
          </p:nvPr>
        </p:nvSpPr>
        <p:spPr>
          <a:xfrm>
            <a:off x="400048" y="155971"/>
            <a:ext cx="8229600" cy="857250"/>
          </a:xfrm>
        </p:spPr>
        <p:txBody>
          <a:bodyPr>
            <a:normAutofit/>
          </a:bodyPr>
          <a:lstStyle/>
          <a:p>
            <a:r>
              <a:rPr lang="nb-NO" sz="3200">
                <a:solidFill>
                  <a:schemeClr val="tx1">
                    <a:lumMod val="50000"/>
                    <a:lumOff val="50000"/>
                  </a:schemeClr>
                </a:solidFill>
              </a:rPr>
              <a:t>HVORDAN HAR DU DET PÅ JOBB?</a:t>
            </a:r>
          </a:p>
        </p:txBody>
      </p:sp>
      <p:sp>
        <p:nvSpPr>
          <p:cNvPr id="3" name="Content Placeholder 2">
            <a:extLst>
              <a:ext uri="{FF2B5EF4-FFF2-40B4-BE49-F238E27FC236}">
                <a16:creationId xmlns:a16="http://schemas.microsoft.com/office/drawing/2014/main" id="{54B5BD57-106D-4761-8F26-79D9AFAB69E5}"/>
              </a:ext>
            </a:extLst>
          </p:cNvPr>
          <p:cNvSpPr>
            <a:spLocks noGrp="1"/>
          </p:cNvSpPr>
          <p:nvPr>
            <p:ph idx="1"/>
          </p:nvPr>
        </p:nvSpPr>
        <p:spPr>
          <a:xfrm>
            <a:off x="378616" y="1057271"/>
            <a:ext cx="8229600" cy="3500440"/>
          </a:xfrm>
        </p:spPr>
        <p:txBody>
          <a:bodyPr vert="horz" lIns="91440" tIns="45720" rIns="91440" bIns="45720" rtlCol="0" anchor="t">
            <a:normAutofit lnSpcReduction="10000"/>
          </a:bodyPr>
          <a:lstStyle/>
          <a:p>
            <a:pPr marL="0" indent="0">
              <a:buNone/>
            </a:pPr>
            <a:r>
              <a:rPr lang="nb-NO"/>
              <a:t>Undersøkelsen og oppfølgingsarbeidet er en mulighet for deg til å </a:t>
            </a:r>
            <a:r>
              <a:rPr lang="nb-NO" b="1"/>
              <a:t>påvirke ditt arbeidsmiljø</a:t>
            </a:r>
            <a:r>
              <a:rPr lang="nb-NO"/>
              <a:t> og din arbeidshverdag.</a:t>
            </a:r>
          </a:p>
          <a:p>
            <a:pPr marL="0" indent="0">
              <a:spcBef>
                <a:spcPts val="0"/>
              </a:spcBef>
              <a:buNone/>
            </a:pPr>
            <a:endParaRPr lang="nb-NO"/>
          </a:p>
          <a:p>
            <a:pPr marL="0" indent="0">
              <a:spcBef>
                <a:spcPts val="400"/>
              </a:spcBef>
              <a:buNone/>
            </a:pPr>
            <a:r>
              <a:rPr lang="nb-NO" b="1"/>
              <a:t>Hjelp din leder</a:t>
            </a:r>
            <a:r>
              <a:rPr lang="nb-NO"/>
              <a:t> til å få mer kunnskap om hvordan dere har det på jobb ved din enhet.</a:t>
            </a:r>
          </a:p>
          <a:p>
            <a:pPr marL="0" indent="0">
              <a:spcBef>
                <a:spcPts val="400"/>
              </a:spcBef>
              <a:buNone/>
            </a:pPr>
            <a:endParaRPr lang="nb-NO"/>
          </a:p>
          <a:p>
            <a:pPr marL="0" indent="0">
              <a:spcBef>
                <a:spcPts val="400"/>
              </a:spcBef>
              <a:buNone/>
            </a:pPr>
            <a:r>
              <a:rPr lang="nb-NO"/>
              <a:t>Alle medarbeidere har </a:t>
            </a:r>
            <a:r>
              <a:rPr lang="nb-NO" b="1"/>
              <a:t>medvirkningsplikt.</a:t>
            </a:r>
            <a:r>
              <a:rPr lang="nb-NO"/>
              <a:t> Det forventes at alle medarbeidere deltar i undersøkelsen og bidrar i diskusjonene etterpå. </a:t>
            </a:r>
          </a:p>
          <a:p>
            <a:endParaRPr lang="nb-NO"/>
          </a:p>
        </p:txBody>
      </p:sp>
    </p:spTree>
    <p:extLst>
      <p:ext uri="{BB962C8B-B14F-4D97-AF65-F5344CB8AC3E}">
        <p14:creationId xmlns:p14="http://schemas.microsoft.com/office/powerpoint/2010/main" val="190151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27A0-6461-4189-96D7-940C3F0DFF58}"/>
              </a:ext>
            </a:extLst>
          </p:cNvPr>
          <p:cNvSpPr>
            <a:spLocks noGrp="1"/>
          </p:cNvSpPr>
          <p:nvPr>
            <p:ph type="title"/>
          </p:nvPr>
        </p:nvSpPr>
        <p:spPr>
          <a:xfrm>
            <a:off x="400048" y="613176"/>
            <a:ext cx="8229600" cy="857250"/>
          </a:xfrm>
        </p:spPr>
        <p:txBody>
          <a:bodyPr>
            <a:normAutofit fontScale="90000"/>
          </a:bodyPr>
          <a:lstStyle/>
          <a:p>
            <a:r>
              <a:rPr lang="nb-NO">
                <a:solidFill>
                  <a:schemeClr val="tx1">
                    <a:lumMod val="50000"/>
                    <a:lumOff val="50000"/>
                  </a:schemeClr>
                </a:solidFill>
              </a:rPr>
              <a:t>VÅRT ARBEIDSMILJØ </a:t>
            </a:r>
            <a:br>
              <a:rPr lang="nb-NO">
                <a:solidFill>
                  <a:schemeClr val="tx1">
                    <a:lumMod val="50000"/>
                    <a:lumOff val="50000"/>
                  </a:schemeClr>
                </a:solidFill>
              </a:rPr>
            </a:br>
            <a:r>
              <a:rPr lang="nb-NO">
                <a:solidFill>
                  <a:schemeClr val="tx1">
                    <a:lumMod val="50000"/>
                    <a:lumOff val="50000"/>
                  </a:schemeClr>
                </a:solidFill>
              </a:rPr>
              <a:t>– DITT OG MITT ANSVAR</a:t>
            </a:r>
          </a:p>
        </p:txBody>
      </p:sp>
      <p:sp>
        <p:nvSpPr>
          <p:cNvPr id="3" name="Content Placeholder 2">
            <a:extLst>
              <a:ext uri="{FF2B5EF4-FFF2-40B4-BE49-F238E27FC236}">
                <a16:creationId xmlns:a16="http://schemas.microsoft.com/office/drawing/2014/main" id="{2C27DCF1-5B9E-499C-8483-CF226769C035}"/>
              </a:ext>
            </a:extLst>
          </p:cNvPr>
          <p:cNvSpPr>
            <a:spLocks noGrp="1"/>
          </p:cNvSpPr>
          <p:nvPr>
            <p:ph idx="1"/>
          </p:nvPr>
        </p:nvSpPr>
        <p:spPr>
          <a:xfrm>
            <a:off x="364330" y="1743081"/>
            <a:ext cx="4743452" cy="2907502"/>
          </a:xfrm>
        </p:spPr>
        <p:txBody>
          <a:bodyPr vert="horz" lIns="91440" tIns="45720" rIns="91440" bIns="45720" rtlCol="0" anchor="t">
            <a:normAutofit/>
          </a:bodyPr>
          <a:lstStyle/>
          <a:p>
            <a:pPr marL="0" indent="0">
              <a:buNone/>
            </a:pPr>
            <a:endParaRPr lang="nb-NO" sz="2000">
              <a:solidFill>
                <a:srgbClr val="00B050"/>
              </a:solidFill>
            </a:endParaRPr>
          </a:p>
          <a:p>
            <a:pPr>
              <a:spcBef>
                <a:spcPts val="800"/>
              </a:spcBef>
              <a:spcAft>
                <a:spcPts val="400"/>
              </a:spcAft>
            </a:pPr>
            <a:r>
              <a:rPr lang="nb-NO" sz="2000"/>
              <a:t>Hvilke tiltak av betydning for det organisatoriske og psykososiale arbeidsmiljøet har vi gjennomført siste året? </a:t>
            </a:r>
          </a:p>
          <a:p>
            <a:r>
              <a:rPr lang="nb-NO" sz="2000"/>
              <a:t>Hva ønsker vi å oppnå med arbeidsmiljøarbeidet ved vår enhet fremover?</a:t>
            </a:r>
          </a:p>
        </p:txBody>
      </p:sp>
      <p:pic>
        <p:nvPicPr>
          <p:cNvPr id="5" name="Bilde 4">
            <a:extLst>
              <a:ext uri="{FF2B5EF4-FFF2-40B4-BE49-F238E27FC236}">
                <a16:creationId xmlns:a16="http://schemas.microsoft.com/office/drawing/2014/main" id="{A3765ADD-6D85-9A40-8D5D-3423A87857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5736431" y="0"/>
            <a:ext cx="3393278" cy="5143500"/>
          </a:xfrm>
          <a:prstGeom prst="rect">
            <a:avLst/>
          </a:prstGeom>
        </p:spPr>
      </p:pic>
    </p:spTree>
    <p:extLst>
      <p:ext uri="{BB962C8B-B14F-4D97-AF65-F5344CB8AC3E}">
        <p14:creationId xmlns:p14="http://schemas.microsoft.com/office/powerpoint/2010/main" val="23125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D213027-F85D-4351-95C2-63F202B4CA45}"/>
              </a:ext>
            </a:extLst>
          </p:cNvPr>
          <p:cNvSpPr>
            <a:spLocks noGrp="1"/>
          </p:cNvSpPr>
          <p:nvPr>
            <p:ph idx="1"/>
          </p:nvPr>
        </p:nvSpPr>
        <p:spPr>
          <a:xfrm>
            <a:off x="537411" y="1135983"/>
            <a:ext cx="8229600" cy="3394472"/>
          </a:xfrm>
        </p:spPr>
        <p:txBody>
          <a:bodyPr vert="horz" lIns="91440" tIns="45720" rIns="91440" bIns="45720" rtlCol="0" anchor="t">
            <a:normAutofit lnSpcReduction="10000"/>
          </a:bodyPr>
          <a:lstStyle/>
          <a:p>
            <a:r>
              <a:rPr lang="nb-NO"/>
              <a:t>Alle skal svare på undersøkelsen </a:t>
            </a:r>
          </a:p>
          <a:p>
            <a:endParaRPr lang="nb-NO"/>
          </a:p>
          <a:p>
            <a:r>
              <a:rPr lang="nb-NO"/>
              <a:t>Leder og verneombud skal samarbeide tett</a:t>
            </a:r>
          </a:p>
          <a:p>
            <a:pPr marL="0" indent="0">
              <a:buNone/>
            </a:pPr>
            <a:endParaRPr lang="nb-NO"/>
          </a:p>
          <a:p>
            <a:r>
              <a:rPr lang="nb-NO"/>
              <a:t>Det skal lages konkrete oppfølgingstiltak med gjennomføringsplan - medvirkning i denne fasen</a:t>
            </a:r>
          </a:p>
          <a:p>
            <a:pPr marL="0" indent="0">
              <a:buNone/>
            </a:pPr>
            <a:endParaRPr lang="nb-NO"/>
          </a:p>
          <a:p>
            <a:r>
              <a:rPr lang="nb-NO"/>
              <a:t>Tiltakene skal gjennomføres og vil bli evaluert</a:t>
            </a:r>
          </a:p>
          <a:p>
            <a:endParaRPr lang="nb-NO"/>
          </a:p>
          <a:p>
            <a:endParaRPr lang="nb-NO"/>
          </a:p>
          <a:p>
            <a:endParaRPr lang="nb-NO"/>
          </a:p>
        </p:txBody>
      </p:sp>
      <p:sp>
        <p:nvSpPr>
          <p:cNvPr id="4" name="Rektangel 3"/>
          <p:cNvSpPr/>
          <p:nvPr/>
        </p:nvSpPr>
        <p:spPr>
          <a:xfrm>
            <a:off x="4450813" y="2387084"/>
            <a:ext cx="242374" cy="369332"/>
          </a:xfrm>
          <a:prstGeom prst="rect">
            <a:avLst/>
          </a:prstGeom>
        </p:spPr>
        <p:txBody>
          <a:bodyPr wrap="none">
            <a:spAutoFit/>
          </a:bodyPr>
          <a:lstStyle/>
          <a:p>
            <a:r>
              <a:rPr lang="nb-NO">
                <a:solidFill>
                  <a:srgbClr val="000000"/>
                </a:solidFill>
                <a:latin typeface="Times New Roman" panose="02020603050405020304" pitchFamily="18" charset="0"/>
              </a:rPr>
              <a:t> </a:t>
            </a:r>
            <a:endParaRPr lang="nb-NO"/>
          </a:p>
        </p:txBody>
      </p:sp>
      <p:sp>
        <p:nvSpPr>
          <p:cNvPr id="5" name="Title 1">
            <a:extLst>
              <a:ext uri="{FF2B5EF4-FFF2-40B4-BE49-F238E27FC236}">
                <a16:creationId xmlns:a16="http://schemas.microsoft.com/office/drawing/2014/main" id="{9932BDCD-2D22-4CE1-8E84-392C563136E8}"/>
              </a:ext>
            </a:extLst>
          </p:cNvPr>
          <p:cNvSpPr>
            <a:spLocks noGrp="1"/>
          </p:cNvSpPr>
          <p:nvPr>
            <p:ph type="title"/>
          </p:nvPr>
        </p:nvSpPr>
        <p:spPr>
          <a:xfrm>
            <a:off x="704848" y="184420"/>
            <a:ext cx="8229600" cy="857250"/>
          </a:xfrm>
        </p:spPr>
        <p:txBody>
          <a:bodyPr>
            <a:normAutofit/>
          </a:bodyPr>
          <a:lstStyle/>
          <a:p>
            <a:r>
              <a:rPr lang="nb-NO" sz="3200">
                <a:solidFill>
                  <a:schemeClr val="tx1">
                    <a:lumMod val="50000"/>
                    <a:lumOff val="50000"/>
                  </a:schemeClr>
                </a:solidFill>
              </a:rPr>
              <a:t>VIDERE AMBISJONER</a:t>
            </a:r>
          </a:p>
        </p:txBody>
      </p:sp>
    </p:spTree>
    <p:extLst>
      <p:ext uri="{BB962C8B-B14F-4D97-AF65-F5344CB8AC3E}">
        <p14:creationId xmlns:p14="http://schemas.microsoft.com/office/powerpoint/2010/main" val="21157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D84F0F-943D-427D-8726-5DE43FC8F394}"/>
              </a:ext>
            </a:extLst>
          </p:cNvPr>
          <p:cNvSpPr>
            <a:spLocks noGrp="1"/>
          </p:cNvSpPr>
          <p:nvPr>
            <p:ph type="title"/>
          </p:nvPr>
        </p:nvSpPr>
        <p:spPr>
          <a:xfrm>
            <a:off x="457200" y="205979"/>
            <a:ext cx="4846320" cy="857250"/>
          </a:xfrm>
        </p:spPr>
        <p:txBody>
          <a:bodyPr>
            <a:normAutofit fontScale="90000"/>
          </a:bodyPr>
          <a:lstStyle/>
          <a:p>
            <a:r>
              <a:rPr lang="nb-NO">
                <a:solidFill>
                  <a:schemeClr val="bg1">
                    <a:lumMod val="50000"/>
                  </a:schemeClr>
                </a:solidFill>
                <a:latin typeface="Arial" panose="020B0604020202020204" pitchFamily="34" charset="0"/>
                <a:cs typeface="Arial" panose="020B0604020202020204" pitchFamily="34" charset="0"/>
              </a:rPr>
              <a:t>KUNNSKAPSBASERT OG MÅLRETTET</a:t>
            </a:r>
          </a:p>
        </p:txBody>
      </p:sp>
      <p:sp>
        <p:nvSpPr>
          <p:cNvPr id="4" name="Content Placeholder 2">
            <a:extLst>
              <a:ext uri="{FF2B5EF4-FFF2-40B4-BE49-F238E27FC236}">
                <a16:creationId xmlns:a16="http://schemas.microsoft.com/office/drawing/2014/main" id="{F1D643F6-8F5A-40D7-A9DE-0CDBCF74B075}"/>
              </a:ext>
            </a:extLst>
          </p:cNvPr>
          <p:cNvSpPr txBox="1">
            <a:spLocks/>
          </p:cNvSpPr>
          <p:nvPr/>
        </p:nvSpPr>
        <p:spPr>
          <a:xfrm>
            <a:off x="457200" y="1248277"/>
            <a:ext cx="8229600" cy="3394472"/>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nb-NO" sz="1400" b="1" dirty="0">
                <a:latin typeface="Arial" panose="020B0604020202020204" pitchFamily="34" charset="0"/>
                <a:cs typeface="Arial" panose="020B0604020202020204" pitchFamily="34" charset="0"/>
              </a:rPr>
              <a:t>Hovedtematikk som tas opp er:  </a:t>
            </a:r>
          </a:p>
          <a:p>
            <a:pPr>
              <a:spcBef>
                <a:spcPts val="0"/>
              </a:spcBef>
            </a:pPr>
            <a:r>
              <a:rPr lang="nb-NO" sz="1400" dirty="0">
                <a:latin typeface="Arial" panose="020B0604020202020204" pitchFamily="34" charset="0"/>
                <a:cs typeface="Arial" panose="020B0604020202020204" pitchFamily="34" charset="0"/>
              </a:rPr>
              <a:t>Den enkelte og jobben</a:t>
            </a:r>
          </a:p>
          <a:p>
            <a:pPr>
              <a:spcBef>
                <a:spcPts val="0"/>
              </a:spcBef>
            </a:pPr>
            <a:r>
              <a:rPr lang="nb-NO" sz="1400" dirty="0">
                <a:latin typeface="Arial" panose="020B0604020202020204" pitchFamily="34" charset="0"/>
                <a:cs typeface="Arial" panose="020B0604020202020204" pitchFamily="34" charset="0"/>
              </a:rPr>
              <a:t>Samspill ledere og medarbeidere</a:t>
            </a:r>
          </a:p>
          <a:p>
            <a:pPr>
              <a:spcBef>
                <a:spcPts val="0"/>
              </a:spcBef>
            </a:pPr>
            <a:r>
              <a:rPr lang="nb-NO" sz="1400" dirty="0">
                <a:latin typeface="Arial" panose="020B0604020202020204" pitchFamily="34" charset="0"/>
                <a:cs typeface="Arial" panose="020B0604020202020204" pitchFamily="34" charset="0"/>
              </a:rPr>
              <a:t>Kommunikasjon og medvirkning</a:t>
            </a:r>
          </a:p>
          <a:p>
            <a:pPr>
              <a:spcBef>
                <a:spcPts val="0"/>
              </a:spcBef>
            </a:pPr>
            <a:r>
              <a:rPr lang="nb-NO" sz="1400" dirty="0">
                <a:latin typeface="Arial" panose="020B0604020202020204" pitchFamily="34" charset="0"/>
                <a:cs typeface="Arial" panose="020B0604020202020204" pitchFamily="34" charset="0"/>
              </a:rPr>
              <a:t>Samarbeid og fellesskap</a:t>
            </a:r>
          </a:p>
          <a:p>
            <a:pPr>
              <a:spcBef>
                <a:spcPts val="0"/>
              </a:spcBef>
            </a:pPr>
            <a:r>
              <a:rPr lang="nb-NO" sz="1400" dirty="0">
                <a:latin typeface="Arial" panose="020B0604020202020204" pitchFamily="34" charset="0"/>
                <a:cs typeface="Arial" panose="020B0604020202020204" pitchFamily="34" charset="0"/>
              </a:rPr>
              <a:t>Håndtering av uheldige hendelser</a:t>
            </a:r>
          </a:p>
          <a:p>
            <a:pPr>
              <a:spcBef>
                <a:spcPts val="0"/>
              </a:spcBef>
            </a:pPr>
            <a:r>
              <a:rPr lang="nb-NO" sz="1400" dirty="0">
                <a:latin typeface="Arial" panose="020B0604020202020204" pitchFamily="34" charset="0"/>
                <a:cs typeface="Arial" panose="020B0604020202020204" pitchFamily="34" charset="0"/>
              </a:rPr>
              <a:t>Støtte, samspill og kultur</a:t>
            </a:r>
          </a:p>
          <a:p>
            <a:pPr>
              <a:spcBef>
                <a:spcPts val="0"/>
              </a:spcBef>
            </a:pPr>
            <a:endParaRPr lang="nb-NO" sz="1400" dirty="0">
              <a:latin typeface="Arial" panose="020B0604020202020204" pitchFamily="34" charset="0"/>
              <a:cs typeface="Arial" panose="020B0604020202020204" pitchFamily="34" charset="0"/>
            </a:endParaRPr>
          </a:p>
          <a:p>
            <a:pPr marL="0" indent="0">
              <a:spcBef>
                <a:spcPts val="0"/>
              </a:spcBef>
              <a:buNone/>
            </a:pPr>
            <a:endParaRPr lang="nb-NO" sz="1400" dirty="0">
              <a:latin typeface="Arial" panose="020B0604020202020204" pitchFamily="34" charset="0"/>
              <a:cs typeface="Arial" panose="020B0604020202020204" pitchFamily="34" charset="0"/>
            </a:endParaRPr>
          </a:p>
          <a:p>
            <a:pPr marL="0" indent="0">
              <a:spcBef>
                <a:spcPts val="0"/>
              </a:spcBef>
              <a:buNone/>
            </a:pPr>
            <a:r>
              <a:rPr lang="nb-NO" sz="1400" b="1" dirty="0">
                <a:latin typeface="Arial" panose="020B0604020202020204" pitchFamily="34" charset="0"/>
                <a:cs typeface="Arial" panose="020B0604020202020204" pitchFamily="34" charset="0"/>
              </a:rPr>
              <a:t>Flere endringer </a:t>
            </a:r>
          </a:p>
          <a:p>
            <a:pPr>
              <a:spcBef>
                <a:spcPts val="0"/>
              </a:spcBef>
            </a:pPr>
            <a:r>
              <a:rPr lang="nb-NO" sz="1400" dirty="0">
                <a:latin typeface="Arial" panose="020B0604020202020204" pitchFamily="34" charset="0"/>
                <a:cs typeface="Arial" panose="020B0604020202020204" pitchFamily="34" charset="0"/>
              </a:rPr>
              <a:t>Kortere spørreskjema</a:t>
            </a:r>
          </a:p>
          <a:p>
            <a:pPr>
              <a:spcBef>
                <a:spcPts val="0"/>
              </a:spcBef>
            </a:pPr>
            <a:r>
              <a:rPr lang="nb-NO" sz="1400" dirty="0">
                <a:latin typeface="Arial" panose="020B0604020202020204" pitchFamily="34" charset="0"/>
                <a:cs typeface="Arial" panose="020B0604020202020204" pitchFamily="34" charset="0"/>
              </a:rPr>
              <a:t>Noen tema er fjernet </a:t>
            </a:r>
          </a:p>
          <a:p>
            <a:pPr>
              <a:spcBef>
                <a:spcPts val="0"/>
              </a:spcBef>
            </a:pPr>
            <a:r>
              <a:rPr lang="nb-NO" sz="1400" dirty="0">
                <a:latin typeface="Arial" panose="020B0604020202020204" pitchFamily="34" charset="0"/>
                <a:cs typeface="Arial" panose="020B0604020202020204" pitchFamily="34" charset="0"/>
              </a:rPr>
              <a:t>Noen nye tema + flere enkeltspørsmål</a:t>
            </a:r>
          </a:p>
          <a:p>
            <a:pPr>
              <a:spcBef>
                <a:spcPts val="0"/>
              </a:spcBef>
            </a:pPr>
            <a:r>
              <a:rPr lang="nb-NO" sz="1400" dirty="0">
                <a:latin typeface="Arial" panose="020B0604020202020204" pitchFamily="34" charset="0"/>
                <a:cs typeface="Arial" panose="020B0604020202020204" pitchFamily="34" charset="0"/>
              </a:rPr>
              <a:t>Økt fokus på:  </a:t>
            </a:r>
          </a:p>
          <a:p>
            <a:pPr lvl="1">
              <a:spcBef>
                <a:spcPts val="0"/>
              </a:spcBef>
            </a:pPr>
            <a:r>
              <a:rPr lang="nb-NO" sz="1000" dirty="0">
                <a:latin typeface="Arial" panose="020B0604020202020204" pitchFamily="34" charset="0"/>
                <a:cs typeface="Arial" panose="020B0604020202020204" pitchFamily="34" charset="0"/>
              </a:rPr>
              <a:t>samspill mellom leder og medarbeidere </a:t>
            </a:r>
          </a:p>
          <a:p>
            <a:pPr lvl="1">
              <a:spcBef>
                <a:spcPts val="0"/>
              </a:spcBef>
            </a:pPr>
            <a:r>
              <a:rPr lang="nb-NO" sz="1000" dirty="0">
                <a:latin typeface="Arial" panose="020B0604020202020204" pitchFamily="34" charset="0"/>
                <a:cs typeface="Arial" panose="020B0604020202020204" pitchFamily="34" charset="0"/>
              </a:rPr>
              <a:t>kompetanse og utviklingsmuligheter</a:t>
            </a:r>
          </a:p>
          <a:p>
            <a:pPr lvl="1">
              <a:spcBef>
                <a:spcPts val="0"/>
              </a:spcBef>
            </a:pPr>
            <a:r>
              <a:rPr lang="nb-NO" sz="1000" dirty="0">
                <a:latin typeface="Arial" panose="020B0604020202020204" pitchFamily="34" charset="0"/>
                <a:cs typeface="Arial" panose="020B0604020202020204" pitchFamily="34" charset="0"/>
              </a:rPr>
              <a:t>Informasjon og medvirkning   </a:t>
            </a:r>
          </a:p>
          <a:p>
            <a:pPr>
              <a:spcBef>
                <a:spcPts val="0"/>
              </a:spcBef>
            </a:pPr>
            <a:endParaRPr lang="nb-NO" sz="1400" dirty="0">
              <a:latin typeface="Arial" panose="020B0604020202020204" pitchFamily="34" charset="0"/>
              <a:cs typeface="Arial" panose="020B0604020202020204" pitchFamily="34" charset="0"/>
            </a:endParaRPr>
          </a:p>
          <a:p>
            <a:pPr>
              <a:spcBef>
                <a:spcPts val="0"/>
              </a:spcBef>
            </a:pPr>
            <a:endParaRPr lang="nb-NO" sz="1400" dirty="0">
              <a:latin typeface="Arial" panose="020B0604020202020204" pitchFamily="34" charset="0"/>
              <a:cs typeface="Arial" panose="020B0604020202020204" pitchFamily="34" charset="0"/>
            </a:endParaRPr>
          </a:p>
          <a:p>
            <a:pPr marL="0" indent="0">
              <a:spcBef>
                <a:spcPts val="0"/>
              </a:spcBef>
              <a:buFont typeface="Arial"/>
              <a:buNone/>
            </a:pPr>
            <a:endParaRPr lang="nb-NO" sz="1400" dirty="0">
              <a:latin typeface="Arial" panose="020B0604020202020204" pitchFamily="34" charset="0"/>
              <a:cs typeface="Arial" panose="020B0604020202020204" pitchFamily="34" charset="0"/>
            </a:endParaRPr>
          </a:p>
          <a:p>
            <a:pPr marL="0" indent="0">
              <a:buFont typeface="Arial"/>
              <a:buNone/>
            </a:pPr>
            <a:endParaRPr lang="nb-NO" dirty="0">
              <a:solidFill>
                <a:srgbClr val="C00000"/>
              </a:solidFill>
            </a:endParaRPr>
          </a:p>
        </p:txBody>
      </p:sp>
      <p:pic>
        <p:nvPicPr>
          <p:cNvPr id="3" name="Bilde 5" descr="Et bilde som inneholder person, innendørs, vegg, bord&#10;&#10;Beskrivelse som er generert med svært høy visshet">
            <a:extLst>
              <a:ext uri="{FF2B5EF4-FFF2-40B4-BE49-F238E27FC236}">
                <a16:creationId xmlns:a16="http://schemas.microsoft.com/office/drawing/2014/main" id="{A1DCD422-5B0E-403D-97E9-DFEC683A6351}"/>
              </a:ext>
            </a:extLst>
          </p:cNvPr>
          <p:cNvPicPr>
            <a:picLocks noChangeAspect="1"/>
          </p:cNvPicPr>
          <p:nvPr/>
        </p:nvPicPr>
        <p:blipFill>
          <a:blip r:embed="rId3"/>
          <a:stretch>
            <a:fillRect/>
          </a:stretch>
        </p:blipFill>
        <p:spPr>
          <a:xfrm>
            <a:off x="5392356" y="2288"/>
            <a:ext cx="3748750" cy="5138923"/>
          </a:xfrm>
          <a:prstGeom prst="rect">
            <a:avLst/>
          </a:prstGeom>
        </p:spPr>
      </p:pic>
    </p:spTree>
    <p:extLst>
      <p:ext uri="{BB962C8B-B14F-4D97-AF65-F5344CB8AC3E}">
        <p14:creationId xmlns:p14="http://schemas.microsoft.com/office/powerpoint/2010/main" val="303365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FF46-25AC-4F67-A330-2776DAD61E6E}"/>
              </a:ext>
            </a:extLst>
          </p:cNvPr>
          <p:cNvSpPr>
            <a:spLocks noGrp="1"/>
          </p:cNvSpPr>
          <p:nvPr>
            <p:ph type="title"/>
          </p:nvPr>
        </p:nvSpPr>
        <p:spPr>
          <a:xfrm>
            <a:off x="392904" y="457200"/>
            <a:ext cx="8229600" cy="1100137"/>
          </a:xfrm>
        </p:spPr>
        <p:txBody>
          <a:bodyPr>
            <a:normAutofit fontScale="90000"/>
          </a:bodyPr>
          <a:lstStyle/>
          <a:p>
            <a:r>
              <a:rPr lang="nb-NO">
                <a:solidFill>
                  <a:schemeClr val="tx1">
                    <a:lumMod val="50000"/>
                    <a:lumOff val="50000"/>
                  </a:schemeClr>
                </a:solidFill>
              </a:rPr>
              <a:t>HVA SKJER ETTER </a:t>
            </a:r>
            <a:br>
              <a:rPr lang="nb-NO">
                <a:solidFill>
                  <a:schemeClr val="tx1">
                    <a:lumMod val="50000"/>
                    <a:lumOff val="50000"/>
                  </a:schemeClr>
                </a:solidFill>
              </a:rPr>
            </a:br>
            <a:r>
              <a:rPr lang="nb-NO">
                <a:solidFill>
                  <a:schemeClr val="tx1">
                    <a:lumMod val="50000"/>
                    <a:lumOff val="50000"/>
                  </a:schemeClr>
                </a:solidFill>
              </a:rPr>
              <a:t>UNDERSØKELSEN?</a:t>
            </a:r>
          </a:p>
        </p:txBody>
      </p:sp>
      <p:sp>
        <p:nvSpPr>
          <p:cNvPr id="3" name="Content Placeholder 2">
            <a:extLst>
              <a:ext uri="{FF2B5EF4-FFF2-40B4-BE49-F238E27FC236}">
                <a16:creationId xmlns:a16="http://schemas.microsoft.com/office/drawing/2014/main" id="{5FB7E741-1430-48E4-9965-92479BAFB726}"/>
              </a:ext>
            </a:extLst>
          </p:cNvPr>
          <p:cNvSpPr>
            <a:spLocks noGrp="1"/>
          </p:cNvSpPr>
          <p:nvPr>
            <p:ph idx="1"/>
          </p:nvPr>
        </p:nvSpPr>
        <p:spPr>
          <a:xfrm>
            <a:off x="392904" y="1685924"/>
            <a:ext cx="5372102" cy="2907506"/>
          </a:xfrm>
        </p:spPr>
        <p:txBody>
          <a:bodyPr vert="horz" lIns="91440" tIns="45720" rIns="91440" bIns="45720" rtlCol="0" anchor="t">
            <a:normAutofit/>
          </a:bodyPr>
          <a:lstStyle/>
          <a:p>
            <a:pPr marL="0" indent="0">
              <a:buNone/>
            </a:pPr>
            <a:r>
              <a:rPr lang="nb-NO" sz="2000"/>
              <a:t>På oppfølgingsmøtet vil vi:</a:t>
            </a:r>
          </a:p>
          <a:p>
            <a:pPr>
              <a:spcBef>
                <a:spcPts val="800"/>
              </a:spcBef>
            </a:pPr>
            <a:r>
              <a:rPr lang="nb-NO" sz="2000"/>
              <a:t>gjennomgå resultatene fra undersøkelsen</a:t>
            </a:r>
          </a:p>
          <a:p>
            <a:r>
              <a:rPr lang="nb-NO" sz="2000"/>
              <a:t>diskutere resultater og arbeidsmiljøet vårt</a:t>
            </a:r>
          </a:p>
          <a:p>
            <a:r>
              <a:rPr lang="nb-NO" sz="2000"/>
              <a:t>identifisere utviklingsområder og tiltak</a:t>
            </a:r>
          </a:p>
          <a:p>
            <a:pPr marL="0" indent="0">
              <a:spcBef>
                <a:spcPts val="0"/>
              </a:spcBef>
              <a:buNone/>
            </a:pPr>
            <a:endParaRPr lang="nb-NO" sz="2000"/>
          </a:p>
          <a:p>
            <a:pPr marL="0" indent="0">
              <a:buNone/>
            </a:pPr>
            <a:r>
              <a:rPr lang="nb-NO" sz="2000"/>
              <a:t>Vi vil så iverksette og følge opp tiltak, evaluere og justere. </a:t>
            </a:r>
          </a:p>
        </p:txBody>
      </p:sp>
      <p:pic>
        <p:nvPicPr>
          <p:cNvPr id="5" name="Bilde 4">
            <a:extLst>
              <a:ext uri="{FF2B5EF4-FFF2-40B4-BE49-F238E27FC236}">
                <a16:creationId xmlns:a16="http://schemas.microsoft.com/office/drawing/2014/main" id="{403B9875-3CEA-7648-A256-18174E1F5A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3619" y="0"/>
            <a:ext cx="3050381" cy="5143500"/>
          </a:xfrm>
          <a:prstGeom prst="rect">
            <a:avLst/>
          </a:prstGeom>
        </p:spPr>
      </p:pic>
    </p:spTree>
    <p:extLst>
      <p:ext uri="{BB962C8B-B14F-4D97-AF65-F5344CB8AC3E}">
        <p14:creationId xmlns:p14="http://schemas.microsoft.com/office/powerpoint/2010/main" val="298794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F63C-A6E9-43BC-92BD-4C25D1F60001}"/>
              </a:ext>
            </a:extLst>
          </p:cNvPr>
          <p:cNvSpPr>
            <a:spLocks noGrp="1"/>
          </p:cNvSpPr>
          <p:nvPr>
            <p:ph type="title"/>
          </p:nvPr>
        </p:nvSpPr>
        <p:spPr>
          <a:xfrm>
            <a:off x="371472" y="205979"/>
            <a:ext cx="8229600" cy="857250"/>
          </a:xfrm>
        </p:spPr>
        <p:txBody>
          <a:bodyPr>
            <a:normAutofit/>
          </a:bodyPr>
          <a:lstStyle/>
          <a:p>
            <a:r>
              <a:rPr lang="nb-NO" sz="3200">
                <a:solidFill>
                  <a:schemeClr val="tx1">
                    <a:lumMod val="50000"/>
                    <a:lumOff val="50000"/>
                  </a:schemeClr>
                </a:solidFill>
              </a:rPr>
              <a:t>DIN DELTAKELSE ER VIKTIG</a:t>
            </a:r>
          </a:p>
        </p:txBody>
      </p:sp>
      <p:sp>
        <p:nvSpPr>
          <p:cNvPr id="3" name="Content Placeholder 2">
            <a:extLst>
              <a:ext uri="{FF2B5EF4-FFF2-40B4-BE49-F238E27FC236}">
                <a16:creationId xmlns:a16="http://schemas.microsoft.com/office/drawing/2014/main" id="{F3EACCC2-FC57-46FC-97D0-A5219D85B5A9}"/>
              </a:ext>
            </a:extLst>
          </p:cNvPr>
          <p:cNvSpPr>
            <a:spLocks noGrp="1"/>
          </p:cNvSpPr>
          <p:nvPr>
            <p:ph idx="1"/>
          </p:nvPr>
        </p:nvSpPr>
        <p:spPr>
          <a:xfrm>
            <a:off x="371472" y="1200151"/>
            <a:ext cx="8229600" cy="3394472"/>
          </a:xfrm>
        </p:spPr>
        <p:txBody>
          <a:bodyPr vert="horz" lIns="91440" tIns="45720" rIns="91440" bIns="45720" rtlCol="0" anchor="t">
            <a:normAutofit/>
          </a:bodyPr>
          <a:lstStyle/>
          <a:p>
            <a:pPr>
              <a:spcBef>
                <a:spcPts val="1000"/>
              </a:spcBef>
            </a:pPr>
            <a:r>
              <a:rPr lang="nb-NO" sz="2000"/>
              <a:t>Du oppfordres til å svare på arbeidsmiljøundersøkelsen</a:t>
            </a:r>
          </a:p>
          <a:p>
            <a:pPr>
              <a:spcBef>
                <a:spcPts val="1000"/>
              </a:spcBef>
            </a:pPr>
            <a:r>
              <a:rPr lang="nb-NO" sz="2000"/>
              <a:t>Høy svarprosent gir et bedre og riktigere bilde, - et godt grunnlag for diskusjon og oppfølging etterpå.</a:t>
            </a:r>
          </a:p>
          <a:p>
            <a:pPr>
              <a:spcBef>
                <a:spcPts val="1000"/>
              </a:spcBef>
            </a:pPr>
            <a:r>
              <a:rPr lang="nb-NO" sz="2000"/>
              <a:t>Du får </a:t>
            </a:r>
            <a:r>
              <a:rPr lang="nb-NO" sz="2000" u="sng"/>
              <a:t>personlig</a:t>
            </a:r>
            <a:r>
              <a:rPr lang="nb-NO" sz="2000"/>
              <a:t> lenke til undersøkelsen på e-post fra </a:t>
            </a:r>
            <a:br>
              <a:rPr lang="nb-NO" sz="2000"/>
            </a:br>
            <a:r>
              <a:rPr lang="nb-NO" sz="2000">
                <a:hlinkClick r:id="rId3"/>
              </a:rPr>
              <a:t>ark-kontakt@ntnu.no</a:t>
            </a:r>
            <a:r>
              <a:rPr lang="nb-NO" sz="2000"/>
              <a:t>. </a:t>
            </a:r>
          </a:p>
          <a:p>
            <a:pPr>
              <a:spcBef>
                <a:spcPts val="1000"/>
              </a:spcBef>
            </a:pPr>
            <a:r>
              <a:rPr lang="nb-NO" sz="2000"/>
              <a:t>Svarperiode: 4.–24. november</a:t>
            </a:r>
          </a:p>
          <a:p>
            <a:pPr>
              <a:spcBef>
                <a:spcPts val="1000"/>
              </a:spcBef>
            </a:pPr>
            <a:r>
              <a:rPr lang="nb-NO" sz="2000"/>
              <a:t>Det tar ca. 15 minutter å svare</a:t>
            </a:r>
          </a:p>
          <a:p>
            <a:pPr>
              <a:spcBef>
                <a:spcPts val="1000"/>
              </a:spcBef>
            </a:pPr>
            <a:r>
              <a:rPr lang="nb-NO" sz="2000"/>
              <a:t>Din anonymitet er sikret</a:t>
            </a:r>
          </a:p>
        </p:txBody>
      </p:sp>
    </p:spTree>
    <p:extLst>
      <p:ext uri="{BB962C8B-B14F-4D97-AF65-F5344CB8AC3E}">
        <p14:creationId xmlns:p14="http://schemas.microsoft.com/office/powerpoint/2010/main" val="304848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3CA3FD-9801-4691-B32B-77B3E4FC0BDB}"/>
              </a:ext>
            </a:extLst>
          </p:cNvPr>
          <p:cNvSpPr>
            <a:spLocks noGrp="1"/>
          </p:cNvSpPr>
          <p:nvPr>
            <p:ph type="title"/>
          </p:nvPr>
        </p:nvSpPr>
        <p:spPr/>
        <p:txBody>
          <a:bodyPr/>
          <a:lstStyle/>
          <a:p>
            <a:r>
              <a:rPr lang="nb-NO">
                <a:solidFill>
                  <a:srgbClr val="7F7F7F"/>
                </a:solidFill>
              </a:rPr>
              <a:t>VIKTIG Å VITE FØR DU SVARER</a:t>
            </a:r>
          </a:p>
        </p:txBody>
      </p:sp>
      <p:sp>
        <p:nvSpPr>
          <p:cNvPr id="3" name="Plassholder for innhold 2">
            <a:extLst>
              <a:ext uri="{FF2B5EF4-FFF2-40B4-BE49-F238E27FC236}">
                <a16:creationId xmlns:a16="http://schemas.microsoft.com/office/drawing/2014/main" id="{B18AD93F-5113-44FC-A19C-E63FF1C8069E}"/>
              </a:ext>
            </a:extLst>
          </p:cNvPr>
          <p:cNvSpPr>
            <a:spLocks noGrp="1"/>
          </p:cNvSpPr>
          <p:nvPr>
            <p:ph idx="1"/>
          </p:nvPr>
        </p:nvSpPr>
        <p:spPr>
          <a:xfrm>
            <a:off x="457200" y="851808"/>
            <a:ext cx="8595390" cy="3394472"/>
          </a:xfrm>
        </p:spPr>
        <p:txBody>
          <a:bodyPr vert="horz" lIns="91440" tIns="45720" rIns="91440" bIns="45720" rtlCol="0" anchor="t">
            <a:noAutofit/>
          </a:bodyPr>
          <a:lstStyle/>
          <a:p>
            <a:pPr marL="0" indent="0">
              <a:buNone/>
            </a:pPr>
            <a:endParaRPr lang="nb-NO" dirty="0"/>
          </a:p>
          <a:p>
            <a:pPr marL="0" indent="0">
              <a:buNone/>
            </a:pPr>
            <a:endParaRPr lang="nb-NO" sz="2000" dirty="0"/>
          </a:p>
          <a:p>
            <a:r>
              <a:rPr lang="nb-NO" sz="2000" b="1" dirty="0"/>
              <a:t>Hvem er «min leder»?</a:t>
            </a:r>
            <a:r>
              <a:rPr lang="nb-NO" sz="2000" dirty="0"/>
              <a:t> </a:t>
            </a:r>
            <a:r>
              <a:rPr lang="nb-NO" sz="2000" dirty="0">
                <a:sym typeface="Wingdings" panose="05000000000000000000" pitchFamily="2" charset="2"/>
              </a:rPr>
              <a:t> gruppeleder/ansvarlig leder for enheten  </a:t>
            </a:r>
            <a:endParaRPr lang="nb-NO" sz="2000" dirty="0"/>
          </a:p>
          <a:p>
            <a:endParaRPr lang="nb-NO" sz="2000" dirty="0"/>
          </a:p>
          <a:p>
            <a:r>
              <a:rPr lang="nb-NO" sz="2000" b="1" dirty="0"/>
              <a:t>Hva er «min enhet»?</a:t>
            </a:r>
            <a:r>
              <a:rPr lang="nb-NO" sz="2000" dirty="0"/>
              <a:t> </a:t>
            </a:r>
            <a:r>
              <a:rPr lang="nb-NO" sz="2000" dirty="0">
                <a:sym typeface="Wingdings" panose="05000000000000000000" pitchFamily="2" charset="2"/>
              </a:rPr>
              <a:t> Svarenheten som er valgt av leder </a:t>
            </a:r>
            <a:endParaRPr lang="nb-NO" sz="2000" dirty="0"/>
          </a:p>
          <a:p>
            <a:endParaRPr lang="nb-NO" sz="2000" dirty="0">
              <a:sym typeface="Wingdings" panose="05000000000000000000" pitchFamily="2" charset="2"/>
            </a:endParaRPr>
          </a:p>
          <a:p>
            <a:r>
              <a:rPr lang="nb-NO" sz="2000" b="1" dirty="0">
                <a:sym typeface="Wingdings" panose="05000000000000000000" pitchFamily="2" charset="2"/>
              </a:rPr>
              <a:t>Hvem er «ledelsen»?</a:t>
            </a:r>
            <a:r>
              <a:rPr lang="nb-NO" sz="2000" dirty="0">
                <a:sym typeface="Wingdings" panose="05000000000000000000" pitchFamily="2" charset="2"/>
              </a:rPr>
              <a:t>  ledergruppen for institutt/avdeling</a:t>
            </a:r>
            <a:endParaRPr lang="nb-NO" sz="2000" dirty="0"/>
          </a:p>
          <a:p>
            <a:endParaRPr lang="nb-NO" dirty="0">
              <a:highlight>
                <a:srgbClr val="FFFF00"/>
              </a:highlight>
            </a:endParaRPr>
          </a:p>
        </p:txBody>
      </p:sp>
    </p:spTree>
    <p:extLst>
      <p:ext uri="{BB962C8B-B14F-4D97-AF65-F5344CB8AC3E}">
        <p14:creationId xmlns:p14="http://schemas.microsoft.com/office/powerpoint/2010/main" val="36904285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C28648A522184EA36A2635563BFE17" ma:contentTypeVersion="5" ma:contentTypeDescription="Create a new document." ma:contentTypeScope="" ma:versionID="88c8b7cde9a1adc14cec8b81cda473ff">
  <xsd:schema xmlns:xsd="http://www.w3.org/2001/XMLSchema" xmlns:xs="http://www.w3.org/2001/XMLSchema" xmlns:p="http://schemas.microsoft.com/office/2006/metadata/properties" xmlns:ns3="a610463c-cf77-4be4-9cab-a37d6e5b2b79" xmlns:ns4="70404a6c-3db2-4fe3-97dd-ea7ac57d8e39" targetNamespace="http://schemas.microsoft.com/office/2006/metadata/properties" ma:root="true" ma:fieldsID="167dc3330b87a64370a853a597b06136" ns3:_="" ns4:_="">
    <xsd:import namespace="a610463c-cf77-4be4-9cab-a37d6e5b2b79"/>
    <xsd:import namespace="70404a6c-3db2-4fe3-97dd-ea7ac57d8e3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0463c-cf77-4be4-9cab-a37d6e5b2b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404a6c-3db2-4fe3-97dd-ea7ac57d8e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CD6CF0-A091-43D4-92D2-BB20BDA1E2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0463c-cf77-4be4-9cab-a37d6e5b2b79"/>
    <ds:schemaRef ds:uri="70404a6c-3db2-4fe3-97dd-ea7ac57d8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78EA54-3CE6-447B-BBF5-CF069ECD1D1F}">
  <ds:schemaRefs>
    <ds:schemaRef ds:uri="http://schemas.microsoft.com/sharepoint/v3/contenttype/forms"/>
  </ds:schemaRefs>
</ds:datastoreItem>
</file>

<file path=customXml/itemProps3.xml><?xml version="1.0" encoding="utf-8"?>
<ds:datastoreItem xmlns:ds="http://schemas.openxmlformats.org/officeDocument/2006/customXml" ds:itemID="{FC553F27-F981-4F52-B5AB-CFEAFF6EB1B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0404a6c-3db2-4fe3-97dd-ea7ac57d8e39"/>
    <ds:schemaRef ds:uri="a610463c-cf77-4be4-9cab-a37d6e5b2b7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ntnu_enkel_nn_16_9</Template>
  <TotalTime>0</TotalTime>
  <Words>634</Words>
  <Application>Microsoft Office PowerPoint</Application>
  <PresentationFormat>Skjermfremvisning (16:9)</PresentationFormat>
  <Paragraphs>215</Paragraphs>
  <Slides>10</Slides>
  <Notes>10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Calibri</vt:lpstr>
      <vt:lpstr>Times New Roman</vt:lpstr>
      <vt:lpstr>Wingdings</vt:lpstr>
      <vt:lpstr>Office-tema</vt:lpstr>
      <vt:lpstr>ORGANISATORISK OG PSYKOSOSIALT ARBEIDSMILJØ ARBEIDSMILJØUNDERSØKELSEN 2019</vt:lpstr>
      <vt:lpstr>PowerPoint-presentasjon</vt:lpstr>
      <vt:lpstr>HVORDAN HAR DU DET PÅ JOBB?</vt:lpstr>
      <vt:lpstr>VÅRT ARBEIDSMILJØ  – DITT OG MITT ANSVAR</vt:lpstr>
      <vt:lpstr>VIDERE AMBISJONER</vt:lpstr>
      <vt:lpstr>KUNNSKAPSBASERT OG MÅLRETTET</vt:lpstr>
      <vt:lpstr>HVA SKJER ETTER  UNDERSØKELSEN?</vt:lpstr>
      <vt:lpstr>DIN DELTAKELSE ER VIKTIG</vt:lpstr>
      <vt:lpstr>VIKTIG Å VITE FØR DU SVARER</vt:lpstr>
      <vt:lpstr>NYTTIG INFORMASJON  PÅ INNSIDA</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ORGANISATORISK OG PSYKOSOSIALT ARBEIDSMILJØ ARBEIDSMILJØUNDERSØKELSEN 2019</dc:title>
  <dc:creator>Kristin Lysklett</dc:creator>
  <cp:lastModifiedBy>Kristin Lysklett</cp:lastModifiedBy>
  <cp:revision>7</cp:revision>
  <cp:lastPrinted>2019-10-17T12:25:08Z</cp:lastPrinted>
  <dcterms:created xsi:type="dcterms:W3CDTF">2019-10-17T11:42:32Z</dcterms:created>
  <dcterms:modified xsi:type="dcterms:W3CDTF">2019-10-28T16:35:11Z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0x010100AAC28648A522184EA36A2635563BFE17</vt:lpwstr>
  </property>
</Properties>
</file>