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7" r:id="rId2"/>
    <p:sldId id="287" r:id="rId3"/>
    <p:sldId id="285" r:id="rId4"/>
    <p:sldId id="286" r:id="rId5"/>
    <p:sldId id="258" r:id="rId6"/>
    <p:sldId id="282" r:id="rId7"/>
    <p:sldId id="263" r:id="rId8"/>
    <p:sldId id="264" r:id="rId9"/>
    <p:sldId id="265" r:id="rId10"/>
    <p:sldId id="266" r:id="rId11"/>
    <p:sldId id="267" r:id="rId12"/>
    <p:sldId id="268" r:id="rId13"/>
    <p:sldId id="269" r:id="rId14"/>
    <p:sldId id="270" r:id="rId15"/>
    <p:sldId id="272" r:id="rId16"/>
    <p:sldId id="273" r:id="rId17"/>
    <p:sldId id="274" r:id="rId18"/>
    <p:sldId id="291" r:id="rId19"/>
    <p:sldId id="281" r:id="rId20"/>
    <p:sldId id="275" r:id="rId21"/>
    <p:sldId id="276" r:id="rId22"/>
    <p:sldId id="277" r:id="rId23"/>
    <p:sldId id="278" r:id="rId24"/>
    <p:sldId id="279" r:id="rId25"/>
    <p:sldId id="280" r:id="rId26"/>
  </p:sldIdLst>
  <p:sldSz cx="12192000" cy="6858000"/>
  <p:notesSz cx="6808788" cy="9940925"/>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66CC"/>
    <a:srgbClr val="1C7FBD"/>
    <a:srgbClr val="EBF1DE"/>
    <a:srgbClr val="DCE6F2"/>
    <a:srgbClr val="DDD9C3"/>
    <a:srgbClr val="F2DCDB"/>
    <a:srgbClr val="FDEADA"/>
    <a:srgbClr val="CC9900"/>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8025" autoAdjust="0"/>
    <p:restoredTop sz="73270" autoAdjust="0"/>
  </p:normalViewPr>
  <p:slideViewPr>
    <p:cSldViewPr snapToGrid="0">
      <p:cViewPr varScale="1">
        <p:scale>
          <a:sx n="82" d="100"/>
          <a:sy n="82" d="100"/>
        </p:scale>
        <p:origin x="384" y="90"/>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48" d="100"/>
          <a:sy n="48" d="100"/>
        </p:scale>
        <p:origin x="2760"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84DC32-2E97-440C-91D8-48C17B25CC90}" type="doc">
      <dgm:prSet loTypeId="urn:microsoft.com/office/officeart/2005/8/layout/arrow2" loCatId="process" qsTypeId="urn:microsoft.com/office/officeart/2005/8/quickstyle/simple1" qsCatId="simple" csTypeId="urn:microsoft.com/office/officeart/2005/8/colors/accent1_2" csCatId="accent1" phldr="1"/>
      <dgm:spPr/>
    </dgm:pt>
    <dgm:pt modelId="{60311108-4894-42E8-9399-5346D2C7461C}">
      <dgm:prSet phldrT="[Tekst]" custT="1"/>
      <dgm:spPr/>
      <dgm:t>
        <a:bodyPr/>
        <a:lstStyle/>
        <a:p>
          <a:r>
            <a:rPr lang="nb-NO" sz="4400" b="1" dirty="0" smtClean="0"/>
            <a:t>Resultat</a:t>
          </a:r>
          <a:endParaRPr lang="nb-NO" sz="4400" b="1" dirty="0"/>
        </a:p>
      </dgm:t>
    </dgm:pt>
    <dgm:pt modelId="{7E58EB30-E34D-4886-8D90-36D2604D637B}" type="parTrans" cxnId="{25051645-0943-4BF9-93A9-5654D998859C}">
      <dgm:prSet/>
      <dgm:spPr/>
      <dgm:t>
        <a:bodyPr/>
        <a:lstStyle/>
        <a:p>
          <a:endParaRPr lang="nb-NO"/>
        </a:p>
      </dgm:t>
    </dgm:pt>
    <dgm:pt modelId="{3CCB2EBB-2B32-4BFC-A50C-1AC2420DE163}" type="sibTrans" cxnId="{25051645-0943-4BF9-93A9-5654D998859C}">
      <dgm:prSet/>
      <dgm:spPr/>
      <dgm:t>
        <a:bodyPr/>
        <a:lstStyle/>
        <a:p>
          <a:endParaRPr lang="nb-NO"/>
        </a:p>
      </dgm:t>
    </dgm:pt>
    <dgm:pt modelId="{A8057D53-C933-458D-A27D-CBEEBFBF93BD}">
      <dgm:prSet phldrT="[Tekst]"/>
      <dgm:spPr/>
      <dgm:t>
        <a:bodyPr/>
        <a:lstStyle/>
        <a:p>
          <a:endParaRPr lang="nb-NO" dirty="0"/>
        </a:p>
      </dgm:t>
    </dgm:pt>
    <dgm:pt modelId="{92D9DEA9-637A-46C2-9934-E5124F992E49}" type="parTrans" cxnId="{5B17B060-8AFD-4B3D-8A9C-A3ED56D48F3A}">
      <dgm:prSet/>
      <dgm:spPr/>
      <dgm:t>
        <a:bodyPr/>
        <a:lstStyle/>
        <a:p>
          <a:endParaRPr lang="nb-NO"/>
        </a:p>
      </dgm:t>
    </dgm:pt>
    <dgm:pt modelId="{DB177497-8DB1-4176-9706-8BAB188636A9}" type="sibTrans" cxnId="{5B17B060-8AFD-4B3D-8A9C-A3ED56D48F3A}">
      <dgm:prSet/>
      <dgm:spPr/>
      <dgm:t>
        <a:bodyPr/>
        <a:lstStyle/>
        <a:p>
          <a:endParaRPr lang="nb-NO"/>
        </a:p>
      </dgm:t>
    </dgm:pt>
    <dgm:pt modelId="{AD62210B-50DB-4199-83AA-901F132C3E3F}">
      <dgm:prSet phldrT="[Tekst]" custT="1"/>
      <dgm:spPr/>
      <dgm:t>
        <a:bodyPr/>
        <a:lstStyle/>
        <a:p>
          <a:r>
            <a:rPr lang="nb-NO" sz="4400" b="1" dirty="0" smtClean="0"/>
            <a:t>tiltak</a:t>
          </a:r>
          <a:endParaRPr lang="nb-NO" sz="4400" b="1" dirty="0"/>
        </a:p>
      </dgm:t>
    </dgm:pt>
    <dgm:pt modelId="{BC432D62-F144-4B34-BC3D-A3A2399CC868}" type="parTrans" cxnId="{58C1DF86-A77C-45D6-AD06-865B9963A7AC}">
      <dgm:prSet/>
      <dgm:spPr/>
      <dgm:t>
        <a:bodyPr/>
        <a:lstStyle/>
        <a:p>
          <a:endParaRPr lang="nb-NO"/>
        </a:p>
      </dgm:t>
    </dgm:pt>
    <dgm:pt modelId="{4756D338-6333-420D-9387-47F2142ED2BE}" type="sibTrans" cxnId="{58C1DF86-A77C-45D6-AD06-865B9963A7AC}">
      <dgm:prSet/>
      <dgm:spPr/>
      <dgm:t>
        <a:bodyPr/>
        <a:lstStyle/>
        <a:p>
          <a:endParaRPr lang="nb-NO"/>
        </a:p>
      </dgm:t>
    </dgm:pt>
    <dgm:pt modelId="{4C3C56BA-EDCF-459E-8F9E-1B1002D65214}" type="pres">
      <dgm:prSet presAssocID="{9B84DC32-2E97-440C-91D8-48C17B25CC90}" presName="arrowDiagram" presStyleCnt="0">
        <dgm:presLayoutVars>
          <dgm:chMax val="5"/>
          <dgm:dir/>
          <dgm:resizeHandles val="exact"/>
        </dgm:presLayoutVars>
      </dgm:prSet>
      <dgm:spPr/>
    </dgm:pt>
    <dgm:pt modelId="{84E6EA61-121E-44C5-9D40-63D26CE9BF2C}" type="pres">
      <dgm:prSet presAssocID="{9B84DC32-2E97-440C-91D8-48C17B25CC90}" presName="arrow" presStyleLbl="bgShp" presStyleIdx="0" presStyleCnt="1" custLinFactNeighborX="928" custLinFactNeighborY="529"/>
      <dgm:spPr>
        <a:solidFill>
          <a:schemeClr val="accent5">
            <a:lumMod val="60000"/>
            <a:lumOff val="40000"/>
          </a:schemeClr>
        </a:solidFill>
      </dgm:spPr>
    </dgm:pt>
    <dgm:pt modelId="{C85BE1CF-0EE0-4B4D-831C-54999F03881E}" type="pres">
      <dgm:prSet presAssocID="{9B84DC32-2E97-440C-91D8-48C17B25CC90}" presName="arrowDiagram3" presStyleCnt="0"/>
      <dgm:spPr/>
    </dgm:pt>
    <dgm:pt modelId="{F7DB420C-A490-4C24-8DB4-446C36002E44}" type="pres">
      <dgm:prSet presAssocID="{60311108-4894-42E8-9399-5346D2C7461C}" presName="bullet3a" presStyleLbl="node1" presStyleIdx="0" presStyleCnt="3"/>
      <dgm:spPr/>
    </dgm:pt>
    <dgm:pt modelId="{917AB14C-9C95-435F-BB20-30F004295581}" type="pres">
      <dgm:prSet presAssocID="{60311108-4894-42E8-9399-5346D2C7461C}" presName="textBox3a" presStyleLbl="revTx" presStyleIdx="0" presStyleCnt="3" custScaleX="325364">
        <dgm:presLayoutVars>
          <dgm:bulletEnabled val="1"/>
        </dgm:presLayoutVars>
      </dgm:prSet>
      <dgm:spPr/>
      <dgm:t>
        <a:bodyPr/>
        <a:lstStyle/>
        <a:p>
          <a:endParaRPr lang="nb-NO"/>
        </a:p>
      </dgm:t>
    </dgm:pt>
    <dgm:pt modelId="{3FF2851A-4E1F-40AB-A8A3-F6450C3483FA}" type="pres">
      <dgm:prSet presAssocID="{A8057D53-C933-458D-A27D-CBEEBFBF93BD}" presName="bullet3b" presStyleLbl="node1" presStyleIdx="1" presStyleCnt="3"/>
      <dgm:spPr/>
    </dgm:pt>
    <dgm:pt modelId="{874A8CF5-B3FB-46F3-A9A2-F0161B21DB35}" type="pres">
      <dgm:prSet presAssocID="{A8057D53-C933-458D-A27D-CBEEBFBF93BD}" presName="textBox3b" presStyleLbl="revTx" presStyleIdx="1" presStyleCnt="3">
        <dgm:presLayoutVars>
          <dgm:bulletEnabled val="1"/>
        </dgm:presLayoutVars>
      </dgm:prSet>
      <dgm:spPr/>
      <dgm:t>
        <a:bodyPr/>
        <a:lstStyle/>
        <a:p>
          <a:endParaRPr lang="nb-NO"/>
        </a:p>
      </dgm:t>
    </dgm:pt>
    <dgm:pt modelId="{5769CBDA-B5DF-4EAD-A4BD-B6A2196C330D}" type="pres">
      <dgm:prSet presAssocID="{AD62210B-50DB-4199-83AA-901F132C3E3F}" presName="bullet3c" presStyleLbl="node1" presStyleIdx="2" presStyleCnt="3"/>
      <dgm:spPr/>
    </dgm:pt>
    <dgm:pt modelId="{4640339E-ED35-4698-88EB-07043D33B34A}" type="pres">
      <dgm:prSet presAssocID="{AD62210B-50DB-4199-83AA-901F132C3E3F}" presName="textBox3c" presStyleLbl="revTx" presStyleIdx="2" presStyleCnt="3" custScaleX="247986">
        <dgm:presLayoutVars>
          <dgm:bulletEnabled val="1"/>
        </dgm:presLayoutVars>
      </dgm:prSet>
      <dgm:spPr/>
      <dgm:t>
        <a:bodyPr/>
        <a:lstStyle/>
        <a:p>
          <a:endParaRPr lang="nb-NO"/>
        </a:p>
      </dgm:t>
    </dgm:pt>
  </dgm:ptLst>
  <dgm:cxnLst>
    <dgm:cxn modelId="{58F45671-1D22-46A9-9858-294207015707}" type="presOf" srcId="{A8057D53-C933-458D-A27D-CBEEBFBF93BD}" destId="{874A8CF5-B3FB-46F3-A9A2-F0161B21DB35}" srcOrd="0" destOrd="0" presId="urn:microsoft.com/office/officeart/2005/8/layout/arrow2"/>
    <dgm:cxn modelId="{58C1DF86-A77C-45D6-AD06-865B9963A7AC}" srcId="{9B84DC32-2E97-440C-91D8-48C17B25CC90}" destId="{AD62210B-50DB-4199-83AA-901F132C3E3F}" srcOrd="2" destOrd="0" parTransId="{BC432D62-F144-4B34-BC3D-A3A2399CC868}" sibTransId="{4756D338-6333-420D-9387-47F2142ED2BE}"/>
    <dgm:cxn modelId="{D3C0DAE5-925F-4485-B6C3-5DBC1848B593}" type="presOf" srcId="{60311108-4894-42E8-9399-5346D2C7461C}" destId="{917AB14C-9C95-435F-BB20-30F004295581}" srcOrd="0" destOrd="0" presId="urn:microsoft.com/office/officeart/2005/8/layout/arrow2"/>
    <dgm:cxn modelId="{25051645-0943-4BF9-93A9-5654D998859C}" srcId="{9B84DC32-2E97-440C-91D8-48C17B25CC90}" destId="{60311108-4894-42E8-9399-5346D2C7461C}" srcOrd="0" destOrd="0" parTransId="{7E58EB30-E34D-4886-8D90-36D2604D637B}" sibTransId="{3CCB2EBB-2B32-4BFC-A50C-1AC2420DE163}"/>
    <dgm:cxn modelId="{88E53B0E-8755-4266-B0C6-541B9A6B2B34}" type="presOf" srcId="{9B84DC32-2E97-440C-91D8-48C17B25CC90}" destId="{4C3C56BA-EDCF-459E-8F9E-1B1002D65214}" srcOrd="0" destOrd="0" presId="urn:microsoft.com/office/officeart/2005/8/layout/arrow2"/>
    <dgm:cxn modelId="{1B37F01A-05AE-4F77-B4A8-F8D020FBCA6D}" type="presOf" srcId="{AD62210B-50DB-4199-83AA-901F132C3E3F}" destId="{4640339E-ED35-4698-88EB-07043D33B34A}" srcOrd="0" destOrd="0" presId="urn:microsoft.com/office/officeart/2005/8/layout/arrow2"/>
    <dgm:cxn modelId="{5B17B060-8AFD-4B3D-8A9C-A3ED56D48F3A}" srcId="{9B84DC32-2E97-440C-91D8-48C17B25CC90}" destId="{A8057D53-C933-458D-A27D-CBEEBFBF93BD}" srcOrd="1" destOrd="0" parTransId="{92D9DEA9-637A-46C2-9934-E5124F992E49}" sibTransId="{DB177497-8DB1-4176-9706-8BAB188636A9}"/>
    <dgm:cxn modelId="{EFB468F2-ADAB-46DD-9605-8B06E4D35099}" type="presParOf" srcId="{4C3C56BA-EDCF-459E-8F9E-1B1002D65214}" destId="{84E6EA61-121E-44C5-9D40-63D26CE9BF2C}" srcOrd="0" destOrd="0" presId="urn:microsoft.com/office/officeart/2005/8/layout/arrow2"/>
    <dgm:cxn modelId="{BEA80F80-D227-40BF-BAA5-5A23DEF73079}" type="presParOf" srcId="{4C3C56BA-EDCF-459E-8F9E-1B1002D65214}" destId="{C85BE1CF-0EE0-4B4D-831C-54999F03881E}" srcOrd="1" destOrd="0" presId="urn:microsoft.com/office/officeart/2005/8/layout/arrow2"/>
    <dgm:cxn modelId="{2F45CA18-0F29-4537-B85D-D64F1F0DF07B}" type="presParOf" srcId="{C85BE1CF-0EE0-4B4D-831C-54999F03881E}" destId="{F7DB420C-A490-4C24-8DB4-446C36002E44}" srcOrd="0" destOrd="0" presId="urn:microsoft.com/office/officeart/2005/8/layout/arrow2"/>
    <dgm:cxn modelId="{6C98366A-FD3E-4C6F-81E3-07F44F5B65E4}" type="presParOf" srcId="{C85BE1CF-0EE0-4B4D-831C-54999F03881E}" destId="{917AB14C-9C95-435F-BB20-30F004295581}" srcOrd="1" destOrd="0" presId="urn:microsoft.com/office/officeart/2005/8/layout/arrow2"/>
    <dgm:cxn modelId="{F3343C38-55CE-492C-9B6D-97D890A4B94E}" type="presParOf" srcId="{C85BE1CF-0EE0-4B4D-831C-54999F03881E}" destId="{3FF2851A-4E1F-40AB-A8A3-F6450C3483FA}" srcOrd="2" destOrd="0" presId="urn:microsoft.com/office/officeart/2005/8/layout/arrow2"/>
    <dgm:cxn modelId="{4C7D4D8E-933C-48EA-B4CF-256D1E8A053C}" type="presParOf" srcId="{C85BE1CF-0EE0-4B4D-831C-54999F03881E}" destId="{874A8CF5-B3FB-46F3-A9A2-F0161B21DB35}" srcOrd="3" destOrd="0" presId="urn:microsoft.com/office/officeart/2005/8/layout/arrow2"/>
    <dgm:cxn modelId="{DD7B70C2-4839-40A8-BCE4-F08447814A4F}" type="presParOf" srcId="{C85BE1CF-0EE0-4B4D-831C-54999F03881E}" destId="{5769CBDA-B5DF-4EAD-A4BD-B6A2196C330D}" srcOrd="4" destOrd="0" presId="urn:microsoft.com/office/officeart/2005/8/layout/arrow2"/>
    <dgm:cxn modelId="{A528BEF0-D226-41DD-9EBC-BA4AFF866733}" type="presParOf" srcId="{C85BE1CF-0EE0-4B4D-831C-54999F03881E}" destId="{4640339E-ED35-4698-88EB-07043D33B34A}"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E6EA61-121E-44C5-9D40-63D26CE9BF2C}">
      <dsp:nvSpPr>
        <dsp:cNvPr id="0" name=""/>
        <dsp:cNvSpPr/>
      </dsp:nvSpPr>
      <dsp:spPr>
        <a:xfrm>
          <a:off x="1608241" y="0"/>
          <a:ext cx="5216836" cy="3260523"/>
        </a:xfrm>
        <a:prstGeom prst="swooshArrow">
          <a:avLst>
            <a:gd name="adj1" fmla="val 25000"/>
            <a:gd name="adj2" fmla="val 25000"/>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dsp:style>
    </dsp:sp>
    <dsp:sp modelId="{F7DB420C-A490-4C24-8DB4-446C36002E44}">
      <dsp:nvSpPr>
        <dsp:cNvPr id="0" name=""/>
        <dsp:cNvSpPr/>
      </dsp:nvSpPr>
      <dsp:spPr>
        <a:xfrm>
          <a:off x="2222367" y="2250412"/>
          <a:ext cx="135637" cy="1356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7AB14C-9C95-435F-BB20-30F004295581}">
      <dsp:nvSpPr>
        <dsp:cNvPr id="0" name=""/>
        <dsp:cNvSpPr/>
      </dsp:nvSpPr>
      <dsp:spPr>
        <a:xfrm>
          <a:off x="920510" y="2318231"/>
          <a:ext cx="3954874" cy="942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872" tIns="0" rIns="0" bIns="0" numCol="1" spcCol="1270" anchor="t" anchorCtr="0">
          <a:noAutofit/>
        </a:bodyPr>
        <a:lstStyle/>
        <a:p>
          <a:pPr lvl="0" algn="l" defTabSz="1955800">
            <a:lnSpc>
              <a:spcPct val="90000"/>
            </a:lnSpc>
            <a:spcBef>
              <a:spcPct val="0"/>
            </a:spcBef>
            <a:spcAft>
              <a:spcPct val="35000"/>
            </a:spcAft>
          </a:pPr>
          <a:r>
            <a:rPr lang="nb-NO" sz="4400" b="1" kern="1200" dirty="0" smtClean="0"/>
            <a:t>Resultat</a:t>
          </a:r>
          <a:endParaRPr lang="nb-NO" sz="4400" b="1" kern="1200" dirty="0"/>
        </a:p>
      </dsp:txBody>
      <dsp:txXfrm>
        <a:off x="920510" y="2318231"/>
        <a:ext cx="3954874" cy="942291"/>
      </dsp:txXfrm>
    </dsp:sp>
    <dsp:sp modelId="{3FF2851A-4E1F-40AB-A8A3-F6450C3483FA}">
      <dsp:nvSpPr>
        <dsp:cNvPr id="0" name=""/>
        <dsp:cNvSpPr/>
      </dsp:nvSpPr>
      <dsp:spPr>
        <a:xfrm>
          <a:off x="3419631" y="1364202"/>
          <a:ext cx="245191" cy="2451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4A8CF5-B3FB-46F3-A9A2-F0161B21DB35}">
      <dsp:nvSpPr>
        <dsp:cNvPr id="0" name=""/>
        <dsp:cNvSpPr/>
      </dsp:nvSpPr>
      <dsp:spPr>
        <a:xfrm>
          <a:off x="3542227" y="1486798"/>
          <a:ext cx="1252040" cy="1773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922" tIns="0" rIns="0" bIns="0" numCol="1" spcCol="1270" anchor="t" anchorCtr="0">
          <a:noAutofit/>
        </a:bodyPr>
        <a:lstStyle/>
        <a:p>
          <a:pPr lvl="0" algn="l" defTabSz="2889250">
            <a:lnSpc>
              <a:spcPct val="90000"/>
            </a:lnSpc>
            <a:spcBef>
              <a:spcPct val="0"/>
            </a:spcBef>
            <a:spcAft>
              <a:spcPct val="35000"/>
            </a:spcAft>
          </a:pPr>
          <a:endParaRPr lang="nb-NO" sz="6500" kern="1200" dirty="0"/>
        </a:p>
      </dsp:txBody>
      <dsp:txXfrm>
        <a:off x="3542227" y="1486798"/>
        <a:ext cx="1252040" cy="1773724"/>
      </dsp:txXfrm>
    </dsp:sp>
    <dsp:sp modelId="{5769CBDA-B5DF-4EAD-A4BD-B6A2196C330D}">
      <dsp:nvSpPr>
        <dsp:cNvPr id="0" name=""/>
        <dsp:cNvSpPr/>
      </dsp:nvSpPr>
      <dsp:spPr>
        <a:xfrm>
          <a:off x="4859478" y="824912"/>
          <a:ext cx="339094" cy="3390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40339E-ED35-4698-88EB-07043D33B34A}">
      <dsp:nvSpPr>
        <dsp:cNvPr id="0" name=""/>
        <dsp:cNvSpPr/>
      </dsp:nvSpPr>
      <dsp:spPr>
        <a:xfrm>
          <a:off x="4102603" y="994459"/>
          <a:ext cx="3104885" cy="2266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679" tIns="0" rIns="0" bIns="0" numCol="1" spcCol="1270" anchor="t" anchorCtr="0">
          <a:noAutofit/>
        </a:bodyPr>
        <a:lstStyle/>
        <a:p>
          <a:pPr lvl="0" algn="l" defTabSz="1955800">
            <a:lnSpc>
              <a:spcPct val="90000"/>
            </a:lnSpc>
            <a:spcBef>
              <a:spcPct val="0"/>
            </a:spcBef>
            <a:spcAft>
              <a:spcPct val="35000"/>
            </a:spcAft>
          </a:pPr>
          <a:r>
            <a:rPr lang="nb-NO" sz="4400" b="1" kern="1200" dirty="0" smtClean="0"/>
            <a:t>tiltak</a:t>
          </a:r>
          <a:endParaRPr lang="nb-NO" sz="4400" b="1" kern="1200" dirty="0"/>
        </a:p>
      </dsp:txBody>
      <dsp:txXfrm>
        <a:off x="4102603" y="994459"/>
        <a:ext cx="3104885" cy="2266063"/>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56038" y="0"/>
            <a:ext cx="2951162" cy="498475"/>
          </a:xfrm>
          <a:prstGeom prst="rect">
            <a:avLst/>
          </a:prstGeom>
        </p:spPr>
        <p:txBody>
          <a:bodyPr vert="horz" lIns="91440" tIns="45720" rIns="91440" bIns="45720" rtlCol="0"/>
          <a:lstStyle>
            <a:lvl1pPr algn="r">
              <a:defRPr sz="1200"/>
            </a:lvl1pPr>
          </a:lstStyle>
          <a:p>
            <a:fld id="{FE693CC3-3BEC-4D50-9D14-27DF9E9F81E3}" type="datetimeFigureOut">
              <a:rPr lang="nb-NO" smtClean="0"/>
              <a:t>29.11.2017</a:t>
            </a:fld>
            <a:endParaRPr lang="nb-NO"/>
          </a:p>
        </p:txBody>
      </p:sp>
      <p:sp>
        <p:nvSpPr>
          <p:cNvPr id="4" name="Plassholder for bunntekst 3"/>
          <p:cNvSpPr>
            <a:spLocks noGrp="1"/>
          </p:cNvSpPr>
          <p:nvPr>
            <p:ph type="ftr" sz="quarter" idx="2"/>
          </p:nvPr>
        </p:nvSpPr>
        <p:spPr>
          <a:xfrm>
            <a:off x="0" y="9442450"/>
            <a:ext cx="2951163" cy="498475"/>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56038" y="9442450"/>
            <a:ext cx="2951162" cy="498475"/>
          </a:xfrm>
          <a:prstGeom prst="rect">
            <a:avLst/>
          </a:prstGeom>
        </p:spPr>
        <p:txBody>
          <a:bodyPr vert="horz" lIns="91440" tIns="45720" rIns="91440" bIns="45720" rtlCol="0" anchor="b"/>
          <a:lstStyle>
            <a:lvl1pPr algn="r">
              <a:defRPr sz="1200"/>
            </a:lvl1pPr>
          </a:lstStyle>
          <a:p>
            <a:fld id="{0AD27021-4E44-4558-8443-39E7038A1030}" type="slidenum">
              <a:rPr lang="nb-NO" smtClean="0"/>
              <a:t>‹#›</a:t>
            </a:fld>
            <a:endParaRPr lang="nb-NO"/>
          </a:p>
        </p:txBody>
      </p:sp>
    </p:spTree>
    <p:extLst>
      <p:ext uri="{BB962C8B-B14F-4D97-AF65-F5344CB8AC3E}">
        <p14:creationId xmlns:p14="http://schemas.microsoft.com/office/powerpoint/2010/main" val="3857167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50475" cy="498773"/>
          </a:xfrm>
          <a:prstGeom prst="rect">
            <a:avLst/>
          </a:prstGeom>
        </p:spPr>
        <p:txBody>
          <a:bodyPr vert="horz" lIns="91577" tIns="45789" rIns="91577" bIns="45789" rtlCol="0"/>
          <a:lstStyle>
            <a:lvl1pPr algn="l">
              <a:defRPr sz="1200"/>
            </a:lvl1pPr>
          </a:lstStyle>
          <a:p>
            <a:endParaRPr lang="nb-NO"/>
          </a:p>
        </p:txBody>
      </p:sp>
      <p:sp>
        <p:nvSpPr>
          <p:cNvPr id="3" name="Plassholder for dato 2"/>
          <p:cNvSpPr>
            <a:spLocks noGrp="1"/>
          </p:cNvSpPr>
          <p:nvPr>
            <p:ph type="dt" idx="1"/>
          </p:nvPr>
        </p:nvSpPr>
        <p:spPr>
          <a:xfrm>
            <a:off x="3856738" y="0"/>
            <a:ext cx="2950475" cy="498773"/>
          </a:xfrm>
          <a:prstGeom prst="rect">
            <a:avLst/>
          </a:prstGeom>
        </p:spPr>
        <p:txBody>
          <a:bodyPr vert="horz" lIns="91577" tIns="45789" rIns="91577" bIns="45789" rtlCol="0"/>
          <a:lstStyle>
            <a:lvl1pPr algn="r">
              <a:defRPr sz="1200"/>
            </a:lvl1pPr>
          </a:lstStyle>
          <a:p>
            <a:fld id="{76225493-95D2-4CC3-803E-DC0EDE29D0AE}" type="datetimeFigureOut">
              <a:rPr lang="nb-NO" smtClean="0"/>
              <a:t>29.11.2017</a:t>
            </a:fld>
            <a:endParaRPr lang="nb-NO"/>
          </a:p>
        </p:txBody>
      </p:sp>
      <p:sp>
        <p:nvSpPr>
          <p:cNvPr id="4" name="Plassholder for lysbilde 3"/>
          <p:cNvSpPr>
            <a:spLocks noGrp="1" noRot="1" noChangeAspect="1"/>
          </p:cNvSpPr>
          <p:nvPr>
            <p:ph type="sldImg" idx="2"/>
          </p:nvPr>
        </p:nvSpPr>
        <p:spPr>
          <a:xfrm>
            <a:off x="422275" y="1243013"/>
            <a:ext cx="5964238" cy="3354387"/>
          </a:xfrm>
          <a:prstGeom prst="rect">
            <a:avLst/>
          </a:prstGeom>
          <a:noFill/>
          <a:ln w="12700">
            <a:solidFill>
              <a:prstClr val="black"/>
            </a:solidFill>
          </a:ln>
        </p:spPr>
        <p:txBody>
          <a:bodyPr vert="horz" lIns="91577" tIns="45789" rIns="91577" bIns="45789" rtlCol="0" anchor="ctr"/>
          <a:lstStyle/>
          <a:p>
            <a:endParaRPr lang="nb-NO"/>
          </a:p>
        </p:txBody>
      </p:sp>
      <p:sp>
        <p:nvSpPr>
          <p:cNvPr id="5" name="Plassholder for notater 4"/>
          <p:cNvSpPr>
            <a:spLocks noGrp="1"/>
          </p:cNvSpPr>
          <p:nvPr>
            <p:ph type="body" sz="quarter" idx="3"/>
          </p:nvPr>
        </p:nvSpPr>
        <p:spPr>
          <a:xfrm>
            <a:off x="680880" y="4784069"/>
            <a:ext cx="5447030" cy="3914240"/>
          </a:xfrm>
          <a:prstGeom prst="rect">
            <a:avLst/>
          </a:prstGeom>
        </p:spPr>
        <p:txBody>
          <a:bodyPr vert="horz" lIns="91577" tIns="45789" rIns="91577" bIns="45789" rtlCol="0"/>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442155"/>
            <a:ext cx="2950475" cy="498772"/>
          </a:xfrm>
          <a:prstGeom prst="rect">
            <a:avLst/>
          </a:prstGeom>
        </p:spPr>
        <p:txBody>
          <a:bodyPr vert="horz" lIns="91577" tIns="45789" rIns="91577" bIns="45789"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6738" y="9442155"/>
            <a:ext cx="2950475" cy="498772"/>
          </a:xfrm>
          <a:prstGeom prst="rect">
            <a:avLst/>
          </a:prstGeom>
        </p:spPr>
        <p:txBody>
          <a:bodyPr vert="horz" lIns="91577" tIns="45789" rIns="91577" bIns="45789" rtlCol="0" anchor="b"/>
          <a:lstStyle>
            <a:lvl1pPr algn="r">
              <a:defRPr sz="1200"/>
            </a:lvl1pPr>
          </a:lstStyle>
          <a:p>
            <a:fld id="{374C6B9C-FD6F-4F6B-B55D-A77440A62333}" type="slidenum">
              <a:rPr lang="nb-NO" smtClean="0"/>
              <a:t>‹#›</a:t>
            </a:fld>
            <a:endParaRPr lang="nb-NO"/>
          </a:p>
        </p:txBody>
      </p:sp>
    </p:spTree>
    <p:extLst>
      <p:ext uri="{BB962C8B-B14F-4D97-AF65-F5344CB8AC3E}">
        <p14:creationId xmlns:p14="http://schemas.microsoft.com/office/powerpoint/2010/main" val="3547864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701675" y="811213"/>
            <a:ext cx="4979797" cy="3436937"/>
          </a:xfrm>
        </p:spPr>
      </p:sp>
      <p:sp>
        <p:nvSpPr>
          <p:cNvPr id="3" name="Plassholder for notater 2"/>
          <p:cNvSpPr>
            <a:spLocks noGrp="1"/>
          </p:cNvSpPr>
          <p:nvPr>
            <p:ph type="body" idx="1"/>
          </p:nvPr>
        </p:nvSpPr>
        <p:spPr>
          <a:xfrm>
            <a:off x="676150" y="4465112"/>
            <a:ext cx="5778726" cy="5533243"/>
          </a:xfrm>
        </p:spPr>
        <p:txBody>
          <a:bodyPr/>
          <a:lstStyle/>
          <a:p>
            <a:r>
              <a:rPr lang="nb-NO" dirty="0"/>
              <a:t>Bakgrunnsnotat til leder</a:t>
            </a:r>
          </a:p>
          <a:p>
            <a:endParaRPr lang="nb-NO" dirty="0"/>
          </a:p>
          <a:p>
            <a:r>
              <a:rPr lang="nb-NO" b="1" dirty="0"/>
              <a:t>Når du ønsker velkommen </a:t>
            </a:r>
            <a:r>
              <a:rPr lang="nb-NO" dirty="0"/>
              <a:t>er det lurt å sette arbeidsmiljøundersøkelsen inn i enhetens strategiprosess. Undersøkelsen er et verktøy for arbeidsmiljø – og organisasjonsutvikling. Tiltakene inngår i enhetens virksomhetsplan.</a:t>
            </a:r>
          </a:p>
          <a:p>
            <a:pPr marL="286179" indent="-286179">
              <a:buFont typeface="Arial" panose="020B0604020202020204" pitchFamily="34" charset="0"/>
              <a:buChar char="•"/>
            </a:pPr>
            <a:r>
              <a:rPr lang="nb-NO" dirty="0"/>
              <a:t>Vær personlig. Dette er viktig for deg som leder. Det gir deg oversikt over arbeidsmiljøsituasjonen på din enhet slik at du kan bidra til å skape gode rammer for de ansatte og for virksomheten hos dere.</a:t>
            </a:r>
          </a:p>
          <a:p>
            <a:pPr marL="286179" indent="-286179">
              <a:buFont typeface="Arial" panose="020B0604020202020204" pitchFamily="34" charset="0"/>
              <a:buChar char="•"/>
            </a:pPr>
            <a:r>
              <a:rPr lang="nb-NO" dirty="0"/>
              <a:t>Vær konkret. Vi gjør dette fordi det gir oss et felles grunnlag for å forbedre arbeidsmiljøet, arbeidsprosessene og organiseringen av arbeidet på enheten. </a:t>
            </a:r>
          </a:p>
          <a:p>
            <a:pPr marL="286179" indent="-286179">
              <a:buFont typeface="Arial" panose="020B0604020202020204" pitchFamily="34" charset="0"/>
              <a:buChar char="•"/>
            </a:pPr>
            <a:r>
              <a:rPr lang="nb-NO" dirty="0"/>
              <a:t>Vær lokal. Det handler om hvordan vi vil ha det hos oss, om våre verdier og kultur</a:t>
            </a:r>
            <a:r>
              <a:rPr lang="nb-NO" dirty="0" smtClean="0"/>
              <a:t>. Strukturelle forhold utenfor enhetens kontroll, noteres av leder og følges opp på egnet måte.</a:t>
            </a:r>
            <a:endParaRPr lang="nb-NO" dirty="0"/>
          </a:p>
          <a:p>
            <a:endParaRPr lang="nb-NO" dirty="0"/>
          </a:p>
          <a:p>
            <a:r>
              <a:rPr lang="nb-NO" b="1" dirty="0"/>
              <a:t>Avgrensning av arbeidsmiljøundersøkelsen </a:t>
            </a:r>
          </a:p>
          <a:p>
            <a:pPr marL="286179" indent="-286179">
              <a:buFont typeface="Arial" panose="020B0604020202020204" pitchFamily="34" charset="0"/>
              <a:buChar char="•"/>
            </a:pPr>
            <a:r>
              <a:rPr lang="nb-NO" dirty="0"/>
              <a:t>Undersøkelsen setter det psykososiale og organisatoriske arbeidsmiljøet på dagsorden </a:t>
            </a:r>
          </a:p>
          <a:p>
            <a:pPr marL="286179" indent="-286179">
              <a:buFont typeface="Arial" panose="020B0604020202020204" pitchFamily="34" charset="0"/>
              <a:buChar char="•"/>
            </a:pPr>
            <a:r>
              <a:rPr lang="nb-NO" dirty="0"/>
              <a:t>Fysisk arbeidsmiljø jobber vi primært med på andre måter, men det kan være relevant å ta opp når vi snakker om det organisatoriske arbeidsmiljøet. </a:t>
            </a:r>
          </a:p>
          <a:p>
            <a:pPr marL="286179" indent="-286179">
              <a:buFont typeface="Arial" panose="020B0604020202020204" pitchFamily="34" charset="0"/>
              <a:buChar char="•"/>
            </a:pPr>
            <a:r>
              <a:rPr lang="nb-NO" dirty="0"/>
              <a:t>Spørreundersøkelsen undersøker ikke forekomst av </a:t>
            </a:r>
            <a:r>
              <a:rPr lang="nb-NO" dirty="0" smtClean="0"/>
              <a:t>mobbing</a:t>
            </a:r>
            <a:r>
              <a:rPr lang="nb-NO" baseline="0" dirty="0" smtClean="0"/>
              <a:t> og </a:t>
            </a:r>
            <a:r>
              <a:rPr lang="nb-NO" dirty="0" smtClean="0"/>
              <a:t>trakassering. </a:t>
            </a:r>
            <a:r>
              <a:rPr lang="nb-NO" dirty="0"/>
              <a:t>Ettersom den er anonym vil den ikke kunne avdekke hvor eller hvordan mobbing og trakassering foregår. Alle virksomheter i Norge er pålagt å ha systemer som skal kunne ivareta håndtering av mobbing og trakassering. Forklar hvordan det jobbes med dette ved din institusjon for å opplyse om hvordan slike uønskede hendelser ivaretas</a:t>
            </a:r>
            <a:r>
              <a:rPr lang="nb-NO" dirty="0" smtClean="0"/>
              <a:t>. Tematikken</a:t>
            </a:r>
            <a:r>
              <a:rPr lang="nb-NO" baseline="0" dirty="0" smtClean="0"/>
              <a:t> kan også godt diskuteres på generelt nivå.</a:t>
            </a:r>
            <a:endParaRPr lang="nb-NO" dirty="0"/>
          </a:p>
          <a:p>
            <a:pPr marL="286179" indent="-286179">
              <a:buFont typeface="Arial" panose="020B0604020202020204" pitchFamily="34" charset="0"/>
              <a:buChar char="•"/>
            </a:pPr>
            <a:endParaRPr lang="nb-NO" dirty="0"/>
          </a:p>
          <a:p>
            <a:endParaRPr lang="nb-NO" sz="1400" dirty="0"/>
          </a:p>
          <a:p>
            <a:endParaRPr lang="nb-NO" sz="1400" dirty="0"/>
          </a:p>
          <a:p>
            <a:endParaRPr lang="nb-NO" b="1" dirty="0" smtClean="0"/>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pPr>
                <a:defRPr/>
              </a:pPr>
              <a:t>1</a:t>
            </a:fld>
            <a:endParaRPr lang="nb-NO"/>
          </a:p>
        </p:txBody>
      </p:sp>
    </p:spTree>
    <p:extLst>
      <p:ext uri="{BB962C8B-B14F-4D97-AF65-F5344CB8AC3E}">
        <p14:creationId xmlns:p14="http://schemas.microsoft.com/office/powerpoint/2010/main" val="1849213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675993" y="5133471"/>
            <a:ext cx="5407943" cy="2774860"/>
          </a:xfrm>
        </p:spPr>
        <p:txBody>
          <a:bodyPr/>
          <a:lstStyle/>
          <a:p>
            <a:r>
              <a:rPr lang="nb-NO" sz="1400" dirty="0">
                <a:latin typeface="Arial Narrow" panose="020B0606020202030204" pitchFamily="34" charset="0"/>
                <a:ea typeface="Arial Unicode MS" pitchFamily="34" charset="-128"/>
                <a:cs typeface="Arial Unicode MS" pitchFamily="34" charset="-128"/>
              </a:rPr>
              <a:t>Her er det ingen form for koding, det vil si </a:t>
            </a:r>
            <a:r>
              <a:rPr lang="nb-NO" sz="1400" dirty="0" smtClean="0">
                <a:latin typeface="Arial Narrow" panose="020B0606020202030204" pitchFamily="34" charset="0"/>
                <a:ea typeface="Arial Unicode MS" pitchFamily="34" charset="-128"/>
                <a:cs typeface="Arial Unicode MS" pitchFamily="34" charset="-128"/>
              </a:rPr>
              <a:t>at</a:t>
            </a:r>
            <a:r>
              <a:rPr lang="nb-NO" sz="1400" baseline="0" dirty="0" smtClean="0">
                <a:latin typeface="Arial Narrow" panose="020B0606020202030204" pitchFamily="34" charset="0"/>
                <a:ea typeface="Arial Unicode MS" pitchFamily="34" charset="-128"/>
                <a:cs typeface="Arial Unicode MS" pitchFamily="34" charset="-128"/>
              </a:rPr>
              <a:t> søylene viser om ansatte er «uenig i» (2) eller «enig i» (4) at klimaet på enheten er hhv. konkurranseorientert, oppmuntrende, mistroisk, avslappet eller stivbeint. </a:t>
            </a:r>
            <a:endParaRPr lang="nb-NO" sz="1400" dirty="0" smtClean="0">
              <a:latin typeface="Arial Narrow" panose="020B0606020202030204" pitchFamily="34" charset="0"/>
              <a:ea typeface="Arial Unicode MS" pitchFamily="34" charset="-128"/>
              <a:cs typeface="Arial Unicode MS" pitchFamily="34" charset="-128"/>
            </a:endParaRPr>
          </a:p>
          <a:p>
            <a:r>
              <a:rPr lang="nb-NO" sz="1400" baseline="0" dirty="0" smtClean="0">
                <a:latin typeface="Arial Narrow" panose="020B0606020202030204" pitchFamily="34" charset="0"/>
                <a:ea typeface="Arial Unicode MS" pitchFamily="34" charset="-128"/>
                <a:cs typeface="Arial Unicode MS" pitchFamily="34" charset="-128"/>
              </a:rPr>
              <a:t>En annen måte å si det på kan være at: En </a:t>
            </a:r>
            <a:r>
              <a:rPr lang="nb-NO" sz="1400" dirty="0" smtClean="0">
                <a:latin typeface="Arial Narrow" panose="020B0606020202030204" pitchFamily="34" charset="0"/>
                <a:ea typeface="Arial Unicode MS" pitchFamily="34" charset="-128"/>
                <a:cs typeface="Arial Unicode MS" pitchFamily="34" charset="-128"/>
              </a:rPr>
              <a:t>liten søyle viser at respondentene «i liten grad» opplever klimaet på enheten som eksempelvis </a:t>
            </a:r>
            <a:r>
              <a:rPr lang="nb-NO" sz="1400" baseline="0" dirty="0" smtClean="0">
                <a:latin typeface="Arial Narrow" panose="020B0606020202030204" pitchFamily="34" charset="0"/>
                <a:ea typeface="Arial Unicode MS" pitchFamily="34" charset="-128"/>
                <a:cs typeface="Arial Unicode MS" pitchFamily="34" charset="-128"/>
              </a:rPr>
              <a:t>mistroisk og mistenksomt.</a:t>
            </a:r>
          </a:p>
          <a:p>
            <a:endParaRPr lang="nb-NO" sz="1400" b="1" dirty="0">
              <a:latin typeface="Arial Narrow" panose="020B0606020202030204" pitchFamily="34" charset="0"/>
              <a:ea typeface="Arial Unicode MS" pitchFamily="34" charset="-128"/>
              <a:cs typeface="Arial Unicode MS" pitchFamily="34" charset="-128"/>
            </a:endParaRPr>
          </a:p>
          <a:p>
            <a:r>
              <a:rPr lang="nb-NO" sz="1400" b="1" dirty="0">
                <a:latin typeface="Arial Narrow" panose="020B0606020202030204" pitchFamily="34" charset="0"/>
                <a:ea typeface="Arial Unicode MS" pitchFamily="34" charset="-128"/>
                <a:cs typeface="Arial Unicode MS" pitchFamily="34" charset="-128"/>
              </a:rPr>
              <a:t>Sosialt klima:</a:t>
            </a:r>
          </a:p>
          <a:p>
            <a:pPr defTabSz="884718">
              <a:defRPr/>
            </a:pPr>
            <a:r>
              <a:rPr lang="nb-NO" sz="1400" dirty="0">
                <a:latin typeface="Arial Narrow" panose="020B0606020202030204" pitchFamily="34" charset="0"/>
                <a:ea typeface="Arial Unicode MS" pitchFamily="34" charset="-128"/>
                <a:cs typeface="Arial Unicode MS" pitchFamily="34" charset="-128"/>
              </a:rPr>
              <a:t>Klimaet på min arbeidsenhet er </a:t>
            </a:r>
          </a:p>
          <a:p>
            <a:pPr marL="165884" indent="-165884">
              <a:buFont typeface="Arial" pitchFamily="34" charset="0"/>
              <a:buChar char="•"/>
            </a:pPr>
            <a:r>
              <a:rPr lang="nb-NO" sz="1400" i="1" dirty="0">
                <a:latin typeface="Arial Narrow" panose="020B0606020202030204" pitchFamily="34" charset="0"/>
                <a:ea typeface="Arial Unicode MS" pitchFamily="34" charset="-128"/>
                <a:cs typeface="Arial Unicode MS" pitchFamily="34" charset="-128"/>
              </a:rPr>
              <a:t>Konkurranseorientert (</a:t>
            </a:r>
            <a:r>
              <a:rPr lang="nb-NO" sz="1400" i="1" dirty="0" smtClean="0">
                <a:latin typeface="Arial Narrow" panose="020B0606020202030204" pitchFamily="34" charset="0"/>
                <a:ea typeface="Arial Unicode MS" pitchFamily="34" charset="-128"/>
                <a:cs typeface="Arial Unicode MS" pitchFamily="34" charset="-128"/>
              </a:rPr>
              <a:t>dette svaret </a:t>
            </a:r>
            <a:r>
              <a:rPr lang="nb-NO" sz="1400" i="1" dirty="0">
                <a:latin typeface="Arial Narrow" panose="020B0606020202030204" pitchFamily="34" charset="0"/>
                <a:ea typeface="Arial Unicode MS" pitchFamily="34" charset="-128"/>
                <a:cs typeface="Arial Unicode MS" pitchFamily="34" charset="-128"/>
              </a:rPr>
              <a:t>er ikke med i skalaen på forrige lysbilde)</a:t>
            </a:r>
          </a:p>
          <a:p>
            <a:pPr marL="165884" indent="-165884">
              <a:buFont typeface="Arial" pitchFamily="34" charset="0"/>
              <a:buChar char="•"/>
            </a:pPr>
            <a:r>
              <a:rPr lang="nb-NO" sz="1400" i="1" dirty="0">
                <a:latin typeface="Arial Narrow" panose="020B0606020202030204" pitchFamily="34" charset="0"/>
                <a:ea typeface="Arial Unicode MS" pitchFamily="34" charset="-128"/>
                <a:cs typeface="Arial Unicode MS" pitchFamily="34" charset="-128"/>
              </a:rPr>
              <a:t>Oppmuntrende og støttende</a:t>
            </a:r>
          </a:p>
          <a:p>
            <a:pPr marL="165884" indent="-165884">
              <a:buFont typeface="Arial" pitchFamily="34" charset="0"/>
              <a:buChar char="•"/>
            </a:pPr>
            <a:r>
              <a:rPr lang="nb-NO" sz="1400" i="1" dirty="0">
                <a:latin typeface="Arial Narrow" panose="020B0606020202030204" pitchFamily="34" charset="0"/>
                <a:ea typeface="Arial Unicode MS" pitchFamily="34" charset="-128"/>
                <a:cs typeface="Arial Unicode MS" pitchFamily="34" charset="-128"/>
              </a:rPr>
              <a:t>Mistroisk og mistenksomt </a:t>
            </a:r>
            <a:r>
              <a:rPr lang="nb-NO" sz="1400" i="1" dirty="0" smtClean="0">
                <a:latin typeface="Arial Narrow" panose="020B0606020202030204" pitchFamily="34" charset="0"/>
                <a:ea typeface="Arial Unicode MS" pitchFamily="34" charset="-128"/>
                <a:cs typeface="Arial Unicode MS" pitchFamily="34" charset="-128"/>
              </a:rPr>
              <a:t>® (dette</a:t>
            </a:r>
            <a:r>
              <a:rPr lang="nb-NO" sz="1400" i="1" baseline="0" dirty="0" smtClean="0">
                <a:latin typeface="Arial Narrow" panose="020B0606020202030204" pitchFamily="34" charset="0"/>
                <a:ea typeface="Arial Unicode MS" pitchFamily="34" charset="-128"/>
                <a:cs typeface="Arial Unicode MS" pitchFamily="34" charset="-128"/>
              </a:rPr>
              <a:t> svaret er snudd i kodingen av temaet «sosialt klima» på lysarket foran) </a:t>
            </a:r>
            <a:endParaRPr lang="nb-NO" sz="1400" i="1" dirty="0" smtClean="0">
              <a:latin typeface="Arial Narrow" panose="020B0606020202030204" pitchFamily="34" charset="0"/>
              <a:ea typeface="Arial Unicode MS" pitchFamily="34" charset="-128"/>
              <a:cs typeface="Arial Unicode MS" pitchFamily="34" charset="-128"/>
            </a:endParaRPr>
          </a:p>
          <a:p>
            <a:pPr marL="165884" indent="-165884">
              <a:buFont typeface="Arial" pitchFamily="34" charset="0"/>
              <a:buChar char="•"/>
            </a:pPr>
            <a:r>
              <a:rPr lang="nb-NO" sz="1400" i="1" dirty="0" smtClean="0">
                <a:latin typeface="Arial Narrow" panose="020B0606020202030204" pitchFamily="34" charset="0"/>
                <a:ea typeface="Arial Unicode MS" pitchFamily="34" charset="-128"/>
                <a:cs typeface="Arial Unicode MS" pitchFamily="34" charset="-128"/>
              </a:rPr>
              <a:t>Avslappet </a:t>
            </a:r>
            <a:r>
              <a:rPr lang="nb-NO" sz="1400" i="1" dirty="0">
                <a:latin typeface="Arial Narrow" panose="020B0606020202030204" pitchFamily="34" charset="0"/>
                <a:ea typeface="Arial Unicode MS" pitchFamily="34" charset="-128"/>
                <a:cs typeface="Arial Unicode MS" pitchFamily="34" charset="-128"/>
              </a:rPr>
              <a:t>og behagelig </a:t>
            </a:r>
          </a:p>
          <a:p>
            <a:pPr marL="165884" indent="-165884">
              <a:buFont typeface="Arial" pitchFamily="34" charset="0"/>
              <a:buChar char="•"/>
            </a:pPr>
            <a:r>
              <a:rPr lang="nb-NO" sz="1400" i="1" dirty="0">
                <a:latin typeface="Arial Narrow" panose="020B0606020202030204" pitchFamily="34" charset="0"/>
                <a:ea typeface="Arial Unicode MS" pitchFamily="34" charset="-128"/>
                <a:cs typeface="Arial Unicode MS" pitchFamily="34" charset="-128"/>
              </a:rPr>
              <a:t>Stivbeint og regelstyrt (</a:t>
            </a:r>
            <a:r>
              <a:rPr lang="nb-NO" sz="1400" i="1" dirty="0" smtClean="0">
                <a:latin typeface="Arial Narrow" panose="020B0606020202030204" pitchFamily="34" charset="0"/>
                <a:ea typeface="Arial Unicode MS" pitchFamily="34" charset="-128"/>
                <a:cs typeface="Arial Unicode MS" pitchFamily="34" charset="-128"/>
              </a:rPr>
              <a:t>dette svaret </a:t>
            </a:r>
            <a:r>
              <a:rPr lang="nb-NO" sz="1400" i="1" dirty="0">
                <a:latin typeface="Arial Narrow" panose="020B0606020202030204" pitchFamily="34" charset="0"/>
                <a:ea typeface="Arial Unicode MS" pitchFamily="34" charset="-128"/>
                <a:cs typeface="Arial Unicode MS" pitchFamily="34" charset="-128"/>
              </a:rPr>
              <a:t>er ikke med i skalaen på forrige lysbilde)</a:t>
            </a:r>
          </a:p>
          <a:p>
            <a:endParaRPr lang="nb-NO" sz="1400" dirty="0">
              <a:latin typeface="Arial Narrow" panose="020B0606020202030204" pitchFamily="34" charset="0"/>
            </a:endParaRPr>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pPr>
                <a:defRPr/>
              </a:pPr>
              <a:t>10</a:t>
            </a:fld>
            <a:endParaRPr lang="nb-NO"/>
          </a:p>
        </p:txBody>
      </p:sp>
    </p:spTree>
    <p:extLst>
      <p:ext uri="{BB962C8B-B14F-4D97-AF65-F5344CB8AC3E}">
        <p14:creationId xmlns:p14="http://schemas.microsoft.com/office/powerpoint/2010/main" val="2168333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377696" y="158750"/>
            <a:ext cx="4438904" cy="2497933"/>
          </a:xfrm>
        </p:spPr>
      </p:sp>
      <p:sp>
        <p:nvSpPr>
          <p:cNvPr id="3" name="Plassholder for notater 2"/>
          <p:cNvSpPr>
            <a:spLocks noGrp="1"/>
          </p:cNvSpPr>
          <p:nvPr>
            <p:ph type="body" idx="1"/>
          </p:nvPr>
        </p:nvSpPr>
        <p:spPr>
          <a:xfrm>
            <a:off x="356699" y="2814638"/>
            <a:ext cx="6202597" cy="7580093"/>
          </a:xfrm>
        </p:spPr>
        <p:txBody>
          <a:bodyPr/>
          <a:lstStyle/>
          <a:p>
            <a:r>
              <a:rPr lang="nb-NO" sz="1400" b="1" dirty="0">
                <a:latin typeface="Arial Narrow" panose="020B0606020202030204" pitchFamily="34" charset="0"/>
                <a:cs typeface="Arial" panose="020B0604020202020204" pitchFamily="34" charset="0"/>
              </a:rPr>
              <a:t>Målklarhet:</a:t>
            </a:r>
            <a:r>
              <a:rPr lang="nb-NO" sz="1400" dirty="0">
                <a:latin typeface="Arial Narrow" panose="020B0606020202030204" pitchFamily="34" charset="0"/>
                <a:cs typeface="Arial" panose="020B0604020202020204" pitchFamily="34" charset="0"/>
              </a:rPr>
              <a:t> Undersøker hva som forventes av meg, hvilke arbeidsoppgaver jeg har, om målene for arbeidet er klare.</a:t>
            </a:r>
            <a:endParaRPr lang="en-GB" sz="1400" dirty="0">
              <a:latin typeface="Arial Narrow" panose="020B0606020202030204" pitchFamily="34" charset="0"/>
              <a:cs typeface="Arial" panose="020B0604020202020204" pitchFamily="34" charset="0"/>
            </a:endParaRPr>
          </a:p>
          <a:p>
            <a:endParaRPr lang="nb-NO" sz="1400" b="1" dirty="0">
              <a:latin typeface="Arial Narrow" panose="020B0606020202030204" pitchFamily="34" charset="0"/>
              <a:cs typeface="Arial" panose="020B0604020202020204" pitchFamily="34" charset="0"/>
            </a:endParaRPr>
          </a:p>
          <a:p>
            <a:r>
              <a:rPr lang="nb-NO" sz="1400" b="1" dirty="0">
                <a:latin typeface="Arial Narrow" panose="020B0606020202030204" pitchFamily="34" charset="0"/>
                <a:cs typeface="Arial" panose="020B0604020202020204" pitchFamily="34" charset="0"/>
              </a:rPr>
              <a:t>Forbedringskultur:</a:t>
            </a:r>
            <a:r>
              <a:rPr lang="nb-NO" sz="1400" dirty="0">
                <a:latin typeface="Arial Narrow" panose="020B0606020202030204" pitchFamily="34" charset="0"/>
                <a:cs typeface="Arial" panose="020B0604020202020204" pitchFamily="34" charset="0"/>
              </a:rPr>
              <a:t> Undersøker om en hører på nye forslag og ideer, om en er fleksibel og tilpasser seg nye </a:t>
            </a:r>
            <a:r>
              <a:rPr lang="nb-NO" sz="1400" dirty="0" err="1">
                <a:latin typeface="Arial Narrow" panose="020B0606020202030204" pitchFamily="34" charset="0"/>
                <a:cs typeface="Arial" panose="020B0604020202020204" pitchFamily="34" charset="0"/>
              </a:rPr>
              <a:t>idèer</a:t>
            </a:r>
            <a:r>
              <a:rPr lang="nb-NO" sz="1400" dirty="0">
                <a:latin typeface="Arial Narrow" panose="020B0606020202030204" pitchFamily="34" charset="0"/>
                <a:cs typeface="Arial" panose="020B0604020202020204" pitchFamily="34" charset="0"/>
              </a:rPr>
              <a:t> eller forandringer eller om en heller streber etter å beholde «status </a:t>
            </a:r>
            <a:r>
              <a:rPr lang="nb-NO" sz="1400" dirty="0" err="1">
                <a:latin typeface="Arial Narrow" panose="020B0606020202030204" pitchFamily="34" charset="0"/>
                <a:cs typeface="Arial" panose="020B0604020202020204" pitchFamily="34" charset="0"/>
              </a:rPr>
              <a:t>quo</a:t>
            </a:r>
            <a:r>
              <a:rPr lang="nb-NO" sz="1400" dirty="0">
                <a:latin typeface="Arial Narrow" panose="020B0606020202030204" pitchFamily="34" charset="0"/>
                <a:cs typeface="Arial" panose="020B0604020202020204" pitchFamily="34" charset="0"/>
              </a:rPr>
              <a:t>».</a:t>
            </a:r>
          </a:p>
          <a:p>
            <a:pPr marL="171673" indent="-171673">
              <a:buFont typeface="Arial" panose="020B0604020202020204" pitchFamily="34" charset="0"/>
              <a:buChar char="•"/>
            </a:pPr>
            <a:endParaRPr lang="nb-NO" sz="1400" b="1" dirty="0">
              <a:latin typeface="Arial Narrow" panose="020B0606020202030204" pitchFamily="34" charset="0"/>
              <a:cs typeface="Arial" panose="020B0604020202020204" pitchFamily="34" charset="0"/>
            </a:endParaRPr>
          </a:p>
          <a:p>
            <a:pPr marL="0" marR="0" lvl="0" indent="0" algn="l" defTabSz="915588" rtl="0" eaLnBrk="1" fontAlgn="auto" latinLnBrk="0" hangingPunct="1">
              <a:lnSpc>
                <a:spcPct val="100000"/>
              </a:lnSpc>
              <a:spcBef>
                <a:spcPts val="0"/>
              </a:spcBef>
              <a:spcAft>
                <a:spcPts val="0"/>
              </a:spcAft>
              <a:buClrTx/>
              <a:buSzTx/>
              <a:buFontTx/>
              <a:buNone/>
              <a:tabLst/>
              <a:defRPr/>
            </a:pPr>
            <a:r>
              <a:rPr lang="nb-NO" sz="1400" b="1" dirty="0">
                <a:latin typeface="Arial Narrow" panose="020B0606020202030204" pitchFamily="34" charset="0"/>
                <a:cs typeface="Arial" panose="020B0604020202020204" pitchFamily="34" charset="0"/>
              </a:rPr>
              <a:t>Støtte til forskning og undervisning</a:t>
            </a:r>
            <a:r>
              <a:rPr lang="nb-NO" sz="1400" b="1" dirty="0" smtClean="0">
                <a:latin typeface="Arial Narrow" panose="020B0606020202030204" pitchFamily="34" charset="0"/>
                <a:cs typeface="Arial" panose="020B0604020202020204" pitchFamily="34" charset="0"/>
              </a:rPr>
              <a:t>: </a:t>
            </a:r>
            <a:r>
              <a:rPr lang="nb-NO" sz="1400" dirty="0" smtClean="0">
                <a:latin typeface="Arial Narrow" panose="020B0606020202030204" pitchFamily="34" charset="0"/>
                <a:cs typeface="Arial" panose="020B0604020202020204" pitchFamily="34" charset="0"/>
              </a:rPr>
              <a:t>Respondentens svar på hvert enkelt spørsmål presenteres på neste lysbilde. </a:t>
            </a:r>
          </a:p>
          <a:p>
            <a:pPr marL="0" marR="0" lvl="0" indent="0" algn="l" defTabSz="915588" rtl="0" eaLnBrk="1" fontAlgn="auto" latinLnBrk="0" hangingPunct="1">
              <a:lnSpc>
                <a:spcPct val="100000"/>
              </a:lnSpc>
              <a:spcBef>
                <a:spcPts val="0"/>
              </a:spcBef>
              <a:spcAft>
                <a:spcPts val="0"/>
              </a:spcAft>
              <a:buClrTx/>
              <a:buSzTx/>
              <a:buFontTx/>
              <a:buNone/>
              <a:tabLst/>
              <a:defRPr/>
            </a:pPr>
            <a:endParaRPr lang="nb-NO" sz="1400" b="1" dirty="0" smtClean="0">
              <a:latin typeface="Arial Narrow" panose="020B0606020202030204" pitchFamily="34" charset="0"/>
              <a:cs typeface="Arial" panose="020B0604020202020204" pitchFamily="34" charset="0"/>
            </a:endParaRPr>
          </a:p>
          <a:p>
            <a:pPr marL="0" marR="0" lvl="0" indent="0" algn="l" defTabSz="915588" rtl="0" eaLnBrk="1" fontAlgn="auto" latinLnBrk="0" hangingPunct="1">
              <a:lnSpc>
                <a:spcPct val="100000"/>
              </a:lnSpc>
              <a:spcBef>
                <a:spcPts val="0"/>
              </a:spcBef>
              <a:spcAft>
                <a:spcPts val="0"/>
              </a:spcAft>
              <a:buClrTx/>
              <a:buSzTx/>
              <a:buFontTx/>
              <a:buNone/>
              <a:tabLst/>
              <a:defRPr/>
            </a:pPr>
            <a:r>
              <a:rPr lang="nb-NO" sz="1400" dirty="0" smtClean="0">
                <a:latin typeface="Arial Narrow" panose="020B0606020202030204" pitchFamily="34" charset="0"/>
                <a:cs typeface="Arial" panose="020B0604020202020204" pitchFamily="34" charset="0"/>
              </a:rPr>
              <a:t>I </a:t>
            </a:r>
            <a:r>
              <a:rPr lang="nb-NO" sz="1400" dirty="0">
                <a:latin typeface="Arial Narrow" panose="020B0606020202030204" pitchFamily="34" charset="0"/>
                <a:cs typeface="Arial" panose="020B0604020202020204" pitchFamily="34" charset="0"/>
              </a:rPr>
              <a:t>spørsmålene om ledelse kan en tenke seg at noen ansatte opplever at deres leder ikke har en slik rolle overfor dem som det forutsettes </a:t>
            </a:r>
            <a:r>
              <a:rPr lang="nb-NO" sz="1400" dirty="0">
                <a:latin typeface="Arial Narrow" panose="020B0606020202030204" pitchFamily="34" charset="0"/>
              </a:rPr>
              <a:t>i hvert enkelt utsagn. Det kan for eksempel være stipendiater som oppfatter sin veileder som sin nærmeste leder eller ansatte med svært stor grad av autonomi. En kan tenke seg at disse svarer «svært uenig» i påstandene. Dette kan føre til at lederen får lavt score uten at det handler om selve lederutøvelsen. En bør derfor be leder / verneombud / ansatte sette ord på hvordan de har tenkt når de har svart på påstandene om ledelse. </a:t>
            </a:r>
            <a:endParaRPr lang="en-GB" sz="1400" dirty="0">
              <a:latin typeface="Arial Narrow" panose="020B0606020202030204" pitchFamily="34" charset="0"/>
              <a:cs typeface="Arial" panose="020B0604020202020204" pitchFamily="34" charset="0"/>
            </a:endParaRPr>
          </a:p>
          <a:p>
            <a:endParaRPr lang="nb-NO" sz="1400" b="1" dirty="0">
              <a:latin typeface="Arial Narrow" panose="020B0606020202030204" pitchFamily="34" charset="0"/>
              <a:cs typeface="Arial" panose="020B0604020202020204" pitchFamily="34" charset="0"/>
            </a:endParaRPr>
          </a:p>
          <a:p>
            <a:r>
              <a:rPr lang="nb-NO" sz="1400" b="1" dirty="0">
                <a:latin typeface="Arial Narrow" panose="020B0606020202030204" pitchFamily="34" charset="0"/>
                <a:cs typeface="Arial" panose="020B0604020202020204" pitchFamily="34" charset="0"/>
              </a:rPr>
              <a:t>Rettferdig  nærmeste leder</a:t>
            </a:r>
            <a:r>
              <a:rPr lang="nb-NO" sz="1400" dirty="0">
                <a:latin typeface="Arial Narrow" panose="020B0606020202030204" pitchFamily="34" charset="0"/>
                <a:cs typeface="Arial" panose="020B0604020202020204" pitchFamily="34" charset="0"/>
              </a:rPr>
              <a:t> Undersøker om nærmeste leder fordeler arbeidsoppgaver og behandler ansatte upartisk og rettferdig.</a:t>
            </a:r>
          </a:p>
          <a:p>
            <a:endParaRPr lang="nb-NO" sz="1400" b="1" dirty="0">
              <a:latin typeface="Arial Narrow" panose="020B0606020202030204" pitchFamily="34" charset="0"/>
              <a:cs typeface="Arial" panose="020B0604020202020204" pitchFamily="34" charset="0"/>
            </a:endParaRPr>
          </a:p>
          <a:p>
            <a:r>
              <a:rPr lang="nb-NO" sz="1400" b="1" dirty="0">
                <a:latin typeface="Arial Narrow" panose="020B0606020202030204" pitchFamily="34" charset="0"/>
                <a:cs typeface="Arial" panose="020B0604020202020204" pitchFamily="34" charset="0"/>
              </a:rPr>
              <a:t>Ledelse og tillit egen enhet:</a:t>
            </a:r>
            <a:r>
              <a:rPr lang="nb-NO" sz="1400" dirty="0">
                <a:latin typeface="Arial Narrow" panose="020B0606020202030204" pitchFamily="34" charset="0"/>
                <a:cs typeface="Arial" panose="020B0604020202020204" pitchFamily="34" charset="0"/>
              </a:rPr>
              <a:t> Undersøker om det er mulig å uttrykke egne oppfatninger, om en oppfatter at ledelsen stoler på at medarbeiderne gjør en god jobb, om en kan stole på informasjonen fra ledelsen eller om viktig informasjon holdes skjult.</a:t>
            </a:r>
          </a:p>
          <a:p>
            <a:pPr indent="-450800"/>
            <a:endParaRPr lang="nb-NO" sz="1400" b="1" dirty="0">
              <a:latin typeface="Arial Narrow" panose="020B0606020202030204" pitchFamily="34" charset="0"/>
              <a:ea typeface="MS Gothic"/>
              <a:cs typeface="Arial" panose="020B0604020202020204" pitchFamily="34" charset="0"/>
            </a:endParaRPr>
          </a:p>
          <a:p>
            <a:pPr indent="-450800"/>
            <a:r>
              <a:rPr lang="nb-NO" sz="1400" b="1" dirty="0">
                <a:latin typeface="Arial Narrow" panose="020B0606020202030204" pitchFamily="34" charset="0"/>
                <a:ea typeface="MS Gothic"/>
                <a:cs typeface="Arial" panose="020B0604020202020204" pitchFamily="34" charset="0"/>
              </a:rPr>
              <a:t>Ledelse og pålitelighet egen enhet:</a:t>
            </a:r>
            <a:r>
              <a:rPr lang="nb-NO" sz="1400" dirty="0">
                <a:latin typeface="Arial Narrow" panose="020B0606020202030204" pitchFamily="34" charset="0"/>
                <a:ea typeface="Times New Roman"/>
                <a:cs typeface="Arial" panose="020B0604020202020204" pitchFamily="34" charset="0"/>
              </a:rPr>
              <a:t> </a:t>
            </a:r>
            <a:r>
              <a:rPr lang="nb-NO" sz="1400" dirty="0">
                <a:solidFill>
                  <a:srgbClr val="000000"/>
                </a:solidFill>
                <a:latin typeface="Arial Narrow" panose="020B0606020202030204" pitchFamily="34" charset="0"/>
                <a:ea typeface="Times New Roman"/>
                <a:cs typeface="Arial" panose="020B0604020202020204" pitchFamily="34" charset="0"/>
              </a:rPr>
              <a:t>Undersøker om du kan forvente at ledelsen behandler deg konsekvent og forutsigbart</a:t>
            </a:r>
            <a:r>
              <a:rPr lang="en-GB" sz="1400" dirty="0">
                <a:solidFill>
                  <a:srgbClr val="000000"/>
                </a:solidFill>
                <a:latin typeface="Arial Narrow" panose="020B0606020202030204" pitchFamily="34" charset="0"/>
                <a:ea typeface="Times New Roman"/>
                <a:cs typeface="Arial" panose="020B0604020202020204" pitchFamily="34" charset="0"/>
              </a:rPr>
              <a:t>, om den </a:t>
            </a:r>
            <a:r>
              <a:rPr lang="nb-NO" sz="1400" dirty="0">
                <a:solidFill>
                  <a:srgbClr val="000000"/>
                </a:solidFill>
                <a:latin typeface="Arial Narrow" panose="020B0606020202030204" pitchFamily="34" charset="0"/>
                <a:ea typeface="Times New Roman"/>
                <a:cs typeface="Arial" panose="020B0604020202020204" pitchFamily="34" charset="0"/>
              </a:rPr>
              <a:t>opptrer ærlig overfor deg, om du opplever at du kan stole på ledelsen og har tillit til den. </a:t>
            </a:r>
          </a:p>
          <a:p>
            <a:pPr marL="171673" indent="-171673">
              <a:buFont typeface="Arial" panose="020B0604020202020204" pitchFamily="34" charset="0"/>
              <a:buChar char="•"/>
            </a:pPr>
            <a:endParaRPr lang="en-GB" sz="1400" dirty="0">
              <a:solidFill>
                <a:srgbClr val="000000"/>
              </a:solidFill>
              <a:latin typeface="Arial Narrow" panose="020B0606020202030204" pitchFamily="34" charset="0"/>
              <a:ea typeface="Times New Roman"/>
              <a:cs typeface="Arial" panose="020B0604020202020204" pitchFamily="34" charset="0"/>
            </a:endParaRPr>
          </a:p>
          <a:p>
            <a:r>
              <a:rPr lang="nb-NO" sz="1400" b="1" dirty="0">
                <a:latin typeface="Arial Narrow" panose="020B0606020202030204" pitchFamily="34" charset="0"/>
                <a:cs typeface="Arial" panose="020B0604020202020204" pitchFamily="34" charset="0"/>
              </a:rPr>
              <a:t>Ledelse og pålitelighet overliggende enhet:</a:t>
            </a:r>
            <a:r>
              <a:rPr lang="nb-NO" sz="1400" dirty="0">
                <a:latin typeface="Arial Narrow" panose="020B0606020202030204" pitchFamily="34" charset="0"/>
                <a:cs typeface="Arial" panose="020B0604020202020204" pitchFamily="34" charset="0"/>
              </a:rPr>
              <a:t> Respondentenes opplevelse av om ledelsen ved overliggende enhet, </a:t>
            </a:r>
            <a:r>
              <a:rPr lang="nb-NO" sz="1400" dirty="0" err="1">
                <a:latin typeface="Arial Narrow" panose="020B0606020202030204" pitchFamily="34" charset="0"/>
                <a:cs typeface="Arial" panose="020B0604020202020204" pitchFamily="34" charset="0"/>
              </a:rPr>
              <a:t>dvs</a:t>
            </a:r>
            <a:r>
              <a:rPr lang="nb-NO" sz="1400" dirty="0">
                <a:latin typeface="Arial Narrow" panose="020B0606020202030204" pitchFamily="34" charset="0"/>
                <a:cs typeface="Arial" panose="020B0604020202020204" pitchFamily="34" charset="0"/>
              </a:rPr>
              <a:t> fakultet/avdeling. Undersøker o</a:t>
            </a:r>
            <a:r>
              <a:rPr lang="nb-NO" sz="1400" dirty="0">
                <a:solidFill>
                  <a:srgbClr val="000000"/>
                </a:solidFill>
                <a:latin typeface="Arial Narrow" panose="020B0606020202030204" pitchFamily="34" charset="0"/>
                <a:ea typeface="Times New Roman"/>
                <a:cs typeface="Arial" panose="020B0604020202020204" pitchFamily="34" charset="0"/>
              </a:rPr>
              <a:t>m du oppfatter ledelsen som konsekvent og forutsigbar</a:t>
            </a:r>
            <a:r>
              <a:rPr lang="en-GB" sz="1400" dirty="0">
                <a:solidFill>
                  <a:srgbClr val="000000"/>
                </a:solidFill>
                <a:latin typeface="Arial Narrow" panose="020B0606020202030204" pitchFamily="34" charset="0"/>
                <a:ea typeface="Times New Roman"/>
                <a:cs typeface="Arial" panose="020B0604020202020204" pitchFamily="34" charset="0"/>
              </a:rPr>
              <a:t>, </a:t>
            </a:r>
            <a:r>
              <a:rPr lang="nb-NO" sz="1400" dirty="0">
                <a:solidFill>
                  <a:srgbClr val="000000"/>
                </a:solidFill>
                <a:latin typeface="Arial Narrow" panose="020B0606020202030204" pitchFamily="34" charset="0"/>
                <a:ea typeface="Times New Roman"/>
                <a:cs typeface="Arial" panose="020B0604020202020204" pitchFamily="34" charset="0"/>
              </a:rPr>
              <a:t>ærlig, til å stole og ha tillit til. </a:t>
            </a:r>
          </a:p>
          <a:p>
            <a:endParaRPr lang="nb-NO" sz="1400" b="1" dirty="0">
              <a:latin typeface="Arial Narrow" panose="020B0606020202030204" pitchFamily="34" charset="0"/>
              <a:ea typeface="Arial Unicode MS" pitchFamily="34" charset="-128"/>
              <a:cs typeface="Arial" panose="020B0604020202020204" pitchFamily="34" charset="0"/>
            </a:endParaRPr>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pPr>
                <a:defRPr/>
              </a:pPr>
              <a:t>11</a:t>
            </a:fld>
            <a:endParaRPr lang="nb-NO" dirty="0"/>
          </a:p>
        </p:txBody>
      </p:sp>
    </p:spTree>
    <p:extLst>
      <p:ext uri="{BB962C8B-B14F-4D97-AF65-F5344CB8AC3E}">
        <p14:creationId xmlns:p14="http://schemas.microsoft.com/office/powerpoint/2010/main" val="1058782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dirty="0" smtClean="0">
                <a:latin typeface="Arial Narrow" panose="020B0606020202030204" pitchFamily="34" charset="0"/>
                <a:ea typeface="Arial Unicode MS" pitchFamily="34" charset="-128"/>
                <a:cs typeface="Arial Unicode MS" pitchFamily="34" charset="-128"/>
              </a:rPr>
              <a:t>Her er svarene på de seks spørsmålene som er rettet mot vitenskapelig ansatte om den støtten de opplever å ha til sin forskning og undervisning. </a:t>
            </a:r>
          </a:p>
          <a:p>
            <a:r>
              <a:rPr lang="nb-NO" sz="1400" dirty="0" smtClean="0">
                <a:latin typeface="Arial Narrow" panose="020B0606020202030204" pitchFamily="34" charset="0"/>
                <a:ea typeface="Arial Unicode MS" pitchFamily="34" charset="-128"/>
                <a:cs typeface="Arial Unicode MS" pitchFamily="34" charset="-128"/>
              </a:rPr>
              <a:t>Her </a:t>
            </a:r>
            <a:r>
              <a:rPr lang="nb-NO" sz="1400" dirty="0">
                <a:latin typeface="Arial Narrow" panose="020B0606020202030204" pitchFamily="34" charset="0"/>
                <a:ea typeface="Arial Unicode MS" pitchFamily="34" charset="-128"/>
                <a:cs typeface="Arial Unicode MS" pitchFamily="34" charset="-128"/>
              </a:rPr>
              <a:t>er det ingen form for </a:t>
            </a:r>
            <a:r>
              <a:rPr lang="nb-NO" sz="1400" dirty="0" smtClean="0">
                <a:latin typeface="Arial Narrow" panose="020B0606020202030204" pitchFamily="34" charset="0"/>
                <a:ea typeface="Arial Unicode MS" pitchFamily="34" charset="-128"/>
                <a:cs typeface="Arial Unicode MS" pitchFamily="34" charset="-128"/>
              </a:rPr>
              <a:t>koding, </a:t>
            </a:r>
            <a:r>
              <a:rPr lang="nb-NO" sz="1400" dirty="0">
                <a:latin typeface="Arial Narrow" panose="020B0606020202030204" pitchFamily="34" charset="0"/>
                <a:ea typeface="Arial Unicode MS" pitchFamily="34" charset="-128"/>
                <a:cs typeface="Arial Unicode MS" pitchFamily="34" charset="-128"/>
              </a:rPr>
              <a:t>det vil si </a:t>
            </a:r>
            <a:r>
              <a:rPr lang="nb-NO" sz="1400" dirty="0" smtClean="0">
                <a:latin typeface="Arial Narrow" panose="020B0606020202030204" pitchFamily="34" charset="0"/>
                <a:ea typeface="Arial Unicode MS" pitchFamily="34" charset="-128"/>
                <a:cs typeface="Arial Unicode MS" pitchFamily="34" charset="-128"/>
              </a:rPr>
              <a:t>at:</a:t>
            </a:r>
          </a:p>
          <a:p>
            <a:pPr marL="285750" indent="-285750">
              <a:buFont typeface="Arial" panose="020B0604020202020204" pitchFamily="34" charset="0"/>
              <a:buChar char="•"/>
            </a:pPr>
            <a:r>
              <a:rPr lang="nb-NO" sz="1400" dirty="0" smtClean="0">
                <a:latin typeface="Arial Narrow" panose="020B0606020202030204" pitchFamily="34" charset="0"/>
                <a:ea typeface="Arial Unicode MS" pitchFamily="34" charset="-128"/>
                <a:cs typeface="Arial Unicode MS" pitchFamily="34" charset="-128"/>
              </a:rPr>
              <a:t>en </a:t>
            </a:r>
            <a:r>
              <a:rPr lang="nb-NO" sz="1400" dirty="0">
                <a:latin typeface="Arial Narrow" panose="020B0606020202030204" pitchFamily="34" charset="0"/>
                <a:ea typeface="Arial Unicode MS" pitchFamily="34" charset="-128"/>
                <a:cs typeface="Arial Unicode MS" pitchFamily="34" charset="-128"/>
              </a:rPr>
              <a:t>liten søyle viser at respondentene </a:t>
            </a:r>
            <a:r>
              <a:rPr lang="nb-NO" sz="1400" dirty="0" smtClean="0">
                <a:latin typeface="Arial Narrow" panose="020B0606020202030204" pitchFamily="34" charset="0"/>
                <a:ea typeface="Arial Unicode MS" pitchFamily="34" charset="-128"/>
                <a:cs typeface="Arial Unicode MS" pitchFamily="34" charset="-128"/>
              </a:rPr>
              <a:t>i</a:t>
            </a:r>
            <a:r>
              <a:rPr lang="nb-NO" sz="1400" baseline="0" dirty="0" smtClean="0">
                <a:latin typeface="Arial Narrow" panose="020B0606020202030204" pitchFamily="34" charset="0"/>
                <a:ea typeface="Arial Unicode MS" pitchFamily="34" charset="-128"/>
                <a:cs typeface="Arial Unicode MS" pitchFamily="34" charset="-128"/>
              </a:rPr>
              <a:t> gjennomsnitt </a:t>
            </a:r>
            <a:r>
              <a:rPr lang="nb-NO" sz="1400" dirty="0" smtClean="0">
                <a:latin typeface="Arial Narrow" panose="020B0606020202030204" pitchFamily="34" charset="0"/>
                <a:ea typeface="Arial Unicode MS" pitchFamily="34" charset="-128"/>
                <a:cs typeface="Arial Unicode MS" pitchFamily="34" charset="-128"/>
              </a:rPr>
              <a:t>er «uenig i» </a:t>
            </a:r>
            <a:r>
              <a:rPr lang="nb-NO" sz="1400" baseline="0" dirty="0" smtClean="0">
                <a:latin typeface="Arial Narrow" panose="020B0606020202030204" pitchFamily="34" charset="0"/>
                <a:ea typeface="Arial Unicode MS" pitchFamily="34" charset="-128"/>
                <a:cs typeface="Arial Unicode MS" pitchFamily="34" charset="-128"/>
              </a:rPr>
              <a:t>at de får den støtten de trenger</a:t>
            </a:r>
            <a:r>
              <a:rPr lang="nb-NO" sz="1400" dirty="0" smtClean="0">
                <a:latin typeface="Arial Narrow" panose="020B0606020202030204" pitchFamily="34" charset="0"/>
                <a:ea typeface="Arial Unicode MS" pitchFamily="34" charset="-128"/>
                <a:cs typeface="Arial Unicode MS" pitchFamily="34" charset="-128"/>
              </a:rPr>
              <a:t>.</a:t>
            </a:r>
          </a:p>
          <a:p>
            <a:pPr marL="285750" indent="-285750">
              <a:buFont typeface="Arial" panose="020B0604020202020204" pitchFamily="34" charset="0"/>
              <a:buChar char="•"/>
            </a:pPr>
            <a:r>
              <a:rPr lang="nb-NO" sz="1400" dirty="0" smtClean="0">
                <a:latin typeface="Arial Narrow" panose="020B0606020202030204" pitchFamily="34" charset="0"/>
                <a:ea typeface="Arial Unicode MS" pitchFamily="34" charset="-128"/>
                <a:cs typeface="Arial Unicode MS" pitchFamily="34" charset="-128"/>
              </a:rPr>
              <a:t>en</a:t>
            </a:r>
            <a:r>
              <a:rPr lang="nb-NO" sz="1400" baseline="0" dirty="0" smtClean="0">
                <a:latin typeface="Arial Narrow" panose="020B0606020202030204" pitchFamily="34" charset="0"/>
                <a:ea typeface="Arial Unicode MS" pitchFamily="34" charset="-128"/>
                <a:cs typeface="Arial Unicode MS" pitchFamily="34" charset="-128"/>
              </a:rPr>
              <a:t> stor søyle viser at respondentene «enig i» at de får den støtten de trenger.</a:t>
            </a:r>
          </a:p>
          <a:p>
            <a:pPr marL="285750" indent="-285750">
              <a:buFont typeface="Arial" panose="020B0604020202020204" pitchFamily="34" charset="0"/>
              <a:buChar char="•"/>
            </a:pPr>
            <a:r>
              <a:rPr lang="nb-NO" sz="1400" baseline="0" dirty="0" smtClean="0">
                <a:latin typeface="Arial Narrow" panose="020B0606020202030204" pitchFamily="34" charset="0"/>
                <a:ea typeface="Arial Unicode MS" pitchFamily="34" charset="-128"/>
                <a:cs typeface="Arial Unicode MS" pitchFamily="34" charset="-128"/>
              </a:rPr>
              <a:t>en middels søyle viser at respondentene i gjennomsnitt svarer «verken/eller» på spørsmålet om de får den støtten de trenger.</a:t>
            </a:r>
            <a:endParaRPr lang="nb-NO" sz="1400" dirty="0">
              <a:latin typeface="Arial Narrow" panose="020B0606020202030204" pitchFamily="34" charset="0"/>
              <a:ea typeface="Arial Unicode MS" pitchFamily="34" charset="-128"/>
              <a:cs typeface="Arial Unicode MS" pitchFamily="34" charset="-128"/>
            </a:endParaRPr>
          </a:p>
          <a:p>
            <a:endParaRPr lang="nb-NO" sz="1400" dirty="0">
              <a:latin typeface="Arial Narrow" panose="020B0606020202030204" pitchFamily="34" charset="0"/>
            </a:endParaRPr>
          </a:p>
          <a:p>
            <a:r>
              <a:rPr lang="nb-NO" sz="1400" dirty="0">
                <a:latin typeface="Arial Narrow" panose="020B0606020202030204" pitchFamily="34" charset="0"/>
              </a:rPr>
              <a:t>Det var mulig å svare uaktuelt på disse spørsmålene. De er uaktuelle å besvare for teknisk/administrativt ansatte.</a:t>
            </a:r>
          </a:p>
          <a:p>
            <a:endParaRPr lang="nb-NO" sz="1400" dirty="0">
              <a:latin typeface="Arial Narrow" panose="020B0606020202030204" pitchFamily="34" charset="0"/>
            </a:endParaRPr>
          </a:p>
          <a:p>
            <a:r>
              <a:rPr lang="nb-NO" sz="1400" dirty="0">
                <a:latin typeface="Arial Narrow" panose="020B0606020202030204" pitchFamily="34" charset="0"/>
              </a:rPr>
              <a:t>Respondentene kan oppleve å ha støtte fra ulike organisatoriske enheter. Ulike respondenter kan ha hatt ulike organisatoriske enheter / støttetjenester i tankene når de har svart. Dette er derfor ikke å betrakte som en evaluering av for eksempel den lokale administrasjonen. </a:t>
            </a:r>
          </a:p>
        </p:txBody>
      </p:sp>
      <p:sp>
        <p:nvSpPr>
          <p:cNvPr id="4" name="Plassholder for lysbildenummer 3"/>
          <p:cNvSpPr>
            <a:spLocks noGrp="1"/>
          </p:cNvSpPr>
          <p:nvPr>
            <p:ph type="sldNum" sz="quarter" idx="10"/>
          </p:nvPr>
        </p:nvSpPr>
        <p:spPr/>
        <p:txBody>
          <a:bodyPr/>
          <a:lstStyle/>
          <a:p>
            <a:fld id="{D9B0CF01-D2BE-4982-9153-DF7176D508DC}" type="slidenum">
              <a:rPr lang="nb-NO" smtClean="0"/>
              <a:t>12</a:t>
            </a:fld>
            <a:endParaRPr lang="nb-NO"/>
          </a:p>
        </p:txBody>
      </p:sp>
    </p:spTree>
    <p:extLst>
      <p:ext uri="{BB962C8B-B14F-4D97-AF65-F5344CB8AC3E}">
        <p14:creationId xmlns:p14="http://schemas.microsoft.com/office/powerpoint/2010/main" val="2562722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885825" y="301625"/>
            <a:ext cx="4481513" cy="2520950"/>
          </a:xfrm>
        </p:spPr>
      </p:sp>
      <p:sp>
        <p:nvSpPr>
          <p:cNvPr id="3" name="Plassholder for notater 2"/>
          <p:cNvSpPr>
            <a:spLocks noGrp="1"/>
          </p:cNvSpPr>
          <p:nvPr>
            <p:ph type="body" idx="1"/>
          </p:nvPr>
        </p:nvSpPr>
        <p:spPr>
          <a:xfrm>
            <a:off x="306556" y="2949011"/>
            <a:ext cx="6075343" cy="7586235"/>
          </a:xfrm>
        </p:spPr>
        <p:txBody>
          <a:bodyPr/>
          <a:lstStyle/>
          <a:p>
            <a:pPr lvl="0"/>
            <a:r>
              <a:rPr lang="nb-NO" sz="1200" b="0" dirty="0" smtClean="0">
                <a:solidFill>
                  <a:prstClr val="black"/>
                </a:solidFill>
                <a:latin typeface="Arial Narrow" panose="020B0606020202030204" pitchFamily="34" charset="0"/>
                <a:cs typeface="Arial" panose="020B0604020202020204" pitchFamily="34" charset="0"/>
              </a:rPr>
              <a:t>Også</a:t>
            </a:r>
            <a:r>
              <a:rPr lang="nb-NO" sz="1200" b="0" baseline="0" dirty="0" smtClean="0">
                <a:solidFill>
                  <a:prstClr val="black"/>
                </a:solidFill>
                <a:latin typeface="Arial Narrow" panose="020B0606020202030204" pitchFamily="34" charset="0"/>
                <a:cs typeface="Arial" panose="020B0604020202020204" pitchFamily="34" charset="0"/>
              </a:rPr>
              <a:t> her har ansatte svart ut fra svaralternativene «enig/uenig» på utsagnene over, dvs. er du er «uenig» (2) eller «enig» (4) i at eksempelvis «personkonflikt er fraværende» på enheten. </a:t>
            </a:r>
            <a:br>
              <a:rPr lang="nb-NO" sz="1200" b="0" baseline="0" dirty="0" smtClean="0">
                <a:solidFill>
                  <a:prstClr val="black"/>
                </a:solidFill>
                <a:latin typeface="Arial Narrow" panose="020B0606020202030204" pitchFamily="34" charset="0"/>
                <a:cs typeface="Arial" panose="020B0604020202020204" pitchFamily="34" charset="0"/>
              </a:rPr>
            </a:br>
            <a:r>
              <a:rPr lang="nb-NO" sz="1200" b="0" baseline="0" dirty="0" smtClean="0">
                <a:solidFill>
                  <a:prstClr val="black"/>
                </a:solidFill>
                <a:latin typeface="Arial Narrow" panose="020B0606020202030204" pitchFamily="34" charset="0"/>
                <a:cs typeface="Arial" panose="020B0604020202020204" pitchFamily="34" charset="0"/>
              </a:rPr>
              <a:t>En annen måte å lese resultatet på kan være å se på hvorvidt ansatte «</a:t>
            </a:r>
            <a:r>
              <a:rPr lang="nb-NO" sz="1200" b="0" dirty="0" smtClean="0">
                <a:solidFill>
                  <a:prstClr val="black"/>
                </a:solidFill>
                <a:latin typeface="Arial Narrow" panose="020B0606020202030204" pitchFamily="34" charset="0"/>
                <a:cs typeface="Arial" panose="020B0604020202020204" pitchFamily="34" charset="0"/>
              </a:rPr>
              <a:t>i stor grad» (2) eller «i liten grad» (4) opplever eksempelvis</a:t>
            </a:r>
            <a:r>
              <a:rPr lang="nb-NO" sz="1200" b="0" baseline="0" dirty="0" smtClean="0">
                <a:solidFill>
                  <a:prstClr val="black"/>
                </a:solidFill>
                <a:latin typeface="Arial Narrow" panose="020B0606020202030204" pitchFamily="34" charset="0"/>
                <a:cs typeface="Arial" panose="020B0604020202020204" pitchFamily="34" charset="0"/>
              </a:rPr>
              <a:t> «personkonflikt» på enheten. </a:t>
            </a:r>
            <a:endParaRPr lang="nb-NO" sz="1200" b="0" dirty="0" smtClean="0">
              <a:solidFill>
                <a:prstClr val="black"/>
              </a:solidFill>
              <a:latin typeface="Arial Narrow" panose="020B0606020202030204" pitchFamily="34" charset="0"/>
              <a:cs typeface="Arial" panose="020B0604020202020204" pitchFamily="34" charset="0"/>
            </a:endParaRPr>
          </a:p>
          <a:p>
            <a:pPr lvl="0"/>
            <a:endParaRPr lang="nb-NO" sz="1200" b="1" dirty="0" smtClean="0">
              <a:solidFill>
                <a:prstClr val="black"/>
              </a:solidFill>
              <a:latin typeface="Arial Narrow" panose="020B0606020202030204" pitchFamily="34" charset="0"/>
              <a:cs typeface="Arial" panose="020B0604020202020204" pitchFamily="34" charset="0"/>
            </a:endParaRPr>
          </a:p>
          <a:p>
            <a:pPr lvl="0"/>
            <a:r>
              <a:rPr lang="nb-NO" sz="1200" b="1" dirty="0" smtClean="0">
                <a:solidFill>
                  <a:prstClr val="black"/>
                </a:solidFill>
                <a:latin typeface="Arial Narrow" panose="020B0606020202030204" pitchFamily="34" charset="0"/>
                <a:cs typeface="Arial" panose="020B0604020202020204" pitchFamily="34" charset="0"/>
              </a:rPr>
              <a:t>Fravær </a:t>
            </a:r>
            <a:r>
              <a:rPr lang="nb-NO" sz="1200" b="1" dirty="0">
                <a:solidFill>
                  <a:prstClr val="black"/>
                </a:solidFill>
                <a:latin typeface="Arial Narrow" panose="020B0606020202030204" pitchFamily="34" charset="0"/>
                <a:cs typeface="Arial" panose="020B0604020202020204" pitchFamily="34" charset="0"/>
              </a:rPr>
              <a:t>av Illegitime arbeidsoppgaver</a:t>
            </a:r>
            <a:r>
              <a:rPr lang="nb-NO" sz="1200" dirty="0">
                <a:solidFill>
                  <a:prstClr val="black"/>
                </a:solidFill>
                <a:latin typeface="Arial Narrow" panose="020B0606020202030204" pitchFamily="34" charset="0"/>
                <a:cs typeface="Arial" panose="020B0604020202020204" pitchFamily="34" charset="0"/>
              </a:rPr>
              <a:t>: Illegitime arbeidsoppgaver er oppgaver som oppfattes å ligge utenfor den enkeltes egentlige yrkesrolle og at de derfor oppfattes som egentlig å skulle bli gjort av noen andre. Dette kan også være arbeidsoppgaver som krever mer av deg enn det du synes er rimelig, oppgaver som setter deg i ubehagelige situasjoner eller som du mener det er urettferdig at du skal utføre.</a:t>
            </a:r>
          </a:p>
          <a:p>
            <a:pPr lvl="0"/>
            <a:endParaRPr lang="nb-NO" sz="1200" b="1" dirty="0">
              <a:latin typeface="Arial Narrow" panose="020B0606020202030204" pitchFamily="34" charset="0"/>
            </a:endParaRPr>
          </a:p>
          <a:p>
            <a:r>
              <a:rPr lang="nb-NO" sz="1200" b="1" dirty="0">
                <a:latin typeface="Arial Narrow" panose="020B0606020202030204" pitchFamily="34" charset="0"/>
              </a:rPr>
              <a:t>Fravær av dysfunksjonell støtte</a:t>
            </a:r>
            <a:endParaRPr lang="en-GB" sz="1200" b="1" dirty="0">
              <a:latin typeface="Arial Narrow" panose="020B0606020202030204" pitchFamily="34" charset="0"/>
            </a:endParaRPr>
          </a:p>
          <a:p>
            <a:pPr lvl="0"/>
            <a:r>
              <a:rPr lang="nb-NO" sz="1200" dirty="0">
                <a:solidFill>
                  <a:srgbClr val="000000"/>
                </a:solidFill>
                <a:latin typeface="Arial Narrow" panose="020B0606020202030204" pitchFamily="34" charset="0"/>
                <a:ea typeface="Times New Roman"/>
              </a:rPr>
              <a:t>Det hender at noen ved min enhet hjelper meg i en vanskelig situasjon, men …</a:t>
            </a:r>
          </a:p>
          <a:p>
            <a:pPr lvl="0"/>
            <a:r>
              <a:rPr lang="nb-NO" sz="1200" dirty="0">
                <a:solidFill>
                  <a:srgbClr val="000000"/>
                </a:solidFill>
                <a:latin typeface="Arial Narrow" panose="020B0606020202030204" pitchFamily="34" charset="0"/>
                <a:ea typeface="Times New Roman"/>
              </a:rPr>
              <a:t>…  kombinerer dette med bebreidelser /  … gjør dette motvillig /  … forventer evig takknemlighet  /… ikke på en saklig måte / … med bebreidende tone eller blikk  / … signaliserer at dette burde jeg klart selv </a:t>
            </a:r>
            <a:endParaRPr lang="en-GB" sz="1200" dirty="0">
              <a:solidFill>
                <a:srgbClr val="000000"/>
              </a:solidFill>
              <a:latin typeface="Arial Narrow" panose="020B0606020202030204" pitchFamily="34" charset="0"/>
              <a:ea typeface="Times New Roman"/>
            </a:endParaRPr>
          </a:p>
          <a:p>
            <a:endParaRPr lang="nb-NO" sz="1200" b="1" dirty="0">
              <a:latin typeface="Arial Narrow" panose="020B0606020202030204" pitchFamily="34" charset="0"/>
            </a:endParaRPr>
          </a:p>
          <a:p>
            <a:r>
              <a:rPr lang="nb-NO" sz="1200" b="1" dirty="0">
                <a:latin typeface="Arial Narrow" panose="020B0606020202030204" pitchFamily="34" charset="0"/>
              </a:rPr>
              <a:t>Fravær av personkonflikter:</a:t>
            </a:r>
            <a:r>
              <a:rPr lang="nb-NO" sz="1200" dirty="0">
                <a:latin typeface="Arial Narrow" panose="020B0606020202030204" pitchFamily="34" charset="0"/>
              </a:rPr>
              <a:t> Undersøker om respondentene oppfatter at jobben blir mer komplisert på grunn av maktkamp og revirtenkning på enheten, om intriger forsurer arbeidsmiljøet og/eller om det er mye spenninger på grunn av prestisje og personlige konflikter </a:t>
            </a:r>
            <a:endParaRPr lang="en-GB" sz="1200" dirty="0">
              <a:latin typeface="Arial Narrow" panose="020B0606020202030204" pitchFamily="34" charset="0"/>
            </a:endParaRPr>
          </a:p>
          <a:p>
            <a:endParaRPr lang="nb-NO" sz="1200" b="1" dirty="0">
              <a:latin typeface="Arial Narrow" panose="020B0606020202030204" pitchFamily="34" charset="0"/>
            </a:endParaRPr>
          </a:p>
          <a:p>
            <a:r>
              <a:rPr lang="nb-NO" sz="1200" b="1" dirty="0">
                <a:latin typeface="Arial Narrow" panose="020B0606020202030204" pitchFamily="34" charset="0"/>
              </a:rPr>
              <a:t>Fravær av rollekonflikt:</a:t>
            </a:r>
            <a:r>
              <a:rPr lang="nb-NO" sz="1200" dirty="0">
                <a:latin typeface="Arial Narrow" panose="020B0606020202030204" pitchFamily="34" charset="0"/>
              </a:rPr>
              <a:t> Uklare roller eller opplevelse av konflikter mellom ulike roller en innehar kan både handle om forskjellige forventninger fra forskjellige mennesker, og om motsetning mellom den ansattes egne og andres forventninger. Rollekonflikter kan medføre stress hos den enkelte og konflikter med andre. Skalaen undersøker om respondentene ofte opplever å måtte gjøre ting de mener burde vært gjort annerledes, om de ofte får oppgaver uten tilstrekkelige hjelpemidler og ressurser til å fullføre dem, om de ofte mottar motstridende forespørsler fra to eller flere personer og/eller om jobben inneholder oppgaver som er i strid med deres personlige verdier.</a:t>
            </a:r>
            <a:endParaRPr lang="en-GB" sz="1200" dirty="0">
              <a:latin typeface="Arial Narrow" panose="020B0606020202030204" pitchFamily="34" charset="0"/>
            </a:endParaRPr>
          </a:p>
          <a:p>
            <a:endParaRPr lang="nb-NO" sz="1200" b="1" dirty="0">
              <a:latin typeface="Arial Narrow" panose="020B0606020202030204" pitchFamily="34" charset="0"/>
            </a:endParaRPr>
          </a:p>
          <a:p>
            <a:r>
              <a:rPr lang="nb-NO" sz="1200" b="1" dirty="0">
                <a:latin typeface="Arial Narrow" panose="020B0606020202030204" pitchFamily="34" charset="0"/>
              </a:rPr>
              <a:t>Fravær av tidspress:</a:t>
            </a:r>
            <a:r>
              <a:rPr lang="nb-NO" sz="1200" dirty="0">
                <a:latin typeface="Arial Narrow" panose="020B0606020202030204" pitchFamily="34" charset="0"/>
              </a:rPr>
              <a:t> Undersøker en om respondenten opplever å ha for mye å gjøre på for liten tid. Både for lite tidspress og for mye tidspress kan være negativt. Mange liker også å ha mye å gjøre. Krav rundt dette vil derfor kunne oppfattes både som positivt og negativt. Skalaen undersøker om du har tilstrekkelig med tid til å gjøre det som forventes av deg i jobben din, om det ganske ofte skjer at du må jobbe under sterkt tidspress  og/eller om du ofte har for mye å gjøre på jobb </a:t>
            </a:r>
            <a:endParaRPr lang="en-GB" sz="1200" dirty="0">
              <a:latin typeface="Arial Narrow" panose="020B0606020202030204" pitchFamily="34" charset="0"/>
            </a:endParaRPr>
          </a:p>
          <a:p>
            <a:pPr defTabSz="884718">
              <a:spcBef>
                <a:spcPts val="361"/>
              </a:spcBef>
              <a:defRPr/>
            </a:pPr>
            <a:endParaRPr lang="nb-NO" sz="1200" b="1" dirty="0">
              <a:latin typeface="Arial Narrow" panose="020B0606020202030204" pitchFamily="34" charset="0"/>
              <a:ea typeface="Arial Unicode MS" pitchFamily="34" charset="-128"/>
              <a:cs typeface="Arial Unicode MS" pitchFamily="34" charset="-128"/>
            </a:endParaRPr>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pPr>
                <a:defRPr/>
              </a:pPr>
              <a:t>13</a:t>
            </a:fld>
            <a:endParaRPr lang="nb-NO" dirty="0"/>
          </a:p>
        </p:txBody>
      </p:sp>
    </p:spTree>
    <p:extLst>
      <p:ext uri="{BB962C8B-B14F-4D97-AF65-F5344CB8AC3E}">
        <p14:creationId xmlns:p14="http://schemas.microsoft.com/office/powerpoint/2010/main" val="4250385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288992" y="356852"/>
            <a:ext cx="4302189" cy="2421414"/>
          </a:xfrm>
        </p:spPr>
      </p:sp>
      <p:sp>
        <p:nvSpPr>
          <p:cNvPr id="3" name="Plassholder for notater 2"/>
          <p:cNvSpPr>
            <a:spLocks noGrp="1"/>
          </p:cNvSpPr>
          <p:nvPr>
            <p:ph type="body" idx="1"/>
          </p:nvPr>
        </p:nvSpPr>
        <p:spPr>
          <a:xfrm>
            <a:off x="473890" y="2778266"/>
            <a:ext cx="5932394" cy="7357492"/>
          </a:xfrm>
        </p:spPr>
        <p:txBody>
          <a:bodyPr/>
          <a:lstStyle/>
          <a:p>
            <a:endParaRPr lang="nb-NO" sz="1400" b="1" dirty="0">
              <a:latin typeface="Arial Narrow" panose="020B0606020202030204" pitchFamily="34" charset="0"/>
              <a:cs typeface="Arial" panose="020B0604020202020204" pitchFamily="34" charset="0"/>
            </a:endParaRPr>
          </a:p>
          <a:p>
            <a:pPr lvl="0"/>
            <a:r>
              <a:rPr lang="nb-NO" sz="1400" b="1" dirty="0">
                <a:solidFill>
                  <a:prstClr val="black"/>
                </a:solidFill>
                <a:latin typeface="Arial Narrow" panose="020B0606020202030204" pitchFamily="34" charset="0"/>
                <a:cs typeface="Arial" panose="020B0604020202020204" pitchFamily="34" charset="0"/>
              </a:rPr>
              <a:t>Mening i jobben</a:t>
            </a:r>
            <a:r>
              <a:rPr lang="nb-NO" sz="1400" dirty="0">
                <a:solidFill>
                  <a:prstClr val="black"/>
                </a:solidFill>
                <a:latin typeface="Arial Narrow" panose="020B0606020202030204" pitchFamily="34" charset="0"/>
                <a:cs typeface="Arial" panose="020B0604020202020204" pitchFamily="34" charset="0"/>
              </a:rPr>
              <a:t>: Undersøker respondentenes opplevelse av om deres arbeid er meningsfylt</a:t>
            </a:r>
            <a:r>
              <a:rPr lang="en-GB" sz="1400" dirty="0">
                <a:solidFill>
                  <a:prstClr val="black"/>
                </a:solidFill>
                <a:latin typeface="Arial Narrow" panose="020B0606020202030204" pitchFamily="34" charset="0"/>
                <a:cs typeface="Arial" panose="020B0604020202020204" pitchFamily="34" charset="0"/>
              </a:rPr>
              <a:t>, </a:t>
            </a:r>
            <a:r>
              <a:rPr lang="nb-NO" sz="1400" i="1" dirty="0">
                <a:solidFill>
                  <a:prstClr val="black"/>
                </a:solidFill>
                <a:latin typeface="Arial Narrow" panose="020B0606020202030204" pitchFamily="34" charset="0"/>
                <a:cs typeface="Arial" panose="020B0604020202020204" pitchFamily="34" charset="0"/>
              </a:rPr>
              <a:t>viktig, om de er motivert og engasjert i arbeidet sitt</a:t>
            </a:r>
          </a:p>
          <a:p>
            <a:endParaRPr lang="nb-NO" sz="1400" b="1" dirty="0">
              <a:latin typeface="Arial Narrow" panose="020B0606020202030204" pitchFamily="34" charset="0"/>
              <a:cs typeface="Arial" panose="020B0604020202020204" pitchFamily="34" charset="0"/>
            </a:endParaRPr>
          </a:p>
          <a:p>
            <a:r>
              <a:rPr lang="nb-NO" sz="1400" b="1" dirty="0">
                <a:latin typeface="Arial Narrow" panose="020B0606020202030204" pitchFamily="34" charset="0"/>
                <a:cs typeface="Arial" panose="020B0604020202020204" pitchFamily="34" charset="0"/>
              </a:rPr>
              <a:t>Jobbengasjement: </a:t>
            </a:r>
          </a:p>
          <a:p>
            <a:r>
              <a:rPr lang="nb-NO" sz="1400" b="1" dirty="0">
                <a:latin typeface="Arial Narrow" panose="020B0606020202030204" pitchFamily="34" charset="0"/>
                <a:cs typeface="Arial" panose="020B0604020202020204" pitchFamily="34" charset="0"/>
              </a:rPr>
              <a:t>Vitalitet</a:t>
            </a:r>
            <a:r>
              <a:rPr lang="nb-NO" sz="1400" dirty="0">
                <a:latin typeface="Arial Narrow" panose="020B0606020202030204" pitchFamily="34" charset="0"/>
                <a:cs typeface="Arial" pitchFamily="34" charset="0"/>
              </a:rPr>
              <a:t>: høyt energinivå, utholdenhet og vilje til å anstrenge seg i arbeidet. </a:t>
            </a:r>
          </a:p>
          <a:p>
            <a:r>
              <a:rPr lang="nb-NO" sz="1400" b="1" dirty="0">
                <a:latin typeface="Arial Narrow" panose="020B0606020202030204" pitchFamily="34" charset="0"/>
                <a:cs typeface="Arial" pitchFamily="34" charset="0"/>
              </a:rPr>
              <a:t>Entusiasme: </a:t>
            </a:r>
            <a:r>
              <a:rPr lang="nb-NO" sz="1400" dirty="0">
                <a:latin typeface="Arial Narrow" panose="020B0606020202030204" pitchFamily="34" charset="0"/>
                <a:cs typeface="Arial" pitchFamily="34" charset="0"/>
              </a:rPr>
              <a:t>følelse av inspirasjon, stolthet, utfordring og en sterk identifisering med arbeidet, samt følelse av at det man gjør er viktig. </a:t>
            </a:r>
          </a:p>
          <a:p>
            <a:r>
              <a:rPr lang="nb-NO" sz="1400" b="1" dirty="0">
                <a:latin typeface="Arial Narrow" panose="020B0606020202030204" pitchFamily="34" charset="0"/>
                <a:cs typeface="Arial" pitchFamily="34" charset="0"/>
              </a:rPr>
              <a:t>Fordypelse: </a:t>
            </a:r>
            <a:r>
              <a:rPr lang="nb-NO" sz="1400" dirty="0">
                <a:latin typeface="Arial Narrow" panose="020B0606020202030204" pitchFamily="34" charset="0"/>
                <a:cs typeface="Arial" pitchFamily="34" charset="0"/>
              </a:rPr>
              <a:t>evnen til dyp konsentrasjon, så opptatt av arbeidsoppgavene at man nesten ikke enser noe rundt seg eller at tiden går.</a:t>
            </a:r>
          </a:p>
          <a:p>
            <a:endParaRPr lang="nb-NO" sz="1400" b="1" dirty="0">
              <a:latin typeface="Arial Narrow" panose="020B0606020202030204" pitchFamily="34" charset="0"/>
              <a:cs typeface="Arial" panose="020B0604020202020204" pitchFamily="34" charset="0"/>
            </a:endParaRPr>
          </a:p>
          <a:p>
            <a:r>
              <a:rPr lang="nb-NO" sz="1400" b="1" dirty="0">
                <a:latin typeface="Arial Narrow" panose="020B0606020202030204" pitchFamily="34" charset="0"/>
                <a:cs typeface="Arial" panose="020B0604020202020204" pitchFamily="34" charset="0"/>
              </a:rPr>
              <a:t>Arbeid-hjem </a:t>
            </a:r>
            <a:r>
              <a:rPr lang="nb-NO" sz="1400" b="1" dirty="0" err="1">
                <a:latin typeface="Arial Narrow" panose="020B0606020202030204" pitchFamily="34" charset="0"/>
                <a:cs typeface="Arial" panose="020B0604020202020204" pitchFamily="34" charset="0"/>
              </a:rPr>
              <a:t>fasilitering</a:t>
            </a:r>
            <a:r>
              <a:rPr lang="nb-NO" sz="1400" dirty="0">
                <a:latin typeface="Arial Narrow" panose="020B0606020202030204" pitchFamily="34" charset="0"/>
                <a:cs typeface="Arial" panose="020B0604020202020204" pitchFamily="34" charset="0"/>
              </a:rPr>
              <a:t>: Undersøker om respondentene opplever at deres oppgaver på jobb g</a:t>
            </a:r>
            <a:r>
              <a:rPr lang="nb-NO" sz="1400" i="1" dirty="0">
                <a:latin typeface="Arial Narrow" panose="020B0606020202030204" pitchFamily="34" charset="0"/>
                <a:cs typeface="Arial" panose="020B0604020202020204" pitchFamily="34" charset="0"/>
              </a:rPr>
              <a:t>jør det lettere å takle personlige og praktiske problemer, gjør dem til mer interessante personer og/eller at ferdigheter de utvikler på jobb kommer til nytte hjemme.</a:t>
            </a:r>
          </a:p>
          <a:p>
            <a:endParaRPr lang="nb-NO" sz="1400" b="1" dirty="0">
              <a:latin typeface="Arial Narrow" panose="020B0606020202030204" pitchFamily="34" charset="0"/>
              <a:cs typeface="Arial" panose="020B0604020202020204" pitchFamily="34" charset="0"/>
            </a:endParaRPr>
          </a:p>
          <a:p>
            <a:r>
              <a:rPr lang="nb-NO" sz="1400" b="1" dirty="0">
                <a:latin typeface="Arial Narrow" panose="020B0606020202030204" pitchFamily="34" charset="0"/>
                <a:cs typeface="Arial" panose="020B0604020202020204" pitchFamily="34" charset="0"/>
              </a:rPr>
              <a:t>Arbeid hjem konflikt</a:t>
            </a:r>
            <a:r>
              <a:rPr lang="nb-NO" sz="1400" dirty="0">
                <a:latin typeface="Arial Narrow" panose="020B0606020202030204" pitchFamily="34" charset="0"/>
                <a:cs typeface="Arial" panose="020B0604020202020204" pitchFamily="34" charset="0"/>
              </a:rPr>
              <a:t>: Undersøker om j</a:t>
            </a:r>
            <a:r>
              <a:rPr lang="nb-NO" sz="1400" i="1" dirty="0">
                <a:latin typeface="Arial Narrow" panose="020B0606020202030204" pitchFamily="34" charset="0"/>
                <a:cs typeface="Arial" panose="020B0604020202020204" pitchFamily="34" charset="0"/>
              </a:rPr>
              <a:t>obben gjør at du har mindre overskudd, blir irritabel, for trøtt til å gjøre ting som trenger din oppmerksomhet hjemme eller at bekymringer eller problemer på jobben distraherer deg hjemme.</a:t>
            </a:r>
          </a:p>
          <a:p>
            <a:pPr marL="171673" indent="-171673">
              <a:buFont typeface="Arial" panose="020B0604020202020204" pitchFamily="34" charset="0"/>
              <a:buChar char="•"/>
            </a:pPr>
            <a:endParaRPr lang="nb-NO" sz="1400" b="1" dirty="0">
              <a:latin typeface="Arial Narrow" panose="020B0606020202030204" pitchFamily="34" charset="0"/>
              <a:cs typeface="Arial" panose="020B0604020202020204" pitchFamily="34" charset="0"/>
            </a:endParaRPr>
          </a:p>
          <a:p>
            <a:r>
              <a:rPr lang="nb-NO" sz="1400" b="1" dirty="0">
                <a:latin typeface="Arial Narrow" panose="020B0606020202030204" pitchFamily="34" charset="0"/>
                <a:cs typeface="Arial" panose="020B0604020202020204" pitchFamily="34" charset="0"/>
              </a:rPr>
              <a:t>Tilknytning (</a:t>
            </a:r>
            <a:r>
              <a:rPr lang="nb-NO" sz="1400" b="1" dirty="0" err="1">
                <a:latin typeface="Arial Narrow" panose="020B0606020202030204" pitchFamily="34" charset="0"/>
                <a:cs typeface="Arial" panose="020B0604020202020204" pitchFamily="34" charset="0"/>
              </a:rPr>
              <a:t>commitment</a:t>
            </a:r>
            <a:r>
              <a:rPr lang="nb-NO" sz="1400" b="1" dirty="0">
                <a:latin typeface="Arial Narrow" panose="020B0606020202030204" pitchFamily="34" charset="0"/>
                <a:cs typeface="Arial" panose="020B0604020202020204" pitchFamily="34" charset="0"/>
              </a:rPr>
              <a:t>):</a:t>
            </a:r>
            <a:r>
              <a:rPr lang="nb-NO" sz="1400" dirty="0">
                <a:latin typeface="Arial Narrow" panose="020B0606020202030204" pitchFamily="34" charset="0"/>
                <a:cs typeface="Arial" panose="020B0604020202020204" pitchFamily="34" charset="0"/>
              </a:rPr>
              <a:t> </a:t>
            </a:r>
          </a:p>
          <a:p>
            <a:r>
              <a:rPr lang="nb-NO" sz="1400" i="1" dirty="0">
                <a:latin typeface="Arial Narrow" panose="020B0606020202030204" pitchFamily="34" charset="0"/>
                <a:cs typeface="Arial" panose="020B0604020202020204" pitchFamily="34" charset="0"/>
              </a:rPr>
              <a:t>Du forteller med glede om din arbeidsplass til andre mennesker, vil kunne anbefale en god venn å søke stilling der eller du opplever at arbeidsplassen har stor betydning for deg</a:t>
            </a:r>
          </a:p>
          <a:p>
            <a:pPr marL="171673" indent="-171673">
              <a:buFont typeface="Arial" panose="020B0604020202020204" pitchFamily="34" charset="0"/>
              <a:buChar char="•"/>
            </a:pPr>
            <a:endParaRPr lang="nb-NO" sz="1400" i="1" dirty="0">
              <a:latin typeface="Arial Narrow" panose="020B0606020202030204" pitchFamily="34" charset="0"/>
              <a:cs typeface="Arial" panose="020B0604020202020204" pitchFamily="34" charset="0"/>
            </a:endParaRPr>
          </a:p>
          <a:p>
            <a:pPr lvl="0"/>
            <a:r>
              <a:rPr lang="nb-NO" sz="1400" b="1" dirty="0">
                <a:latin typeface="Arial Narrow" panose="020B0606020202030204" pitchFamily="34" charset="0"/>
                <a:cs typeface="Arial" panose="020B0604020202020204" pitchFamily="34" charset="0"/>
              </a:rPr>
              <a:t>Arbeidsavhengighet</a:t>
            </a:r>
            <a:r>
              <a:rPr lang="nb-NO" sz="1400" dirty="0">
                <a:latin typeface="Arial Narrow" panose="020B0606020202030204" pitchFamily="34" charset="0"/>
                <a:cs typeface="Arial" panose="020B0604020202020204" pitchFamily="34" charset="0"/>
              </a:rPr>
              <a:t>:</a:t>
            </a:r>
          </a:p>
          <a:p>
            <a:pPr lvl="0"/>
            <a:r>
              <a:rPr lang="nb-NO" sz="1400" dirty="0">
                <a:latin typeface="Arial Narrow" panose="020B0606020202030204" pitchFamily="34" charset="0"/>
                <a:cs typeface="Arial" panose="020B0604020202020204" pitchFamily="34" charset="0"/>
              </a:rPr>
              <a:t>Overdreven arbeidsinnsats: Travel og konkurrerer med klokka, jobber etter at kollegene har gitt seg, har mange jern i ilden, bruker mer av fritiden på jobb enn på familie, venner ell, gjør gjerne to eller flere ting samtidig</a:t>
            </a:r>
          </a:p>
          <a:p>
            <a:pPr lvl="0"/>
            <a:r>
              <a:rPr lang="nb-NO" sz="1400" dirty="0">
                <a:latin typeface="Arial Narrow" panose="020B0606020202030204" pitchFamily="34" charset="0"/>
                <a:cs typeface="Arial" panose="020B0604020202020204" pitchFamily="34" charset="0"/>
              </a:rPr>
              <a:t>Tvangsmessig arbeidsinnsats: Syns det</a:t>
            </a:r>
            <a:r>
              <a:rPr lang="nb-NO" sz="1400" i="1" dirty="0">
                <a:latin typeface="Arial Narrow" panose="020B0606020202030204" pitchFamily="34" charset="0"/>
                <a:cs typeface="Arial" panose="020B0604020202020204" pitchFamily="34" charset="0"/>
              </a:rPr>
              <a:t> er viktig å arbeide hard/mye, selv når du ikke har glede av det, det er noe i deg som driver deg til å arbeide hardt/mye, du føler deg forpliktet til å jobbe hardt/mye, selv når du ikke liker det og får skyldfølelse når du tar deg fri. Du har vansker med å slappe av når du ikke arbeider.</a:t>
            </a:r>
            <a:endParaRPr lang="en-GB" sz="1400" dirty="0">
              <a:latin typeface="Arial Narrow" panose="020B0606020202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pPr>
                <a:defRPr/>
              </a:pPr>
              <a:t>14</a:t>
            </a:fld>
            <a:endParaRPr lang="nb-NO"/>
          </a:p>
        </p:txBody>
      </p:sp>
    </p:spTree>
    <p:extLst>
      <p:ext uri="{BB962C8B-B14F-4D97-AF65-F5344CB8AC3E}">
        <p14:creationId xmlns:p14="http://schemas.microsoft.com/office/powerpoint/2010/main" val="2305615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Dette resultatet kan gjerne sees i sammenheng</a:t>
            </a:r>
            <a:r>
              <a:rPr lang="nb-NO" baseline="0" dirty="0" smtClean="0"/>
              <a:t> med flere av temaene knyttet til jobbkrav og jobbtilknytning, eksempelvis tidspress (tema 22) og arbeid-hjem konflikt (tema 26) . </a:t>
            </a:r>
            <a:endParaRPr lang="nb-NO" dirty="0"/>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pPr>
                <a:defRPr/>
              </a:pPr>
              <a:t>15</a:t>
            </a:fld>
            <a:endParaRPr lang="nb-NO"/>
          </a:p>
        </p:txBody>
      </p:sp>
    </p:spTree>
    <p:extLst>
      <p:ext uri="{BB962C8B-B14F-4D97-AF65-F5344CB8AC3E}">
        <p14:creationId xmlns:p14="http://schemas.microsoft.com/office/powerpoint/2010/main" val="1326567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dirty="0">
                <a:latin typeface="Arial Narrow" panose="020B0606020202030204" pitchFamily="34" charset="0"/>
              </a:rPr>
              <a:t>Hvis du har hatt medarbeidersamtale siste 24 måneder. Hvordan opplevde du medarbeidersamtalen(e)? </a:t>
            </a:r>
          </a:p>
          <a:p>
            <a:pPr marL="286179" indent="-286179">
              <a:buFont typeface="Arial" panose="020B0604020202020204" pitchFamily="34" charset="0"/>
              <a:buChar char="•"/>
            </a:pPr>
            <a:r>
              <a:rPr lang="nb-NO" sz="1400" dirty="0">
                <a:latin typeface="Arial Narrow" panose="020B0606020202030204" pitchFamily="34" charset="0"/>
              </a:rPr>
              <a:t>Skalaen er fra 1= Bortkastet tid til 5= Svært positivt</a:t>
            </a:r>
          </a:p>
          <a:p>
            <a:pPr marL="286179" indent="-286179">
              <a:buFont typeface="Arial" panose="020B0604020202020204" pitchFamily="34" charset="0"/>
              <a:buChar char="•"/>
            </a:pPr>
            <a:r>
              <a:rPr lang="nb-NO" sz="1400" dirty="0">
                <a:latin typeface="Arial Narrow" panose="020B0606020202030204" pitchFamily="34" charset="0"/>
              </a:rPr>
              <a:t>Standardavviket viser spredningen i ansattes svar</a:t>
            </a:r>
          </a:p>
          <a:p>
            <a:endParaRPr lang="nb-NO" dirty="0">
              <a:latin typeface="Arial Narrow" panose="020B0606020202030204" pitchFamily="34" charset="0"/>
            </a:endParaRPr>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pPr>
                <a:defRPr/>
              </a:pPr>
              <a:t>16</a:t>
            </a:fld>
            <a:endParaRPr lang="nb-NO"/>
          </a:p>
        </p:txBody>
      </p:sp>
    </p:spTree>
    <p:extLst>
      <p:ext uri="{BB962C8B-B14F-4D97-AF65-F5344CB8AC3E}">
        <p14:creationId xmlns:p14="http://schemas.microsoft.com/office/powerpoint/2010/main" val="3387313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675993" y="5133471"/>
            <a:ext cx="5634430" cy="4863286"/>
          </a:xfrm>
        </p:spPr>
        <p:txBody>
          <a:bodyPr/>
          <a:lstStyle/>
          <a:p>
            <a:r>
              <a:rPr lang="nb-NO" sz="1400" dirty="0">
                <a:latin typeface="Arial Narrow" panose="020B0606020202030204" pitchFamily="34" charset="0"/>
                <a:cs typeface="Arial" panose="020B0604020202020204" pitchFamily="34" charset="0"/>
              </a:rPr>
              <a:t>Påstandene i arbeidsmiljøundersøkelsen: </a:t>
            </a:r>
          </a:p>
          <a:p>
            <a:pPr marL="286179" indent="-286179">
              <a:buFont typeface="Arial" panose="020B0604020202020204" pitchFamily="34" charset="0"/>
              <a:buChar char="•"/>
            </a:pPr>
            <a:r>
              <a:rPr lang="nb-NO" sz="1400" dirty="0">
                <a:latin typeface="Arial Narrow" panose="020B0606020202030204" pitchFamily="34" charset="0"/>
                <a:cs typeface="Arial" panose="020B0604020202020204" pitchFamily="34" charset="0"/>
              </a:rPr>
              <a:t>Jobben påvirker helsen min på en positiv måte (1 = Svært uenig, 5 = Svært enig) </a:t>
            </a:r>
          </a:p>
          <a:p>
            <a:pPr marL="286179" indent="-286179">
              <a:buFont typeface="Arial" panose="020B0604020202020204" pitchFamily="34" charset="0"/>
              <a:buChar char="•"/>
            </a:pPr>
            <a:r>
              <a:rPr lang="nb-NO" sz="1400" dirty="0">
                <a:latin typeface="Arial Narrow" panose="020B0606020202030204" pitchFamily="34" charset="0"/>
                <a:cs typeface="Arial" panose="020B0604020202020204" pitchFamily="34" charset="0"/>
              </a:rPr>
              <a:t>Jobben påvirker helsen min på en negativ måte (1 = Svært uenig, 5 = Svært enig)</a:t>
            </a:r>
          </a:p>
          <a:p>
            <a:endParaRPr lang="nb-NO" sz="1400" dirty="0">
              <a:latin typeface="Arial Narrow" panose="020B0606020202030204" pitchFamily="34" charset="0"/>
              <a:cs typeface="Arial" panose="020B0604020202020204" pitchFamily="34" charset="0"/>
            </a:endParaRPr>
          </a:p>
          <a:p>
            <a:r>
              <a:rPr lang="nb-NO" sz="1400" dirty="0">
                <a:latin typeface="Arial Narrow" panose="020B0606020202030204" pitchFamily="34" charset="0"/>
                <a:cs typeface="Arial" panose="020B0604020202020204" pitchFamily="34" charset="0"/>
              </a:rPr>
              <a:t>I følge jobbkrav-ressursmodellen (JD-R) foregår det hele tiden to parallelle prosesser, en motivasjonsprosess som påvirker helsa på en positiv måte og en stressprosess som påvirker på en negativ måte. Når ansatte i stor grad opplever at helsa påvirkes positivt av jobben kan det indikere at det er en sunn balanse mellom krav og ressurser. Når ansatte i stor grad opplever at helsa påvirkes negativt kan det indikere at det er overvekt av de faktorene som bidrar til stressprosessen. Det kan da bli viktig både å redusere faktorene som fører til den helsereduserende prosessen (kravene) og å øke faktorene som fører til den motiverende prosessen (ressursene). </a:t>
            </a:r>
          </a:p>
          <a:p>
            <a:endParaRPr lang="en-GB" sz="1400" dirty="0">
              <a:latin typeface="Arial Narrow" panose="020B0606020202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D9B0CF01-D2BE-4982-9153-DF7176D508DC}" type="slidenum">
              <a:rPr lang="nb-NO" smtClean="0"/>
              <a:t>17</a:t>
            </a:fld>
            <a:endParaRPr lang="nb-NO"/>
          </a:p>
        </p:txBody>
      </p:sp>
    </p:spTree>
    <p:extLst>
      <p:ext uri="{BB962C8B-B14F-4D97-AF65-F5344CB8AC3E}">
        <p14:creationId xmlns:p14="http://schemas.microsoft.com/office/powerpoint/2010/main" val="276654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smtClean="0"/>
              <a:t>Spindelvevdiagrammet</a:t>
            </a:r>
            <a:r>
              <a:rPr lang="nb-NO" b="1" baseline="0" dirty="0" smtClean="0"/>
              <a:t> (stjerna) viser e</a:t>
            </a:r>
            <a:r>
              <a:rPr lang="nb-NO" b="1" dirty="0" smtClean="0"/>
              <a:t>nhetens</a:t>
            </a:r>
            <a:r>
              <a:rPr lang="nb-NO" b="1" baseline="0" dirty="0" smtClean="0"/>
              <a:t> gjennomsnittlige svar på de 28 temaene i arbeidsmiljøundersøkelsen </a:t>
            </a:r>
          </a:p>
          <a:p>
            <a:pPr marL="171707" indent="-171707">
              <a:buFont typeface="Wingdings" panose="05000000000000000000" pitchFamily="2" charset="2"/>
              <a:buChar char="§"/>
            </a:pPr>
            <a:r>
              <a:rPr lang="nb-NO" b="0" baseline="0" dirty="0" smtClean="0"/>
              <a:t>Diagrammet viser hva enheten gjennomsnittlig har svart sammenliknet med egen institusjon og UH-sektoren.</a:t>
            </a:r>
          </a:p>
          <a:p>
            <a:pPr marL="171707" indent="-171707">
              <a:buFont typeface="Wingdings" panose="05000000000000000000" pitchFamily="2" charset="2"/>
              <a:buChar char="§"/>
            </a:pPr>
            <a:r>
              <a:rPr lang="nb-NO" b="0" baseline="0" dirty="0" smtClean="0"/>
              <a:t>Skalaen er fra 1 «svært uenig» til 5 «svært enig» i utsagnene som lå til grunn for hvert tema. </a:t>
            </a:r>
          </a:p>
          <a:p>
            <a:pPr marL="171707" indent="-171707">
              <a:buFont typeface="Wingdings" panose="05000000000000000000" pitchFamily="2" charset="2"/>
              <a:buChar char="§"/>
            </a:pPr>
            <a:r>
              <a:rPr lang="nb-NO" b="0" baseline="0" dirty="0" smtClean="0"/>
              <a:t>Temaene er kodet slik at det generelt er positivt å ha størst mulig rom i stjerna. Men hva som er et normalt svar, vil varierer fra tema til tema. Det vil også variere fra person til person. Temaene kan også oppleves forskjellig for ulike stillingsgrupper og i ulike faser av livet. </a:t>
            </a:r>
          </a:p>
          <a:p>
            <a:endParaRPr lang="nb-NO" b="1" dirty="0" smtClean="0"/>
          </a:p>
          <a:p>
            <a:endParaRPr lang="nb-NO" b="1" dirty="0" smtClean="0"/>
          </a:p>
          <a:p>
            <a:r>
              <a:rPr lang="nb-NO" b="1" dirty="0" smtClean="0"/>
              <a:t>Bruk gjerne lysarket</a:t>
            </a:r>
            <a:r>
              <a:rPr lang="nb-NO" b="1" baseline="0" dirty="0" smtClean="0"/>
              <a:t> i gruppeprosessen for å komme fram til bevarings- og forbedringsområder. </a:t>
            </a:r>
          </a:p>
          <a:p>
            <a:pPr marL="171450" indent="-171450">
              <a:buFont typeface="Arial" panose="020B0604020202020204" pitchFamily="34" charset="0"/>
              <a:buChar char="•"/>
            </a:pPr>
            <a:r>
              <a:rPr lang="nb-NO" b="0" baseline="0" dirty="0" smtClean="0"/>
              <a:t>Ta utgangspunkt i de 28 temaene i arbeidsmiljøundersøkelsen – gode resultater, overraskende resultater, svake resultater.</a:t>
            </a:r>
          </a:p>
          <a:p>
            <a:pPr marL="171707" indent="-171707">
              <a:buFont typeface="Arial" panose="020B0604020202020204" pitchFamily="34" charset="0"/>
              <a:buChar char="•"/>
            </a:pPr>
            <a:r>
              <a:rPr lang="nb-NO" b="0" baseline="0" dirty="0" smtClean="0"/>
              <a:t>Trekk også inn tema fra den individuelle oppgaven (hva som gir jobbengasjement/oppleves som krevende)</a:t>
            </a:r>
          </a:p>
          <a:p>
            <a:pPr marL="171707" indent="-171707">
              <a:buFont typeface="Arial" panose="020B0604020202020204" pitchFamily="34" charset="0"/>
              <a:buChar char="•"/>
            </a:pPr>
            <a:r>
              <a:rPr lang="nb-NO" b="0" baseline="0" dirty="0" smtClean="0"/>
              <a:t>Er det andre tema som har stor betydning for det organisatoriske og psykososiale arbeidsmiljøet på enheten for tiden?</a:t>
            </a:r>
            <a:r>
              <a:rPr lang="nb-NO" b="1" baseline="0" dirty="0" smtClean="0"/>
              <a:t> </a:t>
            </a:r>
            <a:endParaRPr lang="nb-NO" b="1" dirty="0"/>
          </a:p>
        </p:txBody>
      </p:sp>
      <p:sp>
        <p:nvSpPr>
          <p:cNvPr id="4" name="Plassholder for lysbildenummer 3"/>
          <p:cNvSpPr>
            <a:spLocks noGrp="1"/>
          </p:cNvSpPr>
          <p:nvPr>
            <p:ph type="sldNum" sz="quarter" idx="10"/>
          </p:nvPr>
        </p:nvSpPr>
        <p:spPr/>
        <p:txBody>
          <a:bodyPr/>
          <a:lstStyle/>
          <a:p>
            <a:pPr defTabSz="915772">
              <a:defRPr/>
            </a:pPr>
            <a:fld id="{E2020892-FA62-4C9C-B62C-8A3C9279A1BA}" type="slidenum">
              <a:rPr lang="nb-NO">
                <a:solidFill>
                  <a:prstClr val="black"/>
                </a:solidFill>
                <a:latin typeface="Calibri"/>
              </a:rPr>
              <a:pPr defTabSz="915772">
                <a:defRPr/>
              </a:pPr>
              <a:t>18</a:t>
            </a:fld>
            <a:endParaRPr lang="nb-NO">
              <a:solidFill>
                <a:prstClr val="black"/>
              </a:solidFill>
              <a:latin typeface="Calibri"/>
            </a:endParaRPr>
          </a:p>
        </p:txBody>
      </p:sp>
    </p:spTree>
    <p:extLst>
      <p:ext uri="{BB962C8B-B14F-4D97-AF65-F5344CB8AC3E}">
        <p14:creationId xmlns:p14="http://schemas.microsoft.com/office/powerpoint/2010/main" val="353205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22276" y="231077"/>
            <a:ext cx="5964238" cy="3354387"/>
          </a:xfrm>
        </p:spPr>
      </p:sp>
      <p:sp>
        <p:nvSpPr>
          <p:cNvPr id="3" name="Plassholder for notater 2"/>
          <p:cNvSpPr>
            <a:spLocks noGrp="1"/>
          </p:cNvSpPr>
          <p:nvPr>
            <p:ph type="body" idx="1"/>
          </p:nvPr>
        </p:nvSpPr>
        <p:spPr>
          <a:xfrm>
            <a:off x="422276" y="3857476"/>
            <a:ext cx="6197980" cy="5969275"/>
          </a:xfrm>
        </p:spPr>
        <p:txBody>
          <a:bodyPr/>
          <a:lstStyle/>
          <a:p>
            <a:r>
              <a:rPr lang="nb-NO" b="1" dirty="0" smtClean="0"/>
              <a:t>Bakgrunnsnotat til leder</a:t>
            </a:r>
          </a:p>
          <a:p>
            <a:endParaRPr lang="nb-NO" b="0" dirty="0" smtClean="0"/>
          </a:p>
          <a:p>
            <a:r>
              <a:rPr lang="nb-NO" b="1" dirty="0" smtClean="0"/>
              <a:t>Rammen rundt samlingen er viktig</a:t>
            </a:r>
            <a:r>
              <a:rPr lang="nb-NO" dirty="0" smtClean="0"/>
              <a:t>. Å legge til rette for gode gruppeprosesser er avgjørende for at dette skal kunne gi gode refleksjoner som</a:t>
            </a:r>
            <a:r>
              <a:rPr lang="nb-NO" baseline="0" dirty="0" smtClean="0"/>
              <a:t> bidrar til </a:t>
            </a:r>
            <a:r>
              <a:rPr lang="nb-NO" dirty="0" smtClean="0"/>
              <a:t>utviklingen av riktige tiltak for arbeidsmiljøet ved enheten. </a:t>
            </a:r>
          </a:p>
          <a:p>
            <a:r>
              <a:rPr lang="nb-NO" dirty="0" smtClean="0"/>
              <a:t>Dersom det er mulig, bør</a:t>
            </a:r>
            <a:r>
              <a:rPr lang="nb-NO" baseline="0" dirty="0" smtClean="0"/>
              <a:t> størrelsen på </a:t>
            </a:r>
            <a:r>
              <a:rPr lang="nb-NO" dirty="0" smtClean="0"/>
              <a:t>gruppene være omkring 8 personer ved hvert bord. Tenk igjennom i forkant om dere ønsker en forhåndsbestemt inndeling i gruppene, eller om denne skal være tilfeldig. På</a:t>
            </a:r>
            <a:r>
              <a:rPr lang="nb-NO" baseline="0" dirty="0" smtClean="0"/>
              <a:t> hvilket nivå man ønsker å utvikle tiltak vil være avgjørende for valg av gruppeinndeling. Ønsker man tiltak som er felles for alle ved enheten, eller ønsker man at de fagspesifikke gruppene har tiltaksplaner som er mer spisset mot gruppas behov. Eks. faggrupper, teknisk /administrative, midlertidige ansatte etc. Et annet alternativ kan være at man velger å gjøre begge deler. Dette fordrer at man har litt bedre tid og velger å bruke mer enn tre timer på resultatpresentasjon og påfølgende gruppeprosess. Da kan man ha blandede grupper på gruppeprosess 1 og fagspesifikke grupper på gruppeprosess 2.</a:t>
            </a:r>
          </a:p>
          <a:p>
            <a:endParaRPr lang="nb-NO" baseline="0" dirty="0" smtClean="0"/>
          </a:p>
          <a:p>
            <a:r>
              <a:rPr lang="nb-NO" b="1" baseline="0" dirty="0" smtClean="0"/>
              <a:t>Bruk dialog som ramme for gruppeprosessen</a:t>
            </a:r>
          </a:p>
          <a:p>
            <a:pPr marL="171707" indent="-171707">
              <a:buFont typeface="Arial" panose="020B0604020202020204" pitchFamily="34" charset="0"/>
              <a:buChar char="•"/>
            </a:pPr>
            <a:r>
              <a:rPr lang="nb-NO" b="0" baseline="0" dirty="0" smtClean="0"/>
              <a:t>Når man skal diskutere arbeidsmiljø og relasjonelle forhold bør man unngå debattformen der hensikten er å vinne fram med sitt standpunkt. Det er ikke ett rett svar i spørsmål om organisatorisk og psykososialt arbeidsmiljø, fordi vi er forskjellige mennesker med ulike behov og opplevelser av arbeidsmiljøet. </a:t>
            </a:r>
          </a:p>
          <a:p>
            <a:pPr marL="171707" indent="-171707">
              <a:buFont typeface="Arial" panose="020B0604020202020204" pitchFamily="34" charset="0"/>
              <a:buChar char="•"/>
            </a:pPr>
            <a:r>
              <a:rPr lang="nb-NO" b="0" baseline="0" dirty="0" smtClean="0"/>
              <a:t>Oppfordre deltakerne til å bruke dialog som kommunikasjonsform. </a:t>
            </a:r>
          </a:p>
          <a:p>
            <a:pPr marL="171707" indent="-171707">
              <a:buFont typeface="Arial" panose="020B0604020202020204" pitchFamily="34" charset="0"/>
              <a:buChar char="•"/>
            </a:pPr>
            <a:r>
              <a:rPr lang="nb-NO" b="0" baseline="0" dirty="0" smtClean="0"/>
              <a:t>Få alle til å delta (medvirkningsplikt etter arbeidsmiljøloven) og til å opptre på en konstruktiv og respektfull måte. </a:t>
            </a:r>
          </a:p>
          <a:p>
            <a:endParaRPr lang="nb-NO" b="0" baseline="0" dirty="0" smtClean="0">
              <a:solidFill>
                <a:schemeClr val="accent1">
                  <a:lumMod val="75000"/>
                </a:schemeClr>
              </a:solidFill>
            </a:endParaRPr>
          </a:p>
          <a:p>
            <a:r>
              <a:rPr lang="nb-NO" b="1" dirty="0" smtClean="0">
                <a:effectLst/>
              </a:rPr>
              <a:t>Ha</a:t>
            </a:r>
            <a:r>
              <a:rPr lang="nb-NO" b="1" baseline="0" dirty="0" smtClean="0">
                <a:effectLst/>
              </a:rPr>
              <a:t> et lokalt fokus </a:t>
            </a:r>
          </a:p>
          <a:p>
            <a:pPr marL="171707" indent="-171707" defTabSz="915772">
              <a:buFont typeface="Arial" panose="020B0604020202020204" pitchFamily="34" charset="0"/>
              <a:buChar char="•"/>
              <a:defRPr/>
            </a:pPr>
            <a:r>
              <a:rPr lang="nb-NO" baseline="0" dirty="0" smtClean="0">
                <a:effectLst/>
              </a:rPr>
              <a:t>Innta aktørrollen (utvikling, innflytelse), snarere enn offerrollen (alt var bedre før). </a:t>
            </a:r>
          </a:p>
          <a:p>
            <a:pPr marL="171707" indent="-171707">
              <a:buFont typeface="Arial" panose="020B0604020202020204" pitchFamily="34" charset="0"/>
              <a:buChar char="•"/>
            </a:pPr>
            <a:r>
              <a:rPr lang="nb-NO" baseline="0" dirty="0" smtClean="0">
                <a:effectLst/>
              </a:rPr>
              <a:t>Skill mellom det dere har innflytelse over og det dere ikke har innflytelse over på enheten. </a:t>
            </a:r>
          </a:p>
          <a:p>
            <a:pPr marL="171707" indent="-171707">
              <a:buFont typeface="Arial" panose="020B0604020202020204" pitchFamily="34" charset="0"/>
              <a:buChar char="•"/>
            </a:pPr>
            <a:r>
              <a:rPr lang="nb-NO" baseline="0" dirty="0" smtClean="0">
                <a:effectLst/>
              </a:rPr>
              <a:t>Jobb med det dere kan gjøre noe med. Ved hjelp av egne ressurser vil det ofte være mulig å utvide handlingsrom og innflytelse over egen situasjon.</a:t>
            </a:r>
          </a:p>
          <a:p>
            <a:pPr marL="171707" indent="-171707">
              <a:buFont typeface="Arial" panose="020B0604020202020204" pitchFamily="34" charset="0"/>
              <a:buChar char="•"/>
            </a:pPr>
            <a:r>
              <a:rPr lang="nb-NO" baseline="0" dirty="0" smtClean="0">
                <a:effectLst/>
              </a:rPr>
              <a:t>Andre forhold av betydning for arbeidsmiljøet spilles inn til leder (sorteres og bringes videre i rette fora og prosesser). </a:t>
            </a:r>
          </a:p>
          <a:p>
            <a:endParaRPr lang="nb-NO" baseline="0" dirty="0" smtClean="0">
              <a:effectLst/>
            </a:endParaRPr>
          </a:p>
          <a:p>
            <a:endParaRPr lang="nb-NO" baseline="0" dirty="0" smtClean="0">
              <a:effectLst/>
            </a:endParaRPr>
          </a:p>
          <a:p>
            <a:pPr marL="171707" indent="-171707">
              <a:buFont typeface="Arial" panose="020B0604020202020204" pitchFamily="34" charset="0"/>
              <a:buChar char="•"/>
            </a:pPr>
            <a:endParaRPr lang="nb-NO" baseline="0" dirty="0" smtClean="0">
              <a:effectLst/>
            </a:endParaRPr>
          </a:p>
          <a:p>
            <a:pPr marL="171707" indent="-171707">
              <a:buFont typeface="Arial" panose="020B0604020202020204" pitchFamily="34" charset="0"/>
              <a:buChar char="•"/>
            </a:pPr>
            <a:endParaRPr lang="nb-NO" baseline="0" dirty="0" smtClean="0">
              <a:effectLst/>
            </a:endParaRPr>
          </a:p>
          <a:p>
            <a:pPr marL="171707" indent="-171707">
              <a:buFont typeface="Arial" panose="020B0604020202020204" pitchFamily="34" charset="0"/>
              <a:buChar char="•"/>
            </a:pPr>
            <a:endParaRPr lang="nb-NO" dirty="0" smtClean="0">
              <a:effectLst/>
            </a:endParaRPr>
          </a:p>
          <a:p>
            <a:endParaRPr lang="nb-NO" baseline="0" dirty="0" smtClean="0"/>
          </a:p>
          <a:p>
            <a:endParaRPr lang="nb-NO" baseline="0" dirty="0" smtClean="0"/>
          </a:p>
          <a:p>
            <a:endParaRPr lang="nb-NO" dirty="0"/>
          </a:p>
        </p:txBody>
      </p:sp>
      <p:sp>
        <p:nvSpPr>
          <p:cNvPr id="4" name="Plassholder for lysbildenummer 3"/>
          <p:cNvSpPr>
            <a:spLocks noGrp="1"/>
          </p:cNvSpPr>
          <p:nvPr>
            <p:ph type="sldNum" sz="quarter" idx="10"/>
          </p:nvPr>
        </p:nvSpPr>
        <p:spPr/>
        <p:txBody>
          <a:bodyPr/>
          <a:lstStyle/>
          <a:p>
            <a:fld id="{374C6B9C-FD6F-4F6B-B55D-A77440A62333}" type="slidenum">
              <a:rPr lang="nb-NO" smtClean="0"/>
              <a:t>19</a:t>
            </a:fld>
            <a:endParaRPr lang="nb-NO"/>
          </a:p>
        </p:txBody>
      </p:sp>
    </p:spTree>
    <p:extLst>
      <p:ext uri="{BB962C8B-B14F-4D97-AF65-F5344CB8AC3E}">
        <p14:creationId xmlns:p14="http://schemas.microsoft.com/office/powerpoint/2010/main" val="2212450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notater 1"/>
          <p:cNvSpPr>
            <a:spLocks noGrp="1"/>
          </p:cNvSpPr>
          <p:nvPr>
            <p:ph type="body" idx="1"/>
          </p:nvPr>
        </p:nvSpPr>
        <p:spPr>
          <a:xfrm>
            <a:off x="546768" y="2674852"/>
            <a:ext cx="5447030" cy="6676411"/>
          </a:xfrm>
        </p:spPr>
        <p:txBody>
          <a:bodyPr/>
          <a:lstStyle/>
          <a:p>
            <a:pPr eaLnBrk="1" hangingPunct="1">
              <a:lnSpc>
                <a:spcPct val="80000"/>
              </a:lnSpc>
              <a:defRPr/>
            </a:pPr>
            <a:r>
              <a:rPr lang="nb-NO" sz="1200" b="1" dirty="0" smtClean="0">
                <a:latin typeface="+mn-lt"/>
              </a:rPr>
              <a:t>Bakgrunnsnotat til leder</a:t>
            </a:r>
          </a:p>
          <a:p>
            <a:pPr eaLnBrk="1" hangingPunct="1">
              <a:lnSpc>
                <a:spcPct val="80000"/>
              </a:lnSpc>
              <a:defRPr/>
            </a:pPr>
            <a:endParaRPr lang="nb-NO" sz="1200" dirty="0" smtClean="0">
              <a:latin typeface="+mn-lt"/>
            </a:endParaRPr>
          </a:p>
          <a:p>
            <a:pPr eaLnBrk="1" hangingPunct="1">
              <a:lnSpc>
                <a:spcPct val="80000"/>
              </a:lnSpc>
              <a:defRPr/>
            </a:pPr>
            <a:r>
              <a:rPr lang="nb-NO" sz="1200" b="1" dirty="0" smtClean="0">
                <a:latin typeface="+mn-lt"/>
              </a:rPr>
              <a:t>Bruk lysarket til</a:t>
            </a:r>
            <a:r>
              <a:rPr lang="nb-NO" sz="1200" b="1" baseline="0" dirty="0" smtClean="0">
                <a:latin typeface="+mn-lt"/>
              </a:rPr>
              <a:t> å skape en felles forståelse av hva organisatorisk og psykososialt arbeidsmiljø handler om. Det vil kunne være aktuelt å utvikle tiltak på alle disse områdene.</a:t>
            </a:r>
          </a:p>
          <a:p>
            <a:r>
              <a:rPr lang="nb-NO" sz="1200" dirty="0" smtClean="0">
                <a:latin typeface="+mn-lt"/>
              </a:rPr>
              <a:t>Spørreundersøkelsen kartlegger </a:t>
            </a:r>
            <a:r>
              <a:rPr lang="nb-NO" sz="1200" baseline="0" dirty="0" smtClean="0">
                <a:latin typeface="+mn-lt"/>
              </a:rPr>
              <a:t>flere tema av betydning for hvordan ansatte </a:t>
            </a:r>
            <a:r>
              <a:rPr lang="nb-NO" sz="1200" dirty="0" smtClean="0">
                <a:latin typeface="+mn-lt"/>
              </a:rPr>
              <a:t>opplever sine arbeidsoppgaver, samspillet mellom</a:t>
            </a:r>
            <a:r>
              <a:rPr lang="nb-NO" sz="1200" baseline="0" dirty="0" smtClean="0">
                <a:latin typeface="+mn-lt"/>
              </a:rPr>
              <a:t> ansatte og rammebetingelsene for arbeidet (eksempler kan hentes fra listen under).  </a:t>
            </a:r>
            <a:br>
              <a:rPr lang="nb-NO" sz="1200" baseline="0" dirty="0" smtClean="0">
                <a:latin typeface="+mn-lt"/>
              </a:rPr>
            </a:br>
            <a:r>
              <a:rPr lang="nb-NO" sz="1200" baseline="0" dirty="0" smtClean="0">
                <a:latin typeface="+mn-lt"/>
              </a:rPr>
              <a:t>I oppfølgingen av undersøkelsen kommer vi tilbake til disse temaene, men også andre forhold som er viktige for oss på vår enhet. </a:t>
            </a:r>
          </a:p>
          <a:p>
            <a:endParaRPr lang="nb-NO" sz="1200" dirty="0" smtClean="0">
              <a:latin typeface="+mn-lt"/>
            </a:endParaRPr>
          </a:p>
          <a:p>
            <a:r>
              <a:rPr lang="nb-NO" sz="1200" b="1" dirty="0" smtClean="0">
                <a:latin typeface="+mn-lt"/>
              </a:rPr>
              <a:t>Arbeidsoppgaver</a:t>
            </a:r>
            <a:r>
              <a:rPr lang="nb-NO" sz="1200" dirty="0" smtClean="0">
                <a:latin typeface="+mn-lt"/>
              </a:rPr>
              <a:t> - samspillet mellom arbeidsoppgaver og person (dvs. organisering</a:t>
            </a:r>
            <a:r>
              <a:rPr lang="nb-NO" sz="1200" baseline="0" dirty="0" smtClean="0">
                <a:latin typeface="+mn-lt"/>
              </a:rPr>
              <a:t> av og innhold i arbeidsoppgavene)</a:t>
            </a:r>
            <a:r>
              <a:rPr lang="nb-NO" sz="1200" dirty="0" smtClean="0">
                <a:latin typeface="+mn-lt"/>
              </a:rPr>
              <a:t>:</a:t>
            </a:r>
          </a:p>
          <a:p>
            <a:pPr marL="171450" lvl="0" indent="-171450">
              <a:buFont typeface="Arial" panose="020B0604020202020204" pitchFamily="34" charset="0"/>
              <a:buChar char="•"/>
            </a:pPr>
            <a:r>
              <a:rPr lang="nb-NO" sz="1200" dirty="0" smtClean="0">
                <a:latin typeface="+mn-lt"/>
              </a:rPr>
              <a:t>Autonomi, selvstendighet</a:t>
            </a:r>
          </a:p>
          <a:p>
            <a:pPr marL="171450" lvl="0" indent="-171450">
              <a:buFont typeface="Arial" panose="020B0604020202020204" pitchFamily="34" charset="0"/>
              <a:buChar char="•"/>
            </a:pPr>
            <a:r>
              <a:rPr lang="nb-NO" sz="1200" dirty="0" smtClean="0">
                <a:latin typeface="+mn-lt"/>
              </a:rPr>
              <a:t>Krav</a:t>
            </a:r>
            <a:r>
              <a:rPr lang="nb-NO" sz="1200" baseline="0" dirty="0" smtClean="0">
                <a:latin typeface="+mn-lt"/>
              </a:rPr>
              <a:t> til kompetanseutvikling</a:t>
            </a:r>
          </a:p>
          <a:p>
            <a:pPr marL="171450" lvl="0" indent="-171450">
              <a:buFont typeface="Arial" panose="020B0604020202020204" pitchFamily="34" charset="0"/>
              <a:buChar char="•"/>
            </a:pPr>
            <a:r>
              <a:rPr lang="nb-NO" sz="1200" baseline="0" dirty="0" smtClean="0">
                <a:latin typeface="+mn-lt"/>
              </a:rPr>
              <a:t>Støtte fra leder og i forskning/FoU/undervisning</a:t>
            </a:r>
          </a:p>
          <a:p>
            <a:pPr marL="171450" lvl="0" indent="-171450">
              <a:buFont typeface="Arial" panose="020B0604020202020204" pitchFamily="34" charset="0"/>
              <a:buChar char="•"/>
            </a:pPr>
            <a:r>
              <a:rPr lang="nb-NO" sz="1200" baseline="0" dirty="0" smtClean="0">
                <a:latin typeface="+mn-lt"/>
              </a:rPr>
              <a:t>Forventninger fra omgivelser og forventninger hos den ansatte</a:t>
            </a:r>
            <a:endParaRPr lang="nb-NO" sz="1200" dirty="0" smtClean="0">
              <a:latin typeface="+mn-lt"/>
            </a:endParaRPr>
          </a:p>
          <a:p>
            <a:pPr lvl="0"/>
            <a:endParaRPr lang="nb-NO" sz="1200" dirty="0" smtClean="0">
              <a:latin typeface="+mn-lt"/>
            </a:endParaRPr>
          </a:p>
          <a:p>
            <a:pPr lvl="0"/>
            <a:r>
              <a:rPr lang="nb-NO" sz="1200" b="1" dirty="0" smtClean="0">
                <a:latin typeface="+mn-lt"/>
              </a:rPr>
              <a:t>Sosiale relasjoner </a:t>
            </a:r>
            <a:r>
              <a:rPr lang="nb-NO" sz="1200" dirty="0" smtClean="0">
                <a:latin typeface="+mn-lt"/>
              </a:rPr>
              <a:t>- samspillet mellom personer (det som oftest forbindes med psykososialt arbeidsmiljø) (omfatter bl.a.</a:t>
            </a:r>
            <a:r>
              <a:rPr lang="nb-NO" sz="1200" baseline="0" dirty="0" smtClean="0">
                <a:latin typeface="+mn-lt"/>
              </a:rPr>
              <a:t> sosial støtte, samarbeid, roller og kommunikasjon)</a:t>
            </a:r>
            <a:r>
              <a:rPr lang="nb-NO" sz="1200" dirty="0" smtClean="0">
                <a:latin typeface="+mn-lt"/>
              </a:rPr>
              <a:t>:</a:t>
            </a:r>
          </a:p>
          <a:p>
            <a:pPr marL="171450" lvl="0" indent="-171450">
              <a:buFont typeface="Arial" panose="020B0604020202020204" pitchFamily="34" charset="0"/>
              <a:buChar char="•"/>
            </a:pPr>
            <a:r>
              <a:rPr lang="nb-NO" sz="1200" dirty="0" smtClean="0">
                <a:latin typeface="+mn-lt"/>
              </a:rPr>
              <a:t>Samarbeid og fellesskap</a:t>
            </a:r>
          </a:p>
          <a:p>
            <a:pPr marL="171450" lvl="0" indent="-171450">
              <a:buFont typeface="Arial" panose="020B0604020202020204" pitchFamily="34" charset="0"/>
              <a:buChar char="•"/>
            </a:pPr>
            <a:r>
              <a:rPr lang="nb-NO" sz="1200" dirty="0" smtClean="0">
                <a:latin typeface="+mn-lt"/>
              </a:rPr>
              <a:t>Konflikter</a:t>
            </a:r>
          </a:p>
          <a:p>
            <a:pPr marL="171450" lvl="0" indent="-171450">
              <a:buFont typeface="Arial" panose="020B0604020202020204" pitchFamily="34" charset="0"/>
              <a:buChar char="•"/>
            </a:pPr>
            <a:r>
              <a:rPr lang="nb-NO" sz="1200" dirty="0" smtClean="0">
                <a:latin typeface="+mn-lt"/>
              </a:rPr>
              <a:t>Konkurranseklima</a:t>
            </a:r>
          </a:p>
          <a:p>
            <a:pPr marL="171450" lvl="0" indent="-171450">
              <a:buFont typeface="Arial" panose="020B0604020202020204" pitchFamily="34" charset="0"/>
              <a:buChar char="•"/>
            </a:pPr>
            <a:r>
              <a:rPr lang="nb-NO" sz="1200" dirty="0" smtClean="0">
                <a:latin typeface="+mn-lt"/>
              </a:rPr>
              <a:t>Relasjon til leder/ledelse (tillit, kontroll, kontakt, støtte, veiledning, tydelighet, gjensidig lojalt og respektfullt)</a:t>
            </a:r>
          </a:p>
          <a:p>
            <a:pPr marL="171450" lvl="0" indent="-171450">
              <a:buFont typeface="Arial" panose="020B0604020202020204" pitchFamily="34" charset="0"/>
              <a:buChar char="•"/>
            </a:pPr>
            <a:r>
              <a:rPr lang="nb-NO" sz="1200" dirty="0" smtClean="0">
                <a:latin typeface="+mn-lt"/>
              </a:rPr>
              <a:t>Anerkjennelse</a:t>
            </a:r>
          </a:p>
          <a:p>
            <a:pPr lvl="0"/>
            <a:endParaRPr lang="nb-NO" sz="1200" dirty="0" smtClean="0">
              <a:latin typeface="+mn-lt"/>
            </a:endParaRPr>
          </a:p>
          <a:p>
            <a:pPr lvl="0"/>
            <a:r>
              <a:rPr lang="nb-NO" sz="1200" b="1" dirty="0" smtClean="0">
                <a:latin typeface="+mn-lt"/>
              </a:rPr>
              <a:t>Organisatoriske rammer</a:t>
            </a:r>
            <a:r>
              <a:rPr lang="nb-NO" sz="1200" b="1" baseline="0" dirty="0" smtClean="0">
                <a:latin typeface="+mn-lt"/>
              </a:rPr>
              <a:t> </a:t>
            </a:r>
            <a:r>
              <a:rPr lang="nb-NO" sz="1200" baseline="0" dirty="0" smtClean="0">
                <a:latin typeface="+mn-lt"/>
              </a:rPr>
              <a:t>- s</a:t>
            </a:r>
            <a:r>
              <a:rPr lang="nb-NO" sz="1200" dirty="0" smtClean="0">
                <a:latin typeface="+mn-lt"/>
              </a:rPr>
              <a:t>amspill person og strukturelle forhold (eks. </a:t>
            </a:r>
            <a:r>
              <a:rPr lang="nb-NO" sz="1200" baseline="0" dirty="0" smtClean="0">
                <a:latin typeface="+mn-lt"/>
              </a:rPr>
              <a:t>fysisk arbeidsmiljø, ledelse, institusjonelle retningslinjer, organisasjonskultur)</a:t>
            </a:r>
            <a:r>
              <a:rPr lang="nb-NO" sz="1200" dirty="0" smtClean="0">
                <a:latin typeface="+mn-lt"/>
              </a:rPr>
              <a:t>: </a:t>
            </a:r>
          </a:p>
          <a:p>
            <a:pPr marL="171450" lvl="0" indent="-171450">
              <a:buFont typeface="Arial" panose="020B0604020202020204" pitchFamily="34" charset="0"/>
              <a:buChar char="•"/>
            </a:pPr>
            <a:r>
              <a:rPr lang="nb-NO" sz="1200" dirty="0" smtClean="0">
                <a:latin typeface="+mn-lt"/>
              </a:rPr>
              <a:t>Ansvarsforhold</a:t>
            </a:r>
          </a:p>
          <a:p>
            <a:pPr marL="171450" lvl="0" indent="-171450">
              <a:buFont typeface="Arial" panose="020B0604020202020204" pitchFamily="34" charset="0"/>
              <a:buChar char="•"/>
            </a:pPr>
            <a:r>
              <a:rPr lang="nb-NO" sz="1200" dirty="0" smtClean="0">
                <a:latin typeface="+mn-lt"/>
              </a:rPr>
              <a:t>Målklarhet</a:t>
            </a:r>
          </a:p>
          <a:p>
            <a:pPr marL="171450" lvl="0" indent="-171450">
              <a:buFont typeface="Arial" panose="020B0604020202020204" pitchFamily="34" charset="0"/>
              <a:buChar char="•"/>
            </a:pPr>
            <a:r>
              <a:rPr lang="nb-NO" sz="1200" dirty="0" smtClean="0">
                <a:latin typeface="+mn-lt"/>
              </a:rPr>
              <a:t>Forbedringskultur</a:t>
            </a:r>
          </a:p>
          <a:p>
            <a:pPr marL="171450" lvl="0" indent="-171450">
              <a:buFont typeface="Arial" panose="020B0604020202020204" pitchFamily="34" charset="0"/>
              <a:buChar char="•"/>
            </a:pPr>
            <a:r>
              <a:rPr lang="nb-NO" sz="1200" dirty="0" smtClean="0">
                <a:latin typeface="+mn-lt"/>
              </a:rPr>
              <a:t>Ledelse</a:t>
            </a:r>
          </a:p>
          <a:p>
            <a:pPr marL="171450" lvl="0" indent="-171450">
              <a:buFont typeface="Arial" panose="020B0604020202020204" pitchFamily="34" charset="0"/>
              <a:buChar char="•"/>
            </a:pPr>
            <a:r>
              <a:rPr lang="nb-NO" sz="1200" dirty="0" smtClean="0">
                <a:latin typeface="+mn-lt"/>
              </a:rPr>
              <a:t>Ressurser </a:t>
            </a:r>
          </a:p>
          <a:p>
            <a:endParaRPr lang="nb-NO" sz="1200" dirty="0" smtClean="0">
              <a:latin typeface="Arial Narrow" panose="020B0606020202030204" pitchFamily="34" charset="0"/>
            </a:endParaRPr>
          </a:p>
          <a:p>
            <a:endParaRPr lang="nb-NO" sz="1400" dirty="0" smtClean="0">
              <a:latin typeface="Arial Narrow" panose="020B0606020202030204" pitchFamily="34" charset="0"/>
            </a:endParaRPr>
          </a:p>
          <a:p>
            <a:endParaRPr lang="nb-NO" dirty="0"/>
          </a:p>
        </p:txBody>
      </p:sp>
      <p:pic>
        <p:nvPicPr>
          <p:cNvPr id="3" name="Bilde 2"/>
          <p:cNvPicPr>
            <a:picLocks noChangeAspect="1"/>
          </p:cNvPicPr>
          <p:nvPr/>
        </p:nvPicPr>
        <p:blipFill>
          <a:blip r:embed="rId3"/>
          <a:stretch>
            <a:fillRect/>
          </a:stretch>
        </p:blipFill>
        <p:spPr>
          <a:xfrm>
            <a:off x="1961058" y="218752"/>
            <a:ext cx="4032740" cy="2268416"/>
          </a:xfrm>
          <a:prstGeom prst="rect">
            <a:avLst/>
          </a:prstGeom>
        </p:spPr>
      </p:pic>
    </p:spTree>
    <p:extLst>
      <p:ext uri="{BB962C8B-B14F-4D97-AF65-F5344CB8AC3E}">
        <p14:creationId xmlns:p14="http://schemas.microsoft.com/office/powerpoint/2010/main" val="1369928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smtClean="0"/>
              <a:t>Bakgrunnsnotat til leder</a:t>
            </a:r>
          </a:p>
          <a:p>
            <a:endParaRPr lang="nb-NO" b="0" dirty="0" smtClean="0"/>
          </a:p>
          <a:p>
            <a:r>
              <a:rPr lang="nb-NO" b="1" dirty="0" smtClean="0"/>
              <a:t>Gruppeprosessen</a:t>
            </a:r>
            <a:r>
              <a:rPr lang="nb-NO" b="1" baseline="0" dirty="0" smtClean="0"/>
              <a:t> fram mot tiltak deles i to faser</a:t>
            </a:r>
          </a:p>
          <a:p>
            <a:r>
              <a:rPr lang="nb-NO" baseline="0" dirty="0" smtClean="0"/>
              <a:t>Tiden man har til rådighet, deltakelsen i gruppen og hvor stramme rammer man legger for diskusjonen, har betydning for om man rekker alt i samme møte eller om man vil dele det opp i to møter. </a:t>
            </a:r>
          </a:p>
          <a:p>
            <a:r>
              <a:rPr lang="nb-NO" baseline="0" dirty="0" smtClean="0"/>
              <a:t>Det er også mulig å avtale at en mindre gruppe jobber fram tiltakene basert på identifiserte bevarings- og forbedringsområder. Ansatte bør i så fall gis anledning til å gi tilbakemeldinger på tiltaksforslagene fortrinnsvis i et senere møte. </a:t>
            </a:r>
          </a:p>
          <a:p>
            <a:endParaRPr lang="nb-NO" baseline="0" dirty="0" smtClean="0"/>
          </a:p>
          <a:p>
            <a:r>
              <a:rPr lang="nb-NO" baseline="0" dirty="0" smtClean="0"/>
              <a:t> </a:t>
            </a:r>
            <a:endParaRPr lang="nb-NO" dirty="0"/>
          </a:p>
        </p:txBody>
      </p:sp>
      <p:sp>
        <p:nvSpPr>
          <p:cNvPr id="4" name="Plassholder for lysbildenummer 3"/>
          <p:cNvSpPr>
            <a:spLocks noGrp="1"/>
          </p:cNvSpPr>
          <p:nvPr>
            <p:ph type="sldNum" sz="quarter" idx="10"/>
          </p:nvPr>
        </p:nvSpPr>
        <p:spPr/>
        <p:txBody>
          <a:bodyPr/>
          <a:lstStyle/>
          <a:p>
            <a:fld id="{59EF1BE7-DB66-4DCE-BFE8-B1AC7F919258}" type="slidenum">
              <a:rPr lang="nb-NO" smtClean="0"/>
              <a:t>20</a:t>
            </a:fld>
            <a:endParaRPr lang="nb-NO"/>
          </a:p>
        </p:txBody>
      </p:sp>
    </p:spTree>
    <p:extLst>
      <p:ext uri="{BB962C8B-B14F-4D97-AF65-F5344CB8AC3E}">
        <p14:creationId xmlns:p14="http://schemas.microsoft.com/office/powerpoint/2010/main" val="3316748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052513" y="811213"/>
            <a:ext cx="5692775" cy="3201987"/>
          </a:xfrm>
        </p:spPr>
      </p:sp>
      <p:sp>
        <p:nvSpPr>
          <p:cNvPr id="3" name="Plassholder for notater 2"/>
          <p:cNvSpPr>
            <a:spLocks noGrp="1"/>
          </p:cNvSpPr>
          <p:nvPr>
            <p:ph type="body" idx="1"/>
          </p:nvPr>
        </p:nvSpPr>
        <p:spPr>
          <a:xfrm>
            <a:off x="675993" y="4229584"/>
            <a:ext cx="5407943" cy="6026882"/>
          </a:xfrm>
        </p:spPr>
        <p:txBody>
          <a:bodyPr/>
          <a:lstStyle/>
          <a:p>
            <a:pPr>
              <a:defRPr/>
            </a:pPr>
            <a:r>
              <a:rPr lang="nb-NO" b="1" dirty="0">
                <a:cs typeface="Arial" panose="020B0604020202020204" pitchFamily="34" charset="0"/>
              </a:rPr>
              <a:t>Bakgrunnsnotat til leder</a:t>
            </a:r>
          </a:p>
          <a:p>
            <a:pPr>
              <a:defRPr/>
            </a:pPr>
            <a:endParaRPr lang="nb-NO" b="1" dirty="0">
              <a:cs typeface="Arial" panose="020B0604020202020204" pitchFamily="34" charset="0"/>
            </a:endParaRPr>
          </a:p>
          <a:p>
            <a:pPr>
              <a:defRPr/>
            </a:pPr>
            <a:r>
              <a:rPr lang="nb-NO" b="1" dirty="0">
                <a:cs typeface="Arial" panose="020B0604020202020204" pitchFamily="34" charset="0"/>
              </a:rPr>
              <a:t>Denne delen av gruppeprosessen kan eksempelvis gjennomføres slik</a:t>
            </a:r>
            <a:r>
              <a:rPr lang="nb-NO" dirty="0">
                <a:cs typeface="Arial" panose="020B0604020202020204" pitchFamily="34" charset="0"/>
              </a:rPr>
              <a:t>:</a:t>
            </a:r>
          </a:p>
          <a:p>
            <a:pPr marL="286179" indent="-286179">
              <a:buFont typeface="Arial" panose="020B0604020202020204" pitchFamily="34" charset="0"/>
              <a:buChar char="•"/>
              <a:defRPr/>
            </a:pPr>
            <a:r>
              <a:rPr lang="nb-NO" dirty="0">
                <a:cs typeface="Arial" panose="020B0604020202020204" pitchFamily="34" charset="0"/>
              </a:rPr>
              <a:t>De ulike bordene presenterer sine fire tema. Avhengig av hvor mange deltakere det er kan man enten sammenfatte tema fortløpende på tavla eller i en </a:t>
            </a:r>
            <a:r>
              <a:rPr lang="nb-NO" dirty="0" err="1">
                <a:cs typeface="Arial" panose="020B0604020202020204" pitchFamily="34" charset="0"/>
              </a:rPr>
              <a:t>powerpoint</a:t>
            </a:r>
            <a:r>
              <a:rPr lang="nb-NO" dirty="0">
                <a:cs typeface="Arial" panose="020B0604020202020204" pitchFamily="34" charset="0"/>
              </a:rPr>
              <a:t> presentasjon. Dersom det er mange ulike tema som kommer opp foretar man en utvelging ved at alle ansatte gis to klistremerker de kan sette på ett tema, eller spre på ulike tema. Denne utvelgelsen gjøres først på bevaringstema og deretter på forbedringstema.</a:t>
            </a:r>
          </a:p>
          <a:p>
            <a:pPr marL="286179" indent="-286179" defTabSz="915772">
              <a:buFont typeface="Arial" panose="020B0604020202020204" pitchFamily="34" charset="0"/>
              <a:buChar char="•"/>
              <a:defRPr/>
            </a:pPr>
            <a:r>
              <a:rPr lang="nb-NO" dirty="0">
                <a:cs typeface="Arial" panose="020B0604020202020204" pitchFamily="34" charset="0"/>
              </a:rPr>
              <a:t>Et annet alternativ er at bordene skriver sine tre tema på tre </a:t>
            </a:r>
            <a:r>
              <a:rPr lang="nb-NO" dirty="0" err="1">
                <a:cs typeface="Arial" panose="020B0604020202020204" pitchFamily="34" charset="0"/>
              </a:rPr>
              <a:t>post-it</a:t>
            </a:r>
            <a:r>
              <a:rPr lang="nb-NO" dirty="0">
                <a:cs typeface="Arial" panose="020B0604020202020204" pitchFamily="34" charset="0"/>
              </a:rPr>
              <a:t> lapper. Deretter kan man ved bruk av resultatstjernen (slide 14) eller vekten (slide 3) klistre lappene direkte opp etter tematiske områder, eller klistre dem på tavla og gruppere de lappene som hører sammen, eller er like. Dersom det er mange ulike kan man slik som beskrevet over, prioritere med klistremerker. </a:t>
            </a:r>
            <a:r>
              <a:rPr lang="nb-NO" dirty="0"/>
              <a:t>Lappene klistres på midten eller utenfor dersom ingen av områdene passer.</a:t>
            </a:r>
          </a:p>
          <a:p>
            <a:pPr marL="286179" indent="-286179">
              <a:buFont typeface="Arial" panose="020B0604020202020204" pitchFamily="34" charset="0"/>
              <a:buChar char="•"/>
              <a:defRPr/>
            </a:pPr>
            <a:endParaRPr lang="nb-NO" sz="1400" dirty="0">
              <a:latin typeface="Arial Narrow" panose="020B0606020202030204" pitchFamily="34" charset="0"/>
              <a:cs typeface="Arial" panose="020B0604020202020204" pitchFamily="34" charset="0"/>
            </a:endParaRPr>
          </a:p>
          <a:p>
            <a:pPr>
              <a:defRPr/>
            </a:pPr>
            <a:endParaRPr lang="nb-NO" sz="1400" dirty="0">
              <a:latin typeface="Arial Narrow" panose="020B0606020202030204" pitchFamily="34" charset="0"/>
              <a:cs typeface="Arial" panose="020B0604020202020204" pitchFamily="34" charset="0"/>
            </a:endParaRPr>
          </a:p>
          <a:p>
            <a:endParaRPr lang="nb-NO" sz="1400" dirty="0">
              <a:latin typeface="Arial Narrow" panose="020B0606020202030204" pitchFamily="34" charset="0"/>
              <a:cs typeface="Arial" panose="020B0604020202020204" pitchFamily="34" charset="0"/>
            </a:endParaRPr>
          </a:p>
          <a:p>
            <a:pPr marL="459845" indent="-459845">
              <a:lnSpc>
                <a:spcPct val="80000"/>
              </a:lnSpc>
              <a:defRPr/>
            </a:pPr>
            <a:endParaRPr lang="nb-NO" sz="1400" dirty="0">
              <a:latin typeface="Arial Narrow" panose="020B0606020202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pPr>
                <a:defRPr/>
              </a:pPr>
              <a:t>21</a:t>
            </a:fld>
            <a:endParaRPr lang="nb-NO"/>
          </a:p>
        </p:txBody>
      </p:sp>
    </p:spTree>
    <p:extLst>
      <p:ext uri="{BB962C8B-B14F-4D97-AF65-F5344CB8AC3E}">
        <p14:creationId xmlns:p14="http://schemas.microsoft.com/office/powerpoint/2010/main" val="66774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notater 1"/>
          <p:cNvSpPr>
            <a:spLocks noGrp="1"/>
          </p:cNvSpPr>
          <p:nvPr>
            <p:ph type="body" idx="1"/>
          </p:nvPr>
        </p:nvSpPr>
        <p:spPr/>
        <p:txBody>
          <a:bodyPr/>
          <a:lstStyle/>
          <a:p>
            <a:r>
              <a:rPr lang="nb-NO" b="1" dirty="0" smtClean="0"/>
              <a:t>Bakgrunnsnotat til leder</a:t>
            </a:r>
          </a:p>
          <a:p>
            <a:endParaRPr lang="nb-NO" b="1" dirty="0" smtClean="0"/>
          </a:p>
          <a:p>
            <a:r>
              <a:rPr lang="nb-NO" b="1" dirty="0" smtClean="0"/>
              <a:t>Under</a:t>
            </a:r>
            <a:r>
              <a:rPr lang="nb-NO" b="1" baseline="0" dirty="0" smtClean="0"/>
              <a:t> er det flere spørsmål man kan stille dersom det er utfordrende å konkretisere tiltak.</a:t>
            </a:r>
          </a:p>
          <a:p>
            <a:pPr marL="171450" indent="-171450">
              <a:buFont typeface="Arial" panose="020B0604020202020204" pitchFamily="34" charset="0"/>
              <a:buChar char="•"/>
            </a:pPr>
            <a:r>
              <a:rPr lang="nb-NO" dirty="0" smtClean="0"/>
              <a:t>Hva er det man ikke må endre/ avslutte fordi det er en av de viktigste faktorene for at du har det bra på jobb?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dirty="0" smtClean="0">
                <a:solidFill>
                  <a:schemeClr val="tx2">
                    <a:lumMod val="60000"/>
                    <a:lumOff val="40000"/>
                  </a:schemeClr>
                </a:solidFill>
              </a:rPr>
              <a:t>Hva må vi gjøre for å ta vare på det som er viktig å bevare?</a:t>
            </a:r>
            <a:endParaRPr lang="nb-NO" dirty="0" smtClean="0"/>
          </a:p>
          <a:p>
            <a:pPr marL="171450" indent="-171450">
              <a:buFont typeface="Arial" panose="020B0604020202020204" pitchFamily="34" charset="0"/>
              <a:buChar char="•"/>
            </a:pPr>
            <a:r>
              <a:rPr lang="nb-NO" dirty="0" smtClean="0"/>
              <a:t>Hva fungerer?</a:t>
            </a:r>
          </a:p>
          <a:p>
            <a:pPr marL="171450" indent="-171450">
              <a:buFont typeface="Arial" panose="020B0604020202020204" pitchFamily="34" charset="0"/>
              <a:buChar char="•"/>
            </a:pPr>
            <a:r>
              <a:rPr lang="nb-NO" dirty="0" smtClean="0"/>
              <a:t>Hvorfor fungerer det godt?</a:t>
            </a:r>
          </a:p>
          <a:p>
            <a:pPr marL="171450" indent="-171450">
              <a:buFont typeface="Arial" panose="020B0604020202020204" pitchFamily="34" charset="0"/>
              <a:buChar char="•"/>
            </a:pPr>
            <a:r>
              <a:rPr lang="nb-NO" dirty="0" smtClean="0"/>
              <a:t>Hvordan kan vi sikre at dette fortsatt fungerer?</a:t>
            </a:r>
          </a:p>
          <a:p>
            <a:pPr marL="171450" indent="-171450">
              <a:buFont typeface="Arial" panose="020B0604020202020204" pitchFamily="34" charset="0"/>
              <a:buChar char="•"/>
            </a:pPr>
            <a:r>
              <a:rPr lang="nb-NO" dirty="0" smtClean="0"/>
              <a:t>Hvordan kan vi utvikle dette videre?</a:t>
            </a:r>
          </a:p>
          <a:p>
            <a:endParaRPr lang="nb-NO" dirty="0" smtClean="0"/>
          </a:p>
          <a:p>
            <a:r>
              <a:rPr lang="nb-NO" b="1" dirty="0" smtClean="0"/>
              <a:t>Prøv å komme</a:t>
            </a:r>
            <a:r>
              <a:rPr lang="nb-NO" b="1" baseline="0" dirty="0" smtClean="0"/>
              <a:t> fram til SMARTE tiltak:</a:t>
            </a:r>
          </a:p>
          <a:p>
            <a:pPr marL="171450" indent="-171450">
              <a:buFont typeface="Arial" panose="020B0604020202020204" pitchFamily="34" charset="0"/>
              <a:buChar char="•"/>
            </a:pPr>
            <a:r>
              <a:rPr lang="nb-NO" baseline="0" dirty="0" smtClean="0"/>
              <a:t>Spesifikke (så konkret som mulig)</a:t>
            </a:r>
          </a:p>
          <a:p>
            <a:pPr marL="171450" indent="-171450">
              <a:buFont typeface="Arial" panose="020B0604020202020204" pitchFamily="34" charset="0"/>
              <a:buChar char="•"/>
            </a:pPr>
            <a:r>
              <a:rPr lang="nb-NO" baseline="0" dirty="0" smtClean="0"/>
              <a:t>Målbare (nyttig ved senere evaluering og justering av tiltak)</a:t>
            </a:r>
          </a:p>
          <a:p>
            <a:pPr marL="171450" indent="-171450">
              <a:buFont typeface="Arial" panose="020B0604020202020204" pitchFamily="34" charset="0"/>
              <a:buChar char="•"/>
            </a:pPr>
            <a:r>
              <a:rPr lang="nb-NO" baseline="0" dirty="0" smtClean="0"/>
              <a:t>Aksepterte (felles forståelse av utfordring-tiltak gjennom gruppeprosessen)</a:t>
            </a:r>
          </a:p>
          <a:p>
            <a:pPr marL="171450" indent="-171450">
              <a:buFont typeface="Arial" panose="020B0604020202020204" pitchFamily="34" charset="0"/>
              <a:buChar char="•"/>
            </a:pPr>
            <a:r>
              <a:rPr lang="nb-NO" baseline="0" dirty="0" smtClean="0"/>
              <a:t>Relevante (tiltak matcher utfordringen)</a:t>
            </a:r>
          </a:p>
          <a:p>
            <a:pPr marL="171450" indent="-171450">
              <a:buFont typeface="Arial" panose="020B0604020202020204" pitchFamily="34" charset="0"/>
              <a:buChar char="•"/>
            </a:pPr>
            <a:r>
              <a:rPr lang="nb-NO" baseline="0" dirty="0" smtClean="0"/>
              <a:t>Tidsbestemte (tiltaksplan for ett år)</a:t>
            </a:r>
            <a:endParaRPr lang="nb-NO" dirty="0" smtClean="0"/>
          </a:p>
          <a:p>
            <a:endParaRPr lang="nb-NO" dirty="0"/>
          </a:p>
        </p:txBody>
      </p:sp>
      <p:pic>
        <p:nvPicPr>
          <p:cNvPr id="3" name="Bilde 2"/>
          <p:cNvPicPr>
            <a:picLocks noChangeAspect="1"/>
          </p:cNvPicPr>
          <p:nvPr/>
        </p:nvPicPr>
        <p:blipFill>
          <a:blip r:embed="rId3"/>
          <a:stretch>
            <a:fillRect/>
          </a:stretch>
        </p:blipFill>
        <p:spPr>
          <a:xfrm>
            <a:off x="560832" y="573482"/>
            <a:ext cx="5197043" cy="2923337"/>
          </a:xfrm>
          <a:prstGeom prst="rect">
            <a:avLst/>
          </a:prstGeom>
        </p:spPr>
      </p:pic>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smtClean="0"/>
              <a:t>Bakgrunnsnotat til leder</a:t>
            </a:r>
          </a:p>
          <a:p>
            <a:endParaRPr lang="nb-NO" b="0" dirty="0" smtClean="0"/>
          </a:p>
          <a:p>
            <a:r>
              <a:rPr lang="nb-NO" b="1" dirty="0" smtClean="0"/>
              <a:t>Under</a:t>
            </a:r>
            <a:r>
              <a:rPr lang="nb-NO" b="1" baseline="0" dirty="0" smtClean="0"/>
              <a:t> er det flere spørsmål man kan stille dersom det er utfordrende å konkretisere tiltak:</a:t>
            </a:r>
          </a:p>
          <a:p>
            <a:pPr marL="171707" indent="-171707">
              <a:buFont typeface="Arial" panose="020B0604020202020204" pitchFamily="34" charset="0"/>
              <a:buChar char="•"/>
            </a:pPr>
            <a:r>
              <a:rPr lang="nb-NO" dirty="0" smtClean="0"/>
              <a:t>Hvordan ser det ut når det fungerer? Beskriv</a:t>
            </a:r>
          </a:p>
          <a:p>
            <a:pPr marL="171707" indent="-171707">
              <a:buFont typeface="Arial" panose="020B0604020202020204" pitchFamily="34" charset="0"/>
              <a:buChar char="•"/>
            </a:pPr>
            <a:r>
              <a:rPr lang="nb-NO" dirty="0" smtClean="0"/>
              <a:t>Hvordan jobber dere da? </a:t>
            </a:r>
          </a:p>
          <a:p>
            <a:pPr marL="171707" indent="-171707">
              <a:buFont typeface="Arial" panose="020B0604020202020204" pitchFamily="34" charset="0"/>
              <a:buChar char="•"/>
            </a:pPr>
            <a:r>
              <a:rPr lang="nb-NO" dirty="0" smtClean="0"/>
              <a:t>Hva er praksis?</a:t>
            </a:r>
          </a:p>
          <a:p>
            <a:pPr marL="171707" indent="-171707">
              <a:buFont typeface="Arial" panose="020B0604020202020204" pitchFamily="34" charset="0"/>
              <a:buChar char="•"/>
            </a:pPr>
            <a:r>
              <a:rPr lang="nb-NO" dirty="0" smtClean="0"/>
              <a:t>Hva konkret gjør dere?</a:t>
            </a:r>
          </a:p>
          <a:p>
            <a:pPr marL="171707" indent="-171707">
              <a:buFont typeface="Arial" panose="020B0604020202020204" pitchFamily="34" charset="0"/>
              <a:buChar char="•"/>
            </a:pPr>
            <a:r>
              <a:rPr lang="nb-NO" dirty="0" smtClean="0"/>
              <a:t>Hvor skal vi?</a:t>
            </a:r>
          </a:p>
          <a:p>
            <a:pPr marL="171707" indent="-171707">
              <a:buFont typeface="Arial" panose="020B0604020202020204" pitchFamily="34" charset="0"/>
              <a:buChar char="•"/>
            </a:pPr>
            <a:r>
              <a:rPr lang="nb-NO" dirty="0" smtClean="0"/>
              <a:t>Hvor står vi?</a:t>
            </a:r>
          </a:p>
          <a:p>
            <a:pPr marL="171707" indent="-171707">
              <a:buFont typeface="Arial" panose="020B0604020202020204" pitchFamily="34" charset="0"/>
              <a:buChar char="•"/>
            </a:pPr>
            <a:r>
              <a:rPr lang="nb-NO" dirty="0" smtClean="0"/>
              <a:t>Hvordan kommer vi dit?</a:t>
            </a:r>
          </a:p>
          <a:p>
            <a:endParaRPr lang="nb-NO" dirty="0" smtClean="0"/>
          </a:p>
          <a:p>
            <a:pPr marL="0" indent="0">
              <a:buFont typeface="Arial" panose="020B0604020202020204" pitchFamily="34" charset="0"/>
              <a:buNone/>
            </a:pPr>
            <a:r>
              <a:rPr lang="nb-NO" b="1" baseline="0" dirty="0" smtClean="0"/>
              <a:t>Ha en beredskap for å håndtere utfordringer som ligger utenfor enhetens kontroll </a:t>
            </a:r>
          </a:p>
          <a:p>
            <a:pPr marL="0" indent="0">
              <a:buFont typeface="Arial" panose="020B0604020202020204" pitchFamily="34" charset="0"/>
              <a:buNone/>
            </a:pPr>
            <a:r>
              <a:rPr lang="nb-NO" b="0" baseline="0" dirty="0" smtClean="0"/>
              <a:t>Noter innspillene og sørg for å gi tilbakemelding til de ansatte om hvordan innspillene er håndtert. Det kan eksempelvis komme opp gjennomgående problemstillinger på tvers av enheter eller problemstillinger knyttet til strukturelle forhold. Kvitter ut hvordan det jobbes med problemstillingene eller hvordan du som leder vil kanalisere innspillene inn i de rette fora og prosesser på institusjonen. </a:t>
            </a:r>
          </a:p>
          <a:p>
            <a:pPr marL="0" indent="0">
              <a:buFont typeface="Arial" panose="020B0604020202020204" pitchFamily="34" charset="0"/>
              <a:buNone/>
            </a:pPr>
            <a:r>
              <a:rPr lang="nb-NO" b="0" baseline="0" dirty="0" smtClean="0"/>
              <a:t>Vær også tydelig på hvilke rammer og strategier enheten må forholde seg til, og prøv å lede diskusjonen inn på hvordan dere på enheten kan utvide handlingsrommet og skape et godt arbeidsmiljø innenfor de rammer som er lagt.  </a:t>
            </a:r>
          </a:p>
          <a:p>
            <a:pPr marL="0" indent="0">
              <a:buFont typeface="Arial" panose="020B0604020202020204" pitchFamily="34" charset="0"/>
              <a:buNone/>
            </a:pPr>
            <a:endParaRPr lang="nb-NO" dirty="0" smtClean="0"/>
          </a:p>
          <a:p>
            <a:endParaRPr lang="nb-NO" dirty="0"/>
          </a:p>
        </p:txBody>
      </p:sp>
      <p:sp>
        <p:nvSpPr>
          <p:cNvPr id="4" name="Plassholder for lysbildenummer 3"/>
          <p:cNvSpPr>
            <a:spLocks noGrp="1"/>
          </p:cNvSpPr>
          <p:nvPr>
            <p:ph type="sldNum" sz="quarter" idx="10"/>
          </p:nvPr>
        </p:nvSpPr>
        <p:spPr/>
        <p:txBody>
          <a:bodyPr/>
          <a:lstStyle/>
          <a:p>
            <a:fld id="{59EF1BE7-DB66-4DCE-BFE8-B1AC7F919258}" type="slidenum">
              <a:rPr lang="nb-NO" smtClean="0"/>
              <a:t>23</a:t>
            </a:fld>
            <a:endParaRPr lang="nb-NO"/>
          </a:p>
        </p:txBody>
      </p:sp>
    </p:spTree>
    <p:extLst>
      <p:ext uri="{BB962C8B-B14F-4D97-AF65-F5344CB8AC3E}">
        <p14:creationId xmlns:p14="http://schemas.microsoft.com/office/powerpoint/2010/main" val="15482551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smtClean="0"/>
              <a:t>Bakgrunnsnotat til leder</a:t>
            </a:r>
          </a:p>
          <a:p>
            <a:endParaRPr lang="nb-NO" b="0" dirty="0" smtClean="0"/>
          </a:p>
          <a:p>
            <a:r>
              <a:rPr lang="nb-NO" b="1" dirty="0" smtClean="0"/>
              <a:t>Prioritering av tiltak kan gjøres på flere måter</a:t>
            </a:r>
          </a:p>
          <a:p>
            <a:endParaRPr lang="nb-NO" b="1" dirty="0" smtClean="0"/>
          </a:p>
          <a:p>
            <a:r>
              <a:rPr lang="nb-NO" b="0" dirty="0" smtClean="0"/>
              <a:t>Eksempelvis kan man ved hvert bord gjøre</a:t>
            </a:r>
            <a:r>
              <a:rPr lang="nb-NO" b="0" baseline="0" dirty="0" smtClean="0"/>
              <a:t> følgende øvelse:</a:t>
            </a:r>
          </a:p>
          <a:p>
            <a:pPr marL="171707" indent="-171707">
              <a:buFont typeface="Arial" panose="020B0604020202020204" pitchFamily="34" charset="0"/>
              <a:buChar char="•"/>
            </a:pPr>
            <a:r>
              <a:rPr lang="nb-NO" b="0" baseline="0" dirty="0" smtClean="0"/>
              <a:t>Bordene skriver sine 6 tiltak (maks) på </a:t>
            </a:r>
            <a:r>
              <a:rPr lang="nb-NO" b="0" baseline="0" dirty="0" err="1" smtClean="0"/>
              <a:t>flip-over</a:t>
            </a:r>
            <a:r>
              <a:rPr lang="nb-NO" b="0" baseline="0" dirty="0" smtClean="0"/>
              <a:t>. </a:t>
            </a:r>
          </a:p>
          <a:p>
            <a:pPr marL="171707" indent="-171707">
              <a:buFont typeface="Arial" panose="020B0604020202020204" pitchFamily="34" charset="0"/>
              <a:buChar char="•"/>
            </a:pPr>
            <a:r>
              <a:rPr lang="nb-NO" b="0" baseline="0" dirty="0" smtClean="0"/>
              <a:t>Gruppa presenterer kort tiltak, og like tiltak sammenfattes! </a:t>
            </a:r>
          </a:p>
          <a:p>
            <a:pPr marL="171707" indent="-171707">
              <a:buFont typeface="Arial" panose="020B0604020202020204" pitchFamily="34" charset="0"/>
              <a:buChar char="•"/>
            </a:pPr>
            <a:r>
              <a:rPr lang="nb-NO" b="0" baseline="0" dirty="0" smtClean="0"/>
              <a:t>Alle deltakerne gis 6 klistremerker (i to farger) hvor den ene fargen kan brukes på forbedringstiltak, og den andre fargen på bevaringstiltak. Klistremerkene kan spres på ulike tiltak, eller man kan velge å gi ett tiltak alle klistremerkene. </a:t>
            </a:r>
          </a:p>
          <a:p>
            <a:pPr marL="171707" indent="-171707">
              <a:buFont typeface="Arial" panose="020B0604020202020204" pitchFamily="34" charset="0"/>
              <a:buChar char="•"/>
            </a:pPr>
            <a:r>
              <a:rPr lang="nb-NO" b="0" baseline="0" dirty="0" smtClean="0"/>
              <a:t>Gi deltakerne 10 minutter til å plassere sine klistremerker. </a:t>
            </a:r>
          </a:p>
          <a:p>
            <a:pPr marL="171707" indent="-171707">
              <a:buFont typeface="Arial" panose="020B0604020202020204" pitchFamily="34" charset="0"/>
              <a:buChar char="•"/>
            </a:pPr>
            <a:r>
              <a:rPr lang="nb-NO" b="0" baseline="0" dirty="0" smtClean="0"/>
              <a:t>Tell opp antallet klistremerker og velg ut de tre tiltakene med flest stemmer på bevaring, og de tre tiltakene med flest stemmer på forbedring. Sett disse så inn i neste slide som er tiltaksplanen.</a:t>
            </a:r>
            <a:endParaRPr lang="nb-NO" b="0" dirty="0"/>
          </a:p>
        </p:txBody>
      </p:sp>
      <p:sp>
        <p:nvSpPr>
          <p:cNvPr id="4" name="Plassholder for lysbildenummer 3"/>
          <p:cNvSpPr>
            <a:spLocks noGrp="1"/>
          </p:cNvSpPr>
          <p:nvPr>
            <p:ph type="sldNum" sz="quarter" idx="10"/>
          </p:nvPr>
        </p:nvSpPr>
        <p:spPr/>
        <p:txBody>
          <a:bodyPr/>
          <a:lstStyle/>
          <a:p>
            <a:fld id="{374C6B9C-FD6F-4F6B-B55D-A77440A62333}" type="slidenum">
              <a:rPr lang="nb-NO" smtClean="0"/>
              <a:t>24</a:t>
            </a:fld>
            <a:endParaRPr lang="nb-NO"/>
          </a:p>
        </p:txBody>
      </p:sp>
    </p:spTree>
    <p:extLst>
      <p:ext uri="{BB962C8B-B14F-4D97-AF65-F5344CB8AC3E}">
        <p14:creationId xmlns:p14="http://schemas.microsoft.com/office/powerpoint/2010/main" val="2076148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smtClean="0"/>
              <a:t>Bakgrunnsnotat</a:t>
            </a:r>
            <a:r>
              <a:rPr lang="nb-NO" b="1" baseline="0" dirty="0" smtClean="0"/>
              <a:t> til leder</a:t>
            </a:r>
          </a:p>
          <a:p>
            <a:endParaRPr lang="nb-NO" b="1" baseline="0" dirty="0" smtClean="0"/>
          </a:p>
          <a:p>
            <a:r>
              <a:rPr lang="nb-NO" b="0" baseline="0" dirty="0" smtClean="0"/>
              <a:t>Dersom det er tid kan man utfordre gruppene på hvem som er ansvarlig for gjennomføring av tiltak, og frist for dette. Denne øvelsen må erfaringsvis gjøres i flere omganger men det anbefales at man allerede nå prøver å gjøre seg opp en formening om dette.</a:t>
            </a:r>
          </a:p>
          <a:p>
            <a:endParaRPr lang="nb-NO" b="0" baseline="0" dirty="0" smtClean="0"/>
          </a:p>
          <a:p>
            <a:r>
              <a:rPr lang="nb-NO" b="0" baseline="0" dirty="0" smtClean="0"/>
              <a:t>Avslutt med å takke for innsatsen og kommuniser ut at dette er starten på en utviklingsprosess av arbeidsmiljøet ved enheten.</a:t>
            </a:r>
          </a:p>
          <a:p>
            <a:pPr algn="l"/>
            <a:r>
              <a:rPr lang="nb-NO" dirty="0"/>
              <a:t>Arbeid etter oppfølgingsmøtet vil være:</a:t>
            </a:r>
          </a:p>
          <a:p>
            <a:pPr marL="343414" indent="-343414">
              <a:buFont typeface="Arial" pitchFamily="34" charset="0"/>
              <a:buChar char="•"/>
            </a:pPr>
            <a:r>
              <a:rPr lang="nb-NO" dirty="0"/>
              <a:t>Utvikling og iverksetting av tiltak</a:t>
            </a:r>
          </a:p>
          <a:p>
            <a:pPr marL="343414" indent="-343414">
              <a:buFont typeface="Arial" pitchFamily="34" charset="0"/>
              <a:buChar char="•"/>
            </a:pPr>
            <a:r>
              <a:rPr lang="nb-NO" dirty="0"/>
              <a:t>Kontinuerlig evaluering av tiltakenes effekt og justering av tiltak ved behov</a:t>
            </a:r>
          </a:p>
          <a:p>
            <a:pPr marL="343414" indent="-343414">
              <a:buFont typeface="Arial" pitchFamily="34" charset="0"/>
              <a:buChar char="•"/>
            </a:pPr>
            <a:r>
              <a:rPr lang="nb-NO" dirty="0"/>
              <a:t>Rapportering i </a:t>
            </a:r>
            <a:r>
              <a:rPr lang="nb-NO" dirty="0" err="1"/>
              <a:t>lederlinja</a:t>
            </a:r>
            <a:r>
              <a:rPr lang="nb-NO" dirty="0"/>
              <a:t> (virksomhetsstyring)</a:t>
            </a:r>
          </a:p>
          <a:p>
            <a:endParaRPr lang="nb-NO" dirty="0"/>
          </a:p>
          <a:p>
            <a:r>
              <a:rPr lang="nb-NO" dirty="0"/>
              <a:t>Si  avslutningsvis noe om når de kan forvente mer informasjon.</a:t>
            </a:r>
          </a:p>
          <a:p>
            <a:endParaRPr lang="nb-NO" b="0" dirty="0"/>
          </a:p>
        </p:txBody>
      </p:sp>
      <p:sp>
        <p:nvSpPr>
          <p:cNvPr id="4" name="Plassholder for lysbildenummer 3"/>
          <p:cNvSpPr>
            <a:spLocks noGrp="1"/>
          </p:cNvSpPr>
          <p:nvPr>
            <p:ph type="sldNum" sz="quarter" idx="10"/>
          </p:nvPr>
        </p:nvSpPr>
        <p:spPr/>
        <p:txBody>
          <a:bodyPr/>
          <a:lstStyle/>
          <a:p>
            <a:fld id="{374C6B9C-FD6F-4F6B-B55D-A77440A62333}" type="slidenum">
              <a:rPr lang="nb-NO" smtClean="0"/>
              <a:t>25</a:t>
            </a:fld>
            <a:endParaRPr lang="nb-NO"/>
          </a:p>
        </p:txBody>
      </p:sp>
    </p:spTree>
    <p:extLst>
      <p:ext uri="{BB962C8B-B14F-4D97-AF65-F5344CB8AC3E}">
        <p14:creationId xmlns:p14="http://schemas.microsoft.com/office/powerpoint/2010/main" val="2968574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22276" y="462725"/>
            <a:ext cx="5964238" cy="3354387"/>
          </a:xfrm>
        </p:spPr>
      </p:sp>
      <p:sp>
        <p:nvSpPr>
          <p:cNvPr id="3" name="Plassholder for notater 2"/>
          <p:cNvSpPr>
            <a:spLocks noGrp="1"/>
          </p:cNvSpPr>
          <p:nvPr>
            <p:ph type="body" idx="1"/>
          </p:nvPr>
        </p:nvSpPr>
        <p:spPr>
          <a:xfrm>
            <a:off x="680880" y="4186660"/>
            <a:ext cx="5447030" cy="4713499"/>
          </a:xfrm>
        </p:spPr>
        <p:txBody>
          <a:bodyPr/>
          <a:lstStyle/>
          <a:p>
            <a:r>
              <a:rPr lang="nb-NO" b="1" baseline="0" dirty="0" smtClean="0"/>
              <a:t>Bakgrunnsnotat til leder</a:t>
            </a:r>
          </a:p>
          <a:p>
            <a:endParaRPr lang="nb-NO" b="0" baseline="0" dirty="0" smtClean="0"/>
          </a:p>
          <a:p>
            <a:pPr defTabSz="915772">
              <a:defRPr/>
            </a:pPr>
            <a:r>
              <a:rPr lang="nb-NO" b="1" baseline="0" dirty="0" smtClean="0"/>
              <a:t>Arbeidsmiljøundersøkelsen bygger på jobbkrav-ressursmodellen (JD-R) </a:t>
            </a:r>
            <a:r>
              <a:rPr lang="nb-NO" b="0" baseline="0" dirty="0" smtClean="0"/>
              <a:t>som brukes mye i arbeidsmiljø- og organisasjonsutviklingsarbeid. Her er modellen illustrert med en vekt. Tanken er at det må være en rimelig balanse mellom krav og ressurser for at vi skal ha et helsefremmende arbeidsmiljø. Blir det for stor ubalanse mellom krav og ressurser vil det oppleves stressende. Hva som i arbeidshverdagen oppleves som krav og ressurser vil variere fra person til person. Når kravene er store, er det ekstra viktig å styrke ressursene rundt de ansatte. Ressursene kan da fungere som en «buffer» eller «moderator» mot stress. Det er en grunn til at arbeidsmiljøundersøkelsen legger så stor vekt på å kartlegge ressursene i arbeidsmiljøet. Når vi skaper gode rammer for arbeidet, bidrar det både til et helsefremmende arbeidsmiljø og god måloppnåelse. Det er bra både for ansatte og for virksomheten.  </a:t>
            </a:r>
          </a:p>
          <a:p>
            <a:pPr defTabSz="915772">
              <a:defRPr/>
            </a:pPr>
            <a:endParaRPr lang="nb-NO" b="0" baseline="0" dirty="0" smtClean="0"/>
          </a:p>
          <a:p>
            <a:pPr defTabSz="915772">
              <a:defRPr/>
            </a:pPr>
            <a:r>
              <a:rPr lang="nb-NO" b="0" baseline="0" dirty="0" smtClean="0"/>
              <a:t>Arbeidsmiljøundersøkelsen omfatter fem temaområder. Figuren viser eksempler på hvilke tema undersøkelsen tar opp på hvert område. Temaene er beskrevet nærmere i notatfeltene til resultatpresentasjonen (stolpediagrammene).</a:t>
            </a:r>
          </a:p>
          <a:p>
            <a:endParaRPr lang="nb-NO" b="0" baseline="0" dirty="0" smtClean="0"/>
          </a:p>
          <a:p>
            <a:pPr defTabSz="915772">
              <a:defRPr/>
            </a:pPr>
            <a:r>
              <a:rPr lang="nb-NO" b="1" baseline="0" dirty="0" smtClean="0"/>
              <a:t>Arbeidsmiljøundersøkelsen er godt egnet til å jobbe forebyggende med utvikling av et helsefremmende arbeidsmiljø i samsvar med Arbeidsmiljøloven.</a:t>
            </a:r>
            <a:r>
              <a:rPr lang="nb-NO" baseline="0" dirty="0" smtClean="0"/>
              <a:t> Dersom undersøkelsen gir indikasjoner på uforsvarlige arbeidsforhold, har leder </a:t>
            </a:r>
            <a:r>
              <a:rPr lang="nb-NO" b="0" baseline="0" dirty="0" smtClean="0"/>
              <a:t>en lovpålagt undersøkelsesplikt og aktivitetsplikt. HR/HMS-avdeling og Bedriftshelsetjeneste kan gi råd og lederstøtte i slike tilfeller. </a:t>
            </a:r>
          </a:p>
          <a:p>
            <a:endParaRPr lang="nb-NO" b="0" baseline="0" dirty="0" smtClean="0"/>
          </a:p>
        </p:txBody>
      </p:sp>
    </p:spTree>
    <p:extLst>
      <p:ext uri="{BB962C8B-B14F-4D97-AF65-F5344CB8AC3E}">
        <p14:creationId xmlns:p14="http://schemas.microsoft.com/office/powerpoint/2010/main" val="2275562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5" name="Plassholder for notat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15772">
              <a:spcBef>
                <a:spcPct val="0"/>
              </a:spcBef>
              <a:defRPr/>
            </a:pPr>
            <a:r>
              <a:rPr lang="nb-NO" b="1" dirty="0"/>
              <a:t>Bakgrunnsnotat til leder</a:t>
            </a:r>
          </a:p>
          <a:p>
            <a:pPr defTabSz="915772">
              <a:spcBef>
                <a:spcPct val="0"/>
              </a:spcBef>
              <a:defRPr/>
            </a:pPr>
            <a:endParaRPr lang="nb-NO" dirty="0"/>
          </a:p>
          <a:p>
            <a:pPr defTabSz="915772">
              <a:spcBef>
                <a:spcPct val="0"/>
              </a:spcBef>
              <a:defRPr/>
            </a:pPr>
            <a:r>
              <a:rPr lang="nb-NO" dirty="0"/>
              <a:t>Målet for arbeidet med det organisatoriske og psykososiale arbeidsmiljøet er at vi skal utvikle et helsefremmende arbeidsmiljø preget av jobbengasjement, god arbeidsflyt og måloppnåelse.</a:t>
            </a:r>
          </a:p>
          <a:p>
            <a:pPr defTabSz="915772">
              <a:spcBef>
                <a:spcPct val="0"/>
              </a:spcBef>
              <a:defRPr/>
            </a:pPr>
            <a:endParaRPr lang="nb-NO" altLang="nb-NO" b="1" dirty="0"/>
          </a:p>
          <a:p>
            <a:pPr defTabSz="915772">
              <a:spcBef>
                <a:spcPct val="0"/>
              </a:spcBef>
              <a:defRPr/>
            </a:pPr>
            <a:r>
              <a:rPr lang="nb-NO" altLang="nb-NO" b="1" dirty="0"/>
              <a:t>Forslag til individuell oppgave (brukes som oppvarming og </a:t>
            </a:r>
            <a:r>
              <a:rPr lang="nb-NO" altLang="nb-NO" b="1" dirty="0" err="1"/>
              <a:t>påkopling</a:t>
            </a:r>
            <a:r>
              <a:rPr lang="nb-NO" altLang="nb-NO" b="1" dirty="0"/>
              <a:t> til tema)</a:t>
            </a:r>
          </a:p>
          <a:p>
            <a:pPr marL="171450" indent="-171450" defTabSz="915772">
              <a:spcBef>
                <a:spcPct val="0"/>
              </a:spcBef>
              <a:buFont typeface="Arial" panose="020B0604020202020204" pitchFamily="34" charset="0"/>
              <a:buChar char="•"/>
              <a:defRPr/>
            </a:pPr>
            <a:r>
              <a:rPr lang="nb-NO" altLang="nb-NO" dirty="0"/>
              <a:t>Diskuter to og to (</a:t>
            </a:r>
            <a:r>
              <a:rPr lang="nb-NO" altLang="nb-NO" dirty="0" err="1"/>
              <a:t>ca</a:t>
            </a:r>
            <a:r>
              <a:rPr lang="nb-NO" altLang="nb-NO" dirty="0"/>
              <a:t> 5 minutter). </a:t>
            </a:r>
            <a:r>
              <a:rPr lang="nb-NO" altLang="nb-NO" dirty="0" smtClean="0"/>
              <a:t>Noter </a:t>
            </a:r>
            <a:r>
              <a:rPr lang="nb-NO" altLang="nb-NO" dirty="0"/>
              <a:t>2-3 ting som dere kjenner «utløser jobbengasjement» eller som «er krevende» (alternativt «gir energi/tapper for energi», «hemmer/fremmer»). </a:t>
            </a:r>
          </a:p>
          <a:p>
            <a:pPr marL="171707" indent="-171707">
              <a:spcBef>
                <a:spcPct val="0"/>
              </a:spcBef>
              <a:buFont typeface="Arial" panose="020B0604020202020204" pitchFamily="34" charset="0"/>
              <a:buChar char="•"/>
            </a:pPr>
            <a:r>
              <a:rPr lang="nb-NO" altLang="nb-NO" dirty="0"/>
              <a:t>Innhent noen eksempler </a:t>
            </a:r>
            <a:r>
              <a:rPr lang="nb-NO" altLang="nb-NO" dirty="0" smtClean="0"/>
              <a:t>fra deltakerne</a:t>
            </a:r>
            <a:r>
              <a:rPr lang="nb-NO" altLang="nb-NO" baseline="0" dirty="0" smtClean="0"/>
              <a:t> </a:t>
            </a:r>
            <a:r>
              <a:rPr lang="nb-NO" altLang="nb-NO" dirty="0" smtClean="0"/>
              <a:t>på </a:t>
            </a:r>
            <a:r>
              <a:rPr lang="nb-NO" altLang="nb-NO" dirty="0"/>
              <a:t>hva som utløser jobbengasjement og hva som oppleves som krevende i jobben. </a:t>
            </a:r>
          </a:p>
          <a:p>
            <a:pPr marL="171707" indent="-171707">
              <a:spcBef>
                <a:spcPct val="0"/>
              </a:spcBef>
              <a:buFont typeface="Arial" panose="020B0604020202020204" pitchFamily="34" charset="0"/>
              <a:buChar char="•"/>
            </a:pPr>
            <a:r>
              <a:rPr lang="nb-NO" altLang="nb-NO" dirty="0"/>
              <a:t>Prosessleder kan gjerne knytte eksemplene til de fem temaområdene i arbeidsmiljøundersøkelsen: </a:t>
            </a:r>
            <a:endParaRPr lang="nb-NO" altLang="nb-NO" dirty="0" smtClean="0"/>
          </a:p>
          <a:p>
            <a:pPr marL="628907" lvl="1" indent="-171707">
              <a:spcBef>
                <a:spcPct val="0"/>
              </a:spcBef>
              <a:buFont typeface="Arial" panose="020B0604020202020204" pitchFamily="34" charset="0"/>
              <a:buChar char="•"/>
            </a:pPr>
            <a:r>
              <a:rPr lang="nb-NO" altLang="nb-NO" dirty="0" smtClean="0"/>
              <a:t>individuelle </a:t>
            </a:r>
            <a:r>
              <a:rPr lang="nb-NO" altLang="nb-NO" dirty="0"/>
              <a:t>ressurser i </a:t>
            </a:r>
            <a:r>
              <a:rPr lang="nb-NO" altLang="nb-NO" dirty="0" smtClean="0"/>
              <a:t>oppgaveutførelsen</a:t>
            </a:r>
          </a:p>
          <a:p>
            <a:pPr marL="628907" lvl="1" indent="-171707">
              <a:spcBef>
                <a:spcPct val="0"/>
              </a:spcBef>
              <a:buFont typeface="Arial" panose="020B0604020202020204" pitchFamily="34" charset="0"/>
              <a:buChar char="•"/>
            </a:pPr>
            <a:r>
              <a:rPr lang="nb-NO" altLang="nb-NO" dirty="0" smtClean="0"/>
              <a:t>kollegaressurser</a:t>
            </a:r>
            <a:endParaRPr lang="nb-NO" altLang="nb-NO" dirty="0"/>
          </a:p>
          <a:p>
            <a:pPr marL="628907" lvl="1" indent="-171707">
              <a:spcBef>
                <a:spcPct val="0"/>
              </a:spcBef>
              <a:buFont typeface="Arial" panose="020B0604020202020204" pitchFamily="34" charset="0"/>
              <a:buChar char="•"/>
            </a:pPr>
            <a:r>
              <a:rPr lang="nb-NO" altLang="nb-NO" dirty="0" smtClean="0"/>
              <a:t>organisatoriske ressurser</a:t>
            </a:r>
          </a:p>
          <a:p>
            <a:pPr marL="628907" lvl="1" indent="-171707">
              <a:spcBef>
                <a:spcPct val="0"/>
              </a:spcBef>
              <a:buFont typeface="Arial" panose="020B0604020202020204" pitchFamily="34" charset="0"/>
              <a:buChar char="•"/>
            </a:pPr>
            <a:r>
              <a:rPr lang="nb-NO" altLang="nb-NO" dirty="0" smtClean="0"/>
              <a:t>jobbkrav</a:t>
            </a:r>
          </a:p>
          <a:p>
            <a:pPr marL="628907" lvl="1" indent="-171707">
              <a:spcBef>
                <a:spcPct val="0"/>
              </a:spcBef>
              <a:buFont typeface="Arial" panose="020B0604020202020204" pitchFamily="34" charset="0"/>
              <a:buChar char="•"/>
            </a:pPr>
            <a:r>
              <a:rPr lang="nb-NO" altLang="nb-NO" dirty="0" smtClean="0"/>
              <a:t>jobbtilknytning</a:t>
            </a:r>
            <a:endParaRPr lang="nb-NO" altLang="nb-NO" dirty="0"/>
          </a:p>
          <a:p>
            <a:pPr marL="171707" indent="-171707">
              <a:spcBef>
                <a:spcPct val="0"/>
              </a:spcBef>
              <a:buFont typeface="Arial" panose="020B0604020202020204" pitchFamily="34" charset="0"/>
              <a:buChar char="•"/>
            </a:pPr>
            <a:r>
              <a:rPr lang="nb-NO" altLang="nb-NO" dirty="0"/>
              <a:t>Oppfordre alle til å ta med seg sine refleksjoner inn i gruppeprosessen når vi skal diskutere hva det er viktig å ta vare på og å forbedre i arbeidsmiljøet.</a:t>
            </a:r>
          </a:p>
        </p:txBody>
      </p:sp>
      <p:sp>
        <p:nvSpPr>
          <p:cNvPr id="8196" name="Plassholder for lysbildenumm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4064" indent="-286179">
              <a:defRPr>
                <a:solidFill>
                  <a:schemeClr val="tx1"/>
                </a:solidFill>
                <a:latin typeface="Calibri" panose="020F0502020204030204" pitchFamily="34" charset="0"/>
              </a:defRPr>
            </a:lvl2pPr>
            <a:lvl3pPr marL="1144715" indent="-228943">
              <a:defRPr>
                <a:solidFill>
                  <a:schemeClr val="tx1"/>
                </a:solidFill>
                <a:latin typeface="Calibri" panose="020F0502020204030204" pitchFamily="34" charset="0"/>
              </a:defRPr>
            </a:lvl3pPr>
            <a:lvl4pPr marL="1602600" indent="-228943">
              <a:defRPr>
                <a:solidFill>
                  <a:schemeClr val="tx1"/>
                </a:solidFill>
                <a:latin typeface="Calibri" panose="020F0502020204030204" pitchFamily="34" charset="0"/>
              </a:defRPr>
            </a:lvl4pPr>
            <a:lvl5pPr marL="2060486" indent="-228943">
              <a:defRPr>
                <a:solidFill>
                  <a:schemeClr val="tx1"/>
                </a:solidFill>
                <a:latin typeface="Calibri" panose="020F0502020204030204" pitchFamily="34" charset="0"/>
              </a:defRPr>
            </a:lvl5pPr>
            <a:lvl6pPr marL="2518372" indent="-228943" eaLnBrk="0" fontAlgn="base" hangingPunct="0">
              <a:spcBef>
                <a:spcPct val="0"/>
              </a:spcBef>
              <a:spcAft>
                <a:spcPct val="0"/>
              </a:spcAft>
              <a:defRPr>
                <a:solidFill>
                  <a:schemeClr val="tx1"/>
                </a:solidFill>
                <a:latin typeface="Calibri" panose="020F0502020204030204" pitchFamily="34" charset="0"/>
              </a:defRPr>
            </a:lvl6pPr>
            <a:lvl7pPr marL="2976258" indent="-228943" eaLnBrk="0" fontAlgn="base" hangingPunct="0">
              <a:spcBef>
                <a:spcPct val="0"/>
              </a:spcBef>
              <a:spcAft>
                <a:spcPct val="0"/>
              </a:spcAft>
              <a:defRPr>
                <a:solidFill>
                  <a:schemeClr val="tx1"/>
                </a:solidFill>
                <a:latin typeface="Calibri" panose="020F0502020204030204" pitchFamily="34" charset="0"/>
              </a:defRPr>
            </a:lvl7pPr>
            <a:lvl8pPr marL="3434144" indent="-228943" eaLnBrk="0" fontAlgn="base" hangingPunct="0">
              <a:spcBef>
                <a:spcPct val="0"/>
              </a:spcBef>
              <a:spcAft>
                <a:spcPct val="0"/>
              </a:spcAft>
              <a:defRPr>
                <a:solidFill>
                  <a:schemeClr val="tx1"/>
                </a:solidFill>
                <a:latin typeface="Calibri" panose="020F0502020204030204" pitchFamily="34" charset="0"/>
              </a:defRPr>
            </a:lvl8pPr>
            <a:lvl9pPr marL="3892029" indent="-228943"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C65BAE9-0B04-4C3A-B5CB-CC3BDD917913}" type="slidenum">
              <a:rPr lang="nb-NO" altLang="nb-NO" smtClean="0"/>
              <a:pPr fontAlgn="base">
                <a:spcBef>
                  <a:spcPct val="0"/>
                </a:spcBef>
                <a:spcAft>
                  <a:spcPct val="0"/>
                </a:spcAft>
              </a:pPr>
              <a:t>4</a:t>
            </a:fld>
            <a:endParaRPr lang="nb-NO" altLang="nb-NO" smtClean="0"/>
          </a:p>
        </p:txBody>
      </p:sp>
    </p:spTree>
    <p:extLst>
      <p:ext uri="{BB962C8B-B14F-4D97-AF65-F5344CB8AC3E}">
        <p14:creationId xmlns:p14="http://schemas.microsoft.com/office/powerpoint/2010/main" val="1446165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xfrm>
            <a:off x="847725" y="315913"/>
            <a:ext cx="4735513" cy="2663825"/>
          </a:xfrm>
          <a:ln/>
        </p:spPr>
      </p:sp>
      <p:sp>
        <p:nvSpPr>
          <p:cNvPr id="19458" name="Rectangle 3"/>
          <p:cNvSpPr>
            <a:spLocks noGrp="1" noChangeArrowheads="1"/>
          </p:cNvSpPr>
          <p:nvPr>
            <p:ph type="body" idx="1"/>
          </p:nvPr>
        </p:nvSpPr>
        <p:spPr>
          <a:xfrm>
            <a:off x="306627" y="3290856"/>
            <a:ext cx="6076759" cy="7202100"/>
          </a:xfrm>
          <a:noFill/>
          <a:ln/>
        </p:spPr>
        <p:txBody>
          <a:bodyPr/>
          <a:lstStyle/>
          <a:p>
            <a:pPr marL="171707" indent="-171707">
              <a:buFont typeface="Arial" panose="020B0604020202020204" pitchFamily="34" charset="0"/>
              <a:buChar char="•"/>
            </a:pPr>
            <a:r>
              <a:rPr lang="nb-NO" dirty="0" smtClean="0">
                <a:latin typeface="Arial Narrow" panose="020B0606020202030204" pitchFamily="34" charset="0"/>
                <a:cs typeface="Arial" panose="020B0604020202020204" pitchFamily="34" charset="0"/>
              </a:rPr>
              <a:t>I </a:t>
            </a:r>
            <a:r>
              <a:rPr lang="nb-NO" dirty="0">
                <a:latin typeface="Arial Narrow" panose="020B0606020202030204" pitchFamily="34" charset="0"/>
                <a:cs typeface="Arial" panose="020B0604020202020204" pitchFamily="34" charset="0"/>
              </a:rPr>
              <a:t>U&amp;H-sektoren har til sammen </a:t>
            </a:r>
            <a:r>
              <a:rPr lang="nb-NO" b="1" dirty="0" smtClean="0"/>
              <a:t>25038</a:t>
            </a:r>
            <a:r>
              <a:rPr lang="nb-NO" dirty="0" smtClean="0"/>
              <a:t>  </a:t>
            </a:r>
            <a:r>
              <a:rPr lang="nb-NO" dirty="0">
                <a:latin typeface="Arial Narrow" panose="020B0606020202030204" pitchFamily="34" charset="0"/>
              </a:rPr>
              <a:t>personer svart på KIWEST</a:t>
            </a:r>
          </a:p>
          <a:p>
            <a:pPr marL="171707" indent="-171707">
              <a:buFont typeface="Arial" panose="020B0604020202020204" pitchFamily="34" charset="0"/>
              <a:buChar char="•"/>
            </a:pPr>
            <a:r>
              <a:rPr lang="nb-NO" dirty="0">
                <a:latin typeface="Arial Narrow" panose="020B0606020202030204" pitchFamily="34" charset="0"/>
                <a:cs typeface="Arial" panose="020B0604020202020204" pitchFamily="34" charset="0"/>
              </a:rPr>
              <a:t>Gjennomsnittlig svarprosent i sektoren er: </a:t>
            </a:r>
            <a:r>
              <a:rPr lang="nb-NO" b="1" dirty="0" smtClean="0"/>
              <a:t>67,1</a:t>
            </a:r>
            <a:r>
              <a:rPr lang="nb-NO" dirty="0" smtClean="0">
                <a:latin typeface="Arial Narrow" panose="020B0606020202030204" pitchFamily="34" charset="0"/>
                <a:cs typeface="Arial" panose="020B0604020202020204" pitchFamily="34" charset="0"/>
              </a:rPr>
              <a:t>%</a:t>
            </a:r>
            <a:endParaRPr lang="nb-NO" dirty="0">
              <a:latin typeface="Arial Narrow" panose="020B0606020202030204" pitchFamily="34" charset="0"/>
              <a:cs typeface="Arial" panose="020B0604020202020204" pitchFamily="34" charset="0"/>
            </a:endParaRPr>
          </a:p>
          <a:p>
            <a:pPr marL="171707" indent="-171707">
              <a:buFont typeface="Arial" panose="020B0604020202020204" pitchFamily="34" charset="0"/>
              <a:buChar char="•"/>
            </a:pPr>
            <a:endParaRPr lang="nb-NO" dirty="0">
              <a:latin typeface="Arial Narrow" panose="020B0606020202030204" pitchFamily="34" charset="0"/>
              <a:cs typeface="Arial" panose="020B0604020202020204" pitchFamily="34" charset="0"/>
            </a:endParaRPr>
          </a:p>
          <a:p>
            <a:pPr marL="171707" indent="-171707">
              <a:buFont typeface="Arial" panose="020B0604020202020204" pitchFamily="34" charset="0"/>
              <a:buChar char="•"/>
            </a:pPr>
            <a:r>
              <a:rPr lang="nb-NO" dirty="0">
                <a:latin typeface="Arial Narrow" panose="020B0606020202030204" pitchFamily="34" charset="0"/>
                <a:cs typeface="Arial" panose="020B0604020202020204" pitchFamily="34" charset="0"/>
              </a:rPr>
              <a:t>Svarprosenter er beregnet ut fra registerdata for kjønn, stillingskategori og stillingsandel.</a:t>
            </a:r>
          </a:p>
          <a:p>
            <a:pPr marL="171707" indent="-171707">
              <a:buFont typeface="Arial" panose="020B0604020202020204" pitchFamily="34" charset="0"/>
              <a:buChar char="•"/>
            </a:pPr>
            <a:r>
              <a:rPr lang="nb-NO" dirty="0">
                <a:latin typeface="Arial Narrow" panose="020B0606020202030204" pitchFamily="34" charset="0"/>
                <a:cs typeface="Arial" panose="020B0604020202020204" pitchFamily="34" charset="0"/>
              </a:rPr>
              <a:t>Selvrapportering ligger til grunn for eventuell svarprosent der kategorien fast/midlertidig ansatt brukes.</a:t>
            </a:r>
          </a:p>
          <a:p>
            <a:pPr marL="171707" indent="-171707">
              <a:buFont typeface="Arial" panose="020B0604020202020204" pitchFamily="34" charset="0"/>
              <a:buChar char="•"/>
            </a:pPr>
            <a:r>
              <a:rPr lang="nb-NO" dirty="0">
                <a:latin typeface="Arial Narrow" panose="020B0606020202030204" pitchFamily="34" charset="0"/>
                <a:cs typeface="Arial" panose="020B0604020202020204" pitchFamily="34" charset="0"/>
              </a:rPr>
              <a:t>Tatt bort alle som ikke har trykt på «ferdig»</a:t>
            </a:r>
          </a:p>
          <a:p>
            <a:pPr marL="171707" indent="-171707">
              <a:buFont typeface="Arial" panose="020B0604020202020204" pitchFamily="34" charset="0"/>
              <a:buChar char="•"/>
            </a:pPr>
            <a:r>
              <a:rPr lang="nb-NO" dirty="0">
                <a:latin typeface="Arial Narrow" panose="020B0606020202030204" pitchFamily="34" charset="0"/>
                <a:cs typeface="Arial" panose="020B0604020202020204" pitchFamily="34" charset="0"/>
              </a:rPr>
              <a:t>Tatt bort alle som ikke har svart på minimum </a:t>
            </a:r>
            <a:r>
              <a:rPr lang="nb-NO" dirty="0" smtClean="0">
                <a:solidFill>
                  <a:srgbClr val="000000"/>
                </a:solidFill>
                <a:latin typeface="Arial Narrow" panose="020B0606020202030204" pitchFamily="34" charset="0"/>
                <a:cs typeface="Arial" panose="020B0604020202020204" pitchFamily="34" charset="0"/>
              </a:rPr>
              <a:t>ett tema i undersøkelsen. </a:t>
            </a:r>
            <a:endParaRPr lang="nb-NO" dirty="0">
              <a:solidFill>
                <a:srgbClr val="000000"/>
              </a:solidFill>
              <a:latin typeface="Arial Narrow" panose="020B0606020202030204" pitchFamily="34" charset="0"/>
              <a:cs typeface="Arial" panose="020B0604020202020204" pitchFamily="34" charset="0"/>
            </a:endParaRPr>
          </a:p>
          <a:p>
            <a:pPr marL="171707" indent="-171707">
              <a:buFont typeface="Arial" panose="020B0604020202020204" pitchFamily="34" charset="0"/>
              <a:buChar char="•"/>
            </a:pPr>
            <a:r>
              <a:rPr lang="nb-NO" dirty="0">
                <a:latin typeface="Arial Narrow" panose="020B0606020202030204" pitchFamily="34" charset="0"/>
                <a:cs typeface="Arial" panose="020B0604020202020204" pitchFamily="34" charset="0"/>
              </a:rPr>
              <a:t>Tatt bort alle svar på videresendte lenker</a:t>
            </a:r>
          </a:p>
          <a:p>
            <a:pPr marL="171707" indent="-171707">
              <a:buFont typeface="Arial" panose="020B0604020202020204" pitchFamily="34" charset="0"/>
              <a:buChar char="•"/>
            </a:pPr>
            <a:r>
              <a:rPr lang="nb-NO" dirty="0">
                <a:latin typeface="Arial Narrow" panose="020B0606020202030204" pitchFamily="34" charset="0"/>
                <a:cs typeface="Arial" panose="020B0604020202020204" pitchFamily="34" charset="0"/>
              </a:rPr>
              <a:t>I tilfeller der det ligger to svar fra samme person er siste fullførte besvarelse og besvarelse med flest svar tatt med videre.</a:t>
            </a:r>
          </a:p>
          <a:p>
            <a:pPr marL="172471" indent="-172471">
              <a:buFontTx/>
              <a:buChar char="-"/>
            </a:pPr>
            <a:endParaRPr lang="nb-NO" dirty="0">
              <a:latin typeface="Arial Narrow" panose="020B0606020202030204" pitchFamily="34" charset="0"/>
              <a:cs typeface="Arial" panose="020B0604020202020204" pitchFamily="34" charset="0"/>
            </a:endParaRPr>
          </a:p>
          <a:p>
            <a:pPr marL="172471" indent="-172471">
              <a:buFontTx/>
              <a:buChar char="-"/>
            </a:pPr>
            <a:endParaRPr lang="nb-NO" dirty="0">
              <a:latin typeface="Arial Narrow" panose="020B0606020202030204" pitchFamily="34" charset="0"/>
            </a:endParaRPr>
          </a:p>
        </p:txBody>
      </p:sp>
    </p:spTree>
    <p:extLst>
      <p:ext uri="{BB962C8B-B14F-4D97-AF65-F5344CB8AC3E}">
        <p14:creationId xmlns:p14="http://schemas.microsoft.com/office/powerpoint/2010/main" val="2388709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smtClean="0"/>
              <a:t>Spindelvevdiagrammet</a:t>
            </a:r>
            <a:r>
              <a:rPr lang="nb-NO" b="1" baseline="0" dirty="0" smtClean="0"/>
              <a:t> (stjerna) viser e</a:t>
            </a:r>
            <a:r>
              <a:rPr lang="nb-NO" b="1" dirty="0" smtClean="0"/>
              <a:t>nhetens</a:t>
            </a:r>
            <a:r>
              <a:rPr lang="nb-NO" b="1" baseline="0" dirty="0" smtClean="0"/>
              <a:t> gjennomsnittlige svar på de 28 temaene i arbeidsmiljøundersøkelsen </a:t>
            </a:r>
          </a:p>
          <a:p>
            <a:pPr marL="171707" indent="-171707">
              <a:buFont typeface="Wingdings" panose="05000000000000000000" pitchFamily="2" charset="2"/>
              <a:buChar char="§"/>
            </a:pPr>
            <a:r>
              <a:rPr lang="nb-NO" b="0" baseline="0" dirty="0" smtClean="0"/>
              <a:t>Diagrammet viser hva enheten gjennomsnittlig har svart sammenliknet med egen institusjon og UH-sektoren.</a:t>
            </a:r>
          </a:p>
          <a:p>
            <a:pPr marL="171707" indent="-171707">
              <a:buFont typeface="Wingdings" panose="05000000000000000000" pitchFamily="2" charset="2"/>
              <a:buChar char="§"/>
            </a:pPr>
            <a:r>
              <a:rPr lang="nb-NO" b="0" baseline="0" dirty="0" smtClean="0"/>
              <a:t>Skalaen er fra 1 «svært uenig» til 5 «svært enig» i utsagnene som lå til grunn for hvert tema. </a:t>
            </a:r>
          </a:p>
          <a:p>
            <a:pPr marL="171707" indent="-171707">
              <a:buFont typeface="Wingdings" panose="05000000000000000000" pitchFamily="2" charset="2"/>
              <a:buChar char="§"/>
            </a:pPr>
            <a:r>
              <a:rPr lang="nb-NO" b="0" baseline="0" dirty="0" smtClean="0"/>
              <a:t>Temaene er kodet slik at det generelt er positivt å ha størst mulig rom i stjerna. Men hva som er et normalt svar, vil varierer fra tema til tema. Det vil også variere fra person til person. Temaene kan også oppleves forskjellig for ulike stillingsgrupper og i ulike faser av livet. </a:t>
            </a:r>
          </a:p>
          <a:p>
            <a:endParaRPr lang="nb-NO" b="1" dirty="0" smtClean="0"/>
          </a:p>
          <a:p>
            <a:endParaRPr lang="nb-NO" b="1" dirty="0" smtClean="0"/>
          </a:p>
          <a:p>
            <a:r>
              <a:rPr lang="nb-NO" b="1" dirty="0" smtClean="0"/>
              <a:t>Bruk gjerne lysarket</a:t>
            </a:r>
            <a:r>
              <a:rPr lang="nb-NO" b="1" baseline="0" dirty="0" smtClean="0"/>
              <a:t> i gruppeprosessen for å komme fram til bevarings- og forbedringsområder. </a:t>
            </a:r>
          </a:p>
          <a:p>
            <a:pPr marL="171450" indent="-171450">
              <a:buFont typeface="Arial" panose="020B0604020202020204" pitchFamily="34" charset="0"/>
              <a:buChar char="•"/>
            </a:pPr>
            <a:r>
              <a:rPr lang="nb-NO" b="0" baseline="0" dirty="0" smtClean="0"/>
              <a:t>Ta utgangspunkt i de 28 temaene i arbeidsmiljøundersøkelsen – gode resultater, overraskende resultater, svake resultater.</a:t>
            </a:r>
          </a:p>
          <a:p>
            <a:pPr marL="171707" indent="-171707">
              <a:buFont typeface="Arial" panose="020B0604020202020204" pitchFamily="34" charset="0"/>
              <a:buChar char="•"/>
            </a:pPr>
            <a:r>
              <a:rPr lang="nb-NO" b="0" baseline="0" dirty="0" smtClean="0"/>
              <a:t>Trekk også inn tema fra den individuelle oppgaven (hva som gir jobbengasjement/oppleves som krevende)</a:t>
            </a:r>
          </a:p>
          <a:p>
            <a:pPr marL="171707" indent="-171707">
              <a:buFont typeface="Arial" panose="020B0604020202020204" pitchFamily="34" charset="0"/>
              <a:buChar char="•"/>
            </a:pPr>
            <a:r>
              <a:rPr lang="nb-NO" b="0" baseline="0" dirty="0" smtClean="0"/>
              <a:t>Er det andre tema som har stor betydning for det organisatoriske og psykososiale arbeidsmiljøet på enheten for tiden?</a:t>
            </a:r>
            <a:r>
              <a:rPr lang="nb-NO" b="1" baseline="0" dirty="0" smtClean="0"/>
              <a:t> </a:t>
            </a:r>
            <a:endParaRPr lang="nb-NO" b="1" dirty="0"/>
          </a:p>
        </p:txBody>
      </p:sp>
      <p:sp>
        <p:nvSpPr>
          <p:cNvPr id="4" name="Plassholder for lysbildenummer 3"/>
          <p:cNvSpPr>
            <a:spLocks noGrp="1"/>
          </p:cNvSpPr>
          <p:nvPr>
            <p:ph type="sldNum" sz="quarter" idx="10"/>
          </p:nvPr>
        </p:nvSpPr>
        <p:spPr/>
        <p:txBody>
          <a:bodyPr/>
          <a:lstStyle/>
          <a:p>
            <a:pPr defTabSz="915772">
              <a:defRPr/>
            </a:pPr>
            <a:fld id="{E2020892-FA62-4C9C-B62C-8A3C9279A1BA}" type="slidenum">
              <a:rPr lang="nb-NO">
                <a:solidFill>
                  <a:prstClr val="black"/>
                </a:solidFill>
                <a:latin typeface="Calibri"/>
              </a:rPr>
              <a:pPr defTabSz="915772">
                <a:defRPr/>
              </a:pPr>
              <a:t>6</a:t>
            </a:fld>
            <a:endParaRPr lang="nb-NO">
              <a:solidFill>
                <a:prstClr val="black"/>
              </a:solidFill>
              <a:latin typeface="Calibri"/>
            </a:endParaRPr>
          </a:p>
        </p:txBody>
      </p:sp>
    </p:spTree>
    <p:extLst>
      <p:ext uri="{BB962C8B-B14F-4D97-AF65-F5344CB8AC3E}">
        <p14:creationId xmlns:p14="http://schemas.microsoft.com/office/powerpoint/2010/main" val="2995632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22276" y="685836"/>
            <a:ext cx="5964238" cy="3354387"/>
          </a:xfrm>
        </p:spPr>
      </p:sp>
      <p:sp>
        <p:nvSpPr>
          <p:cNvPr id="3" name="Plassholder for notater 2"/>
          <p:cNvSpPr>
            <a:spLocks noGrp="1"/>
          </p:cNvSpPr>
          <p:nvPr>
            <p:ph type="body" idx="1"/>
          </p:nvPr>
        </p:nvSpPr>
        <p:spPr>
          <a:xfrm>
            <a:off x="680880" y="4284196"/>
            <a:ext cx="5447030" cy="5347483"/>
          </a:xfrm>
        </p:spPr>
        <p:txBody>
          <a:bodyPr/>
          <a:lstStyle/>
          <a:p>
            <a:r>
              <a:rPr lang="nb-NO" b="1" dirty="0">
                <a:latin typeface="Arial Narrow" panose="020B0606020202030204" pitchFamily="34" charset="0"/>
                <a:cs typeface="Arial" panose="020B0604020202020204" pitchFamily="34" charset="0"/>
              </a:rPr>
              <a:t>Noen tips før gjennomgangen av resultatene </a:t>
            </a:r>
            <a:r>
              <a:rPr lang="nb-NO" b="1" dirty="0" smtClean="0">
                <a:latin typeface="Arial Narrow" panose="020B0606020202030204" pitchFamily="34" charset="0"/>
                <a:cs typeface="Arial" panose="020B0604020202020204" pitchFamily="34" charset="0"/>
              </a:rPr>
              <a:t>(resultatene gjennomgås</a:t>
            </a:r>
            <a:r>
              <a:rPr lang="nb-NO" b="1" baseline="0" dirty="0" smtClean="0">
                <a:latin typeface="Arial Narrow" panose="020B0606020202030204" pitchFamily="34" charset="0"/>
                <a:cs typeface="Arial" panose="020B0604020202020204" pitchFamily="34" charset="0"/>
              </a:rPr>
              <a:t> i </a:t>
            </a:r>
            <a:r>
              <a:rPr lang="nb-NO" b="1" dirty="0" smtClean="0">
                <a:latin typeface="Arial Narrow" panose="020B0606020202030204" pitchFamily="34" charset="0"/>
                <a:cs typeface="Arial" panose="020B0604020202020204" pitchFamily="34" charset="0"/>
              </a:rPr>
              <a:t>plenum eller individuelt</a:t>
            </a:r>
            <a:r>
              <a:rPr lang="nb-NO" b="1" baseline="0" dirty="0" smtClean="0">
                <a:latin typeface="Arial Narrow" panose="020B0606020202030204" pitchFamily="34" charset="0"/>
                <a:cs typeface="Arial" panose="020B0604020202020204" pitchFamily="34" charset="0"/>
              </a:rPr>
              <a:t>)</a:t>
            </a:r>
            <a:endParaRPr lang="nb-NO" b="1" dirty="0">
              <a:latin typeface="Arial Narrow" panose="020B0606020202030204" pitchFamily="34" charset="0"/>
              <a:cs typeface="Arial" panose="020B0604020202020204" pitchFamily="34" charset="0"/>
            </a:endParaRPr>
          </a:p>
          <a:p>
            <a:pPr marL="171707" indent="-171707">
              <a:buFont typeface="Arial" panose="020B0604020202020204" pitchFamily="34" charset="0"/>
              <a:buChar char="•"/>
            </a:pPr>
            <a:r>
              <a:rPr lang="nb-NO" dirty="0">
                <a:latin typeface="Arial Narrow" panose="020B0606020202030204" pitchFamily="34" charset="0"/>
                <a:cs typeface="Arial" panose="020B0604020202020204" pitchFamily="34" charset="0"/>
              </a:rPr>
              <a:t>På de neste lysbildene </a:t>
            </a:r>
            <a:r>
              <a:rPr lang="nb-NO" dirty="0" smtClean="0">
                <a:latin typeface="Arial Narrow" panose="020B0606020202030204" pitchFamily="34" charset="0"/>
                <a:cs typeface="Arial" panose="020B0604020202020204" pitchFamily="34" charset="0"/>
              </a:rPr>
              <a:t>gjennomgås resultatene</a:t>
            </a:r>
            <a:r>
              <a:rPr lang="nb-NO" baseline="0" dirty="0" smtClean="0">
                <a:latin typeface="Arial Narrow" panose="020B0606020202030204" pitchFamily="34" charset="0"/>
                <a:cs typeface="Arial" panose="020B0604020202020204" pitchFamily="34" charset="0"/>
              </a:rPr>
              <a:t> for de </a:t>
            </a:r>
            <a:r>
              <a:rPr lang="nb-NO" dirty="0" smtClean="0">
                <a:latin typeface="Arial Narrow" panose="020B0606020202030204" pitchFamily="34" charset="0"/>
                <a:cs typeface="Arial" panose="020B0604020202020204" pitchFamily="34" charset="0"/>
              </a:rPr>
              <a:t>fem </a:t>
            </a:r>
            <a:r>
              <a:rPr lang="nb-NO" dirty="0">
                <a:latin typeface="Arial Narrow" panose="020B0606020202030204" pitchFamily="34" charset="0"/>
                <a:cs typeface="Arial" panose="020B0604020202020204" pitchFamily="34" charset="0"/>
              </a:rPr>
              <a:t>temaområdene i undersøkelsen. </a:t>
            </a:r>
          </a:p>
          <a:p>
            <a:pPr marL="171707" indent="-171707">
              <a:buFont typeface="Arial" panose="020B0604020202020204" pitchFamily="34" charset="0"/>
              <a:buChar char="•"/>
            </a:pPr>
            <a:r>
              <a:rPr lang="nb-NO" dirty="0" smtClean="0">
                <a:latin typeface="Arial Narrow" panose="020B0606020202030204" pitchFamily="34" charset="0"/>
                <a:cs typeface="Arial" panose="020B0604020202020204" pitchFamily="34" charset="0"/>
              </a:rPr>
              <a:t>Noter gjerne </a:t>
            </a:r>
            <a:r>
              <a:rPr lang="nb-NO" dirty="0">
                <a:latin typeface="Arial Narrow" panose="020B0606020202030204" pitchFamily="34" charset="0"/>
                <a:cs typeface="Arial" panose="020B0604020202020204" pitchFamily="34" charset="0"/>
              </a:rPr>
              <a:t>hva </a:t>
            </a:r>
            <a:r>
              <a:rPr lang="nb-NO" dirty="0" smtClean="0">
                <a:latin typeface="Arial Narrow" panose="020B0606020202030204" pitchFamily="34" charset="0"/>
                <a:cs typeface="Arial" panose="020B0604020202020204" pitchFamily="34" charset="0"/>
              </a:rPr>
              <a:t>du </a:t>
            </a:r>
            <a:r>
              <a:rPr lang="nb-NO" dirty="0">
                <a:latin typeface="Arial Narrow" panose="020B0606020202030204" pitchFamily="34" charset="0"/>
                <a:cs typeface="Arial" panose="020B0604020202020204" pitchFamily="34" charset="0"/>
              </a:rPr>
              <a:t>mener er viktig å bevare og nødvendig å </a:t>
            </a:r>
            <a:r>
              <a:rPr lang="nb-NO" dirty="0" smtClean="0">
                <a:latin typeface="Arial Narrow" panose="020B0606020202030204" pitchFamily="34" charset="0"/>
                <a:cs typeface="Arial" panose="020B0604020202020204" pitchFamily="34" charset="0"/>
              </a:rPr>
              <a:t>forbedre. Det</a:t>
            </a:r>
            <a:r>
              <a:rPr lang="nb-NO" baseline="0" dirty="0" smtClean="0">
                <a:latin typeface="Arial Narrow" panose="020B0606020202030204" pitchFamily="34" charset="0"/>
                <a:cs typeface="Arial" panose="020B0604020202020204" pitchFamily="34" charset="0"/>
              </a:rPr>
              <a:t> kan være relevant å ta med inn i</a:t>
            </a:r>
            <a:r>
              <a:rPr lang="nb-NO" dirty="0" smtClean="0">
                <a:latin typeface="Arial Narrow" panose="020B0606020202030204" pitchFamily="34" charset="0"/>
                <a:cs typeface="Arial" panose="020B0604020202020204" pitchFamily="34" charset="0"/>
              </a:rPr>
              <a:t> gruppediskusjonen etterpå.</a:t>
            </a:r>
            <a:endParaRPr lang="nb-NO" dirty="0">
              <a:latin typeface="Arial Narrow" panose="020B0606020202030204" pitchFamily="34" charset="0"/>
              <a:cs typeface="Arial" panose="020B0604020202020204" pitchFamily="34" charset="0"/>
            </a:endParaRPr>
          </a:p>
          <a:p>
            <a:endParaRPr lang="nb-NO" b="1" dirty="0">
              <a:latin typeface="Arial Narrow" panose="020B0606020202030204" pitchFamily="34" charset="0"/>
              <a:cs typeface="Arial" panose="020B0604020202020204" pitchFamily="34" charset="0"/>
            </a:endParaRPr>
          </a:p>
          <a:p>
            <a:r>
              <a:rPr lang="nb-NO" b="1" dirty="0">
                <a:latin typeface="Arial Narrow" panose="020B0606020202030204" pitchFamily="34" charset="0"/>
                <a:cs typeface="Arial" panose="020B0604020202020204" pitchFamily="34" charset="0"/>
              </a:rPr>
              <a:t>Stolpediagrammet viser hva ansatte </a:t>
            </a:r>
            <a:r>
              <a:rPr lang="nb-NO" b="1" dirty="0" smtClean="0">
                <a:latin typeface="Arial Narrow" panose="020B0606020202030204" pitchFamily="34" charset="0"/>
                <a:cs typeface="Arial" panose="020B0604020202020204" pitchFamily="34" charset="0"/>
              </a:rPr>
              <a:t>i gjennomsnitt </a:t>
            </a:r>
            <a:r>
              <a:rPr lang="nb-NO" b="1" dirty="0">
                <a:latin typeface="Arial Narrow" panose="020B0606020202030204" pitchFamily="34" charset="0"/>
                <a:cs typeface="Arial" panose="020B0604020202020204" pitchFamily="34" charset="0"/>
              </a:rPr>
              <a:t>har svart på hvert av de 28 temaene </a:t>
            </a:r>
            <a:r>
              <a:rPr lang="nb-NO" b="1" dirty="0" smtClean="0">
                <a:latin typeface="Arial Narrow" panose="020B0606020202030204" pitchFamily="34" charset="0"/>
                <a:cs typeface="Arial" panose="020B0604020202020204" pitchFamily="34" charset="0"/>
              </a:rPr>
              <a:t>i undersøkelsen</a:t>
            </a:r>
            <a:endParaRPr lang="nb-NO" b="1" dirty="0">
              <a:latin typeface="Arial Narrow" panose="020B0606020202030204" pitchFamily="34" charset="0"/>
              <a:cs typeface="Arial" panose="020B0604020202020204" pitchFamily="34" charset="0"/>
            </a:endParaRPr>
          </a:p>
          <a:p>
            <a:pPr marL="171707" indent="-171707">
              <a:buFont typeface="Arial" panose="020B0604020202020204" pitchFamily="34" charset="0"/>
              <a:buChar char="•"/>
            </a:pPr>
            <a:r>
              <a:rPr lang="nb-NO" dirty="0">
                <a:latin typeface="Arial Narrow" panose="020B0606020202030204" pitchFamily="34" charset="0"/>
                <a:cs typeface="Arial" panose="020B0604020202020204" pitchFamily="34" charset="0"/>
              </a:rPr>
              <a:t>Resultatet på hvert tema er basert på hva ansatte svarte på 3-15 </a:t>
            </a:r>
            <a:r>
              <a:rPr lang="nb-NO" dirty="0" smtClean="0">
                <a:latin typeface="Arial Narrow" panose="020B0606020202030204" pitchFamily="34" charset="0"/>
                <a:cs typeface="Arial" panose="020B0604020202020204" pitchFamily="34" charset="0"/>
              </a:rPr>
              <a:t>utsagnene</a:t>
            </a:r>
            <a:r>
              <a:rPr lang="nb-NO" baseline="0" dirty="0" smtClean="0">
                <a:latin typeface="Arial Narrow" panose="020B0606020202030204" pitchFamily="34" charset="0"/>
                <a:cs typeface="Arial" panose="020B0604020202020204" pitchFamily="34" charset="0"/>
              </a:rPr>
              <a:t> s</a:t>
            </a:r>
            <a:r>
              <a:rPr lang="nb-NO" dirty="0" smtClean="0">
                <a:latin typeface="Arial Narrow" panose="020B0606020202030204" pitchFamily="34" charset="0"/>
                <a:cs typeface="Arial" panose="020B0604020202020204" pitchFamily="34" charset="0"/>
              </a:rPr>
              <a:t>om til</a:t>
            </a:r>
            <a:r>
              <a:rPr lang="nb-NO" baseline="0" dirty="0" smtClean="0">
                <a:latin typeface="Arial Narrow" panose="020B0606020202030204" pitchFamily="34" charset="0"/>
                <a:cs typeface="Arial" panose="020B0604020202020204" pitchFamily="34" charset="0"/>
              </a:rPr>
              <a:t> sammen skulle belyse </a:t>
            </a:r>
            <a:r>
              <a:rPr lang="nb-NO" dirty="0" smtClean="0">
                <a:latin typeface="Arial Narrow" panose="020B0606020202030204" pitchFamily="34" charset="0"/>
                <a:cs typeface="Arial" panose="020B0604020202020204" pitchFamily="34" charset="0"/>
              </a:rPr>
              <a:t>temaet.</a:t>
            </a:r>
            <a:endParaRPr lang="nb-NO" dirty="0">
              <a:latin typeface="Arial Narrow" panose="020B0606020202030204" pitchFamily="34" charset="0"/>
              <a:cs typeface="Arial" panose="020B0604020202020204" pitchFamily="34" charset="0"/>
            </a:endParaRPr>
          </a:p>
          <a:p>
            <a:pPr marL="171707" indent="-171707">
              <a:buFont typeface="Arial" panose="020B0604020202020204" pitchFamily="34" charset="0"/>
              <a:buChar char="•"/>
            </a:pPr>
            <a:r>
              <a:rPr lang="nb-NO" dirty="0">
                <a:latin typeface="Arial Narrow" panose="020B0606020202030204" pitchFamily="34" charset="0"/>
                <a:cs typeface="Arial" panose="020B0604020202020204" pitchFamily="34" charset="0"/>
              </a:rPr>
              <a:t>Man kunne velge mellom fem svaralternativ fra «svært uenig» (1) til «svært enig» (5). </a:t>
            </a:r>
            <a:endParaRPr lang="nb-NO" dirty="0" smtClean="0">
              <a:latin typeface="Arial Narrow" panose="020B0606020202030204" pitchFamily="34" charset="0"/>
              <a:cs typeface="Arial" panose="020B0604020202020204" pitchFamily="34" charset="0"/>
            </a:endParaRPr>
          </a:p>
          <a:p>
            <a:pPr marL="171707" indent="-171707">
              <a:buFont typeface="Arial" panose="020B0604020202020204" pitchFamily="34" charset="0"/>
              <a:buChar char="•"/>
            </a:pPr>
            <a:r>
              <a:rPr lang="nb-NO" dirty="0" smtClean="0">
                <a:latin typeface="Arial Narrow" panose="020B0606020202030204" pitchFamily="34" charset="0"/>
                <a:cs typeface="Arial" panose="020B0604020202020204" pitchFamily="34" charset="0"/>
              </a:rPr>
              <a:t>Svaralternativ (3) </a:t>
            </a:r>
            <a:r>
              <a:rPr lang="nb-NO" baseline="0" dirty="0" smtClean="0">
                <a:latin typeface="Arial Narrow" panose="020B0606020202030204" pitchFamily="34" charset="0"/>
                <a:cs typeface="Arial" panose="020B0604020202020204" pitchFamily="34" charset="0"/>
              </a:rPr>
              <a:t>var «verken/eller», men ansatte kan også ha valgt dette alternativet for å uttrykke at det ikke er et entydig svar her (eksempelvis «både/og» eller «ikke relevant for meg»). </a:t>
            </a:r>
            <a:endParaRPr lang="nb-NO" dirty="0">
              <a:latin typeface="Arial Narrow" panose="020B0606020202030204" pitchFamily="34" charset="0"/>
              <a:cs typeface="Arial" panose="020B0604020202020204" pitchFamily="34" charset="0"/>
            </a:endParaRPr>
          </a:p>
          <a:p>
            <a:pPr marL="171707" indent="-171707">
              <a:buFont typeface="Arial" panose="020B0604020202020204" pitchFamily="34" charset="0"/>
              <a:buChar char="•"/>
            </a:pPr>
            <a:r>
              <a:rPr lang="nb-NO" dirty="0">
                <a:latin typeface="Arial Narrow" panose="020B0606020202030204" pitchFamily="34" charset="0"/>
                <a:cs typeface="Arial" panose="020B0604020202020204" pitchFamily="34" charset="0"/>
              </a:rPr>
              <a:t>Alle </a:t>
            </a:r>
            <a:r>
              <a:rPr lang="nb-NO" dirty="0" smtClean="0">
                <a:latin typeface="Arial Narrow" panose="020B0606020202030204" pitchFamily="34" charset="0"/>
                <a:cs typeface="Arial" panose="020B0604020202020204" pitchFamily="34" charset="0"/>
              </a:rPr>
              <a:t>tema </a:t>
            </a:r>
            <a:r>
              <a:rPr lang="nb-NO" dirty="0">
                <a:latin typeface="Arial Narrow" panose="020B0606020202030204" pitchFamily="34" charset="0"/>
                <a:cs typeface="Arial" panose="020B0604020202020204" pitchFamily="34" charset="0"/>
              </a:rPr>
              <a:t>er kodet slik at </a:t>
            </a:r>
            <a:r>
              <a:rPr lang="nb-NO" dirty="0" smtClean="0">
                <a:latin typeface="Arial Narrow" panose="020B0606020202030204" pitchFamily="34" charset="0"/>
                <a:cs typeface="Arial" panose="020B0604020202020204" pitchFamily="34" charset="0"/>
              </a:rPr>
              <a:t>høy verdi regnes</a:t>
            </a:r>
            <a:r>
              <a:rPr lang="nb-NO" baseline="0" dirty="0" smtClean="0">
                <a:latin typeface="Arial Narrow" panose="020B0606020202030204" pitchFamily="34" charset="0"/>
                <a:cs typeface="Arial" panose="020B0604020202020204" pitchFamily="34" charset="0"/>
              </a:rPr>
              <a:t> som positivt</a:t>
            </a:r>
            <a:r>
              <a:rPr lang="nb-NO" dirty="0" smtClean="0">
                <a:latin typeface="Arial Narrow" panose="020B0606020202030204" pitchFamily="34" charset="0"/>
                <a:cs typeface="Arial" panose="020B0604020202020204" pitchFamily="34" charset="0"/>
              </a:rPr>
              <a:t>. Resultatet</a:t>
            </a:r>
            <a:r>
              <a:rPr lang="nb-NO" baseline="0" dirty="0" smtClean="0">
                <a:latin typeface="Arial Narrow" panose="020B0606020202030204" pitchFamily="34" charset="0"/>
                <a:cs typeface="Arial" panose="020B0604020202020204" pitchFamily="34" charset="0"/>
              </a:rPr>
              <a:t> over kan eksempelvis leses slik: «Ansatte svarer i gjennomsnitt at de er enige (4) i at det på enheten er et romslig arbeidsmiljø der ansatte tar sosialt ansvar». </a:t>
            </a:r>
            <a:r>
              <a:rPr lang="nb-NO" dirty="0" smtClean="0">
                <a:latin typeface="Arial Narrow" panose="020B0606020202030204" pitchFamily="34" charset="0"/>
                <a:cs typeface="Arial" panose="020B0604020202020204" pitchFamily="34" charset="0"/>
              </a:rPr>
              <a:t> </a:t>
            </a:r>
            <a:endParaRPr lang="nb-NO" dirty="0">
              <a:latin typeface="Arial Narrow" panose="020B0606020202030204" pitchFamily="34" charset="0"/>
              <a:cs typeface="Arial" panose="020B0604020202020204" pitchFamily="34" charset="0"/>
            </a:endParaRPr>
          </a:p>
          <a:p>
            <a:pPr>
              <a:spcAft>
                <a:spcPts val="581"/>
              </a:spcAft>
            </a:pPr>
            <a:r>
              <a:rPr lang="nb-NO" dirty="0">
                <a:latin typeface="Arial Narrow" panose="020B0606020202030204" pitchFamily="34" charset="0"/>
                <a:cs typeface="Arial" panose="020B0604020202020204" pitchFamily="34" charset="0"/>
              </a:rPr>
              <a:t> </a:t>
            </a:r>
          </a:p>
          <a:p>
            <a:pPr>
              <a:spcAft>
                <a:spcPts val="581"/>
              </a:spcAft>
            </a:pPr>
            <a:r>
              <a:rPr lang="nb-NO" b="1" dirty="0" smtClean="0">
                <a:latin typeface="Arial Narrow" panose="020B0606020202030204" pitchFamily="34" charset="0"/>
                <a:ea typeface="Arial Unicode MS" pitchFamily="34" charset="-128"/>
                <a:cs typeface="Arial" panose="020B0604020202020204" pitchFamily="34" charset="0"/>
              </a:rPr>
              <a:t>Streken </a:t>
            </a:r>
            <a:r>
              <a:rPr lang="nb-NO" b="1" dirty="0">
                <a:latin typeface="Arial Narrow" panose="020B0606020202030204" pitchFamily="34" charset="0"/>
                <a:ea typeface="Arial Unicode MS" pitchFamily="34" charset="-128"/>
                <a:cs typeface="Arial" panose="020B0604020202020204" pitchFamily="34" charset="0"/>
              </a:rPr>
              <a:t>viser hvor stor spredning det er i </a:t>
            </a:r>
            <a:r>
              <a:rPr lang="nb-NO" b="1" dirty="0" smtClean="0">
                <a:latin typeface="Arial Narrow" panose="020B0606020202030204" pitchFamily="34" charset="0"/>
                <a:ea typeface="Arial Unicode MS" pitchFamily="34" charset="-128"/>
                <a:cs typeface="Arial" panose="020B0604020202020204" pitchFamily="34" charset="0"/>
              </a:rPr>
              <a:t>svarene </a:t>
            </a:r>
            <a:endParaRPr lang="nb-NO" b="1" dirty="0">
              <a:latin typeface="Arial Narrow" panose="020B0606020202030204" pitchFamily="34" charset="0"/>
              <a:ea typeface="Arial Unicode MS"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581"/>
              </a:spcAft>
              <a:buClrTx/>
              <a:buSzTx/>
              <a:buFontTx/>
              <a:buNone/>
              <a:tabLst/>
              <a:defRPr/>
            </a:pPr>
            <a:r>
              <a:rPr lang="nb-NO" baseline="0" dirty="0" smtClean="0">
                <a:latin typeface="Arial Narrow" panose="020B0606020202030204" pitchFamily="34" charset="0"/>
                <a:ea typeface="Arial Unicode MS" pitchFamily="34" charset="-128"/>
                <a:cs typeface="Arial" panose="020B0604020202020204" pitchFamily="34" charset="0"/>
              </a:rPr>
              <a:t>S</a:t>
            </a:r>
            <a:r>
              <a:rPr lang="nb-NO" dirty="0" smtClean="0">
                <a:latin typeface="Arial Narrow" panose="020B0606020202030204" pitchFamily="34" charset="0"/>
                <a:ea typeface="Arial Unicode MS" pitchFamily="34" charset="-128"/>
                <a:cs typeface="Arial" panose="020B0604020202020204" pitchFamily="34" charset="0"/>
              </a:rPr>
              <a:t>predningen i svarene kan gi viktig informasjon</a:t>
            </a:r>
            <a:r>
              <a:rPr lang="nb-NO" baseline="0" dirty="0" smtClean="0">
                <a:latin typeface="Arial Narrow" panose="020B0606020202030204" pitchFamily="34" charset="0"/>
                <a:ea typeface="Arial Unicode MS" pitchFamily="34" charset="-128"/>
                <a:cs typeface="Arial" panose="020B0604020202020204" pitchFamily="34" charset="0"/>
              </a:rPr>
              <a:t> om temaet oppleves forskjellig av de ansatte og av ulike </a:t>
            </a:r>
            <a:r>
              <a:rPr lang="nb-NO" baseline="0" dirty="0" err="1" smtClean="0">
                <a:latin typeface="Arial Narrow" panose="020B0606020202030204" pitchFamily="34" charset="0"/>
                <a:ea typeface="Arial Unicode MS" pitchFamily="34" charset="-128"/>
                <a:cs typeface="Arial" panose="020B0604020202020204" pitchFamily="34" charset="0"/>
              </a:rPr>
              <a:t>ansattegrupper</a:t>
            </a:r>
            <a:r>
              <a:rPr lang="nb-NO" baseline="0" dirty="0" smtClean="0">
                <a:latin typeface="Arial Narrow" panose="020B0606020202030204" pitchFamily="34" charset="0"/>
                <a:ea typeface="Arial Unicode MS" pitchFamily="34" charset="-128"/>
                <a:cs typeface="Arial" panose="020B0604020202020204" pitchFamily="34" charset="0"/>
              </a:rPr>
              <a:t>. Kanskje er det nettopp her utfordringen ligger på tross av en høy score?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latin typeface="Arial Narrow" panose="020B0606020202030204" pitchFamily="34" charset="0"/>
                <a:ea typeface="Arial Unicode MS" pitchFamily="34" charset="-128"/>
                <a:cs typeface="Arial" panose="020B0604020202020204" pitchFamily="34" charset="0"/>
              </a:rPr>
              <a:t>Det </a:t>
            </a:r>
            <a:r>
              <a:rPr lang="nb-NO" dirty="0">
                <a:latin typeface="Arial Narrow" panose="020B0606020202030204" pitchFamily="34" charset="0"/>
                <a:ea typeface="Arial Unicode MS" pitchFamily="34" charset="-128"/>
                <a:cs typeface="Arial" panose="020B0604020202020204" pitchFamily="34" charset="0"/>
              </a:rPr>
              <a:t>er ett standardavvik i hver retning fra </a:t>
            </a:r>
            <a:r>
              <a:rPr lang="nb-NO" dirty="0" smtClean="0">
                <a:latin typeface="Arial Narrow" panose="020B0606020202030204" pitchFamily="34" charset="0"/>
                <a:ea typeface="Arial Unicode MS" pitchFamily="34" charset="-128"/>
                <a:cs typeface="Arial" panose="020B0604020202020204" pitchFamily="34" charset="0"/>
              </a:rPr>
              <a:t>gjennomsnittet (</a:t>
            </a:r>
            <a:r>
              <a:rPr lang="nb-NO" dirty="0" smtClean="0">
                <a:effectLst/>
              </a:rPr>
              <a:t>I en normalfordeling vil 68,27 % av svarene</a:t>
            </a:r>
            <a:r>
              <a:rPr lang="nb-NO" baseline="0" dirty="0" smtClean="0">
                <a:effectLst/>
              </a:rPr>
              <a:t> ligge</a:t>
            </a:r>
            <a:r>
              <a:rPr lang="nb-NO" dirty="0" smtClean="0">
                <a:effectLst/>
              </a:rPr>
              <a:t> innenfor dette området).</a:t>
            </a:r>
            <a:r>
              <a:rPr lang="nb-NO" dirty="0" smtClean="0">
                <a:latin typeface="Arial Narrow" panose="020B0606020202030204" pitchFamily="34" charset="0"/>
                <a:ea typeface="Arial Unicode MS" pitchFamily="34" charset="-128"/>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581"/>
              </a:spcAft>
              <a:buClrTx/>
              <a:buSzTx/>
              <a:buFont typeface="Arial" panose="020B0604020202020204" pitchFamily="34" charset="0"/>
              <a:buChar char="•"/>
              <a:tabLst/>
              <a:defRPr/>
            </a:pPr>
            <a:r>
              <a:rPr lang="nb-NO" dirty="0" smtClean="0">
                <a:latin typeface="Arial Narrow" panose="020B0606020202030204" pitchFamily="34" charset="0"/>
                <a:ea typeface="Arial Unicode MS" pitchFamily="34" charset="-128"/>
                <a:cs typeface="Arial" panose="020B0604020202020204" pitchFamily="34" charset="0"/>
              </a:rPr>
              <a:t>Stort </a:t>
            </a:r>
            <a:r>
              <a:rPr lang="nb-NO" dirty="0">
                <a:latin typeface="Arial Narrow" panose="020B0606020202030204" pitchFamily="34" charset="0"/>
                <a:ea typeface="Arial Unicode MS" pitchFamily="34" charset="-128"/>
                <a:cs typeface="Arial" panose="020B0604020202020204" pitchFamily="34" charset="0"/>
              </a:rPr>
              <a:t>standardavvik </a:t>
            </a:r>
            <a:r>
              <a:rPr lang="nb-NO" dirty="0" smtClean="0">
                <a:latin typeface="Arial Narrow" panose="020B0606020202030204" pitchFamily="34" charset="0"/>
                <a:ea typeface="Arial Unicode MS" pitchFamily="34" charset="-128"/>
                <a:cs typeface="Arial" panose="020B0604020202020204" pitchFamily="34" charset="0"/>
              </a:rPr>
              <a:t>= </a:t>
            </a:r>
            <a:r>
              <a:rPr lang="nb-NO" dirty="0">
                <a:latin typeface="Arial Narrow" panose="020B0606020202030204" pitchFamily="34" charset="0"/>
                <a:ea typeface="Arial Unicode MS" pitchFamily="34" charset="-128"/>
                <a:cs typeface="Arial" panose="020B0604020202020204" pitchFamily="34" charset="0"/>
              </a:rPr>
              <a:t>stor </a:t>
            </a:r>
            <a:r>
              <a:rPr lang="nb-NO" dirty="0" smtClean="0">
                <a:latin typeface="Arial Narrow" panose="020B0606020202030204" pitchFamily="34" charset="0"/>
                <a:ea typeface="Arial Unicode MS" pitchFamily="34" charset="-128"/>
                <a:cs typeface="Arial" panose="020B0604020202020204" pitchFamily="34" charset="0"/>
              </a:rPr>
              <a:t>spredning. Respondentene </a:t>
            </a:r>
            <a:r>
              <a:rPr lang="nb-NO" dirty="0">
                <a:latin typeface="Arial Narrow" panose="020B0606020202030204" pitchFamily="34" charset="0"/>
                <a:ea typeface="Arial Unicode MS" pitchFamily="34" charset="-128"/>
                <a:cs typeface="Arial" panose="020B0604020202020204" pitchFamily="34" charset="0"/>
              </a:rPr>
              <a:t>gir ikke entydige svar. </a:t>
            </a:r>
          </a:p>
          <a:p>
            <a:pPr marL="171707" indent="-171707">
              <a:spcAft>
                <a:spcPts val="581"/>
              </a:spcAft>
              <a:buFont typeface="Arial" panose="020B0604020202020204" pitchFamily="34" charset="0"/>
              <a:buChar char="•"/>
            </a:pPr>
            <a:r>
              <a:rPr lang="nb-NO" dirty="0">
                <a:latin typeface="Arial Narrow" panose="020B0606020202030204" pitchFamily="34" charset="0"/>
                <a:ea typeface="Arial Unicode MS" pitchFamily="34" charset="-128"/>
                <a:cs typeface="Arial" panose="020B0604020202020204" pitchFamily="34" charset="0"/>
              </a:rPr>
              <a:t>Lite standardavvik </a:t>
            </a:r>
            <a:r>
              <a:rPr lang="nb-NO" dirty="0" smtClean="0">
                <a:latin typeface="Arial Narrow" panose="020B0606020202030204" pitchFamily="34" charset="0"/>
                <a:ea typeface="Arial Unicode MS" pitchFamily="34" charset="-128"/>
                <a:cs typeface="Arial" panose="020B0604020202020204" pitchFamily="34" charset="0"/>
              </a:rPr>
              <a:t>= </a:t>
            </a:r>
            <a:r>
              <a:rPr lang="nb-NO" dirty="0">
                <a:latin typeface="Arial Narrow" panose="020B0606020202030204" pitchFamily="34" charset="0"/>
                <a:ea typeface="Arial Unicode MS" pitchFamily="34" charset="-128"/>
                <a:cs typeface="Arial" panose="020B0604020202020204" pitchFamily="34" charset="0"/>
              </a:rPr>
              <a:t>liten </a:t>
            </a:r>
            <a:r>
              <a:rPr lang="nb-NO" dirty="0" smtClean="0">
                <a:latin typeface="Arial Narrow" panose="020B0606020202030204" pitchFamily="34" charset="0"/>
                <a:ea typeface="Arial Unicode MS" pitchFamily="34" charset="-128"/>
                <a:cs typeface="Arial" panose="020B0604020202020204" pitchFamily="34" charset="0"/>
              </a:rPr>
              <a:t>spredning. Respondentene </a:t>
            </a:r>
            <a:r>
              <a:rPr lang="nb-NO" dirty="0">
                <a:latin typeface="Arial Narrow" panose="020B0606020202030204" pitchFamily="34" charset="0"/>
                <a:ea typeface="Arial Unicode MS" pitchFamily="34" charset="-128"/>
                <a:cs typeface="Arial" panose="020B0604020202020204" pitchFamily="34" charset="0"/>
              </a:rPr>
              <a:t>gir stort sett de samme svarene. </a:t>
            </a:r>
          </a:p>
          <a:p>
            <a:endParaRPr lang="nb-NO" dirty="0" smtClean="0">
              <a:effectLst/>
            </a:endParaRPr>
          </a:p>
        </p:txBody>
      </p:sp>
      <p:sp>
        <p:nvSpPr>
          <p:cNvPr id="4" name="Plassholder for lysbildenummer 3"/>
          <p:cNvSpPr>
            <a:spLocks noGrp="1"/>
          </p:cNvSpPr>
          <p:nvPr>
            <p:ph type="sldNum" sz="quarter" idx="10"/>
          </p:nvPr>
        </p:nvSpPr>
        <p:spPr/>
        <p:txBody>
          <a:bodyPr/>
          <a:lstStyle/>
          <a:p>
            <a:fld id="{374C6B9C-FD6F-4F6B-B55D-A77440A62333}" type="slidenum">
              <a:rPr lang="nb-NO" smtClean="0"/>
              <a:t>7</a:t>
            </a:fld>
            <a:endParaRPr lang="nb-NO"/>
          </a:p>
        </p:txBody>
      </p:sp>
    </p:spTree>
    <p:extLst>
      <p:ext uri="{BB962C8B-B14F-4D97-AF65-F5344CB8AC3E}">
        <p14:creationId xmlns:p14="http://schemas.microsoft.com/office/powerpoint/2010/main" val="597188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27063" y="384175"/>
            <a:ext cx="5219700" cy="2936875"/>
          </a:xfrm>
        </p:spPr>
      </p:sp>
      <p:sp>
        <p:nvSpPr>
          <p:cNvPr id="3" name="Plassholder for notater 2"/>
          <p:cNvSpPr>
            <a:spLocks noGrp="1"/>
          </p:cNvSpPr>
          <p:nvPr>
            <p:ph type="body" idx="1"/>
          </p:nvPr>
        </p:nvSpPr>
        <p:spPr>
          <a:xfrm>
            <a:off x="185027" y="3603415"/>
            <a:ext cx="6389875" cy="5713797"/>
          </a:xfrm>
        </p:spPr>
        <p:txBody>
          <a:bodyPr/>
          <a:lstStyle/>
          <a:p>
            <a:r>
              <a:rPr lang="nb-NO" sz="1400" b="1" dirty="0">
                <a:latin typeface="Arial Narrow" panose="020B0606020202030204" pitchFamily="34" charset="0"/>
              </a:rPr>
              <a:t>Autonomi: </a:t>
            </a:r>
            <a:r>
              <a:rPr lang="nb-NO" sz="1400" dirty="0">
                <a:latin typeface="Arial Narrow" panose="020B0606020202030204" pitchFamily="34" charset="0"/>
              </a:rPr>
              <a:t>Selvstendighet og innflytelse over hvordan oppgaver skal organiseres og utføres, om respondenten har kontroll over arbeidssituasjonen og har rom for å ta egne initiativ.</a:t>
            </a:r>
          </a:p>
          <a:p>
            <a:endParaRPr lang="nb-NO" sz="1400" dirty="0">
              <a:latin typeface="Arial Narrow" panose="020B0606020202030204" pitchFamily="34" charset="0"/>
            </a:endParaRPr>
          </a:p>
          <a:p>
            <a:r>
              <a:rPr lang="nb-NO" sz="1400" b="1" dirty="0">
                <a:latin typeface="Arial Narrow" panose="020B0606020202030204" pitchFamily="34" charset="0"/>
              </a:rPr>
              <a:t>Selvstendighet i forhold til oppgavegjennomføring</a:t>
            </a:r>
            <a:r>
              <a:rPr lang="nb-NO" sz="1400" dirty="0">
                <a:latin typeface="Arial Narrow" panose="020B0606020202030204" pitchFamily="34" charset="0"/>
              </a:rPr>
              <a:t>: Om en kan avgjøre, vite og/eller bedømme når en oppgave er fullført</a:t>
            </a:r>
          </a:p>
          <a:p>
            <a:endParaRPr lang="nb-NO" sz="1400" dirty="0">
              <a:latin typeface="Arial Narrow" panose="020B0606020202030204" pitchFamily="34" charset="0"/>
            </a:endParaRPr>
          </a:p>
          <a:p>
            <a:r>
              <a:rPr lang="nb-NO" sz="1400" b="1" dirty="0" err="1">
                <a:latin typeface="Arial Narrow" panose="020B0606020202030204" pitchFamily="34" charset="0"/>
              </a:rPr>
              <a:t>Myndiggjørende</a:t>
            </a:r>
            <a:r>
              <a:rPr lang="nb-NO" sz="1400" b="1" dirty="0">
                <a:latin typeface="Arial Narrow" panose="020B0606020202030204" pitchFamily="34" charset="0"/>
              </a:rPr>
              <a:t> ledelse: </a:t>
            </a:r>
            <a:r>
              <a:rPr lang="nb-NO" sz="1400" dirty="0">
                <a:latin typeface="Arial Narrow" panose="020B0606020202030204" pitchFamily="34" charset="0"/>
              </a:rPr>
              <a:t>Om lederen oppfordrer til deltakelse i viktige avgjørelser, til å si fra når en har en annen mening og /eller bidrar til utvikling av respondentens ferdigheter.</a:t>
            </a:r>
          </a:p>
          <a:p>
            <a:endParaRPr lang="nb-NO" sz="1400" dirty="0">
              <a:latin typeface="Arial Narrow" panose="020B0606020202030204" pitchFamily="34" charset="0"/>
            </a:endParaRPr>
          </a:p>
          <a:p>
            <a:r>
              <a:rPr lang="nb-NO" sz="1400" b="1" dirty="0">
                <a:latin typeface="Arial Narrow" panose="020B0606020202030204" pitchFamily="34" charset="0"/>
              </a:rPr>
              <a:t>Anerkjennelse: </a:t>
            </a:r>
            <a:r>
              <a:rPr lang="nb-NO" sz="1400" dirty="0">
                <a:latin typeface="Arial Narrow" panose="020B0606020202030204" pitchFamily="34" charset="0"/>
              </a:rPr>
              <a:t>Om du blir anerkjent, verdsatt, respektert og behandlet rettferdig fra ledelsen ved enheten.</a:t>
            </a:r>
          </a:p>
          <a:p>
            <a:endParaRPr lang="nb-NO" sz="1400" dirty="0">
              <a:latin typeface="Arial Narrow" panose="020B0606020202030204" pitchFamily="34" charset="0"/>
            </a:endParaRPr>
          </a:p>
          <a:p>
            <a:r>
              <a:rPr lang="nb-NO" sz="1400" b="1" dirty="0">
                <a:latin typeface="Arial Narrow" panose="020B0606020202030204" pitchFamily="34" charset="0"/>
              </a:rPr>
              <a:t>Støtte fra nærmeste leder: </a:t>
            </a:r>
            <a:r>
              <a:rPr lang="nb-NO" sz="1400" dirty="0">
                <a:latin typeface="Arial Narrow" panose="020B0606020202030204" pitchFamily="34" charset="0"/>
              </a:rPr>
              <a:t>Om lederen lytter, gir hjelp og støtte og/eller snakker med meg om hvordan jeg utfører mitt arbeid.</a:t>
            </a:r>
          </a:p>
          <a:p>
            <a:endParaRPr lang="nb-NO" sz="1400" dirty="0">
              <a:latin typeface="Arial Narrow" panose="020B0606020202030204" pitchFamily="34" charset="0"/>
            </a:endParaRPr>
          </a:p>
          <a:p>
            <a:r>
              <a:rPr lang="nb-NO" sz="1400" b="1" dirty="0">
                <a:latin typeface="Arial Narrow" panose="020B0606020202030204" pitchFamily="34" charset="0"/>
              </a:rPr>
              <a:t>Krav til kompetanseutvikling: </a:t>
            </a:r>
            <a:r>
              <a:rPr lang="nb-NO" sz="1400" dirty="0">
                <a:latin typeface="Arial Narrow" panose="020B0606020202030204" pitchFamily="34" charset="0"/>
              </a:rPr>
              <a:t>Om opplevde krav til å utvikle kompetansen, tenke nytt og/eller  lære noe nytt for å klare oppgavene. </a:t>
            </a:r>
          </a:p>
          <a:p>
            <a:endParaRPr lang="nb-NO" sz="1400" dirty="0">
              <a:latin typeface="Arial Narrow" panose="020B0606020202030204" pitchFamily="34" charset="0"/>
              <a:cs typeface="Arial" panose="020B0604020202020204" pitchFamily="34" charset="0"/>
            </a:endParaRPr>
          </a:p>
          <a:p>
            <a:r>
              <a:rPr lang="nb-NO" sz="1400" dirty="0">
                <a:latin typeface="Arial Narrow" panose="020B0606020202030204" pitchFamily="34" charset="0"/>
                <a:cs typeface="Arial" panose="020B0604020202020204" pitchFamily="34" charset="0"/>
              </a:rPr>
              <a:t>Det å være i kontinuerlig utvikling er for mange en naturlig og ønskelig del av arbeidslivet. Krav rundt dette vil kunne bli oppfattet både som en  positiv utfordring og som et press. </a:t>
            </a:r>
            <a:endParaRPr lang="en-GB" sz="1400" dirty="0">
              <a:latin typeface="Arial Narrow" panose="020B0606020202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pPr>
                <a:defRPr/>
              </a:pPr>
              <a:t>8</a:t>
            </a:fld>
            <a:endParaRPr lang="nb-NO"/>
          </a:p>
        </p:txBody>
      </p:sp>
    </p:spTree>
    <p:extLst>
      <p:ext uri="{BB962C8B-B14F-4D97-AF65-F5344CB8AC3E}">
        <p14:creationId xmlns:p14="http://schemas.microsoft.com/office/powerpoint/2010/main" val="2376490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754063" y="538163"/>
            <a:ext cx="5221287" cy="2938462"/>
          </a:xfrm>
        </p:spPr>
      </p:sp>
      <p:sp>
        <p:nvSpPr>
          <p:cNvPr id="3" name="Plassholder for notater 2"/>
          <p:cNvSpPr>
            <a:spLocks noGrp="1"/>
          </p:cNvSpPr>
          <p:nvPr>
            <p:ph type="body" idx="1"/>
          </p:nvPr>
        </p:nvSpPr>
        <p:spPr>
          <a:xfrm>
            <a:off x="431638" y="4229585"/>
            <a:ext cx="5950261" cy="3522203"/>
          </a:xfrm>
        </p:spPr>
        <p:txBody>
          <a:bodyPr/>
          <a:lstStyle/>
          <a:p>
            <a:r>
              <a:rPr lang="nb-NO" sz="1400" b="1" dirty="0">
                <a:latin typeface="Arial Narrow" panose="020B0606020202030204" pitchFamily="34" charset="0"/>
                <a:cs typeface="Arial" panose="020B0604020202020204" pitchFamily="34" charset="0"/>
              </a:rPr>
              <a:t>Samarbeid mellom kolleger:</a:t>
            </a:r>
            <a:r>
              <a:rPr lang="nb-NO" sz="1400" dirty="0">
                <a:latin typeface="Arial Narrow" panose="020B0606020202030204" pitchFamily="34" charset="0"/>
                <a:cs typeface="Arial" panose="020B0604020202020204" pitchFamily="34" charset="0"/>
              </a:rPr>
              <a:t> Stå samlet om å nå mål, være fornøyd med innsatsen for å nå målene, mulighet for å forbedre personlige prestasjoner.</a:t>
            </a:r>
          </a:p>
          <a:p>
            <a:endParaRPr lang="nb-NO" sz="1400" b="1" dirty="0">
              <a:latin typeface="Arial Narrow" panose="020B0606020202030204" pitchFamily="34" charset="0"/>
              <a:ea typeface="Arial Unicode MS" pitchFamily="34" charset="-128"/>
              <a:cs typeface="Arial" panose="020B0604020202020204" pitchFamily="34" charset="0"/>
            </a:endParaRPr>
          </a:p>
          <a:p>
            <a:r>
              <a:rPr lang="nb-NO" sz="1400" b="1" dirty="0">
                <a:latin typeface="Arial Narrow" panose="020B0606020202030204" pitchFamily="34" charset="0"/>
                <a:cs typeface="Arial" panose="020B0604020202020204" pitchFamily="34" charset="0"/>
              </a:rPr>
              <a:t>Fellesskap mellom kolleger:</a:t>
            </a:r>
            <a:r>
              <a:rPr lang="nb-NO" sz="1400" dirty="0">
                <a:latin typeface="Arial Narrow" panose="020B0606020202030204" pitchFamily="34" charset="0"/>
                <a:cs typeface="Arial" panose="020B0604020202020204" pitchFamily="34" charset="0"/>
              </a:rPr>
              <a:t> God stemning mellom meg og mine kolleger, et godt fellesskap som en opplever å være en del av. </a:t>
            </a:r>
          </a:p>
          <a:p>
            <a:endParaRPr lang="en-GB" sz="1400" dirty="0">
              <a:latin typeface="Arial Narrow" panose="020B0606020202030204" pitchFamily="34" charset="0"/>
              <a:cs typeface="Arial" panose="020B0604020202020204" pitchFamily="34" charset="0"/>
            </a:endParaRPr>
          </a:p>
          <a:p>
            <a:r>
              <a:rPr lang="nb-NO" sz="1400" b="1" dirty="0">
                <a:latin typeface="Arial Narrow" panose="020B0606020202030204" pitchFamily="34" charset="0"/>
                <a:cs typeface="Arial" panose="020B0604020202020204" pitchFamily="34" charset="0"/>
              </a:rPr>
              <a:t>Romslighet - sosialt ansvar:</a:t>
            </a:r>
            <a:r>
              <a:rPr lang="nb-NO" sz="1400" dirty="0">
                <a:latin typeface="Arial Narrow" panose="020B0606020202030204" pitchFamily="34" charset="0"/>
                <a:cs typeface="Arial" panose="020B0604020202020204" pitchFamily="34" charset="0"/>
              </a:rPr>
              <a:t> Undersøker om respondentene opplever at menn og kvinner, ansatte med forskjellig etnisk bakgrunn og religion, eldre og yngre og/eller ansatte med forskjellige sykdommer og funksjonsnedsettelser behandles likt.</a:t>
            </a:r>
          </a:p>
          <a:p>
            <a:r>
              <a:rPr lang="nb-NO" sz="1400" b="1" dirty="0">
                <a:latin typeface="Arial Narrow" panose="020B0606020202030204" pitchFamily="34" charset="0"/>
                <a:cs typeface="Arial" panose="020B0604020202020204" pitchFamily="34" charset="0"/>
              </a:rPr>
              <a:t> </a:t>
            </a:r>
            <a:endParaRPr lang="nb-NO" sz="1400" dirty="0">
              <a:latin typeface="Arial Narrow" panose="020B0606020202030204" pitchFamily="34" charset="0"/>
              <a:cs typeface="Arial" panose="020B0604020202020204" pitchFamily="34" charset="0"/>
            </a:endParaRPr>
          </a:p>
          <a:p>
            <a:pPr marL="0" marR="0" lvl="0" indent="0" algn="l" defTabSz="915588" rtl="0" eaLnBrk="1" fontAlgn="auto" latinLnBrk="0" hangingPunct="1">
              <a:lnSpc>
                <a:spcPct val="100000"/>
              </a:lnSpc>
              <a:spcBef>
                <a:spcPts val="0"/>
              </a:spcBef>
              <a:spcAft>
                <a:spcPts val="0"/>
              </a:spcAft>
              <a:buClrTx/>
              <a:buSzTx/>
              <a:buFontTx/>
              <a:buNone/>
              <a:tabLst/>
              <a:defRPr/>
            </a:pPr>
            <a:r>
              <a:rPr lang="nb-NO" sz="1400" b="1" dirty="0">
                <a:latin typeface="Arial Narrow" panose="020B0606020202030204" pitchFamily="34" charset="0"/>
                <a:cs typeface="Arial" panose="020B0604020202020204" pitchFamily="34" charset="0"/>
              </a:rPr>
              <a:t>Sosialt klima:</a:t>
            </a:r>
            <a:r>
              <a:rPr lang="nb-NO" sz="1400" dirty="0">
                <a:latin typeface="Arial Narrow" panose="020B0606020202030204" pitchFamily="34" charset="0"/>
                <a:cs typeface="Arial" panose="020B0604020202020204" pitchFamily="34" charset="0"/>
              </a:rPr>
              <a:t> </a:t>
            </a:r>
            <a:r>
              <a:rPr lang="nb-NO" sz="1400" dirty="0" smtClean="0">
                <a:latin typeface="Arial Narrow" panose="020B0606020202030204" pitchFamily="34" charset="0"/>
                <a:cs typeface="Arial" panose="020B0604020202020204" pitchFamily="34" charset="0"/>
              </a:rPr>
              <a:t>Skalaen </a:t>
            </a:r>
            <a:r>
              <a:rPr lang="nb-NO" sz="1400" dirty="0">
                <a:latin typeface="Arial Narrow" panose="020B0606020202030204" pitchFamily="34" charset="0"/>
                <a:cs typeface="Arial" panose="020B0604020202020204" pitchFamily="34" charset="0"/>
              </a:rPr>
              <a:t>er et uttrykk for om ansatte opplever klimaet som </a:t>
            </a:r>
            <a:r>
              <a:rPr lang="nb-NO" sz="1400" i="1" dirty="0">
                <a:latin typeface="Arial Narrow" panose="020B0606020202030204" pitchFamily="34" charset="0"/>
                <a:cs typeface="Arial" panose="020B0604020202020204" pitchFamily="34" charset="0"/>
              </a:rPr>
              <a:t>oppmuntrende, støttende, avslappet og behagelig eller mistroisk og mistenksomt</a:t>
            </a:r>
            <a:r>
              <a:rPr lang="nb-NO" sz="1400" i="1" dirty="0" smtClean="0">
                <a:latin typeface="Arial Narrow" panose="020B0606020202030204" pitchFamily="34" charset="0"/>
                <a:cs typeface="Arial" panose="020B0604020202020204" pitchFamily="34" charset="0"/>
              </a:rPr>
              <a:t>. </a:t>
            </a:r>
          </a:p>
          <a:p>
            <a:pPr marL="0" marR="0" lvl="0" indent="0" algn="l" defTabSz="915588" rtl="0" eaLnBrk="1" fontAlgn="auto" latinLnBrk="0" hangingPunct="1">
              <a:lnSpc>
                <a:spcPct val="100000"/>
              </a:lnSpc>
              <a:spcBef>
                <a:spcPts val="0"/>
              </a:spcBef>
              <a:spcAft>
                <a:spcPts val="0"/>
              </a:spcAft>
              <a:buClrTx/>
              <a:buSzTx/>
              <a:buFontTx/>
              <a:buNone/>
              <a:tabLst/>
              <a:defRPr/>
            </a:pPr>
            <a:r>
              <a:rPr lang="nb-NO" sz="1400" dirty="0" smtClean="0">
                <a:latin typeface="Arial Narrow" panose="020B0606020202030204" pitchFamily="34" charset="0"/>
                <a:cs typeface="Arial" panose="020B0604020202020204" pitchFamily="34" charset="0"/>
              </a:rPr>
              <a:t>Respondentens svar på hvert enkelt spørsmål presenteres på neste lysbilde. </a:t>
            </a:r>
          </a:p>
          <a:p>
            <a:pPr marL="0" marR="0" lvl="0" indent="0" algn="l" defTabSz="915588" rtl="0" eaLnBrk="1" fontAlgn="auto" latinLnBrk="0" hangingPunct="1">
              <a:lnSpc>
                <a:spcPct val="100000"/>
              </a:lnSpc>
              <a:spcBef>
                <a:spcPts val="0"/>
              </a:spcBef>
              <a:spcAft>
                <a:spcPts val="0"/>
              </a:spcAft>
              <a:buClrTx/>
              <a:buSzTx/>
              <a:buFontTx/>
              <a:buNone/>
              <a:tabLst/>
              <a:defRPr/>
            </a:pPr>
            <a:endParaRPr lang="nb-NO" sz="1400" dirty="0">
              <a:latin typeface="Arial Narrow" panose="020B0606020202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pPr>
                <a:defRPr/>
              </a:pPr>
              <a:t>9</a:t>
            </a:fld>
            <a:endParaRPr lang="nb-NO"/>
          </a:p>
        </p:txBody>
      </p:sp>
    </p:spTree>
    <p:extLst>
      <p:ext uri="{BB962C8B-B14F-4D97-AF65-F5344CB8AC3E}">
        <p14:creationId xmlns:p14="http://schemas.microsoft.com/office/powerpoint/2010/main" val="3637593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smtClean="0"/>
              <a:t>Klikk for å redigere tittelstil</a:t>
            </a:r>
            <a:endParaRPr lang="nb-NO"/>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768A7101-2E35-4A73-83D7-0F7C012B8997}" type="datetimeFigureOut">
              <a:rPr lang="nb-NO" smtClean="0"/>
              <a:t>29.11.2017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7B91E51-1109-4251-BEEA-F7F5D4E74E27}" type="slidenum">
              <a:rPr lang="nb-NO" smtClean="0"/>
              <a:t>‹#›</a:t>
            </a:fld>
            <a:endParaRPr lang="nb-NO"/>
          </a:p>
        </p:txBody>
      </p:sp>
    </p:spTree>
    <p:extLst>
      <p:ext uri="{BB962C8B-B14F-4D97-AF65-F5344CB8AC3E}">
        <p14:creationId xmlns:p14="http://schemas.microsoft.com/office/powerpoint/2010/main" val="3799575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768A7101-2E35-4A73-83D7-0F7C012B8997}" type="datetimeFigureOut">
              <a:rPr lang="nb-NO" smtClean="0"/>
              <a:t>29.11.2017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7B91E51-1109-4251-BEEA-F7F5D4E74E27}" type="slidenum">
              <a:rPr lang="nb-NO" smtClean="0"/>
              <a:t>‹#›</a:t>
            </a:fld>
            <a:endParaRPr lang="nb-NO"/>
          </a:p>
        </p:txBody>
      </p:sp>
    </p:spTree>
    <p:extLst>
      <p:ext uri="{BB962C8B-B14F-4D97-AF65-F5344CB8AC3E}">
        <p14:creationId xmlns:p14="http://schemas.microsoft.com/office/powerpoint/2010/main" val="2902344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768A7101-2E35-4A73-83D7-0F7C012B8997}" type="datetimeFigureOut">
              <a:rPr lang="nb-NO" smtClean="0"/>
              <a:t>29.11.2017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7B91E51-1109-4251-BEEA-F7F5D4E74E27}" type="slidenum">
              <a:rPr lang="nb-NO" smtClean="0"/>
              <a:t>‹#›</a:t>
            </a:fld>
            <a:endParaRPr lang="nb-NO"/>
          </a:p>
        </p:txBody>
      </p:sp>
    </p:spTree>
    <p:extLst>
      <p:ext uri="{BB962C8B-B14F-4D97-AF65-F5344CB8AC3E}">
        <p14:creationId xmlns:p14="http://schemas.microsoft.com/office/powerpoint/2010/main" val="3261504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768A7101-2E35-4A73-83D7-0F7C012B8997}" type="datetimeFigureOut">
              <a:rPr lang="nb-NO" smtClean="0"/>
              <a:t>29.11.2017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7B91E51-1109-4251-BEEA-F7F5D4E74E27}" type="slidenum">
              <a:rPr lang="nb-NO" smtClean="0"/>
              <a:t>‹#›</a:t>
            </a:fld>
            <a:endParaRPr lang="nb-NO"/>
          </a:p>
        </p:txBody>
      </p:sp>
    </p:spTree>
    <p:extLst>
      <p:ext uri="{BB962C8B-B14F-4D97-AF65-F5344CB8AC3E}">
        <p14:creationId xmlns:p14="http://schemas.microsoft.com/office/powerpoint/2010/main" val="4069756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smtClean="0"/>
              <a:t>Klikk for å redigere tittelstil</a:t>
            </a:r>
            <a:endParaRPr lang="nb-NO"/>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Rediger tekststiler i malen</a:t>
            </a:r>
          </a:p>
        </p:txBody>
      </p:sp>
      <p:sp>
        <p:nvSpPr>
          <p:cNvPr id="4" name="Plassholder for dato 3"/>
          <p:cNvSpPr>
            <a:spLocks noGrp="1"/>
          </p:cNvSpPr>
          <p:nvPr>
            <p:ph type="dt" sz="half" idx="10"/>
          </p:nvPr>
        </p:nvSpPr>
        <p:spPr/>
        <p:txBody>
          <a:bodyPr/>
          <a:lstStyle/>
          <a:p>
            <a:fld id="{768A7101-2E35-4A73-83D7-0F7C012B8997}" type="datetimeFigureOut">
              <a:rPr lang="nb-NO" smtClean="0"/>
              <a:t>29.11.2017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7B91E51-1109-4251-BEEA-F7F5D4E74E27}" type="slidenum">
              <a:rPr lang="nb-NO" smtClean="0"/>
              <a:t>‹#›</a:t>
            </a:fld>
            <a:endParaRPr lang="nb-NO"/>
          </a:p>
        </p:txBody>
      </p:sp>
    </p:spTree>
    <p:extLst>
      <p:ext uri="{BB962C8B-B14F-4D97-AF65-F5344CB8AC3E}">
        <p14:creationId xmlns:p14="http://schemas.microsoft.com/office/powerpoint/2010/main" val="2685989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838200" y="1825625"/>
            <a:ext cx="5181600" cy="435133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72200" y="1825625"/>
            <a:ext cx="5181600" cy="435133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768A7101-2E35-4A73-83D7-0F7C012B8997}" type="datetimeFigureOut">
              <a:rPr lang="nb-NO" smtClean="0"/>
              <a:t>29.11.2017</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7B91E51-1109-4251-BEEA-F7F5D4E74E27}" type="slidenum">
              <a:rPr lang="nb-NO" smtClean="0"/>
              <a:t>‹#›</a:t>
            </a:fld>
            <a:endParaRPr lang="nb-NO"/>
          </a:p>
        </p:txBody>
      </p:sp>
    </p:spTree>
    <p:extLst>
      <p:ext uri="{BB962C8B-B14F-4D97-AF65-F5344CB8AC3E}">
        <p14:creationId xmlns:p14="http://schemas.microsoft.com/office/powerpoint/2010/main" val="1713465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smtClean="0"/>
              <a:t>Klikk for å redigere tittelstil</a:t>
            </a:r>
            <a:endParaRPr lang="nb-NO"/>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768A7101-2E35-4A73-83D7-0F7C012B8997}" type="datetimeFigureOut">
              <a:rPr lang="nb-NO" smtClean="0"/>
              <a:t>29.11.2017</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07B91E51-1109-4251-BEEA-F7F5D4E74E27}" type="slidenum">
              <a:rPr lang="nb-NO" smtClean="0"/>
              <a:t>‹#›</a:t>
            </a:fld>
            <a:endParaRPr lang="nb-NO"/>
          </a:p>
        </p:txBody>
      </p:sp>
    </p:spTree>
    <p:extLst>
      <p:ext uri="{BB962C8B-B14F-4D97-AF65-F5344CB8AC3E}">
        <p14:creationId xmlns:p14="http://schemas.microsoft.com/office/powerpoint/2010/main" val="361505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768A7101-2E35-4A73-83D7-0F7C012B8997}" type="datetimeFigureOut">
              <a:rPr lang="nb-NO" smtClean="0"/>
              <a:t>29.11.2017</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07B91E51-1109-4251-BEEA-F7F5D4E74E27}" type="slidenum">
              <a:rPr lang="nb-NO" smtClean="0"/>
              <a:t>‹#›</a:t>
            </a:fld>
            <a:endParaRPr lang="nb-NO"/>
          </a:p>
        </p:txBody>
      </p:sp>
    </p:spTree>
    <p:extLst>
      <p:ext uri="{BB962C8B-B14F-4D97-AF65-F5344CB8AC3E}">
        <p14:creationId xmlns:p14="http://schemas.microsoft.com/office/powerpoint/2010/main" val="303279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768A7101-2E35-4A73-83D7-0F7C012B8997}" type="datetimeFigureOut">
              <a:rPr lang="nb-NO" smtClean="0"/>
              <a:t>29.11.2017</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07B91E51-1109-4251-BEEA-F7F5D4E74E27}" type="slidenum">
              <a:rPr lang="nb-NO" smtClean="0"/>
              <a:t>‹#›</a:t>
            </a:fld>
            <a:endParaRPr lang="nb-NO"/>
          </a:p>
        </p:txBody>
      </p:sp>
    </p:spTree>
    <p:extLst>
      <p:ext uri="{BB962C8B-B14F-4D97-AF65-F5344CB8AC3E}">
        <p14:creationId xmlns:p14="http://schemas.microsoft.com/office/powerpoint/2010/main" val="355967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Rediger tekststiler i malen</a:t>
            </a:r>
          </a:p>
        </p:txBody>
      </p:sp>
      <p:sp>
        <p:nvSpPr>
          <p:cNvPr id="5" name="Plassholder for dato 4"/>
          <p:cNvSpPr>
            <a:spLocks noGrp="1"/>
          </p:cNvSpPr>
          <p:nvPr>
            <p:ph type="dt" sz="half" idx="10"/>
          </p:nvPr>
        </p:nvSpPr>
        <p:spPr/>
        <p:txBody>
          <a:bodyPr/>
          <a:lstStyle/>
          <a:p>
            <a:fld id="{768A7101-2E35-4A73-83D7-0F7C012B8997}" type="datetimeFigureOut">
              <a:rPr lang="nb-NO" smtClean="0"/>
              <a:t>29.11.2017</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7B91E51-1109-4251-BEEA-F7F5D4E74E27}" type="slidenum">
              <a:rPr lang="nb-NO" smtClean="0"/>
              <a:t>‹#›</a:t>
            </a:fld>
            <a:endParaRPr lang="nb-NO"/>
          </a:p>
        </p:txBody>
      </p:sp>
    </p:spTree>
    <p:extLst>
      <p:ext uri="{BB962C8B-B14F-4D97-AF65-F5344CB8AC3E}">
        <p14:creationId xmlns:p14="http://schemas.microsoft.com/office/powerpoint/2010/main" val="2486499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Rediger tekststiler i malen</a:t>
            </a:r>
          </a:p>
        </p:txBody>
      </p:sp>
      <p:sp>
        <p:nvSpPr>
          <p:cNvPr id="5" name="Plassholder for dato 4"/>
          <p:cNvSpPr>
            <a:spLocks noGrp="1"/>
          </p:cNvSpPr>
          <p:nvPr>
            <p:ph type="dt" sz="half" idx="10"/>
          </p:nvPr>
        </p:nvSpPr>
        <p:spPr/>
        <p:txBody>
          <a:bodyPr/>
          <a:lstStyle/>
          <a:p>
            <a:fld id="{768A7101-2E35-4A73-83D7-0F7C012B8997}" type="datetimeFigureOut">
              <a:rPr lang="nb-NO" smtClean="0"/>
              <a:t>29.11.2017</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7B91E51-1109-4251-BEEA-F7F5D4E74E27}" type="slidenum">
              <a:rPr lang="nb-NO" smtClean="0"/>
              <a:t>‹#›</a:t>
            </a:fld>
            <a:endParaRPr lang="nb-NO"/>
          </a:p>
        </p:txBody>
      </p:sp>
    </p:spTree>
    <p:extLst>
      <p:ext uri="{BB962C8B-B14F-4D97-AF65-F5344CB8AC3E}">
        <p14:creationId xmlns:p14="http://schemas.microsoft.com/office/powerpoint/2010/main" val="2273771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8A7101-2E35-4A73-83D7-0F7C012B8997}" type="datetimeFigureOut">
              <a:rPr lang="nb-NO" smtClean="0"/>
              <a:t>29.11.2017</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B91E51-1109-4251-BEEA-F7F5D4E74E27}" type="slidenum">
              <a:rPr lang="nb-NO" smtClean="0"/>
              <a:t>‹#›</a:t>
            </a:fld>
            <a:endParaRPr lang="nb-NO"/>
          </a:p>
        </p:txBody>
      </p:sp>
    </p:spTree>
    <p:extLst>
      <p:ext uri="{BB962C8B-B14F-4D97-AF65-F5344CB8AC3E}">
        <p14:creationId xmlns:p14="http://schemas.microsoft.com/office/powerpoint/2010/main" val="3953250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emf"/><Relationship Id="rId10" Type="http://schemas.openxmlformats.org/officeDocument/2006/relationships/image" Target="../media/image8.emf"/><Relationship Id="rId4" Type="http://schemas.openxmlformats.org/officeDocument/2006/relationships/image" Target="../media/image2.jpeg"/><Relationship Id="rId9" Type="http://schemas.openxmlformats.org/officeDocument/2006/relationships/image" Target="../media/image7.emf"/></Relationships>
</file>

<file path=ppt/slides/_rels/slide1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3.emf"/></Relationships>
</file>

<file path=ppt/slides/_rels/slide1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6.emf"/><Relationship Id="rId4" Type="http://schemas.openxmlformats.org/officeDocument/2006/relationships/image" Target="../media/image15.emf"/></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3"/>
          <p:cNvSpPr>
            <a:spLocks noGrp="1"/>
          </p:cNvSpPr>
          <p:nvPr>
            <p:ph idx="4294967295"/>
          </p:nvPr>
        </p:nvSpPr>
        <p:spPr>
          <a:xfrm>
            <a:off x="623455" y="3693161"/>
            <a:ext cx="11042072" cy="2721313"/>
          </a:xfrm>
        </p:spPr>
        <p:txBody>
          <a:bodyPr>
            <a:normAutofit/>
          </a:bodyPr>
          <a:lstStyle/>
          <a:p>
            <a:pPr marL="0" indent="0">
              <a:spcBef>
                <a:spcPts val="0"/>
              </a:spcBef>
              <a:spcAft>
                <a:spcPts val="600"/>
              </a:spcAft>
              <a:buNone/>
            </a:pPr>
            <a:r>
              <a:rPr lang="nb-NO" b="1" dirty="0">
                <a:solidFill>
                  <a:srgbClr val="0066CC"/>
                </a:solidFill>
                <a:latin typeface="Arial" panose="020B0604020202020204" pitchFamily="34" charset="0"/>
                <a:cs typeface="Arial" panose="020B0604020202020204" pitchFamily="34" charset="0"/>
              </a:rPr>
              <a:t>Agenda:</a:t>
            </a:r>
          </a:p>
          <a:p>
            <a:pPr marL="0" indent="0">
              <a:spcBef>
                <a:spcPts val="0"/>
              </a:spcBef>
              <a:buNone/>
            </a:pPr>
            <a:r>
              <a:rPr lang="nb-NO" dirty="0" smtClean="0">
                <a:solidFill>
                  <a:srgbClr val="1C7FBD"/>
                </a:solidFill>
                <a:latin typeface="Arial" panose="020B0604020202020204" pitchFamily="34" charset="0"/>
                <a:cs typeface="Arial" panose="020B0604020202020204" pitchFamily="34" charset="0"/>
              </a:rPr>
              <a:t>1. Kompetansebygging - organisatorisk og psykososialt arbeidsmiljø</a:t>
            </a:r>
          </a:p>
          <a:p>
            <a:pPr marL="0" indent="0">
              <a:spcBef>
                <a:spcPts val="0"/>
              </a:spcBef>
              <a:buNone/>
            </a:pPr>
            <a:r>
              <a:rPr lang="nb-NO" dirty="0" smtClean="0">
                <a:solidFill>
                  <a:srgbClr val="1C7FBD"/>
                </a:solidFill>
                <a:latin typeface="Arial" panose="020B0604020202020204" pitchFamily="34" charset="0"/>
                <a:cs typeface="Arial" panose="020B0604020202020204" pitchFamily="34" charset="0"/>
              </a:rPr>
              <a:t>2. Gjennomgang av resultatene fra arbeidsmiljøundersøkelsen</a:t>
            </a:r>
          </a:p>
          <a:p>
            <a:pPr marL="0" indent="0">
              <a:spcBef>
                <a:spcPts val="0"/>
              </a:spcBef>
              <a:buNone/>
            </a:pPr>
            <a:r>
              <a:rPr lang="nb-NO" dirty="0" smtClean="0">
                <a:solidFill>
                  <a:srgbClr val="1C7FBD"/>
                </a:solidFill>
                <a:latin typeface="Arial" panose="020B0604020202020204" pitchFamily="34" charset="0"/>
                <a:cs typeface="Arial" panose="020B0604020202020204" pitchFamily="34" charset="0"/>
              </a:rPr>
              <a:t>3. Gruppediskusjon – bevaringsområder og forbedringsområder </a:t>
            </a:r>
          </a:p>
          <a:p>
            <a:pPr marL="0" indent="0">
              <a:spcBef>
                <a:spcPts val="0"/>
              </a:spcBef>
              <a:buNone/>
            </a:pPr>
            <a:r>
              <a:rPr lang="nb-NO" dirty="0" smtClean="0">
                <a:solidFill>
                  <a:srgbClr val="1C7FBD"/>
                </a:solidFill>
                <a:latin typeface="Arial" panose="020B0604020202020204" pitchFamily="34" charset="0"/>
                <a:cs typeface="Arial" panose="020B0604020202020204" pitchFamily="34" charset="0"/>
              </a:rPr>
              <a:t>4. Tiltaksutvikling</a:t>
            </a:r>
            <a:endParaRPr lang="nb-NO" dirty="0">
              <a:solidFill>
                <a:srgbClr val="1C7FBD"/>
              </a:solidFill>
              <a:latin typeface="Arial" panose="020B0604020202020204" pitchFamily="34" charset="0"/>
              <a:cs typeface="Arial" panose="020B0604020202020204" pitchFamily="34" charset="0"/>
            </a:endParaRPr>
          </a:p>
          <a:p>
            <a:endParaRPr lang="en-GB" dirty="0">
              <a:solidFill>
                <a:srgbClr val="0066CC"/>
              </a:solidFill>
              <a:latin typeface="Arial" panose="020B0604020202020204" pitchFamily="34" charset="0"/>
              <a:cs typeface="Arial" panose="020B0604020202020204" pitchFamily="34" charset="0"/>
            </a:endParaRPr>
          </a:p>
        </p:txBody>
      </p:sp>
      <p:pic>
        <p:nvPicPr>
          <p:cNvPr id="2" name="Bilde 1"/>
          <p:cNvPicPr/>
          <p:nvPr>
            <p:extLst/>
          </p:nvPr>
        </p:nvPicPr>
        <p:blipFill>
          <a:blip r:embed="rId3"/>
          <a:stretch>
            <a:fillRect/>
          </a:stretch>
        </p:blipFill>
        <p:spPr>
          <a:xfrm>
            <a:off x="3181353" y="1773238"/>
            <a:ext cx="5026025" cy="576263"/>
          </a:xfrm>
          <a:prstGeom prst="rect">
            <a:avLst/>
          </a:prstGeom>
        </p:spPr>
      </p:pic>
      <p:pic>
        <p:nvPicPr>
          <p:cNvPr id="8" name="Bild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03394" y="116634"/>
            <a:ext cx="3070375" cy="1512169"/>
          </a:xfrm>
          <a:prstGeom prst="rect">
            <a:avLst/>
          </a:prstGeom>
        </p:spPr>
      </p:pic>
      <p:pic>
        <p:nvPicPr>
          <p:cNvPr id="7" name="Bilde 6"/>
          <p:cNvPicPr/>
          <p:nvPr>
            <p:extLst/>
          </p:nvPr>
        </p:nvPicPr>
        <p:blipFill>
          <a:blip r:embed="rId5"/>
          <a:stretch>
            <a:fillRect/>
          </a:stretch>
        </p:blipFill>
        <p:spPr>
          <a:xfrm>
            <a:off x="2247901" y="2308227"/>
            <a:ext cx="3232151" cy="485775"/>
          </a:xfrm>
          <a:prstGeom prst="rect">
            <a:avLst/>
          </a:prstGeom>
        </p:spPr>
      </p:pic>
      <p:pic>
        <p:nvPicPr>
          <p:cNvPr id="11" name="Bilde 10"/>
          <p:cNvPicPr/>
          <p:nvPr>
            <p:extLst/>
          </p:nvPr>
        </p:nvPicPr>
        <p:blipFill>
          <a:blip r:embed="rId6"/>
          <a:stretch>
            <a:fillRect/>
          </a:stretch>
        </p:blipFill>
        <p:spPr>
          <a:xfrm>
            <a:off x="2247902" y="3768650"/>
            <a:ext cx="2944813" cy="452439"/>
          </a:xfrm>
          <a:prstGeom prst="rect">
            <a:avLst/>
          </a:prstGeom>
        </p:spPr>
      </p:pic>
      <p:pic>
        <p:nvPicPr>
          <p:cNvPr id="12" name="Bilde 11"/>
          <p:cNvPicPr/>
          <p:nvPr>
            <p:extLst/>
          </p:nvPr>
        </p:nvPicPr>
        <p:blipFill>
          <a:blip r:embed="rId7"/>
          <a:stretch>
            <a:fillRect/>
          </a:stretch>
        </p:blipFill>
        <p:spPr>
          <a:xfrm>
            <a:off x="1417558" y="1628539"/>
            <a:ext cx="8013543" cy="626903"/>
          </a:xfrm>
          <a:prstGeom prst="rect">
            <a:avLst/>
          </a:prstGeom>
        </p:spPr>
      </p:pic>
      <p:pic>
        <p:nvPicPr>
          <p:cNvPr id="13" name="Bilde 12"/>
          <p:cNvPicPr/>
          <p:nvPr>
            <p:extLst/>
          </p:nvPr>
        </p:nvPicPr>
        <p:blipFill>
          <a:blip r:embed="rId8"/>
          <a:stretch>
            <a:fillRect/>
          </a:stretch>
        </p:blipFill>
        <p:spPr>
          <a:xfrm>
            <a:off x="1418909" y="1094423"/>
            <a:ext cx="5859463" cy="627063"/>
          </a:xfrm>
          <a:prstGeom prst="rect">
            <a:avLst/>
          </a:prstGeom>
        </p:spPr>
      </p:pic>
      <p:pic>
        <p:nvPicPr>
          <p:cNvPr id="15" name="Bilde 14"/>
          <p:cNvPicPr/>
          <p:nvPr>
            <p:extLst/>
          </p:nvPr>
        </p:nvPicPr>
        <p:blipFill>
          <a:blip r:embed="rId9"/>
          <a:stretch>
            <a:fillRect/>
          </a:stretch>
        </p:blipFill>
        <p:spPr>
          <a:xfrm>
            <a:off x="1444626" y="2159001"/>
            <a:ext cx="5735639" cy="569913"/>
          </a:xfrm>
          <a:prstGeom prst="rect">
            <a:avLst/>
          </a:prstGeom>
        </p:spPr>
      </p:pic>
      <p:pic>
        <p:nvPicPr>
          <p:cNvPr id="16" name="Bilde 15"/>
          <p:cNvPicPr/>
          <p:nvPr>
            <p:extLst/>
          </p:nvPr>
        </p:nvPicPr>
        <p:blipFill>
          <a:blip r:embed="rId10"/>
          <a:stretch>
            <a:fillRect/>
          </a:stretch>
        </p:blipFill>
        <p:spPr>
          <a:xfrm>
            <a:off x="1451928" y="2658746"/>
            <a:ext cx="9122410" cy="572770"/>
          </a:xfrm>
          <a:prstGeom prst="rect">
            <a:avLst/>
          </a:prstGeom>
        </p:spPr>
      </p:pic>
    </p:spTree>
    <p:extLst>
      <p:ext uri="{BB962C8B-B14F-4D97-AF65-F5344CB8AC3E}">
        <p14:creationId xmlns:p14="http://schemas.microsoft.com/office/powerpoint/2010/main" val="1765431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p:nvPr>
            <p:extLst/>
          </p:nvPr>
        </p:nvPicPr>
        <p:blipFill>
          <a:blip r:embed="rId3"/>
          <a:stretch>
            <a:fillRect/>
          </a:stretch>
        </p:blipFill>
        <p:spPr>
          <a:xfrm>
            <a:off x="1955800" y="1337426"/>
            <a:ext cx="8278813" cy="5438775"/>
          </a:xfrm>
          <a:prstGeom prst="rect">
            <a:avLst/>
          </a:prstGeom>
        </p:spPr>
      </p:pic>
      <p:sp>
        <p:nvSpPr>
          <p:cNvPr id="6" name="Tittel 5"/>
          <p:cNvSpPr>
            <a:spLocks noGrp="1"/>
          </p:cNvSpPr>
          <p:nvPr>
            <p:ph type="title"/>
          </p:nvPr>
        </p:nvSpPr>
        <p:spPr>
          <a:xfrm>
            <a:off x="838200" y="2812"/>
            <a:ext cx="10515600" cy="1325563"/>
          </a:xfrm>
        </p:spPr>
        <p:txBody>
          <a:bodyPr>
            <a:normAutofit/>
          </a:bodyPr>
          <a:lstStyle/>
          <a:p>
            <a:pPr algn="ctr"/>
            <a:r>
              <a:rPr lang="nb-NO" b="1" dirty="0">
                <a:solidFill>
                  <a:srgbClr val="0066CC"/>
                </a:solidFill>
                <a:latin typeface="Arial" panose="020B0604020202020204" pitchFamily="34" charset="0"/>
                <a:cs typeface="Arial" panose="020B0604020202020204" pitchFamily="34" charset="0"/>
              </a:rPr>
              <a:t>Sosialt klima</a:t>
            </a:r>
            <a:br>
              <a:rPr lang="nb-NO" b="1" dirty="0">
                <a:solidFill>
                  <a:srgbClr val="0066CC"/>
                </a:solidFill>
                <a:latin typeface="Arial" panose="020B0604020202020204" pitchFamily="34" charset="0"/>
                <a:cs typeface="Arial" panose="020B0604020202020204" pitchFamily="34" charset="0"/>
              </a:rPr>
            </a:br>
            <a:r>
              <a:rPr lang="nb-NO" b="1" dirty="0">
                <a:solidFill>
                  <a:srgbClr val="0066CC"/>
                </a:solidFill>
                <a:latin typeface="Arial" panose="020B0604020202020204" pitchFamily="34" charset="0"/>
                <a:cs typeface="Arial" panose="020B0604020202020204" pitchFamily="34" charset="0"/>
              </a:rPr>
              <a:t>	</a:t>
            </a:r>
            <a:r>
              <a:rPr lang="nb-NO" sz="3200" b="1" dirty="0">
                <a:solidFill>
                  <a:srgbClr val="0066CC"/>
                </a:solidFill>
                <a:latin typeface="Arial" panose="020B0604020202020204" pitchFamily="34" charset="0"/>
                <a:cs typeface="Arial" panose="020B0604020202020204" pitchFamily="34" charset="0"/>
              </a:rPr>
              <a:t>«</a:t>
            </a:r>
            <a:r>
              <a:rPr lang="nb-NO" sz="3200" i="1" dirty="0">
                <a:solidFill>
                  <a:srgbClr val="0066CC"/>
                </a:solidFill>
                <a:latin typeface="Arial" panose="020B0604020202020204" pitchFamily="34" charset="0"/>
                <a:cs typeface="Arial" panose="020B0604020202020204" pitchFamily="34" charset="0"/>
              </a:rPr>
              <a:t>Hvordan er klimaet på din arbeidsenhet</a:t>
            </a:r>
            <a:r>
              <a:rPr lang="nb-NO" sz="3200" i="1" dirty="0" smtClean="0">
                <a:solidFill>
                  <a:srgbClr val="0066CC"/>
                </a:solidFill>
                <a:latin typeface="Arial" panose="020B0604020202020204" pitchFamily="34" charset="0"/>
                <a:cs typeface="Arial" panose="020B0604020202020204" pitchFamily="34" charset="0"/>
              </a:rPr>
              <a:t>?»</a:t>
            </a:r>
            <a:endParaRPr lang="nb-NO" sz="3200" b="1" dirty="0">
              <a:solidFill>
                <a:srgbClr val="0066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94852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a:xfrm>
            <a:off x="838200" y="-48943"/>
            <a:ext cx="10515600" cy="911584"/>
          </a:xfrm>
        </p:spPr>
        <p:txBody>
          <a:bodyPr>
            <a:noAutofit/>
          </a:bodyPr>
          <a:lstStyle/>
          <a:p>
            <a:pPr algn="ctr"/>
            <a:r>
              <a:rPr lang="nb-NO" sz="3600" b="1" dirty="0" smtClean="0">
                <a:solidFill>
                  <a:srgbClr val="0066CC"/>
                </a:solidFill>
                <a:latin typeface="Arial" panose="020B0604020202020204" pitchFamily="34" charset="0"/>
                <a:cs typeface="Arial" panose="020B0604020202020204" pitchFamily="34" charset="0"/>
              </a:rPr>
              <a:t>Ressurser i den organisatoriske enheten:</a:t>
            </a:r>
            <a:endParaRPr lang="nb-NO" sz="3600" b="1" dirty="0">
              <a:solidFill>
                <a:srgbClr val="0066CC"/>
              </a:solidFill>
              <a:latin typeface="Arial" panose="020B0604020202020204" pitchFamily="34" charset="0"/>
              <a:cs typeface="Arial" panose="020B0604020202020204" pitchFamily="34" charset="0"/>
            </a:endParaRPr>
          </a:p>
        </p:txBody>
      </p:sp>
      <p:pic>
        <p:nvPicPr>
          <p:cNvPr id="2" name="Bilde 1"/>
          <p:cNvPicPr/>
          <p:nvPr>
            <p:extLst/>
          </p:nvPr>
        </p:nvPicPr>
        <p:blipFill>
          <a:blip r:embed="rId3"/>
          <a:stretch>
            <a:fillRect/>
          </a:stretch>
        </p:blipFill>
        <p:spPr>
          <a:xfrm>
            <a:off x="1539876" y="768890"/>
            <a:ext cx="9109075" cy="5984875"/>
          </a:xfrm>
          <a:prstGeom prst="rect">
            <a:avLst/>
          </a:prstGeom>
        </p:spPr>
      </p:pic>
    </p:spTree>
    <p:extLst>
      <p:ext uri="{BB962C8B-B14F-4D97-AF65-F5344CB8AC3E}">
        <p14:creationId xmlns:p14="http://schemas.microsoft.com/office/powerpoint/2010/main" val="26280592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a:stretch>
            <a:fillRect/>
          </a:stretch>
        </p:blipFill>
        <p:spPr>
          <a:xfrm>
            <a:off x="1701728" y="1038956"/>
            <a:ext cx="8697104" cy="5708292"/>
          </a:xfrm>
          <a:prstGeom prst="rect">
            <a:avLst/>
          </a:prstGeom>
        </p:spPr>
      </p:pic>
      <p:sp>
        <p:nvSpPr>
          <p:cNvPr id="2" name="Tittel 1"/>
          <p:cNvSpPr>
            <a:spLocks noGrp="1"/>
          </p:cNvSpPr>
          <p:nvPr>
            <p:ph type="title"/>
          </p:nvPr>
        </p:nvSpPr>
        <p:spPr>
          <a:xfrm>
            <a:off x="838200" y="-31690"/>
            <a:ext cx="10515600" cy="1049607"/>
          </a:xfrm>
        </p:spPr>
        <p:txBody>
          <a:bodyPr>
            <a:normAutofit/>
          </a:bodyPr>
          <a:lstStyle/>
          <a:p>
            <a:pPr algn="ctr"/>
            <a:r>
              <a:rPr lang="nb-NO" sz="3600" b="1" dirty="0">
                <a:solidFill>
                  <a:srgbClr val="0066CC"/>
                </a:solidFill>
                <a:latin typeface="Arial" panose="020B0604020202020204" pitchFamily="34" charset="0"/>
                <a:cs typeface="Arial" panose="020B0604020202020204" pitchFamily="34" charset="0"/>
              </a:rPr>
              <a:t>Støtte til forskning og undervisning</a:t>
            </a:r>
            <a:r>
              <a:rPr lang="nb-NO" sz="3600" b="1" dirty="0" smtClean="0">
                <a:solidFill>
                  <a:srgbClr val="0066CC"/>
                </a:solidFill>
                <a:latin typeface="Arial" panose="020B0604020202020204" pitchFamily="34" charset="0"/>
                <a:cs typeface="Arial" panose="020B0604020202020204" pitchFamily="34" charset="0"/>
              </a:rPr>
              <a:t>:</a:t>
            </a:r>
            <a:endParaRPr lang="nb-NO" sz="3600" b="1" dirty="0">
              <a:solidFill>
                <a:srgbClr val="0066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68284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a:xfrm>
            <a:off x="838200" y="20067"/>
            <a:ext cx="10515600" cy="790815"/>
          </a:xfrm>
        </p:spPr>
        <p:txBody>
          <a:bodyPr>
            <a:normAutofit/>
          </a:bodyPr>
          <a:lstStyle/>
          <a:p>
            <a:pPr algn="ctr"/>
            <a:r>
              <a:rPr lang="nb-NO" sz="3600" b="1" dirty="0">
                <a:solidFill>
                  <a:srgbClr val="0066CC"/>
                </a:solidFill>
                <a:latin typeface="Arial" panose="020B0604020202020204" pitchFamily="34" charset="0"/>
                <a:cs typeface="Arial" panose="020B0604020202020204" pitchFamily="34" charset="0"/>
              </a:rPr>
              <a:t>Jobbkrav </a:t>
            </a:r>
            <a:r>
              <a:rPr lang="nb-NO" sz="3600" b="1" dirty="0" smtClean="0">
                <a:solidFill>
                  <a:srgbClr val="0066CC"/>
                </a:solidFill>
                <a:latin typeface="Arial" panose="020B0604020202020204" pitchFamily="34" charset="0"/>
                <a:cs typeface="Arial" panose="020B0604020202020204" pitchFamily="34" charset="0"/>
              </a:rPr>
              <a:t>i arbeidshverdagen:</a:t>
            </a:r>
            <a:endParaRPr lang="nb-NO" sz="3600" b="1" dirty="0">
              <a:solidFill>
                <a:srgbClr val="0066CC"/>
              </a:solidFill>
              <a:latin typeface="Arial" panose="020B0604020202020204" pitchFamily="34" charset="0"/>
              <a:cs typeface="Arial" panose="020B0604020202020204" pitchFamily="34" charset="0"/>
            </a:endParaRPr>
          </a:p>
        </p:txBody>
      </p:sp>
      <p:pic>
        <p:nvPicPr>
          <p:cNvPr id="2" name="Bilde 1"/>
          <p:cNvPicPr/>
          <p:nvPr>
            <p:extLst/>
          </p:nvPr>
        </p:nvPicPr>
        <p:blipFill>
          <a:blip r:embed="rId3"/>
          <a:stretch>
            <a:fillRect/>
          </a:stretch>
        </p:blipFill>
        <p:spPr>
          <a:xfrm>
            <a:off x="1543051" y="796507"/>
            <a:ext cx="9102725" cy="5981700"/>
          </a:xfrm>
          <a:prstGeom prst="rect">
            <a:avLst/>
          </a:prstGeom>
        </p:spPr>
      </p:pic>
    </p:spTree>
    <p:extLst>
      <p:ext uri="{BB962C8B-B14F-4D97-AF65-F5344CB8AC3E}">
        <p14:creationId xmlns:p14="http://schemas.microsoft.com/office/powerpoint/2010/main" val="17879505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a:xfrm>
            <a:off x="838200" y="-66197"/>
            <a:ext cx="10515600" cy="963343"/>
          </a:xfrm>
        </p:spPr>
        <p:txBody>
          <a:bodyPr/>
          <a:lstStyle/>
          <a:p>
            <a:pPr algn="ctr"/>
            <a:r>
              <a:rPr lang="nb-NO" sz="3600" b="1" dirty="0">
                <a:solidFill>
                  <a:srgbClr val="0066CC"/>
                </a:solidFill>
                <a:latin typeface="Arial" panose="020B0604020202020204" pitchFamily="34" charset="0"/>
                <a:cs typeface="Arial" panose="020B0604020202020204" pitchFamily="34" charset="0"/>
              </a:rPr>
              <a:t>Tilknytning til jobben </a:t>
            </a:r>
          </a:p>
        </p:txBody>
      </p:sp>
      <p:pic>
        <p:nvPicPr>
          <p:cNvPr id="4" name="Bilde 3"/>
          <p:cNvPicPr/>
          <p:nvPr>
            <p:extLst/>
          </p:nvPr>
        </p:nvPicPr>
        <p:blipFill>
          <a:blip r:embed="rId3"/>
          <a:stretch>
            <a:fillRect/>
          </a:stretch>
        </p:blipFill>
        <p:spPr>
          <a:xfrm>
            <a:off x="1543051" y="762001"/>
            <a:ext cx="9102725" cy="5981700"/>
          </a:xfrm>
          <a:prstGeom prst="rect">
            <a:avLst/>
          </a:prstGeom>
        </p:spPr>
      </p:pic>
    </p:spTree>
    <p:extLst>
      <p:ext uri="{BB962C8B-B14F-4D97-AF65-F5344CB8AC3E}">
        <p14:creationId xmlns:p14="http://schemas.microsoft.com/office/powerpoint/2010/main" val="821060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p:nvPr>
            <p:extLst/>
          </p:nvPr>
        </p:nvPicPr>
        <p:blipFill>
          <a:blip r:embed="rId3"/>
          <a:stretch>
            <a:fillRect/>
          </a:stretch>
        </p:blipFill>
        <p:spPr>
          <a:xfrm>
            <a:off x="1916670" y="1340768"/>
            <a:ext cx="8269287" cy="5434013"/>
          </a:xfrm>
          <a:prstGeom prst="rect">
            <a:avLst/>
          </a:prstGeom>
        </p:spPr>
      </p:pic>
      <p:sp>
        <p:nvSpPr>
          <p:cNvPr id="8" name="TekstSylinder 7"/>
          <p:cNvSpPr txBox="1"/>
          <p:nvPr/>
        </p:nvSpPr>
        <p:spPr>
          <a:xfrm>
            <a:off x="6600058" y="1475492"/>
            <a:ext cx="2474591" cy="369332"/>
          </a:xfrm>
          <a:prstGeom prst="rect">
            <a:avLst/>
          </a:prstGeom>
          <a:solidFill>
            <a:schemeClr val="bg1"/>
          </a:solidFill>
        </p:spPr>
        <p:txBody>
          <a:bodyPr wrap="square" rtlCol="0">
            <a:spAutoFit/>
          </a:bodyPr>
          <a:lstStyle/>
          <a:p>
            <a:endParaRPr lang="nb-NO" dirty="0"/>
          </a:p>
        </p:txBody>
      </p:sp>
      <p:sp>
        <p:nvSpPr>
          <p:cNvPr id="2" name="Tittel 1"/>
          <p:cNvSpPr>
            <a:spLocks noGrp="1"/>
          </p:cNvSpPr>
          <p:nvPr>
            <p:ph type="title"/>
          </p:nvPr>
        </p:nvSpPr>
        <p:spPr>
          <a:xfrm>
            <a:off x="838200" y="20067"/>
            <a:ext cx="10515600" cy="1325563"/>
          </a:xfrm>
        </p:spPr>
        <p:txBody>
          <a:bodyPr>
            <a:normAutofit fontScale="90000"/>
          </a:bodyPr>
          <a:lstStyle/>
          <a:p>
            <a:pPr algn="ctr"/>
            <a:r>
              <a:rPr lang="nb-NO" i="1" dirty="0">
                <a:solidFill>
                  <a:srgbClr val="0066CC"/>
                </a:solidFill>
                <a:latin typeface="Arial" panose="020B0604020202020204" pitchFamily="34" charset="0"/>
                <a:cs typeface="Arial" panose="020B0604020202020204" pitchFamily="34" charset="0"/>
              </a:rPr>
              <a:t>«Hvor mange timer ut over avtalt arbeidstid arbeider du vanligvis per uke</a:t>
            </a:r>
            <a:r>
              <a:rPr lang="nb-NO" dirty="0" smtClean="0">
                <a:solidFill>
                  <a:srgbClr val="0066CC"/>
                </a:solidFill>
                <a:latin typeface="Arial" panose="020B0604020202020204" pitchFamily="34" charset="0"/>
                <a:cs typeface="Arial" panose="020B0604020202020204" pitchFamily="34" charset="0"/>
              </a:rPr>
              <a:t>?»</a:t>
            </a:r>
            <a:endParaRPr lang="nb-NO" dirty="0"/>
          </a:p>
        </p:txBody>
      </p:sp>
    </p:spTree>
    <p:extLst>
      <p:ext uri="{BB962C8B-B14F-4D97-AF65-F5344CB8AC3E}">
        <p14:creationId xmlns:p14="http://schemas.microsoft.com/office/powerpoint/2010/main" val="40648634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224287"/>
            <a:ext cx="10515600" cy="814311"/>
          </a:xfrm>
        </p:spPr>
        <p:txBody>
          <a:bodyPr>
            <a:normAutofit/>
          </a:bodyPr>
          <a:lstStyle/>
          <a:p>
            <a:pPr algn="ctr"/>
            <a:r>
              <a:rPr lang="nb-NO" sz="3600" b="1" dirty="0">
                <a:solidFill>
                  <a:srgbClr val="0066CC"/>
                </a:solidFill>
                <a:latin typeface="Arial" panose="020B0604020202020204" pitchFamily="34" charset="0"/>
                <a:cs typeface="Arial" panose="020B0604020202020204" pitchFamily="34" charset="0"/>
              </a:rPr>
              <a:t>Medarbeidersamtale</a:t>
            </a:r>
          </a:p>
        </p:txBody>
      </p:sp>
      <p:sp>
        <p:nvSpPr>
          <p:cNvPr id="6" name="Rektangel 5"/>
          <p:cNvSpPr/>
          <p:nvPr/>
        </p:nvSpPr>
        <p:spPr>
          <a:xfrm>
            <a:off x="897147" y="1042037"/>
            <a:ext cx="4766805" cy="1200329"/>
          </a:xfrm>
          <a:prstGeom prst="rect">
            <a:avLst/>
          </a:prstGeom>
        </p:spPr>
        <p:txBody>
          <a:bodyPr wrap="square">
            <a:spAutoFit/>
          </a:bodyPr>
          <a:lstStyle/>
          <a:p>
            <a:r>
              <a:rPr lang="nb-NO" sz="2400" i="1" dirty="0">
                <a:solidFill>
                  <a:srgbClr val="1C7FBD"/>
                </a:solidFill>
                <a:latin typeface="Arial" panose="020B0604020202020204" pitchFamily="34" charset="0"/>
                <a:cs typeface="Arial" panose="020B0604020202020204" pitchFamily="34" charset="0"/>
              </a:rPr>
              <a:t>Har du hatt medarbeidersamtale i </a:t>
            </a:r>
          </a:p>
          <a:p>
            <a:r>
              <a:rPr lang="nb-NO" sz="2400" i="1" dirty="0">
                <a:solidFill>
                  <a:srgbClr val="1C7FBD"/>
                </a:solidFill>
                <a:latin typeface="Arial" panose="020B0604020202020204" pitchFamily="34" charset="0"/>
                <a:cs typeface="Arial" panose="020B0604020202020204" pitchFamily="34" charset="0"/>
              </a:rPr>
              <a:t>løpet av de siste 24 månedene?</a:t>
            </a:r>
          </a:p>
          <a:p>
            <a:r>
              <a:rPr lang="nb-NO" sz="2400" dirty="0">
                <a:solidFill>
                  <a:srgbClr val="1C7FBD"/>
                </a:solidFill>
                <a:latin typeface="Arial" panose="020B0604020202020204" pitchFamily="34" charset="0"/>
                <a:cs typeface="Arial" panose="020B0604020202020204" pitchFamily="34" charset="0"/>
              </a:rPr>
              <a:t>Prosent som har svart </a:t>
            </a:r>
            <a:r>
              <a:rPr lang="nb-NO" sz="2400" i="1" dirty="0">
                <a:solidFill>
                  <a:srgbClr val="1C7FBD"/>
                </a:solidFill>
                <a:latin typeface="Arial" panose="020B0604020202020204" pitchFamily="34" charset="0"/>
                <a:cs typeface="Arial" panose="020B0604020202020204" pitchFamily="34" charset="0"/>
              </a:rPr>
              <a:t>«ja»</a:t>
            </a:r>
          </a:p>
        </p:txBody>
      </p:sp>
      <p:sp>
        <p:nvSpPr>
          <p:cNvPr id="3" name="TekstSylinder 2"/>
          <p:cNvSpPr txBox="1"/>
          <p:nvPr/>
        </p:nvSpPr>
        <p:spPr>
          <a:xfrm>
            <a:off x="6096000" y="1043066"/>
            <a:ext cx="5257800" cy="830997"/>
          </a:xfrm>
          <a:prstGeom prst="rect">
            <a:avLst/>
          </a:prstGeom>
          <a:noFill/>
        </p:spPr>
        <p:txBody>
          <a:bodyPr wrap="square" rtlCol="0">
            <a:spAutoFit/>
          </a:bodyPr>
          <a:lstStyle/>
          <a:p>
            <a:r>
              <a:rPr lang="nb-NO" sz="2400" dirty="0">
                <a:solidFill>
                  <a:srgbClr val="1C7FBD"/>
                </a:solidFill>
                <a:latin typeface="Arial" panose="020B0604020202020204" pitchFamily="34" charset="0"/>
                <a:cs typeface="Arial" panose="020B0604020202020204" pitchFamily="34" charset="0"/>
              </a:rPr>
              <a:t>Gjennomsnittlig opplevelse </a:t>
            </a:r>
            <a:br>
              <a:rPr lang="nb-NO" sz="2400" dirty="0">
                <a:solidFill>
                  <a:srgbClr val="1C7FBD"/>
                </a:solidFill>
                <a:latin typeface="Arial" panose="020B0604020202020204" pitchFamily="34" charset="0"/>
                <a:cs typeface="Arial" panose="020B0604020202020204" pitchFamily="34" charset="0"/>
              </a:rPr>
            </a:br>
            <a:r>
              <a:rPr lang="nb-NO" sz="2400" dirty="0">
                <a:solidFill>
                  <a:srgbClr val="1C7FBD"/>
                </a:solidFill>
                <a:latin typeface="Arial" panose="020B0604020202020204" pitchFamily="34" charset="0"/>
                <a:cs typeface="Arial" panose="020B0604020202020204" pitchFamily="34" charset="0"/>
              </a:rPr>
              <a:t>av medarbeidersamtalens nytteverdi</a:t>
            </a:r>
            <a:endParaRPr lang="en-GB" sz="2400" dirty="0">
              <a:solidFill>
                <a:srgbClr val="1C7FBD"/>
              </a:solidFill>
              <a:latin typeface="Arial" panose="020B0604020202020204" pitchFamily="34" charset="0"/>
              <a:cs typeface="Arial" panose="020B0604020202020204" pitchFamily="34" charset="0"/>
            </a:endParaRPr>
          </a:p>
        </p:txBody>
      </p:sp>
      <p:pic>
        <p:nvPicPr>
          <p:cNvPr id="9" name="Bilde 8"/>
          <p:cNvPicPr/>
          <p:nvPr>
            <p:extLst/>
          </p:nvPr>
        </p:nvPicPr>
        <p:blipFill>
          <a:blip r:embed="rId3"/>
          <a:stretch>
            <a:fillRect/>
          </a:stretch>
        </p:blipFill>
        <p:spPr>
          <a:xfrm>
            <a:off x="1029940" y="2256793"/>
            <a:ext cx="4553435" cy="4409752"/>
          </a:xfrm>
          <a:prstGeom prst="rect">
            <a:avLst/>
          </a:prstGeom>
        </p:spPr>
      </p:pic>
      <p:pic>
        <p:nvPicPr>
          <p:cNvPr id="10" name="Bilde 9"/>
          <p:cNvPicPr/>
          <p:nvPr>
            <p:extLst/>
          </p:nvPr>
        </p:nvPicPr>
        <p:blipFill>
          <a:blip r:embed="rId4"/>
          <a:stretch>
            <a:fillRect/>
          </a:stretch>
        </p:blipFill>
        <p:spPr>
          <a:xfrm>
            <a:off x="6308532" y="2258117"/>
            <a:ext cx="4498499" cy="4411867"/>
          </a:xfrm>
          <a:prstGeom prst="rect">
            <a:avLst/>
          </a:prstGeom>
        </p:spPr>
      </p:pic>
      <p:sp>
        <p:nvSpPr>
          <p:cNvPr id="7" name="TekstSylinder 6"/>
          <p:cNvSpPr txBox="1"/>
          <p:nvPr/>
        </p:nvSpPr>
        <p:spPr>
          <a:xfrm>
            <a:off x="4727848" y="2362872"/>
            <a:ext cx="688555" cy="307777"/>
          </a:xfrm>
          <a:prstGeom prst="rect">
            <a:avLst/>
          </a:prstGeom>
          <a:solidFill>
            <a:schemeClr val="bg1"/>
          </a:solidFill>
        </p:spPr>
        <p:txBody>
          <a:bodyPr wrap="square" rtlCol="0">
            <a:spAutoFit/>
          </a:bodyPr>
          <a:lstStyle/>
          <a:p>
            <a:endParaRPr lang="nb-NO" sz="1400" dirty="0"/>
          </a:p>
        </p:txBody>
      </p:sp>
    </p:spTree>
    <p:extLst>
      <p:ext uri="{BB962C8B-B14F-4D97-AF65-F5344CB8AC3E}">
        <p14:creationId xmlns:p14="http://schemas.microsoft.com/office/powerpoint/2010/main" val="23584608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p:nvPr>
            <p:extLst/>
          </p:nvPr>
        </p:nvPicPr>
        <p:blipFill>
          <a:blip r:embed="rId3"/>
          <a:stretch>
            <a:fillRect/>
          </a:stretch>
        </p:blipFill>
        <p:spPr>
          <a:xfrm>
            <a:off x="2006624" y="1331414"/>
            <a:ext cx="8311824" cy="5384212"/>
          </a:xfrm>
          <a:prstGeom prst="rect">
            <a:avLst/>
          </a:prstGeom>
        </p:spPr>
      </p:pic>
      <p:sp>
        <p:nvSpPr>
          <p:cNvPr id="6" name="TekstSylinder 5"/>
          <p:cNvSpPr txBox="1"/>
          <p:nvPr/>
        </p:nvSpPr>
        <p:spPr>
          <a:xfrm>
            <a:off x="7443842" y="1465040"/>
            <a:ext cx="1964527" cy="307777"/>
          </a:xfrm>
          <a:prstGeom prst="rect">
            <a:avLst/>
          </a:prstGeom>
          <a:solidFill>
            <a:schemeClr val="bg1"/>
          </a:solidFill>
        </p:spPr>
        <p:txBody>
          <a:bodyPr wrap="square" rtlCol="0">
            <a:spAutoFit/>
          </a:bodyPr>
          <a:lstStyle/>
          <a:p>
            <a:endParaRPr lang="nb-NO" sz="1400" dirty="0"/>
          </a:p>
        </p:txBody>
      </p:sp>
      <p:sp>
        <p:nvSpPr>
          <p:cNvPr id="4" name="Tittel 3"/>
          <p:cNvSpPr>
            <a:spLocks noGrp="1"/>
          </p:cNvSpPr>
          <p:nvPr>
            <p:ph type="title"/>
          </p:nvPr>
        </p:nvSpPr>
        <p:spPr>
          <a:xfrm>
            <a:off x="838200" y="71825"/>
            <a:ext cx="10515600" cy="1325563"/>
          </a:xfrm>
        </p:spPr>
        <p:txBody>
          <a:bodyPr>
            <a:normAutofit/>
          </a:bodyPr>
          <a:lstStyle/>
          <a:p>
            <a:pPr algn="ctr"/>
            <a:r>
              <a:rPr lang="nb-NO" sz="3600" b="1" dirty="0">
                <a:solidFill>
                  <a:srgbClr val="0066CC"/>
                </a:solidFill>
                <a:latin typeface="Arial" panose="020B0604020202020204" pitchFamily="34" charset="0"/>
                <a:cs typeface="Arial" panose="020B0604020202020204" pitchFamily="34" charset="0"/>
              </a:rPr>
              <a:t>Gjennomsnittlig opplevelse av hvordan jobben påvirker </a:t>
            </a:r>
            <a:r>
              <a:rPr lang="nb-NO" sz="3600" b="1" dirty="0" smtClean="0">
                <a:solidFill>
                  <a:srgbClr val="0066CC"/>
                </a:solidFill>
                <a:latin typeface="Arial" panose="020B0604020202020204" pitchFamily="34" charset="0"/>
                <a:cs typeface="Arial" panose="020B0604020202020204" pitchFamily="34" charset="0"/>
              </a:rPr>
              <a:t>helsa</a:t>
            </a:r>
            <a:endParaRPr lang="nb-NO" sz="3600" dirty="0"/>
          </a:p>
        </p:txBody>
      </p:sp>
    </p:spTree>
    <p:extLst>
      <p:ext uri="{BB962C8B-B14F-4D97-AF65-F5344CB8AC3E}">
        <p14:creationId xmlns:p14="http://schemas.microsoft.com/office/powerpoint/2010/main" val="296837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txBox="1">
            <a:spLocks noGrp="1"/>
          </p:cNvSpPr>
          <p:nvPr>
            <p:ph type="title" idx="4294967295"/>
          </p:nvPr>
        </p:nvSpPr>
        <p:spPr>
          <a:xfrm>
            <a:off x="90977" y="54335"/>
            <a:ext cx="6690823" cy="424732"/>
          </a:xfrm>
          <a:prstGeom prst="rect">
            <a:avLst/>
          </a:prstGeom>
          <a:solidFill>
            <a:schemeClr val="bg1"/>
          </a:solidFill>
        </p:spPr>
        <p:txBody>
          <a:bodyPr wrap="square" rtlCol="0">
            <a:spAutoFit/>
          </a:bodyPr>
          <a:lstStyle/>
          <a:p>
            <a:pPr algn="l"/>
            <a:r>
              <a:rPr lang="nb-NO" sz="2400" dirty="0" smtClean="0">
                <a:solidFill>
                  <a:srgbClr val="0070C0"/>
                </a:solidFill>
                <a:latin typeface="Arial" panose="020B0604020202020204" pitchFamily="34" charset="0"/>
                <a:cs typeface="Arial" panose="020B0604020202020204" pitchFamily="34" charset="0"/>
              </a:rPr>
              <a:t>Enhetens svar på undersøkelsen</a:t>
            </a:r>
            <a:endParaRPr lang="nb-NO" sz="2400" dirty="0">
              <a:solidFill>
                <a:srgbClr val="0070C0"/>
              </a:solidFill>
              <a:latin typeface="Arial" panose="020B0604020202020204" pitchFamily="34" charset="0"/>
              <a:cs typeface="Arial" panose="020B0604020202020204" pitchFamily="34" charset="0"/>
            </a:endParaRPr>
          </a:p>
        </p:txBody>
      </p:sp>
      <p:sp>
        <p:nvSpPr>
          <p:cNvPr id="3" name="Rektangel 2"/>
          <p:cNvSpPr/>
          <p:nvPr/>
        </p:nvSpPr>
        <p:spPr>
          <a:xfrm>
            <a:off x="86022" y="683668"/>
            <a:ext cx="3418835" cy="2215991"/>
          </a:xfrm>
          <a:prstGeom prst="rect">
            <a:avLst/>
          </a:prstGeom>
          <a:solidFill>
            <a:srgbClr val="FDEADA">
              <a:alpha val="71765"/>
            </a:srgbClr>
          </a:solidFill>
        </p:spPr>
        <p:txBody>
          <a:bodyPr wrap="square" lIns="0" tIns="0" rIns="0" bIns="0">
            <a:spAutoFit/>
          </a:bodyPr>
          <a:lstStyle/>
          <a:p>
            <a:pPr>
              <a:spcAft>
                <a:spcPts val="600"/>
              </a:spcAft>
            </a:pPr>
            <a:r>
              <a:rPr lang="nb-NO" b="1" dirty="0">
                <a:solidFill>
                  <a:prstClr val="black"/>
                </a:solidFill>
                <a:latin typeface="Arial" panose="020B0604020202020204" pitchFamily="34" charset="0"/>
                <a:cs typeface="Arial" panose="020B0604020202020204" pitchFamily="34" charset="0"/>
              </a:rPr>
              <a:t>Jobbtilknytning</a:t>
            </a:r>
          </a:p>
          <a:p>
            <a:pPr>
              <a:spcAft>
                <a:spcPts val="600"/>
              </a:spcAft>
            </a:pPr>
            <a:r>
              <a:rPr lang="nb-NO" sz="1600" dirty="0">
                <a:solidFill>
                  <a:prstClr val="black"/>
                </a:solidFill>
                <a:latin typeface="Arial" panose="020B0604020202020204" pitchFamily="34" charset="0"/>
                <a:cs typeface="Arial" panose="020B0604020202020204" pitchFamily="34" charset="0"/>
              </a:rPr>
              <a:t>28: Fravær arbeidsavhengighet</a:t>
            </a:r>
          </a:p>
          <a:p>
            <a:pPr>
              <a:spcAft>
                <a:spcPts val="600"/>
              </a:spcAft>
            </a:pPr>
            <a:r>
              <a:rPr lang="nb-NO" sz="1600" dirty="0">
                <a:solidFill>
                  <a:prstClr val="black"/>
                </a:solidFill>
                <a:latin typeface="Arial" panose="020B0604020202020204" pitchFamily="34" charset="0"/>
                <a:cs typeface="Arial" panose="020B0604020202020204" pitchFamily="34" charset="0"/>
              </a:rPr>
              <a:t>27: Tilknytning</a:t>
            </a:r>
          </a:p>
          <a:p>
            <a:pPr>
              <a:spcAft>
                <a:spcPts val="600"/>
              </a:spcAft>
            </a:pPr>
            <a:r>
              <a:rPr lang="nb-NO" sz="1600" dirty="0">
                <a:solidFill>
                  <a:prstClr val="black"/>
                </a:solidFill>
                <a:latin typeface="Arial" panose="020B0604020202020204" pitchFamily="34" charset="0"/>
                <a:cs typeface="Arial" panose="020B0604020202020204" pitchFamily="34" charset="0"/>
              </a:rPr>
              <a:t>26: Fravær arbeid-hjem konflikt</a:t>
            </a:r>
          </a:p>
          <a:p>
            <a:pPr>
              <a:spcAft>
                <a:spcPts val="600"/>
              </a:spcAft>
            </a:pPr>
            <a:r>
              <a:rPr lang="nb-NO" sz="1600" dirty="0">
                <a:solidFill>
                  <a:prstClr val="black"/>
                </a:solidFill>
                <a:latin typeface="Arial" panose="020B0604020202020204" pitchFamily="34" charset="0"/>
                <a:cs typeface="Arial" panose="020B0604020202020204" pitchFamily="34" charset="0"/>
              </a:rPr>
              <a:t>25: Arbeid - hjem </a:t>
            </a:r>
            <a:r>
              <a:rPr lang="nb-NO" sz="1600" dirty="0" err="1">
                <a:solidFill>
                  <a:prstClr val="black"/>
                </a:solidFill>
                <a:latin typeface="Arial" panose="020B0604020202020204" pitchFamily="34" charset="0"/>
                <a:cs typeface="Arial" panose="020B0604020202020204" pitchFamily="34" charset="0"/>
              </a:rPr>
              <a:t>fasilitering</a:t>
            </a:r>
            <a:endParaRPr lang="nb-NO" sz="1600" dirty="0">
              <a:solidFill>
                <a:prstClr val="black"/>
              </a:solidFill>
              <a:latin typeface="Arial" panose="020B0604020202020204" pitchFamily="34" charset="0"/>
              <a:cs typeface="Arial" panose="020B0604020202020204" pitchFamily="34" charset="0"/>
            </a:endParaRPr>
          </a:p>
          <a:p>
            <a:pPr>
              <a:spcAft>
                <a:spcPts val="600"/>
              </a:spcAft>
            </a:pPr>
            <a:r>
              <a:rPr lang="nb-NO" sz="1600" dirty="0">
                <a:solidFill>
                  <a:prstClr val="black"/>
                </a:solidFill>
                <a:latin typeface="Arial" panose="020B0604020202020204" pitchFamily="34" charset="0"/>
                <a:cs typeface="Arial" panose="020B0604020202020204" pitchFamily="34" charset="0"/>
              </a:rPr>
              <a:t>24: Jobbengasjement</a:t>
            </a:r>
          </a:p>
          <a:p>
            <a:pPr>
              <a:spcAft>
                <a:spcPts val="600"/>
              </a:spcAft>
            </a:pPr>
            <a:r>
              <a:rPr lang="nb-NO" sz="1600" dirty="0">
                <a:solidFill>
                  <a:prstClr val="black"/>
                </a:solidFill>
                <a:latin typeface="Arial" panose="020B0604020202020204" pitchFamily="34" charset="0"/>
                <a:cs typeface="Arial" panose="020B0604020202020204" pitchFamily="34" charset="0"/>
              </a:rPr>
              <a:t>23: Mening i jobben</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4656" y="369461"/>
            <a:ext cx="3113923" cy="3107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3954" y="343824"/>
            <a:ext cx="3351317" cy="3197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9687" y="2379845"/>
            <a:ext cx="3408128" cy="280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9155" y="3452530"/>
            <a:ext cx="4419373" cy="3147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kstSylinder 5"/>
          <p:cNvSpPr txBox="1"/>
          <p:nvPr/>
        </p:nvSpPr>
        <p:spPr>
          <a:xfrm>
            <a:off x="4151786" y="548680"/>
            <a:ext cx="184731" cy="369332"/>
          </a:xfrm>
          <a:prstGeom prst="rect">
            <a:avLst/>
          </a:prstGeom>
          <a:noFill/>
        </p:spPr>
        <p:txBody>
          <a:bodyPr wrap="none" rtlCol="0">
            <a:spAutoFit/>
          </a:bodyPr>
          <a:lstStyle/>
          <a:p>
            <a:endParaRPr lang="nb-NO" dirty="0">
              <a:solidFill>
                <a:prstClr val="black"/>
              </a:solidFill>
              <a:latin typeface="Calibri"/>
            </a:endParaRPr>
          </a:p>
        </p:txBody>
      </p:sp>
      <p:sp>
        <p:nvSpPr>
          <p:cNvPr id="7" name="TekstSylinder 6"/>
          <p:cNvSpPr txBox="1"/>
          <p:nvPr/>
        </p:nvSpPr>
        <p:spPr>
          <a:xfrm>
            <a:off x="2135562" y="1340768"/>
            <a:ext cx="184731" cy="369332"/>
          </a:xfrm>
          <a:prstGeom prst="rect">
            <a:avLst/>
          </a:prstGeom>
          <a:noFill/>
        </p:spPr>
        <p:txBody>
          <a:bodyPr wrap="none" rtlCol="0">
            <a:spAutoFit/>
          </a:bodyPr>
          <a:lstStyle/>
          <a:p>
            <a:endParaRPr lang="nb-NO" dirty="0">
              <a:solidFill>
                <a:prstClr val="black"/>
              </a:solidFill>
              <a:latin typeface="Calibri"/>
            </a:endParaRPr>
          </a:p>
        </p:txBody>
      </p:sp>
      <p:sp>
        <p:nvSpPr>
          <p:cNvPr id="8" name="TekstSylinder 7"/>
          <p:cNvSpPr txBox="1"/>
          <p:nvPr/>
        </p:nvSpPr>
        <p:spPr>
          <a:xfrm>
            <a:off x="9318503" y="74630"/>
            <a:ext cx="2870312" cy="2246769"/>
          </a:xfrm>
          <a:prstGeom prst="rect">
            <a:avLst/>
          </a:prstGeom>
          <a:solidFill>
            <a:srgbClr val="EBF1DE">
              <a:alpha val="71765"/>
            </a:srgbClr>
          </a:solidFill>
        </p:spPr>
        <p:txBody>
          <a:bodyPr wrap="square" lIns="0" tIns="0" rIns="0" bIns="0" rtlCol="0">
            <a:spAutoFit/>
          </a:bodyPr>
          <a:lstStyle/>
          <a:p>
            <a:pPr>
              <a:spcAft>
                <a:spcPts val="600"/>
              </a:spcAft>
            </a:pPr>
            <a:r>
              <a:rPr lang="nb-NO" b="1" dirty="0" smtClean="0">
                <a:solidFill>
                  <a:prstClr val="black"/>
                </a:solidFill>
                <a:latin typeface="Arial" panose="020B0604020202020204" pitchFamily="34" charset="0"/>
                <a:cs typeface="Arial" panose="020B0604020202020204" pitchFamily="34" charset="0"/>
              </a:rPr>
              <a:t>Individuelle ressurser</a:t>
            </a:r>
            <a:endParaRPr lang="nb-NO" b="1" dirty="0">
              <a:solidFill>
                <a:prstClr val="black"/>
              </a:solidFill>
              <a:latin typeface="Arial" panose="020B0604020202020204" pitchFamily="34" charset="0"/>
              <a:cs typeface="Arial" panose="020B0604020202020204" pitchFamily="34" charset="0"/>
            </a:endParaRPr>
          </a:p>
          <a:p>
            <a:pPr>
              <a:spcAft>
                <a:spcPts val="600"/>
              </a:spcAft>
            </a:pPr>
            <a:r>
              <a:rPr lang="nb-NO" sz="1600" dirty="0">
                <a:solidFill>
                  <a:prstClr val="black"/>
                </a:solidFill>
                <a:latin typeface="Arial" panose="020B0604020202020204" pitchFamily="34" charset="0"/>
                <a:cs typeface="Arial" panose="020B0604020202020204" pitchFamily="34" charset="0"/>
              </a:rPr>
              <a:t>1: Autonomi</a:t>
            </a:r>
          </a:p>
          <a:p>
            <a:pPr>
              <a:spcAft>
                <a:spcPts val="600"/>
              </a:spcAft>
            </a:pPr>
            <a:r>
              <a:rPr lang="nb-NO" sz="1600" dirty="0">
                <a:solidFill>
                  <a:prstClr val="black"/>
                </a:solidFill>
                <a:latin typeface="Arial" panose="020B0604020202020204" pitchFamily="34" charset="0"/>
                <a:cs typeface="Arial" panose="020B0604020202020204" pitchFamily="34" charset="0"/>
              </a:rPr>
              <a:t>2: Selvstendighet </a:t>
            </a:r>
          </a:p>
          <a:p>
            <a:pPr>
              <a:spcAft>
                <a:spcPts val="600"/>
              </a:spcAft>
            </a:pPr>
            <a:r>
              <a:rPr lang="nb-NO" sz="1600" dirty="0">
                <a:solidFill>
                  <a:prstClr val="black"/>
                </a:solidFill>
                <a:latin typeface="Arial" panose="020B0604020202020204" pitchFamily="34" charset="0"/>
                <a:cs typeface="Arial" panose="020B0604020202020204" pitchFamily="34" charset="0"/>
              </a:rPr>
              <a:t>3: </a:t>
            </a:r>
            <a:r>
              <a:rPr lang="nb-NO" sz="1600" dirty="0" err="1">
                <a:solidFill>
                  <a:prstClr val="black"/>
                </a:solidFill>
                <a:latin typeface="Arial" panose="020B0604020202020204" pitchFamily="34" charset="0"/>
                <a:cs typeface="Arial" panose="020B0604020202020204" pitchFamily="34" charset="0"/>
              </a:rPr>
              <a:t>Myndiggjørende</a:t>
            </a:r>
            <a:r>
              <a:rPr lang="nb-NO" sz="1600" dirty="0">
                <a:solidFill>
                  <a:prstClr val="black"/>
                </a:solidFill>
                <a:latin typeface="Arial" panose="020B0604020202020204" pitchFamily="34" charset="0"/>
                <a:cs typeface="Arial" panose="020B0604020202020204" pitchFamily="34" charset="0"/>
              </a:rPr>
              <a:t> ledelse</a:t>
            </a:r>
          </a:p>
          <a:p>
            <a:pPr>
              <a:spcAft>
                <a:spcPts val="600"/>
              </a:spcAft>
            </a:pPr>
            <a:r>
              <a:rPr lang="nb-NO" sz="1600" dirty="0">
                <a:solidFill>
                  <a:prstClr val="black"/>
                </a:solidFill>
                <a:latin typeface="Arial" panose="020B0604020202020204" pitchFamily="34" charset="0"/>
                <a:cs typeface="Arial" panose="020B0604020202020204" pitchFamily="34" charset="0"/>
              </a:rPr>
              <a:t>4: Anerkjennelse</a:t>
            </a:r>
          </a:p>
          <a:p>
            <a:pPr>
              <a:spcAft>
                <a:spcPts val="600"/>
              </a:spcAft>
            </a:pPr>
            <a:r>
              <a:rPr lang="nb-NO" sz="1600" dirty="0">
                <a:solidFill>
                  <a:prstClr val="black"/>
                </a:solidFill>
                <a:latin typeface="Arial" panose="020B0604020202020204" pitchFamily="34" charset="0"/>
                <a:cs typeface="Arial" panose="020B0604020202020204" pitchFamily="34" charset="0"/>
              </a:rPr>
              <a:t>5: Støtte nærmeste leder</a:t>
            </a:r>
          </a:p>
          <a:p>
            <a:pPr>
              <a:spcAft>
                <a:spcPts val="600"/>
              </a:spcAft>
            </a:pPr>
            <a:r>
              <a:rPr lang="nb-NO" sz="1600" dirty="0">
                <a:solidFill>
                  <a:prstClr val="black"/>
                </a:solidFill>
                <a:latin typeface="Arial" panose="020B0604020202020204" pitchFamily="34" charset="0"/>
                <a:cs typeface="Arial" panose="020B0604020202020204" pitchFamily="34" charset="0"/>
              </a:rPr>
              <a:t>6: Krav til </a:t>
            </a:r>
            <a:r>
              <a:rPr lang="nb-NO" sz="1600" dirty="0" smtClean="0">
                <a:solidFill>
                  <a:prstClr val="black"/>
                </a:solidFill>
                <a:latin typeface="Arial" panose="020B0604020202020204" pitchFamily="34" charset="0"/>
                <a:cs typeface="Arial" panose="020B0604020202020204" pitchFamily="34" charset="0"/>
              </a:rPr>
              <a:t>kompetanseutvikling</a:t>
            </a:r>
            <a:endParaRPr lang="nb-NO" sz="1600" dirty="0">
              <a:solidFill>
                <a:prstClr val="black"/>
              </a:solidFill>
              <a:latin typeface="Arial" panose="020B0604020202020204" pitchFamily="34" charset="0"/>
              <a:cs typeface="Arial" panose="020B0604020202020204" pitchFamily="34" charset="0"/>
            </a:endParaRPr>
          </a:p>
        </p:txBody>
      </p:sp>
      <p:sp>
        <p:nvSpPr>
          <p:cNvPr id="9" name="TekstSylinder 8"/>
          <p:cNvSpPr txBox="1"/>
          <p:nvPr/>
        </p:nvSpPr>
        <p:spPr>
          <a:xfrm>
            <a:off x="9305768" y="2403291"/>
            <a:ext cx="2890537" cy="1600438"/>
          </a:xfrm>
          <a:prstGeom prst="rect">
            <a:avLst/>
          </a:prstGeom>
          <a:solidFill>
            <a:srgbClr val="DCE6F2">
              <a:alpha val="71765"/>
            </a:srgbClr>
          </a:solidFill>
        </p:spPr>
        <p:txBody>
          <a:bodyPr wrap="square" lIns="0" tIns="0" rIns="0" bIns="0" rtlCol="0">
            <a:spAutoFit/>
          </a:bodyPr>
          <a:lstStyle/>
          <a:p>
            <a:pPr>
              <a:spcAft>
                <a:spcPts val="600"/>
              </a:spcAft>
            </a:pPr>
            <a:r>
              <a:rPr lang="nb-NO" b="1" dirty="0" smtClean="0">
                <a:solidFill>
                  <a:prstClr val="black"/>
                </a:solidFill>
                <a:latin typeface="Arial" panose="020B0604020202020204" pitchFamily="34" charset="0"/>
                <a:cs typeface="Arial" panose="020B0604020202020204" pitchFamily="34" charset="0"/>
              </a:rPr>
              <a:t>Kollega ressurser</a:t>
            </a:r>
            <a:endParaRPr lang="nb-NO" b="1" dirty="0">
              <a:solidFill>
                <a:prstClr val="black"/>
              </a:solidFill>
              <a:latin typeface="Arial" panose="020B0604020202020204" pitchFamily="34" charset="0"/>
              <a:cs typeface="Arial" panose="020B0604020202020204" pitchFamily="34" charset="0"/>
            </a:endParaRPr>
          </a:p>
          <a:p>
            <a:pPr>
              <a:spcAft>
                <a:spcPts val="600"/>
              </a:spcAft>
            </a:pPr>
            <a:r>
              <a:rPr lang="nb-NO" dirty="0">
                <a:solidFill>
                  <a:prstClr val="black"/>
                </a:solidFill>
                <a:latin typeface="Arial" panose="020B0604020202020204" pitchFamily="34" charset="0"/>
                <a:cs typeface="Arial" panose="020B0604020202020204" pitchFamily="34" charset="0"/>
              </a:rPr>
              <a:t>7: </a:t>
            </a:r>
            <a:r>
              <a:rPr lang="nb-NO" sz="1600" dirty="0">
                <a:solidFill>
                  <a:prstClr val="black"/>
                </a:solidFill>
                <a:latin typeface="Arial" panose="020B0604020202020204" pitchFamily="34" charset="0"/>
                <a:cs typeface="Arial" panose="020B0604020202020204" pitchFamily="34" charset="0"/>
              </a:rPr>
              <a:t>Samarbeid kolleger</a:t>
            </a:r>
          </a:p>
          <a:p>
            <a:pPr>
              <a:spcAft>
                <a:spcPts val="600"/>
              </a:spcAft>
            </a:pPr>
            <a:r>
              <a:rPr lang="nb-NO" sz="1600" dirty="0">
                <a:solidFill>
                  <a:prstClr val="black"/>
                </a:solidFill>
                <a:latin typeface="Arial" panose="020B0604020202020204" pitchFamily="34" charset="0"/>
                <a:cs typeface="Arial" panose="020B0604020202020204" pitchFamily="34" charset="0"/>
              </a:rPr>
              <a:t>8: Fellesskap kolleger</a:t>
            </a:r>
          </a:p>
          <a:p>
            <a:pPr>
              <a:spcAft>
                <a:spcPts val="600"/>
              </a:spcAft>
            </a:pPr>
            <a:r>
              <a:rPr lang="nb-NO" sz="1600" dirty="0">
                <a:solidFill>
                  <a:prstClr val="black"/>
                </a:solidFill>
                <a:latin typeface="Arial" panose="020B0604020202020204" pitchFamily="34" charset="0"/>
                <a:cs typeface="Arial" panose="020B0604020202020204" pitchFamily="34" charset="0"/>
              </a:rPr>
              <a:t>9: Romslighet/sosialt ansvar</a:t>
            </a:r>
          </a:p>
          <a:p>
            <a:pPr>
              <a:spcAft>
                <a:spcPts val="600"/>
              </a:spcAft>
            </a:pPr>
            <a:r>
              <a:rPr lang="nb-NO" sz="1600" dirty="0">
                <a:solidFill>
                  <a:prstClr val="black"/>
                </a:solidFill>
                <a:latin typeface="Arial" panose="020B0604020202020204" pitchFamily="34" charset="0"/>
                <a:cs typeface="Arial" panose="020B0604020202020204" pitchFamily="34" charset="0"/>
              </a:rPr>
              <a:t>10: Sosialt klima</a:t>
            </a:r>
          </a:p>
        </p:txBody>
      </p:sp>
      <p:sp>
        <p:nvSpPr>
          <p:cNvPr id="10" name="TekstSylinder 9"/>
          <p:cNvSpPr txBox="1"/>
          <p:nvPr/>
        </p:nvSpPr>
        <p:spPr>
          <a:xfrm>
            <a:off x="9061938" y="4155157"/>
            <a:ext cx="3174123" cy="2569934"/>
          </a:xfrm>
          <a:prstGeom prst="rect">
            <a:avLst/>
          </a:prstGeom>
          <a:solidFill>
            <a:srgbClr val="DDD9C3">
              <a:alpha val="71765"/>
            </a:srgbClr>
          </a:solidFill>
        </p:spPr>
        <p:txBody>
          <a:bodyPr wrap="square" lIns="0" tIns="0" rIns="0" bIns="0" rtlCol="0">
            <a:spAutoFit/>
          </a:bodyPr>
          <a:lstStyle/>
          <a:p>
            <a:pPr>
              <a:spcAft>
                <a:spcPts val="600"/>
              </a:spcAft>
            </a:pPr>
            <a:r>
              <a:rPr lang="nb-NO" b="1" dirty="0">
                <a:latin typeface="Arial" panose="020B0604020202020204" pitchFamily="34" charset="0"/>
                <a:cs typeface="Arial" panose="020B0604020202020204" pitchFamily="34" charset="0"/>
              </a:rPr>
              <a:t>Organisatoriske </a:t>
            </a:r>
            <a:r>
              <a:rPr lang="nb-NO" b="1" dirty="0" smtClean="0">
                <a:latin typeface="Arial" panose="020B0604020202020204" pitchFamily="34" charset="0"/>
                <a:cs typeface="Arial" panose="020B0604020202020204" pitchFamily="34" charset="0"/>
              </a:rPr>
              <a:t>ressurser</a:t>
            </a:r>
            <a:endParaRPr lang="nb-NO" b="1" dirty="0">
              <a:latin typeface="Arial" panose="020B0604020202020204" pitchFamily="34" charset="0"/>
              <a:cs typeface="Arial" panose="020B0604020202020204" pitchFamily="34" charset="0"/>
            </a:endParaRPr>
          </a:p>
          <a:p>
            <a:pPr>
              <a:spcAft>
                <a:spcPts val="600"/>
              </a:spcAft>
            </a:pPr>
            <a:r>
              <a:rPr lang="nb-NO" dirty="0">
                <a:latin typeface="Arial" panose="020B0604020202020204" pitchFamily="34" charset="0"/>
                <a:cs typeface="Arial" panose="020B0604020202020204" pitchFamily="34" charset="0"/>
              </a:rPr>
              <a:t>11: </a:t>
            </a:r>
            <a:r>
              <a:rPr lang="nb-NO" sz="1600" dirty="0">
                <a:latin typeface="Arial" panose="020B0604020202020204" pitchFamily="34" charset="0"/>
                <a:cs typeface="Arial" panose="020B0604020202020204" pitchFamily="34" charset="0"/>
              </a:rPr>
              <a:t>Målklarhet</a:t>
            </a:r>
          </a:p>
          <a:p>
            <a:pPr>
              <a:spcAft>
                <a:spcPts val="600"/>
              </a:spcAft>
            </a:pPr>
            <a:r>
              <a:rPr lang="nb-NO" sz="1600" dirty="0">
                <a:latin typeface="Arial" panose="020B0604020202020204" pitchFamily="34" charset="0"/>
                <a:cs typeface="Arial" panose="020B0604020202020204" pitchFamily="34" charset="0"/>
              </a:rPr>
              <a:t>12: Forbedringskultur</a:t>
            </a:r>
          </a:p>
          <a:p>
            <a:pPr>
              <a:spcAft>
                <a:spcPts val="600"/>
              </a:spcAft>
            </a:pPr>
            <a:r>
              <a:rPr lang="nb-NO" sz="1600" dirty="0">
                <a:latin typeface="Arial" panose="020B0604020202020204" pitchFamily="34" charset="0"/>
                <a:cs typeface="Arial" panose="020B0604020202020204" pitchFamily="34" charset="0"/>
              </a:rPr>
              <a:t>13: Støtte </a:t>
            </a:r>
            <a:r>
              <a:rPr lang="nb-NO" sz="1600" dirty="0" err="1">
                <a:latin typeface="Arial" panose="020B0604020202020204" pitchFamily="34" charset="0"/>
                <a:cs typeface="Arial" panose="020B0604020202020204" pitchFamily="34" charset="0"/>
              </a:rPr>
              <a:t>forskn</a:t>
            </a:r>
            <a:r>
              <a:rPr lang="nb-NO" sz="1600" dirty="0">
                <a:latin typeface="Arial" panose="020B0604020202020204" pitchFamily="34" charset="0"/>
                <a:cs typeface="Arial" panose="020B0604020202020204" pitchFamily="34" charset="0"/>
              </a:rPr>
              <a:t>./</a:t>
            </a:r>
            <a:r>
              <a:rPr lang="nb-NO" sz="1600" dirty="0" err="1">
                <a:latin typeface="Arial" panose="020B0604020202020204" pitchFamily="34" charset="0"/>
                <a:cs typeface="Arial" panose="020B0604020202020204" pitchFamily="34" charset="0"/>
              </a:rPr>
              <a:t>undervisn</a:t>
            </a:r>
            <a:r>
              <a:rPr lang="nb-NO" sz="1600" dirty="0">
                <a:latin typeface="Arial" panose="020B0604020202020204" pitchFamily="34" charset="0"/>
                <a:cs typeface="Arial" panose="020B0604020202020204" pitchFamily="34" charset="0"/>
              </a:rPr>
              <a:t>.</a:t>
            </a:r>
          </a:p>
          <a:p>
            <a:pPr>
              <a:spcAft>
                <a:spcPts val="600"/>
              </a:spcAft>
            </a:pPr>
            <a:r>
              <a:rPr lang="nb-NO" sz="1600" dirty="0">
                <a:latin typeface="Arial" panose="020B0604020202020204" pitchFamily="34" charset="0"/>
                <a:cs typeface="Arial" panose="020B0604020202020204" pitchFamily="34" charset="0"/>
              </a:rPr>
              <a:t>14: Rettferdig nærmeste leder</a:t>
            </a:r>
          </a:p>
          <a:p>
            <a:pPr>
              <a:spcAft>
                <a:spcPts val="600"/>
              </a:spcAft>
            </a:pPr>
            <a:r>
              <a:rPr lang="nb-NO" sz="1600" dirty="0">
                <a:latin typeface="Arial" panose="020B0604020202020204" pitchFamily="34" charset="0"/>
                <a:cs typeface="Arial" panose="020B0604020202020204" pitchFamily="34" charset="0"/>
              </a:rPr>
              <a:t>15: Ledelse/tillit, egen enhet</a:t>
            </a:r>
          </a:p>
          <a:p>
            <a:pPr>
              <a:spcAft>
                <a:spcPts val="600"/>
              </a:spcAft>
            </a:pPr>
            <a:r>
              <a:rPr lang="nb-NO" sz="1600" dirty="0">
                <a:latin typeface="Arial" panose="020B0604020202020204" pitchFamily="34" charset="0"/>
                <a:cs typeface="Arial" panose="020B0604020202020204" pitchFamily="34" charset="0"/>
              </a:rPr>
              <a:t>16: Ledelse/pålitelighet, egen </a:t>
            </a:r>
            <a:r>
              <a:rPr lang="nb-NO" sz="1600" dirty="0" err="1">
                <a:latin typeface="Arial" panose="020B0604020202020204" pitchFamily="34" charset="0"/>
                <a:cs typeface="Arial" panose="020B0604020202020204" pitchFamily="34" charset="0"/>
              </a:rPr>
              <a:t>enh</a:t>
            </a:r>
            <a:r>
              <a:rPr lang="nb-NO" sz="1600" dirty="0">
                <a:latin typeface="Arial" panose="020B0604020202020204" pitchFamily="34" charset="0"/>
                <a:cs typeface="Arial" panose="020B0604020202020204" pitchFamily="34" charset="0"/>
              </a:rPr>
              <a:t>.</a:t>
            </a:r>
          </a:p>
          <a:p>
            <a:pPr>
              <a:spcAft>
                <a:spcPts val="600"/>
              </a:spcAft>
            </a:pPr>
            <a:r>
              <a:rPr lang="nb-NO" sz="1600" dirty="0">
                <a:latin typeface="Arial" panose="020B0604020202020204" pitchFamily="34" charset="0"/>
                <a:cs typeface="Arial" panose="020B0604020202020204" pitchFamily="34" charset="0"/>
              </a:rPr>
              <a:t>17: Led/pålitelighet, </a:t>
            </a:r>
            <a:r>
              <a:rPr lang="nb-NO" sz="1600" dirty="0" err="1">
                <a:latin typeface="Arial" panose="020B0604020202020204" pitchFamily="34" charset="0"/>
                <a:cs typeface="Arial" panose="020B0604020202020204" pitchFamily="34" charset="0"/>
              </a:rPr>
              <a:t>overl</a:t>
            </a:r>
            <a:r>
              <a:rPr lang="nb-NO" sz="1600" dirty="0">
                <a:latin typeface="Arial" panose="020B0604020202020204" pitchFamily="34" charset="0"/>
                <a:cs typeface="Arial" panose="020B0604020202020204" pitchFamily="34" charset="0"/>
              </a:rPr>
              <a:t> </a:t>
            </a:r>
            <a:r>
              <a:rPr lang="nb-NO" sz="1600" dirty="0" err="1">
                <a:latin typeface="Arial" panose="020B0604020202020204" pitchFamily="34" charset="0"/>
                <a:cs typeface="Arial" panose="020B0604020202020204" pitchFamily="34" charset="0"/>
              </a:rPr>
              <a:t>enh</a:t>
            </a:r>
            <a:r>
              <a:rPr lang="nb-NO" sz="1600" dirty="0">
                <a:latin typeface="Arial" panose="020B0604020202020204" pitchFamily="34" charset="0"/>
                <a:cs typeface="Arial" panose="020B0604020202020204" pitchFamily="34" charset="0"/>
              </a:rPr>
              <a:t>.</a:t>
            </a:r>
          </a:p>
        </p:txBody>
      </p:sp>
      <p:sp>
        <p:nvSpPr>
          <p:cNvPr id="11" name="TekstSylinder 10"/>
          <p:cNvSpPr txBox="1"/>
          <p:nvPr/>
        </p:nvSpPr>
        <p:spPr>
          <a:xfrm>
            <a:off x="101194" y="4197820"/>
            <a:ext cx="2990597" cy="1892826"/>
          </a:xfrm>
          <a:prstGeom prst="rect">
            <a:avLst/>
          </a:prstGeom>
          <a:solidFill>
            <a:srgbClr val="F2DCDB"/>
          </a:solidFill>
        </p:spPr>
        <p:txBody>
          <a:bodyPr wrap="square" lIns="0" tIns="0" rIns="0" bIns="0" rtlCol="0">
            <a:spAutoFit/>
          </a:bodyPr>
          <a:lstStyle/>
          <a:p>
            <a:pPr>
              <a:spcAft>
                <a:spcPts val="600"/>
              </a:spcAft>
            </a:pPr>
            <a:r>
              <a:rPr lang="nb-NO" b="1" dirty="0" smtClean="0">
                <a:solidFill>
                  <a:prstClr val="black"/>
                </a:solidFill>
                <a:latin typeface="Arial" panose="020B0604020202020204" pitchFamily="34" charset="0"/>
                <a:cs typeface="Arial" panose="020B0604020202020204" pitchFamily="34" charset="0"/>
              </a:rPr>
              <a:t>Jobbkrav</a:t>
            </a:r>
          </a:p>
          <a:p>
            <a:pPr>
              <a:spcAft>
                <a:spcPts val="600"/>
              </a:spcAft>
            </a:pPr>
            <a:r>
              <a:rPr lang="nb-NO" sz="1600" dirty="0" smtClean="0">
                <a:solidFill>
                  <a:prstClr val="black"/>
                </a:solidFill>
                <a:latin typeface="Arial" panose="020B0604020202020204" pitchFamily="34" charset="0"/>
                <a:cs typeface="Arial" panose="020B0604020202020204" pitchFamily="34" charset="0"/>
              </a:rPr>
              <a:t>22: Fravær tidspress</a:t>
            </a:r>
          </a:p>
          <a:p>
            <a:pPr>
              <a:spcAft>
                <a:spcPts val="600"/>
              </a:spcAft>
            </a:pPr>
            <a:r>
              <a:rPr lang="nb-NO" sz="1600" dirty="0" smtClean="0">
                <a:solidFill>
                  <a:prstClr val="black"/>
                </a:solidFill>
                <a:latin typeface="Arial" panose="020B0604020202020204" pitchFamily="34" charset="0"/>
                <a:cs typeface="Arial" panose="020B0604020202020204" pitchFamily="34" charset="0"/>
              </a:rPr>
              <a:t>21</a:t>
            </a:r>
            <a:r>
              <a:rPr lang="nb-NO" sz="1600" dirty="0">
                <a:solidFill>
                  <a:prstClr val="black"/>
                </a:solidFill>
                <a:latin typeface="Arial" panose="020B0604020202020204" pitchFamily="34" charset="0"/>
                <a:cs typeface="Arial" panose="020B0604020202020204" pitchFamily="34" charset="0"/>
              </a:rPr>
              <a:t>: Fravær rollekonflikter</a:t>
            </a:r>
          </a:p>
          <a:p>
            <a:pPr>
              <a:spcAft>
                <a:spcPts val="600"/>
              </a:spcAft>
            </a:pPr>
            <a:r>
              <a:rPr lang="nb-NO" sz="1600" dirty="0">
                <a:solidFill>
                  <a:prstClr val="black"/>
                </a:solidFill>
                <a:latin typeface="Arial" panose="020B0604020202020204" pitchFamily="34" charset="0"/>
                <a:cs typeface="Arial" panose="020B0604020202020204" pitchFamily="34" charset="0"/>
              </a:rPr>
              <a:t>20: Fravær personkonflikter</a:t>
            </a:r>
          </a:p>
          <a:p>
            <a:pPr>
              <a:spcAft>
                <a:spcPts val="600"/>
              </a:spcAft>
            </a:pPr>
            <a:r>
              <a:rPr lang="nb-NO" sz="1600" dirty="0">
                <a:solidFill>
                  <a:prstClr val="black"/>
                </a:solidFill>
                <a:latin typeface="Arial" panose="020B0604020202020204" pitchFamily="34" charset="0"/>
                <a:cs typeface="Arial" panose="020B0604020202020204" pitchFamily="34" charset="0"/>
              </a:rPr>
              <a:t>19: Fravær dysfunksjonell støtte</a:t>
            </a:r>
          </a:p>
          <a:p>
            <a:pPr>
              <a:spcAft>
                <a:spcPts val="600"/>
              </a:spcAft>
            </a:pPr>
            <a:r>
              <a:rPr lang="nb-NO" sz="1600" dirty="0">
                <a:solidFill>
                  <a:prstClr val="black"/>
                </a:solidFill>
                <a:latin typeface="Arial" panose="020B0604020202020204" pitchFamily="34" charset="0"/>
                <a:cs typeface="Arial" panose="020B0604020202020204" pitchFamily="34" charset="0"/>
              </a:rPr>
              <a:t>18: Fravær illegitime </a:t>
            </a:r>
            <a:r>
              <a:rPr lang="nb-NO" sz="1600" dirty="0" err="1">
                <a:solidFill>
                  <a:prstClr val="black"/>
                </a:solidFill>
                <a:latin typeface="Arial" panose="020B0604020202020204" pitchFamily="34" charset="0"/>
                <a:cs typeface="Arial" panose="020B0604020202020204" pitchFamily="34" charset="0"/>
              </a:rPr>
              <a:t>arb.oppg</a:t>
            </a:r>
            <a:r>
              <a:rPr lang="nb-NO" sz="1600" dirty="0">
                <a:solidFill>
                  <a:prstClr val="black"/>
                </a:solidFill>
                <a:latin typeface="Arial" panose="020B0604020202020204" pitchFamily="34" charset="0"/>
                <a:cs typeface="Arial" panose="020B0604020202020204" pitchFamily="34" charset="0"/>
              </a:rPr>
              <a:t>.</a:t>
            </a:r>
          </a:p>
        </p:txBody>
      </p:sp>
      <p:pic>
        <p:nvPicPr>
          <p:cNvPr id="12" name="Bilde 11"/>
          <p:cNvPicPr>
            <a:picLocks noChangeAspect="1"/>
          </p:cNvPicPr>
          <p:nvPr/>
        </p:nvPicPr>
        <p:blipFill>
          <a:blip r:embed="rId7"/>
          <a:stretch>
            <a:fillRect/>
          </a:stretch>
        </p:blipFill>
        <p:spPr>
          <a:xfrm>
            <a:off x="2669486" y="3104260"/>
            <a:ext cx="3201561" cy="3031498"/>
          </a:xfrm>
          <a:prstGeom prst="rect">
            <a:avLst/>
          </a:prstGeom>
        </p:spPr>
      </p:pic>
      <p:pic>
        <p:nvPicPr>
          <p:cNvPr id="2" name="Bilde 1"/>
          <p:cNvPicPr>
            <a:picLocks noChangeAspect="1"/>
          </p:cNvPicPr>
          <p:nvPr/>
        </p:nvPicPr>
        <p:blipFill rotWithShape="1">
          <a:blip r:embed="rId8"/>
          <a:srcRect r="600"/>
          <a:stretch/>
        </p:blipFill>
        <p:spPr>
          <a:xfrm>
            <a:off x="-1271537" y="-447261"/>
            <a:ext cx="10368644" cy="7599381"/>
          </a:xfrm>
          <a:prstGeom prst="rect">
            <a:avLst/>
          </a:prstGeom>
        </p:spPr>
      </p:pic>
    </p:spTree>
    <p:extLst>
      <p:ext uri="{BB962C8B-B14F-4D97-AF65-F5344CB8AC3E}">
        <p14:creationId xmlns:p14="http://schemas.microsoft.com/office/powerpoint/2010/main" val="35453247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4000" b="1" dirty="0" smtClean="0">
                <a:solidFill>
                  <a:srgbClr val="0066CC"/>
                </a:solidFill>
                <a:latin typeface="Arial" panose="020B0604020202020204" pitchFamily="34" charset="0"/>
                <a:cs typeface="Arial" panose="020B0604020202020204" pitchFamily="34" charset="0"/>
              </a:rPr>
              <a:t>Gruppeprosess</a:t>
            </a:r>
            <a:endParaRPr lang="nb-NO" sz="4000" b="1" dirty="0">
              <a:solidFill>
                <a:srgbClr val="0070C0"/>
              </a:solidFill>
              <a:latin typeface="Arial" panose="020B0604020202020204" pitchFamily="34" charset="0"/>
              <a:cs typeface="Arial" panose="020B0604020202020204" pitchFamily="34" charset="0"/>
            </a:endParaRPr>
          </a:p>
        </p:txBody>
      </p:sp>
      <p:pic>
        <p:nvPicPr>
          <p:cNvPr id="4" name="Bilde 3"/>
          <p:cNvPicPr>
            <a:picLocks noChangeAspect="1"/>
          </p:cNvPicPr>
          <p:nvPr/>
        </p:nvPicPr>
        <p:blipFill>
          <a:blip r:embed="rId3"/>
          <a:stretch>
            <a:fillRect/>
          </a:stretch>
        </p:blipFill>
        <p:spPr>
          <a:xfrm>
            <a:off x="9109493" y="1788383"/>
            <a:ext cx="2897895" cy="2248701"/>
          </a:xfrm>
          <a:prstGeom prst="rect">
            <a:avLst/>
          </a:prstGeom>
        </p:spPr>
      </p:pic>
      <p:sp>
        <p:nvSpPr>
          <p:cNvPr id="5" name="AutoShape 2" descr="Bilderesultat for notatblokk"/>
          <p:cNvSpPr>
            <a:spLocks noChangeAspect="1" noChangeArrowheads="1"/>
          </p:cNvSpPr>
          <p:nvPr/>
        </p:nvSpPr>
        <p:spPr bwMode="auto">
          <a:xfrm>
            <a:off x="63500" y="-960438"/>
            <a:ext cx="2028825" cy="2009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3" name="Plassholder for innhold 2"/>
          <p:cNvSpPr>
            <a:spLocks noGrp="1"/>
          </p:cNvSpPr>
          <p:nvPr>
            <p:ph idx="1"/>
          </p:nvPr>
        </p:nvSpPr>
        <p:spPr>
          <a:xfrm>
            <a:off x="838200" y="1891900"/>
            <a:ext cx="10515600" cy="4351338"/>
          </a:xfrm>
        </p:spPr>
        <p:txBody>
          <a:bodyPr>
            <a:normAutofit fontScale="92500"/>
          </a:bodyPr>
          <a:lstStyle/>
          <a:p>
            <a:pPr marL="0" indent="0">
              <a:buNone/>
            </a:pPr>
            <a:r>
              <a:rPr lang="nb-NO" sz="3600" dirty="0" smtClean="0">
                <a:solidFill>
                  <a:srgbClr val="1C7FBD"/>
                </a:solidFill>
                <a:latin typeface="Arial" panose="020B0604020202020204" pitchFamily="34" charset="0"/>
                <a:cs typeface="Arial" panose="020B0604020202020204" pitchFamily="34" charset="0"/>
              </a:rPr>
              <a:t>Dialog som ramme for gruppeprosessen</a:t>
            </a:r>
          </a:p>
          <a:p>
            <a:r>
              <a:rPr lang="nb-NO" sz="3200" dirty="0" smtClean="0">
                <a:solidFill>
                  <a:srgbClr val="1C7FBD"/>
                </a:solidFill>
                <a:latin typeface="Arial" panose="020B0604020202020204" pitchFamily="34" charset="0"/>
                <a:cs typeface="Arial" panose="020B0604020202020204" pitchFamily="34" charset="0"/>
              </a:rPr>
              <a:t>Det er ingen ting som er riktig eller galt</a:t>
            </a:r>
          </a:p>
          <a:p>
            <a:r>
              <a:rPr lang="nb-NO" sz="3200" dirty="0" smtClean="0">
                <a:solidFill>
                  <a:srgbClr val="1C7FBD"/>
                </a:solidFill>
                <a:latin typeface="Arial" panose="020B0604020202020204" pitchFamily="34" charset="0"/>
                <a:cs typeface="Arial" panose="020B0604020202020204" pitchFamily="34" charset="0"/>
              </a:rPr>
              <a:t>Utforsk hverandres perspektiv og standpunkt</a:t>
            </a:r>
          </a:p>
          <a:p>
            <a:r>
              <a:rPr lang="nb-NO" sz="3200" dirty="0" smtClean="0">
                <a:solidFill>
                  <a:srgbClr val="1C7FBD"/>
                </a:solidFill>
                <a:latin typeface="Arial" panose="020B0604020202020204" pitchFamily="34" charset="0"/>
                <a:cs typeface="Arial" panose="020B0604020202020204" pitchFamily="34" charset="0"/>
              </a:rPr>
              <a:t>Oppnå felles forståelse av hva vi ønsker å få til</a:t>
            </a:r>
            <a:endParaRPr lang="nb-NO" dirty="0">
              <a:solidFill>
                <a:srgbClr val="1C7FBD"/>
              </a:solidFill>
              <a:latin typeface="Arial" panose="020B0604020202020204" pitchFamily="34" charset="0"/>
              <a:cs typeface="Arial" panose="020B0604020202020204" pitchFamily="34" charset="0"/>
            </a:endParaRPr>
          </a:p>
          <a:p>
            <a:pPr marL="0" indent="0">
              <a:buNone/>
            </a:pPr>
            <a:endParaRPr lang="nb-NO" dirty="0">
              <a:solidFill>
                <a:srgbClr val="1C7FBD"/>
              </a:solidFill>
              <a:latin typeface="Arial" panose="020B0604020202020204" pitchFamily="34" charset="0"/>
              <a:cs typeface="Arial" panose="020B0604020202020204" pitchFamily="34" charset="0"/>
            </a:endParaRPr>
          </a:p>
          <a:p>
            <a:pPr marL="0" indent="0">
              <a:buNone/>
            </a:pPr>
            <a:r>
              <a:rPr lang="nb-NO" sz="3600" dirty="0" smtClean="0">
                <a:solidFill>
                  <a:srgbClr val="1C7FBD"/>
                </a:solidFill>
                <a:latin typeface="Arial" panose="020B0604020202020204" pitchFamily="34" charset="0"/>
                <a:cs typeface="Arial" panose="020B0604020202020204" pitchFamily="34" charset="0"/>
              </a:rPr>
              <a:t>Lokalt fokus</a:t>
            </a:r>
          </a:p>
          <a:p>
            <a:r>
              <a:rPr lang="nb-NO" sz="3200" dirty="0" smtClean="0">
                <a:solidFill>
                  <a:srgbClr val="1C7FBD"/>
                </a:solidFill>
                <a:latin typeface="Arial" panose="020B0604020202020204" pitchFamily="34" charset="0"/>
                <a:cs typeface="Arial" panose="020B0604020202020204" pitchFamily="34" charset="0"/>
              </a:rPr>
              <a:t>Jobb med det dere kan gjøre noe med</a:t>
            </a:r>
          </a:p>
          <a:p>
            <a:r>
              <a:rPr lang="nb-NO" sz="3200" dirty="0" smtClean="0">
                <a:solidFill>
                  <a:srgbClr val="1C7FBD"/>
                </a:solidFill>
                <a:latin typeface="Arial" panose="020B0604020202020204" pitchFamily="34" charset="0"/>
                <a:cs typeface="Arial" panose="020B0604020202020204" pitchFamily="34" charset="0"/>
              </a:rPr>
              <a:t>Andre forhold av betydning for arbeidet spilles inn til leder</a:t>
            </a:r>
            <a:endParaRPr lang="nb-NO" dirty="0">
              <a:solidFill>
                <a:srgbClr val="1C7FB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963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ktangel 12"/>
          <p:cNvSpPr/>
          <p:nvPr/>
        </p:nvSpPr>
        <p:spPr>
          <a:xfrm>
            <a:off x="504824" y="4676380"/>
            <a:ext cx="11010901" cy="1778542"/>
          </a:xfrm>
          <a:prstGeom prst="rect">
            <a:avLst/>
          </a:prstGeom>
          <a:gradFill>
            <a:gsLst>
              <a:gs pos="0">
                <a:schemeClr val="bg2"/>
              </a:gs>
              <a:gs pos="100000">
                <a:schemeClr val="bg1"/>
              </a:gs>
            </a:gsLst>
            <a:lin ang="5400000" scaled="0"/>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ktangel 11"/>
          <p:cNvSpPr/>
          <p:nvPr/>
        </p:nvSpPr>
        <p:spPr>
          <a:xfrm>
            <a:off x="504825" y="2599183"/>
            <a:ext cx="11010900" cy="2077196"/>
          </a:xfrm>
          <a:prstGeom prst="rect">
            <a:avLst/>
          </a:prstGeom>
          <a:gradFill>
            <a:gsLst>
              <a:gs pos="0">
                <a:schemeClr val="bg2"/>
              </a:gs>
              <a:gs pos="100000">
                <a:schemeClr val="bg1"/>
              </a:gs>
            </a:gsLst>
            <a:lin ang="5400000" scaled="0"/>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ktangel 9"/>
          <p:cNvSpPr/>
          <p:nvPr/>
        </p:nvSpPr>
        <p:spPr>
          <a:xfrm>
            <a:off x="504826" y="1111522"/>
            <a:ext cx="11010900" cy="1789759"/>
          </a:xfrm>
          <a:prstGeom prst="rect">
            <a:avLst/>
          </a:prstGeom>
          <a:gradFill>
            <a:gsLst>
              <a:gs pos="0">
                <a:schemeClr val="bg2"/>
              </a:gs>
              <a:gs pos="100000">
                <a:schemeClr val="bg1"/>
              </a:gs>
            </a:gsLst>
            <a:lin ang="5400000" scaled="0"/>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Arial" panose="020B0604020202020204" pitchFamily="34" charset="0"/>
              <a:cs typeface="Arial" panose="020B0604020202020204" pitchFamily="34" charset="0"/>
            </a:endParaRPr>
          </a:p>
        </p:txBody>
      </p:sp>
      <p:sp>
        <p:nvSpPr>
          <p:cNvPr id="2" name="TekstSylinder 1"/>
          <p:cNvSpPr txBox="1"/>
          <p:nvPr/>
        </p:nvSpPr>
        <p:spPr>
          <a:xfrm>
            <a:off x="504824" y="292501"/>
            <a:ext cx="9965056" cy="646331"/>
          </a:xfrm>
          <a:prstGeom prst="rect">
            <a:avLst/>
          </a:prstGeom>
          <a:noFill/>
        </p:spPr>
        <p:txBody>
          <a:bodyPr wrap="square" rtlCol="0">
            <a:spAutoFit/>
          </a:bodyPr>
          <a:lstStyle/>
          <a:p>
            <a:pPr algn="ctr"/>
            <a:r>
              <a:rPr lang="nb-NO" sz="3600" b="1" dirty="0" smtClean="0">
                <a:solidFill>
                  <a:srgbClr val="0066CC"/>
                </a:solidFill>
                <a:latin typeface="Arial" panose="020B0604020202020204" pitchFamily="34" charset="0"/>
                <a:cs typeface="Arial" panose="020B0604020202020204" pitchFamily="34" charset="0"/>
              </a:rPr>
              <a:t>Organisatorisk og psykososialt arbeidsmiljø</a:t>
            </a:r>
            <a:endParaRPr lang="nb-NO" sz="3600" b="1" dirty="0">
              <a:latin typeface="Arial" panose="020B0604020202020204" pitchFamily="34" charset="0"/>
              <a:cs typeface="Arial" panose="020B0604020202020204" pitchFamily="34" charset="0"/>
            </a:endParaRPr>
          </a:p>
        </p:txBody>
      </p:sp>
      <p:sp>
        <p:nvSpPr>
          <p:cNvPr id="3" name="TekstSylinder 2"/>
          <p:cNvSpPr txBox="1"/>
          <p:nvPr/>
        </p:nvSpPr>
        <p:spPr>
          <a:xfrm>
            <a:off x="590551" y="1456902"/>
            <a:ext cx="6729453" cy="933654"/>
          </a:xfrm>
          <a:prstGeom prst="rect">
            <a:avLst/>
          </a:prstGeom>
          <a:noFill/>
        </p:spPr>
        <p:txBody>
          <a:bodyPr wrap="square" rtlCol="0">
            <a:spAutoFit/>
          </a:bodyPr>
          <a:lstStyle/>
          <a:p>
            <a:r>
              <a:rPr lang="nb-NO" sz="2800" b="1" dirty="0" smtClean="0">
                <a:latin typeface="Arial" panose="020B0604020202020204" pitchFamily="34" charset="0"/>
                <a:cs typeface="Arial" panose="020B0604020202020204" pitchFamily="34" charset="0"/>
              </a:rPr>
              <a:t>Arbeidsoppgaver</a:t>
            </a:r>
          </a:p>
          <a:p>
            <a:r>
              <a:rPr lang="nb-NO" sz="2667" dirty="0" smtClean="0">
                <a:latin typeface="Arial Narrow" panose="020B0606020202030204" pitchFamily="34" charset="0"/>
                <a:cs typeface="Arial" panose="020B0604020202020204" pitchFamily="34" charset="0"/>
              </a:rPr>
              <a:t>- samspillet </a:t>
            </a:r>
            <a:r>
              <a:rPr lang="nb-NO" sz="2667" dirty="0">
                <a:latin typeface="Arial Narrow" panose="020B0606020202030204" pitchFamily="34" charset="0"/>
                <a:cs typeface="Arial" panose="020B0604020202020204" pitchFamily="34" charset="0"/>
              </a:rPr>
              <a:t>mellom arbeidsoppgaver og person</a:t>
            </a:r>
          </a:p>
        </p:txBody>
      </p:sp>
      <p:sp>
        <p:nvSpPr>
          <p:cNvPr id="4" name="TekstSylinder 3"/>
          <p:cNvSpPr txBox="1"/>
          <p:nvPr/>
        </p:nvSpPr>
        <p:spPr>
          <a:xfrm>
            <a:off x="685800" y="3271857"/>
            <a:ext cx="6130280" cy="933654"/>
          </a:xfrm>
          <a:prstGeom prst="rect">
            <a:avLst/>
          </a:prstGeom>
          <a:noFill/>
        </p:spPr>
        <p:txBody>
          <a:bodyPr wrap="square" rtlCol="0">
            <a:spAutoFit/>
          </a:bodyPr>
          <a:lstStyle/>
          <a:p>
            <a:r>
              <a:rPr lang="nb-NO" sz="2800" b="1" dirty="0" smtClean="0">
                <a:latin typeface="Arial Narrow" panose="020B0606020202030204" pitchFamily="34" charset="0"/>
              </a:rPr>
              <a:t>Sosiale relasjoner </a:t>
            </a:r>
          </a:p>
          <a:p>
            <a:r>
              <a:rPr lang="nb-NO" sz="2667" dirty="0" smtClean="0">
                <a:latin typeface="Arial Narrow" panose="020B0606020202030204" pitchFamily="34" charset="0"/>
              </a:rPr>
              <a:t>- samspillet </a:t>
            </a:r>
            <a:r>
              <a:rPr lang="nb-NO" sz="2667" dirty="0">
                <a:latin typeface="Arial Narrow" panose="020B0606020202030204" pitchFamily="34" charset="0"/>
              </a:rPr>
              <a:t>mellom </a:t>
            </a:r>
            <a:r>
              <a:rPr lang="nb-NO" sz="2667" dirty="0" smtClean="0">
                <a:latin typeface="Arial Narrow" panose="020B0606020202030204" pitchFamily="34" charset="0"/>
              </a:rPr>
              <a:t>kollegaer og med leder </a:t>
            </a:r>
            <a:endParaRPr lang="nb-NO" sz="2667" dirty="0">
              <a:latin typeface="Arial Narrow" panose="020B0606020202030204" pitchFamily="34" charset="0"/>
            </a:endParaRPr>
          </a:p>
        </p:txBody>
      </p:sp>
      <p:sp>
        <p:nvSpPr>
          <p:cNvPr id="5" name="TekstSylinder 4"/>
          <p:cNvSpPr txBox="1"/>
          <p:nvPr/>
        </p:nvSpPr>
        <p:spPr>
          <a:xfrm>
            <a:off x="685801" y="5046956"/>
            <a:ext cx="8115299" cy="933654"/>
          </a:xfrm>
          <a:prstGeom prst="rect">
            <a:avLst/>
          </a:prstGeom>
          <a:noFill/>
        </p:spPr>
        <p:txBody>
          <a:bodyPr wrap="square" rtlCol="0">
            <a:spAutoFit/>
          </a:bodyPr>
          <a:lstStyle/>
          <a:p>
            <a:r>
              <a:rPr lang="nb-NO" sz="2800" b="1" dirty="0" smtClean="0">
                <a:latin typeface="Arial Narrow" panose="020B0606020202030204" pitchFamily="34" charset="0"/>
              </a:rPr>
              <a:t>Organisatoriske rammer</a:t>
            </a:r>
          </a:p>
          <a:p>
            <a:r>
              <a:rPr lang="nb-NO" sz="2667" dirty="0" smtClean="0">
                <a:latin typeface="Arial Narrow" panose="020B0606020202030204" pitchFamily="34" charset="0"/>
              </a:rPr>
              <a:t>- samspillet mellom person, organisasjon og omgivelser</a:t>
            </a:r>
            <a:endParaRPr lang="nb-NO" sz="2667" dirty="0">
              <a:latin typeface="Arial Narrow" panose="020B060602020203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0004" y="1228691"/>
            <a:ext cx="3942011" cy="14904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4515" y="2974461"/>
            <a:ext cx="2857500" cy="1600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27923" y="4749559"/>
            <a:ext cx="2260980" cy="160529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49683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animBg="1"/>
      <p:bldP spid="2" grpId="0"/>
      <p:bldP spid="3" grpId="0"/>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4000" b="1" dirty="0" smtClean="0">
                <a:solidFill>
                  <a:srgbClr val="0066CC"/>
                </a:solidFill>
                <a:latin typeface="Arial" panose="020B0604020202020204" pitchFamily="34" charset="0"/>
                <a:cs typeface="Arial" panose="020B0604020202020204" pitchFamily="34" charset="0"/>
              </a:rPr>
              <a:t>Gruppeprosess fra resultat til tiltak  </a:t>
            </a:r>
            <a:endParaRPr lang="nb-NO" sz="4000" b="1" dirty="0">
              <a:solidFill>
                <a:srgbClr val="0066CC"/>
              </a:solidFill>
              <a:latin typeface="Arial" panose="020B0604020202020204" pitchFamily="34" charset="0"/>
              <a:cs typeface="Arial" panose="020B0604020202020204" pitchFamily="34" charset="0"/>
            </a:endParaRPr>
          </a:p>
        </p:txBody>
      </p:sp>
      <p:sp>
        <p:nvSpPr>
          <p:cNvPr id="3" name="Plassholder for innhold 2"/>
          <p:cNvSpPr>
            <a:spLocks noGrp="1"/>
          </p:cNvSpPr>
          <p:nvPr>
            <p:ph idx="1"/>
          </p:nvPr>
        </p:nvSpPr>
        <p:spPr>
          <a:xfrm>
            <a:off x="913615" y="2329135"/>
            <a:ext cx="10364770" cy="3428939"/>
          </a:xfrm>
        </p:spPr>
        <p:txBody>
          <a:bodyPr>
            <a:normAutofit/>
          </a:bodyPr>
          <a:lstStyle/>
          <a:p>
            <a:pPr marL="0" indent="0">
              <a:buNone/>
            </a:pPr>
            <a:r>
              <a:rPr lang="nb-NO" sz="3600" dirty="0" smtClean="0">
                <a:solidFill>
                  <a:srgbClr val="1C7FBD"/>
                </a:solidFill>
                <a:latin typeface="Arial" panose="020B0604020202020204" pitchFamily="34" charset="0"/>
                <a:cs typeface="Arial" panose="020B0604020202020204" pitchFamily="34" charset="0"/>
              </a:rPr>
              <a:t>Gruppediskusjon i to faser:</a:t>
            </a:r>
          </a:p>
          <a:p>
            <a:pPr marL="514350" indent="-514350">
              <a:buAutoNum type="arabicPeriod"/>
            </a:pPr>
            <a:r>
              <a:rPr lang="nb-NO" dirty="0" smtClean="0">
                <a:solidFill>
                  <a:srgbClr val="1C7FBD"/>
                </a:solidFill>
                <a:latin typeface="Arial" panose="020B0604020202020204" pitchFamily="34" charset="0"/>
                <a:cs typeface="Arial" panose="020B0604020202020204" pitchFamily="34" charset="0"/>
              </a:rPr>
              <a:t>Komme fram til områder å bevare og forbedre</a:t>
            </a:r>
          </a:p>
          <a:p>
            <a:pPr marL="514350" indent="-514350">
              <a:buAutoNum type="arabicPeriod"/>
            </a:pPr>
            <a:r>
              <a:rPr lang="nb-NO" dirty="0" smtClean="0">
                <a:solidFill>
                  <a:srgbClr val="1C7FBD"/>
                </a:solidFill>
                <a:latin typeface="Arial" panose="020B0604020202020204" pitchFamily="34" charset="0"/>
                <a:cs typeface="Arial" panose="020B0604020202020204" pitchFamily="34" charset="0"/>
              </a:rPr>
              <a:t>Komme fram til prioriterte tiltak </a:t>
            </a:r>
            <a:endParaRPr lang="nb-NO" dirty="0">
              <a:solidFill>
                <a:srgbClr val="1C7FBD"/>
              </a:solidFill>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3325200315"/>
              </p:ext>
            </p:extLst>
          </p:nvPr>
        </p:nvGraphicFramePr>
        <p:xfrm>
          <a:off x="4064000" y="3050339"/>
          <a:ext cx="8128000" cy="32605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63579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idx="4294967295"/>
          </p:nvPr>
        </p:nvSpPr>
        <p:spPr>
          <a:xfrm>
            <a:off x="442258" y="115889"/>
            <a:ext cx="11406841" cy="1296987"/>
          </a:xfrm>
        </p:spPr>
        <p:txBody>
          <a:bodyPr>
            <a:normAutofit/>
          </a:bodyPr>
          <a:lstStyle/>
          <a:p>
            <a:r>
              <a:rPr lang="nb-NO" sz="3600" b="1" dirty="0" smtClean="0">
                <a:solidFill>
                  <a:srgbClr val="0066CC"/>
                </a:solidFill>
                <a:latin typeface="Arial" panose="020B0604020202020204" pitchFamily="34" charset="0"/>
                <a:cs typeface="Arial" panose="020B0604020202020204" pitchFamily="34" charset="0"/>
              </a:rPr>
              <a:t>Gruppeprosess 1 – områder å bevare og forbedre</a:t>
            </a:r>
            <a:endParaRPr lang="nb-NO" sz="3600" b="1" dirty="0">
              <a:solidFill>
                <a:srgbClr val="0066CC"/>
              </a:solidFill>
              <a:latin typeface="Arial" panose="020B0604020202020204" pitchFamily="34" charset="0"/>
              <a:cs typeface="Arial" panose="020B0604020202020204" pitchFamily="34" charset="0"/>
            </a:endParaRPr>
          </a:p>
        </p:txBody>
      </p:sp>
      <p:sp>
        <p:nvSpPr>
          <p:cNvPr id="3" name="Plassholder for innhold 2"/>
          <p:cNvSpPr>
            <a:spLocks noGrp="1"/>
          </p:cNvSpPr>
          <p:nvPr>
            <p:ph idx="4294967295"/>
          </p:nvPr>
        </p:nvSpPr>
        <p:spPr>
          <a:xfrm>
            <a:off x="525927" y="1703278"/>
            <a:ext cx="11323172" cy="4752975"/>
          </a:xfrm>
        </p:spPr>
        <p:txBody>
          <a:bodyPr>
            <a:normAutofit/>
          </a:bodyPr>
          <a:lstStyle/>
          <a:p>
            <a:pPr marL="0" indent="0">
              <a:spcBef>
                <a:spcPts val="0"/>
              </a:spcBef>
              <a:spcAft>
                <a:spcPts val="600"/>
              </a:spcAft>
              <a:buNone/>
            </a:pPr>
            <a:r>
              <a:rPr lang="nb-NO" sz="3600" dirty="0" smtClean="0">
                <a:solidFill>
                  <a:srgbClr val="1C7FBD"/>
                </a:solidFill>
                <a:latin typeface="Arial" panose="020B0604020202020204" pitchFamily="34" charset="0"/>
                <a:cs typeface="Arial" panose="020B0604020202020204" pitchFamily="34" charset="0"/>
              </a:rPr>
              <a:t>Diskuter de fem temaområdene fra arbeidsmiljøundersøkelsen</a:t>
            </a:r>
            <a:r>
              <a:rPr lang="nb-NO" sz="4000" dirty="0" smtClean="0">
                <a:solidFill>
                  <a:srgbClr val="1C7FBD"/>
                </a:solidFill>
                <a:latin typeface="Arial" panose="020B0604020202020204" pitchFamily="34" charset="0"/>
                <a:cs typeface="Arial" panose="020B0604020202020204" pitchFamily="34" charset="0"/>
              </a:rPr>
              <a:t>: </a:t>
            </a:r>
          </a:p>
          <a:p>
            <a:pPr>
              <a:spcBef>
                <a:spcPts val="0"/>
              </a:spcBef>
              <a:spcAft>
                <a:spcPts val="600"/>
              </a:spcAft>
            </a:pPr>
            <a:r>
              <a:rPr lang="nb-NO" sz="3200" dirty="0" smtClean="0">
                <a:solidFill>
                  <a:srgbClr val="1C7FBD"/>
                </a:solidFill>
                <a:latin typeface="Arial" panose="020B0604020202020204" pitchFamily="34" charset="0"/>
                <a:cs typeface="Arial" panose="020B0604020202020204" pitchFamily="34" charset="0"/>
              </a:rPr>
              <a:t>Hva mener dere at det er viktigst å bevare?</a:t>
            </a:r>
          </a:p>
          <a:p>
            <a:pPr>
              <a:spcBef>
                <a:spcPts val="0"/>
              </a:spcBef>
            </a:pPr>
            <a:r>
              <a:rPr lang="nb-NO" sz="3200" dirty="0" smtClean="0">
                <a:solidFill>
                  <a:srgbClr val="1C7FBD"/>
                </a:solidFill>
                <a:latin typeface="Arial" panose="020B0604020202020204" pitchFamily="34" charset="0"/>
                <a:cs typeface="Arial" panose="020B0604020202020204" pitchFamily="34" charset="0"/>
              </a:rPr>
              <a:t>Hva er nødvendig å forbedre? </a:t>
            </a:r>
            <a:endParaRPr lang="nb-NO" sz="3200" dirty="0">
              <a:solidFill>
                <a:srgbClr val="1C7FBD"/>
              </a:solidFill>
              <a:latin typeface="Arial" panose="020B0604020202020204" pitchFamily="34" charset="0"/>
              <a:cs typeface="Arial" panose="020B0604020202020204" pitchFamily="34" charset="0"/>
            </a:endParaRPr>
          </a:p>
          <a:p>
            <a:pPr marL="0" indent="0">
              <a:spcBef>
                <a:spcPts val="0"/>
              </a:spcBef>
              <a:buNone/>
            </a:pPr>
            <a:endParaRPr lang="nb-NO" sz="3733" dirty="0" smtClean="0">
              <a:solidFill>
                <a:srgbClr val="1C7FBD"/>
              </a:solidFill>
              <a:latin typeface="Arial" panose="020B0604020202020204" pitchFamily="34" charset="0"/>
              <a:cs typeface="Arial" panose="020B0604020202020204" pitchFamily="34" charset="0"/>
            </a:endParaRPr>
          </a:p>
          <a:p>
            <a:pPr marL="0" indent="0">
              <a:spcBef>
                <a:spcPts val="0"/>
              </a:spcBef>
              <a:buNone/>
            </a:pPr>
            <a:endParaRPr lang="nb-NO" sz="3733" dirty="0">
              <a:solidFill>
                <a:srgbClr val="1C7FBD"/>
              </a:solidFill>
              <a:latin typeface="Arial" panose="020B0604020202020204" pitchFamily="34" charset="0"/>
              <a:cs typeface="Arial" panose="020B0604020202020204" pitchFamily="34" charset="0"/>
            </a:endParaRPr>
          </a:p>
          <a:p>
            <a:pPr marL="0" indent="0">
              <a:spcBef>
                <a:spcPts val="0"/>
              </a:spcBef>
              <a:spcAft>
                <a:spcPts val="600"/>
              </a:spcAft>
              <a:buNone/>
            </a:pPr>
            <a:r>
              <a:rPr lang="nb-NO" sz="3600" dirty="0" smtClean="0">
                <a:solidFill>
                  <a:srgbClr val="1C7FBD"/>
                </a:solidFill>
                <a:latin typeface="Arial" panose="020B0604020202020204" pitchFamily="34" charset="0"/>
                <a:cs typeface="Arial" panose="020B0604020202020204" pitchFamily="34" charset="0"/>
              </a:rPr>
              <a:t>Hvilke tema skal vi jobbe videre med?</a:t>
            </a:r>
          </a:p>
          <a:p>
            <a:pPr>
              <a:spcBef>
                <a:spcPts val="0"/>
              </a:spcBef>
              <a:spcAft>
                <a:spcPts val="600"/>
              </a:spcAft>
            </a:pPr>
            <a:r>
              <a:rPr lang="nb-NO" sz="3200" dirty="0" smtClean="0">
                <a:solidFill>
                  <a:srgbClr val="1C7FBD"/>
                </a:solidFill>
                <a:latin typeface="Arial" panose="020B0604020202020204" pitchFamily="34" charset="0"/>
                <a:cs typeface="Arial" panose="020B0604020202020204" pitchFamily="34" charset="0"/>
              </a:rPr>
              <a:t>Velg 4 tema som dere mener er aller viktigst å jobbe med.</a:t>
            </a:r>
          </a:p>
          <a:p>
            <a:pPr marL="0" indent="0">
              <a:spcBef>
                <a:spcPts val="0"/>
              </a:spcBef>
              <a:buNone/>
            </a:pPr>
            <a:r>
              <a:rPr lang="nb-NO" sz="3200" dirty="0" smtClean="0">
                <a:solidFill>
                  <a:srgbClr val="1C7FBD"/>
                </a:solidFill>
                <a:latin typeface="Arial" panose="020B0604020202020204" pitchFamily="34" charset="0"/>
                <a:cs typeface="Arial" panose="020B0604020202020204" pitchFamily="34" charset="0"/>
              </a:rPr>
              <a:t>  (to bevaringsområder og to forbedringsområder) </a:t>
            </a:r>
            <a:endParaRPr lang="nb-NO" sz="3200" dirty="0">
              <a:solidFill>
                <a:srgbClr val="1C7FBD"/>
              </a:solidFill>
              <a:latin typeface="Arial" panose="020B0604020202020204" pitchFamily="34" charset="0"/>
              <a:cs typeface="Arial" panose="020B0604020202020204" pitchFamily="34" charset="0"/>
            </a:endParaRPr>
          </a:p>
          <a:p>
            <a:pPr marL="0" indent="0">
              <a:spcBef>
                <a:spcPts val="0"/>
              </a:spcBef>
              <a:buNone/>
            </a:pPr>
            <a:endParaRPr lang="nb-NO" dirty="0" smtClean="0">
              <a:solidFill>
                <a:srgbClr val="1C7FBD"/>
              </a:solidFill>
              <a:latin typeface="Arial" panose="020B0604020202020204" pitchFamily="34" charset="0"/>
              <a:cs typeface="Arial" panose="020B0604020202020204" pitchFamily="34" charset="0"/>
            </a:endParaRPr>
          </a:p>
          <a:p>
            <a:pPr>
              <a:spcBef>
                <a:spcPts val="0"/>
              </a:spcBef>
            </a:pPr>
            <a:endParaRPr lang="en-GB" dirty="0">
              <a:solidFill>
                <a:srgbClr val="1C7FB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767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3"/>
          <p:cNvSpPr>
            <a:spLocks noGrp="1"/>
          </p:cNvSpPr>
          <p:nvPr>
            <p:ph idx="1"/>
          </p:nvPr>
        </p:nvSpPr>
        <p:spPr>
          <a:xfrm>
            <a:off x="752475" y="1707237"/>
            <a:ext cx="10953751" cy="4255681"/>
          </a:xfrm>
        </p:spPr>
        <p:txBody>
          <a:bodyPr>
            <a:normAutofit lnSpcReduction="10000"/>
          </a:bodyPr>
          <a:lstStyle/>
          <a:p>
            <a:pPr marL="0" indent="0">
              <a:spcBef>
                <a:spcPts val="0"/>
              </a:spcBef>
              <a:spcAft>
                <a:spcPts val="600"/>
              </a:spcAft>
              <a:buNone/>
            </a:pPr>
            <a:r>
              <a:rPr lang="nb-NO" sz="3600" dirty="0" smtClean="0">
                <a:solidFill>
                  <a:srgbClr val="1C7FBD"/>
                </a:solidFill>
                <a:latin typeface="Arial" panose="020B0604020202020204" pitchFamily="34" charset="0"/>
                <a:cs typeface="Arial" panose="020B0604020202020204" pitchFamily="34" charset="0"/>
              </a:rPr>
              <a:t>Diskuter ulike tiltak som vil bidra til å opprettholde/utvikle de to temaene dere valgte ut som viktig å bevare</a:t>
            </a:r>
          </a:p>
          <a:p>
            <a:pPr marL="0" indent="0">
              <a:spcBef>
                <a:spcPts val="0"/>
              </a:spcBef>
              <a:spcAft>
                <a:spcPts val="600"/>
              </a:spcAft>
              <a:buNone/>
            </a:pPr>
            <a:r>
              <a:rPr lang="nb-NO" sz="3600" dirty="0" smtClean="0">
                <a:solidFill>
                  <a:srgbClr val="1C7FBD"/>
                </a:solidFill>
                <a:latin typeface="Arial" panose="020B0604020202020204" pitchFamily="34" charset="0"/>
                <a:cs typeface="Arial" panose="020B0604020202020204" pitchFamily="34" charset="0"/>
              </a:rPr>
              <a:t>(konkretiser så mange tiltak som mulig)</a:t>
            </a:r>
          </a:p>
          <a:p>
            <a:pPr marL="0" indent="0">
              <a:spcBef>
                <a:spcPts val="0"/>
              </a:spcBef>
              <a:spcAft>
                <a:spcPts val="600"/>
              </a:spcAft>
              <a:buNone/>
            </a:pPr>
            <a:endParaRPr lang="nb-NO" sz="3200" dirty="0" smtClean="0">
              <a:solidFill>
                <a:srgbClr val="1C7FBD"/>
              </a:solidFill>
              <a:latin typeface="Arial" panose="020B0604020202020204" pitchFamily="34" charset="0"/>
              <a:cs typeface="Arial" panose="020B0604020202020204" pitchFamily="34" charset="0"/>
            </a:endParaRPr>
          </a:p>
          <a:p>
            <a:pPr marL="0" indent="0">
              <a:spcBef>
                <a:spcPts val="0"/>
              </a:spcBef>
              <a:spcAft>
                <a:spcPts val="600"/>
              </a:spcAft>
              <a:buNone/>
            </a:pPr>
            <a:r>
              <a:rPr lang="nb-NO" sz="3200" dirty="0" smtClean="0">
                <a:solidFill>
                  <a:srgbClr val="1C7FBD"/>
                </a:solidFill>
                <a:latin typeface="Arial" panose="020B0604020202020204" pitchFamily="34" charset="0"/>
                <a:cs typeface="Arial" panose="020B0604020202020204" pitchFamily="34" charset="0"/>
              </a:rPr>
              <a:t>«Pakk ut» med hjelpespørsmål:</a:t>
            </a:r>
          </a:p>
          <a:p>
            <a:pPr>
              <a:spcBef>
                <a:spcPts val="0"/>
              </a:spcBef>
              <a:spcAft>
                <a:spcPts val="600"/>
              </a:spcAft>
            </a:pPr>
            <a:r>
              <a:rPr lang="nb-NO" sz="3200" dirty="0" smtClean="0">
                <a:solidFill>
                  <a:srgbClr val="1C7FBD"/>
                </a:solidFill>
                <a:latin typeface="Arial" panose="020B0604020202020204" pitchFamily="34" charset="0"/>
                <a:cs typeface="Arial" panose="020B0604020202020204" pitchFamily="34" charset="0"/>
              </a:rPr>
              <a:t>Hvorfor er dette viktig?</a:t>
            </a:r>
          </a:p>
          <a:p>
            <a:pPr>
              <a:spcBef>
                <a:spcPts val="0"/>
              </a:spcBef>
              <a:spcAft>
                <a:spcPts val="600"/>
              </a:spcAft>
            </a:pPr>
            <a:r>
              <a:rPr lang="nb-NO" sz="3200" dirty="0" smtClean="0">
                <a:solidFill>
                  <a:srgbClr val="1C7FBD"/>
                </a:solidFill>
                <a:latin typeface="Arial" panose="020B0604020202020204" pitchFamily="34" charset="0"/>
                <a:cs typeface="Arial" panose="020B0604020202020204" pitchFamily="34" charset="0"/>
              </a:rPr>
              <a:t>Hva er det man ikke må endre eller slutte med?</a:t>
            </a:r>
          </a:p>
          <a:p>
            <a:pPr>
              <a:spcBef>
                <a:spcPts val="0"/>
              </a:spcBef>
              <a:spcAft>
                <a:spcPts val="600"/>
              </a:spcAft>
            </a:pPr>
            <a:r>
              <a:rPr lang="nb-NO" sz="3200" dirty="0" smtClean="0">
                <a:solidFill>
                  <a:srgbClr val="1C7FBD"/>
                </a:solidFill>
                <a:latin typeface="Arial" panose="020B0604020202020204" pitchFamily="34" charset="0"/>
                <a:cs typeface="Arial" panose="020B0604020202020204" pitchFamily="34" charset="0"/>
              </a:rPr>
              <a:t>Hvordan kan vi bli enda bedre? </a:t>
            </a:r>
          </a:p>
        </p:txBody>
      </p:sp>
      <p:pic>
        <p:nvPicPr>
          <p:cNvPr id="6" name="Bil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0268" y="3069003"/>
            <a:ext cx="2507087" cy="2473093"/>
          </a:xfrm>
          <a:prstGeom prst="rect">
            <a:avLst/>
          </a:prstGeom>
        </p:spPr>
      </p:pic>
      <p:sp>
        <p:nvSpPr>
          <p:cNvPr id="3" name="Tittel 2"/>
          <p:cNvSpPr>
            <a:spLocks noGrp="1"/>
          </p:cNvSpPr>
          <p:nvPr>
            <p:ph type="title"/>
          </p:nvPr>
        </p:nvSpPr>
        <p:spPr>
          <a:xfrm>
            <a:off x="752475" y="365125"/>
            <a:ext cx="10601325" cy="1325563"/>
          </a:xfrm>
        </p:spPr>
        <p:txBody>
          <a:bodyPr>
            <a:normAutofit/>
          </a:bodyPr>
          <a:lstStyle/>
          <a:p>
            <a:r>
              <a:rPr lang="nb-NO" sz="4000" b="1" dirty="0">
                <a:solidFill>
                  <a:srgbClr val="0066CC"/>
                </a:solidFill>
                <a:latin typeface="Arial" panose="020B0604020202020204" pitchFamily="34" charset="0"/>
                <a:cs typeface="Arial" panose="020B0604020202020204" pitchFamily="34" charset="0"/>
              </a:rPr>
              <a:t>Gruppeprosess</a:t>
            </a:r>
            <a:r>
              <a:rPr lang="nb-NO" sz="4000" b="1" dirty="0">
                <a:solidFill>
                  <a:srgbClr val="0066CC"/>
                </a:solidFill>
                <a:latin typeface="Arial Narrow" panose="020B0606020202030204" pitchFamily="34" charset="0"/>
              </a:rPr>
              <a:t> </a:t>
            </a:r>
            <a:r>
              <a:rPr lang="nb-NO" sz="4000" b="1" dirty="0" smtClean="0">
                <a:solidFill>
                  <a:srgbClr val="0066CC"/>
                </a:solidFill>
                <a:latin typeface="Arial Narrow" panose="020B0606020202030204" pitchFamily="34" charset="0"/>
              </a:rPr>
              <a:t>2 – bevaringstiltak</a:t>
            </a:r>
            <a:endParaRPr lang="nb-NO" sz="4000" b="1" dirty="0">
              <a:solidFill>
                <a:srgbClr val="0066CC"/>
              </a:solidFill>
            </a:endParaRPr>
          </a:p>
        </p:txBody>
      </p:sp>
    </p:spTree>
    <p:extLst>
      <p:ext uri="{BB962C8B-B14F-4D97-AF65-F5344CB8AC3E}">
        <p14:creationId xmlns:p14="http://schemas.microsoft.com/office/powerpoint/2010/main" val="118124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4435" y="3494779"/>
            <a:ext cx="3473003" cy="3227542"/>
          </a:xfrm>
          <a:prstGeom prst="rect">
            <a:avLst/>
          </a:prstGeom>
          <a:effectLst>
            <a:outerShdw blurRad="50800" dist="50800" dir="5400000" algn="ctr" rotWithShape="0">
              <a:schemeClr val="bg1"/>
            </a:outerShdw>
          </a:effectLst>
        </p:spPr>
      </p:pic>
      <p:sp>
        <p:nvSpPr>
          <p:cNvPr id="3" name="Tittel 2"/>
          <p:cNvSpPr>
            <a:spLocks noGrp="1"/>
          </p:cNvSpPr>
          <p:nvPr>
            <p:ph type="title"/>
          </p:nvPr>
        </p:nvSpPr>
        <p:spPr>
          <a:xfrm>
            <a:off x="682580" y="365125"/>
            <a:ext cx="10671220" cy="1325563"/>
          </a:xfrm>
        </p:spPr>
        <p:txBody>
          <a:bodyPr>
            <a:normAutofit/>
          </a:bodyPr>
          <a:lstStyle/>
          <a:p>
            <a:r>
              <a:rPr lang="nb-NO" sz="4000" b="1" dirty="0">
                <a:solidFill>
                  <a:srgbClr val="0066CC"/>
                </a:solidFill>
                <a:latin typeface="Arial" panose="020B0604020202020204" pitchFamily="34" charset="0"/>
                <a:cs typeface="Arial" panose="020B0604020202020204" pitchFamily="34" charset="0"/>
              </a:rPr>
              <a:t>Gruppeprosess 2 – </a:t>
            </a:r>
            <a:r>
              <a:rPr lang="nb-NO" sz="4000" b="1" dirty="0" smtClean="0">
                <a:solidFill>
                  <a:srgbClr val="0066CC"/>
                </a:solidFill>
                <a:latin typeface="Arial" panose="020B0604020202020204" pitchFamily="34" charset="0"/>
                <a:cs typeface="Arial" panose="020B0604020202020204" pitchFamily="34" charset="0"/>
              </a:rPr>
              <a:t>forbedringstiltak</a:t>
            </a:r>
            <a:endParaRPr lang="nb-NO" sz="4000" b="1" dirty="0">
              <a:solidFill>
                <a:srgbClr val="0066CC"/>
              </a:solidFill>
              <a:latin typeface="Arial" panose="020B0604020202020204" pitchFamily="34" charset="0"/>
              <a:cs typeface="Arial" panose="020B0604020202020204" pitchFamily="34" charset="0"/>
            </a:endParaRPr>
          </a:p>
        </p:txBody>
      </p:sp>
      <p:sp>
        <p:nvSpPr>
          <p:cNvPr id="4" name="Plassholder for innhold 3"/>
          <p:cNvSpPr>
            <a:spLocks noGrp="1"/>
          </p:cNvSpPr>
          <p:nvPr>
            <p:ph idx="1"/>
          </p:nvPr>
        </p:nvSpPr>
        <p:spPr>
          <a:xfrm>
            <a:off x="682580" y="1690688"/>
            <a:ext cx="10890295" cy="4639277"/>
          </a:xfrm>
        </p:spPr>
        <p:txBody>
          <a:bodyPr>
            <a:normAutofit/>
          </a:bodyPr>
          <a:lstStyle/>
          <a:p>
            <a:pPr marL="0" indent="0">
              <a:spcBef>
                <a:spcPts val="0"/>
              </a:spcBef>
              <a:buNone/>
            </a:pPr>
            <a:endParaRPr lang="nb-NO" dirty="0" smtClean="0">
              <a:solidFill>
                <a:srgbClr val="1C7FBD"/>
              </a:solidFill>
              <a:latin typeface="Arial" panose="020B0604020202020204" pitchFamily="34" charset="0"/>
              <a:cs typeface="Arial" panose="020B0604020202020204" pitchFamily="34" charset="0"/>
            </a:endParaRPr>
          </a:p>
          <a:p>
            <a:pPr marL="0" indent="0">
              <a:spcBef>
                <a:spcPts val="0"/>
              </a:spcBef>
              <a:spcAft>
                <a:spcPts val="600"/>
              </a:spcAft>
              <a:buNone/>
            </a:pPr>
            <a:r>
              <a:rPr lang="nb-NO" sz="3600" dirty="0" smtClean="0">
                <a:solidFill>
                  <a:srgbClr val="1C7FBD"/>
                </a:solidFill>
                <a:latin typeface="Arial" panose="020B0604020202020204" pitchFamily="34" charset="0"/>
                <a:cs typeface="Arial" panose="020B0604020202020204" pitchFamily="34" charset="0"/>
              </a:rPr>
              <a:t>Diskuter ulike tiltak som vil bidra til å forbedre/utvikle de to temaene dere valgte ut som viktig å forbedre </a:t>
            </a:r>
            <a:br>
              <a:rPr lang="nb-NO" sz="3600" dirty="0" smtClean="0">
                <a:solidFill>
                  <a:srgbClr val="1C7FBD"/>
                </a:solidFill>
                <a:latin typeface="Arial" panose="020B0604020202020204" pitchFamily="34" charset="0"/>
                <a:cs typeface="Arial" panose="020B0604020202020204" pitchFamily="34" charset="0"/>
              </a:rPr>
            </a:br>
            <a:r>
              <a:rPr lang="nb-NO" sz="3600" dirty="0" smtClean="0">
                <a:solidFill>
                  <a:srgbClr val="1C7FBD"/>
                </a:solidFill>
                <a:latin typeface="Arial" panose="020B0604020202020204" pitchFamily="34" charset="0"/>
                <a:cs typeface="Arial" panose="020B0604020202020204" pitchFamily="34" charset="0"/>
              </a:rPr>
              <a:t>(konkretiser så mange som mulig)</a:t>
            </a:r>
          </a:p>
          <a:p>
            <a:pPr marL="0" indent="0">
              <a:spcBef>
                <a:spcPts val="0"/>
              </a:spcBef>
              <a:spcAft>
                <a:spcPts val="600"/>
              </a:spcAft>
              <a:buNone/>
            </a:pPr>
            <a:endParaRPr lang="nb-NO" sz="3200" dirty="0" smtClean="0">
              <a:solidFill>
                <a:srgbClr val="1C7FBD"/>
              </a:solidFill>
              <a:latin typeface="Arial" panose="020B0604020202020204" pitchFamily="34" charset="0"/>
              <a:cs typeface="Arial" panose="020B0604020202020204" pitchFamily="34" charset="0"/>
            </a:endParaRPr>
          </a:p>
          <a:p>
            <a:pPr marL="0" indent="0">
              <a:spcBef>
                <a:spcPts val="0"/>
              </a:spcBef>
              <a:spcAft>
                <a:spcPts val="600"/>
              </a:spcAft>
              <a:buNone/>
            </a:pPr>
            <a:r>
              <a:rPr lang="nb-NO" sz="3200" dirty="0" smtClean="0">
                <a:solidFill>
                  <a:srgbClr val="1C7FBD"/>
                </a:solidFill>
                <a:latin typeface="Arial" panose="020B0604020202020204" pitchFamily="34" charset="0"/>
                <a:cs typeface="Arial" panose="020B0604020202020204" pitchFamily="34" charset="0"/>
              </a:rPr>
              <a:t>«Legg lista» med hjelpespørsmål:</a:t>
            </a:r>
          </a:p>
          <a:p>
            <a:pPr>
              <a:spcBef>
                <a:spcPts val="0"/>
              </a:spcBef>
              <a:spcAft>
                <a:spcPts val="600"/>
              </a:spcAft>
            </a:pPr>
            <a:r>
              <a:rPr lang="nb-NO" sz="3200" dirty="0" smtClean="0">
                <a:solidFill>
                  <a:srgbClr val="1C7FBD"/>
                </a:solidFill>
                <a:latin typeface="Arial" panose="020B0604020202020204" pitchFamily="34" charset="0"/>
                <a:cs typeface="Arial" panose="020B0604020202020204" pitchFamily="34" charset="0"/>
              </a:rPr>
              <a:t>Hvordan ser det ut dersom vi lykkes med dette?</a:t>
            </a:r>
          </a:p>
          <a:p>
            <a:pPr>
              <a:spcBef>
                <a:spcPts val="0"/>
              </a:spcBef>
              <a:spcAft>
                <a:spcPts val="600"/>
              </a:spcAft>
            </a:pPr>
            <a:r>
              <a:rPr lang="nb-NO" sz="3200" dirty="0" smtClean="0">
                <a:solidFill>
                  <a:srgbClr val="1C7FBD"/>
                </a:solidFill>
                <a:latin typeface="Arial" panose="020B0604020202020204" pitchFamily="34" charset="0"/>
                <a:cs typeface="Arial" panose="020B0604020202020204" pitchFamily="34" charset="0"/>
              </a:rPr>
              <a:t>Hva gjør vi da?</a:t>
            </a:r>
            <a:endParaRPr lang="nb-NO" sz="3730" dirty="0" smtClean="0">
              <a:solidFill>
                <a:srgbClr val="1C7FB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245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9485" y="3257847"/>
            <a:ext cx="6518147" cy="3547872"/>
          </a:xfrm>
          <a:prstGeom prst="rect">
            <a:avLst/>
          </a:prstGeom>
        </p:spPr>
      </p:pic>
      <p:sp>
        <p:nvSpPr>
          <p:cNvPr id="3" name="Tittel 2"/>
          <p:cNvSpPr>
            <a:spLocks noGrp="1"/>
          </p:cNvSpPr>
          <p:nvPr>
            <p:ph type="title"/>
          </p:nvPr>
        </p:nvSpPr>
        <p:spPr>
          <a:xfrm>
            <a:off x="752475" y="365125"/>
            <a:ext cx="10601325" cy="1325563"/>
          </a:xfrm>
        </p:spPr>
        <p:txBody>
          <a:bodyPr>
            <a:normAutofit/>
          </a:bodyPr>
          <a:lstStyle/>
          <a:p>
            <a:r>
              <a:rPr lang="nb-NO" sz="4000" b="1" dirty="0">
                <a:solidFill>
                  <a:srgbClr val="0066CC"/>
                </a:solidFill>
                <a:latin typeface="Arial" panose="020B0604020202020204" pitchFamily="34" charset="0"/>
                <a:cs typeface="Arial" panose="020B0604020202020204" pitchFamily="34" charset="0"/>
              </a:rPr>
              <a:t>Gruppeprosess </a:t>
            </a:r>
            <a:r>
              <a:rPr lang="nb-NO" sz="4000" b="1" dirty="0" smtClean="0">
                <a:solidFill>
                  <a:srgbClr val="0066CC"/>
                </a:solidFill>
                <a:latin typeface="Arial" panose="020B0604020202020204" pitchFamily="34" charset="0"/>
                <a:cs typeface="Arial" panose="020B0604020202020204" pitchFamily="34" charset="0"/>
              </a:rPr>
              <a:t>2 – prioritering av tiltak</a:t>
            </a:r>
            <a:endParaRPr lang="nb-NO" sz="4000" b="1" dirty="0">
              <a:solidFill>
                <a:srgbClr val="0066CC"/>
              </a:solidFill>
              <a:latin typeface="Arial" panose="020B0604020202020204" pitchFamily="34" charset="0"/>
              <a:cs typeface="Arial" panose="020B0604020202020204" pitchFamily="34" charset="0"/>
            </a:endParaRPr>
          </a:p>
        </p:txBody>
      </p:sp>
      <p:sp>
        <p:nvSpPr>
          <p:cNvPr id="4" name="Plassholder for innhold 3"/>
          <p:cNvSpPr>
            <a:spLocks noGrp="1"/>
          </p:cNvSpPr>
          <p:nvPr>
            <p:ph idx="1"/>
          </p:nvPr>
        </p:nvSpPr>
        <p:spPr>
          <a:xfrm>
            <a:off x="741874" y="1707237"/>
            <a:ext cx="11119630" cy="4512588"/>
          </a:xfrm>
        </p:spPr>
        <p:txBody>
          <a:bodyPr>
            <a:normAutofit/>
          </a:bodyPr>
          <a:lstStyle/>
          <a:p>
            <a:pPr marL="0" indent="0">
              <a:spcBef>
                <a:spcPts val="0"/>
              </a:spcBef>
              <a:buNone/>
            </a:pPr>
            <a:endParaRPr lang="nb-NO" dirty="0" smtClean="0">
              <a:solidFill>
                <a:srgbClr val="1C7FBD"/>
              </a:solidFill>
              <a:latin typeface="Arial" panose="020B0604020202020204" pitchFamily="34" charset="0"/>
              <a:cs typeface="Arial" panose="020B0604020202020204" pitchFamily="34" charset="0"/>
            </a:endParaRPr>
          </a:p>
          <a:p>
            <a:pPr marL="0" indent="0">
              <a:spcBef>
                <a:spcPts val="0"/>
              </a:spcBef>
              <a:buNone/>
            </a:pPr>
            <a:r>
              <a:rPr lang="nb-NO" sz="3600" dirty="0" smtClean="0">
                <a:solidFill>
                  <a:srgbClr val="1C7FBD"/>
                </a:solidFill>
                <a:latin typeface="Arial" panose="020B0604020202020204" pitchFamily="34" charset="0"/>
                <a:cs typeface="Arial" panose="020B0604020202020204" pitchFamily="34" charset="0"/>
              </a:rPr>
              <a:t>Hvilke konkrete tiltak vil vi prioritere å gjennomføre i 2018?</a:t>
            </a:r>
          </a:p>
          <a:p>
            <a:pPr>
              <a:spcBef>
                <a:spcPts val="0"/>
              </a:spcBef>
            </a:pPr>
            <a:r>
              <a:rPr lang="nb-NO" sz="3600" dirty="0" smtClean="0">
                <a:solidFill>
                  <a:srgbClr val="1C7FBD"/>
                </a:solidFill>
                <a:latin typeface="Arial" panose="020B0604020202020204" pitchFamily="34" charset="0"/>
                <a:cs typeface="Arial" panose="020B0604020202020204" pitchFamily="34" charset="0"/>
              </a:rPr>
              <a:t>Prioriter 3 bevaringstiltak</a:t>
            </a:r>
          </a:p>
          <a:p>
            <a:pPr>
              <a:spcBef>
                <a:spcPts val="0"/>
              </a:spcBef>
            </a:pPr>
            <a:r>
              <a:rPr lang="nb-NO" sz="3600" dirty="0" smtClean="0">
                <a:solidFill>
                  <a:srgbClr val="1C7FBD"/>
                </a:solidFill>
                <a:latin typeface="Arial" panose="020B0604020202020204" pitchFamily="34" charset="0"/>
                <a:cs typeface="Arial" panose="020B0604020202020204" pitchFamily="34" charset="0"/>
              </a:rPr>
              <a:t>Prioriter 3 forbedringstiltak</a:t>
            </a:r>
          </a:p>
          <a:p>
            <a:pPr marL="0" indent="0">
              <a:spcBef>
                <a:spcPts val="0"/>
              </a:spcBef>
              <a:buNone/>
            </a:pPr>
            <a:endParaRPr lang="nb-NO" dirty="0">
              <a:solidFill>
                <a:srgbClr val="1C7FBD"/>
              </a:solidFill>
              <a:latin typeface="Arial" panose="020B0604020202020204" pitchFamily="34" charset="0"/>
              <a:cs typeface="Arial" panose="020B0604020202020204" pitchFamily="34" charset="0"/>
            </a:endParaRPr>
          </a:p>
          <a:p>
            <a:pPr marL="0" indent="0">
              <a:spcBef>
                <a:spcPts val="0"/>
              </a:spcBef>
              <a:buNone/>
            </a:pPr>
            <a:endParaRPr lang="nb-NO" dirty="0" smtClean="0">
              <a:solidFill>
                <a:srgbClr val="1C7FB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04651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1500" y="345057"/>
            <a:ext cx="11087100" cy="944880"/>
          </a:xfrm>
        </p:spPr>
        <p:txBody>
          <a:bodyPr>
            <a:normAutofit fontScale="90000"/>
          </a:bodyPr>
          <a:lstStyle/>
          <a:p>
            <a:r>
              <a:rPr lang="nb-NO" dirty="0" smtClean="0">
                <a:solidFill>
                  <a:srgbClr val="0066CC"/>
                </a:solidFill>
                <a:latin typeface="Arial" panose="020B0604020202020204" pitchFamily="34" charset="0"/>
                <a:cs typeface="Arial" panose="020B0604020202020204" pitchFamily="34" charset="0"/>
              </a:rPr>
              <a:t/>
            </a:r>
            <a:br>
              <a:rPr lang="nb-NO" dirty="0" smtClean="0">
                <a:solidFill>
                  <a:srgbClr val="0066CC"/>
                </a:solidFill>
                <a:latin typeface="Arial" panose="020B0604020202020204" pitchFamily="34" charset="0"/>
                <a:cs typeface="Arial" panose="020B0604020202020204" pitchFamily="34" charset="0"/>
              </a:rPr>
            </a:br>
            <a:r>
              <a:rPr lang="nb-NO" sz="4000" b="1" dirty="0" smtClean="0">
                <a:solidFill>
                  <a:srgbClr val="0066CC"/>
                </a:solidFill>
                <a:latin typeface="Arial" panose="020B0604020202020204" pitchFamily="34" charset="0"/>
                <a:cs typeface="Arial" panose="020B0604020202020204" pitchFamily="34" charset="0"/>
              </a:rPr>
              <a:t>Arbeidsmiljøundersøkelse </a:t>
            </a:r>
            <a:r>
              <a:rPr lang="nb-NO" sz="4000" b="1" dirty="0">
                <a:solidFill>
                  <a:srgbClr val="0066CC"/>
                </a:solidFill>
                <a:latin typeface="Arial" panose="020B0604020202020204" pitchFamily="34" charset="0"/>
                <a:cs typeface="Arial" panose="020B0604020202020204" pitchFamily="34" charset="0"/>
              </a:rPr>
              <a:t>2017 - tiltaksrapport</a:t>
            </a:r>
            <a:br>
              <a:rPr lang="nb-NO" sz="4000" b="1" dirty="0">
                <a:solidFill>
                  <a:srgbClr val="0066CC"/>
                </a:solidFill>
                <a:latin typeface="Arial" panose="020B0604020202020204" pitchFamily="34" charset="0"/>
                <a:cs typeface="Arial" panose="020B0604020202020204" pitchFamily="34" charset="0"/>
              </a:rPr>
            </a:br>
            <a:r>
              <a:rPr lang="nb-NO" sz="1600" dirty="0">
                <a:latin typeface="Arial" panose="020B0604020202020204" pitchFamily="34" charset="0"/>
                <a:cs typeface="Arial" panose="020B0604020202020204" pitchFamily="34" charset="0"/>
              </a:rPr>
              <a:t>Dato</a:t>
            </a:r>
            <a:r>
              <a:rPr lang="nb-NO" sz="1600" dirty="0" smtClean="0">
                <a:latin typeface="Arial" panose="020B0604020202020204" pitchFamily="34" charset="0"/>
                <a:cs typeface="Arial" panose="020B0604020202020204" pitchFamily="34" charset="0"/>
              </a:rPr>
              <a:t>:……… </a:t>
            </a:r>
            <a:r>
              <a:rPr lang="nb-NO" sz="1600" dirty="0">
                <a:latin typeface="Arial" panose="020B0604020202020204" pitchFamily="34" charset="0"/>
                <a:cs typeface="Arial" panose="020B0604020202020204" pitchFamily="34" charset="0"/>
              </a:rPr>
              <a:t>Navn på enhet</a:t>
            </a:r>
            <a:r>
              <a:rPr lang="nb-NO" sz="1400" dirty="0" smtClean="0">
                <a:latin typeface="Arial" panose="020B0604020202020204" pitchFamily="34" charset="0"/>
                <a:cs typeface="Arial" panose="020B0604020202020204" pitchFamily="34" charset="0"/>
              </a:rPr>
              <a:t>:……………………………………………………… (arkiveres på enhetens saksmappe for arbeidsmiljøundersøkelsen)</a:t>
            </a:r>
            <a:r>
              <a:rPr lang="nb-NO" sz="1600" dirty="0">
                <a:solidFill>
                  <a:srgbClr val="0066CC"/>
                </a:solidFill>
                <a:latin typeface="Arial" panose="020B0604020202020204" pitchFamily="34" charset="0"/>
                <a:cs typeface="Arial" panose="020B0604020202020204" pitchFamily="34" charset="0"/>
              </a:rPr>
              <a:t/>
            </a:r>
            <a:br>
              <a:rPr lang="nb-NO" sz="1600" dirty="0">
                <a:solidFill>
                  <a:srgbClr val="0066CC"/>
                </a:solidFill>
                <a:latin typeface="Arial" panose="020B0604020202020204" pitchFamily="34" charset="0"/>
                <a:cs typeface="Arial" panose="020B0604020202020204" pitchFamily="34" charset="0"/>
              </a:rPr>
            </a:br>
            <a:r>
              <a:rPr lang="nb-NO" sz="1600" dirty="0">
                <a:solidFill>
                  <a:srgbClr val="0066CC"/>
                </a:solidFill>
                <a:latin typeface="Arial" panose="020B0604020202020204" pitchFamily="34" charset="0"/>
                <a:cs typeface="Arial" panose="020B0604020202020204" pitchFamily="34" charset="0"/>
              </a:rPr>
              <a:t/>
            </a:r>
            <a:br>
              <a:rPr lang="nb-NO" sz="1600" dirty="0">
                <a:solidFill>
                  <a:srgbClr val="0066CC"/>
                </a:solidFill>
                <a:latin typeface="Arial" panose="020B0604020202020204" pitchFamily="34" charset="0"/>
                <a:cs typeface="Arial" panose="020B0604020202020204" pitchFamily="34" charset="0"/>
              </a:rPr>
            </a:br>
            <a:endParaRPr lang="nb-NO" sz="1300" dirty="0">
              <a:solidFill>
                <a:srgbClr val="0066CC"/>
              </a:solidFill>
              <a:latin typeface="Arial" panose="020B0604020202020204" pitchFamily="34" charset="0"/>
              <a:cs typeface="Arial" panose="020B0604020202020204" pitchFamily="34" charset="0"/>
            </a:endParaRPr>
          </a:p>
        </p:txBody>
      </p:sp>
      <p:graphicFrame>
        <p:nvGraphicFramePr>
          <p:cNvPr id="7" name="Tabell 6"/>
          <p:cNvGraphicFramePr>
            <a:graphicFrameLocks noGrp="1"/>
          </p:cNvGraphicFramePr>
          <p:nvPr>
            <p:extLst>
              <p:ext uri="{D42A27DB-BD31-4B8C-83A1-F6EECF244321}">
                <p14:modId xmlns:p14="http://schemas.microsoft.com/office/powerpoint/2010/main" val="2376895901"/>
              </p:ext>
            </p:extLst>
          </p:nvPr>
        </p:nvGraphicFramePr>
        <p:xfrm>
          <a:off x="571500" y="1466490"/>
          <a:ext cx="10991850" cy="5244141"/>
        </p:xfrm>
        <a:graphic>
          <a:graphicData uri="http://schemas.openxmlformats.org/drawingml/2006/table">
            <a:tbl>
              <a:tblPr firstRow="1" bandRow="1">
                <a:tableStyleId>{5C22544A-7EE6-4342-B048-85BDC9FD1C3A}</a:tableStyleId>
              </a:tblPr>
              <a:tblGrid>
                <a:gridCol w="7500333">
                  <a:extLst>
                    <a:ext uri="{9D8B030D-6E8A-4147-A177-3AD203B41FA5}">
                      <a16:colId xmlns:a16="http://schemas.microsoft.com/office/drawing/2014/main" val="20000"/>
                    </a:ext>
                  </a:extLst>
                </a:gridCol>
                <a:gridCol w="2108836">
                  <a:extLst>
                    <a:ext uri="{9D8B030D-6E8A-4147-A177-3AD203B41FA5}">
                      <a16:colId xmlns:a16="http://schemas.microsoft.com/office/drawing/2014/main" val="20001"/>
                    </a:ext>
                  </a:extLst>
                </a:gridCol>
                <a:gridCol w="1382681">
                  <a:extLst>
                    <a:ext uri="{9D8B030D-6E8A-4147-A177-3AD203B41FA5}">
                      <a16:colId xmlns:a16="http://schemas.microsoft.com/office/drawing/2014/main" val="20002"/>
                    </a:ext>
                  </a:extLst>
                </a:gridCol>
              </a:tblGrid>
              <a:tr h="749163">
                <a:tc>
                  <a:txBody>
                    <a:bodyPr/>
                    <a:lstStyle/>
                    <a:p>
                      <a:r>
                        <a:rPr lang="nb-NO" sz="1900" b="1" dirty="0" smtClean="0">
                          <a:solidFill>
                            <a:schemeClr val="bg1"/>
                          </a:solidFill>
                        </a:rPr>
                        <a:t>Bevarings- og </a:t>
                      </a:r>
                      <a:r>
                        <a:rPr lang="nb-NO" sz="1900" b="1" baseline="0" dirty="0" smtClean="0">
                          <a:solidFill>
                            <a:schemeClr val="bg1"/>
                          </a:solidFill>
                        </a:rPr>
                        <a:t>forbedringstiltak</a:t>
                      </a:r>
                      <a:endParaRPr lang="nb-NO" sz="1900" b="1" dirty="0">
                        <a:solidFill>
                          <a:schemeClr val="bg1"/>
                        </a:solidFill>
                      </a:endParaRPr>
                    </a:p>
                  </a:txBody>
                  <a:tcPr>
                    <a:solidFill>
                      <a:schemeClr val="accent1"/>
                    </a:solidFill>
                  </a:tcPr>
                </a:tc>
                <a:tc>
                  <a:txBody>
                    <a:bodyPr/>
                    <a:lstStyle/>
                    <a:p>
                      <a:r>
                        <a:rPr lang="nb-NO" sz="1900" b="1" dirty="0" smtClean="0">
                          <a:solidFill>
                            <a:schemeClr val="bg1"/>
                          </a:solidFill>
                        </a:rPr>
                        <a:t>Ansvarlig</a:t>
                      </a:r>
                      <a:endParaRPr lang="nb-NO" sz="1900" b="1" dirty="0">
                        <a:solidFill>
                          <a:schemeClr val="bg1"/>
                        </a:solidFill>
                      </a:endParaRPr>
                    </a:p>
                  </a:txBody>
                  <a:tcPr>
                    <a:solidFill>
                      <a:schemeClr val="accent1"/>
                    </a:solidFill>
                  </a:tcPr>
                </a:tc>
                <a:tc>
                  <a:txBody>
                    <a:bodyPr/>
                    <a:lstStyle/>
                    <a:p>
                      <a:r>
                        <a:rPr lang="nb-NO" sz="1900" b="1" dirty="0" smtClean="0">
                          <a:solidFill>
                            <a:schemeClr val="bg1"/>
                          </a:solidFill>
                        </a:rPr>
                        <a:t>Frist</a:t>
                      </a:r>
                      <a:endParaRPr lang="nb-NO" sz="1900" b="1" dirty="0">
                        <a:solidFill>
                          <a:schemeClr val="bg1"/>
                        </a:solidFill>
                      </a:endParaRPr>
                    </a:p>
                  </a:txBody>
                  <a:tcPr>
                    <a:solidFill>
                      <a:schemeClr val="accent1"/>
                    </a:solidFill>
                  </a:tcPr>
                </a:tc>
                <a:extLst>
                  <a:ext uri="{0D108BD9-81ED-4DB2-BD59-A6C34878D82A}">
                    <a16:rowId xmlns:a16="http://schemas.microsoft.com/office/drawing/2014/main" val="10010"/>
                  </a:ext>
                </a:extLst>
              </a:tr>
              <a:tr h="749163">
                <a:tc>
                  <a:txBody>
                    <a:bodyPr/>
                    <a:lstStyle/>
                    <a:p>
                      <a:endParaRPr lang="nb-NO" sz="1900" dirty="0"/>
                    </a:p>
                  </a:txBody>
                  <a:tcPr/>
                </a:tc>
                <a:tc>
                  <a:txBody>
                    <a:bodyPr/>
                    <a:lstStyle/>
                    <a:p>
                      <a:endParaRPr lang="nb-NO" sz="1200" dirty="0"/>
                    </a:p>
                  </a:txBody>
                  <a:tcPr/>
                </a:tc>
                <a:tc>
                  <a:txBody>
                    <a:bodyPr/>
                    <a:lstStyle/>
                    <a:p>
                      <a:endParaRPr lang="nb-NO" sz="1900"/>
                    </a:p>
                  </a:txBody>
                  <a:tcPr/>
                </a:tc>
                <a:extLst>
                  <a:ext uri="{0D108BD9-81ED-4DB2-BD59-A6C34878D82A}">
                    <a16:rowId xmlns:a16="http://schemas.microsoft.com/office/drawing/2014/main" val="10011"/>
                  </a:ext>
                </a:extLst>
              </a:tr>
              <a:tr h="749163">
                <a:tc>
                  <a:txBody>
                    <a:bodyPr/>
                    <a:lstStyle/>
                    <a:p>
                      <a:endParaRPr lang="nb-NO" sz="1900" dirty="0"/>
                    </a:p>
                  </a:txBody>
                  <a:tcPr/>
                </a:tc>
                <a:tc>
                  <a:txBody>
                    <a:bodyPr/>
                    <a:lstStyle/>
                    <a:p>
                      <a:endParaRPr lang="nb-NO" sz="1900"/>
                    </a:p>
                  </a:txBody>
                  <a:tcPr/>
                </a:tc>
                <a:tc>
                  <a:txBody>
                    <a:bodyPr/>
                    <a:lstStyle/>
                    <a:p>
                      <a:endParaRPr lang="nb-NO" sz="1900" dirty="0"/>
                    </a:p>
                  </a:txBody>
                  <a:tcPr/>
                </a:tc>
                <a:extLst>
                  <a:ext uri="{0D108BD9-81ED-4DB2-BD59-A6C34878D82A}">
                    <a16:rowId xmlns:a16="http://schemas.microsoft.com/office/drawing/2014/main" val="10012"/>
                  </a:ext>
                </a:extLst>
              </a:tr>
              <a:tr h="749163">
                <a:tc>
                  <a:txBody>
                    <a:bodyPr/>
                    <a:lstStyle/>
                    <a:p>
                      <a:endParaRPr lang="nb-NO" sz="1900" dirty="0"/>
                    </a:p>
                  </a:txBody>
                  <a:tcPr/>
                </a:tc>
                <a:tc>
                  <a:txBody>
                    <a:bodyPr/>
                    <a:lstStyle/>
                    <a:p>
                      <a:endParaRPr lang="nb-NO" sz="1900" dirty="0"/>
                    </a:p>
                  </a:txBody>
                  <a:tcPr/>
                </a:tc>
                <a:tc>
                  <a:txBody>
                    <a:bodyPr/>
                    <a:lstStyle/>
                    <a:p>
                      <a:endParaRPr lang="nb-NO" sz="1900" dirty="0"/>
                    </a:p>
                  </a:txBody>
                  <a:tcPr/>
                </a:tc>
                <a:extLst>
                  <a:ext uri="{0D108BD9-81ED-4DB2-BD59-A6C34878D82A}">
                    <a16:rowId xmlns:a16="http://schemas.microsoft.com/office/drawing/2014/main" val="10013"/>
                  </a:ext>
                </a:extLst>
              </a:tr>
              <a:tr h="749163">
                <a:tc>
                  <a:txBody>
                    <a:bodyPr/>
                    <a:lstStyle/>
                    <a:p>
                      <a:endParaRPr lang="nb-NO" sz="1900" dirty="0"/>
                    </a:p>
                  </a:txBody>
                  <a:tcPr/>
                </a:tc>
                <a:tc>
                  <a:txBody>
                    <a:bodyPr/>
                    <a:lstStyle/>
                    <a:p>
                      <a:endParaRPr lang="nb-NO" sz="1900" dirty="0"/>
                    </a:p>
                  </a:txBody>
                  <a:tcPr/>
                </a:tc>
                <a:tc>
                  <a:txBody>
                    <a:bodyPr/>
                    <a:lstStyle/>
                    <a:p>
                      <a:endParaRPr lang="nb-NO" sz="1900" dirty="0"/>
                    </a:p>
                  </a:txBody>
                  <a:tcPr/>
                </a:tc>
                <a:extLst>
                  <a:ext uri="{0D108BD9-81ED-4DB2-BD59-A6C34878D82A}">
                    <a16:rowId xmlns:a16="http://schemas.microsoft.com/office/drawing/2014/main" val="1713258932"/>
                  </a:ext>
                </a:extLst>
              </a:tr>
              <a:tr h="749163">
                <a:tc>
                  <a:txBody>
                    <a:bodyPr/>
                    <a:lstStyle/>
                    <a:p>
                      <a:endParaRPr lang="nb-NO" sz="1900" dirty="0"/>
                    </a:p>
                  </a:txBody>
                  <a:tcPr/>
                </a:tc>
                <a:tc>
                  <a:txBody>
                    <a:bodyPr/>
                    <a:lstStyle/>
                    <a:p>
                      <a:endParaRPr lang="nb-NO" sz="1900" dirty="0"/>
                    </a:p>
                  </a:txBody>
                  <a:tcPr/>
                </a:tc>
                <a:tc>
                  <a:txBody>
                    <a:bodyPr/>
                    <a:lstStyle/>
                    <a:p>
                      <a:endParaRPr lang="nb-NO" sz="1900" dirty="0"/>
                    </a:p>
                  </a:txBody>
                  <a:tcPr/>
                </a:tc>
                <a:extLst>
                  <a:ext uri="{0D108BD9-81ED-4DB2-BD59-A6C34878D82A}">
                    <a16:rowId xmlns:a16="http://schemas.microsoft.com/office/drawing/2014/main" val="10014"/>
                  </a:ext>
                </a:extLst>
              </a:tr>
              <a:tr h="749163">
                <a:tc>
                  <a:txBody>
                    <a:bodyPr/>
                    <a:lstStyle/>
                    <a:p>
                      <a:endParaRPr lang="nb-NO" sz="1900" dirty="0"/>
                    </a:p>
                  </a:txBody>
                  <a:tcPr/>
                </a:tc>
                <a:tc>
                  <a:txBody>
                    <a:bodyPr/>
                    <a:lstStyle/>
                    <a:p>
                      <a:endParaRPr lang="nb-NO" sz="1900" dirty="0"/>
                    </a:p>
                  </a:txBody>
                  <a:tcPr/>
                </a:tc>
                <a:tc>
                  <a:txBody>
                    <a:bodyPr/>
                    <a:lstStyle/>
                    <a:p>
                      <a:endParaRPr lang="nb-NO" sz="1900" dirty="0"/>
                    </a:p>
                  </a:txBody>
                  <a:tcPr/>
                </a:tc>
                <a:extLst>
                  <a:ext uri="{0D108BD9-81ED-4DB2-BD59-A6C34878D82A}">
                    <a16:rowId xmlns:a16="http://schemas.microsoft.com/office/drawing/2014/main" val="1988981097"/>
                  </a:ext>
                </a:extLst>
              </a:tr>
            </a:tbl>
          </a:graphicData>
        </a:graphic>
      </p:graphicFrame>
    </p:spTree>
    <p:extLst>
      <p:ext uri="{BB962C8B-B14F-4D97-AF65-F5344CB8AC3E}">
        <p14:creationId xmlns:p14="http://schemas.microsoft.com/office/powerpoint/2010/main" val="936089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llipse 18"/>
          <p:cNvSpPr/>
          <p:nvPr/>
        </p:nvSpPr>
        <p:spPr>
          <a:xfrm>
            <a:off x="39876" y="1524001"/>
            <a:ext cx="4714716" cy="2423650"/>
          </a:xfrm>
          <a:prstGeom prst="ellipse">
            <a:avLst/>
          </a:prstGeom>
          <a:solidFill>
            <a:srgbClr val="FDEADA"/>
          </a:solidFill>
        </p:spPr>
        <p:style>
          <a:lnRef idx="1">
            <a:schemeClr val="accent1"/>
          </a:lnRef>
          <a:fillRef idx="3">
            <a:schemeClr val="accent1"/>
          </a:fillRef>
          <a:effectRef idx="2">
            <a:schemeClr val="accent1"/>
          </a:effectRef>
          <a:fontRef idx="minor">
            <a:schemeClr val="lt1"/>
          </a:fontRef>
        </p:style>
        <p:txBody>
          <a:bodyPr rtlCol="0" anchor="ctr"/>
          <a:lstStyle/>
          <a:p>
            <a:pPr lvl="0"/>
            <a:r>
              <a:rPr lang="nb-NO" sz="2400" b="1" dirty="0">
                <a:solidFill>
                  <a:prstClr val="black"/>
                </a:solidFill>
                <a:latin typeface="Arial" panose="020B0604020202020204" pitchFamily="34" charset="0"/>
                <a:cs typeface="Arial" panose="020B0604020202020204" pitchFamily="34" charset="0"/>
              </a:rPr>
              <a:t>Jobbtilknytning </a:t>
            </a:r>
            <a:endParaRPr lang="nb-NO" sz="2400" dirty="0">
              <a:solidFill>
                <a:prstClr val="black"/>
              </a:solidFill>
              <a:latin typeface="Arial" panose="020B0604020202020204" pitchFamily="34" charset="0"/>
              <a:cs typeface="Arial" panose="020B0604020202020204" pitchFamily="34" charset="0"/>
            </a:endParaRPr>
          </a:p>
          <a:p>
            <a:pPr lvl="0"/>
            <a:r>
              <a:rPr lang="nb-NO" sz="2000" dirty="0">
                <a:solidFill>
                  <a:prstClr val="black"/>
                </a:solidFill>
                <a:latin typeface="Arial" panose="020B0604020202020204" pitchFamily="34" charset="0"/>
                <a:cs typeface="Arial" panose="020B0604020202020204" pitchFamily="34" charset="0"/>
              </a:rPr>
              <a:t>+    </a:t>
            </a:r>
            <a:r>
              <a:rPr lang="nb-NO" sz="2400" dirty="0">
                <a:solidFill>
                  <a:prstClr val="black"/>
                </a:solidFill>
                <a:latin typeface="Arial" panose="020B0604020202020204" pitchFamily="34" charset="0"/>
                <a:cs typeface="Arial" panose="020B0604020202020204" pitchFamily="34" charset="0"/>
              </a:rPr>
              <a:t>mening i jobben</a:t>
            </a:r>
          </a:p>
          <a:p>
            <a:pPr lvl="0"/>
            <a:r>
              <a:rPr lang="nb-NO" sz="2400" dirty="0">
                <a:solidFill>
                  <a:prstClr val="black"/>
                </a:solidFill>
                <a:latin typeface="Arial" panose="020B0604020202020204" pitchFamily="34" charset="0"/>
                <a:cs typeface="Arial" panose="020B0604020202020204" pitchFamily="34" charset="0"/>
              </a:rPr>
              <a:t>+    jobbengasjement</a:t>
            </a:r>
          </a:p>
          <a:p>
            <a:pPr marL="380990" lvl="0" indent="-380990">
              <a:buFontTx/>
              <a:buChar char="-"/>
            </a:pPr>
            <a:r>
              <a:rPr lang="nb-NO" sz="2400" dirty="0">
                <a:solidFill>
                  <a:prstClr val="black"/>
                </a:solidFill>
                <a:latin typeface="Arial" panose="020B0604020202020204" pitchFamily="34" charset="0"/>
                <a:cs typeface="Arial" panose="020B0604020202020204" pitchFamily="34" charset="0"/>
              </a:rPr>
              <a:t>arbeidsavhengighet</a:t>
            </a:r>
          </a:p>
          <a:p>
            <a:pPr marL="380990" lvl="0" indent="-380990">
              <a:buFontTx/>
              <a:buChar char="-"/>
            </a:pPr>
            <a:r>
              <a:rPr lang="nb-NO" sz="2400" dirty="0">
                <a:solidFill>
                  <a:prstClr val="black"/>
                </a:solidFill>
                <a:latin typeface="Arial" panose="020B0604020202020204" pitchFamily="34" charset="0"/>
                <a:cs typeface="Arial" panose="020B0604020202020204" pitchFamily="34" charset="0"/>
              </a:rPr>
              <a:t>jobb-hjem konflikt</a:t>
            </a:r>
          </a:p>
        </p:txBody>
      </p:sp>
      <p:sp>
        <p:nvSpPr>
          <p:cNvPr id="3" name="Tittel 2"/>
          <p:cNvSpPr>
            <a:spLocks noGrp="1"/>
          </p:cNvSpPr>
          <p:nvPr>
            <p:ph type="title"/>
          </p:nvPr>
        </p:nvSpPr>
        <p:spPr>
          <a:xfrm>
            <a:off x="270456" y="123748"/>
            <a:ext cx="8024459" cy="1034493"/>
          </a:xfrm>
        </p:spPr>
        <p:txBody>
          <a:bodyPr>
            <a:noAutofit/>
          </a:bodyPr>
          <a:lstStyle/>
          <a:p>
            <a:r>
              <a:rPr lang="nb-NO" sz="3600" b="1" dirty="0" smtClean="0">
                <a:solidFill>
                  <a:srgbClr val="0066CC"/>
                </a:solidFill>
                <a:latin typeface="Arial" panose="020B0604020202020204" pitchFamily="34" charset="0"/>
                <a:cs typeface="Arial" panose="020B0604020202020204" pitchFamily="34" charset="0"/>
              </a:rPr>
              <a:t>Arbeidsmiljøundersøkelsen belyser både jobbkrav og ressurser</a:t>
            </a:r>
            <a:endParaRPr lang="nb-NO" sz="2133" b="1" dirty="0">
              <a:solidFill>
                <a:schemeClr val="accent5">
                  <a:lumMod val="75000"/>
                </a:schemeClr>
              </a:solidFill>
              <a:latin typeface="Arial" panose="020B0604020202020204" pitchFamily="34" charset="0"/>
              <a:cs typeface="Arial" panose="020B0604020202020204" pitchFamily="34" charset="0"/>
            </a:endParaRPr>
          </a:p>
        </p:txBody>
      </p:sp>
      <p:sp>
        <p:nvSpPr>
          <p:cNvPr id="4" name="TekstSylinder 3"/>
          <p:cNvSpPr txBox="1"/>
          <p:nvPr/>
        </p:nvSpPr>
        <p:spPr>
          <a:xfrm>
            <a:off x="3553589" y="3520028"/>
            <a:ext cx="1201003" cy="369332"/>
          </a:xfrm>
          <a:prstGeom prst="rect">
            <a:avLst/>
          </a:prstGeom>
          <a:noFill/>
        </p:spPr>
        <p:txBody>
          <a:bodyPr wrap="square" rtlCol="0">
            <a:spAutoFit/>
          </a:bodyPr>
          <a:lstStyle/>
          <a:p>
            <a:pPr algn="ctr"/>
            <a:r>
              <a:rPr lang="nb-NO" b="1" dirty="0">
                <a:solidFill>
                  <a:schemeClr val="bg1"/>
                </a:solidFill>
              </a:rPr>
              <a:t>krav</a:t>
            </a:r>
          </a:p>
        </p:txBody>
      </p:sp>
      <p:sp>
        <p:nvSpPr>
          <p:cNvPr id="11" name="Rektangel 10"/>
          <p:cNvSpPr/>
          <p:nvPr/>
        </p:nvSpPr>
        <p:spPr>
          <a:xfrm>
            <a:off x="11452353" y="6453925"/>
            <a:ext cx="233348" cy="2303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a:p>
        </p:txBody>
      </p:sp>
      <p:sp>
        <p:nvSpPr>
          <p:cNvPr id="18" name="Ellipse 17"/>
          <p:cNvSpPr/>
          <p:nvPr/>
        </p:nvSpPr>
        <p:spPr>
          <a:xfrm>
            <a:off x="483849" y="4198703"/>
            <a:ext cx="3470494" cy="1936878"/>
          </a:xfrm>
          <a:prstGeom prst="ellipse">
            <a:avLst/>
          </a:prstGeom>
          <a:solidFill>
            <a:srgbClr val="F2DCDB"/>
          </a:solidFill>
        </p:spPr>
        <p:style>
          <a:lnRef idx="1">
            <a:schemeClr val="accent1"/>
          </a:lnRef>
          <a:fillRef idx="3">
            <a:schemeClr val="accent1"/>
          </a:fillRef>
          <a:effectRef idx="2">
            <a:schemeClr val="accent1"/>
          </a:effectRef>
          <a:fontRef idx="minor">
            <a:schemeClr val="lt1"/>
          </a:fontRef>
        </p:style>
        <p:txBody>
          <a:bodyPr rtlCol="0" anchor="ctr"/>
          <a:lstStyle/>
          <a:p>
            <a:r>
              <a:rPr lang="nb-NO" sz="2400" b="1" dirty="0">
                <a:solidFill>
                  <a:schemeClr val="tx1"/>
                </a:solidFill>
                <a:latin typeface="Arial" panose="020B0604020202020204" pitchFamily="34" charset="0"/>
                <a:cs typeface="Arial" panose="020B0604020202020204" pitchFamily="34" charset="0"/>
              </a:rPr>
              <a:t>Jobbkrav</a:t>
            </a:r>
          </a:p>
          <a:p>
            <a:pPr marL="380990" indent="-380990">
              <a:buFontTx/>
              <a:buChar char="-"/>
            </a:pPr>
            <a:r>
              <a:rPr lang="nb-NO" sz="2400" dirty="0">
                <a:solidFill>
                  <a:schemeClr val="tx1"/>
                </a:solidFill>
                <a:latin typeface="Arial" panose="020B0604020202020204" pitchFamily="34" charset="0"/>
                <a:cs typeface="Arial" panose="020B0604020202020204" pitchFamily="34" charset="0"/>
              </a:rPr>
              <a:t>rollekonflikt</a:t>
            </a:r>
          </a:p>
          <a:p>
            <a:pPr marL="380990" indent="-380990">
              <a:buFontTx/>
              <a:buChar char="-"/>
            </a:pPr>
            <a:r>
              <a:rPr lang="nb-NO" sz="2400" dirty="0">
                <a:solidFill>
                  <a:schemeClr val="tx1"/>
                </a:solidFill>
                <a:latin typeface="Arial" panose="020B0604020202020204" pitchFamily="34" charset="0"/>
                <a:cs typeface="Arial" panose="020B0604020202020204" pitchFamily="34" charset="0"/>
              </a:rPr>
              <a:t>tidspress</a:t>
            </a:r>
          </a:p>
          <a:p>
            <a:pPr marL="380990" indent="-380990">
              <a:buFontTx/>
              <a:buChar char="-"/>
            </a:pPr>
            <a:r>
              <a:rPr lang="nb-NO" sz="2400" dirty="0">
                <a:solidFill>
                  <a:schemeClr val="tx1"/>
                </a:solidFill>
                <a:latin typeface="Arial" panose="020B0604020202020204" pitchFamily="34" charset="0"/>
                <a:cs typeface="Arial" panose="020B0604020202020204" pitchFamily="34" charset="0"/>
              </a:rPr>
              <a:t>personkonflikt</a:t>
            </a:r>
          </a:p>
        </p:txBody>
      </p:sp>
      <p:sp>
        <p:nvSpPr>
          <p:cNvPr id="20" name="Ellipse 19"/>
          <p:cNvSpPr/>
          <p:nvPr/>
        </p:nvSpPr>
        <p:spPr>
          <a:xfrm>
            <a:off x="7018020" y="365760"/>
            <a:ext cx="5173980" cy="2361705"/>
          </a:xfrm>
          <a:prstGeom prst="ellipse">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r>
              <a:rPr lang="nb-NO" sz="2400" b="1" dirty="0">
                <a:solidFill>
                  <a:schemeClr val="tx1"/>
                </a:solidFill>
                <a:latin typeface="Arial" panose="020B0604020202020204" pitchFamily="34" charset="0"/>
                <a:cs typeface="Arial" panose="020B0604020202020204" pitchFamily="34" charset="0"/>
              </a:rPr>
              <a:t>Individuelle ressurser </a:t>
            </a:r>
            <a:br>
              <a:rPr lang="nb-NO" sz="2400" b="1" dirty="0">
                <a:solidFill>
                  <a:schemeClr val="tx1"/>
                </a:solidFill>
                <a:latin typeface="Arial" panose="020B0604020202020204" pitchFamily="34" charset="0"/>
                <a:cs typeface="Arial" panose="020B0604020202020204" pitchFamily="34" charset="0"/>
              </a:rPr>
            </a:br>
            <a:r>
              <a:rPr lang="nb-NO" sz="2400" b="1" dirty="0">
                <a:solidFill>
                  <a:schemeClr val="tx1"/>
                </a:solidFill>
                <a:latin typeface="Arial" panose="020B0604020202020204" pitchFamily="34" charset="0"/>
                <a:cs typeface="Arial" panose="020B0604020202020204" pitchFamily="34" charset="0"/>
              </a:rPr>
              <a:t>i oppgaveutførelsen</a:t>
            </a:r>
            <a:endParaRPr lang="nb-NO" sz="2400" dirty="0">
              <a:solidFill>
                <a:schemeClr val="tx1"/>
              </a:solidFill>
              <a:latin typeface="Arial" panose="020B0604020202020204" pitchFamily="34" charset="0"/>
              <a:cs typeface="Arial" panose="020B0604020202020204" pitchFamily="34" charset="0"/>
            </a:endParaRPr>
          </a:p>
          <a:p>
            <a:r>
              <a:rPr lang="nb-NO" sz="2400" dirty="0">
                <a:solidFill>
                  <a:schemeClr val="tx1"/>
                </a:solidFill>
                <a:latin typeface="Arial" panose="020B0604020202020204" pitchFamily="34" charset="0"/>
                <a:cs typeface="Arial" panose="020B0604020202020204" pitchFamily="34" charset="0"/>
              </a:rPr>
              <a:t>+    selvstendighet</a:t>
            </a:r>
          </a:p>
          <a:p>
            <a:r>
              <a:rPr lang="nb-NO" sz="2400" dirty="0">
                <a:solidFill>
                  <a:schemeClr val="tx1"/>
                </a:solidFill>
                <a:latin typeface="Arial" panose="020B0604020202020204" pitchFamily="34" charset="0"/>
                <a:cs typeface="Arial" panose="020B0604020202020204" pitchFamily="34" charset="0"/>
              </a:rPr>
              <a:t>+    lederstøtte</a:t>
            </a:r>
          </a:p>
          <a:p>
            <a:r>
              <a:rPr lang="nb-NO" sz="2400" dirty="0">
                <a:solidFill>
                  <a:schemeClr val="tx1"/>
                </a:solidFill>
                <a:latin typeface="Arial" panose="020B0604020202020204" pitchFamily="34" charset="0"/>
                <a:cs typeface="Arial" panose="020B0604020202020204" pitchFamily="34" charset="0"/>
              </a:rPr>
              <a:t>+    kompetanseutvikling</a:t>
            </a:r>
          </a:p>
        </p:txBody>
      </p:sp>
      <p:sp>
        <p:nvSpPr>
          <p:cNvPr id="21" name="Ellipse 20"/>
          <p:cNvSpPr/>
          <p:nvPr/>
        </p:nvSpPr>
        <p:spPr>
          <a:xfrm>
            <a:off x="8144372" y="2843711"/>
            <a:ext cx="3814557" cy="1740063"/>
          </a:xfrm>
          <a:prstGeom prst="ellipse">
            <a:avLst/>
          </a:prstGeom>
          <a:solidFill>
            <a:srgbClr val="DCE6F2"/>
          </a:solidFill>
        </p:spPr>
        <p:style>
          <a:lnRef idx="1">
            <a:schemeClr val="accent1"/>
          </a:lnRef>
          <a:fillRef idx="3">
            <a:schemeClr val="accent1"/>
          </a:fillRef>
          <a:effectRef idx="2">
            <a:schemeClr val="accent1"/>
          </a:effectRef>
          <a:fontRef idx="minor">
            <a:schemeClr val="lt1"/>
          </a:fontRef>
        </p:style>
        <p:txBody>
          <a:bodyPr rtlCol="0" anchor="ctr"/>
          <a:lstStyle/>
          <a:p>
            <a:r>
              <a:rPr lang="nb-NO" sz="2400" b="1" dirty="0">
                <a:solidFill>
                  <a:schemeClr val="tx1"/>
                </a:solidFill>
                <a:latin typeface="Arial" panose="020B0604020202020204" pitchFamily="34" charset="0"/>
                <a:cs typeface="Arial" panose="020B0604020202020204" pitchFamily="34" charset="0"/>
              </a:rPr>
              <a:t>Kollegaressurser</a:t>
            </a:r>
            <a:endParaRPr lang="nb-NO" sz="2400" dirty="0">
              <a:solidFill>
                <a:schemeClr val="tx1"/>
              </a:solidFill>
              <a:latin typeface="Arial" panose="020B0604020202020204" pitchFamily="34" charset="0"/>
              <a:cs typeface="Arial" panose="020B0604020202020204" pitchFamily="34" charset="0"/>
            </a:endParaRPr>
          </a:p>
          <a:p>
            <a:r>
              <a:rPr lang="nb-NO" sz="2400" dirty="0">
                <a:solidFill>
                  <a:schemeClr val="tx1"/>
                </a:solidFill>
                <a:latin typeface="Arial" panose="020B0604020202020204" pitchFamily="34" charset="0"/>
                <a:cs typeface="Arial" panose="020B0604020202020204" pitchFamily="34" charset="0"/>
              </a:rPr>
              <a:t>+    samarbeid</a:t>
            </a:r>
          </a:p>
          <a:p>
            <a:r>
              <a:rPr lang="nb-NO" sz="2400" dirty="0">
                <a:solidFill>
                  <a:schemeClr val="tx1"/>
                </a:solidFill>
                <a:latin typeface="Arial" panose="020B0604020202020204" pitchFamily="34" charset="0"/>
                <a:cs typeface="Arial" panose="020B0604020202020204" pitchFamily="34" charset="0"/>
              </a:rPr>
              <a:t>+    sosial støtte</a:t>
            </a:r>
          </a:p>
        </p:txBody>
      </p:sp>
      <p:sp>
        <p:nvSpPr>
          <p:cNvPr id="22" name="Ellipse 21"/>
          <p:cNvSpPr/>
          <p:nvPr/>
        </p:nvSpPr>
        <p:spPr>
          <a:xfrm>
            <a:off x="8128856" y="4689056"/>
            <a:ext cx="3897085" cy="2048605"/>
          </a:xfrm>
          <a:prstGeom prst="ellipse">
            <a:avLst/>
          </a:prstGeom>
          <a:solidFill>
            <a:srgbClr val="DDD9C3"/>
          </a:solidFill>
        </p:spPr>
        <p:style>
          <a:lnRef idx="1">
            <a:schemeClr val="accent1"/>
          </a:lnRef>
          <a:fillRef idx="3">
            <a:schemeClr val="accent1"/>
          </a:fillRef>
          <a:effectRef idx="2">
            <a:schemeClr val="accent1"/>
          </a:effectRef>
          <a:fontRef idx="minor">
            <a:schemeClr val="lt1"/>
          </a:fontRef>
        </p:style>
        <p:txBody>
          <a:bodyPr rtlCol="0" anchor="ctr"/>
          <a:lstStyle/>
          <a:p>
            <a:r>
              <a:rPr lang="nb-NO" sz="2400" b="1" dirty="0" smtClean="0">
                <a:solidFill>
                  <a:schemeClr val="tx1"/>
                </a:solidFill>
                <a:latin typeface="Arial" panose="020B0604020202020204" pitchFamily="34" charset="0"/>
                <a:cs typeface="Arial" panose="020B0604020202020204" pitchFamily="34" charset="0"/>
              </a:rPr>
              <a:t>Organisatoriske ressurser</a:t>
            </a:r>
            <a:endParaRPr lang="nb-NO" sz="2400" b="1" dirty="0">
              <a:solidFill>
                <a:schemeClr val="tx1"/>
              </a:solidFill>
              <a:latin typeface="Arial" panose="020B0604020202020204" pitchFamily="34" charset="0"/>
              <a:cs typeface="Arial" panose="020B0604020202020204" pitchFamily="34" charset="0"/>
            </a:endParaRPr>
          </a:p>
          <a:p>
            <a:r>
              <a:rPr lang="nb-NO" sz="2400" dirty="0">
                <a:solidFill>
                  <a:schemeClr val="tx1"/>
                </a:solidFill>
                <a:latin typeface="Arial" panose="020B0604020202020204" pitchFamily="34" charset="0"/>
                <a:cs typeface="Arial" panose="020B0604020202020204" pitchFamily="34" charset="0"/>
              </a:rPr>
              <a:t>+    målklarhet</a:t>
            </a:r>
          </a:p>
          <a:p>
            <a:r>
              <a:rPr lang="nb-NO" sz="2400" dirty="0">
                <a:solidFill>
                  <a:schemeClr val="tx1"/>
                </a:solidFill>
                <a:latin typeface="Arial" panose="020B0604020202020204" pitchFamily="34" charset="0"/>
                <a:cs typeface="Arial" panose="020B0604020202020204" pitchFamily="34" charset="0"/>
              </a:rPr>
              <a:t>+    ledertillit</a:t>
            </a:r>
          </a:p>
        </p:txBody>
      </p:sp>
      <p:pic>
        <p:nvPicPr>
          <p:cNvPr id="10" name="Bild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217" y="2309965"/>
            <a:ext cx="4342185" cy="3753149"/>
          </a:xfrm>
          <a:prstGeom prst="rect">
            <a:avLst/>
          </a:prstGeom>
        </p:spPr>
      </p:pic>
    </p:spTree>
    <p:extLst>
      <p:ext uri="{BB962C8B-B14F-4D97-AF65-F5344CB8AC3E}">
        <p14:creationId xmlns:p14="http://schemas.microsoft.com/office/powerpoint/2010/main" val="364601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20" grpId="0" animBg="1"/>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eforklaring formet som en sky 1"/>
          <p:cNvSpPr/>
          <p:nvPr/>
        </p:nvSpPr>
        <p:spPr>
          <a:xfrm>
            <a:off x="121920" y="533399"/>
            <a:ext cx="4358639" cy="1993949"/>
          </a:xfrm>
          <a:prstGeom prst="cloudCallout">
            <a:avLst>
              <a:gd name="adj1" fmla="val 46337"/>
              <a:gd name="adj2" fmla="val 50230"/>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2400" dirty="0">
                <a:solidFill>
                  <a:schemeClr val="tx2"/>
                </a:solidFill>
                <a:latin typeface="Arial" panose="020B0604020202020204" pitchFamily="34" charset="0"/>
                <a:cs typeface="Arial" panose="020B0604020202020204" pitchFamily="34" charset="0"/>
              </a:rPr>
              <a:t>Hva bidrar til å utløse ditt jobbengasjement?</a:t>
            </a:r>
          </a:p>
        </p:txBody>
      </p:sp>
      <p:sp>
        <p:nvSpPr>
          <p:cNvPr id="4" name="Bildeforklaring formet som en sky 3"/>
          <p:cNvSpPr/>
          <p:nvPr/>
        </p:nvSpPr>
        <p:spPr>
          <a:xfrm>
            <a:off x="8248652" y="815924"/>
            <a:ext cx="3267073" cy="1711424"/>
          </a:xfrm>
          <a:prstGeom prst="cloudCallout">
            <a:avLst>
              <a:gd name="adj1" fmla="val -35702"/>
              <a:gd name="adj2" fmla="val 73825"/>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2400" dirty="0">
                <a:ln w="0"/>
                <a:solidFill>
                  <a:schemeClr val="tx2"/>
                </a:solidFill>
                <a:latin typeface="Arial" panose="020B0604020202020204" pitchFamily="34" charset="0"/>
                <a:cs typeface="Arial" panose="020B0604020202020204" pitchFamily="34" charset="0"/>
              </a:rPr>
              <a:t>Hva </a:t>
            </a:r>
            <a:r>
              <a:rPr lang="nb-NO" sz="2400" dirty="0" smtClean="0">
                <a:ln w="0"/>
                <a:solidFill>
                  <a:schemeClr val="tx2"/>
                </a:solidFill>
                <a:latin typeface="Arial" panose="020B0604020202020204" pitchFamily="34" charset="0"/>
                <a:cs typeface="Arial" panose="020B0604020202020204" pitchFamily="34" charset="0"/>
              </a:rPr>
              <a:t>oppleves som krevende i din jobb?</a:t>
            </a:r>
            <a:r>
              <a:rPr lang="nb-NO" sz="2400" dirty="0" smtClean="0">
                <a:noFill/>
                <a:latin typeface="Arial" panose="020B0604020202020204" pitchFamily="34" charset="0"/>
                <a:cs typeface="Arial" panose="020B0604020202020204" pitchFamily="34" charset="0"/>
              </a:rPr>
              <a:t>?</a:t>
            </a:r>
            <a:endParaRPr lang="nb-NO" sz="2400" dirty="0">
              <a:noFill/>
              <a:latin typeface="Arial" panose="020B0604020202020204" pitchFamily="34" charset="0"/>
              <a:cs typeface="Arial" panose="020B0604020202020204" pitchFamily="34" charset="0"/>
            </a:endParaRPr>
          </a:p>
        </p:txBody>
      </p:sp>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9629" y="2176071"/>
            <a:ext cx="5568042" cy="4117746"/>
          </a:xfrm>
          <a:prstGeom prst="rect">
            <a:avLst/>
          </a:prstGeom>
        </p:spPr>
      </p:pic>
    </p:spTree>
    <p:extLst>
      <p:ext uri="{BB962C8B-B14F-4D97-AF65-F5344CB8AC3E}">
        <p14:creationId xmlns:p14="http://schemas.microsoft.com/office/powerpoint/2010/main" val="1392716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5010" y="76201"/>
            <a:ext cx="1225551"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4" name="Rectangle 3"/>
          <p:cNvSpPr>
            <a:spLocks noGrp="1" noChangeArrowheads="1"/>
          </p:cNvSpPr>
          <p:nvPr>
            <p:ph idx="4294967295"/>
          </p:nvPr>
        </p:nvSpPr>
        <p:spPr>
          <a:xfrm>
            <a:off x="217778" y="813470"/>
            <a:ext cx="11974222" cy="3028056"/>
          </a:xfrm>
        </p:spPr>
        <p:txBody>
          <a:bodyPr>
            <a:noAutofit/>
          </a:bodyPr>
          <a:lstStyle/>
          <a:p>
            <a:pPr marL="0" indent="0">
              <a:buNone/>
            </a:pPr>
            <a:r>
              <a:rPr lang="nb-NO" altLang="nb-NO" sz="2400" u="sng" dirty="0" smtClean="0">
                <a:latin typeface="Arial" panose="020B0604020202020204" pitchFamily="34" charset="0"/>
                <a:cs typeface="Arial" panose="020B0604020202020204" pitchFamily="34" charset="0"/>
              </a:rPr>
              <a:t>Nivå 1-L</a:t>
            </a:r>
          </a:p>
          <a:p>
            <a:r>
              <a:rPr lang="nb-NO" altLang="nb-NO" sz="2600" dirty="0">
                <a:solidFill>
                  <a:srgbClr val="1C7FBD"/>
                </a:solidFill>
                <a:latin typeface="Arial" panose="020B0604020202020204" pitchFamily="34" charset="0"/>
                <a:cs typeface="Arial" panose="020B0604020202020204" pitchFamily="34" charset="0"/>
              </a:rPr>
              <a:t>44,3% </a:t>
            </a:r>
            <a:r>
              <a:rPr lang="nb-NO" altLang="nb-NO" sz="2600" dirty="0" smtClean="0">
                <a:solidFill>
                  <a:srgbClr val="1C7FBD"/>
                </a:solidFill>
                <a:latin typeface="Arial" panose="020B0604020202020204" pitchFamily="34" charset="0"/>
                <a:cs typeface="Arial" panose="020B0604020202020204" pitchFamily="34" charset="0"/>
              </a:rPr>
              <a:t>av de xxx som den </a:t>
            </a:r>
            <a:r>
              <a:rPr lang="nb-NO" altLang="nb-NO" sz="2600" dirty="0" err="1" smtClean="0">
                <a:solidFill>
                  <a:srgbClr val="1C7FBD"/>
                </a:solidFill>
                <a:latin typeface="Arial" panose="020B0604020202020204" pitchFamily="34" charset="0"/>
                <a:cs typeface="Arial" panose="020B0604020202020204" pitchFamily="34" charset="0"/>
              </a:rPr>
              <a:t>xx.xx.xx</a:t>
            </a:r>
            <a:r>
              <a:rPr lang="nb-NO" altLang="nb-NO" sz="2600" dirty="0" smtClean="0">
                <a:solidFill>
                  <a:srgbClr val="1C7FBD"/>
                </a:solidFill>
                <a:latin typeface="Arial" panose="020B0604020202020204" pitchFamily="34" charset="0"/>
                <a:cs typeface="Arial" panose="020B0604020202020204" pitchFamily="34" charset="0"/>
              </a:rPr>
              <a:t> ble invitert til å delta svarte. </a:t>
            </a:r>
          </a:p>
          <a:p>
            <a:r>
              <a:rPr lang="nb-NO" altLang="nb-NO" sz="2600" dirty="0" smtClean="0">
                <a:solidFill>
                  <a:srgbClr val="1C7FBD"/>
                </a:solidFill>
                <a:latin typeface="Arial" panose="020B0604020202020204" pitchFamily="34" charset="0"/>
                <a:cs typeface="Arial" panose="020B0604020202020204" pitchFamily="34" charset="0"/>
              </a:rPr>
              <a:t>Andre svarprosenter</a:t>
            </a:r>
            <a:r>
              <a:rPr lang="nb-NO" altLang="nb-NO" sz="2600" dirty="0">
                <a:solidFill>
                  <a:srgbClr val="1C7FBD"/>
                </a:solidFill>
                <a:latin typeface="Arial" panose="020B0604020202020204" pitchFamily="34" charset="0"/>
                <a:cs typeface="Arial" panose="020B0604020202020204" pitchFamily="34" charset="0"/>
              </a:rPr>
              <a:t>: </a:t>
            </a:r>
          </a:p>
          <a:p>
            <a:pPr lvl="1"/>
            <a:r>
              <a:rPr lang="nb-NO" altLang="nb-NO" sz="2600" dirty="0">
                <a:solidFill>
                  <a:srgbClr val="1C7FBD"/>
                </a:solidFill>
                <a:latin typeface="Arial" panose="020B0604020202020204" pitchFamily="34" charset="0"/>
                <a:cs typeface="Arial" panose="020B0604020202020204" pitchFamily="34" charset="0"/>
              </a:rPr>
              <a:t>Kjønn: kvinner 55,5%, menn 37,1%</a:t>
            </a:r>
          </a:p>
          <a:p>
            <a:pPr lvl="1"/>
            <a:r>
              <a:rPr lang="nb-NO" altLang="nb-NO" sz="2600" dirty="0">
                <a:solidFill>
                  <a:srgbClr val="1C7FBD"/>
                </a:solidFill>
                <a:latin typeface="Arial" panose="020B0604020202020204" pitchFamily="34" charset="0"/>
                <a:cs typeface="Arial" panose="020B0604020202020204" pitchFamily="34" charset="0"/>
              </a:rPr>
              <a:t>Stillingstype: ledere: 80,0%, vitenskapelig ansatte: 40,4%, stipendiater: 25,6%, teknisk administrativt ansatte:  62,9%, </a:t>
            </a:r>
          </a:p>
          <a:p>
            <a:pPr lvl="1"/>
            <a:r>
              <a:rPr lang="nb-NO" altLang="nb-NO" sz="2600" dirty="0">
                <a:solidFill>
                  <a:srgbClr val="1C7FBD"/>
                </a:solidFill>
                <a:latin typeface="Arial" panose="020B0604020202020204" pitchFamily="34" charset="0"/>
                <a:cs typeface="Arial" panose="020B0604020202020204" pitchFamily="34" charset="0"/>
              </a:rPr>
              <a:t>Stillingsstørrelse: under 50% stilling: 57,1%, 50-99% stilling: 47,1%, 100% stilling: 44,0%</a:t>
            </a:r>
          </a:p>
          <a:p>
            <a:pPr defTabSz="363530"/>
            <a:r>
              <a:rPr lang="nb-NO" sz="2600" dirty="0" smtClean="0">
                <a:latin typeface="Arial" panose="020B0604020202020204" pitchFamily="34" charset="0"/>
                <a:cs typeface="Arial" panose="020B0604020202020204" pitchFamily="34" charset="0"/>
              </a:rPr>
              <a:t>Nivå</a:t>
            </a:r>
            <a:r>
              <a:rPr lang="nb-NO" sz="2600" u="sng" dirty="0" smtClean="0">
                <a:latin typeface="Arial" panose="020B0604020202020204" pitchFamily="34" charset="0"/>
                <a:cs typeface="Arial" panose="020B0604020202020204" pitchFamily="34" charset="0"/>
              </a:rPr>
              <a:t> 3: svarprosent</a:t>
            </a:r>
          </a:p>
          <a:p>
            <a:pPr defTabSz="363530"/>
            <a:r>
              <a:rPr lang="nb-NO" sz="2600" dirty="0">
                <a:latin typeface="Arial" panose="020B0604020202020204" pitchFamily="34" charset="0"/>
                <a:cs typeface="Arial" panose="020B0604020202020204" pitchFamily="34" charset="0"/>
              </a:rPr>
              <a:t>Nivå</a:t>
            </a:r>
            <a:r>
              <a:rPr lang="nb-NO" sz="2600" u="sng" dirty="0">
                <a:latin typeface="Arial" panose="020B0604020202020204" pitchFamily="34" charset="0"/>
                <a:cs typeface="Arial" panose="020B0604020202020204" pitchFamily="34" charset="0"/>
              </a:rPr>
              <a:t> </a:t>
            </a:r>
            <a:r>
              <a:rPr lang="nb-NO" sz="2600" u="sng" dirty="0" smtClean="0">
                <a:latin typeface="Arial" panose="020B0604020202020204" pitchFamily="34" charset="0"/>
                <a:cs typeface="Arial" panose="020B0604020202020204" pitchFamily="34" charset="0"/>
              </a:rPr>
              <a:t>4: svarprosent</a:t>
            </a:r>
            <a:endParaRPr lang="nb-NO" sz="2600" u="sng" dirty="0">
              <a:latin typeface="Arial" panose="020B0604020202020204" pitchFamily="34" charset="0"/>
              <a:cs typeface="Arial" panose="020B0604020202020204" pitchFamily="34" charset="0"/>
            </a:endParaRPr>
          </a:p>
          <a:p>
            <a:pPr marL="0" indent="0" defTabSz="363530">
              <a:buNone/>
            </a:pPr>
            <a:r>
              <a:rPr lang="nb-NO" sz="2600" u="sng" dirty="0" smtClean="0">
                <a:latin typeface="Arial" panose="020B0604020202020204" pitchFamily="34" charset="0"/>
                <a:cs typeface="Arial" panose="020B0604020202020204" pitchFamily="34" charset="0"/>
              </a:rPr>
              <a:t>Egen enhet –L </a:t>
            </a:r>
          </a:p>
          <a:p>
            <a:pPr marL="0" indent="0" defTabSz="363530">
              <a:buNone/>
            </a:pPr>
            <a:r>
              <a:rPr lang="nb-NO" sz="2600" dirty="0" smtClean="0">
                <a:solidFill>
                  <a:srgbClr val="1C7FBD"/>
                </a:solidFill>
                <a:latin typeface="Arial" panose="020B0604020202020204" pitchFamily="34" charset="0"/>
                <a:cs typeface="Arial" panose="020B0604020202020204" pitchFamily="34" charset="0"/>
              </a:rPr>
              <a:t>  </a:t>
            </a:r>
            <a:r>
              <a:rPr lang="nb-NO" sz="2600" dirty="0">
                <a:solidFill>
                  <a:srgbClr val="1C7FBD"/>
                </a:solidFill>
                <a:latin typeface="Arial" panose="020B0604020202020204" pitchFamily="34" charset="0"/>
                <a:cs typeface="Arial" panose="020B0604020202020204" pitchFamily="34" charset="0"/>
              </a:rPr>
              <a:t>Antall svar 2017:			</a:t>
            </a:r>
            <a:r>
              <a:rPr lang="nb-NO" sz="2600" dirty="0" smtClean="0">
                <a:solidFill>
                  <a:srgbClr val="1C7FBD"/>
                </a:solidFill>
                <a:latin typeface="Arial" panose="020B0604020202020204" pitchFamily="34" charset="0"/>
                <a:cs typeface="Arial" panose="020B0604020202020204" pitchFamily="34" charset="0"/>
              </a:rPr>
              <a:t>			Svarprosent </a:t>
            </a:r>
            <a:r>
              <a:rPr lang="nb-NO" sz="2600" dirty="0">
                <a:solidFill>
                  <a:srgbClr val="1C7FBD"/>
                </a:solidFill>
                <a:latin typeface="Arial" panose="020B0604020202020204" pitchFamily="34" charset="0"/>
                <a:cs typeface="Arial" panose="020B0604020202020204" pitchFamily="34" charset="0"/>
              </a:rPr>
              <a:t>2017:</a:t>
            </a:r>
          </a:p>
          <a:p>
            <a:pPr marL="0" indent="0" defTabSz="363530">
              <a:spcAft>
                <a:spcPts val="600"/>
              </a:spcAft>
              <a:buNone/>
            </a:pPr>
            <a:r>
              <a:rPr lang="nb-NO" sz="2600" dirty="0">
                <a:solidFill>
                  <a:srgbClr val="1C7FBD"/>
                </a:solidFill>
                <a:latin typeface="Arial" panose="020B0604020202020204" pitchFamily="34" charset="0"/>
                <a:cs typeface="Arial" panose="020B0604020202020204" pitchFamily="34" charset="0"/>
              </a:rPr>
              <a:t> </a:t>
            </a:r>
            <a:r>
              <a:rPr lang="nb-NO" sz="2600" dirty="0" smtClean="0">
                <a:solidFill>
                  <a:srgbClr val="1C7FBD"/>
                </a:solidFill>
                <a:latin typeface="Arial" panose="020B0604020202020204" pitchFamily="34" charset="0"/>
                <a:cs typeface="Arial" panose="020B0604020202020204" pitchFamily="34" charset="0"/>
              </a:rPr>
              <a:t> Antall svar 2014:						Svarprosent 2014:</a:t>
            </a:r>
            <a:endParaRPr lang="nb-NO" sz="2600" dirty="0">
              <a:solidFill>
                <a:srgbClr val="1C7FBD"/>
              </a:solidFill>
              <a:latin typeface="Arial" panose="020B0604020202020204" pitchFamily="34" charset="0"/>
              <a:cs typeface="Arial" panose="020B0604020202020204" pitchFamily="34" charset="0"/>
            </a:endParaRPr>
          </a:p>
        </p:txBody>
      </p:sp>
      <p:sp>
        <p:nvSpPr>
          <p:cNvPr id="18433" name="Rectangle 2"/>
          <p:cNvSpPr>
            <a:spLocks noGrp="1" noChangeArrowheads="1"/>
          </p:cNvSpPr>
          <p:nvPr>
            <p:ph type="title" idx="4294967295"/>
          </p:nvPr>
        </p:nvSpPr>
        <p:spPr>
          <a:xfrm>
            <a:off x="164436" y="143706"/>
            <a:ext cx="9665363" cy="720823"/>
          </a:xfrm>
        </p:spPr>
        <p:txBody>
          <a:bodyPr>
            <a:normAutofit fontScale="90000"/>
          </a:bodyPr>
          <a:lstStyle/>
          <a:p>
            <a:pPr algn="l"/>
            <a:r>
              <a:rPr lang="nb-NO" sz="4000" b="1" dirty="0" smtClean="0">
                <a:solidFill>
                  <a:srgbClr val="0066CC"/>
                </a:solidFill>
                <a:latin typeface="Arial" panose="020B0604020202020204" pitchFamily="34" charset="0"/>
                <a:cs typeface="Arial" panose="020B0604020202020204" pitchFamily="34" charset="0"/>
              </a:rPr>
              <a:t>Deltakelse i spørreskjemaundersøkelsen</a:t>
            </a:r>
            <a:endParaRPr lang="nb-NO" sz="4000" b="1" dirty="0">
              <a:solidFill>
                <a:srgbClr val="0066CC"/>
              </a:solidFill>
              <a:latin typeface="Arial" panose="020B0604020202020204" pitchFamily="34" charset="0"/>
              <a:cs typeface="Arial" panose="020B0604020202020204" pitchFamily="34" charset="0"/>
            </a:endParaRPr>
          </a:p>
        </p:txBody>
      </p:sp>
      <p:pic>
        <p:nvPicPr>
          <p:cNvPr id="5" name="Bilde 4"/>
          <p:cNvPicPr/>
          <p:nvPr>
            <p:extLst/>
          </p:nvPr>
        </p:nvPicPr>
        <p:blipFill>
          <a:blip r:embed="rId4"/>
          <a:stretch>
            <a:fillRect/>
          </a:stretch>
        </p:blipFill>
        <p:spPr>
          <a:xfrm>
            <a:off x="6770688" y="6043613"/>
            <a:ext cx="787400" cy="569912"/>
          </a:xfrm>
          <a:prstGeom prst="rect">
            <a:avLst/>
          </a:prstGeom>
        </p:spPr>
      </p:pic>
      <p:pic>
        <p:nvPicPr>
          <p:cNvPr id="8" name="Bilde 7"/>
          <p:cNvPicPr/>
          <p:nvPr>
            <p:extLst/>
          </p:nvPr>
        </p:nvPicPr>
        <p:blipFill>
          <a:blip r:embed="rId5"/>
          <a:stretch>
            <a:fillRect/>
          </a:stretch>
        </p:blipFill>
        <p:spPr>
          <a:xfrm>
            <a:off x="535625" y="4830128"/>
            <a:ext cx="8512175" cy="628651"/>
          </a:xfrm>
          <a:prstGeom prst="rect">
            <a:avLst/>
          </a:prstGeom>
        </p:spPr>
      </p:pic>
    </p:spTree>
    <p:extLst>
      <p:ext uri="{BB962C8B-B14F-4D97-AF65-F5344CB8AC3E}">
        <p14:creationId xmlns:p14="http://schemas.microsoft.com/office/powerpoint/2010/main" val="28308245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txBox="1">
            <a:spLocks noGrp="1"/>
          </p:cNvSpPr>
          <p:nvPr>
            <p:ph type="title" idx="4294967295"/>
          </p:nvPr>
        </p:nvSpPr>
        <p:spPr>
          <a:xfrm>
            <a:off x="90977" y="54335"/>
            <a:ext cx="6690823" cy="424732"/>
          </a:xfrm>
          <a:prstGeom prst="rect">
            <a:avLst/>
          </a:prstGeom>
          <a:solidFill>
            <a:schemeClr val="bg1"/>
          </a:solidFill>
        </p:spPr>
        <p:txBody>
          <a:bodyPr wrap="square" rtlCol="0">
            <a:spAutoFit/>
          </a:bodyPr>
          <a:lstStyle/>
          <a:p>
            <a:pPr algn="l"/>
            <a:r>
              <a:rPr lang="nb-NO" sz="2400" dirty="0" smtClean="0">
                <a:solidFill>
                  <a:srgbClr val="0070C0"/>
                </a:solidFill>
                <a:latin typeface="Arial" panose="020B0604020202020204" pitchFamily="34" charset="0"/>
                <a:cs typeface="Arial" panose="020B0604020202020204" pitchFamily="34" charset="0"/>
              </a:rPr>
              <a:t>Enhetens svar på undersøkelsen</a:t>
            </a:r>
            <a:endParaRPr lang="nb-NO" sz="2400" dirty="0">
              <a:solidFill>
                <a:srgbClr val="0070C0"/>
              </a:solidFill>
              <a:latin typeface="Arial" panose="020B0604020202020204" pitchFamily="34" charset="0"/>
              <a:cs typeface="Arial" panose="020B0604020202020204" pitchFamily="34" charset="0"/>
            </a:endParaRPr>
          </a:p>
        </p:txBody>
      </p:sp>
      <p:sp>
        <p:nvSpPr>
          <p:cNvPr id="3" name="Rektangel 2"/>
          <p:cNvSpPr/>
          <p:nvPr/>
        </p:nvSpPr>
        <p:spPr>
          <a:xfrm>
            <a:off x="86022" y="683668"/>
            <a:ext cx="3418835" cy="2215991"/>
          </a:xfrm>
          <a:prstGeom prst="rect">
            <a:avLst/>
          </a:prstGeom>
          <a:solidFill>
            <a:srgbClr val="FDEADA">
              <a:alpha val="71765"/>
            </a:srgbClr>
          </a:solidFill>
        </p:spPr>
        <p:txBody>
          <a:bodyPr wrap="square" lIns="0" tIns="0" rIns="0" bIns="0">
            <a:spAutoFit/>
          </a:bodyPr>
          <a:lstStyle/>
          <a:p>
            <a:pPr>
              <a:spcAft>
                <a:spcPts val="600"/>
              </a:spcAft>
            </a:pPr>
            <a:r>
              <a:rPr lang="nb-NO" b="1" dirty="0">
                <a:solidFill>
                  <a:prstClr val="black"/>
                </a:solidFill>
                <a:latin typeface="Arial" panose="020B0604020202020204" pitchFamily="34" charset="0"/>
                <a:cs typeface="Arial" panose="020B0604020202020204" pitchFamily="34" charset="0"/>
              </a:rPr>
              <a:t>Jobbtilknytning</a:t>
            </a:r>
          </a:p>
          <a:p>
            <a:pPr>
              <a:spcAft>
                <a:spcPts val="600"/>
              </a:spcAft>
            </a:pPr>
            <a:r>
              <a:rPr lang="nb-NO" sz="1600" dirty="0">
                <a:solidFill>
                  <a:prstClr val="black"/>
                </a:solidFill>
                <a:latin typeface="Arial" panose="020B0604020202020204" pitchFamily="34" charset="0"/>
                <a:cs typeface="Arial" panose="020B0604020202020204" pitchFamily="34" charset="0"/>
              </a:rPr>
              <a:t>28: Fravær arbeidsavhengighet</a:t>
            </a:r>
          </a:p>
          <a:p>
            <a:pPr>
              <a:spcAft>
                <a:spcPts val="600"/>
              </a:spcAft>
            </a:pPr>
            <a:r>
              <a:rPr lang="nb-NO" sz="1600" dirty="0">
                <a:solidFill>
                  <a:prstClr val="black"/>
                </a:solidFill>
                <a:latin typeface="Arial" panose="020B0604020202020204" pitchFamily="34" charset="0"/>
                <a:cs typeface="Arial" panose="020B0604020202020204" pitchFamily="34" charset="0"/>
              </a:rPr>
              <a:t>27: Tilknytning</a:t>
            </a:r>
          </a:p>
          <a:p>
            <a:pPr>
              <a:spcAft>
                <a:spcPts val="600"/>
              </a:spcAft>
            </a:pPr>
            <a:r>
              <a:rPr lang="nb-NO" sz="1600" dirty="0">
                <a:solidFill>
                  <a:prstClr val="black"/>
                </a:solidFill>
                <a:latin typeface="Arial" panose="020B0604020202020204" pitchFamily="34" charset="0"/>
                <a:cs typeface="Arial" panose="020B0604020202020204" pitchFamily="34" charset="0"/>
              </a:rPr>
              <a:t>26: Fravær arbeid-hjem konflikt</a:t>
            </a:r>
          </a:p>
          <a:p>
            <a:pPr>
              <a:spcAft>
                <a:spcPts val="600"/>
              </a:spcAft>
            </a:pPr>
            <a:r>
              <a:rPr lang="nb-NO" sz="1600" dirty="0">
                <a:solidFill>
                  <a:prstClr val="black"/>
                </a:solidFill>
                <a:latin typeface="Arial" panose="020B0604020202020204" pitchFamily="34" charset="0"/>
                <a:cs typeface="Arial" panose="020B0604020202020204" pitchFamily="34" charset="0"/>
              </a:rPr>
              <a:t>25: Arbeid - hjem </a:t>
            </a:r>
            <a:r>
              <a:rPr lang="nb-NO" sz="1600" dirty="0" err="1">
                <a:solidFill>
                  <a:prstClr val="black"/>
                </a:solidFill>
                <a:latin typeface="Arial" panose="020B0604020202020204" pitchFamily="34" charset="0"/>
                <a:cs typeface="Arial" panose="020B0604020202020204" pitchFamily="34" charset="0"/>
              </a:rPr>
              <a:t>fasilitering</a:t>
            </a:r>
            <a:endParaRPr lang="nb-NO" sz="1600" dirty="0">
              <a:solidFill>
                <a:prstClr val="black"/>
              </a:solidFill>
              <a:latin typeface="Arial" panose="020B0604020202020204" pitchFamily="34" charset="0"/>
              <a:cs typeface="Arial" panose="020B0604020202020204" pitchFamily="34" charset="0"/>
            </a:endParaRPr>
          </a:p>
          <a:p>
            <a:pPr>
              <a:spcAft>
                <a:spcPts val="600"/>
              </a:spcAft>
            </a:pPr>
            <a:r>
              <a:rPr lang="nb-NO" sz="1600" dirty="0">
                <a:solidFill>
                  <a:prstClr val="black"/>
                </a:solidFill>
                <a:latin typeface="Arial" panose="020B0604020202020204" pitchFamily="34" charset="0"/>
                <a:cs typeface="Arial" panose="020B0604020202020204" pitchFamily="34" charset="0"/>
              </a:rPr>
              <a:t>24: Jobbengasjement</a:t>
            </a:r>
          </a:p>
          <a:p>
            <a:pPr>
              <a:spcAft>
                <a:spcPts val="600"/>
              </a:spcAft>
            </a:pPr>
            <a:r>
              <a:rPr lang="nb-NO" sz="1600" dirty="0">
                <a:solidFill>
                  <a:prstClr val="black"/>
                </a:solidFill>
                <a:latin typeface="Arial" panose="020B0604020202020204" pitchFamily="34" charset="0"/>
                <a:cs typeface="Arial" panose="020B0604020202020204" pitchFamily="34" charset="0"/>
              </a:rPr>
              <a:t>23: Mening i jobben</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4656" y="369461"/>
            <a:ext cx="3113923" cy="3107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3954" y="343824"/>
            <a:ext cx="3351317" cy="3197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9687" y="2379845"/>
            <a:ext cx="3408128" cy="280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9155" y="3452530"/>
            <a:ext cx="4419373" cy="3147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kstSylinder 5"/>
          <p:cNvSpPr txBox="1"/>
          <p:nvPr/>
        </p:nvSpPr>
        <p:spPr>
          <a:xfrm>
            <a:off x="4151786" y="548680"/>
            <a:ext cx="184731" cy="369332"/>
          </a:xfrm>
          <a:prstGeom prst="rect">
            <a:avLst/>
          </a:prstGeom>
          <a:noFill/>
        </p:spPr>
        <p:txBody>
          <a:bodyPr wrap="none" rtlCol="0">
            <a:spAutoFit/>
          </a:bodyPr>
          <a:lstStyle/>
          <a:p>
            <a:endParaRPr lang="nb-NO" dirty="0">
              <a:solidFill>
                <a:prstClr val="black"/>
              </a:solidFill>
              <a:latin typeface="Calibri"/>
            </a:endParaRPr>
          </a:p>
        </p:txBody>
      </p:sp>
      <p:sp>
        <p:nvSpPr>
          <p:cNvPr id="7" name="TekstSylinder 6"/>
          <p:cNvSpPr txBox="1"/>
          <p:nvPr/>
        </p:nvSpPr>
        <p:spPr>
          <a:xfrm>
            <a:off x="2135562" y="1340768"/>
            <a:ext cx="184731" cy="369332"/>
          </a:xfrm>
          <a:prstGeom prst="rect">
            <a:avLst/>
          </a:prstGeom>
          <a:noFill/>
        </p:spPr>
        <p:txBody>
          <a:bodyPr wrap="none" rtlCol="0">
            <a:spAutoFit/>
          </a:bodyPr>
          <a:lstStyle/>
          <a:p>
            <a:endParaRPr lang="nb-NO" dirty="0">
              <a:solidFill>
                <a:prstClr val="black"/>
              </a:solidFill>
              <a:latin typeface="Calibri"/>
            </a:endParaRPr>
          </a:p>
        </p:txBody>
      </p:sp>
      <p:sp>
        <p:nvSpPr>
          <p:cNvPr id="8" name="TekstSylinder 7"/>
          <p:cNvSpPr txBox="1"/>
          <p:nvPr/>
        </p:nvSpPr>
        <p:spPr>
          <a:xfrm>
            <a:off x="9318503" y="74630"/>
            <a:ext cx="2870312" cy="2246769"/>
          </a:xfrm>
          <a:prstGeom prst="rect">
            <a:avLst/>
          </a:prstGeom>
          <a:solidFill>
            <a:srgbClr val="EBF1DE">
              <a:alpha val="71765"/>
            </a:srgbClr>
          </a:solidFill>
        </p:spPr>
        <p:txBody>
          <a:bodyPr wrap="square" lIns="0" tIns="0" rIns="0" bIns="0" rtlCol="0">
            <a:spAutoFit/>
          </a:bodyPr>
          <a:lstStyle/>
          <a:p>
            <a:pPr>
              <a:spcAft>
                <a:spcPts val="600"/>
              </a:spcAft>
            </a:pPr>
            <a:r>
              <a:rPr lang="nb-NO" b="1" dirty="0" smtClean="0">
                <a:solidFill>
                  <a:prstClr val="black"/>
                </a:solidFill>
                <a:latin typeface="Arial" panose="020B0604020202020204" pitchFamily="34" charset="0"/>
                <a:cs typeface="Arial" panose="020B0604020202020204" pitchFamily="34" charset="0"/>
              </a:rPr>
              <a:t>Individuelle ressurser</a:t>
            </a:r>
            <a:endParaRPr lang="nb-NO" b="1" dirty="0">
              <a:solidFill>
                <a:prstClr val="black"/>
              </a:solidFill>
              <a:latin typeface="Arial" panose="020B0604020202020204" pitchFamily="34" charset="0"/>
              <a:cs typeface="Arial" panose="020B0604020202020204" pitchFamily="34" charset="0"/>
            </a:endParaRPr>
          </a:p>
          <a:p>
            <a:pPr>
              <a:spcAft>
                <a:spcPts val="600"/>
              </a:spcAft>
            </a:pPr>
            <a:r>
              <a:rPr lang="nb-NO" sz="1600" dirty="0">
                <a:solidFill>
                  <a:prstClr val="black"/>
                </a:solidFill>
                <a:latin typeface="Arial" panose="020B0604020202020204" pitchFamily="34" charset="0"/>
                <a:cs typeface="Arial" panose="020B0604020202020204" pitchFamily="34" charset="0"/>
              </a:rPr>
              <a:t>1: Autonomi</a:t>
            </a:r>
          </a:p>
          <a:p>
            <a:pPr>
              <a:spcAft>
                <a:spcPts val="600"/>
              </a:spcAft>
            </a:pPr>
            <a:r>
              <a:rPr lang="nb-NO" sz="1600" dirty="0">
                <a:solidFill>
                  <a:prstClr val="black"/>
                </a:solidFill>
                <a:latin typeface="Arial" panose="020B0604020202020204" pitchFamily="34" charset="0"/>
                <a:cs typeface="Arial" panose="020B0604020202020204" pitchFamily="34" charset="0"/>
              </a:rPr>
              <a:t>2: Selvstendighet </a:t>
            </a:r>
          </a:p>
          <a:p>
            <a:pPr>
              <a:spcAft>
                <a:spcPts val="600"/>
              </a:spcAft>
            </a:pPr>
            <a:r>
              <a:rPr lang="nb-NO" sz="1600" dirty="0">
                <a:solidFill>
                  <a:prstClr val="black"/>
                </a:solidFill>
                <a:latin typeface="Arial" panose="020B0604020202020204" pitchFamily="34" charset="0"/>
                <a:cs typeface="Arial" panose="020B0604020202020204" pitchFamily="34" charset="0"/>
              </a:rPr>
              <a:t>3: </a:t>
            </a:r>
            <a:r>
              <a:rPr lang="nb-NO" sz="1600" dirty="0" err="1">
                <a:solidFill>
                  <a:prstClr val="black"/>
                </a:solidFill>
                <a:latin typeface="Arial" panose="020B0604020202020204" pitchFamily="34" charset="0"/>
                <a:cs typeface="Arial" panose="020B0604020202020204" pitchFamily="34" charset="0"/>
              </a:rPr>
              <a:t>Myndiggjørende</a:t>
            </a:r>
            <a:r>
              <a:rPr lang="nb-NO" sz="1600" dirty="0">
                <a:solidFill>
                  <a:prstClr val="black"/>
                </a:solidFill>
                <a:latin typeface="Arial" panose="020B0604020202020204" pitchFamily="34" charset="0"/>
                <a:cs typeface="Arial" panose="020B0604020202020204" pitchFamily="34" charset="0"/>
              </a:rPr>
              <a:t> ledelse</a:t>
            </a:r>
          </a:p>
          <a:p>
            <a:pPr>
              <a:spcAft>
                <a:spcPts val="600"/>
              </a:spcAft>
            </a:pPr>
            <a:r>
              <a:rPr lang="nb-NO" sz="1600" dirty="0">
                <a:solidFill>
                  <a:prstClr val="black"/>
                </a:solidFill>
                <a:latin typeface="Arial" panose="020B0604020202020204" pitchFamily="34" charset="0"/>
                <a:cs typeface="Arial" panose="020B0604020202020204" pitchFamily="34" charset="0"/>
              </a:rPr>
              <a:t>4: Anerkjennelse</a:t>
            </a:r>
          </a:p>
          <a:p>
            <a:pPr>
              <a:spcAft>
                <a:spcPts val="600"/>
              </a:spcAft>
            </a:pPr>
            <a:r>
              <a:rPr lang="nb-NO" sz="1600" dirty="0">
                <a:solidFill>
                  <a:prstClr val="black"/>
                </a:solidFill>
                <a:latin typeface="Arial" panose="020B0604020202020204" pitchFamily="34" charset="0"/>
                <a:cs typeface="Arial" panose="020B0604020202020204" pitchFamily="34" charset="0"/>
              </a:rPr>
              <a:t>5: Støtte nærmeste leder</a:t>
            </a:r>
          </a:p>
          <a:p>
            <a:pPr>
              <a:spcAft>
                <a:spcPts val="600"/>
              </a:spcAft>
            </a:pPr>
            <a:r>
              <a:rPr lang="nb-NO" sz="1600" dirty="0">
                <a:solidFill>
                  <a:prstClr val="black"/>
                </a:solidFill>
                <a:latin typeface="Arial" panose="020B0604020202020204" pitchFamily="34" charset="0"/>
                <a:cs typeface="Arial" panose="020B0604020202020204" pitchFamily="34" charset="0"/>
              </a:rPr>
              <a:t>6: Krav til </a:t>
            </a:r>
            <a:r>
              <a:rPr lang="nb-NO" sz="1600" dirty="0" smtClean="0">
                <a:solidFill>
                  <a:prstClr val="black"/>
                </a:solidFill>
                <a:latin typeface="Arial" panose="020B0604020202020204" pitchFamily="34" charset="0"/>
                <a:cs typeface="Arial" panose="020B0604020202020204" pitchFamily="34" charset="0"/>
              </a:rPr>
              <a:t>kompetanseutvikling</a:t>
            </a:r>
            <a:endParaRPr lang="nb-NO" sz="1600" dirty="0">
              <a:solidFill>
                <a:prstClr val="black"/>
              </a:solidFill>
              <a:latin typeface="Arial" panose="020B0604020202020204" pitchFamily="34" charset="0"/>
              <a:cs typeface="Arial" panose="020B0604020202020204" pitchFamily="34" charset="0"/>
            </a:endParaRPr>
          </a:p>
        </p:txBody>
      </p:sp>
      <p:sp>
        <p:nvSpPr>
          <p:cNvPr id="9" name="TekstSylinder 8"/>
          <p:cNvSpPr txBox="1"/>
          <p:nvPr/>
        </p:nvSpPr>
        <p:spPr>
          <a:xfrm>
            <a:off x="9305768" y="2403291"/>
            <a:ext cx="2890537" cy="1600438"/>
          </a:xfrm>
          <a:prstGeom prst="rect">
            <a:avLst/>
          </a:prstGeom>
          <a:solidFill>
            <a:srgbClr val="DCE6F2">
              <a:alpha val="71765"/>
            </a:srgbClr>
          </a:solidFill>
        </p:spPr>
        <p:txBody>
          <a:bodyPr wrap="square" lIns="0" tIns="0" rIns="0" bIns="0" rtlCol="0">
            <a:spAutoFit/>
          </a:bodyPr>
          <a:lstStyle/>
          <a:p>
            <a:pPr>
              <a:spcAft>
                <a:spcPts val="600"/>
              </a:spcAft>
            </a:pPr>
            <a:r>
              <a:rPr lang="nb-NO" b="1" dirty="0" smtClean="0">
                <a:solidFill>
                  <a:prstClr val="black"/>
                </a:solidFill>
                <a:latin typeface="Arial" panose="020B0604020202020204" pitchFamily="34" charset="0"/>
                <a:cs typeface="Arial" panose="020B0604020202020204" pitchFamily="34" charset="0"/>
              </a:rPr>
              <a:t>Kollega ressurser</a:t>
            </a:r>
            <a:endParaRPr lang="nb-NO" b="1" dirty="0">
              <a:solidFill>
                <a:prstClr val="black"/>
              </a:solidFill>
              <a:latin typeface="Arial" panose="020B0604020202020204" pitchFamily="34" charset="0"/>
              <a:cs typeface="Arial" panose="020B0604020202020204" pitchFamily="34" charset="0"/>
            </a:endParaRPr>
          </a:p>
          <a:p>
            <a:pPr>
              <a:spcAft>
                <a:spcPts val="600"/>
              </a:spcAft>
            </a:pPr>
            <a:r>
              <a:rPr lang="nb-NO" dirty="0">
                <a:solidFill>
                  <a:prstClr val="black"/>
                </a:solidFill>
                <a:latin typeface="Arial" panose="020B0604020202020204" pitchFamily="34" charset="0"/>
                <a:cs typeface="Arial" panose="020B0604020202020204" pitchFamily="34" charset="0"/>
              </a:rPr>
              <a:t>7: </a:t>
            </a:r>
            <a:r>
              <a:rPr lang="nb-NO" sz="1600" dirty="0">
                <a:solidFill>
                  <a:prstClr val="black"/>
                </a:solidFill>
                <a:latin typeface="Arial" panose="020B0604020202020204" pitchFamily="34" charset="0"/>
                <a:cs typeface="Arial" panose="020B0604020202020204" pitchFamily="34" charset="0"/>
              </a:rPr>
              <a:t>Samarbeid kolleger</a:t>
            </a:r>
          </a:p>
          <a:p>
            <a:pPr>
              <a:spcAft>
                <a:spcPts val="600"/>
              </a:spcAft>
            </a:pPr>
            <a:r>
              <a:rPr lang="nb-NO" sz="1600" dirty="0">
                <a:solidFill>
                  <a:prstClr val="black"/>
                </a:solidFill>
                <a:latin typeface="Arial" panose="020B0604020202020204" pitchFamily="34" charset="0"/>
                <a:cs typeface="Arial" panose="020B0604020202020204" pitchFamily="34" charset="0"/>
              </a:rPr>
              <a:t>8: Fellesskap kolleger</a:t>
            </a:r>
          </a:p>
          <a:p>
            <a:pPr>
              <a:spcAft>
                <a:spcPts val="600"/>
              </a:spcAft>
            </a:pPr>
            <a:r>
              <a:rPr lang="nb-NO" sz="1600" dirty="0">
                <a:solidFill>
                  <a:prstClr val="black"/>
                </a:solidFill>
                <a:latin typeface="Arial" panose="020B0604020202020204" pitchFamily="34" charset="0"/>
                <a:cs typeface="Arial" panose="020B0604020202020204" pitchFamily="34" charset="0"/>
              </a:rPr>
              <a:t>9: Romslighet/sosialt ansvar</a:t>
            </a:r>
          </a:p>
          <a:p>
            <a:pPr>
              <a:spcAft>
                <a:spcPts val="600"/>
              </a:spcAft>
            </a:pPr>
            <a:r>
              <a:rPr lang="nb-NO" sz="1600" dirty="0">
                <a:solidFill>
                  <a:prstClr val="black"/>
                </a:solidFill>
                <a:latin typeface="Arial" panose="020B0604020202020204" pitchFamily="34" charset="0"/>
                <a:cs typeface="Arial" panose="020B0604020202020204" pitchFamily="34" charset="0"/>
              </a:rPr>
              <a:t>10: Sosialt klima</a:t>
            </a:r>
          </a:p>
        </p:txBody>
      </p:sp>
      <p:sp>
        <p:nvSpPr>
          <p:cNvPr id="10" name="TekstSylinder 9"/>
          <p:cNvSpPr txBox="1"/>
          <p:nvPr/>
        </p:nvSpPr>
        <p:spPr>
          <a:xfrm>
            <a:off x="9061938" y="4155157"/>
            <a:ext cx="3174123" cy="2569934"/>
          </a:xfrm>
          <a:prstGeom prst="rect">
            <a:avLst/>
          </a:prstGeom>
          <a:solidFill>
            <a:srgbClr val="DDD9C3">
              <a:alpha val="71765"/>
            </a:srgbClr>
          </a:solidFill>
        </p:spPr>
        <p:txBody>
          <a:bodyPr wrap="square" lIns="0" tIns="0" rIns="0" bIns="0" rtlCol="0">
            <a:spAutoFit/>
          </a:bodyPr>
          <a:lstStyle/>
          <a:p>
            <a:pPr>
              <a:spcAft>
                <a:spcPts val="600"/>
              </a:spcAft>
            </a:pPr>
            <a:r>
              <a:rPr lang="nb-NO" b="1" dirty="0">
                <a:latin typeface="Arial" panose="020B0604020202020204" pitchFamily="34" charset="0"/>
                <a:cs typeface="Arial" panose="020B0604020202020204" pitchFamily="34" charset="0"/>
              </a:rPr>
              <a:t>Organisatoriske </a:t>
            </a:r>
            <a:r>
              <a:rPr lang="nb-NO" b="1" dirty="0" smtClean="0">
                <a:latin typeface="Arial" panose="020B0604020202020204" pitchFamily="34" charset="0"/>
                <a:cs typeface="Arial" panose="020B0604020202020204" pitchFamily="34" charset="0"/>
              </a:rPr>
              <a:t>ressurser</a:t>
            </a:r>
            <a:endParaRPr lang="nb-NO" b="1" dirty="0">
              <a:latin typeface="Arial" panose="020B0604020202020204" pitchFamily="34" charset="0"/>
              <a:cs typeface="Arial" panose="020B0604020202020204" pitchFamily="34" charset="0"/>
            </a:endParaRPr>
          </a:p>
          <a:p>
            <a:pPr>
              <a:spcAft>
                <a:spcPts val="600"/>
              </a:spcAft>
            </a:pPr>
            <a:r>
              <a:rPr lang="nb-NO" dirty="0">
                <a:latin typeface="Arial" panose="020B0604020202020204" pitchFamily="34" charset="0"/>
                <a:cs typeface="Arial" panose="020B0604020202020204" pitchFamily="34" charset="0"/>
              </a:rPr>
              <a:t>11: </a:t>
            </a:r>
            <a:r>
              <a:rPr lang="nb-NO" sz="1600" dirty="0">
                <a:latin typeface="Arial" panose="020B0604020202020204" pitchFamily="34" charset="0"/>
                <a:cs typeface="Arial" panose="020B0604020202020204" pitchFamily="34" charset="0"/>
              </a:rPr>
              <a:t>Målklarhet</a:t>
            </a:r>
          </a:p>
          <a:p>
            <a:pPr>
              <a:spcAft>
                <a:spcPts val="600"/>
              </a:spcAft>
            </a:pPr>
            <a:r>
              <a:rPr lang="nb-NO" sz="1600" dirty="0">
                <a:latin typeface="Arial" panose="020B0604020202020204" pitchFamily="34" charset="0"/>
                <a:cs typeface="Arial" panose="020B0604020202020204" pitchFamily="34" charset="0"/>
              </a:rPr>
              <a:t>12: Forbedringskultur</a:t>
            </a:r>
          </a:p>
          <a:p>
            <a:pPr>
              <a:spcAft>
                <a:spcPts val="600"/>
              </a:spcAft>
            </a:pPr>
            <a:r>
              <a:rPr lang="nb-NO" sz="1600" dirty="0">
                <a:latin typeface="Arial" panose="020B0604020202020204" pitchFamily="34" charset="0"/>
                <a:cs typeface="Arial" panose="020B0604020202020204" pitchFamily="34" charset="0"/>
              </a:rPr>
              <a:t>13: Støtte </a:t>
            </a:r>
            <a:r>
              <a:rPr lang="nb-NO" sz="1600" dirty="0" err="1">
                <a:latin typeface="Arial" panose="020B0604020202020204" pitchFamily="34" charset="0"/>
                <a:cs typeface="Arial" panose="020B0604020202020204" pitchFamily="34" charset="0"/>
              </a:rPr>
              <a:t>forskn</a:t>
            </a:r>
            <a:r>
              <a:rPr lang="nb-NO" sz="1600" dirty="0">
                <a:latin typeface="Arial" panose="020B0604020202020204" pitchFamily="34" charset="0"/>
                <a:cs typeface="Arial" panose="020B0604020202020204" pitchFamily="34" charset="0"/>
              </a:rPr>
              <a:t>./</a:t>
            </a:r>
            <a:r>
              <a:rPr lang="nb-NO" sz="1600" dirty="0" err="1">
                <a:latin typeface="Arial" panose="020B0604020202020204" pitchFamily="34" charset="0"/>
                <a:cs typeface="Arial" panose="020B0604020202020204" pitchFamily="34" charset="0"/>
              </a:rPr>
              <a:t>undervisn</a:t>
            </a:r>
            <a:r>
              <a:rPr lang="nb-NO" sz="1600" dirty="0">
                <a:latin typeface="Arial" panose="020B0604020202020204" pitchFamily="34" charset="0"/>
                <a:cs typeface="Arial" panose="020B0604020202020204" pitchFamily="34" charset="0"/>
              </a:rPr>
              <a:t>.</a:t>
            </a:r>
          </a:p>
          <a:p>
            <a:pPr>
              <a:spcAft>
                <a:spcPts val="600"/>
              </a:spcAft>
            </a:pPr>
            <a:r>
              <a:rPr lang="nb-NO" sz="1600" dirty="0">
                <a:latin typeface="Arial" panose="020B0604020202020204" pitchFamily="34" charset="0"/>
                <a:cs typeface="Arial" panose="020B0604020202020204" pitchFamily="34" charset="0"/>
              </a:rPr>
              <a:t>14: Rettferdig nærmeste leder</a:t>
            </a:r>
          </a:p>
          <a:p>
            <a:pPr>
              <a:spcAft>
                <a:spcPts val="600"/>
              </a:spcAft>
            </a:pPr>
            <a:r>
              <a:rPr lang="nb-NO" sz="1600" dirty="0">
                <a:latin typeface="Arial" panose="020B0604020202020204" pitchFamily="34" charset="0"/>
                <a:cs typeface="Arial" panose="020B0604020202020204" pitchFamily="34" charset="0"/>
              </a:rPr>
              <a:t>15: Ledelse/tillit, egen enhet</a:t>
            </a:r>
          </a:p>
          <a:p>
            <a:pPr>
              <a:spcAft>
                <a:spcPts val="600"/>
              </a:spcAft>
            </a:pPr>
            <a:r>
              <a:rPr lang="nb-NO" sz="1600" dirty="0">
                <a:latin typeface="Arial" panose="020B0604020202020204" pitchFamily="34" charset="0"/>
                <a:cs typeface="Arial" panose="020B0604020202020204" pitchFamily="34" charset="0"/>
              </a:rPr>
              <a:t>16: Ledelse/pålitelighet, egen </a:t>
            </a:r>
            <a:r>
              <a:rPr lang="nb-NO" sz="1600" dirty="0" err="1">
                <a:latin typeface="Arial" panose="020B0604020202020204" pitchFamily="34" charset="0"/>
                <a:cs typeface="Arial" panose="020B0604020202020204" pitchFamily="34" charset="0"/>
              </a:rPr>
              <a:t>enh</a:t>
            </a:r>
            <a:r>
              <a:rPr lang="nb-NO" sz="1600" dirty="0">
                <a:latin typeface="Arial" panose="020B0604020202020204" pitchFamily="34" charset="0"/>
                <a:cs typeface="Arial" panose="020B0604020202020204" pitchFamily="34" charset="0"/>
              </a:rPr>
              <a:t>.</a:t>
            </a:r>
          </a:p>
          <a:p>
            <a:pPr>
              <a:spcAft>
                <a:spcPts val="600"/>
              </a:spcAft>
            </a:pPr>
            <a:r>
              <a:rPr lang="nb-NO" sz="1600" dirty="0">
                <a:latin typeface="Arial" panose="020B0604020202020204" pitchFamily="34" charset="0"/>
                <a:cs typeface="Arial" panose="020B0604020202020204" pitchFamily="34" charset="0"/>
              </a:rPr>
              <a:t>17: Led/pålitelighet, </a:t>
            </a:r>
            <a:r>
              <a:rPr lang="nb-NO" sz="1600" dirty="0" err="1">
                <a:latin typeface="Arial" panose="020B0604020202020204" pitchFamily="34" charset="0"/>
                <a:cs typeface="Arial" panose="020B0604020202020204" pitchFamily="34" charset="0"/>
              </a:rPr>
              <a:t>overl</a:t>
            </a:r>
            <a:r>
              <a:rPr lang="nb-NO" sz="1600" dirty="0">
                <a:latin typeface="Arial" panose="020B0604020202020204" pitchFamily="34" charset="0"/>
                <a:cs typeface="Arial" panose="020B0604020202020204" pitchFamily="34" charset="0"/>
              </a:rPr>
              <a:t> </a:t>
            </a:r>
            <a:r>
              <a:rPr lang="nb-NO" sz="1600" dirty="0" err="1">
                <a:latin typeface="Arial" panose="020B0604020202020204" pitchFamily="34" charset="0"/>
                <a:cs typeface="Arial" panose="020B0604020202020204" pitchFamily="34" charset="0"/>
              </a:rPr>
              <a:t>enh</a:t>
            </a:r>
            <a:r>
              <a:rPr lang="nb-NO" sz="1600" dirty="0">
                <a:latin typeface="Arial" panose="020B0604020202020204" pitchFamily="34" charset="0"/>
                <a:cs typeface="Arial" panose="020B0604020202020204" pitchFamily="34" charset="0"/>
              </a:rPr>
              <a:t>.</a:t>
            </a:r>
          </a:p>
        </p:txBody>
      </p:sp>
      <p:sp>
        <p:nvSpPr>
          <p:cNvPr id="11" name="TekstSylinder 10"/>
          <p:cNvSpPr txBox="1"/>
          <p:nvPr/>
        </p:nvSpPr>
        <p:spPr>
          <a:xfrm>
            <a:off x="101194" y="4197820"/>
            <a:ext cx="2990597" cy="1892826"/>
          </a:xfrm>
          <a:prstGeom prst="rect">
            <a:avLst/>
          </a:prstGeom>
          <a:solidFill>
            <a:srgbClr val="F2DCDB"/>
          </a:solidFill>
        </p:spPr>
        <p:txBody>
          <a:bodyPr wrap="square" lIns="0" tIns="0" rIns="0" bIns="0" rtlCol="0">
            <a:spAutoFit/>
          </a:bodyPr>
          <a:lstStyle/>
          <a:p>
            <a:pPr>
              <a:spcAft>
                <a:spcPts val="600"/>
              </a:spcAft>
            </a:pPr>
            <a:r>
              <a:rPr lang="nb-NO" b="1" dirty="0" smtClean="0">
                <a:solidFill>
                  <a:prstClr val="black"/>
                </a:solidFill>
                <a:latin typeface="Arial" panose="020B0604020202020204" pitchFamily="34" charset="0"/>
                <a:cs typeface="Arial" panose="020B0604020202020204" pitchFamily="34" charset="0"/>
              </a:rPr>
              <a:t>Jobbkrav</a:t>
            </a:r>
          </a:p>
          <a:p>
            <a:pPr>
              <a:spcAft>
                <a:spcPts val="600"/>
              </a:spcAft>
            </a:pPr>
            <a:r>
              <a:rPr lang="nb-NO" sz="1600" dirty="0" smtClean="0">
                <a:solidFill>
                  <a:prstClr val="black"/>
                </a:solidFill>
                <a:latin typeface="Arial" panose="020B0604020202020204" pitchFamily="34" charset="0"/>
                <a:cs typeface="Arial" panose="020B0604020202020204" pitchFamily="34" charset="0"/>
              </a:rPr>
              <a:t>22: Fravær tidspress</a:t>
            </a:r>
          </a:p>
          <a:p>
            <a:pPr>
              <a:spcAft>
                <a:spcPts val="600"/>
              </a:spcAft>
            </a:pPr>
            <a:r>
              <a:rPr lang="nb-NO" sz="1600" dirty="0" smtClean="0">
                <a:solidFill>
                  <a:prstClr val="black"/>
                </a:solidFill>
                <a:latin typeface="Arial" panose="020B0604020202020204" pitchFamily="34" charset="0"/>
                <a:cs typeface="Arial" panose="020B0604020202020204" pitchFamily="34" charset="0"/>
              </a:rPr>
              <a:t>21</a:t>
            </a:r>
            <a:r>
              <a:rPr lang="nb-NO" sz="1600" dirty="0">
                <a:solidFill>
                  <a:prstClr val="black"/>
                </a:solidFill>
                <a:latin typeface="Arial" panose="020B0604020202020204" pitchFamily="34" charset="0"/>
                <a:cs typeface="Arial" panose="020B0604020202020204" pitchFamily="34" charset="0"/>
              </a:rPr>
              <a:t>: Fravær rollekonflikter</a:t>
            </a:r>
          </a:p>
          <a:p>
            <a:pPr>
              <a:spcAft>
                <a:spcPts val="600"/>
              </a:spcAft>
            </a:pPr>
            <a:r>
              <a:rPr lang="nb-NO" sz="1600" dirty="0">
                <a:solidFill>
                  <a:prstClr val="black"/>
                </a:solidFill>
                <a:latin typeface="Arial" panose="020B0604020202020204" pitchFamily="34" charset="0"/>
                <a:cs typeface="Arial" panose="020B0604020202020204" pitchFamily="34" charset="0"/>
              </a:rPr>
              <a:t>20: Fravær personkonflikter</a:t>
            </a:r>
          </a:p>
          <a:p>
            <a:pPr>
              <a:spcAft>
                <a:spcPts val="600"/>
              </a:spcAft>
            </a:pPr>
            <a:r>
              <a:rPr lang="nb-NO" sz="1600" dirty="0">
                <a:solidFill>
                  <a:prstClr val="black"/>
                </a:solidFill>
                <a:latin typeface="Arial" panose="020B0604020202020204" pitchFamily="34" charset="0"/>
                <a:cs typeface="Arial" panose="020B0604020202020204" pitchFamily="34" charset="0"/>
              </a:rPr>
              <a:t>19: Fravær dysfunksjonell støtte</a:t>
            </a:r>
          </a:p>
          <a:p>
            <a:pPr>
              <a:spcAft>
                <a:spcPts val="600"/>
              </a:spcAft>
            </a:pPr>
            <a:r>
              <a:rPr lang="nb-NO" sz="1600" dirty="0">
                <a:solidFill>
                  <a:prstClr val="black"/>
                </a:solidFill>
                <a:latin typeface="Arial" panose="020B0604020202020204" pitchFamily="34" charset="0"/>
                <a:cs typeface="Arial" panose="020B0604020202020204" pitchFamily="34" charset="0"/>
              </a:rPr>
              <a:t>18: Fravær illegitime </a:t>
            </a:r>
            <a:r>
              <a:rPr lang="nb-NO" sz="1600" dirty="0" err="1">
                <a:solidFill>
                  <a:prstClr val="black"/>
                </a:solidFill>
                <a:latin typeface="Arial" panose="020B0604020202020204" pitchFamily="34" charset="0"/>
                <a:cs typeface="Arial" panose="020B0604020202020204" pitchFamily="34" charset="0"/>
              </a:rPr>
              <a:t>arb.oppg</a:t>
            </a:r>
            <a:r>
              <a:rPr lang="nb-NO" sz="1600" dirty="0">
                <a:solidFill>
                  <a:prstClr val="black"/>
                </a:solidFill>
                <a:latin typeface="Arial" panose="020B0604020202020204" pitchFamily="34" charset="0"/>
                <a:cs typeface="Arial" panose="020B0604020202020204" pitchFamily="34" charset="0"/>
              </a:rPr>
              <a:t>.</a:t>
            </a:r>
          </a:p>
        </p:txBody>
      </p:sp>
      <p:pic>
        <p:nvPicPr>
          <p:cNvPr id="12" name="Bilde 11"/>
          <p:cNvPicPr>
            <a:picLocks noChangeAspect="1"/>
          </p:cNvPicPr>
          <p:nvPr/>
        </p:nvPicPr>
        <p:blipFill>
          <a:blip r:embed="rId7"/>
          <a:stretch>
            <a:fillRect/>
          </a:stretch>
        </p:blipFill>
        <p:spPr>
          <a:xfrm>
            <a:off x="2669486" y="3104260"/>
            <a:ext cx="3201561" cy="3031498"/>
          </a:xfrm>
          <a:prstGeom prst="rect">
            <a:avLst/>
          </a:prstGeom>
        </p:spPr>
      </p:pic>
      <p:pic>
        <p:nvPicPr>
          <p:cNvPr id="2" name="Bilde 1"/>
          <p:cNvPicPr>
            <a:picLocks noChangeAspect="1"/>
          </p:cNvPicPr>
          <p:nvPr/>
        </p:nvPicPr>
        <p:blipFill rotWithShape="1">
          <a:blip r:embed="rId8"/>
          <a:srcRect r="600"/>
          <a:stretch/>
        </p:blipFill>
        <p:spPr>
          <a:xfrm>
            <a:off x="-1271537" y="-447261"/>
            <a:ext cx="10368644" cy="7599381"/>
          </a:xfrm>
          <a:prstGeom prst="rect">
            <a:avLst/>
          </a:prstGeom>
        </p:spPr>
      </p:pic>
    </p:spTree>
    <p:extLst>
      <p:ext uri="{BB962C8B-B14F-4D97-AF65-F5344CB8AC3E}">
        <p14:creationId xmlns:p14="http://schemas.microsoft.com/office/powerpoint/2010/main" val="3518971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a:stretch>
            <a:fillRect/>
          </a:stretch>
        </p:blipFill>
        <p:spPr>
          <a:xfrm>
            <a:off x="721217" y="1564799"/>
            <a:ext cx="4869776" cy="3556037"/>
          </a:xfrm>
          <a:prstGeom prst="rect">
            <a:avLst/>
          </a:prstGeom>
        </p:spPr>
      </p:pic>
      <p:sp>
        <p:nvSpPr>
          <p:cNvPr id="2" name="Tittel 1"/>
          <p:cNvSpPr>
            <a:spLocks noGrp="1"/>
          </p:cNvSpPr>
          <p:nvPr>
            <p:ph type="title"/>
          </p:nvPr>
        </p:nvSpPr>
        <p:spPr>
          <a:xfrm>
            <a:off x="619923" y="171121"/>
            <a:ext cx="11100501" cy="1143000"/>
          </a:xfrm>
        </p:spPr>
        <p:txBody>
          <a:bodyPr>
            <a:noAutofit/>
          </a:bodyPr>
          <a:lstStyle/>
          <a:p>
            <a:r>
              <a:rPr lang="nb-NO" sz="3600" b="1" dirty="0" smtClean="0">
                <a:solidFill>
                  <a:srgbClr val="0066CC"/>
                </a:solidFill>
                <a:latin typeface="Arial" panose="020B0604020202020204" pitchFamily="34" charset="0"/>
                <a:cs typeface="Arial" panose="020B0604020202020204" pitchFamily="34" charset="0"/>
              </a:rPr>
              <a:t>Resultater for hvert temaområde presenteres slik:</a:t>
            </a:r>
            <a:r>
              <a:rPr lang="nb-NO" sz="3600" b="1" dirty="0" smtClean="0">
                <a:latin typeface="Arial" panose="020B0604020202020204" pitchFamily="34" charset="0"/>
                <a:cs typeface="Arial" panose="020B0604020202020204" pitchFamily="34" charset="0"/>
              </a:rPr>
              <a:t> </a:t>
            </a:r>
            <a:endParaRPr lang="nb-NO" sz="3600" b="1" dirty="0">
              <a:latin typeface="Arial" panose="020B0604020202020204" pitchFamily="34" charset="0"/>
              <a:cs typeface="Arial" panose="020B0604020202020204" pitchFamily="34" charset="0"/>
            </a:endParaRPr>
          </a:p>
        </p:txBody>
      </p:sp>
      <p:sp>
        <p:nvSpPr>
          <p:cNvPr id="3" name="Plassholder for innhold 2"/>
          <p:cNvSpPr>
            <a:spLocks noGrp="1"/>
          </p:cNvSpPr>
          <p:nvPr>
            <p:ph sz="half" idx="1"/>
          </p:nvPr>
        </p:nvSpPr>
        <p:spPr>
          <a:xfrm>
            <a:off x="721217" y="1564799"/>
            <a:ext cx="10979346" cy="3496598"/>
          </a:xfrm>
        </p:spPr>
        <p:txBody>
          <a:bodyPr>
            <a:normAutofit/>
          </a:bodyPr>
          <a:lstStyle/>
          <a:p>
            <a:pPr marL="0" indent="0">
              <a:buNone/>
            </a:pPr>
            <a:endParaRPr lang="nb-NO" sz="2000" dirty="0" smtClean="0">
              <a:solidFill>
                <a:srgbClr val="0066CC"/>
              </a:solidFill>
              <a:latin typeface="Arial Narrow" panose="020B0606020202030204" pitchFamily="34" charset="0"/>
            </a:endParaRPr>
          </a:p>
          <a:p>
            <a:pPr marL="0" indent="0">
              <a:buNone/>
            </a:pPr>
            <a:r>
              <a:rPr lang="nb-NO" dirty="0" smtClean="0"/>
              <a:t>		</a:t>
            </a:r>
          </a:p>
          <a:p>
            <a:pPr marL="0" indent="0">
              <a:buNone/>
            </a:pPr>
            <a:endParaRPr lang="nb-NO" dirty="0"/>
          </a:p>
          <a:p>
            <a:pPr marL="0" indent="0">
              <a:buNone/>
            </a:pPr>
            <a:r>
              <a:rPr lang="nb-NO" dirty="0"/>
              <a:t>	</a:t>
            </a:r>
            <a:r>
              <a:rPr lang="nb-NO" dirty="0" smtClean="0"/>
              <a:t>	</a:t>
            </a:r>
            <a:endParaRPr lang="nb-NO" dirty="0"/>
          </a:p>
        </p:txBody>
      </p:sp>
      <p:sp>
        <p:nvSpPr>
          <p:cNvPr id="12" name="Rektangel 11"/>
          <p:cNvSpPr/>
          <p:nvPr/>
        </p:nvSpPr>
        <p:spPr>
          <a:xfrm>
            <a:off x="495440" y="5371874"/>
            <a:ext cx="11353787" cy="1200329"/>
          </a:xfrm>
          <a:prstGeom prst="rect">
            <a:avLst/>
          </a:prstGeom>
        </p:spPr>
        <p:txBody>
          <a:bodyPr wrap="square">
            <a:spAutoFit/>
          </a:bodyPr>
          <a:lstStyle/>
          <a:p>
            <a:pPr marL="380990" indent="-380990">
              <a:buFont typeface="Arial" panose="020B0604020202020204" pitchFamily="34" charset="0"/>
              <a:buChar char="•"/>
            </a:pPr>
            <a:r>
              <a:rPr lang="nb-NO" sz="2400" dirty="0" smtClean="0">
                <a:solidFill>
                  <a:srgbClr val="0070C0"/>
                </a:solidFill>
                <a:latin typeface="Arial" panose="020B0604020202020204" pitchFamily="34" charset="0"/>
                <a:cs typeface="Arial" panose="020B0604020202020204" pitchFamily="34" charset="0"/>
              </a:rPr>
              <a:t>Stolpediagrammet viser hva ansatte i gjennomsnitt har svart på hvert tema</a:t>
            </a:r>
          </a:p>
          <a:p>
            <a:pPr marL="380990" indent="-380990">
              <a:buFont typeface="Arial" panose="020B0604020202020204" pitchFamily="34" charset="0"/>
              <a:buChar char="•"/>
            </a:pPr>
            <a:r>
              <a:rPr lang="nb-NO" sz="2400" dirty="0" smtClean="0">
                <a:solidFill>
                  <a:srgbClr val="0070C0"/>
                </a:solidFill>
                <a:latin typeface="Arial" panose="020B0604020202020204" pitchFamily="34" charset="0"/>
                <a:cs typeface="Arial" panose="020B0604020202020204" pitchFamily="34" charset="0"/>
              </a:rPr>
              <a:t>Skala </a:t>
            </a:r>
            <a:r>
              <a:rPr lang="nb-NO" sz="2400" dirty="0">
                <a:solidFill>
                  <a:srgbClr val="0070C0"/>
                </a:solidFill>
                <a:latin typeface="Arial" panose="020B0604020202020204" pitchFamily="34" charset="0"/>
                <a:cs typeface="Arial" panose="020B0604020202020204" pitchFamily="34" charset="0"/>
              </a:rPr>
              <a:t>fra </a:t>
            </a:r>
            <a:r>
              <a:rPr lang="nb-NO" sz="2400" dirty="0" smtClean="0">
                <a:solidFill>
                  <a:srgbClr val="0070C0"/>
                </a:solidFill>
                <a:latin typeface="Arial" panose="020B0604020202020204" pitchFamily="34" charset="0"/>
                <a:cs typeface="Arial" panose="020B0604020202020204" pitchFamily="34" charset="0"/>
              </a:rPr>
              <a:t>1 «svært </a:t>
            </a:r>
            <a:r>
              <a:rPr lang="nb-NO" sz="2400" dirty="0">
                <a:solidFill>
                  <a:srgbClr val="0070C0"/>
                </a:solidFill>
                <a:latin typeface="Arial" panose="020B0604020202020204" pitchFamily="34" charset="0"/>
                <a:cs typeface="Arial" panose="020B0604020202020204" pitchFamily="34" charset="0"/>
              </a:rPr>
              <a:t>uenig» </a:t>
            </a:r>
            <a:r>
              <a:rPr lang="nb-NO" sz="2400" dirty="0" smtClean="0">
                <a:solidFill>
                  <a:srgbClr val="0070C0"/>
                </a:solidFill>
                <a:latin typeface="Arial" panose="020B0604020202020204" pitchFamily="34" charset="0"/>
                <a:cs typeface="Arial" panose="020B0604020202020204" pitchFamily="34" charset="0"/>
              </a:rPr>
              <a:t>til 5 «svært enig» i utsagnene som belyste hvert tema</a:t>
            </a:r>
            <a:endParaRPr lang="nb-NO" sz="2400" dirty="0">
              <a:solidFill>
                <a:srgbClr val="0070C0"/>
              </a:solidFill>
              <a:latin typeface="Arial" panose="020B0604020202020204" pitchFamily="34" charset="0"/>
              <a:cs typeface="Arial" panose="020B0604020202020204" pitchFamily="34" charset="0"/>
            </a:endParaRPr>
          </a:p>
          <a:p>
            <a:pPr marL="380990" indent="-380990">
              <a:buFont typeface="Arial" panose="020B0604020202020204" pitchFamily="34" charset="0"/>
              <a:buChar char="•"/>
            </a:pPr>
            <a:r>
              <a:rPr lang="nb-NO" sz="2400" dirty="0" smtClean="0">
                <a:solidFill>
                  <a:srgbClr val="0070C0"/>
                </a:solidFill>
                <a:latin typeface="Arial" panose="020B0604020202020204" pitchFamily="34" charset="0"/>
                <a:cs typeface="Arial" panose="020B0604020202020204" pitchFamily="34" charset="0"/>
              </a:rPr>
              <a:t>Streken viser </a:t>
            </a:r>
            <a:r>
              <a:rPr lang="nb-NO" sz="2400" dirty="0">
                <a:solidFill>
                  <a:srgbClr val="0070C0"/>
                </a:solidFill>
                <a:latin typeface="Arial" panose="020B0604020202020204" pitchFamily="34" charset="0"/>
                <a:cs typeface="Arial" panose="020B0604020202020204" pitchFamily="34" charset="0"/>
              </a:rPr>
              <a:t>spredningen i </a:t>
            </a:r>
            <a:r>
              <a:rPr lang="nb-NO" sz="2400" dirty="0" smtClean="0">
                <a:solidFill>
                  <a:srgbClr val="0070C0"/>
                </a:solidFill>
                <a:latin typeface="Arial" panose="020B0604020202020204" pitchFamily="34" charset="0"/>
                <a:cs typeface="Arial" panose="020B0604020202020204" pitchFamily="34" charset="0"/>
              </a:rPr>
              <a:t>svarene (standardavvik)</a:t>
            </a:r>
            <a:endParaRPr lang="nb-NO" sz="2400" dirty="0">
              <a:solidFill>
                <a:srgbClr val="0070C0"/>
              </a:solidFill>
              <a:latin typeface="Arial" panose="020B0604020202020204" pitchFamily="34" charset="0"/>
              <a:cs typeface="Arial" panose="020B0604020202020204" pitchFamily="34" charset="0"/>
            </a:endParaRPr>
          </a:p>
        </p:txBody>
      </p:sp>
      <p:sp>
        <p:nvSpPr>
          <p:cNvPr id="13" name="Bildeforklaring formet som en sky 12"/>
          <p:cNvSpPr/>
          <p:nvPr/>
        </p:nvSpPr>
        <p:spPr>
          <a:xfrm>
            <a:off x="6155081" y="1668240"/>
            <a:ext cx="5825719" cy="2995528"/>
          </a:xfrm>
          <a:prstGeom prst="cloudCallout">
            <a:avLst>
              <a:gd name="adj1" fmla="val -62642"/>
              <a:gd name="adj2" fmla="val 15528"/>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nb-NO" sz="2400" dirty="0">
                <a:latin typeface="Arial" panose="020B0604020202020204" pitchFamily="34" charset="0"/>
                <a:cs typeface="Arial" panose="020B0604020202020204" pitchFamily="34" charset="0"/>
              </a:rPr>
              <a:t>Noter hva du mener er:</a:t>
            </a:r>
          </a:p>
          <a:p>
            <a:pPr marL="380990" indent="-380990">
              <a:buFont typeface="Arial" panose="020B0604020202020204" pitchFamily="34" charset="0"/>
              <a:buChar char="•"/>
            </a:pPr>
            <a:r>
              <a:rPr lang="nb-NO" sz="2400" dirty="0">
                <a:latin typeface="Arial" panose="020B0604020202020204" pitchFamily="34" charset="0"/>
                <a:cs typeface="Arial" panose="020B0604020202020204" pitchFamily="34" charset="0"/>
              </a:rPr>
              <a:t>viktigst å bevare </a:t>
            </a:r>
          </a:p>
          <a:p>
            <a:pPr marL="380990" indent="-380990">
              <a:buFont typeface="Arial" panose="020B0604020202020204" pitchFamily="34" charset="0"/>
              <a:buChar char="•"/>
            </a:pPr>
            <a:r>
              <a:rPr lang="nb-NO" sz="2400" dirty="0">
                <a:latin typeface="Arial" panose="020B0604020202020204" pitchFamily="34" charset="0"/>
                <a:cs typeface="Arial" panose="020B0604020202020204" pitchFamily="34" charset="0"/>
              </a:rPr>
              <a:t>nødvendig å forbedre</a:t>
            </a:r>
          </a:p>
        </p:txBody>
      </p:sp>
    </p:spTree>
    <p:extLst>
      <p:ext uri="{BB962C8B-B14F-4D97-AF65-F5344CB8AC3E}">
        <p14:creationId xmlns:p14="http://schemas.microsoft.com/office/powerpoint/2010/main" val="7046754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a:xfrm>
            <a:off x="838200" y="34505"/>
            <a:ext cx="10515600" cy="828136"/>
          </a:xfrm>
        </p:spPr>
        <p:txBody>
          <a:bodyPr>
            <a:normAutofit/>
          </a:bodyPr>
          <a:lstStyle/>
          <a:p>
            <a:pPr algn="ctr"/>
            <a:r>
              <a:rPr lang="nb-NO" sz="3600" b="1" dirty="0" smtClean="0">
                <a:solidFill>
                  <a:srgbClr val="0066CC"/>
                </a:solidFill>
                <a:latin typeface="Arial" panose="020B0604020202020204" pitchFamily="34" charset="0"/>
                <a:cs typeface="Arial" panose="020B0604020202020204" pitchFamily="34" charset="0"/>
              </a:rPr>
              <a:t>Ressurser i den enkeltes oppgaveutførelse:</a:t>
            </a:r>
            <a:endParaRPr lang="nb-NO" sz="3600" b="1" dirty="0">
              <a:solidFill>
                <a:srgbClr val="0066CC"/>
              </a:solidFill>
              <a:latin typeface="Arial" panose="020B0604020202020204" pitchFamily="34" charset="0"/>
              <a:cs typeface="Arial" panose="020B0604020202020204" pitchFamily="34" charset="0"/>
            </a:endParaRPr>
          </a:p>
        </p:txBody>
      </p:sp>
      <p:pic>
        <p:nvPicPr>
          <p:cNvPr id="2" name="Bilde 1"/>
          <p:cNvPicPr/>
          <p:nvPr>
            <p:extLst/>
          </p:nvPr>
        </p:nvPicPr>
        <p:blipFill>
          <a:blip r:embed="rId3"/>
          <a:stretch>
            <a:fillRect/>
          </a:stretch>
        </p:blipFill>
        <p:spPr>
          <a:xfrm>
            <a:off x="1546226" y="838200"/>
            <a:ext cx="9096375" cy="5978525"/>
          </a:xfrm>
          <a:prstGeom prst="rect">
            <a:avLst/>
          </a:prstGeom>
        </p:spPr>
      </p:pic>
    </p:spTree>
    <p:extLst>
      <p:ext uri="{BB962C8B-B14F-4D97-AF65-F5344CB8AC3E}">
        <p14:creationId xmlns:p14="http://schemas.microsoft.com/office/powerpoint/2010/main" val="25302280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a:xfrm>
            <a:off x="838200" y="0"/>
            <a:ext cx="10515600" cy="983412"/>
          </a:xfrm>
        </p:spPr>
        <p:txBody>
          <a:bodyPr/>
          <a:lstStyle/>
          <a:p>
            <a:pPr algn="ctr"/>
            <a:r>
              <a:rPr lang="nb-NO" sz="3600" b="1" dirty="0">
                <a:solidFill>
                  <a:srgbClr val="0066CC"/>
                </a:solidFill>
                <a:latin typeface="Arial" panose="020B0604020202020204" pitchFamily="34" charset="0"/>
                <a:cs typeface="Arial" panose="020B0604020202020204" pitchFamily="34" charset="0"/>
              </a:rPr>
              <a:t>Ressurser i kollegafellesskapet:</a:t>
            </a:r>
          </a:p>
        </p:txBody>
      </p:sp>
      <p:pic>
        <p:nvPicPr>
          <p:cNvPr id="2" name="Bilde 1"/>
          <p:cNvPicPr/>
          <p:nvPr>
            <p:extLst/>
          </p:nvPr>
        </p:nvPicPr>
        <p:blipFill>
          <a:blip r:embed="rId3"/>
          <a:stretch>
            <a:fillRect/>
          </a:stretch>
        </p:blipFill>
        <p:spPr>
          <a:xfrm>
            <a:off x="1543051" y="836614"/>
            <a:ext cx="9102725" cy="5981700"/>
          </a:xfrm>
          <a:prstGeom prst="rect">
            <a:avLst/>
          </a:prstGeom>
        </p:spPr>
      </p:pic>
    </p:spTree>
    <p:extLst>
      <p:ext uri="{BB962C8B-B14F-4D97-AF65-F5344CB8AC3E}">
        <p14:creationId xmlns:p14="http://schemas.microsoft.com/office/powerpoint/2010/main" val="25672605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4898</Words>
  <Application>Microsoft Office PowerPoint</Application>
  <PresentationFormat>Widescreen</PresentationFormat>
  <Paragraphs>493</Paragraphs>
  <Slides>25</Slides>
  <Notes>25</Notes>
  <HiddenSlides>0</HiddenSlides>
  <MMClips>0</MMClips>
  <ScaleCrop>false</ScaleCrop>
  <HeadingPairs>
    <vt:vector size="6" baseType="variant">
      <vt:variant>
        <vt:lpstr>Brukte skrifter</vt:lpstr>
      </vt:variant>
      <vt:variant>
        <vt:i4>8</vt:i4>
      </vt:variant>
      <vt:variant>
        <vt:lpstr>Tema</vt:lpstr>
      </vt:variant>
      <vt:variant>
        <vt:i4>1</vt:i4>
      </vt:variant>
      <vt:variant>
        <vt:lpstr>Lysbildetitler</vt:lpstr>
      </vt:variant>
      <vt:variant>
        <vt:i4>25</vt:i4>
      </vt:variant>
    </vt:vector>
  </HeadingPairs>
  <TitlesOfParts>
    <vt:vector size="34" baseType="lpstr">
      <vt:lpstr>MS Gothic</vt:lpstr>
      <vt:lpstr>Arial</vt:lpstr>
      <vt:lpstr>Arial Narrow</vt:lpstr>
      <vt:lpstr>Arial Unicode MS</vt:lpstr>
      <vt:lpstr>Calibri</vt:lpstr>
      <vt:lpstr>Calibri Light</vt:lpstr>
      <vt:lpstr>Times New Roman</vt:lpstr>
      <vt:lpstr>Wingdings</vt:lpstr>
      <vt:lpstr>Office-tema</vt:lpstr>
      <vt:lpstr>PowerPoint-presentasjon</vt:lpstr>
      <vt:lpstr>PowerPoint-presentasjon</vt:lpstr>
      <vt:lpstr>Arbeidsmiljøundersøkelsen belyser både jobbkrav og ressurser</vt:lpstr>
      <vt:lpstr>PowerPoint-presentasjon</vt:lpstr>
      <vt:lpstr>Deltakelse i spørreskjemaundersøkelsen</vt:lpstr>
      <vt:lpstr>Enhetens svar på undersøkelsen</vt:lpstr>
      <vt:lpstr>Resultater for hvert temaområde presenteres slik: </vt:lpstr>
      <vt:lpstr>Ressurser i den enkeltes oppgaveutførelse:</vt:lpstr>
      <vt:lpstr>Ressurser i kollegafellesskapet:</vt:lpstr>
      <vt:lpstr>Sosialt klima  «Hvordan er klimaet på din arbeidsenhet?»</vt:lpstr>
      <vt:lpstr>Ressurser i den organisatoriske enheten:</vt:lpstr>
      <vt:lpstr>Støtte til forskning og undervisning:</vt:lpstr>
      <vt:lpstr>Jobbkrav i arbeidshverdagen:</vt:lpstr>
      <vt:lpstr>Tilknytning til jobben </vt:lpstr>
      <vt:lpstr>«Hvor mange timer ut over avtalt arbeidstid arbeider du vanligvis per uke?»</vt:lpstr>
      <vt:lpstr>Medarbeidersamtale</vt:lpstr>
      <vt:lpstr>Gjennomsnittlig opplevelse av hvordan jobben påvirker helsa</vt:lpstr>
      <vt:lpstr>Enhetens svar på undersøkelsen</vt:lpstr>
      <vt:lpstr>Gruppeprosess</vt:lpstr>
      <vt:lpstr>Gruppeprosess fra resultat til tiltak  </vt:lpstr>
      <vt:lpstr>Gruppeprosess 1 – områder å bevare og forbedre</vt:lpstr>
      <vt:lpstr>Gruppeprosess 2 – bevaringstiltak</vt:lpstr>
      <vt:lpstr>Gruppeprosess 2 – forbedringstiltak</vt:lpstr>
      <vt:lpstr>Gruppeprosess 2 – prioritering av tiltak</vt:lpstr>
      <vt:lpstr> Arbeidsmiljøundersøkelse 2017 - tiltaksrapport Dato:……… Navn på enhet:……………………………………………………… (arkiveres på enhetens saksmappe for arbeidsmiljøundersøkelsen)  </vt:lpstr>
    </vt:vector>
  </TitlesOfParts>
  <Company>NTNU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Kristin Wergeland Brekke</dc:creator>
  <cp:lastModifiedBy>Kristin Wergeland Brekke</cp:lastModifiedBy>
  <cp:revision>165</cp:revision>
  <cp:lastPrinted>2017-11-10T18:40:24Z</cp:lastPrinted>
  <dcterms:created xsi:type="dcterms:W3CDTF">2017-10-25T13:01:20Z</dcterms:created>
  <dcterms:modified xsi:type="dcterms:W3CDTF">2017-11-29T15:59:08Z</dcterms:modified>
</cp:coreProperties>
</file>